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64" r:id="rId3"/>
    <p:sldId id="257" r:id="rId4"/>
    <p:sldId id="258" r:id="rId5"/>
    <p:sldId id="259" r:id="rId6"/>
    <p:sldId id="260" r:id="rId7"/>
    <p:sldId id="261" r:id="rId8"/>
    <p:sldId id="263" r:id="rId9"/>
  </p:sldIdLst>
  <p:sldSz cx="14630400" cy="8229600"/>
  <p:notesSz cx="8229600" cy="14630400"/>
  <p:embeddedFontLst>
    <p:embeddedFont>
      <p:font typeface="Montserrat Bold" panose="00000800000000000000" charset="0"/>
      <p:bold r:id="rId11"/>
    </p:embeddedFont>
    <p:embeddedFont>
      <p:font typeface="Source Sans Pro" panose="020B0503030403020204" pitchFamily="34" charset="0"/>
      <p:regular r:id="rId12"/>
      <p:bold r:id="rId13"/>
      <p:italic r:id="rId14"/>
      <p:boldItalic r:id="rId15"/>
    </p:embeddedFont>
  </p:embeddedFont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36" d="100"/>
          <a:sy n="136" d="100"/>
        </p:scale>
        <p:origin x="1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16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82676-D39A-3838-E823-261F9063B8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FEFE0F-F8A9-A0DF-FBFA-653DF6ECE5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2D3007-D64A-2FC8-35F4-8A77DECF5A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B448D3-8485-B318-37BB-135381D8AFE0}"/>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313904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438037"/>
            <a:ext cx="7415927" cy="3871913"/>
          </a:xfrm>
          <a:prstGeom prst="rect">
            <a:avLst/>
          </a:prstGeom>
          <a:noFill/>
          <a:ln/>
        </p:spPr>
        <p:txBody>
          <a:bodyPr wrap="square" lIns="0" tIns="0" rIns="0" bIns="0" rtlCol="0" anchor="t"/>
          <a:lstStyle/>
          <a:p>
            <a:pPr marL="0" indent="0">
              <a:lnSpc>
                <a:spcPts val="7600"/>
              </a:lnSpc>
              <a:buNone/>
            </a:pPr>
            <a:r>
              <a:rPr lang="en-US" sz="6050" b="1" kern="0" spc="-61" dirty="0">
                <a:solidFill>
                  <a:srgbClr val="FFFFFF"/>
                </a:solidFill>
                <a:latin typeface="Montserrat Bold" pitchFamily="34" charset="0"/>
                <a:ea typeface="Montserrat Bold" pitchFamily="34" charset="-122"/>
                <a:cs typeface="Montserrat Bold" pitchFamily="34" charset="-120"/>
              </a:rPr>
              <a:t>Intelligent Attacking Agent Training Framework</a:t>
            </a:r>
            <a:endParaRPr lang="en-US" sz="6050" dirty="0"/>
          </a:p>
        </p:txBody>
      </p:sp>
      <p:sp>
        <p:nvSpPr>
          <p:cNvPr id="4" name="Text 1"/>
          <p:cNvSpPr/>
          <p:nvPr/>
        </p:nvSpPr>
        <p:spPr>
          <a:xfrm>
            <a:off x="6350437" y="5680234"/>
            <a:ext cx="7415927" cy="1111210"/>
          </a:xfrm>
          <a:prstGeom prst="rect">
            <a:avLst/>
          </a:prstGeom>
          <a:noFill/>
          <a:ln/>
        </p:spPr>
        <p:txBody>
          <a:bodyPr wrap="square" lIns="0" tIns="0" rIns="0" bIns="0" rtlCol="0" anchor="t"/>
          <a:lstStyle/>
          <a:p>
            <a:pPr marL="0" indent="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Welcome to the cutting-edge world of network security innovation. The IH3A framework represents a groundbreaking approach to training intelligent agents capable of evading network detection.</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E115B-595C-EA85-ED05-5D90A45CC62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F5694D7-124F-559E-6882-6C5C1BFF02BF}"/>
              </a:ext>
            </a:extLst>
          </p:cNvPr>
          <p:cNvSpPr/>
          <p:nvPr/>
        </p:nvSpPr>
        <p:spPr>
          <a:xfrm>
            <a:off x="1185029" y="522803"/>
            <a:ext cx="9604296" cy="514469"/>
          </a:xfrm>
          <a:prstGeom prst="rect">
            <a:avLst/>
          </a:prstGeom>
          <a:noFill/>
          <a:ln/>
        </p:spPr>
        <p:txBody>
          <a:bodyPr wrap="none" lIns="0" tIns="0" rIns="0" bIns="0" rtlCol="0" anchor="t"/>
          <a:lstStyle/>
          <a:p>
            <a:pPr marL="0" indent="0">
              <a:lnSpc>
                <a:spcPts val="4050"/>
              </a:lnSpc>
              <a:buNone/>
            </a:pPr>
            <a:r>
              <a:rPr lang="en-US" sz="3200" b="1" kern="0" spc="-32" dirty="0">
                <a:solidFill>
                  <a:srgbClr val="FFFFFF"/>
                </a:solidFill>
                <a:latin typeface="Montserrat Bold" pitchFamily="34" charset="0"/>
                <a:ea typeface="Montserrat Bold" pitchFamily="34" charset="-122"/>
                <a:cs typeface="Montserrat Bold" pitchFamily="34" charset="-120"/>
              </a:rPr>
              <a:t>The Framework</a:t>
            </a:r>
            <a:endParaRPr lang="en-US" sz="3200" dirty="0"/>
          </a:p>
        </p:txBody>
      </p:sp>
      <p:pic>
        <p:nvPicPr>
          <p:cNvPr id="27" name="Picture 26" descr="A screenshot of a computer&#10;&#10;Description automatically generated">
            <a:extLst>
              <a:ext uri="{FF2B5EF4-FFF2-40B4-BE49-F238E27FC236}">
                <a16:creationId xmlns:a16="http://schemas.microsoft.com/office/drawing/2014/main" id="{E3F88460-1642-A8C1-49C4-5978C2B2E053}"/>
              </a:ext>
            </a:extLst>
          </p:cNvPr>
          <p:cNvPicPr>
            <a:picLocks noChangeAspect="1"/>
          </p:cNvPicPr>
          <p:nvPr/>
        </p:nvPicPr>
        <p:blipFill>
          <a:blip r:embed="rId3"/>
          <a:stretch>
            <a:fillRect/>
          </a:stretch>
        </p:blipFill>
        <p:spPr>
          <a:xfrm>
            <a:off x="3117600" y="3161367"/>
            <a:ext cx="7161403" cy="4715199"/>
          </a:xfrm>
          <a:prstGeom prst="rect">
            <a:avLst/>
          </a:prstGeom>
        </p:spPr>
      </p:pic>
      <p:sp>
        <p:nvSpPr>
          <p:cNvPr id="28" name="Text 1"/>
          <p:cNvSpPr/>
          <p:nvPr/>
        </p:nvSpPr>
        <p:spPr>
          <a:xfrm>
            <a:off x="1185029" y="1399461"/>
            <a:ext cx="11789371" cy="543163"/>
          </a:xfrm>
          <a:prstGeom prst="rect">
            <a:avLst/>
          </a:prstGeom>
          <a:noFill/>
          <a:ln/>
        </p:spPr>
        <p:txBody>
          <a:bodyPr wrap="square" lIns="0" tIns="0" rIns="0" bIns="0" rtlCol="0" anchor="t"/>
          <a:lstStyle/>
          <a:p>
            <a:pPr marL="0" indent="0">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This framework will provide the necessary tools to train any kind of agent based on reinforced learning models. The main idea is to provide a platform for training agents giving them the information they need from the environment. AI agents will be able to parametrize their attack until they are able to bypass any type of defense.</a:t>
            </a:r>
          </a:p>
          <a:p>
            <a:pPr marL="0" indent="0">
              <a:lnSpc>
                <a:spcPts val="2100"/>
              </a:lnSpc>
              <a:buNone/>
            </a:pPr>
            <a:endParaRPr lang="en-US" sz="1400" dirty="0">
              <a:solidFill>
                <a:srgbClr val="E2E6E9"/>
              </a:solidFill>
              <a:latin typeface="Source Sans Pro" pitchFamily="34" charset="0"/>
              <a:ea typeface="Source Sans Pro" pitchFamily="34" charset="-122"/>
            </a:endParaRPr>
          </a:p>
          <a:p>
            <a:pPr marL="0" indent="0">
              <a:lnSpc>
                <a:spcPts val="2100"/>
              </a:lnSpc>
              <a:buNone/>
            </a:pPr>
            <a:r>
              <a:rPr lang="en-US" sz="1400" dirty="0">
                <a:solidFill>
                  <a:srgbClr val="E2E6E9"/>
                </a:solidFill>
                <a:latin typeface="Source Sans Pro" pitchFamily="34" charset="0"/>
                <a:ea typeface="Source Sans Pro" pitchFamily="34" charset="-122"/>
              </a:rPr>
              <a:t>We are going to build a PoC using password brute-force attacks to 4 different kinds of web targets while they are being defended by a WAF, an IDS and a HIDS.</a:t>
            </a:r>
          </a:p>
        </p:txBody>
      </p:sp>
    </p:spTree>
    <p:extLst>
      <p:ext uri="{BB962C8B-B14F-4D97-AF65-F5344CB8AC3E}">
        <p14:creationId xmlns:p14="http://schemas.microsoft.com/office/powerpoint/2010/main" val="2783120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185029" y="522803"/>
            <a:ext cx="9604296" cy="514469"/>
          </a:xfrm>
          <a:prstGeom prst="rect">
            <a:avLst/>
          </a:prstGeom>
          <a:noFill/>
          <a:ln/>
        </p:spPr>
        <p:txBody>
          <a:bodyPr wrap="none" lIns="0" tIns="0" rIns="0" bIns="0" rtlCol="0" anchor="t"/>
          <a:lstStyle/>
          <a:p>
            <a:pPr marL="0" indent="0">
              <a:lnSpc>
                <a:spcPts val="4050"/>
              </a:lnSpc>
              <a:buNone/>
            </a:pPr>
            <a:r>
              <a:rPr lang="en-US" sz="3200" b="1" kern="0" spc="-32" dirty="0">
                <a:solidFill>
                  <a:srgbClr val="FFFFFF"/>
                </a:solidFill>
                <a:latin typeface="Montserrat Bold" pitchFamily="34" charset="0"/>
                <a:ea typeface="Montserrat Bold" pitchFamily="34" charset="-122"/>
                <a:cs typeface="Montserrat Bold" pitchFamily="34" charset="-120"/>
              </a:rPr>
              <a:t>The Client Layer: Powering Intelligent Agents</a:t>
            </a:r>
            <a:endParaRPr lang="en-US" sz="3200" dirty="0"/>
          </a:p>
        </p:txBody>
      </p:sp>
      <p:sp>
        <p:nvSpPr>
          <p:cNvPr id="4" name="Text 2"/>
          <p:cNvSpPr/>
          <p:nvPr/>
        </p:nvSpPr>
        <p:spPr>
          <a:xfrm>
            <a:off x="1409462" y="1363741"/>
            <a:ext cx="12260223" cy="814745"/>
          </a:xfrm>
          <a:prstGeom prst="rect">
            <a:avLst/>
          </a:prstGeom>
          <a:noFill/>
          <a:ln/>
        </p:spPr>
        <p:txBody>
          <a:bodyPr wrap="square" lIns="0" tIns="0" rIns="0" bIns="0" rtlCol="0" anchor="t"/>
          <a:lstStyle/>
          <a:p>
            <a:pPr marL="0" indent="0">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The Client Layer's architecture is designed to handle complex attack scenarios while providing real-time feedback to the agent. This feedback loop is crucial for the agent's continuous improvement and adaptation to evolving defense mechanisms. By leveraging advanced machine learning algorithms, the agent can quickly analyze defensive responses and adjust its strategies accordingly.</a:t>
            </a:r>
          </a:p>
          <a:p>
            <a:pPr marL="0" indent="0">
              <a:lnSpc>
                <a:spcPts val="2100"/>
              </a:lnSpc>
              <a:buNone/>
            </a:pPr>
            <a:endParaRPr lang="en-US" sz="1400" dirty="0">
              <a:solidFill>
                <a:srgbClr val="E2E6E9"/>
              </a:solidFill>
              <a:latin typeface="Source Sans Pro" pitchFamily="34" charset="0"/>
              <a:ea typeface="Source Sans Pro" pitchFamily="34" charset="-122"/>
            </a:endParaRPr>
          </a:p>
          <a:p>
            <a:pPr marL="0" indent="0">
              <a:lnSpc>
                <a:spcPts val="2100"/>
              </a:lnSpc>
              <a:buNone/>
            </a:pPr>
            <a:r>
              <a:rPr lang="en-US" sz="1400" dirty="0">
                <a:solidFill>
                  <a:srgbClr val="E2E6E9"/>
                </a:solidFill>
                <a:latin typeface="Source Sans Pro" pitchFamily="34" charset="0"/>
                <a:ea typeface="Source Sans Pro" pitchFamily="34" charset="-122"/>
              </a:rPr>
              <a:t>The agent may use standard reinforcement learning models, agentic AI frameworks, or other compound or RAG LLM implementations. For this project, we will develop a reinforcement learning (RL) agent using policy-optimization models.</a:t>
            </a:r>
            <a:endParaRPr lang="en-US" sz="1400" dirty="0"/>
          </a:p>
        </p:txBody>
      </p:sp>
      <p:sp>
        <p:nvSpPr>
          <p:cNvPr id="5" name="Shape 3"/>
          <p:cNvSpPr/>
          <p:nvPr/>
        </p:nvSpPr>
        <p:spPr>
          <a:xfrm>
            <a:off x="1445181" y="3164800"/>
            <a:ext cx="22860" cy="4541877"/>
          </a:xfrm>
          <a:prstGeom prst="roundRect">
            <a:avLst>
              <a:gd name="adj" fmla="val 118836"/>
            </a:avLst>
          </a:prstGeom>
          <a:solidFill>
            <a:srgbClr val="494A4B"/>
          </a:solidFill>
          <a:ln/>
        </p:spPr>
        <p:txBody>
          <a:bodyPr/>
          <a:lstStyle/>
          <a:p>
            <a:endParaRPr lang="es-MX"/>
          </a:p>
        </p:txBody>
      </p:sp>
      <p:sp>
        <p:nvSpPr>
          <p:cNvPr id="6" name="Shape 4"/>
          <p:cNvSpPr/>
          <p:nvPr/>
        </p:nvSpPr>
        <p:spPr>
          <a:xfrm>
            <a:off x="1637467" y="3560802"/>
            <a:ext cx="633770" cy="22860"/>
          </a:xfrm>
          <a:prstGeom prst="roundRect">
            <a:avLst>
              <a:gd name="adj" fmla="val 118836"/>
            </a:avLst>
          </a:prstGeom>
          <a:solidFill>
            <a:srgbClr val="494A4B"/>
          </a:solidFill>
          <a:ln/>
        </p:spPr>
        <p:txBody>
          <a:bodyPr/>
          <a:lstStyle/>
          <a:p>
            <a:endParaRPr lang="es-MX"/>
          </a:p>
        </p:txBody>
      </p:sp>
      <p:sp>
        <p:nvSpPr>
          <p:cNvPr id="7" name="Shape 5"/>
          <p:cNvSpPr/>
          <p:nvPr/>
        </p:nvSpPr>
        <p:spPr>
          <a:xfrm>
            <a:off x="1252895" y="3368516"/>
            <a:ext cx="407432" cy="407432"/>
          </a:xfrm>
          <a:prstGeom prst="roundRect">
            <a:avLst>
              <a:gd name="adj" fmla="val 6668"/>
            </a:avLst>
          </a:prstGeom>
          <a:solidFill>
            <a:srgbClr val="303132"/>
          </a:solidFill>
          <a:ln/>
        </p:spPr>
        <p:txBody>
          <a:bodyPr/>
          <a:lstStyle/>
          <a:p>
            <a:endParaRPr lang="es-MX"/>
          </a:p>
        </p:txBody>
      </p:sp>
      <p:sp>
        <p:nvSpPr>
          <p:cNvPr id="8" name="Text 6"/>
          <p:cNvSpPr/>
          <p:nvPr/>
        </p:nvSpPr>
        <p:spPr>
          <a:xfrm>
            <a:off x="1409462" y="3448764"/>
            <a:ext cx="94298"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1</a:t>
            </a:r>
            <a:endParaRPr lang="en-US" sz="1900" dirty="0"/>
          </a:p>
        </p:txBody>
      </p:sp>
      <p:sp>
        <p:nvSpPr>
          <p:cNvPr id="9" name="Text 7"/>
          <p:cNvSpPr/>
          <p:nvPr/>
        </p:nvSpPr>
        <p:spPr>
          <a:xfrm>
            <a:off x="2452688" y="3345894"/>
            <a:ext cx="2057995"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Attack Execution</a:t>
            </a:r>
            <a:endParaRPr lang="en-US" sz="1600" dirty="0"/>
          </a:p>
        </p:txBody>
      </p:sp>
      <p:sp>
        <p:nvSpPr>
          <p:cNvPr id="10" name="Text 8"/>
          <p:cNvSpPr/>
          <p:nvPr/>
        </p:nvSpPr>
        <p:spPr>
          <a:xfrm>
            <a:off x="2452688" y="3711773"/>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The agent initiates various types of network attacks based on learned parameters and strategies.</a:t>
            </a:r>
            <a:endParaRPr lang="en-US" sz="1400" dirty="0"/>
          </a:p>
        </p:txBody>
      </p:sp>
      <p:sp>
        <p:nvSpPr>
          <p:cNvPr id="11" name="Shape 9"/>
          <p:cNvSpPr/>
          <p:nvPr/>
        </p:nvSpPr>
        <p:spPr>
          <a:xfrm>
            <a:off x="1637467" y="4741545"/>
            <a:ext cx="633770" cy="22860"/>
          </a:xfrm>
          <a:prstGeom prst="roundRect">
            <a:avLst>
              <a:gd name="adj" fmla="val 118836"/>
            </a:avLst>
          </a:prstGeom>
          <a:solidFill>
            <a:srgbClr val="494A4B"/>
          </a:solidFill>
          <a:ln/>
        </p:spPr>
        <p:txBody>
          <a:bodyPr/>
          <a:lstStyle/>
          <a:p>
            <a:endParaRPr lang="es-MX"/>
          </a:p>
        </p:txBody>
      </p:sp>
      <p:sp>
        <p:nvSpPr>
          <p:cNvPr id="12" name="Shape 10"/>
          <p:cNvSpPr/>
          <p:nvPr/>
        </p:nvSpPr>
        <p:spPr>
          <a:xfrm>
            <a:off x="1252895" y="4549259"/>
            <a:ext cx="407432" cy="407432"/>
          </a:xfrm>
          <a:prstGeom prst="roundRect">
            <a:avLst>
              <a:gd name="adj" fmla="val 6668"/>
            </a:avLst>
          </a:prstGeom>
          <a:solidFill>
            <a:srgbClr val="303132"/>
          </a:solidFill>
          <a:ln/>
        </p:spPr>
        <p:txBody>
          <a:bodyPr/>
          <a:lstStyle/>
          <a:p>
            <a:endParaRPr lang="es-MX"/>
          </a:p>
        </p:txBody>
      </p:sp>
      <p:sp>
        <p:nvSpPr>
          <p:cNvPr id="13" name="Text 11"/>
          <p:cNvSpPr/>
          <p:nvPr/>
        </p:nvSpPr>
        <p:spPr>
          <a:xfrm>
            <a:off x="1384935" y="4629507"/>
            <a:ext cx="143232"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2</a:t>
            </a:r>
            <a:endParaRPr lang="en-US" sz="1900" dirty="0"/>
          </a:p>
        </p:txBody>
      </p:sp>
      <p:sp>
        <p:nvSpPr>
          <p:cNvPr id="14" name="Text 12"/>
          <p:cNvSpPr/>
          <p:nvPr/>
        </p:nvSpPr>
        <p:spPr>
          <a:xfrm>
            <a:off x="2452688" y="4526637"/>
            <a:ext cx="2863334"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Environment Management</a:t>
            </a:r>
            <a:endParaRPr lang="en-US" sz="1600" dirty="0"/>
          </a:p>
        </p:txBody>
      </p:sp>
      <p:sp>
        <p:nvSpPr>
          <p:cNvPr id="15" name="Text 13"/>
          <p:cNvSpPr/>
          <p:nvPr/>
        </p:nvSpPr>
        <p:spPr>
          <a:xfrm>
            <a:off x="2452688" y="4892516"/>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Specialized tools monitor and control the testing environment, ensuring consistent and reliable training conditions.</a:t>
            </a:r>
            <a:endParaRPr lang="en-US" sz="1400" dirty="0"/>
          </a:p>
        </p:txBody>
      </p:sp>
      <p:sp>
        <p:nvSpPr>
          <p:cNvPr id="16" name="Shape 14"/>
          <p:cNvSpPr/>
          <p:nvPr/>
        </p:nvSpPr>
        <p:spPr>
          <a:xfrm>
            <a:off x="1637467" y="5922288"/>
            <a:ext cx="633770" cy="22860"/>
          </a:xfrm>
          <a:prstGeom prst="roundRect">
            <a:avLst>
              <a:gd name="adj" fmla="val 118836"/>
            </a:avLst>
          </a:prstGeom>
          <a:solidFill>
            <a:srgbClr val="494A4B"/>
          </a:solidFill>
          <a:ln/>
        </p:spPr>
        <p:txBody>
          <a:bodyPr/>
          <a:lstStyle/>
          <a:p>
            <a:endParaRPr lang="es-MX"/>
          </a:p>
        </p:txBody>
      </p:sp>
      <p:sp>
        <p:nvSpPr>
          <p:cNvPr id="17" name="Shape 15"/>
          <p:cNvSpPr/>
          <p:nvPr/>
        </p:nvSpPr>
        <p:spPr>
          <a:xfrm>
            <a:off x="1252895" y="5730002"/>
            <a:ext cx="407432" cy="407432"/>
          </a:xfrm>
          <a:prstGeom prst="roundRect">
            <a:avLst>
              <a:gd name="adj" fmla="val 6668"/>
            </a:avLst>
          </a:prstGeom>
          <a:solidFill>
            <a:srgbClr val="303132"/>
          </a:solidFill>
          <a:ln/>
        </p:spPr>
        <p:txBody>
          <a:bodyPr/>
          <a:lstStyle/>
          <a:p>
            <a:endParaRPr lang="es-MX"/>
          </a:p>
        </p:txBody>
      </p:sp>
      <p:sp>
        <p:nvSpPr>
          <p:cNvPr id="18" name="Text 16"/>
          <p:cNvSpPr/>
          <p:nvPr/>
        </p:nvSpPr>
        <p:spPr>
          <a:xfrm>
            <a:off x="1384697" y="5810250"/>
            <a:ext cx="143708"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3</a:t>
            </a:r>
            <a:endParaRPr lang="en-US" sz="1900" dirty="0"/>
          </a:p>
        </p:txBody>
      </p:sp>
      <p:sp>
        <p:nvSpPr>
          <p:cNvPr id="19" name="Text 17"/>
          <p:cNvSpPr/>
          <p:nvPr/>
        </p:nvSpPr>
        <p:spPr>
          <a:xfrm>
            <a:off x="2452688" y="5707380"/>
            <a:ext cx="2261711"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Feedback Processing</a:t>
            </a:r>
            <a:endParaRPr lang="en-US" sz="1600" dirty="0"/>
          </a:p>
        </p:txBody>
      </p:sp>
      <p:sp>
        <p:nvSpPr>
          <p:cNvPr id="20" name="Text 18"/>
          <p:cNvSpPr/>
          <p:nvPr/>
        </p:nvSpPr>
        <p:spPr>
          <a:xfrm>
            <a:off x="2452688" y="6073259"/>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Real-time analysis of defensive responses informs the agent's learning process and strategy adjustments.</a:t>
            </a:r>
            <a:endParaRPr lang="en-US" sz="1400" dirty="0"/>
          </a:p>
        </p:txBody>
      </p:sp>
      <p:sp>
        <p:nvSpPr>
          <p:cNvPr id="21" name="Shape 19"/>
          <p:cNvSpPr/>
          <p:nvPr/>
        </p:nvSpPr>
        <p:spPr>
          <a:xfrm>
            <a:off x="1637467" y="7103031"/>
            <a:ext cx="633770" cy="22860"/>
          </a:xfrm>
          <a:prstGeom prst="roundRect">
            <a:avLst>
              <a:gd name="adj" fmla="val 118836"/>
            </a:avLst>
          </a:prstGeom>
          <a:solidFill>
            <a:srgbClr val="494A4B"/>
          </a:solidFill>
          <a:ln/>
        </p:spPr>
        <p:txBody>
          <a:bodyPr/>
          <a:lstStyle/>
          <a:p>
            <a:endParaRPr lang="es-MX"/>
          </a:p>
        </p:txBody>
      </p:sp>
      <p:sp>
        <p:nvSpPr>
          <p:cNvPr id="22" name="Shape 20"/>
          <p:cNvSpPr/>
          <p:nvPr/>
        </p:nvSpPr>
        <p:spPr>
          <a:xfrm>
            <a:off x="1252895" y="6910745"/>
            <a:ext cx="407432" cy="407432"/>
          </a:xfrm>
          <a:prstGeom prst="roundRect">
            <a:avLst>
              <a:gd name="adj" fmla="val 6668"/>
            </a:avLst>
          </a:prstGeom>
          <a:solidFill>
            <a:srgbClr val="303132"/>
          </a:solidFill>
          <a:ln/>
        </p:spPr>
        <p:txBody>
          <a:bodyPr/>
          <a:lstStyle/>
          <a:p>
            <a:endParaRPr lang="es-MX"/>
          </a:p>
        </p:txBody>
      </p:sp>
      <p:sp>
        <p:nvSpPr>
          <p:cNvPr id="23" name="Text 21"/>
          <p:cNvSpPr/>
          <p:nvPr/>
        </p:nvSpPr>
        <p:spPr>
          <a:xfrm>
            <a:off x="1372791" y="6990993"/>
            <a:ext cx="167640" cy="246936"/>
          </a:xfrm>
          <a:prstGeom prst="rect">
            <a:avLst/>
          </a:prstGeom>
          <a:noFill/>
          <a:ln/>
        </p:spPr>
        <p:txBody>
          <a:bodyPr wrap="none" lIns="0" tIns="0" rIns="0" bIns="0" rtlCol="0" anchor="t"/>
          <a:lstStyle/>
          <a:p>
            <a:pPr marL="0" indent="0" algn="ctr">
              <a:lnSpc>
                <a:spcPts val="1900"/>
              </a:lnSpc>
              <a:buNone/>
            </a:pPr>
            <a:r>
              <a:rPr lang="en-US" sz="1900" b="1" kern="0" spc="-19" dirty="0">
                <a:solidFill>
                  <a:srgbClr val="E2E6E9"/>
                </a:solidFill>
                <a:latin typeface="Montserrat Bold" pitchFamily="34" charset="0"/>
                <a:ea typeface="Montserrat Bold" pitchFamily="34" charset="-122"/>
                <a:cs typeface="Montserrat Bold" pitchFamily="34" charset="-120"/>
              </a:rPr>
              <a:t>4</a:t>
            </a:r>
            <a:endParaRPr lang="en-US" sz="1900" dirty="0"/>
          </a:p>
        </p:txBody>
      </p:sp>
      <p:sp>
        <p:nvSpPr>
          <p:cNvPr id="24" name="Text 22"/>
          <p:cNvSpPr/>
          <p:nvPr/>
        </p:nvSpPr>
        <p:spPr>
          <a:xfrm>
            <a:off x="2452688" y="6888123"/>
            <a:ext cx="2098358" cy="257294"/>
          </a:xfrm>
          <a:prstGeom prst="rect">
            <a:avLst/>
          </a:prstGeom>
          <a:noFill/>
          <a:ln/>
        </p:spPr>
        <p:txBody>
          <a:bodyPr wrap="none" lIns="0" tIns="0" rIns="0" bIns="0" rtlCol="0" anchor="t"/>
          <a:lstStyle/>
          <a:p>
            <a:pPr marL="0" indent="0" algn="l">
              <a:lnSpc>
                <a:spcPts val="2000"/>
              </a:lnSpc>
              <a:buNone/>
            </a:pPr>
            <a:r>
              <a:rPr lang="en-US" sz="1600" b="1" kern="0" spc="-16" dirty="0">
                <a:solidFill>
                  <a:srgbClr val="E2E6E9"/>
                </a:solidFill>
                <a:latin typeface="Montserrat Bold" pitchFamily="34" charset="0"/>
                <a:ea typeface="Montserrat Bold" pitchFamily="34" charset="-122"/>
                <a:cs typeface="Montserrat Bold" pitchFamily="34" charset="-120"/>
              </a:rPr>
              <a:t>Model Optimization</a:t>
            </a:r>
            <a:endParaRPr lang="en-US" sz="1600" dirty="0"/>
          </a:p>
        </p:txBody>
      </p:sp>
      <p:sp>
        <p:nvSpPr>
          <p:cNvPr id="25" name="Text 23"/>
          <p:cNvSpPr/>
          <p:nvPr/>
        </p:nvSpPr>
        <p:spPr>
          <a:xfrm>
            <a:off x="2452688" y="7254002"/>
            <a:ext cx="10992564" cy="271582"/>
          </a:xfrm>
          <a:prstGeom prst="rect">
            <a:avLst/>
          </a:prstGeom>
          <a:noFill/>
          <a:ln/>
        </p:spPr>
        <p:txBody>
          <a:bodyPr wrap="none" lIns="0" tIns="0" rIns="0" bIns="0" rtlCol="0" anchor="t"/>
          <a:lstStyle/>
          <a:p>
            <a:pPr marL="0" indent="0" algn="l">
              <a:lnSpc>
                <a:spcPts val="2100"/>
              </a:lnSpc>
              <a:buNone/>
            </a:pPr>
            <a:r>
              <a:rPr lang="en-US" sz="1400" dirty="0">
                <a:solidFill>
                  <a:srgbClr val="E2E6E9"/>
                </a:solidFill>
                <a:latin typeface="Source Sans Pro" pitchFamily="34" charset="0"/>
                <a:ea typeface="Source Sans Pro" pitchFamily="34" charset="-122"/>
                <a:cs typeface="Source Sans Pro" pitchFamily="34" charset="-120"/>
              </a:rPr>
              <a:t>Continuous refinement of the reinforcement learning model based on performance metrics and success rates.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185029" y="850106"/>
            <a:ext cx="11690271" cy="630674"/>
          </a:xfrm>
          <a:prstGeom prst="rect">
            <a:avLst/>
          </a:prstGeom>
          <a:noFill/>
          <a:ln/>
        </p:spPr>
        <p:txBody>
          <a:bodyPr wrap="none" lIns="0" tIns="0" rIns="0" bIns="0" rtlCol="0" anchor="t"/>
          <a:lstStyle/>
          <a:p>
            <a:pPr marL="0" indent="0">
              <a:lnSpc>
                <a:spcPts val="4950"/>
              </a:lnSpc>
              <a:buNone/>
            </a:pPr>
            <a:r>
              <a:rPr lang="en-US" sz="3950" b="1" kern="0" spc="-40" dirty="0">
                <a:solidFill>
                  <a:srgbClr val="FFFFFF"/>
                </a:solidFill>
                <a:latin typeface="Montserrat Bold" pitchFamily="34" charset="0"/>
                <a:ea typeface="Montserrat Bold" pitchFamily="34" charset="-122"/>
                <a:cs typeface="Montserrat Bold" pitchFamily="34" charset="-120"/>
              </a:rPr>
              <a:t>The Defensive Layer: Multifaceted Protection</a:t>
            </a:r>
            <a:endParaRPr lang="en-US" sz="3950" dirty="0"/>
          </a:p>
        </p:txBody>
      </p:sp>
      <p:sp>
        <p:nvSpPr>
          <p:cNvPr id="3" name="Text 1"/>
          <p:cNvSpPr/>
          <p:nvPr/>
        </p:nvSpPr>
        <p:spPr>
          <a:xfrm>
            <a:off x="1185029" y="1924764"/>
            <a:ext cx="12260223" cy="999053"/>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The Defensive Layer is a key component of IH3A, utilizing a range of security tools to challenge and refine the intelligent agent's capabilities. In our PoC we include OSSEC, Suricata, and </a:t>
            </a:r>
            <a:r>
              <a:rPr lang="en-US" sz="1700" dirty="0" err="1">
                <a:solidFill>
                  <a:srgbClr val="E2E6E9"/>
                </a:solidFill>
                <a:latin typeface="Source Sans Pro" pitchFamily="34" charset="0"/>
                <a:ea typeface="Source Sans Pro" pitchFamily="34" charset="-122"/>
                <a:cs typeface="Source Sans Pro" pitchFamily="34" charset="-120"/>
              </a:rPr>
              <a:t>ModSecurity</a:t>
            </a:r>
            <a:r>
              <a:rPr lang="en-US" sz="1700" dirty="0">
                <a:solidFill>
                  <a:srgbClr val="E2E6E9"/>
                </a:solidFill>
                <a:latin typeface="Source Sans Pro" pitchFamily="34" charset="0"/>
                <a:ea typeface="Source Sans Pro" pitchFamily="34" charset="-122"/>
                <a:cs typeface="Source Sans Pro" pitchFamily="34" charset="-120"/>
              </a:rPr>
              <a:t>, create a realistic defensive environment.</a:t>
            </a:r>
            <a:endParaRPr lang="en-US" sz="1700" dirty="0"/>
          </a:p>
        </p:txBody>
      </p:sp>
      <p:sp>
        <p:nvSpPr>
          <p:cNvPr id="4" name="Text 2"/>
          <p:cNvSpPr/>
          <p:nvPr/>
        </p:nvSpPr>
        <p:spPr>
          <a:xfrm>
            <a:off x="1185029" y="2772052"/>
            <a:ext cx="12260223" cy="1332071"/>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Each tool provides detailed notifications via </a:t>
            </a:r>
            <a:r>
              <a:rPr lang="en-US" sz="1700" dirty="0" err="1">
                <a:solidFill>
                  <a:srgbClr val="E2E6E9"/>
                </a:solidFill>
                <a:latin typeface="Source Sans Pro" pitchFamily="34" charset="0"/>
                <a:ea typeface="Source Sans Pro" pitchFamily="34" charset="-122"/>
                <a:cs typeface="Source Sans Pro" pitchFamily="34" charset="-120"/>
              </a:rPr>
              <a:t>SysLog</a:t>
            </a:r>
            <a:r>
              <a:rPr lang="en-US" sz="1700" dirty="0">
                <a:solidFill>
                  <a:srgbClr val="E2E6E9"/>
                </a:solidFill>
                <a:latin typeface="Source Sans Pro" pitchFamily="34" charset="0"/>
                <a:ea typeface="Source Sans Pro" pitchFamily="34" charset="-122"/>
                <a:cs typeface="Source Sans Pro" pitchFamily="34" charset="-120"/>
              </a:rPr>
              <a:t> or API, offering valuable feedback to the Agent Helper for performance assessment and learning. This integration of multiple defense technologies ensures the agent is trained against various detection and prevention strategies, mimicking real-world cybersecurity scenarios.</a:t>
            </a:r>
            <a:endParaRPr lang="en-US" sz="1700" dirty="0"/>
          </a:p>
        </p:txBody>
      </p:sp>
      <p:sp>
        <p:nvSpPr>
          <p:cNvPr id="5" name="Text 3"/>
          <p:cNvSpPr/>
          <p:nvPr/>
        </p:nvSpPr>
        <p:spPr>
          <a:xfrm>
            <a:off x="1185029" y="5577699"/>
            <a:ext cx="2523173" cy="315278"/>
          </a:xfrm>
          <a:prstGeom prst="rect">
            <a:avLst/>
          </a:prstGeom>
          <a:noFill/>
          <a:ln/>
        </p:spPr>
        <p:txBody>
          <a:bodyPr wrap="none" lIns="0" tIns="0" rIns="0" bIns="0" rtlCol="0" anchor="t"/>
          <a:lstStyle/>
          <a:p>
            <a:pPr marL="0" indent="0">
              <a:lnSpc>
                <a:spcPts val="2450"/>
              </a:lnSpc>
              <a:buNone/>
            </a:pPr>
            <a:r>
              <a:rPr lang="en-US" sz="1950" b="1" kern="0" spc="-20" dirty="0">
                <a:solidFill>
                  <a:srgbClr val="FFFFFF"/>
                </a:solidFill>
                <a:latin typeface="Montserrat Bold" pitchFamily="34" charset="0"/>
                <a:ea typeface="Montserrat Bold" pitchFamily="34" charset="-122"/>
                <a:cs typeface="Montserrat Bold" pitchFamily="34" charset="-120"/>
              </a:rPr>
              <a:t>OSSEC</a:t>
            </a:r>
            <a:endParaRPr lang="en-US" sz="1950" dirty="0"/>
          </a:p>
        </p:txBody>
      </p:sp>
      <p:sp>
        <p:nvSpPr>
          <p:cNvPr id="6" name="Text 4"/>
          <p:cNvSpPr/>
          <p:nvPr/>
        </p:nvSpPr>
        <p:spPr>
          <a:xfrm>
            <a:off x="1185029" y="6114909"/>
            <a:ext cx="3725108" cy="1332071"/>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Host-based Intrusion Detection System (HIDS) that provides comprehensive log analysis, file integrity checking, and real-time alerting.</a:t>
            </a:r>
            <a:endParaRPr lang="en-US" sz="1700" dirty="0"/>
          </a:p>
        </p:txBody>
      </p:sp>
      <p:sp>
        <p:nvSpPr>
          <p:cNvPr id="7" name="Text 5"/>
          <p:cNvSpPr/>
          <p:nvPr/>
        </p:nvSpPr>
        <p:spPr>
          <a:xfrm>
            <a:off x="5459492" y="5577699"/>
            <a:ext cx="2523173" cy="315278"/>
          </a:xfrm>
          <a:prstGeom prst="rect">
            <a:avLst/>
          </a:prstGeom>
          <a:noFill/>
          <a:ln/>
        </p:spPr>
        <p:txBody>
          <a:bodyPr wrap="none" lIns="0" tIns="0" rIns="0" bIns="0" rtlCol="0" anchor="t"/>
          <a:lstStyle/>
          <a:p>
            <a:pPr marL="0" indent="0">
              <a:lnSpc>
                <a:spcPts val="2450"/>
              </a:lnSpc>
              <a:buNone/>
            </a:pPr>
            <a:r>
              <a:rPr lang="en-US" sz="1950" b="1" kern="0" spc="-20" dirty="0">
                <a:solidFill>
                  <a:srgbClr val="FFFFFF"/>
                </a:solidFill>
                <a:latin typeface="Montserrat Bold" pitchFamily="34" charset="0"/>
                <a:ea typeface="Montserrat Bold" pitchFamily="34" charset="-122"/>
                <a:cs typeface="Montserrat Bold" pitchFamily="34" charset="-120"/>
              </a:rPr>
              <a:t>Suricata</a:t>
            </a:r>
            <a:endParaRPr lang="en-US" sz="1950" dirty="0"/>
          </a:p>
        </p:txBody>
      </p:sp>
      <p:sp>
        <p:nvSpPr>
          <p:cNvPr id="8" name="Text 6"/>
          <p:cNvSpPr/>
          <p:nvPr/>
        </p:nvSpPr>
        <p:spPr>
          <a:xfrm>
            <a:off x="5459492" y="6114909"/>
            <a:ext cx="3725108" cy="1665089"/>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High-performance Network Intrusion Detection System (NIDS) capable of real-time intrusion detection, inline intrusion prevention, and network security monitoring.</a:t>
            </a:r>
            <a:endParaRPr lang="en-US" sz="1700" dirty="0"/>
          </a:p>
        </p:txBody>
      </p:sp>
      <p:sp>
        <p:nvSpPr>
          <p:cNvPr id="9" name="Text 7"/>
          <p:cNvSpPr/>
          <p:nvPr/>
        </p:nvSpPr>
        <p:spPr>
          <a:xfrm>
            <a:off x="9733955" y="5577699"/>
            <a:ext cx="2523173" cy="315278"/>
          </a:xfrm>
          <a:prstGeom prst="rect">
            <a:avLst/>
          </a:prstGeom>
          <a:noFill/>
          <a:ln/>
        </p:spPr>
        <p:txBody>
          <a:bodyPr wrap="none" lIns="0" tIns="0" rIns="0" bIns="0" rtlCol="0" anchor="t"/>
          <a:lstStyle/>
          <a:p>
            <a:pPr marL="0" indent="0">
              <a:lnSpc>
                <a:spcPts val="2450"/>
              </a:lnSpc>
              <a:buNone/>
            </a:pPr>
            <a:r>
              <a:rPr lang="en-US" sz="1950" b="1" kern="0" spc="-20" dirty="0">
                <a:solidFill>
                  <a:srgbClr val="FFFFFF"/>
                </a:solidFill>
                <a:latin typeface="Montserrat Bold" pitchFamily="34" charset="0"/>
                <a:ea typeface="Montserrat Bold" pitchFamily="34" charset="-122"/>
                <a:cs typeface="Montserrat Bold" pitchFamily="34" charset="-120"/>
              </a:rPr>
              <a:t>ModSecurity</a:t>
            </a:r>
            <a:endParaRPr lang="en-US" sz="1950" dirty="0"/>
          </a:p>
        </p:txBody>
      </p:sp>
      <p:sp>
        <p:nvSpPr>
          <p:cNvPr id="10" name="Text 8"/>
          <p:cNvSpPr/>
          <p:nvPr/>
        </p:nvSpPr>
        <p:spPr>
          <a:xfrm>
            <a:off x="9733955" y="6114909"/>
            <a:ext cx="3725108" cy="1332071"/>
          </a:xfrm>
          <a:prstGeom prst="rect">
            <a:avLst/>
          </a:prstGeom>
          <a:noFill/>
          <a:ln/>
        </p:spPr>
        <p:txBody>
          <a:bodyPr wrap="square" lIns="0" tIns="0" rIns="0" bIns="0" rtlCol="0" anchor="t"/>
          <a:lstStyle/>
          <a:p>
            <a:pPr marL="0" indent="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Web Application Firewall (WAF) that provides protection against various web application attacks, including SQL injection and cross-site scripting.</a:t>
            </a:r>
            <a:endParaRPr lang="en-US" sz="1700" dirty="0"/>
          </a:p>
        </p:txBody>
      </p:sp>
      <p:pic>
        <p:nvPicPr>
          <p:cNvPr id="12" name="Picture 11" descr="A group of meerkats standing on a hill with a sun behind them&#10;&#10;Description automatically generated">
            <a:extLst>
              <a:ext uri="{FF2B5EF4-FFF2-40B4-BE49-F238E27FC236}">
                <a16:creationId xmlns:a16="http://schemas.microsoft.com/office/drawing/2014/main" id="{D9393546-04A9-8040-0F56-01DF01C17E04}"/>
              </a:ext>
            </a:extLst>
          </p:cNvPr>
          <p:cNvPicPr>
            <a:picLocks noChangeAspect="1"/>
          </p:cNvPicPr>
          <p:nvPr/>
        </p:nvPicPr>
        <p:blipFill>
          <a:blip r:embed="rId3"/>
          <a:stretch>
            <a:fillRect/>
          </a:stretch>
        </p:blipFill>
        <p:spPr>
          <a:xfrm>
            <a:off x="5878210" y="3788845"/>
            <a:ext cx="2303907" cy="1677888"/>
          </a:xfrm>
          <a:prstGeom prst="rect">
            <a:avLst/>
          </a:prstGeom>
        </p:spPr>
      </p:pic>
      <p:pic>
        <p:nvPicPr>
          <p:cNvPr id="16" name="Picture 15" descr="A logo with text on it&#10;&#10;Description automatically generated">
            <a:extLst>
              <a:ext uri="{FF2B5EF4-FFF2-40B4-BE49-F238E27FC236}">
                <a16:creationId xmlns:a16="http://schemas.microsoft.com/office/drawing/2014/main" id="{742D0FEE-62C8-E198-6B82-B491C46958B0}"/>
              </a:ext>
            </a:extLst>
          </p:cNvPr>
          <p:cNvPicPr>
            <a:picLocks noChangeAspect="1"/>
          </p:cNvPicPr>
          <p:nvPr/>
        </p:nvPicPr>
        <p:blipFill>
          <a:blip r:embed="rId4"/>
          <a:stretch>
            <a:fillRect/>
          </a:stretch>
        </p:blipFill>
        <p:spPr>
          <a:xfrm>
            <a:off x="9733954" y="3896231"/>
            <a:ext cx="2685895" cy="1348193"/>
          </a:xfrm>
          <a:prstGeom prst="rect">
            <a:avLst/>
          </a:prstGeom>
        </p:spPr>
      </p:pic>
      <p:pic>
        <p:nvPicPr>
          <p:cNvPr id="20" name="Picture 19" descr="A logo of a tornado&#10;&#10;Description automatically generated">
            <a:extLst>
              <a:ext uri="{FF2B5EF4-FFF2-40B4-BE49-F238E27FC236}">
                <a16:creationId xmlns:a16="http://schemas.microsoft.com/office/drawing/2014/main" id="{20E153CF-7926-7995-4C15-C57A3C522648}"/>
              </a:ext>
            </a:extLst>
          </p:cNvPr>
          <p:cNvPicPr>
            <a:picLocks noChangeAspect="1"/>
          </p:cNvPicPr>
          <p:nvPr/>
        </p:nvPicPr>
        <p:blipFill>
          <a:blip r:embed="rId5"/>
          <a:stretch>
            <a:fillRect/>
          </a:stretch>
        </p:blipFill>
        <p:spPr>
          <a:xfrm>
            <a:off x="1267341" y="3349896"/>
            <a:ext cx="2440861" cy="24408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185029" y="699492"/>
            <a:ext cx="12030789" cy="568643"/>
          </a:xfrm>
          <a:prstGeom prst="rect">
            <a:avLst/>
          </a:prstGeom>
          <a:noFill/>
          <a:ln/>
        </p:spPr>
        <p:txBody>
          <a:bodyPr wrap="none" lIns="0" tIns="0" rIns="0" bIns="0" rtlCol="0" anchor="t"/>
          <a:lstStyle/>
          <a:p>
            <a:pPr marL="0" indent="0">
              <a:lnSpc>
                <a:spcPts val="4450"/>
              </a:lnSpc>
              <a:buNone/>
            </a:pPr>
            <a:r>
              <a:rPr lang="en-US" sz="3550" b="1" kern="0" spc="-36" dirty="0">
                <a:solidFill>
                  <a:srgbClr val="FFFFFF"/>
                </a:solidFill>
                <a:latin typeface="Montserrat Bold" pitchFamily="34" charset="0"/>
                <a:ea typeface="Montserrat Bold" pitchFamily="34" charset="-122"/>
                <a:cs typeface="Montserrat Bold" pitchFamily="34" charset="-120"/>
              </a:rPr>
              <a:t>The Testing Layer: Simulating Real-World Scenarios</a:t>
            </a:r>
            <a:endParaRPr lang="en-US" sz="3550" dirty="0"/>
          </a:p>
        </p:txBody>
      </p:sp>
      <p:sp>
        <p:nvSpPr>
          <p:cNvPr id="3" name="Text 1"/>
          <p:cNvSpPr/>
          <p:nvPr/>
        </p:nvSpPr>
        <p:spPr>
          <a:xfrm>
            <a:off x="1185029" y="1668423"/>
            <a:ext cx="12260223" cy="900470"/>
          </a:xfrm>
          <a:prstGeom prst="rect">
            <a:avLst/>
          </a:prstGeom>
          <a:noFill/>
          <a:ln/>
        </p:spPr>
        <p:txBody>
          <a:bodyPr wrap="square" lIns="0" tIns="0" rIns="0" bIns="0" rtlCol="0" anchor="t"/>
          <a:lstStyle/>
          <a:p>
            <a:pPr marL="0" indent="0">
              <a:lnSpc>
                <a:spcPts val="2350"/>
              </a:lnSpc>
              <a:buNone/>
            </a:pPr>
            <a:r>
              <a:rPr lang="en-US" sz="1550" dirty="0">
                <a:solidFill>
                  <a:srgbClr val="E2E6E9"/>
                </a:solidFill>
                <a:latin typeface="Source Sans Pro" pitchFamily="34" charset="0"/>
                <a:ea typeface="Source Sans Pro" pitchFamily="34" charset="-122"/>
                <a:cs typeface="Source Sans Pro" pitchFamily="34" charset="-120"/>
              </a:rPr>
              <a:t>The Testing Layer serves as the battleground for our intelligent agent, providing a simulated victim network that closely mimics real-world environments. This layer is meticulously designed to offer a diverse range of attack surfaces and network configurations, challenging the agent to adapt and evolve its strategies continually.</a:t>
            </a:r>
            <a:endParaRPr lang="en-US" sz="1550" dirty="0"/>
          </a:p>
        </p:txBody>
      </p:sp>
      <p:sp>
        <p:nvSpPr>
          <p:cNvPr id="4" name="Text 2"/>
          <p:cNvSpPr/>
          <p:nvPr/>
        </p:nvSpPr>
        <p:spPr>
          <a:xfrm>
            <a:off x="1185029" y="2794040"/>
            <a:ext cx="12260223" cy="1200626"/>
          </a:xfrm>
          <a:prstGeom prst="rect">
            <a:avLst/>
          </a:prstGeom>
          <a:noFill/>
          <a:ln/>
        </p:spPr>
        <p:txBody>
          <a:bodyPr wrap="square" lIns="0" tIns="0" rIns="0" bIns="0" rtlCol="0" anchor="t"/>
          <a:lstStyle/>
          <a:p>
            <a:pPr marL="0" indent="0">
              <a:lnSpc>
                <a:spcPts val="2350"/>
              </a:lnSpc>
              <a:buNone/>
            </a:pPr>
            <a:r>
              <a:rPr lang="en-US" sz="1550" dirty="0">
                <a:solidFill>
                  <a:srgbClr val="E2E6E9"/>
                </a:solidFill>
                <a:latin typeface="Source Sans Pro" pitchFamily="34" charset="0"/>
                <a:ea typeface="Source Sans Pro" pitchFamily="34" charset="-122"/>
                <a:cs typeface="Source Sans Pro" pitchFamily="34" charset="-120"/>
              </a:rPr>
              <a:t>Within this layer, we've implemented two distinct web applications, each with unique characteristics and vulnerabilities. WebApp1 utilizes a basic Form login with cookies, offering no additional protection. In contrast, WebApp2 employs a REST API with JWT for authentication and implements a temporary user lockout mechanism after five failed login attempts. These varied scenarios ensure that the agent learns to navigate different security implementations effectively.</a:t>
            </a:r>
            <a:endParaRPr lang="en-US" sz="1550" dirty="0"/>
          </a:p>
        </p:txBody>
      </p:sp>
      <p:sp>
        <p:nvSpPr>
          <p:cNvPr id="5" name="Shape 3"/>
          <p:cNvSpPr/>
          <p:nvPr/>
        </p:nvSpPr>
        <p:spPr>
          <a:xfrm>
            <a:off x="1185029" y="4669869"/>
            <a:ext cx="12260223" cy="2977515"/>
          </a:xfrm>
          <a:prstGeom prst="roundRect">
            <a:avLst>
              <a:gd name="adj" fmla="val 1077"/>
            </a:avLst>
          </a:prstGeom>
          <a:noFill/>
          <a:ln w="7620">
            <a:solidFill>
              <a:srgbClr val="FFFFFF">
                <a:alpha val="24000"/>
              </a:srgbClr>
            </a:solidFill>
            <a:prstDash val="solid"/>
          </a:ln>
        </p:spPr>
        <p:txBody>
          <a:bodyPr/>
          <a:lstStyle/>
          <a:p>
            <a:endParaRPr lang="es-MX"/>
          </a:p>
        </p:txBody>
      </p:sp>
      <p:sp>
        <p:nvSpPr>
          <p:cNvPr id="6" name="Shape 4"/>
          <p:cNvSpPr/>
          <p:nvPr/>
        </p:nvSpPr>
        <p:spPr>
          <a:xfrm>
            <a:off x="1192649" y="4677489"/>
            <a:ext cx="12243673" cy="592455"/>
          </a:xfrm>
          <a:prstGeom prst="rect">
            <a:avLst/>
          </a:prstGeom>
          <a:solidFill>
            <a:srgbClr val="FFFFFF">
              <a:alpha val="4000"/>
            </a:srgbClr>
          </a:solidFill>
          <a:ln/>
        </p:spPr>
        <p:txBody>
          <a:bodyPr/>
          <a:lstStyle/>
          <a:p>
            <a:endParaRPr lang="es-MX" b="1" dirty="0"/>
          </a:p>
        </p:txBody>
      </p:sp>
      <p:sp>
        <p:nvSpPr>
          <p:cNvPr id="7" name="Text 5"/>
          <p:cNvSpPr/>
          <p:nvPr/>
        </p:nvSpPr>
        <p:spPr>
          <a:xfrm>
            <a:off x="1407795" y="4813340"/>
            <a:ext cx="3649504" cy="320754"/>
          </a:xfrm>
          <a:prstGeom prst="rect">
            <a:avLst/>
          </a:prstGeom>
          <a:noFill/>
          <a:ln/>
        </p:spPr>
        <p:txBody>
          <a:bodyPr wrap="none" lIns="0" tIns="0" rIns="0" bIns="0" rtlCol="0" anchor="t"/>
          <a:lstStyle/>
          <a:p>
            <a:pPr marL="0" indent="0">
              <a:lnSpc>
                <a:spcPts val="2500"/>
              </a:lnSpc>
              <a:buNone/>
            </a:pPr>
            <a:r>
              <a:rPr lang="en-US" sz="1650" b="1" dirty="0">
                <a:solidFill>
                  <a:srgbClr val="E2E6E9"/>
                </a:solidFill>
                <a:latin typeface="Source Sans Pro" pitchFamily="34" charset="0"/>
                <a:ea typeface="Source Sans Pro" pitchFamily="34" charset="-122"/>
                <a:cs typeface="Source Sans Pro" pitchFamily="34" charset="-120"/>
              </a:rPr>
              <a:t>Target</a:t>
            </a:r>
            <a:endParaRPr lang="en-US" sz="1650" b="1" dirty="0"/>
          </a:p>
        </p:txBody>
      </p:sp>
      <p:sp>
        <p:nvSpPr>
          <p:cNvPr id="8" name="Text 6"/>
          <p:cNvSpPr/>
          <p:nvPr/>
        </p:nvSpPr>
        <p:spPr>
          <a:xfrm>
            <a:off x="5492353" y="4813340"/>
            <a:ext cx="3645694" cy="320754"/>
          </a:xfrm>
          <a:prstGeom prst="rect">
            <a:avLst/>
          </a:prstGeom>
          <a:noFill/>
          <a:ln/>
        </p:spPr>
        <p:txBody>
          <a:bodyPr wrap="none" lIns="0" tIns="0" rIns="0" bIns="0" rtlCol="0" anchor="t"/>
          <a:lstStyle/>
          <a:p>
            <a:pPr marL="0" indent="0">
              <a:lnSpc>
                <a:spcPts val="2500"/>
              </a:lnSpc>
              <a:buNone/>
            </a:pPr>
            <a:r>
              <a:rPr lang="en-US" sz="1650" b="1" dirty="0">
                <a:solidFill>
                  <a:srgbClr val="E2E6E9"/>
                </a:solidFill>
                <a:latin typeface="Source Sans Pro" pitchFamily="34" charset="0"/>
                <a:ea typeface="Source Sans Pro" pitchFamily="34" charset="-122"/>
                <a:cs typeface="Source Sans Pro" pitchFamily="34" charset="-120"/>
              </a:rPr>
              <a:t>WebApp1</a:t>
            </a:r>
            <a:endParaRPr lang="en-US" sz="1650" b="1" dirty="0"/>
          </a:p>
        </p:txBody>
      </p:sp>
      <p:sp>
        <p:nvSpPr>
          <p:cNvPr id="9" name="Text 7"/>
          <p:cNvSpPr/>
          <p:nvPr/>
        </p:nvSpPr>
        <p:spPr>
          <a:xfrm>
            <a:off x="9573101" y="4813340"/>
            <a:ext cx="3649504" cy="320754"/>
          </a:xfrm>
          <a:prstGeom prst="rect">
            <a:avLst/>
          </a:prstGeom>
          <a:noFill/>
          <a:ln/>
        </p:spPr>
        <p:txBody>
          <a:bodyPr wrap="none" lIns="0" tIns="0" rIns="0" bIns="0" rtlCol="0" anchor="t"/>
          <a:lstStyle/>
          <a:p>
            <a:pPr marL="0" indent="0">
              <a:lnSpc>
                <a:spcPts val="2500"/>
              </a:lnSpc>
              <a:buNone/>
            </a:pPr>
            <a:r>
              <a:rPr lang="en-US" sz="1650" b="1" dirty="0">
                <a:solidFill>
                  <a:srgbClr val="E2E6E9"/>
                </a:solidFill>
                <a:latin typeface="Source Sans Pro" pitchFamily="34" charset="0"/>
                <a:ea typeface="Source Sans Pro" pitchFamily="34" charset="-122"/>
                <a:cs typeface="Source Sans Pro" pitchFamily="34" charset="-120"/>
              </a:rPr>
              <a:t>WebApp2</a:t>
            </a:r>
            <a:endParaRPr lang="en-US" sz="1650" b="1" dirty="0"/>
          </a:p>
        </p:txBody>
      </p:sp>
      <p:sp>
        <p:nvSpPr>
          <p:cNvPr id="10" name="Shape 8"/>
          <p:cNvSpPr/>
          <p:nvPr/>
        </p:nvSpPr>
        <p:spPr>
          <a:xfrm>
            <a:off x="1192649" y="5269944"/>
            <a:ext cx="12243673" cy="592455"/>
          </a:xfrm>
          <a:prstGeom prst="rect">
            <a:avLst/>
          </a:prstGeom>
          <a:solidFill>
            <a:srgbClr val="000000">
              <a:alpha val="4000"/>
            </a:srgbClr>
          </a:solidFill>
          <a:ln/>
        </p:spPr>
        <p:txBody>
          <a:bodyPr/>
          <a:lstStyle/>
          <a:p>
            <a:endParaRPr lang="es-MX"/>
          </a:p>
        </p:txBody>
      </p:sp>
      <p:sp>
        <p:nvSpPr>
          <p:cNvPr id="11" name="Text 9"/>
          <p:cNvSpPr/>
          <p:nvPr/>
        </p:nvSpPr>
        <p:spPr>
          <a:xfrm>
            <a:off x="1407795" y="540579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Authentication Method</a:t>
            </a:r>
            <a:endParaRPr lang="en-US" sz="1650" dirty="0"/>
          </a:p>
        </p:txBody>
      </p:sp>
      <p:sp>
        <p:nvSpPr>
          <p:cNvPr id="12" name="Text 10"/>
          <p:cNvSpPr/>
          <p:nvPr/>
        </p:nvSpPr>
        <p:spPr>
          <a:xfrm>
            <a:off x="5492353" y="5405795"/>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Form Login with Cookies</a:t>
            </a:r>
            <a:endParaRPr lang="en-US" sz="1650" dirty="0"/>
          </a:p>
        </p:txBody>
      </p:sp>
      <p:sp>
        <p:nvSpPr>
          <p:cNvPr id="13" name="Text 11"/>
          <p:cNvSpPr/>
          <p:nvPr/>
        </p:nvSpPr>
        <p:spPr>
          <a:xfrm>
            <a:off x="9573101" y="540579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REST API with JWT</a:t>
            </a:r>
            <a:endParaRPr lang="en-US" sz="1650" dirty="0"/>
          </a:p>
        </p:txBody>
      </p:sp>
      <p:sp>
        <p:nvSpPr>
          <p:cNvPr id="14" name="Shape 12"/>
          <p:cNvSpPr/>
          <p:nvPr/>
        </p:nvSpPr>
        <p:spPr>
          <a:xfrm>
            <a:off x="1192649" y="5862399"/>
            <a:ext cx="12243673" cy="592455"/>
          </a:xfrm>
          <a:prstGeom prst="rect">
            <a:avLst/>
          </a:prstGeom>
          <a:solidFill>
            <a:srgbClr val="FFFFFF">
              <a:alpha val="4000"/>
            </a:srgbClr>
          </a:solidFill>
          <a:ln/>
        </p:spPr>
        <p:txBody>
          <a:bodyPr/>
          <a:lstStyle/>
          <a:p>
            <a:endParaRPr lang="es-MX"/>
          </a:p>
        </p:txBody>
      </p:sp>
      <p:sp>
        <p:nvSpPr>
          <p:cNvPr id="15" name="Text 13"/>
          <p:cNvSpPr/>
          <p:nvPr/>
        </p:nvSpPr>
        <p:spPr>
          <a:xfrm>
            <a:off x="1407795" y="599825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Session Management</a:t>
            </a:r>
            <a:endParaRPr lang="en-US" sz="1650" dirty="0"/>
          </a:p>
        </p:txBody>
      </p:sp>
      <p:sp>
        <p:nvSpPr>
          <p:cNvPr id="16" name="Text 14"/>
          <p:cNvSpPr/>
          <p:nvPr/>
        </p:nvSpPr>
        <p:spPr>
          <a:xfrm>
            <a:off x="5492353" y="5998250"/>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Cookie-based</a:t>
            </a:r>
            <a:endParaRPr lang="en-US" sz="1650" dirty="0"/>
          </a:p>
        </p:txBody>
      </p:sp>
      <p:sp>
        <p:nvSpPr>
          <p:cNvPr id="17" name="Text 15"/>
          <p:cNvSpPr/>
          <p:nvPr/>
        </p:nvSpPr>
        <p:spPr>
          <a:xfrm>
            <a:off x="9573101" y="599825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Token-based</a:t>
            </a:r>
            <a:endParaRPr lang="en-US" sz="1650" dirty="0"/>
          </a:p>
        </p:txBody>
      </p:sp>
      <p:sp>
        <p:nvSpPr>
          <p:cNvPr id="18" name="Shape 16"/>
          <p:cNvSpPr/>
          <p:nvPr/>
        </p:nvSpPr>
        <p:spPr>
          <a:xfrm>
            <a:off x="1192649" y="6454854"/>
            <a:ext cx="12243673" cy="592455"/>
          </a:xfrm>
          <a:prstGeom prst="rect">
            <a:avLst/>
          </a:prstGeom>
          <a:solidFill>
            <a:srgbClr val="000000">
              <a:alpha val="4000"/>
            </a:srgbClr>
          </a:solidFill>
          <a:ln/>
        </p:spPr>
        <p:txBody>
          <a:bodyPr/>
          <a:lstStyle/>
          <a:p>
            <a:endParaRPr lang="es-MX"/>
          </a:p>
        </p:txBody>
      </p:sp>
      <p:sp>
        <p:nvSpPr>
          <p:cNvPr id="19" name="Text 17"/>
          <p:cNvSpPr/>
          <p:nvPr/>
        </p:nvSpPr>
        <p:spPr>
          <a:xfrm>
            <a:off x="1407795" y="659070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Additional Security</a:t>
            </a:r>
            <a:endParaRPr lang="en-US" sz="1650" dirty="0"/>
          </a:p>
        </p:txBody>
      </p:sp>
      <p:sp>
        <p:nvSpPr>
          <p:cNvPr id="20" name="Text 18"/>
          <p:cNvSpPr/>
          <p:nvPr/>
        </p:nvSpPr>
        <p:spPr>
          <a:xfrm>
            <a:off x="5492353" y="6590705"/>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None</a:t>
            </a:r>
            <a:endParaRPr lang="en-US" sz="1650" dirty="0"/>
          </a:p>
        </p:txBody>
      </p:sp>
      <p:sp>
        <p:nvSpPr>
          <p:cNvPr id="21" name="Text 19"/>
          <p:cNvSpPr/>
          <p:nvPr/>
        </p:nvSpPr>
        <p:spPr>
          <a:xfrm>
            <a:off x="9573101" y="6590705"/>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5-attempt lockout</a:t>
            </a:r>
            <a:endParaRPr lang="en-US" sz="1650" dirty="0"/>
          </a:p>
        </p:txBody>
      </p:sp>
      <p:sp>
        <p:nvSpPr>
          <p:cNvPr id="22" name="Shape 20"/>
          <p:cNvSpPr/>
          <p:nvPr/>
        </p:nvSpPr>
        <p:spPr>
          <a:xfrm>
            <a:off x="1192649" y="7047309"/>
            <a:ext cx="12243673" cy="592455"/>
          </a:xfrm>
          <a:prstGeom prst="rect">
            <a:avLst/>
          </a:prstGeom>
          <a:solidFill>
            <a:srgbClr val="FFFFFF">
              <a:alpha val="4000"/>
            </a:srgbClr>
          </a:solidFill>
          <a:ln/>
        </p:spPr>
        <p:txBody>
          <a:bodyPr/>
          <a:lstStyle/>
          <a:p>
            <a:endParaRPr lang="es-MX"/>
          </a:p>
        </p:txBody>
      </p:sp>
      <p:sp>
        <p:nvSpPr>
          <p:cNvPr id="23" name="Text 21"/>
          <p:cNvSpPr/>
          <p:nvPr/>
        </p:nvSpPr>
        <p:spPr>
          <a:xfrm>
            <a:off x="1407795" y="718316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API Structure</a:t>
            </a:r>
            <a:endParaRPr lang="en-US" sz="1650" dirty="0"/>
          </a:p>
        </p:txBody>
      </p:sp>
      <p:sp>
        <p:nvSpPr>
          <p:cNvPr id="24" name="Text 22"/>
          <p:cNvSpPr/>
          <p:nvPr/>
        </p:nvSpPr>
        <p:spPr>
          <a:xfrm>
            <a:off x="5492353" y="7183160"/>
            <a:ext cx="364569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Traditional</a:t>
            </a:r>
            <a:endParaRPr lang="en-US" sz="1650" dirty="0"/>
          </a:p>
        </p:txBody>
      </p:sp>
      <p:sp>
        <p:nvSpPr>
          <p:cNvPr id="25" name="Text 23"/>
          <p:cNvSpPr/>
          <p:nvPr/>
        </p:nvSpPr>
        <p:spPr>
          <a:xfrm>
            <a:off x="9573101" y="7183160"/>
            <a:ext cx="3649504" cy="320754"/>
          </a:xfrm>
          <a:prstGeom prst="rect">
            <a:avLst/>
          </a:prstGeom>
          <a:noFill/>
          <a:ln/>
        </p:spPr>
        <p:txBody>
          <a:bodyPr wrap="none" lIns="0" tIns="0" rIns="0" bIns="0" rtlCol="0" anchor="t"/>
          <a:lstStyle/>
          <a:p>
            <a:pPr marL="0" indent="0">
              <a:lnSpc>
                <a:spcPts val="2500"/>
              </a:lnSpc>
              <a:buNone/>
            </a:pPr>
            <a:r>
              <a:rPr lang="en-US" sz="1650" dirty="0">
                <a:solidFill>
                  <a:srgbClr val="E2E6E9"/>
                </a:solidFill>
                <a:latin typeface="Source Sans Pro" pitchFamily="34" charset="0"/>
                <a:ea typeface="Source Sans Pro" pitchFamily="34" charset="-122"/>
                <a:cs typeface="Source Sans Pro" pitchFamily="34" charset="-120"/>
              </a:rPr>
              <a:t>RESTful</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185029" y="918805"/>
            <a:ext cx="10651688" cy="593169"/>
          </a:xfrm>
          <a:prstGeom prst="rect">
            <a:avLst/>
          </a:prstGeom>
          <a:noFill/>
          <a:ln/>
        </p:spPr>
        <p:txBody>
          <a:bodyPr wrap="none" lIns="0" tIns="0" rIns="0" bIns="0" rtlCol="0" anchor="t"/>
          <a:lstStyle/>
          <a:p>
            <a:pPr marL="0" indent="0">
              <a:lnSpc>
                <a:spcPts val="4650"/>
              </a:lnSpc>
              <a:buNone/>
            </a:pPr>
            <a:r>
              <a:rPr lang="en-US" sz="3700" b="1" kern="0" spc="-37" dirty="0">
                <a:solidFill>
                  <a:srgbClr val="FFFFFF"/>
                </a:solidFill>
                <a:latin typeface="Montserrat Bold" pitchFamily="34" charset="0"/>
                <a:ea typeface="Montserrat Bold" pitchFamily="34" charset="-122"/>
                <a:cs typeface="Montserrat Bold" pitchFamily="34" charset="-120"/>
              </a:rPr>
              <a:t>IH3A Agent: The Core of Intelligent Hacking</a:t>
            </a:r>
            <a:endParaRPr lang="en-US" sz="3700" dirty="0"/>
          </a:p>
        </p:txBody>
      </p:sp>
      <p:sp>
        <p:nvSpPr>
          <p:cNvPr id="3" name="Text 1"/>
          <p:cNvSpPr/>
          <p:nvPr/>
        </p:nvSpPr>
        <p:spPr>
          <a:xfrm>
            <a:off x="1185029" y="1929527"/>
            <a:ext cx="12260223" cy="939760"/>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Intelligent Hacking Auto Attacking Agent (IH3A) stands at the forefront of our framework, embodying the cutting-edge of adaptive cyber-attack simulation. This sophisticated agent is designed to execute attacks based on pre-defined parameters while continuously learning and adjusting its strategies in response to defensive measures.</a:t>
            </a:r>
            <a:endParaRPr lang="en-US" sz="1600" dirty="0"/>
          </a:p>
        </p:txBody>
      </p:sp>
      <p:sp>
        <p:nvSpPr>
          <p:cNvPr id="4" name="Text 2"/>
          <p:cNvSpPr/>
          <p:nvPr/>
        </p:nvSpPr>
        <p:spPr>
          <a:xfrm>
            <a:off x="1185029" y="3104198"/>
            <a:ext cx="12260223" cy="939760"/>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agent's performance is evaluated using a multifaceted scoring system that considers three key metrics: the number of attacks executed before detection, attack success rate, and attack duration. This comprehensive evaluation ensures that the agent not only learns to evade detection but also optimizes for efficiency and effectiveness in its operations.</a:t>
            </a:r>
            <a:endParaRPr lang="en-US" sz="1600" dirty="0"/>
          </a:p>
        </p:txBody>
      </p:sp>
      <p:pic>
        <p:nvPicPr>
          <p:cNvPr id="5" name="Image 0" descr="preencoded.png"/>
          <p:cNvPicPr>
            <a:picLocks noChangeAspect="1"/>
          </p:cNvPicPr>
          <p:nvPr/>
        </p:nvPicPr>
        <p:blipFill>
          <a:blip r:embed="rId3"/>
          <a:stretch>
            <a:fillRect/>
          </a:stretch>
        </p:blipFill>
        <p:spPr>
          <a:xfrm>
            <a:off x="1185029" y="4278868"/>
            <a:ext cx="3065026" cy="835223"/>
          </a:xfrm>
          <a:prstGeom prst="rect">
            <a:avLst/>
          </a:prstGeom>
        </p:spPr>
      </p:pic>
      <p:sp>
        <p:nvSpPr>
          <p:cNvPr id="6" name="Text 3"/>
          <p:cNvSpPr/>
          <p:nvPr/>
        </p:nvSpPr>
        <p:spPr>
          <a:xfrm>
            <a:off x="1393746" y="5427226"/>
            <a:ext cx="2647593" cy="593169"/>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Parameter Initialization</a:t>
            </a:r>
            <a:endParaRPr lang="en-US" sz="1850" dirty="0"/>
          </a:p>
        </p:txBody>
      </p:sp>
      <p:sp>
        <p:nvSpPr>
          <p:cNvPr id="7" name="Text 4"/>
          <p:cNvSpPr/>
          <p:nvPr/>
        </p:nvSpPr>
        <p:spPr>
          <a:xfrm>
            <a:off x="1393746" y="6145649"/>
            <a:ext cx="2647593" cy="93976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agent starts with a set of pre-defined attack parameters based on initial training data.</a:t>
            </a:r>
            <a:endParaRPr lang="en-US" sz="1600" dirty="0"/>
          </a:p>
        </p:txBody>
      </p:sp>
      <p:pic>
        <p:nvPicPr>
          <p:cNvPr id="8" name="Image 1" descr="preencoded.png"/>
          <p:cNvPicPr>
            <a:picLocks noChangeAspect="1"/>
          </p:cNvPicPr>
          <p:nvPr/>
        </p:nvPicPr>
        <p:blipFill>
          <a:blip r:embed="rId4"/>
          <a:stretch>
            <a:fillRect/>
          </a:stretch>
        </p:blipFill>
        <p:spPr>
          <a:xfrm>
            <a:off x="4250055" y="4278868"/>
            <a:ext cx="3065026" cy="835223"/>
          </a:xfrm>
          <a:prstGeom prst="rect">
            <a:avLst/>
          </a:prstGeom>
        </p:spPr>
      </p:pic>
      <p:sp>
        <p:nvSpPr>
          <p:cNvPr id="9" name="Text 5"/>
          <p:cNvSpPr/>
          <p:nvPr/>
        </p:nvSpPr>
        <p:spPr>
          <a:xfrm>
            <a:off x="4458772" y="5427226"/>
            <a:ext cx="2372797" cy="296585"/>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Attack Execution</a:t>
            </a:r>
            <a:endParaRPr lang="en-US" sz="1850" dirty="0"/>
          </a:p>
        </p:txBody>
      </p:sp>
      <p:sp>
        <p:nvSpPr>
          <p:cNvPr id="10" name="Text 6"/>
          <p:cNvSpPr/>
          <p:nvPr/>
        </p:nvSpPr>
        <p:spPr>
          <a:xfrm>
            <a:off x="4458772" y="5849064"/>
            <a:ext cx="2647593" cy="125301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IH3A launches attacks against the simulated network, carefully monitoring defensive responses.</a:t>
            </a:r>
            <a:endParaRPr lang="en-US" sz="1600" dirty="0"/>
          </a:p>
        </p:txBody>
      </p:sp>
      <p:pic>
        <p:nvPicPr>
          <p:cNvPr id="11" name="Image 2" descr="preencoded.png"/>
          <p:cNvPicPr>
            <a:picLocks noChangeAspect="1"/>
          </p:cNvPicPr>
          <p:nvPr/>
        </p:nvPicPr>
        <p:blipFill>
          <a:blip r:embed="rId5"/>
          <a:stretch>
            <a:fillRect/>
          </a:stretch>
        </p:blipFill>
        <p:spPr>
          <a:xfrm>
            <a:off x="7315081" y="4278868"/>
            <a:ext cx="3065026" cy="835223"/>
          </a:xfrm>
          <a:prstGeom prst="rect">
            <a:avLst/>
          </a:prstGeom>
        </p:spPr>
      </p:pic>
      <p:sp>
        <p:nvSpPr>
          <p:cNvPr id="12" name="Text 7"/>
          <p:cNvSpPr/>
          <p:nvPr/>
        </p:nvSpPr>
        <p:spPr>
          <a:xfrm>
            <a:off x="7523798" y="5427226"/>
            <a:ext cx="2372797" cy="296585"/>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Feedback Analysis</a:t>
            </a:r>
            <a:endParaRPr lang="en-US" sz="1850" dirty="0"/>
          </a:p>
        </p:txBody>
      </p:sp>
      <p:sp>
        <p:nvSpPr>
          <p:cNvPr id="13" name="Text 8"/>
          <p:cNvSpPr/>
          <p:nvPr/>
        </p:nvSpPr>
        <p:spPr>
          <a:xfrm>
            <a:off x="7523798" y="5849064"/>
            <a:ext cx="2647593" cy="125301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agent processes feedback from the RLHelper, analyzing detection patterns and attack outcomes.</a:t>
            </a:r>
            <a:endParaRPr lang="en-US" sz="1600" dirty="0"/>
          </a:p>
        </p:txBody>
      </p:sp>
      <p:pic>
        <p:nvPicPr>
          <p:cNvPr id="14" name="Image 3" descr="preencoded.png"/>
          <p:cNvPicPr>
            <a:picLocks noChangeAspect="1"/>
          </p:cNvPicPr>
          <p:nvPr/>
        </p:nvPicPr>
        <p:blipFill>
          <a:blip r:embed="rId6"/>
          <a:stretch>
            <a:fillRect/>
          </a:stretch>
        </p:blipFill>
        <p:spPr>
          <a:xfrm>
            <a:off x="10380107" y="4278868"/>
            <a:ext cx="3065145" cy="835223"/>
          </a:xfrm>
          <a:prstGeom prst="rect">
            <a:avLst/>
          </a:prstGeom>
        </p:spPr>
      </p:pic>
      <p:sp>
        <p:nvSpPr>
          <p:cNvPr id="15" name="Text 9"/>
          <p:cNvSpPr/>
          <p:nvPr/>
        </p:nvSpPr>
        <p:spPr>
          <a:xfrm>
            <a:off x="10588823" y="5427226"/>
            <a:ext cx="2548414" cy="296585"/>
          </a:xfrm>
          <a:prstGeom prst="rect">
            <a:avLst/>
          </a:prstGeom>
          <a:noFill/>
          <a:ln/>
        </p:spPr>
        <p:txBody>
          <a:bodyPr wrap="non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Strategy Adjustment</a:t>
            </a:r>
            <a:endParaRPr lang="en-US" sz="1850" dirty="0"/>
          </a:p>
        </p:txBody>
      </p:sp>
      <p:sp>
        <p:nvSpPr>
          <p:cNvPr id="16" name="Text 10"/>
          <p:cNvSpPr/>
          <p:nvPr/>
        </p:nvSpPr>
        <p:spPr>
          <a:xfrm>
            <a:off x="10588823" y="5849064"/>
            <a:ext cx="2647712" cy="1253014"/>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Based on the analysis, IH3A dynamically adjusts its attack parameters to improve evasion and success rates.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185029" y="768548"/>
            <a:ext cx="12254865" cy="593646"/>
          </a:xfrm>
          <a:prstGeom prst="rect">
            <a:avLst/>
          </a:prstGeom>
          <a:noFill/>
          <a:ln/>
        </p:spPr>
        <p:txBody>
          <a:bodyPr wrap="none" lIns="0" tIns="0" rIns="0" bIns="0" rtlCol="0" anchor="t"/>
          <a:lstStyle/>
          <a:p>
            <a:pPr marL="0" indent="0">
              <a:lnSpc>
                <a:spcPts val="4650"/>
              </a:lnSpc>
              <a:buNone/>
            </a:pPr>
            <a:r>
              <a:rPr lang="en-US" sz="3700" b="1" kern="0" spc="-37" dirty="0">
                <a:solidFill>
                  <a:srgbClr val="FFFFFF"/>
                </a:solidFill>
                <a:latin typeface="Montserrat Bold" pitchFamily="34" charset="0"/>
                <a:ea typeface="Montserrat Bold" pitchFamily="34" charset="-122"/>
                <a:cs typeface="Montserrat Bold" pitchFamily="34" charset="-120"/>
              </a:rPr>
              <a:t>RLHelper: Bridging Intelligence and Infrastructure</a:t>
            </a:r>
            <a:endParaRPr lang="en-US" sz="3700" dirty="0"/>
          </a:p>
        </p:txBody>
      </p:sp>
      <p:sp>
        <p:nvSpPr>
          <p:cNvPr id="3" name="Text 1"/>
          <p:cNvSpPr/>
          <p:nvPr/>
        </p:nvSpPr>
        <p:spPr>
          <a:xfrm>
            <a:off x="1185029" y="1780103"/>
            <a:ext cx="12260223" cy="940118"/>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RLHelper component serves as a crucial intermediary between the IH3A agent and the simulated network environment. Composed of two primary applications – the Management API and the SyslogServer – this helper system ensures seamless communication and data management throughout the training process.</a:t>
            </a:r>
            <a:endParaRPr lang="en-US" sz="1600" dirty="0"/>
          </a:p>
        </p:txBody>
      </p:sp>
      <p:sp>
        <p:nvSpPr>
          <p:cNvPr id="4" name="Text 2"/>
          <p:cNvSpPr/>
          <p:nvPr/>
        </p:nvSpPr>
        <p:spPr>
          <a:xfrm>
            <a:off x="1185029" y="2955250"/>
            <a:ext cx="12260223" cy="1253490"/>
          </a:xfrm>
          <a:prstGeom prst="rect">
            <a:avLst/>
          </a:prstGeom>
          <a:noFill/>
          <a:ln/>
        </p:spPr>
        <p:txBody>
          <a:bodyPr wrap="square" lIns="0" tIns="0" rIns="0" bIns="0" rtlCol="0" anchor="t"/>
          <a:lstStyle/>
          <a:p>
            <a:pPr marL="0" indent="0">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The Management API plays a vital role in maintaining the integrity of the training environment. It provides functionality to reset the database, update data to prevent learning exploitation, and restart web services as needed. This ensures that each training iteration presents a fresh, challenging scenario for the agent. The SyslogServer, on the other hand, is a custom-built solution designed for high-speed, low-latency communication with the IH3A agent, utilizing shared memory for near-instantaneous message delivery.</a:t>
            </a:r>
            <a:endParaRPr lang="en-US" sz="1600" dirty="0"/>
          </a:p>
        </p:txBody>
      </p:sp>
      <p:pic>
        <p:nvPicPr>
          <p:cNvPr id="5" name="Image 0" descr="preencoded.png"/>
          <p:cNvPicPr>
            <a:picLocks noChangeAspect="1"/>
          </p:cNvPicPr>
          <p:nvPr/>
        </p:nvPicPr>
        <p:blipFill>
          <a:blip r:embed="rId3"/>
          <a:stretch>
            <a:fillRect/>
          </a:stretch>
        </p:blipFill>
        <p:spPr>
          <a:xfrm>
            <a:off x="1185029" y="4443770"/>
            <a:ext cx="522446" cy="522446"/>
          </a:xfrm>
          <a:prstGeom prst="rect">
            <a:avLst/>
          </a:prstGeom>
        </p:spPr>
      </p:pic>
      <p:sp>
        <p:nvSpPr>
          <p:cNvPr id="6" name="Text 3"/>
          <p:cNvSpPr/>
          <p:nvPr/>
        </p:nvSpPr>
        <p:spPr>
          <a:xfrm>
            <a:off x="1185029" y="5175171"/>
            <a:ext cx="2829878"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Dynamic Database Management</a:t>
            </a:r>
            <a:endParaRPr lang="en-US" sz="1850" dirty="0"/>
          </a:p>
        </p:txBody>
      </p:sp>
      <p:sp>
        <p:nvSpPr>
          <p:cNvPr id="7" name="Text 4"/>
          <p:cNvSpPr/>
          <p:nvPr/>
        </p:nvSpPr>
        <p:spPr>
          <a:xfrm>
            <a:off x="1185029" y="5894189"/>
            <a:ext cx="2829878" cy="125349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Ensures fresh, realistic data for each training iteration, preventing agent exploitation of known patterns.</a:t>
            </a:r>
            <a:endParaRPr lang="en-US" sz="1600" dirty="0"/>
          </a:p>
        </p:txBody>
      </p:sp>
      <p:pic>
        <p:nvPicPr>
          <p:cNvPr id="8" name="Image 1" descr="preencoded.png"/>
          <p:cNvPicPr>
            <a:picLocks noChangeAspect="1"/>
          </p:cNvPicPr>
          <p:nvPr/>
        </p:nvPicPr>
        <p:blipFill>
          <a:blip r:embed="rId4"/>
          <a:stretch>
            <a:fillRect/>
          </a:stretch>
        </p:blipFill>
        <p:spPr>
          <a:xfrm>
            <a:off x="4328398" y="4443770"/>
            <a:ext cx="522446" cy="522446"/>
          </a:xfrm>
          <a:prstGeom prst="rect">
            <a:avLst/>
          </a:prstGeom>
        </p:spPr>
      </p:pic>
      <p:sp>
        <p:nvSpPr>
          <p:cNvPr id="9" name="Text 5"/>
          <p:cNvSpPr/>
          <p:nvPr/>
        </p:nvSpPr>
        <p:spPr>
          <a:xfrm>
            <a:off x="4328398" y="5175171"/>
            <a:ext cx="2829997"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Real-Time Synchronization</a:t>
            </a:r>
            <a:endParaRPr lang="en-US" sz="1850" dirty="0"/>
          </a:p>
        </p:txBody>
      </p:sp>
      <p:sp>
        <p:nvSpPr>
          <p:cNvPr id="10" name="Text 6"/>
          <p:cNvSpPr/>
          <p:nvPr/>
        </p:nvSpPr>
        <p:spPr>
          <a:xfrm>
            <a:off x="4328398" y="5894189"/>
            <a:ext cx="2829997" cy="1566863"/>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Facilitates immediate communication between defensive systems and the IH3A agent for rapid learning and adaptation.</a:t>
            </a:r>
            <a:endParaRPr lang="en-US" sz="1600" dirty="0"/>
          </a:p>
        </p:txBody>
      </p:sp>
      <p:pic>
        <p:nvPicPr>
          <p:cNvPr id="11" name="Image 2" descr="preencoded.png"/>
          <p:cNvPicPr>
            <a:picLocks noChangeAspect="1"/>
          </p:cNvPicPr>
          <p:nvPr/>
        </p:nvPicPr>
        <p:blipFill>
          <a:blip r:embed="rId5"/>
          <a:stretch>
            <a:fillRect/>
          </a:stretch>
        </p:blipFill>
        <p:spPr>
          <a:xfrm>
            <a:off x="7471886" y="4443770"/>
            <a:ext cx="522446" cy="522446"/>
          </a:xfrm>
          <a:prstGeom prst="rect">
            <a:avLst/>
          </a:prstGeom>
        </p:spPr>
      </p:pic>
      <p:sp>
        <p:nvSpPr>
          <p:cNvPr id="12" name="Text 7"/>
          <p:cNvSpPr/>
          <p:nvPr/>
        </p:nvSpPr>
        <p:spPr>
          <a:xfrm>
            <a:off x="7471886" y="5175171"/>
            <a:ext cx="2829878"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Intelligent Password Generation</a:t>
            </a:r>
            <a:endParaRPr lang="en-US" sz="1850" dirty="0"/>
          </a:p>
        </p:txBody>
      </p:sp>
      <p:sp>
        <p:nvSpPr>
          <p:cNvPr id="13" name="Text 8"/>
          <p:cNvSpPr/>
          <p:nvPr/>
        </p:nvSpPr>
        <p:spPr>
          <a:xfrm>
            <a:off x="7471886" y="5894189"/>
            <a:ext cx="2829878" cy="125349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Creates diverse, context-aware passwords to simulate real-world user behaviors and security practices.</a:t>
            </a:r>
            <a:endParaRPr lang="en-US" sz="1600" dirty="0"/>
          </a:p>
        </p:txBody>
      </p:sp>
      <p:pic>
        <p:nvPicPr>
          <p:cNvPr id="14" name="Image 3" descr="preencoded.png"/>
          <p:cNvPicPr>
            <a:picLocks noChangeAspect="1"/>
          </p:cNvPicPr>
          <p:nvPr/>
        </p:nvPicPr>
        <p:blipFill>
          <a:blip r:embed="rId6"/>
          <a:stretch>
            <a:fillRect/>
          </a:stretch>
        </p:blipFill>
        <p:spPr>
          <a:xfrm>
            <a:off x="10615255" y="4443770"/>
            <a:ext cx="522446" cy="522446"/>
          </a:xfrm>
          <a:prstGeom prst="rect">
            <a:avLst/>
          </a:prstGeom>
        </p:spPr>
      </p:pic>
      <p:sp>
        <p:nvSpPr>
          <p:cNvPr id="15" name="Text 9"/>
          <p:cNvSpPr/>
          <p:nvPr/>
        </p:nvSpPr>
        <p:spPr>
          <a:xfrm>
            <a:off x="10615255" y="5175171"/>
            <a:ext cx="2829997" cy="593646"/>
          </a:xfrm>
          <a:prstGeom prst="rect">
            <a:avLst/>
          </a:prstGeom>
          <a:noFill/>
          <a:ln/>
        </p:spPr>
        <p:txBody>
          <a:bodyPr wrap="square" lIns="0" tIns="0" rIns="0" bIns="0" rtlCol="0" anchor="t"/>
          <a:lstStyle/>
          <a:p>
            <a:pPr marL="0" indent="0" algn="l">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Syslog and API Metrics gathering</a:t>
            </a:r>
            <a:endParaRPr lang="en-US" sz="1850" dirty="0"/>
          </a:p>
        </p:txBody>
      </p:sp>
      <p:sp>
        <p:nvSpPr>
          <p:cNvPr id="16" name="Text 10"/>
          <p:cNvSpPr/>
          <p:nvPr/>
        </p:nvSpPr>
        <p:spPr>
          <a:xfrm>
            <a:off x="10615255" y="5894189"/>
            <a:ext cx="2829997" cy="1253490"/>
          </a:xfrm>
          <a:prstGeom prst="rect">
            <a:avLst/>
          </a:prstGeom>
          <a:noFill/>
          <a:ln/>
        </p:spPr>
        <p:txBody>
          <a:bodyPr wrap="square" lIns="0" tIns="0" rIns="0" bIns="0" rtlCol="0" anchor="t"/>
          <a:lstStyle/>
          <a:p>
            <a:pPr marL="0" indent="0" algn="l">
              <a:lnSpc>
                <a:spcPts val="2450"/>
              </a:lnSpc>
              <a:buNone/>
            </a:pPr>
            <a:r>
              <a:rPr lang="en-US" sz="1600" dirty="0">
                <a:solidFill>
                  <a:srgbClr val="E2E6E9"/>
                </a:solidFill>
                <a:latin typeface="Source Sans Pro" pitchFamily="34" charset="0"/>
                <a:ea typeface="Source Sans Pro" pitchFamily="34" charset="-122"/>
                <a:cs typeface="Source Sans Pro" pitchFamily="34" charset="-120"/>
              </a:rPr>
              <a:t>Collects and analyzes agent performance data to guide optimization and evaluate training effectiveness.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185029" y="603766"/>
            <a:ext cx="8121610" cy="588883"/>
          </a:xfrm>
          <a:prstGeom prst="rect">
            <a:avLst/>
          </a:prstGeom>
          <a:noFill/>
          <a:ln/>
        </p:spPr>
        <p:txBody>
          <a:bodyPr wrap="none" lIns="0" tIns="0" rIns="0" bIns="0" rtlCol="0" anchor="t"/>
          <a:lstStyle/>
          <a:p>
            <a:pPr marL="0" indent="0">
              <a:lnSpc>
                <a:spcPts val="4600"/>
              </a:lnSpc>
              <a:buNone/>
            </a:pPr>
            <a:r>
              <a:rPr lang="en-US" sz="3700" b="1" kern="0" spc="-37" dirty="0">
                <a:solidFill>
                  <a:srgbClr val="FFFFFF"/>
                </a:solidFill>
                <a:latin typeface="Montserrat Bold" pitchFamily="34" charset="0"/>
                <a:ea typeface="Montserrat Bold" pitchFamily="34" charset="-122"/>
                <a:cs typeface="Montserrat Bold" pitchFamily="34" charset="-120"/>
              </a:rPr>
              <a:t>Future Directions and Challenges</a:t>
            </a:r>
            <a:endParaRPr lang="en-US" sz="3700" dirty="0"/>
          </a:p>
        </p:txBody>
      </p:sp>
      <p:sp>
        <p:nvSpPr>
          <p:cNvPr id="3" name="Text 1"/>
          <p:cNvSpPr/>
          <p:nvPr/>
        </p:nvSpPr>
        <p:spPr>
          <a:xfrm>
            <a:off x="1185029" y="1607225"/>
            <a:ext cx="12260223"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As we continue to develop and refine the IH3A framework, several challenges and opportunities for future expansion present themselves. One of the primary challenges lies in optimizing the learning speed of the agent. Given the nature of reinforcement learning, which requires substantial amounts of data, we must innovate ways to accelerate the training process without compromising the quality of learning.</a:t>
            </a:r>
            <a:endParaRPr lang="en-US" sz="1600" dirty="0"/>
          </a:p>
        </p:txBody>
      </p:sp>
      <p:sp>
        <p:nvSpPr>
          <p:cNvPr id="5" name="Shape 3"/>
          <p:cNvSpPr/>
          <p:nvPr/>
        </p:nvSpPr>
        <p:spPr>
          <a:xfrm>
            <a:off x="1185029" y="4482703"/>
            <a:ext cx="466368" cy="466368"/>
          </a:xfrm>
          <a:prstGeom prst="roundRect">
            <a:avLst>
              <a:gd name="adj" fmla="val 6668"/>
            </a:avLst>
          </a:prstGeom>
          <a:solidFill>
            <a:srgbClr val="303132"/>
          </a:solidFill>
          <a:ln/>
        </p:spPr>
        <p:txBody>
          <a:bodyPr/>
          <a:lstStyle/>
          <a:p>
            <a:endParaRPr lang="es-MX"/>
          </a:p>
        </p:txBody>
      </p:sp>
      <p:sp>
        <p:nvSpPr>
          <p:cNvPr id="6" name="Text 4"/>
          <p:cNvSpPr/>
          <p:nvPr/>
        </p:nvSpPr>
        <p:spPr>
          <a:xfrm>
            <a:off x="1364218" y="4574500"/>
            <a:ext cx="107990"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1</a:t>
            </a:r>
            <a:endParaRPr lang="en-US" sz="2200" dirty="0"/>
          </a:p>
        </p:txBody>
      </p:sp>
      <p:sp>
        <p:nvSpPr>
          <p:cNvPr id="7" name="Text 5"/>
          <p:cNvSpPr/>
          <p:nvPr/>
        </p:nvSpPr>
        <p:spPr>
          <a:xfrm>
            <a:off x="1858685" y="4482703"/>
            <a:ext cx="4038481"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Accelerated Learning Techniques</a:t>
            </a:r>
            <a:endParaRPr lang="en-US" sz="1850" dirty="0"/>
          </a:p>
        </p:txBody>
      </p:sp>
      <p:sp>
        <p:nvSpPr>
          <p:cNvPr id="8" name="Text 6"/>
          <p:cNvSpPr/>
          <p:nvPr/>
        </p:nvSpPr>
        <p:spPr>
          <a:xfrm>
            <a:off x="1858685" y="4901446"/>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Explore advanced reinforcement learning algorithms and parallel processing methods to reduce training time while maintaining learning quality.</a:t>
            </a:r>
            <a:endParaRPr lang="en-US" sz="1600" dirty="0"/>
          </a:p>
        </p:txBody>
      </p:sp>
      <p:sp>
        <p:nvSpPr>
          <p:cNvPr id="9" name="Shape 7"/>
          <p:cNvSpPr/>
          <p:nvPr/>
        </p:nvSpPr>
        <p:spPr>
          <a:xfrm>
            <a:off x="7418784" y="4482703"/>
            <a:ext cx="466368" cy="466368"/>
          </a:xfrm>
          <a:prstGeom prst="roundRect">
            <a:avLst>
              <a:gd name="adj" fmla="val 6668"/>
            </a:avLst>
          </a:prstGeom>
          <a:solidFill>
            <a:srgbClr val="303132"/>
          </a:solidFill>
          <a:ln/>
        </p:spPr>
        <p:txBody>
          <a:bodyPr/>
          <a:lstStyle/>
          <a:p>
            <a:endParaRPr lang="es-MX"/>
          </a:p>
        </p:txBody>
      </p:sp>
      <p:sp>
        <p:nvSpPr>
          <p:cNvPr id="10" name="Text 8"/>
          <p:cNvSpPr/>
          <p:nvPr/>
        </p:nvSpPr>
        <p:spPr>
          <a:xfrm>
            <a:off x="7569994" y="4574500"/>
            <a:ext cx="163949"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2</a:t>
            </a:r>
            <a:endParaRPr lang="en-US" sz="2200" dirty="0"/>
          </a:p>
        </p:txBody>
      </p:sp>
      <p:sp>
        <p:nvSpPr>
          <p:cNvPr id="11" name="Text 9"/>
          <p:cNvSpPr/>
          <p:nvPr/>
        </p:nvSpPr>
        <p:spPr>
          <a:xfrm>
            <a:off x="8092440" y="4482703"/>
            <a:ext cx="3072408"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Expanded Attack Vectors</a:t>
            </a:r>
            <a:endParaRPr lang="en-US" sz="1850" dirty="0"/>
          </a:p>
        </p:txBody>
      </p:sp>
      <p:sp>
        <p:nvSpPr>
          <p:cNvPr id="12" name="Text 10"/>
          <p:cNvSpPr/>
          <p:nvPr/>
        </p:nvSpPr>
        <p:spPr>
          <a:xfrm>
            <a:off x="8092440" y="4901446"/>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Develop simulation environments for a wider range of cyber attacks, including SQL injection, cross-site scripting, and advanced persistent threats.</a:t>
            </a:r>
            <a:endParaRPr lang="en-US" sz="1600" dirty="0"/>
          </a:p>
        </p:txBody>
      </p:sp>
      <p:sp>
        <p:nvSpPr>
          <p:cNvPr id="13" name="Shape 11"/>
          <p:cNvSpPr/>
          <p:nvPr/>
        </p:nvSpPr>
        <p:spPr>
          <a:xfrm>
            <a:off x="1185029" y="6274475"/>
            <a:ext cx="466368" cy="466368"/>
          </a:xfrm>
          <a:prstGeom prst="roundRect">
            <a:avLst>
              <a:gd name="adj" fmla="val 6668"/>
            </a:avLst>
          </a:prstGeom>
          <a:solidFill>
            <a:srgbClr val="303132"/>
          </a:solidFill>
          <a:ln/>
        </p:spPr>
        <p:txBody>
          <a:bodyPr/>
          <a:lstStyle/>
          <a:p>
            <a:endParaRPr lang="es-MX"/>
          </a:p>
        </p:txBody>
      </p:sp>
      <p:sp>
        <p:nvSpPr>
          <p:cNvPr id="14" name="Text 12"/>
          <p:cNvSpPr/>
          <p:nvPr/>
        </p:nvSpPr>
        <p:spPr>
          <a:xfrm>
            <a:off x="1335881" y="6366272"/>
            <a:ext cx="164544"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3</a:t>
            </a:r>
            <a:endParaRPr lang="en-US" sz="2200" dirty="0"/>
          </a:p>
        </p:txBody>
      </p:sp>
      <p:sp>
        <p:nvSpPr>
          <p:cNvPr id="15" name="Text 13"/>
          <p:cNvSpPr/>
          <p:nvPr/>
        </p:nvSpPr>
        <p:spPr>
          <a:xfrm>
            <a:off x="1858685" y="6274475"/>
            <a:ext cx="3489008"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LLM Integration</a:t>
            </a:r>
            <a:endParaRPr lang="en-US" sz="1850" dirty="0"/>
          </a:p>
        </p:txBody>
      </p:sp>
      <p:sp>
        <p:nvSpPr>
          <p:cNvPr id="16" name="Text 14"/>
          <p:cNvSpPr/>
          <p:nvPr/>
        </p:nvSpPr>
        <p:spPr>
          <a:xfrm>
            <a:off x="1858685" y="6693218"/>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As this version just focus mainly on RL models, this same focus could be use to train LLM models as </a:t>
            </a:r>
            <a:r>
              <a:rPr lang="en-US" sz="1600" dirty="0">
                <a:solidFill>
                  <a:srgbClr val="E2E6E9"/>
                </a:solidFill>
                <a:latin typeface="Source Sans Pro" pitchFamily="34" charset="0"/>
                <a:ea typeface="Source Sans Pro" pitchFamily="34" charset="-122"/>
              </a:rPr>
              <a:t>agentic AI frameworks, or other compound or RAG LLM implementations</a:t>
            </a:r>
            <a:endParaRPr lang="en-US" sz="1600" dirty="0"/>
          </a:p>
        </p:txBody>
      </p:sp>
      <p:sp>
        <p:nvSpPr>
          <p:cNvPr id="17" name="Shape 15"/>
          <p:cNvSpPr/>
          <p:nvPr/>
        </p:nvSpPr>
        <p:spPr>
          <a:xfrm>
            <a:off x="7418784" y="6274475"/>
            <a:ext cx="466368" cy="466368"/>
          </a:xfrm>
          <a:prstGeom prst="roundRect">
            <a:avLst>
              <a:gd name="adj" fmla="val 6668"/>
            </a:avLst>
          </a:prstGeom>
          <a:solidFill>
            <a:srgbClr val="303132"/>
          </a:solidFill>
          <a:ln/>
        </p:spPr>
        <p:txBody>
          <a:bodyPr/>
          <a:lstStyle/>
          <a:p>
            <a:endParaRPr lang="es-MX"/>
          </a:p>
        </p:txBody>
      </p:sp>
      <p:sp>
        <p:nvSpPr>
          <p:cNvPr id="18" name="Text 16"/>
          <p:cNvSpPr/>
          <p:nvPr/>
        </p:nvSpPr>
        <p:spPr>
          <a:xfrm>
            <a:off x="7555944" y="6366272"/>
            <a:ext cx="191929" cy="282654"/>
          </a:xfrm>
          <a:prstGeom prst="rect">
            <a:avLst/>
          </a:prstGeom>
          <a:noFill/>
          <a:ln/>
        </p:spPr>
        <p:txBody>
          <a:bodyPr wrap="none" lIns="0" tIns="0" rIns="0" bIns="0" rtlCol="0" anchor="t"/>
          <a:lstStyle/>
          <a:p>
            <a:pPr marL="0" indent="0" algn="ctr">
              <a:lnSpc>
                <a:spcPts val="2200"/>
              </a:lnSpc>
              <a:buNone/>
            </a:pPr>
            <a:r>
              <a:rPr lang="en-US" sz="2200" b="1" kern="0" spc="-22" dirty="0">
                <a:solidFill>
                  <a:srgbClr val="E2E6E9"/>
                </a:solidFill>
                <a:latin typeface="Montserrat Bold" pitchFamily="34" charset="0"/>
                <a:ea typeface="Montserrat Bold" pitchFamily="34" charset="-122"/>
                <a:cs typeface="Montserrat Bold" pitchFamily="34" charset="-120"/>
              </a:rPr>
              <a:t>4</a:t>
            </a:r>
            <a:endParaRPr lang="en-US" sz="2200" dirty="0"/>
          </a:p>
        </p:txBody>
      </p:sp>
      <p:sp>
        <p:nvSpPr>
          <p:cNvPr id="19" name="Text 17"/>
          <p:cNvSpPr/>
          <p:nvPr/>
        </p:nvSpPr>
        <p:spPr>
          <a:xfrm>
            <a:off x="8092440" y="6274475"/>
            <a:ext cx="2722007" cy="294442"/>
          </a:xfrm>
          <a:prstGeom prst="rect">
            <a:avLst/>
          </a:prstGeom>
          <a:noFill/>
          <a:ln/>
        </p:spPr>
        <p:txBody>
          <a:bodyPr wrap="none" lIns="0" tIns="0" rIns="0" bIns="0" rtlCol="0" anchor="t"/>
          <a:lstStyle/>
          <a:p>
            <a:pPr marL="0" indent="0">
              <a:lnSpc>
                <a:spcPts val="2300"/>
              </a:lnSpc>
              <a:buNone/>
            </a:pPr>
            <a:r>
              <a:rPr lang="en-US" sz="1850" b="1" kern="0" spc="-19" dirty="0">
                <a:solidFill>
                  <a:srgbClr val="E2E6E9"/>
                </a:solidFill>
                <a:latin typeface="Montserrat Bold" pitchFamily="34" charset="0"/>
                <a:ea typeface="Montserrat Bold" pitchFamily="34" charset="-122"/>
                <a:cs typeface="Montserrat Bold" pitchFamily="34" charset="-120"/>
              </a:rPr>
              <a:t>Real-world Integration</a:t>
            </a:r>
            <a:endParaRPr lang="en-US" sz="1850" dirty="0"/>
          </a:p>
        </p:txBody>
      </p:sp>
      <p:sp>
        <p:nvSpPr>
          <p:cNvPr id="20" name="Text 18"/>
          <p:cNvSpPr/>
          <p:nvPr/>
        </p:nvSpPr>
        <p:spPr>
          <a:xfrm>
            <a:off x="8092440" y="6693218"/>
            <a:ext cx="5352812" cy="932617"/>
          </a:xfrm>
          <a:prstGeom prst="rect">
            <a:avLst/>
          </a:prstGeom>
          <a:noFill/>
          <a:ln/>
        </p:spPr>
        <p:txBody>
          <a:bodyPr wrap="square" lIns="0" tIns="0" rIns="0" bIns="0" rtlCol="0" anchor="t"/>
          <a:lstStyle/>
          <a:p>
            <a:pPr marL="0" indent="0">
              <a:lnSpc>
                <a:spcPts val="2400"/>
              </a:lnSpc>
              <a:buNone/>
            </a:pPr>
            <a:r>
              <a:rPr lang="en-US" sz="1600" dirty="0">
                <a:solidFill>
                  <a:srgbClr val="E2E6E9"/>
                </a:solidFill>
                <a:latin typeface="Source Sans Pro" pitchFamily="34" charset="0"/>
                <a:ea typeface="Source Sans Pro" pitchFamily="34" charset="-122"/>
                <a:cs typeface="Source Sans Pro" pitchFamily="34" charset="-120"/>
              </a:rPr>
              <a:t>Explore partnerships with cybersecurity firms to test and validate the IH3A framework against real-world network configurations and threats.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1199</Words>
  <Application>Microsoft Office PowerPoint</Application>
  <PresentationFormat>Custom</PresentationFormat>
  <Paragraphs>93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 Bold</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Flaco .</cp:lastModifiedBy>
  <cp:revision>4</cp:revision>
  <dcterms:created xsi:type="dcterms:W3CDTF">2024-10-28T05:29:31Z</dcterms:created>
  <dcterms:modified xsi:type="dcterms:W3CDTF">2024-12-12T00:13:26Z</dcterms:modified>
</cp:coreProperties>
</file>