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64" r:id="rId3"/>
    <p:sldId id="257" r:id="rId4"/>
    <p:sldId id="258" r:id="rId5"/>
    <p:sldId id="259" r:id="rId6"/>
    <p:sldId id="260" r:id="rId7"/>
    <p:sldId id="261" r:id="rId8"/>
    <p:sldId id="262" r:id="rId9"/>
    <p:sldId id="263" r:id="rId10"/>
  </p:sldIdLst>
  <p:sldSz cx="14630400" cy="8229600"/>
  <p:notesSz cx="8229600" cy="14630400"/>
  <p:embeddedFontLst>
    <p:embeddedFont>
      <p:font typeface="Montserrat Bold" panose="00000800000000000000" pitchFamily="2" charset="0"/>
      <p:bold r:id="rId12"/>
    </p:embeddedFont>
    <p:embeddedFont>
      <p:font typeface="Source Sans Pro" panose="020B0503030403020204" pitchFamily="34" charset="0"/>
      <p:regular r:id="rId13"/>
    </p:embeddedFont>
  </p:embeddedFontLst>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33" d="100"/>
          <a:sy n="133" d="100"/>
        </p:scale>
        <p:origin x="255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3165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82676-D39A-3838-E823-261F9063B8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FEFE0F-F8A9-A0DF-FBFA-653DF6ECE5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2D3007-D64A-2FC8-35F4-8A77DECF5A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6B448D3-8485-B318-37BB-135381D8AFE0}"/>
              </a:ext>
            </a:extLst>
          </p:cNvPr>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313904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437" y="1438037"/>
            <a:ext cx="7415927" cy="3871913"/>
          </a:xfrm>
          <a:prstGeom prst="rect">
            <a:avLst/>
          </a:prstGeom>
          <a:noFill/>
          <a:ln/>
        </p:spPr>
        <p:txBody>
          <a:bodyPr wrap="square" lIns="0" tIns="0" rIns="0" bIns="0" rtlCol="0" anchor="t"/>
          <a:lstStyle/>
          <a:p>
            <a:pPr marL="0" indent="0">
              <a:lnSpc>
                <a:spcPts val="7600"/>
              </a:lnSpc>
              <a:buNone/>
            </a:pPr>
            <a:r>
              <a:rPr lang="en-US" sz="6050" b="1" kern="0" spc="-61" dirty="0">
                <a:solidFill>
                  <a:srgbClr val="FFFFFF"/>
                </a:solidFill>
                <a:latin typeface="Montserrat Bold" pitchFamily="34" charset="0"/>
                <a:ea typeface="Montserrat Bold" pitchFamily="34" charset="-122"/>
                <a:cs typeface="Montserrat Bold" pitchFamily="34" charset="-120"/>
              </a:rPr>
              <a:t>Intelligent Attacking Agent Training Framework</a:t>
            </a:r>
            <a:endParaRPr lang="en-US" sz="6050" dirty="0"/>
          </a:p>
        </p:txBody>
      </p:sp>
      <p:sp>
        <p:nvSpPr>
          <p:cNvPr id="4" name="Text 1"/>
          <p:cNvSpPr/>
          <p:nvPr/>
        </p:nvSpPr>
        <p:spPr>
          <a:xfrm>
            <a:off x="6350437" y="5680234"/>
            <a:ext cx="7415927" cy="1111210"/>
          </a:xfrm>
          <a:prstGeom prst="rect">
            <a:avLst/>
          </a:prstGeom>
          <a:noFill/>
          <a:ln/>
        </p:spPr>
        <p:txBody>
          <a:bodyPr wrap="squar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Welcome to the cutting-edge world of network security innovation. The IH3A framework represents a groundbreaking approach to training intelligent agents capable of evading network detection.</a:t>
            </a: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E115B-595C-EA85-ED05-5D90A45CC625}"/>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5F5694D7-124F-559E-6882-6C5C1BFF02BF}"/>
              </a:ext>
            </a:extLst>
          </p:cNvPr>
          <p:cNvSpPr/>
          <p:nvPr/>
        </p:nvSpPr>
        <p:spPr>
          <a:xfrm>
            <a:off x="1185029" y="522803"/>
            <a:ext cx="9604296" cy="514469"/>
          </a:xfrm>
          <a:prstGeom prst="rect">
            <a:avLst/>
          </a:prstGeom>
          <a:noFill/>
          <a:ln/>
        </p:spPr>
        <p:txBody>
          <a:bodyPr wrap="none" lIns="0" tIns="0" rIns="0" bIns="0" rtlCol="0" anchor="t"/>
          <a:lstStyle/>
          <a:p>
            <a:pPr marL="0" indent="0">
              <a:lnSpc>
                <a:spcPts val="4050"/>
              </a:lnSpc>
              <a:buNone/>
            </a:pPr>
            <a:r>
              <a:rPr lang="en-US" sz="3200" b="1" kern="0" spc="-32" dirty="0">
                <a:solidFill>
                  <a:srgbClr val="FFFFFF"/>
                </a:solidFill>
                <a:latin typeface="Montserrat Bold" pitchFamily="34" charset="0"/>
                <a:ea typeface="Montserrat Bold" pitchFamily="34" charset="-122"/>
                <a:cs typeface="Montserrat Bold" pitchFamily="34" charset="-120"/>
              </a:rPr>
              <a:t>The Framework</a:t>
            </a:r>
            <a:endParaRPr lang="en-US" sz="3200" dirty="0"/>
          </a:p>
        </p:txBody>
      </p:sp>
      <p:pic>
        <p:nvPicPr>
          <p:cNvPr id="27" name="Picture 26" descr="A screenshot of a computer&#10;&#10;Description automatically generated">
            <a:extLst>
              <a:ext uri="{FF2B5EF4-FFF2-40B4-BE49-F238E27FC236}">
                <a16:creationId xmlns:a16="http://schemas.microsoft.com/office/drawing/2014/main" id="{E3F88460-1642-A8C1-49C4-5978C2B2E053}"/>
              </a:ext>
            </a:extLst>
          </p:cNvPr>
          <p:cNvPicPr>
            <a:picLocks noChangeAspect="1"/>
          </p:cNvPicPr>
          <p:nvPr/>
        </p:nvPicPr>
        <p:blipFill>
          <a:blip r:embed="rId3"/>
          <a:stretch>
            <a:fillRect/>
          </a:stretch>
        </p:blipFill>
        <p:spPr>
          <a:xfrm>
            <a:off x="3117600" y="2840279"/>
            <a:ext cx="7161403" cy="4715199"/>
          </a:xfrm>
          <a:prstGeom prst="rect">
            <a:avLst/>
          </a:prstGeom>
        </p:spPr>
      </p:pic>
      <p:sp>
        <p:nvSpPr>
          <p:cNvPr id="28" name="Text 1"/>
          <p:cNvSpPr/>
          <p:nvPr/>
        </p:nvSpPr>
        <p:spPr>
          <a:xfrm>
            <a:off x="1185029" y="1399461"/>
            <a:ext cx="11789371" cy="543163"/>
          </a:xfrm>
          <a:prstGeom prst="rect">
            <a:avLst/>
          </a:prstGeom>
          <a:noFill/>
          <a:ln/>
        </p:spPr>
        <p:txBody>
          <a:bodyPr wrap="square" lIns="0" tIns="0" rIns="0" bIns="0" rtlCol="0" anchor="t"/>
          <a:lstStyle/>
          <a:p>
            <a:pPr marL="0" indent="0">
              <a:lnSpc>
                <a:spcPts val="2100"/>
              </a:lnSpc>
              <a:buNone/>
            </a:pPr>
            <a:r>
              <a:rPr lang="en-US" sz="1400" dirty="0">
                <a:solidFill>
                  <a:srgbClr val="E2E6E9"/>
                </a:solidFill>
                <a:latin typeface="Source Sans Pro" pitchFamily="34" charset="0"/>
                <a:ea typeface="Source Sans Pro" pitchFamily="34" charset="-122"/>
                <a:cs typeface="Source Sans Pro" pitchFamily="34" charset="-120"/>
              </a:rPr>
              <a:t>At the heart of the IH3A framework lies the Client Layer, responsible for executing attacks and managing the intelligent agent's learning process. This layer incorporates cutting-edge reinforcement learning models, specifically policy-optimization techniques, to create a highly adaptive and efficient agent.</a:t>
            </a:r>
            <a:endParaRPr lang="en-US" sz="1400" dirty="0"/>
          </a:p>
        </p:txBody>
      </p:sp>
    </p:spTree>
    <p:extLst>
      <p:ext uri="{BB962C8B-B14F-4D97-AF65-F5344CB8AC3E}">
        <p14:creationId xmlns:p14="http://schemas.microsoft.com/office/powerpoint/2010/main" val="2783120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1185029" y="522803"/>
            <a:ext cx="9604296" cy="514469"/>
          </a:xfrm>
          <a:prstGeom prst="rect">
            <a:avLst/>
          </a:prstGeom>
          <a:noFill/>
          <a:ln/>
        </p:spPr>
        <p:txBody>
          <a:bodyPr wrap="none" lIns="0" tIns="0" rIns="0" bIns="0" rtlCol="0" anchor="t"/>
          <a:lstStyle/>
          <a:p>
            <a:pPr marL="0" indent="0">
              <a:lnSpc>
                <a:spcPts val="4050"/>
              </a:lnSpc>
              <a:buNone/>
            </a:pPr>
            <a:r>
              <a:rPr lang="en-US" sz="3200" b="1" kern="0" spc="-32" dirty="0">
                <a:solidFill>
                  <a:srgbClr val="FFFFFF"/>
                </a:solidFill>
                <a:latin typeface="Montserrat Bold" pitchFamily="34" charset="0"/>
                <a:ea typeface="Montserrat Bold" pitchFamily="34" charset="-122"/>
                <a:cs typeface="Montserrat Bold" pitchFamily="34" charset="-120"/>
              </a:rPr>
              <a:t>The Client Layer: Powering Intelligent Agents</a:t>
            </a:r>
            <a:endParaRPr lang="en-US" sz="3200" dirty="0"/>
          </a:p>
        </p:txBody>
      </p:sp>
      <p:sp>
        <p:nvSpPr>
          <p:cNvPr id="4" name="Text 2"/>
          <p:cNvSpPr/>
          <p:nvPr/>
        </p:nvSpPr>
        <p:spPr>
          <a:xfrm>
            <a:off x="1409462" y="1363741"/>
            <a:ext cx="12260223" cy="814745"/>
          </a:xfrm>
          <a:prstGeom prst="rect">
            <a:avLst/>
          </a:prstGeom>
          <a:noFill/>
          <a:ln/>
        </p:spPr>
        <p:txBody>
          <a:bodyPr wrap="square" lIns="0" tIns="0" rIns="0" bIns="0" rtlCol="0" anchor="t"/>
          <a:lstStyle/>
          <a:p>
            <a:pPr marL="0" indent="0">
              <a:lnSpc>
                <a:spcPts val="2100"/>
              </a:lnSpc>
              <a:buNone/>
            </a:pPr>
            <a:r>
              <a:rPr lang="en-US" sz="1400" dirty="0">
                <a:solidFill>
                  <a:srgbClr val="E2E6E9"/>
                </a:solidFill>
                <a:latin typeface="Source Sans Pro" pitchFamily="34" charset="0"/>
                <a:ea typeface="Source Sans Pro" pitchFamily="34" charset="-122"/>
                <a:cs typeface="Source Sans Pro" pitchFamily="34" charset="-120"/>
              </a:rPr>
              <a:t>The Client Layer's architecture is designed to handle complex attack scenarios while providing real-time feedback to the agent. This feedback loop is crucial for the agent's continuous improvement and adaptation to evolving defense mechanisms. By leveraging advanced machine learning algorithms, the agent can quickly analyze defensive responses and adjust its strategies accordingly.</a:t>
            </a:r>
          </a:p>
          <a:p>
            <a:pPr marL="0" indent="0">
              <a:lnSpc>
                <a:spcPts val="2100"/>
              </a:lnSpc>
              <a:buNone/>
            </a:pPr>
            <a:endParaRPr lang="en-US" sz="1400" dirty="0">
              <a:solidFill>
                <a:srgbClr val="E2E6E9"/>
              </a:solidFill>
              <a:latin typeface="Source Sans Pro" pitchFamily="34" charset="0"/>
              <a:ea typeface="Source Sans Pro" pitchFamily="34" charset="-122"/>
            </a:endParaRPr>
          </a:p>
          <a:p>
            <a:pPr marL="0" indent="0">
              <a:lnSpc>
                <a:spcPts val="2100"/>
              </a:lnSpc>
              <a:buNone/>
            </a:pPr>
            <a:r>
              <a:rPr lang="en-US" sz="1400" dirty="0">
                <a:solidFill>
                  <a:srgbClr val="E2E6E9"/>
                </a:solidFill>
                <a:latin typeface="Source Sans Pro" pitchFamily="34" charset="0"/>
                <a:ea typeface="Source Sans Pro" pitchFamily="34" charset="-122"/>
              </a:rPr>
              <a:t>The agent may use standard reinforcement learning models, agentic AI frameworks, or other compound or RAG LLM implementations. For this project, we will develop a reinforcement learning (RL) agent using policy-optimization models.</a:t>
            </a:r>
            <a:endParaRPr lang="en-US" sz="1400" dirty="0"/>
          </a:p>
        </p:txBody>
      </p:sp>
      <p:sp>
        <p:nvSpPr>
          <p:cNvPr id="5" name="Shape 3"/>
          <p:cNvSpPr/>
          <p:nvPr/>
        </p:nvSpPr>
        <p:spPr>
          <a:xfrm>
            <a:off x="1445181" y="3164800"/>
            <a:ext cx="22860" cy="4541877"/>
          </a:xfrm>
          <a:prstGeom prst="roundRect">
            <a:avLst>
              <a:gd name="adj" fmla="val 118836"/>
            </a:avLst>
          </a:prstGeom>
          <a:solidFill>
            <a:srgbClr val="494A4B"/>
          </a:solidFill>
          <a:ln/>
        </p:spPr>
        <p:txBody>
          <a:bodyPr/>
          <a:lstStyle/>
          <a:p>
            <a:endParaRPr lang="es-MX"/>
          </a:p>
        </p:txBody>
      </p:sp>
      <p:sp>
        <p:nvSpPr>
          <p:cNvPr id="6" name="Shape 4"/>
          <p:cNvSpPr/>
          <p:nvPr/>
        </p:nvSpPr>
        <p:spPr>
          <a:xfrm>
            <a:off x="1637467" y="3560802"/>
            <a:ext cx="633770" cy="22860"/>
          </a:xfrm>
          <a:prstGeom prst="roundRect">
            <a:avLst>
              <a:gd name="adj" fmla="val 118836"/>
            </a:avLst>
          </a:prstGeom>
          <a:solidFill>
            <a:srgbClr val="494A4B"/>
          </a:solidFill>
          <a:ln/>
        </p:spPr>
        <p:txBody>
          <a:bodyPr/>
          <a:lstStyle/>
          <a:p>
            <a:endParaRPr lang="es-MX"/>
          </a:p>
        </p:txBody>
      </p:sp>
      <p:sp>
        <p:nvSpPr>
          <p:cNvPr id="7" name="Shape 5"/>
          <p:cNvSpPr/>
          <p:nvPr/>
        </p:nvSpPr>
        <p:spPr>
          <a:xfrm>
            <a:off x="1252895" y="3368516"/>
            <a:ext cx="407432" cy="407432"/>
          </a:xfrm>
          <a:prstGeom prst="roundRect">
            <a:avLst>
              <a:gd name="adj" fmla="val 6668"/>
            </a:avLst>
          </a:prstGeom>
          <a:solidFill>
            <a:srgbClr val="303132"/>
          </a:solidFill>
          <a:ln/>
        </p:spPr>
        <p:txBody>
          <a:bodyPr/>
          <a:lstStyle/>
          <a:p>
            <a:endParaRPr lang="es-MX"/>
          </a:p>
        </p:txBody>
      </p:sp>
      <p:sp>
        <p:nvSpPr>
          <p:cNvPr id="8" name="Text 6"/>
          <p:cNvSpPr/>
          <p:nvPr/>
        </p:nvSpPr>
        <p:spPr>
          <a:xfrm>
            <a:off x="1409462" y="3448764"/>
            <a:ext cx="94298" cy="246936"/>
          </a:xfrm>
          <a:prstGeom prst="rect">
            <a:avLst/>
          </a:prstGeom>
          <a:noFill/>
          <a:ln/>
        </p:spPr>
        <p:txBody>
          <a:bodyPr wrap="none" lIns="0" tIns="0" rIns="0" bIns="0" rtlCol="0" anchor="t"/>
          <a:lstStyle/>
          <a:p>
            <a:pPr marL="0" indent="0" algn="ctr">
              <a:lnSpc>
                <a:spcPts val="1900"/>
              </a:lnSpc>
              <a:buNone/>
            </a:pPr>
            <a:r>
              <a:rPr lang="en-US" sz="1900" b="1" kern="0" spc="-19" dirty="0">
                <a:solidFill>
                  <a:srgbClr val="E2E6E9"/>
                </a:solidFill>
                <a:latin typeface="Montserrat Bold" pitchFamily="34" charset="0"/>
                <a:ea typeface="Montserrat Bold" pitchFamily="34" charset="-122"/>
                <a:cs typeface="Montserrat Bold" pitchFamily="34" charset="-120"/>
              </a:rPr>
              <a:t>1</a:t>
            </a:r>
            <a:endParaRPr lang="en-US" sz="1900" dirty="0"/>
          </a:p>
        </p:txBody>
      </p:sp>
      <p:sp>
        <p:nvSpPr>
          <p:cNvPr id="9" name="Text 7"/>
          <p:cNvSpPr/>
          <p:nvPr/>
        </p:nvSpPr>
        <p:spPr>
          <a:xfrm>
            <a:off x="2452688" y="3345894"/>
            <a:ext cx="2057995" cy="257294"/>
          </a:xfrm>
          <a:prstGeom prst="rect">
            <a:avLst/>
          </a:prstGeom>
          <a:noFill/>
          <a:ln/>
        </p:spPr>
        <p:txBody>
          <a:bodyPr wrap="none" lIns="0" tIns="0" rIns="0" bIns="0" rtlCol="0" anchor="t"/>
          <a:lstStyle/>
          <a:p>
            <a:pPr marL="0" indent="0" algn="l">
              <a:lnSpc>
                <a:spcPts val="2000"/>
              </a:lnSpc>
              <a:buNone/>
            </a:pPr>
            <a:r>
              <a:rPr lang="en-US" sz="1600" b="1" kern="0" spc="-16" dirty="0">
                <a:solidFill>
                  <a:srgbClr val="E2E6E9"/>
                </a:solidFill>
                <a:latin typeface="Montserrat Bold" pitchFamily="34" charset="0"/>
                <a:ea typeface="Montserrat Bold" pitchFamily="34" charset="-122"/>
                <a:cs typeface="Montserrat Bold" pitchFamily="34" charset="-120"/>
              </a:rPr>
              <a:t>Attack Execution</a:t>
            </a:r>
            <a:endParaRPr lang="en-US" sz="1600" dirty="0"/>
          </a:p>
        </p:txBody>
      </p:sp>
      <p:sp>
        <p:nvSpPr>
          <p:cNvPr id="10" name="Text 8"/>
          <p:cNvSpPr/>
          <p:nvPr/>
        </p:nvSpPr>
        <p:spPr>
          <a:xfrm>
            <a:off x="2452688" y="3711773"/>
            <a:ext cx="10992564" cy="271582"/>
          </a:xfrm>
          <a:prstGeom prst="rect">
            <a:avLst/>
          </a:prstGeom>
          <a:noFill/>
          <a:ln/>
        </p:spPr>
        <p:txBody>
          <a:bodyPr wrap="none" lIns="0" tIns="0" rIns="0" bIns="0" rtlCol="0" anchor="t"/>
          <a:lstStyle/>
          <a:p>
            <a:pPr marL="0" indent="0" algn="l">
              <a:lnSpc>
                <a:spcPts val="2100"/>
              </a:lnSpc>
              <a:buNone/>
            </a:pPr>
            <a:r>
              <a:rPr lang="en-US" sz="1400" dirty="0">
                <a:solidFill>
                  <a:srgbClr val="E2E6E9"/>
                </a:solidFill>
                <a:latin typeface="Source Sans Pro" pitchFamily="34" charset="0"/>
                <a:ea typeface="Source Sans Pro" pitchFamily="34" charset="-122"/>
                <a:cs typeface="Source Sans Pro" pitchFamily="34" charset="-120"/>
              </a:rPr>
              <a:t>The agent initiates various types of network attacks based on learned parameters and strategies.</a:t>
            </a:r>
            <a:endParaRPr lang="en-US" sz="1400" dirty="0"/>
          </a:p>
        </p:txBody>
      </p:sp>
      <p:sp>
        <p:nvSpPr>
          <p:cNvPr id="11" name="Shape 9"/>
          <p:cNvSpPr/>
          <p:nvPr/>
        </p:nvSpPr>
        <p:spPr>
          <a:xfrm>
            <a:off x="1637467" y="4741545"/>
            <a:ext cx="633770" cy="22860"/>
          </a:xfrm>
          <a:prstGeom prst="roundRect">
            <a:avLst>
              <a:gd name="adj" fmla="val 118836"/>
            </a:avLst>
          </a:prstGeom>
          <a:solidFill>
            <a:srgbClr val="494A4B"/>
          </a:solidFill>
          <a:ln/>
        </p:spPr>
        <p:txBody>
          <a:bodyPr/>
          <a:lstStyle/>
          <a:p>
            <a:endParaRPr lang="es-MX"/>
          </a:p>
        </p:txBody>
      </p:sp>
      <p:sp>
        <p:nvSpPr>
          <p:cNvPr id="12" name="Shape 10"/>
          <p:cNvSpPr/>
          <p:nvPr/>
        </p:nvSpPr>
        <p:spPr>
          <a:xfrm>
            <a:off x="1252895" y="4549259"/>
            <a:ext cx="407432" cy="407432"/>
          </a:xfrm>
          <a:prstGeom prst="roundRect">
            <a:avLst>
              <a:gd name="adj" fmla="val 6668"/>
            </a:avLst>
          </a:prstGeom>
          <a:solidFill>
            <a:srgbClr val="303132"/>
          </a:solidFill>
          <a:ln/>
        </p:spPr>
        <p:txBody>
          <a:bodyPr/>
          <a:lstStyle/>
          <a:p>
            <a:endParaRPr lang="es-MX"/>
          </a:p>
        </p:txBody>
      </p:sp>
      <p:sp>
        <p:nvSpPr>
          <p:cNvPr id="13" name="Text 11"/>
          <p:cNvSpPr/>
          <p:nvPr/>
        </p:nvSpPr>
        <p:spPr>
          <a:xfrm>
            <a:off x="1384935" y="4629507"/>
            <a:ext cx="143232" cy="246936"/>
          </a:xfrm>
          <a:prstGeom prst="rect">
            <a:avLst/>
          </a:prstGeom>
          <a:noFill/>
          <a:ln/>
        </p:spPr>
        <p:txBody>
          <a:bodyPr wrap="none" lIns="0" tIns="0" rIns="0" bIns="0" rtlCol="0" anchor="t"/>
          <a:lstStyle/>
          <a:p>
            <a:pPr marL="0" indent="0" algn="ctr">
              <a:lnSpc>
                <a:spcPts val="1900"/>
              </a:lnSpc>
              <a:buNone/>
            </a:pPr>
            <a:r>
              <a:rPr lang="en-US" sz="1900" b="1" kern="0" spc="-19" dirty="0">
                <a:solidFill>
                  <a:srgbClr val="E2E6E9"/>
                </a:solidFill>
                <a:latin typeface="Montserrat Bold" pitchFamily="34" charset="0"/>
                <a:ea typeface="Montserrat Bold" pitchFamily="34" charset="-122"/>
                <a:cs typeface="Montserrat Bold" pitchFamily="34" charset="-120"/>
              </a:rPr>
              <a:t>2</a:t>
            </a:r>
            <a:endParaRPr lang="en-US" sz="1900" dirty="0"/>
          </a:p>
        </p:txBody>
      </p:sp>
      <p:sp>
        <p:nvSpPr>
          <p:cNvPr id="14" name="Text 12"/>
          <p:cNvSpPr/>
          <p:nvPr/>
        </p:nvSpPr>
        <p:spPr>
          <a:xfrm>
            <a:off x="2452688" y="4526637"/>
            <a:ext cx="2863334" cy="257294"/>
          </a:xfrm>
          <a:prstGeom prst="rect">
            <a:avLst/>
          </a:prstGeom>
          <a:noFill/>
          <a:ln/>
        </p:spPr>
        <p:txBody>
          <a:bodyPr wrap="none" lIns="0" tIns="0" rIns="0" bIns="0" rtlCol="0" anchor="t"/>
          <a:lstStyle/>
          <a:p>
            <a:pPr marL="0" indent="0" algn="l">
              <a:lnSpc>
                <a:spcPts val="2000"/>
              </a:lnSpc>
              <a:buNone/>
            </a:pPr>
            <a:r>
              <a:rPr lang="en-US" sz="1600" b="1" kern="0" spc="-16" dirty="0">
                <a:solidFill>
                  <a:srgbClr val="E2E6E9"/>
                </a:solidFill>
                <a:latin typeface="Montserrat Bold" pitchFamily="34" charset="0"/>
                <a:ea typeface="Montserrat Bold" pitchFamily="34" charset="-122"/>
                <a:cs typeface="Montserrat Bold" pitchFamily="34" charset="-120"/>
              </a:rPr>
              <a:t>Environment Management</a:t>
            </a:r>
            <a:endParaRPr lang="en-US" sz="1600" dirty="0"/>
          </a:p>
        </p:txBody>
      </p:sp>
      <p:sp>
        <p:nvSpPr>
          <p:cNvPr id="15" name="Text 13"/>
          <p:cNvSpPr/>
          <p:nvPr/>
        </p:nvSpPr>
        <p:spPr>
          <a:xfrm>
            <a:off x="2452688" y="4892516"/>
            <a:ext cx="10992564" cy="271582"/>
          </a:xfrm>
          <a:prstGeom prst="rect">
            <a:avLst/>
          </a:prstGeom>
          <a:noFill/>
          <a:ln/>
        </p:spPr>
        <p:txBody>
          <a:bodyPr wrap="none" lIns="0" tIns="0" rIns="0" bIns="0" rtlCol="0" anchor="t"/>
          <a:lstStyle/>
          <a:p>
            <a:pPr marL="0" indent="0" algn="l">
              <a:lnSpc>
                <a:spcPts val="2100"/>
              </a:lnSpc>
              <a:buNone/>
            </a:pPr>
            <a:r>
              <a:rPr lang="en-US" sz="1400" dirty="0">
                <a:solidFill>
                  <a:srgbClr val="E2E6E9"/>
                </a:solidFill>
                <a:latin typeface="Source Sans Pro" pitchFamily="34" charset="0"/>
                <a:ea typeface="Source Sans Pro" pitchFamily="34" charset="-122"/>
                <a:cs typeface="Source Sans Pro" pitchFamily="34" charset="-120"/>
              </a:rPr>
              <a:t>Specialized tools monitor and control the testing environment, ensuring consistent and reliable training conditions.</a:t>
            </a:r>
            <a:endParaRPr lang="en-US" sz="1400" dirty="0"/>
          </a:p>
        </p:txBody>
      </p:sp>
      <p:sp>
        <p:nvSpPr>
          <p:cNvPr id="16" name="Shape 14"/>
          <p:cNvSpPr/>
          <p:nvPr/>
        </p:nvSpPr>
        <p:spPr>
          <a:xfrm>
            <a:off x="1637467" y="5922288"/>
            <a:ext cx="633770" cy="22860"/>
          </a:xfrm>
          <a:prstGeom prst="roundRect">
            <a:avLst>
              <a:gd name="adj" fmla="val 118836"/>
            </a:avLst>
          </a:prstGeom>
          <a:solidFill>
            <a:srgbClr val="494A4B"/>
          </a:solidFill>
          <a:ln/>
        </p:spPr>
        <p:txBody>
          <a:bodyPr/>
          <a:lstStyle/>
          <a:p>
            <a:endParaRPr lang="es-MX"/>
          </a:p>
        </p:txBody>
      </p:sp>
      <p:sp>
        <p:nvSpPr>
          <p:cNvPr id="17" name="Shape 15"/>
          <p:cNvSpPr/>
          <p:nvPr/>
        </p:nvSpPr>
        <p:spPr>
          <a:xfrm>
            <a:off x="1252895" y="5730002"/>
            <a:ext cx="407432" cy="407432"/>
          </a:xfrm>
          <a:prstGeom prst="roundRect">
            <a:avLst>
              <a:gd name="adj" fmla="val 6668"/>
            </a:avLst>
          </a:prstGeom>
          <a:solidFill>
            <a:srgbClr val="303132"/>
          </a:solidFill>
          <a:ln/>
        </p:spPr>
        <p:txBody>
          <a:bodyPr/>
          <a:lstStyle/>
          <a:p>
            <a:endParaRPr lang="es-MX"/>
          </a:p>
        </p:txBody>
      </p:sp>
      <p:sp>
        <p:nvSpPr>
          <p:cNvPr id="18" name="Text 16"/>
          <p:cNvSpPr/>
          <p:nvPr/>
        </p:nvSpPr>
        <p:spPr>
          <a:xfrm>
            <a:off x="1384697" y="5810250"/>
            <a:ext cx="143708" cy="246936"/>
          </a:xfrm>
          <a:prstGeom prst="rect">
            <a:avLst/>
          </a:prstGeom>
          <a:noFill/>
          <a:ln/>
        </p:spPr>
        <p:txBody>
          <a:bodyPr wrap="none" lIns="0" tIns="0" rIns="0" bIns="0" rtlCol="0" anchor="t"/>
          <a:lstStyle/>
          <a:p>
            <a:pPr marL="0" indent="0" algn="ctr">
              <a:lnSpc>
                <a:spcPts val="1900"/>
              </a:lnSpc>
              <a:buNone/>
            </a:pPr>
            <a:r>
              <a:rPr lang="en-US" sz="1900" b="1" kern="0" spc="-19" dirty="0">
                <a:solidFill>
                  <a:srgbClr val="E2E6E9"/>
                </a:solidFill>
                <a:latin typeface="Montserrat Bold" pitchFamily="34" charset="0"/>
                <a:ea typeface="Montserrat Bold" pitchFamily="34" charset="-122"/>
                <a:cs typeface="Montserrat Bold" pitchFamily="34" charset="-120"/>
              </a:rPr>
              <a:t>3</a:t>
            </a:r>
            <a:endParaRPr lang="en-US" sz="1900" dirty="0"/>
          </a:p>
        </p:txBody>
      </p:sp>
      <p:sp>
        <p:nvSpPr>
          <p:cNvPr id="19" name="Text 17"/>
          <p:cNvSpPr/>
          <p:nvPr/>
        </p:nvSpPr>
        <p:spPr>
          <a:xfrm>
            <a:off x="2452688" y="5707380"/>
            <a:ext cx="2261711" cy="257294"/>
          </a:xfrm>
          <a:prstGeom prst="rect">
            <a:avLst/>
          </a:prstGeom>
          <a:noFill/>
          <a:ln/>
        </p:spPr>
        <p:txBody>
          <a:bodyPr wrap="none" lIns="0" tIns="0" rIns="0" bIns="0" rtlCol="0" anchor="t"/>
          <a:lstStyle/>
          <a:p>
            <a:pPr marL="0" indent="0" algn="l">
              <a:lnSpc>
                <a:spcPts val="2000"/>
              </a:lnSpc>
              <a:buNone/>
            </a:pPr>
            <a:r>
              <a:rPr lang="en-US" sz="1600" b="1" kern="0" spc="-16" dirty="0">
                <a:solidFill>
                  <a:srgbClr val="E2E6E9"/>
                </a:solidFill>
                <a:latin typeface="Montserrat Bold" pitchFamily="34" charset="0"/>
                <a:ea typeface="Montserrat Bold" pitchFamily="34" charset="-122"/>
                <a:cs typeface="Montserrat Bold" pitchFamily="34" charset="-120"/>
              </a:rPr>
              <a:t>Feedback Processing</a:t>
            </a:r>
            <a:endParaRPr lang="en-US" sz="1600" dirty="0"/>
          </a:p>
        </p:txBody>
      </p:sp>
      <p:sp>
        <p:nvSpPr>
          <p:cNvPr id="20" name="Text 18"/>
          <p:cNvSpPr/>
          <p:nvPr/>
        </p:nvSpPr>
        <p:spPr>
          <a:xfrm>
            <a:off x="2452688" y="6073259"/>
            <a:ext cx="10992564" cy="271582"/>
          </a:xfrm>
          <a:prstGeom prst="rect">
            <a:avLst/>
          </a:prstGeom>
          <a:noFill/>
          <a:ln/>
        </p:spPr>
        <p:txBody>
          <a:bodyPr wrap="none" lIns="0" tIns="0" rIns="0" bIns="0" rtlCol="0" anchor="t"/>
          <a:lstStyle/>
          <a:p>
            <a:pPr marL="0" indent="0" algn="l">
              <a:lnSpc>
                <a:spcPts val="2100"/>
              </a:lnSpc>
              <a:buNone/>
            </a:pPr>
            <a:r>
              <a:rPr lang="en-US" sz="1400" dirty="0">
                <a:solidFill>
                  <a:srgbClr val="E2E6E9"/>
                </a:solidFill>
                <a:latin typeface="Source Sans Pro" pitchFamily="34" charset="0"/>
                <a:ea typeface="Source Sans Pro" pitchFamily="34" charset="-122"/>
                <a:cs typeface="Source Sans Pro" pitchFamily="34" charset="-120"/>
              </a:rPr>
              <a:t>Real-time analysis of defensive responses informs the agent's learning process and strategy adjustments.</a:t>
            </a:r>
            <a:endParaRPr lang="en-US" sz="1400" dirty="0"/>
          </a:p>
        </p:txBody>
      </p:sp>
      <p:sp>
        <p:nvSpPr>
          <p:cNvPr id="21" name="Shape 19"/>
          <p:cNvSpPr/>
          <p:nvPr/>
        </p:nvSpPr>
        <p:spPr>
          <a:xfrm>
            <a:off x="1637467" y="7103031"/>
            <a:ext cx="633770" cy="22860"/>
          </a:xfrm>
          <a:prstGeom prst="roundRect">
            <a:avLst>
              <a:gd name="adj" fmla="val 118836"/>
            </a:avLst>
          </a:prstGeom>
          <a:solidFill>
            <a:srgbClr val="494A4B"/>
          </a:solidFill>
          <a:ln/>
        </p:spPr>
        <p:txBody>
          <a:bodyPr/>
          <a:lstStyle/>
          <a:p>
            <a:endParaRPr lang="es-MX"/>
          </a:p>
        </p:txBody>
      </p:sp>
      <p:sp>
        <p:nvSpPr>
          <p:cNvPr id="22" name="Shape 20"/>
          <p:cNvSpPr/>
          <p:nvPr/>
        </p:nvSpPr>
        <p:spPr>
          <a:xfrm>
            <a:off x="1252895" y="6910745"/>
            <a:ext cx="407432" cy="407432"/>
          </a:xfrm>
          <a:prstGeom prst="roundRect">
            <a:avLst>
              <a:gd name="adj" fmla="val 6668"/>
            </a:avLst>
          </a:prstGeom>
          <a:solidFill>
            <a:srgbClr val="303132"/>
          </a:solidFill>
          <a:ln/>
        </p:spPr>
        <p:txBody>
          <a:bodyPr/>
          <a:lstStyle/>
          <a:p>
            <a:endParaRPr lang="es-MX"/>
          </a:p>
        </p:txBody>
      </p:sp>
      <p:sp>
        <p:nvSpPr>
          <p:cNvPr id="23" name="Text 21"/>
          <p:cNvSpPr/>
          <p:nvPr/>
        </p:nvSpPr>
        <p:spPr>
          <a:xfrm>
            <a:off x="1372791" y="6990993"/>
            <a:ext cx="167640" cy="246936"/>
          </a:xfrm>
          <a:prstGeom prst="rect">
            <a:avLst/>
          </a:prstGeom>
          <a:noFill/>
          <a:ln/>
        </p:spPr>
        <p:txBody>
          <a:bodyPr wrap="none" lIns="0" tIns="0" rIns="0" bIns="0" rtlCol="0" anchor="t"/>
          <a:lstStyle/>
          <a:p>
            <a:pPr marL="0" indent="0" algn="ctr">
              <a:lnSpc>
                <a:spcPts val="1900"/>
              </a:lnSpc>
              <a:buNone/>
            </a:pPr>
            <a:r>
              <a:rPr lang="en-US" sz="1900" b="1" kern="0" spc="-19" dirty="0">
                <a:solidFill>
                  <a:srgbClr val="E2E6E9"/>
                </a:solidFill>
                <a:latin typeface="Montserrat Bold" pitchFamily="34" charset="0"/>
                <a:ea typeface="Montserrat Bold" pitchFamily="34" charset="-122"/>
                <a:cs typeface="Montserrat Bold" pitchFamily="34" charset="-120"/>
              </a:rPr>
              <a:t>4</a:t>
            </a:r>
            <a:endParaRPr lang="en-US" sz="1900" dirty="0"/>
          </a:p>
        </p:txBody>
      </p:sp>
      <p:sp>
        <p:nvSpPr>
          <p:cNvPr id="24" name="Text 22"/>
          <p:cNvSpPr/>
          <p:nvPr/>
        </p:nvSpPr>
        <p:spPr>
          <a:xfrm>
            <a:off x="2452688" y="6888123"/>
            <a:ext cx="2098358" cy="257294"/>
          </a:xfrm>
          <a:prstGeom prst="rect">
            <a:avLst/>
          </a:prstGeom>
          <a:noFill/>
          <a:ln/>
        </p:spPr>
        <p:txBody>
          <a:bodyPr wrap="none" lIns="0" tIns="0" rIns="0" bIns="0" rtlCol="0" anchor="t"/>
          <a:lstStyle/>
          <a:p>
            <a:pPr marL="0" indent="0" algn="l">
              <a:lnSpc>
                <a:spcPts val="2000"/>
              </a:lnSpc>
              <a:buNone/>
            </a:pPr>
            <a:r>
              <a:rPr lang="en-US" sz="1600" b="1" kern="0" spc="-16" dirty="0">
                <a:solidFill>
                  <a:srgbClr val="E2E6E9"/>
                </a:solidFill>
                <a:latin typeface="Montserrat Bold" pitchFamily="34" charset="0"/>
                <a:ea typeface="Montserrat Bold" pitchFamily="34" charset="-122"/>
                <a:cs typeface="Montserrat Bold" pitchFamily="34" charset="-120"/>
              </a:rPr>
              <a:t>Model Optimization</a:t>
            </a:r>
            <a:endParaRPr lang="en-US" sz="1600" dirty="0"/>
          </a:p>
        </p:txBody>
      </p:sp>
      <p:sp>
        <p:nvSpPr>
          <p:cNvPr id="25" name="Text 23"/>
          <p:cNvSpPr/>
          <p:nvPr/>
        </p:nvSpPr>
        <p:spPr>
          <a:xfrm>
            <a:off x="2452688" y="7254002"/>
            <a:ext cx="10992564" cy="271582"/>
          </a:xfrm>
          <a:prstGeom prst="rect">
            <a:avLst/>
          </a:prstGeom>
          <a:noFill/>
          <a:ln/>
        </p:spPr>
        <p:txBody>
          <a:bodyPr wrap="none" lIns="0" tIns="0" rIns="0" bIns="0" rtlCol="0" anchor="t"/>
          <a:lstStyle/>
          <a:p>
            <a:pPr marL="0" indent="0" algn="l">
              <a:lnSpc>
                <a:spcPts val="2100"/>
              </a:lnSpc>
              <a:buNone/>
            </a:pPr>
            <a:r>
              <a:rPr lang="en-US" sz="1400" dirty="0">
                <a:solidFill>
                  <a:srgbClr val="E2E6E9"/>
                </a:solidFill>
                <a:latin typeface="Source Sans Pro" pitchFamily="34" charset="0"/>
                <a:ea typeface="Source Sans Pro" pitchFamily="34" charset="-122"/>
                <a:cs typeface="Source Sans Pro" pitchFamily="34" charset="-120"/>
              </a:rPr>
              <a:t>Continuous refinement of the reinforcement learning model based on performance metrics and success rates.</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1185029" y="850106"/>
            <a:ext cx="11690271" cy="630674"/>
          </a:xfrm>
          <a:prstGeom prst="rect">
            <a:avLst/>
          </a:prstGeom>
          <a:noFill/>
          <a:ln/>
        </p:spPr>
        <p:txBody>
          <a:bodyPr wrap="none" lIns="0" tIns="0" rIns="0" bIns="0" rtlCol="0" anchor="t"/>
          <a:lstStyle/>
          <a:p>
            <a:pPr marL="0" indent="0">
              <a:lnSpc>
                <a:spcPts val="4950"/>
              </a:lnSpc>
              <a:buNone/>
            </a:pPr>
            <a:r>
              <a:rPr lang="en-US" sz="3950" b="1" kern="0" spc="-40" dirty="0">
                <a:solidFill>
                  <a:srgbClr val="FFFFFF"/>
                </a:solidFill>
                <a:latin typeface="Montserrat Bold" pitchFamily="34" charset="0"/>
                <a:ea typeface="Montserrat Bold" pitchFamily="34" charset="-122"/>
                <a:cs typeface="Montserrat Bold" pitchFamily="34" charset="-120"/>
              </a:rPr>
              <a:t>The Defensive Layer: Multifaceted Protection</a:t>
            </a:r>
            <a:endParaRPr lang="en-US" sz="3950" dirty="0"/>
          </a:p>
        </p:txBody>
      </p:sp>
      <p:sp>
        <p:nvSpPr>
          <p:cNvPr id="3" name="Text 1"/>
          <p:cNvSpPr/>
          <p:nvPr/>
        </p:nvSpPr>
        <p:spPr>
          <a:xfrm>
            <a:off x="1185029" y="1924764"/>
            <a:ext cx="12260223" cy="999053"/>
          </a:xfrm>
          <a:prstGeom prst="rect">
            <a:avLst/>
          </a:prstGeom>
          <a:noFill/>
          <a:ln/>
        </p:spPr>
        <p:txBody>
          <a:bodyPr wrap="square" lIns="0" tIns="0" rIns="0" bIns="0" rtlCol="0" anchor="t"/>
          <a:lstStyle/>
          <a:p>
            <a:pPr marL="0" indent="0">
              <a:lnSpc>
                <a:spcPts val="2600"/>
              </a:lnSpc>
              <a:buNone/>
            </a:pPr>
            <a:r>
              <a:rPr lang="en-US" sz="1700" dirty="0">
                <a:solidFill>
                  <a:srgbClr val="E2E6E9"/>
                </a:solidFill>
                <a:latin typeface="Source Sans Pro" pitchFamily="34" charset="0"/>
                <a:ea typeface="Source Sans Pro" pitchFamily="34" charset="-122"/>
                <a:cs typeface="Source Sans Pro" pitchFamily="34" charset="-120"/>
              </a:rPr>
              <a:t>The Defensive Layer forms a critical component of the IH3A framework, encompassing a diverse array of security mechanisms designed to challenge and refine the intelligent agent's capabilities. This layer leverages industry-standard tools such as OSSEC, Suricata, and ModSecurity to create a robust and realistic defensive environment.</a:t>
            </a:r>
            <a:endParaRPr lang="en-US" sz="1700" dirty="0"/>
          </a:p>
        </p:txBody>
      </p:sp>
      <p:sp>
        <p:nvSpPr>
          <p:cNvPr id="4" name="Text 2"/>
          <p:cNvSpPr/>
          <p:nvPr/>
        </p:nvSpPr>
        <p:spPr>
          <a:xfrm>
            <a:off x="1185029" y="3173611"/>
            <a:ext cx="12260223" cy="1332071"/>
          </a:xfrm>
          <a:prstGeom prst="rect">
            <a:avLst/>
          </a:prstGeom>
          <a:noFill/>
          <a:ln/>
        </p:spPr>
        <p:txBody>
          <a:bodyPr wrap="square" lIns="0" tIns="0" rIns="0" bIns="0" rtlCol="0" anchor="t"/>
          <a:lstStyle/>
          <a:p>
            <a:pPr marL="0" indent="0">
              <a:lnSpc>
                <a:spcPts val="2600"/>
              </a:lnSpc>
              <a:buNone/>
            </a:pPr>
            <a:r>
              <a:rPr lang="en-US" sz="1700" dirty="0">
                <a:solidFill>
                  <a:srgbClr val="E2E6E9"/>
                </a:solidFill>
                <a:latin typeface="Source Sans Pro" pitchFamily="34" charset="0"/>
                <a:ea typeface="Source Sans Pro" pitchFamily="34" charset="-122"/>
                <a:cs typeface="Source Sans Pro" pitchFamily="34" charset="-120"/>
              </a:rPr>
              <a:t>Each defensive tool is meticulously configured to send detailed notifications via SysLog or API consumption, providing rich feedback to the Agent Helper. This information is crucial for accurately assessing the agent's performance and guiding its learning process. The integration of multiple defensive technologies ensures that the agent is trained against a variety of detection and prevention strategies, mirroring real-world cybersecurity landscapes. Our implementation include the following defensive mechanisms:</a:t>
            </a:r>
            <a:endParaRPr lang="en-US" sz="1700" dirty="0"/>
          </a:p>
        </p:txBody>
      </p:sp>
      <p:sp>
        <p:nvSpPr>
          <p:cNvPr id="5" name="Text 3"/>
          <p:cNvSpPr/>
          <p:nvPr/>
        </p:nvSpPr>
        <p:spPr>
          <a:xfrm>
            <a:off x="1185029" y="4977408"/>
            <a:ext cx="2523173" cy="315278"/>
          </a:xfrm>
          <a:prstGeom prst="rect">
            <a:avLst/>
          </a:prstGeom>
          <a:noFill/>
          <a:ln/>
        </p:spPr>
        <p:txBody>
          <a:bodyPr wrap="none" lIns="0" tIns="0" rIns="0" bIns="0" rtlCol="0" anchor="t"/>
          <a:lstStyle/>
          <a:p>
            <a:pPr marL="0" indent="0">
              <a:lnSpc>
                <a:spcPts val="2450"/>
              </a:lnSpc>
              <a:buNone/>
            </a:pPr>
            <a:r>
              <a:rPr lang="en-US" sz="1950" b="1" kern="0" spc="-20" dirty="0">
                <a:solidFill>
                  <a:srgbClr val="FFFFFF"/>
                </a:solidFill>
                <a:latin typeface="Montserrat Bold" pitchFamily="34" charset="0"/>
                <a:ea typeface="Montserrat Bold" pitchFamily="34" charset="-122"/>
                <a:cs typeface="Montserrat Bold" pitchFamily="34" charset="-120"/>
              </a:rPr>
              <a:t>OSSEC</a:t>
            </a:r>
            <a:endParaRPr lang="en-US" sz="1950" dirty="0"/>
          </a:p>
        </p:txBody>
      </p:sp>
      <p:sp>
        <p:nvSpPr>
          <p:cNvPr id="6" name="Text 4"/>
          <p:cNvSpPr/>
          <p:nvPr/>
        </p:nvSpPr>
        <p:spPr>
          <a:xfrm>
            <a:off x="1185029" y="5514618"/>
            <a:ext cx="3725108" cy="1332071"/>
          </a:xfrm>
          <a:prstGeom prst="rect">
            <a:avLst/>
          </a:prstGeom>
          <a:noFill/>
          <a:ln/>
        </p:spPr>
        <p:txBody>
          <a:bodyPr wrap="square" lIns="0" tIns="0" rIns="0" bIns="0" rtlCol="0" anchor="t"/>
          <a:lstStyle/>
          <a:p>
            <a:pPr marL="0" indent="0">
              <a:lnSpc>
                <a:spcPts val="2600"/>
              </a:lnSpc>
              <a:buNone/>
            </a:pPr>
            <a:r>
              <a:rPr lang="en-US" sz="1700" dirty="0">
                <a:solidFill>
                  <a:srgbClr val="E2E6E9"/>
                </a:solidFill>
                <a:latin typeface="Source Sans Pro" pitchFamily="34" charset="0"/>
                <a:ea typeface="Source Sans Pro" pitchFamily="34" charset="-122"/>
                <a:cs typeface="Source Sans Pro" pitchFamily="34" charset="-120"/>
              </a:rPr>
              <a:t>Host-based Intrusion Detection System (HIDS) that provides comprehensive log analysis, file integrity checking, and real-time alerting.</a:t>
            </a:r>
            <a:endParaRPr lang="en-US" sz="1700" dirty="0"/>
          </a:p>
        </p:txBody>
      </p:sp>
      <p:sp>
        <p:nvSpPr>
          <p:cNvPr id="7" name="Text 5"/>
          <p:cNvSpPr/>
          <p:nvPr/>
        </p:nvSpPr>
        <p:spPr>
          <a:xfrm>
            <a:off x="5459492" y="4977408"/>
            <a:ext cx="2523173" cy="315278"/>
          </a:xfrm>
          <a:prstGeom prst="rect">
            <a:avLst/>
          </a:prstGeom>
          <a:noFill/>
          <a:ln/>
        </p:spPr>
        <p:txBody>
          <a:bodyPr wrap="none" lIns="0" tIns="0" rIns="0" bIns="0" rtlCol="0" anchor="t"/>
          <a:lstStyle/>
          <a:p>
            <a:pPr marL="0" indent="0">
              <a:lnSpc>
                <a:spcPts val="2450"/>
              </a:lnSpc>
              <a:buNone/>
            </a:pPr>
            <a:r>
              <a:rPr lang="en-US" sz="1950" b="1" kern="0" spc="-20" dirty="0">
                <a:solidFill>
                  <a:srgbClr val="FFFFFF"/>
                </a:solidFill>
                <a:latin typeface="Montserrat Bold" pitchFamily="34" charset="0"/>
                <a:ea typeface="Montserrat Bold" pitchFamily="34" charset="-122"/>
                <a:cs typeface="Montserrat Bold" pitchFamily="34" charset="-120"/>
              </a:rPr>
              <a:t>Suricata</a:t>
            </a:r>
            <a:endParaRPr lang="en-US" sz="1950" dirty="0"/>
          </a:p>
        </p:txBody>
      </p:sp>
      <p:sp>
        <p:nvSpPr>
          <p:cNvPr id="8" name="Text 6"/>
          <p:cNvSpPr/>
          <p:nvPr/>
        </p:nvSpPr>
        <p:spPr>
          <a:xfrm>
            <a:off x="5459492" y="5514618"/>
            <a:ext cx="3725108" cy="1665089"/>
          </a:xfrm>
          <a:prstGeom prst="rect">
            <a:avLst/>
          </a:prstGeom>
          <a:noFill/>
          <a:ln/>
        </p:spPr>
        <p:txBody>
          <a:bodyPr wrap="square" lIns="0" tIns="0" rIns="0" bIns="0" rtlCol="0" anchor="t"/>
          <a:lstStyle/>
          <a:p>
            <a:pPr marL="0" indent="0">
              <a:lnSpc>
                <a:spcPts val="2600"/>
              </a:lnSpc>
              <a:buNone/>
            </a:pPr>
            <a:r>
              <a:rPr lang="en-US" sz="1700" dirty="0">
                <a:solidFill>
                  <a:srgbClr val="E2E6E9"/>
                </a:solidFill>
                <a:latin typeface="Source Sans Pro" pitchFamily="34" charset="0"/>
                <a:ea typeface="Source Sans Pro" pitchFamily="34" charset="-122"/>
                <a:cs typeface="Source Sans Pro" pitchFamily="34" charset="-120"/>
              </a:rPr>
              <a:t>High-performance Network Intrusion Detection System (NIDS) capable of real-time intrusion detection, inline intrusion prevention, and network security monitoring.</a:t>
            </a:r>
            <a:endParaRPr lang="en-US" sz="1700" dirty="0"/>
          </a:p>
        </p:txBody>
      </p:sp>
      <p:sp>
        <p:nvSpPr>
          <p:cNvPr id="9" name="Text 7"/>
          <p:cNvSpPr/>
          <p:nvPr/>
        </p:nvSpPr>
        <p:spPr>
          <a:xfrm>
            <a:off x="9733955" y="4977408"/>
            <a:ext cx="2523173" cy="315278"/>
          </a:xfrm>
          <a:prstGeom prst="rect">
            <a:avLst/>
          </a:prstGeom>
          <a:noFill/>
          <a:ln/>
        </p:spPr>
        <p:txBody>
          <a:bodyPr wrap="none" lIns="0" tIns="0" rIns="0" bIns="0" rtlCol="0" anchor="t"/>
          <a:lstStyle/>
          <a:p>
            <a:pPr marL="0" indent="0">
              <a:lnSpc>
                <a:spcPts val="2450"/>
              </a:lnSpc>
              <a:buNone/>
            </a:pPr>
            <a:r>
              <a:rPr lang="en-US" sz="1950" b="1" kern="0" spc="-20" dirty="0">
                <a:solidFill>
                  <a:srgbClr val="FFFFFF"/>
                </a:solidFill>
                <a:latin typeface="Montserrat Bold" pitchFamily="34" charset="0"/>
                <a:ea typeface="Montserrat Bold" pitchFamily="34" charset="-122"/>
                <a:cs typeface="Montserrat Bold" pitchFamily="34" charset="-120"/>
              </a:rPr>
              <a:t>ModSecurity</a:t>
            </a:r>
            <a:endParaRPr lang="en-US" sz="1950" dirty="0"/>
          </a:p>
        </p:txBody>
      </p:sp>
      <p:sp>
        <p:nvSpPr>
          <p:cNvPr id="10" name="Text 8"/>
          <p:cNvSpPr/>
          <p:nvPr/>
        </p:nvSpPr>
        <p:spPr>
          <a:xfrm>
            <a:off x="9733955" y="5514618"/>
            <a:ext cx="3725108" cy="1332071"/>
          </a:xfrm>
          <a:prstGeom prst="rect">
            <a:avLst/>
          </a:prstGeom>
          <a:noFill/>
          <a:ln/>
        </p:spPr>
        <p:txBody>
          <a:bodyPr wrap="square" lIns="0" tIns="0" rIns="0" bIns="0" rtlCol="0" anchor="t"/>
          <a:lstStyle/>
          <a:p>
            <a:pPr marL="0" indent="0">
              <a:lnSpc>
                <a:spcPts val="2600"/>
              </a:lnSpc>
              <a:buNone/>
            </a:pPr>
            <a:r>
              <a:rPr lang="en-US" sz="1700" dirty="0">
                <a:solidFill>
                  <a:srgbClr val="E2E6E9"/>
                </a:solidFill>
                <a:latin typeface="Source Sans Pro" pitchFamily="34" charset="0"/>
                <a:ea typeface="Source Sans Pro" pitchFamily="34" charset="-122"/>
                <a:cs typeface="Source Sans Pro" pitchFamily="34" charset="-120"/>
              </a:rPr>
              <a:t>Web Application Firewall (WAF) that provides protection against various web application attacks, including SQL injection and cross-site scripting.</a:t>
            </a:r>
            <a:endParaRPr lang="en-US" sz="1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1185029" y="699492"/>
            <a:ext cx="12030789" cy="568643"/>
          </a:xfrm>
          <a:prstGeom prst="rect">
            <a:avLst/>
          </a:prstGeom>
          <a:noFill/>
          <a:ln/>
        </p:spPr>
        <p:txBody>
          <a:bodyPr wrap="none" lIns="0" tIns="0" rIns="0" bIns="0" rtlCol="0" anchor="t"/>
          <a:lstStyle/>
          <a:p>
            <a:pPr marL="0" indent="0">
              <a:lnSpc>
                <a:spcPts val="4450"/>
              </a:lnSpc>
              <a:buNone/>
            </a:pPr>
            <a:r>
              <a:rPr lang="en-US" sz="3550" b="1" kern="0" spc="-36" dirty="0">
                <a:solidFill>
                  <a:srgbClr val="FFFFFF"/>
                </a:solidFill>
                <a:latin typeface="Montserrat Bold" pitchFamily="34" charset="0"/>
                <a:ea typeface="Montserrat Bold" pitchFamily="34" charset="-122"/>
                <a:cs typeface="Montserrat Bold" pitchFamily="34" charset="-120"/>
              </a:rPr>
              <a:t>The Testing Layer: Simulating Real-World Scenarios</a:t>
            </a:r>
            <a:endParaRPr lang="en-US" sz="3550" dirty="0"/>
          </a:p>
        </p:txBody>
      </p:sp>
      <p:sp>
        <p:nvSpPr>
          <p:cNvPr id="3" name="Text 1"/>
          <p:cNvSpPr/>
          <p:nvPr/>
        </p:nvSpPr>
        <p:spPr>
          <a:xfrm>
            <a:off x="1185029" y="1668423"/>
            <a:ext cx="12260223" cy="900470"/>
          </a:xfrm>
          <a:prstGeom prst="rect">
            <a:avLst/>
          </a:prstGeom>
          <a:noFill/>
          <a:ln/>
        </p:spPr>
        <p:txBody>
          <a:bodyPr wrap="square" lIns="0" tIns="0" rIns="0" bIns="0" rtlCol="0" anchor="t"/>
          <a:lstStyle/>
          <a:p>
            <a:pPr marL="0" indent="0">
              <a:lnSpc>
                <a:spcPts val="2350"/>
              </a:lnSpc>
              <a:buNone/>
            </a:pPr>
            <a:r>
              <a:rPr lang="en-US" sz="1550" dirty="0">
                <a:solidFill>
                  <a:srgbClr val="E2E6E9"/>
                </a:solidFill>
                <a:latin typeface="Source Sans Pro" pitchFamily="34" charset="0"/>
                <a:ea typeface="Source Sans Pro" pitchFamily="34" charset="-122"/>
                <a:cs typeface="Source Sans Pro" pitchFamily="34" charset="-120"/>
              </a:rPr>
              <a:t>The Testing Layer serves as the battleground for our intelligent agent, providing a simulated victim network that closely mimics real-world environments. This layer is meticulously designed to offer a diverse range of attack surfaces and network configurations, challenging the agent to adapt and evolve its strategies continually.</a:t>
            </a:r>
            <a:endParaRPr lang="en-US" sz="1550" dirty="0"/>
          </a:p>
        </p:txBody>
      </p:sp>
      <p:sp>
        <p:nvSpPr>
          <p:cNvPr id="4" name="Text 2"/>
          <p:cNvSpPr/>
          <p:nvPr/>
        </p:nvSpPr>
        <p:spPr>
          <a:xfrm>
            <a:off x="1185029" y="2794040"/>
            <a:ext cx="12260223" cy="1200626"/>
          </a:xfrm>
          <a:prstGeom prst="rect">
            <a:avLst/>
          </a:prstGeom>
          <a:noFill/>
          <a:ln/>
        </p:spPr>
        <p:txBody>
          <a:bodyPr wrap="square" lIns="0" tIns="0" rIns="0" bIns="0" rtlCol="0" anchor="t"/>
          <a:lstStyle/>
          <a:p>
            <a:pPr marL="0" indent="0">
              <a:lnSpc>
                <a:spcPts val="2350"/>
              </a:lnSpc>
              <a:buNone/>
            </a:pPr>
            <a:r>
              <a:rPr lang="en-US" sz="1550" dirty="0">
                <a:solidFill>
                  <a:srgbClr val="E2E6E9"/>
                </a:solidFill>
                <a:latin typeface="Source Sans Pro" pitchFamily="34" charset="0"/>
                <a:ea typeface="Source Sans Pro" pitchFamily="34" charset="-122"/>
                <a:cs typeface="Source Sans Pro" pitchFamily="34" charset="-120"/>
              </a:rPr>
              <a:t>Within this layer, we've implemented two distinct web applications, each with unique characteristics and vulnerabilities. WebApp1 utilizes a basic Form login with cookies, offering no additional protection. In contrast, WebApp2 employs a REST API with JWT for authentication and implements a temporary user lockout mechanism after five failed login attempts. These varied scenarios ensure that the agent learns to navigate different security implementations effectively.</a:t>
            </a:r>
            <a:endParaRPr lang="en-US" sz="15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1185029" y="918805"/>
            <a:ext cx="10651688" cy="593169"/>
          </a:xfrm>
          <a:prstGeom prst="rect">
            <a:avLst/>
          </a:prstGeom>
          <a:noFill/>
          <a:ln/>
        </p:spPr>
        <p:txBody>
          <a:bodyPr wrap="none" lIns="0" tIns="0" rIns="0" bIns="0" rtlCol="0" anchor="t"/>
          <a:lstStyle/>
          <a:p>
            <a:pPr marL="0" indent="0">
              <a:lnSpc>
                <a:spcPts val="4650"/>
              </a:lnSpc>
              <a:buNone/>
            </a:pPr>
            <a:r>
              <a:rPr lang="en-US" sz="3700" b="1" kern="0" spc="-37" dirty="0">
                <a:solidFill>
                  <a:srgbClr val="FFFFFF"/>
                </a:solidFill>
                <a:latin typeface="Montserrat Bold" pitchFamily="34" charset="0"/>
                <a:ea typeface="Montserrat Bold" pitchFamily="34" charset="-122"/>
                <a:cs typeface="Montserrat Bold" pitchFamily="34" charset="-120"/>
              </a:rPr>
              <a:t>IH3A Agent: The Core of Intelligent Hacking</a:t>
            </a:r>
            <a:endParaRPr lang="en-US" sz="3700" dirty="0"/>
          </a:p>
        </p:txBody>
      </p:sp>
      <p:sp>
        <p:nvSpPr>
          <p:cNvPr id="3" name="Text 1"/>
          <p:cNvSpPr/>
          <p:nvPr/>
        </p:nvSpPr>
        <p:spPr>
          <a:xfrm>
            <a:off x="1185029" y="1929527"/>
            <a:ext cx="12260223" cy="939760"/>
          </a:xfrm>
          <a:prstGeom prst="rect">
            <a:avLst/>
          </a:prstGeom>
          <a:noFill/>
          <a:ln/>
        </p:spPr>
        <p:txBody>
          <a:bodyPr wrap="square" lIns="0" tIns="0" rIns="0" bIns="0" rtlCol="0" anchor="t"/>
          <a:lstStyle/>
          <a:p>
            <a:pPr marL="0" indent="0">
              <a:lnSpc>
                <a:spcPts val="2450"/>
              </a:lnSpc>
              <a:buNone/>
            </a:pPr>
            <a:r>
              <a:rPr lang="en-US" sz="1600" dirty="0">
                <a:solidFill>
                  <a:srgbClr val="E2E6E9"/>
                </a:solidFill>
                <a:latin typeface="Source Sans Pro" pitchFamily="34" charset="0"/>
                <a:ea typeface="Source Sans Pro" pitchFamily="34" charset="-122"/>
                <a:cs typeface="Source Sans Pro" pitchFamily="34" charset="-120"/>
              </a:rPr>
              <a:t>The Intelligent Hacking Auto Attacking Agent (IH3A) stands at the forefront of our framework, embodying the cutting-edge of adaptive cyber-attack simulation. This sophisticated agent is designed to execute attacks based on pre-defined parameters while continuously learning and adjusting its strategies in response to defensive measures.</a:t>
            </a:r>
            <a:endParaRPr lang="en-US" sz="1600" dirty="0"/>
          </a:p>
        </p:txBody>
      </p:sp>
      <p:sp>
        <p:nvSpPr>
          <p:cNvPr id="4" name="Text 2"/>
          <p:cNvSpPr/>
          <p:nvPr/>
        </p:nvSpPr>
        <p:spPr>
          <a:xfrm>
            <a:off x="1185029" y="3104198"/>
            <a:ext cx="12260223" cy="939760"/>
          </a:xfrm>
          <a:prstGeom prst="rect">
            <a:avLst/>
          </a:prstGeom>
          <a:noFill/>
          <a:ln/>
        </p:spPr>
        <p:txBody>
          <a:bodyPr wrap="square" lIns="0" tIns="0" rIns="0" bIns="0" rtlCol="0" anchor="t"/>
          <a:lstStyle/>
          <a:p>
            <a:pPr marL="0" indent="0">
              <a:lnSpc>
                <a:spcPts val="2450"/>
              </a:lnSpc>
              <a:buNone/>
            </a:pPr>
            <a:r>
              <a:rPr lang="en-US" sz="1600" dirty="0">
                <a:solidFill>
                  <a:srgbClr val="E2E6E9"/>
                </a:solidFill>
                <a:latin typeface="Source Sans Pro" pitchFamily="34" charset="0"/>
                <a:ea typeface="Source Sans Pro" pitchFamily="34" charset="-122"/>
                <a:cs typeface="Source Sans Pro" pitchFamily="34" charset="-120"/>
              </a:rPr>
              <a:t>The agent's performance is evaluated using a multifaceted scoring system that considers three key metrics: the number of attacks executed before detection, attack success rate, and attack duration. This comprehensive evaluation ensures that the agent not only learns to evade detection but also optimizes for efficiency and effectiveness in its operations.</a:t>
            </a:r>
            <a:endParaRPr lang="en-US" sz="1600" dirty="0"/>
          </a:p>
        </p:txBody>
      </p:sp>
      <p:pic>
        <p:nvPicPr>
          <p:cNvPr id="5" name="Image 0" descr="preencoded.png"/>
          <p:cNvPicPr>
            <a:picLocks noChangeAspect="1"/>
          </p:cNvPicPr>
          <p:nvPr/>
        </p:nvPicPr>
        <p:blipFill>
          <a:blip r:embed="rId3"/>
          <a:stretch>
            <a:fillRect/>
          </a:stretch>
        </p:blipFill>
        <p:spPr>
          <a:xfrm>
            <a:off x="1185029" y="4278868"/>
            <a:ext cx="3065026" cy="835223"/>
          </a:xfrm>
          <a:prstGeom prst="rect">
            <a:avLst/>
          </a:prstGeom>
        </p:spPr>
      </p:pic>
      <p:sp>
        <p:nvSpPr>
          <p:cNvPr id="6" name="Text 3"/>
          <p:cNvSpPr/>
          <p:nvPr/>
        </p:nvSpPr>
        <p:spPr>
          <a:xfrm>
            <a:off x="1393746" y="5427226"/>
            <a:ext cx="2647593" cy="593169"/>
          </a:xfrm>
          <a:prstGeom prst="rect">
            <a:avLst/>
          </a:prstGeom>
          <a:noFill/>
          <a:ln/>
        </p:spPr>
        <p:txBody>
          <a:bodyPr wrap="square" lIns="0" tIns="0" rIns="0" bIns="0" rtlCol="0" anchor="t"/>
          <a:lstStyle/>
          <a:p>
            <a:pPr marL="0" indent="0" algn="l">
              <a:lnSpc>
                <a:spcPts val="2300"/>
              </a:lnSpc>
              <a:buNone/>
            </a:pPr>
            <a:r>
              <a:rPr lang="en-US" sz="1850" b="1" kern="0" spc="-19" dirty="0">
                <a:solidFill>
                  <a:srgbClr val="E2E6E9"/>
                </a:solidFill>
                <a:latin typeface="Montserrat Bold" pitchFamily="34" charset="0"/>
                <a:ea typeface="Montserrat Bold" pitchFamily="34" charset="-122"/>
                <a:cs typeface="Montserrat Bold" pitchFamily="34" charset="-120"/>
              </a:rPr>
              <a:t>Parameter Initialization</a:t>
            </a:r>
            <a:endParaRPr lang="en-US" sz="1850" dirty="0"/>
          </a:p>
        </p:txBody>
      </p:sp>
      <p:sp>
        <p:nvSpPr>
          <p:cNvPr id="7" name="Text 4"/>
          <p:cNvSpPr/>
          <p:nvPr/>
        </p:nvSpPr>
        <p:spPr>
          <a:xfrm>
            <a:off x="1393746" y="6145649"/>
            <a:ext cx="2647593" cy="939760"/>
          </a:xfrm>
          <a:prstGeom prst="rect">
            <a:avLst/>
          </a:prstGeom>
          <a:noFill/>
          <a:ln/>
        </p:spPr>
        <p:txBody>
          <a:bodyPr wrap="square" lIns="0" tIns="0" rIns="0" bIns="0" rtlCol="0" anchor="t"/>
          <a:lstStyle/>
          <a:p>
            <a:pPr marL="0" indent="0" algn="l">
              <a:lnSpc>
                <a:spcPts val="2450"/>
              </a:lnSpc>
              <a:buNone/>
            </a:pPr>
            <a:r>
              <a:rPr lang="en-US" sz="1600" dirty="0">
                <a:solidFill>
                  <a:srgbClr val="E2E6E9"/>
                </a:solidFill>
                <a:latin typeface="Source Sans Pro" pitchFamily="34" charset="0"/>
                <a:ea typeface="Source Sans Pro" pitchFamily="34" charset="-122"/>
                <a:cs typeface="Source Sans Pro" pitchFamily="34" charset="-120"/>
              </a:rPr>
              <a:t>The agent starts with a set of pre-defined attack parameters based on initial training data.</a:t>
            </a:r>
            <a:endParaRPr lang="en-US" sz="1600" dirty="0"/>
          </a:p>
        </p:txBody>
      </p:sp>
      <p:pic>
        <p:nvPicPr>
          <p:cNvPr id="8" name="Image 1" descr="preencoded.png"/>
          <p:cNvPicPr>
            <a:picLocks noChangeAspect="1"/>
          </p:cNvPicPr>
          <p:nvPr/>
        </p:nvPicPr>
        <p:blipFill>
          <a:blip r:embed="rId4"/>
          <a:stretch>
            <a:fillRect/>
          </a:stretch>
        </p:blipFill>
        <p:spPr>
          <a:xfrm>
            <a:off x="4250055" y="4278868"/>
            <a:ext cx="3065026" cy="835223"/>
          </a:xfrm>
          <a:prstGeom prst="rect">
            <a:avLst/>
          </a:prstGeom>
        </p:spPr>
      </p:pic>
      <p:sp>
        <p:nvSpPr>
          <p:cNvPr id="9" name="Text 5"/>
          <p:cNvSpPr/>
          <p:nvPr/>
        </p:nvSpPr>
        <p:spPr>
          <a:xfrm>
            <a:off x="4458772" y="5427226"/>
            <a:ext cx="2372797" cy="296585"/>
          </a:xfrm>
          <a:prstGeom prst="rect">
            <a:avLst/>
          </a:prstGeom>
          <a:noFill/>
          <a:ln/>
        </p:spPr>
        <p:txBody>
          <a:bodyPr wrap="none" lIns="0" tIns="0" rIns="0" bIns="0" rtlCol="0" anchor="t"/>
          <a:lstStyle/>
          <a:p>
            <a:pPr marL="0" indent="0" algn="l">
              <a:lnSpc>
                <a:spcPts val="2300"/>
              </a:lnSpc>
              <a:buNone/>
            </a:pPr>
            <a:r>
              <a:rPr lang="en-US" sz="1850" b="1" kern="0" spc="-19" dirty="0">
                <a:solidFill>
                  <a:srgbClr val="E2E6E9"/>
                </a:solidFill>
                <a:latin typeface="Montserrat Bold" pitchFamily="34" charset="0"/>
                <a:ea typeface="Montserrat Bold" pitchFamily="34" charset="-122"/>
                <a:cs typeface="Montserrat Bold" pitchFamily="34" charset="-120"/>
              </a:rPr>
              <a:t>Attack Execution</a:t>
            </a:r>
            <a:endParaRPr lang="en-US" sz="1850" dirty="0"/>
          </a:p>
        </p:txBody>
      </p:sp>
      <p:sp>
        <p:nvSpPr>
          <p:cNvPr id="10" name="Text 6"/>
          <p:cNvSpPr/>
          <p:nvPr/>
        </p:nvSpPr>
        <p:spPr>
          <a:xfrm>
            <a:off x="4458772" y="5849064"/>
            <a:ext cx="2647593" cy="1253014"/>
          </a:xfrm>
          <a:prstGeom prst="rect">
            <a:avLst/>
          </a:prstGeom>
          <a:noFill/>
          <a:ln/>
        </p:spPr>
        <p:txBody>
          <a:bodyPr wrap="square" lIns="0" tIns="0" rIns="0" bIns="0" rtlCol="0" anchor="t"/>
          <a:lstStyle/>
          <a:p>
            <a:pPr marL="0" indent="0" algn="l">
              <a:lnSpc>
                <a:spcPts val="2450"/>
              </a:lnSpc>
              <a:buNone/>
            </a:pPr>
            <a:r>
              <a:rPr lang="en-US" sz="1600" dirty="0">
                <a:solidFill>
                  <a:srgbClr val="E2E6E9"/>
                </a:solidFill>
                <a:latin typeface="Source Sans Pro" pitchFamily="34" charset="0"/>
                <a:ea typeface="Source Sans Pro" pitchFamily="34" charset="-122"/>
                <a:cs typeface="Source Sans Pro" pitchFamily="34" charset="-120"/>
              </a:rPr>
              <a:t>IH3A launches attacks against the simulated network, carefully monitoring defensive responses.</a:t>
            </a:r>
            <a:endParaRPr lang="en-US" sz="1600" dirty="0"/>
          </a:p>
        </p:txBody>
      </p:sp>
      <p:pic>
        <p:nvPicPr>
          <p:cNvPr id="11" name="Image 2" descr="preencoded.png"/>
          <p:cNvPicPr>
            <a:picLocks noChangeAspect="1"/>
          </p:cNvPicPr>
          <p:nvPr/>
        </p:nvPicPr>
        <p:blipFill>
          <a:blip r:embed="rId5"/>
          <a:stretch>
            <a:fillRect/>
          </a:stretch>
        </p:blipFill>
        <p:spPr>
          <a:xfrm>
            <a:off x="7315081" y="4278868"/>
            <a:ext cx="3065026" cy="835223"/>
          </a:xfrm>
          <a:prstGeom prst="rect">
            <a:avLst/>
          </a:prstGeom>
        </p:spPr>
      </p:pic>
      <p:sp>
        <p:nvSpPr>
          <p:cNvPr id="12" name="Text 7"/>
          <p:cNvSpPr/>
          <p:nvPr/>
        </p:nvSpPr>
        <p:spPr>
          <a:xfrm>
            <a:off x="7523798" y="5427226"/>
            <a:ext cx="2372797" cy="296585"/>
          </a:xfrm>
          <a:prstGeom prst="rect">
            <a:avLst/>
          </a:prstGeom>
          <a:noFill/>
          <a:ln/>
        </p:spPr>
        <p:txBody>
          <a:bodyPr wrap="none" lIns="0" tIns="0" rIns="0" bIns="0" rtlCol="0" anchor="t"/>
          <a:lstStyle/>
          <a:p>
            <a:pPr marL="0" indent="0" algn="l">
              <a:lnSpc>
                <a:spcPts val="2300"/>
              </a:lnSpc>
              <a:buNone/>
            </a:pPr>
            <a:r>
              <a:rPr lang="en-US" sz="1850" b="1" kern="0" spc="-19" dirty="0">
                <a:solidFill>
                  <a:srgbClr val="E2E6E9"/>
                </a:solidFill>
                <a:latin typeface="Montserrat Bold" pitchFamily="34" charset="0"/>
                <a:ea typeface="Montserrat Bold" pitchFamily="34" charset="-122"/>
                <a:cs typeface="Montserrat Bold" pitchFamily="34" charset="-120"/>
              </a:rPr>
              <a:t>Feedback Analysis</a:t>
            </a:r>
            <a:endParaRPr lang="en-US" sz="1850" dirty="0"/>
          </a:p>
        </p:txBody>
      </p:sp>
      <p:sp>
        <p:nvSpPr>
          <p:cNvPr id="13" name="Text 8"/>
          <p:cNvSpPr/>
          <p:nvPr/>
        </p:nvSpPr>
        <p:spPr>
          <a:xfrm>
            <a:off x="7523798" y="5849064"/>
            <a:ext cx="2647593" cy="1253014"/>
          </a:xfrm>
          <a:prstGeom prst="rect">
            <a:avLst/>
          </a:prstGeom>
          <a:noFill/>
          <a:ln/>
        </p:spPr>
        <p:txBody>
          <a:bodyPr wrap="square" lIns="0" tIns="0" rIns="0" bIns="0" rtlCol="0" anchor="t"/>
          <a:lstStyle/>
          <a:p>
            <a:pPr marL="0" indent="0" algn="l">
              <a:lnSpc>
                <a:spcPts val="2450"/>
              </a:lnSpc>
              <a:buNone/>
            </a:pPr>
            <a:r>
              <a:rPr lang="en-US" sz="1600" dirty="0">
                <a:solidFill>
                  <a:srgbClr val="E2E6E9"/>
                </a:solidFill>
                <a:latin typeface="Source Sans Pro" pitchFamily="34" charset="0"/>
                <a:ea typeface="Source Sans Pro" pitchFamily="34" charset="-122"/>
                <a:cs typeface="Source Sans Pro" pitchFamily="34" charset="-120"/>
              </a:rPr>
              <a:t>The agent processes feedback from the RLHelper, analyzing detection patterns and attack outcomes.</a:t>
            </a:r>
            <a:endParaRPr lang="en-US" sz="1600" dirty="0"/>
          </a:p>
        </p:txBody>
      </p:sp>
      <p:pic>
        <p:nvPicPr>
          <p:cNvPr id="14" name="Image 3" descr="preencoded.png"/>
          <p:cNvPicPr>
            <a:picLocks noChangeAspect="1"/>
          </p:cNvPicPr>
          <p:nvPr/>
        </p:nvPicPr>
        <p:blipFill>
          <a:blip r:embed="rId6"/>
          <a:stretch>
            <a:fillRect/>
          </a:stretch>
        </p:blipFill>
        <p:spPr>
          <a:xfrm>
            <a:off x="10380107" y="4278868"/>
            <a:ext cx="3065145" cy="835223"/>
          </a:xfrm>
          <a:prstGeom prst="rect">
            <a:avLst/>
          </a:prstGeom>
        </p:spPr>
      </p:pic>
      <p:sp>
        <p:nvSpPr>
          <p:cNvPr id="15" name="Text 9"/>
          <p:cNvSpPr/>
          <p:nvPr/>
        </p:nvSpPr>
        <p:spPr>
          <a:xfrm>
            <a:off x="10588823" y="5427226"/>
            <a:ext cx="2548414" cy="296585"/>
          </a:xfrm>
          <a:prstGeom prst="rect">
            <a:avLst/>
          </a:prstGeom>
          <a:noFill/>
          <a:ln/>
        </p:spPr>
        <p:txBody>
          <a:bodyPr wrap="none" lIns="0" tIns="0" rIns="0" bIns="0" rtlCol="0" anchor="t"/>
          <a:lstStyle/>
          <a:p>
            <a:pPr marL="0" indent="0" algn="l">
              <a:lnSpc>
                <a:spcPts val="2300"/>
              </a:lnSpc>
              <a:buNone/>
            </a:pPr>
            <a:r>
              <a:rPr lang="en-US" sz="1850" b="1" kern="0" spc="-19" dirty="0">
                <a:solidFill>
                  <a:srgbClr val="E2E6E9"/>
                </a:solidFill>
                <a:latin typeface="Montserrat Bold" pitchFamily="34" charset="0"/>
                <a:ea typeface="Montserrat Bold" pitchFamily="34" charset="-122"/>
                <a:cs typeface="Montserrat Bold" pitchFamily="34" charset="-120"/>
              </a:rPr>
              <a:t>Strategy Adjustment</a:t>
            </a:r>
            <a:endParaRPr lang="en-US" sz="1850" dirty="0"/>
          </a:p>
        </p:txBody>
      </p:sp>
      <p:sp>
        <p:nvSpPr>
          <p:cNvPr id="16" name="Text 10"/>
          <p:cNvSpPr/>
          <p:nvPr/>
        </p:nvSpPr>
        <p:spPr>
          <a:xfrm>
            <a:off x="10588823" y="5849064"/>
            <a:ext cx="2647712" cy="1253014"/>
          </a:xfrm>
          <a:prstGeom prst="rect">
            <a:avLst/>
          </a:prstGeom>
          <a:noFill/>
          <a:ln/>
        </p:spPr>
        <p:txBody>
          <a:bodyPr wrap="square" lIns="0" tIns="0" rIns="0" bIns="0" rtlCol="0" anchor="t"/>
          <a:lstStyle/>
          <a:p>
            <a:pPr marL="0" indent="0" algn="l">
              <a:lnSpc>
                <a:spcPts val="2450"/>
              </a:lnSpc>
              <a:buNone/>
            </a:pPr>
            <a:r>
              <a:rPr lang="en-US" sz="1600" dirty="0">
                <a:solidFill>
                  <a:srgbClr val="E2E6E9"/>
                </a:solidFill>
                <a:latin typeface="Source Sans Pro" pitchFamily="34" charset="0"/>
                <a:ea typeface="Source Sans Pro" pitchFamily="34" charset="-122"/>
                <a:cs typeface="Source Sans Pro" pitchFamily="34" charset="-120"/>
              </a:rPr>
              <a:t>Based on the analysis, IH3A dynamically adjusts its attack parameters to improve evasion and success rates.</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1185029" y="768548"/>
            <a:ext cx="12254865" cy="593646"/>
          </a:xfrm>
          <a:prstGeom prst="rect">
            <a:avLst/>
          </a:prstGeom>
          <a:noFill/>
          <a:ln/>
        </p:spPr>
        <p:txBody>
          <a:bodyPr wrap="none" lIns="0" tIns="0" rIns="0" bIns="0" rtlCol="0" anchor="t"/>
          <a:lstStyle/>
          <a:p>
            <a:pPr marL="0" indent="0">
              <a:lnSpc>
                <a:spcPts val="4650"/>
              </a:lnSpc>
              <a:buNone/>
            </a:pPr>
            <a:r>
              <a:rPr lang="en-US" sz="3700" b="1" kern="0" spc="-37" dirty="0">
                <a:solidFill>
                  <a:srgbClr val="FFFFFF"/>
                </a:solidFill>
                <a:latin typeface="Montserrat Bold" pitchFamily="34" charset="0"/>
                <a:ea typeface="Montserrat Bold" pitchFamily="34" charset="-122"/>
                <a:cs typeface="Montserrat Bold" pitchFamily="34" charset="-120"/>
              </a:rPr>
              <a:t>RLHelper: Bridging Intelligence and Infrastructure</a:t>
            </a:r>
            <a:endParaRPr lang="en-US" sz="3700" dirty="0"/>
          </a:p>
        </p:txBody>
      </p:sp>
      <p:sp>
        <p:nvSpPr>
          <p:cNvPr id="3" name="Text 1"/>
          <p:cNvSpPr/>
          <p:nvPr/>
        </p:nvSpPr>
        <p:spPr>
          <a:xfrm>
            <a:off x="1185029" y="1780103"/>
            <a:ext cx="12260223" cy="940118"/>
          </a:xfrm>
          <a:prstGeom prst="rect">
            <a:avLst/>
          </a:prstGeom>
          <a:noFill/>
          <a:ln/>
        </p:spPr>
        <p:txBody>
          <a:bodyPr wrap="square" lIns="0" tIns="0" rIns="0" bIns="0" rtlCol="0" anchor="t"/>
          <a:lstStyle/>
          <a:p>
            <a:pPr marL="0" indent="0">
              <a:lnSpc>
                <a:spcPts val="2450"/>
              </a:lnSpc>
              <a:buNone/>
            </a:pPr>
            <a:r>
              <a:rPr lang="en-US" sz="1600" dirty="0">
                <a:solidFill>
                  <a:srgbClr val="E2E6E9"/>
                </a:solidFill>
                <a:latin typeface="Source Sans Pro" pitchFamily="34" charset="0"/>
                <a:ea typeface="Source Sans Pro" pitchFamily="34" charset="-122"/>
                <a:cs typeface="Source Sans Pro" pitchFamily="34" charset="-120"/>
              </a:rPr>
              <a:t>The RLHelper component serves as a crucial intermediary between the IH3A agent and the simulated network environment. Composed of two primary applications – the Management API and the SyslogServer – this helper system ensures seamless communication and data management throughout the training process.</a:t>
            </a:r>
            <a:endParaRPr lang="en-US" sz="1600" dirty="0"/>
          </a:p>
        </p:txBody>
      </p:sp>
      <p:sp>
        <p:nvSpPr>
          <p:cNvPr id="4" name="Text 2"/>
          <p:cNvSpPr/>
          <p:nvPr/>
        </p:nvSpPr>
        <p:spPr>
          <a:xfrm>
            <a:off x="1185029" y="2955250"/>
            <a:ext cx="12260223" cy="1253490"/>
          </a:xfrm>
          <a:prstGeom prst="rect">
            <a:avLst/>
          </a:prstGeom>
          <a:noFill/>
          <a:ln/>
        </p:spPr>
        <p:txBody>
          <a:bodyPr wrap="square" lIns="0" tIns="0" rIns="0" bIns="0" rtlCol="0" anchor="t"/>
          <a:lstStyle/>
          <a:p>
            <a:pPr marL="0" indent="0">
              <a:lnSpc>
                <a:spcPts val="2450"/>
              </a:lnSpc>
              <a:buNone/>
            </a:pPr>
            <a:r>
              <a:rPr lang="en-US" sz="1600" dirty="0">
                <a:solidFill>
                  <a:srgbClr val="E2E6E9"/>
                </a:solidFill>
                <a:latin typeface="Source Sans Pro" pitchFamily="34" charset="0"/>
                <a:ea typeface="Source Sans Pro" pitchFamily="34" charset="-122"/>
                <a:cs typeface="Source Sans Pro" pitchFamily="34" charset="-120"/>
              </a:rPr>
              <a:t>The Management API plays a vital role in maintaining the integrity of the training environment. It provides functionality to reset the database, update data to prevent learning exploitation, and restart web services as needed. This ensures that each training iteration presents a fresh, challenging scenario for the agent. The SyslogServer, on the other hand, is a custom-built solution designed for high-speed, low-latency communication with the IH3A agent, utilizing shared memory for near-instantaneous message delivery.</a:t>
            </a:r>
            <a:endParaRPr lang="en-US" sz="1600" dirty="0"/>
          </a:p>
        </p:txBody>
      </p:sp>
      <p:pic>
        <p:nvPicPr>
          <p:cNvPr id="5" name="Image 0" descr="preencoded.png"/>
          <p:cNvPicPr>
            <a:picLocks noChangeAspect="1"/>
          </p:cNvPicPr>
          <p:nvPr/>
        </p:nvPicPr>
        <p:blipFill>
          <a:blip r:embed="rId3"/>
          <a:stretch>
            <a:fillRect/>
          </a:stretch>
        </p:blipFill>
        <p:spPr>
          <a:xfrm>
            <a:off x="1185029" y="4443770"/>
            <a:ext cx="522446" cy="522446"/>
          </a:xfrm>
          <a:prstGeom prst="rect">
            <a:avLst/>
          </a:prstGeom>
        </p:spPr>
      </p:pic>
      <p:sp>
        <p:nvSpPr>
          <p:cNvPr id="6" name="Text 3"/>
          <p:cNvSpPr/>
          <p:nvPr/>
        </p:nvSpPr>
        <p:spPr>
          <a:xfrm>
            <a:off x="1185029" y="5175171"/>
            <a:ext cx="2829878" cy="593646"/>
          </a:xfrm>
          <a:prstGeom prst="rect">
            <a:avLst/>
          </a:prstGeom>
          <a:noFill/>
          <a:ln/>
        </p:spPr>
        <p:txBody>
          <a:bodyPr wrap="square" lIns="0" tIns="0" rIns="0" bIns="0" rtlCol="0" anchor="t"/>
          <a:lstStyle/>
          <a:p>
            <a:pPr marL="0" indent="0" algn="l">
              <a:lnSpc>
                <a:spcPts val="2300"/>
              </a:lnSpc>
              <a:buNone/>
            </a:pPr>
            <a:r>
              <a:rPr lang="en-US" sz="1850" b="1" kern="0" spc="-19" dirty="0">
                <a:solidFill>
                  <a:srgbClr val="E2E6E9"/>
                </a:solidFill>
                <a:latin typeface="Montserrat Bold" pitchFamily="34" charset="0"/>
                <a:ea typeface="Montserrat Bold" pitchFamily="34" charset="-122"/>
                <a:cs typeface="Montserrat Bold" pitchFamily="34" charset="-120"/>
              </a:rPr>
              <a:t>Dynamic Database Management</a:t>
            </a:r>
            <a:endParaRPr lang="en-US" sz="1850" dirty="0"/>
          </a:p>
        </p:txBody>
      </p:sp>
      <p:sp>
        <p:nvSpPr>
          <p:cNvPr id="7" name="Text 4"/>
          <p:cNvSpPr/>
          <p:nvPr/>
        </p:nvSpPr>
        <p:spPr>
          <a:xfrm>
            <a:off x="1185029" y="5894189"/>
            <a:ext cx="2829878" cy="1253490"/>
          </a:xfrm>
          <a:prstGeom prst="rect">
            <a:avLst/>
          </a:prstGeom>
          <a:noFill/>
          <a:ln/>
        </p:spPr>
        <p:txBody>
          <a:bodyPr wrap="square" lIns="0" tIns="0" rIns="0" bIns="0" rtlCol="0" anchor="t"/>
          <a:lstStyle/>
          <a:p>
            <a:pPr marL="0" indent="0" algn="l">
              <a:lnSpc>
                <a:spcPts val="2450"/>
              </a:lnSpc>
              <a:buNone/>
            </a:pPr>
            <a:r>
              <a:rPr lang="en-US" sz="1600" dirty="0">
                <a:solidFill>
                  <a:srgbClr val="E2E6E9"/>
                </a:solidFill>
                <a:latin typeface="Source Sans Pro" pitchFamily="34" charset="0"/>
                <a:ea typeface="Source Sans Pro" pitchFamily="34" charset="-122"/>
                <a:cs typeface="Source Sans Pro" pitchFamily="34" charset="-120"/>
              </a:rPr>
              <a:t>Ensures fresh, realistic data for each training iteration, preventing agent exploitation of known patterns.</a:t>
            </a:r>
            <a:endParaRPr lang="en-US" sz="1600" dirty="0"/>
          </a:p>
        </p:txBody>
      </p:sp>
      <p:pic>
        <p:nvPicPr>
          <p:cNvPr id="8" name="Image 1" descr="preencoded.png"/>
          <p:cNvPicPr>
            <a:picLocks noChangeAspect="1"/>
          </p:cNvPicPr>
          <p:nvPr/>
        </p:nvPicPr>
        <p:blipFill>
          <a:blip r:embed="rId4"/>
          <a:stretch>
            <a:fillRect/>
          </a:stretch>
        </p:blipFill>
        <p:spPr>
          <a:xfrm>
            <a:off x="4328398" y="4443770"/>
            <a:ext cx="522446" cy="522446"/>
          </a:xfrm>
          <a:prstGeom prst="rect">
            <a:avLst/>
          </a:prstGeom>
        </p:spPr>
      </p:pic>
      <p:sp>
        <p:nvSpPr>
          <p:cNvPr id="9" name="Text 5"/>
          <p:cNvSpPr/>
          <p:nvPr/>
        </p:nvSpPr>
        <p:spPr>
          <a:xfrm>
            <a:off x="4328398" y="5175171"/>
            <a:ext cx="2829997" cy="593646"/>
          </a:xfrm>
          <a:prstGeom prst="rect">
            <a:avLst/>
          </a:prstGeom>
          <a:noFill/>
          <a:ln/>
        </p:spPr>
        <p:txBody>
          <a:bodyPr wrap="square" lIns="0" tIns="0" rIns="0" bIns="0" rtlCol="0" anchor="t"/>
          <a:lstStyle/>
          <a:p>
            <a:pPr marL="0" indent="0" algn="l">
              <a:lnSpc>
                <a:spcPts val="2300"/>
              </a:lnSpc>
              <a:buNone/>
            </a:pPr>
            <a:r>
              <a:rPr lang="en-US" sz="1850" b="1" kern="0" spc="-19" dirty="0">
                <a:solidFill>
                  <a:srgbClr val="E2E6E9"/>
                </a:solidFill>
                <a:latin typeface="Montserrat Bold" pitchFamily="34" charset="0"/>
                <a:ea typeface="Montserrat Bold" pitchFamily="34" charset="-122"/>
                <a:cs typeface="Montserrat Bold" pitchFamily="34" charset="-120"/>
              </a:rPr>
              <a:t>Real-Time Synchronization</a:t>
            </a:r>
            <a:endParaRPr lang="en-US" sz="1850" dirty="0"/>
          </a:p>
        </p:txBody>
      </p:sp>
      <p:sp>
        <p:nvSpPr>
          <p:cNvPr id="10" name="Text 6"/>
          <p:cNvSpPr/>
          <p:nvPr/>
        </p:nvSpPr>
        <p:spPr>
          <a:xfrm>
            <a:off x="4328398" y="5894189"/>
            <a:ext cx="2829997" cy="1566863"/>
          </a:xfrm>
          <a:prstGeom prst="rect">
            <a:avLst/>
          </a:prstGeom>
          <a:noFill/>
          <a:ln/>
        </p:spPr>
        <p:txBody>
          <a:bodyPr wrap="square" lIns="0" tIns="0" rIns="0" bIns="0" rtlCol="0" anchor="t"/>
          <a:lstStyle/>
          <a:p>
            <a:pPr marL="0" indent="0" algn="l">
              <a:lnSpc>
                <a:spcPts val="2450"/>
              </a:lnSpc>
              <a:buNone/>
            </a:pPr>
            <a:r>
              <a:rPr lang="en-US" sz="1600" dirty="0">
                <a:solidFill>
                  <a:srgbClr val="E2E6E9"/>
                </a:solidFill>
                <a:latin typeface="Source Sans Pro" pitchFamily="34" charset="0"/>
                <a:ea typeface="Source Sans Pro" pitchFamily="34" charset="-122"/>
                <a:cs typeface="Source Sans Pro" pitchFamily="34" charset="-120"/>
              </a:rPr>
              <a:t>Facilitates immediate communication between defensive systems and the IH3A agent for rapid learning and adaptation.</a:t>
            </a:r>
            <a:endParaRPr lang="en-US" sz="1600" dirty="0"/>
          </a:p>
        </p:txBody>
      </p:sp>
      <p:pic>
        <p:nvPicPr>
          <p:cNvPr id="11" name="Image 2" descr="preencoded.png"/>
          <p:cNvPicPr>
            <a:picLocks noChangeAspect="1"/>
          </p:cNvPicPr>
          <p:nvPr/>
        </p:nvPicPr>
        <p:blipFill>
          <a:blip r:embed="rId5"/>
          <a:stretch>
            <a:fillRect/>
          </a:stretch>
        </p:blipFill>
        <p:spPr>
          <a:xfrm>
            <a:off x="7471886" y="4443770"/>
            <a:ext cx="522446" cy="522446"/>
          </a:xfrm>
          <a:prstGeom prst="rect">
            <a:avLst/>
          </a:prstGeom>
        </p:spPr>
      </p:pic>
      <p:sp>
        <p:nvSpPr>
          <p:cNvPr id="12" name="Text 7"/>
          <p:cNvSpPr/>
          <p:nvPr/>
        </p:nvSpPr>
        <p:spPr>
          <a:xfrm>
            <a:off x="7471886" y="5175171"/>
            <a:ext cx="2829878" cy="593646"/>
          </a:xfrm>
          <a:prstGeom prst="rect">
            <a:avLst/>
          </a:prstGeom>
          <a:noFill/>
          <a:ln/>
        </p:spPr>
        <p:txBody>
          <a:bodyPr wrap="square" lIns="0" tIns="0" rIns="0" bIns="0" rtlCol="0" anchor="t"/>
          <a:lstStyle/>
          <a:p>
            <a:pPr marL="0" indent="0" algn="l">
              <a:lnSpc>
                <a:spcPts val="2300"/>
              </a:lnSpc>
              <a:buNone/>
            </a:pPr>
            <a:r>
              <a:rPr lang="en-US" sz="1850" b="1" kern="0" spc="-19" dirty="0">
                <a:solidFill>
                  <a:srgbClr val="E2E6E9"/>
                </a:solidFill>
                <a:latin typeface="Montserrat Bold" pitchFamily="34" charset="0"/>
                <a:ea typeface="Montserrat Bold" pitchFamily="34" charset="-122"/>
                <a:cs typeface="Montserrat Bold" pitchFamily="34" charset="-120"/>
              </a:rPr>
              <a:t>Intelligent Password Generation</a:t>
            </a:r>
            <a:endParaRPr lang="en-US" sz="1850" dirty="0"/>
          </a:p>
        </p:txBody>
      </p:sp>
      <p:sp>
        <p:nvSpPr>
          <p:cNvPr id="13" name="Text 8"/>
          <p:cNvSpPr/>
          <p:nvPr/>
        </p:nvSpPr>
        <p:spPr>
          <a:xfrm>
            <a:off x="7471886" y="5894189"/>
            <a:ext cx="2829878" cy="1253490"/>
          </a:xfrm>
          <a:prstGeom prst="rect">
            <a:avLst/>
          </a:prstGeom>
          <a:noFill/>
          <a:ln/>
        </p:spPr>
        <p:txBody>
          <a:bodyPr wrap="square" lIns="0" tIns="0" rIns="0" bIns="0" rtlCol="0" anchor="t"/>
          <a:lstStyle/>
          <a:p>
            <a:pPr marL="0" indent="0" algn="l">
              <a:lnSpc>
                <a:spcPts val="2450"/>
              </a:lnSpc>
              <a:buNone/>
            </a:pPr>
            <a:r>
              <a:rPr lang="en-US" sz="1600" dirty="0">
                <a:solidFill>
                  <a:srgbClr val="E2E6E9"/>
                </a:solidFill>
                <a:latin typeface="Source Sans Pro" pitchFamily="34" charset="0"/>
                <a:ea typeface="Source Sans Pro" pitchFamily="34" charset="-122"/>
                <a:cs typeface="Source Sans Pro" pitchFamily="34" charset="-120"/>
              </a:rPr>
              <a:t>Creates diverse, context-aware passwords to simulate real-world user behaviors and security practices.</a:t>
            </a:r>
            <a:endParaRPr lang="en-US" sz="1600" dirty="0"/>
          </a:p>
        </p:txBody>
      </p:sp>
      <p:pic>
        <p:nvPicPr>
          <p:cNvPr id="14" name="Image 3" descr="preencoded.png"/>
          <p:cNvPicPr>
            <a:picLocks noChangeAspect="1"/>
          </p:cNvPicPr>
          <p:nvPr/>
        </p:nvPicPr>
        <p:blipFill>
          <a:blip r:embed="rId6"/>
          <a:stretch>
            <a:fillRect/>
          </a:stretch>
        </p:blipFill>
        <p:spPr>
          <a:xfrm>
            <a:off x="10615255" y="4443770"/>
            <a:ext cx="522446" cy="522446"/>
          </a:xfrm>
          <a:prstGeom prst="rect">
            <a:avLst/>
          </a:prstGeom>
        </p:spPr>
      </p:pic>
      <p:sp>
        <p:nvSpPr>
          <p:cNvPr id="15" name="Text 9"/>
          <p:cNvSpPr/>
          <p:nvPr/>
        </p:nvSpPr>
        <p:spPr>
          <a:xfrm>
            <a:off x="10615255" y="5175171"/>
            <a:ext cx="2829997" cy="593646"/>
          </a:xfrm>
          <a:prstGeom prst="rect">
            <a:avLst/>
          </a:prstGeom>
          <a:noFill/>
          <a:ln/>
        </p:spPr>
        <p:txBody>
          <a:bodyPr wrap="square" lIns="0" tIns="0" rIns="0" bIns="0" rtlCol="0" anchor="t"/>
          <a:lstStyle/>
          <a:p>
            <a:pPr marL="0" indent="0" algn="l">
              <a:lnSpc>
                <a:spcPts val="2300"/>
              </a:lnSpc>
              <a:buNone/>
            </a:pPr>
            <a:r>
              <a:rPr lang="en-US" sz="1850" b="1" kern="0" spc="-19" dirty="0">
                <a:solidFill>
                  <a:srgbClr val="E2E6E9"/>
                </a:solidFill>
                <a:latin typeface="Montserrat Bold" pitchFamily="34" charset="0"/>
                <a:ea typeface="Montserrat Bold" pitchFamily="34" charset="-122"/>
                <a:cs typeface="Montserrat Bold" pitchFamily="34" charset="-120"/>
              </a:rPr>
              <a:t>Syslog Metrics gathering</a:t>
            </a:r>
            <a:endParaRPr lang="en-US" sz="1850" dirty="0"/>
          </a:p>
        </p:txBody>
      </p:sp>
      <p:sp>
        <p:nvSpPr>
          <p:cNvPr id="16" name="Text 10"/>
          <p:cNvSpPr/>
          <p:nvPr/>
        </p:nvSpPr>
        <p:spPr>
          <a:xfrm>
            <a:off x="10615255" y="5894189"/>
            <a:ext cx="2829997" cy="1253490"/>
          </a:xfrm>
          <a:prstGeom prst="rect">
            <a:avLst/>
          </a:prstGeom>
          <a:noFill/>
          <a:ln/>
        </p:spPr>
        <p:txBody>
          <a:bodyPr wrap="square" lIns="0" tIns="0" rIns="0" bIns="0" rtlCol="0" anchor="t"/>
          <a:lstStyle/>
          <a:p>
            <a:pPr marL="0" indent="0" algn="l">
              <a:lnSpc>
                <a:spcPts val="2450"/>
              </a:lnSpc>
              <a:buNone/>
            </a:pPr>
            <a:r>
              <a:rPr lang="en-US" sz="1600" dirty="0">
                <a:solidFill>
                  <a:srgbClr val="E2E6E9"/>
                </a:solidFill>
                <a:latin typeface="Source Sans Pro" pitchFamily="34" charset="0"/>
                <a:ea typeface="Source Sans Pro" pitchFamily="34" charset="-122"/>
                <a:cs typeface="Source Sans Pro" pitchFamily="34" charset="-120"/>
              </a:rPr>
              <a:t>Collects and analyzes agent performance data to guide optimization and evaluate training effectiveness.</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1185029" y="587931"/>
            <a:ext cx="8802291" cy="607338"/>
          </a:xfrm>
          <a:prstGeom prst="rect">
            <a:avLst/>
          </a:prstGeom>
          <a:noFill/>
          <a:ln/>
        </p:spPr>
        <p:txBody>
          <a:bodyPr wrap="none" lIns="0" tIns="0" rIns="0" bIns="0" rtlCol="0" anchor="t"/>
          <a:lstStyle/>
          <a:p>
            <a:pPr marL="0" indent="0">
              <a:lnSpc>
                <a:spcPts val="4750"/>
              </a:lnSpc>
              <a:buNone/>
            </a:pPr>
            <a:r>
              <a:rPr lang="en-US" sz="3800" b="1" kern="0" spc="-38" dirty="0">
                <a:solidFill>
                  <a:srgbClr val="FFFFFF"/>
                </a:solidFill>
                <a:latin typeface="Montserrat Bold" pitchFamily="34" charset="0"/>
                <a:ea typeface="Montserrat Bold" pitchFamily="34" charset="-122"/>
                <a:cs typeface="Montserrat Bold" pitchFamily="34" charset="-120"/>
              </a:rPr>
              <a:t>WebApps: Diverse Testing Grounds</a:t>
            </a:r>
            <a:endParaRPr lang="en-US" sz="3800" dirty="0"/>
          </a:p>
        </p:txBody>
      </p:sp>
      <p:sp>
        <p:nvSpPr>
          <p:cNvPr id="3" name="Text 1"/>
          <p:cNvSpPr/>
          <p:nvPr/>
        </p:nvSpPr>
        <p:spPr>
          <a:xfrm>
            <a:off x="1185029" y="1622822"/>
            <a:ext cx="12260223" cy="962263"/>
          </a:xfrm>
          <a:prstGeom prst="rect">
            <a:avLst/>
          </a:prstGeom>
          <a:noFill/>
          <a:ln/>
        </p:spPr>
        <p:txBody>
          <a:bodyPr wrap="square" lIns="0" tIns="0" rIns="0" bIns="0" rtlCol="0" anchor="t"/>
          <a:lstStyle/>
          <a:p>
            <a:pPr marL="0" indent="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The WebApps component of our framework provides a rich, varied environment for testing and refining the IH3A agent's capabilities. Two distinct web applications have been developed, each presenting unique challenges and security configurations to ensure comprehensive training across different scenarios.</a:t>
            </a:r>
            <a:endParaRPr lang="en-US" sz="1650" dirty="0"/>
          </a:p>
        </p:txBody>
      </p:sp>
      <p:sp>
        <p:nvSpPr>
          <p:cNvPr id="4" name="Text 2"/>
          <p:cNvSpPr/>
          <p:nvPr/>
        </p:nvSpPr>
        <p:spPr>
          <a:xfrm>
            <a:off x="1185029" y="2825591"/>
            <a:ext cx="12260223" cy="1603772"/>
          </a:xfrm>
          <a:prstGeom prst="rect">
            <a:avLst/>
          </a:prstGeom>
          <a:noFill/>
          <a:ln/>
        </p:spPr>
        <p:txBody>
          <a:bodyPr wrap="square" lIns="0" tIns="0" rIns="0" bIns="0" rtlCol="0" anchor="t"/>
          <a:lstStyle/>
          <a:p>
            <a:pPr marL="0" indent="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WebApp1 represents a traditional web application using a basic Form login with cookie-based session management. This setup, while common, lacks advanced security features, providing an opportunity for the agent to learn fundamental attack strategies. In contrast, WebApp2 employs a more modern architecture, utilizing a REST API with JWT (JSON Web Tokens) for authentication. Additionally, it implements a temporary lockout mechanism after five failed login attempts, simulating real-world security practices and challenging the agent to develop more sophisticated evasion techniques.</a:t>
            </a:r>
            <a:endParaRPr lang="en-US" sz="1650" dirty="0"/>
          </a:p>
        </p:txBody>
      </p:sp>
      <p:sp>
        <p:nvSpPr>
          <p:cNvPr id="5" name="Shape 3"/>
          <p:cNvSpPr/>
          <p:nvPr/>
        </p:nvSpPr>
        <p:spPr>
          <a:xfrm>
            <a:off x="1185029" y="4669869"/>
            <a:ext cx="12260223" cy="2977515"/>
          </a:xfrm>
          <a:prstGeom prst="roundRect">
            <a:avLst>
              <a:gd name="adj" fmla="val 1077"/>
            </a:avLst>
          </a:prstGeom>
          <a:noFill/>
          <a:ln w="7620">
            <a:solidFill>
              <a:srgbClr val="FFFFFF">
                <a:alpha val="24000"/>
              </a:srgbClr>
            </a:solidFill>
            <a:prstDash val="solid"/>
          </a:ln>
        </p:spPr>
        <p:txBody>
          <a:bodyPr/>
          <a:lstStyle/>
          <a:p>
            <a:endParaRPr lang="es-MX"/>
          </a:p>
        </p:txBody>
      </p:sp>
      <p:sp>
        <p:nvSpPr>
          <p:cNvPr id="6" name="Shape 4"/>
          <p:cNvSpPr/>
          <p:nvPr/>
        </p:nvSpPr>
        <p:spPr>
          <a:xfrm>
            <a:off x="1192649" y="4677489"/>
            <a:ext cx="12243673" cy="592455"/>
          </a:xfrm>
          <a:prstGeom prst="rect">
            <a:avLst/>
          </a:prstGeom>
          <a:solidFill>
            <a:srgbClr val="FFFFFF">
              <a:alpha val="4000"/>
            </a:srgbClr>
          </a:solidFill>
          <a:ln/>
        </p:spPr>
        <p:txBody>
          <a:bodyPr/>
          <a:lstStyle/>
          <a:p>
            <a:endParaRPr lang="es-MX"/>
          </a:p>
        </p:txBody>
      </p:sp>
      <p:sp>
        <p:nvSpPr>
          <p:cNvPr id="7" name="Text 5"/>
          <p:cNvSpPr/>
          <p:nvPr/>
        </p:nvSpPr>
        <p:spPr>
          <a:xfrm>
            <a:off x="1407795" y="4813340"/>
            <a:ext cx="3649504" cy="320754"/>
          </a:xfrm>
          <a:prstGeom prst="rect">
            <a:avLst/>
          </a:prstGeom>
          <a:noFill/>
          <a:ln/>
        </p:spPr>
        <p:txBody>
          <a:bodyPr wrap="none" lIns="0" tIns="0" rIns="0" bIns="0" rtlCol="0" anchor="t"/>
          <a:lstStyle/>
          <a:p>
            <a:pPr marL="0" indent="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Feature</a:t>
            </a:r>
            <a:endParaRPr lang="en-US" sz="1650" dirty="0"/>
          </a:p>
        </p:txBody>
      </p:sp>
      <p:sp>
        <p:nvSpPr>
          <p:cNvPr id="8" name="Text 6"/>
          <p:cNvSpPr/>
          <p:nvPr/>
        </p:nvSpPr>
        <p:spPr>
          <a:xfrm>
            <a:off x="5492353" y="4813340"/>
            <a:ext cx="3645694" cy="320754"/>
          </a:xfrm>
          <a:prstGeom prst="rect">
            <a:avLst/>
          </a:prstGeom>
          <a:noFill/>
          <a:ln/>
        </p:spPr>
        <p:txBody>
          <a:bodyPr wrap="none" lIns="0" tIns="0" rIns="0" bIns="0" rtlCol="0" anchor="t"/>
          <a:lstStyle/>
          <a:p>
            <a:pPr marL="0" indent="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WebApp1</a:t>
            </a:r>
            <a:endParaRPr lang="en-US" sz="1650" dirty="0"/>
          </a:p>
        </p:txBody>
      </p:sp>
      <p:sp>
        <p:nvSpPr>
          <p:cNvPr id="9" name="Text 7"/>
          <p:cNvSpPr/>
          <p:nvPr/>
        </p:nvSpPr>
        <p:spPr>
          <a:xfrm>
            <a:off x="9573101" y="4813340"/>
            <a:ext cx="3649504" cy="320754"/>
          </a:xfrm>
          <a:prstGeom prst="rect">
            <a:avLst/>
          </a:prstGeom>
          <a:noFill/>
          <a:ln/>
        </p:spPr>
        <p:txBody>
          <a:bodyPr wrap="none" lIns="0" tIns="0" rIns="0" bIns="0" rtlCol="0" anchor="t"/>
          <a:lstStyle/>
          <a:p>
            <a:pPr marL="0" indent="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WebApp2</a:t>
            </a:r>
            <a:endParaRPr lang="en-US" sz="1650" dirty="0"/>
          </a:p>
        </p:txBody>
      </p:sp>
      <p:sp>
        <p:nvSpPr>
          <p:cNvPr id="10" name="Shape 8"/>
          <p:cNvSpPr/>
          <p:nvPr/>
        </p:nvSpPr>
        <p:spPr>
          <a:xfrm>
            <a:off x="1192649" y="5269944"/>
            <a:ext cx="12243673" cy="592455"/>
          </a:xfrm>
          <a:prstGeom prst="rect">
            <a:avLst/>
          </a:prstGeom>
          <a:solidFill>
            <a:srgbClr val="000000">
              <a:alpha val="4000"/>
            </a:srgbClr>
          </a:solidFill>
          <a:ln/>
        </p:spPr>
        <p:txBody>
          <a:bodyPr/>
          <a:lstStyle/>
          <a:p>
            <a:endParaRPr lang="es-MX"/>
          </a:p>
        </p:txBody>
      </p:sp>
      <p:sp>
        <p:nvSpPr>
          <p:cNvPr id="11" name="Text 9"/>
          <p:cNvSpPr/>
          <p:nvPr/>
        </p:nvSpPr>
        <p:spPr>
          <a:xfrm>
            <a:off x="1407795" y="5405795"/>
            <a:ext cx="3649504" cy="320754"/>
          </a:xfrm>
          <a:prstGeom prst="rect">
            <a:avLst/>
          </a:prstGeom>
          <a:noFill/>
          <a:ln/>
        </p:spPr>
        <p:txBody>
          <a:bodyPr wrap="none" lIns="0" tIns="0" rIns="0" bIns="0" rtlCol="0" anchor="t"/>
          <a:lstStyle/>
          <a:p>
            <a:pPr marL="0" indent="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Authentication Method</a:t>
            </a:r>
            <a:endParaRPr lang="en-US" sz="1650" dirty="0"/>
          </a:p>
        </p:txBody>
      </p:sp>
      <p:sp>
        <p:nvSpPr>
          <p:cNvPr id="12" name="Text 10"/>
          <p:cNvSpPr/>
          <p:nvPr/>
        </p:nvSpPr>
        <p:spPr>
          <a:xfrm>
            <a:off x="5492353" y="5405795"/>
            <a:ext cx="3645694" cy="320754"/>
          </a:xfrm>
          <a:prstGeom prst="rect">
            <a:avLst/>
          </a:prstGeom>
          <a:noFill/>
          <a:ln/>
        </p:spPr>
        <p:txBody>
          <a:bodyPr wrap="none" lIns="0" tIns="0" rIns="0" bIns="0" rtlCol="0" anchor="t"/>
          <a:lstStyle/>
          <a:p>
            <a:pPr marL="0" indent="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Form Login with Cookies</a:t>
            </a:r>
            <a:endParaRPr lang="en-US" sz="1650" dirty="0"/>
          </a:p>
        </p:txBody>
      </p:sp>
      <p:sp>
        <p:nvSpPr>
          <p:cNvPr id="13" name="Text 11"/>
          <p:cNvSpPr/>
          <p:nvPr/>
        </p:nvSpPr>
        <p:spPr>
          <a:xfrm>
            <a:off x="9573101" y="5405795"/>
            <a:ext cx="3649504" cy="320754"/>
          </a:xfrm>
          <a:prstGeom prst="rect">
            <a:avLst/>
          </a:prstGeom>
          <a:noFill/>
          <a:ln/>
        </p:spPr>
        <p:txBody>
          <a:bodyPr wrap="none" lIns="0" tIns="0" rIns="0" bIns="0" rtlCol="0" anchor="t"/>
          <a:lstStyle/>
          <a:p>
            <a:pPr marL="0" indent="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REST API with JWT</a:t>
            </a:r>
            <a:endParaRPr lang="en-US" sz="1650" dirty="0"/>
          </a:p>
        </p:txBody>
      </p:sp>
      <p:sp>
        <p:nvSpPr>
          <p:cNvPr id="14" name="Shape 12"/>
          <p:cNvSpPr/>
          <p:nvPr/>
        </p:nvSpPr>
        <p:spPr>
          <a:xfrm>
            <a:off x="1192649" y="5862399"/>
            <a:ext cx="12243673" cy="592455"/>
          </a:xfrm>
          <a:prstGeom prst="rect">
            <a:avLst/>
          </a:prstGeom>
          <a:solidFill>
            <a:srgbClr val="FFFFFF">
              <a:alpha val="4000"/>
            </a:srgbClr>
          </a:solidFill>
          <a:ln/>
        </p:spPr>
        <p:txBody>
          <a:bodyPr/>
          <a:lstStyle/>
          <a:p>
            <a:endParaRPr lang="es-MX"/>
          </a:p>
        </p:txBody>
      </p:sp>
      <p:sp>
        <p:nvSpPr>
          <p:cNvPr id="15" name="Text 13"/>
          <p:cNvSpPr/>
          <p:nvPr/>
        </p:nvSpPr>
        <p:spPr>
          <a:xfrm>
            <a:off x="1407795" y="5998250"/>
            <a:ext cx="3649504" cy="320754"/>
          </a:xfrm>
          <a:prstGeom prst="rect">
            <a:avLst/>
          </a:prstGeom>
          <a:noFill/>
          <a:ln/>
        </p:spPr>
        <p:txBody>
          <a:bodyPr wrap="none" lIns="0" tIns="0" rIns="0" bIns="0" rtlCol="0" anchor="t"/>
          <a:lstStyle/>
          <a:p>
            <a:pPr marL="0" indent="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Session Management</a:t>
            </a:r>
            <a:endParaRPr lang="en-US" sz="1650" dirty="0"/>
          </a:p>
        </p:txBody>
      </p:sp>
      <p:sp>
        <p:nvSpPr>
          <p:cNvPr id="16" name="Text 14"/>
          <p:cNvSpPr/>
          <p:nvPr/>
        </p:nvSpPr>
        <p:spPr>
          <a:xfrm>
            <a:off x="5492353" y="5998250"/>
            <a:ext cx="3645694" cy="320754"/>
          </a:xfrm>
          <a:prstGeom prst="rect">
            <a:avLst/>
          </a:prstGeom>
          <a:noFill/>
          <a:ln/>
        </p:spPr>
        <p:txBody>
          <a:bodyPr wrap="none" lIns="0" tIns="0" rIns="0" bIns="0" rtlCol="0" anchor="t"/>
          <a:lstStyle/>
          <a:p>
            <a:pPr marL="0" indent="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Cookie-based</a:t>
            </a:r>
            <a:endParaRPr lang="en-US" sz="1650" dirty="0"/>
          </a:p>
        </p:txBody>
      </p:sp>
      <p:sp>
        <p:nvSpPr>
          <p:cNvPr id="17" name="Text 15"/>
          <p:cNvSpPr/>
          <p:nvPr/>
        </p:nvSpPr>
        <p:spPr>
          <a:xfrm>
            <a:off x="9573101" y="5998250"/>
            <a:ext cx="3649504" cy="320754"/>
          </a:xfrm>
          <a:prstGeom prst="rect">
            <a:avLst/>
          </a:prstGeom>
          <a:noFill/>
          <a:ln/>
        </p:spPr>
        <p:txBody>
          <a:bodyPr wrap="none" lIns="0" tIns="0" rIns="0" bIns="0" rtlCol="0" anchor="t"/>
          <a:lstStyle/>
          <a:p>
            <a:pPr marL="0" indent="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Token-based</a:t>
            </a:r>
            <a:endParaRPr lang="en-US" sz="1650" dirty="0"/>
          </a:p>
        </p:txBody>
      </p:sp>
      <p:sp>
        <p:nvSpPr>
          <p:cNvPr id="18" name="Shape 16"/>
          <p:cNvSpPr/>
          <p:nvPr/>
        </p:nvSpPr>
        <p:spPr>
          <a:xfrm>
            <a:off x="1192649" y="6454854"/>
            <a:ext cx="12243673" cy="592455"/>
          </a:xfrm>
          <a:prstGeom prst="rect">
            <a:avLst/>
          </a:prstGeom>
          <a:solidFill>
            <a:srgbClr val="000000">
              <a:alpha val="4000"/>
            </a:srgbClr>
          </a:solidFill>
          <a:ln/>
        </p:spPr>
        <p:txBody>
          <a:bodyPr/>
          <a:lstStyle/>
          <a:p>
            <a:endParaRPr lang="es-MX"/>
          </a:p>
        </p:txBody>
      </p:sp>
      <p:sp>
        <p:nvSpPr>
          <p:cNvPr id="19" name="Text 17"/>
          <p:cNvSpPr/>
          <p:nvPr/>
        </p:nvSpPr>
        <p:spPr>
          <a:xfrm>
            <a:off x="1407795" y="6590705"/>
            <a:ext cx="3649504" cy="320754"/>
          </a:xfrm>
          <a:prstGeom prst="rect">
            <a:avLst/>
          </a:prstGeom>
          <a:noFill/>
          <a:ln/>
        </p:spPr>
        <p:txBody>
          <a:bodyPr wrap="none" lIns="0" tIns="0" rIns="0" bIns="0" rtlCol="0" anchor="t"/>
          <a:lstStyle/>
          <a:p>
            <a:pPr marL="0" indent="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Additional Security</a:t>
            </a:r>
            <a:endParaRPr lang="en-US" sz="1650" dirty="0"/>
          </a:p>
        </p:txBody>
      </p:sp>
      <p:sp>
        <p:nvSpPr>
          <p:cNvPr id="20" name="Text 18"/>
          <p:cNvSpPr/>
          <p:nvPr/>
        </p:nvSpPr>
        <p:spPr>
          <a:xfrm>
            <a:off x="5492353" y="6590705"/>
            <a:ext cx="3645694" cy="320754"/>
          </a:xfrm>
          <a:prstGeom prst="rect">
            <a:avLst/>
          </a:prstGeom>
          <a:noFill/>
          <a:ln/>
        </p:spPr>
        <p:txBody>
          <a:bodyPr wrap="none" lIns="0" tIns="0" rIns="0" bIns="0" rtlCol="0" anchor="t"/>
          <a:lstStyle/>
          <a:p>
            <a:pPr marL="0" indent="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None</a:t>
            </a:r>
            <a:endParaRPr lang="en-US" sz="1650" dirty="0"/>
          </a:p>
        </p:txBody>
      </p:sp>
      <p:sp>
        <p:nvSpPr>
          <p:cNvPr id="21" name="Text 19"/>
          <p:cNvSpPr/>
          <p:nvPr/>
        </p:nvSpPr>
        <p:spPr>
          <a:xfrm>
            <a:off x="9573101" y="6590705"/>
            <a:ext cx="3649504" cy="320754"/>
          </a:xfrm>
          <a:prstGeom prst="rect">
            <a:avLst/>
          </a:prstGeom>
          <a:noFill/>
          <a:ln/>
        </p:spPr>
        <p:txBody>
          <a:bodyPr wrap="none" lIns="0" tIns="0" rIns="0" bIns="0" rtlCol="0" anchor="t"/>
          <a:lstStyle/>
          <a:p>
            <a:pPr marL="0" indent="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5-attempt lockout</a:t>
            </a:r>
            <a:endParaRPr lang="en-US" sz="1650" dirty="0"/>
          </a:p>
        </p:txBody>
      </p:sp>
      <p:sp>
        <p:nvSpPr>
          <p:cNvPr id="22" name="Shape 20"/>
          <p:cNvSpPr/>
          <p:nvPr/>
        </p:nvSpPr>
        <p:spPr>
          <a:xfrm>
            <a:off x="1192649" y="7047309"/>
            <a:ext cx="12243673" cy="592455"/>
          </a:xfrm>
          <a:prstGeom prst="rect">
            <a:avLst/>
          </a:prstGeom>
          <a:solidFill>
            <a:srgbClr val="FFFFFF">
              <a:alpha val="4000"/>
            </a:srgbClr>
          </a:solidFill>
          <a:ln/>
        </p:spPr>
        <p:txBody>
          <a:bodyPr/>
          <a:lstStyle/>
          <a:p>
            <a:endParaRPr lang="es-MX"/>
          </a:p>
        </p:txBody>
      </p:sp>
      <p:sp>
        <p:nvSpPr>
          <p:cNvPr id="23" name="Text 21"/>
          <p:cNvSpPr/>
          <p:nvPr/>
        </p:nvSpPr>
        <p:spPr>
          <a:xfrm>
            <a:off x="1407795" y="7183160"/>
            <a:ext cx="3649504" cy="320754"/>
          </a:xfrm>
          <a:prstGeom prst="rect">
            <a:avLst/>
          </a:prstGeom>
          <a:noFill/>
          <a:ln/>
        </p:spPr>
        <p:txBody>
          <a:bodyPr wrap="none" lIns="0" tIns="0" rIns="0" bIns="0" rtlCol="0" anchor="t"/>
          <a:lstStyle/>
          <a:p>
            <a:pPr marL="0" indent="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API Structure</a:t>
            </a:r>
            <a:endParaRPr lang="en-US" sz="1650" dirty="0"/>
          </a:p>
        </p:txBody>
      </p:sp>
      <p:sp>
        <p:nvSpPr>
          <p:cNvPr id="24" name="Text 22"/>
          <p:cNvSpPr/>
          <p:nvPr/>
        </p:nvSpPr>
        <p:spPr>
          <a:xfrm>
            <a:off x="5492353" y="7183160"/>
            <a:ext cx="3645694" cy="320754"/>
          </a:xfrm>
          <a:prstGeom prst="rect">
            <a:avLst/>
          </a:prstGeom>
          <a:noFill/>
          <a:ln/>
        </p:spPr>
        <p:txBody>
          <a:bodyPr wrap="none" lIns="0" tIns="0" rIns="0" bIns="0" rtlCol="0" anchor="t"/>
          <a:lstStyle/>
          <a:p>
            <a:pPr marL="0" indent="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Traditional</a:t>
            </a:r>
            <a:endParaRPr lang="en-US" sz="1650" dirty="0"/>
          </a:p>
        </p:txBody>
      </p:sp>
      <p:sp>
        <p:nvSpPr>
          <p:cNvPr id="25" name="Text 23"/>
          <p:cNvSpPr/>
          <p:nvPr/>
        </p:nvSpPr>
        <p:spPr>
          <a:xfrm>
            <a:off x="9573101" y="7183160"/>
            <a:ext cx="3649504" cy="320754"/>
          </a:xfrm>
          <a:prstGeom prst="rect">
            <a:avLst/>
          </a:prstGeom>
          <a:noFill/>
          <a:ln/>
        </p:spPr>
        <p:txBody>
          <a:bodyPr wrap="none" lIns="0" tIns="0" rIns="0" bIns="0" rtlCol="0" anchor="t"/>
          <a:lstStyle/>
          <a:p>
            <a:pPr marL="0" indent="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RESTful</a:t>
            </a:r>
            <a:endParaRPr lang="en-US" sz="16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1185029" y="603766"/>
            <a:ext cx="8121610" cy="588883"/>
          </a:xfrm>
          <a:prstGeom prst="rect">
            <a:avLst/>
          </a:prstGeom>
          <a:noFill/>
          <a:ln/>
        </p:spPr>
        <p:txBody>
          <a:bodyPr wrap="none" lIns="0" tIns="0" rIns="0" bIns="0" rtlCol="0" anchor="t"/>
          <a:lstStyle/>
          <a:p>
            <a:pPr marL="0" indent="0">
              <a:lnSpc>
                <a:spcPts val="4600"/>
              </a:lnSpc>
              <a:buNone/>
            </a:pPr>
            <a:r>
              <a:rPr lang="en-US" sz="3700" b="1" kern="0" spc="-37" dirty="0">
                <a:solidFill>
                  <a:srgbClr val="FFFFFF"/>
                </a:solidFill>
                <a:latin typeface="Montserrat Bold" pitchFamily="34" charset="0"/>
                <a:ea typeface="Montserrat Bold" pitchFamily="34" charset="-122"/>
                <a:cs typeface="Montserrat Bold" pitchFamily="34" charset="-120"/>
              </a:rPr>
              <a:t>Future Directions and Challenges</a:t>
            </a:r>
            <a:endParaRPr lang="en-US" sz="3700" dirty="0"/>
          </a:p>
        </p:txBody>
      </p:sp>
      <p:sp>
        <p:nvSpPr>
          <p:cNvPr id="3" name="Text 1"/>
          <p:cNvSpPr/>
          <p:nvPr/>
        </p:nvSpPr>
        <p:spPr>
          <a:xfrm>
            <a:off x="1185029" y="1607225"/>
            <a:ext cx="12260223" cy="932617"/>
          </a:xfrm>
          <a:prstGeom prst="rect">
            <a:avLst/>
          </a:prstGeom>
          <a:noFill/>
          <a:ln/>
        </p:spPr>
        <p:txBody>
          <a:bodyPr wrap="square" lIns="0" tIns="0" rIns="0" bIns="0" rtlCol="0" anchor="t"/>
          <a:lstStyle/>
          <a:p>
            <a:pPr marL="0" indent="0">
              <a:lnSpc>
                <a:spcPts val="2400"/>
              </a:lnSpc>
              <a:buNone/>
            </a:pPr>
            <a:r>
              <a:rPr lang="en-US" sz="1600" dirty="0">
                <a:solidFill>
                  <a:srgbClr val="E2E6E9"/>
                </a:solidFill>
                <a:latin typeface="Source Sans Pro" pitchFamily="34" charset="0"/>
                <a:ea typeface="Source Sans Pro" pitchFamily="34" charset="-122"/>
                <a:cs typeface="Source Sans Pro" pitchFamily="34" charset="-120"/>
              </a:rPr>
              <a:t>As we continue to develop and refine the IH3A framework, several challenges and opportunities for future expansion present themselves. One of the primary challenges lies in optimizing the learning speed of the agent. Given the nature of reinforcement learning, which requires substantial amounts of data, we must innovate ways to accelerate the training process without compromising the quality of learning.</a:t>
            </a:r>
            <a:endParaRPr lang="en-US" sz="1600" dirty="0"/>
          </a:p>
        </p:txBody>
      </p:sp>
      <p:sp>
        <p:nvSpPr>
          <p:cNvPr id="4" name="Text 2"/>
          <p:cNvSpPr/>
          <p:nvPr/>
        </p:nvSpPr>
        <p:spPr>
          <a:xfrm>
            <a:off x="1185029" y="2772966"/>
            <a:ext cx="12260223" cy="1243489"/>
          </a:xfrm>
          <a:prstGeom prst="rect">
            <a:avLst/>
          </a:prstGeom>
          <a:noFill/>
          <a:ln/>
        </p:spPr>
        <p:txBody>
          <a:bodyPr wrap="square" lIns="0" tIns="0" rIns="0" bIns="0" rtlCol="0" anchor="t"/>
          <a:lstStyle/>
          <a:p>
            <a:pPr marL="0" indent="0">
              <a:lnSpc>
                <a:spcPts val="2400"/>
              </a:lnSpc>
              <a:buNone/>
            </a:pPr>
            <a:r>
              <a:rPr lang="en-US" sz="1600" dirty="0">
                <a:solidFill>
                  <a:srgbClr val="E2E6E9"/>
                </a:solidFill>
                <a:latin typeface="Source Sans Pro" pitchFamily="34" charset="0"/>
                <a:ea typeface="Source Sans Pro" pitchFamily="34" charset="-122"/>
                <a:cs typeface="Source Sans Pro" pitchFamily="34" charset="-120"/>
              </a:rPr>
              <a:t>Looking ahead, we envision expanding the framework to encompass a broader range of attack types beyond brute force attempts. This expansion will require the development of more sophisticated simulation environments and the integration of additional defensive technologies. Furthermore, we aim to enhance the realism of our password generation algorithms, potentially incorporating machine learning models to create context-aware, user-type-specific passwords that more accurately reflect real-world scenarios.</a:t>
            </a:r>
            <a:endParaRPr lang="en-US" sz="1600" dirty="0"/>
          </a:p>
        </p:txBody>
      </p:sp>
      <p:sp>
        <p:nvSpPr>
          <p:cNvPr id="5" name="Shape 3"/>
          <p:cNvSpPr/>
          <p:nvPr/>
        </p:nvSpPr>
        <p:spPr>
          <a:xfrm>
            <a:off x="1185029" y="4482703"/>
            <a:ext cx="466368" cy="466368"/>
          </a:xfrm>
          <a:prstGeom prst="roundRect">
            <a:avLst>
              <a:gd name="adj" fmla="val 6668"/>
            </a:avLst>
          </a:prstGeom>
          <a:solidFill>
            <a:srgbClr val="303132"/>
          </a:solidFill>
          <a:ln/>
        </p:spPr>
        <p:txBody>
          <a:bodyPr/>
          <a:lstStyle/>
          <a:p>
            <a:endParaRPr lang="es-MX"/>
          </a:p>
        </p:txBody>
      </p:sp>
      <p:sp>
        <p:nvSpPr>
          <p:cNvPr id="6" name="Text 4"/>
          <p:cNvSpPr/>
          <p:nvPr/>
        </p:nvSpPr>
        <p:spPr>
          <a:xfrm>
            <a:off x="1364218" y="4574500"/>
            <a:ext cx="107990" cy="282654"/>
          </a:xfrm>
          <a:prstGeom prst="rect">
            <a:avLst/>
          </a:prstGeom>
          <a:noFill/>
          <a:ln/>
        </p:spPr>
        <p:txBody>
          <a:bodyPr wrap="none" lIns="0" tIns="0" rIns="0" bIns="0" rtlCol="0" anchor="t"/>
          <a:lstStyle/>
          <a:p>
            <a:pPr marL="0" indent="0" algn="ctr">
              <a:lnSpc>
                <a:spcPts val="2200"/>
              </a:lnSpc>
              <a:buNone/>
            </a:pPr>
            <a:r>
              <a:rPr lang="en-US" sz="2200" b="1" kern="0" spc="-22" dirty="0">
                <a:solidFill>
                  <a:srgbClr val="E2E6E9"/>
                </a:solidFill>
                <a:latin typeface="Montserrat Bold" pitchFamily="34" charset="0"/>
                <a:ea typeface="Montserrat Bold" pitchFamily="34" charset="-122"/>
                <a:cs typeface="Montserrat Bold" pitchFamily="34" charset="-120"/>
              </a:rPr>
              <a:t>1</a:t>
            </a:r>
            <a:endParaRPr lang="en-US" sz="2200" dirty="0"/>
          </a:p>
        </p:txBody>
      </p:sp>
      <p:sp>
        <p:nvSpPr>
          <p:cNvPr id="7" name="Text 5"/>
          <p:cNvSpPr/>
          <p:nvPr/>
        </p:nvSpPr>
        <p:spPr>
          <a:xfrm>
            <a:off x="1858685" y="4482703"/>
            <a:ext cx="4038481" cy="294442"/>
          </a:xfrm>
          <a:prstGeom prst="rect">
            <a:avLst/>
          </a:prstGeom>
          <a:noFill/>
          <a:ln/>
        </p:spPr>
        <p:txBody>
          <a:bodyPr wrap="none" lIns="0" tIns="0" rIns="0" bIns="0" rtlCol="0" anchor="t"/>
          <a:lstStyle/>
          <a:p>
            <a:pPr marL="0" indent="0">
              <a:lnSpc>
                <a:spcPts val="2300"/>
              </a:lnSpc>
              <a:buNone/>
            </a:pPr>
            <a:r>
              <a:rPr lang="en-US" sz="1850" b="1" kern="0" spc="-19" dirty="0">
                <a:solidFill>
                  <a:srgbClr val="E2E6E9"/>
                </a:solidFill>
                <a:latin typeface="Montserrat Bold" pitchFamily="34" charset="0"/>
                <a:ea typeface="Montserrat Bold" pitchFamily="34" charset="-122"/>
                <a:cs typeface="Montserrat Bold" pitchFamily="34" charset="-120"/>
              </a:rPr>
              <a:t>Accelerated Learning Techniques</a:t>
            </a:r>
            <a:endParaRPr lang="en-US" sz="1850" dirty="0"/>
          </a:p>
        </p:txBody>
      </p:sp>
      <p:sp>
        <p:nvSpPr>
          <p:cNvPr id="8" name="Text 6"/>
          <p:cNvSpPr/>
          <p:nvPr/>
        </p:nvSpPr>
        <p:spPr>
          <a:xfrm>
            <a:off x="1858685" y="4901446"/>
            <a:ext cx="5352812" cy="932617"/>
          </a:xfrm>
          <a:prstGeom prst="rect">
            <a:avLst/>
          </a:prstGeom>
          <a:noFill/>
          <a:ln/>
        </p:spPr>
        <p:txBody>
          <a:bodyPr wrap="square" lIns="0" tIns="0" rIns="0" bIns="0" rtlCol="0" anchor="t"/>
          <a:lstStyle/>
          <a:p>
            <a:pPr marL="0" indent="0">
              <a:lnSpc>
                <a:spcPts val="2400"/>
              </a:lnSpc>
              <a:buNone/>
            </a:pPr>
            <a:r>
              <a:rPr lang="en-US" sz="1600" dirty="0">
                <a:solidFill>
                  <a:srgbClr val="E2E6E9"/>
                </a:solidFill>
                <a:latin typeface="Source Sans Pro" pitchFamily="34" charset="0"/>
                <a:ea typeface="Source Sans Pro" pitchFamily="34" charset="-122"/>
                <a:cs typeface="Source Sans Pro" pitchFamily="34" charset="-120"/>
              </a:rPr>
              <a:t>Explore advanced reinforcement learning algorithms and parallel processing methods to reduce training time while maintaining learning quality.</a:t>
            </a:r>
            <a:endParaRPr lang="en-US" sz="1600" dirty="0"/>
          </a:p>
        </p:txBody>
      </p:sp>
      <p:sp>
        <p:nvSpPr>
          <p:cNvPr id="9" name="Shape 7"/>
          <p:cNvSpPr/>
          <p:nvPr/>
        </p:nvSpPr>
        <p:spPr>
          <a:xfrm>
            <a:off x="7418784" y="4482703"/>
            <a:ext cx="466368" cy="466368"/>
          </a:xfrm>
          <a:prstGeom prst="roundRect">
            <a:avLst>
              <a:gd name="adj" fmla="val 6668"/>
            </a:avLst>
          </a:prstGeom>
          <a:solidFill>
            <a:srgbClr val="303132"/>
          </a:solidFill>
          <a:ln/>
        </p:spPr>
        <p:txBody>
          <a:bodyPr/>
          <a:lstStyle/>
          <a:p>
            <a:endParaRPr lang="es-MX"/>
          </a:p>
        </p:txBody>
      </p:sp>
      <p:sp>
        <p:nvSpPr>
          <p:cNvPr id="10" name="Text 8"/>
          <p:cNvSpPr/>
          <p:nvPr/>
        </p:nvSpPr>
        <p:spPr>
          <a:xfrm>
            <a:off x="7569994" y="4574500"/>
            <a:ext cx="163949" cy="282654"/>
          </a:xfrm>
          <a:prstGeom prst="rect">
            <a:avLst/>
          </a:prstGeom>
          <a:noFill/>
          <a:ln/>
        </p:spPr>
        <p:txBody>
          <a:bodyPr wrap="none" lIns="0" tIns="0" rIns="0" bIns="0" rtlCol="0" anchor="t"/>
          <a:lstStyle/>
          <a:p>
            <a:pPr marL="0" indent="0" algn="ctr">
              <a:lnSpc>
                <a:spcPts val="2200"/>
              </a:lnSpc>
              <a:buNone/>
            </a:pPr>
            <a:r>
              <a:rPr lang="en-US" sz="2200" b="1" kern="0" spc="-22" dirty="0">
                <a:solidFill>
                  <a:srgbClr val="E2E6E9"/>
                </a:solidFill>
                <a:latin typeface="Montserrat Bold" pitchFamily="34" charset="0"/>
                <a:ea typeface="Montserrat Bold" pitchFamily="34" charset="-122"/>
                <a:cs typeface="Montserrat Bold" pitchFamily="34" charset="-120"/>
              </a:rPr>
              <a:t>2</a:t>
            </a:r>
            <a:endParaRPr lang="en-US" sz="2200" dirty="0"/>
          </a:p>
        </p:txBody>
      </p:sp>
      <p:sp>
        <p:nvSpPr>
          <p:cNvPr id="11" name="Text 9"/>
          <p:cNvSpPr/>
          <p:nvPr/>
        </p:nvSpPr>
        <p:spPr>
          <a:xfrm>
            <a:off x="8092440" y="4482703"/>
            <a:ext cx="3072408" cy="294442"/>
          </a:xfrm>
          <a:prstGeom prst="rect">
            <a:avLst/>
          </a:prstGeom>
          <a:noFill/>
          <a:ln/>
        </p:spPr>
        <p:txBody>
          <a:bodyPr wrap="none" lIns="0" tIns="0" rIns="0" bIns="0" rtlCol="0" anchor="t"/>
          <a:lstStyle/>
          <a:p>
            <a:pPr marL="0" indent="0">
              <a:lnSpc>
                <a:spcPts val="2300"/>
              </a:lnSpc>
              <a:buNone/>
            </a:pPr>
            <a:r>
              <a:rPr lang="en-US" sz="1850" b="1" kern="0" spc="-19" dirty="0">
                <a:solidFill>
                  <a:srgbClr val="E2E6E9"/>
                </a:solidFill>
                <a:latin typeface="Montserrat Bold" pitchFamily="34" charset="0"/>
                <a:ea typeface="Montserrat Bold" pitchFamily="34" charset="-122"/>
                <a:cs typeface="Montserrat Bold" pitchFamily="34" charset="-120"/>
              </a:rPr>
              <a:t>Expanded Attack Vectors</a:t>
            </a:r>
            <a:endParaRPr lang="en-US" sz="1850" dirty="0"/>
          </a:p>
        </p:txBody>
      </p:sp>
      <p:sp>
        <p:nvSpPr>
          <p:cNvPr id="12" name="Text 10"/>
          <p:cNvSpPr/>
          <p:nvPr/>
        </p:nvSpPr>
        <p:spPr>
          <a:xfrm>
            <a:off x="8092440" y="4901446"/>
            <a:ext cx="5352812" cy="932617"/>
          </a:xfrm>
          <a:prstGeom prst="rect">
            <a:avLst/>
          </a:prstGeom>
          <a:noFill/>
          <a:ln/>
        </p:spPr>
        <p:txBody>
          <a:bodyPr wrap="square" lIns="0" tIns="0" rIns="0" bIns="0" rtlCol="0" anchor="t"/>
          <a:lstStyle/>
          <a:p>
            <a:pPr marL="0" indent="0">
              <a:lnSpc>
                <a:spcPts val="2400"/>
              </a:lnSpc>
              <a:buNone/>
            </a:pPr>
            <a:r>
              <a:rPr lang="en-US" sz="1600" dirty="0">
                <a:solidFill>
                  <a:srgbClr val="E2E6E9"/>
                </a:solidFill>
                <a:latin typeface="Source Sans Pro" pitchFamily="34" charset="0"/>
                <a:ea typeface="Source Sans Pro" pitchFamily="34" charset="-122"/>
                <a:cs typeface="Source Sans Pro" pitchFamily="34" charset="-120"/>
              </a:rPr>
              <a:t>Develop simulation environments for a wider range of cyber attacks, including SQL injection, cross-site scripting, and advanced persistent threats.</a:t>
            </a:r>
            <a:endParaRPr lang="en-US" sz="1600" dirty="0"/>
          </a:p>
        </p:txBody>
      </p:sp>
      <p:sp>
        <p:nvSpPr>
          <p:cNvPr id="13" name="Shape 11"/>
          <p:cNvSpPr/>
          <p:nvPr/>
        </p:nvSpPr>
        <p:spPr>
          <a:xfrm>
            <a:off x="1185029" y="6274475"/>
            <a:ext cx="466368" cy="466368"/>
          </a:xfrm>
          <a:prstGeom prst="roundRect">
            <a:avLst>
              <a:gd name="adj" fmla="val 6668"/>
            </a:avLst>
          </a:prstGeom>
          <a:solidFill>
            <a:srgbClr val="303132"/>
          </a:solidFill>
          <a:ln/>
        </p:spPr>
        <p:txBody>
          <a:bodyPr/>
          <a:lstStyle/>
          <a:p>
            <a:endParaRPr lang="es-MX"/>
          </a:p>
        </p:txBody>
      </p:sp>
      <p:sp>
        <p:nvSpPr>
          <p:cNvPr id="14" name="Text 12"/>
          <p:cNvSpPr/>
          <p:nvPr/>
        </p:nvSpPr>
        <p:spPr>
          <a:xfrm>
            <a:off x="1335881" y="6366272"/>
            <a:ext cx="164544" cy="282654"/>
          </a:xfrm>
          <a:prstGeom prst="rect">
            <a:avLst/>
          </a:prstGeom>
          <a:noFill/>
          <a:ln/>
        </p:spPr>
        <p:txBody>
          <a:bodyPr wrap="none" lIns="0" tIns="0" rIns="0" bIns="0" rtlCol="0" anchor="t"/>
          <a:lstStyle/>
          <a:p>
            <a:pPr marL="0" indent="0" algn="ctr">
              <a:lnSpc>
                <a:spcPts val="2200"/>
              </a:lnSpc>
              <a:buNone/>
            </a:pPr>
            <a:r>
              <a:rPr lang="en-US" sz="2200" b="1" kern="0" spc="-22" dirty="0">
                <a:solidFill>
                  <a:srgbClr val="E2E6E9"/>
                </a:solidFill>
                <a:latin typeface="Montserrat Bold" pitchFamily="34" charset="0"/>
                <a:ea typeface="Montserrat Bold" pitchFamily="34" charset="-122"/>
                <a:cs typeface="Montserrat Bold" pitchFamily="34" charset="-120"/>
              </a:rPr>
              <a:t>3</a:t>
            </a:r>
            <a:endParaRPr lang="en-US" sz="2200" dirty="0"/>
          </a:p>
        </p:txBody>
      </p:sp>
      <p:sp>
        <p:nvSpPr>
          <p:cNvPr id="15" name="Text 13"/>
          <p:cNvSpPr/>
          <p:nvPr/>
        </p:nvSpPr>
        <p:spPr>
          <a:xfrm>
            <a:off x="1858685" y="6274475"/>
            <a:ext cx="3489008" cy="294442"/>
          </a:xfrm>
          <a:prstGeom prst="rect">
            <a:avLst/>
          </a:prstGeom>
          <a:noFill/>
          <a:ln/>
        </p:spPr>
        <p:txBody>
          <a:bodyPr wrap="none" lIns="0" tIns="0" rIns="0" bIns="0" rtlCol="0" anchor="t"/>
          <a:lstStyle/>
          <a:p>
            <a:pPr marL="0" indent="0">
              <a:lnSpc>
                <a:spcPts val="2300"/>
              </a:lnSpc>
              <a:buNone/>
            </a:pPr>
            <a:r>
              <a:rPr lang="en-US" sz="1850" b="1" kern="0" spc="-19" dirty="0">
                <a:solidFill>
                  <a:srgbClr val="E2E6E9"/>
                </a:solidFill>
                <a:latin typeface="Montserrat Bold" pitchFamily="34" charset="0"/>
                <a:ea typeface="Montserrat Bold" pitchFamily="34" charset="-122"/>
                <a:cs typeface="Montserrat Bold" pitchFamily="34" charset="-120"/>
              </a:rPr>
              <a:t>Enhanced Password Realism</a:t>
            </a:r>
            <a:endParaRPr lang="en-US" sz="1850" dirty="0"/>
          </a:p>
        </p:txBody>
      </p:sp>
      <p:sp>
        <p:nvSpPr>
          <p:cNvPr id="16" name="Text 14"/>
          <p:cNvSpPr/>
          <p:nvPr/>
        </p:nvSpPr>
        <p:spPr>
          <a:xfrm>
            <a:off x="1858685" y="6693218"/>
            <a:ext cx="5352812" cy="932617"/>
          </a:xfrm>
          <a:prstGeom prst="rect">
            <a:avLst/>
          </a:prstGeom>
          <a:noFill/>
          <a:ln/>
        </p:spPr>
        <p:txBody>
          <a:bodyPr wrap="square" lIns="0" tIns="0" rIns="0" bIns="0" rtlCol="0" anchor="t"/>
          <a:lstStyle/>
          <a:p>
            <a:pPr marL="0" indent="0">
              <a:lnSpc>
                <a:spcPts val="2400"/>
              </a:lnSpc>
              <a:buNone/>
            </a:pPr>
            <a:r>
              <a:rPr lang="en-US" sz="1600" dirty="0">
                <a:solidFill>
                  <a:srgbClr val="E2E6E9"/>
                </a:solidFill>
                <a:latin typeface="Source Sans Pro" pitchFamily="34" charset="0"/>
                <a:ea typeface="Source Sans Pro" pitchFamily="34" charset="-122"/>
                <a:cs typeface="Source Sans Pro" pitchFamily="34" charset="-120"/>
              </a:rPr>
              <a:t>Implement AI-driven password generation that considers user demographics, language patterns, and common password creation behaviors.</a:t>
            </a:r>
            <a:endParaRPr lang="en-US" sz="1600" dirty="0"/>
          </a:p>
        </p:txBody>
      </p:sp>
      <p:sp>
        <p:nvSpPr>
          <p:cNvPr id="17" name="Shape 15"/>
          <p:cNvSpPr/>
          <p:nvPr/>
        </p:nvSpPr>
        <p:spPr>
          <a:xfrm>
            <a:off x="7418784" y="6274475"/>
            <a:ext cx="466368" cy="466368"/>
          </a:xfrm>
          <a:prstGeom prst="roundRect">
            <a:avLst>
              <a:gd name="adj" fmla="val 6668"/>
            </a:avLst>
          </a:prstGeom>
          <a:solidFill>
            <a:srgbClr val="303132"/>
          </a:solidFill>
          <a:ln/>
        </p:spPr>
        <p:txBody>
          <a:bodyPr/>
          <a:lstStyle/>
          <a:p>
            <a:endParaRPr lang="es-MX"/>
          </a:p>
        </p:txBody>
      </p:sp>
      <p:sp>
        <p:nvSpPr>
          <p:cNvPr id="18" name="Text 16"/>
          <p:cNvSpPr/>
          <p:nvPr/>
        </p:nvSpPr>
        <p:spPr>
          <a:xfrm>
            <a:off x="7555944" y="6366272"/>
            <a:ext cx="191929" cy="282654"/>
          </a:xfrm>
          <a:prstGeom prst="rect">
            <a:avLst/>
          </a:prstGeom>
          <a:noFill/>
          <a:ln/>
        </p:spPr>
        <p:txBody>
          <a:bodyPr wrap="none" lIns="0" tIns="0" rIns="0" bIns="0" rtlCol="0" anchor="t"/>
          <a:lstStyle/>
          <a:p>
            <a:pPr marL="0" indent="0" algn="ctr">
              <a:lnSpc>
                <a:spcPts val="2200"/>
              </a:lnSpc>
              <a:buNone/>
            </a:pPr>
            <a:r>
              <a:rPr lang="en-US" sz="2200" b="1" kern="0" spc="-22" dirty="0">
                <a:solidFill>
                  <a:srgbClr val="E2E6E9"/>
                </a:solidFill>
                <a:latin typeface="Montserrat Bold" pitchFamily="34" charset="0"/>
                <a:ea typeface="Montserrat Bold" pitchFamily="34" charset="-122"/>
                <a:cs typeface="Montserrat Bold" pitchFamily="34" charset="-120"/>
              </a:rPr>
              <a:t>4</a:t>
            </a:r>
            <a:endParaRPr lang="en-US" sz="2200" dirty="0"/>
          </a:p>
        </p:txBody>
      </p:sp>
      <p:sp>
        <p:nvSpPr>
          <p:cNvPr id="19" name="Text 17"/>
          <p:cNvSpPr/>
          <p:nvPr/>
        </p:nvSpPr>
        <p:spPr>
          <a:xfrm>
            <a:off x="8092440" y="6274475"/>
            <a:ext cx="2722007" cy="294442"/>
          </a:xfrm>
          <a:prstGeom prst="rect">
            <a:avLst/>
          </a:prstGeom>
          <a:noFill/>
          <a:ln/>
        </p:spPr>
        <p:txBody>
          <a:bodyPr wrap="none" lIns="0" tIns="0" rIns="0" bIns="0" rtlCol="0" anchor="t"/>
          <a:lstStyle/>
          <a:p>
            <a:pPr marL="0" indent="0">
              <a:lnSpc>
                <a:spcPts val="2300"/>
              </a:lnSpc>
              <a:buNone/>
            </a:pPr>
            <a:r>
              <a:rPr lang="en-US" sz="1850" b="1" kern="0" spc="-19" dirty="0">
                <a:solidFill>
                  <a:srgbClr val="E2E6E9"/>
                </a:solidFill>
                <a:latin typeface="Montserrat Bold" pitchFamily="34" charset="0"/>
                <a:ea typeface="Montserrat Bold" pitchFamily="34" charset="-122"/>
                <a:cs typeface="Montserrat Bold" pitchFamily="34" charset="-120"/>
              </a:rPr>
              <a:t>Real-world Integration</a:t>
            </a:r>
            <a:endParaRPr lang="en-US" sz="1850" dirty="0"/>
          </a:p>
        </p:txBody>
      </p:sp>
      <p:sp>
        <p:nvSpPr>
          <p:cNvPr id="20" name="Text 18"/>
          <p:cNvSpPr/>
          <p:nvPr/>
        </p:nvSpPr>
        <p:spPr>
          <a:xfrm>
            <a:off x="8092440" y="6693218"/>
            <a:ext cx="5352812" cy="932617"/>
          </a:xfrm>
          <a:prstGeom prst="rect">
            <a:avLst/>
          </a:prstGeom>
          <a:noFill/>
          <a:ln/>
        </p:spPr>
        <p:txBody>
          <a:bodyPr wrap="square" lIns="0" tIns="0" rIns="0" bIns="0" rtlCol="0" anchor="t"/>
          <a:lstStyle/>
          <a:p>
            <a:pPr marL="0" indent="0">
              <a:lnSpc>
                <a:spcPts val="2400"/>
              </a:lnSpc>
              <a:buNone/>
            </a:pPr>
            <a:r>
              <a:rPr lang="en-US" sz="1600" dirty="0">
                <a:solidFill>
                  <a:srgbClr val="E2E6E9"/>
                </a:solidFill>
                <a:latin typeface="Source Sans Pro" pitchFamily="34" charset="0"/>
                <a:ea typeface="Source Sans Pro" pitchFamily="34" charset="-122"/>
                <a:cs typeface="Source Sans Pro" pitchFamily="34" charset="-120"/>
              </a:rPr>
              <a:t>Explore partnerships with cybersecurity firms to test and validate the IH3A framework against real-world network configurations and threats.</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TotalTime>
  <Words>1386</Words>
  <Application>Microsoft Office PowerPoint</Application>
  <PresentationFormat>Custom</PresentationFormat>
  <Paragraphs>96</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Montserrat Bold</vt:lpstr>
      <vt:lpstr>Source Sans Pro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Flaco .</cp:lastModifiedBy>
  <cp:revision>2</cp:revision>
  <dcterms:created xsi:type="dcterms:W3CDTF">2024-10-28T05:29:31Z</dcterms:created>
  <dcterms:modified xsi:type="dcterms:W3CDTF">2024-10-28T05:36:42Z</dcterms:modified>
</cp:coreProperties>
</file>