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7731-8B9D-3C46-91DD-DFF3075C9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52935-9C2E-FF4C-A03B-D8873B24C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59D5-8AC3-6645-B48A-BF1CC46B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ED5A4-2A5C-E845-B5EA-4455D0F3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F109-A8F5-A240-A8DB-9CF79ADC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9455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BE54-FF5E-8440-9FE7-B9ACBEB7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509A7-0BDC-704C-8FF5-594DED09D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2DAF-D27D-9048-A5D9-C5F2BAA6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BAAF-DFF7-1940-B913-5280A42E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0D3A1-9233-9545-A61F-52E253DE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739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00901-A9AB-964D-82C7-9063923F6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23EA7-F7C6-1D4D-8421-6FF8E24D7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1657-127C-1B4B-A508-C0E7AE99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A4BE-BF96-1646-A4C3-4DFF3F25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52A0-4B13-D449-94DA-2D0C2E7A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719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54FF-3648-6F41-BDE1-25A0959E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E52D-A9F3-7A49-9223-EEC546AF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B883-DC93-CA42-9482-D2DB41A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1266-C1AF-074B-A662-EA24E0C0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8A3A-3CBA-8D47-95C8-FF6857AC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723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5888-B4A8-8A43-8A5B-3C636EAA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BDA2-1844-0F4E-8D86-E0204FD5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D4A4-1A9F-8440-A047-205C1B89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3C7A-C548-BA4C-A6AB-4A807E9A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9937-85EE-D846-9294-6BA4F6F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0768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39DA-35C7-024B-9BB9-2340E6F5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FA3E-2C19-E343-9713-6FFDF0EE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062D3-A843-FB42-9C9B-C120864B2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E33B0-044C-234B-A8E8-9215C1B2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82E8C-AE03-E547-B448-A834E973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798DA-D5E6-8C40-B844-6790BEAD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67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D53C-7941-084D-9E87-72A38E85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B23F9-5237-5544-BBC3-1FF4717F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B44F1-57F6-4747-B651-7BFE55FD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CD8EA-8702-FB41-9B96-197F48FB0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8F613-2930-9A43-B0BC-5982C321A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6D149-78EA-E54F-9D12-CF43AAB5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AF268-EB28-8145-88A6-9C64D7B3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0C516-DC17-B441-BB79-3FED5490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8915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0D5A-34B1-7D42-806C-490A7E1D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F5C93-10B2-774A-A983-4752DF14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5674A-E382-014E-9767-57FA2C66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084E-A8D1-514A-83D2-ABB0AF0F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33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4A268-DC29-374D-9319-DB59EB8D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18796-F4FB-4C43-84CA-264FE7A5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FEB52-6493-E74F-A2B7-5D1C9F52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0916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7B86-9CB3-8740-B3C4-464AE672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C553-0818-8449-95BC-C5A7AB5C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EB24D-0B84-ED4A-8A28-994D4539D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344F-469D-BA4B-ADDF-84306003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039D-66E0-044C-8B26-B25EE23B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6DF93-C0D6-DD40-B0B3-B7BBA026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1296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B5AF-42D2-6846-A543-D9032B3D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6152-9CE9-0847-BCD7-1690F7608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D20AE-9175-DF4F-ABE7-BEC57A33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706B-B483-4E4C-8712-44B5229F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053AE-C77F-6F4D-B500-64995C2E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511D-ACEC-F743-B231-4264F807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8486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AD6CB-F5CF-B549-9518-B85FCE87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D6982-3FB6-9541-B535-49407E85E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1B4C-CEA0-0C4E-9192-829C50B6D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81BE-0F2F-3942-912D-A6237FABB6D8}" type="datetimeFigureOut">
              <a:rPr lang="en-ES" smtClean="0"/>
              <a:t>27/6/21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0967-E857-204E-BD8F-40AEDF112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FA2D-DC15-7047-B8B6-7E7104AB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9391F-75D9-224C-8F2C-4688BDC9E4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448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D0145-905D-0246-A524-189C86ABD1EA}"/>
              </a:ext>
            </a:extLst>
          </p:cNvPr>
          <p:cNvSpPr/>
          <p:nvPr/>
        </p:nvSpPr>
        <p:spPr>
          <a:xfrm>
            <a:off x="0" y="0"/>
            <a:ext cx="12191999" cy="7179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444302-D125-D94A-B50C-DB6614D7B004}"/>
              </a:ext>
            </a:extLst>
          </p:cNvPr>
          <p:cNvSpPr/>
          <p:nvPr/>
        </p:nvSpPr>
        <p:spPr>
          <a:xfrm>
            <a:off x="1" y="1042988"/>
            <a:ext cx="6096000" cy="58150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2769E-52AB-4948-B13A-9BB44FDEDE7E}"/>
              </a:ext>
            </a:extLst>
          </p:cNvPr>
          <p:cNvSpPr/>
          <p:nvPr/>
        </p:nvSpPr>
        <p:spPr>
          <a:xfrm>
            <a:off x="6193971" y="762000"/>
            <a:ext cx="5998028" cy="60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29A89-BC36-3A4B-B2D3-D514881B73D0}"/>
              </a:ext>
            </a:extLst>
          </p:cNvPr>
          <p:cNvSpPr/>
          <p:nvPr/>
        </p:nvSpPr>
        <p:spPr>
          <a:xfrm>
            <a:off x="-1" y="762000"/>
            <a:ext cx="6193971" cy="609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9B73A-73A1-F149-B3F5-495B669E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268" y="-173377"/>
            <a:ext cx="11005457" cy="121636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cs typeface="Bangla MN" pitchFamily="2" charset="0"/>
              </a:rPr>
              <a:t>CUSTOMER CLASSIFICATION - Bank Case Study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cs typeface="Bangla MN" pitchFamily="2" charset="0"/>
              </a:rPr>
            </a:br>
            <a:endParaRPr lang="en-ES" sz="2800" b="1" dirty="0">
              <a:solidFill>
                <a:schemeClr val="bg1">
                  <a:lumMod val="95000"/>
                </a:schemeClr>
              </a:solidFill>
              <a:cs typeface="Bangla MN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633E11-182A-7849-8F68-FD8A1ED3969F}"/>
              </a:ext>
            </a:extLst>
          </p:cNvPr>
          <p:cNvSpPr/>
          <p:nvPr/>
        </p:nvSpPr>
        <p:spPr>
          <a:xfrm>
            <a:off x="1" y="761999"/>
            <a:ext cx="12191999" cy="14358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F8524-4DF1-5848-991C-EC5CC437C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" y="761998"/>
            <a:ext cx="6096000" cy="1435894"/>
          </a:xfrm>
        </p:spPr>
        <p:txBody>
          <a:bodyPr>
            <a:normAutofit/>
          </a:bodyPr>
          <a:lstStyle/>
          <a:p>
            <a:r>
              <a:rPr lang="en-ES" sz="1400" b="1" u="sng" dirty="0"/>
              <a:t>HYPOTHESIS:</a:t>
            </a:r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Ø"/>
            </a:pPr>
            <a:r>
              <a:rPr lang="en-ES" sz="1400" b="1" dirty="0"/>
              <a:t>Ho: </a:t>
            </a:r>
            <a:r>
              <a:rPr lang="en-ES" sz="1400" dirty="0"/>
              <a:t>the model </a:t>
            </a:r>
            <a:r>
              <a:rPr lang="en-ES" sz="1400" b="1" dirty="0"/>
              <a:t>CAN NOT</a:t>
            </a:r>
            <a:r>
              <a:rPr lang="en-ES" sz="1400" dirty="0"/>
              <a:t> predict accurately whether new customers will be “good” or “bad”.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ES" sz="1400" b="1" dirty="0"/>
              <a:t>Ha</a:t>
            </a:r>
            <a:r>
              <a:rPr lang="en-ES" sz="1400" dirty="0"/>
              <a:t>: the model </a:t>
            </a:r>
            <a:r>
              <a:rPr lang="en-ES" sz="1400" b="1" dirty="0"/>
              <a:t>CAN </a:t>
            </a:r>
            <a:r>
              <a:rPr lang="en-ES" sz="1400" dirty="0"/>
              <a:t>predict accurately whether new customers will be “good” or “bad”.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721719A-B005-4C4B-ABE5-E6477A69A619}"/>
              </a:ext>
            </a:extLst>
          </p:cNvPr>
          <p:cNvSpPr txBox="1">
            <a:spLocks/>
          </p:cNvSpPr>
          <p:nvPr/>
        </p:nvSpPr>
        <p:spPr>
          <a:xfrm>
            <a:off x="6193961" y="761998"/>
            <a:ext cx="6096000" cy="1588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sz="1400" b="1" u="sng" dirty="0"/>
              <a:t>STRATEGIC IMPACT:</a:t>
            </a:r>
          </a:p>
          <a:p>
            <a:pPr>
              <a:lnSpc>
                <a:spcPct val="150000"/>
              </a:lnSpc>
            </a:pPr>
            <a:r>
              <a:rPr lang="en-ES" sz="1400" dirty="0"/>
              <a:t>An accurate logistic model would allow the bank to </a:t>
            </a:r>
            <a:r>
              <a:rPr lang="en-ES" sz="1400" b="1" u="sng" dirty="0"/>
              <a:t>increase efficiency</a:t>
            </a:r>
            <a:r>
              <a:rPr lang="en-ES" sz="1400" dirty="0"/>
              <a:t> whilst </a:t>
            </a:r>
            <a:r>
              <a:rPr lang="en-ES" sz="1400" b="1" u="sng" dirty="0"/>
              <a:t>mitigating risk </a:t>
            </a:r>
            <a:r>
              <a:rPr lang="en-ES" sz="1400" dirty="0"/>
              <a:t>and avoid bankrupcy. It other words, it would help in becoming </a:t>
            </a:r>
            <a:r>
              <a:rPr lang="en-ES" sz="1400" b="1" u="sng" dirty="0"/>
              <a:t>more profitable </a:t>
            </a:r>
            <a:r>
              <a:rPr lang="en-ES" sz="1400" dirty="0"/>
              <a:t>as well as more </a:t>
            </a:r>
            <a:r>
              <a:rPr lang="en-ES" sz="1400" b="1" u="sng" dirty="0"/>
              <a:t>reliable.</a:t>
            </a:r>
            <a:endParaRPr lang="en-ES" sz="1400" b="1" dirty="0"/>
          </a:p>
          <a:p>
            <a:pPr algn="l"/>
            <a:endParaRPr lang="en-ES" sz="14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07A59D-D215-2A4D-848D-E8F8F5BB0BE7}"/>
              </a:ext>
            </a:extLst>
          </p:cNvPr>
          <p:cNvCxnSpPr>
            <a:cxnSpLocks/>
          </p:cNvCxnSpPr>
          <p:nvPr/>
        </p:nvCxnSpPr>
        <p:spPr>
          <a:xfrm flipH="1">
            <a:off x="6193965" y="761999"/>
            <a:ext cx="2" cy="143589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Graphic 13" descr="Bank outline">
            <a:extLst>
              <a:ext uri="{FF2B5EF4-FFF2-40B4-BE49-F238E27FC236}">
                <a16:creationId xmlns:a16="http://schemas.microsoft.com/office/drawing/2014/main" id="{EF8B746C-BD9D-AC42-A37A-3D0E1154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7862" y="-626269"/>
            <a:ext cx="671512" cy="671512"/>
          </a:xfrm>
          <a:prstGeom prst="rect">
            <a:avLst/>
          </a:prstGeom>
        </p:spPr>
      </p:pic>
      <p:pic>
        <p:nvPicPr>
          <p:cNvPr id="16" name="Graphic 15" descr="Piggy Bank outline">
            <a:extLst>
              <a:ext uri="{FF2B5EF4-FFF2-40B4-BE49-F238E27FC236}">
                <a16:creationId xmlns:a16="http://schemas.microsoft.com/office/drawing/2014/main" id="{D666980A-96DB-3142-B7CD-67C6CCEBE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3098" y="-55506"/>
            <a:ext cx="857247" cy="857247"/>
          </a:xfrm>
          <a:prstGeom prst="rect">
            <a:avLst/>
          </a:prstGeom>
        </p:spPr>
      </p:pic>
      <p:pic>
        <p:nvPicPr>
          <p:cNvPr id="18" name="Graphic 17" descr="Bank outline">
            <a:extLst>
              <a:ext uri="{FF2B5EF4-FFF2-40B4-BE49-F238E27FC236}">
                <a16:creationId xmlns:a16="http://schemas.microsoft.com/office/drawing/2014/main" id="{62980989-138A-CD47-9AF7-50344A66A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2750" y="-61904"/>
            <a:ext cx="809613" cy="809613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3575898E-ECE2-A047-9628-F9AF97C9A633}"/>
              </a:ext>
            </a:extLst>
          </p:cNvPr>
          <p:cNvSpPr txBox="1">
            <a:spLocks/>
          </p:cNvSpPr>
          <p:nvPr/>
        </p:nvSpPr>
        <p:spPr>
          <a:xfrm>
            <a:off x="-3" y="2241943"/>
            <a:ext cx="6096000" cy="1435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sz="1400" b="1" u="sng" dirty="0"/>
              <a:t>VISUALISING ACCURACY:</a:t>
            </a:r>
          </a:p>
        </p:txBody>
      </p:sp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3A4585D2-4F56-DD48-9888-C52D1A467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090" y="2762975"/>
            <a:ext cx="2863847" cy="2418338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068DBD54-5F0F-9546-9F7E-16ABE474D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2568" y="2762974"/>
            <a:ext cx="2891970" cy="2418338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86A8C0D4-10C2-3B46-B6E2-5909F266D0FD}"/>
              </a:ext>
            </a:extLst>
          </p:cNvPr>
          <p:cNvSpPr txBox="1">
            <a:spLocks/>
          </p:cNvSpPr>
          <p:nvPr/>
        </p:nvSpPr>
        <p:spPr>
          <a:xfrm>
            <a:off x="48981" y="5181313"/>
            <a:ext cx="6096000" cy="1435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ES" sz="1400" b="1" u="sng" dirty="0"/>
          </a:p>
          <a:p>
            <a:pPr marL="285750" indent="-285750" algn="l">
              <a:lnSpc>
                <a:spcPct val="100000"/>
              </a:lnSpc>
              <a:buFont typeface="Wingdings" pitchFamily="2" charset="2"/>
              <a:buChar char="Ø"/>
            </a:pPr>
            <a:r>
              <a:rPr lang="en-ES" sz="1400" b="1" dirty="0"/>
              <a:t>ROC curve plot </a:t>
            </a:r>
            <a:r>
              <a:rPr lang="en-ES" sz="1400" dirty="0"/>
              <a:t>(left) shows the model is better at predicting than the threshold (dotted line), accuracy being 78%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ES" sz="1400" b="1" dirty="0"/>
              <a:t>Confusion Matrix </a:t>
            </a:r>
            <a:r>
              <a:rPr lang="en-ES" sz="1400" dirty="0"/>
              <a:t>(right) is showing that the model was not capable of predicting ”bad” customers (status B)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696EC62-46AE-6943-9730-43DCAA877FEE}"/>
              </a:ext>
            </a:extLst>
          </p:cNvPr>
          <p:cNvSpPr txBox="1">
            <a:spLocks/>
          </p:cNvSpPr>
          <p:nvPr/>
        </p:nvSpPr>
        <p:spPr>
          <a:xfrm>
            <a:off x="6217106" y="2265474"/>
            <a:ext cx="5974890" cy="4592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ES" sz="1400" b="1" u="sng" dirty="0"/>
              <a:t>NEXT STEPS</a:t>
            </a:r>
          </a:p>
          <a:p>
            <a:pPr>
              <a:lnSpc>
                <a:spcPct val="150000"/>
              </a:lnSpc>
            </a:pPr>
            <a:r>
              <a:rPr lang="en-ES" sz="1400" dirty="0"/>
              <a:t>The model is not ready to be deployed, however, the following measures could be applied to improve its accuracy:</a:t>
            </a:r>
          </a:p>
          <a:p>
            <a:pPr algn="l"/>
            <a:endParaRPr lang="en-ES" sz="14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en-ES" sz="1400" dirty="0"/>
              <a:t>Get new data points: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ES" sz="1400" dirty="0"/>
              <a:t>External: such as income, household income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ES" sz="1400" dirty="0"/>
              <a:t>Internal: obtaining gender from birthdate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4D6D0CB-332D-6E48-A87F-2E9215975379}"/>
              </a:ext>
            </a:extLst>
          </p:cNvPr>
          <p:cNvSpPr txBox="1">
            <a:spLocks/>
          </p:cNvSpPr>
          <p:nvPr/>
        </p:nvSpPr>
        <p:spPr>
          <a:xfrm>
            <a:off x="6240241" y="4244286"/>
            <a:ext cx="5974890" cy="4592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ES" sz="1400" dirty="0"/>
          </a:p>
          <a:p>
            <a:pPr marL="285750" indent="-285750" algn="l">
              <a:buFont typeface="Wingdings" pitchFamily="2" charset="2"/>
              <a:buChar char="Ø"/>
            </a:pPr>
            <a:r>
              <a:rPr lang="en-ES" sz="1400" dirty="0"/>
              <a:t>Apply feature engineering to existing columns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ES" sz="1400" dirty="0"/>
              <a:t>Drop highly correlated fields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ES" sz="1400" dirty="0"/>
              <a:t>“Play” with the % of data assigned to training and testing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ES" sz="1400" dirty="0"/>
              <a:t>Apply SMOTE and TOMEK LINKS methods to deal with unbalanced data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ES" sz="1400" dirty="0"/>
              <a:t>Keep iterating until we either proof Ha or we confirm Ho.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ES" sz="1400" dirty="0"/>
          </a:p>
        </p:txBody>
      </p:sp>
    </p:spTree>
    <p:extLst>
      <p:ext uri="{BB962C8B-B14F-4D97-AF65-F5344CB8AC3E}">
        <p14:creationId xmlns:p14="http://schemas.microsoft.com/office/powerpoint/2010/main" val="207570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225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CUSTOMER CLASSIFICATION - Bank Case Study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Regression: Bank Case Study </dc:title>
  <dc:creator>Lucas Mata</dc:creator>
  <cp:lastModifiedBy>Lucas Mata</cp:lastModifiedBy>
  <cp:revision>8</cp:revision>
  <dcterms:created xsi:type="dcterms:W3CDTF">2021-06-27T21:57:41Z</dcterms:created>
  <dcterms:modified xsi:type="dcterms:W3CDTF">2021-06-27T23:22:40Z</dcterms:modified>
</cp:coreProperties>
</file>