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4" r:id="rId5"/>
    <p:sldId id="261" r:id="rId6"/>
    <p:sldId id="265" r:id="rId7"/>
    <p:sldId id="263" r:id="rId8"/>
    <p:sldId id="267" r:id="rId9"/>
    <p:sldId id="268" r:id="rId10"/>
    <p:sldId id="272" r:id="rId11"/>
    <p:sldId id="269" r:id="rId12"/>
    <p:sldId id="273" r:id="rId13"/>
    <p:sldId id="270" r:id="rId14"/>
    <p:sldId id="271" r:id="rId15"/>
    <p:sldId id="266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Arkusz_programu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 smtClean="0"/>
              <a:t>Analiza nakładu</a:t>
            </a:r>
            <a:r>
              <a:rPr lang="pl-PL" baseline="0" dirty="0" smtClean="0"/>
              <a:t> czasu</a:t>
            </a:r>
            <a:endParaRPr lang="pl-PL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Dawid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Arkusz1!$A$2:$A$4</c:f>
              <c:strCache>
                <c:ptCount val="3"/>
                <c:pt idx="0">
                  <c:v>Zapoznanie się z jezykiem GO</c:v>
                </c:pt>
                <c:pt idx="1">
                  <c:v>Zaprogramowanie przydzielonego fragmentu kodu</c:v>
                </c:pt>
                <c:pt idx="2">
                  <c:v>Dodatkowe zadania do projektu </c:v>
                </c:pt>
              </c:strCache>
            </c:strRef>
          </c:cat>
          <c:val>
            <c:numRef>
              <c:f>Arkusz1!$B$2:$B$4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2.5</c:v>
                </c:pt>
              </c:numCache>
            </c:numRef>
          </c:val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Michał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Arkusz1!$A$2:$A$4</c:f>
              <c:strCache>
                <c:ptCount val="3"/>
                <c:pt idx="0">
                  <c:v>Zapoznanie się z jezykiem GO</c:v>
                </c:pt>
                <c:pt idx="1">
                  <c:v>Zaprogramowanie przydzielonego fragmentu kodu</c:v>
                </c:pt>
                <c:pt idx="2">
                  <c:v>Dodatkowe zadania do projektu </c:v>
                </c:pt>
              </c:strCache>
            </c:strRef>
          </c:cat>
          <c:val>
            <c:numRef>
              <c:f>Arkusz1!$C$2:$C$4</c:f>
              <c:numCache>
                <c:formatCode>General</c:formatCode>
                <c:ptCount val="3"/>
                <c:pt idx="0">
                  <c:v>4</c:v>
                </c:pt>
                <c:pt idx="1">
                  <c:v>4</c:v>
                </c:pt>
                <c:pt idx="2">
                  <c:v>3</c:v>
                </c:pt>
              </c:numCache>
            </c:numRef>
          </c:val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Artur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Arkusz1!$A$2:$A$4</c:f>
              <c:strCache>
                <c:ptCount val="3"/>
                <c:pt idx="0">
                  <c:v>Zapoznanie się z jezykiem GO</c:v>
                </c:pt>
                <c:pt idx="1">
                  <c:v>Zaprogramowanie przydzielonego fragmentu kodu</c:v>
                </c:pt>
                <c:pt idx="2">
                  <c:v>Dodatkowe zadania do projektu </c:v>
                </c:pt>
              </c:strCache>
            </c:strRef>
          </c:cat>
          <c:val>
            <c:numRef>
              <c:f>Arkusz1!$D$2:$D$4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</c:ser>
        <c:ser>
          <c:idx val="3"/>
          <c:order val="3"/>
          <c:tx>
            <c:strRef>
              <c:f>Arkusz1!$E$1</c:f>
              <c:strCache>
                <c:ptCount val="1"/>
                <c:pt idx="0">
                  <c:v>Magda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Arkusz1!$A$2:$A$4</c:f>
              <c:strCache>
                <c:ptCount val="3"/>
                <c:pt idx="0">
                  <c:v>Zapoznanie się z jezykiem GO</c:v>
                </c:pt>
                <c:pt idx="1">
                  <c:v>Zaprogramowanie przydzielonego fragmentu kodu</c:v>
                </c:pt>
                <c:pt idx="2">
                  <c:v>Dodatkowe zadania do projektu </c:v>
                </c:pt>
              </c:strCache>
            </c:strRef>
          </c:cat>
          <c:val>
            <c:numRef>
              <c:f>Arkusz1!$E$2:$E$4</c:f>
              <c:numCache>
                <c:formatCode>General</c:formatCode>
                <c:ptCount val="3"/>
                <c:pt idx="0">
                  <c:v>3.5</c:v>
                </c:pt>
                <c:pt idx="1">
                  <c:v>3</c:v>
                </c:pt>
                <c:pt idx="2">
                  <c:v>4</c:v>
                </c:pt>
              </c:numCache>
            </c:numRef>
          </c:val>
        </c:ser>
        <c:ser>
          <c:idx val="4"/>
          <c:order val="4"/>
          <c:tx>
            <c:strRef>
              <c:f>Arkusz1!$F$1</c:f>
              <c:strCache>
                <c:ptCount val="1"/>
                <c:pt idx="0">
                  <c:v>Magdalena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Arkusz1!$A$2:$A$4</c:f>
              <c:strCache>
                <c:ptCount val="3"/>
                <c:pt idx="0">
                  <c:v>Zapoznanie się z jezykiem GO</c:v>
                </c:pt>
                <c:pt idx="1">
                  <c:v>Zaprogramowanie przydzielonego fragmentu kodu</c:v>
                </c:pt>
                <c:pt idx="2">
                  <c:v>Dodatkowe zadania do projektu </c:v>
                </c:pt>
              </c:strCache>
            </c:strRef>
          </c:cat>
          <c:val>
            <c:numRef>
              <c:f>Arkusz1!$F$2:$F$4</c:f>
              <c:numCache>
                <c:formatCode>General</c:formatCode>
                <c:ptCount val="3"/>
                <c:pt idx="0">
                  <c:v>3.5</c:v>
                </c:pt>
                <c:pt idx="1">
                  <c:v>3</c:v>
                </c:pt>
                <c:pt idx="2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73205760"/>
        <c:axId val="2073207392"/>
        <c:axId val="0"/>
      </c:bar3DChart>
      <c:catAx>
        <c:axId val="207320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073207392"/>
        <c:crosses val="autoZero"/>
        <c:auto val="1"/>
        <c:lblAlgn val="ctr"/>
        <c:lblOffset val="100"/>
        <c:noMultiLvlLbl val="0"/>
      </c:catAx>
      <c:valAx>
        <c:axId val="207320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073205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app.pluralsight.com/library/courses/go" TargetMode="External"/><Relationship Id="rId13" Type="http://schemas.openxmlformats.org/officeDocument/2006/relationships/hyperlink" Target="http://rapidtrade.screenstepslive.com/s/standards/m/54261/l/615902-creating-a-soap-server" TargetMode="External"/><Relationship Id="rId18" Type="http://schemas.openxmlformats.org/officeDocument/2006/relationships/hyperlink" Target="https://github.com/go-martini/martini" TargetMode="External"/><Relationship Id="rId3" Type="http://schemas.openxmlformats.org/officeDocument/2006/relationships/hyperlink" Target="https://golang.org/pkg/testing/" TargetMode="External"/><Relationship Id="rId21" Type="http://schemas.openxmlformats.org/officeDocument/2006/relationships/hyperlink" Target="https://www.socketloop.com/tutorials" TargetMode="External"/><Relationship Id="rId7" Type="http://schemas.openxmlformats.org/officeDocument/2006/relationships/hyperlink" Target="https://godoc.org/" TargetMode="External"/><Relationship Id="rId12" Type="http://schemas.openxmlformats.org/officeDocument/2006/relationships/hyperlink" Target="http://rapidtrade.screenstepslive.com/s/standards/m/54261/l/560203-calling-a-soap-web-service" TargetMode="External"/><Relationship Id="rId17" Type="http://schemas.openxmlformats.org/officeDocument/2006/relationships/hyperlink" Target="http://stencel.mimuw.edu.pl/abwi/20020514.WSDL/" TargetMode="External"/><Relationship Id="rId2" Type="http://schemas.openxmlformats.org/officeDocument/2006/relationships/hyperlink" Target="https://golang.org/doc/" TargetMode="External"/><Relationship Id="rId16" Type="http://schemas.openxmlformats.org/officeDocument/2006/relationships/hyperlink" Target="https://golanglibs.com/" TargetMode="External"/><Relationship Id="rId20" Type="http://schemas.openxmlformats.org/officeDocument/2006/relationships/hyperlink" Target="https://commandwindows.com/author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xygenxml.com/demo/Create_New_WSDL.html" TargetMode="External"/><Relationship Id="rId11" Type="http://schemas.openxmlformats.org/officeDocument/2006/relationships/hyperlink" Target="https://github.com/achiku/sample-golang-soap-xml/blob/master/soap.go" TargetMode="External"/><Relationship Id="rId5" Type="http://schemas.openxmlformats.org/officeDocument/2006/relationships/hyperlink" Target="https://www.w3schools.com/xml/xml_wsdl.asp" TargetMode="External"/><Relationship Id="rId15" Type="http://schemas.openxmlformats.org/officeDocument/2006/relationships/hyperlink" Target="https://blog.smartbear.com/web-development/how-to-build-a-web-service-in-5-minutes-with-go/" TargetMode="External"/><Relationship Id="rId10" Type="http://schemas.openxmlformats.org/officeDocument/2006/relationships/hyperlink" Target="https://github.com/mfenniak/go-soap" TargetMode="External"/><Relationship Id="rId19" Type="http://schemas.openxmlformats.org/officeDocument/2006/relationships/hyperlink" Target="https://commandwindows.com/command3.html" TargetMode="External"/><Relationship Id="rId4" Type="http://schemas.openxmlformats.org/officeDocument/2006/relationships/hyperlink" Target="https://www.w3schools.com/xml/xml_soap.asp" TargetMode="External"/><Relationship Id="rId9" Type="http://schemas.openxmlformats.org/officeDocument/2006/relationships/hyperlink" Target="https://github.com/justwatchcom/goat" TargetMode="External"/><Relationship Id="rId14" Type="http://schemas.openxmlformats.org/officeDocument/2006/relationships/hyperlink" Target="https://www.wsdl-analyzer.com/" TargetMode="External"/><Relationship Id="rId22" Type="http://schemas.openxmlformats.org/officeDocument/2006/relationships/hyperlink" Target="https://nathanleclaire.com/blog/2014/12/29/shelled-out-commands-in-golang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12775" y="3458052"/>
            <a:ext cx="10572000" cy="2971051"/>
          </a:xfrm>
        </p:spPr>
        <p:txBody>
          <a:bodyPr/>
          <a:lstStyle/>
          <a:p>
            <a:r>
              <a:rPr lang="pl-PL" dirty="0" smtClean="0"/>
              <a:t>Go - </a:t>
            </a:r>
            <a:r>
              <a:rPr lang="pl-PL" dirty="0" err="1" smtClean="0"/>
              <a:t>Webservice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673840" y="1341570"/>
            <a:ext cx="10572000" cy="3691030"/>
          </a:xfrm>
        </p:spPr>
        <p:txBody>
          <a:bodyPr>
            <a:normAutofit/>
          </a:bodyPr>
          <a:lstStyle/>
          <a:p>
            <a:r>
              <a:rPr lang="pl-PL" dirty="0" smtClean="0"/>
              <a:t>Autorzy: </a:t>
            </a:r>
          </a:p>
          <a:p>
            <a:r>
              <a:rPr lang="pl-PL" dirty="0" smtClean="0"/>
              <a:t>Artur </a:t>
            </a:r>
            <a:r>
              <a:rPr lang="pl-PL" dirty="0" err="1" smtClean="0"/>
              <a:t>Bogusiewicz</a:t>
            </a:r>
            <a:endParaRPr lang="pl-PL" dirty="0" smtClean="0"/>
          </a:p>
          <a:p>
            <a:r>
              <a:rPr lang="pl-PL" dirty="0" smtClean="0"/>
              <a:t>Magda Chrostek</a:t>
            </a:r>
          </a:p>
          <a:p>
            <a:r>
              <a:rPr lang="pl-PL" dirty="0" smtClean="0"/>
              <a:t>Dawid Czarnecki</a:t>
            </a:r>
          </a:p>
          <a:p>
            <a:r>
              <a:rPr lang="pl-PL" dirty="0" smtClean="0"/>
              <a:t>Michał </a:t>
            </a:r>
            <a:r>
              <a:rPr lang="pl-PL" dirty="0" err="1" smtClean="0"/>
              <a:t>Cziomer</a:t>
            </a:r>
            <a:endParaRPr lang="pl-PL" dirty="0" smtClean="0"/>
          </a:p>
          <a:p>
            <a:r>
              <a:rPr lang="pl-PL" dirty="0" smtClean="0"/>
              <a:t>Magdalena </a:t>
            </a:r>
            <a:r>
              <a:rPr lang="pl-PL" dirty="0" err="1" smtClean="0"/>
              <a:t>Fuczko</a:t>
            </a:r>
            <a:endParaRPr lang="pl-PL" dirty="0"/>
          </a:p>
        </p:txBody>
      </p:sp>
      <p:sp>
        <p:nvSpPr>
          <p:cNvPr id="4" name="AutoShape 2" descr="Wyświetlanie 20170615_13384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5" name="AutoShape 4" descr="Wyświetlanie 20170615_133844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4" y="423146"/>
            <a:ext cx="5719199" cy="4288007"/>
          </a:xfrm>
          <a:prstGeom prst="rect">
            <a:avLst/>
          </a:prstGeom>
        </p:spPr>
      </p:pic>
      <p:pic>
        <p:nvPicPr>
          <p:cNvPr id="2054" name="Picture 6" descr="https://scontent.fbud2-1.fna.fbcdn.net/v/t34.0-12/19190973_1547824405290827_532738787_n.jpg?oh=fa0fc833337415dd07ff957e26d9650d&amp;oe=594475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494" y="1115529"/>
            <a:ext cx="1926424" cy="256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907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967" y="2249104"/>
            <a:ext cx="5762682" cy="4108700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1688951" y="720762"/>
            <a:ext cx="8828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Test4: sprawdzanie</a:t>
            </a:r>
            <a:r>
              <a:rPr lang="pl-PL" b="1" dirty="0"/>
              <a:t>, czy w </a:t>
            </a:r>
            <a:r>
              <a:rPr lang="pl-PL" b="1" dirty="0" smtClean="0"/>
              <a:t>odpowiedni </a:t>
            </a:r>
            <a:r>
              <a:rPr lang="pl-PL" b="1" dirty="0"/>
              <a:t>sposób jest weryfikowana </a:t>
            </a:r>
            <a:r>
              <a:rPr lang="pl-PL" b="1" dirty="0" smtClean="0"/>
              <a:t>wiadomość</a:t>
            </a:r>
          </a:p>
          <a:p>
            <a:r>
              <a:rPr lang="pl-PL" b="1" dirty="0" smtClean="0"/>
              <a:t> </a:t>
            </a:r>
            <a:r>
              <a:rPr lang="pl-PL" b="1" dirty="0"/>
              <a:t>od klienta na serwerze</a:t>
            </a:r>
          </a:p>
        </p:txBody>
      </p:sp>
    </p:spTree>
    <p:extLst>
      <p:ext uri="{BB962C8B-B14F-4D97-AF65-F5344CB8AC3E}">
        <p14:creationId xmlns:p14="http://schemas.microsoft.com/office/powerpoint/2010/main" val="1007997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146254" y="3330237"/>
            <a:ext cx="10571998" cy="970450"/>
          </a:xfrm>
        </p:spPr>
        <p:txBody>
          <a:bodyPr/>
          <a:lstStyle/>
          <a:p>
            <a:r>
              <a:rPr lang="pl-PL" dirty="0" err="1" smtClean="0"/>
              <a:t>echo_test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099" y="2847891"/>
            <a:ext cx="5540900" cy="2606236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2302136" y="774551"/>
            <a:ext cx="6320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Test: test poprawności generowania odpowiedzi echo 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364167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906001" y="3523875"/>
            <a:ext cx="10571998" cy="970450"/>
          </a:xfrm>
        </p:spPr>
        <p:txBody>
          <a:bodyPr/>
          <a:lstStyle/>
          <a:p>
            <a:r>
              <a:rPr lang="pl-PL" dirty="0" err="1" smtClean="0"/>
              <a:t>message_test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786" y="2904367"/>
            <a:ext cx="5744810" cy="2539001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269401" y="804136"/>
            <a:ext cx="730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Test: sprawdza otrzymywanie wiadomości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680244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Dokumentacja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388868" y="4416846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Dokumentacja naszego projektu znajduje się na </a:t>
            </a:r>
            <a:r>
              <a:rPr lang="pl-PL" dirty="0" err="1" smtClean="0"/>
              <a:t>GoDoc</a:t>
            </a:r>
            <a:r>
              <a:rPr lang="pl-PL" dirty="0" smtClean="0"/>
              <a:t> pod poniższym linkiem</a:t>
            </a:r>
          </a:p>
          <a:p>
            <a:pPr marL="0" indent="0">
              <a:buNone/>
            </a:pPr>
            <a:r>
              <a:rPr lang="pl-PL" dirty="0"/>
              <a:t>https://godoc.org/github.com/flaff/srir-go-soap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804" y="2288074"/>
            <a:ext cx="4931430" cy="326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72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Kody źródłowe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https://github.com/flaff/srir-go-soap</a:t>
            </a:r>
          </a:p>
        </p:txBody>
      </p:sp>
    </p:spTree>
    <p:extLst>
      <p:ext uri="{BB962C8B-B14F-4D97-AF65-F5344CB8AC3E}">
        <p14:creationId xmlns:p14="http://schemas.microsoft.com/office/powerpoint/2010/main" val="3304434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Bibliografia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18712" y="2222287"/>
            <a:ext cx="10821062" cy="4329120"/>
          </a:xfrm>
        </p:spPr>
        <p:txBody>
          <a:bodyPr>
            <a:normAutofit fontScale="40000" lnSpcReduction="20000"/>
          </a:bodyPr>
          <a:lstStyle/>
          <a:p>
            <a:pPr fontAlgn="base">
              <a:buFont typeface="+mj-lt"/>
              <a:buAutoNum type="arabicPeriod"/>
            </a:pPr>
            <a:r>
              <a:rPr lang="pl-PL" u="sng" dirty="0">
                <a:hlinkClick r:id="rId2"/>
              </a:rPr>
              <a:t>https://golang.org/doc/</a:t>
            </a:r>
            <a:r>
              <a:rPr lang="pl-PL" dirty="0"/>
              <a:t> - Oficjalna strona języka GO, ostatnia wprowadzona aktualizacja: 10.04.2017r.</a:t>
            </a:r>
          </a:p>
          <a:p>
            <a:pPr fontAlgn="base">
              <a:buFont typeface="+mj-lt"/>
              <a:buAutoNum type="arabicPeriod"/>
            </a:pPr>
            <a:r>
              <a:rPr lang="pl-PL" u="sng" dirty="0">
                <a:hlinkClick r:id="rId3"/>
              </a:rPr>
              <a:t>https://golang.org/pkg/testing/</a:t>
            </a:r>
            <a:r>
              <a:rPr lang="pl-PL" dirty="0"/>
              <a:t> - Testy stosowane w języku GO, oficjalna strona języka GO</a:t>
            </a:r>
          </a:p>
          <a:p>
            <a:pPr fontAlgn="base">
              <a:buFont typeface="+mj-lt"/>
              <a:buAutoNum type="arabicPeriod"/>
            </a:pPr>
            <a:r>
              <a:rPr lang="pl-PL" u="sng" dirty="0">
                <a:hlinkClick r:id="rId4"/>
              </a:rPr>
              <a:t>https://www.w3schools.com/xml/xml_soap.asp</a:t>
            </a:r>
            <a:r>
              <a:rPr lang="pl-PL" dirty="0"/>
              <a:t> -  “</a:t>
            </a:r>
            <a:r>
              <a:rPr lang="pl-PL" dirty="0" err="1"/>
              <a:t>xml</a:t>
            </a:r>
            <a:r>
              <a:rPr lang="pl-PL" dirty="0"/>
              <a:t> </a:t>
            </a:r>
            <a:r>
              <a:rPr lang="pl-PL" dirty="0" err="1"/>
              <a:t>soap</a:t>
            </a:r>
            <a:r>
              <a:rPr lang="pl-PL" dirty="0"/>
              <a:t>”, w3schools,strona aktualnie wspierana</a:t>
            </a:r>
          </a:p>
          <a:p>
            <a:pPr fontAlgn="base">
              <a:buFont typeface="+mj-lt"/>
              <a:buAutoNum type="arabicPeriod"/>
            </a:pPr>
            <a:r>
              <a:rPr lang="pl-PL" u="sng" dirty="0">
                <a:hlinkClick r:id="rId5"/>
              </a:rPr>
              <a:t>https://www.w3schools.com/xml/xml_wsdl.asp</a:t>
            </a:r>
            <a:r>
              <a:rPr lang="pl-PL" dirty="0"/>
              <a:t> -  “</a:t>
            </a:r>
            <a:r>
              <a:rPr lang="pl-PL" dirty="0" err="1"/>
              <a:t>xml</a:t>
            </a:r>
            <a:r>
              <a:rPr lang="pl-PL" dirty="0"/>
              <a:t> wsdl”,w3schools, strona aktualnie wspierana</a:t>
            </a:r>
          </a:p>
          <a:p>
            <a:pPr fontAlgn="base">
              <a:buFont typeface="+mj-lt"/>
              <a:buAutoNum type="arabicPeriod"/>
            </a:pPr>
            <a:r>
              <a:rPr lang="pl-PL" dirty="0"/>
              <a:t>https://github.com/hooklift/gowsdl - “WSDL to </a:t>
            </a:r>
            <a:r>
              <a:rPr lang="pl-PL" dirty="0" err="1"/>
              <a:t>GO”,Camilo</a:t>
            </a:r>
            <a:r>
              <a:rPr lang="pl-PL" dirty="0"/>
              <a:t> </a:t>
            </a:r>
            <a:r>
              <a:rPr lang="pl-PL" dirty="0" err="1"/>
              <a:t>Aguilar</a:t>
            </a:r>
            <a:r>
              <a:rPr lang="pl-PL" dirty="0"/>
              <a:t>,  ostatnia aktualizacja: 17.05.2017r., źródło sugerowane przez oficjalną stronę </a:t>
            </a:r>
            <a:r>
              <a:rPr lang="pl-PL" dirty="0" err="1"/>
              <a:t>golanglibs</a:t>
            </a:r>
            <a:endParaRPr lang="pl-PL" dirty="0"/>
          </a:p>
          <a:p>
            <a:pPr fontAlgn="base">
              <a:buFont typeface="+mj-lt"/>
              <a:buAutoNum type="arabicPeriod"/>
            </a:pPr>
            <a:r>
              <a:rPr lang="pl-PL" u="sng" dirty="0">
                <a:hlinkClick r:id="rId6"/>
              </a:rPr>
              <a:t>https://www.oxygenxml.com/demo/Create_New_WSDL.html</a:t>
            </a:r>
            <a:r>
              <a:rPr lang="pl-PL" dirty="0"/>
              <a:t> -”WSDL”, </a:t>
            </a:r>
            <a:r>
              <a:rPr lang="pl-PL" dirty="0" err="1"/>
              <a:t>oxygen</a:t>
            </a:r>
            <a:r>
              <a:rPr lang="pl-PL" dirty="0"/>
              <a:t>, strona aktualnie wspierana</a:t>
            </a:r>
          </a:p>
          <a:p>
            <a:pPr fontAlgn="base">
              <a:buFont typeface="+mj-lt"/>
              <a:buAutoNum type="arabicPeriod"/>
            </a:pPr>
            <a:r>
              <a:rPr lang="pl-PL" u="sng" dirty="0">
                <a:hlinkClick r:id="rId7"/>
              </a:rPr>
              <a:t>https://godoc.org/</a:t>
            </a:r>
            <a:r>
              <a:rPr lang="pl-PL" dirty="0"/>
              <a:t> - </a:t>
            </a:r>
            <a:r>
              <a:rPr lang="pl-PL" dirty="0" err="1"/>
              <a:t>GoDoc</a:t>
            </a:r>
            <a:r>
              <a:rPr lang="pl-PL" dirty="0"/>
              <a:t>, strona </a:t>
            </a:r>
            <a:r>
              <a:rPr lang="pl-PL" dirty="0" err="1"/>
              <a:t>geenerująca</a:t>
            </a:r>
            <a:r>
              <a:rPr lang="pl-PL" dirty="0"/>
              <a:t> dokumentacja dla </a:t>
            </a:r>
            <a:r>
              <a:rPr lang="pl-PL" dirty="0" err="1"/>
              <a:t>jezyka</a:t>
            </a:r>
            <a:r>
              <a:rPr lang="pl-PL" dirty="0"/>
              <a:t> GO</a:t>
            </a:r>
          </a:p>
          <a:p>
            <a:pPr fontAlgn="base">
              <a:buFont typeface="+mj-lt"/>
              <a:buAutoNum type="arabicPeriod"/>
            </a:pPr>
            <a:r>
              <a:rPr lang="pl-PL" u="sng" dirty="0">
                <a:hlinkClick r:id="rId8"/>
              </a:rPr>
              <a:t>https://app.pluralsight.com/library/courses/go</a:t>
            </a:r>
            <a:r>
              <a:rPr lang="pl-PL" dirty="0"/>
              <a:t> - Serwis </a:t>
            </a:r>
            <a:r>
              <a:rPr lang="pl-PL" dirty="0" err="1"/>
              <a:t>Pluralsight</a:t>
            </a:r>
            <a:r>
              <a:rPr lang="pl-PL" dirty="0"/>
              <a:t>, </a:t>
            </a:r>
            <a:r>
              <a:rPr lang="pl-PL" dirty="0" err="1"/>
              <a:t>Tutoriale</a:t>
            </a:r>
            <a:r>
              <a:rPr lang="pl-PL" dirty="0"/>
              <a:t> GO, aktualizacja: 9.07.2015r. </a:t>
            </a:r>
          </a:p>
          <a:p>
            <a:pPr fontAlgn="base">
              <a:buFont typeface="+mj-lt"/>
              <a:buAutoNum type="arabicPeriod"/>
            </a:pPr>
            <a:r>
              <a:rPr lang="pl-PL" u="sng" dirty="0">
                <a:hlinkClick r:id="rId9"/>
              </a:rPr>
              <a:t>https://github.com/justwatchcom/goat</a:t>
            </a:r>
            <a:r>
              <a:rPr lang="pl-PL" dirty="0"/>
              <a:t> - “</a:t>
            </a:r>
            <a:r>
              <a:rPr lang="pl-PL" dirty="0" err="1"/>
              <a:t>Generate</a:t>
            </a:r>
            <a:r>
              <a:rPr lang="pl-PL" dirty="0"/>
              <a:t> SOAP </a:t>
            </a:r>
            <a:r>
              <a:rPr lang="pl-PL" dirty="0" err="1"/>
              <a:t>requests</a:t>
            </a:r>
            <a:r>
              <a:rPr lang="pl-PL" dirty="0"/>
              <a:t> for Go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runtime</a:t>
            </a:r>
            <a:r>
              <a:rPr lang="pl-PL" dirty="0"/>
              <a:t>”, Patrick </a:t>
            </a:r>
            <a:r>
              <a:rPr lang="pl-PL" dirty="0" err="1"/>
              <a:t>Kohan</a:t>
            </a:r>
            <a:r>
              <a:rPr lang="pl-PL" dirty="0"/>
              <a:t>, ostatnia aktualizacja: 7.04.2016r.</a:t>
            </a:r>
          </a:p>
          <a:p>
            <a:pPr fontAlgn="base">
              <a:buFont typeface="+mj-lt"/>
              <a:buAutoNum type="arabicPeriod"/>
            </a:pPr>
            <a:r>
              <a:rPr lang="pl-PL" u="sng" dirty="0">
                <a:hlinkClick r:id="rId10"/>
              </a:rPr>
              <a:t>https://github.com/mfenniak/go-soap</a:t>
            </a:r>
            <a:r>
              <a:rPr lang="pl-PL" dirty="0"/>
              <a:t> “</a:t>
            </a:r>
            <a:r>
              <a:rPr lang="pl-PL" dirty="0" err="1"/>
              <a:t>Soap</a:t>
            </a:r>
            <a:r>
              <a:rPr lang="pl-PL" dirty="0"/>
              <a:t> </a:t>
            </a:r>
            <a:r>
              <a:rPr lang="pl-PL" dirty="0" err="1"/>
              <a:t>client</a:t>
            </a:r>
            <a:r>
              <a:rPr lang="pl-PL" dirty="0"/>
              <a:t> for GO”, </a:t>
            </a:r>
            <a:r>
              <a:rPr lang="pl-PL" dirty="0" err="1"/>
              <a:t>Mathieu</a:t>
            </a:r>
            <a:r>
              <a:rPr lang="pl-PL" dirty="0"/>
              <a:t> </a:t>
            </a:r>
            <a:r>
              <a:rPr lang="pl-PL" dirty="0" err="1"/>
              <a:t>Fenniak</a:t>
            </a:r>
            <a:r>
              <a:rPr lang="pl-PL" dirty="0"/>
              <a:t>, ostatnia aktualizacja: 28.05.2013r,</a:t>
            </a:r>
          </a:p>
          <a:p>
            <a:pPr fontAlgn="base">
              <a:buFont typeface="+mj-lt"/>
              <a:buAutoNum type="arabicPeriod"/>
            </a:pPr>
            <a:r>
              <a:rPr lang="pl-PL" u="sng" dirty="0">
                <a:hlinkClick r:id="rId11"/>
              </a:rPr>
              <a:t>https://github.com/achiku/sample-golang-soap-xml/blob/master/soap.go</a:t>
            </a:r>
            <a:r>
              <a:rPr lang="pl-PL" dirty="0"/>
              <a:t> -”</a:t>
            </a:r>
            <a:r>
              <a:rPr lang="pl-PL" dirty="0" err="1"/>
              <a:t>Golang</a:t>
            </a:r>
            <a:r>
              <a:rPr lang="pl-PL" dirty="0"/>
              <a:t> </a:t>
            </a:r>
            <a:r>
              <a:rPr lang="pl-PL" dirty="0" err="1"/>
              <a:t>soap</a:t>
            </a:r>
            <a:r>
              <a:rPr lang="pl-PL" dirty="0"/>
              <a:t>”, Akira </a:t>
            </a:r>
            <a:r>
              <a:rPr lang="pl-PL" dirty="0" err="1"/>
              <a:t>Chiku</a:t>
            </a:r>
            <a:r>
              <a:rPr lang="pl-PL" dirty="0"/>
              <a:t>, ostatnia aktualizacja: 7.05.2016r.</a:t>
            </a:r>
          </a:p>
          <a:p>
            <a:pPr fontAlgn="base">
              <a:buFont typeface="+mj-lt"/>
              <a:buAutoNum type="arabicPeriod"/>
            </a:pPr>
            <a:r>
              <a:rPr lang="pl-PL" u="sng" dirty="0">
                <a:hlinkClick r:id="rId12"/>
              </a:rPr>
              <a:t>http://rapidtrade.screenstepslive.com/s/</a:t>
            </a:r>
            <a:r>
              <a:rPr lang="pl-PL" u="sng" dirty="0" err="1">
                <a:hlinkClick r:id="rId12"/>
              </a:rPr>
              <a:t>standards</a:t>
            </a:r>
            <a:r>
              <a:rPr lang="pl-PL" u="sng" dirty="0">
                <a:hlinkClick r:id="rId12"/>
              </a:rPr>
              <a:t>/m/54261/l/560203-calling-a-soap-web-service</a:t>
            </a:r>
            <a:r>
              <a:rPr lang="pl-PL" dirty="0"/>
              <a:t>, “</a:t>
            </a:r>
            <a:r>
              <a:rPr lang="pl-PL" dirty="0" err="1"/>
              <a:t>Calling</a:t>
            </a:r>
            <a:r>
              <a:rPr lang="pl-PL" dirty="0"/>
              <a:t> a SOAP web </a:t>
            </a:r>
            <a:r>
              <a:rPr lang="pl-PL" dirty="0" err="1"/>
              <a:t>service”,aktualizacja</a:t>
            </a:r>
            <a:r>
              <a:rPr lang="pl-PL" dirty="0"/>
              <a:t>: 29.06.2017r.</a:t>
            </a:r>
          </a:p>
          <a:p>
            <a:pPr fontAlgn="base">
              <a:buFont typeface="+mj-lt"/>
              <a:buAutoNum type="arabicPeriod"/>
            </a:pPr>
            <a:r>
              <a:rPr lang="pl-PL" u="sng" dirty="0">
                <a:hlinkClick r:id="rId13"/>
              </a:rPr>
              <a:t>http://rapidtrade.screenstepslive.com/s/</a:t>
            </a:r>
            <a:r>
              <a:rPr lang="pl-PL" u="sng" dirty="0" err="1">
                <a:hlinkClick r:id="rId13"/>
              </a:rPr>
              <a:t>standards</a:t>
            </a:r>
            <a:r>
              <a:rPr lang="pl-PL" u="sng" dirty="0">
                <a:hlinkClick r:id="rId13"/>
              </a:rPr>
              <a:t>/m/54261/l/615902-creating-a-soap-server</a:t>
            </a:r>
            <a:r>
              <a:rPr lang="pl-PL" dirty="0"/>
              <a:t>, “</a:t>
            </a:r>
            <a:r>
              <a:rPr lang="pl-PL" dirty="0" err="1"/>
              <a:t>Creating</a:t>
            </a:r>
            <a:r>
              <a:rPr lang="pl-PL" dirty="0"/>
              <a:t> a </a:t>
            </a:r>
            <a:r>
              <a:rPr lang="pl-PL" dirty="0" err="1"/>
              <a:t>soap</a:t>
            </a:r>
            <a:r>
              <a:rPr lang="pl-PL" dirty="0"/>
              <a:t> </a:t>
            </a:r>
            <a:r>
              <a:rPr lang="pl-PL" dirty="0" err="1"/>
              <a:t>server</a:t>
            </a:r>
            <a:r>
              <a:rPr lang="pl-PL" dirty="0"/>
              <a:t>”, aktualizacja: 24.01.2017r.</a:t>
            </a:r>
          </a:p>
          <a:p>
            <a:pPr fontAlgn="base">
              <a:buFont typeface="+mj-lt"/>
              <a:buAutoNum type="arabicPeriod"/>
            </a:pPr>
            <a:r>
              <a:rPr lang="pl-PL" u="sng" dirty="0">
                <a:hlinkClick r:id="rId14"/>
              </a:rPr>
              <a:t>https://www.wsdl-analyzer.com/</a:t>
            </a:r>
            <a:r>
              <a:rPr lang="pl-PL" dirty="0"/>
              <a:t> - </a:t>
            </a:r>
            <a:r>
              <a:rPr lang="pl-PL" dirty="0" err="1"/>
              <a:t>Analizer</a:t>
            </a:r>
            <a:r>
              <a:rPr lang="pl-PL" dirty="0"/>
              <a:t> WSDL, analiza i porównanie</a:t>
            </a:r>
          </a:p>
          <a:p>
            <a:pPr fontAlgn="base">
              <a:buFont typeface="+mj-lt"/>
              <a:buAutoNum type="arabicPeriod"/>
            </a:pPr>
            <a:r>
              <a:rPr lang="pl-PL" u="sng" dirty="0">
                <a:hlinkClick r:id="rId15"/>
              </a:rPr>
              <a:t>https://blog.smartbear.com/web-development/how-to-build-a-web-service-in-5-minutes-with-go/</a:t>
            </a:r>
            <a:r>
              <a:rPr lang="pl-PL" dirty="0"/>
              <a:t> </a:t>
            </a:r>
          </a:p>
          <a:p>
            <a:pPr fontAlgn="base">
              <a:buFont typeface="+mj-lt"/>
              <a:buAutoNum type="arabicPeriod"/>
            </a:pPr>
            <a:r>
              <a:rPr lang="pl-PL" u="sng" dirty="0">
                <a:hlinkClick r:id="rId16"/>
              </a:rPr>
              <a:t>https://golanglibs.com/</a:t>
            </a:r>
            <a:r>
              <a:rPr lang="pl-PL" dirty="0"/>
              <a:t> - GO </a:t>
            </a:r>
            <a:r>
              <a:rPr lang="pl-PL" dirty="0" err="1"/>
              <a:t>libriaries</a:t>
            </a:r>
            <a:endParaRPr lang="pl-PL" dirty="0"/>
          </a:p>
          <a:p>
            <a:pPr fontAlgn="base">
              <a:buFont typeface="+mj-lt"/>
              <a:buAutoNum type="arabicPeriod"/>
            </a:pPr>
            <a:r>
              <a:rPr lang="pl-PL" u="sng" dirty="0">
                <a:hlinkClick r:id="rId17"/>
              </a:rPr>
              <a:t>http://stencel.mimuw.edu.pl/abwi/20020514.WSDL/</a:t>
            </a:r>
            <a:r>
              <a:rPr lang="pl-PL" dirty="0"/>
              <a:t> “WSDL (Web Services </a:t>
            </a:r>
            <a:r>
              <a:rPr lang="pl-PL" dirty="0" err="1"/>
              <a:t>Description</a:t>
            </a:r>
            <a:r>
              <a:rPr lang="pl-PL" dirty="0"/>
              <a:t> Language)”,Krzysztof Stencel, materiały do przedmiotu</a:t>
            </a:r>
          </a:p>
          <a:p>
            <a:pPr fontAlgn="base">
              <a:buFont typeface="+mj-lt"/>
              <a:buAutoNum type="arabicPeriod"/>
            </a:pPr>
            <a:r>
              <a:rPr lang="pl-PL" u="sng" dirty="0">
                <a:hlinkClick r:id="rId18"/>
              </a:rPr>
              <a:t>https://github.com/go-martini/martini</a:t>
            </a:r>
            <a:r>
              <a:rPr lang="pl-PL" dirty="0"/>
              <a:t> - “Martini </a:t>
            </a:r>
            <a:r>
              <a:rPr lang="pl-PL" dirty="0" err="1"/>
              <a:t>framework</a:t>
            </a:r>
            <a:r>
              <a:rPr lang="pl-PL" dirty="0"/>
              <a:t>”, Miguel Molina, aktualizacja: 21.01.2017r.</a:t>
            </a:r>
          </a:p>
          <a:p>
            <a:pPr fontAlgn="base">
              <a:buFont typeface="+mj-lt"/>
              <a:buAutoNum type="arabicPeriod"/>
            </a:pPr>
            <a:r>
              <a:rPr lang="pl-PL" u="sng" dirty="0">
                <a:hlinkClick r:id="rId19"/>
              </a:rPr>
              <a:t>https://commandwindows.com/command3.html</a:t>
            </a:r>
            <a:r>
              <a:rPr lang="pl-PL" dirty="0"/>
              <a:t> </a:t>
            </a:r>
            <a:r>
              <a:rPr lang="pl-PL" i="1" dirty="0" err="1"/>
              <a:t>Command</a:t>
            </a:r>
            <a:r>
              <a:rPr lang="pl-PL" i="1" dirty="0"/>
              <a:t> Line List and Reference </a:t>
            </a:r>
            <a:r>
              <a:rPr lang="pl-PL" i="1" u="sng" dirty="0" err="1">
                <a:hlinkClick r:id="rId20"/>
              </a:rPr>
              <a:t>Vic</a:t>
            </a:r>
            <a:r>
              <a:rPr lang="pl-PL" i="1" u="sng" dirty="0">
                <a:hlinkClick r:id="rId20"/>
              </a:rPr>
              <a:t> </a:t>
            </a:r>
            <a:r>
              <a:rPr lang="pl-PL" i="1" u="sng" dirty="0" err="1">
                <a:hlinkClick r:id="rId20"/>
              </a:rPr>
              <a:t>Laurie</a:t>
            </a:r>
            <a:r>
              <a:rPr lang="pl-PL" dirty="0"/>
              <a:t> 2012r</a:t>
            </a:r>
          </a:p>
          <a:p>
            <a:pPr fontAlgn="base">
              <a:buFont typeface="+mj-lt"/>
              <a:buAutoNum type="arabicPeriod"/>
            </a:pPr>
            <a:r>
              <a:rPr lang="pl-PL" u="sng" dirty="0">
                <a:hlinkClick r:id="rId21"/>
              </a:rPr>
              <a:t>https://www.socketloop.com/tutorials</a:t>
            </a:r>
            <a:r>
              <a:rPr lang="pl-PL" dirty="0"/>
              <a:t> “GO OS </a:t>
            </a:r>
            <a:r>
              <a:rPr lang="pl-PL" dirty="0" err="1"/>
              <a:t>TUTORIAL”By</a:t>
            </a:r>
            <a:r>
              <a:rPr lang="pl-PL" dirty="0"/>
              <a:t> Adam </a:t>
            </a:r>
            <a:r>
              <a:rPr lang="pl-PL" dirty="0" err="1"/>
              <a:t>Ng</a:t>
            </a:r>
            <a:r>
              <a:rPr lang="pl-PL" dirty="0"/>
              <a:t> aktualizacja 17 lipca 2015r.</a:t>
            </a:r>
          </a:p>
          <a:p>
            <a:pPr fontAlgn="base">
              <a:buFont typeface="+mj-lt"/>
              <a:buAutoNum type="arabicPeriod"/>
            </a:pPr>
            <a:r>
              <a:rPr lang="pl-PL" u="sng" dirty="0">
                <a:hlinkClick r:id="rId22"/>
              </a:rPr>
              <a:t>https://nathanleclaire.com/blog/2014/12/29/shelled-out-commands-in-golang/</a:t>
            </a:r>
            <a:r>
              <a:rPr lang="pl-PL" dirty="0"/>
              <a:t> “</a:t>
            </a:r>
            <a:r>
              <a:rPr lang="pl-PL" dirty="0" err="1">
                <a:hlinkClick r:id="rId22"/>
              </a:rPr>
              <a:t>Shelled</a:t>
            </a:r>
            <a:r>
              <a:rPr lang="pl-PL" dirty="0">
                <a:hlinkClick r:id="rId22"/>
              </a:rPr>
              <a:t>-out </a:t>
            </a:r>
            <a:r>
              <a:rPr lang="pl-PL" dirty="0" err="1">
                <a:hlinkClick r:id="rId22"/>
              </a:rPr>
              <a:t>Commands</a:t>
            </a:r>
            <a:r>
              <a:rPr lang="pl-PL" dirty="0">
                <a:hlinkClick r:id="rId22"/>
              </a:rPr>
              <a:t> In </a:t>
            </a:r>
            <a:r>
              <a:rPr lang="pl-PL" dirty="0" err="1">
                <a:hlinkClick r:id="rId22"/>
              </a:rPr>
              <a:t>Golang</a:t>
            </a:r>
            <a:r>
              <a:rPr lang="pl-PL" dirty="0"/>
              <a:t> by Nathan </a:t>
            </a:r>
            <a:r>
              <a:rPr lang="pl-PL" dirty="0" err="1"/>
              <a:t>Leclaire</a:t>
            </a:r>
            <a:r>
              <a:rPr lang="pl-PL" dirty="0"/>
              <a:t> 29. Grudzień 2014r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00860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583" y="2416137"/>
            <a:ext cx="2727722" cy="3636963"/>
          </a:xfrm>
        </p:spPr>
      </p:pic>
      <p:sp>
        <p:nvSpPr>
          <p:cNvPr id="5" name="pole tekstowe 4"/>
          <p:cNvSpPr txBox="1"/>
          <p:nvPr/>
        </p:nvSpPr>
        <p:spPr>
          <a:xfrm>
            <a:off x="8132781" y="3883511"/>
            <a:ext cx="262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Dziękujemy za uwagę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4839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Język GO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3710" y="1795188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Dodatkowe narzędzia:</a:t>
            </a:r>
          </a:p>
          <a:p>
            <a:pPr fontAlgn="base"/>
            <a:r>
              <a:rPr lang="pl-PL" dirty="0"/>
              <a:t>GOWSDL</a:t>
            </a:r>
          </a:p>
          <a:p>
            <a:pPr fontAlgn="base"/>
            <a:r>
              <a:rPr lang="pl-PL" dirty="0" err="1"/>
              <a:t>framework</a:t>
            </a:r>
            <a:r>
              <a:rPr lang="pl-PL" dirty="0"/>
              <a:t> Martini</a:t>
            </a:r>
          </a:p>
          <a:p>
            <a:endParaRPr lang="pl-PL" dirty="0"/>
          </a:p>
        </p:txBody>
      </p:sp>
      <p:pic>
        <p:nvPicPr>
          <p:cNvPr id="4" name="Picture 2" descr="Znalezione obrazy dla zapytania go programming langu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414" y="69638"/>
            <a:ext cx="3179297" cy="177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65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Narzędzia komunikacji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975" y="2119513"/>
            <a:ext cx="4410286" cy="2048073"/>
          </a:xfrm>
          <a:prstGeom prst="rect">
            <a:avLst/>
          </a:prstGeom>
        </p:spPr>
      </p:pic>
      <p:sp>
        <p:nvSpPr>
          <p:cNvPr id="8" name="AutoShape 10" descr="Znalezione obrazy dla zapytania sla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38" name="Picture 14" descr="Podobny obra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56097">
            <a:off x="518951" y="2364257"/>
            <a:ext cx="3316519" cy="95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973" y="1972813"/>
            <a:ext cx="3549299" cy="2132697"/>
          </a:xfrm>
          <a:prstGeom prst="rect">
            <a:avLst/>
          </a:prstGeom>
        </p:spPr>
      </p:pic>
      <p:pic>
        <p:nvPicPr>
          <p:cNvPr id="1032" name="Picture 8" descr="http://www.aha.io/assets/github.7433692cabbfa132f34adb034e7909f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07470">
            <a:off x="7032742" y="2500390"/>
            <a:ext cx="3470287" cy="128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braz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7851" y="4386297"/>
            <a:ext cx="4140533" cy="2267435"/>
          </a:xfrm>
          <a:prstGeom prst="rect">
            <a:avLst/>
          </a:prstGeom>
        </p:spPr>
      </p:pic>
      <p:pic>
        <p:nvPicPr>
          <p:cNvPr id="1040" name="Picture 16" descr="Znalezione obrazy dla zapytania scrum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895" y="4909341"/>
            <a:ext cx="1097418" cy="122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36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Analiza porównawcza</a:t>
            </a:r>
            <a:endParaRPr lang="pl-PL" dirty="0"/>
          </a:p>
        </p:txBody>
      </p:sp>
      <p:graphicFrame>
        <p:nvGraphicFramePr>
          <p:cNvPr id="16" name="Symbol zastępczy zawartości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278290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577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Diagramy UML 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825" y="2401962"/>
            <a:ext cx="5710837" cy="3438400"/>
          </a:xfrm>
        </p:spPr>
      </p:pic>
      <p:sp>
        <p:nvSpPr>
          <p:cNvPr id="6" name="pole tekstowe 5"/>
          <p:cNvSpPr txBox="1"/>
          <p:nvPr/>
        </p:nvSpPr>
        <p:spPr>
          <a:xfrm>
            <a:off x="5116204" y="6184606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Diagram sekwencji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3503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pole tekstowe 4"/>
          <p:cNvSpPr txBox="1"/>
          <p:nvPr/>
        </p:nvSpPr>
        <p:spPr>
          <a:xfrm>
            <a:off x="4937760" y="5959738"/>
            <a:ext cx="449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Dataflow</a:t>
            </a:r>
            <a:r>
              <a:rPr lang="pl-PL" dirty="0"/>
              <a:t>-</a:t>
            </a:r>
            <a:r>
              <a:rPr lang="pl-PL" dirty="0" smtClean="0"/>
              <a:t>diagram</a:t>
            </a:r>
            <a:endParaRPr lang="pl-PL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117" y="2521408"/>
            <a:ext cx="8539555" cy="3165525"/>
          </a:xfrm>
        </p:spPr>
      </p:pic>
    </p:spTree>
    <p:extLst>
      <p:ext uri="{BB962C8B-B14F-4D97-AF65-F5344CB8AC3E}">
        <p14:creationId xmlns:p14="http://schemas.microsoft.com/office/powerpoint/2010/main" val="203278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</a:t>
            </a:r>
            <a:endParaRPr lang="pl-PL" dirty="0"/>
          </a:p>
        </p:txBody>
      </p:sp>
      <p:pic>
        <p:nvPicPr>
          <p:cNvPr id="4098" name="Picture 2" descr="https://lh4.googleusercontent.com/a0FPXY0ZdR-Ntp_VocdYgOB9WfcI9H2bWfbOUppariQHE9X46OE4HMRFCrXeBDsPR5BSGw1im6YZJfJZFWviJqezxxehoMR87j3k3XMJ6HLiTnWJsUnqRfFQfkskb8Mfs3tTrs1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46" y="1979407"/>
            <a:ext cx="10652844" cy="464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966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469445" y="2910689"/>
            <a:ext cx="10571998" cy="970450"/>
          </a:xfrm>
        </p:spPr>
        <p:txBody>
          <a:bodyPr/>
          <a:lstStyle/>
          <a:p>
            <a:r>
              <a:rPr lang="pl-PL" dirty="0" err="1"/>
              <a:t>c</a:t>
            </a:r>
            <a:r>
              <a:rPr lang="pl-PL" dirty="0" err="1" smtClean="0"/>
              <a:t>lient_test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791" y="1900818"/>
            <a:ext cx="7462786" cy="4844793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641873" y="482636"/>
            <a:ext cx="9411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Test1: sprawdzenie czy czytanie </a:t>
            </a:r>
            <a:r>
              <a:rPr lang="pl-PL" b="1" dirty="0" err="1" smtClean="0"/>
              <a:t>url’a</a:t>
            </a:r>
            <a:r>
              <a:rPr lang="pl-PL" b="1" dirty="0" smtClean="0"/>
              <a:t> z </a:t>
            </a:r>
            <a:r>
              <a:rPr lang="pl-PL" b="1" dirty="0" err="1" smtClean="0"/>
              <a:t>configfile</a:t>
            </a:r>
            <a:r>
              <a:rPr lang="pl-PL" b="1" dirty="0" smtClean="0"/>
              <a:t> działa</a:t>
            </a:r>
          </a:p>
          <a:p>
            <a:r>
              <a:rPr lang="pl-PL" b="1" dirty="0" smtClean="0"/>
              <a:t>Test2: sprawdzenie zachowania, co się stanie gdy nie będzie znaleziony </a:t>
            </a:r>
            <a:r>
              <a:rPr lang="pl-PL" b="1" dirty="0" err="1" smtClean="0"/>
              <a:t>configfile</a:t>
            </a:r>
            <a:endParaRPr lang="pl-PL" b="1" dirty="0" smtClean="0"/>
          </a:p>
          <a:p>
            <a:r>
              <a:rPr lang="pl-PL" b="1" dirty="0" smtClean="0"/>
              <a:t>Test3: sprawdzenie weryfikacji czy odpowiedź serwera i rekord były takie same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415992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75346" y="3136600"/>
            <a:ext cx="10571998" cy="970450"/>
          </a:xfrm>
        </p:spPr>
        <p:txBody>
          <a:bodyPr/>
          <a:lstStyle/>
          <a:p>
            <a:r>
              <a:rPr lang="pl-PL" dirty="0" err="1"/>
              <a:t>s</a:t>
            </a:r>
            <a:r>
              <a:rPr lang="pl-PL" dirty="0" err="1" smtClean="0"/>
              <a:t>erwer_test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1202168" y="355004"/>
            <a:ext cx="9329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Test1: sprawdza poprawność wygenerowanej treści odpowiedzi na podstawie treści zapytania</a:t>
            </a:r>
          </a:p>
          <a:p>
            <a:r>
              <a:rPr lang="pl-PL" b="1" dirty="0" smtClean="0"/>
              <a:t>Test2: sprawdzenie </a:t>
            </a:r>
            <a:r>
              <a:rPr lang="pl-PL" b="1" dirty="0"/>
              <a:t>poprawności wyciągnięcia treści zapytania z </a:t>
            </a:r>
            <a:r>
              <a:rPr lang="pl-PL" b="1" dirty="0" err="1"/>
              <a:t>xml</a:t>
            </a:r>
            <a:endParaRPr lang="pl-PL" b="1" dirty="0"/>
          </a:p>
          <a:p>
            <a:r>
              <a:rPr lang="pl-PL" b="1" dirty="0" smtClean="0"/>
              <a:t>Test3: sprawdzenie poprawności </a:t>
            </a:r>
            <a:r>
              <a:rPr lang="pl-PL" b="1" dirty="0" err="1" smtClean="0"/>
              <a:t>xml</a:t>
            </a:r>
            <a:r>
              <a:rPr lang="pl-PL" b="1" dirty="0" smtClean="0"/>
              <a:t> odpowiedzi na podstawie wejściowej treści zapytania</a:t>
            </a:r>
            <a:endParaRPr lang="pl-PL" b="1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486" y="2256295"/>
            <a:ext cx="6587424" cy="416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16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ytat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TM03457503[[fn=Cytat]]</Template>
  <TotalTime>639</TotalTime>
  <Words>191</Words>
  <Application>Microsoft Office PowerPoint</Application>
  <PresentationFormat>Panoramiczny</PresentationFormat>
  <Paragraphs>61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19" baseType="lpstr">
      <vt:lpstr>Century Gothic</vt:lpstr>
      <vt:lpstr>Wingdings 2</vt:lpstr>
      <vt:lpstr>Cytat</vt:lpstr>
      <vt:lpstr>Go - Webservice</vt:lpstr>
      <vt:lpstr>Język GO</vt:lpstr>
      <vt:lpstr>Narzędzia komunikacji</vt:lpstr>
      <vt:lpstr>Analiza porównawcza</vt:lpstr>
      <vt:lpstr>Diagramy UML </vt:lpstr>
      <vt:lpstr>Prezentacja programu PowerPoint</vt:lpstr>
      <vt:lpstr>Testy</vt:lpstr>
      <vt:lpstr>client_test</vt:lpstr>
      <vt:lpstr>serwer_test</vt:lpstr>
      <vt:lpstr>Prezentacja programu PowerPoint</vt:lpstr>
      <vt:lpstr>echo_test</vt:lpstr>
      <vt:lpstr>message_test</vt:lpstr>
      <vt:lpstr>Dokumentacja</vt:lpstr>
      <vt:lpstr>Kody źródłowe</vt:lpstr>
      <vt:lpstr>Bibliografia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- Webservice</dc:title>
  <dc:creator>Windows User</dc:creator>
  <cp:lastModifiedBy>Windows User</cp:lastModifiedBy>
  <cp:revision>27</cp:revision>
  <dcterms:created xsi:type="dcterms:W3CDTF">2017-06-10T17:08:56Z</dcterms:created>
  <dcterms:modified xsi:type="dcterms:W3CDTF">2017-06-15T20:08:13Z</dcterms:modified>
</cp:coreProperties>
</file>