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Raleway"/>
      <p:regular r:id="rId44"/>
      <p:bold r:id="rId45"/>
      <p:italic r:id="rId46"/>
      <p:boldItalic r:id="rId47"/>
    </p:embeddedFont>
    <p:embeddedFont>
      <p:font typeface="Raleway Thin"/>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2" roundtripDataSignature="AMtx7mjMCs1tqjTmx3Q6sihRzadWVjJo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Raleway-regular.fntdata"/><Relationship Id="rId43" Type="http://schemas.openxmlformats.org/officeDocument/2006/relationships/slide" Target="slides/slide39.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Thin-regular.fntdata"/><Relationship Id="rId47" Type="http://schemas.openxmlformats.org/officeDocument/2006/relationships/font" Target="fonts/Raleway-boldItalic.fntdata"/><Relationship Id="rId49" Type="http://schemas.openxmlformats.org/officeDocument/2006/relationships/font" Target="fonts/RalewayThin-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lewayThin-boldItalic.fntdata"/><Relationship Id="rId50" Type="http://schemas.openxmlformats.org/officeDocument/2006/relationships/font" Target="fonts/RalewayThin-italic.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sz="1200"/>
              <a:t>"- Modelagem do DER</a:t>
            </a:r>
            <a:endParaRPr sz="1200"/>
          </a:p>
          <a:p>
            <a:pPr indent="0" lvl="0" marL="0" rtl="0" algn="l">
              <a:lnSpc>
                <a:spcPct val="100000"/>
              </a:lnSpc>
              <a:spcBef>
                <a:spcPts val="0"/>
              </a:spcBef>
              <a:spcAft>
                <a:spcPts val="0"/>
              </a:spcAft>
              <a:buClr>
                <a:schemeClr val="dk1"/>
              </a:buClr>
              <a:buSzPts val="1100"/>
              <a:buFont typeface="Arial"/>
              <a:buNone/>
            </a:pPr>
            <a:r>
              <a:rPr lang="pt-BR" sz="1200"/>
              <a:t>- Cardinalidade</a:t>
            </a:r>
            <a:endParaRPr sz="1200"/>
          </a:p>
          <a:p>
            <a:pPr indent="0" lvl="0" marL="0" rtl="0" algn="l">
              <a:lnSpc>
                <a:spcPct val="100000"/>
              </a:lnSpc>
              <a:spcBef>
                <a:spcPts val="0"/>
              </a:spcBef>
              <a:spcAft>
                <a:spcPts val="0"/>
              </a:spcAft>
              <a:buClr>
                <a:schemeClr val="dk1"/>
              </a:buClr>
              <a:buSzPts val="1100"/>
              <a:buFont typeface="Arial"/>
              <a:buNone/>
            </a:pPr>
            <a:r>
              <a:rPr lang="pt-BR" sz="1200"/>
              <a:t>- Tipos de Dados</a:t>
            </a:r>
            <a:endParaRPr sz="1200"/>
          </a:p>
          <a:p>
            <a:pPr indent="0" lvl="0" marL="0" rtl="0" algn="l">
              <a:lnSpc>
                <a:spcPct val="100000"/>
              </a:lnSpc>
              <a:spcBef>
                <a:spcPts val="0"/>
              </a:spcBef>
              <a:spcAft>
                <a:spcPts val="0"/>
              </a:spcAft>
              <a:buClr>
                <a:schemeClr val="dk1"/>
              </a:buClr>
              <a:buSzPts val="1100"/>
              <a:buFont typeface="Arial"/>
              <a:buNone/>
            </a:pPr>
            <a:r>
              <a:rPr lang="pt-BR" sz="1200"/>
              <a:t>- Criação e exclusão do DB</a:t>
            </a:r>
            <a:endParaRPr sz="1200"/>
          </a:p>
          <a:p>
            <a:pPr indent="0" lvl="0" marL="0" rtl="0" algn="l">
              <a:lnSpc>
                <a:spcPct val="100000"/>
              </a:lnSpc>
              <a:spcBef>
                <a:spcPts val="0"/>
              </a:spcBef>
              <a:spcAft>
                <a:spcPts val="0"/>
              </a:spcAft>
              <a:buClr>
                <a:schemeClr val="dk1"/>
              </a:buClr>
              <a:buSzPts val="1100"/>
              <a:buFont typeface="Arial"/>
              <a:buNone/>
            </a:pPr>
            <a:r>
              <a:rPr lang="pt-BR" sz="1200"/>
              <a:t>- Criação e exclusão das Tabelas com relacionamento entre outras tabelas</a:t>
            </a:r>
            <a:endParaRPr sz="1200"/>
          </a:p>
          <a:p>
            <a:pPr indent="0" lvl="0" marL="0" rtl="0" algn="l">
              <a:lnSpc>
                <a:spcPct val="100000"/>
              </a:lnSpc>
              <a:spcBef>
                <a:spcPts val="0"/>
              </a:spcBef>
              <a:spcAft>
                <a:spcPts val="0"/>
              </a:spcAft>
              <a:buClr>
                <a:schemeClr val="dk1"/>
              </a:buClr>
              <a:buSzPts val="1100"/>
              <a:buFont typeface="Arial"/>
              <a:buNone/>
            </a:pPr>
            <a:r>
              <a:rPr lang="pt-BR" sz="1200"/>
              <a:t>- Alteração na Tabela"</a:t>
            </a:r>
            <a:endParaRPr sz="1200"/>
          </a:p>
          <a:p>
            <a:pPr indent="0" lvl="0" marL="0" rtl="0" algn="l">
              <a:lnSpc>
                <a:spcPct val="100000"/>
              </a:lnSpc>
              <a:spcBef>
                <a:spcPts val="0"/>
              </a:spcBef>
              <a:spcAft>
                <a:spcPts val="0"/>
              </a:spcAft>
              <a:buSzPts val="1100"/>
              <a:buNone/>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55b2e914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955b2e9141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55b2e94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55b2e94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431b57ee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9431b57e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431b57ee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9431b57ee1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55b2e914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55b2e914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431b57e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9431b57e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55b2e914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55b2e914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955b2e91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955b2e91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55b2e914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55b2e914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55b2e94b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55b2e94b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55b2e94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55b2e94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55b2e94b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55b2e94b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955b2e91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955b2e91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55b2e91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55b2e91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431b57e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9431b57ee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431b57ee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9431b57ee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431b57ee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9431b57e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ype="secHead">
  <p:cSld name="SECTION_HEADER">
    <p:spTree>
      <p:nvGrpSpPr>
        <p:cNvPr id="10" name="Shape 10"/>
        <p:cNvGrpSpPr/>
        <p:nvPr/>
      </p:nvGrpSpPr>
      <p:grpSpPr>
        <a:xfrm>
          <a:off x="0" y="0"/>
          <a:ext cx="0" cy="0"/>
          <a:chOff x="0" y="0"/>
          <a:chExt cx="0" cy="0"/>
        </a:xfrm>
      </p:grpSpPr>
      <p:sp>
        <p:nvSpPr>
          <p:cNvPr id="11" name="Google Shape;11;p24"/>
          <p:cNvSpPr txBox="1"/>
          <p:nvPr>
            <p:ph type="title"/>
          </p:nvPr>
        </p:nvSpPr>
        <p:spPr>
          <a:xfrm>
            <a:off x="1115550" y="2042700"/>
            <a:ext cx="6912900" cy="105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Font typeface="Raleway"/>
              <a:buNone/>
              <a:defRPr b="1" sz="4800">
                <a:latin typeface="Raleway"/>
                <a:ea typeface="Raleway"/>
                <a:cs typeface="Raleway"/>
                <a:sym typeface="Raleway"/>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5"/>
          <p:cNvSpPr txBox="1"/>
          <p:nvPr>
            <p:ph type="title"/>
          </p:nvPr>
        </p:nvSpPr>
        <p:spPr>
          <a:xfrm>
            <a:off x="265500" y="831275"/>
            <a:ext cx="4045200" cy="1884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aleway"/>
              <a:buNone/>
              <a:defRPr b="1" sz="3600">
                <a:latin typeface="Raleway"/>
                <a:ea typeface="Raleway"/>
                <a:cs typeface="Raleway"/>
                <a:sym typeface="Raleway"/>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Font typeface="Raleway"/>
              <a:buNone/>
              <a:defRPr sz="2100">
                <a:latin typeface="Raleway"/>
                <a:ea typeface="Raleway"/>
                <a:cs typeface="Raleway"/>
                <a:sym typeface="Raleway"/>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Font typeface="Raleway"/>
              <a:buChar char="●"/>
              <a:defRPr>
                <a:latin typeface="Raleway"/>
                <a:ea typeface="Raleway"/>
                <a:cs typeface="Raleway"/>
                <a:sym typeface="Raleway"/>
              </a:defRPr>
            </a:lvl1pPr>
            <a:lvl2pPr indent="-317500" lvl="1" marL="914400" algn="l">
              <a:lnSpc>
                <a:spcPct val="115000"/>
              </a:lnSpc>
              <a:spcBef>
                <a:spcPts val="1600"/>
              </a:spcBef>
              <a:spcAft>
                <a:spcPts val="0"/>
              </a:spcAft>
              <a:buSzPts val="1400"/>
              <a:buFont typeface="Raleway"/>
              <a:buChar char="○"/>
              <a:defRPr>
                <a:latin typeface="Raleway"/>
                <a:ea typeface="Raleway"/>
                <a:cs typeface="Raleway"/>
                <a:sym typeface="Raleway"/>
              </a:defRPr>
            </a:lvl2pPr>
            <a:lvl3pPr indent="-317500" lvl="2" marL="1371600" algn="l">
              <a:lnSpc>
                <a:spcPct val="115000"/>
              </a:lnSpc>
              <a:spcBef>
                <a:spcPts val="1600"/>
              </a:spcBef>
              <a:spcAft>
                <a:spcPts val="0"/>
              </a:spcAft>
              <a:buSzPts val="1400"/>
              <a:buFont typeface="Raleway"/>
              <a:buChar char="■"/>
              <a:defRPr>
                <a:latin typeface="Raleway"/>
                <a:ea typeface="Raleway"/>
                <a:cs typeface="Raleway"/>
                <a:sym typeface="Raleway"/>
              </a:defRPr>
            </a:lvl3pPr>
            <a:lvl4pPr indent="-317500" lvl="3" marL="1828800" algn="l">
              <a:lnSpc>
                <a:spcPct val="115000"/>
              </a:lnSpc>
              <a:spcBef>
                <a:spcPts val="1600"/>
              </a:spcBef>
              <a:spcAft>
                <a:spcPts val="0"/>
              </a:spcAft>
              <a:buSzPts val="1400"/>
              <a:buFont typeface="Raleway"/>
              <a:buChar char="●"/>
              <a:defRPr>
                <a:latin typeface="Raleway"/>
                <a:ea typeface="Raleway"/>
                <a:cs typeface="Raleway"/>
                <a:sym typeface="Raleway"/>
              </a:defRPr>
            </a:lvl4pPr>
            <a:lvl5pPr indent="-317500" lvl="4" marL="2286000" algn="l">
              <a:lnSpc>
                <a:spcPct val="115000"/>
              </a:lnSpc>
              <a:spcBef>
                <a:spcPts val="1600"/>
              </a:spcBef>
              <a:spcAft>
                <a:spcPts val="0"/>
              </a:spcAft>
              <a:buSzPts val="1400"/>
              <a:buFont typeface="Raleway"/>
              <a:buChar char="○"/>
              <a:defRPr>
                <a:latin typeface="Raleway"/>
                <a:ea typeface="Raleway"/>
                <a:cs typeface="Raleway"/>
                <a:sym typeface="Raleway"/>
              </a:defRPr>
            </a:lvl5pPr>
            <a:lvl6pPr indent="-317500" lvl="5" marL="2743200" algn="l">
              <a:lnSpc>
                <a:spcPct val="115000"/>
              </a:lnSpc>
              <a:spcBef>
                <a:spcPts val="1600"/>
              </a:spcBef>
              <a:spcAft>
                <a:spcPts val="0"/>
              </a:spcAft>
              <a:buSzPts val="1400"/>
              <a:buFont typeface="Raleway"/>
              <a:buChar char="■"/>
              <a:defRPr>
                <a:latin typeface="Raleway"/>
                <a:ea typeface="Raleway"/>
                <a:cs typeface="Raleway"/>
                <a:sym typeface="Raleway"/>
              </a:defRPr>
            </a:lvl6pPr>
            <a:lvl7pPr indent="-317500" lvl="6" marL="3200400" algn="l">
              <a:lnSpc>
                <a:spcPct val="115000"/>
              </a:lnSpc>
              <a:spcBef>
                <a:spcPts val="1600"/>
              </a:spcBef>
              <a:spcAft>
                <a:spcPts val="0"/>
              </a:spcAft>
              <a:buSzPts val="1400"/>
              <a:buFont typeface="Raleway"/>
              <a:buChar char="●"/>
              <a:defRPr>
                <a:latin typeface="Raleway"/>
                <a:ea typeface="Raleway"/>
                <a:cs typeface="Raleway"/>
                <a:sym typeface="Raleway"/>
              </a:defRPr>
            </a:lvl7pPr>
            <a:lvl8pPr indent="-317500" lvl="7" marL="3657600" algn="l">
              <a:lnSpc>
                <a:spcPct val="115000"/>
              </a:lnSpc>
              <a:spcBef>
                <a:spcPts val="1600"/>
              </a:spcBef>
              <a:spcAft>
                <a:spcPts val="0"/>
              </a:spcAft>
              <a:buSzPts val="1400"/>
              <a:buFont typeface="Raleway"/>
              <a:buChar char="○"/>
              <a:defRPr>
                <a:latin typeface="Raleway"/>
                <a:ea typeface="Raleway"/>
                <a:cs typeface="Raleway"/>
                <a:sym typeface="Raleway"/>
              </a:defRPr>
            </a:lvl8pPr>
            <a:lvl9pPr indent="-317500" lvl="8" marL="4114800" algn="l">
              <a:lnSpc>
                <a:spcPct val="115000"/>
              </a:lnSpc>
              <a:spcBef>
                <a:spcPts val="1600"/>
              </a:spcBef>
              <a:spcAft>
                <a:spcPts val="1600"/>
              </a:spcAft>
              <a:buSzPts val="1400"/>
              <a:buFont typeface="Raleway"/>
              <a:buChar char="■"/>
              <a:defRPr>
                <a:latin typeface="Raleway"/>
                <a:ea typeface="Raleway"/>
                <a:cs typeface="Raleway"/>
                <a:sym typeface="Raleway"/>
              </a:defRPr>
            </a:lvl9pPr>
          </a:lstStyle>
          <a:p/>
        </p:txBody>
      </p:sp>
      <p:sp>
        <p:nvSpPr>
          <p:cNvPr id="18" name="Google Shape;1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 name="Shape 19"/>
        <p:cNvGrpSpPr/>
        <p:nvPr/>
      </p:nvGrpSpPr>
      <p:grpSpPr>
        <a:xfrm>
          <a:off x="0" y="0"/>
          <a:ext cx="0" cy="0"/>
          <a:chOff x="0" y="0"/>
          <a:chExt cx="0" cy="0"/>
        </a:xfrm>
      </p:grpSpPr>
      <p:sp>
        <p:nvSpPr>
          <p:cNvPr id="20" name="Google Shape;20;p26"/>
          <p:cNvSpPr txBox="1"/>
          <p:nvPr>
            <p:ph idx="1" type="body"/>
          </p:nvPr>
        </p:nvSpPr>
        <p:spPr>
          <a:xfrm>
            <a:off x="1587700" y="4451725"/>
            <a:ext cx="56217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aleway"/>
              <a:buNone/>
              <a:defRPr b="1">
                <a:latin typeface="Raleway"/>
                <a:ea typeface="Raleway"/>
                <a:cs typeface="Raleway"/>
                <a:sym typeface="Raleway"/>
              </a:defRPr>
            </a:lvl1pPr>
          </a:lstStyle>
          <a:p/>
        </p:txBody>
      </p:sp>
      <p:sp>
        <p:nvSpPr>
          <p:cNvPr id="21" name="Google Shape;2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 name="Shape 22"/>
        <p:cNvGrpSpPr/>
        <p:nvPr/>
      </p:nvGrpSpPr>
      <p:grpSpPr>
        <a:xfrm>
          <a:off x="0" y="0"/>
          <a:ext cx="0" cy="0"/>
          <a:chOff x="0" y="0"/>
          <a:chExt cx="0" cy="0"/>
        </a:xfrm>
      </p:grpSpPr>
      <p:sp>
        <p:nvSpPr>
          <p:cNvPr id="23" name="Google Shape;23;p27"/>
          <p:cNvSpPr txBox="1"/>
          <p:nvPr>
            <p:ph hasCustomPrompt="1" type="title"/>
          </p:nvPr>
        </p:nvSpPr>
        <p:spPr>
          <a:xfrm>
            <a:off x="311700" y="1716900"/>
            <a:ext cx="8520600" cy="170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Font typeface="Raleway"/>
              <a:buNone/>
              <a:defRPr b="1" sz="12000">
                <a:latin typeface="Raleway"/>
                <a:ea typeface="Raleway"/>
                <a:cs typeface="Raleway"/>
                <a:sym typeface="Raleway"/>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4" name="Google Shape;2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title">
  <p:cSld name="TITLE">
    <p:spTree>
      <p:nvGrpSpPr>
        <p:cNvPr id="25" name="Shape 25"/>
        <p:cNvGrpSpPr/>
        <p:nvPr/>
      </p:nvGrpSpPr>
      <p:grpSpPr>
        <a:xfrm>
          <a:off x="0" y="0"/>
          <a:ext cx="0" cy="0"/>
          <a:chOff x="0" y="0"/>
          <a:chExt cx="0" cy="0"/>
        </a:xfrm>
      </p:grpSpPr>
      <p:sp>
        <p:nvSpPr>
          <p:cNvPr id="26" name="Google Shape;2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ítulo">
  <p:cSld name="MAIN_POINT">
    <p:spTree>
      <p:nvGrpSpPr>
        <p:cNvPr id="27" name="Shape 27"/>
        <p:cNvGrpSpPr/>
        <p:nvPr/>
      </p:nvGrpSpPr>
      <p:grpSpPr>
        <a:xfrm>
          <a:off x="0" y="0"/>
          <a:ext cx="0" cy="0"/>
          <a:chOff x="0" y="0"/>
          <a:chExt cx="0" cy="0"/>
        </a:xfrm>
      </p:grpSpPr>
      <p:sp>
        <p:nvSpPr>
          <p:cNvPr id="28" name="Google Shape;28;p29"/>
          <p:cNvSpPr txBox="1"/>
          <p:nvPr>
            <p:ph type="title"/>
          </p:nvPr>
        </p:nvSpPr>
        <p:spPr>
          <a:xfrm>
            <a:off x="490250" y="450150"/>
            <a:ext cx="8094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Font typeface="Raleway"/>
              <a:buNone/>
              <a:defRPr b="1" sz="3600">
                <a:latin typeface="Raleway"/>
                <a:ea typeface="Raleway"/>
                <a:cs typeface="Raleway"/>
                <a:sym typeface="Raleway"/>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Simples">
  <p:cSld name="MAIN_POINT_1">
    <p:spTree>
      <p:nvGrpSpPr>
        <p:cNvPr id="30" name="Shape 30"/>
        <p:cNvGrpSpPr/>
        <p:nvPr/>
      </p:nvGrpSpPr>
      <p:grpSpPr>
        <a:xfrm>
          <a:off x="0" y="0"/>
          <a:ext cx="0" cy="0"/>
          <a:chOff x="0" y="0"/>
          <a:chExt cx="0" cy="0"/>
        </a:xfrm>
      </p:grpSpPr>
      <p:sp>
        <p:nvSpPr>
          <p:cNvPr id="31" name="Google Shape;31;p30"/>
          <p:cNvSpPr txBox="1"/>
          <p:nvPr>
            <p:ph type="title"/>
          </p:nvPr>
        </p:nvSpPr>
        <p:spPr>
          <a:xfrm>
            <a:off x="490250" y="450150"/>
            <a:ext cx="8094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aleway"/>
              <a:buNone/>
              <a:defRPr b="1" sz="2400">
                <a:latin typeface="Raleway"/>
                <a:ea typeface="Raleway"/>
                <a:cs typeface="Raleway"/>
                <a:sym typeface="Raleway"/>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2" name="Google Shape;3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pic>
        <p:nvPicPr>
          <p:cNvPr id="9" name="Google Shape;9;p23"/>
          <p:cNvPicPr preferRelativeResize="0"/>
          <p:nvPr/>
        </p:nvPicPr>
        <p:blipFill rotWithShape="1">
          <a:blip r:embed="rId1">
            <a:alphaModFix/>
          </a:blip>
          <a:srcRect b="0" l="0" r="0" t="0"/>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icasdeprogramacao.com.br/o-que-e-um-sgb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title"/>
          </p:nvPr>
        </p:nvSpPr>
        <p:spPr>
          <a:xfrm>
            <a:off x="1115550" y="2042700"/>
            <a:ext cx="6912900" cy="105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pt-BR"/>
              <a:t>Banco de Dados</a:t>
            </a:r>
            <a:endParaRPr/>
          </a:p>
          <a:p>
            <a:pPr indent="0" lvl="0" marL="0" rtl="0" algn="l">
              <a:lnSpc>
                <a:spcPct val="100000"/>
              </a:lnSpc>
              <a:spcBef>
                <a:spcPts val="0"/>
              </a:spcBef>
              <a:spcAft>
                <a:spcPts val="0"/>
              </a:spcAft>
              <a:buClr>
                <a:srgbClr val="000000"/>
              </a:buClr>
              <a:buSzPts val="4800"/>
              <a:buFont typeface="Arial"/>
              <a:buNone/>
            </a:pPr>
            <a:r>
              <a:rPr lang="pt-BR">
                <a:solidFill>
                  <a:srgbClr val="666666"/>
                </a:solidFill>
              </a:rPr>
              <a:t>MySQL</a:t>
            </a:r>
            <a:endParaRPr>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955b2e9141_0_37"/>
          <p:cNvSpPr txBox="1"/>
          <p:nvPr/>
        </p:nvSpPr>
        <p:spPr>
          <a:xfrm>
            <a:off x="519300" y="1259325"/>
            <a:ext cx="8075100" cy="29856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CREATE TABLE </a:t>
            </a:r>
            <a:r>
              <a:rPr b="1" lang="pt-BR" sz="1600">
                <a:solidFill>
                  <a:srgbClr val="0077AA"/>
                </a:solidFill>
                <a:latin typeface="Courier New"/>
                <a:ea typeface="Courier New"/>
                <a:cs typeface="Courier New"/>
                <a:sym typeface="Courier New"/>
              </a:rPr>
              <a:t>telefone</a:t>
            </a:r>
            <a:r>
              <a:rPr b="1" lang="pt-BR" sz="1600">
                <a:solidFill>
                  <a:schemeClr val="dk1"/>
                </a:solidFill>
                <a:latin typeface="Courier New"/>
                <a:ea typeface="Courier New"/>
                <a:cs typeface="Courier New"/>
                <a:sym typeface="Courier New"/>
              </a:rPr>
              <a:t> (</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a:t>
            </a:r>
            <a:r>
              <a:rPr b="1" lang="pt-BR" sz="1600">
                <a:solidFill>
                  <a:srgbClr val="221199"/>
                </a:solidFill>
                <a:latin typeface="Courier New"/>
                <a:ea typeface="Courier New"/>
                <a:cs typeface="Courier New"/>
                <a:sym typeface="Courier New"/>
              </a:rPr>
              <a:t>ddd</a:t>
            </a:r>
            <a:r>
              <a:rPr b="1" lang="pt-BR" sz="1600">
                <a:solidFill>
                  <a:schemeClr val="dk1"/>
                </a:solidFill>
                <a:latin typeface="Courier New"/>
                <a:ea typeface="Courier New"/>
                <a:cs typeface="Courier New"/>
                <a:sym typeface="Courier New"/>
              </a:rPr>
              <a:t> VARCHAR(2) not null,</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a:t>
            </a:r>
            <a:r>
              <a:rPr b="1" lang="pt-BR" sz="1600">
                <a:solidFill>
                  <a:srgbClr val="221199"/>
                </a:solidFill>
                <a:latin typeface="Courier New"/>
                <a:ea typeface="Courier New"/>
                <a:cs typeface="Courier New"/>
                <a:sym typeface="Courier New"/>
              </a:rPr>
              <a:t>numero</a:t>
            </a:r>
            <a:r>
              <a:rPr b="1" lang="pt-BR" sz="1600">
                <a:solidFill>
                  <a:schemeClr val="dk1"/>
                </a:solidFill>
                <a:latin typeface="Courier New"/>
                <a:ea typeface="Courier New"/>
                <a:cs typeface="Courier New"/>
                <a:sym typeface="Courier New"/>
              </a:rPr>
              <a:t> VARCHAR(10) not null,</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a:t>
            </a:r>
            <a:r>
              <a:rPr b="1" lang="pt-BR" sz="1600">
                <a:solidFill>
                  <a:srgbClr val="221199"/>
                </a:solidFill>
                <a:latin typeface="Courier New"/>
                <a:ea typeface="Courier New"/>
                <a:cs typeface="Courier New"/>
                <a:sym typeface="Courier New"/>
              </a:rPr>
              <a:t>fk_cliente</a:t>
            </a:r>
            <a:r>
              <a:rPr b="1" lang="pt-BR" sz="1600">
                <a:solidFill>
                  <a:schemeClr val="dk1"/>
                </a:solidFill>
                <a:latin typeface="Courier New"/>
                <a:ea typeface="Courier New"/>
                <a:cs typeface="Courier New"/>
                <a:sym typeface="Courier New"/>
              </a:rPr>
              <a:t> INT,</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a:t>
            </a:r>
            <a:r>
              <a:rPr b="1" lang="pt-BR" sz="1600">
                <a:solidFill>
                  <a:srgbClr val="221199"/>
                </a:solidFill>
                <a:latin typeface="Courier New"/>
                <a:ea typeface="Courier New"/>
                <a:cs typeface="Courier New"/>
                <a:sym typeface="Courier New"/>
              </a:rPr>
              <a:t>FOREIGN KEY </a:t>
            </a:r>
            <a:r>
              <a:rPr b="1" lang="pt-BR" sz="1600">
                <a:latin typeface="Courier New"/>
                <a:ea typeface="Courier New"/>
                <a:cs typeface="Courier New"/>
                <a:sym typeface="Courier New"/>
              </a:rPr>
              <a:t>(fk_cliente)</a:t>
            </a:r>
            <a:r>
              <a:rPr b="1" lang="pt-BR" sz="1600">
                <a:solidFill>
                  <a:srgbClr val="221199"/>
                </a:solidFill>
                <a:latin typeface="Courier New"/>
                <a:ea typeface="Courier New"/>
                <a:cs typeface="Courier New"/>
                <a:sym typeface="Courier New"/>
              </a:rPr>
              <a:t> REFERENCES </a:t>
            </a:r>
            <a:r>
              <a:rPr b="1" lang="pt-BR" sz="1600">
                <a:latin typeface="Courier New"/>
                <a:ea typeface="Courier New"/>
                <a:cs typeface="Courier New"/>
                <a:sym typeface="Courier New"/>
              </a:rPr>
              <a:t>cliente(id_cliente)</a:t>
            </a:r>
            <a:endParaRPr b="1" sz="1600">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t/>
            </a:r>
            <a:endParaRPr b="1" sz="1200">
              <a:solidFill>
                <a:schemeClr val="dk1"/>
              </a:solidFill>
              <a:latin typeface="Courier New"/>
              <a:ea typeface="Courier New"/>
              <a:cs typeface="Courier New"/>
              <a:sym typeface="Courier New"/>
            </a:endParaRPr>
          </a:p>
        </p:txBody>
      </p:sp>
      <p:sp>
        <p:nvSpPr>
          <p:cNvPr id="103" name="Google Shape;103;g955b2e9141_0_37"/>
          <p:cNvSpPr txBox="1"/>
          <p:nvPr/>
        </p:nvSpPr>
        <p:spPr>
          <a:xfrm>
            <a:off x="519307"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D</a:t>
            </a:r>
            <a:r>
              <a:rPr b="1" lang="pt-BR" sz="3000">
                <a:latin typeface="Raleway"/>
                <a:ea typeface="Raleway"/>
                <a:cs typeface="Raleway"/>
                <a:sym typeface="Raleway"/>
              </a:rPr>
              <a:t>D</a:t>
            </a:r>
            <a:r>
              <a:rPr b="1" i="0" lang="pt-BR" sz="3000" u="none" cap="none" strike="noStrike">
                <a:solidFill>
                  <a:srgbClr val="000000"/>
                </a:solidFill>
                <a:latin typeface="Raleway"/>
                <a:ea typeface="Raleway"/>
                <a:cs typeface="Raleway"/>
                <a:sym typeface="Raleway"/>
              </a:rPr>
              <a:t>L</a:t>
            </a:r>
            <a:endParaRPr b="1" i="0" sz="3000" u="none" cap="none" strike="noStrike">
              <a:solidFill>
                <a:srgbClr val="000000"/>
              </a:solidFill>
              <a:latin typeface="Raleway"/>
              <a:ea typeface="Raleway"/>
              <a:cs typeface="Raleway"/>
              <a:sym typeface="Raleway"/>
            </a:endParaRPr>
          </a:p>
        </p:txBody>
      </p:sp>
      <p:sp>
        <p:nvSpPr>
          <p:cNvPr id="104" name="Google Shape;104;g955b2e9141_0_37"/>
          <p:cNvSpPr txBox="1"/>
          <p:nvPr/>
        </p:nvSpPr>
        <p:spPr>
          <a:xfrm>
            <a:off x="566550" y="692275"/>
            <a:ext cx="7568700" cy="516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pt-BR" sz="2000">
                <a:solidFill>
                  <a:srgbClr val="CB1E40"/>
                </a:solidFill>
                <a:latin typeface="Raleway Thin"/>
                <a:ea typeface="Raleway Thin"/>
                <a:cs typeface="Raleway Thin"/>
                <a:sym typeface="Raleway Thin"/>
              </a:rPr>
              <a:t>Data Definition Language</a:t>
            </a:r>
            <a:endParaRPr b="0" i="0" sz="2000" u="none" cap="none" strike="noStrike">
              <a:solidFill>
                <a:srgbClr val="CB1E40"/>
              </a:solidFill>
              <a:latin typeface="Raleway Thin"/>
              <a:ea typeface="Raleway Thin"/>
              <a:cs typeface="Raleway Thin"/>
              <a:sym typeface="Raleway Th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955b2e94b1_0_4"/>
          <p:cNvSpPr txBox="1"/>
          <p:nvPr/>
        </p:nvSpPr>
        <p:spPr>
          <a:xfrm>
            <a:off x="278250" y="182850"/>
            <a:ext cx="6431400" cy="7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000">
                <a:latin typeface="Raleway"/>
                <a:ea typeface="Raleway"/>
                <a:cs typeface="Raleway"/>
                <a:sym typeface="Raleway"/>
              </a:rPr>
              <a:t>Exercício I</a:t>
            </a:r>
            <a:endParaRPr sz="4000">
              <a:latin typeface="Raleway"/>
              <a:ea typeface="Raleway"/>
              <a:cs typeface="Raleway"/>
              <a:sym typeface="Raleway"/>
            </a:endParaRPr>
          </a:p>
        </p:txBody>
      </p:sp>
      <p:sp>
        <p:nvSpPr>
          <p:cNvPr id="110" name="Google Shape;110;g955b2e94b1_0_4"/>
          <p:cNvSpPr txBox="1"/>
          <p:nvPr/>
        </p:nvSpPr>
        <p:spPr>
          <a:xfrm>
            <a:off x="397500" y="1319650"/>
            <a:ext cx="8403000" cy="28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Agora que finalizamos a etapa de conceito e já ajustamos a versão lógica está na hora de criar a nossa versão física do banco de dados para a loja online!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Crie o schema da loja online</a:t>
            </a:r>
            <a:br>
              <a:rPr lang="pt-BR"/>
            </a:br>
            <a:endParaRPr/>
          </a:p>
          <a:p>
            <a:pPr indent="-317500" lvl="0" marL="457200" rtl="0" algn="l">
              <a:spcBef>
                <a:spcPts val="0"/>
              </a:spcBef>
              <a:spcAft>
                <a:spcPts val="0"/>
              </a:spcAft>
              <a:buSzPts val="1400"/>
              <a:buChar char="-"/>
            </a:pPr>
            <a:r>
              <a:rPr lang="pt-BR"/>
              <a:t>Crie as respectivas tabelas que foram desenvolvidas no modelo conceitual.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9431b57ee1_0_30"/>
          <p:cNvSpPr txBox="1"/>
          <p:nvPr/>
        </p:nvSpPr>
        <p:spPr>
          <a:xfrm>
            <a:off x="519300" y="1259325"/>
            <a:ext cx="8075100" cy="29856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800">
                <a:solidFill>
                  <a:schemeClr val="dk1"/>
                </a:solidFill>
                <a:latin typeface="Courier New"/>
                <a:ea typeface="Courier New"/>
                <a:cs typeface="Courier New"/>
                <a:sym typeface="Courier New"/>
              </a:rPr>
              <a:t>ALTER </a:t>
            </a:r>
            <a:r>
              <a:rPr b="1" lang="pt-BR" sz="1800">
                <a:solidFill>
                  <a:srgbClr val="0077AA"/>
                </a:solidFill>
                <a:latin typeface="Courier New"/>
                <a:ea typeface="Courier New"/>
                <a:cs typeface="Courier New"/>
                <a:sym typeface="Courier New"/>
              </a:rPr>
              <a:t>TABLE</a:t>
            </a:r>
            <a:r>
              <a:rPr b="1" lang="pt-BR" sz="1800">
                <a:solidFill>
                  <a:schemeClr val="dk1"/>
                </a:solidFill>
                <a:latin typeface="Courier New"/>
                <a:ea typeface="Courier New"/>
                <a:cs typeface="Courier New"/>
                <a:sym typeface="Courier New"/>
              </a:rPr>
              <a:t> </a:t>
            </a:r>
            <a:r>
              <a:rPr b="1" lang="pt-BR" sz="1800">
                <a:solidFill>
                  <a:srgbClr val="770088"/>
                </a:solidFill>
                <a:latin typeface="Courier New"/>
                <a:ea typeface="Courier New"/>
                <a:cs typeface="Courier New"/>
                <a:sym typeface="Courier New"/>
              </a:rPr>
              <a:t>cliente</a:t>
            </a:r>
            <a:r>
              <a:rPr b="1" lang="pt-BR" sz="1800">
                <a:solidFill>
                  <a:schemeClr val="dk1"/>
                </a:solidFill>
                <a:latin typeface="Courier New"/>
                <a:ea typeface="Courier New"/>
                <a:cs typeface="Courier New"/>
                <a:sym typeface="Courier New"/>
              </a:rPr>
              <a:t> CHANGE cpf cpf VARCHAR(11);</a:t>
            </a:r>
            <a:endParaRPr b="1" sz="18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100"/>
              <a:buFont typeface="Arial"/>
              <a:buNone/>
            </a:pPr>
            <a:r>
              <a:rPr b="1" lang="pt-BR" sz="1800">
                <a:solidFill>
                  <a:schemeClr val="dk1"/>
                </a:solidFill>
                <a:latin typeface="Courier New"/>
                <a:ea typeface="Courier New"/>
                <a:cs typeface="Courier New"/>
                <a:sym typeface="Courier New"/>
              </a:rPr>
              <a:t>ALTER </a:t>
            </a:r>
            <a:r>
              <a:rPr b="1" lang="pt-BR" sz="1800">
                <a:solidFill>
                  <a:srgbClr val="0077AA"/>
                </a:solidFill>
                <a:latin typeface="Courier New"/>
                <a:ea typeface="Courier New"/>
                <a:cs typeface="Courier New"/>
                <a:sym typeface="Courier New"/>
              </a:rPr>
              <a:t>TABLE</a:t>
            </a:r>
            <a:r>
              <a:rPr b="1" lang="pt-BR" sz="1800">
                <a:solidFill>
                  <a:schemeClr val="dk1"/>
                </a:solidFill>
                <a:latin typeface="Courier New"/>
                <a:ea typeface="Courier New"/>
                <a:cs typeface="Courier New"/>
                <a:sym typeface="Courier New"/>
              </a:rPr>
              <a:t> </a:t>
            </a:r>
            <a:r>
              <a:rPr b="1" lang="pt-BR" sz="1800">
                <a:solidFill>
                  <a:srgbClr val="770088"/>
                </a:solidFill>
                <a:latin typeface="Courier New"/>
                <a:ea typeface="Courier New"/>
                <a:cs typeface="Courier New"/>
                <a:sym typeface="Courier New"/>
              </a:rPr>
              <a:t>cliente</a:t>
            </a:r>
            <a:r>
              <a:rPr b="1" lang="pt-BR" sz="1800">
                <a:solidFill>
                  <a:schemeClr val="dk1"/>
                </a:solidFill>
                <a:latin typeface="Courier New"/>
                <a:ea typeface="Courier New"/>
                <a:cs typeface="Courier New"/>
                <a:sym typeface="Courier New"/>
              </a:rPr>
              <a:t> ADD COLUMN telefone VARCHAR(11);</a:t>
            </a:r>
            <a:endParaRPr b="1" sz="1800">
              <a:solidFill>
                <a:schemeClr val="dk1"/>
              </a:solidFill>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100"/>
              <a:buFont typeface="Arial"/>
              <a:buNone/>
            </a:pPr>
            <a:r>
              <a:rPr b="1" lang="pt-BR" sz="1800">
                <a:solidFill>
                  <a:schemeClr val="dk1"/>
                </a:solidFill>
                <a:latin typeface="Courier New"/>
                <a:ea typeface="Courier New"/>
                <a:cs typeface="Courier New"/>
                <a:sym typeface="Courier New"/>
              </a:rPr>
              <a:t>ALTER </a:t>
            </a:r>
            <a:r>
              <a:rPr b="1" lang="pt-BR" sz="1800">
                <a:solidFill>
                  <a:srgbClr val="0077AA"/>
                </a:solidFill>
                <a:latin typeface="Courier New"/>
                <a:ea typeface="Courier New"/>
                <a:cs typeface="Courier New"/>
                <a:sym typeface="Courier New"/>
              </a:rPr>
              <a:t>TABLE</a:t>
            </a:r>
            <a:r>
              <a:rPr b="1" lang="pt-BR" sz="1800">
                <a:solidFill>
                  <a:schemeClr val="dk1"/>
                </a:solidFill>
                <a:latin typeface="Courier New"/>
                <a:ea typeface="Courier New"/>
                <a:cs typeface="Courier New"/>
                <a:sym typeface="Courier New"/>
              </a:rPr>
              <a:t> </a:t>
            </a:r>
            <a:r>
              <a:rPr b="1" lang="pt-BR" sz="1800">
                <a:solidFill>
                  <a:srgbClr val="770088"/>
                </a:solidFill>
                <a:latin typeface="Courier New"/>
                <a:ea typeface="Courier New"/>
                <a:cs typeface="Courier New"/>
                <a:sym typeface="Courier New"/>
              </a:rPr>
              <a:t>cliente</a:t>
            </a:r>
            <a:r>
              <a:rPr b="1" lang="pt-BR" sz="1800">
                <a:solidFill>
                  <a:schemeClr val="dk1"/>
                </a:solidFill>
                <a:latin typeface="Courier New"/>
                <a:ea typeface="Courier New"/>
                <a:cs typeface="Courier New"/>
                <a:sym typeface="Courier New"/>
              </a:rPr>
              <a:t> DROP COLUMN telefone;</a:t>
            </a:r>
            <a:endParaRPr b="1" sz="18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p:txBody>
      </p:sp>
      <p:sp>
        <p:nvSpPr>
          <p:cNvPr id="116" name="Google Shape;116;g9431b57ee1_0_30"/>
          <p:cNvSpPr txBox="1"/>
          <p:nvPr/>
        </p:nvSpPr>
        <p:spPr>
          <a:xfrm>
            <a:off x="519307"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D</a:t>
            </a:r>
            <a:r>
              <a:rPr b="1" lang="pt-BR" sz="3000">
                <a:latin typeface="Raleway"/>
                <a:ea typeface="Raleway"/>
                <a:cs typeface="Raleway"/>
                <a:sym typeface="Raleway"/>
              </a:rPr>
              <a:t>D</a:t>
            </a:r>
            <a:r>
              <a:rPr b="1" i="0" lang="pt-BR" sz="3000" u="none" cap="none" strike="noStrike">
                <a:solidFill>
                  <a:srgbClr val="000000"/>
                </a:solidFill>
                <a:latin typeface="Raleway"/>
                <a:ea typeface="Raleway"/>
                <a:cs typeface="Raleway"/>
                <a:sym typeface="Raleway"/>
              </a:rPr>
              <a:t>L</a:t>
            </a:r>
            <a:endParaRPr b="1" i="0" sz="3000" u="none" cap="none" strike="noStrike">
              <a:solidFill>
                <a:srgbClr val="000000"/>
              </a:solidFill>
              <a:latin typeface="Raleway"/>
              <a:ea typeface="Raleway"/>
              <a:cs typeface="Raleway"/>
              <a:sym typeface="Raleway"/>
            </a:endParaRPr>
          </a:p>
        </p:txBody>
      </p:sp>
      <p:sp>
        <p:nvSpPr>
          <p:cNvPr id="117" name="Google Shape;117;g9431b57ee1_0_30"/>
          <p:cNvSpPr txBox="1"/>
          <p:nvPr/>
        </p:nvSpPr>
        <p:spPr>
          <a:xfrm>
            <a:off x="566550" y="692275"/>
            <a:ext cx="7568700" cy="516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pt-BR" sz="2000">
                <a:solidFill>
                  <a:srgbClr val="CB1E40"/>
                </a:solidFill>
                <a:latin typeface="Raleway Thin"/>
                <a:ea typeface="Raleway Thin"/>
                <a:cs typeface="Raleway Thin"/>
                <a:sym typeface="Raleway Thin"/>
              </a:rPr>
              <a:t>Data Definition Language</a:t>
            </a:r>
            <a:endParaRPr b="0" i="0" sz="2000" u="none" cap="none" strike="noStrike">
              <a:solidFill>
                <a:srgbClr val="CB1E40"/>
              </a:solidFill>
              <a:latin typeface="Raleway Thin"/>
              <a:ea typeface="Raleway Thin"/>
              <a:cs typeface="Raleway Thin"/>
              <a:sym typeface="Raleway Th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9431b57ee1_1_2"/>
          <p:cNvSpPr txBox="1"/>
          <p:nvPr/>
        </p:nvSpPr>
        <p:spPr>
          <a:xfrm>
            <a:off x="519300" y="1259325"/>
            <a:ext cx="8075100" cy="29856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chemeClr val="dk1"/>
              </a:buClr>
              <a:buSzPts val="1100"/>
              <a:buFont typeface="Arial"/>
              <a:buNone/>
            </a:pPr>
            <a:r>
              <a:rPr b="1" lang="pt-BR" sz="1800">
                <a:solidFill>
                  <a:schemeClr val="dk1"/>
                </a:solidFill>
                <a:latin typeface="Courier New"/>
                <a:ea typeface="Courier New"/>
                <a:cs typeface="Courier New"/>
                <a:sym typeface="Courier New"/>
              </a:rPr>
              <a:t>DROP </a:t>
            </a:r>
            <a:r>
              <a:rPr b="1" lang="pt-BR" sz="1800">
                <a:solidFill>
                  <a:srgbClr val="0077AA"/>
                </a:solidFill>
                <a:latin typeface="Courier New"/>
                <a:ea typeface="Courier New"/>
                <a:cs typeface="Courier New"/>
                <a:sym typeface="Courier New"/>
              </a:rPr>
              <a:t>DATABASE</a:t>
            </a:r>
            <a:r>
              <a:rPr b="1" lang="pt-BR" sz="1800">
                <a:solidFill>
                  <a:schemeClr val="dk1"/>
                </a:solidFill>
                <a:latin typeface="Courier New"/>
                <a:ea typeface="Courier New"/>
                <a:cs typeface="Courier New"/>
                <a:sym typeface="Courier New"/>
              </a:rPr>
              <a:t> </a:t>
            </a:r>
            <a:r>
              <a:rPr b="1" lang="pt-BR" sz="1800">
                <a:solidFill>
                  <a:srgbClr val="0055AA"/>
                </a:solidFill>
                <a:latin typeface="Courier New"/>
                <a:ea typeface="Courier New"/>
                <a:cs typeface="Courier New"/>
                <a:sym typeface="Courier New"/>
              </a:rPr>
              <a:t>db_name</a:t>
            </a:r>
            <a:r>
              <a:rPr b="1" lang="pt-BR"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800">
                <a:solidFill>
                  <a:schemeClr val="dk1"/>
                </a:solidFill>
                <a:latin typeface="Courier New"/>
                <a:ea typeface="Courier New"/>
                <a:cs typeface="Courier New"/>
                <a:sym typeface="Courier New"/>
              </a:rPr>
              <a:t>DROP </a:t>
            </a:r>
            <a:r>
              <a:rPr b="1" lang="pt-BR" sz="1800">
                <a:solidFill>
                  <a:srgbClr val="0077AA"/>
                </a:solidFill>
                <a:latin typeface="Courier New"/>
                <a:ea typeface="Courier New"/>
                <a:cs typeface="Courier New"/>
                <a:sym typeface="Courier New"/>
              </a:rPr>
              <a:t>TABLE</a:t>
            </a:r>
            <a:r>
              <a:rPr b="1" lang="pt-BR" sz="1800">
                <a:solidFill>
                  <a:schemeClr val="dk1"/>
                </a:solidFill>
                <a:latin typeface="Courier New"/>
                <a:ea typeface="Courier New"/>
                <a:cs typeface="Courier New"/>
                <a:sym typeface="Courier New"/>
              </a:rPr>
              <a:t> </a:t>
            </a:r>
            <a:r>
              <a:rPr b="1" lang="pt-BR" sz="1800">
                <a:solidFill>
                  <a:srgbClr val="0000CD"/>
                </a:solidFill>
                <a:latin typeface="Courier New"/>
                <a:ea typeface="Courier New"/>
                <a:cs typeface="Courier New"/>
                <a:sym typeface="Courier New"/>
              </a:rPr>
              <a:t>table_name</a:t>
            </a:r>
            <a:r>
              <a:rPr b="1" lang="pt-BR"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800">
                <a:solidFill>
                  <a:schemeClr val="dk1"/>
                </a:solidFill>
                <a:latin typeface="Courier New"/>
                <a:ea typeface="Courier New"/>
                <a:cs typeface="Courier New"/>
                <a:sym typeface="Courier New"/>
              </a:rPr>
              <a:t>TRUNCATE </a:t>
            </a:r>
            <a:r>
              <a:rPr b="1" lang="pt-BR" sz="1800">
                <a:solidFill>
                  <a:srgbClr val="0077AA"/>
                </a:solidFill>
                <a:latin typeface="Courier New"/>
                <a:ea typeface="Courier New"/>
                <a:cs typeface="Courier New"/>
                <a:sym typeface="Courier New"/>
              </a:rPr>
              <a:t>TABLE</a:t>
            </a:r>
            <a:r>
              <a:rPr b="1" lang="pt-BR" sz="1800">
                <a:solidFill>
                  <a:schemeClr val="dk1"/>
                </a:solidFill>
                <a:latin typeface="Courier New"/>
                <a:ea typeface="Courier New"/>
                <a:cs typeface="Courier New"/>
                <a:sym typeface="Courier New"/>
              </a:rPr>
              <a:t> </a:t>
            </a:r>
            <a:r>
              <a:rPr b="1" lang="pt-BR" sz="1800">
                <a:solidFill>
                  <a:srgbClr val="0055AA"/>
                </a:solidFill>
                <a:latin typeface="Courier New"/>
                <a:ea typeface="Courier New"/>
                <a:cs typeface="Courier New"/>
                <a:sym typeface="Courier New"/>
              </a:rPr>
              <a:t>cliente</a:t>
            </a:r>
            <a:r>
              <a:rPr b="1" lang="pt-BR"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p:txBody>
      </p:sp>
      <p:sp>
        <p:nvSpPr>
          <p:cNvPr id="123" name="Google Shape;123;g9431b57ee1_1_2"/>
          <p:cNvSpPr txBox="1"/>
          <p:nvPr/>
        </p:nvSpPr>
        <p:spPr>
          <a:xfrm>
            <a:off x="519307"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D</a:t>
            </a:r>
            <a:r>
              <a:rPr b="1" lang="pt-BR" sz="3000">
                <a:latin typeface="Raleway"/>
                <a:ea typeface="Raleway"/>
                <a:cs typeface="Raleway"/>
                <a:sym typeface="Raleway"/>
              </a:rPr>
              <a:t>D</a:t>
            </a:r>
            <a:r>
              <a:rPr b="1" i="0" lang="pt-BR" sz="3000" u="none" cap="none" strike="noStrike">
                <a:solidFill>
                  <a:srgbClr val="000000"/>
                </a:solidFill>
                <a:latin typeface="Raleway"/>
                <a:ea typeface="Raleway"/>
                <a:cs typeface="Raleway"/>
                <a:sym typeface="Raleway"/>
              </a:rPr>
              <a:t>L</a:t>
            </a:r>
            <a:endParaRPr b="1" i="0" sz="3000" u="none" cap="none" strike="noStrike">
              <a:solidFill>
                <a:srgbClr val="000000"/>
              </a:solidFill>
              <a:latin typeface="Raleway"/>
              <a:ea typeface="Raleway"/>
              <a:cs typeface="Raleway"/>
              <a:sym typeface="Raleway"/>
            </a:endParaRPr>
          </a:p>
        </p:txBody>
      </p:sp>
      <p:sp>
        <p:nvSpPr>
          <p:cNvPr id="124" name="Google Shape;124;g9431b57ee1_1_2"/>
          <p:cNvSpPr txBox="1"/>
          <p:nvPr/>
        </p:nvSpPr>
        <p:spPr>
          <a:xfrm>
            <a:off x="566550" y="692275"/>
            <a:ext cx="7568700" cy="516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pt-BR" sz="2000">
                <a:solidFill>
                  <a:srgbClr val="CB1E40"/>
                </a:solidFill>
                <a:latin typeface="Raleway Thin"/>
                <a:ea typeface="Raleway Thin"/>
                <a:cs typeface="Raleway Thin"/>
                <a:sym typeface="Raleway Thin"/>
              </a:rPr>
              <a:t>Data Definition Language</a:t>
            </a:r>
            <a:endParaRPr b="0" i="0" sz="2000" u="none" cap="none" strike="noStrike">
              <a:solidFill>
                <a:srgbClr val="CB1E40"/>
              </a:solidFill>
              <a:latin typeface="Raleway Thin"/>
              <a:ea typeface="Raleway Thin"/>
              <a:cs typeface="Raleway Thin"/>
              <a:sym typeface="Raleway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955b2e9141_0_54"/>
          <p:cNvSpPr txBox="1"/>
          <p:nvPr/>
        </p:nvSpPr>
        <p:spPr>
          <a:xfrm>
            <a:off x="263450" y="219850"/>
            <a:ext cx="6431400" cy="7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000">
                <a:latin typeface="Raleway"/>
                <a:ea typeface="Raleway"/>
                <a:cs typeface="Raleway"/>
                <a:sym typeface="Raleway"/>
              </a:rPr>
              <a:t>Problema de design!</a:t>
            </a:r>
            <a:endParaRPr sz="4000">
              <a:latin typeface="Raleway"/>
              <a:ea typeface="Raleway"/>
              <a:cs typeface="Raleway"/>
              <a:sym typeface="Raleway"/>
            </a:endParaRPr>
          </a:p>
        </p:txBody>
      </p:sp>
      <p:sp>
        <p:nvSpPr>
          <p:cNvPr id="130" name="Google Shape;130;g955b2e9141_0_54"/>
          <p:cNvSpPr txBox="1"/>
          <p:nvPr/>
        </p:nvSpPr>
        <p:spPr>
          <a:xfrm>
            <a:off x="397500" y="1319650"/>
            <a:ext cx="8403000" cy="28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Foi percebido que no projeto original a tabela cliente não </a:t>
            </a:r>
            <a:r>
              <a:rPr lang="pt-BR"/>
              <a:t>possui</a:t>
            </a:r>
            <a:r>
              <a:rPr lang="pt-BR"/>
              <a:t> data de nascimento! Vamos consertar agora utilizando nossos conhecimentos recém adquiridos?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DATE**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9431b57ee1_0_0"/>
          <p:cNvSpPr txBox="1"/>
          <p:nvPr/>
        </p:nvSpPr>
        <p:spPr>
          <a:xfrm>
            <a:off x="519300" y="1563625"/>
            <a:ext cx="8075100" cy="21729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50000"/>
              </a:lnSpc>
              <a:spcBef>
                <a:spcPts val="0"/>
              </a:spcBef>
              <a:spcAft>
                <a:spcPts val="0"/>
              </a:spcAft>
              <a:buClr>
                <a:srgbClr val="000000"/>
              </a:buClr>
              <a:buSzPts val="2200"/>
              <a:buFont typeface="Raleway Thin"/>
              <a:buChar char="●"/>
            </a:pPr>
            <a:r>
              <a:rPr b="0" i="0" lang="pt-BR" sz="2200" u="none" cap="none" strike="noStrike">
                <a:solidFill>
                  <a:srgbClr val="000000"/>
                </a:solidFill>
                <a:latin typeface="Raleway Thin"/>
                <a:ea typeface="Raleway Thin"/>
                <a:cs typeface="Raleway Thin"/>
                <a:sym typeface="Raleway Thin"/>
              </a:rPr>
              <a:t>INSERT</a:t>
            </a:r>
            <a:endParaRPr b="0" i="0" sz="2200" u="none" cap="none" strike="noStrike">
              <a:solidFill>
                <a:srgbClr val="000000"/>
              </a:solidFill>
              <a:latin typeface="Raleway Thin"/>
              <a:ea typeface="Raleway Thin"/>
              <a:cs typeface="Raleway Thin"/>
              <a:sym typeface="Raleway Thin"/>
            </a:endParaRPr>
          </a:p>
          <a:p>
            <a:pPr indent="-368300" lvl="0" marL="457200" marR="0" rtl="0" algn="l">
              <a:lnSpc>
                <a:spcPct val="150000"/>
              </a:lnSpc>
              <a:spcBef>
                <a:spcPts val="0"/>
              </a:spcBef>
              <a:spcAft>
                <a:spcPts val="0"/>
              </a:spcAft>
              <a:buClr>
                <a:srgbClr val="000000"/>
              </a:buClr>
              <a:buSzPts val="2200"/>
              <a:buFont typeface="Raleway Thin"/>
              <a:buChar char="●"/>
            </a:pPr>
            <a:r>
              <a:rPr b="0" i="0" lang="pt-BR" sz="2200" u="none" cap="none" strike="noStrike">
                <a:solidFill>
                  <a:srgbClr val="000000"/>
                </a:solidFill>
                <a:latin typeface="Raleway Thin"/>
                <a:ea typeface="Raleway Thin"/>
                <a:cs typeface="Raleway Thin"/>
                <a:sym typeface="Raleway Thin"/>
              </a:rPr>
              <a:t>SELECT**</a:t>
            </a:r>
            <a:endParaRPr b="0" i="0" sz="2200" u="none" cap="none" strike="noStrike">
              <a:solidFill>
                <a:srgbClr val="000000"/>
              </a:solidFill>
              <a:latin typeface="Raleway Thin"/>
              <a:ea typeface="Raleway Thin"/>
              <a:cs typeface="Raleway Thin"/>
              <a:sym typeface="Raleway Thin"/>
            </a:endParaRPr>
          </a:p>
          <a:p>
            <a:pPr indent="-368300" lvl="0" marL="457200" marR="0" rtl="0" algn="l">
              <a:lnSpc>
                <a:spcPct val="150000"/>
              </a:lnSpc>
              <a:spcBef>
                <a:spcPts val="0"/>
              </a:spcBef>
              <a:spcAft>
                <a:spcPts val="0"/>
              </a:spcAft>
              <a:buClr>
                <a:srgbClr val="000000"/>
              </a:buClr>
              <a:buSzPts val="2200"/>
              <a:buFont typeface="Raleway Thin"/>
              <a:buChar char="●"/>
            </a:pPr>
            <a:r>
              <a:rPr b="0" i="0" lang="pt-BR" sz="2200" u="none" cap="none" strike="noStrike">
                <a:solidFill>
                  <a:srgbClr val="000000"/>
                </a:solidFill>
                <a:latin typeface="Raleway Thin"/>
                <a:ea typeface="Raleway Thin"/>
                <a:cs typeface="Raleway Thin"/>
                <a:sym typeface="Raleway Thin"/>
              </a:rPr>
              <a:t>UPDATE</a:t>
            </a:r>
            <a:endParaRPr b="0" i="0" sz="2200" u="none" cap="none" strike="noStrike">
              <a:solidFill>
                <a:srgbClr val="000000"/>
              </a:solidFill>
              <a:latin typeface="Raleway Thin"/>
              <a:ea typeface="Raleway Thin"/>
              <a:cs typeface="Raleway Thin"/>
              <a:sym typeface="Raleway Thin"/>
            </a:endParaRPr>
          </a:p>
          <a:p>
            <a:pPr indent="-368300" lvl="0" marL="457200" marR="0" rtl="0" algn="l">
              <a:lnSpc>
                <a:spcPct val="150000"/>
              </a:lnSpc>
              <a:spcBef>
                <a:spcPts val="0"/>
              </a:spcBef>
              <a:spcAft>
                <a:spcPts val="0"/>
              </a:spcAft>
              <a:buClr>
                <a:srgbClr val="000000"/>
              </a:buClr>
              <a:buSzPts val="2200"/>
              <a:buFont typeface="Raleway Thin"/>
              <a:buChar char="●"/>
            </a:pPr>
            <a:r>
              <a:rPr b="0" i="0" lang="pt-BR" sz="2200" u="none" cap="none" strike="noStrike">
                <a:solidFill>
                  <a:srgbClr val="000000"/>
                </a:solidFill>
                <a:latin typeface="Raleway Thin"/>
                <a:ea typeface="Raleway Thin"/>
                <a:cs typeface="Raleway Thin"/>
                <a:sym typeface="Raleway Thin"/>
              </a:rPr>
              <a:t>DELETE</a:t>
            </a:r>
            <a:endParaRPr b="0" i="0" sz="2200" u="none" cap="none" strike="noStrike">
              <a:solidFill>
                <a:srgbClr val="000000"/>
              </a:solidFill>
              <a:latin typeface="Raleway Thin"/>
              <a:ea typeface="Raleway Thin"/>
              <a:cs typeface="Raleway Thin"/>
              <a:sym typeface="Raleway Thin"/>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rgbClr val="000000"/>
              </a:solidFill>
              <a:latin typeface="Raleway Thin"/>
              <a:ea typeface="Raleway Thin"/>
              <a:cs typeface="Raleway Thin"/>
              <a:sym typeface="Raleway Thin"/>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rgbClr val="000000"/>
              </a:solidFill>
              <a:latin typeface="Raleway Thin"/>
              <a:ea typeface="Raleway Thin"/>
              <a:cs typeface="Raleway Thin"/>
              <a:sym typeface="Raleway Thi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Raleway Thin"/>
              <a:ea typeface="Raleway Thin"/>
              <a:cs typeface="Raleway Thin"/>
              <a:sym typeface="Raleway Thin"/>
            </a:endParaRPr>
          </a:p>
        </p:txBody>
      </p:sp>
      <p:sp>
        <p:nvSpPr>
          <p:cNvPr id="136" name="Google Shape;136;g9431b57ee1_0_0"/>
          <p:cNvSpPr txBox="1"/>
          <p:nvPr/>
        </p:nvSpPr>
        <p:spPr>
          <a:xfrm>
            <a:off x="519307"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DML</a:t>
            </a:r>
            <a:endParaRPr b="1" i="0" sz="3000" u="none" cap="none" strike="noStrike">
              <a:solidFill>
                <a:srgbClr val="000000"/>
              </a:solidFill>
              <a:latin typeface="Raleway"/>
              <a:ea typeface="Raleway"/>
              <a:cs typeface="Raleway"/>
              <a:sym typeface="Raleway"/>
            </a:endParaRPr>
          </a:p>
        </p:txBody>
      </p:sp>
      <p:sp>
        <p:nvSpPr>
          <p:cNvPr id="137" name="Google Shape;137;g9431b57ee1_0_0"/>
          <p:cNvSpPr txBox="1"/>
          <p:nvPr/>
        </p:nvSpPr>
        <p:spPr>
          <a:xfrm>
            <a:off x="566550" y="692275"/>
            <a:ext cx="7568700" cy="516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CB1E40"/>
                </a:solidFill>
                <a:latin typeface="Raleway Thin"/>
                <a:ea typeface="Raleway Thin"/>
                <a:cs typeface="Raleway Thin"/>
                <a:sym typeface="Raleway Thin"/>
              </a:rPr>
              <a:t>Linguagem de Manipulação de Dados</a:t>
            </a:r>
            <a:endParaRPr b="0" i="0" sz="2000" u="none" cap="none" strike="noStrike">
              <a:solidFill>
                <a:srgbClr val="CB1E40"/>
              </a:solidFill>
              <a:latin typeface="Raleway Thin"/>
              <a:ea typeface="Raleway Thin"/>
              <a:cs typeface="Raleway Thin"/>
              <a:sym typeface="Raleway Thin"/>
            </a:endParaRPr>
          </a:p>
        </p:txBody>
      </p:sp>
      <p:sp>
        <p:nvSpPr>
          <p:cNvPr id="138" name="Google Shape;138;g9431b57ee1_0_0"/>
          <p:cNvSpPr txBox="1"/>
          <p:nvPr/>
        </p:nvSpPr>
        <p:spPr>
          <a:xfrm>
            <a:off x="532625" y="3895375"/>
            <a:ext cx="30606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666666"/>
                </a:solidFill>
              </a:rPr>
              <a:t>** DQL</a:t>
            </a:r>
            <a:endParaRPr>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nvSpPr>
        <p:spPr>
          <a:xfrm>
            <a:off x="443325" y="1563475"/>
            <a:ext cx="8304600" cy="268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chemeClr val="dk1"/>
              </a:buClr>
              <a:buSzPts val="1100"/>
              <a:buFont typeface="Arial"/>
              <a:buNone/>
            </a:pPr>
            <a:r>
              <a:rPr b="1" i="0" lang="pt-BR" sz="1700" u="none" cap="none" strike="noStrike">
                <a:solidFill>
                  <a:srgbClr val="000000"/>
                </a:solidFill>
                <a:latin typeface="Raleway"/>
                <a:ea typeface="Raleway"/>
                <a:cs typeface="Raleway"/>
                <a:sym typeface="Raleway"/>
              </a:rPr>
              <a:t>INSERT INTO</a:t>
            </a:r>
            <a:r>
              <a:rPr b="0" i="0" lang="pt-BR" sz="1700" u="none" cap="none" strike="noStrike">
                <a:solidFill>
                  <a:srgbClr val="000000"/>
                </a:solidFill>
                <a:latin typeface="Raleway Thin"/>
                <a:ea typeface="Raleway Thin"/>
                <a:cs typeface="Raleway Thin"/>
                <a:sym typeface="Raleway Thin"/>
              </a:rPr>
              <a:t> </a:t>
            </a:r>
            <a:r>
              <a:rPr i="0" lang="pt-BR" sz="1700" u="none" cap="none" strike="noStrike">
                <a:solidFill>
                  <a:srgbClr val="000000"/>
                </a:solidFill>
                <a:latin typeface="Raleway Thin"/>
                <a:ea typeface="Raleway Thin"/>
                <a:cs typeface="Raleway Thin"/>
                <a:sym typeface="Raleway Thin"/>
              </a:rPr>
              <a:t>nome_de_tabela (nome_campo1, nome_campo2, nome_campo3)</a:t>
            </a:r>
            <a:endParaRPr i="0" sz="17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chemeClr val="dk1"/>
              </a:buClr>
              <a:buSzPts val="1100"/>
              <a:buFont typeface="Arial"/>
              <a:buNone/>
            </a:pPr>
            <a:r>
              <a:rPr b="1" i="0" lang="pt-BR" sz="1700" u="none" cap="none" strike="noStrike">
                <a:solidFill>
                  <a:srgbClr val="000000"/>
                </a:solidFill>
                <a:latin typeface="Raleway"/>
                <a:ea typeface="Raleway"/>
                <a:cs typeface="Raleway"/>
                <a:sym typeface="Raleway"/>
              </a:rPr>
              <a:t>VALUES</a:t>
            </a:r>
            <a:r>
              <a:rPr b="0" i="0" lang="pt-BR" sz="1700" u="none" cap="none" strike="noStrike">
                <a:solidFill>
                  <a:srgbClr val="000000"/>
                </a:solidFill>
                <a:latin typeface="Raleway Thin"/>
                <a:ea typeface="Raleway Thin"/>
                <a:cs typeface="Raleway Thin"/>
                <a:sym typeface="Raleway Thin"/>
              </a:rPr>
              <a:t> </a:t>
            </a:r>
            <a:r>
              <a:rPr i="0" lang="pt-BR" sz="1700" u="none" cap="none" strike="noStrike">
                <a:solidFill>
                  <a:srgbClr val="000000"/>
                </a:solidFill>
                <a:latin typeface="Raleway Thin"/>
                <a:ea typeface="Raleway Thin"/>
                <a:cs typeface="Raleway Thin"/>
                <a:sym typeface="Raleway Thin"/>
              </a:rPr>
              <a:t>(valor_campo_1, valor_campo_2, valor_campo3);</a:t>
            </a:r>
            <a:endParaRPr i="0" sz="17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Raleway Thin"/>
              <a:ea typeface="Raleway Thin"/>
              <a:cs typeface="Raleway Thin"/>
              <a:sym typeface="Raleway Thin"/>
            </a:endParaRPr>
          </a:p>
        </p:txBody>
      </p:sp>
      <p:sp>
        <p:nvSpPr>
          <p:cNvPr id="144" name="Google Shape;144;p4"/>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INSERT INTO</a:t>
            </a:r>
            <a:endParaRPr b="1" i="0" sz="3000" u="none" cap="none" strike="noStrike">
              <a:solidFill>
                <a:srgbClr val="000000"/>
              </a:solidFill>
              <a:latin typeface="Raleway"/>
              <a:ea typeface="Raleway"/>
              <a:cs typeface="Raleway"/>
              <a:sym typeface="Raleway"/>
            </a:endParaRPr>
          </a:p>
        </p:txBody>
      </p:sp>
      <p:sp>
        <p:nvSpPr>
          <p:cNvPr id="145" name="Google Shape;145;p4"/>
          <p:cNvSpPr txBox="1"/>
          <p:nvPr/>
        </p:nvSpPr>
        <p:spPr>
          <a:xfrm>
            <a:off x="443325" y="692275"/>
            <a:ext cx="7568700" cy="871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i="0" lang="pt-BR" sz="2000" u="none" cap="none" strike="noStrike">
                <a:solidFill>
                  <a:srgbClr val="CB1E40"/>
                </a:solidFill>
                <a:latin typeface="Raleway Thin"/>
                <a:ea typeface="Raleway Thin"/>
                <a:cs typeface="Raleway Thin"/>
                <a:sym typeface="Raleway Thin"/>
              </a:rPr>
              <a:t>Quando desejamos inserir informações devemos utilizar o comando INSERT INTO. Veja a sintaxe:</a:t>
            </a:r>
            <a:endParaRPr i="0" sz="2000" u="none" cap="none" strike="noStrike">
              <a:solidFill>
                <a:srgbClr val="CB1E40"/>
              </a:solidFill>
              <a:latin typeface="Raleway Thin"/>
              <a:ea typeface="Raleway Thin"/>
              <a:cs typeface="Raleway Thin"/>
              <a:sym typeface="Raleway Th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INSERT INTO</a:t>
            </a:r>
            <a:endParaRPr b="1" i="0" sz="3000" u="none" cap="none" strike="noStrike">
              <a:solidFill>
                <a:srgbClr val="000000"/>
              </a:solidFill>
              <a:latin typeface="Raleway"/>
              <a:ea typeface="Raleway"/>
              <a:cs typeface="Raleway"/>
              <a:sym typeface="Raleway"/>
            </a:endParaRPr>
          </a:p>
        </p:txBody>
      </p:sp>
      <p:sp>
        <p:nvSpPr>
          <p:cNvPr id="151" name="Google Shape;151;p5"/>
          <p:cNvSpPr txBox="1"/>
          <p:nvPr/>
        </p:nvSpPr>
        <p:spPr>
          <a:xfrm>
            <a:off x="443325" y="669950"/>
            <a:ext cx="7473900" cy="9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dk1"/>
                </a:solidFill>
                <a:latin typeface="Raleway Thin"/>
                <a:ea typeface="Raleway Thin"/>
                <a:cs typeface="Raleway Thin"/>
                <a:sym typeface="Raleway Thin"/>
              </a:rPr>
              <a:t>Na segunda forma, repare que todos os campos da tabela devem estar especificados</a:t>
            </a:r>
            <a:endParaRPr b="0" i="0" sz="1400" u="none" cap="none" strike="noStrike">
              <a:solidFill>
                <a:schemeClr val="dk1"/>
              </a:solidFill>
              <a:latin typeface="Raleway Thin"/>
              <a:ea typeface="Raleway Thin"/>
              <a:cs typeface="Raleway Thin"/>
              <a:sym typeface="Raleway Thin"/>
            </a:endParaRPr>
          </a:p>
        </p:txBody>
      </p:sp>
      <p:pic>
        <p:nvPicPr>
          <p:cNvPr id="152" name="Google Shape;152;p5"/>
          <p:cNvPicPr preferRelativeResize="0"/>
          <p:nvPr/>
        </p:nvPicPr>
        <p:blipFill rotWithShape="1">
          <a:blip r:embed="rId3">
            <a:alphaModFix/>
          </a:blip>
          <a:srcRect b="0" l="0" r="0" t="0"/>
          <a:stretch/>
        </p:blipFill>
        <p:spPr>
          <a:xfrm>
            <a:off x="862675" y="1701756"/>
            <a:ext cx="7121126" cy="921995"/>
          </a:xfrm>
          <a:prstGeom prst="rect">
            <a:avLst/>
          </a:prstGeom>
          <a:noFill/>
          <a:ln>
            <a:noFill/>
          </a:ln>
          <a:effectLst>
            <a:outerShdw blurRad="57150" rotWithShape="0" algn="bl" dir="5400000" dist="19050">
              <a:srgbClr val="000000">
                <a:alpha val="49411"/>
              </a:srgbClr>
            </a:outerShdw>
          </a:effectLst>
        </p:spPr>
      </p:pic>
      <p:pic>
        <p:nvPicPr>
          <p:cNvPr id="153" name="Google Shape;153;p5"/>
          <p:cNvPicPr preferRelativeResize="0"/>
          <p:nvPr/>
        </p:nvPicPr>
        <p:blipFill rotWithShape="1">
          <a:blip r:embed="rId4">
            <a:alphaModFix/>
          </a:blip>
          <a:srcRect b="0" l="0" r="0" t="0"/>
          <a:stretch/>
        </p:blipFill>
        <p:spPr>
          <a:xfrm>
            <a:off x="862675" y="2916558"/>
            <a:ext cx="7075479" cy="953717"/>
          </a:xfrm>
          <a:prstGeom prst="rect">
            <a:avLst/>
          </a:prstGeom>
          <a:noFill/>
          <a:ln>
            <a:noFill/>
          </a:ln>
          <a:effectLst>
            <a:outerShdw blurRad="57150" rotWithShape="0" algn="bl" dir="5400000" dist="19050">
              <a:srgbClr val="000000">
                <a:alpha val="49411"/>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955b2e9141_0_43"/>
          <p:cNvSpPr txBox="1"/>
          <p:nvPr/>
        </p:nvSpPr>
        <p:spPr>
          <a:xfrm>
            <a:off x="278250" y="182850"/>
            <a:ext cx="6431400" cy="7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000">
                <a:latin typeface="Raleway"/>
                <a:ea typeface="Raleway"/>
                <a:cs typeface="Raleway"/>
                <a:sym typeface="Raleway"/>
              </a:rPr>
              <a:t>Exercício II</a:t>
            </a:r>
            <a:endParaRPr sz="4000">
              <a:latin typeface="Raleway"/>
              <a:ea typeface="Raleway"/>
              <a:cs typeface="Raleway"/>
              <a:sym typeface="Raleway"/>
            </a:endParaRPr>
          </a:p>
        </p:txBody>
      </p:sp>
      <p:sp>
        <p:nvSpPr>
          <p:cNvPr id="159" name="Google Shape;159;g955b2e9141_0_43"/>
          <p:cNvSpPr txBox="1"/>
          <p:nvPr/>
        </p:nvSpPr>
        <p:spPr>
          <a:xfrm>
            <a:off x="397500" y="1319650"/>
            <a:ext cx="8403000" cy="28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A loja é um sucesso! Os primeiros clientes já estão nos procurando para se cadastrar mesmo antes do lançamento do site, mas como não queremos perder os entusiastas acho que podemos fazer alguns cadastros direto no banco, certo?!</a:t>
            </a:r>
            <a:endParaRPr/>
          </a:p>
          <a:p>
            <a:pPr indent="0" lvl="0" marL="0" rtl="0" algn="l">
              <a:spcBef>
                <a:spcPts val="0"/>
              </a:spcBef>
              <a:spcAft>
                <a:spcPts val="0"/>
              </a:spcAft>
              <a:buNone/>
            </a:pPr>
            <a:r>
              <a:t/>
            </a:r>
            <a:endParaRPr/>
          </a:p>
        </p:txBody>
      </p:sp>
      <p:sp>
        <p:nvSpPr>
          <p:cNvPr id="160" name="Google Shape;160;g955b2e9141_0_43"/>
          <p:cNvSpPr txBox="1"/>
          <p:nvPr/>
        </p:nvSpPr>
        <p:spPr>
          <a:xfrm>
            <a:off x="614250" y="2346025"/>
            <a:ext cx="3123000" cy="23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t>Nome: Isabelle Sousa</a:t>
            </a:r>
            <a:endParaRPr sz="1000"/>
          </a:p>
          <a:p>
            <a:pPr indent="0" lvl="0" marL="0" rtl="0" algn="l">
              <a:spcBef>
                <a:spcPts val="0"/>
              </a:spcBef>
              <a:spcAft>
                <a:spcPts val="0"/>
              </a:spcAft>
              <a:buNone/>
            </a:pPr>
            <a:r>
              <a:rPr lang="pt-BR" sz="1000"/>
              <a:t>CPF: 368.912.069-10</a:t>
            </a:r>
            <a:endParaRPr sz="1000"/>
          </a:p>
          <a:p>
            <a:pPr indent="0" lvl="0" marL="0" rtl="0" algn="l">
              <a:spcBef>
                <a:spcPts val="0"/>
              </a:spcBef>
              <a:spcAft>
                <a:spcPts val="0"/>
              </a:spcAft>
              <a:buNone/>
            </a:pPr>
            <a:r>
              <a:rPr lang="pt-BR" sz="1000"/>
              <a:t>Telefone: (67) 7149-6981</a:t>
            </a:r>
            <a:endParaRPr sz="1000"/>
          </a:p>
          <a:p>
            <a:pPr indent="0" lvl="0" marL="0" rtl="0" algn="l">
              <a:spcBef>
                <a:spcPts val="0"/>
              </a:spcBef>
              <a:spcAft>
                <a:spcPts val="0"/>
              </a:spcAft>
              <a:buNone/>
            </a:pPr>
            <a:r>
              <a:rPr lang="pt-BR" sz="1000"/>
              <a:t>Data de nascimento: 08/02/1968</a:t>
            </a:r>
            <a:endParaRPr sz="1000"/>
          </a:p>
          <a:p>
            <a:pPr indent="0" lvl="0" marL="0" rtl="0" algn="l">
              <a:spcBef>
                <a:spcPts val="0"/>
              </a:spcBef>
              <a:spcAft>
                <a:spcPts val="0"/>
              </a:spcAft>
              <a:buNone/>
            </a:pPr>
            <a:r>
              <a:rPr lang="pt-BR" sz="1000"/>
              <a:t>Cep: 79033-410</a:t>
            </a:r>
            <a:endParaRPr sz="1000"/>
          </a:p>
          <a:p>
            <a:pPr indent="0" lvl="0" marL="0" rtl="0" algn="l">
              <a:spcBef>
                <a:spcPts val="0"/>
              </a:spcBef>
              <a:spcAft>
                <a:spcPts val="0"/>
              </a:spcAft>
              <a:buNone/>
            </a:pPr>
            <a:r>
              <a:rPr lang="pt-BR" sz="1000"/>
              <a:t>Endereço: Rua Herculano Metello Peres 1002, Conj. Residencial Mata do Jacinto, Campo Grande, MS</a:t>
            </a:r>
            <a:endParaRPr sz="1000"/>
          </a:p>
        </p:txBody>
      </p:sp>
      <p:sp>
        <p:nvSpPr>
          <p:cNvPr id="161" name="Google Shape;161;g955b2e9141_0_43"/>
          <p:cNvSpPr txBox="1"/>
          <p:nvPr/>
        </p:nvSpPr>
        <p:spPr>
          <a:xfrm>
            <a:off x="5506025" y="2346025"/>
            <a:ext cx="3123000" cy="23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t>Nome: </a:t>
            </a:r>
            <a:r>
              <a:rPr lang="pt-BR" sz="1000"/>
              <a:t>Estevan Pereira</a:t>
            </a:r>
            <a:endParaRPr sz="1000"/>
          </a:p>
          <a:p>
            <a:pPr indent="0" lvl="0" marL="0" rtl="0" algn="l">
              <a:spcBef>
                <a:spcPts val="0"/>
              </a:spcBef>
              <a:spcAft>
                <a:spcPts val="0"/>
              </a:spcAft>
              <a:buNone/>
            </a:pPr>
            <a:r>
              <a:rPr lang="pt-BR" sz="1000"/>
              <a:t>CPF: </a:t>
            </a:r>
            <a:r>
              <a:rPr lang="pt-BR" sz="1000"/>
              <a:t>973.591.461-19</a:t>
            </a:r>
            <a:endParaRPr sz="1000"/>
          </a:p>
          <a:p>
            <a:pPr indent="0" lvl="0" marL="0" rtl="0" algn="l">
              <a:spcBef>
                <a:spcPts val="0"/>
              </a:spcBef>
              <a:spcAft>
                <a:spcPts val="0"/>
              </a:spcAft>
              <a:buNone/>
            </a:pPr>
            <a:r>
              <a:rPr lang="pt-BR" sz="1000"/>
              <a:t>Telefone: </a:t>
            </a:r>
            <a:r>
              <a:rPr lang="pt-BR" sz="1000"/>
              <a:t>(27) 6862-7194</a:t>
            </a:r>
            <a:endParaRPr sz="1000"/>
          </a:p>
          <a:p>
            <a:pPr indent="0" lvl="0" marL="0" rtl="0" algn="l">
              <a:spcBef>
                <a:spcPts val="0"/>
              </a:spcBef>
              <a:spcAft>
                <a:spcPts val="0"/>
              </a:spcAft>
              <a:buNone/>
            </a:pPr>
            <a:r>
              <a:rPr lang="pt-BR" sz="1000"/>
              <a:t>Data de nascimento: </a:t>
            </a:r>
            <a:r>
              <a:rPr lang="pt-BR" sz="1000"/>
              <a:t>17/10/1992</a:t>
            </a:r>
            <a:endParaRPr sz="1000"/>
          </a:p>
          <a:p>
            <a:pPr indent="0" lvl="0" marL="0" rtl="0" algn="l">
              <a:spcBef>
                <a:spcPts val="0"/>
              </a:spcBef>
              <a:spcAft>
                <a:spcPts val="0"/>
              </a:spcAft>
              <a:buNone/>
            </a:pPr>
            <a:r>
              <a:rPr lang="pt-BR" sz="1000"/>
              <a:t>Cep: </a:t>
            </a:r>
            <a:r>
              <a:rPr lang="pt-BR" sz="1000"/>
              <a:t>29112-250</a:t>
            </a:r>
            <a:endParaRPr sz="1000"/>
          </a:p>
          <a:p>
            <a:pPr indent="0" lvl="0" marL="0" rtl="0" algn="l">
              <a:spcBef>
                <a:spcPts val="0"/>
              </a:spcBef>
              <a:spcAft>
                <a:spcPts val="0"/>
              </a:spcAft>
              <a:buNone/>
            </a:pPr>
            <a:r>
              <a:rPr lang="pt-BR" sz="1000"/>
              <a:t>Endereço: </a:t>
            </a:r>
            <a:r>
              <a:rPr lang="pt-BR" sz="1000"/>
              <a:t>Rua Alecrim 1094</a:t>
            </a:r>
            <a:r>
              <a:rPr lang="pt-BR" sz="1000"/>
              <a:t>,  Novo </a:t>
            </a:r>
            <a:r>
              <a:rPr lang="pt-BR" sz="1000"/>
              <a:t>México</a:t>
            </a:r>
            <a:r>
              <a:rPr lang="pt-BR" sz="1000"/>
              <a:t>, Vila Velha, ES</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nvSpPr>
        <p:spPr>
          <a:xfrm>
            <a:off x="419700" y="1231050"/>
            <a:ext cx="8304600" cy="268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0" lang="pt-BR" sz="1700" u="none" cap="none" strike="noStrike">
                <a:solidFill>
                  <a:srgbClr val="000000"/>
                </a:solidFill>
                <a:latin typeface="Raleway Thin"/>
                <a:ea typeface="Raleway Thin"/>
                <a:cs typeface="Raleway Thin"/>
                <a:sym typeface="Raleway Thin"/>
              </a:rPr>
              <a:t>Exibir todo conteúdo da tabela</a:t>
            </a:r>
            <a:endParaRPr i="0" sz="17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chemeClr val="dk1"/>
              </a:buClr>
              <a:buSzPts val="1100"/>
              <a:buFont typeface="Arial"/>
              <a:buNone/>
            </a:pPr>
            <a:r>
              <a:rPr b="1" i="0" lang="pt-BR" sz="1700" u="none" cap="none" strike="noStrike">
                <a:solidFill>
                  <a:srgbClr val="000000"/>
                </a:solidFill>
                <a:latin typeface="Raleway"/>
                <a:ea typeface="Raleway"/>
                <a:cs typeface="Raleway"/>
                <a:sym typeface="Raleway"/>
              </a:rPr>
              <a:t>SELECT  * FROM   </a:t>
            </a:r>
            <a:r>
              <a:rPr i="0" lang="pt-BR" sz="1700" u="none" cap="none" strike="noStrike">
                <a:solidFill>
                  <a:srgbClr val="000000"/>
                </a:solidFill>
                <a:latin typeface="Raleway Thin"/>
                <a:ea typeface="Raleway Thin"/>
                <a:cs typeface="Raleway Thin"/>
                <a:sym typeface="Raleway Thin"/>
              </a:rPr>
              <a:t>tabela</a:t>
            </a:r>
            <a:r>
              <a:rPr b="1" i="0" lang="pt-BR" sz="1700" u="none" cap="none" strike="noStrike">
                <a:solidFill>
                  <a:srgbClr val="000000"/>
                </a:solidFill>
                <a:latin typeface="Raleway"/>
                <a:ea typeface="Raleway"/>
                <a:cs typeface="Raleway"/>
                <a:sym typeface="Raleway"/>
              </a:rPr>
              <a:t>;</a:t>
            </a:r>
            <a:endParaRPr b="1" i="0" sz="17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chemeClr val="dk1"/>
              </a:buClr>
              <a:buSzPts val="1100"/>
              <a:buFont typeface="Arial"/>
              <a:buNone/>
            </a:pPr>
            <a:r>
              <a:t/>
            </a:r>
            <a:endParaRPr b="1" i="0" sz="17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chemeClr val="dk1"/>
              </a:buClr>
              <a:buSzPts val="1100"/>
              <a:buFont typeface="Arial"/>
              <a:buNone/>
            </a:pPr>
            <a:r>
              <a:t/>
            </a:r>
            <a:endParaRPr b="1" i="0" sz="17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chemeClr val="dk1"/>
              </a:buClr>
              <a:buSzPts val="1100"/>
              <a:buFont typeface="Arial"/>
              <a:buNone/>
            </a:pPr>
            <a:r>
              <a:rPr i="0" lang="pt-BR" sz="1700" u="none" cap="none" strike="noStrike">
                <a:solidFill>
                  <a:srgbClr val="000000"/>
                </a:solidFill>
                <a:latin typeface="Raleway Thin"/>
                <a:ea typeface="Raleway Thin"/>
                <a:cs typeface="Raleway Thin"/>
                <a:sym typeface="Raleway Thin"/>
              </a:rPr>
              <a:t>Exibir apenas campos informados na query</a:t>
            </a:r>
            <a:endParaRPr i="0" sz="17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chemeClr val="dk1"/>
              </a:buClr>
              <a:buSzPts val="1100"/>
              <a:buFont typeface="Arial"/>
              <a:buNone/>
            </a:pPr>
            <a:r>
              <a:rPr b="1" i="0" lang="pt-BR" sz="1700" u="none" cap="none" strike="noStrike">
                <a:solidFill>
                  <a:srgbClr val="000000"/>
                </a:solidFill>
                <a:latin typeface="Raleway"/>
                <a:ea typeface="Raleway"/>
                <a:cs typeface="Raleway"/>
                <a:sym typeface="Raleway"/>
              </a:rPr>
              <a:t>SELECT  </a:t>
            </a:r>
            <a:r>
              <a:rPr i="0" lang="pt-BR" sz="1700" u="none" cap="none" strike="noStrike">
                <a:solidFill>
                  <a:srgbClr val="000000"/>
                </a:solidFill>
                <a:latin typeface="Raleway Thin"/>
                <a:ea typeface="Raleway Thin"/>
                <a:cs typeface="Raleway Thin"/>
                <a:sym typeface="Raleway Thin"/>
              </a:rPr>
              <a:t>coluna1, coluna2, coluna3</a:t>
            </a:r>
            <a:r>
              <a:rPr b="0" i="0" lang="pt-BR" sz="1700" u="none" cap="none" strike="noStrike">
                <a:solidFill>
                  <a:srgbClr val="000000"/>
                </a:solidFill>
                <a:latin typeface="Raleway Thin"/>
                <a:ea typeface="Raleway Thin"/>
                <a:cs typeface="Raleway Thin"/>
                <a:sym typeface="Raleway Thin"/>
              </a:rPr>
              <a:t> </a:t>
            </a:r>
            <a:r>
              <a:rPr b="1" i="0" lang="pt-BR" sz="1700" u="none" cap="none" strike="noStrike">
                <a:solidFill>
                  <a:srgbClr val="000000"/>
                </a:solidFill>
                <a:latin typeface="Raleway"/>
                <a:ea typeface="Raleway"/>
                <a:cs typeface="Raleway"/>
                <a:sym typeface="Raleway"/>
              </a:rPr>
              <a:t>FROM  tabela;</a:t>
            </a:r>
            <a:endParaRPr b="1" i="0" sz="17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chemeClr val="dk1"/>
              </a:buClr>
              <a:buSzPts val="1100"/>
              <a:buFont typeface="Arial"/>
              <a:buNone/>
            </a:pPr>
            <a:r>
              <a:t/>
            </a:r>
            <a:endParaRPr b="1" i="0" sz="17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rgbClr val="000000"/>
              </a:buClr>
              <a:buSzPts val="1700"/>
              <a:buFont typeface="Arial"/>
              <a:buNone/>
            </a:pPr>
            <a:r>
              <a:t/>
            </a:r>
            <a:endParaRPr b="1" i="0" sz="1700" u="none" cap="none" strike="noStrike">
              <a:solidFill>
                <a:srgbClr val="000000"/>
              </a:solidFill>
              <a:latin typeface="Raleway"/>
              <a:ea typeface="Raleway"/>
              <a:cs typeface="Raleway"/>
              <a:sym typeface="Raleway"/>
            </a:endParaRPr>
          </a:p>
        </p:txBody>
      </p:sp>
      <p:sp>
        <p:nvSpPr>
          <p:cNvPr id="167" name="Google Shape;167;p6"/>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CONSULTA - SELECT</a:t>
            </a:r>
            <a:endParaRPr b="1" i="0" sz="3000" u="none" cap="none" strike="noStrike">
              <a:solidFill>
                <a:srgbClr val="000000"/>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2"/>
          <p:cNvSpPr txBox="1"/>
          <p:nvPr>
            <p:ph type="title"/>
          </p:nvPr>
        </p:nvSpPr>
        <p:spPr>
          <a:xfrm>
            <a:off x="278425" y="837125"/>
            <a:ext cx="4045200" cy="320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pt-BR" sz="2400"/>
              <a:t>Na última aula…</a:t>
            </a:r>
            <a:endParaRPr sz="2400"/>
          </a:p>
          <a:p>
            <a:pPr indent="0" lvl="0" marL="0" rtl="0" algn="l">
              <a:lnSpc>
                <a:spcPct val="100000"/>
              </a:lnSpc>
              <a:spcBef>
                <a:spcPts val="0"/>
              </a:spcBef>
              <a:spcAft>
                <a:spcPts val="0"/>
              </a:spcAft>
              <a:buSzPts val="3600"/>
              <a:buNone/>
            </a:pPr>
            <a:r>
              <a:t/>
            </a:r>
            <a:endParaRPr sz="2400"/>
          </a:p>
          <a:p>
            <a:pPr indent="0" lvl="0" marL="0" rtl="0" algn="l">
              <a:lnSpc>
                <a:spcPct val="150000"/>
              </a:lnSpc>
              <a:spcBef>
                <a:spcPts val="0"/>
              </a:spcBef>
              <a:spcAft>
                <a:spcPts val="0"/>
              </a:spcAft>
              <a:buClr>
                <a:schemeClr val="dk1"/>
              </a:buClr>
              <a:buSzPts val="1100"/>
              <a:buFont typeface="Arial"/>
              <a:buNone/>
            </a:pPr>
            <a:r>
              <a:rPr b="0" lang="pt-BR" sz="1800">
                <a:latin typeface="Raleway Thin"/>
                <a:ea typeface="Raleway Thin"/>
                <a:cs typeface="Raleway Thin"/>
                <a:sym typeface="Raleway Thin"/>
              </a:rPr>
              <a:t>Modelagem do DER</a:t>
            </a:r>
            <a:endParaRPr b="0" sz="1800">
              <a:latin typeface="Raleway Thin"/>
              <a:ea typeface="Raleway Thin"/>
              <a:cs typeface="Raleway Thin"/>
              <a:sym typeface="Raleway Thin"/>
            </a:endParaRPr>
          </a:p>
          <a:p>
            <a:pPr indent="0" lvl="0" marL="0" rtl="0" algn="l">
              <a:lnSpc>
                <a:spcPct val="150000"/>
              </a:lnSpc>
              <a:spcBef>
                <a:spcPts val="0"/>
              </a:spcBef>
              <a:spcAft>
                <a:spcPts val="0"/>
              </a:spcAft>
              <a:buClr>
                <a:schemeClr val="dk1"/>
              </a:buClr>
              <a:buSzPts val="1100"/>
              <a:buFont typeface="Arial"/>
              <a:buNone/>
            </a:pPr>
            <a:r>
              <a:rPr b="0" lang="pt-BR" sz="1800">
                <a:latin typeface="Raleway Thin"/>
                <a:ea typeface="Raleway Thin"/>
                <a:cs typeface="Raleway Thin"/>
                <a:sym typeface="Raleway Thin"/>
              </a:rPr>
              <a:t>Cardinalidade</a:t>
            </a:r>
            <a:endParaRPr b="0" sz="1800">
              <a:latin typeface="Raleway Thin"/>
              <a:ea typeface="Raleway Thin"/>
              <a:cs typeface="Raleway Thin"/>
              <a:sym typeface="Raleway Thin"/>
            </a:endParaRPr>
          </a:p>
          <a:p>
            <a:pPr indent="0" lvl="0" marL="0" rtl="0" algn="l">
              <a:lnSpc>
                <a:spcPct val="150000"/>
              </a:lnSpc>
              <a:spcBef>
                <a:spcPts val="0"/>
              </a:spcBef>
              <a:spcAft>
                <a:spcPts val="0"/>
              </a:spcAft>
              <a:buClr>
                <a:schemeClr val="dk1"/>
              </a:buClr>
              <a:buSzPts val="1100"/>
              <a:buFont typeface="Arial"/>
              <a:buNone/>
            </a:pPr>
            <a:r>
              <a:rPr b="0" lang="pt-BR" sz="1800">
                <a:latin typeface="Raleway Thin"/>
                <a:ea typeface="Raleway Thin"/>
                <a:cs typeface="Raleway Thin"/>
                <a:sym typeface="Raleway Thin"/>
              </a:rPr>
              <a:t>Tipos de Dados</a:t>
            </a:r>
            <a:endParaRPr b="0" sz="1800">
              <a:latin typeface="Raleway Thin"/>
              <a:ea typeface="Raleway Thin"/>
              <a:cs typeface="Raleway Thin"/>
              <a:sym typeface="Raleway Thin"/>
            </a:endParaRPr>
          </a:p>
          <a:p>
            <a:pPr indent="0" lvl="0" marL="0" rtl="0" algn="l">
              <a:lnSpc>
                <a:spcPct val="150000"/>
              </a:lnSpc>
              <a:spcBef>
                <a:spcPts val="0"/>
              </a:spcBef>
              <a:spcAft>
                <a:spcPts val="0"/>
              </a:spcAft>
              <a:buSzPts val="1100"/>
              <a:buNone/>
            </a:pPr>
            <a:r>
              <a:t/>
            </a:r>
            <a:endParaRPr/>
          </a:p>
        </p:txBody>
      </p:sp>
      <p:sp>
        <p:nvSpPr>
          <p:cNvPr id="43" name="Google Shape;43;p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pt-BR"/>
              <a:t>Imagem</a:t>
            </a:r>
            <a:endParaRPr/>
          </a:p>
        </p:txBody>
      </p:sp>
      <p:pic>
        <p:nvPicPr>
          <p:cNvPr id="44" name="Google Shape;44;p2"/>
          <p:cNvPicPr preferRelativeResize="0"/>
          <p:nvPr/>
        </p:nvPicPr>
        <p:blipFill rotWithShape="1">
          <a:blip r:embed="rId3">
            <a:alphaModFix/>
          </a:blip>
          <a:srcRect b="0" l="5464" r="0" t="0"/>
          <a:stretch/>
        </p:blipFill>
        <p:spPr>
          <a:xfrm>
            <a:off x="4559125" y="915825"/>
            <a:ext cx="4600150" cy="3087175"/>
          </a:xfrm>
          <a:prstGeom prst="rect">
            <a:avLst/>
          </a:prstGeom>
          <a:noFill/>
          <a:ln>
            <a:noFill/>
          </a:ln>
        </p:spPr>
      </p:pic>
      <p:sp>
        <p:nvSpPr>
          <p:cNvPr id="45" name="Google Shape;45;p2"/>
          <p:cNvSpPr txBox="1"/>
          <p:nvPr/>
        </p:nvSpPr>
        <p:spPr>
          <a:xfrm>
            <a:off x="5564475" y="4110700"/>
            <a:ext cx="2696700" cy="66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Raleway"/>
                <a:ea typeface="Raleway"/>
                <a:cs typeface="Raleway"/>
                <a:sym typeface="Raleway"/>
              </a:rPr>
              <a:t>nada de spoiler na aula!</a:t>
            </a:r>
            <a:endParaRPr b="0" i="0" sz="1400" u="none" cap="none" strike="noStrike">
              <a:solidFill>
                <a:srgbClr val="000000"/>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nvSpPr>
        <p:spPr>
          <a:xfrm>
            <a:off x="419700" y="1231050"/>
            <a:ext cx="8304600" cy="268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pt-BR" sz="2400" u="none" cap="none" strike="noStrike">
                <a:solidFill>
                  <a:srgbClr val="000000"/>
                </a:solidFill>
                <a:latin typeface="Raleway Thin"/>
                <a:ea typeface="Raleway Thin"/>
                <a:cs typeface="Raleway Thin"/>
                <a:sym typeface="Raleway Thin"/>
              </a:rPr>
              <a:t>SELECT   coluna1, coluna2, coluna3, ... </a:t>
            </a:r>
            <a:endParaRPr b="0" i="0" sz="24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chemeClr val="dk1"/>
              </a:buClr>
              <a:buSzPts val="1100"/>
              <a:buFont typeface="Arial"/>
              <a:buNone/>
            </a:pPr>
            <a:r>
              <a:rPr b="0" i="0" lang="pt-BR" sz="2400" u="none" cap="none" strike="noStrike">
                <a:solidFill>
                  <a:srgbClr val="000000"/>
                </a:solidFill>
                <a:latin typeface="Raleway Thin"/>
                <a:ea typeface="Raleway Thin"/>
                <a:cs typeface="Raleway Thin"/>
                <a:sym typeface="Raleway Thin"/>
              </a:rPr>
              <a:t> FROM   tabela</a:t>
            </a:r>
            <a:endParaRPr b="0" i="0" sz="24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chemeClr val="dk1"/>
              </a:buClr>
              <a:buSzPts val="1100"/>
              <a:buFont typeface="Arial"/>
              <a:buNone/>
            </a:pPr>
            <a:r>
              <a:rPr b="1" i="0" lang="pt-BR" sz="2400" u="none" cap="none" strike="noStrike">
                <a:solidFill>
                  <a:srgbClr val="000000"/>
                </a:solidFill>
                <a:latin typeface="Raleway"/>
                <a:ea typeface="Raleway"/>
                <a:cs typeface="Raleway"/>
                <a:sym typeface="Raleway"/>
              </a:rPr>
              <a:t>WHERE </a:t>
            </a:r>
            <a:r>
              <a:rPr b="0" i="0" lang="pt-BR" sz="2400" u="none" cap="none" strike="noStrike">
                <a:solidFill>
                  <a:srgbClr val="000000"/>
                </a:solidFill>
                <a:latin typeface="Raleway Thin"/>
                <a:ea typeface="Raleway Thin"/>
                <a:cs typeface="Raleway Thin"/>
                <a:sym typeface="Raleway Thin"/>
              </a:rPr>
              <a:t> condição1, condição2, condição3, ...</a:t>
            </a:r>
            <a:endParaRPr b="0" i="0" sz="24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chemeClr val="dk1"/>
              </a:buClr>
              <a:buSzPts val="1100"/>
              <a:buFont typeface="Arial"/>
              <a:buNone/>
            </a:pPr>
            <a:r>
              <a:t/>
            </a:r>
            <a:endParaRPr b="0" i="0" sz="24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Raleway Thin"/>
              <a:ea typeface="Raleway Thin"/>
              <a:cs typeface="Raleway Thin"/>
              <a:sym typeface="Raleway Thin"/>
            </a:endParaRPr>
          </a:p>
        </p:txBody>
      </p:sp>
      <p:sp>
        <p:nvSpPr>
          <p:cNvPr id="173" name="Google Shape;173;p7"/>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CONSULTA - CLÁUSULA WHERE</a:t>
            </a:r>
            <a:endParaRPr b="1" i="0" sz="3000" u="none" cap="none" strike="noStrike">
              <a:solidFill>
                <a:srgbClr val="000000"/>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OPERADORES</a:t>
            </a:r>
            <a:endParaRPr b="1" i="0" sz="3000" u="none" cap="none" strike="noStrike">
              <a:solidFill>
                <a:srgbClr val="000000"/>
              </a:solidFill>
              <a:latin typeface="Raleway"/>
              <a:ea typeface="Raleway"/>
              <a:cs typeface="Raleway"/>
              <a:sym typeface="Raleway"/>
            </a:endParaRPr>
          </a:p>
        </p:txBody>
      </p:sp>
      <p:sp>
        <p:nvSpPr>
          <p:cNvPr id="179" name="Google Shape;179;p8"/>
          <p:cNvSpPr txBox="1"/>
          <p:nvPr/>
        </p:nvSpPr>
        <p:spPr>
          <a:xfrm>
            <a:off x="452675" y="1189500"/>
            <a:ext cx="4046700" cy="276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434343"/>
                </a:solidFill>
                <a:latin typeface="Raleway"/>
                <a:ea typeface="Raleway"/>
                <a:cs typeface="Raleway"/>
                <a:sym typeface="Raleway"/>
              </a:rPr>
              <a:t>Operador     	Significado</a:t>
            </a:r>
            <a:br>
              <a:rPr b="0" i="0" lang="pt-BR" sz="2000" u="none" cap="none" strike="noStrike">
                <a:solidFill>
                  <a:srgbClr val="434343"/>
                </a:solidFill>
                <a:latin typeface="Raleway"/>
                <a:ea typeface="Raleway"/>
                <a:cs typeface="Raleway"/>
                <a:sym typeface="Raleway"/>
              </a:rPr>
            </a:br>
            <a:r>
              <a:rPr b="0" i="0" lang="pt-BR" sz="2000" u="none" cap="none" strike="noStrike">
                <a:solidFill>
                  <a:srgbClr val="434343"/>
                </a:solidFill>
                <a:latin typeface="Raleway"/>
                <a:ea typeface="Raleway"/>
                <a:cs typeface="Raleway"/>
                <a:sym typeface="Raleway"/>
              </a:rPr>
              <a:t>   =            		Igual a</a:t>
            </a:r>
            <a:br>
              <a:rPr b="0" i="0" lang="pt-BR" sz="2000" u="none" cap="none" strike="noStrike">
                <a:solidFill>
                  <a:srgbClr val="434343"/>
                </a:solidFill>
                <a:latin typeface="Raleway"/>
                <a:ea typeface="Raleway"/>
                <a:cs typeface="Raleway"/>
                <a:sym typeface="Raleway"/>
              </a:rPr>
            </a:br>
            <a:r>
              <a:rPr b="0" i="0" lang="pt-BR" sz="2000" u="none" cap="none" strike="noStrike">
                <a:solidFill>
                  <a:srgbClr val="434343"/>
                </a:solidFill>
                <a:latin typeface="Raleway"/>
                <a:ea typeface="Raleway"/>
                <a:cs typeface="Raleway"/>
                <a:sym typeface="Raleway"/>
              </a:rPr>
              <a:t>   &gt;            		Maior que</a:t>
            </a:r>
            <a:br>
              <a:rPr b="0" i="0" lang="pt-BR" sz="2000" u="none" cap="none" strike="noStrike">
                <a:solidFill>
                  <a:srgbClr val="434343"/>
                </a:solidFill>
                <a:latin typeface="Raleway"/>
                <a:ea typeface="Raleway"/>
                <a:cs typeface="Raleway"/>
                <a:sym typeface="Raleway"/>
              </a:rPr>
            </a:br>
            <a:r>
              <a:rPr b="0" i="0" lang="pt-BR" sz="2000" u="none" cap="none" strike="noStrike">
                <a:solidFill>
                  <a:srgbClr val="434343"/>
                </a:solidFill>
                <a:latin typeface="Raleway"/>
                <a:ea typeface="Raleway"/>
                <a:cs typeface="Raleway"/>
                <a:sym typeface="Raleway"/>
              </a:rPr>
              <a:t>   &gt;=          		Maior ou igual a</a:t>
            </a:r>
            <a:br>
              <a:rPr b="0" i="0" lang="pt-BR" sz="2000" u="none" cap="none" strike="noStrike">
                <a:solidFill>
                  <a:srgbClr val="434343"/>
                </a:solidFill>
                <a:latin typeface="Raleway"/>
                <a:ea typeface="Raleway"/>
                <a:cs typeface="Raleway"/>
                <a:sym typeface="Raleway"/>
              </a:rPr>
            </a:br>
            <a:r>
              <a:rPr b="0" i="0" lang="pt-BR" sz="2000" u="none" cap="none" strike="noStrike">
                <a:solidFill>
                  <a:srgbClr val="434343"/>
                </a:solidFill>
                <a:latin typeface="Raleway"/>
                <a:ea typeface="Raleway"/>
                <a:cs typeface="Raleway"/>
                <a:sym typeface="Raleway"/>
              </a:rPr>
              <a:t>   &lt;            		Menor que</a:t>
            </a:r>
            <a:br>
              <a:rPr b="0" i="0" lang="pt-BR" sz="2000" u="none" cap="none" strike="noStrike">
                <a:solidFill>
                  <a:srgbClr val="434343"/>
                </a:solidFill>
                <a:latin typeface="Raleway"/>
                <a:ea typeface="Raleway"/>
                <a:cs typeface="Raleway"/>
                <a:sym typeface="Raleway"/>
              </a:rPr>
            </a:br>
            <a:r>
              <a:rPr b="0" i="0" lang="pt-BR" sz="2000" u="none" cap="none" strike="noStrike">
                <a:solidFill>
                  <a:srgbClr val="434343"/>
                </a:solidFill>
                <a:latin typeface="Raleway"/>
                <a:ea typeface="Raleway"/>
                <a:cs typeface="Raleway"/>
                <a:sym typeface="Raleway"/>
              </a:rPr>
              <a:t>   &lt;=           		Menor ou igual a</a:t>
            </a:r>
            <a:br>
              <a:rPr b="0" i="0" lang="pt-BR" sz="2000" u="none" cap="none" strike="noStrike">
                <a:solidFill>
                  <a:srgbClr val="434343"/>
                </a:solidFill>
                <a:latin typeface="Raleway"/>
                <a:ea typeface="Raleway"/>
                <a:cs typeface="Raleway"/>
                <a:sym typeface="Raleway"/>
              </a:rPr>
            </a:br>
            <a:r>
              <a:rPr b="0" i="0" lang="pt-BR" sz="2000" u="none" cap="none" strike="noStrike">
                <a:solidFill>
                  <a:srgbClr val="434343"/>
                </a:solidFill>
                <a:latin typeface="Raleway"/>
                <a:ea typeface="Raleway"/>
                <a:cs typeface="Raleway"/>
                <a:sym typeface="Raleway"/>
              </a:rPr>
              <a:t>  &lt;&gt;, !=   			Diferente de</a:t>
            </a:r>
            <a:br>
              <a:rPr b="0" i="0" lang="pt-BR" sz="2000" u="none" cap="none" strike="noStrike">
                <a:solidFill>
                  <a:srgbClr val="434343"/>
                </a:solidFill>
                <a:latin typeface="Raleway"/>
                <a:ea typeface="Raleway"/>
                <a:cs typeface="Raleway"/>
                <a:sym typeface="Raleway"/>
              </a:rPr>
            </a:br>
            <a:endParaRPr b="0" i="0" sz="2000" u="none" cap="none" strike="noStrike">
              <a:solidFill>
                <a:srgbClr val="434343"/>
              </a:solidFill>
              <a:latin typeface="Raleway"/>
              <a:ea typeface="Raleway"/>
              <a:cs typeface="Raleway"/>
              <a:sym typeface="Raleway"/>
            </a:endParaRPr>
          </a:p>
        </p:txBody>
      </p:sp>
      <p:sp>
        <p:nvSpPr>
          <p:cNvPr id="180" name="Google Shape;180;p8"/>
          <p:cNvSpPr txBox="1"/>
          <p:nvPr/>
        </p:nvSpPr>
        <p:spPr>
          <a:xfrm>
            <a:off x="4499375" y="1189500"/>
            <a:ext cx="4258500" cy="276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434343"/>
                </a:solidFill>
                <a:latin typeface="Raleway"/>
                <a:ea typeface="Raleway"/>
                <a:cs typeface="Raleway"/>
                <a:sym typeface="Raleway"/>
              </a:rPr>
              <a:t>Operador 	       Significado</a:t>
            </a:r>
            <a:endParaRPr b="0" i="0" sz="2000" u="none" cap="none" strike="noStrike">
              <a:solidFill>
                <a:srgbClr val="434343"/>
              </a:solidFill>
              <a:latin typeface="Raleway"/>
              <a:ea typeface="Raleway"/>
              <a:cs typeface="Raleway"/>
              <a:sym typeface="Raleway"/>
            </a:endParaRPr>
          </a:p>
          <a:p>
            <a:pPr indent="0" lvl="0" marL="0" marR="0" rtl="0" algn="l">
              <a:lnSpc>
                <a:spcPct val="100000"/>
              </a:lnSpc>
              <a:spcBef>
                <a:spcPts val="600"/>
              </a:spcBef>
              <a:spcAft>
                <a:spcPts val="0"/>
              </a:spcAft>
              <a:buClr>
                <a:srgbClr val="000000"/>
              </a:buClr>
              <a:buSzPts val="2000"/>
              <a:buFont typeface="Arial"/>
              <a:buNone/>
            </a:pPr>
            <a:r>
              <a:rPr b="0" i="0" lang="pt-BR" sz="2000" u="none" cap="none" strike="noStrike">
                <a:solidFill>
                  <a:srgbClr val="434343"/>
                </a:solidFill>
                <a:latin typeface="Raleway"/>
                <a:ea typeface="Raleway"/>
                <a:cs typeface="Raleway"/>
                <a:sym typeface="Raleway"/>
              </a:rPr>
              <a:t>IS NULL		É nulo</a:t>
            </a:r>
            <a:br>
              <a:rPr b="0" i="0" lang="pt-BR" sz="2000" u="none" cap="none" strike="noStrike">
                <a:solidFill>
                  <a:srgbClr val="434343"/>
                </a:solidFill>
                <a:latin typeface="Raleway"/>
                <a:ea typeface="Raleway"/>
                <a:cs typeface="Raleway"/>
                <a:sym typeface="Raleway"/>
              </a:rPr>
            </a:br>
            <a:r>
              <a:rPr b="0" i="0" lang="pt-BR" sz="2000" u="none" cap="none" strike="noStrike">
                <a:solidFill>
                  <a:srgbClr val="434343"/>
                </a:solidFill>
                <a:latin typeface="Raleway"/>
                <a:ea typeface="Raleway"/>
                <a:cs typeface="Raleway"/>
                <a:sym typeface="Raleway"/>
              </a:rPr>
              <a:t>BETWEEN		Entre dois valores</a:t>
            </a:r>
            <a:br>
              <a:rPr b="0" i="0" lang="pt-BR" sz="2000" u="none" cap="none" strike="noStrike">
                <a:solidFill>
                  <a:srgbClr val="434343"/>
                </a:solidFill>
                <a:latin typeface="Raleway"/>
                <a:ea typeface="Raleway"/>
                <a:cs typeface="Raleway"/>
                <a:sym typeface="Raleway"/>
              </a:rPr>
            </a:br>
            <a:r>
              <a:rPr b="0" i="0" lang="pt-BR" sz="2000" u="none" cap="none" strike="noStrike">
                <a:solidFill>
                  <a:srgbClr val="434343"/>
                </a:solidFill>
                <a:latin typeface="Raleway"/>
                <a:ea typeface="Raleway"/>
                <a:cs typeface="Raleway"/>
                <a:sym typeface="Raleway"/>
              </a:rPr>
              <a:t>IN             		Lista de valores</a:t>
            </a:r>
            <a:br>
              <a:rPr b="0" i="0" lang="pt-BR" sz="2000" u="none" cap="none" strike="noStrike">
                <a:solidFill>
                  <a:srgbClr val="434343"/>
                </a:solidFill>
                <a:latin typeface="Raleway"/>
                <a:ea typeface="Raleway"/>
                <a:cs typeface="Raleway"/>
                <a:sym typeface="Raleway"/>
              </a:rPr>
            </a:br>
            <a:r>
              <a:rPr b="0" i="0" lang="pt-BR" sz="2000" u="none" cap="none" strike="noStrike">
                <a:solidFill>
                  <a:srgbClr val="434343"/>
                </a:solidFill>
                <a:latin typeface="Raleway"/>
                <a:ea typeface="Raleway"/>
                <a:cs typeface="Raleway"/>
                <a:sym typeface="Raleway"/>
              </a:rPr>
              <a:t>LIKE			</a:t>
            </a:r>
            <a:r>
              <a:rPr lang="pt-BR" sz="2000">
                <a:solidFill>
                  <a:srgbClr val="434343"/>
                </a:solidFill>
                <a:latin typeface="Raleway"/>
                <a:ea typeface="Raleway"/>
                <a:cs typeface="Raleway"/>
                <a:sym typeface="Raleway"/>
              </a:rPr>
              <a:t>Contém no todo</a:t>
            </a:r>
            <a:endParaRPr sz="2000">
              <a:solidFill>
                <a:srgbClr val="434343"/>
              </a:solidFill>
              <a:latin typeface="Raleway"/>
              <a:ea typeface="Raleway"/>
              <a:cs typeface="Raleway"/>
              <a:sym typeface="Raleway"/>
            </a:endParaRPr>
          </a:p>
          <a:p>
            <a:pPr indent="0" lvl="0" marL="0" marR="0" rtl="0" algn="l">
              <a:lnSpc>
                <a:spcPct val="100000"/>
              </a:lnSpc>
              <a:spcBef>
                <a:spcPts val="600"/>
              </a:spcBef>
              <a:spcAft>
                <a:spcPts val="0"/>
              </a:spcAft>
              <a:buClr>
                <a:srgbClr val="000000"/>
              </a:buClr>
              <a:buSzPts val="2000"/>
              <a:buFont typeface="Arial"/>
              <a:buNone/>
            </a:pPr>
            <a:r>
              <a:rPr lang="pt-BR" sz="2000">
                <a:solidFill>
                  <a:srgbClr val="434343"/>
                </a:solidFill>
                <a:latin typeface="Raleway"/>
                <a:ea typeface="Raleway"/>
                <a:cs typeface="Raleway"/>
                <a:sym typeface="Raleway"/>
              </a:rPr>
              <a:t>AND</a:t>
            </a:r>
            <a:endParaRPr sz="2000">
              <a:solidFill>
                <a:srgbClr val="434343"/>
              </a:solidFill>
              <a:latin typeface="Raleway"/>
              <a:ea typeface="Raleway"/>
              <a:cs typeface="Raleway"/>
              <a:sym typeface="Raleway"/>
            </a:endParaRPr>
          </a:p>
          <a:p>
            <a:pPr indent="0" lvl="0" marL="0" marR="0" rtl="0" algn="l">
              <a:lnSpc>
                <a:spcPct val="100000"/>
              </a:lnSpc>
              <a:spcBef>
                <a:spcPts val="600"/>
              </a:spcBef>
              <a:spcAft>
                <a:spcPts val="0"/>
              </a:spcAft>
              <a:buClr>
                <a:srgbClr val="000000"/>
              </a:buClr>
              <a:buSzPts val="2000"/>
              <a:buFont typeface="Arial"/>
              <a:buNone/>
            </a:pPr>
            <a:r>
              <a:rPr lang="pt-BR" sz="2000">
                <a:solidFill>
                  <a:srgbClr val="434343"/>
                </a:solidFill>
                <a:latin typeface="Raleway"/>
                <a:ea typeface="Raleway"/>
                <a:cs typeface="Raleway"/>
                <a:sym typeface="Raleway"/>
              </a:rPr>
              <a:t>OR                      </a:t>
            </a:r>
            <a:endParaRPr sz="2000">
              <a:solidFill>
                <a:srgbClr val="434343"/>
              </a:solidFill>
              <a:latin typeface="Raleway"/>
              <a:ea typeface="Raleway"/>
              <a:cs typeface="Raleway"/>
              <a:sym typeface="Raleway"/>
            </a:endParaRPr>
          </a:p>
          <a:p>
            <a:pPr indent="0" lvl="0" marL="0" marR="0" rtl="0" algn="l">
              <a:lnSpc>
                <a:spcPct val="100000"/>
              </a:lnSpc>
              <a:spcBef>
                <a:spcPts val="600"/>
              </a:spcBef>
              <a:spcAft>
                <a:spcPts val="0"/>
              </a:spcAft>
              <a:buClr>
                <a:srgbClr val="000000"/>
              </a:buClr>
              <a:buSzPts val="2000"/>
              <a:buFont typeface="Arial"/>
              <a:buNone/>
            </a:pPr>
            <a:r>
              <a:t/>
            </a:r>
            <a:endParaRPr b="0" i="0" sz="2000" u="none" cap="none" strike="noStrike">
              <a:solidFill>
                <a:srgbClr val="434343"/>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nvSpPr>
        <p:spPr>
          <a:xfrm>
            <a:off x="419700" y="1231050"/>
            <a:ext cx="8304600" cy="268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0" lang="pt-BR" sz="2400" u="none" cap="none" strike="noStrike">
                <a:solidFill>
                  <a:srgbClr val="000000"/>
                </a:solidFill>
                <a:latin typeface="Raleway"/>
                <a:ea typeface="Raleway"/>
                <a:cs typeface="Raleway"/>
                <a:sym typeface="Raleway"/>
              </a:rPr>
              <a:t>SELECT campos… FROM tabela</a:t>
            </a:r>
            <a:endParaRPr i="0" sz="24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chemeClr val="dk1"/>
              </a:buClr>
              <a:buSzPts val="1100"/>
              <a:buFont typeface="Arial"/>
              <a:buNone/>
            </a:pPr>
            <a:r>
              <a:rPr i="0" lang="pt-BR" sz="2400" u="none" cap="none" strike="noStrike">
                <a:solidFill>
                  <a:srgbClr val="000000"/>
                </a:solidFill>
                <a:latin typeface="Raleway"/>
                <a:ea typeface="Raleway"/>
                <a:cs typeface="Raleway"/>
                <a:sym typeface="Raleway"/>
              </a:rPr>
              <a:t>WHERE campo </a:t>
            </a:r>
            <a:r>
              <a:rPr b="1" i="0" lang="pt-BR" sz="2400" u="none" cap="none" strike="noStrike">
                <a:solidFill>
                  <a:srgbClr val="000000"/>
                </a:solidFill>
                <a:latin typeface="Raleway"/>
                <a:ea typeface="Raleway"/>
                <a:cs typeface="Raleway"/>
                <a:sym typeface="Raleway"/>
              </a:rPr>
              <a:t>BETWEEN</a:t>
            </a:r>
            <a:r>
              <a:rPr i="0" lang="pt-BR" sz="2400" u="none" cap="none" strike="noStrike">
                <a:solidFill>
                  <a:srgbClr val="000000"/>
                </a:solidFill>
                <a:latin typeface="Raleway"/>
                <a:ea typeface="Raleway"/>
                <a:cs typeface="Raleway"/>
                <a:sym typeface="Raleway"/>
              </a:rPr>
              <a:t> valor1 and valor2</a:t>
            </a:r>
            <a:endParaRPr i="0" sz="24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chemeClr val="dk1"/>
              </a:buClr>
              <a:buSzPts val="1100"/>
              <a:buFont typeface="Arial"/>
              <a:buNone/>
            </a:pPr>
            <a:r>
              <a:t/>
            </a:r>
            <a:endParaRPr b="0" i="0" sz="24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Raleway Thin"/>
              <a:ea typeface="Raleway Thin"/>
              <a:cs typeface="Raleway Thin"/>
              <a:sym typeface="Raleway Thin"/>
            </a:endParaRPr>
          </a:p>
        </p:txBody>
      </p:sp>
      <p:sp>
        <p:nvSpPr>
          <p:cNvPr id="186" name="Google Shape;186;p9"/>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BETWEEN - Sintaxe</a:t>
            </a:r>
            <a:endParaRPr b="1" i="0" sz="3000" u="none" cap="none" strike="noStrike">
              <a:solidFill>
                <a:srgbClr val="000000"/>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nvSpPr>
        <p:spPr>
          <a:xfrm>
            <a:off x="419700" y="1231050"/>
            <a:ext cx="8304600" cy="268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pt-BR" sz="2400" u="none" cap="none" strike="noStrike">
                <a:solidFill>
                  <a:srgbClr val="000000"/>
                </a:solidFill>
                <a:latin typeface="Raleway Thin"/>
                <a:ea typeface="Raleway Thin"/>
                <a:cs typeface="Raleway Thin"/>
                <a:sym typeface="Raleway Thin"/>
              </a:rPr>
              <a:t>SELECT  * FROM movies</a:t>
            </a:r>
            <a:endParaRPr b="0" i="0" sz="24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rgbClr val="000000"/>
              </a:buClr>
              <a:buSzPts val="2400"/>
              <a:buFont typeface="Arial"/>
              <a:buNone/>
            </a:pPr>
            <a:r>
              <a:rPr b="0" i="0" lang="pt-BR" sz="2400" u="none" cap="none" strike="noStrike">
                <a:solidFill>
                  <a:srgbClr val="000000"/>
                </a:solidFill>
                <a:latin typeface="Raleway Thin"/>
                <a:ea typeface="Raleway Thin"/>
                <a:cs typeface="Raleway Thin"/>
                <a:sym typeface="Raleway Thin"/>
              </a:rPr>
              <a:t>WHERE awards </a:t>
            </a:r>
            <a:r>
              <a:rPr b="1" i="0" lang="pt-BR" sz="2400" u="none" cap="none" strike="noStrike">
                <a:solidFill>
                  <a:srgbClr val="000000"/>
                </a:solidFill>
                <a:latin typeface="Raleway"/>
                <a:ea typeface="Raleway"/>
                <a:cs typeface="Raleway"/>
                <a:sym typeface="Raleway"/>
              </a:rPr>
              <a:t>BETWEEN 1 AND 5</a:t>
            </a:r>
            <a:endParaRPr b="1" i="0" sz="2400" u="none" cap="none" strike="noStrike">
              <a:solidFill>
                <a:srgbClr val="000000"/>
              </a:solidFill>
              <a:latin typeface="Raleway"/>
              <a:ea typeface="Raleway"/>
              <a:cs typeface="Raleway"/>
              <a:sym typeface="Raleway"/>
            </a:endParaRPr>
          </a:p>
        </p:txBody>
      </p:sp>
      <p:sp>
        <p:nvSpPr>
          <p:cNvPr id="192" name="Google Shape;192;p10"/>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BETWEEN - Sintaxe</a:t>
            </a:r>
            <a:endParaRPr b="1" i="0" sz="3000" u="none" cap="none" strike="noStrike">
              <a:solidFill>
                <a:srgbClr val="000000"/>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nvSpPr>
        <p:spPr>
          <a:xfrm>
            <a:off x="419700" y="1231050"/>
            <a:ext cx="8304600" cy="268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pt-BR" sz="2400" u="none" cap="none" strike="noStrike">
                <a:solidFill>
                  <a:srgbClr val="000000"/>
                </a:solidFill>
                <a:latin typeface="Raleway Thin"/>
                <a:ea typeface="Raleway Thin"/>
                <a:cs typeface="Raleway Thin"/>
                <a:sym typeface="Raleway Thin"/>
              </a:rPr>
              <a:t>SELECT  * FROM movies</a:t>
            </a:r>
            <a:endParaRPr b="0" i="0" sz="24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rgbClr val="000000"/>
              </a:buClr>
              <a:buSzPts val="2400"/>
              <a:buFont typeface="Arial"/>
              <a:buNone/>
            </a:pPr>
            <a:r>
              <a:rPr b="0" i="0" lang="pt-BR" sz="2400" u="none" cap="none" strike="noStrike">
                <a:solidFill>
                  <a:srgbClr val="000000"/>
                </a:solidFill>
                <a:latin typeface="Raleway Thin"/>
                <a:ea typeface="Raleway Thin"/>
                <a:cs typeface="Raleway Thin"/>
                <a:sym typeface="Raleway Thin"/>
              </a:rPr>
              <a:t>WHERE  title </a:t>
            </a:r>
            <a:r>
              <a:rPr b="1" i="0" lang="pt-BR" sz="2400" u="none" cap="none" strike="noStrike">
                <a:solidFill>
                  <a:srgbClr val="000000"/>
                </a:solidFill>
                <a:latin typeface="Raleway"/>
                <a:ea typeface="Raleway"/>
                <a:cs typeface="Raleway"/>
                <a:sym typeface="Raleway"/>
              </a:rPr>
              <a:t>LIKE</a:t>
            </a:r>
            <a:r>
              <a:rPr b="1" i="0" lang="pt-BR" sz="2400" u="none" cap="none" strike="noStrike">
                <a:solidFill>
                  <a:srgbClr val="000000"/>
                </a:solidFill>
                <a:latin typeface="Raleway"/>
                <a:ea typeface="Raleway"/>
                <a:cs typeface="Raleway"/>
                <a:sym typeface="Raleway"/>
              </a:rPr>
              <a:t> ‘%star</a:t>
            </a:r>
            <a:r>
              <a:rPr b="1" lang="pt-BR" sz="2400">
                <a:latin typeface="Raleway"/>
                <a:ea typeface="Raleway"/>
                <a:cs typeface="Raleway"/>
                <a:sym typeface="Raleway"/>
              </a:rPr>
              <a:t>%</a:t>
            </a:r>
            <a:r>
              <a:rPr b="1" i="0" lang="pt-BR" sz="2400" u="none" cap="none" strike="noStrike">
                <a:solidFill>
                  <a:srgbClr val="000000"/>
                </a:solidFill>
                <a:latin typeface="Raleway"/>
                <a:ea typeface="Raleway"/>
                <a:cs typeface="Raleway"/>
                <a:sym typeface="Raleway"/>
              </a:rPr>
              <a:t>’</a:t>
            </a:r>
            <a:r>
              <a:rPr b="0" i="0" lang="pt-BR" sz="2400" u="none" cap="none" strike="noStrike">
                <a:solidFill>
                  <a:srgbClr val="000000"/>
                </a:solidFill>
                <a:latin typeface="Raleway Thin"/>
                <a:ea typeface="Raleway Thin"/>
                <a:cs typeface="Raleway Thin"/>
                <a:sym typeface="Raleway Thin"/>
              </a:rPr>
              <a:t> </a:t>
            </a:r>
            <a:endParaRPr b="0" i="0" sz="24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Raleway Thin"/>
              <a:ea typeface="Raleway Thin"/>
              <a:cs typeface="Raleway Thin"/>
              <a:sym typeface="Raleway Thin"/>
            </a:endParaRPr>
          </a:p>
        </p:txBody>
      </p:sp>
      <p:sp>
        <p:nvSpPr>
          <p:cNvPr id="198" name="Google Shape;198;p11"/>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LIKE - Sintaxe</a:t>
            </a:r>
            <a:endParaRPr b="1" i="0" sz="3000" u="none" cap="none" strike="noStrike">
              <a:solidFill>
                <a:srgbClr val="000000"/>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nvSpPr>
        <p:spPr>
          <a:xfrm>
            <a:off x="419700" y="1231050"/>
            <a:ext cx="8304600" cy="268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pt-BR" sz="2400" u="none" cap="none" strike="noStrike">
                <a:solidFill>
                  <a:srgbClr val="000000"/>
                </a:solidFill>
                <a:latin typeface="Raleway Thin"/>
                <a:ea typeface="Raleway Thin"/>
                <a:cs typeface="Raleway Thin"/>
                <a:sym typeface="Raleway Thin"/>
              </a:rPr>
              <a:t>  SELECT campos… FROM tabela</a:t>
            </a:r>
            <a:endParaRPr b="0" i="0" sz="24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rgbClr val="000000"/>
              </a:buClr>
              <a:buSzPts val="2400"/>
              <a:buFont typeface="Arial"/>
              <a:buNone/>
            </a:pPr>
            <a:r>
              <a:rPr b="0" i="0" lang="pt-BR" sz="2400" u="none" cap="none" strike="noStrike">
                <a:solidFill>
                  <a:srgbClr val="000000"/>
                </a:solidFill>
                <a:latin typeface="Raleway Thin"/>
                <a:ea typeface="Raleway Thin"/>
                <a:cs typeface="Raleway Thin"/>
                <a:sym typeface="Raleway Thin"/>
              </a:rPr>
              <a:t>  WHERE campo </a:t>
            </a:r>
            <a:r>
              <a:rPr b="1" i="0" lang="pt-BR" sz="2400" u="none" cap="none" strike="noStrike">
                <a:solidFill>
                  <a:srgbClr val="000000"/>
                </a:solidFill>
                <a:latin typeface="Raleway"/>
                <a:ea typeface="Raleway"/>
                <a:cs typeface="Raleway"/>
                <a:sym typeface="Raleway"/>
              </a:rPr>
              <a:t>LIKE ‘%val%’ </a:t>
            </a:r>
            <a:endParaRPr b="1" i="0" sz="2400" u="none" cap="none" strike="noStrike">
              <a:solidFill>
                <a:srgbClr val="000000"/>
              </a:solidFill>
              <a:latin typeface="Raleway"/>
              <a:ea typeface="Raleway"/>
              <a:cs typeface="Raleway"/>
              <a:sym typeface="Raleway"/>
            </a:endParaRPr>
          </a:p>
        </p:txBody>
      </p:sp>
      <p:sp>
        <p:nvSpPr>
          <p:cNvPr id="204" name="Google Shape;204;p12"/>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LIKE - Exemplo</a:t>
            </a:r>
            <a:endParaRPr b="1" i="0" sz="3000" u="none" cap="none" strike="noStrike">
              <a:solidFill>
                <a:srgbClr val="000000"/>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Combinando AND e OR</a:t>
            </a:r>
            <a:endParaRPr b="1" i="0" sz="3000" u="none" cap="none" strike="noStrike">
              <a:solidFill>
                <a:srgbClr val="000000"/>
              </a:solidFill>
              <a:latin typeface="Raleway"/>
              <a:ea typeface="Raleway"/>
              <a:cs typeface="Raleway"/>
              <a:sym typeface="Raleway"/>
            </a:endParaRPr>
          </a:p>
        </p:txBody>
      </p:sp>
      <p:sp>
        <p:nvSpPr>
          <p:cNvPr id="210" name="Google Shape;210;p13"/>
          <p:cNvSpPr txBox="1"/>
          <p:nvPr/>
        </p:nvSpPr>
        <p:spPr>
          <a:xfrm>
            <a:off x="361400" y="1181700"/>
            <a:ext cx="3918900" cy="27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SELECT campos...</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FROM tabela</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WHERE</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campo1 LIKE '%de%'</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1" i="0" lang="pt-BR" sz="2400" u="none" cap="none" strike="noStrike">
                <a:solidFill>
                  <a:srgbClr val="000000"/>
                </a:solidFill>
                <a:latin typeface="Raleway"/>
                <a:ea typeface="Raleway"/>
                <a:cs typeface="Raleway"/>
                <a:sym typeface="Raleway"/>
              </a:rPr>
              <a:t>OR</a:t>
            </a:r>
            <a:r>
              <a:rPr b="0" i="0" lang="pt-BR" sz="2400" u="none" cap="none" strike="noStrike">
                <a:solidFill>
                  <a:srgbClr val="000000"/>
                </a:solidFill>
                <a:latin typeface="Raleway"/>
                <a:ea typeface="Raleway"/>
                <a:cs typeface="Raleway"/>
                <a:sym typeface="Raleway"/>
              </a:rPr>
              <a:t> (campo1 LIKE '%ll%'</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1" i="0" lang="pt-BR" sz="2400" u="none" cap="none" strike="noStrike">
                <a:solidFill>
                  <a:srgbClr val="000000"/>
                </a:solidFill>
                <a:latin typeface="Raleway"/>
                <a:ea typeface="Raleway"/>
                <a:cs typeface="Raleway"/>
                <a:sym typeface="Raleway"/>
              </a:rPr>
              <a:t>AND</a:t>
            </a:r>
            <a:r>
              <a:rPr b="0" i="0" lang="pt-BR" sz="2400" u="none" cap="none" strike="noStrike">
                <a:solidFill>
                  <a:srgbClr val="000000"/>
                </a:solidFill>
                <a:latin typeface="Raleway"/>
                <a:ea typeface="Raleway"/>
                <a:cs typeface="Raleway"/>
                <a:sym typeface="Raleway"/>
              </a:rPr>
              <a:t> campo2 LIKE '%a%')</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t/>
            </a:r>
            <a:endParaRPr b="0" i="0" sz="2400" u="none" cap="none" strike="noStrike">
              <a:solidFill>
                <a:srgbClr val="000000"/>
              </a:solidFill>
              <a:latin typeface="Raleway"/>
              <a:ea typeface="Raleway"/>
              <a:cs typeface="Raleway"/>
              <a:sym typeface="Raleway"/>
            </a:endParaRPr>
          </a:p>
        </p:txBody>
      </p:sp>
      <p:sp>
        <p:nvSpPr>
          <p:cNvPr id="211" name="Google Shape;211;p13"/>
          <p:cNvSpPr txBox="1"/>
          <p:nvPr/>
        </p:nvSpPr>
        <p:spPr>
          <a:xfrm>
            <a:off x="4537654" y="1248300"/>
            <a:ext cx="3918900" cy="27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SELECT campos...</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FROM tabela</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WHERE</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1" i="0" lang="pt-BR" sz="2400" u="none" cap="none" strike="noStrike">
                <a:solidFill>
                  <a:srgbClr val="000000"/>
                </a:solidFill>
                <a:latin typeface="Raleway"/>
                <a:ea typeface="Raleway"/>
                <a:cs typeface="Raleway"/>
                <a:sym typeface="Raleway"/>
              </a:rPr>
              <a:t>(</a:t>
            </a:r>
            <a:r>
              <a:rPr b="0" i="0" lang="pt-BR" sz="2400" u="none" cap="none" strike="noStrike">
                <a:solidFill>
                  <a:srgbClr val="000000"/>
                </a:solidFill>
                <a:latin typeface="Raleway"/>
                <a:ea typeface="Raleway"/>
                <a:cs typeface="Raleway"/>
                <a:sym typeface="Raleway"/>
              </a:rPr>
              <a:t>campo1 LIKE '%de%'</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1" i="0" lang="pt-BR" sz="2400" u="none" cap="none" strike="noStrike">
                <a:solidFill>
                  <a:srgbClr val="000000"/>
                </a:solidFill>
                <a:latin typeface="Raleway"/>
                <a:ea typeface="Raleway"/>
                <a:cs typeface="Raleway"/>
                <a:sym typeface="Raleway"/>
              </a:rPr>
              <a:t>OR</a:t>
            </a:r>
            <a:r>
              <a:rPr b="0" i="0" lang="pt-BR" sz="2400" u="none" cap="none" strike="noStrike">
                <a:solidFill>
                  <a:srgbClr val="000000"/>
                </a:solidFill>
                <a:latin typeface="Raleway"/>
                <a:ea typeface="Raleway"/>
                <a:cs typeface="Raleway"/>
                <a:sym typeface="Raleway"/>
              </a:rPr>
              <a:t> campo1 LIKE '%ll%</a:t>
            </a:r>
            <a:r>
              <a:rPr b="1" i="0" lang="pt-BR" sz="2400" u="none" cap="none" strike="noStrike">
                <a:solidFill>
                  <a:srgbClr val="000000"/>
                </a:solidFill>
                <a:latin typeface="Raleway"/>
                <a:ea typeface="Raleway"/>
                <a:cs typeface="Raleway"/>
                <a:sym typeface="Raleway"/>
              </a:rPr>
              <a:t>')</a:t>
            </a:r>
            <a:endParaRPr b="1"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1" i="0" lang="pt-BR" sz="2400" u="none" cap="none" strike="noStrike">
                <a:solidFill>
                  <a:srgbClr val="000000"/>
                </a:solidFill>
                <a:latin typeface="Raleway"/>
                <a:ea typeface="Raleway"/>
                <a:cs typeface="Raleway"/>
                <a:sym typeface="Raleway"/>
              </a:rPr>
              <a:t>AND</a:t>
            </a:r>
            <a:r>
              <a:rPr b="0" i="0" lang="pt-BR" sz="2400" u="none" cap="none" strike="noStrike">
                <a:solidFill>
                  <a:srgbClr val="000000"/>
                </a:solidFill>
                <a:latin typeface="Raleway"/>
                <a:ea typeface="Raleway"/>
                <a:cs typeface="Raleway"/>
                <a:sym typeface="Raleway"/>
              </a:rPr>
              <a:t> campo2 LIKE '%a%'</a:t>
            </a:r>
            <a:r>
              <a:rPr b="1" i="0" lang="pt-BR" sz="2400" u="none" cap="none" strike="noStrike">
                <a:solidFill>
                  <a:srgbClr val="000000"/>
                </a:solidFill>
                <a:latin typeface="Raleway"/>
                <a:ea typeface="Raleway"/>
                <a:cs typeface="Raleway"/>
                <a:sym typeface="Raleway"/>
              </a:rPr>
              <a:t> </a:t>
            </a:r>
            <a:endParaRPr b="1" i="0" sz="2400" u="none" cap="none" strike="noStrike">
              <a:solidFill>
                <a:srgbClr val="000000"/>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IN - sintaxe</a:t>
            </a:r>
            <a:endParaRPr b="1" i="0" sz="3000" u="none" cap="none" strike="noStrike">
              <a:solidFill>
                <a:srgbClr val="000000"/>
              </a:solidFill>
              <a:latin typeface="Raleway"/>
              <a:ea typeface="Raleway"/>
              <a:cs typeface="Raleway"/>
              <a:sym typeface="Raleway"/>
            </a:endParaRPr>
          </a:p>
        </p:txBody>
      </p:sp>
      <p:sp>
        <p:nvSpPr>
          <p:cNvPr id="217" name="Google Shape;217;p14"/>
          <p:cNvSpPr txBox="1"/>
          <p:nvPr/>
        </p:nvSpPr>
        <p:spPr>
          <a:xfrm>
            <a:off x="442825" y="1181700"/>
            <a:ext cx="3918900" cy="27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SELECT campos...</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FROM tabela</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WHERE</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campo1 = valor1 OR campo1 = valor2 OR campo1= valorn</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t/>
            </a:r>
            <a:endParaRPr b="0" i="0" sz="2400" u="none" cap="none" strike="noStrike">
              <a:solidFill>
                <a:srgbClr val="000000"/>
              </a:solidFill>
              <a:latin typeface="Raleway"/>
              <a:ea typeface="Raleway"/>
              <a:cs typeface="Raleway"/>
              <a:sym typeface="Raleway"/>
            </a:endParaRPr>
          </a:p>
        </p:txBody>
      </p:sp>
      <p:sp>
        <p:nvSpPr>
          <p:cNvPr id="218" name="Google Shape;218;p14"/>
          <p:cNvSpPr txBox="1"/>
          <p:nvPr/>
        </p:nvSpPr>
        <p:spPr>
          <a:xfrm>
            <a:off x="4522854" y="1181700"/>
            <a:ext cx="3918900" cy="27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chemeClr val="dk1"/>
              </a:buClr>
              <a:buSzPts val="1100"/>
              <a:buFont typeface="Arial"/>
              <a:buNone/>
            </a:pPr>
            <a:r>
              <a:rPr b="0" i="0" lang="pt-BR" sz="2400" u="none" cap="none" strike="noStrike">
                <a:solidFill>
                  <a:srgbClr val="000000"/>
                </a:solidFill>
                <a:latin typeface="Raleway"/>
                <a:ea typeface="Raleway"/>
                <a:cs typeface="Raleway"/>
                <a:sym typeface="Raleway"/>
              </a:rPr>
              <a:t>SELECT campos...</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chemeClr val="dk1"/>
              </a:buClr>
              <a:buSzPts val="1100"/>
              <a:buFont typeface="Arial"/>
              <a:buNone/>
            </a:pPr>
            <a:r>
              <a:rPr b="0" i="0" lang="pt-BR" sz="2400" u="none" cap="none" strike="noStrike">
                <a:solidFill>
                  <a:srgbClr val="000000"/>
                </a:solidFill>
                <a:latin typeface="Raleway"/>
                <a:ea typeface="Raleway"/>
                <a:cs typeface="Raleway"/>
                <a:sym typeface="Raleway"/>
              </a:rPr>
              <a:t>FROM tabela</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chemeClr val="dk1"/>
              </a:buClr>
              <a:buSzPts val="1100"/>
              <a:buFont typeface="Arial"/>
              <a:buNone/>
            </a:pPr>
            <a:r>
              <a:rPr b="0" i="0" lang="pt-BR" sz="2400" u="none" cap="none" strike="noStrike">
                <a:solidFill>
                  <a:srgbClr val="000000"/>
                </a:solidFill>
                <a:latin typeface="Raleway"/>
                <a:ea typeface="Raleway"/>
                <a:cs typeface="Raleway"/>
                <a:sym typeface="Raleway"/>
              </a:rPr>
              <a:t>WHERE</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chemeClr val="dk1"/>
              </a:buClr>
              <a:buSzPts val="1100"/>
              <a:buFont typeface="Arial"/>
              <a:buNone/>
            </a:pPr>
            <a:r>
              <a:rPr b="0" i="0" lang="pt-BR" sz="2400" u="none" cap="none" strike="noStrike">
                <a:solidFill>
                  <a:srgbClr val="000000"/>
                </a:solidFill>
                <a:latin typeface="Raleway"/>
                <a:ea typeface="Raleway"/>
                <a:cs typeface="Raleway"/>
                <a:sym typeface="Raleway"/>
              </a:rPr>
              <a:t>campo1 </a:t>
            </a:r>
            <a:r>
              <a:rPr b="1" i="0" lang="pt-BR" sz="2400" u="none" cap="none" strike="noStrike">
                <a:solidFill>
                  <a:srgbClr val="000000"/>
                </a:solidFill>
                <a:latin typeface="Raleway"/>
                <a:ea typeface="Raleway"/>
                <a:cs typeface="Raleway"/>
                <a:sym typeface="Raleway"/>
              </a:rPr>
              <a:t>IN </a:t>
            </a:r>
            <a:r>
              <a:rPr b="0" i="0" lang="pt-BR" sz="2400" u="none" cap="none" strike="noStrike">
                <a:solidFill>
                  <a:srgbClr val="000000"/>
                </a:solidFill>
                <a:latin typeface="Raleway"/>
                <a:ea typeface="Raleway"/>
                <a:cs typeface="Raleway"/>
                <a:sym typeface="Raleway"/>
              </a:rPr>
              <a:t>(valor1, valor2, … valorn)</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chemeClr val="dk1"/>
              </a:buClr>
              <a:buSzPts val="1100"/>
              <a:buFont typeface="Arial"/>
              <a:buNone/>
            </a:pPr>
            <a:r>
              <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t/>
            </a:r>
            <a:endParaRPr b="0" i="0" sz="2400" u="none" cap="none" strike="noStrike">
              <a:solidFill>
                <a:srgbClr val="000000"/>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ORDER BY - Sintaxe</a:t>
            </a:r>
            <a:endParaRPr b="1" i="0" sz="3000" u="none" cap="none" strike="noStrike">
              <a:solidFill>
                <a:srgbClr val="000000"/>
              </a:solidFill>
              <a:latin typeface="Raleway"/>
              <a:ea typeface="Raleway"/>
              <a:cs typeface="Raleway"/>
              <a:sym typeface="Raleway"/>
            </a:endParaRPr>
          </a:p>
        </p:txBody>
      </p:sp>
      <p:sp>
        <p:nvSpPr>
          <p:cNvPr id="224" name="Google Shape;224;p15"/>
          <p:cNvSpPr txBox="1"/>
          <p:nvPr/>
        </p:nvSpPr>
        <p:spPr>
          <a:xfrm>
            <a:off x="442825" y="1181700"/>
            <a:ext cx="8172600" cy="27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SELECT   coluna1, coluna2, coluna3, ... </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FROM   tabela</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WHERE  condição1, condição2, condição3, ...</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1" i="0" lang="pt-BR" sz="2400" u="none" cap="none" strike="noStrike">
                <a:solidFill>
                  <a:srgbClr val="000000"/>
                </a:solidFill>
                <a:latin typeface="Raleway"/>
                <a:ea typeface="Raleway"/>
                <a:cs typeface="Raleway"/>
                <a:sym typeface="Raleway"/>
              </a:rPr>
              <a:t>ORDER BY </a:t>
            </a:r>
            <a:r>
              <a:rPr b="0" i="0" lang="pt-BR" sz="2400" u="none" cap="none" strike="noStrike">
                <a:solidFill>
                  <a:srgbClr val="000000"/>
                </a:solidFill>
                <a:latin typeface="Raleway"/>
                <a:ea typeface="Raleway"/>
                <a:cs typeface="Raleway"/>
                <a:sym typeface="Raleway"/>
              </a:rPr>
              <a:t>coluna1 ASC/DESC</a:t>
            </a:r>
            <a:endParaRPr b="0" i="0" sz="2400" u="none" cap="none" strike="noStrike">
              <a:solidFill>
                <a:srgbClr val="000000"/>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ORDER BY - Exemplo</a:t>
            </a:r>
            <a:endParaRPr b="1" i="0" sz="3000" u="none" cap="none" strike="noStrike">
              <a:solidFill>
                <a:srgbClr val="000000"/>
              </a:solidFill>
              <a:latin typeface="Raleway"/>
              <a:ea typeface="Raleway"/>
              <a:cs typeface="Raleway"/>
              <a:sym typeface="Raleway"/>
            </a:endParaRPr>
          </a:p>
        </p:txBody>
      </p:sp>
      <p:sp>
        <p:nvSpPr>
          <p:cNvPr id="230" name="Google Shape;230;p16"/>
          <p:cNvSpPr txBox="1"/>
          <p:nvPr/>
        </p:nvSpPr>
        <p:spPr>
          <a:xfrm>
            <a:off x="442825" y="1181700"/>
            <a:ext cx="8172600" cy="27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SELECT *</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FROM movies</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WHERE release_date &gt; ‘2002-01-01’</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1" i="0" lang="pt-BR" sz="2400" u="none" cap="none" strike="noStrike">
                <a:solidFill>
                  <a:srgbClr val="000000"/>
                </a:solidFill>
                <a:latin typeface="Raleway"/>
                <a:ea typeface="Raleway"/>
                <a:cs typeface="Raleway"/>
                <a:sym typeface="Raleway"/>
              </a:rPr>
              <a:t>ORDER BY </a:t>
            </a:r>
            <a:r>
              <a:rPr b="0" i="0" lang="pt-BR" sz="2400" u="none" cap="none" strike="noStrike">
                <a:solidFill>
                  <a:srgbClr val="000000"/>
                </a:solidFill>
                <a:latin typeface="Raleway"/>
                <a:ea typeface="Raleway"/>
                <a:cs typeface="Raleway"/>
                <a:sym typeface="Raleway"/>
              </a:rPr>
              <a:t>title DESC ;</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t/>
            </a:r>
            <a:endParaRPr b="0" i="0" sz="2400" u="none" cap="none" strike="noStrike">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955b2e9141_0_0"/>
          <p:cNvSpPr txBox="1"/>
          <p:nvPr>
            <p:ph idx="1" type="body"/>
          </p:nvPr>
        </p:nvSpPr>
        <p:spPr>
          <a:xfrm>
            <a:off x="310825" y="1137925"/>
            <a:ext cx="7763400" cy="29121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pt-BR" sz="1400"/>
              <a:t>Os Sistemas de Gerenciamento de Bancos de Dados, ou SGBD (DBMS em inglês DataBase Management System) </a:t>
            </a:r>
            <a:r>
              <a:rPr lang="pt-BR" sz="1400"/>
              <a:t>foram criados</a:t>
            </a:r>
            <a:r>
              <a:rPr lang="pt-BR" sz="1400"/>
              <a:t> p</a:t>
            </a:r>
            <a:r>
              <a:rPr lang="pt-BR" sz="1400"/>
              <a:t>ara garantir a consistência dos dados, controlar o acesso, manter os dados seguros e fornecer meios de acesso aos dados</a:t>
            </a:r>
            <a:r>
              <a:rPr lang="pt-BR"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pt-BR" sz="1400"/>
              <a:t>O SGBD é responsável por salvar os dados no HD, manter em memória os dados mais acessados, disponibilizar uma interface para programas e usuários externos acessem o banco de dados (para banco de dados relacionais, é utilizada a linguagem SQL), encriptar dados, controlar o acesso a informações, manter cópias dos dados para recuperação de uma possível falha, garantir transações no banco de dados, enfim, sem o SGBD o banco de dados não funciona.</a:t>
            </a:r>
            <a:endParaRPr sz="1400"/>
          </a:p>
        </p:txBody>
      </p:sp>
      <p:sp>
        <p:nvSpPr>
          <p:cNvPr id="51" name="Google Shape;51;g955b2e9141_0_0"/>
          <p:cNvSpPr txBox="1"/>
          <p:nvPr/>
        </p:nvSpPr>
        <p:spPr>
          <a:xfrm>
            <a:off x="310825" y="222025"/>
            <a:ext cx="4262700" cy="7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000">
                <a:latin typeface="Raleway"/>
                <a:ea typeface="Raleway"/>
                <a:cs typeface="Raleway"/>
                <a:sym typeface="Raleway"/>
              </a:rPr>
              <a:t>SGBD</a:t>
            </a:r>
            <a:endParaRPr sz="4000">
              <a:latin typeface="Raleway"/>
              <a:ea typeface="Raleway"/>
              <a:cs typeface="Raleway"/>
              <a:sym typeface="Raleway"/>
            </a:endParaRPr>
          </a:p>
        </p:txBody>
      </p:sp>
      <p:sp>
        <p:nvSpPr>
          <p:cNvPr id="52" name="Google Shape;52;g955b2e9141_0_0"/>
          <p:cNvSpPr txBox="1"/>
          <p:nvPr/>
        </p:nvSpPr>
        <p:spPr>
          <a:xfrm>
            <a:off x="310825" y="4050025"/>
            <a:ext cx="43218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Fonte: </a:t>
            </a:r>
            <a:r>
              <a:rPr lang="pt-BR" sz="1100" u="sng">
                <a:solidFill>
                  <a:schemeClr val="hlink"/>
                </a:solidFill>
                <a:hlinkClick r:id="rId3"/>
              </a:rPr>
              <a:t>https://dicasdeprogramacao.com.br/o-que-e-um-sgbd/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LIMIT - Exemplo</a:t>
            </a:r>
            <a:endParaRPr b="1" i="0" sz="3000" u="none" cap="none" strike="noStrike">
              <a:solidFill>
                <a:srgbClr val="000000"/>
              </a:solidFill>
              <a:latin typeface="Raleway"/>
              <a:ea typeface="Raleway"/>
              <a:cs typeface="Raleway"/>
              <a:sym typeface="Raleway"/>
            </a:endParaRPr>
          </a:p>
        </p:txBody>
      </p:sp>
      <p:sp>
        <p:nvSpPr>
          <p:cNvPr id="236" name="Google Shape;236;p17"/>
          <p:cNvSpPr txBox="1"/>
          <p:nvPr/>
        </p:nvSpPr>
        <p:spPr>
          <a:xfrm>
            <a:off x="442825" y="1181700"/>
            <a:ext cx="8172600" cy="27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SELECT   coluna1, coluna2, coluna3, ... </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FROM   tabela</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0" i="0" lang="pt-BR" sz="2400" u="none" cap="none" strike="noStrike">
                <a:solidFill>
                  <a:srgbClr val="000000"/>
                </a:solidFill>
                <a:latin typeface="Raleway"/>
                <a:ea typeface="Raleway"/>
                <a:cs typeface="Raleway"/>
                <a:sym typeface="Raleway"/>
              </a:rPr>
              <a:t>WHERE  condição1</a:t>
            </a:r>
            <a:r>
              <a:rPr lang="pt-BR" sz="2400">
                <a:latin typeface="Raleway"/>
                <a:ea typeface="Raleway"/>
                <a:cs typeface="Raleway"/>
                <a:sym typeface="Raleway"/>
              </a:rPr>
              <a:t> AND/OR</a:t>
            </a:r>
            <a:r>
              <a:rPr b="0" i="0" lang="pt-BR" sz="2400" u="none" cap="none" strike="noStrike">
                <a:solidFill>
                  <a:srgbClr val="000000"/>
                </a:solidFill>
                <a:latin typeface="Raleway"/>
                <a:ea typeface="Raleway"/>
                <a:cs typeface="Raleway"/>
                <a:sym typeface="Raleway"/>
              </a:rPr>
              <a:t> condição2</a:t>
            </a:r>
            <a:r>
              <a:rPr lang="pt-BR" sz="2400">
                <a:latin typeface="Raleway"/>
                <a:ea typeface="Raleway"/>
                <a:cs typeface="Raleway"/>
                <a:sym typeface="Raleway"/>
              </a:rPr>
              <a:t> AND/OR</a:t>
            </a:r>
            <a:r>
              <a:rPr b="0" i="0" lang="pt-BR" sz="2400" u="none" cap="none" strike="noStrike">
                <a:solidFill>
                  <a:srgbClr val="000000"/>
                </a:solidFill>
                <a:latin typeface="Raleway"/>
                <a:ea typeface="Raleway"/>
                <a:cs typeface="Raleway"/>
                <a:sym typeface="Raleway"/>
              </a:rPr>
              <a:t> condição3 ...</a:t>
            </a:r>
            <a:endParaRPr b="0" i="0" sz="2400" u="none" cap="none" strike="noStrike">
              <a:solidFill>
                <a:srgbClr val="000000"/>
              </a:solidFill>
              <a:latin typeface="Raleway"/>
              <a:ea typeface="Raleway"/>
              <a:cs typeface="Raleway"/>
              <a:sym typeface="Raleway"/>
            </a:endParaRPr>
          </a:p>
          <a:p>
            <a:pPr indent="0" lvl="0" marL="0" marR="0" rtl="0" algn="l">
              <a:lnSpc>
                <a:spcPct val="115000"/>
              </a:lnSpc>
              <a:spcBef>
                <a:spcPts val="300"/>
              </a:spcBef>
              <a:spcAft>
                <a:spcPts val="0"/>
              </a:spcAft>
              <a:buClr>
                <a:srgbClr val="000000"/>
              </a:buClr>
              <a:buSzPts val="2400"/>
              <a:buFont typeface="Arial"/>
              <a:buNone/>
            </a:pPr>
            <a:r>
              <a:rPr b="1" i="0" lang="pt-BR" sz="2400" u="none" cap="none" strike="noStrike">
                <a:solidFill>
                  <a:srgbClr val="000000"/>
                </a:solidFill>
                <a:latin typeface="Raleway"/>
                <a:ea typeface="Raleway"/>
                <a:cs typeface="Raleway"/>
                <a:sym typeface="Raleway"/>
              </a:rPr>
              <a:t>LIMIT </a:t>
            </a:r>
            <a:r>
              <a:rPr b="0" i="0" lang="pt-BR" sz="2400" u="none" cap="none" strike="noStrike">
                <a:solidFill>
                  <a:srgbClr val="000000"/>
                </a:solidFill>
                <a:latin typeface="Raleway"/>
                <a:ea typeface="Raleway"/>
                <a:cs typeface="Raleway"/>
                <a:sym typeface="Raleway"/>
              </a:rPr>
              <a:t>quantidade_registros;</a:t>
            </a:r>
            <a:endParaRPr b="0" i="0" sz="2400" u="none" cap="none" strike="noStrike">
              <a:solidFill>
                <a:srgbClr val="000000"/>
              </a:solidFill>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955b2e9141_0_31"/>
          <p:cNvSpPr txBox="1"/>
          <p:nvPr/>
        </p:nvSpPr>
        <p:spPr>
          <a:xfrm>
            <a:off x="278250" y="182850"/>
            <a:ext cx="6431400" cy="7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000">
                <a:latin typeface="Raleway"/>
                <a:ea typeface="Raleway"/>
                <a:cs typeface="Raleway"/>
                <a:sym typeface="Raleway"/>
              </a:rPr>
              <a:t>Exercício III</a:t>
            </a:r>
            <a:endParaRPr sz="4000">
              <a:latin typeface="Raleway"/>
              <a:ea typeface="Raleway"/>
              <a:cs typeface="Raleway"/>
              <a:sym typeface="Raleway"/>
            </a:endParaRPr>
          </a:p>
        </p:txBody>
      </p:sp>
      <p:sp>
        <p:nvSpPr>
          <p:cNvPr id="242" name="Google Shape;242;g955b2e9141_0_31"/>
          <p:cNvSpPr txBox="1"/>
          <p:nvPr/>
        </p:nvSpPr>
        <p:spPr>
          <a:xfrm>
            <a:off x="397500" y="1319650"/>
            <a:ext cx="8403000" cy="28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Alguns clientes ficaram sabendo que as primeiras unidades de produtos já chegaram em estoque e algumas consultas foram solicitadas, veja a seguir: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O cliente em questão é </a:t>
            </a:r>
            <a:r>
              <a:rPr lang="pt-BR"/>
              <a:t>aficionado</a:t>
            </a:r>
            <a:r>
              <a:rPr lang="pt-BR"/>
              <a:t> por carros dos anos 70 e gostaria de saber se existe algum carro da década no catálogo.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Esta cliente é apaixonada por carros da Ford, mas tem um orçamento limitado, verifique se existe algum veículo Ford que esteja dentro do orçamento de 15.000,00 da cliente.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O cliente deseja ou um carro dos anos 2000 ou um carro que seja mais barato que 12.000,00.</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955b2e94b1_1_10"/>
          <p:cNvSpPr txBox="1"/>
          <p:nvPr/>
        </p:nvSpPr>
        <p:spPr>
          <a:xfrm>
            <a:off x="278250" y="182850"/>
            <a:ext cx="6431400" cy="7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000">
                <a:latin typeface="Raleway"/>
                <a:ea typeface="Raleway"/>
                <a:cs typeface="Raleway"/>
                <a:sym typeface="Raleway"/>
              </a:rPr>
              <a:t>Exercício III</a:t>
            </a:r>
            <a:endParaRPr sz="4000">
              <a:latin typeface="Raleway"/>
              <a:ea typeface="Raleway"/>
              <a:cs typeface="Raleway"/>
              <a:sym typeface="Raleway"/>
            </a:endParaRPr>
          </a:p>
        </p:txBody>
      </p:sp>
      <p:sp>
        <p:nvSpPr>
          <p:cNvPr id="248" name="Google Shape;248;g955b2e94b1_1_10"/>
          <p:cNvSpPr txBox="1"/>
          <p:nvPr/>
        </p:nvSpPr>
        <p:spPr>
          <a:xfrm>
            <a:off x="397500" y="1319650"/>
            <a:ext cx="8403000" cy="285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O cliente em questão alega estar com baixo orçamento e não faz questão de nenhuma marca em </a:t>
            </a:r>
            <a:r>
              <a:rPr lang="pt-BR"/>
              <a:t>específico</a:t>
            </a:r>
            <a:r>
              <a:rPr lang="pt-BR"/>
              <a:t>, você poderia listar os nossos 3 veículos mais baratos para que ele possa escolher?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Esta cliente é uma </a:t>
            </a:r>
            <a:r>
              <a:rPr lang="pt-BR"/>
              <a:t>excêntrica</a:t>
            </a:r>
            <a:r>
              <a:rPr lang="pt-BR"/>
              <a:t> colecionadora de </a:t>
            </a:r>
            <a:r>
              <a:rPr lang="pt-BR"/>
              <a:t>automóveis</a:t>
            </a:r>
            <a:r>
              <a:rPr lang="pt-BR"/>
              <a:t> e chegou com uma conversa de que quanto mais caro melhor, liste para ela os nossos top 5 mais caros para que ela possa escolher.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nvSpPr>
        <p:spPr>
          <a:xfrm>
            <a:off x="419700" y="1563475"/>
            <a:ext cx="8304600" cy="268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t/>
            </a:r>
            <a:endParaRPr b="1" i="0" sz="17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rgbClr val="000000"/>
              </a:buClr>
              <a:buSzPts val="1700"/>
              <a:buFont typeface="Arial"/>
              <a:buNone/>
            </a:pPr>
            <a:r>
              <a:rPr b="1" i="0" lang="pt-BR" sz="1700" u="none" cap="none" strike="noStrike">
                <a:solidFill>
                  <a:srgbClr val="000000"/>
                </a:solidFill>
                <a:latin typeface="Raleway"/>
                <a:ea typeface="Raleway"/>
                <a:cs typeface="Raleway"/>
                <a:sym typeface="Raleway"/>
              </a:rPr>
              <a:t>UPDATE </a:t>
            </a:r>
            <a:r>
              <a:rPr i="0" lang="pt-BR" sz="1700" u="none" cap="none" strike="noStrike">
                <a:solidFill>
                  <a:srgbClr val="000000"/>
                </a:solidFill>
                <a:latin typeface="Raleway"/>
                <a:ea typeface="Raleway"/>
                <a:cs typeface="Raleway"/>
                <a:sym typeface="Raleway"/>
              </a:rPr>
              <a:t>nome_da_tabela</a:t>
            </a:r>
            <a:r>
              <a:rPr b="0" i="0" lang="pt-BR" sz="1700" u="none" cap="none" strike="noStrike">
                <a:solidFill>
                  <a:srgbClr val="000000"/>
                </a:solidFill>
                <a:latin typeface="Raleway Thin"/>
                <a:ea typeface="Raleway Thin"/>
                <a:cs typeface="Raleway Thin"/>
                <a:sym typeface="Raleway Thin"/>
              </a:rPr>
              <a:t> </a:t>
            </a:r>
            <a:endParaRPr b="0" i="0" sz="17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chemeClr val="dk1"/>
              </a:buClr>
              <a:buSzPts val="1100"/>
              <a:buFont typeface="Arial"/>
              <a:buNone/>
            </a:pPr>
            <a:r>
              <a:rPr b="1" i="0" lang="pt-BR" sz="1700" u="none" cap="none" strike="noStrike">
                <a:solidFill>
                  <a:srgbClr val="000000"/>
                </a:solidFill>
                <a:latin typeface="Raleway"/>
                <a:ea typeface="Raleway"/>
                <a:cs typeface="Raleway"/>
                <a:sym typeface="Raleway"/>
              </a:rPr>
              <a:t>SET </a:t>
            </a:r>
            <a:r>
              <a:rPr i="0" lang="pt-BR" sz="1700" u="none" cap="none" strike="noStrike">
                <a:solidFill>
                  <a:srgbClr val="000000"/>
                </a:solidFill>
                <a:latin typeface="Raleway Thin"/>
                <a:ea typeface="Raleway Thin"/>
                <a:cs typeface="Raleway Thin"/>
                <a:sym typeface="Raleway Thin"/>
              </a:rPr>
              <a:t>nome_campo1 = novo_valor_1 , nome_campo2 = novo_valor_2</a:t>
            </a:r>
            <a:endParaRPr i="0" sz="17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chemeClr val="dk1"/>
              </a:buClr>
              <a:buSzPts val="1100"/>
              <a:buFont typeface="Arial"/>
              <a:buNone/>
            </a:pPr>
            <a:r>
              <a:rPr b="1" i="0" lang="pt-BR" sz="1700" u="none" cap="none" strike="noStrike">
                <a:solidFill>
                  <a:srgbClr val="000000"/>
                </a:solidFill>
                <a:latin typeface="Raleway"/>
                <a:ea typeface="Raleway"/>
                <a:cs typeface="Raleway"/>
                <a:sym typeface="Raleway"/>
              </a:rPr>
              <a:t>WHERE </a:t>
            </a:r>
            <a:r>
              <a:rPr i="0" lang="pt-BR" sz="1700" u="none" cap="none" strike="noStrike">
                <a:solidFill>
                  <a:srgbClr val="000000"/>
                </a:solidFill>
                <a:latin typeface="Raleway Thin"/>
                <a:ea typeface="Raleway Thin"/>
                <a:cs typeface="Raleway Thin"/>
                <a:sym typeface="Raleway Thin"/>
              </a:rPr>
              <a:t>condição;</a:t>
            </a:r>
            <a:endParaRPr i="0" sz="17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Raleway Thin"/>
              <a:ea typeface="Raleway Thin"/>
              <a:cs typeface="Raleway Thin"/>
              <a:sym typeface="Raleway Thin"/>
            </a:endParaRPr>
          </a:p>
        </p:txBody>
      </p:sp>
      <p:sp>
        <p:nvSpPr>
          <p:cNvPr id="254" name="Google Shape;254;p18"/>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UPDATE</a:t>
            </a:r>
            <a:endParaRPr b="1" i="0" sz="3000" u="none" cap="none" strike="noStrike">
              <a:solidFill>
                <a:srgbClr val="000000"/>
              </a:solidFill>
              <a:latin typeface="Raleway"/>
              <a:ea typeface="Raleway"/>
              <a:cs typeface="Raleway"/>
              <a:sym typeface="Raleway"/>
            </a:endParaRPr>
          </a:p>
        </p:txBody>
      </p:sp>
      <p:sp>
        <p:nvSpPr>
          <p:cNvPr id="255" name="Google Shape;255;p18"/>
          <p:cNvSpPr txBox="1"/>
          <p:nvPr/>
        </p:nvSpPr>
        <p:spPr>
          <a:xfrm>
            <a:off x="443325" y="692275"/>
            <a:ext cx="7568700" cy="871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CB1E40"/>
                </a:solidFill>
                <a:latin typeface="Raleway Thin"/>
                <a:ea typeface="Raleway Thin"/>
                <a:cs typeface="Raleway Thin"/>
                <a:sym typeface="Raleway Thin"/>
              </a:rPr>
              <a:t>Quando desejamos alterar / atualizar as informações utilizamos o comando UPDATE. Veja a sintaxe:</a:t>
            </a:r>
            <a:endParaRPr b="0" i="0" sz="2000" u="none" cap="none" strike="noStrike">
              <a:solidFill>
                <a:srgbClr val="CB1E40"/>
              </a:solidFill>
              <a:latin typeface="Raleway Thin"/>
              <a:ea typeface="Raleway Thin"/>
              <a:cs typeface="Raleway Thin"/>
              <a:sym typeface="Raleway Thi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9"/>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UPDATE</a:t>
            </a:r>
            <a:endParaRPr b="1" i="0" sz="3000" u="none" cap="none" strike="noStrike">
              <a:solidFill>
                <a:srgbClr val="000000"/>
              </a:solidFill>
              <a:latin typeface="Raleway"/>
              <a:ea typeface="Raleway"/>
              <a:cs typeface="Raleway"/>
              <a:sym typeface="Raleway"/>
            </a:endParaRPr>
          </a:p>
        </p:txBody>
      </p:sp>
      <p:pic>
        <p:nvPicPr>
          <p:cNvPr id="261" name="Google Shape;261;p19"/>
          <p:cNvPicPr preferRelativeResize="0"/>
          <p:nvPr/>
        </p:nvPicPr>
        <p:blipFill rotWithShape="1">
          <a:blip r:embed="rId3">
            <a:alphaModFix/>
          </a:blip>
          <a:srcRect b="0" l="0" r="0" t="0"/>
          <a:stretch/>
        </p:blipFill>
        <p:spPr>
          <a:xfrm>
            <a:off x="396075" y="2799400"/>
            <a:ext cx="4737875" cy="1360875"/>
          </a:xfrm>
          <a:prstGeom prst="rect">
            <a:avLst/>
          </a:prstGeom>
          <a:noFill/>
          <a:ln>
            <a:noFill/>
          </a:ln>
          <a:effectLst>
            <a:outerShdw blurRad="57150" rotWithShape="0" algn="bl" dir="5400000" dist="19050">
              <a:srgbClr val="000000">
                <a:alpha val="49411"/>
              </a:srgbClr>
            </a:outerShdw>
          </a:effectLst>
        </p:spPr>
      </p:pic>
      <p:pic>
        <p:nvPicPr>
          <p:cNvPr id="262" name="Google Shape;262;p19"/>
          <p:cNvPicPr preferRelativeResize="0"/>
          <p:nvPr/>
        </p:nvPicPr>
        <p:blipFill rotWithShape="1">
          <a:blip r:embed="rId4">
            <a:alphaModFix/>
          </a:blip>
          <a:srcRect b="0" l="0" r="0" t="0"/>
          <a:stretch/>
        </p:blipFill>
        <p:spPr>
          <a:xfrm>
            <a:off x="396075" y="1345600"/>
            <a:ext cx="3095475" cy="1035900"/>
          </a:xfrm>
          <a:prstGeom prst="rect">
            <a:avLst/>
          </a:prstGeom>
          <a:noFill/>
          <a:ln>
            <a:noFill/>
          </a:ln>
          <a:effectLst>
            <a:outerShdw blurRad="57150" rotWithShape="0" algn="bl" dir="5400000" dist="19050">
              <a:srgbClr val="000000">
                <a:alpha val="49411"/>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955b2e94b1_1_0"/>
          <p:cNvSpPr txBox="1"/>
          <p:nvPr/>
        </p:nvSpPr>
        <p:spPr>
          <a:xfrm>
            <a:off x="278250" y="182850"/>
            <a:ext cx="6431400" cy="7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000">
                <a:latin typeface="Raleway"/>
                <a:ea typeface="Raleway"/>
                <a:cs typeface="Raleway"/>
                <a:sym typeface="Raleway"/>
              </a:rPr>
              <a:t>Exercício IV</a:t>
            </a:r>
            <a:endParaRPr sz="4000">
              <a:latin typeface="Raleway"/>
              <a:ea typeface="Raleway"/>
              <a:cs typeface="Raleway"/>
              <a:sym typeface="Raleway"/>
            </a:endParaRPr>
          </a:p>
        </p:txBody>
      </p:sp>
      <p:sp>
        <p:nvSpPr>
          <p:cNvPr id="268" name="Google Shape;268;g955b2e94b1_1_0"/>
          <p:cNvSpPr txBox="1"/>
          <p:nvPr/>
        </p:nvSpPr>
        <p:spPr>
          <a:xfrm>
            <a:off x="397500" y="1319650"/>
            <a:ext cx="8403000" cy="28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Aparentemente houve alguns reajustes de preço nos últimos tempos e cabe a você fazer essas mudanças!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Todos os produtos Harley Davidson tiveram um aumento de 10%</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pt-BR"/>
              <a:t>Todos os produtos Ford tiveram um desconto de 8%</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Veículos da década de 60 tiveram uma valorização de 16%</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nvSpPr>
        <p:spPr>
          <a:xfrm>
            <a:off x="443325" y="1563475"/>
            <a:ext cx="8304600" cy="268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t/>
            </a:r>
            <a:endParaRPr b="1" i="0" sz="17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rgbClr val="000000"/>
              </a:buClr>
              <a:buSzPts val="1700"/>
              <a:buFont typeface="Arial"/>
              <a:buNone/>
            </a:pPr>
            <a:r>
              <a:rPr b="1" i="0" lang="pt-BR" sz="1700" u="none" cap="none" strike="noStrike">
                <a:solidFill>
                  <a:srgbClr val="000000"/>
                </a:solidFill>
                <a:latin typeface="Raleway"/>
                <a:ea typeface="Raleway"/>
                <a:cs typeface="Raleway"/>
                <a:sym typeface="Raleway"/>
              </a:rPr>
              <a:t>DELETE FROM </a:t>
            </a:r>
            <a:r>
              <a:rPr b="0" i="0" lang="pt-BR" sz="1700" u="none" cap="none" strike="noStrike">
                <a:solidFill>
                  <a:srgbClr val="000000"/>
                </a:solidFill>
                <a:latin typeface="Raleway Thin"/>
                <a:ea typeface="Raleway Thin"/>
                <a:cs typeface="Raleway Thin"/>
                <a:sym typeface="Raleway Thin"/>
              </a:rPr>
              <a:t>nome_de_tabela</a:t>
            </a:r>
            <a:endParaRPr b="0" i="0" sz="1700" u="none" cap="none" strike="noStrike">
              <a:solidFill>
                <a:srgbClr val="000000"/>
              </a:solidFill>
              <a:latin typeface="Raleway Thin"/>
              <a:ea typeface="Raleway Thin"/>
              <a:cs typeface="Raleway Thin"/>
              <a:sym typeface="Raleway Thin"/>
            </a:endParaRPr>
          </a:p>
          <a:p>
            <a:pPr indent="0" lvl="0" marL="0" marR="0" rtl="0" algn="l">
              <a:lnSpc>
                <a:spcPct val="115000"/>
              </a:lnSpc>
              <a:spcBef>
                <a:spcPts val="0"/>
              </a:spcBef>
              <a:spcAft>
                <a:spcPts val="0"/>
              </a:spcAft>
              <a:buClr>
                <a:srgbClr val="000000"/>
              </a:buClr>
              <a:buSzPts val="1700"/>
              <a:buFont typeface="Arial"/>
              <a:buNone/>
            </a:pPr>
            <a:r>
              <a:rPr b="1" i="0" lang="pt-BR" sz="1700" u="none" cap="none" strike="noStrike">
                <a:solidFill>
                  <a:srgbClr val="000000"/>
                </a:solidFill>
                <a:latin typeface="Raleway"/>
                <a:ea typeface="Raleway"/>
                <a:cs typeface="Raleway"/>
                <a:sym typeface="Raleway"/>
              </a:rPr>
              <a:t>WHERE </a:t>
            </a:r>
            <a:r>
              <a:rPr b="0" i="0" lang="pt-BR" sz="1700" u="none" cap="none" strike="noStrike">
                <a:solidFill>
                  <a:srgbClr val="000000"/>
                </a:solidFill>
                <a:latin typeface="Raleway Thin"/>
                <a:ea typeface="Raleway Thin"/>
                <a:cs typeface="Raleway Thin"/>
                <a:sym typeface="Raleway Thin"/>
              </a:rPr>
              <a:t>condição</a:t>
            </a:r>
            <a:endParaRPr b="1" i="0" sz="17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rgbClr val="000000"/>
              </a:buClr>
              <a:buSzPts val="1700"/>
              <a:buFont typeface="Arial"/>
              <a:buNone/>
            </a:pPr>
            <a:r>
              <a:t/>
            </a:r>
            <a:endParaRPr b="1" i="0" sz="17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rgbClr val="000000"/>
              </a:buClr>
              <a:buSzPts val="1700"/>
              <a:buFont typeface="Arial"/>
              <a:buNone/>
            </a:pPr>
            <a:r>
              <a:t/>
            </a:r>
            <a:endParaRPr b="1" i="0" sz="1700" u="none" cap="none" strike="noStrike">
              <a:solidFill>
                <a:srgbClr val="000000"/>
              </a:solidFill>
              <a:latin typeface="Raleway"/>
              <a:ea typeface="Raleway"/>
              <a:cs typeface="Raleway"/>
              <a:sym typeface="Raleway"/>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Raleway Thin"/>
              <a:ea typeface="Raleway Thin"/>
              <a:cs typeface="Raleway Thin"/>
              <a:sym typeface="Raleway Thin"/>
            </a:endParaRPr>
          </a:p>
        </p:txBody>
      </p:sp>
      <p:sp>
        <p:nvSpPr>
          <p:cNvPr id="274" name="Google Shape;274;p20"/>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DELETE</a:t>
            </a:r>
            <a:endParaRPr b="1" i="0" sz="3000" u="none" cap="none" strike="noStrike">
              <a:solidFill>
                <a:srgbClr val="000000"/>
              </a:solidFill>
              <a:latin typeface="Raleway"/>
              <a:ea typeface="Raleway"/>
              <a:cs typeface="Raleway"/>
              <a:sym typeface="Raleway"/>
            </a:endParaRPr>
          </a:p>
        </p:txBody>
      </p:sp>
      <p:sp>
        <p:nvSpPr>
          <p:cNvPr id="275" name="Google Shape;275;p20"/>
          <p:cNvSpPr txBox="1"/>
          <p:nvPr/>
        </p:nvSpPr>
        <p:spPr>
          <a:xfrm>
            <a:off x="443325" y="692275"/>
            <a:ext cx="7568700" cy="871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none" cap="none" strike="noStrike">
                <a:solidFill>
                  <a:srgbClr val="CB1E40"/>
                </a:solidFill>
                <a:latin typeface="Raleway Thin"/>
                <a:ea typeface="Raleway Thin"/>
                <a:cs typeface="Raleway Thin"/>
                <a:sym typeface="Raleway Thin"/>
              </a:rPr>
              <a:t>Quando desejamos excluir as informações utilizamos o comando DELETE. Veja a sintaxe:</a:t>
            </a:r>
            <a:endParaRPr b="0" i="0" sz="2000" u="none" cap="none" strike="noStrike">
              <a:solidFill>
                <a:srgbClr val="CB1E40"/>
              </a:solidFill>
              <a:latin typeface="Raleway Thin"/>
              <a:ea typeface="Raleway Thin"/>
              <a:cs typeface="Raleway Thin"/>
              <a:sym typeface="Raleway Thi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nvSpPr>
        <p:spPr>
          <a:xfrm>
            <a:off x="396082"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DELETE</a:t>
            </a:r>
            <a:endParaRPr b="1" i="0" sz="3000" u="none" cap="none" strike="noStrike">
              <a:solidFill>
                <a:srgbClr val="000000"/>
              </a:solidFill>
              <a:latin typeface="Raleway"/>
              <a:ea typeface="Raleway"/>
              <a:cs typeface="Raleway"/>
              <a:sym typeface="Raleway"/>
            </a:endParaRPr>
          </a:p>
        </p:txBody>
      </p:sp>
      <p:pic>
        <p:nvPicPr>
          <p:cNvPr id="281" name="Google Shape;281;p21"/>
          <p:cNvPicPr preferRelativeResize="0"/>
          <p:nvPr/>
        </p:nvPicPr>
        <p:blipFill rotWithShape="1">
          <a:blip r:embed="rId3">
            <a:alphaModFix/>
          </a:blip>
          <a:srcRect b="0" l="0" r="0" t="0"/>
          <a:stretch/>
        </p:blipFill>
        <p:spPr>
          <a:xfrm>
            <a:off x="396075" y="1434675"/>
            <a:ext cx="5260400" cy="1718600"/>
          </a:xfrm>
          <a:prstGeom prst="rect">
            <a:avLst/>
          </a:prstGeom>
          <a:noFill/>
          <a:ln>
            <a:noFill/>
          </a:ln>
          <a:effectLst>
            <a:outerShdw blurRad="57150" rotWithShape="0" algn="bl" dir="5400000" dist="19050">
              <a:srgbClr val="000000">
                <a:alpha val="49411"/>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955b2e94b1_1_5"/>
          <p:cNvSpPr txBox="1"/>
          <p:nvPr/>
        </p:nvSpPr>
        <p:spPr>
          <a:xfrm>
            <a:off x="278250" y="182850"/>
            <a:ext cx="6431400" cy="7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000">
                <a:latin typeface="Raleway"/>
                <a:ea typeface="Raleway"/>
                <a:cs typeface="Raleway"/>
                <a:sym typeface="Raleway"/>
              </a:rPr>
              <a:t>Exercício V</a:t>
            </a:r>
            <a:endParaRPr sz="4000">
              <a:latin typeface="Raleway"/>
              <a:ea typeface="Raleway"/>
              <a:cs typeface="Raleway"/>
              <a:sym typeface="Raleway"/>
            </a:endParaRPr>
          </a:p>
        </p:txBody>
      </p:sp>
      <p:sp>
        <p:nvSpPr>
          <p:cNvPr id="287" name="Google Shape;287;g955b2e94b1_1_5"/>
          <p:cNvSpPr txBox="1"/>
          <p:nvPr/>
        </p:nvSpPr>
        <p:spPr>
          <a:xfrm>
            <a:off x="397500" y="1319650"/>
            <a:ext cx="8403000" cy="28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Um último ajuste antes de ir para produção: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t-BR"/>
              <a:t>Aparentemente o fornecedor não está tendo veículos da década de 30 da marca Mercedes-Benz, para que não apareçam clientes solicitando os mesmos, você deve removê-los da nossa base de dados.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2"/>
          <p:cNvSpPr txBox="1"/>
          <p:nvPr/>
        </p:nvSpPr>
        <p:spPr>
          <a:xfrm>
            <a:off x="1079182" y="446850"/>
            <a:ext cx="6712500" cy="75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Até a próxima aula</a:t>
            </a:r>
            <a:endParaRPr b="1" i="0" sz="3000" u="none" cap="none" strike="noStrike">
              <a:solidFill>
                <a:srgbClr val="000000"/>
              </a:solidFill>
              <a:latin typeface="Raleway"/>
              <a:ea typeface="Raleway"/>
              <a:cs typeface="Raleway"/>
              <a:sym typeface="Raleway"/>
            </a:endParaRPr>
          </a:p>
        </p:txBody>
      </p:sp>
      <p:pic>
        <p:nvPicPr>
          <p:cNvPr id="293" name="Google Shape;293;p22"/>
          <p:cNvPicPr preferRelativeResize="0"/>
          <p:nvPr/>
        </p:nvPicPr>
        <p:blipFill rotWithShape="1">
          <a:blip r:embed="rId3">
            <a:alphaModFix/>
          </a:blip>
          <a:srcRect b="0" l="0" r="0" t="0"/>
          <a:stretch/>
        </p:blipFill>
        <p:spPr>
          <a:xfrm>
            <a:off x="2170050" y="1341275"/>
            <a:ext cx="4530750" cy="277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955b2e9141_0_10"/>
          <p:cNvSpPr txBox="1"/>
          <p:nvPr/>
        </p:nvSpPr>
        <p:spPr>
          <a:xfrm>
            <a:off x="310825" y="222025"/>
            <a:ext cx="4262700" cy="7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000">
                <a:latin typeface="Raleway"/>
                <a:ea typeface="Raleway"/>
                <a:cs typeface="Raleway"/>
                <a:sym typeface="Raleway"/>
              </a:rPr>
              <a:t>SGBD</a:t>
            </a:r>
            <a:endParaRPr sz="4000">
              <a:latin typeface="Raleway"/>
              <a:ea typeface="Raleway"/>
              <a:cs typeface="Raleway"/>
              <a:sym typeface="Raleway"/>
            </a:endParaRPr>
          </a:p>
        </p:txBody>
      </p:sp>
      <p:pic>
        <p:nvPicPr>
          <p:cNvPr id="58" name="Google Shape;58;g955b2e9141_0_10"/>
          <p:cNvPicPr preferRelativeResize="0"/>
          <p:nvPr/>
        </p:nvPicPr>
        <p:blipFill>
          <a:blip r:embed="rId3">
            <a:alphaModFix/>
          </a:blip>
          <a:stretch>
            <a:fillRect/>
          </a:stretch>
        </p:blipFill>
        <p:spPr>
          <a:xfrm>
            <a:off x="4007449" y="1657125"/>
            <a:ext cx="1701251" cy="1701251"/>
          </a:xfrm>
          <a:prstGeom prst="rect">
            <a:avLst/>
          </a:prstGeom>
          <a:noFill/>
          <a:ln>
            <a:noFill/>
          </a:ln>
        </p:spPr>
      </p:pic>
      <p:pic>
        <p:nvPicPr>
          <p:cNvPr id="59" name="Google Shape;59;g955b2e9141_0_10"/>
          <p:cNvPicPr preferRelativeResize="0"/>
          <p:nvPr/>
        </p:nvPicPr>
        <p:blipFill>
          <a:blip r:embed="rId4">
            <a:alphaModFix/>
          </a:blip>
          <a:stretch>
            <a:fillRect/>
          </a:stretch>
        </p:blipFill>
        <p:spPr>
          <a:xfrm>
            <a:off x="2179650" y="730800"/>
            <a:ext cx="2196561" cy="1435092"/>
          </a:xfrm>
          <a:prstGeom prst="rect">
            <a:avLst/>
          </a:prstGeom>
          <a:noFill/>
          <a:ln>
            <a:noFill/>
          </a:ln>
        </p:spPr>
      </p:pic>
      <p:pic>
        <p:nvPicPr>
          <p:cNvPr id="60" name="Google Shape;60;g955b2e9141_0_10"/>
          <p:cNvPicPr preferRelativeResize="0"/>
          <p:nvPr/>
        </p:nvPicPr>
        <p:blipFill>
          <a:blip r:embed="rId5">
            <a:alphaModFix/>
          </a:blip>
          <a:stretch>
            <a:fillRect/>
          </a:stretch>
        </p:blipFill>
        <p:spPr>
          <a:xfrm>
            <a:off x="6354775" y="851975"/>
            <a:ext cx="1435100" cy="1435100"/>
          </a:xfrm>
          <a:prstGeom prst="rect">
            <a:avLst/>
          </a:prstGeom>
          <a:noFill/>
          <a:ln>
            <a:noFill/>
          </a:ln>
        </p:spPr>
      </p:pic>
      <p:pic>
        <p:nvPicPr>
          <p:cNvPr id="61" name="Google Shape;61;g955b2e9141_0_10"/>
          <p:cNvPicPr preferRelativeResize="0"/>
          <p:nvPr/>
        </p:nvPicPr>
        <p:blipFill>
          <a:blip r:embed="rId6">
            <a:alphaModFix/>
          </a:blip>
          <a:stretch>
            <a:fillRect/>
          </a:stretch>
        </p:blipFill>
        <p:spPr>
          <a:xfrm>
            <a:off x="2539750" y="3161650"/>
            <a:ext cx="1803250" cy="1356100"/>
          </a:xfrm>
          <a:prstGeom prst="rect">
            <a:avLst/>
          </a:prstGeom>
          <a:noFill/>
          <a:ln>
            <a:noFill/>
          </a:ln>
        </p:spPr>
      </p:pic>
      <p:pic>
        <p:nvPicPr>
          <p:cNvPr id="62" name="Google Shape;62;g955b2e9141_0_10"/>
          <p:cNvPicPr preferRelativeResize="0"/>
          <p:nvPr/>
        </p:nvPicPr>
        <p:blipFill>
          <a:blip r:embed="rId7">
            <a:alphaModFix/>
          </a:blip>
          <a:stretch>
            <a:fillRect/>
          </a:stretch>
        </p:blipFill>
        <p:spPr>
          <a:xfrm>
            <a:off x="5295225" y="2588625"/>
            <a:ext cx="1968850" cy="1968850"/>
          </a:xfrm>
          <a:prstGeom prst="rect">
            <a:avLst/>
          </a:prstGeom>
          <a:noFill/>
          <a:ln>
            <a:noFill/>
          </a:ln>
        </p:spPr>
      </p:pic>
      <p:pic>
        <p:nvPicPr>
          <p:cNvPr id="63" name="Google Shape;63;g955b2e9141_0_10"/>
          <p:cNvPicPr preferRelativeResize="0"/>
          <p:nvPr/>
        </p:nvPicPr>
        <p:blipFill>
          <a:blip r:embed="rId8">
            <a:alphaModFix/>
          </a:blip>
          <a:stretch>
            <a:fillRect/>
          </a:stretch>
        </p:blipFill>
        <p:spPr>
          <a:xfrm>
            <a:off x="1183650" y="2120150"/>
            <a:ext cx="1356100" cy="135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955b2e9141_0_24"/>
          <p:cNvSpPr txBox="1"/>
          <p:nvPr/>
        </p:nvSpPr>
        <p:spPr>
          <a:xfrm>
            <a:off x="270275" y="262350"/>
            <a:ext cx="6606300" cy="11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600">
                <a:latin typeface="Raleway"/>
                <a:ea typeface="Raleway"/>
                <a:cs typeface="Raleway"/>
                <a:sym typeface="Raleway"/>
              </a:rPr>
              <a:t>Ferramentas de trabalho</a:t>
            </a:r>
            <a:endParaRPr sz="3600">
              <a:latin typeface="Raleway"/>
              <a:ea typeface="Raleway"/>
              <a:cs typeface="Raleway"/>
              <a:sym typeface="Raleway"/>
            </a:endParaRPr>
          </a:p>
        </p:txBody>
      </p:sp>
      <p:sp>
        <p:nvSpPr>
          <p:cNvPr id="69" name="Google Shape;69;g955b2e9141_0_24"/>
          <p:cNvSpPr txBox="1"/>
          <p:nvPr/>
        </p:nvSpPr>
        <p:spPr>
          <a:xfrm>
            <a:off x="429275" y="1287850"/>
            <a:ext cx="7910100" cy="22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MySQL</a:t>
            </a:r>
            <a:endParaRPr/>
          </a:p>
          <a:p>
            <a:pPr indent="-317500" lvl="0" marL="457200" rtl="0" algn="l">
              <a:spcBef>
                <a:spcPts val="0"/>
              </a:spcBef>
              <a:spcAft>
                <a:spcPts val="0"/>
              </a:spcAft>
              <a:buSzPts val="1400"/>
              <a:buChar char="-"/>
            </a:pPr>
            <a:r>
              <a:rPr lang="pt-BR"/>
              <a:t>Wamp server, XAMPP, LAMP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Ferramenta com interface gráfica para gerenciamento do banco de dados</a:t>
            </a:r>
            <a:endParaRPr/>
          </a:p>
          <a:p>
            <a:pPr indent="-317500" lvl="0" marL="457200" rtl="0" algn="l">
              <a:spcBef>
                <a:spcPts val="0"/>
              </a:spcBef>
              <a:spcAft>
                <a:spcPts val="0"/>
              </a:spcAft>
              <a:buSzPts val="1400"/>
              <a:buChar char="-"/>
            </a:pPr>
            <a:r>
              <a:rPr lang="pt-BR"/>
              <a:t>MySQL Workbench, </a:t>
            </a:r>
            <a:r>
              <a:rPr lang="pt-BR"/>
              <a:t>PHPmyadmin</a:t>
            </a:r>
            <a:r>
              <a:rPr lang="pt-B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nvSpPr>
        <p:spPr>
          <a:xfrm>
            <a:off x="519300" y="1563625"/>
            <a:ext cx="8075100" cy="2681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50000"/>
              </a:lnSpc>
              <a:spcBef>
                <a:spcPts val="0"/>
              </a:spcBef>
              <a:spcAft>
                <a:spcPts val="0"/>
              </a:spcAft>
              <a:buClr>
                <a:srgbClr val="000000"/>
              </a:buClr>
              <a:buSzPts val="2200"/>
              <a:buFont typeface="Raleway Thin"/>
              <a:buChar char="●"/>
            </a:pPr>
            <a:r>
              <a:rPr lang="pt-BR" sz="2200">
                <a:latin typeface="Raleway Thin"/>
                <a:ea typeface="Raleway Thin"/>
                <a:cs typeface="Raleway Thin"/>
                <a:sym typeface="Raleway Thin"/>
              </a:rPr>
              <a:t>CREATE</a:t>
            </a:r>
            <a:endParaRPr b="0" i="0" sz="2200" u="none" cap="none" strike="noStrike">
              <a:solidFill>
                <a:srgbClr val="000000"/>
              </a:solidFill>
              <a:latin typeface="Raleway Thin"/>
              <a:ea typeface="Raleway Thin"/>
              <a:cs typeface="Raleway Thin"/>
              <a:sym typeface="Raleway Thin"/>
            </a:endParaRPr>
          </a:p>
          <a:p>
            <a:pPr indent="-368300" lvl="0" marL="457200" marR="0" rtl="0" algn="l">
              <a:lnSpc>
                <a:spcPct val="150000"/>
              </a:lnSpc>
              <a:spcBef>
                <a:spcPts val="0"/>
              </a:spcBef>
              <a:spcAft>
                <a:spcPts val="0"/>
              </a:spcAft>
              <a:buClr>
                <a:srgbClr val="000000"/>
              </a:buClr>
              <a:buSzPts val="2200"/>
              <a:buFont typeface="Raleway Thin"/>
              <a:buChar char="●"/>
            </a:pPr>
            <a:r>
              <a:rPr lang="pt-BR" sz="2200">
                <a:latin typeface="Raleway Thin"/>
                <a:ea typeface="Raleway Thin"/>
                <a:cs typeface="Raleway Thin"/>
                <a:sym typeface="Raleway Thin"/>
              </a:rPr>
              <a:t>ALTER</a:t>
            </a:r>
            <a:endParaRPr b="0" i="0" sz="2200" u="none" cap="none" strike="noStrike">
              <a:solidFill>
                <a:srgbClr val="000000"/>
              </a:solidFill>
              <a:latin typeface="Raleway Thin"/>
              <a:ea typeface="Raleway Thin"/>
              <a:cs typeface="Raleway Thin"/>
              <a:sym typeface="Raleway Thin"/>
            </a:endParaRPr>
          </a:p>
          <a:p>
            <a:pPr indent="-368300" lvl="0" marL="457200" marR="0" rtl="0" algn="l">
              <a:lnSpc>
                <a:spcPct val="150000"/>
              </a:lnSpc>
              <a:spcBef>
                <a:spcPts val="0"/>
              </a:spcBef>
              <a:spcAft>
                <a:spcPts val="0"/>
              </a:spcAft>
              <a:buClr>
                <a:srgbClr val="000000"/>
              </a:buClr>
              <a:buSzPts val="2200"/>
              <a:buFont typeface="Raleway Thin"/>
              <a:buChar char="●"/>
            </a:pPr>
            <a:r>
              <a:rPr lang="pt-BR" sz="2200">
                <a:latin typeface="Raleway Thin"/>
                <a:ea typeface="Raleway Thin"/>
                <a:cs typeface="Raleway Thin"/>
                <a:sym typeface="Raleway Thin"/>
              </a:rPr>
              <a:t>DROP</a:t>
            </a:r>
            <a:endParaRPr b="0" i="0" sz="2200" u="none" cap="none" strike="noStrike">
              <a:solidFill>
                <a:srgbClr val="000000"/>
              </a:solidFill>
              <a:latin typeface="Raleway Thin"/>
              <a:ea typeface="Raleway Thin"/>
              <a:cs typeface="Raleway Thin"/>
              <a:sym typeface="Raleway Thin"/>
            </a:endParaRPr>
          </a:p>
          <a:p>
            <a:pPr indent="0" lvl="0" marL="457200" marR="0" rtl="0" algn="l">
              <a:lnSpc>
                <a:spcPct val="150000"/>
              </a:lnSpc>
              <a:spcBef>
                <a:spcPts val="0"/>
              </a:spcBef>
              <a:spcAft>
                <a:spcPts val="0"/>
              </a:spcAft>
              <a:buNone/>
            </a:pPr>
            <a:r>
              <a:t/>
            </a:r>
            <a:endParaRPr b="0" i="0" sz="2200" u="none" cap="none" strike="noStrike">
              <a:solidFill>
                <a:srgbClr val="000000"/>
              </a:solidFill>
              <a:latin typeface="Raleway Thin"/>
              <a:ea typeface="Raleway Thin"/>
              <a:cs typeface="Raleway Thin"/>
              <a:sym typeface="Raleway Thin"/>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rgbClr val="000000"/>
              </a:solidFill>
              <a:latin typeface="Raleway Thin"/>
              <a:ea typeface="Raleway Thin"/>
              <a:cs typeface="Raleway Thin"/>
              <a:sym typeface="Raleway Thin"/>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rgbClr val="000000"/>
              </a:solidFill>
              <a:latin typeface="Raleway Thin"/>
              <a:ea typeface="Raleway Thin"/>
              <a:cs typeface="Raleway Thin"/>
              <a:sym typeface="Raleway Thi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Raleway Thin"/>
              <a:ea typeface="Raleway Thin"/>
              <a:cs typeface="Raleway Thin"/>
              <a:sym typeface="Raleway Thin"/>
            </a:endParaRPr>
          </a:p>
        </p:txBody>
      </p:sp>
      <p:sp>
        <p:nvSpPr>
          <p:cNvPr id="75" name="Google Shape;75;p3"/>
          <p:cNvSpPr txBox="1"/>
          <p:nvPr/>
        </p:nvSpPr>
        <p:spPr>
          <a:xfrm>
            <a:off x="519307"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D</a:t>
            </a:r>
            <a:r>
              <a:rPr b="1" lang="pt-BR" sz="3000">
                <a:latin typeface="Raleway"/>
                <a:ea typeface="Raleway"/>
                <a:cs typeface="Raleway"/>
                <a:sym typeface="Raleway"/>
              </a:rPr>
              <a:t>D</a:t>
            </a:r>
            <a:r>
              <a:rPr b="1" i="0" lang="pt-BR" sz="3000" u="none" cap="none" strike="noStrike">
                <a:solidFill>
                  <a:srgbClr val="000000"/>
                </a:solidFill>
                <a:latin typeface="Raleway"/>
                <a:ea typeface="Raleway"/>
                <a:cs typeface="Raleway"/>
                <a:sym typeface="Raleway"/>
              </a:rPr>
              <a:t>L</a:t>
            </a:r>
            <a:endParaRPr b="1" i="0" sz="3000" u="none" cap="none" strike="noStrike">
              <a:solidFill>
                <a:srgbClr val="000000"/>
              </a:solidFill>
              <a:latin typeface="Raleway"/>
              <a:ea typeface="Raleway"/>
              <a:cs typeface="Raleway"/>
              <a:sym typeface="Raleway"/>
            </a:endParaRPr>
          </a:p>
        </p:txBody>
      </p:sp>
      <p:sp>
        <p:nvSpPr>
          <p:cNvPr id="76" name="Google Shape;76;p3"/>
          <p:cNvSpPr txBox="1"/>
          <p:nvPr/>
        </p:nvSpPr>
        <p:spPr>
          <a:xfrm>
            <a:off x="566550" y="692275"/>
            <a:ext cx="7568700" cy="516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pt-BR" sz="2000">
                <a:solidFill>
                  <a:srgbClr val="CB1E40"/>
                </a:solidFill>
                <a:latin typeface="Raleway Thin"/>
                <a:ea typeface="Raleway Thin"/>
                <a:cs typeface="Raleway Thin"/>
                <a:sym typeface="Raleway Thin"/>
              </a:rPr>
              <a:t>Data </a:t>
            </a:r>
            <a:r>
              <a:rPr lang="pt-BR" sz="2000">
                <a:solidFill>
                  <a:srgbClr val="CB1E40"/>
                </a:solidFill>
                <a:latin typeface="Raleway Thin"/>
                <a:ea typeface="Raleway Thin"/>
                <a:cs typeface="Raleway Thin"/>
                <a:sym typeface="Raleway Thin"/>
              </a:rPr>
              <a:t>Definition</a:t>
            </a:r>
            <a:r>
              <a:rPr lang="pt-BR" sz="2000">
                <a:solidFill>
                  <a:srgbClr val="CB1E40"/>
                </a:solidFill>
                <a:latin typeface="Raleway Thin"/>
                <a:ea typeface="Raleway Thin"/>
                <a:cs typeface="Raleway Thin"/>
                <a:sym typeface="Raleway Thin"/>
              </a:rPr>
              <a:t> Language</a:t>
            </a:r>
            <a:endParaRPr b="0" i="0" sz="2000" u="none" cap="none" strike="noStrike">
              <a:solidFill>
                <a:srgbClr val="CB1E40"/>
              </a:solidFill>
              <a:latin typeface="Raleway Thin"/>
              <a:ea typeface="Raleway Thin"/>
              <a:cs typeface="Raleway Thin"/>
              <a:sym typeface="Raleway Th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9431b57ee1_0_6"/>
          <p:cNvSpPr txBox="1"/>
          <p:nvPr/>
        </p:nvSpPr>
        <p:spPr>
          <a:xfrm>
            <a:off x="519300" y="1259325"/>
            <a:ext cx="8075100" cy="2985600"/>
          </a:xfrm>
          <a:prstGeom prst="rect">
            <a:avLst/>
          </a:prstGeom>
          <a:noFill/>
          <a:ln>
            <a:noFill/>
          </a:ln>
        </p:spPr>
        <p:txBody>
          <a:bodyPr anchorCtr="0" anchor="t" bIns="91425" lIns="91425" spcFirstLastPara="1" rIns="91425" wrap="square" tIns="91425">
            <a:noAutofit/>
          </a:bodyPr>
          <a:lstStyle/>
          <a:p>
            <a:pPr indent="457200" lvl="0" marL="0" marR="0" rtl="0" algn="l">
              <a:lnSpc>
                <a:spcPct val="150000"/>
              </a:lnSpc>
              <a:spcBef>
                <a:spcPts val="0"/>
              </a:spcBef>
              <a:spcAft>
                <a:spcPts val="0"/>
              </a:spcAft>
              <a:buClr>
                <a:schemeClr val="dk1"/>
              </a:buClr>
              <a:buSzPts val="1100"/>
              <a:buFont typeface="Arial"/>
              <a:buNone/>
            </a:pPr>
            <a:r>
              <a:rPr b="1" lang="pt-BR" sz="1600">
                <a:latin typeface="Courier New"/>
                <a:ea typeface="Courier New"/>
                <a:cs typeface="Courier New"/>
                <a:sym typeface="Courier New"/>
              </a:rPr>
              <a:t>CREATE </a:t>
            </a:r>
            <a:r>
              <a:rPr b="1" lang="pt-BR" sz="1600">
                <a:solidFill>
                  <a:srgbClr val="0077AA"/>
                </a:solidFill>
                <a:latin typeface="Courier New"/>
                <a:ea typeface="Courier New"/>
                <a:cs typeface="Courier New"/>
                <a:sym typeface="Courier New"/>
              </a:rPr>
              <a:t>DATABASE</a:t>
            </a:r>
            <a:r>
              <a:rPr b="1" lang="pt-BR" sz="1600">
                <a:latin typeface="Courier New"/>
                <a:ea typeface="Courier New"/>
                <a:cs typeface="Courier New"/>
                <a:sym typeface="Courier New"/>
              </a:rPr>
              <a:t> </a:t>
            </a:r>
            <a:r>
              <a:rPr b="1" lang="pt-BR" sz="1600">
                <a:solidFill>
                  <a:srgbClr val="CB1E40"/>
                </a:solidFill>
                <a:latin typeface="Courier New"/>
                <a:ea typeface="Courier New"/>
                <a:cs typeface="Courier New"/>
                <a:sym typeface="Courier New"/>
              </a:rPr>
              <a:t>db_name</a:t>
            </a:r>
            <a:endParaRPr b="1" sz="1600">
              <a:solidFill>
                <a:srgbClr val="CB1E40"/>
              </a:solidFill>
              <a:latin typeface="Courier New"/>
              <a:ea typeface="Courier New"/>
              <a:cs typeface="Courier New"/>
              <a:sym typeface="Courier New"/>
            </a:endParaRPr>
          </a:p>
          <a:p>
            <a:pPr indent="457200" lvl="0" marL="0" rtl="0" algn="l">
              <a:lnSpc>
                <a:spcPct val="150000"/>
              </a:lnSpc>
              <a:spcBef>
                <a:spcPts val="0"/>
              </a:spcBef>
              <a:spcAft>
                <a:spcPts val="0"/>
              </a:spcAft>
              <a:buNone/>
            </a:pPr>
            <a:r>
              <a:t/>
            </a:r>
            <a:endParaRPr b="1" sz="1600">
              <a:solidFill>
                <a:schemeClr val="dk1"/>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b="1" lang="pt-BR" sz="1600">
                <a:solidFill>
                  <a:schemeClr val="dk1"/>
                </a:solidFill>
                <a:latin typeface="Courier New"/>
                <a:ea typeface="Courier New"/>
                <a:cs typeface="Courier New"/>
                <a:sym typeface="Courier New"/>
              </a:rPr>
              <a:t>CREATE </a:t>
            </a:r>
            <a:r>
              <a:rPr b="1" lang="pt-BR" sz="1600">
                <a:solidFill>
                  <a:srgbClr val="0077AA"/>
                </a:solidFill>
                <a:latin typeface="Courier New"/>
                <a:ea typeface="Courier New"/>
                <a:cs typeface="Courier New"/>
                <a:sym typeface="Courier New"/>
              </a:rPr>
              <a:t>DATABASE</a:t>
            </a:r>
            <a:r>
              <a:rPr b="1" lang="pt-BR" sz="1600">
                <a:solidFill>
                  <a:schemeClr val="dk1"/>
                </a:solidFill>
                <a:latin typeface="Courier New"/>
                <a:ea typeface="Courier New"/>
                <a:cs typeface="Courier New"/>
                <a:sym typeface="Courier New"/>
              </a:rPr>
              <a:t> IF NOT EXISTS </a:t>
            </a:r>
            <a:r>
              <a:rPr b="1" lang="pt-BR" sz="1600">
                <a:solidFill>
                  <a:srgbClr val="CB1E40"/>
                </a:solidFill>
                <a:latin typeface="Courier New"/>
                <a:ea typeface="Courier New"/>
                <a:cs typeface="Courier New"/>
                <a:sym typeface="Courier New"/>
              </a:rPr>
              <a:t>db_name</a:t>
            </a:r>
            <a:endParaRPr b="1" sz="1600">
              <a:solidFill>
                <a:srgbClr val="CB1E40"/>
              </a:solidFill>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b="1" sz="1600">
              <a:solidFill>
                <a:schemeClr val="dk1"/>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b="1" lang="pt-BR" sz="1600">
                <a:solidFill>
                  <a:schemeClr val="dk1"/>
                </a:solidFill>
                <a:latin typeface="Courier New"/>
                <a:ea typeface="Courier New"/>
                <a:cs typeface="Courier New"/>
                <a:sym typeface="Courier New"/>
              </a:rPr>
              <a:t>CREATE </a:t>
            </a:r>
            <a:r>
              <a:rPr b="1" lang="pt-BR" sz="1600">
                <a:solidFill>
                  <a:srgbClr val="0077AA"/>
                </a:solidFill>
                <a:latin typeface="Courier New"/>
                <a:ea typeface="Courier New"/>
                <a:cs typeface="Courier New"/>
                <a:sym typeface="Courier New"/>
              </a:rPr>
              <a:t>DATABASE</a:t>
            </a:r>
            <a:r>
              <a:rPr b="1" lang="pt-BR" sz="1600">
                <a:solidFill>
                  <a:schemeClr val="dk1"/>
                </a:solidFill>
                <a:latin typeface="Courier New"/>
                <a:ea typeface="Courier New"/>
                <a:cs typeface="Courier New"/>
                <a:sym typeface="Courier New"/>
              </a:rPr>
              <a:t> IF NOT EXISTS </a:t>
            </a:r>
            <a:r>
              <a:rPr b="1" lang="pt-BR" sz="1600">
                <a:solidFill>
                  <a:srgbClr val="CB1E40"/>
                </a:solidFill>
                <a:latin typeface="Courier New"/>
                <a:ea typeface="Courier New"/>
                <a:cs typeface="Courier New"/>
                <a:sym typeface="Courier New"/>
              </a:rPr>
              <a:t>db_name</a:t>
            </a:r>
            <a:r>
              <a:rPr b="1" lang="pt-BR" sz="1600">
                <a:solidFill>
                  <a:schemeClr val="dk1"/>
                </a:solidFill>
                <a:latin typeface="Courier New"/>
                <a:ea typeface="Courier New"/>
                <a:cs typeface="Courier New"/>
                <a:sym typeface="Courier New"/>
              </a:rPr>
              <a:t> DEFAULT CHARACTER SET = utf8</a:t>
            </a:r>
            <a:endParaRPr b="1" sz="1600">
              <a:latin typeface="Courier New"/>
              <a:ea typeface="Courier New"/>
              <a:cs typeface="Courier New"/>
              <a:sym typeface="Courier New"/>
            </a:endParaRPr>
          </a:p>
        </p:txBody>
      </p:sp>
      <p:sp>
        <p:nvSpPr>
          <p:cNvPr id="82" name="Google Shape;82;g9431b57ee1_0_6"/>
          <p:cNvSpPr txBox="1"/>
          <p:nvPr/>
        </p:nvSpPr>
        <p:spPr>
          <a:xfrm>
            <a:off x="519307"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D</a:t>
            </a:r>
            <a:r>
              <a:rPr b="1" lang="pt-BR" sz="3000">
                <a:latin typeface="Raleway"/>
                <a:ea typeface="Raleway"/>
                <a:cs typeface="Raleway"/>
                <a:sym typeface="Raleway"/>
              </a:rPr>
              <a:t>D</a:t>
            </a:r>
            <a:r>
              <a:rPr b="1" i="0" lang="pt-BR" sz="3000" u="none" cap="none" strike="noStrike">
                <a:solidFill>
                  <a:srgbClr val="000000"/>
                </a:solidFill>
                <a:latin typeface="Raleway"/>
                <a:ea typeface="Raleway"/>
                <a:cs typeface="Raleway"/>
                <a:sym typeface="Raleway"/>
              </a:rPr>
              <a:t>L</a:t>
            </a:r>
            <a:endParaRPr b="1" i="0" sz="3000" u="none" cap="none" strike="noStrike">
              <a:solidFill>
                <a:srgbClr val="000000"/>
              </a:solidFill>
              <a:latin typeface="Raleway"/>
              <a:ea typeface="Raleway"/>
              <a:cs typeface="Raleway"/>
              <a:sym typeface="Raleway"/>
            </a:endParaRPr>
          </a:p>
        </p:txBody>
      </p:sp>
      <p:sp>
        <p:nvSpPr>
          <p:cNvPr id="83" name="Google Shape;83;g9431b57ee1_0_6"/>
          <p:cNvSpPr txBox="1"/>
          <p:nvPr/>
        </p:nvSpPr>
        <p:spPr>
          <a:xfrm>
            <a:off x="566550" y="692275"/>
            <a:ext cx="7568700" cy="516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pt-BR" sz="2000">
                <a:solidFill>
                  <a:srgbClr val="CB1E40"/>
                </a:solidFill>
                <a:latin typeface="Raleway Thin"/>
                <a:ea typeface="Raleway Thin"/>
                <a:cs typeface="Raleway Thin"/>
                <a:sym typeface="Raleway Thin"/>
              </a:rPr>
              <a:t>Data Definition Language</a:t>
            </a:r>
            <a:endParaRPr b="0" i="0" sz="2000" u="none" cap="none" strike="noStrike">
              <a:solidFill>
                <a:srgbClr val="CB1E40"/>
              </a:solidFill>
              <a:latin typeface="Raleway Thin"/>
              <a:ea typeface="Raleway Thin"/>
              <a:cs typeface="Raleway Thin"/>
              <a:sym typeface="Raleway Th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9431b57ee1_0_16"/>
          <p:cNvSpPr txBox="1"/>
          <p:nvPr/>
        </p:nvSpPr>
        <p:spPr>
          <a:xfrm>
            <a:off x="519300" y="1259325"/>
            <a:ext cx="8075100" cy="29856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CREATE TABLE </a:t>
            </a:r>
            <a:r>
              <a:rPr b="1" lang="pt-BR" sz="1600">
                <a:solidFill>
                  <a:srgbClr val="0077AA"/>
                </a:solidFill>
                <a:latin typeface="Courier New"/>
                <a:ea typeface="Courier New"/>
                <a:cs typeface="Courier New"/>
                <a:sym typeface="Courier New"/>
              </a:rPr>
              <a:t>table_name</a:t>
            </a:r>
            <a:r>
              <a:rPr b="1" lang="pt-BR" sz="1600">
                <a:solidFill>
                  <a:schemeClr val="dk1"/>
                </a:solidFill>
                <a:latin typeface="Courier New"/>
                <a:ea typeface="Courier New"/>
                <a:cs typeface="Courier New"/>
                <a:sym typeface="Courier New"/>
              </a:rPr>
              <a:t> (</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column1 datatype primary key,</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column2 datatype not null,</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column3 datatype,</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t/>
            </a:r>
            <a:endParaRPr b="1" sz="1200">
              <a:solidFill>
                <a:schemeClr val="dk1"/>
              </a:solidFill>
              <a:latin typeface="Courier New"/>
              <a:ea typeface="Courier New"/>
              <a:cs typeface="Courier New"/>
              <a:sym typeface="Courier New"/>
            </a:endParaRPr>
          </a:p>
        </p:txBody>
      </p:sp>
      <p:sp>
        <p:nvSpPr>
          <p:cNvPr id="89" name="Google Shape;89;g9431b57ee1_0_16"/>
          <p:cNvSpPr txBox="1"/>
          <p:nvPr/>
        </p:nvSpPr>
        <p:spPr>
          <a:xfrm>
            <a:off x="519307"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D</a:t>
            </a:r>
            <a:r>
              <a:rPr b="1" lang="pt-BR" sz="3000">
                <a:latin typeface="Raleway"/>
                <a:ea typeface="Raleway"/>
                <a:cs typeface="Raleway"/>
                <a:sym typeface="Raleway"/>
              </a:rPr>
              <a:t>D</a:t>
            </a:r>
            <a:r>
              <a:rPr b="1" i="0" lang="pt-BR" sz="3000" u="none" cap="none" strike="noStrike">
                <a:solidFill>
                  <a:srgbClr val="000000"/>
                </a:solidFill>
                <a:latin typeface="Raleway"/>
                <a:ea typeface="Raleway"/>
                <a:cs typeface="Raleway"/>
                <a:sym typeface="Raleway"/>
              </a:rPr>
              <a:t>L</a:t>
            </a:r>
            <a:endParaRPr b="1" i="0" sz="3000" u="none" cap="none" strike="noStrike">
              <a:solidFill>
                <a:srgbClr val="000000"/>
              </a:solidFill>
              <a:latin typeface="Raleway"/>
              <a:ea typeface="Raleway"/>
              <a:cs typeface="Raleway"/>
              <a:sym typeface="Raleway"/>
            </a:endParaRPr>
          </a:p>
        </p:txBody>
      </p:sp>
      <p:sp>
        <p:nvSpPr>
          <p:cNvPr id="90" name="Google Shape;90;g9431b57ee1_0_16"/>
          <p:cNvSpPr txBox="1"/>
          <p:nvPr/>
        </p:nvSpPr>
        <p:spPr>
          <a:xfrm>
            <a:off x="566550" y="692275"/>
            <a:ext cx="7568700" cy="516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pt-BR" sz="2000">
                <a:solidFill>
                  <a:srgbClr val="CB1E40"/>
                </a:solidFill>
                <a:latin typeface="Raleway Thin"/>
                <a:ea typeface="Raleway Thin"/>
                <a:cs typeface="Raleway Thin"/>
                <a:sym typeface="Raleway Thin"/>
              </a:rPr>
              <a:t>Data Definition Language</a:t>
            </a:r>
            <a:endParaRPr b="0" i="0" sz="2000" u="none" cap="none" strike="noStrike">
              <a:solidFill>
                <a:srgbClr val="CB1E40"/>
              </a:solidFill>
              <a:latin typeface="Raleway Thin"/>
              <a:ea typeface="Raleway Thin"/>
              <a:cs typeface="Raleway Thin"/>
              <a:sym typeface="Raleway Th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9431b57ee1_0_24"/>
          <p:cNvSpPr txBox="1"/>
          <p:nvPr/>
        </p:nvSpPr>
        <p:spPr>
          <a:xfrm>
            <a:off x="519300" y="1259325"/>
            <a:ext cx="8075100" cy="29856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CREATE TABLE </a:t>
            </a:r>
            <a:r>
              <a:rPr b="1" lang="pt-BR" sz="1600">
                <a:solidFill>
                  <a:srgbClr val="0077AA"/>
                </a:solidFill>
                <a:latin typeface="Courier New"/>
                <a:ea typeface="Courier New"/>
                <a:cs typeface="Courier New"/>
                <a:sym typeface="Courier New"/>
              </a:rPr>
              <a:t>cliente</a:t>
            </a:r>
            <a:r>
              <a:rPr b="1" lang="pt-BR" sz="1600">
                <a:solidFill>
                  <a:schemeClr val="dk1"/>
                </a:solidFill>
                <a:latin typeface="Courier New"/>
                <a:ea typeface="Courier New"/>
                <a:cs typeface="Courier New"/>
                <a:sym typeface="Courier New"/>
              </a:rPr>
              <a:t> (</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a:t>
            </a:r>
            <a:r>
              <a:rPr b="1" lang="pt-BR" sz="1600">
                <a:solidFill>
                  <a:srgbClr val="221199"/>
                </a:solidFill>
                <a:latin typeface="Courier New"/>
                <a:ea typeface="Courier New"/>
                <a:cs typeface="Courier New"/>
                <a:sym typeface="Courier New"/>
              </a:rPr>
              <a:t>id</a:t>
            </a:r>
            <a:r>
              <a:rPr b="1" lang="pt-BR" sz="1600">
                <a:solidFill>
                  <a:schemeClr val="dk1"/>
                </a:solidFill>
                <a:latin typeface="Courier New"/>
                <a:ea typeface="Courier New"/>
                <a:cs typeface="Courier New"/>
                <a:sym typeface="Courier New"/>
              </a:rPr>
              <a:t> INT primary key auto_increment,</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a:t>
            </a:r>
            <a:r>
              <a:rPr b="1" lang="pt-BR" sz="1600">
                <a:solidFill>
                  <a:srgbClr val="221199"/>
                </a:solidFill>
                <a:latin typeface="Courier New"/>
                <a:ea typeface="Courier New"/>
                <a:cs typeface="Courier New"/>
                <a:sym typeface="Courier New"/>
              </a:rPr>
              <a:t>nome</a:t>
            </a:r>
            <a:r>
              <a:rPr b="1" lang="pt-BR" sz="1600">
                <a:solidFill>
                  <a:schemeClr val="dk1"/>
                </a:solidFill>
                <a:latin typeface="Courier New"/>
                <a:ea typeface="Courier New"/>
                <a:cs typeface="Courier New"/>
                <a:sym typeface="Courier New"/>
              </a:rPr>
              <a:t> VARCHAR(150) not null,</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a:t>
            </a:r>
            <a:r>
              <a:rPr b="1" lang="pt-BR" sz="1600">
                <a:solidFill>
                  <a:srgbClr val="221199"/>
                </a:solidFill>
                <a:latin typeface="Courier New"/>
                <a:ea typeface="Courier New"/>
                <a:cs typeface="Courier New"/>
                <a:sym typeface="Courier New"/>
              </a:rPr>
              <a:t>cpf</a:t>
            </a:r>
            <a:r>
              <a:rPr b="1" lang="pt-BR" sz="1600">
                <a:solidFill>
                  <a:schemeClr val="dk1"/>
                </a:solidFill>
                <a:latin typeface="Courier New"/>
                <a:ea typeface="Courier New"/>
                <a:cs typeface="Courier New"/>
                <a:sym typeface="Courier New"/>
              </a:rPr>
              <a:t> VARCHAR(14),</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    </a:t>
            </a:r>
            <a:r>
              <a:rPr b="1" lang="pt-BR" sz="1600">
                <a:solidFill>
                  <a:srgbClr val="221199"/>
                </a:solidFill>
                <a:latin typeface="Courier New"/>
                <a:ea typeface="Courier New"/>
                <a:cs typeface="Courier New"/>
                <a:sym typeface="Courier New"/>
              </a:rPr>
              <a:t>telefone</a:t>
            </a:r>
            <a:r>
              <a:rPr b="1" lang="pt-BR" sz="1600">
                <a:solidFill>
                  <a:schemeClr val="dk1"/>
                </a:solidFill>
                <a:latin typeface="Courier New"/>
                <a:ea typeface="Courier New"/>
                <a:cs typeface="Courier New"/>
                <a:sym typeface="Courier New"/>
              </a:rPr>
              <a:t> VARCHAR(11)</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rPr b="1" lang="pt-BR" sz="1600">
                <a:solidFill>
                  <a:schemeClr val="dk1"/>
                </a:solidFill>
                <a:latin typeface="Courier New"/>
                <a:ea typeface="Courier New"/>
                <a:cs typeface="Courier New"/>
                <a:sym typeface="Courier New"/>
              </a:rPr>
              <a:t>);</a:t>
            </a:r>
            <a:endParaRPr b="1" sz="1600">
              <a:solidFill>
                <a:schemeClr val="dk1"/>
              </a:solidFill>
              <a:latin typeface="Courier New"/>
              <a:ea typeface="Courier New"/>
              <a:cs typeface="Courier New"/>
              <a:sym typeface="Courier New"/>
            </a:endParaRPr>
          </a:p>
          <a:p>
            <a:pPr indent="0" lvl="0" marL="457200" marR="0" rtl="0" algn="l">
              <a:lnSpc>
                <a:spcPct val="150000"/>
              </a:lnSpc>
              <a:spcBef>
                <a:spcPts val="0"/>
              </a:spcBef>
              <a:spcAft>
                <a:spcPts val="0"/>
              </a:spcAft>
              <a:buClr>
                <a:schemeClr val="dk1"/>
              </a:buClr>
              <a:buSzPts val="1100"/>
              <a:buFont typeface="Arial"/>
              <a:buNone/>
            </a:pPr>
            <a:r>
              <a:t/>
            </a:r>
            <a:endParaRPr b="1" sz="1200">
              <a:solidFill>
                <a:schemeClr val="dk1"/>
              </a:solidFill>
              <a:latin typeface="Courier New"/>
              <a:ea typeface="Courier New"/>
              <a:cs typeface="Courier New"/>
              <a:sym typeface="Courier New"/>
            </a:endParaRPr>
          </a:p>
        </p:txBody>
      </p:sp>
      <p:sp>
        <p:nvSpPr>
          <p:cNvPr id="96" name="Google Shape;96;g9431b57ee1_0_24"/>
          <p:cNvSpPr txBox="1"/>
          <p:nvPr/>
        </p:nvSpPr>
        <p:spPr>
          <a:xfrm>
            <a:off x="519307" y="59950"/>
            <a:ext cx="6712500" cy="753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t-BR" sz="3000" u="none" cap="none" strike="noStrike">
                <a:solidFill>
                  <a:srgbClr val="000000"/>
                </a:solidFill>
                <a:latin typeface="Raleway"/>
                <a:ea typeface="Raleway"/>
                <a:cs typeface="Raleway"/>
                <a:sym typeface="Raleway"/>
              </a:rPr>
              <a:t>SQL - D</a:t>
            </a:r>
            <a:r>
              <a:rPr b="1" lang="pt-BR" sz="3000">
                <a:latin typeface="Raleway"/>
                <a:ea typeface="Raleway"/>
                <a:cs typeface="Raleway"/>
                <a:sym typeface="Raleway"/>
              </a:rPr>
              <a:t>D</a:t>
            </a:r>
            <a:r>
              <a:rPr b="1" i="0" lang="pt-BR" sz="3000" u="none" cap="none" strike="noStrike">
                <a:solidFill>
                  <a:srgbClr val="000000"/>
                </a:solidFill>
                <a:latin typeface="Raleway"/>
                <a:ea typeface="Raleway"/>
                <a:cs typeface="Raleway"/>
                <a:sym typeface="Raleway"/>
              </a:rPr>
              <a:t>L</a:t>
            </a:r>
            <a:endParaRPr b="1" i="0" sz="3000" u="none" cap="none" strike="noStrike">
              <a:solidFill>
                <a:srgbClr val="000000"/>
              </a:solidFill>
              <a:latin typeface="Raleway"/>
              <a:ea typeface="Raleway"/>
              <a:cs typeface="Raleway"/>
              <a:sym typeface="Raleway"/>
            </a:endParaRPr>
          </a:p>
        </p:txBody>
      </p:sp>
      <p:sp>
        <p:nvSpPr>
          <p:cNvPr id="97" name="Google Shape;97;g9431b57ee1_0_24"/>
          <p:cNvSpPr txBox="1"/>
          <p:nvPr/>
        </p:nvSpPr>
        <p:spPr>
          <a:xfrm>
            <a:off x="566550" y="692275"/>
            <a:ext cx="7568700" cy="516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pt-BR" sz="2000">
                <a:solidFill>
                  <a:srgbClr val="CB1E40"/>
                </a:solidFill>
                <a:latin typeface="Raleway Thin"/>
                <a:ea typeface="Raleway Thin"/>
                <a:cs typeface="Raleway Thin"/>
                <a:sym typeface="Raleway Thin"/>
              </a:rPr>
              <a:t>Data Definition Language</a:t>
            </a:r>
            <a:endParaRPr b="0" i="0" sz="2000" u="none" cap="none" strike="noStrike">
              <a:solidFill>
                <a:srgbClr val="CB1E40"/>
              </a:solidFill>
              <a:latin typeface="Raleway Thin"/>
              <a:ea typeface="Raleway Thin"/>
              <a:cs typeface="Raleway Thin"/>
              <a:sym typeface="Raleway Thi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