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aleway SemiBold"/>
      <p:regular r:id="rId31"/>
      <p:bold r:id="rId32"/>
      <p:italic r:id="rId33"/>
      <p:boldItalic r:id="rId34"/>
    </p:embeddedFont>
    <p:embeddedFont>
      <p:font typeface="Raleway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SemiBold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RalewaySemiBold-italic.fntdata"/><Relationship Id="rId10" Type="http://schemas.openxmlformats.org/officeDocument/2006/relationships/slide" Target="slides/slide6.xml"/><Relationship Id="rId32" Type="http://schemas.openxmlformats.org/officeDocument/2006/relationships/font" Target="fonts/RalewaySemiBold-bold.fntdata"/><Relationship Id="rId13" Type="http://schemas.openxmlformats.org/officeDocument/2006/relationships/slide" Target="slides/slide9.xml"/><Relationship Id="rId35" Type="http://schemas.openxmlformats.org/officeDocument/2006/relationships/font" Target="fonts/RalewayMedium-regular.fntdata"/><Relationship Id="rId12" Type="http://schemas.openxmlformats.org/officeDocument/2006/relationships/slide" Target="slides/slide8.xml"/><Relationship Id="rId34" Type="http://schemas.openxmlformats.org/officeDocument/2006/relationships/font" Target="fonts/RalewaySemiBold-boldItalic.fntdata"/><Relationship Id="rId15" Type="http://schemas.openxmlformats.org/officeDocument/2006/relationships/slide" Target="slides/slide11.xml"/><Relationship Id="rId37" Type="http://schemas.openxmlformats.org/officeDocument/2006/relationships/font" Target="fonts/RalewayMedium-italic.fntdata"/><Relationship Id="rId14" Type="http://schemas.openxmlformats.org/officeDocument/2006/relationships/slide" Target="slides/slide10.xml"/><Relationship Id="rId36" Type="http://schemas.openxmlformats.org/officeDocument/2006/relationships/font" Target="fonts/RalewayMedium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alewayMedium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"- Modelagem do DER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Cardinalidade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Tipos de Dados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Criação e exclusão do DB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Criação e exclusão das Tabelas com relacionamento entre outras tabelas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- Alteração na Tabela"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c21e13a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56c21e13a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c21e13a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56c21e13a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c21e13a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56c21e13a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c21e13a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56c21e13a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c21e13a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56c21e13a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c21e13a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56c21e13a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c21e13a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56c21e13a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c21e13a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56c21e13a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c21e13a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56c21e13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c21e13a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56c21e13a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c21e13a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56c21e13a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c21e13a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56c21e13a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6ae275c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56ae275c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6c21e13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56c21e13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6c21e13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56c21e13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c21e13a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56c21e13a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c21e13a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56c21e13a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c21e13a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56c21e13a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c21e13a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56c21e13a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-título">
  <p:cSld name="MAIN_POI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Simples">
  <p:cSld name="MAIN_POIN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Banco de Dados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>
                <a:solidFill>
                  <a:srgbClr val="666666"/>
                </a:solidFill>
              </a:rPr>
              <a:t>MySQL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Raleway Medium"/>
                <a:ea typeface="Raleway Medium"/>
                <a:cs typeface="Raleway Medium"/>
                <a:sym typeface="Raleway Medium"/>
              </a:rPr>
              <a:t>SELECT  * FROM movies</a:t>
            </a:r>
            <a:endParaRPr sz="24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aleway Medium"/>
                <a:ea typeface="Raleway Medium"/>
                <a:cs typeface="Raleway Medium"/>
                <a:sym typeface="Raleway Medium"/>
              </a:rPr>
              <a:t>WHERE awards 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BETWEEN 1 AND 5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BETWEEN - Sintaxe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aleway Medium"/>
                <a:ea typeface="Raleway Medium"/>
                <a:cs typeface="Raleway Medium"/>
                <a:sym typeface="Raleway Medium"/>
              </a:rPr>
              <a:t>SELECT  * FROM movies</a:t>
            </a:r>
            <a:endParaRPr sz="24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aleway Medium"/>
                <a:ea typeface="Raleway Medium"/>
                <a:cs typeface="Raleway Medium"/>
                <a:sym typeface="Raleway Medium"/>
              </a:rPr>
              <a:t>WHERE  title 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LIKE ‘%star%’</a:t>
            </a:r>
            <a:r>
              <a:rPr lang="pt-BR" sz="2400"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endParaRPr sz="24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LIKE - Sintaxe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aleway Medium"/>
                <a:ea typeface="Raleway Medium"/>
                <a:cs typeface="Raleway Medium"/>
                <a:sym typeface="Raleway Medium"/>
              </a:rPr>
              <a:t>  SELECT campos… FROM tabela</a:t>
            </a:r>
            <a:endParaRPr sz="24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aleway Medium"/>
                <a:ea typeface="Raleway Medium"/>
                <a:cs typeface="Raleway Medium"/>
                <a:sym typeface="Raleway Medium"/>
              </a:rPr>
              <a:t>  WHERE campo 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LIKE ‘%val%’ 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LIKE - Exemplo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Combinando AND e OR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42825" y="1181700"/>
            <a:ext cx="39189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SELECT campos...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FROM tabela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WHERE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campo1 LIKE '%de%'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OR</a:t>
            </a: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 campo1 LIKE '%ll%'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AND</a:t>
            </a: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 campo2 LIKE '%a%'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522854" y="1181700"/>
            <a:ext cx="39189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SELECT campos...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FROM tabela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WHERE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campo1 LIKE '%de%'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OR</a:t>
            </a: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 campo1 LIKE '%ll%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')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AND</a:t>
            </a: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 campo2 LIKE '%a%'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IN - sintaxe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442825" y="1181700"/>
            <a:ext cx="39189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SELECT campos...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FROM tabela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WHERE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campo1 = valor1 OR campo1 = valor2 OR campo1= valorn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4522854" y="1181700"/>
            <a:ext cx="39189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SELECT campos...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FROM tabela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WHERE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campo1 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IN </a:t>
            </a: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(valor1, valor2, … valorn)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ORDER BY - Sintaxe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442825" y="1181700"/>
            <a:ext cx="81726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SELECT   coluna1, coluna2, coluna3, ...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FROM   tabela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WHERE  condição1, condição2, condição3, ...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ORDER BY </a:t>
            </a: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coluna1 ASC/DESC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ORDER BY - Exemplo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442825" y="1181700"/>
            <a:ext cx="81726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SELECT *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FROM movies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WHERE release_date &gt; ‘2002-01-01’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ORDER BY </a:t>
            </a: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title DESC ;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LIMIT</a:t>
            </a: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 - Exemplo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442825" y="1181700"/>
            <a:ext cx="81726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SELECT   coluna1, coluna2, coluna3, ...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FROM   tabela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WHERE  condição1, condição2, condição3, ...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LIMIT </a:t>
            </a: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quantidade_registros;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443325" y="1563475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Raleway"/>
                <a:ea typeface="Raleway"/>
                <a:cs typeface="Raleway"/>
                <a:sym typeface="Raleway"/>
              </a:rPr>
              <a:t>UPDATE 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nome_da_tabela 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latin typeface="Raleway"/>
                <a:ea typeface="Raleway"/>
                <a:cs typeface="Raleway"/>
                <a:sym typeface="Raleway"/>
              </a:rPr>
              <a:t>SET 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nome_campo1 = novo_valor_1 , nome_campo2 = novo_valor_2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latin typeface="Raleway"/>
                <a:ea typeface="Raleway"/>
                <a:cs typeface="Raleway"/>
                <a:sym typeface="Raleway"/>
              </a:rPr>
              <a:t>WHERE 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condição;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SQL - UPDATE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443325" y="692275"/>
            <a:ext cx="75687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Quando desejamos alterar / atualizar as informações utilizamos o comando UPDATE. Veja a sintaxe:</a:t>
            </a:r>
            <a:endParaRPr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SQL - UPDATE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75" y="2799400"/>
            <a:ext cx="4737875" cy="1360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6" name="Google Shape;15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075" y="1345600"/>
            <a:ext cx="3095475" cy="103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278425" y="837125"/>
            <a:ext cx="40452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400"/>
              <a:t>Na </a:t>
            </a:r>
            <a:r>
              <a:rPr lang="pt-BR" sz="2400"/>
              <a:t>última</a:t>
            </a:r>
            <a:r>
              <a:rPr lang="pt-BR" sz="2400"/>
              <a:t> aula…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SQL - SGBD</a:t>
            </a:r>
            <a:endParaRPr b="0"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Modelagem do DER</a:t>
            </a:r>
            <a:endParaRPr b="0"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Cardinalidade</a:t>
            </a:r>
            <a:endParaRPr b="0"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Tipos de Dados</a:t>
            </a:r>
            <a:endParaRPr b="0"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Criação e exclusão do DB</a:t>
            </a:r>
            <a:endParaRPr b="0" sz="18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pt-BR" sz="1800">
                <a:latin typeface="Raleway Medium"/>
                <a:ea typeface="Raleway Medium"/>
                <a:cs typeface="Raleway Medium"/>
                <a:sym typeface="Raleway Medium"/>
              </a:rPr>
              <a:t>Alteração na Tabela</a:t>
            </a:r>
            <a:endParaRPr/>
          </a:p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/>
              <a:t>Imagem</a:t>
            </a:r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 b="0" l="5464" r="0" t="0"/>
          <a:stretch/>
        </p:blipFill>
        <p:spPr>
          <a:xfrm>
            <a:off x="4559125" y="915825"/>
            <a:ext cx="4600150" cy="30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 txBox="1"/>
          <p:nvPr/>
        </p:nvSpPr>
        <p:spPr>
          <a:xfrm>
            <a:off x="5564475" y="4110700"/>
            <a:ext cx="26967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nada de spoiler na aula!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443325" y="1563475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Raleway"/>
                <a:ea typeface="Raleway"/>
                <a:cs typeface="Raleway"/>
                <a:sym typeface="Raleway"/>
              </a:rPr>
              <a:t>DELETE FROM 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nome_de_tabela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Raleway"/>
                <a:ea typeface="Raleway"/>
                <a:cs typeface="Raleway"/>
                <a:sym typeface="Raleway"/>
              </a:rPr>
              <a:t>WHERE 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condição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SQL - DELETE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443325" y="692275"/>
            <a:ext cx="75687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Quando desejamos excluir as informações utilizamos o comando DELETE. Veja a sintaxe:</a:t>
            </a:r>
            <a:endParaRPr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SQL - DELETE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75" y="1434675"/>
            <a:ext cx="5260400" cy="171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1079182" y="4468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Até a próxima aula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050" y="1341275"/>
            <a:ext cx="4530750" cy="27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/>
        </p:nvSpPr>
        <p:spPr>
          <a:xfrm>
            <a:off x="519300" y="1563625"/>
            <a:ext cx="80751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aleway Medium"/>
              <a:buChar char="●"/>
            </a:pPr>
            <a:r>
              <a:rPr lang="pt-BR" sz="2200">
                <a:latin typeface="Raleway Medium"/>
                <a:ea typeface="Raleway Medium"/>
                <a:cs typeface="Raleway Medium"/>
                <a:sym typeface="Raleway Medium"/>
              </a:rPr>
              <a:t>INSERT</a:t>
            </a:r>
            <a:endParaRPr sz="2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aleway Medium"/>
              <a:buChar char="●"/>
            </a:pPr>
            <a:r>
              <a:rPr lang="pt-BR" sz="2200">
                <a:latin typeface="Raleway Medium"/>
                <a:ea typeface="Raleway Medium"/>
                <a:cs typeface="Raleway Medium"/>
                <a:sym typeface="Raleway Medium"/>
              </a:rPr>
              <a:t>SELECT</a:t>
            </a:r>
            <a:endParaRPr sz="2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aleway Medium"/>
              <a:buChar char="●"/>
            </a:pPr>
            <a:r>
              <a:rPr lang="pt-BR" sz="2200">
                <a:latin typeface="Raleway Medium"/>
                <a:ea typeface="Raleway Medium"/>
                <a:cs typeface="Raleway Medium"/>
                <a:sym typeface="Raleway Medium"/>
              </a:rPr>
              <a:t>UPDATE</a:t>
            </a:r>
            <a:endParaRPr sz="2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aleway Medium"/>
              <a:buChar char="●"/>
            </a:pPr>
            <a:r>
              <a:rPr lang="pt-BR" sz="2200">
                <a:latin typeface="Raleway Medium"/>
                <a:ea typeface="Raleway Medium"/>
                <a:cs typeface="Raleway Medium"/>
                <a:sym typeface="Raleway Medium"/>
              </a:rPr>
              <a:t>DELETE</a:t>
            </a:r>
            <a:endParaRPr sz="2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1" name="Google Shape;51;p11"/>
          <p:cNvSpPr txBox="1"/>
          <p:nvPr/>
        </p:nvSpPr>
        <p:spPr>
          <a:xfrm>
            <a:off x="519307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SQL - DML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" name="Google Shape;52;p11"/>
          <p:cNvSpPr txBox="1"/>
          <p:nvPr/>
        </p:nvSpPr>
        <p:spPr>
          <a:xfrm>
            <a:off x="566550" y="692275"/>
            <a:ext cx="7568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Linguagem de Manipulação de Dados</a:t>
            </a:r>
            <a:endParaRPr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/>
        </p:nvSpPr>
        <p:spPr>
          <a:xfrm>
            <a:off x="443325" y="1563475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latin typeface="Raleway"/>
                <a:ea typeface="Raleway"/>
                <a:cs typeface="Raleway"/>
                <a:sym typeface="Raleway"/>
              </a:rPr>
              <a:t>INSERT INTO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 nome_de_tabela (nome_campo1, nome_campo2, nome_campo3)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latin typeface="Raleway"/>
                <a:ea typeface="Raleway"/>
                <a:cs typeface="Raleway"/>
                <a:sym typeface="Raleway"/>
              </a:rPr>
              <a:t>VALUES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 (valor_campo_1, valor_campo_2, valor_campo3);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SQL </a:t>
            </a: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- INSERT INTO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12"/>
          <p:cNvSpPr txBox="1"/>
          <p:nvPr/>
        </p:nvSpPr>
        <p:spPr>
          <a:xfrm>
            <a:off x="443325" y="692275"/>
            <a:ext cx="75687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CB1E4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Quando desejamos inserir informações devemos utilizar o comando INSERT INTO. Veja a sintaxe:</a:t>
            </a:r>
            <a:endParaRPr sz="2000">
              <a:solidFill>
                <a:srgbClr val="CB1E4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SQL - INSERT INTO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43325" y="669950"/>
            <a:ext cx="74739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Na segunda forma, repare que todos os campos da tabela devem estar especificados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675" y="1701756"/>
            <a:ext cx="7121126" cy="92199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675" y="2916558"/>
            <a:ext cx="7075479" cy="95371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Exibir todo conteúdo da tabela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latin typeface="Raleway"/>
                <a:ea typeface="Raleway"/>
                <a:cs typeface="Raleway"/>
                <a:sym typeface="Raleway"/>
              </a:rPr>
              <a:t>SELECT  * FROM   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tabela</a:t>
            </a:r>
            <a:r>
              <a:rPr b="1" lang="pt-BR" sz="1700">
                <a:latin typeface="Raleway"/>
                <a:ea typeface="Raleway"/>
                <a:cs typeface="Raleway"/>
                <a:sym typeface="Raleway"/>
              </a:rPr>
              <a:t>;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Exibir apenas campos informados na query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latin typeface="Raleway"/>
                <a:ea typeface="Raleway"/>
                <a:cs typeface="Raleway"/>
                <a:sym typeface="Raleway"/>
              </a:rPr>
              <a:t>SELECT  </a:t>
            </a:r>
            <a:r>
              <a:rPr lang="pt-BR" sz="1700">
                <a:latin typeface="Raleway Medium"/>
                <a:ea typeface="Raleway Medium"/>
                <a:cs typeface="Raleway Medium"/>
                <a:sym typeface="Raleway Medium"/>
              </a:rPr>
              <a:t>coluna1, coluna2, coluna3 </a:t>
            </a:r>
            <a:r>
              <a:rPr b="1" lang="pt-BR" sz="1700">
                <a:latin typeface="Raleway"/>
                <a:ea typeface="Raleway"/>
                <a:cs typeface="Raleway"/>
                <a:sym typeface="Raleway"/>
              </a:rPr>
              <a:t>FROM  tabela;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CONSULTA </a:t>
            </a: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- SELECT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Raleway Medium"/>
                <a:ea typeface="Raleway Medium"/>
                <a:cs typeface="Raleway Medium"/>
                <a:sym typeface="Raleway Medium"/>
              </a:rPr>
              <a:t>SELECT   coluna1, coluna2, coluna3, ... </a:t>
            </a:r>
            <a:endParaRPr sz="24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Raleway Medium"/>
                <a:ea typeface="Raleway Medium"/>
                <a:cs typeface="Raleway Medium"/>
                <a:sym typeface="Raleway Medium"/>
              </a:rPr>
              <a:t> FROM   tabela</a:t>
            </a:r>
            <a:endParaRPr sz="24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WHERE </a:t>
            </a:r>
            <a:r>
              <a:rPr lang="pt-BR" sz="2400">
                <a:latin typeface="Raleway Medium"/>
                <a:ea typeface="Raleway Medium"/>
                <a:cs typeface="Raleway Medium"/>
                <a:sym typeface="Raleway Medium"/>
              </a:rPr>
              <a:t> condição1, condição2, condição3, ...</a:t>
            </a:r>
            <a:endParaRPr sz="24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CONSULTA - </a:t>
            </a: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CLÁUSULA WHERE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OPERADORES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52675" y="1189500"/>
            <a:ext cx="4046700" cy="276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Operador     	Significado</a:t>
            </a:r>
            <a:b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  =            		Igual a</a:t>
            </a:r>
            <a:b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  &gt;            		Maior que</a:t>
            </a:r>
            <a:b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  &gt;=          		Maior ou igual a</a:t>
            </a:r>
            <a:b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  &lt;            		Menor que</a:t>
            </a:r>
            <a:b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  &lt;=           		Menor ou igual a</a:t>
            </a:r>
            <a:b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 &lt;&gt;, !=   			Diferente de</a:t>
            </a:r>
            <a:b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i="0" sz="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499375" y="1189500"/>
            <a:ext cx="4258500" cy="276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Operador </a:t>
            </a:r>
            <a:r>
              <a:rPr b="1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b="1" lang="pt-BR" sz="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b="1"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Significado</a:t>
            </a:r>
            <a:endParaRPr i="0" sz="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IS NULL		É nulo</a:t>
            </a:r>
            <a:b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BETWEEN		Entre dois valores</a:t>
            </a:r>
            <a:b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IN             		Lista de valores</a:t>
            </a:r>
            <a:b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i="0" lang="pt-BR" sz="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LIKE			Se ajusta a</a:t>
            </a:r>
            <a:endParaRPr i="0" sz="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419700" y="1231050"/>
            <a:ext cx="8304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Raleway Medium"/>
                <a:ea typeface="Raleway Medium"/>
                <a:cs typeface="Raleway Medium"/>
                <a:sym typeface="Raleway Medium"/>
              </a:rPr>
              <a:t>SELECT campos… FROM tabela</a:t>
            </a:r>
            <a:endParaRPr sz="24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Raleway Medium"/>
                <a:ea typeface="Raleway Medium"/>
                <a:cs typeface="Raleway Medium"/>
                <a:sym typeface="Raleway Medium"/>
              </a:rPr>
              <a:t>WHERE campo 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BETWEEN </a:t>
            </a:r>
            <a:r>
              <a:rPr lang="pt-BR" sz="2400">
                <a:latin typeface="Raleway Medium"/>
                <a:ea typeface="Raleway Medium"/>
                <a:cs typeface="Raleway Medium"/>
                <a:sym typeface="Raleway Medium"/>
              </a:rPr>
              <a:t>valor1 and valor2</a:t>
            </a:r>
            <a:endParaRPr sz="24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96082" y="59950"/>
            <a:ext cx="6712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BETWEEN - Sintaxe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