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25"/>
  </p:notesMasterIdLst>
  <p:handoutMasterIdLst>
    <p:handoutMasterId r:id="rId26"/>
  </p:handoutMasterIdLst>
  <p:sldIdLst>
    <p:sldId id="256" r:id="rId2"/>
    <p:sldId id="499" r:id="rId3"/>
    <p:sldId id="474" r:id="rId4"/>
    <p:sldId id="418" r:id="rId5"/>
    <p:sldId id="475" r:id="rId6"/>
    <p:sldId id="477" r:id="rId7"/>
    <p:sldId id="467" r:id="rId8"/>
    <p:sldId id="478" r:id="rId9"/>
    <p:sldId id="479" r:id="rId10"/>
    <p:sldId id="480" r:id="rId11"/>
    <p:sldId id="481" r:id="rId12"/>
    <p:sldId id="482" r:id="rId13"/>
    <p:sldId id="483" r:id="rId14"/>
    <p:sldId id="484" r:id="rId15"/>
    <p:sldId id="485" r:id="rId16"/>
    <p:sldId id="486" r:id="rId17"/>
    <p:sldId id="487" r:id="rId18"/>
    <p:sldId id="488" r:id="rId19"/>
    <p:sldId id="496" r:id="rId20"/>
    <p:sldId id="497" r:id="rId21"/>
    <p:sldId id="498" r:id="rId22"/>
    <p:sldId id="489" r:id="rId23"/>
    <p:sldId id="45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FF00"/>
    <a:srgbClr val="0000FF"/>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2" autoAdjust="0"/>
    <p:restoredTop sz="92552" autoAdjust="0"/>
  </p:normalViewPr>
  <p:slideViewPr>
    <p:cSldViewPr>
      <p:cViewPr>
        <p:scale>
          <a:sx n="100" d="100"/>
          <a:sy n="100" d="100"/>
        </p:scale>
        <p:origin x="-438" y="-114"/>
      </p:cViewPr>
      <p:guideLst>
        <p:guide orient="horz" pos="2160"/>
        <p:guide pos="2880"/>
      </p:guideLst>
    </p:cSldViewPr>
  </p:slideViewPr>
  <p:outlineViewPr>
    <p:cViewPr>
      <p:scale>
        <a:sx n="33" d="100"/>
        <a:sy n="33" d="100"/>
      </p:scale>
      <p:origin x="0" y="18078"/>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7C8CA8-71C5-420E-932F-C893E2BDBA2C}" type="datetimeFigureOut">
              <a:rPr lang="en-US" smtClean="0"/>
              <a:pPr/>
              <a:t>11/25/2014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1D48FE-BF3D-4DE7-946E-083291B71F8A}" type="slidenum">
              <a:rPr lang="en-US" smtClean="0"/>
              <a:pPr/>
              <a:t>‹#›</a:t>
            </a:fld>
            <a:endParaRPr lang="en-US"/>
          </a:p>
        </p:txBody>
      </p:sp>
    </p:spTree>
    <p:extLst>
      <p:ext uri="{BB962C8B-B14F-4D97-AF65-F5344CB8AC3E}">
        <p14:creationId xmlns:p14="http://schemas.microsoft.com/office/powerpoint/2010/main" val="1036360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DA7393E9-4810-470A-A67C-4F21E5A8CBF4}" type="datetimeFigureOut">
              <a:rPr lang="zh-CN" altLang="en-US"/>
              <a:pPr>
                <a:defRPr/>
              </a:pPr>
              <a:t>2014/11/25</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8B6601CA-B457-4690-A27D-A5BDA3913E72}" type="slidenum">
              <a:rPr lang="zh-CN" altLang="en-US"/>
              <a:pPr>
                <a:defRPr/>
              </a:pPr>
              <a:t>‹#›</a:t>
            </a:fld>
            <a:endParaRPr lang="en-US" altLang="zh-CN"/>
          </a:p>
        </p:txBody>
      </p:sp>
    </p:spTree>
    <p:extLst>
      <p:ext uri="{BB962C8B-B14F-4D97-AF65-F5344CB8AC3E}">
        <p14:creationId xmlns:p14="http://schemas.microsoft.com/office/powerpoint/2010/main" val="315347227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baseline="0" dirty="0" smtClean="0"/>
          </a:p>
        </p:txBody>
      </p:sp>
      <p:sp>
        <p:nvSpPr>
          <p:cNvPr id="11267" name="Slide Number Placeholder 3"/>
          <p:cNvSpPr>
            <a:spLocks noGrp="1"/>
          </p:cNvSpPr>
          <p:nvPr>
            <p:ph type="sldNum" sz="quarter" idx="5"/>
          </p:nvPr>
        </p:nvSpPr>
        <p:spPr bwMode="auto">
          <a:ln>
            <a:miter lim="800000"/>
            <a:headEnd/>
            <a:tailEnd/>
          </a:ln>
        </p:spPr>
        <p:txBody>
          <a:bodyPr/>
          <a:lstStyle/>
          <a:p>
            <a:pPr>
              <a:defRPr/>
            </a:pPr>
            <a:fld id="{BA711C1C-803D-4239-9AFD-0B4396922125}" type="slidenum">
              <a:rPr lang="zh-CN" altLang="en-US" smtClean="0"/>
              <a:pPr>
                <a:defRPr/>
              </a:pPr>
              <a:t>1</a:t>
            </a:fld>
            <a:endParaRPr lang="en-US" altLang="zh-CN" dirty="0" smtClean="0"/>
          </a:p>
        </p:txBody>
      </p:sp>
    </p:spTree>
    <p:extLst>
      <p:ext uri="{BB962C8B-B14F-4D97-AF65-F5344CB8AC3E}">
        <p14:creationId xmlns:p14="http://schemas.microsoft.com/office/powerpoint/2010/main" val="300999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None/>
            </a:pPr>
            <a:endParaRPr lang="en-US" sz="2000"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10</a:t>
            </a:fld>
            <a:endParaRPr lang="en-US" altLang="zh-CN" smtClean="0"/>
          </a:p>
        </p:txBody>
      </p:sp>
    </p:spTree>
    <p:extLst>
      <p:ext uri="{BB962C8B-B14F-4D97-AF65-F5344CB8AC3E}">
        <p14:creationId xmlns:p14="http://schemas.microsoft.com/office/powerpoint/2010/main" val="267591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None/>
            </a:pPr>
            <a:endParaRPr lang="en-US" sz="2000"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11</a:t>
            </a:fld>
            <a:endParaRPr lang="en-US" altLang="zh-CN" smtClean="0"/>
          </a:p>
        </p:txBody>
      </p:sp>
    </p:spTree>
    <p:extLst>
      <p:ext uri="{BB962C8B-B14F-4D97-AF65-F5344CB8AC3E}">
        <p14:creationId xmlns:p14="http://schemas.microsoft.com/office/powerpoint/2010/main" val="266792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None/>
            </a:pPr>
            <a:endParaRPr lang="en-US" sz="2000"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12</a:t>
            </a:fld>
            <a:endParaRPr lang="en-US" altLang="zh-CN" smtClean="0"/>
          </a:p>
        </p:txBody>
      </p:sp>
    </p:spTree>
    <p:extLst>
      <p:ext uri="{BB962C8B-B14F-4D97-AF65-F5344CB8AC3E}">
        <p14:creationId xmlns:p14="http://schemas.microsoft.com/office/powerpoint/2010/main" val="1216371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13</a:t>
            </a:fld>
            <a:endParaRPr lang="en-US" altLang="zh-CN" smtClean="0"/>
          </a:p>
        </p:txBody>
      </p:sp>
    </p:spTree>
    <p:extLst>
      <p:ext uri="{BB962C8B-B14F-4D97-AF65-F5344CB8AC3E}">
        <p14:creationId xmlns:p14="http://schemas.microsoft.com/office/powerpoint/2010/main" val="184801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14</a:t>
            </a:fld>
            <a:endParaRPr lang="en-US" altLang="zh-CN" smtClean="0"/>
          </a:p>
        </p:txBody>
      </p:sp>
    </p:spTree>
    <p:extLst>
      <p:ext uri="{BB962C8B-B14F-4D97-AF65-F5344CB8AC3E}">
        <p14:creationId xmlns:p14="http://schemas.microsoft.com/office/powerpoint/2010/main" val="125353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15</a:t>
            </a:fld>
            <a:endParaRPr lang="en-US" altLang="zh-CN" smtClean="0"/>
          </a:p>
        </p:txBody>
      </p:sp>
    </p:spTree>
    <p:extLst>
      <p:ext uri="{BB962C8B-B14F-4D97-AF65-F5344CB8AC3E}">
        <p14:creationId xmlns:p14="http://schemas.microsoft.com/office/powerpoint/2010/main" val="2924784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16</a:t>
            </a:fld>
            <a:endParaRPr lang="en-US" altLang="zh-CN" smtClean="0"/>
          </a:p>
        </p:txBody>
      </p:sp>
    </p:spTree>
    <p:extLst>
      <p:ext uri="{BB962C8B-B14F-4D97-AF65-F5344CB8AC3E}">
        <p14:creationId xmlns:p14="http://schemas.microsoft.com/office/powerpoint/2010/main" val="174023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17</a:t>
            </a:fld>
            <a:endParaRPr lang="en-US" altLang="zh-CN" smtClean="0"/>
          </a:p>
        </p:txBody>
      </p:sp>
    </p:spTree>
    <p:extLst>
      <p:ext uri="{BB962C8B-B14F-4D97-AF65-F5344CB8AC3E}">
        <p14:creationId xmlns:p14="http://schemas.microsoft.com/office/powerpoint/2010/main" val="288804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18</a:t>
            </a:fld>
            <a:endParaRPr lang="en-US" altLang="zh-CN" smtClean="0"/>
          </a:p>
        </p:txBody>
      </p:sp>
    </p:spTree>
    <p:extLst>
      <p:ext uri="{BB962C8B-B14F-4D97-AF65-F5344CB8AC3E}">
        <p14:creationId xmlns:p14="http://schemas.microsoft.com/office/powerpoint/2010/main" val="2048465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19</a:t>
            </a:fld>
            <a:endParaRPr lang="en-US" altLang="zh-CN" smtClean="0"/>
          </a:p>
        </p:txBody>
      </p:sp>
    </p:spTree>
    <p:extLst>
      <p:ext uri="{BB962C8B-B14F-4D97-AF65-F5344CB8AC3E}">
        <p14:creationId xmlns:p14="http://schemas.microsoft.com/office/powerpoint/2010/main" val="98910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2</a:t>
            </a:fld>
            <a:endParaRPr lang="en-US" altLang="zh-CN" smtClean="0"/>
          </a:p>
        </p:txBody>
      </p:sp>
    </p:spTree>
    <p:extLst>
      <p:ext uri="{BB962C8B-B14F-4D97-AF65-F5344CB8AC3E}">
        <p14:creationId xmlns:p14="http://schemas.microsoft.com/office/powerpoint/2010/main" val="70650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20</a:t>
            </a:fld>
            <a:endParaRPr lang="en-US" altLang="zh-CN" smtClean="0"/>
          </a:p>
        </p:txBody>
      </p:sp>
    </p:spTree>
    <p:extLst>
      <p:ext uri="{BB962C8B-B14F-4D97-AF65-F5344CB8AC3E}">
        <p14:creationId xmlns:p14="http://schemas.microsoft.com/office/powerpoint/2010/main" val="879117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21</a:t>
            </a:fld>
            <a:endParaRPr lang="en-US" altLang="zh-CN" smtClean="0"/>
          </a:p>
        </p:txBody>
      </p:sp>
    </p:spTree>
    <p:extLst>
      <p:ext uri="{BB962C8B-B14F-4D97-AF65-F5344CB8AC3E}">
        <p14:creationId xmlns:p14="http://schemas.microsoft.com/office/powerpoint/2010/main" val="2370904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smtClean="0">
                <a:cs typeface="Times New Roman" pitchFamily="18" charset="0"/>
              </a:rPr>
              <a:t>TG: total number of symmetry planes in the Ground </a:t>
            </a:r>
            <a:r>
              <a:rPr lang="en-US" altLang="zh-CN" sz="1600" smtClean="0">
                <a:cs typeface="Times New Roman" pitchFamily="18" charset="0"/>
              </a:rPr>
              <a:t>Truth models.</a:t>
            </a:r>
            <a:endParaRPr lang="en-US" altLang="zh-CN" sz="1600" dirty="0" smtClean="0">
              <a:cs typeface="Times New Roman" pitchFamily="18" charset="0"/>
            </a:endParaRPr>
          </a:p>
          <a:p>
            <a:pPr eaLnBrk="1" hangingPunct="1">
              <a:lnSpc>
                <a:spcPct val="70000"/>
              </a:lnSpc>
              <a:buFont typeface="Wingdings 2" pitchFamily="18" charset="2"/>
              <a:buNone/>
            </a:pPr>
            <a:endParaRPr lang="en-US" altLang="zh-CN" sz="1600" dirty="0" smtClean="0">
              <a:cs typeface="Times New Roman" pitchFamily="18" charset="0"/>
            </a:endParaRPr>
          </a:p>
          <a:p>
            <a:pPr eaLnBrk="1" hangingPunct="1">
              <a:lnSpc>
                <a:spcPct val="70000"/>
              </a:lnSpc>
              <a:buFont typeface="Wingdings 2" pitchFamily="18" charset="2"/>
              <a:buNone/>
            </a:pPr>
            <a:r>
              <a:rPr lang="en-US" altLang="zh-CN" sz="1600" dirty="0" smtClean="0">
                <a:cs typeface="Times New Roman" pitchFamily="18" charset="0"/>
              </a:rPr>
              <a:t>TF: total number of detections (including both trues and </a:t>
            </a:r>
            <a:r>
              <a:rPr lang="en-US" altLang="zh-CN" sz="1600" dirty="0" err="1" smtClean="0">
                <a:cs typeface="Times New Roman" pitchFamily="18" charset="0"/>
              </a:rPr>
              <a:t>falses</a:t>
            </a:r>
            <a:r>
              <a:rPr lang="en-US" altLang="zh-CN" sz="1600" dirty="0" smtClean="0">
                <a:cs typeface="Times New Roman" pitchFamily="18" charset="0"/>
              </a:rPr>
              <a:t>) TF=TP+FP+TN+FN.</a:t>
            </a: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22</a:t>
            </a:fld>
            <a:endParaRPr lang="en-US" altLang="zh-CN" smtClean="0"/>
          </a:p>
        </p:txBody>
      </p:sp>
    </p:spTree>
    <p:extLst>
      <p:ext uri="{BB962C8B-B14F-4D97-AF65-F5344CB8AC3E}">
        <p14:creationId xmlns:p14="http://schemas.microsoft.com/office/powerpoint/2010/main" val="2033895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endParaRPr lang="en-US" altLang="zh-CN" sz="1600" dirty="0">
              <a:cs typeface="Times New Roman" pitchFamily="18" charset="0"/>
            </a:endParaRP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23</a:t>
            </a:fld>
            <a:endParaRPr lang="en-US" altLang="zh-CN" smtClean="0"/>
          </a:p>
        </p:txBody>
      </p:sp>
    </p:spTree>
    <p:extLst>
      <p:ext uri="{BB962C8B-B14F-4D97-AF65-F5344CB8AC3E}">
        <p14:creationId xmlns:p14="http://schemas.microsoft.com/office/powerpoint/2010/main" val="283851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800" dirty="0" smtClean="0">
                <a:solidFill>
                  <a:schemeClr val="tx1"/>
                </a:solidFill>
                <a:cs typeface="Times New Roman" pitchFamily="18" charset="0"/>
              </a:rPr>
              <a:t>Pros: more accurate (in terms of both the positions of detected symmetry planes and sensitivity to minor symmetry differences), efficient, robust (e.g. to the number of vertices and parameter settings such as view sampling), and versatile in finding symmetry planes of diverse models. </a:t>
            </a:r>
          </a:p>
          <a:p>
            <a:pPr eaLnBrk="1" hangingPunct="1">
              <a:spcBef>
                <a:spcPct val="0"/>
              </a:spcBef>
            </a:pPr>
            <a:endParaRPr lang="zh-CN" altLang="en-US"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3</a:t>
            </a:fld>
            <a:endParaRPr lang="en-US" altLang="zh-CN" smtClean="0"/>
          </a:p>
        </p:txBody>
      </p:sp>
    </p:spTree>
    <p:extLst>
      <p:ext uri="{BB962C8B-B14F-4D97-AF65-F5344CB8AC3E}">
        <p14:creationId xmlns:p14="http://schemas.microsoft.com/office/powerpoint/2010/main" val="7065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4</a:t>
            </a:fld>
            <a:endParaRPr lang="en-US" altLang="zh-CN" smtClean="0"/>
          </a:p>
        </p:txBody>
      </p:sp>
    </p:spTree>
    <p:extLst>
      <p:ext uri="{BB962C8B-B14F-4D97-AF65-F5344CB8AC3E}">
        <p14:creationId xmlns:p14="http://schemas.microsoft.com/office/powerpoint/2010/main" val="4017901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800" dirty="0" smtClean="0">
                <a:solidFill>
                  <a:schemeClr val="tx1"/>
                </a:solidFill>
                <a:cs typeface="Times New Roman" pitchFamily="18" charset="0"/>
              </a:rPr>
              <a:t>Pros: more accurate (in terms of both the positions of detected symmetry planes and sensitivity to minor symmetry differences), efficient, robust (e.g. to the number of vertices and parameter settings such as view sampling), and versatile in finding symmetry planes of diverse models. </a:t>
            </a:r>
          </a:p>
          <a:p>
            <a:pPr eaLnBrk="1" hangingPunct="1">
              <a:spcBef>
                <a:spcPct val="0"/>
              </a:spcBef>
            </a:pPr>
            <a:endParaRPr lang="zh-CN" altLang="en-US"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5</a:t>
            </a:fld>
            <a:endParaRPr lang="en-US" altLang="zh-CN" smtClean="0"/>
          </a:p>
        </p:txBody>
      </p:sp>
    </p:spTree>
    <p:extLst>
      <p:ext uri="{BB962C8B-B14F-4D97-AF65-F5344CB8AC3E}">
        <p14:creationId xmlns:p14="http://schemas.microsoft.com/office/powerpoint/2010/main" val="67512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800" dirty="0" smtClean="0">
                <a:solidFill>
                  <a:schemeClr val="tx1"/>
                </a:solidFill>
                <a:cs typeface="Times New Roman" pitchFamily="18" charset="0"/>
              </a:rPr>
              <a:t>Pros: more accurate (in terms of both the positions of detected symmetry planes and sensitivity to minor symmetry differences), efficient, robust (e.g. to the number of vertices and parameter settings such as view sampling), and versatile in finding symmetry planes of diverse models. </a:t>
            </a:r>
          </a:p>
          <a:p>
            <a:pPr eaLnBrk="1" hangingPunct="1">
              <a:spcBef>
                <a:spcPct val="0"/>
              </a:spcBef>
            </a:pPr>
            <a:endParaRPr lang="zh-CN" altLang="en-US"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6</a:t>
            </a:fld>
            <a:endParaRPr lang="en-US" altLang="zh-CN" smtClean="0"/>
          </a:p>
        </p:txBody>
      </p:sp>
    </p:spTree>
    <p:extLst>
      <p:ext uri="{BB962C8B-B14F-4D97-AF65-F5344CB8AC3E}">
        <p14:creationId xmlns:p14="http://schemas.microsoft.com/office/powerpoint/2010/main" val="19386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None/>
            </a:pPr>
            <a:endParaRPr lang="en-US" sz="2000"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7</a:t>
            </a:fld>
            <a:endParaRPr lang="en-US" altLang="zh-CN" smtClean="0"/>
          </a:p>
        </p:txBody>
      </p:sp>
    </p:spTree>
    <p:extLst>
      <p:ext uri="{BB962C8B-B14F-4D97-AF65-F5344CB8AC3E}">
        <p14:creationId xmlns:p14="http://schemas.microsoft.com/office/powerpoint/2010/main" val="34835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None/>
            </a:pPr>
            <a:endParaRPr lang="en-US" sz="2000"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8</a:t>
            </a:fld>
            <a:endParaRPr lang="en-US" altLang="zh-CN" smtClean="0"/>
          </a:p>
        </p:txBody>
      </p:sp>
    </p:spTree>
    <p:extLst>
      <p:ext uri="{BB962C8B-B14F-4D97-AF65-F5344CB8AC3E}">
        <p14:creationId xmlns:p14="http://schemas.microsoft.com/office/powerpoint/2010/main" val="93217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None/>
            </a:pPr>
            <a:endParaRPr lang="en-US" sz="2000" dirty="0" smtClean="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9</a:t>
            </a:fld>
            <a:endParaRPr lang="en-US" altLang="zh-CN" smtClean="0"/>
          </a:p>
        </p:txBody>
      </p:sp>
    </p:spTree>
    <p:extLst>
      <p:ext uri="{BB962C8B-B14F-4D97-AF65-F5344CB8AC3E}">
        <p14:creationId xmlns:p14="http://schemas.microsoft.com/office/powerpoint/2010/main" val="376450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462C41-462D-4795-B53C-9EFA84564888}" type="datetime1">
              <a:rPr lang="en-US" altLang="zh-CN" smtClean="0"/>
              <a:pPr>
                <a:defRPr/>
              </a:pPr>
              <a:t>11/25/2014</a:t>
            </a:fld>
            <a:endParaRPr lang="el-GR"/>
          </a:p>
        </p:txBody>
      </p:sp>
      <p:sp>
        <p:nvSpPr>
          <p:cNvPr id="5" name="Footer Placeholder 4"/>
          <p:cNvSpPr>
            <a:spLocks noGrp="1"/>
          </p:cNvSpPr>
          <p:nvPr>
            <p:ph type="ftr" sz="quarter" idx="11"/>
          </p:nvPr>
        </p:nvSpPr>
        <p:spPr/>
        <p:txBody>
          <a:bodyPr/>
          <a:lstStyle>
            <a:lvl1pPr>
              <a:defRPr/>
            </a:lvl1pPr>
          </a:lstStyle>
          <a:p>
            <a:pPr>
              <a:defRPr/>
            </a:pPr>
            <a:endParaRPr lang="el-GR"/>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0B1DE52F-DBA3-4B58-8F0B-0018974E4371}"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4" name="Date Placeholder 27"/>
          <p:cNvSpPr>
            <a:spLocks noGrp="1"/>
          </p:cNvSpPr>
          <p:nvPr>
            <p:ph type="dt" sz="half" idx="10"/>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fld id="{C92934CE-01F4-4ED9-938B-CDEF1B097DAB}" type="datetime1">
              <a:rPr lang="en-US" altLang="zh-CN" smtClean="0"/>
              <a:pPr>
                <a:defRPr/>
              </a:pPr>
              <a:t>11/25/2014</a:t>
            </a:fld>
            <a:endParaRPr lang="en-US" altLang="zh-CN"/>
          </a:p>
        </p:txBody>
      </p:sp>
      <p:sp>
        <p:nvSpPr>
          <p:cNvPr id="5" name="Footer Placeholder 16"/>
          <p:cNvSpPr>
            <a:spLocks noGrp="1"/>
          </p:cNvSpPr>
          <p:nvPr>
            <p:ph type="ftr" sz="quarter" idx="11"/>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endParaRPr lang="zh-CN" altLang="en-US"/>
          </a:p>
        </p:txBody>
      </p:sp>
      <p:sp>
        <p:nvSpPr>
          <p:cNvPr id="6" name="Slide Number Placeholder 28"/>
          <p:cNvSpPr>
            <a:spLocks noGrp="1"/>
          </p:cNvSpPr>
          <p:nvPr>
            <p:ph type="sldNum" sz="quarter" idx="12"/>
          </p:nvPr>
        </p:nvSpPr>
        <p:spPr>
          <a:xfrm>
            <a:off x="4343400" y="2198688"/>
            <a:ext cx="457200" cy="441325"/>
          </a:xfrm>
        </p:spPr>
        <p:txBody>
          <a:bodyPr/>
          <a:lstStyle>
            <a:lvl1pPr>
              <a:defRPr/>
            </a:lvl1pPr>
          </a:lstStyle>
          <a:p>
            <a:pPr>
              <a:defRPr/>
            </a:pPr>
            <a:fld id="{B1E2A1F3-1F1E-46C4-999B-9366BAA68E87}"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ea typeface="+mn-ea"/>
              </a:defRPr>
            </a:lvl1pPr>
          </a:lstStyle>
          <a:p>
            <a:pPr>
              <a:defRPr/>
            </a:pPr>
            <a:fld id="{C225D08B-C704-46D3-911D-EA996D47B19C}" type="datetime1">
              <a:rPr lang="en-US" altLang="zh-CN" smtClean="0"/>
              <a:pPr>
                <a:defRPr/>
              </a:pPr>
              <a:t>11/25/2014</a:t>
            </a:fld>
            <a:endParaRPr lang="el-GR"/>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ea typeface="+mn-ea"/>
              </a:defRPr>
            </a:lvl1pPr>
          </a:lstStyle>
          <a:p>
            <a:pPr>
              <a:defRPr/>
            </a:pPr>
            <a:endParaRPr lang="el-G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7B9899"/>
                </a:solidFill>
                <a:latin typeface="Georgia" pitchFamily="18" charset="0"/>
                <a:ea typeface="宋体" pitchFamily="2" charset="-122"/>
              </a:defRPr>
            </a:lvl1pPr>
          </a:lstStyle>
          <a:p>
            <a:pPr>
              <a:defRPr/>
            </a:pPr>
            <a:fld id="{1D622BAE-8A43-4CCB-9BD6-37C4F064CC5F}" type="slidenum">
              <a:rPr lang="zh-CN" altLang="en-US"/>
              <a:pPr>
                <a:defRPr/>
              </a:pPr>
              <a:t>‹#›</a:t>
            </a:fld>
            <a:endParaRPr lang="en-US" altLang="zh-CN"/>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152400" y="609600"/>
            <a:ext cx="8839200" cy="2362200"/>
          </a:xfrm>
        </p:spPr>
        <p:txBody>
          <a:bodyPr/>
          <a:lstStyle/>
          <a:p>
            <a:pPr eaLnBrk="1" hangingPunct="1"/>
            <a:r>
              <a:rPr lang="en-US" sz="3200" b="1" dirty="0"/>
              <a:t>Efficient View-Based 3D Reflection Symmetry Detection</a:t>
            </a:r>
            <a:endParaRPr lang="en-US" altLang="zh-CN" sz="3200" b="1" dirty="0" smtClean="0">
              <a:solidFill>
                <a:srgbClr val="0000FF"/>
              </a:solidFill>
              <a:latin typeface="Times New Roman" pitchFamily="18" charset="0"/>
              <a:ea typeface="宋体" charset="-122"/>
              <a:cs typeface="Times New Roman" pitchFamily="18" charset="0"/>
            </a:endParaRPr>
          </a:p>
        </p:txBody>
      </p:sp>
      <p:sp>
        <p:nvSpPr>
          <p:cNvPr id="7173" name="Subtitle 2"/>
          <p:cNvSpPr>
            <a:spLocks/>
          </p:cNvSpPr>
          <p:nvPr/>
        </p:nvSpPr>
        <p:spPr bwMode="auto">
          <a:xfrm>
            <a:off x="533400" y="3962400"/>
            <a:ext cx="8077200" cy="381000"/>
          </a:xfrm>
          <a:prstGeom prst="rect">
            <a:avLst/>
          </a:prstGeom>
          <a:noFill/>
          <a:ln w="9525">
            <a:noFill/>
            <a:miter lim="800000"/>
            <a:headEnd/>
            <a:tailEnd/>
          </a:ln>
        </p:spPr>
        <p:txBody>
          <a:bodyPr/>
          <a:lstStyle/>
          <a:p>
            <a:pPr algn="ctr">
              <a:lnSpc>
                <a:spcPct val="80000"/>
              </a:lnSpc>
              <a:spcBef>
                <a:spcPct val="20000"/>
              </a:spcBef>
              <a:buClr>
                <a:schemeClr val="accent1"/>
              </a:buClr>
              <a:buSzPct val="85000"/>
            </a:pPr>
            <a:r>
              <a:rPr lang="en-US" sz="2000" dirty="0" smtClean="0">
                <a:latin typeface="+mn-lt"/>
                <a:cs typeface="Times New Roman" pitchFamily="18" charset="0"/>
              </a:rPr>
              <a:t>Bo </a:t>
            </a:r>
            <a:r>
              <a:rPr lang="en-US" sz="2000" dirty="0">
                <a:latin typeface="+mn-lt"/>
                <a:cs typeface="Times New Roman" pitchFamily="18" charset="0"/>
              </a:rPr>
              <a:t>Li, </a:t>
            </a:r>
            <a:r>
              <a:rPr lang="en-US" sz="2000" dirty="0" smtClean="0">
                <a:latin typeface="+mn-lt"/>
                <a:cs typeface="Times New Roman" pitchFamily="18" charset="0"/>
              </a:rPr>
              <a:t>Henry Johan, Yuxiang Ye, Yijuan Lu</a:t>
            </a:r>
            <a:endParaRPr lang="en-US" sz="2000" dirty="0">
              <a:latin typeface="+mn-lt"/>
              <a:cs typeface="Times New Roman" pitchFamily="18" charset="0"/>
            </a:endParaRPr>
          </a:p>
        </p:txBody>
      </p:sp>
      <p:pic>
        <p:nvPicPr>
          <p:cNvPr id="1026" name="Picture 2" descr="Texas State Universit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800600"/>
            <a:ext cx="2671258" cy="8694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4343400" y="1006475"/>
            <a:ext cx="457200" cy="441325"/>
          </a:xfrm>
        </p:spPr>
        <p:txBody>
          <a:bodyPr/>
          <a:lstStyle/>
          <a:p>
            <a:pPr>
              <a:defRPr/>
            </a:pPr>
            <a:fld id="{B1E2A1F3-1F1E-46C4-999B-9366BAA68E87}" type="slidenum">
              <a:rPr lang="zh-CN" altLang="en-US" smtClean="0">
                <a:latin typeface="+mj-lt"/>
              </a:rPr>
              <a:pPr>
                <a:defRPr/>
              </a:pPr>
              <a:t>1</a:t>
            </a:fld>
            <a:endParaRPr lang="en-US" altLang="zh-CN" dirty="0">
              <a:latin typeface="+mj-lt"/>
            </a:endParaRPr>
          </a:p>
        </p:txBody>
      </p:sp>
      <p:pic>
        <p:nvPicPr>
          <p:cNvPr id="6" name="Picture 6" descr="http://www.ntu.edu.sg/events/events/PublishingImages/frat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4609929"/>
            <a:ext cx="2578608" cy="1311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t>Our Symmetry Detection Idea</a:t>
            </a:r>
            <a:endParaRPr lang="en-US" sz="3000" dirty="0">
              <a:cs typeface="Times New Roman" pitchFamily="18" charset="0"/>
            </a:endParaRPr>
          </a:p>
        </p:txBody>
      </p:sp>
      <p:sp>
        <p:nvSpPr>
          <p:cNvPr id="7" name="Slide Number Placeholder 6"/>
          <p:cNvSpPr>
            <a:spLocks noGrp="1"/>
          </p:cNvSpPr>
          <p:nvPr>
            <p:ph type="sldNum" sz="quarter" idx="12"/>
          </p:nvPr>
        </p:nvSpPr>
        <p:spPr/>
        <p:txBody>
          <a:bodyPr/>
          <a:lstStyle/>
          <a:p>
            <a:pPr>
              <a:defRPr/>
            </a:pPr>
            <a:fld id="{0B1DE52F-DBA3-4B58-8F0B-0018974E4371}" type="slidenum">
              <a:rPr lang="zh-CN" altLang="en-US" smtClean="0">
                <a:latin typeface="+mj-lt"/>
              </a:rPr>
              <a:pPr>
                <a:defRPr/>
              </a:pPr>
              <a:t>10</a:t>
            </a:fld>
            <a:endParaRPr lang="en-US" altLang="zh-CN" dirty="0">
              <a:latin typeface="+mj-lt"/>
            </a:endParaRPr>
          </a:p>
        </p:txBody>
      </p:sp>
      <p:sp>
        <p:nvSpPr>
          <p:cNvPr id="12" name="Content Placeholder 2"/>
          <p:cNvSpPr>
            <a:spLocks noGrp="1"/>
          </p:cNvSpPr>
          <p:nvPr>
            <p:ph sz="quarter" idx="1"/>
          </p:nvPr>
        </p:nvSpPr>
        <p:spPr>
          <a:xfrm>
            <a:off x="301625" y="1524000"/>
            <a:ext cx="8504238" cy="4800599"/>
          </a:xfrm>
        </p:spPr>
        <p:txBody>
          <a:bodyPr/>
          <a:lstStyle/>
          <a:p>
            <a:r>
              <a:rPr lang="en-US" sz="2000" b="1" dirty="0" smtClean="0"/>
              <a:t>Relationship between a </a:t>
            </a:r>
            <a:r>
              <a:rPr lang="en-US" sz="2000" b="1" dirty="0" smtClean="0">
                <a:solidFill>
                  <a:srgbClr val="FF3300"/>
                </a:solidFill>
              </a:rPr>
              <a:t>3D model</a:t>
            </a:r>
            <a:r>
              <a:rPr lang="en-US" sz="2000" b="1" dirty="0" smtClean="0"/>
              <a:t> and its viewpoint entropy distribution </a:t>
            </a:r>
            <a:r>
              <a:rPr lang="en-US" sz="2000" b="1" dirty="0" smtClean="0">
                <a:solidFill>
                  <a:srgbClr val="FF3300"/>
                </a:solidFill>
              </a:rPr>
              <a:t>sphere</a:t>
            </a:r>
            <a:endParaRPr lang="en-US" sz="2000" b="1" dirty="0" smtClean="0"/>
          </a:p>
          <a:p>
            <a:pPr lvl="1">
              <a:spcBef>
                <a:spcPts val="600"/>
              </a:spcBef>
              <a:spcAft>
                <a:spcPts val="600"/>
              </a:spcAft>
              <a:buFont typeface="Courier New" pitchFamily="49" charset="0"/>
              <a:buChar char="o"/>
            </a:pPr>
            <a:r>
              <a:rPr lang="en-US" sz="1800" dirty="0" smtClean="0">
                <a:solidFill>
                  <a:schemeClr val="tx1"/>
                </a:solidFill>
              </a:rPr>
              <a:t>Perfectly the same symmetry plane</a:t>
            </a:r>
          </a:p>
          <a:p>
            <a:pPr lvl="1">
              <a:spcBef>
                <a:spcPts val="600"/>
              </a:spcBef>
              <a:spcAft>
                <a:spcPts val="600"/>
              </a:spcAft>
              <a:buFont typeface="Courier New" pitchFamily="49" charset="0"/>
              <a:buChar char="o"/>
            </a:pPr>
            <a:r>
              <a:rPr lang="en-US" sz="1800" dirty="0" smtClean="0">
                <a:solidFill>
                  <a:schemeClr val="tx1"/>
                </a:solidFill>
              </a:rPr>
              <a:t>Idea: Symmetry detection of a 3D model </a:t>
            </a:r>
            <a:r>
              <a:rPr lang="en-US" sz="1800" dirty="0" smtClean="0">
                <a:solidFill>
                  <a:schemeClr val="tx1"/>
                </a:solidFill>
                <a:sym typeface="Wingdings" pitchFamily="2" charset="2"/>
              </a:rPr>
              <a:t></a:t>
            </a:r>
            <a:r>
              <a:rPr lang="en-US" sz="1800" dirty="0" smtClean="0">
                <a:solidFill>
                  <a:schemeClr val="tx1"/>
                </a:solidFill>
              </a:rPr>
              <a:t> Finding the symmetry  plane of its entropy distribution  sphere based on a set of viewpoints</a:t>
            </a:r>
          </a:p>
          <a:p>
            <a:pPr lvl="2">
              <a:spcBef>
                <a:spcPts val="600"/>
              </a:spcBef>
              <a:spcAft>
                <a:spcPts val="600"/>
              </a:spcAft>
              <a:buFont typeface="Wingdings" pitchFamily="2" charset="2"/>
              <a:buChar char="Ø"/>
            </a:pPr>
            <a:r>
              <a:rPr lang="en-US" sz="1600" dirty="0" smtClean="0"/>
              <a:t>A</a:t>
            </a:r>
            <a:r>
              <a:rPr lang="en-US" sz="1600" dirty="0" smtClean="0">
                <a:solidFill>
                  <a:schemeClr val="tx1"/>
                </a:solidFill>
              </a:rPr>
              <a:t>void high computational cost of direct matching among its geometrical properties</a:t>
            </a:r>
          </a:p>
          <a:p>
            <a:pPr marL="273050" lvl="2" indent="-273050">
              <a:buClr>
                <a:schemeClr val="accent1"/>
              </a:buClr>
              <a:buSzPct val="85000"/>
              <a:buFont typeface="Wingdings 2" pitchFamily="18" charset="2"/>
              <a:buChar char=""/>
            </a:pPr>
            <a:r>
              <a:rPr lang="en-US" b="1" dirty="0" smtClean="0"/>
              <a:t>Attributes of our view-based symmetry detection algorithm</a:t>
            </a:r>
          </a:p>
          <a:p>
            <a:pPr lvl="1">
              <a:spcBef>
                <a:spcPts val="600"/>
              </a:spcBef>
              <a:spcAft>
                <a:spcPts val="600"/>
              </a:spcAft>
              <a:buFont typeface="Courier New" pitchFamily="49" charset="0"/>
              <a:buChar char="o"/>
            </a:pPr>
            <a:r>
              <a:rPr lang="en-US" sz="1800" dirty="0" smtClean="0">
                <a:solidFill>
                  <a:schemeClr val="tx1"/>
                </a:solidFill>
              </a:rPr>
              <a:t>Highly </a:t>
            </a:r>
            <a:r>
              <a:rPr lang="en-US" sz="1800" i="1" dirty="0" smtClean="0">
                <a:solidFill>
                  <a:schemeClr val="tx1"/>
                </a:solidFill>
              </a:rPr>
              <a:t>sensitive</a:t>
            </a:r>
            <a:r>
              <a:rPr lang="en-US" sz="1800" dirty="0" smtClean="0">
                <a:solidFill>
                  <a:schemeClr val="tx1"/>
                </a:solidFill>
              </a:rPr>
              <a:t> to small differences in the model,  since </a:t>
            </a:r>
          </a:p>
          <a:p>
            <a:pPr lvl="2">
              <a:spcBef>
                <a:spcPts val="600"/>
              </a:spcBef>
              <a:spcAft>
                <a:spcPts val="600"/>
              </a:spcAft>
              <a:buFont typeface="Wingdings" pitchFamily="2" charset="2"/>
              <a:buChar char="Ø"/>
            </a:pPr>
            <a:r>
              <a:rPr lang="en-US" sz="1600" dirty="0" smtClean="0"/>
              <a:t>Viewpoint entropy is computed based on the projection of each face of a model</a:t>
            </a:r>
          </a:p>
          <a:p>
            <a:pPr lvl="1">
              <a:spcBef>
                <a:spcPts val="600"/>
              </a:spcBef>
              <a:spcAft>
                <a:spcPts val="600"/>
              </a:spcAft>
              <a:buFont typeface="Courier New" pitchFamily="49" charset="0"/>
              <a:buChar char="o"/>
            </a:pPr>
            <a:r>
              <a:rPr lang="en-US" sz="1800" dirty="0" smtClean="0">
                <a:solidFill>
                  <a:schemeClr val="tx1"/>
                </a:solidFill>
              </a:rPr>
              <a:t>Significantly </a:t>
            </a:r>
            <a:r>
              <a:rPr lang="en-US" sz="1800" i="1" dirty="0" smtClean="0">
                <a:solidFill>
                  <a:schemeClr val="tx1"/>
                </a:solidFill>
              </a:rPr>
              <a:t>reduce the computational cost</a:t>
            </a:r>
            <a:r>
              <a:rPr lang="en-US" sz="1800" dirty="0" smtClean="0">
                <a:solidFill>
                  <a:schemeClr val="tx1"/>
                </a:solidFill>
              </a:rPr>
              <a:t>,  since </a:t>
            </a:r>
          </a:p>
          <a:p>
            <a:pPr lvl="2">
              <a:spcBef>
                <a:spcPts val="600"/>
              </a:spcBef>
              <a:spcAft>
                <a:spcPts val="600"/>
              </a:spcAft>
              <a:buFont typeface="Wingdings" pitchFamily="2" charset="2"/>
              <a:buChar char="Ø"/>
            </a:pPr>
            <a:r>
              <a:rPr lang="en-US" sz="1600" dirty="0" smtClean="0"/>
              <a:t>Each viewpoint simultaneously captures the properties of many vertices and faces</a:t>
            </a:r>
          </a:p>
        </p:txBody>
      </p:sp>
    </p:spTree>
    <p:extLst>
      <p:ext uri="{BB962C8B-B14F-4D97-AF65-F5344CB8AC3E}">
        <p14:creationId xmlns:p14="http://schemas.microsoft.com/office/powerpoint/2010/main" val="92683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t>Step 3: Iterative Feature Pairing</a:t>
            </a:r>
            <a:endParaRPr lang="en-US" sz="3000" dirty="0">
              <a:cs typeface="Times New Roman" pitchFamily="18" charset="0"/>
            </a:endParaRPr>
          </a:p>
        </p:txBody>
      </p:sp>
      <p:sp>
        <p:nvSpPr>
          <p:cNvPr id="7" name="Slide Number Placeholder 6"/>
          <p:cNvSpPr>
            <a:spLocks noGrp="1"/>
          </p:cNvSpPr>
          <p:nvPr>
            <p:ph type="sldNum" sz="quarter" idx="12"/>
          </p:nvPr>
        </p:nvSpPr>
        <p:spPr/>
        <p:txBody>
          <a:bodyPr/>
          <a:lstStyle/>
          <a:p>
            <a:pPr>
              <a:defRPr/>
            </a:pPr>
            <a:fld id="{0B1DE52F-DBA3-4B58-8F0B-0018974E4371}" type="slidenum">
              <a:rPr lang="zh-CN" altLang="en-US" smtClean="0">
                <a:latin typeface="+mj-lt"/>
              </a:rPr>
              <a:pPr>
                <a:defRPr/>
              </a:pPr>
              <a:t>11</a:t>
            </a:fld>
            <a:endParaRPr lang="en-US" altLang="zh-CN" dirty="0">
              <a:latin typeface="+mj-lt"/>
            </a:endParaRPr>
          </a:p>
        </p:txBody>
      </p:sp>
      <p:sp>
        <p:nvSpPr>
          <p:cNvPr id="12" name="Content Placeholder 2"/>
          <p:cNvSpPr>
            <a:spLocks noGrp="1"/>
          </p:cNvSpPr>
          <p:nvPr>
            <p:ph sz="quarter" idx="1"/>
          </p:nvPr>
        </p:nvSpPr>
        <p:spPr>
          <a:xfrm>
            <a:off x="301625" y="1524000"/>
            <a:ext cx="8504238" cy="4800599"/>
          </a:xfrm>
        </p:spPr>
        <p:txBody>
          <a:bodyPr/>
          <a:lstStyle/>
          <a:p>
            <a:r>
              <a:rPr lang="en-US" sz="2000" b="1" dirty="0"/>
              <a:t>E</a:t>
            </a:r>
            <a:r>
              <a:rPr lang="en-US" sz="2000" b="1" dirty="0" smtClean="0"/>
              <a:t>fficient matching based on iterative feature pairing: </a:t>
            </a:r>
          </a:p>
          <a:p>
            <a:pPr lvl="1">
              <a:spcBef>
                <a:spcPts val="500"/>
              </a:spcBef>
              <a:spcAft>
                <a:spcPts val="500"/>
              </a:spcAft>
              <a:buFont typeface="Courier New" pitchFamily="49" charset="0"/>
              <a:buChar char="o"/>
            </a:pPr>
            <a:r>
              <a:rPr lang="en-US" sz="1800" dirty="0" smtClean="0">
                <a:solidFill>
                  <a:schemeClr val="tx1"/>
                </a:solidFill>
              </a:rPr>
              <a:t>Iteratively select a matching pair of viewpoints to generate a symmetry plane </a:t>
            </a:r>
          </a:p>
          <a:p>
            <a:pPr lvl="1">
              <a:spcBef>
                <a:spcPts val="500"/>
              </a:spcBef>
              <a:spcAft>
                <a:spcPts val="500"/>
              </a:spcAft>
              <a:buFont typeface="Courier New" pitchFamily="49" charset="0"/>
              <a:buChar char="o"/>
            </a:pPr>
            <a:r>
              <a:rPr lang="en-US" sz="1800" i="1" dirty="0" smtClean="0">
                <a:solidFill>
                  <a:schemeClr val="tx1"/>
                </a:solidFill>
              </a:rPr>
              <a:t>Verify</a:t>
            </a:r>
            <a:r>
              <a:rPr lang="en-US" sz="1800" dirty="0" smtClean="0">
                <a:solidFill>
                  <a:schemeClr val="tx1"/>
                </a:solidFill>
              </a:rPr>
              <a:t> all the rest matching pairs to see whether they are symmetric as well </a:t>
            </a:r>
            <a:r>
              <a:rPr lang="en-US" sz="1800" dirty="0" err="1" smtClean="0">
                <a:solidFill>
                  <a:schemeClr val="tx1"/>
                </a:solidFill>
              </a:rPr>
              <a:t>w.r.t</a:t>
            </a:r>
            <a:r>
              <a:rPr lang="en-US" sz="1800" dirty="0" smtClean="0">
                <a:solidFill>
                  <a:schemeClr val="tx1"/>
                </a:solidFill>
              </a:rPr>
              <a:t> the symmetry plane or at least in the symmetry plane</a:t>
            </a:r>
          </a:p>
          <a:p>
            <a:pPr marL="273050" lvl="1">
              <a:buClr>
                <a:schemeClr val="accent1"/>
              </a:buClr>
              <a:buSzPct val="85000"/>
              <a:buFont typeface="Wingdings 2" pitchFamily="18" charset="2"/>
              <a:buChar char=""/>
            </a:pPr>
            <a:r>
              <a:rPr lang="en-US" sz="2000" b="1" dirty="0" smtClean="0">
                <a:solidFill>
                  <a:schemeClr val="tx1"/>
                </a:solidFill>
              </a:rPr>
              <a:t> Notes to the algorithm: </a:t>
            </a:r>
          </a:p>
          <a:p>
            <a:pPr lvl="1">
              <a:spcBef>
                <a:spcPts val="500"/>
              </a:spcBef>
              <a:spcAft>
                <a:spcPts val="500"/>
              </a:spcAft>
              <a:buFont typeface="Courier New" pitchFamily="49" charset="0"/>
              <a:buChar char="o"/>
            </a:pPr>
            <a:r>
              <a:rPr lang="en-US" sz="1800" dirty="0" smtClean="0">
                <a:solidFill>
                  <a:schemeClr val="tx1"/>
                </a:solidFill>
              </a:rPr>
              <a:t>Views corresponding to the viewpoints that are located </a:t>
            </a:r>
            <a:r>
              <a:rPr lang="en-US" sz="1800" i="1" dirty="0" smtClean="0">
                <a:solidFill>
                  <a:schemeClr val="tx1"/>
                </a:solidFill>
              </a:rPr>
              <a:t>on</a:t>
            </a:r>
            <a:r>
              <a:rPr lang="en-US" sz="1800" dirty="0" smtClean="0">
                <a:solidFill>
                  <a:schemeClr val="tx1"/>
                </a:solidFill>
              </a:rPr>
              <a:t> the symmetry plane do not need to match each other; there are at most </a:t>
            </a:r>
            <a:r>
              <a:rPr lang="en-US" sz="1800" dirty="0" smtClean="0"/>
              <a:t>2</a:t>
            </a:r>
            <a:r>
              <a:rPr lang="en-US" sz="1800" i="1" baseline="30000" dirty="0" smtClean="0"/>
              <a:t>n</a:t>
            </a:r>
            <a:r>
              <a:rPr lang="en-US" sz="1800" baseline="30000" dirty="0" smtClean="0"/>
              <a:t>+2 </a:t>
            </a:r>
            <a:r>
              <a:rPr lang="en-US" sz="1800" dirty="0" smtClean="0">
                <a:solidFill>
                  <a:schemeClr val="tx1"/>
                </a:solidFill>
              </a:rPr>
              <a:t>such vertices</a:t>
            </a:r>
            <a:endParaRPr lang="en-US" sz="1800" baseline="30000" dirty="0" smtClean="0">
              <a:solidFill>
                <a:schemeClr val="tx1"/>
              </a:solidFill>
            </a:endParaRPr>
          </a:p>
          <a:p>
            <a:pPr lvl="1">
              <a:spcBef>
                <a:spcPts val="500"/>
              </a:spcBef>
              <a:spcAft>
                <a:spcPts val="500"/>
              </a:spcAft>
              <a:buFont typeface="Courier New" pitchFamily="49" charset="0"/>
              <a:buChar char="o"/>
            </a:pPr>
            <a:r>
              <a:rPr lang="en-US" sz="1800" i="1" dirty="0" smtClean="0">
                <a:solidFill>
                  <a:schemeClr val="tx1"/>
                </a:solidFill>
              </a:rPr>
              <a:t>Numerical problems </a:t>
            </a:r>
            <a:r>
              <a:rPr lang="en-US" sz="1800" dirty="0" smtClean="0">
                <a:solidFill>
                  <a:schemeClr val="tx1"/>
                </a:solidFill>
              </a:rPr>
              <a:t>prevent perfectly matching among view pairs</a:t>
            </a:r>
          </a:p>
          <a:p>
            <a:pPr lvl="1">
              <a:spcBef>
                <a:spcPts val="500"/>
              </a:spcBef>
              <a:spcAft>
                <a:spcPts val="500"/>
              </a:spcAft>
              <a:buFont typeface="Courier New" pitchFamily="49" charset="0"/>
              <a:buChar char="o"/>
            </a:pPr>
            <a:r>
              <a:rPr lang="en-US" sz="1800" b="1" dirty="0" smtClean="0">
                <a:solidFill>
                  <a:schemeClr val="tx1"/>
                </a:solidFill>
              </a:rPr>
              <a:t>Relax condition</a:t>
            </a:r>
            <a:r>
              <a:rPr lang="en-US" sz="1800" dirty="0" smtClean="0">
                <a:solidFill>
                  <a:schemeClr val="tx1"/>
                </a:solidFill>
              </a:rPr>
              <a:t>: if the total number (matches) of matched viewpoints w.r.t a candidate symmetry plane is at least </a:t>
            </a:r>
            <a:r>
              <a:rPr lang="en-US" sz="1800" i="1" dirty="0" smtClean="0"/>
              <a:t>N</a:t>
            </a:r>
            <a:r>
              <a:rPr lang="en-US" sz="1800" dirty="0" smtClean="0"/>
              <a:t> − 2</a:t>
            </a:r>
            <a:r>
              <a:rPr lang="en-US" sz="1800" i="1" baseline="30000" dirty="0" smtClean="0"/>
              <a:t>n</a:t>
            </a:r>
            <a:r>
              <a:rPr lang="en-US" sz="1800" baseline="30000" dirty="0" smtClean="0"/>
              <a:t>+2</a:t>
            </a:r>
            <a:r>
              <a:rPr lang="en-US" sz="1800" dirty="0" smtClean="0">
                <a:solidFill>
                  <a:schemeClr val="tx1"/>
                </a:solidFill>
              </a:rPr>
              <a:t>, then it is confirmed as a symmetry plane</a:t>
            </a:r>
          </a:p>
        </p:txBody>
      </p:sp>
    </p:spTree>
    <p:extLst>
      <p:ext uri="{BB962C8B-B14F-4D97-AF65-F5344CB8AC3E}">
        <p14:creationId xmlns:p14="http://schemas.microsoft.com/office/powerpoint/2010/main" val="92683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t>Step 3: Iterative Feature Pairing</a:t>
            </a:r>
            <a:endParaRPr lang="en-US" sz="3000" dirty="0">
              <a:cs typeface="Times New Roman" pitchFamily="18" charset="0"/>
            </a:endParaRPr>
          </a:p>
        </p:txBody>
      </p:sp>
      <p:sp>
        <p:nvSpPr>
          <p:cNvPr id="7" name="Slide Number Placeholder 6"/>
          <p:cNvSpPr>
            <a:spLocks noGrp="1"/>
          </p:cNvSpPr>
          <p:nvPr>
            <p:ph type="sldNum" sz="quarter" idx="12"/>
          </p:nvPr>
        </p:nvSpPr>
        <p:spPr/>
        <p:txBody>
          <a:bodyPr/>
          <a:lstStyle/>
          <a:p>
            <a:pPr>
              <a:defRPr/>
            </a:pPr>
            <a:fld id="{0B1DE52F-DBA3-4B58-8F0B-0018974E4371}" type="slidenum">
              <a:rPr lang="zh-CN" altLang="en-US" smtClean="0">
                <a:latin typeface="+mj-lt"/>
              </a:rPr>
              <a:pPr>
                <a:defRPr/>
              </a:pPr>
              <a:t>12</a:t>
            </a:fld>
            <a:endParaRPr lang="en-US" altLang="zh-CN" dirty="0">
              <a:latin typeface="+mj-lt"/>
            </a:endParaRPr>
          </a:p>
        </p:txBody>
      </p:sp>
      <p:pic>
        <p:nvPicPr>
          <p:cNvPr id="3075" name="Picture 3"/>
          <p:cNvPicPr>
            <a:picLocks noChangeAspect="1" noChangeArrowheads="1"/>
          </p:cNvPicPr>
          <p:nvPr/>
        </p:nvPicPr>
        <p:blipFill>
          <a:blip r:embed="rId3" cstate="print"/>
          <a:srcRect/>
          <a:stretch>
            <a:fillRect/>
          </a:stretch>
        </p:blipFill>
        <p:spPr bwMode="auto">
          <a:xfrm>
            <a:off x="752475" y="1371600"/>
            <a:ext cx="3590925" cy="128587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029200" y="1219200"/>
            <a:ext cx="3590925" cy="5191125"/>
          </a:xfrm>
          <a:prstGeom prst="rect">
            <a:avLst/>
          </a:prstGeom>
          <a:noFill/>
          <a:ln w="9525">
            <a:noFill/>
            <a:miter lim="800000"/>
            <a:headEnd/>
            <a:tailEnd/>
          </a:ln>
        </p:spPr>
      </p:pic>
      <p:sp>
        <p:nvSpPr>
          <p:cNvPr id="9" name="Content Placeholder 2"/>
          <p:cNvSpPr>
            <a:spLocks noGrp="1"/>
          </p:cNvSpPr>
          <p:nvPr>
            <p:ph sz="quarter" idx="1"/>
          </p:nvPr>
        </p:nvSpPr>
        <p:spPr>
          <a:xfrm>
            <a:off x="228600" y="2895600"/>
            <a:ext cx="4876800" cy="3200399"/>
          </a:xfrm>
        </p:spPr>
        <p:txBody>
          <a:bodyPr/>
          <a:lstStyle/>
          <a:p>
            <a:r>
              <a:rPr lang="en-US" sz="2000" b="1" dirty="0" smtClean="0"/>
              <a:t> Notes to the Algorithm 1</a:t>
            </a:r>
          </a:p>
          <a:p>
            <a:pPr lvl="1">
              <a:spcBef>
                <a:spcPts val="500"/>
              </a:spcBef>
              <a:spcAft>
                <a:spcPts val="500"/>
              </a:spcAft>
              <a:buFont typeface="Courier New" pitchFamily="49" charset="0"/>
              <a:buChar char="o"/>
            </a:pPr>
            <a:r>
              <a:rPr lang="en-US" sz="1800" b="1" i="1" dirty="0" smtClean="0">
                <a:solidFill>
                  <a:schemeClr val="tx1"/>
                </a:solidFill>
              </a:rPr>
              <a:t>δ</a:t>
            </a:r>
            <a:r>
              <a:rPr lang="en-US" sz="1800" dirty="0" smtClean="0">
                <a:solidFill>
                  <a:schemeClr val="tx1"/>
                </a:solidFill>
              </a:rPr>
              <a:t>:  a threshold controlling the strictness of symmetry definition</a:t>
            </a:r>
          </a:p>
          <a:p>
            <a:pPr lvl="2">
              <a:spcBef>
                <a:spcPts val="0"/>
              </a:spcBef>
              <a:spcAft>
                <a:spcPts val="0"/>
              </a:spcAft>
              <a:buFont typeface="Wingdings" pitchFamily="2" charset="2"/>
              <a:buChar char="Ø"/>
            </a:pPr>
            <a:r>
              <a:rPr lang="en-US" sz="1600" dirty="0" smtClean="0">
                <a:solidFill>
                  <a:schemeClr val="tx1"/>
                </a:solidFill>
              </a:rPr>
              <a:t>Smaller: strict symmetry</a:t>
            </a:r>
          </a:p>
          <a:p>
            <a:pPr lvl="2">
              <a:spcBef>
                <a:spcPts val="0"/>
              </a:spcBef>
              <a:spcAft>
                <a:spcPts val="0"/>
              </a:spcAft>
              <a:buFont typeface="Wingdings" pitchFamily="2" charset="2"/>
              <a:buChar char="Ø"/>
            </a:pPr>
            <a:r>
              <a:rPr lang="en-US" sz="1600" dirty="0" smtClean="0">
                <a:solidFill>
                  <a:schemeClr val="tx1"/>
                </a:solidFill>
              </a:rPr>
              <a:t>Larger:  rough symmetry</a:t>
            </a:r>
          </a:p>
          <a:p>
            <a:pPr lvl="1">
              <a:spcBef>
                <a:spcPts val="500"/>
              </a:spcBef>
              <a:spcAft>
                <a:spcPts val="500"/>
              </a:spcAft>
              <a:buFont typeface="Courier New" pitchFamily="49" charset="0"/>
              <a:buChar char="o"/>
            </a:pPr>
            <a:r>
              <a:rPr lang="en-US" sz="1800" b="1" dirty="0" smtClean="0">
                <a:solidFill>
                  <a:schemeClr val="tx1"/>
                </a:solidFill>
              </a:rPr>
              <a:t>||</a:t>
            </a:r>
            <a:r>
              <a:rPr lang="en-US" sz="1800" b="1" i="1" dirty="0" smtClean="0">
                <a:solidFill>
                  <a:schemeClr val="tx1"/>
                </a:solidFill>
              </a:rPr>
              <a:t>CT</a:t>
            </a:r>
            <a:r>
              <a:rPr lang="en-US" sz="1800" b="1" dirty="0" smtClean="0">
                <a:solidFill>
                  <a:schemeClr val="tx1"/>
                </a:solidFill>
              </a:rPr>
              <a:t>|| &gt;</a:t>
            </a:r>
            <a:r>
              <a:rPr lang="el-GR" sz="1800" b="1" dirty="0" smtClean="0">
                <a:solidFill>
                  <a:schemeClr val="tx1"/>
                </a:solidFill>
              </a:rPr>
              <a:t>ε</a:t>
            </a:r>
            <a:r>
              <a:rPr lang="en-US" sz="1800" b="1" dirty="0" smtClean="0">
                <a:solidFill>
                  <a:schemeClr val="tx1"/>
                </a:solidFill>
              </a:rPr>
              <a:t> AND |DT| ≠ 0:</a:t>
            </a:r>
            <a:r>
              <a:rPr lang="en-US" sz="1800" i="1" dirty="0" smtClean="0">
                <a:solidFill>
                  <a:schemeClr val="tx1"/>
                </a:solidFill>
              </a:rPr>
              <a:t>T</a:t>
            </a:r>
            <a:r>
              <a:rPr lang="en-US" sz="1800" i="1" baseline="-25000" dirty="0" smtClean="0">
                <a:solidFill>
                  <a:schemeClr val="tx1"/>
                </a:solidFill>
              </a:rPr>
              <a:t>1</a:t>
            </a:r>
            <a:r>
              <a:rPr lang="en-US" sz="1800" dirty="0" smtClean="0">
                <a:solidFill>
                  <a:schemeClr val="tx1"/>
                </a:solidFill>
              </a:rPr>
              <a:t> and </a:t>
            </a:r>
            <a:r>
              <a:rPr lang="en-US" sz="1800" i="1" dirty="0" smtClean="0">
                <a:solidFill>
                  <a:schemeClr val="tx1"/>
                </a:solidFill>
              </a:rPr>
              <a:t>T</a:t>
            </a:r>
            <a:r>
              <a:rPr lang="en-US" sz="1800" i="1" baseline="-25000" dirty="0" smtClean="0">
                <a:solidFill>
                  <a:schemeClr val="tx1"/>
                </a:solidFill>
              </a:rPr>
              <a:t>2</a:t>
            </a:r>
            <a:r>
              <a:rPr lang="en-US" sz="1800" dirty="0" smtClean="0">
                <a:solidFill>
                  <a:schemeClr val="tx1"/>
                </a:solidFill>
              </a:rPr>
              <a:t> is neither parallel nor perpendicular </a:t>
            </a:r>
          </a:p>
          <a:p>
            <a:pPr lvl="1">
              <a:spcBef>
                <a:spcPts val="500"/>
              </a:spcBef>
              <a:spcAft>
                <a:spcPts val="500"/>
              </a:spcAft>
              <a:buFont typeface="Courier New" pitchFamily="49" charset="0"/>
              <a:buChar char="o"/>
            </a:pPr>
            <a:r>
              <a:rPr lang="en-US" sz="1800" b="1" i="1" dirty="0" smtClean="0">
                <a:solidFill>
                  <a:schemeClr val="tx1"/>
                </a:solidFill>
              </a:rPr>
              <a:t>P</a:t>
            </a:r>
            <a:r>
              <a:rPr lang="en-US" sz="1800" b="1" i="1" baseline="-25000" dirty="0" smtClean="0">
                <a:solidFill>
                  <a:schemeClr val="tx1"/>
                </a:solidFill>
              </a:rPr>
              <a:t>m</a:t>
            </a:r>
            <a:r>
              <a:rPr lang="en-US" sz="1800" b="1" dirty="0" smtClean="0">
                <a:solidFill>
                  <a:schemeClr val="tx1"/>
                </a:solidFill>
              </a:rPr>
              <a:t>:</a:t>
            </a:r>
            <a:r>
              <a:rPr lang="en-US" sz="1800" dirty="0" smtClean="0">
                <a:solidFill>
                  <a:schemeClr val="tx1"/>
                </a:solidFill>
              </a:rPr>
              <a:t> the midpoint of the line segment connecting points </a:t>
            </a:r>
            <a:r>
              <a:rPr lang="en-US" sz="1800" i="1" dirty="0" smtClean="0">
                <a:solidFill>
                  <a:schemeClr val="tx1"/>
                </a:solidFill>
              </a:rPr>
              <a:t>P</a:t>
            </a:r>
            <a:r>
              <a:rPr lang="en-US" sz="1800" i="1" baseline="-25000" dirty="0" smtClean="0">
                <a:solidFill>
                  <a:schemeClr val="tx1"/>
                </a:solidFill>
              </a:rPr>
              <a:t>i</a:t>
            </a:r>
            <a:r>
              <a:rPr lang="en-US" sz="1800" dirty="0" smtClean="0">
                <a:solidFill>
                  <a:schemeClr val="tx1"/>
                </a:solidFill>
              </a:rPr>
              <a:t> and </a:t>
            </a:r>
            <a:r>
              <a:rPr lang="en-US" sz="1800" i="1" dirty="0" err="1" smtClean="0">
                <a:solidFill>
                  <a:schemeClr val="tx1"/>
                </a:solidFill>
              </a:rPr>
              <a:t>P</a:t>
            </a:r>
            <a:r>
              <a:rPr lang="en-US" sz="1800" i="1" baseline="-25000" dirty="0" err="1" smtClean="0">
                <a:solidFill>
                  <a:schemeClr val="tx1"/>
                </a:solidFill>
              </a:rPr>
              <a:t>j</a:t>
            </a:r>
            <a:endParaRPr lang="en-US" sz="1800" dirty="0" smtClean="0">
              <a:solidFill>
                <a:schemeClr val="tx1"/>
              </a:solidFill>
            </a:endParaRPr>
          </a:p>
          <a:p>
            <a:pPr lvl="1">
              <a:spcBef>
                <a:spcPts val="500"/>
              </a:spcBef>
              <a:spcAft>
                <a:spcPts val="500"/>
              </a:spcAft>
              <a:buFont typeface="Courier New" pitchFamily="49" charset="0"/>
              <a:buChar char="o"/>
            </a:pPr>
            <a:r>
              <a:rPr lang="en-US" sz="1800" b="1" dirty="0" smtClean="0">
                <a:solidFill>
                  <a:schemeClr val="tx1"/>
                </a:solidFill>
              </a:rPr>
              <a:t>Computational complexity: </a:t>
            </a:r>
            <a:r>
              <a:rPr lang="en-US" sz="1800" i="1" dirty="0" smtClean="0">
                <a:solidFill>
                  <a:schemeClr val="tx1"/>
                </a:solidFill>
              </a:rPr>
              <a:t>O</a:t>
            </a:r>
            <a:r>
              <a:rPr lang="en-US" sz="1800" dirty="0" smtClean="0">
                <a:solidFill>
                  <a:schemeClr val="tx1"/>
                </a:solidFill>
              </a:rPr>
              <a:t>(</a:t>
            </a:r>
            <a:r>
              <a:rPr lang="en-US" sz="1800" i="1" dirty="0" smtClean="0">
                <a:solidFill>
                  <a:schemeClr val="tx1"/>
                </a:solidFill>
              </a:rPr>
              <a:t>N</a:t>
            </a:r>
            <a:r>
              <a:rPr lang="en-US" sz="1800" baseline="30000" dirty="0" smtClean="0">
                <a:solidFill>
                  <a:schemeClr val="tx1"/>
                </a:solidFill>
              </a:rPr>
              <a:t>4</a:t>
            </a:r>
            <a:r>
              <a:rPr lang="en-US" sz="1800" dirty="0" smtClean="0">
                <a:solidFill>
                  <a:schemeClr val="tx1"/>
                </a:solidFill>
              </a:rPr>
              <a:t>)</a:t>
            </a:r>
          </a:p>
        </p:txBody>
      </p:sp>
    </p:spTree>
    <p:extLst>
      <p:ext uri="{BB962C8B-B14F-4D97-AF65-F5344CB8AC3E}">
        <p14:creationId xmlns:p14="http://schemas.microsoft.com/office/powerpoint/2010/main" val="92683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13</a:t>
            </a:fld>
            <a:endParaRPr lang="en-US" altLang="zh-CN" dirty="0">
              <a:latin typeface="+mj-lt"/>
            </a:endParaRPr>
          </a:p>
        </p:txBody>
      </p:sp>
      <p:sp>
        <p:nvSpPr>
          <p:cNvPr id="6" name="Content Placeholder 2"/>
          <p:cNvSpPr>
            <a:spLocks noGrp="1"/>
          </p:cNvSpPr>
          <p:nvPr>
            <p:ph sz="quarter" idx="1"/>
          </p:nvPr>
        </p:nvSpPr>
        <p:spPr>
          <a:xfrm>
            <a:off x="301625" y="1524000"/>
            <a:ext cx="8504238" cy="4800599"/>
          </a:xfrm>
        </p:spPr>
        <p:txBody>
          <a:bodyPr/>
          <a:lstStyle/>
          <a:p>
            <a:pPr>
              <a:spcBef>
                <a:spcPts val="1200"/>
              </a:spcBef>
              <a:spcAft>
                <a:spcPts val="1200"/>
              </a:spcAft>
            </a:pPr>
            <a:r>
              <a:rPr lang="en-US" sz="2000" b="1" dirty="0" smtClean="0">
                <a:cs typeface="Times New Roman" pitchFamily="18" charset="0"/>
              </a:rPr>
              <a:t>Evaluation w.r.t dataset-level </a:t>
            </a:r>
            <a:r>
              <a:rPr lang="en-US" sz="2000" b="1" dirty="0">
                <a:cs typeface="Times New Roman" pitchFamily="18" charset="0"/>
              </a:rPr>
              <a:t>p</a:t>
            </a:r>
            <a:r>
              <a:rPr lang="en-US" sz="2000" b="1" dirty="0" smtClean="0">
                <a:cs typeface="Times New Roman" pitchFamily="18" charset="0"/>
              </a:rPr>
              <a:t>erformance</a:t>
            </a:r>
          </a:p>
          <a:p>
            <a:pPr lvl="1">
              <a:spcBef>
                <a:spcPts val="1200"/>
              </a:spcBef>
              <a:spcAft>
                <a:spcPts val="1200"/>
              </a:spcAft>
              <a:buFont typeface="Courier New" pitchFamily="49" charset="0"/>
              <a:buChar char="o"/>
            </a:pPr>
            <a:r>
              <a:rPr lang="en-US" sz="1800" dirty="0" smtClean="0">
                <a:solidFill>
                  <a:schemeClr val="tx1"/>
                </a:solidFill>
                <a:cs typeface="Times New Roman" pitchFamily="18" charset="0"/>
              </a:rPr>
              <a:t>Time efficiency</a:t>
            </a:r>
          </a:p>
          <a:p>
            <a:pPr lvl="1">
              <a:spcBef>
                <a:spcPts val="1200"/>
              </a:spcBef>
              <a:spcAft>
                <a:spcPts val="1200"/>
              </a:spcAft>
              <a:buFont typeface="Courier New" pitchFamily="49" charset="0"/>
              <a:buChar char="o"/>
            </a:pPr>
            <a:r>
              <a:rPr lang="en-US" sz="1800" dirty="0" smtClean="0">
                <a:solidFill>
                  <a:schemeClr val="tx1"/>
                </a:solidFill>
              </a:rPr>
              <a:t>Accuracy of symmetry planes</a:t>
            </a:r>
          </a:p>
          <a:p>
            <a:pPr lvl="1">
              <a:spcBef>
                <a:spcPts val="1200"/>
              </a:spcBef>
              <a:spcAft>
                <a:spcPts val="1200"/>
              </a:spcAft>
              <a:buFont typeface="Courier New" pitchFamily="49" charset="0"/>
              <a:buChar char="o"/>
            </a:pPr>
            <a:r>
              <a:rPr lang="en-US" sz="1800" dirty="0">
                <a:solidFill>
                  <a:schemeClr val="tx1"/>
                </a:solidFill>
                <a:cs typeface="Times New Roman" pitchFamily="18" charset="0"/>
              </a:rPr>
              <a:t>Symmetry planes detection </a:t>
            </a:r>
            <a:r>
              <a:rPr lang="en-US" sz="1800" dirty="0" smtClean="0">
                <a:solidFill>
                  <a:schemeClr val="tx1"/>
                </a:solidFill>
                <a:cs typeface="Times New Roman" pitchFamily="18" charset="0"/>
              </a:rPr>
              <a:t>rate</a:t>
            </a:r>
            <a:endParaRPr lang="en-US" sz="1800" dirty="0" smtClean="0">
              <a:solidFill>
                <a:schemeClr val="tx1"/>
              </a:solidFill>
            </a:endParaRPr>
          </a:p>
          <a:p>
            <a:pPr>
              <a:spcBef>
                <a:spcPts val="1200"/>
              </a:spcBef>
              <a:spcAft>
                <a:spcPts val="1200"/>
              </a:spcAft>
            </a:pPr>
            <a:r>
              <a:rPr lang="en-US" sz="2000" b="1" dirty="0" smtClean="0">
                <a:cs typeface="Times New Roman" pitchFamily="18" charset="0"/>
              </a:rPr>
              <a:t>Evaluation </a:t>
            </a:r>
            <a:r>
              <a:rPr lang="en-US" sz="2000" b="1" dirty="0">
                <a:cs typeface="Times New Roman" pitchFamily="18" charset="0"/>
              </a:rPr>
              <a:t>w.r.t </a:t>
            </a:r>
            <a:r>
              <a:rPr lang="en-US" sz="2000" b="1" dirty="0" smtClean="0">
                <a:cs typeface="Times New Roman" pitchFamily="18" charset="0"/>
              </a:rPr>
              <a:t>robustness</a:t>
            </a:r>
            <a:endParaRPr lang="en-US" sz="2000" b="1" dirty="0">
              <a:cs typeface="Times New Roman" pitchFamily="18" charset="0"/>
            </a:endParaRPr>
          </a:p>
          <a:p>
            <a:pPr lvl="1">
              <a:spcBef>
                <a:spcPts val="1200"/>
              </a:spcBef>
              <a:spcAft>
                <a:spcPts val="1200"/>
              </a:spcAft>
              <a:buFont typeface="Courier New" pitchFamily="49" charset="0"/>
              <a:buChar char="o"/>
            </a:pPr>
            <a:r>
              <a:rPr lang="en-US" sz="1800" dirty="0">
                <a:solidFill>
                  <a:schemeClr val="tx1"/>
                </a:solidFill>
                <a:cs typeface="Times New Roman" pitchFamily="18" charset="0"/>
              </a:rPr>
              <a:t>Robustness to view </a:t>
            </a:r>
            <a:r>
              <a:rPr lang="en-US" sz="1800" dirty="0" smtClean="0">
                <a:solidFill>
                  <a:schemeClr val="tx1"/>
                </a:solidFill>
                <a:cs typeface="Times New Roman" pitchFamily="18" charset="0"/>
              </a:rPr>
              <a:t>sampling</a:t>
            </a:r>
          </a:p>
          <a:p>
            <a:pPr lvl="1">
              <a:spcBef>
                <a:spcPts val="1200"/>
              </a:spcBef>
              <a:spcAft>
                <a:spcPts val="1200"/>
              </a:spcAft>
              <a:buFont typeface="Courier New" pitchFamily="49" charset="0"/>
              <a:buChar char="o"/>
            </a:pPr>
            <a:r>
              <a:rPr lang="en-US" sz="1800" dirty="0">
                <a:solidFill>
                  <a:schemeClr val="tx1"/>
                </a:solidFill>
              </a:rPr>
              <a:t>Robustness to number of vertices</a:t>
            </a:r>
          </a:p>
          <a:p>
            <a:pPr lvl="1">
              <a:spcBef>
                <a:spcPts val="500"/>
              </a:spcBef>
              <a:spcAft>
                <a:spcPts val="500"/>
              </a:spcAft>
              <a:buFont typeface="Courier New" pitchFamily="49" charset="0"/>
              <a:buChar char="o"/>
            </a:pPr>
            <a:endParaRPr lang="en-US" sz="1800" dirty="0">
              <a:solidFill>
                <a:schemeClr val="tx1"/>
              </a:solidFill>
              <a:cs typeface="Times New Roman" pitchFamily="18" charset="0"/>
            </a:endParaRPr>
          </a:p>
          <a:p>
            <a:pPr marL="593725" lvl="2" indent="0">
              <a:spcBef>
                <a:spcPts val="300"/>
              </a:spcBef>
              <a:spcAft>
                <a:spcPts val="300"/>
              </a:spcAft>
              <a:buNone/>
            </a:pPr>
            <a:endParaRPr lang="en-US" sz="1600" dirty="0">
              <a:solidFill>
                <a:schemeClr val="tx1"/>
              </a:solidFill>
              <a:cs typeface="Times New Roman" pitchFamily="18" charset="0"/>
            </a:endParaRPr>
          </a:p>
        </p:txBody>
      </p:sp>
      <p:sp>
        <p:nvSpPr>
          <p:cNvPr id="8" name="Title 1"/>
          <p:cNvSpPr>
            <a:spLocks noGrp="1"/>
          </p:cNvSpPr>
          <p:nvPr>
            <p:ph type="title"/>
          </p:nvPr>
        </p:nvSpPr>
        <p:spPr>
          <a:xfrm>
            <a:off x="301625" y="228600"/>
            <a:ext cx="8534400" cy="758825"/>
          </a:xfrm>
        </p:spPr>
        <p:txBody>
          <a:bodyPr/>
          <a:lstStyle/>
          <a:p>
            <a:r>
              <a:rPr lang="en-US" sz="3000" b="1" dirty="0" smtClean="0"/>
              <a:t>Experiments and Discussions</a:t>
            </a:r>
            <a:endParaRPr lang="en-US" sz="3000" dirty="0">
              <a:cs typeface="Times New Roman" pitchFamily="18" charset="0"/>
            </a:endParaRPr>
          </a:p>
        </p:txBody>
      </p:sp>
    </p:spTree>
    <p:extLst>
      <p:ext uri="{BB962C8B-B14F-4D97-AF65-F5344CB8AC3E}">
        <p14:creationId xmlns:p14="http://schemas.microsoft.com/office/powerpoint/2010/main" val="2071998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14</a:t>
            </a:fld>
            <a:endParaRPr lang="en-US" altLang="zh-CN" dirty="0">
              <a:latin typeface="+mj-lt"/>
            </a:endParaRPr>
          </a:p>
        </p:txBody>
      </p:sp>
      <p:sp>
        <p:nvSpPr>
          <p:cNvPr id="6" name="Content Placeholder 2"/>
          <p:cNvSpPr>
            <a:spLocks noGrp="1"/>
          </p:cNvSpPr>
          <p:nvPr>
            <p:ph sz="quarter" idx="1"/>
          </p:nvPr>
        </p:nvSpPr>
        <p:spPr>
          <a:xfrm>
            <a:off x="301625" y="1524000"/>
            <a:ext cx="8504238" cy="4800599"/>
          </a:xfrm>
        </p:spPr>
        <p:txBody>
          <a:bodyPr/>
          <a:lstStyle/>
          <a:p>
            <a:r>
              <a:rPr lang="en-US" sz="2000" dirty="0">
                <a:cs typeface="Times New Roman" pitchFamily="18" charset="0"/>
              </a:rPr>
              <a:t>C</a:t>
            </a:r>
            <a:r>
              <a:rPr lang="en-US" sz="2000" dirty="0" smtClean="0">
                <a:cs typeface="Times New Roman" pitchFamily="18" charset="0"/>
              </a:rPr>
              <a:t>ompare ours with </a:t>
            </a:r>
            <a:r>
              <a:rPr lang="en-US" sz="2000" dirty="0">
                <a:cs typeface="Times New Roman" pitchFamily="18" charset="0"/>
              </a:rPr>
              <a:t>two </a:t>
            </a:r>
            <a:r>
              <a:rPr lang="en-US" sz="2000" dirty="0" smtClean="0">
                <a:cs typeface="Times New Roman" pitchFamily="18" charset="0"/>
              </a:rPr>
              <a:t>state-of-the-art approaches</a:t>
            </a:r>
            <a:endParaRPr lang="en-US" sz="2000" dirty="0">
              <a:cs typeface="Times New Roman" pitchFamily="18" charset="0"/>
            </a:endParaRPr>
          </a:p>
          <a:p>
            <a:pPr lvl="1">
              <a:spcBef>
                <a:spcPts val="600"/>
              </a:spcBef>
              <a:spcAft>
                <a:spcPts val="600"/>
              </a:spcAft>
              <a:buFont typeface="Courier New" pitchFamily="49" charset="0"/>
              <a:buChar char="o"/>
            </a:pPr>
            <a:r>
              <a:rPr lang="en-US" sz="1800" dirty="0">
                <a:solidFill>
                  <a:schemeClr val="tx1"/>
                </a:solidFill>
              </a:rPr>
              <a:t>Mean shift [</a:t>
            </a:r>
            <a:r>
              <a:rPr lang="en-US" sz="1800" dirty="0" err="1">
                <a:solidFill>
                  <a:schemeClr val="tx1"/>
                </a:solidFill>
              </a:rPr>
              <a:t>Mitra</a:t>
            </a:r>
            <a:r>
              <a:rPr lang="en-US" sz="1800" dirty="0">
                <a:solidFill>
                  <a:schemeClr val="tx1"/>
                </a:solidFill>
              </a:rPr>
              <a:t> et al. 2006] </a:t>
            </a:r>
            <a:endParaRPr lang="en-US" sz="1800" dirty="0" smtClean="0">
              <a:solidFill>
                <a:schemeClr val="tx1"/>
              </a:solidFill>
            </a:endParaRPr>
          </a:p>
          <a:p>
            <a:pPr lvl="1">
              <a:spcBef>
                <a:spcPts val="600"/>
              </a:spcBef>
              <a:spcAft>
                <a:spcPts val="600"/>
              </a:spcAft>
              <a:buFont typeface="Courier New" pitchFamily="49" charset="0"/>
              <a:buChar char="o"/>
            </a:pPr>
            <a:r>
              <a:rPr lang="en-US" sz="1800" dirty="0" smtClean="0">
                <a:solidFill>
                  <a:schemeClr val="tx1"/>
                </a:solidFill>
              </a:rPr>
              <a:t>3D </a:t>
            </a:r>
            <a:r>
              <a:rPr lang="en-US" sz="1800" dirty="0">
                <a:solidFill>
                  <a:schemeClr val="tx1"/>
                </a:solidFill>
              </a:rPr>
              <a:t>Hough [</a:t>
            </a:r>
            <a:r>
              <a:rPr lang="en-US" sz="1800" dirty="0" err="1">
                <a:solidFill>
                  <a:schemeClr val="tx1"/>
                </a:solidFill>
              </a:rPr>
              <a:t>Cailliere</a:t>
            </a:r>
            <a:r>
              <a:rPr lang="en-US" sz="1800" dirty="0">
                <a:solidFill>
                  <a:schemeClr val="tx1"/>
                </a:solidFill>
              </a:rPr>
              <a:t> et al. 2008]</a:t>
            </a:r>
          </a:p>
          <a:p>
            <a:r>
              <a:rPr lang="en-US" sz="2000" b="1" dirty="0" smtClean="0">
                <a:solidFill>
                  <a:schemeClr val="tx1"/>
                </a:solidFill>
              </a:rPr>
              <a:t>Focus</a:t>
            </a:r>
            <a:r>
              <a:rPr lang="en-US" sz="2000" dirty="0" smtClean="0">
                <a:solidFill>
                  <a:schemeClr val="tx1"/>
                </a:solidFill>
              </a:rPr>
              <a:t>: change of the running time w.r.t the increase in #vertices</a:t>
            </a:r>
          </a:p>
          <a:p>
            <a:r>
              <a:rPr lang="en-US" sz="2000" b="1" dirty="0" smtClean="0"/>
              <a:t>Finding</a:t>
            </a:r>
            <a:r>
              <a:rPr lang="en-US" sz="2000" dirty="0" smtClean="0"/>
              <a:t>: ours has better efficiency in terms of scalability </a:t>
            </a:r>
            <a:r>
              <a:rPr lang="en-US" sz="2000" dirty="0"/>
              <a:t>to </a:t>
            </a:r>
            <a:r>
              <a:rPr lang="en-US" sz="2000" dirty="0" smtClean="0"/>
              <a:t>#vertices</a:t>
            </a:r>
            <a:endParaRPr lang="en-US" sz="2000" dirty="0" smtClean="0">
              <a:solidFill>
                <a:schemeClr val="tx1"/>
              </a:solidFill>
            </a:endParaRPr>
          </a:p>
        </p:txBody>
      </p:sp>
      <p:sp>
        <p:nvSpPr>
          <p:cNvPr id="10"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r>
              <a:rPr lang="en-US" altLang="zh-CN" sz="3000" b="1" dirty="0">
                <a:solidFill>
                  <a:srgbClr val="7B9899"/>
                </a:solidFill>
                <a:cs typeface="Times New Roman" pitchFamily="18" charset="0"/>
              </a:rPr>
              <a:t>Time Efficiency</a:t>
            </a:r>
            <a:endParaRPr lang="en-US" sz="3000" dirty="0">
              <a:cs typeface="Times New Roman" pitchFamily="18" charset="0"/>
            </a:endParaRPr>
          </a:p>
        </p:txBody>
      </p:sp>
      <p:grpSp>
        <p:nvGrpSpPr>
          <p:cNvPr id="2" name="Group 1"/>
          <p:cNvGrpSpPr/>
          <p:nvPr/>
        </p:nvGrpSpPr>
        <p:grpSpPr>
          <a:xfrm>
            <a:off x="1362075" y="3657600"/>
            <a:ext cx="6486525" cy="2362200"/>
            <a:chOff x="1362075" y="3733800"/>
            <a:chExt cx="6486525" cy="2362200"/>
          </a:xfrm>
        </p:grpSpPr>
        <p:sp>
          <p:nvSpPr>
            <p:cNvPr id="7" name="Shape 287"/>
            <p:cNvSpPr txBox="1">
              <a:spLocks/>
            </p:cNvSpPr>
            <p:nvPr/>
          </p:nvSpPr>
          <p:spPr bwMode="auto">
            <a:xfrm>
              <a:off x="1653358" y="3733800"/>
              <a:ext cx="5953171" cy="6096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1800" dirty="0" smtClean="0"/>
                <a:t>Timing </a:t>
              </a:r>
              <a:r>
                <a:rPr lang="en-US" sz="1800" dirty="0"/>
                <a:t>information (in seconds) comparison of our </a:t>
              </a:r>
              <a:r>
                <a:rPr lang="en-US" sz="1800" dirty="0" smtClean="0"/>
                <a:t>methods </a:t>
              </a:r>
              <a:r>
                <a:rPr lang="en-US" sz="1800" dirty="0"/>
                <a:t>and other two state-of-the-art </a:t>
              </a:r>
              <a:r>
                <a:rPr lang="en-US" sz="1800" dirty="0" smtClean="0"/>
                <a:t>approaches</a:t>
              </a:r>
              <a:endParaRPr lang="en" sz="1800" dirty="0"/>
            </a:p>
          </p:txBody>
        </p:sp>
        <p:pic>
          <p:nvPicPr>
            <p:cNvPr id="2051" name="Picture 3"/>
            <p:cNvPicPr>
              <a:picLocks noChangeAspect="1" noChangeArrowheads="1"/>
            </p:cNvPicPr>
            <p:nvPr/>
          </p:nvPicPr>
          <p:blipFill>
            <a:blip r:embed="rId3" cstate="print"/>
            <a:srcRect/>
            <a:stretch>
              <a:fillRect/>
            </a:stretch>
          </p:blipFill>
          <p:spPr bwMode="auto">
            <a:xfrm>
              <a:off x="1362075" y="4486275"/>
              <a:ext cx="6486525" cy="1609725"/>
            </a:xfrm>
            <a:prstGeom prst="rect">
              <a:avLst/>
            </a:prstGeom>
            <a:noFill/>
            <a:ln w="9525">
              <a:noFill/>
              <a:miter lim="800000"/>
              <a:headEnd/>
              <a:tailEnd/>
            </a:ln>
          </p:spPr>
        </p:pic>
      </p:grpSp>
    </p:spTree>
    <p:extLst>
      <p:ext uri="{BB962C8B-B14F-4D97-AF65-F5344CB8AC3E}">
        <p14:creationId xmlns:p14="http://schemas.microsoft.com/office/powerpoint/2010/main" val="914340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15</a:t>
            </a:fld>
            <a:endParaRPr lang="en-US" altLang="zh-CN" dirty="0">
              <a:latin typeface="+mj-lt"/>
            </a:endParaRPr>
          </a:p>
        </p:txBody>
      </p:sp>
      <p:sp>
        <p:nvSpPr>
          <p:cNvPr id="6" name="Content Placeholder 2"/>
          <p:cNvSpPr>
            <a:spLocks noGrp="1"/>
          </p:cNvSpPr>
          <p:nvPr>
            <p:ph sz="quarter" idx="1"/>
          </p:nvPr>
        </p:nvSpPr>
        <p:spPr>
          <a:xfrm>
            <a:off x="301625" y="1524000"/>
            <a:ext cx="8504238" cy="4800599"/>
          </a:xfrm>
        </p:spPr>
        <p:txBody>
          <a:bodyPr/>
          <a:lstStyle/>
          <a:p>
            <a:r>
              <a:rPr lang="en-US" sz="2000" b="1" dirty="0" smtClean="0"/>
              <a:t>Symmetry detection results with mean/max error measures</a:t>
            </a:r>
            <a:endParaRPr lang="en-US" sz="2000" dirty="0" smtClean="0"/>
          </a:p>
          <a:p>
            <a:pPr lvl="1">
              <a:spcBef>
                <a:spcPts val="600"/>
              </a:spcBef>
              <a:spcAft>
                <a:spcPts val="600"/>
              </a:spcAft>
              <a:buFont typeface="Courier New" pitchFamily="49" charset="0"/>
              <a:buChar char="o"/>
            </a:pPr>
            <a:r>
              <a:rPr lang="en-US" sz="1800" dirty="0" smtClean="0">
                <a:solidFill>
                  <a:schemeClr val="tx1"/>
                </a:solidFill>
              </a:rPr>
              <a:t>Better accuracy than Mean Shift and 3D Hough</a:t>
            </a:r>
          </a:p>
        </p:txBody>
      </p:sp>
      <p:sp>
        <p:nvSpPr>
          <p:cNvPr id="10" name="Shape 287"/>
          <p:cNvSpPr txBox="1">
            <a:spLocks/>
          </p:cNvSpPr>
          <p:nvPr/>
        </p:nvSpPr>
        <p:spPr bwMode="auto">
          <a:xfrm>
            <a:off x="152400" y="3438525"/>
            <a:ext cx="2971800" cy="15240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US" sz="1800" dirty="0" smtClean="0"/>
              <a:t>Symmetry </a:t>
            </a:r>
            <a:r>
              <a:rPr lang="en-US" sz="1800" dirty="0"/>
              <a:t>detection results with </a:t>
            </a:r>
            <a:r>
              <a:rPr lang="en-US" sz="1800" b="1" dirty="0"/>
              <a:t>mean/max </a:t>
            </a:r>
            <a:r>
              <a:rPr lang="en-US" sz="1800" dirty="0" smtClean="0"/>
              <a:t>error</a:t>
            </a:r>
            <a:endParaRPr lang="en" sz="1800" dirty="0"/>
          </a:p>
        </p:txBody>
      </p:sp>
      <p:sp>
        <p:nvSpPr>
          <p:cNvPr id="9"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endParaRPr lang="en-US" altLang="zh-CN" b="1" dirty="0">
              <a:solidFill>
                <a:srgbClr val="7B9899"/>
              </a:solidFill>
              <a:cs typeface="Times New Roman" pitchFamily="18" charset="0"/>
            </a:endParaRPr>
          </a:p>
          <a:p>
            <a:r>
              <a:rPr lang="en-US" altLang="zh-CN" sz="3000" b="1" dirty="0" smtClean="0">
                <a:solidFill>
                  <a:srgbClr val="7B9899"/>
                </a:solidFill>
                <a:cs typeface="Times New Roman" pitchFamily="18" charset="0"/>
              </a:rPr>
              <a:t>Symmetry Detection Accuracy </a:t>
            </a:r>
            <a:endParaRPr lang="en-US" sz="3000" dirty="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914400" y="5286375"/>
            <a:ext cx="7848600" cy="1083819"/>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147344" y="2272398"/>
            <a:ext cx="3634456" cy="298569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220713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568825" y="1524000"/>
            <a:ext cx="4252119" cy="4800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273050" lvl="1">
              <a:buClr>
                <a:schemeClr val="accent1"/>
              </a:buClr>
              <a:buSzPct val="85000"/>
              <a:buFont typeface="Wingdings 2" pitchFamily="18" charset="2"/>
              <a:buChar char=""/>
            </a:pPr>
            <a:r>
              <a:rPr lang="en-US" sz="2000" b="1" dirty="0" smtClean="0">
                <a:solidFill>
                  <a:schemeClr val="tx1"/>
                </a:solidFill>
              </a:rPr>
              <a:t>Some unsuccessful cases</a:t>
            </a:r>
          </a:p>
        </p:txBody>
      </p:sp>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16</a:t>
            </a:fld>
            <a:endParaRPr lang="en-US" altLang="zh-CN" dirty="0">
              <a:latin typeface="+mj-lt"/>
            </a:endParaRPr>
          </a:p>
        </p:txBody>
      </p:sp>
      <p:sp>
        <p:nvSpPr>
          <p:cNvPr id="6" name="Content Placeholder 2"/>
          <p:cNvSpPr>
            <a:spLocks noGrp="1"/>
          </p:cNvSpPr>
          <p:nvPr>
            <p:ph sz="quarter" idx="1"/>
          </p:nvPr>
        </p:nvSpPr>
        <p:spPr>
          <a:xfrm>
            <a:off x="301625" y="1524000"/>
            <a:ext cx="4267200" cy="4800599"/>
          </a:xfrm>
        </p:spPr>
        <p:txBody>
          <a:bodyPr/>
          <a:lstStyle/>
          <a:p>
            <a:pPr marL="273050" lvl="1">
              <a:buClr>
                <a:schemeClr val="accent1"/>
              </a:buClr>
              <a:buSzPct val="85000"/>
              <a:buFont typeface="Wingdings 2" pitchFamily="18" charset="2"/>
              <a:buChar char=""/>
            </a:pPr>
            <a:r>
              <a:rPr lang="en-US" sz="2000" b="1" dirty="0" smtClean="0">
                <a:solidFill>
                  <a:schemeClr val="tx1"/>
                </a:solidFill>
              </a:rPr>
              <a:t>Can detect multiple symmetry planes</a:t>
            </a:r>
          </a:p>
          <a:p>
            <a:pPr lvl="1">
              <a:spcBef>
                <a:spcPts val="600"/>
              </a:spcBef>
              <a:spcAft>
                <a:spcPts val="600"/>
              </a:spcAft>
              <a:buFont typeface="Courier New" pitchFamily="49" charset="0"/>
              <a:buChar char="o"/>
            </a:pPr>
            <a:r>
              <a:rPr lang="en-US" sz="1800" dirty="0" smtClean="0">
                <a:solidFill>
                  <a:schemeClr val="tx1"/>
                </a:solidFill>
              </a:rPr>
              <a:t>E.g. Eight, Skyscraper, Bottle, </a:t>
            </a:r>
            <a:br>
              <a:rPr lang="en-US" sz="1800" dirty="0" smtClean="0">
                <a:solidFill>
                  <a:schemeClr val="tx1"/>
                </a:solidFill>
              </a:rPr>
            </a:br>
            <a:r>
              <a:rPr lang="en-US" sz="1800" dirty="0" smtClean="0">
                <a:solidFill>
                  <a:schemeClr val="tx1"/>
                </a:solidFill>
              </a:rPr>
              <a:t>Cup, Desk Lamp, and Sword</a:t>
            </a:r>
          </a:p>
        </p:txBody>
      </p:sp>
      <p:sp>
        <p:nvSpPr>
          <p:cNvPr id="10" name="Shape 287"/>
          <p:cNvSpPr txBox="1">
            <a:spLocks/>
          </p:cNvSpPr>
          <p:nvPr/>
        </p:nvSpPr>
        <p:spPr bwMode="auto">
          <a:xfrm>
            <a:off x="228601" y="5888039"/>
            <a:ext cx="4114800" cy="665161"/>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1800" dirty="0" smtClean="0"/>
              <a:t>Example of multiple symmetry planes</a:t>
            </a:r>
            <a:endParaRPr lang="en" sz="1800" dirty="0"/>
          </a:p>
        </p:txBody>
      </p:sp>
      <p:sp>
        <p:nvSpPr>
          <p:cNvPr id="11"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endParaRPr lang="en-US" altLang="zh-CN" sz="3000" b="1" dirty="0">
              <a:solidFill>
                <a:srgbClr val="7B9899"/>
              </a:solidFill>
              <a:cs typeface="Times New Roman" pitchFamily="18" charset="0"/>
            </a:endParaRPr>
          </a:p>
          <a:p>
            <a:r>
              <a:rPr lang="en-US" sz="3000" b="1" dirty="0"/>
              <a:t>Multiple </a:t>
            </a:r>
            <a:r>
              <a:rPr lang="en-US" sz="3000" b="1" dirty="0" smtClean="0"/>
              <a:t>Symmetry Planes</a:t>
            </a:r>
            <a:endParaRPr lang="en-US" sz="3000" dirty="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548372" y="2895600"/>
            <a:ext cx="3490228" cy="2967038"/>
          </a:xfrm>
          <a:prstGeom prst="rect">
            <a:avLst/>
          </a:prstGeom>
          <a:noFill/>
          <a:ln w="9525">
            <a:noFill/>
            <a:miter lim="800000"/>
            <a:headEnd/>
            <a:tailEnd/>
          </a:ln>
        </p:spPr>
      </p:pic>
      <p:grpSp>
        <p:nvGrpSpPr>
          <p:cNvPr id="2" name="Group 1"/>
          <p:cNvGrpSpPr/>
          <p:nvPr/>
        </p:nvGrpSpPr>
        <p:grpSpPr>
          <a:xfrm>
            <a:off x="4826576" y="2143125"/>
            <a:ext cx="3707824" cy="3724275"/>
            <a:chOff x="5055176" y="2514600"/>
            <a:chExt cx="3707824" cy="3724275"/>
          </a:xfrm>
        </p:grpSpPr>
        <p:sp>
          <p:nvSpPr>
            <p:cNvPr id="13" name="Shape 287"/>
            <p:cNvSpPr txBox="1">
              <a:spLocks/>
            </p:cNvSpPr>
            <p:nvPr/>
          </p:nvSpPr>
          <p:spPr bwMode="auto">
            <a:xfrm>
              <a:off x="5055176" y="5573714"/>
              <a:ext cx="3707824" cy="665161"/>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1800" dirty="0" smtClean="0"/>
                <a:t>Failed or partially failed examples</a:t>
              </a:r>
              <a:endParaRPr lang="en" sz="1800" dirty="0"/>
            </a:p>
          </p:txBody>
        </p:sp>
        <p:pic>
          <p:nvPicPr>
            <p:cNvPr id="3075" name="Picture 3"/>
            <p:cNvPicPr>
              <a:picLocks noChangeAspect="1" noChangeArrowheads="1"/>
            </p:cNvPicPr>
            <p:nvPr/>
          </p:nvPicPr>
          <p:blipFill>
            <a:blip r:embed="rId4" cstate="print"/>
            <a:srcRect/>
            <a:stretch>
              <a:fillRect/>
            </a:stretch>
          </p:blipFill>
          <p:spPr bwMode="auto">
            <a:xfrm>
              <a:off x="5105400" y="2514600"/>
              <a:ext cx="3479224" cy="3033713"/>
            </a:xfrm>
            <a:prstGeom prst="rect">
              <a:avLst/>
            </a:prstGeom>
            <a:noFill/>
            <a:ln w="9525">
              <a:noFill/>
              <a:miter lim="800000"/>
              <a:headEnd/>
              <a:tailEnd/>
            </a:ln>
          </p:spPr>
        </p:pic>
      </p:grpSp>
    </p:spTree>
    <p:extLst>
      <p:ext uri="{BB962C8B-B14F-4D97-AF65-F5344CB8AC3E}">
        <p14:creationId xmlns:p14="http://schemas.microsoft.com/office/powerpoint/2010/main" val="875753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17</a:t>
            </a:fld>
            <a:endParaRPr lang="en-US" altLang="zh-CN" dirty="0">
              <a:latin typeface="+mj-lt"/>
            </a:endParaRPr>
          </a:p>
        </p:txBody>
      </p:sp>
      <p:sp>
        <p:nvSpPr>
          <p:cNvPr id="6" name="Content Placeholder 2"/>
          <p:cNvSpPr>
            <a:spLocks noGrp="1"/>
          </p:cNvSpPr>
          <p:nvPr>
            <p:ph sz="quarter" idx="1"/>
          </p:nvPr>
        </p:nvSpPr>
        <p:spPr>
          <a:xfrm>
            <a:off x="301625" y="1524000"/>
            <a:ext cx="8504238" cy="4800599"/>
          </a:xfrm>
        </p:spPr>
        <p:txBody>
          <a:bodyPr/>
          <a:lstStyle/>
          <a:p>
            <a:pPr marL="273050" lvl="1">
              <a:buClr>
                <a:schemeClr val="accent1"/>
              </a:buClr>
              <a:buSzPct val="85000"/>
              <a:buFont typeface="Wingdings 2" pitchFamily="18" charset="2"/>
              <a:buChar char=""/>
            </a:pPr>
            <a:r>
              <a:rPr lang="en-US" sz="2000" b="1" dirty="0" smtClean="0">
                <a:solidFill>
                  <a:schemeClr val="tx1"/>
                </a:solidFill>
              </a:rPr>
              <a:t>Test CPCA alignment accuracy on symmetry detection</a:t>
            </a:r>
          </a:p>
          <a:p>
            <a:pPr lvl="1">
              <a:spcBef>
                <a:spcPts val="600"/>
              </a:spcBef>
              <a:spcAft>
                <a:spcPts val="600"/>
              </a:spcAft>
              <a:buFont typeface="Courier New" pitchFamily="49" charset="0"/>
              <a:buChar char="o"/>
            </a:pPr>
            <a:r>
              <a:rPr lang="en-US" sz="1800" dirty="0" smtClean="0">
                <a:solidFill>
                  <a:schemeClr val="tx1"/>
                </a:solidFill>
              </a:rPr>
              <a:t>Successfully detect the symmetry planes even if the models cannot be perfectly aligned with CPCA</a:t>
            </a:r>
          </a:p>
          <a:p>
            <a:pPr lvl="2">
              <a:spcBef>
                <a:spcPts val="0"/>
              </a:spcBef>
              <a:spcAft>
                <a:spcPts val="0"/>
              </a:spcAft>
              <a:buFont typeface="Wingdings" pitchFamily="2" charset="2"/>
              <a:buChar char="Ø"/>
            </a:pPr>
            <a:r>
              <a:rPr lang="en-US" sz="1600" dirty="0" smtClean="0"/>
              <a:t>Detection rates for models that cannot be accurately aligned by CPCA: Mug: 7/8, </a:t>
            </a:r>
            <a:r>
              <a:rPr lang="en-US" sz="1600" dirty="0" err="1" smtClean="0"/>
              <a:t>NonWheelChair</a:t>
            </a:r>
            <a:r>
              <a:rPr lang="en-US" sz="1600" dirty="0" smtClean="0"/>
              <a:t>: 18/19, </a:t>
            </a:r>
            <a:r>
              <a:rPr lang="en-US" sz="1600" dirty="0" err="1" smtClean="0"/>
              <a:t>WheelChair</a:t>
            </a:r>
            <a:r>
              <a:rPr lang="en-US" sz="1600" dirty="0" smtClean="0"/>
              <a:t>: 6/7</a:t>
            </a:r>
          </a:p>
        </p:txBody>
      </p:sp>
      <p:sp>
        <p:nvSpPr>
          <p:cNvPr id="7"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r>
              <a:rPr lang="en-US" sz="3000" b="1" dirty="0" smtClean="0"/>
              <a:t>Symmetry Detection </a:t>
            </a:r>
            <a:r>
              <a:rPr lang="en-US" sz="3000" b="1" dirty="0"/>
              <a:t>w.r.t CPCA </a:t>
            </a:r>
            <a:r>
              <a:rPr lang="en-US" sz="3000" b="1" dirty="0" smtClean="0"/>
              <a:t>Accuracy</a:t>
            </a:r>
            <a:endParaRPr lang="en-US" sz="3000" dirty="0"/>
          </a:p>
        </p:txBody>
      </p:sp>
      <p:pic>
        <p:nvPicPr>
          <p:cNvPr id="4103" name="Picture 7"/>
          <p:cNvPicPr>
            <a:picLocks noChangeAspect="1" noChangeArrowheads="1"/>
          </p:cNvPicPr>
          <p:nvPr/>
        </p:nvPicPr>
        <p:blipFill>
          <a:blip r:embed="rId3" cstate="print"/>
          <a:srcRect/>
          <a:stretch>
            <a:fillRect/>
          </a:stretch>
        </p:blipFill>
        <p:spPr bwMode="auto">
          <a:xfrm>
            <a:off x="3181350" y="4884195"/>
            <a:ext cx="2514600" cy="1485418"/>
          </a:xfrm>
          <a:prstGeom prst="rect">
            <a:avLst/>
          </a:prstGeom>
          <a:noFill/>
          <a:ln w="9525">
            <a:solidFill>
              <a:schemeClr val="accent1"/>
            </a:solidFill>
            <a:miter lim="800000"/>
            <a:headEnd/>
            <a:tailEnd/>
          </a:ln>
        </p:spPr>
      </p:pic>
      <p:pic>
        <p:nvPicPr>
          <p:cNvPr id="4104" name="Picture 8"/>
          <p:cNvPicPr>
            <a:picLocks noChangeAspect="1" noChangeArrowheads="1"/>
          </p:cNvPicPr>
          <p:nvPr/>
        </p:nvPicPr>
        <p:blipFill>
          <a:blip r:embed="rId4" cstate="print"/>
          <a:srcRect/>
          <a:stretch>
            <a:fillRect/>
          </a:stretch>
        </p:blipFill>
        <p:spPr bwMode="auto">
          <a:xfrm>
            <a:off x="5743190" y="3267075"/>
            <a:ext cx="3153160" cy="1600200"/>
          </a:xfrm>
          <a:prstGeom prst="rect">
            <a:avLst/>
          </a:prstGeom>
          <a:noFill/>
          <a:ln w="9525">
            <a:solidFill>
              <a:schemeClr val="accent1"/>
            </a:solidFill>
            <a:miter lim="800000"/>
            <a:headEnd/>
            <a:tailEnd/>
          </a:ln>
        </p:spPr>
      </p:pic>
      <p:pic>
        <p:nvPicPr>
          <p:cNvPr id="4105" name="Picture 9"/>
          <p:cNvPicPr>
            <a:picLocks noChangeAspect="1" noChangeArrowheads="1"/>
          </p:cNvPicPr>
          <p:nvPr/>
        </p:nvPicPr>
        <p:blipFill>
          <a:blip r:embed="rId5" cstate="print"/>
          <a:srcRect/>
          <a:stretch>
            <a:fillRect/>
          </a:stretch>
        </p:blipFill>
        <p:spPr bwMode="auto">
          <a:xfrm>
            <a:off x="262345" y="3200400"/>
            <a:ext cx="2861855" cy="167640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62083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18</a:t>
            </a:fld>
            <a:endParaRPr lang="en-US" altLang="zh-CN" dirty="0">
              <a:latin typeface="+mj-lt"/>
            </a:endParaRPr>
          </a:p>
        </p:txBody>
      </p:sp>
      <p:sp>
        <p:nvSpPr>
          <p:cNvPr id="6" name="Content Placeholder 2"/>
          <p:cNvSpPr>
            <a:spLocks noGrp="1"/>
          </p:cNvSpPr>
          <p:nvPr>
            <p:ph sz="quarter" idx="1"/>
          </p:nvPr>
        </p:nvSpPr>
        <p:spPr>
          <a:xfrm>
            <a:off x="301624" y="1524000"/>
            <a:ext cx="8689976" cy="4800599"/>
          </a:xfrm>
        </p:spPr>
        <p:txBody>
          <a:bodyPr/>
          <a:lstStyle/>
          <a:p>
            <a:r>
              <a:rPr lang="en-US" sz="2000" b="1" dirty="0" smtClean="0"/>
              <a:t>Dataset-level symmetry </a:t>
            </a:r>
            <a:r>
              <a:rPr lang="en-US" sz="2000" b="1" dirty="0"/>
              <a:t>detection </a:t>
            </a:r>
            <a:r>
              <a:rPr lang="en-US" sz="2000" b="1" dirty="0" smtClean="0"/>
              <a:t> performance</a:t>
            </a:r>
            <a:endParaRPr lang="en-US" sz="2000" dirty="0"/>
          </a:p>
          <a:p>
            <a:pPr lvl="1">
              <a:spcBef>
                <a:spcPts val="600"/>
              </a:spcBef>
              <a:spcAft>
                <a:spcPts val="600"/>
              </a:spcAft>
              <a:buFont typeface="Courier New" pitchFamily="49" charset="0"/>
              <a:buChar char="o"/>
            </a:pPr>
            <a:r>
              <a:rPr lang="en-US" sz="1800" b="1" dirty="0" smtClean="0">
                <a:solidFill>
                  <a:schemeClr val="tx1"/>
                </a:solidFill>
              </a:rPr>
              <a:t>True Positive (TP): </a:t>
            </a:r>
            <a:r>
              <a:rPr lang="en-US" sz="1800" dirty="0" smtClean="0">
                <a:solidFill>
                  <a:schemeClr val="tx1"/>
                </a:solidFill>
              </a:rPr>
              <a:t>detect a symmetry plane of a symmetric model </a:t>
            </a:r>
          </a:p>
          <a:p>
            <a:pPr lvl="1">
              <a:spcBef>
                <a:spcPts val="600"/>
              </a:spcBef>
              <a:spcAft>
                <a:spcPts val="600"/>
              </a:spcAft>
              <a:buFont typeface="Courier New" pitchFamily="49" charset="0"/>
              <a:buChar char="o"/>
            </a:pPr>
            <a:r>
              <a:rPr lang="en-US" sz="1800" b="1" dirty="0" smtClean="0">
                <a:solidFill>
                  <a:schemeClr val="tx1"/>
                </a:solidFill>
              </a:rPr>
              <a:t>False Positive (FP): </a:t>
            </a:r>
            <a:r>
              <a:rPr lang="en-US" sz="1800" dirty="0" smtClean="0">
                <a:solidFill>
                  <a:schemeClr val="tx1"/>
                </a:solidFill>
              </a:rPr>
              <a:t>detect a symmetry plane of an asymmetric model </a:t>
            </a:r>
            <a:endParaRPr lang="en-US" sz="1800" b="1" dirty="0" smtClean="0">
              <a:solidFill>
                <a:schemeClr val="tx1"/>
              </a:solidFill>
            </a:endParaRPr>
          </a:p>
          <a:p>
            <a:pPr lvl="1">
              <a:spcBef>
                <a:spcPts val="600"/>
              </a:spcBef>
              <a:spcAft>
                <a:spcPts val="600"/>
              </a:spcAft>
              <a:buFont typeface="Courier New" pitchFamily="49" charset="0"/>
              <a:buChar char="o"/>
            </a:pPr>
            <a:r>
              <a:rPr lang="en-US" sz="1800" b="1" dirty="0" smtClean="0">
                <a:solidFill>
                  <a:schemeClr val="tx1"/>
                </a:solidFill>
              </a:rPr>
              <a:t>True Negative (TN):</a:t>
            </a:r>
            <a:r>
              <a:rPr lang="en-US" sz="1800" dirty="0" smtClean="0">
                <a:solidFill>
                  <a:schemeClr val="tx1"/>
                </a:solidFill>
              </a:rPr>
              <a:t> do not detect any symmetry plane of an </a:t>
            </a:r>
            <a:br>
              <a:rPr lang="en-US" sz="1800" dirty="0" smtClean="0">
                <a:solidFill>
                  <a:schemeClr val="tx1"/>
                </a:solidFill>
              </a:rPr>
            </a:br>
            <a:r>
              <a:rPr lang="en-US" sz="1800" dirty="0" smtClean="0">
                <a:solidFill>
                  <a:schemeClr val="tx1"/>
                </a:solidFill>
              </a:rPr>
              <a:t>asymmetric model</a:t>
            </a:r>
            <a:endParaRPr lang="en-US" sz="1800" dirty="0">
              <a:solidFill>
                <a:schemeClr val="tx1"/>
              </a:solidFill>
            </a:endParaRPr>
          </a:p>
          <a:p>
            <a:pPr lvl="1">
              <a:spcBef>
                <a:spcPts val="600"/>
              </a:spcBef>
              <a:spcAft>
                <a:spcPts val="600"/>
              </a:spcAft>
              <a:buFont typeface="Courier New" pitchFamily="49" charset="0"/>
              <a:buChar char="o"/>
            </a:pPr>
            <a:r>
              <a:rPr lang="en-US" sz="1800" b="1" dirty="0">
                <a:solidFill>
                  <a:schemeClr val="tx1"/>
                </a:solidFill>
              </a:rPr>
              <a:t>False Negative (</a:t>
            </a:r>
            <a:r>
              <a:rPr lang="en-US" sz="1800" b="1" dirty="0" smtClean="0">
                <a:solidFill>
                  <a:schemeClr val="tx1"/>
                </a:solidFill>
              </a:rPr>
              <a:t>FN): </a:t>
            </a:r>
            <a:r>
              <a:rPr lang="en-US" sz="1800" dirty="0" smtClean="0">
                <a:solidFill>
                  <a:schemeClr val="tx1"/>
                </a:solidFill>
              </a:rPr>
              <a:t>fail to detect a symmetry plane of a symmetric model</a:t>
            </a:r>
          </a:p>
        </p:txBody>
      </p:sp>
      <p:sp>
        <p:nvSpPr>
          <p:cNvPr id="11" name="Shape 287"/>
          <p:cNvSpPr txBox="1">
            <a:spLocks/>
          </p:cNvSpPr>
          <p:nvPr/>
        </p:nvSpPr>
        <p:spPr bwMode="auto">
          <a:xfrm>
            <a:off x="228600" y="4190999"/>
            <a:ext cx="7010400" cy="685801"/>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1800" dirty="0" smtClean="0"/>
              <a:t>Overall symmetry detection performance of our algorithm</a:t>
            </a:r>
            <a:r>
              <a:rPr lang="en-US" sz="1800" dirty="0"/>
              <a:t> </a:t>
            </a:r>
            <a:r>
              <a:rPr lang="en-US" sz="1800" dirty="0" smtClean="0"/>
              <a:t>based on the first 200 models of the NIST benchmark</a:t>
            </a:r>
          </a:p>
        </p:txBody>
      </p:sp>
      <p:sp>
        <p:nvSpPr>
          <p:cNvPr id="8"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r>
              <a:rPr lang="en-US" altLang="zh-CN" sz="3000" b="1" dirty="0" smtClean="0">
                <a:solidFill>
                  <a:srgbClr val="7B9899"/>
                </a:solidFill>
                <a:cs typeface="Times New Roman" pitchFamily="18" charset="0"/>
              </a:rPr>
              <a:t>Symmetry </a:t>
            </a:r>
            <a:r>
              <a:rPr lang="en-US" altLang="zh-CN" sz="3000" b="1" dirty="0">
                <a:solidFill>
                  <a:srgbClr val="7B9899"/>
                </a:solidFill>
                <a:cs typeface="Times New Roman" pitchFamily="18" charset="0"/>
              </a:rPr>
              <a:t>Planes Detection Rate</a:t>
            </a:r>
            <a:endParaRPr lang="en-US" sz="3000" dirty="0"/>
          </a:p>
        </p:txBody>
      </p:sp>
      <p:pic>
        <p:nvPicPr>
          <p:cNvPr id="5122" name="Picture 2"/>
          <p:cNvPicPr>
            <a:picLocks noChangeAspect="1" noChangeArrowheads="1"/>
          </p:cNvPicPr>
          <p:nvPr/>
        </p:nvPicPr>
        <p:blipFill>
          <a:blip r:embed="rId3" cstate="print"/>
          <a:srcRect/>
          <a:stretch>
            <a:fillRect/>
          </a:stretch>
        </p:blipFill>
        <p:spPr bwMode="auto">
          <a:xfrm>
            <a:off x="495300" y="5048250"/>
            <a:ext cx="4152900" cy="74295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Shape 287"/>
              <p:cNvSpPr txBox="1">
                <a:spLocks/>
              </p:cNvSpPr>
              <p:nvPr/>
            </p:nvSpPr>
            <p:spPr bwMode="auto">
              <a:xfrm>
                <a:off x="4829175" y="4952999"/>
                <a:ext cx="4038600" cy="1295401"/>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US" sz="1800" dirty="0"/>
                  <a:t>Detection Rate (DR, </a:t>
                </a:r>
                <a14:m>
                  <m:oMath xmlns:m="http://schemas.openxmlformats.org/officeDocument/2006/math">
                    <m:f>
                      <m:fPr>
                        <m:ctrlPr>
                          <a:rPr lang="en-US" sz="1800" i="1">
                            <a:latin typeface="Cambria Math"/>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𝐹𝑁</m:t>
                        </m:r>
                      </m:den>
                    </m:f>
                  </m:oMath>
                </a14:m>
                <a:r>
                  <a:rPr lang="en-US" sz="1800" dirty="0"/>
                  <a:t>)</a:t>
                </a:r>
                <a:r>
                  <a:rPr lang="en-US" sz="1800" dirty="0" smtClean="0"/>
                  <a:t> = 82.3% </a:t>
                </a:r>
              </a:p>
              <a:p>
                <a:pPr marL="0" indent="0">
                  <a:buNone/>
                </a:pPr>
                <a:r>
                  <a:rPr lang="en-US" sz="1800" dirty="0"/>
                  <a:t>Accuracy (AC, </a:t>
                </a:r>
                <a14:m>
                  <m:oMath xmlns:m="http://schemas.openxmlformats.org/officeDocument/2006/math">
                    <m:f>
                      <m:fPr>
                        <m:ctrlPr>
                          <a:rPr lang="en-US" sz="1800" i="1">
                            <a:latin typeface="Cambria Math"/>
                          </a:rPr>
                        </m:ctrlPr>
                      </m:fPr>
                      <m:num>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𝑇𝑁</m:t>
                        </m:r>
                      </m:num>
                      <m:den>
                        <m:r>
                          <a:rPr lang="en-US" sz="1800" i="1">
                            <a:latin typeface="Cambria Math" panose="02040503050406030204" pitchFamily="18" charset="0"/>
                          </a:rPr>
                          <m:t>𝑇</m:t>
                        </m:r>
                        <m:r>
                          <a:rPr lang="en-US" sz="1800" i="1">
                            <a:latin typeface="Cambria Math"/>
                          </a:rPr>
                          <m:t>𝑃</m:t>
                        </m:r>
                        <m:r>
                          <a:rPr lang="en-US" sz="1800" i="1">
                            <a:latin typeface="Cambria Math"/>
                          </a:rPr>
                          <m:t>+</m:t>
                        </m:r>
                        <m:r>
                          <a:rPr lang="en-US" sz="1800" i="1">
                            <a:latin typeface="Cambria Math"/>
                          </a:rPr>
                          <m:t>𝑇𝑁</m:t>
                        </m:r>
                        <m:r>
                          <a:rPr lang="en-US" sz="1800" i="1">
                            <a:latin typeface="Cambria Math"/>
                          </a:rPr>
                          <m:t>+</m:t>
                        </m:r>
                        <m:r>
                          <a:rPr lang="en-US" sz="1800" i="1">
                            <a:latin typeface="Cambria Math"/>
                          </a:rPr>
                          <m:t>𝐹𝑃</m:t>
                        </m:r>
                        <m:r>
                          <a:rPr lang="en-US" sz="1800" i="1">
                            <a:latin typeface="Cambria Math"/>
                          </a:rPr>
                          <m:t>+</m:t>
                        </m:r>
                        <m:r>
                          <a:rPr lang="en-US" sz="1800" i="1">
                            <a:latin typeface="Cambria Math"/>
                          </a:rPr>
                          <m:t>𝐹𝑁</m:t>
                        </m:r>
                      </m:den>
                    </m:f>
                  </m:oMath>
                </a14:m>
                <a:r>
                  <a:rPr lang="en-US" sz="1800" dirty="0"/>
                  <a:t>)</a:t>
                </a:r>
                <a:r>
                  <a:rPr lang="en-US" sz="1800" dirty="0" smtClean="0"/>
                  <a:t> = 75.6%</a:t>
                </a:r>
              </a:p>
            </p:txBody>
          </p:sp>
        </mc:Choice>
        <mc:Fallback xmlns="">
          <p:sp>
            <p:nvSpPr>
              <p:cNvPr id="7" name="Shape 287"/>
              <p:cNvSpPr txBox="1">
                <a:spLocks noRot="1" noChangeAspect="1" noMove="1" noResize="1" noEditPoints="1" noAdjustHandles="1" noChangeArrowheads="1" noChangeShapeType="1" noTextEdit="1"/>
              </p:cNvSpPr>
              <p:nvPr/>
            </p:nvSpPr>
            <p:spPr bwMode="auto">
              <a:xfrm>
                <a:off x="4829175" y="4952999"/>
                <a:ext cx="4038600" cy="1295401"/>
              </a:xfrm>
              <a:prstGeom prst="rect">
                <a:avLst/>
              </a:prstGeom>
              <a:blipFill rotWithShape="1">
                <a:blip r:embed="rId4"/>
                <a:stretch>
                  <a:fillRect l="-1207"/>
                </a:stretch>
              </a:blipFill>
              <a:ln w="9525">
                <a:noFill/>
                <a:miter lim="800000"/>
                <a:headEnd/>
                <a:tailEnd/>
              </a:ln>
            </p:spPr>
            <p:txBody>
              <a:bodyPr/>
              <a:lstStyle/>
              <a:p>
                <a:r>
                  <a:rPr lang="en-SG">
                    <a:noFill/>
                  </a:rPr>
                  <a:t> </a:t>
                </a:r>
              </a:p>
            </p:txBody>
          </p:sp>
        </mc:Fallback>
      </mc:AlternateContent>
    </p:spTree>
    <p:extLst>
      <p:ext uri="{BB962C8B-B14F-4D97-AF65-F5344CB8AC3E}">
        <p14:creationId xmlns:p14="http://schemas.microsoft.com/office/powerpoint/2010/main" val="3898037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19</a:t>
            </a:fld>
            <a:endParaRPr lang="en-US" altLang="zh-CN" dirty="0">
              <a:latin typeface="+mj-lt"/>
            </a:endParaRPr>
          </a:p>
        </p:txBody>
      </p:sp>
      <p:sp>
        <p:nvSpPr>
          <p:cNvPr id="6" name="Content Placeholder 2"/>
          <p:cNvSpPr>
            <a:spLocks noGrp="1"/>
          </p:cNvSpPr>
          <p:nvPr>
            <p:ph sz="quarter" idx="1"/>
          </p:nvPr>
        </p:nvSpPr>
        <p:spPr>
          <a:xfrm>
            <a:off x="301625" y="1524000"/>
            <a:ext cx="8504238" cy="4800599"/>
          </a:xfrm>
        </p:spPr>
        <p:txBody>
          <a:bodyPr/>
          <a:lstStyle/>
          <a:p>
            <a:pPr>
              <a:spcBef>
                <a:spcPts val="600"/>
              </a:spcBef>
              <a:spcAft>
                <a:spcPts val="600"/>
              </a:spcAft>
            </a:pPr>
            <a:r>
              <a:rPr lang="en-US" sz="2000" dirty="0" smtClean="0">
                <a:cs typeface="Times New Roman" pitchFamily="18" charset="0"/>
              </a:rPr>
              <a:t>Use</a:t>
            </a:r>
            <a:r>
              <a:rPr lang="en-US" sz="2000" b="1" dirty="0" smtClean="0">
                <a:cs typeface="Times New Roman" pitchFamily="18" charset="0"/>
              </a:rPr>
              <a:t> </a:t>
            </a:r>
            <a:r>
              <a:rPr lang="en-US" sz="2000" dirty="0" smtClean="0">
                <a:solidFill>
                  <a:schemeClr val="tx1"/>
                </a:solidFill>
                <a:cs typeface="Times New Roman" pitchFamily="18" charset="0"/>
              </a:rPr>
              <a:t>different levels of subdivided icosahedron </a:t>
            </a:r>
            <a:r>
              <a:rPr lang="en-US" sz="2000" i="1" dirty="0" smtClean="0">
                <a:cs typeface="Times New Roman" pitchFamily="18" charset="0"/>
              </a:rPr>
              <a:t>L</a:t>
            </a:r>
            <a:r>
              <a:rPr lang="en-US" sz="2000" i="1" baseline="-25000" dirty="0" smtClean="0">
                <a:cs typeface="Times New Roman" pitchFamily="18" charset="0"/>
              </a:rPr>
              <a:t>n</a:t>
            </a:r>
            <a:r>
              <a:rPr lang="en-US" sz="2000" dirty="0" smtClean="0">
                <a:cs typeface="Times New Roman" pitchFamily="18" charset="0"/>
              </a:rPr>
              <a:t> </a:t>
            </a:r>
            <a:r>
              <a:rPr lang="en-US" sz="2000" dirty="0" smtClean="0">
                <a:solidFill>
                  <a:schemeClr val="tx1"/>
                </a:solidFill>
                <a:cs typeface="Times New Roman" pitchFamily="18" charset="0"/>
              </a:rPr>
              <a:t>for the view sampling</a:t>
            </a:r>
          </a:p>
          <a:p>
            <a:pPr lvl="1">
              <a:spcBef>
                <a:spcPts val="600"/>
              </a:spcBef>
              <a:spcAft>
                <a:spcPts val="600"/>
              </a:spcAft>
            </a:pPr>
            <a:r>
              <a:rPr lang="en-US" sz="1800" dirty="0" smtClean="0">
                <a:solidFill>
                  <a:schemeClr val="tx1"/>
                </a:solidFill>
                <a:cs typeface="Times New Roman" pitchFamily="18" charset="0"/>
              </a:rPr>
              <a:t>Increase the view sampling often cannot increase the accuracy</a:t>
            </a:r>
          </a:p>
          <a:p>
            <a:pPr lvl="1">
              <a:spcBef>
                <a:spcPts val="600"/>
              </a:spcBef>
              <a:spcAft>
                <a:spcPts val="600"/>
              </a:spcAft>
            </a:pPr>
            <a:r>
              <a:rPr lang="en-US" sz="1800" i="1" dirty="0" smtClean="0">
                <a:cs typeface="Times New Roman" pitchFamily="18" charset="0"/>
              </a:rPr>
              <a:t>L</a:t>
            </a:r>
            <a:r>
              <a:rPr lang="en-US" sz="1800" i="1" baseline="-25000" dirty="0" smtClean="0">
                <a:cs typeface="Times New Roman" pitchFamily="18" charset="0"/>
              </a:rPr>
              <a:t>1</a:t>
            </a:r>
            <a:r>
              <a:rPr lang="en-US" sz="1800" dirty="0" smtClean="0">
                <a:solidFill>
                  <a:schemeClr val="tx1"/>
                </a:solidFill>
                <a:cs typeface="Times New Roman" pitchFamily="18" charset="0"/>
              </a:rPr>
              <a:t>: stable accuracy while significantly less time; so we adopt it</a:t>
            </a:r>
          </a:p>
          <a:p>
            <a:pPr lvl="1">
              <a:spcBef>
                <a:spcPts val="600"/>
              </a:spcBef>
              <a:spcAft>
                <a:spcPts val="600"/>
              </a:spcAft>
            </a:pPr>
            <a:endParaRPr lang="en-US" sz="1800" dirty="0" smtClean="0">
              <a:solidFill>
                <a:schemeClr val="tx1"/>
              </a:solidFill>
              <a:cs typeface="Times New Roman" pitchFamily="18" charset="0"/>
            </a:endParaRPr>
          </a:p>
          <a:p>
            <a:pPr lvl="1">
              <a:spcBef>
                <a:spcPts val="600"/>
              </a:spcBef>
              <a:spcAft>
                <a:spcPts val="600"/>
              </a:spcAft>
            </a:pPr>
            <a:endParaRPr lang="en-US" sz="1800" dirty="0" smtClean="0">
              <a:solidFill>
                <a:schemeClr val="tx1"/>
              </a:solidFill>
              <a:cs typeface="Times New Roman" pitchFamily="18" charset="0"/>
            </a:endParaRPr>
          </a:p>
        </p:txBody>
      </p:sp>
      <p:sp>
        <p:nvSpPr>
          <p:cNvPr id="10" name="Shape 287"/>
          <p:cNvSpPr txBox="1">
            <a:spLocks/>
          </p:cNvSpPr>
          <p:nvPr/>
        </p:nvSpPr>
        <p:spPr bwMode="auto">
          <a:xfrm>
            <a:off x="1647825" y="3124200"/>
            <a:ext cx="6184468" cy="6858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1800" dirty="0" smtClean="0"/>
              <a:t>Mean/max </a:t>
            </a:r>
            <a:r>
              <a:rPr lang="en-US" sz="1800" dirty="0"/>
              <a:t>errors and timing comparison of </a:t>
            </a:r>
            <a:r>
              <a:rPr lang="en-US" sz="1800" dirty="0" smtClean="0"/>
              <a:t>our algorithm </a:t>
            </a:r>
            <a:r>
              <a:rPr lang="en-US" sz="1800" dirty="0"/>
              <a:t>with different view </a:t>
            </a:r>
            <a:r>
              <a:rPr lang="en-US" sz="1800" dirty="0" smtClean="0"/>
              <a:t>sampling</a:t>
            </a:r>
            <a:endParaRPr lang="en" sz="1800" dirty="0"/>
          </a:p>
        </p:txBody>
      </p:sp>
      <p:sp>
        <p:nvSpPr>
          <p:cNvPr id="7"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r>
              <a:rPr lang="en-US" altLang="zh-CN" sz="3000" b="1" dirty="0">
                <a:solidFill>
                  <a:srgbClr val="7B9899"/>
                </a:solidFill>
                <a:cs typeface="Times New Roman" pitchFamily="18" charset="0"/>
              </a:rPr>
              <a:t>Robustness to View Sampling</a:t>
            </a:r>
            <a:endParaRPr lang="en-US" sz="3000" dirty="0"/>
          </a:p>
        </p:txBody>
      </p:sp>
      <p:pic>
        <p:nvPicPr>
          <p:cNvPr id="7171" name="Picture 3"/>
          <p:cNvPicPr>
            <a:picLocks noChangeAspect="1" noChangeArrowheads="1"/>
          </p:cNvPicPr>
          <p:nvPr/>
        </p:nvPicPr>
        <p:blipFill>
          <a:blip r:embed="rId3" cstate="print"/>
          <a:srcRect/>
          <a:stretch>
            <a:fillRect/>
          </a:stretch>
        </p:blipFill>
        <p:spPr bwMode="auto">
          <a:xfrm>
            <a:off x="257175" y="3962400"/>
            <a:ext cx="8648700" cy="1456785"/>
          </a:xfrm>
          <a:prstGeom prst="rect">
            <a:avLst/>
          </a:prstGeom>
          <a:noFill/>
          <a:ln w="9525">
            <a:noFill/>
            <a:miter lim="800000"/>
            <a:headEnd/>
            <a:tailEnd/>
          </a:ln>
        </p:spPr>
      </p:pic>
    </p:spTree>
    <p:extLst>
      <p:ext uri="{BB962C8B-B14F-4D97-AF65-F5344CB8AC3E}">
        <p14:creationId xmlns:p14="http://schemas.microsoft.com/office/powerpoint/2010/main" val="2683558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cs typeface="Times New Roman" pitchFamily="18" charset="0"/>
              </a:rPr>
              <a:t>3D Reflection Symmetry</a:t>
            </a:r>
            <a:endParaRPr lang="en-US" sz="3000" b="1" dirty="0">
              <a:cs typeface="Times New Roman" pitchFamily="18" charset="0"/>
            </a:endParaRPr>
          </a:p>
        </p:txBody>
      </p:sp>
      <p:sp>
        <p:nvSpPr>
          <p:cNvPr id="13314" name="Content Placeholder 2"/>
          <p:cNvSpPr>
            <a:spLocks noGrp="1"/>
          </p:cNvSpPr>
          <p:nvPr>
            <p:ph sz="quarter" idx="1"/>
          </p:nvPr>
        </p:nvSpPr>
        <p:spPr>
          <a:xfrm>
            <a:off x="301625" y="1524000"/>
            <a:ext cx="8504238" cy="4800599"/>
          </a:xfrm>
        </p:spPr>
        <p:txBody>
          <a:bodyPr/>
          <a:lstStyle/>
          <a:p>
            <a:r>
              <a:rPr lang="en-US" sz="2000" dirty="0" smtClean="0"/>
              <a:t>Among different </a:t>
            </a:r>
            <a:r>
              <a:rPr lang="en-US" sz="2000" dirty="0"/>
              <a:t>types of </a:t>
            </a:r>
            <a:r>
              <a:rPr lang="en-US" sz="2000" dirty="0" smtClean="0"/>
              <a:t>symmetry, reflection </a:t>
            </a:r>
            <a:r>
              <a:rPr lang="en-US" sz="2000" dirty="0"/>
              <a:t>symmetry is the most important and commonly </a:t>
            </a:r>
            <a:r>
              <a:rPr lang="en-US" sz="2000" dirty="0" smtClean="0"/>
              <a:t>studied </a:t>
            </a:r>
          </a:p>
          <a:p>
            <a:r>
              <a:rPr lang="en-US" sz="2000" b="1" dirty="0" smtClean="0"/>
              <a:t>3D </a:t>
            </a:r>
            <a:r>
              <a:rPr lang="en-US" sz="2000" b="1" dirty="0"/>
              <a:t>r</a:t>
            </a:r>
            <a:r>
              <a:rPr lang="en-US" sz="2000" b="1" dirty="0" smtClean="0"/>
              <a:t>eflection </a:t>
            </a:r>
            <a:r>
              <a:rPr lang="en-US" sz="2000" b="1" dirty="0"/>
              <a:t>s</a:t>
            </a:r>
            <a:r>
              <a:rPr lang="en-US" sz="2000" b="1" dirty="0" smtClean="0"/>
              <a:t>ymmetry </a:t>
            </a:r>
            <a:r>
              <a:rPr lang="en-US" sz="2000" dirty="0"/>
              <a:t>[</a:t>
            </a:r>
            <a:r>
              <a:rPr lang="en-US" sz="2000" dirty="0" err="1"/>
              <a:t>Chaouch</a:t>
            </a:r>
            <a:r>
              <a:rPr lang="en-US" sz="2000" dirty="0"/>
              <a:t> and </a:t>
            </a:r>
            <a:r>
              <a:rPr lang="en-US" sz="2000" dirty="0" err="1"/>
              <a:t>Verroust-Blondet</a:t>
            </a:r>
            <a:r>
              <a:rPr lang="en-US" sz="2000" dirty="0"/>
              <a:t> 2009</a:t>
            </a:r>
            <a:r>
              <a:rPr lang="en-US" sz="2000" dirty="0" smtClean="0"/>
              <a:t>]</a:t>
            </a:r>
            <a:r>
              <a:rPr lang="en-US" sz="2000" b="1" dirty="0" smtClean="0"/>
              <a:t>:</a:t>
            </a:r>
            <a:r>
              <a:rPr lang="en-US" sz="2000" dirty="0" smtClean="0"/>
              <a:t> </a:t>
            </a:r>
            <a:endParaRPr lang="en-US" sz="2000" b="1" dirty="0" smtClean="0"/>
          </a:p>
          <a:p>
            <a:pPr lvl="1">
              <a:spcBef>
                <a:spcPts val="0"/>
              </a:spcBef>
              <a:spcAft>
                <a:spcPts val="0"/>
              </a:spcAft>
              <a:buFont typeface="Courier New" pitchFamily="49" charset="0"/>
              <a:buChar char="o"/>
            </a:pPr>
            <a:r>
              <a:rPr lang="en-US" sz="1800" b="1" dirty="0" smtClean="0">
                <a:solidFill>
                  <a:schemeClr val="tx1"/>
                </a:solidFill>
              </a:rPr>
              <a:t>Cyclic symmetry: </a:t>
            </a:r>
            <a:r>
              <a:rPr lang="en-US" sz="1800" dirty="0" smtClean="0">
                <a:solidFill>
                  <a:schemeClr val="tx1"/>
                </a:solidFill>
              </a:rPr>
              <a:t>several mirror planes passing through a fixed axis</a:t>
            </a:r>
          </a:p>
          <a:p>
            <a:pPr lvl="1">
              <a:spcBef>
                <a:spcPts val="0"/>
              </a:spcBef>
              <a:spcAft>
                <a:spcPts val="0"/>
              </a:spcAft>
              <a:buFont typeface="Courier New" pitchFamily="49" charset="0"/>
              <a:buChar char="o"/>
            </a:pPr>
            <a:r>
              <a:rPr lang="en-US" sz="1800" b="1" dirty="0" smtClean="0">
                <a:solidFill>
                  <a:schemeClr val="tx1"/>
                </a:solidFill>
              </a:rPr>
              <a:t>Dihedral </a:t>
            </a:r>
            <a:r>
              <a:rPr lang="en-US" sz="1800" b="1" dirty="0">
                <a:solidFill>
                  <a:schemeClr val="tx1"/>
                </a:solidFill>
              </a:rPr>
              <a:t>symmetry: </a:t>
            </a:r>
            <a:r>
              <a:rPr lang="en-US" sz="1800" dirty="0">
                <a:solidFill>
                  <a:schemeClr val="tx1"/>
                </a:solidFill>
              </a:rPr>
              <a:t>several mirror planes passing through a fixed axis with one perpendicular to the </a:t>
            </a:r>
            <a:r>
              <a:rPr lang="en-US" sz="1800" dirty="0" smtClean="0">
                <a:solidFill>
                  <a:schemeClr val="tx1"/>
                </a:solidFill>
              </a:rPr>
              <a:t>axis</a:t>
            </a:r>
            <a:endParaRPr lang="en-US" sz="1800" dirty="0">
              <a:solidFill>
                <a:schemeClr val="tx1"/>
              </a:solidFill>
            </a:endParaRPr>
          </a:p>
          <a:p>
            <a:pPr lvl="1">
              <a:spcBef>
                <a:spcPts val="0"/>
              </a:spcBef>
              <a:spcAft>
                <a:spcPts val="0"/>
              </a:spcAft>
              <a:buFont typeface="Courier New" pitchFamily="49" charset="0"/>
              <a:buChar char="o"/>
            </a:pPr>
            <a:r>
              <a:rPr lang="en-US" sz="1800" b="1" dirty="0">
                <a:solidFill>
                  <a:schemeClr val="tx1"/>
                </a:solidFill>
              </a:rPr>
              <a:t>Rotational symmetry: </a:t>
            </a:r>
            <a:r>
              <a:rPr lang="en-US" sz="1800" dirty="0" smtClean="0">
                <a:solidFill>
                  <a:schemeClr val="tx1"/>
                </a:solidFill>
              </a:rPr>
              <a:t>look </a:t>
            </a:r>
            <a:r>
              <a:rPr lang="en-US" sz="1800" dirty="0">
                <a:solidFill>
                  <a:schemeClr val="tx1"/>
                </a:solidFill>
              </a:rPr>
              <a:t>similar after rotation, e.g., different platonic solids, like tetrahedron, octahedron, icosahedron and dodecahedron</a:t>
            </a:r>
          </a:p>
          <a:p>
            <a:pPr lvl="1">
              <a:spcBef>
                <a:spcPts val="0"/>
              </a:spcBef>
              <a:spcAft>
                <a:spcPts val="0"/>
              </a:spcAft>
              <a:buFont typeface="Courier New" pitchFamily="49" charset="0"/>
              <a:buChar char="o"/>
            </a:pPr>
            <a:r>
              <a:rPr lang="en-US" sz="1800" b="1" dirty="0">
                <a:solidFill>
                  <a:schemeClr val="tx1"/>
                </a:solidFill>
              </a:rPr>
              <a:t>Unique symmetry: </a:t>
            </a:r>
            <a:r>
              <a:rPr lang="en-US" sz="1800" i="1" dirty="0">
                <a:solidFill>
                  <a:schemeClr val="tx1"/>
                </a:solidFill>
              </a:rPr>
              <a:t>only </a:t>
            </a:r>
            <a:r>
              <a:rPr lang="en-US" sz="1800" i="1" dirty="0" smtClean="0">
                <a:solidFill>
                  <a:schemeClr val="tx1"/>
                </a:solidFill>
              </a:rPr>
              <a:t>one </a:t>
            </a:r>
            <a:r>
              <a:rPr lang="en-US" sz="1800" dirty="0">
                <a:solidFill>
                  <a:schemeClr val="tx1"/>
                </a:solidFill>
              </a:rPr>
              <a:t>mirror plane, for instance, many natural and most man-made </a:t>
            </a:r>
            <a:r>
              <a:rPr lang="en-US" sz="1800" dirty="0" smtClean="0">
                <a:solidFill>
                  <a:schemeClr val="tx1"/>
                </a:solidFill>
              </a:rPr>
              <a:t>objects</a:t>
            </a:r>
            <a:endParaRPr lang="en-US" sz="1800" dirty="0">
              <a:solidFill>
                <a:schemeClr val="tx1"/>
              </a:solidFill>
            </a:endParaRPr>
          </a:p>
        </p:txBody>
      </p:sp>
      <p:sp>
        <p:nvSpPr>
          <p:cNvPr id="4" name="Slide Number Placeholder 3"/>
          <p:cNvSpPr>
            <a:spLocks noGrp="1"/>
          </p:cNvSpPr>
          <p:nvPr>
            <p:ph type="sldNum" sz="quarter" idx="12"/>
          </p:nvPr>
        </p:nvSpPr>
        <p:spPr/>
        <p:txBody>
          <a:bodyPr/>
          <a:lstStyle/>
          <a:p>
            <a:pPr>
              <a:defRPr/>
            </a:pPr>
            <a:fld id="{0B1DE52F-DBA3-4B58-8F0B-0018974E4371}" type="slidenum">
              <a:rPr lang="zh-CN" altLang="en-US" smtClean="0">
                <a:latin typeface="+mj-lt"/>
              </a:rPr>
              <a:pPr>
                <a:defRPr/>
              </a:pPr>
              <a:t>2</a:t>
            </a:fld>
            <a:endParaRPr lang="en-US" altLang="zh-CN" dirty="0">
              <a:latin typeface="+mj-l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4621" y="4416743"/>
            <a:ext cx="1084322" cy="160305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552121"/>
            <a:ext cx="2133600" cy="139147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7429" y="4343400"/>
            <a:ext cx="1539607" cy="168001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1400" y="4416742"/>
            <a:ext cx="854620" cy="1587889"/>
          </a:xfrm>
          <a:prstGeom prst="rect">
            <a:avLst/>
          </a:prstGeom>
        </p:spPr>
      </p:pic>
      <p:sp>
        <p:nvSpPr>
          <p:cNvPr id="10" name="Rectangle 9"/>
          <p:cNvSpPr/>
          <p:nvPr/>
        </p:nvSpPr>
        <p:spPr>
          <a:xfrm>
            <a:off x="990600" y="6019800"/>
            <a:ext cx="843501" cy="369332"/>
          </a:xfrm>
          <a:prstGeom prst="rect">
            <a:avLst/>
          </a:prstGeom>
        </p:spPr>
        <p:txBody>
          <a:bodyPr wrap="none">
            <a:spAutoFit/>
          </a:bodyPr>
          <a:lstStyle/>
          <a:p>
            <a:r>
              <a:rPr lang="en-US" dirty="0">
                <a:latin typeface="+mn-lt"/>
              </a:rPr>
              <a:t>Cyclic </a:t>
            </a:r>
          </a:p>
        </p:txBody>
      </p:sp>
      <p:sp>
        <p:nvSpPr>
          <p:cNvPr id="13" name="Rectangle 12"/>
          <p:cNvSpPr/>
          <p:nvPr/>
        </p:nvSpPr>
        <p:spPr>
          <a:xfrm>
            <a:off x="3261052" y="6019800"/>
            <a:ext cx="1082348" cy="369332"/>
          </a:xfrm>
          <a:prstGeom prst="rect">
            <a:avLst/>
          </a:prstGeom>
        </p:spPr>
        <p:txBody>
          <a:bodyPr wrap="none">
            <a:spAutoFit/>
          </a:bodyPr>
          <a:lstStyle/>
          <a:p>
            <a:r>
              <a:rPr lang="en-US" dirty="0">
                <a:latin typeface="+mn-lt"/>
              </a:rPr>
              <a:t>Dihedral</a:t>
            </a:r>
          </a:p>
        </p:txBody>
      </p:sp>
      <p:sp>
        <p:nvSpPr>
          <p:cNvPr id="11" name="Rectangle 10"/>
          <p:cNvSpPr/>
          <p:nvPr/>
        </p:nvSpPr>
        <p:spPr>
          <a:xfrm>
            <a:off x="5160614" y="6019800"/>
            <a:ext cx="1316386" cy="369332"/>
          </a:xfrm>
          <a:prstGeom prst="rect">
            <a:avLst/>
          </a:prstGeom>
        </p:spPr>
        <p:txBody>
          <a:bodyPr wrap="none">
            <a:spAutoFit/>
          </a:bodyPr>
          <a:lstStyle/>
          <a:p>
            <a:r>
              <a:rPr lang="en-US" dirty="0">
                <a:latin typeface="+mn-lt"/>
              </a:rPr>
              <a:t>Rotational </a:t>
            </a:r>
          </a:p>
        </p:txBody>
      </p:sp>
      <p:sp>
        <p:nvSpPr>
          <p:cNvPr id="12" name="Rectangle 11"/>
          <p:cNvSpPr/>
          <p:nvPr/>
        </p:nvSpPr>
        <p:spPr>
          <a:xfrm>
            <a:off x="7315200" y="6031468"/>
            <a:ext cx="994183" cy="369332"/>
          </a:xfrm>
          <a:prstGeom prst="rect">
            <a:avLst/>
          </a:prstGeom>
        </p:spPr>
        <p:txBody>
          <a:bodyPr wrap="none">
            <a:spAutoFit/>
          </a:bodyPr>
          <a:lstStyle/>
          <a:p>
            <a:r>
              <a:rPr lang="en-US" dirty="0">
                <a:latin typeface="+mn-lt"/>
              </a:rPr>
              <a:t>Unique </a:t>
            </a:r>
          </a:p>
        </p:txBody>
      </p:sp>
    </p:spTree>
    <p:extLst>
      <p:ext uri="{BB962C8B-B14F-4D97-AF65-F5344CB8AC3E}">
        <p14:creationId xmlns:p14="http://schemas.microsoft.com/office/powerpoint/2010/main" val="2159764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20</a:t>
            </a:fld>
            <a:endParaRPr lang="en-US" altLang="zh-CN" dirty="0">
              <a:latin typeface="+mj-lt"/>
            </a:endParaRPr>
          </a:p>
        </p:txBody>
      </p:sp>
      <p:sp>
        <p:nvSpPr>
          <p:cNvPr id="6" name="Content Placeholder 2"/>
          <p:cNvSpPr>
            <a:spLocks noGrp="1"/>
          </p:cNvSpPr>
          <p:nvPr>
            <p:ph sz="quarter" idx="1"/>
          </p:nvPr>
        </p:nvSpPr>
        <p:spPr>
          <a:xfrm>
            <a:off x="301625" y="1524000"/>
            <a:ext cx="8504238" cy="4800599"/>
          </a:xfrm>
        </p:spPr>
        <p:txBody>
          <a:bodyPr/>
          <a:lstStyle/>
          <a:p>
            <a:pPr>
              <a:spcBef>
                <a:spcPts val="300"/>
              </a:spcBef>
              <a:spcAft>
                <a:spcPts val="300"/>
              </a:spcAft>
            </a:pPr>
            <a:r>
              <a:rPr lang="en-US" sz="2000" b="1" dirty="0" smtClean="0">
                <a:cs typeface="Times New Roman" pitchFamily="18" charset="0"/>
              </a:rPr>
              <a:t>Findings</a:t>
            </a:r>
          </a:p>
          <a:p>
            <a:pPr lvl="1">
              <a:spcBef>
                <a:spcPts val="400"/>
              </a:spcBef>
              <a:spcAft>
                <a:spcPts val="400"/>
              </a:spcAft>
            </a:pPr>
            <a:r>
              <a:rPr lang="en-US" sz="1800" dirty="0" smtClean="0">
                <a:solidFill>
                  <a:schemeClr val="tx1"/>
                </a:solidFill>
                <a:cs typeface="Times New Roman" pitchFamily="18" charset="0"/>
              </a:rPr>
              <a:t>Stably and accurately detect the symmetry planes</a:t>
            </a:r>
          </a:p>
          <a:p>
            <a:pPr lvl="1">
              <a:spcBef>
                <a:spcPts val="400"/>
              </a:spcBef>
              <a:spcAft>
                <a:spcPts val="400"/>
              </a:spcAft>
            </a:pPr>
            <a:r>
              <a:rPr lang="en-US" sz="1800" dirty="0" smtClean="0">
                <a:solidFill>
                  <a:schemeClr val="tx1"/>
                </a:solidFill>
                <a:cs typeface="Times New Roman" pitchFamily="18" charset="0"/>
              </a:rPr>
              <a:t>Increase in computational time is often significantly lower than the increase in the number of vertices </a:t>
            </a:r>
          </a:p>
          <a:p>
            <a:pPr>
              <a:spcBef>
                <a:spcPts val="300"/>
              </a:spcBef>
              <a:spcAft>
                <a:spcPts val="300"/>
              </a:spcAft>
            </a:pPr>
            <a:endParaRPr lang="en-US" sz="2000" dirty="0" smtClean="0">
              <a:cs typeface="Times New Roman" pitchFamily="18" charset="0"/>
            </a:endParaRPr>
          </a:p>
          <a:p>
            <a:pPr marL="273050" lvl="1">
              <a:spcBef>
                <a:spcPts val="600"/>
              </a:spcBef>
              <a:spcAft>
                <a:spcPts val="600"/>
              </a:spcAft>
              <a:buClr>
                <a:schemeClr val="accent1"/>
              </a:buClr>
              <a:buSzPct val="85000"/>
              <a:buFont typeface="Wingdings 2" pitchFamily="18" charset="2"/>
              <a:buChar char=""/>
            </a:pPr>
            <a:endParaRPr lang="en-US" sz="2000" dirty="0">
              <a:solidFill>
                <a:schemeClr val="tx1"/>
              </a:solidFill>
              <a:cs typeface="Times New Roman" pitchFamily="18" charset="0"/>
            </a:endParaRPr>
          </a:p>
        </p:txBody>
      </p:sp>
      <p:sp>
        <p:nvSpPr>
          <p:cNvPr id="9" name="Shape 287"/>
          <p:cNvSpPr txBox="1">
            <a:spLocks/>
          </p:cNvSpPr>
          <p:nvPr/>
        </p:nvSpPr>
        <p:spPr bwMode="auto">
          <a:xfrm>
            <a:off x="1905000" y="2895600"/>
            <a:ext cx="5562600" cy="6096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1800" dirty="0" smtClean="0"/>
              <a:t>Mean/max </a:t>
            </a:r>
            <a:r>
              <a:rPr lang="en-US" sz="1800" dirty="0"/>
              <a:t>errors and </a:t>
            </a:r>
            <a:r>
              <a:rPr lang="en-US" sz="1800" dirty="0" smtClean="0"/>
              <a:t>timings comparison w.r.t</a:t>
            </a:r>
            <a:br>
              <a:rPr lang="en-US" sz="1800" dirty="0" smtClean="0"/>
            </a:br>
            <a:r>
              <a:rPr lang="en-US" sz="1800" dirty="0" smtClean="0"/>
              <a:t>the </a:t>
            </a:r>
            <a:r>
              <a:rPr lang="en-US" sz="1800" dirty="0"/>
              <a:t>robustness to different </a:t>
            </a:r>
            <a:r>
              <a:rPr lang="en-US" sz="1800" dirty="0" smtClean="0"/>
              <a:t>#vertices</a:t>
            </a:r>
            <a:endParaRPr lang="en" sz="1800" dirty="0"/>
          </a:p>
        </p:txBody>
      </p:sp>
      <p:sp>
        <p:nvSpPr>
          <p:cNvPr id="8"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r>
              <a:rPr lang="en-US" altLang="zh-CN" sz="3000" b="1" dirty="0">
                <a:solidFill>
                  <a:srgbClr val="7B9899"/>
                </a:solidFill>
                <a:cs typeface="Times New Roman" pitchFamily="18" charset="0"/>
              </a:rPr>
              <a:t>Robustness to Number of Vertices</a:t>
            </a:r>
            <a:endParaRPr lang="en-US" sz="3000" dirty="0"/>
          </a:p>
        </p:txBody>
      </p:sp>
      <p:pic>
        <p:nvPicPr>
          <p:cNvPr id="8194" name="Picture 2"/>
          <p:cNvPicPr>
            <a:picLocks noChangeAspect="1" noChangeArrowheads="1"/>
          </p:cNvPicPr>
          <p:nvPr/>
        </p:nvPicPr>
        <p:blipFill>
          <a:blip r:embed="rId3" cstate="print"/>
          <a:srcRect/>
          <a:stretch>
            <a:fillRect/>
          </a:stretch>
        </p:blipFill>
        <p:spPr bwMode="auto">
          <a:xfrm>
            <a:off x="2667000" y="3598567"/>
            <a:ext cx="3886200" cy="2726033"/>
          </a:xfrm>
          <a:prstGeom prst="rect">
            <a:avLst/>
          </a:prstGeom>
          <a:noFill/>
          <a:ln w="9525">
            <a:noFill/>
            <a:miter lim="800000"/>
            <a:headEnd/>
            <a:tailEnd/>
          </a:ln>
        </p:spPr>
      </p:pic>
    </p:spTree>
    <p:extLst>
      <p:ext uri="{BB962C8B-B14F-4D97-AF65-F5344CB8AC3E}">
        <p14:creationId xmlns:p14="http://schemas.microsoft.com/office/powerpoint/2010/main" val="3521426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21</a:t>
            </a:fld>
            <a:endParaRPr lang="en-US" altLang="zh-CN" dirty="0">
              <a:latin typeface="+mj-lt"/>
            </a:endParaRPr>
          </a:p>
        </p:txBody>
      </p:sp>
      <p:sp>
        <p:nvSpPr>
          <p:cNvPr id="6" name="Content Placeholder 2"/>
          <p:cNvSpPr>
            <a:spLocks noGrp="1"/>
          </p:cNvSpPr>
          <p:nvPr>
            <p:ph sz="quarter" idx="1"/>
          </p:nvPr>
        </p:nvSpPr>
        <p:spPr>
          <a:xfrm>
            <a:off x="301625" y="1524000"/>
            <a:ext cx="8504238" cy="4800599"/>
          </a:xfrm>
        </p:spPr>
        <p:txBody>
          <a:bodyPr/>
          <a:lstStyle/>
          <a:p>
            <a:pPr>
              <a:spcBef>
                <a:spcPts val="400"/>
              </a:spcBef>
              <a:spcAft>
                <a:spcPts val="400"/>
              </a:spcAft>
            </a:pPr>
            <a:r>
              <a:rPr lang="en-US" sz="2000" b="1" dirty="0" smtClean="0"/>
              <a:t>Conclusions</a:t>
            </a:r>
            <a:endParaRPr lang="en-US" sz="2000" dirty="0"/>
          </a:p>
          <a:p>
            <a:pPr lvl="1">
              <a:spcBef>
                <a:spcPts val="400"/>
              </a:spcBef>
              <a:spcAft>
                <a:spcPts val="400"/>
              </a:spcAft>
              <a:buFont typeface="Courier New" pitchFamily="49" charset="0"/>
              <a:buChar char="o"/>
            </a:pPr>
            <a:r>
              <a:rPr lang="en-US" sz="1800" dirty="0">
                <a:solidFill>
                  <a:schemeClr val="tx1"/>
                </a:solidFill>
              </a:rPr>
              <a:t>Symmetry in viewpoint entropy distribution corresponds to the symmetry </a:t>
            </a:r>
            <a:r>
              <a:rPr lang="en-US" sz="1800" dirty="0" smtClean="0">
                <a:solidFill>
                  <a:schemeClr val="tx1"/>
                </a:solidFill>
              </a:rPr>
              <a:t>of </a:t>
            </a:r>
            <a:r>
              <a:rPr lang="en-US" sz="1800" dirty="0">
                <a:solidFill>
                  <a:schemeClr val="tx1"/>
                </a:solidFill>
              </a:rPr>
              <a:t>the 3D </a:t>
            </a:r>
            <a:r>
              <a:rPr lang="en-US" sz="1800" dirty="0" smtClean="0">
                <a:solidFill>
                  <a:schemeClr val="tx1"/>
                </a:solidFill>
              </a:rPr>
              <a:t>model</a:t>
            </a:r>
          </a:p>
          <a:p>
            <a:pPr lvl="1">
              <a:spcBef>
                <a:spcPts val="400"/>
              </a:spcBef>
              <a:spcAft>
                <a:spcPts val="400"/>
              </a:spcAft>
              <a:buFont typeface="Courier New" pitchFamily="49" charset="0"/>
              <a:buChar char="o"/>
            </a:pPr>
            <a:r>
              <a:rPr lang="en-US" sz="1800" dirty="0" smtClean="0">
                <a:solidFill>
                  <a:schemeClr val="tx1"/>
                </a:solidFill>
              </a:rPr>
              <a:t>Propose an </a:t>
            </a:r>
            <a:r>
              <a:rPr lang="en-US" sz="1800" dirty="0">
                <a:solidFill>
                  <a:schemeClr val="tx1"/>
                </a:solidFill>
              </a:rPr>
              <a:t>efficient and novel </a:t>
            </a:r>
            <a:r>
              <a:rPr lang="en-US" sz="1800" i="1" dirty="0">
                <a:solidFill>
                  <a:srgbClr val="FF0000"/>
                </a:solidFill>
              </a:rPr>
              <a:t>view-based</a:t>
            </a:r>
            <a:r>
              <a:rPr lang="en-US" sz="1800" dirty="0">
                <a:solidFill>
                  <a:srgbClr val="FF0000"/>
                </a:solidFill>
              </a:rPr>
              <a:t> </a:t>
            </a:r>
            <a:r>
              <a:rPr lang="en-US" sz="1800" dirty="0" smtClean="0">
                <a:solidFill>
                  <a:schemeClr val="tx1"/>
                </a:solidFill>
              </a:rPr>
              <a:t>symmetry detection method</a:t>
            </a:r>
          </a:p>
          <a:p>
            <a:pPr lvl="1">
              <a:spcBef>
                <a:spcPts val="400"/>
              </a:spcBef>
              <a:spcAft>
                <a:spcPts val="400"/>
              </a:spcAft>
              <a:buFont typeface="Courier New" pitchFamily="49" charset="0"/>
              <a:buChar char="o"/>
            </a:pPr>
            <a:r>
              <a:rPr lang="en-US" sz="1800" dirty="0" smtClean="0">
                <a:solidFill>
                  <a:schemeClr val="tx1"/>
                </a:solidFill>
              </a:rPr>
              <a:t>Demonstrate a good </a:t>
            </a:r>
            <a:r>
              <a:rPr lang="en-US" sz="1800" dirty="0">
                <a:solidFill>
                  <a:schemeClr val="tx1"/>
                </a:solidFill>
              </a:rPr>
              <a:t>performance in </a:t>
            </a:r>
            <a:r>
              <a:rPr lang="en-US" sz="1800" dirty="0" smtClean="0">
                <a:solidFill>
                  <a:schemeClr val="tx1"/>
                </a:solidFill>
              </a:rPr>
              <a:t>accuracy </a:t>
            </a:r>
            <a:r>
              <a:rPr lang="en-US" sz="1800" dirty="0">
                <a:solidFill>
                  <a:schemeClr val="tx1"/>
                </a:solidFill>
              </a:rPr>
              <a:t>and </a:t>
            </a:r>
            <a:r>
              <a:rPr lang="en-US" sz="1800" dirty="0" smtClean="0">
                <a:solidFill>
                  <a:schemeClr val="tx1"/>
                </a:solidFill>
              </a:rPr>
              <a:t>efficiency</a:t>
            </a:r>
          </a:p>
          <a:p>
            <a:pPr lvl="1">
              <a:spcBef>
                <a:spcPts val="400"/>
              </a:spcBef>
              <a:spcAft>
                <a:spcPts val="400"/>
              </a:spcAft>
              <a:buFont typeface="Courier New" pitchFamily="49" charset="0"/>
              <a:buChar char="o"/>
            </a:pPr>
            <a:r>
              <a:rPr lang="en-US" sz="1800" dirty="0" smtClean="0">
                <a:solidFill>
                  <a:schemeClr val="tx1"/>
                </a:solidFill>
              </a:rPr>
              <a:t>Validate good robustness</a:t>
            </a:r>
            <a:r>
              <a:rPr lang="en-US" sz="1800" dirty="0">
                <a:solidFill>
                  <a:schemeClr val="tx1"/>
                </a:solidFill>
              </a:rPr>
              <a:t>, detection rate, and </a:t>
            </a:r>
            <a:r>
              <a:rPr lang="en-US" sz="1800" dirty="0" smtClean="0">
                <a:solidFill>
                  <a:schemeClr val="tx1"/>
                </a:solidFill>
              </a:rPr>
              <a:t>flexibility on a dataset level</a:t>
            </a:r>
          </a:p>
          <a:p>
            <a:pPr>
              <a:spcBef>
                <a:spcPts val="400"/>
              </a:spcBef>
              <a:spcAft>
                <a:spcPts val="400"/>
              </a:spcAft>
            </a:pPr>
            <a:r>
              <a:rPr lang="en-US" sz="2000" b="1" dirty="0" smtClean="0"/>
              <a:t>Future work</a:t>
            </a:r>
            <a:endParaRPr lang="en-US" sz="2000" dirty="0" smtClean="0"/>
          </a:p>
          <a:p>
            <a:pPr lvl="1">
              <a:spcBef>
                <a:spcPts val="400"/>
              </a:spcBef>
              <a:spcAft>
                <a:spcPts val="400"/>
              </a:spcAft>
              <a:buFont typeface="Courier New" pitchFamily="49" charset="0"/>
              <a:buChar char="o"/>
            </a:pPr>
            <a:r>
              <a:rPr lang="en-US" sz="1800" dirty="0" smtClean="0">
                <a:solidFill>
                  <a:schemeClr val="tx1"/>
                </a:solidFill>
              </a:rPr>
              <a:t>Combine CPCA with Minimum Projection Area (MPA)</a:t>
            </a:r>
          </a:p>
          <a:p>
            <a:pPr lvl="1">
              <a:spcBef>
                <a:spcPts val="400"/>
              </a:spcBef>
              <a:spcAft>
                <a:spcPts val="400"/>
              </a:spcAft>
              <a:buFont typeface="Courier New" pitchFamily="49" charset="0"/>
              <a:buChar char="o"/>
            </a:pPr>
            <a:r>
              <a:rPr lang="en-US" sz="1800" dirty="0" smtClean="0">
                <a:solidFill>
                  <a:schemeClr val="tx1"/>
                </a:solidFill>
              </a:rPr>
              <a:t>Develop an </a:t>
            </a:r>
            <a:r>
              <a:rPr lang="en-US" sz="1800" dirty="0">
                <a:solidFill>
                  <a:schemeClr val="tx1"/>
                </a:solidFill>
              </a:rPr>
              <a:t>automatic and adaptive </a:t>
            </a:r>
            <a:r>
              <a:rPr lang="en-US" sz="1800" dirty="0" smtClean="0">
                <a:solidFill>
                  <a:schemeClr val="tx1"/>
                </a:solidFill>
              </a:rPr>
              <a:t>strategy to select an appropriate entropy difference threshold </a:t>
            </a:r>
            <a:r>
              <a:rPr lang="el-GR" sz="1800" i="1" dirty="0">
                <a:solidFill>
                  <a:schemeClr val="tx1"/>
                </a:solidFill>
              </a:rPr>
              <a:t>δ</a:t>
            </a:r>
            <a:r>
              <a:rPr lang="en-US" sz="1800" dirty="0">
                <a:solidFill>
                  <a:schemeClr val="tx1"/>
                </a:solidFill>
              </a:rPr>
              <a:t> for respective models or </a:t>
            </a:r>
            <a:r>
              <a:rPr lang="en-US" sz="1800" dirty="0" smtClean="0">
                <a:solidFill>
                  <a:schemeClr val="tx1"/>
                </a:solidFill>
              </a:rPr>
              <a:t>classes</a:t>
            </a:r>
          </a:p>
          <a:p>
            <a:pPr lvl="1">
              <a:spcBef>
                <a:spcPts val="400"/>
              </a:spcBef>
              <a:spcAft>
                <a:spcPts val="400"/>
              </a:spcAft>
              <a:buFont typeface="Courier New" pitchFamily="49" charset="0"/>
              <a:buChar char="o"/>
            </a:pPr>
            <a:r>
              <a:rPr lang="en-US" sz="1800" dirty="0" smtClean="0">
                <a:solidFill>
                  <a:schemeClr val="tx1"/>
                </a:solidFill>
              </a:rPr>
              <a:t>Apply our symmetry detection algorithm on</a:t>
            </a:r>
          </a:p>
          <a:p>
            <a:pPr lvl="2">
              <a:spcBef>
                <a:spcPts val="400"/>
              </a:spcBef>
              <a:spcAft>
                <a:spcPts val="400"/>
              </a:spcAft>
              <a:buFont typeface="Wingdings" panose="05000000000000000000" pitchFamily="2" charset="2"/>
              <a:buChar char="Ø"/>
            </a:pPr>
            <a:r>
              <a:rPr lang="en-US" sz="1600" dirty="0" smtClean="0">
                <a:solidFill>
                  <a:schemeClr val="tx1"/>
                </a:solidFill>
              </a:rPr>
              <a:t>3D model alignment</a:t>
            </a:r>
          </a:p>
          <a:p>
            <a:pPr lvl="2">
              <a:spcBef>
                <a:spcPts val="400"/>
              </a:spcBef>
              <a:spcAft>
                <a:spcPts val="400"/>
              </a:spcAft>
              <a:buFont typeface="Wingdings" panose="05000000000000000000" pitchFamily="2" charset="2"/>
              <a:buChar char="Ø"/>
            </a:pPr>
            <a:r>
              <a:rPr lang="en-US" sz="1600" dirty="0"/>
              <a:t>B</a:t>
            </a:r>
            <a:r>
              <a:rPr lang="en-US" sz="1600" dirty="0" smtClean="0">
                <a:solidFill>
                  <a:schemeClr val="tx1"/>
                </a:solidFill>
              </a:rPr>
              <a:t>est view selection</a:t>
            </a:r>
            <a:endParaRPr lang="en-US" sz="1600" dirty="0">
              <a:solidFill>
                <a:schemeClr val="tx1"/>
              </a:solidFill>
            </a:endParaRPr>
          </a:p>
        </p:txBody>
      </p:sp>
      <p:sp>
        <p:nvSpPr>
          <p:cNvPr id="7"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r>
              <a:rPr lang="en-US" altLang="zh-CN" sz="3000" b="1" dirty="0">
                <a:solidFill>
                  <a:srgbClr val="7B9899"/>
                </a:solidFill>
                <a:cs typeface="Times New Roman" pitchFamily="18" charset="0"/>
              </a:rPr>
              <a:t>Conclusions and Future Work</a:t>
            </a:r>
            <a:endParaRPr lang="en-US" sz="3000" dirty="0"/>
          </a:p>
        </p:txBody>
      </p:sp>
    </p:spTree>
    <p:extLst>
      <p:ext uri="{BB962C8B-B14F-4D97-AF65-F5344CB8AC3E}">
        <p14:creationId xmlns:p14="http://schemas.microsoft.com/office/powerpoint/2010/main" val="2018048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22</a:t>
            </a:fld>
            <a:endParaRPr lang="en-US" altLang="zh-CN" dirty="0">
              <a:latin typeface="+mj-lt"/>
            </a:endParaRPr>
          </a:p>
        </p:txBody>
      </p:sp>
      <mc:AlternateContent xmlns:mc="http://schemas.openxmlformats.org/markup-compatibility/2006" xmlns:a14="http://schemas.microsoft.com/office/drawing/2010/main">
        <mc:Choice Requires="a14">
          <p:sp>
            <p:nvSpPr>
              <p:cNvPr id="6" name="Content Placeholder 2"/>
              <p:cNvSpPr>
                <a:spLocks noGrp="1"/>
              </p:cNvSpPr>
              <p:nvPr>
                <p:ph sz="quarter" idx="1"/>
              </p:nvPr>
            </p:nvSpPr>
            <p:spPr>
              <a:xfrm>
                <a:off x="301625" y="1524000"/>
                <a:ext cx="8504238" cy="4800599"/>
              </a:xfrm>
            </p:spPr>
            <p:txBody>
              <a:bodyPr/>
              <a:lstStyle/>
              <a:p>
                <a:r>
                  <a:rPr lang="en-US" sz="2000" b="1" dirty="0" smtClean="0"/>
                  <a:t>Overall symmetry detection performance</a:t>
                </a:r>
                <a:endParaRPr lang="en-US" sz="2000" dirty="0"/>
              </a:p>
              <a:p>
                <a:pPr lvl="1">
                  <a:spcBef>
                    <a:spcPts val="600"/>
                  </a:spcBef>
                  <a:spcAft>
                    <a:spcPts val="600"/>
                  </a:spcAft>
                  <a:buFont typeface="Courier New" pitchFamily="49" charset="0"/>
                  <a:buChar char="o"/>
                </a:pPr>
                <a:r>
                  <a:rPr lang="en-US" sz="1800" dirty="0" smtClean="0">
                    <a:solidFill>
                      <a:schemeClr val="tx1"/>
                    </a:solidFill>
                  </a:rPr>
                  <a:t>Tracker Detection Rate (TRDR,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𝑇𝑃</m:t>
                        </m:r>
                      </m:num>
                      <m:den>
                        <m:r>
                          <a:rPr lang="en-US" sz="1800" b="0" i="1" smtClean="0">
                            <a:solidFill>
                              <a:schemeClr val="tx1"/>
                            </a:solidFill>
                            <a:latin typeface="Cambria Math" panose="02040503050406030204" pitchFamily="18" charset="0"/>
                          </a:rPr>
                          <m:t>𝑇𝐺</m:t>
                        </m:r>
                      </m:den>
                    </m:f>
                  </m:oMath>
                </a14:m>
                <a:r>
                  <a:rPr lang="en-US" sz="1800" dirty="0" smtClean="0">
                    <a:solidFill>
                      <a:schemeClr val="tx1"/>
                    </a:solidFill>
                  </a:rPr>
                  <a:t>)	False Alarm Rate (FAR,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𝐹𝑃</m:t>
                        </m:r>
                      </m:num>
                      <m:den>
                        <m:r>
                          <a:rPr lang="en-US" sz="1800" b="0" i="1" smtClean="0">
                            <a:solidFill>
                              <a:schemeClr val="tx1"/>
                            </a:solidFill>
                            <a:latin typeface="Cambria Math" panose="02040503050406030204" pitchFamily="18" charset="0"/>
                          </a:rPr>
                          <m:t>𝑇𝑃</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𝐹𝑃</m:t>
                        </m:r>
                      </m:den>
                    </m:f>
                  </m:oMath>
                </a14:m>
                <a:r>
                  <a:rPr lang="en-US" sz="1800" dirty="0" smtClean="0">
                    <a:solidFill>
                      <a:schemeClr val="tx1"/>
                    </a:solidFill>
                  </a:rPr>
                  <a:t>)</a:t>
                </a:r>
                <a:endParaRPr lang="en-US" sz="1800" dirty="0">
                  <a:solidFill>
                    <a:schemeClr val="tx1"/>
                  </a:solidFill>
                </a:endParaRPr>
              </a:p>
              <a:p>
                <a:pPr lvl="1">
                  <a:spcBef>
                    <a:spcPts val="600"/>
                  </a:spcBef>
                  <a:spcAft>
                    <a:spcPts val="600"/>
                  </a:spcAft>
                  <a:buFont typeface="Courier New" pitchFamily="49" charset="0"/>
                  <a:buChar char="o"/>
                </a:pPr>
                <a:r>
                  <a:rPr lang="en-US" sz="1800" dirty="0" smtClean="0">
                    <a:solidFill>
                      <a:schemeClr val="tx1"/>
                    </a:solidFill>
                  </a:rPr>
                  <a:t>Detection Rate (DR,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𝑇𝑃</m:t>
                        </m:r>
                      </m:num>
                      <m:den>
                        <m:r>
                          <a:rPr lang="en-US" sz="1800" b="0" i="1" smtClean="0">
                            <a:solidFill>
                              <a:schemeClr val="tx1"/>
                            </a:solidFill>
                            <a:latin typeface="Cambria Math" panose="02040503050406030204" pitchFamily="18" charset="0"/>
                          </a:rPr>
                          <m:t>𝑇𝑃</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𝐹𝑁</m:t>
                        </m:r>
                      </m:den>
                    </m:f>
                  </m:oMath>
                </a14:m>
                <a:r>
                  <a:rPr lang="en-US" sz="1800" dirty="0" smtClean="0">
                    <a:solidFill>
                      <a:schemeClr val="tx1"/>
                    </a:solidFill>
                  </a:rPr>
                  <a:t>) 		Specificity (SP,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𝑇𝑁</m:t>
                        </m:r>
                      </m:num>
                      <m:den>
                        <m:r>
                          <a:rPr lang="en-US" sz="1800" b="0" i="1" smtClean="0">
                            <a:solidFill>
                              <a:schemeClr val="tx1"/>
                            </a:solidFill>
                            <a:latin typeface="Cambria Math" panose="02040503050406030204" pitchFamily="18" charset="0"/>
                          </a:rPr>
                          <m:t>𝐹𝑃</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𝑇𝑁</m:t>
                        </m:r>
                      </m:den>
                    </m:f>
                  </m:oMath>
                </a14:m>
                <a:r>
                  <a:rPr lang="en-US" sz="1800" dirty="0" smtClean="0">
                    <a:solidFill>
                      <a:schemeClr val="tx1"/>
                    </a:solidFill>
                  </a:rPr>
                  <a:t>)</a:t>
                </a:r>
              </a:p>
              <a:p>
                <a:pPr lvl="1">
                  <a:spcBef>
                    <a:spcPts val="600"/>
                  </a:spcBef>
                  <a:spcAft>
                    <a:spcPts val="600"/>
                  </a:spcAft>
                  <a:buFont typeface="Courier New" pitchFamily="49" charset="0"/>
                  <a:buChar char="o"/>
                </a:pPr>
                <a:r>
                  <a:rPr lang="en-US" sz="1800" dirty="0" smtClean="0">
                    <a:solidFill>
                      <a:schemeClr val="tx1"/>
                    </a:solidFill>
                  </a:rPr>
                  <a:t>Accuracy (AC,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𝑇𝑃</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𝑇𝑁</m:t>
                        </m:r>
                      </m:num>
                      <m:den>
                        <m:r>
                          <a:rPr lang="en-US" sz="1800" b="0" i="1" smtClean="0">
                            <a:solidFill>
                              <a:schemeClr val="tx1"/>
                            </a:solidFill>
                            <a:latin typeface="Cambria Math" panose="02040503050406030204" pitchFamily="18" charset="0"/>
                          </a:rPr>
                          <m:t>𝑇</m:t>
                        </m:r>
                        <m:r>
                          <a:rPr lang="en-US" sz="1800" b="0" i="1" smtClean="0">
                            <a:solidFill>
                              <a:schemeClr val="tx1"/>
                            </a:solidFill>
                            <a:latin typeface="Cambria Math"/>
                          </a:rPr>
                          <m:t>𝑃</m:t>
                        </m:r>
                        <m:r>
                          <a:rPr lang="en-US" sz="1800" b="0" i="1" smtClean="0">
                            <a:solidFill>
                              <a:schemeClr val="tx1"/>
                            </a:solidFill>
                            <a:latin typeface="Cambria Math"/>
                          </a:rPr>
                          <m:t>+</m:t>
                        </m:r>
                        <m:r>
                          <a:rPr lang="en-US" sz="1800" b="0" i="1" smtClean="0">
                            <a:solidFill>
                              <a:schemeClr val="tx1"/>
                            </a:solidFill>
                            <a:latin typeface="Cambria Math"/>
                          </a:rPr>
                          <m:t>𝑇𝑁</m:t>
                        </m:r>
                        <m:r>
                          <a:rPr lang="en-US" sz="1800" b="0" i="1" smtClean="0">
                            <a:solidFill>
                              <a:schemeClr val="tx1"/>
                            </a:solidFill>
                            <a:latin typeface="Cambria Math"/>
                          </a:rPr>
                          <m:t>+</m:t>
                        </m:r>
                        <m:r>
                          <a:rPr lang="en-US" sz="1800" b="0" i="1" smtClean="0">
                            <a:solidFill>
                              <a:schemeClr val="tx1"/>
                            </a:solidFill>
                            <a:latin typeface="Cambria Math"/>
                          </a:rPr>
                          <m:t>𝐹𝑃</m:t>
                        </m:r>
                        <m:r>
                          <a:rPr lang="en-US" sz="1800" b="0" i="1" smtClean="0">
                            <a:solidFill>
                              <a:schemeClr val="tx1"/>
                            </a:solidFill>
                            <a:latin typeface="Cambria Math"/>
                          </a:rPr>
                          <m:t>+</m:t>
                        </m:r>
                        <m:r>
                          <a:rPr lang="en-US" sz="1800" b="0" i="1" smtClean="0">
                            <a:solidFill>
                              <a:schemeClr val="tx1"/>
                            </a:solidFill>
                            <a:latin typeface="Cambria Math"/>
                          </a:rPr>
                          <m:t>𝐹𝑁</m:t>
                        </m:r>
                      </m:den>
                    </m:f>
                  </m:oMath>
                </a14:m>
                <a:r>
                  <a:rPr lang="en-US" sz="1800" dirty="0" smtClean="0">
                    <a:solidFill>
                      <a:schemeClr val="tx1"/>
                    </a:solidFill>
                  </a:rPr>
                  <a:t>)		Positive Prediction (PP,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𝑇𝑃</m:t>
                        </m:r>
                      </m:num>
                      <m:den>
                        <m:r>
                          <a:rPr lang="en-US" sz="1800" b="0" i="1" smtClean="0">
                            <a:solidFill>
                              <a:schemeClr val="tx1"/>
                            </a:solidFill>
                            <a:latin typeface="Cambria Math" panose="02040503050406030204" pitchFamily="18" charset="0"/>
                          </a:rPr>
                          <m:t>𝑇𝑃</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𝐹𝑃</m:t>
                        </m:r>
                      </m:den>
                    </m:f>
                  </m:oMath>
                </a14:m>
                <a:r>
                  <a:rPr lang="en-US" sz="1800" dirty="0" smtClean="0">
                    <a:solidFill>
                      <a:schemeClr val="tx1"/>
                    </a:solidFill>
                  </a:rPr>
                  <a:t>)</a:t>
                </a:r>
              </a:p>
              <a:p>
                <a:pPr lvl="1">
                  <a:spcBef>
                    <a:spcPts val="600"/>
                  </a:spcBef>
                  <a:spcAft>
                    <a:spcPts val="600"/>
                  </a:spcAft>
                  <a:buFont typeface="Courier New" pitchFamily="49" charset="0"/>
                  <a:buChar char="o"/>
                </a:pPr>
                <a:r>
                  <a:rPr lang="en-US" sz="1800" dirty="0" smtClean="0">
                    <a:solidFill>
                      <a:schemeClr val="tx1"/>
                    </a:solidFill>
                  </a:rPr>
                  <a:t>Negative Prediction (NP,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𝑇𝑁</m:t>
                        </m:r>
                      </m:num>
                      <m:den>
                        <m:r>
                          <a:rPr lang="en-US" sz="1800" b="0" i="1" smtClean="0">
                            <a:solidFill>
                              <a:schemeClr val="tx1"/>
                            </a:solidFill>
                            <a:latin typeface="Cambria Math" panose="02040503050406030204" pitchFamily="18" charset="0"/>
                          </a:rPr>
                          <m:t>𝐹𝑁</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𝑇𝑁</m:t>
                        </m:r>
                      </m:den>
                    </m:f>
                  </m:oMath>
                </a14:m>
                <a:r>
                  <a:rPr lang="en-US" sz="1800" dirty="0" smtClean="0">
                    <a:solidFill>
                      <a:schemeClr val="tx1"/>
                    </a:solidFill>
                  </a:rPr>
                  <a:t>)	False </a:t>
                </a:r>
                <a:r>
                  <a:rPr lang="en-US" sz="1800" dirty="0">
                    <a:solidFill>
                      <a:schemeClr val="tx1"/>
                    </a:solidFill>
                  </a:rPr>
                  <a:t>Positive Rate (FPR,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𝐹𝑃</m:t>
                        </m:r>
                      </m:num>
                      <m:den>
                        <m:r>
                          <a:rPr lang="en-US" sz="1800" b="0" i="1" smtClean="0">
                            <a:solidFill>
                              <a:schemeClr val="tx1"/>
                            </a:solidFill>
                            <a:latin typeface="Cambria Math" panose="02040503050406030204" pitchFamily="18" charset="0"/>
                          </a:rPr>
                          <m:t>𝐹𝑃</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𝑇𝑃</m:t>
                        </m:r>
                      </m:den>
                    </m:f>
                  </m:oMath>
                </a14:m>
                <a:r>
                  <a:rPr lang="en-US" sz="1800" dirty="0" smtClean="0">
                    <a:solidFill>
                      <a:schemeClr val="tx1"/>
                    </a:solidFill>
                  </a:rPr>
                  <a:t>)</a:t>
                </a:r>
              </a:p>
              <a:p>
                <a:pPr lvl="1">
                  <a:spcBef>
                    <a:spcPts val="600"/>
                  </a:spcBef>
                  <a:spcAft>
                    <a:spcPts val="600"/>
                  </a:spcAft>
                  <a:buFont typeface="Courier New" pitchFamily="49" charset="0"/>
                  <a:buChar char="o"/>
                </a:pPr>
                <a:r>
                  <a:rPr lang="en-US" sz="1800" dirty="0" smtClean="0">
                    <a:solidFill>
                      <a:schemeClr val="tx1"/>
                    </a:solidFill>
                  </a:rPr>
                  <a:t>False  Negative Rate (FNR or Miss Rate, </a:t>
                </a:r>
                <a14:m>
                  <m:oMath xmlns:m="http://schemas.openxmlformats.org/officeDocument/2006/math">
                    <m:f>
                      <m:fPr>
                        <m:ctrlPr>
                          <a:rPr lang="en-US" sz="1800" i="1" smtClean="0">
                            <a:solidFill>
                              <a:schemeClr val="tx1"/>
                            </a:solidFill>
                            <a:latin typeface="Cambria Math"/>
                          </a:rPr>
                        </m:ctrlPr>
                      </m:fPr>
                      <m:num>
                        <m:r>
                          <a:rPr lang="en-US" sz="1800" b="0" i="1" smtClean="0">
                            <a:solidFill>
                              <a:schemeClr val="tx1"/>
                            </a:solidFill>
                            <a:latin typeface="Cambria Math" panose="02040503050406030204" pitchFamily="18" charset="0"/>
                          </a:rPr>
                          <m:t>𝐹𝑁</m:t>
                        </m:r>
                      </m:num>
                      <m:den>
                        <m:r>
                          <a:rPr lang="en-US" sz="1800" b="0" i="1" smtClean="0">
                            <a:solidFill>
                              <a:schemeClr val="tx1"/>
                            </a:solidFill>
                            <a:latin typeface="Cambria Math" panose="02040503050406030204" pitchFamily="18" charset="0"/>
                          </a:rPr>
                          <m:t>𝐹𝑁</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𝑇𝑃</m:t>
                        </m:r>
                      </m:den>
                    </m:f>
                  </m:oMath>
                </a14:m>
                <a:r>
                  <a:rPr lang="en-US" sz="1800" dirty="0" smtClean="0">
                    <a:solidFill>
                      <a:schemeClr val="tx1"/>
                    </a:solidFill>
                  </a:rPr>
                  <a:t>)</a:t>
                </a:r>
              </a:p>
            </p:txBody>
          </p:sp>
        </mc:Choice>
        <mc:Fallback xmlns="">
          <p:sp>
            <p:nvSpPr>
              <p:cNvPr id="6" name="Content Placeholder 2"/>
              <p:cNvSpPr>
                <a:spLocks noGrp="1" noRot="1" noChangeAspect="1" noMove="1" noResize="1" noEditPoints="1" noAdjustHandles="1" noChangeArrowheads="1" noChangeShapeType="1" noTextEdit="1"/>
              </p:cNvSpPr>
              <p:nvPr>
                <p:ph sz="quarter" idx="1"/>
              </p:nvPr>
            </p:nvSpPr>
            <p:spPr>
              <a:xfrm>
                <a:off x="301625" y="1524000"/>
                <a:ext cx="8504238" cy="4800599"/>
              </a:xfrm>
              <a:blipFill rotWithShape="1">
                <a:blip r:embed="rId3"/>
                <a:stretch>
                  <a:fillRect l="-215" t="-762"/>
                </a:stretch>
              </a:blipFill>
            </p:spPr>
            <p:txBody>
              <a:bodyPr/>
              <a:lstStyle/>
              <a:p>
                <a:r>
                  <a:rPr lang="en-SG">
                    <a:noFill/>
                  </a:rPr>
                  <a:t> </a:t>
                </a:r>
              </a:p>
            </p:txBody>
          </p:sp>
        </mc:Fallback>
      </mc:AlternateContent>
      <p:sp>
        <p:nvSpPr>
          <p:cNvPr id="8" name="Shape 287"/>
          <p:cNvSpPr txBox="1">
            <a:spLocks/>
          </p:cNvSpPr>
          <p:nvPr/>
        </p:nvSpPr>
        <p:spPr bwMode="auto">
          <a:xfrm>
            <a:off x="457200" y="4648200"/>
            <a:ext cx="8153400" cy="6096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noAutofit/>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1800" dirty="0" smtClean="0"/>
              <a:t>Overall </a:t>
            </a:r>
            <a:r>
              <a:rPr lang="en-US" sz="1800" dirty="0"/>
              <a:t>symmetry detection accuracy of our algorithm based </a:t>
            </a:r>
            <a:r>
              <a:rPr lang="en-US" sz="1800" dirty="0" smtClean="0"/>
              <a:t>on</a:t>
            </a:r>
            <a:br>
              <a:rPr lang="en-US" sz="1800" dirty="0" smtClean="0"/>
            </a:br>
            <a:r>
              <a:rPr lang="en-US" sz="1800" dirty="0" smtClean="0"/>
              <a:t>the </a:t>
            </a:r>
            <a:r>
              <a:rPr lang="en-US" sz="1800" dirty="0"/>
              <a:t>first </a:t>
            </a:r>
            <a:r>
              <a:rPr lang="en-US" sz="1800" dirty="0" smtClean="0"/>
              <a:t>200 </a:t>
            </a:r>
            <a:r>
              <a:rPr lang="en-US" sz="1800" dirty="0"/>
              <a:t>models of the NIST </a:t>
            </a:r>
            <a:r>
              <a:rPr lang="en-US" sz="1800" dirty="0" smtClean="0"/>
              <a:t>benchmark</a:t>
            </a:r>
            <a:endParaRPr lang="en" sz="1800" dirty="0"/>
          </a:p>
        </p:txBody>
      </p:sp>
      <p:sp>
        <p:nvSpPr>
          <p:cNvPr id="9" name="Title 1"/>
          <p:cNvSpPr txBox="1">
            <a:spLocks/>
          </p:cNvSpPr>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r>
              <a:rPr lang="en-US" altLang="zh-CN" sz="3000" b="1" dirty="0" smtClean="0">
                <a:solidFill>
                  <a:srgbClr val="7B9899"/>
                </a:solidFill>
                <a:cs typeface="Times New Roman" pitchFamily="18" charset="0"/>
              </a:rPr>
              <a:t>Symmetry </a:t>
            </a:r>
            <a:r>
              <a:rPr lang="en-US" altLang="zh-CN" sz="3000" b="1" dirty="0">
                <a:solidFill>
                  <a:srgbClr val="7B9899"/>
                </a:solidFill>
                <a:cs typeface="Times New Roman" pitchFamily="18" charset="0"/>
              </a:rPr>
              <a:t>Planes Detection </a:t>
            </a:r>
            <a:r>
              <a:rPr lang="en-US" altLang="zh-CN" sz="3000" b="1" dirty="0" smtClean="0">
                <a:solidFill>
                  <a:srgbClr val="7B9899"/>
                </a:solidFill>
                <a:cs typeface="Times New Roman" pitchFamily="18" charset="0"/>
              </a:rPr>
              <a:t>Rate (Cont.)</a:t>
            </a:r>
            <a:endParaRPr lang="en-US" sz="3000" dirty="0"/>
          </a:p>
        </p:txBody>
      </p:sp>
      <p:pic>
        <p:nvPicPr>
          <p:cNvPr id="6146" name="Picture 2"/>
          <p:cNvPicPr>
            <a:picLocks noChangeAspect="1" noChangeArrowheads="1"/>
          </p:cNvPicPr>
          <p:nvPr/>
        </p:nvPicPr>
        <p:blipFill>
          <a:blip r:embed="rId4" cstate="print"/>
          <a:srcRect/>
          <a:stretch>
            <a:fillRect/>
          </a:stretch>
        </p:blipFill>
        <p:spPr bwMode="auto">
          <a:xfrm>
            <a:off x="304800" y="5486400"/>
            <a:ext cx="8458200" cy="497542"/>
          </a:xfrm>
          <a:prstGeom prst="rect">
            <a:avLst/>
          </a:prstGeom>
          <a:noFill/>
          <a:ln w="9525">
            <a:noFill/>
            <a:miter lim="800000"/>
            <a:headEnd/>
            <a:tailEnd/>
          </a:ln>
        </p:spPr>
      </p:pic>
    </p:spTree>
    <p:extLst>
      <p:ext uri="{BB962C8B-B14F-4D97-AF65-F5344CB8AC3E}">
        <p14:creationId xmlns:p14="http://schemas.microsoft.com/office/powerpoint/2010/main" val="1872555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 sz="3000" b="1" dirty="0" smtClean="0"/>
              <a:t>User </a:t>
            </a:r>
            <a:r>
              <a:rPr lang="en" sz="3000" b="1" dirty="0"/>
              <a:t>Interface</a:t>
            </a:r>
            <a:endParaRPr lang="en-US" altLang="zh-CN" sz="3000" b="1" dirty="0" smtClean="0">
              <a:solidFill>
                <a:srgbClr val="7B9899"/>
              </a:solidFill>
              <a:ea typeface="宋体" charset="-122"/>
              <a:cs typeface="Times New Roman" pitchFamily="18" charset="0"/>
            </a:endParaRPr>
          </a:p>
        </p:txBody>
      </p:sp>
      <p:sp>
        <p:nvSpPr>
          <p:cNvPr id="3" name="Slide Number Placeholder 2"/>
          <p:cNvSpPr>
            <a:spLocks noGrp="1"/>
          </p:cNvSpPr>
          <p:nvPr>
            <p:ph type="sldNum" sz="quarter" idx="12"/>
          </p:nvPr>
        </p:nvSpPr>
        <p:spPr/>
        <p:txBody>
          <a:bodyPr/>
          <a:lstStyle/>
          <a:p>
            <a:pPr>
              <a:defRPr/>
            </a:pPr>
            <a:fld id="{0B1DE52F-DBA3-4B58-8F0B-0018974E4371}" type="slidenum">
              <a:rPr lang="zh-CN" altLang="en-US" smtClean="0">
                <a:latin typeface="+mj-lt"/>
              </a:rPr>
              <a:pPr>
                <a:defRPr/>
              </a:pPr>
              <a:t>23</a:t>
            </a:fld>
            <a:endParaRPr lang="en-US" altLang="zh-CN" dirty="0">
              <a:latin typeface="+mj-lt"/>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421" y="1219200"/>
            <a:ext cx="6341979" cy="5375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642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cs typeface="Times New Roman" pitchFamily="18" charset="0"/>
              </a:rPr>
              <a:t>Motivation</a:t>
            </a:r>
            <a:endParaRPr lang="en-US" sz="3000" b="1" dirty="0">
              <a:cs typeface="Times New Roman" pitchFamily="18" charset="0"/>
            </a:endParaRPr>
          </a:p>
        </p:txBody>
      </p:sp>
      <p:sp>
        <p:nvSpPr>
          <p:cNvPr id="13314" name="Content Placeholder 2"/>
          <p:cNvSpPr>
            <a:spLocks noGrp="1"/>
          </p:cNvSpPr>
          <p:nvPr>
            <p:ph sz="quarter" idx="1"/>
          </p:nvPr>
        </p:nvSpPr>
        <p:spPr>
          <a:xfrm>
            <a:off x="301625" y="1524000"/>
            <a:ext cx="8504238" cy="4800599"/>
          </a:xfrm>
        </p:spPr>
        <p:txBody>
          <a:bodyPr/>
          <a:lstStyle/>
          <a:p>
            <a:r>
              <a:rPr lang="en-US" sz="2000" dirty="0" smtClean="0">
                <a:solidFill>
                  <a:schemeClr val="tx1"/>
                </a:solidFill>
                <a:cs typeface="Times New Roman" pitchFamily="18" charset="0"/>
              </a:rPr>
              <a:t>E</a:t>
            </a:r>
            <a:r>
              <a:rPr lang="en-US" sz="2000" dirty="0" smtClean="0">
                <a:cs typeface="Times New Roman" pitchFamily="18" charset="0"/>
              </a:rPr>
              <a:t>xisting algorithms </a:t>
            </a:r>
            <a:r>
              <a:rPr lang="en-US" sz="2000" dirty="0">
                <a:cs typeface="Times New Roman" pitchFamily="18" charset="0"/>
              </a:rPr>
              <a:t>still </a:t>
            </a:r>
            <a:r>
              <a:rPr lang="en-US" sz="2000" dirty="0" smtClean="0">
                <a:cs typeface="Times New Roman" pitchFamily="18" charset="0"/>
              </a:rPr>
              <a:t>have room </a:t>
            </a:r>
            <a:r>
              <a:rPr lang="en-US" sz="2000" dirty="0">
                <a:cs typeface="Times New Roman" pitchFamily="18" charset="0"/>
              </a:rPr>
              <a:t>for </a:t>
            </a:r>
            <a:r>
              <a:rPr lang="en-US" sz="2000" b="1" dirty="0">
                <a:cs typeface="Times New Roman" pitchFamily="18" charset="0"/>
              </a:rPr>
              <a:t>improvement</a:t>
            </a:r>
            <a:r>
              <a:rPr lang="en-US" sz="2000" dirty="0">
                <a:cs typeface="Times New Roman" pitchFamily="18" charset="0"/>
              </a:rPr>
              <a:t> </a:t>
            </a:r>
            <a:r>
              <a:rPr lang="en-US" sz="2000" dirty="0" smtClean="0">
                <a:cs typeface="Times New Roman" pitchFamily="18" charset="0"/>
              </a:rPr>
              <a:t>w.r.t </a:t>
            </a:r>
          </a:p>
          <a:p>
            <a:pPr lvl="1">
              <a:spcBef>
                <a:spcPts val="500"/>
              </a:spcBef>
              <a:spcAft>
                <a:spcPts val="500"/>
              </a:spcAft>
              <a:buFont typeface="Courier New" pitchFamily="49" charset="0"/>
              <a:buChar char="o"/>
            </a:pPr>
            <a:r>
              <a:rPr lang="en-US" sz="1800" dirty="0" smtClean="0">
                <a:solidFill>
                  <a:schemeClr val="tx1"/>
                </a:solidFill>
                <a:cs typeface="Times New Roman" pitchFamily="18" charset="0"/>
              </a:rPr>
              <a:t>Simplicity, Efficiency, Degree </a:t>
            </a:r>
            <a:r>
              <a:rPr lang="en-US" sz="1800" dirty="0">
                <a:solidFill>
                  <a:schemeClr val="tx1"/>
                </a:solidFill>
                <a:cs typeface="Times New Roman" pitchFamily="18" charset="0"/>
              </a:rPr>
              <a:t>of </a:t>
            </a:r>
            <a:r>
              <a:rPr lang="en-US" sz="1800" dirty="0" smtClean="0">
                <a:solidFill>
                  <a:schemeClr val="tx1"/>
                </a:solidFill>
                <a:cs typeface="Times New Roman" pitchFamily="18" charset="0"/>
              </a:rPr>
              <a:t>freedom</a:t>
            </a:r>
            <a:endParaRPr lang="en-US" sz="1800" dirty="0">
              <a:solidFill>
                <a:schemeClr val="tx1"/>
              </a:solidFill>
              <a:cs typeface="Times New Roman" pitchFamily="18" charset="0"/>
            </a:endParaRPr>
          </a:p>
          <a:p>
            <a:r>
              <a:rPr lang="en-US" sz="2000" dirty="0" smtClean="0"/>
              <a:t>Most existing </a:t>
            </a:r>
            <a:r>
              <a:rPr lang="en-US" sz="2000" dirty="0"/>
              <a:t>symmetry detection </a:t>
            </a:r>
            <a:r>
              <a:rPr lang="en-US" sz="2000" dirty="0" smtClean="0"/>
              <a:t>methods are </a:t>
            </a:r>
            <a:r>
              <a:rPr lang="en-US" sz="2000" b="1" dirty="0" smtClean="0"/>
              <a:t>geometry-based</a:t>
            </a:r>
            <a:r>
              <a:rPr lang="en-US" sz="2000" dirty="0" smtClean="0"/>
              <a:t> </a:t>
            </a:r>
          </a:p>
          <a:p>
            <a:pPr lvl="1">
              <a:spcBef>
                <a:spcPts val="500"/>
              </a:spcBef>
              <a:spcAft>
                <a:spcPts val="500"/>
              </a:spcAft>
              <a:buFont typeface="Courier New" pitchFamily="49" charset="0"/>
              <a:buChar char="o"/>
            </a:pPr>
            <a:r>
              <a:rPr lang="en-US" sz="1800" dirty="0">
                <a:solidFill>
                  <a:schemeClr val="tx1"/>
                </a:solidFill>
                <a:cs typeface="Times New Roman" pitchFamily="18" charset="0"/>
              </a:rPr>
              <a:t>C</a:t>
            </a:r>
            <a:r>
              <a:rPr lang="en-US" sz="1800" dirty="0" smtClean="0">
                <a:solidFill>
                  <a:schemeClr val="tx1"/>
                </a:solidFill>
                <a:cs typeface="Times New Roman" pitchFamily="18" charset="0"/>
              </a:rPr>
              <a:t>omputational </a:t>
            </a:r>
            <a:r>
              <a:rPr lang="en-US" sz="1800" i="1" dirty="0">
                <a:solidFill>
                  <a:schemeClr val="tx1"/>
                </a:solidFill>
                <a:cs typeface="Times New Roman" pitchFamily="18" charset="0"/>
              </a:rPr>
              <a:t>efficiency</a:t>
            </a:r>
            <a:r>
              <a:rPr lang="en-US" sz="1800" dirty="0">
                <a:solidFill>
                  <a:schemeClr val="tx1"/>
                </a:solidFill>
                <a:cs typeface="Times New Roman" pitchFamily="18" charset="0"/>
              </a:rPr>
              <a:t> </a:t>
            </a:r>
            <a:r>
              <a:rPr lang="en-US" sz="1800" dirty="0" smtClean="0">
                <a:solidFill>
                  <a:schemeClr val="tx1"/>
                </a:solidFill>
                <a:cs typeface="Times New Roman" pitchFamily="18" charset="0"/>
              </a:rPr>
              <a:t>is greatly influenced </a:t>
            </a:r>
            <a:r>
              <a:rPr lang="en-US" sz="1800" dirty="0">
                <a:solidFill>
                  <a:schemeClr val="tx1"/>
                </a:solidFill>
                <a:cs typeface="Times New Roman" pitchFamily="18" charset="0"/>
              </a:rPr>
              <a:t>by </a:t>
            </a:r>
            <a:r>
              <a:rPr lang="en-US" sz="1800" dirty="0" smtClean="0">
                <a:solidFill>
                  <a:schemeClr val="tx1"/>
                </a:solidFill>
                <a:cs typeface="Times New Roman" pitchFamily="18" charset="0"/>
              </a:rPr>
              <a:t>the number of vertices </a:t>
            </a:r>
            <a:br>
              <a:rPr lang="en-US" sz="1800" dirty="0" smtClean="0">
                <a:solidFill>
                  <a:schemeClr val="tx1"/>
                </a:solidFill>
                <a:cs typeface="Times New Roman" pitchFamily="18" charset="0"/>
              </a:rPr>
            </a:br>
            <a:r>
              <a:rPr lang="en-US" sz="1800" dirty="0" smtClean="0">
                <a:solidFill>
                  <a:schemeClr val="tx1"/>
                </a:solidFill>
                <a:cs typeface="Times New Roman" pitchFamily="18" charset="0"/>
              </a:rPr>
              <a:t>of </a:t>
            </a:r>
            <a:r>
              <a:rPr lang="en-US" sz="1800" dirty="0">
                <a:solidFill>
                  <a:schemeClr val="tx1"/>
                </a:solidFill>
                <a:cs typeface="Times New Roman" pitchFamily="18" charset="0"/>
              </a:rPr>
              <a:t>a model</a:t>
            </a:r>
          </a:p>
          <a:p>
            <a:r>
              <a:rPr lang="en-US" sz="2000" dirty="0" smtClean="0"/>
              <a:t>We propose </a:t>
            </a:r>
            <a:r>
              <a:rPr lang="en-US" sz="2000" dirty="0"/>
              <a:t>a novel and efficient </a:t>
            </a:r>
            <a:r>
              <a:rPr lang="en-US" sz="2000" b="1" dirty="0"/>
              <a:t>view-based</a:t>
            </a:r>
            <a:r>
              <a:rPr lang="en-US" sz="2000" dirty="0"/>
              <a:t> </a:t>
            </a:r>
            <a:r>
              <a:rPr lang="en-US" sz="2000" dirty="0" smtClean="0"/>
              <a:t>detection algorithm </a:t>
            </a:r>
          </a:p>
          <a:p>
            <a:pPr lvl="1">
              <a:spcBef>
                <a:spcPts val="500"/>
              </a:spcBef>
              <a:spcAft>
                <a:spcPts val="500"/>
              </a:spcAft>
              <a:buFont typeface="Courier New" pitchFamily="49" charset="0"/>
              <a:buChar char="o"/>
            </a:pPr>
            <a:r>
              <a:rPr lang="en-US" sz="1800" b="1" dirty="0">
                <a:solidFill>
                  <a:schemeClr val="tx1"/>
                </a:solidFill>
              </a:rPr>
              <a:t>Our target </a:t>
            </a:r>
            <a:r>
              <a:rPr lang="en-US" sz="1800" dirty="0">
                <a:solidFill>
                  <a:schemeClr val="tx1"/>
                </a:solidFill>
              </a:rPr>
              <a:t>is to detect 3D reflection symmetry on the surface of 3D models (we do not consider the internal parts of the models)</a:t>
            </a:r>
          </a:p>
          <a:p>
            <a:pPr lvl="1">
              <a:spcBef>
                <a:spcPts val="500"/>
              </a:spcBef>
              <a:spcAft>
                <a:spcPts val="500"/>
              </a:spcAft>
              <a:buFont typeface="Courier New" pitchFamily="49" charset="0"/>
              <a:buChar char="o"/>
            </a:pPr>
            <a:r>
              <a:rPr lang="en-US" sz="1800" dirty="0" smtClean="0">
                <a:solidFill>
                  <a:schemeClr val="tx1"/>
                </a:solidFill>
                <a:cs typeface="Times New Roman" pitchFamily="18" charset="0"/>
              </a:rPr>
              <a:t>Motivated </a:t>
            </a:r>
            <a:r>
              <a:rPr lang="en-US" sz="1800" dirty="0">
                <a:solidFill>
                  <a:schemeClr val="tx1"/>
                </a:solidFill>
                <a:cs typeface="Times New Roman" pitchFamily="18" charset="0"/>
              </a:rPr>
              <a:t>by the </a:t>
            </a:r>
            <a:r>
              <a:rPr lang="en-US" sz="1800" i="1" dirty="0" smtClean="0">
                <a:solidFill>
                  <a:schemeClr val="tx1"/>
                </a:solidFill>
                <a:cs typeface="Times New Roman" pitchFamily="18" charset="0"/>
              </a:rPr>
              <a:t>symmetric </a:t>
            </a:r>
            <a:r>
              <a:rPr lang="en-US" sz="1800" i="1" dirty="0">
                <a:solidFill>
                  <a:schemeClr val="tx1"/>
                </a:solidFill>
                <a:cs typeface="Times New Roman" pitchFamily="18" charset="0"/>
              </a:rPr>
              <a:t>patterns </a:t>
            </a:r>
            <a:r>
              <a:rPr lang="en-US" sz="1800" dirty="0" smtClean="0">
                <a:solidFill>
                  <a:schemeClr val="tx1"/>
                </a:solidFill>
                <a:cs typeface="Times New Roman" pitchFamily="18" charset="0"/>
              </a:rPr>
              <a:t>of the viewpoint entropy distribution of symmetric models</a:t>
            </a:r>
          </a:p>
          <a:p>
            <a:pPr lvl="1">
              <a:spcBef>
                <a:spcPts val="500"/>
              </a:spcBef>
              <a:spcAft>
                <a:spcPts val="500"/>
              </a:spcAft>
              <a:buFont typeface="Courier New" pitchFamily="49" charset="0"/>
              <a:buChar char="o"/>
            </a:pPr>
            <a:r>
              <a:rPr lang="en-US" sz="1800" dirty="0" smtClean="0">
                <a:solidFill>
                  <a:schemeClr val="tx1"/>
                </a:solidFill>
                <a:cs typeface="Times New Roman" pitchFamily="18" charset="0"/>
              </a:rPr>
              <a:t>Find </a:t>
            </a:r>
            <a:r>
              <a:rPr lang="en-US" sz="1800" dirty="0">
                <a:solidFill>
                  <a:schemeClr val="tx1"/>
                </a:solidFill>
                <a:cs typeface="Times New Roman" pitchFamily="18" charset="0"/>
              </a:rPr>
              <a:t>symmetry plane(s) by </a:t>
            </a:r>
            <a:r>
              <a:rPr lang="en-US" sz="1800" i="1" dirty="0">
                <a:solidFill>
                  <a:schemeClr val="tx1"/>
                </a:solidFill>
                <a:cs typeface="Times New Roman" pitchFamily="18" charset="0"/>
              </a:rPr>
              <a:t>matching</a:t>
            </a:r>
            <a:r>
              <a:rPr lang="en-US" sz="1800" dirty="0">
                <a:solidFill>
                  <a:schemeClr val="tx1"/>
                </a:solidFill>
                <a:cs typeface="Times New Roman" pitchFamily="18" charset="0"/>
              </a:rPr>
              <a:t> the </a:t>
            </a:r>
            <a:r>
              <a:rPr lang="en-US" sz="1800" dirty="0" smtClean="0">
                <a:solidFill>
                  <a:schemeClr val="tx1"/>
                </a:solidFill>
                <a:cs typeface="Times New Roman" pitchFamily="18" charset="0"/>
              </a:rPr>
              <a:t>viewpoints of the </a:t>
            </a:r>
            <a:r>
              <a:rPr lang="en-US" sz="1800" dirty="0">
                <a:solidFill>
                  <a:schemeClr val="tx1"/>
                </a:solidFill>
                <a:cs typeface="Times New Roman" pitchFamily="18" charset="0"/>
              </a:rPr>
              <a:t>sample </a:t>
            </a:r>
            <a:r>
              <a:rPr lang="en-US" sz="1800" dirty="0" smtClean="0">
                <a:solidFill>
                  <a:schemeClr val="tx1"/>
                </a:solidFill>
                <a:cs typeface="Times New Roman" pitchFamily="18" charset="0"/>
              </a:rPr>
              <a:t>views of a symmetric model based on their entropy values</a:t>
            </a:r>
          </a:p>
          <a:p>
            <a:pPr lvl="1">
              <a:spcBef>
                <a:spcPts val="500"/>
              </a:spcBef>
              <a:spcAft>
                <a:spcPts val="500"/>
              </a:spcAft>
              <a:buFont typeface="Courier New" pitchFamily="49" charset="0"/>
              <a:buChar char="o"/>
            </a:pPr>
            <a:r>
              <a:rPr lang="en-US" sz="1800" i="1" dirty="0" smtClean="0">
                <a:solidFill>
                  <a:schemeClr val="tx1"/>
                </a:solidFill>
                <a:cs typeface="Times New Roman" pitchFamily="18" charset="0"/>
              </a:rPr>
              <a:t>Pros</a:t>
            </a:r>
            <a:r>
              <a:rPr lang="en-US" sz="1800" dirty="0" smtClean="0">
                <a:solidFill>
                  <a:schemeClr val="tx1"/>
                </a:solidFill>
                <a:cs typeface="Times New Roman" pitchFamily="18" charset="0"/>
              </a:rPr>
              <a:t>: more accurate (symmetry planes’ positions), efficient (speed), and robust (number of vertices and parameter settings)</a:t>
            </a:r>
          </a:p>
        </p:txBody>
      </p:sp>
      <p:sp>
        <p:nvSpPr>
          <p:cNvPr id="4" name="Slide Number Placeholder 3"/>
          <p:cNvSpPr>
            <a:spLocks noGrp="1"/>
          </p:cNvSpPr>
          <p:nvPr>
            <p:ph type="sldNum" sz="quarter" idx="12"/>
          </p:nvPr>
        </p:nvSpPr>
        <p:spPr/>
        <p:txBody>
          <a:bodyPr/>
          <a:lstStyle/>
          <a:p>
            <a:pPr>
              <a:defRPr/>
            </a:pPr>
            <a:fld id="{0B1DE52F-DBA3-4B58-8F0B-0018974E4371}" type="slidenum">
              <a:rPr lang="zh-CN" altLang="en-US" smtClean="0">
                <a:latin typeface="+mj-lt"/>
              </a:rPr>
              <a:pPr>
                <a:defRPr/>
              </a:pPr>
              <a:t>3</a:t>
            </a:fld>
            <a:endParaRPr lang="en-US" altLang="zh-CN" dirty="0">
              <a:latin typeface="+mj-lt"/>
            </a:endParaRPr>
          </a:p>
        </p:txBody>
      </p:sp>
    </p:spTree>
    <p:extLst>
      <p:ext uri="{BB962C8B-B14F-4D97-AF65-F5344CB8AC3E}">
        <p14:creationId xmlns:p14="http://schemas.microsoft.com/office/powerpoint/2010/main" val="2258593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t>Our View-Based Symmetry </a:t>
            </a:r>
            <a:r>
              <a:rPr lang="en-US" sz="3000" b="1" dirty="0"/>
              <a:t>D</a:t>
            </a:r>
            <a:r>
              <a:rPr lang="en-US" sz="3000" b="1" dirty="0" smtClean="0"/>
              <a:t>etection</a:t>
            </a:r>
            <a:endParaRPr lang="en-US" sz="3000" b="1" dirty="0"/>
          </a:p>
        </p:txBody>
      </p:sp>
      <p:sp>
        <p:nvSpPr>
          <p:cNvPr id="4" name="Slide Number Placeholder 3"/>
          <p:cNvSpPr>
            <a:spLocks noGrp="1"/>
          </p:cNvSpPr>
          <p:nvPr>
            <p:ph type="sldNum" sz="quarter" idx="12"/>
          </p:nvPr>
        </p:nvSpPr>
        <p:spPr/>
        <p:txBody>
          <a:bodyPr/>
          <a:lstStyle/>
          <a:p>
            <a:pPr>
              <a:defRPr/>
            </a:pPr>
            <a:fld id="{0B1DE52F-DBA3-4B58-8F0B-0018974E4371}" type="slidenum">
              <a:rPr lang="zh-CN" altLang="en-US" smtClean="0">
                <a:latin typeface="+mj-lt"/>
              </a:rPr>
              <a:pPr>
                <a:defRPr/>
              </a:pPr>
              <a:t>4</a:t>
            </a:fld>
            <a:endParaRPr lang="en-US" altLang="zh-CN" dirty="0">
              <a:latin typeface="+mj-lt"/>
            </a:endParaRPr>
          </a:p>
        </p:txBody>
      </p:sp>
      <p:grpSp>
        <p:nvGrpSpPr>
          <p:cNvPr id="5" name="Group 4"/>
          <p:cNvGrpSpPr/>
          <p:nvPr/>
        </p:nvGrpSpPr>
        <p:grpSpPr>
          <a:xfrm>
            <a:off x="286066" y="1471971"/>
            <a:ext cx="8641719" cy="2871429"/>
            <a:chOff x="286066" y="1700571"/>
            <a:chExt cx="8641719" cy="287142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2108508"/>
              <a:ext cx="2526985" cy="246349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2404760"/>
              <a:ext cx="2173909" cy="216724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066" y="1700571"/>
              <a:ext cx="2533334" cy="2871429"/>
            </a:xfrm>
            <a:prstGeom prst="rect">
              <a:avLst/>
            </a:prstGeom>
          </p:spPr>
        </p:pic>
      </p:grpSp>
      <p:sp>
        <p:nvSpPr>
          <p:cNvPr id="10" name="Rectangle 9"/>
          <p:cNvSpPr/>
          <p:nvPr/>
        </p:nvSpPr>
        <p:spPr>
          <a:xfrm>
            <a:off x="914400" y="4783787"/>
            <a:ext cx="1213794" cy="369332"/>
          </a:xfrm>
          <a:prstGeom prst="rect">
            <a:avLst/>
          </a:prstGeom>
        </p:spPr>
        <p:txBody>
          <a:bodyPr wrap="none">
            <a:spAutoFit/>
          </a:bodyPr>
          <a:lstStyle/>
          <a:p>
            <a:r>
              <a:rPr lang="en-US" dirty="0">
                <a:latin typeface="+mn-lt"/>
              </a:rPr>
              <a:t>ant model</a:t>
            </a:r>
          </a:p>
        </p:txBody>
      </p:sp>
      <p:sp>
        <p:nvSpPr>
          <p:cNvPr id="11" name="Rectangle 10"/>
          <p:cNvSpPr/>
          <p:nvPr/>
        </p:nvSpPr>
        <p:spPr>
          <a:xfrm>
            <a:off x="2895600" y="4783787"/>
            <a:ext cx="3247867" cy="646331"/>
          </a:xfrm>
          <a:prstGeom prst="rect">
            <a:avLst/>
          </a:prstGeom>
        </p:spPr>
        <p:txBody>
          <a:bodyPr wrap="square">
            <a:spAutoFit/>
          </a:bodyPr>
          <a:lstStyle/>
          <a:p>
            <a:pPr algn="ctr"/>
            <a:r>
              <a:rPr lang="en-US" dirty="0">
                <a:solidFill>
                  <a:prstClr val="black"/>
                </a:solidFill>
                <a:latin typeface="+mn-lt"/>
              </a:rPr>
              <a:t>viewpoint entropy distribution</a:t>
            </a:r>
            <a:endParaRPr lang="en-US" dirty="0">
              <a:latin typeface="+mn-lt"/>
            </a:endParaRPr>
          </a:p>
        </p:txBody>
      </p:sp>
      <p:sp>
        <p:nvSpPr>
          <p:cNvPr id="12" name="Rectangle 11"/>
          <p:cNvSpPr/>
          <p:nvPr/>
        </p:nvSpPr>
        <p:spPr>
          <a:xfrm>
            <a:off x="6219667" y="4783787"/>
            <a:ext cx="2924333" cy="369332"/>
          </a:xfrm>
          <a:prstGeom prst="rect">
            <a:avLst/>
          </a:prstGeom>
        </p:spPr>
        <p:txBody>
          <a:bodyPr wrap="square">
            <a:spAutoFit/>
          </a:bodyPr>
          <a:lstStyle/>
          <a:p>
            <a:r>
              <a:rPr lang="en-US" dirty="0">
                <a:solidFill>
                  <a:prstClr val="black"/>
                </a:solidFill>
                <a:latin typeface="+mn-lt"/>
              </a:rPr>
              <a:t>detected symmetry plane </a:t>
            </a:r>
            <a:endParaRPr lang="en-US" dirty="0">
              <a:latin typeface="+mn-lt"/>
            </a:endParaRPr>
          </a:p>
        </p:txBody>
      </p:sp>
      <p:sp>
        <p:nvSpPr>
          <p:cNvPr id="13" name="Rectangle 12"/>
          <p:cNvSpPr/>
          <p:nvPr/>
        </p:nvSpPr>
        <p:spPr>
          <a:xfrm>
            <a:off x="362266" y="5388114"/>
            <a:ext cx="8400734" cy="707886"/>
          </a:xfrm>
          <a:prstGeom prst="rect">
            <a:avLst/>
          </a:prstGeom>
        </p:spPr>
        <p:txBody>
          <a:bodyPr wrap="square">
            <a:spAutoFit/>
          </a:bodyPr>
          <a:lstStyle/>
          <a:p>
            <a:pPr algn="ctr"/>
            <a:r>
              <a:rPr lang="en-US" sz="2000" b="1" dirty="0" smtClean="0">
                <a:solidFill>
                  <a:srgbClr val="FF3300"/>
                </a:solidFill>
                <a:latin typeface="+mn-lt"/>
              </a:rPr>
              <a:t>Symmetry in viewpoint entropy distribution corresponds to the symmetry of the 3D model</a:t>
            </a:r>
            <a:endParaRPr lang="en-US" sz="2000" dirty="0">
              <a:solidFill>
                <a:srgbClr val="FF3300"/>
              </a:solidFill>
              <a:latin typeface="+mn-lt"/>
            </a:endParaRPr>
          </a:p>
        </p:txBody>
      </p:sp>
    </p:spTree>
    <p:extLst>
      <p:ext uri="{BB962C8B-B14F-4D97-AF65-F5344CB8AC3E}">
        <p14:creationId xmlns:p14="http://schemas.microsoft.com/office/powerpoint/2010/main" val="4018358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cs typeface="Times New Roman" pitchFamily="18" charset="0"/>
              </a:rPr>
              <a:t>Related Work</a:t>
            </a:r>
            <a:endParaRPr lang="en-US" sz="3000" b="1" dirty="0">
              <a:cs typeface="Times New Roman" pitchFamily="18" charset="0"/>
            </a:endParaRPr>
          </a:p>
        </p:txBody>
      </p:sp>
      <p:sp>
        <p:nvSpPr>
          <p:cNvPr id="13314" name="Content Placeholder 2"/>
          <p:cNvSpPr>
            <a:spLocks noGrp="1"/>
          </p:cNvSpPr>
          <p:nvPr>
            <p:ph sz="quarter" idx="1"/>
          </p:nvPr>
        </p:nvSpPr>
        <p:spPr>
          <a:xfrm>
            <a:off x="301625" y="1524000"/>
            <a:ext cx="8504238" cy="4876800"/>
          </a:xfrm>
        </p:spPr>
        <p:txBody>
          <a:bodyPr/>
          <a:lstStyle/>
          <a:p>
            <a:r>
              <a:rPr lang="en-US" sz="2000" b="1" dirty="0" smtClean="0"/>
              <a:t>Symmetry Detection: </a:t>
            </a:r>
            <a:r>
              <a:rPr lang="en-US" sz="2000" dirty="0" smtClean="0"/>
              <a:t>to</a:t>
            </a:r>
            <a:r>
              <a:rPr lang="en-US" sz="2000" b="1" dirty="0" smtClean="0"/>
              <a:t> </a:t>
            </a:r>
            <a:r>
              <a:rPr lang="en-US" sz="2000" dirty="0" smtClean="0"/>
              <a:t>search </a:t>
            </a:r>
            <a:r>
              <a:rPr lang="en-US" sz="2000" dirty="0"/>
              <a:t>the (</a:t>
            </a:r>
            <a:r>
              <a:rPr lang="en-US" sz="2000" dirty="0" smtClean="0"/>
              <a:t>partial or </a:t>
            </a:r>
            <a:r>
              <a:rPr lang="en-US" sz="2000" dirty="0"/>
              <a:t>full) symmetry planes of a 3D </a:t>
            </a:r>
            <a:r>
              <a:rPr lang="en-US" sz="2000" dirty="0" smtClean="0"/>
              <a:t>model (recent survey in [</a:t>
            </a:r>
            <a:r>
              <a:rPr lang="en-US" sz="2000" dirty="0" err="1" smtClean="0"/>
              <a:t>Mitra</a:t>
            </a:r>
            <a:r>
              <a:rPr lang="en-US" sz="2000" dirty="0" smtClean="0"/>
              <a:t> et al. 2012])</a:t>
            </a:r>
            <a:endParaRPr lang="en-US" sz="2000" dirty="0"/>
          </a:p>
          <a:p>
            <a:r>
              <a:rPr lang="en-US" sz="2000" dirty="0" smtClean="0"/>
              <a:t>They can be classified</a:t>
            </a:r>
            <a:r>
              <a:rPr lang="en-US" sz="2000" dirty="0"/>
              <a:t> </a:t>
            </a:r>
            <a:r>
              <a:rPr lang="en-US" sz="2000" dirty="0" smtClean="0"/>
              <a:t>according to feature employed:  </a:t>
            </a:r>
          </a:p>
          <a:p>
            <a:pPr lvl="1">
              <a:spcBef>
                <a:spcPts val="400"/>
              </a:spcBef>
              <a:spcAft>
                <a:spcPts val="400"/>
              </a:spcAft>
              <a:buFont typeface="Courier New" pitchFamily="49" charset="0"/>
              <a:buChar char="o"/>
            </a:pPr>
            <a:r>
              <a:rPr lang="en-US" sz="1800" b="1" dirty="0" smtClean="0"/>
              <a:t>Pairing point features: </a:t>
            </a:r>
            <a:r>
              <a:rPr lang="en-US" sz="1800" dirty="0" smtClean="0">
                <a:solidFill>
                  <a:schemeClr val="tx1"/>
                </a:solidFill>
              </a:rPr>
              <a:t>sample points, extract their features, matching</a:t>
            </a:r>
            <a:endParaRPr lang="en-US" sz="1800" b="1" dirty="0" smtClean="0">
              <a:solidFill>
                <a:schemeClr val="tx1"/>
              </a:solidFill>
            </a:endParaRPr>
          </a:p>
          <a:p>
            <a:pPr lvl="2">
              <a:spcBef>
                <a:spcPts val="400"/>
              </a:spcBef>
              <a:spcAft>
                <a:spcPts val="400"/>
              </a:spcAft>
              <a:buFont typeface="Wingdings" pitchFamily="2" charset="2"/>
              <a:buChar char="Ø"/>
            </a:pPr>
            <a:r>
              <a:rPr lang="da-DK" sz="1600" dirty="0" smtClean="0"/>
              <a:t>[Mitra et al. 2006]:  </a:t>
            </a:r>
            <a:r>
              <a:rPr lang="en-US" sz="1600" dirty="0" smtClean="0"/>
              <a:t>adopted a stochastic clustering and region-growing approach</a:t>
            </a:r>
            <a:endParaRPr lang="da-DK" sz="1600" dirty="0" smtClean="0"/>
          </a:p>
          <a:p>
            <a:pPr lvl="2">
              <a:spcBef>
                <a:spcPts val="400"/>
              </a:spcBef>
              <a:spcAft>
                <a:spcPts val="400"/>
              </a:spcAft>
              <a:buFont typeface="Wingdings" pitchFamily="2" charset="2"/>
              <a:buChar char="Ø"/>
            </a:pPr>
            <a:r>
              <a:rPr lang="da-DK" sz="1600" dirty="0" smtClean="0"/>
              <a:t>[Cailliere et al. 2008]:  </a:t>
            </a:r>
            <a:r>
              <a:rPr lang="en-US" sz="1600" dirty="0" smtClean="0"/>
              <a:t>same framework of pairing and clustering, but utilized 3D Hough transform to extract significant symmetries</a:t>
            </a:r>
          </a:p>
          <a:p>
            <a:pPr lvl="1">
              <a:spcBef>
                <a:spcPts val="400"/>
              </a:spcBef>
              <a:spcAft>
                <a:spcPts val="400"/>
              </a:spcAft>
              <a:buFont typeface="Courier New" pitchFamily="49" charset="0"/>
              <a:buChar char="o"/>
            </a:pPr>
            <a:r>
              <a:rPr lang="en-US" sz="1800" b="1" dirty="0" smtClean="0"/>
              <a:t>Pairing line features: </a:t>
            </a:r>
            <a:r>
              <a:rPr lang="en-US" sz="1800" dirty="0" smtClean="0">
                <a:solidFill>
                  <a:schemeClr val="tx1"/>
                </a:solidFill>
              </a:rPr>
              <a:t>extract feature lines, matching, symmetry validation </a:t>
            </a:r>
            <a:r>
              <a:rPr lang="en-US" sz="1600" dirty="0" smtClean="0">
                <a:solidFill>
                  <a:schemeClr val="tx1"/>
                </a:solidFill>
              </a:rPr>
              <a:t>[</a:t>
            </a:r>
            <a:r>
              <a:rPr lang="en-US" sz="1600" dirty="0" err="1" smtClean="0">
                <a:solidFill>
                  <a:schemeClr val="tx1"/>
                </a:solidFill>
              </a:rPr>
              <a:t>Bokeloh</a:t>
            </a:r>
            <a:r>
              <a:rPr lang="en-US" sz="1600" dirty="0" smtClean="0">
                <a:solidFill>
                  <a:schemeClr val="tx1"/>
                </a:solidFill>
              </a:rPr>
              <a:t> et al. 2009]</a:t>
            </a:r>
          </a:p>
          <a:p>
            <a:pPr lvl="1">
              <a:spcBef>
                <a:spcPts val="400"/>
              </a:spcBef>
              <a:spcAft>
                <a:spcPts val="400"/>
              </a:spcAft>
              <a:buFont typeface="Courier New" pitchFamily="49" charset="0"/>
              <a:buChar char="o"/>
            </a:pPr>
            <a:r>
              <a:rPr lang="en-US" sz="1800" b="1" dirty="0" smtClean="0"/>
              <a:t>Using 2D </a:t>
            </a:r>
            <a:r>
              <a:rPr lang="en-US" sz="1800" b="1" dirty="0"/>
              <a:t>image </a:t>
            </a:r>
            <a:r>
              <a:rPr lang="en-US" sz="1800" b="1" dirty="0" smtClean="0"/>
              <a:t>features:</a:t>
            </a:r>
            <a:r>
              <a:rPr lang="en-US" sz="1800" b="1" dirty="0" smtClean="0">
                <a:solidFill>
                  <a:schemeClr val="tx1"/>
                </a:solidFill>
              </a:rPr>
              <a:t> </a:t>
            </a:r>
            <a:r>
              <a:rPr lang="en-US" sz="1800" dirty="0" smtClean="0">
                <a:solidFill>
                  <a:schemeClr val="tx1"/>
                </a:solidFill>
              </a:rPr>
              <a:t>use specific image(s) to deduce symmetry </a:t>
            </a:r>
          </a:p>
          <a:p>
            <a:pPr lvl="2">
              <a:spcBef>
                <a:spcPts val="400"/>
              </a:spcBef>
              <a:spcAft>
                <a:spcPts val="400"/>
              </a:spcAft>
              <a:buFont typeface="Wingdings" pitchFamily="2" charset="2"/>
              <a:buChar char="Ø"/>
            </a:pPr>
            <a:r>
              <a:rPr lang="en-US" sz="1600" dirty="0" smtClean="0"/>
              <a:t>Single 2D image of a volumetric shape [Sawada and </a:t>
            </a:r>
            <a:r>
              <a:rPr lang="en-US" sz="1600" dirty="0" err="1" smtClean="0"/>
              <a:t>Pizlo</a:t>
            </a:r>
            <a:r>
              <a:rPr lang="en-US" sz="1600" dirty="0" smtClean="0"/>
              <a:t> 2008, Sawada 2010]</a:t>
            </a:r>
          </a:p>
          <a:p>
            <a:pPr lvl="2">
              <a:spcBef>
                <a:spcPts val="400"/>
              </a:spcBef>
              <a:spcAft>
                <a:spcPts val="400"/>
              </a:spcAft>
              <a:buFont typeface="Wingdings" pitchFamily="2" charset="2"/>
              <a:buChar char="Ø"/>
            </a:pPr>
            <a:r>
              <a:rPr lang="en-US" sz="1600" dirty="0" smtClean="0"/>
              <a:t>CAD line drawing </a:t>
            </a:r>
            <a:r>
              <a:rPr lang="nl-NL" sz="1600" dirty="0" smtClean="0"/>
              <a:t>[Zou and Lee 2005, 2006]: edge connection topology analysis</a:t>
            </a:r>
            <a:endParaRPr lang="en-US" sz="1600" dirty="0" smtClean="0"/>
          </a:p>
          <a:p>
            <a:pPr lvl="1">
              <a:spcBef>
                <a:spcPts val="400"/>
              </a:spcBef>
              <a:spcAft>
                <a:spcPts val="400"/>
              </a:spcAft>
              <a:buFont typeface="Courier New" pitchFamily="49" charset="0"/>
              <a:buChar char="o"/>
            </a:pPr>
            <a:r>
              <a:rPr lang="en-US" sz="1800" b="1" dirty="0" smtClean="0"/>
              <a:t>Other approaches: </a:t>
            </a:r>
            <a:r>
              <a:rPr lang="en-US" sz="1800" dirty="0" smtClean="0">
                <a:solidFill>
                  <a:schemeClr val="tx1"/>
                </a:solidFill>
              </a:rPr>
              <a:t>generalized moments </a:t>
            </a:r>
            <a:r>
              <a:rPr lang="en-US" sz="1600" dirty="0" smtClean="0">
                <a:solidFill>
                  <a:schemeClr val="tx1"/>
                </a:solidFill>
              </a:rPr>
              <a:t>[Martinet et al. 2006]</a:t>
            </a:r>
            <a:r>
              <a:rPr lang="en-US" sz="1800" dirty="0" smtClean="0">
                <a:solidFill>
                  <a:schemeClr val="tx1"/>
                </a:solidFill>
              </a:rPr>
              <a:t>,  intrinsic reflection symmetry axis transform </a:t>
            </a:r>
            <a:r>
              <a:rPr lang="en-US" sz="1600" dirty="0" smtClean="0">
                <a:solidFill>
                  <a:schemeClr val="tx1"/>
                </a:solidFill>
              </a:rPr>
              <a:t>[Xu et al. 2009, 2012]</a:t>
            </a:r>
            <a:r>
              <a:rPr lang="en-US" sz="1800" dirty="0" smtClean="0">
                <a:solidFill>
                  <a:schemeClr val="tx1"/>
                </a:solidFill>
              </a:rPr>
              <a:t>, symmetry invariant functions </a:t>
            </a:r>
            <a:r>
              <a:rPr lang="en-US" sz="1600" dirty="0" smtClean="0">
                <a:solidFill>
                  <a:schemeClr val="tx1"/>
                </a:solidFill>
              </a:rPr>
              <a:t>[Wang et al. 2014]</a:t>
            </a:r>
          </a:p>
        </p:txBody>
      </p:sp>
      <p:sp>
        <p:nvSpPr>
          <p:cNvPr id="4" name="Slide Number Placeholder 3"/>
          <p:cNvSpPr>
            <a:spLocks noGrp="1"/>
          </p:cNvSpPr>
          <p:nvPr>
            <p:ph type="sldNum" sz="quarter" idx="12"/>
          </p:nvPr>
        </p:nvSpPr>
        <p:spPr/>
        <p:txBody>
          <a:bodyPr/>
          <a:lstStyle/>
          <a:p>
            <a:pPr>
              <a:defRPr/>
            </a:pPr>
            <a:fld id="{0B1DE52F-DBA3-4B58-8F0B-0018974E4371}" type="slidenum">
              <a:rPr lang="zh-CN" altLang="en-US" smtClean="0">
                <a:latin typeface="+mj-lt"/>
              </a:rPr>
              <a:pPr>
                <a:defRPr/>
              </a:pPr>
              <a:t>5</a:t>
            </a:fld>
            <a:endParaRPr lang="en-US" altLang="zh-CN" dirty="0">
              <a:latin typeface="+mj-lt"/>
            </a:endParaRPr>
          </a:p>
        </p:txBody>
      </p:sp>
    </p:spTree>
    <p:extLst>
      <p:ext uri="{BB962C8B-B14F-4D97-AF65-F5344CB8AC3E}">
        <p14:creationId xmlns:p14="http://schemas.microsoft.com/office/powerpoint/2010/main" val="419688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cs typeface="Times New Roman" pitchFamily="18" charset="0"/>
              </a:rPr>
              <a:t>Related Work</a:t>
            </a:r>
            <a:endParaRPr lang="en-US" sz="3000" dirty="0">
              <a:cs typeface="Times New Roman" pitchFamily="18" charset="0"/>
            </a:endParaRPr>
          </a:p>
        </p:txBody>
      </p:sp>
      <p:sp>
        <p:nvSpPr>
          <p:cNvPr id="13314" name="Content Placeholder 2"/>
          <p:cNvSpPr>
            <a:spLocks noGrp="1"/>
          </p:cNvSpPr>
          <p:nvPr>
            <p:ph sz="quarter" idx="1"/>
          </p:nvPr>
        </p:nvSpPr>
        <p:spPr>
          <a:xfrm>
            <a:off x="301625" y="1524000"/>
            <a:ext cx="8504238" cy="4800599"/>
          </a:xfrm>
        </p:spPr>
        <p:txBody>
          <a:bodyPr/>
          <a:lstStyle/>
          <a:p>
            <a:pPr>
              <a:spcBef>
                <a:spcPts val="800"/>
              </a:spcBef>
              <a:spcAft>
                <a:spcPts val="800"/>
              </a:spcAft>
            </a:pPr>
            <a:r>
              <a:rPr lang="en-US" sz="2000" b="1" dirty="0" smtClean="0"/>
              <a:t>Symmetry Applications: </a:t>
            </a:r>
            <a:r>
              <a:rPr lang="en-US" sz="2000" dirty="0" smtClean="0">
                <a:solidFill>
                  <a:schemeClr val="tx1"/>
                </a:solidFill>
                <a:cs typeface="Times New Roman" pitchFamily="18" charset="0"/>
              </a:rPr>
              <a:t>As </a:t>
            </a:r>
            <a:r>
              <a:rPr lang="en-US" sz="2000" dirty="0">
                <a:solidFill>
                  <a:schemeClr val="tx1"/>
                </a:solidFill>
                <a:cs typeface="Times New Roman" pitchFamily="18" charset="0"/>
              </a:rPr>
              <a:t>an important shape </a:t>
            </a:r>
            <a:r>
              <a:rPr lang="en-US" sz="2000" dirty="0" smtClean="0">
                <a:solidFill>
                  <a:schemeClr val="tx1"/>
                </a:solidFill>
                <a:cs typeface="Times New Roman" pitchFamily="18" charset="0"/>
              </a:rPr>
              <a:t>feature, it is useful </a:t>
            </a:r>
            <a:r>
              <a:rPr lang="en-US" sz="2000" dirty="0">
                <a:solidFill>
                  <a:schemeClr val="tx1"/>
                </a:solidFill>
                <a:cs typeface="Times New Roman" pitchFamily="18" charset="0"/>
              </a:rPr>
              <a:t>for </a:t>
            </a:r>
            <a:r>
              <a:rPr lang="en-US" sz="2000" dirty="0" smtClean="0">
                <a:solidFill>
                  <a:schemeClr val="tx1"/>
                </a:solidFill>
                <a:cs typeface="Times New Roman" pitchFamily="18" charset="0"/>
              </a:rPr>
              <a:t>many applications: </a:t>
            </a:r>
          </a:p>
          <a:p>
            <a:pPr lvl="1">
              <a:spcBef>
                <a:spcPts val="800"/>
              </a:spcBef>
              <a:spcAft>
                <a:spcPts val="800"/>
              </a:spcAft>
              <a:buFont typeface="Courier New" pitchFamily="49" charset="0"/>
              <a:buChar char="o"/>
            </a:pPr>
            <a:r>
              <a:rPr lang="en-US" sz="1800" b="1" dirty="0" smtClean="0"/>
              <a:t>Medical image </a:t>
            </a:r>
            <a:r>
              <a:rPr lang="en-US" sz="1800" b="1" dirty="0"/>
              <a:t>symmetry </a:t>
            </a:r>
            <a:r>
              <a:rPr lang="en-US" sz="1800" b="1" dirty="0" smtClean="0"/>
              <a:t>detection: </a:t>
            </a:r>
            <a:r>
              <a:rPr lang="en-US" sz="1800" dirty="0" smtClean="0">
                <a:solidFill>
                  <a:schemeClr val="tx1"/>
                </a:solidFill>
              </a:rPr>
              <a:t>3D MRI </a:t>
            </a:r>
            <a:r>
              <a:rPr lang="en-US" sz="1800" dirty="0" smtClean="0">
                <a:solidFill>
                  <a:schemeClr val="tx1"/>
                </a:solidFill>
                <a:cs typeface="Times New Roman" pitchFamily="18" charset="0"/>
              </a:rPr>
              <a:t>[</a:t>
            </a:r>
            <a:r>
              <a:rPr lang="en-US" sz="1800" dirty="0" err="1">
                <a:solidFill>
                  <a:schemeClr val="tx1"/>
                </a:solidFill>
                <a:cs typeface="Times New Roman" pitchFamily="18" charset="0"/>
              </a:rPr>
              <a:t>Tuzikov</a:t>
            </a:r>
            <a:r>
              <a:rPr lang="en-US" sz="1800" dirty="0">
                <a:solidFill>
                  <a:schemeClr val="tx1"/>
                </a:solidFill>
                <a:cs typeface="Times New Roman" pitchFamily="18" charset="0"/>
              </a:rPr>
              <a:t> et </a:t>
            </a:r>
            <a:r>
              <a:rPr lang="en-US" sz="1800" dirty="0" smtClean="0">
                <a:solidFill>
                  <a:schemeClr val="tx1"/>
                </a:solidFill>
                <a:cs typeface="Times New Roman" pitchFamily="18" charset="0"/>
              </a:rPr>
              <a:t>al. 2003]</a:t>
            </a:r>
          </a:p>
          <a:p>
            <a:pPr lvl="1">
              <a:spcBef>
                <a:spcPts val="800"/>
              </a:spcBef>
              <a:spcAft>
                <a:spcPts val="800"/>
              </a:spcAft>
              <a:buFont typeface="Courier New" pitchFamily="49" charset="0"/>
              <a:buChar char="o"/>
            </a:pPr>
            <a:r>
              <a:rPr lang="en-US" sz="1800" b="1" dirty="0" smtClean="0"/>
              <a:t>Shape matching: </a:t>
            </a:r>
            <a:r>
              <a:rPr lang="en-US" sz="1800" dirty="0">
                <a:solidFill>
                  <a:schemeClr val="tx1"/>
                </a:solidFill>
              </a:rPr>
              <a:t>[</a:t>
            </a:r>
            <a:r>
              <a:rPr lang="en-US" sz="1800" dirty="0" err="1">
                <a:solidFill>
                  <a:schemeClr val="tx1"/>
                </a:solidFill>
                <a:cs typeface="Times New Roman" pitchFamily="18" charset="0"/>
              </a:rPr>
              <a:t>Kazhdan</a:t>
            </a:r>
            <a:r>
              <a:rPr lang="en-US" sz="1800" dirty="0">
                <a:solidFill>
                  <a:schemeClr val="tx1"/>
                </a:solidFill>
                <a:cs typeface="Times New Roman" pitchFamily="18" charset="0"/>
              </a:rPr>
              <a:t> et al. 2004] [</a:t>
            </a:r>
            <a:r>
              <a:rPr lang="en-US" sz="1800" dirty="0" err="1">
                <a:solidFill>
                  <a:schemeClr val="tx1"/>
                </a:solidFill>
                <a:cs typeface="Times New Roman" pitchFamily="18" charset="0"/>
              </a:rPr>
              <a:t>Podolak</a:t>
            </a:r>
            <a:r>
              <a:rPr lang="en-US" sz="1800" dirty="0">
                <a:solidFill>
                  <a:schemeClr val="tx1"/>
                </a:solidFill>
                <a:cs typeface="Times New Roman" pitchFamily="18" charset="0"/>
              </a:rPr>
              <a:t> et al. 2006</a:t>
            </a:r>
            <a:r>
              <a:rPr lang="en-US" sz="1800" dirty="0" smtClean="0">
                <a:solidFill>
                  <a:schemeClr val="tx1"/>
                </a:solidFill>
                <a:cs typeface="Times New Roman" pitchFamily="18" charset="0"/>
              </a:rPr>
              <a:t>] </a:t>
            </a:r>
          </a:p>
          <a:p>
            <a:pPr lvl="1">
              <a:spcBef>
                <a:spcPts val="800"/>
              </a:spcBef>
              <a:spcAft>
                <a:spcPts val="800"/>
              </a:spcAft>
              <a:buFont typeface="Courier New" pitchFamily="49" charset="0"/>
              <a:buChar char="o"/>
            </a:pPr>
            <a:r>
              <a:rPr lang="en-US" sz="1800" b="1" dirty="0" smtClean="0"/>
              <a:t>3D </a:t>
            </a:r>
            <a:r>
              <a:rPr lang="en-US" sz="1800" b="1" dirty="0"/>
              <a:t>model </a:t>
            </a:r>
            <a:r>
              <a:rPr lang="en-US" sz="1800" b="1" dirty="0" smtClean="0"/>
              <a:t>alignment: </a:t>
            </a:r>
            <a:r>
              <a:rPr lang="en-US" sz="1800" dirty="0">
                <a:solidFill>
                  <a:schemeClr val="tx1"/>
                </a:solidFill>
                <a:cs typeface="Times New Roman" pitchFamily="18" charset="0"/>
              </a:rPr>
              <a:t>[</a:t>
            </a:r>
            <a:r>
              <a:rPr lang="en-US" sz="1800" dirty="0" err="1">
                <a:solidFill>
                  <a:schemeClr val="tx1"/>
                </a:solidFill>
                <a:cs typeface="Times New Roman" pitchFamily="18" charset="0"/>
              </a:rPr>
              <a:t>Tedjokusumo</a:t>
            </a:r>
            <a:r>
              <a:rPr lang="en-US" sz="1800" dirty="0">
                <a:solidFill>
                  <a:schemeClr val="tx1"/>
                </a:solidFill>
                <a:cs typeface="Times New Roman" pitchFamily="18" charset="0"/>
              </a:rPr>
              <a:t> and </a:t>
            </a:r>
            <a:r>
              <a:rPr lang="en-US" sz="1800" dirty="0" err="1">
                <a:solidFill>
                  <a:schemeClr val="tx1"/>
                </a:solidFill>
                <a:cs typeface="Times New Roman" pitchFamily="18" charset="0"/>
              </a:rPr>
              <a:t>Leow</a:t>
            </a:r>
            <a:r>
              <a:rPr lang="en-US" sz="1800" dirty="0">
                <a:solidFill>
                  <a:schemeClr val="tx1"/>
                </a:solidFill>
                <a:cs typeface="Times New Roman" pitchFamily="18" charset="0"/>
              </a:rPr>
              <a:t> 2007] [</a:t>
            </a:r>
            <a:r>
              <a:rPr lang="en-US" sz="1800" dirty="0" err="1">
                <a:solidFill>
                  <a:schemeClr val="tx1"/>
                </a:solidFill>
                <a:cs typeface="Times New Roman" pitchFamily="18" charset="0"/>
              </a:rPr>
              <a:t>Sfikas</a:t>
            </a:r>
            <a:r>
              <a:rPr lang="en-US" sz="1800" dirty="0">
                <a:solidFill>
                  <a:schemeClr val="tx1"/>
                </a:solidFill>
                <a:cs typeface="Times New Roman" pitchFamily="18" charset="0"/>
              </a:rPr>
              <a:t> et </a:t>
            </a:r>
            <a:r>
              <a:rPr lang="en-US" sz="1800" dirty="0" smtClean="0">
                <a:solidFill>
                  <a:schemeClr val="tx1"/>
                </a:solidFill>
                <a:cs typeface="Times New Roman" pitchFamily="18" charset="0"/>
              </a:rPr>
              <a:t>al. 2011]</a:t>
            </a:r>
          </a:p>
          <a:p>
            <a:pPr lvl="1">
              <a:spcBef>
                <a:spcPts val="800"/>
              </a:spcBef>
              <a:spcAft>
                <a:spcPts val="800"/>
              </a:spcAft>
              <a:buFont typeface="Courier New" pitchFamily="49" charset="0"/>
              <a:buChar char="o"/>
            </a:pPr>
            <a:r>
              <a:rPr lang="en-US" sz="1800" b="1" dirty="0" smtClean="0"/>
              <a:t>Shape </a:t>
            </a:r>
            <a:r>
              <a:rPr lang="en-US" sz="1800" b="1" dirty="0"/>
              <a:t>processing and </a:t>
            </a:r>
            <a:r>
              <a:rPr lang="en-US" sz="1800" b="1" dirty="0" smtClean="0"/>
              <a:t>analysis: </a:t>
            </a:r>
            <a:r>
              <a:rPr lang="en-US" sz="1800" dirty="0">
                <a:solidFill>
                  <a:schemeClr val="tx1"/>
                </a:solidFill>
                <a:cs typeface="Times New Roman" pitchFamily="18" charset="0"/>
              </a:rPr>
              <a:t>[</a:t>
            </a:r>
            <a:r>
              <a:rPr lang="en-US" sz="1800" dirty="0" err="1">
                <a:solidFill>
                  <a:schemeClr val="tx1"/>
                </a:solidFill>
                <a:cs typeface="Times New Roman" pitchFamily="18" charset="0"/>
              </a:rPr>
              <a:t>Golovinskiy</a:t>
            </a:r>
            <a:r>
              <a:rPr lang="en-US" sz="1800" dirty="0">
                <a:solidFill>
                  <a:schemeClr val="tx1"/>
                </a:solidFill>
                <a:cs typeface="Times New Roman" pitchFamily="18" charset="0"/>
              </a:rPr>
              <a:t> et al. 2009] </a:t>
            </a:r>
            <a:endParaRPr lang="en-US" sz="1800" dirty="0" smtClean="0">
              <a:solidFill>
                <a:schemeClr val="tx1"/>
              </a:solidFill>
              <a:cs typeface="Times New Roman" pitchFamily="18" charset="0"/>
            </a:endParaRPr>
          </a:p>
          <a:p>
            <a:pPr lvl="1">
              <a:spcBef>
                <a:spcPts val="800"/>
              </a:spcBef>
              <a:spcAft>
                <a:spcPts val="800"/>
              </a:spcAft>
              <a:buFont typeface="Courier New" pitchFamily="49" charset="0"/>
              <a:buChar char="o"/>
            </a:pPr>
            <a:r>
              <a:rPr lang="en-US" sz="1800" b="1" dirty="0" err="1" smtClean="0"/>
              <a:t>Symmetrization</a:t>
            </a:r>
            <a:r>
              <a:rPr lang="en-US" sz="1800" b="1" dirty="0" smtClean="0"/>
              <a:t>:</a:t>
            </a:r>
            <a:r>
              <a:rPr lang="en-US" sz="1800" dirty="0" smtClean="0">
                <a:solidFill>
                  <a:schemeClr val="tx1"/>
                </a:solidFill>
                <a:cs typeface="Times New Roman" pitchFamily="18" charset="0"/>
              </a:rPr>
              <a:t> [</a:t>
            </a:r>
            <a:r>
              <a:rPr lang="en-US" sz="1800" dirty="0" err="1" smtClean="0">
                <a:solidFill>
                  <a:schemeClr val="tx1"/>
                </a:solidFill>
                <a:cs typeface="Times New Roman" pitchFamily="18" charset="0"/>
              </a:rPr>
              <a:t>Mitra</a:t>
            </a:r>
            <a:r>
              <a:rPr lang="en-US" sz="1800" dirty="0" smtClean="0">
                <a:solidFill>
                  <a:schemeClr val="tx1"/>
                </a:solidFill>
                <a:cs typeface="Times New Roman" pitchFamily="18" charset="0"/>
              </a:rPr>
              <a:t> et al. 2006] </a:t>
            </a:r>
          </a:p>
          <a:p>
            <a:pPr lvl="1">
              <a:spcBef>
                <a:spcPts val="800"/>
              </a:spcBef>
              <a:spcAft>
                <a:spcPts val="800"/>
              </a:spcAft>
              <a:buFont typeface="Courier New" pitchFamily="49" charset="0"/>
              <a:buChar char="o"/>
            </a:pPr>
            <a:r>
              <a:rPr lang="en-US" sz="1800" b="1" dirty="0" smtClean="0"/>
              <a:t>Viewpoint selection: </a:t>
            </a:r>
            <a:r>
              <a:rPr lang="en-US" sz="1800" dirty="0">
                <a:solidFill>
                  <a:schemeClr val="tx1"/>
                </a:solidFill>
                <a:cs typeface="Times New Roman" pitchFamily="18" charset="0"/>
              </a:rPr>
              <a:t>[</a:t>
            </a:r>
            <a:r>
              <a:rPr lang="en-US" sz="1800" dirty="0" err="1">
                <a:solidFill>
                  <a:schemeClr val="tx1"/>
                </a:solidFill>
                <a:cs typeface="Times New Roman" pitchFamily="18" charset="0"/>
              </a:rPr>
              <a:t>Podolak</a:t>
            </a:r>
            <a:r>
              <a:rPr lang="en-US" sz="1800" dirty="0">
                <a:solidFill>
                  <a:schemeClr val="tx1"/>
                </a:solidFill>
                <a:cs typeface="Times New Roman" pitchFamily="18" charset="0"/>
              </a:rPr>
              <a:t> et al. </a:t>
            </a:r>
            <a:r>
              <a:rPr lang="en-US" sz="1800" dirty="0" smtClean="0">
                <a:solidFill>
                  <a:schemeClr val="tx1"/>
                </a:solidFill>
                <a:cs typeface="Times New Roman" pitchFamily="18" charset="0"/>
              </a:rPr>
              <a:t>2006] </a:t>
            </a:r>
          </a:p>
          <a:p>
            <a:pPr lvl="1">
              <a:spcBef>
                <a:spcPts val="800"/>
              </a:spcBef>
              <a:spcAft>
                <a:spcPts val="800"/>
              </a:spcAft>
              <a:buFont typeface="Courier New" pitchFamily="49" charset="0"/>
              <a:buChar char="o"/>
            </a:pPr>
            <a:r>
              <a:rPr lang="da-DK" sz="1800" b="1" dirty="0"/>
              <a:t>3D segmentation</a:t>
            </a:r>
            <a:r>
              <a:rPr lang="da-DK" sz="1800" b="1" dirty="0" smtClean="0"/>
              <a:t>: </a:t>
            </a:r>
            <a:r>
              <a:rPr lang="da-DK" sz="1800" dirty="0">
                <a:solidFill>
                  <a:schemeClr val="tx1"/>
                </a:solidFill>
                <a:cs typeface="Times New Roman" pitchFamily="18" charset="0"/>
              </a:rPr>
              <a:t>[Podolak et </a:t>
            </a:r>
            <a:r>
              <a:rPr lang="da-DK" sz="1800" dirty="0" smtClean="0">
                <a:solidFill>
                  <a:schemeClr val="tx1"/>
                </a:solidFill>
                <a:cs typeface="Times New Roman" pitchFamily="18" charset="0"/>
              </a:rPr>
              <a:t>al. 2006</a:t>
            </a:r>
            <a:r>
              <a:rPr lang="da-DK" sz="1800" dirty="0">
                <a:solidFill>
                  <a:schemeClr val="tx1"/>
                </a:solidFill>
                <a:cs typeface="Times New Roman" pitchFamily="18" charset="0"/>
              </a:rPr>
              <a:t>] </a:t>
            </a:r>
            <a:r>
              <a:rPr lang="da-DK" sz="1800" dirty="0" smtClean="0">
                <a:solidFill>
                  <a:schemeClr val="tx1"/>
                </a:solidFill>
                <a:cs typeface="Times New Roman" pitchFamily="18" charset="0"/>
              </a:rPr>
              <a:t>[</a:t>
            </a:r>
            <a:r>
              <a:rPr lang="da-DK" sz="1800" dirty="0">
                <a:solidFill>
                  <a:schemeClr val="tx1"/>
                </a:solidFill>
                <a:cs typeface="Times New Roman" pitchFamily="18" charset="0"/>
              </a:rPr>
              <a:t>Wang et al. 2014]</a:t>
            </a:r>
            <a:endParaRPr lang="en-US" sz="1800" dirty="0">
              <a:solidFill>
                <a:schemeClr val="tx1"/>
              </a:solidFill>
              <a:cs typeface="Times New Roman" pitchFamily="18" charset="0"/>
            </a:endParaRPr>
          </a:p>
        </p:txBody>
      </p:sp>
      <p:sp>
        <p:nvSpPr>
          <p:cNvPr id="4" name="Slide Number Placeholder 3"/>
          <p:cNvSpPr>
            <a:spLocks noGrp="1"/>
          </p:cNvSpPr>
          <p:nvPr>
            <p:ph type="sldNum" sz="quarter" idx="12"/>
          </p:nvPr>
        </p:nvSpPr>
        <p:spPr/>
        <p:txBody>
          <a:bodyPr/>
          <a:lstStyle/>
          <a:p>
            <a:pPr>
              <a:defRPr/>
            </a:pPr>
            <a:fld id="{0B1DE52F-DBA3-4B58-8F0B-0018974E4371}" type="slidenum">
              <a:rPr lang="zh-CN" altLang="en-US" smtClean="0">
                <a:latin typeface="+mj-lt"/>
              </a:rPr>
              <a:pPr>
                <a:defRPr/>
              </a:pPr>
              <a:t>6</a:t>
            </a:fld>
            <a:endParaRPr lang="en-US" altLang="zh-CN" dirty="0">
              <a:latin typeface="+mj-lt"/>
            </a:endParaRPr>
          </a:p>
        </p:txBody>
      </p:sp>
    </p:spTree>
    <p:extLst>
      <p:ext uri="{BB962C8B-B14F-4D97-AF65-F5344CB8AC3E}">
        <p14:creationId xmlns:p14="http://schemas.microsoft.com/office/powerpoint/2010/main" val="3232900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t>Our Symmetry Detection Algorithm</a:t>
            </a:r>
            <a:endParaRPr lang="en-US" sz="3000" dirty="0">
              <a:cs typeface="Times New Roman" pitchFamily="18" charset="0"/>
            </a:endParaRPr>
          </a:p>
        </p:txBody>
      </p:sp>
      <p:sp>
        <p:nvSpPr>
          <p:cNvPr id="7" name="Slide Number Placeholder 6"/>
          <p:cNvSpPr>
            <a:spLocks noGrp="1"/>
          </p:cNvSpPr>
          <p:nvPr>
            <p:ph type="sldNum" sz="quarter" idx="12"/>
          </p:nvPr>
        </p:nvSpPr>
        <p:spPr/>
        <p:txBody>
          <a:bodyPr/>
          <a:lstStyle/>
          <a:p>
            <a:pPr>
              <a:defRPr/>
            </a:pPr>
            <a:fld id="{0B1DE52F-DBA3-4B58-8F0B-0018974E4371}" type="slidenum">
              <a:rPr lang="zh-CN" altLang="en-US" smtClean="0">
                <a:latin typeface="+mj-lt"/>
              </a:rPr>
              <a:pPr>
                <a:defRPr/>
              </a:pPr>
              <a:t>7</a:t>
            </a:fld>
            <a:endParaRPr lang="en-US" altLang="zh-CN" dirty="0">
              <a:latin typeface="+mj-lt"/>
            </a:endParaRPr>
          </a:p>
        </p:txBody>
      </p:sp>
      <p:sp>
        <p:nvSpPr>
          <p:cNvPr id="12" name="Content Placeholder 2"/>
          <p:cNvSpPr>
            <a:spLocks noGrp="1"/>
          </p:cNvSpPr>
          <p:nvPr>
            <p:ph sz="quarter" idx="1"/>
          </p:nvPr>
        </p:nvSpPr>
        <p:spPr>
          <a:xfrm>
            <a:off x="301624" y="1524000"/>
            <a:ext cx="8689975" cy="4800599"/>
          </a:xfrm>
        </p:spPr>
        <p:txBody>
          <a:bodyPr/>
          <a:lstStyle/>
          <a:p>
            <a:pPr>
              <a:spcBef>
                <a:spcPts val="600"/>
              </a:spcBef>
              <a:spcAft>
                <a:spcPts val="600"/>
              </a:spcAft>
            </a:pPr>
            <a:r>
              <a:rPr lang="en-US" sz="2000" b="1" dirty="0" smtClean="0"/>
              <a:t>Step 1. 3D model normalization based on CPCA [</a:t>
            </a:r>
            <a:r>
              <a:rPr lang="en-US" sz="2000" b="1" dirty="0" err="1" smtClean="0"/>
              <a:t>Vranik</a:t>
            </a:r>
            <a:r>
              <a:rPr lang="en-US" sz="2000" b="1" dirty="0" smtClean="0"/>
              <a:t> 2004]</a:t>
            </a:r>
          </a:p>
          <a:p>
            <a:pPr lvl="1">
              <a:spcBef>
                <a:spcPts val="500"/>
              </a:spcBef>
              <a:spcAft>
                <a:spcPts val="500"/>
              </a:spcAft>
              <a:buFont typeface="Courier New" pitchFamily="49" charset="0"/>
              <a:buChar char="o"/>
            </a:pPr>
            <a:r>
              <a:rPr lang="en-US" sz="1800" b="1" dirty="0" smtClean="0"/>
              <a:t>Purpose: </a:t>
            </a:r>
            <a:r>
              <a:rPr lang="en-US" sz="1800" dirty="0" smtClean="0">
                <a:solidFill>
                  <a:schemeClr val="tx1"/>
                </a:solidFill>
              </a:rPr>
              <a:t>to</a:t>
            </a:r>
            <a:r>
              <a:rPr lang="en-US" sz="1800" b="1" dirty="0" smtClean="0"/>
              <a:t> </a:t>
            </a:r>
            <a:r>
              <a:rPr lang="en-US" sz="1800" dirty="0" smtClean="0">
                <a:solidFill>
                  <a:schemeClr val="tx1"/>
                </a:solidFill>
              </a:rPr>
              <a:t>reduce the search space for symmetry planes</a:t>
            </a:r>
          </a:p>
          <a:p>
            <a:pPr lvl="1">
              <a:spcBef>
                <a:spcPts val="500"/>
              </a:spcBef>
              <a:spcAft>
                <a:spcPts val="500"/>
              </a:spcAft>
              <a:buFont typeface="Courier New" pitchFamily="49" charset="0"/>
              <a:buChar char="o"/>
            </a:pPr>
            <a:r>
              <a:rPr lang="en-US" sz="1800" b="1" dirty="0"/>
              <a:t>Benefit: </a:t>
            </a:r>
            <a:r>
              <a:rPr lang="en-US" sz="1800" dirty="0">
                <a:solidFill>
                  <a:schemeClr val="tx1"/>
                </a:solidFill>
              </a:rPr>
              <a:t>s</a:t>
            </a:r>
            <a:r>
              <a:rPr lang="en-US" sz="1800" dirty="0" smtClean="0">
                <a:solidFill>
                  <a:schemeClr val="tx1"/>
                </a:solidFill>
              </a:rPr>
              <a:t>ymmetry </a:t>
            </a:r>
            <a:r>
              <a:rPr lang="en-US" sz="1800" dirty="0">
                <a:solidFill>
                  <a:schemeClr val="tx1"/>
                </a:solidFill>
              </a:rPr>
              <a:t>planes will pass the </a:t>
            </a:r>
            <a:r>
              <a:rPr lang="en-US" sz="1800" dirty="0" smtClean="0">
                <a:solidFill>
                  <a:schemeClr val="tx1"/>
                </a:solidFill>
              </a:rPr>
              <a:t>origin</a:t>
            </a:r>
          </a:p>
          <a:p>
            <a:pPr lvl="1">
              <a:spcBef>
                <a:spcPts val="500"/>
              </a:spcBef>
              <a:spcAft>
                <a:spcPts val="500"/>
              </a:spcAft>
              <a:buFont typeface="Courier New" pitchFamily="49" charset="0"/>
              <a:buChar char="o"/>
            </a:pPr>
            <a:r>
              <a:rPr lang="en-US" sz="1800" b="1" dirty="0" smtClean="0"/>
              <a:t>CPCA: </a:t>
            </a:r>
            <a:r>
              <a:rPr lang="en-US" sz="1800" dirty="0" smtClean="0">
                <a:solidFill>
                  <a:schemeClr val="tx1"/>
                </a:solidFill>
              </a:rPr>
              <a:t>better efficiency, accuracy, and robustness</a:t>
            </a:r>
          </a:p>
          <a:p>
            <a:pPr>
              <a:spcBef>
                <a:spcPts val="600"/>
              </a:spcBef>
              <a:spcAft>
                <a:spcPts val="600"/>
              </a:spcAft>
            </a:pPr>
            <a:r>
              <a:rPr lang="en-US" sz="2000" b="1" dirty="0" smtClean="0"/>
              <a:t>Step 2. Viewpoint sampling and entropy distribution generation</a:t>
            </a:r>
          </a:p>
          <a:p>
            <a:pPr lvl="1">
              <a:spcBef>
                <a:spcPts val="500"/>
              </a:spcBef>
              <a:spcAft>
                <a:spcPts val="500"/>
              </a:spcAft>
              <a:buFont typeface="Courier New" pitchFamily="49" charset="0"/>
              <a:buChar char="o"/>
            </a:pPr>
            <a:r>
              <a:rPr lang="en-US" sz="1800" b="1" dirty="0" smtClean="0"/>
              <a:t>Sample candidate symmetric viewpoints</a:t>
            </a:r>
          </a:p>
          <a:p>
            <a:pPr lvl="1">
              <a:spcBef>
                <a:spcPts val="500"/>
              </a:spcBef>
              <a:spcAft>
                <a:spcPts val="500"/>
              </a:spcAft>
              <a:buFont typeface="Courier New" pitchFamily="49" charset="0"/>
              <a:buChar char="o"/>
            </a:pPr>
            <a:r>
              <a:rPr lang="en-US" sz="1800" b="1" dirty="0" smtClean="0"/>
              <a:t>Compute viewpoint entropy values</a:t>
            </a:r>
            <a:r>
              <a:rPr lang="en-US" sz="1800" dirty="0" smtClean="0">
                <a:solidFill>
                  <a:schemeClr val="tx1"/>
                </a:solidFill>
                <a:cs typeface="Times New Roman" pitchFamily="18" charset="0"/>
              </a:rPr>
              <a:t> </a:t>
            </a:r>
            <a:endParaRPr lang="en-US" sz="1800" b="1" dirty="0" smtClean="0"/>
          </a:p>
          <a:p>
            <a:pPr>
              <a:spcBef>
                <a:spcPts val="600"/>
              </a:spcBef>
              <a:spcAft>
                <a:spcPts val="600"/>
              </a:spcAft>
            </a:pPr>
            <a:r>
              <a:rPr lang="en-US" sz="2000" b="1" dirty="0" smtClean="0"/>
              <a:t>Step 3. Symmetry detection based on iterative feature pairing</a:t>
            </a:r>
          </a:p>
          <a:p>
            <a:pPr lvl="1">
              <a:spcBef>
                <a:spcPts val="500"/>
              </a:spcBef>
              <a:spcAft>
                <a:spcPts val="500"/>
              </a:spcAft>
              <a:buFont typeface="Courier New" pitchFamily="49" charset="0"/>
              <a:buChar char="o"/>
            </a:pPr>
            <a:r>
              <a:rPr lang="en-US" sz="1800" b="1" dirty="0" smtClean="0"/>
              <a:t>Viewpoint matching</a:t>
            </a:r>
            <a:endParaRPr lang="en-US" sz="1800" dirty="0" smtClean="0">
              <a:solidFill>
                <a:schemeClr val="tx1"/>
              </a:solidFill>
              <a:cs typeface="Times New Roman" pitchFamily="18" charset="0"/>
            </a:endParaRPr>
          </a:p>
          <a:p>
            <a:pPr lvl="1">
              <a:spcBef>
                <a:spcPts val="500"/>
              </a:spcBef>
              <a:spcAft>
                <a:spcPts val="500"/>
              </a:spcAft>
              <a:buFont typeface="Courier New" pitchFamily="49" charset="0"/>
              <a:buChar char="o"/>
            </a:pPr>
            <a:r>
              <a:rPr lang="en-US" sz="1800" b="1" dirty="0" smtClean="0"/>
              <a:t>Accumulate symmetry evidences</a:t>
            </a:r>
          </a:p>
          <a:p>
            <a:pPr lvl="1">
              <a:spcBef>
                <a:spcPts val="500"/>
              </a:spcBef>
              <a:spcAft>
                <a:spcPts val="500"/>
              </a:spcAft>
              <a:buFont typeface="Courier New" pitchFamily="49" charset="0"/>
              <a:buChar char="o"/>
            </a:pPr>
            <a:r>
              <a:rPr lang="en-US" sz="1800" b="1" dirty="0" smtClean="0"/>
              <a:t>Symmetry validation</a:t>
            </a:r>
          </a:p>
        </p:txBody>
      </p:sp>
    </p:spTree>
    <p:extLst>
      <p:ext uri="{BB962C8B-B14F-4D97-AF65-F5344CB8AC3E}">
        <p14:creationId xmlns:p14="http://schemas.microsoft.com/office/powerpoint/2010/main" val="92683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t>Step 2: Viewpoint Entropy Computation</a:t>
            </a:r>
            <a:endParaRPr lang="en-US" sz="3000" dirty="0">
              <a:cs typeface="Times New Roman" pitchFamily="18" charset="0"/>
            </a:endParaRPr>
          </a:p>
        </p:txBody>
      </p:sp>
      <p:sp>
        <p:nvSpPr>
          <p:cNvPr id="7" name="Slide Number Placeholder 6"/>
          <p:cNvSpPr>
            <a:spLocks noGrp="1"/>
          </p:cNvSpPr>
          <p:nvPr>
            <p:ph type="sldNum" sz="quarter" idx="12"/>
          </p:nvPr>
        </p:nvSpPr>
        <p:spPr/>
        <p:txBody>
          <a:bodyPr/>
          <a:lstStyle/>
          <a:p>
            <a:pPr>
              <a:defRPr/>
            </a:pPr>
            <a:fld id="{0B1DE52F-DBA3-4B58-8F0B-0018974E4371}" type="slidenum">
              <a:rPr lang="zh-CN" altLang="en-US" smtClean="0">
                <a:latin typeface="+mj-lt"/>
              </a:rPr>
              <a:pPr>
                <a:defRPr/>
              </a:pPr>
              <a:t>8</a:t>
            </a:fld>
            <a:endParaRPr lang="en-US" altLang="zh-CN" dirty="0">
              <a:latin typeface="+mj-lt"/>
            </a:endParaRPr>
          </a:p>
        </p:txBody>
      </p:sp>
      <p:sp>
        <p:nvSpPr>
          <p:cNvPr id="12" name="Content Placeholder 2"/>
          <p:cNvSpPr>
            <a:spLocks noGrp="1"/>
          </p:cNvSpPr>
          <p:nvPr>
            <p:ph sz="quarter" idx="1"/>
          </p:nvPr>
        </p:nvSpPr>
        <p:spPr>
          <a:xfrm>
            <a:off x="301625" y="1524000"/>
            <a:ext cx="8504238" cy="4800599"/>
          </a:xfrm>
        </p:spPr>
        <p:txBody>
          <a:bodyPr/>
          <a:lstStyle/>
          <a:p>
            <a:r>
              <a:rPr lang="en-US" sz="2000" b="1" dirty="0" smtClean="0"/>
              <a:t>Viewpoint entropy: </a:t>
            </a:r>
            <a:r>
              <a:rPr lang="en-US" sz="2000" dirty="0" smtClean="0"/>
              <a:t> an information theory-related measurement, proposed by [</a:t>
            </a:r>
            <a:r>
              <a:rPr lang="en-US" sz="2000" dirty="0" err="1" smtClean="0"/>
              <a:t>Vázquez</a:t>
            </a:r>
            <a:r>
              <a:rPr lang="en-US" sz="2000" dirty="0" smtClean="0"/>
              <a:t> et al. 2001], to depict the amount of information a view contains</a:t>
            </a:r>
            <a:endParaRPr lang="en-US" sz="2000" dirty="0" smtClean="0">
              <a:solidFill>
                <a:schemeClr val="tx1"/>
              </a:solidFill>
              <a:cs typeface="Times New Roman" pitchFamily="18" charset="0"/>
            </a:endParaRPr>
          </a:p>
          <a:p>
            <a:pPr lvl="1">
              <a:spcBef>
                <a:spcPts val="800"/>
              </a:spcBef>
              <a:spcAft>
                <a:spcPts val="800"/>
              </a:spcAft>
              <a:buFont typeface="Courier New" pitchFamily="49" charset="0"/>
              <a:buChar char="o"/>
            </a:pPr>
            <a:r>
              <a:rPr lang="en-US" sz="1800" b="1" dirty="0" smtClean="0"/>
              <a:t>Formulation</a:t>
            </a:r>
          </a:p>
          <a:p>
            <a:pPr lvl="2">
              <a:spcBef>
                <a:spcPts val="300"/>
              </a:spcBef>
              <a:spcAft>
                <a:spcPts val="300"/>
              </a:spcAft>
              <a:buFont typeface="Wingdings" pitchFamily="2" charset="2"/>
              <a:buChar char="Ø"/>
            </a:pPr>
            <a:r>
              <a:rPr lang="en-US" sz="1600" dirty="0" smtClean="0"/>
              <a:t>Based on Shannon entropy</a:t>
            </a:r>
          </a:p>
          <a:p>
            <a:pPr lvl="2">
              <a:spcBef>
                <a:spcPts val="300"/>
              </a:spcBef>
              <a:spcAft>
                <a:spcPts val="300"/>
              </a:spcAft>
              <a:buFont typeface="Wingdings" pitchFamily="2" charset="2"/>
              <a:buChar char="Ø"/>
            </a:pPr>
            <a:r>
              <a:rPr lang="en-US" sz="1600" dirty="0" smtClean="0"/>
              <a:t>Incorporate the projection area of each visible face and the number of visible faces</a:t>
            </a:r>
          </a:p>
          <a:p>
            <a:pPr lvl="1">
              <a:spcBef>
                <a:spcPts val="800"/>
              </a:spcBef>
              <a:spcAft>
                <a:spcPts val="800"/>
              </a:spcAft>
              <a:buFont typeface="Courier New" pitchFamily="49" charset="0"/>
              <a:buChar char="o"/>
            </a:pPr>
            <a:r>
              <a:rPr lang="en-US" sz="1800" b="1" dirty="0" smtClean="0"/>
              <a:t>Orthogonal projection-based definition:  [Takahashi et al. 2005]</a:t>
            </a:r>
          </a:p>
          <a:p>
            <a:pPr lvl="1">
              <a:spcBef>
                <a:spcPts val="800"/>
              </a:spcBef>
              <a:spcAft>
                <a:spcPts val="800"/>
              </a:spcAft>
              <a:buFont typeface="Courier New" pitchFamily="49" charset="0"/>
              <a:buChar char="o"/>
            </a:pPr>
            <a:endParaRPr lang="en-US" sz="1800" b="1" dirty="0" smtClean="0"/>
          </a:p>
          <a:p>
            <a:pPr lvl="1">
              <a:spcBef>
                <a:spcPts val="800"/>
              </a:spcBef>
              <a:spcAft>
                <a:spcPts val="800"/>
              </a:spcAft>
              <a:buFont typeface="Courier New" pitchFamily="49" charset="0"/>
              <a:buChar char="o"/>
            </a:pPr>
            <a:endParaRPr lang="en-US" sz="1800" b="1" dirty="0" smtClean="0"/>
          </a:p>
          <a:p>
            <a:pPr lvl="2">
              <a:spcBef>
                <a:spcPts val="300"/>
              </a:spcBef>
              <a:spcAft>
                <a:spcPts val="300"/>
              </a:spcAft>
              <a:buFont typeface="Wingdings" pitchFamily="2" charset="2"/>
              <a:buChar char="Ø"/>
            </a:pPr>
            <a:r>
              <a:rPr lang="en-US" sz="1600" i="1" dirty="0" smtClean="0"/>
              <a:t>A</a:t>
            </a:r>
            <a:r>
              <a:rPr lang="en-US" sz="1600" i="1" baseline="-25000" dirty="0" smtClean="0"/>
              <a:t>j</a:t>
            </a:r>
            <a:r>
              <a:rPr lang="en-US" sz="1600" baseline="-25000" dirty="0" smtClean="0"/>
              <a:t> </a:t>
            </a:r>
            <a:r>
              <a:rPr lang="en-US" sz="1600" dirty="0" smtClean="0"/>
              <a:t>: the visible projection area of the </a:t>
            </a:r>
            <a:r>
              <a:rPr lang="en-US" sz="1600" i="1" dirty="0" smtClean="0"/>
              <a:t>j-</a:t>
            </a:r>
            <a:r>
              <a:rPr lang="en-US" sz="1600" dirty="0" err="1" smtClean="0"/>
              <a:t>th</a:t>
            </a:r>
            <a:r>
              <a:rPr lang="en-US" sz="1600" dirty="0" smtClean="0"/>
              <a:t> (</a:t>
            </a:r>
            <a:r>
              <a:rPr lang="en-US" sz="1600" i="1" dirty="0" smtClean="0"/>
              <a:t>j</a:t>
            </a:r>
            <a:r>
              <a:rPr lang="en-US" sz="1600" dirty="0" smtClean="0"/>
              <a:t>=1, 2, · · · , </a:t>
            </a:r>
            <a:r>
              <a:rPr lang="en-US" sz="1600" i="1" dirty="0" smtClean="0"/>
              <a:t>m</a:t>
            </a:r>
            <a:r>
              <a:rPr lang="en-US" sz="1600" dirty="0" smtClean="0"/>
              <a:t>) face of a 3D model</a:t>
            </a:r>
          </a:p>
          <a:p>
            <a:pPr lvl="2">
              <a:spcBef>
                <a:spcPts val="300"/>
              </a:spcBef>
              <a:spcAft>
                <a:spcPts val="300"/>
              </a:spcAft>
              <a:buFont typeface="Wingdings" pitchFamily="2" charset="2"/>
              <a:buChar char="Ø"/>
            </a:pPr>
            <a:r>
              <a:rPr lang="en-US" sz="1600" i="1" dirty="0" smtClean="0"/>
              <a:t>A</a:t>
            </a:r>
            <a:r>
              <a:rPr lang="en-US" sz="1600" i="1" baseline="-25000" dirty="0" smtClean="0"/>
              <a:t>0</a:t>
            </a:r>
            <a:r>
              <a:rPr lang="en-US" sz="1600" dirty="0" smtClean="0"/>
              <a:t>: the background area</a:t>
            </a:r>
          </a:p>
          <a:p>
            <a:pPr lvl="2">
              <a:spcBef>
                <a:spcPts val="300"/>
              </a:spcBef>
              <a:spcAft>
                <a:spcPts val="300"/>
              </a:spcAft>
              <a:buFont typeface="Wingdings" pitchFamily="2" charset="2"/>
              <a:buChar char="Ø"/>
            </a:pPr>
            <a:r>
              <a:rPr lang="en-US" sz="1600" i="1" dirty="0" smtClean="0"/>
              <a:t>S</a:t>
            </a:r>
            <a:r>
              <a:rPr lang="en-US" sz="1600" dirty="0" smtClean="0"/>
              <a:t>  : the total area of the window where the model is rendered:</a:t>
            </a:r>
          </a:p>
        </p:txBody>
      </p:sp>
      <p:pic>
        <p:nvPicPr>
          <p:cNvPr id="1026" name="Picture 2"/>
          <p:cNvPicPr>
            <a:picLocks noChangeAspect="1" noChangeArrowheads="1"/>
          </p:cNvPicPr>
          <p:nvPr/>
        </p:nvPicPr>
        <p:blipFill>
          <a:blip r:embed="rId3" cstate="print"/>
          <a:srcRect/>
          <a:stretch>
            <a:fillRect/>
          </a:stretch>
        </p:blipFill>
        <p:spPr bwMode="auto">
          <a:xfrm>
            <a:off x="2667000" y="4114800"/>
            <a:ext cx="4038600" cy="821959"/>
          </a:xfrm>
          <a:prstGeom prst="rect">
            <a:avLst/>
          </a:prstGeom>
          <a:noFill/>
          <a:ln w="9525">
            <a:noFill/>
            <a:miter lim="800000"/>
            <a:headEnd/>
            <a:tailEnd/>
          </a:ln>
        </p:spPr>
      </p:pic>
      <p:pic>
        <p:nvPicPr>
          <p:cNvPr id="8" name="图片 7" descr="EntropyColorCodingExample.png"/>
          <p:cNvPicPr>
            <a:picLocks noChangeAspect="1"/>
          </p:cNvPicPr>
          <p:nvPr/>
        </p:nvPicPr>
        <p:blipFill>
          <a:blip r:embed="rId4" cstate="print"/>
          <a:stretch>
            <a:fillRect/>
          </a:stretch>
        </p:blipFill>
        <p:spPr>
          <a:xfrm>
            <a:off x="6934200" y="2242040"/>
            <a:ext cx="965970" cy="1034560"/>
          </a:xfrm>
          <a:prstGeom prst="rect">
            <a:avLst/>
          </a:prstGeom>
        </p:spPr>
      </p:pic>
      <p:pic>
        <p:nvPicPr>
          <p:cNvPr id="9" name="图片 8" descr="mannequin.png"/>
          <p:cNvPicPr>
            <a:picLocks noChangeAspect="1"/>
          </p:cNvPicPr>
          <p:nvPr/>
        </p:nvPicPr>
        <p:blipFill>
          <a:blip r:embed="rId5" cstate="print"/>
          <a:stretch>
            <a:fillRect/>
          </a:stretch>
        </p:blipFill>
        <p:spPr>
          <a:xfrm>
            <a:off x="5867400" y="2268028"/>
            <a:ext cx="960000" cy="1008572"/>
          </a:xfrm>
          <a:prstGeom prst="rect">
            <a:avLst/>
          </a:prstGeom>
        </p:spPr>
      </p:pic>
      <p:pic>
        <p:nvPicPr>
          <p:cNvPr id="1029" name="Picture 5"/>
          <p:cNvPicPr>
            <a:picLocks noChangeAspect="1" noChangeArrowheads="1"/>
          </p:cNvPicPr>
          <p:nvPr/>
        </p:nvPicPr>
        <p:blipFill>
          <a:blip r:embed="rId6" cstate="print"/>
          <a:srcRect/>
          <a:stretch>
            <a:fillRect/>
          </a:stretch>
        </p:blipFill>
        <p:spPr bwMode="auto">
          <a:xfrm>
            <a:off x="6781800" y="5715000"/>
            <a:ext cx="1314450" cy="257175"/>
          </a:xfrm>
          <a:prstGeom prst="rect">
            <a:avLst/>
          </a:prstGeom>
          <a:noFill/>
          <a:ln w="9525">
            <a:noFill/>
            <a:miter lim="800000"/>
            <a:headEnd/>
            <a:tailEnd/>
          </a:ln>
        </p:spPr>
      </p:pic>
    </p:spTree>
    <p:extLst>
      <p:ext uri="{BB962C8B-B14F-4D97-AF65-F5344CB8AC3E}">
        <p14:creationId xmlns:p14="http://schemas.microsoft.com/office/powerpoint/2010/main" val="92683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b="1" dirty="0" smtClean="0"/>
              <a:t>Step 2: View Sampling and Entropy Distr.</a:t>
            </a:r>
            <a:endParaRPr lang="en-US" sz="3000" dirty="0">
              <a:cs typeface="Times New Roman" pitchFamily="18" charset="0"/>
            </a:endParaRPr>
          </a:p>
        </p:txBody>
      </p:sp>
      <p:sp>
        <p:nvSpPr>
          <p:cNvPr id="7" name="Slide Number Placeholder 6"/>
          <p:cNvSpPr>
            <a:spLocks noGrp="1"/>
          </p:cNvSpPr>
          <p:nvPr>
            <p:ph type="sldNum" sz="quarter" idx="12"/>
          </p:nvPr>
        </p:nvSpPr>
        <p:spPr/>
        <p:txBody>
          <a:bodyPr/>
          <a:lstStyle/>
          <a:p>
            <a:pPr>
              <a:defRPr/>
            </a:pPr>
            <a:fld id="{0B1DE52F-DBA3-4B58-8F0B-0018974E4371}" type="slidenum">
              <a:rPr lang="zh-CN" altLang="en-US" smtClean="0">
                <a:latin typeface="+mj-lt"/>
              </a:rPr>
              <a:pPr>
                <a:defRPr/>
              </a:pPr>
              <a:t>9</a:t>
            </a:fld>
            <a:endParaRPr lang="en-US" altLang="zh-CN" dirty="0">
              <a:latin typeface="+mj-lt"/>
            </a:endParaRPr>
          </a:p>
        </p:txBody>
      </p:sp>
      <p:sp>
        <p:nvSpPr>
          <p:cNvPr id="12" name="Content Placeholder 2"/>
          <p:cNvSpPr>
            <a:spLocks noGrp="1"/>
          </p:cNvSpPr>
          <p:nvPr>
            <p:ph sz="quarter" idx="1"/>
          </p:nvPr>
        </p:nvSpPr>
        <p:spPr>
          <a:xfrm>
            <a:off x="301625" y="1524000"/>
            <a:ext cx="8504238" cy="4800599"/>
          </a:xfrm>
        </p:spPr>
        <p:txBody>
          <a:bodyPr/>
          <a:lstStyle/>
          <a:p>
            <a:r>
              <a:rPr lang="en-US" sz="2000" b="1" dirty="0" smtClean="0"/>
              <a:t>Viewpoint sampling: </a:t>
            </a:r>
            <a:r>
              <a:rPr lang="en-US" sz="2000" dirty="0" smtClean="0"/>
              <a:t>Loop subdivision on a regular </a:t>
            </a:r>
            <a:r>
              <a:rPr lang="en-US" sz="2000" dirty="0" err="1" smtClean="0"/>
              <a:t>icosahedron</a:t>
            </a:r>
            <a:r>
              <a:rPr lang="en-US" sz="2000" dirty="0" smtClean="0"/>
              <a:t> </a:t>
            </a:r>
            <a:r>
              <a:rPr lang="en-US" sz="2000" i="1" dirty="0" smtClean="0"/>
              <a:t>L</a:t>
            </a:r>
            <a:r>
              <a:rPr lang="en-US" sz="2000" i="1" baseline="-25000" dirty="0" smtClean="0"/>
              <a:t>0</a:t>
            </a:r>
            <a:endParaRPr lang="en-US" sz="2000" i="1" dirty="0" smtClean="0"/>
          </a:p>
          <a:p>
            <a:pPr lvl="1">
              <a:spcBef>
                <a:spcPts val="600"/>
              </a:spcBef>
              <a:spcAft>
                <a:spcPts val="600"/>
              </a:spcAft>
              <a:buFont typeface="Courier New" pitchFamily="49" charset="0"/>
              <a:buChar char="o"/>
            </a:pPr>
            <a:r>
              <a:rPr lang="en-US" sz="1800" dirty="0" smtClean="0">
                <a:solidFill>
                  <a:schemeClr val="tx1"/>
                </a:solidFill>
              </a:rPr>
              <a:t>Subdivide </a:t>
            </a:r>
            <a:r>
              <a:rPr lang="en-US" sz="1800" i="1" dirty="0" smtClean="0">
                <a:solidFill>
                  <a:schemeClr val="tx1"/>
                </a:solidFill>
              </a:rPr>
              <a:t>L</a:t>
            </a:r>
            <a:r>
              <a:rPr lang="en-US" sz="1800" i="1" baseline="-25000" dirty="0" smtClean="0">
                <a:solidFill>
                  <a:schemeClr val="tx1"/>
                </a:solidFill>
              </a:rPr>
              <a:t>0</a:t>
            </a:r>
            <a:r>
              <a:rPr lang="en-US" sz="1800" baseline="-25000" dirty="0" smtClean="0">
                <a:solidFill>
                  <a:schemeClr val="tx1"/>
                </a:solidFill>
              </a:rPr>
              <a:t> </a:t>
            </a:r>
            <a:r>
              <a:rPr lang="en-US" sz="1800" i="1" dirty="0" smtClean="0">
                <a:solidFill>
                  <a:schemeClr val="tx1"/>
                </a:solidFill>
              </a:rPr>
              <a:t>n</a:t>
            </a:r>
            <a:r>
              <a:rPr lang="en-US" sz="1800" dirty="0" smtClean="0">
                <a:solidFill>
                  <a:schemeClr val="tx1"/>
                </a:solidFill>
              </a:rPr>
              <a:t> times and denote the resulting mesh as </a:t>
            </a:r>
            <a:r>
              <a:rPr lang="en-US" sz="1800" i="1" dirty="0" smtClean="0">
                <a:solidFill>
                  <a:schemeClr val="tx1"/>
                </a:solidFill>
              </a:rPr>
              <a:t>L</a:t>
            </a:r>
            <a:r>
              <a:rPr lang="en-US" sz="1800" i="1" baseline="-25000" dirty="0" smtClean="0">
                <a:solidFill>
                  <a:schemeClr val="tx1"/>
                </a:solidFill>
              </a:rPr>
              <a:t>n</a:t>
            </a:r>
            <a:endParaRPr lang="en-US" sz="1800" i="1" dirty="0" smtClean="0">
              <a:solidFill>
                <a:schemeClr val="tx1"/>
              </a:solidFill>
            </a:endParaRPr>
          </a:p>
          <a:p>
            <a:pPr lvl="1">
              <a:spcBef>
                <a:spcPts val="600"/>
              </a:spcBef>
              <a:spcAft>
                <a:spcPts val="600"/>
              </a:spcAft>
              <a:buFont typeface="Courier New" pitchFamily="49" charset="0"/>
              <a:buChar char="o"/>
            </a:pPr>
            <a:r>
              <a:rPr lang="en-US" sz="1800" dirty="0" smtClean="0">
                <a:solidFill>
                  <a:schemeClr val="tx1"/>
                </a:solidFill>
              </a:rPr>
              <a:t>Set the cameras on </a:t>
            </a:r>
            <a:r>
              <a:rPr lang="en-US" sz="1800" i="1" dirty="0" smtClean="0">
                <a:solidFill>
                  <a:schemeClr val="tx1"/>
                </a:solidFill>
              </a:rPr>
              <a:t>L</a:t>
            </a:r>
            <a:r>
              <a:rPr lang="en-US" sz="1800" i="1" baseline="-25000" dirty="0" smtClean="0">
                <a:solidFill>
                  <a:schemeClr val="tx1"/>
                </a:solidFill>
              </a:rPr>
              <a:t>n</a:t>
            </a:r>
            <a:r>
              <a:rPr lang="en-US" sz="1800" dirty="0" smtClean="0">
                <a:solidFill>
                  <a:schemeClr val="tx1"/>
                </a:solidFill>
              </a:rPr>
              <a:t>, looking at the origin and use orthogonal projection</a:t>
            </a:r>
          </a:p>
          <a:p>
            <a:pPr lvl="1">
              <a:spcBef>
                <a:spcPts val="800"/>
              </a:spcBef>
              <a:spcAft>
                <a:spcPts val="800"/>
              </a:spcAft>
              <a:buFont typeface="Courier New" pitchFamily="49" charset="0"/>
              <a:buChar char="o"/>
            </a:pPr>
            <a:endParaRPr lang="en-US" sz="1800" dirty="0" smtClean="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1371600" y="2857500"/>
            <a:ext cx="4777955" cy="2400300"/>
          </a:xfrm>
          <a:prstGeom prst="rect">
            <a:avLst/>
          </a:prstGeom>
          <a:noFill/>
          <a:ln w="9525">
            <a:noFill/>
            <a:miter lim="800000"/>
            <a:headEnd/>
            <a:tailEnd/>
          </a:ln>
        </p:spPr>
      </p:pic>
      <p:sp>
        <p:nvSpPr>
          <p:cNvPr id="10" name="矩形 9"/>
          <p:cNvSpPr/>
          <p:nvPr/>
        </p:nvSpPr>
        <p:spPr>
          <a:xfrm>
            <a:off x="838200" y="5401270"/>
            <a:ext cx="5943600" cy="923330"/>
          </a:xfrm>
          <a:prstGeom prst="rect">
            <a:avLst/>
          </a:prstGeom>
        </p:spPr>
        <p:txBody>
          <a:bodyPr wrap="square">
            <a:spAutoFit/>
          </a:bodyPr>
          <a:lstStyle/>
          <a:p>
            <a:pPr algn="ctr"/>
            <a:r>
              <a:rPr lang="en-US" dirty="0" smtClean="0">
                <a:latin typeface="+mn-lt"/>
              </a:rPr>
              <a:t>Viewpoint entropy distribution examples</a:t>
            </a:r>
          </a:p>
          <a:p>
            <a:pPr algn="ctr"/>
            <a:r>
              <a:rPr lang="en-US" dirty="0" smtClean="0">
                <a:latin typeface="+mn-lt"/>
              </a:rPr>
              <a:t>1</a:t>
            </a:r>
            <a:r>
              <a:rPr lang="en-US" baseline="30000" dirty="0" smtClean="0">
                <a:latin typeface="+mn-lt"/>
              </a:rPr>
              <a:t>st</a:t>
            </a:r>
            <a:r>
              <a:rPr lang="en-US" dirty="0" smtClean="0">
                <a:latin typeface="+mn-lt"/>
              </a:rPr>
              <a:t> row </a:t>
            </a:r>
            <a:r>
              <a:rPr lang="en-US" altLang="zh-CN" dirty="0" smtClean="0">
                <a:latin typeface="+mn-lt"/>
              </a:rPr>
              <a:t>—</a:t>
            </a:r>
            <a:r>
              <a:rPr lang="en-US" dirty="0" smtClean="0">
                <a:latin typeface="+mn-lt"/>
              </a:rPr>
              <a:t>models after alignment with CPCA</a:t>
            </a:r>
          </a:p>
          <a:p>
            <a:pPr algn="ctr"/>
            <a:r>
              <a:rPr lang="en-US" dirty="0" smtClean="0">
                <a:latin typeface="+mn-lt"/>
              </a:rPr>
              <a:t>2</a:t>
            </a:r>
            <a:r>
              <a:rPr lang="en-US" baseline="30000" dirty="0" smtClean="0">
                <a:latin typeface="+mn-lt"/>
              </a:rPr>
              <a:t>nd</a:t>
            </a:r>
            <a:r>
              <a:rPr lang="en-US" dirty="0" smtClean="0">
                <a:latin typeface="+mn-lt"/>
              </a:rPr>
              <a:t> row</a:t>
            </a:r>
            <a:r>
              <a:rPr lang="en-US" altLang="zh-CN" dirty="0" smtClean="0">
                <a:latin typeface="+mn-lt"/>
              </a:rPr>
              <a:t>—</a:t>
            </a:r>
            <a:r>
              <a:rPr lang="en-US" dirty="0" smtClean="0">
                <a:latin typeface="+mn-lt"/>
              </a:rPr>
              <a:t>respective viewpoint entropy distribution </a:t>
            </a:r>
          </a:p>
        </p:txBody>
      </p:sp>
      <p:sp>
        <p:nvSpPr>
          <p:cNvPr id="13" name="矩形 12"/>
          <p:cNvSpPr/>
          <p:nvPr/>
        </p:nvSpPr>
        <p:spPr>
          <a:xfrm>
            <a:off x="6400800" y="3048000"/>
            <a:ext cx="2159566" cy="369332"/>
          </a:xfrm>
          <a:prstGeom prst="rect">
            <a:avLst/>
          </a:prstGeom>
        </p:spPr>
        <p:txBody>
          <a:bodyPr wrap="none">
            <a:spAutoFit/>
          </a:bodyPr>
          <a:lstStyle/>
          <a:p>
            <a:r>
              <a:rPr lang="en-US" dirty="0" smtClean="0">
                <a:solidFill>
                  <a:srgbClr val="0000FF"/>
                </a:solidFill>
                <a:latin typeface="+mn-lt"/>
              </a:rPr>
              <a:t>blue</a:t>
            </a:r>
            <a:r>
              <a:rPr lang="en-US" dirty="0" smtClean="0">
                <a:solidFill>
                  <a:prstClr val="black"/>
                </a:solidFill>
                <a:latin typeface="+mn-lt"/>
              </a:rPr>
              <a:t>: large entropy</a:t>
            </a:r>
            <a:endParaRPr lang="en-US" dirty="0">
              <a:latin typeface="+mn-lt"/>
            </a:endParaRPr>
          </a:p>
        </p:txBody>
      </p:sp>
      <p:sp>
        <p:nvSpPr>
          <p:cNvPr id="14" name="矩形 13"/>
          <p:cNvSpPr/>
          <p:nvPr/>
        </p:nvSpPr>
        <p:spPr>
          <a:xfrm>
            <a:off x="6400800" y="3505200"/>
            <a:ext cx="2743200" cy="369332"/>
          </a:xfrm>
          <a:prstGeom prst="rect">
            <a:avLst/>
          </a:prstGeom>
        </p:spPr>
        <p:txBody>
          <a:bodyPr wrap="square">
            <a:spAutoFit/>
          </a:bodyPr>
          <a:lstStyle/>
          <a:p>
            <a:r>
              <a:rPr lang="en-US" dirty="0" smtClean="0">
                <a:solidFill>
                  <a:srgbClr val="00FF00"/>
                </a:solidFill>
                <a:latin typeface="+mn-lt"/>
              </a:rPr>
              <a:t>green</a:t>
            </a:r>
            <a:r>
              <a:rPr lang="en-US" dirty="0" smtClean="0">
                <a:solidFill>
                  <a:prstClr val="black"/>
                </a:solidFill>
                <a:latin typeface="+mn-lt"/>
              </a:rPr>
              <a:t>: mid-size entropy</a:t>
            </a:r>
            <a:endParaRPr lang="en-US" dirty="0">
              <a:latin typeface="+mn-lt"/>
            </a:endParaRPr>
          </a:p>
        </p:txBody>
      </p:sp>
      <p:sp>
        <p:nvSpPr>
          <p:cNvPr id="15" name="矩形 14"/>
          <p:cNvSpPr/>
          <p:nvPr/>
        </p:nvSpPr>
        <p:spPr>
          <a:xfrm>
            <a:off x="6439699" y="4038600"/>
            <a:ext cx="2053767" cy="369332"/>
          </a:xfrm>
          <a:prstGeom prst="rect">
            <a:avLst/>
          </a:prstGeom>
        </p:spPr>
        <p:txBody>
          <a:bodyPr wrap="none">
            <a:spAutoFit/>
          </a:bodyPr>
          <a:lstStyle/>
          <a:p>
            <a:r>
              <a:rPr lang="en-US" dirty="0" smtClean="0">
                <a:solidFill>
                  <a:srgbClr val="FF3300"/>
                </a:solidFill>
                <a:latin typeface="+mn-lt"/>
              </a:rPr>
              <a:t>red</a:t>
            </a:r>
            <a:r>
              <a:rPr lang="en-US" dirty="0" smtClean="0">
                <a:solidFill>
                  <a:prstClr val="black"/>
                </a:solidFill>
                <a:latin typeface="+mn-lt"/>
              </a:rPr>
              <a:t>: small entropy</a:t>
            </a:r>
            <a:endParaRPr lang="en-US" dirty="0">
              <a:latin typeface="+mn-lt"/>
            </a:endParaRPr>
          </a:p>
        </p:txBody>
      </p:sp>
    </p:spTree>
    <p:extLst>
      <p:ext uri="{BB962C8B-B14F-4D97-AF65-F5344CB8AC3E}">
        <p14:creationId xmlns:p14="http://schemas.microsoft.com/office/powerpoint/2010/main" val="92683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ppt20D.tmp</Template>
  <TotalTime>21863</TotalTime>
  <Words>1757</Words>
  <Application>Microsoft Office PowerPoint</Application>
  <PresentationFormat>On-screen Show (4:3)</PresentationFormat>
  <Paragraphs>230</Paragraphs>
  <Slides>23</Slides>
  <Notes>23</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Efficient View-Based 3D Reflection Symmetry Detection</vt:lpstr>
      <vt:lpstr>3D Reflection Symmetry</vt:lpstr>
      <vt:lpstr>Motivation</vt:lpstr>
      <vt:lpstr>Our View-Based Symmetry Detection</vt:lpstr>
      <vt:lpstr>Related Work</vt:lpstr>
      <vt:lpstr>Related Work</vt:lpstr>
      <vt:lpstr>Our Symmetry Detection Algorithm</vt:lpstr>
      <vt:lpstr>Step 2: Viewpoint Entropy Computation</vt:lpstr>
      <vt:lpstr>Step 2: View Sampling and Entropy Distr.</vt:lpstr>
      <vt:lpstr>Our Symmetry Detection Idea</vt:lpstr>
      <vt:lpstr>Step 3: Iterative Feature Pairing</vt:lpstr>
      <vt:lpstr>Step 3: Iterative Feature Pairing</vt:lpstr>
      <vt:lpstr>Experiments and Discussions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Interface</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SHREC’09 TRACK: QUERYING WITH PARTIAL MODELS</dc:title>
  <dc:creator>Afzal Godil</dc:creator>
  <cp:lastModifiedBy>Li, Bo</cp:lastModifiedBy>
  <cp:revision>914</cp:revision>
  <dcterms:created xsi:type="dcterms:W3CDTF">2009-03-09T18:21:29Z</dcterms:created>
  <dcterms:modified xsi:type="dcterms:W3CDTF">2014-11-25T21:28:18Z</dcterms:modified>
</cp:coreProperties>
</file>