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9"/>
  </p:notesMasterIdLst>
  <p:handoutMasterIdLst>
    <p:handoutMasterId r:id="rId120"/>
  </p:handoutMasterIdLst>
  <p:sldIdLst>
    <p:sldId id="437" r:id="rId2"/>
    <p:sldId id="258" r:id="rId3"/>
    <p:sldId id="349" r:id="rId4"/>
    <p:sldId id="673" r:id="rId5"/>
    <p:sldId id="675" r:id="rId6"/>
    <p:sldId id="259" r:id="rId7"/>
    <p:sldId id="261" r:id="rId8"/>
    <p:sldId id="440" r:id="rId9"/>
    <p:sldId id="263" r:id="rId10"/>
    <p:sldId id="441" r:id="rId11"/>
    <p:sldId id="442" r:id="rId12"/>
    <p:sldId id="443" r:id="rId13"/>
    <p:sldId id="445" r:id="rId14"/>
    <p:sldId id="444" r:id="rId15"/>
    <p:sldId id="447" r:id="rId16"/>
    <p:sldId id="455" r:id="rId17"/>
    <p:sldId id="464" r:id="rId18"/>
    <p:sldId id="460" r:id="rId19"/>
    <p:sldId id="462" r:id="rId20"/>
    <p:sldId id="461" r:id="rId21"/>
    <p:sldId id="463" r:id="rId22"/>
    <p:sldId id="449" r:id="rId23"/>
    <p:sldId id="453" r:id="rId24"/>
    <p:sldId id="454" r:id="rId25"/>
    <p:sldId id="452" r:id="rId26"/>
    <p:sldId id="451" r:id="rId27"/>
    <p:sldId id="459" r:id="rId28"/>
    <p:sldId id="457" r:id="rId29"/>
    <p:sldId id="484" r:id="rId30"/>
    <p:sldId id="466" r:id="rId31"/>
    <p:sldId id="485" r:id="rId32"/>
    <p:sldId id="474" r:id="rId33"/>
    <p:sldId id="475" r:id="rId34"/>
    <p:sldId id="468" r:id="rId35"/>
    <p:sldId id="476" r:id="rId36"/>
    <p:sldId id="478" r:id="rId37"/>
    <p:sldId id="477" r:id="rId38"/>
    <p:sldId id="481" r:id="rId39"/>
    <p:sldId id="471" r:id="rId40"/>
    <p:sldId id="482" r:id="rId41"/>
    <p:sldId id="473" r:id="rId42"/>
    <p:sldId id="486" r:id="rId43"/>
    <p:sldId id="487" r:id="rId44"/>
    <p:sldId id="488" r:id="rId45"/>
    <p:sldId id="490" r:id="rId46"/>
    <p:sldId id="493" r:id="rId47"/>
    <p:sldId id="492" r:id="rId48"/>
    <p:sldId id="439" r:id="rId49"/>
    <p:sldId id="494" r:id="rId50"/>
    <p:sldId id="495" r:id="rId51"/>
    <p:sldId id="496" r:id="rId52"/>
    <p:sldId id="497" r:id="rId53"/>
    <p:sldId id="672" r:id="rId54"/>
    <p:sldId id="499" r:id="rId55"/>
    <p:sldId id="500" r:id="rId56"/>
    <p:sldId id="501" r:id="rId57"/>
    <p:sldId id="502" r:id="rId58"/>
    <p:sldId id="503" r:id="rId59"/>
    <p:sldId id="504" r:id="rId60"/>
    <p:sldId id="505" r:id="rId61"/>
    <p:sldId id="506" r:id="rId62"/>
    <p:sldId id="507" r:id="rId63"/>
    <p:sldId id="530" r:id="rId64"/>
    <p:sldId id="511" r:id="rId65"/>
    <p:sldId id="512" r:id="rId66"/>
    <p:sldId id="513" r:id="rId67"/>
    <p:sldId id="514" r:id="rId68"/>
    <p:sldId id="516" r:id="rId69"/>
    <p:sldId id="515" r:id="rId70"/>
    <p:sldId id="529" r:id="rId71"/>
    <p:sldId id="518" r:id="rId72"/>
    <p:sldId id="519" r:id="rId73"/>
    <p:sldId id="520" r:id="rId74"/>
    <p:sldId id="521" r:id="rId75"/>
    <p:sldId id="523" r:id="rId76"/>
    <p:sldId id="528" r:id="rId77"/>
    <p:sldId id="524" r:id="rId78"/>
    <p:sldId id="525" r:id="rId79"/>
    <p:sldId id="526" r:id="rId80"/>
    <p:sldId id="527" r:id="rId81"/>
    <p:sldId id="531" r:id="rId82"/>
    <p:sldId id="532" r:id="rId83"/>
    <p:sldId id="533" r:id="rId84"/>
    <p:sldId id="534" r:id="rId85"/>
    <p:sldId id="535" r:id="rId86"/>
    <p:sldId id="536" r:id="rId87"/>
    <p:sldId id="537" r:id="rId88"/>
    <p:sldId id="538" r:id="rId89"/>
    <p:sldId id="539" r:id="rId90"/>
    <p:sldId id="541" r:id="rId91"/>
    <p:sldId id="542" r:id="rId92"/>
    <p:sldId id="540" r:id="rId93"/>
    <p:sldId id="546" r:id="rId94"/>
    <p:sldId id="543" r:id="rId95"/>
    <p:sldId id="544" r:id="rId96"/>
    <p:sldId id="545" r:id="rId97"/>
    <p:sldId id="547" r:id="rId98"/>
    <p:sldId id="548" r:id="rId99"/>
    <p:sldId id="658" r:id="rId100"/>
    <p:sldId id="659" r:id="rId101"/>
    <p:sldId id="660" r:id="rId102"/>
    <p:sldId id="661" r:id="rId103"/>
    <p:sldId id="662" r:id="rId104"/>
    <p:sldId id="663" r:id="rId105"/>
    <p:sldId id="664" r:id="rId106"/>
    <p:sldId id="665" r:id="rId107"/>
    <p:sldId id="666" r:id="rId108"/>
    <p:sldId id="668" r:id="rId109"/>
    <p:sldId id="667" r:id="rId110"/>
    <p:sldId id="669" r:id="rId111"/>
    <p:sldId id="670" r:id="rId112"/>
    <p:sldId id="671" r:id="rId113"/>
    <p:sldId id="657" r:id="rId114"/>
    <p:sldId id="434" r:id="rId115"/>
    <p:sldId id="393" r:id="rId116"/>
    <p:sldId id="677" r:id="rId117"/>
    <p:sldId id="676" r:id="rId1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94E4716-52F9-5844-A587-057C82281D78}">
          <p14:sldIdLst>
            <p14:sldId id="437"/>
          </p14:sldIdLst>
        </p14:section>
        <p14:section name="Motivation and Defns" id="{15DED851-6597-E747-AD31-7338E0DAED31}">
          <p14:sldIdLst>
            <p14:sldId id="258"/>
            <p14:sldId id="349"/>
            <p14:sldId id="673"/>
            <p14:sldId id="675"/>
            <p14:sldId id="259"/>
            <p14:sldId id="261"/>
            <p14:sldId id="440"/>
            <p14:sldId id="263"/>
            <p14:sldId id="441"/>
            <p14:sldId id="442"/>
            <p14:sldId id="443"/>
            <p14:sldId id="445"/>
          </p14:sldIdLst>
        </p14:section>
        <p14:section name="Crytography Goals and Vocabulary" id="{45BF413D-E4A0-824D-86B2-DC08F0DAA284}">
          <p14:sldIdLst>
            <p14:sldId id="444"/>
            <p14:sldId id="447"/>
            <p14:sldId id="455"/>
            <p14:sldId id="464"/>
            <p14:sldId id="460"/>
            <p14:sldId id="462"/>
            <p14:sldId id="461"/>
            <p14:sldId id="463"/>
            <p14:sldId id="449"/>
            <p14:sldId id="453"/>
            <p14:sldId id="454"/>
            <p14:sldId id="452"/>
            <p14:sldId id="451"/>
            <p14:sldId id="459"/>
            <p14:sldId id="457"/>
            <p14:sldId id="484"/>
            <p14:sldId id="466"/>
            <p14:sldId id="485"/>
            <p14:sldId id="474"/>
            <p14:sldId id="475"/>
            <p14:sldId id="468"/>
            <p14:sldId id="476"/>
            <p14:sldId id="478"/>
            <p14:sldId id="477"/>
            <p14:sldId id="481"/>
            <p14:sldId id="471"/>
            <p14:sldId id="482"/>
            <p14:sldId id="473"/>
            <p14:sldId id="486"/>
            <p14:sldId id="487"/>
            <p14:sldId id="488"/>
            <p14:sldId id="490"/>
            <p14:sldId id="493"/>
          </p14:sldIdLst>
        </p14:section>
        <p14:section name="Attacks" id="{F1EC64FC-132C-524E-B923-5C507C06673B}">
          <p14:sldIdLst>
            <p14:sldId id="492"/>
            <p14:sldId id="439"/>
            <p14:sldId id="494"/>
            <p14:sldId id="495"/>
            <p14:sldId id="496"/>
            <p14:sldId id="497"/>
            <p14:sldId id="672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  <p14:sldId id="507"/>
            <p14:sldId id="530"/>
            <p14:sldId id="511"/>
            <p14:sldId id="512"/>
            <p14:sldId id="513"/>
            <p14:sldId id="514"/>
            <p14:sldId id="516"/>
            <p14:sldId id="515"/>
            <p14:sldId id="529"/>
            <p14:sldId id="518"/>
            <p14:sldId id="519"/>
            <p14:sldId id="520"/>
            <p14:sldId id="521"/>
            <p14:sldId id="523"/>
            <p14:sldId id="528"/>
            <p14:sldId id="524"/>
            <p14:sldId id="525"/>
            <p14:sldId id="526"/>
            <p14:sldId id="527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1"/>
            <p14:sldId id="542"/>
            <p14:sldId id="540"/>
            <p14:sldId id="546"/>
            <p14:sldId id="543"/>
            <p14:sldId id="544"/>
            <p14:sldId id="545"/>
            <p14:sldId id="547"/>
            <p14:sldId id="548"/>
            <p14:sldId id="658"/>
            <p14:sldId id="659"/>
            <p14:sldId id="660"/>
            <p14:sldId id="661"/>
            <p14:sldId id="662"/>
            <p14:sldId id="663"/>
            <p14:sldId id="664"/>
            <p14:sldId id="665"/>
            <p14:sldId id="666"/>
            <p14:sldId id="668"/>
            <p14:sldId id="667"/>
            <p14:sldId id="669"/>
            <p14:sldId id="670"/>
            <p14:sldId id="671"/>
            <p14:sldId id="657"/>
            <p14:sldId id="434"/>
            <p14:sldId id="393"/>
            <p14:sldId id="677"/>
            <p14:sldId id="67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848" autoAdjust="0"/>
  </p:normalViewPr>
  <p:slideViewPr>
    <p:cSldViewPr snapToGrid="0" snapToObjects="1">
      <p:cViewPr>
        <p:scale>
          <a:sx n="76" d="100"/>
          <a:sy n="76" d="100"/>
        </p:scale>
        <p:origin x="-2304" y="-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handoutMaster" Target="handoutMasters/handoutMaster1.xml"/><Relationship Id="rId121" Type="http://schemas.openxmlformats.org/officeDocument/2006/relationships/printerSettings" Target="printerSettings/printerSettings1.bin"/><Relationship Id="rId122" Type="http://schemas.openxmlformats.org/officeDocument/2006/relationships/presProps" Target="presProps.xml"/><Relationship Id="rId123" Type="http://schemas.openxmlformats.org/officeDocument/2006/relationships/viewProps" Target="viewProps.xml"/><Relationship Id="rId124" Type="http://schemas.openxmlformats.org/officeDocument/2006/relationships/theme" Target="theme/theme1.xml"/><Relationship Id="rId12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notesMaster" Target="notesMasters/notesMaster1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E72AF5-BED6-784E-9F26-4E61ED387792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4BB2D4-6CAE-DF4C-A64D-099E2E5120BB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Encrypt </a:t>
          </a:r>
          <a:r>
            <a:rPr lang="en-US" i="1" dirty="0" smtClean="0"/>
            <a:t>n</a:t>
          </a:r>
          <a:r>
            <a:rPr lang="en-US" dirty="0" smtClean="0"/>
            <a:t> identical bytes</a:t>
          </a:r>
          <a:endParaRPr lang="en-US" dirty="0"/>
        </a:p>
      </dgm:t>
    </dgm:pt>
    <dgm:pt modelId="{083D22B0-A8D1-0644-B015-2A27915FC197}" type="parTrans" cxnId="{FD0CA06B-1065-7D43-8894-7DEC45E9B642}">
      <dgm:prSet/>
      <dgm:spPr/>
      <dgm:t>
        <a:bodyPr/>
        <a:lstStyle/>
        <a:p>
          <a:endParaRPr lang="en-US"/>
        </a:p>
      </dgm:t>
    </dgm:pt>
    <dgm:pt modelId="{322FBF9A-75AE-B040-AB9E-B9C1DAF12A3C}" type="sibTrans" cxnId="{FD0CA06B-1065-7D43-8894-7DEC45E9B642}">
      <dgm:prSet/>
      <dgm:spPr/>
      <dgm:t>
        <a:bodyPr/>
        <a:lstStyle/>
        <a:p>
          <a:endParaRPr lang="en-US"/>
        </a:p>
      </dgm:t>
    </dgm:pt>
    <dgm:pt modelId="{5DE34AB7-4C51-8B40-8F12-A2504A21BF05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i="1" dirty="0" smtClean="0"/>
            <a:t>n</a:t>
          </a:r>
          <a:r>
            <a:rPr lang="en-US" i="0" dirty="0" smtClean="0"/>
            <a:t> bytes output</a:t>
          </a:r>
        </a:p>
        <a:p>
          <a:r>
            <a:rPr lang="en-US" i="0" dirty="0" smtClean="0"/>
            <a:t>= stream cipher</a:t>
          </a:r>
          <a:endParaRPr lang="en-US" i="1" dirty="0"/>
        </a:p>
      </dgm:t>
    </dgm:pt>
    <dgm:pt modelId="{2C7D0D72-7676-E046-A57A-8E4BC8DAF4E3}" type="parTrans" cxnId="{DD3B7F7E-D5E6-CE45-B80C-F0242E21C604}">
      <dgm:prSet/>
      <dgm:spPr/>
      <dgm:t>
        <a:bodyPr/>
        <a:lstStyle/>
        <a:p>
          <a:endParaRPr lang="en-US"/>
        </a:p>
      </dgm:t>
    </dgm:pt>
    <dgm:pt modelId="{14D1D0E5-F176-3449-9FF7-8320B4ABD0EA}" type="sibTrans" cxnId="{DD3B7F7E-D5E6-CE45-B80C-F0242E21C604}">
      <dgm:prSet/>
      <dgm:spPr/>
      <dgm:t>
        <a:bodyPr/>
        <a:lstStyle/>
        <a:p>
          <a:endParaRPr lang="en-US"/>
        </a:p>
      </dgm:t>
    </dgm:pt>
    <dgm:pt modelId="{1016B8CF-6E3A-984A-B159-655AA5609923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chunks output</a:t>
          </a:r>
        </a:p>
        <a:p>
          <a:r>
            <a:rPr lang="en-US" dirty="0" smtClean="0"/>
            <a:t>= block cipher</a:t>
          </a:r>
          <a:endParaRPr lang="en-US" dirty="0"/>
        </a:p>
      </dgm:t>
    </dgm:pt>
    <dgm:pt modelId="{6CA9BFF0-F499-4242-B693-C15E56E8730E}" type="parTrans" cxnId="{4B146B91-516D-9944-B54A-69007E6E31F4}">
      <dgm:prSet/>
      <dgm:spPr/>
      <dgm:t>
        <a:bodyPr/>
        <a:lstStyle/>
        <a:p>
          <a:endParaRPr lang="en-US"/>
        </a:p>
      </dgm:t>
    </dgm:pt>
    <dgm:pt modelId="{E32DBE4B-69EC-8C42-B747-2023EC790023}" type="sibTrans" cxnId="{4B146B91-516D-9944-B54A-69007E6E31F4}">
      <dgm:prSet/>
      <dgm:spPr/>
      <dgm:t>
        <a:bodyPr/>
        <a:lstStyle/>
        <a:p>
          <a:endParaRPr lang="en-US"/>
        </a:p>
      </dgm:t>
    </dgm:pt>
    <dgm:pt modelId="{1E7CC852-5294-FE4F-9A67-862305EE2580}">
      <dgm:prSet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identical blocks = ECB mode</a:t>
          </a:r>
          <a:endParaRPr lang="en-US" dirty="0"/>
        </a:p>
      </dgm:t>
    </dgm:pt>
    <dgm:pt modelId="{8101A0E4-F2BF-7C45-8AFA-924DB5FEE87E}" type="parTrans" cxnId="{B49FDA43-E414-6C46-A007-5D57C2A4B485}">
      <dgm:prSet/>
      <dgm:spPr/>
      <dgm:t>
        <a:bodyPr/>
        <a:lstStyle/>
        <a:p>
          <a:endParaRPr lang="en-US"/>
        </a:p>
      </dgm:t>
    </dgm:pt>
    <dgm:pt modelId="{5C4857B9-C7E5-B347-B273-649B82B8D4D3}" type="sibTrans" cxnId="{B49FDA43-E414-6C46-A007-5D57C2A4B485}">
      <dgm:prSet/>
      <dgm:spPr/>
      <dgm:t>
        <a:bodyPr/>
        <a:lstStyle/>
        <a:p>
          <a:endParaRPr lang="en-US"/>
        </a:p>
      </dgm:t>
    </dgm:pt>
    <dgm:pt modelId="{F00DD8E4-255B-474D-B2D5-C05CDA9F9024}">
      <dgm:prSet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different blocks = (probably) CBC</a:t>
          </a:r>
          <a:endParaRPr lang="en-US" dirty="0"/>
        </a:p>
      </dgm:t>
    </dgm:pt>
    <dgm:pt modelId="{56C007AA-EAC6-2846-857F-6412728A83B0}" type="parTrans" cxnId="{C37C36C2-5B1A-184F-98E1-2949132DF880}">
      <dgm:prSet/>
      <dgm:spPr/>
      <dgm:t>
        <a:bodyPr/>
        <a:lstStyle/>
        <a:p>
          <a:endParaRPr lang="en-US"/>
        </a:p>
      </dgm:t>
    </dgm:pt>
    <dgm:pt modelId="{7E5F860E-7DFA-F649-B617-F465C5733A4F}" type="sibTrans" cxnId="{C37C36C2-5B1A-184F-98E1-2949132DF880}">
      <dgm:prSet/>
      <dgm:spPr/>
      <dgm:t>
        <a:bodyPr/>
        <a:lstStyle/>
        <a:p>
          <a:endParaRPr lang="en-US"/>
        </a:p>
      </dgm:t>
    </dgm:pt>
    <dgm:pt modelId="{37814664-56F8-2242-8BE6-7B70902C9620}" type="pres">
      <dgm:prSet presAssocID="{7BE72AF5-BED6-784E-9F26-4E61ED38779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EF1BA18-0BE3-2843-BE93-4214254872BB}" type="pres">
      <dgm:prSet presAssocID="{8F4BB2D4-6CAE-DF4C-A64D-099E2E5120BB}" presName="root1" presStyleCnt="0"/>
      <dgm:spPr/>
    </dgm:pt>
    <dgm:pt modelId="{8A381B4D-D3B5-AE4C-ADA0-4404D547BFE3}" type="pres">
      <dgm:prSet presAssocID="{8F4BB2D4-6CAE-DF4C-A64D-099E2E5120BB}" presName="LevelOneTextNode" presStyleLbl="node0" presStyleIdx="0" presStyleCnt="1" custLinFactY="-97885" custLinFactNeighborX="16735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120026-15B5-EF4C-A52B-A79A46715812}" type="pres">
      <dgm:prSet presAssocID="{8F4BB2D4-6CAE-DF4C-A64D-099E2E5120BB}" presName="level2hierChild" presStyleCnt="0"/>
      <dgm:spPr/>
    </dgm:pt>
    <dgm:pt modelId="{74DC1D37-7311-F74B-8818-337DC8C33792}" type="pres">
      <dgm:prSet presAssocID="{2C7D0D72-7676-E046-A57A-8E4BC8DAF4E3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5617220C-CDDE-DF4E-89D8-2E7689585645}" type="pres">
      <dgm:prSet presAssocID="{2C7D0D72-7676-E046-A57A-8E4BC8DAF4E3}" presName="connTx" presStyleLbl="parChTrans1D2" presStyleIdx="0" presStyleCnt="2"/>
      <dgm:spPr/>
      <dgm:t>
        <a:bodyPr/>
        <a:lstStyle/>
        <a:p>
          <a:endParaRPr lang="en-US"/>
        </a:p>
      </dgm:t>
    </dgm:pt>
    <dgm:pt modelId="{91161959-4BD3-4140-B4A3-417497C504DA}" type="pres">
      <dgm:prSet presAssocID="{5DE34AB7-4C51-8B40-8F12-A2504A21BF05}" presName="root2" presStyleCnt="0"/>
      <dgm:spPr/>
    </dgm:pt>
    <dgm:pt modelId="{F2B60B30-4946-7049-93F9-670806178873}" type="pres">
      <dgm:prSet presAssocID="{5DE34AB7-4C51-8B40-8F12-A2504A21BF05}" presName="LevelTwoTextNode" presStyleLbl="node2" presStyleIdx="0" presStyleCnt="2" custLinFactNeighborX="3612" custLinFactNeighborY="-834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D5E4CB5-91E0-AC48-8DAB-7552CAE7F321}" type="pres">
      <dgm:prSet presAssocID="{5DE34AB7-4C51-8B40-8F12-A2504A21BF05}" presName="level3hierChild" presStyleCnt="0"/>
      <dgm:spPr/>
    </dgm:pt>
    <dgm:pt modelId="{EF3056B1-4D6C-1640-A650-1B6D566AAA47}" type="pres">
      <dgm:prSet presAssocID="{6CA9BFF0-F499-4242-B693-C15E56E8730E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9323B77E-DC14-1C46-AE0D-92791D8EE13F}" type="pres">
      <dgm:prSet presAssocID="{6CA9BFF0-F499-4242-B693-C15E56E8730E}" presName="connTx" presStyleLbl="parChTrans1D2" presStyleIdx="1" presStyleCnt="2"/>
      <dgm:spPr/>
      <dgm:t>
        <a:bodyPr/>
        <a:lstStyle/>
        <a:p>
          <a:endParaRPr lang="en-US"/>
        </a:p>
      </dgm:t>
    </dgm:pt>
    <dgm:pt modelId="{8DA96145-A8B6-174A-A092-28A1102E2AA1}" type="pres">
      <dgm:prSet presAssocID="{1016B8CF-6E3A-984A-B159-655AA5609923}" presName="root2" presStyleCnt="0"/>
      <dgm:spPr/>
    </dgm:pt>
    <dgm:pt modelId="{605A08B1-DC84-DC47-8AA5-443F4AFFB6C2}" type="pres">
      <dgm:prSet presAssocID="{1016B8CF-6E3A-984A-B159-655AA5609923}" presName="LevelTwoTextNode" presStyleLbl="node2" presStyleIdx="1" presStyleCnt="2" custLinFactNeighborX="4059" custLinFactNeighborY="-5355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7B38950-5641-024D-ABEC-0A2DC05C30B9}" type="pres">
      <dgm:prSet presAssocID="{1016B8CF-6E3A-984A-B159-655AA5609923}" presName="level3hierChild" presStyleCnt="0"/>
      <dgm:spPr/>
    </dgm:pt>
    <dgm:pt modelId="{ECDC817B-2F50-D846-A60B-9D34B9955F33}" type="pres">
      <dgm:prSet presAssocID="{8101A0E4-F2BF-7C45-8AFA-924DB5FEE87E}" presName="conn2-1" presStyleLbl="parChTrans1D3" presStyleIdx="0" presStyleCnt="2"/>
      <dgm:spPr/>
      <dgm:t>
        <a:bodyPr/>
        <a:lstStyle/>
        <a:p>
          <a:endParaRPr lang="en-US"/>
        </a:p>
      </dgm:t>
    </dgm:pt>
    <dgm:pt modelId="{37EF75B9-D832-044F-8203-D12F3C858583}" type="pres">
      <dgm:prSet presAssocID="{8101A0E4-F2BF-7C45-8AFA-924DB5FEE87E}" presName="connTx" presStyleLbl="parChTrans1D3" presStyleIdx="0" presStyleCnt="2"/>
      <dgm:spPr/>
      <dgm:t>
        <a:bodyPr/>
        <a:lstStyle/>
        <a:p>
          <a:endParaRPr lang="en-US"/>
        </a:p>
      </dgm:t>
    </dgm:pt>
    <dgm:pt modelId="{A9394D22-AE2F-7749-90C3-A045B4C7341C}" type="pres">
      <dgm:prSet presAssocID="{1E7CC852-5294-FE4F-9A67-862305EE2580}" presName="root2" presStyleCnt="0"/>
      <dgm:spPr/>
    </dgm:pt>
    <dgm:pt modelId="{62FB40CB-08AB-3742-AACE-F4723AA498A7}" type="pres">
      <dgm:prSet presAssocID="{1E7CC852-5294-FE4F-9A67-862305EE2580}" presName="LevelTwoTextNode" presStyleLbl="node3" presStyleIdx="0" presStyleCnt="2" custLinFactNeighborY="58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72EA84D-51D0-AD4C-B263-5488604B297A}" type="pres">
      <dgm:prSet presAssocID="{1E7CC852-5294-FE4F-9A67-862305EE2580}" presName="level3hierChild" presStyleCnt="0"/>
      <dgm:spPr/>
    </dgm:pt>
    <dgm:pt modelId="{8582551E-5687-D441-A449-A15A44D1812C}" type="pres">
      <dgm:prSet presAssocID="{56C007AA-EAC6-2846-857F-6412728A83B0}" presName="conn2-1" presStyleLbl="parChTrans1D3" presStyleIdx="1" presStyleCnt="2"/>
      <dgm:spPr/>
      <dgm:t>
        <a:bodyPr/>
        <a:lstStyle/>
        <a:p>
          <a:endParaRPr lang="en-US"/>
        </a:p>
      </dgm:t>
    </dgm:pt>
    <dgm:pt modelId="{A6F8A8E2-07AC-C642-885D-8EAE57B62A1E}" type="pres">
      <dgm:prSet presAssocID="{56C007AA-EAC6-2846-857F-6412728A83B0}" presName="connTx" presStyleLbl="parChTrans1D3" presStyleIdx="1" presStyleCnt="2"/>
      <dgm:spPr/>
      <dgm:t>
        <a:bodyPr/>
        <a:lstStyle/>
        <a:p>
          <a:endParaRPr lang="en-US"/>
        </a:p>
      </dgm:t>
    </dgm:pt>
    <dgm:pt modelId="{15B76699-5657-6947-8CC2-C48BF3B9CA80}" type="pres">
      <dgm:prSet presAssocID="{F00DD8E4-255B-474D-B2D5-C05CDA9F9024}" presName="root2" presStyleCnt="0"/>
      <dgm:spPr/>
    </dgm:pt>
    <dgm:pt modelId="{A7845C91-D52A-D544-A5B2-62DB1C02EF03}" type="pres">
      <dgm:prSet presAssocID="{F00DD8E4-255B-474D-B2D5-C05CDA9F9024}" presName="LevelTwoTextNode" presStyleLbl="node3" presStyleIdx="1" presStyleCnt="2" custLinFactNeighborY="58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220F82-CE21-CD40-95D8-67D6BEC8AE01}" type="pres">
      <dgm:prSet presAssocID="{F00DD8E4-255B-474D-B2D5-C05CDA9F9024}" presName="level3hierChild" presStyleCnt="0"/>
      <dgm:spPr/>
    </dgm:pt>
  </dgm:ptLst>
  <dgm:cxnLst>
    <dgm:cxn modelId="{19C70EBF-A562-1E47-8DEF-DF05C7B5CFDB}" type="presOf" srcId="{6CA9BFF0-F499-4242-B693-C15E56E8730E}" destId="{EF3056B1-4D6C-1640-A650-1B6D566AAA47}" srcOrd="0" destOrd="0" presId="urn:microsoft.com/office/officeart/2005/8/layout/hierarchy2"/>
    <dgm:cxn modelId="{6588BE80-DD48-7545-B7FD-D905A3A5BDDD}" type="presOf" srcId="{56C007AA-EAC6-2846-857F-6412728A83B0}" destId="{A6F8A8E2-07AC-C642-885D-8EAE57B62A1E}" srcOrd="1" destOrd="0" presId="urn:microsoft.com/office/officeart/2005/8/layout/hierarchy2"/>
    <dgm:cxn modelId="{855251D8-FBD4-C84A-B12B-3CFE890915C0}" type="presOf" srcId="{1016B8CF-6E3A-984A-B159-655AA5609923}" destId="{605A08B1-DC84-DC47-8AA5-443F4AFFB6C2}" srcOrd="0" destOrd="0" presId="urn:microsoft.com/office/officeart/2005/8/layout/hierarchy2"/>
    <dgm:cxn modelId="{A21F7B06-4DDD-9942-BC6E-745443F9F713}" type="presOf" srcId="{2C7D0D72-7676-E046-A57A-8E4BC8DAF4E3}" destId="{74DC1D37-7311-F74B-8818-337DC8C33792}" srcOrd="0" destOrd="0" presId="urn:microsoft.com/office/officeart/2005/8/layout/hierarchy2"/>
    <dgm:cxn modelId="{7811E9B6-7452-5D48-9A2D-724EF3F97F84}" type="presOf" srcId="{1E7CC852-5294-FE4F-9A67-862305EE2580}" destId="{62FB40CB-08AB-3742-AACE-F4723AA498A7}" srcOrd="0" destOrd="0" presId="urn:microsoft.com/office/officeart/2005/8/layout/hierarchy2"/>
    <dgm:cxn modelId="{62F54D6C-FD1C-6A44-AE54-B00719834A55}" type="presOf" srcId="{56C007AA-EAC6-2846-857F-6412728A83B0}" destId="{8582551E-5687-D441-A449-A15A44D1812C}" srcOrd="0" destOrd="0" presId="urn:microsoft.com/office/officeart/2005/8/layout/hierarchy2"/>
    <dgm:cxn modelId="{FD0CA06B-1065-7D43-8894-7DEC45E9B642}" srcId="{7BE72AF5-BED6-784E-9F26-4E61ED387792}" destId="{8F4BB2D4-6CAE-DF4C-A64D-099E2E5120BB}" srcOrd="0" destOrd="0" parTransId="{083D22B0-A8D1-0644-B015-2A27915FC197}" sibTransId="{322FBF9A-75AE-B040-AB9E-B9C1DAF12A3C}"/>
    <dgm:cxn modelId="{39BD6CBB-1B58-904B-A3C2-F33B2FB8B08E}" type="presOf" srcId="{2C7D0D72-7676-E046-A57A-8E4BC8DAF4E3}" destId="{5617220C-CDDE-DF4E-89D8-2E7689585645}" srcOrd="1" destOrd="0" presId="urn:microsoft.com/office/officeart/2005/8/layout/hierarchy2"/>
    <dgm:cxn modelId="{FE2444F6-91FA-FF4B-8A41-6A0A8E7517EA}" type="presOf" srcId="{6CA9BFF0-F499-4242-B693-C15E56E8730E}" destId="{9323B77E-DC14-1C46-AE0D-92791D8EE13F}" srcOrd="1" destOrd="0" presId="urn:microsoft.com/office/officeart/2005/8/layout/hierarchy2"/>
    <dgm:cxn modelId="{3ADF92B1-F3BB-B34A-BC77-5BDD98026457}" type="presOf" srcId="{8101A0E4-F2BF-7C45-8AFA-924DB5FEE87E}" destId="{37EF75B9-D832-044F-8203-D12F3C858583}" srcOrd="1" destOrd="0" presId="urn:microsoft.com/office/officeart/2005/8/layout/hierarchy2"/>
    <dgm:cxn modelId="{8AC80C13-4E31-3346-B316-91EB58952C0C}" type="presOf" srcId="{F00DD8E4-255B-474D-B2D5-C05CDA9F9024}" destId="{A7845C91-D52A-D544-A5B2-62DB1C02EF03}" srcOrd="0" destOrd="0" presId="urn:microsoft.com/office/officeart/2005/8/layout/hierarchy2"/>
    <dgm:cxn modelId="{DD3B7F7E-D5E6-CE45-B80C-F0242E21C604}" srcId="{8F4BB2D4-6CAE-DF4C-A64D-099E2E5120BB}" destId="{5DE34AB7-4C51-8B40-8F12-A2504A21BF05}" srcOrd="0" destOrd="0" parTransId="{2C7D0D72-7676-E046-A57A-8E4BC8DAF4E3}" sibTransId="{14D1D0E5-F176-3449-9FF7-8320B4ABD0EA}"/>
    <dgm:cxn modelId="{B49FDA43-E414-6C46-A007-5D57C2A4B485}" srcId="{1016B8CF-6E3A-984A-B159-655AA5609923}" destId="{1E7CC852-5294-FE4F-9A67-862305EE2580}" srcOrd="0" destOrd="0" parTransId="{8101A0E4-F2BF-7C45-8AFA-924DB5FEE87E}" sibTransId="{5C4857B9-C7E5-B347-B273-649B82B8D4D3}"/>
    <dgm:cxn modelId="{294C436D-86B0-3643-8AE4-180B86A0AFFD}" type="presOf" srcId="{7BE72AF5-BED6-784E-9F26-4E61ED387792}" destId="{37814664-56F8-2242-8BE6-7B70902C9620}" srcOrd="0" destOrd="0" presId="urn:microsoft.com/office/officeart/2005/8/layout/hierarchy2"/>
    <dgm:cxn modelId="{64589D1B-0775-E344-91A6-328D48105A86}" type="presOf" srcId="{8101A0E4-F2BF-7C45-8AFA-924DB5FEE87E}" destId="{ECDC817B-2F50-D846-A60B-9D34B9955F33}" srcOrd="0" destOrd="0" presId="urn:microsoft.com/office/officeart/2005/8/layout/hierarchy2"/>
    <dgm:cxn modelId="{6FDF708B-BBF6-664D-A7FE-079017EE9CD4}" type="presOf" srcId="{8F4BB2D4-6CAE-DF4C-A64D-099E2E5120BB}" destId="{8A381B4D-D3B5-AE4C-ADA0-4404D547BFE3}" srcOrd="0" destOrd="0" presId="urn:microsoft.com/office/officeart/2005/8/layout/hierarchy2"/>
    <dgm:cxn modelId="{08A68A7F-41CA-4F49-8524-E5C229C4CF44}" type="presOf" srcId="{5DE34AB7-4C51-8B40-8F12-A2504A21BF05}" destId="{F2B60B30-4946-7049-93F9-670806178873}" srcOrd="0" destOrd="0" presId="urn:microsoft.com/office/officeart/2005/8/layout/hierarchy2"/>
    <dgm:cxn modelId="{4B146B91-516D-9944-B54A-69007E6E31F4}" srcId="{8F4BB2D4-6CAE-DF4C-A64D-099E2E5120BB}" destId="{1016B8CF-6E3A-984A-B159-655AA5609923}" srcOrd="1" destOrd="0" parTransId="{6CA9BFF0-F499-4242-B693-C15E56E8730E}" sibTransId="{E32DBE4B-69EC-8C42-B747-2023EC790023}"/>
    <dgm:cxn modelId="{C37C36C2-5B1A-184F-98E1-2949132DF880}" srcId="{1016B8CF-6E3A-984A-B159-655AA5609923}" destId="{F00DD8E4-255B-474D-B2D5-C05CDA9F9024}" srcOrd="1" destOrd="0" parTransId="{56C007AA-EAC6-2846-857F-6412728A83B0}" sibTransId="{7E5F860E-7DFA-F649-B617-F465C5733A4F}"/>
    <dgm:cxn modelId="{769104FA-F30F-9C43-86B3-CA7102D2A0A6}" type="presParOf" srcId="{37814664-56F8-2242-8BE6-7B70902C9620}" destId="{4EF1BA18-0BE3-2843-BE93-4214254872BB}" srcOrd="0" destOrd="0" presId="urn:microsoft.com/office/officeart/2005/8/layout/hierarchy2"/>
    <dgm:cxn modelId="{335E508D-CA19-5A42-91E3-9E352A6CB196}" type="presParOf" srcId="{4EF1BA18-0BE3-2843-BE93-4214254872BB}" destId="{8A381B4D-D3B5-AE4C-ADA0-4404D547BFE3}" srcOrd="0" destOrd="0" presId="urn:microsoft.com/office/officeart/2005/8/layout/hierarchy2"/>
    <dgm:cxn modelId="{E70804F6-E6E5-EF45-B4C6-0C3155E955F9}" type="presParOf" srcId="{4EF1BA18-0BE3-2843-BE93-4214254872BB}" destId="{D9120026-15B5-EF4C-A52B-A79A46715812}" srcOrd="1" destOrd="0" presId="urn:microsoft.com/office/officeart/2005/8/layout/hierarchy2"/>
    <dgm:cxn modelId="{2F1EFFC3-180A-F340-8F73-F099763A8578}" type="presParOf" srcId="{D9120026-15B5-EF4C-A52B-A79A46715812}" destId="{74DC1D37-7311-F74B-8818-337DC8C33792}" srcOrd="0" destOrd="0" presId="urn:microsoft.com/office/officeart/2005/8/layout/hierarchy2"/>
    <dgm:cxn modelId="{3C1762CB-824B-6F4E-8FFB-39528F36EDE5}" type="presParOf" srcId="{74DC1D37-7311-F74B-8818-337DC8C33792}" destId="{5617220C-CDDE-DF4E-89D8-2E7689585645}" srcOrd="0" destOrd="0" presId="urn:microsoft.com/office/officeart/2005/8/layout/hierarchy2"/>
    <dgm:cxn modelId="{79FC78AB-358D-A541-BB54-E0A68C708953}" type="presParOf" srcId="{D9120026-15B5-EF4C-A52B-A79A46715812}" destId="{91161959-4BD3-4140-B4A3-417497C504DA}" srcOrd="1" destOrd="0" presId="urn:microsoft.com/office/officeart/2005/8/layout/hierarchy2"/>
    <dgm:cxn modelId="{A7A584EB-5A68-FE4E-AA7A-68D7E1A21FAE}" type="presParOf" srcId="{91161959-4BD3-4140-B4A3-417497C504DA}" destId="{F2B60B30-4946-7049-93F9-670806178873}" srcOrd="0" destOrd="0" presId="urn:microsoft.com/office/officeart/2005/8/layout/hierarchy2"/>
    <dgm:cxn modelId="{E0A4592B-D547-8844-92FB-84F32D293D8E}" type="presParOf" srcId="{91161959-4BD3-4140-B4A3-417497C504DA}" destId="{ED5E4CB5-91E0-AC48-8DAB-7552CAE7F321}" srcOrd="1" destOrd="0" presId="urn:microsoft.com/office/officeart/2005/8/layout/hierarchy2"/>
    <dgm:cxn modelId="{F7468460-6E2C-B145-BEA3-7D77C4D6A718}" type="presParOf" srcId="{D9120026-15B5-EF4C-A52B-A79A46715812}" destId="{EF3056B1-4D6C-1640-A650-1B6D566AAA47}" srcOrd="2" destOrd="0" presId="urn:microsoft.com/office/officeart/2005/8/layout/hierarchy2"/>
    <dgm:cxn modelId="{4E8B1999-0C05-744A-8D7E-A12ECF3EEE9D}" type="presParOf" srcId="{EF3056B1-4D6C-1640-A650-1B6D566AAA47}" destId="{9323B77E-DC14-1C46-AE0D-92791D8EE13F}" srcOrd="0" destOrd="0" presId="urn:microsoft.com/office/officeart/2005/8/layout/hierarchy2"/>
    <dgm:cxn modelId="{DC688E38-6C4E-4F4E-A222-012EBB1D87D6}" type="presParOf" srcId="{D9120026-15B5-EF4C-A52B-A79A46715812}" destId="{8DA96145-A8B6-174A-A092-28A1102E2AA1}" srcOrd="3" destOrd="0" presId="urn:microsoft.com/office/officeart/2005/8/layout/hierarchy2"/>
    <dgm:cxn modelId="{C932617A-4E7E-454C-99B1-6C679445FBE6}" type="presParOf" srcId="{8DA96145-A8B6-174A-A092-28A1102E2AA1}" destId="{605A08B1-DC84-DC47-8AA5-443F4AFFB6C2}" srcOrd="0" destOrd="0" presId="urn:microsoft.com/office/officeart/2005/8/layout/hierarchy2"/>
    <dgm:cxn modelId="{C8F2E5AC-AA07-C94D-8AB5-75CF265FA111}" type="presParOf" srcId="{8DA96145-A8B6-174A-A092-28A1102E2AA1}" destId="{57B38950-5641-024D-ABEC-0A2DC05C30B9}" srcOrd="1" destOrd="0" presId="urn:microsoft.com/office/officeart/2005/8/layout/hierarchy2"/>
    <dgm:cxn modelId="{79965E7A-EA3C-2B48-95B4-FD62D13B2794}" type="presParOf" srcId="{57B38950-5641-024D-ABEC-0A2DC05C30B9}" destId="{ECDC817B-2F50-D846-A60B-9D34B9955F33}" srcOrd="0" destOrd="0" presId="urn:microsoft.com/office/officeart/2005/8/layout/hierarchy2"/>
    <dgm:cxn modelId="{1167544B-D9A5-F747-92B2-087C3719C4C4}" type="presParOf" srcId="{ECDC817B-2F50-D846-A60B-9D34B9955F33}" destId="{37EF75B9-D832-044F-8203-D12F3C858583}" srcOrd="0" destOrd="0" presId="urn:microsoft.com/office/officeart/2005/8/layout/hierarchy2"/>
    <dgm:cxn modelId="{42642423-85DB-7147-AEAA-C005F2050F55}" type="presParOf" srcId="{57B38950-5641-024D-ABEC-0A2DC05C30B9}" destId="{A9394D22-AE2F-7749-90C3-A045B4C7341C}" srcOrd="1" destOrd="0" presId="urn:microsoft.com/office/officeart/2005/8/layout/hierarchy2"/>
    <dgm:cxn modelId="{5D9BC7EB-3FC3-604A-A7EC-303F2A8243B6}" type="presParOf" srcId="{A9394D22-AE2F-7749-90C3-A045B4C7341C}" destId="{62FB40CB-08AB-3742-AACE-F4723AA498A7}" srcOrd="0" destOrd="0" presId="urn:microsoft.com/office/officeart/2005/8/layout/hierarchy2"/>
    <dgm:cxn modelId="{A3872C79-2036-AA44-867D-D6B09A511704}" type="presParOf" srcId="{A9394D22-AE2F-7749-90C3-A045B4C7341C}" destId="{072EA84D-51D0-AD4C-B263-5488604B297A}" srcOrd="1" destOrd="0" presId="urn:microsoft.com/office/officeart/2005/8/layout/hierarchy2"/>
    <dgm:cxn modelId="{442EB957-5EBE-334E-B557-000C6F2817C4}" type="presParOf" srcId="{57B38950-5641-024D-ABEC-0A2DC05C30B9}" destId="{8582551E-5687-D441-A449-A15A44D1812C}" srcOrd="2" destOrd="0" presId="urn:microsoft.com/office/officeart/2005/8/layout/hierarchy2"/>
    <dgm:cxn modelId="{8C4DE1F3-F25B-054A-9DA9-F588A7092BED}" type="presParOf" srcId="{8582551E-5687-D441-A449-A15A44D1812C}" destId="{A6F8A8E2-07AC-C642-885D-8EAE57B62A1E}" srcOrd="0" destOrd="0" presId="urn:microsoft.com/office/officeart/2005/8/layout/hierarchy2"/>
    <dgm:cxn modelId="{AF91F143-A6A0-B944-8DA3-EC7D714E0801}" type="presParOf" srcId="{57B38950-5641-024D-ABEC-0A2DC05C30B9}" destId="{15B76699-5657-6947-8CC2-C48BF3B9CA80}" srcOrd="3" destOrd="0" presId="urn:microsoft.com/office/officeart/2005/8/layout/hierarchy2"/>
    <dgm:cxn modelId="{125EFEF1-8163-7749-B89B-4B2E0B9E34E5}" type="presParOf" srcId="{15B76699-5657-6947-8CC2-C48BF3B9CA80}" destId="{A7845C91-D52A-D544-A5B2-62DB1C02EF03}" srcOrd="0" destOrd="0" presId="urn:microsoft.com/office/officeart/2005/8/layout/hierarchy2"/>
    <dgm:cxn modelId="{4CD59325-F7D7-6A43-9696-EAB059E15E32}" type="presParOf" srcId="{15B76699-5657-6947-8CC2-C48BF3B9CA80}" destId="{E3220F82-CE21-CD40-95D8-67D6BEC8AE0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381B4D-D3B5-AE4C-ADA0-4404D547BFE3}">
      <dsp:nvSpPr>
        <dsp:cNvPr id="0" name=""/>
        <dsp:cNvSpPr/>
      </dsp:nvSpPr>
      <dsp:spPr>
        <a:xfrm>
          <a:off x="365869" y="0"/>
          <a:ext cx="2163697" cy="1081848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Encrypt </a:t>
          </a:r>
          <a:r>
            <a:rPr lang="en-US" sz="2300" i="1" kern="1200" dirty="0" smtClean="0"/>
            <a:t>n</a:t>
          </a:r>
          <a:r>
            <a:rPr lang="en-US" sz="2300" kern="1200" dirty="0" smtClean="0"/>
            <a:t> identical bytes</a:t>
          </a:r>
          <a:endParaRPr lang="en-US" sz="2300" kern="1200" dirty="0"/>
        </a:p>
      </dsp:txBody>
      <dsp:txXfrm>
        <a:off x="397555" y="31686"/>
        <a:ext cx="2100325" cy="1018476"/>
      </dsp:txXfrm>
    </dsp:sp>
    <dsp:sp modelId="{74DC1D37-7311-F74B-8818-337DC8C33792}">
      <dsp:nvSpPr>
        <dsp:cNvPr id="0" name=""/>
        <dsp:cNvSpPr/>
      </dsp:nvSpPr>
      <dsp:spPr>
        <a:xfrm rot="31">
          <a:off x="2529566" y="520448"/>
          <a:ext cx="581537" cy="40957"/>
        </a:xfrm>
        <a:custGeom>
          <a:avLst/>
          <a:gdLst/>
          <a:ahLst/>
          <a:cxnLst/>
          <a:rect l="0" t="0" r="0" b="0"/>
          <a:pathLst>
            <a:path>
              <a:moveTo>
                <a:pt x="0" y="20478"/>
              </a:moveTo>
              <a:lnTo>
                <a:pt x="581537" y="204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805797" y="526388"/>
        <a:ext cx="29076" cy="29076"/>
      </dsp:txXfrm>
    </dsp:sp>
    <dsp:sp modelId="{F2B60B30-4946-7049-93F9-670806178873}">
      <dsp:nvSpPr>
        <dsp:cNvPr id="0" name=""/>
        <dsp:cNvSpPr/>
      </dsp:nvSpPr>
      <dsp:spPr>
        <a:xfrm>
          <a:off x="3111103" y="5"/>
          <a:ext cx="2163697" cy="1081848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i="1" kern="1200" dirty="0" smtClean="0"/>
            <a:t>n</a:t>
          </a:r>
          <a:r>
            <a:rPr lang="en-US" sz="2300" i="0" kern="1200" dirty="0" smtClean="0"/>
            <a:t> bytes output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i="0" kern="1200" dirty="0" smtClean="0"/>
            <a:t>= stream cipher</a:t>
          </a:r>
          <a:endParaRPr lang="en-US" sz="2300" i="1" kern="1200" dirty="0"/>
        </a:p>
      </dsp:txBody>
      <dsp:txXfrm>
        <a:off x="3142789" y="31691"/>
        <a:ext cx="2100325" cy="1018476"/>
      </dsp:txXfrm>
    </dsp:sp>
    <dsp:sp modelId="{EF3056B1-4D6C-1640-A650-1B6D566AAA47}">
      <dsp:nvSpPr>
        <dsp:cNvPr id="0" name=""/>
        <dsp:cNvSpPr/>
      </dsp:nvSpPr>
      <dsp:spPr>
        <a:xfrm rot="4160493">
          <a:off x="1987282" y="1304458"/>
          <a:ext cx="1675778" cy="40957"/>
        </a:xfrm>
        <a:custGeom>
          <a:avLst/>
          <a:gdLst/>
          <a:ahLst/>
          <a:cxnLst/>
          <a:rect l="0" t="0" r="0" b="0"/>
          <a:pathLst>
            <a:path>
              <a:moveTo>
                <a:pt x="0" y="20478"/>
              </a:moveTo>
              <a:lnTo>
                <a:pt x="1675778" y="204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783276" y="1283043"/>
        <a:ext cx="83788" cy="83788"/>
      </dsp:txXfrm>
    </dsp:sp>
    <dsp:sp modelId="{605A08B1-DC84-DC47-8AA5-443F4AFFB6C2}">
      <dsp:nvSpPr>
        <dsp:cNvPr id="0" name=""/>
        <dsp:cNvSpPr/>
      </dsp:nvSpPr>
      <dsp:spPr>
        <a:xfrm>
          <a:off x="3120775" y="1568026"/>
          <a:ext cx="2163697" cy="1081848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chunks output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= block cipher</a:t>
          </a:r>
          <a:endParaRPr lang="en-US" sz="2300" kern="1200" dirty="0"/>
        </a:p>
      </dsp:txBody>
      <dsp:txXfrm>
        <a:off x="3152461" y="1599712"/>
        <a:ext cx="2100325" cy="1018476"/>
      </dsp:txXfrm>
    </dsp:sp>
    <dsp:sp modelId="{ECDC817B-2F50-D846-A60B-9D34B9955F33}">
      <dsp:nvSpPr>
        <dsp:cNvPr id="0" name=""/>
        <dsp:cNvSpPr/>
      </dsp:nvSpPr>
      <dsp:spPr>
        <a:xfrm rot="91850">
          <a:off x="5284334" y="2098863"/>
          <a:ext cx="777932" cy="40957"/>
        </a:xfrm>
        <a:custGeom>
          <a:avLst/>
          <a:gdLst/>
          <a:ahLst/>
          <a:cxnLst/>
          <a:rect l="0" t="0" r="0" b="0"/>
          <a:pathLst>
            <a:path>
              <a:moveTo>
                <a:pt x="0" y="20478"/>
              </a:moveTo>
              <a:lnTo>
                <a:pt x="777932" y="204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653852" y="2099893"/>
        <a:ext cx="38896" cy="38896"/>
      </dsp:txXfrm>
    </dsp:sp>
    <dsp:sp modelId="{62FB40CB-08AB-3742-AACE-F4723AA498A7}">
      <dsp:nvSpPr>
        <dsp:cNvPr id="0" name=""/>
        <dsp:cNvSpPr/>
      </dsp:nvSpPr>
      <dsp:spPr>
        <a:xfrm>
          <a:off x="6062127" y="1588808"/>
          <a:ext cx="2163697" cy="1081848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identical blocks = ECB mode</a:t>
          </a:r>
          <a:endParaRPr lang="en-US" sz="2300" kern="1200" dirty="0"/>
        </a:p>
      </dsp:txBody>
      <dsp:txXfrm>
        <a:off x="6093813" y="1620494"/>
        <a:ext cx="2100325" cy="1018476"/>
      </dsp:txXfrm>
    </dsp:sp>
    <dsp:sp modelId="{8582551E-5687-D441-A449-A15A44D1812C}">
      <dsp:nvSpPr>
        <dsp:cNvPr id="0" name=""/>
        <dsp:cNvSpPr/>
      </dsp:nvSpPr>
      <dsp:spPr>
        <a:xfrm rot="3505030">
          <a:off x="4930882" y="2720926"/>
          <a:ext cx="1484836" cy="40957"/>
        </a:xfrm>
        <a:custGeom>
          <a:avLst/>
          <a:gdLst/>
          <a:ahLst/>
          <a:cxnLst/>
          <a:rect l="0" t="0" r="0" b="0"/>
          <a:pathLst>
            <a:path>
              <a:moveTo>
                <a:pt x="0" y="20478"/>
              </a:moveTo>
              <a:lnTo>
                <a:pt x="1484836" y="204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636179" y="2704283"/>
        <a:ext cx="74241" cy="74241"/>
      </dsp:txXfrm>
    </dsp:sp>
    <dsp:sp modelId="{A7845C91-D52A-D544-A5B2-62DB1C02EF03}">
      <dsp:nvSpPr>
        <dsp:cNvPr id="0" name=""/>
        <dsp:cNvSpPr/>
      </dsp:nvSpPr>
      <dsp:spPr>
        <a:xfrm>
          <a:off x="6062127" y="2832934"/>
          <a:ext cx="2163697" cy="1081848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different blocks = (probably) CBC</a:t>
          </a:r>
          <a:endParaRPr lang="en-US" sz="2300" kern="1200" dirty="0"/>
        </a:p>
      </dsp:txBody>
      <dsp:txXfrm>
        <a:off x="6093813" y="2864620"/>
        <a:ext cx="2100325" cy="10184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FC1C5B-24D3-B240-8464-69A59ACB0EE8}" type="datetimeFigureOut">
              <a:rPr lang="en-US" smtClean="0"/>
              <a:t>11/8/14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5F9685-EB65-6E49-9637-4B6EE4525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67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4F4C3-1CCB-D84B-8BF5-57AC62F8BE28}" type="datetimeFigureOut">
              <a:rPr lang="en-US" smtClean="0"/>
              <a:t>11/8/14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94389C-9AD2-3A45-B32C-A3ECA6857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5483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2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3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4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5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9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0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1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2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6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2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133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4389C-9AD2-3A45-B32C-A3ECA6857C8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19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Computational security means</a:t>
            </a:r>
            <a:r>
              <a:rPr lang="en-US" baseline="0" dirty="0" smtClean="0"/>
              <a:t> two different things here. There is the notion of “enough” security, e.g., it would take 2^80 years to crack the cipher with todays technology. There is also a theoretic notion, e.g., no polynomial time algorithm could break the cipher.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this means is the OTP is really the best we can do.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699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770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the filename?  So that we say this file has this name on disk.</a:t>
            </a:r>
            <a:r>
              <a:rPr lang="en-US" baseline="0" dirty="0" smtClean="0"/>
              <a:t> Otherwise an adversary could swap files, e.g., swap /bin/</a:t>
            </a:r>
            <a:r>
              <a:rPr lang="en-US" baseline="0" dirty="0" err="1" smtClean="0"/>
              <a:t>rm</a:t>
            </a:r>
            <a:r>
              <a:rPr lang="en-US" baseline="0" dirty="0" smtClean="0"/>
              <a:t> and /bin/</a:t>
            </a:r>
            <a:r>
              <a:rPr lang="en-US" baseline="0" dirty="0" err="1" smtClean="0"/>
              <a:t>ls</a:t>
            </a:r>
            <a:r>
              <a:rPr lang="en-US" baseline="0" dirty="0" smtClean="0"/>
              <a:t>. The checksum would still pass if we just looked at the bits on disk.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782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273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273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CW-mac is carter-</a:t>
            </a:r>
            <a:r>
              <a:rPr lang="en-US" dirty="0" err="1" smtClean="0"/>
              <a:t>wagner</a:t>
            </a:r>
            <a:r>
              <a:rPr lang="en-US" baseline="0" dirty="0" smtClean="0"/>
              <a:t> mac, which we didn’t cover.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626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there was only one thing to teach,</a:t>
            </a:r>
            <a:r>
              <a:rPr lang="en-US" baseline="0" dirty="0" smtClean="0"/>
              <a:t> familiarity with </a:t>
            </a:r>
            <a:r>
              <a:rPr lang="en-US" baseline="0" dirty="0" err="1" smtClean="0"/>
              <a:t>xor</a:t>
            </a:r>
            <a:r>
              <a:rPr lang="en-US" baseline="0" dirty="0" smtClean="0"/>
              <a:t> and such would probably be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4389C-9AD2-3A45-B32C-A3ECA6857C81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0804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s is small, and k is large.  Also note that there is a periodicity: you can’t use a PRNG forever without</a:t>
            </a:r>
            <a:r>
              <a:rPr lang="en-US" baseline="0" dirty="0" smtClean="0"/>
              <a:t> reseeding.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It’s also </a:t>
            </a:r>
            <a:r>
              <a:rPr lang="en-US" baseline="0" dirty="0" err="1" smtClean="0"/>
              <a:t>deteministic</a:t>
            </a:r>
            <a:r>
              <a:rPr lang="en-US" baseline="0" dirty="0" smtClean="0"/>
              <a:t>; if you know the seed, you can compute the output.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293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goal is known as the </a:t>
            </a:r>
            <a:r>
              <a:rPr lang="en-US" baseline="0" dirty="0" err="1" smtClean="0"/>
              <a:t>diffie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hellman</a:t>
            </a:r>
            <a:r>
              <a:rPr lang="en-US" baseline="0" dirty="0" smtClean="0"/>
              <a:t> assumption.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612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are faced with a crypto problem and don’t know what to</a:t>
            </a:r>
            <a:r>
              <a:rPr lang="en-US" baseline="0" dirty="0" smtClean="0"/>
              <a:t> do: figure out the crypto system, read about it on </a:t>
            </a:r>
            <a:r>
              <a:rPr lang="en-US" baseline="0" dirty="0" err="1" smtClean="0"/>
              <a:t>wikipedia</a:t>
            </a:r>
            <a:r>
              <a:rPr lang="en-US" baseline="0" dirty="0" smtClean="0"/>
              <a:t>/IACR and try to find attacks that apply to your situation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4389C-9AD2-3A45-B32C-A3ECA6857C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700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quite exponential. Would need to have just n to be exponential. Sub-exponential.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372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f(x)</a:t>
            </a:r>
            <a:r>
              <a:rPr lang="en-US" baseline="0" dirty="0" smtClean="0"/>
              <a:t> = x is collision resistant, but not one-way.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312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invertible</a:t>
            </a:r>
            <a:r>
              <a:rPr lang="en-US" baseline="0" dirty="0" smtClean="0"/>
              <a:t> like a lossless encoder or zip function.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422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Define the </a:t>
            </a:r>
            <a:r>
              <a:rPr lang="en-US" dirty="0" smtClean="0"/>
              <a:t>notation   X^{&lt;L}.  </a:t>
            </a:r>
            <a:r>
              <a:rPr lang="en-US" dirty="0" smtClean="0"/>
              <a:t>Note the attack is on the next slide for the</a:t>
            </a:r>
            <a:r>
              <a:rPr lang="en-US" baseline="0" dirty="0" smtClean="0"/>
              <a:t> “why” question.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0356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forgery</a:t>
            </a:r>
            <a:r>
              <a:rPr lang="en-US" baseline="0" dirty="0" smtClean="0"/>
              <a:t> is an extension of query.   </a:t>
            </a:r>
            <a:r>
              <a:rPr lang="en-US" baseline="0" dirty="0" err="1" smtClean="0"/>
              <a:t>rawCBC</a:t>
            </a:r>
            <a:r>
              <a:rPr lang="en-US" baseline="0" dirty="0" smtClean="0"/>
              <a:t> is a secure PRF if no message is a prefix of another (e.g. if all messages are same length).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4320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0356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596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358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</a:t>
            </a:r>
            <a:r>
              <a:rPr lang="en-US" baseline="0" dirty="0" smtClean="0"/>
              <a:t> challenge, secret message broken up into 64 bit blocks encrypted with DES. Plaintext of the first three blocks is known. Challenge: find the key that you found for the first 3 blocks (that’s why it is important that only one key maps m to c)</a:t>
            </a:r>
          </a:p>
          <a:p>
            <a:r>
              <a:rPr lang="en-US" baseline="0" dirty="0" smtClean="0"/>
              <a:t>(e.g., </a:t>
            </a:r>
            <a:r>
              <a:rPr lang="en-US" baseline="0" dirty="0" err="1" smtClean="0"/>
              <a:t>bruteforce</a:t>
            </a:r>
            <a:r>
              <a:rPr lang="en-US" baseline="0" dirty="0" smtClean="0"/>
              <a:t> on average search half the </a:t>
            </a:r>
            <a:r>
              <a:rPr lang="en-US" baseline="0" dirty="0" err="1" smtClean="0"/>
              <a:t>keyspace</a:t>
            </a:r>
            <a:r>
              <a:rPr lang="en-US" baseline="0" dirty="0" smtClean="0"/>
              <a:t> 2^28)</a:t>
            </a:r>
          </a:p>
          <a:p>
            <a:r>
              <a:rPr lang="en-US" baseline="0" dirty="0" smtClean="0"/>
              <a:t>Internet search “network distributed computing”</a:t>
            </a:r>
          </a:p>
          <a:p>
            <a:endParaRPr lang="en-US" baseline="0" dirty="0" smtClean="0"/>
          </a:p>
          <a:p>
            <a:r>
              <a:rPr lang="en-US" baseline="0" dirty="0" smtClean="0"/>
              <a:t>Transition: Obviously, DES is broken. But what to do with all the deployments (also in hardware)?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0122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65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</a:t>
            </a:r>
            <a:r>
              <a:rPr lang="en-US" dirty="0" smtClean="0"/>
              <a:t>the motivating scenario of sending a</a:t>
            </a:r>
            <a:r>
              <a:rPr lang="en-US" baseline="0" dirty="0" smtClean="0"/>
              <a:t> message across a public channel.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channel may be monitored. In fact, we typically assume a very powerful adversary. For those who know what it means, we would assume any polynomial time alg.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add an encryption (E) algorithm and decryption (D) algorithm.  These two algorithms should protect the overall message from Eve.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649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066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980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0328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 it practical to build the table?</a:t>
            </a:r>
          </a:p>
          <a:p>
            <a:endParaRPr lang="en-US" dirty="0" smtClean="0"/>
          </a:p>
          <a:p>
            <a:r>
              <a:rPr lang="en-US" dirty="0" smtClean="0"/>
              <a:t>How would we do attack</a:t>
            </a:r>
            <a:r>
              <a:rPr lang="en-US" baseline="0" dirty="0" smtClean="0"/>
              <a:t> on </a:t>
            </a:r>
            <a:r>
              <a:rPr lang="en-US" dirty="0" smtClean="0"/>
              <a:t>3DES?</a:t>
            </a:r>
            <a:r>
              <a:rPr lang="en-US" baseline="0" dirty="0" smtClean="0"/>
              <a:t> Build table for k3, and then search for candidate over 2^112 space.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732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596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831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2212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this slide we introduce a powerful notion. Note:</a:t>
            </a:r>
          </a:p>
          <a:p>
            <a:r>
              <a:rPr lang="en-US" baseline="0" dirty="0" smtClean="0"/>
              <a:t> - Power of adversary (chooses any messages).</a:t>
            </a:r>
          </a:p>
          <a:p>
            <a:r>
              <a:rPr lang="en-US" baseline="0" dirty="0" smtClean="0"/>
              <a:t> - Doesn’t have to decrypt, find key, etc. Just determine which message was encrypted.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is a very stringent notion.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712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 smtClean="0"/>
              <a:t>Encryption must be randomized</a:t>
            </a:r>
          </a:p>
          <a:p>
            <a:endParaRPr lang="en-US" sz="1200" dirty="0" smtClean="0"/>
          </a:p>
          <a:p>
            <a:r>
              <a:rPr lang="en-US" sz="1200" dirty="0" smtClean="0"/>
              <a:t>All ciphers that return the same </a:t>
            </a:r>
            <a:r>
              <a:rPr lang="en-US" sz="1200" dirty="0" err="1" smtClean="0"/>
              <a:t>ciphertext</a:t>
            </a:r>
            <a:r>
              <a:rPr lang="en-US" sz="1200" dirty="0" smtClean="0"/>
              <a:t> for the same plaintext (i.e., deterministic encryption) are vulnerable to </a:t>
            </a:r>
            <a:r>
              <a:rPr lang="en-US" sz="1200" dirty="0" smtClean="0"/>
              <a:t>CPA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683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 smtClean="0"/>
              <a:t>Encryption must be randomized</a:t>
            </a:r>
          </a:p>
          <a:p>
            <a:endParaRPr lang="en-US" sz="1200" dirty="0" smtClean="0"/>
          </a:p>
          <a:p>
            <a:r>
              <a:rPr lang="en-US" sz="1200" dirty="0" smtClean="0"/>
              <a:t>All ciphers that return the same </a:t>
            </a:r>
            <a:r>
              <a:rPr lang="en-US" sz="1200" dirty="0" err="1" smtClean="0"/>
              <a:t>ciphertext</a:t>
            </a:r>
            <a:r>
              <a:rPr lang="en-US" sz="1200" dirty="0" smtClean="0"/>
              <a:t> for the same plaintext (i.e., deterministic encryption) are vulnerable to </a:t>
            </a:r>
            <a:r>
              <a:rPr lang="en-US" sz="1200" dirty="0" smtClean="0"/>
              <a:t>CPA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68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slide, we show a </a:t>
            </a:r>
            <a:r>
              <a:rPr lang="en-US" dirty="0" err="1" smtClean="0"/>
              <a:t>caesar</a:t>
            </a:r>
            <a:r>
              <a:rPr lang="en-US" dirty="0" smtClean="0"/>
              <a:t> cipher is simply a mapping where</a:t>
            </a:r>
            <a:r>
              <a:rPr lang="en-US" baseline="0" dirty="0" smtClean="0"/>
              <a:t> the </a:t>
            </a:r>
            <a:r>
              <a:rPr lang="en-US" baseline="0" dirty="0" err="1" smtClean="0"/>
              <a:t>ciphertext</a:t>
            </a:r>
            <a:r>
              <a:rPr lang="en-US" baseline="0" dirty="0" smtClean="0"/>
              <a:t> is the message + 3 letters.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9900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encryption mode that uses a random</a:t>
            </a:r>
            <a:r>
              <a:rPr lang="en-US" baseline="0" dirty="0" smtClean="0"/>
              <a:t> </a:t>
            </a:r>
            <a:r>
              <a:rPr lang="en-US" dirty="0" smtClean="0"/>
              <a:t>nonce</a:t>
            </a:r>
            <a:r>
              <a:rPr lang="en-US" baseline="0" dirty="0" smtClean="0"/>
              <a:t> is CBC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2660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524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524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do we need padding?</a:t>
            </a:r>
            <a:r>
              <a:rPr lang="en-US" baseline="0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2660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also, SSLv3</a:t>
            </a:r>
            <a:r>
              <a:rPr lang="en-US" baseline="0" dirty="0" smtClean="0"/>
              <a:t> vulnerable to a padding oracle attack: POODLE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4389C-9AD2-3A45-B32C-A3ECA6857C81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8568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encryption oracles very common.. given</a:t>
            </a:r>
            <a:r>
              <a:rPr lang="en-US" baseline="0" dirty="0" smtClean="0"/>
              <a:t> encryption oracle, pretty easy to determine what you’re working with</a:t>
            </a:r>
          </a:p>
          <a:p>
            <a:r>
              <a:rPr lang="en-US" dirty="0" smtClean="0"/>
              <a:t>also, if you connect multiple times you can detect</a:t>
            </a:r>
            <a:r>
              <a:rPr lang="en-US" baseline="0" dirty="0" smtClean="0"/>
              <a:t> things like: IV reuse with CBC or CTR mode; if you send a lot of data, you might notice something like a stream cipher with a fixed </a:t>
            </a:r>
            <a:r>
              <a:rPr lang="en-US" baseline="0" dirty="0" err="1" smtClean="0"/>
              <a:t>xor</a:t>
            </a:r>
            <a:r>
              <a:rPr lang="en-US" baseline="0" dirty="0" smtClean="0"/>
              <a:t> key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4389C-9AD2-3A45-B32C-A3ECA6857C81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8354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47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5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</a:t>
            </a:r>
            <a:r>
              <a:rPr lang="en-US" baseline="0" dirty="0" smtClean="0"/>
              <a:t> common: e, t, a, o,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, n.  Least common: </a:t>
            </a:r>
            <a:r>
              <a:rPr lang="en-US" baseline="0" dirty="0" err="1" smtClean="0"/>
              <a:t>j,x,q,z</a:t>
            </a:r>
            <a:endParaRPr lang="en-US" baseline="0" dirty="0" smtClean="0"/>
          </a:p>
          <a:p>
            <a:r>
              <a:rPr lang="en-US" baseline="0" dirty="0" smtClean="0"/>
              <a:t>Also works for bi-grams, tri-grams,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77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 this slide, in addition to noting variables et al, we talk about private key and public key cryptosystems. We also talk about how Decryption can return error,</a:t>
            </a:r>
            <a:r>
              <a:rPr lang="en-US" baseline="0" dirty="0" smtClean="0"/>
              <a:t> and note that this will be necessary when encrypting and we want integrity.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51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 this slide, in addition to noting variables et al, we talk about private key and public key cryptosystems. We also talk about how Decryption can return error,</a:t>
            </a:r>
            <a:r>
              <a:rPr lang="en-US" baseline="0" dirty="0" smtClean="0"/>
              <a:t> and note that this will be necessary when encrypting and we want integrity.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51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 this slide, in addition to noting variables et al, we talk about private key and public key cryptosystems. We also talk about how Decryption can return error,</a:t>
            </a:r>
            <a:r>
              <a:rPr lang="en-US" baseline="0" dirty="0" smtClean="0"/>
              <a:t> and note that this will be necessary when encrypting and we want integrity.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51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tags" Target="../tags/tag7.xml"/><Relationship Id="rId3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4" Type="http://schemas.openxmlformats.org/officeDocument/2006/relationships/tags" Target="../tags/tag50.xml"/><Relationship Id="rId5" Type="http://schemas.openxmlformats.org/officeDocument/2006/relationships/tags" Target="../tags/tag51.xml"/><Relationship Id="rId6" Type="http://schemas.openxmlformats.org/officeDocument/2006/relationships/tags" Target="../tags/tag52.xml"/><Relationship Id="rId7" Type="http://schemas.openxmlformats.org/officeDocument/2006/relationships/slideMaster" Target="../slideMasters/slideMaster1.xml"/><Relationship Id="rId1" Type="http://schemas.openxmlformats.org/officeDocument/2006/relationships/tags" Target="../tags/tag47.xml"/><Relationship Id="rId2" Type="http://schemas.openxmlformats.org/officeDocument/2006/relationships/tags" Target="../tags/tag4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4" Type="http://schemas.openxmlformats.org/officeDocument/2006/relationships/tags" Target="../tags/tag56.xml"/><Relationship Id="rId5" Type="http://schemas.openxmlformats.org/officeDocument/2006/relationships/tags" Target="../tags/tag57.xml"/><Relationship Id="rId6" Type="http://schemas.openxmlformats.org/officeDocument/2006/relationships/slideMaster" Target="../slideMasters/slideMaster1.xml"/><Relationship Id="rId1" Type="http://schemas.openxmlformats.org/officeDocument/2006/relationships/tags" Target="../tags/tag53.xml"/><Relationship Id="rId2" Type="http://schemas.openxmlformats.org/officeDocument/2006/relationships/tags" Target="../tags/tag54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4" Type="http://schemas.openxmlformats.org/officeDocument/2006/relationships/tags" Target="../tags/tag61.xml"/><Relationship Id="rId5" Type="http://schemas.openxmlformats.org/officeDocument/2006/relationships/tags" Target="../tags/tag62.xml"/><Relationship Id="rId6" Type="http://schemas.openxmlformats.org/officeDocument/2006/relationships/slideMaster" Target="../slideMasters/slideMaster1.xml"/><Relationship Id="rId1" Type="http://schemas.openxmlformats.org/officeDocument/2006/relationships/tags" Target="../tags/tag58.xml"/><Relationship Id="rId2" Type="http://schemas.openxmlformats.org/officeDocument/2006/relationships/tags" Target="../tags/tag59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4" Type="http://schemas.openxmlformats.org/officeDocument/2006/relationships/tags" Target="../tags/tag11.xml"/><Relationship Id="rId5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2" Type="http://schemas.openxmlformats.org/officeDocument/2006/relationships/tags" Target="../tags/tag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4" Type="http://schemas.openxmlformats.org/officeDocument/2006/relationships/tags" Target="../tags/tag16.xml"/><Relationship Id="rId5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2" Type="http://schemas.openxmlformats.org/officeDocument/2006/relationships/tags" Target="../tags/tag1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4" Type="http://schemas.openxmlformats.org/officeDocument/2006/relationships/tags" Target="../tags/tag21.xml"/><Relationship Id="rId5" Type="http://schemas.openxmlformats.org/officeDocument/2006/relationships/tags" Target="../tags/tag22.xml"/><Relationship Id="rId6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2" Type="http://schemas.openxmlformats.org/officeDocument/2006/relationships/tags" Target="../tags/tag19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4" Type="http://schemas.openxmlformats.org/officeDocument/2006/relationships/slideMaster" Target="../slideMasters/slideMaster1.xml"/><Relationship Id="rId1" Type="http://schemas.openxmlformats.org/officeDocument/2006/relationships/tags" Target="../tags/tag23.xml"/><Relationship Id="rId2" Type="http://schemas.openxmlformats.org/officeDocument/2006/relationships/tags" Target="../tags/tag2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4" Type="http://schemas.openxmlformats.org/officeDocument/2006/relationships/tags" Target="../tags/tag29.xml"/><Relationship Id="rId5" Type="http://schemas.openxmlformats.org/officeDocument/2006/relationships/tags" Target="../tags/tag30.xml"/><Relationship Id="rId6" Type="http://schemas.openxmlformats.org/officeDocument/2006/relationships/tags" Target="../tags/tag31.xml"/><Relationship Id="rId7" Type="http://schemas.openxmlformats.org/officeDocument/2006/relationships/tags" Target="../tags/tag32.xml"/><Relationship Id="rId8" Type="http://schemas.openxmlformats.org/officeDocument/2006/relationships/tags" Target="../tags/tag33.xml"/><Relationship Id="rId9" Type="http://schemas.openxmlformats.org/officeDocument/2006/relationships/slideMaster" Target="../slideMasters/slideMaster1.xml"/><Relationship Id="rId1" Type="http://schemas.openxmlformats.org/officeDocument/2006/relationships/tags" Target="../tags/tag26.xml"/><Relationship Id="rId2" Type="http://schemas.openxmlformats.org/officeDocument/2006/relationships/tags" Target="../tags/tag2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4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1" Type="http://schemas.openxmlformats.org/officeDocument/2006/relationships/tags" Target="../tags/tag34.xml"/><Relationship Id="rId2" Type="http://schemas.openxmlformats.org/officeDocument/2006/relationships/tags" Target="../tags/tag3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4" Type="http://schemas.openxmlformats.org/officeDocument/2006/relationships/slideMaster" Target="../slideMasters/slideMaster1.xml"/><Relationship Id="rId1" Type="http://schemas.openxmlformats.org/officeDocument/2006/relationships/tags" Target="../tags/tag38.xml"/><Relationship Id="rId2" Type="http://schemas.openxmlformats.org/officeDocument/2006/relationships/tags" Target="../tags/tag39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4" Type="http://schemas.openxmlformats.org/officeDocument/2006/relationships/tags" Target="../tags/tag44.xml"/><Relationship Id="rId5" Type="http://schemas.openxmlformats.org/officeDocument/2006/relationships/tags" Target="../tags/tag45.xml"/><Relationship Id="rId6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1" Type="http://schemas.openxmlformats.org/officeDocument/2006/relationships/tags" Target="../tags/tag41.xml"/><Relationship Id="rId2" Type="http://schemas.openxmlformats.org/officeDocument/2006/relationships/tags" Target="../tags/tag4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0" i="0">
                <a:solidFill>
                  <a:schemeClr val="tx2"/>
                </a:solidFill>
                <a:latin typeface="+mj-lt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0" i="0">
                <a:solidFill>
                  <a:srgbClr val="000000"/>
                </a:solidFill>
                <a:latin typeface="+mj-lt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95DF-050A-C345-9773-3CD8E1A36117}" type="datetime1">
              <a:rPr lang="en-US" smtClean="0"/>
              <a:t>11/8/14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486A-5D7B-DC4E-A9DD-FFAF260D4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57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656C888B-847F-FB4B-BC7A-30DBBD8951E8}" type="datetime1">
              <a:rPr lang="en-US" smtClean="0"/>
              <a:t>11/8/14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9CC486A-5D7B-DC4E-A9DD-FFAF260D4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36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78FDD90-9FD1-A345-84F7-796CC52864DF}" type="datetime1">
              <a:rPr lang="en-US" smtClean="0"/>
              <a:t>11/8/14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9CC486A-5D7B-DC4E-A9DD-FFAF260D4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15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buClr>
                <a:schemeClr val="tx1"/>
              </a:buClr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B1A08CA2-0500-4847-A1C9-2955DC518374}" type="datetime1">
              <a:rPr lang="en-US" smtClean="0"/>
              <a:t>11/8/14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9CC486A-5D7B-DC4E-A9DD-FFAF260D4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446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buClr>
                <a:schemeClr val="tx1"/>
              </a:buClr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buClr>
                <a:schemeClr val="tx1"/>
              </a:buClr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D6A084-EE6B-C048-8CD3-BDC926B5AC14}" type="datetime1">
              <a:rPr lang="en-US" smtClean="0"/>
              <a:t>11/8/14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CC486A-5D7B-DC4E-A9DD-FFAF260D4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56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>
            <a:lvl1pPr marL="292100" indent="-292100"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45319030-8C66-8A4C-B9FF-1BEBAF8FFA28}" type="datetime1">
              <a:rPr lang="en-US" smtClean="0"/>
              <a:t>11/8/14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9CC486A-5D7B-DC4E-A9DD-FFAF260D4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15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457200" y="3034508"/>
            <a:ext cx="6951274" cy="1308892"/>
          </a:xfrm>
        </p:spPr>
        <p:txBody>
          <a:bodyPr anchor="t"/>
          <a:lstStyle>
            <a:lvl1pPr algn="l">
              <a:defRPr sz="4000" b="1" i="0" cap="none">
                <a:latin typeface="+mj-lt"/>
                <a:cs typeface="Calibri"/>
              </a:defRPr>
            </a:lvl1pPr>
          </a:lstStyle>
          <a:p>
            <a:r>
              <a:rPr lang="en-US" dirty="0" smtClean="0"/>
              <a:t>Section Header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74134" y="1524000"/>
            <a:ext cx="6951274" cy="1500187"/>
          </a:xfrm>
        </p:spPr>
        <p:txBody>
          <a:bodyPr lIns="0" rIns="0" anchor="b" anchorCtr="0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A45F17C-CB4C-ED48-85E6-B69FCE3C0C96}" type="datetime1">
              <a:rPr lang="en-US" smtClean="0"/>
              <a:t>11/8/14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9CC486A-5D7B-DC4E-A9DD-FFAF260D4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3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264380" y="2013343"/>
            <a:ext cx="6951274" cy="753670"/>
          </a:xfrm>
        </p:spPr>
        <p:txBody>
          <a:bodyPr anchor="t"/>
          <a:lstStyle>
            <a:lvl1pPr algn="l">
              <a:defRPr sz="4000" b="0" i="0" cap="none">
                <a:latin typeface="+mj-lt"/>
                <a:cs typeface="Calibri"/>
              </a:defRPr>
            </a:lvl1pPr>
          </a:lstStyle>
          <a:p>
            <a:r>
              <a:rPr lang="en-US" dirty="0" smtClean="0"/>
              <a:t>Section Header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264380" y="2919413"/>
            <a:ext cx="6951274" cy="1500187"/>
          </a:xfrm>
        </p:spPr>
        <p:txBody>
          <a:bodyPr anchor="t"/>
          <a:lstStyle>
            <a:lvl1pPr marL="457200" indent="-457200" algn="l">
              <a:buFont typeface="+mj-lt"/>
              <a:buAutoNum type="arabicPeriod"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C2C7D172-A337-A744-BB9F-A52F6748C746}" type="datetime1">
              <a:rPr lang="en-US" smtClean="0"/>
              <a:t>11/8/14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9CC486A-5D7B-DC4E-A9DD-FFAF260D4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98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457200" y="1447800"/>
            <a:ext cx="4038600" cy="4678363"/>
          </a:xfrm>
        </p:spPr>
        <p:txBody>
          <a:bodyPr anchor="t" anchorCtr="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447800"/>
            <a:ext cx="4038600" cy="4678363"/>
          </a:xfrm>
        </p:spPr>
        <p:txBody>
          <a:bodyPr anchor="t" anchorCtr="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5EC0-0FB8-9A4C-BDCD-26D87F87335A}" type="datetime1">
              <a:rPr lang="en-US" smtClean="0"/>
              <a:t>11/8/14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486A-5D7B-DC4E-A9DD-FFAF260D4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20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535113"/>
            <a:ext cx="4040188" cy="446087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57200" y="1981200"/>
            <a:ext cx="4040188" cy="4144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645025" y="1535113"/>
            <a:ext cx="4041775" cy="446087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45025" y="1981200"/>
            <a:ext cx="4041775" cy="4144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CA5F9A79-4745-2142-87BA-00191D7615AF}" type="datetime1">
              <a:rPr lang="en-US" smtClean="0"/>
              <a:t>11/8/14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F9CC486A-5D7B-DC4E-A9DD-FFAF260D4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5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8FD50BE9-9DC7-B949-9E11-0A94E647466F}" type="datetime1">
              <a:rPr lang="en-US" smtClean="0"/>
              <a:t>11/8/14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F9CC486A-5D7B-DC4E-A9DD-FFAF260D4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7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C32EF405-4C97-3844-8552-F26C34B93D13}" type="datetime1">
              <a:rPr lang="en-US" smtClean="0"/>
              <a:t>11/8/14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9CC486A-5D7B-DC4E-A9DD-FFAF260D4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3050"/>
            <a:ext cx="3008313" cy="1162050"/>
          </a:xfrm>
        </p:spPr>
        <p:txBody>
          <a:bodyPr anchor="b">
            <a:noAutofit/>
          </a:bodyPr>
          <a:lstStyle>
            <a:lvl1pPr algn="l">
              <a:defRPr sz="4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575050" y="1435100"/>
            <a:ext cx="51117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AE117C55-44B0-A34B-8A69-2A26D4486B01}" type="datetime1">
              <a:rPr lang="en-US" smtClean="0"/>
              <a:t>11/8/14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9CC486A-5D7B-DC4E-A9DD-FFAF260D4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05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tags" Target="../tags/tag1.xml"/><Relationship Id="rId16" Type="http://schemas.openxmlformats.org/officeDocument/2006/relationships/tags" Target="../tags/tag2.xml"/><Relationship Id="rId17" Type="http://schemas.openxmlformats.org/officeDocument/2006/relationships/tags" Target="../tags/tag3.xml"/><Relationship Id="rId18" Type="http://schemas.openxmlformats.org/officeDocument/2006/relationships/tags" Target="../tags/tag4.xml"/><Relationship Id="rId19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152400" y="6492875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  <a:latin typeface="+mj-lt"/>
                <a:cs typeface="Calibri"/>
              </a:defRPr>
            </a:lvl1pPr>
          </a:lstStyle>
          <a:p>
            <a:fld id="{7DEB72C0-35C5-604E-9E70-93ED8321A8F3}" type="datetime1">
              <a:rPr lang="en-US" smtClean="0"/>
              <a:t>11/8/14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tx1"/>
                </a:solidFill>
                <a:latin typeface="+mj-lt"/>
                <a:cs typeface="Calibri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6858000" y="6492875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  <a:latin typeface="+mj-lt"/>
                <a:cs typeface="Calibri"/>
              </a:defRPr>
            </a:lvl1pPr>
          </a:lstStyle>
          <a:p>
            <a:fld id="{F9CC486A-5D7B-DC4E-A9DD-FFAF260D4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04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b="0" i="0" kern="1200" spc="-50" normalizeH="0">
          <a:solidFill>
            <a:schemeClr val="tx2"/>
          </a:solidFill>
          <a:latin typeface="+mj-lt"/>
          <a:ea typeface="+mj-ea"/>
          <a:cs typeface="Cambria"/>
        </a:defRPr>
      </a:lvl1pPr>
    </p:titleStyle>
    <p:bodyStyle>
      <a:lvl1pPr marL="292100" indent="-2921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Calibri"/>
        </a:defRPr>
      </a:lvl1pPr>
      <a:lvl2pPr marL="635000" indent="-2921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Calibri"/>
        </a:defRPr>
      </a:lvl2pPr>
      <a:lvl3pPr marL="914400" indent="-2286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Calibri"/>
        </a:defRPr>
      </a:lvl3pPr>
      <a:lvl4pPr marL="1143000" indent="-2286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Calibri"/>
        </a:defRPr>
      </a:lvl4pPr>
      <a:lvl5pPr marL="1320800" indent="-1778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Calibri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1.png"/><Relationship Id="rId1" Type="http://schemas.openxmlformats.org/officeDocument/2006/relationships/tags" Target="../tags/tag63.x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4.png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3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9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Relationship Id="rId3" Type="http://schemas.openxmlformats.org/officeDocument/2006/relationships/image" Target="../media/image13.e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3" Type="http://schemas.openxmlformats.org/officeDocument/2006/relationships/image" Target="../media/image15.jpe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e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4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2.pn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2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752599" y="2743200"/>
            <a:ext cx="6568483" cy="654313"/>
          </a:xfrm>
        </p:spPr>
        <p:txBody>
          <a:bodyPr anchor="b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4000" b="1" dirty="0" smtClean="0"/>
              <a:t>Introduction to Cryptography</a:t>
            </a:r>
            <a:endParaRPr lang="en-US"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71600" y="2564880"/>
            <a:ext cx="45719" cy="1447800"/>
          </a:xfrm>
          <a:prstGeom prst="rect">
            <a:avLst/>
          </a:prstGeom>
          <a:solidFill>
            <a:schemeClr val="accent5"/>
          </a:solidFill>
          <a:ln w="28575" cap="rnd" cmpd="sng">
            <a:noFill/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endParaRPr lang="en-US" sz="2400" dirty="0" smtClean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52308" y="2730851"/>
            <a:ext cx="1083329" cy="1115858"/>
            <a:chOff x="252308" y="2855212"/>
            <a:chExt cx="1083329" cy="1115858"/>
          </a:xfrm>
        </p:grpSpPr>
        <p:pic>
          <p:nvPicPr>
            <p:cNvPr id="11" name="Picture 10" descr="CYBERSTAKES_LOGO_Black-djb2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955" y="2855212"/>
              <a:ext cx="768035" cy="867136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252308" y="3724849"/>
              <a:ext cx="1083329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/>
            <a:p>
              <a:r>
                <a:rPr lang="en-US" sz="1600" dirty="0" smtClean="0"/>
                <a:t>CyberStakes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752600" y="3453797"/>
            <a:ext cx="2821285" cy="369332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2400" dirty="0" smtClean="0"/>
              <a:t>Educate the Educator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486A-5D7B-DC4E-A9DD-FFAF260D45AC}" type="slidenum">
              <a:rPr lang="en-US" smtClean="0"/>
              <a:t>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6274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Classical Approach: Iterated Design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33600" y="1752600"/>
            <a:ext cx="1143000" cy="53340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sz="2400" b="0" dirty="0" smtClean="0">
                <a:latin typeface="Calibri"/>
                <a:cs typeface="Calibri"/>
              </a:rPr>
              <a:t>Scheme 1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429000" y="1752600"/>
            <a:ext cx="2362200" cy="457200"/>
            <a:chOff x="3429000" y="1752600"/>
            <a:chExt cx="2362200" cy="457200"/>
          </a:xfrm>
        </p:grpSpPr>
        <p:cxnSp>
          <p:nvCxnSpPr>
            <p:cNvPr id="6" name="Straight Arrow Connector 5"/>
            <p:cNvCxnSpPr/>
            <p:nvPr/>
          </p:nvCxnSpPr>
          <p:spPr bwMode="auto">
            <a:xfrm>
              <a:off x="3429000" y="1981200"/>
              <a:ext cx="1219200" cy="1588"/>
            </a:xfrm>
            <a:prstGeom prst="straightConnector1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" name="TextBox 6"/>
            <p:cNvSpPr txBox="1"/>
            <p:nvPr/>
          </p:nvSpPr>
          <p:spPr>
            <a:xfrm>
              <a:off x="4876800" y="1752600"/>
              <a:ext cx="914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noAutofit/>
            </a:bodyPr>
            <a:lstStyle/>
            <a:p>
              <a:r>
                <a:rPr lang="en-US" sz="2400" b="0" dirty="0" smtClean="0">
                  <a:solidFill>
                    <a:schemeClr val="tx1"/>
                  </a:solidFill>
                  <a:latin typeface="Calibri"/>
                  <a:cs typeface="Calibri"/>
                </a:rPr>
                <a:t>Broken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057400" y="2286794"/>
            <a:ext cx="1143000" cy="1142206"/>
            <a:chOff x="2057400" y="2286794"/>
            <a:chExt cx="1143000" cy="1142206"/>
          </a:xfrm>
        </p:grpSpPr>
        <p:cxnSp>
          <p:nvCxnSpPr>
            <p:cNvPr id="9" name="Straight Arrow Connector 8"/>
            <p:cNvCxnSpPr/>
            <p:nvPr/>
          </p:nvCxnSpPr>
          <p:spPr bwMode="auto">
            <a:xfrm rot="5400000">
              <a:off x="2209800" y="2590800"/>
              <a:ext cx="609600" cy="1588"/>
            </a:xfrm>
            <a:prstGeom prst="straightConnector1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2057400" y="2895600"/>
              <a:ext cx="1143000" cy="5334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noAutofit/>
            </a:bodyPr>
            <a:lstStyle/>
            <a:p>
              <a:r>
                <a:rPr lang="en-US" sz="2400" b="0" dirty="0" smtClean="0">
                  <a:latin typeface="Calibri"/>
                  <a:cs typeface="Calibri"/>
                </a:rPr>
                <a:t>Scheme 2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505200" y="2895600"/>
            <a:ext cx="2209800" cy="457200"/>
            <a:chOff x="3505200" y="2895600"/>
            <a:chExt cx="2209800" cy="457200"/>
          </a:xfrm>
        </p:grpSpPr>
        <p:cxnSp>
          <p:nvCxnSpPr>
            <p:cNvPr id="11" name="Straight Arrow Connector 10"/>
            <p:cNvCxnSpPr/>
            <p:nvPr/>
          </p:nvCxnSpPr>
          <p:spPr bwMode="auto">
            <a:xfrm>
              <a:off x="3505200" y="3124200"/>
              <a:ext cx="1219200" cy="1588"/>
            </a:xfrm>
            <a:prstGeom prst="straightConnector1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2" name="TextBox 11"/>
            <p:cNvSpPr txBox="1"/>
            <p:nvPr/>
          </p:nvSpPr>
          <p:spPr>
            <a:xfrm>
              <a:off x="4800600" y="2895600"/>
              <a:ext cx="914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noAutofit/>
            </a:bodyPr>
            <a:lstStyle/>
            <a:p>
              <a:r>
                <a:rPr lang="en-US" sz="2400" b="0" dirty="0" smtClean="0">
                  <a:latin typeface="Calibri"/>
                  <a:cs typeface="Calibri"/>
                </a:rPr>
                <a:t>Broken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057400" y="3429000"/>
            <a:ext cx="1143000" cy="1143000"/>
            <a:chOff x="2057400" y="3429000"/>
            <a:chExt cx="1143000" cy="1143000"/>
          </a:xfrm>
        </p:grpSpPr>
        <p:cxnSp>
          <p:nvCxnSpPr>
            <p:cNvPr id="13" name="Straight Arrow Connector 12"/>
            <p:cNvCxnSpPr/>
            <p:nvPr/>
          </p:nvCxnSpPr>
          <p:spPr bwMode="auto">
            <a:xfrm rot="5400000">
              <a:off x="2210594" y="3733006"/>
              <a:ext cx="609600" cy="1588"/>
            </a:xfrm>
            <a:prstGeom prst="straightConnector1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" name="TextBox 13"/>
            <p:cNvSpPr txBox="1"/>
            <p:nvPr/>
          </p:nvSpPr>
          <p:spPr>
            <a:xfrm>
              <a:off x="2057400" y="4038600"/>
              <a:ext cx="1143000" cy="5334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noAutofit/>
            </a:bodyPr>
            <a:lstStyle/>
            <a:p>
              <a:r>
                <a:rPr lang="en-US" sz="2400" b="0" dirty="0" smtClean="0">
                  <a:latin typeface="Calibri"/>
                  <a:cs typeface="Calibri"/>
                </a:rPr>
                <a:t>Scheme 3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505200" y="3962400"/>
            <a:ext cx="2209800" cy="457200"/>
            <a:chOff x="3505200" y="3962400"/>
            <a:chExt cx="2209800" cy="457200"/>
          </a:xfrm>
        </p:grpSpPr>
        <p:cxnSp>
          <p:nvCxnSpPr>
            <p:cNvPr id="15" name="Straight Arrow Connector 14"/>
            <p:cNvCxnSpPr/>
            <p:nvPr/>
          </p:nvCxnSpPr>
          <p:spPr bwMode="auto">
            <a:xfrm>
              <a:off x="3505200" y="4191000"/>
              <a:ext cx="1219200" cy="1588"/>
            </a:xfrm>
            <a:prstGeom prst="straightConnector1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4800600" y="3962400"/>
              <a:ext cx="914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noAutofit/>
            </a:bodyPr>
            <a:lstStyle/>
            <a:p>
              <a:r>
                <a:rPr lang="en-US" sz="2400" b="0" dirty="0" smtClean="0">
                  <a:latin typeface="Calibri"/>
                  <a:cs typeface="Calibri"/>
                </a:rPr>
                <a:t>Deploy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286000" y="4572000"/>
            <a:ext cx="230188" cy="1109537"/>
            <a:chOff x="2286000" y="4572000"/>
            <a:chExt cx="230188" cy="1109537"/>
          </a:xfrm>
        </p:grpSpPr>
        <p:cxnSp>
          <p:nvCxnSpPr>
            <p:cNvPr id="17" name="Straight Arrow Connector 16"/>
            <p:cNvCxnSpPr/>
            <p:nvPr/>
          </p:nvCxnSpPr>
          <p:spPr bwMode="auto">
            <a:xfrm rot="5400000">
              <a:off x="2134394" y="4876006"/>
              <a:ext cx="609600" cy="1588"/>
            </a:xfrm>
            <a:prstGeom prst="straightConnector1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2286000" y="5148137"/>
              <a:ext cx="230188" cy="5334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noAutofit/>
            </a:bodyPr>
            <a:lstStyle/>
            <a:p>
              <a:r>
                <a:rPr lang="en-US" sz="2800" b="0" dirty="0" smtClean="0">
                  <a:latin typeface="Calibri"/>
                  <a:cs typeface="Calibri"/>
                </a:rPr>
                <a:t>...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791200" y="4038600"/>
            <a:ext cx="2209800" cy="457200"/>
            <a:chOff x="3505200" y="3962400"/>
            <a:chExt cx="2209800" cy="457200"/>
          </a:xfrm>
        </p:grpSpPr>
        <p:cxnSp>
          <p:nvCxnSpPr>
            <p:cNvPr id="27" name="Straight Arrow Connector 26"/>
            <p:cNvCxnSpPr/>
            <p:nvPr/>
          </p:nvCxnSpPr>
          <p:spPr bwMode="auto">
            <a:xfrm>
              <a:off x="3505200" y="4191000"/>
              <a:ext cx="1219200" cy="1588"/>
            </a:xfrm>
            <a:prstGeom prst="straightConnector1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8" name="TextBox 27"/>
            <p:cNvSpPr txBox="1"/>
            <p:nvPr/>
          </p:nvSpPr>
          <p:spPr>
            <a:xfrm>
              <a:off x="4800600" y="3962400"/>
              <a:ext cx="914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noAutofit/>
            </a:bodyPr>
            <a:lstStyle/>
            <a:p>
              <a:r>
                <a:rPr lang="en-US" sz="2400" b="0" dirty="0" smtClean="0">
                  <a:latin typeface="Calibri"/>
                  <a:cs typeface="Calibri"/>
                </a:rPr>
                <a:t>Broken</a:t>
              </a: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1828800" y="5715000"/>
            <a:ext cx="5486400" cy="914400"/>
          </a:xfrm>
          <a:prstGeom prst="roundRect">
            <a:avLst/>
          </a:prstGeom>
          <a:solidFill>
            <a:schemeClr val="accent5"/>
          </a:solidFill>
          <a:ln w="28575" cap="rnd" cmpd="sng">
            <a:noFill/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No way to say anything is secure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(and you may not know when broken)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88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Cipher Block </a:t>
            </a:r>
            <a:r>
              <a:rPr lang="en-US" dirty="0"/>
              <a:t>C</a:t>
            </a:r>
            <a:r>
              <a:rPr lang="en-US" dirty="0" smtClean="0"/>
              <a:t>haining </a:t>
            </a:r>
            <a:r>
              <a:rPr lang="en-US" dirty="0"/>
              <a:t>M</a:t>
            </a:r>
            <a:r>
              <a:rPr lang="en-US" dirty="0" smtClean="0"/>
              <a:t>ode (CBC)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439D-C917-4EDB-AE93-DD258BDEFED5}" type="slidenum">
              <a:rPr lang="en-US" smtClean="0"/>
              <a:t>100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Example applications:</a:t>
            </a:r>
          </a:p>
          <a:p>
            <a:pPr marL="457200" indent="-457200">
              <a:lnSpc>
                <a:spcPct val="150000"/>
              </a:lnSpc>
              <a:spcBef>
                <a:spcPts val="2835"/>
              </a:spcBef>
              <a:buAutoNum type="arabicPeriod"/>
            </a:pPr>
            <a:r>
              <a:rPr lang="en-US" sz="2400" dirty="0" smtClean="0"/>
              <a:t>File system encryption: </a:t>
            </a:r>
          </a:p>
          <a:p>
            <a:pPr marL="342900" lvl="1" indent="0">
              <a:lnSpc>
                <a:spcPct val="150000"/>
              </a:lnSpc>
              <a:buNone/>
            </a:pPr>
            <a:r>
              <a:rPr lang="en-US" sz="2000" dirty="0" smtClean="0"/>
              <a:t>use the same AES key to encrypt all files (e.g., </a:t>
            </a:r>
            <a:r>
              <a:rPr lang="en-US" sz="2000" dirty="0" err="1" smtClean="0"/>
              <a:t>loopaes</a:t>
            </a:r>
            <a:r>
              <a:rPr lang="en-US" sz="2000" dirty="0" smtClean="0"/>
              <a:t>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dirty="0" smtClean="0"/>
              <a:t>IPsec:</a:t>
            </a:r>
          </a:p>
          <a:p>
            <a:pPr marL="342900" lvl="1" indent="0">
              <a:lnSpc>
                <a:spcPct val="150000"/>
              </a:lnSpc>
              <a:buNone/>
            </a:pPr>
            <a:r>
              <a:rPr lang="en-US" sz="2000" dirty="0" smtClean="0"/>
              <a:t>use the same AES key to encrypt multiple packets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Problem:</a:t>
            </a:r>
          </a:p>
          <a:p>
            <a:pPr marL="342900" lvl="1" indent="0">
              <a:lnSpc>
                <a:spcPct val="150000"/>
              </a:lnSpc>
              <a:buNone/>
            </a:pPr>
            <a:r>
              <a:rPr lang="en-US" sz="2400" dirty="0" smtClean="0"/>
              <a:t>If attacker can </a:t>
            </a:r>
            <a:r>
              <a:rPr lang="en-US" sz="2400" u="sng" dirty="0" smtClean="0"/>
              <a:t>predict</a:t>
            </a:r>
            <a:r>
              <a:rPr lang="en-US" sz="2400" dirty="0" smtClean="0"/>
              <a:t> IV, CBC is not CPA-secure</a:t>
            </a:r>
          </a:p>
          <a:p>
            <a:pPr marL="342900" lvl="1" indent="0">
              <a:lnSpc>
                <a:spcPct val="15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193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Suppose given c ← E</a:t>
            </a:r>
            <a:r>
              <a:rPr lang="en-US" sz="2400" baseline="-25000" dirty="0" smtClean="0"/>
              <a:t>CBC</a:t>
            </a:r>
            <a:r>
              <a:rPr lang="en-US" sz="2400" dirty="0" smtClean="0"/>
              <a:t>(</a:t>
            </a:r>
            <a:r>
              <a:rPr lang="en-US" sz="2400" dirty="0" err="1" smtClean="0"/>
              <a:t>k,m</a:t>
            </a:r>
            <a:r>
              <a:rPr lang="en-US" sz="2400" dirty="0" smtClean="0"/>
              <a:t>) Adv. can predict IV for next msg.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Attack on CBC with Predictable IV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439D-C917-4EDB-AE93-DD258BDEFED5}" type="slidenum">
              <a:rPr lang="en-US" smtClean="0"/>
              <a:t>101</a:t>
            </a:fld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51873" y="2484086"/>
            <a:ext cx="8077200" cy="2286000"/>
          </a:xfrm>
          <a:prstGeom prst="rect">
            <a:avLst/>
          </a:prstGeom>
          <a:solidFill>
            <a:schemeClr val="bg1"/>
          </a:solidFill>
          <a:ln w="28575" cap="rnd" cmpd="sng">
            <a:solidFill>
              <a:schemeClr val="tx1"/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endParaRPr lang="en-US" sz="2400" dirty="0" smtClean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flipH="1">
            <a:off x="2537460" y="2949784"/>
            <a:ext cx="4069080" cy="0"/>
          </a:xfrm>
          <a:prstGeom prst="straightConnector1">
            <a:avLst/>
          </a:prstGeom>
          <a:ln w="28575" cap="rnd" cmpd="sng">
            <a:solidFill>
              <a:schemeClr val="tx1"/>
            </a:solidFill>
            <a:miter lim="800000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2537460" y="3283309"/>
            <a:ext cx="4069080" cy="0"/>
          </a:xfrm>
          <a:prstGeom prst="straightConnector1">
            <a:avLst/>
          </a:prstGeom>
          <a:ln w="28575" cap="rnd" cmpd="sng">
            <a:solidFill>
              <a:schemeClr val="tx1"/>
            </a:solidFill>
            <a:miter lim="800000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1691092" y="2080736"/>
            <a:ext cx="0" cy="609600"/>
          </a:xfrm>
          <a:prstGeom prst="straightConnector1">
            <a:avLst/>
          </a:prstGeom>
          <a:ln w="28575" cap="rnd" cmpd="sng">
            <a:solidFill>
              <a:schemeClr val="tx1"/>
            </a:solidFill>
            <a:miter lim="800000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7" name="Picture 6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248" y="2036681"/>
            <a:ext cx="1241752" cy="311847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3505200" y="2610264"/>
            <a:ext cx="524182" cy="307777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2000" dirty="0" smtClean="0"/>
              <a:t>0</a:t>
            </a:r>
            <a:r>
              <a:rPr lang="en-US" sz="2000" baseline="-25000" dirty="0" smtClean="0"/>
              <a:t> </a:t>
            </a:r>
            <a:r>
              <a:rPr lang="en-US" sz="2000" dirty="0"/>
              <a:t>∊</a:t>
            </a:r>
            <a:r>
              <a:rPr lang="en-US" sz="2000" dirty="0" smtClean="0"/>
              <a:t> X</a:t>
            </a:r>
            <a:endParaRPr lang="en-US" sz="3200" dirty="0" smtClean="0"/>
          </a:p>
        </p:txBody>
      </p:sp>
      <p:grpSp>
        <p:nvGrpSpPr>
          <p:cNvPr id="14" name="Group 13"/>
          <p:cNvGrpSpPr/>
          <p:nvPr/>
        </p:nvGrpSpPr>
        <p:grpSpPr>
          <a:xfrm>
            <a:off x="6655263" y="4366736"/>
            <a:ext cx="1578958" cy="1348264"/>
            <a:chOff x="6655263" y="4778250"/>
            <a:chExt cx="1578958" cy="1348264"/>
          </a:xfrm>
        </p:grpSpPr>
        <p:cxnSp>
          <p:nvCxnSpPr>
            <p:cNvPr id="72" name="Straight Arrow Connector 71"/>
            <p:cNvCxnSpPr/>
            <p:nvPr/>
          </p:nvCxnSpPr>
          <p:spPr>
            <a:xfrm>
              <a:off x="7450196" y="4778250"/>
              <a:ext cx="0" cy="609600"/>
            </a:xfrm>
            <a:prstGeom prst="straightConnector1">
              <a:avLst/>
            </a:prstGeom>
            <a:ln w="28575" cap="rnd" cmpd="sng">
              <a:solidFill>
                <a:schemeClr val="tx1"/>
              </a:solidFill>
              <a:miter lim="800000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6655263" y="5387850"/>
              <a:ext cx="1578958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lIns="0" tIns="0" rIns="0" bIns="0" rtlCol="0" anchor="t" anchorCtr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</a:rPr>
                <a:t>output 0 </a:t>
              </a:r>
            </a:p>
            <a:p>
              <a:pPr algn="ctr"/>
              <a:r>
                <a:rPr lang="en-US" sz="2400" dirty="0" smtClean="0">
                  <a:latin typeface="+mj-lt"/>
                </a:rPr>
                <a:t>if c[1] = c</a:t>
              </a:r>
              <a:r>
                <a:rPr lang="en-US" sz="2400" baseline="-25000" dirty="0" smtClean="0">
                  <a:latin typeface="+mj-lt"/>
                </a:rPr>
                <a:t>1</a:t>
              </a:r>
              <a:r>
                <a:rPr lang="en-US" sz="2400" dirty="0" smtClean="0">
                  <a:latin typeface="+mj-lt"/>
                </a:rPr>
                <a:t>[1]</a:t>
              </a: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3505200" y="2950779"/>
            <a:ext cx="2531142" cy="307777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2000" dirty="0"/>
              <a:t>c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</a:t>
            </a:r>
            <a:r>
              <a:rPr lang="en-US" sz="2000" dirty="0"/>
              <a:t>←</a:t>
            </a:r>
            <a:r>
              <a:rPr lang="en-US" sz="2000" dirty="0" smtClean="0"/>
              <a:t> [IV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E(k,0</a:t>
            </a:r>
            <a:r>
              <a:rPr lang="en-US" sz="2000" b="1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⊕</a:t>
            </a:r>
            <a:r>
              <a:rPr lang="en-US" sz="2000" b="1" dirty="0" smtClean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IV</a:t>
            </a:r>
            <a:r>
              <a:rPr lang="en-US" sz="2000" baseline="-25000" dirty="0" smtClean="0">
                <a:solidFill>
                  <a:srgbClr val="000000"/>
                </a:solidFill>
              </a:rPr>
              <a:t>1</a:t>
            </a:r>
            <a:r>
              <a:rPr lang="en-US" sz="2000" dirty="0" smtClean="0"/>
              <a:t>)]</a:t>
            </a:r>
            <a:endParaRPr lang="en-US" sz="3200" dirty="0" smtClean="0"/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2537460" y="3598668"/>
            <a:ext cx="4069080" cy="0"/>
          </a:xfrm>
          <a:prstGeom prst="straightConnector1">
            <a:avLst/>
          </a:prstGeom>
          <a:ln w="28575" cap="rnd" cmpd="sng">
            <a:solidFill>
              <a:schemeClr val="tx1"/>
            </a:solidFill>
            <a:miter lim="800000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>
            <a:off x="2537460" y="3932193"/>
            <a:ext cx="4069080" cy="0"/>
          </a:xfrm>
          <a:prstGeom prst="straightConnector1">
            <a:avLst/>
          </a:prstGeom>
          <a:ln w="28575" cap="rnd" cmpd="sng">
            <a:solidFill>
              <a:schemeClr val="tx1"/>
            </a:solidFill>
            <a:miter lim="800000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505200" y="3259148"/>
            <a:ext cx="2824491" cy="307777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2000" dirty="0" smtClean="0"/>
              <a:t>m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= IV</a:t>
            </a:r>
            <a:r>
              <a:rPr lang="en-US" sz="2000" b="1" dirty="0" smtClean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⊕IV</a:t>
            </a:r>
            <a:r>
              <a:rPr lang="en-US" sz="2000" baseline="-25000" dirty="0" smtClean="0">
                <a:solidFill>
                  <a:srgbClr val="000000"/>
                </a:solidFill>
              </a:rPr>
              <a:t>1</a:t>
            </a:r>
            <a:r>
              <a:rPr lang="en-US" sz="2000" dirty="0" smtClean="0">
                <a:solidFill>
                  <a:srgbClr val="000000"/>
                </a:solidFill>
              </a:rPr>
              <a:t>, m</a:t>
            </a:r>
            <a:r>
              <a:rPr lang="en-US" sz="2000" baseline="-25000" dirty="0" smtClean="0">
                <a:solidFill>
                  <a:srgbClr val="000000"/>
                </a:solidFill>
              </a:rPr>
              <a:t>1</a:t>
            </a:r>
            <a:r>
              <a:rPr lang="en-US" sz="2000" dirty="0" smtClean="0">
                <a:solidFill>
                  <a:srgbClr val="000000"/>
                </a:solidFill>
              </a:rPr>
              <a:t> ≠ </a:t>
            </a:r>
            <a:r>
              <a:rPr lang="en-US" sz="2000" dirty="0" smtClean="0"/>
              <a:t>m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∊ M</a:t>
            </a:r>
            <a:endParaRPr lang="en-US" sz="3200" dirty="0" smtClean="0"/>
          </a:p>
        </p:txBody>
      </p:sp>
      <p:sp>
        <p:nvSpPr>
          <p:cNvPr id="78" name="TextBox 77"/>
          <p:cNvSpPr txBox="1"/>
          <p:nvPr/>
        </p:nvSpPr>
        <p:spPr>
          <a:xfrm>
            <a:off x="3505200" y="3599663"/>
            <a:ext cx="2386231" cy="61555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2000" dirty="0"/>
              <a:t>c</a:t>
            </a:r>
            <a:r>
              <a:rPr lang="en-US" sz="2000" dirty="0" smtClean="0"/>
              <a:t> </a:t>
            </a:r>
            <a:r>
              <a:rPr lang="en-US" sz="2000" dirty="0"/>
              <a:t>←</a:t>
            </a:r>
            <a:r>
              <a:rPr lang="en-US" sz="2000" dirty="0" smtClean="0"/>
              <a:t> [IV, E(k,IV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)] or</a:t>
            </a:r>
          </a:p>
          <a:p>
            <a:r>
              <a:rPr lang="en-US" sz="2000" dirty="0"/>
              <a:t>c ← [IV, </a:t>
            </a:r>
            <a:r>
              <a:rPr lang="en-US" sz="2000" dirty="0" smtClean="0"/>
              <a:t>E(k,m</a:t>
            </a:r>
            <a:r>
              <a:rPr lang="en-US" sz="2000" baseline="-25000" dirty="0" smtClean="0"/>
              <a:t>1</a:t>
            </a:r>
            <a:r>
              <a:rPr lang="en-US" sz="2000" dirty="0">
                <a:solidFill>
                  <a:srgbClr val="000000"/>
                </a:solidFill>
              </a:rPr>
              <a:t> ⊕ </a:t>
            </a:r>
            <a:r>
              <a:rPr lang="en-US" sz="2000" dirty="0" smtClean="0"/>
              <a:t>IV)]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304297" y="3907439"/>
            <a:ext cx="1684757" cy="1273063"/>
            <a:chOff x="4304297" y="4318953"/>
            <a:chExt cx="1684757" cy="1273063"/>
          </a:xfrm>
        </p:grpSpPr>
        <p:sp>
          <p:nvSpPr>
            <p:cNvPr id="7" name="TextBox 6"/>
            <p:cNvSpPr txBox="1"/>
            <p:nvPr/>
          </p:nvSpPr>
          <p:spPr>
            <a:xfrm>
              <a:off x="4304297" y="5284239"/>
              <a:ext cx="168475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lIns="0" tIns="0" rIns="0" bIns="0" rtlCol="0" anchor="t" anchorCtr="0">
              <a:spAutoFit/>
            </a:bodyPr>
            <a:lstStyle/>
            <a:p>
              <a:pPr algn="ctr"/>
              <a:r>
                <a:rPr lang="en-US" sz="2000" dirty="0" smtClean="0"/>
                <a:t>(IV </a:t>
              </a:r>
              <a:r>
                <a:rPr lang="en-US" sz="2000" dirty="0" smtClean="0">
                  <a:solidFill>
                    <a:srgbClr val="000000"/>
                  </a:solidFill>
                </a:rPr>
                <a:t>⊕ IV</a:t>
              </a:r>
              <a:r>
                <a:rPr lang="en-US" sz="2000" baseline="-25000" dirty="0" smtClean="0">
                  <a:solidFill>
                    <a:srgbClr val="000000"/>
                  </a:solidFill>
                </a:rPr>
                <a:t>1</a:t>
              </a:r>
              <a:r>
                <a:rPr lang="en-US" sz="2000" dirty="0" smtClean="0">
                  <a:solidFill>
                    <a:srgbClr val="000000"/>
                  </a:solidFill>
                </a:rPr>
                <a:t>)</a:t>
              </a:r>
              <a:r>
                <a:rPr lang="en-US" sz="2000" dirty="0">
                  <a:solidFill>
                    <a:srgbClr val="000000"/>
                  </a:solidFill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</a:rPr>
                <a:t>⊕IV</a:t>
              </a:r>
              <a:endParaRPr lang="en-US" sz="2000" baseline="-25000" dirty="0" smtClean="0"/>
            </a:p>
          </p:txBody>
        </p:sp>
        <p:cxnSp>
          <p:nvCxnSpPr>
            <p:cNvPr id="9" name="Straight Connector 8"/>
            <p:cNvCxnSpPr/>
            <p:nvPr/>
          </p:nvCxnSpPr>
          <p:spPr>
            <a:xfrm flipH="1" flipV="1">
              <a:off x="5049522" y="4318953"/>
              <a:ext cx="264156" cy="963924"/>
            </a:xfrm>
            <a:prstGeom prst="line">
              <a:avLst/>
            </a:prstGeom>
            <a:ln w="28575" cap="rnd" cmpd="sng">
              <a:solidFill>
                <a:schemeClr val="tx1"/>
              </a:solidFill>
              <a:miter lim="800000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ounded Rectangle 11"/>
          <p:cNvSpPr/>
          <p:nvPr/>
        </p:nvSpPr>
        <p:spPr>
          <a:xfrm>
            <a:off x="3966265" y="3299936"/>
            <a:ext cx="290744" cy="246594"/>
          </a:xfrm>
          <a:prstGeom prst="roundRect">
            <a:avLst/>
          </a:prstGeom>
          <a:solidFill>
            <a:schemeClr val="accent5">
              <a:alpha val="25000"/>
            </a:schemeClr>
          </a:solidFill>
          <a:ln w="28575" cap="rnd" cmpd="sng">
            <a:noFill/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6359579" y="1447800"/>
            <a:ext cx="422221" cy="344186"/>
          </a:xfrm>
          <a:prstGeom prst="roundRect">
            <a:avLst/>
          </a:prstGeom>
          <a:solidFill>
            <a:schemeClr val="accent5">
              <a:alpha val="25000"/>
            </a:schemeClr>
          </a:solidFill>
          <a:ln w="28575" cap="rnd" cmpd="sng">
            <a:noFill/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343400" y="3599663"/>
            <a:ext cx="838199" cy="300787"/>
          </a:xfrm>
          <a:prstGeom prst="roundRect">
            <a:avLst/>
          </a:prstGeom>
          <a:solidFill>
            <a:schemeClr val="accent2">
              <a:alpha val="25000"/>
            </a:schemeClr>
          </a:solidFill>
          <a:ln w="28575" cap="rnd" cmpd="sng">
            <a:noFill/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4498345" y="2958361"/>
            <a:ext cx="1393086" cy="300787"/>
          </a:xfrm>
          <a:prstGeom prst="roundRect">
            <a:avLst/>
          </a:prstGeom>
          <a:solidFill>
            <a:schemeClr val="accent2">
              <a:alpha val="25000"/>
            </a:schemeClr>
          </a:solidFill>
          <a:ln w="28575" cap="rnd" cmpd="sng">
            <a:noFill/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770771" y="3599663"/>
            <a:ext cx="375904" cy="300787"/>
          </a:xfrm>
          <a:prstGeom prst="rect">
            <a:avLst/>
          </a:prstGeom>
          <a:solidFill>
            <a:schemeClr val="accent5"/>
          </a:solidFill>
          <a:ln w="28575" cap="rnd" cmpd="sng">
            <a:noFill/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861060" y="2828323"/>
            <a:ext cx="1676400" cy="1676400"/>
          </a:xfrm>
          <a:prstGeom prst="roundRect">
            <a:avLst/>
          </a:prstGeom>
          <a:solidFill>
            <a:schemeClr val="bg1"/>
          </a:solidFill>
          <a:ln w="28575" cap="rnd" cmpd="sng">
            <a:solidFill>
              <a:schemeClr val="accent3"/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Challenger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k</a:t>
            </a:r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 ← K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6606540" y="2828323"/>
            <a:ext cx="1676400" cy="1676400"/>
            <a:chOff x="6477000" y="2590800"/>
            <a:chExt cx="1676400" cy="1676400"/>
          </a:xfrm>
          <a:solidFill>
            <a:schemeClr val="accent1"/>
          </a:solidFill>
        </p:grpSpPr>
        <p:sp>
          <p:nvSpPr>
            <p:cNvPr id="33" name="Rounded Rectangle 32"/>
            <p:cNvSpPr/>
            <p:nvPr/>
          </p:nvSpPr>
          <p:spPr>
            <a:xfrm>
              <a:off x="6477000" y="2590800"/>
              <a:ext cx="1676400" cy="167640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+mj-lt"/>
                </a:rPr>
                <a:t>Adversary A</a:t>
              </a:r>
            </a:p>
            <a:p>
              <a:pPr algn="ctr"/>
              <a:endParaRPr lang="en-US" sz="2400" dirty="0">
                <a:solidFill>
                  <a:schemeClr val="tx1"/>
                </a:solidFill>
              </a:endParaRPr>
            </a:p>
            <a:p>
              <a:pPr algn="ctr"/>
              <a:endParaRPr lang="en-US" sz="2400" dirty="0" smtClean="0">
                <a:solidFill>
                  <a:schemeClr val="tx1"/>
                </a:solidFill>
              </a:endParaRPr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8955" y="3200400"/>
              <a:ext cx="1092489" cy="819367"/>
            </a:xfrm>
            <a:prstGeom prst="rect">
              <a:avLst/>
            </a:prstGeom>
            <a:noFill/>
          </p:spPr>
        </p:pic>
      </p:grpSp>
      <p:sp>
        <p:nvSpPr>
          <p:cNvPr id="4" name="Rounded Rectangle 3"/>
          <p:cNvSpPr/>
          <p:nvPr/>
        </p:nvSpPr>
        <p:spPr>
          <a:xfrm>
            <a:off x="381000" y="5414682"/>
            <a:ext cx="5872491" cy="1082675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2400" dirty="0"/>
              <a:t>Bug in SSL/TLS 1.1</a:t>
            </a:r>
            <a:r>
              <a:rPr lang="en-US" sz="2400" dirty="0" smtClean="0"/>
              <a:t>: IV </a:t>
            </a:r>
            <a:r>
              <a:rPr lang="en-US" sz="2400" dirty="0"/>
              <a:t>for record #</a:t>
            </a:r>
            <a:r>
              <a:rPr lang="en-US" sz="2400" dirty="0" err="1"/>
              <a:t>i</a:t>
            </a:r>
            <a:r>
              <a:rPr lang="en-US" sz="2400" dirty="0"/>
              <a:t> is last CT block of record #(i-1)</a:t>
            </a:r>
          </a:p>
        </p:txBody>
      </p:sp>
    </p:spTree>
    <p:extLst>
      <p:ext uri="{BB962C8B-B14F-4D97-AF65-F5344CB8AC3E}">
        <p14:creationId xmlns:p14="http://schemas.microsoft.com/office/powerpoint/2010/main" val="3680031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4" grpId="0"/>
      <p:bldP spid="77" grpId="0"/>
      <p:bldP spid="78" grpId="0"/>
      <p:bldP spid="12" grpId="0" animBg="1"/>
      <p:bldP spid="86" grpId="0" animBg="1"/>
      <p:bldP spid="13" grpId="0" animBg="1"/>
      <p:bldP spid="88" grpId="0" animBg="1"/>
      <p:bldP spid="16" grpId="0" animBg="1"/>
      <p:bldP spid="16" grpId="1" animBg="1"/>
      <p:bldP spid="4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CBC: Padding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439D-C917-4EDB-AE93-DD258BDEFED5}" type="slidenum">
              <a:rPr lang="en-US" smtClean="0"/>
              <a:t>102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TLS: for n &gt; 0 n byte pad is: </a:t>
            </a:r>
          </a:p>
          <a:p>
            <a:pPr marL="0" indent="0">
              <a:buNone/>
            </a:pPr>
            <a:r>
              <a:rPr lang="en-US" sz="2400" dirty="0" smtClean="0"/>
              <a:t>If no pad needed, add a dummy block: </a:t>
            </a:r>
            <a:endParaRPr lang="en-US" sz="2400" dirty="0"/>
          </a:p>
        </p:txBody>
      </p:sp>
      <p:grpSp>
        <p:nvGrpSpPr>
          <p:cNvPr id="6" name="Group 5"/>
          <p:cNvGrpSpPr/>
          <p:nvPr/>
        </p:nvGrpSpPr>
        <p:grpSpPr>
          <a:xfrm>
            <a:off x="1066800" y="1440366"/>
            <a:ext cx="7010400" cy="3232150"/>
            <a:chOff x="1066800" y="2209800"/>
            <a:chExt cx="7010400" cy="3232150"/>
          </a:xfrm>
        </p:grpSpPr>
        <p:grpSp>
          <p:nvGrpSpPr>
            <p:cNvPr id="195" name="Group 194"/>
            <p:cNvGrpSpPr/>
            <p:nvPr/>
          </p:nvGrpSpPr>
          <p:grpSpPr>
            <a:xfrm>
              <a:off x="1066800" y="2209800"/>
              <a:ext cx="7010400" cy="3232150"/>
              <a:chOff x="152400" y="2209800"/>
              <a:chExt cx="7010400" cy="323215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52400" y="4679950"/>
                <a:ext cx="7010400" cy="762000"/>
              </a:xfrm>
              <a:prstGeom prst="rect">
                <a:avLst/>
              </a:prstGeom>
              <a:solidFill>
                <a:schemeClr val="bg2"/>
              </a:solidFill>
              <a:ln w="28575" cap="rnd" cmpd="sng">
                <a:noFill/>
                <a:prstDash val="solid"/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 anchorCtr="1">
                <a:noAutofit/>
              </a:bodyPr>
              <a:lstStyle/>
              <a:p>
                <a:pPr algn="ctr"/>
                <a:endParaRPr lang="en-US" sz="2400" dirty="0" smtClean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34" name="Group 133"/>
              <p:cNvGrpSpPr/>
              <p:nvPr/>
            </p:nvGrpSpPr>
            <p:grpSpPr>
              <a:xfrm>
                <a:off x="2112430" y="2667000"/>
                <a:ext cx="351378" cy="2133600"/>
                <a:chOff x="2112430" y="2667000"/>
                <a:chExt cx="351378" cy="2133600"/>
              </a:xfrm>
            </p:grpSpPr>
            <p:sp>
              <p:nvSpPr>
                <p:cNvPr id="49" name="Rectangle 48"/>
                <p:cNvSpPr/>
                <p:nvPr/>
              </p:nvSpPr>
              <p:spPr>
                <a:xfrm>
                  <a:off x="2112430" y="3013916"/>
                  <a:ext cx="35137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/>
                  <a:r>
                    <a:rPr lang="en-US" sz="2400" b="1" dirty="0">
                      <a:solidFill>
                        <a:srgbClr val="000000"/>
                      </a:solidFill>
                    </a:rPr>
                    <a:t>⊕</a:t>
                  </a:r>
                </a:p>
              </p:txBody>
            </p:sp>
            <p:cxnSp>
              <p:nvCxnSpPr>
                <p:cNvPr id="120" name="Straight Arrow Connector 119"/>
                <p:cNvCxnSpPr/>
                <p:nvPr/>
              </p:nvCxnSpPr>
              <p:spPr>
                <a:xfrm flipH="1">
                  <a:off x="2288119" y="3171845"/>
                  <a:ext cx="1" cy="609600"/>
                </a:xfrm>
                <a:prstGeom prst="straightConnector1">
                  <a:avLst/>
                </a:prstGeom>
                <a:ln w="28575" cap="rnd" cmpd="sng">
                  <a:solidFill>
                    <a:schemeClr val="tx1"/>
                  </a:solidFill>
                  <a:miter lim="800000"/>
                  <a:headEnd type="none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/>
                <p:cNvCxnSpPr>
                  <a:stCxn id="98" idx="2"/>
                </p:cNvCxnSpPr>
                <p:nvPr/>
              </p:nvCxnSpPr>
              <p:spPr>
                <a:xfrm>
                  <a:off x="2288120" y="2667000"/>
                  <a:ext cx="0" cy="485795"/>
                </a:xfrm>
                <a:prstGeom prst="straightConnector1">
                  <a:avLst/>
                </a:prstGeom>
                <a:ln w="28575" cap="rnd" cmpd="sng">
                  <a:solidFill>
                    <a:schemeClr val="tx1"/>
                  </a:solidFill>
                  <a:miter lim="800000"/>
                  <a:headEnd type="none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Arrow Connector 132"/>
                <p:cNvCxnSpPr/>
                <p:nvPr/>
              </p:nvCxnSpPr>
              <p:spPr>
                <a:xfrm flipH="1">
                  <a:off x="2288120" y="4238645"/>
                  <a:ext cx="1" cy="561955"/>
                </a:xfrm>
                <a:prstGeom prst="straightConnector1">
                  <a:avLst/>
                </a:prstGeom>
                <a:ln w="28575" cap="rnd" cmpd="sng">
                  <a:solidFill>
                    <a:schemeClr val="tx1"/>
                  </a:solidFill>
                  <a:miter lim="800000"/>
                  <a:headEnd type="none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1" name="Group 160"/>
              <p:cNvGrpSpPr/>
              <p:nvPr/>
            </p:nvGrpSpPr>
            <p:grpSpPr>
              <a:xfrm>
                <a:off x="830793" y="2667000"/>
                <a:ext cx="2892434" cy="2133600"/>
                <a:chOff x="830793" y="2667000"/>
                <a:chExt cx="2892434" cy="2133600"/>
              </a:xfrm>
            </p:grpSpPr>
            <p:grpSp>
              <p:nvGrpSpPr>
                <p:cNvPr id="135" name="Group 134"/>
                <p:cNvGrpSpPr/>
                <p:nvPr/>
              </p:nvGrpSpPr>
              <p:grpSpPr>
                <a:xfrm>
                  <a:off x="3371849" y="2667000"/>
                  <a:ext cx="351378" cy="2133600"/>
                  <a:chOff x="2112430" y="2667000"/>
                  <a:chExt cx="351378" cy="2133600"/>
                </a:xfrm>
              </p:grpSpPr>
              <p:sp>
                <p:nvSpPr>
                  <p:cNvPr id="136" name="Rectangle 135"/>
                  <p:cNvSpPr/>
                  <p:nvPr/>
                </p:nvSpPr>
                <p:spPr>
                  <a:xfrm>
                    <a:off x="2112430" y="3013916"/>
                    <a:ext cx="35137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lvl="0" algn="ctr"/>
                    <a:r>
                      <a:rPr lang="en-US" sz="2400" b="1" dirty="0">
                        <a:solidFill>
                          <a:srgbClr val="000000"/>
                        </a:solidFill>
                      </a:rPr>
                      <a:t>⊕</a:t>
                    </a:r>
                  </a:p>
                </p:txBody>
              </p:sp>
              <p:cxnSp>
                <p:nvCxnSpPr>
                  <p:cNvPr id="137" name="Straight Arrow Connector 136"/>
                  <p:cNvCxnSpPr/>
                  <p:nvPr/>
                </p:nvCxnSpPr>
                <p:spPr>
                  <a:xfrm flipH="1">
                    <a:off x="2288119" y="3171845"/>
                    <a:ext cx="1" cy="609600"/>
                  </a:xfrm>
                  <a:prstGeom prst="straightConnector1">
                    <a:avLst/>
                  </a:prstGeom>
                  <a:ln w="28575" cap="rnd" cmpd="sng">
                    <a:solidFill>
                      <a:schemeClr val="tx1"/>
                    </a:solidFill>
                    <a:miter lim="800000"/>
                    <a:headEnd type="none"/>
                    <a:tailEnd type="arrow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Straight Arrow Connector 137"/>
                  <p:cNvCxnSpPr/>
                  <p:nvPr/>
                </p:nvCxnSpPr>
                <p:spPr>
                  <a:xfrm>
                    <a:off x="2288120" y="2667000"/>
                    <a:ext cx="0" cy="485795"/>
                  </a:xfrm>
                  <a:prstGeom prst="straightConnector1">
                    <a:avLst/>
                  </a:prstGeom>
                  <a:ln w="28575" cap="rnd" cmpd="sng">
                    <a:solidFill>
                      <a:schemeClr val="tx1"/>
                    </a:solidFill>
                    <a:miter lim="800000"/>
                    <a:headEnd type="none"/>
                    <a:tailEnd type="arrow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Arrow Connector 138"/>
                  <p:cNvCxnSpPr/>
                  <p:nvPr/>
                </p:nvCxnSpPr>
                <p:spPr>
                  <a:xfrm flipH="1">
                    <a:off x="2288121" y="4238645"/>
                    <a:ext cx="1" cy="561955"/>
                  </a:xfrm>
                  <a:prstGeom prst="straightConnector1">
                    <a:avLst/>
                  </a:prstGeom>
                  <a:ln w="28575" cap="rnd" cmpd="sng">
                    <a:solidFill>
                      <a:schemeClr val="tx1"/>
                    </a:solidFill>
                    <a:miter lim="800000"/>
                    <a:headEnd type="none"/>
                    <a:tailEnd type="arrow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0" name="Group 159"/>
                <p:cNvGrpSpPr/>
                <p:nvPr/>
              </p:nvGrpSpPr>
              <p:grpSpPr>
                <a:xfrm>
                  <a:off x="830793" y="3267075"/>
                  <a:ext cx="2598207" cy="1152525"/>
                  <a:chOff x="830793" y="3267075"/>
                  <a:chExt cx="2598207" cy="1152525"/>
                </a:xfrm>
              </p:grpSpPr>
              <p:cxnSp>
                <p:nvCxnSpPr>
                  <p:cNvPr id="154" name="Straight Connector 153"/>
                  <p:cNvCxnSpPr/>
                  <p:nvPr/>
                </p:nvCxnSpPr>
                <p:spPr>
                  <a:xfrm>
                    <a:off x="2288120" y="4419600"/>
                    <a:ext cx="607480" cy="0"/>
                  </a:xfrm>
                  <a:prstGeom prst="line">
                    <a:avLst/>
                  </a:prstGeom>
                  <a:ln w="28575" cap="rnd" cmpd="sng">
                    <a:solidFill>
                      <a:schemeClr val="tx1"/>
                    </a:solidFill>
                    <a:miter lim="800000"/>
                    <a:headEnd type="none"/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Straight Connector 156"/>
                  <p:cNvCxnSpPr/>
                  <p:nvPr/>
                </p:nvCxnSpPr>
                <p:spPr>
                  <a:xfrm flipV="1">
                    <a:off x="2895600" y="3267075"/>
                    <a:ext cx="0" cy="1152525"/>
                  </a:xfrm>
                  <a:prstGeom prst="line">
                    <a:avLst/>
                  </a:prstGeom>
                  <a:ln w="28575" cap="rnd" cmpd="sng">
                    <a:solidFill>
                      <a:schemeClr val="tx1"/>
                    </a:solidFill>
                    <a:miter lim="800000"/>
                    <a:headEnd type="none"/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Straight Arrow Connector 158"/>
                  <p:cNvCxnSpPr/>
                  <p:nvPr/>
                </p:nvCxnSpPr>
                <p:spPr>
                  <a:xfrm>
                    <a:off x="2895600" y="3267075"/>
                    <a:ext cx="533400" cy="0"/>
                  </a:xfrm>
                  <a:prstGeom prst="straightConnector1">
                    <a:avLst/>
                  </a:prstGeom>
                  <a:ln w="28575" cap="rnd" cmpd="sng">
                    <a:solidFill>
                      <a:schemeClr val="tx1"/>
                    </a:solidFill>
                    <a:miter lim="800000"/>
                    <a:headEnd type="none"/>
                    <a:tailEnd type="arrow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/>
                  <p:cNvCxnSpPr/>
                  <p:nvPr/>
                </p:nvCxnSpPr>
                <p:spPr>
                  <a:xfrm>
                    <a:off x="830793" y="4419600"/>
                    <a:ext cx="819834" cy="0"/>
                  </a:xfrm>
                  <a:prstGeom prst="line">
                    <a:avLst/>
                  </a:prstGeom>
                  <a:ln w="28575" cap="rnd" cmpd="sng">
                    <a:solidFill>
                      <a:schemeClr val="tx1"/>
                    </a:solidFill>
                    <a:miter lim="800000"/>
                    <a:headEnd type="none"/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/>
                  <p:cNvCxnSpPr/>
                  <p:nvPr/>
                </p:nvCxnSpPr>
                <p:spPr>
                  <a:xfrm flipV="1">
                    <a:off x="1650627" y="3267075"/>
                    <a:ext cx="0" cy="1152525"/>
                  </a:xfrm>
                  <a:prstGeom prst="line">
                    <a:avLst/>
                  </a:prstGeom>
                  <a:ln w="28575" cap="rnd" cmpd="sng">
                    <a:solidFill>
                      <a:schemeClr val="tx1"/>
                    </a:solidFill>
                    <a:miter lim="800000"/>
                    <a:headEnd type="none"/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Arrow Connector 65"/>
                  <p:cNvCxnSpPr/>
                  <p:nvPr/>
                </p:nvCxnSpPr>
                <p:spPr>
                  <a:xfrm>
                    <a:off x="1650627" y="3267075"/>
                    <a:ext cx="533400" cy="0"/>
                  </a:xfrm>
                  <a:prstGeom prst="straightConnector1">
                    <a:avLst/>
                  </a:prstGeom>
                  <a:ln w="28575" cap="rnd" cmpd="sng">
                    <a:solidFill>
                      <a:schemeClr val="tx1"/>
                    </a:solidFill>
                    <a:miter lim="800000"/>
                    <a:headEnd type="none"/>
                    <a:tailEnd type="arrow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82" name="Group 181"/>
              <p:cNvGrpSpPr/>
              <p:nvPr/>
            </p:nvGrpSpPr>
            <p:grpSpPr>
              <a:xfrm>
                <a:off x="375714" y="4832350"/>
                <a:ext cx="6139007" cy="457200"/>
                <a:chOff x="1976293" y="2514600"/>
                <a:chExt cx="6139007" cy="457200"/>
              </a:xfrm>
            </p:grpSpPr>
            <p:sp>
              <p:nvSpPr>
                <p:cNvPr id="183" name="Rectangle 182"/>
                <p:cNvSpPr/>
                <p:nvPr/>
              </p:nvSpPr>
              <p:spPr>
                <a:xfrm>
                  <a:off x="3433618" y="2514600"/>
                  <a:ext cx="910161" cy="457200"/>
                </a:xfrm>
                <a:prstGeom prst="rect">
                  <a:avLst/>
                </a:prstGeom>
                <a:solidFill>
                  <a:schemeClr val="bg1"/>
                </a:solidFill>
                <a:ln w="28575" cap="rnd" cmpd="sng">
                  <a:solidFill>
                    <a:schemeClr val="accent3"/>
                  </a:solidFill>
                  <a:prstDash val="solid"/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 anchorCtr="1">
                  <a:noAutofit/>
                </a:bodyPr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c</a:t>
                  </a:r>
                  <a:r>
                    <a:rPr lang="en-US" sz="2400" dirty="0" smtClean="0">
                      <a:solidFill>
                        <a:schemeClr val="tx1"/>
                      </a:solidFill>
                    </a:rPr>
                    <a:t>[0]</a:t>
                  </a:r>
                  <a:endParaRPr lang="en-US" sz="2400" baseline="-25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4" name="Rectangle 183"/>
                <p:cNvSpPr/>
                <p:nvPr/>
              </p:nvSpPr>
              <p:spPr>
                <a:xfrm>
                  <a:off x="4693037" y="2514600"/>
                  <a:ext cx="910161" cy="457200"/>
                </a:xfrm>
                <a:prstGeom prst="rect">
                  <a:avLst/>
                </a:prstGeom>
                <a:solidFill>
                  <a:schemeClr val="bg1"/>
                </a:solidFill>
                <a:ln w="28575" cap="rnd" cmpd="sng">
                  <a:solidFill>
                    <a:schemeClr val="accent3"/>
                  </a:solidFill>
                  <a:prstDash val="solid"/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 anchorCtr="1">
                  <a:noAutofit/>
                </a:bodyPr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c[1]</a:t>
                  </a:r>
                  <a:endParaRPr lang="en-US" sz="2400" baseline="-25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5" name="Rectangle 184"/>
                <p:cNvSpPr/>
                <p:nvPr/>
              </p:nvSpPr>
              <p:spPr>
                <a:xfrm>
                  <a:off x="5942932" y="2514600"/>
                  <a:ext cx="910161" cy="457200"/>
                </a:xfrm>
                <a:prstGeom prst="rect">
                  <a:avLst/>
                </a:prstGeom>
                <a:solidFill>
                  <a:schemeClr val="bg1"/>
                </a:solidFill>
                <a:ln w="28575" cap="rnd" cmpd="sng">
                  <a:solidFill>
                    <a:schemeClr val="accent3"/>
                  </a:solidFill>
                  <a:prstDash val="solid"/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 anchorCtr="1">
                  <a:noAutofit/>
                </a:bodyPr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c[2]</a:t>
                  </a:r>
                  <a:endParaRPr lang="en-US" sz="2400" baseline="-25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6" name="Rectangle 185"/>
                <p:cNvSpPr/>
                <p:nvPr/>
              </p:nvSpPr>
              <p:spPr>
                <a:xfrm>
                  <a:off x="7205139" y="2514600"/>
                  <a:ext cx="910161" cy="457200"/>
                </a:xfrm>
                <a:prstGeom prst="rect">
                  <a:avLst/>
                </a:prstGeom>
                <a:solidFill>
                  <a:schemeClr val="bg1"/>
                </a:solidFill>
                <a:ln w="28575" cap="rnd" cmpd="sng">
                  <a:solidFill>
                    <a:schemeClr val="accent3"/>
                  </a:solidFill>
                  <a:prstDash val="solid"/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 anchorCtr="1">
                  <a:noAutofit/>
                </a:bodyPr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c</a:t>
                  </a:r>
                  <a:r>
                    <a:rPr lang="en-US" sz="2400" dirty="0" smtClean="0">
                      <a:solidFill>
                        <a:schemeClr val="tx1"/>
                      </a:solidFill>
                    </a:rPr>
                    <a:t>[3]</a:t>
                  </a:r>
                  <a:endParaRPr lang="en-US" sz="2400" baseline="-25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7" name="Rectangle 186"/>
                <p:cNvSpPr/>
                <p:nvPr/>
              </p:nvSpPr>
              <p:spPr>
                <a:xfrm>
                  <a:off x="1976293" y="2514600"/>
                  <a:ext cx="910161" cy="457200"/>
                </a:xfrm>
                <a:prstGeom prst="rect">
                  <a:avLst/>
                </a:prstGeom>
                <a:solidFill>
                  <a:schemeClr val="bg1"/>
                </a:solidFill>
                <a:ln w="28575" cap="rnd" cmpd="sng">
                  <a:solidFill>
                    <a:schemeClr val="accent3"/>
                  </a:solidFill>
                  <a:prstDash val="solid"/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 anchorCtr="1">
                  <a:noAutofit/>
                </a:bodyPr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nonce</a:t>
                  </a:r>
                  <a:endParaRPr lang="en-US" sz="2400" baseline="-25000" dirty="0" smtClean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62" name="Group 161"/>
              <p:cNvGrpSpPr/>
              <p:nvPr/>
            </p:nvGrpSpPr>
            <p:grpSpPr>
              <a:xfrm>
                <a:off x="3569232" y="2667000"/>
                <a:ext cx="1435107" cy="2133600"/>
                <a:chOff x="2288120" y="2667000"/>
                <a:chExt cx="1435107" cy="2133600"/>
              </a:xfrm>
            </p:grpSpPr>
            <p:grpSp>
              <p:nvGrpSpPr>
                <p:cNvPr id="163" name="Group 162"/>
                <p:cNvGrpSpPr/>
                <p:nvPr/>
              </p:nvGrpSpPr>
              <p:grpSpPr>
                <a:xfrm>
                  <a:off x="3371849" y="2667000"/>
                  <a:ext cx="351378" cy="2133600"/>
                  <a:chOff x="2112430" y="2667000"/>
                  <a:chExt cx="351378" cy="2133600"/>
                </a:xfrm>
              </p:grpSpPr>
              <p:sp>
                <p:nvSpPr>
                  <p:cNvPr id="168" name="Rectangle 167"/>
                  <p:cNvSpPr/>
                  <p:nvPr/>
                </p:nvSpPr>
                <p:spPr>
                  <a:xfrm>
                    <a:off x="2112430" y="3013916"/>
                    <a:ext cx="35137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lvl="0" algn="ctr"/>
                    <a:r>
                      <a:rPr lang="en-US" sz="2400" b="1" dirty="0">
                        <a:solidFill>
                          <a:srgbClr val="000000"/>
                        </a:solidFill>
                      </a:rPr>
                      <a:t>⊕</a:t>
                    </a:r>
                  </a:p>
                </p:txBody>
              </p:sp>
              <p:cxnSp>
                <p:nvCxnSpPr>
                  <p:cNvPr id="169" name="Straight Arrow Connector 168"/>
                  <p:cNvCxnSpPr/>
                  <p:nvPr/>
                </p:nvCxnSpPr>
                <p:spPr>
                  <a:xfrm flipH="1">
                    <a:off x="2288119" y="3171845"/>
                    <a:ext cx="1" cy="609600"/>
                  </a:xfrm>
                  <a:prstGeom prst="straightConnector1">
                    <a:avLst/>
                  </a:prstGeom>
                  <a:ln w="28575" cap="rnd" cmpd="sng">
                    <a:solidFill>
                      <a:schemeClr val="tx1"/>
                    </a:solidFill>
                    <a:miter lim="800000"/>
                    <a:headEnd type="none"/>
                    <a:tailEnd type="arrow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Arrow Connector 169"/>
                  <p:cNvCxnSpPr/>
                  <p:nvPr/>
                </p:nvCxnSpPr>
                <p:spPr>
                  <a:xfrm>
                    <a:off x="2288120" y="2667000"/>
                    <a:ext cx="0" cy="485795"/>
                  </a:xfrm>
                  <a:prstGeom prst="straightConnector1">
                    <a:avLst/>
                  </a:prstGeom>
                  <a:ln w="28575" cap="rnd" cmpd="sng">
                    <a:solidFill>
                      <a:schemeClr val="tx1"/>
                    </a:solidFill>
                    <a:miter lim="800000"/>
                    <a:headEnd type="none"/>
                    <a:tailEnd type="arrow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Straight Arrow Connector 170"/>
                  <p:cNvCxnSpPr/>
                  <p:nvPr/>
                </p:nvCxnSpPr>
                <p:spPr>
                  <a:xfrm flipH="1">
                    <a:off x="2288120" y="4238645"/>
                    <a:ext cx="1" cy="561955"/>
                  </a:xfrm>
                  <a:prstGeom prst="straightConnector1">
                    <a:avLst/>
                  </a:prstGeom>
                  <a:ln w="28575" cap="rnd" cmpd="sng">
                    <a:solidFill>
                      <a:schemeClr val="tx1"/>
                    </a:solidFill>
                    <a:miter lim="800000"/>
                    <a:headEnd type="none"/>
                    <a:tailEnd type="arrow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4" name="Group 163"/>
                <p:cNvGrpSpPr/>
                <p:nvPr/>
              </p:nvGrpSpPr>
              <p:grpSpPr>
                <a:xfrm>
                  <a:off x="2288120" y="3267075"/>
                  <a:ext cx="1140880" cy="1152525"/>
                  <a:chOff x="2288120" y="3267075"/>
                  <a:chExt cx="1140880" cy="1152525"/>
                </a:xfrm>
              </p:grpSpPr>
              <p:cxnSp>
                <p:nvCxnSpPr>
                  <p:cNvPr id="165" name="Straight Connector 164"/>
                  <p:cNvCxnSpPr/>
                  <p:nvPr/>
                </p:nvCxnSpPr>
                <p:spPr>
                  <a:xfrm>
                    <a:off x="2288120" y="4419600"/>
                    <a:ext cx="607480" cy="0"/>
                  </a:xfrm>
                  <a:prstGeom prst="line">
                    <a:avLst/>
                  </a:prstGeom>
                  <a:ln w="28575" cap="rnd" cmpd="sng">
                    <a:solidFill>
                      <a:schemeClr val="tx1"/>
                    </a:solidFill>
                    <a:miter lim="800000"/>
                    <a:headEnd type="none"/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Connector 165"/>
                  <p:cNvCxnSpPr/>
                  <p:nvPr/>
                </p:nvCxnSpPr>
                <p:spPr>
                  <a:xfrm flipV="1">
                    <a:off x="2895600" y="3267075"/>
                    <a:ext cx="0" cy="1152525"/>
                  </a:xfrm>
                  <a:prstGeom prst="line">
                    <a:avLst/>
                  </a:prstGeom>
                  <a:ln w="28575" cap="rnd" cmpd="sng">
                    <a:solidFill>
                      <a:schemeClr val="tx1"/>
                    </a:solidFill>
                    <a:miter lim="800000"/>
                    <a:headEnd type="none"/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Straight Arrow Connector 166"/>
                  <p:cNvCxnSpPr/>
                  <p:nvPr/>
                </p:nvCxnSpPr>
                <p:spPr>
                  <a:xfrm>
                    <a:off x="2895600" y="3267075"/>
                    <a:ext cx="533400" cy="0"/>
                  </a:xfrm>
                  <a:prstGeom prst="straightConnector1">
                    <a:avLst/>
                  </a:prstGeom>
                  <a:ln w="28575" cap="rnd" cmpd="sng">
                    <a:solidFill>
                      <a:schemeClr val="tx1"/>
                    </a:solidFill>
                    <a:miter lim="800000"/>
                    <a:headEnd type="none"/>
                    <a:tailEnd type="arrow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72" name="Group 171"/>
              <p:cNvGrpSpPr/>
              <p:nvPr/>
            </p:nvGrpSpPr>
            <p:grpSpPr>
              <a:xfrm>
                <a:off x="4851932" y="2667000"/>
                <a:ext cx="1435107" cy="2133600"/>
                <a:chOff x="2288120" y="2667000"/>
                <a:chExt cx="1435107" cy="2133600"/>
              </a:xfrm>
            </p:grpSpPr>
            <p:grpSp>
              <p:nvGrpSpPr>
                <p:cNvPr id="173" name="Group 172"/>
                <p:cNvGrpSpPr/>
                <p:nvPr/>
              </p:nvGrpSpPr>
              <p:grpSpPr>
                <a:xfrm>
                  <a:off x="3371849" y="2667000"/>
                  <a:ext cx="351378" cy="2133600"/>
                  <a:chOff x="2112430" y="2667000"/>
                  <a:chExt cx="351378" cy="2133600"/>
                </a:xfrm>
              </p:grpSpPr>
              <p:sp>
                <p:nvSpPr>
                  <p:cNvPr id="178" name="Rectangle 177"/>
                  <p:cNvSpPr/>
                  <p:nvPr/>
                </p:nvSpPr>
                <p:spPr>
                  <a:xfrm>
                    <a:off x="2112430" y="3013916"/>
                    <a:ext cx="35137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lvl="0" algn="ctr"/>
                    <a:r>
                      <a:rPr lang="en-US" sz="2400" b="1" dirty="0">
                        <a:solidFill>
                          <a:srgbClr val="000000"/>
                        </a:solidFill>
                      </a:rPr>
                      <a:t>⊕</a:t>
                    </a:r>
                  </a:p>
                </p:txBody>
              </p:sp>
              <p:cxnSp>
                <p:nvCxnSpPr>
                  <p:cNvPr id="179" name="Straight Arrow Connector 178"/>
                  <p:cNvCxnSpPr/>
                  <p:nvPr/>
                </p:nvCxnSpPr>
                <p:spPr>
                  <a:xfrm flipH="1">
                    <a:off x="2288119" y="3171845"/>
                    <a:ext cx="1" cy="609600"/>
                  </a:xfrm>
                  <a:prstGeom prst="straightConnector1">
                    <a:avLst/>
                  </a:prstGeom>
                  <a:ln w="28575" cap="rnd" cmpd="sng">
                    <a:solidFill>
                      <a:schemeClr val="tx1"/>
                    </a:solidFill>
                    <a:miter lim="800000"/>
                    <a:headEnd type="none"/>
                    <a:tailEnd type="arrow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0" name="Straight Arrow Connector 179"/>
                  <p:cNvCxnSpPr/>
                  <p:nvPr/>
                </p:nvCxnSpPr>
                <p:spPr>
                  <a:xfrm>
                    <a:off x="2288120" y="2667000"/>
                    <a:ext cx="0" cy="485795"/>
                  </a:xfrm>
                  <a:prstGeom prst="straightConnector1">
                    <a:avLst/>
                  </a:prstGeom>
                  <a:ln w="28575" cap="rnd" cmpd="sng">
                    <a:solidFill>
                      <a:schemeClr val="tx1"/>
                    </a:solidFill>
                    <a:miter lim="800000"/>
                    <a:headEnd type="none"/>
                    <a:tailEnd type="arrow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Straight Arrow Connector 180"/>
                  <p:cNvCxnSpPr/>
                  <p:nvPr/>
                </p:nvCxnSpPr>
                <p:spPr>
                  <a:xfrm flipH="1">
                    <a:off x="2288120" y="4238645"/>
                    <a:ext cx="1" cy="561955"/>
                  </a:xfrm>
                  <a:prstGeom prst="straightConnector1">
                    <a:avLst/>
                  </a:prstGeom>
                  <a:ln w="28575" cap="rnd" cmpd="sng">
                    <a:solidFill>
                      <a:schemeClr val="tx1"/>
                    </a:solidFill>
                    <a:miter lim="800000"/>
                    <a:headEnd type="none"/>
                    <a:tailEnd type="arrow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4" name="Group 173"/>
                <p:cNvGrpSpPr/>
                <p:nvPr/>
              </p:nvGrpSpPr>
              <p:grpSpPr>
                <a:xfrm>
                  <a:off x="2288120" y="3267075"/>
                  <a:ext cx="1140880" cy="1152525"/>
                  <a:chOff x="2288120" y="3267075"/>
                  <a:chExt cx="1140880" cy="1152525"/>
                </a:xfrm>
              </p:grpSpPr>
              <p:cxnSp>
                <p:nvCxnSpPr>
                  <p:cNvPr id="175" name="Straight Connector 174"/>
                  <p:cNvCxnSpPr/>
                  <p:nvPr/>
                </p:nvCxnSpPr>
                <p:spPr>
                  <a:xfrm>
                    <a:off x="2288120" y="4419600"/>
                    <a:ext cx="607480" cy="0"/>
                  </a:xfrm>
                  <a:prstGeom prst="line">
                    <a:avLst/>
                  </a:prstGeom>
                  <a:ln w="28575" cap="rnd" cmpd="sng">
                    <a:solidFill>
                      <a:schemeClr val="tx1"/>
                    </a:solidFill>
                    <a:miter lim="800000"/>
                    <a:headEnd type="none"/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Straight Connector 175"/>
                  <p:cNvCxnSpPr/>
                  <p:nvPr/>
                </p:nvCxnSpPr>
                <p:spPr>
                  <a:xfrm flipV="1">
                    <a:off x="2895600" y="3267075"/>
                    <a:ext cx="0" cy="1152525"/>
                  </a:xfrm>
                  <a:prstGeom prst="line">
                    <a:avLst/>
                  </a:prstGeom>
                  <a:ln w="28575" cap="rnd" cmpd="sng">
                    <a:solidFill>
                      <a:schemeClr val="tx1"/>
                    </a:solidFill>
                    <a:miter lim="800000"/>
                    <a:headEnd type="none"/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Straight Arrow Connector 176"/>
                  <p:cNvCxnSpPr/>
                  <p:nvPr/>
                </p:nvCxnSpPr>
                <p:spPr>
                  <a:xfrm>
                    <a:off x="2895600" y="3267075"/>
                    <a:ext cx="533400" cy="0"/>
                  </a:xfrm>
                  <a:prstGeom prst="straightConnector1">
                    <a:avLst/>
                  </a:prstGeom>
                  <a:ln w="28575" cap="rnd" cmpd="sng">
                    <a:solidFill>
                      <a:schemeClr val="tx1"/>
                    </a:solidFill>
                    <a:miter lim="800000"/>
                    <a:headEnd type="none"/>
                    <a:tailEnd type="arrow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1" name="Group 40"/>
              <p:cNvGrpSpPr/>
              <p:nvPr/>
            </p:nvGrpSpPr>
            <p:grpSpPr>
              <a:xfrm>
                <a:off x="375713" y="3781445"/>
                <a:ext cx="6139007" cy="457200"/>
                <a:chOff x="1976292" y="2514600"/>
                <a:chExt cx="6139007" cy="457200"/>
              </a:xfrm>
            </p:grpSpPr>
            <p:sp>
              <p:nvSpPr>
                <p:cNvPr id="90" name="Rectangle 89"/>
                <p:cNvSpPr/>
                <p:nvPr/>
              </p:nvSpPr>
              <p:spPr>
                <a:xfrm>
                  <a:off x="4693037" y="2514600"/>
                  <a:ext cx="910161" cy="457200"/>
                </a:xfrm>
                <a:prstGeom prst="rect">
                  <a:avLst/>
                </a:prstGeom>
                <a:solidFill>
                  <a:schemeClr val="bg1"/>
                </a:solidFill>
                <a:ln w="28575" cap="rnd" cmpd="sng">
                  <a:solidFill>
                    <a:schemeClr val="accent3"/>
                  </a:solidFill>
                  <a:prstDash val="solid"/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 anchorCtr="1">
                  <a:noAutofit/>
                </a:bodyPr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E(k,∙)</a:t>
                  </a:r>
                  <a:endParaRPr lang="en-US" sz="2400" baseline="-25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5942932" y="2514600"/>
                  <a:ext cx="910161" cy="457200"/>
                </a:xfrm>
                <a:prstGeom prst="rect">
                  <a:avLst/>
                </a:prstGeom>
                <a:solidFill>
                  <a:schemeClr val="bg1"/>
                </a:solidFill>
                <a:ln w="28575" cap="rnd" cmpd="sng">
                  <a:solidFill>
                    <a:schemeClr val="accent3"/>
                  </a:solidFill>
                  <a:prstDash val="solid"/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 anchorCtr="1">
                  <a:noAutofit/>
                </a:bodyPr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E(k,∙)</a:t>
                  </a:r>
                  <a:endParaRPr lang="en-US" sz="2400" baseline="-25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7205138" y="2514600"/>
                  <a:ext cx="910161" cy="457200"/>
                </a:xfrm>
                <a:prstGeom prst="rect">
                  <a:avLst/>
                </a:prstGeom>
                <a:solidFill>
                  <a:schemeClr val="bg1"/>
                </a:solidFill>
                <a:ln w="28575" cap="rnd" cmpd="sng">
                  <a:solidFill>
                    <a:schemeClr val="accent3"/>
                  </a:solidFill>
                  <a:prstDash val="solid"/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 anchorCtr="1">
                  <a:noAutofit/>
                </a:bodyPr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E(k,∙)</a:t>
                  </a:r>
                  <a:endParaRPr lang="en-US" sz="2400" baseline="-25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3433618" y="2514600"/>
                  <a:ext cx="910161" cy="457200"/>
                </a:xfrm>
                <a:prstGeom prst="rect">
                  <a:avLst/>
                </a:prstGeom>
                <a:solidFill>
                  <a:schemeClr val="bg1"/>
                </a:solidFill>
                <a:ln w="28575" cap="rnd" cmpd="sng">
                  <a:solidFill>
                    <a:schemeClr val="accent3"/>
                  </a:solidFill>
                  <a:prstDash val="solid"/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 anchorCtr="1">
                  <a:noAutofit/>
                </a:bodyPr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E(k,∙)</a:t>
                  </a:r>
                  <a:endParaRPr lang="en-US" sz="2400" baseline="-25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1976292" y="2514600"/>
                  <a:ext cx="910161" cy="457200"/>
                </a:xfrm>
                <a:prstGeom prst="rect">
                  <a:avLst/>
                </a:prstGeom>
                <a:solidFill>
                  <a:schemeClr val="bg1"/>
                </a:solidFill>
                <a:ln w="28575" cap="rnd" cmpd="sng">
                  <a:solidFill>
                    <a:schemeClr val="accent3"/>
                  </a:solidFill>
                  <a:prstDash val="solid"/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 anchorCtr="1">
                  <a:noAutofit/>
                </a:bodyPr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E(k</a:t>
                  </a:r>
                  <a:r>
                    <a:rPr lang="en-US" sz="2400" baseline="-25000" dirty="0" smtClean="0">
                      <a:solidFill>
                        <a:schemeClr val="tx1"/>
                      </a:solidFill>
                    </a:rPr>
                    <a:t>1</a:t>
                  </a:r>
                  <a:r>
                    <a:rPr lang="en-US" sz="2400" dirty="0" smtClean="0">
                      <a:solidFill>
                        <a:schemeClr val="tx1"/>
                      </a:solidFill>
                    </a:rPr>
                    <a:t>,∙)</a:t>
                  </a:r>
                  <a:endParaRPr lang="en-US" sz="2400" baseline="-25000" dirty="0" smtClean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7" name="Group 96"/>
              <p:cNvGrpSpPr/>
              <p:nvPr/>
            </p:nvGrpSpPr>
            <p:grpSpPr>
              <a:xfrm>
                <a:off x="375714" y="2209800"/>
                <a:ext cx="6710886" cy="457200"/>
                <a:chOff x="1976293" y="2514600"/>
                <a:chExt cx="6710886" cy="457200"/>
              </a:xfrm>
            </p:grpSpPr>
            <p:sp>
              <p:nvSpPr>
                <p:cNvPr id="98" name="Rectangle 97"/>
                <p:cNvSpPr/>
                <p:nvPr/>
              </p:nvSpPr>
              <p:spPr>
                <a:xfrm>
                  <a:off x="3433618" y="2514600"/>
                  <a:ext cx="910161" cy="457200"/>
                </a:xfrm>
                <a:prstGeom prst="rect">
                  <a:avLst/>
                </a:prstGeom>
                <a:solidFill>
                  <a:schemeClr val="bg1"/>
                </a:solidFill>
                <a:ln w="28575" cap="rnd" cmpd="sng">
                  <a:solidFill>
                    <a:schemeClr val="accent3"/>
                  </a:solidFill>
                  <a:prstDash val="solid"/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 anchorCtr="1">
                  <a:noAutofit/>
                </a:bodyPr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m[0]</a:t>
                  </a:r>
                  <a:endParaRPr lang="en-US" sz="2400" baseline="-25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>
                  <a:off x="4693037" y="2514600"/>
                  <a:ext cx="910161" cy="457200"/>
                </a:xfrm>
                <a:prstGeom prst="rect">
                  <a:avLst/>
                </a:prstGeom>
                <a:solidFill>
                  <a:schemeClr val="bg1"/>
                </a:solidFill>
                <a:ln w="28575" cap="rnd" cmpd="sng">
                  <a:solidFill>
                    <a:schemeClr val="accent3"/>
                  </a:solidFill>
                  <a:prstDash val="solid"/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 anchorCtr="1">
                  <a:noAutofit/>
                </a:bodyPr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m</a:t>
                  </a:r>
                  <a:r>
                    <a:rPr lang="en-US" sz="2400" dirty="0" smtClean="0">
                      <a:solidFill>
                        <a:schemeClr val="tx1"/>
                      </a:solidFill>
                    </a:rPr>
                    <a:t>[1]</a:t>
                  </a:r>
                  <a:endParaRPr lang="en-US" sz="2400" baseline="-25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>
                  <a:off x="5942932" y="2514600"/>
                  <a:ext cx="910161" cy="457200"/>
                </a:xfrm>
                <a:prstGeom prst="rect">
                  <a:avLst/>
                </a:prstGeom>
                <a:solidFill>
                  <a:schemeClr val="bg1"/>
                </a:solidFill>
                <a:ln w="28575" cap="rnd" cmpd="sng">
                  <a:solidFill>
                    <a:schemeClr val="accent3"/>
                  </a:solidFill>
                  <a:prstDash val="solid"/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 anchorCtr="1">
                  <a:noAutofit/>
                </a:bodyPr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m</a:t>
                  </a:r>
                  <a:r>
                    <a:rPr lang="en-US" sz="2400" dirty="0" smtClean="0">
                      <a:solidFill>
                        <a:schemeClr val="tx1"/>
                      </a:solidFill>
                    </a:rPr>
                    <a:t>[2]</a:t>
                  </a:r>
                  <a:endParaRPr lang="en-US" sz="2400" baseline="-25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Rectangle 106"/>
                <p:cNvSpPr/>
                <p:nvPr/>
              </p:nvSpPr>
              <p:spPr>
                <a:xfrm>
                  <a:off x="7205139" y="2514600"/>
                  <a:ext cx="1482040" cy="457200"/>
                </a:xfrm>
                <a:prstGeom prst="rect">
                  <a:avLst/>
                </a:prstGeom>
                <a:solidFill>
                  <a:schemeClr val="bg1"/>
                </a:solidFill>
                <a:ln w="28575" cap="rnd" cmpd="sng">
                  <a:solidFill>
                    <a:schemeClr val="accent3"/>
                  </a:solidFill>
                  <a:prstDash val="solid"/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 anchorCtr="1">
                  <a:noAutofit/>
                </a:bodyPr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m[3] || pad</a:t>
                  </a:r>
                  <a:endParaRPr lang="en-US" sz="2400" baseline="-25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1976293" y="2514600"/>
                  <a:ext cx="910161" cy="457200"/>
                </a:xfrm>
                <a:prstGeom prst="rect">
                  <a:avLst/>
                </a:prstGeom>
                <a:solidFill>
                  <a:schemeClr val="bg1"/>
                </a:solidFill>
                <a:ln w="28575" cap="rnd" cmpd="sng">
                  <a:solidFill>
                    <a:schemeClr val="accent3"/>
                  </a:solidFill>
                  <a:prstDash val="solid"/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 anchorCtr="1">
                  <a:noAutofit/>
                </a:bodyPr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nonce</a:t>
                  </a:r>
                  <a:endParaRPr lang="en-US" sz="2400" baseline="-25000" dirty="0" smtClean="0">
                    <a:solidFill>
                      <a:schemeClr val="tx1"/>
                    </a:solidFill>
                  </a:endParaRPr>
                </a:p>
              </p:txBody>
            </p:sp>
          </p:grpSp>
        </p:grpSp>
        <p:cxnSp>
          <p:nvCxnSpPr>
            <p:cNvPr id="7" name="Straight Arrow Connector 6"/>
            <p:cNvCxnSpPr>
              <a:stCxn id="114" idx="2"/>
              <a:endCxn id="67" idx="0"/>
            </p:cNvCxnSpPr>
            <p:nvPr/>
          </p:nvCxnSpPr>
          <p:spPr>
            <a:xfrm flipH="1">
              <a:off x="1745194" y="2667000"/>
              <a:ext cx="1" cy="1114445"/>
            </a:xfrm>
            <a:prstGeom prst="straightConnector1">
              <a:avLst/>
            </a:prstGeom>
            <a:ln w="28575" cap="rnd" cmpd="sng">
              <a:solidFill>
                <a:schemeClr val="tx1"/>
              </a:solidFill>
              <a:miter lim="800000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67" idx="2"/>
            </p:cNvCxnSpPr>
            <p:nvPr/>
          </p:nvCxnSpPr>
          <p:spPr>
            <a:xfrm flipH="1">
              <a:off x="1745193" y="4238645"/>
              <a:ext cx="1" cy="180955"/>
            </a:xfrm>
            <a:prstGeom prst="line">
              <a:avLst/>
            </a:prstGeom>
            <a:ln w="28575" cap="rnd" cmpd="sng">
              <a:solidFill>
                <a:schemeClr val="tx1"/>
              </a:solidFill>
              <a:miter lim="800000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360835" y="2854890"/>
              <a:ext cx="285335" cy="369332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/>
            <a:p>
              <a:r>
                <a:rPr lang="en-US" sz="2400" dirty="0" smtClean="0"/>
                <a:t>IV</a:t>
              </a:r>
              <a:endParaRPr lang="en-US" sz="3200" dirty="0" smtClean="0"/>
            </a:p>
          </p:txBody>
        </p:sp>
      </p:grpSp>
      <p:sp>
        <p:nvSpPr>
          <p:cNvPr id="8" name="Rectangle 7"/>
          <p:cNvSpPr/>
          <p:nvPr/>
        </p:nvSpPr>
        <p:spPr>
          <a:xfrm>
            <a:off x="4161784" y="4939990"/>
            <a:ext cx="266700" cy="266700"/>
          </a:xfrm>
          <a:prstGeom prst="rect">
            <a:avLst/>
          </a:prstGeom>
          <a:noFill/>
          <a:ln w="28575" cap="rnd" cmpd="sng">
            <a:solidFill>
              <a:schemeClr val="accent3"/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443207" y="4939990"/>
            <a:ext cx="266700" cy="266700"/>
          </a:xfrm>
          <a:prstGeom prst="rect">
            <a:avLst/>
          </a:prstGeom>
          <a:noFill/>
          <a:ln w="28575" cap="rnd" cmpd="sng">
            <a:solidFill>
              <a:schemeClr val="accent3"/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714464" y="4939990"/>
            <a:ext cx="266700" cy="266700"/>
          </a:xfrm>
          <a:prstGeom prst="rect">
            <a:avLst/>
          </a:prstGeom>
          <a:noFill/>
          <a:ln w="28575" cap="rnd" cmpd="sng">
            <a:solidFill>
              <a:schemeClr val="accent3"/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995887" y="4939990"/>
            <a:ext cx="266700" cy="266700"/>
          </a:xfrm>
          <a:prstGeom prst="rect">
            <a:avLst/>
          </a:prstGeom>
          <a:noFill/>
          <a:ln w="28575" cap="rnd" cmpd="sng">
            <a:solidFill>
              <a:schemeClr val="accent3"/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00" y="2150573"/>
            <a:ext cx="11958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US" sz="2000" dirty="0" smtClean="0"/>
              <a:t>removed </a:t>
            </a:r>
          </a:p>
          <a:p>
            <a:pPr algn="ctr"/>
            <a:r>
              <a:rPr lang="en-US" sz="2000" dirty="0" smtClean="0"/>
              <a:t>during </a:t>
            </a:r>
          </a:p>
          <a:p>
            <a:pPr algn="ctr"/>
            <a:r>
              <a:rPr lang="en-US" sz="2000" dirty="0" smtClean="0"/>
              <a:t>decryption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7848600" y="1828800"/>
            <a:ext cx="152400" cy="311663"/>
          </a:xfrm>
          <a:prstGeom prst="straightConnector1">
            <a:avLst/>
          </a:prstGeom>
          <a:ln w="28575" cap="rnd" cmpd="sng">
            <a:solidFill>
              <a:schemeClr val="tx1"/>
            </a:solidFill>
            <a:miter lim="800000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5539385" y="5410200"/>
            <a:ext cx="266700" cy="266700"/>
          </a:xfrm>
          <a:prstGeom prst="rect">
            <a:avLst/>
          </a:prstGeom>
          <a:noFill/>
          <a:ln w="28575" cap="rnd" cmpd="sng">
            <a:solidFill>
              <a:schemeClr val="accent3"/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16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820808" y="5410200"/>
            <a:ext cx="266700" cy="266700"/>
          </a:xfrm>
          <a:prstGeom prst="rect">
            <a:avLst/>
          </a:prstGeom>
          <a:noFill/>
          <a:ln w="28575" cap="rnd" cmpd="sng">
            <a:solidFill>
              <a:schemeClr val="accent3"/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83" name="Rectangle 82"/>
          <p:cNvSpPr/>
          <p:nvPr/>
        </p:nvSpPr>
        <p:spPr>
          <a:xfrm>
            <a:off x="6092065" y="5410200"/>
            <a:ext cx="266700" cy="266700"/>
          </a:xfrm>
          <a:prstGeom prst="rect">
            <a:avLst/>
          </a:prstGeom>
          <a:noFill/>
          <a:ln w="28575" cap="rnd" cmpd="sng">
            <a:solidFill>
              <a:schemeClr val="accent3"/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4" name="Rectangle 83"/>
          <p:cNvSpPr/>
          <p:nvPr/>
        </p:nvSpPr>
        <p:spPr>
          <a:xfrm>
            <a:off x="6373488" y="5410200"/>
            <a:ext cx="266700" cy="266700"/>
          </a:xfrm>
          <a:prstGeom prst="rect">
            <a:avLst/>
          </a:prstGeom>
          <a:noFill/>
          <a:ln w="28575" cap="rnd" cmpd="sng">
            <a:solidFill>
              <a:schemeClr val="accent3"/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2096720" y="5851775"/>
            <a:ext cx="4950561" cy="823662"/>
          </a:xfrm>
          <a:prstGeom prst="roundRect">
            <a:avLst/>
          </a:prstGeom>
          <a:solidFill>
            <a:schemeClr val="accent1"/>
          </a:solidFill>
          <a:ln w="28575" cap="rnd" cmpd="sng">
            <a:noFill/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Padding oracle side channel attacks</a:t>
            </a:r>
          </a:p>
        </p:txBody>
      </p:sp>
    </p:spTree>
    <p:extLst>
      <p:ext uri="{BB962C8B-B14F-4D97-AF65-F5344CB8AC3E}">
        <p14:creationId xmlns:p14="http://schemas.microsoft.com/office/powerpoint/2010/main" val="834187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Simplified Example</a:t>
            </a:r>
            <a:br>
              <a:rPr lang="en-US" dirty="0" smtClean="0"/>
            </a:br>
            <a:r>
              <a:rPr lang="en-US" dirty="0" smtClean="0"/>
              <a:t>(Motivated from TLS)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2927555"/>
              </p:ext>
            </p:extLst>
          </p:nvPr>
        </p:nvGraphicFramePr>
        <p:xfrm>
          <a:off x="1280160" y="1686560"/>
          <a:ext cx="65836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type||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ver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||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len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data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&lt;mac&gt;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pad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439D-C917-4EDB-AE93-DD258BDEFED5}" type="slidenum">
              <a:rPr lang="en-US" smtClean="0"/>
              <a:t>103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2590800"/>
            <a:ext cx="8229600" cy="35353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92100" indent="-2921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1pPr>
            <a:lvl2pPr marL="635000" indent="-2921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2pPr>
            <a:lvl3pPr marL="9144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3pPr>
            <a:lvl4pPr marL="11430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4pPr>
            <a:lvl5pPr marL="1320800" indent="-1778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u="sng" dirty="0" smtClean="0"/>
              <a:t>Assume block cipher is 64-bits</a:t>
            </a:r>
          </a:p>
          <a:p>
            <a:pPr lvl="1"/>
            <a:r>
              <a:rPr lang="en-US" sz="2400" dirty="0" smtClean="0"/>
              <a:t>Any message not a multiple of 8 bytes is padded</a:t>
            </a:r>
          </a:p>
          <a:p>
            <a:pPr marL="0" indent="0">
              <a:buNone/>
            </a:pPr>
            <a:endParaRPr lang="en-US" sz="2400" u="sng" dirty="0" smtClean="0"/>
          </a:p>
          <a:p>
            <a:pPr marL="0" indent="0">
              <a:buNone/>
            </a:pPr>
            <a:r>
              <a:rPr lang="en-US" sz="2400" u="sng" dirty="0" smtClean="0"/>
              <a:t>Valid pad: </a:t>
            </a:r>
          </a:p>
          <a:p>
            <a:pPr lvl="1"/>
            <a:r>
              <a:rPr lang="en-US" sz="2400" dirty="0" smtClean="0"/>
              <a:t>1 byte needed: 0x1</a:t>
            </a:r>
          </a:p>
          <a:p>
            <a:pPr lvl="1"/>
            <a:r>
              <a:rPr lang="en-US" sz="2400" dirty="0" smtClean="0"/>
              <a:t>2 bytes needed: 0x2 0x2</a:t>
            </a:r>
          </a:p>
          <a:p>
            <a:pPr lvl="1"/>
            <a:r>
              <a:rPr lang="en-US" sz="2400" dirty="0" smtClean="0"/>
              <a:t>....</a:t>
            </a:r>
          </a:p>
          <a:p>
            <a:pPr lvl="1"/>
            <a:r>
              <a:rPr lang="en-US" sz="2400" dirty="0" smtClean="0"/>
              <a:t>No padding: 0x8 0x8 0x8 0x8 0x8 0x8 0x8 0x8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2312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Sample CBC Attack</a:t>
            </a:r>
            <a:br>
              <a:rPr lang="en-US" dirty="0" smtClean="0"/>
            </a:br>
            <a:r>
              <a:rPr lang="en-US" dirty="0" smtClean="0"/>
              <a:t>(motivated from real TLS vulnerability)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8247754"/>
              </p:ext>
            </p:extLst>
          </p:nvPr>
        </p:nvGraphicFramePr>
        <p:xfrm>
          <a:off x="1280160" y="1686560"/>
          <a:ext cx="65836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type||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ver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||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len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data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&lt;mac&gt;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pad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439D-C917-4EDB-AE93-DD258BDEFED5}" type="slidenum">
              <a:rPr lang="en-US" smtClean="0"/>
              <a:t>104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2590800"/>
            <a:ext cx="8229600" cy="35353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92100" indent="-2921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1pPr>
            <a:lvl2pPr marL="635000" indent="-2921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2pPr>
            <a:lvl3pPr marL="9144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3pPr>
            <a:lvl4pPr marL="11430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4pPr>
            <a:lvl5pPr marL="1320800" indent="-1778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Decryption:</a:t>
            </a:r>
          </a:p>
          <a:p>
            <a:pPr marL="0" indent="0">
              <a:buNone/>
            </a:pPr>
            <a:r>
              <a:rPr lang="en-US" sz="2400" dirty="0" smtClean="0"/>
              <a:t>	step </a:t>
            </a:r>
            <a:r>
              <a:rPr lang="en-US" sz="2400" dirty="0"/>
              <a:t>1:     CBC decrypt record using </a:t>
            </a:r>
            <a:r>
              <a:rPr lang="en-US" sz="2400" dirty="0" err="1"/>
              <a:t>k</a:t>
            </a:r>
            <a:r>
              <a:rPr lang="en-US" sz="2400" baseline="-25000" dirty="0" err="1"/>
              <a:t>enc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	step 2:     check pad </a:t>
            </a:r>
            <a:r>
              <a:rPr lang="en-US" sz="2400" dirty="0" smtClean="0"/>
              <a:t>format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step 3:     </a:t>
            </a:r>
            <a:r>
              <a:rPr lang="en-US" sz="2400" dirty="0" smtClean="0"/>
              <a:t>return “invalid pad” or “valid pad” 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(In TLS, there was an extra check on the mac that differentiated between a valid and invalid pad.)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3152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Padding Oracle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Suppose attacker can </a:t>
            </a:r>
            <a:r>
              <a:rPr lang="en-US" dirty="0" smtClean="0"/>
              <a:t>differentiate</a:t>
            </a:r>
            <a:r>
              <a:rPr lang="en-US" dirty="0"/>
              <a:t>					</a:t>
            </a:r>
            <a:r>
              <a:rPr lang="en-US" dirty="0" smtClean="0"/>
              <a:t>(</a:t>
            </a:r>
            <a:r>
              <a:rPr lang="en-US" dirty="0"/>
              <a:t>pad error, </a:t>
            </a:r>
            <a:r>
              <a:rPr lang="en-US" dirty="0" smtClean="0"/>
              <a:t>valid pad)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1800"/>
              </a:spcBef>
              <a:buNone/>
            </a:pPr>
            <a:r>
              <a:rPr lang="en-US" dirty="0">
                <a:solidFill>
                  <a:srgbClr val="000000"/>
                </a:solidFill>
              </a:rPr>
              <a:t>⇒    </a:t>
            </a:r>
            <a:r>
              <a:rPr lang="en-US" sz="3600" b="1" dirty="0">
                <a:solidFill>
                  <a:srgbClr val="000000"/>
                </a:solidFill>
              </a:rPr>
              <a:t>Padding oracle</a:t>
            </a:r>
            <a:r>
              <a:rPr lang="en-US" dirty="0">
                <a:solidFill>
                  <a:srgbClr val="000000"/>
                </a:solidFill>
              </a:rPr>
              <a:t>:    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/>
              <a:t>		attacker submits </a:t>
            </a:r>
            <a:r>
              <a:rPr lang="en-US" dirty="0" err="1"/>
              <a:t>ciphertext</a:t>
            </a:r>
            <a:r>
              <a:rPr lang="en-US" dirty="0"/>
              <a:t> and learns if </a:t>
            </a:r>
            <a:br>
              <a:rPr lang="en-US" dirty="0"/>
            </a:br>
            <a:r>
              <a:rPr lang="en-US" dirty="0"/>
              <a:t>		last bytes of plaintext are a valid pad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439D-C917-4EDB-AE93-DD258BDEFED5}" type="slidenum">
              <a:rPr lang="en-US" smtClean="0"/>
              <a:t>105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525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Padding Oracle via Timing </a:t>
            </a:r>
            <a:r>
              <a:rPr lang="en-US" dirty="0" err="1" smtClean="0"/>
              <a:t>OpenSSL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82" b="-3451"/>
          <a:stretch/>
        </p:blipFill>
        <p:spPr>
          <a:xfrm>
            <a:off x="533400" y="1600200"/>
            <a:ext cx="3962400" cy="3826933"/>
          </a:xfrm>
        </p:spPr>
      </p:pic>
      <p:sp>
        <p:nvSpPr>
          <p:cNvPr id="5" name="TextBox 4"/>
          <p:cNvSpPr txBox="1"/>
          <p:nvPr/>
        </p:nvSpPr>
        <p:spPr>
          <a:xfrm>
            <a:off x="4953000" y="3733800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Credit:  </a:t>
            </a:r>
            <a:r>
              <a:rPr lang="en-US" dirty="0"/>
              <a:t>Brice </a:t>
            </a:r>
            <a:r>
              <a:rPr lang="en-US" dirty="0" err="1" smtClean="0"/>
              <a:t>Canvel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53001" y="4343400"/>
            <a:ext cx="2656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(fixed in </a:t>
            </a:r>
            <a:r>
              <a:rPr lang="en-US" dirty="0" err="1" smtClean="0"/>
              <a:t>OpenSSL</a:t>
            </a:r>
            <a:r>
              <a:rPr lang="en-US" dirty="0" smtClean="0"/>
              <a:t> 0.9.7a)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1" y="5765801"/>
            <a:ext cx="8670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 older TLS 1.0:   padding oracle due to different alert messages.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486A-5D7B-DC4E-A9DD-FFAF260D45AC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5400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Using a padding oracle   </a:t>
            </a:r>
            <a:r>
              <a:rPr lang="en-US" sz="3100" dirty="0" smtClean="0"/>
              <a:t>(CBC encryption)</a:t>
            </a:r>
            <a:endParaRPr lang="en-US" sz="3100" dirty="0"/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1905000" y="3683000"/>
            <a:ext cx="914400" cy="838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400" dirty="0"/>
              <a:t>D</a:t>
            </a:r>
            <a:r>
              <a:rPr lang="en-US" sz="2400" dirty="0" smtClean="0"/>
              <a:t>(</a:t>
            </a:r>
            <a:r>
              <a:rPr lang="en-US" sz="2400" dirty="0"/>
              <a:t>k,</a:t>
            </a:r>
            <a:r>
              <a:rPr lang="en-US" sz="2400" dirty="0">
                <a:sym typeface="Symbol" pitchFamily="18" charset="2"/>
              </a:rPr>
              <a:t>)</a:t>
            </a:r>
          </a:p>
        </p:txBody>
      </p:sp>
      <p:sp>
        <p:nvSpPr>
          <p:cNvPr id="44" name="Rectangle 6"/>
          <p:cNvSpPr>
            <a:spLocks noChangeArrowheads="1"/>
          </p:cNvSpPr>
          <p:nvPr/>
        </p:nvSpPr>
        <p:spPr bwMode="auto">
          <a:xfrm>
            <a:off x="3581400" y="3683000"/>
            <a:ext cx="914400" cy="838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400" dirty="0"/>
              <a:t>D</a:t>
            </a:r>
            <a:r>
              <a:rPr lang="en-US" sz="2400" dirty="0" smtClean="0"/>
              <a:t>(</a:t>
            </a:r>
            <a:r>
              <a:rPr lang="en-US" sz="2400" dirty="0"/>
              <a:t>k,</a:t>
            </a:r>
            <a:r>
              <a:rPr lang="en-US" sz="2400" dirty="0">
                <a:sym typeface="Symbol" pitchFamily="18" charset="2"/>
              </a:rPr>
              <a:t>)</a:t>
            </a:r>
          </a:p>
        </p:txBody>
      </p:sp>
      <p:sp>
        <p:nvSpPr>
          <p:cNvPr id="46" name="Rectangle 10"/>
          <p:cNvSpPr>
            <a:spLocks noChangeArrowheads="1"/>
          </p:cNvSpPr>
          <p:nvPr/>
        </p:nvSpPr>
        <p:spPr bwMode="auto">
          <a:xfrm>
            <a:off x="1600200" y="5588000"/>
            <a:ext cx="15240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/>
              <a:t>m[0]</a:t>
            </a:r>
          </a:p>
        </p:txBody>
      </p:sp>
      <p:sp>
        <p:nvSpPr>
          <p:cNvPr id="47" name="Rectangle 11"/>
          <p:cNvSpPr>
            <a:spLocks noChangeArrowheads="1"/>
          </p:cNvSpPr>
          <p:nvPr/>
        </p:nvSpPr>
        <p:spPr bwMode="auto">
          <a:xfrm>
            <a:off x="3124200" y="5588000"/>
            <a:ext cx="16764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/>
              <a:t>m[1]</a:t>
            </a:r>
          </a:p>
        </p:txBody>
      </p:sp>
      <p:sp>
        <p:nvSpPr>
          <p:cNvPr id="48" name="Rectangle 12"/>
          <p:cNvSpPr>
            <a:spLocks noChangeArrowheads="1"/>
          </p:cNvSpPr>
          <p:nvPr/>
        </p:nvSpPr>
        <p:spPr bwMode="auto">
          <a:xfrm>
            <a:off x="4800600" y="5588000"/>
            <a:ext cx="1600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dirty="0" smtClean="0"/>
              <a:t>  m[2]   || </a:t>
            </a:r>
            <a:r>
              <a:rPr lang="en-US" sz="2000" b="1" dirty="0" smtClean="0">
                <a:solidFill>
                  <a:schemeClr val="tx1"/>
                </a:solidFill>
              </a:rPr>
              <a:t>pad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0" name="Text Box 15"/>
          <p:cNvSpPr txBox="1">
            <a:spLocks noChangeArrowheads="1"/>
          </p:cNvSpPr>
          <p:nvPr/>
        </p:nvSpPr>
        <p:spPr bwMode="auto">
          <a:xfrm flipV="1">
            <a:off x="2093914" y="4760000"/>
            <a:ext cx="49985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>
                <a:sym typeface="Symbol" pitchFamily="18" charset="2"/>
              </a:rPr>
              <a:t></a:t>
            </a:r>
          </a:p>
        </p:txBody>
      </p:sp>
      <p:sp>
        <p:nvSpPr>
          <p:cNvPr id="52" name="Text Box 17"/>
          <p:cNvSpPr txBox="1">
            <a:spLocks noChangeArrowheads="1"/>
          </p:cNvSpPr>
          <p:nvPr/>
        </p:nvSpPr>
        <p:spPr bwMode="auto">
          <a:xfrm flipV="1">
            <a:off x="3810000" y="4777280"/>
            <a:ext cx="49985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>
                <a:sym typeface="Symbol" pitchFamily="18" charset="2"/>
              </a:rPr>
              <a:t></a:t>
            </a:r>
          </a:p>
        </p:txBody>
      </p:sp>
      <p:sp>
        <p:nvSpPr>
          <p:cNvPr id="53" name="Line 19"/>
          <p:cNvSpPr>
            <a:spLocks noChangeShapeType="1"/>
          </p:cNvSpPr>
          <p:nvPr/>
        </p:nvSpPr>
        <p:spPr bwMode="auto">
          <a:xfrm>
            <a:off x="2330450" y="520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Line 20"/>
          <p:cNvSpPr>
            <a:spLocks noChangeShapeType="1"/>
          </p:cNvSpPr>
          <p:nvPr/>
        </p:nvSpPr>
        <p:spPr bwMode="auto">
          <a:xfrm>
            <a:off x="4038600" y="51752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" name="Line 22"/>
          <p:cNvSpPr>
            <a:spLocks noChangeShapeType="1"/>
          </p:cNvSpPr>
          <p:nvPr/>
        </p:nvSpPr>
        <p:spPr bwMode="auto">
          <a:xfrm>
            <a:off x="4038600" y="4521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" name="Line 24"/>
          <p:cNvSpPr>
            <a:spLocks noChangeShapeType="1"/>
          </p:cNvSpPr>
          <p:nvPr/>
        </p:nvSpPr>
        <p:spPr bwMode="auto">
          <a:xfrm>
            <a:off x="2286000" y="4521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" name="Freeform 26"/>
          <p:cNvSpPr>
            <a:spLocks/>
          </p:cNvSpPr>
          <p:nvPr/>
        </p:nvSpPr>
        <p:spPr bwMode="auto">
          <a:xfrm>
            <a:off x="838200" y="3048000"/>
            <a:ext cx="1371600" cy="1955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6"/>
              </a:cxn>
              <a:cxn ang="0">
                <a:pos x="864" y="336"/>
              </a:cxn>
            </a:cxnLst>
            <a:rect l="0" t="0" r="r" b="b"/>
            <a:pathLst>
              <a:path w="864" h="336">
                <a:moveTo>
                  <a:pt x="0" y="0"/>
                </a:moveTo>
                <a:lnTo>
                  <a:pt x="0" y="336"/>
                </a:lnTo>
                <a:lnTo>
                  <a:pt x="864" y="336"/>
                </a:lnTo>
              </a:path>
            </a:pathLst>
          </a:custGeom>
          <a:noFill/>
          <a:ln w="127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" name="Line 27"/>
          <p:cNvSpPr>
            <a:spLocks noChangeShapeType="1"/>
          </p:cNvSpPr>
          <p:nvPr/>
        </p:nvSpPr>
        <p:spPr bwMode="auto">
          <a:xfrm>
            <a:off x="2286000" y="3073400"/>
            <a:ext cx="1588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" name="Freeform 28"/>
          <p:cNvSpPr>
            <a:spLocks/>
          </p:cNvSpPr>
          <p:nvPr/>
        </p:nvSpPr>
        <p:spPr bwMode="auto">
          <a:xfrm flipV="1">
            <a:off x="2286000" y="3378200"/>
            <a:ext cx="1600200" cy="1676400"/>
          </a:xfrm>
          <a:custGeom>
            <a:avLst/>
            <a:gdLst/>
            <a:ahLst/>
            <a:cxnLst>
              <a:cxn ang="0">
                <a:pos x="0" y="1056"/>
              </a:cxn>
              <a:cxn ang="0">
                <a:pos x="576" y="1056"/>
              </a:cxn>
              <a:cxn ang="0">
                <a:pos x="576" y="0"/>
              </a:cxn>
              <a:cxn ang="0">
                <a:pos x="1008" y="0"/>
              </a:cxn>
            </a:cxnLst>
            <a:rect l="0" t="0" r="r" b="b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" name="Line 29"/>
          <p:cNvSpPr>
            <a:spLocks noChangeShapeType="1"/>
          </p:cNvSpPr>
          <p:nvPr/>
        </p:nvSpPr>
        <p:spPr bwMode="auto">
          <a:xfrm>
            <a:off x="4038600" y="3073400"/>
            <a:ext cx="1588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" name="Rectangle 36"/>
          <p:cNvSpPr>
            <a:spLocks noChangeArrowheads="1"/>
          </p:cNvSpPr>
          <p:nvPr/>
        </p:nvSpPr>
        <p:spPr bwMode="auto">
          <a:xfrm>
            <a:off x="5257800" y="3683000"/>
            <a:ext cx="914400" cy="838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400" dirty="0"/>
              <a:t>D</a:t>
            </a:r>
            <a:r>
              <a:rPr lang="en-US" sz="2400" dirty="0" smtClean="0"/>
              <a:t>(</a:t>
            </a:r>
            <a:r>
              <a:rPr lang="en-US" sz="2400" dirty="0"/>
              <a:t>k,</a:t>
            </a:r>
            <a:r>
              <a:rPr lang="en-US" sz="2400" dirty="0">
                <a:sym typeface="Symbol" pitchFamily="18" charset="2"/>
              </a:rPr>
              <a:t>)</a:t>
            </a:r>
          </a:p>
        </p:txBody>
      </p:sp>
      <p:sp>
        <p:nvSpPr>
          <p:cNvPr id="64" name="Freeform 37"/>
          <p:cNvSpPr>
            <a:spLocks/>
          </p:cNvSpPr>
          <p:nvPr/>
        </p:nvSpPr>
        <p:spPr bwMode="auto">
          <a:xfrm flipV="1">
            <a:off x="4038600" y="3378200"/>
            <a:ext cx="1600200" cy="1676400"/>
          </a:xfrm>
          <a:custGeom>
            <a:avLst/>
            <a:gdLst/>
            <a:ahLst/>
            <a:cxnLst>
              <a:cxn ang="0">
                <a:pos x="0" y="1056"/>
              </a:cxn>
              <a:cxn ang="0">
                <a:pos x="576" y="1056"/>
              </a:cxn>
              <a:cxn ang="0">
                <a:pos x="576" y="0"/>
              </a:cxn>
              <a:cxn ang="0">
                <a:pos x="1008" y="0"/>
              </a:cxn>
            </a:cxnLst>
            <a:rect l="0" t="0" r="r" b="b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" name="Text Box 39"/>
          <p:cNvSpPr txBox="1">
            <a:spLocks noChangeArrowheads="1"/>
          </p:cNvSpPr>
          <p:nvPr/>
        </p:nvSpPr>
        <p:spPr bwMode="auto">
          <a:xfrm flipV="1">
            <a:off x="5522914" y="4768640"/>
            <a:ext cx="49985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>
                <a:sym typeface="Symbol" pitchFamily="18" charset="2"/>
              </a:rPr>
              <a:t></a:t>
            </a:r>
          </a:p>
        </p:txBody>
      </p:sp>
      <p:sp>
        <p:nvSpPr>
          <p:cNvPr id="67" name="Line 40"/>
          <p:cNvSpPr>
            <a:spLocks noChangeShapeType="1"/>
          </p:cNvSpPr>
          <p:nvPr/>
        </p:nvSpPr>
        <p:spPr bwMode="auto">
          <a:xfrm>
            <a:off x="5751513" y="51752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" name="Line 41"/>
          <p:cNvSpPr>
            <a:spLocks noChangeShapeType="1"/>
          </p:cNvSpPr>
          <p:nvPr/>
        </p:nvSpPr>
        <p:spPr bwMode="auto">
          <a:xfrm>
            <a:off x="5751513" y="4521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" name="Line 42"/>
          <p:cNvSpPr>
            <a:spLocks noChangeShapeType="1"/>
          </p:cNvSpPr>
          <p:nvPr/>
        </p:nvSpPr>
        <p:spPr bwMode="auto">
          <a:xfrm>
            <a:off x="5715000" y="3073400"/>
            <a:ext cx="1588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" name="Rectangle 44"/>
          <p:cNvSpPr>
            <a:spLocks noChangeArrowheads="1"/>
          </p:cNvSpPr>
          <p:nvPr/>
        </p:nvSpPr>
        <p:spPr bwMode="auto">
          <a:xfrm>
            <a:off x="1600200" y="2692400"/>
            <a:ext cx="15240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c[0]</a:t>
            </a:r>
          </a:p>
        </p:txBody>
      </p:sp>
      <p:sp>
        <p:nvSpPr>
          <p:cNvPr id="72" name="Rectangle 45"/>
          <p:cNvSpPr>
            <a:spLocks noChangeArrowheads="1"/>
          </p:cNvSpPr>
          <p:nvPr/>
        </p:nvSpPr>
        <p:spPr bwMode="auto">
          <a:xfrm>
            <a:off x="3124200" y="2692400"/>
            <a:ext cx="16764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c[1]</a:t>
            </a:r>
          </a:p>
        </p:txBody>
      </p:sp>
      <p:sp>
        <p:nvSpPr>
          <p:cNvPr id="73" name="Rectangle 46"/>
          <p:cNvSpPr>
            <a:spLocks noChangeArrowheads="1"/>
          </p:cNvSpPr>
          <p:nvPr/>
        </p:nvSpPr>
        <p:spPr bwMode="auto">
          <a:xfrm>
            <a:off x="4800600" y="2692400"/>
            <a:ext cx="1600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c</a:t>
            </a:r>
            <a:r>
              <a:rPr lang="en-US" dirty="0" smtClean="0">
                <a:solidFill>
                  <a:srgbClr val="000000"/>
                </a:solidFill>
              </a:rPr>
              <a:t>[2]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5" name="Rectangle 48"/>
          <p:cNvSpPr>
            <a:spLocks noChangeArrowheads="1"/>
          </p:cNvSpPr>
          <p:nvPr/>
        </p:nvSpPr>
        <p:spPr bwMode="auto">
          <a:xfrm>
            <a:off x="457200" y="2692400"/>
            <a:ext cx="838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IV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38798" y="1492648"/>
            <a:ext cx="8666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Attacker has </a:t>
            </a:r>
            <a:r>
              <a:rPr lang="en-US" sz="2400" dirty="0" err="1" smtClean="0"/>
              <a:t>ciphertext</a:t>
            </a:r>
            <a:r>
              <a:rPr lang="en-US" sz="2400" dirty="0" smtClean="0"/>
              <a:t>  </a:t>
            </a:r>
            <a:r>
              <a:rPr lang="en-US" sz="2400" b="1" dirty="0" smtClean="0">
                <a:solidFill>
                  <a:srgbClr val="000000"/>
                </a:solidFill>
              </a:rPr>
              <a:t>c = (c[0], c[1], c[2])</a:t>
            </a:r>
            <a:r>
              <a:rPr lang="en-US" sz="2400" b="1" dirty="0" smtClean="0">
                <a:solidFill>
                  <a:srgbClr val="FF0000"/>
                </a:solidFill>
              </a:rPr>
              <a:t>   </a:t>
            </a:r>
            <a:r>
              <a:rPr lang="en-US" sz="2400" dirty="0" smtClean="0"/>
              <a:t>and </a:t>
            </a:r>
            <a:r>
              <a:rPr lang="en-US" sz="2400" dirty="0"/>
              <a:t>wants  </a:t>
            </a:r>
            <a:r>
              <a:rPr lang="en-US" sz="2400" b="1" dirty="0">
                <a:solidFill>
                  <a:srgbClr val="000000"/>
                </a:solidFill>
              </a:rPr>
              <a:t>m[1]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486A-5D7B-DC4E-A9DD-FFAF260D45AC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39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1752600" y="3683000"/>
            <a:ext cx="914400" cy="838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400" dirty="0"/>
              <a:t>D</a:t>
            </a:r>
            <a:r>
              <a:rPr lang="en-US" sz="2400" dirty="0" smtClean="0"/>
              <a:t>(</a:t>
            </a:r>
            <a:r>
              <a:rPr lang="en-US" sz="2400" dirty="0"/>
              <a:t>k,</a:t>
            </a:r>
            <a:r>
              <a:rPr lang="en-US" sz="2400" dirty="0">
                <a:sym typeface="Symbol" pitchFamily="18" charset="2"/>
              </a:rPr>
              <a:t>)</a:t>
            </a:r>
          </a:p>
        </p:txBody>
      </p:sp>
      <p:sp>
        <p:nvSpPr>
          <p:cNvPr id="44" name="Rectangle 6"/>
          <p:cNvSpPr>
            <a:spLocks noChangeArrowheads="1"/>
          </p:cNvSpPr>
          <p:nvPr/>
        </p:nvSpPr>
        <p:spPr bwMode="auto">
          <a:xfrm>
            <a:off x="3429000" y="3683000"/>
            <a:ext cx="914400" cy="838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400" dirty="0"/>
              <a:t>D</a:t>
            </a:r>
            <a:r>
              <a:rPr lang="en-US" sz="2400" dirty="0" smtClean="0"/>
              <a:t>(</a:t>
            </a:r>
            <a:r>
              <a:rPr lang="en-US" sz="2400" dirty="0"/>
              <a:t>k,</a:t>
            </a:r>
            <a:r>
              <a:rPr lang="en-US" sz="2400" dirty="0">
                <a:sym typeface="Symbol" pitchFamily="18" charset="2"/>
              </a:rPr>
              <a:t>)</a:t>
            </a:r>
          </a:p>
        </p:txBody>
      </p:sp>
      <p:sp>
        <p:nvSpPr>
          <p:cNvPr id="46" name="Rectangle 10"/>
          <p:cNvSpPr>
            <a:spLocks noChangeArrowheads="1"/>
          </p:cNvSpPr>
          <p:nvPr/>
        </p:nvSpPr>
        <p:spPr bwMode="auto">
          <a:xfrm>
            <a:off x="1447800" y="5588000"/>
            <a:ext cx="15240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/>
              <a:t>m[0]</a:t>
            </a:r>
          </a:p>
        </p:txBody>
      </p:sp>
      <p:sp>
        <p:nvSpPr>
          <p:cNvPr id="47" name="Rectangle 11"/>
          <p:cNvSpPr>
            <a:spLocks noChangeArrowheads="1"/>
          </p:cNvSpPr>
          <p:nvPr/>
        </p:nvSpPr>
        <p:spPr bwMode="auto">
          <a:xfrm>
            <a:off x="2971800" y="5588000"/>
            <a:ext cx="16764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/>
              <a:t>m[1]</a:t>
            </a:r>
          </a:p>
        </p:txBody>
      </p:sp>
      <p:sp>
        <p:nvSpPr>
          <p:cNvPr id="50" name="Text Box 15"/>
          <p:cNvSpPr txBox="1">
            <a:spLocks noChangeArrowheads="1"/>
          </p:cNvSpPr>
          <p:nvPr/>
        </p:nvSpPr>
        <p:spPr bwMode="auto">
          <a:xfrm flipV="1">
            <a:off x="1941514" y="4772232"/>
            <a:ext cx="49985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>
                <a:sym typeface="Symbol" pitchFamily="18" charset="2"/>
              </a:rPr>
              <a:t></a:t>
            </a:r>
          </a:p>
        </p:txBody>
      </p:sp>
      <p:sp>
        <p:nvSpPr>
          <p:cNvPr id="52" name="Text Box 17"/>
          <p:cNvSpPr txBox="1">
            <a:spLocks noChangeArrowheads="1"/>
          </p:cNvSpPr>
          <p:nvPr/>
        </p:nvSpPr>
        <p:spPr bwMode="auto">
          <a:xfrm flipV="1">
            <a:off x="3657600" y="4673600"/>
            <a:ext cx="49985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>
                <a:sym typeface="Symbol" pitchFamily="18" charset="2"/>
              </a:rPr>
              <a:t></a:t>
            </a:r>
          </a:p>
        </p:txBody>
      </p:sp>
      <p:sp>
        <p:nvSpPr>
          <p:cNvPr id="53" name="Line 19"/>
          <p:cNvSpPr>
            <a:spLocks noChangeShapeType="1"/>
          </p:cNvSpPr>
          <p:nvPr/>
        </p:nvSpPr>
        <p:spPr bwMode="auto">
          <a:xfrm>
            <a:off x="2178050" y="520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Line 20"/>
          <p:cNvSpPr>
            <a:spLocks noChangeShapeType="1"/>
          </p:cNvSpPr>
          <p:nvPr/>
        </p:nvSpPr>
        <p:spPr bwMode="auto">
          <a:xfrm>
            <a:off x="3886200" y="51752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" name="Line 22"/>
          <p:cNvSpPr>
            <a:spLocks noChangeShapeType="1"/>
          </p:cNvSpPr>
          <p:nvPr/>
        </p:nvSpPr>
        <p:spPr bwMode="auto">
          <a:xfrm>
            <a:off x="3886200" y="4521200"/>
            <a:ext cx="0" cy="2501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" name="Line 24"/>
          <p:cNvSpPr>
            <a:spLocks noChangeShapeType="1"/>
          </p:cNvSpPr>
          <p:nvPr/>
        </p:nvSpPr>
        <p:spPr bwMode="auto">
          <a:xfrm>
            <a:off x="2133600" y="4521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" name="Freeform 26"/>
          <p:cNvSpPr>
            <a:spLocks/>
          </p:cNvSpPr>
          <p:nvPr/>
        </p:nvSpPr>
        <p:spPr bwMode="auto">
          <a:xfrm>
            <a:off x="685800" y="3048000"/>
            <a:ext cx="1371600" cy="1955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6"/>
              </a:cxn>
              <a:cxn ang="0">
                <a:pos x="864" y="336"/>
              </a:cxn>
            </a:cxnLst>
            <a:rect l="0" t="0" r="r" b="b"/>
            <a:pathLst>
              <a:path w="864" h="336">
                <a:moveTo>
                  <a:pt x="0" y="0"/>
                </a:moveTo>
                <a:lnTo>
                  <a:pt x="0" y="336"/>
                </a:lnTo>
                <a:lnTo>
                  <a:pt x="864" y="336"/>
                </a:lnTo>
              </a:path>
            </a:pathLst>
          </a:custGeom>
          <a:noFill/>
          <a:ln w="127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" name="Line 27"/>
          <p:cNvSpPr>
            <a:spLocks noChangeShapeType="1"/>
          </p:cNvSpPr>
          <p:nvPr/>
        </p:nvSpPr>
        <p:spPr bwMode="auto">
          <a:xfrm>
            <a:off x="2133600" y="3073400"/>
            <a:ext cx="1588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" name="Freeform 28"/>
          <p:cNvSpPr>
            <a:spLocks/>
          </p:cNvSpPr>
          <p:nvPr/>
        </p:nvSpPr>
        <p:spPr bwMode="auto">
          <a:xfrm flipV="1">
            <a:off x="2133600" y="3378200"/>
            <a:ext cx="1600200" cy="1676400"/>
          </a:xfrm>
          <a:custGeom>
            <a:avLst/>
            <a:gdLst/>
            <a:ahLst/>
            <a:cxnLst>
              <a:cxn ang="0">
                <a:pos x="0" y="1056"/>
              </a:cxn>
              <a:cxn ang="0">
                <a:pos x="576" y="1056"/>
              </a:cxn>
              <a:cxn ang="0">
                <a:pos x="576" y="0"/>
              </a:cxn>
              <a:cxn ang="0">
                <a:pos x="1008" y="0"/>
              </a:cxn>
            </a:cxnLst>
            <a:rect l="0" t="0" r="r" b="b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" name="Line 29"/>
          <p:cNvSpPr>
            <a:spLocks noChangeShapeType="1"/>
          </p:cNvSpPr>
          <p:nvPr/>
        </p:nvSpPr>
        <p:spPr bwMode="auto">
          <a:xfrm>
            <a:off x="3886200" y="3073400"/>
            <a:ext cx="1588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" name="Rectangle 44"/>
          <p:cNvSpPr>
            <a:spLocks noChangeArrowheads="1"/>
          </p:cNvSpPr>
          <p:nvPr/>
        </p:nvSpPr>
        <p:spPr bwMode="auto">
          <a:xfrm>
            <a:off x="1447800" y="2692400"/>
            <a:ext cx="15240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bIns="9144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c[0]</a:t>
            </a:r>
          </a:p>
        </p:txBody>
      </p:sp>
      <p:sp>
        <p:nvSpPr>
          <p:cNvPr id="72" name="Rectangle 45"/>
          <p:cNvSpPr>
            <a:spLocks noChangeArrowheads="1"/>
          </p:cNvSpPr>
          <p:nvPr/>
        </p:nvSpPr>
        <p:spPr bwMode="auto">
          <a:xfrm>
            <a:off x="2971800" y="2692400"/>
            <a:ext cx="16764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bIns="91440" anchor="ctr"/>
          <a:lstStyle/>
          <a:p>
            <a:pPr algn="ctr"/>
            <a:r>
              <a:rPr lang="en-US" sz="2000">
                <a:solidFill>
                  <a:srgbClr val="000000"/>
                </a:solidFill>
              </a:rPr>
              <a:t>c[1]</a:t>
            </a:r>
          </a:p>
        </p:txBody>
      </p:sp>
      <p:sp>
        <p:nvSpPr>
          <p:cNvPr id="75" name="Rectangle 48"/>
          <p:cNvSpPr>
            <a:spLocks noChangeArrowheads="1"/>
          </p:cNvSpPr>
          <p:nvPr/>
        </p:nvSpPr>
        <p:spPr bwMode="auto">
          <a:xfrm>
            <a:off x="304800" y="2692400"/>
            <a:ext cx="838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bIns="9144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IV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67700" y="1295400"/>
            <a:ext cx="679299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</a:t>
            </a:r>
            <a:r>
              <a:rPr lang="en-US" sz="2400" dirty="0" smtClean="0"/>
              <a:t>tep 1:    let  </a:t>
            </a:r>
            <a:r>
              <a:rPr lang="en-US" sz="3200" b="1" dirty="0" smtClean="0"/>
              <a:t>g</a:t>
            </a:r>
            <a:r>
              <a:rPr lang="en-US" sz="2400" dirty="0" smtClean="0"/>
              <a:t>  be a guess for the last byte of   m[1] 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92400" y="2717800"/>
            <a:ext cx="228600" cy="3048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bIns="91440" rtlCol="0" anchor="ctr"/>
          <a:lstStyle/>
          <a:p>
            <a:pPr algn="ctr"/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5000" y="2819401"/>
            <a:ext cx="1735722" cy="4616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⨁ g ⨁ 0x01</a:t>
            </a:r>
            <a:endParaRPr lang="en-US" sz="2400" dirty="0"/>
          </a:p>
        </p:txBody>
      </p:sp>
      <p:sp>
        <p:nvSpPr>
          <p:cNvPr id="39" name="Rectangle 38"/>
          <p:cNvSpPr/>
          <p:nvPr/>
        </p:nvSpPr>
        <p:spPr>
          <a:xfrm>
            <a:off x="4394200" y="5630333"/>
            <a:ext cx="228600" cy="3048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2794000" y="2209800"/>
            <a:ext cx="2908300" cy="584200"/>
          </a:xfrm>
          <a:custGeom>
            <a:avLst/>
            <a:gdLst>
              <a:gd name="connsiteX0" fmla="*/ 2908300 w 2908300"/>
              <a:gd name="connsiteY0" fmla="*/ 553580 h 553580"/>
              <a:gd name="connsiteX1" fmla="*/ 2184400 w 2908300"/>
              <a:gd name="connsiteY1" fmla="*/ 109080 h 553580"/>
              <a:gd name="connsiteX2" fmla="*/ 520700 w 2908300"/>
              <a:gd name="connsiteY2" fmla="*/ 20180 h 553580"/>
              <a:gd name="connsiteX3" fmla="*/ 0 w 2908300"/>
              <a:gd name="connsiteY3" fmla="*/ 413880 h 553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8300" h="553580">
                <a:moveTo>
                  <a:pt x="2908300" y="553580"/>
                </a:moveTo>
                <a:cubicBezTo>
                  <a:pt x="2745316" y="375780"/>
                  <a:pt x="2582333" y="197980"/>
                  <a:pt x="2184400" y="109080"/>
                </a:cubicBezTo>
                <a:cubicBezTo>
                  <a:pt x="1786467" y="20180"/>
                  <a:pt x="884767" y="-30620"/>
                  <a:pt x="520700" y="20180"/>
                </a:cubicBezTo>
                <a:cubicBezTo>
                  <a:pt x="156633" y="70980"/>
                  <a:pt x="78316" y="242430"/>
                  <a:pt x="0" y="413880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4572001" y="4038600"/>
            <a:ext cx="4182549" cy="1422400"/>
            <a:chOff x="4572000" y="3028950"/>
            <a:chExt cx="4182549" cy="1066800"/>
          </a:xfrm>
        </p:grpSpPr>
        <p:sp>
          <p:nvSpPr>
            <p:cNvPr id="41" name="TextBox 40"/>
            <p:cNvSpPr txBox="1"/>
            <p:nvPr/>
          </p:nvSpPr>
          <p:spPr>
            <a:xfrm>
              <a:off x="5562600" y="3028950"/>
              <a:ext cx="3191949" cy="346249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= last-byte ⨁ </a:t>
              </a:r>
              <a:r>
                <a:rPr lang="en-US" sz="2400" dirty="0"/>
                <a:t>g ⨁ </a:t>
              </a:r>
              <a:r>
                <a:rPr lang="en-US" sz="2400" dirty="0" smtClean="0"/>
                <a:t>0x01 </a:t>
              </a:r>
              <a:endParaRPr lang="en-US" sz="2400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4572000" y="3486150"/>
              <a:ext cx="990600" cy="6096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5029200" y="5257801"/>
            <a:ext cx="3726952" cy="907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dirty="0"/>
              <a:t>i</a:t>
            </a:r>
            <a:r>
              <a:rPr lang="en-US" sz="2400" dirty="0" smtClean="0"/>
              <a:t>f last-byte = g:   valid pad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    otherwise:      invalid pad</a:t>
            </a:r>
            <a:endParaRPr lang="en-US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padding </a:t>
            </a:r>
            <a:r>
              <a:rPr lang="en-US" dirty="0" smtClean="0"/>
              <a:t>oracle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486A-5D7B-DC4E-A9DD-FFAF260D45AC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14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39" grpId="0" animBg="1"/>
      <p:bldP spid="13" grpId="0" animBg="1"/>
      <p:bldP spid="16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5400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Using a padding oracle   </a:t>
            </a:r>
            <a:r>
              <a:rPr lang="en-US" sz="3100" dirty="0" smtClean="0"/>
              <a:t>(CBC encryption)</a:t>
            </a:r>
            <a:endParaRPr lang="en-US" sz="3100" dirty="0"/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1905000" y="3683000"/>
            <a:ext cx="914400" cy="838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400" dirty="0"/>
              <a:t>D</a:t>
            </a:r>
            <a:r>
              <a:rPr lang="en-US" sz="2400" dirty="0" smtClean="0"/>
              <a:t>(</a:t>
            </a:r>
            <a:r>
              <a:rPr lang="en-US" sz="2400" dirty="0"/>
              <a:t>k,</a:t>
            </a:r>
            <a:r>
              <a:rPr lang="en-US" sz="2400" dirty="0">
                <a:sym typeface="Symbol" pitchFamily="18" charset="2"/>
              </a:rPr>
              <a:t>)</a:t>
            </a:r>
          </a:p>
        </p:txBody>
      </p:sp>
      <p:sp>
        <p:nvSpPr>
          <p:cNvPr id="44" name="Rectangle 6"/>
          <p:cNvSpPr>
            <a:spLocks noChangeArrowheads="1"/>
          </p:cNvSpPr>
          <p:nvPr/>
        </p:nvSpPr>
        <p:spPr bwMode="auto">
          <a:xfrm>
            <a:off x="3581400" y="3683000"/>
            <a:ext cx="914400" cy="838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400" dirty="0"/>
              <a:t>D</a:t>
            </a:r>
            <a:r>
              <a:rPr lang="en-US" sz="2400" dirty="0" smtClean="0"/>
              <a:t>(</a:t>
            </a:r>
            <a:r>
              <a:rPr lang="en-US" sz="2400" dirty="0"/>
              <a:t>k,</a:t>
            </a:r>
            <a:r>
              <a:rPr lang="en-US" sz="2400" dirty="0">
                <a:sym typeface="Symbol" pitchFamily="18" charset="2"/>
              </a:rPr>
              <a:t>)</a:t>
            </a:r>
          </a:p>
        </p:txBody>
      </p:sp>
      <p:sp>
        <p:nvSpPr>
          <p:cNvPr id="46" name="Rectangle 10"/>
          <p:cNvSpPr>
            <a:spLocks noChangeArrowheads="1"/>
          </p:cNvSpPr>
          <p:nvPr/>
        </p:nvSpPr>
        <p:spPr bwMode="auto">
          <a:xfrm>
            <a:off x="1600200" y="5588000"/>
            <a:ext cx="15240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/>
              <a:t>m[0]</a:t>
            </a:r>
          </a:p>
        </p:txBody>
      </p:sp>
      <p:sp>
        <p:nvSpPr>
          <p:cNvPr id="47" name="Rectangle 11"/>
          <p:cNvSpPr>
            <a:spLocks noChangeArrowheads="1"/>
          </p:cNvSpPr>
          <p:nvPr/>
        </p:nvSpPr>
        <p:spPr bwMode="auto">
          <a:xfrm>
            <a:off x="3124200" y="5588000"/>
            <a:ext cx="16764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/>
              <a:t>m[1]</a:t>
            </a:r>
          </a:p>
        </p:txBody>
      </p:sp>
      <p:sp>
        <p:nvSpPr>
          <p:cNvPr id="50" name="Text Box 15"/>
          <p:cNvSpPr txBox="1">
            <a:spLocks noChangeArrowheads="1"/>
          </p:cNvSpPr>
          <p:nvPr/>
        </p:nvSpPr>
        <p:spPr bwMode="auto">
          <a:xfrm flipV="1">
            <a:off x="2093914" y="4760000"/>
            <a:ext cx="49985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>
                <a:sym typeface="Symbol" pitchFamily="18" charset="2"/>
              </a:rPr>
              <a:t></a:t>
            </a:r>
          </a:p>
        </p:txBody>
      </p:sp>
      <p:sp>
        <p:nvSpPr>
          <p:cNvPr id="52" name="Text Box 17"/>
          <p:cNvSpPr txBox="1">
            <a:spLocks noChangeArrowheads="1"/>
          </p:cNvSpPr>
          <p:nvPr/>
        </p:nvSpPr>
        <p:spPr bwMode="auto">
          <a:xfrm flipV="1">
            <a:off x="3810000" y="4777280"/>
            <a:ext cx="49985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>
                <a:sym typeface="Symbol" pitchFamily="18" charset="2"/>
              </a:rPr>
              <a:t></a:t>
            </a:r>
          </a:p>
        </p:txBody>
      </p:sp>
      <p:sp>
        <p:nvSpPr>
          <p:cNvPr id="53" name="Line 19"/>
          <p:cNvSpPr>
            <a:spLocks noChangeShapeType="1"/>
          </p:cNvSpPr>
          <p:nvPr/>
        </p:nvSpPr>
        <p:spPr bwMode="auto">
          <a:xfrm>
            <a:off x="2330450" y="520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Line 20"/>
          <p:cNvSpPr>
            <a:spLocks noChangeShapeType="1"/>
          </p:cNvSpPr>
          <p:nvPr/>
        </p:nvSpPr>
        <p:spPr bwMode="auto">
          <a:xfrm>
            <a:off x="4038600" y="51752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" name="Line 22"/>
          <p:cNvSpPr>
            <a:spLocks noChangeShapeType="1"/>
          </p:cNvSpPr>
          <p:nvPr/>
        </p:nvSpPr>
        <p:spPr bwMode="auto">
          <a:xfrm>
            <a:off x="4038600" y="4521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" name="Line 24"/>
          <p:cNvSpPr>
            <a:spLocks noChangeShapeType="1"/>
          </p:cNvSpPr>
          <p:nvPr/>
        </p:nvSpPr>
        <p:spPr bwMode="auto">
          <a:xfrm>
            <a:off x="2286000" y="4521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" name="Freeform 26"/>
          <p:cNvSpPr>
            <a:spLocks/>
          </p:cNvSpPr>
          <p:nvPr/>
        </p:nvSpPr>
        <p:spPr bwMode="auto">
          <a:xfrm>
            <a:off x="838200" y="3048000"/>
            <a:ext cx="1371600" cy="1955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6"/>
              </a:cxn>
              <a:cxn ang="0">
                <a:pos x="864" y="336"/>
              </a:cxn>
            </a:cxnLst>
            <a:rect l="0" t="0" r="r" b="b"/>
            <a:pathLst>
              <a:path w="864" h="336">
                <a:moveTo>
                  <a:pt x="0" y="0"/>
                </a:moveTo>
                <a:lnTo>
                  <a:pt x="0" y="336"/>
                </a:lnTo>
                <a:lnTo>
                  <a:pt x="864" y="336"/>
                </a:lnTo>
              </a:path>
            </a:pathLst>
          </a:custGeom>
          <a:noFill/>
          <a:ln w="127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" name="Line 27"/>
          <p:cNvSpPr>
            <a:spLocks noChangeShapeType="1"/>
          </p:cNvSpPr>
          <p:nvPr/>
        </p:nvSpPr>
        <p:spPr bwMode="auto">
          <a:xfrm>
            <a:off x="2286000" y="3073400"/>
            <a:ext cx="1588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" name="Freeform 28"/>
          <p:cNvSpPr>
            <a:spLocks/>
          </p:cNvSpPr>
          <p:nvPr/>
        </p:nvSpPr>
        <p:spPr bwMode="auto">
          <a:xfrm flipV="1">
            <a:off x="2286000" y="3378200"/>
            <a:ext cx="1600200" cy="1676400"/>
          </a:xfrm>
          <a:custGeom>
            <a:avLst/>
            <a:gdLst/>
            <a:ahLst/>
            <a:cxnLst>
              <a:cxn ang="0">
                <a:pos x="0" y="1056"/>
              </a:cxn>
              <a:cxn ang="0">
                <a:pos x="576" y="1056"/>
              </a:cxn>
              <a:cxn ang="0">
                <a:pos x="576" y="0"/>
              </a:cxn>
              <a:cxn ang="0">
                <a:pos x="1008" y="0"/>
              </a:cxn>
            </a:cxnLst>
            <a:rect l="0" t="0" r="r" b="b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" name="Line 29"/>
          <p:cNvSpPr>
            <a:spLocks noChangeShapeType="1"/>
          </p:cNvSpPr>
          <p:nvPr/>
        </p:nvSpPr>
        <p:spPr bwMode="auto">
          <a:xfrm>
            <a:off x="4038600" y="3073400"/>
            <a:ext cx="1588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" name="Rectangle 44"/>
          <p:cNvSpPr>
            <a:spLocks noChangeArrowheads="1"/>
          </p:cNvSpPr>
          <p:nvPr/>
        </p:nvSpPr>
        <p:spPr bwMode="auto">
          <a:xfrm>
            <a:off x="1600200" y="2692400"/>
            <a:ext cx="15240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c[0]</a:t>
            </a:r>
          </a:p>
        </p:txBody>
      </p:sp>
      <p:sp>
        <p:nvSpPr>
          <p:cNvPr id="72" name="Rectangle 45"/>
          <p:cNvSpPr>
            <a:spLocks noChangeArrowheads="1"/>
          </p:cNvSpPr>
          <p:nvPr/>
        </p:nvSpPr>
        <p:spPr bwMode="auto">
          <a:xfrm>
            <a:off x="3124200" y="2692400"/>
            <a:ext cx="16764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c[1]</a:t>
            </a:r>
          </a:p>
        </p:txBody>
      </p:sp>
      <p:sp>
        <p:nvSpPr>
          <p:cNvPr id="75" name="Rectangle 48"/>
          <p:cNvSpPr>
            <a:spLocks noChangeArrowheads="1"/>
          </p:cNvSpPr>
          <p:nvPr/>
        </p:nvSpPr>
        <p:spPr bwMode="auto">
          <a:xfrm>
            <a:off x="457200" y="2692400"/>
            <a:ext cx="838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IV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38798" y="1492648"/>
            <a:ext cx="8666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Attacker has </a:t>
            </a:r>
            <a:r>
              <a:rPr lang="en-US" sz="2400" dirty="0" err="1" smtClean="0"/>
              <a:t>ciphertext</a:t>
            </a:r>
            <a:r>
              <a:rPr lang="en-US" sz="2400" dirty="0" smtClean="0"/>
              <a:t>  </a:t>
            </a:r>
            <a:r>
              <a:rPr lang="en-US" sz="2400" b="1" dirty="0" smtClean="0">
                <a:solidFill>
                  <a:srgbClr val="000000"/>
                </a:solidFill>
              </a:rPr>
              <a:t>c = (c[0], c[1], c[2])</a:t>
            </a:r>
            <a:r>
              <a:rPr lang="en-US" sz="2400" b="1" dirty="0" smtClean="0">
                <a:solidFill>
                  <a:srgbClr val="FF0000"/>
                </a:solidFill>
              </a:rPr>
              <a:t>   </a:t>
            </a:r>
            <a:r>
              <a:rPr lang="en-US" sz="2400" dirty="0" smtClean="0"/>
              <a:t>and </a:t>
            </a:r>
            <a:r>
              <a:rPr lang="en-US" sz="2400" dirty="0"/>
              <a:t>wants  </a:t>
            </a:r>
            <a:r>
              <a:rPr lang="en-US" sz="2400" b="1" dirty="0">
                <a:solidFill>
                  <a:srgbClr val="000000"/>
                </a:solidFill>
              </a:rPr>
              <a:t>m[1]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527872" y="5630333"/>
            <a:ext cx="228600" cy="3048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39962" y="2358150"/>
            <a:ext cx="4058002" cy="4431982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3200" dirty="0" smtClean="0"/>
              <a:t>m[1] = c[0] </a:t>
            </a:r>
            <a:r>
              <a:rPr lang="en-US" sz="3200" dirty="0" smtClean="0">
                <a:sym typeface="Symbol" pitchFamily="18" charset="2"/>
              </a:rPr>
              <a:t> </a:t>
            </a:r>
            <a:r>
              <a:rPr lang="en-US" sz="3200" dirty="0"/>
              <a:t>D(k,</a:t>
            </a:r>
            <a:r>
              <a:rPr lang="en-US" sz="3200" dirty="0">
                <a:sym typeface="Symbol" pitchFamily="18" charset="2"/>
              </a:rPr>
              <a:t></a:t>
            </a:r>
            <a:r>
              <a:rPr lang="en-US" sz="3200" dirty="0" smtClean="0">
                <a:sym typeface="Symbol" pitchFamily="18" charset="2"/>
              </a:rPr>
              <a:t>)</a:t>
            </a:r>
            <a:endParaRPr lang="en-US" sz="3200" dirty="0">
              <a:sym typeface="Symbol" pitchFamily="18" charset="2"/>
            </a:endParaRPr>
          </a:p>
          <a:p>
            <a:endParaRPr lang="en-US" sz="3200" dirty="0" smtClean="0"/>
          </a:p>
          <a:p>
            <a:r>
              <a:rPr lang="en-US" sz="3200" dirty="0" smtClean="0"/>
              <a:t>Let </a:t>
            </a:r>
            <a:r>
              <a:rPr lang="en-US" sz="3200" b="1" dirty="0" smtClean="0"/>
              <a:t>g</a:t>
            </a:r>
            <a:r>
              <a:rPr lang="en-US" sz="3200" dirty="0" smtClean="0"/>
              <a:t> be a guess for </a:t>
            </a:r>
            <a:br>
              <a:rPr lang="en-US" sz="3200" dirty="0" smtClean="0"/>
            </a:br>
            <a:r>
              <a:rPr lang="en-US" sz="3200" dirty="0" smtClean="0"/>
              <a:t>m[1]. Set</a:t>
            </a:r>
          </a:p>
          <a:p>
            <a:r>
              <a:rPr lang="en-US" sz="3200" dirty="0" smtClean="0"/>
              <a:t>c[0]’ = g </a:t>
            </a:r>
            <a:r>
              <a:rPr lang="en-US" sz="3200" dirty="0" smtClean="0">
                <a:sym typeface="Symbol" pitchFamily="18" charset="2"/>
              </a:rPr>
              <a:t> </a:t>
            </a:r>
            <a:r>
              <a:rPr lang="en-US" sz="3200" dirty="0" smtClean="0"/>
              <a:t>c[0]</a:t>
            </a:r>
            <a:r>
              <a:rPr lang="en-US" sz="3200" dirty="0" smtClean="0">
                <a:sym typeface="Symbol" pitchFamily="18" charset="2"/>
              </a:rPr>
              <a:t>. Then</a:t>
            </a:r>
            <a:br>
              <a:rPr lang="en-US" sz="3200" dirty="0" smtClean="0">
                <a:sym typeface="Symbol" pitchFamily="18" charset="2"/>
              </a:rPr>
            </a:br>
            <a:r>
              <a:rPr lang="en-US" sz="3200" dirty="0" smtClean="0">
                <a:sym typeface="Symbol" pitchFamily="18" charset="2"/>
              </a:rPr>
              <a:t>decrypting c[0]’ yields: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 </a:t>
            </a:r>
            <a:r>
              <a:rPr lang="en-US" sz="3200" dirty="0" smtClean="0">
                <a:sym typeface="Symbol" pitchFamily="18" charset="2"/>
              </a:rPr>
              <a:t>g  </a:t>
            </a:r>
            <a:r>
              <a:rPr lang="en-US" sz="3200" dirty="0" smtClean="0"/>
              <a:t>c[0] </a:t>
            </a:r>
            <a:r>
              <a:rPr lang="en-US" sz="3200" dirty="0" smtClean="0">
                <a:sym typeface="Symbol" pitchFamily="18" charset="2"/>
              </a:rPr>
              <a:t> </a:t>
            </a:r>
            <a:r>
              <a:rPr lang="en-US" sz="3200" dirty="0"/>
              <a:t>D(k,</a:t>
            </a:r>
            <a:r>
              <a:rPr lang="en-US" sz="3200" dirty="0">
                <a:sym typeface="Symbol" pitchFamily="18" charset="2"/>
              </a:rPr>
              <a:t></a:t>
            </a:r>
            <a:r>
              <a:rPr lang="en-US" sz="3200" dirty="0" smtClean="0">
                <a:sym typeface="Symbol" pitchFamily="18" charset="2"/>
              </a:rPr>
              <a:t>)</a:t>
            </a:r>
          </a:p>
          <a:p>
            <a:r>
              <a:rPr lang="en-US" sz="3200" dirty="0" smtClean="0">
                <a:sym typeface="Symbol" pitchFamily="18" charset="2"/>
              </a:rPr>
              <a:t>=&gt; 0 </a:t>
            </a:r>
            <a:br>
              <a:rPr lang="en-US" sz="3200" dirty="0" smtClean="0">
                <a:sym typeface="Symbol" pitchFamily="18" charset="2"/>
              </a:rPr>
            </a:br>
            <a:r>
              <a:rPr lang="en-US" sz="3200" dirty="0" smtClean="0">
                <a:sym typeface="Symbol" pitchFamily="18" charset="2"/>
              </a:rPr>
              <a:t>(if our guess is correct</a:t>
            </a:r>
            <a:r>
              <a:rPr lang="en-US" sz="3200" dirty="0">
                <a:sym typeface="Symbol" pitchFamily="18" charset="2"/>
              </a:rPr>
              <a:t>)</a:t>
            </a:r>
            <a:endParaRPr lang="en-US" sz="3200" dirty="0" smtClean="0"/>
          </a:p>
        </p:txBody>
      </p:sp>
      <p:sp>
        <p:nvSpPr>
          <p:cNvPr id="31" name="Rectangle 30"/>
          <p:cNvSpPr/>
          <p:nvPr/>
        </p:nvSpPr>
        <p:spPr>
          <a:xfrm>
            <a:off x="2895600" y="2743200"/>
            <a:ext cx="228600" cy="3048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486A-5D7B-DC4E-A9DD-FFAF260D45AC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34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932" y="1066800"/>
            <a:ext cx="8493125" cy="7270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Iterated design was only one we knew</a:t>
            </a:r>
            <a:br>
              <a:rPr lang="en-US" dirty="0" smtClean="0"/>
            </a:br>
            <a:r>
              <a:rPr lang="en-US" dirty="0" smtClean="0"/>
              <a:t>until 1945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700" y="2286000"/>
            <a:ext cx="2362200" cy="33355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38400" y="5638800"/>
            <a:ext cx="4114800" cy="3048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2400" b="0" dirty="0" smtClean="0">
                <a:latin typeface="Cambria"/>
                <a:cs typeface="Cambria"/>
              </a:rPr>
              <a:t>Claude Shannon: 1916 - 2001 </a:t>
            </a:r>
          </a:p>
        </p:txBody>
      </p:sp>
    </p:spTree>
    <p:extLst>
      <p:ext uri="{BB962C8B-B14F-4D97-AF65-F5344CB8AC3E}">
        <p14:creationId xmlns:p14="http://schemas.microsoft.com/office/powerpoint/2010/main" val="1489012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/>
          <p:cNvSpPr txBox="1"/>
          <p:nvPr/>
        </p:nvSpPr>
        <p:spPr>
          <a:xfrm>
            <a:off x="457200" y="1701800"/>
            <a:ext cx="7900119" cy="307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Attack:   submit    </a:t>
            </a:r>
            <a:r>
              <a:rPr lang="en-US" sz="2400" b="1" dirty="0" smtClean="0">
                <a:solidFill>
                  <a:schemeClr val="tx2"/>
                </a:solidFill>
              </a:rPr>
              <a:t>( IV, c’[0],  c[1] )  </a:t>
            </a:r>
            <a:r>
              <a:rPr lang="en-US" sz="2400" dirty="0" smtClean="0"/>
              <a:t>to padding oracle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		</a:t>
            </a:r>
            <a:r>
              <a:rPr lang="en-US" sz="2400" dirty="0"/>
              <a:t>	</a:t>
            </a:r>
            <a:r>
              <a:rPr lang="en-US" sz="2400" dirty="0" smtClean="0"/>
              <a:t>⇒   attacker learns if  last-byte = g</a:t>
            </a:r>
          </a:p>
          <a:p>
            <a:pPr>
              <a:spcBef>
                <a:spcPts val="1200"/>
              </a:spcBef>
            </a:pPr>
            <a:endParaRPr lang="en-US" sz="2400" dirty="0"/>
          </a:p>
          <a:p>
            <a:pPr>
              <a:spcBef>
                <a:spcPts val="1200"/>
              </a:spcBef>
            </a:pPr>
            <a:r>
              <a:rPr lang="en-US" sz="2400" dirty="0" smtClean="0"/>
              <a:t>Repeat  with   g = 0,1, …, 255  to learn last byte of m[1]</a:t>
            </a:r>
          </a:p>
          <a:p>
            <a:pPr>
              <a:spcBef>
                <a:spcPts val="1200"/>
              </a:spcBef>
            </a:pPr>
            <a:endParaRPr lang="en-US" sz="2400" dirty="0"/>
          </a:p>
          <a:p>
            <a:pPr>
              <a:spcBef>
                <a:spcPts val="1200"/>
              </a:spcBef>
            </a:pPr>
            <a:r>
              <a:rPr lang="en-US" sz="2400" dirty="0" smtClean="0"/>
              <a:t>Then use a  (02, 02)  pad to learn the next byte and so on …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padding oracle</a:t>
            </a:r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609600" y="304800"/>
            <a:ext cx="82296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0" i="0" kern="1200" spc="-50" normalizeH="0">
                <a:solidFill>
                  <a:schemeClr val="tx2"/>
                </a:solidFill>
                <a:latin typeface="+mj-lt"/>
                <a:ea typeface="+mj-ea"/>
                <a:cs typeface="Cambria"/>
              </a:defRPr>
            </a:lvl1pPr>
          </a:lstStyle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486A-5D7B-DC4E-A9DD-FFAF260D45AC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37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Ciphers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i="1" u="sng" dirty="0" smtClean="0"/>
              <a:t>Recall</a:t>
            </a:r>
            <a:r>
              <a:rPr lang="en-US" dirty="0" smtClean="0"/>
              <a:t>: A stream cipher typically </a:t>
            </a:r>
            <a:r>
              <a:rPr lang="en-US" dirty="0" err="1" smtClean="0"/>
              <a:t>xors</a:t>
            </a:r>
            <a:r>
              <a:rPr lang="en-US" dirty="0" smtClean="0"/>
              <a:t> plaintext byte-by-byte with PRNG(k)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u="sng" dirty="0" smtClean="0"/>
              <a:t>Example</a:t>
            </a:r>
            <a:r>
              <a:rPr lang="en-US" dirty="0" smtClean="0"/>
              <a:t>: RC4 (</a:t>
            </a:r>
            <a:r>
              <a:rPr lang="en-US" dirty="0" err="1" smtClean="0"/>
              <a:t>Rivest</a:t>
            </a:r>
            <a:r>
              <a:rPr lang="en-US" dirty="0" smtClean="0"/>
              <a:t> Cipher 4) is a PRNG based on a key, and is used as a stream cipher in TLS and WPA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This differs from a block cipher where we operate on blocks of plaintext, not byte-by-byte in a streaming fashion.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439D-C917-4EDB-AE93-DD258BDEFED5}" type="slidenum">
              <a:rPr lang="en-US" smtClean="0"/>
              <a:t>111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384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Recognizing Ciphers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8985662"/>
              </p:ext>
            </p:extLst>
          </p:nvPr>
        </p:nvGraphicFramePr>
        <p:xfrm>
          <a:off x="457200" y="1371600"/>
          <a:ext cx="8229600" cy="4754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486A-5D7B-DC4E-A9DD-FFAF260D45AC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82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CTF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Multiple network services: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sually a man-in-the-middle attack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mplies broken authentication </a:t>
            </a:r>
          </a:p>
          <a:p>
            <a:pPr marL="3429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Client trusted with storage: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oal is to modify data and return it to the server, so broken integrity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specially common in websites (</a:t>
            </a:r>
            <a:r>
              <a:rPr lang="en-US" dirty="0" err="1" smtClean="0"/>
              <a:t>eg</a:t>
            </a:r>
            <a:r>
              <a:rPr lang="en-US" dirty="0" smtClean="0"/>
              <a:t>, cookies)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486A-5D7B-DC4E-A9DD-FFAF260D45AC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40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6450" y="1088247"/>
            <a:ext cx="427562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Modern Cryptographic Landscape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114</a:t>
            </a:fld>
            <a:endParaRPr lang="en-US"/>
          </a:p>
        </p:txBody>
      </p:sp>
      <p:pic>
        <p:nvPicPr>
          <p:cNvPr id="5" name="Picture 4" descr="Crypto Outlin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5400" y="76200"/>
            <a:ext cx="8458200" cy="653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539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Cryptography is </a:t>
            </a:r>
            <a:r>
              <a:rPr lang="en-US" sz="2800" i="1" dirty="0" smtClean="0"/>
              <a:t>very</a:t>
            </a:r>
            <a:r>
              <a:rPr lang="en-US" sz="2800" dirty="0" smtClean="0"/>
              <a:t> fragile</a:t>
            </a:r>
          </a:p>
          <a:p>
            <a:r>
              <a:rPr lang="en-US" sz="2800" dirty="0" smtClean="0"/>
              <a:t>Understanding attacks helps defense and visa versa</a:t>
            </a:r>
          </a:p>
          <a:p>
            <a:r>
              <a:rPr lang="en-US" sz="2800" dirty="0" smtClean="0"/>
              <a:t>Recognizing crypto systems is first step towards fixing or bypassing them</a:t>
            </a:r>
          </a:p>
          <a:p>
            <a:endParaRPr lang="en-US" sz="2800" dirty="0"/>
          </a:p>
          <a:p>
            <a:r>
              <a:rPr lang="en-US" sz="2800" dirty="0" smtClean="0"/>
              <a:t>Resources:</a:t>
            </a:r>
          </a:p>
          <a:p>
            <a:pPr lvl="1"/>
            <a:r>
              <a:rPr lang="en-US" sz="2400" dirty="0" smtClean="0"/>
              <a:t>Dan </a:t>
            </a:r>
            <a:r>
              <a:rPr lang="en-US" sz="2400" dirty="0" err="1" smtClean="0"/>
              <a:t>Boneh’s</a:t>
            </a:r>
            <a:r>
              <a:rPr lang="en-US" sz="2400" dirty="0" smtClean="0"/>
              <a:t> </a:t>
            </a:r>
            <a:r>
              <a:rPr lang="en-US" sz="2400" dirty="0" err="1" smtClean="0"/>
              <a:t>Coursera</a:t>
            </a:r>
            <a:r>
              <a:rPr lang="en-US" sz="2400" dirty="0" smtClean="0"/>
              <a:t> course is online and excellent</a:t>
            </a:r>
          </a:p>
          <a:p>
            <a:pPr lvl="1"/>
            <a:r>
              <a:rPr lang="en-US" sz="2400" dirty="0" smtClean="0"/>
              <a:t>Handbook of Applied Cryptography</a:t>
            </a:r>
          </a:p>
          <a:p>
            <a:pPr lvl="1"/>
            <a:r>
              <a:rPr lang="en-US" sz="2400" dirty="0" err="1" smtClean="0"/>
              <a:t>Bellare</a:t>
            </a:r>
            <a:r>
              <a:rPr lang="en-US" sz="2400" dirty="0" smtClean="0"/>
              <a:t> and </a:t>
            </a:r>
            <a:r>
              <a:rPr lang="en-US" sz="2400" dirty="0" err="1" smtClean="0"/>
              <a:t>Rogaway’s</a:t>
            </a:r>
            <a:r>
              <a:rPr lang="en-US" sz="2400" dirty="0" smtClean="0"/>
              <a:t> course notes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439D-C917-4EDB-AE93-DD258BDEFED5}" type="slidenum">
              <a:rPr lang="en-US" smtClean="0"/>
              <a:t>115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25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CBC Padding Oracle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486A-5D7B-DC4E-A9DD-FFAF260D45AC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33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00300" y="1524000"/>
            <a:ext cx="4343400" cy="73866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sz="4800" dirty="0" smtClean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620339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Claude Shannon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1163"/>
            <a:ext cx="8229600" cy="4445000"/>
          </a:xfrm>
        </p:spPr>
        <p:txBody>
          <a:bodyPr/>
          <a:lstStyle/>
          <a:p>
            <a:r>
              <a:rPr lang="en-US" dirty="0"/>
              <a:t>Formally </a:t>
            </a:r>
            <a:r>
              <a:rPr lang="en-US" dirty="0" smtClean="0"/>
              <a:t>define:</a:t>
            </a:r>
          </a:p>
          <a:p>
            <a:pPr lvl="1"/>
            <a:r>
              <a:rPr lang="en-US" dirty="0" smtClean="0"/>
              <a:t> </a:t>
            </a:r>
            <a:r>
              <a:rPr lang="en-US" i="1" dirty="0">
                <a:solidFill>
                  <a:schemeClr val="accent1"/>
                </a:solidFill>
              </a:rPr>
              <a:t>security </a:t>
            </a:r>
            <a:r>
              <a:rPr lang="en-US" i="1" dirty="0" smtClean="0">
                <a:solidFill>
                  <a:schemeClr val="accent1"/>
                </a:solidFill>
              </a:rPr>
              <a:t>goals</a:t>
            </a:r>
            <a:endParaRPr lang="en-US" dirty="0"/>
          </a:p>
          <a:p>
            <a:pPr lvl="1"/>
            <a:r>
              <a:rPr lang="en-US" i="1" dirty="0" smtClean="0">
                <a:solidFill>
                  <a:schemeClr val="accent1"/>
                </a:solidFill>
              </a:rPr>
              <a:t>adversarial models</a:t>
            </a:r>
            <a:endParaRPr lang="en-US" i="1" dirty="0"/>
          </a:p>
          <a:p>
            <a:pPr lvl="1"/>
            <a:r>
              <a:rPr lang="en-US" i="1" dirty="0" smtClean="0">
                <a:solidFill>
                  <a:schemeClr val="accent1"/>
                </a:solidFill>
              </a:rPr>
              <a:t>security </a:t>
            </a:r>
            <a:r>
              <a:rPr lang="en-US" i="1" dirty="0">
                <a:solidFill>
                  <a:schemeClr val="accent1"/>
                </a:solidFill>
              </a:rPr>
              <a:t>of </a:t>
            </a:r>
            <a:r>
              <a:rPr lang="en-US" i="1" dirty="0" smtClean="0">
                <a:solidFill>
                  <a:schemeClr val="accent1"/>
                </a:solidFill>
              </a:rPr>
              <a:t>system </a:t>
            </a:r>
            <a:r>
              <a:rPr lang="en-US" i="1" dirty="0" err="1" smtClean="0">
                <a:solidFill>
                  <a:schemeClr val="accent1"/>
                </a:solidFill>
              </a:rPr>
              <a:t>wrt</a:t>
            </a:r>
            <a:r>
              <a:rPr lang="en-US" i="1" dirty="0" smtClean="0">
                <a:solidFill>
                  <a:schemeClr val="accent1"/>
                </a:solidFill>
              </a:rPr>
              <a:t> goals</a:t>
            </a:r>
          </a:p>
          <a:p>
            <a:pPr lvl="1"/>
            <a:endParaRPr lang="en-US" i="1" dirty="0">
              <a:solidFill>
                <a:schemeClr val="accent1"/>
              </a:solidFill>
            </a:endParaRPr>
          </a:p>
          <a:p>
            <a:r>
              <a:rPr lang="en-US" dirty="0"/>
              <a:t>Beyond iterated design: </a:t>
            </a:r>
            <a:r>
              <a:rPr lang="en-US" dirty="0" smtClean="0"/>
              <a:t>Proof!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1028700" cy="145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381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Provable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>
                <a:solidFill>
                  <a:srgbClr val="990000"/>
                </a:solidFill>
              </a:rPr>
              <a:t>Observation:</a:t>
            </a:r>
            <a:r>
              <a:rPr lang="en-US" dirty="0" smtClean="0"/>
              <a:t> Modern cryptographic systems can be provably secure when used correctly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u="sng" dirty="0" smtClean="0">
                <a:solidFill>
                  <a:schemeClr val="tx2"/>
                </a:solidFill>
              </a:rPr>
              <a:t>Consequence:</a:t>
            </a:r>
            <a:r>
              <a:rPr lang="en-US" dirty="0" smtClean="0"/>
              <a:t> Breaks come where systems are implemented incorrectly or with sub-standard parts.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36570" y="5046887"/>
            <a:ext cx="8150230" cy="1445988"/>
          </a:xfrm>
          <a:prstGeom prst="roundRect">
            <a:avLst/>
          </a:prstGeom>
          <a:solidFill>
            <a:schemeClr val="accent5"/>
          </a:solidFill>
          <a:ln w="28575" cap="rnd" cmpd="sng">
            <a:noFill/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In CTFs, first understand what it means to be secure, and then look for flaws in the implementation</a:t>
            </a:r>
            <a:endParaRPr lang="en-US" sz="2800" i="1" u="sng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486A-5D7B-DC4E-A9DD-FFAF260D45A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Vocabulary and Goals in Cryptography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Secrecy, Integrity, and Authenticated Encryption (AE)</a:t>
            </a:r>
          </a:p>
          <a:p>
            <a:r>
              <a:rPr lang="en-US" dirty="0" smtClean="0"/>
              <a:t>Definitions in Cryptosystems</a:t>
            </a:r>
          </a:p>
          <a:p>
            <a:r>
              <a:rPr lang="en-US" dirty="0" smtClean="0"/>
              <a:t>Security models: what it means to be correct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486A-5D7B-DC4E-A9DD-FFAF260D45A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091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ular Callout 2"/>
          <p:cNvSpPr/>
          <p:nvPr/>
        </p:nvSpPr>
        <p:spPr>
          <a:xfrm>
            <a:off x="876300" y="4080789"/>
            <a:ext cx="2286000" cy="990601"/>
          </a:xfrm>
          <a:prstGeom prst="wedgeRoundRectCallout">
            <a:avLst>
              <a:gd name="adj1" fmla="val 100115"/>
              <a:gd name="adj2" fmla="val -174119"/>
              <a:gd name="adj3" fmla="val 1666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err="1" smtClean="0">
                <a:solidFill>
                  <a:schemeClr val="bg1"/>
                </a:solidFill>
              </a:rPr>
              <a:t>Cryptonium</a:t>
            </a:r>
            <a:r>
              <a:rPr lang="en-US" sz="2800" dirty="0" smtClean="0">
                <a:solidFill>
                  <a:schemeClr val="bg1"/>
                </a:solidFill>
              </a:rPr>
              <a:t/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Pipe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Security Goal 1: Secrecy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15</a:t>
            </a:fld>
            <a:endParaRPr lang="en-US"/>
          </a:p>
        </p:txBody>
      </p:sp>
      <p:sp>
        <p:nvSpPr>
          <p:cNvPr id="15" name="Can 14"/>
          <p:cNvSpPr/>
          <p:nvPr/>
        </p:nvSpPr>
        <p:spPr bwMode="auto">
          <a:xfrm rot="5400000">
            <a:off x="4378870" y="1374230"/>
            <a:ext cx="325574" cy="2301514"/>
          </a:xfrm>
          <a:prstGeom prst="can">
            <a:avLst/>
          </a:prstGeom>
          <a:solidFill>
            <a:schemeClr val="accent5">
              <a:alpha val="24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-65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104900" y="2278633"/>
            <a:ext cx="1524000" cy="60960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Alice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6515100" y="2274332"/>
            <a:ext cx="1524000" cy="60960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Bob</a:t>
            </a:r>
          </a:p>
        </p:txBody>
      </p:sp>
      <p:cxnSp>
        <p:nvCxnSpPr>
          <p:cNvPr id="28" name="Straight Arrow Connector 27"/>
          <p:cNvCxnSpPr>
            <a:stCxn id="25" idx="3"/>
            <a:endCxn id="27" idx="1"/>
          </p:cNvCxnSpPr>
          <p:nvPr/>
        </p:nvCxnSpPr>
        <p:spPr>
          <a:xfrm flipV="1">
            <a:off x="2628900" y="2579132"/>
            <a:ext cx="3886200" cy="4301"/>
          </a:xfrm>
          <a:prstGeom prst="straightConnector1">
            <a:avLst/>
          </a:prstGeom>
          <a:ln w="28575" cap="rnd" cmpd="sng">
            <a:solidFill>
              <a:schemeClr val="tx1"/>
            </a:solidFill>
            <a:miter lim="800000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71211" y="1981200"/>
            <a:ext cx="1630179" cy="307777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2000" dirty="0" smtClean="0"/>
              <a:t>Public Channel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3924300" y="2581149"/>
            <a:ext cx="1524000" cy="1524000"/>
            <a:chOff x="3810000" y="3352800"/>
            <a:chExt cx="1524000" cy="1524000"/>
          </a:xfrm>
        </p:grpSpPr>
        <p:sp>
          <p:nvSpPr>
            <p:cNvPr id="31" name="Rounded Rectangle 30"/>
            <p:cNvSpPr/>
            <p:nvPr/>
          </p:nvSpPr>
          <p:spPr>
            <a:xfrm>
              <a:off x="3810000" y="4267200"/>
              <a:ext cx="1524000" cy="60960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Eve</a:t>
              </a:r>
            </a:p>
          </p:txBody>
        </p:sp>
        <p:cxnSp>
          <p:nvCxnSpPr>
            <p:cNvPr id="32" name="Straight Arrow Connector 31"/>
            <p:cNvCxnSpPr>
              <a:stCxn id="31" idx="0"/>
            </p:cNvCxnSpPr>
            <p:nvPr/>
          </p:nvCxnSpPr>
          <p:spPr>
            <a:xfrm flipV="1">
              <a:off x="4572000" y="3352800"/>
              <a:ext cx="0" cy="914400"/>
            </a:xfrm>
            <a:prstGeom prst="straightConnector1">
              <a:avLst/>
            </a:prstGeom>
            <a:ln w="28575" cap="rnd" cmpd="sng">
              <a:solidFill>
                <a:schemeClr val="tx1"/>
              </a:solidFill>
              <a:miter lim="800000"/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6047405" y="2209800"/>
            <a:ext cx="256480" cy="369332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2400" dirty="0" smtClean="0"/>
              <a:t>m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58224" y="5425267"/>
            <a:ext cx="7027565" cy="1477328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US" sz="3200" i="1" u="sng" dirty="0" smtClean="0">
                <a:solidFill>
                  <a:schemeClr val="tx2"/>
                </a:solidFill>
              </a:rPr>
              <a:t>Secrecy</a:t>
            </a:r>
          </a:p>
          <a:p>
            <a:pPr algn="ctr"/>
            <a:r>
              <a:rPr lang="en-US" sz="3200" dirty="0" smtClean="0"/>
              <a:t>Eve should not be able to learn </a:t>
            </a:r>
            <a:r>
              <a:rPr lang="en-US" sz="3200" u="sng" dirty="0" smtClean="0"/>
              <a:t>anything</a:t>
            </a:r>
            <a:r>
              <a:rPr lang="en-US" sz="3200" dirty="0" smtClean="0"/>
              <a:t> </a:t>
            </a:r>
            <a:br>
              <a:rPr lang="en-US" sz="3200" dirty="0" smtClean="0"/>
            </a:br>
            <a:r>
              <a:rPr lang="en-US" sz="3200" dirty="0" smtClean="0"/>
              <a:t>about 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22043" y="4105149"/>
            <a:ext cx="1128514" cy="276999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dirty="0" smtClean="0"/>
              <a:t>read access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757751" y="2248777"/>
            <a:ext cx="256480" cy="369332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2400" dirty="0" smtClean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35961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493125" cy="7270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Secrecy and Encryption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738642"/>
              </p:ext>
            </p:extLst>
          </p:nvPr>
        </p:nvGraphicFramePr>
        <p:xfrm>
          <a:off x="228600" y="3997816"/>
          <a:ext cx="6019800" cy="25958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{9DCAF9ED-07DC-4A11-8D7F-57B35C25682E}</a:tableStyleId>
              </a:tblPr>
              <a:tblGrid>
                <a:gridCol w="762000"/>
                <a:gridCol w="525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Message</a:t>
                      </a:r>
                      <a:r>
                        <a:rPr lang="en-US" baseline="0" dirty="0" smtClean="0"/>
                        <a:t> (aka plaintext). From the </a:t>
                      </a:r>
                      <a:r>
                        <a:rPr lang="en-US" i="1" u="sng" baseline="0" dirty="0" smtClean="0"/>
                        <a:t>message space</a:t>
                      </a:r>
                      <a:r>
                        <a:rPr lang="en-US" baseline="0" dirty="0" smtClean="0"/>
                        <a:t> 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Ciphertext</a:t>
                      </a:r>
                      <a:r>
                        <a:rPr lang="en-US" dirty="0" smtClean="0"/>
                        <a:t>. From the </a:t>
                      </a:r>
                      <a:r>
                        <a:rPr lang="en-US" i="1" u="sng" dirty="0" err="1" smtClean="0"/>
                        <a:t>ciphertext</a:t>
                      </a:r>
                      <a:r>
                        <a:rPr lang="en-US" i="1" u="sng" dirty="0" smtClean="0"/>
                        <a:t> space </a:t>
                      </a:r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/>
                        <a:t>E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Encryption Algorithm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/>
                        <a:t>D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Decryption Algorithm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k</a:t>
                      </a:r>
                      <a:r>
                        <a:rPr lang="en-US" b="1" baseline="-25000" dirty="0" err="1" smtClean="0"/>
                        <a:t>e</a:t>
                      </a:r>
                      <a:endParaRPr lang="en-US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Encryption key. From</a:t>
                      </a:r>
                      <a:r>
                        <a:rPr lang="en-US" baseline="0" dirty="0" smtClean="0"/>
                        <a:t> the </a:t>
                      </a:r>
                      <a:r>
                        <a:rPr lang="en-US" i="1" u="sng" baseline="0" dirty="0" smtClean="0"/>
                        <a:t>key space</a:t>
                      </a:r>
                      <a:r>
                        <a:rPr lang="en-US" baseline="0" dirty="0" smtClean="0"/>
                        <a:t> 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k</a:t>
                      </a:r>
                      <a:r>
                        <a:rPr lang="en-US" b="1" baseline="-25000" dirty="0" err="1" smtClean="0"/>
                        <a:t>d</a:t>
                      </a:r>
                      <a:endParaRPr lang="en-US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Decryption. Also from the </a:t>
                      </a:r>
                      <a:r>
                        <a:rPr lang="en-US" i="1" u="sng" dirty="0" smtClean="0"/>
                        <a:t>key space</a:t>
                      </a:r>
                      <a:r>
                        <a:rPr lang="en-US" dirty="0" smtClean="0"/>
                        <a:t> K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16</a:t>
            </a:fld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2466956" y="1676400"/>
            <a:ext cx="0" cy="306388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V="1">
            <a:off x="2466956" y="2596212"/>
            <a:ext cx="0" cy="312448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39818" y="1174558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sz="2800" b="0" dirty="0" smtClean="0">
                <a:latin typeface="Calibri"/>
                <a:cs typeface="Calibri"/>
              </a:rPr>
              <a:t>m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240588" y="2752436"/>
            <a:ext cx="467003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b="0" dirty="0" err="1" smtClean="0">
                <a:latin typeface="Calibri"/>
                <a:cs typeface="Calibri"/>
              </a:rPr>
              <a:t>k</a:t>
            </a:r>
            <a:r>
              <a:rPr lang="en-US" sz="2800" b="0" baseline="-25000" dirty="0" err="1" smtClean="0">
                <a:latin typeface="Calibri"/>
                <a:cs typeface="Calibri"/>
              </a:rPr>
              <a:t>e</a:t>
            </a:r>
            <a:endParaRPr lang="en-US" sz="2800" b="0" baseline="-25000" dirty="0" smtClean="0">
              <a:latin typeface="Calibri"/>
              <a:cs typeface="Calibri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828381" y="1853097"/>
            <a:ext cx="381000" cy="45720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sz="2800" b="0" dirty="0" err="1" smtClean="0">
                <a:latin typeface="Calibri"/>
                <a:cs typeface="Calibri"/>
              </a:rPr>
              <a:t>c</a:t>
            </a:r>
            <a:endParaRPr lang="en-US" sz="2800" b="0" dirty="0" smtClean="0">
              <a:latin typeface="Calibri"/>
              <a:cs typeface="Calibri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516791" y="1174558"/>
            <a:ext cx="467695" cy="45244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sz="2800" b="0" dirty="0" smtClean="0">
                <a:latin typeface="Calibri"/>
                <a:cs typeface="Calibri"/>
              </a:rPr>
              <a:t>m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53100" y="1836385"/>
            <a:ext cx="381000" cy="45720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sz="2800" b="0" dirty="0" smtClean="0">
                <a:latin typeface="Calibri"/>
                <a:cs typeface="Calibri"/>
              </a:rPr>
              <a:t>c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755073" y="1981200"/>
            <a:ext cx="1524000" cy="60960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Alice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209800" y="1981200"/>
            <a:ext cx="533400" cy="6096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i="1" dirty="0">
                <a:solidFill>
                  <a:schemeClr val="tx1"/>
                </a:solidFill>
              </a:rPr>
              <a:t>E</a:t>
            </a:r>
            <a:endParaRPr lang="en-US" sz="2400" b="1" i="1" dirty="0" smtClean="0">
              <a:solidFill>
                <a:schemeClr val="tx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449955" y="1959728"/>
            <a:ext cx="1991695" cy="609600"/>
            <a:chOff x="14504488" y="3892572"/>
            <a:chExt cx="1991695" cy="609600"/>
          </a:xfrm>
        </p:grpSpPr>
        <p:sp>
          <p:nvSpPr>
            <p:cNvPr id="27" name="Rounded Rectangle 26"/>
            <p:cNvSpPr/>
            <p:nvPr/>
          </p:nvSpPr>
          <p:spPr>
            <a:xfrm>
              <a:off x="14972183" y="3892572"/>
              <a:ext cx="1524000" cy="609600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Bob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4504488" y="3892572"/>
              <a:ext cx="533400" cy="60960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i="1" dirty="0" smtClean="0">
                  <a:solidFill>
                    <a:schemeClr val="tx1"/>
                  </a:solidFill>
                </a:rPr>
                <a:t>D</a:t>
              </a:r>
            </a:p>
          </p:txBody>
        </p:sp>
      </p:grpSp>
      <p:cxnSp>
        <p:nvCxnSpPr>
          <p:cNvPr id="47" name="Straight Arrow Connector 46"/>
          <p:cNvCxnSpPr/>
          <p:nvPr/>
        </p:nvCxnSpPr>
        <p:spPr bwMode="auto">
          <a:xfrm flipV="1">
            <a:off x="6771784" y="2569328"/>
            <a:ext cx="0" cy="312448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8" name="TextBox 47"/>
          <p:cNvSpPr txBox="1"/>
          <p:nvPr/>
        </p:nvSpPr>
        <p:spPr>
          <a:xfrm>
            <a:off x="6545416" y="2725552"/>
            <a:ext cx="467003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b="0" dirty="0" err="1" smtClean="0">
                <a:latin typeface="Calibri"/>
                <a:cs typeface="Calibri"/>
              </a:rPr>
              <a:t>k</a:t>
            </a:r>
            <a:r>
              <a:rPr lang="en-US" sz="2800" b="0" baseline="-25000" dirty="0" err="1" smtClean="0">
                <a:latin typeface="Calibri"/>
                <a:cs typeface="Calibri"/>
              </a:rPr>
              <a:t>e</a:t>
            </a:r>
            <a:endParaRPr lang="en-US" sz="2800" b="0" baseline="-25000" dirty="0" smtClean="0">
              <a:latin typeface="Calibri"/>
              <a:cs typeface="Calibri"/>
            </a:endParaRPr>
          </a:p>
        </p:txBody>
      </p:sp>
      <p:cxnSp>
        <p:nvCxnSpPr>
          <p:cNvPr id="49" name="Straight Arrow Connector 48"/>
          <p:cNvCxnSpPr/>
          <p:nvPr/>
        </p:nvCxnSpPr>
        <p:spPr bwMode="auto">
          <a:xfrm>
            <a:off x="6771784" y="1653340"/>
            <a:ext cx="0" cy="306388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4" name="Rounded Rectangle 3"/>
          <p:cNvSpPr/>
          <p:nvPr/>
        </p:nvSpPr>
        <p:spPr>
          <a:xfrm>
            <a:off x="6477102" y="4114800"/>
            <a:ext cx="2391264" cy="2147873"/>
          </a:xfrm>
          <a:prstGeom prst="roundRect">
            <a:avLst/>
          </a:prstGeom>
          <a:solidFill>
            <a:schemeClr val="accent5"/>
          </a:solidFill>
          <a:ln w="28575" cap="rnd" cmpd="sng">
            <a:noFill/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We achieve </a:t>
            </a:r>
            <a:r>
              <a:rPr lang="en-US" sz="2400" u="sng" dirty="0" smtClean="0">
                <a:solidFill>
                  <a:schemeClr val="bg1"/>
                </a:solidFill>
              </a:rPr>
              <a:t>secrecy</a:t>
            </a:r>
            <a:r>
              <a:rPr lang="en-US" sz="2400" dirty="0" smtClean="0">
                <a:solidFill>
                  <a:schemeClr val="bg1"/>
                </a:solidFill>
              </a:rPr>
              <a:t> with </a:t>
            </a:r>
            <a:r>
              <a:rPr lang="en-US" sz="2400" u="sng" dirty="0" smtClean="0">
                <a:solidFill>
                  <a:schemeClr val="bg1"/>
                </a:solidFill>
              </a:rPr>
              <a:t>encryption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819400" y="2310297"/>
            <a:ext cx="3630555" cy="1"/>
          </a:xfrm>
          <a:prstGeom prst="straightConnector1">
            <a:avLst/>
          </a:prstGeom>
          <a:ln w="28575" cap="rnd" cmpd="sng">
            <a:solidFill>
              <a:schemeClr val="tx1"/>
            </a:solidFill>
            <a:miter lim="800000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3807337" y="2345096"/>
            <a:ext cx="1524000" cy="856377"/>
            <a:chOff x="3693037" y="3116747"/>
            <a:chExt cx="1524000" cy="856377"/>
          </a:xfrm>
        </p:grpSpPr>
        <p:sp>
          <p:nvSpPr>
            <p:cNvPr id="35" name="Rounded Rectangle 34"/>
            <p:cNvSpPr/>
            <p:nvPr/>
          </p:nvSpPr>
          <p:spPr>
            <a:xfrm>
              <a:off x="3693037" y="3363524"/>
              <a:ext cx="1524000" cy="60960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Eve</a:t>
              </a:r>
            </a:p>
          </p:txBody>
        </p:sp>
        <p:cxnSp>
          <p:nvCxnSpPr>
            <p:cNvPr id="36" name="Straight Arrow Connector 35"/>
            <p:cNvCxnSpPr>
              <a:stCxn id="35" idx="0"/>
            </p:cNvCxnSpPr>
            <p:nvPr/>
          </p:nvCxnSpPr>
          <p:spPr>
            <a:xfrm flipV="1">
              <a:off x="4455037" y="3116747"/>
              <a:ext cx="0" cy="246777"/>
            </a:xfrm>
            <a:prstGeom prst="straightConnector1">
              <a:avLst/>
            </a:prstGeom>
            <a:ln w="28575" cap="rnd" cmpd="sng">
              <a:solidFill>
                <a:schemeClr val="tx1"/>
              </a:solidFill>
              <a:miter lim="800000"/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4550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Encryption is defined by 3 algorithms: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 err="1" smtClean="0"/>
              <a:t>keygen</a:t>
            </a:r>
            <a:r>
              <a:rPr lang="en-US" sz="2400" dirty="0" smtClean="0"/>
              <a:t>(x): generate an l bit key. </a:t>
            </a:r>
            <a:r>
              <a:rPr lang="en-US" sz="2400" dirty="0"/>
              <a:t>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(may be simply picking x random bits)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 smtClean="0"/>
              <a:t>E</a:t>
            </a:r>
            <a:r>
              <a:rPr lang="en-US" sz="2400" dirty="0" smtClean="0"/>
              <a:t>(</a:t>
            </a:r>
            <a:r>
              <a:rPr lang="en-US" sz="2400" dirty="0" err="1" smtClean="0"/>
              <a:t>k</a:t>
            </a:r>
            <a:r>
              <a:rPr lang="en-US" sz="2400" baseline="-25000" dirty="0" err="1" smtClean="0"/>
              <a:t>e</a:t>
            </a:r>
            <a:r>
              <a:rPr lang="en-US" sz="2400" dirty="0" err="1" smtClean="0"/>
              <a:t>,m</a:t>
            </a:r>
            <a:r>
              <a:rPr lang="en-US" sz="2400" dirty="0" smtClean="0"/>
              <a:t>): Encrypt message m with encryption key </a:t>
            </a:r>
            <a:r>
              <a:rPr lang="en-US" sz="2400" dirty="0" err="1" smtClean="0"/>
              <a:t>k</a:t>
            </a:r>
            <a:r>
              <a:rPr lang="en-US" sz="2400" baseline="-25000" dirty="0" err="1" smtClean="0"/>
              <a:t>e</a:t>
            </a:r>
            <a:endParaRPr lang="en-US" sz="2400" baseline="-25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b="1" dirty="0" smtClean="0"/>
              <a:t>D</a:t>
            </a:r>
            <a:r>
              <a:rPr lang="en-US" sz="2400" dirty="0" smtClean="0"/>
              <a:t>(</a:t>
            </a:r>
            <a:r>
              <a:rPr lang="en-US" sz="2400" dirty="0" err="1" smtClean="0"/>
              <a:t>k</a:t>
            </a:r>
            <a:r>
              <a:rPr lang="en-US" sz="2400" baseline="-25000" dirty="0" err="1" smtClean="0"/>
              <a:t>d</a:t>
            </a:r>
            <a:r>
              <a:rPr lang="en-US" sz="2400" dirty="0" err="1" smtClean="0"/>
              <a:t>,c</a:t>
            </a:r>
            <a:r>
              <a:rPr lang="en-US" sz="2400" dirty="0" smtClean="0"/>
              <a:t>): Decrypt </a:t>
            </a:r>
            <a:r>
              <a:rPr lang="en-US" sz="2400" dirty="0" err="1" smtClean="0"/>
              <a:t>ciphertext</a:t>
            </a:r>
            <a:r>
              <a:rPr lang="en-US" sz="2400" dirty="0" smtClean="0"/>
              <a:t> c with decryption key </a:t>
            </a:r>
            <a:r>
              <a:rPr lang="en-US" sz="2400" dirty="0" err="1" smtClean="0"/>
              <a:t>k</a:t>
            </a:r>
            <a:r>
              <a:rPr lang="en-US" sz="2400" baseline="-25000" dirty="0" err="1" smtClean="0"/>
              <a:t>d</a:t>
            </a:r>
            <a:endParaRPr lang="en-US" sz="2400" baseline="-25000" dirty="0" smtClean="0"/>
          </a:p>
          <a:p>
            <a:pPr marL="514350" indent="-514350">
              <a:buFont typeface="+mj-lt"/>
              <a:buAutoNum type="arabicPeriod"/>
            </a:pPr>
            <a:endParaRPr lang="en-US" sz="2400" baseline="-25000" dirty="0"/>
          </a:p>
          <a:p>
            <a:pPr marL="0" indent="0">
              <a:buNone/>
            </a:pPr>
            <a:r>
              <a:rPr lang="en-US" sz="2400" dirty="0" smtClean="0"/>
              <a:t>and correctness criteria:</a:t>
            </a:r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95" y="4467685"/>
            <a:ext cx="6731000" cy="7239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486A-5D7B-DC4E-A9DD-FFAF260D45A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375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493125" cy="7270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Symmetric Cryptography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4495800"/>
            <a:ext cx="8229600" cy="16303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k =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e</a:t>
            </a:r>
            <a:r>
              <a:rPr lang="en-US" dirty="0" smtClean="0"/>
              <a:t> =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d</a:t>
            </a:r>
            <a:endParaRPr lang="en-US" baseline="-25000" dirty="0" smtClean="0"/>
          </a:p>
          <a:p>
            <a:r>
              <a:rPr lang="en-US" dirty="0" smtClean="0"/>
              <a:t>Algorithms E, D, and how keys are picked is public</a:t>
            </a:r>
          </a:p>
          <a:p>
            <a:r>
              <a:rPr lang="en-US" dirty="0" smtClean="0"/>
              <a:t>Keys themselves are secret</a:t>
            </a:r>
          </a:p>
          <a:p>
            <a:r>
              <a:rPr lang="en-US" dirty="0" smtClean="0"/>
              <a:t>Adversary sees all c’s.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18</a:t>
            </a:fld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 bwMode="auto">
          <a:xfrm>
            <a:off x="2466956" y="1676400"/>
            <a:ext cx="0" cy="306388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 flipV="1">
            <a:off x="2466956" y="2596212"/>
            <a:ext cx="0" cy="312448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2239818" y="1174558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sz="2800" b="0" dirty="0" smtClean="0">
                <a:latin typeface="Calibri"/>
                <a:cs typeface="Calibri"/>
              </a:rPr>
              <a:t>m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40588" y="2752436"/>
            <a:ext cx="34789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b="0" dirty="0" smtClean="0">
                <a:latin typeface="Calibri"/>
                <a:cs typeface="Calibri"/>
              </a:rPr>
              <a:t>k</a:t>
            </a:r>
            <a:endParaRPr lang="en-US" sz="2800" b="0" baseline="-25000" dirty="0" smtClean="0">
              <a:latin typeface="Calibri"/>
              <a:cs typeface="Calibri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28381" y="1853097"/>
            <a:ext cx="381000" cy="45720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sz="2800" b="0" dirty="0" err="1" smtClean="0">
                <a:latin typeface="Calibri"/>
                <a:cs typeface="Calibri"/>
              </a:rPr>
              <a:t>c</a:t>
            </a:r>
            <a:endParaRPr lang="en-US" sz="2800" b="0" dirty="0" smtClean="0">
              <a:latin typeface="Calibri"/>
              <a:cs typeface="Calibri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516791" y="1174558"/>
            <a:ext cx="467695" cy="45244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sz="2800" b="0" dirty="0" smtClean="0">
                <a:latin typeface="Calibri"/>
                <a:cs typeface="Calibri"/>
              </a:rPr>
              <a:t>m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753100" y="1836385"/>
            <a:ext cx="381000" cy="45720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sz="2800" b="0" dirty="0" smtClean="0">
                <a:latin typeface="Calibri"/>
                <a:cs typeface="Calibri"/>
              </a:rPr>
              <a:t>c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755073" y="1981200"/>
            <a:ext cx="1524000" cy="60960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Alice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209800" y="1981200"/>
            <a:ext cx="533400" cy="6096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i="1" dirty="0">
                <a:solidFill>
                  <a:schemeClr val="tx1"/>
                </a:solidFill>
              </a:rPr>
              <a:t>E</a:t>
            </a:r>
            <a:endParaRPr lang="en-US" sz="2400" b="1" i="1" dirty="0" smtClean="0">
              <a:solidFill>
                <a:schemeClr val="tx1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6449955" y="1959728"/>
            <a:ext cx="1991695" cy="609600"/>
            <a:chOff x="14504488" y="3892572"/>
            <a:chExt cx="1991695" cy="609600"/>
          </a:xfrm>
        </p:grpSpPr>
        <p:sp>
          <p:nvSpPr>
            <p:cNvPr id="35" name="Rounded Rectangle 34"/>
            <p:cNvSpPr/>
            <p:nvPr/>
          </p:nvSpPr>
          <p:spPr>
            <a:xfrm>
              <a:off x="14972183" y="3892572"/>
              <a:ext cx="1524000" cy="609600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Bob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4504488" y="3892572"/>
              <a:ext cx="533400" cy="60960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i="1" dirty="0" smtClean="0">
                  <a:solidFill>
                    <a:schemeClr val="tx1"/>
                  </a:solidFill>
                </a:rPr>
                <a:t>D</a:t>
              </a:r>
            </a:p>
          </p:txBody>
        </p:sp>
      </p:grpSp>
      <p:cxnSp>
        <p:nvCxnSpPr>
          <p:cNvPr id="40" name="Straight Arrow Connector 39"/>
          <p:cNvCxnSpPr/>
          <p:nvPr/>
        </p:nvCxnSpPr>
        <p:spPr bwMode="auto">
          <a:xfrm flipV="1">
            <a:off x="6771784" y="2569328"/>
            <a:ext cx="0" cy="312448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6545416" y="2725552"/>
            <a:ext cx="34789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b="0" dirty="0" smtClean="0">
                <a:latin typeface="Calibri"/>
                <a:cs typeface="Calibri"/>
              </a:rPr>
              <a:t>k</a:t>
            </a:r>
            <a:endParaRPr lang="en-US" sz="2800" b="0" baseline="-25000" dirty="0" smtClean="0">
              <a:latin typeface="Calibri"/>
              <a:cs typeface="Calibri"/>
            </a:endParaRPr>
          </a:p>
        </p:txBody>
      </p:sp>
      <p:cxnSp>
        <p:nvCxnSpPr>
          <p:cNvPr id="55" name="Straight Arrow Connector 54"/>
          <p:cNvCxnSpPr/>
          <p:nvPr/>
        </p:nvCxnSpPr>
        <p:spPr bwMode="auto">
          <a:xfrm>
            <a:off x="6771784" y="1653340"/>
            <a:ext cx="0" cy="306388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56" name="Straight Arrow Connector 55"/>
          <p:cNvCxnSpPr/>
          <p:nvPr/>
        </p:nvCxnSpPr>
        <p:spPr>
          <a:xfrm>
            <a:off x="2819400" y="2310297"/>
            <a:ext cx="3630555" cy="1"/>
          </a:xfrm>
          <a:prstGeom prst="straightConnector1">
            <a:avLst/>
          </a:prstGeom>
          <a:ln w="28575" cap="rnd" cmpd="sng">
            <a:solidFill>
              <a:schemeClr val="tx1"/>
            </a:solidFill>
            <a:miter lim="800000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3807337" y="2345096"/>
            <a:ext cx="1524000" cy="856377"/>
            <a:chOff x="3693037" y="3116747"/>
            <a:chExt cx="1524000" cy="856377"/>
          </a:xfrm>
        </p:grpSpPr>
        <p:sp>
          <p:nvSpPr>
            <p:cNvPr id="58" name="Rounded Rectangle 57"/>
            <p:cNvSpPr/>
            <p:nvPr/>
          </p:nvSpPr>
          <p:spPr>
            <a:xfrm>
              <a:off x="3693037" y="3363524"/>
              <a:ext cx="1524000" cy="60960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Eve</a:t>
              </a:r>
            </a:p>
          </p:txBody>
        </p:sp>
        <p:cxnSp>
          <p:nvCxnSpPr>
            <p:cNvPr id="59" name="Straight Arrow Connector 58"/>
            <p:cNvCxnSpPr>
              <a:stCxn id="58" idx="0"/>
            </p:cNvCxnSpPr>
            <p:nvPr/>
          </p:nvCxnSpPr>
          <p:spPr>
            <a:xfrm flipV="1">
              <a:off x="4455037" y="3116747"/>
              <a:ext cx="0" cy="246777"/>
            </a:xfrm>
            <a:prstGeom prst="straightConnector1">
              <a:avLst/>
            </a:prstGeom>
            <a:ln w="28575" cap="rnd" cmpd="sng">
              <a:solidFill>
                <a:schemeClr val="tx1"/>
              </a:solidFill>
              <a:miter lim="800000"/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371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Symmetric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09694"/>
            <a:ext cx="8229600" cy="25164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Canonical </a:t>
            </a:r>
            <a:r>
              <a:rPr lang="en-US" b="1" dirty="0" smtClean="0"/>
              <a:t>example: Block Cipher where E and D are the same algorithm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3DES: 	n = 64 bits, 	</a:t>
            </a:r>
            <a:r>
              <a:rPr lang="en-US" dirty="0" smtClean="0"/>
              <a:t>k </a:t>
            </a:r>
            <a:r>
              <a:rPr lang="en-US" dirty="0"/>
              <a:t>= 168 bits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AES: 	</a:t>
            </a:r>
            <a:r>
              <a:rPr lang="en-US" dirty="0" smtClean="0"/>
              <a:t>n </a:t>
            </a:r>
            <a:r>
              <a:rPr lang="en-US" dirty="0"/>
              <a:t>= 128 bits, 	</a:t>
            </a:r>
            <a:r>
              <a:rPr lang="en-US" dirty="0" smtClean="0"/>
              <a:t>k </a:t>
            </a:r>
            <a:r>
              <a:rPr lang="en-US" dirty="0"/>
              <a:t>= 128, 192, 256 bits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2466956" y="1676400"/>
            <a:ext cx="0" cy="306388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" name="Straight Arrow Connector 4"/>
          <p:cNvCxnSpPr/>
          <p:nvPr/>
        </p:nvCxnSpPr>
        <p:spPr bwMode="auto">
          <a:xfrm flipV="1">
            <a:off x="2466956" y="2596212"/>
            <a:ext cx="0" cy="312448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2239818" y="1174558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sz="2800" b="0" dirty="0" smtClean="0">
                <a:latin typeface="Calibri"/>
                <a:cs typeface="Calibri"/>
              </a:rPr>
              <a:t>m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40588" y="2752436"/>
            <a:ext cx="34789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b="0" dirty="0" smtClean="0">
                <a:latin typeface="Calibri"/>
                <a:cs typeface="Calibri"/>
              </a:rPr>
              <a:t>k</a:t>
            </a:r>
            <a:endParaRPr lang="en-US" sz="2800" b="0" baseline="-25000" dirty="0" smtClean="0">
              <a:latin typeface="Calibri"/>
              <a:cs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28381" y="1853097"/>
            <a:ext cx="381000" cy="45720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sz="2800" b="0" dirty="0" err="1" smtClean="0">
                <a:latin typeface="Calibri"/>
                <a:cs typeface="Calibri"/>
              </a:rPr>
              <a:t>c</a:t>
            </a:r>
            <a:endParaRPr lang="en-US" sz="2800" b="0" dirty="0" smtClean="0">
              <a:latin typeface="Calibri"/>
              <a:cs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16791" y="1174558"/>
            <a:ext cx="467695" cy="45244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sz="2800" b="0" dirty="0" smtClean="0">
                <a:latin typeface="Calibri"/>
                <a:cs typeface="Calibri"/>
              </a:rPr>
              <a:t>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53100" y="1836385"/>
            <a:ext cx="381000" cy="45720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sz="2800" b="0" dirty="0" smtClean="0">
                <a:latin typeface="Calibri"/>
                <a:cs typeface="Calibri"/>
              </a:rPr>
              <a:t>c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55073" y="1981200"/>
            <a:ext cx="1524000" cy="60960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Alice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09800" y="1981200"/>
            <a:ext cx="533400" cy="6096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i="1" dirty="0">
                <a:solidFill>
                  <a:schemeClr val="tx1"/>
                </a:solidFill>
              </a:rPr>
              <a:t>E</a:t>
            </a:r>
            <a:endParaRPr lang="en-US" sz="2400" b="1" i="1" dirty="0" smtClean="0">
              <a:solidFill>
                <a:schemeClr val="tx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449955" y="1959728"/>
            <a:ext cx="1991695" cy="609600"/>
            <a:chOff x="14504488" y="3892572"/>
            <a:chExt cx="1991695" cy="609600"/>
          </a:xfrm>
        </p:grpSpPr>
        <p:sp>
          <p:nvSpPr>
            <p:cNvPr id="14" name="Rounded Rectangle 13"/>
            <p:cNvSpPr/>
            <p:nvPr/>
          </p:nvSpPr>
          <p:spPr>
            <a:xfrm>
              <a:off x="14972183" y="3892572"/>
              <a:ext cx="1524000" cy="609600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Bob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4504488" y="3892572"/>
              <a:ext cx="533400" cy="60960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i="1" dirty="0" smtClean="0">
                  <a:solidFill>
                    <a:schemeClr val="tx1"/>
                  </a:solidFill>
                </a:rPr>
                <a:t>D</a:t>
              </a:r>
            </a:p>
          </p:txBody>
        </p:sp>
      </p:grpSp>
      <p:cxnSp>
        <p:nvCxnSpPr>
          <p:cNvPr id="16" name="Straight Arrow Connector 15"/>
          <p:cNvCxnSpPr/>
          <p:nvPr/>
        </p:nvCxnSpPr>
        <p:spPr bwMode="auto">
          <a:xfrm flipV="1">
            <a:off x="6771784" y="2569328"/>
            <a:ext cx="0" cy="312448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6545416" y="2725552"/>
            <a:ext cx="34789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b="0" dirty="0" smtClean="0">
                <a:latin typeface="Calibri"/>
                <a:cs typeface="Calibri"/>
              </a:rPr>
              <a:t>k</a:t>
            </a:r>
            <a:endParaRPr lang="en-US" sz="2800" b="0" baseline="-25000" dirty="0" smtClean="0">
              <a:latin typeface="Calibri"/>
              <a:cs typeface="Calibri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>
            <a:off x="6771784" y="1653340"/>
            <a:ext cx="0" cy="306388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9" name="Straight Arrow Connector 18"/>
          <p:cNvCxnSpPr/>
          <p:nvPr/>
        </p:nvCxnSpPr>
        <p:spPr>
          <a:xfrm>
            <a:off x="2819400" y="2310297"/>
            <a:ext cx="3630555" cy="1"/>
          </a:xfrm>
          <a:prstGeom prst="straightConnector1">
            <a:avLst/>
          </a:prstGeom>
          <a:ln w="28575" cap="rnd" cmpd="sng">
            <a:solidFill>
              <a:schemeClr val="tx1"/>
            </a:solidFill>
            <a:miter lim="800000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807337" y="2345096"/>
            <a:ext cx="1524000" cy="856377"/>
            <a:chOff x="3693037" y="3116747"/>
            <a:chExt cx="1524000" cy="856377"/>
          </a:xfrm>
        </p:grpSpPr>
        <p:sp>
          <p:nvSpPr>
            <p:cNvPr id="21" name="Rounded Rectangle 20"/>
            <p:cNvSpPr/>
            <p:nvPr/>
          </p:nvSpPr>
          <p:spPr>
            <a:xfrm>
              <a:off x="3693037" y="3363524"/>
              <a:ext cx="1524000" cy="60960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Eve</a:t>
              </a: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455037" y="3116747"/>
              <a:ext cx="0" cy="246777"/>
            </a:xfrm>
            <a:prstGeom prst="straightConnector1">
              <a:avLst/>
            </a:prstGeom>
            <a:ln w="28575" cap="rnd" cmpd="sng">
              <a:solidFill>
                <a:schemeClr val="tx1"/>
              </a:solidFill>
              <a:miter lim="800000"/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486A-5D7B-DC4E-A9DD-FFAF260D45A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54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Cryptography is Everywhere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2127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Secure communication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web traffic: </a:t>
            </a:r>
            <a:r>
              <a:rPr lang="en-US" dirty="0" smtClean="0"/>
              <a:t>HTTPS</a:t>
            </a:r>
            <a:endParaRPr lang="en-US" dirty="0"/>
          </a:p>
          <a:p>
            <a:pPr lvl="1"/>
            <a:r>
              <a:rPr lang="en-US" dirty="0"/>
              <a:t>wireless traffic:  </a:t>
            </a:r>
            <a:r>
              <a:rPr lang="en-US" dirty="0" smtClean="0"/>
              <a:t>802.11i </a:t>
            </a:r>
            <a:r>
              <a:rPr lang="en-US" dirty="0"/>
              <a:t>WPA2 (and WEP),   GSM,   Bluetooth</a:t>
            </a:r>
          </a:p>
          <a:p>
            <a:pPr marL="0" indent="0">
              <a:spcBef>
                <a:spcPts val="2376"/>
              </a:spcBef>
              <a:buNone/>
            </a:pPr>
            <a:r>
              <a:rPr lang="en-US" b="1" dirty="0"/>
              <a:t>Encrypting files on disk</a:t>
            </a:r>
            <a:r>
              <a:rPr lang="en-US" dirty="0"/>
              <a:t>:    EFS,  </a:t>
            </a:r>
            <a:r>
              <a:rPr lang="en-US" dirty="0" err="1"/>
              <a:t>TrueCrypt</a:t>
            </a:r>
            <a:endParaRPr lang="en-US" dirty="0"/>
          </a:p>
          <a:p>
            <a:pPr marL="0" indent="0">
              <a:spcBef>
                <a:spcPts val="2376"/>
              </a:spcBef>
              <a:buNone/>
            </a:pPr>
            <a:r>
              <a:rPr lang="en-US" b="1" dirty="0"/>
              <a:t>Content </a:t>
            </a:r>
            <a:r>
              <a:rPr lang="en-US" b="1" dirty="0" smtClean="0"/>
              <a:t>protection:</a:t>
            </a:r>
            <a:endParaRPr lang="en-US" dirty="0"/>
          </a:p>
          <a:p>
            <a:pPr lvl="1">
              <a:spcBef>
                <a:spcPts val="2376"/>
              </a:spcBef>
            </a:pPr>
            <a:r>
              <a:rPr lang="en-US" dirty="0" smtClean="0"/>
              <a:t>CSS (DVD),  AACS (Blue-Ray)  </a:t>
            </a:r>
            <a:endParaRPr lang="en-US" dirty="0"/>
          </a:p>
          <a:p>
            <a:pPr marL="0" indent="0">
              <a:spcBef>
                <a:spcPts val="2376"/>
              </a:spcBef>
              <a:buNone/>
            </a:pPr>
            <a:r>
              <a:rPr lang="en-US" b="1" dirty="0"/>
              <a:t>User </a:t>
            </a:r>
            <a:r>
              <a:rPr lang="en-US" b="1" dirty="0" smtClean="0"/>
              <a:t>authentication</a:t>
            </a:r>
          </a:p>
          <a:p>
            <a:pPr lvl="1">
              <a:spcBef>
                <a:spcPts val="2376"/>
              </a:spcBef>
            </a:pPr>
            <a:r>
              <a:rPr lang="en-US" dirty="0" smtClean="0"/>
              <a:t>Kerberos, HTTP Digest</a:t>
            </a:r>
            <a:endParaRPr lang="en-US" dirty="0"/>
          </a:p>
          <a:p>
            <a:pPr marL="0" indent="0">
              <a:spcBef>
                <a:spcPts val="2376"/>
              </a:spcBef>
              <a:buNone/>
            </a:pPr>
            <a:r>
              <a:rPr lang="en-US" b="1" i="1" dirty="0"/>
              <a:t>…   and much much more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56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493125" cy="7270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Asymmetric Cryptography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4495800"/>
            <a:ext cx="8229600" cy="1997075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k</a:t>
            </a:r>
            <a:r>
              <a:rPr lang="en-US" baseline="-25000" dirty="0" err="1" smtClean="0"/>
              <a:t>e</a:t>
            </a:r>
            <a:r>
              <a:rPr lang="en-US" dirty="0" smtClean="0"/>
              <a:t> !=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d</a:t>
            </a:r>
            <a:endParaRPr lang="en-US" baseline="-25000" dirty="0" smtClean="0"/>
          </a:p>
          <a:p>
            <a:r>
              <a:rPr lang="en-US" dirty="0" smtClean="0"/>
              <a:t>Public key (known to everyone):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e</a:t>
            </a:r>
            <a:endParaRPr lang="en-US" baseline="-25000" dirty="0" smtClean="0"/>
          </a:p>
          <a:p>
            <a:r>
              <a:rPr lang="en-US" dirty="0" smtClean="0"/>
              <a:t>Private key (only Bob knows):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d</a:t>
            </a:r>
            <a:endParaRPr lang="en-US" baseline="-25000" dirty="0" smtClean="0"/>
          </a:p>
          <a:p>
            <a:r>
              <a:rPr lang="en-US" dirty="0" smtClean="0"/>
              <a:t>Everyone sees as </a:t>
            </a:r>
            <a:r>
              <a:rPr lang="en-US" dirty="0" err="1" smtClean="0"/>
              <a:t>ciphertexts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20</a:t>
            </a:fld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 bwMode="auto">
          <a:xfrm>
            <a:off x="2466956" y="1676400"/>
            <a:ext cx="0" cy="306388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 flipV="1">
            <a:off x="2466956" y="2596212"/>
            <a:ext cx="0" cy="312448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2239818" y="1174558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sz="2800" b="0" dirty="0" smtClean="0">
                <a:latin typeface="Calibri"/>
                <a:cs typeface="Calibri"/>
              </a:rPr>
              <a:t>m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40588" y="2752436"/>
            <a:ext cx="467003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b="0" dirty="0" err="1" smtClean="0">
                <a:latin typeface="Calibri"/>
                <a:cs typeface="Calibri"/>
              </a:rPr>
              <a:t>k</a:t>
            </a:r>
            <a:r>
              <a:rPr lang="en-US" sz="2800" b="0" baseline="-25000" dirty="0" err="1" smtClean="0">
                <a:latin typeface="Calibri"/>
                <a:cs typeface="Calibri"/>
              </a:rPr>
              <a:t>e</a:t>
            </a:r>
            <a:endParaRPr lang="en-US" sz="2800" b="0" baseline="-25000" dirty="0" smtClean="0">
              <a:latin typeface="Calibri"/>
              <a:cs typeface="Calibri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28381" y="1853097"/>
            <a:ext cx="381000" cy="45720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sz="2800" b="0" dirty="0" err="1" smtClean="0">
                <a:latin typeface="Calibri"/>
                <a:cs typeface="Calibri"/>
              </a:rPr>
              <a:t>c</a:t>
            </a:r>
            <a:endParaRPr lang="en-US" sz="2800" b="0" dirty="0" smtClean="0">
              <a:latin typeface="Calibri"/>
              <a:cs typeface="Calibri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516791" y="1174558"/>
            <a:ext cx="467695" cy="45244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sz="2800" b="0" dirty="0" smtClean="0">
                <a:latin typeface="Calibri"/>
                <a:cs typeface="Calibri"/>
              </a:rPr>
              <a:t>m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753100" y="1836385"/>
            <a:ext cx="381000" cy="45720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sz="2800" b="0" dirty="0" smtClean="0">
                <a:latin typeface="Calibri"/>
                <a:cs typeface="Calibri"/>
              </a:rPr>
              <a:t>c’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755073" y="1981200"/>
            <a:ext cx="1524000" cy="60960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Alice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209800" y="1981200"/>
            <a:ext cx="533400" cy="6096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i="1" dirty="0">
                <a:solidFill>
                  <a:schemeClr val="tx1"/>
                </a:solidFill>
              </a:rPr>
              <a:t>E</a:t>
            </a:r>
            <a:endParaRPr lang="en-US" sz="2400" b="1" i="1" dirty="0" smtClean="0">
              <a:solidFill>
                <a:schemeClr val="tx1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6449955" y="1959728"/>
            <a:ext cx="1991695" cy="609600"/>
            <a:chOff x="14504488" y="3892572"/>
            <a:chExt cx="1991695" cy="609600"/>
          </a:xfrm>
        </p:grpSpPr>
        <p:sp>
          <p:nvSpPr>
            <p:cNvPr id="35" name="Rounded Rectangle 34"/>
            <p:cNvSpPr/>
            <p:nvPr/>
          </p:nvSpPr>
          <p:spPr>
            <a:xfrm>
              <a:off x="14972183" y="3892572"/>
              <a:ext cx="1524000" cy="609600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Bob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4504488" y="3892572"/>
              <a:ext cx="533400" cy="60960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i="1" dirty="0" smtClean="0">
                  <a:solidFill>
                    <a:schemeClr val="tx1"/>
                  </a:solidFill>
                </a:rPr>
                <a:t>D</a:t>
              </a:r>
            </a:p>
          </p:txBody>
        </p:sp>
      </p:grpSp>
      <p:cxnSp>
        <p:nvCxnSpPr>
          <p:cNvPr id="40" name="Straight Arrow Connector 39"/>
          <p:cNvCxnSpPr/>
          <p:nvPr/>
        </p:nvCxnSpPr>
        <p:spPr bwMode="auto">
          <a:xfrm flipV="1">
            <a:off x="6771784" y="2569328"/>
            <a:ext cx="0" cy="312448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6545416" y="2725552"/>
            <a:ext cx="473666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b="0" dirty="0" err="1" smtClean="0">
                <a:latin typeface="Calibri"/>
                <a:cs typeface="Calibri"/>
              </a:rPr>
              <a:t>k</a:t>
            </a:r>
            <a:r>
              <a:rPr lang="en-US" sz="2800" b="0" baseline="-25000" dirty="0" err="1" smtClean="0">
                <a:latin typeface="Calibri"/>
                <a:cs typeface="Calibri"/>
              </a:rPr>
              <a:t>d</a:t>
            </a:r>
            <a:endParaRPr lang="en-US" sz="2800" b="0" baseline="-25000" dirty="0" smtClean="0">
              <a:latin typeface="Calibri"/>
              <a:cs typeface="Calibri"/>
            </a:endParaRPr>
          </a:p>
        </p:txBody>
      </p:sp>
      <p:cxnSp>
        <p:nvCxnSpPr>
          <p:cNvPr id="55" name="Straight Arrow Connector 54"/>
          <p:cNvCxnSpPr/>
          <p:nvPr/>
        </p:nvCxnSpPr>
        <p:spPr bwMode="auto">
          <a:xfrm>
            <a:off x="6771784" y="1653340"/>
            <a:ext cx="0" cy="306388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56" name="Straight Arrow Connector 55"/>
          <p:cNvCxnSpPr/>
          <p:nvPr/>
        </p:nvCxnSpPr>
        <p:spPr>
          <a:xfrm>
            <a:off x="2819400" y="2310297"/>
            <a:ext cx="3630555" cy="1"/>
          </a:xfrm>
          <a:prstGeom prst="straightConnector1">
            <a:avLst/>
          </a:prstGeom>
          <a:ln w="28575" cap="rnd" cmpd="sng">
            <a:solidFill>
              <a:schemeClr val="tx1"/>
            </a:solidFill>
            <a:miter lim="800000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3807337" y="2345096"/>
            <a:ext cx="1524000" cy="856377"/>
            <a:chOff x="3693037" y="3116747"/>
            <a:chExt cx="1524000" cy="856377"/>
          </a:xfrm>
        </p:grpSpPr>
        <p:sp>
          <p:nvSpPr>
            <p:cNvPr id="58" name="Rounded Rectangle 57"/>
            <p:cNvSpPr/>
            <p:nvPr/>
          </p:nvSpPr>
          <p:spPr>
            <a:xfrm>
              <a:off x="3693037" y="3363524"/>
              <a:ext cx="1524000" cy="60960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Eve</a:t>
              </a:r>
            </a:p>
          </p:txBody>
        </p:sp>
        <p:cxnSp>
          <p:nvCxnSpPr>
            <p:cNvPr id="59" name="Straight Arrow Connector 58"/>
            <p:cNvCxnSpPr>
              <a:stCxn id="58" idx="0"/>
            </p:cNvCxnSpPr>
            <p:nvPr/>
          </p:nvCxnSpPr>
          <p:spPr>
            <a:xfrm flipV="1">
              <a:off x="4455037" y="3116747"/>
              <a:ext cx="0" cy="246777"/>
            </a:xfrm>
            <a:prstGeom prst="straightConnector1">
              <a:avLst/>
            </a:prstGeom>
            <a:ln w="28575" cap="rnd" cmpd="sng">
              <a:solidFill>
                <a:schemeClr val="tx1"/>
              </a:solidFill>
              <a:miter lim="800000"/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153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Asymmetric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09694"/>
            <a:ext cx="8229600" cy="251646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Canonical </a:t>
            </a:r>
            <a:r>
              <a:rPr lang="en-US" b="1" dirty="0" smtClean="0"/>
              <a:t>example: RSA </a:t>
            </a:r>
          </a:p>
          <a:p>
            <a:pPr marL="0" indent="0">
              <a:buNone/>
            </a:pPr>
            <a:r>
              <a:rPr lang="en-US" dirty="0" err="1" smtClean="0"/>
              <a:t>k</a:t>
            </a:r>
            <a:r>
              <a:rPr lang="en-US" baseline="-25000" dirty="0" err="1" smtClean="0"/>
              <a:t>e</a:t>
            </a:r>
            <a:r>
              <a:rPr lang="en-US" dirty="0" smtClean="0"/>
              <a:t> = (N, e)		</a:t>
            </a:r>
            <a:r>
              <a:rPr lang="en-US" dirty="0" err="1" smtClean="0"/>
              <a:t>k</a:t>
            </a:r>
            <a:r>
              <a:rPr lang="en-US" baseline="-25000" dirty="0" err="1" smtClean="0"/>
              <a:t>d</a:t>
            </a:r>
            <a:r>
              <a:rPr lang="en-US" dirty="0" smtClean="0"/>
              <a:t> = (</a:t>
            </a:r>
            <a:r>
              <a:rPr lang="en-US" dirty="0" err="1" smtClean="0"/>
              <a:t>N,d</a:t>
            </a:r>
            <a:r>
              <a:rPr lang="en-US" dirty="0" smtClean="0"/>
              <a:t>).  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N = p*q, where p and q are 1024 bit primes</a:t>
            </a:r>
          </a:p>
          <a:p>
            <a:pPr marL="0" indent="0">
              <a:buNone/>
            </a:pPr>
            <a:r>
              <a:rPr lang="en-US" dirty="0" smtClean="0"/>
              <a:t>E(</a:t>
            </a:r>
            <a:r>
              <a:rPr lang="en-US" dirty="0" err="1" smtClean="0"/>
              <a:t>k</a:t>
            </a:r>
            <a:r>
              <a:rPr lang="en-US" baseline="-25000" dirty="0" err="1" smtClean="0"/>
              <a:t>e</a:t>
            </a:r>
            <a:r>
              <a:rPr lang="en-US" dirty="0" smtClean="0"/>
              <a:t>, m) = m</a:t>
            </a:r>
            <a:r>
              <a:rPr lang="en-US" baseline="30000" dirty="0" smtClean="0"/>
              <a:t>e</a:t>
            </a:r>
            <a:r>
              <a:rPr lang="en-US" dirty="0" smtClean="0"/>
              <a:t> mod N = c</a:t>
            </a:r>
          </a:p>
          <a:p>
            <a:pPr marL="0" indent="0">
              <a:buNone/>
            </a:pPr>
            <a:r>
              <a:rPr lang="en-US" dirty="0" smtClean="0"/>
              <a:t>D(</a:t>
            </a:r>
            <a:r>
              <a:rPr lang="en-US" dirty="0" err="1" smtClean="0"/>
              <a:t>k</a:t>
            </a:r>
            <a:r>
              <a:rPr lang="en-US" baseline="-25000" dirty="0" err="1" smtClean="0"/>
              <a:t>d</a:t>
            </a:r>
            <a:r>
              <a:rPr lang="en-US" dirty="0" smtClean="0"/>
              <a:t>, c) = c</a:t>
            </a:r>
            <a:r>
              <a:rPr lang="en-US" baseline="30000" dirty="0" smtClean="0"/>
              <a:t>d</a:t>
            </a:r>
            <a:r>
              <a:rPr lang="en-US" dirty="0" smtClean="0"/>
              <a:t> mod N = m 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2466956" y="1676400"/>
            <a:ext cx="0" cy="306388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" name="Straight Arrow Connector 4"/>
          <p:cNvCxnSpPr/>
          <p:nvPr/>
        </p:nvCxnSpPr>
        <p:spPr bwMode="auto">
          <a:xfrm flipV="1">
            <a:off x="2466956" y="2596212"/>
            <a:ext cx="0" cy="312448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2239818" y="1174558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sz="2800" b="0" dirty="0" smtClean="0">
                <a:latin typeface="Calibri"/>
                <a:cs typeface="Calibri"/>
              </a:rPr>
              <a:t>m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40588" y="2752436"/>
            <a:ext cx="467003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b="0" dirty="0" err="1" smtClean="0">
                <a:latin typeface="Calibri"/>
                <a:cs typeface="Calibri"/>
              </a:rPr>
              <a:t>k</a:t>
            </a:r>
            <a:r>
              <a:rPr lang="en-US" sz="2800" b="0" baseline="-25000" dirty="0" err="1" smtClean="0">
                <a:latin typeface="Calibri"/>
                <a:cs typeface="Calibri"/>
              </a:rPr>
              <a:t>e</a:t>
            </a:r>
            <a:endParaRPr lang="en-US" sz="2800" b="0" baseline="-25000" dirty="0" smtClean="0">
              <a:latin typeface="Calibri"/>
              <a:cs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28381" y="1853097"/>
            <a:ext cx="381000" cy="45720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sz="2800" b="0" dirty="0" err="1" smtClean="0">
                <a:latin typeface="Calibri"/>
                <a:cs typeface="Calibri"/>
              </a:rPr>
              <a:t>c</a:t>
            </a:r>
            <a:endParaRPr lang="en-US" sz="2800" b="0" dirty="0" smtClean="0">
              <a:latin typeface="Calibri"/>
              <a:cs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16791" y="1174558"/>
            <a:ext cx="467695" cy="45244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sz="2800" b="0" dirty="0" smtClean="0">
                <a:latin typeface="Calibri"/>
                <a:cs typeface="Calibri"/>
              </a:rPr>
              <a:t>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53100" y="1836385"/>
            <a:ext cx="381000" cy="45720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sz="2800" b="0" dirty="0" smtClean="0">
                <a:latin typeface="Calibri"/>
                <a:cs typeface="Calibri"/>
              </a:rPr>
              <a:t>c’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55073" y="1981200"/>
            <a:ext cx="1524000" cy="60960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Alice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09800" y="1981200"/>
            <a:ext cx="533400" cy="6096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i="1" dirty="0">
                <a:solidFill>
                  <a:schemeClr val="tx1"/>
                </a:solidFill>
              </a:rPr>
              <a:t>E</a:t>
            </a:r>
            <a:endParaRPr lang="en-US" sz="2400" b="1" i="1" dirty="0" smtClean="0">
              <a:solidFill>
                <a:schemeClr val="tx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449955" y="1959728"/>
            <a:ext cx="1991695" cy="609600"/>
            <a:chOff x="14504488" y="3892572"/>
            <a:chExt cx="1991695" cy="609600"/>
          </a:xfrm>
        </p:grpSpPr>
        <p:sp>
          <p:nvSpPr>
            <p:cNvPr id="14" name="Rounded Rectangle 13"/>
            <p:cNvSpPr/>
            <p:nvPr/>
          </p:nvSpPr>
          <p:spPr>
            <a:xfrm>
              <a:off x="14972183" y="3892572"/>
              <a:ext cx="1524000" cy="609600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Bob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4504488" y="3892572"/>
              <a:ext cx="533400" cy="60960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i="1" dirty="0" smtClean="0">
                  <a:solidFill>
                    <a:schemeClr val="tx1"/>
                  </a:solidFill>
                </a:rPr>
                <a:t>D</a:t>
              </a:r>
            </a:p>
          </p:txBody>
        </p:sp>
      </p:grpSp>
      <p:cxnSp>
        <p:nvCxnSpPr>
          <p:cNvPr id="16" name="Straight Arrow Connector 15"/>
          <p:cNvCxnSpPr/>
          <p:nvPr/>
        </p:nvCxnSpPr>
        <p:spPr bwMode="auto">
          <a:xfrm flipV="1">
            <a:off x="6771784" y="2569328"/>
            <a:ext cx="0" cy="312448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6545416" y="2725552"/>
            <a:ext cx="473666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b="0" dirty="0" err="1" smtClean="0">
                <a:latin typeface="Calibri"/>
                <a:cs typeface="Calibri"/>
              </a:rPr>
              <a:t>k</a:t>
            </a:r>
            <a:r>
              <a:rPr lang="en-US" sz="2800" b="0" baseline="-25000" dirty="0" err="1" smtClean="0">
                <a:latin typeface="Calibri"/>
                <a:cs typeface="Calibri"/>
              </a:rPr>
              <a:t>d</a:t>
            </a:r>
            <a:endParaRPr lang="en-US" sz="2800" b="0" baseline="-25000" dirty="0" smtClean="0">
              <a:latin typeface="Calibri"/>
              <a:cs typeface="Calibri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>
            <a:off x="6771784" y="1653340"/>
            <a:ext cx="0" cy="306388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9" name="Straight Arrow Connector 18"/>
          <p:cNvCxnSpPr/>
          <p:nvPr/>
        </p:nvCxnSpPr>
        <p:spPr>
          <a:xfrm>
            <a:off x="2819400" y="2310297"/>
            <a:ext cx="3630555" cy="1"/>
          </a:xfrm>
          <a:prstGeom prst="straightConnector1">
            <a:avLst/>
          </a:prstGeom>
          <a:ln w="28575" cap="rnd" cmpd="sng">
            <a:solidFill>
              <a:schemeClr val="tx1"/>
            </a:solidFill>
            <a:miter lim="800000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807337" y="2345096"/>
            <a:ext cx="1524000" cy="856377"/>
            <a:chOff x="3693037" y="3116747"/>
            <a:chExt cx="1524000" cy="856377"/>
          </a:xfrm>
        </p:grpSpPr>
        <p:sp>
          <p:nvSpPr>
            <p:cNvPr id="21" name="Rounded Rectangle 20"/>
            <p:cNvSpPr/>
            <p:nvPr/>
          </p:nvSpPr>
          <p:spPr>
            <a:xfrm>
              <a:off x="3693037" y="3363524"/>
              <a:ext cx="1524000" cy="60960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Eve</a:t>
              </a: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455037" y="3116747"/>
              <a:ext cx="0" cy="246777"/>
            </a:xfrm>
            <a:prstGeom prst="straightConnector1">
              <a:avLst/>
            </a:prstGeom>
            <a:ln w="28575" cap="rnd" cmpd="sng">
              <a:solidFill>
                <a:schemeClr val="tx1"/>
              </a:solidFill>
              <a:miter lim="800000"/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486A-5D7B-DC4E-A9DD-FFAF260D45A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5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Defining Secrecy</a:t>
            </a:r>
            <a:endParaRPr lang="en-US" sz="3100" dirty="0">
              <a:solidFill>
                <a:srgbClr val="17161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488" y="1711816"/>
            <a:ext cx="8497887" cy="2438400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Defn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u="sng" dirty="0" smtClean="0">
                <a:solidFill>
                  <a:srgbClr val="990000"/>
                </a:solidFill>
              </a:rPr>
              <a:t>Secrecy</a:t>
            </a:r>
            <a:r>
              <a:rPr lang="en-US" dirty="0" smtClean="0"/>
              <a:t> (informal): </a:t>
            </a:r>
            <a:br>
              <a:rPr lang="en-US" dirty="0" smtClean="0"/>
            </a:br>
            <a:r>
              <a:rPr lang="en-US" dirty="0" smtClean="0"/>
              <a:t>No algorithm is better off determining the plaintext when given the </a:t>
            </a:r>
            <a:r>
              <a:rPr lang="en-US" dirty="0" err="1" smtClean="0"/>
              <a:t>ciphertext</a:t>
            </a:r>
            <a:r>
              <a:rPr lang="en-US" dirty="0" smtClean="0"/>
              <a:t> than if it never saw the </a:t>
            </a:r>
            <a:r>
              <a:rPr lang="en-US" dirty="0" err="1" smtClean="0"/>
              <a:t>ciphertext</a:t>
            </a:r>
            <a:r>
              <a:rPr lang="en-US" dirty="0"/>
              <a:t> </a:t>
            </a:r>
            <a:r>
              <a:rPr lang="en-US" dirty="0" smtClean="0"/>
              <a:t>at all.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22</a:t>
            </a:fld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04800" y="4114800"/>
            <a:ext cx="1143000" cy="60960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Alice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038600" y="4114800"/>
            <a:ext cx="1143000" cy="60960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Bob</a:t>
            </a:r>
          </a:p>
        </p:txBody>
      </p:sp>
      <p:cxnSp>
        <p:nvCxnSpPr>
          <p:cNvPr id="11" name="Straight Arrow Connector 10"/>
          <p:cNvCxnSpPr>
            <a:stCxn id="9" idx="3"/>
            <a:endCxn id="10" idx="1"/>
          </p:cNvCxnSpPr>
          <p:nvPr/>
        </p:nvCxnSpPr>
        <p:spPr>
          <a:xfrm>
            <a:off x="1447800" y="4419600"/>
            <a:ext cx="2590800" cy="0"/>
          </a:xfrm>
          <a:prstGeom prst="straightConnector1">
            <a:avLst/>
          </a:prstGeom>
          <a:ln w="28575" cap="rnd" cmpd="sng">
            <a:solidFill>
              <a:schemeClr val="tx1"/>
            </a:solidFill>
            <a:miter lim="800000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171700" y="5410200"/>
            <a:ext cx="1143000" cy="6096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Eve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41390" y="5404247"/>
            <a:ext cx="5257850" cy="92333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marL="228600" indent="-274320">
              <a:buFont typeface="+mj-lt"/>
              <a:buAutoNum type="arabicPeriod"/>
            </a:pPr>
            <a:r>
              <a:rPr lang="en-US" sz="2000" dirty="0" smtClean="0"/>
              <a:t>Eve observes everything but the c. Guesses m</a:t>
            </a:r>
            <a:r>
              <a:rPr lang="en-US" sz="2000" baseline="-25000" dirty="0" smtClean="0"/>
              <a:t>1</a:t>
            </a:r>
          </a:p>
          <a:p>
            <a:pPr marL="228600" indent="-274320">
              <a:buFont typeface="+mj-lt"/>
              <a:buAutoNum type="arabicPeriod"/>
            </a:pPr>
            <a:r>
              <a:rPr lang="en-US" sz="2000" dirty="0" smtClean="0"/>
              <a:t>Eve observes c. Guesses m</a:t>
            </a:r>
            <a:r>
              <a:rPr lang="en-US" sz="2000" baseline="-25000" dirty="0" smtClean="0"/>
              <a:t>2</a:t>
            </a:r>
            <a:endParaRPr lang="en-US" sz="2000" dirty="0"/>
          </a:p>
          <a:p>
            <a:r>
              <a:rPr lang="en-US" sz="2000" dirty="0" smtClean="0"/>
              <a:t>Goal: </a:t>
            </a:r>
          </a:p>
        </p:txBody>
      </p:sp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386" y="6020701"/>
            <a:ext cx="3126614" cy="41158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372600" y="6300880"/>
            <a:ext cx="2565406" cy="246221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1600" dirty="0"/>
              <a:t>\</a:t>
            </a:r>
            <a:r>
              <a:rPr lang="en-US" sz="1600" dirty="0" err="1"/>
              <a:t>Pr</a:t>
            </a:r>
            <a:r>
              <a:rPr lang="en-US" sz="1600" dirty="0"/>
              <a:t>[m = m_1] = \</a:t>
            </a:r>
            <a:r>
              <a:rPr lang="en-US" sz="1600" dirty="0" err="1"/>
              <a:t>Pr</a:t>
            </a:r>
            <a:r>
              <a:rPr lang="en-US" sz="1600" dirty="0"/>
              <a:t>[m = m_2]</a:t>
            </a:r>
            <a:endParaRPr lang="en-US" sz="1600" dirty="0" smtClean="0"/>
          </a:p>
        </p:txBody>
      </p:sp>
      <p:cxnSp>
        <p:nvCxnSpPr>
          <p:cNvPr id="21" name="Straight Arrow Connector 20"/>
          <p:cNvCxnSpPr>
            <a:endCxn id="12" idx="0"/>
          </p:cNvCxnSpPr>
          <p:nvPr/>
        </p:nvCxnSpPr>
        <p:spPr>
          <a:xfrm>
            <a:off x="2743200" y="4419600"/>
            <a:ext cx="0" cy="990600"/>
          </a:xfrm>
          <a:prstGeom prst="straightConnector1">
            <a:avLst/>
          </a:prstGeom>
          <a:ln w="28575" cap="rnd" cmpd="sng">
            <a:solidFill>
              <a:schemeClr val="tx1"/>
            </a:solidFill>
            <a:miter lim="800000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344" y="228600"/>
            <a:ext cx="1133256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3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3854769"/>
            <a:ext cx="8229600" cy="17435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Suppose Eve knows there are 3 possible messages Alice may send: </a:t>
            </a:r>
          </a:p>
          <a:p>
            <a:pPr marL="292608" indent="-201168"/>
            <a:r>
              <a:rPr lang="en-US" sz="2000" dirty="0" smtClean="0"/>
              <a:t>m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: The attack is at 1pm. The probability of this message is 1/2</a:t>
            </a:r>
          </a:p>
          <a:p>
            <a:pPr marL="292608" indent="-201168"/>
            <a:r>
              <a:rPr lang="en-US" sz="2000" dirty="0" smtClean="0"/>
              <a:t>m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: The attack is at 2pm. The probability of this message is 1/4</a:t>
            </a:r>
          </a:p>
          <a:p>
            <a:pPr marL="292608" indent="-201168"/>
            <a:r>
              <a:rPr lang="en-US" sz="2000" dirty="0" smtClean="0"/>
              <a:t>m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: The attack is at 3pm. The probability of this message is ¼</a:t>
            </a:r>
          </a:p>
          <a:p>
            <a:pPr marL="9144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23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133600" y="1600200"/>
            <a:ext cx="1143000" cy="60960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Alice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867400" y="1600200"/>
            <a:ext cx="1143000" cy="60960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Bob</a:t>
            </a:r>
          </a:p>
        </p:txBody>
      </p:sp>
      <p:cxnSp>
        <p:nvCxnSpPr>
          <p:cNvPr id="7" name="Straight Arrow Connector 6"/>
          <p:cNvCxnSpPr>
            <a:stCxn id="5" idx="3"/>
            <a:endCxn id="6" idx="1"/>
          </p:cNvCxnSpPr>
          <p:nvPr/>
        </p:nvCxnSpPr>
        <p:spPr>
          <a:xfrm>
            <a:off x="3276600" y="1905000"/>
            <a:ext cx="2590800" cy="0"/>
          </a:xfrm>
          <a:prstGeom prst="straightConnector1">
            <a:avLst/>
          </a:prstGeom>
          <a:ln w="28575" cap="rnd" cmpd="sng">
            <a:solidFill>
              <a:schemeClr val="tx1"/>
            </a:solidFill>
            <a:miter lim="800000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4000500" y="2895600"/>
            <a:ext cx="1143000" cy="6096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Eve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572000" y="1895583"/>
            <a:ext cx="0" cy="990600"/>
          </a:xfrm>
          <a:prstGeom prst="straightConnector1">
            <a:avLst/>
          </a:prstGeom>
          <a:ln w="28575" cap="rnd" cmpd="sng">
            <a:solidFill>
              <a:schemeClr val="tx1"/>
            </a:solidFill>
            <a:miter lim="800000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457200" y="1374849"/>
            <a:ext cx="8229600" cy="5273461"/>
            <a:chOff x="457200" y="1374849"/>
            <a:chExt cx="8229600" cy="5273461"/>
          </a:xfrm>
        </p:grpSpPr>
        <p:sp>
          <p:nvSpPr>
            <p:cNvPr id="10" name="TextBox 9"/>
            <p:cNvSpPr txBox="1"/>
            <p:nvPr/>
          </p:nvSpPr>
          <p:spPr>
            <a:xfrm>
              <a:off x="457200" y="5540314"/>
              <a:ext cx="8229600" cy="110799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en-US" sz="2000" dirty="0"/>
                <a:t>Then Eve observes an encrypted message c.  </a:t>
              </a:r>
              <a:r>
                <a:rPr lang="en-US" sz="2000" dirty="0" smtClean="0"/>
                <a:t>Secrecy </a:t>
              </a:r>
              <a:r>
                <a:rPr lang="en-US" sz="2000" dirty="0"/>
                <a:t>means that </a:t>
              </a:r>
              <a:r>
                <a:rPr lang="en-US" sz="2000" dirty="0" smtClean="0"/>
                <a:t>the probability </a:t>
              </a:r>
              <a:r>
                <a:rPr lang="en-US" sz="2000" u="sng" dirty="0"/>
                <a:t>Eve knows when the attack is hasn’t changed.</a:t>
              </a:r>
            </a:p>
            <a:p>
              <a:endParaRPr lang="en-US" sz="3200" dirty="0" smtClean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81530" y="1374849"/>
              <a:ext cx="180939" cy="492443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/>
            <a:p>
              <a:r>
                <a:rPr lang="en-US" sz="3200" dirty="0" smtClean="0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7353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Good News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An encryption scheme exists that provides perfect secrecy!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433248" y="2740705"/>
            <a:ext cx="4277504" cy="3476001"/>
            <a:chOff x="2433248" y="2322905"/>
            <a:chExt cx="4277504" cy="3476001"/>
          </a:xfrm>
        </p:grpSpPr>
        <p:sp>
          <p:nvSpPr>
            <p:cNvPr id="4" name="Oval 3"/>
            <p:cNvSpPr/>
            <p:nvPr/>
          </p:nvSpPr>
          <p:spPr>
            <a:xfrm>
              <a:off x="2433248" y="2322905"/>
              <a:ext cx="4277504" cy="347600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endParaRPr lang="en-US" sz="2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3659271" y="3208617"/>
              <a:ext cx="284053" cy="250673"/>
            </a:xfrm>
            <a:prstGeom prst="ellipse">
              <a:avLst/>
            </a:prstGeom>
            <a:solidFill>
              <a:schemeClr val="accent5"/>
            </a:solidFill>
            <a:ln w="28575" cap="rnd" cmpd="sng">
              <a:noFill/>
              <a:prstDash val="solid"/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endParaRPr lang="en-US" sz="2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5215227" y="3235680"/>
              <a:ext cx="284053" cy="250673"/>
            </a:xfrm>
            <a:prstGeom prst="ellipse">
              <a:avLst/>
            </a:prstGeom>
            <a:solidFill>
              <a:schemeClr val="accent5"/>
            </a:solidFill>
            <a:ln w="28575" cap="rnd" cmpd="sng">
              <a:noFill/>
              <a:prstDash val="solid"/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endParaRPr lang="en-US" sz="2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3625853" y="4612386"/>
              <a:ext cx="2088625" cy="651917"/>
            </a:xfrm>
            <a:custGeom>
              <a:avLst/>
              <a:gdLst>
                <a:gd name="connsiteX0" fmla="*/ 0 w 2088625"/>
                <a:gd name="connsiteY0" fmla="*/ 50135 h 651917"/>
                <a:gd name="connsiteX1" fmla="*/ 852159 w 2088625"/>
                <a:gd name="connsiteY1" fmla="*/ 651750 h 651917"/>
                <a:gd name="connsiteX2" fmla="*/ 2088625 w 2088625"/>
                <a:gd name="connsiteY2" fmla="*/ 0 h 651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8625" h="651917">
                  <a:moveTo>
                    <a:pt x="0" y="50135"/>
                  </a:moveTo>
                  <a:cubicBezTo>
                    <a:pt x="252027" y="355120"/>
                    <a:pt x="504055" y="660106"/>
                    <a:pt x="852159" y="651750"/>
                  </a:cubicBezTo>
                  <a:cubicBezTo>
                    <a:pt x="1200263" y="643394"/>
                    <a:pt x="1644444" y="321697"/>
                    <a:pt x="2088625" y="0"/>
                  </a:cubicBezTo>
                </a:path>
              </a:pathLst>
            </a:cu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486A-5D7B-DC4E-A9DD-FFAF260D45A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06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One Time Pad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54810" y="1049178"/>
            <a:ext cx="5434380" cy="49244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3200" dirty="0" smtClean="0"/>
              <a:t>Miller, 1882 and </a:t>
            </a:r>
            <a:r>
              <a:rPr lang="en-US" sz="3200" dirty="0" err="1" smtClean="0"/>
              <a:t>Vernam</a:t>
            </a:r>
            <a:r>
              <a:rPr lang="en-US" sz="3200" dirty="0" smtClean="0"/>
              <a:t>, 1917</a:t>
            </a:r>
          </a:p>
        </p:txBody>
      </p:sp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27250"/>
            <a:ext cx="4191000" cy="11557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677400" y="1541621"/>
            <a:ext cx="37338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2000" dirty="0"/>
              <a:t>\begin{align*}</a:t>
            </a:r>
          </a:p>
          <a:p>
            <a:r>
              <a:rPr lang="fr-FR" sz="2000" dirty="0"/>
              <a:t>E(</a:t>
            </a:r>
            <a:r>
              <a:rPr lang="fr-FR" sz="2000" dirty="0" err="1"/>
              <a:t>k,m</a:t>
            </a:r>
            <a:r>
              <a:rPr lang="fr-FR" sz="2000" dirty="0"/>
              <a:t>) &amp;= k \</a:t>
            </a:r>
            <a:r>
              <a:rPr lang="fr-FR" sz="2000" dirty="0" err="1"/>
              <a:t>oplus</a:t>
            </a:r>
            <a:r>
              <a:rPr lang="fr-FR" sz="2000" dirty="0"/>
              <a:t> m = c\\</a:t>
            </a:r>
          </a:p>
          <a:p>
            <a:r>
              <a:rPr lang="fr-FR" sz="2000" dirty="0"/>
              <a:t>D(</a:t>
            </a:r>
            <a:r>
              <a:rPr lang="fr-FR" sz="2000" dirty="0" err="1"/>
              <a:t>k,c</a:t>
            </a:r>
            <a:r>
              <a:rPr lang="fr-FR" sz="2000" dirty="0"/>
              <a:t>) &amp;= k \</a:t>
            </a:r>
            <a:r>
              <a:rPr lang="fr-FR" sz="2000" dirty="0" err="1"/>
              <a:t>oplus</a:t>
            </a:r>
            <a:r>
              <a:rPr lang="fr-FR" sz="2000" dirty="0"/>
              <a:t> c = m\\</a:t>
            </a:r>
          </a:p>
          <a:p>
            <a:r>
              <a:rPr lang="fr-FR" sz="2000" dirty="0"/>
              <a:t>\end{</a:t>
            </a:r>
            <a:r>
              <a:rPr lang="fr-FR" sz="2000" dirty="0" err="1"/>
              <a:t>align</a:t>
            </a:r>
            <a:r>
              <a:rPr lang="fr-FR" sz="2000" dirty="0"/>
              <a:t>*}</a:t>
            </a:r>
          </a:p>
        </p:txBody>
      </p:sp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431" y="4273656"/>
            <a:ext cx="5087138" cy="212714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372600" y="3657600"/>
            <a:ext cx="3733800" cy="246221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2000" dirty="0"/>
              <a:t>\[</a:t>
            </a:r>
          </a:p>
          <a:p>
            <a:r>
              <a:rPr lang="en-US" sz="2000" dirty="0"/>
              <a:t>\begin{split}</a:t>
            </a:r>
          </a:p>
          <a:p>
            <a:r>
              <a:rPr lang="fr-FR" sz="2000" dirty="0"/>
              <a:t>D(</a:t>
            </a:r>
            <a:r>
              <a:rPr lang="fr-FR" sz="2000" dirty="0" err="1"/>
              <a:t>k,E</a:t>
            </a:r>
            <a:r>
              <a:rPr lang="fr-FR" sz="2000" dirty="0"/>
              <a:t>(</a:t>
            </a:r>
            <a:r>
              <a:rPr lang="fr-FR" sz="2000" dirty="0" err="1"/>
              <a:t>k,m</a:t>
            </a:r>
            <a:r>
              <a:rPr lang="fr-FR" sz="2000" dirty="0"/>
              <a:t>)) &amp;= D(k, k \</a:t>
            </a:r>
            <a:r>
              <a:rPr lang="fr-FR" sz="2000" dirty="0" err="1"/>
              <a:t>oplus</a:t>
            </a:r>
            <a:r>
              <a:rPr lang="fr-FR" sz="2000" dirty="0"/>
              <a:t> m)\\</a:t>
            </a:r>
          </a:p>
          <a:p>
            <a:r>
              <a:rPr lang="fr-FR" sz="2000" dirty="0"/>
              <a:t> &amp;= k \</a:t>
            </a:r>
            <a:r>
              <a:rPr lang="fr-FR" sz="2000" dirty="0" err="1"/>
              <a:t>oplus</a:t>
            </a:r>
            <a:r>
              <a:rPr lang="fr-FR" sz="2000" dirty="0"/>
              <a:t> (k \</a:t>
            </a:r>
            <a:r>
              <a:rPr lang="fr-FR" sz="2000" dirty="0" err="1"/>
              <a:t>oplus</a:t>
            </a:r>
            <a:r>
              <a:rPr lang="fr-FR" sz="2000" dirty="0"/>
              <a:t> m)\\</a:t>
            </a:r>
          </a:p>
          <a:p>
            <a:r>
              <a:rPr lang="fr-FR" sz="2000" dirty="0"/>
              <a:t> &amp;= 0 \</a:t>
            </a:r>
            <a:r>
              <a:rPr lang="fr-FR" sz="2000" dirty="0" err="1"/>
              <a:t>oplus</a:t>
            </a:r>
            <a:r>
              <a:rPr lang="fr-FR" sz="2000" dirty="0"/>
              <a:t> m \\</a:t>
            </a:r>
          </a:p>
          <a:p>
            <a:r>
              <a:rPr lang="fr-FR" sz="2000" dirty="0"/>
              <a:t> &amp;= m</a:t>
            </a:r>
          </a:p>
          <a:p>
            <a:r>
              <a:rPr lang="fr-FR" sz="2000" dirty="0"/>
              <a:t>\end{split}</a:t>
            </a:r>
          </a:p>
          <a:p>
            <a:r>
              <a:rPr lang="fr-FR" sz="2000" dirty="0"/>
              <a:t>\]</a:t>
            </a:r>
          </a:p>
        </p:txBody>
      </p:sp>
    </p:spTree>
    <p:extLst>
      <p:ext uri="{BB962C8B-B14F-4D97-AF65-F5344CB8AC3E}">
        <p14:creationId xmlns:p14="http://schemas.microsoft.com/office/powerpoint/2010/main" val="1044071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One Time Pad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54810" y="1049178"/>
            <a:ext cx="5434380" cy="49244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3200" dirty="0" smtClean="0"/>
              <a:t>Miller, 1882 and </a:t>
            </a:r>
            <a:r>
              <a:rPr lang="en-US" sz="3200" dirty="0" err="1" smtClean="0"/>
              <a:t>Vernam</a:t>
            </a:r>
            <a:r>
              <a:rPr lang="en-US" sz="3200" dirty="0" smtClean="0"/>
              <a:t>, 1917</a:t>
            </a:r>
          </a:p>
        </p:txBody>
      </p:sp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27250"/>
            <a:ext cx="4191000" cy="11557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677400" y="1541621"/>
            <a:ext cx="37338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2000" dirty="0"/>
              <a:t>\begin{align*}</a:t>
            </a:r>
          </a:p>
          <a:p>
            <a:r>
              <a:rPr lang="fr-FR" sz="2000" dirty="0"/>
              <a:t>E(</a:t>
            </a:r>
            <a:r>
              <a:rPr lang="fr-FR" sz="2000" dirty="0" err="1"/>
              <a:t>k,m</a:t>
            </a:r>
            <a:r>
              <a:rPr lang="fr-FR" sz="2000" dirty="0"/>
              <a:t>) &amp;= k \</a:t>
            </a:r>
            <a:r>
              <a:rPr lang="fr-FR" sz="2000" dirty="0" err="1"/>
              <a:t>oplus</a:t>
            </a:r>
            <a:r>
              <a:rPr lang="fr-FR" sz="2000" dirty="0"/>
              <a:t> m = c\\</a:t>
            </a:r>
          </a:p>
          <a:p>
            <a:r>
              <a:rPr lang="fr-FR" sz="2000" dirty="0"/>
              <a:t>D(</a:t>
            </a:r>
            <a:r>
              <a:rPr lang="fr-FR" sz="2000" dirty="0" err="1"/>
              <a:t>k,c</a:t>
            </a:r>
            <a:r>
              <a:rPr lang="fr-FR" sz="2000" dirty="0"/>
              <a:t>) &amp;= k \</a:t>
            </a:r>
            <a:r>
              <a:rPr lang="fr-FR" sz="2000" dirty="0" err="1"/>
              <a:t>oplus</a:t>
            </a:r>
            <a:r>
              <a:rPr lang="fr-FR" sz="2000" dirty="0"/>
              <a:t> c = m\\</a:t>
            </a:r>
          </a:p>
          <a:p>
            <a:r>
              <a:rPr lang="fr-FR" sz="2000" dirty="0"/>
              <a:t>\end{</a:t>
            </a:r>
            <a:r>
              <a:rPr lang="fr-FR" sz="2000" dirty="0" err="1"/>
              <a:t>align</a:t>
            </a:r>
            <a:r>
              <a:rPr lang="fr-FR" sz="2000" dirty="0"/>
              <a:t>*}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372600" y="3657600"/>
            <a:ext cx="3733800" cy="246221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2000" dirty="0"/>
              <a:t>\[</a:t>
            </a:r>
          </a:p>
          <a:p>
            <a:r>
              <a:rPr lang="en-US" sz="2000" dirty="0"/>
              <a:t>\begin{split}</a:t>
            </a:r>
          </a:p>
          <a:p>
            <a:r>
              <a:rPr lang="fr-FR" sz="2000" dirty="0"/>
              <a:t>D(</a:t>
            </a:r>
            <a:r>
              <a:rPr lang="fr-FR" sz="2000" dirty="0" err="1"/>
              <a:t>k,E</a:t>
            </a:r>
            <a:r>
              <a:rPr lang="fr-FR" sz="2000" dirty="0"/>
              <a:t>(</a:t>
            </a:r>
            <a:r>
              <a:rPr lang="fr-FR" sz="2000" dirty="0" err="1"/>
              <a:t>k,m</a:t>
            </a:r>
            <a:r>
              <a:rPr lang="fr-FR" sz="2000" dirty="0"/>
              <a:t>)) &amp;= D(k, k \</a:t>
            </a:r>
            <a:r>
              <a:rPr lang="fr-FR" sz="2000" dirty="0" err="1"/>
              <a:t>oplus</a:t>
            </a:r>
            <a:r>
              <a:rPr lang="fr-FR" sz="2000" dirty="0"/>
              <a:t> m)\\</a:t>
            </a:r>
          </a:p>
          <a:p>
            <a:r>
              <a:rPr lang="fr-FR" sz="2000" dirty="0"/>
              <a:t> &amp;= k \</a:t>
            </a:r>
            <a:r>
              <a:rPr lang="fr-FR" sz="2000" dirty="0" err="1"/>
              <a:t>oplus</a:t>
            </a:r>
            <a:r>
              <a:rPr lang="fr-FR" sz="2000" dirty="0"/>
              <a:t> (k \</a:t>
            </a:r>
            <a:r>
              <a:rPr lang="fr-FR" sz="2000" dirty="0" err="1"/>
              <a:t>oplus</a:t>
            </a:r>
            <a:r>
              <a:rPr lang="fr-FR" sz="2000" dirty="0"/>
              <a:t> m)\\</a:t>
            </a:r>
          </a:p>
          <a:p>
            <a:r>
              <a:rPr lang="fr-FR" sz="2000" dirty="0"/>
              <a:t> &amp;= 0 \</a:t>
            </a:r>
            <a:r>
              <a:rPr lang="fr-FR" sz="2000" dirty="0" err="1"/>
              <a:t>oplus</a:t>
            </a:r>
            <a:r>
              <a:rPr lang="fr-FR" sz="2000" dirty="0"/>
              <a:t> m \\</a:t>
            </a:r>
          </a:p>
          <a:p>
            <a:r>
              <a:rPr lang="fr-FR" sz="2000" dirty="0"/>
              <a:t> &amp;= m</a:t>
            </a:r>
          </a:p>
          <a:p>
            <a:r>
              <a:rPr lang="fr-FR" sz="2000" dirty="0"/>
              <a:t>\end{split}</a:t>
            </a:r>
          </a:p>
          <a:p>
            <a:r>
              <a:rPr lang="fr-FR" sz="2000" dirty="0"/>
              <a:t>\]</a:t>
            </a:r>
          </a:p>
        </p:txBody>
      </p:sp>
      <p:graphicFrame>
        <p:nvGraphicFramePr>
          <p:cNvPr id="18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7961988"/>
              </p:ext>
            </p:extLst>
          </p:nvPr>
        </p:nvGraphicFramePr>
        <p:xfrm>
          <a:off x="1076940" y="3657600"/>
          <a:ext cx="6990120" cy="10363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3765"/>
                <a:gridCol w="873765"/>
                <a:gridCol w="873765"/>
                <a:gridCol w="873765"/>
                <a:gridCol w="873765"/>
                <a:gridCol w="873765"/>
                <a:gridCol w="873765"/>
                <a:gridCol w="8737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m: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k:</a:t>
                      </a:r>
                      <a:endParaRPr lang="en-US" sz="28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723284"/>
              </p:ext>
            </p:extLst>
          </p:nvPr>
        </p:nvGraphicFramePr>
        <p:xfrm>
          <a:off x="1076940" y="4804719"/>
          <a:ext cx="6990120" cy="5181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3765"/>
                <a:gridCol w="873765"/>
                <a:gridCol w="873765"/>
                <a:gridCol w="873765"/>
                <a:gridCol w="873765"/>
                <a:gridCol w="873765"/>
                <a:gridCol w="873765"/>
                <a:gridCol w="8737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c: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0996335"/>
              </p:ext>
            </p:extLst>
          </p:nvPr>
        </p:nvGraphicFramePr>
        <p:xfrm>
          <a:off x="1076940" y="5456556"/>
          <a:ext cx="6990120" cy="10363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3765"/>
                <a:gridCol w="873765"/>
                <a:gridCol w="873765"/>
                <a:gridCol w="873765"/>
                <a:gridCol w="873765"/>
                <a:gridCol w="873765"/>
                <a:gridCol w="873765"/>
                <a:gridCol w="8737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k:</a:t>
                      </a:r>
                      <a:endParaRPr lang="en-US" sz="28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m:</a:t>
                      </a:r>
                      <a:endParaRPr lang="en-US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5893256" y="2230667"/>
            <a:ext cx="2945944" cy="645477"/>
          </a:xfrm>
          <a:prstGeom prst="rect">
            <a:avLst/>
          </a:prstGeom>
          <a:solidFill>
            <a:schemeClr val="accent5"/>
          </a:solidFill>
          <a:ln w="28575" cap="rnd" cmpd="sng">
            <a:noFill/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M = C = K = {0,1}</a:t>
            </a:r>
            <a:r>
              <a:rPr lang="en-US" sz="2400" baseline="30000" dirty="0" smtClean="0">
                <a:solidFill>
                  <a:schemeClr val="bg1"/>
                </a:solidFill>
              </a:rPr>
              <a:t>n</a:t>
            </a:r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20" y="3886200"/>
            <a:ext cx="558800" cy="571500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20" y="5143500"/>
            <a:ext cx="5588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701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Two Time Pad is Insecure</a:t>
            </a:r>
            <a:br>
              <a:rPr lang="en-US" dirty="0" smtClean="0"/>
            </a:br>
            <a:r>
              <a:rPr lang="en-US" dirty="0" smtClean="0"/>
              <a:t>(remember me: we will see it again)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Two Time Pad: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c</a:t>
            </a:r>
            <a:r>
              <a:rPr lang="en-US" baseline="-25000" dirty="0" smtClean="0"/>
              <a:t>1</a:t>
            </a:r>
            <a:r>
              <a:rPr lang="en-US" dirty="0" smtClean="0"/>
              <a:t> = m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 k</a:t>
            </a:r>
          </a:p>
          <a:p>
            <a:pPr marL="0" indent="0">
              <a:buNone/>
            </a:pPr>
            <a:r>
              <a:rPr lang="en-US" dirty="0" smtClean="0"/>
              <a:t>   c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m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>
                <a:sym typeface="Symbol"/>
              </a:rPr>
              <a:t> k</a:t>
            </a:r>
            <a:r>
              <a:rPr lang="en-US" dirty="0" smtClean="0">
                <a:sym typeface="Symbol"/>
              </a:rPr>
              <a:t>   </a:t>
            </a:r>
          </a:p>
          <a:p>
            <a:pPr marL="0" indent="0">
              <a:buNone/>
            </a:pPr>
            <a:endParaRPr lang="en-US" dirty="0">
              <a:sym typeface="Symbol"/>
            </a:endParaRPr>
          </a:p>
          <a:p>
            <a:pPr marL="0" indent="0">
              <a:buNone/>
            </a:pPr>
            <a:r>
              <a:rPr lang="en-US" dirty="0" smtClean="0">
                <a:sym typeface="Symbol"/>
              </a:rPr>
              <a:t>Eavesdropper gets c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 and c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.  </a:t>
            </a:r>
            <a:br>
              <a:rPr lang="en-US" dirty="0" smtClean="0">
                <a:sym typeface="Symbol"/>
              </a:rPr>
            </a:br>
            <a:r>
              <a:rPr lang="en-US" dirty="0" smtClean="0">
                <a:sym typeface="Symbol"/>
              </a:rPr>
              <a:t>What is the problem?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27</a:t>
            </a:fld>
            <a:endParaRPr lang="en-US"/>
          </a:p>
        </p:txBody>
      </p:sp>
      <p:sp>
        <p:nvSpPr>
          <p:cNvPr id="5" name="Snip Single Corner Rectangle 4"/>
          <p:cNvSpPr/>
          <p:nvPr/>
        </p:nvSpPr>
        <p:spPr>
          <a:xfrm>
            <a:off x="4461268" y="1524000"/>
            <a:ext cx="4495800" cy="1947289"/>
          </a:xfrm>
          <a:prstGeom prst="snip1Rect">
            <a:avLst/>
          </a:prstGeom>
          <a:solidFill>
            <a:schemeClr val="accent5"/>
          </a:solidFill>
          <a:ln w="28575" cap="rnd" cmpd="sng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Enough redundancy in ASCII (and </a:t>
            </a:r>
            <a:r>
              <a:rPr lang="en-US" sz="2800" dirty="0" err="1" smtClean="0">
                <a:solidFill>
                  <a:schemeClr val="bg1"/>
                </a:solidFill>
              </a:rPr>
              <a:t>english</a:t>
            </a:r>
            <a:r>
              <a:rPr lang="en-US" sz="2800" dirty="0" smtClean="0">
                <a:solidFill>
                  <a:schemeClr val="bg1"/>
                </a:solidFill>
              </a:rPr>
              <a:t>) that</a:t>
            </a:r>
          </a:p>
          <a:p>
            <a:pPr algn="ctr"/>
            <a:r>
              <a:rPr lang="en-US" sz="2800" dirty="0" smtClean="0"/>
              <a:t>m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</a:t>
            </a:r>
            <a:r>
              <a:rPr lang="en-US" sz="2800" dirty="0">
                <a:sym typeface="Symbol"/>
              </a:rPr>
              <a:t> </a:t>
            </a:r>
            <a:r>
              <a:rPr lang="en-US" sz="2800" dirty="0" smtClean="0">
                <a:sym typeface="Symbol"/>
              </a:rPr>
              <a:t>m</a:t>
            </a:r>
            <a:r>
              <a:rPr lang="en-US" sz="2800" baseline="-25000" dirty="0" smtClean="0">
                <a:sym typeface="Symbol"/>
              </a:rPr>
              <a:t>2</a:t>
            </a:r>
            <a:r>
              <a:rPr lang="en-US" sz="2800" dirty="0" smtClean="0">
                <a:sym typeface="Symbol"/>
              </a:rPr>
              <a:t> is enough </a:t>
            </a:r>
            <a:br>
              <a:rPr lang="en-US" sz="2800" dirty="0" smtClean="0">
                <a:sym typeface="Symbol"/>
              </a:rPr>
            </a:br>
            <a:r>
              <a:rPr lang="en-US" sz="2800" dirty="0" smtClean="0">
                <a:sym typeface="Symbol"/>
              </a:rPr>
              <a:t>to know m</a:t>
            </a:r>
            <a:r>
              <a:rPr lang="en-US" sz="2800" baseline="-25000" dirty="0" smtClean="0">
                <a:sym typeface="Symbol"/>
              </a:rPr>
              <a:t>1</a:t>
            </a:r>
            <a:r>
              <a:rPr lang="en-US" sz="2800" dirty="0" smtClean="0">
                <a:sym typeface="Symbol"/>
              </a:rPr>
              <a:t> and m</a:t>
            </a:r>
            <a:r>
              <a:rPr lang="en-US" sz="2800" baseline="-25000" dirty="0" smtClean="0">
                <a:sym typeface="Symbol"/>
              </a:rPr>
              <a:t>2</a:t>
            </a:r>
            <a:endParaRPr lang="en-US" sz="2800" baseline="-25000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2705100" y="4960875"/>
            <a:ext cx="3733800" cy="6779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noAutofit/>
          </a:bodyPr>
          <a:lstStyle/>
          <a:p>
            <a:pPr algn="ctr"/>
            <a:r>
              <a:rPr lang="en-US" sz="3200" dirty="0"/>
              <a:t>c</a:t>
            </a:r>
            <a:r>
              <a:rPr lang="en-US" sz="3200" baseline="-25000" dirty="0"/>
              <a:t>1</a:t>
            </a:r>
            <a:r>
              <a:rPr lang="en-US" sz="3200" dirty="0"/>
              <a:t> </a:t>
            </a:r>
            <a:r>
              <a:rPr lang="en-US" sz="3200" dirty="0" smtClean="0">
                <a:sym typeface="Symbol"/>
              </a:rPr>
              <a:t> </a:t>
            </a:r>
            <a:r>
              <a:rPr lang="en-US" sz="3200" dirty="0" smtClean="0"/>
              <a:t>c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 = m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 </a:t>
            </a:r>
            <a:r>
              <a:rPr lang="en-US" sz="3200" dirty="0" smtClean="0">
                <a:sym typeface="Symbol"/>
              </a:rPr>
              <a:t> </a:t>
            </a:r>
            <a:r>
              <a:rPr lang="en-US" sz="3200" dirty="0" smtClean="0"/>
              <a:t>m</a:t>
            </a:r>
            <a:r>
              <a:rPr lang="en-US" sz="3200" baseline="-25000" dirty="0" smtClean="0"/>
              <a:t>2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598373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“Bad News”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1828800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Theorem</a:t>
            </a:r>
            <a:r>
              <a:rPr lang="en-US" dirty="0" smtClean="0"/>
              <a:t>: Perfect secrecy requires |K| &gt;= |M|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28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082533" y="2307696"/>
            <a:ext cx="3124200" cy="2514600"/>
            <a:chOff x="2362200" y="2667000"/>
            <a:chExt cx="4419600" cy="3124200"/>
          </a:xfrm>
        </p:grpSpPr>
        <p:sp>
          <p:nvSpPr>
            <p:cNvPr id="5" name="Oval 4"/>
            <p:cNvSpPr/>
            <p:nvPr/>
          </p:nvSpPr>
          <p:spPr>
            <a:xfrm>
              <a:off x="2362200" y="2667000"/>
              <a:ext cx="4419600" cy="31242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endParaRPr lang="en-US" sz="2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429000" y="3429000"/>
              <a:ext cx="533400" cy="381000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endParaRPr lang="en-US" sz="2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4953000" y="3447976"/>
              <a:ext cx="533400" cy="381000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endParaRPr lang="en-US" sz="2400" dirty="0" smtClean="0">
                <a:ln>
                  <a:solidFill>
                    <a:srgbClr val="00000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3485399" y="4656993"/>
              <a:ext cx="2001001" cy="346388"/>
            </a:xfrm>
            <a:custGeom>
              <a:avLst/>
              <a:gdLst>
                <a:gd name="connsiteX0" fmla="*/ 0 w 2001001"/>
                <a:gd name="connsiteY0" fmla="*/ 346388 h 346388"/>
                <a:gd name="connsiteX1" fmla="*/ 115442 w 2001001"/>
                <a:gd name="connsiteY1" fmla="*/ 288657 h 346388"/>
                <a:gd name="connsiteX2" fmla="*/ 230884 w 2001001"/>
                <a:gd name="connsiteY2" fmla="*/ 230926 h 346388"/>
                <a:gd name="connsiteX3" fmla="*/ 346327 w 2001001"/>
                <a:gd name="connsiteY3" fmla="*/ 153951 h 346388"/>
                <a:gd name="connsiteX4" fmla="*/ 404048 w 2001001"/>
                <a:gd name="connsiteY4" fmla="*/ 134707 h 346388"/>
                <a:gd name="connsiteX5" fmla="*/ 461769 w 2001001"/>
                <a:gd name="connsiteY5" fmla="*/ 96219 h 346388"/>
                <a:gd name="connsiteX6" fmla="*/ 615692 w 2001001"/>
                <a:gd name="connsiteY6" fmla="*/ 57732 h 346388"/>
                <a:gd name="connsiteX7" fmla="*/ 827337 w 2001001"/>
                <a:gd name="connsiteY7" fmla="*/ 0 h 346388"/>
                <a:gd name="connsiteX8" fmla="*/ 1385308 w 2001001"/>
                <a:gd name="connsiteY8" fmla="*/ 19244 h 346388"/>
                <a:gd name="connsiteX9" fmla="*/ 1462270 w 2001001"/>
                <a:gd name="connsiteY9" fmla="*/ 38488 h 346388"/>
                <a:gd name="connsiteX10" fmla="*/ 1558472 w 2001001"/>
                <a:gd name="connsiteY10" fmla="*/ 57732 h 346388"/>
                <a:gd name="connsiteX11" fmla="*/ 1693155 w 2001001"/>
                <a:gd name="connsiteY11" fmla="*/ 134707 h 346388"/>
                <a:gd name="connsiteX12" fmla="*/ 1750876 w 2001001"/>
                <a:gd name="connsiteY12" fmla="*/ 153951 h 346388"/>
                <a:gd name="connsiteX13" fmla="*/ 1885559 w 2001001"/>
                <a:gd name="connsiteY13" fmla="*/ 250169 h 346388"/>
                <a:gd name="connsiteX14" fmla="*/ 2001001 w 2001001"/>
                <a:gd name="connsiteY14" fmla="*/ 288657 h 346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01001" h="346388">
                  <a:moveTo>
                    <a:pt x="0" y="346388"/>
                  </a:moveTo>
                  <a:cubicBezTo>
                    <a:pt x="38481" y="327144"/>
                    <a:pt x="77834" y="309554"/>
                    <a:pt x="115442" y="288657"/>
                  </a:cubicBezTo>
                  <a:cubicBezTo>
                    <a:pt x="227335" y="226483"/>
                    <a:pt x="118514" y="268388"/>
                    <a:pt x="230884" y="230926"/>
                  </a:cubicBezTo>
                  <a:cubicBezTo>
                    <a:pt x="269365" y="205268"/>
                    <a:pt x="302450" y="168579"/>
                    <a:pt x="346327" y="153951"/>
                  </a:cubicBezTo>
                  <a:cubicBezTo>
                    <a:pt x="365567" y="147536"/>
                    <a:pt x="385908" y="143779"/>
                    <a:pt x="404048" y="134707"/>
                  </a:cubicBezTo>
                  <a:cubicBezTo>
                    <a:pt x="424731" y="124363"/>
                    <a:pt x="441086" y="106563"/>
                    <a:pt x="461769" y="96219"/>
                  </a:cubicBezTo>
                  <a:cubicBezTo>
                    <a:pt x="508476" y="72861"/>
                    <a:pt x="567386" y="70909"/>
                    <a:pt x="615692" y="57732"/>
                  </a:cubicBezTo>
                  <a:cubicBezTo>
                    <a:pt x="884231" y="-15518"/>
                    <a:pt x="592943" y="46888"/>
                    <a:pt x="827337" y="0"/>
                  </a:cubicBezTo>
                  <a:cubicBezTo>
                    <a:pt x="1013327" y="6415"/>
                    <a:pt x="1199548" y="7984"/>
                    <a:pt x="1385308" y="19244"/>
                  </a:cubicBezTo>
                  <a:cubicBezTo>
                    <a:pt x="1411703" y="20844"/>
                    <a:pt x="1436456" y="32751"/>
                    <a:pt x="1462270" y="38488"/>
                  </a:cubicBezTo>
                  <a:cubicBezTo>
                    <a:pt x="1494194" y="45583"/>
                    <a:pt x="1526405" y="51317"/>
                    <a:pt x="1558472" y="57732"/>
                  </a:cubicBezTo>
                  <a:cubicBezTo>
                    <a:pt x="1616439" y="96383"/>
                    <a:pt x="1624804" y="105408"/>
                    <a:pt x="1693155" y="134707"/>
                  </a:cubicBezTo>
                  <a:cubicBezTo>
                    <a:pt x="1711796" y="142698"/>
                    <a:pt x="1731636" y="147536"/>
                    <a:pt x="1750876" y="153951"/>
                  </a:cubicBezTo>
                  <a:cubicBezTo>
                    <a:pt x="1812861" y="215947"/>
                    <a:pt x="1801140" y="216396"/>
                    <a:pt x="1885559" y="250169"/>
                  </a:cubicBezTo>
                  <a:cubicBezTo>
                    <a:pt x="1923220" y="265236"/>
                    <a:pt x="2001001" y="288657"/>
                    <a:pt x="2001001" y="288657"/>
                  </a:cubicBezTo>
                </a:path>
              </a:pathLst>
            </a:custGeom>
            <a:ln w="38100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ounded Rectangle 11"/>
          <p:cNvSpPr/>
          <p:nvPr/>
        </p:nvSpPr>
        <p:spPr>
          <a:xfrm>
            <a:off x="876300" y="5029200"/>
            <a:ext cx="7391400" cy="1143000"/>
          </a:xfrm>
          <a:prstGeom prst="roundRect">
            <a:avLst/>
          </a:prstGeom>
          <a:solidFill>
            <a:schemeClr val="accent5"/>
          </a:solidFill>
          <a:ln w="28575" cap="rnd" cmpd="sng">
            <a:noFill/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In practice, we usually shoot for </a:t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i="1" u="sng" dirty="0" smtClean="0">
                <a:solidFill>
                  <a:schemeClr val="bg1"/>
                </a:solidFill>
              </a:rPr>
              <a:t>computational security</a:t>
            </a:r>
            <a:r>
              <a:rPr lang="en-US" sz="2800" dirty="0" smtClean="0">
                <a:solidFill>
                  <a:schemeClr val="bg1"/>
                </a:solidFill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2483112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Computationally Secure</a:t>
            </a:r>
            <a:endParaRPr lang="en-US" sz="3100" dirty="0">
              <a:solidFill>
                <a:srgbClr val="17161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1047" y="2931016"/>
            <a:ext cx="7441906" cy="2438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Defn</a:t>
            </a:r>
            <a:r>
              <a:rPr lang="en-US" dirty="0" smtClean="0"/>
              <a:t>: </a:t>
            </a:r>
            <a:r>
              <a:rPr lang="en-US" u="sng" dirty="0" smtClean="0">
                <a:solidFill>
                  <a:schemeClr val="tx2"/>
                </a:solidFill>
              </a:rPr>
              <a:t>Secrecy</a:t>
            </a:r>
            <a:r>
              <a:rPr lang="en-US" dirty="0" smtClean="0"/>
              <a:t> (informal): </a:t>
            </a:r>
            <a:br>
              <a:rPr lang="en-US" dirty="0" smtClean="0"/>
            </a:br>
            <a:r>
              <a:rPr lang="en-US" i="1" dirty="0" smtClean="0"/>
              <a:t>No probabilistic polynomial time algorithm </a:t>
            </a:r>
            <a:r>
              <a:rPr lang="en-US" dirty="0" smtClean="0"/>
              <a:t>can determine anything about the plaintext given the </a:t>
            </a:r>
            <a:r>
              <a:rPr lang="en-US" dirty="0" err="1" smtClean="0"/>
              <a:t>ciphertext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29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372600" y="6300880"/>
            <a:ext cx="2565406" cy="246221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1600" dirty="0"/>
              <a:t>\</a:t>
            </a:r>
            <a:r>
              <a:rPr lang="en-US" sz="1600" dirty="0" err="1"/>
              <a:t>Pr</a:t>
            </a:r>
            <a:r>
              <a:rPr lang="en-US" sz="1600" dirty="0"/>
              <a:t>[m = m_1] = \</a:t>
            </a:r>
            <a:r>
              <a:rPr lang="en-US" sz="1600" dirty="0" err="1"/>
              <a:t>Pr</a:t>
            </a:r>
            <a:r>
              <a:rPr lang="en-US" sz="1600" dirty="0"/>
              <a:t>[m = m_2]</a:t>
            </a:r>
            <a:endParaRPr lang="en-US" sz="1600" dirty="0" smtClean="0"/>
          </a:p>
        </p:txBody>
      </p:sp>
      <p:sp>
        <p:nvSpPr>
          <p:cNvPr id="4" name="Rounded Rectangular Callout 3"/>
          <p:cNvSpPr/>
          <p:nvPr/>
        </p:nvSpPr>
        <p:spPr>
          <a:xfrm>
            <a:off x="4605070" y="1565892"/>
            <a:ext cx="4081730" cy="793195"/>
          </a:xfrm>
          <a:prstGeom prst="wedgeRoundRectCallout">
            <a:avLst>
              <a:gd name="adj1" fmla="val -21945"/>
              <a:gd name="adj2" fmla="val 182591"/>
              <a:gd name="adj3" fmla="val 16667"/>
            </a:avLst>
          </a:prstGeom>
          <a:solidFill>
            <a:schemeClr val="accent5"/>
          </a:solidFill>
          <a:ln w="28575" cap="rnd" cmpd="sng">
            <a:noFill/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“Computationally Secure”</a:t>
            </a:r>
          </a:p>
        </p:txBody>
      </p:sp>
    </p:spTree>
    <p:extLst>
      <p:ext uri="{BB962C8B-B14F-4D97-AF65-F5344CB8AC3E}">
        <p14:creationId xmlns:p14="http://schemas.microsoft.com/office/powerpoint/2010/main" val="1488480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Cryptography in CTFs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21275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430"/>
              </a:spcBef>
              <a:buNone/>
            </a:pPr>
            <a:r>
              <a:rPr lang="en-US" b="1" dirty="0" smtClean="0"/>
              <a:t>Mimic real life vulnerabilities:</a:t>
            </a:r>
            <a:endParaRPr lang="en-US" dirty="0"/>
          </a:p>
          <a:p>
            <a:pPr lvl="1">
              <a:spcBef>
                <a:spcPts val="430"/>
              </a:spcBef>
            </a:pPr>
            <a:r>
              <a:rPr lang="en-US" dirty="0" smtClean="0"/>
              <a:t>CRIME, BEAST, </a:t>
            </a:r>
            <a:r>
              <a:rPr lang="en-US" dirty="0" err="1" smtClean="0"/>
              <a:t>Heartbleed</a:t>
            </a:r>
            <a:r>
              <a:rPr lang="en-US" dirty="0" smtClean="0"/>
              <a:t> all used in </a:t>
            </a:r>
            <a:r>
              <a:rPr lang="en-US" dirty="0" err="1" smtClean="0"/>
              <a:t>Cyberstakes</a:t>
            </a:r>
            <a:endParaRPr lang="en-US" dirty="0"/>
          </a:p>
          <a:p>
            <a:pPr lvl="1">
              <a:spcBef>
                <a:spcPts val="430"/>
              </a:spcBef>
            </a:pPr>
            <a:r>
              <a:rPr lang="en-US" dirty="0" smtClean="0"/>
              <a:t>sometimes cryptographic problems are not marked in a cryptography category</a:t>
            </a:r>
          </a:p>
          <a:p>
            <a:pPr lvl="1">
              <a:spcBef>
                <a:spcPts val="430"/>
              </a:spcBef>
            </a:pPr>
            <a:endParaRPr lang="en-US" dirty="0" smtClean="0"/>
          </a:p>
          <a:p>
            <a:pPr marL="0" indent="0">
              <a:spcBef>
                <a:spcPts val="430"/>
              </a:spcBef>
              <a:buNone/>
            </a:pPr>
            <a:r>
              <a:rPr lang="en-US" b="1" dirty="0" smtClean="0"/>
              <a:t>Large variety</a:t>
            </a:r>
            <a:r>
              <a:rPr lang="en-US" dirty="0" smtClean="0"/>
              <a:t>:</a:t>
            </a:r>
          </a:p>
          <a:p>
            <a:pPr lvl="1">
              <a:spcBef>
                <a:spcPts val="430"/>
              </a:spcBef>
            </a:pPr>
            <a:r>
              <a:rPr lang="en-US" dirty="0"/>
              <a:t>f</a:t>
            </a:r>
            <a:r>
              <a:rPr lang="en-US" dirty="0" smtClean="0"/>
              <a:t>rom classic/historic ciphers to next-generation crypto systems</a:t>
            </a:r>
          </a:p>
          <a:p>
            <a:pPr lvl="1">
              <a:spcBef>
                <a:spcPts val="430"/>
              </a:spcBef>
            </a:pPr>
            <a:endParaRPr lang="en-US" dirty="0"/>
          </a:p>
          <a:p>
            <a:pPr marL="0" indent="0">
              <a:spcBef>
                <a:spcPts val="430"/>
              </a:spcBef>
              <a:buNone/>
            </a:pPr>
            <a:r>
              <a:rPr lang="en-US" b="1" dirty="0" smtClean="0"/>
              <a:t>Based on existing attacks:</a:t>
            </a:r>
          </a:p>
          <a:p>
            <a:pPr lvl="1">
              <a:spcBef>
                <a:spcPts val="430"/>
              </a:spcBef>
            </a:pPr>
            <a:r>
              <a:rPr lang="en-US" dirty="0"/>
              <a:t>n</a:t>
            </a:r>
            <a:r>
              <a:rPr lang="en-US" dirty="0" smtClean="0"/>
              <a:t>o expectation for novel cryptographic research</a:t>
            </a:r>
          </a:p>
          <a:p>
            <a:pPr lvl="1">
              <a:spcBef>
                <a:spcPts val="430"/>
              </a:spcBef>
            </a:pPr>
            <a:r>
              <a:rPr lang="en-US" dirty="0"/>
              <a:t>u</a:t>
            </a:r>
            <a:r>
              <a:rPr lang="en-US" dirty="0" smtClean="0"/>
              <a:t>sually focuses on very common/widely published flaws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45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Secrecy ensures Eve cannot learn anything about the message </a:t>
            </a:r>
            <a:r>
              <a:rPr lang="en-US" b="1" i="1" dirty="0" smtClean="0"/>
              <a:t>reading</a:t>
            </a:r>
            <a:r>
              <a:rPr lang="en-US" dirty="0" smtClean="0"/>
              <a:t> the </a:t>
            </a:r>
            <a:r>
              <a:rPr lang="en-US" dirty="0" err="1" smtClean="0"/>
              <a:t>ciphertext</a:t>
            </a:r>
            <a:r>
              <a:rPr lang="en-US" dirty="0" smtClean="0"/>
              <a:t>.</a:t>
            </a:r>
          </a:p>
          <a:p>
            <a:pPr marL="0" indent="0" algn="r">
              <a:buNone/>
            </a:pPr>
            <a:endParaRPr lang="en-US" dirty="0" smtClean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 smtClean="0"/>
              <a:t>......But is that enough?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57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all is not secrecy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2057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000000"/>
                </a:solidFill>
              </a:rPr>
              <a:t>Authenticating Messages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31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533400" y="3537871"/>
            <a:ext cx="2743200" cy="1566890"/>
            <a:chOff x="5604089" y="4300510"/>
            <a:chExt cx="2743200" cy="1566890"/>
          </a:xfrm>
        </p:grpSpPr>
        <p:sp>
          <p:nvSpPr>
            <p:cNvPr id="5" name="Rectangle 4"/>
            <p:cNvSpPr/>
            <p:nvPr/>
          </p:nvSpPr>
          <p:spPr>
            <a:xfrm>
              <a:off x="5604089" y="4300510"/>
              <a:ext cx="2743200" cy="1033490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 smtClean="0">
                  <a:solidFill>
                    <a:srgbClr val="000000"/>
                  </a:solidFill>
                </a:rPr>
                <a:t>Message m</a:t>
              </a:r>
              <a:br>
                <a:rPr lang="en-US" sz="2400" dirty="0" smtClean="0">
                  <a:solidFill>
                    <a:srgbClr val="000000"/>
                  </a:solidFill>
                </a:rPr>
              </a:br>
              <a:r>
                <a:rPr lang="en-US" sz="2400" dirty="0" smtClean="0">
                  <a:solidFill>
                    <a:srgbClr val="000000"/>
                  </a:solidFill>
                </a:rPr>
                <a:t>“I love you, Bob”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604089" y="5334000"/>
              <a:ext cx="2743200" cy="533400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 smtClean="0">
                  <a:solidFill>
                    <a:srgbClr val="000000"/>
                  </a:solidFill>
                </a:rPr>
                <a:t>s = </a:t>
              </a:r>
              <a:r>
                <a:rPr lang="en-US" sz="2400" b="1" i="1" dirty="0" smtClean="0">
                  <a:solidFill>
                    <a:srgbClr val="000000"/>
                  </a:solidFill>
                </a:rPr>
                <a:t>S</a:t>
              </a:r>
              <a:r>
                <a:rPr lang="en-US" sz="2400" dirty="0" smtClean="0">
                  <a:solidFill>
                    <a:srgbClr val="000000"/>
                  </a:solidFill>
                </a:rPr>
                <a:t>ign(m,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K</a:t>
              </a:r>
              <a:r>
                <a:rPr lang="en-US" sz="2400" baseline="-25000" dirty="0" err="1" smtClean="0">
                  <a:solidFill>
                    <a:srgbClr val="000000"/>
                  </a:solidFill>
                </a:rPr>
                <a:t>sign</a:t>
              </a:r>
              <a:r>
                <a:rPr lang="en-US" sz="2400" dirty="0" smtClean="0">
                  <a:solidFill>
                    <a:srgbClr val="000000"/>
                  </a:solidFill>
                </a:rPr>
                <a:t>)</a:t>
              </a:r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990600" y="2632484"/>
            <a:ext cx="1524000" cy="60960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Alice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400800" y="2628183"/>
            <a:ext cx="1524000" cy="60960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Bob</a:t>
            </a:r>
          </a:p>
        </p:txBody>
      </p:sp>
      <p:cxnSp>
        <p:nvCxnSpPr>
          <p:cNvPr id="18" name="Straight Arrow Connector 17"/>
          <p:cNvCxnSpPr>
            <a:endCxn id="23" idx="1"/>
          </p:cNvCxnSpPr>
          <p:nvPr/>
        </p:nvCxnSpPr>
        <p:spPr>
          <a:xfrm flipV="1">
            <a:off x="2982295" y="2932983"/>
            <a:ext cx="2950810" cy="2017"/>
          </a:xfrm>
          <a:prstGeom prst="straightConnector1">
            <a:avLst/>
          </a:prstGeom>
          <a:ln w="28575" cap="rnd" cmpd="sng">
            <a:solidFill>
              <a:schemeClr val="tx1"/>
            </a:solidFill>
            <a:miter lim="800000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2438400" y="2628183"/>
            <a:ext cx="4028105" cy="613901"/>
            <a:chOff x="2438400" y="3045983"/>
            <a:chExt cx="4028105" cy="613901"/>
          </a:xfrm>
        </p:grpSpPr>
        <p:sp>
          <p:nvSpPr>
            <p:cNvPr id="22" name="Rectangle 21"/>
            <p:cNvSpPr/>
            <p:nvPr/>
          </p:nvSpPr>
          <p:spPr>
            <a:xfrm>
              <a:off x="2438400" y="3050284"/>
              <a:ext cx="533400" cy="60960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i="1" dirty="0" smtClean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933105" y="3045983"/>
              <a:ext cx="533400" cy="60960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i="1" dirty="0" smtClean="0">
                  <a:solidFill>
                    <a:schemeClr val="tx1"/>
                  </a:solidFill>
                </a:rPr>
                <a:t>V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114800" y="247578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normAutofit/>
          </a:bodyPr>
          <a:lstStyle/>
          <a:p>
            <a:pPr marL="0">
              <a:buFont typeface="Arial"/>
              <a:buNone/>
            </a:pPr>
            <a:r>
              <a:rPr lang="en-US" sz="2800" dirty="0" smtClean="0"/>
              <a:t>m||s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81800" y="3411438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normAutofit/>
          </a:bodyPr>
          <a:lstStyle/>
          <a:p>
            <a:pPr marL="0" algn="ctr">
              <a:buFont typeface="Arial"/>
              <a:buNone/>
            </a:pPr>
            <a:r>
              <a:rPr lang="en-US" sz="2400" b="1" i="1" dirty="0" smtClean="0"/>
              <a:t>V</a:t>
            </a:r>
            <a:r>
              <a:rPr lang="en-US" sz="2400" dirty="0" smtClean="0"/>
              <a:t>erify(m, s, </a:t>
            </a:r>
            <a:r>
              <a:rPr lang="en-US" sz="2400" dirty="0" err="1" smtClean="0"/>
              <a:t>K</a:t>
            </a:r>
            <a:r>
              <a:rPr lang="en-US" sz="2400" baseline="-25000" dirty="0" err="1" smtClean="0"/>
              <a:t>verify</a:t>
            </a:r>
            <a:r>
              <a:rPr lang="en-US" sz="2400" dirty="0" smtClean="0"/>
              <a:t>) =?= true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3666369" y="2935000"/>
            <a:ext cx="1735301" cy="2743200"/>
            <a:chOff x="3666369" y="3352800"/>
            <a:chExt cx="1735301" cy="2743200"/>
          </a:xfrm>
        </p:grpSpPr>
        <p:sp>
          <p:nvSpPr>
            <p:cNvPr id="34" name="Rounded Rectangle 33"/>
            <p:cNvSpPr/>
            <p:nvPr/>
          </p:nvSpPr>
          <p:spPr>
            <a:xfrm>
              <a:off x="3810000" y="4267200"/>
              <a:ext cx="1524000" cy="60960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Eve</a:t>
              </a:r>
            </a:p>
          </p:txBody>
        </p:sp>
        <p:cxnSp>
          <p:nvCxnSpPr>
            <p:cNvPr id="35" name="Straight Arrow Connector 34"/>
            <p:cNvCxnSpPr>
              <a:stCxn id="34" idx="0"/>
            </p:cNvCxnSpPr>
            <p:nvPr/>
          </p:nvCxnSpPr>
          <p:spPr>
            <a:xfrm flipV="1">
              <a:off x="4572000" y="3352800"/>
              <a:ext cx="0" cy="914400"/>
            </a:xfrm>
            <a:prstGeom prst="straightConnector1">
              <a:avLst/>
            </a:prstGeom>
            <a:ln w="28575" cap="rnd" cmpd="sng">
              <a:solidFill>
                <a:schemeClr val="tx1"/>
              </a:solidFill>
              <a:miter lim="800000"/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3666369" y="4988005"/>
              <a:ext cx="1735301" cy="1107995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/>
            <a:p>
              <a:pPr algn="ctr"/>
              <a:r>
                <a:rPr lang="en-US" sz="2400" dirty="0" smtClean="0"/>
                <a:t>(tries to</a:t>
              </a:r>
              <a:r>
                <a:rPr lang="en-US" sz="2400" dirty="0"/>
                <a:t> </a:t>
              </a:r>
              <a:r>
                <a:rPr lang="en-US" sz="2400" dirty="0" smtClean="0"/>
                <a:t>alter</a:t>
              </a:r>
              <a:br>
                <a:rPr lang="en-US" sz="2400" dirty="0" smtClean="0"/>
              </a:br>
              <a:r>
                <a:rPr lang="en-US" sz="2400" dirty="0" smtClean="0"/>
                <a:t>m without</a:t>
              </a:r>
              <a:br>
                <a:rPr lang="en-US" sz="2400" dirty="0" smtClean="0"/>
              </a:br>
              <a:r>
                <a:rPr lang="en-US" sz="2400" dirty="0" smtClean="0"/>
                <a:t>detection)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9863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Message Integrity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915400" cy="563880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  <a:tabLst>
                <a:tab pos="3200400" algn="l"/>
              </a:tabLst>
            </a:pPr>
            <a:r>
              <a:rPr lang="en-US" dirty="0" smtClean="0"/>
              <a:t>Goal: </a:t>
            </a:r>
            <a:r>
              <a:rPr lang="en-US" i="1" u="sng" dirty="0" smtClean="0">
                <a:solidFill>
                  <a:schemeClr val="tx2"/>
                </a:solidFill>
              </a:rPr>
              <a:t>integrity</a:t>
            </a:r>
            <a:r>
              <a:rPr lang="en-US" dirty="0"/>
              <a:t> </a:t>
            </a:r>
            <a:r>
              <a:rPr lang="en-US" dirty="0" smtClean="0"/>
              <a:t>(not secrecy)</a:t>
            </a:r>
          </a:p>
          <a:p>
            <a:pPr>
              <a:lnSpc>
                <a:spcPct val="120000"/>
              </a:lnSpc>
              <a:tabLst>
                <a:tab pos="3200400" algn="l"/>
              </a:tabLst>
            </a:pPr>
            <a:endParaRPr lang="en-US" dirty="0">
              <a:sym typeface="Symbol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3200400" algn="l"/>
              </a:tabLst>
            </a:pPr>
            <a:r>
              <a:rPr lang="en-US" dirty="0" smtClean="0">
                <a:sym typeface="Symbol" charset="0"/>
              </a:rPr>
              <a:t>Examples:</a:t>
            </a:r>
          </a:p>
          <a:p>
            <a:pPr lvl="1">
              <a:lnSpc>
                <a:spcPct val="120000"/>
              </a:lnSpc>
              <a:tabLst>
                <a:tab pos="3200400" algn="l"/>
              </a:tabLst>
            </a:pPr>
            <a:r>
              <a:rPr lang="en-US" dirty="0" smtClean="0">
                <a:sym typeface="Symbol" charset="0"/>
              </a:rPr>
              <a:t>Protecting binaries </a:t>
            </a:r>
            <a:r>
              <a:rPr lang="en-US" dirty="0">
                <a:sym typeface="Symbol" charset="0"/>
              </a:rPr>
              <a:t>on disk.   </a:t>
            </a:r>
            <a:endParaRPr lang="en-US" dirty="0" smtClean="0">
              <a:sym typeface="Symbol" charset="0"/>
            </a:endParaRPr>
          </a:p>
          <a:p>
            <a:pPr lvl="1">
              <a:lnSpc>
                <a:spcPct val="120000"/>
              </a:lnSpc>
              <a:tabLst>
                <a:tab pos="3200400" algn="l"/>
              </a:tabLst>
            </a:pPr>
            <a:r>
              <a:rPr lang="en-US" dirty="0" smtClean="0">
                <a:sym typeface="Symbol" charset="0"/>
              </a:rPr>
              <a:t>Protecting banner ads</a:t>
            </a:r>
            <a:r>
              <a:rPr lang="en-US" dirty="0">
                <a:sym typeface="Symbol" charset="0"/>
              </a:rPr>
              <a:t> </a:t>
            </a:r>
            <a:r>
              <a:rPr lang="en-US" dirty="0" smtClean="0">
                <a:sym typeface="Symbol" charset="0"/>
              </a:rPr>
              <a:t>on web pages</a:t>
            </a:r>
          </a:p>
          <a:p>
            <a:pPr>
              <a:lnSpc>
                <a:spcPct val="120000"/>
              </a:lnSpc>
              <a:tabLst>
                <a:tab pos="3200400" algn="l"/>
              </a:tabLst>
            </a:pPr>
            <a:endParaRPr lang="en-US" dirty="0">
              <a:sym typeface="Symbol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3200400" algn="l"/>
              </a:tabLst>
            </a:pPr>
            <a:r>
              <a:rPr lang="en-US" dirty="0" smtClean="0">
                <a:sym typeface="Symbol" charset="0"/>
              </a:rPr>
              <a:t>Security Principles: No </a:t>
            </a:r>
            <a:r>
              <a:rPr lang="en-US" i="1" u="sng" dirty="0">
                <a:solidFill>
                  <a:srgbClr val="990000"/>
                </a:solidFill>
                <a:sym typeface="Symbol" charset="0"/>
              </a:rPr>
              <a:t>f</a:t>
            </a:r>
            <a:r>
              <a:rPr lang="en-US" i="1" u="sng" dirty="0" smtClean="0">
                <a:solidFill>
                  <a:srgbClr val="990000"/>
                </a:solidFill>
                <a:sym typeface="Symbol" charset="0"/>
              </a:rPr>
              <a:t>orgery</a:t>
            </a:r>
          </a:p>
          <a:p>
            <a:pPr lvl="1">
              <a:lnSpc>
                <a:spcPct val="120000"/>
              </a:lnSpc>
              <a:tabLst>
                <a:tab pos="3200400" algn="l"/>
              </a:tabLst>
            </a:pPr>
            <a:r>
              <a:rPr lang="en-US" dirty="0" smtClean="0">
                <a:sym typeface="Symbol" charset="0"/>
              </a:rPr>
              <a:t>Integrity means no one can forge a signature</a:t>
            </a:r>
          </a:p>
          <a:p>
            <a:pPr>
              <a:lnSpc>
                <a:spcPct val="120000"/>
              </a:lnSpc>
              <a:tabLst>
                <a:tab pos="3200400" algn="l"/>
              </a:tabLst>
            </a:pPr>
            <a:endParaRPr lang="en-US" sz="2800" dirty="0" smtClean="0">
              <a:sym typeface="Symbo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39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Secrecy Does Not Imply Integrity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86200"/>
            <a:ext cx="8229600" cy="2239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 smtClean="0"/>
              <a:t>Idea:</a:t>
            </a:r>
            <a:r>
              <a:rPr lang="en-US" sz="2400" dirty="0" smtClean="0"/>
              <a:t> since c is encrypted, Bob will only see a valid IOU if he can decrypt correctly</a:t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r>
              <a:rPr lang="en-US" sz="2400" u="sng" dirty="0" smtClean="0"/>
              <a:t>Completely wrong!</a:t>
            </a:r>
            <a:r>
              <a:rPr lang="en-US" sz="2400" dirty="0" smtClean="0"/>
              <a:t>  With a OTP, we have perfect secrecy, but Eve can simply </a:t>
            </a:r>
            <a:r>
              <a:rPr lang="en-US" sz="2400" dirty="0" err="1" smtClean="0"/>
              <a:t>xor</a:t>
            </a:r>
            <a:r>
              <a:rPr lang="en-US" sz="2400" dirty="0" smtClean="0"/>
              <a:t> to change dollar figure.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33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104900" y="1666882"/>
            <a:ext cx="6934200" cy="613901"/>
            <a:chOff x="990600" y="1969532"/>
            <a:chExt cx="6934200" cy="613901"/>
          </a:xfrm>
        </p:grpSpPr>
        <p:sp>
          <p:nvSpPr>
            <p:cNvPr id="6" name="Rounded Rectangle 5"/>
            <p:cNvSpPr/>
            <p:nvPr/>
          </p:nvSpPr>
          <p:spPr>
            <a:xfrm>
              <a:off x="990600" y="1973833"/>
              <a:ext cx="1524000" cy="609600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Alice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400800" y="1969532"/>
              <a:ext cx="1524000" cy="609600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Bob</a:t>
              </a:r>
            </a:p>
          </p:txBody>
        </p:sp>
        <p:cxnSp>
          <p:nvCxnSpPr>
            <p:cNvPr id="8" name="Straight Arrow Connector 7"/>
            <p:cNvCxnSpPr>
              <a:endCxn id="11" idx="1"/>
            </p:cNvCxnSpPr>
            <p:nvPr/>
          </p:nvCxnSpPr>
          <p:spPr>
            <a:xfrm flipV="1">
              <a:off x="2982295" y="2274332"/>
              <a:ext cx="2950810" cy="2017"/>
            </a:xfrm>
            <a:prstGeom prst="straightConnector1">
              <a:avLst/>
            </a:prstGeom>
            <a:ln w="28575" cap="rnd" cmpd="sng">
              <a:solidFill>
                <a:schemeClr val="tx1"/>
              </a:solidFill>
              <a:miter lim="800000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>
              <a:off x="2438400" y="1969532"/>
              <a:ext cx="4028105" cy="613901"/>
              <a:chOff x="2438400" y="3045983"/>
              <a:chExt cx="4028105" cy="613901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438400" y="3050284"/>
                <a:ext cx="533400" cy="609600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b="1" i="1" dirty="0" smtClean="0">
                    <a:solidFill>
                      <a:schemeClr val="tx1"/>
                    </a:solidFill>
                  </a:rPr>
                  <a:t>E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933105" y="3045983"/>
                <a:ext cx="533400" cy="609600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b="1" i="1" dirty="0" smtClean="0">
                    <a:solidFill>
                      <a:schemeClr val="tx1"/>
                    </a:solidFill>
                  </a:rPr>
                  <a:t>E</a:t>
                </a:r>
              </a:p>
            </p:txBody>
          </p:sp>
        </p:grpSp>
      </p:grpSp>
      <p:sp>
        <p:nvSpPr>
          <p:cNvPr id="12" name="TextBox 11"/>
          <p:cNvSpPr txBox="1"/>
          <p:nvPr/>
        </p:nvSpPr>
        <p:spPr>
          <a:xfrm>
            <a:off x="3319899" y="2122593"/>
            <a:ext cx="2567184" cy="307777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2000" dirty="0" smtClean="0"/>
              <a:t>c = $100 IOU encrypted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810000" y="2667000"/>
            <a:ext cx="1524000" cy="6096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Eve</a:t>
            </a:r>
          </a:p>
        </p:txBody>
      </p:sp>
    </p:spTree>
    <p:extLst>
      <p:ext uri="{BB962C8B-B14F-4D97-AF65-F5344CB8AC3E}">
        <p14:creationId xmlns:p14="http://schemas.microsoft.com/office/powerpoint/2010/main" val="2198069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Integrity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34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66800" y="2438400"/>
            <a:ext cx="2133600" cy="4572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Cambria"/>
                <a:cs typeface="Cambria"/>
              </a:rPr>
              <a:t>From: Bob</a:t>
            </a:r>
            <a:endParaRPr lang="en-US" sz="2400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429000" y="2667000"/>
            <a:ext cx="228600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63952" y="2057400"/>
            <a:ext cx="1616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ambria"/>
                <a:cs typeface="Cambria"/>
              </a:rPr>
              <a:t>e</a:t>
            </a:r>
            <a:r>
              <a:rPr lang="en-US" sz="2400" dirty="0" err="1" smtClean="0">
                <a:latin typeface="Cambria"/>
                <a:cs typeface="Cambria"/>
              </a:rPr>
              <a:t>nc</a:t>
            </a:r>
            <a:r>
              <a:rPr lang="en-US" sz="2400" dirty="0" smtClean="0">
                <a:latin typeface="Cambria"/>
                <a:cs typeface="Cambria"/>
              </a:rPr>
              <a:t>  ( ⊕k )</a:t>
            </a:r>
            <a:endParaRPr lang="en-US" sz="2400" dirty="0">
              <a:latin typeface="Cambria"/>
              <a:cs typeface="Cambria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943600" y="2438400"/>
            <a:ext cx="2133600" cy="457200"/>
          </a:xfrm>
          <a:prstGeom prst="rect">
            <a:avLst/>
          </a:prstGeom>
          <a:solidFill>
            <a:schemeClr val="accent2">
              <a:alpha val="43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Cambria"/>
                <a:cs typeface="Cambria"/>
              </a:rPr>
              <a:t>From: Bob</a:t>
            </a:r>
            <a:endParaRPr lang="en-US" sz="2400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43600" y="4495800"/>
            <a:ext cx="2133600" cy="457200"/>
          </a:xfrm>
          <a:prstGeom prst="rect">
            <a:avLst/>
          </a:prstGeom>
          <a:solidFill>
            <a:schemeClr val="accent2">
              <a:alpha val="52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Cambria"/>
                <a:cs typeface="Cambria"/>
              </a:rPr>
              <a:t>From: Eve</a:t>
            </a:r>
            <a:endParaRPr lang="en-US" sz="2400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66800" y="4572000"/>
            <a:ext cx="2133600" cy="4572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Cambria"/>
                <a:cs typeface="Cambria"/>
              </a:rPr>
              <a:t>From: Eve</a:t>
            </a:r>
            <a:endParaRPr lang="en-US" sz="2400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429000" y="4800600"/>
            <a:ext cx="228600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flipH="1">
            <a:off x="3832780" y="4267200"/>
            <a:ext cx="154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ambria"/>
                <a:cs typeface="Cambria"/>
              </a:rPr>
              <a:t>d</a:t>
            </a:r>
            <a:r>
              <a:rPr lang="en-US" sz="2400" dirty="0" err="1" smtClean="0">
                <a:latin typeface="Cambria"/>
                <a:cs typeface="Cambria"/>
              </a:rPr>
              <a:t>ec</a:t>
            </a:r>
            <a:r>
              <a:rPr lang="en-US" sz="2400" dirty="0" smtClean="0">
                <a:latin typeface="Cambria"/>
                <a:cs typeface="Cambria"/>
              </a:rPr>
              <a:t> ( ⊕k )</a:t>
            </a:r>
            <a:endParaRPr lang="en-US" sz="2400" dirty="0">
              <a:latin typeface="Cambria"/>
              <a:cs typeface="Cambria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5638800" y="4343400"/>
            <a:ext cx="2667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5943600" y="2575711"/>
            <a:ext cx="2828722" cy="1615289"/>
            <a:chOff x="5943600" y="2575711"/>
            <a:chExt cx="2828722" cy="1615289"/>
          </a:xfrm>
        </p:grpSpPr>
        <p:sp>
          <p:nvSpPr>
            <p:cNvPr id="15" name="TextBox 14"/>
            <p:cNvSpPr txBox="1"/>
            <p:nvPr/>
          </p:nvSpPr>
          <p:spPr>
            <a:xfrm>
              <a:off x="8077200" y="2575711"/>
              <a:ext cx="695122" cy="7078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Cambria"/>
                  <a:cs typeface="Cambria"/>
                </a:rPr>
                <a:t>⊕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43600" y="3048000"/>
              <a:ext cx="2133600" cy="1143000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0000"/>
                  </a:solidFill>
                  <a:cs typeface="Cambria"/>
                </a:rPr>
                <a:t>00 00 00 </a:t>
              </a:r>
              <a:r>
                <a:rPr lang="en-US" sz="2400" dirty="0" smtClean="0">
                  <a:solidFill>
                    <a:srgbClr val="000000"/>
                  </a:solidFill>
                  <a:cs typeface="Cambria"/>
                </a:rPr>
                <a:t/>
              </a:r>
              <a:br>
                <a:rPr lang="en-US" sz="2400" dirty="0" smtClean="0">
                  <a:solidFill>
                    <a:srgbClr val="000000"/>
                  </a:solidFill>
                  <a:cs typeface="Cambria"/>
                </a:rPr>
              </a:br>
              <a:r>
                <a:rPr lang="en-US" sz="2400" dirty="0" smtClean="0">
                  <a:solidFill>
                    <a:srgbClr val="000000"/>
                  </a:solidFill>
                  <a:cs typeface="Cambria"/>
                </a:rPr>
                <a:t>00 </a:t>
              </a:r>
              <a:r>
                <a:rPr lang="en-US" sz="2400" dirty="0">
                  <a:solidFill>
                    <a:srgbClr val="000000"/>
                  </a:solidFill>
                  <a:cs typeface="Cambria"/>
                </a:rPr>
                <a:t>00 00 </a:t>
              </a:r>
              <a:r>
                <a:rPr lang="en-US" sz="2400" dirty="0" smtClean="0">
                  <a:solidFill>
                    <a:srgbClr val="000000"/>
                  </a:solidFill>
                  <a:cs typeface="Cambria"/>
                </a:rPr>
                <a:t/>
              </a:r>
              <a:br>
                <a:rPr lang="en-US" sz="2400" dirty="0" smtClean="0">
                  <a:solidFill>
                    <a:srgbClr val="000000"/>
                  </a:solidFill>
                  <a:cs typeface="Cambria"/>
                </a:rPr>
              </a:br>
              <a:r>
                <a:rPr lang="en-US" sz="2400" dirty="0" smtClean="0">
                  <a:solidFill>
                    <a:srgbClr val="000000"/>
                  </a:solidFill>
                  <a:cs typeface="Cambria"/>
                </a:rPr>
                <a:t>07 </a:t>
              </a:r>
              <a:r>
                <a:rPr lang="en-US" sz="2400" dirty="0">
                  <a:solidFill>
                    <a:srgbClr val="000000"/>
                  </a:solidFill>
                  <a:cs typeface="Cambria"/>
                </a:rPr>
                <a:t>19 </a:t>
              </a:r>
              <a:r>
                <a:rPr lang="en-US" sz="2400" dirty="0" smtClean="0">
                  <a:solidFill>
                    <a:srgbClr val="000000"/>
                  </a:solidFill>
                  <a:cs typeface="Cambria"/>
                </a:rPr>
                <a:t>07</a:t>
              </a:r>
              <a:endParaRPr lang="en-US" sz="2400" dirty="0">
                <a:solidFill>
                  <a:srgbClr val="000000"/>
                </a:solidFill>
                <a:cs typeface="Cambria"/>
              </a:endParaRP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5943600" y="1600200"/>
            <a:ext cx="2057400" cy="457200"/>
          </a:xfrm>
          <a:prstGeom prst="roundRect">
            <a:avLst/>
          </a:prstGeom>
          <a:ln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Eve</a:t>
            </a:r>
          </a:p>
        </p:txBody>
      </p:sp>
    </p:spTree>
    <p:extLst>
      <p:ext uri="{BB962C8B-B14F-4D97-AF65-F5344CB8AC3E}">
        <p14:creationId xmlns:p14="http://schemas.microsoft.com/office/powerpoint/2010/main" val="639733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  <p:bldP spid="22" grpId="0" animBg="1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Message Authentication Codes (MAC)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4241800"/>
            <a:ext cx="7696200" cy="2235200"/>
          </a:xfrm>
        </p:spPr>
        <p:txBody>
          <a:bodyPr>
            <a:normAutofit fontScale="77500" lnSpcReduction="20000"/>
          </a:bodyPr>
          <a:lstStyle/>
          <a:p>
            <a:pPr marL="57150" indent="0">
              <a:spcBef>
                <a:spcPts val="1200"/>
              </a:spcBef>
              <a:buNone/>
              <a:tabLst>
                <a:tab pos="3200400" algn="l"/>
              </a:tabLst>
            </a:pPr>
            <a:r>
              <a:rPr lang="en-US" dirty="0" err="1" smtClean="0">
                <a:sym typeface="Symbol" charset="0"/>
              </a:rPr>
              <a:t>Defn</a:t>
            </a:r>
            <a:r>
              <a:rPr lang="en-US" dirty="0" smtClean="0">
                <a:sym typeface="Symbol" charset="0"/>
              </a:rPr>
              <a:t>: A </a:t>
            </a:r>
            <a:r>
              <a:rPr lang="en-US" i="1" u="sng" dirty="0" smtClean="0">
                <a:sym typeface="Symbol" charset="0"/>
              </a:rPr>
              <a:t>Message Authentication Code (MAC</a:t>
            </a:r>
            <a:r>
              <a:rPr lang="en-US" i="1" dirty="0" smtClean="0">
                <a:sym typeface="Symbol" charset="0"/>
              </a:rPr>
              <a:t>)</a:t>
            </a:r>
            <a:r>
              <a:rPr lang="en-US" i="1" dirty="0">
                <a:sym typeface="Symbol" charset="0"/>
              </a:rPr>
              <a:t> </a:t>
            </a:r>
            <a:r>
              <a:rPr lang="en-US" dirty="0" smtClean="0">
                <a:sym typeface="Symbol" charset="0"/>
              </a:rPr>
              <a:t>MAC </a:t>
            </a:r>
            <a:r>
              <a:rPr lang="en-US" dirty="0">
                <a:sym typeface="Symbol" charset="0"/>
              </a:rPr>
              <a:t>= (S,V)  defined over  (K,M,T) is a pair </a:t>
            </a:r>
            <a:r>
              <a:rPr lang="en-US" dirty="0" smtClean="0">
                <a:sym typeface="Symbol" charset="0"/>
              </a:rPr>
              <a:t>of algorithms</a:t>
            </a:r>
            <a:r>
              <a:rPr lang="en-US" dirty="0">
                <a:sym typeface="Symbol" charset="0"/>
              </a:rPr>
              <a:t>:	</a:t>
            </a:r>
            <a:endParaRPr lang="en-US" dirty="0" smtClean="0">
              <a:sym typeface="Symbol" charset="0"/>
            </a:endParaRPr>
          </a:p>
          <a:p>
            <a:pPr marL="800100" lvl="1">
              <a:spcBef>
                <a:spcPts val="1200"/>
              </a:spcBef>
              <a:tabLst>
                <a:tab pos="3200400" algn="l"/>
              </a:tabLst>
            </a:pPr>
            <a:r>
              <a:rPr lang="en-US" dirty="0" smtClean="0">
                <a:sym typeface="Symbol" charset="0"/>
              </a:rPr>
              <a:t>S</a:t>
            </a:r>
            <a:r>
              <a:rPr lang="en-US" dirty="0">
                <a:sym typeface="Symbol" charset="0"/>
              </a:rPr>
              <a:t>(</a:t>
            </a:r>
            <a:r>
              <a:rPr lang="en-US" dirty="0" err="1">
                <a:sym typeface="Symbol" charset="0"/>
              </a:rPr>
              <a:t>k,m</a:t>
            </a:r>
            <a:r>
              <a:rPr lang="en-US" dirty="0">
                <a:sym typeface="Symbol" charset="0"/>
              </a:rPr>
              <a:t>) outputs </a:t>
            </a:r>
            <a:r>
              <a:rPr lang="en-US" dirty="0" smtClean="0">
                <a:sym typeface="Symbol" charset="0"/>
              </a:rPr>
              <a:t>t in T</a:t>
            </a:r>
          </a:p>
          <a:p>
            <a:pPr marL="800100" lvl="1">
              <a:spcBef>
                <a:spcPts val="1200"/>
              </a:spcBef>
              <a:tabLst>
                <a:tab pos="3200400" algn="l"/>
              </a:tabLst>
            </a:pPr>
            <a:r>
              <a:rPr lang="en-US" dirty="0" smtClean="0">
                <a:latin typeface="Cambria"/>
                <a:cs typeface="Cambria"/>
                <a:sym typeface="Symbol" charset="0"/>
              </a:rPr>
              <a:t>V</a:t>
            </a:r>
            <a:r>
              <a:rPr lang="en-US" dirty="0">
                <a:latin typeface="Cambria"/>
                <a:cs typeface="Cambria"/>
                <a:sym typeface="Symbol" charset="0"/>
              </a:rPr>
              <a:t>(</a:t>
            </a:r>
            <a:r>
              <a:rPr lang="en-US" dirty="0" err="1">
                <a:latin typeface="Cambria"/>
                <a:cs typeface="Cambria"/>
                <a:sym typeface="Symbol" charset="0"/>
              </a:rPr>
              <a:t>k,m,t</a:t>
            </a:r>
            <a:r>
              <a:rPr lang="en-US" dirty="0">
                <a:latin typeface="Cambria"/>
                <a:cs typeface="Cambria"/>
                <a:sym typeface="Symbol" charset="0"/>
              </a:rPr>
              <a:t>) outputs `yes</a:t>
            </a:r>
            <a:r>
              <a:rPr lang="ja-JP" altLang="en-US" dirty="0">
                <a:latin typeface="Cambria"/>
                <a:cs typeface="Cambria"/>
                <a:sym typeface="Symbol" charset="0"/>
              </a:rPr>
              <a:t>’</a:t>
            </a:r>
            <a:r>
              <a:rPr lang="en-US" dirty="0">
                <a:latin typeface="Cambria"/>
                <a:cs typeface="Cambria"/>
                <a:sym typeface="Symbol" charset="0"/>
              </a:rPr>
              <a:t> or `no</a:t>
            </a:r>
            <a:r>
              <a:rPr lang="ja-JP" altLang="en-US" dirty="0" smtClean="0">
                <a:latin typeface="Cambria"/>
                <a:cs typeface="Cambria"/>
                <a:sym typeface="Symbol" charset="0"/>
              </a:rPr>
              <a:t>’</a:t>
            </a:r>
            <a:endParaRPr lang="en-US" altLang="ja-JP" dirty="0" smtClean="0">
              <a:latin typeface="Cambria"/>
              <a:cs typeface="Cambria"/>
              <a:sym typeface="Symbol" charset="0"/>
            </a:endParaRPr>
          </a:p>
          <a:p>
            <a:pPr marL="800100" lvl="1">
              <a:spcBef>
                <a:spcPts val="1200"/>
              </a:spcBef>
              <a:tabLst>
                <a:tab pos="3200400" algn="l"/>
              </a:tabLst>
            </a:pPr>
            <a:r>
              <a:rPr lang="en-US" dirty="0" smtClean="0">
                <a:latin typeface="Cambria"/>
                <a:cs typeface="Cambria"/>
                <a:sym typeface="Symbol" charset="0"/>
              </a:rPr>
              <a:t>V(k, S(</a:t>
            </a:r>
            <a:r>
              <a:rPr lang="en-US" dirty="0" err="1" smtClean="0">
                <a:latin typeface="Cambria"/>
                <a:cs typeface="Cambria"/>
                <a:sym typeface="Symbol" charset="0"/>
              </a:rPr>
              <a:t>k,m</a:t>
            </a:r>
            <a:r>
              <a:rPr lang="en-US" smtClean="0">
                <a:latin typeface="Cambria"/>
                <a:cs typeface="Cambria"/>
                <a:sym typeface="Symbol" charset="0"/>
              </a:rPr>
              <a:t>), t)  </a:t>
            </a:r>
            <a:r>
              <a:rPr lang="en-US" dirty="0" smtClean="0">
                <a:latin typeface="Cambria"/>
                <a:cs typeface="Cambria"/>
                <a:sym typeface="Symbol" charset="0"/>
              </a:rPr>
              <a:t>= ‘yes’ (consistency req.)</a:t>
            </a:r>
            <a:endParaRPr lang="en-US" dirty="0">
              <a:latin typeface="Cambria"/>
              <a:cs typeface="Cambria"/>
              <a:sym typeface="Symbo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35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104900" y="1969532"/>
            <a:ext cx="6934200" cy="613901"/>
            <a:chOff x="990600" y="1969532"/>
            <a:chExt cx="6934200" cy="613901"/>
          </a:xfrm>
        </p:grpSpPr>
        <p:sp>
          <p:nvSpPr>
            <p:cNvPr id="15" name="Rounded Rectangle 14"/>
            <p:cNvSpPr/>
            <p:nvPr/>
          </p:nvSpPr>
          <p:spPr>
            <a:xfrm>
              <a:off x="990600" y="1973833"/>
              <a:ext cx="1524000" cy="609600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Alice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400800" y="1969532"/>
              <a:ext cx="1524000" cy="609600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Bob</a:t>
              </a:r>
            </a:p>
          </p:txBody>
        </p:sp>
        <p:cxnSp>
          <p:nvCxnSpPr>
            <p:cNvPr id="17" name="Straight Arrow Connector 16"/>
            <p:cNvCxnSpPr>
              <a:endCxn id="21" idx="1"/>
            </p:cNvCxnSpPr>
            <p:nvPr/>
          </p:nvCxnSpPr>
          <p:spPr>
            <a:xfrm flipV="1">
              <a:off x="2982295" y="2274332"/>
              <a:ext cx="2950810" cy="2017"/>
            </a:xfrm>
            <a:prstGeom prst="straightConnector1">
              <a:avLst/>
            </a:prstGeom>
            <a:ln w="28575" cap="rnd" cmpd="sng">
              <a:solidFill>
                <a:schemeClr val="tx1"/>
              </a:solidFill>
              <a:miter lim="800000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2438400" y="1969532"/>
              <a:ext cx="4028105" cy="613901"/>
              <a:chOff x="2438400" y="3045983"/>
              <a:chExt cx="4028105" cy="613901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438400" y="3050284"/>
                <a:ext cx="533400" cy="609600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b="1" i="1" dirty="0">
                    <a:solidFill>
                      <a:schemeClr val="tx1"/>
                    </a:solidFill>
                  </a:rPr>
                  <a:t>S</a:t>
                </a:r>
                <a:endParaRPr lang="en-US" sz="2400" b="1" i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5933105" y="3045983"/>
                <a:ext cx="533400" cy="609600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b="1" i="1" dirty="0" smtClean="0">
                    <a:solidFill>
                      <a:schemeClr val="tx1"/>
                    </a:solidFill>
                  </a:rPr>
                  <a:t>V</a:t>
                </a:r>
              </a:p>
            </p:txBody>
          </p:sp>
        </p:grpSp>
      </p:grp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814495"/>
              </p:ext>
            </p:extLst>
          </p:nvPr>
        </p:nvGraphicFramePr>
        <p:xfrm>
          <a:off x="3771900" y="1752600"/>
          <a:ext cx="16002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6208"/>
                <a:gridCol w="57399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message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743257" y="2787134"/>
            <a:ext cx="152286" cy="369332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2400" i="1" dirty="0" smtClean="0"/>
              <a:t>k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37962" y="2787134"/>
            <a:ext cx="152286" cy="369332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2400" i="1" dirty="0" smtClean="0"/>
              <a:t>k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819400" y="2583433"/>
            <a:ext cx="0" cy="203701"/>
          </a:xfrm>
          <a:prstGeom prst="straightConnector1">
            <a:avLst/>
          </a:prstGeom>
          <a:ln w="28575" cap="rnd" cmpd="sng">
            <a:solidFill>
              <a:schemeClr val="tx1"/>
            </a:solidFill>
            <a:miter lim="800000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324600" y="2583433"/>
            <a:ext cx="0" cy="203701"/>
          </a:xfrm>
          <a:prstGeom prst="straightConnector1">
            <a:avLst/>
          </a:prstGeom>
          <a:ln w="28575" cap="rnd" cmpd="sng">
            <a:solidFill>
              <a:schemeClr val="tx1"/>
            </a:solidFill>
            <a:miter lim="800000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ounded Rectangular Callout 6"/>
          <p:cNvSpPr/>
          <p:nvPr/>
        </p:nvSpPr>
        <p:spPr>
          <a:xfrm>
            <a:off x="190500" y="3129112"/>
            <a:ext cx="1828800" cy="833288"/>
          </a:xfrm>
          <a:prstGeom prst="wedgeRoundRectCallout">
            <a:avLst>
              <a:gd name="adj1" fmla="val 83868"/>
              <a:gd name="adj2" fmla="val -99893"/>
              <a:gd name="adj3" fmla="val 16667"/>
            </a:avLst>
          </a:prstGeom>
          <a:solidFill>
            <a:schemeClr val="accent5"/>
          </a:solidFill>
          <a:ln w="28575" cap="rnd" cmpd="sng">
            <a:noFill/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secret key required</a:t>
            </a:r>
          </a:p>
        </p:txBody>
      </p:sp>
    </p:spTree>
    <p:extLst>
      <p:ext uri="{BB962C8B-B14F-4D97-AF65-F5344CB8AC3E}">
        <p14:creationId xmlns:p14="http://schemas.microsoft.com/office/powerpoint/2010/main" val="1265102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Message Authentication Codes (MAC)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36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104900" y="1969532"/>
            <a:ext cx="6934200" cy="613901"/>
            <a:chOff x="990600" y="1969532"/>
            <a:chExt cx="6934200" cy="613901"/>
          </a:xfrm>
        </p:grpSpPr>
        <p:sp>
          <p:nvSpPr>
            <p:cNvPr id="15" name="Rounded Rectangle 14"/>
            <p:cNvSpPr/>
            <p:nvPr/>
          </p:nvSpPr>
          <p:spPr>
            <a:xfrm>
              <a:off x="990600" y="1973833"/>
              <a:ext cx="1524000" cy="609600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Alice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400800" y="1969532"/>
              <a:ext cx="1524000" cy="609600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Bob</a:t>
              </a:r>
            </a:p>
          </p:txBody>
        </p:sp>
        <p:cxnSp>
          <p:nvCxnSpPr>
            <p:cNvPr id="17" name="Straight Arrow Connector 16"/>
            <p:cNvCxnSpPr>
              <a:endCxn id="21" idx="1"/>
            </p:cNvCxnSpPr>
            <p:nvPr/>
          </p:nvCxnSpPr>
          <p:spPr>
            <a:xfrm flipV="1">
              <a:off x="2982295" y="2274332"/>
              <a:ext cx="2950810" cy="2017"/>
            </a:xfrm>
            <a:prstGeom prst="straightConnector1">
              <a:avLst/>
            </a:prstGeom>
            <a:ln w="28575" cap="rnd" cmpd="sng">
              <a:solidFill>
                <a:schemeClr val="tx1"/>
              </a:solidFill>
              <a:miter lim="800000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2438400" y="1969532"/>
              <a:ext cx="4028105" cy="613901"/>
              <a:chOff x="2438400" y="3045983"/>
              <a:chExt cx="4028105" cy="613901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438400" y="3050284"/>
                <a:ext cx="533400" cy="609600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b="1" i="1" dirty="0">
                    <a:solidFill>
                      <a:schemeClr val="tx1"/>
                    </a:solidFill>
                  </a:rPr>
                  <a:t>S</a:t>
                </a:r>
                <a:endParaRPr lang="en-US" sz="2400" b="1" i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5933105" y="3045983"/>
                <a:ext cx="533400" cy="609600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b="1" i="1" dirty="0" smtClean="0">
                    <a:solidFill>
                      <a:schemeClr val="tx1"/>
                    </a:solidFill>
                  </a:rPr>
                  <a:t>V</a:t>
                </a:r>
              </a:p>
            </p:txBody>
          </p:sp>
        </p:grpSp>
      </p:grp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854631"/>
              </p:ext>
            </p:extLst>
          </p:nvPr>
        </p:nvGraphicFramePr>
        <p:xfrm>
          <a:off x="3771900" y="1752600"/>
          <a:ext cx="16002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6208"/>
                <a:gridCol w="5739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743257" y="2787134"/>
            <a:ext cx="152286" cy="369332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2400" i="1" dirty="0" smtClean="0"/>
              <a:t>k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37962" y="2787134"/>
            <a:ext cx="152286" cy="369332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2400" i="1" dirty="0" smtClean="0"/>
              <a:t>k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819400" y="2583433"/>
            <a:ext cx="0" cy="203701"/>
          </a:xfrm>
          <a:prstGeom prst="straightConnector1">
            <a:avLst/>
          </a:prstGeom>
          <a:ln w="28575" cap="rnd" cmpd="sng">
            <a:solidFill>
              <a:schemeClr val="tx1"/>
            </a:solidFill>
            <a:miter lim="800000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324600" y="2583433"/>
            <a:ext cx="0" cy="203701"/>
          </a:xfrm>
          <a:prstGeom prst="straightConnector1">
            <a:avLst/>
          </a:prstGeom>
          <a:ln w="28575" cap="rnd" cmpd="sng">
            <a:solidFill>
              <a:schemeClr val="tx1"/>
            </a:solidFill>
            <a:miter lim="800000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924300" y="2313757"/>
            <a:ext cx="1524000" cy="1524000"/>
            <a:chOff x="3810000" y="3352800"/>
            <a:chExt cx="1524000" cy="1524000"/>
          </a:xfrm>
        </p:grpSpPr>
        <p:sp>
          <p:nvSpPr>
            <p:cNvPr id="23" name="Rounded Rectangle 22"/>
            <p:cNvSpPr/>
            <p:nvPr/>
          </p:nvSpPr>
          <p:spPr>
            <a:xfrm>
              <a:off x="3810000" y="4267200"/>
              <a:ext cx="1524000" cy="60960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Eve</a:t>
              </a:r>
            </a:p>
          </p:txBody>
        </p:sp>
        <p:cxnSp>
          <p:nvCxnSpPr>
            <p:cNvPr id="25" name="Straight Arrow Connector 24"/>
            <p:cNvCxnSpPr>
              <a:stCxn id="23" idx="0"/>
            </p:cNvCxnSpPr>
            <p:nvPr/>
          </p:nvCxnSpPr>
          <p:spPr>
            <a:xfrm flipV="1">
              <a:off x="4572000" y="3352800"/>
              <a:ext cx="0" cy="914400"/>
            </a:xfrm>
            <a:prstGeom prst="straightConnector1">
              <a:avLst/>
            </a:prstGeom>
            <a:ln w="28575" cap="rnd" cmpd="sng">
              <a:solidFill>
                <a:schemeClr val="tx1"/>
              </a:solidFill>
              <a:miter lim="800000"/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457200" y="5200213"/>
            <a:ext cx="7914009" cy="129266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sz="2800" dirty="0" smtClean="0"/>
              <a:t>Goal 2: </a:t>
            </a:r>
            <a:r>
              <a:rPr lang="en-US" sz="2800" i="1" u="sng" dirty="0" smtClean="0">
                <a:solidFill>
                  <a:schemeClr val="tx2"/>
                </a:solidFill>
              </a:rPr>
              <a:t>Integrity</a:t>
            </a:r>
          </a:p>
          <a:p>
            <a:pPr algn="ctr"/>
            <a:r>
              <a:rPr lang="en-US" sz="2800" dirty="0" smtClean="0"/>
              <a:t>Eve should not be able to alter </a:t>
            </a:r>
            <a:r>
              <a:rPr lang="en-US" sz="2800" i="1" dirty="0" smtClean="0"/>
              <a:t>m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>without detection. </a:t>
            </a:r>
          </a:p>
        </p:txBody>
      </p:sp>
      <p:sp>
        <p:nvSpPr>
          <p:cNvPr id="10" name="Folded Corner 9"/>
          <p:cNvSpPr/>
          <p:nvPr/>
        </p:nvSpPr>
        <p:spPr>
          <a:xfrm>
            <a:off x="429369" y="3409155"/>
            <a:ext cx="3096595" cy="1437194"/>
          </a:xfrm>
          <a:prstGeom prst="foldedCorner">
            <a:avLst/>
          </a:prstGeom>
          <a:solidFill>
            <a:schemeClr val="accent5"/>
          </a:solidFill>
          <a:ln w="28575" cap="rnd" cmpd="sng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Note: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secrecy != integrity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Completely different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89028" y="3409155"/>
            <a:ext cx="1383417" cy="276999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dirty="0" smtClean="0"/>
              <a:t>(write access)</a:t>
            </a:r>
          </a:p>
        </p:txBody>
      </p:sp>
    </p:spTree>
    <p:extLst>
      <p:ext uri="{BB962C8B-B14F-4D97-AF65-F5344CB8AC3E}">
        <p14:creationId xmlns:p14="http://schemas.microsoft.com/office/powerpoint/2010/main" val="2183124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Tripwire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At install time, generate a MAC on all files: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485900" y="2246489"/>
            <a:ext cx="6172200" cy="1868311"/>
            <a:chOff x="609600" y="2006600"/>
            <a:chExt cx="6172200" cy="1868311"/>
          </a:xfrm>
        </p:grpSpPr>
        <p:sp>
          <p:nvSpPr>
            <p:cNvPr id="4" name="Rectangle 3"/>
            <p:cNvSpPr/>
            <p:nvPr/>
          </p:nvSpPr>
          <p:spPr>
            <a:xfrm>
              <a:off x="609600" y="2006600"/>
              <a:ext cx="1447800" cy="13208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F</a:t>
              </a:r>
              <a:r>
                <a:rPr lang="en-US" sz="2000" baseline="-25000" dirty="0" smtClean="0"/>
                <a:t>1</a:t>
              </a:r>
              <a:r>
                <a:rPr lang="en-US" sz="2000" dirty="0" smtClean="0"/>
                <a:t> = filename + contents</a:t>
              </a:r>
              <a:endParaRPr lang="en-US" sz="20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09600" y="3366911"/>
              <a:ext cx="1447800" cy="508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000000"/>
                  </a:solidFill>
                </a:rPr>
                <a:t>t</a:t>
              </a:r>
              <a:r>
                <a:rPr lang="en-US" sz="2000" baseline="-25000" dirty="0" smtClean="0">
                  <a:solidFill>
                    <a:srgbClr val="000000"/>
                  </a:solidFill>
                </a:rPr>
                <a:t>1</a:t>
              </a:r>
              <a:r>
                <a:rPr lang="en-US" sz="2000" dirty="0" smtClean="0">
                  <a:solidFill>
                    <a:srgbClr val="000000"/>
                  </a:solidFill>
                </a:rPr>
                <a:t> = S(k,F</a:t>
              </a:r>
              <a:r>
                <a:rPr lang="en-US" sz="2000" baseline="-25000" dirty="0" smtClean="0">
                  <a:solidFill>
                    <a:srgbClr val="000000"/>
                  </a:solidFill>
                </a:rPr>
                <a:t>1</a:t>
              </a:r>
              <a:r>
                <a:rPr lang="en-US" sz="2000" dirty="0" smtClean="0">
                  <a:solidFill>
                    <a:srgbClr val="000000"/>
                  </a:solidFill>
                </a:rPr>
                <a:t>)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667000" y="2006600"/>
              <a:ext cx="1447800" cy="13208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F</a:t>
              </a:r>
              <a:r>
                <a:rPr lang="en-US" sz="2000" baseline="-25000" dirty="0" smtClean="0"/>
                <a:t>2</a:t>
              </a:r>
              <a:r>
                <a:rPr lang="en-US" sz="2000" dirty="0" smtClean="0"/>
                <a:t> = </a:t>
              </a:r>
              <a:r>
                <a:rPr lang="en-US" sz="2000" dirty="0"/>
                <a:t>filename + </a:t>
              </a:r>
              <a:r>
                <a:rPr lang="en-US" sz="2000" dirty="0" smtClean="0"/>
                <a:t>contents</a:t>
              </a:r>
              <a:endParaRPr lang="en-US" sz="20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667000" y="3366911"/>
              <a:ext cx="1447800" cy="508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000000"/>
                  </a:solidFill>
                </a:rPr>
                <a:t>t</a:t>
              </a:r>
              <a:r>
                <a:rPr lang="en-US" sz="2000" baseline="-25000" dirty="0">
                  <a:solidFill>
                    <a:srgbClr val="000000"/>
                  </a:solidFill>
                </a:rPr>
                <a:t>2</a:t>
              </a:r>
              <a:r>
                <a:rPr lang="en-US" sz="2000" dirty="0" smtClean="0">
                  <a:solidFill>
                    <a:srgbClr val="000000"/>
                  </a:solidFill>
                </a:rPr>
                <a:t> = S(k,F</a:t>
              </a:r>
              <a:r>
                <a:rPr lang="en-US" sz="2000" baseline="-25000" dirty="0">
                  <a:solidFill>
                    <a:srgbClr val="000000"/>
                  </a:solidFill>
                </a:rPr>
                <a:t>2</a:t>
              </a:r>
              <a:r>
                <a:rPr lang="en-US" sz="2000" dirty="0" smtClean="0">
                  <a:solidFill>
                    <a:srgbClr val="000000"/>
                  </a:solidFill>
                </a:rPr>
                <a:t>)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334000" y="2006600"/>
              <a:ext cx="1447800" cy="13208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/>
                <a:t>F</a:t>
              </a:r>
              <a:r>
                <a:rPr lang="en-US" sz="2000" baseline="-25000" dirty="0" err="1" smtClean="0"/>
                <a:t>n</a:t>
              </a:r>
              <a:r>
                <a:rPr lang="en-US" sz="2000" dirty="0" smtClean="0"/>
                <a:t> = </a:t>
              </a:r>
              <a:r>
                <a:rPr lang="en-US" sz="2000" dirty="0"/>
                <a:t>filename + contents</a:t>
              </a:r>
            </a:p>
            <a:p>
              <a:pPr algn="ctr"/>
              <a:endParaRPr lang="en-US" sz="2400" baseline="-250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34000" y="3366911"/>
              <a:ext cx="1447800" cy="508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>
                  <a:solidFill>
                    <a:srgbClr val="000000"/>
                  </a:solidFill>
                </a:rPr>
                <a:t>t</a:t>
              </a:r>
              <a:r>
                <a:rPr lang="en-US" sz="2000" baseline="-25000" dirty="0" err="1">
                  <a:solidFill>
                    <a:srgbClr val="000000"/>
                  </a:solidFill>
                </a:rPr>
                <a:t>n</a:t>
              </a:r>
              <a:r>
                <a:rPr lang="en-US" sz="2000" dirty="0" smtClean="0">
                  <a:solidFill>
                    <a:srgbClr val="000000"/>
                  </a:solidFill>
                </a:rPr>
                <a:t> = S(</a:t>
              </a:r>
              <a:r>
                <a:rPr lang="en-US" sz="2000" dirty="0" err="1" smtClean="0">
                  <a:solidFill>
                    <a:srgbClr val="000000"/>
                  </a:solidFill>
                </a:rPr>
                <a:t>k,F</a:t>
              </a:r>
              <a:r>
                <a:rPr lang="en-US" sz="2000" baseline="-25000" dirty="0" err="1">
                  <a:solidFill>
                    <a:srgbClr val="000000"/>
                  </a:solidFill>
                </a:rPr>
                <a:t>n</a:t>
              </a:r>
              <a:r>
                <a:rPr lang="en-US" sz="2000" dirty="0" smtClean="0">
                  <a:solidFill>
                    <a:srgbClr val="000000"/>
                  </a:solidFill>
                </a:rPr>
                <a:t>)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95800" y="2209800"/>
              <a:ext cx="4411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/>
                <a:t>⋯</a:t>
              </a:r>
              <a:endParaRPr lang="en-US" sz="4000" b="1" dirty="0"/>
            </a:p>
          </p:txBody>
        </p:sp>
      </p:grpSp>
      <p:sp>
        <p:nvSpPr>
          <p:cNvPr id="16" name="Content Placeholder 2"/>
          <p:cNvSpPr txBox="1">
            <a:spLocks/>
          </p:cNvSpPr>
          <p:nvPr/>
        </p:nvSpPr>
        <p:spPr>
          <a:xfrm>
            <a:off x="304800" y="4648200"/>
            <a:ext cx="8458200" cy="2209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85000" lnSpcReduction="10000"/>
          </a:bodyPr>
          <a:lstStyle>
            <a:lvl1pPr marL="292100" indent="-2921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1pPr>
            <a:lvl2pPr marL="635000" indent="-2921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2pPr>
            <a:lvl3pPr marL="9144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3pPr>
            <a:lvl4pPr marL="11430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4pPr>
            <a:lvl5pPr marL="1320800" indent="-1778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mtClean="0"/>
              <a:t>Later a virus infects system and modifies system files</a:t>
            </a:r>
          </a:p>
          <a:p>
            <a:pPr marL="0" indent="0">
              <a:spcBef>
                <a:spcPts val="1776"/>
              </a:spcBef>
              <a:buFont typeface="Arial"/>
              <a:buNone/>
            </a:pPr>
            <a:r>
              <a:rPr lang="en-US" smtClean="0"/>
              <a:t>User reboots into clean OS and supplies his password</a:t>
            </a:r>
          </a:p>
          <a:p>
            <a:pPr lvl="1"/>
            <a:r>
              <a:rPr lang="en-US" smtClean="0"/>
              <a:t>Then:   secure MAC   ⇒   all modified files will be detected</a:t>
            </a:r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4991100" y="2819400"/>
            <a:ext cx="114300" cy="76200"/>
          </a:xfrm>
          <a:prstGeom prst="wedgeRoundRectCallout">
            <a:avLst/>
          </a:prstGeom>
          <a:solidFill>
            <a:schemeClr val="accent5"/>
          </a:solidFill>
          <a:ln w="28575" cap="rnd" cmpd="sng">
            <a:noFill/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7" name="Rounded Rectangular Callout 16"/>
          <p:cNvSpPr/>
          <p:nvPr/>
        </p:nvSpPr>
        <p:spPr>
          <a:xfrm>
            <a:off x="0" y="2133599"/>
            <a:ext cx="1295400" cy="1023975"/>
          </a:xfrm>
          <a:prstGeom prst="wedgeRoundRectCallout">
            <a:avLst>
              <a:gd name="adj1" fmla="val 71851"/>
              <a:gd name="adj2" fmla="val 28524"/>
              <a:gd name="adj3" fmla="val 16667"/>
            </a:avLst>
          </a:prstGeom>
          <a:solidFill>
            <a:schemeClr val="accent5"/>
          </a:solidFill>
          <a:ln w="28575" cap="rnd" cmpd="sng">
            <a:noFill/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Why include name?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486A-5D7B-DC4E-A9DD-FFAF260D45A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921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Build MAC out of a hash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Example: H = SHA-256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609599" y="2362200"/>
            <a:ext cx="7848601" cy="1219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0" tIns="0" rIns="0" bIns="0" anchor="ctr" anchorCtr="1"/>
          <a:lstStyle/>
          <a:p>
            <a:pPr lvl="1" algn="ctr"/>
            <a:r>
              <a:rPr lang="en-US" sz="2600" dirty="0">
                <a:sym typeface="Symbol" pitchFamily="18" charset="2"/>
              </a:rPr>
              <a:t>HMAC:   S( k, m ) =  H(  </a:t>
            </a:r>
            <a:r>
              <a:rPr lang="en-US" sz="2600" dirty="0" err="1">
                <a:sym typeface="Symbol" pitchFamily="18" charset="2"/>
              </a:rPr>
              <a:t>kopad</a:t>
            </a:r>
            <a:r>
              <a:rPr lang="en-US" sz="2600" dirty="0">
                <a:sym typeface="Symbol" pitchFamily="18" charset="2"/>
              </a:rPr>
              <a:t>  ,  H( </a:t>
            </a:r>
            <a:r>
              <a:rPr lang="en-US" sz="2600" dirty="0" err="1">
                <a:sym typeface="Symbol" pitchFamily="18" charset="2"/>
              </a:rPr>
              <a:t>kipad</a:t>
            </a:r>
            <a:r>
              <a:rPr lang="en-US" sz="2600" dirty="0">
                <a:sym typeface="Symbol" pitchFamily="18" charset="2"/>
              </a:rPr>
              <a:t> </a:t>
            </a:r>
            <a:r>
              <a:rPr lang="en-US" sz="2600" dirty="0" smtClean="0">
                <a:sym typeface="Symbol" pitchFamily="18" charset="2"/>
              </a:rPr>
              <a:t>|| </a:t>
            </a:r>
            <a:r>
              <a:rPr lang="en-US" sz="2600" dirty="0">
                <a:sym typeface="Symbol" pitchFamily="18" charset="2"/>
              </a:rPr>
              <a:t>m )  )</a:t>
            </a: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sym typeface="Symbol" pitchFamily="18" charset="2"/>
              </a:rPr>
              <a:t>Canonical Example: Hash Mac (HMAC)</a:t>
            </a:r>
            <a:endParaRPr lang="en-US" sz="40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38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570646" y="5214002"/>
            <a:ext cx="6583346" cy="1278873"/>
          </a:xfrm>
          <a:prstGeom prst="roundRect">
            <a:avLst/>
          </a:prstGeom>
          <a:solidFill>
            <a:schemeClr val="accent5"/>
          </a:solidFill>
          <a:ln w="28575" cap="rnd" cmpd="sng">
            <a:noFill/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2800" dirty="0"/>
              <a:t>Most widely used approach on the </a:t>
            </a:r>
            <a:r>
              <a:rPr lang="en-US" sz="2800" dirty="0" smtClean="0"/>
              <a:t>internet</a:t>
            </a:r>
          </a:p>
          <a:p>
            <a:pPr algn="ctr"/>
            <a:r>
              <a:rPr lang="en-US" sz="2800" dirty="0" smtClean="0"/>
              <a:t>(Ex: TLS, SSH)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3024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39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88458" y="5316378"/>
            <a:ext cx="6567102" cy="1477328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US" sz="3200" dirty="0" smtClean="0"/>
              <a:t>Goal 3: </a:t>
            </a:r>
            <a:r>
              <a:rPr lang="en-US" sz="3200" i="1" u="sng" dirty="0" smtClean="0">
                <a:solidFill>
                  <a:schemeClr val="tx2"/>
                </a:solidFill>
              </a:rPr>
              <a:t>Authenticated Encryption</a:t>
            </a:r>
          </a:p>
          <a:p>
            <a:pPr algn="ctr"/>
            <a:r>
              <a:rPr lang="en-US" sz="3200" dirty="0" smtClean="0"/>
              <a:t>Bob is ensured the message is private </a:t>
            </a:r>
            <a:br>
              <a:rPr lang="en-US" sz="3200" dirty="0" smtClean="0"/>
            </a:br>
            <a:r>
              <a:rPr lang="en-US" sz="3200" dirty="0" smtClean="0"/>
              <a:t>and from Alice</a:t>
            </a:r>
          </a:p>
        </p:txBody>
      </p:sp>
      <p:sp>
        <p:nvSpPr>
          <p:cNvPr id="25" name="Can 24"/>
          <p:cNvSpPr/>
          <p:nvPr/>
        </p:nvSpPr>
        <p:spPr bwMode="auto">
          <a:xfrm rot="5400000">
            <a:off x="4378870" y="1374230"/>
            <a:ext cx="325574" cy="2301514"/>
          </a:xfrm>
          <a:prstGeom prst="can">
            <a:avLst/>
          </a:prstGeom>
          <a:solidFill>
            <a:schemeClr val="accent5">
              <a:alpha val="24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-65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104900" y="2278633"/>
            <a:ext cx="1524000" cy="60960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Alice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6515100" y="2274332"/>
            <a:ext cx="1524000" cy="60960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Bob</a:t>
            </a:r>
          </a:p>
        </p:txBody>
      </p:sp>
      <p:cxnSp>
        <p:nvCxnSpPr>
          <p:cNvPr id="28" name="Straight Arrow Connector 27"/>
          <p:cNvCxnSpPr>
            <a:endCxn id="35" idx="1"/>
          </p:cNvCxnSpPr>
          <p:nvPr/>
        </p:nvCxnSpPr>
        <p:spPr>
          <a:xfrm flipV="1">
            <a:off x="3096595" y="2579132"/>
            <a:ext cx="2950810" cy="2017"/>
          </a:xfrm>
          <a:prstGeom prst="straightConnector1">
            <a:avLst/>
          </a:prstGeom>
          <a:ln w="28575" cap="rnd" cmpd="sng">
            <a:solidFill>
              <a:schemeClr val="tx1"/>
            </a:solidFill>
            <a:miter lim="800000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71211" y="1981200"/>
            <a:ext cx="1630179" cy="307777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2000" dirty="0" smtClean="0"/>
              <a:t>Public Channel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3924300" y="2581149"/>
            <a:ext cx="1524000" cy="1524000"/>
            <a:chOff x="3810000" y="3352800"/>
            <a:chExt cx="1524000" cy="1524000"/>
          </a:xfrm>
        </p:grpSpPr>
        <p:sp>
          <p:nvSpPr>
            <p:cNvPr id="31" name="Rounded Rectangle 30"/>
            <p:cNvSpPr/>
            <p:nvPr/>
          </p:nvSpPr>
          <p:spPr>
            <a:xfrm>
              <a:off x="3810000" y="4267200"/>
              <a:ext cx="1524000" cy="60960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Eve</a:t>
              </a:r>
            </a:p>
          </p:txBody>
        </p:sp>
        <p:cxnSp>
          <p:nvCxnSpPr>
            <p:cNvPr id="32" name="Straight Arrow Connector 31"/>
            <p:cNvCxnSpPr>
              <a:stCxn id="31" idx="0"/>
            </p:cNvCxnSpPr>
            <p:nvPr/>
          </p:nvCxnSpPr>
          <p:spPr>
            <a:xfrm flipV="1">
              <a:off x="4572000" y="3352800"/>
              <a:ext cx="0" cy="914400"/>
            </a:xfrm>
            <a:prstGeom prst="straightConnector1">
              <a:avLst/>
            </a:prstGeom>
            <a:ln w="28575" cap="rnd" cmpd="sng">
              <a:solidFill>
                <a:schemeClr val="tx1"/>
              </a:solidFill>
              <a:miter lim="800000"/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2552700" y="2274332"/>
            <a:ext cx="4028105" cy="613901"/>
            <a:chOff x="2438400" y="3045983"/>
            <a:chExt cx="4028105" cy="613901"/>
          </a:xfrm>
        </p:grpSpPr>
        <p:sp>
          <p:nvSpPr>
            <p:cNvPr id="34" name="Rectangle 33"/>
            <p:cNvSpPr/>
            <p:nvPr/>
          </p:nvSpPr>
          <p:spPr>
            <a:xfrm>
              <a:off x="2438400" y="3050284"/>
              <a:ext cx="533400" cy="60960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i="1" dirty="0">
                  <a:solidFill>
                    <a:schemeClr val="tx1"/>
                  </a:solidFill>
                </a:rPr>
                <a:t>E</a:t>
              </a:r>
              <a:endParaRPr lang="en-US" sz="2400" b="1" i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933105" y="3045983"/>
              <a:ext cx="533400" cy="60960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i="1" dirty="0" smtClean="0">
                  <a:solidFill>
                    <a:schemeClr val="tx1"/>
                  </a:solidFill>
                </a:rPr>
                <a:t>D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162300" y="2209800"/>
            <a:ext cx="2830876" cy="369332"/>
            <a:chOff x="3048000" y="2981451"/>
            <a:chExt cx="283087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3048000" y="2981451"/>
              <a:ext cx="135704" cy="369332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/>
            <a:p>
              <a:r>
                <a:rPr lang="en-US" sz="2400" dirty="0" smtClean="0"/>
                <a:t>c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670285" y="2981451"/>
              <a:ext cx="208591" cy="369332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/>
            <a:p>
              <a:r>
                <a:rPr lang="en-US" sz="2400" dirty="0" smtClean="0"/>
                <a:t>c’</a:t>
              </a:r>
            </a:p>
          </p:txBody>
        </p:sp>
      </p:grpSp>
      <p:cxnSp>
        <p:nvCxnSpPr>
          <p:cNvPr id="39" name="Straight Arrow Connector 38"/>
          <p:cNvCxnSpPr/>
          <p:nvPr/>
        </p:nvCxnSpPr>
        <p:spPr bwMode="auto">
          <a:xfrm>
            <a:off x="2807365" y="1982144"/>
            <a:ext cx="0" cy="306388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 flipV="1">
            <a:off x="2807365" y="2901956"/>
            <a:ext cx="0" cy="312448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2580227" y="1480302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sz="2800" b="0" dirty="0" smtClean="0">
                <a:latin typeface="Calibri"/>
                <a:cs typeface="Calibri"/>
              </a:rPr>
              <a:t>m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580997" y="3058180"/>
            <a:ext cx="467003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b="0" dirty="0" err="1" smtClean="0">
                <a:latin typeface="Calibri"/>
                <a:cs typeface="Calibri"/>
              </a:rPr>
              <a:t>k</a:t>
            </a:r>
            <a:r>
              <a:rPr lang="en-US" sz="2800" b="0" baseline="-25000" dirty="0" err="1" smtClean="0">
                <a:latin typeface="Calibri"/>
                <a:cs typeface="Calibri"/>
              </a:rPr>
              <a:t>e</a:t>
            </a:r>
            <a:endParaRPr lang="en-US" sz="2800" b="0" baseline="-25000" dirty="0" smtClean="0">
              <a:latin typeface="Calibri"/>
              <a:cs typeface="Calibri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867400" y="106680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sz="2800" b="0" dirty="0" smtClean="0">
                <a:latin typeface="Calibri"/>
                <a:cs typeface="Calibri"/>
              </a:rPr>
              <a:t>m or </a:t>
            </a:r>
            <a:br>
              <a:rPr lang="en-US" sz="2800" b="0" dirty="0" smtClean="0">
                <a:latin typeface="Calibri"/>
                <a:cs typeface="Calibri"/>
              </a:rPr>
            </a:br>
            <a:r>
              <a:rPr lang="en-US" sz="2800" b="0" dirty="0" smtClean="0">
                <a:latin typeface="Calibri"/>
                <a:cs typeface="Calibri"/>
              </a:rPr>
              <a:t>error</a:t>
            </a:r>
          </a:p>
        </p:txBody>
      </p:sp>
      <p:cxnSp>
        <p:nvCxnSpPr>
          <p:cNvPr id="44" name="Straight Arrow Connector 43"/>
          <p:cNvCxnSpPr/>
          <p:nvPr/>
        </p:nvCxnSpPr>
        <p:spPr bwMode="auto">
          <a:xfrm flipV="1">
            <a:off x="6315863" y="2923530"/>
            <a:ext cx="0" cy="312448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TextBox 44"/>
          <p:cNvSpPr txBox="1"/>
          <p:nvPr/>
        </p:nvSpPr>
        <p:spPr>
          <a:xfrm>
            <a:off x="6089495" y="3079754"/>
            <a:ext cx="467003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b="0" dirty="0" err="1" smtClean="0">
                <a:latin typeface="Calibri"/>
                <a:cs typeface="Calibri"/>
              </a:rPr>
              <a:t>k</a:t>
            </a:r>
            <a:r>
              <a:rPr lang="en-US" sz="2800" b="0" baseline="-25000" dirty="0" err="1" smtClean="0">
                <a:latin typeface="Calibri"/>
                <a:cs typeface="Calibri"/>
              </a:rPr>
              <a:t>e</a:t>
            </a:r>
            <a:endParaRPr lang="en-US" sz="2800" b="0" baseline="-25000" dirty="0" smtClean="0">
              <a:latin typeface="Calibri"/>
              <a:cs typeface="Calibri"/>
            </a:endParaRPr>
          </a:p>
        </p:txBody>
      </p:sp>
      <p:cxnSp>
        <p:nvCxnSpPr>
          <p:cNvPr id="46" name="Straight Arrow Connector 45"/>
          <p:cNvCxnSpPr/>
          <p:nvPr/>
        </p:nvCxnSpPr>
        <p:spPr bwMode="auto">
          <a:xfrm>
            <a:off x="6315863" y="2007542"/>
            <a:ext cx="0" cy="306388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47" name="Rounded Rectangular Callout 46"/>
          <p:cNvSpPr/>
          <p:nvPr/>
        </p:nvSpPr>
        <p:spPr>
          <a:xfrm>
            <a:off x="6089495" y="4080789"/>
            <a:ext cx="2286000" cy="990601"/>
          </a:xfrm>
          <a:prstGeom prst="wedgeRoundRectCallout">
            <a:avLst>
              <a:gd name="adj1" fmla="val -107468"/>
              <a:gd name="adj2" fmla="val -160623"/>
              <a:gd name="adj3" fmla="val 1666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read/</a:t>
            </a:r>
            <a:r>
              <a:rPr lang="en-US" sz="2800" i="1" u="sng" dirty="0" smtClean="0">
                <a:solidFill>
                  <a:schemeClr val="bg1"/>
                </a:solidFill>
              </a:rPr>
              <a:t>write</a:t>
            </a:r>
            <a:r>
              <a:rPr lang="en-US" sz="2800" dirty="0" smtClean="0">
                <a:solidFill>
                  <a:schemeClr val="bg1"/>
                </a:solidFill>
              </a:rPr>
              <a:t> access</a:t>
            </a:r>
          </a:p>
        </p:txBody>
      </p:sp>
    </p:spTree>
    <p:extLst>
      <p:ext uri="{BB962C8B-B14F-4D97-AF65-F5344CB8AC3E}">
        <p14:creationId xmlns:p14="http://schemas.microsoft.com/office/powerpoint/2010/main" val="1471898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CMU’s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Undergraduate: 7 Lectures on Cryptography in “Introduction to Computer Security” course</a:t>
            </a:r>
          </a:p>
          <a:p>
            <a:pPr lvl="1"/>
            <a:r>
              <a:rPr lang="en-US" dirty="0" smtClean="0"/>
              <a:t>Focus on primitives</a:t>
            </a:r>
          </a:p>
          <a:p>
            <a:r>
              <a:rPr lang="en-US" sz="2800" dirty="0" smtClean="0"/>
              <a:t>MS/PHD: Applied cryptography course using </a:t>
            </a:r>
            <a:r>
              <a:rPr lang="en-US" sz="2800" dirty="0" err="1" smtClean="0"/>
              <a:t>Bellare</a:t>
            </a:r>
            <a:r>
              <a:rPr lang="en-US" sz="2800" dirty="0" smtClean="0"/>
              <a:t> and </a:t>
            </a:r>
            <a:r>
              <a:rPr lang="en-US" sz="2800" dirty="0" err="1" smtClean="0"/>
              <a:t>Rogaways</a:t>
            </a:r>
            <a:r>
              <a:rPr lang="en-US" sz="2800" dirty="0" smtClean="0"/>
              <a:t> course notes (</a:t>
            </a:r>
            <a:r>
              <a:rPr lang="en-US" sz="2800" dirty="0" err="1" smtClean="0"/>
              <a:t>Phd</a:t>
            </a:r>
            <a:r>
              <a:rPr lang="en-US" sz="2800" dirty="0" smtClean="0"/>
              <a:t>/MS)</a:t>
            </a:r>
          </a:p>
          <a:p>
            <a:r>
              <a:rPr lang="en-US" sz="2800" dirty="0" smtClean="0"/>
              <a:t>PhD: Theoretical Crypto by Manuel Blum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4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988371" y="5113733"/>
            <a:ext cx="5714478" cy="1012430"/>
          </a:xfrm>
          <a:prstGeom prst="roundRect">
            <a:avLst/>
          </a:prstGeom>
          <a:solidFill>
            <a:schemeClr val="accent5"/>
          </a:solidFill>
          <a:ln w="28575" cap="rnd" cmpd="sng">
            <a:noFill/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Easy Recommendation: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Follow Dan </a:t>
            </a:r>
            <a:r>
              <a:rPr lang="en-US" sz="2400" dirty="0" err="1" smtClean="0">
                <a:solidFill>
                  <a:schemeClr val="bg1"/>
                </a:solidFill>
              </a:rPr>
              <a:t>Boneh’s</a:t>
            </a:r>
            <a:r>
              <a:rPr lang="en-US" sz="2400" dirty="0" smtClean="0">
                <a:solidFill>
                  <a:schemeClr val="bg1"/>
                </a:solidFill>
              </a:rPr>
              <a:t> Cryptography Course</a:t>
            </a:r>
          </a:p>
        </p:txBody>
      </p:sp>
    </p:spTree>
    <p:extLst>
      <p:ext uri="{BB962C8B-B14F-4D97-AF65-F5344CB8AC3E}">
        <p14:creationId xmlns:p14="http://schemas.microsoft.com/office/powerpoint/2010/main" val="3454157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u="sng" dirty="0" smtClean="0"/>
              <a:t>The Formula:</a:t>
            </a:r>
          </a:p>
          <a:p>
            <a:pPr marL="0" indent="0" algn="ctr">
              <a:buNone/>
            </a:pPr>
            <a:r>
              <a:rPr lang="en-US" sz="4000" dirty="0" smtClean="0"/>
              <a:t>Authenticated Encryption (AE) = </a:t>
            </a:r>
            <a:br>
              <a:rPr lang="en-US" sz="4000" dirty="0" smtClean="0"/>
            </a:br>
            <a:r>
              <a:rPr lang="en-US" sz="4000" dirty="0" smtClean="0"/>
              <a:t>Integrity + Secrecy</a:t>
            </a:r>
            <a:endParaRPr lang="en-US" sz="4000" dirty="0"/>
          </a:p>
          <a:p>
            <a:pPr marL="0" indent="0" algn="ctr">
              <a:buNone/>
            </a:pPr>
            <a:endParaRPr lang="en-US" sz="4000" dirty="0" smtClean="0"/>
          </a:p>
          <a:p>
            <a:pPr marL="0" indent="0" algn="ctr">
              <a:buNone/>
            </a:pPr>
            <a:r>
              <a:rPr lang="en-US" sz="4000" u="sng" dirty="0" smtClean="0"/>
              <a:t>Ex:</a:t>
            </a:r>
          </a:p>
          <a:p>
            <a:pPr marL="0" indent="0" algn="ctr">
              <a:buNone/>
            </a:pPr>
            <a:r>
              <a:rPr lang="en-US" sz="4000" dirty="0" smtClean="0"/>
              <a:t>AE = HMAC + AES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486A-5D7B-DC4E-A9DD-FFAF260D45A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562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27660" y="5432408"/>
            <a:ext cx="8688680" cy="1295400"/>
          </a:xfrm>
          <a:prstGeom prst="roundRect">
            <a:avLst/>
          </a:prstGeom>
          <a:solidFill>
            <a:schemeClr val="accent5"/>
          </a:solidFill>
          <a:ln w="28575" cap="rnd" cmpd="sng">
            <a:noFill/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3200" dirty="0" err="1" smtClean="0">
                <a:solidFill>
                  <a:schemeClr val="bg1"/>
                </a:solidFill>
              </a:rPr>
              <a:t>Cryptonium</a:t>
            </a:r>
            <a:r>
              <a:rPr lang="en-US" sz="3200" dirty="0" smtClean="0">
                <a:solidFill>
                  <a:schemeClr val="bg1"/>
                </a:solidFill>
              </a:rPr>
              <a:t> Pipe Goals: </a:t>
            </a:r>
            <a:br>
              <a:rPr lang="en-US" sz="3200" dirty="0" smtClean="0">
                <a:solidFill>
                  <a:schemeClr val="bg1"/>
                </a:solidFill>
              </a:rPr>
            </a:br>
            <a:r>
              <a:rPr lang="en-US" sz="3200" dirty="0" err="1" smtClean="0">
                <a:solidFill>
                  <a:schemeClr val="bg1"/>
                </a:solidFill>
              </a:rPr>
              <a:t>Secrety</a:t>
            </a:r>
            <a:r>
              <a:rPr lang="en-US" sz="3200" dirty="0" smtClean="0">
                <a:solidFill>
                  <a:schemeClr val="bg1"/>
                </a:solidFill>
              </a:rPr>
              <a:t>, Integrity, and Authenticated Encryption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41</a:t>
            </a:fld>
            <a:endParaRPr lang="en-US"/>
          </a:p>
        </p:txBody>
      </p:sp>
      <p:sp>
        <p:nvSpPr>
          <p:cNvPr id="25" name="Can 24"/>
          <p:cNvSpPr/>
          <p:nvPr/>
        </p:nvSpPr>
        <p:spPr bwMode="auto">
          <a:xfrm rot="5400000">
            <a:off x="4378870" y="1374230"/>
            <a:ext cx="325574" cy="2301514"/>
          </a:xfrm>
          <a:prstGeom prst="can">
            <a:avLst/>
          </a:prstGeom>
          <a:solidFill>
            <a:schemeClr val="accent5">
              <a:alpha val="24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-65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104900" y="2278633"/>
            <a:ext cx="1524000" cy="60960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Alice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6515100" y="2274332"/>
            <a:ext cx="1524000" cy="60960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Bob</a:t>
            </a:r>
          </a:p>
        </p:txBody>
      </p:sp>
      <p:cxnSp>
        <p:nvCxnSpPr>
          <p:cNvPr id="30" name="Straight Arrow Connector 29"/>
          <p:cNvCxnSpPr>
            <a:endCxn id="37" idx="1"/>
          </p:cNvCxnSpPr>
          <p:nvPr/>
        </p:nvCxnSpPr>
        <p:spPr>
          <a:xfrm flipV="1">
            <a:off x="3096595" y="2579132"/>
            <a:ext cx="2950810" cy="2017"/>
          </a:xfrm>
          <a:prstGeom prst="straightConnector1">
            <a:avLst/>
          </a:prstGeom>
          <a:ln w="28575" cap="rnd" cmpd="sng">
            <a:solidFill>
              <a:schemeClr val="tx1"/>
            </a:solidFill>
            <a:miter lim="800000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871211" y="1981200"/>
            <a:ext cx="1630179" cy="307777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2000" dirty="0" smtClean="0"/>
              <a:t>Public Channel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3924300" y="2581149"/>
            <a:ext cx="1524000" cy="1524000"/>
            <a:chOff x="3810000" y="3352800"/>
            <a:chExt cx="1524000" cy="1524000"/>
          </a:xfrm>
        </p:grpSpPr>
        <p:sp>
          <p:nvSpPr>
            <p:cNvPr id="33" name="Rounded Rectangle 32"/>
            <p:cNvSpPr/>
            <p:nvPr/>
          </p:nvSpPr>
          <p:spPr>
            <a:xfrm>
              <a:off x="3810000" y="4267200"/>
              <a:ext cx="1524000" cy="60960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Eve</a:t>
              </a:r>
            </a:p>
          </p:txBody>
        </p:sp>
        <p:cxnSp>
          <p:nvCxnSpPr>
            <p:cNvPr id="34" name="Straight Arrow Connector 33"/>
            <p:cNvCxnSpPr>
              <a:stCxn id="33" idx="0"/>
            </p:cNvCxnSpPr>
            <p:nvPr/>
          </p:nvCxnSpPr>
          <p:spPr>
            <a:xfrm flipV="1">
              <a:off x="4572000" y="3352800"/>
              <a:ext cx="0" cy="914400"/>
            </a:xfrm>
            <a:prstGeom prst="straightConnector1">
              <a:avLst/>
            </a:prstGeom>
            <a:ln w="28575" cap="rnd" cmpd="sng">
              <a:solidFill>
                <a:schemeClr val="tx1"/>
              </a:solidFill>
              <a:miter lim="800000"/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552700" y="2274332"/>
            <a:ext cx="4028105" cy="613901"/>
            <a:chOff x="2438400" y="3045983"/>
            <a:chExt cx="4028105" cy="613901"/>
          </a:xfrm>
        </p:grpSpPr>
        <p:sp>
          <p:nvSpPr>
            <p:cNvPr id="36" name="Rectangle 35"/>
            <p:cNvSpPr/>
            <p:nvPr/>
          </p:nvSpPr>
          <p:spPr>
            <a:xfrm>
              <a:off x="2438400" y="3050284"/>
              <a:ext cx="533400" cy="60960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i="1" dirty="0">
                  <a:solidFill>
                    <a:schemeClr val="tx1"/>
                  </a:solidFill>
                </a:rPr>
                <a:t>E</a:t>
              </a:r>
              <a:endParaRPr lang="en-US" sz="2400" b="1" i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933105" y="3045983"/>
              <a:ext cx="533400" cy="60960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i="1" dirty="0" smtClean="0">
                  <a:solidFill>
                    <a:schemeClr val="tx1"/>
                  </a:solidFill>
                </a:rPr>
                <a:t>D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162300" y="2209800"/>
            <a:ext cx="2830876" cy="369332"/>
            <a:chOff x="3048000" y="2981451"/>
            <a:chExt cx="2830876" cy="369332"/>
          </a:xfrm>
        </p:grpSpPr>
        <p:sp>
          <p:nvSpPr>
            <p:cNvPr id="39" name="TextBox 38"/>
            <p:cNvSpPr txBox="1"/>
            <p:nvPr/>
          </p:nvSpPr>
          <p:spPr>
            <a:xfrm>
              <a:off x="3048000" y="2981451"/>
              <a:ext cx="135704" cy="369332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/>
            <a:p>
              <a:r>
                <a:rPr lang="en-US" sz="2400" dirty="0" smtClean="0"/>
                <a:t>c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670285" y="2981451"/>
              <a:ext cx="208591" cy="369332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/>
            <a:p>
              <a:r>
                <a:rPr lang="en-US" sz="2400" dirty="0" smtClean="0"/>
                <a:t>c’</a:t>
              </a:r>
            </a:p>
          </p:txBody>
        </p:sp>
      </p:grpSp>
      <p:cxnSp>
        <p:nvCxnSpPr>
          <p:cNvPr id="41" name="Straight Arrow Connector 40"/>
          <p:cNvCxnSpPr/>
          <p:nvPr/>
        </p:nvCxnSpPr>
        <p:spPr bwMode="auto">
          <a:xfrm>
            <a:off x="2807365" y="1982144"/>
            <a:ext cx="0" cy="306388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Straight Arrow Connector 41"/>
          <p:cNvCxnSpPr/>
          <p:nvPr/>
        </p:nvCxnSpPr>
        <p:spPr bwMode="auto">
          <a:xfrm flipV="1">
            <a:off x="2807365" y="2901956"/>
            <a:ext cx="0" cy="312448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2580227" y="1480302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sz="2800" b="0" dirty="0" smtClean="0">
                <a:latin typeface="Calibri"/>
                <a:cs typeface="Calibri"/>
              </a:rPr>
              <a:t>m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580997" y="3058180"/>
            <a:ext cx="467003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b="0" dirty="0" err="1" smtClean="0">
                <a:latin typeface="Calibri"/>
                <a:cs typeface="Calibri"/>
              </a:rPr>
              <a:t>k</a:t>
            </a:r>
            <a:r>
              <a:rPr lang="en-US" sz="2800" b="0" baseline="-25000" dirty="0" err="1" smtClean="0">
                <a:latin typeface="Calibri"/>
                <a:cs typeface="Calibri"/>
              </a:rPr>
              <a:t>e</a:t>
            </a:r>
            <a:endParaRPr lang="en-US" sz="2800" b="0" baseline="-25000" dirty="0" smtClean="0">
              <a:latin typeface="Calibri"/>
              <a:cs typeface="Calibri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867400" y="106680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sz="2800" b="0" dirty="0" smtClean="0">
                <a:latin typeface="Calibri"/>
                <a:cs typeface="Calibri"/>
              </a:rPr>
              <a:t>m or </a:t>
            </a:r>
            <a:br>
              <a:rPr lang="en-US" sz="2800" b="0" dirty="0" smtClean="0">
                <a:latin typeface="Calibri"/>
                <a:cs typeface="Calibri"/>
              </a:rPr>
            </a:br>
            <a:r>
              <a:rPr lang="en-US" sz="2800" b="0" dirty="0" smtClean="0">
                <a:latin typeface="Calibri"/>
                <a:cs typeface="Calibri"/>
              </a:rPr>
              <a:t>error</a:t>
            </a:r>
          </a:p>
        </p:txBody>
      </p:sp>
      <p:cxnSp>
        <p:nvCxnSpPr>
          <p:cNvPr id="46" name="Straight Arrow Connector 45"/>
          <p:cNvCxnSpPr/>
          <p:nvPr/>
        </p:nvCxnSpPr>
        <p:spPr bwMode="auto">
          <a:xfrm flipV="1">
            <a:off x="6315863" y="2923530"/>
            <a:ext cx="0" cy="312448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6089495" y="3079754"/>
            <a:ext cx="467003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b="0" dirty="0" err="1" smtClean="0">
                <a:latin typeface="Calibri"/>
                <a:cs typeface="Calibri"/>
              </a:rPr>
              <a:t>k</a:t>
            </a:r>
            <a:r>
              <a:rPr lang="en-US" sz="2800" b="0" baseline="-25000" dirty="0" err="1" smtClean="0">
                <a:latin typeface="Calibri"/>
                <a:cs typeface="Calibri"/>
              </a:rPr>
              <a:t>e</a:t>
            </a:r>
            <a:endParaRPr lang="en-US" sz="2800" b="0" baseline="-25000" dirty="0" smtClean="0">
              <a:latin typeface="Calibri"/>
              <a:cs typeface="Calibri"/>
            </a:endParaRPr>
          </a:p>
        </p:txBody>
      </p:sp>
      <p:cxnSp>
        <p:nvCxnSpPr>
          <p:cNvPr id="48" name="Straight Arrow Connector 47"/>
          <p:cNvCxnSpPr/>
          <p:nvPr/>
        </p:nvCxnSpPr>
        <p:spPr bwMode="auto">
          <a:xfrm>
            <a:off x="6315863" y="2007542"/>
            <a:ext cx="0" cy="306388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49" name="Rounded Rectangular Callout 48"/>
          <p:cNvSpPr/>
          <p:nvPr/>
        </p:nvSpPr>
        <p:spPr>
          <a:xfrm>
            <a:off x="6089495" y="4080789"/>
            <a:ext cx="2286000" cy="990601"/>
          </a:xfrm>
          <a:prstGeom prst="wedgeRoundRectCallout">
            <a:avLst>
              <a:gd name="adj1" fmla="val -107468"/>
              <a:gd name="adj2" fmla="val -160623"/>
              <a:gd name="adj3" fmla="val 1666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read/</a:t>
            </a:r>
            <a:r>
              <a:rPr lang="en-US" sz="2800" i="1" u="sng" dirty="0" smtClean="0">
                <a:solidFill>
                  <a:schemeClr val="bg1"/>
                </a:solidFill>
              </a:rPr>
              <a:t>write</a:t>
            </a:r>
            <a:r>
              <a:rPr lang="en-US" sz="2800" dirty="0" smtClean="0">
                <a:solidFill>
                  <a:schemeClr val="bg1"/>
                </a:solidFill>
              </a:rPr>
              <a:t> access</a:t>
            </a:r>
          </a:p>
        </p:txBody>
      </p:sp>
    </p:spTree>
    <p:extLst>
      <p:ext uri="{BB962C8B-B14F-4D97-AF65-F5344CB8AC3E}">
        <p14:creationId xmlns:p14="http://schemas.microsoft.com/office/powerpoint/2010/main" val="1059970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4000" dirty="0" smtClean="0"/>
              <a:t>Cryptography can be tricky...</a:t>
            </a:r>
          </a:p>
        </p:txBody>
      </p:sp>
      <p:sp>
        <p:nvSpPr>
          <p:cNvPr id="33800" name="AutoShape 6"/>
          <p:cNvSpPr>
            <a:spLocks noChangeArrowheads="1"/>
          </p:cNvSpPr>
          <p:nvPr/>
        </p:nvSpPr>
        <p:spPr bwMode="auto">
          <a:xfrm>
            <a:off x="3253938" y="27940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3805" name="Text Box 11"/>
          <p:cNvSpPr txBox="1">
            <a:spLocks noChangeArrowheads="1"/>
          </p:cNvSpPr>
          <p:nvPr/>
        </p:nvSpPr>
        <p:spPr bwMode="auto">
          <a:xfrm>
            <a:off x="6648747" y="2247152"/>
            <a:ext cx="16409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 smtClean="0"/>
              <a:t>E(</a:t>
            </a:r>
            <a:r>
              <a:rPr lang="en-US" sz="2000" dirty="0" err="1" smtClean="0"/>
              <a:t>k</a:t>
            </a:r>
            <a:r>
              <a:rPr kumimoji="1" lang="en-US" sz="2000" baseline="-25000" dirty="0" err="1" smtClean="0"/>
              <a:t>E</a:t>
            </a:r>
            <a:r>
              <a:rPr kumimoji="1" lang="en-US" sz="2000" dirty="0" smtClean="0"/>
              <a:t> , m||tag)</a:t>
            </a:r>
            <a:endParaRPr kumimoji="1" lang="en-US" sz="2000" baseline="-25000" dirty="0"/>
          </a:p>
        </p:txBody>
      </p:sp>
      <p:sp>
        <p:nvSpPr>
          <p:cNvPr id="33806" name="Text Box 12"/>
          <p:cNvSpPr txBox="1">
            <a:spLocks noChangeArrowheads="1"/>
          </p:cNvSpPr>
          <p:nvPr/>
        </p:nvSpPr>
        <p:spPr bwMode="auto">
          <a:xfrm>
            <a:off x="4883323" y="2266890"/>
            <a:ext cx="10122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 smtClean="0"/>
              <a:t>S(</a:t>
            </a:r>
            <a:r>
              <a:rPr lang="en-US" sz="2000" dirty="0" err="1" smtClean="0"/>
              <a:t>k</a:t>
            </a:r>
            <a:r>
              <a:rPr kumimoji="1" lang="en-US" sz="2000" baseline="-25000" dirty="0" err="1" smtClean="0">
                <a:latin typeface="Cambria"/>
                <a:cs typeface="Cambria"/>
              </a:rPr>
              <a:t>I</a:t>
            </a:r>
            <a:r>
              <a:rPr kumimoji="1" lang="en-US" sz="2000" dirty="0" smtClean="0"/>
              <a:t>, m)</a:t>
            </a:r>
            <a:endParaRPr kumimoji="1" lang="en-US" sz="2000" baseline="-25000" dirty="0"/>
          </a:p>
        </p:txBody>
      </p:sp>
      <p:sp>
        <p:nvSpPr>
          <p:cNvPr id="30" name="Rectangle 29"/>
          <p:cNvSpPr/>
          <p:nvPr/>
        </p:nvSpPr>
        <p:spPr>
          <a:xfrm>
            <a:off x="1829951" y="2692401"/>
            <a:ext cx="1144615" cy="4317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74539" y="1219200"/>
            <a:ext cx="5194923" cy="430887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2800" dirty="0" smtClean="0"/>
              <a:t>Encryption Key = </a:t>
            </a:r>
            <a:r>
              <a:rPr lang="en-US" sz="2800" dirty="0" err="1" smtClean="0"/>
              <a:t>k</a:t>
            </a:r>
            <a:r>
              <a:rPr lang="en-US" sz="2800" baseline="-25000" dirty="0" err="1" smtClean="0"/>
              <a:t>E</a:t>
            </a:r>
            <a:r>
              <a:rPr lang="en-US" sz="2800" dirty="0" smtClean="0"/>
              <a:t>; MAC key = </a:t>
            </a:r>
            <a:r>
              <a:rPr lang="en-US" sz="2800" dirty="0" err="1" smtClean="0"/>
              <a:t>k</a:t>
            </a:r>
            <a:r>
              <a:rPr lang="en-US" sz="2800" baseline="-25000" dirty="0" err="1" smtClean="0"/>
              <a:t>I</a:t>
            </a:r>
            <a:r>
              <a:rPr lang="en-US" sz="2800" dirty="0"/>
              <a:t> </a:t>
            </a:r>
            <a:endParaRPr lang="en-US" sz="2800" baseline="-25000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266700" y="1920557"/>
            <a:ext cx="8610600" cy="1432243"/>
          </a:xfrm>
          <a:prstGeom prst="round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t" anchorCtr="0"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Option 1: SSL (MAC-then-encrypt)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787338" y="2692401"/>
            <a:ext cx="2003862" cy="431799"/>
            <a:chOff x="3787338" y="2616201"/>
            <a:chExt cx="2003862" cy="431799"/>
          </a:xfrm>
        </p:grpSpPr>
        <p:sp>
          <p:nvSpPr>
            <p:cNvPr id="36" name="Rectangle 35"/>
            <p:cNvSpPr/>
            <p:nvPr/>
          </p:nvSpPr>
          <p:spPr>
            <a:xfrm>
              <a:off x="3787338" y="2616201"/>
              <a:ext cx="1144615" cy="431799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2000" dirty="0" smtClean="0">
                  <a:solidFill>
                    <a:srgbClr val="000000"/>
                  </a:solidFill>
                </a:rPr>
                <a:t>m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951385" y="2616201"/>
              <a:ext cx="839815" cy="431799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2000" dirty="0" smtClean="0">
                  <a:solidFill>
                    <a:srgbClr val="000000"/>
                  </a:solidFill>
                </a:rPr>
                <a:t>tag</a:t>
              </a:r>
            </a:p>
          </p:txBody>
        </p:sp>
      </p:grpSp>
      <p:sp>
        <p:nvSpPr>
          <p:cNvPr id="38" name="AutoShape 6"/>
          <p:cNvSpPr>
            <a:spLocks noChangeArrowheads="1"/>
          </p:cNvSpPr>
          <p:nvPr/>
        </p:nvSpPr>
        <p:spPr bwMode="auto">
          <a:xfrm>
            <a:off x="6019800" y="27940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477000" y="2692401"/>
            <a:ext cx="1984430" cy="431799"/>
            <a:chOff x="6477000" y="2616201"/>
            <a:chExt cx="1984430" cy="431799"/>
          </a:xfrm>
        </p:grpSpPr>
        <p:sp>
          <p:nvSpPr>
            <p:cNvPr id="42" name="Rectangle 41"/>
            <p:cNvSpPr/>
            <p:nvPr/>
          </p:nvSpPr>
          <p:spPr>
            <a:xfrm>
              <a:off x="6477000" y="2616201"/>
              <a:ext cx="1144615" cy="431799"/>
            </a:xfrm>
            <a:prstGeom prst="rect">
              <a:avLst/>
            </a:prstGeom>
            <a:pattFill prst="pct90">
              <a:fgClr>
                <a:schemeClr val="accent2"/>
              </a:fgClr>
              <a:bgClr>
                <a:prstClr val="white"/>
              </a:bgClr>
            </a:patt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</a:rPr>
                <a:t>m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621615" y="2616201"/>
              <a:ext cx="839815" cy="431799"/>
            </a:xfrm>
            <a:prstGeom prst="rect">
              <a:avLst/>
            </a:prstGeom>
            <a:pattFill prst="pct90">
              <a:fgClr>
                <a:schemeClr val="accent2"/>
              </a:fgClr>
              <a:bgClr>
                <a:prstClr val="white"/>
              </a:bgClr>
            </a:patt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</a:rPr>
                <a:t>tag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04800" y="3520757"/>
            <a:ext cx="8610600" cy="1432243"/>
            <a:chOff x="304800" y="3520757"/>
            <a:chExt cx="8610600" cy="1279843"/>
          </a:xfrm>
        </p:grpSpPr>
        <p:sp>
          <p:nvSpPr>
            <p:cNvPr id="48" name="AutoShape 6"/>
            <p:cNvSpPr>
              <a:spLocks noChangeArrowheads="1"/>
            </p:cNvSpPr>
            <p:nvPr/>
          </p:nvSpPr>
          <p:spPr bwMode="auto">
            <a:xfrm>
              <a:off x="3292038" y="4318000"/>
              <a:ext cx="304800" cy="228600"/>
            </a:xfrm>
            <a:prstGeom prst="rightArrow">
              <a:avLst>
                <a:gd name="adj1" fmla="val 50000"/>
                <a:gd name="adj2" fmla="val 33333"/>
              </a:avLst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Text Box 11"/>
            <p:cNvSpPr txBox="1">
              <a:spLocks noChangeArrowheads="1"/>
            </p:cNvSpPr>
            <p:nvPr/>
          </p:nvSpPr>
          <p:spPr bwMode="auto">
            <a:xfrm>
              <a:off x="7620797" y="3855755"/>
              <a:ext cx="97635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 smtClean="0"/>
                <a:t>S(</a:t>
              </a:r>
              <a:r>
                <a:rPr lang="en-US" sz="2000" dirty="0" err="1" smtClean="0"/>
                <a:t>k</a:t>
              </a:r>
              <a:r>
                <a:rPr kumimoji="1" lang="en-US" sz="2000" baseline="-25000" dirty="0" err="1"/>
                <a:t>I</a:t>
              </a:r>
              <a:r>
                <a:rPr kumimoji="1" lang="en-US" sz="2000" dirty="0" smtClean="0"/>
                <a:t> , c)</a:t>
              </a:r>
              <a:endParaRPr kumimoji="1" lang="en-US" sz="2000" baseline="-25000" dirty="0"/>
            </a:p>
          </p:txBody>
        </p:sp>
        <p:sp>
          <p:nvSpPr>
            <p:cNvPr id="50" name="Text Box 12"/>
            <p:cNvSpPr txBox="1">
              <a:spLocks noChangeArrowheads="1"/>
            </p:cNvSpPr>
            <p:nvPr/>
          </p:nvSpPr>
          <p:spPr bwMode="auto">
            <a:xfrm>
              <a:off x="3856049" y="3855755"/>
              <a:ext cx="1083391" cy="357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 smtClean="0"/>
                <a:t>E(</a:t>
              </a:r>
              <a:r>
                <a:rPr lang="en-US" sz="2000" dirty="0" err="1" smtClean="0"/>
                <a:t>k</a:t>
              </a:r>
              <a:r>
                <a:rPr kumimoji="1" lang="en-US" sz="2000" baseline="-25000" dirty="0" err="1">
                  <a:latin typeface="Cambria"/>
                  <a:cs typeface="Cambria"/>
                </a:rPr>
                <a:t>E</a:t>
              </a:r>
              <a:r>
                <a:rPr kumimoji="1" lang="en-US" sz="2000" dirty="0" smtClean="0"/>
                <a:t>, m)</a:t>
              </a:r>
              <a:endParaRPr kumimoji="1" lang="en-US" sz="2000" baseline="-25000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868051" y="4216401"/>
              <a:ext cx="1144615" cy="431799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2000" dirty="0" smtClean="0">
                  <a:solidFill>
                    <a:srgbClr val="000000"/>
                  </a:solidFill>
                </a:rPr>
                <a:t>m</a:t>
              </a:r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304800" y="3520757"/>
              <a:ext cx="8610600" cy="1279843"/>
            </a:xfrm>
            <a:prstGeom prst="round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 anchor="t" anchorCtr="0">
              <a:noAutofit/>
            </a:bodyPr>
            <a:lstStyle/>
            <a:p>
              <a:r>
                <a:rPr lang="en-US" sz="2400" dirty="0" smtClean="0">
                  <a:solidFill>
                    <a:schemeClr val="tx1"/>
                  </a:solidFill>
                </a:rPr>
                <a:t>Option 2: </a:t>
              </a:r>
              <a:r>
                <a:rPr lang="en-US" sz="2400" dirty="0" err="1" smtClean="0">
                  <a:solidFill>
                    <a:schemeClr val="tx1"/>
                  </a:solidFill>
                </a:rPr>
                <a:t>IPsec</a:t>
              </a:r>
              <a:r>
                <a:rPr lang="en-US" sz="2400" dirty="0" smtClean="0">
                  <a:solidFill>
                    <a:schemeClr val="tx1"/>
                  </a:solidFill>
                </a:rPr>
                <a:t> (Encrypt-then-MAC)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825438" y="4216401"/>
              <a:ext cx="1144615" cy="431799"/>
            </a:xfrm>
            <a:prstGeom prst="rect">
              <a:avLst/>
            </a:prstGeom>
            <a:pattFill prst="pct90">
              <a:fgClr>
                <a:schemeClr val="accent2"/>
              </a:fgClr>
              <a:bgClr>
                <a:prstClr val="white"/>
              </a:bgClr>
            </a:patt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56" name="AutoShape 6"/>
            <p:cNvSpPr>
              <a:spLocks noChangeArrowheads="1"/>
            </p:cNvSpPr>
            <p:nvPr/>
          </p:nvSpPr>
          <p:spPr bwMode="auto">
            <a:xfrm>
              <a:off x="6057900" y="4318000"/>
              <a:ext cx="304800" cy="228600"/>
            </a:xfrm>
            <a:prstGeom prst="rightArrow">
              <a:avLst>
                <a:gd name="adj1" fmla="val 50000"/>
                <a:gd name="adj2" fmla="val 33333"/>
              </a:avLst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6515100" y="4216401"/>
              <a:ext cx="1984430" cy="431799"/>
              <a:chOff x="6477000" y="2616201"/>
              <a:chExt cx="1984430" cy="431799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6477000" y="2616201"/>
                <a:ext cx="1144615" cy="431799"/>
              </a:xfrm>
              <a:prstGeom prst="rect">
                <a:avLst/>
              </a:prstGeom>
              <a:pattFill prst="pct90">
                <a:fgClr>
                  <a:schemeClr val="accent2"/>
                </a:fgClr>
                <a:bgClr>
                  <a:prstClr val="white"/>
                </a:bgClr>
              </a:pattFill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c</a:t>
                </a: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7621615" y="2616201"/>
                <a:ext cx="839815" cy="431799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2000" dirty="0" smtClean="0">
                    <a:solidFill>
                      <a:srgbClr val="000000"/>
                    </a:solidFill>
                  </a:rPr>
                  <a:t>tag</a:t>
                </a: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304800" y="5120957"/>
            <a:ext cx="8610600" cy="1432243"/>
            <a:chOff x="304800" y="5120957"/>
            <a:chExt cx="8610600" cy="1279843"/>
          </a:xfrm>
        </p:grpSpPr>
        <p:sp>
          <p:nvSpPr>
            <p:cNvPr id="60" name="AutoShape 6"/>
            <p:cNvSpPr>
              <a:spLocks noChangeArrowheads="1"/>
            </p:cNvSpPr>
            <p:nvPr/>
          </p:nvSpPr>
          <p:spPr bwMode="auto">
            <a:xfrm>
              <a:off x="3292038" y="5918200"/>
              <a:ext cx="304800" cy="228600"/>
            </a:xfrm>
            <a:prstGeom prst="rightArrow">
              <a:avLst>
                <a:gd name="adj1" fmla="val 50000"/>
                <a:gd name="adj2" fmla="val 33333"/>
              </a:avLst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Text Box 11"/>
            <p:cNvSpPr txBox="1">
              <a:spLocks noChangeArrowheads="1"/>
            </p:cNvSpPr>
            <p:nvPr/>
          </p:nvSpPr>
          <p:spPr bwMode="auto">
            <a:xfrm>
              <a:off x="7570640" y="5455955"/>
              <a:ext cx="107667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 smtClean="0"/>
                <a:t>S(</a:t>
              </a:r>
              <a:r>
                <a:rPr lang="en-US" sz="2000" dirty="0" err="1" smtClean="0"/>
                <a:t>k</a:t>
              </a:r>
              <a:r>
                <a:rPr kumimoji="1" lang="en-US" sz="2000" baseline="-25000" dirty="0" err="1"/>
                <a:t>I</a:t>
              </a:r>
              <a:r>
                <a:rPr kumimoji="1" lang="en-US" sz="2000" dirty="0" smtClean="0"/>
                <a:t> , </a:t>
              </a:r>
              <a:r>
                <a:rPr kumimoji="1" lang="en-US" sz="2000" dirty="0"/>
                <a:t>m</a:t>
              </a:r>
              <a:r>
                <a:rPr kumimoji="1" lang="en-US" sz="2000" dirty="0" smtClean="0"/>
                <a:t>)</a:t>
              </a:r>
              <a:endParaRPr kumimoji="1" lang="en-US" sz="2000" baseline="-25000" dirty="0"/>
            </a:p>
          </p:txBody>
        </p:sp>
        <p:sp>
          <p:nvSpPr>
            <p:cNvPr id="62" name="Text Box 12"/>
            <p:cNvSpPr txBox="1">
              <a:spLocks noChangeArrowheads="1"/>
            </p:cNvSpPr>
            <p:nvPr/>
          </p:nvSpPr>
          <p:spPr bwMode="auto">
            <a:xfrm>
              <a:off x="3856049" y="5455955"/>
              <a:ext cx="1083391" cy="357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 smtClean="0"/>
                <a:t>E(</a:t>
              </a:r>
              <a:r>
                <a:rPr lang="en-US" sz="2000" dirty="0" err="1" smtClean="0"/>
                <a:t>k</a:t>
              </a:r>
              <a:r>
                <a:rPr kumimoji="1" lang="en-US" sz="2000" baseline="-25000" dirty="0" err="1">
                  <a:latin typeface="Cambria"/>
                  <a:cs typeface="Cambria"/>
                </a:rPr>
                <a:t>E</a:t>
              </a:r>
              <a:r>
                <a:rPr kumimoji="1" lang="en-US" sz="2000" dirty="0" smtClean="0"/>
                <a:t>, m)</a:t>
              </a:r>
              <a:endParaRPr kumimoji="1" lang="en-US" sz="2000" baseline="-25000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868051" y="5816601"/>
              <a:ext cx="1144615" cy="431799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2000" dirty="0" smtClean="0">
                  <a:solidFill>
                    <a:srgbClr val="000000"/>
                  </a:solidFill>
                </a:rPr>
                <a:t>m</a:t>
              </a: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304800" y="5120957"/>
              <a:ext cx="8610600" cy="1279843"/>
            </a:xfrm>
            <a:prstGeom prst="round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 anchor="t" anchorCtr="0">
              <a:noAutofit/>
            </a:bodyPr>
            <a:lstStyle/>
            <a:p>
              <a:r>
                <a:rPr lang="en-US" sz="2400" dirty="0" smtClean="0">
                  <a:solidFill>
                    <a:schemeClr val="tx1"/>
                  </a:solidFill>
                </a:rPr>
                <a:t>Option 3: SSH (Encrypt-and-MAC)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825438" y="5816601"/>
              <a:ext cx="1144615" cy="431799"/>
            </a:xfrm>
            <a:prstGeom prst="rect">
              <a:avLst/>
            </a:prstGeom>
            <a:pattFill prst="pct90">
              <a:fgClr>
                <a:schemeClr val="accent2"/>
              </a:fgClr>
              <a:bgClr>
                <a:prstClr val="white"/>
              </a:bgClr>
            </a:patt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66" name="AutoShape 6"/>
            <p:cNvSpPr>
              <a:spLocks noChangeArrowheads="1"/>
            </p:cNvSpPr>
            <p:nvPr/>
          </p:nvSpPr>
          <p:spPr bwMode="auto">
            <a:xfrm>
              <a:off x="6057900" y="5918200"/>
              <a:ext cx="304800" cy="228600"/>
            </a:xfrm>
            <a:prstGeom prst="rightArrow">
              <a:avLst>
                <a:gd name="adj1" fmla="val 50000"/>
                <a:gd name="adj2" fmla="val 33333"/>
              </a:avLst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6515100" y="5816601"/>
              <a:ext cx="1984430" cy="431799"/>
              <a:chOff x="6477000" y="2616201"/>
              <a:chExt cx="1984430" cy="431799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6477000" y="2616201"/>
                <a:ext cx="1144615" cy="431799"/>
              </a:xfrm>
              <a:prstGeom prst="rect">
                <a:avLst/>
              </a:prstGeom>
              <a:pattFill prst="pct90">
                <a:fgClr>
                  <a:schemeClr val="accent2"/>
                </a:fgClr>
                <a:bgClr>
                  <a:prstClr val="white"/>
                </a:bgClr>
              </a:pattFill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c</a:t>
                </a: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7621615" y="2616201"/>
                <a:ext cx="839815" cy="431799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2000" dirty="0" smtClean="0">
                    <a:solidFill>
                      <a:srgbClr val="000000"/>
                    </a:solidFill>
                  </a:rPr>
                  <a:t>tag</a:t>
                </a: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769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4000" dirty="0" smtClean="0"/>
              <a:t>Cryptography can be tricky...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74539" y="1219200"/>
            <a:ext cx="5194923" cy="430887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2800" dirty="0" smtClean="0"/>
              <a:t>Encryption Key = </a:t>
            </a:r>
            <a:r>
              <a:rPr lang="en-US" sz="2800" dirty="0" err="1" smtClean="0"/>
              <a:t>k</a:t>
            </a:r>
            <a:r>
              <a:rPr lang="en-US" sz="2800" baseline="-25000" dirty="0" err="1" smtClean="0"/>
              <a:t>E</a:t>
            </a:r>
            <a:r>
              <a:rPr lang="en-US" sz="2800" dirty="0" smtClean="0"/>
              <a:t>; MAC key = </a:t>
            </a:r>
            <a:r>
              <a:rPr lang="en-US" sz="2800" dirty="0" err="1" smtClean="0"/>
              <a:t>k</a:t>
            </a:r>
            <a:r>
              <a:rPr lang="en-US" sz="2800" baseline="-25000" dirty="0" err="1" smtClean="0"/>
              <a:t>I</a:t>
            </a:r>
            <a:r>
              <a:rPr lang="en-US" sz="2800" dirty="0"/>
              <a:t> </a:t>
            </a:r>
            <a:endParaRPr lang="en-US" sz="2800" baseline="-25000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266700" y="1920557"/>
            <a:ext cx="8610600" cy="1432243"/>
            <a:chOff x="266700" y="1920557"/>
            <a:chExt cx="8610600" cy="1432243"/>
          </a:xfrm>
        </p:grpSpPr>
        <p:sp>
          <p:nvSpPr>
            <p:cNvPr id="33800" name="AutoShape 6"/>
            <p:cNvSpPr>
              <a:spLocks noChangeArrowheads="1"/>
            </p:cNvSpPr>
            <p:nvPr/>
          </p:nvSpPr>
          <p:spPr bwMode="auto">
            <a:xfrm>
              <a:off x="3253938" y="2794000"/>
              <a:ext cx="304800" cy="228600"/>
            </a:xfrm>
            <a:prstGeom prst="rightArrow">
              <a:avLst>
                <a:gd name="adj1" fmla="val 50000"/>
                <a:gd name="adj2" fmla="val 33333"/>
              </a:avLst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5" name="Text Box 11"/>
            <p:cNvSpPr txBox="1">
              <a:spLocks noChangeArrowheads="1"/>
            </p:cNvSpPr>
            <p:nvPr/>
          </p:nvSpPr>
          <p:spPr bwMode="auto">
            <a:xfrm>
              <a:off x="6648747" y="2247152"/>
              <a:ext cx="164093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 smtClean="0"/>
                <a:t>E(</a:t>
              </a:r>
              <a:r>
                <a:rPr lang="en-US" sz="2000" dirty="0" err="1" smtClean="0"/>
                <a:t>k</a:t>
              </a:r>
              <a:r>
                <a:rPr kumimoji="1" lang="en-US" sz="2000" baseline="-25000" dirty="0" err="1" smtClean="0"/>
                <a:t>E</a:t>
              </a:r>
              <a:r>
                <a:rPr kumimoji="1" lang="en-US" sz="2000" dirty="0" smtClean="0"/>
                <a:t> , m||tag)</a:t>
              </a:r>
              <a:endParaRPr kumimoji="1" lang="en-US" sz="2000" baseline="-25000" dirty="0"/>
            </a:p>
          </p:txBody>
        </p:sp>
        <p:sp>
          <p:nvSpPr>
            <p:cNvPr id="33806" name="Text Box 12"/>
            <p:cNvSpPr txBox="1">
              <a:spLocks noChangeArrowheads="1"/>
            </p:cNvSpPr>
            <p:nvPr/>
          </p:nvSpPr>
          <p:spPr bwMode="auto">
            <a:xfrm>
              <a:off x="4883323" y="2266890"/>
              <a:ext cx="101225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 smtClean="0"/>
                <a:t>S(</a:t>
              </a:r>
              <a:r>
                <a:rPr lang="en-US" sz="2000" dirty="0" err="1" smtClean="0"/>
                <a:t>k</a:t>
              </a:r>
              <a:r>
                <a:rPr kumimoji="1" lang="en-US" sz="2000" baseline="-25000" dirty="0" err="1" smtClean="0">
                  <a:latin typeface="Cambria"/>
                  <a:cs typeface="Cambria"/>
                </a:rPr>
                <a:t>I</a:t>
              </a:r>
              <a:r>
                <a:rPr kumimoji="1" lang="en-US" sz="2000" dirty="0" smtClean="0"/>
                <a:t>, m)</a:t>
              </a:r>
              <a:endParaRPr kumimoji="1" lang="en-US" sz="2000" baseline="-250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829951" y="2692401"/>
              <a:ext cx="1144615" cy="431799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2000" dirty="0" smtClean="0">
                  <a:solidFill>
                    <a:srgbClr val="000000"/>
                  </a:solidFill>
                </a:rPr>
                <a:t>m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66700" y="1920557"/>
              <a:ext cx="8610600" cy="1432243"/>
            </a:xfrm>
            <a:prstGeom prst="round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 anchor="t" anchorCtr="0">
              <a:noAutofit/>
            </a:bodyPr>
            <a:lstStyle/>
            <a:p>
              <a:r>
                <a:rPr lang="en-US" sz="2400" dirty="0" smtClean="0">
                  <a:solidFill>
                    <a:schemeClr val="tx1"/>
                  </a:solidFill>
                </a:rPr>
                <a:t>Option 1: SSL (MAC-then-encrypt)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787338" y="2692401"/>
              <a:ext cx="2003862" cy="431799"/>
              <a:chOff x="3787338" y="2616201"/>
              <a:chExt cx="2003862" cy="431799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3787338" y="2616201"/>
                <a:ext cx="1144615" cy="431799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2000" dirty="0" smtClean="0">
                    <a:solidFill>
                      <a:srgbClr val="000000"/>
                    </a:solidFill>
                  </a:rPr>
                  <a:t>m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4951385" y="2616201"/>
                <a:ext cx="839815" cy="431799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2000" dirty="0" smtClean="0">
                    <a:solidFill>
                      <a:srgbClr val="000000"/>
                    </a:solidFill>
                  </a:rPr>
                  <a:t>tag</a:t>
                </a:r>
              </a:p>
            </p:txBody>
          </p:sp>
        </p:grpSp>
        <p:sp>
          <p:nvSpPr>
            <p:cNvPr id="38" name="AutoShape 6"/>
            <p:cNvSpPr>
              <a:spLocks noChangeArrowheads="1"/>
            </p:cNvSpPr>
            <p:nvPr/>
          </p:nvSpPr>
          <p:spPr bwMode="auto">
            <a:xfrm>
              <a:off x="6019800" y="2794000"/>
              <a:ext cx="304800" cy="228600"/>
            </a:xfrm>
            <a:prstGeom prst="rightArrow">
              <a:avLst>
                <a:gd name="adj1" fmla="val 50000"/>
                <a:gd name="adj2" fmla="val 33333"/>
              </a:avLst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6477000" y="2692401"/>
              <a:ext cx="1984430" cy="431799"/>
              <a:chOff x="6477000" y="2616201"/>
              <a:chExt cx="1984430" cy="431799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6477000" y="2616201"/>
                <a:ext cx="1144615" cy="431799"/>
              </a:xfrm>
              <a:prstGeom prst="rect">
                <a:avLst/>
              </a:prstGeom>
              <a:pattFill prst="pct90">
                <a:fgClr>
                  <a:schemeClr val="accent2"/>
                </a:fgClr>
                <a:bgClr>
                  <a:prstClr val="white"/>
                </a:bgClr>
              </a:pattFill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</a:rPr>
                  <a:t>m</a:t>
                </a:r>
                <a:endParaRPr lang="en-US" sz="2000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7621615" y="2616201"/>
                <a:ext cx="839815" cy="431799"/>
              </a:xfrm>
              <a:prstGeom prst="rect">
                <a:avLst/>
              </a:prstGeom>
              <a:pattFill prst="pct90">
                <a:fgClr>
                  <a:schemeClr val="accent2"/>
                </a:fgClr>
                <a:bgClr>
                  <a:prstClr val="white"/>
                </a:bgClr>
              </a:pattFill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tag</a:t>
                </a: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304800" y="3520757"/>
            <a:ext cx="8610600" cy="1432243"/>
            <a:chOff x="304800" y="3520757"/>
            <a:chExt cx="8610600" cy="1279843"/>
          </a:xfrm>
        </p:grpSpPr>
        <p:sp>
          <p:nvSpPr>
            <p:cNvPr id="48" name="AutoShape 6"/>
            <p:cNvSpPr>
              <a:spLocks noChangeArrowheads="1"/>
            </p:cNvSpPr>
            <p:nvPr/>
          </p:nvSpPr>
          <p:spPr bwMode="auto">
            <a:xfrm>
              <a:off x="3292038" y="4318000"/>
              <a:ext cx="304800" cy="228600"/>
            </a:xfrm>
            <a:prstGeom prst="rightArrow">
              <a:avLst>
                <a:gd name="adj1" fmla="val 50000"/>
                <a:gd name="adj2" fmla="val 33333"/>
              </a:avLst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Text Box 11"/>
            <p:cNvSpPr txBox="1">
              <a:spLocks noChangeArrowheads="1"/>
            </p:cNvSpPr>
            <p:nvPr/>
          </p:nvSpPr>
          <p:spPr bwMode="auto">
            <a:xfrm>
              <a:off x="7620797" y="3855755"/>
              <a:ext cx="97635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 smtClean="0"/>
                <a:t>S(</a:t>
              </a:r>
              <a:r>
                <a:rPr lang="en-US" sz="2000" dirty="0" err="1" smtClean="0"/>
                <a:t>k</a:t>
              </a:r>
              <a:r>
                <a:rPr kumimoji="1" lang="en-US" sz="2000" baseline="-25000" dirty="0" err="1"/>
                <a:t>I</a:t>
              </a:r>
              <a:r>
                <a:rPr kumimoji="1" lang="en-US" sz="2000" dirty="0" smtClean="0"/>
                <a:t> , c)</a:t>
              </a:r>
              <a:endParaRPr kumimoji="1" lang="en-US" sz="2000" baseline="-25000" dirty="0"/>
            </a:p>
          </p:txBody>
        </p:sp>
        <p:sp>
          <p:nvSpPr>
            <p:cNvPr id="50" name="Text Box 12"/>
            <p:cNvSpPr txBox="1">
              <a:spLocks noChangeArrowheads="1"/>
            </p:cNvSpPr>
            <p:nvPr/>
          </p:nvSpPr>
          <p:spPr bwMode="auto">
            <a:xfrm>
              <a:off x="3856049" y="3855755"/>
              <a:ext cx="1083391" cy="357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 smtClean="0"/>
                <a:t>E(</a:t>
              </a:r>
              <a:r>
                <a:rPr lang="en-US" sz="2000" dirty="0" err="1" smtClean="0"/>
                <a:t>k</a:t>
              </a:r>
              <a:r>
                <a:rPr kumimoji="1" lang="en-US" sz="2000" baseline="-25000" dirty="0" err="1">
                  <a:latin typeface="Cambria"/>
                  <a:cs typeface="Cambria"/>
                </a:rPr>
                <a:t>E</a:t>
              </a:r>
              <a:r>
                <a:rPr kumimoji="1" lang="en-US" sz="2000" dirty="0" smtClean="0"/>
                <a:t>, m)</a:t>
              </a:r>
              <a:endParaRPr kumimoji="1" lang="en-US" sz="2000" baseline="-25000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868051" y="4216401"/>
              <a:ext cx="1144615" cy="431799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2000" dirty="0" smtClean="0">
                  <a:solidFill>
                    <a:srgbClr val="000000"/>
                  </a:solidFill>
                </a:rPr>
                <a:t>m</a:t>
              </a:r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304800" y="3520757"/>
              <a:ext cx="8610600" cy="1279843"/>
            </a:xfrm>
            <a:prstGeom prst="round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 anchor="t" anchorCtr="0">
              <a:noAutofit/>
            </a:bodyPr>
            <a:lstStyle/>
            <a:p>
              <a:r>
                <a:rPr lang="en-US" sz="2400" dirty="0" smtClean="0">
                  <a:solidFill>
                    <a:schemeClr val="tx1"/>
                  </a:solidFill>
                </a:rPr>
                <a:t>Option 2: </a:t>
              </a:r>
              <a:r>
                <a:rPr lang="en-US" sz="2400" dirty="0" err="1" smtClean="0">
                  <a:solidFill>
                    <a:schemeClr val="tx1"/>
                  </a:solidFill>
                </a:rPr>
                <a:t>IPsec</a:t>
              </a:r>
              <a:r>
                <a:rPr lang="en-US" sz="2400" dirty="0" smtClean="0">
                  <a:solidFill>
                    <a:schemeClr val="tx1"/>
                  </a:solidFill>
                </a:rPr>
                <a:t> (Encrypt-then-MAC)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825438" y="4216401"/>
              <a:ext cx="1144615" cy="431799"/>
            </a:xfrm>
            <a:prstGeom prst="rect">
              <a:avLst/>
            </a:prstGeom>
            <a:pattFill prst="pct90">
              <a:fgClr>
                <a:schemeClr val="accent2"/>
              </a:fgClr>
              <a:bgClr>
                <a:prstClr val="white"/>
              </a:bgClr>
            </a:patt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56" name="AutoShape 6"/>
            <p:cNvSpPr>
              <a:spLocks noChangeArrowheads="1"/>
            </p:cNvSpPr>
            <p:nvPr/>
          </p:nvSpPr>
          <p:spPr bwMode="auto">
            <a:xfrm>
              <a:off x="6057900" y="4318000"/>
              <a:ext cx="304800" cy="228600"/>
            </a:xfrm>
            <a:prstGeom prst="rightArrow">
              <a:avLst>
                <a:gd name="adj1" fmla="val 50000"/>
                <a:gd name="adj2" fmla="val 33333"/>
              </a:avLst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6515100" y="4216401"/>
              <a:ext cx="1984430" cy="431799"/>
              <a:chOff x="6477000" y="2616201"/>
              <a:chExt cx="1984430" cy="431799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6477000" y="2616201"/>
                <a:ext cx="1144615" cy="431799"/>
              </a:xfrm>
              <a:prstGeom prst="rect">
                <a:avLst/>
              </a:prstGeom>
              <a:pattFill prst="pct90">
                <a:fgClr>
                  <a:schemeClr val="accent2"/>
                </a:fgClr>
                <a:bgClr>
                  <a:prstClr val="white"/>
                </a:bgClr>
              </a:pattFill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c</a:t>
                </a: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7621615" y="2616201"/>
                <a:ext cx="839815" cy="431799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2000" dirty="0" smtClean="0">
                    <a:solidFill>
                      <a:srgbClr val="000000"/>
                    </a:solidFill>
                  </a:rPr>
                  <a:t>tag</a:t>
                </a: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304800" y="5120957"/>
            <a:ext cx="8610600" cy="1432243"/>
            <a:chOff x="304800" y="5120957"/>
            <a:chExt cx="8610600" cy="1279843"/>
          </a:xfrm>
        </p:grpSpPr>
        <p:sp>
          <p:nvSpPr>
            <p:cNvPr id="60" name="AutoShape 6"/>
            <p:cNvSpPr>
              <a:spLocks noChangeArrowheads="1"/>
            </p:cNvSpPr>
            <p:nvPr/>
          </p:nvSpPr>
          <p:spPr bwMode="auto">
            <a:xfrm>
              <a:off x="3292038" y="5918200"/>
              <a:ext cx="304800" cy="228600"/>
            </a:xfrm>
            <a:prstGeom prst="rightArrow">
              <a:avLst>
                <a:gd name="adj1" fmla="val 50000"/>
                <a:gd name="adj2" fmla="val 33333"/>
              </a:avLst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Text Box 11"/>
            <p:cNvSpPr txBox="1">
              <a:spLocks noChangeArrowheads="1"/>
            </p:cNvSpPr>
            <p:nvPr/>
          </p:nvSpPr>
          <p:spPr bwMode="auto">
            <a:xfrm>
              <a:off x="7570640" y="5455955"/>
              <a:ext cx="107667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 smtClean="0"/>
                <a:t>S(</a:t>
              </a:r>
              <a:r>
                <a:rPr lang="en-US" sz="2000" dirty="0" err="1" smtClean="0"/>
                <a:t>k</a:t>
              </a:r>
              <a:r>
                <a:rPr kumimoji="1" lang="en-US" sz="2000" baseline="-25000" dirty="0" err="1"/>
                <a:t>I</a:t>
              </a:r>
              <a:r>
                <a:rPr kumimoji="1" lang="en-US" sz="2000" dirty="0" smtClean="0"/>
                <a:t> , </a:t>
              </a:r>
              <a:r>
                <a:rPr kumimoji="1" lang="en-US" sz="2000" dirty="0"/>
                <a:t>m</a:t>
              </a:r>
              <a:r>
                <a:rPr kumimoji="1" lang="en-US" sz="2000" dirty="0" smtClean="0"/>
                <a:t>)</a:t>
              </a:r>
              <a:endParaRPr kumimoji="1" lang="en-US" sz="2000" baseline="-25000" dirty="0"/>
            </a:p>
          </p:txBody>
        </p:sp>
        <p:sp>
          <p:nvSpPr>
            <p:cNvPr id="62" name="Text Box 12"/>
            <p:cNvSpPr txBox="1">
              <a:spLocks noChangeArrowheads="1"/>
            </p:cNvSpPr>
            <p:nvPr/>
          </p:nvSpPr>
          <p:spPr bwMode="auto">
            <a:xfrm>
              <a:off x="3856049" y="5455955"/>
              <a:ext cx="1083391" cy="357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 smtClean="0"/>
                <a:t>E(</a:t>
              </a:r>
              <a:r>
                <a:rPr lang="en-US" sz="2000" dirty="0" err="1" smtClean="0"/>
                <a:t>k</a:t>
              </a:r>
              <a:r>
                <a:rPr kumimoji="1" lang="en-US" sz="2000" baseline="-25000" dirty="0" err="1">
                  <a:latin typeface="Cambria"/>
                  <a:cs typeface="Cambria"/>
                </a:rPr>
                <a:t>E</a:t>
              </a:r>
              <a:r>
                <a:rPr kumimoji="1" lang="en-US" sz="2000" dirty="0" smtClean="0"/>
                <a:t>, m)</a:t>
              </a:r>
              <a:endParaRPr kumimoji="1" lang="en-US" sz="2000" baseline="-25000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868051" y="5816601"/>
              <a:ext cx="1144615" cy="431799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2000" dirty="0" smtClean="0">
                  <a:solidFill>
                    <a:srgbClr val="000000"/>
                  </a:solidFill>
                </a:rPr>
                <a:t>m</a:t>
              </a: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304800" y="5120957"/>
              <a:ext cx="8610600" cy="1279843"/>
            </a:xfrm>
            <a:prstGeom prst="round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 anchor="t" anchorCtr="0">
              <a:noAutofit/>
            </a:bodyPr>
            <a:lstStyle/>
            <a:p>
              <a:r>
                <a:rPr lang="en-US" sz="2400" dirty="0" smtClean="0">
                  <a:solidFill>
                    <a:schemeClr val="tx1"/>
                  </a:solidFill>
                </a:rPr>
                <a:t>Option 3: SSH (Encrypt-and-MAC)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825438" y="5816601"/>
              <a:ext cx="1144615" cy="431799"/>
            </a:xfrm>
            <a:prstGeom prst="rect">
              <a:avLst/>
            </a:prstGeom>
            <a:pattFill prst="pct90">
              <a:fgClr>
                <a:schemeClr val="accent2"/>
              </a:fgClr>
              <a:bgClr>
                <a:prstClr val="white"/>
              </a:bgClr>
            </a:patt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66" name="AutoShape 6"/>
            <p:cNvSpPr>
              <a:spLocks noChangeArrowheads="1"/>
            </p:cNvSpPr>
            <p:nvPr/>
          </p:nvSpPr>
          <p:spPr bwMode="auto">
            <a:xfrm>
              <a:off x="6057900" y="5918200"/>
              <a:ext cx="304800" cy="228600"/>
            </a:xfrm>
            <a:prstGeom prst="rightArrow">
              <a:avLst>
                <a:gd name="adj1" fmla="val 50000"/>
                <a:gd name="adj2" fmla="val 33333"/>
              </a:avLst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6515100" y="5816601"/>
              <a:ext cx="1984430" cy="431799"/>
              <a:chOff x="6477000" y="2616201"/>
              <a:chExt cx="1984430" cy="431799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6477000" y="2616201"/>
                <a:ext cx="1144615" cy="431799"/>
              </a:xfrm>
              <a:prstGeom prst="rect">
                <a:avLst/>
              </a:prstGeom>
              <a:pattFill prst="pct90">
                <a:fgClr>
                  <a:schemeClr val="accent2"/>
                </a:fgClr>
                <a:bgClr>
                  <a:prstClr val="white"/>
                </a:bgClr>
              </a:pattFill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bg1"/>
                    </a:solidFill>
                  </a:rPr>
                  <a:t>c</a:t>
                </a: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7621615" y="2616201"/>
                <a:ext cx="839815" cy="431799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2000" dirty="0" smtClean="0">
                    <a:solidFill>
                      <a:srgbClr val="000000"/>
                    </a:solidFill>
                  </a:rPr>
                  <a:t>tag</a:t>
                </a:r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656804" y="3810000"/>
            <a:ext cx="638922" cy="101566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6600" b="1" dirty="0" smtClean="0">
                <a:solidFill>
                  <a:schemeClr val="accent5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sz="6600" b="1" dirty="0" smtClean="0">
              <a:solidFill>
                <a:schemeClr val="accent5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7639" y="4779945"/>
            <a:ext cx="1737253" cy="827092"/>
          </a:xfrm>
          <a:prstGeom prst="roundRect">
            <a:avLst/>
          </a:prstGeom>
          <a:solidFill>
            <a:schemeClr val="accent5"/>
          </a:solidFill>
          <a:ln w="28575" cap="rnd" cmpd="sng">
            <a:noFill/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Always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Correct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22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GCM:		CTR mode encryption then CW-MAC</a:t>
            </a:r>
          </a:p>
          <a:p>
            <a:pPr marL="0" indent="0">
              <a:buNone/>
            </a:pPr>
            <a:r>
              <a:rPr lang="en-US" sz="2800" dirty="0" smtClean="0"/>
              <a:t>CCM:		CBC-MAC then CTR mode (802.11i)</a:t>
            </a:r>
          </a:p>
          <a:p>
            <a:pPr marL="0" indent="0">
              <a:buNone/>
            </a:pPr>
            <a:r>
              <a:rPr lang="en-US" sz="2800" dirty="0" smtClean="0"/>
              <a:t>EAX:		CTR mode encryption then CMAC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All are nonce-</a:t>
            </a:r>
            <a:r>
              <a:rPr lang="en-US" sz="2800" dirty="0" smtClean="0"/>
              <a:t>based.</a:t>
            </a:r>
          </a:p>
          <a:p>
            <a:pPr marL="0" indent="0">
              <a:buNone/>
            </a:pPr>
            <a:r>
              <a:rPr lang="en-US" sz="2800" dirty="0" smtClean="0"/>
              <a:t>All support </a:t>
            </a:r>
            <a:r>
              <a:rPr lang="en-US" sz="2800" i="1" dirty="0" smtClean="0">
                <a:solidFill>
                  <a:srgbClr val="990000"/>
                </a:solidFill>
              </a:rPr>
              <a:t>Authenticated Encryption with Associated Data</a:t>
            </a:r>
            <a:r>
              <a:rPr lang="en-US" sz="2800" i="1" dirty="0" smtClean="0"/>
              <a:t> (AEAD)</a:t>
            </a:r>
            <a:r>
              <a:rPr lang="en-US" sz="2800" dirty="0" smtClean="0"/>
              <a:t>.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44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506382" y="5029200"/>
            <a:ext cx="4131236" cy="762000"/>
            <a:chOff x="2269564" y="5562600"/>
            <a:chExt cx="4131236" cy="762000"/>
          </a:xfrm>
        </p:grpSpPr>
        <p:sp>
          <p:nvSpPr>
            <p:cNvPr id="6" name="Rectangle 5"/>
            <p:cNvSpPr/>
            <p:nvPr/>
          </p:nvSpPr>
          <p:spPr>
            <a:xfrm>
              <a:off x="2269564" y="5562600"/>
              <a:ext cx="2057400" cy="76200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2400" dirty="0">
                  <a:solidFill>
                    <a:srgbClr val="000000"/>
                  </a:solidFill>
                </a:rPr>
                <a:t>A</a:t>
              </a:r>
              <a:r>
                <a:rPr lang="en-US" sz="2400" dirty="0" smtClean="0">
                  <a:solidFill>
                    <a:srgbClr val="000000"/>
                  </a:solidFill>
                </a:rPr>
                <a:t>ssociated </a:t>
              </a:r>
              <a:br>
                <a:rPr lang="en-US" sz="2400" dirty="0" smtClean="0">
                  <a:solidFill>
                    <a:srgbClr val="000000"/>
                  </a:solidFill>
                </a:rPr>
              </a:br>
              <a:r>
                <a:rPr lang="en-US" sz="2400" dirty="0" smtClean="0">
                  <a:solidFill>
                    <a:srgbClr val="000000"/>
                  </a:solidFill>
                </a:rPr>
                <a:t>Data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343400" y="5562600"/>
              <a:ext cx="2057400" cy="762000"/>
            </a:xfrm>
            <a:prstGeom prst="rect">
              <a:avLst/>
            </a:prstGeom>
            <a:pattFill prst="pct90">
              <a:fgClr>
                <a:schemeClr val="accent2"/>
              </a:fgClr>
              <a:bgClr>
                <a:prstClr val="white"/>
              </a:bgClr>
            </a:patt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Encrypted</a:t>
              </a:r>
              <a:br>
                <a:rPr lang="en-US" sz="2400" dirty="0" smtClean="0">
                  <a:solidFill>
                    <a:schemeClr val="bg1"/>
                  </a:solidFill>
                </a:rPr>
              </a:br>
              <a:r>
                <a:rPr lang="en-US" sz="2400" dirty="0" smtClean="0">
                  <a:solidFill>
                    <a:schemeClr val="bg1"/>
                  </a:solidFill>
                </a:rPr>
                <a:t>Data</a:t>
              </a:r>
            </a:p>
          </p:txBody>
        </p:sp>
      </p:grpSp>
      <p:sp>
        <p:nvSpPr>
          <p:cNvPr id="9" name="Right Brace 8"/>
          <p:cNvSpPr/>
          <p:nvPr/>
        </p:nvSpPr>
        <p:spPr>
          <a:xfrm rot="5400000">
            <a:off x="4419273" y="4045930"/>
            <a:ext cx="347288" cy="4089401"/>
          </a:xfrm>
          <a:prstGeom prst="rightBrace">
            <a:avLst/>
          </a:prstGeom>
          <a:ln w="28575" cap="rnd" cmpd="sng">
            <a:solidFill>
              <a:schemeClr val="tx1"/>
            </a:solidFill>
            <a:miter lim="800000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502875" y="6264275"/>
            <a:ext cx="2180084" cy="430887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2800" dirty="0" smtClean="0"/>
              <a:t>Authenticated</a:t>
            </a:r>
          </a:p>
        </p:txBody>
      </p:sp>
    </p:spTree>
    <p:extLst>
      <p:ext uri="{BB962C8B-B14F-4D97-AF65-F5344CB8AC3E}">
        <p14:creationId xmlns:p14="http://schemas.microsoft.com/office/powerpoint/2010/main" val="938945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45</a:t>
            </a:fld>
            <a:endParaRPr lang="en-US"/>
          </a:p>
        </p:txBody>
      </p:sp>
      <p:pic>
        <p:nvPicPr>
          <p:cNvPr id="5" name="Picture 4" descr="Crypto Outlin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46" y="76200"/>
            <a:ext cx="8458200" cy="6535882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201199" y="271377"/>
            <a:ext cx="4485601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 fontScale="9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0" i="0" kern="1200" spc="-50" normalizeH="0">
                <a:solidFill>
                  <a:schemeClr val="tx2"/>
                </a:solidFill>
                <a:latin typeface="+mj-lt"/>
                <a:ea typeface="+mj-ea"/>
                <a:cs typeface="Cambria"/>
              </a:defRPr>
            </a:lvl1pPr>
          </a:lstStyle>
          <a:p>
            <a:r>
              <a:rPr lang="en-US" dirty="0" smtClean="0"/>
              <a:t>The Study of Cryptography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0254" y="5354855"/>
            <a:ext cx="3359894" cy="1508105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1400" dirty="0" smtClean="0"/>
              <a:t>PRNG = Pseudo Random Number Generator</a:t>
            </a:r>
          </a:p>
          <a:p>
            <a:r>
              <a:rPr lang="en-US" sz="1400" dirty="0" smtClean="0"/>
              <a:t>PRP = Pseudo Random Permutation</a:t>
            </a:r>
          </a:p>
          <a:p>
            <a:r>
              <a:rPr lang="en-US" sz="1400" dirty="0" smtClean="0"/>
              <a:t>PRF = Pseudo Random Function</a:t>
            </a:r>
          </a:p>
          <a:p>
            <a:r>
              <a:rPr lang="en-US" sz="1400" dirty="0" smtClean="0"/>
              <a:t>CPA = Chosen Plaintext Attack</a:t>
            </a:r>
          </a:p>
          <a:p>
            <a:r>
              <a:rPr lang="en-US" sz="1400" dirty="0" smtClean="0"/>
              <a:t>MAC = Message Authenticate Code</a:t>
            </a:r>
          </a:p>
          <a:p>
            <a:r>
              <a:rPr lang="en-US" sz="1400" dirty="0" smtClean="0"/>
              <a:t>CCA = Chosen </a:t>
            </a:r>
            <a:r>
              <a:rPr lang="en-US" sz="1400" dirty="0" err="1" smtClean="0"/>
              <a:t>Ciphertext</a:t>
            </a:r>
            <a:r>
              <a:rPr lang="en-US" sz="1400" dirty="0" smtClean="0"/>
              <a:t> Attack</a:t>
            </a:r>
          </a:p>
          <a:p>
            <a:r>
              <a:rPr lang="en-US" sz="1400" dirty="0" smtClean="0"/>
              <a:t>OTP = One Time Pad</a:t>
            </a:r>
          </a:p>
        </p:txBody>
      </p:sp>
    </p:spTree>
    <p:extLst>
      <p:ext uri="{BB962C8B-B14F-4D97-AF65-F5344CB8AC3E}">
        <p14:creationId xmlns:p14="http://schemas.microsoft.com/office/powerpoint/2010/main" val="1473067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Things to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Perfect information-theoretic security</a:t>
            </a:r>
          </a:p>
          <a:p>
            <a:pPr marL="0" indent="0">
              <a:buNone/>
            </a:pPr>
            <a:r>
              <a:rPr lang="en-US" b="1" dirty="0" smtClean="0"/>
              <a:t>Forms the basis of other ciphers:</a:t>
            </a:r>
          </a:p>
          <a:p>
            <a:pPr lvl="1"/>
            <a:r>
              <a:rPr lang="en-US" dirty="0" err="1" smtClean="0"/>
              <a:t>Vigenere</a:t>
            </a:r>
            <a:r>
              <a:rPr lang="en-US" dirty="0" smtClean="0"/>
              <a:t>, RC4, CTR mode, many “custom” ciphers</a:t>
            </a:r>
          </a:p>
          <a:p>
            <a:pPr marL="0" indent="0">
              <a:buNone/>
            </a:pPr>
            <a:r>
              <a:rPr lang="en-US" b="1" dirty="0" smtClean="0"/>
              <a:t>Fundamental for understanding:</a:t>
            </a:r>
          </a:p>
          <a:p>
            <a:pPr lvl="1"/>
            <a:r>
              <a:rPr lang="en-US" dirty="0" err="1" smtClean="0"/>
              <a:t>xor</a:t>
            </a:r>
            <a:r>
              <a:rPr lang="en-US" dirty="0" smtClean="0"/>
              <a:t> properties essential for CBC, HMAC, and dozens of cryptographic attacks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486A-5D7B-DC4E-A9DD-FFAF260D45A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17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19503" y="2767013"/>
            <a:ext cx="7567297" cy="335915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457200" indent="-4572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+mj-lt"/>
              <a:buAutoNum type="arabicPeriod"/>
              <a:defRPr sz="20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Calibri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Calibri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None/>
              <a:tabLst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Calibri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Calibri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sz="2800" dirty="0" smtClean="0"/>
              <a:t>We clearly cannot cover everything. </a:t>
            </a:r>
          </a:p>
          <a:p>
            <a:pPr marL="0" indent="0">
              <a:buFont typeface="+mj-lt"/>
              <a:buNone/>
            </a:pPr>
            <a:endParaRPr lang="en-US" sz="2800" dirty="0"/>
          </a:p>
          <a:p>
            <a:pPr marL="0" indent="0">
              <a:buFont typeface="+mj-lt"/>
              <a:buNone/>
            </a:pPr>
            <a:r>
              <a:rPr lang="en-US" sz="2800" dirty="0" smtClean="0"/>
              <a:t>So let’s look at some examples, how you might dissect them, and what can go wrong.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486A-5D7B-DC4E-A9DD-FFAF260D45A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82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trike="sngStrike" dirty="0" smtClean="0"/>
              <a:t>Frequency analysis</a:t>
            </a:r>
          </a:p>
          <a:p>
            <a:r>
              <a:rPr lang="en-US" strike="sngStrike" dirty="0"/>
              <a:t>Two time </a:t>
            </a:r>
            <a:r>
              <a:rPr lang="en-US" strike="sngStrike" dirty="0" smtClean="0"/>
              <a:t>pads</a:t>
            </a:r>
          </a:p>
          <a:p>
            <a:r>
              <a:rPr lang="en-US" dirty="0" smtClean="0"/>
              <a:t>Bad PRNG/Key gen</a:t>
            </a:r>
          </a:p>
          <a:p>
            <a:r>
              <a:rPr lang="en-US" dirty="0" smtClean="0"/>
              <a:t>Man in the middle</a:t>
            </a:r>
          </a:p>
          <a:p>
            <a:r>
              <a:rPr lang="en-US" dirty="0" smtClean="0"/>
              <a:t>Poor hashes</a:t>
            </a:r>
          </a:p>
          <a:p>
            <a:pPr lvl="1"/>
            <a:r>
              <a:rPr lang="en-US" dirty="0" smtClean="0"/>
              <a:t>Poor pre-image resistance</a:t>
            </a:r>
          </a:p>
          <a:p>
            <a:pPr lvl="1"/>
            <a:r>
              <a:rPr lang="en-US" dirty="0" smtClean="0"/>
              <a:t>Non-salted hashes / rainbow tables</a:t>
            </a:r>
          </a:p>
          <a:p>
            <a:r>
              <a:rPr lang="en-US" dirty="0" err="1" smtClean="0"/>
              <a:t>Merkle</a:t>
            </a:r>
            <a:r>
              <a:rPr lang="en-US" dirty="0" smtClean="0"/>
              <a:t> </a:t>
            </a:r>
            <a:r>
              <a:rPr lang="en-US" dirty="0" err="1" smtClean="0"/>
              <a:t>Damgard</a:t>
            </a:r>
            <a:r>
              <a:rPr lang="en-US" dirty="0" smtClean="0"/>
              <a:t> extension attacks</a:t>
            </a:r>
          </a:p>
          <a:p>
            <a:r>
              <a:rPr lang="en-US" dirty="0" smtClean="0"/>
              <a:t>Cascade extension attack</a:t>
            </a:r>
          </a:p>
          <a:p>
            <a:r>
              <a:rPr lang="en-US" dirty="0" smtClean="0"/>
              <a:t>Meet in the middle</a:t>
            </a:r>
          </a:p>
          <a:p>
            <a:r>
              <a:rPr lang="en-US" dirty="0" smtClean="0"/>
              <a:t>ECB</a:t>
            </a:r>
          </a:p>
          <a:p>
            <a:r>
              <a:rPr lang="en-US" dirty="0" smtClean="0"/>
              <a:t>Padding Oracles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486A-5D7B-DC4E-A9DD-FFAF260D45A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12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Pseudorandom Number Generators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Amplify small amount of randomness to large “pseudo-random” number with a  </a:t>
            </a:r>
            <a:br>
              <a:rPr lang="en-US" dirty="0" smtClean="0"/>
            </a:br>
            <a:r>
              <a:rPr lang="en-US" i="1" u="sng" dirty="0" smtClean="0"/>
              <a:t>pseudo-random number generator</a:t>
            </a:r>
            <a:r>
              <a:rPr lang="en-US" dirty="0" smtClean="0"/>
              <a:t> (PNRG)</a:t>
            </a:r>
            <a:endParaRPr lang="en-US" i="1" u="sn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49</a:t>
            </a:fld>
            <a:endParaRPr lang="en-US"/>
          </a:p>
        </p:txBody>
      </p:sp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0" y="3962400"/>
            <a:ext cx="52832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292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and Skills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If you already teach crypto: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dirty="0" smtClean="0"/>
              <a:t>Have a set of slides to potentially augment your own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dirty="0" smtClean="0"/>
              <a:t>Have a set of standard attacks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you do not have background, understand: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dirty="0" smtClean="0"/>
              <a:t>Three goals in cryptography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dirty="0" smtClean="0"/>
              <a:t>Use a proven authenticated encryption scheme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dirty="0" smtClean="0"/>
              <a:t>Crypto is fragile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dirty="0" smtClean="0"/>
              <a:t>When in doubt, </a:t>
            </a:r>
            <a:r>
              <a:rPr lang="en-US" dirty="0" err="1" smtClean="0"/>
              <a:t>xor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22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Practical OTP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50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74122" y="1801992"/>
            <a:ext cx="3937816" cy="6096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PRNG(k)</a:t>
            </a:r>
          </a:p>
        </p:txBody>
      </p:sp>
      <p:sp>
        <p:nvSpPr>
          <p:cNvPr id="7" name="Rectangle 6"/>
          <p:cNvSpPr/>
          <p:nvPr/>
        </p:nvSpPr>
        <p:spPr>
          <a:xfrm>
            <a:off x="774122" y="2563992"/>
            <a:ext cx="3937816" cy="6096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m</a:t>
            </a:r>
          </a:p>
        </p:txBody>
      </p:sp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173" y="2993765"/>
            <a:ext cx="527558" cy="527558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774122" y="3325992"/>
            <a:ext cx="3937816" cy="0"/>
          </a:xfrm>
          <a:prstGeom prst="line">
            <a:avLst/>
          </a:prstGeom>
          <a:ln w="28575" cap="rnd" cmpd="sng">
            <a:solidFill>
              <a:schemeClr val="tx1"/>
            </a:solidFill>
            <a:miter lim="800000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74122" y="3478392"/>
            <a:ext cx="3937816" cy="6096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c</a:t>
            </a:r>
          </a:p>
        </p:txBody>
      </p:sp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28" y="4507092"/>
            <a:ext cx="4203700" cy="1028700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5430425" y="1801992"/>
            <a:ext cx="3561175" cy="1191773"/>
          </a:xfrm>
          <a:prstGeom prst="roundRect">
            <a:avLst/>
          </a:prstGeom>
          <a:solidFill>
            <a:schemeClr val="accent5"/>
          </a:solidFill>
          <a:ln w="28575" cap="rnd" cmpd="sng">
            <a:noFill/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k must be unique per m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k must be random</a:t>
            </a:r>
          </a:p>
        </p:txBody>
      </p:sp>
    </p:spTree>
    <p:extLst>
      <p:ext uri="{BB962C8B-B14F-4D97-AF65-F5344CB8AC3E}">
        <p14:creationId xmlns:p14="http://schemas.microsoft.com/office/powerpoint/2010/main" val="457094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Two-Time Pad using PRNG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51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10080" y="1801992"/>
            <a:ext cx="2200080" cy="6096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PRNG(k)</a:t>
            </a:r>
          </a:p>
        </p:txBody>
      </p:sp>
      <p:sp>
        <p:nvSpPr>
          <p:cNvPr id="7" name="Rectangle 6"/>
          <p:cNvSpPr/>
          <p:nvPr/>
        </p:nvSpPr>
        <p:spPr>
          <a:xfrm>
            <a:off x="1810080" y="2563992"/>
            <a:ext cx="2200080" cy="6096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m</a:t>
            </a:r>
            <a:r>
              <a:rPr lang="en-US" sz="2800" baseline="-25000" dirty="0" smtClean="0">
                <a:solidFill>
                  <a:srgbClr val="000000"/>
                </a:solidFill>
              </a:rPr>
              <a:t>1</a:t>
            </a:r>
          </a:p>
        </p:txBody>
      </p:sp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593" y="3088046"/>
            <a:ext cx="390346" cy="390346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1810080" y="3325992"/>
            <a:ext cx="2200080" cy="0"/>
          </a:xfrm>
          <a:prstGeom prst="line">
            <a:avLst/>
          </a:prstGeom>
          <a:ln w="28575" cap="rnd" cmpd="sng">
            <a:solidFill>
              <a:schemeClr val="tx1"/>
            </a:solidFill>
            <a:miter lim="800000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810080" y="3478392"/>
            <a:ext cx="2200080" cy="6096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c</a:t>
            </a:r>
            <a:r>
              <a:rPr lang="en-US" sz="2800" baseline="-25000" dirty="0" smtClean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204026" y="1801992"/>
            <a:ext cx="2200080" cy="6096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PRNG(k)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204026" y="2563992"/>
            <a:ext cx="2200080" cy="6096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m</a:t>
            </a:r>
            <a:r>
              <a:rPr lang="en-US" sz="2800" baseline="-25000" dirty="0" smtClean="0">
                <a:solidFill>
                  <a:srgbClr val="000000"/>
                </a:solidFill>
              </a:rPr>
              <a:t>2</a:t>
            </a:r>
          </a:p>
        </p:txBody>
      </p:sp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539" y="3088046"/>
            <a:ext cx="390346" cy="390346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5204026" y="3325992"/>
            <a:ext cx="2200080" cy="0"/>
          </a:xfrm>
          <a:prstGeom prst="line">
            <a:avLst/>
          </a:prstGeom>
          <a:ln w="28575" cap="rnd" cmpd="sng">
            <a:solidFill>
              <a:schemeClr val="tx1"/>
            </a:solidFill>
            <a:miter lim="800000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204026" y="3478392"/>
            <a:ext cx="2200080" cy="6096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c</a:t>
            </a:r>
            <a:r>
              <a:rPr lang="en-US" sz="2800" baseline="-25000" dirty="0" smtClean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620773" y="5113733"/>
            <a:ext cx="5855766" cy="785442"/>
          </a:xfrm>
          <a:prstGeom prst="roundRect">
            <a:avLst/>
          </a:prstGeom>
          <a:solidFill>
            <a:schemeClr val="accent5"/>
          </a:solidFill>
          <a:ln w="28575" cap="rnd" cmpd="sng">
            <a:noFill/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Same key k means m1 </a:t>
            </a:r>
            <a:r>
              <a:rPr lang="en-US" sz="2400" dirty="0" smtClean="0">
                <a:sym typeface="Symbol"/>
              </a:rPr>
              <a:t></a:t>
            </a:r>
            <a:r>
              <a:rPr lang="en-US" sz="2400" dirty="0">
                <a:sym typeface="Symbol"/>
              </a:rPr>
              <a:t> </a:t>
            </a:r>
            <a:r>
              <a:rPr lang="en-US" sz="2400" dirty="0" smtClean="0">
                <a:sym typeface="Symbol"/>
              </a:rPr>
              <a:t>m2 = c1 </a:t>
            </a:r>
            <a:r>
              <a:rPr lang="en-US" sz="2400" dirty="0">
                <a:sym typeface="Symbol"/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c2 </a:t>
            </a:r>
          </a:p>
        </p:txBody>
      </p:sp>
    </p:spTree>
    <p:extLst>
      <p:ext uri="{BB962C8B-B14F-4D97-AF65-F5344CB8AC3E}">
        <p14:creationId xmlns:p14="http://schemas.microsoft.com/office/powerpoint/2010/main" val="4194286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Insufficient Randomness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52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10080" y="1801992"/>
            <a:ext cx="2200080" cy="6096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PRNG(k)</a:t>
            </a:r>
          </a:p>
        </p:txBody>
      </p:sp>
      <p:sp>
        <p:nvSpPr>
          <p:cNvPr id="7" name="Rectangle 6"/>
          <p:cNvSpPr/>
          <p:nvPr/>
        </p:nvSpPr>
        <p:spPr>
          <a:xfrm>
            <a:off x="1810080" y="2563992"/>
            <a:ext cx="2200080" cy="6096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m</a:t>
            </a:r>
            <a:r>
              <a:rPr lang="en-US" sz="2800" baseline="-25000" dirty="0" smtClean="0">
                <a:solidFill>
                  <a:srgbClr val="000000"/>
                </a:solidFill>
              </a:rPr>
              <a:t>1</a:t>
            </a:r>
          </a:p>
        </p:txBody>
      </p:sp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593" y="3088046"/>
            <a:ext cx="390346" cy="390346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1810080" y="3325992"/>
            <a:ext cx="2200080" cy="0"/>
          </a:xfrm>
          <a:prstGeom prst="line">
            <a:avLst/>
          </a:prstGeom>
          <a:ln w="28575" cap="rnd" cmpd="sng">
            <a:solidFill>
              <a:schemeClr val="tx1"/>
            </a:solidFill>
            <a:miter lim="800000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810080" y="3478392"/>
            <a:ext cx="2200080" cy="6096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c</a:t>
            </a:r>
            <a:r>
              <a:rPr lang="en-US" sz="2800" baseline="-25000" dirty="0" smtClean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890884" y="1656834"/>
            <a:ext cx="3934231" cy="1838270"/>
          </a:xfrm>
          <a:prstGeom prst="roundRect">
            <a:avLst/>
          </a:prstGeom>
          <a:solidFill>
            <a:schemeClr val="accent5"/>
          </a:solidFill>
          <a:ln w="28575" cap="rnd" cmpd="sng">
            <a:noFill/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Suppose k = </a:t>
            </a:r>
            <a:r>
              <a:rPr lang="en-US" sz="2400" dirty="0" err="1" smtClean="0">
                <a:solidFill>
                  <a:schemeClr val="bg1"/>
                </a:solidFill>
              </a:rPr>
              <a:t>getpid</a:t>
            </a:r>
            <a:r>
              <a:rPr lang="en-US" sz="2400" dirty="0" smtClean="0">
                <a:solidFill>
                  <a:schemeClr val="bg1"/>
                </a:solidFill>
              </a:rPr>
              <a:t>(). Then k is not random, and there are only </a:t>
            </a:r>
            <a:r>
              <a:rPr lang="en-US" sz="2400" dirty="0" err="1" smtClean="0">
                <a:solidFill>
                  <a:schemeClr val="bg1"/>
                </a:solidFill>
              </a:rPr>
              <a:t>size_t</a:t>
            </a:r>
            <a:r>
              <a:rPr lang="en-US" sz="2400" dirty="0" smtClean="0">
                <a:solidFill>
                  <a:schemeClr val="bg1"/>
                </a:solidFill>
              </a:rPr>
              <a:t> possibilities and brute force is possible</a:t>
            </a:r>
          </a:p>
        </p:txBody>
      </p:sp>
    </p:spTree>
    <p:extLst>
      <p:ext uri="{BB962C8B-B14F-4D97-AF65-F5344CB8AC3E}">
        <p14:creationId xmlns:p14="http://schemas.microsoft.com/office/powerpoint/2010/main" val="3354547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RSA Key Generation Trouble </a:t>
            </a:r>
            <a:br>
              <a:rPr lang="en-US" dirty="0" smtClean="0"/>
            </a:br>
            <a:r>
              <a:rPr lang="en-US" sz="2000" dirty="0" smtClean="0"/>
              <a:t>[</a:t>
            </a:r>
            <a:r>
              <a:rPr lang="en-US" sz="2000" dirty="0" err="1" smtClean="0"/>
              <a:t>Heninger</a:t>
            </a:r>
            <a:r>
              <a:rPr lang="en-US" sz="2000" dirty="0" smtClean="0"/>
              <a:t> et al./</a:t>
            </a:r>
            <a:r>
              <a:rPr lang="en-US" sz="2000" dirty="0" err="1" smtClean="0"/>
              <a:t>Lenstra</a:t>
            </a:r>
            <a:r>
              <a:rPr lang="en-US" sz="2000" dirty="0" smtClean="0"/>
              <a:t> et al.]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OpenSSL</a:t>
            </a:r>
            <a:r>
              <a:rPr lang="en-US" dirty="0" smtClean="0"/>
              <a:t> RSA key generation  (abstract):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</a:p>
          <a:p>
            <a:pPr marL="0" indent="0">
              <a:buNone/>
            </a:pPr>
            <a:endParaRPr lang="en-US" dirty="0">
              <a:cs typeface="Arial"/>
            </a:endParaRPr>
          </a:p>
          <a:p>
            <a:pPr marL="0" indent="0">
              <a:buNone/>
            </a:pPr>
            <a:endParaRPr lang="en-US" dirty="0" smtClean="0">
              <a:cs typeface="Arial"/>
            </a:endParaRPr>
          </a:p>
          <a:p>
            <a:pPr marL="0" indent="0">
              <a:buNone/>
            </a:pPr>
            <a:endParaRPr lang="en-US" dirty="0" smtClean="0">
              <a:cs typeface="Arial"/>
            </a:endParaRPr>
          </a:p>
          <a:p>
            <a:pPr marL="0" indent="0">
              <a:buNone/>
            </a:pPr>
            <a:endParaRPr lang="en-US" dirty="0" smtClean="0">
              <a:cs typeface="Arial"/>
            </a:endParaRPr>
          </a:p>
          <a:p>
            <a:pPr marL="0" indent="0">
              <a:buNone/>
            </a:pPr>
            <a:endParaRPr lang="en-US" dirty="0" smtClean="0">
              <a:cs typeface="Arial"/>
            </a:endParaRPr>
          </a:p>
          <a:p>
            <a:pPr marL="0" indent="0">
              <a:spcBef>
                <a:spcPts val="1176"/>
              </a:spcBef>
              <a:buNone/>
            </a:pPr>
            <a:r>
              <a:rPr lang="en-US" dirty="0" smtClean="0">
                <a:cs typeface="Arial"/>
              </a:rPr>
              <a:t>Suppose poor entropy at startup:</a:t>
            </a:r>
          </a:p>
          <a:p>
            <a:r>
              <a:rPr lang="en-US" dirty="0">
                <a:cs typeface="Arial"/>
              </a:rPr>
              <a:t>S</a:t>
            </a:r>
            <a:r>
              <a:rPr lang="en-US" dirty="0" smtClean="0">
                <a:cs typeface="Arial"/>
              </a:rPr>
              <a:t>ame p will be generated by multiple devices, but different q</a:t>
            </a:r>
          </a:p>
          <a:p>
            <a:r>
              <a:rPr lang="en-US" dirty="0" smtClean="0">
                <a:cs typeface="Arial"/>
              </a:rPr>
              <a:t>N</a:t>
            </a:r>
            <a:r>
              <a:rPr lang="en-US" baseline="-25000" dirty="0" smtClean="0">
                <a:cs typeface="Arial"/>
              </a:rPr>
              <a:t>1</a:t>
            </a:r>
            <a:r>
              <a:rPr lang="en-US" dirty="0" smtClean="0">
                <a:cs typeface="Arial"/>
              </a:rPr>
              <a:t> , N</a:t>
            </a:r>
            <a:r>
              <a:rPr lang="en-US" baseline="-25000" dirty="0" smtClean="0">
                <a:cs typeface="Arial"/>
              </a:rPr>
              <a:t>2</a:t>
            </a:r>
            <a:r>
              <a:rPr lang="en-US" dirty="0" smtClean="0">
                <a:cs typeface="Arial"/>
              </a:rPr>
              <a:t>  :   RSA keys from different devices   ⇒   </a:t>
            </a:r>
            <a:r>
              <a:rPr lang="en-US" dirty="0" err="1" smtClean="0">
                <a:cs typeface="Arial"/>
              </a:rPr>
              <a:t>gcd</a:t>
            </a:r>
            <a:r>
              <a:rPr lang="en-US" dirty="0" smtClean="0">
                <a:cs typeface="Arial"/>
              </a:rPr>
              <a:t>(N</a:t>
            </a:r>
            <a:r>
              <a:rPr lang="en-US" baseline="-25000" dirty="0" smtClean="0">
                <a:cs typeface="Arial"/>
              </a:rPr>
              <a:t>1</a:t>
            </a:r>
            <a:r>
              <a:rPr lang="en-US" dirty="0" smtClean="0">
                <a:cs typeface="Arial"/>
              </a:rPr>
              <a:t>,N</a:t>
            </a:r>
            <a:r>
              <a:rPr lang="en-US" baseline="-25000" dirty="0" smtClean="0">
                <a:cs typeface="Arial"/>
              </a:rPr>
              <a:t>2</a:t>
            </a:r>
            <a:r>
              <a:rPr lang="en-US" dirty="0" smtClean="0">
                <a:cs typeface="Arial"/>
              </a:rPr>
              <a:t>) = 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70508" y="2023408"/>
            <a:ext cx="5402984" cy="193899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err="1">
                <a:solidFill>
                  <a:schemeClr val="tx1"/>
                </a:solidFill>
                <a:latin typeface="Arial"/>
                <a:cs typeface="Arial"/>
              </a:rPr>
              <a:t>prng.seed</a:t>
            </a:r>
            <a:r>
              <a:rPr lang="en-US" sz="2000" dirty="0">
                <a:solidFill>
                  <a:schemeClr val="tx1"/>
                </a:solidFill>
                <a:latin typeface="Arial"/>
                <a:cs typeface="Arial"/>
              </a:rPr>
              <a:t>(seed)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p </a:t>
            </a:r>
            <a:r>
              <a:rPr lang="en-US" sz="2000" dirty="0">
                <a:solidFill>
                  <a:schemeClr val="tx1"/>
                </a:solidFill>
                <a:latin typeface="Arial"/>
                <a:cs typeface="Arial"/>
              </a:rPr>
              <a:t>= </a:t>
            </a:r>
            <a:r>
              <a:rPr lang="en-US" sz="2000" dirty="0" err="1">
                <a:solidFill>
                  <a:schemeClr val="tx1"/>
                </a:solidFill>
                <a:latin typeface="Arial"/>
                <a:cs typeface="Arial"/>
              </a:rPr>
              <a:t>prng.generate_random_prime</a:t>
            </a:r>
            <a:r>
              <a:rPr lang="en-US" sz="2000" dirty="0">
                <a:solidFill>
                  <a:schemeClr val="tx1"/>
                </a:solidFill>
                <a:latin typeface="Arial"/>
                <a:cs typeface="Arial"/>
              </a:rPr>
              <a:t>()</a:t>
            </a:r>
          </a:p>
          <a:p>
            <a:pPr>
              <a:spcBef>
                <a:spcPts val="600"/>
              </a:spcBef>
            </a:pP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prng.add_randomness</a:t>
            </a:r>
            <a:r>
              <a:rPr lang="en-US" sz="2000" dirty="0">
                <a:solidFill>
                  <a:schemeClr val="tx1"/>
                </a:solidFill>
                <a:latin typeface="Arial"/>
                <a:cs typeface="Arial"/>
              </a:rPr>
              <a:t>(bits)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q </a:t>
            </a:r>
            <a:r>
              <a:rPr lang="en-US" sz="2000" dirty="0">
                <a:solidFill>
                  <a:schemeClr val="tx1"/>
                </a:solidFill>
                <a:latin typeface="Arial"/>
                <a:cs typeface="Arial"/>
              </a:rPr>
              <a:t>= </a:t>
            </a:r>
            <a:r>
              <a:rPr lang="en-US" sz="2000" dirty="0" err="1">
                <a:solidFill>
                  <a:schemeClr val="tx1"/>
                </a:solidFill>
                <a:latin typeface="Arial"/>
                <a:cs typeface="Arial"/>
              </a:rPr>
              <a:t>prng.generate_random_prime</a:t>
            </a:r>
            <a:r>
              <a:rPr lang="en-US" sz="2000" dirty="0">
                <a:solidFill>
                  <a:schemeClr val="tx1"/>
                </a:solidFill>
                <a:latin typeface="Arial"/>
                <a:cs typeface="Arial"/>
              </a:rPr>
              <a:t>()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N </a:t>
            </a:r>
            <a:r>
              <a:rPr lang="en-US" sz="2000" dirty="0">
                <a:solidFill>
                  <a:schemeClr val="tx1"/>
                </a:solidFill>
                <a:latin typeface="Arial"/>
                <a:cs typeface="Arial"/>
              </a:rPr>
              <a:t>= p*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q</a:t>
            </a:r>
            <a:endParaRPr lang="en-US" sz="2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53</a:t>
            </a:fld>
            <a:endParaRPr lang="en-US"/>
          </a:p>
        </p:txBody>
      </p:sp>
      <p:sp>
        <p:nvSpPr>
          <p:cNvPr id="6" name="Rounded Rectangular Callout 5"/>
          <p:cNvSpPr/>
          <p:nvPr/>
        </p:nvSpPr>
        <p:spPr>
          <a:xfrm>
            <a:off x="6906172" y="2657136"/>
            <a:ext cx="2066839" cy="1555938"/>
          </a:xfrm>
          <a:prstGeom prst="wedgeRoundRectCallout">
            <a:avLst>
              <a:gd name="adj1" fmla="val -228792"/>
              <a:gd name="adj2" fmla="val 21834"/>
              <a:gd name="adj3" fmla="val 16667"/>
            </a:avLst>
          </a:prstGeom>
          <a:solidFill>
            <a:schemeClr val="accent5"/>
          </a:solidFill>
          <a:ln w="28575" cap="rnd" cmpd="sng">
            <a:noFill/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Factors should be secret and unique</a:t>
            </a:r>
          </a:p>
        </p:txBody>
      </p:sp>
    </p:spTree>
    <p:extLst>
      <p:ext uri="{BB962C8B-B14F-4D97-AF65-F5344CB8AC3E}">
        <p14:creationId xmlns:p14="http://schemas.microsoft.com/office/powerpoint/2010/main" val="3450372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trike="sngStrike" dirty="0" smtClean="0"/>
              <a:t>Frequency analysis</a:t>
            </a:r>
          </a:p>
          <a:p>
            <a:r>
              <a:rPr lang="en-US" strike="sngStrike" dirty="0"/>
              <a:t>Two time </a:t>
            </a:r>
            <a:r>
              <a:rPr lang="en-US" strike="sngStrike" dirty="0" smtClean="0"/>
              <a:t>pads</a:t>
            </a:r>
          </a:p>
          <a:p>
            <a:r>
              <a:rPr lang="en-US" strike="sngStrike" dirty="0" smtClean="0"/>
              <a:t>Bad PRNG/Key gen</a:t>
            </a:r>
          </a:p>
          <a:p>
            <a:r>
              <a:rPr lang="en-US" dirty="0" smtClean="0"/>
              <a:t>Man in the middle</a:t>
            </a:r>
          </a:p>
          <a:p>
            <a:r>
              <a:rPr lang="en-US" dirty="0" smtClean="0"/>
              <a:t>Poor hashes</a:t>
            </a:r>
          </a:p>
          <a:p>
            <a:pPr lvl="1"/>
            <a:r>
              <a:rPr lang="en-US" dirty="0" smtClean="0"/>
              <a:t>Poor pre-image resistance</a:t>
            </a:r>
          </a:p>
          <a:p>
            <a:pPr lvl="1"/>
            <a:r>
              <a:rPr lang="en-US" dirty="0" smtClean="0"/>
              <a:t>Non-salted hashes / rainbow tables</a:t>
            </a:r>
          </a:p>
          <a:p>
            <a:r>
              <a:rPr lang="en-US" dirty="0" err="1" smtClean="0"/>
              <a:t>Merkle</a:t>
            </a:r>
            <a:r>
              <a:rPr lang="en-US" dirty="0" smtClean="0"/>
              <a:t> </a:t>
            </a:r>
            <a:r>
              <a:rPr lang="en-US" dirty="0" err="1" smtClean="0"/>
              <a:t>Damgard</a:t>
            </a:r>
            <a:r>
              <a:rPr lang="en-US" dirty="0" smtClean="0"/>
              <a:t> extension attacks</a:t>
            </a:r>
          </a:p>
          <a:p>
            <a:r>
              <a:rPr lang="en-US" dirty="0"/>
              <a:t>raw CBC (cascade) extension attack</a:t>
            </a:r>
          </a:p>
          <a:p>
            <a:r>
              <a:rPr lang="en-US" dirty="0" smtClean="0"/>
              <a:t>Meet in the middle</a:t>
            </a:r>
          </a:p>
          <a:p>
            <a:r>
              <a:rPr lang="en-US" dirty="0" smtClean="0"/>
              <a:t>ECB</a:t>
            </a:r>
          </a:p>
          <a:p>
            <a:r>
              <a:rPr lang="en-US" dirty="0" smtClean="0"/>
              <a:t>Padding Oracles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486A-5D7B-DC4E-A9DD-FFAF260D45AC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32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30200" y="4754563"/>
            <a:ext cx="8229600" cy="1158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u="sng" dirty="0" smtClean="0"/>
              <a:t>Goal</a:t>
            </a:r>
            <a:r>
              <a:rPr lang="en-US" dirty="0" smtClean="0"/>
              <a:t>: establish shared key for security against eavesdroppers without a TTP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55</a:t>
            </a:fld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990600" y="1373884"/>
            <a:ext cx="1524000" cy="60960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Alice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400800" y="1369583"/>
            <a:ext cx="1524000" cy="60960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Bob</a:t>
            </a:r>
          </a:p>
        </p:txBody>
      </p:sp>
      <p:cxnSp>
        <p:nvCxnSpPr>
          <p:cNvPr id="24" name="Straight Arrow Connector 23"/>
          <p:cNvCxnSpPr>
            <a:endCxn id="23" idx="1"/>
          </p:cNvCxnSpPr>
          <p:nvPr/>
        </p:nvCxnSpPr>
        <p:spPr>
          <a:xfrm>
            <a:off x="2514600" y="1674383"/>
            <a:ext cx="3886200" cy="0"/>
          </a:xfrm>
          <a:prstGeom prst="straightConnector1">
            <a:avLst/>
          </a:prstGeom>
          <a:ln w="28575" cap="rnd" cmpd="sng">
            <a:solidFill>
              <a:schemeClr val="tx1"/>
            </a:solidFill>
            <a:miter lim="800000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3810000" y="1676400"/>
            <a:ext cx="1524000" cy="1524000"/>
            <a:chOff x="3810000" y="3352800"/>
            <a:chExt cx="1524000" cy="1524000"/>
          </a:xfrm>
        </p:grpSpPr>
        <p:sp>
          <p:nvSpPr>
            <p:cNvPr id="26" name="Rounded Rectangle 25"/>
            <p:cNvSpPr/>
            <p:nvPr/>
          </p:nvSpPr>
          <p:spPr>
            <a:xfrm>
              <a:off x="3810000" y="4267200"/>
              <a:ext cx="1524000" cy="60960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Eve</a:t>
              </a:r>
            </a:p>
          </p:txBody>
        </p:sp>
        <p:cxnSp>
          <p:nvCxnSpPr>
            <p:cNvPr id="27" name="Straight Arrow Connector 26"/>
            <p:cNvCxnSpPr>
              <a:stCxn id="26" idx="0"/>
            </p:cNvCxnSpPr>
            <p:nvPr/>
          </p:nvCxnSpPr>
          <p:spPr>
            <a:xfrm flipV="1">
              <a:off x="4572000" y="3352800"/>
              <a:ext cx="0" cy="914400"/>
            </a:xfrm>
            <a:prstGeom prst="straightConnector1">
              <a:avLst/>
            </a:prstGeom>
            <a:ln w="28575" cap="rnd" cmpd="sng">
              <a:solidFill>
                <a:schemeClr val="tx1"/>
              </a:solidFill>
              <a:miter lim="800000"/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758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Diffie</a:t>
            </a:r>
            <a:r>
              <a:rPr lang="en-US" dirty="0"/>
              <a:t>-</a:t>
            </a:r>
            <a:r>
              <a:rPr lang="en-US" dirty="0" smtClean="0"/>
              <a:t>Hellman Protocol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56</a:t>
            </a:fld>
            <a:endParaRPr lang="en-US"/>
          </a:p>
        </p:txBody>
      </p:sp>
      <p:pic>
        <p:nvPicPr>
          <p:cNvPr id="9" name="Picture 8" descr="File:Whitfield_Diffi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919413"/>
            <a:ext cx="2075528" cy="289536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30636" y="5911334"/>
            <a:ext cx="2005056" cy="369332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2400" dirty="0" smtClean="0"/>
              <a:t>Whitfield </a:t>
            </a:r>
            <a:r>
              <a:rPr lang="en-US" sz="2400" dirty="0" err="1" smtClean="0"/>
              <a:t>Diffie</a:t>
            </a:r>
            <a:endParaRPr lang="en-US" sz="2400" dirty="0" smtClean="0"/>
          </a:p>
        </p:txBody>
      </p:sp>
      <p:pic>
        <p:nvPicPr>
          <p:cNvPr id="13" name="Picture 12" descr="File:Martin-Hellman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2919413"/>
            <a:ext cx="2438400" cy="284073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996866" y="5911334"/>
            <a:ext cx="2064668" cy="369332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2400" dirty="0" smtClean="0"/>
              <a:t>Martin Hellman</a:t>
            </a:r>
          </a:p>
        </p:txBody>
      </p:sp>
    </p:spTree>
    <p:extLst>
      <p:ext uri="{BB962C8B-B14F-4D97-AF65-F5344CB8AC3E}">
        <p14:creationId xmlns:p14="http://schemas.microsoft.com/office/powerpoint/2010/main" val="3846750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u="sng" dirty="0" smtClean="0"/>
              <a:t>Easy</a:t>
            </a:r>
            <a:r>
              <a:rPr lang="en-US" dirty="0" smtClean="0"/>
              <a:t>: Given b, y, and p, compute by b</a:t>
            </a:r>
            <a:r>
              <a:rPr lang="en-US" baseline="30000" dirty="0" smtClean="0"/>
              <a:t>y</a:t>
            </a:r>
            <a:r>
              <a:rPr lang="en-US" dirty="0" smtClean="0"/>
              <a:t> mod p</a:t>
            </a:r>
          </a:p>
          <a:p>
            <a:pPr lvl="1"/>
            <a:r>
              <a:rPr lang="en-US" dirty="0" smtClean="0"/>
              <a:t>See “Handbook of Applied Cryptography”, available free online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i="1" u="sng" dirty="0" smtClean="0"/>
              <a:t>Believed Hard</a:t>
            </a:r>
            <a:r>
              <a:rPr lang="en-US" dirty="0" smtClean="0"/>
              <a:t>: Given b, p, x, compute y such that b</a:t>
            </a:r>
            <a:r>
              <a:rPr lang="en-US" baseline="30000" dirty="0" smtClean="0"/>
              <a:t>y</a:t>
            </a:r>
            <a:r>
              <a:rPr lang="en-US" dirty="0" smtClean="0"/>
              <a:t> mod p = 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57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828800" y="5105399"/>
            <a:ext cx="5486400" cy="1020763"/>
          </a:xfrm>
          <a:prstGeom prst="roundRect">
            <a:avLst/>
          </a:prstGeom>
          <a:solidFill>
            <a:schemeClr val="accent5"/>
          </a:solidFill>
          <a:ln w="28575" cap="rnd" cmpd="sng">
            <a:noFill/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The “Discrete Log” problem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A candidate One Way Function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010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Exchange with Discrete 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0055"/>
            <a:ext cx="8229600" cy="11614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u="sng" dirty="0" smtClean="0"/>
              <a:t>Setup</a:t>
            </a:r>
            <a:r>
              <a:rPr lang="en-US" sz="2400" dirty="0" smtClean="0"/>
              <a:t>: Fix a public large prime </a:t>
            </a:r>
            <a:r>
              <a:rPr lang="en-US" sz="2400" i="1" dirty="0" smtClean="0"/>
              <a:t>p</a:t>
            </a:r>
            <a:r>
              <a:rPr lang="en-US" sz="2400" dirty="0" smtClean="0"/>
              <a:t> (~600 digits ≈ 2048 bits) and a public number </a:t>
            </a:r>
            <a:r>
              <a:rPr lang="en-US" sz="2400" i="1" dirty="0" smtClean="0"/>
              <a:t>g</a:t>
            </a:r>
            <a:r>
              <a:rPr lang="en-US" sz="2400" dirty="0" smtClean="0"/>
              <a:t> between 0 and </a:t>
            </a:r>
            <a:r>
              <a:rPr lang="en-US" sz="2400" i="1" dirty="0" smtClean="0"/>
              <a:t>p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58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579746" y="3039308"/>
            <a:ext cx="3581400" cy="384131"/>
            <a:chOff x="2971800" y="2511469"/>
            <a:chExt cx="3581400" cy="384131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2971800" y="2895600"/>
              <a:ext cx="3581400" cy="0"/>
            </a:xfrm>
            <a:prstGeom prst="straightConnector1">
              <a:avLst/>
            </a:prstGeom>
            <a:ln w="28575" cap="rnd" cmpd="sng">
              <a:solidFill>
                <a:schemeClr val="tx1"/>
              </a:solidFill>
              <a:miter lim="800000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058084" y="2511469"/>
              <a:ext cx="1518244" cy="369332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/>
            <a:p>
              <a:r>
                <a:rPr lang="en-US" sz="2400" dirty="0" smtClean="0"/>
                <a:t>3.  </a:t>
              </a:r>
              <a:r>
                <a:rPr lang="en-US" sz="2400" dirty="0" err="1" smtClean="0"/>
                <a:t>g</a:t>
              </a:r>
              <a:r>
                <a:rPr lang="en-US" sz="2400" baseline="30000" dirty="0" err="1" smtClean="0"/>
                <a:t>a</a:t>
              </a:r>
              <a:r>
                <a:rPr lang="en-US" sz="2400" dirty="0" smtClean="0"/>
                <a:t> mod p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579746" y="3813101"/>
            <a:ext cx="3581400" cy="524738"/>
            <a:chOff x="2784101" y="2370862"/>
            <a:chExt cx="3581400" cy="524738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2784101" y="2895600"/>
              <a:ext cx="3581400" cy="0"/>
            </a:xfrm>
            <a:prstGeom prst="straightConnector1">
              <a:avLst/>
            </a:prstGeom>
            <a:ln w="28575" cap="rnd" cmpd="sng">
              <a:solidFill>
                <a:schemeClr val="tx1"/>
              </a:solidFill>
              <a:miter lim="800000"/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878852" y="2370862"/>
              <a:ext cx="1462590" cy="369332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/>
            <a:p>
              <a:r>
                <a:rPr lang="en-US" sz="2400" dirty="0"/>
                <a:t>4</a:t>
              </a:r>
              <a:r>
                <a:rPr lang="en-US" sz="2400" dirty="0" smtClean="0"/>
                <a:t>. </a:t>
              </a:r>
              <a:r>
                <a:rPr lang="en-US" sz="2400" dirty="0" err="1" smtClean="0"/>
                <a:t>g</a:t>
              </a:r>
              <a:r>
                <a:rPr lang="en-US" sz="2400" baseline="30000" dirty="0" err="1" smtClean="0"/>
                <a:t>b</a:t>
              </a:r>
              <a:r>
                <a:rPr lang="en-US" sz="2400" dirty="0" smtClean="0"/>
                <a:t> mod p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52747" y="2590800"/>
            <a:ext cx="2766382" cy="369332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2400" dirty="0" smtClean="0"/>
              <a:t>1. Pick </a:t>
            </a:r>
            <a:r>
              <a:rPr lang="en-US" sz="2400" i="1" dirty="0" smtClean="0"/>
              <a:t>a</a:t>
            </a:r>
            <a:r>
              <a:rPr lang="en-US" sz="2400" dirty="0" smtClean="0"/>
              <a:t> from [0,p-1)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42046" y="2590800"/>
            <a:ext cx="2764879" cy="369332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2400" dirty="0"/>
              <a:t>2</a:t>
            </a:r>
            <a:r>
              <a:rPr lang="en-US" sz="2400" dirty="0" smtClean="0"/>
              <a:t>. Pick </a:t>
            </a:r>
            <a:r>
              <a:rPr lang="en-US" sz="2400" i="1" dirty="0" smtClean="0"/>
              <a:t>b</a:t>
            </a:r>
            <a:r>
              <a:rPr lang="en-US" sz="2400" dirty="0" smtClean="0"/>
              <a:t> from [0,p-1)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5867" y="4704040"/>
            <a:ext cx="1961884" cy="738664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2400" dirty="0" smtClean="0"/>
              <a:t>5. Compute </a:t>
            </a:r>
            <a:br>
              <a:rPr lang="en-US" sz="2400" dirty="0" smtClean="0"/>
            </a:br>
            <a:r>
              <a:rPr lang="en-US" sz="2400" dirty="0" smtClean="0"/>
              <a:t>k = (</a:t>
            </a:r>
            <a:r>
              <a:rPr lang="en-US" sz="2400" dirty="0" err="1" smtClean="0"/>
              <a:t>g</a:t>
            </a:r>
            <a:r>
              <a:rPr lang="en-US" sz="2400" baseline="30000" dirty="0" err="1" smtClean="0"/>
              <a:t>b</a:t>
            </a:r>
            <a:r>
              <a:rPr lang="en-US" sz="2400" dirty="0" smtClean="0"/>
              <a:t>)</a:t>
            </a:r>
            <a:r>
              <a:rPr lang="en-US" sz="2400" baseline="30000" dirty="0"/>
              <a:t>a</a:t>
            </a:r>
            <a:r>
              <a:rPr lang="en-US" sz="2400" dirty="0" smtClean="0"/>
              <a:t> mod p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61146" y="4704040"/>
            <a:ext cx="1961114" cy="738664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2400" dirty="0"/>
              <a:t>5</a:t>
            </a:r>
            <a:r>
              <a:rPr lang="en-US" sz="2400" dirty="0" smtClean="0"/>
              <a:t>. Compute</a:t>
            </a:r>
          </a:p>
          <a:p>
            <a:r>
              <a:rPr lang="en-US" sz="2400" dirty="0" smtClean="0"/>
              <a:t>k = (</a:t>
            </a:r>
            <a:r>
              <a:rPr lang="en-US" sz="2400" dirty="0" err="1" smtClean="0"/>
              <a:t>g</a:t>
            </a:r>
            <a:r>
              <a:rPr lang="en-US" sz="2400" baseline="30000" dirty="0" err="1" smtClean="0"/>
              <a:t>a</a:t>
            </a:r>
            <a:r>
              <a:rPr lang="en-US" sz="2400" dirty="0" smtClean="0"/>
              <a:t>)</a:t>
            </a:r>
            <a:r>
              <a:rPr lang="en-US" sz="2400" baseline="30000" dirty="0"/>
              <a:t>b</a:t>
            </a:r>
            <a:r>
              <a:rPr lang="en-US" sz="2400" dirty="0" smtClean="0"/>
              <a:t> mod p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903346" y="3224601"/>
            <a:ext cx="6934200" cy="1227265"/>
            <a:chOff x="1295400" y="2201735"/>
            <a:chExt cx="6934200" cy="1227265"/>
          </a:xfrm>
        </p:grpSpPr>
        <p:sp>
          <p:nvSpPr>
            <p:cNvPr id="21" name="Rounded Rectangle 20"/>
            <p:cNvSpPr/>
            <p:nvPr/>
          </p:nvSpPr>
          <p:spPr>
            <a:xfrm>
              <a:off x="1295400" y="2206036"/>
              <a:ext cx="1524000" cy="1222964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Alice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705600" y="2201735"/>
              <a:ext cx="1524000" cy="1222964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Bob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261824" y="5964436"/>
            <a:ext cx="6620352" cy="369332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2400" dirty="0" smtClean="0"/>
              <a:t>6. Use k for symmetric (authenticated) encryption.</a:t>
            </a:r>
          </a:p>
        </p:txBody>
      </p:sp>
    </p:spTree>
    <p:extLst>
      <p:ext uri="{BB962C8B-B14F-4D97-AF65-F5344CB8AC3E}">
        <p14:creationId xmlns:p14="http://schemas.microsoft.com/office/powerpoint/2010/main" val="2922921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956" y="4829636"/>
            <a:ext cx="8692444" cy="202836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800" i="1" u="sng" dirty="0" smtClean="0">
                <a:solidFill>
                  <a:schemeClr val="tx2"/>
                </a:solidFill>
              </a:rPr>
              <a:t>Eve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smtClean="0"/>
              <a:t>observes: g, </a:t>
            </a:r>
            <a:r>
              <a:rPr lang="en-US" sz="2800" dirty="0" err="1" smtClean="0"/>
              <a:t>g</a:t>
            </a:r>
            <a:r>
              <a:rPr lang="en-US" sz="2800" baseline="30000" dirty="0" err="1" smtClean="0"/>
              <a:t>a</a:t>
            </a:r>
            <a:r>
              <a:rPr lang="en-US" sz="2800" dirty="0" smtClean="0"/>
              <a:t>, </a:t>
            </a:r>
            <a:r>
              <a:rPr lang="en-US" sz="2800" dirty="0" err="1" smtClean="0"/>
              <a:t>g</a:t>
            </a:r>
            <a:r>
              <a:rPr lang="en-US" sz="2800" baseline="30000" dirty="0" err="1" smtClean="0"/>
              <a:t>b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Goal 1 (computational DH): compute the discrete log of </a:t>
            </a:r>
            <a:r>
              <a:rPr lang="en-US" sz="2800" dirty="0" err="1" smtClean="0"/>
              <a:t>g</a:t>
            </a:r>
            <a:r>
              <a:rPr lang="en-US" sz="2800" baseline="30000" dirty="0" err="1" smtClean="0"/>
              <a:t>a</a:t>
            </a:r>
            <a:r>
              <a:rPr lang="en-US" sz="2800" dirty="0" smtClean="0"/>
              <a:t> or compute g</a:t>
            </a:r>
            <a:r>
              <a:rPr lang="en-US" sz="2800" baseline="30000" dirty="0" smtClean="0"/>
              <a:t>ab</a:t>
            </a:r>
          </a:p>
          <a:p>
            <a:pPr marL="0" indent="0">
              <a:buNone/>
            </a:pPr>
            <a:r>
              <a:rPr lang="en-US" sz="2800" dirty="0" smtClean="0"/>
              <a:t>Goal 2 (strong DDH): Given (g,</a:t>
            </a:r>
            <a:r>
              <a:rPr lang="en-US" sz="2800" dirty="0"/>
              <a:t> </a:t>
            </a:r>
            <a:r>
              <a:rPr lang="en-US" sz="2800" dirty="0" err="1" smtClean="0"/>
              <a:t>g</a:t>
            </a:r>
            <a:r>
              <a:rPr lang="en-US" sz="2800" baseline="30000" dirty="0" err="1" smtClean="0"/>
              <a:t>a</a:t>
            </a:r>
            <a:r>
              <a:rPr lang="en-US" sz="2800" dirty="0" smtClean="0"/>
              <a:t>, </a:t>
            </a:r>
            <a:r>
              <a:rPr lang="en-US" sz="2800" dirty="0" err="1" smtClean="0"/>
              <a:t>g</a:t>
            </a:r>
            <a:r>
              <a:rPr lang="en-US" sz="2800" baseline="30000" dirty="0" err="1" smtClean="0"/>
              <a:t>b</a:t>
            </a:r>
            <a:r>
              <a:rPr lang="en-US" sz="2800" dirty="0" smtClean="0"/>
              <a:t>) return whether x = g</a:t>
            </a:r>
            <a:r>
              <a:rPr lang="en-US" sz="2800" baseline="30000" dirty="0" smtClean="0"/>
              <a:t>ab</a:t>
            </a:r>
            <a:r>
              <a:rPr lang="en-US" sz="2800" dirty="0" smtClean="0"/>
              <a:t> or </a:t>
            </a:r>
            <a:r>
              <a:rPr lang="en-US" sz="2800" dirty="0" err="1" smtClean="0"/>
              <a:t>g</a:t>
            </a:r>
            <a:r>
              <a:rPr lang="en-US" sz="2800" baseline="30000" dirty="0" err="1" smtClean="0"/>
              <a:t>c</a:t>
            </a:r>
            <a:r>
              <a:rPr lang="en-US" sz="2800" dirty="0" smtClean="0"/>
              <a:t> where c != </a:t>
            </a:r>
            <a:r>
              <a:rPr lang="en-US" sz="2800" dirty="0" err="1" smtClean="0"/>
              <a:t>ab</a:t>
            </a:r>
            <a:endParaRPr lang="en-US" sz="2800" dirty="0" smtClean="0"/>
          </a:p>
          <a:p>
            <a:pPr marL="0" indent="0" algn="ctr">
              <a:buNone/>
            </a:pPr>
            <a:r>
              <a:rPr lang="en-US" sz="3400" dirty="0" smtClean="0"/>
              <a:t>We currently believe there is no PPT algorithm for solving either (DH is secure)</a:t>
            </a:r>
            <a:endParaRPr lang="en-US" sz="3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59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579746" y="1052740"/>
            <a:ext cx="3581400" cy="384131"/>
            <a:chOff x="2971800" y="2511469"/>
            <a:chExt cx="3581400" cy="384131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2971800" y="2895600"/>
              <a:ext cx="3581400" cy="0"/>
            </a:xfrm>
            <a:prstGeom prst="straightConnector1">
              <a:avLst/>
            </a:prstGeom>
            <a:ln w="28575" cap="rnd" cmpd="sng">
              <a:solidFill>
                <a:schemeClr val="tx1"/>
              </a:solidFill>
              <a:miter lim="800000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058084" y="2511469"/>
              <a:ext cx="1518244" cy="369332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/>
            <a:p>
              <a:r>
                <a:rPr lang="en-US" sz="2400" dirty="0" smtClean="0"/>
                <a:t>3.  </a:t>
              </a:r>
              <a:r>
                <a:rPr lang="en-US" sz="2400" dirty="0" err="1" smtClean="0"/>
                <a:t>g</a:t>
              </a:r>
              <a:r>
                <a:rPr lang="en-US" sz="2400" baseline="30000" dirty="0" err="1" smtClean="0"/>
                <a:t>a</a:t>
              </a:r>
              <a:r>
                <a:rPr lang="en-US" sz="2400" dirty="0" smtClean="0"/>
                <a:t> mod 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579746" y="1826533"/>
            <a:ext cx="3581400" cy="524738"/>
            <a:chOff x="2784101" y="2370862"/>
            <a:chExt cx="3581400" cy="524738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2784101" y="2895600"/>
              <a:ext cx="3581400" cy="0"/>
            </a:xfrm>
            <a:prstGeom prst="straightConnector1">
              <a:avLst/>
            </a:prstGeom>
            <a:ln w="28575" cap="rnd" cmpd="sng">
              <a:solidFill>
                <a:schemeClr val="tx1"/>
              </a:solidFill>
              <a:miter lim="800000"/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878852" y="2370862"/>
              <a:ext cx="1462590" cy="369332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/>
            <a:p>
              <a:r>
                <a:rPr lang="en-US" sz="2400" dirty="0"/>
                <a:t>4</a:t>
              </a:r>
              <a:r>
                <a:rPr lang="en-US" sz="2400" dirty="0" smtClean="0"/>
                <a:t>. </a:t>
              </a:r>
              <a:r>
                <a:rPr lang="en-US" sz="2400" dirty="0" err="1" smtClean="0"/>
                <a:t>g</a:t>
              </a:r>
              <a:r>
                <a:rPr lang="en-US" sz="2400" baseline="30000" dirty="0" err="1" smtClean="0"/>
                <a:t>b</a:t>
              </a:r>
              <a:r>
                <a:rPr lang="en-US" sz="2400" dirty="0" smtClean="0"/>
                <a:t> mod p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52747" y="604232"/>
            <a:ext cx="2766382" cy="369332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2400" dirty="0" smtClean="0"/>
              <a:t>1. Pick </a:t>
            </a:r>
            <a:r>
              <a:rPr lang="en-US" sz="2400" i="1" dirty="0" smtClean="0"/>
              <a:t>a</a:t>
            </a:r>
            <a:r>
              <a:rPr lang="en-US" sz="2400" dirty="0" smtClean="0"/>
              <a:t> from [0,p-1)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42046" y="604232"/>
            <a:ext cx="2764879" cy="369332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2400" dirty="0"/>
              <a:t>2</a:t>
            </a:r>
            <a:r>
              <a:rPr lang="en-US" sz="2400" dirty="0" smtClean="0"/>
              <a:t>. Pick </a:t>
            </a:r>
            <a:r>
              <a:rPr lang="en-US" sz="2400" i="1" dirty="0" smtClean="0"/>
              <a:t>b</a:t>
            </a:r>
            <a:r>
              <a:rPr lang="en-US" sz="2400" dirty="0" smtClean="0"/>
              <a:t> from [0,p-1)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2747" y="2717472"/>
            <a:ext cx="3053570" cy="738664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2400" dirty="0" smtClean="0"/>
              <a:t>5. Compute (</a:t>
            </a:r>
            <a:r>
              <a:rPr lang="en-US" sz="2400" dirty="0" err="1" smtClean="0"/>
              <a:t>g</a:t>
            </a:r>
            <a:r>
              <a:rPr lang="en-US" sz="2400" baseline="30000" dirty="0" err="1" smtClean="0"/>
              <a:t>a</a:t>
            </a:r>
            <a:r>
              <a:rPr lang="en-US" sz="2400" dirty="0" smtClean="0"/>
              <a:t>)</a:t>
            </a:r>
            <a:r>
              <a:rPr lang="en-US" sz="2400" baseline="30000" dirty="0" smtClean="0"/>
              <a:t>b</a:t>
            </a:r>
            <a:r>
              <a:rPr lang="en-US" sz="2400" dirty="0" smtClean="0"/>
              <a:t> mod p</a:t>
            </a:r>
            <a:br>
              <a:rPr lang="en-US" sz="2400" dirty="0" smtClean="0"/>
            </a:br>
            <a:r>
              <a:rPr lang="en-US" sz="2400" dirty="0" smtClean="0"/>
              <a:t>as secret key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1046" y="2717472"/>
            <a:ext cx="3053570" cy="738664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2400" dirty="0"/>
              <a:t>6</a:t>
            </a:r>
            <a:r>
              <a:rPr lang="en-US" sz="2400" dirty="0" smtClean="0"/>
              <a:t>. Compute (</a:t>
            </a:r>
            <a:r>
              <a:rPr lang="en-US" sz="2400" dirty="0" err="1" smtClean="0"/>
              <a:t>g</a:t>
            </a:r>
            <a:r>
              <a:rPr lang="en-US" sz="2400" baseline="30000" dirty="0" err="1" smtClean="0"/>
              <a:t>b</a:t>
            </a:r>
            <a:r>
              <a:rPr lang="en-US" sz="2400" dirty="0" smtClean="0"/>
              <a:t>)</a:t>
            </a:r>
            <a:r>
              <a:rPr lang="en-US" sz="2400" baseline="30000" dirty="0" smtClean="0"/>
              <a:t>a</a:t>
            </a:r>
            <a:r>
              <a:rPr lang="en-US" sz="2400" dirty="0" smtClean="0"/>
              <a:t> mod p</a:t>
            </a:r>
            <a:br>
              <a:rPr lang="en-US" sz="2400" dirty="0" smtClean="0"/>
            </a:br>
            <a:r>
              <a:rPr lang="en-US" sz="2400" dirty="0" smtClean="0"/>
              <a:t>as secret key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903346" y="1238033"/>
            <a:ext cx="6934200" cy="1227265"/>
            <a:chOff x="1295400" y="2201735"/>
            <a:chExt cx="6934200" cy="1227265"/>
          </a:xfrm>
        </p:grpSpPr>
        <p:sp>
          <p:nvSpPr>
            <p:cNvPr id="16" name="Rounded Rectangle 15"/>
            <p:cNvSpPr/>
            <p:nvPr/>
          </p:nvSpPr>
          <p:spPr>
            <a:xfrm>
              <a:off x="1295400" y="2206036"/>
              <a:ext cx="1524000" cy="1222964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Alice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705600" y="2201735"/>
              <a:ext cx="1524000" cy="1222964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Bob</a:t>
              </a:r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2857016" y="3652232"/>
            <a:ext cx="3162784" cy="6096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Eve</a:t>
            </a:r>
          </a:p>
        </p:txBody>
      </p:sp>
      <p:cxnSp>
        <p:nvCxnSpPr>
          <p:cNvPr id="20" name="Straight Arrow Connector 19"/>
          <p:cNvCxnSpPr>
            <a:endCxn id="18" idx="0"/>
          </p:cNvCxnSpPr>
          <p:nvPr/>
        </p:nvCxnSpPr>
        <p:spPr>
          <a:xfrm>
            <a:off x="4438408" y="2465298"/>
            <a:ext cx="0" cy="1186934"/>
          </a:xfrm>
          <a:prstGeom prst="straightConnector1">
            <a:avLst/>
          </a:prstGeom>
          <a:ln w="28575" cap="rnd" cmpd="sng">
            <a:solidFill>
              <a:schemeClr val="tx1"/>
            </a:solidFill>
            <a:miter lim="800000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791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setting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990600" y="3050284"/>
            <a:ext cx="1524000" cy="60960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Alice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400800" y="3045983"/>
            <a:ext cx="1524000" cy="60960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Bob</a:t>
            </a:r>
          </a:p>
        </p:txBody>
      </p:sp>
      <p:cxnSp>
        <p:nvCxnSpPr>
          <p:cNvPr id="7" name="Straight Arrow Connector 6"/>
          <p:cNvCxnSpPr>
            <a:endCxn id="20" idx="1"/>
          </p:cNvCxnSpPr>
          <p:nvPr/>
        </p:nvCxnSpPr>
        <p:spPr>
          <a:xfrm flipV="1">
            <a:off x="2982295" y="3350783"/>
            <a:ext cx="2950810" cy="2017"/>
          </a:xfrm>
          <a:prstGeom prst="straightConnector1">
            <a:avLst/>
          </a:prstGeom>
          <a:ln w="28575" cap="rnd" cmpd="sng">
            <a:solidFill>
              <a:schemeClr val="tx1"/>
            </a:solidFill>
            <a:miter lim="800000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ular Callout 9"/>
          <p:cNvSpPr/>
          <p:nvPr/>
        </p:nvSpPr>
        <p:spPr>
          <a:xfrm>
            <a:off x="228600" y="4114800"/>
            <a:ext cx="2590800" cy="838200"/>
          </a:xfrm>
          <a:prstGeom prst="wedgeRoundRectCallout">
            <a:avLst>
              <a:gd name="adj1" fmla="val 12478"/>
              <a:gd name="adj2" fmla="val -100248"/>
              <a:gd name="adj3" fmla="val 16667"/>
            </a:avLst>
          </a:prstGeom>
          <a:ln>
            <a:miter lim="800000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message m = </a:t>
            </a:r>
            <a:br>
              <a:rPr lang="en-US" sz="2400" dirty="0" smtClean="0">
                <a:solidFill>
                  <a:srgbClr val="000000"/>
                </a:solidFill>
              </a:rPr>
            </a:br>
            <a:r>
              <a:rPr lang="en-US" sz="2400" dirty="0" smtClean="0">
                <a:solidFill>
                  <a:srgbClr val="000000"/>
                </a:solidFill>
              </a:rPr>
              <a:t>“I {</a:t>
            </a:r>
            <a:r>
              <a:rPr lang="en-US" sz="2400" dirty="0" err="1" smtClean="0">
                <a:solidFill>
                  <a:srgbClr val="000000"/>
                </a:solidFill>
              </a:rPr>
              <a:t>Love,Hate</a:t>
            </a:r>
            <a:r>
              <a:rPr lang="en-US" sz="2400" dirty="0" smtClean="0">
                <a:solidFill>
                  <a:srgbClr val="000000"/>
                </a:solidFill>
              </a:rPr>
              <a:t>} you”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56911" y="2983468"/>
            <a:ext cx="1630179" cy="307777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2000" dirty="0" smtClean="0"/>
              <a:t>Public Channel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266151" y="3352800"/>
            <a:ext cx="6535743" cy="2743200"/>
            <a:chOff x="1266151" y="3352800"/>
            <a:chExt cx="6535743" cy="2743200"/>
          </a:xfrm>
        </p:grpSpPr>
        <p:sp>
          <p:nvSpPr>
            <p:cNvPr id="8" name="Rounded Rectangle 7"/>
            <p:cNvSpPr/>
            <p:nvPr/>
          </p:nvSpPr>
          <p:spPr>
            <a:xfrm>
              <a:off x="3810000" y="4267200"/>
              <a:ext cx="1524000" cy="60960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Eve</a:t>
              </a:r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4572000" y="3352800"/>
              <a:ext cx="0" cy="914400"/>
            </a:xfrm>
            <a:prstGeom prst="straightConnector1">
              <a:avLst/>
            </a:prstGeom>
            <a:ln w="28575" cap="rnd" cmpd="sng">
              <a:solidFill>
                <a:schemeClr val="tx1"/>
              </a:solidFill>
              <a:miter lim="800000"/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266151" y="4988005"/>
              <a:ext cx="6535743" cy="1107995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/>
            <a:p>
              <a:pPr algn="ctr"/>
              <a:r>
                <a:rPr lang="en-US" sz="2400" dirty="0" smtClean="0"/>
                <a:t>Eve is a </a:t>
              </a:r>
              <a:r>
                <a:rPr lang="en-US" sz="2400" i="1" u="sng" dirty="0" smtClean="0">
                  <a:solidFill>
                    <a:schemeClr val="tx2"/>
                  </a:solidFill>
                </a:rPr>
                <a:t>very</a:t>
              </a:r>
              <a:r>
                <a:rPr lang="en-US" sz="2400" dirty="0" smtClean="0">
                  <a:solidFill>
                    <a:schemeClr val="tx2"/>
                  </a:solidFill>
                </a:rPr>
                <a:t> </a:t>
              </a:r>
              <a:r>
                <a:rPr lang="en-US" sz="2400" dirty="0" smtClean="0"/>
                <a:t/>
              </a:r>
              <a:br>
                <a:rPr lang="en-US" sz="2400" dirty="0" smtClean="0"/>
              </a:br>
              <a:r>
                <a:rPr lang="en-US" sz="2400" dirty="0" smtClean="0"/>
                <a:t>powerful, smart person</a:t>
              </a:r>
              <a:br>
                <a:rPr lang="en-US" sz="2400" dirty="0" smtClean="0"/>
              </a:br>
              <a:r>
                <a:rPr lang="en-US" sz="2400" dirty="0" smtClean="0"/>
                <a:t>(say any Probabilistic Polynomial Time (PPT) </a:t>
              </a:r>
              <a:r>
                <a:rPr lang="en-US" sz="2400" dirty="0" err="1" smtClean="0"/>
                <a:t>alg</a:t>
              </a:r>
              <a:r>
                <a:rPr lang="en-US" sz="2400" dirty="0" smtClean="0"/>
                <a:t>)</a:t>
              </a:r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1143000" y="1447800"/>
            <a:ext cx="6858000" cy="9144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Goal: Protect Alice’s Communications with Bob</a:t>
            </a:r>
          </a:p>
        </p:txBody>
      </p:sp>
    </p:spTree>
    <p:extLst>
      <p:ext uri="{BB962C8B-B14F-4D97-AF65-F5344CB8AC3E}">
        <p14:creationId xmlns:p14="http://schemas.microsoft.com/office/powerpoint/2010/main" val="2390937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hard is the DH function mod 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229600" cy="4754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Suppose prime p is n-bits long. </a:t>
            </a:r>
          </a:p>
          <a:p>
            <a:pPr marL="0" indent="0">
              <a:buNone/>
            </a:pPr>
            <a:r>
              <a:rPr lang="en-US" sz="2800" dirty="0" smtClean="0"/>
              <a:t>Best known algorithm (GNFS)*: </a:t>
            </a:r>
            <a:endParaRPr lang="en-US" sz="2800" dirty="0"/>
          </a:p>
          <a:p>
            <a:pPr>
              <a:lnSpc>
                <a:spcPct val="90000"/>
              </a:lnSpc>
              <a:spcBef>
                <a:spcPts val="6024"/>
              </a:spcBef>
              <a:buFont typeface="Wingdings" pitchFamily="2" charset="2"/>
              <a:buNone/>
            </a:pPr>
            <a:r>
              <a:rPr lang="en-US" sz="2800" dirty="0" smtClean="0">
                <a:solidFill>
                  <a:schemeClr val="bg2"/>
                </a:solidFill>
              </a:rPr>
              <a:t>	</a:t>
            </a: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31120"/>
              </p:ext>
            </p:extLst>
          </p:nvPr>
        </p:nvGraphicFramePr>
        <p:xfrm>
          <a:off x="977667" y="3048000"/>
          <a:ext cx="7188666" cy="18288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396222"/>
                <a:gridCol w="2396222"/>
                <a:gridCol w="239622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Sym</a:t>
                      </a:r>
                      <a:r>
                        <a:rPr lang="en-US" sz="2400" dirty="0" smtClean="0"/>
                        <a:t> Key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Modulus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Elliptic</a:t>
                      </a:r>
                      <a:r>
                        <a:rPr lang="en-US" sz="2400" baseline="0" dirty="0" smtClean="0"/>
                        <a:t> Curve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80</a:t>
                      </a:r>
                      <a:r>
                        <a:rPr lang="en-US" sz="2400" baseline="0" dirty="0" smtClean="0"/>
                        <a:t> bits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1024 bits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160 bits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128 bits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3072 bits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256</a:t>
                      </a:r>
                      <a:r>
                        <a:rPr lang="en-US" sz="2400" baseline="0" dirty="0" smtClean="0"/>
                        <a:t> bits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256</a:t>
                      </a:r>
                      <a:r>
                        <a:rPr lang="en-US" sz="2400" baseline="0" dirty="0" smtClean="0"/>
                        <a:t> bits (AES)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15360 bits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512 bits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31967" y="5562600"/>
            <a:ext cx="5480066" cy="49244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3200" dirty="0" smtClean="0"/>
              <a:t>Slow transition to elliptic curve</a:t>
            </a:r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600200"/>
            <a:ext cx="1943100" cy="5207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200" y="6356350"/>
            <a:ext cx="6168355" cy="369332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2400" dirty="0" smtClean="0"/>
              <a:t>* O-hat means left lots of lower-order terms off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15000" y="2819400"/>
            <a:ext cx="2451333" cy="2286000"/>
          </a:xfrm>
          <a:prstGeom prst="rect">
            <a:avLst/>
          </a:prstGeom>
          <a:solidFill>
            <a:schemeClr val="bg1"/>
          </a:solidFill>
          <a:ln w="28575" cap="rnd" cmpd="sng">
            <a:solidFill>
              <a:schemeClr val="bg1"/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Can we do DH another way that is faster?</a:t>
            </a:r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524000"/>
            <a:ext cx="3863127" cy="6858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27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Screen Shot 2012-10-28 at 5.47.0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91" b="12791"/>
          <a:stretch>
            <a:fillRect/>
          </a:stretch>
        </p:blipFill>
        <p:spPr>
          <a:xfrm>
            <a:off x="457200" y="604838"/>
            <a:ext cx="8229600" cy="4754563"/>
          </a:xfrm>
        </p:spPr>
      </p:pic>
      <p:sp>
        <p:nvSpPr>
          <p:cNvPr id="7" name="TextBox 6"/>
          <p:cNvSpPr txBox="1"/>
          <p:nvPr/>
        </p:nvSpPr>
        <p:spPr>
          <a:xfrm>
            <a:off x="5653535" y="5359401"/>
            <a:ext cx="21046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Elliptic curve</a:t>
            </a:r>
            <a:br>
              <a:rPr lang="en-US" sz="2400" dirty="0" smtClean="0"/>
            </a:br>
            <a:r>
              <a:rPr lang="en-US" sz="2400" dirty="0" err="1" smtClean="0"/>
              <a:t>Diffie</a:t>
            </a:r>
            <a:r>
              <a:rPr lang="en-US" sz="2400" dirty="0" smtClean="0"/>
              <a:t>-Hellman</a:t>
            </a:r>
            <a:endParaRPr lang="en-US" sz="24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4956718" y="4648200"/>
            <a:ext cx="1444082" cy="0"/>
          </a:xfrm>
          <a:prstGeom prst="line">
            <a:avLst/>
          </a:prstGeom>
          <a:ln w="76200" cap="rnd" cmpd="sng">
            <a:solidFill>
              <a:srgbClr val="990000"/>
            </a:solidFill>
            <a:miter lim="800000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97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MITM Adversary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21473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As described, </a:t>
            </a:r>
            <a:r>
              <a:rPr lang="en-US" dirty="0" err="1" smtClean="0"/>
              <a:t>Diffie</a:t>
            </a:r>
            <a:r>
              <a:rPr lang="en-US" dirty="0" smtClean="0"/>
              <a:t>-Hellman is </a:t>
            </a:r>
            <a:r>
              <a:rPr lang="en-US" i="1" u="sng" dirty="0" smtClean="0">
                <a:solidFill>
                  <a:schemeClr val="tx2"/>
                </a:solidFill>
              </a:rPr>
              <a:t>insecure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/>
              <a:t>against </a:t>
            </a:r>
            <a:r>
              <a:rPr lang="en-US" i="1" u="sng" dirty="0" smtClean="0">
                <a:solidFill>
                  <a:srgbClr val="990000"/>
                </a:solidFill>
              </a:rPr>
              <a:t>active</a:t>
            </a:r>
            <a:r>
              <a:rPr lang="en-US" dirty="0">
                <a:solidFill>
                  <a:srgbClr val="990000"/>
                </a:solidFill>
              </a:rPr>
              <a:t> </a:t>
            </a:r>
            <a:r>
              <a:rPr lang="en-US" dirty="0" smtClean="0"/>
              <a:t>Man </a:t>
            </a:r>
            <a:r>
              <a:rPr lang="en-US" dirty="0"/>
              <a:t>I</a:t>
            </a:r>
            <a:r>
              <a:rPr lang="en-US" dirty="0" smtClean="0"/>
              <a:t>n The Middle (MITM) attacks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6290" y="2753380"/>
            <a:ext cx="10011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/>
              <a:t>Alice</a:t>
            </a:r>
            <a:endParaRPr lang="en-US" sz="28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7699090" y="2753380"/>
            <a:ext cx="8353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/>
              <a:t>Bob</a:t>
            </a:r>
            <a:endParaRPr lang="en-US" sz="28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4041491" y="2753380"/>
            <a:ext cx="1147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/>
              <a:t>MITM</a:t>
            </a:r>
            <a:endParaRPr lang="en-US" sz="2800" b="1" u="sng" dirty="0"/>
          </a:p>
        </p:txBody>
      </p:sp>
      <p:grpSp>
        <p:nvGrpSpPr>
          <p:cNvPr id="23" name="Group 22"/>
          <p:cNvGrpSpPr/>
          <p:nvPr/>
        </p:nvGrpSpPr>
        <p:grpSpPr>
          <a:xfrm>
            <a:off x="914400" y="3461449"/>
            <a:ext cx="3352800" cy="424751"/>
            <a:chOff x="914400" y="3461449"/>
            <a:chExt cx="3352800" cy="424751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914400" y="3886200"/>
              <a:ext cx="3352800" cy="0"/>
            </a:xfrm>
            <a:prstGeom prst="straightConnector1">
              <a:avLst/>
            </a:prstGeom>
            <a:ln w="28575" cap="rnd" cmpd="sng">
              <a:solidFill>
                <a:schemeClr val="tx1"/>
              </a:solidFill>
              <a:miter lim="800000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828800" y="3461449"/>
              <a:ext cx="1149153" cy="369332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/>
            <a:p>
              <a:r>
                <a:rPr lang="en-US" sz="2400" dirty="0" err="1" smtClean="0"/>
                <a:t>g</a:t>
              </a:r>
              <a:r>
                <a:rPr lang="en-US" sz="2400" baseline="30000" dirty="0" err="1" smtClean="0"/>
                <a:t>a</a:t>
              </a:r>
              <a:r>
                <a:rPr lang="en-US" sz="2400" dirty="0"/>
                <a:t> </a:t>
              </a:r>
              <a:r>
                <a:rPr lang="en-US" sz="2400" dirty="0" smtClean="0"/>
                <a:t>mod p</a:t>
              </a:r>
              <a:endParaRPr lang="en-US" sz="2400" baseline="30000" dirty="0" smtClean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876800" y="3461449"/>
            <a:ext cx="3352800" cy="424751"/>
            <a:chOff x="4876800" y="3461449"/>
            <a:chExt cx="3352800" cy="424751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4876800" y="3886200"/>
              <a:ext cx="3352800" cy="0"/>
            </a:xfrm>
            <a:prstGeom prst="straightConnector1">
              <a:avLst/>
            </a:prstGeom>
            <a:ln w="28575" cap="rnd" cmpd="sng">
              <a:solidFill>
                <a:schemeClr val="tx1"/>
              </a:solidFill>
              <a:miter lim="800000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791200" y="3461449"/>
              <a:ext cx="1219685" cy="369332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/>
            <a:p>
              <a:r>
                <a:rPr lang="en-US" sz="2400" dirty="0" err="1" smtClean="0"/>
                <a:t>g</a:t>
              </a:r>
              <a:r>
                <a:rPr lang="en-US" sz="2400" baseline="30000" dirty="0" err="1" smtClean="0"/>
                <a:t>m</a:t>
              </a:r>
              <a:r>
                <a:rPr lang="en-US" sz="2400" dirty="0" smtClean="0"/>
                <a:t> mod p</a:t>
              </a:r>
              <a:endParaRPr lang="en-US" sz="2400" baseline="30000" dirty="0" smtClean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953000" y="4452049"/>
            <a:ext cx="3352800" cy="424751"/>
            <a:chOff x="4953000" y="4452049"/>
            <a:chExt cx="3352800" cy="424751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4953000" y="4876800"/>
              <a:ext cx="3352800" cy="0"/>
            </a:xfrm>
            <a:prstGeom prst="straightConnector1">
              <a:avLst/>
            </a:prstGeom>
            <a:ln w="28575" cap="rnd" cmpd="sng">
              <a:solidFill>
                <a:schemeClr val="tx1"/>
              </a:solidFill>
              <a:miter lim="800000"/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867400" y="4452049"/>
              <a:ext cx="1161275" cy="369332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/>
            <a:p>
              <a:r>
                <a:rPr lang="en-US" sz="2400" dirty="0" err="1" smtClean="0"/>
                <a:t>g</a:t>
              </a:r>
              <a:r>
                <a:rPr lang="en-US" sz="2400" baseline="30000" dirty="0" err="1" smtClean="0"/>
                <a:t>b</a:t>
              </a:r>
              <a:r>
                <a:rPr lang="en-US" sz="2400" dirty="0" smtClean="0"/>
                <a:t> mod p</a:t>
              </a:r>
              <a:endParaRPr lang="en-US" sz="2400" baseline="30000" dirty="0" smtClean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914400" y="4439009"/>
            <a:ext cx="3352800" cy="424751"/>
            <a:chOff x="914400" y="4439009"/>
            <a:chExt cx="3352800" cy="424751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914400" y="4863760"/>
              <a:ext cx="3352800" cy="0"/>
            </a:xfrm>
            <a:prstGeom prst="straightConnector1">
              <a:avLst/>
            </a:prstGeom>
            <a:ln w="28575" cap="rnd" cmpd="sng">
              <a:solidFill>
                <a:schemeClr val="tx1"/>
              </a:solidFill>
              <a:miter lim="800000"/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828800" y="4439009"/>
              <a:ext cx="1219685" cy="369332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/>
            <a:p>
              <a:r>
                <a:rPr lang="en-US" sz="2400" dirty="0" err="1" smtClean="0"/>
                <a:t>g</a:t>
              </a:r>
              <a:r>
                <a:rPr lang="en-US" sz="2400" baseline="30000" dirty="0" err="1" smtClean="0"/>
                <a:t>m</a:t>
              </a:r>
              <a:r>
                <a:rPr lang="en-US" sz="2400" dirty="0" smtClean="0"/>
                <a:t> mod p</a:t>
              </a:r>
              <a:endParaRPr lang="en-US" sz="2400" baseline="30000" dirty="0" smtClean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914400" y="5430981"/>
            <a:ext cx="3352800" cy="424751"/>
            <a:chOff x="914400" y="5430981"/>
            <a:chExt cx="3352800" cy="424751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914400" y="5855732"/>
              <a:ext cx="3352800" cy="0"/>
            </a:xfrm>
            <a:prstGeom prst="straightConnector1">
              <a:avLst/>
            </a:prstGeom>
            <a:ln w="28575" cap="rnd" cmpd="sng">
              <a:solidFill>
                <a:schemeClr val="tx1"/>
              </a:solidFill>
              <a:miter lim="800000"/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828800" y="5430981"/>
              <a:ext cx="1319872" cy="369332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/>
            <a:p>
              <a:r>
                <a:rPr lang="en-US" sz="2400" dirty="0" err="1" smtClean="0"/>
                <a:t>g</a:t>
              </a:r>
              <a:r>
                <a:rPr lang="en-US" sz="2400" baseline="30000" dirty="0" err="1" smtClean="0"/>
                <a:t>ma</a:t>
              </a:r>
              <a:r>
                <a:rPr lang="en-US" sz="2400" dirty="0" smtClean="0"/>
                <a:t> mod p</a:t>
              </a:r>
              <a:endParaRPr lang="en-US" sz="2400" baseline="30000" dirty="0" smtClean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953000" y="5410200"/>
            <a:ext cx="3352800" cy="424751"/>
            <a:chOff x="4953000" y="5410200"/>
            <a:chExt cx="3352800" cy="424751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4953000" y="5834951"/>
              <a:ext cx="3352800" cy="0"/>
            </a:xfrm>
            <a:prstGeom prst="straightConnector1">
              <a:avLst/>
            </a:prstGeom>
            <a:ln w="28575" cap="rnd" cmpd="sng">
              <a:solidFill>
                <a:schemeClr val="tx1"/>
              </a:solidFill>
              <a:miter lim="800000"/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867400" y="5410200"/>
              <a:ext cx="1319872" cy="369332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/>
            <a:p>
              <a:r>
                <a:rPr lang="en-US" sz="2400" dirty="0" err="1" smtClean="0"/>
                <a:t>g</a:t>
              </a:r>
              <a:r>
                <a:rPr lang="en-US" sz="2400" baseline="30000" dirty="0" err="1" smtClean="0"/>
                <a:t>mb</a:t>
              </a:r>
              <a:r>
                <a:rPr lang="en-US" sz="2400" dirty="0" smtClean="0"/>
                <a:t> mod p</a:t>
              </a:r>
              <a:endParaRPr lang="en-US" sz="2400" baseline="30000" dirty="0" smtClean="0"/>
            </a:p>
          </p:txBody>
        </p:sp>
      </p:grpSp>
      <p:cxnSp>
        <p:nvCxnSpPr>
          <p:cNvPr id="8" name="Straight Connector 7"/>
          <p:cNvCxnSpPr/>
          <p:nvPr/>
        </p:nvCxnSpPr>
        <p:spPr>
          <a:xfrm>
            <a:off x="4608877" y="3461449"/>
            <a:ext cx="0" cy="2710751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62</a:t>
            </a:fld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036780" y="6177840"/>
            <a:ext cx="5070441" cy="685800"/>
          </a:xfrm>
          <a:prstGeom prst="rect">
            <a:avLst/>
          </a:prstGeom>
          <a:solidFill>
            <a:schemeClr val="accent5"/>
          </a:solidFill>
          <a:ln w="28575" cap="rnd" cmpd="sng">
            <a:noFill/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MiTM</a:t>
            </a:r>
            <a:r>
              <a:rPr lang="en-US" sz="2400" dirty="0" smtClean="0">
                <a:solidFill>
                  <a:schemeClr val="bg1"/>
                </a:solidFill>
              </a:rPr>
              <a:t> happens in other protocols. 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This is just an example</a:t>
            </a:r>
          </a:p>
        </p:txBody>
      </p:sp>
    </p:spTree>
    <p:extLst>
      <p:ext uri="{BB962C8B-B14F-4D97-AF65-F5344CB8AC3E}">
        <p14:creationId xmlns:p14="http://schemas.microsoft.com/office/powerpoint/2010/main" val="3507999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trike="sngStrike" dirty="0" smtClean="0"/>
              <a:t>Frequency analysis</a:t>
            </a:r>
          </a:p>
          <a:p>
            <a:r>
              <a:rPr lang="en-US" strike="sngStrike" dirty="0"/>
              <a:t>Two time </a:t>
            </a:r>
            <a:r>
              <a:rPr lang="en-US" strike="sngStrike" dirty="0" smtClean="0"/>
              <a:t>pads</a:t>
            </a:r>
          </a:p>
          <a:p>
            <a:r>
              <a:rPr lang="en-US" strike="sngStrike" dirty="0" smtClean="0"/>
              <a:t>Bad PRNG/Key gen</a:t>
            </a:r>
          </a:p>
          <a:p>
            <a:r>
              <a:rPr lang="en-US" strike="sngStrike" dirty="0" smtClean="0"/>
              <a:t>Man in the middle</a:t>
            </a:r>
          </a:p>
          <a:p>
            <a:r>
              <a:rPr lang="en-US" dirty="0" smtClean="0"/>
              <a:t>Poor hashes</a:t>
            </a:r>
          </a:p>
          <a:p>
            <a:pPr lvl="1"/>
            <a:r>
              <a:rPr lang="en-US" dirty="0" smtClean="0"/>
              <a:t>Poor pre-image resistance</a:t>
            </a:r>
          </a:p>
          <a:p>
            <a:pPr lvl="1"/>
            <a:r>
              <a:rPr lang="en-US" dirty="0" smtClean="0"/>
              <a:t>Non-salted hashes / rainbow tables</a:t>
            </a:r>
          </a:p>
          <a:p>
            <a:r>
              <a:rPr lang="en-US" dirty="0" err="1" smtClean="0"/>
              <a:t>Merkle</a:t>
            </a:r>
            <a:r>
              <a:rPr lang="en-US" dirty="0" smtClean="0"/>
              <a:t> </a:t>
            </a:r>
            <a:r>
              <a:rPr lang="en-US" dirty="0" err="1" smtClean="0"/>
              <a:t>Damgard</a:t>
            </a:r>
            <a:r>
              <a:rPr lang="en-US" dirty="0" smtClean="0"/>
              <a:t> extension attack</a:t>
            </a:r>
          </a:p>
          <a:p>
            <a:r>
              <a:rPr lang="en-US" dirty="0" smtClean="0"/>
              <a:t>raw CBC (cascade) extension attack</a:t>
            </a:r>
          </a:p>
          <a:p>
            <a:r>
              <a:rPr lang="en-US" dirty="0" smtClean="0"/>
              <a:t>Meet in the middle</a:t>
            </a:r>
          </a:p>
          <a:p>
            <a:r>
              <a:rPr lang="en-US" dirty="0" smtClean="0"/>
              <a:t>ECB</a:t>
            </a:r>
          </a:p>
          <a:p>
            <a:r>
              <a:rPr lang="en-US" dirty="0" smtClean="0"/>
              <a:t>Padding Oracles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486A-5D7B-DC4E-A9DD-FFAF260D45AC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58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One-way and Collision Resistance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Defn</a:t>
            </a:r>
            <a:r>
              <a:rPr lang="en-US" dirty="0" smtClean="0"/>
              <a:t>: </a:t>
            </a:r>
            <a:r>
              <a:rPr lang="en-US" i="1" u="sng" dirty="0" smtClean="0"/>
              <a:t>One Way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A function </a:t>
            </a:r>
            <a:r>
              <a:rPr lang="en-US" b="1" i="1" dirty="0" smtClean="0"/>
              <a:t>f</a:t>
            </a:r>
            <a:r>
              <a:rPr lang="en-US" dirty="0" smtClean="0"/>
              <a:t> is </a:t>
            </a:r>
            <a:r>
              <a:rPr lang="en-US" i="1" dirty="0" smtClean="0"/>
              <a:t>one-way</a:t>
            </a:r>
            <a:r>
              <a:rPr lang="en-US" dirty="0" smtClean="0"/>
              <a:t> if there is no computationally efficient  Adversary given f(x) =y that can find a x’ such that f(x’) = 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Defn</a:t>
            </a:r>
            <a:r>
              <a:rPr lang="en-US" dirty="0" smtClean="0"/>
              <a:t>: </a:t>
            </a:r>
            <a:r>
              <a:rPr lang="en-US" i="1" u="sng" dirty="0" smtClean="0"/>
              <a:t>Collision Resistant</a:t>
            </a:r>
            <a:endParaRPr lang="en-US" i="1" u="sng" dirty="0"/>
          </a:p>
          <a:p>
            <a:pPr marL="0" indent="0">
              <a:buNone/>
            </a:pPr>
            <a:r>
              <a:rPr lang="en-US" dirty="0" smtClean="0"/>
              <a:t>A function </a:t>
            </a:r>
            <a:r>
              <a:rPr lang="en-US" b="1" i="1" dirty="0" smtClean="0"/>
              <a:t>f</a:t>
            </a:r>
            <a:r>
              <a:rPr lang="en-US" dirty="0" smtClean="0"/>
              <a:t> is </a:t>
            </a:r>
            <a:r>
              <a:rPr lang="en-US" i="1" dirty="0" smtClean="0"/>
              <a:t>collision resistant</a:t>
            </a:r>
            <a:r>
              <a:rPr lang="en-US" dirty="0" smtClean="0"/>
              <a:t> if it is difficult to find two inputs x’ and x such that f(x) = f(x’)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64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295400" y="5966022"/>
            <a:ext cx="6629400" cy="760815"/>
          </a:xfrm>
          <a:prstGeom prst="roundRect">
            <a:avLst/>
          </a:prstGeom>
          <a:solidFill>
            <a:schemeClr val="accent5"/>
          </a:solidFill>
          <a:ln w="28575" cap="rnd" cmpd="sng">
            <a:noFill/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!!!!!These are different concepts!!!!!! </a:t>
            </a:r>
          </a:p>
        </p:txBody>
      </p:sp>
    </p:spTree>
    <p:extLst>
      <p:ext uri="{BB962C8B-B14F-4D97-AF65-F5344CB8AC3E}">
        <p14:creationId xmlns:p14="http://schemas.microsoft.com/office/powerpoint/2010/main" val="583799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Cryptographic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Cryptographic Hash = One way + collision Resistant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(Note hashes do not have keys; MACs do)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Canonical Examples:</a:t>
            </a:r>
          </a:p>
          <a:p>
            <a:r>
              <a:rPr lang="en-US" dirty="0" smtClean="0"/>
              <a:t>SHA-256</a:t>
            </a:r>
          </a:p>
          <a:p>
            <a:r>
              <a:rPr lang="en-US" dirty="0" smtClean="0"/>
              <a:t>MD-5 (now considered too weak)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486A-5D7B-DC4E-A9DD-FFAF260D45AC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129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Passwords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How do we save passwords on a system?</a:t>
            </a:r>
          </a:p>
          <a:p>
            <a:pPr lvl="1"/>
            <a:r>
              <a:rPr lang="en-US" sz="2400" dirty="0" smtClean="0"/>
              <a:t>Idea 1: Store in </a:t>
            </a:r>
            <a:r>
              <a:rPr lang="en-US" sz="2400" dirty="0" err="1" smtClean="0"/>
              <a:t>cleartext</a:t>
            </a:r>
            <a:endParaRPr lang="en-US" sz="2400" dirty="0" smtClean="0"/>
          </a:p>
          <a:p>
            <a:pPr lvl="1"/>
            <a:r>
              <a:rPr lang="en-US" sz="2400" dirty="0" smtClean="0"/>
              <a:t>Idea 2: Hash</a:t>
            </a:r>
          </a:p>
          <a:p>
            <a:pPr marL="342900" lvl="1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800" i="1" u="sng" dirty="0" smtClean="0"/>
              <a:t>Enrollment:</a:t>
            </a:r>
            <a:r>
              <a:rPr lang="en-US" sz="2800" dirty="0" smtClean="0"/>
              <a:t> store </a:t>
            </a:r>
            <a:r>
              <a:rPr lang="en-US" sz="2800" i="1" dirty="0" smtClean="0"/>
              <a:t>h</a:t>
            </a:r>
            <a:r>
              <a:rPr lang="en-US" sz="2800" dirty="0" smtClean="0"/>
              <a:t>(password), where </a:t>
            </a:r>
            <a:r>
              <a:rPr lang="en-US" sz="2800" i="1" dirty="0" smtClean="0"/>
              <a:t>h</a:t>
            </a:r>
            <a:r>
              <a:rPr lang="en-US" sz="2800" dirty="0" smtClean="0"/>
              <a:t> is collision resistant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i="1" u="sng" dirty="0" smtClean="0"/>
              <a:t>Verification:</a:t>
            </a:r>
            <a:r>
              <a:rPr lang="en-US" sz="2800" dirty="0" smtClean="0"/>
              <a:t> Check </a:t>
            </a:r>
            <a:r>
              <a:rPr lang="en-US" sz="2800" i="1" dirty="0" smtClean="0"/>
              <a:t>h</a:t>
            </a:r>
            <a:r>
              <a:rPr lang="en-US" sz="2800" dirty="0" smtClean="0"/>
              <a:t>(input) = stored </a:t>
            </a:r>
            <a:r>
              <a:rPr lang="en-US" sz="2800" dirty="0" err="1" smtClean="0"/>
              <a:t>passwd</a:t>
            </a:r>
            <a:endParaRPr lang="en-US" sz="2800" dirty="0"/>
          </a:p>
          <a:p>
            <a:pPr marL="342900" lvl="1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66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600200" y="5715000"/>
            <a:ext cx="5943600" cy="777875"/>
          </a:xfrm>
          <a:prstGeom prst="roundRect">
            <a:avLst/>
          </a:prstGeom>
          <a:solidFill>
            <a:schemeClr val="accent5"/>
          </a:solidFill>
          <a:ln w="28575" cap="rnd" cmpd="sng">
            <a:noFill/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Is this enough to be secure?</a:t>
            </a:r>
          </a:p>
        </p:txBody>
      </p:sp>
    </p:spTree>
    <p:extLst>
      <p:ext uri="{BB962C8B-B14F-4D97-AF65-F5344CB8AC3E}">
        <p14:creationId xmlns:p14="http://schemas.microsoft.com/office/powerpoint/2010/main" val="2030767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Brute Force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Online Brute Force Attack:</a:t>
            </a:r>
          </a:p>
          <a:p>
            <a:pPr marL="342900" lvl="1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input:</a:t>
            </a:r>
            <a:r>
              <a:rPr lang="en-US" dirty="0" smtClean="0"/>
              <a:t> </a:t>
            </a:r>
            <a:r>
              <a:rPr lang="en-US" i="1" dirty="0" err="1" smtClean="0"/>
              <a:t>hp</a:t>
            </a:r>
            <a:r>
              <a:rPr lang="en-US" dirty="0" smtClean="0"/>
              <a:t> = hash(password) to crack</a:t>
            </a:r>
          </a:p>
          <a:p>
            <a:pPr marL="342900" lvl="1" indent="0">
              <a:buNone/>
            </a:pPr>
            <a:r>
              <a:rPr lang="en-US" dirty="0" smtClean="0"/>
              <a:t>for each </a:t>
            </a:r>
            <a:r>
              <a:rPr lang="en-US" dirty="0" err="1" smtClean="0"/>
              <a:t>i</a:t>
            </a:r>
            <a:r>
              <a:rPr lang="en-US" dirty="0" smtClean="0"/>
              <a:t> in dictionary file</a:t>
            </a:r>
          </a:p>
          <a:p>
            <a:pPr marL="342900" lvl="1" indent="0">
              <a:buNone/>
            </a:pPr>
            <a:r>
              <a:rPr lang="en-US" dirty="0"/>
              <a:t>	</a:t>
            </a:r>
            <a:r>
              <a:rPr lang="en-US" dirty="0" smtClean="0"/>
              <a:t>	if(h(</a:t>
            </a:r>
            <a:r>
              <a:rPr lang="en-US" dirty="0" err="1" smtClean="0"/>
              <a:t>i</a:t>
            </a:r>
            <a:r>
              <a:rPr lang="en-US" dirty="0" smtClean="0"/>
              <a:t>) == </a:t>
            </a:r>
            <a:r>
              <a:rPr lang="en-US" dirty="0" err="1" smtClean="0"/>
              <a:t>hp</a:t>
            </a:r>
            <a:r>
              <a:rPr lang="en-US" dirty="0" smtClean="0"/>
              <a:t>)</a:t>
            </a:r>
          </a:p>
          <a:p>
            <a:pPr marL="342900" lvl="1" indent="0">
              <a:buNone/>
            </a:pPr>
            <a:r>
              <a:rPr lang="en-US" dirty="0"/>
              <a:t>	</a:t>
            </a:r>
            <a:r>
              <a:rPr lang="en-US" dirty="0" smtClean="0"/>
              <a:t>		output success;</a:t>
            </a:r>
          </a:p>
          <a:p>
            <a:pPr marL="3429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Time Space Tradeoff Attack:</a:t>
            </a:r>
          </a:p>
          <a:p>
            <a:pPr marL="34290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precompute</a:t>
            </a:r>
            <a:r>
              <a:rPr lang="en-US" dirty="0" smtClean="0"/>
              <a:t>: h(</a:t>
            </a:r>
            <a:r>
              <a:rPr lang="en-US" dirty="0" err="1" smtClean="0"/>
              <a:t>i</a:t>
            </a:r>
            <a:r>
              <a:rPr lang="en-US" dirty="0" smtClean="0"/>
              <a:t>) for each </a:t>
            </a:r>
            <a:r>
              <a:rPr lang="en-US" dirty="0" err="1" smtClean="0"/>
              <a:t>i</a:t>
            </a:r>
            <a:r>
              <a:rPr lang="en-US" dirty="0" smtClean="0"/>
              <a:t> in </a:t>
            </a:r>
            <a:r>
              <a:rPr lang="en-US" dirty="0" err="1" smtClean="0"/>
              <a:t>dict</a:t>
            </a:r>
            <a:r>
              <a:rPr lang="en-US" dirty="0" smtClean="0"/>
              <a:t> file in hash </a:t>
            </a:r>
            <a:r>
              <a:rPr lang="en-US" dirty="0" err="1" smtClean="0"/>
              <a:t>tbl</a:t>
            </a:r>
            <a:endParaRPr lang="en-US" dirty="0" smtClean="0"/>
          </a:p>
          <a:p>
            <a:pPr marL="342900" lvl="1" indent="0">
              <a:buNone/>
            </a:pPr>
            <a:r>
              <a:rPr lang="en-US" dirty="0"/>
              <a:t> </a:t>
            </a:r>
            <a:r>
              <a:rPr lang="en-US" dirty="0" smtClean="0"/>
              <a:t>input: </a:t>
            </a:r>
            <a:r>
              <a:rPr lang="en-US" i="1" dirty="0" err="1" smtClean="0"/>
              <a:t>hp</a:t>
            </a:r>
            <a:r>
              <a:rPr lang="en-US" dirty="0" smtClean="0"/>
              <a:t> = hash(password)</a:t>
            </a:r>
          </a:p>
          <a:p>
            <a:pPr marL="342900" lvl="1" indent="0">
              <a:buNone/>
            </a:pPr>
            <a:r>
              <a:rPr lang="en-US" dirty="0"/>
              <a:t> </a:t>
            </a:r>
            <a:r>
              <a:rPr lang="en-US" dirty="0" smtClean="0"/>
              <a:t>check if </a:t>
            </a:r>
            <a:r>
              <a:rPr lang="en-US" i="1" dirty="0" err="1" smtClean="0"/>
              <a:t>hp</a:t>
            </a:r>
            <a:r>
              <a:rPr lang="en-US" dirty="0" smtClean="0"/>
              <a:t> is in hash </a:t>
            </a:r>
            <a:r>
              <a:rPr lang="en-US" dirty="0" err="1" smtClean="0"/>
              <a:t>tbl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67</a:t>
            </a:fld>
            <a:endParaRPr lang="en-US"/>
          </a:p>
        </p:txBody>
      </p:sp>
      <p:sp>
        <p:nvSpPr>
          <p:cNvPr id="5" name="Rounded Rectangular Callout 4"/>
          <p:cNvSpPr/>
          <p:nvPr/>
        </p:nvSpPr>
        <p:spPr>
          <a:xfrm>
            <a:off x="6172200" y="5410200"/>
            <a:ext cx="2514600" cy="715963"/>
          </a:xfrm>
          <a:prstGeom prst="wedgeRoundRectCallout">
            <a:avLst>
              <a:gd name="adj1" fmla="val -111181"/>
              <a:gd name="adj2" fmla="val -24221"/>
              <a:gd name="adj3" fmla="val 16667"/>
            </a:avLst>
          </a:prstGeom>
          <a:solidFill>
            <a:schemeClr val="accent5"/>
          </a:solidFill>
          <a:ln w="28575" cap="rnd" cmpd="sng">
            <a:noFill/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“rainbow tables”</a:t>
            </a:r>
          </a:p>
        </p:txBody>
      </p:sp>
    </p:spTree>
    <p:extLst>
      <p:ext uri="{BB962C8B-B14F-4D97-AF65-F5344CB8AC3E}">
        <p14:creationId xmlns:p14="http://schemas.microsoft.com/office/powerpoint/2010/main" val="1923814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Pre-computed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$ </a:t>
            </a:r>
            <a:r>
              <a:rPr lang="en-US" dirty="0"/>
              <a:t>echo </a:t>
            </a:r>
            <a:r>
              <a:rPr lang="en-US" dirty="0" smtClean="0"/>
              <a:t>–n ”penguin" </a:t>
            </a:r>
            <a:r>
              <a:rPr lang="en-US" dirty="0"/>
              <a:t>| md5</a:t>
            </a:r>
          </a:p>
          <a:p>
            <a:pPr marL="0" indent="0">
              <a:buNone/>
            </a:pPr>
            <a:r>
              <a:rPr lang="fi-FI" dirty="0"/>
              <a:t>24f7ca5f6ff1a5afb9032aa5e533ad95</a:t>
            </a:r>
            <a:endParaRPr lang="en-US" dirty="0">
              <a:latin typeface="Consolas"/>
              <a:cs typeface="Consolas"/>
            </a:endParaRPr>
          </a:p>
        </p:txBody>
      </p:sp>
      <p:pic>
        <p:nvPicPr>
          <p:cNvPr id="4" name="Picture 3" descr="Screen Shot 2014-11-06 at 11.07.1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82089"/>
            <a:ext cx="9144000" cy="417591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486A-5D7B-DC4E-A9DD-FFAF260D45AC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837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Enrollment: 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sz="2000" dirty="0" smtClean="0"/>
              <a:t>compute </a:t>
            </a:r>
            <a:r>
              <a:rPr lang="en-US" sz="2000" dirty="0" err="1" smtClean="0"/>
              <a:t>hp</a:t>
            </a:r>
            <a:r>
              <a:rPr lang="en-US" sz="2000" dirty="0" smtClean="0"/>
              <a:t>=h(password + salt)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sz="2000" dirty="0" smtClean="0"/>
              <a:t>store salt || </a:t>
            </a:r>
            <a:r>
              <a:rPr lang="en-US" sz="2000" dirty="0" err="1" smtClean="0"/>
              <a:t>hp</a:t>
            </a:r>
            <a:endParaRPr lang="en-US" sz="20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Verification: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sz="2000" dirty="0" smtClean="0"/>
              <a:t>Look up salt in password file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sz="2000" dirty="0" smtClean="0"/>
              <a:t>Check h(input||salt) == </a:t>
            </a:r>
            <a:r>
              <a:rPr lang="en-US" sz="2000" dirty="0" err="1" smtClean="0"/>
              <a:t>hp</a:t>
            </a:r>
            <a:endParaRPr lang="en-US" sz="20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What is this good for security, given that the salt is public?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69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219200" y="5562600"/>
            <a:ext cx="6705600" cy="838200"/>
          </a:xfrm>
          <a:prstGeom prst="roundRect">
            <a:avLst/>
          </a:prstGeom>
          <a:solidFill>
            <a:schemeClr val="accent5"/>
          </a:solidFill>
          <a:ln w="28575" cap="rnd" cmpd="sng">
            <a:noFill/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0" rIns="91440" bIns="0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Salt doesn’t increase security against online attack, but does make tables much bigger.</a:t>
            </a:r>
          </a:p>
        </p:txBody>
      </p:sp>
    </p:spTree>
    <p:extLst>
      <p:ext uri="{BB962C8B-B14F-4D97-AF65-F5344CB8AC3E}">
        <p14:creationId xmlns:p14="http://schemas.microsoft.com/office/powerpoint/2010/main" val="3854869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Caesar Cipher: c = m + 3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494104" y="1342577"/>
            <a:ext cx="2506896" cy="5515423"/>
            <a:chOff x="5105400" y="1342214"/>
            <a:chExt cx="2506896" cy="5515423"/>
          </a:xfrm>
        </p:grpSpPr>
        <p:pic>
          <p:nvPicPr>
            <p:cNvPr id="5" name="Picture 4" descr="220px-Giulio-cesare-enhanced_1-800x1450.jp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2990" y="1342214"/>
              <a:ext cx="2471716" cy="4482797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5105400" y="5872752"/>
              <a:ext cx="2506896" cy="984885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/>
            <a:p>
              <a:pPr algn="ctr"/>
              <a:r>
                <a:rPr lang="en-US" sz="3200" dirty="0" smtClean="0"/>
                <a:t>Julius Caesar</a:t>
              </a:r>
            </a:p>
            <a:p>
              <a:pPr algn="ctr"/>
              <a:r>
                <a:rPr lang="en-US" sz="3200" dirty="0" smtClean="0"/>
                <a:t>100 BC- 44 BC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457200" y="1447800"/>
            <a:ext cx="80772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A B C D E F G H I J </a:t>
            </a:r>
            <a:br>
              <a:rPr lang="en-US" sz="3200" dirty="0" smtClean="0">
                <a:latin typeface="Consolas"/>
                <a:cs typeface="Consolas"/>
              </a:rPr>
            </a:br>
            <a:r>
              <a:rPr lang="en-US" sz="3200" dirty="0" smtClean="0">
                <a:latin typeface="Consolas"/>
                <a:cs typeface="Consolas"/>
              </a:rPr>
              <a:t/>
            </a:r>
            <a:br>
              <a:rPr lang="en-US" sz="3200" dirty="0" smtClean="0">
                <a:latin typeface="Consolas"/>
                <a:cs typeface="Consolas"/>
              </a:rPr>
            </a:br>
            <a:r>
              <a:rPr lang="en-US" sz="3200" dirty="0" smtClean="0">
                <a:latin typeface="Consolas"/>
                <a:cs typeface="Consolas"/>
              </a:rPr>
              <a:t>K L M N O P Q R </a:t>
            </a:r>
          </a:p>
          <a:p>
            <a:endParaRPr lang="en-US" sz="3200" dirty="0" smtClean="0">
              <a:latin typeface="Consolas"/>
              <a:cs typeface="Consolas"/>
            </a:endParaRPr>
          </a:p>
          <a:p>
            <a:r>
              <a:rPr lang="en-US" sz="3200" dirty="0" smtClean="0">
                <a:latin typeface="Consolas"/>
                <a:cs typeface="Consolas"/>
              </a:rPr>
              <a:t>S T U V W X Y Z</a:t>
            </a:r>
            <a:endParaRPr lang="en-US" sz="32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88247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trike="sngStrike" dirty="0" smtClean="0"/>
              <a:t>Frequency analysis</a:t>
            </a:r>
          </a:p>
          <a:p>
            <a:r>
              <a:rPr lang="en-US" strike="sngStrike" dirty="0"/>
              <a:t>Two time </a:t>
            </a:r>
            <a:r>
              <a:rPr lang="en-US" strike="sngStrike" dirty="0" smtClean="0"/>
              <a:t>pads</a:t>
            </a:r>
          </a:p>
          <a:p>
            <a:r>
              <a:rPr lang="en-US" strike="sngStrike" dirty="0" smtClean="0"/>
              <a:t>Bad PRNG/Key gen</a:t>
            </a:r>
          </a:p>
          <a:p>
            <a:r>
              <a:rPr lang="en-US" strike="sngStrike" dirty="0" smtClean="0"/>
              <a:t>Man in the middle</a:t>
            </a:r>
          </a:p>
          <a:p>
            <a:r>
              <a:rPr lang="en-US" strike="sngStrike" dirty="0" smtClean="0"/>
              <a:t>Poor hashes</a:t>
            </a:r>
          </a:p>
          <a:p>
            <a:pPr lvl="1"/>
            <a:r>
              <a:rPr lang="en-US" strike="sngStrike" dirty="0" smtClean="0"/>
              <a:t>Poor pre-image resistance</a:t>
            </a:r>
          </a:p>
          <a:p>
            <a:pPr lvl="1"/>
            <a:r>
              <a:rPr lang="en-US" strike="sngStrike" dirty="0" smtClean="0"/>
              <a:t>Non-salted hashes / rainbow tables</a:t>
            </a:r>
          </a:p>
          <a:p>
            <a:r>
              <a:rPr lang="en-US" dirty="0" err="1" smtClean="0"/>
              <a:t>Merkle</a:t>
            </a:r>
            <a:r>
              <a:rPr lang="en-US" dirty="0" smtClean="0"/>
              <a:t> </a:t>
            </a:r>
            <a:r>
              <a:rPr lang="en-US" dirty="0" err="1" smtClean="0"/>
              <a:t>Damgard</a:t>
            </a:r>
            <a:r>
              <a:rPr lang="en-US" dirty="0" smtClean="0"/>
              <a:t> extension attack</a:t>
            </a:r>
          </a:p>
          <a:p>
            <a:r>
              <a:rPr lang="en-US" dirty="0" smtClean="0"/>
              <a:t>raw CBC (cascade) extension attack</a:t>
            </a:r>
          </a:p>
          <a:p>
            <a:r>
              <a:rPr lang="en-US" dirty="0" smtClean="0"/>
              <a:t>Meet in the middle</a:t>
            </a:r>
          </a:p>
          <a:p>
            <a:r>
              <a:rPr lang="en-US" dirty="0" smtClean="0"/>
              <a:t>ECB</a:t>
            </a:r>
          </a:p>
          <a:p>
            <a:r>
              <a:rPr lang="en-US" dirty="0" smtClean="0"/>
              <a:t>Padding Oracles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486A-5D7B-DC4E-A9DD-FFAF260D45AC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8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Merkle-Damgard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to construct collision resistant hash functions</a:t>
            </a:r>
          </a:p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err="1"/>
              <a:t>www.merkle.com</a:t>
            </a:r>
            <a:r>
              <a:rPr lang="en-US" dirty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11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Compression Function</a:t>
            </a:r>
            <a:endParaRPr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>
          <a:xfrm>
            <a:off x="457200" y="4343400"/>
            <a:ext cx="8229600" cy="14017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i="1" u="sng" dirty="0">
                <a:solidFill>
                  <a:schemeClr val="tx2"/>
                </a:solidFill>
              </a:rPr>
              <a:t>compression function</a:t>
            </a:r>
            <a:r>
              <a:rPr lang="en-US" dirty="0"/>
              <a:t> mixes two fixed length inputs and produces a single fixed length output of the same size as one of the inputs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72</a:t>
            </a:fld>
            <a:endParaRPr lang="en-US"/>
          </a:p>
        </p:txBody>
      </p:sp>
      <p:sp>
        <p:nvSpPr>
          <p:cNvPr id="7" name="Trapezoid 6"/>
          <p:cNvSpPr/>
          <p:nvPr/>
        </p:nvSpPr>
        <p:spPr>
          <a:xfrm rot="5400000">
            <a:off x="4142317" y="2868083"/>
            <a:ext cx="859366" cy="1066800"/>
          </a:xfrm>
          <a:prstGeom prst="trapezoid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wrap="square" lIns="0" tIns="0" rIns="0" bIns="0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h</a:t>
            </a:r>
          </a:p>
        </p:txBody>
      </p:sp>
      <p:cxnSp>
        <p:nvCxnSpPr>
          <p:cNvPr id="15" name="Elbow Connector 14"/>
          <p:cNvCxnSpPr/>
          <p:nvPr/>
        </p:nvCxnSpPr>
        <p:spPr>
          <a:xfrm flipV="1">
            <a:off x="2667000" y="3526366"/>
            <a:ext cx="1371600" cy="207434"/>
          </a:xfrm>
          <a:prstGeom prst="bentConnector3">
            <a:avLst/>
          </a:prstGeom>
          <a:ln w="28575" cap="rnd" cmpd="sng">
            <a:solidFill>
              <a:schemeClr val="tx1"/>
            </a:solidFill>
            <a:miter lim="800000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>
            <a:off x="2667000" y="2971800"/>
            <a:ext cx="1371600" cy="228600"/>
          </a:xfrm>
          <a:prstGeom prst="bentConnector3">
            <a:avLst/>
          </a:prstGeom>
          <a:ln w="28575" cap="rnd" cmpd="sng">
            <a:solidFill>
              <a:schemeClr val="tx1"/>
            </a:solidFill>
            <a:miter lim="800000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06267" y="2707957"/>
            <a:ext cx="269304" cy="49244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3200" dirty="0" smtClean="0"/>
              <a:t>K</a:t>
            </a:r>
            <a:endParaRPr lang="en-US" sz="3200" baseline="-250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2306267" y="3487578"/>
            <a:ext cx="334627" cy="49244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3200" dirty="0" smtClean="0"/>
              <a:t>M</a:t>
            </a:r>
            <a:endParaRPr lang="en-US" sz="3200" baseline="-250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5867400" y="3106578"/>
            <a:ext cx="334627" cy="49244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3200" dirty="0" smtClean="0"/>
              <a:t>M</a:t>
            </a:r>
            <a:endParaRPr lang="en-US" sz="3200" baseline="-25000" dirty="0" smtClean="0"/>
          </a:p>
        </p:txBody>
      </p:sp>
      <p:cxnSp>
        <p:nvCxnSpPr>
          <p:cNvPr id="23" name="Straight Arrow Connector 22"/>
          <p:cNvCxnSpPr>
            <a:stCxn id="7" idx="0"/>
          </p:cNvCxnSpPr>
          <p:nvPr/>
        </p:nvCxnSpPr>
        <p:spPr>
          <a:xfrm flipV="1">
            <a:off x="5105400" y="3400778"/>
            <a:ext cx="609600" cy="705"/>
          </a:xfrm>
          <a:prstGeom prst="straightConnector1">
            <a:avLst/>
          </a:prstGeom>
          <a:ln w="28575" cap="rnd" cmpd="sng">
            <a:solidFill>
              <a:schemeClr val="tx1"/>
            </a:solidFill>
            <a:miter lim="800000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 rot="20027485">
            <a:off x="5334898" y="5783244"/>
            <a:ext cx="5496639" cy="685800"/>
          </a:xfrm>
          <a:prstGeom prst="roundRect">
            <a:avLst/>
          </a:prstGeom>
          <a:solidFill>
            <a:schemeClr val="accent5"/>
          </a:solidFill>
          <a:ln w="28575" cap="rnd" cmpd="sng">
            <a:noFill/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In cryptography,</a:t>
            </a:r>
            <a:r>
              <a:rPr lang="en-US" sz="2400" dirty="0">
                <a:solidFill>
                  <a:schemeClr val="bg1"/>
                </a:solidFill>
              </a:rPr>
              <a:t/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not invertible!</a:t>
            </a:r>
          </a:p>
        </p:txBody>
      </p:sp>
    </p:spTree>
    <p:extLst>
      <p:ext uri="{BB962C8B-B14F-4D97-AF65-F5344CB8AC3E}">
        <p14:creationId xmlns:p14="http://schemas.microsoft.com/office/powerpoint/2010/main" val="4028434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228600"/>
            <a:ext cx="88392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The </a:t>
            </a:r>
            <a:r>
              <a:rPr lang="en-US" sz="3600" dirty="0" err="1"/>
              <a:t>Merkle-Damgard</a:t>
            </a:r>
            <a:r>
              <a:rPr lang="en-US" sz="3600" dirty="0"/>
              <a:t> iterated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038600"/>
            <a:ext cx="8153400" cy="2819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Given   </a:t>
            </a:r>
            <a:r>
              <a:rPr lang="en-US" sz="2800" b="1" dirty="0" smtClean="0">
                <a:solidFill>
                  <a:schemeClr val="tx2"/>
                </a:solidFill>
              </a:rPr>
              <a:t>h: T × X ⟶ T        </a:t>
            </a:r>
            <a:r>
              <a:rPr lang="en-US" dirty="0"/>
              <a:t>(</a:t>
            </a:r>
            <a:r>
              <a:rPr lang="en-US" dirty="0" smtClean="0"/>
              <a:t>compression function)</a:t>
            </a:r>
          </a:p>
          <a:p>
            <a:pPr marL="0" indent="0">
              <a:spcBef>
                <a:spcPts val="1824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e obtain </a:t>
            </a:r>
            <a:r>
              <a:rPr lang="en-US" sz="2800" b="1" dirty="0" smtClean="0">
                <a:solidFill>
                  <a:srgbClr val="990000"/>
                </a:solidFill>
              </a:rPr>
              <a:t>H</a:t>
            </a:r>
            <a:r>
              <a:rPr lang="en-US" sz="2800" b="1" dirty="0">
                <a:solidFill>
                  <a:srgbClr val="990000"/>
                </a:solidFill>
              </a:rPr>
              <a:t>: </a:t>
            </a:r>
            <a:r>
              <a:rPr lang="en-US" sz="2800" b="1" dirty="0" smtClean="0">
                <a:solidFill>
                  <a:srgbClr val="990000"/>
                </a:solidFill>
              </a:rPr>
              <a:t>X</a:t>
            </a:r>
            <a:r>
              <a:rPr lang="en-US" sz="2800" b="1" baseline="30000" dirty="0">
                <a:solidFill>
                  <a:srgbClr val="990000"/>
                </a:solidFill>
              </a:rPr>
              <a:t>*</a:t>
            </a:r>
            <a:r>
              <a:rPr lang="en-US" sz="2800" b="1" dirty="0" smtClean="0">
                <a:solidFill>
                  <a:srgbClr val="990000"/>
                </a:solidFill>
              </a:rPr>
              <a:t> </a:t>
            </a:r>
            <a:r>
              <a:rPr lang="en-US" sz="2800" b="1" dirty="0">
                <a:solidFill>
                  <a:srgbClr val="990000"/>
                </a:solidFill>
              </a:rPr>
              <a:t>⟶ T </a:t>
            </a:r>
            <a:r>
              <a:rPr lang="en-US" dirty="0" smtClean="0"/>
              <a:t>.   H</a:t>
            </a:r>
            <a:r>
              <a:rPr lang="en-US" baseline="-25000" dirty="0" smtClean="0"/>
              <a:t>i</a:t>
            </a:r>
            <a:r>
              <a:rPr lang="en-US" dirty="0" smtClean="0"/>
              <a:t>  -  chaining variables</a:t>
            </a:r>
          </a:p>
          <a:p>
            <a:pPr marL="0" indent="0">
              <a:spcBef>
                <a:spcPts val="1824"/>
              </a:spcBef>
              <a:buNone/>
            </a:pPr>
            <a:r>
              <a:rPr lang="en-US" dirty="0" smtClean="0"/>
              <a:t>PB:    padding block</a:t>
            </a:r>
            <a:r>
              <a:rPr lang="en-US" baseline="-25000" dirty="0" smtClean="0"/>
              <a:t>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831810" y="990600"/>
            <a:ext cx="7239000" cy="2743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solidFill>
                <a:srgbClr val="FFFFCC"/>
              </a:solidFill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136610" y="1295400"/>
            <a:ext cx="15240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charset="0"/>
              </a:rPr>
              <a:t>m[0]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2660610" y="1295400"/>
            <a:ext cx="16764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800">
                <a:solidFill>
                  <a:schemeClr val="tx1"/>
                </a:solidFill>
                <a:latin typeface="Arial" charset="0"/>
              </a:rPr>
              <a:t>m[1]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337010" y="1295400"/>
            <a:ext cx="1600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  <a:latin typeface="Arial" charset="0"/>
              </a:rPr>
              <a:t>m[2]</a:t>
            </a:r>
            <a:endParaRPr lang="en-US" sz="18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5937210" y="1295400"/>
            <a:ext cx="15240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Arial" charset="0"/>
              </a:rPr>
              <a:t>m[3]  </a:t>
            </a:r>
            <a:r>
              <a:rPr lang="en-US" sz="1800" dirty="0" err="1" smtClean="0">
                <a:solidFill>
                  <a:schemeClr val="tx1"/>
                </a:solidFill>
                <a:latin typeface="Arial" charset="0"/>
              </a:rPr>
              <a:t>ll</a:t>
            </a:r>
            <a:r>
              <a:rPr lang="en-US" sz="1800" dirty="0" smtClean="0">
                <a:solidFill>
                  <a:schemeClr val="tx1"/>
                </a:solidFill>
                <a:latin typeface="Arial" charset="0"/>
              </a:rPr>
              <a:t>   </a:t>
            </a:r>
            <a:r>
              <a:rPr lang="en-US" sz="1800" b="1" dirty="0" smtClean="0">
                <a:solidFill>
                  <a:schemeClr val="tx1"/>
                </a:solidFill>
                <a:latin typeface="Arial" charset="0"/>
              </a:rPr>
              <a:t>PB</a:t>
            </a:r>
            <a:endParaRPr lang="en-US" sz="1800" b="1" dirty="0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76200" y="2073413"/>
            <a:ext cx="1593810" cy="712534"/>
            <a:chOff x="-146010" y="2653521"/>
            <a:chExt cx="1593810" cy="712535"/>
          </a:xfrm>
        </p:grpSpPr>
        <p:cxnSp>
          <p:nvCxnSpPr>
            <p:cNvPr id="32" name="Straight Arrow Connector 31"/>
            <p:cNvCxnSpPr/>
            <p:nvPr/>
          </p:nvCxnSpPr>
          <p:spPr bwMode="auto">
            <a:xfrm>
              <a:off x="304800" y="3364468"/>
              <a:ext cx="11430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-146010" y="2653521"/>
              <a:ext cx="847182" cy="646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 smtClean="0">
                  <a:latin typeface="+mn-lt"/>
                </a:rPr>
                <a:t>IV</a:t>
              </a:r>
            </a:p>
            <a:p>
              <a:pPr algn="ctr"/>
              <a:r>
                <a:rPr lang="en-US" dirty="0" smtClean="0"/>
                <a:t>(fixed)</a:t>
              </a:r>
              <a:endParaRPr lang="en-US" sz="1800" dirty="0" smtClean="0">
                <a:latin typeface="+mn-lt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364416" y="1677193"/>
            <a:ext cx="305594" cy="838995"/>
            <a:chOff x="1218406" y="2134394"/>
            <a:chExt cx="305594" cy="838994"/>
          </a:xfrm>
        </p:grpSpPr>
        <p:cxnSp>
          <p:nvCxnSpPr>
            <p:cNvPr id="43" name="Straight Connector 42"/>
            <p:cNvCxnSpPr/>
            <p:nvPr/>
          </p:nvCxnSpPr>
          <p:spPr bwMode="auto">
            <a:xfrm rot="5400000">
              <a:off x="800100" y="2552700"/>
              <a:ext cx="8382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Arrow Connector 46"/>
            <p:cNvCxnSpPr/>
            <p:nvPr/>
          </p:nvCxnSpPr>
          <p:spPr bwMode="auto">
            <a:xfrm>
              <a:off x="1219200" y="2971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9" name="Group 48"/>
          <p:cNvGrpSpPr/>
          <p:nvPr/>
        </p:nvGrpSpPr>
        <p:grpSpPr>
          <a:xfrm>
            <a:off x="3041610" y="1676400"/>
            <a:ext cx="305594" cy="838995"/>
            <a:chOff x="1218406" y="2134394"/>
            <a:chExt cx="305594" cy="838994"/>
          </a:xfrm>
        </p:grpSpPr>
        <p:cxnSp>
          <p:nvCxnSpPr>
            <p:cNvPr id="50" name="Straight Connector 49"/>
            <p:cNvCxnSpPr/>
            <p:nvPr/>
          </p:nvCxnSpPr>
          <p:spPr bwMode="auto">
            <a:xfrm rot="5400000">
              <a:off x="800100" y="2552700"/>
              <a:ext cx="8382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 bwMode="auto">
            <a:xfrm>
              <a:off x="1219200" y="2971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2" name="Group 51"/>
          <p:cNvGrpSpPr/>
          <p:nvPr/>
        </p:nvGrpSpPr>
        <p:grpSpPr>
          <a:xfrm>
            <a:off x="4718010" y="1676400"/>
            <a:ext cx="305594" cy="838995"/>
            <a:chOff x="1218406" y="2134394"/>
            <a:chExt cx="305594" cy="838994"/>
          </a:xfrm>
        </p:grpSpPr>
        <p:cxnSp>
          <p:nvCxnSpPr>
            <p:cNvPr id="53" name="Straight Connector 52"/>
            <p:cNvCxnSpPr/>
            <p:nvPr/>
          </p:nvCxnSpPr>
          <p:spPr bwMode="auto">
            <a:xfrm rot="5400000">
              <a:off x="800100" y="2552700"/>
              <a:ext cx="8382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Straight Arrow Connector 53"/>
            <p:cNvCxnSpPr/>
            <p:nvPr/>
          </p:nvCxnSpPr>
          <p:spPr bwMode="auto">
            <a:xfrm>
              <a:off x="1219200" y="2971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5" name="Group 54"/>
          <p:cNvGrpSpPr/>
          <p:nvPr/>
        </p:nvGrpSpPr>
        <p:grpSpPr>
          <a:xfrm>
            <a:off x="6318210" y="1676400"/>
            <a:ext cx="305594" cy="838995"/>
            <a:chOff x="1218406" y="2134394"/>
            <a:chExt cx="305594" cy="838994"/>
          </a:xfrm>
        </p:grpSpPr>
        <p:cxnSp>
          <p:nvCxnSpPr>
            <p:cNvPr id="56" name="Straight Connector 55"/>
            <p:cNvCxnSpPr/>
            <p:nvPr/>
          </p:nvCxnSpPr>
          <p:spPr bwMode="auto">
            <a:xfrm rot="5400000">
              <a:off x="800100" y="2552700"/>
              <a:ext cx="8382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1219200" y="2971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59" name="Straight Arrow Connector 58"/>
          <p:cNvCxnSpPr/>
          <p:nvPr/>
        </p:nvCxnSpPr>
        <p:spPr bwMode="auto">
          <a:xfrm>
            <a:off x="2584410" y="2787445"/>
            <a:ext cx="762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Straight Arrow Connector 59"/>
          <p:cNvCxnSpPr/>
          <p:nvPr/>
        </p:nvCxnSpPr>
        <p:spPr bwMode="auto">
          <a:xfrm>
            <a:off x="4260810" y="2787445"/>
            <a:ext cx="762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Straight Arrow Connector 62"/>
          <p:cNvCxnSpPr/>
          <p:nvPr/>
        </p:nvCxnSpPr>
        <p:spPr bwMode="auto">
          <a:xfrm>
            <a:off x="5937210" y="2817813"/>
            <a:ext cx="685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/>
          <p:nvPr/>
        </p:nvCxnSpPr>
        <p:spPr bwMode="auto">
          <a:xfrm>
            <a:off x="7537410" y="2817813"/>
            <a:ext cx="9906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9" name="TextBox 68"/>
          <p:cNvSpPr txBox="1"/>
          <p:nvPr/>
        </p:nvSpPr>
        <p:spPr>
          <a:xfrm>
            <a:off x="8134310" y="2226733"/>
            <a:ext cx="770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H(m)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060410" y="2778921"/>
            <a:ext cx="7062775" cy="461665"/>
            <a:chOff x="1060410" y="2084190"/>
            <a:chExt cx="7062775" cy="346249"/>
          </a:xfrm>
        </p:grpSpPr>
        <p:sp>
          <p:nvSpPr>
            <p:cNvPr id="4" name="TextBox 3"/>
            <p:cNvSpPr txBox="1"/>
            <p:nvPr/>
          </p:nvSpPr>
          <p:spPr>
            <a:xfrm>
              <a:off x="1060410" y="2084190"/>
              <a:ext cx="509575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</a:t>
              </a:r>
              <a:r>
                <a:rPr lang="en-US" sz="2400" baseline="-25000" dirty="0" smtClean="0"/>
                <a:t>0</a:t>
              </a:r>
              <a:endParaRPr lang="en-US" sz="2400" baseline="-250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743646" y="2084190"/>
              <a:ext cx="509575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</a:t>
              </a:r>
              <a:r>
                <a:rPr lang="en-US" sz="2400" baseline="-25000" dirty="0" smtClean="0"/>
                <a:t>1</a:t>
              </a:r>
              <a:endParaRPr lang="en-US" sz="2400" baseline="-250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420046" y="2084190"/>
              <a:ext cx="509575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</a:t>
              </a:r>
              <a:r>
                <a:rPr lang="en-US" sz="2400" baseline="-25000" dirty="0" smtClean="0"/>
                <a:t>2</a:t>
              </a:r>
              <a:endParaRPr lang="en-US" sz="2400" baseline="-250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096446" y="2084190"/>
              <a:ext cx="509575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</a:t>
              </a:r>
              <a:r>
                <a:rPr lang="en-US" sz="2400" baseline="-25000" dirty="0" smtClean="0"/>
                <a:t>3</a:t>
              </a:r>
              <a:endParaRPr lang="en-US" sz="2400" baseline="-250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613610" y="2084190"/>
              <a:ext cx="509575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</a:t>
              </a:r>
              <a:r>
                <a:rPr lang="en-US" sz="2400" baseline="-25000" dirty="0" smtClean="0"/>
                <a:t>4</a:t>
              </a:r>
              <a:endParaRPr lang="en-US" sz="2400" baseline="-25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038600" y="5575644"/>
            <a:ext cx="2362200" cy="977556"/>
            <a:chOff x="3276600" y="4324350"/>
            <a:chExt cx="2362200" cy="733167"/>
          </a:xfrm>
        </p:grpSpPr>
        <p:sp>
          <p:nvSpPr>
            <p:cNvPr id="5" name="Rectangle 4"/>
            <p:cNvSpPr/>
            <p:nvPr/>
          </p:nvSpPr>
          <p:spPr>
            <a:xfrm>
              <a:off x="3276600" y="4324350"/>
              <a:ext cx="2362200" cy="38100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000000"/>
                  </a:solidFill>
                </a:rPr>
                <a:t>1000…0  ||  </a:t>
              </a:r>
              <a:r>
                <a:rPr lang="en-US" sz="2000" dirty="0" err="1" smtClean="0">
                  <a:solidFill>
                    <a:srgbClr val="000000"/>
                  </a:solidFill>
                </a:rPr>
                <a:t>msg</a:t>
              </a:r>
              <a:r>
                <a:rPr lang="en-US" sz="2000" dirty="0" smtClean="0">
                  <a:solidFill>
                    <a:srgbClr val="000000"/>
                  </a:solidFill>
                </a:rPr>
                <a:t> </a:t>
              </a:r>
              <a:r>
                <a:rPr lang="en-US" sz="2000" dirty="0" err="1" smtClean="0">
                  <a:solidFill>
                    <a:srgbClr val="000000"/>
                  </a:solidFill>
                </a:rPr>
                <a:t>len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  <p:sp>
          <p:nvSpPr>
            <p:cNvPr id="14" name="Right Brace 13"/>
            <p:cNvSpPr/>
            <p:nvPr/>
          </p:nvSpPr>
          <p:spPr>
            <a:xfrm rot="5400000">
              <a:off x="4991100" y="4324350"/>
              <a:ext cx="152400" cy="91440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73600" y="4780518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64 bits</a:t>
              </a:r>
              <a:endParaRPr 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743010" y="5664200"/>
            <a:ext cx="21723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If no space for PB </a:t>
            </a:r>
            <a:br>
              <a:rPr lang="en-US" sz="2000" dirty="0" smtClean="0"/>
            </a:br>
            <a:r>
              <a:rPr lang="en-US" sz="2000" dirty="0" smtClean="0"/>
              <a:t>add</a:t>
            </a:r>
            <a:r>
              <a:rPr lang="en-US" sz="2000" dirty="0"/>
              <a:t> </a:t>
            </a:r>
            <a:r>
              <a:rPr lang="en-US" sz="2000" dirty="0" smtClean="0"/>
              <a:t>another block</a:t>
            </a:r>
            <a:endParaRPr lang="en-US" sz="2000" dirty="0"/>
          </a:p>
        </p:txBody>
      </p:sp>
      <p:sp>
        <p:nvSpPr>
          <p:cNvPr id="19" name="Trapezoid 18"/>
          <p:cNvSpPr/>
          <p:nvPr/>
        </p:nvSpPr>
        <p:spPr>
          <a:xfrm rot="5400000">
            <a:off x="1780563" y="2199434"/>
            <a:ext cx="859366" cy="1066800"/>
          </a:xfrm>
          <a:prstGeom prst="trapezoid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wrap="square" lIns="0" tIns="0" rIns="0" bIns="0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92" name="Trapezoid 91"/>
          <p:cNvSpPr/>
          <p:nvPr/>
        </p:nvSpPr>
        <p:spPr>
          <a:xfrm rot="5400000">
            <a:off x="3456517" y="2237317"/>
            <a:ext cx="859366" cy="1066800"/>
          </a:xfrm>
          <a:prstGeom prst="trapezoid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wrap="square" lIns="0" tIns="0" rIns="0" bIns="0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93" name="Trapezoid 92"/>
          <p:cNvSpPr/>
          <p:nvPr/>
        </p:nvSpPr>
        <p:spPr>
          <a:xfrm rot="5400000">
            <a:off x="5132917" y="2199434"/>
            <a:ext cx="859366" cy="1066800"/>
          </a:xfrm>
          <a:prstGeom prst="trapezoid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wrap="square" lIns="0" tIns="0" rIns="0" bIns="0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94" name="Trapezoid 93"/>
          <p:cNvSpPr/>
          <p:nvPr/>
        </p:nvSpPr>
        <p:spPr>
          <a:xfrm rot="5400000">
            <a:off x="6709738" y="2162617"/>
            <a:ext cx="859366" cy="1066800"/>
          </a:xfrm>
          <a:prstGeom prst="trapezoid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wrap="square" lIns="0" tIns="0" rIns="0" bIns="0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32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of </a:t>
            </a:r>
            <a:r>
              <a:rPr lang="en-US" dirty="0" err="1" smtClean="0"/>
              <a:t>Merkle-Damgard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74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25152"/>
            <a:ext cx="8229600" cy="2484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i="1" u="sng" dirty="0" err="1" smtClean="0"/>
              <a:t>Thm</a:t>
            </a:r>
            <a:r>
              <a:rPr lang="en-US" sz="2800" i="1" dirty="0" smtClean="0"/>
              <a:t>:</a:t>
            </a:r>
            <a:r>
              <a:rPr lang="en-US" sz="2800" dirty="0" smtClean="0"/>
              <a:t> if </a:t>
            </a:r>
            <a:r>
              <a:rPr lang="en-US" sz="2800" i="1" dirty="0" smtClean="0"/>
              <a:t>h</a:t>
            </a:r>
            <a:r>
              <a:rPr lang="en-US" sz="2800" dirty="0" smtClean="0"/>
              <a:t>  is collision resistant then so is </a:t>
            </a:r>
            <a:r>
              <a:rPr lang="en-US" sz="2800" i="1" dirty="0" smtClean="0"/>
              <a:t>H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r>
              <a:rPr lang="en-US" sz="2800" b="1" i="1" dirty="0" smtClean="0"/>
              <a:t>Proof Idea</a:t>
            </a:r>
            <a:r>
              <a:rPr lang="en-US" sz="2800" i="1" dirty="0" smtClean="0"/>
              <a:t>: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>via contrapositive. Collisions on </a:t>
            </a:r>
            <a:r>
              <a:rPr lang="en-US" sz="2800" i="1" dirty="0"/>
              <a:t>H</a:t>
            </a:r>
            <a:r>
              <a:rPr lang="en-US" sz="2800" dirty="0" smtClean="0"/>
              <a:t> ⇒   collision on </a:t>
            </a:r>
            <a:r>
              <a:rPr lang="en-US" sz="2800" i="1" dirty="0" smtClean="0"/>
              <a:t>h</a:t>
            </a:r>
            <a:endParaRPr lang="en-US" sz="2800" i="1" dirty="0"/>
          </a:p>
          <a:p>
            <a:pPr marL="0" indent="0">
              <a:spcBef>
                <a:spcPts val="1776"/>
              </a:spcBef>
              <a:buNone/>
            </a:pPr>
            <a:r>
              <a:rPr lang="en-US" sz="2800" dirty="0"/>
              <a:t> </a:t>
            </a:r>
            <a:r>
              <a:rPr lang="en-US" sz="2800" dirty="0" smtClean="0"/>
              <a:t>Suppose  H(M) = H(M’).    We build collision for  h.</a:t>
            </a:r>
          </a:p>
        </p:txBody>
      </p:sp>
    </p:spTree>
    <p:extLst>
      <p:ext uri="{BB962C8B-B14F-4D97-AF65-F5344CB8AC3E}">
        <p14:creationId xmlns:p14="http://schemas.microsoft.com/office/powerpoint/2010/main" val="3392520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Extension Attack on </a:t>
            </a:r>
            <a:r>
              <a:rPr lang="en-US" dirty="0" err="1" smtClean="0"/>
              <a:t>Merkle-Damgard</a:t>
            </a:r>
            <a:endParaRPr lang="en-US" dirty="0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940091" y="1651401"/>
            <a:ext cx="7239000" cy="2442927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solidFill>
                <a:srgbClr val="FFFFCC"/>
              </a:solidFill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1244891" y="1956201"/>
            <a:ext cx="15240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charset="0"/>
              </a:rPr>
              <a:t>m[0]</a:t>
            </a: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2768891" y="1956201"/>
            <a:ext cx="16764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800">
                <a:solidFill>
                  <a:schemeClr val="tx1"/>
                </a:solidFill>
                <a:latin typeface="Arial" charset="0"/>
              </a:rPr>
              <a:t>m[1]</a:t>
            </a: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4445291" y="1956201"/>
            <a:ext cx="1600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  <a:latin typeface="Arial" charset="0"/>
              </a:rPr>
              <a:t>m[2]</a:t>
            </a:r>
            <a:endParaRPr lang="en-US" sz="18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6045491" y="1956201"/>
            <a:ext cx="15240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Arial" charset="0"/>
              </a:rPr>
              <a:t>m[3]  </a:t>
            </a:r>
            <a:r>
              <a:rPr lang="en-US" sz="1800" dirty="0" err="1" smtClean="0">
                <a:solidFill>
                  <a:schemeClr val="tx1"/>
                </a:solidFill>
                <a:latin typeface="Arial" charset="0"/>
              </a:rPr>
              <a:t>ll</a:t>
            </a:r>
            <a:r>
              <a:rPr lang="en-US" sz="1800" dirty="0" smtClean="0">
                <a:solidFill>
                  <a:schemeClr val="tx1"/>
                </a:solidFill>
                <a:latin typeface="Arial" charset="0"/>
              </a:rPr>
              <a:t>   </a:t>
            </a:r>
            <a:r>
              <a:rPr lang="en-US" sz="1800" b="1" dirty="0" smtClean="0">
                <a:solidFill>
                  <a:schemeClr val="tx1"/>
                </a:solidFill>
                <a:latin typeface="Arial" charset="0"/>
              </a:rPr>
              <a:t>PB</a:t>
            </a:r>
            <a:endParaRPr lang="en-US" sz="1800" b="1" dirty="0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84481" y="2734214"/>
            <a:ext cx="1593810" cy="712534"/>
            <a:chOff x="-146010" y="2653521"/>
            <a:chExt cx="1593810" cy="712535"/>
          </a:xfrm>
        </p:grpSpPr>
        <p:cxnSp>
          <p:nvCxnSpPr>
            <p:cNvPr id="10" name="Straight Arrow Connector 9"/>
            <p:cNvCxnSpPr/>
            <p:nvPr/>
          </p:nvCxnSpPr>
          <p:spPr bwMode="auto">
            <a:xfrm>
              <a:off x="304800" y="3364468"/>
              <a:ext cx="11430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-146010" y="2653521"/>
              <a:ext cx="847182" cy="646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 smtClean="0">
                  <a:latin typeface="+mn-lt"/>
                </a:rPr>
                <a:t>IV</a:t>
              </a:r>
            </a:p>
            <a:p>
              <a:pPr algn="ctr"/>
              <a:r>
                <a:rPr lang="en-US" dirty="0" smtClean="0"/>
                <a:t>(fixed)</a:t>
              </a:r>
              <a:endParaRPr lang="en-US" sz="1800" dirty="0" smtClean="0">
                <a:latin typeface="+mn-lt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72697" y="2337994"/>
            <a:ext cx="305594" cy="838995"/>
            <a:chOff x="1218406" y="2134394"/>
            <a:chExt cx="305594" cy="838994"/>
          </a:xfrm>
        </p:grpSpPr>
        <p:cxnSp>
          <p:nvCxnSpPr>
            <p:cNvPr id="13" name="Straight Connector 12"/>
            <p:cNvCxnSpPr/>
            <p:nvPr/>
          </p:nvCxnSpPr>
          <p:spPr bwMode="auto">
            <a:xfrm rot="5400000">
              <a:off x="800100" y="2552700"/>
              <a:ext cx="8382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 bwMode="auto">
            <a:xfrm>
              <a:off x="1219200" y="2971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5" name="Group 14"/>
          <p:cNvGrpSpPr/>
          <p:nvPr/>
        </p:nvGrpSpPr>
        <p:grpSpPr>
          <a:xfrm>
            <a:off x="3149891" y="2337201"/>
            <a:ext cx="305594" cy="838995"/>
            <a:chOff x="1218406" y="2134394"/>
            <a:chExt cx="305594" cy="838994"/>
          </a:xfrm>
        </p:grpSpPr>
        <p:cxnSp>
          <p:nvCxnSpPr>
            <p:cNvPr id="16" name="Straight Connector 15"/>
            <p:cNvCxnSpPr/>
            <p:nvPr/>
          </p:nvCxnSpPr>
          <p:spPr bwMode="auto">
            <a:xfrm rot="5400000">
              <a:off x="800100" y="2552700"/>
              <a:ext cx="8382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Arrow Connector 16"/>
            <p:cNvCxnSpPr/>
            <p:nvPr/>
          </p:nvCxnSpPr>
          <p:spPr bwMode="auto">
            <a:xfrm>
              <a:off x="1219200" y="2971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8" name="Group 17"/>
          <p:cNvGrpSpPr/>
          <p:nvPr/>
        </p:nvGrpSpPr>
        <p:grpSpPr>
          <a:xfrm>
            <a:off x="4826291" y="2337201"/>
            <a:ext cx="305594" cy="838995"/>
            <a:chOff x="1218406" y="2134394"/>
            <a:chExt cx="305594" cy="838994"/>
          </a:xfrm>
        </p:grpSpPr>
        <p:cxnSp>
          <p:nvCxnSpPr>
            <p:cNvPr id="19" name="Straight Connector 18"/>
            <p:cNvCxnSpPr/>
            <p:nvPr/>
          </p:nvCxnSpPr>
          <p:spPr bwMode="auto">
            <a:xfrm rot="5400000">
              <a:off x="800100" y="2552700"/>
              <a:ext cx="8382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 bwMode="auto">
            <a:xfrm>
              <a:off x="1219200" y="2971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1" name="Group 20"/>
          <p:cNvGrpSpPr/>
          <p:nvPr/>
        </p:nvGrpSpPr>
        <p:grpSpPr>
          <a:xfrm>
            <a:off x="6426491" y="2337201"/>
            <a:ext cx="305594" cy="838995"/>
            <a:chOff x="1218406" y="2134394"/>
            <a:chExt cx="305594" cy="838994"/>
          </a:xfrm>
        </p:grpSpPr>
        <p:cxnSp>
          <p:nvCxnSpPr>
            <p:cNvPr id="22" name="Straight Connector 21"/>
            <p:cNvCxnSpPr/>
            <p:nvPr/>
          </p:nvCxnSpPr>
          <p:spPr bwMode="auto">
            <a:xfrm rot="5400000">
              <a:off x="800100" y="2552700"/>
              <a:ext cx="8382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Arrow Connector 22"/>
            <p:cNvCxnSpPr/>
            <p:nvPr/>
          </p:nvCxnSpPr>
          <p:spPr bwMode="auto">
            <a:xfrm>
              <a:off x="1219200" y="2971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24" name="Straight Arrow Connector 23"/>
          <p:cNvCxnSpPr/>
          <p:nvPr/>
        </p:nvCxnSpPr>
        <p:spPr bwMode="auto">
          <a:xfrm>
            <a:off x="2692691" y="3448246"/>
            <a:ext cx="762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4369091" y="3448246"/>
            <a:ext cx="762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6045491" y="3478614"/>
            <a:ext cx="685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7645691" y="3478614"/>
            <a:ext cx="9906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8242591" y="2887534"/>
            <a:ext cx="770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H(m)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1168691" y="3439722"/>
            <a:ext cx="7062775" cy="461665"/>
            <a:chOff x="1060410" y="2084190"/>
            <a:chExt cx="7062775" cy="346249"/>
          </a:xfrm>
        </p:grpSpPr>
        <p:sp>
          <p:nvSpPr>
            <p:cNvPr id="30" name="TextBox 29"/>
            <p:cNvSpPr txBox="1"/>
            <p:nvPr/>
          </p:nvSpPr>
          <p:spPr>
            <a:xfrm>
              <a:off x="1060410" y="2084190"/>
              <a:ext cx="509575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</a:t>
              </a:r>
              <a:r>
                <a:rPr lang="en-US" sz="2400" baseline="-25000" dirty="0" smtClean="0"/>
                <a:t>0</a:t>
              </a:r>
              <a:endParaRPr lang="en-US" sz="2400" baseline="-25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743646" y="2084190"/>
              <a:ext cx="509575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</a:t>
              </a:r>
              <a:r>
                <a:rPr lang="en-US" sz="2400" baseline="-25000" dirty="0" smtClean="0"/>
                <a:t>1</a:t>
              </a:r>
              <a:endParaRPr lang="en-US" sz="2400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420046" y="2084190"/>
              <a:ext cx="509575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</a:t>
              </a:r>
              <a:r>
                <a:rPr lang="en-US" sz="2400" baseline="-25000" dirty="0" smtClean="0"/>
                <a:t>2</a:t>
              </a:r>
              <a:endParaRPr lang="en-US" sz="2400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096446" y="2084190"/>
              <a:ext cx="509575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</a:t>
              </a:r>
              <a:r>
                <a:rPr lang="en-US" sz="2400" baseline="-25000" dirty="0" smtClean="0"/>
                <a:t>3</a:t>
              </a:r>
              <a:endParaRPr lang="en-US" sz="2400" baseline="-25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613610" y="2084190"/>
              <a:ext cx="509575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</a:t>
              </a:r>
              <a:r>
                <a:rPr lang="en-US" sz="2400" baseline="-25000" dirty="0" smtClean="0"/>
                <a:t>4</a:t>
              </a:r>
              <a:endParaRPr lang="en-US" sz="2400" baseline="-25000" dirty="0"/>
            </a:p>
          </p:txBody>
        </p:sp>
      </p:grpSp>
      <p:sp>
        <p:nvSpPr>
          <p:cNvPr id="35" name="Trapezoid 34"/>
          <p:cNvSpPr/>
          <p:nvPr/>
        </p:nvSpPr>
        <p:spPr>
          <a:xfrm rot="5400000">
            <a:off x="1888844" y="2860235"/>
            <a:ext cx="859366" cy="1066800"/>
          </a:xfrm>
          <a:prstGeom prst="trapezoid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wrap="square" lIns="0" tIns="0" rIns="0" bIns="0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36" name="Trapezoid 35"/>
          <p:cNvSpPr/>
          <p:nvPr/>
        </p:nvSpPr>
        <p:spPr>
          <a:xfrm rot="5400000">
            <a:off x="3564798" y="2898118"/>
            <a:ext cx="859366" cy="1066800"/>
          </a:xfrm>
          <a:prstGeom prst="trapezoid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wrap="square" lIns="0" tIns="0" rIns="0" bIns="0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37" name="Trapezoid 36"/>
          <p:cNvSpPr/>
          <p:nvPr/>
        </p:nvSpPr>
        <p:spPr>
          <a:xfrm rot="5400000">
            <a:off x="5241198" y="2860235"/>
            <a:ext cx="859366" cy="1066800"/>
          </a:xfrm>
          <a:prstGeom prst="trapezoid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wrap="square" lIns="0" tIns="0" rIns="0" bIns="0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38" name="Trapezoid 37"/>
          <p:cNvSpPr/>
          <p:nvPr/>
        </p:nvSpPr>
        <p:spPr>
          <a:xfrm rot="5400000">
            <a:off x="6818019" y="2823418"/>
            <a:ext cx="859366" cy="1066800"/>
          </a:xfrm>
          <a:prstGeom prst="trapezoid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wrap="square" lIns="0" tIns="0" rIns="0" bIns="0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220462" y="2426437"/>
            <a:ext cx="894325" cy="369332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2400" b="1" dirty="0" smtClean="0"/>
              <a:t>Given: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181195" y="4333956"/>
            <a:ext cx="3293370" cy="49244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3200" dirty="0" smtClean="0"/>
              <a:t>Then H(m||stuff) =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163563" y="1174259"/>
            <a:ext cx="281728" cy="49244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3200" dirty="0" smtClean="0"/>
              <a:t>H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68691" y="5981349"/>
            <a:ext cx="770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H(m)</a:t>
            </a:r>
          </a:p>
        </p:txBody>
      </p:sp>
      <p:sp>
        <p:nvSpPr>
          <p:cNvPr id="44" name="Rectangle 13"/>
          <p:cNvSpPr>
            <a:spLocks noChangeArrowheads="1"/>
          </p:cNvSpPr>
          <p:nvPr/>
        </p:nvSpPr>
        <p:spPr bwMode="auto">
          <a:xfrm>
            <a:off x="1627480" y="4943380"/>
            <a:ext cx="15240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  <a:latin typeface="Arial" charset="0"/>
              </a:rPr>
              <a:t>Stuff</a:t>
            </a:r>
            <a:endParaRPr lang="en-US" sz="1800" b="1" dirty="0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2303281" y="5324381"/>
            <a:ext cx="364011" cy="558084"/>
            <a:chOff x="1218406" y="2134394"/>
            <a:chExt cx="305594" cy="838994"/>
          </a:xfrm>
        </p:grpSpPr>
        <p:cxnSp>
          <p:nvCxnSpPr>
            <p:cNvPr id="46" name="Straight Connector 45"/>
            <p:cNvCxnSpPr/>
            <p:nvPr/>
          </p:nvCxnSpPr>
          <p:spPr bwMode="auto">
            <a:xfrm rot="5400000">
              <a:off x="800100" y="2552700"/>
              <a:ext cx="83820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Arrow Connector 46"/>
            <p:cNvCxnSpPr/>
            <p:nvPr/>
          </p:nvCxnSpPr>
          <p:spPr bwMode="auto">
            <a:xfrm>
              <a:off x="1219200" y="29718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8" name="Trapezoid 47"/>
          <p:cNvSpPr/>
          <p:nvPr/>
        </p:nvSpPr>
        <p:spPr>
          <a:xfrm rot="5400000">
            <a:off x="2786183" y="5501750"/>
            <a:ext cx="859366" cy="1066800"/>
          </a:xfrm>
          <a:prstGeom prst="trapezoid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wrap="square" lIns="0" tIns="0" rIns="0" bIns="0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h</a:t>
            </a:r>
          </a:p>
        </p:txBody>
      </p:sp>
      <p:cxnSp>
        <p:nvCxnSpPr>
          <p:cNvPr id="49" name="Straight Arrow Connector 48"/>
          <p:cNvCxnSpPr/>
          <p:nvPr/>
        </p:nvCxnSpPr>
        <p:spPr bwMode="auto">
          <a:xfrm>
            <a:off x="1905292" y="6190935"/>
            <a:ext cx="762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4163563" y="5709807"/>
            <a:ext cx="1241576" cy="307777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2000" dirty="0" smtClean="0"/>
              <a:t>H(m||stuff)</a:t>
            </a:r>
          </a:p>
        </p:txBody>
      </p:sp>
      <p:cxnSp>
        <p:nvCxnSpPr>
          <p:cNvPr id="51" name="Straight Arrow Connector 50"/>
          <p:cNvCxnSpPr/>
          <p:nvPr/>
        </p:nvCxnSpPr>
        <p:spPr bwMode="auto">
          <a:xfrm flipV="1">
            <a:off x="3782563" y="6017584"/>
            <a:ext cx="58652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4" name="Folded Corner 53"/>
          <p:cNvSpPr/>
          <p:nvPr/>
        </p:nvSpPr>
        <p:spPr>
          <a:xfrm>
            <a:off x="5881568" y="5197290"/>
            <a:ext cx="2805232" cy="993645"/>
          </a:xfrm>
          <a:prstGeom prst="foldedCorner">
            <a:avLst/>
          </a:prstGeom>
          <a:solidFill>
            <a:schemeClr val="accent5"/>
          </a:solidFill>
          <a:ln w="28575" cap="rnd" cmpd="sng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Just apply h one more time.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486A-5D7B-DC4E-A9DD-FFAF260D45AC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23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trike="sngStrike" dirty="0" smtClean="0"/>
              <a:t>Frequency analysis</a:t>
            </a:r>
          </a:p>
          <a:p>
            <a:r>
              <a:rPr lang="en-US" strike="sngStrike" dirty="0"/>
              <a:t>Two time </a:t>
            </a:r>
            <a:r>
              <a:rPr lang="en-US" strike="sngStrike" dirty="0" smtClean="0"/>
              <a:t>pads</a:t>
            </a:r>
          </a:p>
          <a:p>
            <a:r>
              <a:rPr lang="en-US" strike="sngStrike" dirty="0" smtClean="0"/>
              <a:t>Bad PRNG/Key gen</a:t>
            </a:r>
          </a:p>
          <a:p>
            <a:r>
              <a:rPr lang="en-US" strike="sngStrike" dirty="0" smtClean="0"/>
              <a:t>Man in the middle</a:t>
            </a:r>
          </a:p>
          <a:p>
            <a:r>
              <a:rPr lang="en-US" strike="sngStrike" dirty="0" smtClean="0"/>
              <a:t>Poor hashes</a:t>
            </a:r>
          </a:p>
          <a:p>
            <a:pPr lvl="1"/>
            <a:r>
              <a:rPr lang="en-US" strike="sngStrike" dirty="0" smtClean="0"/>
              <a:t>Poor pre-image resistance</a:t>
            </a:r>
          </a:p>
          <a:p>
            <a:pPr lvl="1"/>
            <a:r>
              <a:rPr lang="en-US" strike="sngStrike" dirty="0" smtClean="0"/>
              <a:t>Non-salted hashes / rainbow tables</a:t>
            </a:r>
          </a:p>
          <a:p>
            <a:r>
              <a:rPr lang="en-US" strike="sngStrike" dirty="0" err="1" smtClean="0"/>
              <a:t>Merkle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Damgard</a:t>
            </a:r>
            <a:r>
              <a:rPr lang="en-US" strike="sngStrike" dirty="0" smtClean="0"/>
              <a:t> extension attack</a:t>
            </a:r>
          </a:p>
          <a:p>
            <a:r>
              <a:rPr lang="en-US" dirty="0" smtClean="0"/>
              <a:t>raw CBC (cascade) extension attack</a:t>
            </a:r>
          </a:p>
          <a:p>
            <a:r>
              <a:rPr lang="en-US" dirty="0" smtClean="0"/>
              <a:t>Meet in the middle</a:t>
            </a:r>
          </a:p>
          <a:p>
            <a:r>
              <a:rPr lang="en-US" dirty="0" smtClean="0"/>
              <a:t>ECB</a:t>
            </a:r>
          </a:p>
          <a:p>
            <a:r>
              <a:rPr lang="en-US" dirty="0" smtClean="0"/>
              <a:t>Padding Oracles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486A-5D7B-DC4E-A9DD-FFAF260D45AC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7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44" name="Group 60"/>
          <p:cNvGrpSpPr>
            <a:grpSpLocks/>
          </p:cNvGrpSpPr>
          <p:nvPr/>
        </p:nvGrpSpPr>
        <p:grpSpPr bwMode="auto">
          <a:xfrm>
            <a:off x="533400" y="1164931"/>
            <a:ext cx="7391400" cy="3663951"/>
            <a:chOff x="192" y="620"/>
            <a:chExt cx="4656" cy="2308"/>
          </a:xfrm>
        </p:grpSpPr>
        <p:sp>
          <p:nvSpPr>
            <p:cNvPr id="16439" name="AutoShape 55"/>
            <p:cNvSpPr>
              <a:spLocks noChangeArrowheads="1"/>
            </p:cNvSpPr>
            <p:nvPr/>
          </p:nvSpPr>
          <p:spPr bwMode="auto">
            <a:xfrm>
              <a:off x="288" y="960"/>
              <a:ext cx="4560" cy="1968"/>
            </a:xfrm>
            <a:prstGeom prst="roundRect">
              <a:avLst>
                <a:gd name="adj" fmla="val 16667"/>
              </a:avLst>
            </a:prstGeom>
            <a:ln/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440" name="Text Box 56"/>
            <p:cNvSpPr txBox="1">
              <a:spLocks noChangeArrowheads="1"/>
            </p:cNvSpPr>
            <p:nvPr/>
          </p:nvSpPr>
          <p:spPr bwMode="auto">
            <a:xfrm>
              <a:off x="192" y="620"/>
              <a:ext cx="85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i="1" u="sng" dirty="0"/>
                <a:t>r</a:t>
              </a:r>
              <a:r>
                <a:rPr lang="en-US" sz="2400" i="1" u="sng" dirty="0" smtClean="0"/>
                <a:t>aw CBC</a:t>
              </a:r>
              <a:endParaRPr lang="en-US" sz="2400" i="1" u="sng" dirty="0"/>
            </a:p>
          </p:txBody>
        </p:sp>
      </p:grp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Encrypted CBC</a:t>
            </a:r>
            <a:r>
              <a:rPr lang="en-US" dirty="0"/>
              <a:t>-</a:t>
            </a:r>
            <a:r>
              <a:rPr lang="en-US" dirty="0" smtClean="0"/>
              <a:t>MAC</a:t>
            </a:r>
            <a:br>
              <a:rPr lang="en-US" dirty="0" smtClean="0"/>
            </a:br>
            <a:r>
              <a:rPr lang="en-US" dirty="0" smtClean="0"/>
              <a:t>(ECBC-MAC)</a:t>
            </a:r>
            <a:endParaRPr lang="en-US" dirty="0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1295400" y="3457280"/>
            <a:ext cx="914400" cy="838200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F(k,</a:t>
            </a:r>
            <a:r>
              <a:rPr lang="en-US" sz="2400" dirty="0">
                <a:solidFill>
                  <a:srgbClr val="000000"/>
                </a:solidFill>
                <a:sym typeface="Symbol" charset="0"/>
              </a:rPr>
              <a:t>)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2971800" y="3457280"/>
            <a:ext cx="914400" cy="838200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400">
                <a:solidFill>
                  <a:srgbClr val="000000"/>
                </a:solidFill>
              </a:rPr>
              <a:t>F(k,</a:t>
            </a:r>
            <a:r>
              <a:rPr lang="en-US" sz="2400">
                <a:solidFill>
                  <a:srgbClr val="000000"/>
                </a:solidFill>
                <a:sym typeface="Symbol" charset="0"/>
              </a:rPr>
              <a:t>)</a:t>
            </a: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6172200" y="3457280"/>
            <a:ext cx="914400" cy="838200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400">
                <a:solidFill>
                  <a:srgbClr val="000000"/>
                </a:solidFill>
              </a:rPr>
              <a:t>F(k,</a:t>
            </a:r>
            <a:r>
              <a:rPr lang="en-US" sz="2400">
                <a:solidFill>
                  <a:srgbClr val="000000"/>
                </a:solidFill>
                <a:sym typeface="Symbol" charset="0"/>
              </a:rPr>
              <a:t>)</a:t>
            </a: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990600" y="2009480"/>
            <a:ext cx="1524000" cy="381000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/>
              <a:t>m[0]</a:t>
            </a:r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2514600" y="2009480"/>
            <a:ext cx="1676400" cy="381000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/>
              <a:t>m[1]</a:t>
            </a:r>
          </a:p>
        </p:txBody>
      </p:sp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4191000" y="2009480"/>
            <a:ext cx="1600200" cy="381000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/>
              <a:t>m[3]</a:t>
            </a:r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5791200" y="2009480"/>
            <a:ext cx="1524000" cy="381000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/>
              <a:t>m[4]</a:t>
            </a:r>
          </a:p>
        </p:txBody>
      </p:sp>
      <p:sp>
        <p:nvSpPr>
          <p:cNvPr id="16400" name="Text Box 16"/>
          <p:cNvSpPr txBox="1">
            <a:spLocks noChangeArrowheads="1"/>
          </p:cNvSpPr>
          <p:nvPr/>
        </p:nvSpPr>
        <p:spPr bwMode="auto">
          <a:xfrm>
            <a:off x="6400800" y="2525179"/>
            <a:ext cx="499856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ym typeface="Symbol" charset="0"/>
              </a:rPr>
              <a:t></a:t>
            </a:r>
          </a:p>
        </p:txBody>
      </p:sp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3124200" y="2525179"/>
            <a:ext cx="499856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ym typeface="Symbol" charset="0"/>
              </a:rPr>
              <a:t></a:t>
            </a:r>
          </a:p>
        </p:txBody>
      </p:sp>
      <p:sp>
        <p:nvSpPr>
          <p:cNvPr id="16404" name="Line 20"/>
          <p:cNvSpPr>
            <a:spLocks noChangeShapeType="1"/>
          </p:cNvSpPr>
          <p:nvPr/>
        </p:nvSpPr>
        <p:spPr bwMode="auto">
          <a:xfrm>
            <a:off x="3352800" y="2422231"/>
            <a:ext cx="0" cy="2447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5" name="Line 21"/>
          <p:cNvSpPr>
            <a:spLocks noChangeShapeType="1"/>
          </p:cNvSpPr>
          <p:nvPr/>
        </p:nvSpPr>
        <p:spPr bwMode="auto">
          <a:xfrm flipH="1">
            <a:off x="6627815" y="2390480"/>
            <a:ext cx="1585" cy="2765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6" name="Line 22"/>
          <p:cNvSpPr>
            <a:spLocks noChangeShapeType="1"/>
          </p:cNvSpPr>
          <p:nvPr/>
        </p:nvSpPr>
        <p:spPr bwMode="auto">
          <a:xfrm>
            <a:off x="3352800" y="307628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7" name="Line 23"/>
          <p:cNvSpPr>
            <a:spLocks noChangeShapeType="1"/>
          </p:cNvSpPr>
          <p:nvPr/>
        </p:nvSpPr>
        <p:spPr bwMode="auto">
          <a:xfrm>
            <a:off x="6629400" y="307628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1" name="Line 27"/>
          <p:cNvSpPr>
            <a:spLocks noChangeShapeType="1"/>
          </p:cNvSpPr>
          <p:nvPr/>
        </p:nvSpPr>
        <p:spPr bwMode="auto">
          <a:xfrm>
            <a:off x="1676400" y="429548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2" name="Freeform 28"/>
          <p:cNvSpPr>
            <a:spLocks/>
          </p:cNvSpPr>
          <p:nvPr/>
        </p:nvSpPr>
        <p:spPr bwMode="auto">
          <a:xfrm>
            <a:off x="1676400" y="2923880"/>
            <a:ext cx="1600200" cy="1676400"/>
          </a:xfrm>
          <a:custGeom>
            <a:avLst/>
            <a:gdLst>
              <a:gd name="T0" fmla="*/ 0 w 1008"/>
              <a:gd name="T1" fmla="*/ 1056 h 1056"/>
              <a:gd name="T2" fmla="*/ 576 w 1008"/>
              <a:gd name="T3" fmla="*/ 1056 h 1056"/>
              <a:gd name="T4" fmla="*/ 576 w 1008"/>
              <a:gd name="T5" fmla="*/ 0 h 1056"/>
              <a:gd name="T6" fmla="*/ 1008 w 1008"/>
              <a:gd name="T7" fmla="*/ 0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3" name="Line 29"/>
          <p:cNvSpPr>
            <a:spLocks noChangeShapeType="1"/>
          </p:cNvSpPr>
          <p:nvPr/>
        </p:nvSpPr>
        <p:spPr bwMode="auto">
          <a:xfrm>
            <a:off x="3429000" y="429548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0" name="Rectangle 36"/>
          <p:cNvSpPr>
            <a:spLocks noChangeArrowheads="1"/>
          </p:cNvSpPr>
          <p:nvPr/>
        </p:nvSpPr>
        <p:spPr bwMode="auto">
          <a:xfrm>
            <a:off x="4648200" y="3457280"/>
            <a:ext cx="914400" cy="838200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400">
                <a:solidFill>
                  <a:srgbClr val="000000"/>
                </a:solidFill>
              </a:rPr>
              <a:t>F(k,</a:t>
            </a:r>
            <a:r>
              <a:rPr lang="en-US" sz="2400">
                <a:solidFill>
                  <a:srgbClr val="000000"/>
                </a:solidFill>
                <a:sym typeface="Symbol" charset="0"/>
              </a:rPr>
              <a:t>)</a:t>
            </a:r>
          </a:p>
        </p:txBody>
      </p:sp>
      <p:sp>
        <p:nvSpPr>
          <p:cNvPr id="16421" name="Freeform 37"/>
          <p:cNvSpPr>
            <a:spLocks/>
          </p:cNvSpPr>
          <p:nvPr/>
        </p:nvSpPr>
        <p:spPr bwMode="auto">
          <a:xfrm>
            <a:off x="3429000" y="2923880"/>
            <a:ext cx="1600200" cy="1676400"/>
          </a:xfrm>
          <a:custGeom>
            <a:avLst/>
            <a:gdLst>
              <a:gd name="T0" fmla="*/ 0 w 1008"/>
              <a:gd name="T1" fmla="*/ 1056 h 1056"/>
              <a:gd name="T2" fmla="*/ 576 w 1008"/>
              <a:gd name="T3" fmla="*/ 1056 h 1056"/>
              <a:gd name="T4" fmla="*/ 576 w 1008"/>
              <a:gd name="T5" fmla="*/ 0 h 1056"/>
              <a:gd name="T6" fmla="*/ 1008 w 1008"/>
              <a:gd name="T7" fmla="*/ 0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2" name="Freeform 38"/>
          <p:cNvSpPr>
            <a:spLocks/>
          </p:cNvSpPr>
          <p:nvPr/>
        </p:nvSpPr>
        <p:spPr bwMode="auto">
          <a:xfrm>
            <a:off x="5105400" y="2923880"/>
            <a:ext cx="1371600" cy="1676400"/>
          </a:xfrm>
          <a:custGeom>
            <a:avLst/>
            <a:gdLst>
              <a:gd name="T0" fmla="*/ 0 w 1008"/>
              <a:gd name="T1" fmla="*/ 1056 h 1056"/>
              <a:gd name="T2" fmla="*/ 576 w 1008"/>
              <a:gd name="T3" fmla="*/ 1056 h 1056"/>
              <a:gd name="T4" fmla="*/ 576 w 1008"/>
              <a:gd name="T5" fmla="*/ 0 h 1056"/>
              <a:gd name="T6" fmla="*/ 1008 w 1008"/>
              <a:gd name="T7" fmla="*/ 0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3" name="Text Box 39"/>
          <p:cNvSpPr txBox="1">
            <a:spLocks noChangeArrowheads="1"/>
          </p:cNvSpPr>
          <p:nvPr/>
        </p:nvSpPr>
        <p:spPr bwMode="auto">
          <a:xfrm>
            <a:off x="4913314" y="2525179"/>
            <a:ext cx="499856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ym typeface="Symbol" charset="0"/>
              </a:rPr>
              <a:t></a:t>
            </a:r>
          </a:p>
        </p:txBody>
      </p:sp>
      <p:sp>
        <p:nvSpPr>
          <p:cNvPr id="16424" name="Line 40"/>
          <p:cNvSpPr>
            <a:spLocks noChangeShapeType="1"/>
          </p:cNvSpPr>
          <p:nvPr/>
        </p:nvSpPr>
        <p:spPr bwMode="auto">
          <a:xfrm>
            <a:off x="5141913" y="2422231"/>
            <a:ext cx="0" cy="2447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5" name="Line 41"/>
          <p:cNvSpPr>
            <a:spLocks noChangeShapeType="1"/>
          </p:cNvSpPr>
          <p:nvPr/>
        </p:nvSpPr>
        <p:spPr bwMode="auto">
          <a:xfrm>
            <a:off x="5141913" y="307628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6" name="Line 42"/>
          <p:cNvSpPr>
            <a:spLocks noChangeShapeType="1"/>
          </p:cNvSpPr>
          <p:nvPr/>
        </p:nvSpPr>
        <p:spPr bwMode="auto">
          <a:xfrm>
            <a:off x="5105400" y="429548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7" name="Line 43"/>
          <p:cNvSpPr>
            <a:spLocks noChangeShapeType="1"/>
          </p:cNvSpPr>
          <p:nvPr/>
        </p:nvSpPr>
        <p:spPr bwMode="auto">
          <a:xfrm>
            <a:off x="6627815" y="4295480"/>
            <a:ext cx="1587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5" name="Rectangle 51"/>
          <p:cNvSpPr>
            <a:spLocks noChangeArrowheads="1"/>
          </p:cNvSpPr>
          <p:nvPr/>
        </p:nvSpPr>
        <p:spPr bwMode="auto">
          <a:xfrm>
            <a:off x="6248400" y="5514680"/>
            <a:ext cx="914400" cy="838200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400"/>
              <a:t>F(</a:t>
            </a:r>
            <a:r>
              <a:rPr lang="en-US" sz="2400" b="1"/>
              <a:t>k</a:t>
            </a:r>
            <a:r>
              <a:rPr lang="en-US" sz="2400" b="1" baseline="-25000"/>
              <a:t>1</a:t>
            </a:r>
            <a:r>
              <a:rPr lang="en-US" sz="2400"/>
              <a:t>,</a:t>
            </a:r>
            <a:r>
              <a:rPr lang="en-US" sz="2400">
                <a:sym typeface="Symbol" charset="0"/>
              </a:rPr>
              <a:t>)</a:t>
            </a:r>
          </a:p>
        </p:txBody>
      </p:sp>
      <p:sp>
        <p:nvSpPr>
          <p:cNvPr id="16436" name="Line 52"/>
          <p:cNvSpPr>
            <a:spLocks noChangeShapeType="1"/>
          </p:cNvSpPr>
          <p:nvPr/>
        </p:nvSpPr>
        <p:spPr bwMode="auto">
          <a:xfrm>
            <a:off x="7162800" y="597188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7" name="Text Box 53"/>
          <p:cNvSpPr txBox="1">
            <a:spLocks noChangeArrowheads="1"/>
          </p:cNvSpPr>
          <p:nvPr/>
        </p:nvSpPr>
        <p:spPr bwMode="auto">
          <a:xfrm>
            <a:off x="7620001" y="5540080"/>
            <a:ext cx="4924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tag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7315200" y="4295480"/>
            <a:ext cx="1600200" cy="685800"/>
          </a:xfrm>
          <a:prstGeom prst="wedgeRoundRectCallout">
            <a:avLst>
              <a:gd name="adj1" fmla="val -70216"/>
              <a:gd name="adj2" fmla="val 111883"/>
              <a:gd name="adj3" fmla="val 1666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Why?</a:t>
            </a:r>
          </a:p>
        </p:txBody>
      </p:sp>
      <p:sp>
        <p:nvSpPr>
          <p:cNvPr id="38" name="Text Box 17"/>
          <p:cNvSpPr txBox="1">
            <a:spLocks noChangeArrowheads="1"/>
          </p:cNvSpPr>
          <p:nvPr/>
        </p:nvSpPr>
        <p:spPr bwMode="auto">
          <a:xfrm>
            <a:off x="1481344" y="2525179"/>
            <a:ext cx="499856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ym typeface="Symbol" charset="0"/>
              </a:rPr>
              <a:t></a:t>
            </a:r>
          </a:p>
        </p:txBody>
      </p:sp>
      <p:sp>
        <p:nvSpPr>
          <p:cNvPr id="39" name="Line 20"/>
          <p:cNvSpPr>
            <a:spLocks noChangeShapeType="1"/>
          </p:cNvSpPr>
          <p:nvPr/>
        </p:nvSpPr>
        <p:spPr bwMode="auto">
          <a:xfrm>
            <a:off x="1709944" y="2422231"/>
            <a:ext cx="0" cy="2447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22"/>
          <p:cNvSpPr>
            <a:spLocks noChangeShapeType="1"/>
          </p:cNvSpPr>
          <p:nvPr/>
        </p:nvSpPr>
        <p:spPr bwMode="auto">
          <a:xfrm>
            <a:off x="1709944" y="307628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20775" y="2667000"/>
            <a:ext cx="218008" cy="276999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dirty="0" smtClean="0"/>
              <a:t>IV</a:t>
            </a:r>
          </a:p>
        </p:txBody>
      </p:sp>
      <p:cxnSp>
        <p:nvCxnSpPr>
          <p:cNvPr id="5" name="Straight Arrow Connector 4"/>
          <p:cNvCxnSpPr>
            <a:endCxn id="38" idx="1"/>
          </p:cNvCxnSpPr>
          <p:nvPr/>
        </p:nvCxnSpPr>
        <p:spPr>
          <a:xfrm flipV="1">
            <a:off x="1038783" y="2817567"/>
            <a:ext cx="442561" cy="1833"/>
          </a:xfrm>
          <a:prstGeom prst="straightConnector1">
            <a:avLst/>
          </a:prstGeom>
          <a:ln w="12700" cap="rnd" cmpd="sng">
            <a:solidFill>
              <a:schemeClr val="tx1"/>
            </a:solidFill>
            <a:miter lim="800000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ounded Rectangular Callout 43"/>
          <p:cNvSpPr/>
          <p:nvPr/>
        </p:nvSpPr>
        <p:spPr>
          <a:xfrm>
            <a:off x="83852" y="3059405"/>
            <a:ext cx="1371600" cy="397875"/>
          </a:xfrm>
          <a:prstGeom prst="wedgeRoundRectCallout">
            <a:avLst>
              <a:gd name="adj1" fmla="val 17063"/>
              <a:gd name="adj2" fmla="val -84025"/>
              <a:gd name="adj3" fmla="val 16667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assume 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83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Attack</a:t>
            </a:r>
            <a:endParaRPr 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Suppose </a:t>
            </a:r>
            <a:r>
              <a:rPr lang="en-US" dirty="0"/>
              <a:t>we define a MAC    I</a:t>
            </a:r>
            <a:r>
              <a:rPr lang="en-US" baseline="-25000" dirty="0"/>
              <a:t>RAW</a:t>
            </a:r>
            <a:r>
              <a:rPr lang="en-US" dirty="0"/>
              <a:t> =  (S,V)     </a:t>
            </a:r>
            <a:r>
              <a:rPr lang="en-US" dirty="0" smtClean="0"/>
              <a:t>where</a:t>
            </a:r>
          </a:p>
          <a:p>
            <a:pPr>
              <a:spcBef>
                <a:spcPct val="80000"/>
              </a:spcBef>
              <a:buFontTx/>
              <a:buNone/>
            </a:pPr>
            <a:r>
              <a:rPr lang="en-US" dirty="0" smtClean="0"/>
              <a:t>			S(</a:t>
            </a:r>
            <a:r>
              <a:rPr lang="en-US" dirty="0" err="1" smtClean="0"/>
              <a:t>k,m</a:t>
            </a:r>
            <a:r>
              <a:rPr lang="en-US" dirty="0" smtClean="0"/>
              <a:t>) = </a:t>
            </a:r>
            <a:r>
              <a:rPr lang="en-US" dirty="0" err="1" smtClean="0"/>
              <a:t>rawCBC</a:t>
            </a:r>
            <a:r>
              <a:rPr lang="en-US" dirty="0" smtClean="0"/>
              <a:t>(</a:t>
            </a:r>
            <a:r>
              <a:rPr lang="en-US" dirty="0" err="1" smtClean="0"/>
              <a:t>k,m</a:t>
            </a:r>
            <a:r>
              <a:rPr lang="en-US" dirty="0" smtClean="0"/>
              <a:t>)</a:t>
            </a:r>
          </a:p>
          <a:p>
            <a:pPr>
              <a:spcBef>
                <a:spcPct val="80000"/>
              </a:spcBef>
              <a:buFontTx/>
              <a:buNone/>
            </a:pPr>
            <a:r>
              <a:rPr lang="en-US" dirty="0" smtClean="0"/>
              <a:t>Then   </a:t>
            </a:r>
            <a:r>
              <a:rPr lang="en-US" dirty="0"/>
              <a:t>I</a:t>
            </a:r>
            <a:r>
              <a:rPr lang="en-US" baseline="-25000" dirty="0"/>
              <a:t>RAW</a:t>
            </a:r>
            <a:r>
              <a:rPr lang="en-US" dirty="0"/>
              <a:t> </a:t>
            </a:r>
            <a:r>
              <a:rPr lang="en-US" dirty="0" smtClean="0"/>
              <a:t> is </a:t>
            </a:r>
            <a:r>
              <a:rPr lang="en-US" dirty="0"/>
              <a:t>easily broken using a </a:t>
            </a:r>
            <a:r>
              <a:rPr lang="en-US" dirty="0" smtClean="0"/>
              <a:t>1-chosen </a:t>
            </a:r>
            <a:r>
              <a:rPr lang="en-US" dirty="0" err="1"/>
              <a:t>msg</a:t>
            </a:r>
            <a:r>
              <a:rPr lang="en-US" dirty="0"/>
              <a:t> attack.</a:t>
            </a:r>
          </a:p>
          <a:p>
            <a:pPr marL="0" indent="0">
              <a:spcBef>
                <a:spcPct val="80000"/>
              </a:spcBef>
              <a:buNone/>
            </a:pPr>
            <a:r>
              <a:rPr lang="en-US" dirty="0"/>
              <a:t>Adversary works as follows:</a:t>
            </a:r>
          </a:p>
          <a:p>
            <a:pPr marL="857250" lvl="1" indent="-514350">
              <a:spcBef>
                <a:spcPct val="40000"/>
              </a:spcBef>
              <a:buFont typeface="+mj-lt"/>
              <a:buAutoNum type="arabicPeriod"/>
            </a:pPr>
            <a:r>
              <a:rPr lang="en-US" dirty="0" smtClean="0"/>
              <a:t>Choose an </a:t>
            </a:r>
            <a:r>
              <a:rPr lang="en-US" dirty="0"/>
              <a:t>arbitrary one-block message   </a:t>
            </a:r>
            <a:r>
              <a:rPr lang="en-US" dirty="0" err="1"/>
              <a:t>m</a:t>
            </a:r>
            <a:r>
              <a:rPr lang="en-US" dirty="0" err="1" smtClean="0">
                <a:sym typeface="Symbol" charset="0"/>
              </a:rPr>
              <a:t>X</a:t>
            </a:r>
            <a:endParaRPr lang="en-US" dirty="0">
              <a:sym typeface="Symbol" charset="0"/>
            </a:endParaRPr>
          </a:p>
          <a:p>
            <a:pPr marL="857250" lvl="1" indent="-514350">
              <a:spcBef>
                <a:spcPct val="40000"/>
              </a:spcBef>
              <a:buFont typeface="+mj-lt"/>
              <a:buAutoNum type="arabicPeriod"/>
            </a:pPr>
            <a:r>
              <a:rPr lang="en-US" dirty="0">
                <a:sym typeface="Symbol" charset="0"/>
              </a:rPr>
              <a:t>Request tag for m.    Get   t = F(</a:t>
            </a:r>
            <a:r>
              <a:rPr lang="en-US" dirty="0" err="1">
                <a:sym typeface="Symbol" charset="0"/>
              </a:rPr>
              <a:t>k,m</a:t>
            </a:r>
            <a:r>
              <a:rPr lang="en-US" dirty="0">
                <a:sym typeface="Symbol" charset="0"/>
              </a:rPr>
              <a:t>)</a:t>
            </a:r>
          </a:p>
          <a:p>
            <a:pPr marL="857250" lvl="1" indent="-514350">
              <a:spcBef>
                <a:spcPct val="40000"/>
              </a:spcBef>
              <a:buFont typeface="+mj-lt"/>
              <a:buAutoNum type="arabicPeriod"/>
            </a:pPr>
            <a:r>
              <a:rPr lang="en-US" dirty="0">
                <a:sym typeface="Symbol" charset="0"/>
              </a:rPr>
              <a:t>Output  t  as MAC forgery for the </a:t>
            </a:r>
            <a:r>
              <a:rPr lang="en-US" dirty="0" smtClean="0">
                <a:sym typeface="Symbol" charset="0"/>
              </a:rPr>
              <a:t>2-block message  </a:t>
            </a:r>
            <a:br>
              <a:rPr lang="en-US" dirty="0" smtClean="0">
                <a:sym typeface="Symbol" charset="0"/>
              </a:rPr>
            </a:br>
            <a:r>
              <a:rPr lang="en-US" dirty="0" smtClean="0">
                <a:sym typeface="Symbol" charset="0"/>
              </a:rPr>
              <a:t>m|| </a:t>
            </a:r>
            <a:r>
              <a:rPr lang="en-US" dirty="0" err="1">
                <a:sym typeface="Symbol" charset="0"/>
              </a:rPr>
              <a:t>t</a:t>
            </a:r>
            <a:r>
              <a:rPr lang="en-US" dirty="0" err="1" smtClean="0">
                <a:sym typeface="Symbol" charset="0"/>
              </a:rPr>
              <a:t>m</a:t>
            </a:r>
            <a:endParaRPr lang="en-US" dirty="0">
              <a:sym typeface="Symbo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8733" y="3810000"/>
            <a:ext cx="7848600" cy="259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46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Attack</a:t>
            </a:r>
            <a:endParaRPr lang="en-US" dirty="0"/>
          </a:p>
        </p:txBody>
      </p:sp>
      <p:sp>
        <p:nvSpPr>
          <p:cNvPr id="16437" name="Text Box 53"/>
          <p:cNvSpPr txBox="1">
            <a:spLocks noChangeArrowheads="1"/>
          </p:cNvSpPr>
          <p:nvPr/>
        </p:nvSpPr>
        <p:spPr bwMode="auto">
          <a:xfrm>
            <a:off x="2328333" y="5510157"/>
            <a:ext cx="28881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 smtClean="0"/>
              <a:t>t</a:t>
            </a:r>
            <a:endParaRPr lang="en-US" sz="2400" dirty="0"/>
          </a:p>
        </p:txBody>
      </p:sp>
      <p:sp>
        <p:nvSpPr>
          <p:cNvPr id="36" name="AutoShape 55"/>
          <p:cNvSpPr>
            <a:spLocks noChangeArrowheads="1"/>
          </p:cNvSpPr>
          <p:nvPr/>
        </p:nvSpPr>
        <p:spPr bwMode="auto">
          <a:xfrm>
            <a:off x="1066800" y="2161823"/>
            <a:ext cx="2362200" cy="3124201"/>
          </a:xfrm>
          <a:prstGeom prst="roundRect">
            <a:avLst>
              <a:gd name="adj" fmla="val 16667"/>
            </a:avLst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7" name="Rectangle 8"/>
          <p:cNvSpPr>
            <a:spLocks noChangeArrowheads="1"/>
          </p:cNvSpPr>
          <p:nvPr/>
        </p:nvSpPr>
        <p:spPr bwMode="auto">
          <a:xfrm>
            <a:off x="1790700" y="3914422"/>
            <a:ext cx="914400" cy="838200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400"/>
              <a:t>F(k,</a:t>
            </a:r>
            <a:r>
              <a:rPr lang="en-US" sz="2400">
                <a:sym typeface="Symbol" charset="0"/>
              </a:rPr>
              <a:t>)</a:t>
            </a:r>
          </a:p>
        </p:txBody>
      </p:sp>
      <p:sp>
        <p:nvSpPr>
          <p:cNvPr id="39" name="Rectangle 13"/>
          <p:cNvSpPr>
            <a:spLocks noChangeArrowheads="1"/>
          </p:cNvSpPr>
          <p:nvPr/>
        </p:nvSpPr>
        <p:spPr bwMode="auto">
          <a:xfrm>
            <a:off x="1485900" y="2466622"/>
            <a:ext cx="1524000" cy="381000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400" dirty="0" smtClean="0"/>
              <a:t>m</a:t>
            </a:r>
            <a:endParaRPr lang="en-US" sz="2400" dirty="0"/>
          </a:p>
        </p:txBody>
      </p:sp>
      <p:sp>
        <p:nvSpPr>
          <p:cNvPr id="50" name="Line 43"/>
          <p:cNvSpPr>
            <a:spLocks noChangeShapeType="1"/>
          </p:cNvSpPr>
          <p:nvPr/>
        </p:nvSpPr>
        <p:spPr bwMode="auto">
          <a:xfrm>
            <a:off x="2247900" y="4752622"/>
            <a:ext cx="0" cy="12671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09651" y="1183957"/>
            <a:ext cx="5924699" cy="49244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3200" dirty="0" smtClean="0"/>
              <a:t>Break in 1-chosen message attack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" y="6019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90000"/>
              </a:spcBef>
            </a:pPr>
            <a:r>
              <a:rPr lang="en-US" sz="2400" dirty="0" smtClean="0">
                <a:sym typeface="Symbol" charset="0"/>
              </a:rPr>
              <a:t>Problem:    </a:t>
            </a:r>
            <a:r>
              <a:rPr lang="en-US" sz="2400" dirty="0" err="1">
                <a:sym typeface="Symbol" charset="0"/>
              </a:rPr>
              <a:t>rawCBC</a:t>
            </a:r>
            <a:r>
              <a:rPr lang="en-US" sz="2400" dirty="0">
                <a:sym typeface="Symbol" charset="0"/>
              </a:rPr>
              <a:t>(k, </a:t>
            </a:r>
            <a:r>
              <a:rPr lang="en-US" sz="2400" dirty="0" smtClean="0">
                <a:sym typeface="Symbol" charset="0"/>
              </a:rPr>
              <a:t>m|| </a:t>
            </a:r>
            <a:r>
              <a:rPr lang="en-US" sz="2400" dirty="0" err="1">
                <a:sym typeface="Symbol" charset="0"/>
              </a:rPr>
              <a:t>t</a:t>
            </a:r>
            <a:r>
              <a:rPr lang="en-US" sz="2400" dirty="0" err="1" smtClean="0">
                <a:sym typeface="Symbol" charset="0"/>
              </a:rPr>
              <a:t>m</a:t>
            </a:r>
            <a:r>
              <a:rPr lang="en-US" sz="2400" dirty="0" smtClean="0">
                <a:sym typeface="Symbol" charset="0"/>
              </a:rPr>
              <a:t> </a:t>
            </a:r>
            <a:r>
              <a:rPr lang="en-US" sz="2400" dirty="0">
                <a:sym typeface="Symbol" charset="0"/>
              </a:rPr>
              <a:t>) </a:t>
            </a:r>
            <a:br>
              <a:rPr lang="en-US" sz="2400" dirty="0">
                <a:sym typeface="Symbol" charset="0"/>
              </a:rPr>
            </a:br>
            <a:r>
              <a:rPr lang="en-US" sz="2400" dirty="0">
                <a:sym typeface="Symbol" charset="0"/>
              </a:rPr>
              <a:t>                   = F(k, F(</a:t>
            </a:r>
            <a:r>
              <a:rPr lang="en-US" sz="2400" dirty="0" err="1">
                <a:sym typeface="Symbol" charset="0"/>
              </a:rPr>
              <a:t>k,m</a:t>
            </a:r>
            <a:r>
              <a:rPr lang="en-US" sz="2400" dirty="0">
                <a:sym typeface="Symbol" charset="0"/>
              </a:rPr>
              <a:t>)(</a:t>
            </a:r>
            <a:r>
              <a:rPr lang="en-US" sz="2400" dirty="0" err="1">
                <a:sym typeface="Symbol" charset="0"/>
              </a:rPr>
              <a:t>tm</a:t>
            </a:r>
            <a:r>
              <a:rPr lang="en-US" sz="2400" dirty="0">
                <a:sym typeface="Symbol" charset="0"/>
              </a:rPr>
              <a:t>) ) = F(k, t(</a:t>
            </a:r>
            <a:r>
              <a:rPr lang="en-US" sz="2400" dirty="0" err="1">
                <a:sym typeface="Symbol" charset="0"/>
              </a:rPr>
              <a:t>tm</a:t>
            </a:r>
            <a:r>
              <a:rPr lang="en-US" sz="2400" dirty="0">
                <a:sym typeface="Symbol" charset="0"/>
              </a:rPr>
              <a:t>) ) </a:t>
            </a:r>
            <a:r>
              <a:rPr lang="en-US" sz="2400" dirty="0" smtClean="0">
                <a:sym typeface="Symbol" charset="0"/>
              </a:rPr>
              <a:t>= F(</a:t>
            </a:r>
            <a:r>
              <a:rPr lang="en-US" sz="2400" dirty="0" err="1" smtClean="0">
                <a:sym typeface="Symbol" charset="0"/>
              </a:rPr>
              <a:t>k,m</a:t>
            </a:r>
            <a:r>
              <a:rPr lang="en-US" sz="2400" dirty="0" smtClean="0">
                <a:sym typeface="Symbol" charset="0"/>
              </a:rPr>
              <a:t>) =  </a:t>
            </a:r>
            <a:r>
              <a:rPr lang="en-US" sz="2400" dirty="0">
                <a:sym typeface="Symbol" charset="0"/>
              </a:rPr>
              <a:t>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359025" y="2851151"/>
            <a:ext cx="1160425" cy="1035049"/>
            <a:chOff x="1277975" y="2819400"/>
            <a:chExt cx="1160425" cy="1035049"/>
          </a:xfrm>
        </p:grpSpPr>
        <p:sp>
          <p:nvSpPr>
            <p:cNvPr id="26" name="Text Box 17"/>
            <p:cNvSpPr txBox="1">
              <a:spLocks noChangeArrowheads="1"/>
            </p:cNvSpPr>
            <p:nvPr/>
          </p:nvSpPr>
          <p:spPr bwMode="auto">
            <a:xfrm>
              <a:off x="1938544" y="2922348"/>
              <a:ext cx="499856" cy="584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 dirty="0">
                  <a:sym typeface="Symbol" charset="0"/>
                </a:rPr>
                <a:t></a:t>
              </a:r>
            </a:p>
          </p:txBody>
        </p:sp>
        <p:sp>
          <p:nvSpPr>
            <p:cNvPr id="27" name="Line 20"/>
            <p:cNvSpPr>
              <a:spLocks noChangeShapeType="1"/>
            </p:cNvSpPr>
            <p:nvPr/>
          </p:nvSpPr>
          <p:spPr bwMode="auto">
            <a:xfrm>
              <a:off x="2167144" y="2819400"/>
              <a:ext cx="0" cy="2447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2"/>
            <p:cNvSpPr>
              <a:spLocks noChangeShapeType="1"/>
            </p:cNvSpPr>
            <p:nvPr/>
          </p:nvSpPr>
          <p:spPr bwMode="auto">
            <a:xfrm>
              <a:off x="2167144" y="3473449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277975" y="3064169"/>
              <a:ext cx="218008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/>
            <a:p>
              <a:r>
                <a:rPr lang="en-US" dirty="0" smtClean="0"/>
                <a:t>IV</a:t>
              </a:r>
            </a:p>
          </p:txBody>
        </p:sp>
        <p:cxnSp>
          <p:nvCxnSpPr>
            <p:cNvPr id="30" name="Straight Arrow Connector 29"/>
            <p:cNvCxnSpPr>
              <a:endCxn id="26" idx="1"/>
            </p:cNvCxnSpPr>
            <p:nvPr/>
          </p:nvCxnSpPr>
          <p:spPr>
            <a:xfrm flipV="1">
              <a:off x="1495983" y="3214736"/>
              <a:ext cx="442561" cy="1833"/>
            </a:xfrm>
            <a:prstGeom prst="straightConnector1">
              <a:avLst/>
            </a:prstGeom>
            <a:ln w="12700" cap="rnd" cmpd="sng">
              <a:solidFill>
                <a:schemeClr val="tx1"/>
              </a:solidFill>
              <a:miter lim="800000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3962400" y="2161823"/>
            <a:ext cx="4114800" cy="3809999"/>
            <a:chOff x="3962400" y="2161823"/>
            <a:chExt cx="4114800" cy="3809999"/>
          </a:xfrm>
        </p:grpSpPr>
        <p:grpSp>
          <p:nvGrpSpPr>
            <p:cNvPr id="3" name="Group 2"/>
            <p:cNvGrpSpPr/>
            <p:nvPr/>
          </p:nvGrpSpPr>
          <p:grpSpPr>
            <a:xfrm>
              <a:off x="3962400" y="2161823"/>
              <a:ext cx="4114800" cy="3809999"/>
              <a:chOff x="3962400" y="2161823"/>
              <a:chExt cx="4114800" cy="3809999"/>
            </a:xfrm>
          </p:grpSpPr>
          <p:sp>
            <p:nvSpPr>
              <p:cNvPr id="16439" name="AutoShape 55"/>
              <p:cNvSpPr>
                <a:spLocks noChangeArrowheads="1"/>
              </p:cNvSpPr>
              <p:nvPr/>
            </p:nvSpPr>
            <p:spPr bwMode="auto">
              <a:xfrm>
                <a:off x="3962400" y="2161823"/>
                <a:ext cx="4114800" cy="3124201"/>
              </a:xfrm>
              <a:prstGeom prst="roundRect">
                <a:avLst>
                  <a:gd name="adj" fmla="val 16667"/>
                </a:avLst>
              </a:prstGeom>
              <a:ln/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6392" name="Rectangle 8"/>
              <p:cNvSpPr>
                <a:spLocks noChangeArrowheads="1"/>
              </p:cNvSpPr>
              <p:nvPr/>
            </p:nvSpPr>
            <p:spPr bwMode="auto">
              <a:xfrm>
                <a:off x="6324600" y="3914422"/>
                <a:ext cx="914400" cy="838200"/>
              </a:xfrm>
              <a:prstGeom prst="rect">
                <a:avLst/>
              </a:prstGeom>
              <a:ln>
                <a:headEnd/>
                <a:tailEnd/>
              </a:ln>
              <a:extLst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sz="2400"/>
                  <a:t>F(k,</a:t>
                </a:r>
                <a:r>
                  <a:rPr lang="en-US" sz="2400">
                    <a:sym typeface="Symbol" charset="0"/>
                  </a:rPr>
                  <a:t>)</a:t>
                </a:r>
              </a:p>
            </p:txBody>
          </p:sp>
          <p:sp>
            <p:nvSpPr>
              <p:cNvPr id="16396" name="Rectangle 12"/>
              <p:cNvSpPr>
                <a:spLocks noChangeArrowheads="1"/>
              </p:cNvSpPr>
              <p:nvPr/>
            </p:nvSpPr>
            <p:spPr bwMode="auto">
              <a:xfrm>
                <a:off x="4343400" y="2466622"/>
                <a:ext cx="1600200" cy="381000"/>
              </a:xfrm>
              <a:prstGeom prst="rect">
                <a:avLst/>
              </a:prstGeom>
              <a:ln>
                <a:headEnd/>
                <a:tailEnd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sz="2400" dirty="0" smtClean="0"/>
                  <a:t>m</a:t>
                </a:r>
                <a:endParaRPr lang="en-US" sz="2400" dirty="0"/>
              </a:p>
            </p:txBody>
          </p:sp>
          <p:sp>
            <p:nvSpPr>
              <p:cNvPr id="16397" name="Rectangle 13"/>
              <p:cNvSpPr>
                <a:spLocks noChangeArrowheads="1"/>
              </p:cNvSpPr>
              <p:nvPr/>
            </p:nvSpPr>
            <p:spPr bwMode="auto">
              <a:xfrm>
                <a:off x="5943600" y="2466622"/>
                <a:ext cx="1524000" cy="381000"/>
              </a:xfrm>
              <a:prstGeom prst="rect">
                <a:avLst/>
              </a:prstGeom>
              <a:ln>
                <a:headEnd/>
                <a:tailEnd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sz="2400" dirty="0" err="1" smtClean="0"/>
                  <a:t>t</a:t>
                </a:r>
                <a:r>
                  <a:rPr lang="en-US" sz="2400" dirty="0" err="1" smtClean="0">
                    <a:sym typeface="Symbol" charset="0"/>
                  </a:rPr>
                  <a:t>m</a:t>
                </a:r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  <p:sp>
            <p:nvSpPr>
              <p:cNvPr id="16400" name="Text Box 16"/>
              <p:cNvSpPr txBox="1">
                <a:spLocks noChangeArrowheads="1"/>
              </p:cNvSpPr>
              <p:nvPr/>
            </p:nvSpPr>
            <p:spPr bwMode="auto">
              <a:xfrm>
                <a:off x="6539167" y="2982321"/>
                <a:ext cx="499856" cy="5847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sym typeface="Symbol" charset="0"/>
                  </a:rPr>
                  <a:t></a:t>
                </a:r>
              </a:p>
            </p:txBody>
          </p:sp>
          <p:sp>
            <p:nvSpPr>
              <p:cNvPr id="16405" name="Line 21"/>
              <p:cNvSpPr>
                <a:spLocks noChangeShapeType="1"/>
              </p:cNvSpPr>
              <p:nvPr/>
            </p:nvSpPr>
            <p:spPr bwMode="auto">
              <a:xfrm flipH="1">
                <a:off x="6781800" y="2852411"/>
                <a:ext cx="1585" cy="3016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7" name="Line 23"/>
              <p:cNvSpPr>
                <a:spLocks noChangeShapeType="1"/>
              </p:cNvSpPr>
              <p:nvPr/>
            </p:nvSpPr>
            <p:spPr bwMode="auto">
              <a:xfrm>
                <a:off x="6781800" y="3533422"/>
                <a:ext cx="0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0" name="Rectangle 36"/>
              <p:cNvSpPr>
                <a:spLocks noChangeArrowheads="1"/>
              </p:cNvSpPr>
              <p:nvPr/>
            </p:nvSpPr>
            <p:spPr bwMode="auto">
              <a:xfrm>
                <a:off x="4686300" y="3914422"/>
                <a:ext cx="914400" cy="838200"/>
              </a:xfrm>
              <a:prstGeom prst="rect">
                <a:avLst/>
              </a:prstGeom>
              <a:ln>
                <a:headEnd/>
                <a:tailEnd/>
              </a:ln>
              <a:extLst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sz="2400" dirty="0"/>
                  <a:t>F(k,</a:t>
                </a:r>
                <a:r>
                  <a:rPr lang="en-US" sz="2400" dirty="0">
                    <a:sym typeface="Symbol" charset="0"/>
                  </a:rPr>
                  <a:t>)</a:t>
                </a:r>
              </a:p>
            </p:txBody>
          </p:sp>
          <p:sp>
            <p:nvSpPr>
              <p:cNvPr id="16422" name="Freeform 38"/>
              <p:cNvSpPr>
                <a:spLocks/>
              </p:cNvSpPr>
              <p:nvPr/>
            </p:nvSpPr>
            <p:spPr bwMode="auto">
              <a:xfrm>
                <a:off x="5161757" y="3276600"/>
                <a:ext cx="1391443" cy="1780822"/>
              </a:xfrm>
              <a:custGeom>
                <a:avLst/>
                <a:gdLst>
                  <a:gd name="T0" fmla="*/ 0 w 1008"/>
                  <a:gd name="T1" fmla="*/ 1056 h 1056"/>
                  <a:gd name="T2" fmla="*/ 576 w 1008"/>
                  <a:gd name="T3" fmla="*/ 1056 h 1056"/>
                  <a:gd name="T4" fmla="*/ 576 w 1008"/>
                  <a:gd name="T5" fmla="*/ 0 h 1056"/>
                  <a:gd name="T6" fmla="*/ 1008 w 1008"/>
                  <a:gd name="T7" fmla="*/ 0 h 10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08" h="1056">
                    <a:moveTo>
                      <a:pt x="0" y="1056"/>
                    </a:moveTo>
                    <a:lnTo>
                      <a:pt x="576" y="1056"/>
                    </a:lnTo>
                    <a:lnTo>
                      <a:pt x="576" y="0"/>
                    </a:lnTo>
                    <a:lnTo>
                      <a:pt x="1008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7" name="Line 43"/>
              <p:cNvSpPr>
                <a:spLocks noChangeShapeType="1"/>
              </p:cNvSpPr>
              <p:nvPr/>
            </p:nvSpPr>
            <p:spPr bwMode="auto">
              <a:xfrm>
                <a:off x="6780215" y="4752622"/>
                <a:ext cx="1587" cy="1219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Line 41"/>
              <p:cNvSpPr>
                <a:spLocks noChangeShapeType="1"/>
              </p:cNvSpPr>
              <p:nvPr/>
            </p:nvSpPr>
            <p:spPr bwMode="auto">
              <a:xfrm>
                <a:off x="5167489" y="4752622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6819154" y="3533422"/>
                <a:ext cx="2564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 anchorCtr="0">
                <a:spAutoFit/>
              </a:bodyPr>
              <a:lstStyle/>
              <a:p>
                <a:r>
                  <a:rPr lang="en-US" sz="2400" dirty="0" smtClean="0"/>
                  <a:t>m</a:t>
                </a:r>
              </a:p>
            </p:txBody>
          </p:sp>
          <p:sp>
            <p:nvSpPr>
              <p:cNvPr id="56" name="Text Box 53"/>
              <p:cNvSpPr txBox="1">
                <a:spLocks noChangeArrowheads="1"/>
              </p:cNvSpPr>
              <p:nvPr/>
            </p:nvSpPr>
            <p:spPr bwMode="auto">
              <a:xfrm>
                <a:off x="6956777" y="5431724"/>
                <a:ext cx="288811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/>
                  <a:t>t</a:t>
                </a:r>
                <a:endParaRPr lang="en-US" sz="2400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4249775" y="2858285"/>
              <a:ext cx="1160425" cy="1035049"/>
              <a:chOff x="1277975" y="2819400"/>
              <a:chExt cx="1160425" cy="1035049"/>
            </a:xfrm>
          </p:grpSpPr>
          <p:sp>
            <p:nvSpPr>
              <p:cNvPr id="33" name="Text Box 17"/>
              <p:cNvSpPr txBox="1">
                <a:spLocks noChangeArrowheads="1"/>
              </p:cNvSpPr>
              <p:nvPr/>
            </p:nvSpPr>
            <p:spPr bwMode="auto">
              <a:xfrm>
                <a:off x="1938544" y="2922348"/>
                <a:ext cx="499856" cy="5847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sym typeface="Symbol" charset="0"/>
                  </a:rPr>
                  <a:t></a:t>
                </a:r>
              </a:p>
            </p:txBody>
          </p:sp>
          <p:sp>
            <p:nvSpPr>
              <p:cNvPr id="34" name="Line 20"/>
              <p:cNvSpPr>
                <a:spLocks noChangeShapeType="1"/>
              </p:cNvSpPr>
              <p:nvPr/>
            </p:nvSpPr>
            <p:spPr bwMode="auto">
              <a:xfrm>
                <a:off x="2167144" y="2819400"/>
                <a:ext cx="0" cy="2447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22"/>
              <p:cNvSpPr>
                <a:spLocks noChangeShapeType="1"/>
              </p:cNvSpPr>
              <p:nvPr/>
            </p:nvSpPr>
            <p:spPr bwMode="auto">
              <a:xfrm>
                <a:off x="2167144" y="3473449"/>
                <a:ext cx="0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277975" y="3064169"/>
                <a:ext cx="2180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 anchorCtr="0">
                <a:spAutoFit/>
              </a:bodyPr>
              <a:lstStyle/>
              <a:p>
                <a:r>
                  <a:rPr lang="en-US" dirty="0" smtClean="0"/>
                  <a:t>IV</a:t>
                </a:r>
              </a:p>
            </p:txBody>
          </p:sp>
          <p:cxnSp>
            <p:nvCxnSpPr>
              <p:cNvPr id="40" name="Straight Arrow Connector 39"/>
              <p:cNvCxnSpPr>
                <a:endCxn id="33" idx="1"/>
              </p:cNvCxnSpPr>
              <p:nvPr/>
            </p:nvCxnSpPr>
            <p:spPr>
              <a:xfrm flipV="1">
                <a:off x="1495983" y="3214736"/>
                <a:ext cx="442561" cy="1833"/>
              </a:xfrm>
              <a:prstGeom prst="straightConnector1">
                <a:avLst/>
              </a:prstGeom>
              <a:ln w="12700" cap="rnd" cmpd="sng">
                <a:solidFill>
                  <a:schemeClr val="tx1"/>
                </a:solidFill>
                <a:miter lim="800000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27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How would you </a:t>
            </a:r>
            <a:r>
              <a:rPr lang="en-US" i="1" u="sng" dirty="0" smtClean="0"/>
              <a:t>attack</a:t>
            </a:r>
            <a:r>
              <a:rPr lang="en-US" dirty="0" smtClean="0">
                <a:solidFill>
                  <a:schemeClr val="tx1"/>
                </a:solidFill>
              </a:rPr>
              <a:t> messages encrypted with a substitution cipher?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68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trike="sngStrike" dirty="0" smtClean="0"/>
              <a:t>Frequency analysis</a:t>
            </a:r>
          </a:p>
          <a:p>
            <a:r>
              <a:rPr lang="en-US" strike="sngStrike" dirty="0"/>
              <a:t>Two time </a:t>
            </a:r>
            <a:r>
              <a:rPr lang="en-US" strike="sngStrike" dirty="0" smtClean="0"/>
              <a:t>pads</a:t>
            </a:r>
          </a:p>
          <a:p>
            <a:r>
              <a:rPr lang="en-US" strike="sngStrike" dirty="0" smtClean="0"/>
              <a:t>Bad PRNG/Key gen</a:t>
            </a:r>
          </a:p>
          <a:p>
            <a:r>
              <a:rPr lang="en-US" strike="sngStrike" dirty="0" smtClean="0"/>
              <a:t>Man in the middle</a:t>
            </a:r>
          </a:p>
          <a:p>
            <a:r>
              <a:rPr lang="en-US" strike="sngStrike" dirty="0" smtClean="0"/>
              <a:t>Poor hashes</a:t>
            </a:r>
          </a:p>
          <a:p>
            <a:pPr lvl="1"/>
            <a:r>
              <a:rPr lang="en-US" strike="sngStrike" dirty="0" smtClean="0"/>
              <a:t>Poor pre-image resistance</a:t>
            </a:r>
          </a:p>
          <a:p>
            <a:pPr lvl="1"/>
            <a:r>
              <a:rPr lang="en-US" strike="sngStrike" dirty="0" smtClean="0"/>
              <a:t>Non-salted hashes / rainbow tables</a:t>
            </a:r>
          </a:p>
          <a:p>
            <a:r>
              <a:rPr lang="en-US" strike="sngStrike" dirty="0" err="1" smtClean="0"/>
              <a:t>Merkle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Damgard</a:t>
            </a:r>
            <a:r>
              <a:rPr lang="en-US" strike="sngStrike" dirty="0" smtClean="0"/>
              <a:t> extension attack</a:t>
            </a:r>
          </a:p>
          <a:p>
            <a:r>
              <a:rPr lang="en-US" strike="sngStrike" dirty="0" smtClean="0"/>
              <a:t>raw CBC (cascade) extension attack</a:t>
            </a:r>
          </a:p>
          <a:p>
            <a:r>
              <a:rPr lang="en-US" dirty="0" smtClean="0"/>
              <a:t>Meet in the middle</a:t>
            </a:r>
          </a:p>
          <a:p>
            <a:r>
              <a:rPr lang="en-US" dirty="0" smtClean="0"/>
              <a:t>ECB</a:t>
            </a:r>
          </a:p>
          <a:p>
            <a:r>
              <a:rPr lang="en-US" dirty="0" smtClean="0"/>
              <a:t>Padding Oracles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486A-5D7B-DC4E-A9DD-FFAF260D45AC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36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block cipher?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6336"/>
            <a:ext cx="8229600" cy="47545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Block ciphers are the crypto work horse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Canonical examples: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3DES: 	n = 64 bits, 		k = 168 bits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AES: 		n = 128 bits, 	k = 128, 192, 256 bits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57200" y="2065139"/>
            <a:ext cx="8229600" cy="2275222"/>
            <a:chOff x="457200" y="2065139"/>
            <a:chExt cx="8229600" cy="2275222"/>
          </a:xfrm>
        </p:grpSpPr>
        <p:grpSp>
          <p:nvGrpSpPr>
            <p:cNvPr id="30" name="Group 29"/>
            <p:cNvGrpSpPr/>
            <p:nvPr/>
          </p:nvGrpSpPr>
          <p:grpSpPr>
            <a:xfrm>
              <a:off x="457200" y="2065139"/>
              <a:ext cx="2590800" cy="830461"/>
              <a:chOff x="76200" y="2065139"/>
              <a:chExt cx="2590800" cy="830461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76200" y="2438400"/>
                <a:ext cx="2590800" cy="457200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Block of plaintext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067467" y="2065139"/>
                <a:ext cx="60826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 anchorCtr="0">
                <a:spAutoFit/>
              </a:bodyPr>
              <a:lstStyle/>
              <a:p>
                <a:pPr algn="ctr"/>
                <a:r>
                  <a:rPr lang="en-US" sz="2000" dirty="0" smtClean="0"/>
                  <a:t>n bits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3733800" y="3581400"/>
              <a:ext cx="1676400" cy="758961"/>
              <a:chOff x="3733800" y="3581400"/>
              <a:chExt cx="1676400" cy="758961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733800" y="3581400"/>
                <a:ext cx="1676400" cy="457200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2000" dirty="0" smtClean="0">
                    <a:solidFill>
                      <a:srgbClr val="000000"/>
                    </a:solidFill>
                  </a:rPr>
                  <a:t>Key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272188" y="4032584"/>
                <a:ext cx="59962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 anchorCtr="0">
                <a:spAutoFit/>
              </a:bodyPr>
              <a:lstStyle/>
              <a:p>
                <a:pPr algn="ctr"/>
                <a:r>
                  <a:rPr lang="en-US" sz="2000" dirty="0" smtClean="0"/>
                  <a:t>k bits</a:t>
                </a: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6096000" y="2095917"/>
              <a:ext cx="2590800" cy="799683"/>
              <a:chOff x="6477000" y="2095917"/>
              <a:chExt cx="2590800" cy="799683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6477000" y="2438400"/>
                <a:ext cx="2590800" cy="457200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2000" dirty="0" smtClean="0">
                    <a:solidFill>
                      <a:srgbClr val="000000"/>
                    </a:solidFill>
                  </a:rPr>
                  <a:t>Block of </a:t>
                </a:r>
                <a:r>
                  <a:rPr lang="en-US" sz="2000" dirty="0" err="1">
                    <a:solidFill>
                      <a:srgbClr val="000000"/>
                    </a:solidFill>
                  </a:rPr>
                  <a:t>c</a:t>
                </a:r>
                <a:r>
                  <a:rPr lang="en-US" sz="2000" dirty="0" err="1" smtClean="0">
                    <a:solidFill>
                      <a:srgbClr val="000000"/>
                    </a:solidFill>
                  </a:rPr>
                  <a:t>iphertext</a:t>
                </a:r>
                <a:endParaRPr lang="en-US" sz="20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7468267" y="2095917"/>
                <a:ext cx="60826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 anchorCtr="0">
                <a:spAutoFit/>
              </a:bodyPr>
              <a:lstStyle/>
              <a:p>
                <a:pPr algn="ctr"/>
                <a:r>
                  <a:rPr lang="en-US" sz="2000" dirty="0" smtClean="0"/>
                  <a:t>n bits</a:t>
                </a: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3048000" y="2438400"/>
              <a:ext cx="3048000" cy="1143000"/>
              <a:chOff x="3048000" y="2438400"/>
              <a:chExt cx="3048000" cy="114300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3733800" y="2438400"/>
                <a:ext cx="1676400" cy="457200"/>
              </a:xfrm>
              <a:prstGeom prst="rect">
                <a:avLst/>
              </a:prstGeom>
              <a:solidFill>
                <a:schemeClr val="accent2"/>
              </a:solidFill>
              <a:ln w="28575" cap="rnd" cmpd="sng">
                <a:noFill/>
                <a:prstDash val="solid"/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1"/>
                    </a:solidFill>
                  </a:rPr>
                  <a:t>E, D</a:t>
                </a:r>
              </a:p>
            </p:txBody>
          </p:sp>
          <p:cxnSp>
            <p:nvCxnSpPr>
              <p:cNvPr id="16" name="Straight Arrow Connector 15"/>
              <p:cNvCxnSpPr>
                <a:endCxn id="14" idx="1"/>
              </p:cNvCxnSpPr>
              <p:nvPr/>
            </p:nvCxnSpPr>
            <p:spPr>
              <a:xfrm>
                <a:off x="3048000" y="2667000"/>
                <a:ext cx="685800" cy="0"/>
              </a:xfrm>
              <a:prstGeom prst="straightConnector1">
                <a:avLst/>
              </a:prstGeom>
              <a:ln w="28575" cap="rnd" cmpd="sng">
                <a:solidFill>
                  <a:schemeClr val="tx1"/>
                </a:solidFill>
                <a:miter lim="800000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endCxn id="14" idx="2"/>
              </p:cNvCxnSpPr>
              <p:nvPr/>
            </p:nvCxnSpPr>
            <p:spPr>
              <a:xfrm flipV="1">
                <a:off x="4572000" y="2895600"/>
                <a:ext cx="0" cy="685800"/>
              </a:xfrm>
              <a:prstGeom prst="straightConnector1">
                <a:avLst/>
              </a:prstGeom>
              <a:ln w="28575" cap="rnd" cmpd="sng">
                <a:solidFill>
                  <a:schemeClr val="tx1"/>
                </a:solidFill>
                <a:miter lim="800000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5410200" y="2655518"/>
                <a:ext cx="685800" cy="0"/>
              </a:xfrm>
              <a:prstGeom prst="straightConnector1">
                <a:avLst/>
              </a:prstGeom>
              <a:ln w="28575" cap="rnd" cmpd="sng">
                <a:solidFill>
                  <a:schemeClr val="tx1"/>
                </a:solidFill>
                <a:miter lim="800000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439D-C917-4EDB-AE93-DD258BDEFED5}" type="slidenum">
              <a:rPr lang="en-US" smtClean="0"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935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Exhaustive Search for block cipher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Goal</a:t>
            </a:r>
            <a:r>
              <a:rPr lang="en-US" sz="2800" dirty="0"/>
              <a:t>:   given a few </a:t>
            </a:r>
            <a:r>
              <a:rPr lang="en-US" sz="2800" dirty="0" smtClean="0"/>
              <a:t>input </a:t>
            </a:r>
            <a:r>
              <a:rPr lang="en-US" sz="2800" dirty="0"/>
              <a:t>output pairs</a:t>
            </a:r>
          </a:p>
          <a:p>
            <a:pPr marL="0" indent="0">
              <a:buNone/>
            </a:pPr>
            <a:r>
              <a:rPr lang="en-US" sz="2800" dirty="0"/>
              <a:t>         (m</a:t>
            </a:r>
            <a:r>
              <a:rPr lang="en-US" sz="2800" baseline="-25000" dirty="0"/>
              <a:t>i</a:t>
            </a:r>
            <a:r>
              <a:rPr lang="en-US" sz="2800" dirty="0"/>
              <a:t>, c</a:t>
            </a:r>
            <a:r>
              <a:rPr lang="en-US" sz="2800" baseline="-25000" dirty="0"/>
              <a:t>i</a:t>
            </a:r>
            <a:r>
              <a:rPr lang="en-US" sz="2800" dirty="0"/>
              <a:t> = E(k, m</a:t>
            </a:r>
            <a:r>
              <a:rPr lang="en-US" sz="2800" baseline="-25000" dirty="0"/>
              <a:t>i</a:t>
            </a:r>
            <a:r>
              <a:rPr lang="en-US" sz="2800" dirty="0"/>
              <a:t>))   </a:t>
            </a:r>
            <a:r>
              <a:rPr lang="en-US" sz="2800" dirty="0" err="1"/>
              <a:t>i</a:t>
            </a:r>
            <a:r>
              <a:rPr lang="en-US" sz="2800" dirty="0"/>
              <a:t>=1,..,n	find key k.</a:t>
            </a:r>
          </a:p>
          <a:p>
            <a:pPr marL="0" indent="0">
              <a:spcBef>
                <a:spcPts val="2376"/>
              </a:spcBef>
              <a:buNone/>
            </a:pPr>
            <a:r>
              <a:rPr lang="en-US" sz="2800" b="1" dirty="0" smtClean="0"/>
              <a:t>One Attack</a:t>
            </a:r>
            <a:r>
              <a:rPr lang="en-US" sz="2800" dirty="0" smtClean="0"/>
              <a:t>: Brute force to find the key k.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439D-C917-4EDB-AE93-DD258BDEFED5}" type="slidenum">
              <a:rPr lang="en-US" smtClean="0"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475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39800"/>
            <a:ext cx="8610600" cy="57658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  <a:tabLst>
                <a:tab pos="914400" algn="l"/>
              </a:tabLst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msg</a:t>
            </a:r>
            <a:r>
              <a:rPr lang="en-US" dirty="0" smtClean="0"/>
              <a:t> = </a:t>
            </a:r>
            <a:r>
              <a:rPr lang="en-US" dirty="0" smtClean="0">
                <a:latin typeface="Courier New"/>
                <a:cs typeface="Courier New"/>
              </a:rPr>
              <a:t>“The unknown messages </a:t>
            </a:r>
            <a:r>
              <a:rPr lang="en-US" dirty="0" err="1" smtClean="0">
                <a:latin typeface="Courier New"/>
                <a:cs typeface="Courier New"/>
              </a:rPr>
              <a:t>is:XXXXXXXX</a:t>
            </a:r>
            <a:r>
              <a:rPr lang="en-US" dirty="0" smtClean="0">
                <a:latin typeface="Courier New"/>
                <a:cs typeface="Courier New"/>
              </a:rPr>
              <a:t>…“</a:t>
            </a:r>
          </a:p>
          <a:p>
            <a:pPr marL="0" indent="0">
              <a:buNone/>
              <a:tabLst>
                <a:tab pos="914400" algn="l"/>
              </a:tabLst>
            </a:pPr>
            <a:r>
              <a:rPr lang="en-US" dirty="0"/>
              <a:t> </a:t>
            </a:r>
            <a:r>
              <a:rPr lang="en-US" dirty="0" smtClean="0"/>
              <a:t>  CT    =</a:t>
            </a:r>
            <a:endParaRPr lang="en-US" baseline="-25000" dirty="0"/>
          </a:p>
          <a:p>
            <a:pPr marL="0" indent="0">
              <a:buNone/>
              <a:tabLst>
                <a:tab pos="914400" algn="l"/>
              </a:tabLst>
            </a:pPr>
            <a:endParaRPr lang="en-US" b="1" dirty="0" smtClean="0"/>
          </a:p>
          <a:p>
            <a:pPr marL="0" indent="0">
              <a:buNone/>
              <a:tabLst>
                <a:tab pos="914400" algn="l"/>
              </a:tabLst>
            </a:pPr>
            <a:r>
              <a:rPr lang="en-US" b="1" dirty="0" smtClean="0"/>
              <a:t>Goal</a:t>
            </a:r>
            <a:r>
              <a:rPr lang="en-US" dirty="0" smtClean="0"/>
              <a:t>:    find   k ∈ {</a:t>
            </a:r>
            <a:r>
              <a:rPr lang="en-US" dirty="0"/>
              <a:t>0,1</a:t>
            </a:r>
            <a:r>
              <a:rPr lang="en-US" dirty="0" smtClean="0"/>
              <a:t>}</a:t>
            </a:r>
            <a:r>
              <a:rPr lang="en-US" baseline="30000" dirty="0" smtClean="0"/>
              <a:t>56</a:t>
            </a:r>
            <a:r>
              <a:rPr lang="en-US" dirty="0" smtClean="0"/>
              <a:t>   </a:t>
            </a:r>
            <a:r>
              <a:rPr lang="en-US" dirty="0" err="1" smtClean="0"/>
              <a:t>s.t.</a:t>
            </a:r>
            <a:r>
              <a:rPr lang="en-US" dirty="0" smtClean="0"/>
              <a:t>    DES(k, m</a:t>
            </a:r>
            <a:r>
              <a:rPr lang="en-US" baseline="-25000" dirty="0" smtClean="0"/>
              <a:t>i</a:t>
            </a:r>
            <a:r>
              <a:rPr lang="en-US" dirty="0" smtClean="0"/>
              <a:t>) = c</a:t>
            </a:r>
            <a:r>
              <a:rPr lang="en-US" baseline="-25000" dirty="0" smtClean="0"/>
              <a:t>i </a:t>
            </a:r>
            <a:r>
              <a:rPr lang="en-US" dirty="0" smtClean="0"/>
              <a:t>  for  </a:t>
            </a:r>
            <a:r>
              <a:rPr lang="en-US" dirty="0" err="1" smtClean="0"/>
              <a:t>i</a:t>
            </a:r>
            <a:r>
              <a:rPr lang="en-US" dirty="0" smtClean="0"/>
              <a:t>=1,2,3</a:t>
            </a:r>
          </a:p>
          <a:p>
            <a:pPr marL="0" indent="0">
              <a:buNone/>
              <a:tabLst>
                <a:tab pos="914400" algn="l"/>
              </a:tabLst>
            </a:pPr>
            <a:r>
              <a:rPr lang="en-US" dirty="0" smtClean="0"/>
              <a:t>How expensive is it to reveal DES</a:t>
            </a:r>
            <a:r>
              <a:rPr lang="en-US" baseline="30000" dirty="0" smtClean="0"/>
              <a:t>-1</a:t>
            </a:r>
            <a:r>
              <a:rPr lang="en-US" dirty="0" smtClean="0"/>
              <a:t>(k, c</a:t>
            </a:r>
            <a:r>
              <a:rPr lang="en-US" baseline="-25000" dirty="0" smtClean="0"/>
              <a:t>4</a:t>
            </a:r>
            <a:r>
              <a:rPr lang="en-US" dirty="0" smtClean="0"/>
              <a:t>)?</a:t>
            </a:r>
            <a:endParaRPr lang="en-US" dirty="0"/>
          </a:p>
          <a:p>
            <a:pPr marL="0" indent="0">
              <a:spcBef>
                <a:spcPts val="2424"/>
              </a:spcBef>
              <a:buNone/>
              <a:tabLst>
                <a:tab pos="914400" algn="l"/>
              </a:tabLst>
            </a:pPr>
            <a:endParaRPr lang="en-US" dirty="0" smtClean="0"/>
          </a:p>
          <a:p>
            <a:pPr marL="0" indent="0">
              <a:spcBef>
                <a:spcPts val="2424"/>
              </a:spcBef>
              <a:buNone/>
              <a:tabLst>
                <a:tab pos="914400" algn="l"/>
              </a:tabLst>
            </a:pPr>
            <a:endParaRPr lang="en-US" dirty="0"/>
          </a:p>
          <a:p>
            <a:pPr marL="0" indent="0">
              <a:spcBef>
                <a:spcPts val="2424"/>
              </a:spcBef>
              <a:buNone/>
              <a:tabLst>
                <a:tab pos="914400" algn="l"/>
              </a:tabLst>
            </a:pPr>
            <a:endParaRPr lang="en-US" dirty="0" smtClean="0"/>
          </a:p>
          <a:p>
            <a:pPr marL="0" indent="0">
              <a:spcBef>
                <a:spcPts val="2424"/>
              </a:spcBef>
              <a:buNone/>
              <a:tabLst>
                <a:tab pos="914400" algn="l"/>
              </a:tabLst>
            </a:pPr>
            <a:endParaRPr lang="en-US" dirty="0" smtClean="0"/>
          </a:p>
          <a:p>
            <a:pPr marL="0" indent="0">
              <a:spcBef>
                <a:spcPts val="2424"/>
              </a:spcBef>
              <a:buNone/>
              <a:tabLst>
                <a:tab pos="914400" algn="l"/>
              </a:tabLst>
            </a:pPr>
            <a:r>
              <a:rPr lang="en-US" dirty="0" smtClean="0"/>
              <a:t>⇒   56-bit ciphers should not be used    </a:t>
            </a:r>
            <a:r>
              <a:rPr lang="en-US" sz="2000" dirty="0" smtClean="0"/>
              <a:t>(128-bit key ⇒ 2</a:t>
            </a:r>
            <a:r>
              <a:rPr lang="en-US" sz="2000" baseline="30000" dirty="0" smtClean="0"/>
              <a:t>72</a:t>
            </a:r>
            <a:r>
              <a:rPr lang="en-US" sz="2000" dirty="0" smtClean="0"/>
              <a:t> days)</a:t>
            </a:r>
            <a:endParaRPr lang="en-US" dirty="0"/>
          </a:p>
          <a:p>
            <a:pPr marL="0" indent="0">
              <a:buNone/>
              <a:tabLst>
                <a:tab pos="914400" algn="l"/>
              </a:tabLst>
            </a:pPr>
            <a:endParaRPr lang="en-US" baseline="-25000" dirty="0"/>
          </a:p>
        </p:txBody>
      </p:sp>
      <p:sp>
        <p:nvSpPr>
          <p:cNvPr id="5" name="Rectangle 4"/>
          <p:cNvSpPr/>
          <p:nvPr/>
        </p:nvSpPr>
        <p:spPr>
          <a:xfrm>
            <a:off x="1828800" y="943493"/>
            <a:ext cx="1653987" cy="957814"/>
          </a:xfrm>
          <a:prstGeom prst="rect">
            <a:avLst/>
          </a:prstGeom>
          <a:noFill/>
          <a:ln w="28575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rtlCol="0" anchor="b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</a:t>
            </a:r>
            <a:r>
              <a:rPr lang="en-US" sz="2800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DES challenge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439D-C917-4EDB-AE93-DD258BDEFED5}" type="slidenum">
              <a:rPr lang="en-US" smtClean="0"/>
              <a:t>83</a:t>
            </a:fld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487268" y="943493"/>
            <a:ext cx="1653987" cy="957814"/>
          </a:xfrm>
          <a:prstGeom prst="rect">
            <a:avLst/>
          </a:prstGeom>
          <a:noFill/>
          <a:ln w="28575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rtlCol="0" anchor="b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</a:t>
            </a:r>
            <a:r>
              <a:rPr lang="en-US" sz="2800" baseline="-25000" dirty="0" smtClean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145736" y="943493"/>
            <a:ext cx="1653987" cy="957814"/>
          </a:xfrm>
          <a:prstGeom prst="rect">
            <a:avLst/>
          </a:prstGeom>
          <a:noFill/>
          <a:ln w="28575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rtlCol="0" anchor="b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</a:t>
            </a:r>
            <a:r>
              <a:rPr lang="en-US" sz="2800" baseline="-25000" dirty="0" smtClean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804205" y="943493"/>
            <a:ext cx="1653987" cy="957814"/>
          </a:xfrm>
          <a:prstGeom prst="rect">
            <a:avLst/>
          </a:prstGeom>
          <a:noFill/>
          <a:ln w="28575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rtlCol="0" anchor="b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</a:t>
            </a:r>
            <a:r>
              <a:rPr lang="en-US" sz="2800" baseline="-25000" dirty="0" smtClean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442108"/>
              </p:ext>
            </p:extLst>
          </p:nvPr>
        </p:nvGraphicFramePr>
        <p:xfrm>
          <a:off x="288174" y="3581400"/>
          <a:ext cx="8567652" cy="2286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31026"/>
                <a:gridCol w="4572000"/>
                <a:gridCol w="1524000"/>
                <a:gridCol w="1540626"/>
              </a:tblGrid>
              <a:tr h="4381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1976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DES adopted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as federal standard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4381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1997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Distributed search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 months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4381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1998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EFF deep crack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 days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$250,000</a:t>
                      </a:r>
                      <a:endParaRPr lang="en-US" sz="2400" dirty="0"/>
                    </a:p>
                  </a:txBody>
                  <a:tcPr/>
                </a:tc>
              </a:tr>
              <a:tr h="4381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1999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Distributed search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22 hours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4381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2006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COPACOBANA (120 FPGAs)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 days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$10,000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5656732" y="4953000"/>
            <a:ext cx="1658468" cy="457200"/>
          </a:xfrm>
          <a:prstGeom prst="ellipse">
            <a:avLst/>
          </a:prstGeom>
          <a:noFill/>
          <a:ln w="28575" cap="rnd" cmpd="sng">
            <a:solidFill>
              <a:srgbClr val="FF0000"/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7180732" y="5410200"/>
            <a:ext cx="1658468" cy="457200"/>
          </a:xfrm>
          <a:prstGeom prst="ellipse">
            <a:avLst/>
          </a:prstGeom>
          <a:noFill/>
          <a:ln w="28575" cap="rnd" cmpd="sng">
            <a:solidFill>
              <a:srgbClr val="FF0000"/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endParaRPr 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435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89000"/>
            <a:ext cx="8686800" cy="5969000"/>
          </a:xfrm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/>
              <a:t>Define       </a:t>
            </a:r>
            <a:r>
              <a:rPr lang="en-US" dirty="0" smtClean="0"/>
              <a:t>2E</a:t>
            </a:r>
            <a:r>
              <a:rPr lang="en-US" sz="3200" dirty="0"/>
              <a:t>(</a:t>
            </a:r>
            <a:r>
              <a:rPr lang="en-US" dirty="0"/>
              <a:t> (k</a:t>
            </a:r>
            <a:r>
              <a:rPr lang="en-US" baseline="-25000" dirty="0"/>
              <a:t>1</a:t>
            </a:r>
            <a:r>
              <a:rPr lang="en-US" dirty="0"/>
              <a:t>,</a:t>
            </a:r>
            <a:r>
              <a:rPr lang="en-US" dirty="0" smtClean="0"/>
              <a:t>k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r>
              <a:rPr lang="en-US" dirty="0"/>
              <a:t>, m</a:t>
            </a:r>
            <a:r>
              <a:rPr lang="en-US" sz="3200" dirty="0"/>
              <a:t>)</a:t>
            </a:r>
            <a:r>
              <a:rPr lang="en-US" dirty="0"/>
              <a:t> </a:t>
            </a:r>
            <a:r>
              <a:rPr lang="en-US" dirty="0" smtClean="0"/>
              <a:t>=   E</a:t>
            </a:r>
            <a:r>
              <a:rPr lang="en-US" sz="3200" dirty="0" smtClean="0"/>
              <a:t>(</a:t>
            </a:r>
            <a:r>
              <a:rPr lang="en-US" dirty="0" smtClean="0"/>
              <a:t>k</a:t>
            </a:r>
            <a:r>
              <a:rPr lang="en-US" baseline="-25000" dirty="0" smtClean="0"/>
              <a:t>1</a:t>
            </a:r>
            <a:r>
              <a:rPr lang="en-US" dirty="0" smtClean="0"/>
              <a:t> , E(k</a:t>
            </a:r>
            <a:r>
              <a:rPr lang="en-US" baseline="-25000" dirty="0" smtClean="0"/>
              <a:t>2</a:t>
            </a:r>
            <a:r>
              <a:rPr lang="en-US" dirty="0" smtClean="0"/>
              <a:t> , m) </a:t>
            </a:r>
            <a:r>
              <a:rPr lang="en-US" sz="3200" dirty="0" smtClean="0"/>
              <a:t>)</a:t>
            </a:r>
            <a:endParaRPr lang="en-US" sz="900" dirty="0"/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endParaRPr lang="en-US" sz="9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Why not 2DES?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15000" y="1733490"/>
            <a:ext cx="3387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    key</a:t>
            </a:r>
            <a:r>
              <a:rPr lang="en-US" sz="2000" dirty="0"/>
              <a:t>-</a:t>
            </a:r>
            <a:r>
              <a:rPr lang="en-US" sz="2000" dirty="0" err="1"/>
              <a:t>len</a:t>
            </a:r>
            <a:r>
              <a:rPr lang="en-US" sz="2000" dirty="0"/>
              <a:t> = 112 bits for </a:t>
            </a:r>
            <a:r>
              <a:rPr lang="en-US" sz="2000" dirty="0" smtClean="0"/>
              <a:t>2DES</a:t>
            </a:r>
            <a:endParaRPr lang="en-US" sz="20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838200" y="2133600"/>
            <a:ext cx="5638800" cy="812800"/>
            <a:chOff x="838200" y="2133600"/>
            <a:chExt cx="5638800" cy="812800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3256547" y="2540000"/>
              <a:ext cx="78205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endCxn id="8" idx="1"/>
            </p:cNvCxnSpPr>
            <p:nvPr/>
          </p:nvCxnSpPr>
          <p:spPr>
            <a:xfrm>
              <a:off x="4932947" y="2540000"/>
              <a:ext cx="78205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1580147" y="2540000"/>
              <a:ext cx="78205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/>
            <p:cNvSpPr/>
            <p:nvPr/>
          </p:nvSpPr>
          <p:spPr>
            <a:xfrm>
              <a:off x="838200" y="2336800"/>
              <a:ext cx="762000" cy="406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362200" y="2133600"/>
              <a:ext cx="914400" cy="812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E(k</a:t>
              </a:r>
              <a:r>
                <a:rPr lang="en-US" sz="2100" baseline="-25000" dirty="0">
                  <a:solidFill>
                    <a:schemeClr val="tx1"/>
                  </a:solidFill>
                </a:rPr>
                <a:t>2</a:t>
              </a:r>
              <a:r>
                <a:rPr lang="en-US" sz="2100" dirty="0">
                  <a:solidFill>
                    <a:schemeClr val="tx1"/>
                  </a:solidFill>
                </a:rPr>
                <a:t>,⋅)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038600" y="2133600"/>
              <a:ext cx="914400" cy="812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E(k</a:t>
              </a:r>
              <a:r>
                <a:rPr lang="en-US" sz="2100" baseline="-25000" dirty="0">
                  <a:solidFill>
                    <a:schemeClr val="tx1"/>
                  </a:solidFill>
                </a:rPr>
                <a:t>1</a:t>
              </a:r>
              <a:r>
                <a:rPr lang="en-US" sz="2100" dirty="0">
                  <a:solidFill>
                    <a:schemeClr val="tx1"/>
                  </a:solidFill>
                </a:rPr>
                <a:t>,⋅)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715000" y="2336800"/>
              <a:ext cx="762000" cy="406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spc="-100" dirty="0">
                  <a:solidFill>
                    <a:schemeClr val="tx1"/>
                  </a:solidFill>
                </a:rPr>
                <a:t>c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28600" y="3135630"/>
            <a:ext cx="7772400" cy="184665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2400" dirty="0" smtClean="0"/>
              <a:t>Given:  M </a:t>
            </a:r>
            <a:r>
              <a:rPr lang="en-US" sz="2400" dirty="0"/>
              <a:t>= (m</a:t>
            </a:r>
            <a:r>
              <a:rPr lang="en-US" sz="2400" baseline="-25000" dirty="0"/>
              <a:t>1</a:t>
            </a:r>
            <a:r>
              <a:rPr lang="en-US" sz="2400" dirty="0"/>
              <a:t>,…, m</a:t>
            </a:r>
            <a:r>
              <a:rPr lang="en-US" sz="2400" baseline="-25000" dirty="0"/>
              <a:t>10</a:t>
            </a:r>
            <a:r>
              <a:rPr lang="en-US" sz="2400" dirty="0" smtClean="0"/>
              <a:t>), </a:t>
            </a:r>
            <a:r>
              <a:rPr lang="en-US" sz="2400" dirty="0"/>
              <a:t>C </a:t>
            </a:r>
            <a:r>
              <a:rPr lang="en-US" sz="2400" dirty="0" smtClean="0"/>
              <a:t>= (</a:t>
            </a:r>
            <a:r>
              <a:rPr lang="en-US" sz="2400" dirty="0"/>
              <a:t>c</a:t>
            </a:r>
            <a:r>
              <a:rPr lang="en-US" sz="2400" baseline="-25000" dirty="0"/>
              <a:t>1</a:t>
            </a:r>
            <a:r>
              <a:rPr lang="en-US" sz="2400" dirty="0"/>
              <a:t>,…,c</a:t>
            </a:r>
            <a:r>
              <a:rPr lang="en-US" sz="2400" baseline="-25000" dirty="0"/>
              <a:t>10</a:t>
            </a:r>
            <a:r>
              <a:rPr lang="en-US" sz="2400" dirty="0"/>
              <a:t>).</a:t>
            </a:r>
          </a:p>
          <a:p>
            <a:r>
              <a:rPr lang="en-US" sz="2400" dirty="0"/>
              <a:t>(</a:t>
            </a:r>
            <a:r>
              <a:rPr lang="en-US" sz="2400" dirty="0" smtClean="0"/>
              <a:t>Naïve method)</a:t>
            </a:r>
            <a:endParaRPr lang="en-US" sz="2400" dirty="0"/>
          </a:p>
          <a:p>
            <a:r>
              <a:rPr lang="en-US" sz="2400" dirty="0" smtClean="0"/>
              <a:t>   For each k</a:t>
            </a:r>
            <a:r>
              <a:rPr lang="en-US" sz="2400" baseline="-25000" dirty="0"/>
              <a:t>2</a:t>
            </a:r>
            <a:r>
              <a:rPr lang="en-US" sz="2400" dirty="0" smtClean="0"/>
              <a:t>∈</a:t>
            </a:r>
            <a:r>
              <a:rPr lang="en-US" sz="2400" dirty="0"/>
              <a:t>{0,1}</a:t>
            </a:r>
            <a:r>
              <a:rPr lang="en-US" sz="2400" baseline="30000" dirty="0" smtClean="0"/>
              <a:t>56:</a:t>
            </a:r>
          </a:p>
          <a:p>
            <a:r>
              <a:rPr lang="en-US" sz="2400" baseline="30000" dirty="0"/>
              <a:t> </a:t>
            </a:r>
            <a:r>
              <a:rPr lang="en-US" sz="2400" baseline="30000" dirty="0" smtClean="0"/>
              <a:t> </a:t>
            </a:r>
            <a:r>
              <a:rPr lang="en-US" sz="2400" dirty="0" smtClean="0"/>
              <a:t>     For each k</a:t>
            </a:r>
            <a:r>
              <a:rPr lang="en-US" sz="2400" baseline="-25000" dirty="0"/>
              <a:t>1</a:t>
            </a:r>
            <a:r>
              <a:rPr lang="en-US" sz="2400" dirty="0" smtClean="0"/>
              <a:t>∈</a:t>
            </a:r>
            <a:r>
              <a:rPr lang="en-US" sz="2400" dirty="0"/>
              <a:t>{0,1}</a:t>
            </a:r>
            <a:r>
              <a:rPr lang="en-US" sz="2400" baseline="30000" dirty="0"/>
              <a:t>56:</a:t>
            </a:r>
          </a:p>
          <a:p>
            <a:r>
              <a:rPr lang="en-US" sz="2400" dirty="0" smtClean="0"/>
              <a:t>          if E(k</a:t>
            </a:r>
            <a:r>
              <a:rPr lang="en-US" sz="2400" baseline="-25000" dirty="0"/>
              <a:t>1</a:t>
            </a:r>
            <a:r>
              <a:rPr lang="en-US" sz="2400" dirty="0" smtClean="0"/>
              <a:t>, E(k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m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)) = c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then (k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k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)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439D-C917-4EDB-AE93-DD258BDEFED5}" type="slidenum">
              <a:rPr lang="en-US" smtClean="0"/>
              <a:t>84</a:t>
            </a:fld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838200" y="5105400"/>
            <a:ext cx="8188517" cy="1498234"/>
            <a:chOff x="838200" y="5105400"/>
            <a:chExt cx="8188517" cy="1498234"/>
          </a:xfrm>
        </p:grpSpPr>
        <p:grpSp>
          <p:nvGrpSpPr>
            <p:cNvPr id="51" name="Group 50"/>
            <p:cNvGrpSpPr/>
            <p:nvPr/>
          </p:nvGrpSpPr>
          <p:grpSpPr>
            <a:xfrm>
              <a:off x="6712284" y="5369243"/>
              <a:ext cx="2314433" cy="1219200"/>
              <a:chOff x="6712284" y="3276600"/>
              <a:chExt cx="2314433" cy="1219200"/>
            </a:xfrm>
          </p:grpSpPr>
          <p:sp>
            <p:nvSpPr>
              <p:cNvPr id="49" name="Right Brace 48"/>
              <p:cNvSpPr/>
              <p:nvPr/>
            </p:nvSpPr>
            <p:spPr>
              <a:xfrm>
                <a:off x="6712284" y="3276600"/>
                <a:ext cx="374316" cy="1219200"/>
              </a:xfrm>
              <a:prstGeom prst="rightBrace">
                <a:avLst/>
              </a:prstGeom>
              <a:ln w="28575" cap="rnd" cmpd="sng">
                <a:solidFill>
                  <a:schemeClr val="tx1"/>
                </a:solidFill>
                <a:miter lim="800000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7239000" y="3429000"/>
                <a:ext cx="1787717" cy="86177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algn="ctr"/>
                <a:r>
                  <a:rPr lang="en-US" sz="2800" dirty="0" smtClean="0"/>
                  <a:t>2</a:t>
                </a:r>
                <a:r>
                  <a:rPr lang="en-US" sz="2800" baseline="30000" dirty="0" smtClean="0"/>
                  <a:t>112 </a:t>
                </a:r>
                <a:r>
                  <a:rPr lang="en-US" sz="2800" dirty="0" smtClean="0"/>
                  <a:t>checks</a:t>
                </a:r>
              </a:p>
              <a:p>
                <a:pPr algn="ctr"/>
                <a:r>
                  <a:rPr lang="en-US" sz="2800" dirty="0" smtClean="0"/>
                  <a:t>c’’ = c?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838200" y="5105400"/>
              <a:ext cx="5874084" cy="1498234"/>
              <a:chOff x="838200" y="5105400"/>
              <a:chExt cx="5874084" cy="1498234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838200" y="5765434"/>
                <a:ext cx="762000" cy="406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</a:t>
                </a:r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 flipV="1">
                <a:off x="1600200" y="5536834"/>
                <a:ext cx="1676400" cy="457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1600200" y="5994034"/>
                <a:ext cx="1676400" cy="457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>
                <a:off x="1600200" y="5994034"/>
                <a:ext cx="16764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Rectangle 28"/>
              <p:cNvSpPr/>
              <p:nvPr/>
            </p:nvSpPr>
            <p:spPr>
              <a:xfrm>
                <a:off x="3276600" y="5790834"/>
                <a:ext cx="762000" cy="406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c'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505200" y="5120591"/>
                <a:ext cx="76200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r>
                  <a:rPr lang="en-US" sz="3200" dirty="0" smtClean="0"/>
                  <a:t>…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3505200" y="6111191"/>
                <a:ext cx="76200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r>
                  <a:rPr lang="en-US" sz="3200" dirty="0" smtClean="0"/>
                  <a:t>…</a:t>
                </a:r>
              </a:p>
            </p:txBody>
          </p:sp>
          <p:cxnSp>
            <p:nvCxnSpPr>
              <p:cNvPr id="33" name="Straight Arrow Connector 32"/>
              <p:cNvCxnSpPr/>
              <p:nvPr/>
            </p:nvCxnSpPr>
            <p:spPr>
              <a:xfrm flipV="1">
                <a:off x="4045284" y="5521643"/>
                <a:ext cx="1676400" cy="457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>
                <a:off x="4045284" y="5978843"/>
                <a:ext cx="1676400" cy="457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>
                <a:off x="4045284" y="5978843"/>
                <a:ext cx="16764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ctangle 35"/>
              <p:cNvSpPr/>
              <p:nvPr/>
            </p:nvSpPr>
            <p:spPr>
              <a:xfrm>
                <a:off x="5721684" y="5775643"/>
                <a:ext cx="762000" cy="406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c’’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950284" y="5105400"/>
                <a:ext cx="76200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r>
                  <a:rPr lang="en-US" sz="3200" dirty="0" smtClean="0"/>
                  <a:t>…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950284" y="6096000"/>
                <a:ext cx="76200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r>
                  <a:rPr lang="en-US" sz="3200" dirty="0" smtClean="0"/>
                  <a:t>…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057400" y="5318443"/>
                <a:ext cx="762000" cy="406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k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2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4499142" y="5323206"/>
                <a:ext cx="762000" cy="406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k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1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68072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Meet in the middle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89000"/>
            <a:ext cx="8686800" cy="5969000"/>
          </a:xfrm>
        </p:spPr>
        <p:txBody>
          <a:bodyPr/>
          <a:lstStyle/>
          <a:p>
            <a:r>
              <a:rPr lang="en-US" dirty="0"/>
              <a:t>Define       </a:t>
            </a:r>
            <a:r>
              <a:rPr lang="en-US" dirty="0" smtClean="0"/>
              <a:t>2E</a:t>
            </a:r>
            <a:r>
              <a:rPr lang="en-US" sz="3200" dirty="0"/>
              <a:t>(</a:t>
            </a:r>
            <a:r>
              <a:rPr lang="en-US" dirty="0"/>
              <a:t> (k</a:t>
            </a:r>
            <a:r>
              <a:rPr lang="en-US" baseline="-25000" dirty="0"/>
              <a:t>1</a:t>
            </a:r>
            <a:r>
              <a:rPr lang="en-US" dirty="0"/>
              <a:t>,</a:t>
            </a:r>
            <a:r>
              <a:rPr lang="en-US" dirty="0" smtClean="0"/>
              <a:t>k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r>
              <a:rPr lang="en-US" dirty="0"/>
              <a:t>, m</a:t>
            </a:r>
            <a:r>
              <a:rPr lang="en-US" sz="3200" dirty="0"/>
              <a:t>)</a:t>
            </a:r>
            <a:r>
              <a:rPr lang="en-US" dirty="0"/>
              <a:t> </a:t>
            </a:r>
            <a:r>
              <a:rPr lang="en-US" dirty="0" smtClean="0"/>
              <a:t>=   E</a:t>
            </a:r>
            <a:r>
              <a:rPr lang="en-US" sz="3200" dirty="0" smtClean="0"/>
              <a:t>(</a:t>
            </a:r>
            <a:r>
              <a:rPr lang="en-US" dirty="0" smtClean="0"/>
              <a:t>k</a:t>
            </a:r>
            <a:r>
              <a:rPr lang="en-US" baseline="-25000" dirty="0" smtClean="0"/>
              <a:t>1</a:t>
            </a:r>
            <a:r>
              <a:rPr lang="en-US" dirty="0" smtClean="0"/>
              <a:t> , E(k</a:t>
            </a:r>
            <a:r>
              <a:rPr lang="en-US" baseline="-25000" dirty="0" smtClean="0"/>
              <a:t>2</a:t>
            </a:r>
            <a:r>
              <a:rPr lang="en-US" dirty="0" smtClean="0"/>
              <a:t> , m) </a:t>
            </a:r>
            <a:r>
              <a:rPr lang="en-US" sz="3200" dirty="0" smtClean="0"/>
              <a:t>)</a:t>
            </a:r>
            <a:endParaRPr lang="en-US" sz="900" dirty="0"/>
          </a:p>
          <a:p>
            <a:pPr marL="0" indent="0">
              <a:spcBef>
                <a:spcPts val="5976"/>
              </a:spcBef>
              <a:buNone/>
            </a:pPr>
            <a:endParaRPr lang="en-US" dirty="0" smtClean="0"/>
          </a:p>
          <a:p>
            <a:pPr marL="0" indent="0">
              <a:spcBef>
                <a:spcPts val="5976"/>
              </a:spcBef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715000" y="1733490"/>
            <a:ext cx="3387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    key</a:t>
            </a:r>
            <a:r>
              <a:rPr lang="en-US" sz="2000" dirty="0"/>
              <a:t>-</a:t>
            </a:r>
            <a:r>
              <a:rPr lang="en-US" sz="2000" dirty="0" err="1"/>
              <a:t>len</a:t>
            </a:r>
            <a:r>
              <a:rPr lang="en-US" sz="2000" dirty="0"/>
              <a:t> = 112 bits for </a:t>
            </a:r>
            <a:r>
              <a:rPr lang="en-US" sz="2000" dirty="0" smtClean="0"/>
              <a:t>2DES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4841557"/>
            <a:ext cx="8229600" cy="49244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3200" dirty="0" smtClean="0"/>
              <a:t>Idea: key found when c’ = c’’: E(</a:t>
            </a:r>
            <a:r>
              <a:rPr lang="en-US" sz="3200" dirty="0" err="1" smtClean="0"/>
              <a:t>k</a:t>
            </a:r>
            <a:r>
              <a:rPr lang="en-US" sz="3200" baseline="-25000" dirty="0" err="1" smtClean="0"/>
              <a:t>i</a:t>
            </a:r>
            <a:r>
              <a:rPr lang="en-US" sz="3200" dirty="0" smtClean="0"/>
              <a:t>, m) = D(</a:t>
            </a:r>
            <a:r>
              <a:rPr lang="en-US" sz="3200" dirty="0" err="1" smtClean="0"/>
              <a:t>k</a:t>
            </a:r>
            <a:r>
              <a:rPr lang="en-US" sz="3200" baseline="-25000" dirty="0" err="1" smtClean="0"/>
              <a:t>j</a:t>
            </a:r>
            <a:r>
              <a:rPr lang="en-US" sz="3200" dirty="0" smtClean="0"/>
              <a:t>, c)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838200" y="3371150"/>
            <a:ext cx="2667000" cy="914400"/>
            <a:chOff x="838200" y="3371150"/>
            <a:chExt cx="2667000" cy="914400"/>
          </a:xfrm>
        </p:grpSpPr>
        <p:sp>
          <p:nvSpPr>
            <p:cNvPr id="18" name="Rectangle 17"/>
            <p:cNvSpPr/>
            <p:nvPr/>
          </p:nvSpPr>
          <p:spPr>
            <a:xfrm>
              <a:off x="838200" y="3599750"/>
              <a:ext cx="762000" cy="406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1600200" y="3371150"/>
              <a:ext cx="1143000" cy="4572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1600200" y="3828350"/>
              <a:ext cx="1143000" cy="4572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1600200" y="3828350"/>
              <a:ext cx="1143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2743200" y="3625150"/>
              <a:ext cx="762000" cy="406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c'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505200" y="2954907"/>
            <a:ext cx="762000" cy="49244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3200" dirty="0" smtClean="0"/>
              <a:t>…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05200" y="3945507"/>
            <a:ext cx="762000" cy="49244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3200" dirty="0" smtClean="0"/>
              <a:t>…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886200" y="2954907"/>
            <a:ext cx="2819400" cy="1483043"/>
            <a:chOff x="3886200" y="2954907"/>
            <a:chExt cx="2819400" cy="1483043"/>
          </a:xfrm>
        </p:grpSpPr>
        <p:cxnSp>
          <p:nvCxnSpPr>
            <p:cNvPr id="33" name="Straight Arrow Connector 32"/>
            <p:cNvCxnSpPr>
              <a:stCxn id="36" idx="1"/>
            </p:cNvCxnSpPr>
            <p:nvPr/>
          </p:nvCxnSpPr>
          <p:spPr>
            <a:xfrm flipH="1" flipV="1">
              <a:off x="4648200" y="3371150"/>
              <a:ext cx="1066800" cy="4572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>
              <a:off x="4648200" y="3828350"/>
              <a:ext cx="1046747" cy="4572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36" idx="1"/>
              <a:endCxn id="41" idx="3"/>
            </p:cNvCxnSpPr>
            <p:nvPr/>
          </p:nvCxnSpPr>
          <p:spPr>
            <a:xfrm flipH="1">
              <a:off x="4648200" y="3828350"/>
              <a:ext cx="1066800" cy="182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5715000" y="3625150"/>
              <a:ext cx="762000" cy="406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943600" y="2954907"/>
              <a:ext cx="762000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en-US" sz="3200" dirty="0" smtClean="0"/>
                <a:t>…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943600" y="3945507"/>
              <a:ext cx="762000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en-US" sz="3200" dirty="0" smtClean="0"/>
                <a:t>…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886200" y="3626973"/>
              <a:ext cx="762000" cy="406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r>
                <a:rPr lang="en-US" dirty="0" smtClean="0">
                  <a:solidFill>
                    <a:schemeClr val="tx1"/>
                  </a:solidFill>
                </a:rPr>
                <a:t>’’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838200" y="1739900"/>
            <a:ext cx="5638800" cy="1206500"/>
            <a:chOff x="838200" y="1739900"/>
            <a:chExt cx="5638800" cy="1206500"/>
          </a:xfrm>
        </p:grpSpPr>
        <p:sp>
          <p:nvSpPr>
            <p:cNvPr id="40" name="Down Arrow 39"/>
            <p:cNvSpPr/>
            <p:nvPr/>
          </p:nvSpPr>
          <p:spPr>
            <a:xfrm>
              <a:off x="3581400" y="1739900"/>
              <a:ext cx="152400" cy="787400"/>
            </a:xfrm>
            <a:prstGeom prst="downArrow">
              <a:avLst/>
            </a:prstGeom>
            <a:solidFill>
              <a:schemeClr val="accent5"/>
            </a:solidFill>
            <a:ln w="28575" cap="rnd" cmpd="sng">
              <a:noFill/>
              <a:prstDash val="solid"/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endParaRPr lang="en-US" sz="2400" dirty="0" smtClean="0">
                <a:solidFill>
                  <a:schemeClr val="bg1"/>
                </a:solidFill>
              </a:endParaRP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838200" y="2133600"/>
              <a:ext cx="5638800" cy="812800"/>
              <a:chOff x="838200" y="2133600"/>
              <a:chExt cx="5638800" cy="812800"/>
            </a:xfrm>
          </p:grpSpPr>
          <p:cxnSp>
            <p:nvCxnSpPr>
              <p:cNvPr id="52" name="Straight Arrow Connector 51"/>
              <p:cNvCxnSpPr/>
              <p:nvPr/>
            </p:nvCxnSpPr>
            <p:spPr>
              <a:xfrm>
                <a:off x="3256547" y="2540000"/>
                <a:ext cx="78205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endCxn id="58" idx="1"/>
              </p:cNvCxnSpPr>
              <p:nvPr/>
            </p:nvCxnSpPr>
            <p:spPr>
              <a:xfrm>
                <a:off x="4932947" y="2540000"/>
                <a:ext cx="78205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endCxn id="56" idx="1"/>
              </p:cNvCxnSpPr>
              <p:nvPr/>
            </p:nvCxnSpPr>
            <p:spPr>
              <a:xfrm>
                <a:off x="1580147" y="2540000"/>
                <a:ext cx="78205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Rectangle 54"/>
              <p:cNvSpPr/>
              <p:nvPr/>
            </p:nvSpPr>
            <p:spPr>
              <a:xfrm>
                <a:off x="838200" y="2336800"/>
                <a:ext cx="762000" cy="406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m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362200" y="2133600"/>
                <a:ext cx="914400" cy="812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E(k</a:t>
                </a:r>
                <a:r>
                  <a:rPr lang="en-US" sz="21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sz="2100" dirty="0">
                    <a:solidFill>
                      <a:schemeClr val="tx1"/>
                    </a:solidFill>
                  </a:rPr>
                  <a:t>,⋅)</a:t>
                </a: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4038600" y="2133600"/>
                <a:ext cx="914400" cy="812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E(k</a:t>
                </a:r>
                <a:r>
                  <a:rPr lang="en-US" sz="21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sz="2100" dirty="0">
                    <a:solidFill>
                      <a:schemeClr val="tx1"/>
                    </a:solidFill>
                  </a:rPr>
                  <a:t>,⋅)</a:t>
                </a: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5715000" y="2336800"/>
                <a:ext cx="762000" cy="406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spc="-10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</p:grp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439D-C917-4EDB-AE93-DD258BDEFED5}" type="slidenum">
              <a:rPr lang="en-US" smtClean="0"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812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Meet in the middle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89000"/>
            <a:ext cx="8686800" cy="5969000"/>
          </a:xfrm>
        </p:spPr>
        <p:txBody>
          <a:bodyPr/>
          <a:lstStyle/>
          <a:p>
            <a:r>
              <a:rPr lang="en-US" dirty="0"/>
              <a:t>Define       </a:t>
            </a:r>
            <a:r>
              <a:rPr lang="en-US" dirty="0" smtClean="0"/>
              <a:t>2E</a:t>
            </a:r>
            <a:r>
              <a:rPr lang="en-US" sz="3200" dirty="0"/>
              <a:t>(</a:t>
            </a:r>
            <a:r>
              <a:rPr lang="en-US" dirty="0"/>
              <a:t> (k</a:t>
            </a:r>
            <a:r>
              <a:rPr lang="en-US" baseline="-25000" dirty="0"/>
              <a:t>1</a:t>
            </a:r>
            <a:r>
              <a:rPr lang="en-US" dirty="0"/>
              <a:t>,</a:t>
            </a:r>
            <a:r>
              <a:rPr lang="en-US" dirty="0" smtClean="0"/>
              <a:t>k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r>
              <a:rPr lang="en-US" dirty="0"/>
              <a:t>, m</a:t>
            </a:r>
            <a:r>
              <a:rPr lang="en-US" sz="3200" dirty="0"/>
              <a:t>)</a:t>
            </a:r>
            <a:r>
              <a:rPr lang="en-US" dirty="0"/>
              <a:t> </a:t>
            </a:r>
            <a:r>
              <a:rPr lang="en-US" dirty="0" smtClean="0"/>
              <a:t>=   E</a:t>
            </a:r>
            <a:r>
              <a:rPr lang="en-US" sz="3200" dirty="0" smtClean="0"/>
              <a:t>(</a:t>
            </a:r>
            <a:r>
              <a:rPr lang="en-US" dirty="0" smtClean="0"/>
              <a:t>k</a:t>
            </a:r>
            <a:r>
              <a:rPr lang="en-US" baseline="-25000" dirty="0" smtClean="0"/>
              <a:t>1</a:t>
            </a:r>
            <a:r>
              <a:rPr lang="en-US" dirty="0" smtClean="0"/>
              <a:t> , E(k</a:t>
            </a:r>
            <a:r>
              <a:rPr lang="en-US" baseline="-25000" dirty="0" smtClean="0"/>
              <a:t>2</a:t>
            </a:r>
            <a:r>
              <a:rPr lang="en-US" dirty="0" smtClean="0"/>
              <a:t> , m) </a:t>
            </a:r>
            <a:r>
              <a:rPr lang="en-US" sz="3200" dirty="0" smtClean="0"/>
              <a:t>)</a:t>
            </a:r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spcBef>
                <a:spcPts val="5976"/>
              </a:spcBef>
              <a:buNone/>
            </a:pPr>
            <a:r>
              <a:rPr lang="en-US" dirty="0" smtClean="0"/>
              <a:t>Attack:    M = (m</a:t>
            </a:r>
            <a:r>
              <a:rPr lang="en-US" baseline="-25000" dirty="0" smtClean="0"/>
              <a:t>1</a:t>
            </a:r>
            <a:r>
              <a:rPr lang="en-US" dirty="0" smtClean="0"/>
              <a:t>,…, m</a:t>
            </a:r>
            <a:r>
              <a:rPr lang="en-US" baseline="-25000" dirty="0" smtClean="0"/>
              <a:t>10</a:t>
            </a:r>
            <a:r>
              <a:rPr lang="en-US" dirty="0" smtClean="0"/>
              <a:t>)  ,   C = (c</a:t>
            </a:r>
            <a:r>
              <a:rPr lang="en-US" baseline="-25000" dirty="0" smtClean="0"/>
              <a:t>1</a:t>
            </a:r>
            <a:r>
              <a:rPr lang="en-US" dirty="0" smtClean="0"/>
              <a:t>,…,c</a:t>
            </a:r>
            <a:r>
              <a:rPr lang="en-US" baseline="-25000" dirty="0" smtClean="0"/>
              <a:t>10</a:t>
            </a:r>
            <a:r>
              <a:rPr lang="en-US" dirty="0" smtClean="0"/>
              <a:t>).</a:t>
            </a:r>
          </a:p>
          <a:p>
            <a:pPr>
              <a:spcBef>
                <a:spcPts val="2424"/>
              </a:spcBef>
            </a:pPr>
            <a:r>
              <a:rPr lang="en-US" dirty="0"/>
              <a:t>s</a:t>
            </a:r>
            <a:r>
              <a:rPr lang="en-US" dirty="0" smtClean="0"/>
              <a:t>tep 1:   build table.</a:t>
            </a:r>
          </a:p>
          <a:p>
            <a:pPr marL="0" indent="0">
              <a:spcBef>
                <a:spcPts val="1224"/>
              </a:spcBef>
              <a:buNone/>
              <a:tabLst>
                <a:tab pos="342900" algn="l"/>
              </a:tabLst>
            </a:pPr>
            <a:r>
              <a:rPr lang="en-US" dirty="0" smtClean="0"/>
              <a:t>	sort on 2</a:t>
            </a:r>
            <a:r>
              <a:rPr lang="en-US" baseline="30000" dirty="0" smtClean="0"/>
              <a:t>nd</a:t>
            </a:r>
            <a:r>
              <a:rPr lang="en-US" dirty="0" smtClean="0"/>
              <a:t> column</a:t>
            </a:r>
            <a:endParaRPr lang="en-US" dirty="0"/>
          </a:p>
          <a:p>
            <a:pPr marL="0" indent="0">
              <a:spcBef>
                <a:spcPts val="1224"/>
              </a:spcBef>
              <a:buNone/>
              <a:tabLst>
                <a:tab pos="342900" algn="l"/>
              </a:tabLst>
            </a:pPr>
            <a:r>
              <a:rPr lang="en-US" dirty="0"/>
              <a:t> </a:t>
            </a:r>
            <a:r>
              <a:rPr lang="en-US" dirty="0" smtClean="0"/>
              <a:t>   maps c’ to k</a:t>
            </a:r>
            <a:r>
              <a:rPr lang="en-US" baseline="-25000" dirty="0" smtClean="0"/>
              <a:t>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5000" y="1733490"/>
            <a:ext cx="3387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    key</a:t>
            </a:r>
            <a:r>
              <a:rPr lang="en-US" sz="2000" dirty="0"/>
              <a:t>-</a:t>
            </a:r>
            <a:r>
              <a:rPr lang="en-US" sz="2000" dirty="0" err="1"/>
              <a:t>len</a:t>
            </a:r>
            <a:r>
              <a:rPr lang="en-US" sz="2000" dirty="0"/>
              <a:t> = 112 bits for </a:t>
            </a:r>
            <a:r>
              <a:rPr lang="en-US" sz="2000" dirty="0" smtClean="0"/>
              <a:t>2DES</a:t>
            </a:r>
            <a:endParaRPr lang="en-US" sz="2000" dirty="0"/>
          </a:p>
        </p:txBody>
      </p:sp>
      <p:grpSp>
        <p:nvGrpSpPr>
          <p:cNvPr id="6" name="Group 5"/>
          <p:cNvGrpSpPr/>
          <p:nvPr/>
        </p:nvGrpSpPr>
        <p:grpSpPr>
          <a:xfrm>
            <a:off x="4800600" y="4241800"/>
            <a:ext cx="3962400" cy="1930400"/>
            <a:chOff x="4800600" y="4241800"/>
            <a:chExt cx="3962400" cy="1930400"/>
          </a:xfrm>
        </p:grpSpPr>
        <p:sp>
          <p:nvSpPr>
            <p:cNvPr id="13" name="Rectangle 12"/>
            <p:cNvSpPr/>
            <p:nvPr/>
          </p:nvSpPr>
          <p:spPr>
            <a:xfrm>
              <a:off x="4800600" y="4241800"/>
              <a:ext cx="1431449" cy="193040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k</a:t>
              </a:r>
              <a:r>
                <a:rPr lang="en-US" baseline="30000" dirty="0" smtClean="0">
                  <a:solidFill>
                    <a:srgbClr val="000000"/>
                  </a:solidFill>
                </a:rPr>
                <a:t>0</a:t>
              </a:r>
              <a:r>
                <a:rPr lang="en-US" dirty="0" smtClean="0">
                  <a:solidFill>
                    <a:srgbClr val="000000"/>
                  </a:solidFill>
                </a:rPr>
                <a:t> = 00…00</a:t>
              </a:r>
            </a:p>
            <a:p>
              <a:pPr algn="ctr"/>
              <a:r>
                <a:rPr lang="en-US" dirty="0">
                  <a:solidFill>
                    <a:srgbClr val="000000"/>
                  </a:solidFill>
                </a:rPr>
                <a:t>k</a:t>
              </a:r>
              <a:r>
                <a:rPr lang="en-US" baseline="30000" dirty="0" smtClean="0">
                  <a:solidFill>
                    <a:srgbClr val="000000"/>
                  </a:solidFill>
                </a:rPr>
                <a:t>1</a:t>
              </a:r>
              <a:r>
                <a:rPr lang="en-US" dirty="0" smtClean="0">
                  <a:solidFill>
                    <a:srgbClr val="000000"/>
                  </a:solidFill>
                </a:rPr>
                <a:t> = 00…01</a:t>
              </a:r>
            </a:p>
            <a:p>
              <a:pPr algn="ctr"/>
              <a:r>
                <a:rPr lang="en-US" dirty="0">
                  <a:solidFill>
                    <a:srgbClr val="000000"/>
                  </a:solidFill>
                </a:rPr>
                <a:t>k</a:t>
              </a:r>
              <a:r>
                <a:rPr lang="en-US" baseline="30000" dirty="0" smtClean="0">
                  <a:solidFill>
                    <a:srgbClr val="000000"/>
                  </a:solidFill>
                </a:rPr>
                <a:t>2</a:t>
              </a:r>
              <a:r>
                <a:rPr lang="en-US" dirty="0" smtClean="0">
                  <a:solidFill>
                    <a:srgbClr val="000000"/>
                  </a:solidFill>
                </a:rPr>
                <a:t> = 00…10</a:t>
              </a:r>
            </a:p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⋮</a:t>
              </a:r>
            </a:p>
            <a:p>
              <a:pPr algn="ctr"/>
              <a:r>
                <a:rPr lang="en-US" dirty="0" err="1">
                  <a:solidFill>
                    <a:srgbClr val="000000"/>
                  </a:solidFill>
                </a:rPr>
                <a:t>k</a:t>
              </a:r>
              <a:r>
                <a:rPr lang="en-US" baseline="30000" dirty="0" err="1" smtClean="0">
                  <a:solidFill>
                    <a:srgbClr val="000000"/>
                  </a:solidFill>
                </a:rPr>
                <a:t>N</a:t>
              </a:r>
              <a:r>
                <a:rPr lang="en-US" dirty="0" smtClean="0">
                  <a:solidFill>
                    <a:srgbClr val="000000"/>
                  </a:solidFill>
                </a:rPr>
                <a:t> = 11…11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232049" y="4241800"/>
              <a:ext cx="1295400" cy="193040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E(k</a:t>
              </a:r>
              <a:r>
                <a:rPr lang="en-US" baseline="30000" dirty="0" smtClean="0">
                  <a:solidFill>
                    <a:srgbClr val="000000"/>
                  </a:solidFill>
                </a:rPr>
                <a:t>0 </a:t>
              </a:r>
              <a:r>
                <a:rPr lang="en-US" dirty="0" smtClean="0">
                  <a:solidFill>
                    <a:srgbClr val="000000"/>
                  </a:solidFill>
                </a:rPr>
                <a:t>, M)</a:t>
              </a:r>
            </a:p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E(k</a:t>
              </a:r>
              <a:r>
                <a:rPr lang="en-US" baseline="30000" dirty="0" smtClean="0">
                  <a:solidFill>
                    <a:srgbClr val="000000"/>
                  </a:solidFill>
                </a:rPr>
                <a:t>1</a:t>
              </a:r>
              <a:r>
                <a:rPr lang="en-US" dirty="0" smtClean="0">
                  <a:solidFill>
                    <a:srgbClr val="000000"/>
                  </a:solidFill>
                </a:rPr>
                <a:t> , M)</a:t>
              </a:r>
            </a:p>
            <a:p>
              <a:pPr algn="ctr"/>
              <a:r>
                <a:rPr lang="en-US" dirty="0">
                  <a:solidFill>
                    <a:srgbClr val="000000"/>
                  </a:solidFill>
                </a:rPr>
                <a:t>E(</a:t>
              </a:r>
              <a:r>
                <a:rPr lang="en-US" dirty="0" smtClean="0">
                  <a:solidFill>
                    <a:srgbClr val="000000"/>
                  </a:solidFill>
                </a:rPr>
                <a:t>k</a:t>
              </a:r>
              <a:r>
                <a:rPr lang="en-US" baseline="30000" dirty="0" smtClean="0">
                  <a:solidFill>
                    <a:srgbClr val="000000"/>
                  </a:solidFill>
                </a:rPr>
                <a:t>2</a:t>
              </a:r>
              <a:r>
                <a:rPr lang="en-US" dirty="0" smtClean="0">
                  <a:solidFill>
                    <a:srgbClr val="000000"/>
                  </a:solidFill>
                </a:rPr>
                <a:t> </a:t>
              </a:r>
              <a:r>
                <a:rPr lang="en-US" dirty="0">
                  <a:solidFill>
                    <a:srgbClr val="000000"/>
                  </a:solidFill>
                </a:rPr>
                <a:t>, M)</a:t>
              </a:r>
            </a:p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⋮</a:t>
              </a:r>
            </a:p>
            <a:p>
              <a:pPr algn="ctr"/>
              <a:r>
                <a:rPr lang="en-US" dirty="0">
                  <a:solidFill>
                    <a:srgbClr val="000000"/>
                  </a:solidFill>
                </a:rPr>
                <a:t>E(</a:t>
              </a:r>
              <a:r>
                <a:rPr lang="en-US" dirty="0" err="1" smtClean="0">
                  <a:solidFill>
                    <a:srgbClr val="000000"/>
                  </a:solidFill>
                </a:rPr>
                <a:t>k</a:t>
              </a:r>
              <a:r>
                <a:rPr lang="en-US" baseline="30000" dirty="0" err="1" smtClean="0">
                  <a:solidFill>
                    <a:srgbClr val="000000"/>
                  </a:solidFill>
                </a:rPr>
                <a:t>N</a:t>
              </a:r>
              <a:r>
                <a:rPr lang="en-US" dirty="0" smtClean="0">
                  <a:solidFill>
                    <a:srgbClr val="000000"/>
                  </a:solidFill>
                </a:rPr>
                <a:t> </a:t>
              </a:r>
              <a:r>
                <a:rPr lang="en-US" dirty="0">
                  <a:solidFill>
                    <a:srgbClr val="000000"/>
                  </a:solidFill>
                </a:rPr>
                <a:t>, M</a:t>
              </a:r>
              <a:r>
                <a:rPr lang="en-US" dirty="0" smtClean="0">
                  <a:solidFill>
                    <a:srgbClr val="000000"/>
                  </a:solidFill>
                </a:rPr>
                <a:t>)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Right Brace 14"/>
            <p:cNvSpPr/>
            <p:nvPr/>
          </p:nvSpPr>
          <p:spPr>
            <a:xfrm>
              <a:off x="7679849" y="4241800"/>
              <a:ext cx="228600" cy="1930400"/>
            </a:xfrm>
            <a:prstGeom prst="righ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810646" y="5096523"/>
              <a:ext cx="952354" cy="4129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00"/>
                </a:lnSpc>
              </a:pPr>
              <a:r>
                <a:rPr lang="en-US" sz="2000" dirty="0" smtClean="0"/>
                <a:t>2</a:t>
              </a:r>
              <a:r>
                <a:rPr lang="en-US" sz="2000" baseline="30000" dirty="0" smtClean="0"/>
                <a:t>56</a:t>
              </a:r>
              <a:r>
                <a:rPr lang="en-US" sz="2000" dirty="0" smtClean="0"/>
                <a:t> </a:t>
              </a:r>
            </a:p>
            <a:p>
              <a:pPr algn="ctr"/>
              <a:r>
                <a:rPr lang="en-US" sz="2000" dirty="0" smtClean="0"/>
                <a:t>entries</a:t>
              </a:r>
              <a:endParaRPr lang="en-US" sz="20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38200" y="1739900"/>
            <a:ext cx="5638800" cy="1206500"/>
            <a:chOff x="838200" y="1739900"/>
            <a:chExt cx="5638800" cy="1206500"/>
          </a:xfrm>
        </p:grpSpPr>
        <p:sp>
          <p:nvSpPr>
            <p:cNvPr id="28" name="Down Arrow 27"/>
            <p:cNvSpPr/>
            <p:nvPr/>
          </p:nvSpPr>
          <p:spPr>
            <a:xfrm>
              <a:off x="3581400" y="1739900"/>
              <a:ext cx="152400" cy="787400"/>
            </a:xfrm>
            <a:prstGeom prst="downArrow">
              <a:avLst/>
            </a:prstGeom>
            <a:solidFill>
              <a:schemeClr val="accent5"/>
            </a:solidFill>
            <a:ln w="28575" cap="rnd" cmpd="sng">
              <a:noFill/>
              <a:prstDash val="solid"/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endParaRPr lang="en-US" sz="2400" dirty="0" smtClean="0">
                <a:solidFill>
                  <a:schemeClr val="bg1"/>
                </a:solidFill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838200" y="2133600"/>
              <a:ext cx="5638800" cy="812800"/>
              <a:chOff x="838200" y="2133600"/>
              <a:chExt cx="5638800" cy="812800"/>
            </a:xfrm>
          </p:grpSpPr>
          <p:cxnSp>
            <p:nvCxnSpPr>
              <p:cNvPr id="30" name="Straight Arrow Connector 29"/>
              <p:cNvCxnSpPr/>
              <p:nvPr/>
            </p:nvCxnSpPr>
            <p:spPr>
              <a:xfrm>
                <a:off x="3256547" y="2540000"/>
                <a:ext cx="78205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endCxn id="36" idx="1"/>
              </p:cNvCxnSpPr>
              <p:nvPr/>
            </p:nvCxnSpPr>
            <p:spPr>
              <a:xfrm>
                <a:off x="4932947" y="2540000"/>
                <a:ext cx="78205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endCxn id="34" idx="1"/>
              </p:cNvCxnSpPr>
              <p:nvPr/>
            </p:nvCxnSpPr>
            <p:spPr>
              <a:xfrm>
                <a:off x="1580147" y="2540000"/>
                <a:ext cx="78205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Rectangle 32"/>
              <p:cNvSpPr/>
              <p:nvPr/>
            </p:nvSpPr>
            <p:spPr>
              <a:xfrm>
                <a:off x="838200" y="2336800"/>
                <a:ext cx="762000" cy="406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m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2362200" y="2133600"/>
                <a:ext cx="914400" cy="812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E(k</a:t>
                </a:r>
                <a:r>
                  <a:rPr lang="en-US" sz="21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sz="2100" dirty="0">
                    <a:solidFill>
                      <a:schemeClr val="tx1"/>
                    </a:solidFill>
                  </a:rPr>
                  <a:t>,⋅)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4038600" y="2133600"/>
                <a:ext cx="914400" cy="812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E(k</a:t>
                </a:r>
                <a:r>
                  <a:rPr lang="en-US" sz="21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sz="2100" dirty="0">
                    <a:solidFill>
                      <a:schemeClr val="tx1"/>
                    </a:solidFill>
                  </a:rPr>
                  <a:t>,⋅)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715000" y="2336800"/>
                <a:ext cx="762000" cy="406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spc="-10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</p:grp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439D-C917-4EDB-AE93-DD258BDEFED5}" type="slidenum">
              <a:rPr lang="en-US" smtClean="0"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096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172200" y="3276600"/>
            <a:ext cx="2819400" cy="304800"/>
          </a:xfrm>
          <a:prstGeom prst="rect">
            <a:avLst/>
          </a:prstGeom>
          <a:solidFill>
            <a:schemeClr val="accent6">
              <a:alpha val="32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Meet in the middle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717800"/>
            <a:ext cx="8686800" cy="4140200"/>
          </a:xfrm>
        </p:spPr>
        <p:txBody>
          <a:bodyPr>
            <a:normAutofit/>
          </a:bodyPr>
          <a:lstStyle/>
          <a:p>
            <a:pPr marL="0" indent="0">
              <a:spcBef>
                <a:spcPts val="5976"/>
              </a:spcBef>
              <a:buNone/>
            </a:pPr>
            <a:r>
              <a:rPr lang="en-US" dirty="0" smtClean="0"/>
              <a:t>M = (m</a:t>
            </a:r>
            <a:r>
              <a:rPr lang="en-US" baseline="-25000" dirty="0" smtClean="0"/>
              <a:t>1</a:t>
            </a:r>
            <a:r>
              <a:rPr lang="en-US" dirty="0" smtClean="0"/>
              <a:t>,…, m</a:t>
            </a:r>
            <a:r>
              <a:rPr lang="en-US" baseline="-25000" dirty="0" smtClean="0"/>
              <a:t>10</a:t>
            </a:r>
            <a:r>
              <a:rPr lang="en-US" dirty="0" smtClean="0"/>
              <a:t>)  ,   C = (c</a:t>
            </a:r>
            <a:r>
              <a:rPr lang="en-US" baseline="-25000" dirty="0" smtClean="0"/>
              <a:t>1</a:t>
            </a:r>
            <a:r>
              <a:rPr lang="en-US" dirty="0" smtClean="0"/>
              <a:t>,…,c</a:t>
            </a:r>
            <a:r>
              <a:rPr lang="en-US" baseline="-25000" dirty="0" smtClean="0"/>
              <a:t>10</a:t>
            </a:r>
            <a:r>
              <a:rPr lang="en-US" dirty="0" smtClean="0"/>
              <a:t>)</a:t>
            </a:r>
          </a:p>
          <a:p>
            <a:pPr>
              <a:spcBef>
                <a:spcPts val="2424"/>
              </a:spcBef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tep 1:   build table.</a:t>
            </a:r>
          </a:p>
          <a:p>
            <a:pPr>
              <a:spcBef>
                <a:spcPts val="2424"/>
              </a:spcBef>
            </a:pPr>
            <a:r>
              <a:rPr lang="en-US" dirty="0" smtClean="0"/>
              <a:t>Step 2:   for each k∈</a:t>
            </a:r>
            <a:r>
              <a:rPr lang="en-US" dirty="0"/>
              <a:t>{0,1</a:t>
            </a:r>
            <a:r>
              <a:rPr lang="en-US" dirty="0" smtClean="0"/>
              <a:t>}</a:t>
            </a:r>
            <a:r>
              <a:rPr lang="en-US" baseline="30000" dirty="0" smtClean="0"/>
              <a:t>56</a:t>
            </a:r>
            <a:r>
              <a:rPr lang="en-US" dirty="0" smtClean="0"/>
              <a:t>:</a:t>
            </a:r>
          </a:p>
          <a:p>
            <a:pPr marL="0" indent="0">
              <a:spcBef>
                <a:spcPts val="624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	test if   D(k, c)  is in 2</a:t>
            </a:r>
            <a:r>
              <a:rPr lang="en-US" baseline="30000" dirty="0" smtClean="0"/>
              <a:t>nd</a:t>
            </a:r>
            <a:r>
              <a:rPr lang="en-US" dirty="0" smtClean="0"/>
              <a:t> column.</a:t>
            </a:r>
          </a:p>
          <a:p>
            <a:pPr marL="457200" lvl="1" indent="0">
              <a:spcBef>
                <a:spcPts val="2424"/>
              </a:spcBef>
              <a:buNone/>
            </a:pPr>
            <a:r>
              <a:rPr lang="en-US" dirty="0" smtClean="0"/>
              <a:t>    if so then    E(</a:t>
            </a:r>
            <a:r>
              <a:rPr lang="en-US" dirty="0" err="1" smtClean="0"/>
              <a:t>k</a:t>
            </a:r>
            <a:r>
              <a:rPr lang="en-US" baseline="30000" dirty="0" err="1" smtClean="0"/>
              <a:t>i</a:t>
            </a:r>
            <a:r>
              <a:rPr lang="en-US" dirty="0" err="1" smtClean="0"/>
              <a:t>,M</a:t>
            </a:r>
            <a:r>
              <a:rPr lang="en-US" dirty="0" smtClean="0"/>
              <a:t>) = D(</a:t>
            </a:r>
            <a:r>
              <a:rPr lang="en-US" dirty="0" err="1" smtClean="0"/>
              <a:t>k,C</a:t>
            </a:r>
            <a:r>
              <a:rPr lang="en-US" dirty="0" smtClean="0"/>
              <a:t>)   ⇒   (</a:t>
            </a:r>
            <a:r>
              <a:rPr lang="en-US" dirty="0" err="1" smtClean="0"/>
              <a:t>k</a:t>
            </a:r>
            <a:r>
              <a:rPr lang="en-US" baseline="30000" dirty="0" err="1" smtClean="0"/>
              <a:t>i</a:t>
            </a:r>
            <a:r>
              <a:rPr lang="en-US" dirty="0" err="1" smtClean="0"/>
              <a:t>,k</a:t>
            </a:r>
            <a:r>
              <a:rPr lang="en-US" dirty="0" smtClean="0"/>
              <a:t>) = (k</a:t>
            </a:r>
            <a:r>
              <a:rPr lang="en-US" baseline="-25000" dirty="0" smtClean="0"/>
              <a:t>2</a:t>
            </a:r>
            <a:r>
              <a:rPr lang="en-US" dirty="0" smtClean="0"/>
              <a:t>,k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6172200" y="2438400"/>
            <a:ext cx="2819400" cy="2006600"/>
            <a:chOff x="4419600" y="3486150"/>
            <a:chExt cx="2590800" cy="1447800"/>
          </a:xfrm>
          <a:noFill/>
        </p:grpSpPr>
        <p:sp>
          <p:nvSpPr>
            <p:cNvPr id="13" name="Rectangle 12"/>
            <p:cNvSpPr/>
            <p:nvPr/>
          </p:nvSpPr>
          <p:spPr>
            <a:xfrm>
              <a:off x="4419600" y="3486150"/>
              <a:ext cx="1295400" cy="1447800"/>
            </a:xfrm>
            <a:prstGeom prst="rect">
              <a:avLst/>
            </a:prstGeom>
            <a:grpFill/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k</a:t>
              </a:r>
              <a:r>
                <a:rPr lang="en-US" baseline="30000" dirty="0" smtClean="0">
                  <a:solidFill>
                    <a:srgbClr val="000000"/>
                  </a:solidFill>
                </a:rPr>
                <a:t>0</a:t>
              </a:r>
              <a:r>
                <a:rPr lang="en-US" dirty="0" smtClean="0">
                  <a:solidFill>
                    <a:srgbClr val="000000"/>
                  </a:solidFill>
                </a:rPr>
                <a:t> = 00…00</a:t>
              </a:r>
            </a:p>
            <a:p>
              <a:pPr algn="ctr"/>
              <a:r>
                <a:rPr lang="en-US" dirty="0">
                  <a:solidFill>
                    <a:srgbClr val="000000"/>
                  </a:solidFill>
                </a:rPr>
                <a:t>k</a:t>
              </a:r>
              <a:r>
                <a:rPr lang="en-US" baseline="30000" dirty="0" smtClean="0">
                  <a:solidFill>
                    <a:srgbClr val="000000"/>
                  </a:solidFill>
                </a:rPr>
                <a:t>1</a:t>
              </a:r>
              <a:r>
                <a:rPr lang="en-US" dirty="0" smtClean="0">
                  <a:solidFill>
                    <a:srgbClr val="000000"/>
                  </a:solidFill>
                </a:rPr>
                <a:t> = 00…01</a:t>
              </a:r>
            </a:p>
            <a:p>
              <a:pPr algn="ctr"/>
              <a:r>
                <a:rPr lang="en-US" dirty="0">
                  <a:solidFill>
                    <a:srgbClr val="000000"/>
                  </a:solidFill>
                </a:rPr>
                <a:t>k</a:t>
              </a:r>
              <a:r>
                <a:rPr lang="en-US" baseline="30000" dirty="0" smtClean="0">
                  <a:solidFill>
                    <a:srgbClr val="000000"/>
                  </a:solidFill>
                </a:rPr>
                <a:t>2</a:t>
              </a:r>
              <a:r>
                <a:rPr lang="en-US" dirty="0" smtClean="0">
                  <a:solidFill>
                    <a:srgbClr val="000000"/>
                  </a:solidFill>
                </a:rPr>
                <a:t> = 00…10</a:t>
              </a:r>
            </a:p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⋮</a:t>
              </a:r>
            </a:p>
            <a:p>
              <a:pPr algn="ctr"/>
              <a:r>
                <a:rPr lang="en-US" dirty="0" err="1">
                  <a:solidFill>
                    <a:srgbClr val="000000"/>
                  </a:solidFill>
                </a:rPr>
                <a:t>k</a:t>
              </a:r>
              <a:r>
                <a:rPr lang="en-US" baseline="30000" dirty="0" err="1" smtClean="0">
                  <a:solidFill>
                    <a:srgbClr val="000000"/>
                  </a:solidFill>
                </a:rPr>
                <a:t>N</a:t>
              </a:r>
              <a:r>
                <a:rPr lang="en-US" dirty="0" smtClean="0">
                  <a:solidFill>
                    <a:srgbClr val="000000"/>
                  </a:solidFill>
                </a:rPr>
                <a:t> = 11…11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15000" y="3486150"/>
              <a:ext cx="1295400" cy="1447800"/>
            </a:xfrm>
            <a:prstGeom prst="rect">
              <a:avLst/>
            </a:prstGeom>
            <a:grpFill/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E(k</a:t>
              </a:r>
              <a:r>
                <a:rPr lang="en-US" baseline="30000" dirty="0" smtClean="0">
                  <a:solidFill>
                    <a:srgbClr val="000000"/>
                  </a:solidFill>
                </a:rPr>
                <a:t>0 </a:t>
              </a:r>
              <a:r>
                <a:rPr lang="en-US" dirty="0" smtClean="0">
                  <a:solidFill>
                    <a:srgbClr val="000000"/>
                  </a:solidFill>
                </a:rPr>
                <a:t>, M)</a:t>
              </a:r>
            </a:p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E(k</a:t>
              </a:r>
              <a:r>
                <a:rPr lang="en-US" baseline="30000" dirty="0" smtClean="0">
                  <a:solidFill>
                    <a:srgbClr val="000000"/>
                  </a:solidFill>
                </a:rPr>
                <a:t>1</a:t>
              </a:r>
              <a:r>
                <a:rPr lang="en-US" dirty="0" smtClean="0">
                  <a:solidFill>
                    <a:srgbClr val="000000"/>
                  </a:solidFill>
                </a:rPr>
                <a:t> , M)</a:t>
              </a:r>
            </a:p>
            <a:p>
              <a:pPr algn="ctr"/>
              <a:r>
                <a:rPr lang="en-US" dirty="0">
                  <a:solidFill>
                    <a:srgbClr val="000000"/>
                  </a:solidFill>
                </a:rPr>
                <a:t>E(</a:t>
              </a:r>
              <a:r>
                <a:rPr lang="en-US" dirty="0" smtClean="0">
                  <a:solidFill>
                    <a:srgbClr val="000000"/>
                  </a:solidFill>
                </a:rPr>
                <a:t>k</a:t>
              </a:r>
              <a:r>
                <a:rPr lang="en-US" baseline="30000" dirty="0" smtClean="0">
                  <a:solidFill>
                    <a:srgbClr val="000000"/>
                  </a:solidFill>
                </a:rPr>
                <a:t>2</a:t>
              </a:r>
              <a:r>
                <a:rPr lang="en-US" dirty="0" smtClean="0">
                  <a:solidFill>
                    <a:srgbClr val="000000"/>
                  </a:solidFill>
                </a:rPr>
                <a:t> </a:t>
              </a:r>
              <a:r>
                <a:rPr lang="en-US" dirty="0">
                  <a:solidFill>
                    <a:srgbClr val="000000"/>
                  </a:solidFill>
                </a:rPr>
                <a:t>, M)</a:t>
              </a:r>
            </a:p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⋮</a:t>
              </a:r>
            </a:p>
            <a:p>
              <a:pPr algn="ctr"/>
              <a:r>
                <a:rPr lang="en-US" dirty="0">
                  <a:solidFill>
                    <a:srgbClr val="000000"/>
                  </a:solidFill>
                </a:rPr>
                <a:t>E(</a:t>
              </a:r>
              <a:r>
                <a:rPr lang="en-US" dirty="0" err="1" smtClean="0">
                  <a:solidFill>
                    <a:srgbClr val="000000"/>
                  </a:solidFill>
                </a:rPr>
                <a:t>k</a:t>
              </a:r>
              <a:r>
                <a:rPr lang="en-US" baseline="30000" dirty="0" err="1" smtClean="0">
                  <a:solidFill>
                    <a:srgbClr val="000000"/>
                  </a:solidFill>
                </a:rPr>
                <a:t>N</a:t>
              </a:r>
              <a:r>
                <a:rPr lang="en-US" dirty="0" smtClean="0">
                  <a:solidFill>
                    <a:srgbClr val="000000"/>
                  </a:solidFill>
                </a:rPr>
                <a:t> </a:t>
              </a:r>
              <a:r>
                <a:rPr lang="en-US" dirty="0">
                  <a:solidFill>
                    <a:srgbClr val="000000"/>
                  </a:solidFill>
                </a:rPr>
                <a:t>, M</a:t>
              </a:r>
              <a:r>
                <a:rPr lang="en-US" dirty="0" smtClean="0">
                  <a:solidFill>
                    <a:srgbClr val="000000"/>
                  </a:solidFill>
                </a:rPr>
                <a:t>)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752600" y="946150"/>
            <a:ext cx="5638800" cy="1206500"/>
            <a:chOff x="838200" y="1739900"/>
            <a:chExt cx="5638800" cy="1206500"/>
          </a:xfrm>
        </p:grpSpPr>
        <p:sp>
          <p:nvSpPr>
            <p:cNvPr id="29" name="Down Arrow 28"/>
            <p:cNvSpPr/>
            <p:nvPr/>
          </p:nvSpPr>
          <p:spPr>
            <a:xfrm>
              <a:off x="3581400" y="1739900"/>
              <a:ext cx="152400" cy="787400"/>
            </a:xfrm>
            <a:prstGeom prst="downArrow">
              <a:avLst/>
            </a:prstGeom>
            <a:solidFill>
              <a:schemeClr val="accent5"/>
            </a:solidFill>
            <a:ln w="28575" cap="rnd" cmpd="sng">
              <a:noFill/>
              <a:prstDash val="solid"/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endParaRPr lang="en-US" sz="2400" dirty="0" smtClean="0">
                <a:solidFill>
                  <a:schemeClr val="bg1"/>
                </a:solidFill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838200" y="2133600"/>
              <a:ext cx="5638800" cy="812800"/>
              <a:chOff x="838200" y="2133600"/>
              <a:chExt cx="5638800" cy="812800"/>
            </a:xfrm>
          </p:grpSpPr>
          <p:cxnSp>
            <p:nvCxnSpPr>
              <p:cNvPr id="31" name="Straight Arrow Connector 30"/>
              <p:cNvCxnSpPr/>
              <p:nvPr/>
            </p:nvCxnSpPr>
            <p:spPr>
              <a:xfrm>
                <a:off x="3256547" y="2540000"/>
                <a:ext cx="78205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endCxn id="37" idx="1"/>
              </p:cNvCxnSpPr>
              <p:nvPr/>
            </p:nvCxnSpPr>
            <p:spPr>
              <a:xfrm>
                <a:off x="4932947" y="2540000"/>
                <a:ext cx="78205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>
                <a:endCxn id="35" idx="1"/>
              </p:cNvCxnSpPr>
              <p:nvPr/>
            </p:nvCxnSpPr>
            <p:spPr>
              <a:xfrm>
                <a:off x="1580147" y="2540000"/>
                <a:ext cx="78205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ectangle 33"/>
              <p:cNvSpPr/>
              <p:nvPr/>
            </p:nvSpPr>
            <p:spPr>
              <a:xfrm>
                <a:off x="838200" y="2336800"/>
                <a:ext cx="762000" cy="406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m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362200" y="2133600"/>
                <a:ext cx="914400" cy="812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E(k</a:t>
                </a:r>
                <a:r>
                  <a:rPr lang="en-US" sz="21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sz="2100" dirty="0">
                    <a:solidFill>
                      <a:schemeClr val="tx1"/>
                    </a:solidFill>
                  </a:rPr>
                  <a:t>,⋅)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4038600" y="2133600"/>
                <a:ext cx="914400" cy="812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E(k</a:t>
                </a:r>
                <a:r>
                  <a:rPr lang="en-US" sz="21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sz="2100" dirty="0">
                    <a:solidFill>
                      <a:schemeClr val="tx1"/>
                    </a:solidFill>
                  </a:rPr>
                  <a:t>,⋅)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715000" y="2336800"/>
                <a:ext cx="762000" cy="406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spc="-10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</p:grp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439D-C917-4EDB-AE93-DD258BDEFED5}" type="slidenum">
              <a:rPr lang="en-US" smtClean="0"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933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/>
              <a:t>Meet in the middle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438400"/>
            <a:ext cx="8915400" cy="4216400"/>
          </a:xfrm>
        </p:spPr>
        <p:txBody>
          <a:bodyPr>
            <a:normAutofit/>
          </a:bodyPr>
          <a:lstStyle/>
          <a:p>
            <a:pPr marL="0" indent="0">
              <a:spcBef>
                <a:spcPts val="5976"/>
              </a:spcBef>
              <a:buNone/>
            </a:pPr>
            <a:r>
              <a:rPr lang="en-US" dirty="0" smtClean="0"/>
              <a:t>Time</a:t>
            </a:r>
            <a:r>
              <a:rPr lang="en-US" dirty="0"/>
              <a:t> </a:t>
            </a:r>
            <a:r>
              <a:rPr lang="en-US" dirty="0" smtClean="0"/>
              <a:t>=  2</a:t>
            </a:r>
            <a:r>
              <a:rPr lang="en-US" baseline="30000" dirty="0" smtClean="0"/>
              <a:t>56</a:t>
            </a:r>
            <a:r>
              <a:rPr lang="en-US" dirty="0" smtClean="0"/>
              <a:t>log(2</a:t>
            </a:r>
            <a:r>
              <a:rPr lang="en-US" baseline="30000" dirty="0" smtClean="0"/>
              <a:t>56</a:t>
            </a:r>
            <a:r>
              <a:rPr lang="en-US" dirty="0" smtClean="0"/>
              <a:t>) + 2</a:t>
            </a:r>
            <a:r>
              <a:rPr lang="en-US" baseline="30000" dirty="0" smtClean="0"/>
              <a:t>56 </a:t>
            </a:r>
            <a:r>
              <a:rPr lang="en-US" dirty="0" smtClean="0"/>
              <a:t>log(2</a:t>
            </a:r>
            <a:r>
              <a:rPr lang="en-US" baseline="30000" dirty="0" smtClean="0"/>
              <a:t>56</a:t>
            </a:r>
            <a:r>
              <a:rPr lang="en-US" dirty="0" smtClean="0"/>
              <a:t>) </a:t>
            </a:r>
            <a:r>
              <a:rPr lang="en-US" dirty="0"/>
              <a:t>&lt;</a:t>
            </a:r>
            <a:r>
              <a:rPr lang="en-US" dirty="0" smtClean="0"/>
              <a:t> 2</a:t>
            </a:r>
            <a:r>
              <a:rPr lang="en-US" baseline="30000" dirty="0" smtClean="0"/>
              <a:t>63    </a:t>
            </a:r>
            <a:r>
              <a:rPr lang="en-US" dirty="0" smtClean="0"/>
              <a:t> &lt;&lt;   2</a:t>
            </a:r>
            <a:r>
              <a:rPr lang="en-US" baseline="30000" dirty="0" smtClean="0"/>
              <a:t>112</a:t>
            </a:r>
            <a:r>
              <a:rPr lang="en-US" dirty="0" smtClean="0"/>
              <a:t> </a:t>
            </a:r>
          </a:p>
          <a:p>
            <a:pPr marL="0" indent="0">
              <a:spcBef>
                <a:spcPts val="5976"/>
              </a:spcBef>
              <a:buNone/>
            </a:pPr>
            <a:r>
              <a:rPr lang="en-US" dirty="0" smtClean="0"/>
              <a:t>Space </a:t>
            </a:r>
            <a:r>
              <a:rPr lang="en-US" dirty="0"/>
              <a:t>≈</a:t>
            </a:r>
            <a:r>
              <a:rPr lang="en-US" dirty="0" smtClean="0"/>
              <a:t> 2</a:t>
            </a:r>
            <a:r>
              <a:rPr lang="en-US" baseline="30000" dirty="0" smtClean="0"/>
              <a:t>56  </a:t>
            </a:r>
            <a:r>
              <a:rPr lang="en-US" sz="2400" dirty="0" smtClean="0"/>
              <a:t>[Table Size]</a:t>
            </a:r>
          </a:p>
          <a:p>
            <a:pPr marL="0" indent="0">
              <a:spcBef>
                <a:spcPts val="5976"/>
              </a:spcBef>
              <a:buNone/>
            </a:pPr>
            <a:r>
              <a:rPr lang="en-US" dirty="0" smtClean="0"/>
              <a:t>Same attack on 3DES:      Time = 2</a:t>
            </a:r>
            <a:r>
              <a:rPr lang="en-US" baseline="30000" dirty="0" smtClean="0"/>
              <a:t>118 </a:t>
            </a:r>
            <a:r>
              <a:rPr lang="en-US" dirty="0"/>
              <a:t>,</a:t>
            </a:r>
            <a:r>
              <a:rPr lang="en-US" dirty="0" smtClean="0"/>
              <a:t>  </a:t>
            </a:r>
            <a:r>
              <a:rPr lang="en-US" dirty="0"/>
              <a:t>S</a:t>
            </a:r>
            <a:r>
              <a:rPr lang="en-US" dirty="0" smtClean="0"/>
              <a:t>pace </a:t>
            </a:r>
            <a:r>
              <a:rPr lang="en-US" dirty="0"/>
              <a:t>≈ 2</a:t>
            </a:r>
            <a:r>
              <a:rPr lang="en-US" baseline="30000" dirty="0"/>
              <a:t>56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600200" y="5664200"/>
            <a:ext cx="5943600" cy="812800"/>
            <a:chOff x="1600200" y="5664200"/>
            <a:chExt cx="5943600" cy="812800"/>
          </a:xfrm>
        </p:grpSpPr>
        <p:sp>
          <p:nvSpPr>
            <p:cNvPr id="15" name="Rectangle 14"/>
            <p:cNvSpPr/>
            <p:nvPr/>
          </p:nvSpPr>
          <p:spPr>
            <a:xfrm>
              <a:off x="1600200" y="5867400"/>
              <a:ext cx="762000" cy="406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114800" y="5664200"/>
              <a:ext cx="1047900" cy="812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spc="-100" dirty="0" smtClean="0">
                  <a:solidFill>
                    <a:schemeClr val="tx1"/>
                  </a:solidFill>
                </a:rPr>
                <a:t>D(</a:t>
              </a:r>
              <a:r>
                <a:rPr lang="en-US" sz="2100" b="1" spc="-100" dirty="0" smtClean="0">
                  <a:solidFill>
                    <a:schemeClr val="tx1"/>
                  </a:solidFill>
                </a:rPr>
                <a:t>k</a:t>
              </a:r>
              <a:r>
                <a:rPr lang="en-US" sz="2100" b="1" spc="-100" baseline="-25000" dirty="0">
                  <a:solidFill>
                    <a:schemeClr val="tx1"/>
                  </a:solidFill>
                </a:rPr>
                <a:t>2</a:t>
              </a:r>
              <a:r>
                <a:rPr lang="en-US" sz="2100" spc="-100" dirty="0" smtClean="0">
                  <a:solidFill>
                    <a:schemeClr val="tx1"/>
                  </a:solidFill>
                </a:rPr>
                <a:t>,</a:t>
              </a:r>
              <a:r>
                <a:rPr lang="en-US" sz="2100" b="1" spc="-100" dirty="0" smtClean="0">
                  <a:solidFill>
                    <a:schemeClr val="tx1"/>
                  </a:solidFill>
                </a:rPr>
                <a:t>⋅</a:t>
              </a:r>
              <a:r>
                <a:rPr lang="en-US" sz="2100" spc="-100" dirty="0" smtClean="0">
                  <a:solidFill>
                    <a:schemeClr val="tx1"/>
                  </a:solidFill>
                </a:rPr>
                <a:t>)</a:t>
              </a:r>
              <a:endParaRPr lang="en-US" sz="2100" spc="-1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410200" y="5664200"/>
              <a:ext cx="914400" cy="812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spc="-100" dirty="0" smtClean="0">
                  <a:solidFill>
                    <a:schemeClr val="tx1"/>
                  </a:solidFill>
                </a:rPr>
                <a:t>E(</a:t>
              </a:r>
              <a:r>
                <a:rPr lang="en-US" sz="2100" b="1" spc="-100" dirty="0" smtClean="0">
                  <a:solidFill>
                    <a:schemeClr val="tx1"/>
                  </a:solidFill>
                </a:rPr>
                <a:t>k</a:t>
              </a:r>
              <a:r>
                <a:rPr lang="en-US" sz="2100" b="1" spc="-100" baseline="-25000" dirty="0" smtClean="0">
                  <a:solidFill>
                    <a:schemeClr val="tx1"/>
                  </a:solidFill>
                </a:rPr>
                <a:t>1</a:t>
              </a:r>
              <a:r>
                <a:rPr lang="en-US" sz="2100" spc="-100" dirty="0" smtClean="0">
                  <a:solidFill>
                    <a:schemeClr val="tx1"/>
                  </a:solidFill>
                </a:rPr>
                <a:t>,</a:t>
              </a:r>
              <a:r>
                <a:rPr lang="en-US" sz="2100" b="1" spc="-100" dirty="0" smtClean="0">
                  <a:solidFill>
                    <a:schemeClr val="tx1"/>
                  </a:solidFill>
                </a:rPr>
                <a:t>⋅</a:t>
              </a:r>
              <a:r>
                <a:rPr lang="en-US" sz="2100" spc="-100" dirty="0" smtClean="0">
                  <a:solidFill>
                    <a:schemeClr val="tx1"/>
                  </a:solidFill>
                </a:rPr>
                <a:t>)</a:t>
              </a:r>
              <a:endParaRPr lang="en-US" sz="2100" spc="-1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781800" y="5867400"/>
              <a:ext cx="762000" cy="406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5029200" y="6070600"/>
              <a:ext cx="381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6324600" y="6070600"/>
              <a:ext cx="457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2743200" y="5664200"/>
              <a:ext cx="914400" cy="812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spc="-100" dirty="0" smtClean="0">
                  <a:solidFill>
                    <a:schemeClr val="tx1"/>
                  </a:solidFill>
                </a:rPr>
                <a:t>E(</a:t>
              </a:r>
              <a:r>
                <a:rPr lang="en-US" sz="2100" b="1" spc="-100" dirty="0" smtClean="0">
                  <a:solidFill>
                    <a:schemeClr val="tx1"/>
                  </a:solidFill>
                </a:rPr>
                <a:t>k</a:t>
              </a:r>
              <a:r>
                <a:rPr lang="en-US" sz="2100" b="1" spc="-100" baseline="-25000" dirty="0">
                  <a:solidFill>
                    <a:schemeClr val="tx1"/>
                  </a:solidFill>
                </a:rPr>
                <a:t>3</a:t>
              </a:r>
              <a:r>
                <a:rPr lang="en-US" sz="2100" spc="-100" dirty="0" smtClean="0">
                  <a:solidFill>
                    <a:schemeClr val="tx1"/>
                  </a:solidFill>
                </a:rPr>
                <a:t>,</a:t>
              </a:r>
              <a:r>
                <a:rPr lang="en-US" sz="2100" b="1" spc="-100" dirty="0" smtClean="0">
                  <a:solidFill>
                    <a:schemeClr val="tx1"/>
                  </a:solidFill>
                </a:rPr>
                <a:t>⋅</a:t>
              </a:r>
              <a:r>
                <a:rPr lang="en-US" sz="2100" spc="-100" dirty="0" smtClean="0">
                  <a:solidFill>
                    <a:schemeClr val="tx1"/>
                  </a:solidFill>
                </a:rPr>
                <a:t>)</a:t>
              </a:r>
              <a:endParaRPr lang="en-US" sz="2100" spc="-1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2362200" y="6070600"/>
              <a:ext cx="381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3657600" y="6070600"/>
              <a:ext cx="457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524000" y="3121223"/>
            <a:ext cx="23622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2000" dirty="0" smtClean="0"/>
              <a:t>[Build &amp; Sort Table]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152900" y="3124200"/>
            <a:ext cx="19431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2000" dirty="0" smtClean="0"/>
              <a:t>[Search Entries]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1752600" y="946150"/>
            <a:ext cx="5638800" cy="1206500"/>
            <a:chOff x="838200" y="1739900"/>
            <a:chExt cx="5638800" cy="1206500"/>
          </a:xfrm>
        </p:grpSpPr>
        <p:sp>
          <p:nvSpPr>
            <p:cNvPr id="38" name="Down Arrow 37"/>
            <p:cNvSpPr/>
            <p:nvPr/>
          </p:nvSpPr>
          <p:spPr>
            <a:xfrm>
              <a:off x="3581400" y="1739900"/>
              <a:ext cx="152400" cy="787400"/>
            </a:xfrm>
            <a:prstGeom prst="downArrow">
              <a:avLst/>
            </a:prstGeom>
            <a:solidFill>
              <a:schemeClr val="accent5"/>
            </a:solidFill>
            <a:ln w="28575" cap="rnd" cmpd="sng">
              <a:noFill/>
              <a:prstDash val="solid"/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endParaRPr lang="en-US" sz="2400" dirty="0" smtClean="0">
                <a:solidFill>
                  <a:schemeClr val="bg1"/>
                </a:solidFill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838200" y="2133600"/>
              <a:ext cx="5638800" cy="812800"/>
              <a:chOff x="838200" y="2133600"/>
              <a:chExt cx="5638800" cy="812800"/>
            </a:xfrm>
          </p:grpSpPr>
          <p:cxnSp>
            <p:nvCxnSpPr>
              <p:cNvPr id="40" name="Straight Arrow Connector 39"/>
              <p:cNvCxnSpPr/>
              <p:nvPr/>
            </p:nvCxnSpPr>
            <p:spPr>
              <a:xfrm>
                <a:off x="3256547" y="2540000"/>
                <a:ext cx="78205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>
                <a:endCxn id="46" idx="1"/>
              </p:cNvCxnSpPr>
              <p:nvPr/>
            </p:nvCxnSpPr>
            <p:spPr>
              <a:xfrm>
                <a:off x="4932947" y="2540000"/>
                <a:ext cx="78205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endCxn id="44" idx="1"/>
              </p:cNvCxnSpPr>
              <p:nvPr/>
            </p:nvCxnSpPr>
            <p:spPr>
              <a:xfrm>
                <a:off x="1580147" y="2540000"/>
                <a:ext cx="78205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Rectangle 42"/>
              <p:cNvSpPr/>
              <p:nvPr/>
            </p:nvSpPr>
            <p:spPr>
              <a:xfrm>
                <a:off x="838200" y="2336800"/>
                <a:ext cx="762000" cy="406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m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2362200" y="2133600"/>
                <a:ext cx="914400" cy="812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E(k</a:t>
                </a:r>
                <a:r>
                  <a:rPr lang="en-US" sz="21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sz="2100" dirty="0">
                    <a:solidFill>
                      <a:schemeClr val="tx1"/>
                    </a:solidFill>
                  </a:rPr>
                  <a:t>,⋅)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4038600" y="2133600"/>
                <a:ext cx="914400" cy="812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E(k</a:t>
                </a:r>
                <a:r>
                  <a:rPr lang="en-US" sz="21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sz="2100" dirty="0">
                    <a:solidFill>
                      <a:schemeClr val="tx1"/>
                    </a:solidFill>
                  </a:rPr>
                  <a:t>,⋅)</a:t>
                </a: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5715000" y="2336800"/>
                <a:ext cx="762000" cy="406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spc="-10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</p:grp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439D-C917-4EDB-AE93-DD258BDEFED5}" type="slidenum">
              <a:rPr lang="en-US" smtClean="0"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055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trike="sngStrike" dirty="0" smtClean="0"/>
              <a:t>Frequency analysis</a:t>
            </a:r>
          </a:p>
          <a:p>
            <a:r>
              <a:rPr lang="en-US" strike="sngStrike" dirty="0"/>
              <a:t>Two time </a:t>
            </a:r>
            <a:r>
              <a:rPr lang="en-US" strike="sngStrike" dirty="0" smtClean="0"/>
              <a:t>pads</a:t>
            </a:r>
          </a:p>
          <a:p>
            <a:r>
              <a:rPr lang="en-US" strike="sngStrike" dirty="0" smtClean="0"/>
              <a:t>Bad PRNG/Key gen</a:t>
            </a:r>
          </a:p>
          <a:p>
            <a:r>
              <a:rPr lang="en-US" strike="sngStrike" dirty="0" smtClean="0"/>
              <a:t>Man in the middle</a:t>
            </a:r>
          </a:p>
          <a:p>
            <a:r>
              <a:rPr lang="en-US" strike="sngStrike" dirty="0" smtClean="0"/>
              <a:t>Poor hashes</a:t>
            </a:r>
          </a:p>
          <a:p>
            <a:pPr lvl="1"/>
            <a:r>
              <a:rPr lang="en-US" strike="sngStrike" dirty="0" smtClean="0"/>
              <a:t>Poor pre-image resistance</a:t>
            </a:r>
          </a:p>
          <a:p>
            <a:pPr lvl="1"/>
            <a:r>
              <a:rPr lang="en-US" strike="sngStrike" dirty="0" smtClean="0"/>
              <a:t>Non-salted hashes / rainbow tables</a:t>
            </a:r>
          </a:p>
          <a:p>
            <a:r>
              <a:rPr lang="en-US" strike="sngStrike" dirty="0" err="1" smtClean="0"/>
              <a:t>Merkle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Damgard</a:t>
            </a:r>
            <a:r>
              <a:rPr lang="en-US" strike="sngStrike" dirty="0" smtClean="0"/>
              <a:t> extension attack</a:t>
            </a:r>
          </a:p>
          <a:p>
            <a:r>
              <a:rPr lang="en-US" strike="sngStrike" dirty="0" smtClean="0"/>
              <a:t>raw CBC (cascade) extension attack</a:t>
            </a:r>
          </a:p>
          <a:p>
            <a:r>
              <a:rPr lang="en-US" strike="sngStrike" dirty="0" smtClean="0"/>
              <a:t>Meet in the middle</a:t>
            </a:r>
          </a:p>
          <a:p>
            <a:r>
              <a:rPr lang="en-US" dirty="0" smtClean="0"/>
              <a:t>ECB</a:t>
            </a:r>
          </a:p>
          <a:p>
            <a:r>
              <a:rPr lang="en-US" dirty="0" smtClean="0"/>
              <a:t>Padding Oracles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486A-5D7B-DC4E-A9DD-FFAF260D45AC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83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Attacking Substitution Ciphers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 descr="600px-English_letter_frequency_(alphabetic)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676400"/>
            <a:ext cx="5412204" cy="4329763"/>
          </a:xfrm>
          <a:prstGeom prst="rect">
            <a:avLst/>
          </a:prstGeom>
        </p:spPr>
      </p:pic>
      <p:sp>
        <p:nvSpPr>
          <p:cNvPr id="6" name="Folded Corner 5"/>
          <p:cNvSpPr/>
          <p:nvPr/>
        </p:nvSpPr>
        <p:spPr>
          <a:xfrm>
            <a:off x="381000" y="3827497"/>
            <a:ext cx="2362200" cy="1828800"/>
          </a:xfrm>
          <a:prstGeom prst="foldedCorner">
            <a:avLst/>
          </a:prstGeom>
          <a:solidFill>
            <a:schemeClr val="accent5"/>
          </a:solidFill>
          <a:ln w="28575" cap="rnd" cmpd="sng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91440" rIns="0" bIns="0" rtlCol="0" anchor="ctr" anchorCtr="1">
            <a:no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Trick 2:</a:t>
            </a:r>
          </a:p>
          <a:p>
            <a:pPr algn="ctr"/>
            <a:r>
              <a:rPr lang="en-US" sz="3200" i="1" u="sng" dirty="0" smtClean="0">
                <a:solidFill>
                  <a:schemeClr val="bg1"/>
                </a:solidFill>
              </a:rPr>
              <a:t>Letter Frequency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17752" y="1968367"/>
            <a:ext cx="3680495" cy="861774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2800" dirty="0" smtClean="0"/>
              <a:t>Most common: </a:t>
            </a:r>
            <a:r>
              <a:rPr lang="en-US" sz="2800" dirty="0" err="1" smtClean="0"/>
              <a:t>e,t,a,o,i,n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Least common: </a:t>
            </a:r>
            <a:r>
              <a:rPr lang="en-US" sz="2800" dirty="0" err="1" smtClean="0"/>
              <a:t>j,x,q,z</a:t>
            </a:r>
            <a:endParaRPr lang="en-US" sz="28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9395" y="6570697"/>
            <a:ext cx="2125381" cy="246221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1600" dirty="0" smtClean="0"/>
              <a:t>image source: </a:t>
            </a:r>
            <a:r>
              <a:rPr lang="en-US" sz="1600" dirty="0" err="1" smtClean="0"/>
              <a:t>wikipedia</a:t>
            </a:r>
            <a:endParaRPr lang="en-US" sz="1600" dirty="0" smtClean="0"/>
          </a:p>
        </p:txBody>
      </p:sp>
      <p:sp>
        <p:nvSpPr>
          <p:cNvPr id="10" name="Folded Corner 9"/>
          <p:cNvSpPr/>
          <p:nvPr/>
        </p:nvSpPr>
        <p:spPr>
          <a:xfrm>
            <a:off x="381000" y="1648831"/>
            <a:ext cx="2362200" cy="1828800"/>
          </a:xfrm>
          <a:prstGeom prst="foldedCorner">
            <a:avLst/>
          </a:prstGeom>
          <a:solidFill>
            <a:schemeClr val="accent5"/>
          </a:solidFill>
          <a:ln w="28575" cap="rnd" cmpd="sng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91440" rIns="0" bIns="0" rtlCol="0" anchor="ctr" anchorCtr="1">
            <a:no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Trick 1:</a:t>
            </a:r>
          </a:p>
          <a:p>
            <a:pPr algn="ctr"/>
            <a:r>
              <a:rPr lang="en-US" sz="3200" i="1" u="sng" dirty="0" smtClean="0">
                <a:solidFill>
                  <a:schemeClr val="bg1"/>
                </a:solidFill>
              </a:rPr>
              <a:t>Word Frequency</a:t>
            </a:r>
          </a:p>
        </p:txBody>
      </p:sp>
    </p:spTree>
    <p:extLst>
      <p:ext uri="{BB962C8B-B14F-4D97-AF65-F5344CB8AC3E}">
        <p14:creationId xmlns:p14="http://schemas.microsoft.com/office/powerpoint/2010/main" val="2317066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Block Ciphers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6336"/>
            <a:ext cx="8229600" cy="47545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Block ciphers are the crypto work horse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What if we want to encrypt more than n bits?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57200" y="2065139"/>
            <a:ext cx="8229600" cy="2275222"/>
            <a:chOff x="457200" y="2065139"/>
            <a:chExt cx="8229600" cy="2275222"/>
          </a:xfrm>
        </p:grpSpPr>
        <p:grpSp>
          <p:nvGrpSpPr>
            <p:cNvPr id="30" name="Group 29"/>
            <p:cNvGrpSpPr/>
            <p:nvPr/>
          </p:nvGrpSpPr>
          <p:grpSpPr>
            <a:xfrm>
              <a:off x="457200" y="2065139"/>
              <a:ext cx="2590800" cy="830461"/>
              <a:chOff x="76200" y="2065139"/>
              <a:chExt cx="2590800" cy="830461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76200" y="2438400"/>
                <a:ext cx="2590800" cy="457200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Block of plaintext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067467" y="2065139"/>
                <a:ext cx="60826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 anchorCtr="0">
                <a:spAutoFit/>
              </a:bodyPr>
              <a:lstStyle/>
              <a:p>
                <a:pPr algn="ctr"/>
                <a:r>
                  <a:rPr lang="en-US" sz="2000" dirty="0" smtClean="0"/>
                  <a:t>n bits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3733800" y="3581400"/>
              <a:ext cx="1676400" cy="758961"/>
              <a:chOff x="3733800" y="3581400"/>
              <a:chExt cx="1676400" cy="758961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733800" y="3581400"/>
                <a:ext cx="1676400" cy="457200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2000" dirty="0" smtClean="0">
                    <a:solidFill>
                      <a:srgbClr val="000000"/>
                    </a:solidFill>
                  </a:rPr>
                  <a:t>Key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272188" y="4032584"/>
                <a:ext cx="59962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 anchorCtr="0">
                <a:spAutoFit/>
              </a:bodyPr>
              <a:lstStyle/>
              <a:p>
                <a:pPr algn="ctr"/>
                <a:r>
                  <a:rPr lang="en-US" sz="2000" dirty="0" smtClean="0"/>
                  <a:t>k bits</a:t>
                </a: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6096000" y="2095917"/>
              <a:ext cx="2590800" cy="799683"/>
              <a:chOff x="6477000" y="2095917"/>
              <a:chExt cx="2590800" cy="799683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6477000" y="2438400"/>
                <a:ext cx="2590800" cy="457200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2000" dirty="0" smtClean="0">
                    <a:solidFill>
                      <a:srgbClr val="000000"/>
                    </a:solidFill>
                  </a:rPr>
                  <a:t>Block of </a:t>
                </a:r>
                <a:r>
                  <a:rPr lang="en-US" sz="2000" dirty="0" err="1">
                    <a:solidFill>
                      <a:srgbClr val="000000"/>
                    </a:solidFill>
                  </a:rPr>
                  <a:t>c</a:t>
                </a:r>
                <a:r>
                  <a:rPr lang="en-US" sz="2000" dirty="0" err="1" smtClean="0">
                    <a:solidFill>
                      <a:srgbClr val="000000"/>
                    </a:solidFill>
                  </a:rPr>
                  <a:t>iphertext</a:t>
                </a:r>
                <a:endParaRPr lang="en-US" sz="20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7468267" y="2095917"/>
                <a:ext cx="60826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 anchorCtr="0">
                <a:spAutoFit/>
              </a:bodyPr>
              <a:lstStyle/>
              <a:p>
                <a:pPr algn="ctr"/>
                <a:r>
                  <a:rPr lang="en-US" sz="2000" dirty="0" smtClean="0"/>
                  <a:t>n bits</a:t>
                </a: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3048000" y="2438400"/>
              <a:ext cx="3048000" cy="1143000"/>
              <a:chOff x="3048000" y="2438400"/>
              <a:chExt cx="3048000" cy="114300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3733800" y="2438400"/>
                <a:ext cx="1676400" cy="457200"/>
              </a:xfrm>
              <a:prstGeom prst="rect">
                <a:avLst/>
              </a:prstGeom>
              <a:solidFill>
                <a:schemeClr val="accent2"/>
              </a:solidFill>
              <a:ln w="28575" cap="rnd" cmpd="sng">
                <a:noFill/>
                <a:prstDash val="solid"/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1"/>
                    </a:solidFill>
                  </a:rPr>
                  <a:t>E, D</a:t>
                </a:r>
              </a:p>
            </p:txBody>
          </p:sp>
          <p:cxnSp>
            <p:nvCxnSpPr>
              <p:cNvPr id="16" name="Straight Arrow Connector 15"/>
              <p:cNvCxnSpPr>
                <a:endCxn id="14" idx="1"/>
              </p:cNvCxnSpPr>
              <p:nvPr/>
            </p:nvCxnSpPr>
            <p:spPr>
              <a:xfrm>
                <a:off x="3048000" y="2667000"/>
                <a:ext cx="685800" cy="0"/>
              </a:xfrm>
              <a:prstGeom prst="straightConnector1">
                <a:avLst/>
              </a:prstGeom>
              <a:ln w="28575" cap="rnd" cmpd="sng">
                <a:solidFill>
                  <a:schemeClr val="tx1"/>
                </a:solidFill>
                <a:miter lim="800000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endCxn id="14" idx="2"/>
              </p:cNvCxnSpPr>
              <p:nvPr/>
            </p:nvCxnSpPr>
            <p:spPr>
              <a:xfrm flipV="1">
                <a:off x="4572000" y="2895600"/>
                <a:ext cx="0" cy="685800"/>
              </a:xfrm>
              <a:prstGeom prst="straightConnector1">
                <a:avLst/>
              </a:prstGeom>
              <a:ln w="28575" cap="rnd" cmpd="sng">
                <a:solidFill>
                  <a:schemeClr val="tx1"/>
                </a:solidFill>
                <a:miter lim="800000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5410200" y="2655518"/>
                <a:ext cx="685800" cy="0"/>
              </a:xfrm>
              <a:prstGeom prst="straightConnector1">
                <a:avLst/>
              </a:prstGeom>
              <a:ln w="28575" cap="rnd" cmpd="sng">
                <a:solidFill>
                  <a:schemeClr val="tx1"/>
                </a:solidFill>
                <a:miter lim="800000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439D-C917-4EDB-AE93-DD258BDEFED5}" type="slidenum">
              <a:rPr lang="en-US" smtClean="0"/>
              <a:t>90</a:t>
            </a:fld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20773" y="5933916"/>
            <a:ext cx="6502076" cy="857235"/>
          </a:xfrm>
          <a:prstGeom prst="roundRect">
            <a:avLst/>
          </a:prstGeom>
          <a:solidFill>
            <a:schemeClr val="accent5"/>
          </a:solidFill>
          <a:ln w="28575" cap="rnd" cmpd="sng">
            <a:noFill/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Apply block cipher iteratively using a block cipher mode</a:t>
            </a:r>
          </a:p>
        </p:txBody>
      </p:sp>
    </p:spTree>
    <p:extLst>
      <p:ext uri="{BB962C8B-B14F-4D97-AF65-F5344CB8AC3E}">
        <p14:creationId xmlns:p14="http://schemas.microsoft.com/office/powerpoint/2010/main" val="3831844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Candidate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ECB</a:t>
            </a:r>
          </a:p>
          <a:p>
            <a:r>
              <a:rPr lang="en-US" dirty="0" smtClean="0"/>
              <a:t>CBC</a:t>
            </a:r>
          </a:p>
          <a:p>
            <a:r>
              <a:rPr lang="en-US" dirty="0" smtClean="0"/>
              <a:t>CTR-mode</a:t>
            </a:r>
          </a:p>
          <a:p>
            <a:r>
              <a:rPr lang="en-US" dirty="0" smtClean="0"/>
              <a:t>....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486A-5D7B-DC4E-A9DD-FFAF260D45AC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693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own Arrow 28"/>
          <p:cNvSpPr/>
          <p:nvPr/>
        </p:nvSpPr>
        <p:spPr>
          <a:xfrm>
            <a:off x="1600200" y="3103722"/>
            <a:ext cx="228600" cy="533400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48200"/>
            <a:ext cx="8229600" cy="19812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Problem: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m</a:t>
            </a:r>
            <a:r>
              <a:rPr lang="en-US" baseline="-25000" dirty="0"/>
              <a:t>1</a:t>
            </a:r>
            <a:r>
              <a:rPr lang="en-US" dirty="0" smtClean="0"/>
              <a:t> = m</a:t>
            </a:r>
            <a:r>
              <a:rPr lang="en-US" baseline="-25000" dirty="0" smtClean="0"/>
              <a:t>2</a:t>
            </a:r>
            <a:r>
              <a:rPr lang="en-US" dirty="0" smtClean="0"/>
              <a:t> ⟶ c</a:t>
            </a:r>
            <a:r>
              <a:rPr lang="en-US" baseline="-25000" dirty="0" smtClean="0"/>
              <a:t>1</a:t>
            </a:r>
            <a:r>
              <a:rPr lang="en-US" dirty="0" smtClean="0"/>
              <a:t> = c</a:t>
            </a:r>
            <a:r>
              <a:rPr lang="en-US" baseline="-25000" dirty="0" smtClean="0"/>
              <a:t>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439D-C917-4EDB-AE93-DD258BDEFED5}" type="slidenum">
              <a:rPr lang="en-US" smtClean="0"/>
              <a:t>92</a:t>
            </a:fld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43000" y="2532221"/>
            <a:ext cx="5715000" cy="457200"/>
            <a:chOff x="1143000" y="2514600"/>
            <a:chExt cx="5715000" cy="457200"/>
          </a:xfrm>
        </p:grpSpPr>
        <p:sp>
          <p:nvSpPr>
            <p:cNvPr id="4" name="Rectangle 3"/>
            <p:cNvSpPr/>
            <p:nvPr/>
          </p:nvSpPr>
          <p:spPr>
            <a:xfrm>
              <a:off x="1143000" y="2514600"/>
              <a:ext cx="1143000" cy="45720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m</a:t>
              </a:r>
              <a:r>
                <a:rPr lang="en-US" sz="2400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290618" y="2514600"/>
              <a:ext cx="1143000" cy="45720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m</a:t>
              </a:r>
              <a:r>
                <a:rPr lang="en-US" sz="2400" baseline="-25000" dirty="0" smtClean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433618" y="2514600"/>
              <a:ext cx="1143000" cy="45720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m</a:t>
              </a:r>
              <a:r>
                <a:rPr lang="en-US" sz="2400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576618" y="2514600"/>
              <a:ext cx="1143000" cy="45720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m</a:t>
              </a:r>
              <a:r>
                <a:rPr lang="en-US" sz="2400" baseline="-25000" dirty="0" smtClean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715000" y="2514600"/>
              <a:ext cx="1143000" cy="45720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m</a:t>
              </a:r>
              <a:r>
                <a:rPr lang="en-US" sz="2400" baseline="-25000" dirty="0">
                  <a:solidFill>
                    <a:schemeClr val="tx1"/>
                  </a:solidFill>
                </a:rPr>
                <a:t>5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7543800" y="2532221"/>
            <a:ext cx="1143000" cy="4572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m</a:t>
            </a:r>
            <a:r>
              <a:rPr lang="en-US" sz="2400" baseline="-25000" dirty="0" err="1" smtClean="0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800" y="2514600"/>
            <a:ext cx="575094" cy="49244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0" tIns="0" rIns="0" bIns="0" rtlCol="0" anchor="t" anchorCtr="0">
            <a:spAutoFit/>
          </a:bodyPr>
          <a:lstStyle/>
          <a:p>
            <a:r>
              <a:rPr lang="en-US" sz="3200" dirty="0" smtClean="0"/>
              <a:t>PT: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18960" y="2637711"/>
            <a:ext cx="363881" cy="246221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US" sz="1600" i="1" dirty="0" smtClean="0"/>
              <a:t>• • •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143000" y="3751421"/>
            <a:ext cx="5715000" cy="457200"/>
            <a:chOff x="1143000" y="2514600"/>
            <a:chExt cx="5715000" cy="457200"/>
          </a:xfrm>
        </p:grpSpPr>
        <p:sp>
          <p:nvSpPr>
            <p:cNvPr id="20" name="Rectangle 19"/>
            <p:cNvSpPr/>
            <p:nvPr/>
          </p:nvSpPr>
          <p:spPr>
            <a:xfrm>
              <a:off x="1143000" y="2514600"/>
              <a:ext cx="1143000" cy="45720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c</a:t>
              </a:r>
              <a:r>
                <a:rPr lang="en-US" sz="2400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290618" y="2514600"/>
              <a:ext cx="1143000" cy="45720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c</a:t>
              </a:r>
              <a:r>
                <a:rPr lang="en-US" sz="2400" baseline="-25000" dirty="0" smtClean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433618" y="2514600"/>
              <a:ext cx="1143000" cy="45720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c</a:t>
              </a:r>
              <a:r>
                <a:rPr lang="en-US" sz="2400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576618" y="2514600"/>
              <a:ext cx="1143000" cy="45720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c</a:t>
              </a:r>
              <a:r>
                <a:rPr lang="en-US" sz="2400" baseline="-25000" dirty="0" smtClean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715000" y="2514600"/>
              <a:ext cx="1143000" cy="45720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c</a:t>
              </a:r>
              <a:r>
                <a:rPr lang="en-US" sz="2400" baseline="-25000" dirty="0">
                  <a:solidFill>
                    <a:schemeClr val="tx1"/>
                  </a:solidFill>
                </a:rPr>
                <a:t>5</a:t>
              </a:r>
            </a:p>
          </p:txBody>
        </p:sp>
      </p:grpSp>
      <p:sp>
        <p:nvSpPr>
          <p:cNvPr id="17" name="Rectangle 16"/>
          <p:cNvSpPr/>
          <p:nvPr/>
        </p:nvSpPr>
        <p:spPr>
          <a:xfrm>
            <a:off x="7543800" y="3751421"/>
            <a:ext cx="1143000" cy="4572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c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4800" y="3733800"/>
            <a:ext cx="573490" cy="49244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0" tIns="0" rIns="0" bIns="0" rtlCol="0" anchor="t" anchorCtr="0">
            <a:spAutoFit/>
          </a:bodyPr>
          <a:lstStyle/>
          <a:p>
            <a:r>
              <a:rPr lang="en-US" sz="3200" dirty="0"/>
              <a:t>C</a:t>
            </a:r>
            <a:r>
              <a:rPr lang="en-US" sz="3200" dirty="0" smtClean="0"/>
              <a:t>T: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18960" y="3856911"/>
            <a:ext cx="363881" cy="246221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US" sz="1600" i="1" dirty="0" smtClean="0"/>
              <a:t>• • •</a:t>
            </a:r>
          </a:p>
        </p:txBody>
      </p:sp>
      <p:sp>
        <p:nvSpPr>
          <p:cNvPr id="25" name="Down Arrow 24"/>
          <p:cNvSpPr/>
          <p:nvPr/>
        </p:nvSpPr>
        <p:spPr>
          <a:xfrm>
            <a:off x="2747818" y="3103722"/>
            <a:ext cx="228600" cy="533400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Electronic Code Book (ECB) Mode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81000" y="3059668"/>
            <a:ext cx="1257075" cy="597931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r>
              <a:rPr lang="en-US" sz="2400" dirty="0"/>
              <a:t>E(k, </a:t>
            </a:r>
            <a:r>
              <a:rPr lang="en-US" sz="2400" dirty="0" smtClean="0"/>
              <a:t>m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31" name="Down Arrow 30"/>
          <p:cNvSpPr/>
          <p:nvPr/>
        </p:nvSpPr>
        <p:spPr>
          <a:xfrm>
            <a:off x="3890818" y="3102028"/>
            <a:ext cx="228600" cy="533400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2" name="Down Arrow 31"/>
          <p:cNvSpPr/>
          <p:nvPr/>
        </p:nvSpPr>
        <p:spPr>
          <a:xfrm>
            <a:off x="5033818" y="3071743"/>
            <a:ext cx="228600" cy="533400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3" name="Down Arrow 32"/>
          <p:cNvSpPr/>
          <p:nvPr/>
        </p:nvSpPr>
        <p:spPr>
          <a:xfrm>
            <a:off x="6172200" y="3103722"/>
            <a:ext cx="228600" cy="533400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547388" y="4963324"/>
            <a:ext cx="3189539" cy="1136385"/>
          </a:xfrm>
          <a:prstGeom prst="roundRect">
            <a:avLst/>
          </a:prstGeom>
          <a:solidFill>
            <a:schemeClr val="tx2"/>
          </a:solidFill>
          <a:ln w="28575" cap="rnd" cmpd="sng">
            <a:noFill/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2400" i="1" dirty="0" smtClean="0">
                <a:solidFill>
                  <a:schemeClr val="bg1"/>
                </a:solidFill>
              </a:rPr>
              <a:t>Broken Encryption 0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Solve Rate: 7%</a:t>
            </a:r>
          </a:p>
        </p:txBody>
      </p:sp>
    </p:spTree>
    <p:extLst>
      <p:ext uri="{BB962C8B-B14F-4D97-AF65-F5344CB8AC3E}">
        <p14:creationId xmlns:p14="http://schemas.microsoft.com/office/powerpoint/2010/main" val="3471070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possibly go wrong?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439D-C917-4EDB-AE93-DD258BDEFED5}" type="slidenum">
              <a:rPr lang="en-US" smtClean="0"/>
              <a:t>93</a:t>
            </a:fld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142133" y="1796716"/>
            <a:ext cx="1557734" cy="49244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3200" dirty="0" smtClean="0"/>
              <a:t>Plaintext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176870" y="1796716"/>
            <a:ext cx="1838260" cy="49244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3200" dirty="0" err="1" smtClean="0"/>
              <a:t>Ciphertext</a:t>
            </a:r>
            <a:endParaRPr lang="en-US" sz="3200" dirty="0" smtClean="0"/>
          </a:p>
        </p:txBody>
      </p:sp>
      <p:pic>
        <p:nvPicPr>
          <p:cNvPr id="32" name="Content Placeholder 3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552700"/>
            <a:ext cx="2489200" cy="2743200"/>
          </a:xfr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400" y="2552700"/>
            <a:ext cx="2489200" cy="2743200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4419600" y="2286000"/>
            <a:ext cx="3352800" cy="3276600"/>
          </a:xfrm>
          <a:prstGeom prst="rect">
            <a:avLst/>
          </a:prstGeom>
          <a:solidFill>
            <a:schemeClr val="accent5"/>
          </a:solidFill>
          <a:ln w="28575" cap="rnd" cmpd="sng">
            <a:noFill/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681244" y="5715000"/>
            <a:ext cx="1781513" cy="215444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US" sz="1400" dirty="0" smtClean="0"/>
              <a:t>Images from Wikipedia</a:t>
            </a:r>
          </a:p>
        </p:txBody>
      </p:sp>
    </p:spTree>
    <p:extLst>
      <p:ext uri="{BB962C8B-B14F-4D97-AF65-F5344CB8AC3E}">
        <p14:creationId xmlns:p14="http://schemas.microsoft.com/office/powerpoint/2010/main" val="1769597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Security: Secrecy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2590800"/>
            <a:ext cx="3505200" cy="353536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2. Challenger computes E(m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), where </a:t>
            </a:r>
            <a:r>
              <a:rPr lang="en-US" sz="2400" dirty="0" err="1" smtClean="0"/>
              <a:t>i</a:t>
            </a:r>
            <a:r>
              <a:rPr lang="en-US" sz="2400" dirty="0" smtClean="0"/>
              <a:t> is a coin flip. Sends back c.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4. Challenger wins of </a:t>
            </a:r>
            <a:r>
              <a:rPr lang="en-US" sz="2400" b="1" i="1" dirty="0" smtClean="0"/>
              <a:t>A</a:t>
            </a:r>
            <a:r>
              <a:rPr lang="en-US" sz="2400" dirty="0" smtClean="0"/>
              <a:t> is no better than guessing</a:t>
            </a:r>
            <a:endParaRPr lang="en-US" sz="2400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5334000" y="2590800"/>
            <a:ext cx="3352800" cy="35353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1. </a:t>
            </a:r>
            <a:r>
              <a:rPr lang="en-US" sz="2400" b="1" i="1" dirty="0" smtClean="0"/>
              <a:t>A</a:t>
            </a:r>
            <a:r>
              <a:rPr lang="en-US" sz="2400" dirty="0" smtClean="0"/>
              <a:t> sends m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, m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</a:t>
            </a:r>
            <a:r>
              <a:rPr lang="en-US" sz="2400" dirty="0" err="1" smtClean="0"/>
              <a:t>s.t.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|m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|=|m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|to the challenger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dirty="0" smtClean="0"/>
              <a:t>3. </a:t>
            </a:r>
            <a:r>
              <a:rPr lang="en-US" sz="2400" b="1" i="1" dirty="0" smtClean="0"/>
              <a:t>A</a:t>
            </a:r>
            <a:r>
              <a:rPr lang="en-US" sz="2400" dirty="0" smtClean="0"/>
              <a:t> tries to guess which message was encrypted.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94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295400" y="1794031"/>
            <a:ext cx="1600200" cy="60960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172200" y="1794031"/>
            <a:ext cx="1600200" cy="6096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971800" y="3048000"/>
            <a:ext cx="2362200" cy="0"/>
          </a:xfrm>
          <a:prstGeom prst="straightConnector1">
            <a:avLst/>
          </a:prstGeom>
          <a:ln w="28575" cap="rnd" cmpd="sng">
            <a:solidFill>
              <a:schemeClr val="tx1"/>
            </a:solidFill>
            <a:miter lim="800000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733800" y="259080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normAutofit/>
          </a:bodyPr>
          <a:lstStyle/>
          <a:p>
            <a:pPr marL="0">
              <a:buFont typeface="Arial"/>
              <a:buNone/>
            </a:pPr>
            <a:r>
              <a:rPr lang="en-US" sz="2400" dirty="0" smtClean="0"/>
              <a:t>m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,m</a:t>
            </a:r>
            <a:r>
              <a:rPr lang="en-US" sz="2400" baseline="-25000" dirty="0" smtClean="0"/>
              <a:t>1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971800" y="4876800"/>
            <a:ext cx="2362200" cy="0"/>
          </a:xfrm>
          <a:prstGeom prst="straightConnector1">
            <a:avLst/>
          </a:prstGeom>
          <a:ln w="28575" cap="rnd" cmpd="sng">
            <a:solidFill>
              <a:schemeClr val="tx1"/>
            </a:solidFill>
            <a:miter lim="800000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33800" y="441960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normAutofit/>
          </a:bodyPr>
          <a:lstStyle/>
          <a:p>
            <a:pPr marL="0" algn="ctr">
              <a:buFont typeface="Arial"/>
              <a:buNone/>
            </a:pPr>
            <a:r>
              <a:rPr lang="en-US" sz="2400" dirty="0" smtClean="0"/>
              <a:t>c</a:t>
            </a:r>
            <a:endParaRPr lang="en-US" sz="2400" baseline="-25000" dirty="0" smtClean="0"/>
          </a:p>
        </p:txBody>
      </p:sp>
      <p:sp>
        <p:nvSpPr>
          <p:cNvPr id="18" name="Rounded Rectangular Callout 17"/>
          <p:cNvSpPr/>
          <p:nvPr/>
        </p:nvSpPr>
        <p:spPr>
          <a:xfrm>
            <a:off x="5334000" y="6126163"/>
            <a:ext cx="2971800" cy="503238"/>
          </a:xfrm>
          <a:prstGeom prst="wedgeRoundRectCallout">
            <a:avLst>
              <a:gd name="adj1" fmla="val -98754"/>
              <a:gd name="adj2" fmla="val -4244"/>
              <a:gd name="adj3" fmla="val 1666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i="1" u="sng" dirty="0" smtClean="0">
                <a:solidFill>
                  <a:schemeClr val="bg1"/>
                </a:solidFill>
              </a:rPr>
              <a:t>Semantically secure</a:t>
            </a:r>
          </a:p>
        </p:txBody>
      </p:sp>
    </p:spTree>
    <p:extLst>
      <p:ext uri="{BB962C8B-B14F-4D97-AF65-F5344CB8AC3E}">
        <p14:creationId xmlns:p14="http://schemas.microsoft.com/office/powerpoint/2010/main" val="3383795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security under CPA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439D-C917-4EDB-AE93-DD258BDEFED5}" type="slidenum">
              <a:rPr lang="en-US" smtClean="0"/>
              <a:t>95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Any E that return the same </a:t>
            </a:r>
            <a:r>
              <a:rPr lang="en-US" sz="2400" dirty="0" err="1" smtClean="0"/>
              <a:t>ciphertext</a:t>
            </a:r>
            <a:r>
              <a:rPr lang="en-US" sz="2400" dirty="0" smtClean="0"/>
              <a:t> for the same plaintext are not semantically secure under a chosen plaintext attack (CPA)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551873" y="2935037"/>
            <a:ext cx="8077200" cy="2286000"/>
          </a:xfrm>
          <a:prstGeom prst="rect">
            <a:avLst/>
          </a:prstGeom>
          <a:solidFill>
            <a:schemeClr val="bg1"/>
          </a:solidFill>
          <a:ln w="28575" cap="rnd" cmpd="sng">
            <a:solidFill>
              <a:schemeClr val="tx1"/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endParaRPr lang="en-US" sz="2400" dirty="0" smtClean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691092" y="2630237"/>
            <a:ext cx="0" cy="609600"/>
          </a:xfrm>
          <a:prstGeom prst="straightConnector1">
            <a:avLst/>
          </a:prstGeom>
          <a:ln w="28575" cap="rnd" cmpd="sng">
            <a:solidFill>
              <a:schemeClr val="tx1"/>
            </a:solidFill>
            <a:miter lim="800000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248" y="2586182"/>
            <a:ext cx="1241752" cy="311847"/>
          </a:xfrm>
          <a:prstGeom prst="rect">
            <a:avLst/>
          </a:prstGeom>
        </p:spPr>
      </p:pic>
      <p:cxnSp>
        <p:nvCxnSpPr>
          <p:cNvPr id="35" name="Straight Arrow Connector 34"/>
          <p:cNvCxnSpPr/>
          <p:nvPr/>
        </p:nvCxnSpPr>
        <p:spPr>
          <a:xfrm>
            <a:off x="7450196" y="4916237"/>
            <a:ext cx="0" cy="609600"/>
          </a:xfrm>
          <a:prstGeom prst="straightConnector1">
            <a:avLst/>
          </a:prstGeom>
          <a:ln w="28575" cap="rnd" cmpd="sng">
            <a:solidFill>
              <a:schemeClr val="tx1"/>
            </a:solidFill>
            <a:miter lim="800000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374734" y="5525837"/>
            <a:ext cx="2140009" cy="7386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i</a:t>
            </a:r>
            <a:r>
              <a:rPr lang="en-US" sz="2400" dirty="0" smtClean="0">
                <a:latin typeface="+mj-lt"/>
              </a:rPr>
              <a:t>f </a:t>
            </a:r>
            <a:r>
              <a:rPr lang="en-US" sz="2400" dirty="0" err="1" smtClean="0">
                <a:latin typeface="+mj-lt"/>
              </a:rPr>
              <a:t>c</a:t>
            </a:r>
            <a:r>
              <a:rPr lang="en-US" sz="2400" baseline="-25000" dirty="0" err="1" smtClean="0">
                <a:latin typeface="+mj-lt"/>
              </a:rPr>
              <a:t>b</a:t>
            </a:r>
            <a:r>
              <a:rPr lang="en-US" sz="2400" dirty="0" smtClean="0">
                <a:latin typeface="+mj-lt"/>
              </a:rPr>
              <a:t> = c</a:t>
            </a:r>
            <a:r>
              <a:rPr lang="en-US" sz="2400" baseline="-25000" dirty="0" smtClean="0">
                <a:latin typeface="+mj-lt"/>
              </a:rPr>
              <a:t>0</a:t>
            </a:r>
            <a:r>
              <a:rPr lang="en-US" sz="2400" dirty="0" smtClean="0">
                <a:latin typeface="+mj-lt"/>
              </a:rPr>
              <a:t> output 0</a:t>
            </a:r>
            <a:br>
              <a:rPr lang="en-US" sz="2400" dirty="0" smtClean="0">
                <a:latin typeface="+mj-lt"/>
              </a:rPr>
            </a:br>
            <a:r>
              <a:rPr lang="en-US" sz="2400" dirty="0" smtClean="0">
                <a:latin typeface="+mj-lt"/>
              </a:rPr>
              <a:t>else output 1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537460" y="3159765"/>
            <a:ext cx="4069080" cy="648292"/>
            <a:chOff x="2537460" y="3159765"/>
            <a:chExt cx="4069080" cy="648292"/>
          </a:xfrm>
        </p:grpSpPr>
        <p:cxnSp>
          <p:nvCxnSpPr>
            <p:cNvPr id="20" name="Straight Arrow Connector 19"/>
            <p:cNvCxnSpPr/>
            <p:nvPr/>
          </p:nvCxnSpPr>
          <p:spPr>
            <a:xfrm flipH="1">
              <a:off x="2537460" y="3467542"/>
              <a:ext cx="4069080" cy="0"/>
            </a:xfrm>
            <a:prstGeom prst="straightConnector1">
              <a:avLst/>
            </a:prstGeom>
            <a:ln w="28575" cap="rnd" cmpd="sng">
              <a:solidFill>
                <a:schemeClr val="tx1"/>
              </a:solidFill>
              <a:miter lim="800000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2537460" y="3801067"/>
              <a:ext cx="4069080" cy="0"/>
            </a:xfrm>
            <a:prstGeom prst="straightConnector1">
              <a:avLst/>
            </a:prstGeom>
            <a:ln w="28575" cap="rnd" cmpd="sng">
              <a:solidFill>
                <a:schemeClr val="tx1"/>
              </a:solidFill>
              <a:miter lim="800000"/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097178" y="3159765"/>
              <a:ext cx="1170192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/>
            <a:p>
              <a:r>
                <a:rPr lang="en-US" sz="2000" dirty="0">
                  <a:latin typeface="+mj-lt"/>
                </a:rPr>
                <a:t>m</a:t>
              </a:r>
              <a:r>
                <a:rPr lang="en-US" sz="2000" baseline="-25000" dirty="0" smtClean="0">
                  <a:latin typeface="+mj-lt"/>
                </a:rPr>
                <a:t>0</a:t>
              </a:r>
              <a:r>
                <a:rPr lang="en-US" sz="2000" dirty="0">
                  <a:latin typeface="+mj-lt"/>
                </a:rPr>
                <a:t>,</a:t>
              </a:r>
              <a:r>
                <a:rPr lang="en-US" sz="2000" dirty="0" smtClean="0">
                  <a:latin typeface="+mj-lt"/>
                </a:rPr>
                <a:t> m</a:t>
              </a:r>
              <a:r>
                <a:rPr lang="en-US" sz="2000" baseline="-25000" dirty="0"/>
                <a:t>0</a:t>
              </a:r>
              <a:r>
                <a:rPr lang="en-US" sz="2000" baseline="-25000" dirty="0" smtClean="0"/>
                <a:t> </a:t>
              </a:r>
              <a:r>
                <a:rPr lang="en-US" sz="2000" dirty="0">
                  <a:latin typeface="+mj-lt"/>
                </a:rPr>
                <a:t>∊</a:t>
              </a:r>
              <a:r>
                <a:rPr lang="en-US" sz="2000" dirty="0" smtClean="0">
                  <a:latin typeface="+mj-lt"/>
                </a:rPr>
                <a:t> M</a:t>
              </a:r>
              <a:endParaRPr lang="en-US" sz="3200" dirty="0" smtClean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97178" y="3500280"/>
              <a:ext cx="1239122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/>
            <a:p>
              <a:r>
                <a:rPr lang="en-US" sz="2000" dirty="0" smtClean="0">
                  <a:latin typeface="+mj-lt"/>
                </a:rPr>
                <a:t>C</a:t>
              </a:r>
              <a:r>
                <a:rPr lang="en-US" sz="2000" baseline="-25000" dirty="0" smtClean="0">
                  <a:latin typeface="+mj-lt"/>
                </a:rPr>
                <a:t>0</a:t>
              </a:r>
              <a:r>
                <a:rPr lang="en-US" sz="2000" dirty="0" smtClean="0">
                  <a:latin typeface="+mj-lt"/>
                </a:rPr>
                <a:t> </a:t>
              </a:r>
              <a:r>
                <a:rPr lang="en-US" sz="2000" dirty="0"/>
                <a:t>←</a:t>
              </a:r>
              <a:r>
                <a:rPr lang="en-US" sz="2000" dirty="0" smtClean="0">
                  <a:latin typeface="+mj-lt"/>
                </a:rPr>
                <a:t> E(</a:t>
              </a:r>
              <a:r>
                <a:rPr lang="en-US" sz="2000" dirty="0" err="1" smtClean="0">
                  <a:latin typeface="+mj-lt"/>
                </a:rPr>
                <a:t>k,m</a:t>
              </a:r>
              <a:r>
                <a:rPr lang="en-US" sz="2000" dirty="0" smtClean="0">
                  <a:latin typeface="+mj-lt"/>
                </a:rPr>
                <a:t>)</a:t>
              </a:r>
              <a:endParaRPr lang="en-US" sz="3200" dirty="0" smtClean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537460" y="3808649"/>
            <a:ext cx="4069080" cy="648292"/>
            <a:chOff x="2537460" y="3808649"/>
            <a:chExt cx="4069080" cy="648292"/>
          </a:xfrm>
        </p:grpSpPr>
        <p:cxnSp>
          <p:nvCxnSpPr>
            <p:cNvPr id="25" name="Straight Arrow Connector 24"/>
            <p:cNvCxnSpPr/>
            <p:nvPr/>
          </p:nvCxnSpPr>
          <p:spPr>
            <a:xfrm flipH="1">
              <a:off x="2537460" y="4116426"/>
              <a:ext cx="4069080" cy="0"/>
            </a:xfrm>
            <a:prstGeom prst="straightConnector1">
              <a:avLst/>
            </a:prstGeom>
            <a:ln w="28575" cap="rnd" cmpd="sng">
              <a:solidFill>
                <a:schemeClr val="tx1"/>
              </a:solidFill>
              <a:miter lim="800000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2537460" y="4449951"/>
              <a:ext cx="4069080" cy="0"/>
            </a:xfrm>
            <a:prstGeom prst="straightConnector1">
              <a:avLst/>
            </a:prstGeom>
            <a:ln w="28575" cap="rnd" cmpd="sng">
              <a:solidFill>
                <a:schemeClr val="tx1"/>
              </a:solidFill>
              <a:miter lim="800000"/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097178" y="3808649"/>
              <a:ext cx="1136530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/>
            <a:p>
              <a:r>
                <a:rPr lang="en-US" sz="2000" dirty="0">
                  <a:latin typeface="+mj-lt"/>
                </a:rPr>
                <a:t>m</a:t>
              </a:r>
              <a:r>
                <a:rPr lang="en-US" sz="2000" baseline="-25000" dirty="0" smtClean="0">
                  <a:latin typeface="+mj-lt"/>
                </a:rPr>
                <a:t>0,</a:t>
              </a:r>
              <a:r>
                <a:rPr lang="en-US" sz="2000" dirty="0" smtClean="0">
                  <a:latin typeface="+mj-lt"/>
                </a:rPr>
                <a:t> m</a:t>
              </a:r>
              <a:r>
                <a:rPr lang="en-US" sz="2000" baseline="-25000" dirty="0" smtClean="0"/>
                <a:t>1 </a:t>
              </a:r>
              <a:r>
                <a:rPr lang="en-US" sz="2000" dirty="0" smtClean="0"/>
                <a:t>∊ M</a:t>
              </a:r>
              <a:endParaRPr lang="en-US" sz="3200" dirty="0" smtClean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097178" y="4149164"/>
              <a:ext cx="1332096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/>
            <a:p>
              <a:r>
                <a:rPr lang="en-US" sz="2000" dirty="0" err="1" smtClean="0">
                  <a:latin typeface="+mj-lt"/>
                </a:rPr>
                <a:t>C</a:t>
              </a:r>
              <a:r>
                <a:rPr lang="en-US" sz="2000" baseline="-25000" dirty="0" err="1" smtClean="0">
                  <a:latin typeface="+mj-lt"/>
                </a:rPr>
                <a:t>b</a:t>
              </a:r>
              <a:r>
                <a:rPr lang="en-US" sz="2000" dirty="0" smtClean="0">
                  <a:latin typeface="+mj-lt"/>
                </a:rPr>
                <a:t> </a:t>
              </a:r>
              <a:r>
                <a:rPr lang="en-US" sz="2000" dirty="0"/>
                <a:t>←</a:t>
              </a:r>
              <a:r>
                <a:rPr lang="en-US" sz="2000" dirty="0" smtClean="0">
                  <a:latin typeface="+mj-lt"/>
                </a:rPr>
                <a:t> E(</a:t>
              </a:r>
              <a:r>
                <a:rPr lang="en-US" sz="2000" dirty="0" err="1" smtClean="0">
                  <a:latin typeface="+mj-lt"/>
                </a:rPr>
                <a:t>k,m</a:t>
              </a:r>
              <a:r>
                <a:rPr lang="en-US" sz="2000" baseline="-25000" dirty="0" err="1" smtClean="0">
                  <a:latin typeface="+mj-lt"/>
                </a:rPr>
                <a:t>b</a:t>
              </a:r>
              <a:r>
                <a:rPr lang="en-US" sz="2000" dirty="0" smtClean="0">
                  <a:latin typeface="+mj-lt"/>
                </a:rPr>
                <a:t>)</a:t>
              </a:r>
              <a:endParaRPr lang="en-US" sz="3200" dirty="0" smtClean="0"/>
            </a:p>
          </p:txBody>
        </p:sp>
      </p:grpSp>
      <p:sp>
        <p:nvSpPr>
          <p:cNvPr id="38" name="Rounded Rectangle 37"/>
          <p:cNvSpPr/>
          <p:nvPr/>
        </p:nvSpPr>
        <p:spPr>
          <a:xfrm>
            <a:off x="861060" y="3239837"/>
            <a:ext cx="1676400" cy="1676400"/>
          </a:xfrm>
          <a:prstGeom prst="roundRect">
            <a:avLst/>
          </a:prstGeom>
          <a:solidFill>
            <a:schemeClr val="bg1"/>
          </a:solidFill>
          <a:ln w="28575" cap="rnd" cmpd="sng">
            <a:solidFill>
              <a:schemeClr val="accent3"/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Challenger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k</a:t>
            </a:r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 ← K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6606540" y="3239837"/>
            <a:ext cx="1676400" cy="16764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Adversary A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31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security under CPA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439D-C917-4EDB-AE93-DD258BDEFED5}" type="slidenum">
              <a:rPr lang="en-US" smtClean="0"/>
              <a:t>96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Any E that return the same </a:t>
            </a:r>
            <a:r>
              <a:rPr lang="en-US" sz="2400" dirty="0" err="1"/>
              <a:t>ciphertext</a:t>
            </a:r>
            <a:r>
              <a:rPr lang="en-US" sz="2400" dirty="0"/>
              <a:t> for the same plaintext are not semantically secure under a chosen plaintext attack (CPA)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551873" y="2935037"/>
            <a:ext cx="8077200" cy="2286000"/>
          </a:xfrm>
          <a:prstGeom prst="rect">
            <a:avLst/>
          </a:prstGeom>
          <a:solidFill>
            <a:schemeClr val="bg1"/>
          </a:solidFill>
          <a:ln w="28575" cap="rnd" cmpd="sng">
            <a:solidFill>
              <a:schemeClr val="tx1"/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endParaRPr lang="en-US" sz="2400" dirty="0" smtClean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691092" y="2630237"/>
            <a:ext cx="0" cy="609600"/>
          </a:xfrm>
          <a:prstGeom prst="straightConnector1">
            <a:avLst/>
          </a:prstGeom>
          <a:ln w="28575" cap="rnd" cmpd="sng">
            <a:solidFill>
              <a:schemeClr val="tx1"/>
            </a:solidFill>
            <a:miter lim="800000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248" y="2586182"/>
            <a:ext cx="1241752" cy="311847"/>
          </a:xfrm>
          <a:prstGeom prst="rect">
            <a:avLst/>
          </a:prstGeom>
        </p:spPr>
      </p:pic>
      <p:cxnSp>
        <p:nvCxnSpPr>
          <p:cNvPr id="35" name="Straight Arrow Connector 34"/>
          <p:cNvCxnSpPr/>
          <p:nvPr/>
        </p:nvCxnSpPr>
        <p:spPr>
          <a:xfrm>
            <a:off x="7450196" y="4916237"/>
            <a:ext cx="0" cy="609600"/>
          </a:xfrm>
          <a:prstGeom prst="straightConnector1">
            <a:avLst/>
          </a:prstGeom>
          <a:ln w="28575" cap="rnd" cmpd="sng">
            <a:solidFill>
              <a:schemeClr val="tx1"/>
            </a:solidFill>
            <a:miter lim="800000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374734" y="5525837"/>
            <a:ext cx="2140009" cy="7386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i</a:t>
            </a:r>
            <a:r>
              <a:rPr lang="en-US" sz="2400" dirty="0" smtClean="0">
                <a:latin typeface="+mj-lt"/>
              </a:rPr>
              <a:t>f </a:t>
            </a:r>
            <a:r>
              <a:rPr lang="en-US" sz="2400" dirty="0" err="1" smtClean="0">
                <a:latin typeface="+mj-lt"/>
              </a:rPr>
              <a:t>c</a:t>
            </a:r>
            <a:r>
              <a:rPr lang="en-US" sz="2400" baseline="-25000" dirty="0" err="1" smtClean="0">
                <a:latin typeface="+mj-lt"/>
              </a:rPr>
              <a:t>b</a:t>
            </a:r>
            <a:r>
              <a:rPr lang="en-US" sz="2400" dirty="0" smtClean="0">
                <a:latin typeface="+mj-lt"/>
              </a:rPr>
              <a:t> = c</a:t>
            </a:r>
            <a:r>
              <a:rPr lang="en-US" sz="2400" baseline="-25000" dirty="0" smtClean="0">
                <a:latin typeface="+mj-lt"/>
              </a:rPr>
              <a:t>0</a:t>
            </a:r>
            <a:r>
              <a:rPr lang="en-US" sz="2400" dirty="0" smtClean="0">
                <a:latin typeface="+mj-lt"/>
              </a:rPr>
              <a:t> output 0</a:t>
            </a:r>
            <a:br>
              <a:rPr lang="en-US" sz="2400" dirty="0" smtClean="0">
                <a:latin typeface="+mj-lt"/>
              </a:rPr>
            </a:br>
            <a:r>
              <a:rPr lang="en-US" sz="2400" dirty="0" smtClean="0">
                <a:latin typeface="+mj-lt"/>
              </a:rPr>
              <a:t>else output 1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537460" y="3159765"/>
            <a:ext cx="4069080" cy="648292"/>
            <a:chOff x="2537460" y="3159765"/>
            <a:chExt cx="4069080" cy="648292"/>
          </a:xfrm>
        </p:grpSpPr>
        <p:cxnSp>
          <p:nvCxnSpPr>
            <p:cNvPr id="20" name="Straight Arrow Connector 19"/>
            <p:cNvCxnSpPr/>
            <p:nvPr/>
          </p:nvCxnSpPr>
          <p:spPr>
            <a:xfrm flipH="1">
              <a:off x="2537460" y="3467542"/>
              <a:ext cx="4069080" cy="0"/>
            </a:xfrm>
            <a:prstGeom prst="straightConnector1">
              <a:avLst/>
            </a:prstGeom>
            <a:ln w="28575" cap="rnd" cmpd="sng">
              <a:solidFill>
                <a:schemeClr val="tx1"/>
              </a:solidFill>
              <a:miter lim="800000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2537460" y="3801067"/>
              <a:ext cx="4069080" cy="0"/>
            </a:xfrm>
            <a:prstGeom prst="straightConnector1">
              <a:avLst/>
            </a:prstGeom>
            <a:ln w="28575" cap="rnd" cmpd="sng">
              <a:solidFill>
                <a:schemeClr val="tx1"/>
              </a:solidFill>
              <a:miter lim="800000"/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097178" y="3159765"/>
              <a:ext cx="1170192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/>
            <a:p>
              <a:r>
                <a:rPr lang="en-US" sz="2000" dirty="0">
                  <a:latin typeface="+mj-lt"/>
                </a:rPr>
                <a:t>m</a:t>
              </a:r>
              <a:r>
                <a:rPr lang="en-US" sz="2000" baseline="-25000" dirty="0" smtClean="0">
                  <a:latin typeface="+mj-lt"/>
                </a:rPr>
                <a:t>0</a:t>
              </a:r>
              <a:r>
                <a:rPr lang="en-US" sz="2000" dirty="0">
                  <a:latin typeface="+mj-lt"/>
                </a:rPr>
                <a:t>,</a:t>
              </a:r>
              <a:r>
                <a:rPr lang="en-US" sz="2000" dirty="0" smtClean="0">
                  <a:latin typeface="+mj-lt"/>
                </a:rPr>
                <a:t> m</a:t>
              </a:r>
              <a:r>
                <a:rPr lang="en-US" sz="2000" baseline="-25000" dirty="0"/>
                <a:t>0</a:t>
              </a:r>
              <a:r>
                <a:rPr lang="en-US" sz="2000" baseline="-25000" dirty="0" smtClean="0"/>
                <a:t> </a:t>
              </a:r>
              <a:r>
                <a:rPr lang="en-US" sz="2000" dirty="0">
                  <a:latin typeface="+mj-lt"/>
                </a:rPr>
                <a:t>∊</a:t>
              </a:r>
              <a:r>
                <a:rPr lang="en-US" sz="2000" dirty="0" smtClean="0">
                  <a:latin typeface="+mj-lt"/>
                </a:rPr>
                <a:t> M</a:t>
              </a:r>
              <a:endParaRPr lang="en-US" sz="3200" dirty="0" smtClean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97178" y="3500280"/>
              <a:ext cx="1239122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/>
            <a:p>
              <a:r>
                <a:rPr lang="en-US" sz="2000" dirty="0" smtClean="0">
                  <a:latin typeface="+mj-lt"/>
                </a:rPr>
                <a:t>C</a:t>
              </a:r>
              <a:r>
                <a:rPr lang="en-US" sz="2000" baseline="-25000" dirty="0" smtClean="0">
                  <a:latin typeface="+mj-lt"/>
                </a:rPr>
                <a:t>0</a:t>
              </a:r>
              <a:r>
                <a:rPr lang="en-US" sz="2000" dirty="0" smtClean="0">
                  <a:latin typeface="+mj-lt"/>
                </a:rPr>
                <a:t> </a:t>
              </a:r>
              <a:r>
                <a:rPr lang="en-US" sz="2000" dirty="0"/>
                <a:t>←</a:t>
              </a:r>
              <a:r>
                <a:rPr lang="en-US" sz="2000" dirty="0" smtClean="0">
                  <a:latin typeface="+mj-lt"/>
                </a:rPr>
                <a:t> E(</a:t>
              </a:r>
              <a:r>
                <a:rPr lang="en-US" sz="2000" dirty="0" err="1" smtClean="0">
                  <a:latin typeface="+mj-lt"/>
                </a:rPr>
                <a:t>k,m</a:t>
              </a:r>
              <a:r>
                <a:rPr lang="en-US" sz="2000" dirty="0" smtClean="0">
                  <a:latin typeface="+mj-lt"/>
                </a:rPr>
                <a:t>)</a:t>
              </a:r>
              <a:endParaRPr lang="en-US" sz="3200" dirty="0" smtClean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537460" y="3808649"/>
            <a:ext cx="4069080" cy="648292"/>
            <a:chOff x="2537460" y="3808649"/>
            <a:chExt cx="4069080" cy="648292"/>
          </a:xfrm>
        </p:grpSpPr>
        <p:cxnSp>
          <p:nvCxnSpPr>
            <p:cNvPr id="25" name="Straight Arrow Connector 24"/>
            <p:cNvCxnSpPr/>
            <p:nvPr/>
          </p:nvCxnSpPr>
          <p:spPr>
            <a:xfrm flipH="1">
              <a:off x="2537460" y="4116426"/>
              <a:ext cx="4069080" cy="0"/>
            </a:xfrm>
            <a:prstGeom prst="straightConnector1">
              <a:avLst/>
            </a:prstGeom>
            <a:ln w="28575" cap="rnd" cmpd="sng">
              <a:solidFill>
                <a:schemeClr val="tx1"/>
              </a:solidFill>
              <a:miter lim="800000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2537460" y="4449951"/>
              <a:ext cx="4069080" cy="0"/>
            </a:xfrm>
            <a:prstGeom prst="straightConnector1">
              <a:avLst/>
            </a:prstGeom>
            <a:ln w="28575" cap="rnd" cmpd="sng">
              <a:solidFill>
                <a:schemeClr val="tx1"/>
              </a:solidFill>
              <a:miter lim="800000"/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097178" y="3808649"/>
              <a:ext cx="1136530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/>
            <a:p>
              <a:r>
                <a:rPr lang="en-US" sz="2000" dirty="0">
                  <a:latin typeface="+mj-lt"/>
                </a:rPr>
                <a:t>m</a:t>
              </a:r>
              <a:r>
                <a:rPr lang="en-US" sz="2000" baseline="-25000" dirty="0" smtClean="0">
                  <a:latin typeface="+mj-lt"/>
                </a:rPr>
                <a:t>0,</a:t>
              </a:r>
              <a:r>
                <a:rPr lang="en-US" sz="2000" dirty="0" smtClean="0">
                  <a:latin typeface="+mj-lt"/>
                </a:rPr>
                <a:t> m</a:t>
              </a:r>
              <a:r>
                <a:rPr lang="en-US" sz="2000" baseline="-25000" dirty="0" smtClean="0"/>
                <a:t>1 </a:t>
              </a:r>
              <a:r>
                <a:rPr lang="en-US" sz="2000" dirty="0" smtClean="0"/>
                <a:t>∊ M</a:t>
              </a:r>
              <a:endParaRPr lang="en-US" sz="3200" dirty="0" smtClean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097178" y="4149164"/>
              <a:ext cx="1332096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/>
            <a:p>
              <a:r>
                <a:rPr lang="en-US" sz="2000" dirty="0" err="1" smtClean="0">
                  <a:latin typeface="+mj-lt"/>
                </a:rPr>
                <a:t>C</a:t>
              </a:r>
              <a:r>
                <a:rPr lang="en-US" sz="2000" baseline="-25000" dirty="0" err="1" smtClean="0">
                  <a:latin typeface="+mj-lt"/>
                </a:rPr>
                <a:t>b</a:t>
              </a:r>
              <a:r>
                <a:rPr lang="en-US" sz="2000" dirty="0" smtClean="0">
                  <a:latin typeface="+mj-lt"/>
                </a:rPr>
                <a:t> </a:t>
              </a:r>
              <a:r>
                <a:rPr lang="en-US" sz="2000" dirty="0"/>
                <a:t>←</a:t>
              </a:r>
              <a:r>
                <a:rPr lang="en-US" sz="2000" dirty="0" smtClean="0">
                  <a:latin typeface="+mj-lt"/>
                </a:rPr>
                <a:t> E(</a:t>
              </a:r>
              <a:r>
                <a:rPr lang="en-US" sz="2000" dirty="0" err="1" smtClean="0">
                  <a:latin typeface="+mj-lt"/>
                </a:rPr>
                <a:t>k,m</a:t>
              </a:r>
              <a:r>
                <a:rPr lang="en-US" sz="2000" baseline="-25000" dirty="0" err="1" smtClean="0">
                  <a:latin typeface="+mj-lt"/>
                </a:rPr>
                <a:t>b</a:t>
              </a:r>
              <a:r>
                <a:rPr lang="en-US" sz="2000" dirty="0" smtClean="0">
                  <a:latin typeface="+mj-lt"/>
                </a:rPr>
                <a:t>)</a:t>
              </a:r>
              <a:endParaRPr lang="en-US" sz="3200" dirty="0" smtClean="0"/>
            </a:p>
          </p:txBody>
        </p:sp>
      </p:grpSp>
      <p:sp>
        <p:nvSpPr>
          <p:cNvPr id="38" name="Rounded Rectangle 37"/>
          <p:cNvSpPr/>
          <p:nvPr/>
        </p:nvSpPr>
        <p:spPr>
          <a:xfrm>
            <a:off x="861060" y="3239837"/>
            <a:ext cx="1676400" cy="1676400"/>
          </a:xfrm>
          <a:prstGeom prst="roundRect">
            <a:avLst/>
          </a:prstGeom>
          <a:solidFill>
            <a:schemeClr val="bg1"/>
          </a:solidFill>
          <a:ln w="28575" cap="rnd" cmpd="sng">
            <a:solidFill>
              <a:schemeClr val="accent3"/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Challenger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k</a:t>
            </a:r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 ← K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6606540" y="3239837"/>
            <a:ext cx="1676400" cy="16764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Adversary A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167464" y="5423478"/>
            <a:ext cx="6809073" cy="1158875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2400" dirty="0" smtClean="0"/>
              <a:t>Encryption modes must be randomized </a:t>
            </a:r>
            <a:br>
              <a:rPr lang="en-US" sz="2400" dirty="0" smtClean="0"/>
            </a:br>
            <a:r>
              <a:rPr lang="en-US" sz="2400" dirty="0" smtClean="0"/>
              <a:t>or be </a:t>
            </a:r>
            <a:r>
              <a:rPr lang="en-US" sz="2400" dirty="0" err="1" smtClean="0"/>
              <a:t>stateful</a:t>
            </a:r>
            <a:r>
              <a:rPr lang="en-US" sz="2400" dirty="0" smtClean="0"/>
              <a:t>.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39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x cipher be secure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439D-C917-4EDB-AE93-DD258BDEFED5}" type="slidenum">
              <a:rPr lang="en-US" smtClean="0"/>
              <a:t>97</a:t>
            </a:fld>
            <a:endParaRPr lang="en-US" dirty="0"/>
          </a:p>
        </p:txBody>
      </p:sp>
      <p:sp>
        <p:nvSpPr>
          <p:cNvPr id="6" name="Diamond 5"/>
          <p:cNvSpPr/>
          <p:nvPr/>
        </p:nvSpPr>
        <p:spPr>
          <a:xfrm>
            <a:off x="2743200" y="1981200"/>
            <a:ext cx="3810000" cy="990600"/>
          </a:xfrm>
          <a:prstGeom prst="diamond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Randomized?</a:t>
            </a:r>
          </a:p>
        </p:txBody>
      </p:sp>
      <p:sp>
        <p:nvSpPr>
          <p:cNvPr id="7" name="Diamond 6"/>
          <p:cNvSpPr/>
          <p:nvPr/>
        </p:nvSpPr>
        <p:spPr>
          <a:xfrm>
            <a:off x="2743200" y="3581400"/>
            <a:ext cx="3810000" cy="990600"/>
          </a:xfrm>
          <a:prstGeom prst="diamond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Stateful</a:t>
            </a:r>
            <a:r>
              <a:rPr lang="en-US" sz="2400" dirty="0" smtClean="0">
                <a:solidFill>
                  <a:schemeClr val="tx1"/>
                </a:solidFill>
              </a:rPr>
              <a:t>?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371600" y="5257800"/>
            <a:ext cx="2057400" cy="762000"/>
          </a:xfrm>
          <a:prstGeom prst="roundRect">
            <a:avLst/>
          </a:prstGeom>
          <a:solidFill>
            <a:schemeClr val="accent5"/>
          </a:solidFill>
          <a:ln w="28575" cap="rnd" cmpd="sng">
            <a:noFill/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Possibly Secure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524500" y="5257800"/>
            <a:ext cx="2057400" cy="762000"/>
          </a:xfrm>
          <a:prstGeom prst="roundRect">
            <a:avLst/>
          </a:prstGeom>
          <a:solidFill>
            <a:schemeClr val="accent5"/>
          </a:solidFill>
          <a:ln w="28575" cap="rnd" cmpd="sng">
            <a:noFill/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Definitely Insecure</a:t>
            </a:r>
          </a:p>
        </p:txBody>
      </p: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>
          <a:xfrm>
            <a:off x="4648200" y="2971800"/>
            <a:ext cx="0" cy="609600"/>
          </a:xfrm>
          <a:prstGeom prst="straightConnector1">
            <a:avLst/>
          </a:prstGeom>
          <a:ln w="28575" cap="rnd" cmpd="sng">
            <a:solidFill>
              <a:schemeClr val="tx1"/>
            </a:solidFill>
            <a:miter lim="800000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790582" y="3030378"/>
            <a:ext cx="497131" cy="49244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3200" dirty="0"/>
              <a:t>N</a:t>
            </a:r>
            <a:r>
              <a:rPr lang="en-US" sz="3200" dirty="0" smtClean="0"/>
              <a:t>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98236" y="4537711"/>
            <a:ext cx="497131" cy="49244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3200" dirty="0"/>
              <a:t>N</a:t>
            </a:r>
            <a:r>
              <a:rPr lang="en-US" sz="3200" dirty="0" smtClean="0"/>
              <a:t>o</a:t>
            </a:r>
          </a:p>
        </p:txBody>
      </p:sp>
      <p:cxnSp>
        <p:nvCxnSpPr>
          <p:cNvPr id="14" name="Straight Arrow Connector 13"/>
          <p:cNvCxnSpPr>
            <a:stCxn id="7" idx="2"/>
          </p:cNvCxnSpPr>
          <p:nvPr/>
        </p:nvCxnSpPr>
        <p:spPr>
          <a:xfrm>
            <a:off x="4648200" y="4572000"/>
            <a:ext cx="1219200" cy="685800"/>
          </a:xfrm>
          <a:prstGeom prst="straightConnector1">
            <a:avLst/>
          </a:prstGeom>
          <a:ln w="28575" cap="rnd" cmpd="sng">
            <a:solidFill>
              <a:schemeClr val="tx1"/>
            </a:solidFill>
            <a:miter lim="800000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640545" y="1371600"/>
            <a:ext cx="0" cy="609600"/>
          </a:xfrm>
          <a:prstGeom prst="straightConnector1">
            <a:avLst/>
          </a:prstGeom>
          <a:ln w="28575" cap="rnd" cmpd="sng">
            <a:solidFill>
              <a:schemeClr val="tx1"/>
            </a:solidFill>
            <a:miter lim="800000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90582" y="1384387"/>
            <a:ext cx="577081" cy="49244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3200" dirty="0" err="1" smtClean="0"/>
              <a:t>Alg</a:t>
            </a:r>
            <a:endParaRPr lang="en-US" sz="3200" dirty="0" smtClean="0"/>
          </a:p>
        </p:txBody>
      </p:sp>
      <p:cxnSp>
        <p:nvCxnSpPr>
          <p:cNvPr id="20" name="Elbow Connector 19"/>
          <p:cNvCxnSpPr>
            <a:stCxn id="6" idx="1"/>
            <a:endCxn id="8" idx="0"/>
          </p:cNvCxnSpPr>
          <p:nvPr/>
        </p:nvCxnSpPr>
        <p:spPr>
          <a:xfrm rot="10800000" flipV="1">
            <a:off x="2400300" y="2476500"/>
            <a:ext cx="342900" cy="2781300"/>
          </a:xfrm>
          <a:prstGeom prst="bentConnector2">
            <a:avLst/>
          </a:prstGeom>
          <a:ln w="28575" cap="rnd" cmpd="sng">
            <a:solidFill>
              <a:schemeClr val="tx1"/>
            </a:solidFill>
            <a:miter lim="800000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7" idx="1"/>
            <a:endCxn id="8" idx="0"/>
          </p:cNvCxnSpPr>
          <p:nvPr/>
        </p:nvCxnSpPr>
        <p:spPr>
          <a:xfrm rot="10800000" flipV="1">
            <a:off x="2400300" y="4076700"/>
            <a:ext cx="342900" cy="1181100"/>
          </a:xfrm>
          <a:prstGeom prst="bentConnector2">
            <a:avLst/>
          </a:prstGeom>
          <a:ln w="28575" cap="rnd" cmpd="sng">
            <a:solidFill>
              <a:schemeClr val="tx1"/>
            </a:solidFill>
            <a:miter lim="800000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24000" y="2784156"/>
            <a:ext cx="610544" cy="49244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3200" dirty="0" smtClean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373201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trike="sngStrike" dirty="0" smtClean="0"/>
              <a:t>Frequency analysis</a:t>
            </a:r>
          </a:p>
          <a:p>
            <a:r>
              <a:rPr lang="en-US" strike="sngStrike" dirty="0"/>
              <a:t>Two time </a:t>
            </a:r>
            <a:r>
              <a:rPr lang="en-US" strike="sngStrike" dirty="0" smtClean="0"/>
              <a:t>pads</a:t>
            </a:r>
          </a:p>
          <a:p>
            <a:r>
              <a:rPr lang="en-US" strike="sngStrike" dirty="0" smtClean="0"/>
              <a:t>Bad PRNG/Key gen</a:t>
            </a:r>
          </a:p>
          <a:p>
            <a:r>
              <a:rPr lang="en-US" strike="sngStrike" dirty="0" smtClean="0"/>
              <a:t>Man in the middle</a:t>
            </a:r>
          </a:p>
          <a:p>
            <a:r>
              <a:rPr lang="en-US" strike="sngStrike" dirty="0" smtClean="0"/>
              <a:t>Poor hashes</a:t>
            </a:r>
          </a:p>
          <a:p>
            <a:pPr lvl="1"/>
            <a:r>
              <a:rPr lang="en-US" strike="sngStrike" dirty="0" smtClean="0"/>
              <a:t>Poor pre-image resistance</a:t>
            </a:r>
          </a:p>
          <a:p>
            <a:pPr lvl="1"/>
            <a:r>
              <a:rPr lang="en-US" strike="sngStrike" dirty="0" smtClean="0"/>
              <a:t>Non-salted hashes / rainbow tables</a:t>
            </a:r>
          </a:p>
          <a:p>
            <a:r>
              <a:rPr lang="en-US" strike="sngStrike" dirty="0" err="1" smtClean="0"/>
              <a:t>Merkle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Damgard</a:t>
            </a:r>
            <a:r>
              <a:rPr lang="en-US" strike="sngStrike" dirty="0" smtClean="0"/>
              <a:t> extension attack</a:t>
            </a:r>
          </a:p>
          <a:p>
            <a:r>
              <a:rPr lang="en-US" strike="sngStrike" dirty="0" smtClean="0"/>
              <a:t>raw CBC (cascade) extension attack</a:t>
            </a:r>
          </a:p>
          <a:p>
            <a:r>
              <a:rPr lang="en-US" strike="sngStrike" dirty="0" smtClean="0"/>
              <a:t>Meet in the middle</a:t>
            </a:r>
          </a:p>
          <a:p>
            <a:r>
              <a:rPr lang="en-US" strike="sngStrike" dirty="0" smtClean="0"/>
              <a:t>ECB</a:t>
            </a:r>
          </a:p>
          <a:p>
            <a:r>
              <a:rPr lang="en-US" dirty="0" smtClean="0"/>
              <a:t>Padding Oracles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486A-5D7B-DC4E-A9DD-FFAF260D45AC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264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Cipher </a:t>
            </a:r>
            <a:r>
              <a:rPr lang="en-US" dirty="0"/>
              <a:t>B</a:t>
            </a:r>
            <a:r>
              <a:rPr lang="en-US" dirty="0" smtClean="0"/>
              <a:t>lock </a:t>
            </a:r>
            <a:r>
              <a:rPr lang="en-US" dirty="0"/>
              <a:t>C</a:t>
            </a:r>
            <a:r>
              <a:rPr lang="en-US" dirty="0" smtClean="0"/>
              <a:t>haining </a:t>
            </a:r>
            <a:r>
              <a:rPr lang="en-US" dirty="0"/>
              <a:t>M</a:t>
            </a:r>
            <a:r>
              <a:rPr lang="en-US" dirty="0" smtClean="0"/>
              <a:t>ode (CBC)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439D-C917-4EDB-AE93-DD258BDEFED5}" type="slidenum">
              <a:rPr lang="en-US" smtClean="0"/>
              <a:t>99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Let(E,D) be a PRP. E</a:t>
            </a:r>
            <a:r>
              <a:rPr lang="en-US" sz="2400" baseline="-25000" dirty="0" smtClean="0"/>
              <a:t>CBC</a:t>
            </a:r>
            <a:r>
              <a:rPr lang="en-US" sz="2400" dirty="0" smtClean="0"/>
              <a:t>(</a:t>
            </a:r>
            <a:r>
              <a:rPr lang="en-US" sz="2400" dirty="0" err="1" smtClean="0"/>
              <a:t>k,m</a:t>
            </a:r>
            <a:r>
              <a:rPr lang="en-US" sz="2400" dirty="0" smtClean="0"/>
              <a:t>): choose </a:t>
            </a:r>
            <a:r>
              <a:rPr lang="en-US" sz="2400" b="1" u="sng" dirty="0" smtClean="0"/>
              <a:t>random</a:t>
            </a:r>
            <a:r>
              <a:rPr lang="en-US" sz="2400" dirty="0" smtClean="0"/>
              <a:t> IV ∊ X and do:</a:t>
            </a:r>
            <a:endParaRPr lang="en-US" sz="2400" dirty="0"/>
          </a:p>
        </p:txBody>
      </p:sp>
      <p:grpSp>
        <p:nvGrpSpPr>
          <p:cNvPr id="195" name="Group 194"/>
          <p:cNvGrpSpPr/>
          <p:nvPr/>
        </p:nvGrpSpPr>
        <p:grpSpPr>
          <a:xfrm>
            <a:off x="1066800" y="2209800"/>
            <a:ext cx="7010400" cy="3232150"/>
            <a:chOff x="152400" y="2209800"/>
            <a:chExt cx="7010400" cy="3232150"/>
          </a:xfrm>
        </p:grpSpPr>
        <p:sp>
          <p:nvSpPr>
            <p:cNvPr id="4" name="Rectangle 3"/>
            <p:cNvSpPr/>
            <p:nvPr/>
          </p:nvSpPr>
          <p:spPr>
            <a:xfrm>
              <a:off x="152400" y="4679950"/>
              <a:ext cx="7010400" cy="76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rnd" cmpd="sng">
              <a:noFill/>
              <a:prstDash val="solid"/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endParaRPr lang="en-US" sz="2400" dirty="0" smtClean="0">
                <a:solidFill>
                  <a:schemeClr val="bg1"/>
                </a:solidFill>
              </a:endParaRPr>
            </a:p>
          </p:txBody>
        </p:sp>
        <p:cxnSp>
          <p:nvCxnSpPr>
            <p:cNvPr id="117" name="Elbow Connector 116"/>
            <p:cNvCxnSpPr/>
            <p:nvPr/>
          </p:nvCxnSpPr>
          <p:spPr>
            <a:xfrm>
              <a:off x="830796" y="2652712"/>
              <a:ext cx="1350429" cy="614363"/>
            </a:xfrm>
            <a:prstGeom prst="bentConnector3">
              <a:avLst>
                <a:gd name="adj1" fmla="val -78"/>
              </a:avLst>
            </a:prstGeom>
            <a:ln w="28575" cap="rnd" cmpd="sng">
              <a:solidFill>
                <a:schemeClr val="tx1"/>
              </a:solidFill>
              <a:miter lim="800000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oup 133"/>
            <p:cNvGrpSpPr/>
            <p:nvPr/>
          </p:nvGrpSpPr>
          <p:grpSpPr>
            <a:xfrm>
              <a:off x="2112430" y="2667000"/>
              <a:ext cx="351378" cy="2133600"/>
              <a:chOff x="2112430" y="2667000"/>
              <a:chExt cx="351378" cy="2133600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2112430" y="3013916"/>
                <a:ext cx="3513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sz="2400" b="1" dirty="0">
                    <a:solidFill>
                      <a:srgbClr val="000000"/>
                    </a:solidFill>
                  </a:rPr>
                  <a:t>⊕</a:t>
                </a:r>
              </a:p>
            </p:txBody>
          </p:sp>
          <p:cxnSp>
            <p:nvCxnSpPr>
              <p:cNvPr id="120" name="Straight Arrow Connector 119"/>
              <p:cNvCxnSpPr/>
              <p:nvPr/>
            </p:nvCxnSpPr>
            <p:spPr>
              <a:xfrm flipH="1">
                <a:off x="2288119" y="3171845"/>
                <a:ext cx="1" cy="609600"/>
              </a:xfrm>
              <a:prstGeom prst="straightConnector1">
                <a:avLst/>
              </a:prstGeom>
              <a:ln w="28575" cap="rnd" cmpd="sng">
                <a:solidFill>
                  <a:schemeClr val="tx1"/>
                </a:solidFill>
                <a:miter lim="800000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>
                <a:stCxn id="98" idx="2"/>
              </p:cNvCxnSpPr>
              <p:nvPr/>
            </p:nvCxnSpPr>
            <p:spPr>
              <a:xfrm>
                <a:off x="2288120" y="2667000"/>
                <a:ext cx="0" cy="485795"/>
              </a:xfrm>
              <a:prstGeom prst="straightConnector1">
                <a:avLst/>
              </a:prstGeom>
              <a:ln w="28575" cap="rnd" cmpd="sng">
                <a:solidFill>
                  <a:schemeClr val="tx1"/>
                </a:solidFill>
                <a:miter lim="800000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/>
              <p:cNvCxnSpPr/>
              <p:nvPr/>
            </p:nvCxnSpPr>
            <p:spPr>
              <a:xfrm flipH="1">
                <a:off x="2288120" y="4238645"/>
                <a:ext cx="1" cy="561955"/>
              </a:xfrm>
              <a:prstGeom prst="straightConnector1">
                <a:avLst/>
              </a:prstGeom>
              <a:ln w="28575" cap="rnd" cmpd="sng">
                <a:solidFill>
                  <a:schemeClr val="tx1"/>
                </a:solidFill>
                <a:miter lim="800000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Group 160"/>
            <p:cNvGrpSpPr/>
            <p:nvPr/>
          </p:nvGrpSpPr>
          <p:grpSpPr>
            <a:xfrm>
              <a:off x="2288120" y="2667000"/>
              <a:ext cx="1435107" cy="2133600"/>
              <a:chOff x="2288120" y="2667000"/>
              <a:chExt cx="1435107" cy="2133600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3371849" y="2667000"/>
                <a:ext cx="351378" cy="2133600"/>
                <a:chOff x="2112430" y="2667000"/>
                <a:chExt cx="351378" cy="2133600"/>
              </a:xfrm>
            </p:grpSpPr>
            <p:sp>
              <p:nvSpPr>
                <p:cNvPr id="136" name="Rectangle 135"/>
                <p:cNvSpPr/>
                <p:nvPr/>
              </p:nvSpPr>
              <p:spPr>
                <a:xfrm>
                  <a:off x="2112430" y="3013916"/>
                  <a:ext cx="35137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/>
                  <a:r>
                    <a:rPr lang="en-US" sz="2400" b="1" dirty="0">
                      <a:solidFill>
                        <a:srgbClr val="000000"/>
                      </a:solidFill>
                    </a:rPr>
                    <a:t>⊕</a:t>
                  </a:r>
                </a:p>
              </p:txBody>
            </p:sp>
            <p:cxnSp>
              <p:nvCxnSpPr>
                <p:cNvPr id="137" name="Straight Arrow Connector 136"/>
                <p:cNvCxnSpPr/>
                <p:nvPr/>
              </p:nvCxnSpPr>
              <p:spPr>
                <a:xfrm flipH="1">
                  <a:off x="2288119" y="3171845"/>
                  <a:ext cx="1" cy="609600"/>
                </a:xfrm>
                <a:prstGeom prst="straightConnector1">
                  <a:avLst/>
                </a:prstGeom>
                <a:ln w="28575" cap="rnd" cmpd="sng">
                  <a:solidFill>
                    <a:schemeClr val="tx1"/>
                  </a:solidFill>
                  <a:miter lim="800000"/>
                  <a:headEnd type="none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Arrow Connector 137"/>
                <p:cNvCxnSpPr/>
                <p:nvPr/>
              </p:nvCxnSpPr>
              <p:spPr>
                <a:xfrm>
                  <a:off x="2288120" y="2667000"/>
                  <a:ext cx="0" cy="485795"/>
                </a:xfrm>
                <a:prstGeom prst="straightConnector1">
                  <a:avLst/>
                </a:prstGeom>
                <a:ln w="28575" cap="rnd" cmpd="sng">
                  <a:solidFill>
                    <a:schemeClr val="tx1"/>
                  </a:solidFill>
                  <a:miter lim="800000"/>
                  <a:headEnd type="none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Arrow Connector 138"/>
                <p:cNvCxnSpPr/>
                <p:nvPr/>
              </p:nvCxnSpPr>
              <p:spPr>
                <a:xfrm flipH="1">
                  <a:off x="2288121" y="4238645"/>
                  <a:ext cx="1" cy="561955"/>
                </a:xfrm>
                <a:prstGeom prst="straightConnector1">
                  <a:avLst/>
                </a:prstGeom>
                <a:ln w="28575" cap="rnd" cmpd="sng">
                  <a:solidFill>
                    <a:schemeClr val="tx1"/>
                  </a:solidFill>
                  <a:miter lim="800000"/>
                  <a:headEnd type="none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0" name="Group 159"/>
              <p:cNvGrpSpPr/>
              <p:nvPr/>
            </p:nvGrpSpPr>
            <p:grpSpPr>
              <a:xfrm>
                <a:off x="2288120" y="3267075"/>
                <a:ext cx="1140880" cy="1152525"/>
                <a:chOff x="2288120" y="3267075"/>
                <a:chExt cx="1140880" cy="1152525"/>
              </a:xfrm>
            </p:grpSpPr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2288120" y="4419600"/>
                  <a:ext cx="607480" cy="0"/>
                </a:xfrm>
                <a:prstGeom prst="line">
                  <a:avLst/>
                </a:prstGeom>
                <a:ln w="28575" cap="rnd" cmpd="sng">
                  <a:solidFill>
                    <a:schemeClr val="tx1"/>
                  </a:solidFill>
                  <a:miter lim="800000"/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>
                <a:xfrm flipV="1">
                  <a:off x="2895600" y="3267075"/>
                  <a:ext cx="0" cy="1152525"/>
                </a:xfrm>
                <a:prstGeom prst="line">
                  <a:avLst/>
                </a:prstGeom>
                <a:ln w="28575" cap="rnd" cmpd="sng">
                  <a:solidFill>
                    <a:schemeClr val="tx1"/>
                  </a:solidFill>
                  <a:miter lim="800000"/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Arrow Connector 158"/>
                <p:cNvCxnSpPr/>
                <p:nvPr/>
              </p:nvCxnSpPr>
              <p:spPr>
                <a:xfrm>
                  <a:off x="2895600" y="3267075"/>
                  <a:ext cx="533400" cy="0"/>
                </a:xfrm>
                <a:prstGeom prst="straightConnector1">
                  <a:avLst/>
                </a:prstGeom>
                <a:ln w="28575" cap="rnd" cmpd="sng">
                  <a:solidFill>
                    <a:schemeClr val="tx1"/>
                  </a:solidFill>
                  <a:miter lim="800000"/>
                  <a:headEnd type="none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2" name="Group 181"/>
            <p:cNvGrpSpPr/>
            <p:nvPr/>
          </p:nvGrpSpPr>
          <p:grpSpPr>
            <a:xfrm>
              <a:off x="375714" y="4832350"/>
              <a:ext cx="6139007" cy="457200"/>
              <a:chOff x="1976293" y="2514600"/>
              <a:chExt cx="6139007" cy="457200"/>
            </a:xfrm>
          </p:grpSpPr>
          <p:sp>
            <p:nvSpPr>
              <p:cNvPr id="183" name="Rectangle 182"/>
              <p:cNvSpPr/>
              <p:nvPr/>
            </p:nvSpPr>
            <p:spPr>
              <a:xfrm>
                <a:off x="3433618" y="2514600"/>
                <a:ext cx="910161" cy="457200"/>
              </a:xfrm>
              <a:prstGeom prst="rect">
                <a:avLst/>
              </a:prstGeom>
              <a:solidFill>
                <a:schemeClr val="bg1"/>
              </a:solidFill>
              <a:ln w="28575" cap="rnd" cmpd="sng">
                <a:solidFill>
                  <a:schemeClr val="accent3"/>
                </a:solidFill>
                <a:prstDash val="solid"/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c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[0]</a:t>
                </a:r>
                <a:endParaRPr lang="en-US" sz="2400" baseline="-25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Rectangle 183"/>
              <p:cNvSpPr/>
              <p:nvPr/>
            </p:nvSpPr>
            <p:spPr>
              <a:xfrm>
                <a:off x="4693037" y="2514600"/>
                <a:ext cx="910161" cy="457200"/>
              </a:xfrm>
              <a:prstGeom prst="rect">
                <a:avLst/>
              </a:prstGeom>
              <a:solidFill>
                <a:schemeClr val="bg1"/>
              </a:solidFill>
              <a:ln w="28575" cap="rnd" cmpd="sng">
                <a:solidFill>
                  <a:schemeClr val="accent3"/>
                </a:solidFill>
                <a:prstDash val="solid"/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c[1]</a:t>
                </a:r>
                <a:endParaRPr lang="en-US" sz="2400" baseline="-25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5942932" y="2514600"/>
                <a:ext cx="910161" cy="457200"/>
              </a:xfrm>
              <a:prstGeom prst="rect">
                <a:avLst/>
              </a:prstGeom>
              <a:solidFill>
                <a:schemeClr val="bg1"/>
              </a:solidFill>
              <a:ln w="28575" cap="rnd" cmpd="sng">
                <a:solidFill>
                  <a:schemeClr val="accent3"/>
                </a:solidFill>
                <a:prstDash val="solid"/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c[2]</a:t>
                </a:r>
                <a:endParaRPr lang="en-US" sz="2400" baseline="-25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Rectangle 185"/>
              <p:cNvSpPr/>
              <p:nvPr/>
            </p:nvSpPr>
            <p:spPr>
              <a:xfrm>
                <a:off x="7205139" y="2514600"/>
                <a:ext cx="910161" cy="457200"/>
              </a:xfrm>
              <a:prstGeom prst="rect">
                <a:avLst/>
              </a:prstGeom>
              <a:solidFill>
                <a:schemeClr val="bg1"/>
              </a:solidFill>
              <a:ln w="28575" cap="rnd" cmpd="sng">
                <a:solidFill>
                  <a:schemeClr val="accent3"/>
                </a:solidFill>
                <a:prstDash val="solid"/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c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[3]</a:t>
                </a:r>
                <a:endParaRPr lang="en-US" sz="2400" baseline="-25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1976293" y="2514600"/>
                <a:ext cx="910161" cy="457200"/>
              </a:xfrm>
              <a:prstGeom prst="rect">
                <a:avLst/>
              </a:prstGeom>
              <a:solidFill>
                <a:schemeClr val="bg1"/>
              </a:solidFill>
              <a:ln w="28575" cap="rnd" cmpd="sng">
                <a:solidFill>
                  <a:schemeClr val="accent3"/>
                </a:solidFill>
                <a:prstDash val="solid"/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IV</a:t>
                </a:r>
                <a:endParaRPr lang="en-US" sz="2400" baseline="-25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2" name="Group 161"/>
            <p:cNvGrpSpPr/>
            <p:nvPr/>
          </p:nvGrpSpPr>
          <p:grpSpPr>
            <a:xfrm>
              <a:off x="3569232" y="2667000"/>
              <a:ext cx="1435107" cy="2133600"/>
              <a:chOff x="2288120" y="2667000"/>
              <a:chExt cx="1435107" cy="2133600"/>
            </a:xfrm>
          </p:grpSpPr>
          <p:grpSp>
            <p:nvGrpSpPr>
              <p:cNvPr id="163" name="Group 162"/>
              <p:cNvGrpSpPr/>
              <p:nvPr/>
            </p:nvGrpSpPr>
            <p:grpSpPr>
              <a:xfrm>
                <a:off x="3371849" y="2667000"/>
                <a:ext cx="351378" cy="2133600"/>
                <a:chOff x="2112430" y="2667000"/>
                <a:chExt cx="351378" cy="2133600"/>
              </a:xfrm>
            </p:grpSpPr>
            <p:sp>
              <p:nvSpPr>
                <p:cNvPr id="168" name="Rectangle 167"/>
                <p:cNvSpPr/>
                <p:nvPr/>
              </p:nvSpPr>
              <p:spPr>
                <a:xfrm>
                  <a:off x="2112430" y="3013916"/>
                  <a:ext cx="35137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/>
                  <a:r>
                    <a:rPr lang="en-US" sz="2400" b="1" dirty="0">
                      <a:solidFill>
                        <a:srgbClr val="000000"/>
                      </a:solidFill>
                    </a:rPr>
                    <a:t>⊕</a:t>
                  </a:r>
                </a:p>
              </p:txBody>
            </p:sp>
            <p:cxnSp>
              <p:nvCxnSpPr>
                <p:cNvPr id="169" name="Straight Arrow Connector 168"/>
                <p:cNvCxnSpPr/>
                <p:nvPr/>
              </p:nvCxnSpPr>
              <p:spPr>
                <a:xfrm flipH="1">
                  <a:off x="2288119" y="3171845"/>
                  <a:ext cx="1" cy="609600"/>
                </a:xfrm>
                <a:prstGeom prst="straightConnector1">
                  <a:avLst/>
                </a:prstGeom>
                <a:ln w="28575" cap="rnd" cmpd="sng">
                  <a:solidFill>
                    <a:schemeClr val="tx1"/>
                  </a:solidFill>
                  <a:miter lim="800000"/>
                  <a:headEnd type="none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Arrow Connector 169"/>
                <p:cNvCxnSpPr/>
                <p:nvPr/>
              </p:nvCxnSpPr>
              <p:spPr>
                <a:xfrm>
                  <a:off x="2288120" y="2667000"/>
                  <a:ext cx="0" cy="485795"/>
                </a:xfrm>
                <a:prstGeom prst="straightConnector1">
                  <a:avLst/>
                </a:prstGeom>
                <a:ln w="28575" cap="rnd" cmpd="sng">
                  <a:solidFill>
                    <a:schemeClr val="tx1"/>
                  </a:solidFill>
                  <a:miter lim="800000"/>
                  <a:headEnd type="none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Arrow Connector 170"/>
                <p:cNvCxnSpPr/>
                <p:nvPr/>
              </p:nvCxnSpPr>
              <p:spPr>
                <a:xfrm flipH="1">
                  <a:off x="2288120" y="4238645"/>
                  <a:ext cx="1" cy="561955"/>
                </a:xfrm>
                <a:prstGeom prst="straightConnector1">
                  <a:avLst/>
                </a:prstGeom>
                <a:ln w="28575" cap="rnd" cmpd="sng">
                  <a:solidFill>
                    <a:schemeClr val="tx1"/>
                  </a:solidFill>
                  <a:miter lim="800000"/>
                  <a:headEnd type="none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4" name="Group 163"/>
              <p:cNvGrpSpPr/>
              <p:nvPr/>
            </p:nvGrpSpPr>
            <p:grpSpPr>
              <a:xfrm>
                <a:off x="2288120" y="3267075"/>
                <a:ext cx="1140880" cy="1152525"/>
                <a:chOff x="2288120" y="3267075"/>
                <a:chExt cx="1140880" cy="1152525"/>
              </a:xfrm>
            </p:grpSpPr>
            <p:cxnSp>
              <p:nvCxnSpPr>
                <p:cNvPr id="165" name="Straight Connector 164"/>
                <p:cNvCxnSpPr/>
                <p:nvPr/>
              </p:nvCxnSpPr>
              <p:spPr>
                <a:xfrm>
                  <a:off x="2288120" y="4419600"/>
                  <a:ext cx="607480" cy="0"/>
                </a:xfrm>
                <a:prstGeom prst="line">
                  <a:avLst/>
                </a:prstGeom>
                <a:ln w="28575" cap="rnd" cmpd="sng">
                  <a:solidFill>
                    <a:schemeClr val="tx1"/>
                  </a:solidFill>
                  <a:miter lim="800000"/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/>
                <p:cNvCxnSpPr/>
                <p:nvPr/>
              </p:nvCxnSpPr>
              <p:spPr>
                <a:xfrm flipV="1">
                  <a:off x="2895600" y="3267075"/>
                  <a:ext cx="0" cy="1152525"/>
                </a:xfrm>
                <a:prstGeom prst="line">
                  <a:avLst/>
                </a:prstGeom>
                <a:ln w="28575" cap="rnd" cmpd="sng">
                  <a:solidFill>
                    <a:schemeClr val="tx1"/>
                  </a:solidFill>
                  <a:miter lim="800000"/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Arrow Connector 166"/>
                <p:cNvCxnSpPr/>
                <p:nvPr/>
              </p:nvCxnSpPr>
              <p:spPr>
                <a:xfrm>
                  <a:off x="2895600" y="3267075"/>
                  <a:ext cx="533400" cy="0"/>
                </a:xfrm>
                <a:prstGeom prst="straightConnector1">
                  <a:avLst/>
                </a:prstGeom>
                <a:ln w="28575" cap="rnd" cmpd="sng">
                  <a:solidFill>
                    <a:schemeClr val="tx1"/>
                  </a:solidFill>
                  <a:miter lim="800000"/>
                  <a:headEnd type="none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2" name="Group 171"/>
            <p:cNvGrpSpPr/>
            <p:nvPr/>
          </p:nvGrpSpPr>
          <p:grpSpPr>
            <a:xfrm>
              <a:off x="4851932" y="2667000"/>
              <a:ext cx="1435107" cy="2133600"/>
              <a:chOff x="2288120" y="2667000"/>
              <a:chExt cx="1435107" cy="2133600"/>
            </a:xfrm>
          </p:grpSpPr>
          <p:grpSp>
            <p:nvGrpSpPr>
              <p:cNvPr id="173" name="Group 172"/>
              <p:cNvGrpSpPr/>
              <p:nvPr/>
            </p:nvGrpSpPr>
            <p:grpSpPr>
              <a:xfrm>
                <a:off x="3371849" y="2667000"/>
                <a:ext cx="351378" cy="2133600"/>
                <a:chOff x="2112430" y="2667000"/>
                <a:chExt cx="351378" cy="2133600"/>
              </a:xfrm>
            </p:grpSpPr>
            <p:sp>
              <p:nvSpPr>
                <p:cNvPr id="178" name="Rectangle 177"/>
                <p:cNvSpPr/>
                <p:nvPr/>
              </p:nvSpPr>
              <p:spPr>
                <a:xfrm>
                  <a:off x="2112430" y="3013916"/>
                  <a:ext cx="35137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/>
                  <a:r>
                    <a:rPr lang="en-US" sz="2400" b="1" dirty="0">
                      <a:solidFill>
                        <a:srgbClr val="000000"/>
                      </a:solidFill>
                    </a:rPr>
                    <a:t>⊕</a:t>
                  </a:r>
                </a:p>
              </p:txBody>
            </p:sp>
            <p:cxnSp>
              <p:nvCxnSpPr>
                <p:cNvPr id="179" name="Straight Arrow Connector 178"/>
                <p:cNvCxnSpPr/>
                <p:nvPr/>
              </p:nvCxnSpPr>
              <p:spPr>
                <a:xfrm flipH="1">
                  <a:off x="2288119" y="3171845"/>
                  <a:ext cx="1" cy="609600"/>
                </a:xfrm>
                <a:prstGeom prst="straightConnector1">
                  <a:avLst/>
                </a:prstGeom>
                <a:ln w="28575" cap="rnd" cmpd="sng">
                  <a:solidFill>
                    <a:schemeClr val="tx1"/>
                  </a:solidFill>
                  <a:miter lim="800000"/>
                  <a:headEnd type="none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Arrow Connector 179"/>
                <p:cNvCxnSpPr/>
                <p:nvPr/>
              </p:nvCxnSpPr>
              <p:spPr>
                <a:xfrm>
                  <a:off x="2288120" y="2667000"/>
                  <a:ext cx="0" cy="485795"/>
                </a:xfrm>
                <a:prstGeom prst="straightConnector1">
                  <a:avLst/>
                </a:prstGeom>
                <a:ln w="28575" cap="rnd" cmpd="sng">
                  <a:solidFill>
                    <a:schemeClr val="tx1"/>
                  </a:solidFill>
                  <a:miter lim="800000"/>
                  <a:headEnd type="none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Arrow Connector 180"/>
                <p:cNvCxnSpPr/>
                <p:nvPr/>
              </p:nvCxnSpPr>
              <p:spPr>
                <a:xfrm flipH="1">
                  <a:off x="2288120" y="4238645"/>
                  <a:ext cx="1" cy="561955"/>
                </a:xfrm>
                <a:prstGeom prst="straightConnector1">
                  <a:avLst/>
                </a:prstGeom>
                <a:ln w="28575" cap="rnd" cmpd="sng">
                  <a:solidFill>
                    <a:schemeClr val="tx1"/>
                  </a:solidFill>
                  <a:miter lim="800000"/>
                  <a:headEnd type="none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4" name="Group 173"/>
              <p:cNvGrpSpPr/>
              <p:nvPr/>
            </p:nvGrpSpPr>
            <p:grpSpPr>
              <a:xfrm>
                <a:off x="2288120" y="3267075"/>
                <a:ext cx="1140880" cy="1152525"/>
                <a:chOff x="2288120" y="3267075"/>
                <a:chExt cx="1140880" cy="1152525"/>
              </a:xfrm>
            </p:grpSpPr>
            <p:cxnSp>
              <p:nvCxnSpPr>
                <p:cNvPr id="175" name="Straight Connector 174"/>
                <p:cNvCxnSpPr/>
                <p:nvPr/>
              </p:nvCxnSpPr>
              <p:spPr>
                <a:xfrm>
                  <a:off x="2288120" y="4419600"/>
                  <a:ext cx="607480" cy="0"/>
                </a:xfrm>
                <a:prstGeom prst="line">
                  <a:avLst/>
                </a:prstGeom>
                <a:ln w="28575" cap="rnd" cmpd="sng">
                  <a:solidFill>
                    <a:schemeClr val="tx1"/>
                  </a:solidFill>
                  <a:miter lim="800000"/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/>
                <p:cNvCxnSpPr/>
                <p:nvPr/>
              </p:nvCxnSpPr>
              <p:spPr>
                <a:xfrm flipV="1">
                  <a:off x="2895600" y="3267075"/>
                  <a:ext cx="0" cy="1152525"/>
                </a:xfrm>
                <a:prstGeom prst="line">
                  <a:avLst/>
                </a:prstGeom>
                <a:ln w="28575" cap="rnd" cmpd="sng">
                  <a:solidFill>
                    <a:schemeClr val="tx1"/>
                  </a:solidFill>
                  <a:miter lim="800000"/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Arrow Connector 176"/>
                <p:cNvCxnSpPr/>
                <p:nvPr/>
              </p:nvCxnSpPr>
              <p:spPr>
                <a:xfrm>
                  <a:off x="2895600" y="3267075"/>
                  <a:ext cx="533400" cy="0"/>
                </a:xfrm>
                <a:prstGeom prst="straightConnector1">
                  <a:avLst/>
                </a:prstGeom>
                <a:ln w="28575" cap="rnd" cmpd="sng">
                  <a:solidFill>
                    <a:schemeClr val="tx1"/>
                  </a:solidFill>
                  <a:miter lim="800000"/>
                  <a:headEnd type="none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1" name="Group 40"/>
            <p:cNvGrpSpPr/>
            <p:nvPr/>
          </p:nvGrpSpPr>
          <p:grpSpPr>
            <a:xfrm>
              <a:off x="1833039" y="3781445"/>
              <a:ext cx="4681681" cy="457200"/>
              <a:chOff x="3433618" y="2514600"/>
              <a:chExt cx="4681681" cy="457200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4693037" y="2514600"/>
                <a:ext cx="910161" cy="457200"/>
              </a:xfrm>
              <a:prstGeom prst="rect">
                <a:avLst/>
              </a:prstGeom>
              <a:solidFill>
                <a:schemeClr val="bg1"/>
              </a:solidFill>
              <a:ln w="28575" cap="rnd" cmpd="sng">
                <a:solidFill>
                  <a:schemeClr val="accent3"/>
                </a:solidFill>
                <a:prstDash val="solid"/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E(k,∙)</a:t>
                </a:r>
                <a:endParaRPr lang="en-US" sz="2400" baseline="-25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5942932" y="2514600"/>
                <a:ext cx="910161" cy="457200"/>
              </a:xfrm>
              <a:prstGeom prst="rect">
                <a:avLst/>
              </a:prstGeom>
              <a:solidFill>
                <a:schemeClr val="bg1"/>
              </a:solidFill>
              <a:ln w="28575" cap="rnd" cmpd="sng">
                <a:solidFill>
                  <a:schemeClr val="accent3"/>
                </a:solidFill>
                <a:prstDash val="solid"/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E(k,∙)</a:t>
                </a:r>
                <a:endParaRPr lang="en-US" sz="2400" baseline="-25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7205138" y="2514600"/>
                <a:ext cx="910161" cy="457200"/>
              </a:xfrm>
              <a:prstGeom prst="rect">
                <a:avLst/>
              </a:prstGeom>
              <a:solidFill>
                <a:schemeClr val="bg1"/>
              </a:solidFill>
              <a:ln w="28575" cap="rnd" cmpd="sng">
                <a:solidFill>
                  <a:schemeClr val="accent3"/>
                </a:solidFill>
                <a:prstDash val="solid"/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E(k,∙)</a:t>
                </a:r>
                <a:endParaRPr lang="en-US" sz="2400" baseline="-25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3433618" y="2514600"/>
                <a:ext cx="910161" cy="457200"/>
              </a:xfrm>
              <a:prstGeom prst="rect">
                <a:avLst/>
              </a:prstGeom>
              <a:solidFill>
                <a:schemeClr val="bg1"/>
              </a:solidFill>
              <a:ln w="28575" cap="rnd" cmpd="sng">
                <a:solidFill>
                  <a:schemeClr val="accent3"/>
                </a:solidFill>
                <a:prstDash val="solid"/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E(k,∙)</a:t>
                </a:r>
                <a:endParaRPr lang="en-US" sz="2400" baseline="-25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375714" y="2209800"/>
              <a:ext cx="6139007" cy="457200"/>
              <a:chOff x="1976293" y="2514600"/>
              <a:chExt cx="6139007" cy="457200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3433618" y="2514600"/>
                <a:ext cx="910161" cy="457200"/>
              </a:xfrm>
              <a:prstGeom prst="rect">
                <a:avLst/>
              </a:prstGeom>
              <a:solidFill>
                <a:schemeClr val="bg1"/>
              </a:solidFill>
              <a:ln w="28575" cap="rnd" cmpd="sng">
                <a:solidFill>
                  <a:schemeClr val="accent3"/>
                </a:solidFill>
                <a:prstDash val="solid"/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m[0]</a:t>
                </a:r>
                <a:endParaRPr lang="en-US" sz="2400" baseline="-25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4693037" y="2514600"/>
                <a:ext cx="910161" cy="457200"/>
              </a:xfrm>
              <a:prstGeom prst="rect">
                <a:avLst/>
              </a:prstGeom>
              <a:solidFill>
                <a:schemeClr val="bg1"/>
              </a:solidFill>
              <a:ln w="28575" cap="rnd" cmpd="sng">
                <a:solidFill>
                  <a:schemeClr val="accent3"/>
                </a:solidFill>
                <a:prstDash val="solid"/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m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[1]</a:t>
                </a:r>
                <a:endParaRPr lang="en-US" sz="2400" baseline="-25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5942932" y="2514600"/>
                <a:ext cx="910161" cy="457200"/>
              </a:xfrm>
              <a:prstGeom prst="rect">
                <a:avLst/>
              </a:prstGeom>
              <a:solidFill>
                <a:schemeClr val="bg1"/>
              </a:solidFill>
              <a:ln w="28575" cap="rnd" cmpd="sng">
                <a:solidFill>
                  <a:schemeClr val="accent3"/>
                </a:solidFill>
                <a:prstDash val="solid"/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m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[2]</a:t>
                </a:r>
                <a:endParaRPr lang="en-US" sz="2400" baseline="-25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7205139" y="2514600"/>
                <a:ext cx="910161" cy="457200"/>
              </a:xfrm>
              <a:prstGeom prst="rect">
                <a:avLst/>
              </a:prstGeom>
              <a:solidFill>
                <a:schemeClr val="bg1"/>
              </a:solidFill>
              <a:ln w="28575" cap="rnd" cmpd="sng">
                <a:solidFill>
                  <a:schemeClr val="accent3"/>
                </a:solidFill>
                <a:prstDash val="solid"/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m[3]</a:t>
                </a:r>
                <a:endParaRPr lang="en-US" sz="2400" baseline="-25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1976293" y="2514600"/>
                <a:ext cx="910161" cy="457200"/>
              </a:xfrm>
              <a:prstGeom prst="rect">
                <a:avLst/>
              </a:prstGeom>
              <a:solidFill>
                <a:schemeClr val="bg1"/>
              </a:solidFill>
              <a:ln w="28575" cap="rnd" cmpd="sng">
                <a:solidFill>
                  <a:schemeClr val="accent3"/>
                </a:solidFill>
                <a:prstDash val="solid"/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IV</a:t>
                </a:r>
                <a:endParaRPr lang="en-US" sz="2400" baseline="-25000" dirty="0" smtClean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96" name="TextBox 195"/>
          <p:cNvSpPr txBox="1"/>
          <p:nvPr/>
        </p:nvSpPr>
        <p:spPr>
          <a:xfrm>
            <a:off x="779336" y="5867399"/>
            <a:ext cx="1968103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3200" dirty="0" smtClean="0"/>
              <a:t> </a:t>
            </a:r>
            <a:r>
              <a:rPr lang="en-US" sz="3200" dirty="0" err="1" smtClean="0"/>
              <a:t>ciphertext</a:t>
            </a:r>
            <a:r>
              <a:rPr lang="en-US" sz="3200" dirty="0" smtClean="0"/>
              <a:t> </a:t>
            </a:r>
          </a:p>
        </p:txBody>
      </p:sp>
      <p:cxnSp>
        <p:nvCxnSpPr>
          <p:cNvPr id="198" name="Straight Connector 197"/>
          <p:cNvCxnSpPr/>
          <p:nvPr/>
        </p:nvCxnSpPr>
        <p:spPr>
          <a:xfrm flipV="1">
            <a:off x="2318147" y="5289549"/>
            <a:ext cx="174093" cy="577850"/>
          </a:xfrm>
          <a:prstGeom prst="line">
            <a:avLst/>
          </a:prstGeom>
          <a:ln w="28575" cap="rnd" cmpd="sng">
            <a:solidFill>
              <a:schemeClr val="tx1"/>
            </a:solidFill>
            <a:miter lim="800000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TextBox 200"/>
          <p:cNvSpPr txBox="1"/>
          <p:nvPr/>
        </p:nvSpPr>
        <p:spPr>
          <a:xfrm>
            <a:off x="3479802" y="5479832"/>
            <a:ext cx="5180540" cy="129266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sz="2800" dirty="0" smtClean="0"/>
              <a:t>Decryption:</a:t>
            </a:r>
          </a:p>
          <a:p>
            <a:pPr algn="ctr"/>
            <a:r>
              <a:rPr lang="en-US" sz="2800" dirty="0" smtClean="0"/>
              <a:t>c[0] = E(k, </a:t>
            </a:r>
            <a:r>
              <a:rPr lang="en-US" sz="2800" dirty="0" err="1" smtClean="0"/>
              <a:t>IV</a:t>
            </a:r>
            <a:r>
              <a:rPr lang="en-US" sz="2800" b="1" dirty="0" err="1" smtClean="0">
                <a:solidFill>
                  <a:srgbClr val="000000"/>
                </a:solidFill>
              </a:rPr>
              <a:t>⊕</a:t>
            </a:r>
            <a:r>
              <a:rPr lang="en-US" sz="2800" dirty="0" err="1" smtClean="0"/>
              <a:t>m</a:t>
            </a:r>
            <a:r>
              <a:rPr lang="en-US" sz="2800" dirty="0" smtClean="0"/>
              <a:t>[0]) ⟶ </a:t>
            </a:r>
          </a:p>
          <a:p>
            <a:pPr algn="ctr"/>
            <a:r>
              <a:rPr lang="en-US" sz="2800" dirty="0" smtClean="0"/>
              <a:t>m[0] = D(</a:t>
            </a:r>
            <a:r>
              <a:rPr lang="en-US" sz="2800" dirty="0" err="1" smtClean="0"/>
              <a:t>k,c</a:t>
            </a:r>
            <a:r>
              <a:rPr lang="en-US" sz="2800" dirty="0" smtClean="0"/>
              <a:t>[0]) </a:t>
            </a:r>
            <a:r>
              <a:rPr lang="en-US" sz="2800" b="1" dirty="0" smtClean="0">
                <a:solidFill>
                  <a:srgbClr val="000000"/>
                </a:solidFill>
              </a:rPr>
              <a:t>⊕</a:t>
            </a:r>
            <a:r>
              <a:rPr lang="en-US" sz="2800" dirty="0"/>
              <a:t> </a:t>
            </a:r>
            <a:r>
              <a:rPr lang="en-US" sz="2800" dirty="0" smtClean="0"/>
              <a:t>IV</a:t>
            </a:r>
            <a:endParaRPr lang="en-US" sz="2800" b="1" dirty="0">
              <a:solidFill>
                <a:srgbClr val="000000"/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5441421" y="6359842"/>
            <a:ext cx="2398181" cy="412652"/>
          </a:xfrm>
          <a:prstGeom prst="rect">
            <a:avLst/>
          </a:prstGeom>
          <a:solidFill>
            <a:schemeClr val="accent5"/>
          </a:solidFill>
          <a:ln w="28575" cap="rnd" cmpd="sng">
            <a:noFill/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endParaRPr 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328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" grpId="0"/>
      <p:bldP spid="202" grpId="0" animBg="1"/>
      <p:bldP spid="202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EgROsvYJr9WlM1wRei0f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kSMneHn7yrNI37IUbHZbP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YisUkgadgIqnX8zZu7Ppp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FyrKHrIYTvM1UtVkn7Xkb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iF9AlbcRmpT8DUszyJvhO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BWe54aJHs4EAfMB75wL1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8LQ0RNyeOUgm4dmg727FX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t2EGYrDYvMNeOse3jW8e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jTHnLPpJTtpjhOmaO7APo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PoT13JbwJyJILYBGNzMS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PuaqH871DqlPjSYRNl0I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o2HWuJV9V0smEon833pS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Ly5AbdqNgCBf0UJBmA3u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nSs6CO0dMam9JBk6XUBQ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e3R47cZpEszDac84BBM3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TRa7ggC9TgYEEpfxHOdmv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6r8XTiZ36SNaZT0VJNvz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vyJO4UYPuVYh4G8iJQUc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aDbSJvOQYWtWxGbyfln2P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dmHq0BQ1hpzXQZzFl9NZ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T3wRDPQI7iQcqObivc0XF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mzPbYz0efPNzsEU8Y1bzh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qvo4Ium2FZAvgeaSXL2Av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7EzKt2EAZdYPGW2rQgHT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oQmxoneZL6N5saCe5YAE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DXY5xaURne6gJoWDgm0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2BtRPCaIjobNfIzphGOR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RmUTP9kjiP9IBlueIyK9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VstFmeZFbADCK7WVM1n0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Ew7eV3Yf65l1rspaM6kC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4ZAniMMJL3JzNWx8jWGWt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gJGtwBehFtG5s8EyLctmk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hREtCENoVH5wIQHOgavt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tY7C9JbeBmvHCbxp1qMTk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TIuptKbut6eYrOP3ZAuhy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ZVqNQWWiRQT1YWYca2dr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hJpSYcbVZ7HUIyZGTeyaf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5pQS4Mpr36K1EGnYXJ7W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k4dpdt8ZS4JTEZ268ovx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9HUjiVgO3ixj5MFEzWj4d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hL2oWRBIriIJUwvUadJ4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llUgrtPzeZmtp9hUZodlQ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AmR89EL5l9FQpGuGq7SR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mq6mDfekQFA6KxoijaO8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M879Xa5DQyah1pW5lDQq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NzJAqiX5sYaQ0q1N1vR0j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giWWh8NI3U59CxC3PVnKd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WTxXgw8ihDTNirDu1PiJV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LQOtaYFWDyNEm2okRhzLD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fPebplUxstGG8G9MlaCk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E4A5GY0a9CjBYfZzk255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YGUHa4Vo8jrTPA6Ofdzri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3O5axlBhiUfGFoGnvT5L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SH9ETK5OwD1sC6C0wzNQ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E9VI8RHFmxuKWn0TsQct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ZyBZkxJBNCN0cZvZL09Xw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FdLAKvmvXail30JaCd7Qh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XR9fZD7XEx72tHWx6cjRz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sAj0ahdYmykbgTqvvJoZw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0V1Wiyq8TI2mgrCoimzh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xl98tW482U5y9yxXQxUeK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P2pIhzqOomffMJobGx7WB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Zh0mnJPcxXhtguRpmTGSG"/>
</p:tagLst>
</file>

<file path=ppt/theme/theme1.xml><?xml version="1.0" encoding="utf-8"?>
<a:theme xmlns:a="http://schemas.openxmlformats.org/drawingml/2006/main" name="Default Theme">
  <a:themeElements>
    <a:clrScheme name="DBrumley201205 1">
      <a:dk1>
        <a:srgbClr val="000000"/>
      </a:dk1>
      <a:lt1>
        <a:srgbClr val="FFFFFF"/>
      </a:lt1>
      <a:dk2>
        <a:srgbClr val="990000"/>
      </a:dk2>
      <a:lt2>
        <a:srgbClr val="E3E1E1"/>
      </a:lt2>
      <a:accent1>
        <a:srgbClr val="990000"/>
      </a:accent1>
      <a:accent2>
        <a:srgbClr val="E47932"/>
      </a:accent2>
      <a:accent3>
        <a:srgbClr val="00709E"/>
      </a:accent3>
      <a:accent4>
        <a:srgbClr val="595A5A"/>
      </a:accent4>
      <a:accent5>
        <a:srgbClr val="009446"/>
      </a:accent5>
      <a:accent6>
        <a:srgbClr val="936241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 w="28575" cap="rnd" cmpd="sng">
          <a:noFill/>
          <a:prstDash val="solid"/>
          <a:miter lim="800000"/>
        </a:ln>
        <a:effectLst/>
      </a:spPr>
      <a:bodyPr wrap="square" lIns="0" tIns="0" rIns="0" bIns="0" rtlCol="0" anchor="ctr" anchorCtr="1">
        <a:noAutofit/>
      </a:bodyPr>
      <a:lstStyle>
        <a:defPPr algn="ctr">
          <a:defRPr sz="2400" dirty="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8575" cap="rnd" cmpd="sng">
          <a:solidFill>
            <a:schemeClr val="tx1"/>
          </a:solidFill>
          <a:miter lim="800000"/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 anchor="t" anchorCtr="0">
        <a:spAutoFit/>
      </a:bodyPr>
      <a:lstStyle>
        <a:defPPr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742</TotalTime>
  <Words>6726</Words>
  <Application>Microsoft Macintosh PowerPoint</Application>
  <PresentationFormat>On-screen Show (4:3)</PresentationFormat>
  <Paragraphs>1570</Paragraphs>
  <Slides>117</Slides>
  <Notes>46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117</vt:i4>
      </vt:variant>
    </vt:vector>
  </HeadingPairs>
  <TitlesOfParts>
    <vt:vector size="118" baseType="lpstr">
      <vt:lpstr>Default Theme</vt:lpstr>
      <vt:lpstr>Introduction to Cryptography</vt:lpstr>
      <vt:lpstr>Cryptography is Everywhere</vt:lpstr>
      <vt:lpstr>Cryptography in CTFs</vt:lpstr>
      <vt:lpstr>CMU’s Approach</vt:lpstr>
      <vt:lpstr>Goals and Skills</vt:lpstr>
      <vt:lpstr>Problem setting</vt:lpstr>
      <vt:lpstr>Caesar Cipher: c = m + 3</vt:lpstr>
      <vt:lpstr>How would you attack messages encrypted with a substitution cipher?</vt:lpstr>
      <vt:lpstr>Attacking Substitution Ciphers</vt:lpstr>
      <vt:lpstr>Classical Approach: Iterated Design</vt:lpstr>
      <vt:lpstr>Iterated design was only one we knew until 1945</vt:lpstr>
      <vt:lpstr>Claude Shannon</vt:lpstr>
      <vt:lpstr>Provable Security</vt:lpstr>
      <vt:lpstr>Vocabulary and Goals in Cryptography</vt:lpstr>
      <vt:lpstr>Security Goal 1: Secrecy</vt:lpstr>
      <vt:lpstr>Secrecy and Encryption</vt:lpstr>
      <vt:lpstr>Definition: Encryption</vt:lpstr>
      <vt:lpstr>Symmetric Cryptography</vt:lpstr>
      <vt:lpstr>Symmetric Examples</vt:lpstr>
      <vt:lpstr>Asymmetric Cryptography</vt:lpstr>
      <vt:lpstr>Asymmetric Examples</vt:lpstr>
      <vt:lpstr>Defining Secrecy</vt:lpstr>
      <vt:lpstr>Example</vt:lpstr>
      <vt:lpstr>The Good News</vt:lpstr>
      <vt:lpstr>The One Time Pad</vt:lpstr>
      <vt:lpstr>The One Time Pad</vt:lpstr>
      <vt:lpstr>Two Time Pad is Insecure (remember me: we will see it again)</vt:lpstr>
      <vt:lpstr>The “Bad News” Theorem</vt:lpstr>
      <vt:lpstr>Computationally Secure</vt:lpstr>
      <vt:lpstr>PowerPoint Presentation</vt:lpstr>
      <vt:lpstr>But all is not secrecy</vt:lpstr>
      <vt:lpstr>Message Integrity</vt:lpstr>
      <vt:lpstr>Secrecy Does Not Imply Integrity</vt:lpstr>
      <vt:lpstr>No Integrity</vt:lpstr>
      <vt:lpstr>Message Authentication Codes (MAC)</vt:lpstr>
      <vt:lpstr>Message Authentication Codes (MAC)</vt:lpstr>
      <vt:lpstr>Example: Tripwire</vt:lpstr>
      <vt:lpstr>Canonical Example: Hash Mac (HMAC)</vt:lpstr>
      <vt:lpstr>PowerPoint Presentation</vt:lpstr>
      <vt:lpstr>PowerPoint Presentation</vt:lpstr>
      <vt:lpstr>PowerPoint Presentation</vt:lpstr>
      <vt:lpstr>Cryptography can be tricky...</vt:lpstr>
      <vt:lpstr>Cryptography can be tricky...</vt:lpstr>
      <vt:lpstr>Secure Standards</vt:lpstr>
      <vt:lpstr>PowerPoint Presentation</vt:lpstr>
      <vt:lpstr>Useful Things to Know</vt:lpstr>
      <vt:lpstr>Attacks</vt:lpstr>
      <vt:lpstr>Attacks</vt:lpstr>
      <vt:lpstr>Pseudorandom Number Generators</vt:lpstr>
      <vt:lpstr>A Practical OTP</vt:lpstr>
      <vt:lpstr>Two-Time Pad using PRNG</vt:lpstr>
      <vt:lpstr>Insufficient Randomness</vt:lpstr>
      <vt:lpstr>RSA Key Generation Trouble  [Heninger et al./Lenstra et al.]</vt:lpstr>
      <vt:lpstr>Attacks</vt:lpstr>
      <vt:lpstr>PowerPoint Presentation</vt:lpstr>
      <vt:lpstr>The Diffie-Hellman Protocol</vt:lpstr>
      <vt:lpstr>PowerPoint Presentation</vt:lpstr>
      <vt:lpstr>Key Exchange with Discrete Log</vt:lpstr>
      <vt:lpstr>PowerPoint Presentation</vt:lpstr>
      <vt:lpstr>How hard is the DH function mod p?</vt:lpstr>
      <vt:lpstr>PowerPoint Presentation</vt:lpstr>
      <vt:lpstr>MITM Adversary</vt:lpstr>
      <vt:lpstr>Attacks</vt:lpstr>
      <vt:lpstr>One-way and Collision Resistance</vt:lpstr>
      <vt:lpstr>Cryptographic Hash</vt:lpstr>
      <vt:lpstr>Passwords</vt:lpstr>
      <vt:lpstr>Brute Force</vt:lpstr>
      <vt:lpstr>Pre-computed Tables</vt:lpstr>
      <vt:lpstr>Salts</vt:lpstr>
      <vt:lpstr>Attacks</vt:lpstr>
      <vt:lpstr>Merkle-Damgard</vt:lpstr>
      <vt:lpstr>Compression Function</vt:lpstr>
      <vt:lpstr>The Merkle-Damgard iterated construction</vt:lpstr>
      <vt:lpstr>Security of Merkle-Damgard</vt:lpstr>
      <vt:lpstr>Extension Attack on Merkle-Damgard</vt:lpstr>
      <vt:lpstr>Attacks</vt:lpstr>
      <vt:lpstr>Encrypted CBC-MAC (ECBC-MAC)</vt:lpstr>
      <vt:lpstr>Attack</vt:lpstr>
      <vt:lpstr>Attack</vt:lpstr>
      <vt:lpstr>Attacks</vt:lpstr>
      <vt:lpstr>What is a block cipher?</vt:lpstr>
      <vt:lpstr>Exhaustive Search for block cipher key</vt:lpstr>
      <vt:lpstr>DES challenge</vt:lpstr>
      <vt:lpstr>Why not 2DES?</vt:lpstr>
      <vt:lpstr>Meet in the middle attack</vt:lpstr>
      <vt:lpstr>Meet in the middle attack</vt:lpstr>
      <vt:lpstr>Meet in the middle attack</vt:lpstr>
      <vt:lpstr>Meet in the middle attack</vt:lpstr>
      <vt:lpstr>Attacks</vt:lpstr>
      <vt:lpstr>Recall: Block Ciphers</vt:lpstr>
      <vt:lpstr>Candidate Modes</vt:lpstr>
      <vt:lpstr>Electronic Code Book (ECB) Mode</vt:lpstr>
      <vt:lpstr>What can possibly go wrong?</vt:lpstr>
      <vt:lpstr>Semantic Security: Secrecy</vt:lpstr>
      <vt:lpstr>Semantic security under CPA</vt:lpstr>
      <vt:lpstr>Semantic security under CPA</vt:lpstr>
      <vt:lpstr>Can x cipher be secure</vt:lpstr>
      <vt:lpstr>Attacks</vt:lpstr>
      <vt:lpstr>Cipher Block Chaining Mode (CBC)</vt:lpstr>
      <vt:lpstr>Cipher Block Chaining Mode (CBC)</vt:lpstr>
      <vt:lpstr>Attack on CBC with Predictable IV</vt:lpstr>
      <vt:lpstr>CBC: Padding</vt:lpstr>
      <vt:lpstr>A Simplified Example (Motivated from TLS)</vt:lpstr>
      <vt:lpstr>Sample CBC Attack (motivated from real TLS vulnerability)</vt:lpstr>
      <vt:lpstr>Padding Oracle</vt:lpstr>
      <vt:lpstr>Padding Oracle via Timing OpenSSL</vt:lpstr>
      <vt:lpstr>Using a padding oracle   (CBC encryption)</vt:lpstr>
      <vt:lpstr>Using a padding oracle</vt:lpstr>
      <vt:lpstr>Using a padding oracle   (CBC encryption)</vt:lpstr>
      <vt:lpstr>Using a padding oracle</vt:lpstr>
      <vt:lpstr>Stream Ciphers</vt:lpstr>
      <vt:lpstr>Recognizing Ciphers</vt:lpstr>
      <vt:lpstr>Common CTF Scenarios</vt:lpstr>
      <vt:lpstr>Modern Cryptographic Landscape</vt:lpstr>
      <vt:lpstr>Summary</vt:lpstr>
      <vt:lpstr>Hands-On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Cryptography </dc:title>
  <dc:creator>Tyler</dc:creator>
  <cp:lastModifiedBy>Thanassis Avgerinos</cp:lastModifiedBy>
  <cp:revision>253</cp:revision>
  <dcterms:created xsi:type="dcterms:W3CDTF">2014-11-03T20:09:31Z</dcterms:created>
  <dcterms:modified xsi:type="dcterms:W3CDTF">2014-11-08T13:19:26Z</dcterms:modified>
</cp:coreProperties>
</file>