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840" r:id="rId2"/>
    <p:sldId id="842" r:id="rId3"/>
    <p:sldId id="841" r:id="rId4"/>
    <p:sldId id="843" r:id="rId5"/>
    <p:sldId id="851" r:id="rId6"/>
    <p:sldId id="858" r:id="rId7"/>
    <p:sldId id="859" r:id="rId8"/>
    <p:sldId id="861" r:id="rId9"/>
    <p:sldId id="844" r:id="rId10"/>
    <p:sldId id="852" r:id="rId11"/>
    <p:sldId id="848" r:id="rId12"/>
    <p:sldId id="853" r:id="rId13"/>
    <p:sldId id="849" r:id="rId14"/>
    <p:sldId id="854" r:id="rId15"/>
    <p:sldId id="850" r:id="rId16"/>
    <p:sldId id="845" r:id="rId17"/>
    <p:sldId id="870" r:id="rId18"/>
    <p:sldId id="863" r:id="rId19"/>
    <p:sldId id="862" r:id="rId20"/>
    <p:sldId id="865" r:id="rId21"/>
    <p:sldId id="866" r:id="rId22"/>
    <p:sldId id="867" r:id="rId23"/>
    <p:sldId id="869" r:id="rId24"/>
    <p:sldId id="868" r:id="rId25"/>
    <p:sldId id="864" r:id="rId26"/>
    <p:sldId id="856" r:id="rId27"/>
    <p:sldId id="857" r:id="rId28"/>
    <p:sldId id="839" r:id="rId29"/>
    <p:sldId id="871" r:id="rId30"/>
    <p:sldId id="872" r:id="rId31"/>
    <p:sldId id="3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840"/>
          </p14:sldIdLst>
        </p14:section>
        <p14:section name="Intro" id="{758C62FE-3EE5-1243-82AF-5EF96FFCFA22}">
          <p14:sldIdLst>
            <p14:sldId id="842"/>
          </p14:sldIdLst>
        </p14:section>
        <p14:section name="Last Year's Overview" id="{FAD998B4-7667-8F40-A1A8-42BF6A185D67}">
          <p14:sldIdLst>
            <p14:sldId id="841"/>
            <p14:sldId id="843"/>
            <p14:sldId id="851"/>
            <p14:sldId id="858"/>
            <p14:sldId id="859"/>
            <p14:sldId id="861"/>
            <p14:sldId id="844"/>
            <p14:sldId id="852"/>
            <p14:sldId id="848"/>
            <p14:sldId id="853"/>
            <p14:sldId id="849"/>
            <p14:sldId id="854"/>
            <p14:sldId id="850"/>
            <p14:sldId id="845"/>
            <p14:sldId id="870"/>
            <p14:sldId id="863"/>
            <p14:sldId id="862"/>
            <p14:sldId id="865"/>
            <p14:sldId id="866"/>
            <p14:sldId id="867"/>
            <p14:sldId id="869"/>
            <p14:sldId id="868"/>
            <p14:sldId id="864"/>
            <p14:sldId id="856"/>
          </p14:sldIdLst>
        </p14:section>
        <p14:section name="This Year's Live" id="{20D6DA8B-B41C-CD45-8F75-18DE9ABBAF3E}">
          <p14:sldIdLst>
            <p14:sldId id="857"/>
            <p14:sldId id="839"/>
            <p14:sldId id="871"/>
            <p14:sldId id="872"/>
            <p14:sldId id="38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C5C8B"/>
    <a:srgbClr val="FF3300"/>
    <a:srgbClr val="0000FF"/>
    <a:srgbClr val="FF0000"/>
    <a:srgbClr val="0080FF"/>
    <a:srgbClr val="3F5842"/>
    <a:srgbClr val="595A5A"/>
    <a:srgbClr val="A32D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81791" autoAdjust="0"/>
  </p:normalViewPr>
  <p:slideViewPr>
    <p:cSldViewPr snapToObjects="1">
      <p:cViewPr varScale="1">
        <p:scale>
          <a:sx n="63" d="100"/>
          <a:sy n="63" d="100"/>
        </p:scale>
        <p:origin x="-1880" y="-104"/>
      </p:cViewPr>
      <p:guideLst>
        <p:guide orient="horz" pos="2880"/>
        <p:guide orient="horz" pos="1392"/>
        <p:guide pos="3840"/>
        <p:guide pos="17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408"/>
    </p:cViewPr>
  </p:sorterViewPr>
  <p:notesViewPr>
    <p:cSldViewPr snapToGrid="0" snapToObjects="1">
      <p:cViewPr varScale="1">
        <p:scale>
          <a:sx n="70" d="100"/>
          <a:sy n="70" d="100"/>
        </p:scale>
        <p:origin x="-34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11/7/14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11/7/14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year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2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Winners were the best at scripting and automation,</a:t>
            </a:r>
            <a:r>
              <a:rPr lang="en-US" baseline="0" dirty="0" smtClean="0"/>
              <a:t> not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r>
              <a:rPr lang="en-US" baseline="0" dirty="0" smtClean="0"/>
              <a:t> s</a:t>
            </a:r>
            <a:r>
              <a:rPr lang="en-US" dirty="0" smtClean="0"/>
              <a:t>tock images from:</a:t>
            </a:r>
          </a:p>
          <a:p>
            <a:r>
              <a:rPr lang="en-US" dirty="0" smtClean="0"/>
              <a:t>http://www.sxc.hu/photo/642736</a:t>
            </a:r>
          </a:p>
          <a:p>
            <a:r>
              <a:rPr lang="en-US" dirty="0" smtClean="0"/>
              <a:t>http://www.123freevectors.com/ladybug-vector-image/#.UjsdJWR4ZfI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00165" y="8542832"/>
            <a:ext cx="2907196" cy="449705"/>
          </a:xfrm>
          <a:prstGeom prst="rect">
            <a:avLst/>
          </a:prstGeom>
        </p:spPr>
        <p:txBody>
          <a:bodyPr/>
          <a:lstStyle/>
          <a:p>
            <a:fld id="{CC45A8A3-9FBB-431D-AAA8-BEEA360F570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5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Winners</a:t>
            </a:r>
            <a:r>
              <a:rPr lang="en-US" baseline="0" dirty="0" smtClean="0"/>
              <a:t> were the best at scripting and automation.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9170D3-89C4-BB42-836D-D925400CC7A3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1F5B7F-F702-E24B-B97E-863D4E495E13}" type="datetime1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A9756D6-8139-C44F-931B-372F152FA7C2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DE4327B-086F-C14D-B06F-CE57E273F375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BD3B-C321-3747-A281-298A36F52409}" type="datetime1">
              <a:rPr lang="en-US" smtClean="0"/>
              <a:t>11/7/14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5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7A3CB-B31F-F44D-BE5E-9BB9DAE334F7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42061-E09A-C64F-AC91-6B22DD773FB7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8B15C4-75F8-8145-B332-9C9E6CC1694D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E902-58D7-5940-B7B2-BB1B96F0CB4F}" type="datetime1">
              <a:rPr lang="en-US" smtClean="0"/>
              <a:t>11/7/14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7BE05AF-3078-DE4E-8E55-E5E804412B8D}" type="datetime1">
              <a:rPr lang="en-US" smtClean="0"/>
              <a:t>11/7/14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38595AD-FC1D-6647-9C7B-6A6A09EB9496}" type="datetime1">
              <a:rPr lang="en-US" smtClean="0"/>
              <a:t>11/7/14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8FB06B4-F6A6-3F44-9030-7566931308D3}" type="datetime1">
              <a:rPr lang="en-US" smtClean="0"/>
              <a:t>11/7/14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BF8F280-9551-E344-89F9-EAAD5E158938}" type="datetime1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1.xml"/><Relationship Id="rId16" Type="http://schemas.openxmlformats.org/officeDocument/2006/relationships/tags" Target="../tags/tag2.xml"/><Relationship Id="rId17" Type="http://schemas.openxmlformats.org/officeDocument/2006/relationships/tags" Target="../tags/tag3.xml"/><Relationship Id="rId18" Type="http://schemas.openxmlformats.org/officeDocument/2006/relationships/tags" Target="../tags/tag4.xml"/><Relationship Id="rId19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A990C2A9-FE53-4849-A08D-11DD13CE8E41}" type="datetime1">
              <a:rPr lang="en-US" smtClean="0"/>
              <a:pPr/>
              <a:t>11/7/14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ags" Target="../tags/tag66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52600" y="2743200"/>
            <a:ext cx="6400800" cy="654313"/>
          </a:xfrm>
        </p:spPr>
        <p:txBody>
          <a:bodyPr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b="1" dirty="0" smtClean="0"/>
              <a:t>Session 6: Skills for the Live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2564880"/>
            <a:ext cx="45719" cy="1447800"/>
          </a:xfrm>
          <a:prstGeom prst="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2308" y="2730851"/>
            <a:ext cx="1083329" cy="1115858"/>
            <a:chOff x="252308" y="2855212"/>
            <a:chExt cx="1083329" cy="1115858"/>
          </a:xfrm>
        </p:grpSpPr>
        <p:pic>
          <p:nvPicPr>
            <p:cNvPr id="11" name="Picture 10" descr="CYBERSTAKES_LOGO_Black-djb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55" y="2855212"/>
              <a:ext cx="768035" cy="86713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52308" y="3724849"/>
              <a:ext cx="108332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1600" dirty="0" smtClean="0"/>
                <a:t>CyberStakes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52600" y="3453797"/>
            <a:ext cx="2821285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Educate the Educator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00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#2: Cracking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Skills.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very team should be able to:</a:t>
            </a:r>
          </a:p>
          <a:p>
            <a:pPr lvl="1"/>
            <a:r>
              <a:rPr lang="en-US" dirty="0" smtClean="0"/>
              <a:t>Customize and run </a:t>
            </a:r>
            <a:r>
              <a:rPr lang="en-US" dirty="0" err="1" smtClean="0"/>
              <a:t>hashcat</a:t>
            </a:r>
            <a:r>
              <a:rPr lang="en-US" dirty="0" smtClean="0"/>
              <a:t> / password cracking campaigns</a:t>
            </a:r>
          </a:p>
          <a:p>
            <a:pPr lvl="1"/>
            <a:r>
              <a:rPr lang="en-US" dirty="0" smtClean="0"/>
              <a:t>Comprehend symmetric/asymmetric crypto concepts, modular arithmetic, discrete math</a:t>
            </a:r>
          </a:p>
          <a:p>
            <a:pPr lvl="1"/>
            <a:r>
              <a:rPr lang="en-US" dirty="0" smtClean="0"/>
              <a:t>Script using a crypto library, automate submissions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SMT solver</a:t>
            </a:r>
          </a:p>
          <a:p>
            <a:pPr lvl="1"/>
            <a:r>
              <a:rPr lang="en-US" dirty="0" smtClean="0"/>
              <a:t>Resource management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1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-381000" y="952774"/>
            <a:ext cx="9677400" cy="4831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#3: Reversing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04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Goal</a:t>
            </a:r>
            <a:r>
              <a:rPr lang="en-US" dirty="0" smtClean="0"/>
              <a:t>: Given a set of binaries, find as many hidden keys as possible</a:t>
            </a:r>
          </a:p>
          <a:p>
            <a:pPr marL="0" indent="0">
              <a:buNone/>
            </a:pPr>
            <a:r>
              <a:rPr lang="en-US" b="1" u="sng" dirty="0" smtClean="0"/>
              <a:t>Skills</a:t>
            </a:r>
            <a:r>
              <a:rPr lang="en-US" dirty="0" smtClean="0"/>
              <a:t>: Reversing, decompiling, debuggers, instrumentation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01049"/>
              </p:ext>
            </p:extLst>
          </p:nvPr>
        </p:nvGraphicFramePr>
        <p:xfrm>
          <a:off x="1828800" y="3469640"/>
          <a:ext cx="5676901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1434486"/>
                <a:gridCol w="42424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Accomplishments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Gold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Cracked 2 binaries in</a:t>
                      </a:r>
                    </a:p>
                    <a:p>
                      <a:r>
                        <a:rPr lang="en-US" sz="2400" dirty="0" smtClean="0"/>
                        <a:t>1h21min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Silver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Cracked 1 binary in</a:t>
                      </a:r>
                    </a:p>
                    <a:p>
                      <a:r>
                        <a:rPr lang="en-US" sz="2400" dirty="0" smtClean="0"/>
                        <a:t>15min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Bronze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Cracked 1</a:t>
                      </a:r>
                      <a:r>
                        <a:rPr lang="en-US" sz="2400" baseline="0" dirty="0" smtClean="0"/>
                        <a:t> binary in</a:t>
                      </a:r>
                    </a:p>
                    <a:p>
                      <a:r>
                        <a:rPr lang="en-US" sz="2400" baseline="0" dirty="0" smtClean="0"/>
                        <a:t>39min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56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#3: Reversing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Skills.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very team should be able to:</a:t>
            </a:r>
          </a:p>
          <a:p>
            <a:pPr lvl="1"/>
            <a:r>
              <a:rPr lang="en-US" dirty="0" smtClean="0"/>
              <a:t>Disassemble/read a binary</a:t>
            </a:r>
          </a:p>
          <a:p>
            <a:pPr lvl="1"/>
            <a:r>
              <a:rPr lang="en-US" dirty="0" smtClean="0"/>
              <a:t>Handle bad disassembly (misaligned instructions,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Understand the semantics of basic assembly instructions (or know where to find them)</a:t>
            </a:r>
          </a:p>
          <a:p>
            <a:pPr lvl="1"/>
            <a:r>
              <a:rPr lang="en-US" dirty="0" smtClean="0"/>
              <a:t>Use runtime analysis tools, from debuggers to instrumentation tools</a:t>
            </a:r>
          </a:p>
          <a:p>
            <a:pPr lvl="1"/>
            <a:r>
              <a:rPr lang="en-US" dirty="0" smtClean="0"/>
              <a:t>Reason about assembly generated from typical C/C++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#4: The Bomb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0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Goal</a:t>
            </a:r>
            <a:r>
              <a:rPr lang="en-US" dirty="0" smtClean="0"/>
              <a:t>: Exploit a binary faster than an opponent (head-to-head) with 10min time limit</a:t>
            </a:r>
          </a:p>
          <a:p>
            <a:pPr marL="0" indent="0">
              <a:buNone/>
            </a:pPr>
            <a:r>
              <a:rPr lang="en-US" b="1" u="sng" dirty="0" smtClean="0"/>
              <a:t>Skills</a:t>
            </a:r>
            <a:r>
              <a:rPr lang="en-US" dirty="0" smtClean="0"/>
              <a:t>: Rapid reversing and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#4: The Bomb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Skills.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very participant should be able to:</a:t>
            </a:r>
          </a:p>
          <a:p>
            <a:pPr lvl="1"/>
            <a:r>
              <a:rPr lang="en-US" dirty="0" smtClean="0"/>
              <a:t>Perform basic reversing: </a:t>
            </a:r>
            <a:r>
              <a:rPr lang="en-US" dirty="0" err="1" smtClean="0"/>
              <a:t>objdump</a:t>
            </a:r>
            <a:r>
              <a:rPr lang="en-US" dirty="0" smtClean="0"/>
              <a:t> a binary, understand what the program does</a:t>
            </a:r>
          </a:p>
          <a:p>
            <a:pPr lvl="1"/>
            <a:r>
              <a:rPr lang="en-US" dirty="0" smtClean="0"/>
              <a:t>Exploit standard buffer overflows</a:t>
            </a:r>
          </a:p>
          <a:p>
            <a:pPr lvl="1"/>
            <a:r>
              <a:rPr lang="en-US" dirty="0" smtClean="0"/>
              <a:t>Quickly script </a:t>
            </a:r>
            <a:r>
              <a:rPr lang="en-US" dirty="0" smtClean="0"/>
              <a:t>an </a:t>
            </a:r>
            <a:r>
              <a:rPr lang="en-US" dirty="0" smtClean="0"/>
              <a:t>exploit </a:t>
            </a:r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2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#5: Lock-Picking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Goal</a:t>
            </a:r>
            <a:r>
              <a:rPr lang="en-US" dirty="0" smtClean="0"/>
              <a:t>: Lock-pick 3 different locks within a time limit (7min per lock)</a:t>
            </a:r>
          </a:p>
          <a:p>
            <a:pPr marL="0" indent="0">
              <a:buNone/>
            </a:pPr>
            <a:r>
              <a:rPr lang="en-US" b="1" u="sng" dirty="0" smtClean="0"/>
              <a:t>Skills</a:t>
            </a:r>
            <a:r>
              <a:rPr lang="en-US" dirty="0" smtClean="0"/>
              <a:t>: Lock-picking, security mindset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Exercise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 more/different </a:t>
            </a:r>
            <a:r>
              <a:rPr lang="en-US" dirty="0"/>
              <a:t>locks</a:t>
            </a:r>
          </a:p>
          <a:p>
            <a:pPr lvl="1"/>
            <a:r>
              <a:rPr lang="en-US" dirty="0"/>
              <a:t>Improve speed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1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#6: Attack/Defense CTF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Goal</a:t>
            </a:r>
            <a:r>
              <a:rPr lang="en-US" dirty="0" smtClean="0"/>
              <a:t>: Defend your system while </a:t>
            </a:r>
            <a:r>
              <a:rPr lang="en-US" dirty="0" smtClean="0"/>
              <a:t>attacking your </a:t>
            </a:r>
            <a:r>
              <a:rPr lang="en-US" dirty="0" smtClean="0"/>
              <a:t>adversary</a:t>
            </a:r>
          </a:p>
          <a:p>
            <a:pPr marL="0" indent="0">
              <a:buNone/>
            </a:pPr>
            <a:r>
              <a:rPr lang="en-US" b="1" u="sng" dirty="0" smtClean="0"/>
              <a:t>Skills</a:t>
            </a:r>
            <a:r>
              <a:rPr lang="en-US" dirty="0" smtClean="0"/>
              <a:t>: Reversing, exploitation, patching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3600" y="4114800"/>
            <a:ext cx="4800600" cy="1219200"/>
          </a:xfrm>
          <a:prstGeom prst="roundRect">
            <a:avLst/>
          </a:prstGeom>
          <a:solidFill>
            <a:srgbClr val="990000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Strategy + Tactics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1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0: Enable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competition begins, start up any available defenses</a:t>
            </a:r>
          </a:p>
          <a:p>
            <a:endParaRPr lang="en-US" dirty="0"/>
          </a:p>
          <a:p>
            <a:r>
              <a:rPr lang="en-US" dirty="0" smtClean="0"/>
              <a:t>Idea: Enable NX/DEP: </a:t>
            </a:r>
            <a:r>
              <a:rPr lang="en-US" dirty="0" err="1" smtClean="0"/>
              <a:t>execstack</a:t>
            </a:r>
            <a:r>
              <a:rPr lang="en-US" dirty="0" smtClean="0"/>
              <a:t> –c &lt;binary&gt;</a:t>
            </a:r>
          </a:p>
          <a:p>
            <a:pPr lvl="1"/>
            <a:r>
              <a:rPr lang="en-US" dirty="0" smtClean="0"/>
              <a:t>Caveat: make sure it does not break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1: Patch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you find a vulnerability, make sure you have it patched before you send </a:t>
            </a:r>
            <a:r>
              <a:rPr lang="en-US" dirty="0" smtClean="0"/>
              <a:t>the exploit</a:t>
            </a:r>
            <a:r>
              <a:rPr lang="en-US" dirty="0" smtClean="0"/>
              <a:t> </a:t>
            </a:r>
            <a:r>
              <a:rPr lang="en-US" dirty="0" smtClean="0"/>
              <a:t>over the </a:t>
            </a:r>
            <a:r>
              <a:rPr lang="en-US" dirty="0" smtClean="0"/>
              <a:t>wire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Caveat 1: Time spent patching could be time getting </a:t>
            </a:r>
            <a:r>
              <a:rPr lang="en-US" dirty="0" smtClean="0"/>
              <a:t>flags</a:t>
            </a:r>
            <a:r>
              <a:rPr lang="en-US" dirty="0" smtClean="0"/>
              <a:t>. Work on both fronts.</a:t>
            </a:r>
          </a:p>
          <a:p>
            <a:r>
              <a:rPr lang="en-US" dirty="0" smtClean="0"/>
              <a:t>Caveat 2: Make sure your patch is in place (happened more than once last year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Caveat 3: Be careful with “unconventional” patches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6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2: Hide your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just crafted an exploit. If you send it as is, it could be picked up by other teams.</a:t>
            </a:r>
          </a:p>
          <a:p>
            <a:endParaRPr lang="en-US" dirty="0"/>
          </a:p>
          <a:p>
            <a:r>
              <a:rPr lang="en-US" dirty="0" smtClean="0"/>
              <a:t>Idea 1: Send decoy packets along with the real exploit</a:t>
            </a:r>
          </a:p>
          <a:p>
            <a:pPr lvl="1"/>
            <a:r>
              <a:rPr lang="en-US" dirty="0" smtClean="0"/>
              <a:t>Caveat: they can still block your exploit by checking for “/bin/</a:t>
            </a:r>
            <a:r>
              <a:rPr lang="en-US" dirty="0" err="1" smtClean="0"/>
              <a:t>sh</a:t>
            </a:r>
            <a:r>
              <a:rPr lang="en-US" dirty="0" smtClean="0"/>
              <a:t>” or </a:t>
            </a:r>
            <a:r>
              <a:rPr lang="en-US" dirty="0" err="1" smtClean="0"/>
              <a:t>shellcode</a:t>
            </a:r>
            <a:r>
              <a:rPr lang="en-US" dirty="0" smtClean="0"/>
              <a:t> patterns</a:t>
            </a:r>
          </a:p>
          <a:p>
            <a:r>
              <a:rPr lang="en-US" dirty="0" smtClean="0"/>
              <a:t>Idea 2: Hide your </a:t>
            </a:r>
            <a:r>
              <a:rPr lang="en-US" dirty="0" err="1" smtClean="0"/>
              <a:t>shellcode</a:t>
            </a:r>
            <a:r>
              <a:rPr lang="en-US" dirty="0" smtClean="0"/>
              <a:t> using encoders (</a:t>
            </a:r>
            <a:r>
              <a:rPr lang="en-US" dirty="0" err="1" smtClean="0"/>
              <a:t>metasploit</a:t>
            </a:r>
            <a:r>
              <a:rPr lang="en-US" dirty="0" smtClean="0"/>
              <a:t> comes with encoding tools)</a:t>
            </a:r>
          </a:p>
          <a:p>
            <a:pPr lvl="1"/>
            <a:r>
              <a:rPr lang="en-US" dirty="0" smtClean="0"/>
              <a:t>Caveat: development time + size constraints</a:t>
            </a:r>
          </a:p>
          <a:p>
            <a:r>
              <a:rPr lang="en-US" dirty="0" smtClean="0"/>
              <a:t>Idea 3: Send your exploit only to weaker teams that (you hope) will not pick up the exploit</a:t>
            </a:r>
          </a:p>
          <a:p>
            <a:pPr lvl="1"/>
            <a:r>
              <a:rPr lang="en-US" dirty="0" smtClean="0"/>
              <a:t>Caveat: you may be losing valuable points by not getting flags from all teams.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Session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Overview of last year’s Live event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year’s Live event</a:t>
            </a:r>
          </a:p>
          <a:p>
            <a:pPr lvl="1"/>
            <a:r>
              <a:rPr lang="en-US" dirty="0" smtClean="0"/>
              <a:t>Feedback from instructors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3: Persistence &amp; Backdoors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Once you exploit a service, you are capable of running arbitrary commands (for a while). What should you run?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Idea 1</a:t>
            </a:r>
            <a:r>
              <a:rPr lang="en-US" dirty="0" smtClean="0"/>
              <a:t>: Keep a service running, connecting back regularly to get flags</a:t>
            </a:r>
          </a:p>
          <a:p>
            <a:pPr lvl="1"/>
            <a:r>
              <a:rPr lang="en-US" dirty="0" smtClean="0"/>
              <a:t>Caveat: if the service goes down + patched at the same time, no alternative</a:t>
            </a:r>
          </a:p>
          <a:p>
            <a:r>
              <a:rPr lang="en-US" dirty="0" smtClean="0"/>
              <a:t>Idea 2: Install a service that restarts periodically, e.g., </a:t>
            </a:r>
            <a:r>
              <a:rPr lang="en-US" dirty="0" err="1" smtClean="0"/>
              <a:t>crontab</a:t>
            </a:r>
            <a:endParaRPr lang="en-US" dirty="0" smtClean="0"/>
          </a:p>
          <a:p>
            <a:r>
              <a:rPr lang="en-US" dirty="0" smtClean="0"/>
              <a:t>Idea 3: Disrupt the functionality of the service to stop the defending team from scoring points</a:t>
            </a:r>
          </a:p>
          <a:p>
            <a:pPr lvl="1"/>
            <a:r>
              <a:rPr lang="en-US" dirty="0" smtClean="0"/>
              <a:t>Caveat: </a:t>
            </a:r>
            <a:r>
              <a:rPr lang="en-US" dirty="0" smtClean="0"/>
              <a:t>the defendants will be more motivated to stop you</a:t>
            </a:r>
          </a:p>
          <a:p>
            <a:r>
              <a:rPr lang="en-US" dirty="0" smtClean="0"/>
              <a:t>Idea 4: Have your backdoor submit flags – removes the burden of opening a connection back to your computer</a:t>
            </a:r>
          </a:p>
          <a:p>
            <a:pPr lvl="1"/>
            <a:r>
              <a:rPr lang="en-US" dirty="0" smtClean="0"/>
              <a:t>Caveat: may be easier to identify/block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1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4: Monitor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Other teams are sending you </a:t>
            </a:r>
            <a:r>
              <a:rPr lang="en-US" dirty="0" smtClean="0">
                <a:solidFill>
                  <a:schemeClr val="tx2"/>
                </a:solidFill>
              </a:rPr>
              <a:t>valuable</a:t>
            </a:r>
            <a:r>
              <a:rPr lang="en-US" dirty="0" smtClean="0"/>
              <a:t> attacks. Use them for offense and defense</a:t>
            </a:r>
          </a:p>
          <a:p>
            <a:endParaRPr lang="en-US" dirty="0"/>
          </a:p>
          <a:p>
            <a:r>
              <a:rPr lang="en-US" dirty="0" smtClean="0"/>
              <a:t>Idea 1: Look for common patterns – unprotected </a:t>
            </a:r>
            <a:r>
              <a:rPr lang="en-US" dirty="0" err="1" smtClean="0"/>
              <a:t>shellcode</a:t>
            </a:r>
            <a:r>
              <a:rPr lang="en-US" dirty="0" smtClean="0"/>
              <a:t> in incoming packets</a:t>
            </a:r>
          </a:p>
          <a:p>
            <a:pPr lvl="1"/>
            <a:r>
              <a:rPr lang="en-US" dirty="0" smtClean="0"/>
              <a:t>Caveat: encoders &amp; decoys</a:t>
            </a:r>
          </a:p>
          <a:p>
            <a:r>
              <a:rPr lang="en-US" dirty="0" smtClean="0"/>
              <a:t>Idea 2: Hook library calls (a la LD_PRELOAD) and identify suspicious patterns and block them or log them to identify the attack</a:t>
            </a:r>
          </a:p>
          <a:p>
            <a:pPr lvl="1"/>
            <a:r>
              <a:rPr lang="en-US" dirty="0" smtClean="0"/>
              <a:t>Caveat: do not confuse with SLA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9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5: Reversing Attacks &amp;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just recovered an exploit from the wire. What to do?</a:t>
            </a:r>
          </a:p>
          <a:p>
            <a:endParaRPr lang="en-US" dirty="0"/>
          </a:p>
          <a:p>
            <a:r>
              <a:rPr lang="en-US" dirty="0" smtClean="0"/>
              <a:t>Idea 1: </a:t>
            </a:r>
            <a:r>
              <a:rPr lang="en-US" dirty="0" smtClean="0">
                <a:solidFill>
                  <a:srgbClr val="990000"/>
                </a:solidFill>
              </a:rPr>
              <a:t>do not </a:t>
            </a:r>
            <a:r>
              <a:rPr lang="en-US" dirty="0" smtClean="0"/>
              <a:t>run it in your server. No caveat</a:t>
            </a:r>
          </a:p>
          <a:p>
            <a:r>
              <a:rPr lang="en-US" dirty="0" smtClean="0"/>
              <a:t>Idea 2: change </a:t>
            </a:r>
            <a:r>
              <a:rPr lang="en-US" smtClean="0"/>
              <a:t>IP addresses</a:t>
            </a:r>
            <a:r>
              <a:rPr lang="en-US" dirty="0" smtClean="0"/>
              <a:t>/ports and start sending it to other teams</a:t>
            </a:r>
          </a:p>
          <a:p>
            <a:pPr lvl="1"/>
            <a:r>
              <a:rPr lang="en-US" dirty="0" smtClean="0"/>
              <a:t>Caveat: be careful you properly reflected</a:t>
            </a:r>
          </a:p>
          <a:p>
            <a:r>
              <a:rPr lang="en-US" dirty="0" smtClean="0"/>
              <a:t>Idea 3: reverse it, identify what backdoors it installs, and remove them!</a:t>
            </a:r>
          </a:p>
          <a:p>
            <a:pPr lvl="1"/>
            <a:r>
              <a:rPr lang="en-US" dirty="0" smtClean="0"/>
              <a:t>Caveat: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6: </a:t>
            </a:r>
            <a:r>
              <a:rPr lang="en-US" dirty="0" err="1" smtClean="0"/>
              <a:t>Vulturing</a:t>
            </a:r>
            <a:r>
              <a:rPr lang="en-US" dirty="0" smtClean="0"/>
              <a:t> &amp; Disrupting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backdoors installed by others. Especially when unprotected</a:t>
            </a:r>
          </a:p>
          <a:p>
            <a:endParaRPr lang="en-US" dirty="0"/>
          </a:p>
          <a:p>
            <a:r>
              <a:rPr lang="en-US" dirty="0" smtClean="0"/>
              <a:t>Idea 1: Perform </a:t>
            </a:r>
            <a:r>
              <a:rPr lang="en-US" dirty="0" err="1" smtClean="0"/>
              <a:t>nmap</a:t>
            </a:r>
            <a:r>
              <a:rPr lang="en-US" dirty="0" smtClean="0"/>
              <a:t> on others’ (and your own!) computers</a:t>
            </a:r>
            <a:endParaRPr lang="en-US" dirty="0"/>
          </a:p>
          <a:p>
            <a:r>
              <a:rPr lang="en-US" dirty="0" smtClean="0"/>
              <a:t>Idea 2: Make sure you protect your backdoors (e.g., encrypt, password, don’t 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Caveat: only works if the backdoor needs to connect back to submit  a flag</a:t>
            </a:r>
          </a:p>
          <a:p>
            <a:r>
              <a:rPr lang="en-US" dirty="0" smtClean="0"/>
              <a:t>Idea 3: Try to disrupt the functionality of any backdoor listeners on opponents’ computers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7: Cleaning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Your service is compromised. Invest time in cleaning up</a:t>
            </a:r>
          </a:p>
          <a:p>
            <a:endParaRPr lang="en-US" dirty="0"/>
          </a:p>
          <a:p>
            <a:r>
              <a:rPr lang="en-US" dirty="0" smtClean="0"/>
              <a:t>Idea 1: </a:t>
            </a:r>
            <a:r>
              <a:rPr lang="en-US" dirty="0" smtClean="0">
                <a:latin typeface="Consolas"/>
                <a:cs typeface="Consolas"/>
              </a:rPr>
              <a:t>while true; do </a:t>
            </a:r>
            <a:r>
              <a:rPr lang="en-US" dirty="0" err="1" smtClean="0">
                <a:latin typeface="Consolas"/>
                <a:cs typeface="Consolas"/>
              </a:rPr>
              <a:t>pkill</a:t>
            </a:r>
            <a:r>
              <a:rPr lang="en-US" dirty="0" smtClean="0">
                <a:latin typeface="Consolas"/>
                <a:cs typeface="Consolas"/>
              </a:rPr>
              <a:t> –s 9 –u &lt;</a:t>
            </a:r>
            <a:r>
              <a:rPr lang="en-US" dirty="0" err="1" smtClean="0">
                <a:latin typeface="Consolas"/>
                <a:cs typeface="Consolas"/>
              </a:rPr>
              <a:t>serviceuser</a:t>
            </a:r>
            <a:r>
              <a:rPr lang="en-US" dirty="0" smtClean="0">
                <a:latin typeface="Consolas"/>
                <a:cs typeface="Consolas"/>
              </a:rPr>
              <a:t>&gt;; done </a:t>
            </a:r>
            <a:r>
              <a:rPr lang="en-US" dirty="0" smtClean="0"/>
              <a:t>is a primitive first step</a:t>
            </a:r>
          </a:p>
          <a:p>
            <a:pPr lvl="1"/>
            <a:r>
              <a:rPr lang="en-US" dirty="0" smtClean="0"/>
              <a:t>Caveat: it will work only against non-</a:t>
            </a:r>
            <a:r>
              <a:rPr lang="en-US" dirty="0" err="1" smtClean="0"/>
              <a:t>weaponized</a:t>
            </a:r>
            <a:r>
              <a:rPr lang="en-US" dirty="0" smtClean="0"/>
              <a:t> exploits</a:t>
            </a:r>
          </a:p>
          <a:p>
            <a:r>
              <a:rPr lang="en-US" dirty="0" smtClean="0"/>
              <a:t>Idea 2: Periodically check your system (e.g., read your </a:t>
            </a:r>
            <a:r>
              <a:rPr lang="en-US" dirty="0" err="1" smtClean="0"/>
              <a:t>crontab</a:t>
            </a:r>
            <a:r>
              <a:rPr lang="en-US" dirty="0" smtClean="0"/>
              <a:t>) and check for tricks</a:t>
            </a:r>
          </a:p>
          <a:p>
            <a:r>
              <a:rPr lang="en-US" dirty="0" smtClean="0"/>
              <a:t>Idea 3: Reboot your computer. Silly, but stops a vast number of </a:t>
            </a:r>
            <a:r>
              <a:rPr lang="en-US" dirty="0" err="1" smtClean="0"/>
              <a:t>userland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Caveat: all your services will have downtime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8: Team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have three people per team. How do you put them together?</a:t>
            </a:r>
          </a:p>
          <a:p>
            <a:endParaRPr lang="en-US" dirty="0"/>
          </a:p>
          <a:p>
            <a:r>
              <a:rPr lang="en-US" dirty="0" smtClean="0"/>
              <a:t>Idea 1: avoid putting all (example) reversing people in one team</a:t>
            </a:r>
          </a:p>
          <a:p>
            <a:pPr lvl="1"/>
            <a:r>
              <a:rPr lang="en-US" dirty="0" smtClean="0"/>
              <a:t>Caveat: good in reversing, but other skills?</a:t>
            </a:r>
          </a:p>
          <a:p>
            <a:pPr lvl="1"/>
            <a:endParaRPr lang="en-US" dirty="0"/>
          </a:p>
          <a:p>
            <a:r>
              <a:rPr lang="en-US" dirty="0" smtClean="0"/>
              <a:t>Idea 2: put together people that have experience working with each other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#6: Attack/Defense CTF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Skills.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very team should be able to: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atch a vulnerable service</a:t>
            </a:r>
          </a:p>
          <a:p>
            <a:pPr lvl="1"/>
            <a:r>
              <a:rPr lang="en-US" dirty="0" smtClean="0"/>
              <a:t>Clean up a compromised service</a:t>
            </a:r>
          </a:p>
          <a:p>
            <a:pPr lvl="1"/>
            <a:r>
              <a:rPr lang="en-US" dirty="0" smtClean="0"/>
              <a:t>Field persistent exploits that cannot be easily stolen or reflected by other teams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network monitoring to detect or prevent exploits</a:t>
            </a:r>
          </a:p>
          <a:p>
            <a:pPr lvl="1"/>
            <a:r>
              <a:rPr lang="en-US" dirty="0" smtClean="0"/>
              <a:t>Script and work around changes to the environment or applied strategy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5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Year’s Live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Events we are considering:</a:t>
            </a:r>
          </a:p>
          <a:p>
            <a:pPr lvl="1"/>
            <a:r>
              <a:rPr lang="en-US" dirty="0" smtClean="0"/>
              <a:t>Attack/Defense CTF (team</a:t>
            </a:r>
            <a:r>
              <a:rPr lang="en-US" dirty="0" smtClean="0"/>
              <a:t>) – 12hours</a:t>
            </a:r>
          </a:p>
          <a:p>
            <a:pPr lvl="2"/>
            <a:r>
              <a:rPr lang="en-US" dirty="0"/>
              <a:t>Web </a:t>
            </a:r>
            <a:r>
              <a:rPr lang="en-US" dirty="0" smtClean="0"/>
              <a:t>CTF – part of attack defense </a:t>
            </a:r>
            <a:r>
              <a:rPr lang="en-US" dirty="0"/>
              <a:t>(team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Attack/Defense CTF (mixed) – 6hours</a:t>
            </a:r>
          </a:p>
          <a:p>
            <a:pPr lvl="1"/>
            <a:r>
              <a:rPr lang="en-US" dirty="0" smtClean="0"/>
              <a:t>Breaking </a:t>
            </a:r>
            <a:r>
              <a:rPr lang="en-US" dirty="0" smtClean="0"/>
              <a:t>Bin (team)</a:t>
            </a:r>
          </a:p>
          <a:p>
            <a:pPr lvl="1"/>
            <a:r>
              <a:rPr lang="en-US" dirty="0" smtClean="0"/>
              <a:t>Reversing </a:t>
            </a:r>
            <a:r>
              <a:rPr lang="en-US" dirty="0" smtClean="0"/>
              <a:t>Challenge </a:t>
            </a:r>
            <a:r>
              <a:rPr lang="en-US" dirty="0" smtClean="0"/>
              <a:t>(individual)</a:t>
            </a:r>
            <a:endParaRPr lang="en-US" dirty="0" smtClean="0"/>
          </a:p>
          <a:p>
            <a:pPr lvl="1"/>
            <a:r>
              <a:rPr lang="en-US" dirty="0" smtClean="0"/>
              <a:t>Rapid Exploitation (</a:t>
            </a:r>
            <a:r>
              <a:rPr lang="en-US" dirty="0" smtClean="0"/>
              <a:t>individual)</a:t>
            </a:r>
          </a:p>
          <a:p>
            <a:pPr lvl="1"/>
            <a:r>
              <a:rPr lang="en-US" dirty="0" smtClean="0"/>
              <a:t>Network f</a:t>
            </a:r>
            <a:r>
              <a:rPr lang="en-US" dirty="0" smtClean="0"/>
              <a:t>orensics </a:t>
            </a:r>
            <a:r>
              <a:rPr lang="en-US" dirty="0" smtClean="0"/>
              <a:t>(team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Host forensics (team)</a:t>
            </a:r>
          </a:p>
          <a:p>
            <a:pPr lvl="1"/>
            <a:r>
              <a:rPr lang="en-US" dirty="0" smtClean="0"/>
              <a:t>Lock-Picking (individual)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00300" y="1524000"/>
            <a:ext cx="4343400" cy="7386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4800" dirty="0" smtClean="0">
                <a:solidFill>
                  <a:srgbClr val="990000"/>
                </a:solidFill>
              </a:rPr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112733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Year’s Live Event in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 events over 2.5 days</a:t>
            </a:r>
          </a:p>
          <a:p>
            <a:pPr lvl="1"/>
            <a:r>
              <a:rPr lang="en-US" dirty="0" smtClean="0"/>
              <a:t>4 team </a:t>
            </a:r>
            <a:r>
              <a:rPr lang="en-US" dirty="0"/>
              <a:t>events: teams of 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Breaking Binaries (8h)</a:t>
            </a:r>
          </a:p>
          <a:p>
            <a:pPr lvl="2"/>
            <a:r>
              <a:rPr lang="en-US" dirty="0" smtClean="0"/>
              <a:t>Cracking Crypto (8h)</a:t>
            </a:r>
          </a:p>
          <a:p>
            <a:pPr lvl="2"/>
            <a:r>
              <a:rPr lang="en-US" dirty="0" smtClean="0"/>
              <a:t>Reversing (3h)</a:t>
            </a:r>
          </a:p>
          <a:p>
            <a:pPr lvl="2"/>
            <a:r>
              <a:rPr lang="en-US" dirty="0" smtClean="0"/>
              <a:t>Attack/Defense (14h)</a:t>
            </a:r>
          </a:p>
          <a:p>
            <a:pPr lvl="1"/>
            <a:r>
              <a:rPr lang="en-US" dirty="0" smtClean="0"/>
              <a:t>2 individual events</a:t>
            </a:r>
          </a:p>
          <a:p>
            <a:pPr lvl="2"/>
            <a:r>
              <a:rPr lang="en-US" dirty="0" smtClean="0"/>
              <a:t>Lock-picking (heats of 7min/round)</a:t>
            </a:r>
          </a:p>
          <a:p>
            <a:pPr lvl="2"/>
            <a:r>
              <a:rPr lang="en-US" dirty="0" smtClean="0"/>
              <a:t>The Bomb (head-to-head 10min/round)</a:t>
            </a:r>
            <a:endParaRPr lang="en-US" dirty="0"/>
          </a:p>
          <a:p>
            <a:r>
              <a:rPr lang="en-US" dirty="0" smtClean="0"/>
              <a:t>27 Cadets and Midshipmen (9 from each academy)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>
            <a:noAutofit/>
          </a:bodyPr>
          <a:lstStyle/>
          <a:p>
            <a:pPr marL="0" indent="0">
              <a:buFont typeface="+mj-lt"/>
              <a:buAutoNum type="arabicPeriod"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inp</a:t>
            </a:r>
            <a:r>
              <a:rPr lang="en-US" dirty="0" smtClean="0">
                <a:latin typeface="Consolas"/>
                <a:cs typeface="Consolas"/>
              </a:rPr>
              <a:t>=`</a:t>
            </a:r>
            <a:r>
              <a:rPr lang="en-US" dirty="0" err="1" smtClean="0">
                <a:latin typeface="Consolas"/>
                <a:cs typeface="Consolas"/>
              </a:rPr>
              <a:t>perl</a:t>
            </a:r>
            <a:r>
              <a:rPr lang="en-US" dirty="0" smtClean="0">
                <a:latin typeface="Consolas"/>
                <a:cs typeface="Consolas"/>
              </a:rPr>
              <a:t> –e '{print "A"x8000}'`</a:t>
            </a:r>
          </a:p>
          <a:p>
            <a:pPr marL="0" indent="0">
              <a:buFont typeface="+mj-lt"/>
              <a:buAutoNum type="arabicPeriod"/>
            </a:pPr>
            <a:r>
              <a:rPr lang="en-US" dirty="0" smtClean="0">
                <a:latin typeface="Consolas"/>
                <a:cs typeface="Consolas"/>
              </a:rPr>
              <a:t> for program in /</a:t>
            </a:r>
            <a:r>
              <a:rPr lang="en-US" dirty="0" err="1" smtClean="0">
                <a:latin typeface="Consolas"/>
                <a:cs typeface="Consolas"/>
              </a:rPr>
              <a:t>usr</a:t>
            </a:r>
            <a:r>
              <a:rPr lang="en-US" dirty="0" smtClean="0">
                <a:latin typeface="Consolas"/>
                <a:cs typeface="Consolas"/>
              </a:rPr>
              <a:t>/bin/*; do</a:t>
            </a:r>
          </a:p>
          <a:p>
            <a:pPr marL="0" lvl="1" indent="0">
              <a:buFont typeface="+mj-lt"/>
              <a:buAutoNum type="arabicPeriod" startAt="3"/>
            </a:pPr>
            <a:r>
              <a:rPr lang="en-US" sz="3200" dirty="0" smtClean="0">
                <a:latin typeface="Consolas"/>
                <a:cs typeface="Consolas"/>
              </a:rPr>
              <a:t>   for opt in {</a:t>
            </a:r>
            <a:r>
              <a:rPr lang="en-US" sz="3200" dirty="0" err="1">
                <a:latin typeface="Consolas"/>
                <a:cs typeface="Consolas"/>
              </a:rPr>
              <a:t>a..z</a:t>
            </a:r>
            <a:r>
              <a:rPr lang="en-US" sz="3200" dirty="0">
                <a:latin typeface="Consolas"/>
                <a:cs typeface="Consolas"/>
              </a:rPr>
              <a:t>} {A..Z</a:t>
            </a:r>
            <a:r>
              <a:rPr lang="en-US" sz="3200" dirty="0" smtClean="0">
                <a:latin typeface="Consolas"/>
                <a:cs typeface="Consolas"/>
              </a:rPr>
              <a:t>}; do</a:t>
            </a:r>
          </a:p>
          <a:p>
            <a:pPr marL="0" lvl="1" indent="0">
              <a:buFont typeface="+mj-lt"/>
              <a:buAutoNum type="arabicPeriod" startAt="3"/>
            </a:pP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    timeout –s 9 1s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         $program -$opt $</a:t>
            </a:r>
            <a:r>
              <a:rPr lang="en-US" sz="3200" dirty="0" err="1" smtClean="0">
                <a:latin typeface="Consolas"/>
                <a:cs typeface="Consolas"/>
              </a:rPr>
              <a:t>inp</a:t>
            </a:r>
            <a:endParaRPr lang="en-US" sz="3200" dirty="0" smtClean="0">
              <a:latin typeface="Consolas"/>
              <a:cs typeface="Consolas"/>
            </a:endParaRPr>
          </a:p>
          <a:p>
            <a:pPr marL="0" lvl="1" indent="0">
              <a:buFont typeface="+mj-lt"/>
              <a:buAutoNum type="arabicPeriod" startAt="3"/>
            </a:pPr>
            <a:r>
              <a:rPr lang="en-US" sz="3200" dirty="0" smtClean="0">
                <a:latin typeface="Consolas"/>
                <a:cs typeface="Consolas"/>
              </a:rPr>
              <a:t>   done</a:t>
            </a:r>
          </a:p>
          <a:p>
            <a:pPr marL="0" indent="0">
              <a:buFont typeface="+mj-lt"/>
              <a:buAutoNum type="arabicPeriod" startAt="6"/>
            </a:pPr>
            <a:r>
              <a:rPr lang="en-US" dirty="0" smtClean="0">
                <a:latin typeface="Consolas"/>
                <a:cs typeface="Consolas"/>
              </a:rPr>
              <a:t> done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953000"/>
            <a:ext cx="8229600" cy="14478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457200" bIns="457200" rtlCol="0" anchor="ctr" anchorCtr="1">
            <a:no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Cambria"/>
              </a:rPr>
              <a:t>1009 Linux programs. 13 </a:t>
            </a:r>
            <a:r>
              <a:rPr lang="en-US" sz="4000" dirty="0">
                <a:solidFill>
                  <a:srgbClr val="000000"/>
                </a:solidFill>
                <a:latin typeface="Cambria"/>
              </a:rPr>
              <a:t>minutes. 52 </a:t>
            </a:r>
            <a:r>
              <a:rPr lang="en-US" sz="4000" i="1" dirty="0" smtClean="0">
                <a:solidFill>
                  <a:srgbClr val="990000"/>
                </a:solidFill>
                <a:latin typeface="Cambria"/>
              </a:rPr>
              <a:t>new</a:t>
            </a:r>
            <a:r>
              <a:rPr lang="en-US" sz="4000" dirty="0" smtClean="0">
                <a:solidFill>
                  <a:srgbClr val="990000"/>
                </a:solidFill>
                <a:latin typeface="Cambria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ambria"/>
              </a:rPr>
              <a:t>bugs in 29 programs.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  <a:latin typeface="Calibri"/>
              </a:rPr>
              <a:pPr/>
              <a:t>30</a:t>
            </a:fld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28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5-24 at 5.50.04 PM.png"/>
          <p:cNvPicPr>
            <a:picLocks noChangeAspect="1"/>
          </p:cNvPicPr>
          <p:nvPr/>
        </p:nvPicPr>
        <p:blipFill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384925"/>
            <a:ext cx="9871119" cy="495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#1: Breaking 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04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Goal</a:t>
            </a:r>
            <a:r>
              <a:rPr lang="en-US" dirty="0" smtClean="0"/>
              <a:t>: Find as many crashing bugs and exploits as possible in over 1000 (real life) Linux binaries</a:t>
            </a:r>
          </a:p>
          <a:p>
            <a:pPr marL="0" indent="0">
              <a:buNone/>
            </a:pPr>
            <a:r>
              <a:rPr lang="en-US" b="1" u="sng" dirty="0" smtClean="0"/>
              <a:t>Skills</a:t>
            </a:r>
            <a:r>
              <a:rPr lang="en-US" dirty="0" smtClean="0"/>
              <a:t>: Deploy </a:t>
            </a:r>
            <a:r>
              <a:rPr lang="en-US" dirty="0" err="1" smtClean="0"/>
              <a:t>fuzzers</a:t>
            </a:r>
            <a:r>
              <a:rPr lang="en-US" dirty="0" smtClean="0"/>
              <a:t> and build custom ones, practice exploits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06902"/>
              </p:ext>
            </p:extLst>
          </p:nvPr>
        </p:nvGraphicFramePr>
        <p:xfrm>
          <a:off x="2286000" y="3469640"/>
          <a:ext cx="5448301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1905000"/>
                <a:gridCol w="35433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Accomplishments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Gold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 new bugs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Silver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 new bugs, 1 exploit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Bronze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 new bugs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17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#1: Breaking 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Skills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very team should be able to: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eploy fuzzing campaigns (peach, </a:t>
            </a:r>
            <a:r>
              <a:rPr lang="en-US" dirty="0" err="1" smtClean="0"/>
              <a:t>radamsa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Script and automate the fuzz-crash-submit cycle</a:t>
            </a:r>
          </a:p>
          <a:p>
            <a:pPr lvl="1"/>
            <a:r>
              <a:rPr lang="en-US" dirty="0" smtClean="0"/>
              <a:t>Exploit local overflows</a:t>
            </a:r>
          </a:p>
          <a:p>
            <a:pPr lvl="1"/>
            <a:r>
              <a:rPr lang="en-US" dirty="0" smtClean="0"/>
              <a:t>Exploit overflows with ROP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Fuzzing</a:t>
            </a:r>
            <a:r>
              <a:rPr lang="en-US" sz="2800" dirty="0" smtClean="0"/>
              <a:t> is a popular, simple and effective way to find bugs: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1" y="2641466"/>
            <a:ext cx="5638800" cy="1473334"/>
            <a:chOff x="542520" y="6858000"/>
            <a:chExt cx="13706880" cy="3581400"/>
          </a:xfrm>
          <a:solidFill>
            <a:schemeClr val="accent6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sp>
          <p:nvSpPr>
            <p:cNvPr id="9" name="Process 8"/>
            <p:cNvSpPr/>
            <p:nvPr/>
          </p:nvSpPr>
          <p:spPr bwMode="auto">
            <a:xfrm>
              <a:off x="3886200" y="7696200"/>
              <a:ext cx="2286000" cy="1219200"/>
            </a:xfrm>
            <a:prstGeom prst="flowChartProcess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762375">
                <a:spcBef>
                  <a:spcPct val="0"/>
                </a:spcBef>
              </a:pPr>
              <a:r>
                <a:rPr lang="en-US" sz="1600" b="0" dirty="0" smtClean="0">
                  <a:solidFill>
                    <a:srgbClr val="000000"/>
                  </a:solidFill>
                  <a:latin typeface="Cambria"/>
                  <a:ea typeface="+mn-ea"/>
                </a:rPr>
                <a:t>Fuzzer</a:t>
              </a:r>
              <a:endParaRPr lang="en-US" sz="1600" b="0" dirty="0">
                <a:solidFill>
                  <a:srgbClr val="000000"/>
                </a:solidFill>
                <a:latin typeface="Cambria"/>
                <a:ea typeface="+mn-ea"/>
              </a:endParaRPr>
            </a:p>
          </p:txBody>
        </p:sp>
        <p:sp>
          <p:nvSpPr>
            <p:cNvPr id="10" name="Explosion 1 9"/>
            <p:cNvSpPr/>
            <p:nvPr/>
          </p:nvSpPr>
          <p:spPr bwMode="auto">
            <a:xfrm flipH="1">
              <a:off x="11506200" y="8382000"/>
              <a:ext cx="2743200" cy="2057400"/>
            </a:xfrm>
            <a:prstGeom prst="irregularSeal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3762375">
                <a:spcBef>
                  <a:spcPct val="0"/>
                </a:spcBef>
              </a:pPr>
              <a:r>
                <a:rPr lang="en-US" sz="1600" b="0" dirty="0" smtClean="0">
                  <a:solidFill>
                    <a:srgbClr val="FFFFFF"/>
                  </a:solidFill>
                  <a:latin typeface="Cambria"/>
                  <a:ea typeface="+mn-ea"/>
                </a:rPr>
                <a:t>Crash</a:t>
              </a:r>
              <a:endParaRPr lang="en-US" sz="1600" b="0" dirty="0">
                <a:solidFill>
                  <a:srgbClr val="FFFFFF"/>
                </a:solidFill>
                <a:latin typeface="Cambria"/>
                <a:ea typeface="+mn-ea"/>
              </a:endParaRPr>
            </a:p>
          </p:txBody>
        </p:sp>
        <p:sp>
          <p:nvSpPr>
            <p:cNvPr id="11" name="Octagon 10"/>
            <p:cNvSpPr/>
            <p:nvPr/>
          </p:nvSpPr>
          <p:spPr bwMode="auto">
            <a:xfrm>
              <a:off x="11699422" y="6858000"/>
              <a:ext cx="2356755" cy="1371601"/>
            </a:xfrm>
            <a:prstGeom prst="octagon">
              <a:avLst/>
            </a:prstGeom>
            <a:solidFill>
              <a:schemeClr val="accent3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3762375">
                <a:spcBef>
                  <a:spcPct val="0"/>
                </a:spcBef>
              </a:pPr>
              <a:r>
                <a:rPr lang="en-US" sz="1600" b="0" dirty="0" smtClean="0">
                  <a:solidFill>
                    <a:srgbClr val="FFFFFF"/>
                  </a:solidFill>
                  <a:latin typeface="Cambria"/>
                  <a:ea typeface="+mn-ea"/>
                </a:rPr>
                <a:t>Termin-ation</a:t>
              </a:r>
              <a:endParaRPr lang="en-US" sz="1600" b="0" dirty="0">
                <a:solidFill>
                  <a:srgbClr val="FFFFFF"/>
                </a:solidFill>
                <a:latin typeface="Cambria"/>
                <a:ea typeface="+mn-ea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42520" y="6858000"/>
              <a:ext cx="2537968" cy="3446622"/>
              <a:chOff x="542520" y="6858000"/>
              <a:chExt cx="2537968" cy="3446622"/>
            </a:xfrm>
            <a:grpFill/>
          </p:grpSpPr>
          <p:pic>
            <p:nvPicPr>
              <p:cNvPr id="20" name="Picture 19" descr="642736_76463569.jp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520" y="8534401"/>
                <a:ext cx="2537968" cy="1770221"/>
              </a:xfrm>
              <a:prstGeom prst="rect">
                <a:avLst/>
              </a:prstGeom>
              <a:noFill/>
              <a:ln w="19050" cmpd="sng">
                <a:noFill/>
              </a:ln>
            </p:spPr>
          </p:pic>
          <p:sp>
            <p:nvSpPr>
              <p:cNvPr id="21" name="Document 20"/>
              <p:cNvSpPr/>
              <p:nvPr/>
            </p:nvSpPr>
            <p:spPr bwMode="auto">
              <a:xfrm>
                <a:off x="990600" y="6858000"/>
                <a:ext cx="2057400" cy="1447800"/>
              </a:xfrm>
              <a:prstGeom prst="flowChartDocument">
                <a:avLst/>
              </a:prstGeom>
              <a:solidFill>
                <a:schemeClr val="bg2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3762375">
                  <a:spcBef>
                    <a:spcPct val="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mbria"/>
                    <a:ea typeface="+mn-ea"/>
                  </a:rPr>
                  <a:t>Seed file</a:t>
                </a:r>
                <a:endParaRPr lang="en-US" sz="1600" b="0" dirty="0">
                  <a:solidFill>
                    <a:srgbClr val="000000"/>
                  </a:solidFill>
                  <a:latin typeface="Cambria"/>
                  <a:ea typeface="+mn-ea"/>
                </a:endParaRPr>
              </a:p>
            </p:txBody>
          </p:sp>
        </p:grpSp>
        <p:sp>
          <p:nvSpPr>
            <p:cNvPr id="13" name="Process 12"/>
            <p:cNvSpPr/>
            <p:nvPr/>
          </p:nvSpPr>
          <p:spPr bwMode="auto">
            <a:xfrm>
              <a:off x="8686800" y="7696200"/>
              <a:ext cx="2286000" cy="1219200"/>
            </a:xfrm>
            <a:prstGeom prst="flowChartProcess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3762375">
                <a:spcBef>
                  <a:spcPct val="0"/>
                </a:spcBef>
              </a:pPr>
              <a:r>
                <a:rPr lang="en-US" sz="1600" b="0" dirty="0" smtClean="0">
                  <a:solidFill>
                    <a:srgbClr val="000000"/>
                  </a:solidFill>
                  <a:latin typeface="Cambria"/>
                  <a:ea typeface="+mn-ea"/>
                </a:rPr>
                <a:t>Program</a:t>
              </a:r>
              <a:endParaRPr lang="en-US" sz="1600" b="0" dirty="0">
                <a:solidFill>
                  <a:srgbClr val="000000"/>
                </a:solidFill>
                <a:latin typeface="Cambria"/>
                <a:ea typeface="+mn-ea"/>
              </a:endParaRPr>
            </a:p>
          </p:txBody>
        </p:sp>
        <p:cxnSp>
          <p:nvCxnSpPr>
            <p:cNvPr id="14" name="Straight Arrow Connector 13"/>
            <p:cNvCxnSpPr>
              <a:stCxn id="21" idx="3"/>
              <a:endCxn id="9" idx="1"/>
            </p:cNvCxnSpPr>
            <p:nvPr/>
          </p:nvCxnSpPr>
          <p:spPr bwMode="auto">
            <a:xfrm>
              <a:off x="3048000" y="7581900"/>
              <a:ext cx="838200" cy="723900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endCxn id="9" idx="1"/>
            </p:cNvCxnSpPr>
            <p:nvPr/>
          </p:nvCxnSpPr>
          <p:spPr bwMode="auto">
            <a:xfrm flipV="1">
              <a:off x="3048000" y="8305800"/>
              <a:ext cx="838200" cy="762000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9" idx="3"/>
              <a:endCxn id="13" idx="1"/>
            </p:cNvCxnSpPr>
            <p:nvPr/>
          </p:nvCxnSpPr>
          <p:spPr bwMode="auto">
            <a:xfrm>
              <a:off x="6172200" y="8305800"/>
              <a:ext cx="2514600" cy="0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6427685" y="7591961"/>
              <a:ext cx="2022897" cy="1276523"/>
            </a:xfrm>
            <a:prstGeom prst="rect">
              <a:avLst/>
            </a:prstGeom>
            <a:noFill/>
            <a:ln w="19050" cmpd="sng"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i="1" dirty="0" smtClean="0">
                  <a:solidFill>
                    <a:srgbClr val="000000"/>
                  </a:solidFill>
                  <a:latin typeface="Cambria"/>
                  <a:ea typeface="+mn-ea"/>
                </a:rPr>
                <a:t>Mutated</a:t>
              </a:r>
              <a:r>
                <a:rPr lang="en-US" sz="1600" b="0" dirty="0" smtClean="0">
                  <a:solidFill>
                    <a:srgbClr val="000000"/>
                  </a:solidFill>
                  <a:latin typeface="Cambria"/>
                  <a:ea typeface="+mn-ea"/>
                </a:rPr>
                <a:t/>
              </a:r>
              <a:br>
                <a:rPr lang="en-US" sz="1600" b="0" dirty="0" smtClean="0">
                  <a:solidFill>
                    <a:srgbClr val="000000"/>
                  </a:solidFill>
                  <a:latin typeface="Cambria"/>
                  <a:ea typeface="+mn-ea"/>
                </a:rPr>
              </a:br>
              <a:r>
                <a:rPr lang="en-US" sz="1600" b="0" i="1" dirty="0" smtClean="0">
                  <a:solidFill>
                    <a:srgbClr val="000000"/>
                  </a:solidFill>
                  <a:latin typeface="Cambria"/>
                  <a:ea typeface="+mn-ea"/>
                </a:rPr>
                <a:t>Input</a:t>
              </a:r>
              <a:endParaRPr lang="en-US" sz="1600" b="0" i="1" dirty="0">
                <a:solidFill>
                  <a:srgbClr val="000000"/>
                </a:solidFill>
                <a:latin typeface="Cambria"/>
                <a:ea typeface="+mn-ea"/>
              </a:endParaRPr>
            </a:p>
          </p:txBody>
        </p:sp>
        <p:cxnSp>
          <p:nvCxnSpPr>
            <p:cNvPr id="18" name="Straight Arrow Connector 17"/>
            <p:cNvCxnSpPr>
              <a:stCxn id="13" idx="3"/>
            </p:cNvCxnSpPr>
            <p:nvPr/>
          </p:nvCxnSpPr>
          <p:spPr bwMode="auto">
            <a:xfrm flipV="1">
              <a:off x="10972800" y="7543799"/>
              <a:ext cx="685799" cy="762001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13" idx="3"/>
            </p:cNvCxnSpPr>
            <p:nvPr/>
          </p:nvCxnSpPr>
          <p:spPr bwMode="auto">
            <a:xfrm>
              <a:off x="10972800" y="8305800"/>
              <a:ext cx="685799" cy="762001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Rounded Rectangular Callout 1"/>
          <p:cNvSpPr/>
          <p:nvPr/>
        </p:nvSpPr>
        <p:spPr>
          <a:xfrm>
            <a:off x="5005857" y="4724400"/>
            <a:ext cx="2766543" cy="685800"/>
          </a:xfrm>
          <a:prstGeom prst="wedgeRoundRectCallout">
            <a:avLst>
              <a:gd name="adj1" fmla="val -31035"/>
              <a:gd name="adj2" fmla="val -231164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Ex: a movie player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106339" y="2760228"/>
            <a:ext cx="1570061" cy="685800"/>
          </a:xfrm>
          <a:prstGeom prst="wedgeRoundRectCallout">
            <a:avLst>
              <a:gd name="adj1" fmla="val 71104"/>
              <a:gd name="adj2" fmla="val -21671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Ex: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movie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uzzing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649210" y="4876800"/>
            <a:ext cx="2766543" cy="685800"/>
          </a:xfrm>
          <a:prstGeom prst="wedgeRoundRectCallout">
            <a:avLst>
              <a:gd name="adj1" fmla="val 21554"/>
              <a:gd name="adj2" fmla="val -247344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Ex: </a:t>
            </a:r>
            <a:r>
              <a:rPr lang="en-US" sz="2400" dirty="0" err="1" smtClean="0">
                <a:solidFill>
                  <a:schemeClr val="bg1"/>
                </a:solidFill>
              </a:rPr>
              <a:t>zzuf</a:t>
            </a:r>
            <a:r>
              <a:rPr lang="en-US" sz="2400" dirty="0" smtClean="0">
                <a:solidFill>
                  <a:schemeClr val="bg1"/>
                </a:solidFill>
              </a:rPr>
              <a:t>, Peach, BFF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4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Blind fuzzers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zzuf</a:t>
            </a:r>
            <a:r>
              <a:rPr lang="en-US" dirty="0" smtClean="0"/>
              <a:t> (fuzz backward), </a:t>
            </a:r>
            <a:r>
              <a:rPr lang="en-US" dirty="0" err="1" smtClean="0"/>
              <a:t>radamsa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Readily available</a:t>
            </a:r>
          </a:p>
          <a:p>
            <a:pPr lvl="1"/>
            <a:r>
              <a:rPr lang="en-US" dirty="0" smtClean="0"/>
              <a:t>Requires a seed input</a:t>
            </a:r>
          </a:p>
          <a:p>
            <a:pPr lvl="1"/>
            <a:r>
              <a:rPr lang="en-US" dirty="0" smtClean="0"/>
              <a:t>Mostly hands-off; works by “randomly” mutating a seed</a:t>
            </a:r>
          </a:p>
          <a:p>
            <a:endParaRPr lang="en-US" dirty="0" smtClean="0"/>
          </a:p>
          <a:p>
            <a:r>
              <a:rPr lang="en-US" dirty="0" smtClean="0"/>
              <a:t>Protocol </a:t>
            </a:r>
            <a:r>
              <a:rPr lang="en-US" dirty="0" err="1" smtClean="0"/>
              <a:t>fuzzer</a:t>
            </a:r>
            <a:endParaRPr lang="en-US" dirty="0" smtClean="0"/>
          </a:p>
          <a:p>
            <a:pPr lvl="1"/>
            <a:r>
              <a:rPr lang="en-US" dirty="0" smtClean="0"/>
              <a:t>Example: peach</a:t>
            </a:r>
          </a:p>
          <a:p>
            <a:pPr lvl="1"/>
            <a:r>
              <a:rPr lang="en-US" dirty="0" smtClean="0"/>
              <a:t>Requires a specification</a:t>
            </a:r>
          </a:p>
          <a:p>
            <a:pPr lvl="1"/>
            <a:r>
              <a:rPr lang="en-US" dirty="0" smtClean="0"/>
              <a:t>Specialized application =&gt; less useful for CTF</a:t>
            </a:r>
          </a:p>
          <a:p>
            <a:endParaRPr lang="en-US" dirty="0" smtClean="0"/>
          </a:p>
          <a:p>
            <a:r>
              <a:rPr lang="en-US" dirty="0" smtClean="0"/>
              <a:t>Custom</a:t>
            </a:r>
          </a:p>
          <a:p>
            <a:pPr lvl="1"/>
            <a:r>
              <a:rPr lang="en-US" dirty="0" smtClean="0"/>
              <a:t>“On-demand” (e.g., command line </a:t>
            </a:r>
            <a:r>
              <a:rPr lang="en-US" dirty="0" err="1" smtClean="0"/>
              <a:t>fuzzer</a:t>
            </a:r>
            <a:r>
              <a:rPr lang="en-US" dirty="0" smtClean="0"/>
              <a:t> shown)</a:t>
            </a:r>
          </a:p>
          <a:p>
            <a:pPr lvl="1"/>
            <a:r>
              <a:rPr lang="en-US" dirty="0" smtClean="0"/>
              <a:t>Sometimes done in CTF on the fly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Blind fuzzers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zzuf</a:t>
            </a:r>
            <a:r>
              <a:rPr lang="en-US" dirty="0" smtClean="0"/>
              <a:t> (fuzz backward), </a:t>
            </a:r>
            <a:r>
              <a:rPr lang="en-US" dirty="0" err="1" smtClean="0"/>
              <a:t>radamsa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Readily available</a:t>
            </a:r>
          </a:p>
          <a:p>
            <a:pPr lvl="1"/>
            <a:r>
              <a:rPr lang="en-US" dirty="0" smtClean="0"/>
              <a:t>Requires a seed input</a:t>
            </a:r>
          </a:p>
          <a:p>
            <a:pPr lvl="1"/>
            <a:r>
              <a:rPr lang="en-US" dirty="0" smtClean="0"/>
              <a:t>Mostly hands-off; works by “randomly” mutating a seed</a:t>
            </a:r>
          </a:p>
          <a:p>
            <a:endParaRPr lang="en-US" dirty="0" smtClean="0"/>
          </a:p>
          <a:p>
            <a:r>
              <a:rPr lang="en-US" dirty="0" smtClean="0"/>
              <a:t>Protocol </a:t>
            </a:r>
            <a:r>
              <a:rPr lang="en-US" dirty="0" err="1" smtClean="0"/>
              <a:t>fuzzer</a:t>
            </a:r>
            <a:endParaRPr lang="en-US" dirty="0" smtClean="0"/>
          </a:p>
          <a:p>
            <a:pPr lvl="1"/>
            <a:r>
              <a:rPr lang="en-US" dirty="0" smtClean="0"/>
              <a:t>Example: peach</a:t>
            </a:r>
          </a:p>
          <a:p>
            <a:pPr lvl="1"/>
            <a:r>
              <a:rPr lang="en-US" dirty="0" smtClean="0"/>
              <a:t>Requires a specification</a:t>
            </a:r>
          </a:p>
          <a:p>
            <a:pPr lvl="1"/>
            <a:r>
              <a:rPr lang="en-US" dirty="0" smtClean="0"/>
              <a:t>Specialized application =&gt; less useful for CTF</a:t>
            </a:r>
          </a:p>
          <a:p>
            <a:endParaRPr lang="en-US" dirty="0" smtClean="0"/>
          </a:p>
          <a:p>
            <a:r>
              <a:rPr lang="en-US" dirty="0" smtClean="0"/>
              <a:t>Custom</a:t>
            </a:r>
          </a:p>
          <a:p>
            <a:pPr lvl="1"/>
            <a:r>
              <a:rPr lang="en-US" dirty="0" smtClean="0"/>
              <a:t>“On-demand” (e.g., command line </a:t>
            </a:r>
            <a:r>
              <a:rPr lang="en-US" dirty="0" err="1" smtClean="0"/>
              <a:t>fuzzer</a:t>
            </a:r>
            <a:r>
              <a:rPr lang="en-US" dirty="0" smtClean="0"/>
              <a:t> shown)</a:t>
            </a:r>
          </a:p>
          <a:p>
            <a:pPr lvl="1"/>
            <a:r>
              <a:rPr lang="en-US" dirty="0" smtClean="0"/>
              <a:t>Sometimes done in CTF on the fly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20304820">
            <a:off x="838200" y="2438400"/>
            <a:ext cx="7467600" cy="1905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Please know how to fuzz a directory of programs for the Live event</a:t>
            </a:r>
          </a:p>
        </p:txBody>
      </p:sp>
    </p:spTree>
    <p:extLst>
      <p:ext uri="{BB962C8B-B14F-4D97-AF65-F5344CB8AC3E}">
        <p14:creationId xmlns:p14="http://schemas.microsoft.com/office/powerpoint/2010/main" val="270328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05-24 at 5.55.16 PM.png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75804"/>
            <a:ext cx="10003111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#2: Cracking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0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Goal</a:t>
            </a:r>
            <a:r>
              <a:rPr lang="en-US" dirty="0" smtClean="0"/>
              <a:t>: Given 6.5K password hashes, crack as many as possible</a:t>
            </a:r>
          </a:p>
          <a:p>
            <a:pPr marL="0" indent="0">
              <a:buNone/>
            </a:pPr>
            <a:r>
              <a:rPr lang="en-US" b="1" u="sng" dirty="0" smtClean="0"/>
              <a:t>Skills</a:t>
            </a:r>
            <a:r>
              <a:rPr lang="en-US" dirty="0" smtClean="0"/>
              <a:t>: Cryptography, cracking,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08113"/>
              </p:ext>
            </p:extLst>
          </p:nvPr>
        </p:nvGraphicFramePr>
        <p:xfrm>
          <a:off x="1714499" y="3328216"/>
          <a:ext cx="5829301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1472996"/>
                <a:gridCol w="4356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Accomplishments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Gold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1316 passwords across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7 algorithms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Silver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999</a:t>
                      </a:r>
                      <a:r>
                        <a:rPr lang="en-US" sz="2400" baseline="0" dirty="0" smtClean="0"/>
                        <a:t> passwords across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7 algorithms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Bronze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1503 passwords across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5 algorithms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33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12687</TotalTime>
  <Words>1748</Words>
  <Application>Microsoft Macintosh PowerPoint</Application>
  <PresentationFormat>On-screen Show (4:3)</PresentationFormat>
  <Paragraphs>272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template</vt:lpstr>
      <vt:lpstr>Session 6: Skills for the Live</vt:lpstr>
      <vt:lpstr>Final Session Agenda</vt:lpstr>
      <vt:lpstr>Last Year’s Live Event in Numbers</vt:lpstr>
      <vt:lpstr>Event #1: Breaking Bin</vt:lpstr>
      <vt:lpstr>Event #1: Breaking Bin</vt:lpstr>
      <vt:lpstr>Fuzzing</vt:lpstr>
      <vt:lpstr>Fuzzers</vt:lpstr>
      <vt:lpstr>Fuzzers</vt:lpstr>
      <vt:lpstr>Event #2: Cracking Crypto</vt:lpstr>
      <vt:lpstr>Event #2: Cracking Crypto</vt:lpstr>
      <vt:lpstr>Event #3: Reversing Challenge</vt:lpstr>
      <vt:lpstr>Event #3: Reversing Challenge</vt:lpstr>
      <vt:lpstr>Event #4: The Bomb</vt:lpstr>
      <vt:lpstr>Event #4: The Bomb</vt:lpstr>
      <vt:lpstr>Event #5: Lock-Picking</vt:lpstr>
      <vt:lpstr>Event #6: Attack/Defense CTF</vt:lpstr>
      <vt:lpstr>Strategy 0: Enable Defenses</vt:lpstr>
      <vt:lpstr>Strategy 1: Patch First</vt:lpstr>
      <vt:lpstr>Strategy 2: Hide your Exploit</vt:lpstr>
      <vt:lpstr>Strategy 3: Persistence &amp; Backdoors</vt:lpstr>
      <vt:lpstr>Strategy 4: Monitor Traffic</vt:lpstr>
      <vt:lpstr>Strategy 5: Reversing Attacks &amp; Reflection</vt:lpstr>
      <vt:lpstr>Strategy 6: Vulturing &amp; Disrupting Attacks</vt:lpstr>
      <vt:lpstr>Strategy 7: Cleaning up</vt:lpstr>
      <vt:lpstr>Strategy 8: Team Setup</vt:lpstr>
      <vt:lpstr>Event #6: Attack/Defense CTF</vt:lpstr>
      <vt:lpstr>This Year’s Live Event</vt:lpstr>
      <vt:lpstr>PowerPoint Presentation</vt:lpstr>
      <vt:lpstr>Hands-on</vt:lpstr>
      <vt:lpstr>PowerPoint Presentation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Thanassis Avgerinos</cp:lastModifiedBy>
  <cp:revision>4707</cp:revision>
  <dcterms:created xsi:type="dcterms:W3CDTF">2011-11-02T18:57:24Z</dcterms:created>
  <dcterms:modified xsi:type="dcterms:W3CDTF">2014-11-08T21:03:13Z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