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840" r:id="rId2"/>
    <p:sldId id="838" r:id="rId3"/>
    <p:sldId id="842" r:id="rId4"/>
    <p:sldId id="843" r:id="rId5"/>
    <p:sldId id="841" r:id="rId6"/>
    <p:sldId id="845" r:id="rId7"/>
    <p:sldId id="846" r:id="rId8"/>
    <p:sldId id="847" r:id="rId9"/>
    <p:sldId id="848" r:id="rId10"/>
    <p:sldId id="844" r:id="rId11"/>
    <p:sldId id="849" r:id="rId12"/>
    <p:sldId id="839" r:id="rId13"/>
    <p:sldId id="3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AEE1610-0505-CA4A-BCC7-AA58FD6B1707}">
          <p14:sldIdLst>
            <p14:sldId id="840"/>
            <p14:sldId id="838"/>
            <p14:sldId id="842"/>
            <p14:sldId id="843"/>
            <p14:sldId id="841"/>
            <p14:sldId id="845"/>
            <p14:sldId id="846"/>
            <p14:sldId id="847"/>
            <p14:sldId id="848"/>
            <p14:sldId id="844"/>
            <p14:sldId id="849"/>
          </p14:sldIdLst>
        </p14:section>
        <p14:section name="Conclusion" id="{FAD998B4-7667-8F40-A1A8-42BF6A185D67}">
          <p14:sldIdLst>
            <p14:sldId id="839"/>
            <p14:sldId id="38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orient="horz" pos="1392">
          <p15:clr>
            <a:srgbClr val="A4A3A4"/>
          </p15:clr>
        </p15:guide>
        <p15:guide id="3" pos="3840">
          <p15:clr>
            <a:srgbClr val="A4A3A4"/>
          </p15:clr>
        </p15:guide>
        <p15:guide id="4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verick Woo" initials="ma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C5C8B"/>
    <a:srgbClr val="FF3300"/>
    <a:srgbClr val="0000FF"/>
    <a:srgbClr val="FF0000"/>
    <a:srgbClr val="0080FF"/>
    <a:srgbClr val="3F5842"/>
    <a:srgbClr val="595A5A"/>
    <a:srgbClr val="A32D1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81791" autoAdjust="0"/>
  </p:normalViewPr>
  <p:slideViewPr>
    <p:cSldViewPr snapToObjects="1">
      <p:cViewPr varScale="1">
        <p:scale>
          <a:sx n="80" d="100"/>
          <a:sy n="80" d="100"/>
        </p:scale>
        <p:origin x="-2320" y="-104"/>
      </p:cViewPr>
      <p:guideLst>
        <p:guide orient="horz" pos="2880"/>
        <p:guide orient="horz" pos="1392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347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81C90-955A-E944-AB32-466E55900D6A}" type="datetime1">
              <a:rPr lang="en-US" smtClean="0"/>
              <a:t>11/7/14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8D97-067E-974E-BD5D-FA8C0988A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EA11A-7C1A-F544-A99B-661F38A45889}" type="datetime1">
              <a:rPr lang="en-US" smtClean="0"/>
              <a:t>11/7/14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A8A3-9FBB-431D-AAA8-BEEA360F5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6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5A8A3-9FBB-431D-AAA8-BEEA360F5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tags" Target="../tags/tag6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000000"/>
                </a:solidFill>
                <a:latin typeface="+mj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99170D3-89C4-BB42-836D-D925400CC7A3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1F5B7F-F702-E24B-B97E-863D4E495E13}" type="datetime1">
              <a:rPr lang="en-US" smtClean="0"/>
              <a:t>11/7/14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A9756D6-8139-C44F-931B-372F152FA7C2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1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DE4327B-086F-C14D-B06F-CE57E273F375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3BD3B-C321-3747-A281-298A36F52409}" type="datetime1">
              <a:rPr lang="en-US" smtClean="0"/>
              <a:t>11/7/14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5B71E-FB01-F541-8DE0-7E75CAB5AD6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5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DD7A3CB-B31F-F44D-BE5E-9BB9DAE334F7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57200" y="3034508"/>
            <a:ext cx="6951274" cy="1308892"/>
          </a:xfrm>
        </p:spPr>
        <p:txBody>
          <a:bodyPr anchor="t"/>
          <a:lstStyle>
            <a:lvl1pPr algn="l">
              <a:defRPr sz="4000" b="1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74134" y="1524000"/>
            <a:ext cx="6951274" cy="1500187"/>
          </a:xfrm>
        </p:spPr>
        <p:txBody>
          <a:bodyPr lIns="0" rIns="0" anchor="b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42061-E09A-C64F-AC91-6B22DD773FB7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264380" y="2013343"/>
            <a:ext cx="6951274" cy="753670"/>
          </a:xfrm>
        </p:spPr>
        <p:txBody>
          <a:bodyPr anchor="t"/>
          <a:lstStyle>
            <a:lvl1pPr algn="l">
              <a:defRPr sz="4000" b="0" i="0" cap="none">
                <a:latin typeface="+mj-lt"/>
                <a:cs typeface="Calibri"/>
              </a:defRPr>
            </a:lvl1pPr>
          </a:lstStyle>
          <a:p>
            <a:r>
              <a:rPr lang="en-US" dirty="0" smtClean="0"/>
              <a:t>Section Header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64380" y="2919413"/>
            <a:ext cx="6951274" cy="1500187"/>
          </a:xfrm>
        </p:spPr>
        <p:txBody>
          <a:bodyPr anchor="t"/>
          <a:lstStyle>
            <a:lvl1pPr marL="457200" indent="-457200" algn="l">
              <a:buFont typeface="+mj-lt"/>
              <a:buAutoNum type="arabicPeriod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88B15C4-75F8-8145-B332-9C9E6CC1694D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9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447800"/>
            <a:ext cx="4038600" cy="4678363"/>
          </a:xfrm>
        </p:spPr>
        <p:txBody>
          <a:bodyPr anchor="t" anchorCtr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E902-58D7-5940-B7B2-BB1B96F0CB4F}" type="datetime1">
              <a:rPr lang="en-US" smtClean="0"/>
              <a:t>11/7/14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1981200"/>
            <a:ext cx="4040188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446087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1981200"/>
            <a:ext cx="4041775" cy="4144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7BE05AF-3078-DE4E-8E55-E5E804412B8D}" type="datetime1">
              <a:rPr lang="en-US" smtClean="0"/>
              <a:t>11/7/14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38595AD-FC1D-6647-9C7B-6A6A09EB9496}" type="datetime1">
              <a:rPr lang="en-US" smtClean="0"/>
              <a:t>11/7/14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8FB06B4-F6A6-3F44-9030-7566931308D3}" type="datetime1">
              <a:rPr lang="en-US" smtClean="0"/>
              <a:t>11/7/14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BF8F280-9551-E344-89F9-EAAD5E158938}" type="datetime1">
              <a:rPr lang="en-US" smtClean="0"/>
              <a:t>11/7/14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tags" Target="../tags/tag1.xml"/><Relationship Id="rId16" Type="http://schemas.openxmlformats.org/officeDocument/2006/relationships/tags" Target="../tags/tag2.xml"/><Relationship Id="rId17" Type="http://schemas.openxmlformats.org/officeDocument/2006/relationships/tags" Target="../tags/tag3.xml"/><Relationship Id="rId18" Type="http://schemas.openxmlformats.org/officeDocument/2006/relationships/tags" Target="../tags/tag4.xml"/><Relationship Id="rId19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524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A990C2A9-FE53-4849-A08D-11DD13CE8E41}" type="datetime1">
              <a:rPr lang="en-US" smtClean="0"/>
              <a:pPr/>
              <a:t>11/7/14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  <a:cs typeface="Calibri"/>
              </a:defRPr>
            </a:lvl1pPr>
          </a:lstStyle>
          <a:p>
            <a:fld id="{B747839D-A323-47F3-909F-5484993996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 spc="-50" normalizeH="0">
          <a:solidFill>
            <a:schemeClr val="tx2"/>
          </a:solidFill>
          <a:latin typeface="+mj-lt"/>
          <a:ea typeface="+mj-ea"/>
          <a:cs typeface="Cambria"/>
        </a:defRPr>
      </a:lvl1pPr>
    </p:titleStyle>
    <p:bodyStyle>
      <a:lvl1pPr marL="2921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Calibri"/>
        </a:defRPr>
      </a:lvl1pPr>
      <a:lvl2pPr marL="635000" indent="-2921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Calibri"/>
        </a:defRPr>
      </a:lvl2pPr>
      <a:lvl3pPr marL="914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Calibri"/>
        </a:defRPr>
      </a:lvl3pPr>
      <a:lvl4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Calibri"/>
        </a:defRPr>
      </a:lvl4pPr>
      <a:lvl5pPr marL="1320800" indent="-1778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png"/><Relationship Id="rId1" Type="http://schemas.openxmlformats.org/officeDocument/2006/relationships/tags" Target="../tags/tag66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752600" y="2743200"/>
            <a:ext cx="3733800" cy="654313"/>
          </a:xfrm>
        </p:spPr>
        <p:txBody>
          <a:bodyPr anchor="b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b="1" dirty="0" smtClean="0"/>
              <a:t>Binary Patching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2564880"/>
            <a:ext cx="45719" cy="1447800"/>
          </a:xfrm>
          <a:prstGeom prst="rect">
            <a:avLst/>
          </a:prstGeom>
          <a:solidFill>
            <a:schemeClr val="accent5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2308" y="2730851"/>
            <a:ext cx="1083329" cy="1115858"/>
            <a:chOff x="252308" y="2855212"/>
            <a:chExt cx="1083329" cy="1115858"/>
          </a:xfrm>
        </p:grpSpPr>
        <p:pic>
          <p:nvPicPr>
            <p:cNvPr id="11" name="Picture 10" descr="CYBERSTAKES_LOGO_Black-djb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55" y="2855212"/>
              <a:ext cx="768035" cy="86713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52308" y="3724849"/>
              <a:ext cx="108332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/>
            <a:p>
              <a:r>
                <a:rPr lang="en-US" sz="1600" dirty="0" smtClean="0"/>
                <a:t>CyberStakes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52600" y="3453797"/>
            <a:ext cx="2821285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dirty="0" smtClean="0"/>
              <a:t>Educate the Educator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00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LD_PRELOAD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hooking of library functions in Linux</a:t>
            </a:r>
          </a:p>
          <a:p>
            <a:r>
              <a:rPr lang="en-US" dirty="0" smtClean="0"/>
              <a:t>Complex functionality </a:t>
            </a:r>
            <a:r>
              <a:rPr lang="en-US" i="1" dirty="0" smtClean="0"/>
              <a:t>can</a:t>
            </a:r>
            <a:r>
              <a:rPr lang="en-US" dirty="0" smtClean="0"/>
              <a:t> be introduced</a:t>
            </a:r>
          </a:p>
          <a:p>
            <a:r>
              <a:rPr lang="en-US" dirty="0" smtClean="0"/>
              <a:t>Used primarily for defensive patching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makeshift IPS on </a:t>
            </a:r>
            <a:r>
              <a:rPr lang="en-US" i="1" dirty="0" smtClean="0"/>
              <a:t>read</a:t>
            </a:r>
            <a:r>
              <a:rPr lang="en-US" dirty="0" smtClean="0"/>
              <a:t> calls in binary</a:t>
            </a:r>
          </a:p>
          <a:p>
            <a:r>
              <a:rPr lang="en-US" dirty="0" smtClean="0"/>
              <a:t>Won’t work for statically compiled binaries</a:t>
            </a:r>
          </a:p>
          <a:p>
            <a:pPr lvl="1"/>
            <a:r>
              <a:rPr lang="en-US" dirty="0" smtClean="0"/>
              <a:t>but Intel’s PIN can potentially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2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LD_PRELOAD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example:</a:t>
            </a:r>
          </a:p>
          <a:p>
            <a:pPr lvl="1"/>
            <a:r>
              <a:rPr lang="en-US" dirty="0" err="1" smtClean="0"/>
              <a:t>ld.c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sleep(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n) { return 0; }</a:t>
            </a:r>
          </a:p>
          <a:p>
            <a:pPr lvl="1"/>
            <a:r>
              <a:rPr lang="en-US" sz="2400" dirty="0" err="1">
                <a:latin typeface="Courier"/>
                <a:cs typeface="Courier"/>
              </a:rPr>
              <a:t>gcc</a:t>
            </a:r>
            <a:r>
              <a:rPr lang="en-US" sz="2400" dirty="0">
                <a:latin typeface="Courier"/>
                <a:cs typeface="Courier"/>
              </a:rPr>
              <a:t> -shared -</a:t>
            </a:r>
            <a:r>
              <a:rPr lang="en-US" sz="2400" dirty="0" err="1">
                <a:latin typeface="Courier"/>
                <a:cs typeface="Courier"/>
              </a:rPr>
              <a:t>ldl</a:t>
            </a:r>
            <a:r>
              <a:rPr lang="en-US" sz="2400" dirty="0">
                <a:latin typeface="Courier"/>
                <a:cs typeface="Courier"/>
              </a:rPr>
              <a:t> -</a:t>
            </a:r>
            <a:r>
              <a:rPr lang="en-US" sz="2400" dirty="0" err="1">
                <a:latin typeface="Courier"/>
                <a:cs typeface="Courier"/>
              </a:rPr>
              <a:t>fPIC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ld.c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-o </a:t>
            </a:r>
            <a:r>
              <a:rPr lang="en-US" sz="2400" dirty="0" err="1" smtClean="0">
                <a:latin typeface="Courier"/>
                <a:cs typeface="Courier"/>
              </a:rPr>
              <a:t>ld.so</a:t>
            </a:r>
            <a:endParaRPr lang="en-US" sz="2400" dirty="0" smtClean="0">
              <a:latin typeface="Courier"/>
              <a:cs typeface="Courier"/>
            </a:endParaRP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LD_PRELOAD=./</a:t>
            </a:r>
            <a:r>
              <a:rPr lang="en-US" sz="2400" dirty="0" err="1" smtClean="0">
                <a:latin typeface="Courier"/>
                <a:cs typeface="Courier"/>
              </a:rPr>
              <a:t>ld.so</a:t>
            </a:r>
            <a:r>
              <a:rPr lang="en-US" sz="2400" dirty="0" smtClean="0">
                <a:latin typeface="Courier"/>
                <a:cs typeface="Courier"/>
              </a:rPr>
              <a:t> ./</a:t>
            </a:r>
            <a:r>
              <a:rPr lang="en-US" sz="2400" dirty="0" err="1" smtClean="0">
                <a:latin typeface="Courier"/>
                <a:cs typeface="Courier"/>
              </a:rPr>
              <a:t>original_binary</a:t>
            </a:r>
            <a:endParaRPr lang="en-US" sz="2400" dirty="0" smtClean="0">
              <a:latin typeface="Courier"/>
              <a:cs typeface="Courier"/>
            </a:endParaRPr>
          </a:p>
          <a:p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Can rewrite behavior of any external function (</a:t>
            </a:r>
            <a:r>
              <a:rPr lang="en-US" dirty="0" err="1" smtClean="0">
                <a:cs typeface="Courier"/>
              </a:rPr>
              <a:t>eg</a:t>
            </a:r>
            <a:r>
              <a:rPr lang="en-US" dirty="0" smtClean="0">
                <a:cs typeface="Courier"/>
              </a:rPr>
              <a:t>. sleep, read, </a:t>
            </a:r>
            <a:r>
              <a:rPr lang="en-US" dirty="0" err="1" smtClean="0">
                <a:cs typeface="Courier"/>
              </a:rPr>
              <a:t>malloc</a:t>
            </a:r>
            <a:r>
              <a:rPr lang="en-US" smtClean="0">
                <a:cs typeface="Courier"/>
              </a:rPr>
              <a:t>)</a:t>
            </a:r>
            <a:endParaRPr lang="en-US" dirty="0" smtClean="0"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2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00300" y="1524000"/>
            <a:ext cx="4343400" cy="7386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48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2733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2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Binary 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program </a:t>
            </a:r>
            <a:r>
              <a:rPr lang="en-US" i="1" dirty="0" smtClean="0"/>
              <a:t>P</a:t>
            </a:r>
            <a:endParaRPr lang="en-US" dirty="0"/>
          </a:p>
          <a:p>
            <a:pPr lvl="1"/>
            <a:r>
              <a:rPr lang="en-US" dirty="0" smtClean="0"/>
              <a:t>generate a new program </a:t>
            </a:r>
            <a:r>
              <a:rPr lang="en-US" i="1" dirty="0" smtClean="0"/>
              <a:t>P’</a:t>
            </a:r>
            <a:endParaRPr lang="en-US" dirty="0" smtClean="0"/>
          </a:p>
          <a:p>
            <a:pPr lvl="1"/>
            <a:r>
              <a:rPr lang="en-US" i="1" dirty="0" smtClean="0"/>
              <a:t>without</a:t>
            </a:r>
            <a:r>
              <a:rPr lang="en-US" dirty="0" smtClean="0"/>
              <a:t> access to the source code</a:t>
            </a:r>
          </a:p>
          <a:p>
            <a:pPr lvl="1"/>
            <a:r>
              <a:rPr lang="en-US" dirty="0" smtClean="0"/>
              <a:t>such that </a:t>
            </a:r>
            <a:r>
              <a:rPr lang="en-US" i="1" dirty="0" smtClean="0"/>
              <a:t>P’</a:t>
            </a:r>
            <a:r>
              <a:rPr lang="en-US" dirty="0" smtClean="0"/>
              <a:t> has slightly different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4343400"/>
            <a:ext cx="1676400" cy="1969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0101011011010010001011100010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4352776"/>
            <a:ext cx="1676400" cy="1969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010101101</a:t>
            </a:r>
            <a:r>
              <a:rPr lang="en-US" sz="3200" dirty="0" smtClean="0">
                <a:solidFill>
                  <a:schemeClr val="accent1"/>
                </a:solidFill>
              </a:rPr>
              <a:t>0</a:t>
            </a:r>
            <a:r>
              <a:rPr lang="en-US" sz="3200" dirty="0" smtClean="0">
                <a:solidFill>
                  <a:schemeClr val="accent5"/>
                </a:solidFill>
              </a:rPr>
              <a:t>010010001011100010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931024" y="5029200"/>
            <a:ext cx="914400" cy="609600"/>
          </a:xfrm>
          <a:prstGeom prst="rightArrow">
            <a:avLst/>
          </a:prstGeom>
          <a:solidFill>
            <a:schemeClr val="tx1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835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Disassembler (IDA is my favorite)</a:t>
            </a:r>
          </a:p>
          <a:p>
            <a:r>
              <a:rPr lang="en-US" dirty="0" smtClean="0"/>
              <a:t>Hex-editor (010editor is my favorite)</a:t>
            </a:r>
          </a:p>
          <a:p>
            <a:r>
              <a:rPr lang="en-US" dirty="0" smtClean="0"/>
              <a:t>Assembler</a:t>
            </a:r>
          </a:p>
          <a:p>
            <a:pPr lvl="1"/>
            <a:r>
              <a:rPr lang="en-US" dirty="0" smtClean="0"/>
              <a:t>online tools for standard platforms (x86, ARM, etc.)</a:t>
            </a:r>
          </a:p>
          <a:p>
            <a:pPr lvl="1"/>
            <a:r>
              <a:rPr lang="en-US" dirty="0" smtClean="0"/>
              <a:t>online documentation [and patience] for non-standard ones (Java, Python,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Cannot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change the size of the program</a:t>
            </a:r>
          </a:p>
          <a:p>
            <a:pPr lvl="1"/>
            <a:r>
              <a:rPr lang="en-US" dirty="0" smtClean="0"/>
              <a:t>introduce new complex behavior</a:t>
            </a:r>
            <a:endParaRPr lang="en-US" dirty="0"/>
          </a:p>
          <a:p>
            <a:r>
              <a:rPr lang="en-US" i="1" dirty="0" smtClean="0"/>
              <a:t>Can</a:t>
            </a:r>
            <a:endParaRPr lang="en-US" dirty="0" smtClean="0"/>
          </a:p>
          <a:p>
            <a:pPr lvl="1"/>
            <a:r>
              <a:rPr lang="en-US" dirty="0" smtClean="0"/>
              <a:t>overwrite instructions</a:t>
            </a:r>
          </a:p>
          <a:p>
            <a:pPr lvl="1"/>
            <a:r>
              <a:rPr lang="en-US" dirty="0" smtClean="0"/>
              <a:t>change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6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Anti</a:t>
            </a:r>
            <a:r>
              <a:rPr lang="en-US" dirty="0" smtClean="0"/>
              <a:t> anti-debugging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removing </a:t>
            </a:r>
            <a:r>
              <a:rPr lang="en-US" i="1" dirty="0" err="1" smtClean="0"/>
              <a:t>ptrace</a:t>
            </a:r>
            <a:r>
              <a:rPr lang="en-US" dirty="0" smtClean="0"/>
              <a:t> calls, changing conditional jumps</a:t>
            </a:r>
          </a:p>
          <a:p>
            <a:r>
              <a:rPr lang="en-US" dirty="0" smtClean="0"/>
              <a:t>Making exploit development easier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making a forking server single threaded</a:t>
            </a:r>
          </a:p>
          <a:p>
            <a:r>
              <a:rPr lang="en-US" dirty="0" smtClean="0"/>
              <a:t>Patching vulnerabilities</a:t>
            </a:r>
          </a:p>
          <a:p>
            <a:pPr lvl="1"/>
            <a:r>
              <a:rPr lang="en-US" dirty="0" smtClean="0"/>
              <a:t>correcting bad behavior for services you must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9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5" name="Content Placeholder 4" descr="Screen Shot 2014-11-04 at 6.55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4" b="8844"/>
          <a:stretch>
            <a:fillRect/>
          </a:stretch>
        </p:blipFill>
        <p:spPr>
          <a:xfrm>
            <a:off x="1828800" y="1524000"/>
            <a:ext cx="6726562" cy="38861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6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362200" y="3352800"/>
            <a:ext cx="1143000" cy="381000"/>
          </a:xfrm>
          <a:prstGeom prst="rightArrow">
            <a:avLst/>
          </a:prstGeom>
          <a:solidFill>
            <a:schemeClr val="accent1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3124200"/>
            <a:ext cx="2133600" cy="9848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 dirty="0" smtClean="0"/>
              <a:t>select instruction</a:t>
            </a:r>
          </a:p>
        </p:txBody>
      </p:sp>
    </p:spTree>
    <p:extLst>
      <p:ext uri="{BB962C8B-B14F-4D97-AF65-F5344CB8AC3E}">
        <p14:creationId xmlns:p14="http://schemas.microsoft.com/office/powerpoint/2010/main" val="151959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 descr="Screen Shot 2014-11-04 at 6.58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130" b="-72130"/>
          <a:stretch>
            <a:fillRect/>
          </a:stretch>
        </p:blipFill>
        <p:spPr>
          <a:xfrm>
            <a:off x="811306" y="609600"/>
            <a:ext cx="4748161" cy="2743199"/>
          </a:xfrm>
        </p:spPr>
      </p:pic>
      <p:sp>
        <p:nvSpPr>
          <p:cNvPr id="10" name="Up Arrow 9"/>
          <p:cNvSpPr/>
          <p:nvPr/>
        </p:nvSpPr>
        <p:spPr>
          <a:xfrm>
            <a:off x="4114800" y="2057400"/>
            <a:ext cx="457200" cy="914400"/>
          </a:xfrm>
          <a:prstGeom prst="upArrow">
            <a:avLst/>
          </a:prstGeom>
          <a:solidFill>
            <a:srgbClr val="990000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11" name="Picture 10" descr="Screen Shot 2014-11-04 at 6.59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9" y="3867524"/>
            <a:ext cx="4800601" cy="143211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438400" y="4019924"/>
            <a:ext cx="1447800" cy="552076"/>
          </a:xfrm>
          <a:prstGeom prst="rightArrow">
            <a:avLst/>
          </a:prstGeom>
          <a:solidFill>
            <a:srgbClr val="990000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3505200"/>
            <a:ext cx="2133600" cy="14773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 dirty="0" err="1" smtClean="0"/>
              <a:t>opcodes</a:t>
            </a:r>
            <a:r>
              <a:rPr lang="en-US" sz="3200" dirty="0" smtClean="0"/>
              <a:t> will be highlighted</a:t>
            </a:r>
          </a:p>
        </p:txBody>
      </p:sp>
    </p:spTree>
    <p:extLst>
      <p:ext uri="{BB962C8B-B14F-4D97-AF65-F5344CB8AC3E}">
        <p14:creationId xmlns:p14="http://schemas.microsoft.com/office/powerpoint/2010/main" val="420522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4521200" cy="23622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Press </a:t>
            </a:r>
            <a:r>
              <a:rPr lang="en-US" i="1" dirty="0" smtClean="0"/>
              <a:t>F2</a:t>
            </a:r>
            <a:r>
              <a:rPr lang="en-US" dirty="0" smtClean="0"/>
              <a:t>, manually change, press </a:t>
            </a:r>
            <a:r>
              <a:rPr lang="en-US" i="1" dirty="0" smtClean="0"/>
              <a:t>F2</a:t>
            </a:r>
            <a:r>
              <a:rPr lang="en-US" dirty="0" smtClean="0"/>
              <a:t> again; apply patches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Search for bytes in hex editor and modify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Screen Shot 2014-11-04 at 7.14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1340152"/>
            <a:ext cx="4089400" cy="445104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04800" y="4419600"/>
            <a:ext cx="6705600" cy="1705928"/>
            <a:chOff x="1670339" y="4191000"/>
            <a:chExt cx="6172200" cy="1705928"/>
          </a:xfrm>
        </p:grpSpPr>
        <p:sp>
          <p:nvSpPr>
            <p:cNvPr id="5" name="Alternate Process 4"/>
            <p:cNvSpPr/>
            <p:nvPr/>
          </p:nvSpPr>
          <p:spPr>
            <a:xfrm>
              <a:off x="1752600" y="4191000"/>
              <a:ext cx="6019800" cy="1524000"/>
            </a:xfrm>
            <a:prstGeom prst="flowChartAlternateProcess">
              <a:avLst/>
            </a:prstGeom>
            <a:solidFill>
              <a:schemeClr val="accent5"/>
            </a:solidFill>
            <a:ln w="28575" cap="rnd" cmpd="sng">
              <a:noFill/>
              <a:prstDash val="solid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70339" y="4419600"/>
              <a:ext cx="6172200" cy="147732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FFFF"/>
                  </a:solidFill>
                </a:rPr>
                <a:t>For x86, IDA does offer </a:t>
              </a:r>
              <a:r>
                <a:rPr lang="en-US" sz="3200" dirty="0" smtClean="0">
                  <a:solidFill>
                    <a:srgbClr val="FFFFFF"/>
                  </a:solidFill>
                </a:rPr>
                <a:t>an </a:t>
              </a:r>
              <a:r>
                <a:rPr lang="en-US" sz="3200" i="1" dirty="0" smtClean="0">
                  <a:solidFill>
                    <a:srgbClr val="FFFFFF"/>
                  </a:solidFill>
                </a:rPr>
                <a:t>assemble</a:t>
              </a:r>
              <a:r>
                <a:rPr lang="en-US" sz="3200" dirty="0" smtClean="0">
                  <a:solidFill>
                    <a:srgbClr val="FFFFFF"/>
                  </a:solidFill>
                </a:rPr>
                <a:t> </a:t>
              </a:r>
              <a:r>
                <a:rPr lang="en-US" sz="3200" dirty="0">
                  <a:solidFill>
                    <a:srgbClr val="FFFFFF"/>
                  </a:solidFill>
                </a:rPr>
                <a:t>function. </a:t>
              </a:r>
              <a:r>
                <a:rPr lang="en-US" sz="3200" dirty="0" smtClean="0">
                  <a:solidFill>
                    <a:srgbClr val="FFFFFF"/>
                  </a:solidFill>
                </a:rPr>
                <a:t>But it is experimental!</a:t>
              </a:r>
              <a:endParaRPr lang="en-US" sz="3200" dirty="0">
                <a:solidFill>
                  <a:srgbClr val="FFFFFF"/>
                </a:solidFill>
              </a:endParaRPr>
            </a:p>
            <a:p>
              <a:pPr algn="ctr"/>
              <a:endParaRPr lang="en-US" sz="3200" dirty="0" smtClean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1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5" name="Content Placeholder 4" descr="Screen Shot 2014-11-04 at 11.50.1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" r="126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839D-A323-47F3-909F-54849939962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Screen Shot 2014-11-04 at 11.49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219200"/>
            <a:ext cx="4546600" cy="4546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10564" y="5972274"/>
            <a:ext cx="5791200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defuse.ca</a:t>
            </a:r>
            <a:r>
              <a:rPr lang="en-US" sz="2000" dirty="0"/>
              <a:t>/online-x86-assembler.htm</a:t>
            </a:r>
            <a:endParaRPr lang="en-US" sz="2000" dirty="0" smtClean="0"/>
          </a:p>
        </p:txBody>
      </p:sp>
      <p:sp>
        <p:nvSpPr>
          <p:cNvPr id="9" name="Right Arrow 8"/>
          <p:cNvSpPr/>
          <p:nvPr/>
        </p:nvSpPr>
        <p:spPr>
          <a:xfrm>
            <a:off x="3276600" y="2057400"/>
            <a:ext cx="1066800" cy="533400"/>
          </a:xfrm>
          <a:prstGeom prst="rightArrow">
            <a:avLst/>
          </a:prstGeom>
          <a:solidFill>
            <a:srgbClr val="990000"/>
          </a:solidFill>
          <a:ln w="28575" cap="rnd" cmpd="sng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97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EgROsvYJr9WlM1wRei0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6xg7Dt6H5Yz7z7DT3FG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P2pIhzqOomffMJobGx7W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Zh0mnJPcxXhtguRpmTG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kSMneHn7yrNI37IUbHZb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isUkgadgIqnX8zZu7Pp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yrKHrIYTvM1UtVkn7Xk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F9AlbcRmpT8DUszyJvh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We54aJHs4EAfMB75wL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8LQ0RNyeOUgm4dmg727FX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2EGYrDYvMNeOse3jW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o2HWuJV9V0smEon833pS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jTHnLPpJTtpjhOmaO7AP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oT13JbwJyJILYBGNzM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uaqH871DqlPjSYRNl0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y5AbdqNgCBf0UJBmA3u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nSs6CO0dMam9JBk6XUBQ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3R47cZpEszDac84BBM3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Ra7ggC9TgYEEpfxHOdm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6r8XTiZ36SNaZT0VJNv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vyJO4UYPuVYh4G8iJQU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aDbSJvOQYWtWxGbyfln2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qvo4Ium2FZAvgeaSXL2A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mHq0BQ1hpzXQZzFl9NZ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3wRDPQI7iQcqObivc0XF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zPbYz0efPNzsEU8Y1bz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7EzKt2EAZdYPGW2rQgHT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QmxoneZL6N5saCe5YA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DXY5xaURne6gJoWDgm0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2BtRPCaIjobNfIzphGO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mUTP9kjiP9IBlueIyK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VstFmeZFbADCK7WVM1n0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w7eV3Yf65l1rspaM6k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tY7C9JbeBmvHCbxp1qMT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ZAniMMJL3JzNWx8jWGW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JGtwBehFtG5s8EyLctm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REtCENoVH5wIQHOgavt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IuptKbut6eYrOP3ZAuh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VqNQWWiRQT1YWYca2dr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JpSYcbVZ7HUIyZGTeyaf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pQS4Mpr36K1EGnYXJ7W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4dpdt8ZS4JTEZ268ovx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9HUjiVgO3ixj5MFEzWj4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L2oWRBIriIJUwvUadJ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879Xa5DQyah1pW5lDQq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lUgrtPzeZmtp9hUZod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mR89EL5l9FQpGuGq7SR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q6mDfekQFA6KxoijaO8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NzJAqiX5sYaQ0q1N1vR0j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giWWh8NI3U59CxC3PVnK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TxXgw8ihDTNirDu1PiJ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QOtaYFWDyNEm2okRhz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fPebplUxstGG8G9MlaCk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E4A5GY0a9CjBYfZzk25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GUHa4Vo8jrTPA6Ofdzr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yBZkxJBNCN0cZvZL09X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O5axlBhiUfGFoGnvT5L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SH9ETK5OwD1sC6C0wzNQ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E9VI8RHFmxuKWn0TsQct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dLAKvmvXail30JaCd7Q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R9fZD7XEx72tHWx6cjR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Aj0ahdYmykbgTqvvJoZ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0V1Wiyq8TI2mgrCoimz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l98tW482U5y9yxXQxUe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1cXzmRPhqG21gPc4NxF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DQWsNaB3icYR7VvmIgcD"/>
</p:tagLst>
</file>

<file path=ppt/theme/theme1.xml><?xml version="1.0" encoding="utf-8"?>
<a:theme xmlns:a="http://schemas.openxmlformats.org/drawingml/2006/main" name="template-v5">
  <a:themeElements>
    <a:clrScheme name="DBrumley201205 1">
      <a:dk1>
        <a:srgbClr val="000000"/>
      </a:dk1>
      <a:lt1>
        <a:srgbClr val="FFFFFF"/>
      </a:lt1>
      <a:dk2>
        <a:srgbClr val="990000"/>
      </a:dk2>
      <a:lt2>
        <a:srgbClr val="E3E1E1"/>
      </a:lt2>
      <a:accent1>
        <a:srgbClr val="990000"/>
      </a:accent1>
      <a:accent2>
        <a:srgbClr val="E47932"/>
      </a:accent2>
      <a:accent3>
        <a:srgbClr val="00709E"/>
      </a:accent3>
      <a:accent4>
        <a:srgbClr val="595A5A"/>
      </a:accent4>
      <a:accent5>
        <a:srgbClr val="009446"/>
      </a:accent5>
      <a:accent6>
        <a:srgbClr val="936241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 w="28575" cap="rnd" cmpd="sng">
          <a:noFill/>
          <a:prstDash val="solid"/>
          <a:miter lim="800000"/>
        </a:ln>
        <a:effectLst/>
      </a:spPr>
      <a:bodyPr wrap="square" lIns="0" tIns="0" rIns="0" bIns="0" rtlCol="0" anchor="ctr" anchorCtr="1">
        <a:noAutofit/>
      </a:bodyPr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ap="rnd" cmpd="sng">
          <a:solidFill>
            <a:schemeClr val="tx1"/>
          </a:solidFill>
          <a:miter lim="800000"/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 anchorCtr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template-v5.potx</Template>
  <TotalTime>10257</TotalTime>
  <Words>306</Words>
  <Application>Microsoft Macintosh PowerPoint</Application>
  <PresentationFormat>On-screen Show (4:3)</PresentationFormat>
  <Paragraphs>69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template-v5</vt:lpstr>
      <vt:lpstr>Binary Patching</vt:lpstr>
      <vt:lpstr>Goal of Binary Patching</vt:lpstr>
      <vt:lpstr>Tools</vt:lpstr>
      <vt:lpstr>Difficulties</vt:lpstr>
      <vt:lpstr>Common Scenarios</vt:lpstr>
      <vt:lpstr>Workflow</vt:lpstr>
      <vt:lpstr>Workflow</vt:lpstr>
      <vt:lpstr>Workflow</vt:lpstr>
      <vt:lpstr>Workflow</vt:lpstr>
      <vt:lpstr>LD_PRELOAD</vt:lpstr>
      <vt:lpstr>LD_PRELOAD</vt:lpstr>
      <vt:lpstr>PowerPoint Presentation</vt:lpstr>
      <vt:lpstr>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Presentation</dc:title>
  <dc:creator>ed</dc:creator>
  <cp:lastModifiedBy>Thanassis Avgerinos</cp:lastModifiedBy>
  <cp:revision>4544</cp:revision>
  <dcterms:created xsi:type="dcterms:W3CDTF">2011-11-02T18:57:24Z</dcterms:created>
  <dcterms:modified xsi:type="dcterms:W3CDTF">2014-11-07T13:45:13Z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11L1CS3lWunNfTuci5gPLtht4ZjOn7gyfIKyZn-f7p20</vt:lpwstr>
  </property>
  <property fmtid="{D5CDD505-2E9C-101B-9397-08002B2CF9AE}" pid="4" name="Google.Documents.RevisionId">
    <vt:lpwstr>13701622749194124332</vt:lpwstr>
  </property>
  <property fmtid="{D5CDD505-2E9C-101B-9397-08002B2CF9AE}" pid="5" name="Google.Documents.PreviousRevisionId">
    <vt:lpwstr>17594234182614114890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