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3"/>
  </p:notesMasterIdLst>
  <p:handoutMasterIdLst>
    <p:handoutMasterId r:id="rId94"/>
  </p:handoutMasterIdLst>
  <p:sldIdLst>
    <p:sldId id="544" r:id="rId2"/>
    <p:sldId id="547" r:id="rId3"/>
    <p:sldId id="561" r:id="rId4"/>
    <p:sldId id="601" r:id="rId5"/>
    <p:sldId id="546" r:id="rId6"/>
    <p:sldId id="406" r:id="rId7"/>
    <p:sldId id="549" r:id="rId8"/>
    <p:sldId id="413" r:id="rId9"/>
    <p:sldId id="639" r:id="rId10"/>
    <p:sldId id="617" r:id="rId11"/>
    <p:sldId id="618" r:id="rId12"/>
    <p:sldId id="635" r:id="rId13"/>
    <p:sldId id="637" r:id="rId14"/>
    <p:sldId id="638" r:id="rId15"/>
    <p:sldId id="612" r:id="rId16"/>
    <p:sldId id="613" r:id="rId17"/>
    <p:sldId id="423" r:id="rId18"/>
    <p:sldId id="424" r:id="rId19"/>
    <p:sldId id="427" r:id="rId20"/>
    <p:sldId id="428" r:id="rId21"/>
    <p:sldId id="430" r:id="rId22"/>
    <p:sldId id="520" r:id="rId23"/>
    <p:sldId id="528" r:id="rId24"/>
    <p:sldId id="442" r:id="rId25"/>
    <p:sldId id="436" r:id="rId26"/>
    <p:sldId id="444" r:id="rId27"/>
    <p:sldId id="523" r:id="rId28"/>
    <p:sldId id="449" r:id="rId29"/>
    <p:sldId id="450" r:id="rId30"/>
    <p:sldId id="602" r:id="rId31"/>
    <p:sldId id="453" r:id="rId32"/>
    <p:sldId id="452" r:id="rId33"/>
    <p:sldId id="525" r:id="rId34"/>
    <p:sldId id="526" r:id="rId35"/>
    <p:sldId id="527" r:id="rId36"/>
    <p:sldId id="530" r:id="rId37"/>
    <p:sldId id="529" r:id="rId38"/>
    <p:sldId id="460" r:id="rId39"/>
    <p:sldId id="531" r:id="rId40"/>
    <p:sldId id="466" r:id="rId41"/>
    <p:sldId id="465" r:id="rId42"/>
    <p:sldId id="473" r:id="rId43"/>
    <p:sldId id="474" r:id="rId44"/>
    <p:sldId id="468" r:id="rId45"/>
    <p:sldId id="470" r:id="rId46"/>
    <p:sldId id="532" r:id="rId47"/>
    <p:sldId id="477" r:id="rId48"/>
    <p:sldId id="554" r:id="rId49"/>
    <p:sldId id="485" r:id="rId50"/>
    <p:sldId id="478" r:id="rId51"/>
    <p:sldId id="480" r:id="rId52"/>
    <p:sldId id="483" r:id="rId53"/>
    <p:sldId id="484" r:id="rId54"/>
    <p:sldId id="487" r:id="rId55"/>
    <p:sldId id="606" r:id="rId56"/>
    <p:sldId id="607" r:id="rId57"/>
    <p:sldId id="488" r:id="rId58"/>
    <p:sldId id="502" r:id="rId59"/>
    <p:sldId id="503" r:id="rId60"/>
    <p:sldId id="504" r:id="rId61"/>
    <p:sldId id="505" r:id="rId62"/>
    <p:sldId id="506" r:id="rId63"/>
    <p:sldId id="509" r:id="rId64"/>
    <p:sldId id="507" r:id="rId65"/>
    <p:sldId id="508" r:id="rId66"/>
    <p:sldId id="510" r:id="rId67"/>
    <p:sldId id="511" r:id="rId68"/>
    <p:sldId id="512" r:id="rId69"/>
    <p:sldId id="513" r:id="rId70"/>
    <p:sldId id="514" r:id="rId71"/>
    <p:sldId id="515" r:id="rId72"/>
    <p:sldId id="516" r:id="rId73"/>
    <p:sldId id="517" r:id="rId74"/>
    <p:sldId id="519" r:id="rId75"/>
    <p:sldId id="498" r:id="rId76"/>
    <p:sldId id="595" r:id="rId77"/>
    <p:sldId id="632" r:id="rId78"/>
    <p:sldId id="491" r:id="rId79"/>
    <p:sldId id="534" r:id="rId80"/>
    <p:sldId id="585" r:id="rId81"/>
    <p:sldId id="619" r:id="rId82"/>
    <p:sldId id="588" r:id="rId83"/>
    <p:sldId id="621" r:id="rId84"/>
    <p:sldId id="629" r:id="rId85"/>
    <p:sldId id="626" r:id="rId86"/>
    <p:sldId id="627" r:id="rId87"/>
    <p:sldId id="630" r:id="rId88"/>
    <p:sldId id="631" r:id="rId89"/>
    <p:sldId id="628" r:id="rId90"/>
    <p:sldId id="545" r:id="rId91"/>
    <p:sldId id="387"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AEE1610-0505-CA4A-BCC7-AA58FD6B1707}">
          <p14:sldIdLst>
            <p14:sldId id="544"/>
            <p14:sldId id="547"/>
            <p14:sldId id="561"/>
            <p14:sldId id="601"/>
          </p14:sldIdLst>
        </p14:section>
        <p14:section name="Reversing Languages" id="{B0082CDC-17F8-FF4D-BDEF-427569957D55}">
          <p14:sldIdLst/>
        </p14:section>
        <p14:section name="execution semantics" id="{DD892A14-3539-7544-9CAB-73B858F63EC0}">
          <p14:sldIdLst>
            <p14:sldId id="546"/>
            <p14:sldId id="406"/>
            <p14:sldId id="549"/>
            <p14:sldId id="413"/>
            <p14:sldId id="639"/>
            <p14:sldId id="617"/>
            <p14:sldId id="618"/>
            <p14:sldId id="635"/>
            <p14:sldId id="637"/>
            <p14:sldId id="638"/>
          </p14:sldIdLst>
        </p14:section>
        <p14:section name="Disassembly" id="{3658E799-A554-AA4D-8C7A-4F6E5FFA3BE8}">
          <p14:sldIdLst>
            <p14:sldId id="612"/>
            <p14:sldId id="613"/>
          </p14:sldIdLst>
        </p14:section>
        <p14:section name="Basic Compilation" id="{95ED981C-E8D0-C84B-90DA-655F1A3B3DC7}">
          <p14:sldIdLst>
            <p14:sldId id="423"/>
            <p14:sldId id="424"/>
            <p14:sldId id="427"/>
            <p14:sldId id="428"/>
            <p14:sldId id="430"/>
            <p14:sldId id="520"/>
            <p14:sldId id="528"/>
            <p14:sldId id="442"/>
            <p14:sldId id="436"/>
            <p14:sldId id="444"/>
            <p14:sldId id="523"/>
            <p14:sldId id="449"/>
            <p14:sldId id="450"/>
            <p14:sldId id="602"/>
            <p14:sldId id="453"/>
            <p14:sldId id="452"/>
            <p14:sldId id="525"/>
            <p14:sldId id="526"/>
            <p14:sldId id="527"/>
            <p14:sldId id="530"/>
            <p14:sldId id="529"/>
            <p14:sldId id="460"/>
            <p14:sldId id="531"/>
            <p14:sldId id="466"/>
            <p14:sldId id="465"/>
            <p14:sldId id="473"/>
            <p14:sldId id="474"/>
            <p14:sldId id="468"/>
            <p14:sldId id="470"/>
            <p14:sldId id="532"/>
            <p14:sldId id="477"/>
            <p14:sldId id="554"/>
            <p14:sldId id="485"/>
            <p14:sldId id="478"/>
            <p14:sldId id="480"/>
            <p14:sldId id="483"/>
            <p14:sldId id="484"/>
            <p14:sldId id="487"/>
            <p14:sldId id="606"/>
            <p14:sldId id="607"/>
          </p14:sldIdLst>
        </p14:section>
        <p14:section name="cdecl" id="{6E61438B-CCC3-8545-A812-D2B0B9ED1AD2}">
          <p14:sldIdLst>
            <p14:sldId id="488"/>
            <p14:sldId id="502"/>
            <p14:sldId id="503"/>
            <p14:sldId id="504"/>
            <p14:sldId id="505"/>
            <p14:sldId id="506"/>
            <p14:sldId id="509"/>
            <p14:sldId id="507"/>
            <p14:sldId id="508"/>
            <p14:sldId id="510"/>
            <p14:sldId id="511"/>
            <p14:sldId id="512"/>
            <p14:sldId id="513"/>
            <p14:sldId id="514"/>
            <p14:sldId id="515"/>
            <p14:sldId id="516"/>
            <p14:sldId id="517"/>
            <p14:sldId id="519"/>
            <p14:sldId id="498"/>
            <p14:sldId id="595"/>
            <p14:sldId id="632"/>
            <p14:sldId id="491"/>
            <p14:sldId id="534"/>
            <p14:sldId id="585"/>
            <p14:sldId id="619"/>
            <p14:sldId id="588"/>
            <p14:sldId id="621"/>
            <p14:sldId id="629"/>
            <p14:sldId id="626"/>
            <p14:sldId id="627"/>
            <p14:sldId id="630"/>
            <p14:sldId id="631"/>
            <p14:sldId id="628"/>
          </p14:sldIdLst>
        </p14:section>
        <p14:section name="Conclusion" id="{9261A7F0-4603-054A-9F9B-B1F21EA47009}">
          <p14:sldIdLst>
            <p14:sldId id="545"/>
            <p14:sldId id="387"/>
          </p14:sldIdLst>
        </p14:section>
        <p14:section name="Cherries" id="{37751250-D76E-2D45-9973-B6D261F82D1E}">
          <p14:sldIdLst/>
        </p14:section>
      </p14:sectionLst>
    </p:ext>
    <p:ext uri="{EFAFB233-063F-42B5-8137-9DF3F51BA10A}">
      <p15:sldGuideLst xmlns="" xmlns:p15="http://schemas.microsoft.com/office/powerpoint/2012/main">
        <p15:guide id="1" orient="horz" pos="1440">
          <p15:clr>
            <a:srgbClr val="A4A3A4"/>
          </p15:clr>
        </p15:guide>
        <p15:guide id="2" orient="horz" pos="2857">
          <p15:clr>
            <a:srgbClr val="A4A3A4"/>
          </p15:clr>
        </p15:guide>
        <p15:guide id="3" pos="3840">
          <p15:clr>
            <a:srgbClr val="A4A3A4"/>
          </p15:clr>
        </p15:guide>
        <p15:guide id="4" pos="1920">
          <p15:clr>
            <a:srgbClr val="A4A3A4"/>
          </p15:clr>
        </p15:guide>
        <p15:guide id="5" pos="191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7A32"/>
    <a:srgbClr val="404040"/>
    <a:srgbClr val="F4AB70"/>
    <a:srgbClr val="3F5842"/>
    <a:srgbClr val="595A5A"/>
    <a:srgbClr val="A32D1E"/>
    <a:srgbClr val="FFFFFF"/>
    <a:srgbClr val="866C49"/>
    <a:srgbClr val="79463D"/>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2" autoAdjust="0"/>
    <p:restoredTop sz="87625" autoAdjust="0"/>
  </p:normalViewPr>
  <p:slideViewPr>
    <p:cSldViewPr snapToGrid="0">
      <p:cViewPr varScale="1">
        <p:scale>
          <a:sx n="85" d="100"/>
          <a:sy n="85" d="100"/>
        </p:scale>
        <p:origin x="-2144" y="-104"/>
      </p:cViewPr>
      <p:guideLst>
        <p:guide orient="horz" pos="1440"/>
        <p:guide orient="horz" pos="2857"/>
        <p:guide pos="3840"/>
        <p:guide pos="1920"/>
        <p:guide pos="1917"/>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2920"/>
    </p:cViewPr>
  </p:sorterViewPr>
  <p:notesViewPr>
    <p:cSldViewPr snapToGrid="0" snapToObjects="1">
      <p:cViewPr varScale="1">
        <p:scale>
          <a:sx n="79" d="100"/>
          <a:sy n="79" d="100"/>
        </p:scale>
        <p:origin x="-3888"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notesMaster" Target="notesMasters/notesMaster1.xml"/><Relationship Id="rId94" Type="http://schemas.openxmlformats.org/officeDocument/2006/relationships/handoutMaster" Target="handoutMasters/handoutMaster1.xml"/><Relationship Id="rId95" Type="http://schemas.openxmlformats.org/officeDocument/2006/relationships/printerSettings" Target="printerSettings/printerSettings1.bin"/><Relationship Id="rId96" Type="http://schemas.openxmlformats.org/officeDocument/2006/relationships/commentAuthors" Target="commentAuthors.xml"/><Relationship Id="rId97" Type="http://schemas.openxmlformats.org/officeDocument/2006/relationships/presProps" Target="presProps.xml"/><Relationship Id="rId98" Type="http://schemas.openxmlformats.org/officeDocument/2006/relationships/viewProps" Target="viewProps.xml"/><Relationship Id="rId9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tableStyles" Target="tableStyle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11/7/14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11/7/14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Referring to the manual whenever necessary. Keep that in mind. You don’t have</a:t>
            </a:r>
            <a:r>
              <a:rPr lang="en-US" baseline="0" dirty="0" smtClean="0"/>
              <a:t> to know all instructions, but you know where to look if you have to.</a:t>
            </a:r>
          </a:p>
          <a:p>
            <a:endParaRPr lang="en-US" baseline="0" dirty="0" smtClean="0"/>
          </a:p>
          <a:p>
            <a:r>
              <a:rPr lang="en-US" baseline="0" dirty="0" smtClean="0"/>
              <a:t>Note: </a:t>
            </a:r>
            <a:r>
              <a:rPr lang="en-US" baseline="0" dirty="0" err="1" smtClean="0"/>
              <a:t>gdb</a:t>
            </a:r>
            <a:r>
              <a:rPr lang="en-US" baseline="0" dirty="0" smtClean="0"/>
              <a:t> can help you bypass something if you don’t know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 with Truncation Packed Double-Precision FP Values to Packed </a:t>
            </a:r>
            <a:r>
              <a:rPr lang="en-US" dirty="0" err="1" smtClean="0"/>
              <a:t>Dword</a:t>
            </a:r>
            <a:r>
              <a:rPr lang="en-US" dirty="0" smtClean="0"/>
              <a:t> Integers</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45</a:t>
            </a:fld>
            <a:endParaRPr lang="en-US"/>
          </a:p>
        </p:txBody>
      </p:sp>
    </p:spTree>
    <p:extLst>
      <p:ext uri="{BB962C8B-B14F-4D97-AF65-F5344CB8AC3E}">
        <p14:creationId xmlns:p14="http://schemas.microsoft.com/office/powerpoint/2010/main" val="424462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place to ask how to writ</a:t>
            </a:r>
            <a:r>
              <a:rPr lang="en-US" baseline="0" dirty="0" smtClean="0"/>
              <a:t>e %ebp+8 in AT&amp;T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59</a:t>
            </a:fld>
            <a:endParaRPr lang="en-US"/>
          </a:p>
        </p:txBody>
      </p:sp>
    </p:spTree>
    <p:extLst>
      <p:ext uri="{BB962C8B-B14F-4D97-AF65-F5344CB8AC3E}">
        <p14:creationId xmlns:p14="http://schemas.microsoft.com/office/powerpoint/2010/main" val="116749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Readasm</a:t>
            </a:r>
            <a:r>
              <a:rPr lang="en-US" dirty="0" smtClean="0"/>
              <a:t> had a solve rate</a:t>
            </a:r>
            <a:r>
              <a:rPr lang="en-US" baseline="0" dirty="0" smtClean="0"/>
              <a:t> of 55%. As a reminder, the goal of </a:t>
            </a:r>
            <a:r>
              <a:rPr lang="en-US" baseline="0" dirty="0" err="1" smtClean="0"/>
              <a:t>readasm</a:t>
            </a:r>
            <a:r>
              <a:rPr lang="en-US" baseline="0" dirty="0" smtClean="0"/>
              <a:t> was to compute the offset from the return address.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75</a:t>
            </a:fld>
            <a:endParaRPr lang="en-US"/>
          </a:p>
        </p:txBody>
      </p:sp>
    </p:spTree>
    <p:extLst>
      <p:ext uri="{BB962C8B-B14F-4D97-AF65-F5344CB8AC3E}">
        <p14:creationId xmlns:p14="http://schemas.microsoft.com/office/powerpoint/2010/main" val="114235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77</a:t>
            </a:fld>
            <a:endParaRPr lang="en-US"/>
          </a:p>
        </p:txBody>
      </p:sp>
    </p:spTree>
    <p:extLst>
      <p:ext uri="{BB962C8B-B14F-4D97-AF65-F5344CB8AC3E}">
        <p14:creationId xmlns:p14="http://schemas.microsoft.com/office/powerpoint/2010/main" val="390118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error. It should be 42.</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a:t>
            </a:fld>
            <a:endParaRPr lang="en-US"/>
          </a:p>
        </p:txBody>
      </p:sp>
    </p:spTree>
    <p:extLst>
      <p:ext uri="{BB962C8B-B14F-4D97-AF65-F5344CB8AC3E}">
        <p14:creationId xmlns:p14="http://schemas.microsoft.com/office/powerpoint/2010/main" val="104602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error. It should be 42.</a:t>
            </a:r>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7</a:t>
            </a:fld>
            <a:endParaRPr lang="en-US"/>
          </a:p>
        </p:txBody>
      </p:sp>
    </p:spTree>
    <p:extLst>
      <p:ext uri="{BB962C8B-B14F-4D97-AF65-F5344CB8AC3E}">
        <p14:creationId xmlns:p14="http://schemas.microsoft.com/office/powerpoint/2010/main" val="104602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event we noticed that</a:t>
            </a:r>
            <a:r>
              <a:rPr lang="en-US" baseline="0" dirty="0" smtClean="0"/>
              <a:t> most cadets/</a:t>
            </a:r>
            <a:r>
              <a:rPr lang="en-US" baseline="0" dirty="0" err="1" smtClean="0"/>
              <a:t>midshipment</a:t>
            </a:r>
            <a:r>
              <a:rPr lang="en-US" baseline="0" dirty="0" smtClean="0"/>
              <a:t> were using “</a:t>
            </a:r>
            <a:r>
              <a:rPr lang="en-US" baseline="0" dirty="0" err="1" smtClean="0"/>
              <a:t>objdump</a:t>
            </a:r>
            <a:r>
              <a:rPr lang="en-US" baseline="0" dirty="0" smtClean="0"/>
              <a:t> –M </a:t>
            </a:r>
            <a:r>
              <a:rPr lang="en-US" baseline="0" dirty="0" err="1" smtClean="0"/>
              <a:t>intel</a:t>
            </a:r>
            <a:r>
              <a:rPr lang="en-US" baseline="0" dirty="0" smtClean="0"/>
              <a:t>” – probably due to Windows experience? They should be comfortable with either format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22</a:t>
            </a:fld>
            <a:endParaRPr lang="en-US"/>
          </a:p>
        </p:txBody>
      </p:sp>
    </p:spTree>
    <p:extLst>
      <p:ext uri="{BB962C8B-B14F-4D97-AF65-F5344CB8AC3E}">
        <p14:creationId xmlns:p14="http://schemas.microsoft.com/office/powerpoint/2010/main" val="203794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year’s</a:t>
            </a:r>
            <a:r>
              <a:rPr lang="en-US" baseline="0" dirty="0" smtClean="0"/>
              <a:t> “The Bomb” -&gt; several students got the </a:t>
            </a:r>
            <a:r>
              <a:rPr lang="en-US" baseline="0" dirty="0" err="1" smtClean="0"/>
              <a:t>endianness</a:t>
            </a:r>
            <a:r>
              <a:rPr lang="en-US" baseline="0" dirty="0" smtClean="0"/>
              <a:t> wrong</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27</a:t>
            </a:fld>
            <a:endParaRPr lang="en-US"/>
          </a:p>
        </p:txBody>
      </p:sp>
    </p:spTree>
    <p:extLst>
      <p:ext uri="{BB962C8B-B14F-4D97-AF65-F5344CB8AC3E}">
        <p14:creationId xmlns:p14="http://schemas.microsoft.com/office/powerpoint/2010/main" val="316499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a:t>
            </a:r>
            <a:r>
              <a:rPr lang="en-US" baseline="0" dirty="0" smtClean="0"/>
              <a:t> 0x66554433</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30</a:t>
            </a:fld>
            <a:endParaRPr lang="en-US"/>
          </a:p>
        </p:txBody>
      </p:sp>
    </p:spTree>
    <p:extLst>
      <p:ext uri="{BB962C8B-B14F-4D97-AF65-F5344CB8AC3E}">
        <p14:creationId xmlns:p14="http://schemas.microsoft.com/office/powerpoint/2010/main" val="313709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 3.  The reason is we’re incrementing </a:t>
            </a:r>
            <a:r>
              <a:rPr lang="en-US" dirty="0" err="1" smtClean="0"/>
              <a:t>buf</a:t>
            </a:r>
            <a:r>
              <a:rPr lang="en-US" dirty="0" smtClean="0"/>
              <a:t> not by 2 bytes, but by 2*</a:t>
            </a:r>
            <a:r>
              <a:rPr lang="en-US" dirty="0" err="1" smtClean="0"/>
              <a:t>sizeof</a:t>
            </a:r>
            <a:r>
              <a:rPr lang="en-US" dirty="0" smtClean="0"/>
              <a:t>(uint32_t) = 8</a:t>
            </a:r>
            <a:r>
              <a:rPr lang="en-US" baseline="0" dirty="0" smtClean="0"/>
              <a:t> memory cells.</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33</a:t>
            </a:fld>
            <a:endParaRPr lang="en-US"/>
          </a:p>
        </p:txBody>
      </p:sp>
    </p:spTree>
    <p:extLst>
      <p:ext uri="{BB962C8B-B14F-4D97-AF65-F5344CB8AC3E}">
        <p14:creationId xmlns:p14="http://schemas.microsoft.com/office/powerpoint/2010/main" val="342416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 = y!</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34</a:t>
            </a:fld>
            <a:endParaRPr lang="en-US"/>
          </a:p>
        </p:txBody>
      </p:sp>
    </p:spTree>
    <p:extLst>
      <p:ext uri="{BB962C8B-B14F-4D97-AF65-F5344CB8AC3E}">
        <p14:creationId xmlns:p14="http://schemas.microsoft.com/office/powerpoint/2010/main" val="342416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error is I’ve </a:t>
            </a:r>
            <a:r>
              <a:rPr lang="en-US" dirty="0" err="1" smtClean="0"/>
              <a:t>mislabled</a:t>
            </a:r>
            <a:r>
              <a:rPr lang="en-US" dirty="0" smtClean="0"/>
              <a:t> </a:t>
            </a:r>
            <a:r>
              <a:rPr lang="en-US" dirty="0" err="1" smtClean="0"/>
              <a:t>intel</a:t>
            </a:r>
            <a:r>
              <a:rPr lang="en-US" baseline="0" dirty="0" smtClean="0"/>
              <a:t> and AT&amp;T format. Reverse to be correct.</a:t>
            </a:r>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37</a:t>
            </a:fld>
            <a:endParaRPr lang="en-US"/>
          </a:p>
        </p:txBody>
      </p:sp>
    </p:spTree>
    <p:extLst>
      <p:ext uri="{BB962C8B-B14F-4D97-AF65-F5344CB8AC3E}">
        <p14:creationId xmlns:p14="http://schemas.microsoft.com/office/powerpoint/2010/main" val="2836657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1.xml"/><Relationship Id="rId1" Type="http://schemas.openxmlformats.org/officeDocument/2006/relationships/tags" Target="../tags/tag6.xml"/><Relationship Id="rId2"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1.xml"/><Relationship Id="rId1" Type="http://schemas.openxmlformats.org/officeDocument/2006/relationships/tags" Target="../tags/tag50.xml"/><Relationship Id="rId2"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1.xml"/><Relationship Id="rId1" Type="http://schemas.openxmlformats.org/officeDocument/2006/relationships/tags" Target="../tags/tag56.xml"/><Relationship Id="rId2" Type="http://schemas.openxmlformats.org/officeDocument/2006/relationships/tags" Target="../tags/tag5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1.xml"/><Relationship Id="rId1" Type="http://schemas.openxmlformats.org/officeDocument/2006/relationships/tags" Target="../tags/tag61.xml"/><Relationship Id="rId2"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1" Type="http://schemas.openxmlformats.org/officeDocument/2006/relationships/tags" Target="../tags/tag11.xml"/><Relationship Id="rId2"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1.xml"/><Relationship Id="rId1" Type="http://schemas.openxmlformats.org/officeDocument/2006/relationships/tags" Target="../tags/tag16.xml"/><Relationship Id="rId2"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1.xml"/><Relationship Id="rId1" Type="http://schemas.openxmlformats.org/officeDocument/2006/relationships/tags" Target="../tags/tag21.xml"/><Relationship Id="rId2"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1.xml"/><Relationship Id="rId1" Type="http://schemas.openxmlformats.org/officeDocument/2006/relationships/tags" Target="../tags/tag26.xml"/><Relationship Id="rId2"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 Id="rId1" Type="http://schemas.openxmlformats.org/officeDocument/2006/relationships/tags" Target="../tags/tag29.xml"/><Relationship Id="rId2"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 Id="rId1" Type="http://schemas.openxmlformats.org/officeDocument/2006/relationships/tags" Target="../tags/tag37.xml"/><Relationship Id="rId2" Type="http://schemas.openxmlformats.org/officeDocument/2006/relationships/tags" Target="../tags/tag3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1.xml"/><Relationship Id="rId1" Type="http://schemas.openxmlformats.org/officeDocument/2006/relationships/tags" Target="../tags/tag41.xml"/><Relationship Id="rId2"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 Id="rId1" Type="http://schemas.openxmlformats.org/officeDocument/2006/relationships/tags" Target="../tags/tag44.xml"/><Relationship Id="rId2" Type="http://schemas.openxmlformats.org/officeDocument/2006/relationships/tags" Target="../tags/tag4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56F8B2B3-EE06-AB43-9ED3-38E55AB48ECD}"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46575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61FEBEE9-B2A7-814F-9144-4F1BED35A8FC}" type="datetime1">
              <a:rPr lang="en-US" smtClean="0"/>
              <a:t>11/7/14</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571EA743-0EDB-FA4C-BB19-4FBEA94DD929}"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BD8C7B1F-A5AF-AE44-8184-49E849F16B68}"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37C40E90-3C3A-944B-AFBD-054036255D98}"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894157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20D803BE-16E3-3E4B-9854-78CFFDCAEB04}"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2B3969FE-4B34-B049-BCE9-A20EA7BB5F51}" type="datetime1">
              <a:rPr lang="en-US" smtClean="0"/>
              <a:t>11/7/14</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2FC7A7F3-9170-2F46-890B-2EF0D128687F}" type="datetime1">
              <a:rPr lang="en-US" smtClean="0"/>
              <a:t>11/7/14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380CE7DE-6C30-BD49-9AB5-5213ECC8CDE2}" type="datetime1">
              <a:rPr lang="en-US" smtClean="0"/>
              <a:t>11/7/14</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79A9B98B-80E7-D543-9743-08946EFCEADF}" type="datetime1">
              <a:rPr lang="en-US" smtClean="0"/>
              <a:t>11/7/14</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A10A8E18-1EE2-D74B-9F77-5ED97C82A651}" type="datetime1">
              <a:rPr lang="en-US" smtClean="0"/>
              <a:t>11/7/14</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EAD51CFF-9413-1B4C-89B0-78A3B0600ECC}" type="datetime1">
              <a:rPr lang="en-US" smtClean="0"/>
              <a:t>11/7/14</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1.xml"/><Relationship Id="rId15" Type="http://schemas.openxmlformats.org/officeDocument/2006/relationships/tags" Target="../tags/tag2.xml"/><Relationship Id="rId16" Type="http://schemas.openxmlformats.org/officeDocument/2006/relationships/tags" Target="../tags/tag3.xml"/><Relationship Id="rId17" Type="http://schemas.openxmlformats.org/officeDocument/2006/relationships/tags" Target="../tags/tag4.xml"/><Relationship Id="rId18" Type="http://schemas.openxmlformats.org/officeDocument/2006/relationships/tags" Target="../tags/tag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6"/>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fld id="{9F5F1660-A390-474B-B887-196F0008C8E8}" type="datetime1">
              <a:rPr lang="en-US" smtClean="0"/>
              <a:t>11/7/14</a:t>
            </a:fld>
            <a:endParaRPr lang="en-US" dirty="0"/>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endParaRPr lang="en-US" dirty="0"/>
          </a:p>
        </p:txBody>
      </p:sp>
      <p:sp>
        <p:nvSpPr>
          <p:cNvPr id="6" name="Slide Number Placeholder 5"/>
          <p:cNvSpPr>
            <a:spLocks noGrp="1"/>
          </p:cNvSpPr>
          <p:nvPr>
            <p:ph type="sldNum" sz="quarter" idx="4"/>
            <p:custDataLst>
              <p:tags r:id="rId18"/>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1" Type="http://schemas.openxmlformats.org/officeDocument/2006/relationships/tags" Target="../tags/tag66.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752599" y="2743200"/>
            <a:ext cx="6550026" cy="654313"/>
          </a:xfrm>
        </p:spPr>
        <p:txBody>
          <a:bodyPr anchor="b">
            <a:noAutofit/>
          </a:bodyPr>
          <a:lstStyle/>
          <a:p>
            <a:pPr algn="l">
              <a:spcBef>
                <a:spcPts val="0"/>
              </a:spcBef>
            </a:pPr>
            <a:r>
              <a:rPr lang="en-US" sz="4000" b="1" dirty="0" smtClean="0"/>
              <a:t>Session 1: Reversing</a:t>
            </a:r>
            <a:endParaRPr lang="en-US" sz="4000" b="1" dirty="0">
              <a:solidFill>
                <a:schemeClr val="tx1">
                  <a:lumMod val="65000"/>
                  <a:lumOff val="35000"/>
                </a:schemeClr>
              </a:solidFill>
            </a:endParaRPr>
          </a:p>
        </p:txBody>
      </p:sp>
      <p:sp>
        <p:nvSpPr>
          <p:cNvPr id="10" name="Rectangle 9"/>
          <p:cNvSpPr/>
          <p:nvPr/>
        </p:nvSpPr>
        <p:spPr>
          <a:xfrm>
            <a:off x="1371600" y="2564880"/>
            <a:ext cx="45719" cy="14478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smtClean="0">
              <a:solidFill>
                <a:schemeClr val="bg1"/>
              </a:solidFill>
            </a:endParaRPr>
          </a:p>
        </p:txBody>
      </p:sp>
      <p:grpSp>
        <p:nvGrpSpPr>
          <p:cNvPr id="3" name="Group 2"/>
          <p:cNvGrpSpPr/>
          <p:nvPr/>
        </p:nvGrpSpPr>
        <p:grpSpPr>
          <a:xfrm>
            <a:off x="252308" y="2730851"/>
            <a:ext cx="1083329" cy="1115858"/>
            <a:chOff x="252308" y="2855212"/>
            <a:chExt cx="1083329" cy="1115858"/>
          </a:xfrm>
        </p:grpSpPr>
        <p:pic>
          <p:nvPicPr>
            <p:cNvPr id="11" name="Picture 10" descr="CYBERSTAKES_LOGO_Black-djb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55" y="2855212"/>
              <a:ext cx="768035" cy="867136"/>
            </a:xfrm>
            <a:prstGeom prst="rect">
              <a:avLst/>
            </a:prstGeom>
          </p:spPr>
        </p:pic>
        <p:sp>
          <p:nvSpPr>
            <p:cNvPr id="2" name="TextBox 1"/>
            <p:cNvSpPr txBox="1"/>
            <p:nvPr/>
          </p:nvSpPr>
          <p:spPr>
            <a:xfrm>
              <a:off x="252308" y="3724849"/>
              <a:ext cx="1083329" cy="246221"/>
            </a:xfrm>
            <a:prstGeom prst="rect">
              <a:avLst/>
            </a:prstGeom>
            <a:noFill/>
          </p:spPr>
          <p:txBody>
            <a:bodyPr wrap="none" lIns="0" tIns="0" rIns="0" bIns="0" rtlCol="0" anchor="t" anchorCtr="0">
              <a:spAutoFit/>
            </a:bodyPr>
            <a:lstStyle/>
            <a:p>
              <a:r>
                <a:rPr lang="en-US" sz="1600" dirty="0" smtClean="0"/>
                <a:t>CyberStakes</a:t>
              </a:r>
            </a:p>
          </p:txBody>
        </p:sp>
      </p:grpSp>
      <p:sp>
        <p:nvSpPr>
          <p:cNvPr id="4" name="TextBox 3"/>
          <p:cNvSpPr txBox="1"/>
          <p:nvPr/>
        </p:nvSpPr>
        <p:spPr>
          <a:xfrm>
            <a:off x="1752600" y="3453797"/>
            <a:ext cx="2821285" cy="369332"/>
          </a:xfrm>
          <a:prstGeom prst="rect">
            <a:avLst/>
          </a:prstGeom>
          <a:noFill/>
        </p:spPr>
        <p:txBody>
          <a:bodyPr wrap="none" lIns="0" tIns="0" rIns="0" bIns="0" rtlCol="0" anchor="t" anchorCtr="0">
            <a:spAutoFit/>
          </a:bodyPr>
          <a:lstStyle/>
          <a:p>
            <a:r>
              <a:rPr lang="en-US" sz="2400" dirty="0" smtClean="0"/>
              <a:t>Educate the Educator</a:t>
            </a:r>
          </a:p>
        </p:txBody>
      </p:sp>
    </p:spTree>
    <p:custDataLst>
      <p:tags r:id="rId1"/>
    </p:custDataLst>
    <p:extLst>
      <p:ext uri="{BB962C8B-B14F-4D97-AF65-F5344CB8AC3E}">
        <p14:creationId xmlns:p14="http://schemas.microsoft.com/office/powerpoint/2010/main" val="2402276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10</a:t>
            </a:fld>
            <a:endParaRPr lang="en-US"/>
          </a:p>
        </p:txBody>
      </p:sp>
      <p:grpSp>
        <p:nvGrpSpPr>
          <p:cNvPr id="9" name="Group 8"/>
          <p:cNvGrpSpPr/>
          <p:nvPr/>
        </p:nvGrpSpPr>
        <p:grpSpPr>
          <a:xfrm>
            <a:off x="347874" y="1515062"/>
            <a:ext cx="8610117" cy="2227659"/>
            <a:chOff x="347874" y="344270"/>
            <a:chExt cx="8610117" cy="2227659"/>
          </a:xfrm>
        </p:grpSpPr>
        <p:sp>
          <p:nvSpPr>
            <p:cNvPr id="5" name="Rectangle 4"/>
            <p:cNvSpPr/>
            <p:nvPr/>
          </p:nvSpPr>
          <p:spPr>
            <a:xfrm>
              <a:off x="2765778" y="1359434"/>
              <a:ext cx="2971727" cy="1073985"/>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3200" dirty="0" err="1" smtClean="0">
                  <a:solidFill>
                    <a:srgbClr val="990000"/>
                  </a:solidFill>
                </a:rPr>
                <a:t>Decompilation</a:t>
              </a:r>
              <a:endParaRPr lang="en-US" sz="3200" dirty="0" smtClean="0">
                <a:solidFill>
                  <a:srgbClr val="990000"/>
                </a:solidFill>
              </a:endParaRPr>
            </a:p>
          </p:txBody>
        </p:sp>
        <p:sp>
          <p:nvSpPr>
            <p:cNvPr id="6" name="TextBox 5"/>
            <p:cNvSpPr txBox="1"/>
            <p:nvPr/>
          </p:nvSpPr>
          <p:spPr>
            <a:xfrm>
              <a:off x="381000" y="1371600"/>
              <a:ext cx="1505540" cy="1200329"/>
            </a:xfrm>
            <a:prstGeom prst="rect">
              <a:avLst/>
            </a:prstGeom>
            <a:noFill/>
          </p:spPr>
          <p:txBody>
            <a:bodyPr wrap="none" rtlCol="0">
              <a:spAutoFit/>
            </a:bodyPr>
            <a:lstStyle/>
            <a:p>
              <a:r>
                <a:rPr lang="en-US" sz="3600" dirty="0" smtClean="0"/>
                <a:t>Binary</a:t>
              </a:r>
            </a:p>
            <a:p>
              <a:r>
                <a:rPr lang="en-US" sz="3600" dirty="0" smtClean="0"/>
                <a:t>Code</a:t>
              </a:r>
              <a:endParaRPr lang="en-US" sz="3600" dirty="0"/>
            </a:p>
          </p:txBody>
        </p:sp>
        <p:sp>
          <p:nvSpPr>
            <p:cNvPr id="7" name="TextBox 6"/>
            <p:cNvSpPr txBox="1"/>
            <p:nvPr/>
          </p:nvSpPr>
          <p:spPr>
            <a:xfrm>
              <a:off x="6685689" y="1295400"/>
              <a:ext cx="2272302" cy="1200329"/>
            </a:xfrm>
            <a:prstGeom prst="rect">
              <a:avLst/>
            </a:prstGeom>
            <a:noFill/>
          </p:spPr>
          <p:txBody>
            <a:bodyPr wrap="none" rtlCol="0">
              <a:spAutoFit/>
            </a:bodyPr>
            <a:lstStyle/>
            <a:p>
              <a:r>
                <a:rPr lang="en-US" sz="3600" dirty="0" smtClean="0"/>
                <a:t>Source</a:t>
              </a:r>
              <a:br>
                <a:rPr lang="en-US" sz="3600" dirty="0" smtClean="0"/>
              </a:br>
              <a:r>
                <a:rPr lang="en-US" sz="3600" dirty="0" smtClean="0"/>
                <a:t>Language?</a:t>
              </a:r>
              <a:endParaRPr lang="en-US" sz="3600" dirty="0"/>
            </a:p>
          </p:txBody>
        </p:sp>
        <p:sp>
          <p:nvSpPr>
            <p:cNvPr id="10" name="Right Arrow 9"/>
            <p:cNvSpPr/>
            <p:nvPr/>
          </p:nvSpPr>
          <p:spPr>
            <a:xfrm>
              <a:off x="2025656" y="1622582"/>
              <a:ext cx="705476" cy="496907"/>
            </a:xfrm>
            <a:prstGeom prst="rightArrow">
              <a:avLst/>
            </a:prstGeom>
            <a:solidFill>
              <a:schemeClr val="accent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1" name="Right Arrow 10"/>
            <p:cNvSpPr/>
            <p:nvPr/>
          </p:nvSpPr>
          <p:spPr>
            <a:xfrm>
              <a:off x="5887782" y="1679712"/>
              <a:ext cx="705476" cy="496907"/>
            </a:xfrm>
            <a:prstGeom prst="righ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8" name="TextBox 7"/>
            <p:cNvSpPr txBox="1"/>
            <p:nvPr/>
          </p:nvSpPr>
          <p:spPr>
            <a:xfrm>
              <a:off x="347874" y="344270"/>
              <a:ext cx="4022030" cy="646331"/>
            </a:xfrm>
            <a:prstGeom prst="rect">
              <a:avLst/>
            </a:prstGeom>
            <a:noFill/>
          </p:spPr>
          <p:txBody>
            <a:bodyPr wrap="none" rtlCol="0">
              <a:spAutoFit/>
            </a:bodyPr>
            <a:lstStyle/>
            <a:p>
              <a:r>
                <a:rPr lang="en-US" sz="3600" b="1" dirty="0" smtClean="0">
                  <a:solidFill>
                    <a:schemeClr val="tx2"/>
                  </a:solidFill>
                </a:rPr>
                <a:t>Decompiling Code</a:t>
              </a:r>
              <a:endParaRPr lang="en-US" sz="3600" b="1" dirty="0">
                <a:solidFill>
                  <a:schemeClr val="tx2"/>
                </a:solidFill>
              </a:endParaRPr>
            </a:p>
          </p:txBody>
        </p:sp>
      </p:grpSp>
      <p:sp>
        <p:nvSpPr>
          <p:cNvPr id="17" name="TextBox 16"/>
          <p:cNvSpPr txBox="1"/>
          <p:nvPr/>
        </p:nvSpPr>
        <p:spPr>
          <a:xfrm>
            <a:off x="663222" y="4134556"/>
            <a:ext cx="8142111" cy="1200329"/>
          </a:xfrm>
          <a:prstGeom prst="rect">
            <a:avLst/>
          </a:prstGeom>
          <a:noFill/>
        </p:spPr>
        <p:txBody>
          <a:bodyPr wrap="square" rtlCol="0">
            <a:spAutoFit/>
          </a:bodyPr>
          <a:lstStyle/>
          <a:p>
            <a:r>
              <a:rPr lang="en-US" sz="3600" dirty="0" smtClean="0"/>
              <a:t>Unfortunately, perfect </a:t>
            </a:r>
            <a:r>
              <a:rPr lang="en-US" sz="3600" dirty="0" err="1" smtClean="0"/>
              <a:t>decompilation</a:t>
            </a:r>
            <a:r>
              <a:rPr lang="en-US" sz="3600" dirty="0" smtClean="0"/>
              <a:t> is not feasible.</a:t>
            </a:r>
          </a:p>
        </p:txBody>
      </p:sp>
    </p:spTree>
    <p:extLst>
      <p:ext uri="{BB962C8B-B14F-4D97-AF65-F5344CB8AC3E}">
        <p14:creationId xmlns:p14="http://schemas.microsoft.com/office/powerpoint/2010/main" val="35926897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11</a:t>
            </a:fld>
            <a:endParaRPr lang="en-US"/>
          </a:p>
        </p:txBody>
      </p:sp>
      <p:grpSp>
        <p:nvGrpSpPr>
          <p:cNvPr id="9" name="Group 8"/>
          <p:cNvGrpSpPr/>
          <p:nvPr/>
        </p:nvGrpSpPr>
        <p:grpSpPr>
          <a:xfrm>
            <a:off x="347874" y="1515062"/>
            <a:ext cx="8511514" cy="2227659"/>
            <a:chOff x="347874" y="344270"/>
            <a:chExt cx="8511514" cy="2227659"/>
          </a:xfrm>
        </p:grpSpPr>
        <p:sp>
          <p:nvSpPr>
            <p:cNvPr id="5" name="Rectangle 4"/>
            <p:cNvSpPr/>
            <p:nvPr/>
          </p:nvSpPr>
          <p:spPr>
            <a:xfrm>
              <a:off x="2765778" y="1359434"/>
              <a:ext cx="2971727" cy="1073985"/>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3600" dirty="0" smtClean="0">
                  <a:solidFill>
                    <a:srgbClr val="990000"/>
                  </a:solidFill>
                </a:rPr>
                <a:t>Disassembly</a:t>
              </a:r>
            </a:p>
          </p:txBody>
        </p:sp>
        <p:sp>
          <p:nvSpPr>
            <p:cNvPr id="6" name="TextBox 5"/>
            <p:cNvSpPr txBox="1"/>
            <p:nvPr/>
          </p:nvSpPr>
          <p:spPr>
            <a:xfrm>
              <a:off x="381000" y="1371600"/>
              <a:ext cx="1505540" cy="1200329"/>
            </a:xfrm>
            <a:prstGeom prst="rect">
              <a:avLst/>
            </a:prstGeom>
            <a:noFill/>
          </p:spPr>
          <p:txBody>
            <a:bodyPr wrap="none" rtlCol="0">
              <a:spAutoFit/>
            </a:bodyPr>
            <a:lstStyle/>
            <a:p>
              <a:r>
                <a:rPr lang="en-US" sz="3600" dirty="0" smtClean="0"/>
                <a:t>Binary</a:t>
              </a:r>
            </a:p>
            <a:p>
              <a:r>
                <a:rPr lang="en-US" sz="3600" dirty="0" smtClean="0"/>
                <a:t>Code</a:t>
              </a:r>
              <a:endParaRPr lang="en-US" sz="3600" dirty="0"/>
            </a:p>
          </p:txBody>
        </p:sp>
        <p:sp>
          <p:nvSpPr>
            <p:cNvPr id="7" name="TextBox 6"/>
            <p:cNvSpPr txBox="1"/>
            <p:nvPr/>
          </p:nvSpPr>
          <p:spPr>
            <a:xfrm>
              <a:off x="6770355" y="1591733"/>
              <a:ext cx="2089033" cy="646331"/>
            </a:xfrm>
            <a:prstGeom prst="rect">
              <a:avLst/>
            </a:prstGeom>
            <a:noFill/>
          </p:spPr>
          <p:txBody>
            <a:bodyPr wrap="none" rtlCol="0">
              <a:spAutoFit/>
            </a:bodyPr>
            <a:lstStyle/>
            <a:p>
              <a:r>
                <a:rPr lang="en-US" sz="3600" dirty="0" smtClean="0"/>
                <a:t>Assembly</a:t>
              </a:r>
              <a:endParaRPr lang="en-US" sz="3600" dirty="0"/>
            </a:p>
          </p:txBody>
        </p:sp>
        <p:sp>
          <p:nvSpPr>
            <p:cNvPr id="10" name="Right Arrow 9"/>
            <p:cNvSpPr/>
            <p:nvPr/>
          </p:nvSpPr>
          <p:spPr>
            <a:xfrm>
              <a:off x="2025656" y="1622582"/>
              <a:ext cx="705476" cy="496907"/>
            </a:xfrm>
            <a:prstGeom prst="rightArrow">
              <a:avLst/>
            </a:prstGeom>
            <a:solidFill>
              <a:schemeClr val="accent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1" name="Right Arrow 10"/>
            <p:cNvSpPr/>
            <p:nvPr/>
          </p:nvSpPr>
          <p:spPr>
            <a:xfrm>
              <a:off x="5887782" y="1679712"/>
              <a:ext cx="705476" cy="496907"/>
            </a:xfrm>
            <a:prstGeom prst="righ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8" name="TextBox 7"/>
            <p:cNvSpPr txBox="1"/>
            <p:nvPr/>
          </p:nvSpPr>
          <p:spPr>
            <a:xfrm>
              <a:off x="347874" y="344270"/>
              <a:ext cx="4422830" cy="646331"/>
            </a:xfrm>
            <a:prstGeom prst="rect">
              <a:avLst/>
            </a:prstGeom>
            <a:noFill/>
          </p:spPr>
          <p:txBody>
            <a:bodyPr wrap="none" rtlCol="0">
              <a:spAutoFit/>
            </a:bodyPr>
            <a:lstStyle/>
            <a:p>
              <a:r>
                <a:rPr lang="en-US" sz="3600" b="1" dirty="0" smtClean="0">
                  <a:solidFill>
                    <a:schemeClr val="tx2"/>
                  </a:solidFill>
                </a:rPr>
                <a:t>Disassembling Code</a:t>
              </a:r>
              <a:endParaRPr lang="en-US" sz="3600" b="1" dirty="0">
                <a:solidFill>
                  <a:schemeClr val="tx2"/>
                </a:solidFill>
              </a:endParaRPr>
            </a:p>
          </p:txBody>
        </p:sp>
      </p:grpSp>
      <p:sp>
        <p:nvSpPr>
          <p:cNvPr id="17" name="TextBox 16"/>
          <p:cNvSpPr txBox="1"/>
          <p:nvPr/>
        </p:nvSpPr>
        <p:spPr>
          <a:xfrm>
            <a:off x="663222" y="4134556"/>
            <a:ext cx="8142111" cy="1200329"/>
          </a:xfrm>
          <a:prstGeom prst="rect">
            <a:avLst/>
          </a:prstGeom>
          <a:noFill/>
        </p:spPr>
        <p:txBody>
          <a:bodyPr wrap="square" rtlCol="0">
            <a:spAutoFit/>
          </a:bodyPr>
          <a:lstStyle/>
          <a:p>
            <a:r>
              <a:rPr lang="en-US" sz="3600" dirty="0" smtClean="0"/>
              <a:t>What we can get, though, instead of C, is assembly.</a:t>
            </a:r>
            <a:endParaRPr lang="en-US" sz="3600" dirty="0"/>
          </a:p>
        </p:txBody>
      </p:sp>
    </p:spTree>
    <p:extLst>
      <p:ext uri="{BB962C8B-B14F-4D97-AF65-F5344CB8AC3E}">
        <p14:creationId xmlns:p14="http://schemas.microsoft.com/office/powerpoint/2010/main" val="3787159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a:t>
            </a:r>
            <a:endParaRPr lang="en-US" dirty="0"/>
          </a:p>
        </p:txBody>
      </p:sp>
      <p:sp>
        <p:nvSpPr>
          <p:cNvPr id="3" name="Content Placeholder 2"/>
          <p:cNvSpPr>
            <a:spLocks noGrp="1"/>
          </p:cNvSpPr>
          <p:nvPr>
            <p:ph idx="1"/>
          </p:nvPr>
        </p:nvSpPr>
        <p:spPr/>
        <p:txBody>
          <a:bodyPr>
            <a:normAutofit/>
          </a:bodyPr>
          <a:lstStyle/>
          <a:p>
            <a:r>
              <a:rPr lang="en-US" dirty="0" smtClean="0"/>
              <a:t>Reversing is important in:</a:t>
            </a:r>
          </a:p>
          <a:p>
            <a:pPr lvl="1"/>
            <a:r>
              <a:rPr lang="en-US" dirty="0" smtClean="0"/>
              <a:t>Malware analysis</a:t>
            </a:r>
          </a:p>
          <a:p>
            <a:pPr lvl="1"/>
            <a:r>
              <a:rPr lang="en-US" dirty="0" smtClean="0"/>
              <a:t>Security auditing of code and hardware</a:t>
            </a:r>
          </a:p>
          <a:p>
            <a:pPr lvl="1"/>
            <a:r>
              <a:rPr lang="en-US" dirty="0" smtClean="0"/>
              <a:t>Debugging your coworkers’ code </a:t>
            </a:r>
            <a:r>
              <a:rPr lang="en-US" dirty="0" smtClean="0">
                <a:sym typeface="Wingdings"/>
              </a:rPr>
              <a:t></a:t>
            </a:r>
            <a:endParaRPr lang="en-US" dirty="0" smtClean="0"/>
          </a:p>
          <a:p>
            <a:r>
              <a:rPr lang="en-US" dirty="0" smtClean="0"/>
              <a:t>Reversing is hard because:</a:t>
            </a:r>
          </a:p>
          <a:p>
            <a:pPr lvl="1"/>
            <a:r>
              <a:rPr lang="en-US" dirty="0" smtClean="0"/>
              <a:t>Compiled binary code is not intended to be human-readable</a:t>
            </a:r>
          </a:p>
          <a:p>
            <a:pPr lvl="1"/>
            <a:r>
              <a:rPr lang="en-US" dirty="0" smtClean="0"/>
              <a:t>Loses many useful abstractions present in higher-level languages</a:t>
            </a:r>
            <a:r>
              <a:rPr lang="en-US" dirty="0"/>
              <a:t> </a:t>
            </a:r>
            <a:r>
              <a:rPr lang="en-US" dirty="0" smtClean="0"/>
              <a:t>(types, variable names,…)</a:t>
            </a:r>
          </a:p>
        </p:txBody>
      </p:sp>
      <p:sp>
        <p:nvSpPr>
          <p:cNvPr id="4" name="Slide Number Placeholder 3"/>
          <p:cNvSpPr>
            <a:spLocks noGrp="1"/>
          </p:cNvSpPr>
          <p:nvPr>
            <p:ph type="sldNum" sz="quarter" idx="12"/>
          </p:nvPr>
        </p:nvSpPr>
        <p:spPr/>
        <p:txBody>
          <a:bodyPr/>
          <a:lstStyle/>
          <a:p>
            <a:fld id="{B747839D-A323-47F3-909F-548499399628}" type="slidenum">
              <a:rPr lang="en-US" smtClean="0"/>
              <a:t>12</a:t>
            </a:fld>
            <a:endParaRPr lang="en-US"/>
          </a:p>
        </p:txBody>
      </p:sp>
    </p:spTree>
    <p:extLst>
      <p:ext uri="{BB962C8B-B14F-4D97-AF65-F5344CB8AC3E}">
        <p14:creationId xmlns:p14="http://schemas.microsoft.com/office/powerpoint/2010/main" val="4391865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CMU’s Approach</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Teach the machine and execution model before security </a:t>
            </a:r>
            <a:br>
              <a:rPr lang="en-US" sz="2800" dirty="0" smtClean="0"/>
            </a:br>
            <a:r>
              <a:rPr lang="en-US" sz="2800" i="1" dirty="0" smtClean="0"/>
              <a:t>Computer Systems, a Programmer’s Perspective</a:t>
            </a:r>
            <a:br>
              <a:rPr lang="en-US" sz="2800" i="1" dirty="0" smtClean="0"/>
            </a:br>
            <a:r>
              <a:rPr lang="en-US" sz="2800" i="1" dirty="0" smtClean="0"/>
              <a:t>by Bryant and </a:t>
            </a:r>
            <a:r>
              <a:rPr lang="en-US" sz="2800" i="1" dirty="0" err="1" smtClean="0"/>
              <a:t>O’Hallaron</a:t>
            </a:r>
            <a:endParaRPr lang="en-US" sz="2800" i="1" dirty="0" smtClean="0"/>
          </a:p>
          <a:p>
            <a:pPr lvl="1"/>
            <a:r>
              <a:rPr lang="en-US" sz="2400" dirty="0" smtClean="0"/>
              <a:t>15-213 at CMU (sophomore level course) required for CS and ECE</a:t>
            </a:r>
          </a:p>
          <a:p>
            <a:pPr lvl="1"/>
            <a:r>
              <a:rPr lang="en-US" sz="2400" dirty="0" smtClean="0"/>
              <a:t>Auto-generated problems and auto-grader to all instructors at CS:APP website</a:t>
            </a:r>
          </a:p>
          <a:p>
            <a:pPr lvl="1"/>
            <a:r>
              <a:rPr lang="en-US" sz="2400" dirty="0" smtClean="0"/>
              <a:t>Every CMU CS student takes course, and is a pre-</a:t>
            </a:r>
            <a:r>
              <a:rPr lang="en-US" sz="2400" dirty="0" err="1" smtClean="0"/>
              <a:t>req</a:t>
            </a:r>
            <a:r>
              <a:rPr lang="en-US" sz="2400" dirty="0" smtClean="0"/>
              <a:t> to OS, Networking, Security, and tons of others.</a:t>
            </a:r>
          </a:p>
          <a:p>
            <a:pPr lvl="1"/>
            <a:r>
              <a:rPr lang="en-US" sz="2400" dirty="0" smtClean="0"/>
              <a:t>Introduces machine model, debugger, basics of binary execution</a:t>
            </a:r>
          </a:p>
          <a:p>
            <a:pPr lvl="1"/>
            <a:r>
              <a:rPr lang="en-US" sz="2400" dirty="0" smtClean="0"/>
              <a:t>Performance in PPP </a:t>
            </a:r>
            <a:r>
              <a:rPr lang="en-US" sz="2400" i="1" u="sng" dirty="0" smtClean="0">
                <a:solidFill>
                  <a:schemeClr val="tx2"/>
                </a:solidFill>
              </a:rPr>
              <a:t>highly correlated </a:t>
            </a:r>
            <a:r>
              <a:rPr lang="en-US" sz="2400" dirty="0" smtClean="0"/>
              <a:t>with understanding of 15-213</a:t>
            </a:r>
          </a:p>
          <a:p>
            <a:pPr lvl="1"/>
            <a:endParaRPr lang="en-US" sz="2400" dirty="0" smtClean="0"/>
          </a:p>
          <a:p>
            <a:r>
              <a:rPr lang="en-US" sz="2800" dirty="0" smtClean="0"/>
              <a:t>Supplement with Smashing the Stack for Fun and Profit, or other buffer overflow text</a:t>
            </a:r>
          </a:p>
          <a:p>
            <a:pPr lvl="1"/>
            <a:r>
              <a:rPr lang="en-US" sz="2400" dirty="0" smtClean="0"/>
              <a:t>In repo we have given to you.</a:t>
            </a:r>
          </a:p>
          <a:p>
            <a:pPr marL="342900" lvl="1" indent="0">
              <a:buNone/>
            </a:pPr>
            <a:endParaRPr lang="en-US" sz="2400" dirty="0"/>
          </a:p>
        </p:txBody>
      </p:sp>
      <p:sp>
        <p:nvSpPr>
          <p:cNvPr id="4" name="Slide Number Placeholder 3"/>
          <p:cNvSpPr>
            <a:spLocks noGrp="1"/>
          </p:cNvSpPr>
          <p:nvPr>
            <p:ph type="sldNum" sz="quarter" idx="12"/>
          </p:nvPr>
        </p:nvSpPr>
        <p:spPr/>
        <p:txBody>
          <a:bodyPr/>
          <a:lstStyle/>
          <a:p>
            <a:fld id="{B747839D-A323-47F3-909F-548499399628}" type="slidenum">
              <a:rPr lang="en-US" smtClean="0"/>
              <a:t>13</a:t>
            </a:fld>
            <a:endParaRPr lang="en-US"/>
          </a:p>
        </p:txBody>
      </p:sp>
    </p:spTree>
    <p:extLst>
      <p:ext uri="{BB962C8B-B14F-4D97-AF65-F5344CB8AC3E}">
        <p14:creationId xmlns:p14="http://schemas.microsoft.com/office/powerpoint/2010/main" val="40183466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Teaching Methodology</a:t>
            </a:r>
            <a:endParaRPr lang="en-US" dirty="0"/>
          </a:p>
        </p:txBody>
      </p:sp>
      <p:sp>
        <p:nvSpPr>
          <p:cNvPr id="4" name="Content Placeholder 3"/>
          <p:cNvSpPr>
            <a:spLocks noGrp="1"/>
          </p:cNvSpPr>
          <p:nvPr>
            <p:ph idx="1"/>
          </p:nvPr>
        </p:nvSpPr>
        <p:spPr/>
        <p:txBody>
          <a:bodyPr>
            <a:normAutofit fontScale="92500" lnSpcReduction="20000"/>
          </a:bodyPr>
          <a:lstStyle/>
          <a:p>
            <a:pPr marL="0" indent="0">
              <a:buNone/>
            </a:pPr>
            <a:r>
              <a:rPr lang="en-US" dirty="0" smtClean="0"/>
              <a:t>Our philosophy: teach basic UNIX first</a:t>
            </a:r>
          </a:p>
          <a:p>
            <a:pPr marL="0" indent="0">
              <a:buNone/>
            </a:pPr>
            <a:endParaRPr lang="en-US" dirty="0"/>
          </a:p>
          <a:p>
            <a:pPr marL="0" indent="0">
              <a:buNone/>
            </a:pPr>
            <a:r>
              <a:rPr lang="en-US" dirty="0" smtClean="0"/>
              <a:t>But wait!  you need to know IDA Pro and other awesome, specialized tools to be competitive, right?</a:t>
            </a:r>
          </a:p>
          <a:p>
            <a:pPr marL="0" indent="0">
              <a:buNone/>
            </a:pPr>
            <a:endParaRPr lang="en-US" dirty="0"/>
          </a:p>
          <a:p>
            <a:pPr marL="0" indent="0">
              <a:buNone/>
            </a:pPr>
            <a:r>
              <a:rPr lang="en-US" dirty="0" smtClean="0"/>
              <a:t>Yes. But my experience is that by training in an impoverished environment we make students focus on the challenge instead of letting the tool do all the work (which may not happen IRL or on hard problems).</a:t>
            </a:r>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14</a:t>
            </a:fld>
            <a:endParaRPr lang="en-US"/>
          </a:p>
        </p:txBody>
      </p:sp>
      <p:sp>
        <p:nvSpPr>
          <p:cNvPr id="5" name="TextBox 4"/>
          <p:cNvSpPr txBox="1"/>
          <p:nvPr/>
        </p:nvSpPr>
        <p:spPr>
          <a:xfrm>
            <a:off x="1896459" y="6287784"/>
            <a:ext cx="5351082" cy="369332"/>
          </a:xfrm>
          <a:prstGeom prst="rect">
            <a:avLst/>
          </a:prstGeom>
          <a:noFill/>
        </p:spPr>
        <p:txBody>
          <a:bodyPr wrap="square" rtlCol="0">
            <a:spAutoFit/>
          </a:bodyPr>
          <a:lstStyle/>
          <a:p>
            <a:pPr algn="ctr"/>
            <a:r>
              <a:rPr lang="en-US" dirty="0" smtClean="0"/>
              <a:t>* Teach the Chris Eagle IDA Pro V2 book</a:t>
            </a:r>
            <a:endParaRPr lang="en-US" dirty="0"/>
          </a:p>
        </p:txBody>
      </p:sp>
    </p:spTree>
    <p:extLst>
      <p:ext uri="{BB962C8B-B14F-4D97-AF65-F5344CB8AC3E}">
        <p14:creationId xmlns:p14="http://schemas.microsoft.com/office/powerpoint/2010/main" val="30781786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Disassembly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15</a:t>
            </a:fld>
            <a:endParaRPr lang="en-US"/>
          </a:p>
        </p:txBody>
      </p:sp>
    </p:spTree>
    <p:extLst>
      <p:ext uri="{BB962C8B-B14F-4D97-AF65-F5344CB8AC3E}">
        <p14:creationId xmlns:p14="http://schemas.microsoft.com/office/powerpoint/2010/main" val="9481772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7444" y="2104401"/>
            <a:ext cx="2083464" cy="4163914"/>
          </a:xfrm>
          <a:prstGeom prst="rect">
            <a:avLst/>
          </a:prstGeom>
          <a:solidFill>
            <a:schemeClr val="accent2">
              <a:lumMod val="20000"/>
              <a:lumOff val="80000"/>
            </a:schemeClr>
          </a:solidFill>
          <a:ln w="28575" cap="flat" cmpd="sng">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endParaRPr lang="en-US" sz="2800" dirty="0" smtClean="0">
              <a:solidFill>
                <a:srgbClr val="FFFFFF"/>
              </a:solidFill>
              <a:latin typeface="Cambria"/>
            </a:endParaRPr>
          </a:p>
        </p:txBody>
      </p:sp>
      <p:sp>
        <p:nvSpPr>
          <p:cNvPr id="3" name="Rectangle 2"/>
          <p:cNvSpPr/>
          <p:nvPr/>
        </p:nvSpPr>
        <p:spPr>
          <a:xfrm>
            <a:off x="1521249" y="2104401"/>
            <a:ext cx="3190097" cy="4163914"/>
          </a:xfrm>
          <a:prstGeom prst="rect">
            <a:avLst/>
          </a:prstGeom>
          <a:solidFill>
            <a:schemeClr val="accent2">
              <a:lumMod val="20000"/>
              <a:lumOff val="80000"/>
            </a:schemeClr>
          </a:solidFill>
          <a:ln w="28575" cap="flat" cmpd="sng">
            <a:miter lim="800000"/>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endParaRPr lang="en-US" sz="2800" dirty="0" smtClean="0">
              <a:solidFill>
                <a:srgbClr val="FFFFFF"/>
              </a:solidFill>
              <a:latin typeface="Cambria"/>
            </a:endParaRPr>
          </a:p>
        </p:txBody>
      </p:sp>
      <p:sp>
        <p:nvSpPr>
          <p:cNvPr id="2" name="Title 1"/>
          <p:cNvSpPr>
            <a:spLocks noGrp="1"/>
          </p:cNvSpPr>
          <p:nvPr>
            <p:ph type="title"/>
          </p:nvPr>
        </p:nvSpPr>
        <p:spPr/>
        <p:txBody>
          <a:bodyPr/>
          <a:lstStyle/>
          <a:p>
            <a:r>
              <a:rPr lang="en-US" u="sng" dirty="0" smtClean="0"/>
              <a:t>Dis</a:t>
            </a:r>
            <a:r>
              <a:rPr lang="en-US" dirty="0" smtClean="0"/>
              <a:t>assembly</a:t>
            </a:r>
            <a:endParaRPr lang="en-US" dirty="0"/>
          </a:p>
        </p:txBody>
      </p:sp>
      <p:sp>
        <p:nvSpPr>
          <p:cNvPr id="7" name="TextBox 6"/>
          <p:cNvSpPr txBox="1"/>
          <p:nvPr/>
        </p:nvSpPr>
        <p:spPr>
          <a:xfrm>
            <a:off x="304169" y="1233799"/>
            <a:ext cx="8644580" cy="5355313"/>
          </a:xfrm>
          <a:prstGeom prst="rect">
            <a:avLst/>
          </a:prstGeom>
          <a:noFill/>
        </p:spPr>
        <p:txBody>
          <a:bodyPr wrap="square" rtlCol="0">
            <a:spAutoFit/>
          </a:bodyPr>
          <a:lstStyle/>
          <a:p>
            <a:r>
              <a:rPr lang="en-US" dirty="0" smtClean="0">
                <a:solidFill>
                  <a:srgbClr val="000000"/>
                </a:solidFill>
                <a:latin typeface="Consolas"/>
                <a:cs typeface="Consolas"/>
              </a:rPr>
              <a:t>user@box:~/l2$ </a:t>
            </a:r>
            <a:r>
              <a:rPr lang="en-US" dirty="0" err="1">
                <a:latin typeface="Consolas"/>
                <a:cs typeface="Consolas"/>
              </a:rPr>
              <a:t>objdump</a:t>
            </a:r>
            <a:r>
              <a:rPr lang="en-US" dirty="0">
                <a:latin typeface="Consolas"/>
                <a:cs typeface="Consolas"/>
              </a:rPr>
              <a:t> -d bin/</a:t>
            </a:r>
            <a:r>
              <a:rPr lang="en-US" dirty="0" err="1">
                <a:latin typeface="Consolas"/>
                <a:cs typeface="Consolas"/>
              </a:rPr>
              <a:t>reverseme_debug</a:t>
            </a:r>
            <a:endParaRPr lang="en-US" dirty="0">
              <a:latin typeface="Consolas"/>
              <a:cs typeface="Consolas"/>
            </a:endParaRPr>
          </a:p>
          <a:p>
            <a:r>
              <a:rPr lang="en-US" dirty="0" smtClean="0">
                <a:solidFill>
                  <a:srgbClr val="000000"/>
                </a:solidFill>
                <a:latin typeface="Courier"/>
                <a:cs typeface="Courier"/>
              </a:rPr>
              <a:t>...</a:t>
            </a:r>
          </a:p>
          <a:p>
            <a:r>
              <a:rPr lang="en-US" dirty="0">
                <a:latin typeface="Consolas"/>
                <a:cs typeface="Consolas"/>
              </a:rPr>
              <a:t>080484da &lt;main&gt;:</a:t>
            </a:r>
          </a:p>
          <a:p>
            <a:r>
              <a:rPr lang="en-US" dirty="0">
                <a:latin typeface="Consolas"/>
                <a:cs typeface="Consolas"/>
              </a:rPr>
              <a:t> 80484da:    55                       push   %</a:t>
            </a:r>
            <a:r>
              <a:rPr lang="en-US" dirty="0" err="1">
                <a:latin typeface="Consolas"/>
                <a:cs typeface="Consolas"/>
              </a:rPr>
              <a:t>ebp</a:t>
            </a:r>
            <a:endParaRPr lang="en-US" dirty="0">
              <a:latin typeface="Consolas"/>
              <a:cs typeface="Consolas"/>
            </a:endParaRPr>
          </a:p>
          <a:p>
            <a:r>
              <a:rPr lang="en-US" dirty="0">
                <a:latin typeface="Consolas"/>
                <a:cs typeface="Consolas"/>
              </a:rPr>
              <a:t> 80484db:    89 e5                    </a:t>
            </a:r>
            <a:r>
              <a:rPr lang="en-US" dirty="0" err="1">
                <a:latin typeface="Consolas"/>
                <a:cs typeface="Consolas"/>
              </a:rPr>
              <a:t>mov</a:t>
            </a:r>
            <a:r>
              <a:rPr lang="en-US" dirty="0">
                <a:latin typeface="Consolas"/>
                <a:cs typeface="Consolas"/>
              </a:rPr>
              <a:t>    %</a:t>
            </a:r>
            <a:r>
              <a:rPr lang="en-US" dirty="0" err="1">
                <a:latin typeface="Consolas"/>
                <a:cs typeface="Consolas"/>
              </a:rPr>
              <a:t>esp</a:t>
            </a:r>
            <a:r>
              <a:rPr lang="en-US" dirty="0">
                <a:latin typeface="Consolas"/>
                <a:cs typeface="Consolas"/>
              </a:rPr>
              <a:t>,%</a:t>
            </a:r>
            <a:r>
              <a:rPr lang="en-US" dirty="0" err="1">
                <a:latin typeface="Consolas"/>
                <a:cs typeface="Consolas"/>
              </a:rPr>
              <a:t>ebp</a:t>
            </a:r>
            <a:endParaRPr lang="en-US" dirty="0">
              <a:latin typeface="Consolas"/>
              <a:cs typeface="Consolas"/>
            </a:endParaRPr>
          </a:p>
          <a:p>
            <a:r>
              <a:rPr lang="en-US" dirty="0">
                <a:latin typeface="Consolas"/>
                <a:cs typeface="Consolas"/>
              </a:rPr>
              <a:t> 80484dd:    83 e4 f0                 and    $0xfffffff0,%esp</a:t>
            </a:r>
          </a:p>
          <a:p>
            <a:r>
              <a:rPr lang="en-US" dirty="0">
                <a:latin typeface="Consolas"/>
                <a:cs typeface="Consolas"/>
              </a:rPr>
              <a:t> 80484e0:    83 </a:t>
            </a:r>
            <a:r>
              <a:rPr lang="en-US" dirty="0" err="1">
                <a:latin typeface="Consolas"/>
                <a:cs typeface="Consolas"/>
              </a:rPr>
              <a:t>ec</a:t>
            </a:r>
            <a:r>
              <a:rPr lang="en-US" dirty="0">
                <a:latin typeface="Consolas"/>
                <a:cs typeface="Consolas"/>
              </a:rPr>
              <a:t> 10                 sub    $0x10,%esp</a:t>
            </a:r>
          </a:p>
          <a:p>
            <a:r>
              <a:rPr lang="en-US" dirty="0">
                <a:latin typeface="Consolas"/>
                <a:cs typeface="Consolas"/>
              </a:rPr>
              <a:t> 80484e3:    83 7d 08 02              </a:t>
            </a:r>
            <a:r>
              <a:rPr lang="en-US" dirty="0" err="1">
                <a:latin typeface="Consolas"/>
                <a:cs typeface="Consolas"/>
              </a:rPr>
              <a:t>cmpl</a:t>
            </a:r>
            <a:r>
              <a:rPr lang="en-US" dirty="0">
                <a:latin typeface="Consolas"/>
                <a:cs typeface="Consolas"/>
              </a:rPr>
              <a:t>   $0x2,0x8(%</a:t>
            </a:r>
            <a:r>
              <a:rPr lang="en-US" dirty="0" err="1">
                <a:latin typeface="Consolas"/>
                <a:cs typeface="Consolas"/>
              </a:rPr>
              <a:t>ebp</a:t>
            </a:r>
            <a:r>
              <a:rPr lang="en-US" dirty="0">
                <a:latin typeface="Consolas"/>
                <a:cs typeface="Consolas"/>
              </a:rPr>
              <a:t>)</a:t>
            </a:r>
          </a:p>
          <a:p>
            <a:r>
              <a:rPr lang="en-US" dirty="0">
                <a:latin typeface="Consolas"/>
                <a:cs typeface="Consolas"/>
              </a:rPr>
              <a:t> 80484e7:    74 13                    je     80484fc &lt;main+0x22&gt;</a:t>
            </a:r>
          </a:p>
          <a:p>
            <a:r>
              <a:rPr lang="en-US" dirty="0">
                <a:latin typeface="Consolas"/>
                <a:cs typeface="Consolas"/>
              </a:rPr>
              <a:t> 80484e9:    c7 04 24 d0 85 04 08     </a:t>
            </a:r>
            <a:r>
              <a:rPr lang="en-US" dirty="0" err="1">
                <a:latin typeface="Consolas"/>
                <a:cs typeface="Consolas"/>
              </a:rPr>
              <a:t>movl</a:t>
            </a:r>
            <a:r>
              <a:rPr lang="en-US" dirty="0">
                <a:latin typeface="Consolas"/>
                <a:cs typeface="Consolas"/>
              </a:rPr>
              <a:t>   $0x80485d0,(%</a:t>
            </a:r>
            <a:r>
              <a:rPr lang="en-US" dirty="0" err="1">
                <a:latin typeface="Consolas"/>
                <a:cs typeface="Consolas"/>
              </a:rPr>
              <a:t>esp</a:t>
            </a:r>
            <a:r>
              <a:rPr lang="en-US" dirty="0">
                <a:latin typeface="Consolas"/>
                <a:cs typeface="Consolas"/>
              </a:rPr>
              <a:t>)</a:t>
            </a:r>
          </a:p>
          <a:p>
            <a:r>
              <a:rPr lang="en-US" dirty="0">
                <a:latin typeface="Consolas"/>
                <a:cs typeface="Consolas"/>
              </a:rPr>
              <a:t> 80484f0:    e8 2b </a:t>
            </a:r>
            <a:r>
              <a:rPr lang="en-US" dirty="0" err="1">
                <a:latin typeface="Consolas"/>
                <a:cs typeface="Consolas"/>
              </a:rPr>
              <a:t>fe</a:t>
            </a:r>
            <a:r>
              <a:rPr lang="en-US" dirty="0">
                <a:latin typeface="Consolas"/>
                <a:cs typeface="Consolas"/>
              </a:rPr>
              <a:t>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call   8048320 &lt;</a:t>
            </a:r>
            <a:r>
              <a:rPr lang="en-US" dirty="0" err="1">
                <a:latin typeface="Consolas"/>
                <a:cs typeface="Consolas"/>
              </a:rPr>
              <a:t>puts@plt</a:t>
            </a:r>
            <a:r>
              <a:rPr lang="en-US" dirty="0">
                <a:latin typeface="Consolas"/>
                <a:cs typeface="Consolas"/>
              </a:rPr>
              <a:t>&gt;</a:t>
            </a:r>
          </a:p>
          <a:p>
            <a:r>
              <a:rPr lang="en-US" dirty="0">
                <a:latin typeface="Consolas"/>
                <a:cs typeface="Consolas"/>
              </a:rPr>
              <a:t> 80484f5:    b8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a:t>
            </a:r>
            <a:r>
              <a:rPr lang="en-US" dirty="0" err="1">
                <a:latin typeface="Consolas"/>
                <a:cs typeface="Consolas"/>
              </a:rPr>
              <a:t>mov</a:t>
            </a:r>
            <a:r>
              <a:rPr lang="en-US" dirty="0">
                <a:latin typeface="Consolas"/>
                <a:cs typeface="Consolas"/>
              </a:rPr>
              <a:t>    $0xffffffff,%eax</a:t>
            </a:r>
          </a:p>
          <a:p>
            <a:r>
              <a:rPr lang="en-US" dirty="0">
                <a:latin typeface="Consolas"/>
                <a:cs typeface="Consolas"/>
              </a:rPr>
              <a:t> 80484fa:    </a:t>
            </a:r>
            <a:r>
              <a:rPr lang="en-US" dirty="0" err="1">
                <a:latin typeface="Consolas"/>
                <a:cs typeface="Consolas"/>
              </a:rPr>
              <a:t>eb</a:t>
            </a:r>
            <a:r>
              <a:rPr lang="en-US" dirty="0">
                <a:latin typeface="Consolas"/>
                <a:cs typeface="Consolas"/>
              </a:rPr>
              <a:t> 3f                    </a:t>
            </a:r>
            <a:r>
              <a:rPr lang="en-US" dirty="0" err="1">
                <a:latin typeface="Consolas"/>
                <a:cs typeface="Consolas"/>
              </a:rPr>
              <a:t>jmp</a:t>
            </a:r>
            <a:r>
              <a:rPr lang="en-US" dirty="0">
                <a:latin typeface="Consolas"/>
                <a:cs typeface="Consolas"/>
              </a:rPr>
              <a:t>    804853b &lt;main+0x61&gt;</a:t>
            </a:r>
          </a:p>
          <a:p>
            <a:r>
              <a:rPr lang="en-US" dirty="0">
                <a:latin typeface="Consolas"/>
                <a:cs typeface="Consolas"/>
              </a:rPr>
              <a:t> 80484fc:    8b 45 0c                 </a:t>
            </a:r>
            <a:r>
              <a:rPr lang="en-US" dirty="0" err="1">
                <a:latin typeface="Consolas"/>
                <a:cs typeface="Consolas"/>
              </a:rPr>
              <a:t>mov</a:t>
            </a:r>
            <a:r>
              <a:rPr lang="en-US" dirty="0">
                <a:latin typeface="Consolas"/>
                <a:cs typeface="Consolas"/>
              </a:rPr>
              <a:t>    0xc(%</a:t>
            </a:r>
            <a:r>
              <a:rPr lang="en-US" dirty="0" err="1">
                <a:latin typeface="Consolas"/>
                <a:cs typeface="Consolas"/>
              </a:rPr>
              <a:t>ebp</a:t>
            </a:r>
            <a:r>
              <a:rPr lang="en-US" dirty="0">
                <a:latin typeface="Consolas"/>
                <a:cs typeface="Consolas"/>
              </a:rPr>
              <a:t>),%</a:t>
            </a:r>
            <a:r>
              <a:rPr lang="en-US" dirty="0" err="1">
                <a:latin typeface="Consolas"/>
                <a:cs typeface="Consolas"/>
              </a:rPr>
              <a:t>eax</a:t>
            </a:r>
            <a:endParaRPr lang="en-US" dirty="0">
              <a:latin typeface="Consolas"/>
              <a:cs typeface="Consolas"/>
            </a:endParaRPr>
          </a:p>
          <a:p>
            <a:r>
              <a:rPr lang="en-US" dirty="0">
                <a:latin typeface="Consolas"/>
                <a:cs typeface="Consolas"/>
              </a:rPr>
              <a:t> 80484ff:    83 c0 04                 add    $0x4,%eax</a:t>
            </a:r>
          </a:p>
          <a:p>
            <a:r>
              <a:rPr lang="en-US" dirty="0">
                <a:latin typeface="Consolas"/>
                <a:cs typeface="Consolas"/>
              </a:rPr>
              <a:t> 8048502:    8b 00                    </a:t>
            </a:r>
            <a:r>
              <a:rPr lang="en-US" dirty="0" err="1">
                <a:latin typeface="Consolas"/>
                <a:cs typeface="Consolas"/>
              </a:rPr>
              <a:t>mov</a:t>
            </a:r>
            <a:r>
              <a:rPr lang="en-US" dirty="0">
                <a:latin typeface="Consolas"/>
                <a:cs typeface="Consolas"/>
              </a:rPr>
              <a:t>    (%</a:t>
            </a:r>
            <a:r>
              <a:rPr lang="en-US" dirty="0" err="1">
                <a:latin typeface="Consolas"/>
                <a:cs typeface="Consolas"/>
              </a:rPr>
              <a:t>eax</a:t>
            </a:r>
            <a:r>
              <a:rPr lang="en-US" dirty="0">
                <a:latin typeface="Consolas"/>
                <a:cs typeface="Consolas"/>
              </a:rPr>
              <a:t>),%</a:t>
            </a:r>
            <a:r>
              <a:rPr lang="en-US" dirty="0" err="1">
                <a:latin typeface="Consolas"/>
                <a:cs typeface="Consolas"/>
              </a:rPr>
              <a:t>eax</a:t>
            </a:r>
            <a:endParaRPr lang="en-US" dirty="0">
              <a:latin typeface="Consolas"/>
              <a:cs typeface="Consolas"/>
            </a:endParaRPr>
          </a:p>
          <a:p>
            <a:r>
              <a:rPr lang="en-US" dirty="0">
                <a:latin typeface="Consolas"/>
                <a:cs typeface="Consolas"/>
              </a:rPr>
              <a:t> 8048504:    89 04 24                 </a:t>
            </a:r>
            <a:r>
              <a:rPr lang="en-US" dirty="0" err="1">
                <a:latin typeface="Consolas"/>
                <a:cs typeface="Consolas"/>
              </a:rPr>
              <a:t>mov</a:t>
            </a:r>
            <a:r>
              <a:rPr lang="en-US" dirty="0">
                <a:latin typeface="Consolas"/>
                <a:cs typeface="Consolas"/>
              </a:rPr>
              <a:t>    %</a:t>
            </a:r>
            <a:r>
              <a:rPr lang="en-US" dirty="0" err="1">
                <a:latin typeface="Consolas"/>
                <a:cs typeface="Consolas"/>
              </a:rPr>
              <a:t>eax</a:t>
            </a:r>
            <a:r>
              <a:rPr lang="en-US" dirty="0">
                <a:latin typeface="Consolas"/>
                <a:cs typeface="Consolas"/>
              </a:rPr>
              <a:t>,(%</a:t>
            </a:r>
            <a:r>
              <a:rPr lang="en-US" dirty="0" err="1">
                <a:latin typeface="Consolas"/>
                <a:cs typeface="Consolas"/>
              </a:rPr>
              <a:t>esp</a:t>
            </a:r>
            <a:r>
              <a:rPr lang="en-US" dirty="0">
                <a:latin typeface="Consolas"/>
                <a:cs typeface="Consolas"/>
              </a:rPr>
              <a:t>)</a:t>
            </a:r>
          </a:p>
          <a:p>
            <a:r>
              <a:rPr lang="en-US" dirty="0">
                <a:latin typeface="Consolas"/>
                <a:cs typeface="Consolas"/>
              </a:rPr>
              <a:t> 8048507:    e8 77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a:t>
            </a:r>
            <a:r>
              <a:rPr lang="en-US" dirty="0" err="1">
                <a:latin typeface="Consolas"/>
                <a:cs typeface="Consolas"/>
              </a:rPr>
              <a:t>ff</a:t>
            </a:r>
            <a:r>
              <a:rPr lang="en-US" dirty="0">
                <a:latin typeface="Consolas"/>
                <a:cs typeface="Consolas"/>
              </a:rPr>
              <a:t>           call   8048483 &lt;check&gt;</a:t>
            </a:r>
          </a:p>
          <a:p>
            <a:endParaRPr lang="en-US" dirty="0" smtClean="0">
              <a:solidFill>
                <a:srgbClr val="000000"/>
              </a:solidFill>
              <a:latin typeface="Courier"/>
              <a:cs typeface="Courier"/>
            </a:endParaRPr>
          </a:p>
        </p:txBody>
      </p:sp>
      <p:sp>
        <p:nvSpPr>
          <p:cNvPr id="9" name="Rounded Rectangular Callout 8"/>
          <p:cNvSpPr/>
          <p:nvPr/>
        </p:nvSpPr>
        <p:spPr>
          <a:xfrm>
            <a:off x="145983" y="6324600"/>
            <a:ext cx="3140198" cy="533400"/>
          </a:xfrm>
          <a:prstGeom prst="wedgeRoundRectCallout">
            <a:avLst>
              <a:gd name="adj1" fmla="val -33801"/>
              <a:gd name="adj2" fmla="val -73967"/>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000" dirty="0" smtClean="0">
                <a:solidFill>
                  <a:srgbClr val="FFFFFF"/>
                </a:solidFill>
                <a:latin typeface="Cambria"/>
              </a:rPr>
              <a:t>Address</a:t>
            </a:r>
          </a:p>
        </p:txBody>
      </p:sp>
      <p:sp>
        <p:nvSpPr>
          <p:cNvPr id="11" name="Rounded Rectangular Callout 10"/>
          <p:cNvSpPr/>
          <p:nvPr/>
        </p:nvSpPr>
        <p:spPr>
          <a:xfrm>
            <a:off x="4724400" y="6297514"/>
            <a:ext cx="3200400" cy="533400"/>
          </a:xfrm>
          <a:prstGeom prst="wedgeRoundRectCallout">
            <a:avLst>
              <a:gd name="adj1" fmla="val -80797"/>
              <a:gd name="adj2" fmla="val -6597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000" dirty="0" smtClean="0">
                <a:solidFill>
                  <a:srgbClr val="FFFFFF"/>
                </a:solidFill>
                <a:latin typeface="Cambria"/>
              </a:rPr>
              <a:t>Executable instructions</a:t>
            </a:r>
          </a:p>
        </p:txBody>
      </p:sp>
      <p:sp>
        <p:nvSpPr>
          <p:cNvPr id="12" name="Rounded Rectangular Callout 11"/>
          <p:cNvSpPr/>
          <p:nvPr/>
        </p:nvSpPr>
        <p:spPr>
          <a:xfrm>
            <a:off x="6477000" y="1600200"/>
            <a:ext cx="1905000" cy="533400"/>
          </a:xfrm>
          <a:prstGeom prst="wedgeRoundRectCallout">
            <a:avLst>
              <a:gd name="adj1" fmla="val -135843"/>
              <a:gd name="adj2" fmla="val -55232"/>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000" dirty="0" smtClean="0">
                <a:solidFill>
                  <a:srgbClr val="FFFFFF"/>
                </a:solidFill>
                <a:latin typeface="Cambria"/>
              </a:rPr>
              <a:t>Disassemble</a:t>
            </a:r>
          </a:p>
        </p:txBody>
      </p:sp>
    </p:spTree>
    <p:extLst>
      <p:ext uri="{BB962C8B-B14F-4D97-AF65-F5344CB8AC3E}">
        <p14:creationId xmlns:p14="http://schemas.microsoft.com/office/powerpoint/2010/main" val="15188506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Assembly Execution Model</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B747839D-A323-47F3-909F-548499399628}" type="slidenum">
              <a:rPr lang="en-US" smtClean="0"/>
              <a:pPr/>
              <a:t>17</a:t>
            </a:fld>
            <a:endParaRPr lang="en-US" dirty="0"/>
          </a:p>
        </p:txBody>
      </p:sp>
    </p:spTree>
    <p:extLst>
      <p:ext uri="{BB962C8B-B14F-4D97-AF65-F5344CB8AC3E}">
        <p14:creationId xmlns:p14="http://schemas.microsoft.com/office/powerpoint/2010/main" val="42676413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3505200" y="1263598"/>
            <a:ext cx="2362200" cy="5334000"/>
          </a:xfrm>
          <a:prstGeom prst="roundRect">
            <a:avLst/>
          </a:prstGeom>
          <a:solidFill>
            <a:srgbClr val="92939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b" anchorCtr="1">
            <a:noAutofit/>
          </a:bodyPr>
          <a:lstStyle/>
          <a:p>
            <a:pPr algn="ctr"/>
            <a:r>
              <a:rPr lang="en-US" sz="2800" dirty="0" smtClean="0">
                <a:solidFill>
                  <a:schemeClr val="bg1"/>
                </a:solidFill>
              </a:rPr>
              <a:t>Process</a:t>
            </a:r>
            <a:br>
              <a:rPr lang="en-US" sz="2800" dirty="0" smtClean="0">
                <a:solidFill>
                  <a:schemeClr val="bg1"/>
                </a:solidFill>
              </a:rPr>
            </a:br>
            <a:r>
              <a:rPr lang="en-US" sz="2800" dirty="0" smtClean="0">
                <a:solidFill>
                  <a:schemeClr val="bg1"/>
                </a:solidFill>
              </a:rPr>
              <a:t>Memory</a:t>
            </a:r>
          </a:p>
        </p:txBody>
      </p:sp>
      <p:sp>
        <p:nvSpPr>
          <p:cNvPr id="12" name="Rounded Rectangle 11"/>
          <p:cNvSpPr/>
          <p:nvPr/>
        </p:nvSpPr>
        <p:spPr>
          <a:xfrm>
            <a:off x="304800" y="1295400"/>
            <a:ext cx="2362200" cy="5334000"/>
          </a:xfrm>
          <a:prstGeom prst="roundRect">
            <a:avLst/>
          </a:prstGeom>
          <a:solidFill>
            <a:schemeClr val="accent4"/>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b" anchorCtr="1">
            <a:noAutofit/>
          </a:bodyPr>
          <a:lstStyle/>
          <a:p>
            <a:pPr algn="ctr"/>
            <a:r>
              <a:rPr lang="en-US" sz="2800" dirty="0" smtClean="0">
                <a:solidFill>
                  <a:schemeClr val="bg1"/>
                </a:solidFill>
              </a:rPr>
              <a:t>File system</a:t>
            </a:r>
          </a:p>
        </p:txBody>
      </p:sp>
      <p:sp>
        <p:nvSpPr>
          <p:cNvPr id="11" name="Title 10"/>
          <p:cNvSpPr>
            <a:spLocks noGrp="1"/>
          </p:cNvSpPr>
          <p:nvPr>
            <p:ph type="title"/>
          </p:nvPr>
        </p:nvSpPr>
        <p:spPr/>
        <p:txBody>
          <a:bodyPr/>
          <a:lstStyle/>
          <a:p>
            <a:r>
              <a:rPr lang="en-US" dirty="0" smtClean="0">
                <a:solidFill>
                  <a:schemeClr val="tx1"/>
                </a:solidFill>
              </a:rPr>
              <a:t>Basic</a:t>
            </a:r>
            <a:r>
              <a:rPr lang="en-US" dirty="0" smtClean="0"/>
              <a:t> Execution</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18</a:t>
            </a:fld>
            <a:endParaRPr lang="en-US"/>
          </a:p>
        </p:txBody>
      </p:sp>
      <p:sp>
        <p:nvSpPr>
          <p:cNvPr id="6" name="Rounded Rectangle 5"/>
          <p:cNvSpPr/>
          <p:nvPr/>
        </p:nvSpPr>
        <p:spPr>
          <a:xfrm>
            <a:off x="609600" y="1461374"/>
            <a:ext cx="1752600" cy="2805826"/>
          </a:xfrm>
          <a:prstGeom prst="roundRect">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t" anchorCtr="1">
            <a:noAutofit/>
          </a:bodyPr>
          <a:lstStyle/>
          <a:p>
            <a:pPr algn="ctr"/>
            <a:r>
              <a:rPr lang="en-US" sz="2800" dirty="0" smtClean="0">
                <a:solidFill>
                  <a:schemeClr val="bg1"/>
                </a:solidFill>
              </a:rPr>
              <a:t>Binary</a:t>
            </a:r>
          </a:p>
        </p:txBody>
      </p:sp>
      <p:grpSp>
        <p:nvGrpSpPr>
          <p:cNvPr id="20" name="Group 19"/>
          <p:cNvGrpSpPr/>
          <p:nvPr/>
        </p:nvGrpSpPr>
        <p:grpSpPr>
          <a:xfrm>
            <a:off x="838201" y="2057400"/>
            <a:ext cx="1295399" cy="1981200"/>
            <a:chOff x="1066801" y="2057400"/>
            <a:chExt cx="1295399" cy="1981200"/>
          </a:xfrm>
        </p:grpSpPr>
        <p:sp>
          <p:nvSpPr>
            <p:cNvPr id="7" name="Rounded Rectangle 6"/>
            <p:cNvSpPr/>
            <p:nvPr/>
          </p:nvSpPr>
          <p:spPr>
            <a:xfrm>
              <a:off x="1066801" y="2057400"/>
              <a:ext cx="1295399" cy="685800"/>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Code </a:t>
              </a:r>
            </a:p>
          </p:txBody>
        </p:sp>
        <p:sp>
          <p:nvSpPr>
            <p:cNvPr id="8" name="Rounded Rectangle 7"/>
            <p:cNvSpPr/>
            <p:nvPr/>
          </p:nvSpPr>
          <p:spPr>
            <a:xfrm>
              <a:off x="1066801" y="2819400"/>
              <a:ext cx="1295399" cy="609600"/>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Data</a:t>
              </a:r>
            </a:p>
          </p:txBody>
        </p:sp>
        <p:sp>
          <p:nvSpPr>
            <p:cNvPr id="10" name="Rounded Rectangle 9"/>
            <p:cNvSpPr/>
            <p:nvPr/>
          </p:nvSpPr>
          <p:spPr>
            <a:xfrm>
              <a:off x="1066801" y="3581400"/>
              <a:ext cx="1295399" cy="457200"/>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t>
              </a:r>
            </a:p>
          </p:txBody>
        </p:sp>
      </p:grpSp>
      <p:sp>
        <p:nvSpPr>
          <p:cNvPr id="16" name="Rounded Rectangle 15"/>
          <p:cNvSpPr/>
          <p:nvPr/>
        </p:nvSpPr>
        <p:spPr>
          <a:xfrm>
            <a:off x="4038600" y="3657600"/>
            <a:ext cx="1295399" cy="914400"/>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Stack</a:t>
            </a:r>
          </a:p>
        </p:txBody>
      </p:sp>
      <p:sp>
        <p:nvSpPr>
          <p:cNvPr id="17" name="Rounded Rectangle 16"/>
          <p:cNvSpPr/>
          <p:nvPr/>
        </p:nvSpPr>
        <p:spPr>
          <a:xfrm>
            <a:off x="4038600" y="4648200"/>
            <a:ext cx="1295399" cy="914400"/>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Heap</a:t>
            </a:r>
          </a:p>
        </p:txBody>
      </p:sp>
      <p:sp>
        <p:nvSpPr>
          <p:cNvPr id="21" name="Rounded Rectangle 20"/>
          <p:cNvSpPr/>
          <p:nvPr/>
        </p:nvSpPr>
        <p:spPr>
          <a:xfrm>
            <a:off x="6629400" y="2667000"/>
            <a:ext cx="2362200" cy="1066800"/>
          </a:xfrm>
          <a:prstGeom prst="roundRect">
            <a:avLst/>
          </a:prstGeom>
          <a:solidFill>
            <a:srgbClr val="92939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Processor</a:t>
            </a:r>
          </a:p>
        </p:txBody>
      </p:sp>
      <p:grpSp>
        <p:nvGrpSpPr>
          <p:cNvPr id="30" name="Group 29"/>
          <p:cNvGrpSpPr/>
          <p:nvPr/>
        </p:nvGrpSpPr>
        <p:grpSpPr>
          <a:xfrm>
            <a:off x="5333999" y="1535668"/>
            <a:ext cx="3806968" cy="1131332"/>
            <a:chOff x="5333999" y="1535668"/>
            <a:chExt cx="3806968" cy="1131332"/>
          </a:xfrm>
        </p:grpSpPr>
        <p:cxnSp>
          <p:nvCxnSpPr>
            <p:cNvPr id="3" name="Elbow Connector 2"/>
            <p:cNvCxnSpPr>
              <a:endCxn id="21" idx="0"/>
            </p:cNvCxnSpPr>
            <p:nvPr/>
          </p:nvCxnSpPr>
          <p:spPr>
            <a:xfrm>
              <a:off x="5333999" y="1997333"/>
              <a:ext cx="2476501" cy="669667"/>
            </a:xfrm>
            <a:prstGeom prst="bentConnector2">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19800" y="1535668"/>
              <a:ext cx="3121167" cy="461665"/>
            </a:xfrm>
            <a:prstGeom prst="rect">
              <a:avLst/>
            </a:prstGeom>
            <a:noFill/>
          </p:spPr>
          <p:txBody>
            <a:bodyPr wrap="none" rtlCol="0">
              <a:spAutoFit/>
            </a:bodyPr>
            <a:lstStyle/>
            <a:p>
              <a:r>
                <a:rPr lang="en-US" sz="2400" dirty="0" smtClean="0"/>
                <a:t>Fetch, decode, execute</a:t>
              </a:r>
              <a:endParaRPr lang="en-US" sz="2400" dirty="0"/>
            </a:p>
          </p:txBody>
        </p:sp>
      </p:grpSp>
      <p:sp>
        <p:nvSpPr>
          <p:cNvPr id="28" name="TextBox 27"/>
          <p:cNvSpPr txBox="1"/>
          <p:nvPr/>
        </p:nvSpPr>
        <p:spPr>
          <a:xfrm>
            <a:off x="6934200" y="1066800"/>
            <a:ext cx="184666" cy="369332"/>
          </a:xfrm>
          <a:prstGeom prst="rect">
            <a:avLst/>
          </a:prstGeom>
          <a:noFill/>
        </p:spPr>
        <p:txBody>
          <a:bodyPr wrap="none" rtlCol="0">
            <a:spAutoFit/>
          </a:bodyPr>
          <a:lstStyle/>
          <a:p>
            <a:endParaRPr lang="en-US" dirty="0"/>
          </a:p>
        </p:txBody>
      </p:sp>
      <p:grpSp>
        <p:nvGrpSpPr>
          <p:cNvPr id="31" name="Group 30"/>
          <p:cNvGrpSpPr/>
          <p:nvPr/>
        </p:nvGrpSpPr>
        <p:grpSpPr>
          <a:xfrm>
            <a:off x="5333999" y="3733800"/>
            <a:ext cx="2802637" cy="1840775"/>
            <a:chOff x="5333999" y="3733800"/>
            <a:chExt cx="2802637" cy="1840775"/>
          </a:xfrm>
        </p:grpSpPr>
        <p:cxnSp>
          <p:nvCxnSpPr>
            <p:cNvPr id="19" name="Elbow Connector 18"/>
            <p:cNvCxnSpPr/>
            <p:nvPr/>
          </p:nvCxnSpPr>
          <p:spPr>
            <a:xfrm flipV="1">
              <a:off x="5333999" y="3810000"/>
              <a:ext cx="2476501" cy="381000"/>
            </a:xfrm>
            <a:prstGeom prst="bentConnector2">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Elbow Connector 24"/>
            <p:cNvCxnSpPr>
              <a:endCxn id="21" idx="2"/>
            </p:cNvCxnSpPr>
            <p:nvPr/>
          </p:nvCxnSpPr>
          <p:spPr>
            <a:xfrm flipV="1">
              <a:off x="5333999" y="3733800"/>
              <a:ext cx="2476501" cy="1371600"/>
            </a:xfrm>
            <a:prstGeom prst="bentConnector2">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019800" y="5112910"/>
              <a:ext cx="2116836" cy="461665"/>
            </a:xfrm>
            <a:prstGeom prst="rect">
              <a:avLst/>
            </a:prstGeom>
            <a:noFill/>
          </p:spPr>
          <p:txBody>
            <a:bodyPr wrap="none" rtlCol="0">
              <a:spAutoFit/>
            </a:bodyPr>
            <a:lstStyle/>
            <a:p>
              <a:r>
                <a:rPr lang="en-US" sz="2400" dirty="0" smtClean="0"/>
                <a:t>read and write</a:t>
              </a:r>
              <a:endParaRPr lang="en-US" sz="2400" dirty="0"/>
            </a:p>
          </p:txBody>
        </p:sp>
      </p:grpSp>
    </p:spTree>
    <p:extLst>
      <p:ext uri="{BB962C8B-B14F-4D97-AF65-F5344CB8AC3E}">
        <p14:creationId xmlns:p14="http://schemas.microsoft.com/office/powerpoint/2010/main" val="4268834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59597E-6 3.98334E-6 L 0.34572 -0.06662 " pathEditMode="relative" rAng="0" ptsTypes="AA">
                                      <p:cBhvr>
                                        <p:cTn id="6" dur="2000" fill="hold"/>
                                        <p:tgtEl>
                                          <p:spTgt spid="20"/>
                                        </p:tgtEl>
                                        <p:attrNameLst>
                                          <p:attrName>ppt_x</p:attrName>
                                          <p:attrName>ppt_y</p:attrName>
                                        </p:attrNameLst>
                                      </p:cBhvr>
                                      <p:rCtr x="17286" y="-3331"/>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19</a:t>
            </a:fld>
            <a:endParaRPr lang="en-US"/>
          </a:p>
        </p:txBody>
      </p:sp>
      <p:sp>
        <p:nvSpPr>
          <p:cNvPr id="4" name="Rounded Rectangle 3"/>
          <p:cNvSpPr/>
          <p:nvPr/>
        </p:nvSpPr>
        <p:spPr>
          <a:xfrm>
            <a:off x="381000" y="228600"/>
            <a:ext cx="4800600" cy="6400800"/>
          </a:xfrm>
          <a:prstGeom prst="roundRect">
            <a:avLst/>
          </a:prstGeom>
          <a:solidFill>
            <a:schemeClr val="accent4"/>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t" anchorCtr="1">
            <a:noAutofit/>
          </a:bodyPr>
          <a:lstStyle/>
          <a:p>
            <a:pPr algn="ctr"/>
            <a:r>
              <a:rPr lang="en-US" sz="2800" dirty="0" smtClean="0">
                <a:solidFill>
                  <a:schemeClr val="bg1"/>
                </a:solidFill>
              </a:rPr>
              <a:t>x86 Processor</a:t>
            </a:r>
          </a:p>
        </p:txBody>
      </p:sp>
      <p:sp>
        <p:nvSpPr>
          <p:cNvPr id="7" name="Rounded Rectangle 6"/>
          <p:cNvSpPr/>
          <p:nvPr/>
        </p:nvSpPr>
        <p:spPr>
          <a:xfrm>
            <a:off x="2761722" y="12322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EAX</a:t>
            </a:r>
          </a:p>
        </p:txBody>
      </p:sp>
      <p:sp>
        <p:nvSpPr>
          <p:cNvPr id="9" name="Rounded Rectangle 8"/>
          <p:cNvSpPr/>
          <p:nvPr/>
        </p:nvSpPr>
        <p:spPr>
          <a:xfrm>
            <a:off x="2761722" y="18418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EDX</a:t>
            </a:r>
          </a:p>
        </p:txBody>
      </p:sp>
      <p:sp>
        <p:nvSpPr>
          <p:cNvPr id="10" name="Rounded Rectangle 9"/>
          <p:cNvSpPr/>
          <p:nvPr/>
        </p:nvSpPr>
        <p:spPr>
          <a:xfrm>
            <a:off x="2761722" y="24514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ECX</a:t>
            </a:r>
          </a:p>
        </p:txBody>
      </p:sp>
      <p:sp>
        <p:nvSpPr>
          <p:cNvPr id="11" name="Rounded Rectangle 10"/>
          <p:cNvSpPr/>
          <p:nvPr/>
        </p:nvSpPr>
        <p:spPr>
          <a:xfrm>
            <a:off x="2761722" y="30610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EBX</a:t>
            </a:r>
          </a:p>
        </p:txBody>
      </p:sp>
      <p:sp>
        <p:nvSpPr>
          <p:cNvPr id="12" name="Rounded Rectangle 11"/>
          <p:cNvSpPr/>
          <p:nvPr/>
        </p:nvSpPr>
        <p:spPr>
          <a:xfrm>
            <a:off x="2761722" y="36706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ESP</a:t>
            </a:r>
          </a:p>
        </p:txBody>
      </p:sp>
      <p:sp>
        <p:nvSpPr>
          <p:cNvPr id="13" name="Rounded Rectangle 12"/>
          <p:cNvSpPr/>
          <p:nvPr/>
        </p:nvSpPr>
        <p:spPr>
          <a:xfrm>
            <a:off x="2761722" y="42802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EBP</a:t>
            </a:r>
          </a:p>
        </p:txBody>
      </p:sp>
      <p:sp>
        <p:nvSpPr>
          <p:cNvPr id="14" name="Rounded Rectangle 13"/>
          <p:cNvSpPr/>
          <p:nvPr/>
        </p:nvSpPr>
        <p:spPr>
          <a:xfrm>
            <a:off x="2761722" y="54994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EDI</a:t>
            </a:r>
          </a:p>
        </p:txBody>
      </p:sp>
      <p:sp>
        <p:nvSpPr>
          <p:cNvPr id="15" name="Rounded Rectangle 14"/>
          <p:cNvSpPr/>
          <p:nvPr/>
        </p:nvSpPr>
        <p:spPr>
          <a:xfrm>
            <a:off x="2761722" y="48898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ESI</a:t>
            </a:r>
          </a:p>
        </p:txBody>
      </p:sp>
      <p:sp>
        <p:nvSpPr>
          <p:cNvPr id="17" name="Rounded Rectangle 16"/>
          <p:cNvSpPr/>
          <p:nvPr/>
        </p:nvSpPr>
        <p:spPr>
          <a:xfrm>
            <a:off x="609600" y="2743200"/>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EIP</a:t>
            </a:r>
          </a:p>
        </p:txBody>
      </p:sp>
      <p:sp>
        <p:nvSpPr>
          <p:cNvPr id="18" name="Rounded Rectangle 17"/>
          <p:cNvSpPr/>
          <p:nvPr/>
        </p:nvSpPr>
        <p:spPr>
          <a:xfrm>
            <a:off x="609600" y="3327706"/>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EFLAGS</a:t>
            </a:r>
          </a:p>
        </p:txBody>
      </p:sp>
      <p:sp>
        <p:nvSpPr>
          <p:cNvPr id="19" name="Rounded Rectangular Callout 18"/>
          <p:cNvSpPr/>
          <p:nvPr/>
        </p:nvSpPr>
        <p:spPr>
          <a:xfrm>
            <a:off x="6019800" y="463703"/>
            <a:ext cx="2286000" cy="1537006"/>
          </a:xfrm>
          <a:prstGeom prst="wedgeRoundRectCallout">
            <a:avLst>
              <a:gd name="adj1" fmla="val -253530"/>
              <a:gd name="adj2" fmla="val 93676"/>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Address of next instruction</a:t>
            </a:r>
          </a:p>
        </p:txBody>
      </p:sp>
      <p:sp>
        <p:nvSpPr>
          <p:cNvPr id="20" name="Rounded Rectangular Callout 19"/>
          <p:cNvSpPr/>
          <p:nvPr/>
        </p:nvSpPr>
        <p:spPr>
          <a:xfrm>
            <a:off x="6118371" y="2163995"/>
            <a:ext cx="2286000" cy="1537006"/>
          </a:xfrm>
          <a:prstGeom prst="wedgeRoundRectCallout">
            <a:avLst>
              <a:gd name="adj1" fmla="val -215929"/>
              <a:gd name="adj2" fmla="val 41097"/>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Condition codes</a:t>
            </a:r>
          </a:p>
        </p:txBody>
      </p:sp>
      <p:grpSp>
        <p:nvGrpSpPr>
          <p:cNvPr id="23" name="Group 22"/>
          <p:cNvGrpSpPr/>
          <p:nvPr/>
        </p:nvGrpSpPr>
        <p:grpSpPr>
          <a:xfrm>
            <a:off x="4724400" y="1295400"/>
            <a:ext cx="3962400" cy="4724400"/>
            <a:chOff x="4724400" y="1295400"/>
            <a:chExt cx="3962400" cy="4724400"/>
          </a:xfrm>
        </p:grpSpPr>
        <p:sp>
          <p:nvSpPr>
            <p:cNvPr id="21" name="Rounded Rectangular Callout 20"/>
            <p:cNvSpPr/>
            <p:nvPr/>
          </p:nvSpPr>
          <p:spPr>
            <a:xfrm>
              <a:off x="6400800" y="3993151"/>
              <a:ext cx="2286000" cy="1537006"/>
            </a:xfrm>
            <a:prstGeom prst="wedgeRoundRectCallout">
              <a:avLst>
                <a:gd name="adj1" fmla="val -107616"/>
                <a:gd name="adj2" fmla="val -32347"/>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General</a:t>
              </a:r>
              <a:br>
                <a:rPr lang="en-US" sz="2800" dirty="0" smtClean="0">
                  <a:solidFill>
                    <a:schemeClr val="bg1"/>
                  </a:solidFill>
                </a:rPr>
              </a:br>
              <a:r>
                <a:rPr lang="en-US" sz="2800" dirty="0" smtClean="0">
                  <a:solidFill>
                    <a:schemeClr val="bg1"/>
                  </a:solidFill>
                </a:rPr>
                <a:t>Purpose</a:t>
              </a:r>
            </a:p>
          </p:txBody>
        </p:sp>
        <p:sp>
          <p:nvSpPr>
            <p:cNvPr id="22" name="Right Brace 21"/>
            <p:cNvSpPr/>
            <p:nvPr/>
          </p:nvSpPr>
          <p:spPr>
            <a:xfrm>
              <a:off x="4724400" y="1295400"/>
              <a:ext cx="457200" cy="4724400"/>
            </a:xfrm>
            <a:prstGeom prst="rightBrace">
              <a:avLst>
                <a:gd name="adj1" fmla="val 8333"/>
                <a:gd name="adj2" fmla="val 62490"/>
              </a:avLst>
            </a:prstGeom>
            <a:ln>
              <a:headEnd type="none"/>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26396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CyberStakes Points By Category</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2</a:t>
            </a:fld>
            <a:endParaRPr lang="en-US"/>
          </a:p>
        </p:txBody>
      </p:sp>
      <p:pic>
        <p:nvPicPr>
          <p:cNvPr id="5" name="Picture 4" descr="strength_per_academy.png"/>
          <p:cNvPicPr>
            <a:picLocks noChangeAspect="1"/>
          </p:cNvPicPr>
          <p:nvPr/>
        </p:nvPicPr>
        <p:blipFill rotWithShape="1">
          <a:blip r:embed="rId2">
            <a:extLst>
              <a:ext uri="{28A0092B-C50C-407E-A947-70E740481C1C}">
                <a14:useLocalDpi xmlns:a14="http://schemas.microsoft.com/office/drawing/2010/main" val="0"/>
              </a:ext>
            </a:extLst>
          </a:blip>
          <a:srcRect t="15037" r="14236"/>
          <a:stretch/>
        </p:blipFill>
        <p:spPr>
          <a:xfrm>
            <a:off x="650875" y="1984375"/>
            <a:ext cx="7842250" cy="3201951"/>
          </a:xfrm>
          <a:prstGeom prst="rect">
            <a:avLst/>
          </a:prstGeom>
        </p:spPr>
      </p:pic>
      <p:sp>
        <p:nvSpPr>
          <p:cNvPr id="6" name="Left Brace 5"/>
          <p:cNvSpPr/>
          <p:nvPr/>
        </p:nvSpPr>
        <p:spPr>
          <a:xfrm rot="16200000">
            <a:off x="3730624" y="4603749"/>
            <a:ext cx="508001" cy="1016000"/>
          </a:xfrm>
          <a:prstGeom prst="leftBrace">
            <a:avLst/>
          </a:prstGeom>
          <a:ln>
            <a:solidFill>
              <a:schemeClr val="tx2"/>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Rounded Rectangle 6"/>
          <p:cNvSpPr/>
          <p:nvPr/>
        </p:nvSpPr>
        <p:spPr>
          <a:xfrm>
            <a:off x="2508250" y="5445125"/>
            <a:ext cx="3111500" cy="635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Autofit/>
          </a:bodyPr>
          <a:lstStyle/>
          <a:p>
            <a:pPr algn="ctr"/>
            <a:r>
              <a:rPr lang="en-US" sz="2800" dirty="0" smtClean="0">
                <a:solidFill>
                  <a:schemeClr val="bg1"/>
                </a:solidFill>
              </a:rPr>
              <a:t>This Lecture</a:t>
            </a:r>
          </a:p>
        </p:txBody>
      </p:sp>
    </p:spTree>
    <p:extLst>
      <p:ext uri="{BB962C8B-B14F-4D97-AF65-F5344CB8AC3E}">
        <p14:creationId xmlns:p14="http://schemas.microsoft.com/office/powerpoint/2010/main" val="12646993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85000"/>
                    <a:lumOff val="15000"/>
                  </a:schemeClr>
                </a:solidFill>
              </a:rPr>
              <a:t>EAX, EDX, ECX, and EBX</a:t>
            </a:r>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20</a:t>
            </a:fld>
            <a:endParaRPr lang="en-US"/>
          </a:p>
        </p:txBody>
      </p:sp>
      <p:sp>
        <p:nvSpPr>
          <p:cNvPr id="4" name="Rounded Rectangle 3"/>
          <p:cNvSpPr/>
          <p:nvPr/>
        </p:nvSpPr>
        <p:spPr>
          <a:xfrm>
            <a:off x="457200" y="1841806"/>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EAX</a:t>
            </a:r>
          </a:p>
        </p:txBody>
      </p:sp>
      <p:sp>
        <p:nvSpPr>
          <p:cNvPr id="5" name="Rounded Rectangle 4"/>
          <p:cNvSpPr/>
          <p:nvPr/>
        </p:nvSpPr>
        <p:spPr>
          <a:xfrm>
            <a:off x="457200" y="2451406"/>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EDX</a:t>
            </a:r>
          </a:p>
        </p:txBody>
      </p:sp>
      <p:sp>
        <p:nvSpPr>
          <p:cNvPr id="6" name="Rounded Rectangle 5"/>
          <p:cNvSpPr/>
          <p:nvPr/>
        </p:nvSpPr>
        <p:spPr>
          <a:xfrm>
            <a:off x="457200" y="3061006"/>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ECX</a:t>
            </a:r>
          </a:p>
        </p:txBody>
      </p:sp>
      <p:sp>
        <p:nvSpPr>
          <p:cNvPr id="7" name="Rounded Rectangle 6"/>
          <p:cNvSpPr/>
          <p:nvPr/>
        </p:nvSpPr>
        <p:spPr>
          <a:xfrm>
            <a:off x="457200" y="3670606"/>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EBX</a:t>
            </a:r>
          </a:p>
        </p:txBody>
      </p:sp>
      <p:sp>
        <p:nvSpPr>
          <p:cNvPr id="12" name="Rounded Rectangle 11"/>
          <p:cNvSpPr/>
          <p:nvPr/>
        </p:nvSpPr>
        <p:spPr>
          <a:xfrm>
            <a:off x="3581401" y="19050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AL</a:t>
            </a:r>
          </a:p>
        </p:txBody>
      </p:sp>
      <p:cxnSp>
        <p:nvCxnSpPr>
          <p:cNvPr id="15" name="Straight Connector 14"/>
          <p:cNvCxnSpPr>
            <a:stCxn id="4" idx="0"/>
            <a:endCxn id="7" idx="2"/>
          </p:cNvCxnSpPr>
          <p:nvPr/>
        </p:nvCxnSpPr>
        <p:spPr>
          <a:xfrm>
            <a:off x="2438400" y="1841806"/>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505200" y="1828800"/>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17" name="Rounded Rectangle 16"/>
          <p:cNvSpPr/>
          <p:nvPr/>
        </p:nvSpPr>
        <p:spPr>
          <a:xfrm>
            <a:off x="2514601" y="19050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AH</a:t>
            </a:r>
          </a:p>
        </p:txBody>
      </p:sp>
      <p:sp>
        <p:nvSpPr>
          <p:cNvPr id="19" name="TextBox 18"/>
          <p:cNvSpPr txBox="1"/>
          <p:nvPr/>
        </p:nvSpPr>
        <p:spPr>
          <a:xfrm>
            <a:off x="457200" y="4267200"/>
            <a:ext cx="4114800" cy="369332"/>
          </a:xfrm>
          <a:prstGeom prst="rect">
            <a:avLst/>
          </a:prstGeom>
          <a:noFill/>
        </p:spPr>
        <p:txBody>
          <a:bodyPr wrap="square" rtlCol="0">
            <a:spAutoFit/>
          </a:bodyPr>
          <a:lstStyle/>
          <a:p>
            <a:r>
              <a:rPr lang="en-US" dirty="0" smtClean="0"/>
              <a:t>Bit 32                    16  15            8  7           0</a:t>
            </a:r>
            <a:endParaRPr lang="en-US" dirty="0"/>
          </a:p>
        </p:txBody>
      </p:sp>
      <p:sp>
        <p:nvSpPr>
          <p:cNvPr id="22" name="Rounded Rectangle 21"/>
          <p:cNvSpPr/>
          <p:nvPr/>
        </p:nvSpPr>
        <p:spPr>
          <a:xfrm>
            <a:off x="2514601" y="25146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D</a:t>
            </a:r>
            <a:r>
              <a:rPr lang="en-US" sz="2800" dirty="0" smtClean="0">
                <a:solidFill>
                  <a:schemeClr val="bg1"/>
                </a:solidFill>
              </a:rPr>
              <a:t>H</a:t>
            </a:r>
          </a:p>
        </p:txBody>
      </p:sp>
      <p:sp>
        <p:nvSpPr>
          <p:cNvPr id="23" name="Rounded Rectangle 22"/>
          <p:cNvSpPr/>
          <p:nvPr/>
        </p:nvSpPr>
        <p:spPr>
          <a:xfrm>
            <a:off x="3581401" y="25146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D</a:t>
            </a:r>
            <a:r>
              <a:rPr lang="en-US" sz="2800" dirty="0" smtClean="0">
                <a:solidFill>
                  <a:schemeClr val="bg1"/>
                </a:solidFill>
              </a:rPr>
              <a:t>L</a:t>
            </a:r>
          </a:p>
        </p:txBody>
      </p:sp>
      <p:sp>
        <p:nvSpPr>
          <p:cNvPr id="24" name="Rounded Rectangle 23"/>
          <p:cNvSpPr/>
          <p:nvPr/>
        </p:nvSpPr>
        <p:spPr>
          <a:xfrm>
            <a:off x="3581401" y="31242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CL</a:t>
            </a:r>
          </a:p>
        </p:txBody>
      </p:sp>
      <p:sp>
        <p:nvSpPr>
          <p:cNvPr id="25" name="Rounded Rectangle 24"/>
          <p:cNvSpPr/>
          <p:nvPr/>
        </p:nvSpPr>
        <p:spPr>
          <a:xfrm>
            <a:off x="2514600" y="313092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C</a:t>
            </a:r>
            <a:r>
              <a:rPr lang="en-US" sz="2800" dirty="0" smtClean="0">
                <a:solidFill>
                  <a:schemeClr val="bg1"/>
                </a:solidFill>
              </a:rPr>
              <a:t>H</a:t>
            </a:r>
          </a:p>
        </p:txBody>
      </p:sp>
      <p:sp>
        <p:nvSpPr>
          <p:cNvPr id="26" name="Rounded Rectangle 25"/>
          <p:cNvSpPr/>
          <p:nvPr/>
        </p:nvSpPr>
        <p:spPr>
          <a:xfrm>
            <a:off x="2514601" y="37338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BH</a:t>
            </a:r>
          </a:p>
        </p:txBody>
      </p:sp>
      <p:sp>
        <p:nvSpPr>
          <p:cNvPr id="28" name="Rounded Rectangle 27"/>
          <p:cNvSpPr/>
          <p:nvPr/>
        </p:nvSpPr>
        <p:spPr>
          <a:xfrm>
            <a:off x="3581401" y="37338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B</a:t>
            </a:r>
            <a:r>
              <a:rPr lang="en-US" sz="2800" dirty="0" smtClean="0">
                <a:solidFill>
                  <a:schemeClr val="bg1"/>
                </a:solidFill>
              </a:rPr>
              <a:t>L</a:t>
            </a:r>
          </a:p>
        </p:txBody>
      </p:sp>
      <p:sp>
        <p:nvSpPr>
          <p:cNvPr id="31" name="TextBox 30"/>
          <p:cNvSpPr txBox="1"/>
          <p:nvPr/>
        </p:nvSpPr>
        <p:spPr>
          <a:xfrm>
            <a:off x="381000" y="4549676"/>
            <a:ext cx="4267200" cy="2308324"/>
          </a:xfrm>
          <a:prstGeom prst="rect">
            <a:avLst/>
          </a:prstGeom>
          <a:noFill/>
        </p:spPr>
        <p:txBody>
          <a:bodyPr wrap="square" rtlCol="0">
            <a:spAutoFit/>
          </a:bodyPr>
          <a:lstStyle/>
          <a:p>
            <a:pPr marL="285750" indent="-285750">
              <a:buFont typeface="Arial"/>
              <a:buChar char="•"/>
            </a:pPr>
            <a:r>
              <a:rPr lang="en-US" sz="2400" dirty="0" smtClean="0"/>
              <a:t>32 bit registers</a:t>
            </a:r>
            <a:br>
              <a:rPr lang="en-US" sz="2400" dirty="0" smtClean="0"/>
            </a:br>
            <a:r>
              <a:rPr lang="en-US" sz="2400" dirty="0" smtClean="0"/>
              <a:t>(</a:t>
            </a:r>
            <a:r>
              <a:rPr lang="en-US" sz="2400" dirty="0" smtClean="0">
                <a:solidFill>
                  <a:srgbClr val="990000"/>
                </a:solidFill>
              </a:rPr>
              <a:t>three</a:t>
            </a:r>
            <a:r>
              <a:rPr lang="en-US" sz="2400" dirty="0" smtClean="0"/>
              <a:t> letters)</a:t>
            </a:r>
          </a:p>
          <a:p>
            <a:pPr marL="285750" indent="-285750">
              <a:buFont typeface="Arial"/>
              <a:buChar char="•"/>
            </a:pPr>
            <a:r>
              <a:rPr lang="en-US" sz="2400" dirty="0" smtClean="0"/>
              <a:t>Lower bits (bits 0-7) </a:t>
            </a:r>
            <a:br>
              <a:rPr lang="en-US" sz="2400" dirty="0" smtClean="0"/>
            </a:br>
            <a:r>
              <a:rPr lang="en-US" sz="2400" dirty="0" smtClean="0"/>
              <a:t>(two letters with </a:t>
            </a:r>
            <a:r>
              <a:rPr lang="en-US" sz="2400" dirty="0" smtClean="0">
                <a:solidFill>
                  <a:schemeClr val="tx2"/>
                </a:solidFill>
              </a:rPr>
              <a:t>L</a:t>
            </a:r>
            <a:r>
              <a:rPr lang="en-US" sz="2400" dirty="0" smtClean="0"/>
              <a:t> suffix)</a:t>
            </a:r>
          </a:p>
          <a:p>
            <a:pPr marL="285750" indent="-285750">
              <a:buFont typeface="Arial"/>
              <a:buChar char="•"/>
            </a:pPr>
            <a:r>
              <a:rPr lang="en-US" sz="2400" dirty="0" smtClean="0"/>
              <a:t>Mid-bits  (bits 8-15)  </a:t>
            </a:r>
            <a:br>
              <a:rPr lang="en-US" sz="2400" dirty="0" smtClean="0"/>
            </a:br>
            <a:r>
              <a:rPr lang="en-US" sz="2400" dirty="0" smtClean="0"/>
              <a:t>(two letters with </a:t>
            </a:r>
            <a:r>
              <a:rPr lang="en-US" sz="2400" dirty="0" smtClean="0">
                <a:solidFill>
                  <a:srgbClr val="990000"/>
                </a:solidFill>
              </a:rPr>
              <a:t>H</a:t>
            </a:r>
            <a:r>
              <a:rPr lang="en-US" sz="2400" dirty="0" smtClean="0"/>
              <a:t> suffix)</a:t>
            </a:r>
          </a:p>
        </p:txBody>
      </p:sp>
      <p:sp>
        <p:nvSpPr>
          <p:cNvPr id="34" name="Rounded Rectangle 33"/>
          <p:cNvSpPr/>
          <p:nvPr/>
        </p:nvSpPr>
        <p:spPr>
          <a:xfrm>
            <a:off x="4876800" y="18095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EAX</a:t>
            </a:r>
          </a:p>
        </p:txBody>
      </p:sp>
      <p:sp>
        <p:nvSpPr>
          <p:cNvPr id="35" name="Rounded Rectangle 34"/>
          <p:cNvSpPr/>
          <p:nvPr/>
        </p:nvSpPr>
        <p:spPr>
          <a:xfrm>
            <a:off x="4876800" y="24191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EDX</a:t>
            </a:r>
          </a:p>
        </p:txBody>
      </p:sp>
      <p:sp>
        <p:nvSpPr>
          <p:cNvPr id="36" name="Rounded Rectangle 35"/>
          <p:cNvSpPr/>
          <p:nvPr/>
        </p:nvSpPr>
        <p:spPr>
          <a:xfrm>
            <a:off x="4876800" y="30287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ECX</a:t>
            </a:r>
          </a:p>
        </p:txBody>
      </p:sp>
      <p:sp>
        <p:nvSpPr>
          <p:cNvPr id="37" name="Rounded Rectangle 36"/>
          <p:cNvSpPr/>
          <p:nvPr/>
        </p:nvSpPr>
        <p:spPr>
          <a:xfrm>
            <a:off x="4876800" y="36383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EBX</a:t>
            </a:r>
          </a:p>
        </p:txBody>
      </p:sp>
      <p:cxnSp>
        <p:nvCxnSpPr>
          <p:cNvPr id="39" name="Straight Connector 38"/>
          <p:cNvCxnSpPr>
            <a:stCxn id="34" idx="0"/>
            <a:endCxn id="37" idx="2"/>
          </p:cNvCxnSpPr>
          <p:nvPr/>
        </p:nvCxnSpPr>
        <p:spPr>
          <a:xfrm>
            <a:off x="6858000" y="1809540"/>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41" name="Rounded Rectangle 40"/>
          <p:cNvSpPr/>
          <p:nvPr/>
        </p:nvSpPr>
        <p:spPr>
          <a:xfrm>
            <a:off x="6934201" y="1872734"/>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AX</a:t>
            </a:r>
          </a:p>
        </p:txBody>
      </p:sp>
      <p:sp>
        <p:nvSpPr>
          <p:cNvPr id="42" name="TextBox 41"/>
          <p:cNvSpPr txBox="1"/>
          <p:nvPr/>
        </p:nvSpPr>
        <p:spPr>
          <a:xfrm>
            <a:off x="4876800" y="4234934"/>
            <a:ext cx="4114800" cy="369332"/>
          </a:xfrm>
          <a:prstGeom prst="rect">
            <a:avLst/>
          </a:prstGeom>
          <a:noFill/>
        </p:spPr>
        <p:txBody>
          <a:bodyPr wrap="square" rtlCol="0">
            <a:spAutoFit/>
          </a:bodyPr>
          <a:lstStyle/>
          <a:p>
            <a:r>
              <a:rPr lang="en-US" dirty="0" smtClean="0"/>
              <a:t>Bit 32                    16  15                               0</a:t>
            </a:r>
            <a:endParaRPr lang="en-US" dirty="0"/>
          </a:p>
        </p:txBody>
      </p:sp>
      <p:sp>
        <p:nvSpPr>
          <p:cNvPr id="49" name="Rounded Rectangle 48"/>
          <p:cNvSpPr/>
          <p:nvPr/>
        </p:nvSpPr>
        <p:spPr>
          <a:xfrm>
            <a:off x="6949041" y="2514600"/>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DX</a:t>
            </a:r>
          </a:p>
        </p:txBody>
      </p:sp>
      <p:sp>
        <p:nvSpPr>
          <p:cNvPr id="50" name="Rounded Rectangle 49"/>
          <p:cNvSpPr/>
          <p:nvPr/>
        </p:nvSpPr>
        <p:spPr>
          <a:xfrm>
            <a:off x="6949041" y="3111194"/>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CX</a:t>
            </a:r>
          </a:p>
        </p:txBody>
      </p:sp>
      <p:sp>
        <p:nvSpPr>
          <p:cNvPr id="51" name="Rounded Rectangle 50"/>
          <p:cNvSpPr/>
          <p:nvPr/>
        </p:nvSpPr>
        <p:spPr>
          <a:xfrm>
            <a:off x="6963207" y="3733800"/>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BX</a:t>
            </a:r>
          </a:p>
        </p:txBody>
      </p:sp>
      <p:sp>
        <p:nvSpPr>
          <p:cNvPr id="32" name="Rectangle 31"/>
          <p:cNvSpPr/>
          <p:nvPr/>
        </p:nvSpPr>
        <p:spPr>
          <a:xfrm>
            <a:off x="4953000" y="4714080"/>
            <a:ext cx="3962399" cy="830997"/>
          </a:xfrm>
          <a:prstGeom prst="rect">
            <a:avLst/>
          </a:prstGeom>
        </p:spPr>
        <p:txBody>
          <a:bodyPr wrap="square">
            <a:spAutoFit/>
          </a:bodyPr>
          <a:lstStyle/>
          <a:p>
            <a:pPr marL="285750" indent="-285750">
              <a:buFont typeface="Arial"/>
              <a:buChar char="•"/>
            </a:pPr>
            <a:r>
              <a:rPr lang="en-US" sz="2400" dirty="0"/>
              <a:t>Lower 16 bits (bits 0-</a:t>
            </a:r>
            <a:r>
              <a:rPr lang="en-US" sz="2400" dirty="0" smtClean="0"/>
              <a:t>15) </a:t>
            </a:r>
            <a:br>
              <a:rPr lang="en-US" sz="2400" dirty="0" smtClean="0"/>
            </a:br>
            <a:r>
              <a:rPr lang="en-US" sz="2400" dirty="0" smtClean="0"/>
              <a:t>(</a:t>
            </a:r>
            <a:r>
              <a:rPr lang="en-US" sz="2400" dirty="0"/>
              <a:t>2 letters with </a:t>
            </a:r>
            <a:r>
              <a:rPr lang="en-US" sz="2400" dirty="0">
                <a:solidFill>
                  <a:srgbClr val="990000"/>
                </a:solidFill>
              </a:rPr>
              <a:t>X</a:t>
            </a:r>
            <a:r>
              <a:rPr lang="en-US" sz="2400" dirty="0"/>
              <a:t> suffix)</a:t>
            </a:r>
          </a:p>
        </p:txBody>
      </p:sp>
    </p:spTree>
    <p:extLst>
      <p:ext uri="{BB962C8B-B14F-4D97-AF65-F5344CB8AC3E}">
        <p14:creationId xmlns:p14="http://schemas.microsoft.com/office/powerpoint/2010/main" val="23950846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262626"/>
                </a:solidFill>
              </a:rPr>
              <a:t>ESP, EBP, ESI, and EDI</a:t>
            </a:r>
            <a:endParaRPr lang="en-US" dirty="0">
              <a:solidFill>
                <a:srgbClr val="262626"/>
              </a:solidFill>
            </a:endParaRPr>
          </a:p>
        </p:txBody>
      </p:sp>
      <p:sp>
        <p:nvSpPr>
          <p:cNvPr id="3" name="Slide Number Placeholder 2"/>
          <p:cNvSpPr>
            <a:spLocks noGrp="1"/>
          </p:cNvSpPr>
          <p:nvPr>
            <p:ph type="sldNum" sz="quarter" idx="12"/>
          </p:nvPr>
        </p:nvSpPr>
        <p:spPr/>
        <p:txBody>
          <a:bodyPr/>
          <a:lstStyle/>
          <a:p>
            <a:fld id="{B747839D-A323-47F3-909F-548499399628}" type="slidenum">
              <a:rPr lang="en-US" smtClean="0"/>
              <a:t>21</a:t>
            </a:fld>
            <a:endParaRPr lang="en-US"/>
          </a:p>
        </p:txBody>
      </p:sp>
      <p:sp>
        <p:nvSpPr>
          <p:cNvPr id="4" name="Rounded Rectangle 3"/>
          <p:cNvSpPr/>
          <p:nvPr/>
        </p:nvSpPr>
        <p:spPr>
          <a:xfrm>
            <a:off x="457200" y="1841806"/>
            <a:ext cx="3962400" cy="533400"/>
          </a:xfrm>
          <a:prstGeom prst="roundRect">
            <a:avLst/>
          </a:prstGeom>
          <a:solidFill>
            <a:schemeClr val="accent2">
              <a:alpha val="65000"/>
            </a:schemeClr>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EAX</a:t>
            </a:r>
          </a:p>
        </p:txBody>
      </p:sp>
      <p:sp>
        <p:nvSpPr>
          <p:cNvPr id="5" name="Rounded Rectangle 4"/>
          <p:cNvSpPr/>
          <p:nvPr/>
        </p:nvSpPr>
        <p:spPr>
          <a:xfrm>
            <a:off x="457200" y="2451406"/>
            <a:ext cx="3962400" cy="533400"/>
          </a:xfrm>
          <a:prstGeom prst="roundRect">
            <a:avLst/>
          </a:prstGeom>
          <a:solidFill>
            <a:schemeClr val="accent2">
              <a:alpha val="65000"/>
            </a:schemeClr>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EDX</a:t>
            </a:r>
          </a:p>
        </p:txBody>
      </p:sp>
      <p:sp>
        <p:nvSpPr>
          <p:cNvPr id="6" name="Rounded Rectangle 5"/>
          <p:cNvSpPr/>
          <p:nvPr/>
        </p:nvSpPr>
        <p:spPr>
          <a:xfrm>
            <a:off x="457200" y="3061006"/>
            <a:ext cx="3962400" cy="533400"/>
          </a:xfrm>
          <a:prstGeom prst="roundRect">
            <a:avLst/>
          </a:prstGeom>
          <a:solidFill>
            <a:schemeClr val="accent2">
              <a:alpha val="65000"/>
            </a:schemeClr>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ECX</a:t>
            </a:r>
          </a:p>
        </p:txBody>
      </p:sp>
      <p:sp>
        <p:nvSpPr>
          <p:cNvPr id="7" name="Rounded Rectangle 6"/>
          <p:cNvSpPr/>
          <p:nvPr/>
        </p:nvSpPr>
        <p:spPr>
          <a:xfrm>
            <a:off x="457200" y="3670606"/>
            <a:ext cx="3962400" cy="533400"/>
          </a:xfrm>
          <a:prstGeom prst="roundRect">
            <a:avLst/>
          </a:prstGeom>
          <a:solidFill>
            <a:schemeClr val="accent2">
              <a:alpha val="65000"/>
            </a:schemeClr>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EBX</a:t>
            </a:r>
          </a:p>
        </p:txBody>
      </p:sp>
      <p:sp>
        <p:nvSpPr>
          <p:cNvPr id="8" name="Rounded Rectangle 7"/>
          <p:cNvSpPr/>
          <p:nvPr/>
        </p:nvSpPr>
        <p:spPr>
          <a:xfrm>
            <a:off x="3581401" y="19050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AL</a:t>
            </a:r>
          </a:p>
        </p:txBody>
      </p:sp>
      <p:cxnSp>
        <p:nvCxnSpPr>
          <p:cNvPr id="9" name="Straight Connector 8"/>
          <p:cNvCxnSpPr>
            <a:stCxn id="4" idx="0"/>
            <a:endCxn id="7" idx="2"/>
          </p:cNvCxnSpPr>
          <p:nvPr/>
        </p:nvCxnSpPr>
        <p:spPr>
          <a:xfrm>
            <a:off x="2438400" y="1841806"/>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505200" y="1828800"/>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514601" y="19050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AH</a:t>
            </a:r>
          </a:p>
        </p:txBody>
      </p:sp>
      <p:sp>
        <p:nvSpPr>
          <p:cNvPr id="12" name="Rounded Rectangle 11"/>
          <p:cNvSpPr/>
          <p:nvPr/>
        </p:nvSpPr>
        <p:spPr>
          <a:xfrm>
            <a:off x="2514601" y="25146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D</a:t>
            </a:r>
            <a:r>
              <a:rPr lang="en-US" sz="2800" dirty="0" smtClean="0">
                <a:solidFill>
                  <a:schemeClr val="bg1"/>
                </a:solidFill>
              </a:rPr>
              <a:t>H</a:t>
            </a:r>
          </a:p>
        </p:txBody>
      </p:sp>
      <p:sp>
        <p:nvSpPr>
          <p:cNvPr id="13" name="Rounded Rectangle 12"/>
          <p:cNvSpPr/>
          <p:nvPr/>
        </p:nvSpPr>
        <p:spPr>
          <a:xfrm>
            <a:off x="3581401" y="25146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D</a:t>
            </a:r>
            <a:r>
              <a:rPr lang="en-US" sz="2800" dirty="0" smtClean="0">
                <a:solidFill>
                  <a:schemeClr val="bg1"/>
                </a:solidFill>
              </a:rPr>
              <a:t>L</a:t>
            </a:r>
          </a:p>
        </p:txBody>
      </p:sp>
      <p:sp>
        <p:nvSpPr>
          <p:cNvPr id="14" name="Rounded Rectangle 13"/>
          <p:cNvSpPr/>
          <p:nvPr/>
        </p:nvSpPr>
        <p:spPr>
          <a:xfrm>
            <a:off x="3581401" y="31242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CL</a:t>
            </a:r>
          </a:p>
        </p:txBody>
      </p:sp>
      <p:sp>
        <p:nvSpPr>
          <p:cNvPr id="15" name="Rounded Rectangle 14"/>
          <p:cNvSpPr/>
          <p:nvPr/>
        </p:nvSpPr>
        <p:spPr>
          <a:xfrm>
            <a:off x="2514600" y="313092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C</a:t>
            </a:r>
            <a:r>
              <a:rPr lang="en-US" sz="2800" dirty="0" smtClean="0">
                <a:solidFill>
                  <a:schemeClr val="bg1"/>
                </a:solidFill>
              </a:rPr>
              <a:t>H</a:t>
            </a:r>
          </a:p>
        </p:txBody>
      </p:sp>
      <p:sp>
        <p:nvSpPr>
          <p:cNvPr id="16" name="Rounded Rectangle 15"/>
          <p:cNvSpPr/>
          <p:nvPr/>
        </p:nvSpPr>
        <p:spPr>
          <a:xfrm>
            <a:off x="2514601" y="3733800"/>
            <a:ext cx="9143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BH</a:t>
            </a:r>
          </a:p>
        </p:txBody>
      </p:sp>
      <p:sp>
        <p:nvSpPr>
          <p:cNvPr id="17" name="Rounded Rectangle 16"/>
          <p:cNvSpPr/>
          <p:nvPr/>
        </p:nvSpPr>
        <p:spPr>
          <a:xfrm>
            <a:off x="3581401" y="3733800"/>
            <a:ext cx="7619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a:solidFill>
                  <a:schemeClr val="bg1"/>
                </a:solidFill>
              </a:rPr>
              <a:t>B</a:t>
            </a:r>
            <a:r>
              <a:rPr lang="en-US" sz="2800" dirty="0" smtClean="0">
                <a:solidFill>
                  <a:schemeClr val="bg1"/>
                </a:solidFill>
              </a:rPr>
              <a:t>L</a:t>
            </a:r>
          </a:p>
        </p:txBody>
      </p:sp>
      <p:sp>
        <p:nvSpPr>
          <p:cNvPr id="19" name="Rounded Rectangle 18"/>
          <p:cNvSpPr/>
          <p:nvPr/>
        </p:nvSpPr>
        <p:spPr>
          <a:xfrm>
            <a:off x="4876800" y="18095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ESP</a:t>
            </a:r>
          </a:p>
        </p:txBody>
      </p:sp>
      <p:sp>
        <p:nvSpPr>
          <p:cNvPr id="20" name="Rounded Rectangle 19"/>
          <p:cNvSpPr/>
          <p:nvPr/>
        </p:nvSpPr>
        <p:spPr>
          <a:xfrm>
            <a:off x="4876800" y="24191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EBP</a:t>
            </a:r>
          </a:p>
        </p:txBody>
      </p:sp>
      <p:sp>
        <p:nvSpPr>
          <p:cNvPr id="21" name="Rounded Rectangle 20"/>
          <p:cNvSpPr/>
          <p:nvPr/>
        </p:nvSpPr>
        <p:spPr>
          <a:xfrm>
            <a:off x="4876800" y="30287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ESI</a:t>
            </a:r>
          </a:p>
        </p:txBody>
      </p:sp>
      <p:sp>
        <p:nvSpPr>
          <p:cNvPr id="22" name="Rounded Rectangle 21"/>
          <p:cNvSpPr/>
          <p:nvPr/>
        </p:nvSpPr>
        <p:spPr>
          <a:xfrm>
            <a:off x="4876800" y="3638340"/>
            <a:ext cx="3962400"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EDI</a:t>
            </a:r>
          </a:p>
        </p:txBody>
      </p:sp>
      <p:cxnSp>
        <p:nvCxnSpPr>
          <p:cNvPr id="23" name="Straight Connector 22"/>
          <p:cNvCxnSpPr>
            <a:stCxn id="19" idx="0"/>
            <a:endCxn id="22" idx="2"/>
          </p:cNvCxnSpPr>
          <p:nvPr/>
        </p:nvCxnSpPr>
        <p:spPr>
          <a:xfrm>
            <a:off x="6858000" y="1809540"/>
            <a:ext cx="0" cy="2362200"/>
          </a:xfrm>
          <a:prstGeom prst="line">
            <a:avLst/>
          </a:prstGeom>
          <a:ln>
            <a:solidFill>
              <a:schemeClr val="tx1">
                <a:lumMod val="75000"/>
                <a:lumOff val="25000"/>
              </a:schemeClr>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6934201" y="1872734"/>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SP</a:t>
            </a:r>
          </a:p>
        </p:txBody>
      </p:sp>
      <p:sp>
        <p:nvSpPr>
          <p:cNvPr id="25" name="TextBox 24"/>
          <p:cNvSpPr txBox="1"/>
          <p:nvPr/>
        </p:nvSpPr>
        <p:spPr>
          <a:xfrm>
            <a:off x="4876800" y="4234934"/>
            <a:ext cx="4114800" cy="369332"/>
          </a:xfrm>
          <a:prstGeom prst="rect">
            <a:avLst/>
          </a:prstGeom>
          <a:noFill/>
        </p:spPr>
        <p:txBody>
          <a:bodyPr wrap="square" rtlCol="0">
            <a:spAutoFit/>
          </a:bodyPr>
          <a:lstStyle/>
          <a:p>
            <a:r>
              <a:rPr lang="en-US" dirty="0" smtClean="0"/>
              <a:t>Bit 32                    16  15                               0</a:t>
            </a:r>
            <a:endParaRPr lang="en-US" dirty="0"/>
          </a:p>
        </p:txBody>
      </p:sp>
      <p:sp>
        <p:nvSpPr>
          <p:cNvPr id="26" name="Rounded Rectangle 25"/>
          <p:cNvSpPr/>
          <p:nvPr/>
        </p:nvSpPr>
        <p:spPr>
          <a:xfrm>
            <a:off x="6949041" y="2514600"/>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BP</a:t>
            </a:r>
          </a:p>
        </p:txBody>
      </p:sp>
      <p:sp>
        <p:nvSpPr>
          <p:cNvPr id="27" name="Rounded Rectangle 26"/>
          <p:cNvSpPr/>
          <p:nvPr/>
        </p:nvSpPr>
        <p:spPr>
          <a:xfrm>
            <a:off x="6949041" y="3111194"/>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SI</a:t>
            </a:r>
          </a:p>
        </p:txBody>
      </p:sp>
      <p:sp>
        <p:nvSpPr>
          <p:cNvPr id="28" name="Rounded Rectangle 27"/>
          <p:cNvSpPr/>
          <p:nvPr/>
        </p:nvSpPr>
        <p:spPr>
          <a:xfrm>
            <a:off x="6963207" y="3733800"/>
            <a:ext cx="1828799" cy="394006"/>
          </a:xfrm>
          <a:prstGeom prst="roundRect">
            <a:avLst/>
          </a:prstGeom>
          <a:solidFill>
            <a:srgbClr val="F4AB70"/>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DI</a:t>
            </a:r>
          </a:p>
        </p:txBody>
      </p:sp>
      <p:sp>
        <p:nvSpPr>
          <p:cNvPr id="29" name="Rectangle 28"/>
          <p:cNvSpPr/>
          <p:nvPr/>
        </p:nvSpPr>
        <p:spPr>
          <a:xfrm>
            <a:off x="4953000" y="4714080"/>
            <a:ext cx="3962399" cy="830997"/>
          </a:xfrm>
          <a:prstGeom prst="rect">
            <a:avLst/>
          </a:prstGeom>
        </p:spPr>
        <p:txBody>
          <a:bodyPr wrap="square">
            <a:spAutoFit/>
          </a:bodyPr>
          <a:lstStyle/>
          <a:p>
            <a:pPr marL="285750" indent="-285750">
              <a:buFont typeface="Arial"/>
              <a:buChar char="•"/>
            </a:pPr>
            <a:r>
              <a:rPr lang="en-US" sz="2400" dirty="0"/>
              <a:t>Lower 16 bits (bits 0-</a:t>
            </a:r>
            <a:r>
              <a:rPr lang="en-US" sz="2400" dirty="0" smtClean="0"/>
              <a:t>15) </a:t>
            </a:r>
            <a:br>
              <a:rPr lang="en-US" sz="2400" dirty="0" smtClean="0"/>
            </a:br>
            <a:r>
              <a:rPr lang="en-US" sz="2400" dirty="0" smtClean="0"/>
              <a:t>(2 letters)</a:t>
            </a:r>
            <a:endParaRPr lang="en-US" sz="2400" dirty="0"/>
          </a:p>
        </p:txBody>
      </p:sp>
    </p:spTree>
    <p:extLst>
      <p:ext uri="{BB962C8B-B14F-4D97-AF65-F5344CB8AC3E}">
        <p14:creationId xmlns:p14="http://schemas.microsoft.com/office/powerpoint/2010/main" val="34507479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Ops and AT&amp;T </a:t>
            </a:r>
            <a:r>
              <a:rPr lang="en-US" dirty="0" err="1" smtClean="0"/>
              <a:t>vs</a:t>
            </a:r>
            <a:r>
              <a:rPr lang="en-US" dirty="0" smtClean="0"/>
              <a:t> Intel Syntax</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46768306"/>
              </p:ext>
            </p:extLst>
          </p:nvPr>
        </p:nvGraphicFramePr>
        <p:xfrm>
          <a:off x="1143000" y="2667000"/>
          <a:ext cx="6858000" cy="1828800"/>
        </p:xfrm>
        <a:graphic>
          <a:graphicData uri="http://schemas.openxmlformats.org/drawingml/2006/table">
            <a:tbl>
              <a:tblPr firstRow="1" bandRow="1">
                <a:tableStyleId>{21E4AEA4-8DFA-4A89-87EB-49C32662AFE0}</a:tableStyleId>
              </a:tblPr>
              <a:tblGrid>
                <a:gridCol w="2286000"/>
                <a:gridCol w="2514600"/>
                <a:gridCol w="2057400"/>
              </a:tblGrid>
              <a:tr h="370840">
                <a:tc>
                  <a:txBody>
                    <a:bodyPr/>
                    <a:lstStyle/>
                    <a:p>
                      <a:r>
                        <a:rPr lang="en-US" sz="2400" dirty="0" smtClean="0"/>
                        <a:t>Meaning</a:t>
                      </a:r>
                      <a:endParaRPr lang="en-US" sz="2400" dirty="0"/>
                    </a:p>
                  </a:txBody>
                  <a:tcPr/>
                </a:tc>
                <a:tc>
                  <a:txBody>
                    <a:bodyPr/>
                    <a:lstStyle/>
                    <a:p>
                      <a:r>
                        <a:rPr lang="en-US" sz="2400" dirty="0" smtClean="0"/>
                        <a:t>AT&amp;T</a:t>
                      </a:r>
                      <a:endParaRPr lang="en-US" sz="2400" dirty="0"/>
                    </a:p>
                  </a:txBody>
                  <a:tcPr/>
                </a:tc>
                <a:tc>
                  <a:txBody>
                    <a:bodyPr/>
                    <a:lstStyle/>
                    <a:p>
                      <a:r>
                        <a:rPr lang="en-US" sz="2400" dirty="0" smtClean="0"/>
                        <a:t>Intel</a:t>
                      </a:r>
                      <a:endParaRPr lang="en-US" sz="2400" dirty="0"/>
                    </a:p>
                  </a:txBody>
                  <a:tcPr/>
                </a:tc>
              </a:tr>
              <a:tr h="370840">
                <a:tc>
                  <a:txBody>
                    <a:bodyPr/>
                    <a:lstStyle/>
                    <a:p>
                      <a:r>
                        <a:rPr lang="en-US" sz="2400" dirty="0" err="1" smtClean="0"/>
                        <a:t>ebx</a:t>
                      </a:r>
                      <a:r>
                        <a:rPr lang="en-US" sz="2400" dirty="0" smtClean="0"/>
                        <a:t> = </a:t>
                      </a:r>
                      <a:r>
                        <a:rPr lang="en-US" sz="2400" dirty="0" err="1" smtClean="0"/>
                        <a:t>eax</a:t>
                      </a:r>
                      <a:endParaRPr lang="en-US" sz="2400" dirty="0"/>
                    </a:p>
                  </a:txBody>
                  <a:tcPr/>
                </a:tc>
                <a:tc>
                  <a:txBody>
                    <a:bodyPr/>
                    <a:lstStyle/>
                    <a:p>
                      <a:r>
                        <a:rPr lang="en-US" sz="2400" dirty="0" err="1" smtClean="0"/>
                        <a:t>movl</a:t>
                      </a:r>
                      <a:r>
                        <a:rPr lang="en-US" sz="2400" baseline="0" dirty="0" smtClean="0"/>
                        <a:t> %</a:t>
                      </a:r>
                      <a:r>
                        <a:rPr lang="en-US" sz="2400" baseline="0" dirty="0" err="1" smtClean="0"/>
                        <a:t>eax</a:t>
                      </a:r>
                      <a:r>
                        <a:rPr lang="en-US" sz="2400" baseline="0" dirty="0" smtClean="0"/>
                        <a:t>, %</a:t>
                      </a:r>
                      <a:r>
                        <a:rPr lang="en-US" sz="2400" baseline="0" dirty="0" err="1" smtClean="0"/>
                        <a:t>ebx</a:t>
                      </a:r>
                      <a:endParaRPr lang="en-US" sz="2400" dirty="0"/>
                    </a:p>
                  </a:txBody>
                  <a:tcPr/>
                </a:tc>
                <a:tc>
                  <a:txBody>
                    <a:bodyPr/>
                    <a:lstStyle/>
                    <a:p>
                      <a:r>
                        <a:rPr lang="en-US" sz="2400" dirty="0" err="1" smtClean="0"/>
                        <a:t>mov</a:t>
                      </a:r>
                      <a:r>
                        <a:rPr lang="en-US" sz="2400" baseline="0" dirty="0" smtClean="0"/>
                        <a:t> </a:t>
                      </a:r>
                      <a:r>
                        <a:rPr lang="en-US" sz="2400" baseline="0" dirty="0" err="1" smtClean="0"/>
                        <a:t>ebx</a:t>
                      </a:r>
                      <a:r>
                        <a:rPr lang="en-US" sz="2400" baseline="0" dirty="0" smtClean="0"/>
                        <a:t>, </a:t>
                      </a:r>
                      <a:r>
                        <a:rPr lang="en-US" sz="2400" baseline="0" dirty="0" err="1" smtClean="0"/>
                        <a:t>eax</a:t>
                      </a:r>
                      <a:endParaRPr lang="en-US" sz="2400" dirty="0"/>
                    </a:p>
                  </a:txBody>
                  <a:tcPr/>
                </a:tc>
              </a:tr>
              <a:tr h="370840">
                <a:tc>
                  <a:txBody>
                    <a:bodyPr/>
                    <a:lstStyle/>
                    <a:p>
                      <a:r>
                        <a:rPr lang="en-US" sz="2400" baseline="0" dirty="0" err="1" smtClean="0"/>
                        <a:t>eax</a:t>
                      </a:r>
                      <a:r>
                        <a:rPr lang="en-US" sz="2400" baseline="0" dirty="0" smtClean="0"/>
                        <a:t> = </a:t>
                      </a:r>
                      <a:r>
                        <a:rPr lang="en-US" sz="2400" baseline="0" dirty="0" err="1" smtClean="0"/>
                        <a:t>eax</a:t>
                      </a:r>
                      <a:r>
                        <a:rPr lang="en-US" sz="2400" baseline="0" dirty="0" smtClean="0"/>
                        <a:t> + </a:t>
                      </a:r>
                      <a:r>
                        <a:rPr lang="en-US" sz="2400" baseline="0" dirty="0" err="1" smtClean="0"/>
                        <a:t>ebx</a:t>
                      </a:r>
                      <a:endParaRPr lang="en-US" sz="2400" dirty="0"/>
                    </a:p>
                  </a:txBody>
                  <a:tcPr/>
                </a:tc>
                <a:tc>
                  <a:txBody>
                    <a:bodyPr/>
                    <a:lstStyle/>
                    <a:p>
                      <a:r>
                        <a:rPr lang="en-US" sz="2400" dirty="0" err="1" smtClean="0"/>
                        <a:t>addl</a:t>
                      </a:r>
                      <a:r>
                        <a:rPr lang="en-US" sz="2400" dirty="0" smtClean="0"/>
                        <a:t>  %</a:t>
                      </a:r>
                      <a:r>
                        <a:rPr lang="en-US" sz="2400" dirty="0" err="1" smtClean="0"/>
                        <a:t>ebx</a:t>
                      </a:r>
                      <a:r>
                        <a:rPr lang="en-US" sz="2400" dirty="0" smtClean="0"/>
                        <a:t>, %</a:t>
                      </a:r>
                      <a:r>
                        <a:rPr lang="en-US" sz="2400" dirty="0" err="1" smtClean="0"/>
                        <a:t>eax</a:t>
                      </a:r>
                      <a:endParaRPr lang="en-US" sz="2400" dirty="0"/>
                    </a:p>
                  </a:txBody>
                  <a:tcPr/>
                </a:tc>
                <a:tc>
                  <a:txBody>
                    <a:bodyPr/>
                    <a:lstStyle/>
                    <a:p>
                      <a:r>
                        <a:rPr lang="en-US" sz="2400" dirty="0" smtClean="0"/>
                        <a:t>add</a:t>
                      </a:r>
                      <a:r>
                        <a:rPr lang="en-US" sz="2400" baseline="0" dirty="0" smtClean="0"/>
                        <a:t> </a:t>
                      </a:r>
                      <a:r>
                        <a:rPr lang="en-US" sz="2400" baseline="0" dirty="0" err="1" smtClean="0"/>
                        <a:t>eax</a:t>
                      </a:r>
                      <a:r>
                        <a:rPr lang="en-US" sz="2400" baseline="0" dirty="0" smtClean="0"/>
                        <a:t>, </a:t>
                      </a:r>
                      <a:r>
                        <a:rPr lang="en-US" sz="2400" baseline="0" dirty="0" err="1" smtClean="0"/>
                        <a:t>ebx</a:t>
                      </a:r>
                      <a:endParaRPr lang="en-US" sz="2400" dirty="0"/>
                    </a:p>
                  </a:txBody>
                  <a:tcPr/>
                </a:tc>
              </a:tr>
              <a:tr h="370840">
                <a:tc>
                  <a:txBody>
                    <a:bodyPr/>
                    <a:lstStyle/>
                    <a:p>
                      <a:r>
                        <a:rPr lang="en-US" sz="2400" dirty="0" err="1" smtClean="0"/>
                        <a:t>ecx</a:t>
                      </a:r>
                      <a:r>
                        <a:rPr lang="en-US" sz="2400" dirty="0" smtClean="0"/>
                        <a:t> = </a:t>
                      </a:r>
                      <a:r>
                        <a:rPr lang="en-US" sz="2400" dirty="0" err="1" smtClean="0"/>
                        <a:t>ecx</a:t>
                      </a:r>
                      <a:r>
                        <a:rPr lang="en-US" sz="2400" dirty="0" smtClean="0"/>
                        <a:t> &lt;&lt; 2</a:t>
                      </a:r>
                      <a:endParaRPr lang="en-US" sz="2400" dirty="0"/>
                    </a:p>
                  </a:txBody>
                  <a:tcPr/>
                </a:tc>
                <a:tc>
                  <a:txBody>
                    <a:bodyPr/>
                    <a:lstStyle/>
                    <a:p>
                      <a:r>
                        <a:rPr lang="en-US" sz="2400" dirty="0" err="1" smtClean="0"/>
                        <a:t>shl</a:t>
                      </a:r>
                      <a:r>
                        <a:rPr lang="en-US" sz="2400" baseline="0" dirty="0" smtClean="0"/>
                        <a:t> $2, %</a:t>
                      </a:r>
                      <a:r>
                        <a:rPr lang="en-US" sz="2400" baseline="0" dirty="0" err="1" smtClean="0"/>
                        <a:t>ecx</a:t>
                      </a:r>
                      <a:endParaRPr lang="en-US" sz="2400" dirty="0"/>
                    </a:p>
                  </a:txBody>
                  <a:tcPr/>
                </a:tc>
                <a:tc>
                  <a:txBody>
                    <a:bodyPr/>
                    <a:lstStyle/>
                    <a:p>
                      <a:r>
                        <a:rPr lang="en-US" sz="2400" dirty="0" err="1" smtClean="0"/>
                        <a:t>shl</a:t>
                      </a:r>
                      <a:r>
                        <a:rPr lang="en-US" sz="2400" dirty="0" smtClean="0"/>
                        <a:t> </a:t>
                      </a:r>
                      <a:r>
                        <a:rPr lang="en-US" sz="2400" dirty="0" err="1" smtClean="0"/>
                        <a:t>ecx</a:t>
                      </a:r>
                      <a:r>
                        <a:rPr lang="en-US" sz="2400" dirty="0" smtClean="0"/>
                        <a:t>, 2</a:t>
                      </a:r>
                      <a:endParaRPr lang="en-US" sz="2400" dirty="0"/>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22</a:t>
            </a:fld>
            <a:endParaRPr lang="en-US"/>
          </a:p>
        </p:txBody>
      </p:sp>
      <p:sp>
        <p:nvSpPr>
          <p:cNvPr id="10" name="Content Placeholder 2"/>
          <p:cNvSpPr txBox="1">
            <a:spLocks/>
          </p:cNvSpPr>
          <p:nvPr/>
        </p:nvSpPr>
        <p:spPr>
          <a:xfrm>
            <a:off x="457200" y="4876799"/>
            <a:ext cx="8229600" cy="1616075"/>
          </a:xfrm>
          <a:prstGeom prst="rect">
            <a:avLst/>
          </a:prstGeom>
        </p:spPr>
        <p:txBody>
          <a:bodyPr vert="horz" lIns="91440" tIns="45720" rIns="91440" bIns="45720" rtlCol="0" anchor="t" anchorCtr="0">
            <a:normAutofit fontScale="70000" lnSpcReduction="20000"/>
          </a:bodyPr>
          <a:lst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AT&amp;T is </a:t>
            </a:r>
            <a:r>
              <a:rPr lang="en-US" u="sng" dirty="0" smtClean="0"/>
              <a:t>at odds</a:t>
            </a:r>
            <a:r>
              <a:rPr lang="en-US" dirty="0" smtClean="0"/>
              <a:t> with assignment order. It is the default for </a:t>
            </a:r>
            <a:r>
              <a:rPr lang="en-US" dirty="0" err="1" smtClean="0"/>
              <a:t>objdump</a:t>
            </a:r>
            <a:r>
              <a:rPr lang="en-US" dirty="0" smtClean="0"/>
              <a:t>, and traditionally used for UNIX.</a:t>
            </a:r>
          </a:p>
          <a:p>
            <a:endParaRPr lang="en-US" dirty="0" smtClean="0"/>
          </a:p>
          <a:p>
            <a:r>
              <a:rPr lang="en-US" dirty="0" smtClean="0"/>
              <a:t>Intel order </a:t>
            </a:r>
            <a:r>
              <a:rPr lang="en-US" i="1" u="sng" dirty="0" smtClean="0"/>
              <a:t>mirrors</a:t>
            </a:r>
            <a:r>
              <a:rPr lang="en-US" dirty="0" smtClean="0"/>
              <a:t> assignment. </a:t>
            </a:r>
            <a:r>
              <a:rPr lang="en-US" dirty="0"/>
              <a:t>Windows traditionally uses Intel, as is available via the </a:t>
            </a:r>
            <a:r>
              <a:rPr lang="en-US" dirty="0" err="1">
                <a:solidFill>
                  <a:srgbClr val="990000"/>
                </a:solidFill>
                <a:latin typeface="Consolas"/>
                <a:cs typeface="Consolas"/>
              </a:rPr>
              <a:t>objdump</a:t>
            </a:r>
            <a:r>
              <a:rPr lang="en-US" dirty="0">
                <a:solidFill>
                  <a:srgbClr val="990000"/>
                </a:solidFill>
                <a:latin typeface="Consolas"/>
                <a:cs typeface="Consolas"/>
              </a:rPr>
              <a:t> </a:t>
            </a:r>
            <a:r>
              <a:rPr lang="en-US" dirty="0" smtClean="0">
                <a:solidFill>
                  <a:srgbClr val="990000"/>
                </a:solidFill>
                <a:latin typeface="Consolas"/>
                <a:cs typeface="Consolas"/>
              </a:rPr>
              <a:t>-</a:t>
            </a:r>
            <a:r>
              <a:rPr lang="en-US" dirty="0">
                <a:solidFill>
                  <a:srgbClr val="990000"/>
                </a:solidFill>
                <a:latin typeface="Consolas"/>
                <a:cs typeface="Consolas"/>
              </a:rPr>
              <a:t>M </a:t>
            </a:r>
            <a:r>
              <a:rPr lang="en-US" dirty="0" err="1" smtClean="0">
                <a:solidFill>
                  <a:srgbClr val="990000"/>
                </a:solidFill>
                <a:latin typeface="Consolas"/>
                <a:cs typeface="Consolas"/>
              </a:rPr>
              <a:t>intel</a:t>
            </a:r>
            <a:r>
              <a:rPr lang="en-US" dirty="0" smtClean="0"/>
              <a:t> </a:t>
            </a:r>
            <a:r>
              <a:rPr lang="en-US" dirty="0"/>
              <a:t>command line option</a:t>
            </a:r>
            <a:endParaRPr lang="en-US" dirty="0" smtClean="0"/>
          </a:p>
          <a:p>
            <a:endParaRPr lang="en-US" dirty="0"/>
          </a:p>
        </p:txBody>
      </p:sp>
      <p:sp>
        <p:nvSpPr>
          <p:cNvPr id="2" name="Rounded Rectangular Callout 1"/>
          <p:cNvSpPr/>
          <p:nvPr/>
        </p:nvSpPr>
        <p:spPr>
          <a:xfrm>
            <a:off x="2971800" y="1677996"/>
            <a:ext cx="2514600" cy="633781"/>
          </a:xfrm>
          <a:prstGeom prst="wedgeRoundRectCallout">
            <a:avLst>
              <a:gd name="adj1" fmla="val -12752"/>
              <a:gd name="adj2" fmla="val 104470"/>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source first</a:t>
            </a:r>
          </a:p>
        </p:txBody>
      </p:sp>
      <p:sp>
        <p:nvSpPr>
          <p:cNvPr id="11" name="Rounded Rectangular Callout 10"/>
          <p:cNvSpPr/>
          <p:nvPr/>
        </p:nvSpPr>
        <p:spPr>
          <a:xfrm>
            <a:off x="5676900" y="1295400"/>
            <a:ext cx="2514600" cy="838200"/>
          </a:xfrm>
          <a:prstGeom prst="wedgeRoundRectCallout">
            <a:avLst>
              <a:gd name="adj1" fmla="val -12752"/>
              <a:gd name="adj2" fmla="val 104470"/>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destination first</a:t>
            </a:r>
          </a:p>
        </p:txBody>
      </p:sp>
    </p:spTree>
    <p:extLst>
      <p:ext uri="{BB962C8B-B14F-4D97-AF65-F5344CB8AC3E}">
        <p14:creationId xmlns:p14="http://schemas.microsoft.com/office/powerpoint/2010/main" val="72303826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Memory Operations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23</a:t>
            </a:fld>
            <a:endParaRPr lang="en-US"/>
          </a:p>
        </p:txBody>
      </p:sp>
    </p:spTree>
    <p:extLst>
      <p:ext uri="{BB962C8B-B14F-4D97-AF65-F5344CB8AC3E}">
        <p14:creationId xmlns:p14="http://schemas.microsoft.com/office/powerpoint/2010/main" val="13639675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04" y="152400"/>
            <a:ext cx="8229600" cy="1143000"/>
          </a:xfrm>
        </p:spPr>
        <p:txBody>
          <a:bodyPr/>
          <a:lstStyle/>
          <a:p>
            <a:r>
              <a:rPr lang="en-US" dirty="0" smtClean="0">
                <a:solidFill>
                  <a:srgbClr val="262626"/>
                </a:solidFill>
              </a:rPr>
              <a:t>x86:</a:t>
            </a:r>
            <a:r>
              <a:rPr lang="en-US" dirty="0" smtClean="0"/>
              <a:t> Byte </a:t>
            </a:r>
            <a:r>
              <a:rPr lang="en-US" dirty="0" smtClean="0">
                <a:solidFill>
                  <a:schemeClr val="tx1">
                    <a:lumMod val="85000"/>
                    <a:lumOff val="15000"/>
                  </a:schemeClr>
                </a:solidFill>
              </a:rPr>
              <a:t>Addressable</a:t>
            </a:r>
            <a:endParaRPr lang="en-US"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24</a:t>
            </a:fld>
            <a:endParaRPr lang="en-US"/>
          </a:p>
        </p:txBody>
      </p:sp>
      <p:grpSp>
        <p:nvGrpSpPr>
          <p:cNvPr id="25" name="Group 24"/>
          <p:cNvGrpSpPr/>
          <p:nvPr/>
        </p:nvGrpSpPr>
        <p:grpSpPr>
          <a:xfrm>
            <a:off x="4191000" y="1719465"/>
            <a:ext cx="838200" cy="3614535"/>
            <a:chOff x="5257800" y="1676400"/>
            <a:chExt cx="838200" cy="3614535"/>
          </a:xfrm>
        </p:grpSpPr>
        <p:sp>
          <p:nvSpPr>
            <p:cNvPr id="14" name="Rectangle 13"/>
            <p:cNvSpPr/>
            <p:nvPr/>
          </p:nvSpPr>
          <p:spPr>
            <a:xfrm>
              <a:off x="5257800" y="1676400"/>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sp>
          <p:nvSpPr>
            <p:cNvPr id="15" name="Rectangle 14"/>
            <p:cNvSpPr/>
            <p:nvPr/>
          </p:nvSpPr>
          <p:spPr>
            <a:xfrm>
              <a:off x="5257800" y="2286000"/>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sp>
          <p:nvSpPr>
            <p:cNvPr id="16" name="Rectangle 15"/>
            <p:cNvSpPr/>
            <p:nvPr/>
          </p:nvSpPr>
          <p:spPr>
            <a:xfrm>
              <a:off x="5257800" y="2895600"/>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sp>
          <p:nvSpPr>
            <p:cNvPr id="17" name="Rectangle 16"/>
            <p:cNvSpPr/>
            <p:nvPr/>
          </p:nvSpPr>
          <p:spPr>
            <a:xfrm>
              <a:off x="5257800" y="3462135"/>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sp>
          <p:nvSpPr>
            <p:cNvPr id="18" name="Rectangle 17"/>
            <p:cNvSpPr/>
            <p:nvPr/>
          </p:nvSpPr>
          <p:spPr>
            <a:xfrm>
              <a:off x="5257800" y="4071735"/>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sp>
          <p:nvSpPr>
            <p:cNvPr id="19" name="Rectangle 18"/>
            <p:cNvSpPr/>
            <p:nvPr/>
          </p:nvSpPr>
          <p:spPr>
            <a:xfrm>
              <a:off x="5257800" y="4681335"/>
              <a:ext cx="838200"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endParaRPr lang="en-US" sz="3200" dirty="0" smtClean="0">
                <a:solidFill>
                  <a:schemeClr val="tx1"/>
                </a:solidFill>
                <a:latin typeface="Calibri"/>
                <a:cs typeface="Calibri"/>
              </a:endParaRPr>
            </a:p>
          </p:txBody>
        </p:sp>
      </p:grpSp>
      <p:sp>
        <p:nvSpPr>
          <p:cNvPr id="29" name="TextBox 28"/>
          <p:cNvSpPr txBox="1"/>
          <p:nvPr/>
        </p:nvSpPr>
        <p:spPr>
          <a:xfrm>
            <a:off x="2362200" y="1719465"/>
            <a:ext cx="374021" cy="461665"/>
          </a:xfrm>
          <a:prstGeom prst="rect">
            <a:avLst/>
          </a:prstGeom>
          <a:noFill/>
        </p:spPr>
        <p:txBody>
          <a:bodyPr wrap="none" rtlCol="0">
            <a:spAutoFit/>
          </a:bodyPr>
          <a:lstStyle/>
          <a:p>
            <a:r>
              <a:rPr lang="en-US" sz="2400" dirty="0" smtClean="0"/>
              <a:t>...</a:t>
            </a:r>
            <a:endParaRPr lang="en-US" sz="2400" dirty="0"/>
          </a:p>
        </p:txBody>
      </p:sp>
      <p:grpSp>
        <p:nvGrpSpPr>
          <p:cNvPr id="7" name="Group 6"/>
          <p:cNvGrpSpPr/>
          <p:nvPr/>
        </p:nvGrpSpPr>
        <p:grpSpPr>
          <a:xfrm>
            <a:off x="990600" y="1143000"/>
            <a:ext cx="3169257" cy="4114800"/>
            <a:chOff x="990600" y="1143000"/>
            <a:chExt cx="3169257" cy="4114800"/>
          </a:xfrm>
        </p:grpSpPr>
        <p:grpSp>
          <p:nvGrpSpPr>
            <p:cNvPr id="6" name="Group 5"/>
            <p:cNvGrpSpPr/>
            <p:nvPr/>
          </p:nvGrpSpPr>
          <p:grpSpPr>
            <a:xfrm>
              <a:off x="990600" y="2938665"/>
              <a:ext cx="3169257" cy="2319135"/>
              <a:chOff x="990600" y="2938665"/>
              <a:chExt cx="3169257" cy="2319135"/>
            </a:xfrm>
          </p:grpSpPr>
          <p:sp>
            <p:nvSpPr>
              <p:cNvPr id="21" name="TextBox 20"/>
              <p:cNvSpPr txBox="1"/>
              <p:nvPr/>
            </p:nvSpPr>
            <p:spPr>
              <a:xfrm>
                <a:off x="990600" y="4796135"/>
                <a:ext cx="3169257" cy="461665"/>
              </a:xfrm>
              <a:prstGeom prst="rect">
                <a:avLst/>
              </a:prstGeom>
              <a:noFill/>
            </p:spPr>
            <p:txBody>
              <a:bodyPr wrap="none" rtlCol="0">
                <a:spAutoFit/>
              </a:bodyPr>
              <a:lstStyle/>
              <a:p>
                <a:r>
                  <a:rPr lang="en-US" sz="2400" dirty="0" smtClean="0"/>
                  <a:t>Address 0 holds 1 byte</a:t>
                </a:r>
                <a:endParaRPr lang="en-US" sz="2400" dirty="0"/>
              </a:p>
            </p:txBody>
          </p:sp>
          <p:sp>
            <p:nvSpPr>
              <p:cNvPr id="26" name="TextBox 25"/>
              <p:cNvSpPr txBox="1"/>
              <p:nvPr/>
            </p:nvSpPr>
            <p:spPr>
              <a:xfrm>
                <a:off x="990600" y="4186535"/>
                <a:ext cx="3169257" cy="461665"/>
              </a:xfrm>
              <a:prstGeom prst="rect">
                <a:avLst/>
              </a:prstGeom>
              <a:noFill/>
            </p:spPr>
            <p:txBody>
              <a:bodyPr wrap="none" rtlCol="0">
                <a:spAutoFit/>
              </a:bodyPr>
              <a:lstStyle/>
              <a:p>
                <a:r>
                  <a:rPr lang="en-US" sz="2400" dirty="0" smtClean="0"/>
                  <a:t>Address 1 holds 1 byte</a:t>
                </a:r>
                <a:endParaRPr lang="en-US" sz="2400" dirty="0"/>
              </a:p>
            </p:txBody>
          </p:sp>
          <p:sp>
            <p:nvSpPr>
              <p:cNvPr id="27" name="TextBox 26"/>
              <p:cNvSpPr txBox="1"/>
              <p:nvPr/>
            </p:nvSpPr>
            <p:spPr>
              <a:xfrm>
                <a:off x="990600" y="3565732"/>
                <a:ext cx="3169257" cy="461665"/>
              </a:xfrm>
              <a:prstGeom prst="rect">
                <a:avLst/>
              </a:prstGeom>
              <a:noFill/>
            </p:spPr>
            <p:txBody>
              <a:bodyPr wrap="none" rtlCol="0">
                <a:spAutoFit/>
              </a:bodyPr>
              <a:lstStyle/>
              <a:p>
                <a:r>
                  <a:rPr lang="en-US" sz="2400" dirty="0" smtClean="0"/>
                  <a:t>Address 2 holds 1 byte</a:t>
                </a:r>
                <a:endParaRPr lang="en-US" sz="2400" dirty="0"/>
              </a:p>
            </p:txBody>
          </p:sp>
          <p:sp>
            <p:nvSpPr>
              <p:cNvPr id="28" name="TextBox 27"/>
              <p:cNvSpPr txBox="1"/>
              <p:nvPr/>
            </p:nvSpPr>
            <p:spPr>
              <a:xfrm>
                <a:off x="990600" y="2938665"/>
                <a:ext cx="3169257" cy="461665"/>
              </a:xfrm>
              <a:prstGeom prst="rect">
                <a:avLst/>
              </a:prstGeom>
              <a:noFill/>
            </p:spPr>
            <p:txBody>
              <a:bodyPr wrap="none" rtlCol="0">
                <a:spAutoFit/>
              </a:bodyPr>
              <a:lstStyle/>
              <a:p>
                <a:r>
                  <a:rPr lang="en-US" sz="2400" dirty="0" smtClean="0"/>
                  <a:t>Address 3 holds 1 byte</a:t>
                </a:r>
                <a:endParaRPr lang="en-US" sz="2400" dirty="0"/>
              </a:p>
            </p:txBody>
          </p:sp>
        </p:grpSp>
        <p:cxnSp>
          <p:nvCxnSpPr>
            <p:cNvPr id="31" name="Straight Arrow Connector 30"/>
            <p:cNvCxnSpPr/>
            <p:nvPr/>
          </p:nvCxnSpPr>
          <p:spPr>
            <a:xfrm flipH="1">
              <a:off x="2736221" y="1143000"/>
              <a:ext cx="768979"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213401" y="5581472"/>
            <a:ext cx="8549599" cy="1200328"/>
          </a:xfrm>
          <a:prstGeom prst="rect">
            <a:avLst/>
          </a:prstGeom>
          <a:noFill/>
          <a:ln w="28575" cmpd="sng">
            <a:solidFill>
              <a:schemeClr val="tx1">
                <a:lumMod val="75000"/>
                <a:lumOff val="25000"/>
              </a:schemeClr>
            </a:solidFill>
          </a:ln>
        </p:spPr>
        <p:txBody>
          <a:bodyPr wrap="square" rtlCol="0">
            <a:spAutoFit/>
          </a:bodyPr>
          <a:lstStyle/>
          <a:p>
            <a:r>
              <a:rPr lang="en-US" sz="2400" dirty="0" smtClean="0"/>
              <a:t>Alternative: </a:t>
            </a:r>
            <a:r>
              <a:rPr lang="en-US" sz="2400" b="1" dirty="0" smtClean="0">
                <a:solidFill>
                  <a:schemeClr val="tx2"/>
                </a:solidFill>
              </a:rPr>
              <a:t>Word addressable </a:t>
            </a:r>
            <a:r>
              <a:rPr lang="en-US" sz="2400" b="1" dirty="0" smtClean="0"/>
              <a:t/>
            </a:r>
            <a:br>
              <a:rPr lang="en-US" sz="2400" b="1" dirty="0" smtClean="0"/>
            </a:br>
            <a:r>
              <a:rPr lang="en-US" sz="2400" b="1" dirty="0" smtClean="0"/>
              <a:t>Example: </a:t>
            </a:r>
            <a:r>
              <a:rPr lang="en-US" sz="2400" dirty="0" smtClean="0"/>
              <a:t>For 32-bit word size, it’s valid to fetch 4 bytes from </a:t>
            </a:r>
            <a:r>
              <a:rPr lang="en-US" sz="2400" dirty="0" err="1" smtClean="0"/>
              <a:t>Mem</a:t>
            </a:r>
            <a:r>
              <a:rPr lang="en-US" sz="2400" dirty="0" smtClean="0"/>
              <a:t>[0], but not </a:t>
            </a:r>
            <a:r>
              <a:rPr lang="en-US" sz="2400" dirty="0" err="1" smtClean="0"/>
              <a:t>Mem</a:t>
            </a:r>
            <a:r>
              <a:rPr lang="en-US" sz="2400" dirty="0" smtClean="0"/>
              <a:t>[6] since 6 is not a multiple of 4.</a:t>
            </a:r>
            <a:endParaRPr lang="en-US" sz="2400" dirty="0"/>
          </a:p>
        </p:txBody>
      </p:sp>
      <p:grpSp>
        <p:nvGrpSpPr>
          <p:cNvPr id="8" name="Group 7"/>
          <p:cNvGrpSpPr/>
          <p:nvPr/>
        </p:nvGrpSpPr>
        <p:grpSpPr>
          <a:xfrm>
            <a:off x="5410200" y="1109865"/>
            <a:ext cx="2971800" cy="1980819"/>
            <a:chOff x="5410200" y="1109865"/>
            <a:chExt cx="2971800" cy="1980819"/>
          </a:xfrm>
        </p:grpSpPr>
        <p:sp>
          <p:nvSpPr>
            <p:cNvPr id="32" name="TextBox 31"/>
            <p:cNvSpPr txBox="1"/>
            <p:nvPr/>
          </p:nvSpPr>
          <p:spPr>
            <a:xfrm>
              <a:off x="5410200" y="1828800"/>
              <a:ext cx="2971800" cy="1261884"/>
            </a:xfrm>
            <a:prstGeom prst="rect">
              <a:avLst/>
            </a:prstGeom>
            <a:noFill/>
          </p:spPr>
          <p:txBody>
            <a:bodyPr wrap="square" rtlCol="0">
              <a:spAutoFit/>
            </a:bodyPr>
            <a:lstStyle/>
            <a:p>
              <a:r>
                <a:rPr lang="en-US" sz="2400" dirty="0" smtClean="0"/>
                <a:t>I can fetch bytes at any address</a:t>
              </a:r>
            </a:p>
            <a:p>
              <a:endParaRPr lang="en-US" sz="2800" dirty="0" smtClean="0"/>
            </a:p>
          </p:txBody>
        </p:sp>
        <p:cxnSp>
          <p:nvCxnSpPr>
            <p:cNvPr id="34" name="Straight Arrow Connector 33"/>
            <p:cNvCxnSpPr/>
            <p:nvPr/>
          </p:nvCxnSpPr>
          <p:spPr>
            <a:xfrm>
              <a:off x="5943601" y="1109865"/>
              <a:ext cx="685799" cy="609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 name="Rectangle 2"/>
          <p:cNvSpPr/>
          <p:nvPr/>
        </p:nvSpPr>
        <p:spPr>
          <a:xfrm>
            <a:off x="5410200" y="4110335"/>
            <a:ext cx="2895600" cy="1376065"/>
          </a:xfrm>
          <a:prstGeom prst="rect">
            <a:avLst/>
          </a:prstGeom>
          <a:solidFill>
            <a:srgbClr val="E4793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Memory is just like using an array!</a:t>
            </a:r>
          </a:p>
        </p:txBody>
      </p:sp>
      <p:sp>
        <p:nvSpPr>
          <p:cNvPr id="5" name="Rounded Rectangular Callout 4"/>
          <p:cNvSpPr/>
          <p:nvPr/>
        </p:nvSpPr>
        <p:spPr>
          <a:xfrm>
            <a:off x="457200" y="1603831"/>
            <a:ext cx="3505200" cy="1126029"/>
          </a:xfrm>
          <a:prstGeom prst="wedgeRoundRectCallout">
            <a:avLst>
              <a:gd name="adj1" fmla="val 16545"/>
              <a:gd name="adj2" fmla="val 76276"/>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b="1" i="1" dirty="0" smtClean="0">
                <a:solidFill>
                  <a:schemeClr val="bg1"/>
                </a:solidFill>
              </a:rPr>
              <a:t>It’s convention:</a:t>
            </a:r>
            <a:r>
              <a:rPr lang="en-US" sz="2400" dirty="0" smtClean="0">
                <a:solidFill>
                  <a:schemeClr val="bg1"/>
                </a:solidFill>
              </a:rPr>
              <a:t> lower address at the bottom</a:t>
            </a:r>
          </a:p>
        </p:txBody>
      </p:sp>
    </p:spTree>
    <p:extLst>
      <p:ext uri="{BB962C8B-B14F-4D97-AF65-F5344CB8AC3E}">
        <p14:creationId xmlns:p14="http://schemas.microsoft.com/office/powerpoint/2010/main" val="3278115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3" grpId="0" animBg="1"/>
      <p:bldP spid="3" grpId="0" animBg="1"/>
      <p:bldP spid="5" grpId="0" animBg="1"/>
      <p:bldP spid="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04" y="152400"/>
            <a:ext cx="8229600" cy="1143000"/>
          </a:xfrm>
        </p:spPr>
        <p:txBody>
          <a:bodyPr/>
          <a:lstStyle/>
          <a:p>
            <a:r>
              <a:rPr lang="en-US" dirty="0" smtClean="0">
                <a:solidFill>
                  <a:srgbClr val="262626"/>
                </a:solidFill>
              </a:rPr>
              <a:t>x86:</a:t>
            </a:r>
            <a:r>
              <a:rPr lang="en-US" dirty="0" smtClean="0"/>
              <a:t> Addressing </a:t>
            </a:r>
            <a:r>
              <a:rPr lang="en-US" dirty="0" smtClean="0">
                <a:solidFill>
                  <a:srgbClr val="262626"/>
                </a:solidFill>
              </a:rPr>
              <a:t>bytes</a:t>
            </a:r>
            <a:endParaRPr lang="en-US" dirty="0">
              <a:solidFill>
                <a:srgbClr val="262626"/>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25</a:t>
            </a:fld>
            <a:endParaRPr lang="en-US"/>
          </a:p>
        </p:txBody>
      </p:sp>
      <p:sp>
        <p:nvSpPr>
          <p:cNvPr id="21" name="TextBox 20"/>
          <p:cNvSpPr txBox="1"/>
          <p:nvPr/>
        </p:nvSpPr>
        <p:spPr>
          <a:xfrm>
            <a:off x="452022" y="1752600"/>
            <a:ext cx="4119977" cy="1815882"/>
          </a:xfrm>
          <a:prstGeom prst="rect">
            <a:avLst/>
          </a:prstGeom>
          <a:noFill/>
        </p:spPr>
        <p:txBody>
          <a:bodyPr wrap="square" rtlCol="0">
            <a:spAutoFit/>
          </a:bodyPr>
          <a:lstStyle/>
          <a:p>
            <a:r>
              <a:rPr lang="en-US" sz="2800" dirty="0" smtClean="0"/>
              <a:t>Addresses are indicated by operands that have a bracket “[]”</a:t>
            </a:r>
            <a:r>
              <a:rPr lang="en-US" sz="2800" dirty="0"/>
              <a:t> </a:t>
            </a:r>
            <a:r>
              <a:rPr lang="en-US" sz="2800" dirty="0" smtClean="0"/>
              <a:t>or </a:t>
            </a:r>
            <a:r>
              <a:rPr lang="en-US" sz="2800" dirty="0" err="1" smtClean="0"/>
              <a:t>paren</a:t>
            </a:r>
            <a:r>
              <a:rPr lang="en-US" sz="2800" dirty="0" smtClean="0"/>
              <a:t> “()”, for Intel vs. AT&amp;T, resp.</a:t>
            </a:r>
            <a:endParaRPr lang="en-US" sz="2800" dirty="0"/>
          </a:p>
        </p:txBody>
      </p:sp>
      <p:graphicFrame>
        <p:nvGraphicFramePr>
          <p:cNvPr id="37" name="Table 36"/>
          <p:cNvGraphicFramePr>
            <a:graphicFrameLocks noGrp="1"/>
          </p:cNvGraphicFramePr>
          <p:nvPr>
            <p:extLst>
              <p:ext uri="{D42A27DB-BD31-4B8C-83A1-F6EECF244321}">
                <p14:modId xmlns:p14="http://schemas.microsoft.com/office/powerpoint/2010/main" val="3742650426"/>
              </p:ext>
            </p:extLst>
          </p:nvPr>
        </p:nvGraphicFramePr>
        <p:xfrm>
          <a:off x="914400" y="45720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0x0</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sp>
        <p:nvSpPr>
          <p:cNvPr id="38" name="TextBox 37"/>
          <p:cNvSpPr txBox="1"/>
          <p:nvPr/>
        </p:nvSpPr>
        <p:spPr>
          <a:xfrm>
            <a:off x="4648200" y="2057400"/>
            <a:ext cx="2802223" cy="1384995"/>
          </a:xfrm>
          <a:prstGeom prst="rect">
            <a:avLst/>
          </a:prstGeom>
          <a:solidFill>
            <a:schemeClr val="accent2"/>
          </a:solidFill>
          <a:ln>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2800" dirty="0" smtClean="0">
                <a:solidFill>
                  <a:schemeClr val="bg1"/>
                </a:solidFill>
              </a:rPr>
              <a:t>What does</a:t>
            </a:r>
            <a:br>
              <a:rPr lang="en-US" sz="2800" dirty="0" smtClean="0">
                <a:solidFill>
                  <a:schemeClr val="bg1"/>
                </a:solidFill>
              </a:rPr>
            </a:br>
            <a:r>
              <a:rPr lang="en-US" sz="2800" dirty="0" err="1" smtClean="0">
                <a:solidFill>
                  <a:schemeClr val="bg1"/>
                </a:solidFill>
              </a:rPr>
              <a:t>mov</a:t>
            </a:r>
            <a:r>
              <a:rPr lang="en-US" sz="2800" dirty="0" smtClean="0">
                <a:solidFill>
                  <a:schemeClr val="bg1"/>
                </a:solidFill>
              </a:rPr>
              <a:t> </a:t>
            </a:r>
            <a:r>
              <a:rPr lang="en-US" sz="2800" dirty="0" smtClean="0">
                <a:solidFill>
                  <a:schemeClr val="bg1">
                    <a:lumMod val="75000"/>
                  </a:schemeClr>
                </a:solidFill>
              </a:rPr>
              <a:t>dl</a:t>
            </a:r>
            <a:r>
              <a:rPr lang="en-US" sz="2800" dirty="0" smtClean="0">
                <a:solidFill>
                  <a:schemeClr val="bg1"/>
                </a:solidFill>
              </a:rPr>
              <a:t>, [</a:t>
            </a:r>
            <a:r>
              <a:rPr lang="en-US" sz="2800" dirty="0" smtClean="0">
                <a:solidFill>
                  <a:schemeClr val="bg1">
                    <a:lumMod val="75000"/>
                  </a:schemeClr>
                </a:solidFill>
              </a:rPr>
              <a:t>al</a:t>
            </a:r>
            <a:r>
              <a:rPr lang="en-US" sz="2800" dirty="0" smtClean="0">
                <a:solidFill>
                  <a:schemeClr val="bg1"/>
                </a:solidFill>
              </a:rPr>
              <a:t>]</a:t>
            </a:r>
            <a:endParaRPr lang="en-US" sz="2800" dirty="0" smtClean="0">
              <a:solidFill>
                <a:srgbClr val="FFFF7F"/>
              </a:solidFill>
            </a:endParaRPr>
          </a:p>
          <a:p>
            <a:pPr algn="ctr"/>
            <a:r>
              <a:rPr lang="en-US" sz="2800" dirty="0" smtClean="0">
                <a:solidFill>
                  <a:schemeClr val="bg1"/>
                </a:solidFill>
              </a:rPr>
              <a:t>do?</a:t>
            </a:r>
          </a:p>
        </p:txBody>
      </p:sp>
      <p:sp>
        <p:nvSpPr>
          <p:cNvPr id="39" name="Rounded Rectangular Callout 38"/>
          <p:cNvSpPr/>
          <p:nvPr/>
        </p:nvSpPr>
        <p:spPr>
          <a:xfrm>
            <a:off x="4648200" y="4114800"/>
            <a:ext cx="2590800" cy="908804"/>
          </a:xfrm>
          <a:prstGeom prst="wedgeRoundRectCallout">
            <a:avLst>
              <a:gd name="adj1" fmla="val -31885"/>
              <a:gd name="adj2" fmla="val -107368"/>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Moves 0xcc into dl</a:t>
            </a:r>
          </a:p>
        </p:txBody>
      </p:sp>
      <p:grpSp>
        <p:nvGrpSpPr>
          <p:cNvPr id="56" name="Group 55"/>
          <p:cNvGrpSpPr/>
          <p:nvPr/>
        </p:nvGrpSpPr>
        <p:grpSpPr>
          <a:xfrm>
            <a:off x="7633822" y="1567934"/>
            <a:ext cx="1510178" cy="4680466"/>
            <a:chOff x="7633822" y="1567934"/>
            <a:chExt cx="1510178" cy="4680466"/>
          </a:xfrm>
        </p:grpSpPr>
        <p:sp>
          <p:nvSpPr>
            <p:cNvPr id="40" name="TextBox 39"/>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45" name="Rectangle 44"/>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41" name="TextBox 40"/>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42" name="TextBox 41"/>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49" name="Rectangle 48"/>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0xaa</a:t>
              </a:r>
            </a:p>
          </p:txBody>
        </p:sp>
        <p:sp>
          <p:nvSpPr>
            <p:cNvPr id="50" name="Rectangle 49"/>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0xbb</a:t>
              </a:r>
            </a:p>
          </p:txBody>
        </p:sp>
        <p:sp>
          <p:nvSpPr>
            <p:cNvPr id="51" name="Rectangle 50"/>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52" name="Rectangle 51"/>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53" name="Rectangle 52"/>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54" name="Rectangle 53"/>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Tree>
    <p:extLst>
      <p:ext uri="{BB962C8B-B14F-4D97-AF65-F5344CB8AC3E}">
        <p14:creationId xmlns:p14="http://schemas.microsoft.com/office/powerpoint/2010/main" val="8627883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604" y="152400"/>
            <a:ext cx="8229600" cy="1143000"/>
          </a:xfrm>
        </p:spPr>
        <p:txBody>
          <a:bodyPr/>
          <a:lstStyle/>
          <a:p>
            <a:r>
              <a:rPr lang="en-US" dirty="0" smtClean="0">
                <a:solidFill>
                  <a:srgbClr val="262626"/>
                </a:solidFill>
              </a:rPr>
              <a:t>x86:</a:t>
            </a:r>
            <a:r>
              <a:rPr lang="en-US" dirty="0" smtClean="0"/>
              <a:t> Addressing </a:t>
            </a:r>
            <a:r>
              <a:rPr lang="en-US" dirty="0" smtClean="0">
                <a:solidFill>
                  <a:srgbClr val="262626"/>
                </a:solidFill>
              </a:rPr>
              <a:t>bytes</a:t>
            </a:r>
            <a:endParaRPr lang="en-US" dirty="0">
              <a:solidFill>
                <a:srgbClr val="262626"/>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26</a:t>
            </a:fld>
            <a:endParaRPr lang="en-US"/>
          </a:p>
        </p:txBody>
      </p:sp>
      <p:sp>
        <p:nvSpPr>
          <p:cNvPr id="21" name="TextBox 20"/>
          <p:cNvSpPr txBox="1"/>
          <p:nvPr/>
        </p:nvSpPr>
        <p:spPr>
          <a:xfrm>
            <a:off x="452022" y="1752600"/>
            <a:ext cx="4119977" cy="1815882"/>
          </a:xfrm>
          <a:prstGeom prst="rect">
            <a:avLst/>
          </a:prstGeom>
          <a:noFill/>
        </p:spPr>
        <p:txBody>
          <a:bodyPr wrap="square" rtlCol="0">
            <a:spAutoFit/>
          </a:bodyPr>
          <a:lstStyle/>
          <a:p>
            <a:r>
              <a:rPr lang="en-US" sz="2800" dirty="0"/>
              <a:t>Addresses are indicated by operands that have a bracket “[]” or </a:t>
            </a:r>
            <a:r>
              <a:rPr lang="en-US" sz="2800" dirty="0" err="1"/>
              <a:t>paren</a:t>
            </a:r>
            <a:r>
              <a:rPr lang="en-US" sz="2800" dirty="0"/>
              <a:t> “()”, for Intel vs. AT&amp;T, resp.</a:t>
            </a:r>
          </a:p>
        </p:txBody>
      </p:sp>
      <p:graphicFrame>
        <p:nvGraphicFramePr>
          <p:cNvPr id="37" name="Table 36"/>
          <p:cNvGraphicFramePr>
            <a:graphicFrameLocks noGrp="1"/>
          </p:cNvGraphicFramePr>
          <p:nvPr>
            <p:extLst>
              <p:ext uri="{D42A27DB-BD31-4B8C-83A1-F6EECF244321}">
                <p14:modId xmlns:p14="http://schemas.microsoft.com/office/powerpoint/2010/main" val="3737738368"/>
              </p:ext>
            </p:extLst>
          </p:nvPr>
        </p:nvGraphicFramePr>
        <p:xfrm>
          <a:off x="914400" y="45720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0xcc</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sp>
        <p:nvSpPr>
          <p:cNvPr id="38" name="TextBox 37"/>
          <p:cNvSpPr txBox="1"/>
          <p:nvPr/>
        </p:nvSpPr>
        <p:spPr>
          <a:xfrm>
            <a:off x="4648200" y="2057400"/>
            <a:ext cx="2802223" cy="1384995"/>
          </a:xfrm>
          <a:prstGeom prst="rect">
            <a:avLst/>
          </a:prstGeom>
          <a:solidFill>
            <a:schemeClr val="accent2"/>
          </a:solidFill>
          <a:ln>
            <a:solidFill>
              <a:schemeClr val="accent2"/>
            </a:solidFill>
          </a:ln>
        </p:spPr>
        <p:txBody>
          <a:bodyPr wrap="square" rtlCol="0">
            <a:spAutoFit/>
          </a:bodyPr>
          <a:lstStyle/>
          <a:p>
            <a:pPr algn="ctr"/>
            <a:r>
              <a:rPr lang="en-US" sz="2800" dirty="0" smtClean="0">
                <a:solidFill>
                  <a:schemeClr val="bg1"/>
                </a:solidFill>
              </a:rPr>
              <a:t>What does</a:t>
            </a:r>
            <a:br>
              <a:rPr lang="en-US" sz="2800" dirty="0" smtClean="0">
                <a:solidFill>
                  <a:schemeClr val="bg1"/>
                </a:solidFill>
              </a:rPr>
            </a:br>
            <a:r>
              <a:rPr lang="en-US" sz="2800" dirty="0" err="1" smtClean="0">
                <a:solidFill>
                  <a:schemeClr val="bg1"/>
                </a:solidFill>
              </a:rPr>
              <a:t>mov</a:t>
            </a:r>
            <a:r>
              <a:rPr lang="en-US" sz="2800" dirty="0" smtClean="0">
                <a:solidFill>
                  <a:schemeClr val="bg1"/>
                </a:solidFill>
              </a:rPr>
              <a:t> </a:t>
            </a:r>
            <a:r>
              <a:rPr lang="en-US" sz="2800" dirty="0" err="1">
                <a:solidFill>
                  <a:srgbClr val="FFFF7F"/>
                </a:solidFill>
              </a:rPr>
              <a:t>edx</a:t>
            </a:r>
            <a:r>
              <a:rPr lang="en-US" sz="2800" dirty="0">
                <a:solidFill>
                  <a:srgbClr val="FFFF7F"/>
                </a:solidFill>
              </a:rPr>
              <a:t> </a:t>
            </a:r>
            <a:r>
              <a:rPr lang="en-US" sz="2800" dirty="0" smtClean="0">
                <a:solidFill>
                  <a:srgbClr val="FFFF7F"/>
                </a:solidFill>
              </a:rPr>
              <a:t>, </a:t>
            </a:r>
            <a:r>
              <a:rPr lang="en-US" sz="2800" dirty="0" smtClean="0">
                <a:solidFill>
                  <a:schemeClr val="bg1"/>
                </a:solidFill>
              </a:rPr>
              <a:t>[</a:t>
            </a:r>
            <a:r>
              <a:rPr lang="en-US" sz="2800" dirty="0" err="1" smtClean="0">
                <a:solidFill>
                  <a:schemeClr val="bg1">
                    <a:lumMod val="75000"/>
                  </a:schemeClr>
                </a:solidFill>
              </a:rPr>
              <a:t>eax</a:t>
            </a:r>
            <a:r>
              <a:rPr lang="en-US" sz="2800" dirty="0" smtClean="0">
                <a:solidFill>
                  <a:schemeClr val="bg1"/>
                </a:solidFill>
              </a:rPr>
              <a:t>] </a:t>
            </a:r>
            <a:endParaRPr lang="en-US" sz="2800" dirty="0" smtClean="0">
              <a:solidFill>
                <a:srgbClr val="FFFF7F"/>
              </a:solidFill>
            </a:endParaRPr>
          </a:p>
          <a:p>
            <a:pPr algn="ctr"/>
            <a:r>
              <a:rPr lang="en-US" sz="2800" dirty="0" smtClean="0">
                <a:solidFill>
                  <a:schemeClr val="bg1"/>
                </a:solidFill>
              </a:rPr>
              <a:t>do?</a:t>
            </a:r>
          </a:p>
        </p:txBody>
      </p:sp>
      <p:sp>
        <p:nvSpPr>
          <p:cNvPr id="39" name="Rounded Rectangular Callout 38"/>
          <p:cNvSpPr/>
          <p:nvPr/>
        </p:nvSpPr>
        <p:spPr>
          <a:xfrm>
            <a:off x="4038600" y="4114800"/>
            <a:ext cx="3200400" cy="2209800"/>
          </a:xfrm>
          <a:prstGeom prst="wedgeRoundRectCallout">
            <a:avLst>
              <a:gd name="adj1" fmla="val 954"/>
              <a:gd name="adj2" fmla="val -68227"/>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Which 4 bytes get moved, and which is the LSB in </a:t>
            </a:r>
            <a:r>
              <a:rPr lang="en-US" sz="2800" dirty="0" err="1" smtClean="0">
                <a:solidFill>
                  <a:schemeClr val="bg1"/>
                </a:solidFill>
              </a:rPr>
              <a:t>edx</a:t>
            </a:r>
            <a:r>
              <a:rPr lang="en-US" sz="2800" dirty="0" smtClean="0">
                <a:solidFill>
                  <a:schemeClr val="bg1"/>
                </a:solidFill>
              </a:rPr>
              <a:t>?</a:t>
            </a:r>
          </a:p>
        </p:txBody>
      </p:sp>
      <p:grpSp>
        <p:nvGrpSpPr>
          <p:cNvPr id="32" name="Group 31"/>
          <p:cNvGrpSpPr/>
          <p:nvPr/>
        </p:nvGrpSpPr>
        <p:grpSpPr>
          <a:xfrm>
            <a:off x="7633822" y="1567934"/>
            <a:ext cx="1510178" cy="4680466"/>
            <a:chOff x="7633822" y="1567934"/>
            <a:chExt cx="1510178" cy="4680466"/>
          </a:xfrm>
        </p:grpSpPr>
        <p:sp>
          <p:nvSpPr>
            <p:cNvPr id="33" name="TextBox 32"/>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34" name="Rectangle 33"/>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35" name="TextBox 34"/>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36" name="TextBox 35"/>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43" name="Rectangle 42"/>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0xaa</a:t>
              </a:r>
            </a:p>
          </p:txBody>
        </p:sp>
        <p:sp>
          <p:nvSpPr>
            <p:cNvPr id="44" name="Rectangle 43"/>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0xbb</a:t>
              </a:r>
            </a:p>
          </p:txBody>
        </p:sp>
        <p:sp>
          <p:nvSpPr>
            <p:cNvPr id="45" name="Rectangle 44"/>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46" name="Rectangle 45"/>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47" name="Rectangle 46"/>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48" name="Rectangle 47"/>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Tree>
    <p:extLst>
      <p:ext uri="{BB962C8B-B14F-4D97-AF65-F5344CB8AC3E}">
        <p14:creationId xmlns:p14="http://schemas.microsoft.com/office/powerpoint/2010/main" val="329850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Endianness</a:t>
            </a:r>
            <a:endParaRPr lang="en-US" dirty="0"/>
          </a:p>
        </p:txBody>
      </p:sp>
      <p:sp>
        <p:nvSpPr>
          <p:cNvPr id="3" name="Content Placeholder 2"/>
          <p:cNvSpPr>
            <a:spLocks noGrp="1"/>
          </p:cNvSpPr>
          <p:nvPr>
            <p:ph idx="1"/>
          </p:nvPr>
        </p:nvSpPr>
        <p:spPr>
          <a:xfrm>
            <a:off x="457200" y="1371600"/>
            <a:ext cx="6934200" cy="4754563"/>
          </a:xfrm>
        </p:spPr>
        <p:txBody>
          <a:bodyPr>
            <a:normAutofit/>
          </a:bodyPr>
          <a:lstStyle/>
          <a:p>
            <a:r>
              <a:rPr lang="en-US" sz="2800" i="1" dirty="0" err="1" smtClean="0">
                <a:solidFill>
                  <a:schemeClr val="tx2"/>
                </a:solidFill>
              </a:rPr>
              <a:t>Endianness</a:t>
            </a:r>
            <a:r>
              <a:rPr lang="en-US" sz="2800" dirty="0" smtClean="0"/>
              <a:t>: Order of individually addressable units</a:t>
            </a:r>
          </a:p>
          <a:p>
            <a:r>
              <a:rPr lang="en-US" sz="2800" i="1" dirty="0" smtClean="0">
                <a:solidFill>
                  <a:srgbClr val="990000"/>
                </a:solidFill>
              </a:rPr>
              <a:t>Little Endian</a:t>
            </a:r>
            <a:r>
              <a:rPr lang="en-US" sz="2800" dirty="0" smtClean="0"/>
              <a:t>: Least significant byte first</a:t>
            </a:r>
          </a:p>
          <a:p>
            <a:pPr marL="0" indent="0">
              <a:buNone/>
            </a:pPr>
            <a:endParaRPr lang="en-US" sz="2800" dirty="0" smtClean="0"/>
          </a:p>
          <a:p>
            <a:pPr marL="0" indent="0">
              <a:buNone/>
            </a:pPr>
            <a:r>
              <a:rPr lang="en-US" sz="2800" dirty="0" smtClean="0"/>
              <a:t>so address </a:t>
            </a:r>
            <a:r>
              <a:rPr lang="en-US" sz="2800" i="1" dirty="0" smtClean="0"/>
              <a:t>a</a:t>
            </a:r>
            <a:r>
              <a:rPr lang="en-US" sz="2800" dirty="0" smtClean="0"/>
              <a:t> goes in lowest byte (e.g., AL), </a:t>
            </a:r>
            <a:br>
              <a:rPr lang="en-US" sz="2800" dirty="0" smtClean="0"/>
            </a:br>
            <a:r>
              <a:rPr lang="en-US" sz="2800" i="1" dirty="0" smtClean="0"/>
              <a:t>a+1 </a:t>
            </a:r>
            <a:r>
              <a:rPr lang="en-US" sz="2800" dirty="0" smtClean="0"/>
              <a:t>in the next (e.g., AH), etc.</a:t>
            </a:r>
            <a:endParaRPr lang="en-US" sz="2800" dirty="0"/>
          </a:p>
        </p:txBody>
      </p:sp>
      <p:sp>
        <p:nvSpPr>
          <p:cNvPr id="4" name="Slide Number Placeholder 3"/>
          <p:cNvSpPr>
            <a:spLocks noGrp="1"/>
          </p:cNvSpPr>
          <p:nvPr>
            <p:ph type="sldNum" sz="quarter" idx="12"/>
          </p:nvPr>
        </p:nvSpPr>
        <p:spPr/>
        <p:txBody>
          <a:bodyPr/>
          <a:lstStyle/>
          <a:p>
            <a:fld id="{B747839D-A323-47F3-909F-548499399628}"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965099877"/>
              </p:ext>
            </p:extLst>
          </p:nvPr>
        </p:nvGraphicFramePr>
        <p:xfrm>
          <a:off x="914400" y="45720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0xcc</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grpSp>
        <p:nvGrpSpPr>
          <p:cNvPr id="7" name="Group 6"/>
          <p:cNvGrpSpPr/>
          <p:nvPr/>
        </p:nvGrpSpPr>
        <p:grpSpPr>
          <a:xfrm>
            <a:off x="7633822" y="1567934"/>
            <a:ext cx="1510178" cy="4680466"/>
            <a:chOff x="7633822" y="1567934"/>
            <a:chExt cx="1510178" cy="4680466"/>
          </a:xfrm>
        </p:grpSpPr>
        <p:sp>
          <p:nvSpPr>
            <p:cNvPr id="8" name="TextBox 7"/>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9" name="Rectangle 8"/>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10" name="TextBox 9"/>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11" name="TextBox 10"/>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12" name="Rectangle 11"/>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0xaa</a:t>
              </a:r>
            </a:p>
          </p:txBody>
        </p:sp>
        <p:sp>
          <p:nvSpPr>
            <p:cNvPr id="13" name="Rectangle 12"/>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0xbb</a:t>
              </a:r>
            </a:p>
          </p:txBody>
        </p:sp>
        <p:sp>
          <p:nvSpPr>
            <p:cNvPr id="14" name="Rectangle 13"/>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15" name="Rectangle 14"/>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16" name="Rectangle 15"/>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17" name="Rectangle 16"/>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Tree>
    <p:extLst>
      <p:ext uri="{BB962C8B-B14F-4D97-AF65-F5344CB8AC3E}">
        <p14:creationId xmlns:p14="http://schemas.microsoft.com/office/powerpoint/2010/main" val="411366754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633822" y="1567934"/>
            <a:ext cx="1510178" cy="4680466"/>
            <a:chOff x="7633822" y="1567934"/>
            <a:chExt cx="1510178" cy="4680466"/>
          </a:xfrm>
        </p:grpSpPr>
        <p:sp>
          <p:nvSpPr>
            <p:cNvPr id="30" name="TextBox 29"/>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31" name="Rectangle 30"/>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32" name="TextBox 31"/>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33" name="TextBox 32"/>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34" name="Rectangle 33"/>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0xaa</a:t>
              </a:r>
            </a:p>
          </p:txBody>
        </p:sp>
        <p:sp>
          <p:nvSpPr>
            <p:cNvPr id="35" name="Rectangle 34"/>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0xbb</a:t>
              </a:r>
            </a:p>
          </p:txBody>
        </p:sp>
        <p:sp>
          <p:nvSpPr>
            <p:cNvPr id="36" name="Rectangle 35"/>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37" name="Rectangle 36"/>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38" name="Rectangle 37"/>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39" name="Rectangle 38"/>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
        <p:nvSpPr>
          <p:cNvPr id="43" name="Rounded Rectangle 42"/>
          <p:cNvSpPr/>
          <p:nvPr/>
        </p:nvSpPr>
        <p:spPr>
          <a:xfrm>
            <a:off x="1411833" y="1322457"/>
            <a:ext cx="5652872" cy="958334"/>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err="1" smtClean="0">
                <a:solidFill>
                  <a:schemeClr val="bg1"/>
                </a:solidFill>
              </a:rPr>
              <a:t>edx</a:t>
            </a:r>
            <a:endParaRPr lang="en-US" sz="2800" dirty="0" smtClean="0">
              <a:solidFill>
                <a:schemeClr val="bg1"/>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28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32592729"/>
              </p:ext>
            </p:extLst>
          </p:nvPr>
        </p:nvGraphicFramePr>
        <p:xfrm>
          <a:off x="228600" y="23622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0xcc</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sp>
        <p:nvSpPr>
          <p:cNvPr id="13" name="TextBox 12"/>
          <p:cNvSpPr txBox="1"/>
          <p:nvPr/>
        </p:nvSpPr>
        <p:spPr>
          <a:xfrm>
            <a:off x="2819400" y="533400"/>
            <a:ext cx="3681792" cy="769441"/>
          </a:xfrm>
          <a:prstGeom prst="rect">
            <a:avLst/>
          </a:prstGeom>
          <a:noFill/>
        </p:spPr>
        <p:txBody>
          <a:bodyPr wrap="none" rtlCol="0">
            <a:spAutoFit/>
          </a:bodyPr>
          <a:lstStyle/>
          <a:p>
            <a:r>
              <a:rPr lang="en-US" sz="4400" dirty="0" err="1" smtClean="0">
                <a:solidFill>
                  <a:srgbClr val="000000"/>
                </a:solidFill>
              </a:rPr>
              <a:t>mov</a:t>
            </a:r>
            <a:r>
              <a:rPr lang="en-US" sz="4400" dirty="0" smtClean="0">
                <a:solidFill>
                  <a:srgbClr val="000000"/>
                </a:solidFill>
              </a:rPr>
              <a:t> </a:t>
            </a:r>
            <a:r>
              <a:rPr lang="en-US" sz="4400" dirty="0" err="1" smtClean="0">
                <a:solidFill>
                  <a:srgbClr val="990000"/>
                </a:solidFill>
              </a:rPr>
              <a:t>edx</a:t>
            </a:r>
            <a:r>
              <a:rPr lang="en-US" sz="4400" dirty="0" smtClean="0">
                <a:solidFill>
                  <a:srgbClr val="000000"/>
                </a:solidFill>
              </a:rPr>
              <a:t>, [</a:t>
            </a:r>
            <a:r>
              <a:rPr lang="en-US" sz="4400" dirty="0" err="1" smtClean="0">
                <a:solidFill>
                  <a:srgbClr val="990000"/>
                </a:solidFill>
              </a:rPr>
              <a:t>eax</a:t>
            </a:r>
            <a:r>
              <a:rPr lang="en-US" sz="4400" dirty="0" smtClean="0">
                <a:solidFill>
                  <a:srgbClr val="000000"/>
                </a:solidFill>
              </a:rPr>
              <a:t>]</a:t>
            </a:r>
            <a:endParaRPr lang="en-US" sz="4400" dirty="0">
              <a:solidFill>
                <a:srgbClr val="000000"/>
              </a:solidFill>
            </a:endParaRPr>
          </a:p>
        </p:txBody>
      </p:sp>
      <p:cxnSp>
        <p:nvCxnSpPr>
          <p:cNvPr id="42" name="Straight Arrow Connector 41"/>
          <p:cNvCxnSpPr>
            <a:endCxn id="36" idx="1"/>
          </p:cNvCxnSpPr>
          <p:nvPr/>
        </p:nvCxnSpPr>
        <p:spPr>
          <a:xfrm>
            <a:off x="3200400" y="3200400"/>
            <a:ext cx="4433422"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24" name="Rectangle 23"/>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41" name="Rectangle 40"/>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sp>
        <p:nvSpPr>
          <p:cNvPr id="3" name="TextBox 2"/>
          <p:cNvSpPr txBox="1"/>
          <p:nvPr/>
        </p:nvSpPr>
        <p:spPr>
          <a:xfrm>
            <a:off x="6629400" y="2406134"/>
            <a:ext cx="646669" cy="369332"/>
          </a:xfrm>
          <a:prstGeom prst="rect">
            <a:avLst/>
          </a:prstGeom>
          <a:noFill/>
        </p:spPr>
        <p:txBody>
          <a:bodyPr wrap="none" rtlCol="0">
            <a:spAutoFit/>
          </a:bodyPr>
          <a:lstStyle/>
          <a:p>
            <a:r>
              <a:rPr lang="en-US" dirty="0" smtClean="0"/>
              <a:t>Bit 0</a:t>
            </a:r>
            <a:endParaRPr lang="en-US" dirty="0"/>
          </a:p>
        </p:txBody>
      </p:sp>
      <p:sp>
        <p:nvSpPr>
          <p:cNvPr id="45" name="Rectangle 44"/>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25" name="TextBox 24"/>
          <p:cNvSpPr txBox="1"/>
          <p:nvPr/>
        </p:nvSpPr>
        <p:spPr>
          <a:xfrm>
            <a:off x="215714" y="4191000"/>
            <a:ext cx="5997705" cy="2677656"/>
          </a:xfrm>
          <a:prstGeom prst="rect">
            <a:avLst/>
          </a:prstGeom>
          <a:noFill/>
        </p:spPr>
        <p:txBody>
          <a:bodyPr wrap="none" rtlCol="0">
            <a:spAutoFit/>
          </a:bodyPr>
          <a:lstStyle/>
          <a:p>
            <a:r>
              <a:rPr lang="en-US" sz="2400" dirty="0" err="1" smtClean="0">
                <a:solidFill>
                  <a:schemeClr val="tx2"/>
                </a:solidFill>
              </a:rPr>
              <a:t>Endianness</a:t>
            </a:r>
            <a:r>
              <a:rPr lang="en-US" sz="2400" dirty="0" smtClean="0"/>
              <a:t>: Ordering of individually </a:t>
            </a:r>
            <a:br>
              <a:rPr lang="en-US" sz="2400" dirty="0" smtClean="0"/>
            </a:br>
            <a:r>
              <a:rPr lang="en-US" sz="2400" dirty="0" smtClean="0"/>
              <a:t>addressable units</a:t>
            </a:r>
          </a:p>
          <a:p>
            <a:r>
              <a:rPr lang="en-US" sz="2400" dirty="0" smtClean="0">
                <a:solidFill>
                  <a:srgbClr val="990000"/>
                </a:solidFill>
              </a:rPr>
              <a:t>Little Endian</a:t>
            </a:r>
            <a:r>
              <a:rPr lang="en-US" sz="2400" dirty="0" smtClean="0"/>
              <a:t>:  Least significant byte first</a:t>
            </a:r>
          </a:p>
          <a:p>
            <a:r>
              <a:rPr lang="en-US" sz="2400" dirty="0" smtClean="0"/>
              <a:t>... so ...</a:t>
            </a:r>
            <a:br>
              <a:rPr lang="en-US" sz="2400" dirty="0" smtClean="0"/>
            </a:br>
            <a:r>
              <a:rPr lang="en-US" sz="2400" dirty="0" smtClean="0"/>
              <a:t>address </a:t>
            </a:r>
            <a:r>
              <a:rPr lang="en-US" sz="2400" i="1" dirty="0" smtClean="0"/>
              <a:t>a</a:t>
            </a:r>
            <a:r>
              <a:rPr lang="en-US" sz="2400" dirty="0" smtClean="0"/>
              <a:t> goes in the least significant byte </a:t>
            </a:r>
            <a:br>
              <a:rPr lang="en-US" sz="2400" dirty="0" smtClean="0"/>
            </a:br>
            <a:r>
              <a:rPr lang="en-US" sz="2400" dirty="0" smtClean="0"/>
              <a:t>(the </a:t>
            </a:r>
            <a:r>
              <a:rPr lang="en-US" sz="2400" dirty="0" smtClean="0">
                <a:solidFill>
                  <a:srgbClr val="990000"/>
                </a:solidFill>
              </a:rPr>
              <a:t>lowest </a:t>
            </a:r>
            <a:r>
              <a:rPr lang="en-US" sz="2400" dirty="0" smtClean="0"/>
              <a:t>bits) </a:t>
            </a:r>
            <a:r>
              <a:rPr lang="en-US" sz="2400" i="1" dirty="0" smtClean="0"/>
              <a:t>a+1</a:t>
            </a:r>
            <a:r>
              <a:rPr lang="en-US" sz="2400" dirty="0" smtClean="0"/>
              <a:t> goes into the next byte, </a:t>
            </a:r>
            <a:br>
              <a:rPr lang="en-US" sz="2400" dirty="0" smtClean="0"/>
            </a:br>
            <a:r>
              <a:rPr lang="en-US" sz="2400" dirty="0" smtClean="0"/>
              <a:t>and so on.</a:t>
            </a:r>
            <a:endParaRPr lang="en-US" sz="2400" dirty="0"/>
          </a:p>
        </p:txBody>
      </p:sp>
      <p:sp>
        <p:nvSpPr>
          <p:cNvPr id="26" name="Rectangle 25"/>
          <p:cNvSpPr/>
          <p:nvPr/>
        </p:nvSpPr>
        <p:spPr>
          <a:xfrm>
            <a:off x="1713469" y="2667000"/>
            <a:ext cx="5562600" cy="1524000"/>
          </a:xfrm>
          <a:prstGeom prst="rect">
            <a:avLst/>
          </a:prstGeom>
          <a:solidFill>
            <a:srgbClr val="009446"/>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4000" dirty="0" err="1" smtClean="0">
                <a:solidFill>
                  <a:schemeClr val="bg1"/>
                </a:solidFill>
              </a:rPr>
              <a:t>edx</a:t>
            </a:r>
            <a:r>
              <a:rPr lang="en-US" sz="4000" dirty="0" smtClean="0">
                <a:solidFill>
                  <a:schemeClr val="bg1"/>
                </a:solidFill>
              </a:rPr>
              <a:t> = 0xffeeddcc!</a:t>
            </a:r>
          </a:p>
        </p:txBody>
      </p:sp>
    </p:spTree>
    <p:extLst>
      <p:ext uri="{BB962C8B-B14F-4D97-AF65-F5344CB8AC3E}">
        <p14:creationId xmlns:p14="http://schemas.microsoft.com/office/powerpoint/2010/main" val="20076314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95241E-6 3.04378E-6 L -0.23827 -0.33357 " pathEditMode="relative" rAng="0" ptsTypes="AA">
                                      <p:cBhvr>
                                        <p:cTn id="6" dur="2000" fill="hold"/>
                                        <p:tgtEl>
                                          <p:spTgt spid="23"/>
                                        </p:tgtEl>
                                        <p:attrNameLst>
                                          <p:attrName>ppt_x</p:attrName>
                                          <p:attrName>ppt_y</p:attrName>
                                        </p:attrNameLst>
                                      </p:cBhvr>
                                      <p:rCtr x="-11914" y="-1667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95241E-6 3.70396E-6 L -0.34665 -0.24462 " pathEditMode="relative" rAng="0" ptsTypes="AA">
                                      <p:cBhvr>
                                        <p:cTn id="10" dur="2000" fill="hold"/>
                                        <p:tgtEl>
                                          <p:spTgt spid="24"/>
                                        </p:tgtEl>
                                        <p:attrNameLst>
                                          <p:attrName>ppt_x</p:attrName>
                                          <p:attrName>ppt_y</p:attrName>
                                        </p:attrNameLst>
                                      </p:cBhvr>
                                      <p:rCtr x="-17332" y="-1223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018 4.36414E-6 L -0.44668 -0.15567 " pathEditMode="relative" ptsTypes="AA">
                                      <p:cBhvr>
                                        <p:cTn id="14" dur="2000" fill="hold"/>
                                        <p:tgtEl>
                                          <p:spTgt spid="4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79958E-6 -4.97568E-6 L -0.55019 -0.06671 " pathEditMode="relative" ptsTypes="AA">
                                      <p:cBhvr>
                                        <p:cTn id="18" dur="2000" fill="hold"/>
                                        <p:tgtEl>
                                          <p:spTgt spid="4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1" grpId="0" animBg="1"/>
      <p:bldP spid="45" grpId="0"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633822" y="1567934"/>
            <a:ext cx="1510178" cy="4680466"/>
            <a:chOff x="7633822" y="1567934"/>
            <a:chExt cx="1510178" cy="4680466"/>
          </a:xfrm>
        </p:grpSpPr>
        <p:sp>
          <p:nvSpPr>
            <p:cNvPr id="30" name="TextBox 29"/>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31" name="Rectangle 30"/>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32" name="TextBox 31"/>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33" name="TextBox 32"/>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34" name="Rectangle 33"/>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0xaa</a:t>
              </a:r>
            </a:p>
          </p:txBody>
        </p:sp>
        <p:sp>
          <p:nvSpPr>
            <p:cNvPr id="35" name="Rectangle 34"/>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0xbb</a:t>
              </a:r>
            </a:p>
          </p:txBody>
        </p:sp>
        <p:sp>
          <p:nvSpPr>
            <p:cNvPr id="36" name="Rectangle 35"/>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37" name="Rectangle 36"/>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38" name="Rectangle 37"/>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39" name="Rectangle 38"/>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
        <p:nvSpPr>
          <p:cNvPr id="43" name="Rounded Rectangle 42"/>
          <p:cNvSpPr/>
          <p:nvPr/>
        </p:nvSpPr>
        <p:spPr>
          <a:xfrm>
            <a:off x="1411833" y="1322457"/>
            <a:ext cx="5652872" cy="958334"/>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smtClean="0">
                <a:solidFill>
                  <a:schemeClr val="bg1"/>
                </a:solidFill>
              </a:rPr>
              <a:t>EBX</a:t>
            </a:r>
          </a:p>
        </p:txBody>
      </p:sp>
      <p:sp>
        <p:nvSpPr>
          <p:cNvPr id="13" name="TextBox 12"/>
          <p:cNvSpPr txBox="1"/>
          <p:nvPr/>
        </p:nvSpPr>
        <p:spPr>
          <a:xfrm>
            <a:off x="2819400" y="533400"/>
            <a:ext cx="3677659" cy="769441"/>
          </a:xfrm>
          <a:prstGeom prst="rect">
            <a:avLst/>
          </a:prstGeom>
          <a:noFill/>
        </p:spPr>
        <p:txBody>
          <a:bodyPr wrap="none" rtlCol="0">
            <a:spAutoFit/>
          </a:bodyPr>
          <a:lstStyle/>
          <a:p>
            <a:r>
              <a:rPr lang="en-US" sz="4400" dirty="0" err="1" smtClean="0">
                <a:solidFill>
                  <a:srgbClr val="000000"/>
                </a:solidFill>
              </a:rPr>
              <a:t>mov</a:t>
            </a:r>
            <a:r>
              <a:rPr lang="en-US" sz="4400" dirty="0" smtClean="0">
                <a:solidFill>
                  <a:srgbClr val="000000"/>
                </a:solidFill>
              </a:rPr>
              <a:t> [</a:t>
            </a:r>
            <a:r>
              <a:rPr lang="en-US" sz="4400" dirty="0" err="1" smtClean="0">
                <a:solidFill>
                  <a:schemeClr val="tx2"/>
                </a:solidFill>
              </a:rPr>
              <a:t>eax</a:t>
            </a:r>
            <a:r>
              <a:rPr lang="en-US" sz="4400" dirty="0" smtClean="0">
                <a:solidFill>
                  <a:srgbClr val="000000"/>
                </a:solidFill>
              </a:rPr>
              <a:t>], </a:t>
            </a:r>
            <a:r>
              <a:rPr lang="en-US" sz="4400" dirty="0" err="1" smtClean="0">
                <a:solidFill>
                  <a:srgbClr val="990000"/>
                </a:solidFill>
              </a:rPr>
              <a:t>ebx</a:t>
            </a:r>
            <a:endParaRPr lang="en-US" sz="4400" dirty="0">
              <a:solidFill>
                <a:srgbClr val="000000"/>
              </a:solidFill>
            </a:endParaRPr>
          </a:p>
        </p:txBody>
      </p:sp>
      <p:sp>
        <p:nvSpPr>
          <p:cNvPr id="23" name="Rectangle 22"/>
          <p:cNvSpPr/>
          <p:nvPr/>
        </p:nvSpPr>
        <p:spPr>
          <a:xfrm>
            <a:off x="2667000"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24" name="Rectangle 23"/>
          <p:cNvSpPr/>
          <p:nvPr/>
        </p:nvSpPr>
        <p:spPr>
          <a:xfrm>
            <a:off x="3643778"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41" name="Rectangle 40"/>
          <p:cNvSpPr/>
          <p:nvPr/>
        </p:nvSpPr>
        <p:spPr>
          <a:xfrm>
            <a:off x="5448425"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05</a:t>
            </a:r>
          </a:p>
        </p:txBody>
      </p:sp>
      <p:sp>
        <p:nvSpPr>
          <p:cNvPr id="45" name="Rectangle 44"/>
          <p:cNvSpPr/>
          <p:nvPr/>
        </p:nvSpPr>
        <p:spPr>
          <a:xfrm>
            <a:off x="4495800"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28" name="Rectangle 27"/>
          <p:cNvSpPr/>
          <p:nvPr/>
        </p:nvSpPr>
        <p:spPr>
          <a:xfrm>
            <a:off x="5486400"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05</a:t>
            </a:r>
          </a:p>
        </p:txBody>
      </p:sp>
      <p:sp>
        <p:nvSpPr>
          <p:cNvPr id="40" name="Rectangle 39"/>
          <p:cNvSpPr/>
          <p:nvPr/>
        </p:nvSpPr>
        <p:spPr>
          <a:xfrm>
            <a:off x="4495800"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44" name="Rectangle 43"/>
          <p:cNvSpPr/>
          <p:nvPr/>
        </p:nvSpPr>
        <p:spPr>
          <a:xfrm>
            <a:off x="3643778"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46" name="Rectangle 45"/>
          <p:cNvSpPr/>
          <p:nvPr/>
        </p:nvSpPr>
        <p:spPr>
          <a:xfrm>
            <a:off x="2667000" y="1524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00</a:t>
            </a:r>
          </a:p>
        </p:txBody>
      </p:sp>
      <p:sp>
        <p:nvSpPr>
          <p:cNvPr id="4" name="Slide Number Placeholder 3"/>
          <p:cNvSpPr>
            <a:spLocks noGrp="1"/>
          </p:cNvSpPr>
          <p:nvPr>
            <p:ph type="sldNum" sz="quarter" idx="12"/>
          </p:nvPr>
        </p:nvSpPr>
        <p:spPr/>
        <p:txBody>
          <a:bodyPr/>
          <a:lstStyle/>
          <a:p>
            <a:fld id="{B747839D-A323-47F3-909F-548499399628}" type="slidenum">
              <a:rPr lang="en-US" smtClean="0"/>
              <a:t>29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2987952"/>
              </p:ext>
            </p:extLst>
          </p:nvPr>
        </p:nvGraphicFramePr>
        <p:xfrm>
          <a:off x="228600" y="23622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0xcc</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sp>
        <p:nvSpPr>
          <p:cNvPr id="3" name="TextBox 2"/>
          <p:cNvSpPr txBox="1"/>
          <p:nvPr/>
        </p:nvSpPr>
        <p:spPr>
          <a:xfrm>
            <a:off x="6629400" y="2406134"/>
            <a:ext cx="646669" cy="369332"/>
          </a:xfrm>
          <a:prstGeom prst="rect">
            <a:avLst/>
          </a:prstGeom>
          <a:noFill/>
        </p:spPr>
        <p:txBody>
          <a:bodyPr wrap="none" rtlCol="0">
            <a:spAutoFit/>
          </a:bodyPr>
          <a:lstStyle/>
          <a:p>
            <a:r>
              <a:rPr lang="en-US" dirty="0" smtClean="0"/>
              <a:t>Bit 0</a:t>
            </a:r>
            <a:endParaRPr lang="en-US" dirty="0"/>
          </a:p>
        </p:txBody>
      </p:sp>
      <p:sp>
        <p:nvSpPr>
          <p:cNvPr id="25" name="TextBox 24"/>
          <p:cNvSpPr txBox="1"/>
          <p:nvPr/>
        </p:nvSpPr>
        <p:spPr>
          <a:xfrm>
            <a:off x="215714" y="4191000"/>
            <a:ext cx="5997705" cy="2677656"/>
          </a:xfrm>
          <a:prstGeom prst="rect">
            <a:avLst/>
          </a:prstGeom>
          <a:noFill/>
        </p:spPr>
        <p:txBody>
          <a:bodyPr wrap="none" rtlCol="0">
            <a:spAutoFit/>
          </a:bodyPr>
          <a:lstStyle/>
          <a:p>
            <a:r>
              <a:rPr lang="en-US" sz="2400" dirty="0" err="1" smtClean="0">
                <a:solidFill>
                  <a:schemeClr val="tx2"/>
                </a:solidFill>
              </a:rPr>
              <a:t>Endianness</a:t>
            </a:r>
            <a:r>
              <a:rPr lang="en-US" sz="2400" dirty="0" smtClean="0"/>
              <a:t>: Ordering of individually </a:t>
            </a:r>
            <a:br>
              <a:rPr lang="en-US" sz="2400" dirty="0" smtClean="0"/>
            </a:br>
            <a:r>
              <a:rPr lang="en-US" sz="2400" dirty="0" smtClean="0"/>
              <a:t>addressable units</a:t>
            </a:r>
          </a:p>
          <a:p>
            <a:r>
              <a:rPr lang="en-US" sz="2400" dirty="0" smtClean="0">
                <a:solidFill>
                  <a:srgbClr val="990000"/>
                </a:solidFill>
              </a:rPr>
              <a:t>Little Endian</a:t>
            </a:r>
            <a:r>
              <a:rPr lang="en-US" sz="2400" dirty="0" smtClean="0"/>
              <a:t>:  Least significant byte first</a:t>
            </a:r>
          </a:p>
          <a:p>
            <a:r>
              <a:rPr lang="en-US" sz="2400" dirty="0" smtClean="0"/>
              <a:t>... so ...</a:t>
            </a:r>
            <a:br>
              <a:rPr lang="en-US" sz="2400" dirty="0" smtClean="0"/>
            </a:br>
            <a:r>
              <a:rPr lang="en-US" sz="2400" dirty="0" smtClean="0"/>
              <a:t>address </a:t>
            </a:r>
            <a:r>
              <a:rPr lang="en-US" sz="2400" i="1" dirty="0" smtClean="0"/>
              <a:t>a</a:t>
            </a:r>
            <a:r>
              <a:rPr lang="en-US" sz="2400" dirty="0" smtClean="0"/>
              <a:t> goes in the least significant byte </a:t>
            </a:r>
            <a:br>
              <a:rPr lang="en-US" sz="2400" dirty="0" smtClean="0"/>
            </a:br>
            <a:r>
              <a:rPr lang="en-US" sz="2400" dirty="0" smtClean="0"/>
              <a:t>(the </a:t>
            </a:r>
            <a:r>
              <a:rPr lang="en-US" sz="2400" dirty="0" smtClean="0">
                <a:solidFill>
                  <a:srgbClr val="990000"/>
                </a:solidFill>
              </a:rPr>
              <a:t>lowest </a:t>
            </a:r>
            <a:r>
              <a:rPr lang="en-US" sz="2400" dirty="0" smtClean="0"/>
              <a:t>bits) </a:t>
            </a:r>
            <a:r>
              <a:rPr lang="en-US" sz="2400" i="1" dirty="0" smtClean="0"/>
              <a:t>a+1</a:t>
            </a:r>
            <a:r>
              <a:rPr lang="en-US" sz="2400" dirty="0" smtClean="0"/>
              <a:t> goes into the next byte, </a:t>
            </a:r>
            <a:br>
              <a:rPr lang="en-US" sz="2400" dirty="0" smtClean="0"/>
            </a:br>
            <a:r>
              <a:rPr lang="en-US" sz="2400" dirty="0" smtClean="0"/>
              <a:t>and so on.</a:t>
            </a:r>
            <a:endParaRPr lang="en-US" sz="2400" dirty="0"/>
          </a:p>
        </p:txBody>
      </p:sp>
    </p:spTree>
    <p:extLst>
      <p:ext uri="{BB962C8B-B14F-4D97-AF65-F5344CB8AC3E}">
        <p14:creationId xmlns:p14="http://schemas.microsoft.com/office/powerpoint/2010/main" val="27840104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4703E-6 -1.98054E-6 L 0.23845 0.33357 " pathEditMode="relative" rAng="0" ptsTypes="AA">
                                      <p:cBhvr>
                                        <p:cTn id="6" dur="2000" fill="hold"/>
                                        <p:tgtEl>
                                          <p:spTgt spid="28"/>
                                        </p:tgtEl>
                                        <p:attrNameLst>
                                          <p:attrName>ppt_x</p:attrName>
                                          <p:attrName>ppt_y</p:attrName>
                                        </p:attrNameLst>
                                      </p:cBhvr>
                                      <p:rCtr x="11914" y="1667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56756E-6 -1.98054E-6 L 0.347 0.24462 " pathEditMode="relative" rAng="0" ptsTypes="AA">
                                      <p:cBhvr>
                                        <p:cTn id="10" dur="2000" fill="hold"/>
                                        <p:tgtEl>
                                          <p:spTgt spid="40"/>
                                        </p:tgtEl>
                                        <p:attrNameLst>
                                          <p:attrName>ppt_x</p:attrName>
                                          <p:attrName>ppt_y</p:attrName>
                                        </p:attrNameLst>
                                      </p:cBhvr>
                                      <p:rCtr x="17350" y="1223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27929E-6 -3.26701E-6 L 0.43986 0.15549 " pathEditMode="relative" rAng="0" ptsTypes="AA">
                                      <p:cBhvr>
                                        <p:cTn id="14" dur="2000" fill="hold"/>
                                        <p:tgtEl>
                                          <p:spTgt spid="44"/>
                                        </p:tgtEl>
                                        <p:attrNameLst>
                                          <p:attrName>ppt_x</p:attrName>
                                          <p:attrName>ppt_y</p:attrName>
                                        </p:attrNameLst>
                                      </p:cBhvr>
                                      <p:rCtr x="21993" y="7774"/>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4.90101E-6 -1.98054E-6 L 0.54706 0.06671 " pathEditMode="relative" rAng="0" ptsTypes="AA">
                                      <p:cBhvr>
                                        <p:cTn id="18" dur="2000" fill="hold"/>
                                        <p:tgtEl>
                                          <p:spTgt spid="46"/>
                                        </p:tgtEl>
                                        <p:attrNameLst>
                                          <p:attrName>ppt_x</p:attrName>
                                          <p:attrName>ppt_y</p:attrName>
                                        </p:attrNameLst>
                                      </p:cBhvr>
                                      <p:rCtr x="27353"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P spid="44"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u="sng" dirty="0" smtClean="0"/>
              <a:t>Observation:</a:t>
            </a:r>
            <a:r>
              <a:rPr lang="en-US" sz="2400" dirty="0" smtClean="0"/>
              <a:t> Very little </a:t>
            </a:r>
            <a:r>
              <a:rPr lang="en-US" sz="2400" dirty="0" err="1" smtClean="0"/>
              <a:t>objdump</a:t>
            </a:r>
            <a:r>
              <a:rPr lang="en-US" sz="2400" dirty="0" smtClean="0"/>
              <a:t> to see disassembly (Most players relied purely on guessing).  The average player who attempted the first BOF (</a:t>
            </a:r>
            <a:r>
              <a:rPr lang="en-US" sz="2400" dirty="0" err="1" smtClean="0"/>
              <a:t>overflowme</a:t>
            </a:r>
            <a:r>
              <a:rPr lang="en-US" sz="2400" dirty="0" smtClean="0"/>
              <a:t>) took ~65 tries to either solve it or give up.</a:t>
            </a:r>
          </a:p>
          <a:p>
            <a:pPr marL="0" indent="0">
              <a:buNone/>
            </a:pPr>
            <a:r>
              <a:rPr lang="en-US" sz="2400" u="sng" dirty="0" smtClean="0"/>
              <a:t>Action:</a:t>
            </a:r>
            <a:r>
              <a:rPr lang="en-US" sz="2400" dirty="0" smtClean="0"/>
              <a:t> Review disassembly, Linux utilities</a:t>
            </a:r>
          </a:p>
          <a:p>
            <a:pPr marL="0" indent="0">
              <a:buNone/>
            </a:pPr>
            <a:endParaRPr lang="en-US" sz="2400" dirty="0" smtClean="0"/>
          </a:p>
          <a:p>
            <a:pPr marL="0" indent="0">
              <a:buNone/>
            </a:pPr>
            <a:r>
              <a:rPr lang="en-US" sz="2400" u="sng" dirty="0" smtClean="0"/>
              <a:t>Observation:</a:t>
            </a:r>
            <a:r>
              <a:rPr lang="en-US" sz="2400" dirty="0" smtClean="0"/>
              <a:t> Several players failed to put a return address in their inputs to </a:t>
            </a:r>
            <a:r>
              <a:rPr lang="en-US" sz="2400" dirty="0" err="1" smtClean="0"/>
              <a:t>overflowme</a:t>
            </a:r>
            <a:r>
              <a:rPr lang="en-US" sz="2400" dirty="0" smtClean="0"/>
              <a:t>, indicating a lack of experience</a:t>
            </a:r>
          </a:p>
          <a:p>
            <a:pPr marL="0" indent="0">
              <a:buNone/>
            </a:pPr>
            <a:r>
              <a:rPr lang="en-US" sz="2400" u="sng" dirty="0" smtClean="0"/>
              <a:t>Action:</a:t>
            </a:r>
            <a:r>
              <a:rPr lang="en-US" sz="2400" dirty="0" smtClean="0"/>
              <a:t> Focus on exploitation process (next session).</a:t>
            </a:r>
          </a:p>
          <a:p>
            <a:pPr marL="0" indent="0">
              <a:buNone/>
            </a:pPr>
            <a:endParaRPr lang="en-US" sz="2400" dirty="0"/>
          </a:p>
          <a:p>
            <a:pPr marL="0" indent="0">
              <a:buNone/>
            </a:pPr>
            <a:r>
              <a:rPr lang="en-US" sz="2400" u="sng" dirty="0"/>
              <a:t>Observation:</a:t>
            </a:r>
            <a:r>
              <a:rPr lang="en-US" sz="2400" dirty="0"/>
              <a:t> Very little scripting</a:t>
            </a:r>
          </a:p>
          <a:p>
            <a:pPr marL="0" indent="0">
              <a:buNone/>
            </a:pPr>
            <a:r>
              <a:rPr lang="en-US" sz="2400" u="sng" dirty="0"/>
              <a:t>Action:</a:t>
            </a:r>
            <a:r>
              <a:rPr lang="en-US" sz="2400" dirty="0"/>
              <a:t> </a:t>
            </a:r>
            <a:r>
              <a:rPr lang="en-US" sz="2400" dirty="0" smtClean="0"/>
              <a:t>Cover </a:t>
            </a:r>
            <a:r>
              <a:rPr lang="en-US" sz="2400" dirty="0"/>
              <a:t>bash, </a:t>
            </a:r>
            <a:r>
              <a:rPr lang="en-US" sz="2400" dirty="0" smtClean="0"/>
              <a:t>python, </a:t>
            </a:r>
            <a:r>
              <a:rPr lang="en-US" sz="2400" dirty="0" err="1" smtClean="0"/>
              <a:t>perl</a:t>
            </a:r>
            <a:r>
              <a:rPr lang="en-US" sz="2400" dirty="0" smtClean="0"/>
              <a:t> (though not a workshop point)</a:t>
            </a:r>
            <a:endParaRPr lang="en-US" sz="2400" dirty="0"/>
          </a:p>
        </p:txBody>
      </p:sp>
      <p:sp>
        <p:nvSpPr>
          <p:cNvPr id="4" name="Slide Number Placeholder 3"/>
          <p:cNvSpPr>
            <a:spLocks noGrp="1"/>
          </p:cNvSpPr>
          <p:nvPr>
            <p:ph type="sldNum" sz="quarter" idx="12"/>
          </p:nvPr>
        </p:nvSpPr>
        <p:spPr/>
        <p:txBody>
          <a:bodyPr/>
          <a:lstStyle/>
          <a:p>
            <a:fld id="{B747839D-A323-47F3-909F-548499399628}" type="slidenum">
              <a:rPr lang="en-US" smtClean="0"/>
              <a:t>3</a:t>
            </a:fld>
            <a:endParaRPr lang="en-US"/>
          </a:p>
        </p:txBody>
      </p:sp>
      <p:sp>
        <p:nvSpPr>
          <p:cNvPr id="5" name="TextBox 4"/>
          <p:cNvSpPr txBox="1"/>
          <p:nvPr/>
        </p:nvSpPr>
        <p:spPr>
          <a:xfrm>
            <a:off x="1182957" y="6227429"/>
            <a:ext cx="3635855" cy="369332"/>
          </a:xfrm>
          <a:prstGeom prst="rect">
            <a:avLst/>
          </a:prstGeom>
          <a:noFill/>
        </p:spPr>
        <p:txBody>
          <a:bodyPr wrap="square" rtlCol="0">
            <a:spAutoFit/>
          </a:bodyPr>
          <a:lstStyle/>
          <a:p>
            <a:r>
              <a:rPr lang="en-US" dirty="0" smtClean="0"/>
              <a:t>* Culled from .</a:t>
            </a:r>
            <a:r>
              <a:rPr lang="en-US" dirty="0" err="1" smtClean="0"/>
              <a:t>bash_history</a:t>
            </a:r>
            <a:endParaRPr lang="en-US" dirty="0"/>
          </a:p>
        </p:txBody>
      </p:sp>
    </p:spTree>
    <p:extLst>
      <p:ext uri="{BB962C8B-B14F-4D97-AF65-F5344CB8AC3E}">
        <p14:creationId xmlns:p14="http://schemas.microsoft.com/office/powerpoint/2010/main" val="22937940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7633822" y="1567934"/>
            <a:ext cx="1510178" cy="4680466"/>
            <a:chOff x="7633822" y="1567934"/>
            <a:chExt cx="1510178" cy="4680466"/>
          </a:xfrm>
        </p:grpSpPr>
        <p:sp>
          <p:nvSpPr>
            <p:cNvPr id="30" name="TextBox 29"/>
            <p:cNvSpPr txBox="1"/>
            <p:nvPr/>
          </p:nvSpPr>
          <p:spPr>
            <a:xfrm>
              <a:off x="8596778" y="5791200"/>
              <a:ext cx="413084" cy="369332"/>
            </a:xfrm>
            <a:prstGeom prst="rect">
              <a:avLst/>
            </a:prstGeom>
            <a:noFill/>
          </p:spPr>
          <p:txBody>
            <a:bodyPr wrap="square" rtlCol="0">
              <a:spAutoFit/>
            </a:bodyPr>
            <a:lstStyle/>
            <a:p>
              <a:r>
                <a:rPr lang="en-US" dirty="0"/>
                <a:t>0</a:t>
              </a:r>
            </a:p>
          </p:txBody>
        </p:sp>
        <p:sp>
          <p:nvSpPr>
            <p:cNvPr id="31" name="Rectangle 30"/>
            <p:cNvSpPr/>
            <p:nvPr/>
          </p:nvSpPr>
          <p:spPr>
            <a:xfrm>
              <a:off x="7633822" y="5638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0x00</a:t>
              </a:r>
            </a:p>
          </p:txBody>
        </p:sp>
        <p:sp>
          <p:nvSpPr>
            <p:cNvPr id="32" name="TextBox 31"/>
            <p:cNvSpPr txBox="1"/>
            <p:nvPr/>
          </p:nvSpPr>
          <p:spPr>
            <a:xfrm>
              <a:off x="8382000" y="1567934"/>
              <a:ext cx="762000" cy="369332"/>
            </a:xfrm>
            <a:prstGeom prst="rect">
              <a:avLst/>
            </a:prstGeom>
            <a:noFill/>
          </p:spPr>
          <p:txBody>
            <a:bodyPr wrap="square" rtlCol="0">
              <a:spAutoFit/>
            </a:bodyPr>
            <a:lstStyle/>
            <a:p>
              <a:r>
                <a:rPr lang="en-US" dirty="0" err="1" smtClean="0"/>
                <a:t>Addr</a:t>
              </a:r>
              <a:endParaRPr lang="en-US" dirty="0"/>
            </a:p>
          </p:txBody>
        </p:sp>
        <p:sp>
          <p:nvSpPr>
            <p:cNvPr id="33" name="TextBox 32"/>
            <p:cNvSpPr txBox="1"/>
            <p:nvPr/>
          </p:nvSpPr>
          <p:spPr>
            <a:xfrm>
              <a:off x="8596778" y="2133600"/>
              <a:ext cx="413084" cy="369332"/>
            </a:xfrm>
            <a:prstGeom prst="rect">
              <a:avLst/>
            </a:prstGeom>
            <a:noFill/>
          </p:spPr>
          <p:txBody>
            <a:bodyPr wrap="square" rtlCol="0">
              <a:spAutoFit/>
            </a:bodyPr>
            <a:lstStyle/>
            <a:p>
              <a:r>
                <a:rPr lang="en-US" dirty="0" smtClean="0"/>
                <a:t>6</a:t>
              </a:r>
              <a:endParaRPr lang="en-US" dirty="0"/>
            </a:p>
          </p:txBody>
        </p:sp>
        <p:sp>
          <p:nvSpPr>
            <p:cNvPr id="34" name="Rectangle 33"/>
            <p:cNvSpPr/>
            <p:nvPr/>
          </p:nvSpPr>
          <p:spPr>
            <a:xfrm>
              <a:off x="7633822" y="5029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0x11</a:t>
              </a:r>
            </a:p>
          </p:txBody>
        </p:sp>
        <p:sp>
          <p:nvSpPr>
            <p:cNvPr id="35" name="Rectangle 34"/>
            <p:cNvSpPr/>
            <p:nvPr/>
          </p:nvSpPr>
          <p:spPr>
            <a:xfrm>
              <a:off x="7633822" y="44196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0x22</a:t>
              </a:r>
            </a:p>
          </p:txBody>
        </p:sp>
        <p:sp>
          <p:nvSpPr>
            <p:cNvPr id="36" name="Rectangle 35"/>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0xcc</a:t>
              </a:r>
            </a:p>
          </p:txBody>
        </p:sp>
        <p:sp>
          <p:nvSpPr>
            <p:cNvPr id="37" name="Rectangle 36"/>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0xdd</a:t>
              </a:r>
            </a:p>
          </p:txBody>
        </p:sp>
        <p:sp>
          <p:nvSpPr>
            <p:cNvPr id="38" name="Rectangle 37"/>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0xee</a:t>
              </a:r>
            </a:p>
          </p:txBody>
        </p:sp>
        <p:sp>
          <p:nvSpPr>
            <p:cNvPr id="39" name="Rectangle 38"/>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0xff</a:t>
              </a:r>
            </a:p>
          </p:txBody>
        </p:sp>
      </p:grpSp>
      <p:sp>
        <p:nvSpPr>
          <p:cNvPr id="43" name="Rounded Rectangle 42"/>
          <p:cNvSpPr/>
          <p:nvPr/>
        </p:nvSpPr>
        <p:spPr>
          <a:xfrm>
            <a:off x="1411833" y="1322457"/>
            <a:ext cx="5652872" cy="958334"/>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r>
              <a:rPr lang="en-US" sz="2800" dirty="0" err="1" smtClean="0">
                <a:solidFill>
                  <a:schemeClr val="bg1"/>
                </a:solidFill>
              </a:rPr>
              <a:t>edx</a:t>
            </a:r>
            <a:endParaRPr lang="en-US" sz="2800" dirty="0" smtClean="0">
              <a:solidFill>
                <a:schemeClr val="bg1"/>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9742169"/>
              </p:ext>
            </p:extLst>
          </p:nvPr>
        </p:nvGraphicFramePr>
        <p:xfrm>
          <a:off x="228600" y="2362200"/>
          <a:ext cx="2971800" cy="1828800"/>
        </p:xfrm>
        <a:graphic>
          <a:graphicData uri="http://schemas.openxmlformats.org/drawingml/2006/table">
            <a:tbl>
              <a:tblPr firstRow="1" bandRow="1">
                <a:tableStyleId>{21E4AEA4-8DFA-4A89-87EB-49C32662AFE0}</a:tableStyleId>
              </a:tblPr>
              <a:tblGrid>
                <a:gridCol w="1440872"/>
                <a:gridCol w="1530928"/>
              </a:tblGrid>
              <a:tr h="370840">
                <a:tc>
                  <a:txBody>
                    <a:bodyPr/>
                    <a:lstStyle/>
                    <a:p>
                      <a:r>
                        <a:rPr lang="en-US" sz="2400" dirty="0" smtClean="0"/>
                        <a:t>Register</a:t>
                      </a:r>
                      <a:endParaRPr lang="en-US" sz="2400" dirty="0"/>
                    </a:p>
                  </a:txBody>
                  <a:tcPr/>
                </a:tc>
                <a:tc>
                  <a:txBody>
                    <a:bodyPr/>
                    <a:lstStyle/>
                    <a:p>
                      <a:r>
                        <a:rPr lang="en-US" sz="2400" dirty="0" smtClean="0"/>
                        <a:t>Value</a:t>
                      </a:r>
                      <a:endParaRPr lang="en-US" sz="2400" dirty="0"/>
                    </a:p>
                  </a:txBody>
                  <a:tcPr/>
                </a:tc>
              </a:tr>
              <a:tr h="370840">
                <a:tc>
                  <a:txBody>
                    <a:bodyPr/>
                    <a:lstStyle/>
                    <a:p>
                      <a:r>
                        <a:rPr lang="en-US" sz="2400" dirty="0" err="1" smtClean="0"/>
                        <a:t>eax</a:t>
                      </a:r>
                      <a:endParaRPr lang="en-US" sz="2400" dirty="0"/>
                    </a:p>
                  </a:txBody>
                  <a:tcPr/>
                </a:tc>
                <a:tc>
                  <a:txBody>
                    <a:bodyPr/>
                    <a:lstStyle/>
                    <a:p>
                      <a:r>
                        <a:rPr lang="en-US" sz="2400" dirty="0" smtClean="0"/>
                        <a:t>0x3</a:t>
                      </a:r>
                      <a:endParaRPr lang="en-US" sz="2400" dirty="0"/>
                    </a:p>
                  </a:txBody>
                  <a:tcPr/>
                </a:tc>
              </a:tr>
              <a:tr h="370840">
                <a:tc>
                  <a:txBody>
                    <a:bodyPr/>
                    <a:lstStyle/>
                    <a:p>
                      <a:r>
                        <a:rPr lang="en-US" sz="2400" dirty="0" err="1" smtClean="0"/>
                        <a:t>edx</a:t>
                      </a:r>
                      <a:endParaRPr lang="en-US" sz="2400" dirty="0"/>
                    </a:p>
                  </a:txBody>
                  <a:tcPr/>
                </a:tc>
                <a:tc>
                  <a:txBody>
                    <a:bodyPr/>
                    <a:lstStyle/>
                    <a:p>
                      <a:r>
                        <a:rPr lang="en-US" sz="2400" dirty="0" smtClean="0"/>
                        <a:t>0xcc</a:t>
                      </a:r>
                    </a:p>
                  </a:txBody>
                  <a:tcPr/>
                </a:tc>
              </a:tr>
              <a:tr h="370840">
                <a:tc>
                  <a:txBody>
                    <a:bodyPr/>
                    <a:lstStyle/>
                    <a:p>
                      <a:r>
                        <a:rPr lang="en-US" sz="2400" dirty="0" err="1" smtClean="0"/>
                        <a:t>ebx</a:t>
                      </a:r>
                      <a:endParaRPr lang="en-US" sz="2400" dirty="0"/>
                    </a:p>
                  </a:txBody>
                  <a:tcPr/>
                </a:tc>
                <a:tc>
                  <a:txBody>
                    <a:bodyPr/>
                    <a:lstStyle/>
                    <a:p>
                      <a:r>
                        <a:rPr lang="en-US" sz="2400" dirty="0" smtClean="0"/>
                        <a:t>0x5</a:t>
                      </a:r>
                    </a:p>
                  </a:txBody>
                  <a:tcPr/>
                </a:tc>
              </a:tr>
            </a:tbl>
          </a:graphicData>
        </a:graphic>
      </p:graphicFrame>
      <p:sp>
        <p:nvSpPr>
          <p:cNvPr id="13" name="TextBox 12"/>
          <p:cNvSpPr txBox="1"/>
          <p:nvPr/>
        </p:nvSpPr>
        <p:spPr>
          <a:xfrm>
            <a:off x="2819400" y="533400"/>
            <a:ext cx="3681792" cy="769441"/>
          </a:xfrm>
          <a:prstGeom prst="rect">
            <a:avLst/>
          </a:prstGeom>
          <a:noFill/>
        </p:spPr>
        <p:txBody>
          <a:bodyPr wrap="none" rtlCol="0">
            <a:spAutoFit/>
          </a:bodyPr>
          <a:lstStyle/>
          <a:p>
            <a:r>
              <a:rPr lang="en-US" sz="4400" dirty="0" err="1" smtClean="0">
                <a:solidFill>
                  <a:srgbClr val="000000"/>
                </a:solidFill>
              </a:rPr>
              <a:t>mov</a:t>
            </a:r>
            <a:r>
              <a:rPr lang="en-US" sz="4400" dirty="0" smtClean="0">
                <a:solidFill>
                  <a:srgbClr val="000000"/>
                </a:solidFill>
              </a:rPr>
              <a:t> </a:t>
            </a:r>
            <a:r>
              <a:rPr lang="en-US" sz="4400" dirty="0" err="1" smtClean="0">
                <a:solidFill>
                  <a:srgbClr val="990000"/>
                </a:solidFill>
              </a:rPr>
              <a:t>edx</a:t>
            </a:r>
            <a:r>
              <a:rPr lang="en-US" sz="4400" dirty="0" smtClean="0">
                <a:solidFill>
                  <a:srgbClr val="000000"/>
                </a:solidFill>
              </a:rPr>
              <a:t>, [</a:t>
            </a:r>
            <a:r>
              <a:rPr lang="en-US" sz="4400" dirty="0" err="1" smtClean="0">
                <a:solidFill>
                  <a:srgbClr val="990000"/>
                </a:solidFill>
              </a:rPr>
              <a:t>eax</a:t>
            </a:r>
            <a:r>
              <a:rPr lang="en-US" sz="4400" dirty="0" smtClean="0">
                <a:solidFill>
                  <a:srgbClr val="000000"/>
                </a:solidFill>
              </a:rPr>
              <a:t>]</a:t>
            </a:r>
            <a:endParaRPr lang="en-US" sz="4400" dirty="0">
              <a:solidFill>
                <a:srgbClr val="000000"/>
              </a:solidFill>
            </a:endParaRPr>
          </a:p>
        </p:txBody>
      </p:sp>
      <p:cxnSp>
        <p:nvCxnSpPr>
          <p:cNvPr id="42" name="Straight Arrow Connector 41"/>
          <p:cNvCxnSpPr>
            <a:endCxn id="36" idx="1"/>
          </p:cNvCxnSpPr>
          <p:nvPr/>
        </p:nvCxnSpPr>
        <p:spPr>
          <a:xfrm>
            <a:off x="3200400" y="3200400"/>
            <a:ext cx="4433422" cy="914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7633822" y="38100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0x33</a:t>
            </a:r>
          </a:p>
        </p:txBody>
      </p:sp>
      <p:sp>
        <p:nvSpPr>
          <p:cNvPr id="24" name="Rectangle 23"/>
          <p:cNvSpPr/>
          <p:nvPr/>
        </p:nvSpPr>
        <p:spPr>
          <a:xfrm>
            <a:off x="7633822" y="32004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0x44</a:t>
            </a:r>
          </a:p>
        </p:txBody>
      </p:sp>
      <p:sp>
        <p:nvSpPr>
          <p:cNvPr id="41" name="Rectangle 40"/>
          <p:cNvSpPr/>
          <p:nvPr/>
        </p:nvSpPr>
        <p:spPr>
          <a:xfrm>
            <a:off x="7633822" y="19812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0x66</a:t>
            </a:r>
          </a:p>
        </p:txBody>
      </p:sp>
      <p:sp>
        <p:nvSpPr>
          <p:cNvPr id="3" name="TextBox 2"/>
          <p:cNvSpPr txBox="1"/>
          <p:nvPr/>
        </p:nvSpPr>
        <p:spPr>
          <a:xfrm>
            <a:off x="6629400" y="2406134"/>
            <a:ext cx="646669" cy="369332"/>
          </a:xfrm>
          <a:prstGeom prst="rect">
            <a:avLst/>
          </a:prstGeom>
          <a:noFill/>
        </p:spPr>
        <p:txBody>
          <a:bodyPr wrap="none" rtlCol="0">
            <a:spAutoFit/>
          </a:bodyPr>
          <a:lstStyle/>
          <a:p>
            <a:r>
              <a:rPr lang="en-US" dirty="0" smtClean="0"/>
              <a:t>Bit 0</a:t>
            </a:r>
            <a:endParaRPr lang="en-US" dirty="0"/>
          </a:p>
        </p:txBody>
      </p:sp>
      <p:sp>
        <p:nvSpPr>
          <p:cNvPr id="45" name="Rectangle 44"/>
          <p:cNvSpPr/>
          <p:nvPr/>
        </p:nvSpPr>
        <p:spPr>
          <a:xfrm>
            <a:off x="7633822" y="2590800"/>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0x55</a:t>
            </a:r>
          </a:p>
        </p:txBody>
      </p:sp>
      <p:sp>
        <p:nvSpPr>
          <p:cNvPr id="5" name="TextBox 4"/>
          <p:cNvSpPr txBox="1"/>
          <p:nvPr/>
        </p:nvSpPr>
        <p:spPr>
          <a:xfrm>
            <a:off x="1232370" y="4807185"/>
            <a:ext cx="4006300" cy="1815882"/>
          </a:xfrm>
          <a:prstGeom prst="rect">
            <a:avLst/>
          </a:prstGeom>
          <a:noFill/>
        </p:spPr>
        <p:txBody>
          <a:bodyPr wrap="none" rtlCol="0">
            <a:spAutoFit/>
          </a:bodyPr>
          <a:lstStyle/>
          <a:p>
            <a:r>
              <a:rPr lang="en-US" sz="2800" dirty="0" smtClean="0"/>
              <a:t>What value is put in </a:t>
            </a:r>
            <a:r>
              <a:rPr lang="en-US" sz="2800" dirty="0" err="1" smtClean="0"/>
              <a:t>edx</a:t>
            </a:r>
            <a:r>
              <a:rPr lang="en-US" sz="2800" dirty="0" smtClean="0"/>
              <a:t>?</a:t>
            </a:r>
          </a:p>
          <a:p>
            <a:pPr marL="342900" indent="-342900">
              <a:buAutoNum type="arabicPeriod"/>
            </a:pPr>
            <a:r>
              <a:rPr lang="en-US" sz="2800" dirty="0" smtClean="0"/>
              <a:t>0x00112233</a:t>
            </a:r>
          </a:p>
          <a:p>
            <a:pPr marL="342900" indent="-342900">
              <a:buAutoNum type="arabicPeriod"/>
            </a:pPr>
            <a:r>
              <a:rPr lang="en-US" sz="2800" dirty="0" smtClean="0"/>
              <a:t>0x33445566</a:t>
            </a:r>
          </a:p>
          <a:p>
            <a:pPr marL="342900" indent="-342900">
              <a:buAutoNum type="arabicPeriod"/>
            </a:pPr>
            <a:r>
              <a:rPr lang="en-US" sz="2800" dirty="0" smtClean="0"/>
              <a:t>0x66554433</a:t>
            </a:r>
            <a:endParaRPr lang="en-US" sz="2800" dirty="0"/>
          </a:p>
        </p:txBody>
      </p:sp>
      <p:sp>
        <p:nvSpPr>
          <p:cNvPr id="25" name="Rectangle 24"/>
          <p:cNvSpPr/>
          <p:nvPr/>
        </p:nvSpPr>
        <p:spPr>
          <a:xfrm>
            <a:off x="7641526" y="3801649"/>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0x33</a:t>
            </a:r>
          </a:p>
        </p:txBody>
      </p:sp>
      <p:sp>
        <p:nvSpPr>
          <p:cNvPr id="26" name="Rectangle 25"/>
          <p:cNvSpPr/>
          <p:nvPr/>
        </p:nvSpPr>
        <p:spPr>
          <a:xfrm>
            <a:off x="7641526" y="3192049"/>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0x44</a:t>
            </a:r>
          </a:p>
        </p:txBody>
      </p:sp>
      <p:sp>
        <p:nvSpPr>
          <p:cNvPr id="27" name="Rectangle 26"/>
          <p:cNvSpPr/>
          <p:nvPr/>
        </p:nvSpPr>
        <p:spPr>
          <a:xfrm>
            <a:off x="7641526" y="1972849"/>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0x66</a:t>
            </a:r>
          </a:p>
        </p:txBody>
      </p:sp>
      <p:sp>
        <p:nvSpPr>
          <p:cNvPr id="28" name="Rectangle 27"/>
          <p:cNvSpPr/>
          <p:nvPr/>
        </p:nvSpPr>
        <p:spPr>
          <a:xfrm>
            <a:off x="7641526" y="2582449"/>
            <a:ext cx="976778" cy="609600"/>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chorCtr="1">
            <a:noAutofit/>
          </a:bodyPr>
          <a:lstStyle/>
          <a:p>
            <a:pPr algn="ctr"/>
            <a:r>
              <a:rPr lang="en-US" sz="2800" dirty="0" smtClean="0">
                <a:solidFill>
                  <a:schemeClr val="tx1"/>
                </a:solidFill>
                <a:latin typeface="Calibri"/>
                <a:cs typeface="Calibri"/>
              </a:rPr>
              <a:t>0x55</a:t>
            </a:r>
          </a:p>
        </p:txBody>
      </p:sp>
    </p:spTree>
    <p:extLst>
      <p:ext uri="{BB962C8B-B14F-4D97-AF65-F5344CB8AC3E}">
        <p14:creationId xmlns:p14="http://schemas.microsoft.com/office/powerpoint/2010/main" val="1768251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95241E-6 3.04378E-6 L -0.23827 -0.33357 " pathEditMode="relative" rAng="0" ptsTypes="AA">
                                      <p:cBhvr>
                                        <p:cTn id="6" dur="2000" fill="hold"/>
                                        <p:tgtEl>
                                          <p:spTgt spid="23"/>
                                        </p:tgtEl>
                                        <p:attrNameLst>
                                          <p:attrName>ppt_x</p:attrName>
                                          <p:attrName>ppt_y</p:attrName>
                                        </p:attrNameLst>
                                      </p:cBhvr>
                                      <p:rCtr x="-11914" y="-1667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95241E-6 3.70396E-6 L -0.34665 -0.24462 " pathEditMode="relative" rAng="0" ptsTypes="AA">
                                      <p:cBhvr>
                                        <p:cTn id="10" dur="2000" fill="hold"/>
                                        <p:tgtEl>
                                          <p:spTgt spid="24"/>
                                        </p:tgtEl>
                                        <p:attrNameLst>
                                          <p:attrName>ppt_x</p:attrName>
                                          <p:attrName>ppt_y</p:attrName>
                                        </p:attrNameLst>
                                      </p:cBhvr>
                                      <p:rCtr x="-17332" y="-12231"/>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018 4.36414E-6 L -0.44668 -0.15567 " pathEditMode="relative" ptsTypes="AA">
                                      <p:cBhvr>
                                        <p:cTn id="14" dur="2000" fill="hold"/>
                                        <p:tgtEl>
                                          <p:spTgt spid="4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79958E-6 -4.97568E-6 L -0.55019 -0.06671 " pathEditMode="relative" ptsTypes="AA">
                                      <p:cBhvr>
                                        <p:cTn id="18" dur="2000" fill="hold"/>
                                        <p:tgtEl>
                                          <p:spTgt spid="4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1" grpId="0" animBg="1"/>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31</a:t>
            </a:fld>
            <a:endParaRPr lang="en-US"/>
          </a:p>
        </p:txBody>
      </p:sp>
      <p:sp>
        <p:nvSpPr>
          <p:cNvPr id="8" name="TextBox 7"/>
          <p:cNvSpPr txBox="1"/>
          <p:nvPr/>
        </p:nvSpPr>
        <p:spPr>
          <a:xfrm>
            <a:off x="152400" y="612844"/>
            <a:ext cx="8839200" cy="4832092"/>
          </a:xfrm>
          <a:prstGeom prst="rect">
            <a:avLst/>
          </a:prstGeom>
          <a:noFill/>
        </p:spPr>
        <p:txBody>
          <a:bodyPr wrap="square" rtlCol="0">
            <a:spAutoFit/>
          </a:bodyPr>
          <a:lstStyle/>
          <a:p>
            <a:pPr algn="ctr"/>
            <a:r>
              <a:rPr lang="en-US" sz="3600" dirty="0" smtClean="0">
                <a:solidFill>
                  <a:schemeClr val="tx1">
                    <a:lumMod val="85000"/>
                    <a:lumOff val="15000"/>
                  </a:schemeClr>
                </a:solidFill>
              </a:rPr>
              <a:t>There are other ways to address memory </a:t>
            </a:r>
            <a:br>
              <a:rPr lang="en-US" sz="3600" dirty="0" smtClean="0">
                <a:solidFill>
                  <a:schemeClr val="tx1">
                    <a:lumMod val="85000"/>
                    <a:lumOff val="15000"/>
                  </a:schemeClr>
                </a:solidFill>
              </a:rPr>
            </a:br>
            <a:r>
              <a:rPr lang="en-US" sz="3600" dirty="0" smtClean="0">
                <a:solidFill>
                  <a:schemeClr val="tx1">
                    <a:lumMod val="85000"/>
                    <a:lumOff val="15000"/>
                  </a:schemeClr>
                </a:solidFill>
              </a:rPr>
              <a:t>than </a:t>
            </a:r>
            <a:r>
              <a:rPr lang="en-US" sz="3600" dirty="0">
                <a:solidFill>
                  <a:schemeClr val="tx1">
                    <a:lumMod val="85000"/>
                    <a:lumOff val="15000"/>
                  </a:schemeClr>
                </a:solidFill>
              </a:rPr>
              <a:t> </a:t>
            </a:r>
            <a:r>
              <a:rPr lang="en-US" sz="3600" dirty="0" smtClean="0">
                <a:solidFill>
                  <a:schemeClr val="tx1">
                    <a:lumMod val="85000"/>
                    <a:lumOff val="15000"/>
                  </a:schemeClr>
                </a:solidFill>
              </a:rPr>
              <a:t>just [</a:t>
            </a:r>
            <a:r>
              <a:rPr lang="en-US" sz="3600" dirty="0" smtClean="0">
                <a:solidFill>
                  <a:srgbClr val="990000"/>
                </a:solidFill>
              </a:rPr>
              <a:t>register</a:t>
            </a:r>
            <a:r>
              <a:rPr lang="en-US" sz="3600" dirty="0" smtClean="0">
                <a:solidFill>
                  <a:schemeClr val="tx1">
                    <a:lumMod val="85000"/>
                    <a:lumOff val="15000"/>
                  </a:schemeClr>
                </a:solidFill>
              </a:rPr>
              <a:t>]</a:t>
            </a:r>
            <a:r>
              <a:rPr lang="en-US" sz="3600" dirty="0" smtClean="0">
                <a:solidFill>
                  <a:schemeClr val="tx1">
                    <a:lumMod val="75000"/>
                    <a:lumOff val="25000"/>
                  </a:schemeClr>
                </a:solidFill>
              </a:rPr>
              <a:t>. </a:t>
            </a:r>
            <a:br>
              <a:rPr lang="en-US" sz="3600" dirty="0" smtClean="0">
                <a:solidFill>
                  <a:schemeClr val="tx1">
                    <a:lumMod val="75000"/>
                    <a:lumOff val="25000"/>
                  </a:schemeClr>
                </a:solidFill>
              </a:rPr>
            </a:br>
            <a:r>
              <a:rPr lang="en-US" sz="3600" dirty="0" smtClean="0">
                <a:solidFill>
                  <a:schemeClr val="tx1">
                    <a:lumMod val="75000"/>
                    <a:lumOff val="25000"/>
                  </a:schemeClr>
                </a:solidFill>
              </a:rPr>
              <a:t/>
            </a:r>
            <a:br>
              <a:rPr lang="en-US" sz="3600" dirty="0" smtClean="0">
                <a:solidFill>
                  <a:schemeClr val="tx1">
                    <a:lumMod val="75000"/>
                    <a:lumOff val="25000"/>
                  </a:schemeClr>
                </a:solidFill>
              </a:rPr>
            </a:br>
            <a:r>
              <a:rPr lang="en-US" sz="3600" dirty="0" smtClean="0">
                <a:solidFill>
                  <a:srgbClr val="000000"/>
                </a:solidFill>
              </a:rPr>
              <a:t>These are called </a:t>
            </a:r>
            <a:r>
              <a:rPr lang="en-US" sz="3600" i="1" dirty="0" smtClean="0">
                <a:solidFill>
                  <a:schemeClr val="tx2"/>
                </a:solidFill>
              </a:rPr>
              <a:t>Addressing Modes.</a:t>
            </a:r>
            <a:endParaRPr lang="en-US" sz="3600" dirty="0" smtClean="0">
              <a:solidFill>
                <a:schemeClr val="tx1">
                  <a:lumMod val="75000"/>
                  <a:lumOff val="25000"/>
                </a:schemeClr>
              </a:solidFill>
            </a:endParaRPr>
          </a:p>
          <a:p>
            <a:pPr algn="ctr"/>
            <a:r>
              <a:rPr lang="en-US" sz="3600" dirty="0"/>
              <a:t/>
            </a:r>
            <a:br>
              <a:rPr lang="en-US" sz="3600" dirty="0"/>
            </a:br>
            <a:r>
              <a:rPr lang="en-US" sz="3200" dirty="0" smtClean="0">
                <a:solidFill>
                  <a:schemeClr val="tx1">
                    <a:lumMod val="85000"/>
                    <a:lumOff val="15000"/>
                  </a:schemeClr>
                </a:solidFill>
              </a:rPr>
              <a:t>An</a:t>
            </a:r>
            <a:r>
              <a:rPr lang="en-US" sz="3200" dirty="0" smtClean="0"/>
              <a:t> addressing mode</a:t>
            </a:r>
            <a:r>
              <a:rPr lang="en-US" sz="3200" dirty="0" smtClean="0">
                <a:solidFill>
                  <a:schemeClr val="tx2"/>
                </a:solidFill>
              </a:rPr>
              <a:t> </a:t>
            </a:r>
            <a:r>
              <a:rPr lang="en-US" sz="3200" dirty="0" smtClean="0"/>
              <a:t>specifies how to calculate the effective memory address of an operand by using information from registers and constants contained with the instruction or elsewhere.</a:t>
            </a:r>
            <a:endParaRPr lang="en-US" sz="3200" i="1" dirty="0">
              <a:solidFill>
                <a:schemeClr val="tx2"/>
              </a:solidFill>
            </a:endParaRPr>
          </a:p>
        </p:txBody>
      </p:sp>
    </p:spTree>
    <p:extLst>
      <p:ext uri="{BB962C8B-B14F-4D97-AF65-F5344CB8AC3E}">
        <p14:creationId xmlns:p14="http://schemas.microsoft.com/office/powerpoint/2010/main" val="3759351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32</a:t>
            </a:fld>
            <a:endParaRPr lang="en-US"/>
          </a:p>
        </p:txBody>
      </p:sp>
      <p:sp>
        <p:nvSpPr>
          <p:cNvPr id="13" name="Title 1"/>
          <p:cNvSpPr>
            <a:spLocks noGrp="1"/>
          </p:cNvSpPr>
          <p:nvPr>
            <p:ph type="title"/>
          </p:nvPr>
        </p:nvSpPr>
        <p:spPr>
          <a:xfrm>
            <a:off x="482028" y="227530"/>
            <a:ext cx="8229600" cy="1143000"/>
          </a:xfrm>
        </p:spPr>
        <p:txBody>
          <a:bodyPr/>
          <a:lstStyle/>
          <a:p>
            <a:r>
              <a:rPr lang="en-US" dirty="0" smtClean="0"/>
              <a:t>Motivation: Addressing Buffers</a:t>
            </a:r>
            <a:endParaRPr lang="en-US" dirty="0"/>
          </a:p>
        </p:txBody>
      </p:sp>
      <p:sp>
        <p:nvSpPr>
          <p:cNvPr id="14" name="TextBox 13"/>
          <p:cNvSpPr txBox="1"/>
          <p:nvPr/>
        </p:nvSpPr>
        <p:spPr>
          <a:xfrm>
            <a:off x="202674" y="1851734"/>
            <a:ext cx="8633936" cy="8925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600" dirty="0" smtClean="0">
                <a:solidFill>
                  <a:srgbClr val="262626"/>
                </a:solidFill>
                <a:latin typeface="Consolas"/>
                <a:cs typeface="Consolas"/>
              </a:rPr>
              <a:t>Type</a:t>
            </a:r>
            <a:r>
              <a:rPr lang="en-US" sz="2600" dirty="0" smtClean="0">
                <a:solidFill>
                  <a:schemeClr val="tx1">
                    <a:lumMod val="75000"/>
                    <a:lumOff val="25000"/>
                  </a:schemeClr>
                </a:solidFill>
                <a:latin typeface="Consolas"/>
                <a:cs typeface="Consolas"/>
              </a:rPr>
              <a:t> </a:t>
            </a:r>
            <a:r>
              <a:rPr lang="en-US" sz="2600" dirty="0" err="1" smtClean="0">
                <a:latin typeface="Consolas"/>
                <a:cs typeface="Consolas"/>
              </a:rPr>
              <a:t>buf</a:t>
            </a:r>
            <a:r>
              <a:rPr lang="en-US" sz="2600" dirty="0" smtClean="0">
                <a:latin typeface="Consolas"/>
                <a:cs typeface="Consolas"/>
              </a:rPr>
              <a:t>[s];</a:t>
            </a:r>
          </a:p>
          <a:p>
            <a:r>
              <a:rPr lang="en-US" sz="2600" dirty="0" err="1" smtClean="0">
                <a:latin typeface="Consolas"/>
                <a:cs typeface="Consolas"/>
              </a:rPr>
              <a:t>buf</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index</a:t>
            </a:r>
            <a:r>
              <a:rPr lang="en-US" sz="2600" dirty="0" smtClean="0">
                <a:latin typeface="Consolas"/>
                <a:cs typeface="Consolas"/>
              </a:rPr>
              <a:t>] = *(&lt;</a:t>
            </a:r>
            <a:r>
              <a:rPr lang="en-US" sz="2600" dirty="0" err="1" smtClean="0">
                <a:latin typeface="Consolas"/>
                <a:cs typeface="Consolas"/>
              </a:rPr>
              <a:t>buf</a:t>
            </a:r>
            <a:r>
              <a:rPr lang="en-US" sz="2600" dirty="0" smtClean="0">
                <a:latin typeface="Consolas"/>
                <a:cs typeface="Consolas"/>
              </a:rPr>
              <a:t> </a:t>
            </a:r>
            <a:r>
              <a:rPr lang="en-US" sz="2600" dirty="0" err="1" smtClean="0">
                <a:latin typeface="Consolas"/>
                <a:cs typeface="Consolas"/>
              </a:rPr>
              <a:t>addr</a:t>
            </a:r>
            <a:r>
              <a:rPr lang="en-US" sz="2600" dirty="0" smtClean="0">
                <a:latin typeface="Consolas"/>
                <a:cs typeface="Consolas"/>
              </a:rPr>
              <a:t>&gt;+</a:t>
            </a:r>
            <a:r>
              <a:rPr lang="en-US" sz="2600" dirty="0" err="1" smtClean="0">
                <a:latin typeface="Consolas"/>
                <a:cs typeface="Consolas"/>
              </a:rPr>
              <a:t>sizeof</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Type</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index</a:t>
            </a:r>
            <a:r>
              <a:rPr lang="en-US" sz="2600" dirty="0" smtClean="0">
                <a:latin typeface="Consolas"/>
                <a:cs typeface="Consolas"/>
              </a:rPr>
              <a:t>)</a:t>
            </a:r>
            <a:endParaRPr lang="en-US" sz="2600" dirty="0">
              <a:latin typeface="Consolas"/>
              <a:cs typeface="Consolas"/>
            </a:endParaRPr>
          </a:p>
        </p:txBody>
      </p:sp>
    </p:spTree>
    <p:extLst>
      <p:ext uri="{BB962C8B-B14F-4D97-AF65-F5344CB8AC3E}">
        <p14:creationId xmlns:p14="http://schemas.microsoft.com/office/powerpoint/2010/main" val="2354174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Addressing Buffers</a:t>
            </a:r>
            <a:endParaRPr lang="en-US" dirty="0"/>
          </a:p>
        </p:txBody>
      </p:sp>
      <p:sp>
        <p:nvSpPr>
          <p:cNvPr id="3" name="Content Placeholder 2"/>
          <p:cNvSpPr>
            <a:spLocks noGrp="1"/>
          </p:cNvSpPr>
          <p:nvPr>
            <p:ph idx="1"/>
          </p:nvPr>
        </p:nvSpPr>
        <p:spPr>
          <a:xfrm>
            <a:off x="304800" y="1371600"/>
            <a:ext cx="6934200" cy="4754563"/>
          </a:xfrm>
        </p:spPr>
        <p:txBody>
          <a:bodyPr/>
          <a:lstStyle/>
          <a:p>
            <a:pPr marL="0" indent="0">
              <a:buNone/>
            </a:pPr>
            <a:r>
              <a:rPr lang="en-US" sz="2400" dirty="0" err="1" smtClean="0">
                <a:latin typeface="Consolas"/>
                <a:cs typeface="Consolas"/>
              </a:rPr>
              <a:t>typedef</a:t>
            </a:r>
            <a:r>
              <a:rPr lang="en-US" sz="2400" dirty="0" smtClean="0">
                <a:latin typeface="Consolas"/>
                <a:cs typeface="Consolas"/>
              </a:rPr>
              <a:t> uint32_t </a:t>
            </a:r>
            <a:r>
              <a:rPr lang="en-US" sz="2400" dirty="0" err="1" smtClean="0">
                <a:latin typeface="Consolas"/>
                <a:cs typeface="Consolas"/>
              </a:rPr>
              <a:t>addr_t</a:t>
            </a:r>
            <a:r>
              <a:rPr lang="en-US" sz="2400" dirty="0" smtClean="0">
                <a:latin typeface="Consolas"/>
                <a:cs typeface="Consolas"/>
              </a:rPr>
              <a:t>;</a:t>
            </a:r>
          </a:p>
          <a:p>
            <a:pPr marL="0" indent="0">
              <a:buNone/>
            </a:pPr>
            <a:r>
              <a:rPr lang="en-US" sz="2400" dirty="0" smtClean="0">
                <a:latin typeface="Consolas"/>
                <a:cs typeface="Consolas"/>
              </a:rPr>
              <a:t>uint32_t w, x</a:t>
            </a:r>
            <a:r>
              <a:rPr lang="en-US" sz="2400" dirty="0">
                <a:latin typeface="Consolas"/>
                <a:cs typeface="Consolas"/>
              </a:rPr>
              <a:t>, y, z</a:t>
            </a:r>
            <a:r>
              <a:rPr lang="en-US" sz="2400" dirty="0" smtClean="0">
                <a:latin typeface="Consolas"/>
                <a:cs typeface="Consolas"/>
              </a:rPr>
              <a:t>;</a:t>
            </a:r>
          </a:p>
          <a:p>
            <a:pPr marL="0" indent="0">
              <a:buNone/>
            </a:pPr>
            <a:r>
              <a:rPr lang="en-US" sz="2400" dirty="0" smtClean="0">
                <a:latin typeface="Consolas"/>
                <a:cs typeface="Consolas"/>
              </a:rPr>
              <a:t>uint32_t </a:t>
            </a:r>
            <a:r>
              <a:rPr lang="en-US" sz="2400" dirty="0" err="1" smtClean="0">
                <a:latin typeface="Consolas"/>
                <a:cs typeface="Consolas"/>
              </a:rPr>
              <a:t>buf</a:t>
            </a:r>
            <a:r>
              <a:rPr lang="en-US" sz="2400" dirty="0" smtClean="0">
                <a:latin typeface="Consolas"/>
                <a:cs typeface="Consolas"/>
              </a:rPr>
              <a:t>[3] = {1,2,3};</a:t>
            </a:r>
          </a:p>
          <a:p>
            <a:pPr marL="0" indent="0">
              <a:buNone/>
            </a:pPr>
            <a:r>
              <a:rPr lang="en-US" sz="2400" dirty="0" err="1" smtClean="0">
                <a:latin typeface="Consolas"/>
                <a:cs typeface="Consolas"/>
              </a:rPr>
              <a:t>addr_t</a:t>
            </a:r>
            <a:r>
              <a:rPr lang="en-US" sz="2400" dirty="0" smtClean="0">
                <a:latin typeface="Consolas"/>
                <a:cs typeface="Consolas"/>
              </a:rPr>
              <a:t> </a:t>
            </a:r>
            <a:r>
              <a:rPr lang="en-US" sz="2400" dirty="0" err="1" smtClean="0">
                <a:latin typeface="Consolas"/>
                <a:cs typeface="Consolas"/>
              </a:rPr>
              <a:t>ptr</a:t>
            </a:r>
            <a:r>
              <a:rPr lang="en-US" sz="2400" dirty="0" smtClean="0">
                <a:latin typeface="Consolas"/>
                <a:cs typeface="Consolas"/>
              </a:rPr>
              <a:t> = (</a:t>
            </a:r>
            <a:r>
              <a:rPr lang="en-US" sz="2400" dirty="0" err="1" smtClean="0">
                <a:latin typeface="Consolas"/>
                <a:cs typeface="Consolas"/>
              </a:rPr>
              <a:t>addr_t</a:t>
            </a:r>
            <a:r>
              <a:rPr lang="en-US" sz="2400" dirty="0" smtClean="0">
                <a:latin typeface="Consolas"/>
                <a:cs typeface="Consolas"/>
              </a:rPr>
              <a:t>) </a:t>
            </a:r>
            <a:r>
              <a:rPr lang="en-US" sz="2400" dirty="0" err="1" smtClean="0">
                <a:latin typeface="Consolas"/>
                <a:cs typeface="Consolas"/>
              </a:rPr>
              <a:t>buf</a:t>
            </a:r>
            <a:r>
              <a:rPr lang="en-US" sz="2400" dirty="0" smtClean="0">
                <a:latin typeface="Consolas"/>
                <a:cs typeface="Consolas"/>
              </a:rPr>
              <a:t>;</a:t>
            </a:r>
          </a:p>
          <a:p>
            <a:pPr marL="0" indent="0">
              <a:buNone/>
            </a:pPr>
            <a:endParaRPr lang="en-US" sz="2400" dirty="0">
              <a:latin typeface="Consolas"/>
              <a:cs typeface="Consolas"/>
            </a:endParaRPr>
          </a:p>
          <a:p>
            <a:pPr marL="0" indent="0">
              <a:buNone/>
            </a:pPr>
            <a:r>
              <a:rPr lang="en-US" sz="2400" dirty="0" smtClean="0">
                <a:latin typeface="Consolas"/>
                <a:cs typeface="Consolas"/>
              </a:rPr>
              <a:t>w = </a:t>
            </a:r>
            <a:r>
              <a:rPr lang="en-US" sz="2400" dirty="0" err="1" smtClean="0">
                <a:latin typeface="Consolas"/>
                <a:cs typeface="Consolas"/>
              </a:rPr>
              <a:t>buf</a:t>
            </a:r>
            <a:r>
              <a:rPr lang="en-US" sz="2400" dirty="0" smtClean="0">
                <a:latin typeface="Consolas"/>
                <a:cs typeface="Consolas"/>
              </a:rPr>
              <a:t>[2];</a:t>
            </a:r>
          </a:p>
          <a:p>
            <a:pPr marL="0" indent="0">
              <a:buNone/>
            </a:pPr>
            <a:r>
              <a:rPr lang="en-US" sz="2400" dirty="0" smtClean="0">
                <a:latin typeface="Consolas"/>
                <a:cs typeface="Consolas"/>
              </a:rPr>
              <a:t>x = *(</a:t>
            </a:r>
            <a:r>
              <a:rPr lang="en-US" sz="2400" dirty="0" err="1" smtClean="0">
                <a:latin typeface="Consolas"/>
                <a:cs typeface="Consolas"/>
              </a:rPr>
              <a:t>buf</a:t>
            </a:r>
            <a:r>
              <a:rPr lang="en-US" sz="2400" dirty="0" smtClean="0">
                <a:latin typeface="Consolas"/>
                <a:cs typeface="Consolas"/>
              </a:rPr>
              <a:t> + 2);</a:t>
            </a:r>
          </a:p>
          <a:p>
            <a:pPr marL="0" indent="0">
              <a:buNone/>
            </a:pPr>
            <a:endParaRPr lang="en-US" sz="2400" dirty="0" smtClean="0">
              <a:latin typeface="Consolas"/>
              <a:cs typeface="Consolas"/>
            </a:endParaRPr>
          </a:p>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35684720"/>
              </p:ext>
            </p:extLst>
          </p:nvPr>
        </p:nvGraphicFramePr>
        <p:xfrm>
          <a:off x="7315200" y="1397000"/>
          <a:ext cx="533400" cy="5120640"/>
        </p:xfrm>
        <a:graphic>
          <a:graphicData uri="http://schemas.openxmlformats.org/drawingml/2006/table">
            <a:tbl>
              <a:tblPr firstRow="1" bandRow="1">
                <a:tableStyleId>{2D5ABB26-0587-4C30-8999-92F81FD0307C}</a:tableStyleId>
              </a:tblPr>
              <a:tblGrid>
                <a:gridCol w="533400"/>
              </a:tblGrid>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3</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2</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1</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cxnSp>
        <p:nvCxnSpPr>
          <p:cNvPr id="9" name="Straight Arrow Connector 8"/>
          <p:cNvCxnSpPr/>
          <p:nvPr/>
        </p:nvCxnSpPr>
        <p:spPr>
          <a:xfrm>
            <a:off x="6934200" y="6368330"/>
            <a:ext cx="3048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5400000">
            <a:off x="7812176" y="3697376"/>
            <a:ext cx="1287582" cy="461665"/>
          </a:xfrm>
          <a:prstGeom prst="rect">
            <a:avLst/>
          </a:prstGeom>
          <a:noFill/>
        </p:spPr>
        <p:txBody>
          <a:bodyPr wrap="none" rtlCol="0">
            <a:spAutoFit/>
          </a:bodyPr>
          <a:lstStyle/>
          <a:p>
            <a:r>
              <a:rPr lang="en-US" sz="2400" dirty="0" smtClean="0"/>
              <a:t>Memory</a:t>
            </a:r>
            <a:endParaRPr lang="en-US" sz="2400" dirty="0"/>
          </a:p>
        </p:txBody>
      </p:sp>
      <p:sp>
        <p:nvSpPr>
          <p:cNvPr id="5" name="Rounded Rectangular Callout 4"/>
          <p:cNvSpPr/>
          <p:nvPr/>
        </p:nvSpPr>
        <p:spPr>
          <a:xfrm>
            <a:off x="304799" y="4900501"/>
            <a:ext cx="3125215" cy="1125454"/>
          </a:xfrm>
          <a:prstGeom prst="wedgeRoundRectCallout">
            <a:avLst>
              <a:gd name="adj1" fmla="val -19966"/>
              <a:gd name="adj2" fmla="val -95202"/>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000" dirty="0" smtClean="0">
                <a:solidFill>
                  <a:schemeClr val="bg1"/>
                </a:solidFill>
              </a:rPr>
              <a:t>What is </a:t>
            </a:r>
            <a:r>
              <a:rPr lang="en-US" sz="2000" dirty="0">
                <a:solidFill>
                  <a:schemeClr val="bg1"/>
                </a:solidFill>
              </a:rPr>
              <a:t>x</a:t>
            </a:r>
            <a:r>
              <a:rPr lang="en-US" sz="2000" dirty="0" smtClean="0">
                <a:solidFill>
                  <a:schemeClr val="bg1"/>
                </a:solidFill>
              </a:rPr>
              <a:t>? what memory cell does it ref?</a:t>
            </a:r>
          </a:p>
        </p:txBody>
      </p:sp>
      <p:sp>
        <p:nvSpPr>
          <p:cNvPr id="11" name="Rounded Rectangle 10"/>
          <p:cNvSpPr/>
          <p:nvPr/>
        </p:nvSpPr>
        <p:spPr>
          <a:xfrm>
            <a:off x="5524500" y="2767463"/>
            <a:ext cx="1257300" cy="50323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200" dirty="0" err="1" smtClean="0">
                <a:solidFill>
                  <a:schemeClr val="bg1"/>
                </a:solidFill>
                <a:latin typeface="Consolas"/>
                <a:cs typeface="Consolas"/>
              </a:rPr>
              <a:t>buf</a:t>
            </a:r>
            <a:r>
              <a:rPr lang="en-US" sz="2200" dirty="0" smtClean="0">
                <a:solidFill>
                  <a:schemeClr val="bg1"/>
                </a:solidFill>
                <a:latin typeface="Consolas"/>
                <a:cs typeface="Consolas"/>
              </a:rPr>
              <a:t>[2]</a:t>
            </a:r>
          </a:p>
        </p:txBody>
      </p:sp>
      <p:cxnSp>
        <p:nvCxnSpPr>
          <p:cNvPr id="12" name="Straight Arrow Connector 11"/>
          <p:cNvCxnSpPr>
            <a:stCxn id="11" idx="3"/>
          </p:cNvCxnSpPr>
          <p:nvPr/>
        </p:nvCxnSpPr>
        <p:spPr>
          <a:xfrm>
            <a:off x="6781800" y="3019082"/>
            <a:ext cx="4572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638800" y="6116711"/>
            <a:ext cx="1257300" cy="50323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200" dirty="0" err="1" smtClean="0">
                <a:solidFill>
                  <a:schemeClr val="bg1"/>
                </a:solidFill>
                <a:latin typeface="Consolas"/>
                <a:cs typeface="Consolas"/>
              </a:rPr>
              <a:t>buf</a:t>
            </a:r>
            <a:endParaRPr lang="en-US" sz="2200" dirty="0" smtClean="0">
              <a:solidFill>
                <a:schemeClr val="bg1"/>
              </a:solidFill>
              <a:latin typeface="Consolas"/>
              <a:cs typeface="Consolas"/>
            </a:endParaRPr>
          </a:p>
        </p:txBody>
      </p:sp>
    </p:spTree>
    <p:extLst>
      <p:ext uri="{BB962C8B-B14F-4D97-AF65-F5344CB8AC3E}">
        <p14:creationId xmlns:p14="http://schemas.microsoft.com/office/powerpoint/2010/main" val="369364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Addressing Buffers</a:t>
            </a:r>
            <a:endParaRPr lang="en-US" dirty="0"/>
          </a:p>
        </p:txBody>
      </p:sp>
      <p:sp>
        <p:nvSpPr>
          <p:cNvPr id="3" name="Content Placeholder 2"/>
          <p:cNvSpPr>
            <a:spLocks noGrp="1"/>
          </p:cNvSpPr>
          <p:nvPr>
            <p:ph idx="1"/>
          </p:nvPr>
        </p:nvSpPr>
        <p:spPr>
          <a:xfrm>
            <a:off x="304800" y="1371600"/>
            <a:ext cx="6934200" cy="4754563"/>
          </a:xfrm>
        </p:spPr>
        <p:txBody>
          <a:bodyPr/>
          <a:lstStyle/>
          <a:p>
            <a:pPr marL="0" indent="0">
              <a:buNone/>
            </a:pPr>
            <a:r>
              <a:rPr lang="en-US" sz="2400" dirty="0" err="1" smtClean="0">
                <a:latin typeface="Consolas"/>
                <a:cs typeface="Consolas"/>
              </a:rPr>
              <a:t>typedef</a:t>
            </a:r>
            <a:r>
              <a:rPr lang="en-US" sz="2400" dirty="0" smtClean="0">
                <a:latin typeface="Consolas"/>
                <a:cs typeface="Consolas"/>
              </a:rPr>
              <a:t> char *</a:t>
            </a:r>
            <a:r>
              <a:rPr lang="en-US" sz="2400" dirty="0" err="1" smtClean="0">
                <a:latin typeface="Consolas"/>
                <a:cs typeface="Consolas"/>
              </a:rPr>
              <a:t>addr_t</a:t>
            </a:r>
            <a:r>
              <a:rPr lang="en-US" sz="2400" dirty="0" smtClean="0">
                <a:latin typeface="Consolas"/>
                <a:cs typeface="Consolas"/>
              </a:rPr>
              <a:t>;</a:t>
            </a:r>
          </a:p>
          <a:p>
            <a:pPr marL="0" indent="0">
              <a:buNone/>
            </a:pPr>
            <a:r>
              <a:rPr lang="en-US" sz="2400" dirty="0" smtClean="0">
                <a:latin typeface="Consolas"/>
                <a:cs typeface="Consolas"/>
              </a:rPr>
              <a:t>uint32_t w, x</a:t>
            </a:r>
            <a:r>
              <a:rPr lang="en-US" sz="2400" dirty="0">
                <a:latin typeface="Consolas"/>
                <a:cs typeface="Consolas"/>
              </a:rPr>
              <a:t>, y, z</a:t>
            </a:r>
            <a:r>
              <a:rPr lang="en-US" sz="2400" dirty="0" smtClean="0">
                <a:latin typeface="Consolas"/>
                <a:cs typeface="Consolas"/>
              </a:rPr>
              <a:t>;</a:t>
            </a:r>
          </a:p>
          <a:p>
            <a:pPr marL="0" indent="0">
              <a:buNone/>
            </a:pPr>
            <a:r>
              <a:rPr lang="en-US" sz="2400" dirty="0" smtClean="0">
                <a:latin typeface="Consolas"/>
                <a:cs typeface="Consolas"/>
              </a:rPr>
              <a:t>uint32_t </a:t>
            </a:r>
            <a:r>
              <a:rPr lang="en-US" sz="2400" dirty="0" err="1" smtClean="0">
                <a:latin typeface="Consolas"/>
                <a:cs typeface="Consolas"/>
              </a:rPr>
              <a:t>buf</a:t>
            </a:r>
            <a:r>
              <a:rPr lang="en-US" sz="2400" dirty="0" smtClean="0">
                <a:latin typeface="Consolas"/>
                <a:cs typeface="Consolas"/>
              </a:rPr>
              <a:t>[3] = {1,2,3};</a:t>
            </a:r>
          </a:p>
          <a:p>
            <a:pPr marL="0" indent="0">
              <a:buNone/>
            </a:pPr>
            <a:r>
              <a:rPr lang="en-US" sz="2400" dirty="0" err="1" smtClean="0">
                <a:latin typeface="Consolas"/>
                <a:cs typeface="Consolas"/>
              </a:rPr>
              <a:t>addr_t</a:t>
            </a:r>
            <a:r>
              <a:rPr lang="en-US" sz="2400" dirty="0" smtClean="0">
                <a:latin typeface="Consolas"/>
                <a:cs typeface="Consolas"/>
              </a:rPr>
              <a:t> </a:t>
            </a:r>
            <a:r>
              <a:rPr lang="en-US" sz="2400" dirty="0" err="1" smtClean="0">
                <a:latin typeface="Consolas"/>
                <a:cs typeface="Consolas"/>
              </a:rPr>
              <a:t>ptr</a:t>
            </a:r>
            <a:r>
              <a:rPr lang="en-US" sz="2400" dirty="0" smtClean="0">
                <a:latin typeface="Consolas"/>
                <a:cs typeface="Consolas"/>
              </a:rPr>
              <a:t> = (</a:t>
            </a:r>
            <a:r>
              <a:rPr lang="en-US" sz="2400" dirty="0" err="1" smtClean="0">
                <a:latin typeface="Consolas"/>
                <a:cs typeface="Consolas"/>
              </a:rPr>
              <a:t>addr_t</a:t>
            </a:r>
            <a:r>
              <a:rPr lang="en-US" sz="2400" dirty="0" smtClean="0">
                <a:latin typeface="Consolas"/>
                <a:cs typeface="Consolas"/>
              </a:rPr>
              <a:t>) </a:t>
            </a:r>
            <a:r>
              <a:rPr lang="en-US" sz="2400" dirty="0" err="1" smtClean="0">
                <a:latin typeface="Consolas"/>
                <a:cs typeface="Consolas"/>
              </a:rPr>
              <a:t>buf</a:t>
            </a:r>
            <a:r>
              <a:rPr lang="en-US" sz="2400" dirty="0" smtClean="0">
                <a:latin typeface="Consolas"/>
                <a:cs typeface="Consolas"/>
              </a:rPr>
              <a:t>;</a:t>
            </a:r>
          </a:p>
          <a:p>
            <a:pPr marL="0" indent="0">
              <a:buNone/>
            </a:pPr>
            <a:endParaRPr lang="en-US" sz="2400" dirty="0">
              <a:latin typeface="Consolas"/>
              <a:cs typeface="Consolas"/>
            </a:endParaRPr>
          </a:p>
          <a:p>
            <a:pPr marL="0" indent="0">
              <a:buNone/>
            </a:pPr>
            <a:r>
              <a:rPr lang="en-US" sz="2400" dirty="0" smtClean="0">
                <a:latin typeface="Consolas"/>
                <a:cs typeface="Consolas"/>
              </a:rPr>
              <a:t>w = </a:t>
            </a:r>
            <a:r>
              <a:rPr lang="en-US" sz="2400" dirty="0" err="1" smtClean="0">
                <a:latin typeface="Consolas"/>
                <a:cs typeface="Consolas"/>
              </a:rPr>
              <a:t>buf</a:t>
            </a:r>
            <a:r>
              <a:rPr lang="en-US" sz="2400" dirty="0" smtClean="0">
                <a:latin typeface="Consolas"/>
                <a:cs typeface="Consolas"/>
              </a:rPr>
              <a:t>[2];</a:t>
            </a:r>
          </a:p>
          <a:p>
            <a:pPr marL="0" indent="0">
              <a:buNone/>
            </a:pPr>
            <a:r>
              <a:rPr lang="en-US" sz="2400" dirty="0" smtClean="0">
                <a:latin typeface="Consolas"/>
                <a:cs typeface="Consolas"/>
              </a:rPr>
              <a:t>x = *(</a:t>
            </a:r>
            <a:r>
              <a:rPr lang="en-US" sz="2400" dirty="0" err="1" smtClean="0">
                <a:latin typeface="Consolas"/>
                <a:cs typeface="Consolas"/>
              </a:rPr>
              <a:t>buf</a:t>
            </a:r>
            <a:r>
              <a:rPr lang="en-US" sz="2400" dirty="0" smtClean="0">
                <a:latin typeface="Consolas"/>
                <a:cs typeface="Consolas"/>
              </a:rPr>
              <a:t> + 2);</a:t>
            </a:r>
          </a:p>
          <a:p>
            <a:pPr marL="0" indent="0">
              <a:buNone/>
            </a:pPr>
            <a:r>
              <a:rPr lang="es-ES_tradnl" sz="2400" dirty="0">
                <a:latin typeface="Consolas"/>
                <a:cs typeface="Consolas"/>
              </a:rPr>
              <a:t>y</a:t>
            </a:r>
            <a:r>
              <a:rPr lang="es-ES_tradnl" sz="2400" dirty="0" smtClean="0">
                <a:latin typeface="Consolas"/>
                <a:cs typeface="Consolas"/>
              </a:rPr>
              <a:t> </a:t>
            </a:r>
            <a:r>
              <a:rPr lang="es-ES_tradnl" sz="2400" dirty="0">
                <a:latin typeface="Consolas"/>
                <a:cs typeface="Consolas"/>
              </a:rPr>
              <a:t>= *( </a:t>
            </a:r>
            <a:r>
              <a:rPr lang="es-ES_tradnl" sz="2400" dirty="0" smtClean="0">
                <a:latin typeface="Consolas"/>
                <a:cs typeface="Consolas"/>
              </a:rPr>
              <a:t>(uint32_t </a:t>
            </a:r>
            <a:r>
              <a:rPr lang="es-ES_tradnl" sz="2400" dirty="0">
                <a:latin typeface="Consolas"/>
                <a:cs typeface="Consolas"/>
              </a:rPr>
              <a:t>*) (ptr+8))</a:t>
            </a:r>
            <a:r>
              <a:rPr lang="es-ES_tradnl" sz="2400" dirty="0" smtClean="0">
                <a:latin typeface="Consolas"/>
                <a:cs typeface="Consolas"/>
              </a:rPr>
              <a:t>;</a:t>
            </a:r>
            <a:endParaRPr lang="en-US" sz="2400" dirty="0" smtClean="0">
              <a:latin typeface="Consolas"/>
              <a:cs typeface="Consolas"/>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34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72618609"/>
              </p:ext>
            </p:extLst>
          </p:nvPr>
        </p:nvGraphicFramePr>
        <p:xfrm>
          <a:off x="7315200" y="1397000"/>
          <a:ext cx="533400" cy="5120640"/>
        </p:xfrm>
        <a:graphic>
          <a:graphicData uri="http://schemas.openxmlformats.org/drawingml/2006/table">
            <a:tbl>
              <a:tblPr firstRow="1" bandRow="1">
                <a:tableStyleId>{2D5ABB26-0587-4C30-8999-92F81FD0307C}</a:tableStyleId>
              </a:tblPr>
              <a:tblGrid>
                <a:gridCol w="533400"/>
              </a:tblGrid>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3</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2</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0</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r h="370840">
                <a:tc>
                  <a:txBody>
                    <a:bodyPr/>
                    <a:lstStyle/>
                    <a:p>
                      <a:pPr algn="ctr"/>
                      <a:r>
                        <a:rPr lang="en-US" sz="2200" dirty="0" smtClean="0"/>
                        <a:t>1</a:t>
                      </a:r>
                      <a:endParaRPr lang="en-US" sz="2200" dirty="0"/>
                    </a:p>
                  </a:txBody>
                  <a:tcP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cxnSp>
        <p:nvCxnSpPr>
          <p:cNvPr id="9" name="Straight Arrow Connector 8"/>
          <p:cNvCxnSpPr/>
          <p:nvPr/>
        </p:nvCxnSpPr>
        <p:spPr>
          <a:xfrm>
            <a:off x="6934200" y="6368330"/>
            <a:ext cx="3048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5400000">
            <a:off x="7812176" y="3697376"/>
            <a:ext cx="1287582" cy="461665"/>
          </a:xfrm>
          <a:prstGeom prst="rect">
            <a:avLst/>
          </a:prstGeom>
          <a:noFill/>
        </p:spPr>
        <p:txBody>
          <a:bodyPr wrap="none" rtlCol="0">
            <a:spAutoFit/>
          </a:bodyPr>
          <a:lstStyle/>
          <a:p>
            <a:r>
              <a:rPr lang="en-US" sz="2400" dirty="0" smtClean="0"/>
              <a:t>Memory</a:t>
            </a:r>
            <a:endParaRPr lang="en-US" sz="2400" dirty="0"/>
          </a:p>
        </p:txBody>
      </p:sp>
      <p:sp>
        <p:nvSpPr>
          <p:cNvPr id="11" name="Rounded Rectangle 10"/>
          <p:cNvSpPr/>
          <p:nvPr/>
        </p:nvSpPr>
        <p:spPr>
          <a:xfrm>
            <a:off x="5524500" y="2767463"/>
            <a:ext cx="1257300" cy="50323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200" dirty="0" err="1" smtClean="0">
                <a:solidFill>
                  <a:schemeClr val="bg1"/>
                </a:solidFill>
                <a:latin typeface="Consolas"/>
                <a:cs typeface="Consolas"/>
              </a:rPr>
              <a:t>buf</a:t>
            </a:r>
            <a:r>
              <a:rPr lang="en-US" sz="2200" dirty="0" smtClean="0">
                <a:solidFill>
                  <a:schemeClr val="bg1"/>
                </a:solidFill>
                <a:latin typeface="Consolas"/>
                <a:cs typeface="Consolas"/>
              </a:rPr>
              <a:t>[2]</a:t>
            </a:r>
          </a:p>
        </p:txBody>
      </p:sp>
      <p:cxnSp>
        <p:nvCxnSpPr>
          <p:cNvPr id="12" name="Straight Arrow Connector 11"/>
          <p:cNvCxnSpPr>
            <a:stCxn id="11" idx="3"/>
          </p:cNvCxnSpPr>
          <p:nvPr/>
        </p:nvCxnSpPr>
        <p:spPr>
          <a:xfrm>
            <a:off x="6781800" y="3019082"/>
            <a:ext cx="4572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5638800" y="6116711"/>
            <a:ext cx="1257300" cy="50323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200" dirty="0" err="1" smtClean="0">
                <a:solidFill>
                  <a:schemeClr val="bg1"/>
                </a:solidFill>
                <a:latin typeface="Consolas"/>
                <a:cs typeface="Consolas"/>
              </a:rPr>
              <a:t>buf</a:t>
            </a:r>
            <a:endParaRPr lang="en-US" sz="2200" dirty="0" smtClean="0">
              <a:solidFill>
                <a:schemeClr val="bg1"/>
              </a:solidFill>
              <a:latin typeface="Consolas"/>
              <a:cs typeface="Consolas"/>
            </a:endParaRPr>
          </a:p>
        </p:txBody>
      </p:sp>
      <p:sp>
        <p:nvSpPr>
          <p:cNvPr id="14" name="Rounded Rectangular Callout 13"/>
          <p:cNvSpPr/>
          <p:nvPr/>
        </p:nvSpPr>
        <p:spPr>
          <a:xfrm>
            <a:off x="683125" y="5636585"/>
            <a:ext cx="4517518" cy="973424"/>
          </a:xfrm>
          <a:prstGeom prst="wedgeRoundRectCallout">
            <a:avLst>
              <a:gd name="adj1" fmla="val -56094"/>
              <a:gd name="adj2" fmla="val -79665"/>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000" b="1" i="1" dirty="0" smtClean="0">
                <a:solidFill>
                  <a:schemeClr val="bg1"/>
                </a:solidFill>
              </a:rPr>
              <a:t>Equivalent</a:t>
            </a:r>
            <a:r>
              <a:rPr lang="en-US" sz="2000" dirty="0" smtClean="0">
                <a:solidFill>
                  <a:schemeClr val="bg1"/>
                </a:solidFill>
              </a:rPr>
              <a:t> </a:t>
            </a:r>
            <a:br>
              <a:rPr lang="en-US" sz="2000" dirty="0" smtClean="0">
                <a:solidFill>
                  <a:schemeClr val="bg1"/>
                </a:solidFill>
              </a:rPr>
            </a:br>
            <a:r>
              <a:rPr lang="en-US" sz="2000" dirty="0" smtClean="0">
                <a:solidFill>
                  <a:schemeClr val="bg1"/>
                </a:solidFill>
              </a:rPr>
              <a:t>(</a:t>
            </a:r>
            <a:r>
              <a:rPr lang="en-US" sz="2000" dirty="0" err="1" smtClean="0">
                <a:solidFill>
                  <a:schemeClr val="bg1"/>
                </a:solidFill>
              </a:rPr>
              <a:t>addr_t</a:t>
            </a:r>
            <a:r>
              <a:rPr lang="en-US" sz="2000" dirty="0" smtClean="0">
                <a:solidFill>
                  <a:schemeClr val="bg1"/>
                </a:solidFill>
              </a:rPr>
              <a:t>) (</a:t>
            </a:r>
            <a:r>
              <a:rPr lang="en-US" sz="2000" dirty="0" err="1" smtClean="0">
                <a:solidFill>
                  <a:schemeClr val="bg1"/>
                </a:solidFill>
              </a:rPr>
              <a:t>ptr</a:t>
            </a:r>
            <a:r>
              <a:rPr lang="en-US" sz="2000" dirty="0" smtClean="0">
                <a:solidFill>
                  <a:schemeClr val="bg1"/>
                </a:solidFill>
              </a:rPr>
              <a:t> + 8) = (uint32_t *) buf+2</a:t>
            </a:r>
            <a:r>
              <a:rPr lang="en-US" sz="2800" dirty="0" smtClean="0">
                <a:solidFill>
                  <a:schemeClr val="bg1"/>
                </a:solidFill>
              </a:rPr>
              <a:t> </a:t>
            </a:r>
          </a:p>
        </p:txBody>
      </p:sp>
      <p:sp>
        <p:nvSpPr>
          <p:cNvPr id="5" name="Left Brace 4"/>
          <p:cNvSpPr/>
          <p:nvPr/>
        </p:nvSpPr>
        <p:spPr>
          <a:xfrm>
            <a:off x="149412" y="3645648"/>
            <a:ext cx="254000" cy="1267824"/>
          </a:xfrm>
          <a:prstGeom prst="lef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26347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35</a:t>
            </a:fld>
            <a:endParaRPr lang="en-US"/>
          </a:p>
        </p:txBody>
      </p:sp>
      <p:sp>
        <p:nvSpPr>
          <p:cNvPr id="13" name="Title 1"/>
          <p:cNvSpPr>
            <a:spLocks noGrp="1"/>
          </p:cNvSpPr>
          <p:nvPr>
            <p:ph type="title"/>
          </p:nvPr>
        </p:nvSpPr>
        <p:spPr>
          <a:xfrm>
            <a:off x="482028" y="227530"/>
            <a:ext cx="8229600" cy="1143000"/>
          </a:xfrm>
        </p:spPr>
        <p:txBody>
          <a:bodyPr/>
          <a:lstStyle/>
          <a:p>
            <a:r>
              <a:rPr lang="en-US" dirty="0" smtClean="0"/>
              <a:t>Motivation: Addressing Buffers</a:t>
            </a:r>
            <a:endParaRPr lang="en-US" dirty="0"/>
          </a:p>
        </p:txBody>
      </p:sp>
      <p:sp>
        <p:nvSpPr>
          <p:cNvPr id="14" name="TextBox 13"/>
          <p:cNvSpPr txBox="1"/>
          <p:nvPr/>
        </p:nvSpPr>
        <p:spPr>
          <a:xfrm>
            <a:off x="202674" y="1419414"/>
            <a:ext cx="8633936" cy="8925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00" dirty="0" smtClean="0">
                <a:solidFill>
                  <a:srgbClr val="262626"/>
                </a:solidFill>
                <a:latin typeface="Consolas"/>
                <a:cs typeface="Consolas"/>
              </a:rPr>
              <a:t>Type</a:t>
            </a:r>
            <a:r>
              <a:rPr lang="en-US" sz="2600" dirty="0" smtClean="0">
                <a:solidFill>
                  <a:schemeClr val="tx1">
                    <a:lumMod val="75000"/>
                    <a:lumOff val="25000"/>
                  </a:schemeClr>
                </a:solidFill>
                <a:latin typeface="Consolas"/>
                <a:cs typeface="Consolas"/>
              </a:rPr>
              <a:t> </a:t>
            </a:r>
            <a:r>
              <a:rPr lang="en-US" sz="2600" dirty="0" err="1" smtClean="0">
                <a:latin typeface="Consolas"/>
                <a:cs typeface="Consolas"/>
              </a:rPr>
              <a:t>buf</a:t>
            </a:r>
            <a:r>
              <a:rPr lang="en-US" sz="2600" dirty="0" smtClean="0">
                <a:latin typeface="Consolas"/>
                <a:cs typeface="Consolas"/>
              </a:rPr>
              <a:t>[s];</a:t>
            </a:r>
          </a:p>
          <a:p>
            <a:r>
              <a:rPr lang="en-US" sz="2600" dirty="0" err="1" smtClean="0">
                <a:latin typeface="Consolas"/>
                <a:cs typeface="Consolas"/>
              </a:rPr>
              <a:t>buf</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index</a:t>
            </a:r>
            <a:r>
              <a:rPr lang="en-US" sz="2600" dirty="0" smtClean="0">
                <a:latin typeface="Consolas"/>
                <a:cs typeface="Consolas"/>
              </a:rPr>
              <a:t>] = *(&lt;</a:t>
            </a:r>
            <a:r>
              <a:rPr lang="en-US" sz="2600" dirty="0" err="1" smtClean="0">
                <a:latin typeface="Consolas"/>
                <a:cs typeface="Consolas"/>
              </a:rPr>
              <a:t>buf</a:t>
            </a:r>
            <a:r>
              <a:rPr lang="en-US" sz="2600" dirty="0" smtClean="0">
                <a:latin typeface="Consolas"/>
                <a:cs typeface="Consolas"/>
              </a:rPr>
              <a:t> </a:t>
            </a:r>
            <a:r>
              <a:rPr lang="en-US" sz="2600" dirty="0" err="1" smtClean="0">
                <a:latin typeface="Consolas"/>
                <a:cs typeface="Consolas"/>
              </a:rPr>
              <a:t>addr</a:t>
            </a:r>
            <a:r>
              <a:rPr lang="en-US" sz="2600" dirty="0" smtClean="0">
                <a:latin typeface="Consolas"/>
                <a:cs typeface="Consolas"/>
              </a:rPr>
              <a:t>&gt;+</a:t>
            </a:r>
            <a:r>
              <a:rPr lang="en-US" sz="2600" dirty="0" err="1" smtClean="0">
                <a:latin typeface="Consolas"/>
                <a:cs typeface="Consolas"/>
              </a:rPr>
              <a:t>sizeof</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Type</a:t>
            </a:r>
            <a:r>
              <a:rPr lang="en-US" sz="2600" dirty="0" smtClean="0">
                <a:latin typeface="Consolas"/>
                <a:cs typeface="Consolas"/>
              </a:rPr>
              <a:t>)*</a:t>
            </a:r>
            <a:r>
              <a:rPr lang="en-US" sz="2600" dirty="0" smtClean="0">
                <a:solidFill>
                  <a:schemeClr val="tx1">
                    <a:lumMod val="85000"/>
                    <a:lumOff val="15000"/>
                  </a:schemeClr>
                </a:solidFill>
                <a:latin typeface="Consolas"/>
                <a:cs typeface="Consolas"/>
              </a:rPr>
              <a:t>index</a:t>
            </a:r>
            <a:r>
              <a:rPr lang="en-US" sz="2600" dirty="0" smtClean="0">
                <a:latin typeface="Consolas"/>
                <a:cs typeface="Consolas"/>
              </a:rPr>
              <a:t>)</a:t>
            </a:r>
            <a:endParaRPr lang="en-US" sz="2600" dirty="0">
              <a:latin typeface="Consolas"/>
              <a:cs typeface="Consolas"/>
            </a:endParaRPr>
          </a:p>
        </p:txBody>
      </p:sp>
      <p:sp>
        <p:nvSpPr>
          <p:cNvPr id="5" name="Rounded Rectangular Callout 4"/>
          <p:cNvSpPr/>
          <p:nvPr/>
        </p:nvSpPr>
        <p:spPr>
          <a:xfrm>
            <a:off x="578804" y="2961404"/>
            <a:ext cx="2743200" cy="990600"/>
          </a:xfrm>
          <a:prstGeom prst="wedgeRoundRectCallout">
            <a:avLst>
              <a:gd name="adj1" fmla="val 59683"/>
              <a:gd name="adj2" fmla="val -120509"/>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Say at </a:t>
            </a:r>
            <a:r>
              <a:rPr lang="en-US" sz="2800" dirty="0" err="1" smtClean="0">
                <a:solidFill>
                  <a:schemeClr val="bg1">
                    <a:lumMod val="75000"/>
                  </a:schemeClr>
                </a:solidFill>
              </a:rPr>
              <a:t>imm</a:t>
            </a:r>
            <a:r>
              <a:rPr lang="en-US" sz="2800" dirty="0" smtClean="0">
                <a:solidFill>
                  <a:schemeClr val="bg1">
                    <a:lumMod val="75000"/>
                  </a:schemeClr>
                </a:solidFill>
              </a:rPr>
              <a:t> +r</a:t>
            </a:r>
            <a:r>
              <a:rPr lang="en-US" sz="2800" baseline="-25000" dirty="0" smtClean="0">
                <a:solidFill>
                  <a:schemeClr val="bg1">
                    <a:lumMod val="75000"/>
                  </a:schemeClr>
                </a:solidFill>
              </a:rPr>
              <a:t>1</a:t>
            </a:r>
            <a:endParaRPr lang="en-US" sz="2800" dirty="0" smtClean="0">
              <a:solidFill>
                <a:schemeClr val="bg1">
                  <a:lumMod val="75000"/>
                </a:schemeClr>
              </a:solidFill>
            </a:endParaRPr>
          </a:p>
        </p:txBody>
      </p:sp>
      <p:sp>
        <p:nvSpPr>
          <p:cNvPr id="6" name="Rounded Rectangular Callout 5"/>
          <p:cNvSpPr/>
          <p:nvPr/>
        </p:nvSpPr>
        <p:spPr>
          <a:xfrm>
            <a:off x="6400800" y="3257939"/>
            <a:ext cx="2743200" cy="990600"/>
          </a:xfrm>
          <a:prstGeom prst="wedgeRoundRectCallout">
            <a:avLst>
              <a:gd name="adj1" fmla="val 2856"/>
              <a:gd name="adj2" fmla="val -139519"/>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Say in Register </a:t>
            </a:r>
            <a:r>
              <a:rPr lang="en-US" sz="2800" dirty="0" smtClean="0">
                <a:solidFill>
                  <a:srgbClr val="FFFF7F"/>
                </a:solidFill>
              </a:rPr>
              <a:t>r</a:t>
            </a:r>
            <a:r>
              <a:rPr lang="en-US" sz="2800" baseline="-25000" dirty="0" smtClean="0">
                <a:solidFill>
                  <a:srgbClr val="FFFF7F"/>
                </a:solidFill>
              </a:rPr>
              <a:t>2</a:t>
            </a:r>
          </a:p>
        </p:txBody>
      </p:sp>
      <p:sp>
        <p:nvSpPr>
          <p:cNvPr id="7" name="Rounded Rectangular Callout 6"/>
          <p:cNvSpPr/>
          <p:nvPr/>
        </p:nvSpPr>
        <p:spPr>
          <a:xfrm>
            <a:off x="3419144" y="2969660"/>
            <a:ext cx="2743200" cy="1752600"/>
          </a:xfrm>
          <a:prstGeom prst="wedgeRoundRectCallout">
            <a:avLst>
              <a:gd name="adj1" fmla="val 42343"/>
              <a:gd name="adj2" fmla="val -90496"/>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Constant </a:t>
            </a:r>
            <a:r>
              <a:rPr lang="en-US" sz="2800" b="1" i="1" dirty="0" smtClean="0">
                <a:solidFill>
                  <a:schemeClr val="bg1"/>
                </a:solidFill>
              </a:rPr>
              <a:t>scaling</a:t>
            </a:r>
            <a:r>
              <a:rPr lang="en-US" sz="2800" dirty="0" smtClean="0">
                <a:solidFill>
                  <a:schemeClr val="bg1"/>
                </a:solidFill>
              </a:rPr>
              <a:t> factor </a:t>
            </a:r>
            <a:r>
              <a:rPr lang="en-US" sz="2800" dirty="0" smtClean="0">
                <a:solidFill>
                  <a:srgbClr val="FFFF7F"/>
                </a:solidFill>
              </a:rPr>
              <a:t>s</a:t>
            </a:r>
            <a:r>
              <a:rPr lang="en-US" sz="2800" dirty="0" smtClean="0">
                <a:solidFill>
                  <a:schemeClr val="bg1"/>
                </a:solidFill>
              </a:rPr>
              <a:t>, typically </a:t>
            </a:r>
            <a:br>
              <a:rPr lang="en-US" sz="2800" dirty="0" smtClean="0">
                <a:solidFill>
                  <a:schemeClr val="bg1"/>
                </a:solidFill>
              </a:rPr>
            </a:br>
            <a:r>
              <a:rPr lang="en-US" sz="2800" dirty="0" smtClean="0">
                <a:solidFill>
                  <a:srgbClr val="FFFF7F"/>
                </a:solidFill>
              </a:rPr>
              <a:t>1, 2, 4, or 8</a:t>
            </a:r>
          </a:p>
        </p:txBody>
      </p:sp>
      <p:sp>
        <p:nvSpPr>
          <p:cNvPr id="8" name="TextBox 7"/>
          <p:cNvSpPr txBox="1"/>
          <p:nvPr/>
        </p:nvSpPr>
        <p:spPr>
          <a:xfrm>
            <a:off x="1865635" y="5007021"/>
            <a:ext cx="5412730" cy="812262"/>
          </a:xfrm>
          <a:prstGeom prst="rect">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lang="en-US" sz="4400" dirty="0" err="1">
                <a:latin typeface="Cambria"/>
                <a:cs typeface="Cambria"/>
              </a:rPr>
              <a:t>imm</a:t>
            </a:r>
            <a:r>
              <a:rPr lang="en-US" sz="4400" dirty="0">
                <a:latin typeface="Cambria"/>
                <a:cs typeface="Cambria"/>
              </a:rPr>
              <a:t> + r</a:t>
            </a:r>
            <a:r>
              <a:rPr lang="en-US" sz="4400" baseline="-25000" dirty="0">
                <a:latin typeface="Cambria"/>
                <a:cs typeface="Cambria"/>
              </a:rPr>
              <a:t>1</a:t>
            </a:r>
            <a:r>
              <a:rPr lang="en-US" sz="4400" dirty="0">
                <a:latin typeface="Cambria"/>
                <a:cs typeface="Cambria"/>
              </a:rPr>
              <a:t> + s*</a:t>
            </a:r>
            <a:r>
              <a:rPr lang="en-US" sz="4400" dirty="0" smtClean="0">
                <a:latin typeface="Cambria"/>
                <a:cs typeface="Cambria"/>
              </a:rPr>
              <a:t>r</a:t>
            </a:r>
            <a:r>
              <a:rPr lang="en-US" sz="4400" baseline="-25000" dirty="0" smtClean="0">
                <a:latin typeface="Cambria"/>
                <a:cs typeface="Cambria"/>
              </a:rPr>
              <a:t>2</a:t>
            </a:r>
          </a:p>
        </p:txBody>
      </p:sp>
      <p:sp>
        <p:nvSpPr>
          <p:cNvPr id="3" name="Rectangle 2"/>
          <p:cNvSpPr/>
          <p:nvPr/>
        </p:nvSpPr>
        <p:spPr>
          <a:xfrm>
            <a:off x="2072543" y="5879235"/>
            <a:ext cx="4572000" cy="954107"/>
          </a:xfrm>
          <a:prstGeom prst="rect">
            <a:avLst/>
          </a:prstGeom>
        </p:spPr>
        <p:txBody>
          <a:bodyPr>
            <a:spAutoFit/>
          </a:bodyPr>
          <a:lstStyle/>
          <a:p>
            <a:pPr algn="ctr"/>
            <a:r>
              <a:rPr lang="en-US" sz="2800" dirty="0">
                <a:cs typeface="Cambria"/>
              </a:rPr>
              <a:t>AT&amp;T: </a:t>
            </a:r>
            <a:r>
              <a:rPr lang="en-US" sz="2800" dirty="0" err="1">
                <a:cs typeface="Cambria"/>
              </a:rPr>
              <a:t>imm</a:t>
            </a:r>
            <a:r>
              <a:rPr lang="en-US" sz="2800" dirty="0">
                <a:cs typeface="Cambria"/>
              </a:rPr>
              <a:t> (r</a:t>
            </a:r>
            <a:r>
              <a:rPr lang="en-US" sz="2800" baseline="-25000" dirty="0">
                <a:cs typeface="Cambria"/>
              </a:rPr>
              <a:t>1</a:t>
            </a:r>
            <a:r>
              <a:rPr lang="en-US" sz="2800" dirty="0">
                <a:cs typeface="Cambria"/>
              </a:rPr>
              <a:t>, r</a:t>
            </a:r>
            <a:r>
              <a:rPr lang="en-US" sz="2800" baseline="-25000" dirty="0">
                <a:cs typeface="Cambria"/>
              </a:rPr>
              <a:t>2</a:t>
            </a:r>
            <a:r>
              <a:rPr lang="en-US" sz="2800" dirty="0">
                <a:cs typeface="Cambria"/>
              </a:rPr>
              <a:t>, s)</a:t>
            </a:r>
            <a:br>
              <a:rPr lang="en-US" sz="2800" dirty="0">
                <a:cs typeface="Cambria"/>
              </a:rPr>
            </a:br>
            <a:r>
              <a:rPr lang="en-US" sz="2800" dirty="0">
                <a:cs typeface="Cambria"/>
              </a:rPr>
              <a:t>Intel: r</a:t>
            </a:r>
            <a:r>
              <a:rPr lang="en-US" sz="2800" baseline="-25000" dirty="0">
                <a:cs typeface="Cambria"/>
              </a:rPr>
              <a:t>1</a:t>
            </a:r>
            <a:r>
              <a:rPr lang="en-US" sz="2800" dirty="0">
                <a:cs typeface="Cambria"/>
              </a:rPr>
              <a:t> + r</a:t>
            </a:r>
            <a:r>
              <a:rPr lang="en-US" sz="2800" baseline="-25000" dirty="0">
                <a:cs typeface="Cambria"/>
              </a:rPr>
              <a:t>2</a:t>
            </a:r>
            <a:r>
              <a:rPr lang="en-US" sz="2800" dirty="0">
                <a:cs typeface="Cambria"/>
              </a:rPr>
              <a:t>*s + </a:t>
            </a:r>
            <a:r>
              <a:rPr lang="en-US" sz="2800" dirty="0" err="1">
                <a:cs typeface="Cambria"/>
              </a:rPr>
              <a:t>imm</a:t>
            </a:r>
            <a:endParaRPr lang="en-US" sz="2800" dirty="0">
              <a:cs typeface="Cambria"/>
            </a:endParaRPr>
          </a:p>
        </p:txBody>
      </p:sp>
    </p:spTree>
    <p:extLst>
      <p:ext uri="{BB962C8B-B14F-4D97-AF65-F5344CB8AC3E}">
        <p14:creationId xmlns:p14="http://schemas.microsoft.com/office/powerpoint/2010/main" val="251563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AT&amp;T Addressing Modes for </a:t>
            </a:r>
            <a:br>
              <a:rPr lang="en-US" dirty="0" smtClean="0"/>
            </a:br>
            <a:r>
              <a:rPr lang="en-US" dirty="0" smtClean="0"/>
              <a:t>Common Codes</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95657220"/>
              </p:ext>
            </p:extLst>
          </p:nvPr>
        </p:nvGraphicFramePr>
        <p:xfrm>
          <a:off x="1444978" y="1676400"/>
          <a:ext cx="6553200" cy="2590799"/>
        </p:xfrm>
        <a:graphic>
          <a:graphicData uri="http://schemas.openxmlformats.org/drawingml/2006/table">
            <a:tbl>
              <a:tblPr firstRow="1" bandRow="1">
                <a:tableStyleId>{21E4AEA4-8DFA-4A89-87EB-49C32662AFE0}</a:tableStyleId>
              </a:tblPr>
              <a:tblGrid>
                <a:gridCol w="2603326"/>
                <a:gridCol w="3949874"/>
              </a:tblGrid>
              <a:tr h="370840">
                <a:tc>
                  <a:txBody>
                    <a:bodyPr/>
                    <a:lstStyle/>
                    <a:p>
                      <a:r>
                        <a:rPr lang="en-US" sz="2800" dirty="0" smtClean="0"/>
                        <a:t>Form</a:t>
                      </a:r>
                      <a:endParaRPr lang="en-US" sz="2800" dirty="0"/>
                    </a:p>
                  </a:txBody>
                  <a:tcPr/>
                </a:tc>
                <a:tc>
                  <a:txBody>
                    <a:bodyPr/>
                    <a:lstStyle/>
                    <a:p>
                      <a:r>
                        <a:rPr lang="en-US" sz="2800" dirty="0" smtClean="0"/>
                        <a:t>Meaning on memory M</a:t>
                      </a:r>
                      <a:endParaRPr lang="en-US" sz="2800" dirty="0"/>
                    </a:p>
                  </a:txBody>
                  <a:tcPr/>
                </a:tc>
              </a:tr>
              <a:tr h="370840">
                <a:tc>
                  <a:txBody>
                    <a:bodyPr/>
                    <a:lstStyle/>
                    <a:p>
                      <a:r>
                        <a:rPr lang="en-US" sz="2800" dirty="0" err="1" smtClean="0"/>
                        <a:t>imm</a:t>
                      </a:r>
                      <a:r>
                        <a:rPr lang="en-US" sz="2800" dirty="0" smtClean="0"/>
                        <a:t> (r)</a:t>
                      </a:r>
                      <a:endParaRPr lang="en-US" sz="2800" dirty="0"/>
                    </a:p>
                  </a:txBody>
                  <a:tcPr/>
                </a:tc>
                <a:tc>
                  <a:txBody>
                    <a:bodyPr/>
                    <a:lstStyle/>
                    <a:p>
                      <a:r>
                        <a:rPr lang="en-US" sz="2800" dirty="0" smtClean="0"/>
                        <a:t>M[r + </a:t>
                      </a:r>
                      <a:r>
                        <a:rPr lang="en-US" sz="2800" dirty="0" err="1" smtClean="0"/>
                        <a:t>imm</a:t>
                      </a:r>
                      <a:r>
                        <a:rPr lang="en-US" sz="2800" dirty="0" smtClean="0"/>
                        <a:t>]</a:t>
                      </a:r>
                      <a:endParaRPr lang="en-US" sz="2800" dirty="0"/>
                    </a:p>
                  </a:txBody>
                  <a:tcPr/>
                </a:tc>
              </a:tr>
              <a:tr h="370840">
                <a:tc>
                  <a:txBody>
                    <a:bodyPr/>
                    <a:lstStyle/>
                    <a:p>
                      <a:r>
                        <a:rPr lang="en-US" sz="2800" dirty="0" err="1" smtClean="0"/>
                        <a:t>imm</a:t>
                      </a:r>
                      <a:r>
                        <a:rPr lang="en-US" sz="2800" dirty="0" smtClean="0"/>
                        <a:t> (r</a:t>
                      </a:r>
                      <a:r>
                        <a:rPr lang="en-US" sz="2800" baseline="-25000" dirty="0" smtClean="0"/>
                        <a:t>1</a:t>
                      </a:r>
                      <a:r>
                        <a:rPr lang="en-US" sz="2800" dirty="0" smtClean="0"/>
                        <a:t>,</a:t>
                      </a:r>
                      <a:r>
                        <a:rPr lang="en-US" sz="2800" baseline="0" dirty="0" smtClean="0"/>
                        <a:t> r</a:t>
                      </a:r>
                      <a:r>
                        <a:rPr lang="en-US" sz="2800" baseline="-25000" dirty="0" smtClean="0"/>
                        <a:t>2</a:t>
                      </a:r>
                      <a:r>
                        <a:rPr lang="en-US" sz="2800" baseline="0" dirty="0" smtClean="0"/>
                        <a:t>) </a:t>
                      </a:r>
                      <a:endParaRPr lang="en-US" sz="2800" dirty="0"/>
                    </a:p>
                  </a:txBody>
                  <a:tcPr/>
                </a:tc>
                <a:tc>
                  <a:txBody>
                    <a:bodyPr/>
                    <a:lstStyle/>
                    <a:p>
                      <a:r>
                        <a:rPr lang="en-US" sz="2800" dirty="0" smtClean="0"/>
                        <a:t>M[r</a:t>
                      </a:r>
                      <a:r>
                        <a:rPr lang="en-US" sz="2800" baseline="-25000" dirty="0" smtClean="0"/>
                        <a:t>1</a:t>
                      </a:r>
                      <a:r>
                        <a:rPr lang="en-US" sz="2800" dirty="0" smtClean="0"/>
                        <a:t> + r</a:t>
                      </a:r>
                      <a:r>
                        <a:rPr lang="en-US" sz="2800" baseline="-25000" dirty="0" smtClean="0"/>
                        <a:t>2 </a:t>
                      </a:r>
                      <a:r>
                        <a:rPr lang="en-US" sz="2800" baseline="0" dirty="0" smtClean="0"/>
                        <a:t>+ </a:t>
                      </a:r>
                      <a:r>
                        <a:rPr lang="en-US" sz="2800" baseline="0" dirty="0" err="1" smtClean="0"/>
                        <a:t>imm</a:t>
                      </a:r>
                      <a:r>
                        <a:rPr lang="en-US" sz="2800" dirty="0" smtClean="0"/>
                        <a:t>]</a:t>
                      </a:r>
                      <a:endParaRPr lang="en-US" sz="2800" dirty="0"/>
                    </a:p>
                  </a:txBody>
                  <a:tcPr/>
                </a:tc>
              </a:tr>
              <a:tr h="370840">
                <a:tc>
                  <a:txBody>
                    <a:bodyPr/>
                    <a:lstStyle/>
                    <a:p>
                      <a:r>
                        <a:rPr lang="en-US" sz="2800" dirty="0" err="1" smtClean="0"/>
                        <a:t>imm</a:t>
                      </a:r>
                      <a:r>
                        <a:rPr lang="en-US" sz="2800" dirty="0" smtClean="0"/>
                        <a:t> (r</a:t>
                      </a:r>
                      <a:r>
                        <a:rPr lang="en-US" sz="2800" baseline="-25000" dirty="0" smtClean="0"/>
                        <a:t>1</a:t>
                      </a:r>
                      <a:r>
                        <a:rPr lang="en-US" sz="2800" dirty="0" smtClean="0"/>
                        <a:t>,</a:t>
                      </a:r>
                      <a:r>
                        <a:rPr lang="en-US" sz="2800" baseline="0" dirty="0" smtClean="0"/>
                        <a:t> r</a:t>
                      </a:r>
                      <a:r>
                        <a:rPr lang="en-US" sz="2800" baseline="-25000" dirty="0" smtClean="0"/>
                        <a:t>2</a:t>
                      </a:r>
                      <a:r>
                        <a:rPr lang="en-US" sz="2800" baseline="0" dirty="0" smtClean="0"/>
                        <a:t>, s) </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M[r</a:t>
                      </a:r>
                      <a:r>
                        <a:rPr lang="en-US" sz="2800" baseline="-25000" dirty="0" smtClean="0"/>
                        <a:t>1</a:t>
                      </a:r>
                      <a:r>
                        <a:rPr lang="en-US" sz="2800" dirty="0" smtClean="0"/>
                        <a:t> + r</a:t>
                      </a:r>
                      <a:r>
                        <a:rPr lang="en-US" sz="2800" baseline="-25000" dirty="0" smtClean="0"/>
                        <a:t>2</a:t>
                      </a:r>
                      <a:r>
                        <a:rPr lang="en-US" sz="2800" baseline="0" dirty="0" smtClean="0"/>
                        <a:t>*s + </a:t>
                      </a:r>
                      <a:r>
                        <a:rPr lang="en-US" sz="2800" baseline="0" dirty="0" err="1" smtClean="0"/>
                        <a:t>imm</a:t>
                      </a:r>
                      <a:r>
                        <a:rPr lang="en-US" sz="2800" baseline="0" dirty="0" smtClean="0"/>
                        <a:t>]</a:t>
                      </a:r>
                      <a:endParaRPr lang="en-US" sz="2800" dirty="0" smtClean="0"/>
                    </a:p>
                  </a:txBody>
                  <a:tcPr/>
                </a:tc>
              </a:tr>
              <a:tr h="370840">
                <a:tc>
                  <a:txBody>
                    <a:bodyPr/>
                    <a:lstStyle/>
                    <a:p>
                      <a:r>
                        <a:rPr lang="en-US" sz="2800" dirty="0" err="1" smtClean="0"/>
                        <a:t>imm</a:t>
                      </a:r>
                      <a:endParaRPr lang="en-US" sz="2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M[</a:t>
                      </a:r>
                      <a:r>
                        <a:rPr lang="en-US" sz="2800" dirty="0" err="1" smtClean="0"/>
                        <a:t>imm</a:t>
                      </a:r>
                      <a:r>
                        <a:rPr lang="en-US" sz="2800" dirty="0" smtClean="0"/>
                        <a:t>]</a:t>
                      </a:r>
                    </a:p>
                  </a:txBody>
                  <a:tcPr/>
                </a:tc>
              </a:tr>
            </a:tbl>
          </a:graphicData>
        </a:graphic>
      </p:graphicFrame>
    </p:spTree>
    <p:extLst>
      <p:ext uri="{BB962C8B-B14F-4D97-AF65-F5344CB8AC3E}">
        <p14:creationId xmlns:p14="http://schemas.microsoft.com/office/powerpoint/2010/main" val="398492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Memory</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37</a:t>
            </a:fld>
            <a:endParaRPr lang="en-US"/>
          </a:p>
        </p:txBody>
      </p:sp>
      <p:sp>
        <p:nvSpPr>
          <p:cNvPr id="5" name="TextBox 4"/>
          <p:cNvSpPr txBox="1"/>
          <p:nvPr/>
        </p:nvSpPr>
        <p:spPr>
          <a:xfrm>
            <a:off x="166770" y="2386858"/>
            <a:ext cx="3089492"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smtClean="0">
                <a:solidFill>
                  <a:schemeClr val="bg2"/>
                </a:solidFill>
                <a:latin typeface="Consolas"/>
                <a:cs typeface="Consolas"/>
              </a:rPr>
              <a:t>&lt;</a:t>
            </a:r>
            <a:r>
              <a:rPr lang="en-US" sz="2800" dirty="0" err="1" smtClean="0">
                <a:solidFill>
                  <a:schemeClr val="bg2"/>
                </a:solidFill>
                <a:latin typeface="Consolas"/>
                <a:cs typeface="Consolas"/>
              </a:rPr>
              <a:t>eax</a:t>
            </a:r>
            <a:r>
              <a:rPr lang="en-US" sz="2800" dirty="0" smtClean="0">
                <a:solidFill>
                  <a:schemeClr val="bg2"/>
                </a:solidFill>
                <a:latin typeface="Consolas"/>
                <a:cs typeface="Consolas"/>
              </a:rPr>
              <a:t>&gt;</a:t>
            </a:r>
            <a:r>
              <a:rPr lang="en-US" sz="2800" dirty="0" smtClean="0">
                <a:solidFill>
                  <a:srgbClr val="FFFF7F"/>
                </a:solidFill>
                <a:latin typeface="Consolas"/>
                <a:cs typeface="Consolas"/>
              </a:rPr>
              <a:t> </a:t>
            </a:r>
            <a:r>
              <a:rPr lang="en-US" sz="2800" dirty="0" smtClean="0">
                <a:latin typeface="Consolas"/>
                <a:cs typeface="Consolas"/>
              </a:rPr>
              <a:t>= *</a:t>
            </a:r>
            <a:r>
              <a:rPr lang="en-US" sz="2800" dirty="0" err="1" smtClean="0">
                <a:latin typeface="Consolas"/>
                <a:cs typeface="Consolas"/>
              </a:rPr>
              <a:t>buf</a:t>
            </a:r>
            <a:r>
              <a:rPr lang="en-US" sz="2800" dirty="0" smtClean="0">
                <a:latin typeface="Consolas"/>
                <a:cs typeface="Consolas"/>
              </a:rPr>
              <a:t>;</a:t>
            </a:r>
            <a:endParaRPr lang="en-US" sz="2800" dirty="0">
              <a:latin typeface="Consolas"/>
              <a:cs typeface="Consolas"/>
            </a:endParaRPr>
          </a:p>
        </p:txBody>
      </p:sp>
      <p:sp>
        <p:nvSpPr>
          <p:cNvPr id="6" name="TextBox 5"/>
          <p:cNvSpPr txBox="1"/>
          <p:nvPr/>
        </p:nvSpPr>
        <p:spPr>
          <a:xfrm>
            <a:off x="3748223" y="2172326"/>
            <a:ext cx="5249593"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2800" dirty="0" smtClean="0">
                <a:latin typeface="Consolas"/>
                <a:cs typeface="Consolas"/>
              </a:rPr>
              <a:t>mov  -</a:t>
            </a:r>
            <a:r>
              <a:rPr lang="ro-RO" sz="2800" dirty="0">
                <a:latin typeface="Consolas"/>
                <a:cs typeface="Consolas"/>
              </a:rPr>
              <a:t>0x38(%ebp),</a:t>
            </a:r>
            <a:r>
              <a:rPr lang="ro-RO" sz="2800" dirty="0" smtClean="0">
                <a:latin typeface="Consolas"/>
                <a:cs typeface="Consolas"/>
              </a:rPr>
              <a:t>%</a:t>
            </a:r>
            <a:r>
              <a:rPr lang="en-US" sz="2800" dirty="0" err="1" smtClean="0">
                <a:latin typeface="Consolas"/>
                <a:cs typeface="Consolas"/>
              </a:rPr>
              <a:t>eax</a:t>
            </a:r>
            <a:r>
              <a:rPr lang="en-US" sz="2800" dirty="0" smtClean="0">
                <a:latin typeface="Consolas"/>
                <a:cs typeface="Consolas"/>
              </a:rPr>
              <a:t> (A)</a:t>
            </a:r>
          </a:p>
          <a:p>
            <a:r>
              <a:rPr lang="en-US" sz="2800" dirty="0" err="1" smtClean="0">
                <a:latin typeface="Consolas"/>
                <a:cs typeface="Consolas"/>
              </a:rPr>
              <a:t>mov</a:t>
            </a:r>
            <a:r>
              <a:rPr lang="en-US" sz="2800" dirty="0" smtClean="0">
                <a:latin typeface="Consolas"/>
                <a:cs typeface="Consolas"/>
              </a:rPr>
              <a:t>  </a:t>
            </a:r>
            <a:r>
              <a:rPr lang="en-US" sz="2800" dirty="0" err="1" smtClean="0">
                <a:latin typeface="Consolas"/>
                <a:cs typeface="Consolas"/>
              </a:rPr>
              <a:t>eax</a:t>
            </a:r>
            <a:r>
              <a:rPr lang="en-US" sz="2800" dirty="0" smtClean="0">
                <a:latin typeface="Consolas"/>
                <a:cs typeface="Consolas"/>
              </a:rPr>
              <a:t>, [ebp-0x38] (I)</a:t>
            </a:r>
            <a:endParaRPr lang="en-US" sz="2800" dirty="0">
              <a:latin typeface="Consolas"/>
              <a:cs typeface="Consolas"/>
            </a:endParaRPr>
          </a:p>
        </p:txBody>
      </p:sp>
      <p:sp>
        <p:nvSpPr>
          <p:cNvPr id="7" name="TextBox 6"/>
          <p:cNvSpPr txBox="1"/>
          <p:nvPr/>
        </p:nvSpPr>
        <p:spPr>
          <a:xfrm>
            <a:off x="171214" y="4585870"/>
            <a:ext cx="3089492"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800" dirty="0" smtClean="0">
                <a:solidFill>
                  <a:schemeClr val="bg2"/>
                </a:solidFill>
                <a:latin typeface="Consolas"/>
                <a:cs typeface="Consolas"/>
              </a:rPr>
              <a:t>&lt;</a:t>
            </a:r>
            <a:r>
              <a:rPr lang="en-US" sz="2800" dirty="0" err="1" smtClean="0">
                <a:solidFill>
                  <a:schemeClr val="bg2"/>
                </a:solidFill>
                <a:latin typeface="Consolas"/>
                <a:cs typeface="Consolas"/>
              </a:rPr>
              <a:t>eax</a:t>
            </a:r>
            <a:r>
              <a:rPr lang="en-US" sz="2800" dirty="0" smtClean="0">
                <a:solidFill>
                  <a:schemeClr val="bg2"/>
                </a:solidFill>
                <a:latin typeface="Consolas"/>
                <a:cs typeface="Consolas"/>
              </a:rPr>
              <a:t>&gt;</a:t>
            </a:r>
            <a:r>
              <a:rPr lang="en-US" sz="2800" dirty="0" smtClean="0">
                <a:solidFill>
                  <a:srgbClr val="FFFF7F"/>
                </a:solidFill>
                <a:latin typeface="Consolas"/>
                <a:cs typeface="Consolas"/>
              </a:rPr>
              <a:t> </a:t>
            </a:r>
            <a:r>
              <a:rPr lang="en-US" sz="2800" dirty="0" smtClean="0">
                <a:latin typeface="Consolas"/>
                <a:cs typeface="Consolas"/>
              </a:rPr>
              <a:t>= </a:t>
            </a:r>
            <a:r>
              <a:rPr lang="en-US" sz="2800" dirty="0" err="1" smtClean="0">
                <a:latin typeface="Consolas"/>
                <a:cs typeface="Consolas"/>
              </a:rPr>
              <a:t>buf</a:t>
            </a:r>
            <a:r>
              <a:rPr lang="en-US" sz="2800" dirty="0" smtClean="0">
                <a:latin typeface="Consolas"/>
                <a:cs typeface="Consolas"/>
              </a:rPr>
              <a:t>;</a:t>
            </a:r>
            <a:endParaRPr lang="en-US" sz="2800" dirty="0">
              <a:latin typeface="Consolas"/>
              <a:cs typeface="Consolas"/>
            </a:endParaRPr>
          </a:p>
        </p:txBody>
      </p:sp>
      <p:sp>
        <p:nvSpPr>
          <p:cNvPr id="8" name="TextBox 7"/>
          <p:cNvSpPr txBox="1"/>
          <p:nvPr/>
        </p:nvSpPr>
        <p:spPr>
          <a:xfrm>
            <a:off x="3728007" y="4383667"/>
            <a:ext cx="5249593" cy="954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2800" dirty="0" smtClean="0">
                <a:latin typeface="Consolas"/>
                <a:cs typeface="Consolas"/>
              </a:rPr>
              <a:t>lea  -</a:t>
            </a:r>
            <a:r>
              <a:rPr lang="ro-RO" sz="2800" dirty="0">
                <a:latin typeface="Consolas"/>
                <a:cs typeface="Consolas"/>
              </a:rPr>
              <a:t>0x38(%ebp),</a:t>
            </a:r>
            <a:r>
              <a:rPr lang="ro-RO" sz="2800" dirty="0" smtClean="0">
                <a:latin typeface="Consolas"/>
                <a:cs typeface="Consolas"/>
              </a:rPr>
              <a:t>%</a:t>
            </a:r>
            <a:r>
              <a:rPr lang="en-US" sz="2800" dirty="0" err="1" smtClean="0">
                <a:latin typeface="Consolas"/>
                <a:cs typeface="Consolas"/>
              </a:rPr>
              <a:t>eax</a:t>
            </a:r>
            <a:r>
              <a:rPr lang="en-US" sz="2800" dirty="0" smtClean="0">
                <a:latin typeface="Consolas"/>
                <a:cs typeface="Consolas"/>
              </a:rPr>
              <a:t> (A)</a:t>
            </a:r>
          </a:p>
          <a:p>
            <a:r>
              <a:rPr lang="en-US" sz="2800" dirty="0" smtClean="0">
                <a:latin typeface="Consolas"/>
                <a:cs typeface="Consolas"/>
              </a:rPr>
              <a:t>lea  </a:t>
            </a:r>
            <a:r>
              <a:rPr lang="en-US" sz="2800" dirty="0" err="1" smtClean="0">
                <a:latin typeface="Consolas"/>
                <a:cs typeface="Consolas"/>
              </a:rPr>
              <a:t>eax</a:t>
            </a:r>
            <a:r>
              <a:rPr lang="en-US" sz="2800" dirty="0" smtClean="0">
                <a:latin typeface="Consolas"/>
                <a:cs typeface="Consolas"/>
              </a:rPr>
              <a:t>, [ebp-0x38] (I)</a:t>
            </a:r>
            <a:endParaRPr lang="en-US" sz="2800" dirty="0">
              <a:latin typeface="Consolas"/>
              <a:cs typeface="Consolas"/>
            </a:endParaRPr>
          </a:p>
        </p:txBody>
      </p:sp>
      <p:sp>
        <p:nvSpPr>
          <p:cNvPr id="9" name="TextBox 8"/>
          <p:cNvSpPr txBox="1"/>
          <p:nvPr/>
        </p:nvSpPr>
        <p:spPr>
          <a:xfrm>
            <a:off x="1760937" y="1467150"/>
            <a:ext cx="5622127" cy="523220"/>
          </a:xfrm>
          <a:prstGeom prst="rect">
            <a:avLst/>
          </a:prstGeom>
          <a:noFill/>
        </p:spPr>
        <p:txBody>
          <a:bodyPr wrap="none" rtlCol="0">
            <a:spAutoFit/>
          </a:bodyPr>
          <a:lstStyle/>
          <a:p>
            <a:pPr algn="ctr"/>
            <a:r>
              <a:rPr lang="en-US" sz="2800" dirty="0" smtClean="0"/>
              <a:t>Loading a </a:t>
            </a:r>
            <a:r>
              <a:rPr lang="en-US" sz="2800" u="sng" dirty="0" smtClean="0"/>
              <a:t>value</a:t>
            </a:r>
            <a:r>
              <a:rPr lang="en-US" sz="2800" dirty="0" smtClean="0"/>
              <a:t> from memory: </a:t>
            </a:r>
            <a:r>
              <a:rPr lang="en-US" sz="2800" dirty="0" err="1" smtClean="0"/>
              <a:t>mov</a:t>
            </a:r>
            <a:endParaRPr lang="en-US" sz="2800" dirty="0"/>
          </a:p>
        </p:txBody>
      </p:sp>
      <p:sp>
        <p:nvSpPr>
          <p:cNvPr id="10" name="TextBox 9"/>
          <p:cNvSpPr txBox="1"/>
          <p:nvPr/>
        </p:nvSpPr>
        <p:spPr>
          <a:xfrm>
            <a:off x="2677892" y="3801781"/>
            <a:ext cx="3788217" cy="523220"/>
          </a:xfrm>
          <a:prstGeom prst="rect">
            <a:avLst/>
          </a:prstGeom>
          <a:noFill/>
        </p:spPr>
        <p:txBody>
          <a:bodyPr wrap="none" rtlCol="0">
            <a:spAutoFit/>
          </a:bodyPr>
          <a:lstStyle/>
          <a:p>
            <a:r>
              <a:rPr lang="en-US" sz="2800" dirty="0" smtClean="0"/>
              <a:t>Loading an </a:t>
            </a:r>
            <a:r>
              <a:rPr lang="en-US" sz="2800" u="sng" dirty="0" smtClean="0"/>
              <a:t>address</a:t>
            </a:r>
            <a:r>
              <a:rPr lang="en-US" sz="2800" dirty="0" smtClean="0"/>
              <a:t>: lea</a:t>
            </a:r>
            <a:endParaRPr lang="en-US" sz="2800" dirty="0"/>
          </a:p>
        </p:txBody>
      </p:sp>
    </p:spTree>
    <p:extLst>
      <p:ext uri="{BB962C8B-B14F-4D97-AF65-F5344CB8AC3E}">
        <p14:creationId xmlns:p14="http://schemas.microsoft.com/office/powerpoint/2010/main" val="199574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56" y="609600"/>
            <a:ext cx="8229600" cy="1143000"/>
          </a:xfrm>
        </p:spPr>
        <p:txBody>
          <a:bodyPr>
            <a:normAutofit/>
          </a:bodyPr>
          <a:lstStyle/>
          <a:p>
            <a:r>
              <a:rPr lang="en-US" sz="3200" dirty="0" smtClean="0">
                <a:solidFill>
                  <a:srgbClr val="262626"/>
                </a:solidFill>
                <a:latin typeface="Cambria"/>
              </a:rPr>
              <a:t>Suppose I want to access address</a:t>
            </a:r>
            <a:br>
              <a:rPr lang="en-US" sz="3200" dirty="0" smtClean="0">
                <a:solidFill>
                  <a:srgbClr val="262626"/>
                </a:solidFill>
                <a:latin typeface="Cambria"/>
              </a:rPr>
            </a:br>
            <a:r>
              <a:rPr lang="en-US" sz="3200" dirty="0" smtClean="0">
                <a:solidFill>
                  <a:srgbClr val="262626"/>
                </a:solidFill>
                <a:latin typeface="Cambria"/>
              </a:rPr>
              <a:t>0xdeadbeef directly</a:t>
            </a:r>
            <a:endParaRPr lang="en-US" sz="3200" dirty="0">
              <a:solidFill>
                <a:srgbClr val="262626"/>
              </a:solidFill>
              <a:latin typeface="Cambria"/>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38</a:t>
            </a:fld>
            <a:endParaRPr lang="en-US"/>
          </a:p>
        </p:txBody>
      </p:sp>
      <p:sp>
        <p:nvSpPr>
          <p:cNvPr id="5" name="TextBox 4"/>
          <p:cNvSpPr txBox="1"/>
          <p:nvPr/>
        </p:nvSpPr>
        <p:spPr>
          <a:xfrm>
            <a:off x="3723565" y="2020208"/>
            <a:ext cx="4944202"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2800" dirty="0" smtClean="0">
                <a:latin typeface="Consolas"/>
                <a:cs typeface="Consolas"/>
              </a:rPr>
              <a:t>lea eax, 0xdeadbeef</a:t>
            </a:r>
            <a:r>
              <a:rPr lang="en-US" sz="2800" dirty="0" smtClean="0">
                <a:latin typeface="Consolas"/>
                <a:cs typeface="Consolas"/>
              </a:rPr>
              <a:t> (I)</a:t>
            </a:r>
            <a:endParaRPr lang="en-US" sz="2800" dirty="0">
              <a:latin typeface="Consolas"/>
              <a:cs typeface="Consolas"/>
            </a:endParaRPr>
          </a:p>
        </p:txBody>
      </p:sp>
      <p:sp>
        <p:nvSpPr>
          <p:cNvPr id="6" name="TextBox 5"/>
          <p:cNvSpPr txBox="1"/>
          <p:nvPr/>
        </p:nvSpPr>
        <p:spPr>
          <a:xfrm>
            <a:off x="228600" y="1958652"/>
            <a:ext cx="3351398" cy="584776"/>
          </a:xfrm>
          <a:prstGeom prst="rect">
            <a:avLst/>
          </a:prstGeom>
          <a:noFill/>
        </p:spPr>
        <p:txBody>
          <a:bodyPr wrap="none" rtlCol="0">
            <a:spAutoFit/>
          </a:bodyPr>
          <a:lstStyle/>
          <a:p>
            <a:r>
              <a:rPr lang="en-US" sz="3200" dirty="0" smtClean="0"/>
              <a:t>Loads the address</a:t>
            </a:r>
            <a:endParaRPr lang="en-US" sz="3200" dirty="0"/>
          </a:p>
        </p:txBody>
      </p:sp>
      <p:sp>
        <p:nvSpPr>
          <p:cNvPr id="7" name="TextBox 6"/>
          <p:cNvSpPr txBox="1"/>
          <p:nvPr/>
        </p:nvSpPr>
        <p:spPr>
          <a:xfrm>
            <a:off x="3728156" y="3395990"/>
            <a:ext cx="495300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ro-RO" sz="2800" dirty="0" smtClean="0">
                <a:latin typeface="Consolas"/>
                <a:cs typeface="Consolas"/>
              </a:rPr>
              <a:t>mov  eax, 0xdeadbeef (I)</a:t>
            </a:r>
            <a:endParaRPr lang="en-US" sz="2800" dirty="0">
              <a:latin typeface="Consolas"/>
              <a:cs typeface="Consolas"/>
            </a:endParaRPr>
          </a:p>
        </p:txBody>
      </p:sp>
      <p:sp>
        <p:nvSpPr>
          <p:cNvPr id="8" name="TextBox 7"/>
          <p:cNvSpPr txBox="1"/>
          <p:nvPr/>
        </p:nvSpPr>
        <p:spPr>
          <a:xfrm>
            <a:off x="228600" y="3334434"/>
            <a:ext cx="3274855" cy="584776"/>
          </a:xfrm>
          <a:prstGeom prst="rect">
            <a:avLst/>
          </a:prstGeom>
          <a:noFill/>
        </p:spPr>
        <p:txBody>
          <a:bodyPr wrap="none" rtlCol="0">
            <a:spAutoFit/>
          </a:bodyPr>
          <a:lstStyle/>
          <a:p>
            <a:r>
              <a:rPr lang="en-US" sz="3200" dirty="0" err="1" smtClean="0"/>
              <a:t>Deref</a:t>
            </a:r>
            <a:r>
              <a:rPr lang="en-US" sz="3200" dirty="0" smtClean="0"/>
              <a:t> the address</a:t>
            </a:r>
            <a:endParaRPr lang="en-US" sz="3200" dirty="0"/>
          </a:p>
        </p:txBody>
      </p:sp>
      <p:sp>
        <p:nvSpPr>
          <p:cNvPr id="9" name="Rounded Rectangular Callout 8"/>
          <p:cNvSpPr/>
          <p:nvPr/>
        </p:nvSpPr>
        <p:spPr>
          <a:xfrm>
            <a:off x="4343400" y="4625975"/>
            <a:ext cx="3887612" cy="1866900"/>
          </a:xfrm>
          <a:prstGeom prst="wedgeRoundRectCallout">
            <a:avLst>
              <a:gd name="adj1" fmla="val -2889"/>
              <a:gd name="adj2" fmla="val -87808"/>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Note no $. This distinguishes the address from the value</a:t>
            </a:r>
          </a:p>
        </p:txBody>
      </p:sp>
      <p:sp>
        <p:nvSpPr>
          <p:cNvPr id="10" name="TextBox 9"/>
          <p:cNvSpPr txBox="1"/>
          <p:nvPr/>
        </p:nvSpPr>
        <p:spPr>
          <a:xfrm>
            <a:off x="0" y="6211669"/>
            <a:ext cx="4060898" cy="646331"/>
          </a:xfrm>
          <a:prstGeom prst="rect">
            <a:avLst/>
          </a:prstGeom>
          <a:noFill/>
        </p:spPr>
        <p:txBody>
          <a:bodyPr wrap="square" rtlCol="0">
            <a:spAutoFit/>
          </a:bodyPr>
          <a:lstStyle/>
          <a:p>
            <a:r>
              <a:rPr lang="en-US" dirty="0" smtClean="0"/>
              <a:t>* Note that this is the </a:t>
            </a:r>
            <a:r>
              <a:rPr lang="en-US" dirty="0" err="1" smtClean="0"/>
              <a:t>objdump</a:t>
            </a:r>
            <a:r>
              <a:rPr lang="en-US" dirty="0" smtClean="0"/>
              <a:t> output.  Your assembler might require brackets.</a:t>
            </a:r>
            <a:endParaRPr lang="en-US" dirty="0"/>
          </a:p>
        </p:txBody>
      </p:sp>
      <p:sp>
        <p:nvSpPr>
          <p:cNvPr id="11" name="TextBox 10"/>
          <p:cNvSpPr txBox="1"/>
          <p:nvPr/>
        </p:nvSpPr>
        <p:spPr>
          <a:xfrm>
            <a:off x="8707907" y="3489188"/>
            <a:ext cx="283288"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2118713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Control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39</a:t>
            </a:fld>
            <a:endParaRPr lang="en-US"/>
          </a:p>
        </p:txBody>
      </p:sp>
    </p:spTree>
    <p:extLst>
      <p:ext uri="{BB962C8B-B14F-4D97-AF65-F5344CB8AC3E}">
        <p14:creationId xmlns:p14="http://schemas.microsoft.com/office/powerpoint/2010/main" val="6877864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Skills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you already teach cyber:</a:t>
            </a:r>
          </a:p>
          <a:p>
            <a:pPr marL="857250" lvl="1" indent="-514350">
              <a:buFont typeface="+mj-lt"/>
              <a:buAutoNum type="arabicPeriod"/>
            </a:pPr>
            <a:r>
              <a:rPr lang="en-US" dirty="0" smtClean="0"/>
              <a:t>Have a set of slides to potentially augment your own</a:t>
            </a:r>
          </a:p>
          <a:p>
            <a:pPr marL="857250" lvl="1" indent="-514350">
              <a:buFont typeface="+mj-lt"/>
              <a:buAutoNum type="arabicPeriod"/>
            </a:pPr>
            <a:r>
              <a:rPr lang="en-US" dirty="0" smtClean="0"/>
              <a:t>Understand how we teach semantics for reversing</a:t>
            </a:r>
          </a:p>
          <a:p>
            <a:pPr marL="857250" lvl="1" indent="-514350">
              <a:buFont typeface="+mj-lt"/>
              <a:buAutoNum type="arabicPeriod"/>
            </a:pPr>
            <a:r>
              <a:rPr lang="en-US" dirty="0" smtClean="0"/>
              <a:t>At end of program, have an infrastructure for graduated training with automatic grading</a:t>
            </a:r>
          </a:p>
          <a:p>
            <a:endParaRPr lang="en-US" dirty="0" smtClean="0"/>
          </a:p>
          <a:p>
            <a:pPr marL="0" indent="0">
              <a:buNone/>
            </a:pPr>
            <a:r>
              <a:rPr lang="en-US" dirty="0" smtClean="0"/>
              <a:t>If you do not have background, understand:</a:t>
            </a:r>
          </a:p>
          <a:p>
            <a:pPr marL="857250" lvl="1" indent="-514350">
              <a:buFont typeface="+mj-lt"/>
              <a:buAutoNum type="arabicPeriod"/>
            </a:pPr>
            <a:r>
              <a:rPr lang="en-US" dirty="0" smtClean="0"/>
              <a:t>How to disassemble</a:t>
            </a:r>
          </a:p>
          <a:p>
            <a:pPr marL="857250" lvl="1" indent="-514350">
              <a:buFont typeface="+mj-lt"/>
              <a:buAutoNum type="arabicPeriod"/>
            </a:pPr>
            <a:r>
              <a:rPr lang="en-US" dirty="0" smtClean="0"/>
              <a:t>Basics of assembly</a:t>
            </a:r>
          </a:p>
          <a:p>
            <a:pPr marL="857250" lvl="1" indent="-514350">
              <a:buFont typeface="+mj-lt"/>
              <a:buAutoNum type="arabicPeriod"/>
            </a:pPr>
            <a:r>
              <a:rPr lang="en-US" dirty="0" smtClean="0"/>
              <a:t>Stack </a:t>
            </a:r>
            <a:r>
              <a:rPr lang="en-US" dirty="0"/>
              <a:t>f</a:t>
            </a:r>
            <a:r>
              <a:rPr lang="en-US" dirty="0" smtClean="0"/>
              <a:t>rames</a:t>
            </a:r>
          </a:p>
          <a:p>
            <a:pPr marL="857250" lvl="1" indent="-514350">
              <a:buFont typeface="+mj-lt"/>
              <a:buAutoNum type="arabicPeriod"/>
            </a:pPr>
            <a:r>
              <a:rPr lang="en-US" dirty="0" smtClean="0"/>
              <a:t>Typical reversing tools</a:t>
            </a:r>
          </a:p>
          <a:p>
            <a:pPr marL="0" indent="0">
              <a:buNone/>
            </a:pPr>
            <a:endParaRPr lang="en-US" dirty="0"/>
          </a:p>
          <a:p>
            <a:pPr marL="0" indent="0">
              <a:buNone/>
            </a:pPr>
            <a:r>
              <a:rPr lang="en-US" dirty="0" smtClean="0"/>
              <a:t>...all with a bent towards UNIX</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4</a:t>
            </a:fld>
            <a:endParaRPr lang="en-US"/>
          </a:p>
        </p:txBody>
      </p:sp>
    </p:spTree>
    <p:extLst>
      <p:ext uri="{BB962C8B-B14F-4D97-AF65-F5344CB8AC3E}">
        <p14:creationId xmlns:p14="http://schemas.microsoft.com/office/powerpoint/2010/main" val="414926881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is “Spaghetti Code”</a:t>
            </a:r>
            <a:endParaRPr lang="en-US" dirty="0"/>
          </a:p>
        </p:txBody>
      </p:sp>
      <p:sp>
        <p:nvSpPr>
          <p:cNvPr id="6" name="Text Placeholder 5"/>
          <p:cNvSpPr>
            <a:spLocks noGrp="1"/>
          </p:cNvSpPr>
          <p:nvPr>
            <p:ph type="body" idx="1"/>
          </p:nvPr>
        </p:nvSpPr>
        <p:spPr/>
        <p:txBody>
          <a:bodyPr>
            <a:normAutofit lnSpcReduction="10000"/>
          </a:bodyPr>
          <a:lstStyle/>
          <a:p>
            <a:r>
              <a:rPr lang="en-US" dirty="0" smtClean="0"/>
              <a:t>Nice C Abstractions</a:t>
            </a:r>
            <a:endParaRPr lang="en-US" dirty="0"/>
          </a:p>
        </p:txBody>
      </p:sp>
      <p:sp>
        <p:nvSpPr>
          <p:cNvPr id="3" name="Content Placeholder 2"/>
          <p:cNvSpPr>
            <a:spLocks noGrp="1"/>
          </p:cNvSpPr>
          <p:nvPr>
            <p:ph sz="half" idx="2"/>
          </p:nvPr>
        </p:nvSpPr>
        <p:spPr/>
        <p:txBody>
          <a:bodyPr/>
          <a:lstStyle/>
          <a:p>
            <a:r>
              <a:rPr lang="en-US" dirty="0" smtClean="0"/>
              <a:t>if-then-else</a:t>
            </a:r>
          </a:p>
          <a:p>
            <a:r>
              <a:rPr lang="en-US" dirty="0" smtClean="0"/>
              <a:t>while</a:t>
            </a:r>
          </a:p>
          <a:p>
            <a:r>
              <a:rPr lang="en-US" dirty="0" smtClean="0"/>
              <a:t>for loops</a:t>
            </a:r>
          </a:p>
          <a:p>
            <a:r>
              <a:rPr lang="en-US" dirty="0" smtClean="0"/>
              <a:t>do-while</a:t>
            </a:r>
          </a:p>
          <a:p>
            <a:endParaRPr lang="en-US" dirty="0"/>
          </a:p>
          <a:p>
            <a:endParaRPr lang="en-US" dirty="0"/>
          </a:p>
        </p:txBody>
      </p:sp>
      <p:sp>
        <p:nvSpPr>
          <p:cNvPr id="7" name="Text Placeholder 6"/>
          <p:cNvSpPr>
            <a:spLocks noGrp="1"/>
          </p:cNvSpPr>
          <p:nvPr>
            <p:ph type="body" sz="quarter" idx="3"/>
          </p:nvPr>
        </p:nvSpPr>
        <p:spPr/>
        <p:txBody>
          <a:bodyPr>
            <a:normAutofit lnSpcReduction="10000"/>
          </a:bodyPr>
          <a:lstStyle/>
          <a:p>
            <a:r>
              <a:rPr lang="en-US" dirty="0" smtClean="0"/>
              <a:t>Assembly</a:t>
            </a:r>
            <a:endParaRPr lang="en-US" dirty="0"/>
          </a:p>
        </p:txBody>
      </p:sp>
      <p:sp>
        <p:nvSpPr>
          <p:cNvPr id="8" name="Content Placeholder 7"/>
          <p:cNvSpPr>
            <a:spLocks noGrp="1"/>
          </p:cNvSpPr>
          <p:nvPr>
            <p:ph sz="quarter" idx="4"/>
          </p:nvPr>
        </p:nvSpPr>
        <p:spPr/>
        <p:txBody>
          <a:bodyPr/>
          <a:lstStyle/>
          <a:p>
            <a:r>
              <a:rPr lang="en-US" dirty="0" smtClean="0"/>
              <a:t>Jump</a:t>
            </a:r>
          </a:p>
          <a:p>
            <a:pPr lvl="1"/>
            <a:r>
              <a:rPr lang="en-US" dirty="0" smtClean="0"/>
              <a:t>Direct: </a:t>
            </a:r>
            <a:r>
              <a:rPr lang="en-US" dirty="0" err="1" smtClean="0"/>
              <a:t>jmp</a:t>
            </a:r>
            <a:r>
              <a:rPr lang="en-US" dirty="0" smtClean="0"/>
              <a:t> </a:t>
            </a:r>
            <a:r>
              <a:rPr lang="en-US" dirty="0" err="1" smtClean="0"/>
              <a:t>addr</a:t>
            </a:r>
            <a:endParaRPr lang="en-US" dirty="0" smtClean="0"/>
          </a:p>
          <a:p>
            <a:pPr lvl="1"/>
            <a:r>
              <a:rPr lang="en-US" dirty="0" smtClean="0"/>
              <a:t>Indirect: </a:t>
            </a:r>
            <a:r>
              <a:rPr lang="en-US" dirty="0" err="1" smtClean="0"/>
              <a:t>jmp</a:t>
            </a:r>
            <a:r>
              <a:rPr lang="en-US" dirty="0" smtClean="0"/>
              <a:t> </a:t>
            </a:r>
            <a:r>
              <a:rPr lang="en-US" dirty="0" err="1" smtClean="0"/>
              <a:t>reg</a:t>
            </a:r>
            <a:endParaRPr lang="en-US" dirty="0" smtClean="0"/>
          </a:p>
          <a:p>
            <a:r>
              <a:rPr lang="en-US" dirty="0" smtClean="0"/>
              <a:t>Branch</a:t>
            </a:r>
          </a:p>
          <a:p>
            <a:pPr lvl="1"/>
            <a:r>
              <a:rPr lang="en-US" dirty="0" smtClean="0"/>
              <a:t>Test EFLAG</a:t>
            </a:r>
          </a:p>
          <a:p>
            <a:pPr lvl="1"/>
            <a:r>
              <a:rPr lang="en-US" dirty="0" smtClean="0"/>
              <a:t>if(EFLAG SET) </a:t>
            </a:r>
            <a:r>
              <a:rPr lang="en-US" dirty="0" err="1" smtClean="0"/>
              <a:t>goto</a:t>
            </a:r>
            <a:r>
              <a:rPr lang="en-US" dirty="0" smtClean="0"/>
              <a:t> line</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40</a:t>
            </a:fld>
            <a:endParaRPr lang="en-US"/>
          </a:p>
        </p:txBody>
      </p:sp>
      <p:sp>
        <p:nvSpPr>
          <p:cNvPr id="5" name="Right Arrow 4"/>
          <p:cNvSpPr/>
          <p:nvPr/>
        </p:nvSpPr>
        <p:spPr>
          <a:xfrm>
            <a:off x="3227294" y="2659531"/>
            <a:ext cx="1210235" cy="941294"/>
          </a:xfrm>
          <a:prstGeom prst="right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Tree>
    <p:extLst>
      <p:ext uri="{BB962C8B-B14F-4D97-AF65-F5344CB8AC3E}">
        <p14:creationId xmlns:p14="http://schemas.microsoft.com/office/powerpoint/2010/main" val="213946776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4114800" y="533400"/>
            <a:ext cx="4800600" cy="5638799"/>
          </a:xfrm>
          <a:prstGeom prst="roundRect">
            <a:avLst/>
          </a:prstGeom>
          <a:solidFill>
            <a:schemeClr val="accent4"/>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t" anchorCtr="1">
            <a:noAutofit/>
          </a:bodyPr>
          <a:lstStyle/>
          <a:p>
            <a:pPr algn="ctr"/>
            <a:r>
              <a:rPr lang="en-US" sz="2800" dirty="0" smtClean="0">
                <a:solidFill>
                  <a:schemeClr val="bg1"/>
                </a:solidFill>
              </a:rPr>
              <a:t>x86 Processor</a:t>
            </a:r>
          </a:p>
        </p:txBody>
      </p:sp>
      <p:sp>
        <p:nvSpPr>
          <p:cNvPr id="8" name="Text Placeholder 7"/>
          <p:cNvSpPr>
            <a:spLocks noGrp="1"/>
          </p:cNvSpPr>
          <p:nvPr>
            <p:ph type="body" idx="1"/>
          </p:nvPr>
        </p:nvSpPr>
        <p:spPr>
          <a:xfrm>
            <a:off x="457200" y="773113"/>
            <a:ext cx="4040188" cy="446087"/>
          </a:xfrm>
        </p:spPr>
        <p:txBody>
          <a:bodyPr>
            <a:normAutofit lnSpcReduction="10000"/>
          </a:bodyPr>
          <a:lstStyle/>
          <a:p>
            <a:r>
              <a:rPr lang="en-US" dirty="0" smtClean="0"/>
              <a:t>Jumps</a:t>
            </a:r>
            <a:endParaRPr lang="en-US" dirty="0"/>
          </a:p>
        </p:txBody>
      </p:sp>
      <p:sp>
        <p:nvSpPr>
          <p:cNvPr id="6" name="Content Placeholder 5"/>
          <p:cNvSpPr>
            <a:spLocks noGrp="1"/>
          </p:cNvSpPr>
          <p:nvPr>
            <p:ph sz="half" idx="2"/>
          </p:nvPr>
        </p:nvSpPr>
        <p:spPr>
          <a:xfrm>
            <a:off x="457200" y="1219199"/>
            <a:ext cx="4040188" cy="4144963"/>
          </a:xfrm>
        </p:spPr>
        <p:txBody>
          <a:bodyPr/>
          <a:lstStyle/>
          <a:p>
            <a:r>
              <a:rPr lang="en-US" dirty="0" err="1" smtClean="0"/>
              <a:t>jmp</a:t>
            </a:r>
            <a:r>
              <a:rPr lang="en-US" dirty="0" smtClean="0"/>
              <a:t> 0x45, called a </a:t>
            </a:r>
            <a:r>
              <a:rPr lang="en-US" b="1" i="1" dirty="0" smtClean="0"/>
              <a:t>direct jump</a:t>
            </a:r>
          </a:p>
          <a:p>
            <a:r>
              <a:rPr lang="en-US" dirty="0" err="1" smtClean="0"/>
              <a:t>jmp</a:t>
            </a:r>
            <a:r>
              <a:rPr lang="en-US" dirty="0" smtClean="0"/>
              <a:t> *</a:t>
            </a:r>
            <a:r>
              <a:rPr lang="en-US" dirty="0" err="1" smtClean="0"/>
              <a:t>eax</a:t>
            </a:r>
            <a:r>
              <a:rPr lang="en-US" dirty="0" smtClean="0"/>
              <a:t> , called an </a:t>
            </a:r>
            <a:r>
              <a:rPr lang="en-US" b="1" i="1" dirty="0" smtClean="0"/>
              <a:t>indirect jump</a:t>
            </a:r>
            <a:endParaRPr lang="en-US" b="1" i="1" dirty="0"/>
          </a:p>
        </p:txBody>
      </p:sp>
      <p:sp>
        <p:nvSpPr>
          <p:cNvPr id="9" name="Text Placeholder 8"/>
          <p:cNvSpPr>
            <a:spLocks noGrp="1"/>
          </p:cNvSpPr>
          <p:nvPr>
            <p:ph type="body" sz="quarter" idx="3"/>
          </p:nvPr>
        </p:nvSpPr>
        <p:spPr>
          <a:xfrm>
            <a:off x="454025" y="3333750"/>
            <a:ext cx="4041775" cy="446087"/>
          </a:xfrm>
        </p:spPr>
        <p:txBody>
          <a:bodyPr>
            <a:normAutofit lnSpcReduction="10000"/>
          </a:bodyPr>
          <a:lstStyle/>
          <a:p>
            <a:r>
              <a:rPr lang="en-US" dirty="0" smtClean="0"/>
              <a:t>Branches</a:t>
            </a:r>
            <a:endParaRPr lang="en-US" dirty="0"/>
          </a:p>
        </p:txBody>
      </p:sp>
      <p:sp>
        <p:nvSpPr>
          <p:cNvPr id="10" name="Content Placeholder 9"/>
          <p:cNvSpPr>
            <a:spLocks noGrp="1"/>
          </p:cNvSpPr>
          <p:nvPr>
            <p:ph sz="quarter" idx="4"/>
          </p:nvPr>
        </p:nvSpPr>
        <p:spPr>
          <a:xfrm>
            <a:off x="454025" y="3779837"/>
            <a:ext cx="4041775" cy="1584326"/>
          </a:xfrm>
        </p:spPr>
        <p:txBody>
          <a:bodyPr>
            <a:normAutofit fontScale="85000" lnSpcReduction="20000"/>
          </a:bodyPr>
          <a:lstStyle/>
          <a:p>
            <a:r>
              <a:rPr lang="en-US" dirty="0">
                <a:latin typeface="Consolas"/>
                <a:cs typeface="Consolas"/>
              </a:rPr>
              <a:t>if (EFLAG</a:t>
            </a:r>
            <a:r>
              <a:rPr lang="en-US" dirty="0" smtClean="0">
                <a:latin typeface="Consolas"/>
                <a:cs typeface="Consolas"/>
              </a:rPr>
              <a:t>) </a:t>
            </a:r>
            <a:r>
              <a:rPr lang="en-US" dirty="0" err="1" smtClean="0">
                <a:latin typeface="Consolas"/>
                <a:cs typeface="Consolas"/>
              </a:rPr>
              <a:t>jmp</a:t>
            </a:r>
            <a:r>
              <a:rPr lang="en-US" dirty="0" smtClean="0">
                <a:latin typeface="Consolas"/>
                <a:cs typeface="Consolas"/>
              </a:rPr>
              <a:t> x</a:t>
            </a:r>
            <a:br>
              <a:rPr lang="en-US" dirty="0" smtClean="0">
                <a:latin typeface="Consolas"/>
                <a:cs typeface="Consolas"/>
              </a:rPr>
            </a:br>
            <a:r>
              <a:rPr lang="en-US" dirty="0" smtClean="0"/>
              <a:t>Use one of the 32 EFLAG bits to determine if jump taken</a:t>
            </a:r>
            <a:br>
              <a:rPr lang="en-US" dirty="0" smtClean="0"/>
            </a:b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41</a:t>
            </a:fld>
            <a:endParaRPr lang="en-US"/>
          </a:p>
        </p:txBody>
      </p:sp>
      <p:sp>
        <p:nvSpPr>
          <p:cNvPr id="12" name="Rounded Rectangle 11"/>
          <p:cNvSpPr/>
          <p:nvPr/>
        </p:nvSpPr>
        <p:spPr>
          <a:xfrm>
            <a:off x="6495522" y="1219200"/>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EAX</a:t>
            </a:r>
          </a:p>
        </p:txBody>
      </p:sp>
      <p:sp>
        <p:nvSpPr>
          <p:cNvPr id="13" name="Rounded Rectangle 12"/>
          <p:cNvSpPr/>
          <p:nvPr/>
        </p:nvSpPr>
        <p:spPr>
          <a:xfrm>
            <a:off x="6495522" y="18548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EDX</a:t>
            </a:r>
          </a:p>
        </p:txBody>
      </p:sp>
      <p:sp>
        <p:nvSpPr>
          <p:cNvPr id="14" name="Rounded Rectangle 13"/>
          <p:cNvSpPr/>
          <p:nvPr/>
        </p:nvSpPr>
        <p:spPr>
          <a:xfrm>
            <a:off x="6495522" y="24644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ECX</a:t>
            </a:r>
          </a:p>
        </p:txBody>
      </p:sp>
      <p:sp>
        <p:nvSpPr>
          <p:cNvPr id="15" name="Rounded Rectangle 14"/>
          <p:cNvSpPr/>
          <p:nvPr/>
        </p:nvSpPr>
        <p:spPr>
          <a:xfrm>
            <a:off x="6495522" y="30740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EBX</a:t>
            </a:r>
          </a:p>
        </p:txBody>
      </p:sp>
      <p:sp>
        <p:nvSpPr>
          <p:cNvPr id="16" name="Rounded Rectangle 15"/>
          <p:cNvSpPr/>
          <p:nvPr/>
        </p:nvSpPr>
        <p:spPr>
          <a:xfrm>
            <a:off x="6495522" y="36836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ESP</a:t>
            </a:r>
          </a:p>
        </p:txBody>
      </p:sp>
      <p:sp>
        <p:nvSpPr>
          <p:cNvPr id="17" name="Rounded Rectangle 16"/>
          <p:cNvSpPr/>
          <p:nvPr/>
        </p:nvSpPr>
        <p:spPr>
          <a:xfrm>
            <a:off x="6495522" y="42932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EBP</a:t>
            </a:r>
          </a:p>
        </p:txBody>
      </p:sp>
      <p:sp>
        <p:nvSpPr>
          <p:cNvPr id="18" name="Rounded Rectangle 17"/>
          <p:cNvSpPr/>
          <p:nvPr/>
        </p:nvSpPr>
        <p:spPr>
          <a:xfrm>
            <a:off x="6495522" y="5512411"/>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EDI</a:t>
            </a:r>
          </a:p>
        </p:txBody>
      </p:sp>
      <p:sp>
        <p:nvSpPr>
          <p:cNvPr id="19" name="Rounded Rectangle 18"/>
          <p:cNvSpPr/>
          <p:nvPr/>
        </p:nvSpPr>
        <p:spPr>
          <a:xfrm>
            <a:off x="6495522" y="4902811"/>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ESI</a:t>
            </a:r>
          </a:p>
        </p:txBody>
      </p:sp>
      <p:sp>
        <p:nvSpPr>
          <p:cNvPr id="20" name="Rounded Rectangle 19"/>
          <p:cNvSpPr/>
          <p:nvPr/>
        </p:nvSpPr>
        <p:spPr>
          <a:xfrm>
            <a:off x="4343400" y="319426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EIP</a:t>
            </a:r>
          </a:p>
        </p:txBody>
      </p:sp>
      <p:sp>
        <p:nvSpPr>
          <p:cNvPr id="21" name="Rounded Rectangle 20"/>
          <p:cNvSpPr/>
          <p:nvPr/>
        </p:nvSpPr>
        <p:spPr>
          <a:xfrm>
            <a:off x="4343400" y="2388212"/>
            <a:ext cx="1962678" cy="533400"/>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EFLAGS</a:t>
            </a:r>
          </a:p>
        </p:txBody>
      </p:sp>
      <p:sp>
        <p:nvSpPr>
          <p:cNvPr id="24" name="Rounded Rectangular Callout 23"/>
          <p:cNvSpPr/>
          <p:nvPr/>
        </p:nvSpPr>
        <p:spPr>
          <a:xfrm>
            <a:off x="4081288" y="4293212"/>
            <a:ext cx="2414234" cy="2031388"/>
          </a:xfrm>
          <a:prstGeom prst="wedgeRoundRectCallout">
            <a:avLst>
              <a:gd name="adj1" fmla="val -14010"/>
              <a:gd name="adj2" fmla="val -73119"/>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b="1" i="1" dirty="0" smtClean="0">
                <a:solidFill>
                  <a:schemeClr val="bg1"/>
                </a:solidFill>
              </a:rPr>
              <a:t>Note</a:t>
            </a:r>
            <a:r>
              <a:rPr lang="en-US" sz="2800" i="1" dirty="0" smtClean="0">
                <a:solidFill>
                  <a:schemeClr val="bg1"/>
                </a:solidFill>
              </a:rPr>
              <a:t>:</a:t>
            </a:r>
            <a:r>
              <a:rPr lang="en-US" sz="2800" dirty="0" smtClean="0">
                <a:solidFill>
                  <a:schemeClr val="bg1"/>
                </a:solidFill>
              </a:rPr>
              <a:t/>
            </a:r>
            <a:br>
              <a:rPr lang="en-US" sz="2800" dirty="0" smtClean="0">
                <a:solidFill>
                  <a:schemeClr val="bg1"/>
                </a:solidFill>
              </a:rPr>
            </a:br>
            <a:r>
              <a:rPr lang="en-US" sz="2800" dirty="0" smtClean="0">
                <a:solidFill>
                  <a:schemeClr val="bg1"/>
                </a:solidFill>
              </a:rPr>
              <a:t>No direct way to get or set EIP</a:t>
            </a:r>
          </a:p>
        </p:txBody>
      </p:sp>
    </p:spTree>
    <p:extLst>
      <p:ext uri="{BB962C8B-B14F-4D97-AF65-F5344CB8AC3E}">
        <p14:creationId xmlns:p14="http://schemas.microsoft.com/office/powerpoint/2010/main" val="2981692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Implementing “if”</a:t>
            </a:r>
            <a:endParaRPr lang="en-US" dirty="0"/>
          </a:p>
        </p:txBody>
      </p:sp>
      <p:sp>
        <p:nvSpPr>
          <p:cNvPr id="8" name="Text Placeholder 7"/>
          <p:cNvSpPr>
            <a:spLocks noGrp="1"/>
          </p:cNvSpPr>
          <p:nvPr>
            <p:ph type="body" idx="1"/>
          </p:nvPr>
        </p:nvSpPr>
        <p:spPr>
          <a:xfrm>
            <a:off x="457200" y="1143000"/>
            <a:ext cx="4040188" cy="446087"/>
          </a:xfrm>
        </p:spPr>
        <p:txBody>
          <a:bodyPr>
            <a:normAutofit lnSpcReduction="10000"/>
          </a:bodyPr>
          <a:lstStyle/>
          <a:p>
            <a:pPr algn="ctr"/>
            <a:r>
              <a:rPr lang="en-US" dirty="0" smtClean="0"/>
              <a:t>C</a:t>
            </a:r>
            <a:endParaRPr lang="en-US" dirty="0"/>
          </a:p>
        </p:txBody>
      </p:sp>
      <p:sp>
        <p:nvSpPr>
          <p:cNvPr id="3" name="Content Placeholder 2"/>
          <p:cNvSpPr>
            <a:spLocks noGrp="1"/>
          </p:cNvSpPr>
          <p:nvPr>
            <p:ph sz="half" idx="2"/>
          </p:nvPr>
        </p:nvSpPr>
        <p:spPr>
          <a:xfrm>
            <a:off x="457200" y="1589087"/>
            <a:ext cx="4040188" cy="4144963"/>
          </a:xfrm>
        </p:spPr>
        <p:txBody>
          <a:bodyPr/>
          <a:lstStyle/>
          <a:p>
            <a:pPr marL="0" indent="0">
              <a:buNone/>
            </a:pPr>
            <a:r>
              <a:rPr lang="en-US" dirty="0" smtClean="0">
                <a:latin typeface="Consolas"/>
                <a:cs typeface="Consolas"/>
              </a:rPr>
              <a:t>1. if(x &lt;= y) </a:t>
            </a:r>
            <a:br>
              <a:rPr lang="en-US" dirty="0" smtClean="0">
                <a:latin typeface="Consolas"/>
                <a:cs typeface="Consolas"/>
              </a:rPr>
            </a:br>
            <a:r>
              <a:rPr lang="en-US" dirty="0" smtClean="0">
                <a:latin typeface="Consolas"/>
                <a:cs typeface="Consolas"/>
              </a:rPr>
              <a:t>2.   z = x;</a:t>
            </a:r>
          </a:p>
          <a:p>
            <a:pPr marL="0" indent="0">
              <a:buNone/>
            </a:pPr>
            <a:r>
              <a:rPr lang="en-US" dirty="0" smtClean="0">
                <a:latin typeface="Consolas"/>
                <a:cs typeface="Consolas"/>
              </a:rPr>
              <a:t>3. else </a:t>
            </a:r>
            <a:br>
              <a:rPr lang="en-US" dirty="0" smtClean="0">
                <a:latin typeface="Consolas"/>
                <a:cs typeface="Consolas"/>
              </a:rPr>
            </a:br>
            <a:r>
              <a:rPr lang="en-US" dirty="0" smtClean="0">
                <a:latin typeface="Consolas"/>
                <a:cs typeface="Consolas"/>
              </a:rPr>
              <a:t>4.   z = y;</a:t>
            </a:r>
          </a:p>
        </p:txBody>
      </p:sp>
      <p:sp>
        <p:nvSpPr>
          <p:cNvPr id="9" name="Text Placeholder 8"/>
          <p:cNvSpPr>
            <a:spLocks noGrp="1"/>
          </p:cNvSpPr>
          <p:nvPr>
            <p:ph type="body" sz="quarter" idx="3"/>
          </p:nvPr>
        </p:nvSpPr>
        <p:spPr>
          <a:xfrm>
            <a:off x="4645025" y="1143000"/>
            <a:ext cx="4041775" cy="446087"/>
          </a:xfrm>
        </p:spPr>
        <p:txBody>
          <a:bodyPr>
            <a:normAutofit lnSpcReduction="10000"/>
          </a:bodyPr>
          <a:lstStyle/>
          <a:p>
            <a:pPr algn="ctr"/>
            <a:r>
              <a:rPr lang="en-US" dirty="0" smtClean="0"/>
              <a:t>Pseudo-Assembly</a:t>
            </a:r>
            <a:endParaRPr lang="en-US" dirty="0"/>
          </a:p>
        </p:txBody>
      </p:sp>
      <p:sp>
        <p:nvSpPr>
          <p:cNvPr id="10" name="Content Placeholder 9"/>
          <p:cNvSpPr>
            <a:spLocks noGrp="1"/>
          </p:cNvSpPr>
          <p:nvPr>
            <p:ph sz="quarter" idx="4"/>
          </p:nvPr>
        </p:nvSpPr>
        <p:spPr>
          <a:xfrm>
            <a:off x="4458973" y="1589087"/>
            <a:ext cx="4227828" cy="4583113"/>
          </a:xfrm>
        </p:spPr>
        <p:txBody>
          <a:bodyPr>
            <a:normAutofit/>
          </a:bodyPr>
          <a:lstStyle/>
          <a:p>
            <a:pPr marL="514350" indent="-514350">
              <a:buFont typeface="+mj-lt"/>
              <a:buAutoNum type="arabicPeriod"/>
            </a:pPr>
            <a:r>
              <a:rPr lang="en-US" dirty="0" smtClean="0"/>
              <a:t>Computing x – y. Set </a:t>
            </a:r>
            <a:r>
              <a:rPr lang="en-US" dirty="0" err="1" smtClean="0"/>
              <a:t>eflags</a:t>
            </a:r>
            <a:r>
              <a:rPr lang="en-US" dirty="0" smtClean="0"/>
              <a:t>:</a:t>
            </a:r>
          </a:p>
          <a:p>
            <a:pPr marL="800100" lvl="1" indent="-457200">
              <a:buFont typeface="+mj-lt"/>
              <a:buAutoNum type="arabicPeriod"/>
            </a:pPr>
            <a:r>
              <a:rPr lang="en-US" dirty="0" smtClean="0"/>
              <a:t>CF =1  if x &lt; y</a:t>
            </a:r>
          </a:p>
          <a:p>
            <a:pPr marL="800100" lvl="1" indent="-457200">
              <a:buFont typeface="+mj-lt"/>
              <a:buAutoNum type="arabicPeriod"/>
            </a:pPr>
            <a:r>
              <a:rPr lang="en-US" dirty="0" smtClean="0"/>
              <a:t>ZF =1 if x==y</a:t>
            </a:r>
          </a:p>
          <a:p>
            <a:pPr marL="514350" indent="-514350">
              <a:buFont typeface="+mj-lt"/>
              <a:buAutoNum type="arabicPeriod"/>
            </a:pPr>
            <a:r>
              <a:rPr lang="en-US" dirty="0" smtClean="0"/>
              <a:t>Test EFLAGS. If both CF and ZF </a:t>
            </a:r>
            <a:r>
              <a:rPr lang="en-US" b="1" dirty="0" smtClean="0"/>
              <a:t>not</a:t>
            </a:r>
            <a:r>
              <a:rPr lang="en-US" dirty="0" smtClean="0"/>
              <a:t> set, </a:t>
            </a:r>
            <a:r>
              <a:rPr lang="en-US" dirty="0" err="1" smtClean="0"/>
              <a:t>goto</a:t>
            </a:r>
            <a:r>
              <a:rPr lang="en-US" dirty="0" smtClean="0"/>
              <a:t> else branch</a:t>
            </a:r>
          </a:p>
          <a:p>
            <a:pPr marL="514350" indent="-514350">
              <a:buFont typeface="+mj-lt"/>
              <a:buAutoNum type="arabicPeriod"/>
            </a:pPr>
            <a:r>
              <a:rPr lang="en-US" dirty="0" smtClean="0"/>
              <a:t>Fall through to True branch</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42</a:t>
            </a:fld>
            <a:endParaRPr lang="en-US"/>
          </a:p>
        </p:txBody>
      </p:sp>
      <p:sp>
        <p:nvSpPr>
          <p:cNvPr id="11" name="Rounded Rectangular Callout 10"/>
          <p:cNvSpPr/>
          <p:nvPr/>
        </p:nvSpPr>
        <p:spPr>
          <a:xfrm>
            <a:off x="73978" y="4166588"/>
            <a:ext cx="4343400" cy="2144714"/>
          </a:xfrm>
          <a:prstGeom prst="wedgeRoundRectCallout">
            <a:avLst>
              <a:gd name="adj1" fmla="val 15476"/>
              <a:gd name="adj2" fmla="val -147101"/>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r>
              <a:rPr lang="en-US" sz="2800" dirty="0" smtClean="0">
                <a:solidFill>
                  <a:schemeClr val="bg1"/>
                </a:solidFill>
              </a:rPr>
              <a:t>Assembly is 2 </a:t>
            </a:r>
            <a:r>
              <a:rPr lang="en-US" sz="2800" dirty="0" err="1" smtClean="0">
                <a:solidFill>
                  <a:schemeClr val="bg1"/>
                </a:solidFill>
              </a:rPr>
              <a:t>instrs</a:t>
            </a:r>
            <a:endParaRPr lang="en-US" sz="2800" dirty="0" smtClean="0">
              <a:solidFill>
                <a:schemeClr val="bg1"/>
              </a:solidFill>
            </a:endParaRPr>
          </a:p>
          <a:p>
            <a:pPr marL="514350" indent="-514350">
              <a:buFont typeface="+mj-lt"/>
              <a:buAutoNum type="arabicPeriod"/>
            </a:pPr>
            <a:r>
              <a:rPr lang="en-US" sz="2800" dirty="0" smtClean="0">
                <a:solidFill>
                  <a:schemeClr val="bg1"/>
                </a:solidFill>
              </a:rPr>
              <a:t>Set </a:t>
            </a:r>
            <a:r>
              <a:rPr lang="en-US" sz="2800" dirty="0" err="1" smtClean="0">
                <a:solidFill>
                  <a:schemeClr val="bg1"/>
                </a:solidFill>
              </a:rPr>
              <a:t>eflag</a:t>
            </a:r>
            <a:r>
              <a:rPr lang="en-US" sz="2800" dirty="0" smtClean="0">
                <a:solidFill>
                  <a:schemeClr val="bg1"/>
                </a:solidFill>
              </a:rPr>
              <a:t> to conditional</a:t>
            </a:r>
          </a:p>
          <a:p>
            <a:pPr marL="514350" indent="-514350">
              <a:buFont typeface="+mj-lt"/>
              <a:buAutoNum type="arabicPeriod"/>
            </a:pPr>
            <a:r>
              <a:rPr lang="en-US" sz="2800" dirty="0" smtClean="0">
                <a:solidFill>
                  <a:schemeClr val="bg1"/>
                </a:solidFill>
              </a:rPr>
              <a:t>Test </a:t>
            </a:r>
            <a:r>
              <a:rPr lang="en-US" sz="2800" dirty="0" err="1" smtClean="0">
                <a:solidFill>
                  <a:schemeClr val="bg1"/>
                </a:solidFill>
              </a:rPr>
              <a:t>eflag</a:t>
            </a:r>
            <a:r>
              <a:rPr lang="en-US" sz="2800" dirty="0" smtClean="0">
                <a:solidFill>
                  <a:schemeClr val="bg1"/>
                </a:solidFill>
              </a:rPr>
              <a:t> and branch</a:t>
            </a:r>
          </a:p>
        </p:txBody>
      </p:sp>
    </p:spTree>
    <p:extLst>
      <p:ext uri="{BB962C8B-B14F-4D97-AF65-F5344CB8AC3E}">
        <p14:creationId xmlns:p14="http://schemas.microsoft.com/office/powerpoint/2010/main" val="766715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if(x &lt;= y) </a:t>
            </a:r>
            <a:endParaRPr lang="en-US" dirty="0"/>
          </a:p>
        </p:txBody>
      </p:sp>
      <p:sp>
        <p:nvSpPr>
          <p:cNvPr id="3" name="Content Placeholder 2"/>
          <p:cNvSpPr>
            <a:spLocks noGrp="1"/>
          </p:cNvSpPr>
          <p:nvPr>
            <p:ph idx="1"/>
          </p:nvPr>
        </p:nvSpPr>
        <p:spPr>
          <a:xfrm>
            <a:off x="457200" y="1371600"/>
            <a:ext cx="8077200" cy="4754563"/>
          </a:xfrm>
        </p:spPr>
        <p:txBody>
          <a:bodyPr/>
          <a:lstStyle/>
          <a:p>
            <a:pPr marL="0" indent="0">
              <a:buNone/>
            </a:pPr>
            <a:r>
              <a:rPr lang="en-US" i="1" dirty="0" err="1" smtClean="0">
                <a:latin typeface="Cambria"/>
                <a:cs typeface="Cambria"/>
              </a:rPr>
              <a:t>eax</a:t>
            </a:r>
            <a:r>
              <a:rPr lang="en-US" i="1" dirty="0" smtClean="0">
                <a:latin typeface="Cambria"/>
                <a:cs typeface="Cambria"/>
              </a:rPr>
              <a:t> holds x and 0xc(%</a:t>
            </a:r>
            <a:r>
              <a:rPr lang="en-US" i="1" dirty="0" err="1" smtClean="0">
                <a:latin typeface="Cambria"/>
                <a:cs typeface="Cambria"/>
              </a:rPr>
              <a:t>ebp</a:t>
            </a:r>
            <a:r>
              <a:rPr lang="en-US" i="1" dirty="0" smtClean="0">
                <a:latin typeface="Cambria"/>
                <a:cs typeface="Cambria"/>
              </a:rPr>
              <a:t>) holds y</a:t>
            </a:r>
          </a:p>
          <a:p>
            <a:pPr marL="0" indent="0">
              <a:buNone/>
            </a:pPr>
            <a:r>
              <a:rPr lang="en-US" dirty="0" err="1" smtClean="0">
                <a:latin typeface="Consolas"/>
                <a:cs typeface="Consolas"/>
              </a:rPr>
              <a:t>cmp</a:t>
            </a:r>
            <a:r>
              <a:rPr lang="en-US" dirty="0" smtClean="0">
                <a:latin typeface="Consolas"/>
                <a:cs typeface="Consolas"/>
              </a:rPr>
              <a:t> 0xc(%</a:t>
            </a:r>
            <a:r>
              <a:rPr lang="en-US" dirty="0" err="1" smtClean="0">
                <a:latin typeface="Consolas"/>
                <a:cs typeface="Consolas"/>
              </a:rPr>
              <a:t>ebp</a:t>
            </a:r>
            <a:r>
              <a:rPr lang="en-US" dirty="0">
                <a:latin typeface="Consolas"/>
                <a:cs typeface="Consolas"/>
              </a:rPr>
              <a:t>)</a:t>
            </a:r>
            <a:r>
              <a:rPr lang="en-US" dirty="0" smtClean="0">
                <a:latin typeface="Consolas"/>
                <a:cs typeface="Consolas"/>
              </a:rPr>
              <a:t>, %</a:t>
            </a:r>
            <a:r>
              <a:rPr lang="en-US" dirty="0" err="1" smtClean="0">
                <a:latin typeface="Consolas"/>
                <a:cs typeface="Consolas"/>
              </a:rPr>
              <a:t>eax</a:t>
            </a:r>
            <a:r>
              <a:rPr lang="en-US" dirty="0" smtClean="0">
                <a:latin typeface="Consolas"/>
                <a:cs typeface="Consolas"/>
              </a:rPr>
              <a:t> </a:t>
            </a:r>
            <a:br>
              <a:rPr lang="en-US" dirty="0" smtClean="0">
                <a:latin typeface="Consolas"/>
                <a:cs typeface="Consolas"/>
              </a:rPr>
            </a:br>
            <a:r>
              <a:rPr lang="en-US" dirty="0" err="1" smtClean="0">
                <a:latin typeface="Consolas"/>
                <a:cs typeface="Consolas"/>
              </a:rPr>
              <a:t>ja</a:t>
            </a:r>
            <a:r>
              <a:rPr lang="en-US" dirty="0" smtClean="0">
                <a:latin typeface="Consolas"/>
                <a:cs typeface="Consolas"/>
              </a:rPr>
              <a:t> </a:t>
            </a:r>
            <a:r>
              <a:rPr lang="en-US" i="1" dirty="0" err="1" smtClean="0">
                <a:latin typeface="Consolas"/>
                <a:cs typeface="Consolas"/>
              </a:rPr>
              <a:t>addr</a:t>
            </a:r>
            <a:endParaRPr lang="en-US" i="1" dirty="0">
              <a:latin typeface="Consolas"/>
              <a:cs typeface="Consolas"/>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43</a:t>
            </a:fld>
            <a:endParaRPr lang="en-US"/>
          </a:p>
        </p:txBody>
      </p:sp>
      <p:sp>
        <p:nvSpPr>
          <p:cNvPr id="6" name="Rounded Rectangular Callout 5"/>
          <p:cNvSpPr/>
          <p:nvPr/>
        </p:nvSpPr>
        <p:spPr>
          <a:xfrm>
            <a:off x="2961640" y="3124200"/>
            <a:ext cx="5562600" cy="1219200"/>
          </a:xfrm>
          <a:prstGeom prst="wedgeRoundRectCallout">
            <a:avLst>
              <a:gd name="adj1" fmla="val -36419"/>
              <a:gd name="adj2" fmla="val -100138"/>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r>
              <a:rPr lang="en-US" sz="2800" dirty="0" smtClean="0">
                <a:solidFill>
                  <a:schemeClr val="bg1"/>
                </a:solidFill>
              </a:rPr>
              <a:t>Same as “sub” instruction</a:t>
            </a:r>
          </a:p>
          <a:p>
            <a:r>
              <a:rPr lang="en-US" sz="2800" dirty="0" smtClean="0">
                <a:solidFill>
                  <a:schemeClr val="bg1"/>
                </a:solidFill>
              </a:rPr>
              <a:t>r = %</a:t>
            </a:r>
            <a:r>
              <a:rPr lang="en-US" sz="2800" dirty="0" err="1" smtClean="0">
                <a:solidFill>
                  <a:schemeClr val="bg1"/>
                </a:solidFill>
              </a:rPr>
              <a:t>eax</a:t>
            </a:r>
            <a:r>
              <a:rPr lang="en-US" sz="2800" dirty="0" smtClean="0">
                <a:solidFill>
                  <a:schemeClr val="bg1"/>
                </a:solidFill>
              </a:rPr>
              <a:t> - M[ebp+0xc], i.e., x – y </a:t>
            </a:r>
          </a:p>
        </p:txBody>
      </p:sp>
      <p:sp>
        <p:nvSpPr>
          <p:cNvPr id="8" name="Rounded Rectangular Callout 7"/>
          <p:cNvSpPr/>
          <p:nvPr/>
        </p:nvSpPr>
        <p:spPr>
          <a:xfrm>
            <a:off x="457201" y="4724400"/>
            <a:ext cx="4876799" cy="838200"/>
          </a:xfrm>
          <a:prstGeom prst="wedgeRoundRectCallout">
            <a:avLst>
              <a:gd name="adj1" fmla="val -42443"/>
              <a:gd name="adj2" fmla="val -251882"/>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r>
              <a:rPr lang="en-US" sz="2800" dirty="0" smtClean="0">
                <a:solidFill>
                  <a:schemeClr val="bg1"/>
                </a:solidFill>
              </a:rPr>
              <a:t>Jump if </a:t>
            </a:r>
            <a:r>
              <a:rPr lang="en-US" sz="2800" u="sng" dirty="0" smtClean="0">
                <a:solidFill>
                  <a:schemeClr val="bg1"/>
                </a:solidFill>
              </a:rPr>
              <a:t>CF=0</a:t>
            </a:r>
            <a:r>
              <a:rPr lang="en-US" sz="2800" dirty="0" smtClean="0">
                <a:solidFill>
                  <a:schemeClr val="bg1"/>
                </a:solidFill>
              </a:rPr>
              <a:t> and </a:t>
            </a:r>
            <a:r>
              <a:rPr lang="en-US" sz="2800" u="sng" dirty="0" smtClean="0">
                <a:solidFill>
                  <a:schemeClr val="bg1"/>
                </a:solidFill>
              </a:rPr>
              <a:t>ZF=0</a:t>
            </a:r>
            <a:endParaRPr lang="en-US" sz="2800" i="1" u="sng" dirty="0" smtClean="0">
              <a:solidFill>
                <a:schemeClr val="bg1"/>
              </a:solidFill>
            </a:endParaRPr>
          </a:p>
        </p:txBody>
      </p:sp>
      <p:grpSp>
        <p:nvGrpSpPr>
          <p:cNvPr id="15" name="Group 14"/>
          <p:cNvGrpSpPr/>
          <p:nvPr/>
        </p:nvGrpSpPr>
        <p:grpSpPr>
          <a:xfrm>
            <a:off x="2011680" y="5486400"/>
            <a:ext cx="4562426" cy="655023"/>
            <a:chOff x="2011680" y="5486400"/>
            <a:chExt cx="4562426" cy="655023"/>
          </a:xfrm>
        </p:grpSpPr>
        <p:cxnSp>
          <p:nvCxnSpPr>
            <p:cNvPr id="7" name="Straight Connector 6"/>
            <p:cNvCxnSpPr/>
            <p:nvPr/>
          </p:nvCxnSpPr>
          <p:spPr>
            <a:xfrm>
              <a:off x="2209800" y="5486400"/>
              <a:ext cx="914400" cy="0"/>
            </a:xfrm>
            <a:prstGeom prst="line">
              <a:avLst/>
            </a:prstGeom>
            <a:ln w="635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733800" y="5486400"/>
              <a:ext cx="914400" cy="0"/>
            </a:xfrm>
            <a:prstGeom prst="line">
              <a:avLst/>
            </a:prstGeom>
            <a:ln w="635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011680" y="5562600"/>
              <a:ext cx="1211039" cy="523220"/>
            </a:xfrm>
            <a:prstGeom prst="rect">
              <a:avLst/>
            </a:prstGeom>
            <a:noFill/>
          </p:spPr>
          <p:txBody>
            <a:bodyPr wrap="none" rtlCol="0">
              <a:spAutoFit/>
            </a:bodyPr>
            <a:lstStyle/>
            <a:p>
              <a:r>
                <a:rPr lang="en-US" sz="2800" dirty="0" smtClean="0"/>
                <a:t>(x&gt;=y)</a:t>
              </a:r>
              <a:endParaRPr lang="en-US" sz="2800" dirty="0"/>
            </a:p>
          </p:txBody>
        </p:sp>
        <p:sp>
          <p:nvSpPr>
            <p:cNvPr id="11" name="TextBox 10"/>
            <p:cNvSpPr txBox="1"/>
            <p:nvPr/>
          </p:nvSpPr>
          <p:spPr>
            <a:xfrm>
              <a:off x="3685817" y="5575627"/>
              <a:ext cx="1114783" cy="523220"/>
            </a:xfrm>
            <a:prstGeom prst="rect">
              <a:avLst/>
            </a:prstGeom>
            <a:noFill/>
          </p:spPr>
          <p:txBody>
            <a:bodyPr wrap="none" rtlCol="0">
              <a:spAutoFit/>
            </a:bodyPr>
            <a:lstStyle/>
            <a:p>
              <a:r>
                <a:rPr lang="en-US" sz="2800" dirty="0" smtClean="0"/>
                <a:t>(x!=y)</a:t>
              </a:r>
              <a:endParaRPr lang="en-US" sz="2800" dirty="0"/>
            </a:p>
          </p:txBody>
        </p:sp>
        <p:sp>
          <p:nvSpPr>
            <p:cNvPr id="12" name="TextBox 11"/>
            <p:cNvSpPr txBox="1"/>
            <p:nvPr/>
          </p:nvSpPr>
          <p:spPr>
            <a:xfrm>
              <a:off x="3311054" y="5608320"/>
              <a:ext cx="428322" cy="523220"/>
            </a:xfrm>
            <a:prstGeom prst="rect">
              <a:avLst/>
            </a:prstGeom>
            <a:noFill/>
          </p:spPr>
          <p:txBody>
            <a:bodyPr wrap="none" rtlCol="0">
              <a:spAutoFit/>
            </a:bodyPr>
            <a:lstStyle/>
            <a:p>
              <a:r>
                <a:rPr lang="en-US" sz="2800" dirty="0" smtClean="0"/>
                <a:t>⋀</a:t>
              </a:r>
              <a:endParaRPr lang="en-US" sz="2800" dirty="0"/>
            </a:p>
          </p:txBody>
        </p:sp>
        <p:sp>
          <p:nvSpPr>
            <p:cNvPr id="13" name="TextBox 12"/>
            <p:cNvSpPr txBox="1"/>
            <p:nvPr/>
          </p:nvSpPr>
          <p:spPr>
            <a:xfrm>
              <a:off x="5677957" y="5552460"/>
              <a:ext cx="896149" cy="523220"/>
            </a:xfrm>
            <a:prstGeom prst="rect">
              <a:avLst/>
            </a:prstGeom>
            <a:noFill/>
          </p:spPr>
          <p:txBody>
            <a:bodyPr wrap="none" rtlCol="0">
              <a:spAutoFit/>
            </a:bodyPr>
            <a:lstStyle/>
            <a:p>
              <a:r>
                <a:rPr lang="en-US" sz="2800" dirty="0" smtClean="0"/>
                <a:t>x &gt; y</a:t>
              </a:r>
              <a:endParaRPr lang="en-US" sz="2800" dirty="0"/>
            </a:p>
          </p:txBody>
        </p:sp>
        <p:sp>
          <p:nvSpPr>
            <p:cNvPr id="14" name="TextBox 13"/>
            <p:cNvSpPr txBox="1"/>
            <p:nvPr/>
          </p:nvSpPr>
          <p:spPr>
            <a:xfrm>
              <a:off x="4985191" y="5618203"/>
              <a:ext cx="495523"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931734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44</a:t>
            </a:fld>
            <a:endParaRPr lang="en-US"/>
          </a:p>
        </p:txBody>
      </p:sp>
      <p:pic>
        <p:nvPicPr>
          <p:cNvPr id="5" name="Picture 4" descr="eflag"/>
          <p:cNvPicPr>
            <a:picLocks noChangeAspect="1" noChangeArrowheads="1"/>
          </p:cNvPicPr>
          <p:nvPr/>
        </p:nvPicPr>
        <p:blipFill>
          <a:blip r:embed="rId2"/>
          <a:srcRect/>
          <a:stretch>
            <a:fillRect/>
          </a:stretch>
        </p:blipFill>
        <p:spPr bwMode="auto">
          <a:xfrm>
            <a:off x="457200" y="762000"/>
            <a:ext cx="7848600" cy="5136516"/>
          </a:xfrm>
          <a:prstGeom prst="rect">
            <a:avLst/>
          </a:prstGeom>
          <a:noFill/>
        </p:spPr>
      </p:pic>
      <p:sp>
        <p:nvSpPr>
          <p:cNvPr id="6" name="Rectangle 5"/>
          <p:cNvSpPr/>
          <p:nvPr/>
        </p:nvSpPr>
        <p:spPr>
          <a:xfrm>
            <a:off x="609600" y="3124200"/>
            <a:ext cx="2895600" cy="228600"/>
          </a:xfrm>
          <a:prstGeom prst="rect">
            <a:avLst/>
          </a:prstGeom>
          <a:noFill/>
          <a:ln w="38100" cmpd="sng">
            <a:solidFill>
              <a:srgbClr val="A32D1F"/>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7" name="Rectangle 6"/>
          <p:cNvSpPr/>
          <p:nvPr/>
        </p:nvSpPr>
        <p:spPr>
          <a:xfrm>
            <a:off x="632178" y="3810000"/>
            <a:ext cx="2873022" cy="990600"/>
          </a:xfrm>
          <a:prstGeom prst="rect">
            <a:avLst/>
          </a:prstGeom>
          <a:noFill/>
          <a:ln w="38100" cmpd="sng">
            <a:solidFill>
              <a:srgbClr val="A32D1F"/>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8" name="TextBox 7"/>
          <p:cNvSpPr txBox="1"/>
          <p:nvPr/>
        </p:nvSpPr>
        <p:spPr>
          <a:xfrm>
            <a:off x="457200" y="6096000"/>
            <a:ext cx="2800767" cy="369332"/>
          </a:xfrm>
          <a:prstGeom prst="rect">
            <a:avLst/>
          </a:prstGeom>
          <a:noFill/>
        </p:spPr>
        <p:txBody>
          <a:bodyPr wrap="none" rtlCol="0">
            <a:spAutoFit/>
          </a:bodyPr>
          <a:lstStyle/>
          <a:p>
            <a:r>
              <a:rPr lang="en-US" dirty="0" smtClean="0"/>
              <a:t>From the Intel x86 manual</a:t>
            </a:r>
            <a:endParaRPr lang="en-US" dirty="0"/>
          </a:p>
        </p:txBody>
      </p:sp>
      <p:sp>
        <p:nvSpPr>
          <p:cNvPr id="9" name="TextBox 8"/>
          <p:cNvSpPr txBox="1"/>
          <p:nvPr/>
        </p:nvSpPr>
        <p:spPr>
          <a:xfrm>
            <a:off x="4267200" y="4800600"/>
            <a:ext cx="4800600" cy="830997"/>
          </a:xfrm>
          <a:prstGeom prst="rect">
            <a:avLst/>
          </a:prstGeom>
          <a:solidFill>
            <a:schemeClr val="accent2"/>
          </a:solidFill>
        </p:spPr>
        <p:txBody>
          <a:bodyPr wrap="square" rtlCol="0">
            <a:spAutoFit/>
          </a:bodyPr>
          <a:lstStyle/>
          <a:p>
            <a:pPr algn="just"/>
            <a:r>
              <a:rPr lang="en-US" sz="2400" dirty="0" smtClean="0">
                <a:solidFill>
                  <a:schemeClr val="bg1"/>
                </a:solidFill>
              </a:rPr>
              <a:t>OF, SF, and so are in the EFLAGS register</a:t>
            </a:r>
            <a:endParaRPr lang="en-US" sz="2400" dirty="0">
              <a:solidFill>
                <a:schemeClr val="bg1"/>
              </a:solidFill>
            </a:endParaRPr>
          </a:p>
        </p:txBody>
      </p:sp>
    </p:spTree>
    <p:extLst>
      <p:ext uri="{BB962C8B-B14F-4D97-AF65-F5344CB8AC3E}">
        <p14:creationId xmlns:p14="http://schemas.microsoft.com/office/powerpoint/2010/main" val="355663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See the x86 manuals available on</a:t>
            </a:r>
            <a:br>
              <a:rPr lang="en-US" dirty="0" smtClean="0"/>
            </a:br>
            <a:r>
              <a:rPr lang="en-US" dirty="0" smtClean="0"/>
              <a:t>Intel’s website for more information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2194454"/>
              </p:ext>
            </p:extLst>
          </p:nvPr>
        </p:nvGraphicFramePr>
        <p:xfrm>
          <a:off x="364243" y="1661160"/>
          <a:ext cx="8497887" cy="3708400"/>
        </p:xfrm>
        <a:graphic>
          <a:graphicData uri="http://schemas.openxmlformats.org/drawingml/2006/table">
            <a:tbl>
              <a:tblPr firstRow="1" bandRow="1">
                <a:tableStyleId>{21E4AEA4-8DFA-4A89-87EB-49C32662AFE0}</a:tableStyleId>
              </a:tblPr>
              <a:tblGrid>
                <a:gridCol w="1255712"/>
                <a:gridCol w="3256845"/>
                <a:gridCol w="3985330"/>
              </a:tblGrid>
              <a:tr h="370840">
                <a:tc>
                  <a:txBody>
                    <a:bodyPr/>
                    <a:lstStyle/>
                    <a:p>
                      <a:r>
                        <a:rPr lang="en-US" dirty="0" smtClean="0"/>
                        <a:t>Instr.</a:t>
                      </a:r>
                      <a:endParaRPr lang="en-US" dirty="0"/>
                    </a:p>
                  </a:txBody>
                  <a:tcPr/>
                </a:tc>
                <a:tc>
                  <a:txBody>
                    <a:bodyPr/>
                    <a:lstStyle/>
                    <a:p>
                      <a:r>
                        <a:rPr lang="en-US" dirty="0" smtClean="0"/>
                        <a:t>Description</a:t>
                      </a:r>
                      <a:endParaRPr lang="en-US" dirty="0"/>
                    </a:p>
                  </a:txBody>
                  <a:tcPr/>
                </a:tc>
                <a:tc>
                  <a:txBody>
                    <a:bodyPr/>
                    <a:lstStyle/>
                    <a:p>
                      <a:r>
                        <a:rPr lang="en-US" dirty="0" smtClean="0"/>
                        <a:t>Condition</a:t>
                      </a:r>
                      <a:endParaRPr lang="en-US" dirty="0"/>
                    </a:p>
                  </a:txBody>
                  <a:tcPr/>
                </a:tc>
              </a:tr>
              <a:tr h="370840">
                <a:tc>
                  <a:txBody>
                    <a:bodyPr/>
                    <a:lstStyle/>
                    <a:p>
                      <a:r>
                        <a:rPr lang="en-US" dirty="0" smtClean="0"/>
                        <a:t>JO</a:t>
                      </a:r>
                      <a:endParaRPr lang="en-US" dirty="0"/>
                    </a:p>
                  </a:txBody>
                  <a:tcPr/>
                </a:tc>
                <a:tc>
                  <a:txBody>
                    <a:bodyPr/>
                    <a:lstStyle/>
                    <a:p>
                      <a:r>
                        <a:rPr lang="en-US" dirty="0" smtClean="0"/>
                        <a:t>Jump if overflow</a:t>
                      </a:r>
                      <a:endParaRPr lang="en-US" dirty="0"/>
                    </a:p>
                  </a:txBody>
                  <a:tcPr/>
                </a:tc>
                <a:tc>
                  <a:txBody>
                    <a:bodyPr/>
                    <a:lstStyle/>
                    <a:p>
                      <a:r>
                        <a:rPr lang="en-US" dirty="0" smtClean="0"/>
                        <a:t>OF == 1</a:t>
                      </a:r>
                      <a:endParaRPr lang="en-US" dirty="0"/>
                    </a:p>
                  </a:txBody>
                  <a:tcPr/>
                </a:tc>
              </a:tr>
              <a:tr h="370840">
                <a:tc>
                  <a:txBody>
                    <a:bodyPr/>
                    <a:lstStyle/>
                    <a:p>
                      <a:r>
                        <a:rPr lang="en-US" dirty="0" smtClean="0"/>
                        <a:t>JNO</a:t>
                      </a:r>
                      <a:endParaRPr lang="en-US" dirty="0"/>
                    </a:p>
                  </a:txBody>
                  <a:tcPr/>
                </a:tc>
                <a:tc>
                  <a:txBody>
                    <a:bodyPr/>
                    <a:lstStyle/>
                    <a:p>
                      <a:r>
                        <a:rPr lang="en-US" dirty="0" smtClean="0"/>
                        <a:t>Jump if not overflow</a:t>
                      </a:r>
                      <a:endParaRPr lang="en-US" dirty="0"/>
                    </a:p>
                  </a:txBody>
                  <a:tcPr/>
                </a:tc>
                <a:tc>
                  <a:txBody>
                    <a:bodyPr/>
                    <a:lstStyle/>
                    <a:p>
                      <a:r>
                        <a:rPr lang="en-US" dirty="0" smtClean="0"/>
                        <a:t>OF == 0</a:t>
                      </a:r>
                      <a:endParaRPr lang="en-US" dirty="0"/>
                    </a:p>
                  </a:txBody>
                  <a:tcPr/>
                </a:tc>
              </a:tr>
              <a:tr h="370840">
                <a:tc>
                  <a:txBody>
                    <a:bodyPr/>
                    <a:lstStyle/>
                    <a:p>
                      <a:r>
                        <a:rPr lang="en-US" dirty="0" smtClean="0"/>
                        <a:t>JS</a:t>
                      </a:r>
                      <a:endParaRPr lang="en-US" dirty="0"/>
                    </a:p>
                  </a:txBody>
                  <a:tcPr/>
                </a:tc>
                <a:tc>
                  <a:txBody>
                    <a:bodyPr/>
                    <a:lstStyle/>
                    <a:p>
                      <a:r>
                        <a:rPr lang="en-US" dirty="0" smtClean="0"/>
                        <a:t>Jump if sign</a:t>
                      </a:r>
                      <a:endParaRPr lang="en-US" dirty="0"/>
                    </a:p>
                  </a:txBody>
                  <a:tcPr/>
                </a:tc>
                <a:tc>
                  <a:txBody>
                    <a:bodyPr/>
                    <a:lstStyle/>
                    <a:p>
                      <a:r>
                        <a:rPr lang="en-US" dirty="0" smtClean="0"/>
                        <a:t>SF ==</a:t>
                      </a:r>
                      <a:r>
                        <a:rPr lang="en-US" baseline="0" dirty="0" smtClean="0"/>
                        <a:t> 1</a:t>
                      </a:r>
                      <a:endParaRPr lang="en-US" dirty="0"/>
                    </a:p>
                  </a:txBody>
                  <a:tcPr/>
                </a:tc>
              </a:tr>
              <a:tr h="370840">
                <a:tc>
                  <a:txBody>
                    <a:bodyPr/>
                    <a:lstStyle/>
                    <a:p>
                      <a:r>
                        <a:rPr lang="en-US" dirty="0" smtClean="0"/>
                        <a:t>JZ</a:t>
                      </a:r>
                      <a:endParaRPr lang="en-US" dirty="0"/>
                    </a:p>
                  </a:txBody>
                  <a:tcPr/>
                </a:tc>
                <a:tc>
                  <a:txBody>
                    <a:bodyPr/>
                    <a:lstStyle/>
                    <a:p>
                      <a:r>
                        <a:rPr lang="en-US" dirty="0" smtClean="0"/>
                        <a:t>Jump if zero</a:t>
                      </a:r>
                      <a:endParaRPr lang="en-US" dirty="0"/>
                    </a:p>
                  </a:txBody>
                  <a:tcPr/>
                </a:tc>
                <a:tc>
                  <a:txBody>
                    <a:bodyPr/>
                    <a:lstStyle/>
                    <a:p>
                      <a:r>
                        <a:rPr lang="en-US" dirty="0" smtClean="0"/>
                        <a:t>ZF == 1</a:t>
                      </a:r>
                      <a:endParaRPr lang="en-US" dirty="0"/>
                    </a:p>
                  </a:txBody>
                  <a:tcPr/>
                </a:tc>
              </a:tr>
              <a:tr h="370840">
                <a:tc>
                  <a:txBody>
                    <a:bodyPr/>
                    <a:lstStyle/>
                    <a:p>
                      <a:r>
                        <a:rPr lang="en-US" dirty="0" smtClean="0"/>
                        <a:t>JE</a:t>
                      </a:r>
                      <a:endParaRPr lang="en-US" dirty="0"/>
                    </a:p>
                  </a:txBody>
                  <a:tcPr/>
                </a:tc>
                <a:tc>
                  <a:txBody>
                    <a:bodyPr/>
                    <a:lstStyle/>
                    <a:p>
                      <a:r>
                        <a:rPr lang="en-US" dirty="0" smtClean="0"/>
                        <a:t>Jump if equal</a:t>
                      </a:r>
                      <a:endParaRPr lang="en-US" dirty="0"/>
                    </a:p>
                  </a:txBody>
                  <a:tcPr/>
                </a:tc>
                <a:tc>
                  <a:txBody>
                    <a:bodyPr/>
                    <a:lstStyle/>
                    <a:p>
                      <a:r>
                        <a:rPr lang="en-US" dirty="0" smtClean="0"/>
                        <a:t>ZF == 1</a:t>
                      </a:r>
                      <a:endParaRPr lang="en-US" dirty="0"/>
                    </a:p>
                  </a:txBody>
                  <a:tcPr/>
                </a:tc>
              </a:tr>
              <a:tr h="370840">
                <a:tc>
                  <a:txBody>
                    <a:bodyPr/>
                    <a:lstStyle/>
                    <a:p>
                      <a:r>
                        <a:rPr lang="en-US" dirty="0" smtClean="0"/>
                        <a:t>JL</a:t>
                      </a:r>
                      <a:endParaRPr lang="en-US" dirty="0"/>
                    </a:p>
                  </a:txBody>
                  <a:tcPr/>
                </a:tc>
                <a:tc>
                  <a:txBody>
                    <a:bodyPr/>
                    <a:lstStyle/>
                    <a:p>
                      <a:r>
                        <a:rPr lang="en-US" dirty="0" smtClean="0"/>
                        <a:t>Jump if less than</a:t>
                      </a:r>
                      <a:endParaRPr lang="en-US" dirty="0"/>
                    </a:p>
                  </a:txBody>
                  <a:tcPr/>
                </a:tc>
                <a:tc>
                  <a:txBody>
                    <a:bodyPr/>
                    <a:lstStyle/>
                    <a:p>
                      <a:r>
                        <a:rPr lang="en-US" dirty="0" smtClean="0"/>
                        <a:t>SF &lt;&gt; OF</a:t>
                      </a:r>
                      <a:endParaRPr lang="en-US" dirty="0"/>
                    </a:p>
                  </a:txBody>
                  <a:tcPr/>
                </a:tc>
              </a:tr>
              <a:tr h="370840">
                <a:tc>
                  <a:txBody>
                    <a:bodyPr/>
                    <a:lstStyle/>
                    <a:p>
                      <a:r>
                        <a:rPr lang="en-US" dirty="0" smtClean="0"/>
                        <a:t>JLE</a:t>
                      </a:r>
                      <a:endParaRPr lang="en-US" dirty="0"/>
                    </a:p>
                  </a:txBody>
                  <a:tcPr/>
                </a:tc>
                <a:tc>
                  <a:txBody>
                    <a:bodyPr/>
                    <a:lstStyle/>
                    <a:p>
                      <a:r>
                        <a:rPr lang="en-US" dirty="0" smtClean="0"/>
                        <a:t>Jump</a:t>
                      </a:r>
                      <a:r>
                        <a:rPr lang="en-US" baseline="0" dirty="0" smtClean="0"/>
                        <a:t> if less than or equal</a:t>
                      </a:r>
                      <a:endParaRPr lang="en-US" dirty="0"/>
                    </a:p>
                  </a:txBody>
                  <a:tcPr/>
                </a:tc>
                <a:tc>
                  <a:txBody>
                    <a:bodyPr/>
                    <a:lstStyle/>
                    <a:p>
                      <a:r>
                        <a:rPr lang="en-US" dirty="0" smtClean="0"/>
                        <a:t>ZF ==1</a:t>
                      </a:r>
                      <a:r>
                        <a:rPr lang="en-US" baseline="0" dirty="0" smtClean="0"/>
                        <a:t> or SF &lt;&gt; OF</a:t>
                      </a:r>
                      <a:endParaRPr lang="en-US" dirty="0"/>
                    </a:p>
                  </a:txBody>
                  <a:tcPr/>
                </a:tc>
              </a:tr>
              <a:tr h="370840">
                <a:tc>
                  <a:txBody>
                    <a:bodyPr/>
                    <a:lstStyle/>
                    <a:p>
                      <a:r>
                        <a:rPr lang="en-US" dirty="0" smtClean="0"/>
                        <a:t>JB</a:t>
                      </a:r>
                      <a:endParaRPr lang="en-US" dirty="0"/>
                    </a:p>
                  </a:txBody>
                  <a:tcPr/>
                </a:tc>
                <a:tc>
                  <a:txBody>
                    <a:bodyPr/>
                    <a:lstStyle/>
                    <a:p>
                      <a:r>
                        <a:rPr lang="en-US" dirty="0" smtClean="0"/>
                        <a:t>Jump if below</a:t>
                      </a:r>
                      <a:endParaRPr lang="en-US" dirty="0"/>
                    </a:p>
                  </a:txBody>
                  <a:tcPr/>
                </a:tc>
                <a:tc>
                  <a:txBody>
                    <a:bodyPr/>
                    <a:lstStyle/>
                    <a:p>
                      <a:r>
                        <a:rPr lang="en-US" dirty="0" smtClean="0"/>
                        <a:t>CF ==</a:t>
                      </a:r>
                      <a:r>
                        <a:rPr lang="en-US" baseline="0" dirty="0" smtClean="0"/>
                        <a:t> 1</a:t>
                      </a:r>
                      <a:endParaRPr lang="en-US" dirty="0"/>
                    </a:p>
                  </a:txBody>
                  <a:tcPr/>
                </a:tc>
              </a:tr>
              <a:tr h="370840">
                <a:tc>
                  <a:txBody>
                    <a:bodyPr/>
                    <a:lstStyle/>
                    <a:p>
                      <a:r>
                        <a:rPr lang="en-US" dirty="0" smtClean="0"/>
                        <a:t>JP</a:t>
                      </a:r>
                      <a:endParaRPr lang="en-US" dirty="0"/>
                    </a:p>
                  </a:txBody>
                  <a:tcPr/>
                </a:tc>
                <a:tc>
                  <a:txBody>
                    <a:bodyPr/>
                    <a:lstStyle/>
                    <a:p>
                      <a:r>
                        <a:rPr lang="en-US" dirty="0" smtClean="0"/>
                        <a:t>Jump if parity</a:t>
                      </a:r>
                      <a:endParaRPr lang="en-US" dirty="0"/>
                    </a:p>
                  </a:txBody>
                  <a:tcPr/>
                </a:tc>
                <a:tc>
                  <a:txBody>
                    <a:bodyPr/>
                    <a:lstStyle/>
                    <a:p>
                      <a:r>
                        <a:rPr lang="en-US" dirty="0" smtClean="0"/>
                        <a:t>PF ==</a:t>
                      </a:r>
                      <a:r>
                        <a:rPr lang="en-US" baseline="0" dirty="0" smtClean="0"/>
                        <a:t> 1</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B747839D-A323-47F3-909F-548499399628}" type="slidenum">
              <a:rPr lang="en-US" smtClean="0"/>
              <a:t>45</a:t>
            </a:fld>
            <a:endParaRPr lang="en-US"/>
          </a:p>
        </p:txBody>
      </p:sp>
      <p:sp>
        <p:nvSpPr>
          <p:cNvPr id="5" name="Rounded Rectangle 4"/>
          <p:cNvSpPr/>
          <p:nvPr/>
        </p:nvSpPr>
        <p:spPr>
          <a:xfrm>
            <a:off x="790220" y="5432169"/>
            <a:ext cx="7239002" cy="890859"/>
          </a:xfrm>
          <a:prstGeom prst="roundRect">
            <a:avLst/>
          </a:prstGeom>
          <a:solidFill>
            <a:schemeClr val="accent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400" dirty="0" smtClean="0">
                <a:solidFill>
                  <a:schemeClr val="bg1"/>
                </a:solidFill>
              </a:rPr>
              <a:t>No one knows what CVTTPD2DQ %xmm1,%xmm2 does off the top of their head. Consult the manual.</a:t>
            </a:r>
          </a:p>
        </p:txBody>
      </p:sp>
    </p:spTree>
    <p:extLst>
      <p:ext uri="{BB962C8B-B14F-4D97-AF65-F5344CB8AC3E}">
        <p14:creationId xmlns:p14="http://schemas.microsoft.com/office/powerpoint/2010/main" val="3563549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Memory Organization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46</a:t>
            </a:fld>
            <a:endParaRPr lang="en-US"/>
          </a:p>
        </p:txBody>
      </p:sp>
    </p:spTree>
    <p:extLst>
      <p:ext uri="{BB962C8B-B14F-4D97-AF65-F5344CB8AC3E}">
        <p14:creationId xmlns:p14="http://schemas.microsoft.com/office/powerpoint/2010/main" val="309556405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p:nvPr/>
        </p:nvGrpSpPr>
        <p:grpSpPr>
          <a:xfrm>
            <a:off x="2276475" y="990600"/>
            <a:ext cx="6257925" cy="4347865"/>
            <a:chOff x="2276475" y="990600"/>
            <a:chExt cx="6661753" cy="4192585"/>
          </a:xfrm>
        </p:grpSpPr>
        <p:sp>
          <p:nvSpPr>
            <p:cNvPr id="57350" name="Rectangle 6"/>
            <p:cNvSpPr>
              <a:spLocks noChangeArrowheads="1"/>
            </p:cNvSpPr>
            <p:nvPr/>
          </p:nvSpPr>
          <p:spPr bwMode="auto">
            <a:xfrm>
              <a:off x="3794125" y="4223658"/>
              <a:ext cx="2819400" cy="8382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run time heap</a:t>
              </a:r>
            </a:p>
          </p:txBody>
        </p:sp>
        <p:sp>
          <p:nvSpPr>
            <p:cNvPr id="57351" name="Rectangle 7"/>
            <p:cNvSpPr>
              <a:spLocks noChangeArrowheads="1"/>
            </p:cNvSpPr>
            <p:nvPr/>
          </p:nvSpPr>
          <p:spPr bwMode="auto">
            <a:xfrm>
              <a:off x="3800475" y="3200400"/>
              <a:ext cx="2813050" cy="5334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shared libraries</a:t>
              </a:r>
            </a:p>
          </p:txBody>
        </p:sp>
        <p:sp>
          <p:nvSpPr>
            <p:cNvPr id="57352" name="Rectangle 8"/>
            <p:cNvSpPr>
              <a:spLocks noChangeArrowheads="1"/>
            </p:cNvSpPr>
            <p:nvPr/>
          </p:nvSpPr>
          <p:spPr bwMode="auto">
            <a:xfrm>
              <a:off x="3800475" y="1219200"/>
              <a:ext cx="2819400" cy="7620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user stack</a:t>
              </a:r>
            </a:p>
          </p:txBody>
        </p:sp>
        <p:sp>
          <p:nvSpPr>
            <p:cNvPr id="57353" name="Rectangle 9"/>
            <p:cNvSpPr>
              <a:spLocks noChangeArrowheads="1"/>
            </p:cNvSpPr>
            <p:nvPr/>
          </p:nvSpPr>
          <p:spPr bwMode="auto">
            <a:xfrm>
              <a:off x="3794125" y="3733800"/>
              <a:ext cx="2819400" cy="5334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dirty="0"/>
            </a:p>
          </p:txBody>
        </p:sp>
        <p:sp>
          <p:nvSpPr>
            <p:cNvPr id="57354" name="Rectangle 10"/>
            <p:cNvSpPr>
              <a:spLocks noChangeArrowheads="1"/>
            </p:cNvSpPr>
            <p:nvPr/>
          </p:nvSpPr>
          <p:spPr bwMode="auto">
            <a:xfrm>
              <a:off x="3794125" y="1981200"/>
              <a:ext cx="2819400" cy="1219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dirty="0"/>
            </a:p>
          </p:txBody>
        </p:sp>
        <p:sp>
          <p:nvSpPr>
            <p:cNvPr id="57355" name="Line 11"/>
            <p:cNvSpPr>
              <a:spLocks noChangeShapeType="1"/>
            </p:cNvSpPr>
            <p:nvPr/>
          </p:nvSpPr>
          <p:spPr bwMode="auto">
            <a:xfrm flipV="1">
              <a:off x="5165725" y="37338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57356" name="Line 12"/>
            <p:cNvSpPr>
              <a:spLocks noChangeShapeType="1"/>
            </p:cNvSpPr>
            <p:nvPr/>
          </p:nvSpPr>
          <p:spPr bwMode="auto">
            <a:xfrm flipV="1">
              <a:off x="5165725" y="26670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57357" name="Line 13"/>
            <p:cNvSpPr>
              <a:spLocks noChangeShapeType="1"/>
            </p:cNvSpPr>
            <p:nvPr/>
          </p:nvSpPr>
          <p:spPr bwMode="auto">
            <a:xfrm>
              <a:off x="5165725" y="19812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57358" name="Text Box 14"/>
            <p:cNvSpPr txBox="1">
              <a:spLocks noChangeArrowheads="1"/>
            </p:cNvSpPr>
            <p:nvPr/>
          </p:nvSpPr>
          <p:spPr bwMode="auto">
            <a:xfrm>
              <a:off x="6748063" y="4738008"/>
              <a:ext cx="2144810" cy="445177"/>
            </a:xfrm>
            <a:prstGeom prst="rect">
              <a:avLst/>
            </a:prstGeom>
            <a:noFill/>
            <a:ln w="9525">
              <a:noFill/>
              <a:miter lim="800000"/>
              <a:headEnd/>
              <a:tailEnd/>
            </a:ln>
            <a:effectLst/>
          </p:spPr>
          <p:txBody>
            <a:bodyPr wrap="square">
              <a:prstTxWarp prst="textNoShape">
                <a:avLst/>
              </a:prstTxWarp>
              <a:spAutoFit/>
            </a:bodyPr>
            <a:lstStyle/>
            <a:p>
              <a:pPr algn="ctr" eaLnBrk="0" hangingPunct="0">
                <a:spcBef>
                  <a:spcPct val="50000"/>
                </a:spcBef>
              </a:pPr>
              <a:r>
                <a:rPr lang="en-US" sz="2400" dirty="0" smtClean="0"/>
                <a:t>0x00000000</a:t>
              </a:r>
              <a:endParaRPr lang="en-US" sz="2400" dirty="0"/>
            </a:p>
          </p:txBody>
        </p:sp>
        <p:sp>
          <p:nvSpPr>
            <p:cNvPr id="57359" name="Text Box 15"/>
            <p:cNvSpPr txBox="1">
              <a:spLocks noChangeArrowheads="1"/>
            </p:cNvSpPr>
            <p:nvPr/>
          </p:nvSpPr>
          <p:spPr bwMode="auto">
            <a:xfrm>
              <a:off x="6810014" y="990600"/>
              <a:ext cx="2128214" cy="801319"/>
            </a:xfrm>
            <a:prstGeom prst="rect">
              <a:avLst/>
            </a:prstGeom>
            <a:noFill/>
            <a:ln w="9525">
              <a:noFill/>
              <a:miter lim="800000"/>
              <a:headEnd/>
              <a:tailEnd/>
            </a:ln>
            <a:effectLst/>
          </p:spPr>
          <p:txBody>
            <a:bodyPr wrap="square">
              <a:prstTxWarp prst="textNoShape">
                <a:avLst/>
              </a:prstTxWarp>
              <a:spAutoFit/>
            </a:bodyPr>
            <a:lstStyle/>
            <a:p>
              <a:pPr eaLnBrk="0" hangingPunct="0">
                <a:spcBef>
                  <a:spcPct val="50000"/>
                </a:spcBef>
              </a:pPr>
              <a:r>
                <a:rPr lang="en-US" sz="2400" dirty="0" smtClean="0"/>
                <a:t>0xC0000000 (3GB)</a:t>
              </a:r>
              <a:endParaRPr lang="en-US" sz="2400" dirty="0"/>
            </a:p>
          </p:txBody>
        </p:sp>
        <p:sp>
          <p:nvSpPr>
            <p:cNvPr id="57360" name="Text Box 16"/>
            <p:cNvSpPr txBox="1">
              <a:spLocks noChangeArrowheads="1"/>
            </p:cNvSpPr>
            <p:nvPr/>
          </p:nvSpPr>
          <p:spPr bwMode="auto">
            <a:xfrm>
              <a:off x="2276475" y="1676400"/>
              <a:ext cx="1064664" cy="445177"/>
            </a:xfrm>
            <a:prstGeom prst="rect">
              <a:avLst/>
            </a:prstGeom>
            <a:noFill/>
            <a:ln w="9525">
              <a:noFill/>
              <a:miter lim="800000"/>
              <a:headEnd/>
              <a:tailEnd/>
            </a:ln>
            <a:effectLst/>
          </p:spPr>
          <p:txBody>
            <a:bodyPr wrap="square">
              <a:prstTxWarp prst="textNoShape">
                <a:avLst/>
              </a:prstTxWarp>
              <a:spAutoFit/>
            </a:bodyPr>
            <a:lstStyle/>
            <a:p>
              <a:pPr algn="ctr" eaLnBrk="0" hangingPunct="0">
                <a:spcBef>
                  <a:spcPct val="50000"/>
                </a:spcBef>
              </a:pPr>
              <a:r>
                <a:rPr lang="en-US" sz="2400" dirty="0">
                  <a:solidFill>
                    <a:schemeClr val="tx2"/>
                  </a:solidFill>
                </a:rPr>
                <a:t>%esp</a:t>
              </a:r>
            </a:p>
          </p:txBody>
        </p:sp>
        <p:sp>
          <p:nvSpPr>
            <p:cNvPr id="57361" name="Line 17"/>
            <p:cNvSpPr>
              <a:spLocks noChangeShapeType="1"/>
            </p:cNvSpPr>
            <p:nvPr/>
          </p:nvSpPr>
          <p:spPr bwMode="auto">
            <a:xfrm>
              <a:off x="3224213" y="1981200"/>
              <a:ext cx="576262"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dirty="0"/>
            </a:p>
          </p:txBody>
        </p:sp>
        <p:sp>
          <p:nvSpPr>
            <p:cNvPr id="57362" name="Text Box 18"/>
            <p:cNvSpPr txBox="1">
              <a:spLocks noChangeArrowheads="1"/>
            </p:cNvSpPr>
            <p:nvPr/>
          </p:nvSpPr>
          <p:spPr bwMode="auto">
            <a:xfrm>
              <a:off x="2532063" y="4038600"/>
              <a:ext cx="764708" cy="445177"/>
            </a:xfrm>
            <a:prstGeom prst="rect">
              <a:avLst/>
            </a:prstGeom>
            <a:noFill/>
            <a:ln w="9525">
              <a:noFill/>
              <a:miter lim="800000"/>
              <a:headEnd/>
              <a:tailEnd/>
            </a:ln>
            <a:effectLst/>
          </p:spPr>
          <p:txBody>
            <a:bodyPr wrap="square">
              <a:prstTxWarp prst="textNoShape">
                <a:avLst/>
              </a:prstTxWarp>
              <a:spAutoFit/>
            </a:bodyPr>
            <a:lstStyle/>
            <a:p>
              <a:pPr algn="ctr" eaLnBrk="0" hangingPunct="0">
                <a:spcBef>
                  <a:spcPct val="50000"/>
                </a:spcBef>
              </a:pPr>
              <a:r>
                <a:rPr lang="en-US" sz="2400" dirty="0">
                  <a:solidFill>
                    <a:schemeClr val="tx2"/>
                  </a:solidFill>
                </a:rPr>
                <a:t>brk</a:t>
              </a:r>
            </a:p>
          </p:txBody>
        </p:sp>
        <p:sp>
          <p:nvSpPr>
            <p:cNvPr id="57363" name="Line 19"/>
            <p:cNvSpPr>
              <a:spLocks noChangeShapeType="1"/>
            </p:cNvSpPr>
            <p:nvPr/>
          </p:nvSpPr>
          <p:spPr bwMode="auto">
            <a:xfrm>
              <a:off x="3141663" y="4267200"/>
              <a:ext cx="576262"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dirty="0"/>
            </a:p>
          </p:txBody>
        </p:sp>
        <p:sp>
          <p:nvSpPr>
            <p:cNvPr id="57366" name="Line 22"/>
            <p:cNvSpPr>
              <a:spLocks noChangeShapeType="1"/>
            </p:cNvSpPr>
            <p:nvPr/>
          </p:nvSpPr>
          <p:spPr bwMode="auto">
            <a:xfrm>
              <a:off x="3800475" y="5031922"/>
              <a:ext cx="2819400" cy="0"/>
            </a:xfrm>
            <a:prstGeom prst="line">
              <a:avLst/>
            </a:prstGeom>
            <a:noFill/>
            <a:ln w="38100" cmpd="sng">
              <a:solidFill>
                <a:schemeClr val="tx1"/>
              </a:solidFill>
              <a:round/>
              <a:headEnd/>
              <a:tailEnd/>
            </a:ln>
            <a:effectLst/>
          </p:spPr>
          <p:txBody>
            <a:bodyPr wrap="none" anchor="ctr">
              <a:prstTxWarp prst="textNoShape">
                <a:avLst/>
              </a:prstTxWarp>
            </a:bodyPr>
            <a:lstStyle/>
            <a:p>
              <a:endParaRPr lang="en-US" dirty="0"/>
            </a:p>
          </p:txBody>
        </p:sp>
        <p:sp>
          <p:nvSpPr>
            <p:cNvPr id="57367" name="Line 23"/>
            <p:cNvSpPr>
              <a:spLocks noChangeShapeType="1"/>
            </p:cNvSpPr>
            <p:nvPr/>
          </p:nvSpPr>
          <p:spPr bwMode="auto">
            <a:xfrm>
              <a:off x="3794125" y="3733800"/>
              <a:ext cx="2819400" cy="0"/>
            </a:xfrm>
            <a:prstGeom prst="line">
              <a:avLst/>
            </a:prstGeom>
            <a:noFill/>
            <a:ln w="57150">
              <a:solidFill>
                <a:schemeClr val="tx1"/>
              </a:solidFill>
              <a:round/>
              <a:headEnd/>
              <a:tailEnd/>
            </a:ln>
            <a:effectLst/>
          </p:spPr>
          <p:txBody>
            <a:bodyPr wrap="none" anchor="ctr">
              <a:prstTxWarp prst="textNoShape">
                <a:avLst/>
              </a:prstTxWarp>
            </a:bodyPr>
            <a:lstStyle/>
            <a:p>
              <a:endParaRPr lang="en-US" dirty="0"/>
            </a:p>
          </p:txBody>
        </p:sp>
        <p:sp>
          <p:nvSpPr>
            <p:cNvPr id="57368" name="Line 24"/>
            <p:cNvSpPr>
              <a:spLocks noChangeShapeType="1"/>
            </p:cNvSpPr>
            <p:nvPr/>
          </p:nvSpPr>
          <p:spPr bwMode="auto">
            <a:xfrm>
              <a:off x="3794125" y="1219200"/>
              <a:ext cx="2819400" cy="0"/>
            </a:xfrm>
            <a:prstGeom prst="line">
              <a:avLst/>
            </a:prstGeom>
            <a:noFill/>
            <a:ln w="57150">
              <a:solidFill>
                <a:schemeClr val="tx1"/>
              </a:solidFill>
              <a:round/>
              <a:headEnd/>
              <a:tailEnd/>
            </a:ln>
            <a:effectLst/>
          </p:spPr>
          <p:txBody>
            <a:bodyPr wrap="none" anchor="ctr">
              <a:prstTxWarp prst="textNoShape">
                <a:avLst/>
              </a:prstTxWarp>
            </a:bodyPr>
            <a:lstStyle/>
            <a:p>
              <a:endParaRPr lang="en-US" dirty="0"/>
            </a:p>
          </p:txBody>
        </p:sp>
      </p:grpSp>
      <p:sp>
        <p:nvSpPr>
          <p:cNvPr id="28" name="Rectangle 7"/>
          <p:cNvSpPr>
            <a:spLocks noChangeArrowheads="1"/>
          </p:cNvSpPr>
          <p:nvPr/>
        </p:nvSpPr>
        <p:spPr bwMode="auto">
          <a:xfrm>
            <a:off x="123297" y="1893711"/>
            <a:ext cx="2153177" cy="245179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1">
            <a:prstTxWarp prst="textNoShape">
              <a:avLst/>
            </a:prstTxWarp>
          </a:bodyPr>
          <a:lstStyle/>
          <a:p>
            <a:pPr>
              <a:lnSpc>
                <a:spcPct val="100000"/>
              </a:lnSpc>
            </a:pPr>
            <a:r>
              <a:rPr lang="en-US" sz="2800" b="1" dirty="0" smtClean="0"/>
              <a:t>Memory</a:t>
            </a:r>
          </a:p>
          <a:p>
            <a:pPr>
              <a:lnSpc>
                <a:spcPct val="100000"/>
              </a:lnSpc>
            </a:pPr>
            <a:r>
              <a:rPr lang="en-US" sz="2800" dirty="0" smtClean="0"/>
              <a:t>Program text</a:t>
            </a:r>
            <a:br>
              <a:rPr lang="en-US" sz="2800" dirty="0" smtClean="0"/>
            </a:br>
            <a:r>
              <a:rPr lang="en-US" sz="2800" dirty="0" smtClean="0"/>
              <a:t>Shared libs</a:t>
            </a:r>
          </a:p>
          <a:p>
            <a:pPr>
              <a:lnSpc>
                <a:spcPct val="100000"/>
              </a:lnSpc>
            </a:pPr>
            <a:r>
              <a:rPr lang="en-US" sz="2800" dirty="0" smtClean="0"/>
              <a:t>Data</a:t>
            </a:r>
          </a:p>
          <a:p>
            <a:pPr>
              <a:lnSpc>
                <a:spcPct val="100000"/>
              </a:lnSpc>
            </a:pPr>
            <a:r>
              <a:rPr lang="en-US" sz="2800" dirty="0" smtClean="0"/>
              <a:t>...</a:t>
            </a:r>
          </a:p>
          <a:p>
            <a:pPr>
              <a:lnSpc>
                <a:spcPct val="100000"/>
              </a:lnSpc>
            </a:pPr>
            <a:endParaRPr lang="en-US" sz="2800" dirty="0"/>
          </a:p>
        </p:txBody>
      </p:sp>
      <p:sp>
        <p:nvSpPr>
          <p:cNvPr id="32" name="TextBox 31"/>
          <p:cNvSpPr txBox="1"/>
          <p:nvPr/>
        </p:nvSpPr>
        <p:spPr>
          <a:xfrm>
            <a:off x="6477000" y="2217003"/>
            <a:ext cx="2743200" cy="830997"/>
          </a:xfrm>
          <a:prstGeom prst="rect">
            <a:avLst/>
          </a:prstGeom>
          <a:noFill/>
        </p:spPr>
        <p:txBody>
          <a:bodyPr wrap="square" rtlCol="0">
            <a:spAutoFit/>
          </a:bodyPr>
          <a:lstStyle/>
          <a:p>
            <a:pPr algn="l">
              <a:buFont typeface="Arial"/>
              <a:buChar char="•"/>
            </a:pPr>
            <a:r>
              <a:rPr lang="en-US" sz="2400" dirty="0" smtClean="0"/>
              <a:t>Stack grows down</a:t>
            </a:r>
          </a:p>
          <a:p>
            <a:pPr algn="l">
              <a:buFont typeface="Arial"/>
              <a:buChar char="•"/>
            </a:pPr>
            <a:r>
              <a:rPr lang="en-US" sz="2400" dirty="0" smtClean="0"/>
              <a:t>Heap grows up</a:t>
            </a:r>
            <a:endParaRPr lang="en-US" sz="2400" dirty="0"/>
          </a:p>
        </p:txBody>
      </p:sp>
      <p:sp>
        <p:nvSpPr>
          <p:cNvPr id="4" name="TextBox 3"/>
          <p:cNvSpPr txBox="1"/>
          <p:nvPr/>
        </p:nvSpPr>
        <p:spPr>
          <a:xfrm>
            <a:off x="517974" y="5729473"/>
            <a:ext cx="8108053" cy="51077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400" dirty="0" smtClean="0"/>
              <a:t>The Stack grows down towards lower addresses. </a:t>
            </a:r>
            <a:endParaRPr lang="en-US" sz="2400" dirty="0"/>
          </a:p>
        </p:txBody>
      </p:sp>
      <p:sp>
        <p:nvSpPr>
          <p:cNvPr id="3" name="Slide Number Placeholder 2"/>
          <p:cNvSpPr>
            <a:spLocks noGrp="1"/>
          </p:cNvSpPr>
          <p:nvPr>
            <p:ph type="sldNum" sz="quarter" idx="12"/>
          </p:nvPr>
        </p:nvSpPr>
        <p:spPr/>
        <p:txBody>
          <a:bodyPr/>
          <a:lstStyle/>
          <a:p>
            <a:fld id="{B747839D-A323-47F3-909F-548499399628}" type="slidenum">
              <a:rPr lang="en-US" smtClean="0"/>
              <a:t>47</a:t>
            </a:fld>
            <a:endParaRPr lang="en-US"/>
          </a:p>
        </p:txBody>
      </p:sp>
    </p:spTree>
    <p:extLst>
      <p:ext uri="{BB962C8B-B14F-4D97-AF65-F5344CB8AC3E}">
        <p14:creationId xmlns:p14="http://schemas.microsoft.com/office/powerpoint/2010/main" val="143642012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Map</a:t>
            </a:r>
            <a:endParaRPr lang="en-US" dirty="0"/>
          </a:p>
        </p:txBody>
      </p:sp>
      <p:sp>
        <p:nvSpPr>
          <p:cNvPr id="3" name="Content Placeholder 2"/>
          <p:cNvSpPr>
            <a:spLocks noGrp="1"/>
          </p:cNvSpPr>
          <p:nvPr>
            <p:ph idx="1"/>
          </p:nvPr>
        </p:nvSpPr>
        <p:spPr>
          <a:xfrm>
            <a:off x="457200" y="1682540"/>
            <a:ext cx="8229600" cy="4443623"/>
          </a:xfrm>
        </p:spPr>
        <p:txBody>
          <a:bodyPr>
            <a:noAutofit/>
          </a:bodyPr>
          <a:lstStyle/>
          <a:p>
            <a:pPr marL="0" indent="0">
              <a:buNone/>
            </a:pPr>
            <a:r>
              <a:rPr lang="en-US" sz="1800" dirty="0">
                <a:latin typeface="Consolas"/>
                <a:cs typeface="Consolas"/>
              </a:rPr>
              <a:t>$ cat /</a:t>
            </a:r>
            <a:r>
              <a:rPr lang="en-US" sz="1800" dirty="0" err="1">
                <a:latin typeface="Consolas"/>
                <a:cs typeface="Consolas"/>
              </a:rPr>
              <a:t>proc</a:t>
            </a:r>
            <a:r>
              <a:rPr lang="en-US" sz="1800" dirty="0">
                <a:latin typeface="Consolas"/>
                <a:cs typeface="Consolas"/>
              </a:rPr>
              <a:t>/self/maps </a:t>
            </a:r>
          </a:p>
          <a:p>
            <a:pPr marL="0" indent="0">
              <a:buNone/>
            </a:pPr>
            <a:r>
              <a:rPr lang="en-US" sz="1050" u="sng" dirty="0">
                <a:solidFill>
                  <a:srgbClr val="990000"/>
                </a:solidFill>
              </a:rPr>
              <a:t>00400000-0040b000 r-</a:t>
            </a:r>
            <a:r>
              <a:rPr lang="en-US" sz="1050" u="sng" dirty="0" err="1">
                <a:solidFill>
                  <a:srgbClr val="990000"/>
                </a:solidFill>
              </a:rPr>
              <a:t>xp</a:t>
            </a:r>
            <a:r>
              <a:rPr lang="en-US" sz="1050" u="sng" dirty="0">
                <a:solidFill>
                  <a:srgbClr val="990000"/>
                </a:solidFill>
              </a:rPr>
              <a:t> </a:t>
            </a:r>
            <a:r>
              <a:rPr lang="en-US" sz="1050" u="sng" dirty="0" smtClean="0">
                <a:solidFill>
                  <a:srgbClr val="990000"/>
                </a:solidFill>
              </a:rPr>
              <a:t>      00000000 </a:t>
            </a:r>
            <a:r>
              <a:rPr lang="en-US" sz="1050" u="sng" dirty="0">
                <a:solidFill>
                  <a:srgbClr val="990000"/>
                </a:solidFill>
              </a:rPr>
              <a:t>08:01 32                                 </a:t>
            </a:r>
            <a:r>
              <a:rPr lang="en-US" sz="1050" u="sng" dirty="0" smtClean="0">
                <a:solidFill>
                  <a:srgbClr val="990000"/>
                </a:solidFill>
              </a:rPr>
              <a:t>		</a:t>
            </a:r>
            <a:r>
              <a:rPr lang="en-US" sz="1050" u="sng" dirty="0">
                <a:solidFill>
                  <a:srgbClr val="990000"/>
                </a:solidFill>
              </a:rPr>
              <a:t>	 </a:t>
            </a:r>
            <a:r>
              <a:rPr lang="en-US" sz="1050" u="sng" dirty="0" smtClean="0">
                <a:solidFill>
                  <a:srgbClr val="990000"/>
                </a:solidFill>
              </a:rPr>
              <a:t>           /</a:t>
            </a:r>
            <a:r>
              <a:rPr lang="en-US" sz="1050" u="sng" dirty="0">
                <a:solidFill>
                  <a:srgbClr val="990000"/>
                </a:solidFill>
              </a:rPr>
              <a:t>bin/</a:t>
            </a:r>
            <a:r>
              <a:rPr lang="en-US" sz="1050" u="sng" dirty="0" smtClean="0">
                <a:solidFill>
                  <a:srgbClr val="990000"/>
                </a:solidFill>
              </a:rPr>
              <a:t>cat</a:t>
            </a:r>
            <a:endParaRPr lang="en-US" sz="1050" u="sng" dirty="0" smtClean="0">
              <a:solidFill>
                <a:srgbClr val="990000"/>
              </a:solidFill>
              <a:latin typeface="Consolas"/>
              <a:cs typeface="Consolas"/>
            </a:endParaRPr>
          </a:p>
          <a:p>
            <a:pPr marL="0" indent="0">
              <a:buNone/>
            </a:pPr>
            <a:r>
              <a:rPr lang="en-US" sz="1050" dirty="0" smtClean="0">
                <a:latin typeface="Consolas"/>
                <a:cs typeface="Consolas"/>
              </a:rPr>
              <a:t>0060a000</a:t>
            </a:r>
            <a:r>
              <a:rPr lang="en-US" sz="1050" dirty="0">
                <a:latin typeface="Consolas"/>
                <a:cs typeface="Consolas"/>
              </a:rPr>
              <a:t>-0060b000 r--p 0000a000 08:01 32                         </a:t>
            </a:r>
            <a:r>
              <a:rPr lang="en-US" sz="1050" dirty="0" smtClean="0">
                <a:latin typeface="Consolas"/>
                <a:cs typeface="Consolas"/>
              </a:rPr>
              <a:t>        /</a:t>
            </a:r>
            <a:r>
              <a:rPr lang="en-US" sz="1050" dirty="0">
                <a:latin typeface="Consolas"/>
                <a:cs typeface="Consolas"/>
              </a:rPr>
              <a:t>bin/cat</a:t>
            </a:r>
          </a:p>
          <a:p>
            <a:pPr marL="0" indent="0">
              <a:buNone/>
            </a:pPr>
            <a:r>
              <a:rPr lang="pl-PL" sz="1050" dirty="0">
                <a:latin typeface="Consolas"/>
                <a:cs typeface="Consolas"/>
              </a:rPr>
              <a:t>0060b000-0060c000 </a:t>
            </a:r>
            <a:r>
              <a:rPr lang="pl-PL" sz="1050" dirty="0" err="1">
                <a:latin typeface="Consolas"/>
                <a:cs typeface="Consolas"/>
              </a:rPr>
              <a:t>rw</a:t>
            </a:r>
            <a:r>
              <a:rPr lang="pl-PL" sz="1050" dirty="0">
                <a:latin typeface="Consolas"/>
                <a:cs typeface="Consolas"/>
              </a:rPr>
              <a:t>-p 0000b000 08:01 32                         </a:t>
            </a:r>
            <a:r>
              <a:rPr lang="pl-PL" sz="1050" dirty="0" smtClean="0">
                <a:latin typeface="Consolas"/>
                <a:cs typeface="Consolas"/>
              </a:rPr>
              <a:t>        /</a:t>
            </a:r>
            <a:r>
              <a:rPr lang="pl-PL" sz="1050" dirty="0">
                <a:latin typeface="Consolas"/>
                <a:cs typeface="Consolas"/>
              </a:rPr>
              <a:t>bin/</a:t>
            </a:r>
            <a:r>
              <a:rPr lang="pl-PL" sz="1050" dirty="0" err="1">
                <a:latin typeface="Consolas"/>
                <a:cs typeface="Consolas"/>
              </a:rPr>
              <a:t>cat</a:t>
            </a:r>
            <a:endParaRPr lang="pl-PL" sz="1050" dirty="0">
              <a:latin typeface="Consolas"/>
              <a:cs typeface="Consolas"/>
            </a:endParaRPr>
          </a:p>
          <a:p>
            <a:pPr marL="0" indent="0">
              <a:buNone/>
            </a:pPr>
            <a:r>
              <a:rPr lang="de-DE" sz="1050" u="sng" dirty="0">
                <a:solidFill>
                  <a:srgbClr val="990000"/>
                </a:solidFill>
                <a:latin typeface="Consolas"/>
                <a:cs typeface="Consolas"/>
              </a:rPr>
              <a:t>0168d000-016ae000 </a:t>
            </a:r>
            <a:r>
              <a:rPr lang="de-DE" sz="1050" u="sng" dirty="0" err="1">
                <a:solidFill>
                  <a:srgbClr val="990000"/>
                </a:solidFill>
                <a:latin typeface="Consolas"/>
                <a:cs typeface="Consolas"/>
              </a:rPr>
              <a:t>rw</a:t>
            </a:r>
            <a:r>
              <a:rPr lang="de-DE" sz="1050" u="sng" dirty="0">
                <a:solidFill>
                  <a:srgbClr val="990000"/>
                </a:solidFill>
                <a:latin typeface="Consolas"/>
                <a:cs typeface="Consolas"/>
              </a:rPr>
              <a:t>-p 00000000 00:00 0                                  [</a:t>
            </a:r>
            <a:r>
              <a:rPr lang="de-DE" sz="1050" u="sng" dirty="0" err="1">
                <a:solidFill>
                  <a:srgbClr val="990000"/>
                </a:solidFill>
                <a:latin typeface="Consolas"/>
                <a:cs typeface="Consolas"/>
              </a:rPr>
              <a:t>heap</a:t>
            </a:r>
            <a:r>
              <a:rPr lang="de-DE" sz="1050" u="sng" dirty="0">
                <a:solidFill>
                  <a:srgbClr val="990000"/>
                </a:solidFill>
                <a:latin typeface="Consolas"/>
                <a:cs typeface="Consolas"/>
              </a:rPr>
              <a:t>]</a:t>
            </a:r>
          </a:p>
          <a:p>
            <a:pPr marL="0" indent="0">
              <a:buNone/>
            </a:pPr>
            <a:r>
              <a:rPr lang="fr-FR" sz="1050" dirty="0">
                <a:latin typeface="Consolas"/>
                <a:cs typeface="Consolas"/>
              </a:rPr>
              <a:t>7f832a538000-7f832a6f3000 r-</a:t>
            </a:r>
            <a:r>
              <a:rPr lang="fr-FR" sz="1050" dirty="0" err="1">
                <a:latin typeface="Consolas"/>
                <a:cs typeface="Consolas"/>
              </a:rPr>
              <a:t>xp</a:t>
            </a:r>
            <a:r>
              <a:rPr lang="fr-FR" sz="1050" dirty="0">
                <a:latin typeface="Consolas"/>
                <a:cs typeface="Consolas"/>
              </a:rPr>
              <a:t> 00000000 08:01 1880                       /lib/x86_64-linux-gnu/libc-2.19.so</a:t>
            </a:r>
          </a:p>
          <a:p>
            <a:pPr marL="0" indent="0">
              <a:buNone/>
            </a:pPr>
            <a:r>
              <a:rPr lang="fr-FR" sz="1050" dirty="0">
                <a:latin typeface="Consolas"/>
                <a:cs typeface="Consolas"/>
              </a:rPr>
              <a:t>7f832a6f3000-7f832a8f3000 ---p 001bb000 08:01 1880                       /lib/x86_64-linux-gnu/libc-2.19.so</a:t>
            </a:r>
          </a:p>
          <a:p>
            <a:pPr marL="0" indent="0">
              <a:buNone/>
            </a:pPr>
            <a:r>
              <a:rPr lang="fr-FR" sz="1050" dirty="0">
                <a:latin typeface="Consolas"/>
                <a:cs typeface="Consolas"/>
              </a:rPr>
              <a:t>7f832a8f3000-7f832a8f7000 r--p 001bb000 08:01 1880                       /lib/x86_64-linux-gnu/libc-2.19.so</a:t>
            </a:r>
          </a:p>
          <a:p>
            <a:pPr marL="0" indent="0">
              <a:buNone/>
            </a:pPr>
            <a:r>
              <a:rPr lang="pl-PL" sz="1050" dirty="0">
                <a:latin typeface="Consolas"/>
                <a:cs typeface="Consolas"/>
              </a:rPr>
              <a:t>7f832a8f7000-7f832a8f9000 </a:t>
            </a:r>
            <a:r>
              <a:rPr lang="pl-PL" sz="1050" dirty="0" err="1">
                <a:latin typeface="Consolas"/>
                <a:cs typeface="Consolas"/>
              </a:rPr>
              <a:t>rw</a:t>
            </a:r>
            <a:r>
              <a:rPr lang="pl-PL" sz="1050" dirty="0">
                <a:latin typeface="Consolas"/>
                <a:cs typeface="Consolas"/>
              </a:rPr>
              <a:t>-p 001bf000 08:01 1880                       /</a:t>
            </a:r>
            <a:r>
              <a:rPr lang="pl-PL" sz="1050" dirty="0" err="1">
                <a:latin typeface="Consolas"/>
                <a:cs typeface="Consolas"/>
              </a:rPr>
              <a:t>lib</a:t>
            </a:r>
            <a:r>
              <a:rPr lang="pl-PL" sz="1050" dirty="0">
                <a:latin typeface="Consolas"/>
                <a:cs typeface="Consolas"/>
              </a:rPr>
              <a:t>/x86_64-linux-gnu/libc-2.19.so</a:t>
            </a:r>
          </a:p>
          <a:p>
            <a:pPr marL="0" indent="0">
              <a:buNone/>
            </a:pPr>
            <a:r>
              <a:rPr lang="pl-PL" sz="1050" dirty="0">
                <a:latin typeface="Consolas"/>
                <a:cs typeface="Consolas"/>
              </a:rPr>
              <a:t>7f832a8f9000-7f832a8fe000 </a:t>
            </a:r>
            <a:r>
              <a:rPr lang="pl-PL" sz="1050" dirty="0" err="1">
                <a:latin typeface="Consolas"/>
                <a:cs typeface="Consolas"/>
              </a:rPr>
              <a:t>rw</a:t>
            </a:r>
            <a:r>
              <a:rPr lang="pl-PL" sz="1050" dirty="0">
                <a:latin typeface="Consolas"/>
                <a:cs typeface="Consolas"/>
              </a:rPr>
              <a:t>-p 00000000 00:00 0 </a:t>
            </a:r>
          </a:p>
          <a:p>
            <a:pPr marL="0" indent="0">
              <a:buNone/>
            </a:pPr>
            <a:r>
              <a:rPr lang="fr-FR" sz="1050" dirty="0">
                <a:latin typeface="Consolas"/>
                <a:cs typeface="Consolas"/>
              </a:rPr>
              <a:t>7f832a8fe000-7f832a921000 r-</a:t>
            </a:r>
            <a:r>
              <a:rPr lang="fr-FR" sz="1050" dirty="0" err="1">
                <a:latin typeface="Consolas"/>
                <a:cs typeface="Consolas"/>
              </a:rPr>
              <a:t>xp</a:t>
            </a:r>
            <a:r>
              <a:rPr lang="fr-FR" sz="1050" dirty="0">
                <a:latin typeface="Consolas"/>
                <a:cs typeface="Consolas"/>
              </a:rPr>
              <a:t> 00000000 08:01 1892                       /lib/x86_64-linux-gnu/ld-2.19.so</a:t>
            </a:r>
          </a:p>
          <a:p>
            <a:pPr marL="0" indent="0">
              <a:buNone/>
            </a:pPr>
            <a:r>
              <a:rPr lang="fr-FR" sz="1050" dirty="0">
                <a:latin typeface="Consolas"/>
                <a:cs typeface="Consolas"/>
              </a:rPr>
              <a:t>7f832a98a000-7f832ab13000 r--p 00000000 08:01 24405                      /</a:t>
            </a:r>
            <a:r>
              <a:rPr lang="fr-FR" sz="1050" dirty="0" err="1">
                <a:latin typeface="Consolas"/>
                <a:cs typeface="Consolas"/>
              </a:rPr>
              <a:t>usr</a:t>
            </a:r>
            <a:r>
              <a:rPr lang="fr-FR" sz="1050" dirty="0">
                <a:latin typeface="Consolas"/>
                <a:cs typeface="Consolas"/>
              </a:rPr>
              <a:t>/lib/locale/locale-archive</a:t>
            </a:r>
          </a:p>
          <a:p>
            <a:pPr marL="0" indent="0">
              <a:buNone/>
            </a:pPr>
            <a:r>
              <a:rPr lang="pl-PL" sz="1050" dirty="0">
                <a:latin typeface="Consolas"/>
                <a:cs typeface="Consolas"/>
              </a:rPr>
              <a:t>7f832ab13000-7f832ab16000 </a:t>
            </a:r>
            <a:r>
              <a:rPr lang="pl-PL" sz="1050" dirty="0" err="1">
                <a:latin typeface="Consolas"/>
                <a:cs typeface="Consolas"/>
              </a:rPr>
              <a:t>rw</a:t>
            </a:r>
            <a:r>
              <a:rPr lang="pl-PL" sz="1050" dirty="0">
                <a:latin typeface="Consolas"/>
                <a:cs typeface="Consolas"/>
              </a:rPr>
              <a:t>-p 00000000 00:00 0 </a:t>
            </a:r>
          </a:p>
          <a:p>
            <a:pPr marL="0" indent="0">
              <a:buNone/>
            </a:pPr>
            <a:r>
              <a:rPr lang="pl-PL" sz="1050" dirty="0">
                <a:latin typeface="Consolas"/>
                <a:cs typeface="Consolas"/>
              </a:rPr>
              <a:t>7f832ab1e000-7f832ab20000 </a:t>
            </a:r>
            <a:r>
              <a:rPr lang="pl-PL" sz="1050" dirty="0" err="1">
                <a:latin typeface="Consolas"/>
                <a:cs typeface="Consolas"/>
              </a:rPr>
              <a:t>rw</a:t>
            </a:r>
            <a:r>
              <a:rPr lang="pl-PL" sz="1050" dirty="0">
                <a:latin typeface="Consolas"/>
                <a:cs typeface="Consolas"/>
              </a:rPr>
              <a:t>-p 00000000 00:00 0 </a:t>
            </a:r>
          </a:p>
          <a:p>
            <a:pPr marL="0" indent="0">
              <a:buNone/>
            </a:pPr>
            <a:r>
              <a:rPr lang="fr-FR" sz="1050" dirty="0">
                <a:latin typeface="Consolas"/>
                <a:cs typeface="Consolas"/>
              </a:rPr>
              <a:t>7f832ab20000-7f832ab21000 r--p 00022000 08:01 1892                       /lib/x86_64-linux-gnu/ld-2.19.so</a:t>
            </a:r>
          </a:p>
          <a:p>
            <a:pPr marL="0" indent="0">
              <a:buNone/>
            </a:pPr>
            <a:r>
              <a:rPr lang="fr-FR" sz="1050" dirty="0">
                <a:latin typeface="Consolas"/>
                <a:cs typeface="Consolas"/>
              </a:rPr>
              <a:t>7f832ab21000-7f832ab22000 </a:t>
            </a:r>
            <a:r>
              <a:rPr lang="fr-FR" sz="1050" dirty="0" err="1">
                <a:latin typeface="Consolas"/>
                <a:cs typeface="Consolas"/>
              </a:rPr>
              <a:t>rw</a:t>
            </a:r>
            <a:r>
              <a:rPr lang="fr-FR" sz="1050" dirty="0">
                <a:latin typeface="Consolas"/>
                <a:cs typeface="Consolas"/>
              </a:rPr>
              <a:t>-p 00023000 08:01 1892                       /lib/x86_64-linux-gnu/ld-2.19.so</a:t>
            </a:r>
          </a:p>
          <a:p>
            <a:pPr marL="0" indent="0">
              <a:buNone/>
            </a:pPr>
            <a:r>
              <a:rPr lang="pl-PL" sz="1050" dirty="0">
                <a:latin typeface="Consolas"/>
                <a:cs typeface="Consolas"/>
              </a:rPr>
              <a:t>7f832ab22000-7f832ab23000 </a:t>
            </a:r>
            <a:r>
              <a:rPr lang="pl-PL" sz="1050" dirty="0" err="1">
                <a:latin typeface="Consolas"/>
                <a:cs typeface="Consolas"/>
              </a:rPr>
              <a:t>rw</a:t>
            </a:r>
            <a:r>
              <a:rPr lang="pl-PL" sz="1050" dirty="0">
                <a:latin typeface="Consolas"/>
                <a:cs typeface="Consolas"/>
              </a:rPr>
              <a:t>-p 00000000 00:00 0 </a:t>
            </a:r>
          </a:p>
          <a:p>
            <a:pPr marL="0" indent="0">
              <a:buNone/>
            </a:pPr>
            <a:r>
              <a:rPr lang="en-US" sz="1050" u="sng" dirty="0">
                <a:solidFill>
                  <a:srgbClr val="990000"/>
                </a:solidFill>
                <a:latin typeface="Consolas"/>
                <a:cs typeface="Consolas"/>
              </a:rPr>
              <a:t>7fff9356b000-7fff9358c000 </a:t>
            </a:r>
            <a:r>
              <a:rPr lang="en-US" sz="1050" u="sng" dirty="0" err="1">
                <a:solidFill>
                  <a:srgbClr val="990000"/>
                </a:solidFill>
                <a:latin typeface="Consolas"/>
                <a:cs typeface="Consolas"/>
              </a:rPr>
              <a:t>rw</a:t>
            </a:r>
            <a:r>
              <a:rPr lang="en-US" sz="1050" u="sng" dirty="0">
                <a:solidFill>
                  <a:srgbClr val="990000"/>
                </a:solidFill>
                <a:latin typeface="Consolas"/>
                <a:cs typeface="Consolas"/>
              </a:rPr>
              <a:t>-p 00000000 00:00 0                          [stack]</a:t>
            </a:r>
          </a:p>
          <a:p>
            <a:pPr marL="0" indent="0">
              <a:buNone/>
            </a:pPr>
            <a:r>
              <a:rPr lang="da-DK" sz="1050" dirty="0">
                <a:latin typeface="Consolas"/>
                <a:cs typeface="Consolas"/>
              </a:rPr>
              <a:t>7fff935b6000-7fff935b8000 r-</a:t>
            </a:r>
            <a:r>
              <a:rPr lang="da-DK" sz="1050" dirty="0" err="1">
                <a:latin typeface="Consolas"/>
                <a:cs typeface="Consolas"/>
              </a:rPr>
              <a:t>xp</a:t>
            </a:r>
            <a:r>
              <a:rPr lang="da-DK" sz="1050" dirty="0">
                <a:latin typeface="Consolas"/>
                <a:cs typeface="Consolas"/>
              </a:rPr>
              <a:t> 00000000 00:00 0                          [</a:t>
            </a:r>
            <a:r>
              <a:rPr lang="da-DK" sz="1050" dirty="0" err="1">
                <a:latin typeface="Consolas"/>
                <a:cs typeface="Consolas"/>
              </a:rPr>
              <a:t>vdso</a:t>
            </a:r>
            <a:r>
              <a:rPr lang="da-DK" sz="1050" dirty="0">
                <a:latin typeface="Consolas"/>
                <a:cs typeface="Consolas"/>
              </a:rPr>
              <a:t>]</a:t>
            </a:r>
          </a:p>
          <a:p>
            <a:pPr marL="0" indent="0">
              <a:buNone/>
            </a:pPr>
            <a:r>
              <a:rPr lang="en-US" sz="1050" dirty="0">
                <a:latin typeface="Consolas"/>
                <a:cs typeface="Consolas"/>
              </a:rPr>
              <a:t>ffffffffff600000-ffffffffff601000 r-</a:t>
            </a:r>
            <a:r>
              <a:rPr lang="en-US" sz="1050" dirty="0" err="1">
                <a:latin typeface="Consolas"/>
                <a:cs typeface="Consolas"/>
              </a:rPr>
              <a:t>xp</a:t>
            </a:r>
            <a:r>
              <a:rPr lang="en-US" sz="1050" dirty="0">
                <a:latin typeface="Consolas"/>
                <a:cs typeface="Consolas"/>
              </a:rPr>
              <a:t> 00000000 00:00 0                  [</a:t>
            </a:r>
            <a:r>
              <a:rPr lang="en-US" sz="1050" dirty="0" err="1">
                <a:latin typeface="Consolas"/>
                <a:cs typeface="Consolas"/>
              </a:rPr>
              <a:t>vsyscall</a:t>
            </a:r>
            <a:r>
              <a:rPr lang="en-US" sz="1050" dirty="0">
                <a:latin typeface="Consolas"/>
                <a:cs typeface="Consolas"/>
              </a:rPr>
              <a:t>]</a:t>
            </a:r>
          </a:p>
          <a:p>
            <a:endParaRPr lang="en-US" sz="1050" dirty="0"/>
          </a:p>
        </p:txBody>
      </p:sp>
      <p:sp>
        <p:nvSpPr>
          <p:cNvPr id="4" name="Slide Number Placeholder 3"/>
          <p:cNvSpPr>
            <a:spLocks noGrp="1"/>
          </p:cNvSpPr>
          <p:nvPr>
            <p:ph type="sldNum" sz="quarter" idx="12"/>
          </p:nvPr>
        </p:nvSpPr>
        <p:spPr/>
        <p:txBody>
          <a:bodyPr/>
          <a:lstStyle/>
          <a:p>
            <a:fld id="{B747839D-A323-47F3-909F-548499399628}" type="slidenum">
              <a:rPr lang="en-US" smtClean="0"/>
              <a:t>48</a:t>
            </a:fld>
            <a:endParaRPr lang="en-US"/>
          </a:p>
        </p:txBody>
      </p:sp>
      <p:sp>
        <p:nvSpPr>
          <p:cNvPr id="5" name="TextBox 4"/>
          <p:cNvSpPr txBox="1"/>
          <p:nvPr/>
        </p:nvSpPr>
        <p:spPr>
          <a:xfrm>
            <a:off x="564444" y="6180667"/>
            <a:ext cx="45719" cy="307777"/>
          </a:xfrm>
          <a:prstGeom prst="rect">
            <a:avLst/>
          </a:prstGeom>
          <a:noFill/>
        </p:spPr>
        <p:txBody>
          <a:bodyPr wrap="square" rtlCol="0">
            <a:spAutoFit/>
          </a:bodyPr>
          <a:lstStyle/>
          <a:p>
            <a:r>
              <a:rPr lang="en-US" sz="1400" dirty="0" smtClean="0"/>
              <a:t>r = read, w = write, x=execute, p = private (not shared)</a:t>
            </a:r>
            <a:endParaRPr lang="en-US" sz="1400" dirty="0"/>
          </a:p>
        </p:txBody>
      </p:sp>
    </p:spTree>
    <p:extLst>
      <p:ext uri="{BB962C8B-B14F-4D97-AF65-F5344CB8AC3E}">
        <p14:creationId xmlns:p14="http://schemas.microsoft.com/office/powerpoint/2010/main" val="265960461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Variables</a:t>
            </a:r>
            <a:endParaRPr lang="en-US" dirty="0"/>
          </a:p>
        </p:txBody>
      </p:sp>
      <p:sp>
        <p:nvSpPr>
          <p:cNvPr id="2" name="Content Placeholder 1"/>
          <p:cNvSpPr>
            <a:spLocks noGrp="1"/>
          </p:cNvSpPr>
          <p:nvPr>
            <p:ph idx="1"/>
          </p:nvPr>
        </p:nvSpPr>
        <p:spPr>
          <a:xfrm>
            <a:off x="457199" y="1371600"/>
            <a:ext cx="3204715" cy="4754563"/>
          </a:xfrm>
        </p:spPr>
        <p:txBody>
          <a:bodyPr>
            <a:normAutofit fontScale="92500" lnSpcReduction="10000"/>
          </a:bodyPr>
          <a:lstStyle/>
          <a:p>
            <a:r>
              <a:rPr lang="en-US" dirty="0" smtClean="0"/>
              <a:t>On the stack</a:t>
            </a:r>
          </a:p>
          <a:p>
            <a:pPr lvl="1"/>
            <a:r>
              <a:rPr lang="en-US" dirty="0" smtClean="0"/>
              <a:t>Local variables</a:t>
            </a:r>
          </a:p>
          <a:p>
            <a:pPr lvl="1"/>
            <a:r>
              <a:rPr lang="en-US" dirty="0" smtClean="0"/>
              <a:t>Lifetime: stack frame</a:t>
            </a:r>
          </a:p>
          <a:p>
            <a:endParaRPr lang="en-US" dirty="0" smtClean="0"/>
          </a:p>
          <a:p>
            <a:r>
              <a:rPr lang="en-US" dirty="0" smtClean="0"/>
              <a:t>On the heap</a:t>
            </a:r>
          </a:p>
          <a:p>
            <a:pPr lvl="1"/>
            <a:r>
              <a:rPr lang="en-US" dirty="0" smtClean="0"/>
              <a:t>Dynamically allocated via new/</a:t>
            </a:r>
            <a:r>
              <a:rPr lang="en-US" dirty="0" err="1" smtClean="0"/>
              <a:t>malloc</a:t>
            </a:r>
            <a:r>
              <a:rPr lang="en-US" dirty="0" smtClean="0"/>
              <a:t>/etc.</a:t>
            </a:r>
          </a:p>
          <a:p>
            <a:pPr lvl="1"/>
            <a:r>
              <a:rPr lang="en-US" dirty="0" smtClean="0"/>
              <a:t>Lifetime: until freed</a:t>
            </a:r>
          </a:p>
          <a:p>
            <a:pPr marL="3429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747839D-A323-47F3-909F-548499399628}" type="slidenum">
              <a:rPr lang="en-US" smtClean="0"/>
              <a:t>49</a:t>
            </a:fld>
            <a:endParaRPr lang="en-US"/>
          </a:p>
        </p:txBody>
      </p:sp>
      <p:grpSp>
        <p:nvGrpSpPr>
          <p:cNvPr id="6" name="Group 30"/>
          <p:cNvGrpSpPr/>
          <p:nvPr/>
        </p:nvGrpSpPr>
        <p:grpSpPr>
          <a:xfrm>
            <a:off x="4656967" y="1409785"/>
            <a:ext cx="4319039" cy="4163020"/>
            <a:chOff x="3794125" y="1097598"/>
            <a:chExt cx="4597750" cy="4014341"/>
          </a:xfrm>
        </p:grpSpPr>
        <p:sp>
          <p:nvSpPr>
            <p:cNvPr id="7" name="Rectangle 6"/>
            <p:cNvSpPr>
              <a:spLocks noChangeArrowheads="1"/>
            </p:cNvSpPr>
            <p:nvPr/>
          </p:nvSpPr>
          <p:spPr bwMode="auto">
            <a:xfrm>
              <a:off x="3794125" y="4223658"/>
              <a:ext cx="2819400" cy="8382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run time heap</a:t>
              </a:r>
            </a:p>
          </p:txBody>
        </p:sp>
        <p:sp>
          <p:nvSpPr>
            <p:cNvPr id="8" name="Rectangle 7"/>
            <p:cNvSpPr>
              <a:spLocks noChangeArrowheads="1"/>
            </p:cNvSpPr>
            <p:nvPr/>
          </p:nvSpPr>
          <p:spPr bwMode="auto">
            <a:xfrm>
              <a:off x="3800475" y="3200400"/>
              <a:ext cx="2813050" cy="5334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shared libraries</a:t>
              </a:r>
            </a:p>
          </p:txBody>
        </p:sp>
        <p:sp>
          <p:nvSpPr>
            <p:cNvPr id="9" name="Rectangle 8"/>
            <p:cNvSpPr>
              <a:spLocks noChangeArrowheads="1"/>
            </p:cNvSpPr>
            <p:nvPr/>
          </p:nvSpPr>
          <p:spPr bwMode="auto">
            <a:xfrm>
              <a:off x="3800475" y="1219200"/>
              <a:ext cx="2819400" cy="762000"/>
            </a:xfrm>
            <a:prstGeom prst="rect">
              <a:avLst/>
            </a:prstGeom>
            <a:solidFill>
              <a:srgbClr val="E27A32"/>
            </a:solidFill>
            <a:ln w="9525">
              <a:solidFill>
                <a:schemeClr val="tx1"/>
              </a:solidFill>
              <a:miter lim="800000"/>
              <a:headEnd/>
              <a:tailEnd/>
            </a:ln>
            <a:effectLst/>
          </p:spPr>
          <p:txBody>
            <a:bodyPr wrap="none" anchor="ctr">
              <a:prstTxWarp prst="textNoShape">
                <a:avLst/>
              </a:prstTxWarp>
            </a:bodyPr>
            <a:lstStyle/>
            <a:p>
              <a:pPr algn="ctr" eaLnBrk="0" hangingPunct="0">
                <a:spcBef>
                  <a:spcPct val="50000"/>
                </a:spcBef>
              </a:pPr>
              <a:r>
                <a:rPr lang="en-US" sz="2400" dirty="0">
                  <a:solidFill>
                    <a:srgbClr val="FFFFFF"/>
                  </a:solidFill>
                </a:rPr>
                <a:t>user stack</a:t>
              </a:r>
            </a:p>
          </p:txBody>
        </p:sp>
        <p:sp>
          <p:nvSpPr>
            <p:cNvPr id="10" name="Rectangle 9"/>
            <p:cNvSpPr>
              <a:spLocks noChangeArrowheads="1"/>
            </p:cNvSpPr>
            <p:nvPr/>
          </p:nvSpPr>
          <p:spPr bwMode="auto">
            <a:xfrm>
              <a:off x="3794125" y="3733800"/>
              <a:ext cx="2819400" cy="5334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dirty="0"/>
            </a:p>
          </p:txBody>
        </p:sp>
        <p:sp>
          <p:nvSpPr>
            <p:cNvPr id="11" name="Rectangle 10"/>
            <p:cNvSpPr>
              <a:spLocks noChangeArrowheads="1"/>
            </p:cNvSpPr>
            <p:nvPr/>
          </p:nvSpPr>
          <p:spPr bwMode="auto">
            <a:xfrm>
              <a:off x="3794125" y="1981200"/>
              <a:ext cx="2819400" cy="1219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dirty="0"/>
            </a:p>
          </p:txBody>
        </p:sp>
        <p:sp>
          <p:nvSpPr>
            <p:cNvPr id="12" name="Line 11"/>
            <p:cNvSpPr>
              <a:spLocks noChangeShapeType="1"/>
            </p:cNvSpPr>
            <p:nvPr/>
          </p:nvSpPr>
          <p:spPr bwMode="auto">
            <a:xfrm flipV="1">
              <a:off x="5165725" y="37338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13" name="Line 12"/>
            <p:cNvSpPr>
              <a:spLocks noChangeShapeType="1"/>
            </p:cNvSpPr>
            <p:nvPr/>
          </p:nvSpPr>
          <p:spPr bwMode="auto">
            <a:xfrm flipV="1">
              <a:off x="5165725" y="26670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14" name="Line 13"/>
            <p:cNvSpPr>
              <a:spLocks noChangeShapeType="1"/>
            </p:cNvSpPr>
            <p:nvPr/>
          </p:nvSpPr>
          <p:spPr bwMode="auto">
            <a:xfrm>
              <a:off x="5165725" y="1981200"/>
              <a:ext cx="0" cy="533400"/>
            </a:xfrm>
            <a:prstGeom prst="line">
              <a:avLst/>
            </a:prstGeom>
            <a:noFill/>
            <a:ln w="76200">
              <a:solidFill>
                <a:schemeClr val="tx1"/>
              </a:solidFill>
              <a:round/>
              <a:headEnd/>
              <a:tailEnd type="triangle" w="med" len="med"/>
            </a:ln>
            <a:effectLst/>
          </p:spPr>
          <p:txBody>
            <a:bodyPr wrap="none" anchor="ctr">
              <a:prstTxWarp prst="textNoShape">
                <a:avLst/>
              </a:prstTxWarp>
            </a:bodyPr>
            <a:lstStyle/>
            <a:p>
              <a:endParaRPr lang="en-US" dirty="0"/>
            </a:p>
          </p:txBody>
        </p:sp>
        <p:sp>
          <p:nvSpPr>
            <p:cNvPr id="15" name="Text Box 14"/>
            <p:cNvSpPr txBox="1">
              <a:spLocks noChangeArrowheads="1"/>
            </p:cNvSpPr>
            <p:nvPr/>
          </p:nvSpPr>
          <p:spPr bwMode="auto">
            <a:xfrm>
              <a:off x="6659342" y="4726119"/>
              <a:ext cx="1732533" cy="385820"/>
            </a:xfrm>
            <a:prstGeom prst="rect">
              <a:avLst/>
            </a:prstGeom>
            <a:noFill/>
            <a:ln w="9525">
              <a:noFill/>
              <a:miter lim="800000"/>
              <a:headEnd/>
              <a:tailEnd/>
            </a:ln>
            <a:effectLst/>
          </p:spPr>
          <p:txBody>
            <a:bodyPr wrap="square">
              <a:prstTxWarp prst="textNoShape">
                <a:avLst/>
              </a:prstTxWarp>
              <a:spAutoFit/>
            </a:bodyPr>
            <a:lstStyle/>
            <a:p>
              <a:pPr eaLnBrk="0" hangingPunct="0">
                <a:spcBef>
                  <a:spcPct val="50000"/>
                </a:spcBef>
              </a:pPr>
              <a:r>
                <a:rPr lang="en-US" sz="2000" dirty="0" smtClean="0"/>
                <a:t>0x00000000</a:t>
              </a:r>
              <a:endParaRPr lang="en-US" sz="2000" dirty="0"/>
            </a:p>
          </p:txBody>
        </p:sp>
        <p:sp>
          <p:nvSpPr>
            <p:cNvPr id="16" name="Text Box 15"/>
            <p:cNvSpPr txBox="1">
              <a:spLocks noChangeArrowheads="1"/>
            </p:cNvSpPr>
            <p:nvPr/>
          </p:nvSpPr>
          <p:spPr bwMode="auto">
            <a:xfrm>
              <a:off x="6626259" y="1097598"/>
              <a:ext cx="1673750" cy="682604"/>
            </a:xfrm>
            <a:prstGeom prst="rect">
              <a:avLst/>
            </a:prstGeom>
            <a:noFill/>
            <a:ln w="9525">
              <a:noFill/>
              <a:miter lim="800000"/>
              <a:headEnd/>
              <a:tailEnd/>
            </a:ln>
            <a:effectLst/>
          </p:spPr>
          <p:txBody>
            <a:bodyPr wrap="square">
              <a:prstTxWarp prst="textNoShape">
                <a:avLst/>
              </a:prstTxWarp>
              <a:spAutoFit/>
            </a:bodyPr>
            <a:lstStyle/>
            <a:p>
              <a:pPr eaLnBrk="0" hangingPunct="0">
                <a:spcBef>
                  <a:spcPct val="50000"/>
                </a:spcBef>
              </a:pPr>
              <a:r>
                <a:rPr lang="en-US" sz="2000" dirty="0" smtClean="0"/>
                <a:t>0xC0000000 (3GB)</a:t>
              </a:r>
              <a:endParaRPr lang="en-US" sz="2000" dirty="0"/>
            </a:p>
          </p:txBody>
        </p:sp>
        <p:sp>
          <p:nvSpPr>
            <p:cNvPr id="21" name="Line 22"/>
            <p:cNvSpPr>
              <a:spLocks noChangeShapeType="1"/>
            </p:cNvSpPr>
            <p:nvPr/>
          </p:nvSpPr>
          <p:spPr bwMode="auto">
            <a:xfrm>
              <a:off x="3800475" y="5031922"/>
              <a:ext cx="2819400" cy="0"/>
            </a:xfrm>
            <a:prstGeom prst="line">
              <a:avLst/>
            </a:prstGeom>
            <a:noFill/>
            <a:ln w="38100" cmpd="sng">
              <a:solidFill>
                <a:schemeClr val="tx1"/>
              </a:solidFill>
              <a:round/>
              <a:headEnd/>
              <a:tailEnd/>
            </a:ln>
            <a:effectLst/>
          </p:spPr>
          <p:txBody>
            <a:bodyPr wrap="none" anchor="ctr">
              <a:prstTxWarp prst="textNoShape">
                <a:avLst/>
              </a:prstTxWarp>
            </a:bodyPr>
            <a:lstStyle/>
            <a:p>
              <a:endParaRPr lang="en-US" dirty="0"/>
            </a:p>
          </p:txBody>
        </p:sp>
        <p:sp>
          <p:nvSpPr>
            <p:cNvPr id="22" name="Line 23"/>
            <p:cNvSpPr>
              <a:spLocks noChangeShapeType="1"/>
            </p:cNvSpPr>
            <p:nvPr/>
          </p:nvSpPr>
          <p:spPr bwMode="auto">
            <a:xfrm>
              <a:off x="3794125" y="3733800"/>
              <a:ext cx="2819400" cy="0"/>
            </a:xfrm>
            <a:prstGeom prst="line">
              <a:avLst/>
            </a:prstGeom>
            <a:noFill/>
            <a:ln w="57150">
              <a:solidFill>
                <a:schemeClr val="tx1"/>
              </a:solidFill>
              <a:round/>
              <a:headEnd/>
              <a:tailEnd/>
            </a:ln>
            <a:effectLst/>
          </p:spPr>
          <p:txBody>
            <a:bodyPr wrap="none" anchor="ctr">
              <a:prstTxWarp prst="textNoShape">
                <a:avLst/>
              </a:prstTxWarp>
            </a:bodyPr>
            <a:lstStyle/>
            <a:p>
              <a:endParaRPr lang="en-US" dirty="0"/>
            </a:p>
          </p:txBody>
        </p:sp>
        <p:sp>
          <p:nvSpPr>
            <p:cNvPr id="23" name="Line 24"/>
            <p:cNvSpPr>
              <a:spLocks noChangeShapeType="1"/>
            </p:cNvSpPr>
            <p:nvPr/>
          </p:nvSpPr>
          <p:spPr bwMode="auto">
            <a:xfrm>
              <a:off x="3794125" y="1219200"/>
              <a:ext cx="2819400" cy="0"/>
            </a:xfrm>
            <a:prstGeom prst="line">
              <a:avLst/>
            </a:prstGeom>
            <a:noFill/>
            <a:ln w="57150">
              <a:solidFill>
                <a:schemeClr val="tx1"/>
              </a:solidFill>
              <a:round/>
              <a:headEnd/>
              <a:tailEnd/>
            </a:ln>
            <a:effectLst/>
          </p:spPr>
          <p:txBody>
            <a:bodyPr wrap="none" anchor="ctr">
              <a:prstTxWarp prst="textNoShape">
                <a:avLst/>
              </a:prstTxWarp>
            </a:bodyPr>
            <a:lstStyle/>
            <a:p>
              <a:endParaRPr lang="en-US" dirty="0"/>
            </a:p>
          </p:txBody>
        </p:sp>
      </p:grpSp>
    </p:spTree>
    <p:extLst>
      <p:ext uri="{BB962C8B-B14F-4D97-AF65-F5344CB8AC3E}">
        <p14:creationId xmlns:p14="http://schemas.microsoft.com/office/powerpoint/2010/main" val="3019530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Definitions and Terms</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747839D-A323-47F3-909F-548499399628}" type="slidenum">
              <a:rPr lang="en-US" smtClean="0"/>
              <a:t>5</a:t>
            </a:fld>
            <a:endParaRPr lang="en-US"/>
          </a:p>
        </p:txBody>
      </p:sp>
    </p:spTree>
    <p:extLst>
      <p:ext uri="{BB962C8B-B14F-4D97-AF65-F5344CB8AC3E}">
        <p14:creationId xmlns:p14="http://schemas.microsoft.com/office/powerpoint/2010/main" val="383699564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3" name="Content Placeholder 2"/>
          <p:cNvSpPr>
            <a:spLocks noGrp="1"/>
          </p:cNvSpPr>
          <p:nvPr>
            <p:ph idx="1"/>
          </p:nvPr>
        </p:nvSpPr>
        <p:spPr/>
        <p:txBody>
          <a:bodyPr/>
          <a:lstStyle/>
          <a:p>
            <a:r>
              <a:rPr lang="en-US" b="0" dirty="0" smtClean="0"/>
              <a:t>Procedures are not native to assembly</a:t>
            </a:r>
          </a:p>
          <a:p>
            <a:r>
              <a:rPr lang="en-US" b="0" dirty="0" smtClean="0"/>
              <a:t>Compilers </a:t>
            </a:r>
            <a:r>
              <a:rPr lang="en-US" i="1" dirty="0" smtClean="0"/>
              <a:t>implement</a:t>
            </a:r>
            <a:r>
              <a:rPr lang="en-US" b="0" dirty="0" smtClean="0"/>
              <a:t> procedures</a:t>
            </a:r>
          </a:p>
          <a:p>
            <a:pPr lvl="1"/>
            <a:r>
              <a:rPr lang="en-US" b="0" dirty="0" smtClean="0"/>
              <a:t>On the stack</a:t>
            </a:r>
          </a:p>
          <a:p>
            <a:pPr lvl="1"/>
            <a:r>
              <a:rPr lang="en-US" b="0" dirty="0" smtClean="0"/>
              <a:t>Following the call/return stack discipline</a:t>
            </a:r>
          </a:p>
        </p:txBody>
      </p:sp>
      <p:sp>
        <p:nvSpPr>
          <p:cNvPr id="4" name="Slide Number Placeholder 3"/>
          <p:cNvSpPr>
            <a:spLocks noGrp="1"/>
          </p:cNvSpPr>
          <p:nvPr>
            <p:ph type="sldNum" sz="quarter" idx="12"/>
          </p:nvPr>
        </p:nvSpPr>
        <p:spPr/>
        <p:txBody>
          <a:bodyPr/>
          <a:lstStyle/>
          <a:p>
            <a:fld id="{B747839D-A323-47F3-909F-548499399628}" type="slidenum">
              <a:rPr lang="en-US" smtClean="0"/>
              <a:t>50</a:t>
            </a:fld>
            <a:endParaRPr lang="en-US"/>
          </a:p>
        </p:txBody>
      </p:sp>
    </p:spTree>
    <p:extLst>
      <p:ext uri="{BB962C8B-B14F-4D97-AF65-F5344CB8AC3E}">
        <p14:creationId xmlns:p14="http://schemas.microsoft.com/office/powerpoint/2010/main" val="379140588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Procedures/Functions</a:t>
            </a:r>
            <a:endParaRPr lang="en-US" dirty="0"/>
          </a:p>
        </p:txBody>
      </p:sp>
      <p:sp>
        <p:nvSpPr>
          <p:cNvPr id="3" name="Content Placeholder 2"/>
          <p:cNvSpPr>
            <a:spLocks noGrp="1"/>
          </p:cNvSpPr>
          <p:nvPr>
            <p:ph idx="1"/>
          </p:nvPr>
        </p:nvSpPr>
        <p:spPr>
          <a:xfrm>
            <a:off x="152400" y="1371600"/>
            <a:ext cx="8534400" cy="4754563"/>
          </a:xfrm>
        </p:spPr>
        <p:txBody>
          <a:bodyPr>
            <a:normAutofit fontScale="92500" lnSpcReduction="20000"/>
          </a:bodyPr>
          <a:lstStyle/>
          <a:p>
            <a:r>
              <a:rPr lang="en-US" b="0" dirty="0" smtClean="0"/>
              <a:t>We need to address several issues:</a:t>
            </a:r>
          </a:p>
          <a:p>
            <a:pPr marL="971550" lvl="1" indent="-514350">
              <a:buFont typeface="+mj-lt"/>
              <a:buAutoNum type="arabicPeriod"/>
            </a:pPr>
            <a:r>
              <a:rPr lang="en-US" b="0" dirty="0" smtClean="0"/>
              <a:t>How to allocate space for local variables</a:t>
            </a:r>
          </a:p>
          <a:p>
            <a:pPr marL="971550" lvl="1" indent="-514350">
              <a:buFont typeface="+mj-lt"/>
              <a:buAutoNum type="arabicPeriod"/>
            </a:pPr>
            <a:r>
              <a:rPr lang="en-US" b="0" dirty="0" smtClean="0"/>
              <a:t>How to pass parameters</a:t>
            </a:r>
          </a:p>
          <a:p>
            <a:pPr marL="971550" lvl="1" indent="-514350">
              <a:buFont typeface="+mj-lt"/>
              <a:buAutoNum type="arabicPeriod"/>
            </a:pPr>
            <a:r>
              <a:rPr lang="en-US" dirty="0" smtClean="0"/>
              <a:t>How to pass return values</a:t>
            </a:r>
          </a:p>
          <a:p>
            <a:pPr marL="971550" lvl="1" indent="-514350">
              <a:buFont typeface="+mj-lt"/>
              <a:buAutoNum type="arabicPeriod"/>
            </a:pPr>
            <a:r>
              <a:rPr lang="en-US" b="0" dirty="0" smtClean="0"/>
              <a:t>How to share 8 registers with an </a:t>
            </a:r>
            <a:r>
              <a:rPr lang="en-US" dirty="0" smtClean="0"/>
              <a:t>infinite number of local variables</a:t>
            </a:r>
          </a:p>
          <a:p>
            <a:pPr marL="971550" lvl="1" indent="-514350">
              <a:buFont typeface="+mj-lt"/>
              <a:buAutoNum type="arabicPeriod"/>
            </a:pPr>
            <a:endParaRPr lang="en-US" b="0" dirty="0" smtClean="0"/>
          </a:p>
          <a:p>
            <a:r>
              <a:rPr lang="en-US" b="0" dirty="0" smtClean="0"/>
              <a:t>A stack frame provides space for these values</a:t>
            </a:r>
          </a:p>
          <a:p>
            <a:pPr lvl="1"/>
            <a:r>
              <a:rPr lang="en-US" b="0" dirty="0" smtClean="0"/>
              <a:t>Each procedure invocation has its own stack frame</a:t>
            </a:r>
          </a:p>
          <a:p>
            <a:pPr lvl="1"/>
            <a:r>
              <a:rPr lang="en-US" b="0" dirty="0" smtClean="0"/>
              <a:t>Stack discipline is LIFO</a:t>
            </a:r>
          </a:p>
          <a:p>
            <a:pPr lvl="2"/>
            <a:r>
              <a:rPr lang="en-US" b="0" dirty="0" smtClean="0"/>
              <a:t>If procedure A calls B, B’s frame must exit before A’s</a:t>
            </a:r>
          </a:p>
        </p:txBody>
      </p:sp>
      <p:sp>
        <p:nvSpPr>
          <p:cNvPr id="4" name="Slide Number Placeholder 3"/>
          <p:cNvSpPr>
            <a:spLocks noGrp="1"/>
          </p:cNvSpPr>
          <p:nvPr>
            <p:ph type="sldNum" sz="quarter" idx="12"/>
          </p:nvPr>
        </p:nvSpPr>
        <p:spPr/>
        <p:txBody>
          <a:bodyPr/>
          <a:lstStyle/>
          <a:p>
            <a:fld id="{B747839D-A323-47F3-909F-548499399628}" type="slidenum">
              <a:rPr lang="en-US" smtClean="0"/>
              <a:t>51</a:t>
            </a:fld>
            <a:endParaRPr lang="en-US"/>
          </a:p>
        </p:txBody>
      </p:sp>
    </p:spTree>
    <p:extLst>
      <p:ext uri="{BB962C8B-B14F-4D97-AF65-F5344CB8AC3E}">
        <p14:creationId xmlns:p14="http://schemas.microsoft.com/office/powerpoint/2010/main" val="575201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52</a:t>
            </a:fld>
            <a:endParaRPr lang="en-US"/>
          </a:p>
        </p:txBody>
      </p:sp>
      <p:grpSp>
        <p:nvGrpSpPr>
          <p:cNvPr id="2" name="Group 26"/>
          <p:cNvGrpSpPr/>
          <p:nvPr/>
        </p:nvGrpSpPr>
        <p:grpSpPr>
          <a:xfrm>
            <a:off x="6095999" y="1143000"/>
            <a:ext cx="2819400" cy="4876800"/>
            <a:chOff x="6096000" y="1143000"/>
            <a:chExt cx="1670050" cy="4114800"/>
          </a:xfrm>
        </p:grpSpPr>
        <p:sp>
          <p:nvSpPr>
            <p:cNvPr id="234505" name="Rectangle 9"/>
            <p:cNvSpPr>
              <a:spLocks noChangeArrowheads="1"/>
            </p:cNvSpPr>
            <p:nvPr/>
          </p:nvSpPr>
          <p:spPr bwMode="auto">
            <a:xfrm>
              <a:off x="6197600" y="1676400"/>
              <a:ext cx="1498600" cy="3581400"/>
            </a:xfrm>
            <a:prstGeom prst="rect">
              <a:avLst/>
            </a:prstGeom>
            <a:noFill/>
            <a:ln w="25400">
              <a:solidFill>
                <a:schemeClr val="tx1"/>
              </a:solidFill>
              <a:miter lim="800000"/>
              <a:headEnd/>
              <a:tailEnd/>
            </a:ln>
            <a:effectLst>
              <a:outerShdw blurRad="63500" dist="107763" dir="2700000" algn="ctr" rotWithShape="0">
                <a:srgbClr val="CCECFF">
                  <a:alpha val="74998"/>
                </a:srgbClr>
              </a:outerShdw>
            </a:effectLst>
          </p:spPr>
          <p:txBody>
            <a:bodyPr wrap="none" anchor="ctr">
              <a:prstTxWarp prst="textNoShape">
                <a:avLst/>
              </a:prstTxWarp>
            </a:bodyPr>
            <a:lstStyle/>
            <a:p>
              <a:endParaRPr lang="en-US">
                <a:latin typeface="Cambria"/>
                <a:cs typeface="Cambria"/>
              </a:endParaRPr>
            </a:p>
          </p:txBody>
        </p:sp>
        <p:sp>
          <p:nvSpPr>
            <p:cNvPr id="234507" name="Rectangle 11"/>
            <p:cNvSpPr>
              <a:spLocks noChangeArrowheads="1"/>
            </p:cNvSpPr>
            <p:nvPr/>
          </p:nvSpPr>
          <p:spPr bwMode="auto">
            <a:xfrm>
              <a:off x="6467495" y="1657350"/>
              <a:ext cx="802054"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orange</a:t>
              </a:r>
              <a:endParaRPr lang="en-US" sz="2400" dirty="0">
                <a:latin typeface="Cambria"/>
                <a:cs typeface="Cambria"/>
              </a:endParaRPr>
            </a:p>
          </p:txBody>
        </p:sp>
        <p:sp>
          <p:nvSpPr>
            <p:cNvPr id="234508" name="Rectangle 12"/>
            <p:cNvSpPr>
              <a:spLocks noChangeArrowheads="1"/>
            </p:cNvSpPr>
            <p:nvPr/>
          </p:nvSpPr>
          <p:spPr bwMode="auto">
            <a:xfrm>
              <a:off x="6527715" y="2428875"/>
              <a:ext cx="6064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red</a:t>
              </a:r>
              <a:endParaRPr lang="en-US" sz="2400" dirty="0">
                <a:latin typeface="Cambria"/>
                <a:cs typeface="Cambria"/>
              </a:endParaRPr>
            </a:p>
          </p:txBody>
        </p:sp>
        <p:sp>
          <p:nvSpPr>
            <p:cNvPr id="234509" name="Rectangle 13"/>
            <p:cNvSpPr>
              <a:spLocks noChangeArrowheads="1"/>
            </p:cNvSpPr>
            <p:nvPr/>
          </p:nvSpPr>
          <p:spPr bwMode="auto">
            <a:xfrm>
              <a:off x="6459924" y="3265488"/>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sp>
          <p:nvSpPr>
            <p:cNvPr id="234512" name="Line 16"/>
            <p:cNvSpPr>
              <a:spLocks noChangeShapeType="1"/>
            </p:cNvSpPr>
            <p:nvPr/>
          </p:nvSpPr>
          <p:spPr bwMode="auto">
            <a:xfrm>
              <a:off x="6716713" y="2043113"/>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3" name="Line 17"/>
            <p:cNvSpPr>
              <a:spLocks noChangeShapeType="1"/>
            </p:cNvSpPr>
            <p:nvPr/>
          </p:nvSpPr>
          <p:spPr bwMode="auto">
            <a:xfrm>
              <a:off x="6716713" y="2814638"/>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4" name="Line 18"/>
            <p:cNvSpPr>
              <a:spLocks noChangeShapeType="1"/>
            </p:cNvSpPr>
            <p:nvPr/>
          </p:nvSpPr>
          <p:spPr bwMode="auto">
            <a:xfrm>
              <a:off x="6716713" y="35814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5" name="Line 19"/>
            <p:cNvSpPr>
              <a:spLocks noChangeShapeType="1"/>
            </p:cNvSpPr>
            <p:nvPr/>
          </p:nvSpPr>
          <p:spPr bwMode="auto">
            <a:xfrm>
              <a:off x="6716713" y="43434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6" name="Rectangle 20"/>
            <p:cNvSpPr>
              <a:spLocks noChangeArrowheads="1"/>
            </p:cNvSpPr>
            <p:nvPr/>
          </p:nvSpPr>
          <p:spPr bwMode="auto">
            <a:xfrm>
              <a:off x="6096000" y="1143000"/>
              <a:ext cx="1670050"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nSpc>
                  <a:spcPct val="100000"/>
                </a:lnSpc>
              </a:pPr>
              <a:r>
                <a:rPr lang="en-US" sz="2400" dirty="0" smtClean="0">
                  <a:latin typeface="Cambria"/>
                  <a:cs typeface="Cambria"/>
                </a:rPr>
                <a:t>Function </a:t>
              </a:r>
              <a:r>
                <a:rPr lang="en-US" sz="2400" dirty="0" smtClean="0">
                  <a:solidFill>
                    <a:srgbClr val="990000"/>
                  </a:solidFill>
                  <a:latin typeface="Cambria"/>
                  <a:cs typeface="Cambria"/>
                </a:rPr>
                <a:t>Call </a:t>
              </a:r>
              <a:r>
                <a:rPr lang="en-US" sz="2400" dirty="0">
                  <a:solidFill>
                    <a:srgbClr val="990000"/>
                  </a:solidFill>
                  <a:latin typeface="Cambria"/>
                  <a:cs typeface="Cambria"/>
                </a:rPr>
                <a:t>Chain</a:t>
              </a:r>
            </a:p>
          </p:txBody>
        </p:sp>
        <p:sp>
          <p:nvSpPr>
            <p:cNvPr id="234521" name="Line 25"/>
            <p:cNvSpPr>
              <a:spLocks noChangeShapeType="1"/>
            </p:cNvSpPr>
            <p:nvPr/>
          </p:nvSpPr>
          <p:spPr bwMode="auto">
            <a:xfrm>
              <a:off x="6818184" y="2814638"/>
              <a:ext cx="536575"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2" name="Rectangle 13"/>
            <p:cNvSpPr>
              <a:spLocks noChangeArrowheads="1"/>
            </p:cNvSpPr>
            <p:nvPr/>
          </p:nvSpPr>
          <p:spPr bwMode="auto">
            <a:xfrm>
              <a:off x="6457092" y="3962400"/>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sp>
          <p:nvSpPr>
            <p:cNvPr id="23" name="Rectangle 13"/>
            <p:cNvSpPr>
              <a:spLocks noChangeArrowheads="1"/>
            </p:cNvSpPr>
            <p:nvPr/>
          </p:nvSpPr>
          <p:spPr bwMode="auto">
            <a:xfrm>
              <a:off x="6502229" y="4814833"/>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a:t>
              </a:r>
              <a:endParaRPr lang="en-US" sz="2400" dirty="0">
                <a:latin typeface="Cambria"/>
                <a:cs typeface="Cambria"/>
              </a:endParaRPr>
            </a:p>
          </p:txBody>
        </p:sp>
        <p:sp>
          <p:nvSpPr>
            <p:cNvPr id="24" name="Rectangle 13"/>
            <p:cNvSpPr>
              <a:spLocks noChangeArrowheads="1"/>
            </p:cNvSpPr>
            <p:nvPr/>
          </p:nvSpPr>
          <p:spPr bwMode="auto">
            <a:xfrm>
              <a:off x="7134141" y="3264694"/>
              <a:ext cx="562061"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grpSp>
      <p:sp>
        <p:nvSpPr>
          <p:cNvPr id="4" name="Rounded Rectangle 3"/>
          <p:cNvSpPr/>
          <p:nvPr/>
        </p:nvSpPr>
        <p:spPr>
          <a:xfrm>
            <a:off x="6553200" y="1775178"/>
            <a:ext cx="1366819" cy="3863622"/>
          </a:xfrm>
          <a:prstGeom prst="roundRect">
            <a:avLst/>
          </a:prstGeom>
          <a:noFill/>
          <a:ln>
            <a:solidFill>
              <a:schemeClr val="tx1">
                <a:lumMod val="85000"/>
                <a:lumOff val="15000"/>
              </a:schemeClr>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5" name="Rectangle 4"/>
          <p:cNvSpPr>
            <a:spLocks noChangeArrowheads="1"/>
          </p:cNvSpPr>
          <p:nvPr/>
        </p:nvSpPr>
        <p:spPr bwMode="auto">
          <a:xfrm>
            <a:off x="76200" y="1295400"/>
            <a:ext cx="1676400" cy="2398092"/>
          </a:xfrm>
          <a:prstGeom prst="rect">
            <a:avLst/>
          </a:prstGeom>
          <a:solidFill>
            <a:schemeClr val="accent2"/>
          </a:solidFill>
          <a:ln w="25400">
            <a:noFill/>
            <a:miter lim="800000"/>
            <a:headEnd/>
            <a:tailEnd/>
          </a:ln>
          <a:effectLst/>
        </p:spPr>
        <p:txBody>
          <a:bodyPr wrap="square" lIns="90487" tIns="44450" rIns="90487" bIns="44450">
            <a:prstTxWarp prst="textNoShape">
              <a:avLst/>
            </a:prstTxWarp>
            <a:spAutoFit/>
          </a:bodyPr>
          <a:lstStyle/>
          <a:p>
            <a:pPr algn="l">
              <a:lnSpc>
                <a:spcPct val="100000"/>
              </a:lnSpc>
              <a:spcBef>
                <a:spcPts val="240"/>
              </a:spcBef>
            </a:pPr>
            <a:r>
              <a:rPr lang="en-US" sz="2400" dirty="0" smtClean="0">
                <a:solidFill>
                  <a:schemeClr val="bg1"/>
                </a:solidFill>
                <a:latin typeface="Cambria"/>
                <a:cs typeface="Cambria"/>
              </a:rPr>
              <a:t>orange(</a:t>
            </a:r>
            <a:r>
              <a:rPr lang="en-US" sz="2400" dirty="0">
                <a:solidFill>
                  <a:schemeClr val="bg1"/>
                </a:solidFill>
                <a:latin typeface="Cambria"/>
                <a:cs typeface="Cambria"/>
              </a:rPr>
              <a:t>…)</a:t>
            </a:r>
          </a:p>
          <a:p>
            <a:pPr algn="l">
              <a:lnSpc>
                <a:spcPct val="100000"/>
              </a:lnSpc>
              <a:spcBef>
                <a:spcPts val="240"/>
              </a:spcBef>
            </a:pPr>
            <a:r>
              <a:rPr lang="en-US" sz="2400" dirty="0">
                <a:solidFill>
                  <a:schemeClr val="bg1"/>
                </a:solidFill>
                <a:latin typeface="Cambria"/>
                <a:cs typeface="Cambria"/>
              </a:rPr>
              <a:t>{</a:t>
            </a:r>
          </a:p>
          <a:p>
            <a:pPr marL="342900" lvl="1" algn="l">
              <a:lnSpc>
                <a:spcPct val="100000"/>
              </a:lnSpc>
              <a:spcBef>
                <a:spcPts val="240"/>
              </a:spcBef>
            </a:pPr>
            <a:r>
              <a:rPr lang="en-US" sz="2400" dirty="0" smtClean="0">
                <a:solidFill>
                  <a:schemeClr val="bg1"/>
                </a:solidFill>
                <a:latin typeface="Cambria"/>
                <a:cs typeface="Cambria"/>
              </a:rPr>
              <a:t>...</a:t>
            </a:r>
            <a:br>
              <a:rPr lang="en-US" sz="2400" dirty="0" smtClean="0">
                <a:solidFill>
                  <a:schemeClr val="bg1"/>
                </a:solidFill>
                <a:latin typeface="Cambria"/>
                <a:cs typeface="Cambria"/>
              </a:rPr>
            </a:br>
            <a:r>
              <a:rPr lang="en-US" sz="2400" dirty="0" smtClean="0">
                <a:solidFill>
                  <a:schemeClr val="bg1"/>
                </a:solidFill>
                <a:latin typeface="Cambria"/>
                <a:cs typeface="Cambria"/>
              </a:rPr>
              <a:t>red()</a:t>
            </a:r>
            <a:br>
              <a:rPr lang="en-US" sz="2400" dirty="0" smtClean="0">
                <a:solidFill>
                  <a:schemeClr val="bg1"/>
                </a:solidFill>
                <a:latin typeface="Cambria"/>
                <a:cs typeface="Cambria"/>
              </a:rPr>
            </a:br>
            <a:r>
              <a:rPr lang="en-US" sz="2400" dirty="0" smtClean="0">
                <a:solidFill>
                  <a:schemeClr val="bg1"/>
                </a:solidFill>
                <a:latin typeface="Cambria"/>
                <a:cs typeface="Cambria"/>
              </a:rPr>
              <a:t>...</a:t>
            </a:r>
          </a:p>
          <a:p>
            <a:pPr algn="l">
              <a:lnSpc>
                <a:spcPct val="100000"/>
              </a:lnSpc>
              <a:spcBef>
                <a:spcPts val="240"/>
              </a:spcBef>
            </a:pPr>
            <a:r>
              <a:rPr lang="en-US" sz="2400" dirty="0" smtClean="0">
                <a:solidFill>
                  <a:schemeClr val="bg1"/>
                </a:solidFill>
                <a:latin typeface="Cambria"/>
                <a:cs typeface="Cambria"/>
              </a:rPr>
              <a:t>}</a:t>
            </a:r>
            <a:endParaRPr lang="en-US" sz="2400" dirty="0">
              <a:solidFill>
                <a:schemeClr val="bg1"/>
              </a:solidFill>
              <a:latin typeface="Cambria"/>
              <a:cs typeface="Cambria"/>
            </a:endParaRPr>
          </a:p>
        </p:txBody>
      </p:sp>
      <p:sp>
        <p:nvSpPr>
          <p:cNvPr id="26" name="Rectangle 5"/>
          <p:cNvSpPr>
            <a:spLocks noChangeArrowheads="1"/>
          </p:cNvSpPr>
          <p:nvPr/>
        </p:nvSpPr>
        <p:spPr bwMode="auto">
          <a:xfrm>
            <a:off x="2133600" y="2057400"/>
            <a:ext cx="1676400" cy="2859757"/>
          </a:xfrm>
          <a:prstGeom prst="rect">
            <a:avLst/>
          </a:prstGeom>
          <a:solidFill>
            <a:schemeClr val="tx2">
              <a:lumMod val="75000"/>
            </a:schemeClr>
          </a:solidFill>
          <a:ln w="25400">
            <a:solidFill>
              <a:srgbClr val="FFFFFF"/>
            </a:solidFill>
            <a:miter lim="800000"/>
            <a:headEnd/>
            <a:tailEnd/>
          </a:ln>
          <a:effectLst/>
        </p:spPr>
        <p:txBody>
          <a:bodyPr wrap="square" lIns="90487" tIns="44450" rIns="90487" bIns="44450">
            <a:prstTxWarp prst="textNoShape">
              <a:avLst/>
            </a:prstTxWarp>
            <a:spAutoFit/>
          </a:bodyPr>
          <a:lstStyle/>
          <a:p>
            <a:pPr algn="l">
              <a:lnSpc>
                <a:spcPct val="100000"/>
              </a:lnSpc>
              <a:spcBef>
                <a:spcPts val="240"/>
              </a:spcBef>
            </a:pPr>
            <a:r>
              <a:rPr lang="en-US" sz="2400" dirty="0" smtClean="0">
                <a:solidFill>
                  <a:srgbClr val="FFFFFE"/>
                </a:solidFill>
                <a:latin typeface="Cambria"/>
                <a:cs typeface="Cambria"/>
              </a:rPr>
              <a:t>red(</a:t>
            </a:r>
            <a:r>
              <a:rPr lang="en-US" sz="2400" dirty="0">
                <a:solidFill>
                  <a:srgbClr val="FFFFFE"/>
                </a:solidFill>
                <a:latin typeface="Cambria"/>
                <a:cs typeface="Cambria"/>
              </a:rPr>
              <a:t>…)</a:t>
            </a:r>
          </a:p>
          <a:p>
            <a:pPr algn="l">
              <a:lnSpc>
                <a:spcPct val="100000"/>
              </a:lnSpc>
              <a:spcBef>
                <a:spcPts val="240"/>
              </a:spcBef>
            </a:pPr>
            <a:r>
              <a:rPr lang="en-US" sz="2400" dirty="0">
                <a:solidFill>
                  <a:srgbClr val="FFFFFE"/>
                </a:solidFill>
                <a:latin typeface="Cambria"/>
                <a:cs typeface="Cambria"/>
              </a:rPr>
              <a:t>{</a:t>
            </a:r>
          </a:p>
          <a:p>
            <a:pPr marL="342900" lvl="1" algn="l">
              <a:lnSpc>
                <a:spcPct val="100000"/>
              </a:lnSpc>
              <a:spcBef>
                <a:spcPts val="240"/>
              </a:spcBef>
            </a:pPr>
            <a:r>
              <a:rPr lang="en-US" sz="2400" dirty="0" smtClean="0">
                <a:solidFill>
                  <a:srgbClr val="FFFFFE"/>
                </a:solidFill>
                <a:latin typeface="Cambria"/>
                <a:cs typeface="Cambria"/>
              </a:rPr>
              <a:t>...</a:t>
            </a:r>
          </a:p>
          <a:p>
            <a:pPr marL="342900" lvl="1" algn="l">
              <a:lnSpc>
                <a:spcPct val="100000"/>
              </a:lnSpc>
              <a:spcBef>
                <a:spcPts val="240"/>
              </a:spcBef>
            </a:pPr>
            <a:r>
              <a:rPr lang="en-US" sz="2400" dirty="0" smtClean="0">
                <a:solidFill>
                  <a:srgbClr val="FFFFFE"/>
                </a:solidFill>
                <a:latin typeface="Cambria"/>
                <a:cs typeface="Cambria"/>
              </a:rPr>
              <a:t>green()</a:t>
            </a:r>
          </a:p>
          <a:p>
            <a:pPr marL="342900" lvl="1" algn="l">
              <a:lnSpc>
                <a:spcPct val="100000"/>
              </a:lnSpc>
              <a:spcBef>
                <a:spcPts val="240"/>
              </a:spcBef>
            </a:pPr>
            <a:r>
              <a:rPr lang="en-US" sz="2400" dirty="0" smtClean="0">
                <a:solidFill>
                  <a:srgbClr val="FFFFFE"/>
                </a:solidFill>
                <a:latin typeface="Cambria"/>
                <a:cs typeface="Cambria"/>
              </a:rPr>
              <a:t>...</a:t>
            </a:r>
          </a:p>
          <a:p>
            <a:pPr marL="342900" lvl="1" algn="l">
              <a:lnSpc>
                <a:spcPct val="100000"/>
              </a:lnSpc>
              <a:spcBef>
                <a:spcPts val="240"/>
              </a:spcBef>
            </a:pPr>
            <a:r>
              <a:rPr lang="en-US" sz="2400" dirty="0" smtClean="0">
                <a:solidFill>
                  <a:srgbClr val="FFFFFE"/>
                </a:solidFill>
                <a:latin typeface="Cambria"/>
                <a:cs typeface="Cambria"/>
              </a:rPr>
              <a:t>green()</a:t>
            </a:r>
          </a:p>
          <a:p>
            <a:pPr algn="l">
              <a:lnSpc>
                <a:spcPct val="100000"/>
              </a:lnSpc>
              <a:spcBef>
                <a:spcPts val="240"/>
              </a:spcBef>
            </a:pPr>
            <a:r>
              <a:rPr lang="en-US" sz="2400" dirty="0" smtClean="0">
                <a:solidFill>
                  <a:srgbClr val="FFFFFE"/>
                </a:solidFill>
                <a:latin typeface="Cambria"/>
                <a:cs typeface="Cambria"/>
              </a:rPr>
              <a:t>}</a:t>
            </a:r>
            <a:endParaRPr lang="en-US" sz="2400" dirty="0">
              <a:solidFill>
                <a:srgbClr val="FFFFFE"/>
              </a:solidFill>
              <a:latin typeface="Cambria"/>
              <a:cs typeface="Cambria"/>
            </a:endParaRPr>
          </a:p>
        </p:txBody>
      </p:sp>
      <p:sp>
        <p:nvSpPr>
          <p:cNvPr id="27" name="Rectangle 6"/>
          <p:cNvSpPr>
            <a:spLocks noChangeArrowheads="1"/>
          </p:cNvSpPr>
          <p:nvPr/>
        </p:nvSpPr>
        <p:spPr bwMode="auto">
          <a:xfrm>
            <a:off x="4038600" y="3962400"/>
            <a:ext cx="1905000" cy="2459647"/>
          </a:xfrm>
          <a:prstGeom prst="rect">
            <a:avLst/>
          </a:prstGeom>
          <a:solidFill>
            <a:schemeClr val="accent5"/>
          </a:solidFill>
          <a:ln w="25400">
            <a:solidFill>
              <a:srgbClr val="FFFFFF"/>
            </a:solidFill>
            <a:miter lim="800000"/>
            <a:headEnd/>
            <a:tailEnd/>
          </a:ln>
          <a:effectLst/>
        </p:spPr>
        <p:txBody>
          <a:bodyPr wrap="square" lIns="90487" tIns="44450" rIns="90487" bIns="44450">
            <a:prstTxWarp prst="textNoShape">
              <a:avLst/>
            </a:prstTxWarp>
            <a:spAutoFit/>
          </a:bodyPr>
          <a:lstStyle/>
          <a:p>
            <a:pPr algn="l">
              <a:lnSpc>
                <a:spcPct val="100000"/>
              </a:lnSpc>
              <a:spcBef>
                <a:spcPts val="240"/>
              </a:spcBef>
            </a:pPr>
            <a:r>
              <a:rPr lang="en-US" sz="2400" dirty="0" smtClean="0">
                <a:solidFill>
                  <a:srgbClr val="FFFFFE"/>
                </a:solidFill>
                <a:latin typeface="Cambria"/>
                <a:cs typeface="Cambria"/>
              </a:rPr>
              <a:t>green(</a:t>
            </a:r>
            <a:r>
              <a:rPr lang="en-US" sz="2400" dirty="0">
                <a:solidFill>
                  <a:srgbClr val="FFFFFE"/>
                </a:solidFill>
                <a:latin typeface="Cambria"/>
                <a:cs typeface="Cambria"/>
              </a:rPr>
              <a:t>…)</a:t>
            </a:r>
          </a:p>
          <a:p>
            <a:pPr algn="l">
              <a:lnSpc>
                <a:spcPct val="100000"/>
              </a:lnSpc>
              <a:spcBef>
                <a:spcPts val="240"/>
              </a:spcBef>
            </a:pPr>
            <a:r>
              <a:rPr lang="en-US" sz="2400" dirty="0">
                <a:solidFill>
                  <a:srgbClr val="FFFFFE"/>
                </a:solidFill>
                <a:latin typeface="Cambria"/>
                <a:cs typeface="Cambria"/>
              </a:rPr>
              <a:t>{</a:t>
            </a:r>
          </a:p>
          <a:p>
            <a:pPr lvl="1" algn="l">
              <a:lnSpc>
                <a:spcPct val="100000"/>
              </a:lnSpc>
              <a:spcBef>
                <a:spcPts val="240"/>
              </a:spcBef>
            </a:pPr>
            <a:r>
              <a:rPr lang="en-US" sz="2400" dirty="0" smtClean="0">
                <a:solidFill>
                  <a:srgbClr val="FFFFFE"/>
                </a:solidFill>
                <a:latin typeface="Cambria"/>
                <a:cs typeface="Cambria"/>
              </a:rPr>
              <a:t>...</a:t>
            </a:r>
          </a:p>
          <a:p>
            <a:pPr lvl="1" algn="l">
              <a:lnSpc>
                <a:spcPct val="100000"/>
              </a:lnSpc>
              <a:spcBef>
                <a:spcPts val="240"/>
              </a:spcBef>
            </a:pPr>
            <a:r>
              <a:rPr lang="en-US" sz="2400" dirty="0" smtClean="0">
                <a:solidFill>
                  <a:srgbClr val="FFFFFE"/>
                </a:solidFill>
                <a:latin typeface="Cambria"/>
                <a:cs typeface="Cambria"/>
              </a:rPr>
              <a:t>green()</a:t>
            </a:r>
          </a:p>
          <a:p>
            <a:pPr lvl="1" algn="l">
              <a:lnSpc>
                <a:spcPct val="100000"/>
              </a:lnSpc>
              <a:spcBef>
                <a:spcPts val="240"/>
              </a:spcBef>
            </a:pPr>
            <a:r>
              <a:rPr lang="en-US" sz="2400" dirty="0" smtClean="0">
                <a:solidFill>
                  <a:srgbClr val="FFFFFE"/>
                </a:solidFill>
                <a:latin typeface="Cambria"/>
                <a:cs typeface="Cambria"/>
              </a:rPr>
              <a:t>...</a:t>
            </a:r>
            <a:endParaRPr lang="en-US" sz="2400" dirty="0">
              <a:solidFill>
                <a:srgbClr val="FFFFFE"/>
              </a:solidFill>
              <a:latin typeface="Cambria"/>
              <a:cs typeface="Cambria"/>
            </a:endParaRPr>
          </a:p>
          <a:p>
            <a:pPr algn="l">
              <a:lnSpc>
                <a:spcPct val="100000"/>
              </a:lnSpc>
              <a:spcBef>
                <a:spcPts val="240"/>
              </a:spcBef>
            </a:pPr>
            <a:r>
              <a:rPr lang="en-US" sz="2400" dirty="0">
                <a:solidFill>
                  <a:srgbClr val="FFFFFE"/>
                </a:solidFill>
                <a:latin typeface="Cambria"/>
                <a:cs typeface="Cambria"/>
              </a:rPr>
              <a:t>}</a:t>
            </a:r>
          </a:p>
        </p:txBody>
      </p:sp>
    </p:spTree>
    <p:extLst>
      <p:ext uri="{BB962C8B-B14F-4D97-AF65-F5344CB8AC3E}">
        <p14:creationId xmlns:p14="http://schemas.microsoft.com/office/powerpoint/2010/main" val="3464644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553200" y="1775178"/>
            <a:ext cx="1366819" cy="3863622"/>
          </a:xfrm>
          <a:prstGeom prst="roundRect">
            <a:avLst/>
          </a:prstGeom>
          <a:solidFill>
            <a:schemeClr val="bg1">
              <a:lumMod val="75000"/>
            </a:schemeClr>
          </a:solidFill>
          <a:ln>
            <a:solidFill>
              <a:schemeClr val="bg1">
                <a:lumMod val="50000"/>
              </a:schemeClr>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1" name="Slide Number Placeholder 20"/>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53</a:t>
            </a:fld>
            <a:endParaRPr lang="en-US"/>
          </a:p>
        </p:txBody>
      </p:sp>
      <p:grpSp>
        <p:nvGrpSpPr>
          <p:cNvPr id="2" name="Group 26"/>
          <p:cNvGrpSpPr/>
          <p:nvPr/>
        </p:nvGrpSpPr>
        <p:grpSpPr>
          <a:xfrm>
            <a:off x="6095999" y="1143000"/>
            <a:ext cx="2819400" cy="4876800"/>
            <a:chOff x="6096000" y="1143000"/>
            <a:chExt cx="1670050" cy="4114800"/>
          </a:xfrm>
        </p:grpSpPr>
        <p:sp>
          <p:nvSpPr>
            <p:cNvPr id="234505" name="Rectangle 9"/>
            <p:cNvSpPr>
              <a:spLocks noChangeArrowheads="1"/>
            </p:cNvSpPr>
            <p:nvPr/>
          </p:nvSpPr>
          <p:spPr bwMode="auto">
            <a:xfrm>
              <a:off x="6197600" y="1676400"/>
              <a:ext cx="1498600" cy="3581400"/>
            </a:xfrm>
            <a:prstGeom prst="rect">
              <a:avLst/>
            </a:prstGeom>
            <a:noFill/>
            <a:ln w="25400">
              <a:solidFill>
                <a:schemeClr val="tx1"/>
              </a:solidFill>
              <a:miter lim="800000"/>
              <a:headEnd/>
              <a:tailEnd/>
            </a:ln>
            <a:effectLst>
              <a:outerShdw blurRad="63500" dist="107763" dir="2700000" algn="ctr" rotWithShape="0">
                <a:srgbClr val="CCECFF">
                  <a:alpha val="74998"/>
                </a:srgbClr>
              </a:outerShdw>
            </a:effectLst>
          </p:spPr>
          <p:txBody>
            <a:bodyPr wrap="none" anchor="ctr">
              <a:prstTxWarp prst="textNoShape">
                <a:avLst/>
              </a:prstTxWarp>
            </a:bodyPr>
            <a:lstStyle/>
            <a:p>
              <a:endParaRPr lang="en-US">
                <a:latin typeface="Cambria"/>
                <a:cs typeface="Cambria"/>
              </a:endParaRPr>
            </a:p>
          </p:txBody>
        </p:sp>
        <p:sp>
          <p:nvSpPr>
            <p:cNvPr id="234507" name="Rectangle 11"/>
            <p:cNvSpPr>
              <a:spLocks noChangeArrowheads="1"/>
            </p:cNvSpPr>
            <p:nvPr/>
          </p:nvSpPr>
          <p:spPr bwMode="auto">
            <a:xfrm>
              <a:off x="6467495" y="1657350"/>
              <a:ext cx="802054"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orange</a:t>
              </a:r>
              <a:endParaRPr lang="en-US" sz="2400" dirty="0">
                <a:latin typeface="Cambria"/>
                <a:cs typeface="Cambria"/>
              </a:endParaRPr>
            </a:p>
          </p:txBody>
        </p:sp>
        <p:sp>
          <p:nvSpPr>
            <p:cNvPr id="234508" name="Rectangle 12"/>
            <p:cNvSpPr>
              <a:spLocks noChangeArrowheads="1"/>
            </p:cNvSpPr>
            <p:nvPr/>
          </p:nvSpPr>
          <p:spPr bwMode="auto">
            <a:xfrm>
              <a:off x="6527715" y="2428875"/>
              <a:ext cx="6064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red</a:t>
              </a:r>
              <a:endParaRPr lang="en-US" sz="2400" dirty="0">
                <a:latin typeface="Cambria"/>
                <a:cs typeface="Cambria"/>
              </a:endParaRPr>
            </a:p>
          </p:txBody>
        </p:sp>
        <p:sp>
          <p:nvSpPr>
            <p:cNvPr id="234509" name="Rectangle 13"/>
            <p:cNvSpPr>
              <a:spLocks noChangeArrowheads="1"/>
            </p:cNvSpPr>
            <p:nvPr/>
          </p:nvSpPr>
          <p:spPr bwMode="auto">
            <a:xfrm>
              <a:off x="6459924" y="3265488"/>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sp>
          <p:nvSpPr>
            <p:cNvPr id="234512" name="Line 16"/>
            <p:cNvSpPr>
              <a:spLocks noChangeShapeType="1"/>
            </p:cNvSpPr>
            <p:nvPr/>
          </p:nvSpPr>
          <p:spPr bwMode="auto">
            <a:xfrm>
              <a:off x="6716713" y="2043113"/>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3" name="Line 17"/>
            <p:cNvSpPr>
              <a:spLocks noChangeShapeType="1"/>
            </p:cNvSpPr>
            <p:nvPr/>
          </p:nvSpPr>
          <p:spPr bwMode="auto">
            <a:xfrm>
              <a:off x="6716713" y="2814638"/>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4" name="Line 18"/>
            <p:cNvSpPr>
              <a:spLocks noChangeShapeType="1"/>
            </p:cNvSpPr>
            <p:nvPr/>
          </p:nvSpPr>
          <p:spPr bwMode="auto">
            <a:xfrm>
              <a:off x="6716713" y="35814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5" name="Line 19"/>
            <p:cNvSpPr>
              <a:spLocks noChangeShapeType="1"/>
            </p:cNvSpPr>
            <p:nvPr/>
          </p:nvSpPr>
          <p:spPr bwMode="auto">
            <a:xfrm>
              <a:off x="6716713" y="4343400"/>
              <a:ext cx="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34516" name="Rectangle 20"/>
            <p:cNvSpPr>
              <a:spLocks noChangeArrowheads="1"/>
            </p:cNvSpPr>
            <p:nvPr/>
          </p:nvSpPr>
          <p:spPr bwMode="auto">
            <a:xfrm>
              <a:off x="6096000" y="1143000"/>
              <a:ext cx="1670050"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nSpc>
                  <a:spcPct val="100000"/>
                </a:lnSpc>
              </a:pPr>
              <a:r>
                <a:rPr lang="en-US" sz="2400" dirty="0" smtClean="0">
                  <a:latin typeface="Cambria"/>
                  <a:cs typeface="Cambria"/>
                </a:rPr>
                <a:t>Function </a:t>
              </a:r>
              <a:r>
                <a:rPr lang="en-US" sz="2400" dirty="0" smtClean="0">
                  <a:solidFill>
                    <a:srgbClr val="990000"/>
                  </a:solidFill>
                  <a:latin typeface="Cambria"/>
                  <a:cs typeface="Cambria"/>
                </a:rPr>
                <a:t>Call </a:t>
              </a:r>
              <a:r>
                <a:rPr lang="en-US" sz="2400" dirty="0">
                  <a:solidFill>
                    <a:srgbClr val="990000"/>
                  </a:solidFill>
                  <a:latin typeface="Cambria"/>
                  <a:cs typeface="Cambria"/>
                </a:rPr>
                <a:t>Chain</a:t>
              </a:r>
            </a:p>
          </p:txBody>
        </p:sp>
        <p:sp>
          <p:nvSpPr>
            <p:cNvPr id="234521" name="Line 25"/>
            <p:cNvSpPr>
              <a:spLocks noChangeShapeType="1"/>
            </p:cNvSpPr>
            <p:nvPr/>
          </p:nvSpPr>
          <p:spPr bwMode="auto">
            <a:xfrm>
              <a:off x="6818184" y="2814638"/>
              <a:ext cx="536575"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ambria"/>
                <a:cs typeface="Cambria"/>
              </a:endParaRPr>
            </a:p>
          </p:txBody>
        </p:sp>
        <p:sp>
          <p:nvSpPr>
            <p:cNvPr id="22" name="Rectangle 13"/>
            <p:cNvSpPr>
              <a:spLocks noChangeArrowheads="1"/>
            </p:cNvSpPr>
            <p:nvPr/>
          </p:nvSpPr>
          <p:spPr bwMode="auto">
            <a:xfrm>
              <a:off x="6457092" y="3962400"/>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sp>
          <p:nvSpPr>
            <p:cNvPr id="23" name="Rectangle 13"/>
            <p:cNvSpPr>
              <a:spLocks noChangeArrowheads="1"/>
            </p:cNvSpPr>
            <p:nvPr/>
          </p:nvSpPr>
          <p:spPr bwMode="auto">
            <a:xfrm>
              <a:off x="6502229" y="4814833"/>
              <a:ext cx="809625"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a:t>
              </a:r>
              <a:endParaRPr lang="en-US" sz="2400" dirty="0">
                <a:latin typeface="Cambria"/>
                <a:cs typeface="Cambria"/>
              </a:endParaRPr>
            </a:p>
          </p:txBody>
        </p:sp>
        <p:sp>
          <p:nvSpPr>
            <p:cNvPr id="24" name="Rectangle 13"/>
            <p:cNvSpPr>
              <a:spLocks noChangeArrowheads="1"/>
            </p:cNvSpPr>
            <p:nvPr/>
          </p:nvSpPr>
          <p:spPr bwMode="auto">
            <a:xfrm>
              <a:off x="7134141" y="3264694"/>
              <a:ext cx="562061" cy="387366"/>
            </a:xfrm>
            <a:prstGeom prst="rect">
              <a:avLst/>
            </a:prstGeom>
            <a:noFill/>
            <a:ln w="254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400" dirty="0" smtClean="0">
                  <a:latin typeface="Cambria"/>
                  <a:cs typeface="Cambria"/>
                </a:rPr>
                <a:t>green</a:t>
              </a:r>
              <a:endParaRPr lang="en-US" sz="2400" dirty="0">
                <a:latin typeface="Cambria"/>
                <a:cs typeface="Cambria"/>
              </a:endParaRPr>
            </a:p>
          </p:txBody>
        </p:sp>
      </p:grpSp>
      <p:sp>
        <p:nvSpPr>
          <p:cNvPr id="6" name="Rectangle 5"/>
          <p:cNvSpPr/>
          <p:nvPr/>
        </p:nvSpPr>
        <p:spPr>
          <a:xfrm>
            <a:off x="533400" y="695244"/>
            <a:ext cx="1676400" cy="1438356"/>
          </a:xfrm>
          <a:prstGeom prst="rect">
            <a:avLst/>
          </a:prstGeom>
          <a:solidFill>
            <a:srgbClr val="E47932"/>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7" name="Rectangle 26"/>
          <p:cNvSpPr/>
          <p:nvPr/>
        </p:nvSpPr>
        <p:spPr>
          <a:xfrm>
            <a:off x="533400" y="2122311"/>
            <a:ext cx="1676400" cy="1438356"/>
          </a:xfrm>
          <a:prstGeom prst="rect">
            <a:avLst/>
          </a:prstGeom>
          <a:solidFill>
            <a:schemeClr val="tx2"/>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8" name="Rectangle 27"/>
          <p:cNvSpPr/>
          <p:nvPr/>
        </p:nvSpPr>
        <p:spPr>
          <a:xfrm>
            <a:off x="533400" y="3441285"/>
            <a:ext cx="1676400" cy="1438356"/>
          </a:xfrm>
          <a:prstGeom prst="rect">
            <a:avLst/>
          </a:prstGeom>
          <a:solidFill>
            <a:schemeClr val="accent5"/>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9" name="Rectangle 28"/>
          <p:cNvSpPr/>
          <p:nvPr/>
        </p:nvSpPr>
        <p:spPr>
          <a:xfrm>
            <a:off x="533400" y="4873997"/>
            <a:ext cx="1676400" cy="1438356"/>
          </a:xfrm>
          <a:prstGeom prst="rect">
            <a:avLst/>
          </a:prstGeom>
          <a:solidFill>
            <a:schemeClr val="accent5"/>
          </a:solidFill>
          <a:ln>
            <a:solidFill>
              <a:schemeClr val="bg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nvGrpSpPr>
          <p:cNvPr id="11" name="Group 10"/>
          <p:cNvGrpSpPr/>
          <p:nvPr/>
        </p:nvGrpSpPr>
        <p:grpSpPr>
          <a:xfrm>
            <a:off x="2362200" y="552651"/>
            <a:ext cx="3733799" cy="1569660"/>
            <a:chOff x="2362200" y="552651"/>
            <a:chExt cx="3733799" cy="1569660"/>
          </a:xfrm>
        </p:grpSpPr>
        <p:sp>
          <p:nvSpPr>
            <p:cNvPr id="7" name="Right Brace 6"/>
            <p:cNvSpPr/>
            <p:nvPr/>
          </p:nvSpPr>
          <p:spPr>
            <a:xfrm>
              <a:off x="2362200" y="695244"/>
              <a:ext cx="533400" cy="1427067"/>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936160" y="552651"/>
              <a:ext cx="3159839" cy="1569660"/>
            </a:xfrm>
            <a:prstGeom prst="rect">
              <a:avLst/>
            </a:prstGeom>
            <a:noFill/>
          </p:spPr>
          <p:txBody>
            <a:bodyPr wrap="none" rtlCol="0">
              <a:spAutoFit/>
            </a:bodyPr>
            <a:lstStyle/>
            <a:p>
              <a:r>
                <a:rPr lang="en-US" sz="2400" dirty="0" smtClean="0"/>
                <a:t>Frame for</a:t>
              </a:r>
            </a:p>
            <a:p>
              <a:pPr marL="342900" indent="-342900">
                <a:buFont typeface="Arial"/>
                <a:buChar char="•"/>
              </a:pPr>
              <a:r>
                <a:rPr lang="en-US" sz="2400" dirty="0" smtClean="0"/>
                <a:t>locals</a:t>
              </a:r>
            </a:p>
            <a:p>
              <a:pPr marL="342900" indent="-342900">
                <a:buFont typeface="Arial"/>
                <a:buChar char="•"/>
              </a:pPr>
              <a:r>
                <a:rPr lang="en-US" sz="2400" dirty="0" smtClean="0"/>
                <a:t>pushing parameters</a:t>
              </a:r>
            </a:p>
            <a:p>
              <a:pPr marL="342900" indent="-342900">
                <a:buFont typeface="Arial"/>
                <a:buChar char="•"/>
              </a:pPr>
              <a:r>
                <a:rPr lang="en-US" sz="2400" dirty="0" smtClean="0"/>
                <a:t>temporary space</a:t>
              </a:r>
              <a:endParaRPr lang="en-US" sz="2400" dirty="0"/>
            </a:p>
          </p:txBody>
        </p:sp>
      </p:grpSp>
      <p:grpSp>
        <p:nvGrpSpPr>
          <p:cNvPr id="9" name="Group 8"/>
          <p:cNvGrpSpPr/>
          <p:nvPr/>
        </p:nvGrpSpPr>
        <p:grpSpPr>
          <a:xfrm>
            <a:off x="2402760" y="2133600"/>
            <a:ext cx="2234888" cy="1307685"/>
            <a:chOff x="2402760" y="2133600"/>
            <a:chExt cx="2234888" cy="1307685"/>
          </a:xfrm>
        </p:grpSpPr>
        <p:sp>
          <p:nvSpPr>
            <p:cNvPr id="32" name="Right Brace 31"/>
            <p:cNvSpPr/>
            <p:nvPr/>
          </p:nvSpPr>
          <p:spPr>
            <a:xfrm>
              <a:off x="2402760" y="2133600"/>
              <a:ext cx="533400" cy="1307685"/>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p:cNvSpPr txBox="1"/>
            <p:nvPr/>
          </p:nvSpPr>
          <p:spPr>
            <a:xfrm>
              <a:off x="3048000" y="2209800"/>
              <a:ext cx="1589648" cy="1200328"/>
            </a:xfrm>
            <a:prstGeom prst="rect">
              <a:avLst/>
            </a:prstGeom>
            <a:noFill/>
          </p:spPr>
          <p:txBody>
            <a:bodyPr wrap="none" rtlCol="0">
              <a:spAutoFit/>
            </a:bodyPr>
            <a:lstStyle/>
            <a:p>
              <a:r>
                <a:rPr lang="en-US" sz="2400" dirty="0" smtClean="0"/>
                <a:t>Call to red </a:t>
              </a:r>
              <a:br>
                <a:rPr lang="en-US" sz="2400" dirty="0" smtClean="0"/>
              </a:br>
              <a:r>
                <a:rPr lang="en-US" sz="2400" dirty="0" smtClean="0"/>
                <a:t>“</a:t>
              </a:r>
              <a:r>
                <a:rPr lang="en-US" sz="2400" b="1" i="1" dirty="0" smtClean="0"/>
                <a:t>pushes</a:t>
              </a:r>
              <a:r>
                <a:rPr lang="en-US" sz="2400" dirty="0" smtClean="0"/>
                <a:t>” </a:t>
              </a:r>
              <a:br>
                <a:rPr lang="en-US" sz="2400" dirty="0" smtClean="0"/>
              </a:br>
              <a:r>
                <a:rPr lang="en-US" sz="2400" dirty="0" smtClean="0"/>
                <a:t>new frame</a:t>
              </a:r>
              <a:endParaRPr lang="en-US" sz="2400" dirty="0"/>
            </a:p>
          </p:txBody>
        </p:sp>
      </p:grpSp>
      <p:grpSp>
        <p:nvGrpSpPr>
          <p:cNvPr id="10" name="Group 9"/>
          <p:cNvGrpSpPr/>
          <p:nvPr/>
        </p:nvGrpSpPr>
        <p:grpSpPr>
          <a:xfrm>
            <a:off x="2362200" y="4923215"/>
            <a:ext cx="2388753" cy="1569660"/>
            <a:chOff x="2362200" y="4923215"/>
            <a:chExt cx="2388753" cy="1569660"/>
          </a:xfrm>
        </p:grpSpPr>
        <p:sp>
          <p:nvSpPr>
            <p:cNvPr id="35" name="Right Brace 34"/>
            <p:cNvSpPr/>
            <p:nvPr/>
          </p:nvSpPr>
          <p:spPr>
            <a:xfrm>
              <a:off x="2362200" y="5004668"/>
              <a:ext cx="533400" cy="1307685"/>
            </a:xfrm>
            <a:prstGeom prst="righ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2971800" y="4923215"/>
              <a:ext cx="1779153" cy="1569660"/>
            </a:xfrm>
            <a:prstGeom prst="rect">
              <a:avLst/>
            </a:prstGeom>
            <a:noFill/>
          </p:spPr>
          <p:txBody>
            <a:bodyPr wrap="none" rtlCol="0">
              <a:spAutoFit/>
            </a:bodyPr>
            <a:lstStyle/>
            <a:p>
              <a:r>
                <a:rPr lang="en-US" sz="2400" dirty="0" smtClean="0"/>
                <a:t>When green</a:t>
              </a:r>
              <a:br>
                <a:rPr lang="en-US" sz="2400" dirty="0" smtClean="0"/>
              </a:br>
              <a:r>
                <a:rPr lang="en-US" sz="2400" dirty="0" smtClean="0"/>
                <a:t>returns it </a:t>
              </a:r>
              <a:br>
                <a:rPr lang="en-US" sz="2400" dirty="0" smtClean="0"/>
              </a:br>
              <a:r>
                <a:rPr lang="en-US" sz="2400" dirty="0" smtClean="0"/>
                <a:t>“</a:t>
              </a:r>
              <a:r>
                <a:rPr lang="en-US" sz="2400" b="1" i="1" dirty="0" smtClean="0"/>
                <a:t>pops</a:t>
              </a:r>
              <a:r>
                <a:rPr lang="en-US" sz="2400" dirty="0" smtClean="0"/>
                <a:t>” </a:t>
              </a:r>
              <a:br>
                <a:rPr lang="en-US" sz="2400" dirty="0" smtClean="0"/>
              </a:br>
              <a:r>
                <a:rPr lang="en-US" sz="2400" dirty="0" smtClean="0"/>
                <a:t>its frame</a:t>
              </a:r>
              <a:endParaRPr lang="en-US" sz="2400" dirty="0"/>
            </a:p>
          </p:txBody>
        </p:sp>
      </p:grpSp>
    </p:spTree>
    <p:extLst>
      <p:ext uri="{BB962C8B-B14F-4D97-AF65-F5344CB8AC3E}">
        <p14:creationId xmlns:p14="http://schemas.microsoft.com/office/powerpoint/2010/main" val="13683666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7" grpId="1" animBg="1"/>
      <p:bldP spid="28" grpId="0" animBg="1"/>
      <p:bldP spid="28" grpId="1" animBg="1"/>
      <p:bldP spid="29" grpId="0" animBg="1"/>
      <p:bldP spid="2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On the stack</a:t>
            </a:r>
            <a:endParaRPr lang="en-US" dirty="0"/>
          </a:p>
        </p:txBody>
      </p:sp>
      <p:sp>
        <p:nvSpPr>
          <p:cNvPr id="3" name="Content Placeholder 2"/>
          <p:cNvSpPr>
            <a:spLocks noGrp="1"/>
          </p:cNvSpPr>
          <p:nvPr>
            <p:ph idx="1"/>
          </p:nvPr>
        </p:nvSpPr>
        <p:spPr/>
        <p:txBody>
          <a:bodyPr>
            <a:noAutofit/>
          </a:bodyPr>
          <a:lstStyle/>
          <a:p>
            <a:pPr>
              <a:buNone/>
            </a:pPr>
            <a:r>
              <a:rPr lang="en-US" sz="2400" b="0" dirty="0" err="1" smtClean="0">
                <a:latin typeface="Consolas"/>
                <a:cs typeface="Consolas"/>
              </a:rPr>
              <a:t>int</a:t>
            </a:r>
            <a:r>
              <a:rPr lang="en-US" sz="2400" b="0" dirty="0" smtClean="0">
                <a:latin typeface="Consolas"/>
                <a:cs typeface="Consolas"/>
              </a:rPr>
              <a:t> orange(</a:t>
            </a:r>
            <a:r>
              <a:rPr lang="en-US" sz="2400" b="0" dirty="0" err="1" smtClean="0">
                <a:latin typeface="Consolas"/>
                <a:cs typeface="Consolas"/>
              </a:rPr>
              <a:t>int</a:t>
            </a:r>
            <a:r>
              <a:rPr lang="en-US" sz="2400" b="0" dirty="0" smtClean="0">
                <a:latin typeface="Consolas"/>
                <a:cs typeface="Consolas"/>
              </a:rPr>
              <a:t> a, </a:t>
            </a:r>
            <a:r>
              <a:rPr lang="en-US" sz="2400" b="0" dirty="0" err="1" smtClean="0">
                <a:latin typeface="Consolas"/>
                <a:cs typeface="Consolas"/>
              </a:rPr>
              <a:t>int</a:t>
            </a:r>
            <a:r>
              <a:rPr lang="en-US" sz="2400" b="0" dirty="0" smtClean="0">
                <a:latin typeface="Consolas"/>
                <a:cs typeface="Consolas"/>
              </a:rPr>
              <a:t> b)</a:t>
            </a:r>
          </a:p>
          <a:p>
            <a:pPr>
              <a:buNone/>
            </a:pPr>
            <a:r>
              <a:rPr lang="en-US" sz="2400" b="0" dirty="0" smtClean="0">
                <a:latin typeface="Consolas"/>
                <a:cs typeface="Consolas"/>
              </a:rPr>
              <a:t>{</a:t>
            </a:r>
          </a:p>
          <a:p>
            <a:pPr>
              <a:buNone/>
            </a:pPr>
            <a:r>
              <a:rPr lang="en-US" sz="2400" b="0" dirty="0" smtClean="0">
                <a:latin typeface="Consolas"/>
                <a:cs typeface="Consolas"/>
              </a:rPr>
              <a:t>  </a:t>
            </a:r>
            <a:r>
              <a:rPr lang="en-US" sz="2400" dirty="0" smtClean="0">
                <a:latin typeface="Consolas"/>
                <a:cs typeface="Consolas"/>
              </a:rPr>
              <a:t>char </a:t>
            </a:r>
            <a:r>
              <a:rPr lang="en-US" sz="2400" b="0" dirty="0" err="1" smtClean="0">
                <a:latin typeface="Consolas"/>
                <a:cs typeface="Consolas"/>
              </a:rPr>
              <a:t>buf</a:t>
            </a:r>
            <a:r>
              <a:rPr lang="en-US" sz="2400" b="0" dirty="0" smtClean="0">
                <a:latin typeface="Consolas"/>
                <a:cs typeface="Consolas"/>
              </a:rPr>
              <a:t>[16];</a:t>
            </a:r>
          </a:p>
          <a:p>
            <a:pPr>
              <a:buNone/>
            </a:pPr>
            <a:r>
              <a:rPr lang="en-US" sz="2400" b="0" dirty="0" smtClean="0">
                <a:latin typeface="Consolas"/>
                <a:cs typeface="Consolas"/>
              </a:rPr>
              <a:t>  </a:t>
            </a:r>
            <a:r>
              <a:rPr lang="en-US" sz="2400" b="0" dirty="0" err="1" smtClean="0">
                <a:latin typeface="Consolas"/>
                <a:cs typeface="Consolas"/>
              </a:rPr>
              <a:t>int</a:t>
            </a:r>
            <a:r>
              <a:rPr lang="en-US" sz="2400" b="0" dirty="0" smtClean="0">
                <a:latin typeface="Consolas"/>
                <a:cs typeface="Consolas"/>
              </a:rPr>
              <a:t> c, d;</a:t>
            </a:r>
          </a:p>
          <a:p>
            <a:pPr>
              <a:buNone/>
            </a:pPr>
            <a:r>
              <a:rPr lang="en-US" sz="2400" b="0" dirty="0" smtClean="0">
                <a:latin typeface="Consolas"/>
                <a:cs typeface="Consolas"/>
              </a:rPr>
              <a:t>  </a:t>
            </a:r>
            <a:r>
              <a:rPr lang="en-US" sz="2400" dirty="0" smtClean="0">
                <a:latin typeface="Consolas"/>
                <a:cs typeface="Consolas"/>
              </a:rPr>
              <a:t>if(a &gt; b)</a:t>
            </a:r>
            <a:br>
              <a:rPr lang="en-US" sz="2400" dirty="0" smtClean="0">
                <a:latin typeface="Consolas"/>
                <a:cs typeface="Consolas"/>
              </a:rPr>
            </a:br>
            <a:r>
              <a:rPr lang="en-US" sz="2400" dirty="0" smtClean="0">
                <a:latin typeface="Consolas"/>
                <a:cs typeface="Consolas"/>
              </a:rPr>
              <a:t>   c = a;</a:t>
            </a:r>
          </a:p>
          <a:p>
            <a:pPr>
              <a:buNone/>
            </a:pPr>
            <a:r>
              <a:rPr lang="en-US" sz="2400" b="0" dirty="0">
                <a:latin typeface="Consolas"/>
                <a:cs typeface="Consolas"/>
              </a:rPr>
              <a:t> </a:t>
            </a:r>
            <a:r>
              <a:rPr lang="en-US" sz="2400" b="0" dirty="0" smtClean="0">
                <a:latin typeface="Consolas"/>
                <a:cs typeface="Consolas"/>
              </a:rPr>
              <a:t> else</a:t>
            </a:r>
            <a:br>
              <a:rPr lang="en-US" sz="2400" b="0" dirty="0" smtClean="0">
                <a:latin typeface="Consolas"/>
                <a:cs typeface="Consolas"/>
              </a:rPr>
            </a:br>
            <a:r>
              <a:rPr lang="en-US" sz="2400" b="0" dirty="0" smtClean="0">
                <a:latin typeface="Consolas"/>
                <a:cs typeface="Consolas"/>
              </a:rPr>
              <a:t>   c = b;</a:t>
            </a:r>
          </a:p>
          <a:p>
            <a:pPr>
              <a:buNone/>
            </a:pPr>
            <a:r>
              <a:rPr lang="en-US" sz="2400" dirty="0">
                <a:latin typeface="Consolas"/>
                <a:cs typeface="Consolas"/>
              </a:rPr>
              <a:t> </a:t>
            </a:r>
            <a:r>
              <a:rPr lang="en-US" sz="2400" dirty="0" smtClean="0">
                <a:latin typeface="Consolas"/>
                <a:cs typeface="Consolas"/>
              </a:rPr>
              <a:t> d = red(c, </a:t>
            </a:r>
            <a:r>
              <a:rPr lang="en-US" sz="2400" dirty="0" err="1" smtClean="0">
                <a:latin typeface="Consolas"/>
                <a:cs typeface="Consolas"/>
              </a:rPr>
              <a:t>buf</a:t>
            </a:r>
            <a:r>
              <a:rPr lang="en-US" sz="2400" dirty="0" smtClean="0">
                <a:latin typeface="Consolas"/>
                <a:cs typeface="Consolas"/>
              </a:rPr>
              <a:t>);</a:t>
            </a:r>
          </a:p>
          <a:p>
            <a:pPr>
              <a:buNone/>
            </a:pPr>
            <a:r>
              <a:rPr lang="en-US" sz="2400" b="0" dirty="0">
                <a:latin typeface="Consolas"/>
                <a:cs typeface="Consolas"/>
              </a:rPr>
              <a:t> </a:t>
            </a:r>
            <a:r>
              <a:rPr lang="en-US" sz="2400" b="0" dirty="0" smtClean="0">
                <a:latin typeface="Consolas"/>
                <a:cs typeface="Consolas"/>
              </a:rPr>
              <a:t> return d;</a:t>
            </a:r>
          </a:p>
          <a:p>
            <a:pPr>
              <a:buNone/>
            </a:pPr>
            <a:r>
              <a:rPr lang="en-US" sz="2400" b="0" dirty="0" smtClean="0">
                <a:latin typeface="Consolas"/>
                <a:cs typeface="Consolas"/>
              </a:rPr>
              <a:t>}</a:t>
            </a:r>
            <a:endParaRPr lang="en-US" sz="2400" b="0" dirty="0">
              <a:latin typeface="Consolas"/>
              <a:cs typeface="Consolas"/>
            </a:endParaRPr>
          </a:p>
        </p:txBody>
      </p:sp>
      <p:sp>
        <p:nvSpPr>
          <p:cNvPr id="4" name="Rounded Rectangular Callout 3"/>
          <p:cNvSpPr/>
          <p:nvPr/>
        </p:nvSpPr>
        <p:spPr>
          <a:xfrm>
            <a:off x="5029200" y="1135590"/>
            <a:ext cx="3962400" cy="838200"/>
          </a:xfrm>
          <a:prstGeom prst="wedgeRoundRectCallout">
            <a:avLst>
              <a:gd name="adj1" fmla="val -60716"/>
              <a:gd name="adj2" fmla="val 14285"/>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to access arguments</a:t>
            </a:r>
          </a:p>
        </p:txBody>
      </p:sp>
      <p:sp>
        <p:nvSpPr>
          <p:cNvPr id="25" name="Rounded Rectangular Callout 24"/>
          <p:cNvSpPr/>
          <p:nvPr/>
        </p:nvSpPr>
        <p:spPr>
          <a:xfrm>
            <a:off x="4572000" y="2286000"/>
            <a:ext cx="3962400" cy="838200"/>
          </a:xfrm>
          <a:prstGeom prst="wedgeRoundRectCallout">
            <a:avLst>
              <a:gd name="adj1" fmla="val -77554"/>
              <a:gd name="adj2" fmla="val 8629"/>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space to store</a:t>
            </a:r>
            <a:br>
              <a:rPr lang="en-US" sz="2800" dirty="0" smtClean="0">
                <a:solidFill>
                  <a:schemeClr val="bg1"/>
                </a:solidFill>
              </a:rPr>
            </a:br>
            <a:r>
              <a:rPr lang="en-US" sz="2800" dirty="0" smtClean="0">
                <a:solidFill>
                  <a:schemeClr val="bg1"/>
                </a:solidFill>
              </a:rPr>
              <a:t>local </a:t>
            </a:r>
            <a:r>
              <a:rPr lang="en-US" sz="2800" dirty="0" err="1" smtClean="0">
                <a:solidFill>
                  <a:schemeClr val="bg1"/>
                </a:solidFill>
              </a:rPr>
              <a:t>vars</a:t>
            </a:r>
            <a:r>
              <a:rPr lang="en-US" sz="2800" dirty="0" smtClean="0">
                <a:solidFill>
                  <a:schemeClr val="bg1"/>
                </a:solidFill>
              </a:rPr>
              <a:t> (</a:t>
            </a:r>
            <a:r>
              <a:rPr lang="en-US" sz="2800" dirty="0" err="1" smtClean="0">
                <a:solidFill>
                  <a:schemeClr val="bg1"/>
                </a:solidFill>
              </a:rPr>
              <a:t>buf</a:t>
            </a:r>
            <a:r>
              <a:rPr lang="en-US" sz="2800" dirty="0" smtClean="0">
                <a:solidFill>
                  <a:schemeClr val="bg1"/>
                </a:solidFill>
              </a:rPr>
              <a:t>, c, and d)</a:t>
            </a:r>
          </a:p>
        </p:txBody>
      </p:sp>
      <p:sp>
        <p:nvSpPr>
          <p:cNvPr id="28" name="Rounded Rectangular Callout 27"/>
          <p:cNvSpPr/>
          <p:nvPr/>
        </p:nvSpPr>
        <p:spPr>
          <a:xfrm>
            <a:off x="4343400" y="3657600"/>
            <a:ext cx="3962400" cy="838200"/>
          </a:xfrm>
          <a:prstGeom prst="wedgeRoundRectCallout">
            <a:avLst>
              <a:gd name="adj1" fmla="val -79335"/>
              <a:gd name="adj2" fmla="val 81020"/>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space to put arguments for callee</a:t>
            </a:r>
          </a:p>
        </p:txBody>
      </p:sp>
      <p:sp>
        <p:nvSpPr>
          <p:cNvPr id="32" name="Rounded Rectangular Callout 31"/>
          <p:cNvSpPr/>
          <p:nvPr/>
        </p:nvSpPr>
        <p:spPr>
          <a:xfrm>
            <a:off x="4636911" y="4953000"/>
            <a:ext cx="3962400" cy="838200"/>
          </a:xfrm>
          <a:prstGeom prst="wedgeRoundRectCallout">
            <a:avLst>
              <a:gd name="adj1" fmla="val -102482"/>
              <a:gd name="adj2" fmla="val -6522"/>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a way for callee to return values</a:t>
            </a:r>
          </a:p>
        </p:txBody>
      </p:sp>
      <p:sp>
        <p:nvSpPr>
          <p:cNvPr id="14" name="Rounded Rectangle 13"/>
          <p:cNvSpPr/>
          <p:nvPr/>
        </p:nvSpPr>
        <p:spPr>
          <a:xfrm>
            <a:off x="533400" y="5867400"/>
            <a:ext cx="8001000" cy="9144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800" dirty="0" smtClean="0">
                <a:solidFill>
                  <a:schemeClr val="bg1"/>
                </a:solidFill>
              </a:rPr>
              <a:t>Calling convention determines the above features</a:t>
            </a:r>
          </a:p>
        </p:txBody>
      </p:sp>
      <p:sp>
        <p:nvSpPr>
          <p:cNvPr id="2" name="Slide Number Placeholder 1"/>
          <p:cNvSpPr>
            <a:spLocks noGrp="1"/>
          </p:cNvSpPr>
          <p:nvPr>
            <p:ph type="sldNum" sz="quarter" idx="12"/>
          </p:nvPr>
        </p:nvSpPr>
        <p:spPr/>
        <p:txBody>
          <a:bodyPr/>
          <a:lstStyle/>
          <a:p>
            <a:fld id="{B747839D-A323-47F3-909F-548499399628}" type="slidenum">
              <a:rPr lang="en-US" smtClean="0"/>
              <a:t>54</a:t>
            </a:fld>
            <a:endParaRPr lang="en-US"/>
          </a:p>
        </p:txBody>
      </p:sp>
    </p:spTree>
    <p:extLst>
      <p:ext uri="{BB962C8B-B14F-4D97-AF65-F5344CB8AC3E}">
        <p14:creationId xmlns:p14="http://schemas.microsoft.com/office/powerpoint/2010/main" val="23933846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8" grpId="0" animBg="1"/>
      <p:bldP spid="32"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frame layout</a:t>
            </a:r>
            <a:endParaRPr lang="en-US" dirty="0"/>
          </a:p>
        </p:txBody>
      </p:sp>
      <p:sp>
        <p:nvSpPr>
          <p:cNvPr id="3" name="Content Placeholder 2"/>
          <p:cNvSpPr>
            <a:spLocks noGrp="1"/>
          </p:cNvSpPr>
          <p:nvPr>
            <p:ph idx="1"/>
          </p:nvPr>
        </p:nvSpPr>
        <p:spPr>
          <a:xfrm>
            <a:off x="457200" y="1371600"/>
            <a:ext cx="2619022" cy="4754563"/>
          </a:xfrm>
        </p:spPr>
        <p:txBody>
          <a:bodyPr/>
          <a:lstStyle/>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55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31476787"/>
              </p:ext>
            </p:extLst>
          </p:nvPr>
        </p:nvGraphicFramePr>
        <p:xfrm>
          <a:off x="6101330" y="1462850"/>
          <a:ext cx="1752600" cy="4498761"/>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bl>
          </a:graphicData>
        </a:graphic>
      </p:graphicFrame>
      <p:sp>
        <p:nvSpPr>
          <p:cNvPr id="6" name="Left Brace 5"/>
          <p:cNvSpPr/>
          <p:nvPr/>
        </p:nvSpPr>
        <p:spPr>
          <a:xfrm rot="10800000">
            <a:off x="7883448" y="2643481"/>
            <a:ext cx="254000" cy="3311408"/>
          </a:xfrm>
          <a:prstGeom prst="lef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8250335" y="3979334"/>
            <a:ext cx="774571" cy="646331"/>
          </a:xfrm>
          <a:prstGeom prst="rect">
            <a:avLst/>
          </a:prstGeom>
          <a:noFill/>
        </p:spPr>
        <p:txBody>
          <a:bodyPr wrap="none" rtlCol="0">
            <a:spAutoFit/>
          </a:bodyPr>
          <a:lstStyle/>
          <a:p>
            <a:r>
              <a:rPr lang="en-US" dirty="0" smtClean="0"/>
              <a:t>One </a:t>
            </a:r>
            <a:br>
              <a:rPr lang="en-US" dirty="0" smtClean="0"/>
            </a:br>
            <a:r>
              <a:rPr lang="en-US" dirty="0" smtClean="0"/>
              <a:t>frame</a:t>
            </a:r>
            <a:endParaRPr lang="en-US" dirty="0"/>
          </a:p>
        </p:txBody>
      </p:sp>
      <p:grpSp>
        <p:nvGrpSpPr>
          <p:cNvPr id="20" name="Group 19"/>
          <p:cNvGrpSpPr/>
          <p:nvPr/>
        </p:nvGrpSpPr>
        <p:grpSpPr>
          <a:xfrm>
            <a:off x="3358748" y="5691486"/>
            <a:ext cx="2714675" cy="646331"/>
            <a:chOff x="3358748" y="5691486"/>
            <a:chExt cx="2714675" cy="646331"/>
          </a:xfrm>
        </p:grpSpPr>
        <p:cxnSp>
          <p:nvCxnSpPr>
            <p:cNvPr id="9" name="Straight Arrow Connector 8"/>
            <p:cNvCxnSpPr/>
            <p:nvPr/>
          </p:nvCxnSpPr>
          <p:spPr>
            <a:xfrm flipV="1">
              <a:off x="4869275" y="5945481"/>
              <a:ext cx="1204148" cy="18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358748" y="5691486"/>
              <a:ext cx="1448271" cy="646331"/>
            </a:xfrm>
            <a:prstGeom prst="rect">
              <a:avLst/>
            </a:prstGeom>
            <a:noFill/>
          </p:spPr>
          <p:txBody>
            <a:bodyPr wrap="none" rtlCol="0">
              <a:spAutoFit/>
            </a:bodyPr>
            <a:lstStyle/>
            <a:p>
              <a:pPr algn="r"/>
              <a:r>
                <a:rPr lang="en-US" dirty="0" err="1" smtClean="0"/>
                <a:t>esp</a:t>
              </a:r>
              <a:r>
                <a:rPr lang="en-US" dirty="0" smtClean="0"/>
                <a:t> points to</a:t>
              </a:r>
              <a:br>
                <a:rPr lang="en-US" dirty="0" smtClean="0"/>
              </a:br>
              <a:r>
                <a:rPr lang="en-US" dirty="0" smtClean="0"/>
                <a:t>top of stack</a:t>
              </a:r>
              <a:endParaRPr lang="en-US" dirty="0"/>
            </a:p>
          </p:txBody>
        </p:sp>
      </p:grpSp>
      <p:grpSp>
        <p:nvGrpSpPr>
          <p:cNvPr id="18" name="Group 17"/>
          <p:cNvGrpSpPr/>
          <p:nvPr/>
        </p:nvGrpSpPr>
        <p:grpSpPr>
          <a:xfrm>
            <a:off x="2733182" y="2984030"/>
            <a:ext cx="3340241" cy="646331"/>
            <a:chOff x="2733182" y="2984030"/>
            <a:chExt cx="3340241" cy="646331"/>
          </a:xfrm>
        </p:grpSpPr>
        <p:cxnSp>
          <p:nvCxnSpPr>
            <p:cNvPr id="11" name="Straight Arrow Connector 10"/>
            <p:cNvCxnSpPr/>
            <p:nvPr/>
          </p:nvCxnSpPr>
          <p:spPr>
            <a:xfrm flipV="1">
              <a:off x="4869275" y="3303881"/>
              <a:ext cx="1204148" cy="18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733182" y="2984030"/>
              <a:ext cx="2073837" cy="646331"/>
            </a:xfrm>
            <a:prstGeom prst="rect">
              <a:avLst/>
            </a:prstGeom>
            <a:noFill/>
          </p:spPr>
          <p:txBody>
            <a:bodyPr wrap="none" rtlCol="0">
              <a:spAutoFit/>
            </a:bodyPr>
            <a:lstStyle/>
            <a:p>
              <a:pPr algn="r"/>
              <a:r>
                <a:rPr lang="en-US" dirty="0" err="1" smtClean="0"/>
                <a:t>ebp</a:t>
              </a:r>
              <a:r>
                <a:rPr lang="en-US" dirty="0" smtClean="0"/>
                <a:t> points to</a:t>
              </a:r>
              <a:br>
                <a:rPr lang="en-US" dirty="0" smtClean="0"/>
              </a:br>
              <a:r>
                <a:rPr lang="en-US" dirty="0" smtClean="0"/>
                <a:t>base of stack frame</a:t>
              </a:r>
              <a:endParaRPr lang="en-US" dirty="0"/>
            </a:p>
          </p:txBody>
        </p:sp>
      </p:grpSp>
      <p:grpSp>
        <p:nvGrpSpPr>
          <p:cNvPr id="17" name="Group 16"/>
          <p:cNvGrpSpPr/>
          <p:nvPr/>
        </p:nvGrpSpPr>
        <p:grpSpPr>
          <a:xfrm>
            <a:off x="3159137" y="1969912"/>
            <a:ext cx="2914286" cy="646331"/>
            <a:chOff x="3159137" y="1969912"/>
            <a:chExt cx="2914286" cy="646331"/>
          </a:xfrm>
        </p:grpSpPr>
        <p:sp>
          <p:nvSpPr>
            <p:cNvPr id="13" name="TextBox 12"/>
            <p:cNvSpPr txBox="1"/>
            <p:nvPr/>
          </p:nvSpPr>
          <p:spPr>
            <a:xfrm>
              <a:off x="3159137" y="1969912"/>
              <a:ext cx="1647882" cy="646331"/>
            </a:xfrm>
            <a:prstGeom prst="rect">
              <a:avLst/>
            </a:prstGeom>
            <a:noFill/>
          </p:spPr>
          <p:txBody>
            <a:bodyPr wrap="none" rtlCol="0">
              <a:spAutoFit/>
            </a:bodyPr>
            <a:lstStyle/>
            <a:p>
              <a:pPr algn="r"/>
              <a:r>
                <a:rPr lang="en-US" dirty="0" smtClean="0"/>
                <a:t>Arguments are </a:t>
              </a:r>
              <a:r>
                <a:rPr lang="en-US" dirty="0"/>
                <a:t/>
              </a:r>
              <a:br>
                <a:rPr lang="en-US" dirty="0"/>
              </a:br>
              <a:r>
                <a:rPr lang="en-US" dirty="0" smtClean="0"/>
                <a:t>higher (</a:t>
              </a:r>
              <a:r>
                <a:rPr lang="en-US" dirty="0" err="1" smtClean="0"/>
                <a:t>ebp+x</a:t>
              </a:r>
              <a:r>
                <a:rPr lang="en-US" dirty="0" smtClean="0"/>
                <a:t>)</a:t>
              </a:r>
              <a:endParaRPr lang="en-US" dirty="0"/>
            </a:p>
          </p:txBody>
        </p:sp>
        <p:cxnSp>
          <p:nvCxnSpPr>
            <p:cNvPr id="14" name="Straight Arrow Connector 13"/>
            <p:cNvCxnSpPr/>
            <p:nvPr/>
          </p:nvCxnSpPr>
          <p:spPr>
            <a:xfrm flipV="1">
              <a:off x="4869275" y="2393244"/>
              <a:ext cx="1204148" cy="18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3145837" y="3853279"/>
            <a:ext cx="2927586" cy="1200329"/>
            <a:chOff x="3145837" y="3853279"/>
            <a:chExt cx="2927586" cy="1200329"/>
          </a:xfrm>
        </p:grpSpPr>
        <p:sp>
          <p:nvSpPr>
            <p:cNvPr id="15" name="TextBox 14"/>
            <p:cNvSpPr txBox="1"/>
            <p:nvPr/>
          </p:nvSpPr>
          <p:spPr>
            <a:xfrm>
              <a:off x="3145837" y="3853279"/>
              <a:ext cx="1661182" cy="1200329"/>
            </a:xfrm>
            <a:prstGeom prst="rect">
              <a:avLst/>
            </a:prstGeom>
            <a:noFill/>
          </p:spPr>
          <p:txBody>
            <a:bodyPr wrap="none" rtlCol="0">
              <a:spAutoFit/>
            </a:bodyPr>
            <a:lstStyle/>
            <a:p>
              <a:pPr algn="r"/>
              <a:r>
                <a:rPr lang="en-US" dirty="0" smtClean="0"/>
                <a:t>Local variables </a:t>
              </a:r>
              <a:br>
                <a:rPr lang="en-US" dirty="0" smtClean="0"/>
              </a:br>
              <a:r>
                <a:rPr lang="en-US" dirty="0" smtClean="0"/>
                <a:t>are </a:t>
              </a:r>
              <a:r>
                <a:rPr lang="en-US" dirty="0"/>
                <a:t/>
              </a:r>
              <a:br>
                <a:rPr lang="en-US" dirty="0"/>
              </a:br>
              <a:r>
                <a:rPr lang="en-US" dirty="0" smtClean="0"/>
                <a:t>lower (</a:t>
              </a:r>
              <a:r>
                <a:rPr lang="en-US" dirty="0" err="1" smtClean="0"/>
                <a:t>ebp</a:t>
              </a:r>
              <a:r>
                <a:rPr lang="en-US" dirty="0" smtClean="0"/>
                <a:t>-x) </a:t>
              </a:r>
            </a:p>
            <a:p>
              <a:pPr algn="r"/>
              <a:r>
                <a:rPr lang="en-US" dirty="0" smtClean="0"/>
                <a:t>or (</a:t>
              </a:r>
              <a:r>
                <a:rPr lang="en-US" dirty="0" err="1" smtClean="0"/>
                <a:t>esp+x</a:t>
              </a:r>
              <a:r>
                <a:rPr lang="en-US" dirty="0" smtClean="0"/>
                <a:t>)</a:t>
              </a:r>
              <a:endParaRPr lang="en-US" dirty="0"/>
            </a:p>
          </p:txBody>
        </p:sp>
        <p:cxnSp>
          <p:nvCxnSpPr>
            <p:cNvPr id="16" name="Straight Arrow Connector 15"/>
            <p:cNvCxnSpPr/>
            <p:nvPr/>
          </p:nvCxnSpPr>
          <p:spPr>
            <a:xfrm flipV="1">
              <a:off x="4869275" y="4398903"/>
              <a:ext cx="1204148" cy="18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3234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On the stack</a:t>
            </a:r>
            <a:endParaRPr lang="en-US" dirty="0"/>
          </a:p>
        </p:txBody>
      </p:sp>
      <p:sp>
        <p:nvSpPr>
          <p:cNvPr id="3" name="Content Placeholder 2"/>
          <p:cNvSpPr>
            <a:spLocks noGrp="1"/>
          </p:cNvSpPr>
          <p:nvPr>
            <p:ph idx="1"/>
          </p:nvPr>
        </p:nvSpPr>
        <p:spPr/>
        <p:txBody>
          <a:bodyPr>
            <a:noAutofit/>
          </a:bodyPr>
          <a:lstStyle/>
          <a:p>
            <a:pPr>
              <a:buNone/>
            </a:pPr>
            <a:r>
              <a:rPr lang="en-US" sz="2400" b="0" dirty="0" err="1" smtClean="0">
                <a:latin typeface="Consolas"/>
                <a:cs typeface="Consolas"/>
              </a:rPr>
              <a:t>int</a:t>
            </a:r>
            <a:r>
              <a:rPr lang="en-US" sz="2400" b="0" dirty="0" smtClean="0">
                <a:latin typeface="Consolas"/>
                <a:cs typeface="Consolas"/>
              </a:rPr>
              <a:t> orange(</a:t>
            </a:r>
            <a:r>
              <a:rPr lang="en-US" sz="2400" b="0" dirty="0" err="1" smtClean="0">
                <a:latin typeface="Consolas"/>
                <a:cs typeface="Consolas"/>
              </a:rPr>
              <a:t>int</a:t>
            </a:r>
            <a:r>
              <a:rPr lang="en-US" sz="2400" b="0" dirty="0" smtClean="0">
                <a:latin typeface="Consolas"/>
                <a:cs typeface="Consolas"/>
              </a:rPr>
              <a:t> a, </a:t>
            </a:r>
            <a:r>
              <a:rPr lang="en-US" sz="2400" b="0" dirty="0" err="1" smtClean="0">
                <a:latin typeface="Consolas"/>
                <a:cs typeface="Consolas"/>
              </a:rPr>
              <a:t>int</a:t>
            </a:r>
            <a:r>
              <a:rPr lang="en-US" sz="2400" b="0" dirty="0" smtClean="0">
                <a:latin typeface="Consolas"/>
                <a:cs typeface="Consolas"/>
              </a:rPr>
              <a:t> b)</a:t>
            </a:r>
          </a:p>
          <a:p>
            <a:pPr>
              <a:buNone/>
            </a:pPr>
            <a:r>
              <a:rPr lang="en-US" sz="2400" b="0" dirty="0" smtClean="0">
                <a:latin typeface="Consolas"/>
                <a:cs typeface="Consolas"/>
              </a:rPr>
              <a:t>{</a:t>
            </a:r>
          </a:p>
          <a:p>
            <a:pPr>
              <a:buNone/>
            </a:pPr>
            <a:r>
              <a:rPr lang="en-US" sz="2400" b="0" dirty="0" smtClean="0">
                <a:latin typeface="Consolas"/>
                <a:cs typeface="Consolas"/>
              </a:rPr>
              <a:t>  </a:t>
            </a:r>
            <a:r>
              <a:rPr lang="en-US" sz="2400" dirty="0" smtClean="0">
                <a:latin typeface="Consolas"/>
                <a:cs typeface="Consolas"/>
              </a:rPr>
              <a:t>char </a:t>
            </a:r>
            <a:r>
              <a:rPr lang="en-US" sz="2400" b="0" dirty="0" err="1" smtClean="0">
                <a:latin typeface="Consolas"/>
                <a:cs typeface="Consolas"/>
              </a:rPr>
              <a:t>buf</a:t>
            </a:r>
            <a:r>
              <a:rPr lang="en-US" sz="2400" b="0" dirty="0" smtClean="0">
                <a:latin typeface="Consolas"/>
                <a:cs typeface="Consolas"/>
              </a:rPr>
              <a:t>[16];</a:t>
            </a:r>
          </a:p>
          <a:p>
            <a:pPr>
              <a:buNone/>
            </a:pPr>
            <a:r>
              <a:rPr lang="en-US" sz="2400" b="0" dirty="0" smtClean="0">
                <a:latin typeface="Consolas"/>
                <a:cs typeface="Consolas"/>
              </a:rPr>
              <a:t>  </a:t>
            </a:r>
            <a:r>
              <a:rPr lang="en-US" sz="2400" b="0" dirty="0" err="1" smtClean="0">
                <a:latin typeface="Consolas"/>
                <a:cs typeface="Consolas"/>
              </a:rPr>
              <a:t>int</a:t>
            </a:r>
            <a:r>
              <a:rPr lang="en-US" sz="2400" b="0" dirty="0" smtClean="0">
                <a:latin typeface="Consolas"/>
                <a:cs typeface="Consolas"/>
              </a:rPr>
              <a:t> c, d;</a:t>
            </a:r>
          </a:p>
          <a:p>
            <a:pPr>
              <a:buNone/>
            </a:pPr>
            <a:r>
              <a:rPr lang="en-US" sz="2400" b="0" dirty="0" smtClean="0">
                <a:latin typeface="Consolas"/>
                <a:cs typeface="Consolas"/>
              </a:rPr>
              <a:t>  </a:t>
            </a:r>
            <a:r>
              <a:rPr lang="en-US" sz="2400" dirty="0" smtClean="0">
                <a:latin typeface="Consolas"/>
                <a:cs typeface="Consolas"/>
              </a:rPr>
              <a:t>if(a &gt; b)</a:t>
            </a:r>
            <a:br>
              <a:rPr lang="en-US" sz="2400" dirty="0" smtClean="0">
                <a:latin typeface="Consolas"/>
                <a:cs typeface="Consolas"/>
              </a:rPr>
            </a:br>
            <a:r>
              <a:rPr lang="en-US" sz="2400" dirty="0" smtClean="0">
                <a:latin typeface="Consolas"/>
                <a:cs typeface="Consolas"/>
              </a:rPr>
              <a:t>   c = a;</a:t>
            </a:r>
          </a:p>
          <a:p>
            <a:pPr>
              <a:buNone/>
            </a:pPr>
            <a:r>
              <a:rPr lang="en-US" sz="2400" b="0" dirty="0">
                <a:latin typeface="Consolas"/>
                <a:cs typeface="Consolas"/>
              </a:rPr>
              <a:t> </a:t>
            </a:r>
            <a:r>
              <a:rPr lang="en-US" sz="2400" b="0" dirty="0" smtClean="0">
                <a:latin typeface="Consolas"/>
                <a:cs typeface="Consolas"/>
              </a:rPr>
              <a:t> else</a:t>
            </a:r>
            <a:br>
              <a:rPr lang="en-US" sz="2400" b="0" dirty="0" smtClean="0">
                <a:latin typeface="Consolas"/>
                <a:cs typeface="Consolas"/>
              </a:rPr>
            </a:br>
            <a:r>
              <a:rPr lang="en-US" sz="2400" b="0" dirty="0" smtClean="0">
                <a:latin typeface="Consolas"/>
                <a:cs typeface="Consolas"/>
              </a:rPr>
              <a:t>   c = b;</a:t>
            </a:r>
          </a:p>
          <a:p>
            <a:pPr>
              <a:buNone/>
            </a:pPr>
            <a:r>
              <a:rPr lang="en-US" sz="2400" dirty="0">
                <a:latin typeface="Consolas"/>
                <a:cs typeface="Consolas"/>
              </a:rPr>
              <a:t> </a:t>
            </a:r>
            <a:r>
              <a:rPr lang="en-US" sz="2400" dirty="0" smtClean="0">
                <a:latin typeface="Consolas"/>
                <a:cs typeface="Consolas"/>
              </a:rPr>
              <a:t> d = red(c, </a:t>
            </a:r>
            <a:r>
              <a:rPr lang="en-US" sz="2400" dirty="0" err="1" smtClean="0">
                <a:latin typeface="Consolas"/>
                <a:cs typeface="Consolas"/>
              </a:rPr>
              <a:t>buf</a:t>
            </a:r>
            <a:r>
              <a:rPr lang="en-US" sz="2400" dirty="0" smtClean="0">
                <a:latin typeface="Consolas"/>
                <a:cs typeface="Consolas"/>
              </a:rPr>
              <a:t>);</a:t>
            </a:r>
          </a:p>
          <a:p>
            <a:pPr>
              <a:buNone/>
            </a:pPr>
            <a:r>
              <a:rPr lang="en-US" sz="2400" b="0" dirty="0">
                <a:latin typeface="Consolas"/>
                <a:cs typeface="Consolas"/>
              </a:rPr>
              <a:t> </a:t>
            </a:r>
            <a:r>
              <a:rPr lang="en-US" sz="2400" b="0" dirty="0" smtClean="0">
                <a:latin typeface="Consolas"/>
                <a:cs typeface="Consolas"/>
              </a:rPr>
              <a:t> return d;</a:t>
            </a:r>
          </a:p>
          <a:p>
            <a:pPr>
              <a:buNone/>
            </a:pPr>
            <a:r>
              <a:rPr lang="en-US" sz="2400" b="0" dirty="0" smtClean="0">
                <a:latin typeface="Consolas"/>
                <a:cs typeface="Consolas"/>
              </a:rPr>
              <a:t>}</a:t>
            </a:r>
            <a:endParaRPr lang="en-US" sz="2400" b="0" dirty="0">
              <a:latin typeface="Consolas"/>
              <a:cs typeface="Consolas"/>
            </a:endParaRPr>
          </a:p>
        </p:txBody>
      </p:sp>
      <p:sp>
        <p:nvSpPr>
          <p:cNvPr id="4" name="Rounded Rectangular Callout 3"/>
          <p:cNvSpPr/>
          <p:nvPr/>
        </p:nvSpPr>
        <p:spPr>
          <a:xfrm>
            <a:off x="5029200" y="1135590"/>
            <a:ext cx="3962400" cy="838200"/>
          </a:xfrm>
          <a:prstGeom prst="wedgeRoundRectCallout">
            <a:avLst>
              <a:gd name="adj1" fmla="val -60716"/>
              <a:gd name="adj2" fmla="val 14285"/>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to access arguments</a:t>
            </a:r>
          </a:p>
        </p:txBody>
      </p:sp>
      <p:sp>
        <p:nvSpPr>
          <p:cNvPr id="28" name="Rounded Rectangular Callout 27"/>
          <p:cNvSpPr/>
          <p:nvPr/>
        </p:nvSpPr>
        <p:spPr>
          <a:xfrm>
            <a:off x="4343400" y="3657600"/>
            <a:ext cx="3962400" cy="838200"/>
          </a:xfrm>
          <a:prstGeom prst="wedgeRoundRectCallout">
            <a:avLst>
              <a:gd name="adj1" fmla="val -79335"/>
              <a:gd name="adj2" fmla="val 81020"/>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space to put arguments for callee</a:t>
            </a:r>
          </a:p>
        </p:txBody>
      </p:sp>
      <p:sp>
        <p:nvSpPr>
          <p:cNvPr id="32" name="Rounded Rectangular Callout 31"/>
          <p:cNvSpPr/>
          <p:nvPr/>
        </p:nvSpPr>
        <p:spPr>
          <a:xfrm>
            <a:off x="4636911" y="4953000"/>
            <a:ext cx="3962400" cy="838200"/>
          </a:xfrm>
          <a:prstGeom prst="wedgeRoundRectCallout">
            <a:avLst>
              <a:gd name="adj1" fmla="val -102482"/>
              <a:gd name="adj2" fmla="val -6522"/>
              <a:gd name="adj3" fmla="val 16667"/>
            </a:avLst>
          </a:prstGeom>
          <a:ln>
            <a:miter lim="800000"/>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800" dirty="0" smtClean="0">
                <a:solidFill>
                  <a:schemeClr val="bg1"/>
                </a:solidFill>
              </a:rPr>
              <a:t>Need a way for callee to return values</a:t>
            </a:r>
          </a:p>
        </p:txBody>
      </p:sp>
      <p:sp>
        <p:nvSpPr>
          <p:cNvPr id="14" name="Rounded Rectangle 13"/>
          <p:cNvSpPr/>
          <p:nvPr/>
        </p:nvSpPr>
        <p:spPr>
          <a:xfrm>
            <a:off x="533400" y="5867400"/>
            <a:ext cx="8001000" cy="9144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800" dirty="0" smtClean="0">
                <a:solidFill>
                  <a:schemeClr val="bg1"/>
                </a:solidFill>
              </a:rPr>
              <a:t>Calling convention determines the above features</a:t>
            </a:r>
          </a:p>
        </p:txBody>
      </p:sp>
      <p:sp>
        <p:nvSpPr>
          <p:cNvPr id="2" name="Slide Number Placeholder 1"/>
          <p:cNvSpPr>
            <a:spLocks noGrp="1"/>
          </p:cNvSpPr>
          <p:nvPr>
            <p:ph type="sldNum" sz="quarter" idx="12"/>
          </p:nvPr>
        </p:nvSpPr>
        <p:spPr/>
        <p:txBody>
          <a:bodyPr/>
          <a:lstStyle/>
          <a:p>
            <a:fld id="{B747839D-A323-47F3-909F-548499399628}" type="slidenum">
              <a:rPr lang="en-US" smtClean="0"/>
              <a:t>56</a:t>
            </a:fld>
            <a:endParaRPr lang="en-US"/>
          </a:p>
        </p:txBody>
      </p:sp>
    </p:spTree>
    <p:extLst>
      <p:ext uri="{BB962C8B-B14F-4D97-AF65-F5344CB8AC3E}">
        <p14:creationId xmlns:p14="http://schemas.microsoft.com/office/powerpoint/2010/main" val="377090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2" grpId="0" animBg="1"/>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cdecl</a:t>
            </a:r>
            <a:r>
              <a:rPr lang="en-US" dirty="0" smtClean="0"/>
              <a:t> </a:t>
            </a:r>
            <a:r>
              <a:rPr lang="en-US" dirty="0" smtClean="0">
                <a:solidFill>
                  <a:srgbClr val="000000"/>
                </a:solidFill>
              </a:rPr>
              <a:t>–</a:t>
            </a:r>
            <a:r>
              <a:rPr lang="en-US" dirty="0" smtClean="0"/>
              <a:t> </a:t>
            </a:r>
            <a:r>
              <a:rPr lang="en-US" dirty="0" smtClean="0">
                <a:solidFill>
                  <a:schemeClr val="tx1"/>
                </a:solidFill>
              </a:rPr>
              <a:t>the default for Linux &amp; </a:t>
            </a:r>
            <a:r>
              <a:rPr lang="en-US" dirty="0" err="1" smtClean="0">
                <a:solidFill>
                  <a:schemeClr val="tx1"/>
                </a:solidFill>
              </a:rPr>
              <a:t>gcc</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747839D-A323-47F3-909F-548499399628}" type="slidenum">
              <a:rPr lang="en-US" smtClean="0"/>
              <a:t>57</a:t>
            </a:fld>
            <a:endParaRPr lang="en-US"/>
          </a:p>
        </p:txBody>
      </p:sp>
      <p:sp>
        <p:nvSpPr>
          <p:cNvPr id="5" name="Content Placeholder 2"/>
          <p:cNvSpPr txBox="1">
            <a:spLocks/>
          </p:cNvSpPr>
          <p:nvPr/>
        </p:nvSpPr>
        <p:spPr>
          <a:xfrm>
            <a:off x="304800" y="1295400"/>
            <a:ext cx="8229600" cy="4754563"/>
          </a:xfrm>
          <a:prstGeom prst="rect">
            <a:avLst/>
          </a:prstGeom>
        </p:spPr>
        <p:txBody>
          <a:bodyPr vert="horz" lIns="91440" tIns="45720" rIns="91440" bIns="45720" rtlCol="0" anchor="t" anchorCtr="0">
            <a:noAutofit/>
          </a:bodyPr>
          <a:lst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2400" dirty="0" err="1" smtClean="0">
                <a:latin typeface="Consolas"/>
                <a:cs typeface="Consolas"/>
              </a:rPr>
              <a:t>int</a:t>
            </a:r>
            <a:r>
              <a:rPr lang="en-US" sz="2400" dirty="0" smtClean="0">
                <a:latin typeface="Consolas"/>
                <a:cs typeface="Consolas"/>
              </a:rPr>
              <a:t> orange(</a:t>
            </a:r>
            <a:r>
              <a:rPr lang="en-US" sz="2400" dirty="0" err="1" smtClean="0">
                <a:latin typeface="Consolas"/>
                <a:cs typeface="Consolas"/>
              </a:rPr>
              <a:t>int</a:t>
            </a:r>
            <a:r>
              <a:rPr lang="en-US" sz="2400" dirty="0" smtClean="0">
                <a:latin typeface="Consolas"/>
                <a:cs typeface="Consolas"/>
              </a:rPr>
              <a:t> a, </a:t>
            </a:r>
            <a:r>
              <a:rPr lang="en-US" sz="2400" dirty="0" err="1" smtClean="0">
                <a:latin typeface="Consolas"/>
                <a:cs typeface="Consolas"/>
              </a:rPr>
              <a:t>int</a:t>
            </a:r>
            <a:r>
              <a:rPr lang="en-US" sz="2400" dirty="0" smtClean="0">
                <a:latin typeface="Consolas"/>
                <a:cs typeface="Consolas"/>
              </a:rPr>
              <a:t> b)</a:t>
            </a:r>
          </a:p>
          <a:p>
            <a:pPr>
              <a:buFont typeface="Arial"/>
              <a:buNone/>
            </a:pPr>
            <a:r>
              <a:rPr lang="en-US" sz="2400" dirty="0" smtClean="0">
                <a:latin typeface="Consolas"/>
                <a:cs typeface="Consolas"/>
              </a:rPr>
              <a:t>{</a:t>
            </a:r>
          </a:p>
          <a:p>
            <a:pPr>
              <a:buFont typeface="Arial"/>
              <a:buNone/>
            </a:pPr>
            <a:r>
              <a:rPr lang="en-US" sz="2400" dirty="0" smtClean="0">
                <a:latin typeface="Consolas"/>
                <a:cs typeface="Consolas"/>
              </a:rPr>
              <a:t>  char </a:t>
            </a:r>
            <a:r>
              <a:rPr lang="en-US" sz="2400" dirty="0" err="1" smtClean="0">
                <a:latin typeface="Consolas"/>
                <a:cs typeface="Consolas"/>
              </a:rPr>
              <a:t>buf</a:t>
            </a:r>
            <a:r>
              <a:rPr lang="en-US" sz="2400" dirty="0" smtClean="0">
                <a:latin typeface="Consolas"/>
                <a:cs typeface="Consolas"/>
              </a:rPr>
              <a:t>[16];</a:t>
            </a:r>
          </a:p>
          <a:p>
            <a:pPr>
              <a:buFont typeface="Arial"/>
              <a:buNone/>
            </a:pPr>
            <a:r>
              <a:rPr lang="en-US" sz="2400" dirty="0" smtClean="0">
                <a:latin typeface="Consolas"/>
                <a:cs typeface="Consolas"/>
              </a:rPr>
              <a:t>  </a:t>
            </a:r>
            <a:r>
              <a:rPr lang="en-US" sz="2400" dirty="0" err="1" smtClean="0">
                <a:latin typeface="Consolas"/>
                <a:cs typeface="Consolas"/>
              </a:rPr>
              <a:t>int</a:t>
            </a:r>
            <a:r>
              <a:rPr lang="en-US" sz="2400" dirty="0" smtClean="0">
                <a:latin typeface="Consolas"/>
                <a:cs typeface="Consolas"/>
              </a:rPr>
              <a:t> c, d;</a:t>
            </a:r>
          </a:p>
          <a:p>
            <a:pPr>
              <a:buFont typeface="Arial"/>
              <a:buNone/>
            </a:pPr>
            <a:r>
              <a:rPr lang="en-US" sz="2400" dirty="0" smtClean="0">
                <a:latin typeface="Consolas"/>
                <a:cs typeface="Consolas"/>
              </a:rPr>
              <a:t>  if(a &gt; b)</a:t>
            </a:r>
            <a:br>
              <a:rPr lang="en-US" sz="2400" dirty="0" smtClean="0">
                <a:latin typeface="Consolas"/>
                <a:cs typeface="Consolas"/>
              </a:rPr>
            </a:br>
            <a:r>
              <a:rPr lang="en-US" sz="2400" dirty="0" smtClean="0">
                <a:latin typeface="Consolas"/>
                <a:cs typeface="Consolas"/>
              </a:rPr>
              <a:t>   c = a;</a:t>
            </a:r>
          </a:p>
          <a:p>
            <a:pPr>
              <a:buFont typeface="Arial"/>
              <a:buNone/>
            </a:pPr>
            <a:r>
              <a:rPr lang="en-US" sz="2400" dirty="0" smtClean="0">
                <a:latin typeface="Consolas"/>
                <a:cs typeface="Consolas"/>
              </a:rPr>
              <a:t>  else</a:t>
            </a:r>
            <a:br>
              <a:rPr lang="en-US" sz="2400" dirty="0" smtClean="0">
                <a:latin typeface="Consolas"/>
                <a:cs typeface="Consolas"/>
              </a:rPr>
            </a:br>
            <a:r>
              <a:rPr lang="en-US" sz="2400" dirty="0" smtClean="0">
                <a:latin typeface="Consolas"/>
                <a:cs typeface="Consolas"/>
              </a:rPr>
              <a:t>   c = b;</a:t>
            </a:r>
          </a:p>
          <a:p>
            <a:pPr>
              <a:buFont typeface="Arial"/>
              <a:buNone/>
            </a:pPr>
            <a:r>
              <a:rPr lang="en-US" sz="2400" dirty="0" smtClean="0">
                <a:latin typeface="Consolas"/>
                <a:cs typeface="Consolas"/>
              </a:rPr>
              <a:t>  d = red(c, </a:t>
            </a:r>
            <a:r>
              <a:rPr lang="en-US" sz="2400" dirty="0" err="1" smtClean="0">
                <a:latin typeface="Consolas"/>
                <a:cs typeface="Consolas"/>
              </a:rPr>
              <a:t>buf</a:t>
            </a:r>
            <a:r>
              <a:rPr lang="en-US" sz="2400" dirty="0" smtClean="0">
                <a:latin typeface="Consolas"/>
                <a:cs typeface="Consolas"/>
              </a:rPr>
              <a:t>);</a:t>
            </a:r>
          </a:p>
          <a:p>
            <a:pPr>
              <a:buFont typeface="Arial"/>
              <a:buNone/>
            </a:pPr>
            <a:r>
              <a:rPr lang="en-US" sz="2400" dirty="0" smtClean="0">
                <a:latin typeface="Consolas"/>
                <a:cs typeface="Consolas"/>
              </a:rPr>
              <a:t>  return d;</a:t>
            </a:r>
          </a:p>
          <a:p>
            <a:pPr>
              <a:buFont typeface="Arial"/>
              <a:buNone/>
            </a:pPr>
            <a:r>
              <a:rPr lang="en-US" sz="2400" dirty="0" smtClean="0">
                <a:latin typeface="Consolas"/>
                <a:cs typeface="Consolas"/>
              </a:rPr>
              <a:t>}</a:t>
            </a:r>
            <a:endParaRPr lang="en-US" sz="2400" dirty="0">
              <a:latin typeface="Consolas"/>
              <a:cs typeface="Consolas"/>
            </a:endParaRPr>
          </a:p>
        </p:txBody>
      </p:sp>
      <p:sp>
        <p:nvSpPr>
          <p:cNvPr id="35" name="Line 1037"/>
          <p:cNvSpPr>
            <a:spLocks noChangeShapeType="1"/>
          </p:cNvSpPr>
          <p:nvPr/>
        </p:nvSpPr>
        <p:spPr bwMode="auto">
          <a:xfrm>
            <a:off x="5467375" y="-1711121"/>
            <a:ext cx="600054"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530500153"/>
              </p:ext>
            </p:extLst>
          </p:nvPr>
        </p:nvGraphicFramePr>
        <p:xfrm>
          <a:off x="6185958" y="1142999"/>
          <a:ext cx="1752600" cy="5600499"/>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orange’s </a:t>
                      </a:r>
                      <a:r>
                        <a:rPr lang="en-US" sz="1800" dirty="0" err="1" smtClean="0">
                          <a:solidFill>
                            <a:schemeClr val="bg1"/>
                          </a:solidFill>
                        </a:rPr>
                        <a:t>ebp</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a:t>
                      </a:r>
                    </a:p>
                  </a:txBody>
                  <a:tcPr>
                    <a:solidFill>
                      <a:schemeClr val="accent3"/>
                    </a:solidFill>
                  </a:tcPr>
                </a:tc>
              </a:tr>
            </a:tbl>
          </a:graphicData>
        </a:graphic>
      </p:graphicFrame>
      <p:grpSp>
        <p:nvGrpSpPr>
          <p:cNvPr id="9" name="Group 8"/>
          <p:cNvGrpSpPr/>
          <p:nvPr/>
        </p:nvGrpSpPr>
        <p:grpSpPr>
          <a:xfrm>
            <a:off x="7959243" y="2773678"/>
            <a:ext cx="1100454" cy="646331"/>
            <a:chOff x="7959243" y="3429000"/>
            <a:chExt cx="1100454" cy="646331"/>
          </a:xfrm>
        </p:grpSpPr>
        <p:sp>
          <p:nvSpPr>
            <p:cNvPr id="3" name="TextBox 2"/>
            <p:cNvSpPr txBox="1"/>
            <p:nvPr/>
          </p:nvSpPr>
          <p:spPr>
            <a:xfrm>
              <a:off x="8229600" y="3429000"/>
              <a:ext cx="830097" cy="646331"/>
            </a:xfrm>
            <a:prstGeom prst="rect">
              <a:avLst/>
            </a:prstGeom>
            <a:noFill/>
          </p:spPr>
          <p:txBody>
            <a:bodyPr wrap="none" rtlCol="0">
              <a:spAutoFit/>
            </a:bodyPr>
            <a:lstStyle/>
            <a:p>
              <a:r>
                <a:rPr lang="en-US" dirty="0" smtClean="0"/>
                <a:t>%</a:t>
              </a:r>
              <a:r>
                <a:rPr lang="en-US" dirty="0" err="1" smtClean="0"/>
                <a:t>ebp</a:t>
              </a:r>
              <a:endParaRPr lang="en-US" dirty="0" smtClean="0"/>
            </a:p>
            <a:p>
              <a:r>
                <a:rPr lang="en-US" i="1" dirty="0" smtClean="0"/>
                <a:t>frame</a:t>
              </a:r>
              <a:endParaRPr lang="en-US" i="1" dirty="0"/>
            </a:p>
          </p:txBody>
        </p:sp>
        <p:cxnSp>
          <p:nvCxnSpPr>
            <p:cNvPr id="8" name="Straight Arrow Connector 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7959243" y="4342229"/>
            <a:ext cx="1017511" cy="646331"/>
            <a:chOff x="7959243" y="3429000"/>
            <a:chExt cx="1017511" cy="646331"/>
          </a:xfrm>
        </p:grpSpPr>
        <p:sp>
          <p:nvSpPr>
            <p:cNvPr id="45" name="TextBox 44"/>
            <p:cNvSpPr txBox="1"/>
            <p:nvPr/>
          </p:nvSpPr>
          <p:spPr>
            <a:xfrm>
              <a:off x="8229600" y="3429000"/>
              <a:ext cx="747154" cy="646331"/>
            </a:xfrm>
            <a:prstGeom prst="rect">
              <a:avLst/>
            </a:prstGeom>
            <a:noFill/>
          </p:spPr>
          <p:txBody>
            <a:bodyPr wrap="none" rtlCol="0">
              <a:spAutoFit/>
            </a:bodyPr>
            <a:lstStyle/>
            <a:p>
              <a:r>
                <a:rPr lang="en-US" dirty="0" smtClean="0"/>
                <a:t>%</a:t>
              </a:r>
              <a:r>
                <a:rPr lang="en-US" dirty="0" err="1" smtClean="0"/>
                <a:t>esp</a:t>
              </a:r>
              <a:r>
                <a:rPr lang="en-US" dirty="0" smtClean="0"/>
                <a:t/>
              </a:r>
              <a:br>
                <a:rPr lang="en-US" dirty="0" smtClean="0"/>
              </a:br>
              <a:r>
                <a:rPr lang="en-US" i="1" dirty="0" smtClean="0"/>
                <a:t>stack</a:t>
              </a:r>
              <a:endParaRPr lang="en-US" i="1" dirty="0"/>
            </a:p>
          </p:txBody>
        </p:sp>
        <p:cxnSp>
          <p:nvCxnSpPr>
            <p:cNvPr id="46" name="Straight Arrow Connector 45"/>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479809" y="1513840"/>
            <a:ext cx="1692391" cy="722531"/>
            <a:chOff x="4479809" y="1828800"/>
            <a:chExt cx="1692391" cy="722531"/>
          </a:xfrm>
        </p:grpSpPr>
        <p:sp>
          <p:nvSpPr>
            <p:cNvPr id="10" name="Left Brace 9"/>
            <p:cNvSpPr/>
            <p:nvPr/>
          </p:nvSpPr>
          <p:spPr>
            <a:xfrm>
              <a:off x="5867400" y="1828800"/>
              <a:ext cx="304800" cy="722531"/>
            </a:xfrm>
            <a:prstGeom prst="leftBrace">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4479809" y="1866900"/>
              <a:ext cx="1393155" cy="646331"/>
            </a:xfrm>
            <a:prstGeom prst="rect">
              <a:avLst/>
            </a:prstGeom>
            <a:noFill/>
          </p:spPr>
          <p:txBody>
            <a:bodyPr wrap="none" rtlCol="0">
              <a:spAutoFit/>
            </a:bodyPr>
            <a:lstStyle/>
            <a:p>
              <a:pPr algn="r"/>
              <a:r>
                <a:rPr lang="en-US" dirty="0" smtClean="0"/>
                <a:t>parameter</a:t>
              </a:r>
              <a:br>
                <a:rPr lang="en-US" dirty="0" smtClean="0"/>
              </a:br>
              <a:r>
                <a:rPr lang="en-US" dirty="0" smtClean="0"/>
                <a:t>area (caller)</a:t>
              </a:r>
              <a:endParaRPr lang="en-US" dirty="0"/>
            </a:p>
          </p:txBody>
        </p:sp>
      </p:grpSp>
      <p:grpSp>
        <p:nvGrpSpPr>
          <p:cNvPr id="13" name="Group 12"/>
          <p:cNvGrpSpPr/>
          <p:nvPr/>
        </p:nvGrpSpPr>
        <p:grpSpPr>
          <a:xfrm>
            <a:off x="4851869" y="2246531"/>
            <a:ext cx="1320331" cy="2293817"/>
            <a:chOff x="4851869" y="2590800"/>
            <a:chExt cx="1320331" cy="2575560"/>
          </a:xfrm>
        </p:grpSpPr>
        <p:sp>
          <p:nvSpPr>
            <p:cNvPr id="47" name="Left Brace 46"/>
            <p:cNvSpPr/>
            <p:nvPr/>
          </p:nvSpPr>
          <p:spPr>
            <a:xfrm>
              <a:off x="5867400" y="259080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4851869" y="3214206"/>
              <a:ext cx="1021095" cy="1328748"/>
            </a:xfrm>
            <a:prstGeom prst="rect">
              <a:avLst/>
            </a:prstGeom>
            <a:noFill/>
          </p:spPr>
          <p:txBody>
            <a:bodyPr wrap="none" rtlCol="0">
              <a:spAutoFit/>
            </a:bodyPr>
            <a:lstStyle/>
            <a:p>
              <a:pPr algn="r"/>
              <a:r>
                <a:rPr lang="en-US" dirty="0" smtClean="0"/>
                <a:t>orange’s</a:t>
              </a:r>
              <a:br>
                <a:rPr lang="en-US" dirty="0" smtClean="0"/>
              </a:br>
              <a:r>
                <a:rPr lang="en-US" dirty="0" smtClean="0"/>
                <a:t>initial</a:t>
              </a:r>
              <a:br>
                <a:rPr lang="en-US" dirty="0" smtClean="0"/>
              </a:br>
              <a:r>
                <a:rPr lang="en-US" dirty="0" smtClean="0"/>
                <a:t>stack</a:t>
              </a:r>
              <a:br>
                <a:rPr lang="en-US" dirty="0" smtClean="0"/>
              </a:br>
              <a:r>
                <a:rPr lang="en-US" dirty="0" smtClean="0"/>
                <a:t>frame</a:t>
              </a:r>
            </a:p>
          </p:txBody>
        </p:sp>
      </p:grpSp>
      <p:grpSp>
        <p:nvGrpSpPr>
          <p:cNvPr id="48" name="Group 47"/>
          <p:cNvGrpSpPr/>
          <p:nvPr/>
        </p:nvGrpSpPr>
        <p:grpSpPr>
          <a:xfrm>
            <a:off x="4355063" y="4545648"/>
            <a:ext cx="1817137" cy="1093152"/>
            <a:chOff x="4355063" y="2658280"/>
            <a:chExt cx="1817137" cy="2575560"/>
          </a:xfrm>
        </p:grpSpPr>
        <p:sp>
          <p:nvSpPr>
            <p:cNvPr id="49" name="Left Brace 48"/>
            <p:cNvSpPr/>
            <p:nvPr/>
          </p:nvSpPr>
          <p:spPr>
            <a:xfrm>
              <a:off x="5867400" y="265828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4355063" y="2873479"/>
              <a:ext cx="1517901" cy="2145160"/>
            </a:xfrm>
            <a:prstGeom prst="rect">
              <a:avLst/>
            </a:prstGeom>
            <a:noFill/>
          </p:spPr>
          <p:txBody>
            <a:bodyPr wrap="none" rtlCol="0">
              <a:spAutoFit/>
            </a:bodyPr>
            <a:lstStyle/>
            <a:p>
              <a:pPr algn="r"/>
              <a:r>
                <a:rPr lang="en-US" dirty="0" smtClean="0"/>
                <a:t>to be created</a:t>
              </a:r>
              <a:br>
                <a:rPr lang="en-US" dirty="0" smtClean="0"/>
              </a:br>
              <a:r>
                <a:rPr lang="en-US" dirty="0" smtClean="0"/>
                <a:t>before</a:t>
              </a:r>
              <a:br>
                <a:rPr lang="en-US" dirty="0" smtClean="0"/>
              </a:br>
              <a:r>
                <a:rPr lang="en-US" dirty="0" smtClean="0"/>
                <a:t>calling</a:t>
              </a:r>
              <a:r>
                <a:rPr lang="en-US" dirty="0"/>
                <a:t> </a:t>
              </a:r>
              <a:r>
                <a:rPr lang="en-US" dirty="0" smtClean="0"/>
                <a:t>red</a:t>
              </a:r>
            </a:p>
          </p:txBody>
        </p:sp>
      </p:grpSp>
      <p:sp>
        <p:nvSpPr>
          <p:cNvPr id="7" name="Rectangle 6"/>
          <p:cNvSpPr/>
          <p:nvPr/>
        </p:nvSpPr>
        <p:spPr>
          <a:xfrm>
            <a:off x="6185958" y="4535488"/>
            <a:ext cx="1752600" cy="2206773"/>
          </a:xfrm>
          <a:prstGeom prst="rect">
            <a:avLst/>
          </a:prstGeom>
          <a:solidFill>
            <a:schemeClr val="tx1">
              <a:alpha val="4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nvGrpSpPr>
          <p:cNvPr id="24" name="Group 23"/>
          <p:cNvGrpSpPr/>
          <p:nvPr/>
        </p:nvGrpSpPr>
        <p:grpSpPr>
          <a:xfrm>
            <a:off x="4442502" y="5638800"/>
            <a:ext cx="1729698" cy="1088265"/>
            <a:chOff x="4442502" y="2658280"/>
            <a:chExt cx="1729698" cy="2575560"/>
          </a:xfrm>
        </p:grpSpPr>
        <p:sp>
          <p:nvSpPr>
            <p:cNvPr id="25" name="Left Brace 24"/>
            <p:cNvSpPr/>
            <p:nvPr/>
          </p:nvSpPr>
          <p:spPr>
            <a:xfrm>
              <a:off x="5867400" y="265828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4442502" y="3195253"/>
              <a:ext cx="1430462" cy="1529650"/>
            </a:xfrm>
            <a:prstGeom prst="rect">
              <a:avLst/>
            </a:prstGeom>
            <a:noFill/>
          </p:spPr>
          <p:txBody>
            <a:bodyPr wrap="none" rtlCol="0">
              <a:spAutoFit/>
            </a:bodyPr>
            <a:lstStyle/>
            <a:p>
              <a:pPr algn="r"/>
              <a:r>
                <a:rPr lang="en-US" dirty="0" smtClean="0"/>
                <a:t>after red has</a:t>
              </a:r>
              <a:br>
                <a:rPr lang="en-US" dirty="0" smtClean="0"/>
              </a:br>
              <a:r>
                <a:rPr lang="en-US" dirty="0" smtClean="0"/>
                <a:t>been called</a:t>
              </a:r>
            </a:p>
          </p:txBody>
        </p:sp>
      </p:grpSp>
      <p:sp>
        <p:nvSpPr>
          <p:cNvPr id="15" name="Down Arrow 14"/>
          <p:cNvSpPr/>
          <p:nvPr/>
        </p:nvSpPr>
        <p:spPr>
          <a:xfrm>
            <a:off x="8305800" y="4988560"/>
            <a:ext cx="472440" cy="1371600"/>
          </a:xfrm>
          <a:prstGeom prst="down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vert="vert270" wrap="square" lIns="0" rtlCol="0" anchor="ctr" anchorCtr="1">
            <a:noAutofit/>
          </a:bodyPr>
          <a:lstStyle/>
          <a:p>
            <a:pPr algn="ctr"/>
            <a:r>
              <a:rPr lang="en-US" sz="1600" dirty="0" smtClean="0">
                <a:solidFill>
                  <a:schemeClr val="bg1"/>
                </a:solidFill>
              </a:rPr>
              <a:t>grow</a:t>
            </a:r>
          </a:p>
        </p:txBody>
      </p:sp>
      <p:sp>
        <p:nvSpPr>
          <p:cNvPr id="6" name="Folded Corner 5"/>
          <p:cNvSpPr/>
          <p:nvPr/>
        </p:nvSpPr>
        <p:spPr>
          <a:xfrm>
            <a:off x="2971800" y="2819400"/>
            <a:ext cx="3200400" cy="2133600"/>
          </a:xfrm>
          <a:prstGeom prst="foldedCorner">
            <a:avLst>
              <a:gd name="adj" fmla="val 7143"/>
            </a:avLst>
          </a:prstGeom>
          <a:solidFill>
            <a:schemeClr val="accent5"/>
          </a:solidFill>
          <a:ln>
            <a:noFill/>
          </a:ln>
          <a:effectLst>
            <a:outerShdw blurRad="50800" dist="38100" dir="2700000" sx="102000" sy="102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Don</a:t>
            </a:r>
            <a:r>
              <a:rPr lang="fr-FR" sz="2800" dirty="0" smtClean="0">
                <a:solidFill>
                  <a:schemeClr val="bg1"/>
                </a:solidFill>
              </a:rPr>
              <a:t>’</a:t>
            </a:r>
            <a:r>
              <a:rPr lang="en-US" sz="2800" dirty="0" smtClean="0">
                <a:solidFill>
                  <a:schemeClr val="bg1"/>
                </a:solidFill>
              </a:rPr>
              <a:t>t worry!</a:t>
            </a:r>
            <a:br>
              <a:rPr lang="en-US" sz="2800" dirty="0" smtClean="0">
                <a:solidFill>
                  <a:schemeClr val="bg1"/>
                </a:solidFill>
              </a:rPr>
            </a:br>
            <a:r>
              <a:rPr lang="en-US" sz="2800" dirty="0" smtClean="0">
                <a:solidFill>
                  <a:schemeClr val="bg1"/>
                </a:solidFill>
              </a:rPr>
              <a:t>We will walk through these</a:t>
            </a:r>
            <a:br>
              <a:rPr lang="en-US" sz="2800" dirty="0" smtClean="0">
                <a:solidFill>
                  <a:schemeClr val="bg1"/>
                </a:solidFill>
              </a:rPr>
            </a:br>
            <a:r>
              <a:rPr lang="en-US" sz="2800" dirty="0" smtClean="0">
                <a:solidFill>
                  <a:schemeClr val="bg1"/>
                </a:solidFill>
              </a:rPr>
              <a:t>one by one.</a:t>
            </a:r>
          </a:p>
        </p:txBody>
      </p:sp>
    </p:spTree>
    <p:extLst>
      <p:ext uri="{BB962C8B-B14F-4D97-AF65-F5344CB8AC3E}">
        <p14:creationId xmlns:p14="http://schemas.microsoft.com/office/powerpoint/2010/main" val="11696772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When </a:t>
            </a:r>
            <a:r>
              <a:rPr lang="en-US" sz="2000" b="0" dirty="0" smtClean="0">
                <a:solidFill>
                  <a:schemeClr val="accent2"/>
                </a:solidFill>
              </a:rPr>
              <a:t>orange</a:t>
            </a:r>
            <a:r>
              <a:rPr lang="en-US" sz="2000" dirty="0" smtClean="0"/>
              <a:t> attains control,</a:t>
            </a:r>
            <a:endParaRPr lang="en-US" sz="2000" b="0" dirty="0" smtClean="0">
              <a:solidFill>
                <a:schemeClr val="accent2"/>
              </a:solidFill>
            </a:endParaRPr>
          </a:p>
          <a:p>
            <a:pPr marL="514350" indent="-514350">
              <a:buFont typeface="+mj-lt"/>
              <a:buAutoNum type="arabicPeriod"/>
            </a:pPr>
            <a:r>
              <a:rPr lang="en-US" sz="2000" dirty="0" smtClean="0"/>
              <a:t>return address has already been pushed onto stack by caller</a:t>
            </a: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58</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524471159"/>
              </p:ext>
            </p:extLst>
          </p:nvPr>
        </p:nvGraphicFramePr>
        <p:xfrm>
          <a:off x="6185958" y="1142999"/>
          <a:ext cx="1752600" cy="1468984"/>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bl>
          </a:graphicData>
        </a:graphic>
      </p:graphicFrame>
      <p:grpSp>
        <p:nvGrpSpPr>
          <p:cNvPr id="26" name="Group 25"/>
          <p:cNvGrpSpPr/>
          <p:nvPr/>
        </p:nvGrpSpPr>
        <p:grpSpPr>
          <a:xfrm>
            <a:off x="7959243" y="115669"/>
            <a:ext cx="1179192" cy="646331"/>
            <a:chOff x="7959243" y="3429000"/>
            <a:chExt cx="1179192" cy="646331"/>
          </a:xfrm>
        </p:grpSpPr>
        <p:sp>
          <p:nvSpPr>
            <p:cNvPr id="27" name="TextBox 26"/>
            <p:cNvSpPr txBox="1"/>
            <p:nvPr/>
          </p:nvSpPr>
          <p:spPr>
            <a:xfrm>
              <a:off x="8229600" y="3429000"/>
              <a:ext cx="908835" cy="646331"/>
            </a:xfrm>
            <a:prstGeom prst="rect">
              <a:avLst/>
            </a:prstGeom>
            <a:noFill/>
          </p:spPr>
          <p:txBody>
            <a:bodyPr wrap="none" rtlCol="0">
              <a:spAutoFit/>
            </a:bodyPr>
            <a:lstStyle/>
            <a:p>
              <a:r>
                <a:rPr lang="en-US" dirty="0" smtClean="0"/>
                <a:t>%</a:t>
              </a:r>
              <a:r>
                <a:rPr lang="en-US" dirty="0" err="1" smtClean="0"/>
                <a:t>ebp</a:t>
              </a:r>
              <a:endParaRPr lang="en-US" dirty="0" smtClean="0"/>
            </a:p>
            <a:p>
              <a:r>
                <a:rPr lang="en-US" dirty="0" smtClean="0"/>
                <a:t>(caller)</a:t>
              </a:r>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7959243" y="2413000"/>
            <a:ext cx="1006456" cy="369332"/>
            <a:chOff x="7959243" y="3429000"/>
            <a:chExt cx="1006456" cy="369332"/>
          </a:xfrm>
        </p:grpSpPr>
        <p:sp>
          <p:nvSpPr>
            <p:cNvPr id="30" name="TextBox 29"/>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31" name="Straight Arrow Connector 3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0635716"/>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When </a:t>
            </a:r>
            <a:r>
              <a:rPr lang="en-US" sz="2000" b="0" dirty="0" smtClean="0">
                <a:solidFill>
                  <a:schemeClr val="accent2"/>
                </a:solidFill>
              </a:rPr>
              <a:t>orange</a:t>
            </a:r>
            <a:r>
              <a:rPr lang="en-US" sz="2000" dirty="0" smtClean="0"/>
              <a:t> attains control,</a:t>
            </a:r>
            <a:endParaRPr lang="en-US" sz="2000" b="0" dirty="0" smtClean="0">
              <a:solidFill>
                <a:schemeClr val="accent2"/>
              </a:solidFill>
            </a:endParaRPr>
          </a:p>
          <a:p>
            <a:pPr marL="514350" indent="-514350">
              <a:buFont typeface="+mj-lt"/>
              <a:buAutoNum type="arabicPeriod"/>
            </a:pPr>
            <a:r>
              <a:rPr lang="en-US" sz="2000" dirty="0" smtClean="0"/>
              <a:t>return address has already been pushed onto stack by caller</a:t>
            </a:r>
          </a:p>
          <a:p>
            <a:pPr marL="514350" indent="-514350">
              <a:buFont typeface="+mj-lt"/>
              <a:buAutoNum type="arabicPeriod"/>
            </a:pPr>
            <a:r>
              <a:rPr lang="en-US" sz="2000" dirty="0" smtClean="0"/>
              <a:t>own the frame pointer</a:t>
            </a:r>
          </a:p>
          <a:p>
            <a:pPr lvl="1">
              <a:buFont typeface="Lucida Grande"/>
              <a:buChar char="-"/>
            </a:pPr>
            <a:r>
              <a:rPr lang="en-US" sz="1800" dirty="0" smtClean="0"/>
              <a:t>push caller’s </a:t>
            </a:r>
            <a:r>
              <a:rPr lang="en-US" sz="1800" dirty="0" err="1" smtClean="0"/>
              <a:t>ebp</a:t>
            </a:r>
            <a:endParaRPr lang="en-US" sz="1800" b="0" dirty="0" smtClean="0"/>
          </a:p>
          <a:p>
            <a:pPr lvl="1">
              <a:buFont typeface="Lucida Grande"/>
              <a:buChar char="-"/>
            </a:pPr>
            <a:r>
              <a:rPr lang="en-US" sz="1800" dirty="0" smtClean="0"/>
              <a:t>c</a:t>
            </a:r>
            <a:r>
              <a:rPr lang="en-US" sz="1800" b="0" dirty="0" smtClean="0"/>
              <a:t>opy current </a:t>
            </a:r>
            <a:r>
              <a:rPr lang="en-US" sz="1800" b="0" dirty="0" err="1" smtClean="0"/>
              <a:t>esp</a:t>
            </a:r>
            <a:r>
              <a:rPr lang="en-US" sz="1800" b="0" dirty="0" smtClean="0"/>
              <a:t> into </a:t>
            </a:r>
            <a:r>
              <a:rPr lang="en-US" sz="1800" b="0" dirty="0" err="1" smtClean="0"/>
              <a:t>ebp</a:t>
            </a:r>
            <a:endParaRPr lang="en-US" sz="1800" b="0" dirty="0" smtClean="0"/>
          </a:p>
          <a:p>
            <a:pPr lvl="1">
              <a:buFont typeface="Lucida Grande"/>
              <a:buChar char="-"/>
            </a:pPr>
            <a:r>
              <a:rPr lang="en-US" sz="1800" dirty="0" smtClean="0"/>
              <a:t>first argument is at ebp+8</a:t>
            </a:r>
            <a:endParaRPr lang="en-US" sz="1800" b="0" dirty="0" smtClean="0">
              <a:latin typeface="Consolas"/>
              <a:cs typeface="Consolas"/>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59</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365146229"/>
              </p:ext>
            </p:extLst>
          </p:nvPr>
        </p:nvGraphicFramePr>
        <p:xfrm>
          <a:off x="6185958" y="1142999"/>
          <a:ext cx="1752600" cy="1836230"/>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bl>
          </a:graphicData>
        </a:graphic>
      </p:graphicFrame>
      <p:grpSp>
        <p:nvGrpSpPr>
          <p:cNvPr id="26" name="Group 25"/>
          <p:cNvGrpSpPr/>
          <p:nvPr/>
        </p:nvGrpSpPr>
        <p:grpSpPr>
          <a:xfrm>
            <a:off x="7959243" y="2514600"/>
            <a:ext cx="1032104" cy="923330"/>
            <a:chOff x="7959243" y="3169922"/>
            <a:chExt cx="1032104" cy="923330"/>
          </a:xfrm>
        </p:grpSpPr>
        <p:sp>
          <p:nvSpPr>
            <p:cNvPr id="27" name="TextBox 26"/>
            <p:cNvSpPr txBox="1"/>
            <p:nvPr/>
          </p:nvSpPr>
          <p:spPr>
            <a:xfrm>
              <a:off x="8229600" y="3169922"/>
              <a:ext cx="761747" cy="923330"/>
            </a:xfrm>
            <a:prstGeom prst="rect">
              <a:avLst/>
            </a:prstGeom>
            <a:noFill/>
          </p:spPr>
          <p:txBody>
            <a:bodyPr wrap="none" rtlCol="0">
              <a:spAutoFit/>
            </a:bodyPr>
            <a:lstStyle/>
            <a:p>
              <a:pPr algn="ctr"/>
              <a:r>
                <a:rPr lang="en-US" dirty="0" smtClean="0"/>
                <a:t>%</a:t>
              </a:r>
              <a:r>
                <a:rPr lang="en-US" dirty="0" err="1" smtClean="0"/>
                <a:t>ebp</a:t>
              </a:r>
              <a:endParaRPr lang="en-US" dirty="0" smtClean="0"/>
            </a:p>
            <a:p>
              <a:pPr algn="ctr"/>
              <a:r>
                <a:rPr lang="en-US" dirty="0" smtClean="0"/>
                <a:t>and</a:t>
              </a:r>
            </a:p>
            <a:p>
              <a:pPr algn="ctr"/>
              <a:r>
                <a:rPr lang="en-US" dirty="0" smtClean="0"/>
                <a:t>%</a:t>
              </a:r>
              <a:r>
                <a:rPr lang="en-US" dirty="0" err="1" smtClean="0"/>
                <a:t>esp</a:t>
              </a:r>
              <a:endParaRPr lang="en-US" dirty="0"/>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99880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6</a:t>
            </a:fld>
            <a:endParaRPr lang="en-US"/>
          </a:p>
        </p:txBody>
      </p:sp>
      <p:sp>
        <p:nvSpPr>
          <p:cNvPr id="17" name="Content Placeholder 2"/>
          <p:cNvSpPr txBox="1">
            <a:spLocks/>
          </p:cNvSpPr>
          <p:nvPr/>
        </p:nvSpPr>
        <p:spPr>
          <a:xfrm>
            <a:off x="152400" y="152400"/>
            <a:ext cx="4697326" cy="2933700"/>
          </a:xfrm>
          <a:prstGeom prst="rect">
            <a:avLst/>
          </a:prstGeom>
          <a:ln>
            <a:solidFill>
              <a:schemeClr val="tx1"/>
            </a:solidFill>
            <a:prstDash val="sysDash"/>
          </a:ln>
        </p:spPr>
        <p:txBody>
          <a:bodyPr vert="horz" lIns="91440" tIns="45720" rIns="91440" bIns="45720" rtlCol="0" anchor="t" anchorCtr="0">
            <a:normAutofit/>
          </a:bodyPr>
          <a:lst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solidFill>
                  <a:schemeClr val="tx1">
                    <a:lumMod val="85000"/>
                    <a:lumOff val="15000"/>
                  </a:schemeClr>
                </a:solidFill>
                <a:latin typeface="Consolas"/>
                <a:cs typeface="Consolas"/>
              </a:rPr>
              <a:t>void answer(char *name, </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x){</a:t>
            </a:r>
          </a:p>
          <a:p>
            <a:pPr marL="0" indent="0">
              <a:buFont typeface="Arial"/>
              <a:buNone/>
            </a:pP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printf</a:t>
            </a:r>
            <a:r>
              <a:rPr lang="en-US" sz="1800" dirty="0" smtClean="0">
                <a:solidFill>
                  <a:schemeClr val="tx1">
                    <a:lumMod val="85000"/>
                    <a:lumOff val="15000"/>
                  </a:schemeClr>
                </a:solidFill>
                <a:latin typeface="Consolas"/>
                <a:cs typeface="Consolas"/>
              </a:rPr>
              <a:t>(“%s, the answer is: %d\n”,</a:t>
            </a:r>
            <a:br>
              <a:rPr lang="en-US" sz="1800" dirty="0" smtClean="0">
                <a:solidFill>
                  <a:schemeClr val="tx1">
                    <a:lumMod val="85000"/>
                    <a:lumOff val="15000"/>
                  </a:schemeClr>
                </a:solidFill>
                <a:latin typeface="Consolas"/>
                <a:cs typeface="Consolas"/>
              </a:rPr>
            </a:br>
            <a:r>
              <a:rPr lang="en-US" sz="1800" dirty="0" smtClean="0">
                <a:solidFill>
                  <a:schemeClr val="tx1">
                    <a:lumMod val="85000"/>
                    <a:lumOff val="15000"/>
                  </a:schemeClr>
                </a:solidFill>
                <a:latin typeface="Consolas"/>
                <a:cs typeface="Consolas"/>
              </a:rPr>
              <a:t>          name, x);</a:t>
            </a:r>
          </a:p>
          <a:p>
            <a:pPr marL="0" indent="0">
              <a:buFont typeface="Arial"/>
              <a:buNone/>
            </a:pPr>
            <a:r>
              <a:rPr lang="en-US" sz="1800" dirty="0" smtClean="0">
                <a:solidFill>
                  <a:schemeClr val="tx1">
                    <a:lumMod val="85000"/>
                    <a:lumOff val="15000"/>
                  </a:schemeClr>
                </a:solidFill>
                <a:latin typeface="Consolas"/>
                <a:cs typeface="Consolas"/>
              </a:rPr>
              <a:t>}</a:t>
            </a:r>
          </a:p>
          <a:p>
            <a:pPr marL="0" indent="0">
              <a:buFont typeface="Arial"/>
              <a:buNone/>
            </a:pPr>
            <a:r>
              <a:rPr lang="en-US" sz="1800" dirty="0" smtClean="0">
                <a:solidFill>
                  <a:schemeClr val="tx1">
                    <a:lumMod val="85000"/>
                    <a:lumOff val="15000"/>
                  </a:schemeClr>
                </a:solidFill>
                <a:latin typeface="Consolas"/>
                <a:cs typeface="Consolas"/>
              </a:rPr>
              <a:t>void main(</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argc</a:t>
            </a:r>
            <a:r>
              <a:rPr lang="en-US" sz="1800" dirty="0" smtClean="0">
                <a:solidFill>
                  <a:schemeClr val="tx1">
                    <a:lumMod val="85000"/>
                    <a:lumOff val="15000"/>
                  </a:schemeClr>
                </a:solidFill>
                <a:latin typeface="Consolas"/>
                <a:cs typeface="Consolas"/>
              </a:rPr>
              <a:t>, char *</a:t>
            </a:r>
            <a:r>
              <a:rPr lang="en-US" sz="1800" dirty="0" err="1" smtClean="0">
                <a:solidFill>
                  <a:schemeClr val="tx1">
                    <a:lumMod val="85000"/>
                    <a:lumOff val="15000"/>
                  </a:schemeClr>
                </a:solidFill>
                <a:latin typeface="Consolas"/>
                <a:cs typeface="Consolas"/>
              </a:rPr>
              <a:t>argv</a:t>
            </a:r>
            <a:r>
              <a:rPr lang="en-US" sz="1800" dirty="0" smtClean="0">
                <a:solidFill>
                  <a:schemeClr val="tx1">
                    <a:lumMod val="85000"/>
                    <a:lumOff val="15000"/>
                  </a:schemeClr>
                </a:solidFill>
                <a:latin typeface="Consolas"/>
                <a:cs typeface="Consolas"/>
              </a:rPr>
              <a:t>[]){</a:t>
            </a:r>
          </a:p>
          <a:p>
            <a:pPr marL="0" indent="0">
              <a:buFont typeface="Arial"/>
              <a:buNone/>
            </a:pP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x;</a:t>
            </a:r>
          </a:p>
          <a:p>
            <a:pPr marL="0" indent="0">
              <a:buFont typeface="Arial"/>
              <a:buNone/>
            </a:pPr>
            <a:r>
              <a:rPr lang="en-US" sz="1800" dirty="0" smtClean="0">
                <a:solidFill>
                  <a:schemeClr val="tx1">
                    <a:lumMod val="85000"/>
                    <a:lumOff val="15000"/>
                  </a:schemeClr>
                </a:solidFill>
                <a:latin typeface="Consolas"/>
                <a:cs typeface="Consolas"/>
              </a:rPr>
              <a:t>  x = 40 + 2;</a:t>
            </a:r>
          </a:p>
          <a:p>
            <a:pPr marL="0" indent="0">
              <a:buFont typeface="Arial"/>
              <a:buNone/>
            </a:pPr>
            <a:r>
              <a:rPr lang="en-US" sz="1800" dirty="0" smtClean="0">
                <a:solidFill>
                  <a:schemeClr val="tx1">
                    <a:lumMod val="85000"/>
                    <a:lumOff val="15000"/>
                  </a:schemeClr>
                </a:solidFill>
                <a:latin typeface="Consolas"/>
                <a:cs typeface="Consolas"/>
              </a:rPr>
              <a:t>  answer(</a:t>
            </a:r>
            <a:r>
              <a:rPr lang="en-US" sz="1800" dirty="0" err="1" smtClean="0">
                <a:solidFill>
                  <a:schemeClr val="tx1">
                    <a:lumMod val="85000"/>
                    <a:lumOff val="15000"/>
                  </a:schemeClr>
                </a:solidFill>
                <a:latin typeface="Consolas"/>
                <a:cs typeface="Consolas"/>
              </a:rPr>
              <a:t>argv</a:t>
            </a:r>
            <a:r>
              <a:rPr lang="en-US" sz="1800" dirty="0" smtClean="0">
                <a:solidFill>
                  <a:schemeClr val="tx1">
                    <a:lumMod val="85000"/>
                    <a:lumOff val="15000"/>
                  </a:schemeClr>
                </a:solidFill>
                <a:latin typeface="Consolas"/>
                <a:cs typeface="Consolas"/>
              </a:rPr>
              <a:t>[1], x);</a:t>
            </a:r>
            <a:br>
              <a:rPr lang="en-US" sz="1800" dirty="0" smtClean="0">
                <a:solidFill>
                  <a:schemeClr val="tx1">
                    <a:lumMod val="85000"/>
                    <a:lumOff val="15000"/>
                  </a:schemeClr>
                </a:solidFill>
                <a:latin typeface="Consolas"/>
                <a:cs typeface="Consolas"/>
              </a:rPr>
            </a:br>
            <a:r>
              <a:rPr lang="en-US" sz="1800" dirty="0" smtClean="0">
                <a:solidFill>
                  <a:schemeClr val="tx1">
                    <a:lumMod val="85000"/>
                    <a:lumOff val="15000"/>
                  </a:schemeClr>
                </a:solidFill>
                <a:latin typeface="Consolas"/>
                <a:cs typeface="Consolas"/>
              </a:rPr>
              <a:t>}</a:t>
            </a:r>
            <a:endParaRPr lang="en-US" sz="1800" dirty="0">
              <a:solidFill>
                <a:schemeClr val="tx1">
                  <a:lumMod val="85000"/>
                  <a:lumOff val="15000"/>
                </a:schemeClr>
              </a:solidFill>
              <a:latin typeface="Consolas"/>
              <a:cs typeface="Consolas"/>
            </a:endParaRPr>
          </a:p>
        </p:txBody>
      </p:sp>
      <p:grpSp>
        <p:nvGrpSpPr>
          <p:cNvPr id="21" name="Group 20"/>
          <p:cNvGrpSpPr/>
          <p:nvPr/>
        </p:nvGrpSpPr>
        <p:grpSpPr>
          <a:xfrm>
            <a:off x="935578" y="4911725"/>
            <a:ext cx="7272844" cy="1525727"/>
            <a:chOff x="935578" y="4800600"/>
            <a:chExt cx="7272844" cy="1525727"/>
          </a:xfrm>
        </p:grpSpPr>
        <p:sp>
          <p:nvSpPr>
            <p:cNvPr id="15" name="TextBox 14"/>
            <p:cNvSpPr txBox="1"/>
            <p:nvPr/>
          </p:nvSpPr>
          <p:spPr>
            <a:xfrm>
              <a:off x="935578" y="5495330"/>
              <a:ext cx="7272844" cy="830997"/>
            </a:xfrm>
            <a:prstGeom prst="rect">
              <a:avLst/>
            </a:prstGeom>
            <a:noFill/>
          </p:spPr>
          <p:txBody>
            <a:bodyPr wrap="none" rtlCol="0">
              <a:spAutoFit/>
            </a:bodyPr>
            <a:lstStyle/>
            <a:p>
              <a:r>
                <a:rPr lang="en-US" sz="4800" b="1" dirty="0" smtClean="0">
                  <a:solidFill>
                    <a:schemeClr val="tx2"/>
                  </a:solidFill>
                </a:rPr>
                <a:t>DARPA, the answer is: 47</a:t>
              </a:r>
              <a:endParaRPr lang="en-US" sz="4800" b="1" dirty="0">
                <a:solidFill>
                  <a:schemeClr val="tx2"/>
                </a:solidFill>
              </a:endParaRPr>
            </a:p>
          </p:txBody>
        </p:sp>
        <p:sp>
          <p:nvSpPr>
            <p:cNvPr id="18" name="Right Arrow 17"/>
            <p:cNvSpPr/>
            <p:nvPr/>
          </p:nvSpPr>
          <p:spPr>
            <a:xfrm rot="5400000">
              <a:off x="4153391" y="4838208"/>
              <a:ext cx="609600" cy="534383"/>
            </a:xfrm>
            <a:prstGeom prst="righ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grpSp>
        <p:nvGrpSpPr>
          <p:cNvPr id="27" name="Group 26"/>
          <p:cNvGrpSpPr/>
          <p:nvPr/>
        </p:nvGrpSpPr>
        <p:grpSpPr>
          <a:xfrm>
            <a:off x="1295400" y="3505200"/>
            <a:ext cx="2209800" cy="609600"/>
            <a:chOff x="1295400" y="3505200"/>
            <a:chExt cx="2209800" cy="609600"/>
          </a:xfrm>
        </p:grpSpPr>
        <p:sp>
          <p:nvSpPr>
            <p:cNvPr id="23" name="Right Arrow 22"/>
            <p:cNvSpPr/>
            <p:nvPr/>
          </p:nvSpPr>
          <p:spPr>
            <a:xfrm>
              <a:off x="2743200" y="3581400"/>
              <a:ext cx="762000" cy="533400"/>
            </a:xfrm>
            <a:prstGeom prst="rightArrow">
              <a:avLst/>
            </a:prstGeom>
            <a:solidFill>
              <a:schemeClr val="accent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4" name="TextBox 23"/>
            <p:cNvSpPr txBox="1"/>
            <p:nvPr/>
          </p:nvSpPr>
          <p:spPr>
            <a:xfrm>
              <a:off x="1295400" y="3505200"/>
              <a:ext cx="1455447" cy="584776"/>
            </a:xfrm>
            <a:prstGeom prst="rect">
              <a:avLst/>
            </a:prstGeom>
            <a:noFill/>
          </p:spPr>
          <p:txBody>
            <a:bodyPr wrap="none" rtlCol="0">
              <a:spAutoFit/>
            </a:bodyPr>
            <a:lstStyle/>
            <a:p>
              <a:r>
                <a:rPr lang="en-US" sz="3200" dirty="0" smtClean="0"/>
                <a:t>DARPA</a:t>
              </a:r>
              <a:endParaRPr lang="en-US" sz="3200" dirty="0"/>
            </a:p>
          </p:txBody>
        </p:sp>
      </p:grpSp>
      <p:grpSp>
        <p:nvGrpSpPr>
          <p:cNvPr id="26" name="Group 25"/>
          <p:cNvGrpSpPr/>
          <p:nvPr/>
        </p:nvGrpSpPr>
        <p:grpSpPr>
          <a:xfrm>
            <a:off x="3594905" y="816988"/>
            <a:ext cx="4710895" cy="3771319"/>
            <a:chOff x="3594905" y="816988"/>
            <a:chExt cx="4710895" cy="3771319"/>
          </a:xfrm>
        </p:grpSpPr>
        <p:sp>
          <p:nvSpPr>
            <p:cNvPr id="6" name="Rectangle 5"/>
            <p:cNvSpPr/>
            <p:nvPr/>
          </p:nvSpPr>
          <p:spPr>
            <a:xfrm>
              <a:off x="5609890" y="1981200"/>
              <a:ext cx="2695910" cy="1073985"/>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3600" dirty="0" smtClean="0">
                  <a:solidFill>
                    <a:schemeClr val="tx2"/>
                  </a:solidFill>
                </a:rPr>
                <a:t>Compilation</a:t>
              </a:r>
            </a:p>
          </p:txBody>
        </p:sp>
        <p:sp>
          <p:nvSpPr>
            <p:cNvPr id="12" name="Rectangle 11"/>
            <p:cNvSpPr/>
            <p:nvPr/>
          </p:nvSpPr>
          <p:spPr>
            <a:xfrm>
              <a:off x="3594905" y="3140507"/>
              <a:ext cx="1752600" cy="1447800"/>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tx1"/>
                  </a:solidFill>
                </a:rPr>
                <a:t>001101011010101000101 </a:t>
              </a:r>
            </a:p>
          </p:txBody>
        </p:sp>
        <p:sp>
          <p:nvSpPr>
            <p:cNvPr id="22" name="Bent Arrow 21"/>
            <p:cNvSpPr/>
            <p:nvPr/>
          </p:nvSpPr>
          <p:spPr>
            <a:xfrm rot="5400000">
              <a:off x="5472863" y="193851"/>
              <a:ext cx="1143000" cy="2389274"/>
            </a:xfrm>
            <a:prstGeom prst="bentArrow">
              <a:avLst/>
            </a:prstGeom>
            <a:solidFill>
              <a:srgbClr val="E4793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5" name="Bent Arrow 24"/>
            <p:cNvSpPr/>
            <p:nvPr/>
          </p:nvSpPr>
          <p:spPr>
            <a:xfrm rot="10800000">
              <a:off x="5562600" y="3140505"/>
              <a:ext cx="1575636" cy="964113"/>
            </a:xfrm>
            <a:prstGeom prst="ben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grpSp>
        <p:nvGrpSpPr>
          <p:cNvPr id="2" name="Group 1"/>
          <p:cNvGrpSpPr/>
          <p:nvPr/>
        </p:nvGrpSpPr>
        <p:grpSpPr>
          <a:xfrm>
            <a:off x="5600887" y="4172903"/>
            <a:ext cx="3384730" cy="1533776"/>
            <a:chOff x="5600887" y="4172903"/>
            <a:chExt cx="3384730" cy="1533776"/>
          </a:xfrm>
        </p:grpSpPr>
        <p:sp>
          <p:nvSpPr>
            <p:cNvPr id="28" name="Rounded Rectangular Callout 27"/>
            <p:cNvSpPr/>
            <p:nvPr/>
          </p:nvSpPr>
          <p:spPr>
            <a:xfrm>
              <a:off x="5600887" y="4172903"/>
              <a:ext cx="3384730" cy="1533776"/>
            </a:xfrm>
            <a:prstGeom prst="wedgeRoundRectCallout">
              <a:avLst>
                <a:gd name="adj1" fmla="val 6982"/>
                <a:gd name="adj2" fmla="val -108466"/>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2"/>
                  </a:solidFill>
                </a:rPr>
                <a:t>The </a:t>
              </a:r>
              <a:r>
                <a:rPr lang="en-US" sz="2400" b="1" i="1" dirty="0" smtClean="0">
                  <a:solidFill>
                    <a:schemeClr val="bg2"/>
                  </a:solidFill>
                </a:rPr>
                <a:t>compiler</a:t>
              </a:r>
              <a:r>
                <a:rPr lang="en-US" sz="2400" dirty="0" smtClean="0">
                  <a:solidFill>
                    <a:schemeClr val="bg2"/>
                  </a:solidFill>
                </a:rPr>
                <a:t> and </a:t>
              </a:r>
              <a:r>
                <a:rPr lang="en-US" sz="2400" b="1" i="1" dirty="0" smtClean="0">
                  <a:solidFill>
                    <a:schemeClr val="bg2"/>
                  </a:solidFill>
                </a:rPr>
                <a:t>machine</a:t>
              </a:r>
              <a:r>
                <a:rPr lang="en-US" sz="2400" dirty="0" smtClean="0">
                  <a:solidFill>
                    <a:schemeClr val="bg2"/>
                  </a:solidFill>
                </a:rPr>
                <a:t> determines the semantics</a:t>
              </a:r>
            </a:p>
          </p:txBody>
        </p:sp>
        <p:sp>
          <p:nvSpPr>
            <p:cNvPr id="16" name="Rounded Rectangular Callout 15"/>
            <p:cNvSpPr/>
            <p:nvPr/>
          </p:nvSpPr>
          <p:spPr>
            <a:xfrm>
              <a:off x="5600887" y="4172903"/>
              <a:ext cx="3384730" cy="1533776"/>
            </a:xfrm>
            <a:prstGeom prst="wedgeRoundRectCallout">
              <a:avLst>
                <a:gd name="adj1" fmla="val -59664"/>
                <a:gd name="adj2" fmla="val -5408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2"/>
                  </a:solidFill>
                </a:rPr>
                <a:t>The </a:t>
              </a:r>
              <a:r>
                <a:rPr lang="en-US" sz="2400" b="1" i="1" dirty="0" smtClean="0">
                  <a:solidFill>
                    <a:schemeClr val="bg2"/>
                  </a:solidFill>
                </a:rPr>
                <a:t>compiler</a:t>
              </a:r>
              <a:r>
                <a:rPr lang="en-US" sz="2400" dirty="0" smtClean="0">
                  <a:solidFill>
                    <a:schemeClr val="bg2"/>
                  </a:solidFill>
                </a:rPr>
                <a:t> and </a:t>
              </a:r>
              <a:r>
                <a:rPr lang="en-US" sz="2400" b="1" i="1" dirty="0" smtClean="0">
                  <a:solidFill>
                    <a:schemeClr val="bg2"/>
                  </a:solidFill>
                </a:rPr>
                <a:t>machine</a:t>
              </a:r>
              <a:r>
                <a:rPr lang="en-US" sz="2400" dirty="0" smtClean="0">
                  <a:solidFill>
                    <a:schemeClr val="bg2"/>
                  </a:solidFill>
                </a:rPr>
                <a:t> determines the semantics</a:t>
              </a:r>
            </a:p>
          </p:txBody>
        </p:sp>
      </p:grpSp>
    </p:spTree>
    <p:extLst>
      <p:ext uri="{BB962C8B-B14F-4D97-AF65-F5344CB8AC3E}">
        <p14:creationId xmlns:p14="http://schemas.microsoft.com/office/powerpoint/2010/main" val="718408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When </a:t>
            </a:r>
            <a:r>
              <a:rPr lang="en-US" sz="2000" b="0" dirty="0" smtClean="0">
                <a:solidFill>
                  <a:schemeClr val="accent2"/>
                </a:solidFill>
              </a:rPr>
              <a:t>orange</a:t>
            </a:r>
            <a:r>
              <a:rPr lang="en-US" sz="2000" dirty="0" smtClean="0"/>
              <a:t> attains control,</a:t>
            </a:r>
            <a:endParaRPr lang="en-US" sz="2000" b="0" dirty="0" smtClean="0">
              <a:solidFill>
                <a:schemeClr val="accent2"/>
              </a:solidFill>
            </a:endParaRPr>
          </a:p>
          <a:p>
            <a:pPr marL="514350" indent="-514350">
              <a:buFont typeface="+mj-lt"/>
              <a:buAutoNum type="arabicPeriod"/>
            </a:pPr>
            <a:r>
              <a:rPr lang="en-US" sz="2000" dirty="0" smtClean="0"/>
              <a:t>return address has already been pushed onto stack by caller</a:t>
            </a:r>
          </a:p>
          <a:p>
            <a:pPr marL="514350" indent="-514350">
              <a:buFont typeface="+mj-lt"/>
              <a:buAutoNum type="arabicPeriod"/>
            </a:pPr>
            <a:r>
              <a:rPr lang="en-US" sz="2000" dirty="0" smtClean="0"/>
              <a:t>own the frame pointer</a:t>
            </a:r>
          </a:p>
          <a:p>
            <a:pPr lvl="1">
              <a:buFont typeface="Lucida Grande"/>
              <a:buChar char="-"/>
            </a:pPr>
            <a:r>
              <a:rPr lang="en-US" sz="1800" dirty="0" smtClean="0"/>
              <a:t>push caller’s </a:t>
            </a:r>
            <a:r>
              <a:rPr lang="en-US" sz="1800" dirty="0" err="1" smtClean="0"/>
              <a:t>ebp</a:t>
            </a:r>
            <a:endParaRPr lang="en-US" sz="1800" b="0" dirty="0" smtClean="0"/>
          </a:p>
          <a:p>
            <a:pPr lvl="1">
              <a:buFont typeface="Lucida Grande"/>
              <a:buChar char="-"/>
            </a:pPr>
            <a:r>
              <a:rPr lang="en-US" sz="1800" dirty="0" smtClean="0"/>
              <a:t>c</a:t>
            </a:r>
            <a:r>
              <a:rPr lang="en-US" sz="1800" b="0" dirty="0" smtClean="0"/>
              <a:t>opy current </a:t>
            </a:r>
            <a:r>
              <a:rPr lang="en-US" sz="1800" b="0" dirty="0" err="1" smtClean="0"/>
              <a:t>esp</a:t>
            </a:r>
            <a:r>
              <a:rPr lang="en-US" sz="1800" b="0" dirty="0" smtClean="0"/>
              <a:t> into </a:t>
            </a:r>
            <a:r>
              <a:rPr lang="en-US" sz="1800" b="0" dirty="0" err="1" smtClean="0"/>
              <a:t>ebp</a:t>
            </a:r>
            <a:endParaRPr lang="en-US" sz="1800" b="0" dirty="0" smtClean="0"/>
          </a:p>
          <a:p>
            <a:pPr lvl="1">
              <a:buFont typeface="Lucida Grande"/>
              <a:buChar char="-"/>
            </a:pPr>
            <a:r>
              <a:rPr lang="en-US" sz="1800" dirty="0" smtClean="0"/>
              <a:t>first argument is at ebp+8</a:t>
            </a:r>
            <a:endParaRPr lang="en-US" sz="1800" b="0" dirty="0" smtClean="0">
              <a:latin typeface="Consolas"/>
              <a:cs typeface="Consolas"/>
            </a:endParaRPr>
          </a:p>
          <a:p>
            <a:pPr marL="514350" indent="-514350">
              <a:buFont typeface="+mj-lt"/>
              <a:buAutoNum type="arabicPeriod"/>
            </a:pPr>
            <a:r>
              <a:rPr lang="en-US" sz="2000" dirty="0" smtClean="0"/>
              <a:t>s</a:t>
            </a:r>
            <a:r>
              <a:rPr lang="en-US" sz="2000" b="0" dirty="0" smtClean="0"/>
              <a:t>ave values of</a:t>
            </a:r>
            <a:r>
              <a:rPr lang="en-US" sz="2000" dirty="0" smtClean="0"/>
              <a:t> other callee-save </a:t>
            </a:r>
            <a:r>
              <a:rPr lang="en-US" sz="2000" b="0" dirty="0" smtClean="0"/>
              <a:t>registers </a:t>
            </a:r>
            <a:r>
              <a:rPr lang="en-US" sz="2000" i="1" dirty="0" smtClean="0"/>
              <a:t>if used</a:t>
            </a:r>
          </a:p>
          <a:p>
            <a:pPr lvl="1">
              <a:buFont typeface="Lucida Grande"/>
              <a:buChar char="-"/>
            </a:pPr>
            <a:r>
              <a:rPr lang="en-US" sz="1800" dirty="0" err="1" smtClean="0"/>
              <a:t>edi</a:t>
            </a:r>
            <a:r>
              <a:rPr lang="en-US" sz="1800" dirty="0" smtClean="0"/>
              <a:t>, </a:t>
            </a:r>
            <a:r>
              <a:rPr lang="en-US" sz="1800" dirty="0" err="1" smtClean="0"/>
              <a:t>esi</a:t>
            </a:r>
            <a:r>
              <a:rPr lang="en-US" sz="1800" dirty="0" smtClean="0"/>
              <a:t>, </a:t>
            </a:r>
            <a:r>
              <a:rPr lang="en-US" sz="1800" dirty="0" err="1" smtClean="0"/>
              <a:t>ebx</a:t>
            </a:r>
            <a:r>
              <a:rPr lang="en-US" sz="1800" dirty="0" smtClean="0"/>
              <a:t>: </a:t>
            </a:r>
            <a:r>
              <a:rPr lang="en-US" sz="1800" b="0" dirty="0" smtClean="0"/>
              <a:t>via push or </a:t>
            </a:r>
            <a:r>
              <a:rPr lang="en-US" sz="1800" b="0" dirty="0" err="1" smtClean="0"/>
              <a:t>mov</a:t>
            </a:r>
            <a:endParaRPr lang="en-US" sz="1800" b="0" dirty="0" smtClean="0"/>
          </a:p>
          <a:p>
            <a:pPr lvl="1">
              <a:buFont typeface="Lucida Grande"/>
              <a:buChar char="-"/>
            </a:pPr>
            <a:r>
              <a:rPr lang="en-US" sz="1800" dirty="0" err="1" smtClean="0"/>
              <a:t>esp</a:t>
            </a:r>
            <a:r>
              <a:rPr lang="en-US" sz="1800" dirty="0" smtClean="0"/>
              <a:t>: can restore by arithmetic</a:t>
            </a: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60</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893542309"/>
              </p:ext>
            </p:extLst>
          </p:nvPr>
        </p:nvGraphicFramePr>
        <p:xfrm>
          <a:off x="6185958" y="1142999"/>
          <a:ext cx="1752600" cy="2203476"/>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bl>
          </a:graphicData>
        </a:graphic>
      </p:graphicFrame>
      <p:grpSp>
        <p:nvGrpSpPr>
          <p:cNvPr id="26" name="Group 25"/>
          <p:cNvGrpSpPr/>
          <p:nvPr/>
        </p:nvGrpSpPr>
        <p:grpSpPr>
          <a:xfrm>
            <a:off x="7959243" y="2773678"/>
            <a:ext cx="1032104" cy="369332"/>
            <a:chOff x="7959243" y="3429000"/>
            <a:chExt cx="1032104" cy="369332"/>
          </a:xfrm>
        </p:grpSpPr>
        <p:sp>
          <p:nvSpPr>
            <p:cNvPr id="27" name="TextBox 26"/>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7959243" y="3144520"/>
            <a:ext cx="1006456" cy="369332"/>
            <a:chOff x="7959243" y="3429000"/>
            <a:chExt cx="1006456" cy="369332"/>
          </a:xfrm>
        </p:grpSpPr>
        <p:sp>
          <p:nvSpPr>
            <p:cNvPr id="30" name="TextBox 29"/>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31" name="Straight Arrow Connector 3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282640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When </a:t>
            </a:r>
            <a:r>
              <a:rPr lang="en-US" sz="2000" b="0" dirty="0" smtClean="0">
                <a:solidFill>
                  <a:schemeClr val="accent2"/>
                </a:solidFill>
              </a:rPr>
              <a:t>orange</a:t>
            </a:r>
            <a:r>
              <a:rPr lang="en-US" sz="2000" dirty="0" smtClean="0"/>
              <a:t> attains control,</a:t>
            </a:r>
            <a:endParaRPr lang="en-US" sz="2000" b="0" dirty="0" smtClean="0">
              <a:solidFill>
                <a:schemeClr val="accent2"/>
              </a:solidFill>
            </a:endParaRPr>
          </a:p>
          <a:p>
            <a:pPr marL="514350" indent="-514350">
              <a:buFont typeface="+mj-lt"/>
              <a:buAutoNum type="arabicPeriod"/>
            </a:pPr>
            <a:r>
              <a:rPr lang="en-US" sz="2000" dirty="0" smtClean="0"/>
              <a:t>return address has already been pushed onto stack by caller</a:t>
            </a:r>
          </a:p>
          <a:p>
            <a:pPr marL="514350" indent="-514350">
              <a:buFont typeface="+mj-lt"/>
              <a:buAutoNum type="arabicPeriod"/>
            </a:pPr>
            <a:r>
              <a:rPr lang="en-US" sz="2000" dirty="0" smtClean="0"/>
              <a:t>own the frame pointer</a:t>
            </a:r>
          </a:p>
          <a:p>
            <a:pPr lvl="1">
              <a:buFont typeface="Lucida Grande"/>
              <a:buChar char="-"/>
            </a:pPr>
            <a:r>
              <a:rPr lang="en-US" sz="1800" dirty="0" smtClean="0"/>
              <a:t>push caller’s </a:t>
            </a:r>
            <a:r>
              <a:rPr lang="en-US" sz="1800" dirty="0" err="1" smtClean="0"/>
              <a:t>ebp</a:t>
            </a:r>
            <a:endParaRPr lang="en-US" sz="1800" b="0" dirty="0" smtClean="0"/>
          </a:p>
          <a:p>
            <a:pPr lvl="1">
              <a:buFont typeface="Lucida Grande"/>
              <a:buChar char="-"/>
            </a:pPr>
            <a:r>
              <a:rPr lang="en-US" sz="1800" dirty="0" smtClean="0"/>
              <a:t>c</a:t>
            </a:r>
            <a:r>
              <a:rPr lang="en-US" sz="1800" b="0" dirty="0" smtClean="0"/>
              <a:t>opy current </a:t>
            </a:r>
            <a:r>
              <a:rPr lang="en-US" sz="1800" b="0" dirty="0" err="1" smtClean="0"/>
              <a:t>esp</a:t>
            </a:r>
            <a:r>
              <a:rPr lang="en-US" sz="1800" b="0" dirty="0" smtClean="0"/>
              <a:t> into </a:t>
            </a:r>
            <a:r>
              <a:rPr lang="en-US" sz="1800" b="0" dirty="0" err="1" smtClean="0"/>
              <a:t>ebp</a:t>
            </a:r>
            <a:endParaRPr lang="en-US" sz="1800" b="0" dirty="0" smtClean="0"/>
          </a:p>
          <a:p>
            <a:pPr lvl="1">
              <a:buFont typeface="Lucida Grande"/>
              <a:buChar char="-"/>
            </a:pPr>
            <a:r>
              <a:rPr lang="en-US" sz="1800" dirty="0" smtClean="0"/>
              <a:t>first argument is at ebp+8</a:t>
            </a:r>
            <a:endParaRPr lang="en-US" sz="1800" b="0" dirty="0" smtClean="0">
              <a:latin typeface="Consolas"/>
              <a:cs typeface="Consolas"/>
            </a:endParaRPr>
          </a:p>
          <a:p>
            <a:pPr marL="514350" indent="-514350">
              <a:buFont typeface="+mj-lt"/>
              <a:buAutoNum type="arabicPeriod"/>
            </a:pPr>
            <a:r>
              <a:rPr lang="en-US" sz="2000" dirty="0" smtClean="0"/>
              <a:t>s</a:t>
            </a:r>
            <a:r>
              <a:rPr lang="en-US" sz="2000" b="0" dirty="0" smtClean="0"/>
              <a:t>ave values of</a:t>
            </a:r>
            <a:r>
              <a:rPr lang="en-US" sz="2000" dirty="0" smtClean="0"/>
              <a:t> other </a:t>
            </a:r>
            <a:r>
              <a:rPr lang="en-US" sz="2000" b="0" dirty="0" smtClean="0"/>
              <a:t>callee-save registers </a:t>
            </a:r>
            <a:r>
              <a:rPr lang="en-US" sz="2000" i="1" dirty="0" smtClean="0"/>
              <a:t>if used</a:t>
            </a:r>
          </a:p>
          <a:p>
            <a:pPr lvl="1">
              <a:buFont typeface="Lucida Grande"/>
              <a:buChar char="-"/>
            </a:pPr>
            <a:r>
              <a:rPr lang="en-US" sz="1800" dirty="0" err="1" smtClean="0"/>
              <a:t>edi</a:t>
            </a:r>
            <a:r>
              <a:rPr lang="en-US" sz="1800" dirty="0" smtClean="0"/>
              <a:t>, </a:t>
            </a:r>
            <a:r>
              <a:rPr lang="en-US" sz="1800" dirty="0" err="1" smtClean="0"/>
              <a:t>esi</a:t>
            </a:r>
            <a:r>
              <a:rPr lang="en-US" sz="1800" dirty="0" smtClean="0"/>
              <a:t>, </a:t>
            </a:r>
            <a:r>
              <a:rPr lang="en-US" sz="1800" dirty="0" err="1" smtClean="0"/>
              <a:t>ebx</a:t>
            </a:r>
            <a:r>
              <a:rPr lang="en-US" sz="1800" dirty="0" smtClean="0"/>
              <a:t>: </a:t>
            </a:r>
            <a:r>
              <a:rPr lang="en-US" sz="1800" b="0" dirty="0" smtClean="0"/>
              <a:t>via push or </a:t>
            </a:r>
            <a:r>
              <a:rPr lang="en-US" sz="1800" b="0" dirty="0" err="1" smtClean="0"/>
              <a:t>mov</a:t>
            </a:r>
            <a:endParaRPr lang="en-US" sz="1800" b="0" dirty="0" smtClean="0"/>
          </a:p>
          <a:p>
            <a:pPr lvl="1">
              <a:buFont typeface="Lucida Grande"/>
              <a:buChar char="-"/>
            </a:pPr>
            <a:r>
              <a:rPr lang="en-US" sz="1800" dirty="0" err="1" smtClean="0"/>
              <a:t>esp</a:t>
            </a:r>
            <a:r>
              <a:rPr lang="en-US" sz="1800" dirty="0" smtClean="0"/>
              <a:t>: can restore by arithmetic</a:t>
            </a:r>
            <a:endParaRPr lang="en-US" sz="1800" b="0" dirty="0" smtClean="0"/>
          </a:p>
          <a:p>
            <a:pPr marL="514350" indent="-514350">
              <a:buFont typeface="+mj-lt"/>
              <a:buAutoNum type="arabicPeriod"/>
            </a:pPr>
            <a:r>
              <a:rPr lang="en-US" sz="2000" dirty="0" smtClean="0"/>
              <a:t>allocate </a:t>
            </a:r>
            <a:r>
              <a:rPr lang="en-US" sz="2000" b="0" dirty="0" smtClean="0"/>
              <a:t>space for locals</a:t>
            </a:r>
            <a:endParaRPr lang="en-US" sz="2000" dirty="0" smtClean="0"/>
          </a:p>
          <a:p>
            <a:pPr lvl="1">
              <a:buFont typeface="Lucida Grande"/>
              <a:buChar char="-"/>
            </a:pPr>
            <a:r>
              <a:rPr lang="en-US" sz="1800" b="0" dirty="0" smtClean="0"/>
              <a:t>subtracting from </a:t>
            </a:r>
            <a:r>
              <a:rPr lang="en-US" sz="1800" b="0" dirty="0" err="1" smtClean="0"/>
              <a:t>esp</a:t>
            </a:r>
            <a:endParaRPr lang="en-US" sz="1800" b="0" dirty="0" smtClean="0"/>
          </a:p>
          <a:p>
            <a:pPr lvl="1">
              <a:buFont typeface="Lucida Grande"/>
              <a:buChar char="-"/>
            </a:pPr>
            <a:r>
              <a:rPr lang="en-US" sz="1800" dirty="0" smtClean="0"/>
              <a:t>“live” variables in registers, which on contention, can be “</a:t>
            </a:r>
            <a:r>
              <a:rPr lang="en-US" sz="1800" b="1" i="1" dirty="0" smtClean="0"/>
              <a:t>spilled</a:t>
            </a:r>
            <a:r>
              <a:rPr lang="en-US" sz="1800" dirty="0" smtClean="0"/>
              <a:t>” to stack space</a:t>
            </a:r>
            <a:endParaRPr lang="en-US" sz="1800" b="0" dirty="0" smtClean="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61</a:t>
            </a:fld>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1656249821"/>
              </p:ext>
            </p:extLst>
          </p:nvPr>
        </p:nvGraphicFramePr>
        <p:xfrm>
          <a:off x="6185958" y="1142999"/>
          <a:ext cx="1752600" cy="3397023"/>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bl>
          </a:graphicData>
        </a:graphic>
      </p:graphicFrame>
      <p:grpSp>
        <p:nvGrpSpPr>
          <p:cNvPr id="26" name="Group 25"/>
          <p:cNvGrpSpPr/>
          <p:nvPr/>
        </p:nvGrpSpPr>
        <p:grpSpPr>
          <a:xfrm>
            <a:off x="7959243" y="2773678"/>
            <a:ext cx="1032104" cy="369332"/>
            <a:chOff x="7959243" y="3429000"/>
            <a:chExt cx="1032104" cy="369332"/>
          </a:xfrm>
        </p:grpSpPr>
        <p:sp>
          <p:nvSpPr>
            <p:cNvPr id="27" name="TextBox 26"/>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a:p>
          </p:txBody>
        </p:sp>
        <p:cxnSp>
          <p:nvCxnSpPr>
            <p:cNvPr id="28" name="Straight Arrow Connector 27"/>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7959243" y="4342229"/>
            <a:ext cx="1006456" cy="369332"/>
            <a:chOff x="7959243" y="3429000"/>
            <a:chExt cx="1006456" cy="369332"/>
          </a:xfrm>
        </p:grpSpPr>
        <p:sp>
          <p:nvSpPr>
            <p:cNvPr id="30" name="TextBox 29"/>
            <p:cNvSpPr txBox="1"/>
            <p:nvPr/>
          </p:nvSpPr>
          <p:spPr>
            <a:xfrm>
              <a:off x="8229600" y="3429000"/>
              <a:ext cx="736099" cy="369332"/>
            </a:xfrm>
            <a:prstGeom prst="rect">
              <a:avLst/>
            </a:prstGeom>
            <a:noFill/>
          </p:spPr>
          <p:txBody>
            <a:bodyPr wrap="none" rtlCol="0">
              <a:spAutoFit/>
            </a:bodyPr>
            <a:lstStyle/>
            <a:p>
              <a:r>
                <a:rPr lang="en-US" dirty="0" smtClean="0"/>
                <a:t>%</a:t>
              </a:r>
              <a:r>
                <a:rPr lang="en-US" dirty="0" err="1" smtClean="0"/>
                <a:t>esp</a:t>
              </a:r>
              <a:endParaRPr lang="en-US" dirty="0"/>
            </a:p>
          </p:txBody>
        </p:sp>
        <p:cxnSp>
          <p:nvCxnSpPr>
            <p:cNvPr id="31" name="Straight Arrow Connector 3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4851869" y="2246531"/>
            <a:ext cx="1320331" cy="2293817"/>
            <a:chOff x="4851869" y="2590800"/>
            <a:chExt cx="1320331" cy="2575560"/>
          </a:xfrm>
        </p:grpSpPr>
        <p:sp>
          <p:nvSpPr>
            <p:cNvPr id="15" name="Left Brace 14"/>
            <p:cNvSpPr/>
            <p:nvPr/>
          </p:nvSpPr>
          <p:spPr>
            <a:xfrm>
              <a:off x="5867400" y="259080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851869" y="3214206"/>
              <a:ext cx="1021095" cy="1328748"/>
            </a:xfrm>
            <a:prstGeom prst="rect">
              <a:avLst/>
            </a:prstGeom>
            <a:noFill/>
          </p:spPr>
          <p:txBody>
            <a:bodyPr wrap="none" rtlCol="0">
              <a:spAutoFit/>
            </a:bodyPr>
            <a:lstStyle/>
            <a:p>
              <a:pPr algn="r"/>
              <a:r>
                <a:rPr lang="en-US" dirty="0" smtClean="0"/>
                <a:t>orange’s</a:t>
              </a:r>
              <a:br>
                <a:rPr lang="en-US" dirty="0" smtClean="0"/>
              </a:br>
              <a:r>
                <a:rPr lang="en-US" dirty="0" smtClean="0"/>
                <a:t>initial</a:t>
              </a:r>
              <a:br>
                <a:rPr lang="en-US" dirty="0" smtClean="0"/>
              </a:br>
              <a:r>
                <a:rPr lang="en-US" dirty="0" smtClean="0"/>
                <a:t>stack</a:t>
              </a:r>
              <a:br>
                <a:rPr lang="en-US" dirty="0" smtClean="0"/>
              </a:br>
              <a:r>
                <a:rPr lang="en-US" dirty="0" smtClean="0"/>
                <a:t>frame</a:t>
              </a:r>
            </a:p>
          </p:txBody>
        </p:sp>
      </p:grpSp>
    </p:spTree>
    <p:extLst>
      <p:ext uri="{BB962C8B-B14F-4D97-AF65-F5344CB8AC3E}">
        <p14:creationId xmlns:p14="http://schemas.microsoft.com/office/powerpoint/2010/main" val="343357752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For </a:t>
            </a:r>
            <a:r>
              <a:rPr lang="en-US" sz="2000" i="1" dirty="0" smtClean="0"/>
              <a:t>caller</a:t>
            </a:r>
            <a:r>
              <a:rPr lang="en-US" sz="2000" dirty="0" smtClean="0"/>
              <a:t> </a:t>
            </a:r>
            <a:r>
              <a:rPr lang="en-US" sz="2000" b="0" dirty="0" smtClean="0">
                <a:solidFill>
                  <a:schemeClr val="accent2"/>
                </a:solidFill>
              </a:rPr>
              <a:t>orange</a:t>
            </a:r>
            <a:r>
              <a:rPr lang="en-US" sz="2000" dirty="0" smtClean="0"/>
              <a:t> to call </a:t>
            </a:r>
            <a:r>
              <a:rPr lang="en-US" sz="2000" i="1" dirty="0"/>
              <a:t>callee</a:t>
            </a:r>
            <a:r>
              <a:rPr lang="en-US" sz="2000" dirty="0"/>
              <a:t> </a:t>
            </a:r>
            <a:r>
              <a:rPr lang="en-US" sz="2000" dirty="0">
                <a:solidFill>
                  <a:schemeClr val="tx2"/>
                </a:solidFill>
              </a:rPr>
              <a:t>red</a:t>
            </a:r>
            <a:r>
              <a:rPr lang="en-US" sz="2000" dirty="0" smtClean="0"/>
              <a:t>,</a:t>
            </a:r>
            <a:endParaRPr lang="en-US" sz="2000" b="0" dirty="0" smtClean="0">
              <a:solidFill>
                <a:schemeClr val="accent2"/>
              </a:solidFill>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62</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33083353"/>
              </p:ext>
            </p:extLst>
          </p:nvPr>
        </p:nvGraphicFramePr>
        <p:xfrm>
          <a:off x="6185958" y="1142999"/>
          <a:ext cx="1752600" cy="3397023"/>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bl>
          </a:graphicData>
        </a:graphic>
      </p:graphicFrame>
      <p:grpSp>
        <p:nvGrpSpPr>
          <p:cNvPr id="15" name="Group 14"/>
          <p:cNvGrpSpPr/>
          <p:nvPr/>
        </p:nvGrpSpPr>
        <p:grpSpPr>
          <a:xfrm>
            <a:off x="7959243" y="2773678"/>
            <a:ext cx="1032104" cy="369332"/>
            <a:chOff x="7959243" y="3429000"/>
            <a:chExt cx="1032104" cy="369332"/>
          </a:xfrm>
        </p:grpSpPr>
        <p:sp>
          <p:nvSpPr>
            <p:cNvPr id="16" name="TextBox 15"/>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7" name="Straight Arrow Connector 16"/>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959243" y="4342229"/>
            <a:ext cx="1047529" cy="369332"/>
            <a:chOff x="7959243" y="3429000"/>
            <a:chExt cx="1047529" cy="369332"/>
          </a:xfrm>
        </p:grpSpPr>
        <p:sp>
          <p:nvSpPr>
            <p:cNvPr id="19" name="TextBox 18"/>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645421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For </a:t>
            </a:r>
            <a:r>
              <a:rPr lang="en-US" sz="2000" i="1" dirty="0" smtClean="0"/>
              <a:t>caller</a:t>
            </a:r>
            <a:r>
              <a:rPr lang="en-US" sz="2000" dirty="0" smtClean="0"/>
              <a:t> </a:t>
            </a:r>
            <a:r>
              <a:rPr lang="en-US" sz="2000" b="0" dirty="0" smtClean="0">
                <a:solidFill>
                  <a:schemeClr val="accent2"/>
                </a:solidFill>
              </a:rPr>
              <a:t>orange</a:t>
            </a:r>
            <a:r>
              <a:rPr lang="en-US" sz="2000" dirty="0" smtClean="0"/>
              <a:t> to call </a:t>
            </a:r>
            <a:r>
              <a:rPr lang="en-US" sz="2000" i="1" dirty="0"/>
              <a:t>callee</a:t>
            </a:r>
            <a:r>
              <a:rPr lang="en-US" sz="2000" dirty="0"/>
              <a:t> </a:t>
            </a:r>
            <a:r>
              <a:rPr lang="en-US" sz="2000" dirty="0">
                <a:solidFill>
                  <a:schemeClr val="tx2"/>
                </a:solidFill>
              </a:rPr>
              <a:t>red</a:t>
            </a:r>
            <a:r>
              <a:rPr lang="en-US" sz="2000" dirty="0" smtClean="0"/>
              <a:t>,</a:t>
            </a:r>
            <a:endParaRPr lang="en-US" sz="2000" b="0" dirty="0" smtClean="0">
              <a:solidFill>
                <a:schemeClr val="accent2"/>
              </a:solidFill>
            </a:endParaRPr>
          </a:p>
          <a:p>
            <a:pPr marL="514350" indent="-514350">
              <a:buFont typeface="+mj-lt"/>
              <a:buAutoNum type="arabicPeriod"/>
            </a:pPr>
            <a:r>
              <a:rPr lang="en-US" sz="2000" dirty="0" smtClean="0"/>
              <a:t>push any caller-save registers if their values are needed after </a:t>
            </a:r>
            <a:r>
              <a:rPr lang="en-US" sz="2000" dirty="0" smtClean="0">
                <a:solidFill>
                  <a:schemeClr val="tx2"/>
                </a:solidFill>
              </a:rPr>
              <a:t>red</a:t>
            </a:r>
            <a:r>
              <a:rPr lang="en-US" sz="2000" dirty="0" smtClean="0"/>
              <a:t> returns</a:t>
            </a:r>
          </a:p>
          <a:p>
            <a:pPr lvl="1">
              <a:buFont typeface="Lucida Grande"/>
              <a:buChar char="-"/>
            </a:pPr>
            <a:r>
              <a:rPr lang="en-US" sz="1800" b="0" dirty="0" err="1" smtClean="0"/>
              <a:t>eax</a:t>
            </a:r>
            <a:r>
              <a:rPr lang="en-US" sz="1800" b="0" dirty="0" smtClean="0"/>
              <a:t>, </a:t>
            </a:r>
            <a:r>
              <a:rPr lang="en-US" sz="1800" b="0" dirty="0" err="1" smtClean="0"/>
              <a:t>edx</a:t>
            </a:r>
            <a:r>
              <a:rPr lang="en-US" sz="1800" b="0" dirty="0" smtClean="0"/>
              <a:t>, </a:t>
            </a:r>
            <a:r>
              <a:rPr lang="en-US" sz="1800" b="0" dirty="0" err="1" smtClean="0"/>
              <a:t>ecx</a:t>
            </a:r>
            <a:endParaRPr lang="en-US" sz="1800" dirty="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63</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086837919"/>
              </p:ext>
            </p:extLst>
          </p:nvPr>
        </p:nvGraphicFramePr>
        <p:xfrm>
          <a:off x="6185958" y="1142999"/>
          <a:ext cx="1752600" cy="3764269"/>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bl>
          </a:graphicData>
        </a:graphic>
      </p:graphicFrame>
      <p:grpSp>
        <p:nvGrpSpPr>
          <p:cNvPr id="15" name="Group 14"/>
          <p:cNvGrpSpPr/>
          <p:nvPr/>
        </p:nvGrpSpPr>
        <p:grpSpPr>
          <a:xfrm>
            <a:off x="7959243" y="2773678"/>
            <a:ext cx="1032104" cy="369332"/>
            <a:chOff x="7959243" y="3429000"/>
            <a:chExt cx="1032104" cy="369332"/>
          </a:xfrm>
        </p:grpSpPr>
        <p:sp>
          <p:nvSpPr>
            <p:cNvPr id="16" name="TextBox 15"/>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7" name="Straight Arrow Connector 16"/>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959243" y="4715748"/>
            <a:ext cx="1047529" cy="369332"/>
            <a:chOff x="7959243" y="3429000"/>
            <a:chExt cx="1047529" cy="369332"/>
          </a:xfrm>
        </p:grpSpPr>
        <p:sp>
          <p:nvSpPr>
            <p:cNvPr id="19" name="TextBox 18"/>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167715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For </a:t>
            </a:r>
            <a:r>
              <a:rPr lang="en-US" sz="2000" i="1" dirty="0" smtClean="0"/>
              <a:t>caller</a:t>
            </a:r>
            <a:r>
              <a:rPr lang="en-US" sz="2000" dirty="0" smtClean="0"/>
              <a:t> </a:t>
            </a:r>
            <a:r>
              <a:rPr lang="en-US" sz="2000" b="0" dirty="0" smtClean="0">
                <a:solidFill>
                  <a:schemeClr val="accent2"/>
                </a:solidFill>
              </a:rPr>
              <a:t>orange</a:t>
            </a:r>
            <a:r>
              <a:rPr lang="en-US" sz="2000" dirty="0" smtClean="0"/>
              <a:t> to call </a:t>
            </a:r>
            <a:r>
              <a:rPr lang="en-US" sz="2000" i="1" dirty="0"/>
              <a:t>callee</a:t>
            </a:r>
            <a:r>
              <a:rPr lang="en-US" sz="2000" dirty="0"/>
              <a:t> </a:t>
            </a:r>
            <a:r>
              <a:rPr lang="en-US" sz="2000" dirty="0">
                <a:solidFill>
                  <a:schemeClr val="tx2"/>
                </a:solidFill>
              </a:rPr>
              <a:t>red</a:t>
            </a:r>
            <a:r>
              <a:rPr lang="en-US" sz="2000" dirty="0" smtClean="0"/>
              <a:t>,</a:t>
            </a:r>
            <a:endParaRPr lang="en-US" sz="2000" b="0" dirty="0" smtClean="0">
              <a:solidFill>
                <a:schemeClr val="accent2"/>
              </a:solidFill>
            </a:endParaRPr>
          </a:p>
          <a:p>
            <a:pPr marL="514350" indent="-514350">
              <a:buFont typeface="+mj-lt"/>
              <a:buAutoNum type="arabicPeriod"/>
            </a:pPr>
            <a:r>
              <a:rPr lang="en-US" sz="2000" dirty="0" smtClean="0"/>
              <a:t>push any caller-save registers if their values are needed after </a:t>
            </a:r>
            <a:r>
              <a:rPr lang="en-US" sz="2000" dirty="0" smtClean="0">
                <a:solidFill>
                  <a:schemeClr val="tx2"/>
                </a:solidFill>
              </a:rPr>
              <a:t>red</a:t>
            </a:r>
            <a:r>
              <a:rPr lang="en-US" sz="2000" dirty="0" smtClean="0"/>
              <a:t> returns</a:t>
            </a:r>
          </a:p>
          <a:p>
            <a:pPr lvl="1">
              <a:buFont typeface="Lucida Grande"/>
              <a:buChar char="-"/>
            </a:pPr>
            <a:r>
              <a:rPr lang="en-US" sz="1800" b="0" dirty="0" err="1" smtClean="0"/>
              <a:t>eax</a:t>
            </a:r>
            <a:r>
              <a:rPr lang="en-US" sz="1800" b="0" dirty="0" smtClean="0"/>
              <a:t>, </a:t>
            </a:r>
            <a:r>
              <a:rPr lang="en-US" sz="1800" b="0" dirty="0" err="1" smtClean="0"/>
              <a:t>edx</a:t>
            </a:r>
            <a:r>
              <a:rPr lang="en-US" sz="1800" b="0" dirty="0" smtClean="0"/>
              <a:t>, </a:t>
            </a:r>
            <a:r>
              <a:rPr lang="en-US" sz="1800" b="0" dirty="0" err="1" smtClean="0"/>
              <a:t>ecx</a:t>
            </a:r>
            <a:endParaRPr lang="en-US" sz="1800" dirty="0"/>
          </a:p>
          <a:p>
            <a:pPr marL="514350" indent="-514350">
              <a:buFont typeface="+mj-lt"/>
              <a:buAutoNum type="arabicPeriod"/>
            </a:pPr>
            <a:r>
              <a:rPr lang="en-US" sz="2000" dirty="0" smtClean="0"/>
              <a:t>push arguments to </a:t>
            </a:r>
            <a:r>
              <a:rPr lang="en-US" sz="2000" dirty="0" smtClean="0">
                <a:solidFill>
                  <a:schemeClr val="tx2"/>
                </a:solidFill>
              </a:rPr>
              <a:t>red </a:t>
            </a:r>
            <a:r>
              <a:rPr lang="en-US" sz="2000" dirty="0" smtClean="0"/>
              <a:t>from right to left (reversed)</a:t>
            </a:r>
          </a:p>
          <a:p>
            <a:pPr lvl="1">
              <a:buFont typeface="Lucida Grande"/>
              <a:buChar char="-"/>
            </a:pPr>
            <a:r>
              <a:rPr lang="en-US" sz="1800" b="0" dirty="0" smtClean="0"/>
              <a:t>from </a:t>
            </a:r>
            <a:r>
              <a:rPr lang="en-US" sz="1800" b="0" dirty="0" err="1" smtClean="0"/>
              <a:t>callee’s</a:t>
            </a:r>
            <a:r>
              <a:rPr lang="en-US" sz="1800" b="0" dirty="0" smtClean="0"/>
              <a:t> perspective, argument 1 is nearest in stack</a:t>
            </a: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64</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619374317"/>
              </p:ext>
            </p:extLst>
          </p:nvPr>
        </p:nvGraphicFramePr>
        <p:xfrm>
          <a:off x="6185958" y="1142999"/>
          <a:ext cx="1752600" cy="4498761"/>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bl>
          </a:graphicData>
        </a:graphic>
      </p:graphicFrame>
      <p:grpSp>
        <p:nvGrpSpPr>
          <p:cNvPr id="15" name="Group 14"/>
          <p:cNvGrpSpPr/>
          <p:nvPr/>
        </p:nvGrpSpPr>
        <p:grpSpPr>
          <a:xfrm>
            <a:off x="7959243" y="2773678"/>
            <a:ext cx="1032104" cy="369332"/>
            <a:chOff x="7959243" y="3429000"/>
            <a:chExt cx="1032104" cy="369332"/>
          </a:xfrm>
        </p:grpSpPr>
        <p:sp>
          <p:nvSpPr>
            <p:cNvPr id="16" name="TextBox 15"/>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7" name="Straight Arrow Connector 16"/>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959243" y="5445760"/>
            <a:ext cx="1047529" cy="369332"/>
            <a:chOff x="7959243" y="3429000"/>
            <a:chExt cx="1047529" cy="369332"/>
          </a:xfrm>
        </p:grpSpPr>
        <p:sp>
          <p:nvSpPr>
            <p:cNvPr id="19" name="TextBox 18"/>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086364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For </a:t>
            </a:r>
            <a:r>
              <a:rPr lang="en-US" sz="2000" i="1" dirty="0" smtClean="0"/>
              <a:t>caller</a:t>
            </a:r>
            <a:r>
              <a:rPr lang="en-US" sz="2000" dirty="0" smtClean="0"/>
              <a:t> </a:t>
            </a:r>
            <a:r>
              <a:rPr lang="en-US" sz="2000" b="0" dirty="0" smtClean="0">
                <a:solidFill>
                  <a:schemeClr val="accent2"/>
                </a:solidFill>
              </a:rPr>
              <a:t>orange</a:t>
            </a:r>
            <a:r>
              <a:rPr lang="en-US" sz="2000" dirty="0" smtClean="0"/>
              <a:t> to call </a:t>
            </a:r>
            <a:r>
              <a:rPr lang="en-US" sz="2000" i="1" dirty="0"/>
              <a:t>callee</a:t>
            </a:r>
            <a:r>
              <a:rPr lang="en-US" sz="2000" dirty="0"/>
              <a:t> </a:t>
            </a:r>
            <a:r>
              <a:rPr lang="en-US" sz="2000" dirty="0">
                <a:solidFill>
                  <a:schemeClr val="tx2"/>
                </a:solidFill>
              </a:rPr>
              <a:t>red</a:t>
            </a:r>
            <a:r>
              <a:rPr lang="en-US" sz="2000" dirty="0" smtClean="0"/>
              <a:t>,</a:t>
            </a:r>
            <a:endParaRPr lang="en-US" sz="2000" b="0" dirty="0" smtClean="0">
              <a:solidFill>
                <a:schemeClr val="accent2"/>
              </a:solidFill>
            </a:endParaRPr>
          </a:p>
          <a:p>
            <a:pPr marL="514350" indent="-514350">
              <a:buFont typeface="+mj-lt"/>
              <a:buAutoNum type="arabicPeriod"/>
            </a:pPr>
            <a:r>
              <a:rPr lang="en-US" sz="2000" dirty="0" smtClean="0"/>
              <a:t>push any caller-save registers if their values are needed after </a:t>
            </a:r>
            <a:r>
              <a:rPr lang="en-US" sz="2000" dirty="0" smtClean="0">
                <a:solidFill>
                  <a:schemeClr val="tx2"/>
                </a:solidFill>
              </a:rPr>
              <a:t>red</a:t>
            </a:r>
            <a:r>
              <a:rPr lang="en-US" sz="2000" dirty="0" smtClean="0"/>
              <a:t> returns</a:t>
            </a:r>
          </a:p>
          <a:p>
            <a:pPr lvl="1">
              <a:buFont typeface="Lucida Grande"/>
              <a:buChar char="-"/>
            </a:pPr>
            <a:r>
              <a:rPr lang="en-US" sz="1800" b="0" dirty="0" err="1" smtClean="0"/>
              <a:t>eax</a:t>
            </a:r>
            <a:r>
              <a:rPr lang="en-US" sz="1800" b="0" dirty="0" smtClean="0"/>
              <a:t>, </a:t>
            </a:r>
            <a:r>
              <a:rPr lang="en-US" sz="1800" b="0" dirty="0" err="1" smtClean="0"/>
              <a:t>edx</a:t>
            </a:r>
            <a:r>
              <a:rPr lang="en-US" sz="1800" b="0" dirty="0" smtClean="0"/>
              <a:t>, </a:t>
            </a:r>
            <a:r>
              <a:rPr lang="en-US" sz="1800" b="0" dirty="0" err="1" smtClean="0"/>
              <a:t>ecx</a:t>
            </a:r>
            <a:endParaRPr lang="en-US" sz="1800" dirty="0"/>
          </a:p>
          <a:p>
            <a:pPr marL="514350" indent="-514350">
              <a:buFont typeface="+mj-lt"/>
              <a:buAutoNum type="arabicPeriod"/>
            </a:pPr>
            <a:r>
              <a:rPr lang="en-US" sz="2000" dirty="0" smtClean="0"/>
              <a:t>push arguments to </a:t>
            </a:r>
            <a:r>
              <a:rPr lang="en-US" sz="2000" dirty="0" smtClean="0">
                <a:solidFill>
                  <a:schemeClr val="tx2"/>
                </a:solidFill>
              </a:rPr>
              <a:t>red </a:t>
            </a:r>
            <a:r>
              <a:rPr lang="en-US" sz="2000" dirty="0" smtClean="0"/>
              <a:t>from right to left (reversed)</a:t>
            </a:r>
          </a:p>
          <a:p>
            <a:pPr lvl="1">
              <a:buFont typeface="Lucida Grande"/>
              <a:buChar char="-"/>
            </a:pPr>
            <a:r>
              <a:rPr lang="en-US" sz="1800" b="0" dirty="0" smtClean="0"/>
              <a:t>from </a:t>
            </a:r>
            <a:r>
              <a:rPr lang="en-US" sz="1800" b="0" dirty="0" err="1" smtClean="0"/>
              <a:t>callee’s</a:t>
            </a:r>
            <a:r>
              <a:rPr lang="en-US" sz="1800" b="0" dirty="0" smtClean="0"/>
              <a:t> perspective, argument 1 is nearest in stack</a:t>
            </a:r>
          </a:p>
          <a:p>
            <a:pPr marL="514350" indent="-514350">
              <a:buFont typeface="+mj-lt"/>
              <a:buAutoNum type="arabicPeriod"/>
            </a:pPr>
            <a:r>
              <a:rPr lang="en-US" sz="2000" dirty="0" smtClean="0"/>
              <a:t>push return address, i.e., the </a:t>
            </a:r>
            <a:r>
              <a:rPr lang="en-US" sz="2000" i="1" dirty="0" smtClean="0"/>
              <a:t>next</a:t>
            </a:r>
            <a:r>
              <a:rPr lang="en-US" sz="2000" dirty="0" smtClean="0"/>
              <a:t> instruction to execute in </a:t>
            </a:r>
            <a:r>
              <a:rPr lang="en-US" sz="2000" dirty="0" smtClean="0">
                <a:solidFill>
                  <a:schemeClr val="accent2"/>
                </a:solidFill>
              </a:rPr>
              <a:t>orange</a:t>
            </a:r>
            <a:r>
              <a:rPr lang="en-US" sz="2000" dirty="0" smtClean="0"/>
              <a:t> after </a:t>
            </a:r>
            <a:r>
              <a:rPr lang="en-US" sz="2000" dirty="0">
                <a:solidFill>
                  <a:schemeClr val="tx2"/>
                </a:solidFill>
              </a:rPr>
              <a:t>red </a:t>
            </a:r>
            <a:r>
              <a:rPr lang="en-US" sz="2000" dirty="0" smtClean="0"/>
              <a:t>returns</a:t>
            </a: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65</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964325535"/>
              </p:ext>
            </p:extLst>
          </p:nvPr>
        </p:nvGraphicFramePr>
        <p:xfrm>
          <a:off x="6185958" y="1142999"/>
          <a:ext cx="1752600" cy="4866007"/>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bl>
          </a:graphicData>
        </a:graphic>
      </p:graphicFrame>
      <p:grpSp>
        <p:nvGrpSpPr>
          <p:cNvPr id="15" name="Group 14"/>
          <p:cNvGrpSpPr/>
          <p:nvPr/>
        </p:nvGrpSpPr>
        <p:grpSpPr>
          <a:xfrm>
            <a:off x="7959243" y="2773678"/>
            <a:ext cx="1032104" cy="369332"/>
            <a:chOff x="7959243" y="3429000"/>
            <a:chExt cx="1032104" cy="369332"/>
          </a:xfrm>
        </p:grpSpPr>
        <p:sp>
          <p:nvSpPr>
            <p:cNvPr id="16" name="TextBox 15"/>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7" name="Straight Arrow Connector 16"/>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959243" y="5823188"/>
            <a:ext cx="1047529" cy="369332"/>
            <a:chOff x="7959243" y="3429000"/>
            <a:chExt cx="1047529" cy="369332"/>
          </a:xfrm>
        </p:grpSpPr>
        <p:sp>
          <p:nvSpPr>
            <p:cNvPr id="19" name="TextBox 18"/>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4851869" y="2246531"/>
            <a:ext cx="1320331" cy="3392269"/>
            <a:chOff x="4851869" y="2590800"/>
            <a:chExt cx="1320331" cy="2575560"/>
          </a:xfrm>
        </p:grpSpPr>
        <p:sp>
          <p:nvSpPr>
            <p:cNvPr id="47" name="Left Brace 46"/>
            <p:cNvSpPr/>
            <p:nvPr/>
          </p:nvSpPr>
          <p:spPr>
            <a:xfrm>
              <a:off x="5867400" y="259080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4851869" y="3528063"/>
              <a:ext cx="1021095" cy="701033"/>
            </a:xfrm>
            <a:prstGeom prst="rect">
              <a:avLst/>
            </a:prstGeom>
            <a:noFill/>
          </p:spPr>
          <p:txBody>
            <a:bodyPr wrap="none" rtlCol="0">
              <a:spAutoFit/>
            </a:bodyPr>
            <a:lstStyle/>
            <a:p>
              <a:pPr algn="r"/>
              <a:r>
                <a:rPr lang="en-US" dirty="0" smtClean="0"/>
                <a:t>orange’s</a:t>
              </a:r>
              <a:br>
                <a:rPr lang="en-US" dirty="0" smtClean="0"/>
              </a:br>
              <a:r>
                <a:rPr lang="en-US" dirty="0" smtClean="0"/>
                <a:t>stack</a:t>
              </a:r>
              <a:br>
                <a:rPr lang="en-US" dirty="0" smtClean="0"/>
              </a:br>
              <a:r>
                <a:rPr lang="en-US" dirty="0" smtClean="0"/>
                <a:t>frame</a:t>
              </a:r>
            </a:p>
          </p:txBody>
        </p:sp>
      </p:grpSp>
    </p:spTree>
    <p:extLst>
      <p:ext uri="{BB962C8B-B14F-4D97-AF65-F5344CB8AC3E}">
        <p14:creationId xmlns:p14="http://schemas.microsoft.com/office/powerpoint/2010/main" val="199605084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smtClean="0"/>
              <a:t>For </a:t>
            </a:r>
            <a:r>
              <a:rPr lang="en-US" sz="2000" i="1" dirty="0" smtClean="0"/>
              <a:t>caller</a:t>
            </a:r>
            <a:r>
              <a:rPr lang="en-US" sz="2000" dirty="0" smtClean="0"/>
              <a:t> </a:t>
            </a:r>
            <a:r>
              <a:rPr lang="en-US" sz="2000" b="0" dirty="0" smtClean="0">
                <a:solidFill>
                  <a:schemeClr val="accent2"/>
                </a:solidFill>
              </a:rPr>
              <a:t>orange</a:t>
            </a:r>
            <a:r>
              <a:rPr lang="en-US" sz="2000" dirty="0" smtClean="0"/>
              <a:t> to call </a:t>
            </a:r>
            <a:r>
              <a:rPr lang="en-US" sz="2000" i="1" dirty="0"/>
              <a:t>callee</a:t>
            </a:r>
            <a:r>
              <a:rPr lang="en-US" sz="2000" dirty="0"/>
              <a:t> </a:t>
            </a:r>
            <a:r>
              <a:rPr lang="en-US" sz="2000" dirty="0">
                <a:solidFill>
                  <a:schemeClr val="tx2"/>
                </a:solidFill>
              </a:rPr>
              <a:t>red</a:t>
            </a:r>
            <a:r>
              <a:rPr lang="en-US" sz="2000" dirty="0" smtClean="0"/>
              <a:t>,</a:t>
            </a:r>
            <a:endParaRPr lang="en-US" sz="2000" b="0" dirty="0" smtClean="0">
              <a:solidFill>
                <a:schemeClr val="accent2"/>
              </a:solidFill>
            </a:endParaRPr>
          </a:p>
          <a:p>
            <a:pPr marL="514350" indent="-514350">
              <a:buFont typeface="+mj-lt"/>
              <a:buAutoNum type="arabicPeriod"/>
            </a:pPr>
            <a:r>
              <a:rPr lang="en-US" sz="2000" dirty="0" smtClean="0"/>
              <a:t>push any caller-save registers if their values are needed after </a:t>
            </a:r>
            <a:r>
              <a:rPr lang="en-US" sz="2000" dirty="0" smtClean="0">
                <a:solidFill>
                  <a:schemeClr val="tx2"/>
                </a:solidFill>
              </a:rPr>
              <a:t>red</a:t>
            </a:r>
            <a:r>
              <a:rPr lang="en-US" sz="2000" dirty="0" smtClean="0"/>
              <a:t> returns</a:t>
            </a:r>
          </a:p>
          <a:p>
            <a:pPr lvl="1">
              <a:buFont typeface="Lucida Grande"/>
              <a:buChar char="-"/>
            </a:pPr>
            <a:r>
              <a:rPr lang="en-US" sz="1800" b="0" dirty="0" err="1" smtClean="0"/>
              <a:t>eax</a:t>
            </a:r>
            <a:r>
              <a:rPr lang="en-US" sz="1800" b="0" dirty="0" smtClean="0"/>
              <a:t>, </a:t>
            </a:r>
            <a:r>
              <a:rPr lang="en-US" sz="1800" b="0" dirty="0" err="1" smtClean="0"/>
              <a:t>edx</a:t>
            </a:r>
            <a:r>
              <a:rPr lang="en-US" sz="1800" b="0" dirty="0" smtClean="0"/>
              <a:t>, </a:t>
            </a:r>
            <a:r>
              <a:rPr lang="en-US" sz="1800" b="0" dirty="0" err="1" smtClean="0"/>
              <a:t>ecx</a:t>
            </a:r>
            <a:endParaRPr lang="en-US" sz="1800" dirty="0"/>
          </a:p>
          <a:p>
            <a:pPr marL="514350" indent="-514350">
              <a:buFont typeface="+mj-lt"/>
              <a:buAutoNum type="arabicPeriod"/>
            </a:pPr>
            <a:r>
              <a:rPr lang="en-US" sz="2000" dirty="0" smtClean="0"/>
              <a:t>push arguments to </a:t>
            </a:r>
            <a:r>
              <a:rPr lang="en-US" sz="2000" dirty="0" smtClean="0">
                <a:solidFill>
                  <a:schemeClr val="tx2"/>
                </a:solidFill>
              </a:rPr>
              <a:t>red </a:t>
            </a:r>
            <a:r>
              <a:rPr lang="en-US" sz="2000" dirty="0" smtClean="0"/>
              <a:t>from right to left (reversed)</a:t>
            </a:r>
          </a:p>
          <a:p>
            <a:pPr lvl="1">
              <a:buFont typeface="Lucida Grande"/>
              <a:buChar char="-"/>
            </a:pPr>
            <a:r>
              <a:rPr lang="en-US" sz="1800" b="0" dirty="0" smtClean="0"/>
              <a:t>from </a:t>
            </a:r>
            <a:r>
              <a:rPr lang="en-US" sz="1800" b="0" dirty="0" err="1" smtClean="0"/>
              <a:t>callee’s</a:t>
            </a:r>
            <a:r>
              <a:rPr lang="en-US" sz="1800" b="0" dirty="0" smtClean="0"/>
              <a:t> perspective, argument 1 is nearest in stack</a:t>
            </a:r>
          </a:p>
          <a:p>
            <a:pPr marL="514350" indent="-514350">
              <a:buFont typeface="+mj-lt"/>
              <a:buAutoNum type="arabicPeriod"/>
            </a:pPr>
            <a:r>
              <a:rPr lang="en-US" sz="2000" dirty="0" smtClean="0"/>
              <a:t>push return address, i.e., the </a:t>
            </a:r>
            <a:r>
              <a:rPr lang="en-US" sz="2000" i="1" dirty="0" smtClean="0"/>
              <a:t>next</a:t>
            </a:r>
            <a:r>
              <a:rPr lang="en-US" sz="2000" dirty="0" smtClean="0"/>
              <a:t> instruction to execute in </a:t>
            </a:r>
            <a:r>
              <a:rPr lang="en-US" sz="2000" dirty="0">
                <a:solidFill>
                  <a:schemeClr val="accent2"/>
                </a:solidFill>
              </a:rPr>
              <a:t>orange</a:t>
            </a:r>
            <a:r>
              <a:rPr lang="en-US" sz="2000" dirty="0"/>
              <a:t> after </a:t>
            </a:r>
            <a:r>
              <a:rPr lang="en-US" sz="2000" dirty="0">
                <a:solidFill>
                  <a:schemeClr val="tx2"/>
                </a:solidFill>
              </a:rPr>
              <a:t>red </a:t>
            </a:r>
            <a:r>
              <a:rPr lang="en-US" sz="2000" dirty="0"/>
              <a:t>returns</a:t>
            </a:r>
          </a:p>
          <a:p>
            <a:pPr marL="514350" indent="-514350">
              <a:buFont typeface="+mj-lt"/>
              <a:buAutoNum type="arabicPeriod"/>
            </a:pPr>
            <a:r>
              <a:rPr lang="en-US" sz="2000" b="0" dirty="0" smtClean="0"/>
              <a:t>transfer contro</a:t>
            </a:r>
            <a:r>
              <a:rPr lang="en-US" sz="2000" dirty="0" smtClean="0"/>
              <a:t>l to </a:t>
            </a:r>
            <a:r>
              <a:rPr lang="en-US" sz="2000" dirty="0" smtClean="0">
                <a:solidFill>
                  <a:schemeClr val="tx2"/>
                </a:solidFill>
              </a:rPr>
              <a:t>red</a:t>
            </a:r>
            <a:endParaRPr lang="en-US" sz="2000" dirty="0" smtClean="0"/>
          </a:p>
          <a:p>
            <a:pPr lvl="1">
              <a:buFont typeface="Lucida Grande"/>
              <a:buChar char="-"/>
            </a:pPr>
            <a:r>
              <a:rPr lang="en-US" sz="1800" b="0" dirty="0" smtClean="0"/>
              <a:t>usually happens together with step 3 using </a:t>
            </a:r>
            <a:r>
              <a:rPr lang="en-US" sz="1800" b="0" dirty="0" smtClean="0">
                <a:latin typeface="Consolas"/>
                <a:cs typeface="Consolas"/>
              </a:rPr>
              <a:t>call</a:t>
            </a:r>
            <a:endParaRPr lang="en-US" sz="1800" b="0" dirty="0" smtClean="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66</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905784715"/>
              </p:ext>
            </p:extLst>
          </p:nvPr>
        </p:nvGraphicFramePr>
        <p:xfrm>
          <a:off x="6185958" y="1142999"/>
          <a:ext cx="1752600" cy="4866007"/>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bl>
          </a:graphicData>
        </a:graphic>
      </p:graphicFrame>
      <p:grpSp>
        <p:nvGrpSpPr>
          <p:cNvPr id="15" name="Group 14"/>
          <p:cNvGrpSpPr/>
          <p:nvPr/>
        </p:nvGrpSpPr>
        <p:grpSpPr>
          <a:xfrm>
            <a:off x="7959243" y="2773678"/>
            <a:ext cx="1032104" cy="369332"/>
            <a:chOff x="7959243" y="3429000"/>
            <a:chExt cx="1032104" cy="369332"/>
          </a:xfrm>
        </p:grpSpPr>
        <p:sp>
          <p:nvSpPr>
            <p:cNvPr id="16" name="TextBox 15"/>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7" name="Straight Arrow Connector 16"/>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6" name="Group 45"/>
          <p:cNvGrpSpPr/>
          <p:nvPr/>
        </p:nvGrpSpPr>
        <p:grpSpPr>
          <a:xfrm>
            <a:off x="4851869" y="2246531"/>
            <a:ext cx="1320331" cy="3392269"/>
            <a:chOff x="4851869" y="2590800"/>
            <a:chExt cx="1320331" cy="2575560"/>
          </a:xfrm>
        </p:grpSpPr>
        <p:sp>
          <p:nvSpPr>
            <p:cNvPr id="47" name="Left Brace 46"/>
            <p:cNvSpPr/>
            <p:nvPr/>
          </p:nvSpPr>
          <p:spPr>
            <a:xfrm>
              <a:off x="5867400" y="2590800"/>
              <a:ext cx="304800" cy="2575560"/>
            </a:xfrm>
            <a:prstGeom prst="leftBrace">
              <a:avLst>
                <a:gd name="adj1" fmla="val 16668"/>
                <a:gd name="adj2" fmla="val 50000"/>
              </a:avLst>
            </a:prstGeom>
            <a:ln>
              <a:solidFill>
                <a:schemeClr val="tx1"/>
              </a:solidFill>
              <a:headEnd type="none"/>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4851869" y="3528063"/>
              <a:ext cx="1021095" cy="701033"/>
            </a:xfrm>
            <a:prstGeom prst="rect">
              <a:avLst/>
            </a:prstGeom>
            <a:noFill/>
          </p:spPr>
          <p:txBody>
            <a:bodyPr wrap="none" rtlCol="0">
              <a:spAutoFit/>
            </a:bodyPr>
            <a:lstStyle/>
            <a:p>
              <a:pPr algn="r"/>
              <a:r>
                <a:rPr lang="en-US" dirty="0" smtClean="0"/>
                <a:t>orange’s</a:t>
              </a:r>
              <a:br>
                <a:rPr lang="en-US" dirty="0" smtClean="0"/>
              </a:br>
              <a:r>
                <a:rPr lang="en-US" dirty="0" smtClean="0"/>
                <a:t>stack</a:t>
              </a:r>
              <a:br>
                <a:rPr lang="en-US" dirty="0" smtClean="0"/>
              </a:br>
              <a:r>
                <a:rPr lang="en-US" dirty="0" smtClean="0"/>
                <a:t>frame</a:t>
              </a:r>
            </a:p>
          </p:txBody>
        </p:sp>
      </p:grpSp>
      <p:grpSp>
        <p:nvGrpSpPr>
          <p:cNvPr id="21" name="Group 20"/>
          <p:cNvGrpSpPr/>
          <p:nvPr/>
        </p:nvGrpSpPr>
        <p:grpSpPr>
          <a:xfrm>
            <a:off x="7959243" y="5823188"/>
            <a:ext cx="1047529" cy="369332"/>
            <a:chOff x="7959243" y="3429000"/>
            <a:chExt cx="1047529" cy="369332"/>
          </a:xfrm>
        </p:grpSpPr>
        <p:sp>
          <p:nvSpPr>
            <p:cNvPr id="22" name="TextBox 21"/>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23" name="Straight Arrow Connector 2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2677427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67</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706992979"/>
              </p:ext>
            </p:extLst>
          </p:nvPr>
        </p:nvGraphicFramePr>
        <p:xfrm>
          <a:off x="6185958" y="1142999"/>
          <a:ext cx="1752600" cy="4866007"/>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bl>
          </a:graphicData>
        </a:graphic>
      </p:graphicFrame>
      <p:grpSp>
        <p:nvGrpSpPr>
          <p:cNvPr id="43" name="Group 42"/>
          <p:cNvGrpSpPr/>
          <p:nvPr/>
        </p:nvGrpSpPr>
        <p:grpSpPr>
          <a:xfrm>
            <a:off x="7959243" y="2773678"/>
            <a:ext cx="1032104" cy="369332"/>
            <a:chOff x="7959243" y="3429000"/>
            <a:chExt cx="1032104" cy="369332"/>
          </a:xfrm>
        </p:grpSpPr>
        <p:sp>
          <p:nvSpPr>
            <p:cNvPr id="44" name="TextBox 43"/>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45" name="Straight Arrow Connector 44"/>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9" name="Group 48"/>
          <p:cNvGrpSpPr/>
          <p:nvPr/>
        </p:nvGrpSpPr>
        <p:grpSpPr>
          <a:xfrm>
            <a:off x="7959243" y="5823188"/>
            <a:ext cx="1047529" cy="369332"/>
            <a:chOff x="7959243" y="3429000"/>
            <a:chExt cx="1047529" cy="369332"/>
          </a:xfrm>
        </p:grpSpPr>
        <p:sp>
          <p:nvSpPr>
            <p:cNvPr id="50" name="TextBox 49"/>
            <p:cNvSpPr txBox="1"/>
            <p:nvPr/>
          </p:nvSpPr>
          <p:spPr>
            <a:xfrm>
              <a:off x="8229600" y="3429000"/>
              <a:ext cx="777172" cy="369332"/>
            </a:xfrm>
            <a:prstGeom prst="rect">
              <a:avLst/>
            </a:prstGeom>
            <a:noFill/>
          </p:spPr>
          <p:txBody>
            <a:bodyPr wrap="none" rtlCol="0">
              <a:spAutoFit/>
            </a:bodyPr>
            <a:lstStyle/>
            <a:p>
              <a:r>
                <a:rPr lang="en-US" dirty="0" smtClean="0"/>
                <a:t>%</a:t>
              </a:r>
              <a:r>
                <a:rPr lang="en-US" dirty="0" err="1" smtClean="0"/>
                <a:t>es</a:t>
              </a:r>
              <a:r>
                <a:rPr lang="en-US" dirty="0" err="1"/>
                <a:t>p</a:t>
              </a:r>
              <a:endParaRPr lang="en-US" i="1" dirty="0"/>
            </a:p>
          </p:txBody>
        </p:sp>
        <p:cxnSp>
          <p:nvCxnSpPr>
            <p:cNvPr id="51" name="Straight Arrow Connector 5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3756701"/>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a:p>
            <a:pPr marL="514350" indent="-514350">
              <a:buFont typeface="+mj-lt"/>
              <a:buAutoNum type="arabicPeriod"/>
            </a:pPr>
            <a:r>
              <a:rPr lang="en-US" sz="2000" dirty="0"/>
              <a:t>own the frame </a:t>
            </a:r>
            <a:r>
              <a:rPr lang="en-US" sz="2000" dirty="0" smtClean="0"/>
              <a:t>pointer</a:t>
            </a:r>
            <a:endParaRPr lang="en-US" sz="2000" dirty="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68</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157871746"/>
              </p:ext>
            </p:extLst>
          </p:nvPr>
        </p:nvGraphicFramePr>
        <p:xfrm>
          <a:off x="6185958" y="1142999"/>
          <a:ext cx="1752600" cy="5233253"/>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orange’s </a:t>
                      </a:r>
                      <a:r>
                        <a:rPr lang="en-US" sz="1800" dirty="0" err="1" smtClean="0">
                          <a:solidFill>
                            <a:schemeClr val="bg1"/>
                          </a:solidFill>
                        </a:rPr>
                        <a:t>ebp</a:t>
                      </a:r>
                      <a:endParaRPr lang="en-US" sz="1800" dirty="0" smtClean="0">
                        <a:solidFill>
                          <a:schemeClr val="bg1"/>
                        </a:solidFill>
                      </a:endParaRPr>
                    </a:p>
                  </a:txBody>
                  <a:tcPr>
                    <a:solidFill>
                      <a:schemeClr val="accent3"/>
                    </a:solidFill>
                  </a:tcPr>
                </a:tc>
              </a:tr>
            </a:tbl>
          </a:graphicData>
        </a:graphic>
      </p:graphicFrame>
      <p:grpSp>
        <p:nvGrpSpPr>
          <p:cNvPr id="43" name="Group 42"/>
          <p:cNvGrpSpPr/>
          <p:nvPr/>
        </p:nvGrpSpPr>
        <p:grpSpPr>
          <a:xfrm>
            <a:off x="7959243" y="5934670"/>
            <a:ext cx="1032104" cy="923330"/>
            <a:chOff x="7959243" y="3179802"/>
            <a:chExt cx="1032104" cy="923330"/>
          </a:xfrm>
        </p:grpSpPr>
        <p:sp>
          <p:nvSpPr>
            <p:cNvPr id="44" name="TextBox 43"/>
            <p:cNvSpPr txBox="1"/>
            <p:nvPr/>
          </p:nvSpPr>
          <p:spPr>
            <a:xfrm>
              <a:off x="8229600" y="3179802"/>
              <a:ext cx="761747" cy="923330"/>
            </a:xfrm>
            <a:prstGeom prst="rect">
              <a:avLst/>
            </a:prstGeom>
            <a:noFill/>
          </p:spPr>
          <p:txBody>
            <a:bodyPr wrap="none" rtlCol="0">
              <a:spAutoFit/>
            </a:bodyPr>
            <a:lstStyle/>
            <a:p>
              <a:pPr algn="ctr"/>
              <a:r>
                <a:rPr lang="en-US" dirty="0" smtClean="0"/>
                <a:t>%</a:t>
              </a:r>
              <a:r>
                <a:rPr lang="en-US" dirty="0" err="1" smtClean="0"/>
                <a:t>ebp</a:t>
              </a:r>
              <a:endParaRPr lang="en-US" dirty="0" smtClean="0"/>
            </a:p>
            <a:p>
              <a:pPr algn="ctr"/>
              <a:r>
                <a:rPr lang="en-US" dirty="0" smtClean="0"/>
                <a:t>and</a:t>
              </a:r>
            </a:p>
            <a:p>
              <a:pPr algn="ctr"/>
              <a:r>
                <a:rPr lang="en-US" dirty="0" smtClean="0"/>
                <a:t>%</a:t>
              </a:r>
              <a:r>
                <a:rPr lang="en-US" dirty="0" err="1" smtClean="0"/>
                <a:t>esp</a:t>
              </a:r>
              <a:endParaRPr lang="en-US" dirty="0" smtClean="0"/>
            </a:p>
          </p:txBody>
        </p:sp>
        <p:cxnSp>
          <p:nvCxnSpPr>
            <p:cNvPr id="45" name="Straight Arrow Connector 44"/>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6763114"/>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a:p>
            <a:pPr marL="514350" indent="-514350">
              <a:buFont typeface="+mj-lt"/>
              <a:buAutoNum type="arabicPeriod"/>
            </a:pPr>
            <a:r>
              <a:rPr lang="en-US" sz="2000" dirty="0"/>
              <a:t>own the frame pointer</a:t>
            </a:r>
          </a:p>
          <a:p>
            <a:pPr marL="514350" indent="-514350">
              <a:buFont typeface="+mj-lt"/>
              <a:buAutoNum type="arabicPeriod"/>
            </a:pPr>
            <a:r>
              <a:rPr lang="en-US" sz="2000" dirty="0" smtClean="0"/>
              <a:t>… (</a:t>
            </a:r>
            <a:r>
              <a:rPr lang="en-US" sz="2000" dirty="0">
                <a:solidFill>
                  <a:schemeClr val="tx2"/>
                </a:solidFill>
              </a:rPr>
              <a:t>red</a:t>
            </a:r>
            <a:r>
              <a:rPr lang="en-US" sz="2000" dirty="0"/>
              <a:t> </a:t>
            </a:r>
            <a:r>
              <a:rPr lang="en-US" sz="2000" dirty="0" smtClean="0"/>
              <a:t>is doing its stuff) …</a:t>
            </a:r>
          </a:p>
          <a:p>
            <a:pPr marL="0" indent="0">
              <a:buNone/>
            </a:pPr>
            <a:endParaRPr lang="en-US" sz="1800" dirty="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69</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403110282"/>
              </p:ext>
            </p:extLst>
          </p:nvPr>
        </p:nvGraphicFramePr>
        <p:xfrm>
          <a:off x="6185958" y="1142999"/>
          <a:ext cx="1752600" cy="5600499"/>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orange’s </a:t>
                      </a:r>
                      <a:r>
                        <a:rPr lang="en-US" sz="1800" dirty="0" err="1" smtClean="0">
                          <a:solidFill>
                            <a:schemeClr val="bg1"/>
                          </a:solidFill>
                        </a:rPr>
                        <a:t>ebp</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a:t>
                      </a:r>
                    </a:p>
                  </a:txBody>
                  <a:tcPr>
                    <a:solidFill>
                      <a:schemeClr val="accent3"/>
                    </a:solidFill>
                  </a:tcPr>
                </a:tc>
              </a:tr>
            </a:tbl>
          </a:graphicData>
        </a:graphic>
      </p:graphicFrame>
      <p:grpSp>
        <p:nvGrpSpPr>
          <p:cNvPr id="43" name="Group 42"/>
          <p:cNvGrpSpPr/>
          <p:nvPr/>
        </p:nvGrpSpPr>
        <p:grpSpPr>
          <a:xfrm>
            <a:off x="7959243" y="6183868"/>
            <a:ext cx="1032104" cy="369332"/>
            <a:chOff x="7959243" y="3429000"/>
            <a:chExt cx="1032104" cy="369332"/>
          </a:xfrm>
        </p:grpSpPr>
        <p:sp>
          <p:nvSpPr>
            <p:cNvPr id="44" name="TextBox 43"/>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45" name="Straight Arrow Connector 44"/>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a:off x="7959243" y="6524228"/>
            <a:ext cx="1006456" cy="369332"/>
            <a:chOff x="7959243" y="3408680"/>
            <a:chExt cx="1006456" cy="369332"/>
          </a:xfrm>
        </p:grpSpPr>
        <p:sp>
          <p:nvSpPr>
            <p:cNvPr id="12" name="TextBox 11"/>
            <p:cNvSpPr txBox="1"/>
            <p:nvPr/>
          </p:nvSpPr>
          <p:spPr>
            <a:xfrm>
              <a:off x="8229600" y="3408680"/>
              <a:ext cx="736099" cy="369332"/>
            </a:xfrm>
            <a:prstGeom prst="rect">
              <a:avLst/>
            </a:prstGeom>
            <a:noFill/>
          </p:spPr>
          <p:txBody>
            <a:bodyPr wrap="none" rtlCol="0">
              <a:spAutoFit/>
            </a:bodyPr>
            <a:lstStyle/>
            <a:p>
              <a:r>
                <a:rPr lang="en-US" dirty="0" smtClean="0"/>
                <a:t>%</a:t>
              </a:r>
              <a:r>
                <a:rPr lang="en-US" dirty="0" err="1" smtClean="0"/>
                <a:t>esp</a:t>
              </a:r>
              <a:endParaRPr lang="en-US" dirty="0" smtClean="0"/>
            </a:p>
          </p:txBody>
        </p:sp>
        <p:cxnSp>
          <p:nvCxnSpPr>
            <p:cNvPr id="13" name="Straight Arrow Connector 1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273452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7</a:t>
            </a:fld>
            <a:endParaRPr lang="en-US"/>
          </a:p>
        </p:txBody>
      </p:sp>
      <p:sp>
        <p:nvSpPr>
          <p:cNvPr id="17" name="Content Placeholder 2"/>
          <p:cNvSpPr txBox="1">
            <a:spLocks/>
          </p:cNvSpPr>
          <p:nvPr/>
        </p:nvSpPr>
        <p:spPr>
          <a:xfrm>
            <a:off x="152400" y="152400"/>
            <a:ext cx="4697326" cy="2933700"/>
          </a:xfrm>
          <a:prstGeom prst="rect">
            <a:avLst/>
          </a:prstGeom>
          <a:ln>
            <a:solidFill>
              <a:schemeClr val="tx1"/>
            </a:solidFill>
            <a:prstDash val="sysDash"/>
          </a:ln>
        </p:spPr>
        <p:txBody>
          <a:bodyPr vert="horz" lIns="91440" tIns="45720" rIns="91440" bIns="45720" rtlCol="0" anchor="t" anchorCtr="0">
            <a:normAutofit/>
          </a:bodyPr>
          <a:lst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solidFill>
                  <a:schemeClr val="tx1">
                    <a:lumMod val="85000"/>
                    <a:lumOff val="15000"/>
                  </a:schemeClr>
                </a:solidFill>
                <a:latin typeface="Consolas"/>
                <a:cs typeface="Consolas"/>
              </a:rPr>
              <a:t>void answer(char *name, </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x){</a:t>
            </a:r>
          </a:p>
          <a:p>
            <a:pPr marL="0" indent="0">
              <a:buFont typeface="Arial"/>
              <a:buNone/>
            </a:pP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printf</a:t>
            </a:r>
            <a:r>
              <a:rPr lang="en-US" sz="1800" dirty="0" smtClean="0">
                <a:solidFill>
                  <a:schemeClr val="tx1">
                    <a:lumMod val="85000"/>
                    <a:lumOff val="15000"/>
                  </a:schemeClr>
                </a:solidFill>
                <a:latin typeface="Consolas"/>
                <a:cs typeface="Consolas"/>
              </a:rPr>
              <a:t>(“%s, the answer is: %d\n”,</a:t>
            </a:r>
            <a:br>
              <a:rPr lang="en-US" sz="1800" dirty="0" smtClean="0">
                <a:solidFill>
                  <a:schemeClr val="tx1">
                    <a:lumMod val="85000"/>
                    <a:lumOff val="15000"/>
                  </a:schemeClr>
                </a:solidFill>
                <a:latin typeface="Consolas"/>
                <a:cs typeface="Consolas"/>
              </a:rPr>
            </a:br>
            <a:r>
              <a:rPr lang="en-US" sz="1800" dirty="0" smtClean="0">
                <a:solidFill>
                  <a:schemeClr val="tx1">
                    <a:lumMod val="85000"/>
                    <a:lumOff val="15000"/>
                  </a:schemeClr>
                </a:solidFill>
                <a:latin typeface="Consolas"/>
                <a:cs typeface="Consolas"/>
              </a:rPr>
              <a:t>          name, x);</a:t>
            </a:r>
          </a:p>
          <a:p>
            <a:pPr marL="0" indent="0">
              <a:buFont typeface="Arial"/>
              <a:buNone/>
            </a:pPr>
            <a:r>
              <a:rPr lang="en-US" sz="1800" dirty="0" smtClean="0">
                <a:solidFill>
                  <a:schemeClr val="tx1">
                    <a:lumMod val="85000"/>
                    <a:lumOff val="15000"/>
                  </a:schemeClr>
                </a:solidFill>
                <a:latin typeface="Consolas"/>
                <a:cs typeface="Consolas"/>
              </a:rPr>
              <a:t>}</a:t>
            </a:r>
          </a:p>
          <a:p>
            <a:pPr marL="0" indent="0">
              <a:buFont typeface="Arial"/>
              <a:buNone/>
            </a:pPr>
            <a:r>
              <a:rPr lang="en-US" sz="1800" dirty="0" smtClean="0">
                <a:solidFill>
                  <a:schemeClr val="tx1">
                    <a:lumMod val="85000"/>
                    <a:lumOff val="15000"/>
                  </a:schemeClr>
                </a:solidFill>
                <a:latin typeface="Consolas"/>
                <a:cs typeface="Consolas"/>
              </a:rPr>
              <a:t>void main(</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argc</a:t>
            </a:r>
            <a:r>
              <a:rPr lang="en-US" sz="1800" dirty="0" smtClean="0">
                <a:solidFill>
                  <a:schemeClr val="tx1">
                    <a:lumMod val="85000"/>
                    <a:lumOff val="15000"/>
                  </a:schemeClr>
                </a:solidFill>
                <a:latin typeface="Consolas"/>
                <a:cs typeface="Consolas"/>
              </a:rPr>
              <a:t>, char *</a:t>
            </a:r>
            <a:r>
              <a:rPr lang="en-US" sz="1800" dirty="0" err="1" smtClean="0">
                <a:solidFill>
                  <a:schemeClr val="tx1">
                    <a:lumMod val="85000"/>
                    <a:lumOff val="15000"/>
                  </a:schemeClr>
                </a:solidFill>
                <a:latin typeface="Consolas"/>
                <a:cs typeface="Consolas"/>
              </a:rPr>
              <a:t>argv</a:t>
            </a:r>
            <a:r>
              <a:rPr lang="en-US" sz="1800" dirty="0" smtClean="0">
                <a:solidFill>
                  <a:schemeClr val="tx1">
                    <a:lumMod val="85000"/>
                    <a:lumOff val="15000"/>
                  </a:schemeClr>
                </a:solidFill>
                <a:latin typeface="Consolas"/>
                <a:cs typeface="Consolas"/>
              </a:rPr>
              <a:t>[]){</a:t>
            </a:r>
          </a:p>
          <a:p>
            <a:pPr marL="0" indent="0">
              <a:buFont typeface="Arial"/>
              <a:buNone/>
            </a:pPr>
            <a:r>
              <a:rPr lang="en-US" sz="1800" dirty="0" smtClean="0">
                <a:solidFill>
                  <a:schemeClr val="tx1">
                    <a:lumMod val="85000"/>
                    <a:lumOff val="15000"/>
                  </a:schemeClr>
                </a:solidFill>
                <a:latin typeface="Consolas"/>
                <a:cs typeface="Consolas"/>
              </a:rPr>
              <a:t>  </a:t>
            </a:r>
            <a:r>
              <a:rPr lang="en-US" sz="1800" dirty="0" err="1" smtClean="0">
                <a:solidFill>
                  <a:schemeClr val="tx1">
                    <a:lumMod val="85000"/>
                    <a:lumOff val="15000"/>
                  </a:schemeClr>
                </a:solidFill>
                <a:latin typeface="Consolas"/>
                <a:cs typeface="Consolas"/>
              </a:rPr>
              <a:t>int</a:t>
            </a:r>
            <a:r>
              <a:rPr lang="en-US" sz="1800" dirty="0" smtClean="0">
                <a:solidFill>
                  <a:schemeClr val="tx1">
                    <a:lumMod val="85000"/>
                    <a:lumOff val="15000"/>
                  </a:schemeClr>
                </a:solidFill>
                <a:latin typeface="Consolas"/>
                <a:cs typeface="Consolas"/>
              </a:rPr>
              <a:t> x;</a:t>
            </a:r>
          </a:p>
          <a:p>
            <a:pPr marL="0" indent="0">
              <a:buFont typeface="Arial"/>
              <a:buNone/>
            </a:pPr>
            <a:r>
              <a:rPr lang="en-US" sz="1800" dirty="0" smtClean="0">
                <a:solidFill>
                  <a:schemeClr val="tx1">
                    <a:lumMod val="85000"/>
                    <a:lumOff val="15000"/>
                  </a:schemeClr>
                </a:solidFill>
                <a:latin typeface="Consolas"/>
                <a:cs typeface="Consolas"/>
              </a:rPr>
              <a:t>  x = 40 + 2;</a:t>
            </a:r>
          </a:p>
          <a:p>
            <a:pPr marL="0" indent="0">
              <a:buFont typeface="Arial"/>
              <a:buNone/>
            </a:pPr>
            <a:r>
              <a:rPr lang="en-US" sz="1800" dirty="0" smtClean="0">
                <a:solidFill>
                  <a:schemeClr val="tx1">
                    <a:lumMod val="85000"/>
                    <a:lumOff val="15000"/>
                  </a:schemeClr>
                </a:solidFill>
                <a:latin typeface="Consolas"/>
                <a:cs typeface="Consolas"/>
              </a:rPr>
              <a:t>  answer(</a:t>
            </a:r>
            <a:r>
              <a:rPr lang="en-US" sz="1800" dirty="0" err="1" smtClean="0">
                <a:solidFill>
                  <a:schemeClr val="tx1">
                    <a:lumMod val="85000"/>
                    <a:lumOff val="15000"/>
                  </a:schemeClr>
                </a:solidFill>
                <a:latin typeface="Consolas"/>
                <a:cs typeface="Consolas"/>
              </a:rPr>
              <a:t>argv</a:t>
            </a:r>
            <a:r>
              <a:rPr lang="en-US" sz="1800" dirty="0" smtClean="0">
                <a:solidFill>
                  <a:schemeClr val="tx1">
                    <a:lumMod val="85000"/>
                    <a:lumOff val="15000"/>
                  </a:schemeClr>
                </a:solidFill>
                <a:latin typeface="Consolas"/>
                <a:cs typeface="Consolas"/>
              </a:rPr>
              <a:t>[1], x);</a:t>
            </a:r>
            <a:br>
              <a:rPr lang="en-US" sz="1800" dirty="0" smtClean="0">
                <a:solidFill>
                  <a:schemeClr val="tx1">
                    <a:lumMod val="85000"/>
                    <a:lumOff val="15000"/>
                  </a:schemeClr>
                </a:solidFill>
                <a:latin typeface="Consolas"/>
                <a:cs typeface="Consolas"/>
              </a:rPr>
            </a:br>
            <a:r>
              <a:rPr lang="en-US" sz="1800" dirty="0" smtClean="0">
                <a:solidFill>
                  <a:schemeClr val="tx1">
                    <a:lumMod val="85000"/>
                    <a:lumOff val="15000"/>
                  </a:schemeClr>
                </a:solidFill>
                <a:latin typeface="Consolas"/>
                <a:cs typeface="Consolas"/>
              </a:rPr>
              <a:t>}</a:t>
            </a:r>
            <a:endParaRPr lang="en-US" sz="1800" dirty="0">
              <a:solidFill>
                <a:schemeClr val="tx1">
                  <a:lumMod val="85000"/>
                  <a:lumOff val="15000"/>
                </a:schemeClr>
              </a:solidFill>
              <a:latin typeface="Consolas"/>
              <a:cs typeface="Consolas"/>
            </a:endParaRPr>
          </a:p>
        </p:txBody>
      </p:sp>
      <p:grpSp>
        <p:nvGrpSpPr>
          <p:cNvPr id="21" name="Group 20"/>
          <p:cNvGrpSpPr/>
          <p:nvPr/>
        </p:nvGrpSpPr>
        <p:grpSpPr>
          <a:xfrm>
            <a:off x="935578" y="4911725"/>
            <a:ext cx="8137564" cy="1525727"/>
            <a:chOff x="935578" y="4800600"/>
            <a:chExt cx="8137564" cy="1525727"/>
          </a:xfrm>
        </p:grpSpPr>
        <p:sp>
          <p:nvSpPr>
            <p:cNvPr id="15" name="TextBox 14"/>
            <p:cNvSpPr txBox="1"/>
            <p:nvPr/>
          </p:nvSpPr>
          <p:spPr>
            <a:xfrm>
              <a:off x="935578" y="5495330"/>
              <a:ext cx="8137564" cy="830997"/>
            </a:xfrm>
            <a:prstGeom prst="rect">
              <a:avLst/>
            </a:prstGeom>
            <a:noFill/>
          </p:spPr>
          <p:txBody>
            <a:bodyPr wrap="none" rtlCol="0">
              <a:spAutoFit/>
            </a:bodyPr>
            <a:lstStyle/>
            <a:p>
              <a:r>
                <a:rPr lang="en-US" sz="4800" b="1" dirty="0">
                  <a:solidFill>
                    <a:schemeClr val="tx2"/>
                  </a:solidFill>
                </a:rPr>
                <a:t>DARPA, the answer is: </a:t>
              </a:r>
              <a:r>
                <a:rPr lang="en-US" sz="4800" b="1" strike="sngStrike" dirty="0" smtClean="0">
                  <a:solidFill>
                    <a:schemeClr val="tx2"/>
                  </a:solidFill>
                </a:rPr>
                <a:t>47</a:t>
              </a:r>
              <a:r>
                <a:rPr lang="en-US" sz="4800" b="1" dirty="0" smtClean="0">
                  <a:solidFill>
                    <a:schemeClr val="tx2"/>
                  </a:solidFill>
                </a:rPr>
                <a:t> 42</a:t>
              </a:r>
              <a:endParaRPr lang="en-US" sz="4800" b="1" dirty="0">
                <a:solidFill>
                  <a:schemeClr val="tx2"/>
                </a:solidFill>
              </a:endParaRPr>
            </a:p>
          </p:txBody>
        </p:sp>
        <p:sp>
          <p:nvSpPr>
            <p:cNvPr id="18" name="Right Arrow 17"/>
            <p:cNvSpPr/>
            <p:nvPr/>
          </p:nvSpPr>
          <p:spPr>
            <a:xfrm rot="5400000">
              <a:off x="4153391" y="4838208"/>
              <a:ext cx="609600" cy="534383"/>
            </a:xfrm>
            <a:prstGeom prst="righ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grpSp>
        <p:nvGrpSpPr>
          <p:cNvPr id="27" name="Group 26"/>
          <p:cNvGrpSpPr/>
          <p:nvPr/>
        </p:nvGrpSpPr>
        <p:grpSpPr>
          <a:xfrm>
            <a:off x="1295400" y="3505200"/>
            <a:ext cx="2209800" cy="609600"/>
            <a:chOff x="1295400" y="3505200"/>
            <a:chExt cx="2209800" cy="609600"/>
          </a:xfrm>
        </p:grpSpPr>
        <p:sp>
          <p:nvSpPr>
            <p:cNvPr id="23" name="Right Arrow 22"/>
            <p:cNvSpPr/>
            <p:nvPr/>
          </p:nvSpPr>
          <p:spPr>
            <a:xfrm>
              <a:off x="2743200" y="3581400"/>
              <a:ext cx="762000" cy="533400"/>
            </a:xfrm>
            <a:prstGeom prst="rightArrow">
              <a:avLst/>
            </a:prstGeom>
            <a:solidFill>
              <a:schemeClr val="accent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4" name="TextBox 23"/>
            <p:cNvSpPr txBox="1"/>
            <p:nvPr/>
          </p:nvSpPr>
          <p:spPr>
            <a:xfrm>
              <a:off x="1295400" y="3505200"/>
              <a:ext cx="1455447" cy="584776"/>
            </a:xfrm>
            <a:prstGeom prst="rect">
              <a:avLst/>
            </a:prstGeom>
            <a:noFill/>
          </p:spPr>
          <p:txBody>
            <a:bodyPr wrap="none" rtlCol="0">
              <a:spAutoFit/>
            </a:bodyPr>
            <a:lstStyle/>
            <a:p>
              <a:r>
                <a:rPr lang="en-US" sz="3200" dirty="0" smtClean="0"/>
                <a:t>DARPA</a:t>
              </a:r>
              <a:endParaRPr lang="en-US" sz="3200" dirty="0"/>
            </a:p>
          </p:txBody>
        </p:sp>
      </p:grpSp>
      <p:grpSp>
        <p:nvGrpSpPr>
          <p:cNvPr id="26" name="Group 25"/>
          <p:cNvGrpSpPr/>
          <p:nvPr/>
        </p:nvGrpSpPr>
        <p:grpSpPr>
          <a:xfrm>
            <a:off x="3594905" y="816988"/>
            <a:ext cx="4710895" cy="3771319"/>
            <a:chOff x="3594905" y="816988"/>
            <a:chExt cx="4710895" cy="3771319"/>
          </a:xfrm>
        </p:grpSpPr>
        <p:sp>
          <p:nvSpPr>
            <p:cNvPr id="6" name="Rectangle 5"/>
            <p:cNvSpPr/>
            <p:nvPr/>
          </p:nvSpPr>
          <p:spPr>
            <a:xfrm>
              <a:off x="5609890" y="1981200"/>
              <a:ext cx="2695910" cy="1073985"/>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3600" dirty="0" smtClean="0">
                  <a:solidFill>
                    <a:schemeClr val="tx2"/>
                  </a:solidFill>
                </a:rPr>
                <a:t>Compilation</a:t>
              </a:r>
            </a:p>
          </p:txBody>
        </p:sp>
        <p:sp>
          <p:nvSpPr>
            <p:cNvPr id="12" name="Rectangle 11"/>
            <p:cNvSpPr/>
            <p:nvPr/>
          </p:nvSpPr>
          <p:spPr>
            <a:xfrm>
              <a:off x="3594905" y="3140507"/>
              <a:ext cx="1752600" cy="1447800"/>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tx1"/>
                  </a:solidFill>
                </a:rPr>
                <a:t>001101011010101000101 </a:t>
              </a:r>
            </a:p>
          </p:txBody>
        </p:sp>
        <p:sp>
          <p:nvSpPr>
            <p:cNvPr id="22" name="Bent Arrow 21"/>
            <p:cNvSpPr/>
            <p:nvPr/>
          </p:nvSpPr>
          <p:spPr>
            <a:xfrm rot="5400000">
              <a:off x="5472863" y="193851"/>
              <a:ext cx="1143000" cy="2389274"/>
            </a:xfrm>
            <a:prstGeom prst="bentArrow">
              <a:avLst/>
            </a:prstGeom>
            <a:solidFill>
              <a:srgbClr val="E47932"/>
            </a:solidFill>
            <a:ln>
              <a:solidFill>
                <a:schemeClr val="accent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5" name="Bent Arrow 24"/>
            <p:cNvSpPr/>
            <p:nvPr/>
          </p:nvSpPr>
          <p:spPr>
            <a:xfrm rot="10800000">
              <a:off x="5562600" y="3140505"/>
              <a:ext cx="1575636" cy="964113"/>
            </a:xfrm>
            <a:prstGeom prst="ben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grpSp>
      <p:grpSp>
        <p:nvGrpSpPr>
          <p:cNvPr id="2" name="Group 1"/>
          <p:cNvGrpSpPr/>
          <p:nvPr/>
        </p:nvGrpSpPr>
        <p:grpSpPr>
          <a:xfrm>
            <a:off x="5600887" y="4172903"/>
            <a:ext cx="3384730" cy="1533776"/>
            <a:chOff x="5600887" y="4172903"/>
            <a:chExt cx="3384730" cy="1533776"/>
          </a:xfrm>
        </p:grpSpPr>
        <p:sp>
          <p:nvSpPr>
            <p:cNvPr id="28" name="Rounded Rectangular Callout 27"/>
            <p:cNvSpPr/>
            <p:nvPr/>
          </p:nvSpPr>
          <p:spPr>
            <a:xfrm>
              <a:off x="5600887" y="4172903"/>
              <a:ext cx="3384730" cy="1533776"/>
            </a:xfrm>
            <a:prstGeom prst="wedgeRoundRectCallout">
              <a:avLst>
                <a:gd name="adj1" fmla="val 6982"/>
                <a:gd name="adj2" fmla="val -108466"/>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2"/>
                  </a:solidFill>
                </a:rPr>
                <a:t>The </a:t>
              </a:r>
              <a:r>
                <a:rPr lang="en-US" sz="2400" b="1" i="1" dirty="0" smtClean="0">
                  <a:solidFill>
                    <a:schemeClr val="bg2"/>
                  </a:solidFill>
                </a:rPr>
                <a:t>compiler</a:t>
              </a:r>
              <a:r>
                <a:rPr lang="en-US" sz="2400" dirty="0" smtClean="0">
                  <a:solidFill>
                    <a:schemeClr val="bg2"/>
                  </a:solidFill>
                </a:rPr>
                <a:t> and </a:t>
              </a:r>
              <a:r>
                <a:rPr lang="en-US" sz="2400" b="1" i="1" dirty="0" smtClean="0">
                  <a:solidFill>
                    <a:schemeClr val="bg2"/>
                  </a:solidFill>
                </a:rPr>
                <a:t>machine</a:t>
              </a:r>
              <a:r>
                <a:rPr lang="en-US" sz="2400" dirty="0" smtClean="0">
                  <a:solidFill>
                    <a:schemeClr val="bg2"/>
                  </a:solidFill>
                </a:rPr>
                <a:t> determines the semantics</a:t>
              </a:r>
            </a:p>
          </p:txBody>
        </p:sp>
        <p:sp>
          <p:nvSpPr>
            <p:cNvPr id="16" name="Rounded Rectangular Callout 15"/>
            <p:cNvSpPr/>
            <p:nvPr/>
          </p:nvSpPr>
          <p:spPr>
            <a:xfrm>
              <a:off x="5600887" y="4172903"/>
              <a:ext cx="3384730" cy="1533776"/>
            </a:xfrm>
            <a:prstGeom prst="wedgeRoundRectCallout">
              <a:avLst>
                <a:gd name="adj1" fmla="val -59664"/>
                <a:gd name="adj2" fmla="val -54081"/>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2"/>
                  </a:solidFill>
                </a:rPr>
                <a:t>The </a:t>
              </a:r>
              <a:r>
                <a:rPr lang="en-US" sz="2400" b="1" i="1" dirty="0" smtClean="0">
                  <a:solidFill>
                    <a:schemeClr val="bg2"/>
                  </a:solidFill>
                </a:rPr>
                <a:t>compiler</a:t>
              </a:r>
              <a:r>
                <a:rPr lang="en-US" sz="2400" dirty="0" smtClean="0">
                  <a:solidFill>
                    <a:schemeClr val="bg2"/>
                  </a:solidFill>
                </a:rPr>
                <a:t> and </a:t>
              </a:r>
              <a:r>
                <a:rPr lang="en-US" sz="2400" b="1" i="1" dirty="0" smtClean="0">
                  <a:solidFill>
                    <a:schemeClr val="bg2"/>
                  </a:solidFill>
                </a:rPr>
                <a:t>machine</a:t>
              </a:r>
              <a:r>
                <a:rPr lang="en-US" sz="2400" dirty="0" smtClean="0">
                  <a:solidFill>
                    <a:schemeClr val="bg2"/>
                  </a:solidFill>
                </a:rPr>
                <a:t> determines the semantics</a:t>
              </a:r>
            </a:p>
          </p:txBody>
        </p:sp>
      </p:grpSp>
    </p:spTree>
    <p:extLst>
      <p:ext uri="{BB962C8B-B14F-4D97-AF65-F5344CB8AC3E}">
        <p14:creationId xmlns:p14="http://schemas.microsoft.com/office/powerpoint/2010/main" val="68201505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a:p>
            <a:pPr marL="514350" indent="-514350">
              <a:buFont typeface="+mj-lt"/>
              <a:buAutoNum type="arabicPeriod"/>
            </a:pPr>
            <a:r>
              <a:rPr lang="en-US" sz="2000" dirty="0"/>
              <a:t>own the frame pointer</a:t>
            </a:r>
          </a:p>
          <a:p>
            <a:pPr marL="514350" indent="-514350">
              <a:buFont typeface="+mj-lt"/>
              <a:buAutoNum type="arabicPeriod"/>
            </a:pPr>
            <a:r>
              <a:rPr lang="en-US" sz="2000" dirty="0" smtClean="0"/>
              <a:t>… (</a:t>
            </a:r>
            <a:r>
              <a:rPr lang="en-US" sz="2000" dirty="0">
                <a:solidFill>
                  <a:schemeClr val="tx2"/>
                </a:solidFill>
              </a:rPr>
              <a:t>red</a:t>
            </a:r>
            <a:r>
              <a:rPr lang="en-US" sz="2000" dirty="0"/>
              <a:t> </a:t>
            </a:r>
            <a:r>
              <a:rPr lang="en-US" sz="2000" dirty="0" smtClean="0"/>
              <a:t>is doing its stuff) …</a:t>
            </a:r>
          </a:p>
          <a:p>
            <a:pPr marL="514350" indent="-514350">
              <a:buFont typeface="+mj-lt"/>
              <a:buAutoNum type="arabicPeriod"/>
            </a:pPr>
            <a:r>
              <a:rPr lang="en-US" sz="2000" dirty="0" smtClean="0"/>
              <a:t>store return value, if any, in </a:t>
            </a:r>
            <a:r>
              <a:rPr lang="en-US" sz="2000" dirty="0" err="1" smtClean="0"/>
              <a:t>eax</a:t>
            </a:r>
            <a:endParaRPr lang="en-US" sz="2000" dirty="0" smtClean="0"/>
          </a:p>
          <a:p>
            <a:pPr marL="514350" indent="-514350">
              <a:buFont typeface="+mj-lt"/>
              <a:buAutoNum type="arabicPeriod"/>
            </a:pPr>
            <a:r>
              <a:rPr lang="en-US" sz="2000" dirty="0" smtClean="0"/>
              <a:t>deallocate locals</a:t>
            </a:r>
          </a:p>
          <a:p>
            <a:pPr lvl="1">
              <a:buFont typeface="Lucida Grande"/>
              <a:buChar char="-"/>
            </a:pPr>
            <a:r>
              <a:rPr lang="en-US" sz="1800" dirty="0" smtClean="0"/>
              <a:t>adding to </a:t>
            </a:r>
            <a:r>
              <a:rPr lang="en-US" sz="1800" dirty="0" err="1" smtClean="0"/>
              <a:t>esp</a:t>
            </a:r>
            <a:endParaRPr lang="en-US" sz="1800" dirty="0" smtClean="0"/>
          </a:p>
          <a:p>
            <a:pPr marL="514350" indent="-514350">
              <a:buFont typeface="+mj-lt"/>
              <a:buAutoNum type="arabicPeriod"/>
            </a:pPr>
            <a:r>
              <a:rPr lang="en-US" sz="2000" dirty="0" smtClean="0"/>
              <a:t>restore any callee-save registers</a:t>
            </a:r>
            <a:endParaRPr lang="en-US" sz="2200" dirty="0"/>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70</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941566048"/>
              </p:ext>
            </p:extLst>
          </p:nvPr>
        </p:nvGraphicFramePr>
        <p:xfrm>
          <a:off x="6185958" y="1142999"/>
          <a:ext cx="1752600" cy="5233253"/>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r h="367246">
                <a:tc>
                  <a:txBody>
                    <a:bodyPr/>
                    <a:lstStyle/>
                    <a:p>
                      <a:pPr algn="ctr"/>
                      <a:r>
                        <a:rPr lang="en-US" sz="1800" dirty="0" smtClean="0">
                          <a:solidFill>
                            <a:schemeClr val="bg1"/>
                          </a:solidFill>
                        </a:rPr>
                        <a:t>orange’s </a:t>
                      </a:r>
                      <a:r>
                        <a:rPr lang="en-US" sz="1800" dirty="0" err="1" smtClean="0">
                          <a:solidFill>
                            <a:schemeClr val="bg1"/>
                          </a:solidFill>
                        </a:rPr>
                        <a:t>ebp</a:t>
                      </a:r>
                      <a:endParaRPr lang="en-US" sz="1800" dirty="0" smtClean="0">
                        <a:solidFill>
                          <a:schemeClr val="bg1"/>
                        </a:solidFill>
                      </a:endParaRPr>
                    </a:p>
                  </a:txBody>
                  <a:tcPr>
                    <a:solidFill>
                      <a:schemeClr val="accent3"/>
                    </a:solidFill>
                  </a:tcPr>
                </a:tc>
              </a:tr>
            </a:tbl>
          </a:graphicData>
        </a:graphic>
      </p:graphicFrame>
      <p:grpSp>
        <p:nvGrpSpPr>
          <p:cNvPr id="17" name="Group 16"/>
          <p:cNvGrpSpPr/>
          <p:nvPr/>
        </p:nvGrpSpPr>
        <p:grpSpPr>
          <a:xfrm>
            <a:off x="7959243" y="5934670"/>
            <a:ext cx="1032104" cy="923330"/>
            <a:chOff x="7959243" y="3179802"/>
            <a:chExt cx="1032104" cy="923330"/>
          </a:xfrm>
        </p:grpSpPr>
        <p:sp>
          <p:nvSpPr>
            <p:cNvPr id="19" name="TextBox 18"/>
            <p:cNvSpPr txBox="1"/>
            <p:nvPr/>
          </p:nvSpPr>
          <p:spPr>
            <a:xfrm>
              <a:off x="8229600" y="3179802"/>
              <a:ext cx="761747" cy="923330"/>
            </a:xfrm>
            <a:prstGeom prst="rect">
              <a:avLst/>
            </a:prstGeom>
            <a:noFill/>
          </p:spPr>
          <p:txBody>
            <a:bodyPr wrap="none" rtlCol="0">
              <a:spAutoFit/>
            </a:bodyPr>
            <a:lstStyle/>
            <a:p>
              <a:pPr algn="ctr"/>
              <a:r>
                <a:rPr lang="en-US" dirty="0" smtClean="0"/>
                <a:t>%</a:t>
              </a:r>
              <a:r>
                <a:rPr lang="en-US" dirty="0" err="1" smtClean="0"/>
                <a:t>ebp</a:t>
              </a:r>
              <a:endParaRPr lang="en-US" dirty="0" smtClean="0"/>
            </a:p>
            <a:p>
              <a:pPr algn="ctr"/>
              <a:r>
                <a:rPr lang="en-US" dirty="0" smtClean="0"/>
                <a:t>and</a:t>
              </a:r>
            </a:p>
            <a:p>
              <a:pPr algn="ctr"/>
              <a:r>
                <a:rPr lang="en-US" dirty="0" smtClean="0"/>
                <a:t>%</a:t>
              </a:r>
              <a:r>
                <a:rPr lang="en-US" dirty="0" err="1" smtClean="0"/>
                <a:t>esp</a:t>
              </a:r>
              <a:endParaRPr lang="en-US" dirty="0" smtClean="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17300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a:p>
            <a:pPr marL="514350" indent="-514350">
              <a:buFont typeface="+mj-lt"/>
              <a:buAutoNum type="arabicPeriod"/>
            </a:pPr>
            <a:r>
              <a:rPr lang="en-US" sz="2000" dirty="0"/>
              <a:t>own the frame pointer</a:t>
            </a:r>
          </a:p>
          <a:p>
            <a:pPr marL="514350" indent="-514350">
              <a:buFont typeface="+mj-lt"/>
              <a:buAutoNum type="arabicPeriod"/>
            </a:pPr>
            <a:r>
              <a:rPr lang="en-US" sz="2000" dirty="0" smtClean="0"/>
              <a:t>… (</a:t>
            </a:r>
            <a:r>
              <a:rPr lang="en-US" sz="2000" dirty="0">
                <a:solidFill>
                  <a:schemeClr val="tx2"/>
                </a:solidFill>
              </a:rPr>
              <a:t>red</a:t>
            </a:r>
            <a:r>
              <a:rPr lang="en-US" sz="2000" dirty="0"/>
              <a:t> </a:t>
            </a:r>
            <a:r>
              <a:rPr lang="en-US" sz="2000" dirty="0" smtClean="0"/>
              <a:t>is doing its stuff) …</a:t>
            </a:r>
          </a:p>
          <a:p>
            <a:pPr marL="514350" indent="-514350">
              <a:buFont typeface="+mj-lt"/>
              <a:buAutoNum type="arabicPeriod"/>
            </a:pPr>
            <a:r>
              <a:rPr lang="en-US" sz="2000" dirty="0" smtClean="0"/>
              <a:t>store return value, if any, in </a:t>
            </a:r>
            <a:r>
              <a:rPr lang="en-US" sz="2000" dirty="0" err="1" smtClean="0"/>
              <a:t>eax</a:t>
            </a:r>
            <a:endParaRPr lang="en-US" sz="2000" dirty="0" smtClean="0"/>
          </a:p>
          <a:p>
            <a:pPr marL="514350" indent="-514350">
              <a:buFont typeface="+mj-lt"/>
              <a:buAutoNum type="arabicPeriod"/>
            </a:pPr>
            <a:r>
              <a:rPr lang="en-US" sz="2000" dirty="0" smtClean="0"/>
              <a:t>deallocate locals</a:t>
            </a:r>
          </a:p>
          <a:p>
            <a:pPr lvl="1">
              <a:buFont typeface="Lucida Grande"/>
              <a:buChar char="-"/>
            </a:pPr>
            <a:r>
              <a:rPr lang="en-US" sz="1800" dirty="0" smtClean="0"/>
              <a:t>adding to </a:t>
            </a:r>
            <a:r>
              <a:rPr lang="en-US" sz="1800" dirty="0" err="1" smtClean="0"/>
              <a:t>esp</a:t>
            </a:r>
            <a:endParaRPr lang="en-US" sz="1800" dirty="0" smtClean="0"/>
          </a:p>
          <a:p>
            <a:pPr marL="514350" indent="-514350">
              <a:buFont typeface="+mj-lt"/>
              <a:buAutoNum type="arabicPeriod"/>
            </a:pPr>
            <a:r>
              <a:rPr lang="en-US" sz="2000" dirty="0" smtClean="0"/>
              <a:t>restore any callee-save registers</a:t>
            </a:r>
            <a:endParaRPr lang="en-US" sz="2200" dirty="0"/>
          </a:p>
          <a:p>
            <a:pPr marL="514350" indent="-514350">
              <a:buFont typeface="+mj-lt"/>
              <a:buAutoNum type="arabicPeriod"/>
            </a:pPr>
            <a:r>
              <a:rPr lang="en-US" sz="2000" dirty="0" smtClean="0"/>
              <a:t>restore </a:t>
            </a:r>
            <a:r>
              <a:rPr lang="en-US" sz="2000" dirty="0" smtClean="0">
                <a:solidFill>
                  <a:schemeClr val="accent2"/>
                </a:solidFill>
              </a:rPr>
              <a:t>orange</a:t>
            </a:r>
            <a:r>
              <a:rPr lang="en-US" sz="2000" dirty="0" smtClean="0"/>
              <a:t>’s frame pointer</a:t>
            </a:r>
          </a:p>
          <a:p>
            <a:pPr lvl="1">
              <a:buFont typeface="Lucida Grande"/>
              <a:buChar char="-"/>
            </a:pPr>
            <a:r>
              <a:rPr lang="en-US" sz="1800" dirty="0" smtClean="0">
                <a:solidFill>
                  <a:srgbClr val="000000"/>
                </a:solidFill>
                <a:latin typeface="Consolas"/>
                <a:cs typeface="Consolas"/>
              </a:rPr>
              <a:t>pop %</a:t>
            </a:r>
            <a:r>
              <a:rPr lang="en-US" sz="1800" dirty="0" err="1" smtClean="0">
                <a:solidFill>
                  <a:srgbClr val="000000"/>
                </a:solidFill>
                <a:latin typeface="Consolas"/>
                <a:cs typeface="Consolas"/>
              </a:rPr>
              <a:t>ebp</a:t>
            </a:r>
            <a:endParaRPr lang="en-US" sz="2000" dirty="0" smtClean="0">
              <a:latin typeface="Consolas"/>
              <a:cs typeface="Consolas"/>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71</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205636752"/>
              </p:ext>
            </p:extLst>
          </p:nvPr>
        </p:nvGraphicFramePr>
        <p:xfrm>
          <a:off x="6185958" y="1142999"/>
          <a:ext cx="1752600" cy="4866007"/>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smtClean="0">
                        <a:solidFill>
                          <a:schemeClr val="bg1"/>
                        </a:solidFill>
                      </a:endParaRPr>
                    </a:p>
                  </a:txBody>
                  <a:tcPr>
                    <a:solidFill>
                      <a:schemeClr val="accent3"/>
                    </a:solidFill>
                  </a:tcPr>
                </a:tc>
              </a:tr>
            </a:tbl>
          </a:graphicData>
        </a:graphic>
      </p:graphicFrame>
      <p:grpSp>
        <p:nvGrpSpPr>
          <p:cNvPr id="11" name="Group 10"/>
          <p:cNvGrpSpPr/>
          <p:nvPr/>
        </p:nvGrpSpPr>
        <p:grpSpPr>
          <a:xfrm>
            <a:off x="7959243" y="2783840"/>
            <a:ext cx="1032104" cy="369332"/>
            <a:chOff x="7959243" y="3429000"/>
            <a:chExt cx="1032104" cy="369332"/>
          </a:xfrm>
        </p:grpSpPr>
        <p:sp>
          <p:nvSpPr>
            <p:cNvPr id="12" name="TextBox 11"/>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3" name="Straight Arrow Connector 1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7959243" y="5802868"/>
            <a:ext cx="1006456" cy="369332"/>
            <a:chOff x="7959243" y="3408680"/>
            <a:chExt cx="1006456" cy="369332"/>
          </a:xfrm>
        </p:grpSpPr>
        <p:sp>
          <p:nvSpPr>
            <p:cNvPr id="15" name="TextBox 14"/>
            <p:cNvSpPr txBox="1"/>
            <p:nvPr/>
          </p:nvSpPr>
          <p:spPr>
            <a:xfrm>
              <a:off x="8229600" y="3408680"/>
              <a:ext cx="736099" cy="369332"/>
            </a:xfrm>
            <a:prstGeom prst="rect">
              <a:avLst/>
            </a:prstGeom>
            <a:noFill/>
          </p:spPr>
          <p:txBody>
            <a:bodyPr wrap="none" rtlCol="0">
              <a:spAutoFit/>
            </a:bodyPr>
            <a:lstStyle/>
            <a:p>
              <a:r>
                <a:rPr lang="en-US" dirty="0" smtClean="0"/>
                <a:t>%</a:t>
              </a:r>
              <a:r>
                <a:rPr lang="en-US" dirty="0" err="1" smtClean="0"/>
                <a:t>esp</a:t>
              </a:r>
              <a:endParaRPr lang="en-US" dirty="0" smtClean="0"/>
            </a:p>
          </p:txBody>
        </p:sp>
        <p:cxnSp>
          <p:nvCxnSpPr>
            <p:cNvPr id="16" name="Straight Arrow Connector 15"/>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7225102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a:solidFill>
                  <a:schemeClr val="tx2"/>
                </a:solidFill>
              </a:rPr>
              <a:t>red</a:t>
            </a:r>
            <a:r>
              <a:rPr lang="en-US" sz="2000" dirty="0"/>
              <a:t> </a:t>
            </a:r>
            <a:r>
              <a:rPr lang="en-US" sz="2000" dirty="0" smtClean="0"/>
              <a:t>attains </a:t>
            </a:r>
            <a:r>
              <a:rPr lang="en-US" sz="2000" dirty="0"/>
              <a:t>control,</a:t>
            </a:r>
            <a:endParaRPr lang="en-US" sz="2000" dirty="0">
              <a:solidFill>
                <a:schemeClr val="accent2"/>
              </a:solidFill>
            </a:endParaRPr>
          </a:p>
          <a:p>
            <a:pPr marL="514350" indent="-514350">
              <a:buFont typeface="+mj-lt"/>
              <a:buAutoNum type="arabicPeriod"/>
            </a:pPr>
            <a:r>
              <a:rPr lang="en-US" sz="2000" dirty="0"/>
              <a:t>return </a:t>
            </a:r>
            <a:r>
              <a:rPr lang="en-US" sz="2000" dirty="0" smtClean="0"/>
              <a:t>address </a:t>
            </a:r>
            <a:r>
              <a:rPr lang="en-US" sz="2000" dirty="0"/>
              <a:t>has already been pushed </a:t>
            </a:r>
            <a:r>
              <a:rPr lang="en-US" sz="2000" dirty="0" smtClean="0"/>
              <a:t>onto stack </a:t>
            </a:r>
            <a:r>
              <a:rPr lang="en-US" sz="2000" dirty="0"/>
              <a:t>by </a:t>
            </a:r>
            <a:r>
              <a:rPr lang="en-US" sz="2000" dirty="0" smtClean="0">
                <a:solidFill>
                  <a:schemeClr val="accent2"/>
                </a:solidFill>
              </a:rPr>
              <a:t>orange</a:t>
            </a:r>
            <a:endParaRPr lang="en-US" sz="2000" dirty="0"/>
          </a:p>
          <a:p>
            <a:pPr marL="514350" indent="-514350">
              <a:buFont typeface="+mj-lt"/>
              <a:buAutoNum type="arabicPeriod"/>
            </a:pPr>
            <a:r>
              <a:rPr lang="en-US" sz="2000" dirty="0"/>
              <a:t>own the frame pointer</a:t>
            </a:r>
          </a:p>
          <a:p>
            <a:pPr marL="514350" indent="-514350">
              <a:buFont typeface="+mj-lt"/>
              <a:buAutoNum type="arabicPeriod"/>
            </a:pPr>
            <a:r>
              <a:rPr lang="en-US" sz="2000" dirty="0" smtClean="0"/>
              <a:t>… (</a:t>
            </a:r>
            <a:r>
              <a:rPr lang="en-US" sz="2000" dirty="0">
                <a:solidFill>
                  <a:schemeClr val="tx2"/>
                </a:solidFill>
              </a:rPr>
              <a:t>red</a:t>
            </a:r>
            <a:r>
              <a:rPr lang="en-US" sz="2000" dirty="0"/>
              <a:t> </a:t>
            </a:r>
            <a:r>
              <a:rPr lang="en-US" sz="2000" dirty="0" smtClean="0"/>
              <a:t>is doing its stuff) …</a:t>
            </a:r>
          </a:p>
          <a:p>
            <a:pPr marL="514350" indent="-514350">
              <a:buFont typeface="+mj-lt"/>
              <a:buAutoNum type="arabicPeriod"/>
            </a:pPr>
            <a:r>
              <a:rPr lang="en-US" sz="2000" dirty="0" smtClean="0"/>
              <a:t>store return value, if any, in </a:t>
            </a:r>
            <a:r>
              <a:rPr lang="en-US" sz="2000" dirty="0" err="1" smtClean="0"/>
              <a:t>eax</a:t>
            </a:r>
            <a:endParaRPr lang="en-US" sz="2000" dirty="0" smtClean="0"/>
          </a:p>
          <a:p>
            <a:pPr marL="514350" indent="-514350">
              <a:buFont typeface="+mj-lt"/>
              <a:buAutoNum type="arabicPeriod"/>
            </a:pPr>
            <a:r>
              <a:rPr lang="en-US" sz="2000" dirty="0" smtClean="0"/>
              <a:t>deallocate locals</a:t>
            </a:r>
          </a:p>
          <a:p>
            <a:pPr lvl="1">
              <a:buFont typeface="Lucida Grande"/>
              <a:buChar char="-"/>
            </a:pPr>
            <a:r>
              <a:rPr lang="en-US" sz="1800" dirty="0" smtClean="0"/>
              <a:t>adding to </a:t>
            </a:r>
            <a:r>
              <a:rPr lang="en-US" sz="1800" dirty="0" err="1" smtClean="0"/>
              <a:t>esp</a:t>
            </a:r>
            <a:endParaRPr lang="en-US" sz="1800" dirty="0" smtClean="0"/>
          </a:p>
          <a:p>
            <a:pPr marL="514350" indent="-514350">
              <a:buFont typeface="+mj-lt"/>
              <a:buAutoNum type="arabicPeriod"/>
            </a:pPr>
            <a:r>
              <a:rPr lang="en-US" sz="2000" dirty="0" smtClean="0"/>
              <a:t>restore any callee-save registers</a:t>
            </a:r>
            <a:endParaRPr lang="en-US" sz="2200" dirty="0"/>
          </a:p>
          <a:p>
            <a:pPr marL="514350" indent="-514350">
              <a:buFont typeface="+mj-lt"/>
              <a:buAutoNum type="arabicPeriod"/>
            </a:pPr>
            <a:r>
              <a:rPr lang="en-US" sz="2000" dirty="0" smtClean="0"/>
              <a:t>restore </a:t>
            </a:r>
            <a:r>
              <a:rPr lang="en-US" sz="2000" dirty="0" smtClean="0">
                <a:solidFill>
                  <a:schemeClr val="accent2"/>
                </a:solidFill>
              </a:rPr>
              <a:t>orange</a:t>
            </a:r>
            <a:r>
              <a:rPr lang="en-US" sz="2000" dirty="0" smtClean="0"/>
              <a:t>’s frame pointer</a:t>
            </a:r>
          </a:p>
          <a:p>
            <a:pPr lvl="1">
              <a:buFont typeface="Lucida Grande"/>
              <a:buChar char="-"/>
            </a:pPr>
            <a:r>
              <a:rPr lang="en-US" sz="1800" dirty="0" smtClean="0">
                <a:solidFill>
                  <a:srgbClr val="000000"/>
                </a:solidFill>
                <a:latin typeface="Consolas"/>
                <a:cs typeface="Consolas"/>
              </a:rPr>
              <a:t>pop %</a:t>
            </a:r>
            <a:r>
              <a:rPr lang="en-US" sz="1800" dirty="0" err="1" smtClean="0">
                <a:solidFill>
                  <a:srgbClr val="000000"/>
                </a:solidFill>
                <a:latin typeface="Consolas"/>
                <a:cs typeface="Consolas"/>
              </a:rPr>
              <a:t>ebp</a:t>
            </a:r>
            <a:endParaRPr lang="en-US" sz="2000" dirty="0" smtClean="0">
              <a:latin typeface="Consolas"/>
              <a:cs typeface="Consolas"/>
            </a:endParaRPr>
          </a:p>
          <a:p>
            <a:pPr marL="514350" indent="-514350">
              <a:buFont typeface="+mj-lt"/>
              <a:buAutoNum type="arabicPeriod"/>
            </a:pPr>
            <a:r>
              <a:rPr lang="en-US" sz="2000" dirty="0" smtClean="0"/>
              <a:t>return control to </a:t>
            </a:r>
            <a:r>
              <a:rPr lang="en-US" sz="2000" dirty="0">
                <a:solidFill>
                  <a:schemeClr val="accent2"/>
                </a:solidFill>
              </a:rPr>
              <a:t>orange</a:t>
            </a:r>
            <a:endParaRPr lang="en-US" sz="2000" dirty="0" smtClean="0"/>
          </a:p>
          <a:p>
            <a:pPr lvl="1">
              <a:buFont typeface="Lucida Grande"/>
              <a:buChar char="-"/>
            </a:pPr>
            <a:r>
              <a:rPr lang="en-US" sz="1800" dirty="0" smtClean="0">
                <a:solidFill>
                  <a:srgbClr val="000000"/>
                </a:solidFill>
                <a:latin typeface="Consolas"/>
                <a:cs typeface="Consolas"/>
              </a:rPr>
              <a:t>ret</a:t>
            </a:r>
          </a:p>
          <a:p>
            <a:pPr lvl="1">
              <a:buFont typeface="Lucida Grande"/>
              <a:buChar char="-"/>
            </a:pPr>
            <a:r>
              <a:rPr lang="en-US" sz="1800" dirty="0" smtClean="0">
                <a:solidFill>
                  <a:srgbClr val="000000"/>
                </a:solidFill>
              </a:rPr>
              <a:t>pops return address from stack and jumps there</a:t>
            </a:r>
            <a:endParaRPr lang="en-US" sz="2200" dirty="0">
              <a:solidFill>
                <a:srgbClr val="000000"/>
              </a:solidFill>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72</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493274395"/>
              </p:ext>
            </p:extLst>
          </p:nvPr>
        </p:nvGraphicFramePr>
        <p:xfrm>
          <a:off x="6185958" y="1142999"/>
          <a:ext cx="1752600" cy="4498761"/>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bl>
          </a:graphicData>
        </a:graphic>
      </p:graphicFrame>
      <p:grpSp>
        <p:nvGrpSpPr>
          <p:cNvPr id="17" name="Group 16"/>
          <p:cNvGrpSpPr/>
          <p:nvPr/>
        </p:nvGrpSpPr>
        <p:grpSpPr>
          <a:xfrm>
            <a:off x="7959243" y="2783840"/>
            <a:ext cx="1032104" cy="369332"/>
            <a:chOff x="7959243" y="3429000"/>
            <a:chExt cx="1032104" cy="369332"/>
          </a:xfrm>
        </p:grpSpPr>
        <p:sp>
          <p:nvSpPr>
            <p:cNvPr id="19" name="TextBox 1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7959243" y="5421868"/>
            <a:ext cx="1006456" cy="369332"/>
            <a:chOff x="7959243" y="3408680"/>
            <a:chExt cx="1006456" cy="369332"/>
          </a:xfrm>
        </p:grpSpPr>
        <p:sp>
          <p:nvSpPr>
            <p:cNvPr id="22" name="TextBox 21"/>
            <p:cNvSpPr txBox="1"/>
            <p:nvPr/>
          </p:nvSpPr>
          <p:spPr>
            <a:xfrm>
              <a:off x="8229600" y="3408680"/>
              <a:ext cx="736099" cy="369332"/>
            </a:xfrm>
            <a:prstGeom prst="rect">
              <a:avLst/>
            </a:prstGeom>
            <a:noFill/>
          </p:spPr>
          <p:txBody>
            <a:bodyPr wrap="none" rtlCol="0">
              <a:spAutoFit/>
            </a:bodyPr>
            <a:lstStyle/>
            <a:p>
              <a:r>
                <a:rPr lang="en-US" dirty="0" smtClean="0"/>
                <a:t>%</a:t>
              </a:r>
              <a:r>
                <a:rPr lang="en-US" dirty="0" err="1" smtClean="0"/>
                <a:t>esp</a:t>
              </a:r>
              <a:endParaRPr lang="en-US" dirty="0" smtClean="0"/>
            </a:p>
          </p:txBody>
        </p:sp>
        <p:cxnSp>
          <p:nvCxnSpPr>
            <p:cNvPr id="23" name="Straight Arrow Connector 2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24707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smtClean="0">
                <a:solidFill>
                  <a:schemeClr val="accent2"/>
                </a:solidFill>
              </a:rPr>
              <a:t>orange</a:t>
            </a:r>
            <a:r>
              <a:rPr lang="en-US" sz="2000" dirty="0" smtClean="0"/>
              <a:t> regains control,</a:t>
            </a:r>
            <a:endParaRPr lang="en-US" sz="2000" dirty="0">
              <a:solidFill>
                <a:schemeClr val="accent2"/>
              </a:solidFill>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73</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852098638"/>
              </p:ext>
            </p:extLst>
          </p:nvPr>
        </p:nvGraphicFramePr>
        <p:xfrm>
          <a:off x="6185958" y="1142999"/>
          <a:ext cx="1752600" cy="4498761"/>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caller-save</a:t>
                      </a:r>
                    </a:p>
                  </a:txBody>
                  <a:tcPr>
                    <a:solidFill>
                      <a:schemeClr val="accent2"/>
                    </a:solidFill>
                  </a:tcPr>
                </a:tc>
              </a:tr>
              <a:tr h="367246">
                <a:tc>
                  <a:txBody>
                    <a:bodyPr/>
                    <a:lstStyle/>
                    <a:p>
                      <a:pPr algn="ctr"/>
                      <a:r>
                        <a:rPr lang="en-US" sz="1800" dirty="0" err="1" smtClean="0">
                          <a:solidFill>
                            <a:schemeClr val="bg1"/>
                          </a:solidFill>
                        </a:rPr>
                        <a:t>buf</a:t>
                      </a:r>
                      <a:endParaRPr lang="en-US" sz="1800" dirty="0" smtClean="0">
                        <a:solidFill>
                          <a:schemeClr val="bg1"/>
                        </a:solidFill>
                      </a:endParaRPr>
                    </a:p>
                  </a:txBody>
                  <a:tcPr>
                    <a:solidFill>
                      <a:schemeClr val="accent2"/>
                    </a:solidFill>
                  </a:tcPr>
                </a:tc>
              </a:tr>
              <a:tr h="367246">
                <a:tc>
                  <a:txBody>
                    <a:bodyPr/>
                    <a:lstStyle/>
                    <a:p>
                      <a:pPr algn="ctr"/>
                      <a:r>
                        <a:rPr lang="en-US" sz="1800" dirty="0" smtClean="0">
                          <a:solidFill>
                            <a:schemeClr val="bg1"/>
                          </a:solidFill>
                        </a:rPr>
                        <a:t>c</a:t>
                      </a:r>
                    </a:p>
                  </a:txBody>
                  <a:tcPr>
                    <a:solidFill>
                      <a:schemeClr val="accent2"/>
                    </a:solidFill>
                  </a:tcPr>
                </a:tc>
              </a:tr>
            </a:tbl>
          </a:graphicData>
        </a:graphic>
      </p:graphicFrame>
      <p:grpSp>
        <p:nvGrpSpPr>
          <p:cNvPr id="17" name="Group 16"/>
          <p:cNvGrpSpPr/>
          <p:nvPr/>
        </p:nvGrpSpPr>
        <p:grpSpPr>
          <a:xfrm>
            <a:off x="7959243" y="2783840"/>
            <a:ext cx="1032104" cy="369332"/>
            <a:chOff x="7959243" y="3429000"/>
            <a:chExt cx="1032104" cy="369332"/>
          </a:xfrm>
        </p:grpSpPr>
        <p:sp>
          <p:nvSpPr>
            <p:cNvPr id="19" name="TextBox 1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7959243" y="5421868"/>
            <a:ext cx="1006456" cy="369332"/>
            <a:chOff x="7959243" y="3408680"/>
            <a:chExt cx="1006456" cy="369332"/>
          </a:xfrm>
        </p:grpSpPr>
        <p:sp>
          <p:nvSpPr>
            <p:cNvPr id="22" name="TextBox 21"/>
            <p:cNvSpPr txBox="1"/>
            <p:nvPr/>
          </p:nvSpPr>
          <p:spPr>
            <a:xfrm>
              <a:off x="8229600" y="3408680"/>
              <a:ext cx="736099" cy="369332"/>
            </a:xfrm>
            <a:prstGeom prst="rect">
              <a:avLst/>
            </a:prstGeom>
            <a:noFill/>
          </p:spPr>
          <p:txBody>
            <a:bodyPr wrap="none" rtlCol="0">
              <a:spAutoFit/>
            </a:bodyPr>
            <a:lstStyle/>
            <a:p>
              <a:r>
                <a:rPr lang="en-US" dirty="0" smtClean="0"/>
                <a:t>%</a:t>
              </a:r>
              <a:r>
                <a:rPr lang="en-US" dirty="0" err="1" smtClean="0"/>
                <a:t>esp</a:t>
              </a:r>
              <a:endParaRPr lang="en-US" dirty="0" smtClean="0"/>
            </a:p>
          </p:txBody>
        </p:sp>
        <p:cxnSp>
          <p:nvCxnSpPr>
            <p:cNvPr id="23" name="Straight Arrow Connector 2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28197155"/>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p:cNvSpPr>
            <a:spLocks noGrp="1"/>
          </p:cNvSpPr>
          <p:nvPr>
            <p:ph sz="half" idx="1"/>
          </p:nvPr>
        </p:nvSpPr>
        <p:spPr>
          <a:xfrm>
            <a:off x="279400" y="685800"/>
            <a:ext cx="4200409" cy="5820361"/>
          </a:xfrm>
        </p:spPr>
        <p:txBody>
          <a:bodyPr anchor="t" anchorCtr="0">
            <a:noAutofit/>
          </a:bodyPr>
          <a:lstStyle/>
          <a:p>
            <a:pPr>
              <a:buNone/>
            </a:pPr>
            <a:r>
              <a:rPr lang="en-US" sz="2000" dirty="0"/>
              <a:t>When </a:t>
            </a:r>
            <a:r>
              <a:rPr lang="en-US" sz="2000" dirty="0" smtClean="0">
                <a:solidFill>
                  <a:schemeClr val="accent2"/>
                </a:solidFill>
              </a:rPr>
              <a:t>orange</a:t>
            </a:r>
            <a:r>
              <a:rPr lang="en-US" sz="2000" dirty="0" smtClean="0"/>
              <a:t> regains control,</a:t>
            </a:r>
            <a:endParaRPr lang="en-US" sz="2000" dirty="0">
              <a:solidFill>
                <a:schemeClr val="accent2"/>
              </a:solidFill>
            </a:endParaRPr>
          </a:p>
          <a:p>
            <a:pPr marL="514350" indent="-514350">
              <a:buFont typeface="+mj-lt"/>
              <a:buAutoNum type="arabicPeriod"/>
            </a:pPr>
            <a:r>
              <a:rPr lang="en-US" sz="2000" dirty="0" smtClean="0"/>
              <a:t>clean up arguments to </a:t>
            </a:r>
            <a:r>
              <a:rPr lang="en-US" sz="2000" dirty="0" smtClean="0">
                <a:solidFill>
                  <a:schemeClr val="tx2"/>
                </a:solidFill>
              </a:rPr>
              <a:t>red</a:t>
            </a:r>
            <a:endParaRPr lang="en-US" sz="2000" dirty="0" smtClean="0"/>
          </a:p>
          <a:p>
            <a:pPr lvl="1">
              <a:buFont typeface="Lucida Grande"/>
              <a:buChar char="-"/>
            </a:pPr>
            <a:r>
              <a:rPr lang="en-US" sz="1800" dirty="0">
                <a:solidFill>
                  <a:srgbClr val="000000"/>
                </a:solidFill>
              </a:rPr>
              <a:t>adding to </a:t>
            </a:r>
            <a:r>
              <a:rPr lang="en-US" sz="1800" dirty="0" err="1" smtClean="0">
                <a:solidFill>
                  <a:srgbClr val="000000"/>
                </a:solidFill>
              </a:rPr>
              <a:t>esp</a:t>
            </a:r>
          </a:p>
          <a:p>
            <a:pPr marL="514350" indent="-514350">
              <a:buFont typeface="+mj-lt"/>
              <a:buAutoNum type="arabicPeriod"/>
            </a:pPr>
            <a:r>
              <a:rPr lang="en-US" sz="2000" dirty="0" smtClean="0">
                <a:solidFill>
                  <a:srgbClr val="000000"/>
                </a:solidFill>
              </a:rPr>
              <a:t>restore any caller-save registers</a:t>
            </a:r>
          </a:p>
          <a:p>
            <a:pPr lvl="1">
              <a:buFont typeface="Lucida Grande"/>
              <a:buChar char="-"/>
            </a:pPr>
            <a:r>
              <a:rPr lang="en-US" sz="1800" dirty="0" smtClean="0">
                <a:solidFill>
                  <a:srgbClr val="000000"/>
                </a:solidFill>
              </a:rPr>
              <a:t>pops</a:t>
            </a:r>
          </a:p>
          <a:p>
            <a:pPr marL="514350" lvl="0" indent="-514350">
              <a:buFont typeface="+mj-lt"/>
              <a:buAutoNum type="arabicPeriod"/>
            </a:pPr>
            <a:r>
              <a:rPr lang="en-US" sz="2000" dirty="0" smtClean="0">
                <a:solidFill>
                  <a:srgbClr val="000000"/>
                </a:solidFill>
              </a:rPr>
              <a:t>…</a:t>
            </a:r>
            <a:endParaRPr lang="en-US" sz="2000" dirty="0">
              <a:solidFill>
                <a:srgbClr val="000000"/>
              </a:solidFill>
            </a:endParaRPr>
          </a:p>
          <a:p>
            <a:pPr marL="0" indent="0">
              <a:buNone/>
            </a:pPr>
            <a:endParaRPr lang="en-US" sz="2200" dirty="0">
              <a:solidFill>
                <a:srgbClr val="000000"/>
              </a:solidFill>
            </a:endParaRPr>
          </a:p>
        </p:txBody>
      </p:sp>
      <p:sp>
        <p:nvSpPr>
          <p:cNvPr id="4" name="Slide Number Placeholder 3"/>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74</a:t>
            </a:fld>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190049943"/>
              </p:ext>
            </p:extLst>
          </p:nvPr>
        </p:nvGraphicFramePr>
        <p:xfrm>
          <a:off x="6185958" y="1142999"/>
          <a:ext cx="1752600" cy="3397023"/>
        </p:xfrm>
        <a:graphic>
          <a:graphicData uri="http://schemas.openxmlformats.org/drawingml/2006/table">
            <a:tbl>
              <a:tblPr firstRow="1" bandRow="1">
                <a:tableStyleId>{5940675A-B579-460E-94D1-54222C63F5DA}</a:tableStyleId>
              </a:tblPr>
              <a:tblGrid>
                <a:gridCol w="1752600"/>
              </a:tblGrid>
              <a:tr h="367246">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b</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a</a:t>
                      </a:r>
                      <a:endParaRPr lang="en-US" sz="1800" dirty="0">
                        <a:solidFill>
                          <a:schemeClr val="bg1"/>
                        </a:solidFill>
                      </a:endParaRPr>
                    </a:p>
                  </a:txBody>
                  <a:tcPr>
                    <a:solidFill>
                      <a:schemeClr val="accent4"/>
                    </a:solidFill>
                  </a:tcPr>
                </a:tc>
              </a:tr>
              <a:tr h="367246">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367246">
                <a:tc>
                  <a:txBody>
                    <a:bodyPr/>
                    <a:lstStyle/>
                    <a:p>
                      <a:pPr algn="ctr"/>
                      <a:r>
                        <a:rPr lang="en-US" sz="1800" dirty="0" smtClean="0">
                          <a:solidFill>
                            <a:schemeClr val="bg1"/>
                          </a:solidFill>
                        </a:rPr>
                        <a:t>callee</a:t>
                      </a:r>
                      <a:r>
                        <a:rPr lang="en-US" sz="1800" baseline="0" dirty="0" smtClean="0">
                          <a:solidFill>
                            <a:schemeClr val="bg1"/>
                          </a:solidFill>
                        </a:rPr>
                        <a:t>-save</a:t>
                      </a:r>
                    </a:p>
                  </a:txBody>
                  <a:tcPr>
                    <a:solidFill>
                      <a:schemeClr val="accent2"/>
                    </a:solidFill>
                  </a:tcPr>
                </a:tc>
              </a:tr>
              <a:tr h="1193547">
                <a:tc>
                  <a:txBody>
                    <a:bodyPr/>
                    <a:lstStyle/>
                    <a:p>
                      <a:pPr algn="ctr"/>
                      <a:r>
                        <a:rPr lang="en-US" sz="1800" dirty="0" smtClean="0">
                          <a:solidFill>
                            <a:schemeClr val="bg1"/>
                          </a:solidFill>
                        </a:rPr>
                        <a:t>locals</a:t>
                      </a:r>
                    </a:p>
                    <a:p>
                      <a:pPr algn="ctr"/>
                      <a:r>
                        <a:rPr lang="en-US" sz="1800" dirty="0" smtClean="0">
                          <a:solidFill>
                            <a:schemeClr val="bg1"/>
                          </a:solidFill>
                        </a:rPr>
                        <a:t>(</a:t>
                      </a:r>
                      <a:r>
                        <a:rPr lang="en-US" sz="1800" dirty="0" err="1" smtClean="0">
                          <a:solidFill>
                            <a:schemeClr val="bg1"/>
                          </a:solidFill>
                        </a:rPr>
                        <a:t>buf</a:t>
                      </a:r>
                      <a:r>
                        <a:rPr lang="en-US" sz="1800" dirty="0" smtClean="0">
                          <a:solidFill>
                            <a:schemeClr val="bg1"/>
                          </a:solidFill>
                        </a:rPr>
                        <a:t>,</a:t>
                      </a:r>
                      <a:r>
                        <a:rPr lang="en-US" sz="1800" baseline="0" dirty="0" smtClean="0">
                          <a:solidFill>
                            <a:schemeClr val="bg1"/>
                          </a:solidFill>
                        </a:rPr>
                        <a:t> c, d ≥ 24 bytes if stored on stack)</a:t>
                      </a:r>
                      <a:endParaRPr lang="en-US" sz="1800" dirty="0" smtClean="0">
                        <a:solidFill>
                          <a:schemeClr val="bg1"/>
                        </a:solidFill>
                      </a:endParaRPr>
                    </a:p>
                  </a:txBody>
                  <a:tcPr>
                    <a:solidFill>
                      <a:schemeClr val="accent2"/>
                    </a:solidFill>
                  </a:tcPr>
                </a:tc>
              </a:tr>
            </a:tbl>
          </a:graphicData>
        </a:graphic>
      </p:graphicFrame>
      <p:grpSp>
        <p:nvGrpSpPr>
          <p:cNvPr id="17" name="Group 16"/>
          <p:cNvGrpSpPr/>
          <p:nvPr/>
        </p:nvGrpSpPr>
        <p:grpSpPr>
          <a:xfrm>
            <a:off x="7959243" y="2783840"/>
            <a:ext cx="1032104" cy="369332"/>
            <a:chOff x="7959243" y="3429000"/>
            <a:chExt cx="1032104" cy="369332"/>
          </a:xfrm>
        </p:grpSpPr>
        <p:sp>
          <p:nvSpPr>
            <p:cNvPr id="19" name="TextBox 18"/>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20" name="Straight Arrow Connector 19"/>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7959243" y="4318000"/>
            <a:ext cx="1006456" cy="369332"/>
            <a:chOff x="7959243" y="3408680"/>
            <a:chExt cx="1006456" cy="369332"/>
          </a:xfrm>
        </p:grpSpPr>
        <p:sp>
          <p:nvSpPr>
            <p:cNvPr id="22" name="TextBox 21"/>
            <p:cNvSpPr txBox="1"/>
            <p:nvPr/>
          </p:nvSpPr>
          <p:spPr>
            <a:xfrm>
              <a:off x="8229600" y="3408680"/>
              <a:ext cx="736099" cy="369332"/>
            </a:xfrm>
            <a:prstGeom prst="rect">
              <a:avLst/>
            </a:prstGeom>
            <a:noFill/>
          </p:spPr>
          <p:txBody>
            <a:bodyPr wrap="none" rtlCol="0">
              <a:spAutoFit/>
            </a:bodyPr>
            <a:lstStyle/>
            <a:p>
              <a:r>
                <a:rPr lang="en-US" dirty="0" smtClean="0"/>
                <a:t>%</a:t>
              </a:r>
              <a:r>
                <a:rPr lang="en-US" dirty="0" err="1" smtClean="0"/>
                <a:t>esp</a:t>
              </a:r>
              <a:endParaRPr lang="en-US" dirty="0" smtClean="0"/>
            </a:p>
          </p:txBody>
        </p:sp>
        <p:cxnSp>
          <p:nvCxnSpPr>
            <p:cNvPr id="23" name="Straight Arrow Connector 22"/>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9146409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6" name="Content Placeholder 5"/>
          <p:cNvSpPr>
            <a:spLocks noGrp="1"/>
          </p:cNvSpPr>
          <p:nvPr>
            <p:ph idx="1"/>
          </p:nvPr>
        </p:nvSpPr>
        <p:spPr>
          <a:xfrm>
            <a:off x="457200" y="1371600"/>
            <a:ext cx="8229600" cy="5076461"/>
          </a:xfrm>
        </p:spPr>
        <p:txBody>
          <a:bodyPr>
            <a:normAutofit fontScale="92500"/>
          </a:bodyPr>
          <a:lstStyle/>
          <a:p>
            <a:r>
              <a:rPr lang="en-US" i="1" u="sng" dirty="0" smtClean="0">
                <a:solidFill>
                  <a:schemeClr val="tx2"/>
                </a:solidFill>
              </a:rPr>
              <a:t>Function Prologue</a:t>
            </a:r>
            <a:r>
              <a:rPr lang="en-US" dirty="0" smtClean="0"/>
              <a:t> – instructions to set up stack space and save </a:t>
            </a:r>
            <a:r>
              <a:rPr lang="en-US" dirty="0" err="1" smtClean="0"/>
              <a:t>callee</a:t>
            </a:r>
            <a:r>
              <a:rPr lang="en-US" dirty="0" smtClean="0"/>
              <a:t>-saved registers</a:t>
            </a:r>
          </a:p>
          <a:p>
            <a:pPr lvl="1"/>
            <a:r>
              <a:rPr lang="en-US" dirty="0" smtClean="0"/>
              <a:t>Typical sequence: </a:t>
            </a:r>
            <a:br>
              <a:rPr lang="en-US" dirty="0" smtClean="0"/>
            </a:br>
            <a:r>
              <a:rPr lang="en-US" dirty="0" smtClean="0"/>
              <a:t>push </a:t>
            </a:r>
            <a:r>
              <a:rPr lang="en-US" dirty="0" err="1" smtClean="0"/>
              <a:t>ebp</a:t>
            </a:r>
            <a:r>
              <a:rPr lang="en-US" dirty="0"/>
              <a:t/>
            </a:r>
            <a:br>
              <a:rPr lang="en-US" dirty="0"/>
            </a:br>
            <a:r>
              <a:rPr lang="en-US" dirty="0" err="1" smtClean="0"/>
              <a:t>ebp</a:t>
            </a:r>
            <a:r>
              <a:rPr lang="en-US" dirty="0" smtClean="0"/>
              <a:t> = </a:t>
            </a:r>
            <a:r>
              <a:rPr lang="en-US" dirty="0" err="1" smtClean="0"/>
              <a:t>esp</a:t>
            </a:r>
            <a:r>
              <a:rPr lang="en-US" dirty="0"/>
              <a:t/>
            </a:r>
            <a:br>
              <a:rPr lang="en-US" dirty="0"/>
            </a:br>
            <a:r>
              <a:rPr lang="en-US" dirty="0" err="1" smtClean="0"/>
              <a:t>esp</a:t>
            </a:r>
            <a:r>
              <a:rPr lang="en-US" dirty="0" smtClean="0"/>
              <a:t> = </a:t>
            </a:r>
            <a:r>
              <a:rPr lang="en-US" dirty="0" err="1" smtClean="0"/>
              <a:t>esp</a:t>
            </a:r>
            <a:r>
              <a:rPr lang="en-US" dirty="0" smtClean="0"/>
              <a:t> - &lt;frame space&gt;</a:t>
            </a:r>
            <a:endParaRPr lang="en-US" i="1" u="sng" dirty="0" smtClean="0">
              <a:solidFill>
                <a:srgbClr val="990000"/>
              </a:solidFill>
            </a:endParaRPr>
          </a:p>
          <a:p>
            <a:r>
              <a:rPr lang="en-US" i="1" u="sng" dirty="0" smtClean="0">
                <a:solidFill>
                  <a:srgbClr val="990000"/>
                </a:solidFill>
              </a:rPr>
              <a:t>Function Epilogue</a:t>
            </a:r>
            <a:r>
              <a:rPr lang="en-US" dirty="0" smtClean="0">
                <a:solidFill>
                  <a:srgbClr val="990000"/>
                </a:solidFill>
              </a:rPr>
              <a:t> </a:t>
            </a:r>
            <a:r>
              <a:rPr lang="en-US" i="1" dirty="0" smtClean="0">
                <a:solidFill>
                  <a:srgbClr val="990000"/>
                </a:solidFill>
              </a:rPr>
              <a:t> </a:t>
            </a:r>
            <a:r>
              <a:rPr lang="en-US" dirty="0" smtClean="0"/>
              <a:t>- instructions to clean up stack space and restore </a:t>
            </a:r>
            <a:r>
              <a:rPr lang="en-US" dirty="0" err="1" smtClean="0"/>
              <a:t>callee</a:t>
            </a:r>
            <a:r>
              <a:rPr lang="en-US" dirty="0" smtClean="0"/>
              <a:t>-saved registers</a:t>
            </a:r>
          </a:p>
          <a:p>
            <a:pPr lvl="1"/>
            <a:r>
              <a:rPr lang="en-US" dirty="0" smtClean="0"/>
              <a:t>Typical Sequence:</a:t>
            </a:r>
            <a:r>
              <a:rPr lang="en-US" dirty="0"/>
              <a:t/>
            </a:r>
            <a:br>
              <a:rPr lang="en-US" dirty="0"/>
            </a:br>
            <a:r>
              <a:rPr lang="en-US" dirty="0" smtClean="0"/>
              <a:t>leave     // </a:t>
            </a:r>
            <a:r>
              <a:rPr lang="en-US" dirty="0" err="1" smtClean="0"/>
              <a:t>esp</a:t>
            </a:r>
            <a:r>
              <a:rPr lang="en-US" dirty="0" smtClean="0"/>
              <a:t> = </a:t>
            </a:r>
            <a:r>
              <a:rPr lang="en-US" dirty="0" err="1" smtClean="0"/>
              <a:t>ebp</a:t>
            </a:r>
            <a:r>
              <a:rPr lang="en-US" dirty="0" smtClean="0"/>
              <a:t>, pop </a:t>
            </a:r>
            <a:r>
              <a:rPr lang="en-US" dirty="0" err="1" smtClean="0"/>
              <a:t>ebp</a:t>
            </a:r>
            <a:r>
              <a:rPr lang="en-US" dirty="0" smtClean="0"/>
              <a:t/>
            </a:r>
            <a:br>
              <a:rPr lang="en-US" dirty="0" smtClean="0"/>
            </a:br>
            <a:r>
              <a:rPr lang="en-US" dirty="0" smtClean="0"/>
              <a:t>ret         // pop and jump to ret </a:t>
            </a:r>
            <a:r>
              <a:rPr lang="en-US" dirty="0" err="1" smtClean="0"/>
              <a:t>addr</a:t>
            </a:r>
            <a:endParaRPr lang="en-US" dirty="0" smtClean="0"/>
          </a:p>
        </p:txBody>
      </p:sp>
      <p:sp>
        <p:nvSpPr>
          <p:cNvPr id="5" name="Slide Number Placeholder 4"/>
          <p:cNvSpPr>
            <a:spLocks noGrp="1"/>
          </p:cNvSpPr>
          <p:nvPr>
            <p:ph type="sldNum" sz="quarter" idx="12"/>
          </p:nvPr>
        </p:nvSpPr>
        <p:spPr/>
        <p:txBody>
          <a:bodyPr/>
          <a:lstStyle/>
          <a:p>
            <a:fld id="{B747839D-A323-47F3-909F-548499399628}" type="slidenum">
              <a:rPr lang="en-US" smtClean="0"/>
              <a:pPr/>
              <a:t>75</a:t>
            </a:fld>
            <a:endParaRPr lang="en-US" dirty="0"/>
          </a:p>
        </p:txBody>
      </p:sp>
      <p:sp>
        <p:nvSpPr>
          <p:cNvPr id="3" name="Rounded Rectangle 2"/>
          <p:cNvSpPr/>
          <p:nvPr/>
        </p:nvSpPr>
        <p:spPr>
          <a:xfrm>
            <a:off x="6286249" y="2427326"/>
            <a:ext cx="1993593" cy="1607501"/>
          </a:xfrm>
          <a:prstGeom prst="roundRect">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i="1" dirty="0" err="1">
                <a:solidFill>
                  <a:schemeClr val="bg1"/>
                </a:solidFill>
              </a:rPr>
              <a:t>r</a:t>
            </a:r>
            <a:r>
              <a:rPr lang="en-US" sz="2800" i="1" dirty="0" err="1" smtClean="0">
                <a:solidFill>
                  <a:schemeClr val="bg1"/>
                </a:solidFill>
              </a:rPr>
              <a:t>eadasm</a:t>
            </a:r>
            <a:r>
              <a:rPr lang="en-US" sz="2800" dirty="0" smtClean="0">
                <a:solidFill>
                  <a:schemeClr val="bg1"/>
                </a:solidFill>
              </a:rPr>
              <a:t> solve rate: 55%</a:t>
            </a:r>
          </a:p>
        </p:txBody>
      </p:sp>
    </p:spTree>
    <p:extLst>
      <p:ext uri="{BB962C8B-B14F-4D97-AF65-F5344CB8AC3E}">
        <p14:creationId xmlns:p14="http://schemas.microsoft.com/office/powerpoint/2010/main" val="277821046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variables</a:t>
            </a:r>
            <a:endParaRPr lang="en-US" dirty="0"/>
          </a:p>
        </p:txBody>
      </p:sp>
      <p:sp>
        <p:nvSpPr>
          <p:cNvPr id="3" name="Content Placeholder 2"/>
          <p:cNvSpPr>
            <a:spLocks noGrp="1"/>
          </p:cNvSpPr>
          <p:nvPr>
            <p:ph idx="1"/>
          </p:nvPr>
        </p:nvSpPr>
        <p:spPr>
          <a:xfrm>
            <a:off x="350359" y="3679012"/>
            <a:ext cx="4935525" cy="2578544"/>
          </a:xfrm>
        </p:spPr>
        <p:txBody>
          <a:bodyPr/>
          <a:lstStyle/>
          <a:p>
            <a:pPr marL="0" indent="0">
              <a:buNone/>
            </a:pPr>
            <a:r>
              <a:rPr lang="en-US" dirty="0" smtClean="0"/>
              <a:t>Need space for:</a:t>
            </a:r>
          </a:p>
          <a:p>
            <a:pPr lvl="1"/>
            <a:r>
              <a:rPr lang="en-US" dirty="0" err="1" smtClean="0"/>
              <a:t>buf</a:t>
            </a:r>
            <a:r>
              <a:rPr lang="en-US" dirty="0" smtClean="0"/>
              <a:t> the pointer</a:t>
            </a:r>
          </a:p>
          <a:p>
            <a:pPr lvl="1"/>
            <a:r>
              <a:rPr lang="en-US" dirty="0" smtClean="0"/>
              <a:t>64 bytes</a:t>
            </a:r>
          </a:p>
          <a:p>
            <a:pPr lvl="1"/>
            <a:r>
              <a:rPr lang="en-US" dirty="0" smtClean="0"/>
              <a:t>1 word called x</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76</a:t>
            </a:fld>
            <a:endParaRPr lang="en-US"/>
          </a:p>
        </p:txBody>
      </p:sp>
      <p:sp>
        <p:nvSpPr>
          <p:cNvPr id="5" name="TextBox 4"/>
          <p:cNvSpPr txBox="1"/>
          <p:nvPr/>
        </p:nvSpPr>
        <p:spPr>
          <a:xfrm>
            <a:off x="696063" y="1296940"/>
            <a:ext cx="3458332" cy="2092881"/>
          </a:xfrm>
          <a:prstGeom prst="rect">
            <a:avLst/>
          </a:prstGeom>
          <a:noFill/>
        </p:spPr>
        <p:txBody>
          <a:bodyPr wrap="square" rtlCol="0">
            <a:spAutoFit/>
          </a:bodyPr>
          <a:lstStyle/>
          <a:p>
            <a:r>
              <a:rPr lang="en-US" sz="2800" dirty="0">
                <a:latin typeface="Consolas"/>
                <a:cs typeface="Consolas"/>
              </a:rPr>
              <a:t>void main(){</a:t>
            </a:r>
          </a:p>
          <a:p>
            <a:pPr marL="342900" lvl="1" indent="0">
              <a:buNone/>
            </a:pPr>
            <a:r>
              <a:rPr lang="en-US" sz="2800" dirty="0">
                <a:latin typeface="Consolas"/>
                <a:cs typeface="Consolas"/>
              </a:rPr>
              <a:t>char </a:t>
            </a:r>
            <a:r>
              <a:rPr lang="en-US" sz="2800" dirty="0" err="1">
                <a:latin typeface="Consolas"/>
                <a:cs typeface="Consolas"/>
              </a:rPr>
              <a:t>buf</a:t>
            </a:r>
            <a:r>
              <a:rPr lang="en-US" sz="2800" dirty="0" smtClean="0">
                <a:latin typeface="Consolas"/>
                <a:cs typeface="Consolas"/>
              </a:rPr>
              <a:t>[64];</a:t>
            </a:r>
            <a:endParaRPr lang="en-US" sz="2800" dirty="0">
              <a:latin typeface="Consolas"/>
              <a:cs typeface="Consolas"/>
            </a:endParaRPr>
          </a:p>
          <a:p>
            <a:pPr marL="342900" lvl="1" indent="0">
              <a:buNone/>
            </a:pPr>
            <a:r>
              <a:rPr lang="en-US" sz="2800" dirty="0" err="1">
                <a:latin typeface="Consolas"/>
                <a:cs typeface="Consolas"/>
              </a:rPr>
              <a:t>int</a:t>
            </a:r>
            <a:r>
              <a:rPr lang="en-US" sz="2800" dirty="0">
                <a:latin typeface="Consolas"/>
                <a:cs typeface="Consolas"/>
              </a:rPr>
              <a:t> x;</a:t>
            </a:r>
          </a:p>
          <a:p>
            <a:r>
              <a:rPr lang="en-US" sz="2800" dirty="0">
                <a:latin typeface="Consolas"/>
                <a:cs typeface="Consolas"/>
              </a:rPr>
              <a:t>}</a:t>
            </a:r>
          </a:p>
          <a:p>
            <a:endParaRPr lang="en-US" dirty="0"/>
          </a:p>
        </p:txBody>
      </p:sp>
      <p:sp>
        <p:nvSpPr>
          <p:cNvPr id="6" name="Rounded Rectangular Callout 5"/>
          <p:cNvSpPr/>
          <p:nvPr/>
        </p:nvSpPr>
        <p:spPr>
          <a:xfrm>
            <a:off x="5430561" y="1547520"/>
            <a:ext cx="3386802" cy="2014698"/>
          </a:xfrm>
          <a:prstGeom prst="wedgeRoundRectCallout">
            <a:avLst>
              <a:gd name="adj1" fmla="val -90990"/>
              <a:gd name="adj2" fmla="val -26248"/>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nchor="ctr" anchorCtr="1">
            <a:noAutofit/>
          </a:bodyPr>
          <a:lstStyle/>
          <a:p>
            <a:pPr algn="ctr"/>
            <a:r>
              <a:rPr lang="en-US" sz="2800" dirty="0" smtClean="0">
                <a:solidFill>
                  <a:schemeClr val="bg1"/>
                </a:solidFill>
              </a:rPr>
              <a:t>Note: the </a:t>
            </a:r>
            <a:br>
              <a:rPr lang="en-US" sz="2800" dirty="0" smtClean="0">
                <a:solidFill>
                  <a:schemeClr val="bg1"/>
                </a:solidFill>
              </a:rPr>
            </a:br>
            <a:r>
              <a:rPr lang="en-US" sz="2800" i="1" u="sng" dirty="0" smtClean="0">
                <a:solidFill>
                  <a:schemeClr val="bg1"/>
                </a:solidFill>
              </a:rPr>
              <a:t>pointer </a:t>
            </a:r>
            <a:r>
              <a:rPr lang="en-US" sz="2800" i="1" u="sng" dirty="0" err="1" smtClean="0">
                <a:solidFill>
                  <a:schemeClr val="bg1"/>
                </a:solidFill>
              </a:rPr>
              <a:t>buf</a:t>
            </a:r>
            <a:r>
              <a:rPr lang="en-US" sz="2800" dirty="0" smtClean="0">
                <a:solidFill>
                  <a:schemeClr val="bg1"/>
                </a:solidFill>
              </a:rPr>
              <a:t> and the </a:t>
            </a:r>
            <a:r>
              <a:rPr lang="en-US" sz="2800" i="1" u="sng" dirty="0" smtClean="0">
                <a:solidFill>
                  <a:schemeClr val="bg1"/>
                </a:solidFill>
              </a:rPr>
              <a:t>memory </a:t>
            </a:r>
            <a:r>
              <a:rPr lang="en-US" sz="2800" i="1" u="sng" dirty="0" err="1" smtClean="0">
                <a:solidFill>
                  <a:schemeClr val="bg1"/>
                </a:solidFill>
              </a:rPr>
              <a:t>buf</a:t>
            </a:r>
            <a:r>
              <a:rPr lang="en-US" sz="2800" i="1" u="sng" dirty="0" smtClean="0">
                <a:solidFill>
                  <a:schemeClr val="bg1"/>
                </a:solidFill>
              </a:rPr>
              <a:t> </a:t>
            </a:r>
            <a:r>
              <a:rPr lang="en-US" sz="2800" dirty="0" smtClean="0">
                <a:solidFill>
                  <a:schemeClr val="bg1"/>
                </a:solidFill>
              </a:rPr>
              <a:t>are different</a:t>
            </a:r>
          </a:p>
        </p:txBody>
      </p:sp>
      <p:sp>
        <p:nvSpPr>
          <p:cNvPr id="7" name="Folded Corner 6"/>
          <p:cNvSpPr/>
          <p:nvPr/>
        </p:nvSpPr>
        <p:spPr>
          <a:xfrm>
            <a:off x="4408683" y="4204585"/>
            <a:ext cx="4379484" cy="1883303"/>
          </a:xfrm>
          <a:prstGeom prst="foldedCorner">
            <a:avLst/>
          </a:prstGeom>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wrap="square" tIns="274320" rtlCol="0" anchor="ctr" anchorCtr="1">
            <a:noAutofit/>
          </a:bodyPr>
          <a:lstStyle/>
          <a:p>
            <a:pPr algn="ctr"/>
            <a:r>
              <a:rPr lang="en-US" sz="2800" dirty="0" smtClean="0">
                <a:solidFill>
                  <a:schemeClr val="bg1"/>
                </a:solidFill>
              </a:rPr>
              <a:t>Local </a:t>
            </a:r>
            <a:r>
              <a:rPr lang="en-US" sz="2800" dirty="0" err="1" smtClean="0">
                <a:solidFill>
                  <a:schemeClr val="bg1"/>
                </a:solidFill>
              </a:rPr>
              <a:t>vars</a:t>
            </a:r>
            <a:r>
              <a:rPr lang="en-US" sz="2800" dirty="0" smtClean="0">
                <a:solidFill>
                  <a:schemeClr val="bg1"/>
                </a:solidFill>
              </a:rPr>
              <a:t> are allocated on the stack, and addressed relative to </a:t>
            </a:r>
            <a:r>
              <a:rPr lang="en-US" sz="2800" dirty="0" err="1" smtClean="0">
                <a:solidFill>
                  <a:schemeClr val="bg1"/>
                </a:solidFill>
              </a:rPr>
              <a:t>esp</a:t>
            </a:r>
            <a:r>
              <a:rPr lang="en-US" sz="2800" dirty="0" smtClean="0">
                <a:solidFill>
                  <a:schemeClr val="bg1"/>
                </a:solidFill>
              </a:rPr>
              <a:t> or </a:t>
            </a:r>
            <a:r>
              <a:rPr lang="en-US" sz="2800" dirty="0" err="1" smtClean="0">
                <a:solidFill>
                  <a:schemeClr val="bg1"/>
                </a:solidFill>
              </a:rPr>
              <a:t>ebp</a:t>
            </a:r>
            <a:endParaRPr lang="en-US" sz="2800" dirty="0" smtClean="0">
              <a:solidFill>
                <a:schemeClr val="bg1"/>
              </a:solidFill>
            </a:endParaRPr>
          </a:p>
        </p:txBody>
      </p:sp>
    </p:spTree>
    <p:extLst>
      <p:ext uri="{BB962C8B-B14F-4D97-AF65-F5344CB8AC3E}">
        <p14:creationId xmlns:p14="http://schemas.microsoft.com/office/powerpoint/2010/main" val="1834214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Large </a:t>
            </a:r>
            <a:r>
              <a:rPr lang="en-US" dirty="0"/>
              <a:t>payoff </a:t>
            </a:r>
            <a:r>
              <a:rPr lang="en-US" dirty="0" smtClean="0"/>
              <a:t>#3: </a:t>
            </a:r>
            <a:r>
              <a:rPr lang="en-US" dirty="0"/>
              <a:t/>
            </a:r>
            <a:br>
              <a:rPr lang="en-US" dirty="0"/>
            </a:br>
            <a:r>
              <a:rPr lang="en-US" dirty="0" smtClean="0"/>
              <a:t>Binary code and execution semantics</a:t>
            </a:r>
            <a:endParaRPr lang="en-US" dirty="0"/>
          </a:p>
        </p:txBody>
      </p:sp>
      <p:sp>
        <p:nvSpPr>
          <p:cNvPr id="3" name="Content Placeholder 2"/>
          <p:cNvSpPr>
            <a:spLocks noGrp="1"/>
          </p:cNvSpPr>
          <p:nvPr>
            <p:ph idx="1"/>
          </p:nvPr>
        </p:nvSpPr>
        <p:spPr/>
        <p:txBody>
          <a:bodyPr/>
          <a:lstStyle/>
          <a:p>
            <a:pPr marL="0" indent="0">
              <a:buNone/>
            </a:pPr>
            <a:r>
              <a:rPr lang="en-US" sz="2400" dirty="0"/>
              <a:t>At the end of this sequence of instructions, how many bytes separate </a:t>
            </a:r>
            <a:r>
              <a:rPr lang="en-US" sz="2400" dirty="0" err="1"/>
              <a:t>esp</a:t>
            </a:r>
            <a:r>
              <a:rPr lang="en-US" sz="2400" dirty="0"/>
              <a:t> and the stored return address on </a:t>
            </a:r>
            <a:r>
              <a:rPr lang="en-US" sz="2400" dirty="0" smtClean="0"/>
              <a:t>the program's </a:t>
            </a:r>
            <a:r>
              <a:rPr lang="en-US" sz="2400" dirty="0"/>
              <a:t>stack? Assume that we called this function using standard 32-bit x86 calling conventions.</a:t>
            </a:r>
          </a:p>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77</a:t>
            </a:fld>
            <a:endParaRPr lang="en-US"/>
          </a:p>
        </p:txBody>
      </p:sp>
      <p:sp>
        <p:nvSpPr>
          <p:cNvPr id="6" name="Rectangle 5"/>
          <p:cNvSpPr/>
          <p:nvPr/>
        </p:nvSpPr>
        <p:spPr>
          <a:xfrm>
            <a:off x="1600200" y="3124200"/>
            <a:ext cx="6934200" cy="2308324"/>
          </a:xfrm>
          <a:prstGeom prst="rect">
            <a:avLst/>
          </a:prstGeom>
        </p:spPr>
        <p:txBody>
          <a:bodyPr wrap="square">
            <a:spAutoFit/>
          </a:bodyPr>
          <a:lstStyle/>
          <a:p>
            <a:r>
              <a:rPr lang="en-US" sz="2400" dirty="0">
                <a:latin typeface="Consolas"/>
                <a:cs typeface="Consolas"/>
              </a:rPr>
              <a:t>804847c </a:t>
            </a:r>
            <a:r>
              <a:rPr lang="en-US" sz="2400" dirty="0" err="1">
                <a:latin typeface="Consolas"/>
                <a:cs typeface="Consolas"/>
              </a:rPr>
              <a:t>functioname</a:t>
            </a:r>
            <a:r>
              <a:rPr lang="en-US" sz="2400" dirty="0">
                <a:latin typeface="Consolas"/>
                <a:cs typeface="Consolas"/>
              </a:rPr>
              <a:t>:</a:t>
            </a:r>
          </a:p>
          <a:p>
            <a:r>
              <a:rPr lang="en-US" sz="2400" dirty="0">
                <a:latin typeface="Consolas"/>
                <a:cs typeface="Consolas"/>
              </a:rPr>
              <a:t>804847c: push %</a:t>
            </a:r>
            <a:r>
              <a:rPr lang="en-US" sz="2400" dirty="0" err="1">
                <a:latin typeface="Consolas"/>
                <a:cs typeface="Consolas"/>
              </a:rPr>
              <a:t>ebp</a:t>
            </a:r>
            <a:endParaRPr lang="en-US" sz="2400" dirty="0">
              <a:latin typeface="Consolas"/>
              <a:cs typeface="Consolas"/>
            </a:endParaRPr>
          </a:p>
          <a:p>
            <a:r>
              <a:rPr lang="en-US" sz="2400" dirty="0">
                <a:latin typeface="Consolas"/>
                <a:cs typeface="Consolas"/>
              </a:rPr>
              <a:t>804847d: </a:t>
            </a:r>
            <a:r>
              <a:rPr lang="en-US" sz="2400" dirty="0" err="1">
                <a:latin typeface="Consolas"/>
                <a:cs typeface="Consolas"/>
              </a:rPr>
              <a:t>mov</a:t>
            </a:r>
            <a:r>
              <a:rPr lang="en-US" sz="2400" dirty="0">
                <a:latin typeface="Consolas"/>
                <a:cs typeface="Consolas"/>
              </a:rPr>
              <a:t> %</a:t>
            </a:r>
            <a:r>
              <a:rPr lang="en-US" sz="2400" dirty="0" err="1">
                <a:latin typeface="Consolas"/>
                <a:cs typeface="Consolas"/>
              </a:rPr>
              <a:t>esp</a:t>
            </a:r>
            <a:r>
              <a:rPr lang="en-US" sz="2400" dirty="0">
                <a:latin typeface="Consolas"/>
                <a:cs typeface="Consolas"/>
              </a:rPr>
              <a:t>,%</a:t>
            </a:r>
            <a:r>
              <a:rPr lang="en-US" sz="2400" dirty="0" err="1">
                <a:latin typeface="Consolas"/>
                <a:cs typeface="Consolas"/>
              </a:rPr>
              <a:t>ebp</a:t>
            </a:r>
            <a:endParaRPr lang="en-US" sz="2400" dirty="0">
              <a:latin typeface="Consolas"/>
              <a:cs typeface="Consolas"/>
            </a:endParaRPr>
          </a:p>
          <a:p>
            <a:r>
              <a:rPr lang="en-US" sz="2400" dirty="0">
                <a:latin typeface="Consolas"/>
                <a:cs typeface="Consolas"/>
              </a:rPr>
              <a:t>804847f: sub $0x60,%esp</a:t>
            </a:r>
          </a:p>
          <a:p>
            <a:r>
              <a:rPr lang="en-US" sz="2400" dirty="0">
                <a:latin typeface="Consolas"/>
                <a:cs typeface="Consolas"/>
              </a:rPr>
              <a:t>8048482: </a:t>
            </a:r>
            <a:r>
              <a:rPr lang="en-US" sz="2400" dirty="0" err="1">
                <a:latin typeface="Consolas"/>
                <a:cs typeface="Consolas"/>
              </a:rPr>
              <a:t>movl</a:t>
            </a:r>
            <a:r>
              <a:rPr lang="en-US" sz="2400" dirty="0">
                <a:latin typeface="Consolas"/>
                <a:cs typeface="Consolas"/>
              </a:rPr>
              <a:t> $0x0,0x4(%</a:t>
            </a:r>
            <a:r>
              <a:rPr lang="en-US" sz="2400" dirty="0" err="1">
                <a:latin typeface="Consolas"/>
                <a:cs typeface="Consolas"/>
              </a:rPr>
              <a:t>esp</a:t>
            </a:r>
            <a:r>
              <a:rPr lang="en-US" sz="2400" dirty="0">
                <a:latin typeface="Consolas"/>
                <a:cs typeface="Consolas"/>
              </a:rPr>
              <a:t>)</a:t>
            </a:r>
          </a:p>
          <a:p>
            <a:r>
              <a:rPr lang="en-US" sz="2400" dirty="0">
                <a:latin typeface="Consolas"/>
                <a:cs typeface="Consolas"/>
              </a:rPr>
              <a:t>804848a: </a:t>
            </a:r>
            <a:r>
              <a:rPr lang="en-US" sz="2400" dirty="0" err="1">
                <a:latin typeface="Consolas"/>
                <a:cs typeface="Consolas"/>
              </a:rPr>
              <a:t>movl</a:t>
            </a:r>
            <a:r>
              <a:rPr lang="en-US" sz="2400" dirty="0">
                <a:latin typeface="Consolas"/>
                <a:cs typeface="Consolas"/>
              </a:rPr>
              <a:t> $0x8048580,(%</a:t>
            </a:r>
            <a:r>
              <a:rPr lang="en-US" sz="2400" dirty="0" err="1">
                <a:latin typeface="Consolas"/>
                <a:cs typeface="Consolas"/>
              </a:rPr>
              <a:t>esp</a:t>
            </a:r>
            <a:r>
              <a:rPr lang="en-US" sz="2400" dirty="0">
                <a:latin typeface="Consolas"/>
                <a:cs typeface="Consolas"/>
              </a:rPr>
              <a:t>)</a:t>
            </a:r>
          </a:p>
        </p:txBody>
      </p:sp>
      <p:sp>
        <p:nvSpPr>
          <p:cNvPr id="8" name="Rounded Rectangle 7"/>
          <p:cNvSpPr/>
          <p:nvPr/>
        </p:nvSpPr>
        <p:spPr>
          <a:xfrm>
            <a:off x="6553200" y="3124200"/>
            <a:ext cx="1752600" cy="1447800"/>
          </a:xfrm>
          <a:prstGeom prst="roundRect">
            <a:avLst/>
          </a:prstGeom>
          <a:solidFill>
            <a:schemeClr val="tx2"/>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2400" dirty="0" smtClean="0">
                <a:solidFill>
                  <a:schemeClr val="bg1"/>
                </a:solidFill>
              </a:rPr>
              <a:t>Solve Rate: 55%</a:t>
            </a:r>
          </a:p>
        </p:txBody>
      </p:sp>
      <p:grpSp>
        <p:nvGrpSpPr>
          <p:cNvPr id="14" name="Group 13"/>
          <p:cNvGrpSpPr/>
          <p:nvPr/>
        </p:nvGrpSpPr>
        <p:grpSpPr>
          <a:xfrm>
            <a:off x="685800" y="3886200"/>
            <a:ext cx="7620000" cy="2606675"/>
            <a:chOff x="685800" y="3886200"/>
            <a:chExt cx="7620000" cy="2606675"/>
          </a:xfrm>
        </p:grpSpPr>
        <p:sp>
          <p:nvSpPr>
            <p:cNvPr id="7" name="Rounded Rectangle 6"/>
            <p:cNvSpPr/>
            <p:nvPr/>
          </p:nvSpPr>
          <p:spPr>
            <a:xfrm>
              <a:off x="685800" y="5638800"/>
              <a:ext cx="7620000" cy="854075"/>
            </a:xfrm>
            <a:prstGeom prst="round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2400" dirty="0" smtClean="0">
                  <a:solidFill>
                    <a:schemeClr val="bg1"/>
                  </a:solidFill>
                </a:rPr>
                <a:t>Answer: 0x60 (sub) + 0x4 (push) = 0x64 = 100 bytes</a:t>
              </a:r>
            </a:p>
          </p:txBody>
        </p:sp>
        <p:cxnSp>
          <p:nvCxnSpPr>
            <p:cNvPr id="10" name="Straight Connector 9"/>
            <p:cNvCxnSpPr/>
            <p:nvPr/>
          </p:nvCxnSpPr>
          <p:spPr>
            <a:xfrm>
              <a:off x="3200400" y="4648200"/>
              <a:ext cx="2514600" cy="0"/>
            </a:xfrm>
            <a:prstGeom prst="line">
              <a:avLst/>
            </a:prstGeom>
            <a:ln w="28575" cap="rnd" cmpd="sng">
              <a:solidFill>
                <a:srgbClr val="99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200400" y="3886200"/>
              <a:ext cx="1676400" cy="0"/>
            </a:xfrm>
            <a:prstGeom prst="line">
              <a:avLst/>
            </a:prstGeom>
            <a:ln w="28575" cap="rnd" cmpd="sng">
              <a:solidFill>
                <a:srgbClr val="99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5" name="Rectangle 4"/>
          <p:cNvSpPr/>
          <p:nvPr/>
        </p:nvSpPr>
        <p:spPr>
          <a:xfrm rot="19420063">
            <a:off x="7207250" y="6095999"/>
            <a:ext cx="2524125" cy="571500"/>
          </a:xfrm>
          <a:prstGeom prst="rect">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Recall</a:t>
            </a:r>
          </a:p>
        </p:txBody>
      </p:sp>
    </p:spTree>
    <p:extLst>
      <p:ext uri="{BB962C8B-B14F-4D97-AF65-F5344CB8AC3E}">
        <p14:creationId xmlns:p14="http://schemas.microsoft.com/office/powerpoint/2010/main" val="3043780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cdecl</a:t>
            </a:r>
            <a:r>
              <a:rPr lang="en-US" dirty="0" smtClean="0"/>
              <a:t> </a:t>
            </a:r>
            <a:r>
              <a:rPr lang="en-US" dirty="0" smtClean="0">
                <a:solidFill>
                  <a:schemeClr val="tx1"/>
                </a:solidFill>
              </a:rPr>
              <a:t>–</a:t>
            </a:r>
            <a:r>
              <a:rPr lang="en-US" dirty="0" smtClean="0"/>
              <a:t> </a:t>
            </a:r>
            <a:r>
              <a:rPr lang="en-US" dirty="0" smtClean="0">
                <a:solidFill>
                  <a:schemeClr val="tx1"/>
                </a:solidFill>
              </a:rPr>
              <a:t>One Convention*</a:t>
            </a:r>
            <a:endParaRPr lang="en-US" dirty="0">
              <a:solidFill>
                <a:schemeClr val="tx1"/>
              </a:solidFill>
            </a:endParaRPr>
          </a:p>
        </p:txBody>
      </p:sp>
      <p:sp>
        <p:nvSpPr>
          <p:cNvPr id="5" name="Slide Number Placeholder 4"/>
          <p:cNvSpPr>
            <a:spLocks noGrp="1"/>
          </p:cNvSpPr>
          <p:nvPr>
            <p:ph type="sldNum" sz="quarter" idx="4294967295"/>
          </p:nvPr>
        </p:nvSpPr>
        <p:spPr>
          <a:xfrm>
            <a:off x="8534400" y="6492875"/>
            <a:ext cx="609600" cy="365125"/>
          </a:xfrm>
          <a:prstGeom prst="rect">
            <a:avLst/>
          </a:prstGeom>
        </p:spPr>
        <p:txBody>
          <a:bodyPr/>
          <a:lstStyle/>
          <a:p>
            <a:fld id="{9D37A05C-7D88-9E4B-B6AC-1CE35ACF5DD7}" type="slidenum">
              <a:rPr lang="en-US" smtClean="0"/>
              <a:pPr/>
              <a:t>78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05166177"/>
              </p:ext>
            </p:extLst>
          </p:nvPr>
        </p:nvGraphicFramePr>
        <p:xfrm>
          <a:off x="389466" y="1439333"/>
          <a:ext cx="8365068" cy="3666067"/>
        </p:xfrm>
        <a:graphic>
          <a:graphicData uri="http://schemas.openxmlformats.org/drawingml/2006/table">
            <a:tbl>
              <a:tblPr firstRow="1" bandRow="1">
                <a:tableStyleId>{72833802-FEF1-4C79-8D5D-14CF1EAF98D9}</a:tableStyleId>
              </a:tblPr>
              <a:tblGrid>
                <a:gridCol w="4631268"/>
                <a:gridCol w="3733800"/>
              </a:tblGrid>
              <a:tr h="467062">
                <a:tc>
                  <a:txBody>
                    <a:bodyPr/>
                    <a:lstStyle/>
                    <a:p>
                      <a:r>
                        <a:rPr lang="en-US" sz="2400" dirty="0" smtClean="0"/>
                        <a:t>Action</a:t>
                      </a:r>
                      <a:endParaRPr lang="en-US" sz="2400" dirty="0"/>
                    </a:p>
                  </a:txBody>
                  <a:tcPr/>
                </a:tc>
                <a:tc>
                  <a:txBody>
                    <a:bodyPr/>
                    <a:lstStyle/>
                    <a:p>
                      <a:r>
                        <a:rPr lang="en-US" sz="2400" dirty="0" smtClean="0"/>
                        <a:t>Notes</a:t>
                      </a:r>
                      <a:endParaRPr lang="en-US" sz="2400" dirty="0"/>
                    </a:p>
                  </a:txBody>
                  <a:tcPr/>
                </a:tc>
              </a:tr>
              <a:tr h="4558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caller saves: </a:t>
                      </a:r>
                      <a:r>
                        <a:rPr lang="en-US" sz="2400" dirty="0" err="1" smtClean="0"/>
                        <a:t>eax</a:t>
                      </a:r>
                      <a:r>
                        <a:rPr lang="en-US" sz="2400" dirty="0" smtClean="0"/>
                        <a:t>, </a:t>
                      </a:r>
                      <a:r>
                        <a:rPr lang="en-US" sz="2400" dirty="0" err="1" smtClean="0"/>
                        <a:t>edx</a:t>
                      </a:r>
                      <a:r>
                        <a:rPr lang="en-US" sz="2400" dirty="0" smtClean="0"/>
                        <a:t>, </a:t>
                      </a:r>
                      <a:r>
                        <a:rPr lang="en-US" sz="2400" dirty="0" err="1" smtClean="0"/>
                        <a:t>ecx</a:t>
                      </a:r>
                      <a:endParaRPr lang="en-US" sz="2400" dirty="0"/>
                    </a:p>
                  </a:txBody>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t>push</a:t>
                      </a:r>
                      <a:r>
                        <a:rPr lang="en-US" sz="2400" baseline="0" dirty="0" smtClean="0"/>
                        <a:t> (old), or </a:t>
                      </a:r>
                      <a:r>
                        <a:rPr lang="en-US" sz="2400" baseline="0" dirty="0" err="1" smtClean="0"/>
                        <a:t>mov</a:t>
                      </a:r>
                      <a:r>
                        <a:rPr lang="en-US" sz="2400" baseline="0" dirty="0" smtClean="0"/>
                        <a:t> if </a:t>
                      </a:r>
                      <a:r>
                        <a:rPr lang="en-US" sz="2400" baseline="0" dirty="0" err="1" smtClean="0"/>
                        <a:t>esp</a:t>
                      </a:r>
                      <a:r>
                        <a:rPr lang="en-US" sz="2400" baseline="0" dirty="0" smtClean="0"/>
                        <a:t> already adjusted</a:t>
                      </a:r>
                      <a:endParaRPr lang="en-US" sz="2400" dirty="0" smtClean="0"/>
                    </a:p>
                  </a:txBody>
                  <a:tcPr anchor="ctr"/>
                </a:tc>
              </a:tr>
              <a:tr h="471045">
                <a:tc>
                  <a:txBody>
                    <a:bodyPr/>
                    <a:lstStyle/>
                    <a:p>
                      <a:r>
                        <a:rPr lang="en-US" sz="2400" dirty="0" smtClean="0"/>
                        <a:t>arguments</a:t>
                      </a:r>
                      <a:r>
                        <a:rPr lang="en-US" sz="2400" baseline="0" dirty="0" smtClean="0"/>
                        <a:t> pushed </a:t>
                      </a:r>
                      <a:r>
                        <a:rPr lang="en-US" sz="2400" dirty="0" smtClean="0"/>
                        <a:t>right-to-left</a:t>
                      </a:r>
                      <a:endParaRPr lang="en-US" sz="2400" dirty="0"/>
                    </a:p>
                  </a:txBody>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400" dirty="0" smtClean="0"/>
                    </a:p>
                  </a:txBody>
                  <a:tcPr/>
                </a:tc>
              </a:tr>
              <a:tr h="471045">
                <a:tc>
                  <a:txBody>
                    <a:bodyPr/>
                    <a:lstStyle/>
                    <a:p>
                      <a:r>
                        <a:rPr lang="en-US" sz="2400" dirty="0" smtClean="0"/>
                        <a:t>linkage</a:t>
                      </a:r>
                      <a:r>
                        <a:rPr lang="en-US" sz="2400" baseline="0" dirty="0" smtClean="0"/>
                        <a:t> data starts new frame</a:t>
                      </a:r>
                      <a:endParaRPr lang="en-US" sz="2400" dirty="0"/>
                    </a:p>
                  </a:txBody>
                  <a:tcPr/>
                </a:tc>
                <a:tc>
                  <a:txBody>
                    <a:bodyPr/>
                    <a:lstStyle/>
                    <a:p>
                      <a:r>
                        <a:rPr lang="en-US" sz="2400" dirty="0" smtClean="0"/>
                        <a:t>call</a:t>
                      </a:r>
                      <a:r>
                        <a:rPr lang="en-US" sz="2400" baseline="0" dirty="0" smtClean="0"/>
                        <a:t> pushes return </a:t>
                      </a:r>
                      <a:r>
                        <a:rPr lang="en-US" sz="2400" baseline="0" dirty="0" err="1" smtClean="0"/>
                        <a:t>addr</a:t>
                      </a:r>
                      <a:endParaRPr lang="en-US" sz="2400" baseline="0" dirty="0" smtClean="0"/>
                    </a:p>
                  </a:txBody>
                  <a:tcPr anchor="ctr"/>
                </a:tc>
              </a:tr>
              <a:tr h="806162">
                <a:tc>
                  <a:txBody>
                    <a:bodyPr/>
                    <a:lstStyle/>
                    <a:p>
                      <a:r>
                        <a:rPr lang="en-US" sz="2400" dirty="0" smtClean="0"/>
                        <a:t>callee saves: </a:t>
                      </a:r>
                      <a:r>
                        <a:rPr lang="en-US" sz="2400" dirty="0" err="1" smtClean="0"/>
                        <a:t>ebx</a:t>
                      </a:r>
                      <a:r>
                        <a:rPr lang="en-US" sz="2400" dirty="0" smtClean="0"/>
                        <a:t>, </a:t>
                      </a:r>
                      <a:r>
                        <a:rPr lang="en-US" sz="2400" dirty="0" err="1" smtClean="0"/>
                        <a:t>esi</a:t>
                      </a:r>
                      <a:r>
                        <a:rPr lang="en-US" sz="2400" dirty="0" smtClean="0"/>
                        <a:t>, </a:t>
                      </a:r>
                      <a:r>
                        <a:rPr lang="en-US" sz="2400" dirty="0" err="1" smtClean="0"/>
                        <a:t>edi</a:t>
                      </a:r>
                      <a:r>
                        <a:rPr lang="en-US" sz="2400" dirty="0" smtClean="0"/>
                        <a:t>,</a:t>
                      </a:r>
                      <a:r>
                        <a:rPr lang="en-US" sz="2400" baseline="0" dirty="0" smtClean="0"/>
                        <a:t> </a:t>
                      </a:r>
                      <a:r>
                        <a:rPr lang="en-US" sz="2400" baseline="0" dirty="0" err="1" smtClean="0"/>
                        <a:t>ebp</a:t>
                      </a:r>
                      <a:r>
                        <a:rPr lang="en-US" sz="2400" baseline="0" dirty="0" smtClean="0"/>
                        <a:t>, </a:t>
                      </a:r>
                      <a:r>
                        <a:rPr lang="en-US" sz="2400" baseline="0" dirty="0" err="1" smtClean="0"/>
                        <a:t>esp</a:t>
                      </a:r>
                      <a:endParaRPr lang="en-US" sz="2400" dirty="0"/>
                    </a:p>
                  </a:txBody>
                  <a:tcPr/>
                </a:tc>
                <a:tc>
                  <a:txBody>
                    <a:bodyPr/>
                    <a:lstStyle/>
                    <a:p>
                      <a:r>
                        <a:rPr lang="en-US" sz="2400" dirty="0" err="1" smtClean="0"/>
                        <a:t>ebp</a:t>
                      </a:r>
                      <a:r>
                        <a:rPr lang="en-US" sz="2400" baseline="0" dirty="0" smtClean="0"/>
                        <a:t> often used to </a:t>
                      </a:r>
                      <a:r>
                        <a:rPr lang="en-US" sz="2400" baseline="0" dirty="0" err="1" smtClean="0"/>
                        <a:t>deref</a:t>
                      </a:r>
                      <a:r>
                        <a:rPr lang="en-US" sz="2400" baseline="0" dirty="0" smtClean="0"/>
                        <a:t> </a:t>
                      </a:r>
                      <a:r>
                        <a:rPr lang="en-US" sz="2400" baseline="0" dirty="0" err="1" smtClean="0"/>
                        <a:t>args</a:t>
                      </a:r>
                      <a:r>
                        <a:rPr lang="en-US" sz="2400" baseline="0" dirty="0" smtClean="0"/>
                        <a:t> and local </a:t>
                      </a:r>
                      <a:r>
                        <a:rPr lang="en-US" sz="2400" baseline="0" dirty="0" err="1" smtClean="0"/>
                        <a:t>vars</a:t>
                      </a:r>
                      <a:endParaRPr lang="en-US" sz="2400" dirty="0"/>
                    </a:p>
                  </a:txBody>
                  <a:tcPr anchor="ctr"/>
                </a:tc>
              </a:tr>
              <a:tr h="467062">
                <a:tc>
                  <a:txBody>
                    <a:bodyPr/>
                    <a:lstStyle/>
                    <a:p>
                      <a:r>
                        <a:rPr lang="en-US" sz="2400" dirty="0" smtClean="0"/>
                        <a:t>return value</a:t>
                      </a:r>
                      <a:endParaRPr lang="en-US" sz="2400" dirty="0"/>
                    </a:p>
                  </a:txBody>
                  <a:tcPr/>
                </a:tc>
                <a:tc>
                  <a:txBody>
                    <a:bodyPr/>
                    <a:lstStyle/>
                    <a:p>
                      <a:r>
                        <a:rPr lang="en-US" sz="2400" dirty="0" smtClean="0"/>
                        <a:t>pass</a:t>
                      </a:r>
                      <a:r>
                        <a:rPr lang="en-US" sz="2400" baseline="0" dirty="0" smtClean="0"/>
                        <a:t> back using </a:t>
                      </a:r>
                      <a:r>
                        <a:rPr lang="en-US" sz="2400" dirty="0" err="1" smtClean="0"/>
                        <a:t>eax</a:t>
                      </a:r>
                      <a:endParaRPr lang="en-US" sz="2400" dirty="0"/>
                    </a:p>
                  </a:txBody>
                  <a:tcPr anchor="ctr"/>
                </a:tc>
              </a:tr>
              <a:tr h="509693">
                <a:tc>
                  <a:txBody>
                    <a:bodyPr/>
                    <a:lstStyle/>
                    <a:p>
                      <a:r>
                        <a:rPr lang="en-US" sz="2400" dirty="0" smtClean="0"/>
                        <a:t>argument</a:t>
                      </a:r>
                      <a:r>
                        <a:rPr lang="en-US" sz="2400" baseline="0" dirty="0" smtClean="0"/>
                        <a:t> c</a:t>
                      </a:r>
                      <a:r>
                        <a:rPr lang="en-US" sz="2400" dirty="0" smtClean="0"/>
                        <a:t>leanup</a:t>
                      </a:r>
                      <a:endParaRPr lang="en-US" sz="2400" dirty="0"/>
                    </a:p>
                  </a:txBody>
                  <a:tcPr/>
                </a:tc>
                <a:tc>
                  <a:txBody>
                    <a:bodyPr/>
                    <a:lstStyle/>
                    <a:p>
                      <a:r>
                        <a:rPr lang="en-US" sz="2400" dirty="0" smtClean="0"/>
                        <a:t>caller’s responsibility</a:t>
                      </a:r>
                    </a:p>
                  </a:txBody>
                  <a:tcPr anchor="ctr"/>
                </a:tc>
              </a:tr>
            </a:tbl>
          </a:graphicData>
        </a:graphic>
      </p:graphicFrame>
      <p:sp>
        <p:nvSpPr>
          <p:cNvPr id="3" name="TextBox 2"/>
          <p:cNvSpPr txBox="1"/>
          <p:nvPr/>
        </p:nvSpPr>
        <p:spPr>
          <a:xfrm>
            <a:off x="1389978" y="5384238"/>
            <a:ext cx="6364045" cy="830997"/>
          </a:xfrm>
          <a:prstGeom prst="rect">
            <a:avLst/>
          </a:prstGeom>
          <a:noFill/>
        </p:spPr>
        <p:txBody>
          <a:bodyPr wrap="square" rtlCol="0">
            <a:spAutoFit/>
          </a:bodyPr>
          <a:lstStyle/>
          <a:p>
            <a:r>
              <a:rPr lang="en-US" sz="2400" dirty="0" smtClean="0"/>
              <a:t>* Other conventions: </a:t>
            </a:r>
            <a:r>
              <a:rPr lang="en-US" sz="2400" dirty="0" err="1" smtClean="0"/>
              <a:t>fastcall</a:t>
            </a:r>
            <a:r>
              <a:rPr lang="en-US" sz="2400" dirty="0" smtClean="0"/>
              <a:t>, </a:t>
            </a:r>
            <a:r>
              <a:rPr lang="en-US" sz="2400" dirty="0" err="1" smtClean="0"/>
              <a:t>stdcall</a:t>
            </a:r>
            <a:r>
              <a:rPr lang="en-US" sz="2400" dirty="0" smtClean="0"/>
              <a:t>, x86-64 (like </a:t>
            </a:r>
            <a:r>
              <a:rPr lang="en-US" sz="2400" dirty="0" err="1" smtClean="0"/>
              <a:t>fastcall</a:t>
            </a:r>
            <a:r>
              <a:rPr lang="en-US" sz="2400" dirty="0" smtClean="0"/>
              <a:t>), etc.</a:t>
            </a:r>
            <a:endParaRPr lang="en-US" sz="2400" dirty="0"/>
          </a:p>
        </p:txBody>
      </p:sp>
    </p:spTree>
    <p:extLst>
      <p:ext uri="{BB962C8B-B14F-4D97-AF65-F5344CB8AC3E}">
        <p14:creationId xmlns:p14="http://schemas.microsoft.com/office/powerpoint/2010/main" val="3051087491"/>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b="0" dirty="0" smtClean="0"/>
              <a:t>Why do we need calling conventions?</a:t>
            </a:r>
          </a:p>
          <a:p>
            <a:endParaRPr lang="en-US" b="0" dirty="0" smtClean="0"/>
          </a:p>
          <a:p>
            <a:r>
              <a:rPr lang="en-US" b="0" dirty="0" smtClean="0"/>
              <a:t>Does the callee </a:t>
            </a:r>
            <a:r>
              <a:rPr lang="en-US" b="0" dirty="0" smtClean="0">
                <a:solidFill>
                  <a:schemeClr val="tx2"/>
                </a:solidFill>
              </a:rPr>
              <a:t>always</a:t>
            </a:r>
            <a:r>
              <a:rPr lang="en-US" b="0" dirty="0" smtClean="0"/>
              <a:t> have to save callee-saved registers?</a:t>
            </a:r>
          </a:p>
          <a:p>
            <a:endParaRPr lang="en-US" b="0" dirty="0" smtClean="0"/>
          </a:p>
          <a:p>
            <a:r>
              <a:rPr lang="en-US" b="0" dirty="0" smtClean="0"/>
              <a:t>How do you think </a:t>
            </a:r>
            <a:r>
              <a:rPr lang="en-US" b="0" dirty="0" err="1" smtClean="0"/>
              <a:t>varargs</a:t>
            </a:r>
            <a:r>
              <a:rPr lang="en-US" b="0" dirty="0" smtClean="0"/>
              <a:t> works (</a:t>
            </a:r>
            <a:r>
              <a:rPr lang="en-US" b="0" dirty="0" err="1" smtClean="0"/>
              <a:t>va_start</a:t>
            </a:r>
            <a:r>
              <a:rPr lang="en-US" b="0" dirty="0" smtClean="0"/>
              <a:t>, </a:t>
            </a:r>
            <a:r>
              <a:rPr lang="en-US" b="0" dirty="0" err="1" smtClean="0"/>
              <a:t>va_arg</a:t>
            </a:r>
            <a:r>
              <a:rPr lang="en-US" b="0" dirty="0" smtClean="0"/>
              <a:t>, etc)?</a:t>
            </a:r>
          </a:p>
          <a:p>
            <a:pPr>
              <a:buNone/>
            </a:pPr>
            <a:endParaRPr lang="en-US" b="0" dirty="0"/>
          </a:p>
        </p:txBody>
      </p:sp>
      <p:sp>
        <p:nvSpPr>
          <p:cNvPr id="8" name="TextBox 7"/>
          <p:cNvSpPr txBox="1"/>
          <p:nvPr/>
        </p:nvSpPr>
        <p:spPr>
          <a:xfrm>
            <a:off x="609600" y="5334000"/>
            <a:ext cx="8157376" cy="523220"/>
          </a:xfrm>
          <a:prstGeom prst="rect">
            <a:avLst/>
          </a:prstGeom>
          <a:noFill/>
        </p:spPr>
        <p:txBody>
          <a:bodyPr wrap="none" rtlCol="0">
            <a:spAutoFit/>
          </a:bodyPr>
          <a:lstStyle/>
          <a:p>
            <a:r>
              <a:rPr lang="en-US" sz="2800" dirty="0" smtClean="0">
                <a:latin typeface="Courier"/>
                <a:cs typeface="Courier"/>
              </a:rPr>
              <a:t>void </a:t>
            </a:r>
            <a:r>
              <a:rPr lang="en-US" sz="2800" dirty="0" err="1" smtClean="0">
                <a:latin typeface="Courier"/>
                <a:cs typeface="Courier"/>
              </a:rPr>
              <a:t>myprintf(const</a:t>
            </a:r>
            <a:r>
              <a:rPr lang="en-US" sz="2800" dirty="0" smtClean="0">
                <a:latin typeface="Courier"/>
                <a:cs typeface="Courier"/>
              </a:rPr>
              <a:t> char *</a:t>
            </a:r>
            <a:r>
              <a:rPr lang="en-US" sz="2800" dirty="0" err="1" smtClean="0">
                <a:latin typeface="Courier"/>
                <a:cs typeface="Courier"/>
              </a:rPr>
              <a:t>fmt</a:t>
            </a:r>
            <a:r>
              <a:rPr lang="en-US" sz="2800" dirty="0" smtClean="0">
                <a:latin typeface="Courier"/>
                <a:cs typeface="Courier"/>
              </a:rPr>
              <a:t>, ...){}</a:t>
            </a:r>
            <a:endParaRPr lang="en-US" sz="2800" dirty="0">
              <a:latin typeface="Courier"/>
              <a:cs typeface="Courier"/>
            </a:endParaRPr>
          </a:p>
        </p:txBody>
      </p:sp>
      <p:sp>
        <p:nvSpPr>
          <p:cNvPr id="2" name="Title 1"/>
          <p:cNvSpPr>
            <a:spLocks noGrp="1"/>
          </p:cNvSpPr>
          <p:nvPr>
            <p:ph type="title"/>
          </p:nvPr>
        </p:nvSpPr>
        <p:spPr/>
        <p:txBody>
          <a:bodyPr/>
          <a:lstStyle/>
          <a:p>
            <a:r>
              <a:rPr lang="en-US" dirty="0" smtClean="0"/>
              <a:t>Q&amp;A</a:t>
            </a:r>
            <a:endParaRPr lang="en-US" dirty="0"/>
          </a:p>
        </p:txBody>
      </p:sp>
      <p:sp>
        <p:nvSpPr>
          <p:cNvPr id="3" name="Slide Number Placeholder 2"/>
          <p:cNvSpPr>
            <a:spLocks noGrp="1"/>
          </p:cNvSpPr>
          <p:nvPr>
            <p:ph type="sldNum" sz="quarter" idx="12"/>
          </p:nvPr>
        </p:nvSpPr>
        <p:spPr/>
        <p:txBody>
          <a:bodyPr/>
          <a:lstStyle/>
          <a:p>
            <a:fld id="{B747839D-A323-47F3-909F-548499399628}" type="slidenum">
              <a:rPr lang="en-US" smtClean="0"/>
              <a:t>79</a:t>
            </a:fld>
            <a:endParaRPr lang="en-US"/>
          </a:p>
        </p:txBody>
      </p:sp>
    </p:spTree>
    <p:extLst>
      <p:ext uri="{BB962C8B-B14F-4D97-AF65-F5344CB8AC3E}">
        <p14:creationId xmlns:p14="http://schemas.microsoft.com/office/powerpoint/2010/main" val="3515099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8</a:t>
            </a:fld>
            <a:endParaRPr lang="en-US"/>
          </a:p>
        </p:txBody>
      </p:sp>
      <p:grpSp>
        <p:nvGrpSpPr>
          <p:cNvPr id="9" name="Group 8"/>
          <p:cNvGrpSpPr/>
          <p:nvPr/>
        </p:nvGrpSpPr>
        <p:grpSpPr>
          <a:xfrm>
            <a:off x="347874" y="1399392"/>
            <a:ext cx="8415126" cy="3389531"/>
            <a:chOff x="347874" y="228600"/>
            <a:chExt cx="8415126" cy="3389531"/>
          </a:xfrm>
        </p:grpSpPr>
        <p:sp>
          <p:nvSpPr>
            <p:cNvPr id="5" name="Rectangle 4"/>
            <p:cNvSpPr/>
            <p:nvPr/>
          </p:nvSpPr>
          <p:spPr>
            <a:xfrm>
              <a:off x="3048001" y="1359434"/>
              <a:ext cx="2689504" cy="1073985"/>
            </a:xfrm>
            <a:prstGeom prst="rect">
              <a:avLst/>
            </a:prstGeom>
            <a:noFill/>
            <a:ln>
              <a:solidFill>
                <a:schemeClr val="tx1"/>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3600" dirty="0" smtClean="0">
                  <a:solidFill>
                    <a:srgbClr val="990000"/>
                  </a:solidFill>
                </a:rPr>
                <a:t>Compilation</a:t>
              </a:r>
            </a:p>
          </p:txBody>
        </p:sp>
        <p:sp>
          <p:nvSpPr>
            <p:cNvPr id="6" name="TextBox 5"/>
            <p:cNvSpPr txBox="1"/>
            <p:nvPr/>
          </p:nvSpPr>
          <p:spPr>
            <a:xfrm>
              <a:off x="381000" y="1371600"/>
              <a:ext cx="2077311" cy="1200329"/>
            </a:xfrm>
            <a:prstGeom prst="rect">
              <a:avLst/>
            </a:prstGeom>
            <a:noFill/>
          </p:spPr>
          <p:txBody>
            <a:bodyPr wrap="none" rtlCol="0">
              <a:spAutoFit/>
            </a:bodyPr>
            <a:lstStyle/>
            <a:p>
              <a:r>
                <a:rPr lang="en-US" sz="3600" dirty="0" smtClean="0"/>
                <a:t>Source </a:t>
              </a:r>
              <a:br>
                <a:rPr lang="en-US" sz="3600" dirty="0" smtClean="0"/>
              </a:br>
              <a:r>
                <a:rPr lang="en-US" sz="3600" dirty="0" smtClean="0"/>
                <a:t>Language</a:t>
              </a:r>
              <a:endParaRPr lang="en-US" sz="3600" dirty="0"/>
            </a:p>
          </p:txBody>
        </p:sp>
        <p:sp>
          <p:nvSpPr>
            <p:cNvPr id="7" name="TextBox 6"/>
            <p:cNvSpPr txBox="1"/>
            <p:nvPr/>
          </p:nvSpPr>
          <p:spPr>
            <a:xfrm>
              <a:off x="6685689" y="1295400"/>
              <a:ext cx="2077311" cy="1200329"/>
            </a:xfrm>
            <a:prstGeom prst="rect">
              <a:avLst/>
            </a:prstGeom>
            <a:noFill/>
          </p:spPr>
          <p:txBody>
            <a:bodyPr wrap="none" rtlCol="0">
              <a:spAutoFit/>
            </a:bodyPr>
            <a:lstStyle/>
            <a:p>
              <a:r>
                <a:rPr lang="en-US" sz="3600" dirty="0" smtClean="0"/>
                <a:t>Target</a:t>
              </a:r>
              <a:br>
                <a:rPr lang="en-US" sz="3600" dirty="0" smtClean="0"/>
              </a:br>
              <a:r>
                <a:rPr lang="en-US" sz="3600" dirty="0" smtClean="0"/>
                <a:t>Language</a:t>
              </a:r>
              <a:endParaRPr lang="en-US" sz="3600" dirty="0"/>
            </a:p>
          </p:txBody>
        </p:sp>
        <p:sp>
          <p:nvSpPr>
            <p:cNvPr id="10" name="Right Arrow 9"/>
            <p:cNvSpPr/>
            <p:nvPr/>
          </p:nvSpPr>
          <p:spPr>
            <a:xfrm>
              <a:off x="2279656" y="1636693"/>
              <a:ext cx="705476" cy="496907"/>
            </a:xfrm>
            <a:prstGeom prst="rightArrow">
              <a:avLst/>
            </a:prstGeom>
            <a:solidFill>
              <a:schemeClr val="accent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1" name="Right Arrow 10"/>
            <p:cNvSpPr/>
            <p:nvPr/>
          </p:nvSpPr>
          <p:spPr>
            <a:xfrm>
              <a:off x="5887782" y="1679712"/>
              <a:ext cx="705476" cy="496907"/>
            </a:xfrm>
            <a:prstGeom prst="rightArrow">
              <a:avLst/>
            </a:prstGeom>
            <a:solidFill>
              <a:srgbClr val="E47932"/>
            </a:solidFill>
            <a:ln>
              <a:solidFill>
                <a:srgbClr val="E47932"/>
              </a:solid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2" name="TextBox 1"/>
            <p:cNvSpPr txBox="1"/>
            <p:nvPr/>
          </p:nvSpPr>
          <p:spPr>
            <a:xfrm>
              <a:off x="6962344" y="228600"/>
              <a:ext cx="1524000" cy="646331"/>
            </a:xfrm>
            <a:prstGeom prst="rect">
              <a:avLst/>
            </a:prstGeom>
            <a:noFill/>
          </p:spPr>
          <p:txBody>
            <a:bodyPr wrap="square" rtlCol="0">
              <a:spAutoFit/>
            </a:bodyPr>
            <a:lstStyle/>
            <a:p>
              <a:r>
                <a:rPr lang="en-US" sz="3600" dirty="0" smtClean="0"/>
                <a:t>Input</a:t>
              </a:r>
              <a:endParaRPr lang="en-US" sz="3600" dirty="0"/>
            </a:p>
          </p:txBody>
        </p:sp>
        <p:sp>
          <p:nvSpPr>
            <p:cNvPr id="3" name="Down Arrow 2"/>
            <p:cNvSpPr/>
            <p:nvPr/>
          </p:nvSpPr>
          <p:spPr>
            <a:xfrm>
              <a:off x="7533844" y="990601"/>
              <a:ext cx="381000" cy="368834"/>
            </a:xfrm>
            <a:prstGeom prst="downArrow">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3" name="TextBox 12"/>
            <p:cNvSpPr txBox="1"/>
            <p:nvPr/>
          </p:nvSpPr>
          <p:spPr>
            <a:xfrm>
              <a:off x="6886144" y="2971800"/>
              <a:ext cx="1676400" cy="646331"/>
            </a:xfrm>
            <a:prstGeom prst="rect">
              <a:avLst/>
            </a:prstGeom>
            <a:noFill/>
          </p:spPr>
          <p:txBody>
            <a:bodyPr wrap="square" rtlCol="0">
              <a:spAutoFit/>
            </a:bodyPr>
            <a:lstStyle/>
            <a:p>
              <a:r>
                <a:rPr lang="en-US" sz="3600" dirty="0" smtClean="0">
                  <a:solidFill>
                    <a:srgbClr val="000000"/>
                  </a:solidFill>
                </a:rPr>
                <a:t>Output</a:t>
              </a:r>
              <a:endParaRPr lang="en-US" sz="3600" dirty="0">
                <a:solidFill>
                  <a:srgbClr val="000000"/>
                </a:solidFill>
              </a:endParaRPr>
            </a:p>
          </p:txBody>
        </p:sp>
        <p:sp>
          <p:nvSpPr>
            <p:cNvPr id="14" name="Down Arrow 13"/>
            <p:cNvSpPr/>
            <p:nvPr/>
          </p:nvSpPr>
          <p:spPr>
            <a:xfrm>
              <a:off x="7508587" y="2602966"/>
              <a:ext cx="431515" cy="368834"/>
            </a:xfrm>
            <a:prstGeom prst="downArrow">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8" name="TextBox 7"/>
            <p:cNvSpPr txBox="1"/>
            <p:nvPr/>
          </p:nvSpPr>
          <p:spPr>
            <a:xfrm>
              <a:off x="347874" y="344270"/>
              <a:ext cx="3356808" cy="646331"/>
            </a:xfrm>
            <a:prstGeom prst="rect">
              <a:avLst/>
            </a:prstGeom>
            <a:noFill/>
          </p:spPr>
          <p:txBody>
            <a:bodyPr wrap="none" rtlCol="0">
              <a:spAutoFit/>
            </a:bodyPr>
            <a:lstStyle/>
            <a:p>
              <a:r>
                <a:rPr lang="en-US" sz="3600" b="1" dirty="0" smtClean="0">
                  <a:solidFill>
                    <a:schemeClr val="tx2"/>
                  </a:solidFill>
                </a:rPr>
                <a:t>Compiled Code</a:t>
              </a:r>
              <a:endParaRPr lang="en-US" sz="3600" b="1" dirty="0">
                <a:solidFill>
                  <a:schemeClr val="tx2"/>
                </a:solidFill>
              </a:endParaRPr>
            </a:p>
          </p:txBody>
        </p:sp>
      </p:grpSp>
      <p:grpSp>
        <p:nvGrpSpPr>
          <p:cNvPr id="12" name="Group 11"/>
          <p:cNvGrpSpPr/>
          <p:nvPr/>
        </p:nvGrpSpPr>
        <p:grpSpPr>
          <a:xfrm>
            <a:off x="584387" y="4538028"/>
            <a:ext cx="7759880" cy="1361122"/>
            <a:chOff x="584387" y="4538028"/>
            <a:chExt cx="7759880" cy="1361122"/>
          </a:xfrm>
        </p:grpSpPr>
        <p:sp>
          <p:nvSpPr>
            <p:cNvPr id="15" name="Rounded Rectangular Callout 14"/>
            <p:cNvSpPr/>
            <p:nvPr/>
          </p:nvSpPr>
          <p:spPr>
            <a:xfrm>
              <a:off x="584387" y="4538028"/>
              <a:ext cx="3384730" cy="748347"/>
            </a:xfrm>
            <a:prstGeom prst="wedgeRoundRectCallout">
              <a:avLst>
                <a:gd name="adj1" fmla="val -22143"/>
                <a:gd name="adj2" fmla="val -153784"/>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dirty="0" smtClean="0">
                  <a:solidFill>
                    <a:schemeClr val="bg2"/>
                  </a:solidFill>
                </a:rPr>
                <a:t>We focus on C</a:t>
              </a:r>
            </a:p>
          </p:txBody>
        </p:sp>
        <p:sp>
          <p:nvSpPr>
            <p:cNvPr id="16" name="Rounded Rectangular Callout 15"/>
            <p:cNvSpPr/>
            <p:nvPr/>
          </p:nvSpPr>
          <p:spPr>
            <a:xfrm>
              <a:off x="4959537" y="5150803"/>
              <a:ext cx="3384730" cy="748347"/>
            </a:xfrm>
            <a:prstGeom prst="wedgeRoundRectCallout">
              <a:avLst>
                <a:gd name="adj1" fmla="val 3653"/>
                <a:gd name="adj2" fmla="val -255608"/>
                <a:gd name="adj3" fmla="val 16667"/>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nchor="ctr" anchorCtr="1">
              <a:noAutofit/>
            </a:bodyPr>
            <a:lstStyle/>
            <a:p>
              <a:pPr algn="ctr"/>
              <a:r>
                <a:rPr lang="en-US" sz="2400" u="sng" dirty="0" smtClean="0">
                  <a:solidFill>
                    <a:schemeClr val="bg2"/>
                  </a:solidFill>
                </a:rPr>
                <a:t>binary code</a:t>
              </a:r>
              <a:r>
                <a:rPr lang="en-US" sz="2400" dirty="0" smtClean="0">
                  <a:solidFill>
                    <a:schemeClr val="bg2"/>
                  </a:solidFill>
                </a:rPr>
                <a:t/>
              </a:r>
              <a:br>
                <a:rPr lang="en-US" sz="2400" dirty="0" smtClean="0">
                  <a:solidFill>
                    <a:schemeClr val="bg2"/>
                  </a:solidFill>
                </a:rPr>
              </a:br>
              <a:r>
                <a:rPr lang="en-US" sz="2400" dirty="0" smtClean="0">
                  <a:solidFill>
                    <a:schemeClr val="bg2"/>
                  </a:solidFill>
                </a:rPr>
                <a:t>(x86 in this series)</a:t>
              </a:r>
            </a:p>
          </p:txBody>
        </p:sp>
      </p:grpSp>
    </p:spTree>
    <p:extLst>
      <p:ext uri="{BB962C8B-B14F-4D97-AF65-F5344CB8AC3E}">
        <p14:creationId xmlns:p14="http://schemas.microsoft.com/office/powerpoint/2010/main" val="3783680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Hands-on!</a:t>
            </a:r>
            <a:endParaRPr lang="en-US" dirty="0"/>
          </a:p>
        </p:txBody>
      </p:sp>
      <p:sp>
        <p:nvSpPr>
          <p:cNvPr id="6" name="Text Placeholder 5"/>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80</a:t>
            </a:fld>
            <a:endParaRPr lang="en-US"/>
          </a:p>
        </p:txBody>
      </p:sp>
    </p:spTree>
    <p:extLst>
      <p:ext uri="{BB962C8B-B14F-4D97-AF65-F5344CB8AC3E}">
        <p14:creationId xmlns:p14="http://schemas.microsoft.com/office/powerpoint/2010/main" val="2905135479"/>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Student Goals</a:t>
            </a:r>
            <a:endParaRPr lang="en-US" dirty="0"/>
          </a:p>
        </p:txBody>
      </p:sp>
      <p:sp>
        <p:nvSpPr>
          <p:cNvPr id="6" name="Content Placeholder 5"/>
          <p:cNvSpPr>
            <a:spLocks noGrp="1"/>
          </p:cNvSpPr>
          <p:nvPr>
            <p:ph idx="1"/>
          </p:nvPr>
        </p:nvSpPr>
        <p:spPr/>
        <p:txBody>
          <a:bodyPr/>
          <a:lstStyle/>
          <a:p>
            <a:r>
              <a:rPr lang="en-US" dirty="0" smtClean="0"/>
              <a:t>All students should be able to:</a:t>
            </a:r>
          </a:p>
          <a:p>
            <a:pPr lvl="1"/>
            <a:r>
              <a:rPr lang="en-US" dirty="0" smtClean="0"/>
              <a:t>Statically disassemble using </a:t>
            </a:r>
            <a:r>
              <a:rPr lang="en-US" dirty="0" err="1" smtClean="0"/>
              <a:t>objdump</a:t>
            </a:r>
            <a:r>
              <a:rPr lang="en-US" dirty="0" smtClean="0"/>
              <a:t> and IDA</a:t>
            </a:r>
          </a:p>
          <a:p>
            <a:pPr lvl="1"/>
            <a:r>
              <a:rPr lang="en-US" dirty="0"/>
              <a:t>Identify function stack </a:t>
            </a:r>
            <a:r>
              <a:rPr lang="en-US" dirty="0" smtClean="0"/>
              <a:t>size </a:t>
            </a:r>
            <a:r>
              <a:rPr lang="en-US" dirty="0"/>
              <a:t>(calling conventions)</a:t>
            </a:r>
          </a:p>
          <a:p>
            <a:pPr lvl="1"/>
            <a:r>
              <a:rPr lang="en-US" dirty="0" smtClean="0"/>
              <a:t>Interact with the program and use </a:t>
            </a:r>
            <a:r>
              <a:rPr lang="en-US" dirty="0" err="1" smtClean="0"/>
              <a:t>gdb</a:t>
            </a:r>
            <a:endParaRPr lang="en-US" dirty="0" smtClean="0"/>
          </a:p>
          <a:p>
            <a:pPr lvl="1"/>
            <a:r>
              <a:rPr lang="en-US" dirty="0" smtClean="0"/>
              <a:t>Reason about the code (flip a branch condition)</a:t>
            </a:r>
          </a:p>
          <a:p>
            <a:pPr lvl="1"/>
            <a:r>
              <a:rPr lang="en-US" dirty="0" smtClean="0"/>
              <a:t>Navigate the program’s control flow with IDA</a:t>
            </a:r>
          </a:p>
        </p:txBody>
      </p:sp>
      <p:sp>
        <p:nvSpPr>
          <p:cNvPr id="4" name="Slide Number Placeholder 3"/>
          <p:cNvSpPr>
            <a:spLocks noGrp="1"/>
          </p:cNvSpPr>
          <p:nvPr>
            <p:ph type="sldNum" sz="quarter" idx="12"/>
          </p:nvPr>
        </p:nvSpPr>
        <p:spPr/>
        <p:txBody>
          <a:bodyPr/>
          <a:lstStyle/>
          <a:p>
            <a:fld id="{B747839D-A323-47F3-909F-548499399628}" type="slidenum">
              <a:rPr lang="en-US" smtClean="0"/>
              <a:t>81</a:t>
            </a:fld>
            <a:endParaRPr lang="en-US"/>
          </a:p>
        </p:txBody>
      </p:sp>
    </p:spTree>
    <p:extLst>
      <p:ext uri="{BB962C8B-B14F-4D97-AF65-F5344CB8AC3E}">
        <p14:creationId xmlns:p14="http://schemas.microsoft.com/office/powerpoint/2010/main" val="453098020"/>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Disassemble: First, is it a binary?</a:t>
            </a:r>
            <a:endParaRPr lang="en-US" dirty="0"/>
          </a:p>
        </p:txBody>
      </p:sp>
      <p:sp>
        <p:nvSpPr>
          <p:cNvPr id="7" name="Content Placeholder 6"/>
          <p:cNvSpPr>
            <a:spLocks noGrp="1"/>
          </p:cNvSpPr>
          <p:nvPr>
            <p:ph idx="1"/>
          </p:nvPr>
        </p:nvSpPr>
        <p:spPr/>
        <p:txBody>
          <a:bodyPr>
            <a:normAutofit/>
          </a:bodyPr>
          <a:lstStyle/>
          <a:p>
            <a:pPr marL="0" indent="0">
              <a:buNone/>
            </a:pPr>
            <a:r>
              <a:rPr lang="en-US" sz="2000" dirty="0">
                <a:latin typeface="Consolas"/>
                <a:cs typeface="Consolas"/>
              </a:rPr>
              <a:t>$ file </a:t>
            </a:r>
            <a:r>
              <a:rPr lang="en-US" sz="2000" dirty="0" smtClean="0">
                <a:latin typeface="Consolas"/>
                <a:cs typeface="Consolas"/>
              </a:rPr>
              <a:t>Examples/reversing/</a:t>
            </a:r>
            <a:r>
              <a:rPr lang="en-US" sz="2000" dirty="0" err="1" smtClean="0">
                <a:latin typeface="Consolas"/>
                <a:cs typeface="Consolas"/>
              </a:rPr>
              <a:t>reverseme</a:t>
            </a:r>
            <a:r>
              <a:rPr lang="en-US" sz="2000" dirty="0" smtClean="0">
                <a:latin typeface="Consolas"/>
                <a:cs typeface="Consolas"/>
              </a:rPr>
              <a:t>/bin/</a:t>
            </a:r>
            <a:r>
              <a:rPr lang="en-US" sz="2000" dirty="0" err="1" smtClean="0">
                <a:latin typeface="Consolas"/>
                <a:cs typeface="Consolas"/>
              </a:rPr>
              <a:t>reverseme_debug</a:t>
            </a:r>
            <a:endParaRPr lang="en-US" sz="2000" dirty="0">
              <a:latin typeface="Consolas"/>
              <a:cs typeface="Consolas"/>
            </a:endParaRPr>
          </a:p>
          <a:p>
            <a:pPr marL="0" indent="0">
              <a:buNone/>
            </a:pPr>
            <a:r>
              <a:rPr lang="en-US" sz="2000" dirty="0">
                <a:latin typeface="Consolas"/>
                <a:cs typeface="Consolas"/>
              </a:rPr>
              <a:t>Examples/reversing/</a:t>
            </a:r>
            <a:r>
              <a:rPr lang="en-US" sz="2000" dirty="0" err="1">
                <a:latin typeface="Consolas"/>
                <a:cs typeface="Consolas"/>
              </a:rPr>
              <a:t>reverseme</a:t>
            </a:r>
            <a:r>
              <a:rPr lang="en-US" sz="2000" dirty="0">
                <a:latin typeface="Consolas"/>
                <a:cs typeface="Consolas"/>
              </a:rPr>
              <a:t>/bin/</a:t>
            </a:r>
            <a:r>
              <a:rPr lang="en-US" sz="2000" dirty="0" err="1" smtClean="0">
                <a:latin typeface="Consolas"/>
                <a:cs typeface="Consolas"/>
              </a:rPr>
              <a:t>reverseme_debug</a:t>
            </a:r>
            <a:r>
              <a:rPr lang="en-US" sz="2000" dirty="0">
                <a:latin typeface="Consolas"/>
                <a:cs typeface="Consolas"/>
              </a:rPr>
              <a:t>: </a:t>
            </a:r>
            <a:r>
              <a:rPr lang="en-US" sz="2000" dirty="0">
                <a:solidFill>
                  <a:srgbClr val="990000"/>
                </a:solidFill>
                <a:latin typeface="Consolas"/>
                <a:cs typeface="Consolas"/>
              </a:rPr>
              <a:t>ELF 32-bit LSB</a:t>
            </a:r>
            <a:r>
              <a:rPr lang="en-US" sz="2000" dirty="0">
                <a:latin typeface="Consolas"/>
                <a:cs typeface="Consolas"/>
              </a:rPr>
              <a:t>  executable, </a:t>
            </a:r>
            <a:r>
              <a:rPr lang="en-US" sz="2000" dirty="0">
                <a:solidFill>
                  <a:srgbClr val="990000"/>
                </a:solidFill>
                <a:latin typeface="Consolas"/>
                <a:cs typeface="Consolas"/>
              </a:rPr>
              <a:t>Intel</a:t>
            </a:r>
            <a:r>
              <a:rPr lang="en-US" sz="2000" dirty="0">
                <a:latin typeface="Consolas"/>
                <a:cs typeface="Consolas"/>
              </a:rPr>
              <a:t> </a:t>
            </a:r>
            <a:r>
              <a:rPr lang="en-US" sz="2000" dirty="0">
                <a:solidFill>
                  <a:schemeClr val="tx2"/>
                </a:solidFill>
                <a:latin typeface="Consolas"/>
                <a:cs typeface="Consolas"/>
              </a:rPr>
              <a:t>80386</a:t>
            </a:r>
            <a:r>
              <a:rPr lang="en-US" sz="2000" dirty="0">
                <a:latin typeface="Consolas"/>
                <a:cs typeface="Consolas"/>
              </a:rPr>
              <a:t>, version 1 (SYSV), dynamically linked (uses shared libs), for GNU/Linux 2.6.24, </a:t>
            </a:r>
            <a:r>
              <a:rPr lang="en-US" sz="2000" dirty="0" err="1">
                <a:latin typeface="Consolas"/>
                <a:cs typeface="Consolas"/>
              </a:rPr>
              <a:t>BuildID</a:t>
            </a:r>
            <a:r>
              <a:rPr lang="en-US" sz="2000" dirty="0">
                <a:latin typeface="Consolas"/>
                <a:cs typeface="Consolas"/>
              </a:rPr>
              <a:t>[sha1]=8c02209ffdcc901f8f97de55a2b200152bbc691f, </a:t>
            </a:r>
            <a:r>
              <a:rPr lang="en-US" sz="2000" dirty="0">
                <a:solidFill>
                  <a:srgbClr val="990000"/>
                </a:solidFill>
                <a:latin typeface="Consolas"/>
                <a:cs typeface="Consolas"/>
              </a:rPr>
              <a:t>not stripped</a:t>
            </a:r>
          </a:p>
          <a:p>
            <a:r>
              <a:rPr lang="en-US" sz="2400" dirty="0" smtClean="0">
                <a:latin typeface="Cambria"/>
                <a:cs typeface="Cambria"/>
              </a:rPr>
              <a:t>ELF = Executable container format. ELF is a standard on UNIX</a:t>
            </a:r>
          </a:p>
          <a:p>
            <a:r>
              <a:rPr lang="en-US" sz="2400" dirty="0" smtClean="0">
                <a:latin typeface="Cambria"/>
                <a:cs typeface="Cambria"/>
              </a:rPr>
              <a:t>32-bit LSB Intel 80386 = x86 executable</a:t>
            </a:r>
          </a:p>
          <a:p>
            <a:r>
              <a:rPr lang="en-US" sz="2400" dirty="0" smtClean="0">
                <a:latin typeface="Cambria"/>
                <a:cs typeface="Cambria"/>
              </a:rPr>
              <a:t>not stripped = Has symbol table</a:t>
            </a:r>
          </a:p>
          <a:p>
            <a:pPr lvl="1"/>
            <a:r>
              <a:rPr lang="en-US" sz="2000" dirty="0" smtClean="0">
                <a:latin typeface="Cambria"/>
                <a:cs typeface="Cambria"/>
              </a:rPr>
              <a:t>Compare to</a:t>
            </a:r>
          </a:p>
          <a:p>
            <a:pPr marL="342900" lvl="1" indent="0">
              <a:buNone/>
            </a:pPr>
            <a:r>
              <a:rPr lang="en-US" sz="2000" dirty="0" smtClean="0">
                <a:latin typeface="Cambria"/>
                <a:cs typeface="Cambria"/>
              </a:rPr>
              <a:t>$ </a:t>
            </a:r>
            <a:r>
              <a:rPr lang="en-US" sz="2000" dirty="0" smtClean="0">
                <a:latin typeface="Consolas"/>
                <a:cs typeface="Consolas"/>
              </a:rPr>
              <a:t>file Examples</a:t>
            </a:r>
            <a:r>
              <a:rPr lang="en-US" sz="2000" dirty="0">
                <a:latin typeface="Consolas"/>
                <a:cs typeface="Consolas"/>
              </a:rPr>
              <a:t>/reversing/</a:t>
            </a:r>
            <a:r>
              <a:rPr lang="en-US" sz="2000" dirty="0" err="1">
                <a:latin typeface="Consolas"/>
                <a:cs typeface="Consolas"/>
              </a:rPr>
              <a:t>reverseme</a:t>
            </a:r>
            <a:r>
              <a:rPr lang="en-US" sz="2000" dirty="0">
                <a:latin typeface="Consolas"/>
                <a:cs typeface="Consolas"/>
              </a:rPr>
              <a:t>/bin/</a:t>
            </a:r>
            <a:r>
              <a:rPr lang="en-US" sz="2000" dirty="0" err="1" smtClean="0">
                <a:latin typeface="Consolas"/>
                <a:cs typeface="Consolas"/>
              </a:rPr>
              <a:t>reverseme_strip</a:t>
            </a:r>
            <a:endParaRPr lang="en-US" sz="2000" dirty="0">
              <a:latin typeface="Cambria"/>
              <a:cs typeface="Cambria"/>
            </a:endParaRPr>
          </a:p>
        </p:txBody>
      </p:sp>
      <p:sp>
        <p:nvSpPr>
          <p:cNvPr id="5" name="Slide Number Placeholder 4"/>
          <p:cNvSpPr>
            <a:spLocks noGrp="1"/>
          </p:cNvSpPr>
          <p:nvPr>
            <p:ph type="sldNum" sz="quarter" idx="12"/>
          </p:nvPr>
        </p:nvSpPr>
        <p:spPr/>
        <p:txBody>
          <a:bodyPr/>
          <a:lstStyle/>
          <a:p>
            <a:fld id="{B747839D-A323-47F3-909F-548499399628}" type="slidenum">
              <a:rPr lang="en-US" smtClean="0"/>
              <a:pPr/>
              <a:t>82</a:t>
            </a:fld>
            <a:endParaRPr lang="en-US" dirty="0"/>
          </a:p>
        </p:txBody>
      </p:sp>
    </p:spTree>
    <p:extLst>
      <p:ext uri="{BB962C8B-B14F-4D97-AF65-F5344CB8AC3E}">
        <p14:creationId xmlns:p14="http://schemas.microsoft.com/office/powerpoint/2010/main" val="89556708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Disassemble: use </a:t>
            </a:r>
            <a:r>
              <a:rPr lang="en-US" dirty="0" err="1" smtClean="0"/>
              <a:t>objdump</a:t>
            </a:r>
            <a:endParaRPr lang="en-US" dirty="0"/>
          </a:p>
        </p:txBody>
      </p:sp>
      <p:sp>
        <p:nvSpPr>
          <p:cNvPr id="3" name="Content Placeholder 2"/>
          <p:cNvSpPr>
            <a:spLocks noGrp="1"/>
          </p:cNvSpPr>
          <p:nvPr>
            <p:ph idx="1"/>
          </p:nvPr>
        </p:nvSpPr>
        <p:spPr/>
        <p:txBody>
          <a:bodyPr/>
          <a:lstStyle/>
          <a:p>
            <a:r>
              <a:rPr lang="en-US" dirty="0" smtClean="0"/>
              <a:t>ELF 32bit is supported by </a:t>
            </a:r>
            <a:r>
              <a:rPr lang="en-US" dirty="0" err="1" smtClean="0"/>
              <a:t>objdump</a:t>
            </a:r>
            <a:r>
              <a:rPr lang="en-US" dirty="0" smtClean="0"/>
              <a:t>:</a:t>
            </a:r>
          </a:p>
          <a:p>
            <a:endParaRPr lang="en-US" dirty="0"/>
          </a:p>
          <a:p>
            <a:endParaRPr lang="en-US" dirty="0" smtClean="0"/>
          </a:p>
          <a:p>
            <a:endParaRPr lang="en-US" dirty="0"/>
          </a:p>
          <a:p>
            <a:r>
              <a:rPr lang="en-US" dirty="0" smtClean="0"/>
              <a:t>What is main’s start address?</a:t>
            </a:r>
          </a:p>
          <a:p>
            <a:r>
              <a:rPr lang="en-US" dirty="0" smtClean="0"/>
              <a:t>How many instructions is main’s prologue?</a:t>
            </a:r>
          </a:p>
          <a:p>
            <a:r>
              <a:rPr lang="en-US" dirty="0" smtClean="0"/>
              <a:t>Can you determine main’s stack frame size?</a:t>
            </a:r>
          </a:p>
          <a:p>
            <a:pPr lvl="1"/>
            <a:r>
              <a:rPr lang="en-US" dirty="0" smtClean="0"/>
              <a:t>Why or why not?</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83</a:t>
            </a:fld>
            <a:endParaRPr lang="en-US"/>
          </a:p>
        </p:txBody>
      </p:sp>
      <p:sp>
        <p:nvSpPr>
          <p:cNvPr id="5" name="TextBox 4"/>
          <p:cNvSpPr txBox="1"/>
          <p:nvPr/>
        </p:nvSpPr>
        <p:spPr>
          <a:xfrm>
            <a:off x="1058335" y="2384777"/>
            <a:ext cx="7309555" cy="830997"/>
          </a:xfrm>
          <a:prstGeom prst="rect">
            <a:avLst/>
          </a:prstGeom>
          <a:noFill/>
        </p:spPr>
        <p:txBody>
          <a:bodyPr wrap="square" rtlCol="0">
            <a:spAutoFit/>
          </a:bodyPr>
          <a:lstStyle/>
          <a:p>
            <a:r>
              <a:rPr lang="en-US" sz="2400" dirty="0" smtClean="0">
                <a:latin typeface="Consolas"/>
                <a:cs typeface="Consolas"/>
              </a:rPr>
              <a:t>$ </a:t>
            </a:r>
            <a:r>
              <a:rPr lang="en-US" sz="2400" dirty="0" err="1">
                <a:latin typeface="Consolas"/>
                <a:cs typeface="Consolas"/>
              </a:rPr>
              <a:t>objdump</a:t>
            </a:r>
            <a:r>
              <a:rPr lang="en-US" sz="2400" dirty="0">
                <a:latin typeface="Consolas"/>
                <a:cs typeface="Consolas"/>
              </a:rPr>
              <a:t> -d Examples/reversing/</a:t>
            </a:r>
            <a:r>
              <a:rPr lang="en-US" sz="2400" dirty="0" err="1">
                <a:latin typeface="Consolas"/>
                <a:cs typeface="Consolas"/>
              </a:rPr>
              <a:t>reverseme</a:t>
            </a:r>
            <a:r>
              <a:rPr lang="en-US" sz="2400" dirty="0">
                <a:latin typeface="Consolas"/>
                <a:cs typeface="Consolas"/>
              </a:rPr>
              <a:t>/bin/</a:t>
            </a:r>
            <a:r>
              <a:rPr lang="en-US" sz="2400" dirty="0" err="1">
                <a:latin typeface="Consolas"/>
                <a:cs typeface="Consolas"/>
              </a:rPr>
              <a:t>reverseme_debug</a:t>
            </a:r>
            <a:r>
              <a:rPr lang="en-US" sz="2400" dirty="0">
                <a:latin typeface="Consolas"/>
                <a:cs typeface="Consolas"/>
              </a:rPr>
              <a:t> &gt; </a:t>
            </a:r>
            <a:r>
              <a:rPr lang="en-US" sz="2400" dirty="0" smtClean="0">
                <a:latin typeface="Consolas"/>
                <a:cs typeface="Consolas"/>
              </a:rPr>
              <a:t>dump</a:t>
            </a:r>
            <a:endParaRPr lang="en-US" sz="2400" dirty="0">
              <a:latin typeface="Consolas"/>
              <a:cs typeface="Consolas"/>
            </a:endParaRPr>
          </a:p>
        </p:txBody>
      </p:sp>
    </p:spTree>
    <p:extLst>
      <p:ext uri="{BB962C8B-B14F-4D97-AF65-F5344CB8AC3E}">
        <p14:creationId xmlns:p14="http://schemas.microsoft.com/office/powerpoint/2010/main" val="13667146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Practical Tip: </a:t>
            </a:r>
            <a:br>
              <a:rPr lang="en-US" dirty="0" smtClean="0"/>
            </a:br>
            <a:r>
              <a:rPr lang="en-US" dirty="0" smtClean="0"/>
              <a:t>works in </a:t>
            </a:r>
            <a:r>
              <a:rPr lang="en-US" dirty="0" err="1" smtClean="0"/>
              <a:t>gdb</a:t>
            </a:r>
            <a:r>
              <a:rPr lang="en-US" dirty="0" smtClean="0"/>
              <a:t> != works at prompt</a:t>
            </a:r>
            <a:endParaRPr lang="en-US" dirty="0"/>
          </a:p>
        </p:txBody>
      </p:sp>
      <p:sp>
        <p:nvSpPr>
          <p:cNvPr id="3" name="Content Placeholder 2"/>
          <p:cNvSpPr>
            <a:spLocks noGrp="1"/>
          </p:cNvSpPr>
          <p:nvPr>
            <p:ph idx="1"/>
          </p:nvPr>
        </p:nvSpPr>
        <p:spPr>
          <a:xfrm>
            <a:off x="457200" y="1600200"/>
            <a:ext cx="8229600" cy="4813300"/>
          </a:xfrm>
        </p:spPr>
        <p:txBody>
          <a:bodyPr>
            <a:normAutofit fontScale="85000" lnSpcReduction="20000"/>
          </a:bodyPr>
          <a:lstStyle/>
          <a:p>
            <a:r>
              <a:rPr lang="en-US" dirty="0" smtClean="0"/>
              <a:t>Addresses inside </a:t>
            </a:r>
            <a:r>
              <a:rPr lang="en-US" dirty="0" err="1" smtClean="0"/>
              <a:t>gdb</a:t>
            </a:r>
            <a:r>
              <a:rPr lang="en-US" dirty="0" smtClean="0"/>
              <a:t> may be different than on command line</a:t>
            </a:r>
          </a:p>
          <a:p>
            <a:pPr lvl="1"/>
            <a:r>
              <a:rPr lang="en-US" dirty="0" err="1" smtClean="0"/>
              <a:t>gdb</a:t>
            </a:r>
            <a:r>
              <a:rPr lang="en-US" dirty="0" smtClean="0"/>
              <a:t> has a slightly different environment</a:t>
            </a:r>
          </a:p>
          <a:p>
            <a:endParaRPr lang="en-US" dirty="0" smtClean="0"/>
          </a:p>
          <a:p>
            <a:r>
              <a:rPr lang="en-US" dirty="0" smtClean="0"/>
              <a:t>Use </a:t>
            </a:r>
          </a:p>
          <a:p>
            <a:pPr lvl="1"/>
            <a:r>
              <a:rPr lang="en-US" dirty="0" smtClean="0"/>
              <a:t>set </a:t>
            </a:r>
            <a:r>
              <a:rPr lang="en-US" dirty="0" err="1" smtClean="0"/>
              <a:t>args</a:t>
            </a:r>
            <a:r>
              <a:rPr lang="en-US" dirty="0" smtClean="0"/>
              <a:t> `</a:t>
            </a:r>
            <a:r>
              <a:rPr lang="en-US" dirty="0" err="1" smtClean="0"/>
              <a:t>perl</a:t>
            </a:r>
            <a:r>
              <a:rPr lang="en-US" dirty="0" smtClean="0"/>
              <a:t> –e ‘print “\x51\xf7\</a:t>
            </a:r>
            <a:r>
              <a:rPr lang="en-US" dirty="0" err="1" smtClean="0"/>
              <a:t>xff</a:t>
            </a:r>
            <a:r>
              <a:rPr lang="en-US" dirty="0" smtClean="0"/>
              <a:t>\</a:t>
            </a:r>
            <a:r>
              <a:rPr lang="en-US" dirty="0" err="1" smtClean="0"/>
              <a:t>xbf</a:t>
            </a:r>
            <a:r>
              <a:rPr lang="en-US" dirty="0" smtClean="0"/>
              <a:t>”’` </a:t>
            </a:r>
            <a:br>
              <a:rPr lang="en-US" dirty="0" smtClean="0"/>
            </a:br>
            <a:r>
              <a:rPr lang="en-US" dirty="0" smtClean="0"/>
              <a:t>to get addresses into </a:t>
            </a:r>
            <a:r>
              <a:rPr lang="en-US" dirty="0" err="1" smtClean="0"/>
              <a:t>gdb</a:t>
            </a:r>
            <a:r>
              <a:rPr lang="en-US" dirty="0" smtClean="0"/>
              <a:t>. I don’t know of an easier way.</a:t>
            </a:r>
          </a:p>
          <a:p>
            <a:endParaRPr lang="en-US" dirty="0" smtClean="0"/>
          </a:p>
          <a:p>
            <a:r>
              <a:rPr lang="en-US" dirty="0" smtClean="0"/>
              <a:t>Learn </a:t>
            </a:r>
            <a:r>
              <a:rPr lang="en-US" dirty="0" err="1" smtClean="0"/>
              <a:t>gdb</a:t>
            </a:r>
            <a:endParaRPr lang="en-US" dirty="0" smtClean="0"/>
          </a:p>
          <a:p>
            <a:pPr lvl="1"/>
            <a:r>
              <a:rPr lang="en-US" dirty="0" err="1" smtClean="0"/>
              <a:t>gdb</a:t>
            </a:r>
            <a:r>
              <a:rPr lang="en-US" dirty="0" smtClean="0"/>
              <a:t> cheat sheet on web.</a:t>
            </a:r>
          </a:p>
          <a:p>
            <a:pPr lvl="1"/>
            <a:r>
              <a:rPr lang="en-US" dirty="0" smtClean="0"/>
              <a:t>Most important: breakpoints, </a:t>
            </a:r>
            <a:r>
              <a:rPr lang="en-US" dirty="0" err="1" smtClean="0"/>
              <a:t>ni</a:t>
            </a:r>
            <a:r>
              <a:rPr lang="en-US" dirty="0" smtClean="0"/>
              <a:t> (next-instruction), s (next statement), x /&lt;spec&gt; (inspect memory), and p /&lt;spec&gt; (print variable) </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84</a:t>
            </a:fld>
            <a:endParaRPr lang="en-US"/>
          </a:p>
        </p:txBody>
      </p:sp>
    </p:spTree>
    <p:extLst>
      <p:ext uri="{BB962C8B-B14F-4D97-AF65-F5344CB8AC3E}">
        <p14:creationId xmlns:p14="http://schemas.microsoft.com/office/powerpoint/2010/main" val="1073707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gdb</a:t>
            </a:r>
            <a:r>
              <a:rPr lang="en-US" dirty="0" smtClean="0"/>
              <a:t> to read runtime values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Recall main’s start (</a:t>
            </a:r>
            <a:r>
              <a:rPr lang="en-US" sz="2400" dirty="0" err="1" smtClean="0"/>
              <a:t>prev</a:t>
            </a:r>
            <a:r>
              <a:rPr lang="en-US" sz="2400" dirty="0" smtClean="0"/>
              <a:t> question): 0x80484da</a:t>
            </a:r>
          </a:p>
          <a:p>
            <a:pPr marL="0" indent="0">
              <a:buNone/>
            </a:pPr>
            <a:r>
              <a:rPr lang="en-US" sz="2400" dirty="0" smtClean="0"/>
              <a:t>Question: Can you determine main’s stack frame size?</a:t>
            </a:r>
            <a:endParaRPr lang="en-US" sz="2400" dirty="0"/>
          </a:p>
        </p:txBody>
      </p:sp>
      <p:sp>
        <p:nvSpPr>
          <p:cNvPr id="4" name="Slide Number Placeholder 3"/>
          <p:cNvSpPr>
            <a:spLocks noGrp="1"/>
          </p:cNvSpPr>
          <p:nvPr>
            <p:ph type="sldNum" sz="quarter" idx="12"/>
          </p:nvPr>
        </p:nvSpPr>
        <p:spPr/>
        <p:txBody>
          <a:bodyPr/>
          <a:lstStyle/>
          <a:p>
            <a:fld id="{B747839D-A323-47F3-909F-548499399628}" type="slidenum">
              <a:rPr lang="en-US" smtClean="0"/>
              <a:t>85</a:t>
            </a:fld>
            <a:endParaRPr lang="en-US"/>
          </a:p>
        </p:txBody>
      </p:sp>
      <p:sp>
        <p:nvSpPr>
          <p:cNvPr id="5" name="Rectangle 4"/>
          <p:cNvSpPr/>
          <p:nvPr/>
        </p:nvSpPr>
        <p:spPr>
          <a:xfrm>
            <a:off x="515793" y="2180146"/>
            <a:ext cx="8628207" cy="4524316"/>
          </a:xfrm>
          <a:prstGeom prst="rect">
            <a:avLst/>
          </a:prstGeom>
        </p:spPr>
        <p:txBody>
          <a:bodyPr wrap="square">
            <a:spAutoFit/>
          </a:bodyPr>
          <a:lstStyle/>
          <a:p>
            <a:r>
              <a:rPr lang="en-US" dirty="0">
                <a:latin typeface="Consolas"/>
                <a:cs typeface="Consolas"/>
              </a:rPr>
              <a:t>~/host/Examples/reversing/</a:t>
            </a:r>
            <a:r>
              <a:rPr lang="en-US" dirty="0" err="1">
                <a:latin typeface="Consolas"/>
                <a:cs typeface="Consolas"/>
              </a:rPr>
              <a:t>reverseme</a:t>
            </a:r>
            <a:r>
              <a:rPr lang="en-US" dirty="0">
                <a:latin typeface="Consolas"/>
                <a:cs typeface="Consolas"/>
              </a:rPr>
              <a:t>/bin$ </a:t>
            </a:r>
            <a:r>
              <a:rPr lang="en-US" dirty="0" err="1">
                <a:latin typeface="Consolas"/>
                <a:cs typeface="Consolas"/>
              </a:rPr>
              <a:t>gdb</a:t>
            </a:r>
            <a:r>
              <a:rPr lang="en-US" dirty="0">
                <a:latin typeface="Consolas"/>
                <a:cs typeface="Consolas"/>
              </a:rPr>
              <a:t> -q ./</a:t>
            </a:r>
            <a:r>
              <a:rPr lang="en-US" dirty="0" err="1" smtClean="0">
                <a:latin typeface="Consolas"/>
                <a:cs typeface="Consolas"/>
              </a:rPr>
              <a:t>reverseme_strip</a:t>
            </a:r>
            <a:endParaRPr lang="en-US" dirty="0">
              <a:latin typeface="Consolas"/>
              <a:cs typeface="Consolas"/>
            </a:endParaRPr>
          </a:p>
          <a:p>
            <a:r>
              <a:rPr lang="en-US" dirty="0">
                <a:latin typeface="Consolas"/>
                <a:cs typeface="Consolas"/>
              </a:rPr>
              <a:t>(</a:t>
            </a:r>
            <a:r>
              <a:rPr lang="en-US" dirty="0" err="1">
                <a:latin typeface="Consolas"/>
                <a:cs typeface="Consolas"/>
              </a:rPr>
              <a:t>gdb</a:t>
            </a:r>
            <a:r>
              <a:rPr lang="en-US" dirty="0">
                <a:latin typeface="Consolas"/>
                <a:cs typeface="Consolas"/>
              </a:rPr>
              <a:t>) b *0x80484da</a:t>
            </a:r>
          </a:p>
          <a:p>
            <a:r>
              <a:rPr lang="en-US" dirty="0">
                <a:latin typeface="Consolas"/>
                <a:cs typeface="Consolas"/>
              </a:rPr>
              <a:t>Breakpoint 1 at 0x80484da</a:t>
            </a:r>
          </a:p>
          <a:p>
            <a:r>
              <a:rPr lang="en-US" dirty="0">
                <a:latin typeface="Consolas"/>
                <a:cs typeface="Consolas"/>
              </a:rPr>
              <a:t>(</a:t>
            </a:r>
            <a:r>
              <a:rPr lang="en-US" dirty="0" err="1">
                <a:latin typeface="Consolas"/>
                <a:cs typeface="Consolas"/>
              </a:rPr>
              <a:t>gdb</a:t>
            </a:r>
            <a:r>
              <a:rPr lang="en-US" dirty="0">
                <a:latin typeface="Consolas"/>
                <a:cs typeface="Consolas"/>
              </a:rPr>
              <a:t>) b *0x80484e3</a:t>
            </a:r>
          </a:p>
          <a:p>
            <a:r>
              <a:rPr lang="en-US" dirty="0">
                <a:latin typeface="Consolas"/>
                <a:cs typeface="Consolas"/>
              </a:rPr>
              <a:t>Breakpoint 2 at 0x80484e3</a:t>
            </a:r>
          </a:p>
          <a:p>
            <a:r>
              <a:rPr lang="en-US" dirty="0">
                <a:latin typeface="Consolas"/>
                <a:cs typeface="Consolas"/>
              </a:rPr>
              <a:t>(</a:t>
            </a:r>
            <a:r>
              <a:rPr lang="en-US" dirty="0" err="1">
                <a:latin typeface="Consolas"/>
                <a:cs typeface="Consolas"/>
              </a:rPr>
              <a:t>gdb</a:t>
            </a:r>
            <a:r>
              <a:rPr lang="en-US" dirty="0">
                <a:latin typeface="Consolas"/>
                <a:cs typeface="Consolas"/>
              </a:rPr>
              <a:t>) </a:t>
            </a:r>
            <a:r>
              <a:rPr lang="en-US" dirty="0" smtClean="0">
                <a:latin typeface="Consolas"/>
                <a:cs typeface="Consolas"/>
              </a:rPr>
              <a:t>r</a:t>
            </a:r>
            <a:endParaRPr lang="en-US" dirty="0">
              <a:latin typeface="Consolas"/>
              <a:cs typeface="Consolas"/>
            </a:endParaRPr>
          </a:p>
          <a:p>
            <a:r>
              <a:rPr lang="en-US" dirty="0">
                <a:latin typeface="Consolas"/>
                <a:cs typeface="Consolas"/>
              </a:rPr>
              <a:t>Breakpoint 1, 0x080484da in ?? ()</a:t>
            </a:r>
          </a:p>
          <a:p>
            <a:r>
              <a:rPr lang="en-US" dirty="0">
                <a:latin typeface="Consolas"/>
                <a:cs typeface="Consolas"/>
              </a:rPr>
              <a:t>(</a:t>
            </a:r>
            <a:r>
              <a:rPr lang="en-US" dirty="0" err="1">
                <a:latin typeface="Consolas"/>
                <a:cs typeface="Consolas"/>
              </a:rPr>
              <a:t>gdb</a:t>
            </a:r>
            <a:r>
              <a:rPr lang="en-US" dirty="0">
                <a:latin typeface="Consolas"/>
                <a:cs typeface="Consolas"/>
              </a:rPr>
              <a:t>) </a:t>
            </a:r>
            <a:r>
              <a:rPr lang="en-US" dirty="0" err="1">
                <a:latin typeface="Consolas"/>
                <a:cs typeface="Consolas"/>
              </a:rPr>
              <a:t>i</a:t>
            </a:r>
            <a:r>
              <a:rPr lang="en-US" dirty="0">
                <a:latin typeface="Consolas"/>
                <a:cs typeface="Consolas"/>
              </a:rPr>
              <a:t> r </a:t>
            </a:r>
            <a:r>
              <a:rPr lang="en-US" dirty="0" err="1">
                <a:latin typeface="Consolas"/>
                <a:cs typeface="Consolas"/>
              </a:rPr>
              <a:t>esp</a:t>
            </a:r>
            <a:endParaRPr lang="en-US" dirty="0">
              <a:latin typeface="Consolas"/>
              <a:cs typeface="Consolas"/>
            </a:endParaRPr>
          </a:p>
          <a:p>
            <a:r>
              <a:rPr lang="en-US" dirty="0" err="1">
                <a:latin typeface="Consolas"/>
                <a:cs typeface="Consolas"/>
              </a:rPr>
              <a:t>esp</a:t>
            </a:r>
            <a:r>
              <a:rPr lang="en-US" dirty="0">
                <a:latin typeface="Consolas"/>
                <a:cs typeface="Consolas"/>
              </a:rPr>
              <a:t>            0xffffd5ec       0xffffd5ec</a:t>
            </a:r>
          </a:p>
          <a:p>
            <a:r>
              <a:rPr lang="en-US" dirty="0">
                <a:latin typeface="Consolas"/>
                <a:cs typeface="Consolas"/>
              </a:rPr>
              <a:t>(</a:t>
            </a:r>
            <a:r>
              <a:rPr lang="en-US" dirty="0" err="1">
                <a:latin typeface="Consolas"/>
                <a:cs typeface="Consolas"/>
              </a:rPr>
              <a:t>gdb</a:t>
            </a:r>
            <a:r>
              <a:rPr lang="en-US" dirty="0">
                <a:latin typeface="Consolas"/>
                <a:cs typeface="Consolas"/>
              </a:rPr>
              <a:t>) c</a:t>
            </a:r>
          </a:p>
          <a:p>
            <a:r>
              <a:rPr lang="en-US" dirty="0">
                <a:latin typeface="Consolas"/>
                <a:cs typeface="Consolas"/>
              </a:rPr>
              <a:t>Continuing</a:t>
            </a:r>
            <a:r>
              <a:rPr lang="en-US" dirty="0" smtClean="0">
                <a:latin typeface="Consolas"/>
                <a:cs typeface="Consolas"/>
              </a:rPr>
              <a:t>.</a:t>
            </a:r>
            <a:endParaRPr lang="en-US" dirty="0">
              <a:latin typeface="Consolas"/>
              <a:cs typeface="Consolas"/>
            </a:endParaRPr>
          </a:p>
          <a:p>
            <a:r>
              <a:rPr lang="en-US" dirty="0">
                <a:latin typeface="Consolas"/>
                <a:cs typeface="Consolas"/>
              </a:rPr>
              <a:t>Breakpoint 2, 0x080484e3 in ?? ()</a:t>
            </a:r>
          </a:p>
          <a:p>
            <a:r>
              <a:rPr lang="en-US" dirty="0">
                <a:latin typeface="Consolas"/>
                <a:cs typeface="Consolas"/>
              </a:rPr>
              <a:t>(</a:t>
            </a:r>
            <a:r>
              <a:rPr lang="en-US" dirty="0" err="1">
                <a:latin typeface="Consolas"/>
                <a:cs typeface="Consolas"/>
              </a:rPr>
              <a:t>gdb</a:t>
            </a:r>
            <a:r>
              <a:rPr lang="en-US" dirty="0">
                <a:latin typeface="Consolas"/>
                <a:cs typeface="Consolas"/>
              </a:rPr>
              <a:t>) </a:t>
            </a:r>
            <a:r>
              <a:rPr lang="en-US" dirty="0" err="1">
                <a:latin typeface="Consolas"/>
                <a:cs typeface="Consolas"/>
              </a:rPr>
              <a:t>i</a:t>
            </a:r>
            <a:r>
              <a:rPr lang="en-US" dirty="0">
                <a:latin typeface="Consolas"/>
                <a:cs typeface="Consolas"/>
              </a:rPr>
              <a:t> r </a:t>
            </a:r>
            <a:r>
              <a:rPr lang="en-US" dirty="0" err="1">
                <a:latin typeface="Consolas"/>
                <a:cs typeface="Consolas"/>
              </a:rPr>
              <a:t>esp</a:t>
            </a:r>
            <a:endParaRPr lang="en-US" dirty="0">
              <a:latin typeface="Consolas"/>
              <a:cs typeface="Consolas"/>
            </a:endParaRPr>
          </a:p>
          <a:p>
            <a:r>
              <a:rPr lang="en-US" dirty="0" err="1">
                <a:latin typeface="Consolas"/>
                <a:cs typeface="Consolas"/>
              </a:rPr>
              <a:t>esp</a:t>
            </a:r>
            <a:r>
              <a:rPr lang="en-US" dirty="0">
                <a:latin typeface="Consolas"/>
                <a:cs typeface="Consolas"/>
              </a:rPr>
              <a:t>            0xffffd5d0       0xffffd5d0</a:t>
            </a:r>
          </a:p>
          <a:p>
            <a:r>
              <a:rPr lang="en-US" dirty="0">
                <a:latin typeface="Consolas"/>
                <a:cs typeface="Consolas"/>
              </a:rPr>
              <a:t>(</a:t>
            </a:r>
            <a:r>
              <a:rPr lang="en-US" dirty="0" err="1">
                <a:latin typeface="Consolas"/>
                <a:cs typeface="Consolas"/>
              </a:rPr>
              <a:t>gdb</a:t>
            </a:r>
            <a:r>
              <a:rPr lang="en-US" dirty="0">
                <a:latin typeface="Consolas"/>
                <a:cs typeface="Consolas"/>
              </a:rPr>
              <a:t>) p/d 0xffffd5ec - 0xffffd5d0</a:t>
            </a:r>
          </a:p>
          <a:p>
            <a:r>
              <a:rPr lang="en-US" dirty="0">
                <a:latin typeface="Consolas"/>
                <a:cs typeface="Consolas"/>
              </a:rPr>
              <a:t>$1 = 28</a:t>
            </a:r>
          </a:p>
        </p:txBody>
      </p:sp>
    </p:spTree>
    <p:extLst>
      <p:ext uri="{BB962C8B-B14F-4D97-AF65-F5344CB8AC3E}">
        <p14:creationId xmlns:p14="http://schemas.microsoft.com/office/powerpoint/2010/main" val="3464708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about the code</a:t>
            </a:r>
            <a:endParaRPr lang="en-US" dirty="0"/>
          </a:p>
        </p:txBody>
      </p:sp>
      <p:sp>
        <p:nvSpPr>
          <p:cNvPr id="3" name="Content Placeholder 2"/>
          <p:cNvSpPr>
            <a:spLocks noGrp="1"/>
          </p:cNvSpPr>
          <p:nvPr>
            <p:ph idx="1"/>
          </p:nvPr>
        </p:nvSpPr>
        <p:spPr/>
        <p:txBody>
          <a:bodyPr/>
          <a:lstStyle/>
          <a:p>
            <a:pPr marL="0" indent="0">
              <a:buNone/>
            </a:pPr>
            <a:r>
              <a:rPr lang="en-US" dirty="0" smtClean="0"/>
              <a:t>Reverse the first conditional branch in main. What is it checking?</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86</a:t>
            </a:fld>
            <a:endParaRPr lang="en-US"/>
          </a:p>
        </p:txBody>
      </p:sp>
      <p:sp>
        <p:nvSpPr>
          <p:cNvPr id="5" name="Rectangle 4"/>
          <p:cNvSpPr/>
          <p:nvPr/>
        </p:nvSpPr>
        <p:spPr>
          <a:xfrm>
            <a:off x="259126" y="2932580"/>
            <a:ext cx="8470652" cy="2031325"/>
          </a:xfrm>
          <a:prstGeom prst="rect">
            <a:avLst/>
          </a:prstGeom>
        </p:spPr>
        <p:txBody>
          <a:bodyPr wrap="square">
            <a:spAutoFit/>
          </a:bodyPr>
          <a:lstStyle/>
          <a:p>
            <a:r>
              <a:rPr lang="en-US" dirty="0">
                <a:latin typeface="Consolas"/>
                <a:cs typeface="Consolas"/>
              </a:rPr>
              <a:t>080484da &lt;main&gt;:</a:t>
            </a:r>
          </a:p>
          <a:p>
            <a:r>
              <a:rPr lang="en-US" dirty="0">
                <a:latin typeface="Consolas"/>
                <a:cs typeface="Consolas"/>
              </a:rPr>
              <a:t> 80484da:       push   %</a:t>
            </a:r>
            <a:r>
              <a:rPr lang="en-US" dirty="0" err="1">
                <a:latin typeface="Consolas"/>
                <a:cs typeface="Consolas"/>
              </a:rPr>
              <a:t>ebp</a:t>
            </a:r>
            <a:endParaRPr lang="en-US" dirty="0">
              <a:latin typeface="Consolas"/>
              <a:cs typeface="Consolas"/>
            </a:endParaRPr>
          </a:p>
          <a:p>
            <a:r>
              <a:rPr lang="en-US" dirty="0">
                <a:latin typeface="Consolas"/>
                <a:cs typeface="Consolas"/>
              </a:rPr>
              <a:t> 80484db:       </a:t>
            </a:r>
            <a:r>
              <a:rPr lang="en-US" dirty="0" err="1">
                <a:latin typeface="Consolas"/>
                <a:cs typeface="Consolas"/>
              </a:rPr>
              <a:t>mov</a:t>
            </a:r>
            <a:r>
              <a:rPr lang="en-US" dirty="0">
                <a:latin typeface="Consolas"/>
                <a:cs typeface="Consolas"/>
              </a:rPr>
              <a:t>    %</a:t>
            </a:r>
            <a:r>
              <a:rPr lang="en-US" dirty="0" err="1">
                <a:latin typeface="Consolas"/>
                <a:cs typeface="Consolas"/>
              </a:rPr>
              <a:t>esp</a:t>
            </a:r>
            <a:r>
              <a:rPr lang="en-US" dirty="0">
                <a:latin typeface="Consolas"/>
                <a:cs typeface="Consolas"/>
              </a:rPr>
              <a:t>,%</a:t>
            </a:r>
            <a:r>
              <a:rPr lang="en-US" dirty="0" err="1">
                <a:latin typeface="Consolas"/>
                <a:cs typeface="Consolas"/>
              </a:rPr>
              <a:t>ebp</a:t>
            </a:r>
            <a:endParaRPr lang="en-US" dirty="0">
              <a:latin typeface="Consolas"/>
              <a:cs typeface="Consolas"/>
            </a:endParaRPr>
          </a:p>
          <a:p>
            <a:r>
              <a:rPr lang="en-US" dirty="0">
                <a:latin typeface="Consolas"/>
                <a:cs typeface="Consolas"/>
              </a:rPr>
              <a:t> 80484dd:       and    $0xfffffff0,%esp</a:t>
            </a:r>
          </a:p>
          <a:p>
            <a:r>
              <a:rPr lang="en-US" dirty="0">
                <a:latin typeface="Consolas"/>
                <a:cs typeface="Consolas"/>
              </a:rPr>
              <a:t> 80484e0:       sub    $0x10,%esp</a:t>
            </a:r>
          </a:p>
          <a:p>
            <a:r>
              <a:rPr lang="en-US" dirty="0">
                <a:latin typeface="Consolas"/>
                <a:cs typeface="Consolas"/>
              </a:rPr>
              <a:t> 80484e3:       </a:t>
            </a:r>
            <a:r>
              <a:rPr lang="en-US" dirty="0" err="1">
                <a:latin typeface="Consolas"/>
                <a:cs typeface="Consolas"/>
              </a:rPr>
              <a:t>cmpl</a:t>
            </a:r>
            <a:r>
              <a:rPr lang="en-US" dirty="0">
                <a:latin typeface="Consolas"/>
                <a:cs typeface="Consolas"/>
              </a:rPr>
              <a:t>   $0x2,0x8(%</a:t>
            </a:r>
            <a:r>
              <a:rPr lang="en-US" dirty="0" err="1">
                <a:latin typeface="Consolas"/>
                <a:cs typeface="Consolas"/>
              </a:rPr>
              <a:t>ebp</a:t>
            </a:r>
            <a:r>
              <a:rPr lang="en-US" dirty="0">
                <a:latin typeface="Consolas"/>
                <a:cs typeface="Consolas"/>
              </a:rPr>
              <a:t>)</a:t>
            </a:r>
          </a:p>
          <a:p>
            <a:r>
              <a:rPr lang="en-US" dirty="0">
                <a:latin typeface="Consolas"/>
                <a:cs typeface="Consolas"/>
              </a:rPr>
              <a:t> 80484e7:       je     80484fc &lt;main+0x22&gt;</a:t>
            </a:r>
          </a:p>
        </p:txBody>
      </p:sp>
      <p:graphicFrame>
        <p:nvGraphicFramePr>
          <p:cNvPr id="8" name="Table 7"/>
          <p:cNvGraphicFramePr>
            <a:graphicFrameLocks noGrp="1"/>
          </p:cNvGraphicFramePr>
          <p:nvPr>
            <p:extLst>
              <p:ext uri="{D42A27DB-BD31-4B8C-83A1-F6EECF244321}">
                <p14:modId xmlns:p14="http://schemas.microsoft.com/office/powerpoint/2010/main" val="993391260"/>
              </p:ext>
            </p:extLst>
          </p:nvPr>
        </p:nvGraphicFramePr>
        <p:xfrm>
          <a:off x="6492509" y="2224120"/>
          <a:ext cx="1461558" cy="3081614"/>
        </p:xfrm>
        <a:graphic>
          <a:graphicData uri="http://schemas.openxmlformats.org/drawingml/2006/table">
            <a:tbl>
              <a:tblPr firstRow="1" bandRow="1">
                <a:tableStyleId>{5940675A-B579-460E-94D1-54222C63F5DA}</a:tableStyleId>
              </a:tblPr>
              <a:tblGrid>
                <a:gridCol w="1461558"/>
              </a:tblGrid>
              <a:tr h="291525">
                <a:tc>
                  <a:txBody>
                    <a:bodyPr/>
                    <a:lstStyle/>
                    <a:p>
                      <a:pPr algn="ctr"/>
                      <a:r>
                        <a:rPr lang="en-US" sz="1800" dirty="0" smtClean="0">
                          <a:solidFill>
                            <a:schemeClr val="bg1"/>
                          </a:solidFill>
                        </a:rPr>
                        <a:t>…</a:t>
                      </a:r>
                      <a:endParaRPr lang="en-US" sz="1800" dirty="0">
                        <a:solidFill>
                          <a:schemeClr val="bg1"/>
                        </a:solidFill>
                      </a:endParaRPr>
                    </a:p>
                  </a:txBody>
                  <a:tcPr>
                    <a:solidFill>
                      <a:schemeClr val="accent4"/>
                    </a:solidFill>
                  </a:tcPr>
                </a:tc>
              </a:tr>
              <a:tr h="291525">
                <a:tc>
                  <a:txBody>
                    <a:bodyPr/>
                    <a:lstStyle/>
                    <a:p>
                      <a:pPr algn="ctr"/>
                      <a:r>
                        <a:rPr lang="en-US" sz="1800" dirty="0" err="1" smtClean="0">
                          <a:solidFill>
                            <a:schemeClr val="bg1"/>
                          </a:solidFill>
                        </a:rPr>
                        <a:t>argv</a:t>
                      </a:r>
                      <a:endParaRPr lang="en-US" sz="1800" dirty="0">
                        <a:solidFill>
                          <a:schemeClr val="bg1"/>
                        </a:solidFill>
                      </a:endParaRPr>
                    </a:p>
                  </a:txBody>
                  <a:tcPr>
                    <a:solidFill>
                      <a:schemeClr val="accent4"/>
                    </a:solidFill>
                  </a:tcPr>
                </a:tc>
              </a:tr>
              <a:tr h="291525">
                <a:tc>
                  <a:txBody>
                    <a:bodyPr/>
                    <a:lstStyle/>
                    <a:p>
                      <a:pPr algn="ctr"/>
                      <a:r>
                        <a:rPr lang="en-US" sz="1800" dirty="0" err="1" smtClean="0">
                          <a:solidFill>
                            <a:schemeClr val="bg1"/>
                          </a:solidFill>
                        </a:rPr>
                        <a:t>argc</a:t>
                      </a:r>
                      <a:endParaRPr lang="en-US" sz="1800" dirty="0">
                        <a:solidFill>
                          <a:schemeClr val="bg1"/>
                        </a:solidFill>
                      </a:endParaRPr>
                    </a:p>
                  </a:txBody>
                  <a:tcPr>
                    <a:solidFill>
                      <a:schemeClr val="accent4"/>
                    </a:solidFill>
                  </a:tcPr>
                </a:tc>
              </a:tr>
              <a:tr h="291525">
                <a:tc>
                  <a:txBody>
                    <a:bodyPr/>
                    <a:lstStyle/>
                    <a:p>
                      <a:pPr algn="ctr"/>
                      <a:r>
                        <a:rPr lang="en-US" sz="1800" dirty="0" smtClean="0">
                          <a:solidFill>
                            <a:schemeClr val="bg1"/>
                          </a:solidFill>
                        </a:rPr>
                        <a:t>return</a:t>
                      </a:r>
                      <a:r>
                        <a:rPr lang="en-US" sz="1800" baseline="0" dirty="0" smtClean="0">
                          <a:solidFill>
                            <a:schemeClr val="bg1"/>
                          </a:solidFill>
                        </a:rPr>
                        <a:t> </a:t>
                      </a:r>
                      <a:r>
                        <a:rPr lang="en-US" sz="1800" baseline="0" dirty="0" err="1" smtClean="0">
                          <a:solidFill>
                            <a:schemeClr val="bg1"/>
                          </a:solidFill>
                        </a:rPr>
                        <a:t>addr</a:t>
                      </a:r>
                      <a:endParaRPr lang="en-US" sz="1800" dirty="0">
                        <a:solidFill>
                          <a:schemeClr val="bg1"/>
                        </a:solidFill>
                      </a:endParaRPr>
                    </a:p>
                  </a:txBody>
                  <a:tcPr>
                    <a:solidFill>
                      <a:schemeClr val="accent2"/>
                    </a:solidFill>
                  </a:tcPr>
                </a:tc>
              </a:tr>
              <a:tr h="291525">
                <a:tc>
                  <a:txBody>
                    <a:bodyPr/>
                    <a:lstStyle/>
                    <a:p>
                      <a:pPr algn="ctr"/>
                      <a:r>
                        <a:rPr lang="en-US" sz="1800" dirty="0" smtClean="0">
                          <a:solidFill>
                            <a:schemeClr val="bg1"/>
                          </a:solidFill>
                        </a:rPr>
                        <a:t>caller’s </a:t>
                      </a:r>
                      <a:r>
                        <a:rPr lang="en-US" sz="1800" dirty="0" err="1" smtClean="0">
                          <a:solidFill>
                            <a:schemeClr val="bg1"/>
                          </a:solidFill>
                        </a:rPr>
                        <a:t>ebp</a:t>
                      </a:r>
                      <a:endParaRPr lang="en-US" sz="1800" dirty="0">
                        <a:solidFill>
                          <a:schemeClr val="bg1"/>
                        </a:solidFill>
                      </a:endParaRPr>
                    </a:p>
                  </a:txBody>
                  <a:tcPr>
                    <a:solidFill>
                      <a:schemeClr val="accent2"/>
                    </a:solidFill>
                  </a:tcPr>
                </a:tc>
              </a:tr>
              <a:tr h="1252814">
                <a:tc>
                  <a:txBody>
                    <a:bodyPr/>
                    <a:lstStyle/>
                    <a:p>
                      <a:pPr algn="ctr"/>
                      <a:r>
                        <a:rPr lang="en-US" sz="1800" dirty="0" smtClean="0">
                          <a:solidFill>
                            <a:schemeClr val="bg1"/>
                          </a:solidFill>
                        </a:rPr>
                        <a:t>stack</a:t>
                      </a:r>
                    </a:p>
                    <a:p>
                      <a:pPr algn="ctr"/>
                      <a:r>
                        <a:rPr lang="en-US" sz="1800" dirty="0" smtClean="0">
                          <a:solidFill>
                            <a:schemeClr val="bg1"/>
                          </a:solidFill>
                        </a:rPr>
                        <a:t>(24</a:t>
                      </a:r>
                      <a:r>
                        <a:rPr lang="en-US" sz="1800" baseline="0" dirty="0" smtClean="0">
                          <a:solidFill>
                            <a:schemeClr val="bg1"/>
                          </a:solidFill>
                        </a:rPr>
                        <a:t> bytes)</a:t>
                      </a:r>
                      <a:endParaRPr lang="en-US" sz="1800" dirty="0" smtClean="0">
                        <a:solidFill>
                          <a:schemeClr val="bg1"/>
                        </a:solidFill>
                      </a:endParaRPr>
                    </a:p>
                  </a:txBody>
                  <a:tcPr>
                    <a:solidFill>
                      <a:schemeClr val="accent2"/>
                    </a:solidFill>
                  </a:tcPr>
                </a:tc>
              </a:tr>
            </a:tbl>
          </a:graphicData>
        </a:graphic>
      </p:graphicFrame>
      <p:grpSp>
        <p:nvGrpSpPr>
          <p:cNvPr id="9" name="Group 8"/>
          <p:cNvGrpSpPr/>
          <p:nvPr/>
        </p:nvGrpSpPr>
        <p:grpSpPr>
          <a:xfrm>
            <a:off x="7974750" y="3621201"/>
            <a:ext cx="1032104" cy="369332"/>
            <a:chOff x="7959243" y="3429000"/>
            <a:chExt cx="1032104" cy="369332"/>
          </a:xfrm>
        </p:grpSpPr>
        <p:sp>
          <p:nvSpPr>
            <p:cNvPr id="10" name="TextBox 9"/>
            <p:cNvSpPr txBox="1"/>
            <p:nvPr/>
          </p:nvSpPr>
          <p:spPr>
            <a:xfrm>
              <a:off x="8229600" y="3429000"/>
              <a:ext cx="761747" cy="369332"/>
            </a:xfrm>
            <a:prstGeom prst="rect">
              <a:avLst/>
            </a:prstGeom>
            <a:noFill/>
          </p:spPr>
          <p:txBody>
            <a:bodyPr wrap="none" rtlCol="0">
              <a:spAutoFit/>
            </a:bodyPr>
            <a:lstStyle/>
            <a:p>
              <a:r>
                <a:rPr lang="en-US" dirty="0" smtClean="0"/>
                <a:t>%</a:t>
              </a:r>
              <a:r>
                <a:rPr lang="en-US" dirty="0" err="1" smtClean="0"/>
                <a:t>ebp</a:t>
              </a:r>
              <a:endParaRPr lang="en-US" dirty="0" smtClean="0"/>
            </a:p>
          </p:txBody>
        </p:sp>
        <p:cxnSp>
          <p:nvCxnSpPr>
            <p:cNvPr id="11" name="Straight Arrow Connector 10"/>
            <p:cNvCxnSpPr/>
            <p:nvPr/>
          </p:nvCxnSpPr>
          <p:spPr>
            <a:xfrm flipH="1">
              <a:off x="7959243" y="3625334"/>
              <a:ext cx="317196" cy="178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357605" y="5065943"/>
            <a:ext cx="2467110" cy="1653294"/>
            <a:chOff x="3357605" y="5065943"/>
            <a:chExt cx="2467110" cy="1653294"/>
          </a:xfrm>
        </p:grpSpPr>
        <p:sp>
          <p:nvSpPr>
            <p:cNvPr id="12" name="Down Arrow 11"/>
            <p:cNvSpPr/>
            <p:nvPr/>
          </p:nvSpPr>
          <p:spPr>
            <a:xfrm>
              <a:off x="4233503" y="5065943"/>
              <a:ext cx="700717" cy="598569"/>
            </a:xfrm>
            <a:prstGeom prst="down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3" name="TextBox 12"/>
            <p:cNvSpPr txBox="1"/>
            <p:nvPr/>
          </p:nvSpPr>
          <p:spPr>
            <a:xfrm>
              <a:off x="3357605" y="5795907"/>
              <a:ext cx="2467110" cy="923330"/>
            </a:xfrm>
            <a:prstGeom prst="rect">
              <a:avLst/>
            </a:prstGeom>
            <a:noFill/>
          </p:spPr>
          <p:txBody>
            <a:bodyPr wrap="square" rtlCol="0">
              <a:spAutoFit/>
            </a:bodyPr>
            <a:lstStyle/>
            <a:p>
              <a:r>
                <a:rPr lang="en-US" dirty="0" smtClean="0">
                  <a:latin typeface="Consolas"/>
                  <a:cs typeface="Consolas"/>
                </a:rPr>
                <a:t>if (</a:t>
              </a:r>
              <a:r>
                <a:rPr lang="en-US" dirty="0" err="1" smtClean="0">
                  <a:latin typeface="Consolas"/>
                  <a:cs typeface="Consolas"/>
                </a:rPr>
                <a:t>argc</a:t>
              </a:r>
              <a:r>
                <a:rPr lang="en-US" dirty="0" smtClean="0">
                  <a:latin typeface="Consolas"/>
                  <a:cs typeface="Consolas"/>
                </a:rPr>
                <a:t> == 2) {</a:t>
              </a:r>
            </a:p>
            <a:p>
              <a:r>
                <a:rPr lang="en-US" dirty="0" smtClean="0">
                  <a:latin typeface="Consolas"/>
                  <a:cs typeface="Consolas"/>
                </a:rPr>
                <a:t>…</a:t>
              </a:r>
            </a:p>
            <a:p>
              <a:r>
                <a:rPr lang="en-US" dirty="0">
                  <a:latin typeface="Consolas"/>
                  <a:cs typeface="Consolas"/>
                </a:rPr>
                <a:t>}</a:t>
              </a:r>
            </a:p>
          </p:txBody>
        </p:sp>
      </p:grpSp>
    </p:spTree>
    <p:extLst>
      <p:ext uri="{BB962C8B-B14F-4D97-AF65-F5344CB8AC3E}">
        <p14:creationId xmlns:p14="http://schemas.microsoft.com/office/powerpoint/2010/main" val="492854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the Control Flow Graph</a:t>
            </a:r>
            <a:endParaRPr lang="en-US" dirty="0"/>
          </a:p>
        </p:txBody>
      </p:sp>
      <p:sp>
        <p:nvSpPr>
          <p:cNvPr id="3" name="Content Placeholder 2"/>
          <p:cNvSpPr>
            <a:spLocks noGrp="1"/>
          </p:cNvSpPr>
          <p:nvPr>
            <p:ph idx="1"/>
          </p:nvPr>
        </p:nvSpPr>
        <p:spPr/>
        <p:txBody>
          <a:bodyPr/>
          <a:lstStyle/>
          <a:p>
            <a:r>
              <a:rPr lang="en-US" dirty="0" smtClean="0"/>
              <a:t>Under what condition will the program reveal the flag?</a:t>
            </a:r>
          </a:p>
          <a:p>
            <a:endParaRPr lang="en-US" dirty="0"/>
          </a:p>
          <a:p>
            <a:r>
              <a:rPr lang="en-US" dirty="0" smtClean="0"/>
              <a:t>First, open the binary with IDA:</a:t>
            </a:r>
          </a:p>
          <a:p>
            <a:pPr marL="0" indent="0">
              <a:buNone/>
            </a:pP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87</a:t>
            </a:fld>
            <a:endParaRPr lang="en-US"/>
          </a:p>
        </p:txBody>
      </p:sp>
      <p:sp>
        <p:nvSpPr>
          <p:cNvPr id="14" name="TextBox 13"/>
          <p:cNvSpPr txBox="1"/>
          <p:nvPr/>
        </p:nvSpPr>
        <p:spPr>
          <a:xfrm>
            <a:off x="592668" y="3894667"/>
            <a:ext cx="7958665" cy="400110"/>
          </a:xfrm>
          <a:prstGeom prst="rect">
            <a:avLst/>
          </a:prstGeom>
          <a:noFill/>
        </p:spPr>
        <p:txBody>
          <a:bodyPr wrap="square" rtlCol="0">
            <a:spAutoFit/>
          </a:bodyPr>
          <a:lstStyle/>
          <a:p>
            <a:r>
              <a:rPr lang="en-US" sz="2000" dirty="0" err="1">
                <a:latin typeface="Consolas"/>
                <a:cs typeface="Consolas"/>
              </a:rPr>
              <a:t>i</a:t>
            </a:r>
            <a:r>
              <a:rPr lang="en-US" sz="2000" dirty="0" err="1" smtClean="0">
                <a:latin typeface="Consolas"/>
                <a:cs typeface="Consolas"/>
              </a:rPr>
              <a:t>daq</a:t>
            </a:r>
            <a:r>
              <a:rPr lang="en-US" sz="2000" dirty="0" smtClean="0">
                <a:latin typeface="Consolas"/>
                <a:cs typeface="Consolas"/>
              </a:rPr>
              <a:t> </a:t>
            </a:r>
            <a:r>
              <a:rPr lang="en-US" sz="2000" dirty="0">
                <a:latin typeface="Consolas"/>
                <a:cs typeface="Consolas"/>
              </a:rPr>
              <a:t>Examples</a:t>
            </a:r>
            <a:r>
              <a:rPr lang="en-US" sz="2000" dirty="0" smtClean="0">
                <a:latin typeface="Consolas"/>
                <a:cs typeface="Consolas"/>
              </a:rPr>
              <a:t>/reversing</a:t>
            </a:r>
            <a:r>
              <a:rPr lang="en-US" sz="2000" dirty="0">
                <a:latin typeface="Consolas"/>
                <a:cs typeface="Consolas"/>
              </a:rPr>
              <a:t>/</a:t>
            </a:r>
            <a:r>
              <a:rPr lang="en-US" sz="2000" dirty="0" err="1" smtClean="0">
                <a:latin typeface="Consolas"/>
                <a:cs typeface="Consolas"/>
              </a:rPr>
              <a:t>reverseme</a:t>
            </a:r>
            <a:r>
              <a:rPr lang="en-US" sz="2000" dirty="0" smtClean="0">
                <a:latin typeface="Consolas"/>
                <a:cs typeface="Consolas"/>
              </a:rPr>
              <a:t>/bin/</a:t>
            </a:r>
            <a:r>
              <a:rPr lang="en-US" sz="2000" dirty="0" err="1" smtClean="0">
                <a:latin typeface="Consolas"/>
                <a:cs typeface="Consolas"/>
              </a:rPr>
              <a:t>reverseme_debug</a:t>
            </a:r>
            <a:endParaRPr lang="en-US" sz="2000" dirty="0">
              <a:latin typeface="Consolas"/>
              <a:cs typeface="Consolas"/>
            </a:endParaRPr>
          </a:p>
        </p:txBody>
      </p:sp>
    </p:spTree>
    <p:extLst>
      <p:ext uri="{BB962C8B-B14F-4D97-AF65-F5344CB8AC3E}">
        <p14:creationId xmlns:p14="http://schemas.microsoft.com/office/powerpoint/2010/main" val="3401333290"/>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the Control Flow Graph</a:t>
            </a:r>
            <a:endParaRPr lang="en-US" dirty="0"/>
          </a:p>
        </p:txBody>
      </p:sp>
      <p:sp>
        <p:nvSpPr>
          <p:cNvPr id="3" name="Content Placeholder 2"/>
          <p:cNvSpPr>
            <a:spLocks noGrp="1"/>
          </p:cNvSpPr>
          <p:nvPr>
            <p:ph idx="1"/>
          </p:nvPr>
        </p:nvSpPr>
        <p:spPr/>
        <p:txBody>
          <a:bodyPr/>
          <a:lstStyle/>
          <a:p>
            <a:r>
              <a:rPr lang="en-US" dirty="0" smtClean="0"/>
              <a:t>Under what condition will the program reveal the flag?</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88</a:t>
            </a:fld>
            <a:endParaRPr lang="en-US"/>
          </a:p>
        </p:txBody>
      </p:sp>
      <p:pic>
        <p:nvPicPr>
          <p:cNvPr id="5" name="Picture 4" descr="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3795"/>
            <a:ext cx="9144000" cy="3188368"/>
          </a:xfrm>
          <a:prstGeom prst="rect">
            <a:avLst/>
          </a:prstGeom>
        </p:spPr>
      </p:pic>
      <p:sp>
        <p:nvSpPr>
          <p:cNvPr id="6" name="Right Arrow 5"/>
          <p:cNvSpPr/>
          <p:nvPr/>
        </p:nvSpPr>
        <p:spPr>
          <a:xfrm>
            <a:off x="2116666" y="3570105"/>
            <a:ext cx="1086556" cy="338666"/>
          </a:xfrm>
          <a:prstGeom prst="right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7" name="Left Brace 6"/>
          <p:cNvSpPr/>
          <p:nvPr/>
        </p:nvSpPr>
        <p:spPr>
          <a:xfrm>
            <a:off x="3344334" y="3471328"/>
            <a:ext cx="409222" cy="550333"/>
          </a:xfrm>
          <a:prstGeom prst="leftBrace">
            <a:avLst/>
          </a:prstGeom>
          <a:ln w="41275">
            <a:solidFill>
              <a:srgbClr val="A32D1F"/>
            </a:solidFill>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1128889" y="3231439"/>
            <a:ext cx="1862666" cy="369332"/>
          </a:xfrm>
          <a:prstGeom prst="rect">
            <a:avLst/>
          </a:prstGeom>
          <a:noFill/>
        </p:spPr>
        <p:txBody>
          <a:bodyPr wrap="square" rtlCol="0">
            <a:spAutoFit/>
          </a:bodyPr>
          <a:lstStyle/>
          <a:p>
            <a:r>
              <a:rPr lang="en-US" dirty="0" smtClean="0"/>
              <a:t>if (check(secret))</a:t>
            </a:r>
            <a:endParaRPr lang="en-US" dirty="0"/>
          </a:p>
        </p:txBody>
      </p:sp>
      <p:sp>
        <p:nvSpPr>
          <p:cNvPr id="9" name="TextBox 8"/>
          <p:cNvSpPr txBox="1"/>
          <p:nvPr/>
        </p:nvSpPr>
        <p:spPr>
          <a:xfrm>
            <a:off x="6646333" y="6110106"/>
            <a:ext cx="1467556" cy="369332"/>
          </a:xfrm>
          <a:prstGeom prst="rect">
            <a:avLst/>
          </a:prstGeom>
          <a:noFill/>
        </p:spPr>
        <p:txBody>
          <a:bodyPr wrap="square" rtlCol="0">
            <a:spAutoFit/>
          </a:bodyPr>
          <a:lstStyle/>
          <a:p>
            <a:r>
              <a:rPr lang="en-US" dirty="0" smtClean="0"/>
              <a:t>not zero case</a:t>
            </a:r>
            <a:endParaRPr lang="en-US" dirty="0"/>
          </a:p>
        </p:txBody>
      </p:sp>
      <p:sp>
        <p:nvSpPr>
          <p:cNvPr id="11" name="Up Arrow 10"/>
          <p:cNvSpPr/>
          <p:nvPr/>
        </p:nvSpPr>
        <p:spPr>
          <a:xfrm>
            <a:off x="7013223" y="5206995"/>
            <a:ext cx="451556" cy="959556"/>
          </a:xfrm>
          <a:prstGeom prst="up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
        <p:nvSpPr>
          <p:cNvPr id="12" name="TextBox 11"/>
          <p:cNvSpPr txBox="1"/>
          <p:nvPr/>
        </p:nvSpPr>
        <p:spPr>
          <a:xfrm>
            <a:off x="2127956" y="6502395"/>
            <a:ext cx="1467556" cy="369332"/>
          </a:xfrm>
          <a:prstGeom prst="rect">
            <a:avLst/>
          </a:prstGeom>
          <a:noFill/>
        </p:spPr>
        <p:txBody>
          <a:bodyPr wrap="square" rtlCol="0">
            <a:spAutoFit/>
          </a:bodyPr>
          <a:lstStyle/>
          <a:p>
            <a:r>
              <a:rPr lang="en-US" dirty="0" smtClean="0"/>
              <a:t>zero case</a:t>
            </a:r>
            <a:endParaRPr lang="en-US" dirty="0"/>
          </a:p>
        </p:txBody>
      </p:sp>
      <p:sp>
        <p:nvSpPr>
          <p:cNvPr id="13" name="Up Arrow 12"/>
          <p:cNvSpPr/>
          <p:nvPr/>
        </p:nvSpPr>
        <p:spPr>
          <a:xfrm>
            <a:off x="2410179" y="5613395"/>
            <a:ext cx="451556" cy="959556"/>
          </a:xfrm>
          <a:prstGeom prst="upArrow">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endParaRPr lang="en-US" sz="2800" dirty="0" smtClean="0">
              <a:solidFill>
                <a:schemeClr val="bg1"/>
              </a:solidFill>
            </a:endParaRPr>
          </a:p>
        </p:txBody>
      </p:sp>
    </p:spTree>
    <p:extLst>
      <p:ext uri="{BB962C8B-B14F-4D97-AF65-F5344CB8AC3E}">
        <p14:creationId xmlns:p14="http://schemas.microsoft.com/office/powerpoint/2010/main" val="793611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1" grpId="0" animBg="1"/>
      <p:bldP spid="12" grpId="0"/>
      <p:bldP spid="1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Crack the binary [Hard]</a:t>
            </a:r>
            <a:endParaRPr lang="en-US" dirty="0"/>
          </a:p>
        </p:txBody>
      </p:sp>
      <p:sp>
        <p:nvSpPr>
          <p:cNvPr id="3" name="Content Placeholder 2"/>
          <p:cNvSpPr>
            <a:spLocks noGrp="1"/>
          </p:cNvSpPr>
          <p:nvPr>
            <p:ph idx="1"/>
          </p:nvPr>
        </p:nvSpPr>
        <p:spPr/>
        <p:txBody>
          <a:bodyPr/>
          <a:lstStyle/>
          <a:p>
            <a:r>
              <a:rPr lang="en-US" dirty="0" smtClean="0"/>
              <a:t>Can you find a password the binary will accept, i.e., crack the binary?</a:t>
            </a:r>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89</a:t>
            </a:fld>
            <a:endParaRPr lang="en-US"/>
          </a:p>
        </p:txBody>
      </p:sp>
      <p:sp>
        <p:nvSpPr>
          <p:cNvPr id="5" name="Rectangle 4"/>
          <p:cNvSpPr/>
          <p:nvPr/>
        </p:nvSpPr>
        <p:spPr>
          <a:xfrm>
            <a:off x="1792112" y="2904616"/>
            <a:ext cx="4572000" cy="1323439"/>
          </a:xfrm>
          <a:prstGeom prst="rect">
            <a:avLst/>
          </a:prstGeom>
        </p:spPr>
        <p:txBody>
          <a:bodyPr>
            <a:spAutoFit/>
          </a:bodyPr>
          <a:lstStyle/>
          <a:p>
            <a:r>
              <a:rPr lang="en-US" sz="2000" dirty="0" smtClean="0">
                <a:latin typeface="Consolas"/>
                <a:cs typeface="Consolas"/>
              </a:rPr>
              <a:t>$ </a:t>
            </a:r>
            <a:r>
              <a:rPr lang="en-US" sz="2000" dirty="0">
                <a:latin typeface="Consolas"/>
                <a:cs typeface="Consolas"/>
              </a:rPr>
              <a:t>./</a:t>
            </a:r>
            <a:r>
              <a:rPr lang="en-US" sz="2000" dirty="0" err="1">
                <a:latin typeface="Consolas"/>
                <a:cs typeface="Consolas"/>
              </a:rPr>
              <a:t>reverseme_strip</a:t>
            </a:r>
            <a:r>
              <a:rPr lang="en-US" sz="2000" dirty="0">
                <a:latin typeface="Consolas"/>
                <a:cs typeface="Consolas"/>
              </a:rPr>
              <a:t> </a:t>
            </a:r>
          </a:p>
          <a:p>
            <a:r>
              <a:rPr lang="en-US" sz="2000" dirty="0">
                <a:latin typeface="Consolas"/>
                <a:cs typeface="Consolas"/>
              </a:rPr>
              <a:t>WHERE IS THE PASSWORD?!?!</a:t>
            </a:r>
          </a:p>
          <a:p>
            <a:r>
              <a:rPr lang="en-US" sz="2000" dirty="0" smtClean="0">
                <a:latin typeface="Consolas"/>
                <a:cs typeface="Consolas"/>
              </a:rPr>
              <a:t>$ </a:t>
            </a:r>
            <a:r>
              <a:rPr lang="en-US" sz="2000" dirty="0">
                <a:latin typeface="Consolas"/>
                <a:cs typeface="Consolas"/>
              </a:rPr>
              <a:t>./</a:t>
            </a:r>
            <a:r>
              <a:rPr lang="en-US" sz="2000" dirty="0" err="1">
                <a:latin typeface="Consolas"/>
                <a:cs typeface="Consolas"/>
              </a:rPr>
              <a:t>reverseme_strip</a:t>
            </a:r>
            <a:r>
              <a:rPr lang="en-US" sz="2000" dirty="0">
                <a:latin typeface="Consolas"/>
                <a:cs typeface="Consolas"/>
              </a:rPr>
              <a:t> password</a:t>
            </a:r>
          </a:p>
          <a:p>
            <a:r>
              <a:rPr lang="en-US" sz="2000" dirty="0">
                <a:latin typeface="Consolas"/>
                <a:cs typeface="Consolas"/>
              </a:rPr>
              <a:t>Incorrect :(</a:t>
            </a:r>
          </a:p>
        </p:txBody>
      </p:sp>
      <p:sp>
        <p:nvSpPr>
          <p:cNvPr id="6" name="Rounded Rectangle 5"/>
          <p:cNvSpPr/>
          <p:nvPr/>
        </p:nvSpPr>
        <p:spPr>
          <a:xfrm>
            <a:off x="627944" y="4755446"/>
            <a:ext cx="7888112" cy="1721556"/>
          </a:xfrm>
          <a:prstGeom prst="roundRect">
            <a:avLst/>
          </a:prstGeom>
          <a:solidFill>
            <a:schemeClr val="accent5"/>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chorCtr="1">
            <a:noAutofit/>
          </a:bodyPr>
          <a:lstStyle/>
          <a:p>
            <a:pPr algn="ctr"/>
            <a:r>
              <a:rPr lang="en-US" sz="2800" dirty="0" smtClean="0">
                <a:solidFill>
                  <a:schemeClr val="bg1"/>
                </a:solidFill>
              </a:rPr>
              <a:t>Many ways to tackle the problem. One way is full </a:t>
            </a:r>
            <a:r>
              <a:rPr lang="en-US" sz="2800" dirty="0" err="1" smtClean="0">
                <a:solidFill>
                  <a:schemeClr val="bg1"/>
                </a:solidFill>
              </a:rPr>
              <a:t>decompilation</a:t>
            </a:r>
            <a:r>
              <a:rPr lang="en-US" sz="2800" dirty="0" smtClean="0">
                <a:solidFill>
                  <a:schemeClr val="bg1"/>
                </a:solidFill>
              </a:rPr>
              <a:t>. We will demo an </a:t>
            </a:r>
            <a:r>
              <a:rPr lang="en-US" sz="2800" i="1" dirty="0" smtClean="0">
                <a:solidFill>
                  <a:schemeClr val="bg1"/>
                </a:solidFill>
              </a:rPr>
              <a:t>alternative</a:t>
            </a:r>
            <a:r>
              <a:rPr lang="en-US" sz="2800" dirty="0" smtClean="0">
                <a:solidFill>
                  <a:schemeClr val="bg1"/>
                </a:solidFill>
              </a:rPr>
              <a:t> way of solving it</a:t>
            </a:r>
          </a:p>
        </p:txBody>
      </p:sp>
    </p:spTree>
    <p:extLst>
      <p:ext uri="{BB962C8B-B14F-4D97-AF65-F5344CB8AC3E}">
        <p14:creationId xmlns:p14="http://schemas.microsoft.com/office/powerpoint/2010/main" val="8484891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Reversing</a:t>
            </a:r>
            <a:endParaRPr lang="en-US" dirty="0"/>
          </a:p>
        </p:txBody>
      </p:sp>
      <p:sp>
        <p:nvSpPr>
          <p:cNvPr id="6" name="Content Placeholder 5"/>
          <p:cNvSpPr>
            <a:spLocks noGrp="1"/>
          </p:cNvSpPr>
          <p:nvPr>
            <p:ph idx="1"/>
          </p:nvPr>
        </p:nvSpPr>
        <p:spPr/>
        <p:txBody>
          <a:bodyPr>
            <a:normAutofit/>
          </a:bodyPr>
          <a:lstStyle/>
          <a:p>
            <a:pPr marL="0" indent="0" algn="ctr">
              <a:buNone/>
            </a:pPr>
            <a:r>
              <a:rPr lang="en-US" dirty="0" smtClean="0"/>
              <a:t>Reverse engineering or </a:t>
            </a:r>
            <a:r>
              <a:rPr lang="en-US" i="1" dirty="0" smtClean="0"/>
              <a:t>reversing</a:t>
            </a:r>
            <a:r>
              <a:rPr lang="en-US" dirty="0" smtClean="0"/>
              <a:t> is the process of taking an artifact and recovering the concepts that went into its design</a:t>
            </a:r>
          </a:p>
          <a:p>
            <a:endParaRPr lang="en-US" dirty="0"/>
          </a:p>
        </p:txBody>
      </p:sp>
      <p:sp>
        <p:nvSpPr>
          <p:cNvPr id="4" name="Slide Number Placeholder 3"/>
          <p:cNvSpPr>
            <a:spLocks noGrp="1"/>
          </p:cNvSpPr>
          <p:nvPr>
            <p:ph type="sldNum" sz="quarter" idx="12"/>
          </p:nvPr>
        </p:nvSpPr>
        <p:spPr/>
        <p:txBody>
          <a:bodyPr/>
          <a:lstStyle/>
          <a:p>
            <a:fld id="{B747839D-A323-47F3-909F-548499399628}" type="slidenum">
              <a:rPr lang="en-US" smtClean="0"/>
              <a:t>9</a:t>
            </a:fld>
            <a:endParaRPr lang="en-US"/>
          </a:p>
        </p:txBody>
      </p:sp>
    </p:spTree>
    <p:extLst>
      <p:ext uri="{BB962C8B-B14F-4D97-AF65-F5344CB8AC3E}">
        <p14:creationId xmlns:p14="http://schemas.microsoft.com/office/powerpoint/2010/main" val="372146399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747839D-A323-47F3-909F-548499399628}" type="slidenum">
              <a:rPr lang="en-US" smtClean="0"/>
              <a:t>90</a:t>
            </a:fld>
            <a:endParaRPr lang="en-US"/>
          </a:p>
        </p:txBody>
      </p:sp>
      <p:sp>
        <p:nvSpPr>
          <p:cNvPr id="5" name="TextBox 4"/>
          <p:cNvSpPr txBox="1"/>
          <p:nvPr/>
        </p:nvSpPr>
        <p:spPr>
          <a:xfrm>
            <a:off x="2400300" y="1524000"/>
            <a:ext cx="4343400" cy="738664"/>
          </a:xfrm>
          <a:prstGeom prst="rect">
            <a:avLst/>
          </a:prstGeom>
          <a:noFill/>
        </p:spPr>
        <p:txBody>
          <a:bodyPr wrap="square" lIns="0" tIns="0" rIns="0" bIns="0" rtlCol="0" anchor="t" anchorCtr="0">
            <a:spAutoFit/>
          </a:bodyPr>
          <a:lstStyle/>
          <a:p>
            <a:pPr algn="ctr"/>
            <a:r>
              <a:rPr lang="en-US" sz="4800" dirty="0" smtClean="0">
                <a:solidFill>
                  <a:srgbClr val="990000"/>
                </a:solidFill>
              </a:rPr>
              <a:t>Questions?</a:t>
            </a:r>
          </a:p>
        </p:txBody>
      </p:sp>
    </p:spTree>
    <p:extLst>
      <p:ext uri="{BB962C8B-B14F-4D97-AF65-F5344CB8AC3E}">
        <p14:creationId xmlns:p14="http://schemas.microsoft.com/office/powerpoint/2010/main" val="355991884"/>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END</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0325317"/>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heme/theme1.xml><?xml version="1.0" encoding="utf-8"?>
<a:theme xmlns:a="http://schemas.openxmlformats.org/drawingml/2006/main" name="template">
  <a:themeElements>
    <a:clrScheme name="Custom 13">
      <a:dk1>
        <a:srgbClr val="000000"/>
      </a:dk1>
      <a:lt1>
        <a:srgbClr val="FFFFFE"/>
      </a:lt1>
      <a:dk2>
        <a:srgbClr val="990000"/>
      </a:dk2>
      <a:lt2>
        <a:srgbClr val="FFFFFE"/>
      </a:lt2>
      <a:accent1>
        <a:srgbClr val="A32D1F"/>
      </a:accent1>
      <a:accent2>
        <a:srgbClr val="E47932"/>
      </a:accent2>
      <a:accent3>
        <a:srgbClr val="A32D1F"/>
      </a:accent3>
      <a:accent4>
        <a:srgbClr val="929393"/>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7769</TotalTime>
  <Words>5114</Words>
  <Application>Microsoft Macintosh PowerPoint</Application>
  <PresentationFormat>On-screen Show (4:3)</PresentationFormat>
  <Paragraphs>1325</Paragraphs>
  <Slides>91</Slides>
  <Notes>13</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template</vt:lpstr>
      <vt:lpstr>Session 1: Reversing</vt:lpstr>
      <vt:lpstr>CyberStakes Points By Category</vt:lpstr>
      <vt:lpstr>Observations*</vt:lpstr>
      <vt:lpstr>Goals and Skills</vt:lpstr>
      <vt:lpstr>Definitions and Terms</vt:lpstr>
      <vt:lpstr>PowerPoint Presentation</vt:lpstr>
      <vt:lpstr>PowerPoint Presentation</vt:lpstr>
      <vt:lpstr>PowerPoint Presentation</vt:lpstr>
      <vt:lpstr>Reversing</vt:lpstr>
      <vt:lpstr>PowerPoint Presentation</vt:lpstr>
      <vt:lpstr>PowerPoint Presentation</vt:lpstr>
      <vt:lpstr>Reversing</vt:lpstr>
      <vt:lpstr>CMU’s Approach</vt:lpstr>
      <vt:lpstr>Teaching Methodology</vt:lpstr>
      <vt:lpstr>Disassembly</vt:lpstr>
      <vt:lpstr>Disassembly</vt:lpstr>
      <vt:lpstr>Assembly Execution Model</vt:lpstr>
      <vt:lpstr>Basic Execution</vt:lpstr>
      <vt:lpstr>PowerPoint Presentation</vt:lpstr>
      <vt:lpstr>EAX, EDX, ECX, and EBX</vt:lpstr>
      <vt:lpstr>ESP, EBP, ESI, and EDI</vt:lpstr>
      <vt:lpstr>Basic Ops and AT&amp;T vs Intel Syntax</vt:lpstr>
      <vt:lpstr>Memory Operations</vt:lpstr>
      <vt:lpstr>x86: Byte Addressable</vt:lpstr>
      <vt:lpstr>x86: Addressing bytes</vt:lpstr>
      <vt:lpstr>x86: Addressing bytes</vt:lpstr>
      <vt:lpstr>Endianness</vt:lpstr>
      <vt:lpstr>PowerPoint Presentation</vt:lpstr>
      <vt:lpstr>PowerPoint Presentation</vt:lpstr>
      <vt:lpstr>PowerPoint Presentation</vt:lpstr>
      <vt:lpstr>PowerPoint Presentation</vt:lpstr>
      <vt:lpstr>Motivation: Addressing Buffers</vt:lpstr>
      <vt:lpstr>Motivation: Addressing Buffers</vt:lpstr>
      <vt:lpstr>Motivation: Addressing Buffers</vt:lpstr>
      <vt:lpstr>Motivation: Addressing Buffers</vt:lpstr>
      <vt:lpstr>AT&amp;T Addressing Modes for  Common Codes</vt:lpstr>
      <vt:lpstr>Referencing Memory</vt:lpstr>
      <vt:lpstr>Suppose I want to access address 0xdeadbeef directly</vt:lpstr>
      <vt:lpstr>Control Flow</vt:lpstr>
      <vt:lpstr>Assembly is “Spaghetti Code”</vt:lpstr>
      <vt:lpstr>PowerPoint Presentation</vt:lpstr>
      <vt:lpstr>Implementing “if”</vt:lpstr>
      <vt:lpstr>if(x &lt;= y) </vt:lpstr>
      <vt:lpstr>PowerPoint Presentation</vt:lpstr>
      <vt:lpstr>See the x86 manuals available on Intel’s website for more information</vt:lpstr>
      <vt:lpstr>Memory Organization</vt:lpstr>
      <vt:lpstr>PowerPoint Presentation</vt:lpstr>
      <vt:lpstr>Process Map</vt:lpstr>
      <vt:lpstr>Variables</vt:lpstr>
      <vt:lpstr>Procedures</vt:lpstr>
      <vt:lpstr>Procedures/Functions</vt:lpstr>
      <vt:lpstr>PowerPoint Presentation</vt:lpstr>
      <vt:lpstr>PowerPoint Presentation</vt:lpstr>
      <vt:lpstr>On the stack</vt:lpstr>
      <vt:lpstr>Stack frame layout</vt:lpstr>
      <vt:lpstr>On the stack</vt:lpstr>
      <vt:lpstr>cdecl – the default for Linux &amp; gcc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Terminology</vt:lpstr>
      <vt:lpstr>Local variables</vt:lpstr>
      <vt:lpstr>Large payoff #3:  Binary code and execution semantics</vt:lpstr>
      <vt:lpstr>cdecl – One Convention*</vt:lpstr>
      <vt:lpstr>Q&amp;A</vt:lpstr>
      <vt:lpstr>Hands-on!</vt:lpstr>
      <vt:lpstr>Student Goals</vt:lpstr>
      <vt:lpstr>Disassemble: First, is it a binary?</vt:lpstr>
      <vt:lpstr>Disassemble: use objdump</vt:lpstr>
      <vt:lpstr>Practical Tip:  works in gdb != works at prompt</vt:lpstr>
      <vt:lpstr>Use gdb to read runtime values</vt:lpstr>
      <vt:lpstr>Reason about the code</vt:lpstr>
      <vt:lpstr>Navigate the Control Flow Graph</vt:lpstr>
      <vt:lpstr>Navigate the Control Flow Graph</vt:lpstr>
      <vt:lpstr>Crack the binary [Hard]</vt:lpstr>
      <vt:lpstr>PowerPoint Presentation</vt:lpstr>
      <vt:lpstr>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Thanassis Avgerinos</cp:lastModifiedBy>
  <cp:revision>1712</cp:revision>
  <dcterms:created xsi:type="dcterms:W3CDTF">2011-11-02T18:57:24Z</dcterms:created>
  <dcterms:modified xsi:type="dcterms:W3CDTF">2014-11-07T13:36:32Z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