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3" r:id="rId3"/>
    <p:sldId id="257" r:id="rId4"/>
    <p:sldId id="265" r:id="rId5"/>
    <p:sldId id="264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18424B-01EF-4179-8EA8-E2A4BE354207}" type="datetimeFigureOut">
              <a:rPr lang="pt-BR" smtClean="0"/>
              <a:pPr/>
              <a:t>12/01/2011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2A4FF1-5830-4214-808C-D8BF7A468D6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18424B-01EF-4179-8EA8-E2A4BE354207}" type="datetimeFigureOut">
              <a:rPr lang="pt-BR" smtClean="0"/>
              <a:pPr/>
              <a:t>12/01/2011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2A4FF1-5830-4214-808C-D8BF7A468D6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18424B-01EF-4179-8EA8-E2A4BE354207}" type="datetimeFigureOut">
              <a:rPr lang="pt-BR" smtClean="0"/>
              <a:pPr/>
              <a:t>12/01/2011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2A4FF1-5830-4214-808C-D8BF7A468D6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18424B-01EF-4179-8EA8-E2A4BE354207}" type="datetimeFigureOut">
              <a:rPr lang="pt-BR" smtClean="0"/>
              <a:pPr/>
              <a:t>12/01/2011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2A4FF1-5830-4214-808C-D8BF7A468D6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18424B-01EF-4179-8EA8-E2A4BE354207}" type="datetimeFigureOut">
              <a:rPr lang="pt-BR" smtClean="0"/>
              <a:pPr/>
              <a:t>12/01/2011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2A4FF1-5830-4214-808C-D8BF7A468D6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18424B-01EF-4179-8EA8-E2A4BE354207}" type="datetimeFigureOut">
              <a:rPr lang="pt-BR" smtClean="0"/>
              <a:pPr/>
              <a:t>12/01/2011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2A4FF1-5830-4214-808C-D8BF7A468D6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18424B-01EF-4179-8EA8-E2A4BE354207}" type="datetimeFigureOut">
              <a:rPr lang="pt-BR" smtClean="0"/>
              <a:pPr/>
              <a:t>12/01/2011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2A4FF1-5830-4214-808C-D8BF7A468D6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18424B-01EF-4179-8EA8-E2A4BE354207}" type="datetimeFigureOut">
              <a:rPr lang="pt-BR" smtClean="0"/>
              <a:pPr/>
              <a:t>12/01/2011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2A4FF1-5830-4214-808C-D8BF7A468D6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18424B-01EF-4179-8EA8-E2A4BE354207}" type="datetimeFigureOut">
              <a:rPr lang="pt-BR" smtClean="0"/>
              <a:pPr/>
              <a:t>12/01/2011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2A4FF1-5830-4214-808C-D8BF7A468D6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18424B-01EF-4179-8EA8-E2A4BE354207}" type="datetimeFigureOut">
              <a:rPr lang="pt-BR" smtClean="0"/>
              <a:pPr/>
              <a:t>12/01/2011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2A4FF1-5830-4214-808C-D8BF7A468D6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edondar Retângulo em um Canto Único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18424B-01EF-4179-8EA8-E2A4BE354207}" type="datetimeFigureOut">
              <a:rPr lang="pt-BR" smtClean="0"/>
              <a:pPr/>
              <a:t>12/01/2011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2A4FF1-5830-4214-808C-D8BF7A468D6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ço Reservado para Título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418424B-01EF-4179-8EA8-E2A4BE354207}" type="datetimeFigureOut">
              <a:rPr lang="pt-BR" smtClean="0"/>
              <a:pPr/>
              <a:t>12/01/2011</a:t>
            </a:fld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92A4FF1-5830-4214-808C-D8BF7A468D6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SysProJur</a:t>
            </a:r>
            <a:endParaRPr lang="pt-B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568" y="4077072"/>
            <a:ext cx="7772400" cy="223224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/**</a:t>
            </a:r>
          </a:p>
          <a:p>
            <a:pPr algn="l"/>
            <a:r>
              <a:rPr lang="pt-BR" dirty="0" smtClean="0">
                <a:solidFill>
                  <a:schemeClr val="bg1"/>
                </a:solidFill>
              </a:rPr>
              <a:t>/</a:t>
            </a:r>
            <a:r>
              <a:rPr lang="pt-BR" dirty="0" smtClean="0"/>
              <a:t>*Alunos: Edmaycon Torres  </a:t>
            </a:r>
          </a:p>
          <a:p>
            <a:pPr algn="l"/>
            <a:r>
              <a:rPr lang="pt-BR" dirty="0" smtClean="0">
                <a:solidFill>
                  <a:schemeClr val="bg1"/>
                </a:solidFill>
              </a:rPr>
              <a:t>/</a:t>
            </a:r>
            <a:r>
              <a:rPr lang="pt-BR" dirty="0" smtClean="0"/>
              <a:t>*            Marcos Vinícius</a:t>
            </a:r>
          </a:p>
          <a:p>
            <a:pPr algn="l"/>
            <a:r>
              <a:rPr lang="pt-BR" dirty="0" smtClean="0">
                <a:solidFill>
                  <a:schemeClr val="bg1"/>
                </a:solidFill>
              </a:rPr>
              <a:t>/</a:t>
            </a:r>
            <a:r>
              <a:rPr lang="pt-BR" dirty="0" smtClean="0"/>
              <a:t>*            Diego Santiago</a:t>
            </a:r>
          </a:p>
          <a:p>
            <a:pPr algn="l"/>
            <a:r>
              <a:rPr lang="pt-BR" dirty="0" smtClean="0">
                <a:solidFill>
                  <a:schemeClr val="bg1"/>
                </a:solidFill>
              </a:rPr>
              <a:t>/</a:t>
            </a:r>
            <a:r>
              <a:rPr lang="pt-BR" dirty="0" smtClean="0"/>
              <a:t>*</a:t>
            </a:r>
          </a:p>
          <a:p>
            <a:pPr algn="l"/>
            <a:r>
              <a:rPr lang="pt-BR" dirty="0" smtClean="0">
                <a:solidFill>
                  <a:schemeClr val="bg1"/>
                </a:solidFill>
              </a:rPr>
              <a:t>/</a:t>
            </a:r>
            <a:r>
              <a:rPr lang="pt-BR" dirty="0" smtClean="0"/>
              <a:t>*Orientador(a)/supervisor(a): Profª. Maria José</a:t>
            </a:r>
          </a:p>
          <a:p>
            <a:pPr algn="l"/>
            <a:r>
              <a:rPr lang="pt-BR" dirty="0" smtClean="0">
                <a:solidFill>
                  <a:schemeClr val="bg1"/>
                </a:solidFill>
              </a:rPr>
              <a:t>/</a:t>
            </a:r>
            <a:r>
              <a:rPr lang="pt-BR" dirty="0" smtClean="0"/>
              <a:t>*/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23528" y="260648"/>
            <a:ext cx="8460432" cy="1828800"/>
          </a:xfrm>
          <a:prstGeom prst="rect">
            <a:avLst/>
          </a:prstGeom>
        </p:spPr>
        <p:txBody>
          <a:bodyPr vert="horz" lIns="45720" rIns="45720" bIns="4572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SISTEMA CONTROLE DE PROCESSO JURÍDICO</a:t>
            </a:r>
            <a:endParaRPr kumimoji="0" lang="pt-BR" sz="45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5373216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                                        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SysProJur</a:t>
            </a:r>
            <a:endParaRPr lang="pt-B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98848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v"/>
            </a:pPr>
            <a:r>
              <a:rPr lang="pt-BR" b="1" dirty="0" smtClean="0"/>
              <a:t>Motivação</a:t>
            </a:r>
          </a:p>
          <a:p>
            <a:pPr>
              <a:buNone/>
            </a:pPr>
            <a:endParaRPr lang="pt-BR" dirty="0" smtClean="0"/>
          </a:p>
          <a:p>
            <a:pPr lvl="1" algn="just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pt-BR" sz="2000" dirty="0" smtClean="0"/>
              <a:t>O SysProJur foi desenvolvido para tentar amenizar alguns do problemas enfrentados pelo PROJUR, como:</a:t>
            </a:r>
          </a:p>
          <a:p>
            <a:pPr lvl="1" algn="just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endParaRPr lang="pt-BR" sz="2000" dirty="0" smtClean="0"/>
          </a:p>
          <a:p>
            <a:pPr lvl="1" algn="just">
              <a:buClr>
                <a:schemeClr val="accent6">
                  <a:lumMod val="50000"/>
                </a:schemeClr>
              </a:buClr>
              <a:buNone/>
            </a:pPr>
            <a:endParaRPr lang="pt-BR" sz="1000" dirty="0" smtClean="0"/>
          </a:p>
          <a:p>
            <a:pPr lvl="3" algn="just">
              <a:buClr>
                <a:schemeClr val="accent6">
                  <a:lumMod val="50000"/>
                </a:schemeClr>
              </a:buClr>
              <a:buNone/>
            </a:pPr>
            <a:endParaRPr lang="pt-BR" sz="1500" dirty="0" smtClean="0"/>
          </a:p>
          <a:p>
            <a:pPr lvl="3" algn="just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endParaRPr lang="pt-BR" sz="1500" dirty="0" smtClean="0"/>
          </a:p>
          <a:p>
            <a:pPr lvl="3" algn="just">
              <a:buNone/>
            </a:pPr>
            <a:endParaRPr lang="pt-BR" dirty="0" smtClean="0"/>
          </a:p>
        </p:txBody>
      </p:sp>
      <p:pic>
        <p:nvPicPr>
          <p:cNvPr id="4" name="Imagem 3" descr="1294414321_preferences-system-ti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2240" y="2780928"/>
            <a:ext cx="1300593" cy="1300593"/>
          </a:xfrm>
          <a:prstGeom prst="rect">
            <a:avLst/>
          </a:prstGeom>
          <a:effectLst>
            <a:outerShdw blurRad="50800" dist="50800" dir="5400000" algn="ctr" rotWithShape="0">
              <a:schemeClr val="accent6">
                <a:lumMod val="75000"/>
              </a:schemeClr>
            </a:outerShdw>
          </a:effectLst>
        </p:spPr>
      </p:pic>
      <p:sp>
        <p:nvSpPr>
          <p:cNvPr id="9" name="CaixaDeTexto 8"/>
          <p:cNvSpPr txBox="1"/>
          <p:nvPr/>
        </p:nvSpPr>
        <p:spPr>
          <a:xfrm>
            <a:off x="-612576" y="4221088"/>
            <a:ext cx="40324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>
              <a:buClr>
                <a:schemeClr val="accent6">
                  <a:lumMod val="50000"/>
                </a:schemeClr>
              </a:buClr>
            </a:pPr>
            <a:r>
              <a:rPr lang="pt-BR" sz="1500" b="1" dirty="0" smtClean="0"/>
              <a:t>Gerência de processos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483768" y="4221088"/>
            <a:ext cx="40324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>
              <a:buClr>
                <a:schemeClr val="accent6">
                  <a:lumMod val="50000"/>
                </a:schemeClr>
              </a:buClr>
            </a:pPr>
            <a:r>
              <a:rPr lang="pt-BR" sz="1500" b="1" dirty="0" smtClean="0"/>
              <a:t>Segurança de dados</a:t>
            </a:r>
            <a:r>
              <a:rPr lang="pt-BR" sz="1500" dirty="0" smtClean="0"/>
              <a:t> </a:t>
            </a:r>
          </a:p>
        </p:txBody>
      </p:sp>
      <p:pic>
        <p:nvPicPr>
          <p:cNvPr id="11" name="Imagem 10" descr="1294414688_edit-c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2852936"/>
            <a:ext cx="1219200" cy="1219200"/>
          </a:xfrm>
          <a:prstGeom prst="rect">
            <a:avLst/>
          </a:prstGeom>
          <a:effectLst>
            <a:outerShdw blurRad="50800" dist="50800" dir="5400000" algn="ctr" rotWithShape="0">
              <a:schemeClr val="accent6">
                <a:lumMod val="75000"/>
              </a:schemeClr>
            </a:outerShdw>
          </a:effectLst>
        </p:spPr>
      </p:pic>
      <p:pic>
        <p:nvPicPr>
          <p:cNvPr id="12" name="Imagem 11" descr="1294416065_preferences-desktop-user-passwor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3968" y="2708920"/>
            <a:ext cx="1300593" cy="1300593"/>
          </a:xfrm>
          <a:prstGeom prst="rect">
            <a:avLst/>
          </a:prstGeom>
          <a:effectLst>
            <a:outerShdw blurRad="50800" dist="50800" dir="5400000" algn="ctr" rotWithShape="0">
              <a:schemeClr val="accent6">
                <a:lumMod val="75000"/>
              </a:schemeClr>
            </a:outerShdw>
          </a:effectLst>
        </p:spPr>
      </p:pic>
      <p:sp>
        <p:nvSpPr>
          <p:cNvPr id="13" name="CaixaDeTexto 12"/>
          <p:cNvSpPr txBox="1"/>
          <p:nvPr/>
        </p:nvSpPr>
        <p:spPr>
          <a:xfrm>
            <a:off x="5508104" y="4221088"/>
            <a:ext cx="23678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>
              <a:buClr>
                <a:schemeClr val="accent6">
                  <a:lumMod val="50000"/>
                </a:schemeClr>
              </a:buClr>
            </a:pPr>
            <a:r>
              <a:rPr lang="pt-BR" sz="1500" b="1" dirty="0" smtClean="0"/>
              <a:t>Tempo</a:t>
            </a:r>
            <a:endParaRPr lang="pt-BR" sz="1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5373216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                                        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SysProJur</a:t>
            </a:r>
            <a:endParaRPr lang="pt-B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502920" y="620688"/>
            <a:ext cx="8183880" cy="4896544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v"/>
            </a:pPr>
            <a:r>
              <a:rPr lang="pt-BR" sz="3000" b="1" dirty="0" smtClean="0"/>
              <a:t>Proposta Inicial – Funcionalidades</a:t>
            </a:r>
          </a:p>
          <a:p>
            <a:pPr>
              <a:buNone/>
            </a:pPr>
            <a:endParaRPr lang="pt-BR" dirty="0" smtClean="0"/>
          </a:p>
          <a:p>
            <a:pPr lvl="1" algn="just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pt-BR" sz="2200" dirty="0" smtClean="0"/>
              <a:t>O SysProJur dever ser um sistema para web capaz de:</a:t>
            </a:r>
          </a:p>
          <a:p>
            <a:pPr lvl="1" algn="just">
              <a:buClr>
                <a:schemeClr val="accent6">
                  <a:lumMod val="50000"/>
                </a:schemeClr>
              </a:buClr>
              <a:buNone/>
            </a:pPr>
            <a:endParaRPr lang="pt-BR" sz="1000" dirty="0" smtClean="0"/>
          </a:p>
          <a:p>
            <a:pPr lvl="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pt-BR" sz="1700" dirty="0" smtClean="0"/>
              <a:t>Controlar processos jurídicos bem como suas movimentações;</a:t>
            </a:r>
          </a:p>
          <a:p>
            <a:pPr lvl="3">
              <a:buClr>
                <a:schemeClr val="accent6">
                  <a:lumMod val="50000"/>
                </a:schemeClr>
              </a:buClr>
              <a:buNone/>
            </a:pPr>
            <a:endParaRPr lang="pt-BR" sz="1700" dirty="0" smtClean="0"/>
          </a:p>
          <a:p>
            <a:pPr lvl="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pt-BR" sz="1700" dirty="0" smtClean="0"/>
              <a:t>Exportar para o excel os dados de um processo específico;</a:t>
            </a:r>
          </a:p>
          <a:p>
            <a:pPr lvl="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endParaRPr lang="pt-BR" sz="1700" dirty="0" smtClean="0"/>
          </a:p>
          <a:p>
            <a:pPr lvl="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pt-BR" sz="1700" dirty="0" smtClean="0"/>
              <a:t>Distribuir processos de modo manual ou automática segundo critérios;</a:t>
            </a:r>
          </a:p>
          <a:p>
            <a:pPr lvl="3">
              <a:buClr>
                <a:schemeClr val="accent6">
                  <a:lumMod val="50000"/>
                </a:schemeClr>
              </a:buClr>
              <a:buNone/>
            </a:pPr>
            <a:endParaRPr lang="pt-BR" sz="1700" dirty="0" smtClean="0"/>
          </a:p>
          <a:p>
            <a:pPr lvl="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pt-BR" sz="1700" dirty="0" smtClean="0"/>
              <a:t>permitir o envio de atividades(solicitação) para os usuários;</a:t>
            </a:r>
          </a:p>
          <a:p>
            <a:pPr lvl="3">
              <a:buClr>
                <a:schemeClr val="accent6">
                  <a:lumMod val="50000"/>
                </a:schemeClr>
              </a:buClr>
              <a:buNone/>
            </a:pPr>
            <a:endParaRPr lang="pt-BR" sz="1700" dirty="0" smtClean="0"/>
          </a:p>
          <a:p>
            <a:pPr lvl="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pt-BR" sz="1700" dirty="0" smtClean="0"/>
              <a:t> substituir um procurador de um processo específico;</a:t>
            </a:r>
          </a:p>
          <a:p>
            <a:pPr lvl="3">
              <a:buClr>
                <a:schemeClr val="accent6">
                  <a:lumMod val="50000"/>
                </a:schemeClr>
              </a:buClr>
              <a:buNone/>
            </a:pPr>
            <a:endParaRPr lang="pt-BR" sz="1700" dirty="0" smtClean="0"/>
          </a:p>
          <a:p>
            <a:pPr lvl="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pt-BR" sz="1700" dirty="0" smtClean="0"/>
              <a:t>Buscar todos os processos de um procurador  que tiverem novas movimentações ou com movimentação do tipo a executar(área do procurador);</a:t>
            </a:r>
          </a:p>
          <a:p>
            <a:pPr lvl="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endParaRPr lang="pt-BR" sz="1700" dirty="0" smtClean="0"/>
          </a:p>
          <a:p>
            <a:pPr lvl="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pt-BR" sz="1700" dirty="0" smtClean="0"/>
              <a:t>Controlar permissões de usuário.</a:t>
            </a:r>
          </a:p>
          <a:p>
            <a:pPr lvl="3" algn="just"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5373216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                                        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SysProJur</a:t>
            </a:r>
            <a:endParaRPr lang="pt-B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502920" y="620688"/>
            <a:ext cx="8183880" cy="4896544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v"/>
            </a:pPr>
            <a:r>
              <a:rPr lang="pt-BR" b="1" dirty="0" smtClean="0"/>
              <a:t>Proposta Inicial – Perfis</a:t>
            </a:r>
          </a:p>
          <a:p>
            <a:pPr>
              <a:buNone/>
            </a:pPr>
            <a:endParaRPr lang="pt-BR" dirty="0" smtClean="0"/>
          </a:p>
          <a:p>
            <a:pPr lvl="1" algn="just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pt-BR" sz="2000" dirty="0" smtClean="0"/>
              <a:t>O SysProJur terá 3 tipos de perfis de usuários:</a:t>
            </a:r>
          </a:p>
          <a:p>
            <a:pPr lvl="1" algn="just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endParaRPr lang="pt-BR" sz="2200" dirty="0" smtClean="0"/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pt-BR" sz="1600" b="1" dirty="0" smtClean="0"/>
              <a:t>Procurador – chefe</a:t>
            </a:r>
            <a:r>
              <a:rPr lang="pt-BR" sz="1600" dirty="0" smtClean="0"/>
              <a:t>:  Será o usuário administrador do sistema, ou seja, terá amplo acesso a todos os  processos e funcionalidades;</a:t>
            </a:r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endParaRPr lang="pt-BR" sz="1600" dirty="0" smtClean="0"/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pt-BR" sz="1600" b="1" dirty="0" smtClean="0"/>
              <a:t>Apoio</a:t>
            </a:r>
            <a:r>
              <a:rPr lang="pt-BR" sz="1600" dirty="0" smtClean="0"/>
              <a:t>: Será o usuário  responsável pelo cadastro e distribuição dos processos entre os procuradores.</a:t>
            </a:r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endParaRPr lang="pt-BR" sz="1600" dirty="0" smtClean="0"/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pt-BR" sz="1600" b="1" dirty="0" smtClean="0"/>
              <a:t>Procurador</a:t>
            </a:r>
            <a:r>
              <a:rPr lang="pt-BR" sz="1600" dirty="0" smtClean="0"/>
              <a:t>: Poderá visualizar os processos que foram enviados pelo apoio bem como </a:t>
            </a:r>
            <a:r>
              <a:rPr lang="pt-BR" sz="1600" dirty="0" smtClean="0"/>
              <a:t>suas movimentações, </a:t>
            </a:r>
            <a:r>
              <a:rPr lang="pt-BR" sz="1600" dirty="0" smtClean="0"/>
              <a:t>como também incluir novas movimentações.</a:t>
            </a:r>
          </a:p>
          <a:p>
            <a:pPr lvl="2" algn="just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endParaRPr lang="pt-BR" sz="2000" dirty="0" smtClean="0"/>
          </a:p>
          <a:p>
            <a:pPr lvl="2" algn="just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endParaRPr lang="pt-BR" sz="2000" dirty="0" smtClean="0"/>
          </a:p>
          <a:p>
            <a:pPr lvl="2" algn="just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endParaRPr lang="pt-BR" sz="2000" dirty="0" smtClean="0"/>
          </a:p>
          <a:p>
            <a:pPr lvl="2" algn="just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endParaRPr lang="pt-BR" sz="2000" dirty="0" smtClean="0"/>
          </a:p>
          <a:p>
            <a:pPr lvl="1" algn="just">
              <a:buClr>
                <a:schemeClr val="accent6">
                  <a:lumMod val="50000"/>
                </a:schemeClr>
              </a:buClr>
              <a:buNone/>
            </a:pPr>
            <a:endParaRPr lang="pt-BR" sz="1000" dirty="0" smtClean="0"/>
          </a:p>
          <a:p>
            <a:pPr lvl="3" algn="just">
              <a:buNone/>
            </a:pPr>
            <a:endParaRPr lang="pt-BR" sz="1000" dirty="0" smtClean="0"/>
          </a:p>
          <a:p>
            <a:pPr lvl="3" algn="just">
              <a:buNone/>
            </a:pPr>
            <a:endParaRPr lang="pt-BR" sz="1000" dirty="0" smtClean="0"/>
          </a:p>
          <a:p>
            <a:pPr lvl="0"/>
            <a:endParaRPr lang="pt-BR" sz="1900" dirty="0" smtClean="0"/>
          </a:p>
          <a:p>
            <a:pPr lvl="0"/>
            <a:endParaRPr lang="pt-BR" sz="1900" dirty="0" smtClean="0"/>
          </a:p>
          <a:p>
            <a:pPr lvl="3" algn="just"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Case_apresentaca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476672"/>
            <a:ext cx="5256584" cy="561662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5373216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                                        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SysProJur</a:t>
            </a:r>
            <a:endParaRPr lang="pt-B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5176" lvl="1" indent="-265176"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v"/>
            </a:pPr>
            <a:r>
              <a:rPr lang="pt-BR" b="1" dirty="0" smtClean="0"/>
              <a:t>Visão Geral do Sistema(</a:t>
            </a:r>
            <a:r>
              <a:rPr lang="pt-BR" sz="1800" b="1" dirty="0" smtClean="0"/>
              <a:t>Diagrama de Caso de Uso</a:t>
            </a:r>
            <a:r>
              <a:rPr lang="pt-BR" b="1" dirty="0" smtClean="0"/>
              <a:t>)</a:t>
            </a:r>
          </a:p>
          <a:p>
            <a:pPr>
              <a:buClr>
                <a:schemeClr val="accent6">
                  <a:lumMod val="50000"/>
                </a:schemeClr>
              </a:buClr>
              <a:buNone/>
            </a:pPr>
            <a:endParaRPr lang="pt-BR" sz="2000" b="1" dirty="0" smtClean="0"/>
          </a:p>
          <a:p>
            <a:pPr>
              <a:buNone/>
            </a:pPr>
            <a:endParaRPr lang="pt-BR" dirty="0" smtClean="0"/>
          </a:p>
          <a:p>
            <a:pPr lvl="3" algn="just">
              <a:buNone/>
            </a:pPr>
            <a:endParaRPr lang="pt-BR" dirty="0" smtClean="0"/>
          </a:p>
        </p:txBody>
      </p:sp>
      <p:sp>
        <p:nvSpPr>
          <p:cNvPr id="7" name="Retângulo 6"/>
          <p:cNvSpPr/>
          <p:nvPr/>
        </p:nvSpPr>
        <p:spPr>
          <a:xfrm>
            <a:off x="3059832" y="1124744"/>
            <a:ext cx="2880320" cy="4608512"/>
          </a:xfrm>
          <a:prstGeom prst="rect">
            <a:avLst/>
          </a:prstGeom>
          <a:solidFill>
            <a:schemeClr val="accent1">
              <a:alpha val="10000"/>
            </a:schemeClr>
          </a:solidFill>
          <a:ln w="9525" cap="sq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5373216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                                        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SysProJur</a:t>
            </a:r>
            <a:endParaRPr lang="pt-B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v"/>
            </a:pPr>
            <a:r>
              <a:rPr lang="pt-BR" b="1" dirty="0" smtClean="0"/>
              <a:t>Tecnologias Utilizadas</a:t>
            </a:r>
          </a:p>
          <a:p>
            <a:pPr>
              <a:buNone/>
            </a:pPr>
            <a:endParaRPr lang="pt-BR" b="1" dirty="0" smtClean="0"/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pt-BR" sz="1800" b="1" dirty="0" smtClean="0"/>
              <a:t>PHP 5</a:t>
            </a:r>
            <a:endParaRPr lang="pt-BR" sz="1800" dirty="0" smtClean="0"/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pt-BR" sz="1800" b="1" dirty="0" smtClean="0"/>
              <a:t>Framework Smarty 2.6.26</a:t>
            </a:r>
            <a:endParaRPr lang="pt-BR" sz="1800" dirty="0" smtClean="0"/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pt-BR" sz="1800" b="1" dirty="0" smtClean="0"/>
              <a:t>CSS</a:t>
            </a:r>
            <a:endParaRPr lang="pt-BR" sz="1800" dirty="0" smtClean="0"/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pt-BR" sz="1800" b="1" dirty="0" smtClean="0"/>
              <a:t>JavaCript</a:t>
            </a:r>
            <a:endParaRPr lang="pt-BR" sz="1800" dirty="0" smtClean="0"/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pt-BR" sz="1800" b="1" dirty="0" smtClean="0"/>
              <a:t>Ajax</a:t>
            </a:r>
            <a:r>
              <a:rPr lang="pt-BR" sz="1800" dirty="0" smtClean="0"/>
              <a:t> 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pt-BR" sz="1800" b="1" dirty="0" smtClean="0"/>
              <a:t>MySQL</a:t>
            </a:r>
            <a:endParaRPr lang="pt-BR" sz="1800" dirty="0" smtClean="0"/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pt-BR" sz="1800" b="1" dirty="0" smtClean="0"/>
              <a:t>Apache</a:t>
            </a:r>
            <a:endParaRPr lang="pt-BR" sz="1800" dirty="0" smtClean="0"/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pt-BR" sz="1800" b="1" dirty="0" smtClean="0"/>
              <a:t>MySQL Workbench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pt-BR" sz="1800" b="1" dirty="0" smtClean="0"/>
              <a:t>Design Patterns(MVC e Factory)</a:t>
            </a:r>
            <a:endParaRPr lang="pt-BR" sz="1800" dirty="0" smtClean="0"/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v"/>
            </a:pPr>
            <a:endParaRPr lang="pt-BR" b="1" dirty="0" smtClean="0"/>
          </a:p>
          <a:p>
            <a:pPr>
              <a:buNone/>
            </a:pPr>
            <a:endParaRPr lang="pt-BR" dirty="0" smtClean="0"/>
          </a:p>
          <a:p>
            <a:pPr lvl="3" algn="just"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5373216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                                        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SysProJur</a:t>
            </a:r>
            <a:endParaRPr lang="pt-B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v"/>
            </a:pPr>
            <a:r>
              <a:rPr lang="pt-BR" b="1" dirty="0" smtClean="0"/>
              <a:t>Dificuldades Encontradas</a:t>
            </a:r>
          </a:p>
          <a:p>
            <a:pPr lvl="2">
              <a:buClr>
                <a:schemeClr val="accent6">
                  <a:lumMod val="50000"/>
                </a:schemeClr>
              </a:buClr>
              <a:buNone/>
            </a:pPr>
            <a:endParaRPr lang="pt-BR" b="1" dirty="0" smtClean="0"/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pt-BR" sz="2000" dirty="0" smtClean="0"/>
              <a:t>Aprender o funcionamento do sistema base(SysAudi</a:t>
            </a:r>
            <a:r>
              <a:rPr lang="pt-BR" sz="2000" smtClean="0"/>
              <a:t>), as estruturas </a:t>
            </a:r>
            <a:r>
              <a:rPr lang="pt-BR" sz="2000" dirty="0" smtClean="0"/>
              <a:t>de </a:t>
            </a:r>
            <a:r>
              <a:rPr lang="pt-BR" sz="2000" dirty="0" smtClean="0"/>
              <a:t>arquivos do mesmo, </a:t>
            </a:r>
            <a:r>
              <a:rPr lang="pt-BR" sz="2000" dirty="0" smtClean="0"/>
              <a:t>para desenvolver o SysProJur;</a:t>
            </a:r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endParaRPr lang="pt-BR" sz="2000" dirty="0" smtClean="0"/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pt-BR" sz="2000" dirty="0" smtClean="0"/>
              <a:t>Modificar a estrutura padrão dos módulos em algumas partes do sistema; </a:t>
            </a:r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endParaRPr lang="pt-BR" sz="2000" dirty="0" smtClean="0"/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pt-BR" sz="2000" dirty="0" smtClean="0"/>
              <a:t>Aplicar Java Script no sistema.</a:t>
            </a:r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endParaRPr lang="pt-BR" sz="2000" dirty="0" smtClean="0"/>
          </a:p>
          <a:p>
            <a:pPr lvl="2">
              <a:buClr>
                <a:schemeClr val="accent6">
                  <a:lumMod val="50000"/>
                </a:schemeClr>
              </a:buClr>
              <a:buNone/>
            </a:pPr>
            <a:endParaRPr lang="pt-BR" sz="2000" dirty="0" smtClean="0"/>
          </a:p>
          <a:p>
            <a:pPr>
              <a:buNone/>
            </a:pPr>
            <a:endParaRPr lang="pt-BR" dirty="0" smtClean="0"/>
          </a:p>
          <a:p>
            <a:pPr lvl="3" algn="just"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5373216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                                        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SysProJur</a:t>
            </a:r>
            <a:endParaRPr lang="pt-B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v"/>
            </a:pPr>
            <a:r>
              <a:rPr lang="pt-BR" b="1" dirty="0" smtClean="0"/>
              <a:t>Modificações futuras...</a:t>
            </a:r>
          </a:p>
          <a:p>
            <a:pPr lvl="2">
              <a:buClr>
                <a:schemeClr val="accent6">
                  <a:lumMod val="50000"/>
                </a:schemeClr>
              </a:buClr>
              <a:buNone/>
            </a:pPr>
            <a:endParaRPr lang="pt-BR" b="1" dirty="0" smtClean="0"/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pt-BR" sz="2000" dirty="0" smtClean="0"/>
              <a:t>Melhorar o funcionamento do sistema em outros  navegadores;</a:t>
            </a:r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endParaRPr lang="pt-BR" sz="2000" dirty="0" smtClean="0"/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pt-BR" sz="2000" dirty="0" smtClean="0"/>
              <a:t>Configurar permissões por grupo de usuários;</a:t>
            </a:r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endParaRPr lang="pt-BR" sz="2000" dirty="0" smtClean="0"/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pt-BR" sz="2000" dirty="0" smtClean="0"/>
              <a:t>Otimizar o sistema através da refatoração de código;</a:t>
            </a:r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endParaRPr lang="pt-BR" sz="2000" dirty="0" smtClean="0"/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pt-BR" sz="2000" dirty="0" smtClean="0"/>
              <a:t>Implementar mecanismo de envio de mensagens, para dispositivos móveis, sobre novos processos no sistema;</a:t>
            </a:r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endParaRPr lang="pt-BR" sz="2000" dirty="0" smtClean="0"/>
          </a:p>
          <a:p>
            <a:pPr lvl="2">
              <a:buClr>
                <a:schemeClr val="accent6">
                  <a:lumMod val="50000"/>
                </a:schemeClr>
              </a:buClr>
              <a:buNone/>
            </a:pPr>
            <a:endParaRPr lang="pt-BR" sz="2000" dirty="0" smtClean="0"/>
          </a:p>
          <a:p>
            <a:pPr lvl="2">
              <a:buClr>
                <a:schemeClr val="accent6">
                  <a:lumMod val="50000"/>
                </a:schemeClr>
              </a:buClr>
              <a:buNone/>
            </a:pPr>
            <a:endParaRPr lang="pt-BR" sz="2000" dirty="0" smtClean="0"/>
          </a:p>
          <a:p>
            <a:pPr>
              <a:buNone/>
            </a:pPr>
            <a:endParaRPr lang="pt-BR" dirty="0" smtClean="0"/>
          </a:p>
          <a:p>
            <a:pPr lvl="3" algn="just"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1841</TotalTime>
  <Words>344</Words>
  <Application>Microsoft Office PowerPoint</Application>
  <PresentationFormat>Apresentação na tela (4:3)</PresentationFormat>
  <Paragraphs>94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Aspecto</vt:lpstr>
      <vt:lpstr>SysProJur</vt:lpstr>
      <vt:lpstr>                                        SysProJur</vt:lpstr>
      <vt:lpstr>                                        SysProJur</vt:lpstr>
      <vt:lpstr>                                        SysProJur</vt:lpstr>
      <vt:lpstr>                                        SysProJur</vt:lpstr>
      <vt:lpstr>                                        SysProJur</vt:lpstr>
      <vt:lpstr>                                        SysProJur</vt:lpstr>
      <vt:lpstr>                                        SysProJur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CONTROLE DE ATIVIDADES - SCA</dc:title>
  <dc:creator>EDMAYCON</dc:creator>
  <cp:lastModifiedBy>EDMAYCON</cp:lastModifiedBy>
  <cp:revision>162</cp:revision>
  <dcterms:created xsi:type="dcterms:W3CDTF">2010-07-16T18:09:03Z</dcterms:created>
  <dcterms:modified xsi:type="dcterms:W3CDTF">2011-01-12T14:15:24Z</dcterms:modified>
</cp:coreProperties>
</file>