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3"/>
  </p:notesMasterIdLst>
  <p:sldIdLst>
    <p:sldId id="256" r:id="rId2"/>
    <p:sldId id="277" r:id="rId3"/>
    <p:sldId id="257" r:id="rId4"/>
    <p:sldId id="258" r:id="rId5"/>
    <p:sldId id="259" r:id="rId6"/>
    <p:sldId id="260" r:id="rId7"/>
    <p:sldId id="261" r:id="rId8"/>
    <p:sldId id="262" r:id="rId9"/>
    <p:sldId id="263" r:id="rId10"/>
    <p:sldId id="264" r:id="rId11"/>
    <p:sldId id="266" r:id="rId12"/>
    <p:sldId id="267" r:id="rId13"/>
    <p:sldId id="268" r:id="rId14"/>
    <p:sldId id="269" r:id="rId15"/>
    <p:sldId id="270" r:id="rId16"/>
    <p:sldId id="275" r:id="rId17"/>
    <p:sldId id="272" r:id="rId18"/>
    <p:sldId id="273" r:id="rId19"/>
    <p:sldId id="274" r:id="rId20"/>
    <p:sldId id="276" r:id="rId21"/>
    <p:sldId id="27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221" autoAdjust="0"/>
  </p:normalViewPr>
  <p:slideViewPr>
    <p:cSldViewPr>
      <p:cViewPr>
        <p:scale>
          <a:sx n="80" d="100"/>
          <a:sy n="80" d="100"/>
        </p:scale>
        <p:origin x="-858" y="-88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58A515-E13D-4CCC-A8E9-309186DDF417}" type="datetimeFigureOut">
              <a:rPr lang="en-US" smtClean="0"/>
              <a:t>4/12/2018</a:t>
            </a:fld>
            <a:endParaRPr lang="en-US"/>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ABBFED-E379-46EB-8E5A-A3C1C960A816}" type="slidenum">
              <a:rPr lang="en-US" smtClean="0"/>
              <a:t>‹#›</a:t>
            </a:fld>
            <a:endParaRPr lang="en-US"/>
          </a:p>
        </p:txBody>
      </p:sp>
    </p:spTree>
    <p:extLst>
      <p:ext uri="{BB962C8B-B14F-4D97-AF65-F5344CB8AC3E}">
        <p14:creationId xmlns:p14="http://schemas.microsoft.com/office/powerpoint/2010/main" val="4035933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Добрый</a:t>
            </a:r>
            <a:r>
              <a:rPr lang="ru-RU" baseline="0" dirty="0" smtClean="0"/>
              <a:t> день. Тема нашего доклада «Оптимистичный подход к обработке неупорядоченных событий в рамках аналитической обработки потоков данных». </a:t>
            </a:r>
            <a:endParaRPr lang="en-US" dirty="0"/>
          </a:p>
        </p:txBody>
      </p:sp>
      <p:sp>
        <p:nvSpPr>
          <p:cNvPr id="4" name="Номер слайда 3"/>
          <p:cNvSpPr>
            <a:spLocks noGrp="1"/>
          </p:cNvSpPr>
          <p:nvPr>
            <p:ph type="sldNum" sz="quarter" idx="10"/>
          </p:nvPr>
        </p:nvSpPr>
        <p:spPr/>
        <p:txBody>
          <a:bodyPr/>
          <a:lstStyle/>
          <a:p>
            <a:fld id="{B6ABBFED-E379-46EB-8E5A-A3C1C960A816}" type="slidenum">
              <a:rPr lang="en-US" smtClean="0"/>
              <a:t>1</a:t>
            </a:fld>
            <a:endParaRPr lang="en-US"/>
          </a:p>
        </p:txBody>
      </p:sp>
    </p:spTree>
    <p:extLst>
      <p:ext uri="{BB962C8B-B14F-4D97-AF65-F5344CB8AC3E}">
        <p14:creationId xmlns:p14="http://schemas.microsoft.com/office/powerpoint/2010/main" val="8194681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На</a:t>
            </a:r>
            <a:r>
              <a:rPr lang="ru-RU" baseline="0" dirty="0" smtClean="0"/>
              <a:t> данный момент </a:t>
            </a:r>
            <a:r>
              <a:rPr lang="en-US" baseline="0" dirty="0" smtClean="0"/>
              <a:t>OOP </a:t>
            </a:r>
            <a:r>
              <a:rPr lang="ru-RU" baseline="0" dirty="0" smtClean="0"/>
              <a:t>подход применяется во всех современных </a:t>
            </a:r>
            <a:r>
              <a:rPr lang="ru-RU" baseline="0" dirty="0" smtClean="0"/>
              <a:t>промышленных системах </a:t>
            </a:r>
            <a:r>
              <a:rPr lang="ru-RU" baseline="0" dirty="0" smtClean="0"/>
              <a:t>потоковой обработки. Однако, как уже было показано, </a:t>
            </a:r>
            <a:r>
              <a:rPr lang="en-US" baseline="0" dirty="0" smtClean="0"/>
              <a:t>OOP </a:t>
            </a:r>
            <a:r>
              <a:rPr lang="ru-RU" baseline="0" dirty="0" smtClean="0"/>
              <a:t>требует буферизации перед каждой операцией, чувствительной к порядку. </a:t>
            </a:r>
            <a:r>
              <a:rPr lang="ru-RU" dirty="0" smtClean="0"/>
              <a:t>Наша цель –  модифицировать </a:t>
            </a:r>
            <a:r>
              <a:rPr lang="en-US" dirty="0" smtClean="0"/>
              <a:t>OOP </a:t>
            </a:r>
            <a:r>
              <a:rPr lang="ru-RU" dirty="0" smtClean="0"/>
              <a:t>подход так, чтобы оставить только один буфер в конце потока. Для этого мы предлагаем</a:t>
            </a:r>
            <a:r>
              <a:rPr lang="ru-RU" baseline="0" dirty="0" smtClean="0"/>
              <a:t> обрабатывать элементы оптимистично, т.е. не блокируясь на каждой чувствительной к порядку операции. Мы допускаем появление </a:t>
            </a:r>
            <a:r>
              <a:rPr lang="ru-RU" baseline="0" dirty="0" err="1" smtClean="0"/>
              <a:t>невалидных</a:t>
            </a:r>
            <a:r>
              <a:rPr lang="ru-RU" baseline="0" dirty="0" smtClean="0"/>
              <a:t> элементов, которые, при этом, не должны быть отданы пользователю. Кроме того, изменения состояния операций, вызванные </a:t>
            </a:r>
            <a:r>
              <a:rPr lang="ru-RU" baseline="0" dirty="0" err="1" smtClean="0"/>
              <a:t>невалидными</a:t>
            </a:r>
            <a:r>
              <a:rPr lang="ru-RU" baseline="0" dirty="0" smtClean="0"/>
              <a:t> элементами должны быть отменены.</a:t>
            </a:r>
            <a:endParaRPr lang="en-US" dirty="0"/>
          </a:p>
        </p:txBody>
      </p:sp>
      <p:sp>
        <p:nvSpPr>
          <p:cNvPr id="4" name="Номер слайда 3"/>
          <p:cNvSpPr>
            <a:spLocks noGrp="1"/>
          </p:cNvSpPr>
          <p:nvPr>
            <p:ph type="sldNum" sz="quarter" idx="10"/>
          </p:nvPr>
        </p:nvSpPr>
        <p:spPr/>
        <p:txBody>
          <a:bodyPr/>
          <a:lstStyle/>
          <a:p>
            <a:fld id="{B6ABBFED-E379-46EB-8E5A-A3C1C960A816}" type="slidenum">
              <a:rPr lang="en-US" smtClean="0"/>
              <a:t>10</a:t>
            </a:fld>
            <a:endParaRPr lang="en-US"/>
          </a:p>
        </p:txBody>
      </p:sp>
    </p:spTree>
    <p:extLst>
      <p:ext uri="{BB962C8B-B14F-4D97-AF65-F5344CB8AC3E}">
        <p14:creationId xmlns:p14="http://schemas.microsoft.com/office/powerpoint/2010/main" val="1191296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Рассмотрим</a:t>
            </a:r>
            <a:r>
              <a:rPr lang="ru-RU" baseline="0" dirty="0" smtClean="0"/>
              <a:t> произвольную операцию с состоянием. Пусть на вход пришли элементы со временем 5 и 7. Они оптимистично обработались, несмотря на то, что в потоке могли быть элементы, которые необходимо обработать раньше. В нашем случае, это элемент 6. Были порождены соответствующие выходные элементы и состояние операции было обновлено. </a:t>
            </a:r>
          </a:p>
          <a:p>
            <a:endParaRPr lang="ru-RU" baseline="0" dirty="0" smtClean="0"/>
          </a:p>
          <a:p>
            <a:r>
              <a:rPr lang="ru-RU" baseline="0" dirty="0" smtClean="0"/>
              <a:t>Когда приходит элемент 6, то необходимо, во-первых, объявить </a:t>
            </a:r>
            <a:r>
              <a:rPr lang="ru-RU" baseline="0" dirty="0" err="1" smtClean="0"/>
              <a:t>невалидным</a:t>
            </a:r>
            <a:r>
              <a:rPr lang="ru-RU" baseline="0" dirty="0" smtClean="0"/>
              <a:t> элемент, порожденный входным элементом со временем 7, поскольку он должен был обработаться позже. А во-вторых нужно откатить состояние и обработать элемент 6. Затем, нужно снова обработать элемент со временем 7, но при другом состоянии операции. </a:t>
            </a:r>
          </a:p>
          <a:p>
            <a:endParaRPr lang="ru-RU" baseline="0" dirty="0" smtClean="0"/>
          </a:p>
          <a:p>
            <a:r>
              <a:rPr lang="ru-RU" baseline="0" dirty="0" smtClean="0"/>
              <a:t>Однако, в общем случае, невозможно откатить состояние, не зная семантики операции. Например, для сложения нужно применить обратную операцию – вычитание. Кроме того, необходимо отменить действие </a:t>
            </a:r>
            <a:r>
              <a:rPr lang="ru-RU" baseline="0" dirty="0" err="1" smtClean="0"/>
              <a:t>невалидного</a:t>
            </a:r>
            <a:r>
              <a:rPr lang="ru-RU" baseline="0" dirty="0" smtClean="0"/>
              <a:t> элемента на все операции ниже по потоку. Внесение этой функциональности в контракт с пользователем может существенно усложнить бизнес-логику. </a:t>
            </a:r>
          </a:p>
          <a:p>
            <a:endParaRPr lang="ru-RU" baseline="0" dirty="0" smtClean="0"/>
          </a:p>
          <a:p>
            <a:r>
              <a:rPr lang="ru-RU" baseline="0" dirty="0" smtClean="0"/>
              <a:t>Необходимо подобрать</a:t>
            </a:r>
            <a:r>
              <a:rPr lang="en-US" baseline="0" dirty="0" smtClean="0"/>
              <a:t> </a:t>
            </a:r>
            <a:r>
              <a:rPr lang="ru-RU" baseline="0" dirty="0" smtClean="0"/>
              <a:t>операцию, которую с одной стороны будет просто реализовать в «оптимистичном» стиле, а с другой стороны, через которую можно выразить любую операцию с состоянием. </a:t>
            </a:r>
          </a:p>
        </p:txBody>
      </p:sp>
      <p:sp>
        <p:nvSpPr>
          <p:cNvPr id="4" name="Номер слайда 3"/>
          <p:cNvSpPr>
            <a:spLocks noGrp="1"/>
          </p:cNvSpPr>
          <p:nvPr>
            <p:ph type="sldNum" sz="quarter" idx="10"/>
          </p:nvPr>
        </p:nvSpPr>
        <p:spPr/>
        <p:txBody>
          <a:bodyPr/>
          <a:lstStyle/>
          <a:p>
            <a:fld id="{B6ABBFED-E379-46EB-8E5A-A3C1C960A816}" type="slidenum">
              <a:rPr lang="en-US" smtClean="0"/>
              <a:t>11</a:t>
            </a:fld>
            <a:endParaRPr lang="en-US"/>
          </a:p>
        </p:txBody>
      </p:sp>
    </p:spTree>
    <p:extLst>
      <p:ext uri="{BB962C8B-B14F-4D97-AF65-F5344CB8AC3E}">
        <p14:creationId xmlns:p14="http://schemas.microsoft.com/office/powerpoint/2010/main" val="4225885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Рассмотри операцию группировки с окном. Группировка объединяет в единый </a:t>
            </a:r>
            <a:r>
              <a:rPr lang="ru-RU" dirty="0" smtClean="0"/>
              <a:t>элемент (кортеж) </a:t>
            </a:r>
            <a:r>
              <a:rPr lang="ru-RU" dirty="0" smtClean="0"/>
              <a:t>множество последовательных элементов с одним и тем же значением входной хеш-функции. Максимальное количество элементов,</a:t>
            </a:r>
            <a:r>
              <a:rPr lang="ru-RU" baseline="0" dirty="0" smtClean="0"/>
              <a:t> которые могут быть сгруппированы задается окном. </a:t>
            </a:r>
          </a:p>
          <a:p>
            <a:endParaRPr lang="ru-RU" baseline="0" dirty="0" smtClean="0"/>
          </a:p>
          <a:p>
            <a:r>
              <a:rPr lang="ru-RU" baseline="0" dirty="0" smtClean="0"/>
              <a:t>На слайде приведен пример вывода группировки с </a:t>
            </a:r>
            <a:r>
              <a:rPr lang="ru-RU" baseline="0" dirty="0" smtClean="0"/>
              <a:t>окном 2. Сначала приходит элемент со временем 5. В группировке нет других элементов, поэтому выпускается одноэлементный кортеж. Затем приходит элемент со временем 6 и группируется с элементом со временем 5. Выпускается кортеж (5,6). Приходит элемент 7 и выпускается кортеж (6,7), элемент со временем 5 уже не влезает в окно размера 2.</a:t>
            </a:r>
            <a:endParaRPr lang="ru-RU" baseline="0" dirty="0" smtClean="0"/>
          </a:p>
        </p:txBody>
      </p:sp>
      <p:sp>
        <p:nvSpPr>
          <p:cNvPr id="4" name="Номер слайда 3"/>
          <p:cNvSpPr>
            <a:spLocks noGrp="1"/>
          </p:cNvSpPr>
          <p:nvPr>
            <p:ph type="sldNum" sz="quarter" idx="10"/>
          </p:nvPr>
        </p:nvSpPr>
        <p:spPr/>
        <p:txBody>
          <a:bodyPr/>
          <a:lstStyle/>
          <a:p>
            <a:fld id="{B6ABBFED-E379-46EB-8E5A-A3C1C960A816}" type="slidenum">
              <a:rPr lang="en-US" smtClean="0"/>
              <a:t>12</a:t>
            </a:fld>
            <a:endParaRPr lang="en-US"/>
          </a:p>
        </p:txBody>
      </p:sp>
    </p:spTree>
    <p:extLst>
      <p:ext uri="{BB962C8B-B14F-4D97-AF65-F5344CB8AC3E}">
        <p14:creationId xmlns:p14="http://schemas.microsoft.com/office/powerpoint/2010/main" val="28391204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Рассмотрим способ реализации «оптимистичной» группировки на примере. </a:t>
            </a:r>
            <a:endParaRPr lang="en-US" dirty="0" smtClean="0"/>
          </a:p>
          <a:p>
            <a:endParaRPr lang="en-US" dirty="0" smtClean="0"/>
          </a:p>
          <a:p>
            <a:r>
              <a:rPr lang="ru-RU" dirty="0" smtClean="0"/>
              <a:t>Пусть</a:t>
            </a:r>
            <a:r>
              <a:rPr lang="ru-RU" baseline="0" dirty="0" smtClean="0"/>
              <a:t> </a:t>
            </a:r>
            <a:r>
              <a:rPr lang="ru-RU" baseline="0" dirty="0" smtClean="0"/>
              <a:t>на вход группировки с окном 2 подается </a:t>
            </a:r>
            <a:r>
              <a:rPr lang="ru-RU" baseline="0" dirty="0" smtClean="0"/>
              <a:t>элементы </a:t>
            </a:r>
            <a:r>
              <a:rPr lang="ru-RU" baseline="0" dirty="0" smtClean="0"/>
              <a:t>со </a:t>
            </a:r>
            <a:r>
              <a:rPr lang="ru-RU" baseline="0" dirty="0" smtClean="0"/>
              <a:t>временами 5 и 7. Выпускаются кортежи (5) </a:t>
            </a:r>
            <a:r>
              <a:rPr lang="ru-RU" baseline="0" dirty="0" smtClean="0"/>
              <a:t>и </a:t>
            </a:r>
            <a:r>
              <a:rPr lang="ru-RU" baseline="0" dirty="0" smtClean="0"/>
              <a:t>(5,7). Затем приходит элемент со временем 6, идущий вне порядка. Он встает </a:t>
            </a:r>
            <a:r>
              <a:rPr lang="ru-RU" baseline="0" dirty="0" smtClean="0"/>
              <a:t>на свою позицию в группе и выпускаются пары, которые попадают в окно вместе с элементом 6, т.е. </a:t>
            </a:r>
            <a:r>
              <a:rPr lang="ru-RU" baseline="0" dirty="0" smtClean="0"/>
              <a:t>(5,6) </a:t>
            </a:r>
            <a:r>
              <a:rPr lang="ru-RU" baseline="0" dirty="0" smtClean="0"/>
              <a:t>и </a:t>
            </a:r>
            <a:r>
              <a:rPr lang="ru-RU" baseline="0" dirty="0" smtClean="0"/>
              <a:t>(6,7). </a:t>
            </a:r>
            <a:r>
              <a:rPr lang="ru-RU" baseline="0" dirty="0" smtClean="0"/>
              <a:t>При этом элемент </a:t>
            </a:r>
            <a:r>
              <a:rPr lang="ru-RU" baseline="0" dirty="0" smtClean="0"/>
              <a:t>(5,7) </a:t>
            </a:r>
            <a:r>
              <a:rPr lang="ru-RU" baseline="0" dirty="0" smtClean="0"/>
              <a:t>выпускается снова, но с меткой, что такой элемент является </a:t>
            </a:r>
            <a:r>
              <a:rPr lang="ru-RU" baseline="0" dirty="0" err="1" smtClean="0"/>
              <a:t>невалидным</a:t>
            </a:r>
            <a:r>
              <a:rPr lang="ru-RU" baseline="0" dirty="0" smtClean="0"/>
              <a:t>. </a:t>
            </a:r>
            <a:endParaRPr lang="ru-RU" baseline="0" dirty="0" smtClean="0"/>
          </a:p>
          <a:p>
            <a:endParaRPr lang="ru-RU" baseline="0" dirty="0" smtClean="0"/>
          </a:p>
          <a:p>
            <a:r>
              <a:rPr lang="ru-RU" baseline="0" dirty="0" smtClean="0"/>
              <a:t>Если </a:t>
            </a:r>
            <a:r>
              <a:rPr lang="ru-RU" baseline="0" dirty="0" smtClean="0"/>
              <a:t>в группировку приходит элемент с меткой «</a:t>
            </a:r>
            <a:r>
              <a:rPr lang="ru-RU" baseline="0" dirty="0" err="1" smtClean="0"/>
              <a:t>невалидный</a:t>
            </a:r>
            <a:r>
              <a:rPr lang="ru-RU" baseline="0" dirty="0" smtClean="0"/>
              <a:t>», то соответствующий ему элемент удаляется из группы. Такой подход гарантирует, что все валидные элементы в конечном счете будут порождены, а количество </a:t>
            </a:r>
            <a:r>
              <a:rPr lang="ru-RU" baseline="0" dirty="0" err="1" smtClean="0"/>
              <a:t>невалидных</a:t>
            </a:r>
            <a:r>
              <a:rPr lang="ru-RU" baseline="0" dirty="0" smtClean="0"/>
              <a:t> ограничено сверху</a:t>
            </a:r>
            <a:r>
              <a:rPr lang="ru-RU" baseline="0" dirty="0" smtClean="0"/>
              <a:t>.</a:t>
            </a:r>
            <a:endParaRPr lang="ru-RU" baseline="0" dirty="0" smtClean="0"/>
          </a:p>
        </p:txBody>
      </p:sp>
      <p:sp>
        <p:nvSpPr>
          <p:cNvPr id="4" name="Номер слайда 3"/>
          <p:cNvSpPr>
            <a:spLocks noGrp="1"/>
          </p:cNvSpPr>
          <p:nvPr>
            <p:ph type="sldNum" sz="quarter" idx="10"/>
          </p:nvPr>
        </p:nvSpPr>
        <p:spPr/>
        <p:txBody>
          <a:bodyPr/>
          <a:lstStyle/>
          <a:p>
            <a:fld id="{B6ABBFED-E379-46EB-8E5A-A3C1C960A816}" type="slidenum">
              <a:rPr lang="en-US" smtClean="0"/>
              <a:t>13</a:t>
            </a:fld>
            <a:endParaRPr lang="en-US"/>
          </a:p>
        </p:txBody>
      </p:sp>
    </p:spTree>
    <p:extLst>
      <p:ext uri="{BB962C8B-B14F-4D97-AF65-F5344CB8AC3E}">
        <p14:creationId xmlns:p14="http://schemas.microsoft.com/office/powerpoint/2010/main" val="4537787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Перед</a:t>
            </a:r>
            <a:r>
              <a:rPr lang="ru-RU" baseline="0" dirty="0" smtClean="0"/>
              <a:t> тем, как элементы отдаются пользователю, нужно отфильтровать все </a:t>
            </a:r>
            <a:r>
              <a:rPr lang="ru-RU" baseline="0" dirty="0" err="1" smtClean="0"/>
              <a:t>невалидные</a:t>
            </a:r>
            <a:r>
              <a:rPr lang="ru-RU" baseline="0" dirty="0" smtClean="0"/>
              <a:t> элементы. Для этого все элементы буферизуются в барьере. </a:t>
            </a:r>
            <a:r>
              <a:rPr lang="ru-RU" baseline="0" dirty="0" err="1" smtClean="0"/>
              <a:t>Невалидные</a:t>
            </a:r>
            <a:r>
              <a:rPr lang="ru-RU" baseline="0" dirty="0" smtClean="0"/>
              <a:t> элементы удаляются, если приходят соответствующие элементы с метками. Каждый раз когда приходит пунктуация, часть элементов выпускается, так как пунктуация гарантирует, что </a:t>
            </a:r>
            <a:r>
              <a:rPr lang="ru-RU" baseline="0" dirty="0" err="1" smtClean="0"/>
              <a:t>невалидных</a:t>
            </a:r>
            <a:r>
              <a:rPr lang="ru-RU" baseline="0" dirty="0" smtClean="0"/>
              <a:t> элементов с временем меньшим, чем заданное значение не будет порождено, что следует из семантики пунктуации.</a:t>
            </a:r>
          </a:p>
          <a:p>
            <a:endParaRPr lang="ru-RU" baseline="0" dirty="0" smtClean="0"/>
          </a:p>
          <a:p>
            <a:r>
              <a:rPr lang="ru-RU" baseline="0" dirty="0" smtClean="0"/>
              <a:t>Рассмотри рисунок на слайде. Элементы с временами 4, 5 не могут быть выпущены, так как для них все еще могут прийти инвалидирующие элементы. Например, инвалидирующий элемент для 5 есть в потоке. Затем, приходит </a:t>
            </a:r>
            <a:r>
              <a:rPr lang="ru-RU" baseline="0" dirty="0" smtClean="0"/>
              <a:t>пунктуация со временем </a:t>
            </a:r>
            <a:r>
              <a:rPr lang="ru-RU" baseline="0" dirty="0" smtClean="0"/>
              <a:t>8. Она гарантирует, что инвалидирующие элементы со временем меньше, чем 8 не могут быть порождены. Следовательно, 4,5,8 можно выпускать. </a:t>
            </a:r>
            <a:r>
              <a:rPr lang="ru-RU" baseline="0" dirty="0" smtClean="0"/>
              <a:t>Заметим, </a:t>
            </a:r>
            <a:r>
              <a:rPr lang="ru-RU" baseline="0" dirty="0" smtClean="0"/>
              <a:t>что буфер в барьере - это </a:t>
            </a:r>
            <a:r>
              <a:rPr lang="ru-RU" baseline="0" dirty="0" smtClean="0"/>
              <a:t>единственный буфер в нашей системе.</a:t>
            </a:r>
          </a:p>
          <a:p>
            <a:endParaRPr lang="ru-RU" baseline="0" dirty="0" smtClean="0"/>
          </a:p>
        </p:txBody>
      </p:sp>
      <p:sp>
        <p:nvSpPr>
          <p:cNvPr id="4" name="Номер слайда 3"/>
          <p:cNvSpPr>
            <a:spLocks noGrp="1"/>
          </p:cNvSpPr>
          <p:nvPr>
            <p:ph type="sldNum" sz="quarter" idx="10"/>
          </p:nvPr>
        </p:nvSpPr>
        <p:spPr/>
        <p:txBody>
          <a:bodyPr/>
          <a:lstStyle/>
          <a:p>
            <a:fld id="{B6ABBFED-E379-46EB-8E5A-A3C1C960A816}" type="slidenum">
              <a:rPr lang="en-US" smtClean="0"/>
              <a:t>14</a:t>
            </a:fld>
            <a:endParaRPr lang="en-US"/>
          </a:p>
        </p:txBody>
      </p:sp>
    </p:spTree>
    <p:extLst>
      <p:ext uri="{BB962C8B-B14F-4D97-AF65-F5344CB8AC3E}">
        <p14:creationId xmlns:p14="http://schemas.microsoft.com/office/powerpoint/2010/main" val="33146185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Можно показать,</a:t>
            </a:r>
            <a:r>
              <a:rPr lang="ru-RU" baseline="0" dirty="0" smtClean="0"/>
              <a:t> что используя группировку с окном 2, операцию </a:t>
            </a:r>
            <a:r>
              <a:rPr lang="en-US" baseline="0" dirty="0" smtClean="0"/>
              <a:t>Map </a:t>
            </a:r>
            <a:r>
              <a:rPr lang="ru-RU" baseline="0" dirty="0" smtClean="0"/>
              <a:t>без состояния и цикл можно реализовать любую операцию с состоянием. Основная идея состоит в том, что состояние становится элементом потока, и каждый раз группируется с новым элементом, а затем снова </a:t>
            </a:r>
            <a:r>
              <a:rPr lang="ru-RU" baseline="0" dirty="0" err="1" smtClean="0"/>
              <a:t>агрегируется</a:t>
            </a:r>
            <a:r>
              <a:rPr lang="ru-RU" baseline="0" dirty="0" smtClean="0"/>
              <a:t> в последующей </a:t>
            </a:r>
            <a:r>
              <a:rPr lang="en-US" baseline="0" dirty="0" smtClean="0"/>
              <a:t>Map-</a:t>
            </a:r>
            <a:r>
              <a:rPr lang="ru-RU" baseline="0" dirty="0" smtClean="0"/>
              <a:t>операции. Из-за ограничения на время доклада опустим подробности реализации, их можно найти в тексте статьи.</a:t>
            </a:r>
            <a:endParaRPr lang="en-US" dirty="0"/>
          </a:p>
        </p:txBody>
      </p:sp>
      <p:sp>
        <p:nvSpPr>
          <p:cNvPr id="4" name="Номер слайда 3"/>
          <p:cNvSpPr>
            <a:spLocks noGrp="1"/>
          </p:cNvSpPr>
          <p:nvPr>
            <p:ph type="sldNum" sz="quarter" idx="10"/>
          </p:nvPr>
        </p:nvSpPr>
        <p:spPr/>
        <p:txBody>
          <a:bodyPr/>
          <a:lstStyle/>
          <a:p>
            <a:fld id="{B6ABBFED-E379-46EB-8E5A-A3C1C960A816}" type="slidenum">
              <a:rPr lang="en-US" smtClean="0"/>
              <a:t>15</a:t>
            </a:fld>
            <a:endParaRPr lang="en-US"/>
          </a:p>
        </p:txBody>
      </p:sp>
    </p:spTree>
    <p:extLst>
      <p:ext uri="{BB962C8B-B14F-4D97-AF65-F5344CB8AC3E}">
        <p14:creationId xmlns:p14="http://schemas.microsoft.com/office/powerpoint/2010/main" val="18753587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Мы провели серию экспериментов, чтобы оценить эффективность предложенного подхода. В качестве задачи для экспериментов выбрано построение инвертированного</a:t>
            </a:r>
            <a:r>
              <a:rPr lang="ru-RU" baseline="0" dirty="0" smtClean="0"/>
              <a:t> индекса, т.к. во-первых обновление индекса – операция с состоянием, требующая порядок входа, а во-вторых физический граф исполнения содержит </a:t>
            </a:r>
            <a:r>
              <a:rPr lang="ru-RU" baseline="0" dirty="0" err="1" smtClean="0"/>
              <a:t>шаффл</a:t>
            </a:r>
            <a:r>
              <a:rPr lang="ru-RU" baseline="0" dirty="0" smtClean="0"/>
              <a:t>, который может вызвать переупорядочивание. </a:t>
            </a:r>
            <a:endParaRPr lang="ru-RU" baseline="0" dirty="0" smtClean="0"/>
          </a:p>
          <a:p>
            <a:endParaRPr lang="ru-RU" baseline="0" dirty="0" smtClean="0"/>
          </a:p>
          <a:p>
            <a:r>
              <a:rPr lang="ru-RU" baseline="0" dirty="0" smtClean="0"/>
              <a:t>Эксперименты </a:t>
            </a:r>
            <a:r>
              <a:rPr lang="ru-RU" baseline="0" dirty="0" smtClean="0"/>
              <a:t>проводились на 10 </a:t>
            </a:r>
            <a:r>
              <a:rPr lang="ru-RU" baseline="0" dirty="0" err="1" smtClean="0"/>
              <a:t>инстансах</a:t>
            </a:r>
            <a:r>
              <a:rPr lang="ru-RU" baseline="0" dirty="0" smtClean="0"/>
              <a:t> </a:t>
            </a:r>
            <a:r>
              <a:rPr lang="ru-RU" baseline="0" dirty="0" err="1" smtClean="0"/>
              <a:t>амазон</a:t>
            </a:r>
            <a:r>
              <a:rPr lang="ru-RU" baseline="0" dirty="0" smtClean="0"/>
              <a:t> микро с </a:t>
            </a:r>
            <a:r>
              <a:rPr lang="en-US" baseline="0" dirty="0" smtClean="0"/>
              <a:t>1 </a:t>
            </a:r>
            <a:r>
              <a:rPr lang="ru-RU" baseline="0" dirty="0" smtClean="0"/>
              <a:t>ядром и 1 гигабайтом памяти. В качестве </a:t>
            </a:r>
            <a:r>
              <a:rPr lang="ru-RU" baseline="0" dirty="0" err="1" smtClean="0"/>
              <a:t>датасета</a:t>
            </a:r>
            <a:r>
              <a:rPr lang="ru-RU" baseline="0" dirty="0" smtClean="0"/>
              <a:t> использовались 10000 статей </a:t>
            </a:r>
            <a:r>
              <a:rPr lang="ru-RU" baseline="0" dirty="0" err="1" smtClean="0"/>
              <a:t>википедии</a:t>
            </a:r>
            <a:r>
              <a:rPr lang="ru-RU" baseline="0" dirty="0" smtClean="0"/>
              <a:t>. </a:t>
            </a:r>
            <a:endParaRPr lang="en-US" dirty="0"/>
          </a:p>
        </p:txBody>
      </p:sp>
      <p:sp>
        <p:nvSpPr>
          <p:cNvPr id="4" name="Номер слайда 3"/>
          <p:cNvSpPr>
            <a:spLocks noGrp="1"/>
          </p:cNvSpPr>
          <p:nvPr>
            <p:ph type="sldNum" sz="quarter" idx="10"/>
          </p:nvPr>
        </p:nvSpPr>
        <p:spPr/>
        <p:txBody>
          <a:bodyPr/>
          <a:lstStyle/>
          <a:p>
            <a:fld id="{B6ABBFED-E379-46EB-8E5A-A3C1C960A816}" type="slidenum">
              <a:rPr lang="en-US" smtClean="0"/>
              <a:t>16</a:t>
            </a:fld>
            <a:endParaRPr lang="en-US"/>
          </a:p>
        </p:txBody>
      </p:sp>
    </p:spTree>
    <p:extLst>
      <p:ext uri="{BB962C8B-B14F-4D97-AF65-F5344CB8AC3E}">
        <p14:creationId xmlns:p14="http://schemas.microsoft.com/office/powerpoint/2010/main" val="10069375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На слайде показан</a:t>
            </a:r>
            <a:r>
              <a:rPr lang="ru-RU" baseline="0" dirty="0" smtClean="0"/>
              <a:t> график зависимости отношения </a:t>
            </a:r>
            <a:r>
              <a:rPr lang="ru-RU" baseline="0" dirty="0" err="1" smtClean="0"/>
              <a:t>невалидных</a:t>
            </a:r>
            <a:r>
              <a:rPr lang="ru-RU" baseline="0" dirty="0" smtClean="0"/>
              <a:t> элементов, пришедших к барьеру к общему количеству элементов, пришедших к барьеру от количества </a:t>
            </a:r>
            <a:r>
              <a:rPr lang="ru-RU" baseline="0" dirty="0" err="1" smtClean="0"/>
              <a:t>нод</a:t>
            </a:r>
            <a:r>
              <a:rPr lang="ru-RU" baseline="0" dirty="0" smtClean="0"/>
              <a:t> и количества документов, поданных на вход в секунду. Видно, что пик дополнительной нагрузки приходится на высокий темп подачи документов при небольшом количестве </a:t>
            </a:r>
            <a:r>
              <a:rPr lang="ru-RU" baseline="0" dirty="0" err="1" smtClean="0"/>
              <a:t>нод</a:t>
            </a:r>
            <a:r>
              <a:rPr lang="ru-RU" baseline="0" dirty="0" smtClean="0"/>
              <a:t>. </a:t>
            </a:r>
            <a:endParaRPr lang="ru-RU" baseline="0" dirty="0" smtClean="0"/>
          </a:p>
          <a:p>
            <a:endParaRPr lang="ru-RU" baseline="0" dirty="0" smtClean="0"/>
          </a:p>
          <a:p>
            <a:r>
              <a:rPr lang="ru-RU" baseline="0" dirty="0" smtClean="0"/>
              <a:t>Такое </a:t>
            </a:r>
            <a:r>
              <a:rPr lang="ru-RU" baseline="0" dirty="0" smtClean="0"/>
              <a:t>поведение объясняется тем, что несколько </a:t>
            </a:r>
            <a:r>
              <a:rPr lang="ru-RU" baseline="0" dirty="0" err="1" smtClean="0"/>
              <a:t>нод</a:t>
            </a:r>
            <a:r>
              <a:rPr lang="ru-RU" baseline="0" dirty="0" smtClean="0"/>
              <a:t> плохо справляются с частой подачей документов. При этом, при менее экстремальной нагрузке, процент </a:t>
            </a:r>
            <a:r>
              <a:rPr lang="ru-RU" baseline="0" dirty="0" err="1" smtClean="0"/>
              <a:t>невалидных</a:t>
            </a:r>
            <a:r>
              <a:rPr lang="ru-RU" baseline="0" dirty="0" smtClean="0"/>
              <a:t> элементов не превышает 10. Также видно, что процент </a:t>
            </a:r>
            <a:r>
              <a:rPr lang="ru-RU" baseline="0" dirty="0" err="1" smtClean="0"/>
              <a:t>невалидных</a:t>
            </a:r>
            <a:r>
              <a:rPr lang="ru-RU" baseline="0" dirty="0" smtClean="0"/>
              <a:t> элементов уменьшается с увеличением количества </a:t>
            </a:r>
            <a:r>
              <a:rPr lang="ru-RU" baseline="0" dirty="0" err="1" smtClean="0"/>
              <a:t>нод</a:t>
            </a:r>
            <a:r>
              <a:rPr lang="ru-RU" baseline="0" dirty="0" smtClean="0"/>
              <a:t>.</a:t>
            </a:r>
            <a:endParaRPr lang="en-US" dirty="0"/>
          </a:p>
        </p:txBody>
      </p:sp>
      <p:sp>
        <p:nvSpPr>
          <p:cNvPr id="4" name="Номер слайда 3"/>
          <p:cNvSpPr>
            <a:spLocks noGrp="1"/>
          </p:cNvSpPr>
          <p:nvPr>
            <p:ph type="sldNum" sz="quarter" idx="10"/>
          </p:nvPr>
        </p:nvSpPr>
        <p:spPr/>
        <p:txBody>
          <a:bodyPr/>
          <a:lstStyle/>
          <a:p>
            <a:fld id="{B6ABBFED-E379-46EB-8E5A-A3C1C960A816}" type="slidenum">
              <a:rPr lang="en-US" smtClean="0"/>
              <a:t>17</a:t>
            </a:fld>
            <a:endParaRPr lang="en-US"/>
          </a:p>
        </p:txBody>
      </p:sp>
    </p:spTree>
    <p:extLst>
      <p:ext uri="{BB962C8B-B14F-4D97-AF65-F5344CB8AC3E}">
        <p14:creationId xmlns:p14="http://schemas.microsoft.com/office/powerpoint/2010/main" val="6707975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На этом графике показано распределение задержек между входом статьи и выходом обновлений</a:t>
            </a:r>
            <a:r>
              <a:rPr lang="ru-RU" baseline="0" dirty="0" smtClean="0"/>
              <a:t> для инвертированного индекса для разного количества машин и фиксированного количества документов в секунду. Таким образом, видно, что предложенный метод достаточно хорошо масштабируется.  </a:t>
            </a:r>
            <a:endParaRPr lang="en-US" dirty="0"/>
          </a:p>
        </p:txBody>
      </p:sp>
      <p:sp>
        <p:nvSpPr>
          <p:cNvPr id="4" name="Номер слайда 3"/>
          <p:cNvSpPr>
            <a:spLocks noGrp="1"/>
          </p:cNvSpPr>
          <p:nvPr>
            <p:ph type="sldNum" sz="quarter" idx="10"/>
          </p:nvPr>
        </p:nvSpPr>
        <p:spPr/>
        <p:txBody>
          <a:bodyPr/>
          <a:lstStyle/>
          <a:p>
            <a:fld id="{B6ABBFED-E379-46EB-8E5A-A3C1C960A816}" type="slidenum">
              <a:rPr lang="en-US" smtClean="0"/>
              <a:t>18</a:t>
            </a:fld>
            <a:endParaRPr lang="en-US"/>
          </a:p>
        </p:txBody>
      </p:sp>
    </p:spTree>
    <p:extLst>
      <p:ext uri="{BB962C8B-B14F-4D97-AF65-F5344CB8AC3E}">
        <p14:creationId xmlns:p14="http://schemas.microsoft.com/office/powerpoint/2010/main" val="21931432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Одной из основных целей наших экспериментов было сравнение нашего прототипа с существующей промышленной системой потоковой обработки.</a:t>
            </a:r>
            <a:r>
              <a:rPr lang="ru-RU" baseline="0" dirty="0" smtClean="0"/>
              <a:t> В качестве такой системы мы выбрали </a:t>
            </a:r>
            <a:r>
              <a:rPr lang="en-US" baseline="0" dirty="0" smtClean="0"/>
              <a:t>Apache </a:t>
            </a:r>
            <a:r>
              <a:rPr lang="en-US" baseline="0" dirty="0" err="1" smtClean="0"/>
              <a:t>Flink</a:t>
            </a:r>
            <a:r>
              <a:rPr lang="en-US" baseline="0" dirty="0" smtClean="0"/>
              <a:t>, </a:t>
            </a:r>
            <a:r>
              <a:rPr lang="ru-RU" baseline="0" dirty="0" smtClean="0"/>
              <a:t>т.к. в настоящее время он считается наиболее прогрессивной системой. </a:t>
            </a:r>
            <a:r>
              <a:rPr lang="ru-RU" baseline="0" dirty="0" smtClean="0"/>
              <a:t>В </a:t>
            </a:r>
            <a:r>
              <a:rPr lang="en-US" baseline="0" dirty="0" smtClean="0"/>
              <a:t>Apache </a:t>
            </a:r>
            <a:r>
              <a:rPr lang="en-US" baseline="0" dirty="0" err="1" smtClean="0"/>
              <a:t>Flink</a:t>
            </a:r>
            <a:r>
              <a:rPr lang="en-US" baseline="0" dirty="0" smtClean="0"/>
              <a:t> </a:t>
            </a:r>
            <a:r>
              <a:rPr lang="ru-RU" baseline="0" dirty="0" smtClean="0"/>
              <a:t>для реализации порядка </a:t>
            </a:r>
            <a:r>
              <a:rPr lang="ru-RU" baseline="0" dirty="0" smtClean="0"/>
              <a:t>использовался консервативный </a:t>
            </a:r>
            <a:r>
              <a:rPr lang="en-US" baseline="0" dirty="0" smtClean="0"/>
              <a:t>OOP-</a:t>
            </a:r>
            <a:r>
              <a:rPr lang="ru-RU" baseline="0" dirty="0" smtClean="0"/>
              <a:t>подход перед </a:t>
            </a:r>
            <a:r>
              <a:rPr lang="ru-RU" baseline="0" dirty="0" smtClean="0"/>
              <a:t>операцией обновления индекса. </a:t>
            </a:r>
            <a:endParaRPr lang="ru-RU" baseline="0" dirty="0" smtClean="0"/>
          </a:p>
          <a:p>
            <a:endParaRPr lang="ru-RU" baseline="0" dirty="0" smtClean="0"/>
          </a:p>
          <a:p>
            <a:r>
              <a:rPr lang="ru-RU" baseline="0" dirty="0" smtClean="0"/>
              <a:t>Видно</a:t>
            </a:r>
            <a:r>
              <a:rPr lang="ru-RU" baseline="0" dirty="0" smtClean="0"/>
              <a:t>, что </a:t>
            </a:r>
            <a:r>
              <a:rPr lang="ru-RU" baseline="0" dirty="0" err="1" smtClean="0"/>
              <a:t>флинк</a:t>
            </a:r>
            <a:r>
              <a:rPr lang="ru-RU" baseline="0" dirty="0" smtClean="0"/>
              <a:t> выигрывает при фиксированной большой нагрузке </a:t>
            </a:r>
            <a:r>
              <a:rPr lang="ru-RU" baseline="0" dirty="0" smtClean="0"/>
              <a:t>на 5 </a:t>
            </a:r>
            <a:r>
              <a:rPr lang="ru-RU" baseline="0" dirty="0" err="1" smtClean="0"/>
              <a:t>нодах</a:t>
            </a:r>
            <a:r>
              <a:rPr lang="ru-RU" baseline="0" dirty="0" smtClean="0"/>
              <a:t>. При этом, с уменьшением нагрузки, оптимистичный подход начинает </a:t>
            </a:r>
            <a:r>
              <a:rPr lang="ru-RU" baseline="0" dirty="0" err="1" smtClean="0"/>
              <a:t>показвать</a:t>
            </a:r>
            <a:r>
              <a:rPr lang="ru-RU" baseline="0" dirty="0" smtClean="0"/>
              <a:t> меньшую задержку. Если увеличить количество машин до 10, </a:t>
            </a:r>
            <a:r>
              <a:rPr lang="ru-RU" baseline="0" dirty="0" smtClean="0"/>
              <a:t>предложенный оптимистичный подход показывает меньшую </a:t>
            </a:r>
            <a:r>
              <a:rPr lang="ru-RU" baseline="0" dirty="0" smtClean="0"/>
              <a:t>задержку для всех предложенных нагрузок.</a:t>
            </a:r>
            <a:endParaRPr lang="en-US" baseline="0" dirty="0" smtClean="0"/>
          </a:p>
          <a:p>
            <a:endParaRPr lang="ru-RU" baseline="0" dirty="0" smtClean="0"/>
          </a:p>
          <a:p>
            <a:r>
              <a:rPr lang="ru-RU" baseline="0" dirty="0" smtClean="0"/>
              <a:t>Такое поведение согласуется с другими оптимистичными походами, например </a:t>
            </a:r>
            <a:r>
              <a:rPr lang="en-US" baseline="0" dirty="0" err="1" smtClean="0"/>
              <a:t>Serializable</a:t>
            </a:r>
            <a:r>
              <a:rPr lang="en-US" baseline="0" dirty="0" smtClean="0"/>
              <a:t> Snapshot Isolation </a:t>
            </a:r>
            <a:r>
              <a:rPr lang="ru-RU" baseline="0" dirty="0" smtClean="0"/>
              <a:t>в базах данных. Они  начинают проигрывать консервативным подходам, когда система подбирается к порогу </a:t>
            </a:r>
            <a:r>
              <a:rPr lang="ru-RU" baseline="0" dirty="0" smtClean="0"/>
              <a:t>вычислительных </a:t>
            </a:r>
            <a:r>
              <a:rPr lang="ru-RU" baseline="0" dirty="0" smtClean="0"/>
              <a:t>ресурсов.</a:t>
            </a:r>
            <a:endParaRPr lang="en-US" dirty="0"/>
          </a:p>
        </p:txBody>
      </p:sp>
      <p:sp>
        <p:nvSpPr>
          <p:cNvPr id="4" name="Номер слайда 3"/>
          <p:cNvSpPr>
            <a:spLocks noGrp="1"/>
          </p:cNvSpPr>
          <p:nvPr>
            <p:ph type="sldNum" sz="quarter" idx="10"/>
          </p:nvPr>
        </p:nvSpPr>
        <p:spPr/>
        <p:txBody>
          <a:bodyPr/>
          <a:lstStyle/>
          <a:p>
            <a:fld id="{B6ABBFED-E379-46EB-8E5A-A3C1C960A816}" type="slidenum">
              <a:rPr lang="en-US" smtClean="0"/>
              <a:t>19</a:t>
            </a:fld>
            <a:endParaRPr lang="en-US"/>
          </a:p>
        </p:txBody>
      </p:sp>
    </p:spTree>
    <p:extLst>
      <p:ext uri="{BB962C8B-B14F-4D97-AF65-F5344CB8AC3E}">
        <p14:creationId xmlns:p14="http://schemas.microsoft.com/office/powerpoint/2010/main" val="3076174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FontTx/>
              <a:buNone/>
            </a:pPr>
            <a:r>
              <a:rPr lang="ru-RU" dirty="0" smtClean="0"/>
              <a:t>В данный момент</a:t>
            </a:r>
            <a:r>
              <a:rPr lang="ru-RU" baseline="0" dirty="0" smtClean="0"/>
              <a:t>, п</a:t>
            </a:r>
            <a:r>
              <a:rPr lang="ru-RU" dirty="0" smtClean="0"/>
              <a:t>отоковая </a:t>
            </a:r>
            <a:r>
              <a:rPr lang="ru-RU" dirty="0" smtClean="0"/>
              <a:t>обработка данных </a:t>
            </a:r>
            <a:r>
              <a:rPr lang="ru-RU" dirty="0" smtClean="0"/>
              <a:t>активно развивается, появляются новые исследовательские</a:t>
            </a:r>
            <a:r>
              <a:rPr lang="ru-RU" baseline="0" dirty="0" smtClean="0"/>
              <a:t> и промышленные проекты</a:t>
            </a:r>
            <a:r>
              <a:rPr lang="ru-RU" dirty="0" smtClean="0"/>
              <a:t>. На слайде показаны популярные</a:t>
            </a:r>
            <a:r>
              <a:rPr lang="ru-RU" baseline="0" dirty="0" smtClean="0"/>
              <a:t> на сегодняшний день системы. Основная цель всех систем потоковой обработки данных – получить минимальную задержку между получением данных и их обработкой </a:t>
            </a:r>
            <a:r>
              <a:rPr lang="ru-RU" baseline="0" dirty="0" smtClean="0"/>
              <a:t>при предоставлении различных гарантий на данные. </a:t>
            </a:r>
            <a:endParaRPr lang="ru-RU" baseline="0" dirty="0" smtClean="0"/>
          </a:p>
          <a:p>
            <a:pPr marL="0" indent="0">
              <a:buFontTx/>
              <a:buNone/>
            </a:pPr>
            <a:endParaRPr lang="ru-RU" baseline="0" dirty="0" smtClean="0"/>
          </a:p>
          <a:p>
            <a:pPr marL="0" indent="0">
              <a:buFontTx/>
              <a:buNone/>
            </a:pPr>
            <a:r>
              <a:rPr lang="ru-RU" baseline="0" dirty="0" smtClean="0"/>
              <a:t>Мы </a:t>
            </a:r>
            <a:r>
              <a:rPr lang="ru-RU" baseline="0" dirty="0" smtClean="0"/>
              <a:t>хотим сделать определенный вид гарантий более дешевым. Однако, прежде, чем перейти к основной части доклада, хотелось бы вкратце описать модель, с которой мы работаем. </a:t>
            </a:r>
          </a:p>
          <a:p>
            <a:pPr marL="171450" indent="-171450">
              <a:buFontTx/>
              <a:buChar char="-"/>
            </a:pPr>
            <a:endParaRPr lang="ru-RU" baseline="0" dirty="0" smtClean="0"/>
          </a:p>
        </p:txBody>
      </p:sp>
      <p:sp>
        <p:nvSpPr>
          <p:cNvPr id="4" name="Номер слайда 3"/>
          <p:cNvSpPr>
            <a:spLocks noGrp="1"/>
          </p:cNvSpPr>
          <p:nvPr>
            <p:ph type="sldNum" sz="quarter" idx="10"/>
          </p:nvPr>
        </p:nvSpPr>
        <p:spPr/>
        <p:txBody>
          <a:bodyPr/>
          <a:lstStyle/>
          <a:p>
            <a:fld id="{B6ABBFED-E379-46EB-8E5A-A3C1C960A816}" type="slidenum">
              <a:rPr lang="en-US" smtClean="0"/>
              <a:t>2</a:t>
            </a:fld>
            <a:endParaRPr lang="en-US"/>
          </a:p>
        </p:txBody>
      </p:sp>
    </p:spTree>
    <p:extLst>
      <p:ext uri="{BB962C8B-B14F-4D97-AF65-F5344CB8AC3E}">
        <p14:creationId xmlns:p14="http://schemas.microsoft.com/office/powerpoint/2010/main" val="11606985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Также мы замерили общее время ожидания флика </a:t>
            </a:r>
            <a:r>
              <a:rPr lang="ru-RU" dirty="0" smtClean="0"/>
              <a:t>в буфере</a:t>
            </a:r>
            <a:r>
              <a:rPr lang="en-US" dirty="0" smtClean="0"/>
              <a:t> OOP-</a:t>
            </a:r>
            <a:r>
              <a:rPr lang="ru-RU" dirty="0" smtClean="0"/>
              <a:t>подхода </a:t>
            </a:r>
            <a:r>
              <a:rPr lang="ru-RU" dirty="0" smtClean="0"/>
              <a:t>перед операцией и общее время ожидания в барьере нашего прототипа. Это</a:t>
            </a:r>
            <a:r>
              <a:rPr lang="ru-RU" baseline="0" dirty="0" smtClean="0"/>
              <a:t> может объяснить полученный выигрыш</a:t>
            </a:r>
            <a:r>
              <a:rPr lang="ru-RU" baseline="0" dirty="0" smtClean="0"/>
              <a:t>.</a:t>
            </a:r>
            <a:endParaRPr lang="ru-RU" baseline="0" dirty="0" smtClean="0"/>
          </a:p>
        </p:txBody>
      </p:sp>
      <p:sp>
        <p:nvSpPr>
          <p:cNvPr id="4" name="Номер слайда 3"/>
          <p:cNvSpPr>
            <a:spLocks noGrp="1"/>
          </p:cNvSpPr>
          <p:nvPr>
            <p:ph type="sldNum" sz="quarter" idx="10"/>
          </p:nvPr>
        </p:nvSpPr>
        <p:spPr/>
        <p:txBody>
          <a:bodyPr/>
          <a:lstStyle/>
          <a:p>
            <a:fld id="{B6ABBFED-E379-46EB-8E5A-A3C1C960A816}" type="slidenum">
              <a:rPr lang="en-US" smtClean="0"/>
              <a:t>20</a:t>
            </a:fld>
            <a:endParaRPr lang="en-US"/>
          </a:p>
        </p:txBody>
      </p:sp>
    </p:spTree>
    <p:extLst>
      <p:ext uri="{BB962C8B-B14F-4D97-AF65-F5344CB8AC3E}">
        <p14:creationId xmlns:p14="http://schemas.microsoft.com/office/powerpoint/2010/main" val="36357562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Таким</a:t>
            </a:r>
            <a:r>
              <a:rPr lang="ru-RU" baseline="0" dirty="0" smtClean="0"/>
              <a:t> образом, в работе мы предложили новый оптимистичный способ обработки переупорядоченных элементов в потоке и показали, что он может выигрывать в производительности альтернативные решения. </a:t>
            </a:r>
            <a:endParaRPr lang="en-US" dirty="0"/>
          </a:p>
        </p:txBody>
      </p:sp>
      <p:sp>
        <p:nvSpPr>
          <p:cNvPr id="4" name="Номер слайда 3"/>
          <p:cNvSpPr>
            <a:spLocks noGrp="1"/>
          </p:cNvSpPr>
          <p:nvPr>
            <p:ph type="sldNum" sz="quarter" idx="10"/>
          </p:nvPr>
        </p:nvSpPr>
        <p:spPr/>
        <p:txBody>
          <a:bodyPr/>
          <a:lstStyle/>
          <a:p>
            <a:fld id="{B6ABBFED-E379-46EB-8E5A-A3C1C960A816}" type="slidenum">
              <a:rPr lang="en-US" smtClean="0"/>
              <a:t>21</a:t>
            </a:fld>
            <a:endParaRPr lang="en-US"/>
          </a:p>
        </p:txBody>
      </p:sp>
    </p:spTree>
    <p:extLst>
      <p:ext uri="{BB962C8B-B14F-4D97-AF65-F5344CB8AC3E}">
        <p14:creationId xmlns:p14="http://schemas.microsoft.com/office/powerpoint/2010/main" val="1096924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aseline="0" dirty="0" smtClean="0"/>
              <a:t>Итак, основным концептом потоковой обработки данных является поток. Поток – это неограниченная последовательность элементов данных. Источником потока данных может быть любая внешняя система, например, данные могут идти из очереди сообщений, базы данных, или распределенной файловой системы. После обработки данные снова отправляются во внешний мир.</a:t>
            </a:r>
          </a:p>
          <a:p>
            <a:endParaRPr lang="ru-RU" baseline="0" dirty="0" smtClean="0"/>
          </a:p>
          <a:p>
            <a:r>
              <a:rPr lang="ru-RU" baseline="0" dirty="0" smtClean="0"/>
              <a:t>В нашей модели мы предполагаем, что помимо пользовательских данных, элементы потока содержат мета-информацию. Цель мета-информации – задать полный порядок на элементах. Далее в докладе мета-информация иногда будет отождествляться с понятием времени. Мета-информация задается на входе в поток, который мы называем фронт. Из потока через барьер выходят преобразованные пользовательские данные, без-мета-информации. </a:t>
            </a:r>
            <a:endParaRPr lang="en-US" baseline="0" dirty="0" smtClean="0"/>
          </a:p>
        </p:txBody>
      </p:sp>
      <p:sp>
        <p:nvSpPr>
          <p:cNvPr id="4" name="Номер слайда 3"/>
          <p:cNvSpPr>
            <a:spLocks noGrp="1"/>
          </p:cNvSpPr>
          <p:nvPr>
            <p:ph type="sldNum" sz="quarter" idx="10"/>
          </p:nvPr>
        </p:nvSpPr>
        <p:spPr/>
        <p:txBody>
          <a:bodyPr/>
          <a:lstStyle/>
          <a:p>
            <a:fld id="{B6ABBFED-E379-46EB-8E5A-A3C1C960A816}" type="slidenum">
              <a:rPr lang="en-US" smtClean="0"/>
              <a:t>3</a:t>
            </a:fld>
            <a:endParaRPr lang="en-US"/>
          </a:p>
        </p:txBody>
      </p:sp>
    </p:spTree>
    <p:extLst>
      <p:ext uri="{BB962C8B-B14F-4D97-AF65-F5344CB8AC3E}">
        <p14:creationId xmlns:p14="http://schemas.microsoft.com/office/powerpoint/2010/main" val="2475097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В большинстве систем,</a:t>
            </a:r>
            <a:r>
              <a:rPr lang="ru-RU" baseline="0" dirty="0" smtClean="0"/>
              <a:t> в</a:t>
            </a:r>
            <a:r>
              <a:rPr lang="ru-RU" dirty="0" smtClean="0"/>
              <a:t>ычисления в рамках потока данных задаются графом исполнения. Каждая вершина графа задает одну операцию на элементах</a:t>
            </a:r>
            <a:r>
              <a:rPr lang="ru-RU" baseline="0" dirty="0" smtClean="0"/>
              <a:t> данных</a:t>
            </a:r>
            <a:r>
              <a:rPr lang="ru-RU" dirty="0" smtClean="0"/>
              <a:t>, а ребра задают порядок операций.</a:t>
            </a:r>
            <a:r>
              <a:rPr lang="ru-RU" baseline="0" dirty="0" smtClean="0"/>
              <a:t> </a:t>
            </a:r>
            <a:endParaRPr lang="ru-RU" baseline="0" dirty="0" smtClean="0"/>
          </a:p>
          <a:p>
            <a:endParaRPr lang="ru-RU" baseline="0" dirty="0" smtClean="0"/>
          </a:p>
          <a:p>
            <a:r>
              <a:rPr lang="ru-RU" baseline="0" dirty="0" smtClean="0"/>
              <a:t>Стоит </a:t>
            </a:r>
            <a:r>
              <a:rPr lang="ru-RU" baseline="0" dirty="0" smtClean="0"/>
              <a:t>отметить, что обычно графы исполнения предполагаются ацикличными, однако в нашей модели наличие циклов является требованием, так как они используются для реализации операций с состоянием, что будет показано далее.</a:t>
            </a:r>
            <a:endParaRPr lang="ru-RU" dirty="0" smtClean="0"/>
          </a:p>
        </p:txBody>
      </p:sp>
      <p:sp>
        <p:nvSpPr>
          <p:cNvPr id="4" name="Номер слайда 3"/>
          <p:cNvSpPr>
            <a:spLocks noGrp="1"/>
          </p:cNvSpPr>
          <p:nvPr>
            <p:ph type="sldNum" sz="quarter" idx="10"/>
          </p:nvPr>
        </p:nvSpPr>
        <p:spPr/>
        <p:txBody>
          <a:bodyPr/>
          <a:lstStyle/>
          <a:p>
            <a:fld id="{B6ABBFED-E379-46EB-8E5A-A3C1C960A816}" type="slidenum">
              <a:rPr lang="en-US" smtClean="0"/>
              <a:t>4</a:t>
            </a:fld>
            <a:endParaRPr lang="en-US"/>
          </a:p>
        </p:txBody>
      </p:sp>
    </p:spTree>
    <p:extLst>
      <p:ext uri="{BB962C8B-B14F-4D97-AF65-F5344CB8AC3E}">
        <p14:creationId xmlns:p14="http://schemas.microsoft.com/office/powerpoint/2010/main" val="3582367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Обычно распределенная</a:t>
            </a:r>
            <a:r>
              <a:rPr lang="ru-RU" baseline="0" dirty="0" smtClean="0"/>
              <a:t> система моделируется как набор рабочих процессов, каждый из которых исполняет весь граф. Каждому процессу ставится в соответствие отрезок значений 32-битного целого числа. Каждая операция в графе имеет входную хеш-функцию, задаваемую пользователем, которая применяется к пользовательским данным. Значение этой хеш-функции задает нужную </a:t>
            </a:r>
            <a:r>
              <a:rPr lang="ru-RU" baseline="0" dirty="0" err="1" smtClean="0"/>
              <a:t>партицию</a:t>
            </a:r>
            <a:r>
              <a:rPr lang="ru-RU" baseline="0" dirty="0" smtClean="0"/>
              <a:t> для каждого конкретного элемента. </a:t>
            </a:r>
            <a:endParaRPr lang="ru-RU" baseline="0" dirty="0" smtClean="0"/>
          </a:p>
          <a:p>
            <a:endParaRPr lang="ru-RU" baseline="0" dirty="0" smtClean="0"/>
          </a:p>
          <a:p>
            <a:r>
              <a:rPr lang="ru-RU" baseline="0" dirty="0" smtClean="0"/>
              <a:t>На </a:t>
            </a:r>
            <a:r>
              <a:rPr lang="ru-RU" baseline="0" dirty="0" smtClean="0"/>
              <a:t>слайде показан экстремальный случай, когда элемент пересылается между процессами перед каждой операцией.</a:t>
            </a:r>
          </a:p>
        </p:txBody>
      </p:sp>
      <p:sp>
        <p:nvSpPr>
          <p:cNvPr id="4" name="Номер слайда 3"/>
          <p:cNvSpPr>
            <a:spLocks noGrp="1"/>
          </p:cNvSpPr>
          <p:nvPr>
            <p:ph type="sldNum" sz="quarter" idx="10"/>
          </p:nvPr>
        </p:nvSpPr>
        <p:spPr/>
        <p:txBody>
          <a:bodyPr/>
          <a:lstStyle/>
          <a:p>
            <a:fld id="{B6ABBFED-E379-46EB-8E5A-A3C1C960A816}" type="slidenum">
              <a:rPr lang="en-US" smtClean="0"/>
              <a:t>5</a:t>
            </a:fld>
            <a:endParaRPr lang="en-US"/>
          </a:p>
        </p:txBody>
      </p:sp>
    </p:spTree>
    <p:extLst>
      <p:ext uri="{BB962C8B-B14F-4D97-AF65-F5344CB8AC3E}">
        <p14:creationId xmlns:p14="http://schemas.microsoft.com/office/powerpoint/2010/main" val="3377497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Операции в графе исполнения</a:t>
            </a:r>
            <a:r>
              <a:rPr lang="ru-RU" baseline="0" dirty="0" smtClean="0"/>
              <a:t> можно условно разделить на два типа: операции без состояния и операции с состоянием. </a:t>
            </a:r>
            <a:endParaRPr lang="ru-RU" baseline="0" dirty="0" smtClean="0"/>
          </a:p>
          <a:p>
            <a:endParaRPr lang="ru-RU" baseline="0" dirty="0" smtClean="0"/>
          </a:p>
          <a:p>
            <a:r>
              <a:rPr lang="ru-RU" baseline="0" dirty="0" smtClean="0"/>
              <a:t>Операциям </a:t>
            </a:r>
            <a:r>
              <a:rPr lang="ru-RU" baseline="0" dirty="0" smtClean="0"/>
              <a:t>без состояния не требуется никакой информации о прошлых элементах, чтобы обработать текущий. </a:t>
            </a:r>
            <a:r>
              <a:rPr lang="ru-RU" baseline="0" dirty="0" smtClean="0"/>
              <a:t>В </a:t>
            </a:r>
            <a:r>
              <a:rPr lang="ru-RU" baseline="0" dirty="0" smtClean="0"/>
              <a:t>качестве примера таких операций можно </a:t>
            </a:r>
            <a:r>
              <a:rPr lang="ru-RU" baseline="0" dirty="0" smtClean="0"/>
              <a:t>привести</a:t>
            </a:r>
            <a:r>
              <a:rPr lang="en-US" baseline="0" dirty="0" smtClean="0"/>
              <a:t> </a:t>
            </a:r>
            <a:r>
              <a:rPr lang="ru-RU" baseline="0" dirty="0" smtClean="0"/>
              <a:t>разбиение текста на слова и фильтрацию стоп-слов. Операциям </a:t>
            </a:r>
            <a:r>
              <a:rPr lang="ru-RU" baseline="0" dirty="0" smtClean="0"/>
              <a:t>без состояния, в общем случае, не важен порядок входных элементов. </a:t>
            </a:r>
            <a:endParaRPr lang="ru-RU" baseline="0" dirty="0" smtClean="0"/>
          </a:p>
          <a:p>
            <a:endParaRPr lang="ru-RU" baseline="0" dirty="0" smtClean="0"/>
          </a:p>
          <a:p>
            <a:r>
              <a:rPr lang="ru-RU" baseline="0" dirty="0" smtClean="0"/>
              <a:t>Операции </a:t>
            </a:r>
            <a:r>
              <a:rPr lang="ru-RU" baseline="0" dirty="0" smtClean="0"/>
              <a:t>с состоянием, в свою очередь, имеют возможность хранить данные о прошедших элементах. В этом случае, выходной элемент операции зависит не только от входного, но и от текущего состояния. Таким образом, в общем случае, операциям с состоянием важен порядок входных элементов. </a:t>
            </a:r>
            <a:endParaRPr lang="ru-RU" baseline="0" dirty="0" smtClean="0"/>
          </a:p>
          <a:p>
            <a:endParaRPr lang="ru-RU" baseline="0" dirty="0" smtClean="0"/>
          </a:p>
          <a:p>
            <a:r>
              <a:rPr lang="ru-RU" baseline="0" dirty="0" smtClean="0"/>
              <a:t>В </a:t>
            </a:r>
            <a:r>
              <a:rPr lang="ru-RU" baseline="0" dirty="0" smtClean="0"/>
              <a:t>качестве примера операции с состоянием можно привести </a:t>
            </a:r>
            <a:r>
              <a:rPr lang="ru-RU" baseline="0" dirty="0" smtClean="0"/>
              <a:t>конкатенацию слов и умножение матриц. </a:t>
            </a:r>
            <a:r>
              <a:rPr lang="ru-RU" baseline="0" dirty="0" smtClean="0"/>
              <a:t>В первом случае состоянием </a:t>
            </a:r>
            <a:r>
              <a:rPr lang="ru-RU" baseline="0" dirty="0" smtClean="0"/>
              <a:t>будет префикс конечного результата, </a:t>
            </a:r>
            <a:r>
              <a:rPr lang="ru-RU" baseline="0" dirty="0" smtClean="0"/>
              <a:t>а во втором </a:t>
            </a:r>
            <a:r>
              <a:rPr lang="ru-RU" baseline="0" dirty="0" smtClean="0"/>
              <a:t>– результат перемножения уже прошедших матриц.</a:t>
            </a:r>
            <a:endParaRPr lang="en-US" dirty="0"/>
          </a:p>
        </p:txBody>
      </p:sp>
      <p:sp>
        <p:nvSpPr>
          <p:cNvPr id="4" name="Номер слайда 3"/>
          <p:cNvSpPr>
            <a:spLocks noGrp="1"/>
          </p:cNvSpPr>
          <p:nvPr>
            <p:ph type="sldNum" sz="quarter" idx="10"/>
          </p:nvPr>
        </p:nvSpPr>
        <p:spPr/>
        <p:txBody>
          <a:bodyPr/>
          <a:lstStyle/>
          <a:p>
            <a:fld id="{B6ABBFED-E379-46EB-8E5A-A3C1C960A816}" type="slidenum">
              <a:rPr lang="en-US" smtClean="0"/>
              <a:t>6</a:t>
            </a:fld>
            <a:endParaRPr lang="en-US"/>
          </a:p>
        </p:txBody>
      </p:sp>
    </p:spTree>
    <p:extLst>
      <p:ext uri="{BB962C8B-B14F-4D97-AF65-F5344CB8AC3E}">
        <p14:creationId xmlns:p14="http://schemas.microsoft.com/office/powerpoint/2010/main" val="38502143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Таким образом, для операций с состоянием в распределенной среде возникает</a:t>
            </a:r>
            <a:r>
              <a:rPr lang="ru-RU" baseline="0" dirty="0" smtClean="0"/>
              <a:t> проблема переупорядочивания элементов перед входом. Даже если элементы подаются на вход</a:t>
            </a:r>
            <a:r>
              <a:rPr lang="en-US" baseline="0" dirty="0" smtClean="0"/>
              <a:t> </a:t>
            </a:r>
            <a:r>
              <a:rPr lang="ru-RU" baseline="0" dirty="0" smtClean="0"/>
              <a:t>системы упорядоченно, они могут быть переупорядочены из-за асинхронности и параллельного исполнения. </a:t>
            </a:r>
            <a:endParaRPr lang="ru-RU" baseline="0" dirty="0" smtClean="0"/>
          </a:p>
          <a:p>
            <a:endParaRPr lang="ru-RU" baseline="0" dirty="0" smtClean="0"/>
          </a:p>
          <a:p>
            <a:r>
              <a:rPr lang="ru-RU" baseline="0" dirty="0" smtClean="0"/>
              <a:t>Типичный </a:t>
            </a:r>
            <a:r>
              <a:rPr lang="ru-RU" baseline="0" dirty="0" smtClean="0"/>
              <a:t>пример такого поведения показан на слайде. Элементы после входа случайно распределяются между физическими </a:t>
            </a:r>
            <a:r>
              <a:rPr lang="ru-RU" baseline="0" dirty="0" err="1" smtClean="0"/>
              <a:t>партициями</a:t>
            </a:r>
            <a:r>
              <a:rPr lang="ru-RU" baseline="0" dirty="0" smtClean="0"/>
              <a:t> перед операцией 1, а затем группируются по ключу перед операцией 2. Таким образом, элементы перед операцией 2 могут быть переупорядочены, т.к. потенциально могут прийти с разных </a:t>
            </a:r>
            <a:r>
              <a:rPr lang="ru-RU" baseline="0" dirty="0" err="1" smtClean="0"/>
              <a:t>партиций</a:t>
            </a:r>
            <a:r>
              <a:rPr lang="ru-RU" baseline="0" dirty="0" smtClean="0"/>
              <a:t> операции 1. </a:t>
            </a:r>
            <a:endParaRPr lang="ru-RU" dirty="0" smtClean="0"/>
          </a:p>
          <a:p>
            <a:endParaRPr lang="en-US" dirty="0"/>
          </a:p>
        </p:txBody>
      </p:sp>
      <p:sp>
        <p:nvSpPr>
          <p:cNvPr id="4" name="Номер слайда 3"/>
          <p:cNvSpPr>
            <a:spLocks noGrp="1"/>
          </p:cNvSpPr>
          <p:nvPr>
            <p:ph type="sldNum" sz="quarter" idx="10"/>
          </p:nvPr>
        </p:nvSpPr>
        <p:spPr/>
        <p:txBody>
          <a:bodyPr/>
          <a:lstStyle/>
          <a:p>
            <a:fld id="{B6ABBFED-E379-46EB-8E5A-A3C1C960A816}" type="slidenum">
              <a:rPr lang="en-US" smtClean="0"/>
              <a:t>7</a:t>
            </a:fld>
            <a:endParaRPr lang="en-US"/>
          </a:p>
        </p:txBody>
      </p:sp>
    </p:spTree>
    <p:extLst>
      <p:ext uri="{BB962C8B-B14F-4D97-AF65-F5344CB8AC3E}">
        <p14:creationId xmlns:p14="http://schemas.microsoft.com/office/powerpoint/2010/main" val="329939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Существуют 2 основных подхода, которые применяются для решения проблемы переупорядочивания. Первый подход – </a:t>
            </a:r>
            <a:r>
              <a:rPr lang="en-US" dirty="0" smtClean="0"/>
              <a:t>IOP. </a:t>
            </a:r>
            <a:r>
              <a:rPr lang="ru-RU" dirty="0" smtClean="0"/>
              <a:t>В рамках данного метода, все элементы</a:t>
            </a:r>
            <a:r>
              <a:rPr lang="ru-RU" baseline="0" dirty="0" smtClean="0"/>
              <a:t> перед каждой операцией буферизуются до тех пор, пока не будет достигнуто упорядочивание. Таким образом, достигается порядок перед всеми операциями в потоке. </a:t>
            </a:r>
          </a:p>
          <a:p>
            <a:endParaRPr lang="ru-RU" baseline="0" dirty="0" smtClean="0"/>
          </a:p>
          <a:p>
            <a:r>
              <a:rPr lang="ru-RU" baseline="0" dirty="0" smtClean="0"/>
              <a:t>На слайде показан пример такого подхода при объединении двух потоков. Даже несмотря на то, что оба потока упорядочены, между ними существует разница во времени из-за которой операция вынуждена буферизовать элементы. В данном случае, операция слияния не может пропустить пришедшие элементы, так как элемент со временем 2 еще не пришел. Основной минус </a:t>
            </a:r>
            <a:r>
              <a:rPr lang="en-US" baseline="0" dirty="0" smtClean="0"/>
              <a:t>IOP </a:t>
            </a:r>
            <a:r>
              <a:rPr lang="ru-RU" baseline="0" dirty="0" smtClean="0"/>
              <a:t>заключается в том, что</a:t>
            </a:r>
            <a:r>
              <a:rPr lang="en-US" baseline="0" dirty="0" smtClean="0"/>
              <a:t> </a:t>
            </a:r>
            <a:r>
              <a:rPr lang="ru-RU" baseline="0" dirty="0" smtClean="0"/>
              <a:t>операции, которым не нужен порядок все равно вынуждены тратить время на буферизацию.</a:t>
            </a:r>
            <a:endParaRPr lang="ru-RU" dirty="0" smtClean="0"/>
          </a:p>
        </p:txBody>
      </p:sp>
      <p:sp>
        <p:nvSpPr>
          <p:cNvPr id="4" name="Номер слайда 3"/>
          <p:cNvSpPr>
            <a:spLocks noGrp="1"/>
          </p:cNvSpPr>
          <p:nvPr>
            <p:ph type="sldNum" sz="quarter" idx="10"/>
          </p:nvPr>
        </p:nvSpPr>
        <p:spPr/>
        <p:txBody>
          <a:bodyPr/>
          <a:lstStyle/>
          <a:p>
            <a:fld id="{B6ABBFED-E379-46EB-8E5A-A3C1C960A816}" type="slidenum">
              <a:rPr lang="en-US" smtClean="0"/>
              <a:t>8</a:t>
            </a:fld>
            <a:endParaRPr lang="en-US"/>
          </a:p>
        </p:txBody>
      </p:sp>
    </p:spTree>
    <p:extLst>
      <p:ext uri="{BB962C8B-B14F-4D97-AF65-F5344CB8AC3E}">
        <p14:creationId xmlns:p14="http://schemas.microsoft.com/office/powerpoint/2010/main" val="14075150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aseline="0" dirty="0" smtClean="0"/>
              <a:t>Второй подход – </a:t>
            </a:r>
            <a:r>
              <a:rPr lang="en-US" baseline="0" dirty="0" smtClean="0"/>
              <a:t>OOP, </a:t>
            </a:r>
            <a:r>
              <a:rPr lang="ru-RU" baseline="0" dirty="0" smtClean="0"/>
              <a:t>предполагает буферизацию элементов только перед операциями, чувствительными к порядку. Также, источник данных периодически пускает в поток специальные элементы – пунктуации, которые гарантируют, что не будет порождено элементов со временем меньшим, чем заданное. Пунктуации идут по тому же каналу, что и данные. Когда пунктуация приходит на вход операции с состоянием, часть элементов в буфере может быть отсортирована и затем безопасно обработана. </a:t>
            </a:r>
          </a:p>
          <a:p>
            <a:endParaRPr lang="ru-RU" baseline="0" dirty="0" smtClean="0"/>
          </a:p>
          <a:p>
            <a:r>
              <a:rPr lang="ru-RU" baseline="0" dirty="0" smtClean="0"/>
              <a:t>На слайде показ пример применения </a:t>
            </a:r>
            <a:r>
              <a:rPr lang="en-US" baseline="0" dirty="0" smtClean="0"/>
              <a:t>OOP </a:t>
            </a:r>
            <a:r>
              <a:rPr lang="ru-RU" baseline="0" dirty="0" smtClean="0"/>
              <a:t>к произвольной операции с состоянием. На вход операции элементы приходят не в порядке. Изначально, в буфере перед операцией находится элемент со временем 9. Он не может быть подан на вход операции, т.к. мы не знаем есть ли предшествующие элементы со временем, меньше чем 9, а их нужно обработать раньше.  Затем на вход приходят элементы 5, 7 и 6 и также попадают в буфер. Затем идет пунктуация, которая гарантирует, что</a:t>
            </a:r>
            <a:r>
              <a:rPr lang="en-US" baseline="0" dirty="0" smtClean="0"/>
              <a:t> </a:t>
            </a:r>
            <a:r>
              <a:rPr lang="ru-RU" baseline="0" dirty="0" smtClean="0"/>
              <a:t>выше в</a:t>
            </a:r>
            <a:r>
              <a:rPr lang="en-US" baseline="0" dirty="0" smtClean="0"/>
              <a:t> </a:t>
            </a:r>
            <a:r>
              <a:rPr lang="ru-RU" baseline="0" dirty="0" smtClean="0"/>
              <a:t>потоке нет элементов со временем, меньше, чем 7. Поэтому, когда пунктуация доходит до операции, элементы 5,6 и 7 начинают последовательно обрабатываться. При этом, элемент со временем 9 все так же остается в буфере.</a:t>
            </a:r>
            <a:endParaRPr lang="en-US" baseline="0" dirty="0" smtClean="0"/>
          </a:p>
        </p:txBody>
      </p:sp>
      <p:sp>
        <p:nvSpPr>
          <p:cNvPr id="4" name="Номер слайда 3"/>
          <p:cNvSpPr>
            <a:spLocks noGrp="1"/>
          </p:cNvSpPr>
          <p:nvPr>
            <p:ph type="sldNum" sz="quarter" idx="10"/>
          </p:nvPr>
        </p:nvSpPr>
        <p:spPr/>
        <p:txBody>
          <a:bodyPr/>
          <a:lstStyle/>
          <a:p>
            <a:fld id="{B6ABBFED-E379-46EB-8E5A-A3C1C960A816}" type="slidenum">
              <a:rPr lang="en-US" smtClean="0"/>
              <a:t>9</a:t>
            </a:fld>
            <a:endParaRPr lang="en-US"/>
          </a:p>
        </p:txBody>
      </p:sp>
    </p:spTree>
    <p:extLst>
      <p:ext uri="{BB962C8B-B14F-4D97-AF65-F5344CB8AC3E}">
        <p14:creationId xmlns:p14="http://schemas.microsoft.com/office/powerpoint/2010/main" val="14075150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solidFill>
            <a:schemeClr val="tx2">
              <a:lumMod val="40000"/>
              <a:lumOff val="60000"/>
            </a:schemeClr>
          </a:solidFill>
          <a:ln>
            <a:solidFill>
              <a:schemeClr val="tx2">
                <a:lumMod val="40000"/>
                <a:lumOff val="60000"/>
              </a:schemeClr>
            </a:solidFill>
          </a:ln>
        </p:spPr>
        <p:txBody>
          <a:bodyPr/>
          <a:lstStyle/>
          <a:p>
            <a:r>
              <a:rPr lang="ru-RU" smtClean="0"/>
              <a:t>Образец заголовка</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a:p>
        </p:txBody>
      </p:sp>
      <p:sp>
        <p:nvSpPr>
          <p:cNvPr id="4" name="Date Placeholder 3"/>
          <p:cNvSpPr>
            <a:spLocks noGrp="1"/>
          </p:cNvSpPr>
          <p:nvPr>
            <p:ph type="dt" sz="half" idx="10"/>
          </p:nvPr>
        </p:nvSpPr>
        <p:spPr/>
        <p:txBody>
          <a:bodyPr/>
          <a:lstStyle/>
          <a:p>
            <a:fld id="{DDBF7FB8-31B5-484D-B836-10DD1F92561F}" type="datetime1">
              <a:rPr lang="fi-FI" smtClean="0"/>
              <a:t>12.4.2018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pic>
        <p:nvPicPr>
          <p:cNvPr id="8" name="Изображение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973666" y="470764"/>
            <a:ext cx="3196668" cy="1300886"/>
          </a:xfrm>
          <a:prstGeom prst="rect">
            <a:avLst/>
          </a:prstGeom>
        </p:spPr>
      </p:pic>
    </p:spTree>
    <p:extLst>
      <p:ext uri="{BB962C8B-B14F-4D97-AF65-F5344CB8AC3E}">
        <p14:creationId xmlns:p14="http://schemas.microsoft.com/office/powerpoint/2010/main" val="410369731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 текст">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40000"/>
              <a:lumOff val="60000"/>
            </a:schemeClr>
          </a:solidFill>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Date Placeholder 3"/>
          <p:cNvSpPr>
            <a:spLocks noGrp="1"/>
          </p:cNvSpPr>
          <p:nvPr>
            <p:ph type="dt" sz="half" idx="10"/>
          </p:nvPr>
        </p:nvSpPr>
        <p:spPr>
          <a:xfrm>
            <a:off x="1832260" y="6363772"/>
            <a:ext cx="822350" cy="365125"/>
          </a:xfrm>
        </p:spPr>
        <p:txBody>
          <a:bodyPr/>
          <a:lstStyle/>
          <a:p>
            <a:fld id="{6CFD5BCB-A9E0-794D-8E19-800EBA703225}" type="datetime1">
              <a:rPr lang="fi-FI" smtClean="0"/>
              <a:t>12.4.2018</a:t>
            </a:fld>
            <a:endParaRPr lang="ru-RU" dirty="0"/>
          </a:p>
        </p:txBody>
      </p:sp>
      <p:sp>
        <p:nvSpPr>
          <p:cNvPr id="8" name="Footer Placeholder 4"/>
          <p:cNvSpPr>
            <a:spLocks noGrp="1"/>
          </p:cNvSpPr>
          <p:nvPr>
            <p:ph type="ftr" sz="quarter" idx="11"/>
          </p:nvPr>
        </p:nvSpPr>
        <p:spPr>
          <a:xfrm>
            <a:off x="3024175" y="6363772"/>
            <a:ext cx="4562636" cy="365125"/>
          </a:xfrm>
        </p:spPr>
        <p:txBody>
          <a:bodyPr/>
          <a:lstStyle/>
          <a:p>
            <a:endParaRPr lang="ru-RU" dirty="0"/>
          </a:p>
        </p:txBody>
      </p:sp>
      <p:sp>
        <p:nvSpPr>
          <p:cNvPr id="9" name="Slide Number Placeholder 5"/>
          <p:cNvSpPr>
            <a:spLocks noGrp="1"/>
          </p:cNvSpPr>
          <p:nvPr>
            <p:ph type="sldNum" sz="quarter" idx="12"/>
          </p:nvPr>
        </p:nvSpPr>
        <p:spPr>
          <a:xfrm>
            <a:off x="7956376" y="6350013"/>
            <a:ext cx="730424" cy="365125"/>
          </a:xfrm>
        </p:spPr>
        <p:txBody>
          <a:bodyPr/>
          <a:lstStyle/>
          <a:p>
            <a:fld id="{B19B0651-EE4F-4900-A07F-96A6BFA9D0F0}" type="slidenum">
              <a:rPr lang="ru-RU" smtClean="0"/>
              <a:t>‹#›</a:t>
            </a:fld>
            <a:endParaRPr lang="ru-RU" dirty="0"/>
          </a:p>
        </p:txBody>
      </p:sp>
      <p:pic>
        <p:nvPicPr>
          <p:cNvPr id="10" name="Изображение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286861"/>
            <a:ext cx="1067978" cy="434614"/>
          </a:xfrm>
          <a:prstGeom prst="rect">
            <a:avLst/>
          </a:prstGeom>
        </p:spPr>
      </p:pic>
    </p:spTree>
    <p:extLst>
      <p:ext uri="{BB962C8B-B14F-4D97-AF65-F5344CB8AC3E}">
        <p14:creationId xmlns:p14="http://schemas.microsoft.com/office/powerpoint/2010/main" val="270804850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 загол.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solidFill>
            <a:schemeClr val="tx2">
              <a:lumMod val="40000"/>
              <a:lumOff val="60000"/>
            </a:schemeClr>
          </a:solidFill>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0" name="Date Placeholder 3"/>
          <p:cNvSpPr>
            <a:spLocks noGrp="1"/>
          </p:cNvSpPr>
          <p:nvPr>
            <p:ph type="dt" sz="half" idx="10"/>
          </p:nvPr>
        </p:nvSpPr>
        <p:spPr>
          <a:xfrm>
            <a:off x="1832260" y="6363772"/>
            <a:ext cx="822350" cy="365125"/>
          </a:xfrm>
        </p:spPr>
        <p:txBody>
          <a:bodyPr/>
          <a:lstStyle/>
          <a:p>
            <a:fld id="{5A6C0BB0-934F-D444-B15B-86B1FA0BDC72}" type="datetime1">
              <a:rPr lang="fi-FI" smtClean="0"/>
              <a:t>12.4.2018</a:t>
            </a:fld>
            <a:endParaRPr lang="ru-RU" dirty="0"/>
          </a:p>
        </p:txBody>
      </p:sp>
      <p:sp>
        <p:nvSpPr>
          <p:cNvPr id="11" name="Footer Placeholder 4"/>
          <p:cNvSpPr>
            <a:spLocks noGrp="1"/>
          </p:cNvSpPr>
          <p:nvPr>
            <p:ph type="ftr" sz="quarter" idx="11"/>
          </p:nvPr>
        </p:nvSpPr>
        <p:spPr>
          <a:xfrm>
            <a:off x="3024175" y="6363772"/>
            <a:ext cx="4562636" cy="365125"/>
          </a:xfrm>
        </p:spPr>
        <p:txBody>
          <a:bodyPr/>
          <a:lstStyle/>
          <a:p>
            <a:endParaRPr lang="ru-RU" dirty="0"/>
          </a:p>
        </p:txBody>
      </p:sp>
      <p:sp>
        <p:nvSpPr>
          <p:cNvPr id="12" name="Slide Number Placeholder 5"/>
          <p:cNvSpPr>
            <a:spLocks noGrp="1"/>
          </p:cNvSpPr>
          <p:nvPr>
            <p:ph type="sldNum" sz="quarter" idx="12"/>
          </p:nvPr>
        </p:nvSpPr>
        <p:spPr>
          <a:xfrm>
            <a:off x="7956376" y="6350013"/>
            <a:ext cx="730424" cy="365125"/>
          </a:xfrm>
        </p:spPr>
        <p:txBody>
          <a:bodyPr/>
          <a:lstStyle/>
          <a:p>
            <a:fld id="{B19B0651-EE4F-4900-A07F-96A6BFA9D0F0}" type="slidenum">
              <a:rPr lang="ru-RU" smtClean="0"/>
              <a:t>‹#›</a:t>
            </a:fld>
            <a:endParaRPr lang="ru-RU" dirty="0"/>
          </a:p>
        </p:txBody>
      </p:sp>
      <p:pic>
        <p:nvPicPr>
          <p:cNvPr id="13" name="Изображение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286861"/>
            <a:ext cx="1067978" cy="434614"/>
          </a:xfrm>
          <a:prstGeom prst="rect">
            <a:avLst/>
          </a:prstGeom>
        </p:spPr>
      </p:pic>
    </p:spTree>
    <p:extLst>
      <p:ext uri="{BB962C8B-B14F-4D97-AF65-F5344CB8AC3E}">
        <p14:creationId xmlns:p14="http://schemas.microsoft.com/office/powerpoint/2010/main" val="373008408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solidFill>
            <a:schemeClr val="tx2">
              <a:lumMod val="20000"/>
              <a:lumOff val="80000"/>
            </a:schemeClr>
          </a:solidFill>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a:xfrm>
            <a:off x="1832260" y="6363772"/>
            <a:ext cx="822350" cy="365125"/>
          </a:xfrm>
        </p:spPr>
        <p:txBody>
          <a:bodyPr/>
          <a:lstStyle/>
          <a:p>
            <a:fld id="{F4C39DA5-41B5-534A-9D9F-01376E9EAC75}" type="datetime1">
              <a:rPr lang="fi-FI" smtClean="0"/>
              <a:t>12.4.2018</a:t>
            </a:fld>
            <a:endParaRPr lang="ru-RU" dirty="0"/>
          </a:p>
        </p:txBody>
      </p:sp>
      <p:sp>
        <p:nvSpPr>
          <p:cNvPr id="5" name="Footer Placeholder 4"/>
          <p:cNvSpPr>
            <a:spLocks noGrp="1"/>
          </p:cNvSpPr>
          <p:nvPr>
            <p:ph type="ftr" sz="quarter" idx="11"/>
          </p:nvPr>
        </p:nvSpPr>
        <p:spPr>
          <a:xfrm>
            <a:off x="3024175" y="6363772"/>
            <a:ext cx="4562636" cy="365125"/>
          </a:xfrm>
        </p:spPr>
        <p:txBody>
          <a:bodyPr/>
          <a:lstStyle/>
          <a:p>
            <a:endParaRPr lang="ru-RU" dirty="0"/>
          </a:p>
        </p:txBody>
      </p:sp>
      <p:sp>
        <p:nvSpPr>
          <p:cNvPr id="6" name="Slide Number Placeholder 5"/>
          <p:cNvSpPr>
            <a:spLocks noGrp="1"/>
          </p:cNvSpPr>
          <p:nvPr>
            <p:ph type="sldNum" sz="quarter" idx="12"/>
          </p:nvPr>
        </p:nvSpPr>
        <p:spPr>
          <a:xfrm>
            <a:off x="7956376" y="6350013"/>
            <a:ext cx="730424" cy="365125"/>
          </a:xfrm>
        </p:spPr>
        <p:txBody>
          <a:bodyPr/>
          <a:lstStyle/>
          <a:p>
            <a:fld id="{B19B0651-EE4F-4900-A07F-96A6BFA9D0F0}" type="slidenum">
              <a:rPr lang="ru-RU" smtClean="0"/>
              <a:t>‹#›</a:t>
            </a:fld>
            <a:endParaRPr lang="ru-RU" dirty="0"/>
          </a:p>
        </p:txBody>
      </p:sp>
      <p:pic>
        <p:nvPicPr>
          <p:cNvPr id="11" name="Изображение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286861"/>
            <a:ext cx="1067978" cy="434614"/>
          </a:xfrm>
          <a:prstGeom prst="rect">
            <a:avLst/>
          </a:prstGeom>
        </p:spPr>
      </p:pic>
    </p:spTree>
    <p:extLst>
      <p:ext uri="{BB962C8B-B14F-4D97-AF65-F5344CB8AC3E}">
        <p14:creationId xmlns:p14="http://schemas.microsoft.com/office/powerpoint/2010/main" val="405333472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solidFill>
            <a:schemeClr val="tx2">
              <a:lumMod val="60000"/>
              <a:lumOff val="40000"/>
            </a:schemeClr>
          </a:solidFill>
          <a:ln>
            <a:solidFill>
              <a:schemeClr val="tx2">
                <a:lumMod val="40000"/>
                <a:lumOff val="60000"/>
              </a:schemeClr>
            </a:solidFill>
          </a:ln>
        </p:spPr>
        <p:txBody>
          <a:bodyPr anchor="t"/>
          <a:lstStyle>
            <a:lvl1pPr algn="l">
              <a:defRPr sz="4000" b="1" cap="all"/>
            </a:lvl1pPr>
          </a:lstStyle>
          <a:p>
            <a:r>
              <a:rPr lang="ru-RU" smtClean="0"/>
              <a:t>Образец заголовка</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96FCE25-B887-5A42-84A6-5786B0652C97}" type="datetime1">
              <a:rPr lang="fi-FI" smtClean="0"/>
              <a:t>12.4.2018</a:t>
            </a:fld>
            <a:endParaRPr lang="ru-RU"/>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pic>
        <p:nvPicPr>
          <p:cNvPr id="7" name="Изображение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973666" y="894195"/>
            <a:ext cx="3196668" cy="1300886"/>
          </a:xfrm>
          <a:prstGeom prst="rect">
            <a:avLst/>
          </a:prstGeom>
        </p:spPr>
      </p:pic>
    </p:spTree>
    <p:extLst>
      <p:ext uri="{BB962C8B-B14F-4D97-AF65-F5344CB8AC3E}">
        <p14:creationId xmlns:p14="http://schemas.microsoft.com/office/powerpoint/2010/main" val="160158571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solidFill>
            <a:schemeClr val="tx2">
              <a:lumMod val="40000"/>
              <a:lumOff val="60000"/>
            </a:schemeClr>
          </a:solidFill>
          <a:ln>
            <a:solidFill>
              <a:schemeClr val="tx2">
                <a:lumMod val="40000"/>
                <a:lumOff val="60000"/>
              </a:schemeClr>
            </a:solidFill>
          </a:ln>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9" name="Date Placeholder 3"/>
          <p:cNvSpPr>
            <a:spLocks noGrp="1"/>
          </p:cNvSpPr>
          <p:nvPr>
            <p:ph type="dt" sz="half" idx="10"/>
          </p:nvPr>
        </p:nvSpPr>
        <p:spPr>
          <a:xfrm>
            <a:off x="1832260" y="6363772"/>
            <a:ext cx="822350" cy="365125"/>
          </a:xfrm>
        </p:spPr>
        <p:txBody>
          <a:bodyPr/>
          <a:lstStyle/>
          <a:p>
            <a:fld id="{5869CA44-A10D-8D4E-959F-306947B23CCB}" type="datetime1">
              <a:rPr lang="fi-FI" smtClean="0"/>
              <a:t>12.4.2018</a:t>
            </a:fld>
            <a:endParaRPr lang="ru-RU" dirty="0"/>
          </a:p>
        </p:txBody>
      </p:sp>
      <p:sp>
        <p:nvSpPr>
          <p:cNvPr id="10" name="Footer Placeholder 4"/>
          <p:cNvSpPr>
            <a:spLocks noGrp="1"/>
          </p:cNvSpPr>
          <p:nvPr>
            <p:ph type="ftr" sz="quarter" idx="11"/>
          </p:nvPr>
        </p:nvSpPr>
        <p:spPr>
          <a:xfrm>
            <a:off x="3024175" y="6363772"/>
            <a:ext cx="4562636" cy="365125"/>
          </a:xfrm>
        </p:spPr>
        <p:txBody>
          <a:bodyPr/>
          <a:lstStyle/>
          <a:p>
            <a:endParaRPr lang="ru-RU" dirty="0"/>
          </a:p>
        </p:txBody>
      </p:sp>
      <p:sp>
        <p:nvSpPr>
          <p:cNvPr id="11" name="Slide Number Placeholder 5"/>
          <p:cNvSpPr>
            <a:spLocks noGrp="1"/>
          </p:cNvSpPr>
          <p:nvPr>
            <p:ph type="sldNum" sz="quarter" idx="12"/>
          </p:nvPr>
        </p:nvSpPr>
        <p:spPr>
          <a:xfrm>
            <a:off x="7956376" y="6350013"/>
            <a:ext cx="730424" cy="365125"/>
          </a:xfrm>
        </p:spPr>
        <p:txBody>
          <a:bodyPr/>
          <a:lstStyle/>
          <a:p>
            <a:fld id="{B19B0651-EE4F-4900-A07F-96A6BFA9D0F0}" type="slidenum">
              <a:rPr lang="ru-RU" smtClean="0"/>
              <a:t>‹#›</a:t>
            </a:fld>
            <a:endParaRPr lang="ru-RU" dirty="0"/>
          </a:p>
        </p:txBody>
      </p:sp>
      <p:pic>
        <p:nvPicPr>
          <p:cNvPr id="12" name="Изображение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286861"/>
            <a:ext cx="1067978" cy="434614"/>
          </a:xfrm>
          <a:prstGeom prst="rect">
            <a:avLst/>
          </a:prstGeom>
        </p:spPr>
      </p:pic>
    </p:spTree>
    <p:extLst>
      <p:ext uri="{BB962C8B-B14F-4D97-AF65-F5344CB8AC3E}">
        <p14:creationId xmlns:p14="http://schemas.microsoft.com/office/powerpoint/2010/main" val="17153149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solidFill>
            <a:schemeClr val="accent1">
              <a:lumMod val="40000"/>
              <a:lumOff val="60000"/>
            </a:schemeClr>
          </a:solidFill>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1" name="Date Placeholder 3"/>
          <p:cNvSpPr>
            <a:spLocks noGrp="1"/>
          </p:cNvSpPr>
          <p:nvPr>
            <p:ph type="dt" sz="half" idx="10"/>
          </p:nvPr>
        </p:nvSpPr>
        <p:spPr>
          <a:xfrm>
            <a:off x="1832260" y="6363772"/>
            <a:ext cx="822350" cy="365125"/>
          </a:xfrm>
        </p:spPr>
        <p:txBody>
          <a:bodyPr/>
          <a:lstStyle/>
          <a:p>
            <a:fld id="{172C0280-B78D-0E4D-848A-8E77E04151FF}" type="datetime1">
              <a:rPr lang="fi-FI" smtClean="0"/>
              <a:t>12.4.2018</a:t>
            </a:fld>
            <a:endParaRPr lang="ru-RU" dirty="0"/>
          </a:p>
        </p:txBody>
      </p:sp>
      <p:sp>
        <p:nvSpPr>
          <p:cNvPr id="12" name="Footer Placeholder 4"/>
          <p:cNvSpPr>
            <a:spLocks noGrp="1"/>
          </p:cNvSpPr>
          <p:nvPr>
            <p:ph type="ftr" sz="quarter" idx="11"/>
          </p:nvPr>
        </p:nvSpPr>
        <p:spPr>
          <a:xfrm>
            <a:off x="3024175" y="6363772"/>
            <a:ext cx="4562636" cy="365125"/>
          </a:xfrm>
        </p:spPr>
        <p:txBody>
          <a:bodyPr/>
          <a:lstStyle/>
          <a:p>
            <a:endParaRPr lang="ru-RU" dirty="0"/>
          </a:p>
        </p:txBody>
      </p:sp>
      <p:sp>
        <p:nvSpPr>
          <p:cNvPr id="13" name="Slide Number Placeholder 5"/>
          <p:cNvSpPr>
            <a:spLocks noGrp="1"/>
          </p:cNvSpPr>
          <p:nvPr>
            <p:ph type="sldNum" sz="quarter" idx="12"/>
          </p:nvPr>
        </p:nvSpPr>
        <p:spPr>
          <a:xfrm>
            <a:off x="7956376" y="6350013"/>
            <a:ext cx="730424" cy="365125"/>
          </a:xfrm>
        </p:spPr>
        <p:txBody>
          <a:bodyPr/>
          <a:lstStyle/>
          <a:p>
            <a:fld id="{B19B0651-EE4F-4900-A07F-96A6BFA9D0F0}" type="slidenum">
              <a:rPr lang="ru-RU" smtClean="0"/>
              <a:t>‹#›</a:t>
            </a:fld>
            <a:endParaRPr lang="ru-RU" dirty="0"/>
          </a:p>
        </p:txBody>
      </p:sp>
      <p:pic>
        <p:nvPicPr>
          <p:cNvPr id="14" name="Изображение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286861"/>
            <a:ext cx="1067978" cy="434614"/>
          </a:xfrm>
          <a:prstGeom prst="rect">
            <a:avLst/>
          </a:prstGeom>
        </p:spPr>
      </p:pic>
    </p:spTree>
    <p:extLst>
      <p:ext uri="{BB962C8B-B14F-4D97-AF65-F5344CB8AC3E}">
        <p14:creationId xmlns:p14="http://schemas.microsoft.com/office/powerpoint/2010/main" val="40448279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2051720" y="274638"/>
            <a:ext cx="6635080" cy="1143000"/>
          </a:xfrm>
          <a:solidFill>
            <a:schemeClr val="tx2">
              <a:lumMod val="40000"/>
              <a:lumOff val="60000"/>
            </a:schemeClr>
          </a:solidFill>
        </p:spPr>
        <p:txBody>
          <a:bodyPr/>
          <a:lstStyle/>
          <a:p>
            <a:r>
              <a:rPr lang="ru-RU" smtClean="0"/>
              <a:t>Образец заголовка</a:t>
            </a:r>
            <a:endParaRPr lang="en-US" dirty="0"/>
          </a:p>
        </p:txBody>
      </p:sp>
      <p:sp>
        <p:nvSpPr>
          <p:cNvPr id="7" name="Date Placeholder 3"/>
          <p:cNvSpPr>
            <a:spLocks noGrp="1"/>
          </p:cNvSpPr>
          <p:nvPr>
            <p:ph type="dt" sz="half" idx="10"/>
          </p:nvPr>
        </p:nvSpPr>
        <p:spPr>
          <a:xfrm>
            <a:off x="1832260" y="6363772"/>
            <a:ext cx="822350" cy="365125"/>
          </a:xfrm>
        </p:spPr>
        <p:txBody>
          <a:bodyPr/>
          <a:lstStyle/>
          <a:p>
            <a:fld id="{7D7ED49D-4770-AC45-A862-E42C6C307198}" type="datetime1">
              <a:rPr lang="fi-FI" smtClean="0"/>
              <a:t>12.4.2018</a:t>
            </a:fld>
            <a:endParaRPr lang="ru-RU" dirty="0"/>
          </a:p>
        </p:txBody>
      </p:sp>
      <p:sp>
        <p:nvSpPr>
          <p:cNvPr id="8" name="Footer Placeholder 4"/>
          <p:cNvSpPr>
            <a:spLocks noGrp="1"/>
          </p:cNvSpPr>
          <p:nvPr>
            <p:ph type="ftr" sz="quarter" idx="11"/>
          </p:nvPr>
        </p:nvSpPr>
        <p:spPr>
          <a:xfrm>
            <a:off x="3024175" y="6363772"/>
            <a:ext cx="4562636" cy="365125"/>
          </a:xfrm>
        </p:spPr>
        <p:txBody>
          <a:bodyPr/>
          <a:lstStyle/>
          <a:p>
            <a:endParaRPr lang="ru-RU" dirty="0"/>
          </a:p>
        </p:txBody>
      </p:sp>
      <p:sp>
        <p:nvSpPr>
          <p:cNvPr id="9" name="Slide Number Placeholder 5"/>
          <p:cNvSpPr>
            <a:spLocks noGrp="1"/>
          </p:cNvSpPr>
          <p:nvPr>
            <p:ph type="sldNum" sz="quarter" idx="12"/>
          </p:nvPr>
        </p:nvSpPr>
        <p:spPr>
          <a:xfrm>
            <a:off x="7956376" y="6350013"/>
            <a:ext cx="730424" cy="365125"/>
          </a:xfrm>
        </p:spPr>
        <p:txBody>
          <a:bodyPr/>
          <a:lstStyle/>
          <a:p>
            <a:fld id="{B19B0651-EE4F-4900-A07F-96A6BFA9D0F0}" type="slidenum">
              <a:rPr lang="ru-RU" smtClean="0"/>
              <a:t>‹#›</a:t>
            </a:fld>
            <a:endParaRPr lang="ru-RU" dirty="0"/>
          </a:p>
        </p:txBody>
      </p:sp>
      <p:pic>
        <p:nvPicPr>
          <p:cNvPr id="10" name="Изображение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286861"/>
            <a:ext cx="1067978" cy="434614"/>
          </a:xfrm>
          <a:prstGeom prst="rect">
            <a:avLst/>
          </a:prstGeom>
        </p:spPr>
      </p:pic>
      <p:sp>
        <p:nvSpPr>
          <p:cNvPr id="11" name="Title 1"/>
          <p:cNvSpPr txBox="1">
            <a:spLocks/>
          </p:cNvSpPr>
          <p:nvPr userDrawn="1"/>
        </p:nvSpPr>
        <p:spPr>
          <a:xfrm>
            <a:off x="457200" y="274638"/>
            <a:ext cx="8229600" cy="1143000"/>
          </a:xfrm>
          <a:prstGeom prst="rect">
            <a:avLst/>
          </a:prstGeom>
          <a:solidFill>
            <a:schemeClr val="accent1">
              <a:lumMod val="40000"/>
              <a:lumOff val="60000"/>
            </a:scheme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Click to edit Master title style</a:t>
            </a:r>
            <a:endParaRPr lang="en-US" dirty="0"/>
          </a:p>
        </p:txBody>
      </p:sp>
    </p:spTree>
    <p:extLst>
      <p:ext uri="{BB962C8B-B14F-4D97-AF65-F5344CB8AC3E}">
        <p14:creationId xmlns:p14="http://schemas.microsoft.com/office/powerpoint/2010/main" val="203235383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1832260" y="6363772"/>
            <a:ext cx="822350" cy="365125"/>
          </a:xfrm>
        </p:spPr>
        <p:txBody>
          <a:bodyPr/>
          <a:lstStyle/>
          <a:p>
            <a:fld id="{801C4C9E-8301-A74D-9D95-CADC9644B420}" type="datetime1">
              <a:rPr lang="fi-FI" smtClean="0"/>
              <a:t>12.4.2018</a:t>
            </a:fld>
            <a:endParaRPr lang="ru-RU" dirty="0"/>
          </a:p>
        </p:txBody>
      </p:sp>
      <p:sp>
        <p:nvSpPr>
          <p:cNvPr id="9" name="Footer Placeholder 4"/>
          <p:cNvSpPr>
            <a:spLocks noGrp="1"/>
          </p:cNvSpPr>
          <p:nvPr>
            <p:ph type="ftr" sz="quarter" idx="11"/>
          </p:nvPr>
        </p:nvSpPr>
        <p:spPr>
          <a:xfrm>
            <a:off x="3024175" y="6363772"/>
            <a:ext cx="4562636" cy="365125"/>
          </a:xfrm>
        </p:spPr>
        <p:txBody>
          <a:bodyPr/>
          <a:lstStyle/>
          <a:p>
            <a:endParaRPr lang="ru-RU" dirty="0"/>
          </a:p>
        </p:txBody>
      </p:sp>
      <p:sp>
        <p:nvSpPr>
          <p:cNvPr id="10" name="Slide Number Placeholder 5"/>
          <p:cNvSpPr>
            <a:spLocks noGrp="1"/>
          </p:cNvSpPr>
          <p:nvPr>
            <p:ph type="sldNum" sz="quarter" idx="12"/>
          </p:nvPr>
        </p:nvSpPr>
        <p:spPr>
          <a:xfrm>
            <a:off x="7956376" y="6350013"/>
            <a:ext cx="730424" cy="365125"/>
          </a:xfrm>
        </p:spPr>
        <p:txBody>
          <a:bodyPr/>
          <a:lstStyle/>
          <a:p>
            <a:fld id="{B19B0651-EE4F-4900-A07F-96A6BFA9D0F0}" type="slidenum">
              <a:rPr lang="ru-RU" smtClean="0"/>
              <a:t>‹#›</a:t>
            </a:fld>
            <a:endParaRPr lang="ru-RU" dirty="0"/>
          </a:p>
        </p:txBody>
      </p:sp>
      <p:pic>
        <p:nvPicPr>
          <p:cNvPr id="11" name="Изображение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286861"/>
            <a:ext cx="1067978" cy="434614"/>
          </a:xfrm>
          <a:prstGeom prst="rect">
            <a:avLst/>
          </a:prstGeom>
        </p:spPr>
      </p:pic>
    </p:spTree>
    <p:extLst>
      <p:ext uri="{BB962C8B-B14F-4D97-AF65-F5344CB8AC3E}">
        <p14:creationId xmlns:p14="http://schemas.microsoft.com/office/powerpoint/2010/main" val="165835501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8" name="Date Placeholder 3"/>
          <p:cNvSpPr>
            <a:spLocks noGrp="1"/>
          </p:cNvSpPr>
          <p:nvPr>
            <p:ph type="dt" sz="half" idx="10"/>
          </p:nvPr>
        </p:nvSpPr>
        <p:spPr>
          <a:xfrm>
            <a:off x="1832260" y="6363772"/>
            <a:ext cx="822350" cy="365125"/>
          </a:xfrm>
        </p:spPr>
        <p:txBody>
          <a:bodyPr/>
          <a:lstStyle/>
          <a:p>
            <a:fld id="{28DC1471-8E60-4140-97E0-B2AE980F2307}" type="datetime1">
              <a:rPr lang="fi-FI" smtClean="0"/>
              <a:t>12.4.2018</a:t>
            </a:fld>
            <a:endParaRPr lang="ru-RU" dirty="0"/>
          </a:p>
        </p:txBody>
      </p:sp>
      <p:sp>
        <p:nvSpPr>
          <p:cNvPr id="9" name="Footer Placeholder 4"/>
          <p:cNvSpPr>
            <a:spLocks noGrp="1"/>
          </p:cNvSpPr>
          <p:nvPr>
            <p:ph type="ftr" sz="quarter" idx="11"/>
          </p:nvPr>
        </p:nvSpPr>
        <p:spPr>
          <a:xfrm>
            <a:off x="3024175" y="6363772"/>
            <a:ext cx="4562636" cy="365125"/>
          </a:xfrm>
        </p:spPr>
        <p:txBody>
          <a:bodyPr/>
          <a:lstStyle/>
          <a:p>
            <a:endParaRPr lang="ru-RU" dirty="0"/>
          </a:p>
        </p:txBody>
      </p:sp>
      <p:sp>
        <p:nvSpPr>
          <p:cNvPr id="10" name="Slide Number Placeholder 5"/>
          <p:cNvSpPr>
            <a:spLocks noGrp="1"/>
          </p:cNvSpPr>
          <p:nvPr>
            <p:ph type="sldNum" sz="quarter" idx="12"/>
          </p:nvPr>
        </p:nvSpPr>
        <p:spPr>
          <a:xfrm>
            <a:off x="7956376" y="6350013"/>
            <a:ext cx="730424" cy="365125"/>
          </a:xfrm>
        </p:spPr>
        <p:txBody>
          <a:bodyPr/>
          <a:lstStyle/>
          <a:p>
            <a:fld id="{B19B0651-EE4F-4900-A07F-96A6BFA9D0F0}" type="slidenum">
              <a:rPr lang="ru-RU" smtClean="0"/>
              <a:t>‹#›</a:t>
            </a:fld>
            <a:endParaRPr lang="ru-RU" dirty="0"/>
          </a:p>
        </p:txBody>
      </p:sp>
      <p:pic>
        <p:nvPicPr>
          <p:cNvPr id="11" name="Изображение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286861"/>
            <a:ext cx="1067978" cy="434614"/>
          </a:xfrm>
          <a:prstGeom prst="rect">
            <a:avLst/>
          </a:prstGeom>
        </p:spPr>
      </p:pic>
    </p:spTree>
    <p:extLst>
      <p:ext uri="{BB962C8B-B14F-4D97-AF65-F5344CB8AC3E}">
        <p14:creationId xmlns:p14="http://schemas.microsoft.com/office/powerpoint/2010/main" val="330027175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8" name="Date Placeholder 3"/>
          <p:cNvSpPr>
            <a:spLocks noGrp="1"/>
          </p:cNvSpPr>
          <p:nvPr>
            <p:ph type="dt" sz="half" idx="10"/>
          </p:nvPr>
        </p:nvSpPr>
        <p:spPr>
          <a:xfrm>
            <a:off x="1832260" y="6363772"/>
            <a:ext cx="822350" cy="365125"/>
          </a:xfrm>
        </p:spPr>
        <p:txBody>
          <a:bodyPr/>
          <a:lstStyle/>
          <a:p>
            <a:fld id="{AE369854-E941-0D4A-9FC2-4C575EC69123}" type="datetime1">
              <a:rPr lang="fi-FI" smtClean="0"/>
              <a:t>12.4.2018</a:t>
            </a:fld>
            <a:endParaRPr lang="ru-RU" dirty="0"/>
          </a:p>
        </p:txBody>
      </p:sp>
      <p:sp>
        <p:nvSpPr>
          <p:cNvPr id="9" name="Footer Placeholder 4"/>
          <p:cNvSpPr>
            <a:spLocks noGrp="1"/>
          </p:cNvSpPr>
          <p:nvPr>
            <p:ph type="ftr" sz="quarter" idx="11"/>
          </p:nvPr>
        </p:nvSpPr>
        <p:spPr>
          <a:xfrm>
            <a:off x="3024175" y="6363772"/>
            <a:ext cx="4562636" cy="365125"/>
          </a:xfrm>
        </p:spPr>
        <p:txBody>
          <a:bodyPr/>
          <a:lstStyle/>
          <a:p>
            <a:endParaRPr lang="ru-RU" dirty="0"/>
          </a:p>
        </p:txBody>
      </p:sp>
      <p:sp>
        <p:nvSpPr>
          <p:cNvPr id="10" name="Slide Number Placeholder 5"/>
          <p:cNvSpPr>
            <a:spLocks noGrp="1"/>
          </p:cNvSpPr>
          <p:nvPr>
            <p:ph type="sldNum" sz="quarter" idx="12"/>
          </p:nvPr>
        </p:nvSpPr>
        <p:spPr>
          <a:xfrm>
            <a:off x="7956376" y="6350013"/>
            <a:ext cx="730424" cy="365125"/>
          </a:xfrm>
        </p:spPr>
        <p:txBody>
          <a:bodyPr/>
          <a:lstStyle/>
          <a:p>
            <a:fld id="{B19B0651-EE4F-4900-A07F-96A6BFA9D0F0}" type="slidenum">
              <a:rPr lang="ru-RU" smtClean="0"/>
              <a:t>‹#›</a:t>
            </a:fld>
            <a:endParaRPr lang="ru-RU" dirty="0"/>
          </a:p>
        </p:txBody>
      </p:sp>
      <p:pic>
        <p:nvPicPr>
          <p:cNvPr id="11" name="Изображение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286861"/>
            <a:ext cx="1067978" cy="434614"/>
          </a:xfrm>
          <a:prstGeom prst="rect">
            <a:avLst/>
          </a:prstGeom>
        </p:spPr>
      </p:pic>
    </p:spTree>
    <p:extLst>
      <p:ext uri="{BB962C8B-B14F-4D97-AF65-F5344CB8AC3E}">
        <p14:creationId xmlns:p14="http://schemas.microsoft.com/office/powerpoint/2010/main" val="73400556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254D98-7C7E-2E40-A897-C46C10C4816B}" type="datetime1">
              <a:rPr lang="fi-FI" smtClean="0"/>
              <a:t>12.4.2018</a:t>
            </a:fld>
            <a:endParaRPr lang="ru-R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9B0651-EE4F-4900-A07F-96A6BFA9D0F0}" type="slidenum">
              <a:rPr lang="ru-RU" smtClean="0"/>
              <a:t>‹#›</a:t>
            </a:fld>
            <a:endParaRPr lang="ru-RU"/>
          </a:p>
        </p:txBody>
      </p:sp>
    </p:spTree>
    <p:extLst>
      <p:ext uri="{BB962C8B-B14F-4D97-AF65-F5344CB8AC3E}">
        <p14:creationId xmlns:p14="http://schemas.microsoft.com/office/powerpoint/2010/main" val="28842511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802631"/>
          </a:xfrm>
        </p:spPr>
        <p:txBody>
          <a:bodyPr>
            <a:normAutofit fontScale="90000"/>
          </a:bodyPr>
          <a:lstStyle/>
          <a:p>
            <a:r>
              <a:rPr lang="en-US" dirty="0" smtClean="0"/>
              <a:t>An optimistic approach to handle out-of-order events within analytical stream processing </a:t>
            </a:r>
            <a:endParaRPr lang="en-US" dirty="0"/>
          </a:p>
        </p:txBody>
      </p:sp>
      <p:sp>
        <p:nvSpPr>
          <p:cNvPr id="3" name="Подзаголовок 2"/>
          <p:cNvSpPr>
            <a:spLocks noGrp="1"/>
          </p:cNvSpPr>
          <p:nvPr>
            <p:ph type="subTitle" idx="1"/>
          </p:nvPr>
        </p:nvSpPr>
        <p:spPr>
          <a:xfrm>
            <a:off x="1371600" y="5085184"/>
            <a:ext cx="6400800" cy="648072"/>
          </a:xfrm>
        </p:spPr>
        <p:txBody>
          <a:bodyPr>
            <a:normAutofit fontScale="70000" lnSpcReduction="20000"/>
          </a:bodyPr>
          <a:lstStyle/>
          <a:p>
            <a:r>
              <a:rPr lang="en-US" dirty="0" smtClean="0"/>
              <a:t>Igor </a:t>
            </a:r>
            <a:r>
              <a:rPr lang="en-US" dirty="0" err="1" smtClean="0"/>
              <a:t>Kuralenok</a:t>
            </a:r>
            <a:r>
              <a:rPr lang="en-US" dirty="0" smtClean="0"/>
              <a:t>, Nikita </a:t>
            </a:r>
            <a:r>
              <a:rPr lang="en-US" dirty="0" err="1" smtClean="0"/>
              <a:t>Marshalkin</a:t>
            </a:r>
            <a:r>
              <a:rPr lang="en-US" dirty="0"/>
              <a:t>, Artem </a:t>
            </a:r>
            <a:r>
              <a:rPr lang="en-US" dirty="0" err="1" smtClean="0"/>
              <a:t>Trofimov</a:t>
            </a:r>
            <a:r>
              <a:rPr lang="en-US" dirty="0" smtClean="0"/>
              <a:t>, </a:t>
            </a:r>
            <a:r>
              <a:rPr lang="en-US" dirty="0" smtClean="0"/>
              <a:t>and Boris </a:t>
            </a:r>
            <a:r>
              <a:rPr lang="en-US" dirty="0" err="1" smtClean="0"/>
              <a:t>Novikov</a:t>
            </a:r>
            <a:endParaRPr lang="en-US" dirty="0" smtClean="0"/>
          </a:p>
        </p:txBody>
      </p:sp>
    </p:spTree>
    <p:extLst>
      <p:ext uri="{BB962C8B-B14F-4D97-AF65-F5344CB8AC3E}">
        <p14:creationId xmlns:p14="http://schemas.microsoft.com/office/powerpoint/2010/main" val="1198203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Optimistic approach</a:t>
            </a:r>
            <a:endParaRPr lang="en-US" dirty="0"/>
          </a:p>
        </p:txBody>
      </p:sp>
      <p:sp>
        <p:nvSpPr>
          <p:cNvPr id="3" name="Объект 2"/>
          <p:cNvSpPr>
            <a:spLocks noGrp="1"/>
          </p:cNvSpPr>
          <p:nvPr>
            <p:ph idx="1"/>
          </p:nvPr>
        </p:nvSpPr>
        <p:spPr/>
        <p:txBody>
          <a:bodyPr/>
          <a:lstStyle/>
          <a:p>
            <a:r>
              <a:rPr lang="en-US" dirty="0" smtClean="0"/>
              <a:t>Do not block on each </a:t>
            </a:r>
            <a:r>
              <a:rPr lang="en-US" dirty="0" err="1" smtClean="0"/>
              <a:t>stateful</a:t>
            </a:r>
            <a:r>
              <a:rPr lang="en-US" dirty="0" smtClean="0"/>
              <a:t> operation</a:t>
            </a:r>
          </a:p>
          <a:p>
            <a:r>
              <a:rPr lang="en-US" dirty="0" smtClean="0"/>
              <a:t>Possibly generate invalid items</a:t>
            </a:r>
          </a:p>
          <a:p>
            <a:r>
              <a:rPr lang="en-US" dirty="0"/>
              <a:t>F</a:t>
            </a:r>
            <a:r>
              <a:rPr lang="en-US" dirty="0" smtClean="0"/>
              <a:t>ilter invalid items </a:t>
            </a:r>
            <a:r>
              <a:rPr lang="en-US" dirty="0"/>
              <a:t>out before they leave the </a:t>
            </a:r>
            <a:r>
              <a:rPr lang="en-US" dirty="0" smtClean="0"/>
              <a:t>system</a:t>
            </a:r>
            <a:endParaRPr lang="ru-RU" dirty="0" smtClean="0"/>
          </a:p>
          <a:p>
            <a:r>
              <a:rPr lang="en-US" dirty="0" smtClean="0"/>
              <a:t>Revert changes of operations’ states that have been done by invalid items</a:t>
            </a:r>
            <a:endParaRPr lang="en-US" dirty="0"/>
          </a:p>
          <a:p>
            <a:pPr marL="0" indent="0">
              <a:buNone/>
            </a:pPr>
            <a:endParaRPr lang="en-US" dirty="0" smtClean="0"/>
          </a:p>
          <a:p>
            <a:endParaRPr lang="en-US" dirty="0" smtClean="0"/>
          </a:p>
          <a:p>
            <a:endParaRPr lang="en-US" dirty="0"/>
          </a:p>
        </p:txBody>
      </p:sp>
      <p:sp>
        <p:nvSpPr>
          <p:cNvPr id="4" name="Номер слайда 3"/>
          <p:cNvSpPr>
            <a:spLocks noGrp="1"/>
          </p:cNvSpPr>
          <p:nvPr>
            <p:ph type="sldNum" sz="quarter" idx="12"/>
          </p:nvPr>
        </p:nvSpPr>
        <p:spPr/>
        <p:txBody>
          <a:bodyPr/>
          <a:lstStyle/>
          <a:p>
            <a:fld id="{9E7AA222-FE6E-49CC-9DDF-26B60A9799BD}" type="slidenum">
              <a:rPr lang="en-US" smtClean="0"/>
              <a:t>10</a:t>
            </a:fld>
            <a:endParaRPr lang="en-US"/>
          </a:p>
        </p:txBody>
      </p:sp>
    </p:spTree>
    <p:extLst>
      <p:ext uri="{BB962C8B-B14F-4D97-AF65-F5344CB8AC3E}">
        <p14:creationId xmlns:p14="http://schemas.microsoft.com/office/powerpoint/2010/main" val="2504789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Optimistic approach: operations</a:t>
            </a:r>
            <a:endParaRPr lang="en-US" dirty="0"/>
          </a:p>
        </p:txBody>
      </p:sp>
      <p:sp>
        <p:nvSpPr>
          <p:cNvPr id="3" name="Номер слайда 2"/>
          <p:cNvSpPr>
            <a:spLocks noGrp="1"/>
          </p:cNvSpPr>
          <p:nvPr>
            <p:ph type="sldNum" sz="quarter" idx="12"/>
          </p:nvPr>
        </p:nvSpPr>
        <p:spPr/>
        <p:txBody>
          <a:bodyPr/>
          <a:lstStyle/>
          <a:p>
            <a:fld id="{9E7AA222-FE6E-49CC-9DDF-26B60A9799BD}" type="slidenum">
              <a:rPr lang="en-US" smtClean="0"/>
              <a:t>11</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1640992"/>
            <a:ext cx="3744416" cy="459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0573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Optimistic approach: grouping</a:t>
            </a:r>
            <a:endParaRPr lang="en-US" dirty="0"/>
          </a:p>
        </p:txBody>
      </p:sp>
      <p:sp>
        <p:nvSpPr>
          <p:cNvPr id="3" name="Номер слайда 2"/>
          <p:cNvSpPr>
            <a:spLocks noGrp="1"/>
          </p:cNvSpPr>
          <p:nvPr>
            <p:ph type="sldNum" sz="quarter" idx="12"/>
          </p:nvPr>
        </p:nvSpPr>
        <p:spPr/>
        <p:txBody>
          <a:bodyPr/>
          <a:lstStyle/>
          <a:p>
            <a:fld id="{9E7AA222-FE6E-49CC-9DDF-26B60A9799BD}" type="slidenum">
              <a:rPr lang="en-US" smtClean="0"/>
              <a:t>12</a:t>
            </a:fld>
            <a:endParaRPr lang="en-US"/>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23828" y="1412776"/>
            <a:ext cx="2988332" cy="5443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7660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Optimistic approach: grouping</a:t>
            </a:r>
          </a:p>
        </p:txBody>
      </p:sp>
      <p:sp>
        <p:nvSpPr>
          <p:cNvPr id="3" name="Номер слайда 2"/>
          <p:cNvSpPr>
            <a:spLocks noGrp="1"/>
          </p:cNvSpPr>
          <p:nvPr>
            <p:ph type="sldNum" sz="quarter" idx="12"/>
          </p:nvPr>
        </p:nvSpPr>
        <p:spPr/>
        <p:txBody>
          <a:bodyPr/>
          <a:lstStyle/>
          <a:p>
            <a:fld id="{9E7AA222-FE6E-49CC-9DDF-26B60A9799BD}" type="slidenum">
              <a:rPr lang="en-US" smtClean="0"/>
              <a:t>13</a:t>
            </a:fld>
            <a:endParaRPr lang="en-US"/>
          </a:p>
        </p:txBody>
      </p:sp>
      <p:sp>
        <p:nvSpPr>
          <p:cNvPr id="4" name="AutoShape 2" descr="data:image/jpeg;base64,/9j/4AAQSkZJRgABAQAAAQABAAD/2wBDAAMCAgICAgMCAgIDAwMDBAYEBAQEBAgGBgUGCQgKCgkICQkKDA8MCgsOCwkJDRENDg8QEBEQCgwSExIQEw8QEBD/2wBDAQMDAwQDBAgEBAgQCwkLEBAQEBAQEBAQEBAQEBAQEBAQEBAQEBAQEBAQEBAQEBAQEBAQEBAQEBAQEBAQEBAQEBD/wAARCAOIAvIDASIAAhEBAxEB/8QAHgABAQACAgMBAQAAAAAAAAAAAAgGBwQFAgMJAQr/xABkEAABAgUCAgMKCQgEBwwIBwEAAQIDBAUGBwgREiETFDEJFRcZIkFXcabUFiMyOFFhhrXSGDNCSFKBhdMkJTSRQ0licoihxiY1RFNUY2iSl6Kx4llzgpOnwcPkJyg3RXeywvD/xAAUAQEAAAAAAAAAAAAAAAAAAAAA/8QAFBEBAAAAAAAAAAAAAAAAAAAAAP/aAAwDAQACEQMRAD8A+qYAAAAAAAAAAAAAAAAAAAAAAAAAAAAAAAAAAAAAAAAAAAAAAAABx6hUJCkyMxVKrPS8nJykN0aYmJiK2HChQ2pu573OVEa1ERVVVXZAOQCXa7rjpd4VaZs3Shjat5nr0u9YMeoU7aTt6Rif8/UoqJDXl5SJDRyPRFRHIpwmaXc+ZxXvlqtz7UJSmxfKSx8dRolKpbGr2w5mbX+kTaKna1ytRFTdqgbLy1q/05YUmHUy+so0ptZR3RsotOc6oVJ8TsRnVpdHxGqq8k40am/nNaLqx1HZD8nBGiq8HykX81V78n4FvQGt80RJdyuixWL2ojVRVRdzc2J9N+CcHS7IOKsWUC34rW8CzsGVSJOxG7bbPmonFGen+c9e1fpNkgSe3G3dFsgL1i7NRmO8XwYn/ArPtVau9Gfsuiz6oqO+lWrtvzQ8vyGLsuPysn60c6V7i/OS1LrkOjykX6UdBgsdy+pFQq4ASp4tPTTH/wB941/1Xf5XXLyn3cXr4YjR4r3RM/y5nE09MR/0Y8W6assRvqVJlE/1FVgCVPFmaVoH+9NJvCl7dnU7vqLdvVxRVPFe5+0mhr0uM9T2ebOc35MvK3g6Yk9/pdBjMXi/6xVoAlB2BNdVmp09h61afc8OFzh0y8bLlujf9T5uXVYy/uQJnTXNjfyMraS6Re0lC/O1bHNwtcvL9iQm06d+/rT/AFlXgCdLF18ac7srCWndNwVLG10pskSg35T30WahqvJEV0X4lVVeSIkRVX6ChpaZl5yXhzcpMQ48CMxHw4sN6OY9qpuioqclRU86HQ3zjjH+TaQ6gZEsmh3LTnb7S1VkIU0xqqnymo9F4XfQ5NlTlspPM5oUlcex4lc0nZhu3EdRR6xm0hk2+q27MPXmqRZCZc5E3XlxNcnDuvC3sAqkEnt1U5swQqSOr/CkeDRoPkuyBYjItTo3Cn+EmpbbrMo3btVUciquzU2KLx7kqwMr21AvDG130u46NMLwsm6fMNisR2yKrH7c2PTdN2ORHJ50QDJQAAAAAAAAAAAAAAAAAAAAAAAAAAAAAAAAAAAAAAAAAAAAAAAAAAAAAAAAAAAAAAAAAAAAAAAAAAAAAAAAAAAAAAAAAAAAAAAAAAAAAHi97IbHRIjka1qKrnKuyIn0qSRdmfMs6mrjqWKtHMeBTLcp0wshcmV5uF0slKPT85L0qH2TcwiL+cReBu6bKnEyIBsLOWrizMS3FL4wtSgVTIuUKlD45CzrfRIky1qpukWbi82SkHZUVXv5o1eJGq3dU11KaVsv6kJ2XujWvezFobIjZiSxha0zEgUiXVFRW9emGqkSciJ50RUajkXhcrVVpufAWmvGenaiTMlZslMztaqz+sVy5KpF6zVaxMKu7osxHdzXdyqqMTZqKqrtuqqu1QOstu2bcs2hyds2lQafRqRT4aQpWRkJZkCBAZ+yxjERrU9SHZgAAAAAAAAAAAAAAAAAfjmtcitciKipsqL50JhyFolpkldMzlrS5eUxh6/4vlzPe2Ej6HWFTdejnpD82qKu/lsRFRXK/hc7ZSnwBLNmaxK9Ydz0/FWsmxoWNrmqETq1MuWWirGteuxE88Cadzlnr29FGXdE23ciuRpUqKjkRzVRUXmip5zHcg47sfKtpz9jZEtiRr9CqTOCYkpyHxMd9Dmr2se1ebXtVHNXZUVF5kp9RzjoL4o9LWtZZ0/yycUSTe7p7is2XTtdCVduuSbG/ors5jU/RaxznhZ4OhsW/LPybadNvqwrhk63QqvBSPJzsq/iZEavai+drkVFRzXIjmuRUVEVFQ74AAAAAAAAAAAAAAAAAAAAAAAAAAAAAAAAAAAAAAAAAAAAAAAAAAAAAAAAAAAAAAAAAAAAAAAAAAAAAAAAAAAAAAAAAAAAAAHGqNRp9Hp81VqtPQJKRkoL5mZmZiIkOFBhMarnve52yNa1qKqqvJERVOQ5zWNV73I1rU3VVXZEQiW7K1Wu6EZCm8XWRUZuR09WhPpCu2vykRYa3hPw1R3e2UiJzWVYuyxIjV8rkqLzhucHsmrkyB3QmrzVu2PN1azdOclHfLVS4IaOlqle7mOVr5aU3TigyW6Kj4ipu9N29qvYyvbNsy1ceWvTbKsigydGodIgNlpKRlIfBDgw08yJ2qqqqqrl3Vyqqqqqqqcyh0OjWzRpG3bepctTaXTJeHKScnLQkhwpeCxqNYxjU5NaiIiIiHOAAAAAAAAAAAAAAAAAAAAAAAAAH4qIqbKm6KfoAj3IWHMj6T7rqmdtKNDfWbSqcZZ29sXwnK2FMftz9KaiKkGYRE3dCamz0TZEXZrEorDGZ8f58x/T8lY2rHX6TP7sc17eCPKR27dJLx4fbDisVU3b9aKiq1zXLnBG2bce3hpNyPUtWuBKHMVO1au5IuUbIk02SagpurqvJs7GzEPdzoiJyciucuyLEcBZIMcx1kOzsr2VSchWBXIFXoNbl0mZOagryc1eStci82Pa5Fa5i7K1zVRURUUyMAAAAAAAAAAAAAAAAAAAAAAAAAAAAAAAAAAAAAAAAAAAAAAAAAAAAAAAAAAAAAAAAAAAAAAAAAAAAAAAAAAAAAAAAAAab1YZ7bp6xBPXZTJFKndVVjwqHalJaxXvqNYmVVsvCRic3Ii7vcibKrWKiLuqAat1R3zdGb8hS2iPDdViyc3VpZs7ki4JZ3OgUF228s1exJmZavCjV7GPTdOF6uZS9hWHaWMLOpNg2JRJekUGiSzZWSlIDdmsYnaqr2uc5VVznLu5zlVyqqqqmsNJunxcCY7ifCafWs5Bu+YWu3rXIqo+LPVOLu57ePzwoSucxiJsnynbIr1N3AAAAAOlvaqzdCsyvVuns45qn0yamoDdt+KJDhOc1P70QDVWQtXmM7Iu+cx3QKDeWQ7tprUfUKLZNDiVSPIoqbt6xE3bBgqv7L4iL9XNDnYn1S46ytc8WwHUi6rMvODLLOrbN30eJTKg+XRdliwmuV0OMxF7Vhvdt2ry5mFdz6o9NpmlK170hwlmqzeUOZuWuTbU4487PR4r3Pc5VXdypsjURV5IiIa7vDU5iu/Mt4xqF/aa9RVn1eiXO2St+u1W1IVMkVmpproKwY0d8dVfBei8Ssam68KLsu2wFtAjavW9kTMGtfI+LvDZflqWZSrToVTiSlu1d0pGSZesZreheqOSA13lOidG1FiKyGjl2TZealNyBqCzdeGGpPNF7WjYOJJKm0qbjUCopK1uuVWPLpFdFjzvAr2sbDVnKHw8TnKqgV4CS7RuXJGG8qXnpwuvJVavOkzNkTN22jWqxEa6ryrYSuhR5ePHY1vTcLnMeyIqcXPZfMZVpbum5rg0OWjdtfuOqVKuTNnx5qNU5yciRpuLGRkXaI6M9Ve5/JPKVd+SAUUD58xL+zjVdHumCp2VkirQLzuu4aZJTVXn56PHdNJFbMI901u/imWoicXBEVUcrG7mf5Nt3I2kOYtXL1Mz7kG+KNP3HTqHdtFu2fhz0CYhTsVsFJiTa1jOqPZEc13BD8hU5bdu4VFIXt16/wCq2F8Erkl+9VPlqh36jyHBSpvpnPb0ECY4vjIzODd7OFOFHsXddzJSZYl3XWmqfNVvJc9W71UrGdKn5CR67E6vKTL3TvHGhQ+LhhxHcDN3tRFXhbuvJDUmBsT5qzPpPtbLt1aqcpU66vg++cozKRWEgyjEhI/onTjHtc+eiPVu8R0Z6ovFs1G7AXqCKYuobLWSsA6eaFQblZb17Zxiw5Ko3BLSzFdIQIEvEizkeBDcnA2K9sLZvLZqvVUTkhxM2Y4y7p6qWL41kaick3BbFev2j06vSlzVp85NJxxVVHQZljWPSE/ZzIkByuhqit2RNtgK2yDki38cSlKi1iFNzc3XanAo9Lp8kxj5mcmoq8mw2vc1uzWo+I5VciNYxyr2GF5b1O2Nia5pSw2W3eF63hOSvX227aFHdUZ6FK7q3p4qcTIcJiqioive3dU5bmGsqUS/deMehTvE6n4tseFPSkJy+R3wqcZzXReHzubAgcKL5ke76TbFRt/FGLqxdec6yyQoc7UZGA2v1ycm3oxZWWR3RNdxuVjGt4nbIxE3VfOoHU4d1D2Hm2DWpa2pOu0uv229sKs23Xqc6Qqsg9yKrEiQXrts5E8l7XKxf2jJ8cZEoGT7Yh3Rb7JqAzp40nNSc4xrJqRmoL1ZFl47GucjYjHIqKiOVOxUVUVFXQemyXrOXc63xqzShzdDtO4aLI2xa0GchLCmarJy0R8R1RiQ15sa9z9oaLzViIv0Ha2BOR7I1rZFx9Lq1lIvW2qfecGCm6cE/DiOlJlyJ2eW1sFV287V3Ao8AAD8VEcitciKi8lRT9AEV1CDD0CZzStSUJJTT9lqpth1CCxOGXs64oibNjtTshykxsiO7GsVP0WsY19poqORHNVFRU3RU85juRMfWnlWyKzju+qTDqVCr0o+TnZZ/wCkxexzV7Wva5Ec1yc2ua1U5ohOmje+bssG57n0X5cq8WfuXHMNk3a1UmOT67a714ZaN/lPg+TCft2eS3mrHOAq4AAAAAAAAAAAAAAAAAAAAAAAAAAAAAAAAAAAAAAAAAAAAAAAAAAAAAAAAAAAAAAAAAAAAAAAAAAAAAAAAAAAAAAAAjjFsGJq41WVbPdSb0+NcMzMzbNiwXc4VRrXJJ6qInY5rPJhw3c0XaG5NnMcbI1u5ereKsHzdOsbji33fs5As60peE7aK6ozq9GkRq+ZYbFe9HdiOaxF7TYOBcRUTA+HrUxLQEY6WtynQ5aLGa3h6zMru+PHVPpiRXRHr9HFsBnwAAAAAeEWFCjwnwI0Nr4cRqse1ybo5qpsqKeYAlK18faj9KLqnbGF7Ho2VMaTM9Hn6RQ41dZSKxQ1jPV8SXhxYzFgR4CPVVYjnMc3fbsQ/Khj7U3qWu+z6pl60rfxRZNnVyWuJlEl6qytVmpTkBVWE2JHhNSXgQuaqqMV7vNuvalXADRNk40vakaw8mZTqNE6K17gtah02nT/AFmC7p5mXdGWMzo0esRvCj283NRF35KpjV22FnXDGc7pzRg+xKbkGhZAlZT4QWxErEKlTsCoSzFhw5uXjxk6J7XQ+FrmPc1fJTZSmwBNuL8Q5XvfJ1054z1SqZbNRrNu/BSh2xTp9J9aVT3OV8V8eZa1rYkd71TdGeSiNTZTAMa2hrIxthxdLdMxHbMSTpVPmqNTMgRLmhLKLJP4+jiOp6MSYdHRrtuBVYxXbLxohaIA+emQcfZWxppX0t47dAlKBf1EvOkSiQpuKyYgQJtEjqjIj4DnNcxd0RyscvJy7czblz2nqT1N1e2rMy3iGj43si3K5J12tTDLmhVaPXY0o9IkGDKsgsb0UFYqNc50bhfsm3Cb2ydiG2srx7UmLinqnLus6vy1xyKSUWGxIkzBRyNZF42O3hrxLujeFezykM5AnuJiq/Xaj8t36lB/qK58fU2h0qb61B/pE7CdNrEhcHHxs26WH5Tmo1eLkq7Lt22mLHN5480mWdjK8KN3vuWlW46Qm5LrEKL0cdUfszpIbnQ1+UnNHKnPtN3ACIpHA2QLT02ae5FJ23bczDi+ZhzFHo1cqkFsCqTDmRIczTkiwnORzokF67Ohq7ZURV5bnUagLo1G5DujCcHJWLqZjKipkmlMbS1r8Gs1CqTLekfxosu1IcKBDa1zubleqqiqjUTnXWYMMWNnC2IVsXxLzzWyc3DqFOn6dOxJOep03D34JiXjw1R0OIm68+xUVUVFQwrHmkqyLIvSSyHcV95ByLcVIbEZR529a+tR71JERWvWWhNZDhMc5q7K9WK/b9IDG+ovx/r0iVyeRzadlWyIchKxlTyO+FMjOesHfzOdAjK5E8/A41VqWtvVVfuoODNR9KsfJ+JrTbCi0Oiuvml0iSqNR2Rzp2bhRVe+OjFVWshRGtaitVyo7cr3IONqBkeUpUKsRZuUm6FVJesUuoST2MmZOahLydDc9rk2c1Xw3IrVRzHuTzmVgaawdkvULetWnqbmDS23FtMlJVr5KcbesjWkmYnEidCkKWY1YezefEvLlsYnjyVi33rWyRkOV2iUeybcp9lQI2yqj6g+I6bmmtXs8hroLV286qilHxGK+G5jYjoauaqI9u27frTdFTf1oYzjjHVv4vtiHa9vOmo7FmI07NTk5ESJNTs1Ger40xGe1Go6I9zlVVREROSIiIiIgZQAAAAAEv63sa3PCpNv6osTSnHkPDcZ9VhQGclq9GVP6fIP25uR0Ljc3tVNno1OJ+5UB+Oa17VY9qOa5NlRU3RU+gDGcY5EtvLePbeyXaEysej3JT4VQlXO242te3dWPRN9nsduxyeZzVTzGTkh6SnOwFm/JOjaouWDR5eK6+sfI/k1aLORF6xKw9/NAmFVqJ2rxRHdiFeAAAAAAAAAAAAAAAAAAAAAAAAAAAAAAAAAAAAAAAAAAAAAAAAAAABAFL0uYJ1Ka7NT3hrsb4R/Bz4Fd7P6znJPoOsUdem/s0WHxcXQQvlb7cPLbdd9q+K40J+gz2mrHvY08fPs1c/YH7nilVASr4rjQn6DPaase9jxXGhP0Ge01Y97Mlu3W1ji3bhrNEt6wMl3zKW1HdK16tWnbT5+mUuKxN4jIsfjbxuYnN6QkiK3z9im6LGvi1ck2jSr6siswKrQ61LtmpKbg78MSG76l2VFRd0VFRFRUVF5oBOXiuNCfoM9pqx72YpomxbYmFtWOqbGeNKF3mtujfAjqUl1qNMdF0tNmY0T4yM98R28SK93lOXbfZNkRES1SVdPHz7NXP2B+54oFVEq91H+Ynk3+C/fEkVUSr3Uf5ieTf4L98SQDxXGhP0Ge01Y97HiuNCfoM9pqx72VUaizhqI8CM/SpDwGZdv7vrBixumse2O+sKU4HInDHd0rOjc7i3anPdEX6ANZeK40J+gz2mrHvY8VxoT9BntNWPezmWTr0te8cp25iGd08Z1tOuXQ6J1J1zWlCkIKQoabxIz1WYV/RN5I5zWuRFVN+0p4D5q69dBWk7C2k6+cmY0xT3muSjd7OpTvf2pTHRdLUpWDE+LjTD4bt4cV7fKau2+6bKiKn0qJV7qP8xPJv8ABfviSKqAEAUvS5gnUprs1PeGuxvhH8HPgV3s/rOck+g6xR16b+zRYfFxdBC+Vvtw8tt13v8AJV08fPs1c/YH7nigPFcaE/QZ7TVj3seK40J+gz2mrHvZVRMFwa9Lcpd23Dalt6b8+Xsy2qnGpE3VrVs1lQp75mFskRsOM2YTfZV2VFRF+oDieK40J+gz2mrHvY8VxoT9BntNWPeyh8eXn4QrMpd5fBS47a76Qem71XFI9TqMr5Spwx4PE7gdy323XkqGRgRVomxbYmFtWOqbGeNKF3mtujfAjqUl1qNMdF0tNmY0T4yM98R28SK93lOXbfZNkRES1SVdPHz7NXP2B+54pVQAAAADpL2u2lWDZlevquvVlNt2mTVVnHJ2pBgQnRH7fXwsUCYpKEmfO6CVCdml6za2nigwpaUh9sJ1yVRvE+L9DlhyzeBU7WPa1d0UrgmfufFn1il4Ah5Ou2EiXRlyrzt+1d/bznn8Uu1qrz4OrpBcidicbtimAAAAAAAAAAAAAAAAAAAAAAAAAAAAAAAAAAAAAACTteshM48lce6t7egREqmIbigOq6wW7vmbenntlp6CqJzd8uGrd90bu923apVcnNytQlIE/IzEOPLzMNsaDFhu4mxGOTdrkXzoqKi7nQ5JsWj5Px9cmOrgZxU65aVNUqZXh3VrI0NzFe3/ACm8XEi+ZURTSnc/73rV0acKZaV2qqXPjOoTlg1tiu34JmnP6JibrzVegWBuq9q7gUeAAAAAAAAAAAAAAAAAAAAAAAAAAAAAAAAAAAAAAAAAAAAAAAAAAJV08fPs1c/YH7nilEZHqs3Qse3PW5Di6zT6NOzUFWpuqRGQHubt+9EJ308fPs1c/YH7nilQ1GQlarT5qlz0PpJacgvl4zP2mParXJ/cqgQlpNuHVfMaWbIquDsa48gUOXprpmah3ZOzTalck25z3zUeD1ZOil0iRVfwPiq9XdrmsRSotMmQbKydhyjXXYlmy1pSMWJMy81QpeBChNp09CjPZMwdoSIxVSKj/KRE4t9/OaVsGjav9NtoNwVYGF7fyFb9LfHl7Vul10wqcyRk3vc6EyoSsVqxXuhcWyrBV/GiJ8leZuzTVh2bwbiSm2PV6vDqtZfMTVVrM7CarYUeoTcZ0eYdDR3NGcb1Ru/PZEA2kSrp4+fZq5+wP3PFKqJV08fPs1c/YH7nigVUSr3Uf5ieTf4L98SRVRKvdR/mJ5N/gv3xJAVUcKs1en2/R56u1aYbAkqdLRJuZiuXkyFDarnOX1IinNNRatLTyBfune9rGxhT3zlxXDT+9ktDZMQoCtZGe1kV/HFexqbQ1evykVdtk5gYDo6o09kh1f1c3nLudWskxFZb8KLzWl23CeqSkBm/yVibLGft2q5PoQps6azbelLRtGiWrIwGwZej0+XkYUNvY1sKG1iJ/qO5AlXuo/zE8m/wX74kiqiVe6j/ADE8m/wX74kiqgBKunj59mrn7A/c8UqolXTx8+zVz9gfueKBU8d0RkGI+DD6SI1qqxm6JxLtyTdSLcNafdalqY0m+9mYbex9WY9dq9e7wvt+XrDahGmpqJG2nZxYi8KORzWokujVY1E3c5d0SzajJ98KfNU9ZiPL9Zgvg9NAiLDiw+JqpxMcnNrk33RU5opKNqzWuzD9suxDJYvpOUIkm6NAouQaleTJdOrucqwn1KXjNdMxIsNHeV0fFx8Panaobe0wZpnc8Ylk71rdEh0iuys7N0WtyUJyuhQahKRXQo6QlXmsNXN3bvz2XZeaG2DV2mzDD8D4op9iz1ZbV6vEmZqq1moMYrGTVRmorosw9jV5ozjcqNReeyIbRAlXTx8+zVz9gfueKVUSrp4+fZq5+wP3PFKqAAAATF3RevVGW0zz1g0CKrK3k2t0qyKZtz4os7Mt427efeDDjJt9ZTpKupRjbw1faY8cxfjZKSqFfvCeheZj5GSaknE2/wDXRHbL5gKZt2hU617fpls0iD0UhSJODISsP9iDCYjGJ+5rUOxAAAAAAAAAAAAAAAABKvjR9Cfpz9max7oBVQJV8aPoT9OfszWPdB40fQn6c/Zmse6AVUCVfGj6E/Tn7M1j3QeNH0J+nP2ZrHugFVAxTFuUrEzTYlMyZjSu9+bbrPTdSneqxpfpeijPgxPi4zGRG7RIT2+U1N9t03RUVcrAAAAAAAAAAAAAABKWCFTHGt7PeKH/ABUneUlScjUiD2fLasrPxPr4phGc/q85VpK2cYbLQ12ad73g7wmXVTLls+pRU5cTGS7ZqVhr9O8bj5fSBVIAAAAAAAAAAAAAAAAAAAAAAAAAAAAAAAAAAAAAAAAAAAAAAAAAAlXTx8+zVz9gfueKVUT/AJS0FaTs033U8mZLxT35uSs9D12d7+1KX6XooLIMP4uDMMht2hwmN8lqb7bruqqq4r4rjQn6DPaase9gVUCVfFcaE/QZ7TVj3seK40J+gz2mrHvYFVEq6ePn2aufsD9zxR4rjQn6DPaase9m1cF6XME6a+/fgUsb4OfCPq3fP+s5yc6fq/S9D/aYsTh4eni/J234ue+ybBtUlXuo/wAxPJv8F++JIqoxTKWLbEzTYlTxnkuhd+bbrPQ9dkutRpfpeijMjQ/jIL2RG7RITHeS5N9tl3RVRQysEq+K40J+gz2mrHvY8VxoT9BntNWPewKqBKviuNCfoM9pqx72PFcaE/QZ7TVj3sB3Uf5ieTf4L98SRVRKviuNCfoM9pqx72VUAJV08fPs1c/YH7nilVE/5S0FaTs033U8mZLxT35uSs9D12d7+1KX6XooLIMP4uDMMht2hwmN8lqb7bruqqqhQAJV8VxoT9BntNWPex4rjQn6DPaase9gVUCVfFcaE/QZ7TVj3seK40J+gz2mrHvYDTx8+zVz9gfueKVUaqwXpcwTpr79+BSxvg58I+rd8/6znJzp+r9L0P8AaYsTh4eni/J234ue+ybbVAAEK3F3R9+nTPNdwNqotKLLScpMJHo130WA58OapsXypeNMSvN26N3bEfBV3xjHokJEQC6iVYC/CvumU09fKlbFxGyEifsTs7UuLi/fAbsULj7JeP8AK9twLuxteFKuSjzHJs3TplsVrXbbqx6JzY9N+bHIjk86ITzh/wDpvdCtQU1297bZtSS3+jpIESLt/qAqsAAAAAAAAAAAAAAAAlXuXHzE8Zfxr74nSqiVe5cfMTxl/GvvidAqoAm65tV8+3VVaGn+yrflZ+izceckrkrsZHOZLz0OVWOySl1a5E6VreF0RXI5ER7W7Iq7oFIgACVe5cfMTxl/GvvidKqJV7lx8xPGX8a++J0qoAAAAAAAAAAAAAAEq6+F7wS+D8lQ/JW1MuUF8y/zpJTCxYMdP38TCqiVO6X/ABGl2Yq/Z3pui353f6NqjBbv/wB8CqwAAAAAAAAAAAAAAAAAAAAAAAAAAAAAAAAAAANParbny9YGG6tkrCiSU3XbQ/riZpM7LdNAqshDReswF4VR7XJDVYrVhqjldCRvNHKihuEEVabu6rae819VoF+TPg3uiNws6CrR0dTo71/4qc2Rrd/oipDXnsnEWlBjQpiEyPAisiQojUex7HIrXNVN0VFTtRUA8wAAAAA6m7KdXaxatZpNrXH8H61O0+Yl6dV+psm+980+G5sKZ6B6oyL0b1a/o3Lwu4dl5KdsAJV/J412f+kV/wDhFR/5h4/k868Gu3b3RFjk/wArEtHT/wAIhVgAlT8n7XinZ3QiXX14npP8weAHXmnZ3QKTX14ppf8AMKrAEqeAPXqnZr9kF9eK6Z/MHgG17p2a+KavrxbTf5hVYAlTwE6+U7NeVJX14up38weAvX2nZrtoy+vGFP8A5hVYAlTwHa/U7Nc9DX14ykP5g8CGv9OzXFQF9eNJH8ZVYAlTwJ90BTs1u24vrxtJ/jHgW7oGnZrXtlfXjeU/GVWAJU8DHdBE7NaVrL68cyv4x4G+6DJ2azbSX147lvxlVgCVPA73QhOzWPZ6+vHsv+MeCDuhSdmsKzF9eP4H4yqwBKngj7oYn63tkL67Ag/jHgl7ocnZq3sVfXYUP8ZVYAlTwUd0QTs1ZWEvrsRn4x4K+6JJ2arMfr67Gb+MqsASp4Le6KJ2ap8dr67IT8Q8GHdFU7NUWOF9dk/+YqsASp4Mu6Lp2anMar67LX8Q8GvdGU7NS+MV9dmu/EVWAJU8HHdG07NSWLl9dnxPxHzg7qTK5apF+WbQ85ZHs27bqgUuNHhuoFFdIxJSRfF2htjuVy8aOe2KrG7bt2evLj5/colen9z5xPcuYq9nzPMR+Rrrrc8szAk56HwUimwG7NgS8OW3XpkhwmtZxRVc13DxcDVUD5PaKsIa0bwu+Bd+mN1bteC2IkOYuWLHdJ0pWtXmyKrkVk01F7YSMi+ZVb5z6eaQJC+6Lq/1I0rKVxUyvXW6l2NEnajTZB0nLx1bTYzVVkFXvVva1FXdEc5FcjWIqMbY8nJSdOlIMhT5SDKysvDbCgwYMNGQ4bGpsjWtTkiInJEQlrGH9A7ormyUXye+tlW3PIn7SQuOFv8A69gKrAAAAAAAAAAAAAAAAJV7lx8xPGX8a++J0qolXuXHzE8Zfxr74nQM01i58fgLFcOp0+K+Wq9yT8Oh06fWRjzcGmvitcr5yLDgMfEe2FDa96Na1Vc5Gt85JM1qR0k2JfmA5Cx77q03SLPqFZm67UZi1auyYmJmZlHI+aiNfKo+NEixnOc7gRypvz2RD6WGu7+xH8OMl46yJ8IOpfAGbnprqfVOk671mXWDw9Jxp0fDvxb8Lt+zl2gZ7IT0rU5GXqUlEWJLzcJkeC9Wq3iY5EVq7KiKnJU5Km57wAJV7lx8xPGX8a++J0qolXuXHzE8Zfxr74nSqgAAAAAAAAAAAAAASp3UHifopviWhcpiZnKJCl1+iItWlFRf7kUqslTuk/8ASdPFOoic1rN725II39pXTzHbfX8gB4Oe6OL+sfixPVaET8Q8G/dG1/WUxenqs5/4iqwBKng07oyv6zGMk9Vmu/EPBl3Rdf1ncap6rLX8RVYAlTwYd0WX9aLHCeqyf/MPBb3RRe3VPjtPVZCfiKrAEqeCvuiS9uqzHyeqxm/iHgo7ogvbqxsFPVYjPxlVgCVPBN3Q9e3VtYieqw4f4x4JO6Gr26urHT1WDC/GVWAJU8EPdC17dX9lJ6rAg/jHgf7oUvbrEs1PVj6B+MqsASp4He6EL26ybQT1Y8l/xjwNd0GXt1nWmnqx3LfjKrAEqeBjugq/rp2snqxzK/jHgW7oGv669sp6sbyn4yqwBKngT7oCv67luJ6sbSf4x4Edf6/rw2+nqxpJfjKrAEqeA7X8v681CT1YzkfxjwGa/F/XroqerGMh+MqsASp4CtfS9uvCkJ6sX07+YPAPr4Xt160tPVi6m/zCqwBKngF17r26+qcnqxZTP5g8AevVe3X9Ip6sVUv+YVWAJU8AGvNe3ugconqxTSv5g/J+15L290Il09WJ6T/MKrAEp/k9a8VduvdEGNT6sS0df/qHV3ZhvWbZ1r1e7Lq7pFCk6NRpGPP1CYi4io/BCl4TFfEcqdJzRGtXkWAax1D4Rgah8fOxZWLtqVCt6pTkGLXEprWpNT0rCdxpKsiO3SE10RsNXO4XKrWK3bylVA/nEodqXPkS7vg7YVvVO4apUZh/VZOnU7ePGRXKu6QIPEjE2XdWt8lv07JufYfudulLWPhKFKVLKWXH0G0VbxJYb1bU3Kip54iqrJNd+e0BzlXsdspX+GtP2HNP9B+DuJLCplAgPajZiPCYr5qaVPPGjv3iRV/znKieZETkbDAAAAAAAAAAAAAAAAAAAAAAAAAAAAAAAAAAAAAAAAAAAASpcX+5Tul1o1T5EG+8VT9F280SYkp9Jri+tyQ3beoqsk/WNEdZGdtMmaYjeGTpF7TVpTkTsRjK1K9A1z/8lqwlXdeSLt9IFYAAAAAAAAAAAAAAAAHzV0Fa9dJ2FtJ1jYzyXlbvNclG759dku8VSmOi6WpTUaH8ZBl3w3bw4rHeS5dt9l2VFRPpUAJV8aPoT9OfszWPdB40fQn6c/Zmse6FVACVfGj6E/Tn7M1j3QeNH0J+nP2ZrHuhVQAlXuXHzE8Zfxr74nSqgAAAAAAAAAAAAAAASprc/wB0d/abcZt8rvvlSRrkaGn+EgUyDEjRGqnnb5bd/UhVZJ+Q4rr+7o3ie1pZqRIOL7Irl2Tbu1rIlRVsgxi/5ezUciLz2XdAKwAAAAAAAAAAAAAAAAAAAAAAAAAAAAAAAAAAAAAAAAAAAAAAAAAAAAAAAAAAAAAAAAAAAAAAAAAAAAAAAAAAAnfugNizl96Sr+hUhHtq1vScO5qdFhpvEhRqfFbMq5n+UsOHEan+cUQemck5WoSkeQnpeHHlpmG6DGhRG8TYjHJs5qovaioqoqAY5iy+JPJuNLUyLT1Z1e5qLJVZiMXdGdPBbEVvrRXKip2oqKhlJKmgSdmrMt7IOl+tTER9QwzdczTJLpXKsSJRJxzpqnxnb8/KY+IiJ5mtam5VYAAAAAAAAAAAAAAAAAAAAAAAAAAAAAAAAAAAAAAJO0lJ4Q9Reo/PD/jZWNc8tYlIidrWwKTARkdYa+dkSLEa7fsVWrsbl1K5al8F4GvfK0WIxsagUiNFkkfsrXzr9oUqxd/M6PEhNX6lOm0eYmmMK6b7IsepselZSnpUq06LziOqU25ZiZ41Xm5WxIrmbrz2YgG5QAAAAAAAAAAAAAAAAAAAAAAAAAAAAAAAAAAAAAAAAAAAAAAAAAAAAAAAAAAAAAAAAAAAAAAAAAAAAAAAAAAAAEjZgiu09607Dzk74m0cuSbMd3O/shy9Va5YlMmnr9L9lgbquzWMcpXJq/UzhaR1BYPurFc1EZAmqrJrEpc05VTqlQhKkSWjIqc0RsVjN9uatVyec6TR7miezhgui3BcjHy930R8W3bsk4qbRZWsSa9FMJEb+ir9mxeHzJFRPMBusAAAAAAAAAAAAAAAAAAAAAAAAAAAAAAAAAAADrbkuKjWjb1Tuq45+FI0qjScafnpmKuzIMCExXxHr9SNaq/uAljVTFdnXUFinSXS/jqbKTkPIt8q3m1lLkn7SstE+lI8wvCqclTaG7sUrklbQlbtZu2mXnqzvenxZa4s01XvjIQI6fGSFvS+8Kmy/wBW8NFiKqcno6Gq80KpAAAAAAAAAAAAAAAAAAAAAAAAAAAAAAAAAAAAAAAAAAAAAAAAAAAAAAAAAAAAAAAAAAAAAAAAAAAAAAAAAAAAAABIGTHfkj6o6dm+WXq+MczzMvb97MTlApVdRFSRqap2MZFTeFFdyRF4nuVXK1CvzEcs4wtTNGN7gxde0osxRriknycwjduOGq82RWKu6JEhvRr2rtycxFAy4EvaQ8sXdRqrVdI+dJtFyPjqWZ3uqL90Zc9ATyZaoQlXm57W8LIqbqqORFVVdxo2oQAAAAAAAAAAAAAAAAAAAAAAAAAAAAAAAABI2qKozmovMFvaKLVm4rKKrINz5RnZd6osvR4b2ul6dxp8mJMxEYqpycjOB2zmq5DcWpfP9F064zmLxmqfErFdn48OlW1Qpfd0xWKrG8mBLQ2pzVFXm5URVRrV2RV2auPaRsEV/EFnVa6slz8OqZQyJPrcF5VBuyoky9Pi5OEqcuhl2uVjURVbur1bs1URA3jIyMnTJKXptOlYUrKSkJkCBAgsRkOFDaiNaxrU5IiIiIiJ2Ih7wAAAAAAAAAAAAAAAAAAAAAAAAAAAAAAAAAAAAAAAAAAAAAAAAAAAAAAAAAAAAAAAAAAAAAAAAAAAAAAAAAAAAAAAAAJ91b4CuHJtGo2UMRTUOlZdxvHdVbUn90ak2m3x1OjqqojoMdu7dnKiIq81Rrn75Jpn1HWxqPsR9ep8nGoty0WOtNum25xFbOUWos3SJBiMciO4Vc13A9UTiRFRURzXtbt4lPUpg2+7JvuHq80xU5r7+pUBIV1W0xVZAvGlN244TkT/AIUxrUWG/ZXLwtTyla1qhVgNd4Izvj3UTj6SyHjuqdPKx/ipyTi7NmqbNIidJLTEPfdkRqr6lTZzVVqoq7EAAAAAAAAAAAAAAAAAAAAAAAAAAAAdFfN8WpjW0Krfl81uXpFCoks6bnpyYdsyFDT6k5ucqqjWtRFc5yo1EVVRDnV2u0W2KNO3FcdVlKZS6bAfMzk5NxWwoMCExN3Pe9yojWoibqqkX0CmVfuiORJW/LnkJqS042ZUHPt6lTLHQ3XtUoTlb12PDXZepw13RjHfKXdF5rEa0O9062xcuqHK7dZ2V6DN0y3qdCfJYotufTZ0nIv/ADlXjQ+zp4/6C+ZmyorkSE8sI8YcOHBhtgwYbWQ2NRrWtTZGonYiJ5kPIAAAAAAAAAAAAAAAAAAAAAAAAAAAAAAAAAAAAAAAAAAAAAAAAAAAAAAAAAAAAAAAAAAAAAAAAAAAAAAAAAAAAAAAAAAAAAAlPOGmy+rGvub1O6Q4ktS78e3jua1Iq9HSrxgNVXObEbujYU3zVWxU23cvNUVznLtHTrqWsLUdbEepW6kxSLio8RZO4rYqSdHUqLONVWvhRoaojuHiRyNibIjtlTk5HNbtsnbUDpApWS7lg5kxLdMzjbMFLYnUrnprfi55rUTaXqEH5MxCVERqqqK5EREXja3gUKJBLWINYNUp14QcD6trblscZL24JCdWJtQrmYi7JGkZl3ktc5dviXLvuqIi8SrDbUoAAAAAAAAAAAAAAAAAAAAAAMev/INl4stGo33kG45Oh0KlQljTU5NP4WtTzNRO173LyaxqK5yqiIiqqIax1Das8e4CSVttJabu/INaVIVCsqhp09Tn4rk8hXNairBhedYjk7Edwo9U2NX2NpRyFnO65DNGuGoSlXnJKIkzb+N5GJxUGg+dFmE3VJyY8zlcrmdqKr28LWB0NEtLIfdCazKXxlSnVSz9PclMMmrftGI5YE/d6sXeHOVBWruyWVURzISL5SbKi9kR1qU2m06jU6VpFIkJeRkZKCyXlpaWhNhwoEJiI1rGMaiI1qIiIiImyIhyGtaxqMY1GtamyIibIiH6AAAAAAAAAAAAAAAAAAAAAAAAAAAAAAAAAAAAAAAAAAAAAAAAAAAAAAAAAAAAAAAAAAAAAAAAAAAAAAAAAAAAAAAAAAAAAAAAAAAGF5Yw3jLOVpxrIyrZ0hcNIirxthTLFR8CJsqJEgxGqj4T0RVTjY5F2VU32VUJlTHWrPR1/SMNVaczjiuV5us6uTKNuKkwET5MhN7bTDWonKE5N9kRjGbqryzgBo/CWsrBGdJ1bboFyxaFd8B3RzVqXHAWnVeXip2w+giL8Yqefolft59jeBrDM+mjB+oCRbK5Ux/TqrNQW8MrU2NWXqEqqc0WFNQ1bFaiLz4eLhVUTdFNOy+H9ZOn5eDCGWqflm0YKfF2zkSK5lUloadjJaqQk+MXsREjNRjUTkgFYglqU16W9ZczCo+p3EN8Yan3vSF12pyLqjQ4kReSNhVGVRzH8/OrWonLdTf9k5NxzkqRSpY8vy37lleFHLFpNSgzSNRf2ujcvCv1LsqAZMAAAAAAAAAcCtV6h21T4lWuOtSFKkYP5yanZlkCEz1veqIn94HPBN116+8CU+sRLSxlGr2W7nZySk2DTH1VU8yOdMN2l2s37XJEXZEVdjoY01r6zuzqsrSrX09WzM8ok1HmG1+5HQl/4tjUSVgq5O3iXjYqpsu6Abvy/n3DuBaJ3/y3kCk27LuaroMGYi8UzM7dqQZdm8WKv+Y1dvPsTpFyxqu1dOWm4AtqcwzjaP5Ea+7okv65qEJe1adIqvkNVF5RXrzRUVr2OarTZ2JNEuDsWVv4cVCmT9931FckWYuy8ZpapUnxU/TYsTyIKpz2WG1HInJXKb9A0xgLSZiHTz1qr2vTpys3bVUc6r3ZXZhZ2r1B7l3er47vkNcqIqtYjUXZFdxKm5ucAAAAAAAAAAAAAAAAAAAAAAAAAAAAAAAAAAAAAAAAAAAAAAAAAAAAAAAAAAAAAAAAAAAAAAAAAAAAAAAAAAAAAAAAAAAAAAAAAAAAAAAAAAAAPTNykpPysWSnpWFMy8diw4sGMxHsiNXkrXNXkqL9Cmgb10CaTL2nlrL8RU+3qujliQqjbMeLR48KIv6bequYxXfW5qlCACWE0kZ2sjycJ63sh0uVb2SN5SErdEJG/sMfHRj4bfMmyqqIcmFQu6PW35ElfmCbzhN7XVek1Klx3p9SyznsRV+tqoU8AJji5E7oJTfz+nDGNX2/5Be8WBxerpoHL95xHZ514wHdXfoHp0y53ZMQcqU1kJvra6FxL+4qcATBBynr/qP5nSjYdI3/AOX3+2Nt6+hgqeyK7ukFw8oMPAFoS7+Sq59Wqk2z605Q4X/iU2AJZdp01gXivQ5H1vz1Op0T87I2XaUpTIqf5k69z4rf7jmUbudummHUIddyBSrlyZWYa7pUr3uGaqkV308TFc2C7f64ZTQA6a1LMs+w6RDt+x7VpFvUuDzhyVLkoUrAav0oyG1G7/uO5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eoVCQpMjMVSqz0vJycpDdGmJiYithwoUNqbue9zlRGtREVVVV2QDkAl2u646XeFWmbN0oY2reZ69LvWDHqFO2k7ekYn/AD9SiokNeXlIkNHI9EVEcinCZpdz5nFe+Wq3PtQlKbF8pLHx1GiUqlsavbDmZtf6RNoqdrXK1EVN2qBsvLWr/TlhSYdTL6yjSm1lHdGyi05zqhUnxOxGdWl0fEaqryTjRqb+c1ourHUdkPycEaKrwfKRfzVXvyfgW9Aa3zREl3K6LFYvaiNVFVF3NzYn034JwdLsg4qxZQLfitbwLOwZVIk7Ebtts+aicUZ6f5z17V+k2SBJ7cbd0WyAvWLs1GY7xfBif8Cs+1Vq70Z+y6LPqio76Vau2/NDy/IYuy4/KyfrRzpXuL85LUuuQ6PKRfpR0GCx3L6kVCrgBKni09NMf/feNf8AVd/ldcvKfdxevhiNHivdEz/LmcTT0xH/AEY8W6assRvqVJlE/wBRVYAlTxZmlaB/vTSbwpe3Z1O76i3b1cUVTxXuftJoa9LjPU9nmznN+TLyt4OmJPf6XQYzF4v+sVaAJQdgTXVZqdPYetWn3PDhc4dMvGy5bo3/AFPm5dVjL+5AmdNc2N/IytpLpF7SUL87Vsc3C1y8v2JCbTp37+tP9ZV4AnSxdfGnO7Kwlp3TcFSxtdKbJEoN+U99FmoaryRFdF+JVVXkiJEVV+goaWmZecl4c3KTEOPAjMR8OLDejmPaqboqKnJUVPOh0N844x/k2kOoGRLJody052+0tVZCFNMaqp8pqPReF30OTZU5bKTzOaFJXHseJXNJ2YbtxHUUesZtIZNvqtuzD15qkWQmXORN15cTXJw7rwt7AKpBJ7dVObMEKkjq/wAKR4NGg+S7IFiMi1OjcKf4Saltusyjdu1VRyKq7NTYovHuSrAyvbUC8MbXfS7jo0wvCybp8w2KxHbIqsftzY9N03Y5EcnnRAMlAAAAAAAAAAAAAAAAAAAAAAAAAAAAAAAAAAAAAAAAAAAAAAAAAAAAAAAAAAAAAAAAAAAAAAAAAAAAAAAAAAAAAAAAAAAAAAAAAAAAAAeL3shsdEiORrWoqucq7IifSpJF2Z8yzqauOpYq0cx4FMtynTCyFyZXm4XSyUo9PzkvSofZNzCIv5xF4G7psqcTIgGws5auLMxLcUvjC1KBVMi5QqUPjkLOt9EiTLWqm6RZuLzZKQdlRVe/mjV4kard1TXUppWy/qQnZe6Na97MWhsiNmJLGFrTMSBSJdUVFb16YaqRJyInnRFRqOReFytVWm58Baa8Z6dqJMyVmyUzO1qrP6xXLkqkXrNVrEwq7uizEd3Nd3KqoxNmoqqu26qq7VA6y27ZtyzaHJ2zaVBp9GpFPhpClZGQlmQIEBn7LGMRGtT1IdmAAAAAAAAAAAAAAAAAB+Oa1yK1yIqKmyovnQmHIWiWmSV0zOWtLl5TGHr/AIvlzPe2Ej6HWFTdejnpD82qKu/lsRFRXK/hc7ZSnwBLNmaxK9Ydz0/FWsmxoWNrmqETq1MuWWirGteuxE88Cadzlnr29FGXdE23ciuRpUqKjkRzVRUXmip5zHcg47sfKtpz9jZEtiRr9CqTOCYkpyHxMd9Dmr2se1ebXtVHNXZUVF5kp9RzjoL4o9LWtZZ0/wAsnFEk3u6e4rNl07XQlXbrkmxv6K7OY1P0Wsc54WeDobFvyz8m2nTb6sK4ZOt0KrwUjyc7Kv4mRGr2ovna5FRUc1yI5rkVFRFRUO+AAAAAAAAAAAAAAAAAAAAAAAAAAAAAAAAAAAAAAAAAAAAAAAAAAAAAAAAAAAAAAAAAAAAAAAAAAAAAAAAAAAAAAAAAAAAAABxqjUafR6fNVarT0CSkZKC+ZmZmYiJDhQYTGq573udsjWtaiqqryREVTkOc1jVe9yNa1N1VV2REIluytVruhGQpvF1kVGbkdPVoT6Qrtr8pEWGt4T8NUd3tlIic1lWLssSI1fK5Ki84bnB7Jq5Mgd0Jq81btjzdWs3TnJR3y1UuCGjpapXu5jla+WlN04oMluio+IqbvTdvar2Mr2zbMtXHlr02yrIoMnRqHSIDZaSkZSHwQ4MNPMidqqqqqq5d1cqqqqqqqnModDo1s0aRt23qXLU2l0yXhyknJy0JIcKXgsajWMY1OTWoiIiIhzgAAAAAAAAAAAAAAAAAAAAAAAAB+KiKmypuin6AI9yFhzI+k+66pnbSjQ31m0qnGWdvbF8JythTH7c/SmoipBmERN3Qmps9E2RF2axKKwxmfH+fMf0/JWNqx1+kz+7HNe3gjykdu3SS8eH2w4rFVN2/Wioqtc1y5wRtm3Ht4aTcj1LVrgShzFTtWruSLlGyJNNkmoKbq6rybOxsxD3c6IicnIrnLsixHAWSDHMdZDs7K9lUnIVgVyBV6DW5dJmTmoK8nNXkrXIvNj2uRWuYuytc1UVEVFMjAAAAAAAAAAAAAAAAAAAAAAAAAAAAAAAAAAAAAAAAAAAAAAAAAAAAAAAAAAAAAAAAAAAAAAAAAAAAAAAAAAAAAAAAAAGm9WGe26esQT12UyRSp3VVY8Kh2pSWsV76jWJlVbLwkYnNyIu73Imyq1ioi7qgGrdUd83Rm/IUtojw3VYsnN1aWbO5IuCWdzoFBdtvLNXsSZmWrwo1exj03ThermUvYVh2ljCzqTYNiUSXpFBoks2VkpSA3ZrGJ2qq9rnOVVc5y7uc5VcqqqqprDSbp8XAmO4nwmn1rOQbvmFrt61yKqPiz1Ti7ue3j88KErnMYibJ8p2yK9TdwAAAADpb2qs3QrMr1bp7OOap9MmpqA3bfiiQ4TnNT+9EA1VkLV5jOyLvnMd0Cg3lkO7aa1H1Ci2TQ4lUjyKKm7esRN2wYKr+y+Ii/VzQ52J9UuOsrXPFsB1IuqzLzgyyzq2zd9HiUyoPl0XZYsJrldDjMRe1Yb3bdq8uZhXc+qPTaZpSte9IcJZqs3lDmblrk21OOPOz0eK9z3OVV3cqbI1EVeSIiGu7w1OYrvzLeMahf2mvUVZ9XolztkrfrtVtSFTJFZqaa6CsGNHfHVXwXovErGpuvCi7LtsBbQI2r1vZEzBrXyPi7w2X5almUq06FU4kpbtXdKRkmXrGa3oXqjkgNd5TonRtRYisho5dk2XmpTcgags3XhhqTzRe1o2DiSSptKm41AqKStbrlVjy6RXRY87wK9rGw1Zyh8PE5yqoFeAku0blyRhvKl56cLryVWrzpMzZEzdto1qsRGuq8q2EroUeXjx2Nb03C5zHsiKnFz2XzGVaW7pua4NDlo3bX7jqlSrkzZ8eajVOcnIkabixkZF2iOjPVXufyTylXfkgFFA+fMS/s41XR7pgqdlZIq0C87ruGmSU1V5+ejx3TSRWzCPdNbv4plqInFwRFVHKxu5n+TbdyNpDmLVy9TM+5BvijT9x06h3bRbtn4c9AmIU7FbBSYk2tYzqj2RHNdwQ/IVOW3buFRSF7dev+q2F8Erkl+9VPlqh36jyHBSpvpnPb0ECY4vjIzODd7OFOFHsXddzJSZYl3XWmqfNVvJc9W71UrGdKn5CR67E6vKTL3TvHGhQ+LhhxHcDN3tRFXhbuvJDUmBsT5qzPpPtbLt1aqcpU66vg++cozKRWEgyjEhI/onTjHtc+eiPVu8R0Z6ovFs1G7AXqCKYuobLWSsA6eaFQblZb17Zxiw5Ko3BLSzFdIQIEvEizkeBDcnA2K9sLZvLZqvVUTkhxM2Y4y7p6qWL41kaick3BbFev2j06vSlzVp85NJxxVVHQZljWPSE/ZzIkByuhqit2RNtgK2yDki38cSlKi1iFNzc3XanAo9Lp8kxj5mcmoq8mw2vc1uzWo+I5VciNYxyr2GF5b1O2Nia5pSw2W3eF63hOSvX227aFHdUZ6FK7q3p4qcTIcJiqioive3dU5bmGsqUS/deMehTvE6n4tseFPSkJy+R3wqcZzXReHzubAgcKL5ke76TbFRt/FGLqxdec6yyQoc7UZGA2v1ycm3oxZWWR3RNdxuVjGt4nbIxE3VfOoHU4d1D2Hm2DWpa2pOu0uv229sKs23Xqc6Qqsg9yKrEiQXrts5E8l7XKxf2jJ8cZEoGT7Yh3Rb7JqAzp40nNSc4xrJqRmoL1ZFl47GucjYjHIqKiOVOxUVUVFXQemyXrOXc63xqzShzdDtO4aLI2xa0GchLCmarJy0R8R1RiQ15sa9z9oaLzViIv0Ha2BOR7I1rZFx9Lq1lIvW2qfecGCm6cE/DiOlJlyJ2eW1sFV287V3Ao8AAD8VEcitciKi8lRT9AEV1CDD0CZzStSUJJTT9lqpth1CCxOGXs64oibNjtTshykxsiO7GsVP0WsY19poqORHNVFRU3RU85juRMfWnlWyKzju+qTDqVCr0o+TnZZ/6TF7HNXta9rkRzXJza5rVTmiE6aN75uywbnufRflyrxZ+5ccw2TdrVSY5PrtrvXhlo3+U+D5MJ+3Z5Leasc4CrgAAAAAAAAAAAAAAAAAAAAAAAAAAAAAAAAAAAAAAAAAAAAAAAAAAAAAAAAAAAAAAAAAAAAAAAAAAAAAAAAAAAAAAACOMWwYmrjVZVs91JvT41wzMzNs2LBdzhVGtcknqoidjms8mHDdzRdobk2cxxsjW7l6t4qwfN06xuOLfd+zkCzrSl4TtorqjOr0aRGr5lhsV70d2I5rEXtNg4FxFRMD4etTEtARjpa3KdDlosZreHrMyu748dU+mJFdEev0cWwGfAAAAAB4RYUKPCfAjQ2vhxGqx7XJujmqmyop5gCUrXx9qP0ouqdsYXsejZUxpMz0efpFDjV1lIrFDWM9XxJeHFjMWBHgI9VViOcxzd9uxD8qGPtTepa77PqmXrSt/FFk2dXJa4mUSXqrK1WalOQFVYTYkeE1JeBC5qqoxXu8269qVcANE2TjS9qRrDyZlOo0TorXuC1qHTadP9Zgu6eZl3RljM6NHrEbwo9vNzURd+SqY1dthZ1wxnO6c0YPsSm5BoWQJWU+EFsRKxCpU7AqEsxYcObl48ZOie10Pha5j3NXyU2UpsATbi/EOV73yddOeM9UqmWzUazbvwUodsU6fSfWlU9zlfFfHmWta2JHe9U3RnkojU2UwDGtoayMbYcXS3TMR2zEk6VT5qjUzIES5oSyiyT+Po4jqejEmHR0a7bgVWMV2y8aIWiAPnpkHH2VsaaV9LeO3QJSgX9RLzpEokKbismIECbRI6oyI+A5zXMXdEcrHLycu3M25c9p6k9TdXtqzMt4ho+N7ItyuSddrUwy5oVWj12NKPSJBgyrILG9FBWKjXOdG4X7Jtwm9snYhtrK8e1Ji4p6py7rOr8tcciklFhsSJMwUcjWReNjt4a8S7o3hXs8pDOQJ7iYqv12o/Ld+pQf6iufH1NodKm+tQf6ROwnTaxIXBx8bNulh+U5qNXi5Kuy7dtpixzeePNJlnYyvCjd77lpVuOkJuS6xCi9HHVH7M6SG50NflJzRypz7TdwAiKRwNkC09NmnuRSdt23Mw4vmYcxR6NXKpBbAqkw5kSHM05IsJzkc6JBeuzoau2VEVeW51GoC6NRuQ7ownByVi6mYyoqZJpTG0ta/BrNQqky3pH8aLLtSHCgQ2tc7m5Xqqoqo1E511mDDFjZwtiFbF8S881snNw6hTp+nTsSTnqdNw9+CYl48NUdDiJuvPsVFVFRUMKx5pKsiyL0ksh3FfeQci3FSGxGUedvWvrUe9SREVr1loTWQ4THOauyvViv2/SAxvqL8f69Ilcnkc2nZVsiHISsZU8jvhTIznrB38znQIyuRPPwONValrb1VX7qDgzUfSrHyfia02wotDorr5pdIkqjUdkc6dm4UVXvjoxVVrIURrWorVcqO3K9yDjagZHlKVCrEWblJuhVSXrFLqEk9jJmTmoS8nQ3Pa5NnNV8NyK1Ucx7k85lYGmsHZL1C3rVp6m5g0ttxbTJSVa+SnG3rI1pJmJxInQpClmNWHs3nxLy5bGJ48lYt961skZDldolHsm3KfZUCNsqo+oPiOm5prV7PIa6C1dvOqopR8RivhuY2I6GrmqiPbtu3603RU39aGM44x1b+L7Yh2vbzpqOxZiNOzU5OREiTU7NRnq+NMRntRqOiPc5VVURETkiIiIiIGUAAAAABL+t7GtzwqTb+qLE0px5Dw3GfVYUBnJavRlT+nyD9ubkdC43N7VTZ6NTifuVAfjmte1WPajmuTZUVN0VPoAxnGORLby3j23sl2hMrHo9yU+FUJVztuNrXt3Vj0TfZ7Hbscnmc1U8xk5IekpzsBZvyTo2qLlg0eXiuvrHyP5NWizkResSsPfzQJhVaidq8UR3YhXgAAAAAAAAAAAAAAAAAAAAAAAAAAAAAAAAAAAAAAAAAAAAAAAAAAAAAAAAAAAAAAAAAAAAAAIApelzBOpTXZqe8NdjfCP4OfArvZ/Wc5J9B1ijr039miw+Li6CF8rfbh5bbrvf5Kunj59mrn7A/c8UB4rjQn6DPaase9jxXGhP0Ge01Y97KqJ6u3W1ji3bhrNEt6wMl3zKW1HdK16tWnbT5+mUuKxN4jIsfjbxuYnN6QkiK3z9igY14rjQn6DPaase9jxXGhP0Ge01Y97KNsa+LVyTaNKvqyKzAqtDrUu2akpuDvwxIbvqXZUVF3RUVEVFRUXmh3oEVaJsW2JhbVjqmxnjShd5rbo3wI6lJdajTHRdLTZmNE+MjPfEdvEivd5Tl232TZEREtUlXTx8+zVz9gfueKVUAAAAA6S9rtpVg2ZXr6rr1ZTbdpk1VZxydqQYEJ0R+318LFAmKShJnzuglQnZpes2tp4oMKWlIfbCdclUbxPi/Q5Ycs3gVO1j2tXdFK4Jn7nxZ9YpeAIeTrthIl0Zcq87ftXf2855/FLtaq8+Dq6QXInYnG7YpgAAAAAAAAAAAAAAAAAAAAAAAAAAAAAAAAAAAAAAk7XrITOPJXHure3oERKpiG4oDqusFu75m3p57Zaegqic3fLhq3fdG7vdt2qVXJzcrUJSBPyMxDjy8zDbGgxYbuJsRjk3a5F86Kiou50OSbFo+T8fXJjq4GcVOuWlTVKmV4d1ayNDcxXt/ym8XEi+ZURTSnc/73rV0acKZaV2qqXPjOoTlg1tiu34JmnP6JibrzVegWBuq9q7gUeAAIApelzBOpTXZqe8NdjfCP4OfArvZ/Wc5J9B1ijr039miw+Li6CF8rfbh5bbrvtXxXGhP0Ge01Y97Gnj59mrn7A/c8UqKoTfe+QmZ/q0xM9WgvjdDLs44sThaq8LG+dy7bInnVUAl3xXGhP0Ge01Y97HiuNCfoM9pqx72euY7oFAlIESamtGWqaDBgsWJEiRMdI1rGom6uVVmdkRE5qqm6cA5vt/URjSQypatt3HRaTU4sVkrAr0pDlpmI2G7h6VGw4kRqw3Ki8Lkcu+ygaa8VxoT9BntNWPeyf8ADOgrSdderHUXjOv4p61bdifBH4PyXf2pM6n12mxI018YyYSJE44jUd8Y53Dts3ZOR9KiVdPHz7NXP2B+54oDxXGhP0Ge01Y97HiuNCfoM9pqx72VUTBcGvS3KXdtw2pbem/Pl7MtqpxqRN1a1bNZUKe+ZhbJEbDjNmE32VdlRURfqA4niuNCfoM9pqx72PFcaE/QZ7TVj3sofHl5+EKzKXeXwUuO2u+kHpu9VxSPU6jK+UqcMeDxO4Hct9t15KhkYEVaJsW2JhbVjqmxnjShd5rbo3wI6lJdajTHRdLTZmNE+MjPfEdvEivd5Tl232TZEREtUlXTx8+zVz9gfueKVUBKvdR/mJ5N/gv3xJDxXGhP0Ge01Y97HdR/mJ5N/gv3xJFVASr4rjQn6DPaase9jxXGhP0Ge01Y97NwZ5zvbmn60pK67htm57ifU6nApEjSbbkWTlQm5mLxK1sKC57OPk1V2Rd/oRTEcSasPCzecCzfyas8Wb08GLG763bZve6nQ+Bu/C6N0ztnO7GptzUDDfFcaE/QZ7TVj3sn/XroK0nYW0nXzkzGmKe81yUbvZ1Kd7+1KY6LpalKwYnxcaYfDdvDivb5TV233TZURU+lRKvdR/mJ5N/gv3xJAPFcaE/QZ7TVj3seK40J+gz2mrHvZVQAlXxXGhP0Ge01Y97HiuNCfoM9pqx72bexvqGxxlnIV8Y4secmp+ex/GgStWm0hs6o6PFR28OE9HKr3MVitcvCiIvJFXZdtmAfNXXroK0nYW0nXzkzGmKe81yUbvZ1Kd7+1KY6LpalKwYnxcaYfDdvDivb5TV233TZURU+lRKvdR/mJ5N/gv3xJFVAAAAAAAAAAAAAAAAAAAAAAAAAAAAAAAAAAAAJV08fPs1c/YH7nilVEq6ePn2aufsD9zxQKIyPVZuhY9uetyHF1mn0admoKtTdUiMgPc3b96IRXpNuHVfMaWbIquDsa48gUOXprpmah3ZOzTalck25z3zUeD1ZOil0iRVfwPiq9XdrmsRS7ajIStVp81S56H0ktOQXy8Zn7THtVrk/uVSSrBo2r/TbaDcFWBhe38hW/S3x5e1bpddMKnMkZN73OhMqErFasV7oXFsqwVfxoifJXmBurTJkGysnYco112JZstaUjFiTMvNUKXgQoTadPQoz2TMHaEiMVUio/wApETi3385tQ1bpqw7N4NxJTbHq9Xh1WsvmJqq1mdhNVsKPUJuM6PMOho7mjON6o3fnsiG0gJV08fPs1c/YH7nilVEq6ePn2aufsD9zxSqgAAAExd0Xr1RltM89YNAiqyt5NrdKsimbc+KLOzLeNu3n3gw4ybfWU6SrqUY28NX2mPHMX42SkqhX7wnoXmY+RkmpJxNv/XRHbL5gKZt2hU617fpls0iD0UhSJODISsP9iDCYjGJ+5rUOxAAAAAAAABP+Uteuk7C191PGeS8rd5rko3Q9dku8VSmOi6WCyND+Mgy74bt4cVjvJcu2+y7KiogUACVfGj6E/Tn7M1j3QeNH0J+nP2ZrHugFVAlXxo+hP05+zNY90HjR9Cfpz9max7oBVQJV8aPoT9OfszWPdB40fQn6c/Zmse6AVUCVfGj6E/Tn7M1j3QeNH0J+nP2ZrHugFVAlXxo+hP05+zNY90HjR9Cfpz9max7oBVQJV8aPoT9OfszWPdB40fQn6c/Zmse6AVUCVfGj6E/Tn7M1j3QeNH0J+nP2ZrHugFVA1VgvVHgnUp378Cl8/CP4OdW75/1ZOSfQdY6Xof7TCh8XF0EX5O+3Dz23TfaoAAAAAAAAAlLBCpjjW9nvFD/ipO8pKk5GpEHs+W1ZWfifXxTCM5/V5yrSVs4w2Whrs073vB3hMuqmXLZ9Sipy4mMl2zUrDX6d43Hy+kCqQABKunj59mrn7A/c8UqolXTx8+zVz9gfueKVUBMmrWr1PI922RpHtqfjSkTIL4tSumZgPVsSXtyVVqzDEVOxY71bBReXJzijqLRqVbtIkqBQ5CDI06nS8OVlZaCxGw4MJjUa1jUTsRERENL2PjK9W6tsj5iuqkLAose3qRb1sR3TEKJ0kJixIs05rGvV8PeK5qLxtaq8PLdOzeoAlXTx8+zVz9gfueKVUSrp4+fZq5+wP3PFAqeO6IyDEfBh9JEa1VYzdE4l25JupFuGtPutS1MaTfezMNvY+rMeu1evd4X2/L1htQjTU1EjbTs4sReFHI5rUSXRqsaibucu6JZtRk++FPmqesxHl+swXwemgRFhxYfE1U4mOTm1yb7oqc0UlG1ZrXZh+2XYhksX0nKESTdGgUXINSvJkunV3OVYT6lLxmumYkWGjvK6Pi4+HtTtUNvaYM0zueMSyd61uiQ6RXZWdm6LW5KE5XQoNQlIroUdISrzWGrm7t357LsvNDbBq7TZhh+B8UU+xZ6stq9XiTM1VazUGMVjJqozUV0WYexq80ZxuVGovPZENogSrp4+fZq5+wP3PFKqJV08fPs1c/YH7nilVASr3Uf5ieTf4L98SRVRKvdR/mJ5N/gv3xJFVATrqixfmbJeQ8PzOLodKlZK1K3OVqo1apq2LAkYvVHwYERZVHsiTDkWK9WsaqJxI3icibnRyF85/wAAZosjH+Zsj0/Jdp5NnI9LplYZQYNKn6TUmQ3RWQXw4CrCiwHta5Edsj0VOarsqrm+frQzsy7bRy1gqq99Ju2EmZaq2XP1eJJU+vSkZE3VHc4TJmGqbsiPaqIiqm6efDqHYuec95hszJucMd07G1s44jR6jRrdZXIVWn5+qRYSwkmI8aAnQw4UNjncLGq5yqu67AVASr3Uf5ieTf4L98SRVRKvdR/mJ5N/gv3xJAVUaUz/AH7ck1P0vAeLJ6JAva9IT3R6hCajvg/SGrwzFQfvyR/Po4KL8qI5OWzVN1mnsr6RNOOcboZeeVsXSFw1pkrDkmzceamYbkgMVzms2hxGt2RXuXs35ga30zWFbOMdS+X7GtCQSUpdJoVrwILVXie9egjcUR7l5ve527nOXmqqqqVSSDhbQni3GGpi68hU3D0jSaFTINLjWXOQ6g9/QTSQorZxWs6Zz05uai9K3Zd/JK+AlXuo/wAxPJv8F++JIqolXuo/zE8m/wAF++JIqoAAAAAAAAAAAAAAAAAAAAAAAAAAAAAAAAAAABKunj59mrn7A/c8Uqon/KWgrSdmm+6nkzJeKe/NyVnoeuzvf2pS/S9FBZBh/FwZhkNu0OExvktTfbdd1VVUKABKviuNCfoM9pqx72PFcaE/QZ7TVj3sCqgSr4rjQn6DPaase9jxXGhP0Ge01Y97AaePn2aufsD9zxSqjVWC9LmCdNffvwKWN8HPhH1bvn/Wc5OdP1fpeh/tMWJw8PTxfk7b8XPfZNtqgACFbi7o+/Tpnmu4G1UWlFlpOUmEj0a76LAc+HNU2L5UvGmJXm7dG7tiPgq74xj0SEiIBdRKsBfhX3TKaevlSti4jZCRP2J2dqXFxfvgN2KFx9kvH+V7bgXdja8KVclHmOTZunTLYrWu23Vj0Tmx6b82ORHJ50QnnD/9N7oVqCmu3vbbNqSW/wBHSQIkXb/UBVYAAAAAAABKunj59mrn7A/c8UqolXTx8+zVz9gfueKBVQOPUOv9Qme9XV+u9C/q3WOLoul4V4OPh58O+2+3PbfYjvIV/wDdI8W2VV8gXtU9KVPotDlnTU3HclxqqNTsa1O1znLs1rU5qqogFmA1bpourM98Ydod355t6hUO6qux026n0eFGhQoEs9d4KPZGiPc2KrNlcnEu2+3Jd0NpASrp4+fZq5+wP3PFKqJV08fPs1c/YH7nilVAAR5Qsua78x1m7a7gmSwHAsmj3LUbfpsS6WVlJ+OkpF6J8R3VnLDVONHIipw9nZ51qDHnhE+BlL8LHwc+FvQ/1p8Hen73dLxL+Y6f43h22+Vz33AyMlXTx8+zVz9gfueKVUSrp4+fZq5+wP3PFAqoAnbWPqnnNOVnwW2XQZe4bzn0SZgSEdHOgScgyKxkedmUY5rkhNV7WNRHJxPciIvJQKJBx6dMPm6fKzcRGo+NBZEcjexFVqKu395yAJV08fPs1c/YH7nilVEq6ePn2aufsD9zxSqgAAAAAAAABKuvhe8Evg/JUPyVtTLlBfMv86SUwsWDHT9/EwqolTul/wARpdmKv2d6bot+d3+jaowW7/8AfAqsAASrp4+fZq5+wP3PFKqJ/wApaCtJ2ab7qeTMl4p783JWeh67O9/alL9L0UFkGH8XBmGQ27Q4TG+S1N9t13VVVcV8VxoT9BntNWPewKqBKviuNCfoM9pqx72PFcaE/QZ7TVj3sCqiVdPHz7NXP2B+54o8VxoT9BntNWPex4rjQn6DPaase9gVUCVfFcaE/QZ7TVj3seK40J+gz2mrHvYFVAlXxXGhP0Ge01Y97HiuNCfoM9pqx72A08fPs1c/YH7nilVGqsF6XME6a+/fgUsb4OfCPq3fP+s5yc6fq/S9D/aYsTh4eni/J234ue+ybbVAlXuo/wAxPJv8F++JIqoxTKWLbEzTYlTxnkuhd+bbrPQ9dkutRpfpeijMjQ/jIL2RG7RITHeS5N9tl3RVRdAeK40J+gz2mrHvYFVAlXxXGhP0Ge01Y97HiuNCfoM9pqx72BVRKvdR/mJ5N/gv3xJDxXGhP0Ge01Y97HiuNCfoM9pqx72BVQJV8VxoT9BntNWPex4rjQn6DPaase9gVUCVfFcaE/QZ7TVj3seK40J+gz2mrHvYDuo/zE8m/wAF++JIqolXxXGhP0Ge01Y97KqAAGntVtz5esDDdWyVhRJKbrtof1xM0mdlumgVWQhovWYC8Ko9rkhqsVqw1RyuhI3mjlRQ3CCKtN3dVtPea+q0C/Jnwb3RG4WdBVo6Op0d6/8AFTmyNbv9EVIa89k4i0oMaFMQmR4EVkSFEaj2PY5Fa5qpuioqdqKgHmAAAAAHU3ZTq7WLVrNJta4/g/Wp2nzEvTqv1Nk33vmnw3NhTPQPVGRejerX9G5eF3DsvJTtgBKv5PGuz/0iv/wio/8AMPH8nnXg127e6Iscn+ViWjp/4RCrABKn5P2vFOzuhEuvrxPSf5g8AOvNOzugUmvrxTS/5hVYAlTwB69U7NfsgvrxXTP5g8A2vdOzXxTV9eLab/MKrAEqeAnXynZrypK+vF1O/mDwF6+07NdtGX14wp/8wqsASp4Dtfqdmuehr68ZSH8weBDX+nZrioC+vGkj+MqsASp4E+6Ap2a3bcX142k/xjwLd0DTs1r2yvrxvKfjKrAEqeBjugidmtK1l9eOZX8Y8DfdBk7NZtpL68dy34yqwBKngd7oQnZrHs9fXj2X/GPBB3QpOzWFZi+vH8D8ZVYAlTwR90MT9b2yF9dgQfxjwS90OTs1b2KvrsKH+MqsASp4KO6IJ2asrCX12Iz8Y8FfdEk7NVmP19djN/GVWAJU8FvdFE7NU+O19dkJ+IeDDuiqdmqLHC+uyf8AzFVgCVPBl3RdOzU5jVfXZa/iHg17oynZqXxivrs134iqwBKng47o2nZqSxcvrs+J+I+cHdSZXLVIvyzaHnLI9m3bdUClxo8N1AorpGJKSL4u0NsdyuXjRz2xVY3bduz15cfP7lEr0/ufOJ7lzFXs+Z5iPyNddbnlmYEnPQ+CkU2A3ZsCXhy269MkOE1rOKKrmu4eLgaqgfJ7RVhDWjeF3wLv0xurdrwWxEhzFyxY7pOlK1q82RVcismmovbCRkXzKrfOfTzSBIX3RdX+pGlZSuKmV663Uuxok7UabIOk5eOrabGaqsgq96t7Woq7ojnIrkaxFRjbHk5KTp0pBkKfKQZWVl4bYUGDBhoyHDY1Nka1qckRE5IiEtYw/oHdFc2Si+T31sq255E/aSFxwt/9ewFVgAAAAAAAEq6ePn2aufsD9zxSqiVdPHz7NXP2B+54oFVEt50Y/N+qDH2niInTWvasr4QLsgoqK2YfCi9HTpaInnasZHRFTz9GhUhrGzcKttbOF/Zsmbj74TV6ydMp8KT6n0fe+Xk2PRGJE6R3ScTojnfJZt2c+0DZqIiJsicj9AAlXTx8+zVz9gfueKVFUI8GVkJmZmJ2FJwoMF8R8xFciMgtRqqr3KqoiIic13VOwl3Tx8+zVz9gfueKVNHgQZqBElpiE2JCisVkRjk3RzVTZUVPoVAJCxtoF073Di6SiVO9KlkKYmo85U6RdtOrsxLw5R8xHiRemp7JaOsCHs97lV6cSvdurlVOSbB0O3/eF/4IhRb5rMStVS3a5VbbWrRF3iVGFJTL4MOYev6T3Nam7vOqKvaqmNS2jfI9nyc7Y2HdVFy2TjeoRo0V1uMoUnOzMgyM5XRYMjPxfLloaqruFFY9W7+SqLzN+YwxpaOH7EpGOrGkHSlGo0DoYDYkRYkR6qqufEiPXm97nKrnOXtVVAyklXTx8+zVz9gfueKVUSrp4+fZq5+wP3PFAojIl7U3G1h3Bf8AWJeZmJK3qdHqMeDLQ1iRYjITFcrWNTmrl22RPrPmhf2pfBVx6d8l3JdN7zc9lvI8GXdNyzbYq7INMlIUwx0vTIUeLLJDSHBZxK53EjXxHPcnah9UTAc74r8NeKLgxh397zd/YMOF17qvWOh4YrH79Hxs4t+Db5SdoHIw3k6ysuY+pl5WBVY1RpERqyrY0aRmJR3SQtmvRYcwxkRNlTtVuy9qKqGbHokZbqclLyfHx9BCZD4ttt+FETfb9x7wJV08fPs1c/YH7nilVEq6ePn2aufsD9zxSqgAAAAAAAABKndQeJ+im+JaFymJmcokKXX6Ii1aUVF/uRSqyVO6T/0nTxTqInNaze9uSCN/aV08x231/IAeDnuji/rH4sT1WhE/EPBv3Rtf1lMXp6rOf+IqsASp4NO6Mr+sxjJPVZrvxDwZd0XX9Z3Gqeqy1/EVWAJU8GHdFl/Wixwnqsn/AMw8FvdFF7dU+O09VkJ+IqsASp4K+6JL26rMfJ6rGb+IeCjuiC9urGwU9ViM/GVWAJU8E3dD17dW1iJ6rDh/jHgk7oavbq6sdPVYML8ZVYAlTwQ90LXt1f2UnqsCD+MeB/uhS9usSzU9WPoH4yqwBKngd7oQvbrJtBPVjyX/ABjwNd0GXt1nWmnqx3LfjKrAEqeBjugq/rp2snqxzK/jHgW7oGv669sp6sbyn4yqwBKngT7oCv67luJ6sbSf4x4Edf6/rw2+nqxpJfjKrAEqeA7X8v681CT1YzkfxjwGa/F/XroqerGMh+MqsASp4CtfS9uvCkJ6sX07+YPAPr4Xt160tPVi6m/zCqwBKngF17r26+qcnqxZTP5g8AevVe3X9Ip6sVUv+YVWAJU8AGvNe3ugconqxTSv5g/J+15L290Il09WJ6T/ADCqwBKf5PWvFXbr3RBjU+rEtHX/AOodXdmG9ZtnWvV7surukUKTo1GkY8/UJiLiKj8EKXhMV8Ryp0nNEa1eRYBrHUPhGBqHx87FlYu2pUK3qlOQYtcSmtak1PSsJ3GkqyI7dITXRGw1c7hcqtYrdvKVUD+cSh2pc+RLu+DthW9U7hqlRmH9Vk6dTt48ZFcq7pAg8SMTZd1a3yW/Tsm59h+526UtY+EoUpUspZcfQbRVvElhvVtTcqKnniKqsk1357QHOVex2ylf4a0/Yc0/0H4O4ksKmUCA9qNmI8JivmppU88aO/eJFX/OcqJ5kRORsMAAAAAAAAAAAAAAAAAAAAAAAAAAAAAAAAAAAAAAAAAAABKlxf7lO6XWjVPkQb7xVP0XbzRJiSn0muL63JDdt6iqyT9YsV1j520yZqiNRsnSL2mrSnInmYytSvQNc/8AyWrCVd15Iu30gVgAAAAAAAAQBS9UeCdNeuzU94a75+Dnwj+BXez+rJyc6fq9HXpv7NCicPD08L5W2/Fy32Xa/wAASr40fQn6c/Zmse6Dxo+hP05+zNY90KqAEq+NH0J+nP2ZrHug8aPoT9OfszWPdCqgB81cM69dJ1qasdReTK/lbqtt338Efg/O94qk/rnUqbEgzXxbJdYkPgiORvxjW8W+7d05lAeNH0J+nP2ZrHuhVQAlXxo+hP05+zNY90HjR9Cfpz9max7oVUAJV8aPoT9OfszWPdCf8M69dJ1qasdReTK/lbqtt338Efg/O94qk/rnUqbEgzXxbJdYkPgiORvxjW8W+7d05n0qAEq+NH0J+nP2ZrHug8aPoT9OfszWPdCqgBKvjR9Cfpz9max7oPGj6E/Tn7M1j3QqoARVomylYmadWOqbJmNK735tus/AjqU71WNL9L0VNmYMT4uMxkRu0SE9vlNTfbdN0VFW1QAAAAAAAAABKmtz/dHf2m3GbfK775Uka5Ghp/hIFMgxI0Rqp52+W3f1IVWSfkOK6/u6N4ntaWakSDi+yK5dk27tayJUVbIMYv8Al7NRyIvPZd0ArAAAAAAAAAAAAAAAAAAAAAAAAAAAAAAAAAAAAAAAAAAAAAAAAAAAAAAAAAAAAAAAAAAAAAAAAAAAAAAAAAAACd+6A2LOX3pJv6FSEe2rW9Jw7mp0WGm8SFGp8Vsyrmf5Sw4cRqf5xRB6ZyTlahKR5Cel4ceWmYboMaFEbxNiMcmzmqi9qKiqioBjmK75k8nYztTItPVnV7moslVmNYu6M6eC2IrfW1XKip2oqKhlJKmgOdmrLt7IOl6szER9Qwzdc1TJJIrt4kSiTjnTVPjO35+U18VETzNa1NyqwAAAAAAAAAAAAAAAAAAAAAAAAAAAAAAAAAAAAAASdpKTwh6i9R+eH/Gysa55axKRE7WtgUmAjI6w187IkWI12/YqtXY3LqVy1L4LwNe+VosRjY1ApEaLJI/ZWvnX7QpVi7+Z0eJCav1KdNo8xNMYV032RY9TY9KylPSpVp0XnEdUptyzEzxqvNytiRXM3XnsxANygAAAAAAAAAAAAAAAAAAAAAAAAAAAAAAAAAAAAAAAAAAAAAAAAAAAAAAAAAAAAAAAAAAAAAAAAAAAAAAAAAAAAJGzBFdp71p2HnJ3xNo5ck2Y7ud/ZDl6q1yxKZNPX6X7LA3VdmsY5SuTV+pnC0jqCwfdWK5qIyBNVWTWJS5pyqnVKhCVIktGRU5ojYrGb7c1ark850mj3NE9nDBdFuC5GPl7voj4tu3ZJxU2iytYk16KYSI39FX7Ni8PmSKieYDdYAAAAAAAAAAAAAAAAAAAAAAAAAAAAAAAAAAAHW3JcVGtG3qndVxz8KRpVGk40/PTMVdmQYEJiviPX6ka1V/cBLGqmK7OuoLFOkul/HU2UnIeRb5VvNrKXJP2lZaJ9KR5heFU5Km0N3YpXJK2hK3azdtMvPVne9Piy1xZpqvfGQgR0+MkLel94VNl/q3hosRVTk9HQ1XmhVIAAAAAAAAAAAAAAAAAAAAAAAAAAAAAAAAAAAAAAAAAAAAAAAAAAAAAAAAAAAAAAAAAAAAAAAAAAAAAAAAAAAAAAJAyY78kfVHTs3yy9XxjmeZl7fvZicoFKrqIqSNTVOxjIqbworuSIvE9yq5WoV+YjlnGFqZoxvcGLr2lFmKNcUk+TmEbtxw1XmyKxV3RIkN6Ne1duTmIoGXAl7SHli7qNVarpHzpNouR8dSzO91RfujLnoCeTLVCEq83Pa3hZFTdVRyIqqruNG1CAAAAAAAAAAAAAAAAAAAAAAAAAAAAAAAAAJG1RVGc1F5gt7RRas3FZRVZBufKM7LvVFl6PDe10vTuNPkxJmIjFVOTkZwO2c1XIbi1L5/ounXGcxeM1T4lYrs/Hh0q2qFL7umKxVY3kwJaG1Oaoq83KiKqNauyKuzVx7SNgiv4gs6rXVkufh1TKGRJ9bgvKoN2VEmXp8XJwlTl0Mu1ysaiKrd1erdmqiIG8ZGRk6ZJS9Np0rClZSUhMgQIEFiMhwobURrWNanJEREREROxEPeAAAAAAAAAAAAAAAAAAAAAAAAAAAAAAAAAAAAAAAAAAAAAAAAAAAAAAAAAAAAAAAAAAAAAAAAAAAAAAAAAAAAAAAAABPurfAVw5No1GyhiKah0rLuN47qrak/ujUm02+Op0dVVEdBjt3bs5URFXmqNc/fJNM+o62NR9iPr1Pk41FuWix1pt023OIrZyi1Fm6RIMRjkR3Crmu4HqicSIqKiOa9rdvEp6lMG33ZN9w9XmmKnNff1KgJCuq2mKrIF40pu3HCcif8ACmNaiw37K5eFqeUrWtUKsBrvBGd8e6icfSWQ8d1Tp5WP8VOScXZs1TZpETpJaYh77siNVfUqbOaqtVFXYgAAAAAAAAAAAAAAAAAAAAAAAAAAADor5vi1Ma2hVb8vmty9IoVElnTc9OTDtmQoafUnNzlVUa1qIrnOVGoiqqIc6u12i2xRp24rjqspTKXTYD5mcnJuK2FBgQmJu573uVEa1ETdVUi+gUyr90RyJK35c8hNSWnGzKg59vUqZY6G69qlCcreux4a7L1OGu6MY75S7ovNYjWh3unW2Ll1Q5XbrOyvQZumW9ToT5LFFtz6bOk5F/5yrxofZ08f9BfMzZUVyJCeWEeMOHDgw2wYMNrIbGo1rWpsjUTsRE8yHkAAAAAAAAAAAAAAAAAAAAAAAAAAAAAAAAAAAAAAAAAAAAAAAAAAAAAAAAAAAAAAAAAAAAAAAAAAAAAAAAAAAAAAAAAAAAAASnnDTZfVjX3N6ndIcSWpd+Pbx3NakVejpV4wGqrnNiN3RsKb5qrYqbbuXmqK5zl2jp11LWFqOtiPUrdSYpFxUeIsncVsVJOjqVFnGqrXwo0NUR3DxI5GxNkR2ypycjmt22TtqB0gUrJdywcyYlumZxtmClsTqVz01vxc81qJtL1CD8mYhKiI1VVFciIiLxtbwKFEglrEGsGqU68IOB9W1ty2OMl7cEhOrE2oVzMRdkjSMy7yWucu3xLl33VEReJVhtqUAAAAAAAAAAAAAAAAAAAAAAGPX/kGy8WWjUb7yDccnQ6FSoSxpqcmn8LWp5mona97l5NY1Fc5VRERVVENY6htWePcBJK22ktN3fkGtKkKhWVQ06epz8VyeQrmtRVgwvOsRydiO4UeqbGr7G0o5CzndchmjXDUJSrzklESZt/G8jE4qDQfOizCbqk5MeZyuVzO1FV7eFrA6GiWlkPuhNZlL4ypTqpZ+nuSmGTVv2jEcsCfu9WLvDnKgrV3ZLKqI5kJF8pNlReyI61KbTadRqdK0ikSEvIyMlBZLy0tLQmw4UCExEa1jGNREa1ERERETZEQ5DWtY1GMajWtTZERNkRD9AAAAAAAAAAAAAAAAAAAAAAAAAAAAAAAAAAAAAAAAAAAAAAAAAAAAAAAAAAAAAAAAAAAAAAAAAAAAAAAAAAAAAAAAAAAAAAAAAAADC8sYbxlnK041kZVs6QuGkRV42wplio+BE2VEiQYjVR8J6Iqpxsci7Kqb7KqEypjrVno6/pGGqtOZxxXK83WdXJlG3FSYCJ8mQm9tphrUTlCcm+yIxjN1V5ZwA0fhLWVgjOk6tt0C5YtCu+A7o5q1LjgLTqvLxU7YfQRF+MVPP0Sv28+xvA1hmfTRg/UBItlcqY/p1VmoLeGVqbGrL1CVVOaLCmoatitRF58PFwqqJuimnZfD+snT8vBhDLVPyzaMFPi7ZyJFcyqS0NOxktVISfGL2IiRmoxqJyQCsQS1Ka87dsyZhUfU7iG+MNT73pCWdqki6o0OJEXkjYVRlUcx/Pzq1qJum6m/wCycm45yVIpU8eX5b9yyvCjli0mpQZpGov7XRuXhX6l2UDJgAAAAAAAADgVqvUO2qfEq1x1qQpUjB/OTU7MsgQmet71RE/vA54JuuvX3gSn1iJaWMo1ey3c7OSUmwaY+qqnmRzphu0u1m/a5Ii7IirsdDGmtfWd2dVlaVa+nq2ZnlEmo8w2v3I6Ev8AxbGokrBVydvEvGxVTZd0A3fl/PuHcC0Tv/lvIFJt2Xc1XQYMxF4pmZ27Ugy7N4sVf8xq7efYnSLljVdq6ctNwBbU5hnG0fyI193RJf1zUIS9q06RVfIaqLyivXmiorXsc1WmzsSaJcHYsrfw4qFMn77vqK5Isxdl4zS1SpPip+mxYnkQVTnssNqOROSuU36BpjAWkzEOnnrVXtenTlZu2qo51XuyuzCztXqD3Lu9Xx3fIa5URVaxGouyK7iVNzc4AAAAAAAAAAAAAAAAAAAAAAAAAAAAAAAAAAAAAAAAAAAAAAAAAAAAAAAAAAAAAAAAAAAAAAAAAAAAAAAAAAAAAAAAAAAAAAAAAAAAAAAAAAAAemblJSflYslPSsKZl47FhxYMZiPZEavJWuavJUX6FNA3roE0m3tPLWX4ip9vVdHLEhVG2Y8ajx4URf029Vcxiu+tzVKEAEs/kkZ2sjycJ63sh0uWb2SN5SErdEJG/sMfHRj4bfMmyqqIciFQu6P235ElfmCbzhN7XVek1KmR3p9SyznsRV+tqoU8AJji5E7oJTfz+nDGNX2/5Be8WBxerpoHL95xHZ514wHdXfoHp0y53ZMQcqU1kJvra6FxL+4qcATBBynr/qP5nSjYdI3/AOX3+2Nt6+hgqeyK7ukFw8oMPAFoS7+Sq59Wqk2z605Q4X/iU2AJZdp01gXivQ5H1vz1Op0T87I2XaUpTIqf5k69z4rf7jmUbudummHUIddyBSrlyZWYa7pUr3uGaqkV308TFc2C7f64ZTQA6a1LMs+w6RDt+x7VpFvUuDzhyVLkoUrAav0oyG1G7/uO5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NBZU1qYgx5ccTHVsNq+R8gIrmNtSzpRajOQ3pyXp3t+Kl0au3FxuRzUXfhUwv4Da1tRK9Lkq95bAlmx+2gWhMtnbjjw1/RjVNU6OXd9DoDVXzKgG+Mn5xw/hen988qZIoFswlYr4cOfnWMjxk/5qCirEir9TGqpopddNav7dumnS/krJcvEXaXrMzLNoFFmPoWHNzfNU+neGm3IzrGOibTXiyfW4KVjiVrlxPckWNX7liOq9Rixf+M6WYV3Rv5dsNGf61N5oiImyASh1Huk+S14piu4mw1TonNrZSWi3BVYX1P6TaVd+7bznl+RvnG5v/1O165Zn+P84lrQJS3EX1JBR/CVcAJTTubeB5tOO5LvypcMd35yPVL2nHxIq/S5WK1P7kQ/fFgaL4/Oq40qtU+nrl1VV2//AFZhCqwBKnixtIUD/emzripf0dTu2pt29XFHU8XdzpxlTfjbFzPm6zJlObY9EvmOx3qVIrXoqfUVaAJRXS1qwtdFdjjXvdCw2fJlrqteRrHSJ+y6M9WvT1om54tvPujWM+Vz4gxnl6nwv8Pa9biUWoOZ53PhziLCV/n4Yac+SJzKwAEt0rug2L6NUYFBz3Yd+YZqcw7o4LruokRlPmH/AEQZyDxw3N7fKdwJyXmUba132nfFHhXDZdz0qv0uP+anaZOQ5qA/1RIaq1f7zmVWk0qu0+PSa3TJSoSM0zgjy01BbFhRW/Q5jkVHJ9SoTrdegLBs1Vo124miXBh+6InlJVbEqcSmscqc2tiSqby7oe682Ixu6KqbgUqCT/h5rT07L0eTrIls8WbL9tw2fLtkrigQk/Sj0xV6OYd9UByfSqm38LamMK6gJaOuNL1lpyoySL1+jTTHStTkXIuzkjSsVEiN2d5PEiK3fscoG0QAAAAAAAAAAAAAAAAAAAAA9M3OydPl3Tc/NwZaAz5USNERjG+tV5Ie41DqWsC478smAltvdFjUuOs3Ek0Vd5hvCqeT9Lk57J59184G24MaDMwmR5eKyLCiIjmPY5HNci9ioqdqHmRfgbPU5j2ch2tdMWJFt6K9WorkVXyL1Xm5E7eDffdv7086LZUpNys/Kwp2SmIceXjsSJCiw3I5r2qm6Kip2oB7gAAAOnuy7KHZVCmbhuGdbLSks3dVX5T3eZjU87l8yAdpGjwJdqPmI0OE1VRqK9yNTdexOZ7CD8gZDvLOt4S9OkJWMsB0ZYVMpsJd0ai/pO+l2ybq7sT6kLQx/RKtbllUahV2e65PyUoyDHjcSu3cidiKvNURNk38+wGQAAAAAAAAAAAAAAAAAAAAAAAAAAAAAAAAAAAAAAAAAAAAAAAAAAAAAAAAAAAAAAAAAAAATznXVFU7Zu+HgrAFpMyBlyegdM6npF4KdQJd2203U46LtCYnE1UhIqPfuieTxsVwZ/nHUHizTxbDLnyZcKSnW4nQU2nS0NY8/U4/LaDLQG+VEcqq1N+TW8ScTmou5oWJberTV6iuvOcqOAcUzX/7LIRUddtZgL5piPtwyDHJ2saivTymvRyKimcYN0kS1n3WubM5XS/JeXpxnl1ydh7SlHau69XpkuqcMvDbuqcaIj13cqcCPc0okDAsOYJxPgK2G2liey5CgyS7OmIkJqvmJt6f4SPGdvEiu5rzcq7b7JsnIz0AAAAAAAAAAAAAAAAAAaQzrpCxPnOfgXfMQZ+0r9p2z6Zedtx1kqtKxETZvFEZ+eanZwv32RVRqt33N3gCQGZ31EaUFSm6rbeW/MfwHJDhZOtaRXpZSHvsjqrT27rD7U3iwt29iJxuVSp7Su+179tyQu+y6/I1ui1OEkeTnpKM2LBjMXzo5POioqKnaioqLsqKh2keBAmoESVmoMONBjMWHEhxGo5r2qmytVF5KipyVCSbp0z5K053HPZX0URZZshOxlm7ixZPx+jpFV/biU9y8pKZ2TkibQ12anJrejcFdA1bgHUTY2oO3Jqo24ycpNdosdZK4baqsPoKnRZxFVHQZiEvNE3R3C9PJdsvYqOa3aQAAAAAAAAAAAAAAAAEVZrs26s06+pXDnh1yrYltyuH2XN0FlXPEpfSzza1El+N7eF8N28OLsq8HEvRw/K2bsuV/kC/9NTVV/2j/wD24/xpv+j/AP7RlVAQTlTuayydHmLisvUNnGtVOG50eag1O6mR40ynaqse2A1Vf2rsu6r5ufbqDHuMpmQq8rQLq1TajKNREd0O1Hvt8v1Vyr8pYawnJwovaiIi+fn2FnZE1j+Dy9arZf5K+oe5u9UZIPfa3bH67TZvdqO4oEfp29I3ytt9k5oqeY0cy8bU1WXHd83ivEOSbPuS0GwolwSF1USFT2xokTmjGNbGiObMcKI9WORvE3n2rzDZMroPlp6WhTknrb1TxoEdiRIcRmSN2vaqboqL1fmhpn8nC6vy0PydPyxdSvwb8F/w1614QonXuvd9up9Hx9F0fQ9Hz4ej4uLnxbcjY2Bs8zmPJtlqXU+JEt+JEVqOciq+Req81RP2N+1vm7U86L7rivq17X7pM68KpVYKUz8nxr4UWG5HdPxXFuxsPb5Su823r7APfdujGh2TQpm4rh1waqZeUlm7r/8AiPu6I7zManV+bl8yEuTuE7uyLXoVv03UDnuuQ40wqSErVL1fORW78t1VYaNRdu1UREQ3pfl+3lnq85anyMnFdDdFWFTKbCXdGIv6TvMrtk3c5eSInmRDL3ZKsXSHcshYkfEeTck35WKR32nVse3m1VZGV6To0a5qxWOY1XoqcXD5W3NU5IB19l9zTptCkpefmtVGf6bW3QuGYi0S8mSrE37WIvV1cqJ9Krz27EMo/IF/6amqr/tH/wDtzbuD85eG6Qqk/wCB/Jtg97I0OD0N8W/3qizXE1V4oDekfxtTbZV5bKqGzQIqwpZt1YW19TWHPDrlW+7bmsPvuboL1ueJVOinnVqHL8bG8LIbdocLZF4OJOkieVs7ZLVJV/xpv+j/AP7RlVAAAAAAAAAAAAAAAAAAAAAAAAAAAAAAAAAAAAAAAAAAAAAAAAAAAAAAAAAAAAAAAAlrUxne+a/ecDSbplmWRcmVyXSLXa43ypazaU7bjm4zk7JhzXJ0UP5XlNd2uho4PVmfUPkPIuRJ7TBpKbBj3bJ7Q7uvSPD6SmWfBduitTzR51URUbC7GuTZd1a/o9t4B09WHp4tKLb9pMmZ6p1OMs7Xq/UYnTVGtTrt1fMTMVeblVXO2b2N4l25q5V5OA8EWLp1x1JY7sWViLChOWZqFQmF4puqTr9ulmph/a6I9U9TURrU2REQ2MAAAAAAAAAAAAAAAAAAAAAAAAAAAE76htMlXuu5ZbPWAq/BszMlDg9HAn1b/Qa/LJt/QKlDT87DcjUakT5TNm9vC3h7bTVqep+cWVayrttuYsrKNoKkG6LTnl+Nl3ckSYl3dkaWeqorXt324m77o5jn7yJ31T6b67kSYpGasJ1OFbuZrGa6LQqlybCqkvzV9MnOxHwYiK5E4uTVcvNEc4CiAab0yakaFqJtCamYlLjW7eltzHey7bXnN2zVHn27o5rmrsqwnK1ysftzRFRdnNcibkAAAAAAAAAAAAAAJV/xpv8Ao/8A+0ZVRKv+NN/0f/8AaMqoDUmqXMMzhHDVXuyjS7Zq4p2JBo1vSq/8Iqk29IMu3b6Ee7iX6mqc7TphyUwfi2mWg6YWerUxxVK4KnE5xqjVI68cxHe7tVVeqon0NRqJ2GL57xleuSsv4TjU6kLMWhaVwzVw1+OsxCa1kWFKuZJtWG56Pf8AGvVfJa5E4ee3JTbd33fQbGoce4binWy8rATl+1Ef5mMTzuX6ANB6oMO0GHIR8k0ialabNNciTks9UY2bcq8nM/5z6U/S7eSpzg2JMzdQ1VSsCZmnPSBjtJaCsV/kwoffRzuFF8zeJ7l/epSt83xeeer0l5SSkoz2vesKm02E7dsJq9rnebi25ucv0fQhri7cBV+j6zoVnUN7ajVJbC7a/Ow2r8t/ft0J8OF9OyK3bft4V86ogF0YLxBQMdUCFVIUxL1Kr1KE2JGn4ezmIxyboyEv7P1+def0ImpK5hLUrcWp3ImRLQvam47otVoVJolLrz6dL1idiwoHSxIjYEtEekOCixYqq50ZrlXhajW9rkx3Aud5vHc6y07qiRYlAixVajn7q+Req81RO3g37W+bmqedFzWuwtTmLcoXJkLFNveGexL5bLTkChzF2MkZqhTLYaMcso+a3gLKxE2crGq1UduqIvnDt9POVsoxcl3rp2zfO0ysXXZkrJ1WTuGmyfVINYpkyrkhxYkDdWwYzXsc1zWrw/R2KUGaE0+YmyTI39eeoHNsGlSF53vBlKfBolLmVmZei0uW4lhS6x1RvTRVc9znva1G77bcjfYEq/403/R//wBoyqiVf8ab/o//AO0ZVQAAAAAAAAAAAAAAAAAAAAAAAAAAAAAAAAAAAAAAAAAAAAAAAAAAAAAAAAAAAADq7puehWVbVVvC6KlCp9HosnGn56airsyDAhMV73r6moq8uYGo9V2oSZwbZkjS7LpTa9kq95rvJZdCbzdNzz9kWNETflAgo5HvcuyfJarm8XEnL0uaeJDT7YUSUqc+lcvm5Y61e8rjibuj1apxFV0RyvVN+iYr3Nht2RETd2yOe5V1PpAtCu5vvSqa5sr06NCqVzMiU/HtJmW8qDbaOckOI1q9kaY3c5z07WuVWrwxValegAAAAAGtMxaiMY4PWmyV41Gemq3W3OZSaBRpCLUKrUXN7ehloKK9UT9pdm/WYLQ9bGPYtfp9v5Gxxk7FzqxNMkqZPXtbTpCRnJh67MhNmYb4kNj3eZsRWL/qMX04S8G9NW2obIFxwmzFatmqSFpUl0RN1k6a2WSKrYaL8npHuVzlTbfl2no1b5+sRlFvDC+TNNGfLktpZJFqFwWzaTI9OZDRqRengzj4zWtdCVEVXq1OFzV+gCtO0EX55va7bul9LkthrIV1WjTr/qqysSZ6wjZt9PiUxzt5hiOdCixms3e3i42tio1yIux2uSadkHH9wY30n4wzRerZ7IM7UqrVbuuCoNqlXkqVKQ2LGhSsWKzha9znsa1VaqsRXKn1BXYJBuyjX9pAvSwblpebb6vexruuSVte4KTetTSqRpeLNqrZealZhWNiQ1SJsjoe/AqO5ImybZpppum5q9m7UXSa5cdUqMjQ7wkpWmS03ORI0KRgup8J7ocBjlVITFcquVrURFVVXtAooEWsv6+1pus+It617itabe2hO75Rt6UnehsTaV8r4hONVd5HD5XPtPXbuFdQVdwJSc4T2qS/pLJMK24ValJCXnmLbzeGXbEZLR5J7F6xxNaiPixHrEVznORUTkBWN1Xt8Fq1bNF+CVyVf4S1B1P63SpDrEtTNoT4nTzr+JOhgrwcCP2Xy3NTbnuZKR/Uc63Nkun6SMhUiqVGhwb/ALg46zISc3EhQZlq0uZc+DFa120SGkVnEjXbpu1q9qbnUWLaWUs7571AWhWs+X/bdlW1dEpBkpO3assrONixJGE5YbJl6PdLy7duJIUFGcT3uVyr2AWuCKbSzzkXBWKNR0leV0z18zGEqj1agVKr8Kzk3BmJSFGl2TT2IiRFa+KiK/ZFVO09l34Mz7aWCq3mamapsiVDJDLdjVadk5qfatAiuWA58SXgSLGJ1ZGtVUhxITkiNc1rt17ALAuO4qLaNAqN0XHUYMhS6TLRJycmoztmQYMNquc5V+pEU17dupDH1h4womUbxla5TJe5Ohh0ijLT1j1eejxkV0KBClYKvV0VzU4uFF5J8rh57T5et01q88EaYcY1qqTs/EypVKJCrs1MzDokablZaW65MNixHKqv6R0JiO3XdyKpWFxY1se6rjtq7rioMKbqlmx401RI7osRqSUWJDWG97WNcjHKrFVN3Iu2/LYDWuOtXNiXze8nja4LHv8Ax3ctWhRI1Ip960Fac6qMhpu/q8Rr4kN7mpzViuR+36JseiZHoVavqv456vOSNbt+FLzT4M2xjUm5SMnkTMurXO44XGj4aqvC5HsVFaiK1VnK8a/L6qNR9h0HGDOu2phi4H1647qhpvKvqLYD4UOmSsTsiv8AjFdFVu7Wo1E7TKNS85HsHMuDcq01WwnR7lfZlVXmnTSFQgu4WqvZ5MeFCem/17AUeAAAAAlHVbjG6ca3fJa0cEUbrF3WrL9BeVEl/I+FVvpt00NyJ8qYgtYj4btlXZiJ5XAxi0NjHJNoZfsKiZKsOqMqFCr8q2blIycnIi8nMen6MRjkcxzV5tc1yL2GUdpF9EgfkR6opW0JZeq4TzpPvWlwl5S9uXWqbrLs80ODNIicLezi2REa2G5VC0AAAAAAAAAAAAAEq/403/R//wBoyqif816NrVzTlOVzH4X8q2Jckrb7LZ6eyrgh0vpZFszEmOB7ugfEdvEi7qnHwr0cPyd27rrm8tG9BsSgzFw3Frg1UQJaAmzU8I/lxX+ZjE6vzcv0AVXeN4UKxaBM3FcM2kCVl05InN8R/mYxPO5f/wDuRE973xeueb0gSUnKxojIkXoqbTYXNsFq/pO+vbm5y9nPsRDRkTBd5ZMuCBQJHP2d646LGckhL1O9XzcSG1fOrnQ0anJObkRqFL2f3NWl0CSgTkTVVqCptZfBRs1Fot5slYaqvNWtXq6uVE+tee2+yAULhjC9IxZSEixUhzddmmf0uc4fkovPo4f0NT/Wqb/Qiaf/AMab/o//AO0Y/IF/6amqr/tH/wDtzqfFs2r8Kvh1+VfqV+Ene/vT34+HUPr3Uek6Xq3T9V6Toek8vo+Lh4vK235gZ3qE0+suGHMXxZEm1lUY10WdkoTP7Wnar2In+E7d0/S9fbrTA+eZ3Hk621rrixotvxX8KcSKr5F+/NUTt4Ppb5u1POi5N+QL/wBNTVV/2j//AG5rPKnc1lk6NMXFZeobONaqcNzo01Cql1sjRphvnVj2wGqrk7dl3383PkoXjKzUtPS0Kck48OPAjMSJDiQ3I5r2qm6Kip2oe0+VWPMYzMhV5WgXTqm1F0aho5YKpR77fLdVcq/KWGsJyK3ftRERfPz7CpZTQhKz8rCnZLW5qmjy8diRIUWHklHNe1U3RUVJfmioB7v8ab/o/wD+0ZVRP+FNG1q4WynNZj8L+Vb7uSat99s9PetwQ6p0Ui6ZhzHAx3QMiN2iQt0Tj4U6SJ5O7t0oAAAAAAAAAAAAAAAAAAAAAAAAAAAAAAAAAAAAAAAAAAAAAAAAAAAAAAAAAAAABH+qqYqGpLNFs6J7bmY0K3mQ4N25OnID1asOkwoiLLU5HIvJ8xERqqnJyNSG9N28SFR31edAxzZlcv26ptJWkW9T49SnYvnbBhMV7tk87lRNkTzqqJ5ye9BNm1+ZsK4NR2QJNYN55vqi3PNMeu7pSl7K2myjVXthsgKjm+faKiL2AU1ISMlS5GXplNlIMrKSkJkCXgQWIyHChsRGtY1qckaiIiIidiIe8AAAAAAAnTIWG8tWJmKoag9OXeKpT1xycGTu20a3MvlJer9Am0CZl5ljX9BMtavBu9itc3t22Mcvap61s9WzU8YQMFW5iOmVuXiU+q3DXLpl63FbKxGq2L1SVk27OerVVGrFe1OfNEKuAEy3xp+uum1/TLSLJkY1YoeKqs9KvPxo8CC+DKtpz4DIzmOc1Xq56onDDRypv2bczI9SGJMiXFc1i5pwwtKjXvjyZmVhU2qRlgS1Xp8zDRkzKLGRrlhOXhY5rtlTiam/I3uAJVnLR1Gak78sqZy5iynYtsexqzDuGPIOuKBWKhWp+Ci9Xaiy7ejgwGucrlVXca7JyTzfkS09ReCc65GvHFmIKZki18ozknVXJ8JoFJmaRPQpdsB6RUjsckSC5Go7eHxOTn5PmKrAEOSWLcyWDiPVrc+Y6fTYM5e0KYq8lMU2O18tGh97OFzYacSxGthu+K3iNY5/BxI1EciHJx3WdalZ08Wvieg4qtiaZWrVlJOVyHFuVkOVlZONLNRIkanqzrDphjHKnCxVY5zUdxIi8JXd/wBl0vI1kV2wq3MTUCn3DT49Nmokq9rYzIUViscrFc1zUdsvJVaqfUp7bLtSnWLaFFsqkRpiNI0KQgU6WiTLmuivhQYaMar1ajUVyo1N1RETfzIBPtf04Vy1E0z2hjymPqVBxTXekqs2+YgwnQpVKbHg9OrXuRXq6LETyWI53lb7bIqmTaf8aXtZGX873Rc9E6lTLzumUqVDj9ZgxOtyzJGHCc/hY9XQ9ntVNno1eW+23M3sAJOqWn+ZrUDVRT8sRZa2LRyZPSkam1qZnpdITYEOmQYKzLvL+KRkeH2ROFV4foXcwrKN66xoOmS6rJuXGdo0qTplpzEKdyPAumFMyE/JMlnIsaVkms6dIsViIiJEVrGq/i4nJshatx27RLtoFRte5abAqFKq0tEk52UjN3hx4MRqtexyfQqKpPcpoKxg1krQ61krLFfsyScxZeyqtd8aPRGMYu8OE6FwpFiQ2qibQ4kVzeSJtsBrq+bfm7SwBpfy3FhxnS+MKhQZyrfF84UhNyiSkaK5vmRnTMcq+ZEVTNtckjqXvC2resbAeOajc1v1iO6Jd0WmXNI0aZjSDdtpOFMTD+KH0268URjHLwtVOXEUfXbXt+5banrOrdKl5qjVGTfITMm9idE+XezgVm3YicK7fUeqzLYg2XalKtKXq1RqcGkSrJODNVGI2JMxIbE2b0j2tajlRqIm+267c913VQm/B176lbVjWzjGF3PmTx3Y8tEZKRZ2UyTSpuHTYH6UXq8KGj4zt+a7LxOVVVVVTudS8rFv/NWDcTUzaJElrjfetWbsqpBp9PhORrneZOOPFhMTf69uwpExWi44oNFvyv5ISNOTtcuCDLykSNNPa5spKQUXgloCNanBD43PiLvxOc96qqqiNRAyoAAAAANa6i8H2/qIxBX8WXA/q61KCkWnzzU3iU+fhrxS8yxU5orHom6IqK5qubvs5TZQA0FoyzVceV8YzVt5KhLK5Jx1UIlq3hLPVFc+cgcmzSftMjsRHo5ERqu6Th5Iim/SQsqf/lt1pWhmqD/R7MzbCg2Ndjk5QoFbhIq0ubf5uJ7UWBuvJrWvVe0r0AAAAAAAAAAABrTOeJJnLVCkZGQq8OQm6fMOjQ1jNV0KIjm7KjtuaL2Ki8/Om3PdNlgDXGHsL0PFNMVzXQ56tTLdpqfVm3Lffo4aLza3s9apuvmRNjgAAAAAAGjMv6ZafflWS4rUnZWjz8d6rOsiQ16KOq/4REb2P+nlz38y9u1bDtVlkWfSrUhzjptKbLpCWM5vD0jt1Vyom67Juq7JuuybHfAAAAAAAAAAAAAAAAAAAAAAAAAAAAAAAAAAAAAAAAAAAAAAAAAAAAAAAAAAAAAAAkzXNFmMoXBifSNTZmI2HlC4knrlSC5UclvU1EmJpiqnyOkckNGu86sVOfYVdKystIysGSkpeHAl5eG2FChQ2o1kNjU2a1qJyREREREQlHAzHZj1nZnzpMosWk4/hwMWW65eaNiwVSYqa7diOSO5jUcnNWv2+orMAAAAAAAAAAAAAAAAAAAAAAAAAAAAAAAAAAAAAA1Xqiw1LZ7wPd+MnsRJ+oSDo1Ijb8LpepQfjZWIju1u0VjEVUVN2q5N+ZwNIWYZnOmnSy8hVWIq1qPI9QrbXN4XtqUs5YEzxN/QV0SG56NXsR6G4yTNNbH4e1Y5w07vasKk3FEgZStqH2IkGcckGoI1P0WtmWsa1E5bIvZuBWYAAgCl6XME6lNdmp7w12N8I/g58Cu9n9Zzkn0HWKOvTf2aLD4uLoIXyt9uHltuu+1fFcaE/QZ7TVj3saePn2aufsD9zxSoqhN975CZn+rTEz1aC+N0MuzjixOFqrwsb53LtsiedVQCXfFcaE/QZ7TVj3seK40J+gz2mrHvZ65jugUCUgRJqa0ZapoMGCxYkSJEx0jWsaibq5VWZ2RETmqqbpwDm+39RGNJDKlq23cdFpNTixWSsCvSkOWmYjYbuHpUbDiRGrDcqLwuRy77KBprxXGhP0Ge01Y97J/wzoK0nXXqx1F4zr+KetW3YnwR+D8l39qTOp9dpsSNNfGMmEiROOI1HfGOdw7bN2TkfSolXTx8+zVz9gfueKA8VxoT9BntNWPex4rjQn6DPaase9lVE9Xbraxxbtw1miW9YGS75lLajula9WrTtp8/TKXFYm8RkWPxt43MTm9ISRFb5+xQMa8VxoT9BntNWPex4rjQn6DPaase9lG2NfFq5JtGlX1ZFZgVWh1qXbNSU3B34YkN31LsqKi7oqKiKioqLzQ70CKtE2LbEwtqx1TYzxpQu81t0b4EdSkutRpjoulpszGifGRnviO3iRXu8py7b7JsiIiWqSrp4+fZq5+wP3PFKqAlXuo/zE8m/wAF++JIeK40J+gz2mrHvY7qP8xPJv8ABfviSKqAlXxXGhP0Ge01Y97HiuNCfoM9pqx72byy9mWxcIWwy6L5nZprJmZZIyEjIyr5qeqM2/5EvLQIaK+LEd9CJsnaqonMw7FuqyyMlXomN6lZl9WDdceVfPSNIvOiLTo9QlmLs+LLqj3siI3dN2o7iTztTZQNfeK40J+gz2mrHvZP+vXQVpOwtpOvnJmNMU95rko3ezqU739qUx0XS1KVgxPi40w+G7eHFe3ymrtvumyoip9KiVe6j/MTyb/BfviSAeK40J+gz2mrHvY8VxoT9BntNWPeyqjWuec725p+tKSuu4bZue4n1OpwKRI0m25Fk5UJuZi8StbCguezj5NVdkXf6EUDT/iuNCfoM9pqx72PFcaE/QZ7TVj3szLEmrDws3nAs38mrPFm9PBixu+t22b3up0PgbvwujdM7Zzuxqbc1N8AfNXXroK0nYW0nXzkzGmKe81yUbvZ1Kd7+1KY6LpalKwYnxcaYfDdvDivb5TV233TZURU+lRKvdR/mJ5N/gv3xJFVAAAAAAAAAAAAAAAAAAAAAAAAAAAAAAAAAAAAAAAAAAAAAAAAADpL4uunWHZdfvirrtI29S5qqzS77fFQITor+f8AmsU7smnujdenqLo8vySpMRUqNwtkKBKMRdliOnJ2DBez98N8QD2dzxtSo29pTtSu15qrW74izl41OKqbdNGqEd8Zj/3wVg/3FJHV2tb1PtG2KRadJhpDkaLIS9OlmIm3DCgw2w2J/wBVqHaAAAAAJ/ylr10nYWvup4zyXlbvNclG6Hrsl3iqUx0XSwWRofxkGXfDdvDisd5Ll232XZUVECgASr40fQn6c/Zmse6Dxo+hP05+zNY90AqoEq+NH0J+nP2ZrHug8aPoT9OfszWPdAKqBKvjR9Cfpz9max7oPGj6E/Tn7M1j3QCqgSr40fQn6c/Zmse6Dxo+hP05+zNY90AqoEq+NH0J+nP2ZrHug8aPoT9OfszWPdAKqBKvjR9Cfpz9max7oPGj6E/Tn7M1j3QCqgSr40fQn6c/Zmse6Dxo+hP05+zNY90AqoEq+NH0J+nP2ZrHug8aPoT9OfszWPdAKqBKvjR9Cfpz9max7oPGj6E/Tn7M1j3QCqgSr40fQn6c/Zmse6G1cF6o8E6lO/fgUvn4R/Bzq3fP+rJyT6DrHS9D/aYUPi4ugi/J324ee26bhtUAAAAAJR1JL4OdXmnbMbfipKuztRxzV4nZ0nXoXSSEPf6phj3becq4l3uk1Njfkp1q9afDV1UsOs0a6ac5vJYcaXnoTXPRfMqQokXmBUQOPT56WqchLVKSiJEl5uCyPCen6THNRzV/uVDkASrp4+fZq5+wP3PFKqJV08fPs1c/YH7nilVATJq1q9TyPdtkaR7an40pEyC+LUrpmYD1bEl7clVaswxFTsWO9WwUXlyc4o6i0alW7SJKgUOQgyNOp0vDlZWWgsRsODCY1GtY1E7ERERDS9j4yvVurbI+YrqpCwKLHt6kW9bEd0xCidJCYsSLNOaxr1fD3iuai8bWqvDy3Ts3qAJV08fPs1c/YH7nilVEq6ePn2aufsD9zxQKIyPVZuhY9uetyHF1mn0admoKtTdUiMgPc3b96IRXpNuHVfMaWbIquDsa48gUOXprpmah3ZOzTalck25z3zUeD1ZOil0iRVfwPiq9XdrmsRS7ajIStVp81S56H0ktOQXy8Zn7THtVrk/uVSSrBo2r/TbaDcFWBhe38hW/S3x5e1bpddMKnMkZN73OhMqErFasV7oXFsqwVfxoifJXmBurTJkGysnYco112JZstaUjFiTMvNUKXgQoTadPQoz2TMHaEiMVUio/ykROLffzm1DVumrDs3g3ElNser1eHVay+YmqrWZ2E1Wwo9Qm4zo8w6GjuaM43qjd+eyIbSAlXTx8+zVz9gfueKVUSrp4+fZq5+wP3PFKqAlXuo/zE8m/wX74kiqiVe6j/MTyb/BfviSKqAjTUrdd3ymtrD9vWnZUO6anAtatz1EkpyYSXkZaoxHw4azkxF2c5kOFBbE3VjHP3ejUTyt0yqi5Lyra+cbKsXVTjjHE1O3I+cZZV22syM9kpNthK6LKPZNosaDEfCRfjIbka5G7KidiZRqGxNkSqXvZOesLy1Jn71sNJuUdR6pMulpesUyaa1I8skdEckGIisa5j3NVu6Ki7IpjNEs7PueMx2TkfM+M5DGls43jTVQplESvwatP1GpxYSwWxokSXToocFkN79m7q5Vdz28wU+Sr3Uf5ieTf4L98SRVRKvdR/mJ5N/gv3xJAVUTrqixfmbJeQ8PzOLodKlZK1K3OVqo1apq2LAkYvVHwYERZVHsiTDkWK9WsaqJxI3iciblFGkM/WhnZl22jlrBVV76TdsJMy1Vsufq8SSp9elIyJuqO5wmTMNU3ZEe1URFVN084YRIXzn/AGaLIx/mbI9PyXaeTZyPS6ZWGUGDSp+k1JkN0VkF8OAqwosB7WuRHbI9FTmq7Kq1MS/Q7FzznvMNmZNzhjunY2tnHEaPUaNbrK5Cq0/P1SLCWEkxHjQE6GHChsc7hY1XOVV3XYqACVe6j/MTyb/BfviSKqJV7qP8AMTyb/BfviSKqAAAAAAAAAAAAAAAAAAAAAAAAAAAAAAAAAAAAAAAAAAAAAAABMus7UnkTSbL25lmStCBduPpmY70XHINf0E5T4z1V0CagxURUVrk6RjmxE4eJsFEc1XqqhTRKuvBe/wBOYDxo3mlzZcokWbZ5oklKJFjRm/8A9P7jOtPWs7T7qZlIbccXtBZWlh8ca36ntK1KDsm6/FKqpFRPO6E57U86mCaqv6Zqm0p0jt6S5q7O7f8AqKcjt/8AvAVWAAAAAEq6ePn2aufsD9zxSqiVdPHz7NXP2B+54oFVA49Q6/1CZ71dX670L+rdY4ui6XhXg4+Hnw77b7c9t9iO8hX/AN0jxbZVXyBe1T0pU+i0OWdNTcdyXGqo1OxrU7XOcuzWtTmqqiAWYDVumi6sz3xh2h3fnm3qFQ7qq7HTbqfR4UaFCgSz13go9kaI9zYqs2VycS7b7cl3Q2kBKunj59mrn7A/c8UqolXTx8+zVz9gfueKVPFiw4EJ8aM9GQ4bVc5zl2RqJzVVA8wStS84asszStQyDp5sLHEGwZSajy9KW7ZudbUriZAc5j40BICJDlob3Nc2G6Jx77IqoiKb7xPe1XyJj6jXhX7Jq9oVSfgbztEqsF0OZko7XK17F4kTibuiq12yI5qovnAy4lXTx8+zVz9gfueKVUSrp4+fZq5+wP3PFAqoAjyhZc135jrN213BMlgOBZNHuWo2/TYl0srKT8dJSL0T4jurOWGqcaORFTh7OzzqFhgxzHnhE+BlL8LHwc+FvQ/1p8Hen73dLxL+Y6f43h22+Vz33MjAlXTx8+zVz9gfueKVUSrp4+fZq5+wP3PFKqAAnbWPqnnNOVnwW2XQZe4bzn0SZgSEdHOgScgyKxkedmUY5rkhNV7WNRHJxPciIvJSgadMPm6fKzcRGo+NBZEcjexFVqKu394HIJV08fPs1c/YH7nilVEq6ePn2aufsD9zxQKqAAAAADVmqi10vPTTlK2UYj4k7aNVbARf+ObKxHQl/c9rVNpnR3zJd8rKuCnbb9apc3B2+niguT/5gYHpNulb00xYruWJEV8abtGltju+mPDlmQ4q/wDXY42wTf3Oed6/opxXH334aXHg/wDu5uOz/wDyUgBKunj59mrn7A/c8Uqon/KWgrSdmm+6nkzJeKe/NyVnoeuzvf2pS/S9FBZBh/FwZhkNu0OExvktTfbdd1VVXFfFcaE/QZ7TVj3sCqgSr4rjQn6DPaase9jxXGhP0Ge01Y97AqolXTx8+zVz9gfueKPFcaE/QZ7TVj3seK40J+gz2mrHvYFVAlXxXGhP0Ge01Y97HiuNCfoM9pqx72BVQJV8VxoT9BntNWPex4rjQn6DPaase9gNPHz7NXP2B+54pVRqrBelzBOmvv34FLG+Dnwj6t3z/rOcnOn6v0vQ/wBpixOHh6eL8nbfi577JttUCVe6j/MTyb/BfviSKqMUyli2xM02JU8Z5LoXfm26z0PXZLrUaX6XoozI0P4yC9kRu0SEx3kuTfbZd0VUXQHiuNCfoM9pqx72BVQJV8VxoT9BntNWPex4rjQn6DPaase9gVUSr3Uf5ieTf4L98SQ8VxoT9BntNWPex4rjQn6DPaase9gVUCVfFcaE/QZ7TVj3seK40J+gz2mrHvYFVAlXxXGhP0Ge01Y97HiuNCfoM9pqx72A7qP8xPJv8F++JIqolXxXGhP0Ge01Y97KqAAHW3LI1ep29UqdQK06j1SZlIsOSqDYLIyysdWqkOL0b0Vr0a7ZeFU2XbZe0DsgfPHE3dYKTb95VHDur2zVsu6aDPxaVPVmlQ4kenOjwnqxzokHnFhNVU3RzOka5FR3koXtaV42nftBlbpsm5KZXqPOt4peep00yYgRE+p7FVN086dqecDuAAAAAAAATVdmCdZ1Yuqs1a1teXwfos7UJiYp1I8F1Km+98q+I50KW6d8RHxejYrWdI5OJ3DuvNTqHaeNd6L5HdE2r68SUdP/AKhVgAlT8n3XinZ3QmXX14npP8weADXmnZ3QSUX14ppX8wqsASp4A9eqdmv6RX14qpf8weAXXunZr5py+vFlN/mFVgCVPARr5Ts16UpfXi6nfzB4Ctfadmu6jr68YU/+YVWAJU8BuvxP16aIvrxlIfzB4ENfydmuSgL68ZyP4yqwBKngS7oAnZret1fXjWS/GPAr3QJOzWzbS+vG8n+MqsASp4F+6CJ2a1LXX145lPxjwNd0GTs1nWmvrx1LfjKrAEqeB3uhCdmsm0F9ePJf8Y8D/dCk7NYlmr68fQPxlVgCVPBF3QxOzV9ZS+uwIP4x4JO6Gp2aubGX12FC/GVWAJU8E/dD07NWlhr67Dh/jHgq7oinZqusBfXYrPxlVgCVPBZ3RNOzVTjxfXY6fiHgv7oqn60mOV9dk/8AmKrAEqeDHui6dmp7Gy+uyl/EPBp3RlOzUzjNfXZjvxFVgCVPBv3RtOzUpi9fXZz/AMRpfWRbesC19NV9VDOGe8YVW0IlPSXmqfBtSIyPORnxGpAhwXcacMXpujc136Kt4l5NU+iZobUzpTpequetmg5Eu+oydh29HdUpihUtEhRqrPqisY6NHXfghQ4avRGsbxO6Z/lN2aB/Ptjiysi37dsjQcWW7W6xcSxGxZWDSIMR8xDc1U2iIrOcNGrsqvVURvaqofULFNkat7C1IaVIerO95SuxXTd2QqNJujNmp+no6kIjmzc01No7ldwcPlRFThdu9d0Rv0Pxfh7F+Frdh2piuxqTbVMYicUKSgI18ZyJtxxYi7xIz9v03uc76zQurj+haitLFbXkkK9ahI8X1zEirUT9/CBVYAAAAASrp4+fZq5+wP3PFKqJV08fPs1c/YH7nigVUS3nRj836oMfaeIidNa9qyvhAuyCiorZh8KL0dOloiedqxkdEVPP0aFSGsbNwq21s4X9myZuPvhNXrJ0ynwpPqfR975eTY9EYkTpHdJxOiOd8lm3Zz7QNmoiImyJyP0ACVdPHz7NXP2B+54pQeUWTsTGd2w6airNuoc+2Btvv0iy7+Hs59uxPmnj59mrn7A/c8UqlzWvarHtRzXJsqKm6KgEG6TcA5AyvpRx3c83qSv605qDQ4cO35G0Z2HI06RhwuJkNZmDwOWciOVvFE6V3CqqqNazYorSFlW68v4SkLjvmJLR7hptRqFBqU1LQ0ZCnI8lMvgOjta1dmo/gR2yckVV25GFv0hZFtWJVLdwlqguKwrDrU1Hmpm3EoUpUXyTo7ldGbT5uMqRJVrnOcqIqREaqqrdjeOK8ZWrhywaPjiy5aLCpNGgdFCWPE6SNGcqq58WK/8ATiPcrnOd51VQMsJV08fPs1c/YH7nilVEq6ePn2aufsD9zxQKiqEeDKyEzMzE7Ck4UGC+I+YiuRGQWo1VV7lVUREROa7qnYSNjbQLp3uHF0lEqd6VLIUxNR5yp0i7adXZiXhyj5iPEi9NT2S0dYEPZ73Kr04le7dXKqckr2PAgzUCJLTEJsSFFYrIjHJujmqmyoqfQqEvS2jfI9nyc7Y2HdVFy2TjeoRo0V1uMoUnOzMgyM5XRYMjPxfLloaqruFFY9W7+SqLzAyXQ7f94X/giFFvmsxK1VLdrlVttatEXeJUYUlMvgw5h6/pPc1qbu86oq9qqUAYtjDGlo4fsSkY6saQdKUajQOhgNiRFiRHqqq58SI9eb3ucquc5e1VUykCVdPHz7NXP2B+54pRGRL2puNrDuC/6xLzMxJW9To9RjwZaGsSLEZCYrlaxqc1cu2yJ9ZO+nj59mrn7A/c8UqoD5XX9qXwVcenfJdyXTe83PZbyPBl3Tcs22KuyDTJSFMMdL0yFHiyyQ0hwWcSudxI18Rz3J2ofRvDeTrKy5j6mXlYFVjVGkRGrKtjRpGYlHdJC2a9FhzDGRE2VO1W7L2oqocfO+K/DXii4MYd/e83f2DDhde6r1joeGKx+/R8bOLfg2+UnaZvIy3U5KXk+Pj6CEyHxbbb8KIm+37gPeSrp4+fZq5+wP3PFKqJV08fPs1c/YH7nigVUAAAAAHGqUWDAp01HmE3hQ4D3vT6Wo1VX/UckxrJk+lKxvddTVyNSToc9HVyr2cEB7t/9QEBaGLG1uVHSrYk7izNdgUG1Y0GedTqfVLcfNTUFvXpjj44qKiO3fxuT6GuRPMb38HHdG17dSWLk9VnxPxGS9z4kFp2jHFEurVbx0Tp9tv+NjxIm/8A3yhgJU8GvdGV/WXxinqs134h4M+6ML26m8aJ6rLX8RVYAlTwY90WX9aDG6eqyv8AzDwXd0UXt1S46T1WQn4iqwBKngs7omv61WPU9Vjt/GPBT3RFe3VfYCeqxWfjKrAEqeCfuh6/raWGnqsOH+MeCXuhq9urmxk9VhQvxlVgCVPBF3Qxf1vrJT1WBB/GPBB3Qpe3WFZierH0D8ZVYAlTwO90IX9cez09WPZf8Y8DfdB17dZlpJ6sdy34yqwBKngZ7oKv66Nqp6scyv4x4Fu6Br261rYT1Y4lPxlVgCVPAp3QFf127bT1Y2k/xjwI90AXt1wW8nqxrJfjKrAEqeA/X8v68tBT1YzkfxjwG6/F7ddVET1YxkP5hVYAlTwFa+l/Xuo6erGFP/mDwEa+V7dedKT1Yup38wqsASp4Bte6/r8U1PViym/zB4A9eq9uv2QT1Yrpn8wqsASp4Adei/4wKTT1Yppf8wfk/a8l7e6DyyerFFK/mFVgCU3ae9eLv8YdCb6sTUj/AOcQ/U08a7NufdFef/8AEdH/AJhVZ1tyyNYqdvVKm2/WW0ipzcpFgSlQdLpHSUiuaqNjdGqoj1Yqo7hVURdtlUD+d3Wm6uzep276XXcosyZXpCag0uoXDL29L0jrs5BhshPhpLyyuaqw3N6Hi7XLDXzbKtRaCdFeualV6UyDQL0qeGLemHMizHfGGsWPUoaeZaW/yXpt2LHRmyLu3c+ienvQ7p+05PbWbVtZazdTlWJMXPXXJOVKJEdzc9j1Thg7qq79G1qrv5Su7Tf4HplIceDKwYM1M9YjMhtbEjcCM6RyJzdwpyTdeeydh7gAAAAAAAAAAAAAAAAAAAAAAAAAAAAAAAAAAAAAAAAABKndDf6ksTF+TG+T8A8q23Wo0T6JfpnwYjVX9lemai/uKrJ91+2VNX9o7yjRJGGr5mVo3fiFw/K3kY0OcXh8/FtAVE27d9vOBQQMRxBfUvk/FNn5GlXNWHc1Dkarsn6Lo0Bj3NX6FRzlRU8yoplwAAACAKXqjwTpr12anvDXfPwc+EfwK72f1ZOTnT9Xo69N/ZoUTh4enhfK234uW+y7X+AJV8aPoT9OfszWPdB40fQn6c/Zmse6FVACVfGj6E/Tn7M1j3QeNH0J+nP2ZrHuhVQA+auGdeuk61NWOovJlfyt1W277+CPwfne8VSf1zqVNiQZr4tkusSHwRHI34xreLfdu6cygPGj6E/Tn7M1j3QqoASr40fQn6c/Zmse6Dxo+hP05+zNY90KqAEq+NH0J+nP2ZrHuhP+Gdeuk61NWOovJlfyt1W277+CPwfne8VSf1zqVNiQZr4tkusSHwRHI34xreLfdu6cz6VACVfGj6E/Tn7M1j3QeNH0J+nP2ZrHuhVQAlXxo+hP05+zNY90HjR9Cfpz9max7oVUAPmrhnXrpOtTVjqLyZX8rdVtu+/gj8H53vFUn9c6lTYkGa+LZLrEh8ERyN+Ma3i33bunMoDxo+hP05+zNY90KqAEq+NH0J+nP2ZrHug8aPoT9OfszWPdCqgBKvjR9Cfpz9max7oYpomylYmadWOqbJmNK735tus/AjqU71WNL9L0VNmYMT4uMxkRu0SE9vlNTfbdN0VFW1QAAAAAADSeti6fgdpJyzW0idG9bVnpGG/fZWxJmGsuxU+vijJt9ZuwlHukceJXcHUDDMkvFO5Xvig2pCY1fKRjppsw9/0o1El0RV83FzA3dp8tb4EYHx1Z7ofA+jWrSpGIipsvSQ5SG16r9auRVX61NgHixjYbUYxqNa1NkRE2RE+g8gAAAAAAAAAAAAAAAAAAAAAAAAAAAAAAAAAAAAAAAAAAAAAAAAAAAAAAAAAAAAAAAAAAAAAAAAAAAAAAAABxapTZKs02bo9Tl2x5OegRJaYhO7IkN7Va5q/UqKqHKAEsdzjqM7T8B1DEFZjuiVbEt21qzJpYnJ7mwJl0WE7b9no47WtXsVGcuwqck6hL4FO6E1ugO+IoGfrYh1iTTsYtepScEeGxOxFdKu6VypzVypv9JWIAAAAAAAAAAAAAAAAAAAAAAAAAAAAAAAAAAAAAAJOysnhN7oHh+wGfGyOMbYq191Fic2LHmXJJSqO+h7Hp0jU7dl37CsFVGornKiInNVUlDRBvlG6sw6r5pFiQsh3O+j25Fcm6LQaUiy0u9n7PSPSKrkTkrmb7qoFYAAAAAAAAAAAAAAAAAAAAAAAAAAAAAAAAAAAAAAAAAAAAAAAAAAAAAAAAAAAAAAAAAAAAAAAAAAAAAAAAAAAAAJi182jcPgyoeeLElFmLqwnXIF5SsFvJZuQheTPyyr5mPgKrnbc1SFsnaUBYt50DItmUO/bWm0mqRcNPgVKSi+d0GKxHt3TzORF2VPMqKnmO4mpWWnpaNJTsvDjy8xDdCiwojUcyIxybOa5F5KioqoqEnaL5mYwvfeRdF1emInBZU6647IfGcqumranoivaxirzf1eO50N7v2omycmgVsAAAAAAAAAAAAAAAAAAAAAAAAAAAAAAAAAAAAAnzXLlSrY3wRP0GzWOj3tkSZhWVa0rDdtEiT89vC42/R0cNYj0d2I5rEXtNm4TxhS8LYjtLFVHe2JL2xSZenrGa3h6eK1qdLGVPMsSIr3r9blJ7thPylNcdXvZ39JsbT1LRLfpDu2DNXRNtTrsVvmcsvCRISovNr+ByLzK6AAAAAAAAAAAAAAAAAAAAAAAAAAAAAAAAAAAAAAAAAAAAAAAAAAAAAAAAAAAAAAAAAAAAAAAAAAAAAAAAAAAAAABMutPHt0SdNt/VDieSWNf+H4sSpJKw+S1miOT+sKe/bm7eFxPZyVUc13CnE/cpo/FRFRUVN0UDGsaZEtfLVgUHJVlzyTdFuKRhz0pE5cSNcnNj0T5L2ORzHN8zmuTzGTEY2PNRNDmfXYirK9DhTLlWizlmTzuUG3K9FXijUp69jIMZfKg9iIvJEX416WcAAAAAAAAAAAAAAAAAAAAAAAAAAAAAAAAAND6ws3V3EmOpS3ccwmzmS8hzzbZsySTZXddjbNfNORd9ocBjukc5UVqO6NHbI7c3JdNz2/ZVt1O77qqsCmUejSsWdnpyO7aHAgQ2q5719SIvJOa9icyWNMVv3JqKytNa3ckUmYp1LfJxaNi2hTbdnyFHcqpEqURvmjzPPZU7IblTdzVhqgbz084UoWn3EdBxfRIyzb6dBWLUag9F6So1CKvHMzT1XdVV8RXKm6qqN4W77NQ2QAAAAAAAAAAAAAAAAAAAAAAAAAAAAAAAAAAAAAAAAAAAAAAAAAAAAAAAAAAAAAAAAAAAAAAAAAAAAAAAAAAAAAAAAABgubcOWZnzGVbxZfcmsamVmBwNjMROmlI7ecKYhKvyYkN6I5F7F2VF3RVRdKaUs6XbTLim9JOoqaWDlSz4C97alG3SFd1HZukGfl3u+XFRjfjW7q7drnLzSKjKlNKaodNdL1B2tIzFJq77ZyBakfvnZ90S27Y9MnW7KiKqc3QXq1qPZz7EVE3agG6wT1pb1NTuUX1PEeX6XBtXM9lf0e4qC9yNbNtbtw1CT57RJeIitd5Krwq5O1rmOdQoAAAAAAAAAAAAAAAAAAAAAAAAAAAB2AjfOWUbu1TZAn9I2nKvPk6PJbQ8nXzJu4odKlHKrXUyVenJ81FRHNdt8lOJvmicAdbeVbfr+y/4ILSizETAuPKk2YvWswXq2BdVUguR0KlS70/OS7HbPiORdnbIqbfEvdasrKy0jLQZKSl4UvLy8NsKFChMRjIbGps1rWpyRERERETsMcxnjSysP2NSMc49okGk0GiwEgSsvD5qvnc97u18RzlVznrzc5VVe0ygAAAAAAAAAAAAAAAAAAAAAAAAAAAAAAAAAAAAAAAAAAAAAAAAAAAAAAAAAAAAAAAAAAAAAAAAAAAAAAAAAAAAAAAAAAAAAA0dqU0uUHO8Cm3ZQK3MWbk21V6e2LwpzdpmTiJuqQYyJ+el3Kqo6G79p23ynI7GtPGqat1u642nnUlRpazcx0iHu2CjuGn3NLJujZ2nRF5P4kaquhJ5SbO2TyXth0satz/puxfqQtiDb+QqVFbOU+IsxR61IROgqVJmOSpGloyc2rujVVq7tcrW7ouybBtIEYUPPOadHVWk7A1fRI92Y9mIrZSh5YkJZzui3XaHBrEFu7ob9tk6ZN9+W6xF43tsKi1ujXJSpWvW9VpOqU2ehJHlZyTjtjQI8Nex7HsVWuav0ouwHNAAAAAAAAAAAAAAAAAAAAADwixYUCE+PHiMhw4bVe971RGtaibqqqvYiGF5fzVjHA9nzF8ZUu2SodLgoqQ+mdvGmoiJyhQISeXFiL+y1FXzrsiKqS5DtDPeviLDqWTINZxLgWK5Ikra0OIsGv3VB/RfPPT+zS7u3ok5qn7XkRUDl3xmLI+sq7alhHSzXo9Bx5S4yyd65Ql03SIv6chSHdkSIqLs6Mi7Ii7oqIrFiUzh3DWPMDWHIY4xlQIVKo8gnEu3lRpmMqJxx48TtiRXbJu5foRE2aiIndWRY9oY2tWnWRYdvSVDoVJhJBk5GTh8EOE3fdfrVyqqq5y7ucqqqqqqqneAAAAAAAAAAAAAAAAAAAAAAAAAAAAAAAAAAAAAAAAAAAAAAAAAAAAAAAAAAAAAAAAAAAAAAAAAAAAAAAAAAAAAAAAAAAAAAAAAAABwqzRaPcdJm6DcFKlKnTahBdLzcnNwWxoEeE5NnMexyK1zVTkqKmxJVZ0f5NwFVZu+dDN+soMCPFdNVDHFxRYkzb1QcvN3V3KvHKRF27Wrsq8KcTGJsWEAJfx1r1x7N16DjfUJbtTwrkDfo30u6E6OQmnouyvlKhskGLDVdtnOVm6rs3i7Vp2DGhTEJkxLxWRYURqPY9jkc1zVTdFRU7UVPOY/fuObCyjb8a1cjWfSLkpMfm6UqUoyOxHbbcTeJPIcnmc3ZyeZUJvTR7lDB0d1T0a5tm7cp7XrEWxLxdFqtuxN134IL1VZiURe1XMVzl+lEArMEqpq9y3ir+j6otMF0UGThcol02Y5Lgo6tTtjRWw9o8qzt5Pa53Z9Jt/GGpXAeZoEGLjPLdtV2LHTdsnCnmw5xP8AOlonDGZ/7TEA2WAAAAAAAAAeEWLCgQnxo0RsOHDarnvcuzWonaqqvYgHmDRmSdbWmbGEy2k1TKFOrdciu6OBQ7bR1XqEaL5oaQpbj4HL/wA4rU+swZ+a9ZmZUdAwlp2lcb0aPyh3Jk6aWFNIxe1zKVL8UVr0Tm3pHKxV2ReW4FKXXeFp2JQpm572uWl0GkSibx56pTbJaBD+jd71REVfMm/Mlesaz79znPxrK0OY3j3ZER7oE3f1wy8WStqm89nOYrkSJNRE5+Q1E8zkSI3dDvrY0HWjW67L35qevquZuuuA7pIXf9Ug0WScvaktTIa9Cxv0tfxtXt4UUpqn0+QpMlAplLkZeTk5WGkKBLy8JsOHCYibI1rWoiNRE7EQCbcTaIbcot2wMxagbun8wZOarYkOrVtiJIUtyLxIyQkk+Kgta7m1VRVRU4mpDVVQpoAAAAAAAAAAAAAAAAAAAAAAAAAAAAAAAAAAAAAAAAAAAAAAAAAAAAAAAAAAAAAAAAAAAAAAAAAAAAAAAAAAAAAAAAAAAAAAAAAAAAAAAAAAAABqDJ2kPTNmKYjT2Q8L21UZ+YXeLUIMt1OdiL9LpiXVkVV9bgANbpobqtlJ0uAdUuWbA6P8xTpqpNrtJg/RtKTaL/rfzTY90Kwu6JWvypGoDE97cPZ8JLQj05X+vqMVdv3AAe99490PpLejncLYarz2fKiUu652VY/62tmIG6fvU4cbOOvSnL8doWotW2/5BlCQg7/++hIAB7IOYtfNR/M6NLUpG/8Ay/JEvG4fX0MFTkOrfdG643gp1h4Gtjf5USqVmqVByJ/ksgQ2Iq+tyIABxYmHdet1Lw3Hq8tW04ETlFg2vYkKYdwr2tZFm4iuYv0O2VUPyH3PTFlyxGTecsj5Oy1H3R7oNz3TMJJNf2/Fy0ssJrG78+HdU9YAG7sb4Qw9h6WdK4vxnbdsJEbwRYlNp0ODGjJ/zkVE44n/ALTlM3AAAAAAAAAAAAAAAAAAAAAAAAAAAAAAAAAAAAAAAAAAAAAAAAAAAAAAAAAAAAD/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4041" y="1412776"/>
            <a:ext cx="4506231" cy="5402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3131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Optimistic approach: barrier</a:t>
            </a:r>
            <a:endParaRPr lang="en-US" dirty="0"/>
          </a:p>
        </p:txBody>
      </p:sp>
      <p:sp>
        <p:nvSpPr>
          <p:cNvPr id="3" name="Номер слайда 2"/>
          <p:cNvSpPr>
            <a:spLocks noGrp="1"/>
          </p:cNvSpPr>
          <p:nvPr>
            <p:ph type="sldNum" sz="quarter" idx="12"/>
          </p:nvPr>
        </p:nvSpPr>
        <p:spPr/>
        <p:txBody>
          <a:bodyPr/>
          <a:lstStyle/>
          <a:p>
            <a:fld id="{9E7AA222-FE6E-49CC-9DDF-26B60A9799BD}" type="slidenum">
              <a:rPr lang="en-US" smtClean="0"/>
              <a:t>14</a:t>
            </a:fld>
            <a:endParaRPr lang="en-US"/>
          </a:p>
        </p:txBody>
      </p:sp>
      <p:sp>
        <p:nvSpPr>
          <p:cNvPr id="4" name="AutoShape 2" descr="data:image/jpeg;base64,/9j/4AAQSkZJRgABAQAAAQABAAD/2wBDAAMCAgICAgMCAgIDAwMDBAYEBAQEBAgGBgUGCQgKCgkICQkKDA8MCgsOCwkJDRENDg8QEBEQCgwSExIQEw8QEBD/2wBDAQMDAwQDBAgEBAgQCwkLEBAQEBAQEBAQEBAQEBAQEBAQEBAQEBAQEBAQEBAQEBAQEBAQEBAQEBAQEBAQEBAQEBD/wAARCAEmAqYDASIAAhEBAxEB/8QAHgABAAMAAwEBAQEAAAAAAAAAAAcICQIFBgQDCgH/xABmEAABAgQDAQcKDwsIBggHAAAAAQIDBAUGBwgREgkTITE4QYYUFRYYIlZotLXTGTJHSVFXhJWWl6bF1OTwFyMpQlhhcYGF0dIzNEhSeJGhxCQlU4OTlENUYoKSsbLhJzVVY3Ki8f/EABQBAQAAAAAAAAAAAAAAAAAAAAD/xAAUEQEAAAAAAAAAAAAAAAAAAAAA/9oADAMBAAIRAxEAPwDVMAAAAAAAAAAAAAAAAAAAAAAAAAAAAAAAAAAAAAAAAAAAAAAAAAAAAAAAAAAUA3KTNHjtmU+6j92u+eyPsc6ydbP9WScnvHVHV2/fzaFD2treIXptdNng01XW/wCZV7hj6tnRv5yNVAAAAAAAAAAAAFAO2jx29Fh7Wjs5/wDht/8AROtkn3tdW/zjeuqP5x3f8p/2fS9yX/Mq/X1/t3nAaqAAAAAAAAAAAAAAAAAAAAAAAAAAAAAAAAAAAAAAAAAAAAAAAAAAAAAAAAAAAAAAAAAAAAAAAAAAAAAAAAAAAAAAAAAAAAAAAAAADKvcMfVs6N/ORqoZV7hj6tnRv5yNVABWrEHPRatjYsXVg5ScBcar7rVmdQ9d49nWtDqkrA6rlmTEDVzZhr27THqndsbq5j9NUbqWVKq5eOXZm56A+R4oDt+vArzVfFx9YHb9eBXmq+Lj6wWqAFVe368CvNV8XH1gdv14Fear4uPrBaoAQpl7zU2rmJrt5WtScOsQLMrVidbuu9OvGkQ6dNM6tZFfA0hNjRHpqyCru7RvcvYqaovBNZVXLxy7M3PQHyPFLVADKv19f7d5xqoZV+vr/bvOA1UAAAAAAAAAAAAAAAAAAAAAAAAAAAAAAAAAAAAAAAAAAAAAAAAAAAAAAAAAAAAAAAAAAAAAAAAAAAAAAAAAAAAAAAAAAAAAAAAAAGVe4Y+rZ0b+cjVQyr3DH1bOjfzkaqACquXjl2ZuegPkeKWqKq5eOXZm56A+R4oFqiDsZsa8QqXiDR8DsCLVotcvuqyD6xOTVdmIsGlUWnNfsJHmN5RYkRz39yyG3RV0VdURCcSkVUsy+r+3QTEq0qZiLUrMpE5YtCmZ6douxDq0eWZFjNZBlo8RHJAasR0RYj2sV3ctRqt1VVCdMHL/AMwUa9qphpj9hzSJaclZBlSp91WoyafQp+Gr9l0BeqEV8CYaui7DnO2mrqnAnDNJVrDCPf2BmZuTy8VXFC5L+tG67XmripExc802cqtLjysaHDiwnzWiPjQnpERW7aaoqaarwlpQKq5eOXZm56A+R4paoqrl45dmbnoD5HilqgBlX6+v9u841UMq/X1/t3nAaqAAAAAAAAAAAAAAAAAAAAAAAAAAAAAAAAAAAAAAAAAAAAAAAAAAAAAAAAAAAAAAAAAAAAAAAAAAAAAAAAAAAAAAAAAAAAAAAAAADKvcMfVs6N/ORqoZV7hj6tnRv5yNVABVXLxy7M3PQHyPFLVFFWYo3Vl2znZh7pq2W/Gq86LffYl1oqNnWfEqMq/qKlbEfWK58Ni6PjI3uFd3THouipwheohzGfL1MYi3TR8TsP8AEeq4eYgUKWiSErXJGUhTkKYk4jkc6Wm5SN3EeHtIjk4WuavCjkI47frwK81XxcfWB2/XgV5qvi4+sASHg5l4qFhXjU8VsS8TqliLiBVpJlMfWJqQgyEvJyTHbSS8pKQtWwWK7unLtOc5UTVSZyqvb9eBXmq+Lj6wO368CvNV8XH1gBl45dmbnoD5Hilqin+TepXVfOZPMdjHVsJMQLEot59h/WiBeNBiUuaj9SSExLx9GuVzHbL2IvcPdo17NdFdoXAAGVfr6/27zjVQyr9fX+3ecBqoAAAAAAAAAAAAAAAAAAAAAAAAAAAAAAAAAAAAAAAAAAAAAAAAAAAAAAAAAAAAAAAAAAAAAAAAAAAAAAAAD5qiyci0+ahU+K2FNPgvbAe5OBsRWrsqv5kXQo9QcR8TMGr+mVr8aemJhsRW1GSnI7ntmGquu0iqqprztens+woF6gdDZV60C/qBAuG3ptI0vGTR7FVNuC/nY9OZyf8Aud8AAAAAgXMBmDh2eyNZ1mTLIlbe1WTU0xdUkkVOJPZif+n9PEE9ArzlNmsRKlLVeqXHUJ+aocdGpKPnIroiujoq7Sw1cqrs6cfMq6ewpYYAAAAAAyr3DH1bOjfzkaqGVe4Y+rZ0b+cjVQAAAAAAAAAAABlX6+v9u841UMq/X1/t3nAaqAAAAAAAAAAAAAAAAAAAAAAAAAAAAAAAAAAAAAAAAAAAAAAAAFP6/jXnQvnMnixg5l+p+CsGi4ZdYd8j3jCqzZqP1xkEmE0dKRHMdsvZGT0jNG7Hpl1UuAVVy8cuzNz0B8jxQH4U3wVflGPwpvgq/KMtUAKq/hTfBV+UY/Cm+Cr8oy1QArVlZxrx9vnFjGDBzMDT8P4Nawy7H97j2dCnWysfrjLR5hdXTcRz3bLGQU9IzR236ZNFLKlVcvHLszc9AfI8UtUAIIzAQK3XcU8K7IkL2uW3JGu9fOrYlCqT5ONE3iWhRYeqpqi6ORU7pF0RztNNdSdyEsXuUJgn0k8RhgfL2vUf2/cY/hUvmx2vUf2/cY/hUvmyXABEfa9R/b9xj+FS+bHa9R/b9xj+FS+bJcAECytr1zDTHzDGjSuKt/V6QuHr11bK1yuPmoLt4ktqHoxEa1e6fr3SLwtaqaaFlSC7/wCUbgp0k8QYToAKq7oPO3V2K4OWta2IF12d2Y4wW9bNRqNs1WJT57qGbhzTIrGxWf8AdciORzdpjFVq6Fqiqufr+jl/aAtD/NAO0F8NTNV8Y/1cdoL4amar4x/q5aoAVV7QXw1M1Xxj/Vx2gvhqZqvjH+rk/txZwrfd64fMxLtR10t46GlZllqCe59vfP8A9T1YFAMcMD7qy13VgddNrZqswFx9keMFs2zUadc18xJyRjyMxEiPisdCZDh7W1vDWqjlVqtc9FauvBf8qrn6/o5f2gLQ/wA0WqAEcYy4M0bFSjq5EhylclWKknO7P697iacKsX/BV1TnRZHAGPEO38RYGYvE6yati/ipZcrbUxRmRZC07oi0xHNjSm2/gRHM4dlHNXZ07tV4dS39lZOqBf1AgXFb2d/NTGl4yaPYuI+j4L042PTqfgVP8eNOA83b2EkhixnLzaSb5hZap05bFiU+Y/Fa51GibTHJztdst1500RfzL81n3hfGAV7RpWck40NYb97qFOiu0hx2czkXi152vT/yVQJL7QXw1M1Xxj/Vx2gvhqZqvjH+rkzvzB4L0+16dd1z4nWxbNPqb1gwX12ry8hrGa3V0L789qK9qLqqJrwcPERLixnFw8n5aNaWCuIVu3JVYsHbmZ6j1SBOMk4TuDVqwnORXL7PE39PEEA41YLy2H88lu2hnMzO1SsQnIs2sziM58vAT+ouxBarn/mReDn4eA8tkdweqN+Y44q2vc99XFXaDZy0GO9azUXzU1FdNwI8VWo5dEajnNXaciIujW8a8JOGBuBVSxMn0ui6eqINBhxdtz3KqRJ5+uqtaq8Ozr6Z359E4eL0eWqRk6bngzZ0+ny0OXlpdlgQ4UKG3ZaxqUaLoiIBamQp8lSpKBTabKwpaVlmJCgwYTUa1jU4kREPoAAAAAAAMq9wx9Wzo385GqhlXuGPq2dG/nI1UAFFWYXXVmJznZh7Wq2ZDGqzKLYnYl1op1nXhEp0qzq2lbcfWE5kRiavgo7uEb3T3quqrwXqKq5eOXZm56A+R4oDtBfDUzVfGP8AVx2gvhqZqvjH+rlqjzN8YnYa4ZSstO4k4hWzacvOxFhS0auVaXkGR3omqtY6M9qOVE4VROHQCvfaC+Gpmq+Mf6uO0F8NTNV8Y/1cniyMZsH8TJ2YpuG+K9nXXNykNI0xAoldlZ6JBhquiPe2C9ytbrwarwansgKf5N6bdVjZk8x2DlWxbxAvui2Z2H9aI9416JVJqB1XITExH0c5GsbtPeidwxurWM11VupcAqrl45dmbnoD5HilqgBlX6+v9u841UMq/X1/t3nAaqAAAR/j3iBWcLcJ67fdvy0lMT9M6l3mHOMe+C7fJmFCdtIxzXL3MRVTRycOn6CQCGc4nJyu73B4/LgfL1xzg/1cHP7qp+8dcc4P9XBz+6qfvJVAEVdcc4P9XBz+6qfvHXHOD/Vwc/uqn7yVQBA2IuJuarDKzahe9elMKI8jTd632HKQ6k6M7fIrITdlHPai909FXVU4Nf0FlCBc2/J7uv3D49AJ6AFP6/jXnQvnMnixg5l+p+CsGi4ZdYd8j3jCqzZqP1xkEmE0dKRHMdsvZGT0jNG7Hpl1UuAVVy8cuzNz0B8jxQH4U3wVflGPwpvgq/KMtUAKq/hTfBV+UY/Cm+Cr8oy1QArVlZxrx9vnFjGDBzMDT8P4Nawy7H97j2dCnWysfrjLR5hdXTcRz3bLGQU9IzR236ZNFLKlVcvHLszc9AfI8UtUAAAAAAAAAAAAAAAAAAAAAAAAAKq5eOXZm56A+R4paoqrl45dmbnoD5HigWqKrYlzmIePGZ2pZd6JidcdgWfZ1tSlerc1bUw2UqtUmJuI9sGDDmla50CExrFVysTVVXTVOBUtSVqxkw9tu9Mf6bGwvxznMMcbJW3nPSJCpLZ6XqtF370keXjo2DMIyJrpsREezaVV4FRQOOF1dvHBvMZ2tVz4kVu+aFcFtRLltufr8RkeqyLoEZIUxLR5hrWrHYu217HPTaTRyaqWXKS4cYezL8/UpVZvEmqYgXDZVjzUO7a5MshwIEGam4zGyknCl4CJBl0bDZGfsJq/ukV6uVUUu0BVXLxy7M3PQHyPFLVFVcvHLszc9AfI8UtUAISxe5QmCfSTxGGTaQli9yhME+kniMMCUisd/R8f8asa7ow4wpxphYX0GwZORdNTUvRIFSnanPzTHRWoqR+5ZAYxG+l4XKqovFwWcIQxbyt07Ee9VxHtTFK9sOrlmpJlLqc9bE6yD1ylGKqsZGZEY5qvZtO2IiaObrz8AEOYfWLjrmphVqp4l5hrtsZ1j1WNa8vLYd1FtPhT87KaNjT8y5Yaq9sVyoqS/pWommvCThldvS9LnsisUDESrwqxcVk3DPWzOVaHCSElRSXciw5hWN4GvdDezaRODaRSO5jJle9iRmQ8sWY+t4YU+egQ2VyTmKJLVxtSmGpo6d2phUWHMxE4YkROF6oi8GhNuDGEdBwTsOVsehT07UXNjRp2fqU/E25qozsZ6vjzMV3FtvcqronAiaInEB5+/wDlG4KdJPEGE6EF3/yjcFOkniDCdABVXP1/Ry/tAWh/mi1RVXP1/Ry/tAWh/mgLVHQX/J3BUbFuKQtSeZJVqZpc1Cp0y92ykGZdCckN6rzaOVF15jvyMczdnXjiDl9xAsrD+ZdAuKs0GalKe5sXe1dFcz0iP/F2k1brzbQGdUS+8mzsqjMGpWy6YzHNYSUpkw2nos2l07WnVfX5W9Tr9+++b51Rrs8Gz+Kaj2NKV6QsqgSN0zrJusy9MloVQmGLq2LMthNSI9F50VyKupTN2aPLTFy4Ll+Swqyt3JbfWJMMOxSbWfSd3ne0hb3vO9bO+91v21s/jbWpZ7LXal6WLgFYNn4iTazFyUigykrUnui74qRmsRFYr/xlamjdefZAh/P1/Ry/tAWh/mi1RVXP1/Ry/tAWh/mi1QAAAVVy8cuzNz0B8jxSY8ZcGqPipRlVqQ5WuSjF6inFT9e9xNOFWKv92uqc6LDmXjl2ZuegPkeKepzCZgWWzDj2TZU2jqvEarJuchuRUk0XjY1f9p/6f08QZ54wwarRsdaXZNVw7lLviUSlz8SLRp2Xl5mU6piKkJsR6x0WE3ZbtKj1RVRVTRFUlHJpY9gYgYqTlmXHhzTcP63ISCVKLTZaBAR1VlEiI1VgTEFrUiMa7Tb4lbqnBw6p18/PVq1LkbceLEtPUPDOqyMXqO7IdJmZuDAqbF13ucdC2lZCei8ETY01RdV4F06HBrEWeZmOo2MdrUyYj27bFKmqe2bmZd8CHVFmVRHpA20RysRrdUfpprpxgaxyUlKU2Tg0+QlocvLS7EhQoUNqNaxiJoiIicSFXMvHLszc9AfI8UsbZd6UG/aBL3Fb02kaXjp3TF024L+dj05nIVyy8cuzNz0B8jxQLVAAAAAAAAyr3DH1bOjfzkaqGVe4Y+rZ0b+cjVQAVVy8cuzNz0B8jxS1RVXLxy7M3PQHyPFAtUUszUREvLNph7Y8XBJMV5W37Rq1Y7HJiBKukos5MRYUGFEmYs2m8QmMYyIu0u07VWo1rlVC6ZX3FrMjXMA8XoLcWaI2TweqtIaspdMjTJqZdTaq1675BnnQlejIT2aKxyQ0TXXVV5g6PLJdWFlPxErWGcxlat/AzE6BTmz0em06Rp6w6nTdvTfZedlIbEmIbX6I5qtRWqqapx6WeKk4dXBAzMZtaPjzh9SqkmHlhWtPUSWuCdkIspDrk9ORWK5sq2M1r4kKE1nDE2UarnaIqltgKq5eOXZm56A+R4paoqrl45dmbnoD5HilqgBlX6+v9u841UMq/X1/t3nAaqAAAQznE5OV3e4PH5cmYhnOJycru9wePy4ElkXY741zeEVOo0hbFh1C97wumcdIUG3pKYZLOmorGLEiPiR4ncQITGIque7gTVE5yUSGcwuHOJNdqNoYo4NxKRGvGxJqZiy9Mq73Q5SqSkxC3uPLuitRVhPVEarH6aI5OHgVQIsjZsMwt3VaDgzY2XyTtjGRjHTtUp11VNZmjUum6JsTizcoidUNiPXYRkNUcjmu1TgJMwKxjxMuG663hDjxZtIt+/KDJwam2NRJiJGpdWkIrlYkxLLE++M2XtVrmP1ci6Lzkg0Sz6XMVyVxSq9rQqfes1Q4VMnVhzr4qQoW1vrpbVFSG9GxFXR+zqvMui6EY4NWXjHcGLtw46410Cl2vMPpqW3b1vSM8k6+XkWxlivmJiO1Ea6JFdsqjWp3LU4dF1QDu82/J7uv3D49AJ6IFzb8nu6/cPj0AnoAVVy8cuzNz0B8jxS1RVXLxy7M3PQHyPFAtUQRjFh3jXi5idTrQkL5uCwsLpOlPm6jVbYqMKVq1UqLn7LJZsbR0WXhMZq5XNaiuVdNpNEJ3Iou2/cKb+xBrWVG+qXORJus24tQiS02m8SlWp8Ryw4sOBFZER73N0VHtREVEXXXRQI2y03Rd1Ex2xJwCiYk1nEe07RkKfPyNerEeHNTshNx1ekWnR5qG1u/OajUem33bUXRS0BTfB61LewDzlRsCMB56OywKjaUevXDbfVsSblqDUkjtbAiQliOc6CsZqu1hq7RdNURNELkAVVy8cuzNz0B8jxS1RVXLxy7M3PQHyPFLVAAAAAAAAAAAAAAAAAAAAAAAAACquXjl2ZuegPkeKWqKf1/BTOhY2ZPFjGPL9UMFY1FxN6w75AvGLVnTUDrdIJLpo2UhtY3ae+Mvp36t2PSrqgFwCPcXcv2DmO8pJSmK1iyddWmuc+SmVixZaalVd6bepiA9kWGi8GqNeiLomvEQv8AhTfBV+UY/Cm+Cr8owJ5wvwgwzwWt1bUwts2n29THRVjxYUq1VfHirxxIsR6rEiv/AO09yr+c9iVV/Cm+Cr8ox+FN8FX5RgMvHLszc9AfI8UtUVqys4KY+2NixjBjHmBqGH8atYm9j+9wLOizrpWB1ulo8uurZuG17dpj4K+nfq7b9KmiFlQBCWL3KEwT6SeIwybSEsXuUJgn0k8RhgSkfBX67SbXodQuSvTiSlNpctEnJuOrXOSFBhtVz3aNRVXREVdERVPvK2Zs81MzgbRahR5HCC769OPhSrmT621En6DEgxYzYcSHFjQoibL9lXtRjtFVyt4FReELCUCu0m6KHT7koM4k3TapLQ5yUjo1zUiwYjUcx2jkRU1RUXRURT4LTvq1L467ditXZP8AWOpRqRUNmE9m8TkLTfIS7bU1VNpOFNU4eBSBJPO1bEnKQZSUyy5gYECDDbDhwoOG8y2GxqJojWojtEROZEJBy5XjdeIFqVq8Lmw0j2PBqNem30qnTtJdTp+LIpspDjzcFznKkZ6o5VXg1TZ4AP8AL/5RuCnSTxBhOhBd/wDKNwU6SeIMJ0AFVc/X9HL+0BaH+aLVEVZisutq5lLVodrXTdV1252OXBLXNTqjbM9Dk56BPS8OKyE9sV8KJs7O/ucitRHI5rFRyacISqCqvaC+Gpmq+Mf6uO0F8NTNV8Y/1cC1QKq9oL4amar4x/q47QXw1M1Xxj/VwGfr+jl/aAtD/NFqiqslufFq9lVqXTdOZTMBePYdcEjc1Op1zXjDqEj1dKREfCe6E+W//Jqq1Wu2XvRHJqWqAAFe8weYRtuNmLIsibR1VcisnJ2GqKkqi8bGL/tPZX8X9PEFbpzFmq2LnFzTylqxYaTFffZkDq1j0csBsCkPbERun4+0/Z15tl3PxSJgPgROYjTjbqulkWHb8OIru6VUfPPReFqLx7Ouu079Sc6pGGG+QpmNt3VrFOu4jYh2lI1tYXVL6FVGSjp6JChJDYrNqE7VGomqudtcLnInGuk4yu59y0lLw5OSzmZpZeBBajIcKFiIjGManEiIktoifmQC1MnJytPlYUjIy8OXl4DEhwoUNqNaxqcCIiJxIR/jJg3RsVKMq7MOVrcqxeopzT9e9xNONir+tONOdFhvtBfDUzVfGP8AVx2gvhqZqvjH+rgRnaF43vgHe8xKTEq+G6FESFUafFVdiOxOJUX2dF1a5PZ504D2mUq6aXeucjNVdNFe90lUIdhPh7bdHIraTHa5qp7KOa5P1HyXfuatKuCTjTbc1mYOo1eHC2JWLWrzZNw00XVGr/o6ORq8PE7g110XiIgwMte4MnuJFwzzatclUqFafKwa7Brs22YdNQ5dHthK2IjGqujYi7LlVeBE04NUUNLAdDZV60G/rfl7it6a32XjJo9juB8F/Ox6czk//nAd8AAAAAAZV7hj6tnRv5yNVDKvcMfVs6N/ORqoAKq5eOXZm56A+R4paorViDkXtW+cWLqxjpOPWNViVq8+oeu8Czrph0uVj9SSzJeBq1su57tljFXu3u0c9+miO0AsqCqvaC+Gpmq+Mf6uO0F8NTNV8Y/1cC1QKq9oL4amar4x/q47QXw1M1Xxj/VwGXjl2ZuegPkeKWqIUy95VrVy7V28rppOIuIF51q++t3Xeo3jV4dRmn9RMisgaRWwYb10ZGVvdq7uWMRNEThmsAZV+vr/AG7zjVQyr9fX+3ecBqoAABDOcTk5Xd7g8flyZiGc4nJyu73B4/LgSWAdFdd92TYsvCmr0u6i0KFMK5IDqlPwZVIzmpqrWLEc3aVE04E9kDvQV9wKxnyxwrUnrttbE6kUiFeNWm67NSVwXBJw5uDMRH7L0WHvq721d7RWtRV4FRec7S2b8wRvbMrFfZVxrcN1S1n6TM3SqlAm6ZAkuq02Yb97eqtjq9dU1T0qcYH35t+T3dfuHx6AT0QLm35Pd1+4fHoBPQAqrl45dmbnoD5Hilqin9fwUzoWNmTxYxjy/VDBWNRcTesO+QLxi1Z01A63SCS6aNlIbWN2nvjL6d+rdj0q6oBcA8Di3gLhDjrTZWl4r2LI1+HIvWJJxojokGZlXLxrBmILmRYWuia7Dk10T2CE/wAKb4KvyjH4U3wVflGBOGE+B2E2BtIj0PCmxqdb0tNxN9mnQEdEjzT+Z0aPEV0WKvCvC9yrwqe6Kq/hTfBV+UY/Cm+Cr8owGXjl2ZuegPkeKWqK1ZWcFMfbGxYxgxjzA1DD+NWsTex/e4FnRZ10rA63S0eXXVs3Da9u0x8FfTv1dt+lTRCyoAAAAAAAAAAAAAAAAAAAAUexD3XbLfhrf1y4dVux8SpipWrWJyizkWVp0g6BEjy0Z8GI6GrpxrlYrmKqKrWrppqicR55d2syvc2HuKXvbTvpoGgQM+l3a3LHzYd4oe99P+mHFd2uyz82HGJ3/I0/6YBoODPZd2vy182G2Jn/ACch9LOK7thlv5sM8Sf+UkPpQGhYM8l3bHLnzYY4j/8ALSP0k4ru2WXfmwuxF/4Ej9JA0PBncu7ZZfObCzEP/hSP0g4ru2eAHNhTiD/4JLz4GiYM6l3bTATmwnv/APukvPHBd21wI5sJL9/vk/PAaMEJYvcoTBPpJ4jDKpLu22BnNhFff/jk/OnoMHc7dj5x8wlgdhln12hdiHXXqnrm6Cu/dVSMTY2N7c7i6mdrrp6ZNOcC75FuZ27m2LgbdFzJb1LrcxKwYTJOTqkBsWUdNRIzGQXxWuRUVrIjmvXg/FJSOgv2yraxHsys2LeMkk1Ra3JxJOdhK7ZVYbk4VR34qpxovMqIoHlZayMVZ3BSFZtTxgfBvmLJtSLdslSILNiYV+3tslVVYeyidxsrwKicKcOh12WvEG9L6suq0/Ed0hHui0K7O21VJ2QhrDlp+JLuTZmWMX0m2xzVVicDXbSJwFaZ+UuizJlLOkN1xtSi0CUakvBp9YkrfmKrBl07nYdORYzYjnoiKiRFaioqcXAWfy4UPCS2sMpaiYN31IXjSYE1HiTtblqvBqUSeqER23HjR48JVa6K5ztVTg01RNETQD57/wCUbgp0k8QYToVCzm430nLjc+G2M1cok3V5G3uvO+yUpEayLF3+HLy7dlXcCaOjI5deZFIUXdvMKebBC7PfCWA0oBmou7e4W82B11L+0Zf9xxXdvsMebAu6F/acv/CBpaDNBd2/w15sCbm99Zf+E4ru4GHXNgNca/teB/ABpiDMxd3Aw+5sBLhX9swPNnFd3BsLmwBr/v3B80BpqDMhd3Csbmy/11f27B80cV3cOyubL5W1/b0LzIGl9UlY89TJuSlpl0vGmIESFDjN44bnNVEcn6FXUq5YGU24YlzumcR4sv1rlnq/Yl5jbfOu14tU0VrV51XR35udK4Lu4lnc2Xqs/CCF5g4ru4tp82Xer/CKF5gDTiUlJWQloUlJS8OBLwGJDhwobUa1jU4ERETiQ/Yy/XdxrX5sutVXpJD+jnFd3Htvmy5VL4TQ/owGoQMu13ce3+bLhUPhQz6KcV3cih82W6e+FTPooGoxHGMuDNGxUpG0mxKVuUY7qOc04/8A7cTTjYq/rTjTnRc/l3cmj82Wuc+FjfohxXdyqXzZaZr4Wt+hgXVy4YPXthrPVmfuqPAgwZyEyDClYMffEe5rtd8dpwJonAnP3S66c86mWa7uXIc2WaY+F7foRwXdzJTmyyRvhin0IDU8pxnVzV4v5Nb2trEBttSl44V3OnW2fkX/AOjTdKqMNFciwZhqKitiwtXIyI1+roMTRzEVCuq7ubA5ssMT4Zp9BIzzHbqzbOZDBy4sIbkyzOlIVZgIsrPJd6RXyE2xyPgzDW9RJtbL0TVu03aarm6ojlUDR7Lznny5ZlWwJCxb1ZI3DFYiut6sokpUEXThRjVVWR9OfenP059Cfz+VmDGiy8VkeBFfDiw3I9j2OVHNci6oqKnEqKXVy0bqhmJwciyVs3rEfiZbaOZBZK1SM7rlCbrojYM2iOe5fYbFSJzImyBPu4Y+rZ0b+cjVQyr3DH1bOjfzkaqAAAAAAAAAAAAMq/X1/t3nGqhjXj3jXauXbdf67jHetPqs7Rbf6l6pgUuFDiTT9/teFLs2GxIkNi6PjNVdXp3KLpquiKGygKAejV5WO8HFX3qp304ejV5WO8HFX3qp304C/wCQznE5OV3e4PH5crN6NXlY7wcVfeqnfTjzGJW6gYBZibKqODllWhiBJVq4N56mj1SnyUOVZvEVkw/bdDm4j01ZBciaMXulTXRNVQNCzzl9YdYf4l0htExFsyh3JToUTf2S9WkIU3ChxERUSI1sVqojkRV4dOc9GcXsbEY6G9NWuRUVPzKBULLPgXlovq2quynZVrZi2rRZ+NT6Dclw0mnTU5cLWRIiRo6okJHMY2IisYrk7pqIqHtcs9Ts6g3ndOF0TLnb2EV50+DCn40CiysqkrWaa6I5kGahR4DG7ejkVHQ3aqxy8a66nj6FEzd5ZJOYw0sTL5S8X7Olp2Zj0Cpyl2y1Fm5SVixXRUlpmFMMcj3MV7mo9nArUTXhPf4IWbjLceJVWx7x1t2k2nVZukQ6BRbXp8+2fWnSaRVixHzE01EZFivfs8DE2Ua1OdVA7zNvye7r9w+PQCeiBc2/J7uv3D49AK9ejV5WO8HFX3qp304C/wCCgHo1eVjvBxV96qd9OHo1eVjvBxV96qd9OAv+CgHo1eVjvBxV96qd9OHo1eVjvBxV96qd9OAv+CgHo1eVjvBxV96qd9OHo1eVjvBxV96qd9OAv+CgHo1eVjvBxV96qd9OHo1eVjvBxV96qd9OAv8AgoB6NXlY7wcVfeqnfTh6NXlY7wcVfeqnfTgL/goB6NXlY7wcVfeqnfTh6NXlY7wcVfeqnfTgL/kIZuMab/y74aQ8Y7RtCUuqj0Cch9k1KfEdBmFp8RUZ1RAit2ka6HEVm0jmORWPcq7OzqVv9Grysd4OKvvVTvpx11x7sXlAu236na1xYZYoT1KrEnGkJ6Vi0mnKyNAisVkRjv8ATuJWuVP1gWOy556su2ZiFAkbKvBlMuSI3V9u1nZlZ9HacKQ0VVZHT88JztE40TiLBH8tVdiUWVuWfjWZNVLrTCnYrqVGnWNgzfU6PVYLorYbnNZF2dlXI1yojtdFXjLg5bt1WzCYKdS0C/Jn7pFrwdlm8VaOrajAYn+ynNFc7T2IqRE4NE2QN1AQlljzfYQZr6DM1XDWaqcGeprWLU6XUZN0KPJudxIr01hPReZWPd+dE4ibQAAAAACNarlmy316qzldrmX3DWo1KozESbnJybtSQjR5mPEcrokWJEdCVz3ucquVyqqqqqqnzJlUyvJxZbsLU6HU7zJKYAi9MrGWJOLLlhenRCn+ZOSZXcsycWXXDFOiNP8ANEnACM0yw5ak4svOGadEpDzRyTLLluTiy+4ap0TkPNElACN0y1Zc04sAcN06KyHmjkmW7LunFgJhynRaR80SMAI7TLnl7TiwIw8TovI+aOSZd8v6cWBmHydGJLzRIQAj9MveAacWB9gJ0akvNnNMAMB04sE7CTo3J+bPegDwiYCYFpxYL2InRyT82Rhe9h2PZOYTBzsMsyhUDq3sh6p6106DK79sSLdjb3tqbWztO014tpdONSxRCWL3KEwT6SeIwwJSIezd02q1jLle9LpE4+XizMg1kXe5hIESLL74zfoUN6qiI98LbY1NU1VyJzkwnisZYMvMYb1iDN4WMxHhPZDR9svbLuSoJvje50mPvS6em7rg7kCA7Htncy6pbFPi0Kj4CzEuyXht/wBPZS3TbF2U7mPv/wB9SJ7KRO614yfMJ6bg1SrbiymB8pZ8tQEmnuiQ7XbLJKJMKjdrVJfuNvTZ159NCo9Rp1nUuTiT01uR7HwoTVc5JelUCPE0T2GQ1c536kUsTlRrdpXLhVDr1kYLSOGNInJ2M6FR5TqJEe5NGvivZKLsQ4m0iscx+kRqsVHIi8ADFWj0mvY/YM0mu0uUqMjH7It9lpuA2NCibMkxzdpjkVF0ciKmqcaIpKSYR4UJxYY2mn7Flv4COL/5RuCnSTxBhOgHlUwnwtTiw1tVP2NLfwHJMLMMU4sOLXT9jy/8B6gAeZTDDDVOLDy2U/ZMv/Ackw1w5TisC20/ZUD+E9IAPOphzh6nFYlup+y4H8JyTD2wU4rHt9P2ZB/hPQADoUsKxU4rLoSfs6D/AAnJLGslOKz6In7Pg/wneADpksuzk4rToye4IX8JySz7STitakJ7hhfwnbgDqktO1k4rapSe44f7jklsW0nFb1MT3JD/AHHZgDrkty3k4qDTk9ys/cckoNCTiosgnuZn7j7wB8SUWjpxUmTT/cM/cckpNLTipsqn+5b+4+sAfMlOp6cUhLp/um/uOaSUmnFKQU/3aH7AD80l5dOKBDT/ALqFI91dzFpg/gH9zG2ppId04mLEpjEhfykCmNROq4nB/XRzICIvGkV6pwsLwHiZnBjDKfxLbjDVrRkqneECVhSMnVJ5vVESQl4auVrJVH6tgd0+I5XMRHOV7tVVNEQMXstO5X5gMcocpcl7wPuc2pH0iJM1aXctQmIfswZPVrkReZ0VYaKiordpDVTLnkVy7ZZ4UCesqz2VO5IbdH3FWdman1dpwrDVURkBPzQmt1TjV3GWDAGVe4Y+rZ0b+cjVQyr3DH1bOjfzkaqAACgFLyuYE5lM9mZ77tdjdkfY52FdbP8AWc5J7x1RR137+bRYe1tbxC9Nrps8Gmq6hf8ABVX0LjIn7RnymrH0sehcZE/aM+U1Y+lgWqBVX0LjIn7RnymrH0sehcZE/aM+U1Y+lgWqBSrJNhbYmC2bHNNhnhpQus1t0bsI6ikuqo0xvW+02ZjRPvkZ74jtYkV7u6cumuiaIiIl1QBkrdNp2rfO7dTVrXrbNKuCizux1TTqpJQ5uVj7FotezbhREcx2y9jXJqnA5qKnCiGtRlX6+v8AbvOAv/2p2Vj8mnCr4G07zI7U7Kx+TThV8Dad5klUARV2p2Vj8mnCr4G07zJF2ZvL1gFY2B9yXTZWB+H9v1qS6j6mqNLtmSlJqBtzkFj9iLDhte3aY9zV0Xha5UXgVS0xDOcTk5Xd7g8flwJLOMRzmQ3PaxXK1qqjU519g5HCMrUhPVz1YiNXVycaJpxgUyw1wRxLzNWm/Fe/812LVtzNXqc6kCiWXWodJlKXCgzESC2Wc1sNznvajO6VyouvGiqmpNWCmW2YwZuCdr0XH/F6+0nJXqXqK8rlWpSsHukdvkNmw3ZfwabWvEqlTnS+UGkXNWa1Tt0kxNoc/VJuJMVGBT7pl5WC+YVdHOfBZJoxX8CIrlRXLpwqqk65WKpg9PXrUoeHmca+MXZ5tOVYtKrldhzsCVhb4z7+1jIEPR2ujdVVeBy8AEh5t+T3dfuHx6Ael7U7Kx+TThV8Dad5k81m35Pd1+4fHoBPQEVdqdlY/Jpwq+BtO8yO1Oysfk04VfA2neZJVAEVdqdlY/Jpwq+BtO8yO1Oysfk04VfA2neZJVAEVdqdlY/Jpwq+BtO8yO1Oysfk04VfA2neZJVAEVdqdlY/Jpwq+BtO8yO1Oysfk04VfA2neZJVAEVdqdlY/Jpwq+BtO8yO1Oysfk04VfA2neZJVAEVdqdlY/Jpwq+BtO8yO1Oysfk04VfA2neZJVAEVdqdlY/Jpwq+BtO8yeJxqwlybYHYVXNivdWWzClKfbchEm3Q+w+mtdMRfSwoDVWD6aJEcyGn53oWLI1xwwAsTMNSqRa+Jq1GdtumT6VOPRpeadLwKjHY1UhJMOZpEdDZtOdsNc1FcrVXXZRAP59MPcF8Zc0V/VJuFGGT6hNVCdiTUzDpUkyTpdN316u2Fd3MCWhN10axVTgREai8RpXlu3Gyyba6luXMjcnZTUW7MTsfpMSJAp0Nf6sWP3MWP+hu9pzd0holaVnWnYVBlbWsm26ZQaPJN2ZeRp0qyXgQ059GMRE1XnXjVeM7gDp7Ss607CoMra1k23TKDR5JuzLyNOlWS8CGnPoxiImq868arxncAAAAAAAAAAAAAAAAAAAAAAAAhLF7lCYJ9JPEYZNpCWL3KEwT6SeIwwJSPPX/AHHXbTtOfr9tWZPXZUZVrVg0iRjwoMeZVXIio18VUYioiqvCqcR6EqfiFRcV8x2YO68LaDjdcuG1mYe06nOmOxeIkvUalUJtromr5heFkJjGtTZTgdquqc4HoY2ZXMGkF6y2Ry/XxUauw2JcFJY1XcyK5Iy6J+fRT1mVuy8QbUses1bE+kytFuC77jn7kmKLKzTZiFS0mHJsy++N7l7kRqK5zeBXOXQ6HK1c2JMnXcQ8EMU7vfdtSw8qUrDkK/GgthzE/TpqBvsFY6N7lYrdHNV3GuiKvslgQImv/lG4KdJPEGE6EF3/AMo3BTpJ4gwnQAAAAAAAAAAAAAAAAAAAAAAAAAAAAAAyr3DH1bOjfzkaqGVe4Y+rZ0b+cjVQAVVy8cuzNz0B8jxS1RVXLxy7M3PQHyPFAtUcI0aFLwnx48VkOFDar3ve5Ea1qJqqqq8SIhzK/wCNNYqWM18w8sdmT0zL0/eYc/iDVpV2yslTHLqynsiJ6WPNaKi6cLYSPdwK5oHt8EMwGHuYSl1+u4bR5yaplArUehxJyPCayHNRYSNV0SBo5VdCXaTRzkaq6a6aaKskla8mFHpdvzuNNCokhAkafIYkT0tKy0BiNhwoTJeXRrWonEiIiFlAKq5eOXZm56A+R4paoqrl45dmbnoD5HilqgBlX6+v9u841UMq/X1/t3nAaqAAAQznE5OV3e4PH5cmYhnOJycru9wePy4ElnF7mMY58RURrUVV19g5EN5j8bbqwqlLatjDWx4d233fFRdTKHTpiZ6nlWKyGsSNMTETjbChsTVUTRVVUTVAPMzWbrI5BixpScxWsBsRjnQ4sOJCbqjkXRzVRWfpRTzuXS/8Nb9zF3lPZdUgRsPWUCX69TVPkXy1NiV3f12VgIrWtWKsBPvjmJo5EYqqqpqfXhFiXiXLYqymCeZvBmx6LX65TY9VoNYthFjU2fZAVu/QFbGRYkOKxHI7hdo5NdE51s3KycpIwUlpGVgy8FuqpDhMRjU1/MnABE2bfk93X7h8egE9EC5t+T3dfuHx6AT0AAAAAAAAAAAAAAAAAAAAAAAAAAAAAAAAAAAAAAAAAAAAAACEsXuUJgn0k8Rhk2kJYvcoTBPpJ4jDAlIp/c07mmwizFYk3hhflfdiLQbyZSXQJ5bukaUkN0tLbDm73F2nu4XLwqjeLnLgACh9m3lnntHFO/cTW5F3TTr463ayS4iUxiSnUsFYX8pou+bWuvpW6cXCWywXvHFK97TiVfFzCT7nVabNvgspPXuBVNqCiNVsXfoKI3hVXJs8abP5z3wAia/+Ubgp0k8QYToQXf8AyjcFOkniDCdAAAAAAAAAAAAAAAAAAAAAAAAAAAAAADKvcMfVs6N/ORqoZV7hj6tnRv5yNVABVXLxy7M3PQHyPFLVFVcvHLszc9AfI8UC1RBl/ZIMq2KN31K/b+weptYr9Xe2JOzsWbmmvjOaxrGqqMio1NGsanAicROYAqnlKyb2RgXfl+3u3C6UoFRiXDOy9sTcOfWM5KFEhwtliNbFciNV7XcERNvg/QWsAAqrl45dmbnoD5HilqiquXjl2ZuegPkeKWqAGVfr6/27zjVQyr9fX+3ecBqoAABDOcTk5Xd7g8flyZiGc4nJyu73B4/LgSWVOzeYsWFgnjtgdiHiXW3UmgSL69DjzSSsaYVrokqxrE2ILXPXVyonAhbE4RIEGNpv0Fj9OLaai6AZ8YmboBlNuLH7CO+aRidFj0a1uvXXWYWhVBqwOqJZrIXcOgI5+rkVO5RdOfQtJgpnBy9Zh7gnbXwivqJW6lT5Xq2YgupU5K7EHaRu1tR4TGrwuRNEVVJg6ik/+qQf+Ghyhy8vCXahQIbF4tWtRAIkzb8nu6/cPj0AnogXNvye7r9w+PQCegAAAAAAAAAAAAAAAAAAAAAAAAAAAAAAAAAAAAAAAAAAAAAAQNjrWaRb+OmDNXr1Vk6bIwOyLfZqbjtgwYe1Jwmt2nuVETVyoiarwqqITydLcdlWbeHU/ZbaVFrfUm31P1xkIUzvO3ptbG+NXZ12W66ceynsAeO+7HhF7aln+/kr/GPux4Re2pZ/v5K/xncfcVwb9qWzPeGV82PuK4N+1LZnvDK+bA6f7seEXtqWf7+Sv8Y+7HhF7aln+/kr/Gdx9xXBv2pbM94ZXzY+4rg37Utme8Mr5sCJ6/eVoXbmNwc7Fbqo9Z6k7Id/63z0KY3rakE2dve3Ls67LtNePZX2CxZ5ijYX4aW7UoNZt/Dy2aZPy+1vM1J0iXgxoe01Wu2XsYjk1a5UXReFFVOc9OAAAAAAAAAAAAAAAAAAAAAAAAAAAAAAZV7hj6tnRv5yNVDKvcMfVs6N/ORqoAK/4pZCsp2NN91PEzEvCnrzclZ3nq2d6+1KX33eoLIMP73BmGQ26Q4TG9y1NdNV1VVVbAACqvoXGRP2jPlNWPpY9C4yJ+0Z8pqx9LLVACqvoXGRP2jPlNWPpY9C4yJ+0Z8pqx9LLVACKsC8rmBOWvr39xSxuxzsj6m65/6znJzf+p993n+cxYmzs7/F9LprtcOuiaSqAAMq/X1/t3nGqhlX6+v9u84DVQAACGc4nJyu73B4/LkzHmMSsP6NilZVRsS4Jmdl5Cp7zv0STexkZu9xWRW7Kva5qd1DRF1avBr+kD7ARh2sUD2+cY/hSnmh2sUD2+cY/hSnmgJPBGHaxQPb5xj+FKeaHaxQPb5xj+FKeaA6/Nvye7r9w+PQCeiCavlJoNwU6LSK9jJivUpGPs77KzdxMjQYmy5HN2mOgqi6ORFTVOBURSdgAAAAAAAAAAAAAAAAAAAAAAAAAAAAAAAAAAAAAAAAAAAAAAAAAAAAAAAAAAAAAAAAAAAAAAAAAAAAAAAAAAAAADKvcMfVs6N/ORqXUZmLJ0+anIEu6YiwIL4jILeOI5rVVGp+dVTQy03DH1bOjfzkaqAVSsLNncDbodLYhwJZKTMvViul5dWPk114F04Vc1OJUXVf/JbTyk3Kz8rCnZKYhx5eOxIkKLDcjmvaqaoqKnGhAGYTL424mzF8WTK6VRrViTkjDTgmkTjexP8Aaacafjaezx1kw1z6wsErtrWFtcw5xCu2RoqweqW0KlMm3SMSLDSIxGbUVuiORVRWu2eFrlTiXUNIAVQlt0Elp2XhzcnkzzSx4EZqPhxYWHaPY9q8SoqTOip+dD9e368CvNV8XH1gC1QKq9v14Fear4uPrB0F1bpRR7dlYkCNlQzD06pxISvlIVZstkpDevEiqqzCu2dfYavFpwAWKxcxfoWFVG3+ZVs1VZlrkkpFHcL1/rv09KxF415+JPzeSy841XPilNVenXHTJVjpGGyPDmZVjmM0cqpvbkVV4eDVF14kUp/gxeVy5xsS6/Iso1yUypUd0rFrMSuSbZfqOFHR6wkSGj3KibMNdlqomqKmmqaqmhViWJQMPLegW7b8vswoabUWK5E3yPE53vXnVf7k4kA9EZV+vr/bvONVDKv19f7d5wGqgAAAAAAAAAAAAAAAAAAAAAAAAAAAAAAAAAAAAAAAAAAAAAAAAAAAAAAAAAAAAAAAAAAAAAAAAAAAAAAAAAAAAAAAAAAAAAAAAAAyr3DH1bOjfzkaqGVe4Y+rZ0b+cjVQAZ0z2E9WvjOLmmnLUgQlj2/EsyP1DDZsrHbHpD3RFbpxv2mbWnPtO5+PRYqrl45dmbnoD5HigeawFx4msPJxlqXVEiRLfixFRHORVfIvVeFUTj2NddW/rTnRbkyk3Kz8rCnZKYhx5eOxIkKLDcjmvaqaoqKnGhAGYXL624mTF8WTJo2qMasSdkoTeCbROFXsRP8ApPZT8b9PHWKmZtsWMJptMJsOqFS69VpuA6cYldixWydHhI7ZWI9Ifdv2l1RIaK3hTXVOHULw4v4wUTCuirFjOZM1iaYvUUltcLl4tt+nExF/v4k/NUm2rYvrMBfUeZjTDosWM9sSenoiLvUtC5kRP0Jo1qex+lTxOEkDHvMBirPW/iVRYTppYTZ2NclOhxnUxIKu0WF3afeoifiw9eFOFOBFU0Nsex6Bh9b8C3relUhwYSIsSIqJvkeJpwvevOq/4cSAVbyjWpTLHzi5qbUo++dSU+HYbGLEdq5yupMd7nL+dXOcv6y4hVXLxy7M3PQHyPFLVADKv19f7d5xqoZV+vr/AG7zgNVAAAAAAAAAAAAAAAAAAAAAAAAAAAAAAAAAAAAAAAAAAAAAAAAAAAAAAAAAAAAAAAAAAAAAAAAAAAAAAAAAAAAAAAAAAAAAAAAAABlXuGPq2dG/nI1UMq9wx9Wzo385GqgAqrl45dmbnoD5HilqiituYtU7CfOXm0nYsBZmpVBbFh0+X4mvc2jRNpzl5mt2m6866on50C02MeMVGwroqvcsOarU0xeopLa4+bfH6cKMT/HiT2UzDh2VihjxmjvuDRKpMysWNb0rVqlFprWQpuJBa9yIyC5UVGavcuuy3aXRNFThUsXadpX1j/e8aam5uLFdEckSfqEVqrDl4fM1E4teZrE/8tVJ1vHKLSo8zb914P3/AFXDe+LblYklAr8lKwZ1s7LxFR0SDOysXuJhiuRHJwtVq+lVAKp5WMbbky84yQ8GrquipV+ybkkItSgxam5I09S5mE9rHKsVER0SG5FTVHaqmmqcS66TSk3Kz8rCnZKYhx5eOxIkKLDcjmvaqaoqKnGioUxuTI/ctIi1XFuqYkTmIGIM4xUqEw+lQKdAdLpouxKSsDVsJdUVyornOevPrx/rgRj1O4dzjbVux8aNQYkTYarkVXyD9eFUTj2NeNvNxpzooely8cuzNz0B8jxS1RU/LbNy09nizaTslHhx4EdlgRIcSG7aa9q0aKqKipxoWwAGVfr6/wBu841UMq/X1/t3nAaqAAAAAAAAAAAAAAAAAAAAAAAAAAAAAAAAAAAAAAAAAAAAAAAAAAAAAAAAAAAAAAAAAAAAAAAAAAAAAAAAAAAAAAAAAAAAAAAAAADKvcMfVs6N/ORqoZV7hj6tnRv5yNSqpEnYNMm41NgtizbIER0vDdxPiI1dlF/SugHg8Y8ZaLhXR1TahzdbmWL1HJbX6t8fpwoxP8dNE51TL5lw4izGYzE69qrhBinektc0xRnxZ+0rWi1NGNgymw/iVrODaRrU2tO4VODQs3b+HeJeNF+TK12FOwI7ou1UZ6cgOa2Xai6bKNXTh5msTTi5kRVLn2XZdAsKgwLet2TbBl4KaveqJtxn6cL3rzuX/wBuICqdk5xKBYFAgW7buSDNTCgQU1e9cONYkZ68b3r1Rwqv+HEnAd/2/XgV5qvi4+sFqgBVXt+vArzVfFx9YIIxoxjgX1U+ySzcm2ZulVOO7WdZNYdPZLxuD+U1ZGcrXezwaLxrouqrpCAMv8i+MU3ZOOGKt0XVZNxUKhXp1ggbdZkHyszBdKS8eFtbK6o5rVcqORFVURWrwcRp1JzkrUJWDPSMzDmJeYYkSFFhuRzXtVNUVFTjRSv+YPL224mx73seUa2ptR0SekobdOqudXsRP+k49U/G/Tx/hlGnr6bAq1CrMpONoUmxrpZ0zCc3eo6u7qGxXJwppqqpzLpxa8IWNMq/X1/t3nGqhlX6+v8AbvOA1UAAAAAAAAAAAAAAAAAAAAAAAAAAAAAAAAAAAAAAAAAAAAAAAAAAAAAAAAAAAAAAAAAAAAAAAAAAAAAAAAAAAAAAAAAAAAAAAAAAGVe4Y+rZ0b+cjVQyr3DH1bOjfzkaqAAAAAAAAAAAAMq/X1/t3nGqhlX6+v8AbvOA1UAAAAAAAAAAAAAAAAAAAAAAAAAAAAAAAAAAAAAAAAAAAAAAAAAAAAAAAAAAAAAAAAAAAAAAAAAAAAAAAAAAAAAAAAAAAAAAAAAAFf8AKlkpwsyfdlP3M6/ddT7Leoerevs1LRt76l3/AHvet5gQtNeqX7W1ta6N000XWwAAAAAAAAAAAAACv/aU4Wdtj24vX+6+zP8A6j1VLda//lvW/wDk9433+R7r+V9Pw8XcgAWAAAAAAAAAAAAAAAAAAAAAAAAAAAAAAAAAAAAAAAA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data:image/jpeg;base64,/9j/4AAQSkZJRgABAQAAAQABAAD/2wBDAAMCAgICAgMCAgIDAwMDBAYEBAQEBAgGBgUGCQgKCgkICQkKDA8MCgsOCwkJDRENDg8QEBEQCgwSExIQEw8QEBD/2wBDAQMDAwQDBAgEBAgQCwkLEBAQEBAQEBAQEBAQEBAQEBAQEBAQEBAQEBAQEBAQEBAQEBAQEBAQEBAQEBAQEBAQEBD/wAARCAEmAqYDASIAAhEBAxEB/8QAHgABAAMAAwEBAQEAAAAAAAAAAAcICQIFBgQDCgH/xABmEAABAgQDAQcKDwsIBggHAAAAAQIDBAUGBwgREgkTITE4QYYUFRYYIlZotLXTGTJHSVFXhJWWl6bF1OTwFyMpQlhhcYGF0dIzNEhSeJGhxCQlU4OTlENUYoKSsbLhJzVVY3Ki8f/EABQBAQAAAAAAAAAAAAAAAAAAAAD/xAAUEQEAAAAAAAAAAAAAAAAAAAAA/9oADAMBAAIRAxEAPwDVMAAAAAAAAAAAAAAAAAAAAAAAAAAAAAAAAAAAAAAAAAAAAAAAAAAAAAAAAAAUA3KTNHjtmU+6j92u+eyPsc6ydbP9WScnvHVHV2/fzaFD2treIXptdNng01XW/wCZV7hj6tnRv5yNVAAAAAAAAAAAAFAO2jx29Fh7Wjs5/wDht/8AROtkn3tdW/zjeuqP5x3f8p/2fS9yX/Mq/X1/t3nAaqAAAAAAAAAAAAAAAAAAAAAAAAAAAAAAAAAAAAAAAAAAAAAAAAAAAAAAAAAAAAAAAAAAAAAAAAAAAAAAAAAAAAAAAAAAAAAAAAAADKvcMfVs6N/ORqoZV7hj6tnRv5yNVABWrEHPRatjYsXVg5ScBcar7rVmdQ9d49nWtDqkrA6rlmTEDVzZhr27THqndsbq5j9NUbqWVKq5eOXZm56A+R4oDt+vArzVfFx9YHb9eBXmq+Lj6wWqAFVe368CvNV8XH1gdv14Fear4uPrBaoAQpl7zU2rmJrt5WtScOsQLMrVidbuu9OvGkQ6dNM6tZFfA0hNjRHpqyCru7RvcvYqaovBNZVXLxy7M3PQHyPFLVADKv19f7d5xqoZV+vr/bvOA1UAAAAAAAAAAAAAAAAAAAAAAAAAAAAAAAAAAAAAAAAAAAAAAAAAAAAAAAAAAAAAAAAAAAAAAAAAAAAAAAAAAAAAAAAAAAAAAAAAAGVe4Y+rZ0b+cjVQyr3DH1bOjfzkaqACquXjl2ZuegPkeKWqKq5eOXZm56A+R4oFqiDsZsa8QqXiDR8DsCLVotcvuqyD6xOTVdmIsGlUWnNfsJHmN5RYkRz39yyG3RV0VdURCcSkVUsy+r+3QTEq0qZiLUrMpE5YtCmZ6douxDq0eWZFjNZBlo8RHJAasR0RYj2sV3ctRqt1VVCdMHL/AMwUa9qphpj9hzSJaclZBlSp91WoyafQp+Gr9l0BeqEV8CYaui7DnO2mrqnAnDNJVrDCPf2BmZuTy8VXFC5L+tG67XmripExc802cqtLjysaHDiwnzWiPjQnpERW7aaoqaarwlpQKq5eOXZm56A+R4paoqrl45dmbnoD5HilqgBlX6+v9u841UMq/X1/t3nAaqAAAAAAAAAAAAAAAAAAAAAAAAAAAAAAAAAAAAAAAAAAAAAAAAAAAAAAAAAAAAAAAAAAAAAAAAAAAAAAAAAAAAAAAAAAAAAAAAAADKvcMfVs6N/ORqoZV7hj6tnRv5yNVABVXLxy7M3PQHyPFLVFFWYo3Vl2znZh7pq2W/Gq86LffYl1oqNnWfEqMq/qKlbEfWK58Ni6PjI3uFd3THouipwheohzGfL1MYi3TR8TsP8AEeq4eYgUKWiSErXJGUhTkKYk4jkc6Wm5SN3EeHtIjk4WuavCjkI47frwK81XxcfWB2/XgV5qvi4+sASHg5l4qFhXjU8VsS8TqliLiBVpJlMfWJqQgyEvJyTHbSS8pKQtWwWK7unLtOc5UTVSZyqvb9eBXmq+Lj6wO368CvNV8XH1gBl45dmbnoD5Hilqin+TepXVfOZPMdjHVsJMQLEot59h/WiBeNBiUuaj9SSExLx9GuVzHbL2IvcPdo17NdFdoXAAGVfr6/27zjVQyr9fX+3ecBqoAAAAAAAAAAAAAAAAAAAAAAAAAAAAAAAAAAAAAAAAAAAAAAAAAAAAAAAAAAAAAAAAAAAAAAAAAAAAAAAAD5qiyci0+ahU+K2FNPgvbAe5OBsRWrsqv5kXQo9QcR8TMGr+mVr8aemJhsRW1GSnI7ntmGquu0iqqprztens+woF6gdDZV60C/qBAuG3ptI0vGTR7FVNuC/nY9OZyf8Aud8AAAAAgXMBmDh2eyNZ1mTLIlbe1WTU0xdUkkVOJPZif+n9PEE9ArzlNmsRKlLVeqXHUJ+aocdGpKPnIroiujoq7Sw1cqrs6cfMq6ewpYYAAAAAAyr3DH1bOjfzkaqGVe4Y+rZ0b+cjVQAAAAAAAAAAABlX6+v9u841UMq/X1/t3nAaqAAAAAAAAAAAAAAAAAAAAAAAAAAAAAAAAAAAAAAAAAAAAAAAAFP6/jXnQvnMnixg5l+p+CsGi4ZdYd8j3jCqzZqP1xkEmE0dKRHMdsvZGT0jNG7Hpl1UuAVVy8cuzNz0B8jxQH4U3wVflGPwpvgq/KMtUAKq/hTfBV+UY/Cm+Cr8oy1QArVlZxrx9vnFjGDBzMDT8P4Nawy7H97j2dCnWysfrjLR5hdXTcRz3bLGQU9IzR236ZNFLKlVcvHLszc9AfI8UtUAIIzAQK3XcU8K7IkL2uW3JGu9fOrYlCqT5ONE3iWhRYeqpqi6ORU7pF0RztNNdSdyEsXuUJgn0k8RhgfL2vUf2/cY/hUvmx2vUf2/cY/hUvmyXABEfa9R/b9xj+FS+bHa9R/b9xj+FS+bJcAECytr1zDTHzDGjSuKt/V6QuHr11bK1yuPmoLt4ktqHoxEa1e6fr3SLwtaqaaFlSC7/wCUbgp0k8QYToAKq7oPO3V2K4OWta2IF12d2Y4wW9bNRqNs1WJT57qGbhzTIrGxWf8AdciORzdpjFVq6Fqiqufr+jl/aAtD/NAO0F8NTNV8Y/1cdoL4amar4x/q5aoAVV7QXw1M1Xxj/Vx2gvhqZqvjH+rk/txZwrfd64fMxLtR10t46GlZllqCe59vfP8A9T1YFAMcMD7qy13VgddNrZqswFx9keMFs2zUadc18xJyRjyMxEiPisdCZDh7W1vDWqjlVqtc9FauvBf8qrn6/o5f2gLQ/wA0WqAEcYy4M0bFSjq5EhylclWKknO7P697iacKsX/BV1TnRZHAGPEO38RYGYvE6yati/ipZcrbUxRmRZC07oi0xHNjSm2/gRHM4dlHNXZ07tV4dS39lZOqBf1AgXFb2d/NTGl4yaPYuI+j4L042PTqfgVP8eNOA83b2EkhixnLzaSb5hZap05bFiU+Y/Fa51GibTHJztdst1500RfzL81n3hfGAV7RpWck40NYb97qFOiu0hx2czkXi152vT/yVQJL7QXw1M1Xxj/Vx2gvhqZqvjH+rkzvzB4L0+16dd1z4nWxbNPqb1gwX12ry8hrGa3V0L789qK9qLqqJrwcPERLixnFw8n5aNaWCuIVu3JVYsHbmZ6j1SBOMk4TuDVqwnORXL7PE39PEEA41YLy2H88lu2hnMzO1SsQnIs2sziM58vAT+ouxBarn/mReDn4eA8tkdweqN+Y44q2vc99XFXaDZy0GO9azUXzU1FdNwI8VWo5dEajnNXaciIujW8a8JOGBuBVSxMn0ui6eqINBhxdtz3KqRJ5+uqtaq8Ozr6Z359E4eL0eWqRk6bngzZ0+ny0OXlpdlgQ4UKG3ZaxqUaLoiIBamQp8lSpKBTabKwpaVlmJCgwYTUa1jU4kREPoAAAAAAAMq9wx9Wzo385GqhlXuGPq2dG/nI1UAFFWYXXVmJznZh7Wq2ZDGqzKLYnYl1op1nXhEp0qzq2lbcfWE5kRiavgo7uEb3T3quqrwXqKq5eOXZm56A+R4oDtBfDUzVfGP8AVx2gvhqZqvjH+rlqjzN8YnYa4ZSstO4k4hWzacvOxFhS0auVaXkGR3omqtY6M9qOVE4VROHQCvfaC+Gpmq+Mf6uO0F8NTNV8Y/1cniyMZsH8TJ2YpuG+K9nXXNykNI0xAoldlZ6JBhquiPe2C9ytbrwarwansgKf5N6bdVjZk8x2DlWxbxAvui2Z2H9aI9416JVJqB1XITExH0c5GsbtPeidwxurWM11VupcAqrl45dmbnoD5HilqgBlX6+v9u841UMq/X1/t3nAaqAAAR/j3iBWcLcJ67fdvy0lMT9M6l3mHOMe+C7fJmFCdtIxzXL3MRVTRycOn6CQCGc4nJyu73B4/LgfL1xzg/1cHP7qp+8dcc4P9XBz+6qfvJVAEVdcc4P9XBz+6qfvHXHOD/Vwc/uqn7yVQBA2IuJuarDKzahe9elMKI8jTd632HKQ6k6M7fIrITdlHPai909FXVU4Nf0FlCBc2/J7uv3D49AJ6AFP6/jXnQvnMnixg5l+p+CsGi4ZdYd8j3jCqzZqP1xkEmE0dKRHMdsvZGT0jNG7Hpl1UuAVVy8cuzNz0B8jxQH4U3wVflGPwpvgq/KMtUAKq/hTfBV+UY/Cm+Cr8oy1QArVlZxrx9vnFjGDBzMDT8P4Nawy7H97j2dCnWysfrjLR5hdXTcRz3bLGQU9IzR236ZNFLKlVcvHLszc9AfI8UtUAAAAAAAAAAAAAAAAAAAAAAAAAKq5eOXZm56A+R4paoqrl45dmbnoD5HigWqKrYlzmIePGZ2pZd6JidcdgWfZ1tSlerc1bUw2UqtUmJuI9sGDDmla50CExrFVysTVVXTVOBUtSVqxkw9tu9Mf6bGwvxznMMcbJW3nPSJCpLZ6XqtF370keXjo2DMIyJrpsREezaVV4FRQOOF1dvHBvMZ2tVz4kVu+aFcFtRLltufr8RkeqyLoEZIUxLR5hrWrHYu217HPTaTRyaqWXKS4cYezL8/UpVZvEmqYgXDZVjzUO7a5MshwIEGam4zGyknCl4CJBl0bDZGfsJq/ukV6uVUUu0BVXLxy7M3PQHyPFLVFVcvHLszc9AfI8UtUAISxe5QmCfSTxGGTaQli9yhME+kniMMCUisd/R8f8asa7ow4wpxphYX0GwZORdNTUvRIFSnanPzTHRWoqR+5ZAYxG+l4XKqovFwWcIQxbyt07Ee9VxHtTFK9sOrlmpJlLqc9bE6yD1ylGKqsZGZEY5qvZtO2IiaObrz8AEOYfWLjrmphVqp4l5hrtsZ1j1WNa8vLYd1FtPhT87KaNjT8y5Yaq9sVyoqS/pWommvCThldvS9LnsisUDESrwqxcVk3DPWzOVaHCSElRSXciw5hWN4GvdDezaRODaRSO5jJle9iRmQ8sWY+t4YU+egQ2VyTmKJLVxtSmGpo6d2phUWHMxE4YkROF6oi8GhNuDGEdBwTsOVsehT07UXNjRp2fqU/E25qozsZ6vjzMV3FtvcqronAiaInEB5+/wDlG4KdJPEGE6EF3/yjcFOkniDCdABVXP1/Ry/tAWh/mi1RVXP1/Ry/tAWh/mgLVHQX/J3BUbFuKQtSeZJVqZpc1Cp0y92ykGZdCckN6rzaOVF15jvyMczdnXjiDl9xAsrD+ZdAuKs0GalKe5sXe1dFcz0iP/F2k1brzbQGdUS+8mzsqjMGpWy6YzHNYSUpkw2nos2l07WnVfX5W9Tr9+++b51Rrs8Gz+Kaj2NKV6QsqgSN0zrJusy9MloVQmGLq2LMthNSI9F50VyKupTN2aPLTFy4Ll+Swqyt3JbfWJMMOxSbWfSd3ne0hb3vO9bO+91v21s/jbWpZ7LXal6WLgFYNn4iTazFyUigykrUnui74qRmsRFYr/xlamjdefZAh/P1/Ry/tAWh/mi1RVXP1/Ry/tAWh/mi1QAAAVVy8cuzNz0B8jxSY8ZcGqPipRlVqQ5WuSjF6inFT9e9xNOFWKv92uqc6LDmXjl2ZuegPkeKepzCZgWWzDj2TZU2jqvEarJuchuRUk0XjY1f9p/6f08QZ54wwarRsdaXZNVw7lLviUSlz8SLRp2Xl5mU6piKkJsR6x0WE3ZbtKj1RVRVTRFUlHJpY9gYgYqTlmXHhzTcP63ISCVKLTZaBAR1VlEiI1VgTEFrUiMa7Tb4lbqnBw6p18/PVq1LkbceLEtPUPDOqyMXqO7IdJmZuDAqbF13ucdC2lZCei8ETY01RdV4F06HBrEWeZmOo2MdrUyYj27bFKmqe2bmZd8CHVFmVRHpA20RysRrdUfpprpxgaxyUlKU2Tg0+QlocvLS7EhQoUNqNaxiJoiIicSFXMvHLszc9AfI8UsbZd6UG/aBL3Fb02kaXjp3TF024L+dj05nIVyy8cuzNz0B8jxQLVAAAAAAAAyr3DH1bOjfzkaqGVe4Y+rZ0b+cjVQAVVy8cuzNz0B8jxS1RVXLxy7M3PQHyPFAtUUszUREvLNph7Y8XBJMV5W37Rq1Y7HJiBKukos5MRYUGFEmYs2m8QmMYyIu0u07VWo1rlVC6ZX3FrMjXMA8XoLcWaI2TweqtIaspdMjTJqZdTaq1675BnnQlejIT2aKxyQ0TXXVV5g6PLJdWFlPxErWGcxlat/AzE6BTmz0em06Rp6w6nTdvTfZedlIbEmIbX6I5qtRWqqapx6WeKk4dXBAzMZtaPjzh9SqkmHlhWtPUSWuCdkIspDrk9ORWK5sq2M1r4kKE1nDE2UarnaIqltgKq5eOXZm56A+R4paoqrl45dmbnoD5HilqgBlX6+v9u841UMq/X1/t3nAaqAAAQznE5OV3e4PH5cmYhnOJycru9wePy4ElkXY741zeEVOo0hbFh1C97wumcdIUG3pKYZLOmorGLEiPiR4ncQITGIque7gTVE5yUSGcwuHOJNdqNoYo4NxKRGvGxJqZiy9Mq73Q5SqSkxC3uPLuitRVhPVEarH6aI5OHgVQIsjZsMwt3VaDgzY2XyTtjGRjHTtUp11VNZmjUum6JsTizcoidUNiPXYRkNUcjmu1TgJMwKxjxMuG663hDjxZtIt+/KDJwam2NRJiJGpdWkIrlYkxLLE++M2XtVrmP1ci6Lzkg0Sz6XMVyVxSq9rQqfes1Q4VMnVhzr4qQoW1vrpbVFSG9GxFXR+zqvMui6EY4NWXjHcGLtw46410Cl2vMPpqW3b1vSM8k6+XkWxlivmJiO1Ea6JFdsqjWp3LU4dF1QDu82/J7uv3D49AJ6IFzb8nu6/cPj0AnoAVVy8cuzNz0B8jxS1RVXLxy7M3PQHyPFAtUQRjFh3jXi5idTrQkL5uCwsLpOlPm6jVbYqMKVq1UqLn7LJZsbR0WXhMZq5XNaiuVdNpNEJ3Iou2/cKb+xBrWVG+qXORJus24tQiS02m8SlWp8Ryw4sOBFZER73N0VHtREVEXXXRQI2y03Rd1Ex2xJwCiYk1nEe07RkKfPyNerEeHNTshNx1ekWnR5qG1u/OajUem33bUXRS0BTfB61LewDzlRsCMB56OywKjaUevXDbfVsSblqDUkjtbAiQliOc6CsZqu1hq7RdNURNELkAVVy8cuzNz0B8jxS1RVXLxy7M3PQHyPFLVAAAAAAAAAAAAAAAAAAAAAAAAACquXjl2ZuegPkeKWqKf1/BTOhY2ZPFjGPL9UMFY1FxN6w75AvGLVnTUDrdIJLpo2UhtY3ae+Mvp36t2PSrqgFwCPcXcv2DmO8pJSmK1iyddWmuc+SmVixZaalVd6bepiA9kWGi8GqNeiLomvEQv8AhTfBV+UY/Cm+Cr8owJ5wvwgwzwWt1bUwts2n29THRVjxYUq1VfHirxxIsR6rEiv/AO09yr+c9iVV/Cm+Cr8ox+FN8FX5RgMvHLszc9AfI8UtUVqys4KY+2NixjBjHmBqGH8atYm9j+9wLOizrpWB1ulo8uurZuG17dpj4K+nfq7b9KmiFlQBCWL3KEwT6SeIwybSEsXuUJgn0k8RhgSkfBX67SbXodQuSvTiSlNpctEnJuOrXOSFBhtVz3aNRVXREVdERVPvK2Zs81MzgbRahR5HCC769OPhSrmT621En6DEgxYzYcSHFjQoibL9lXtRjtFVyt4FReELCUCu0m6KHT7koM4k3TapLQ5yUjo1zUiwYjUcx2jkRU1RUXRURT4LTvq1L467ditXZP8AWOpRqRUNmE9m8TkLTfIS7bU1VNpOFNU4eBSBJPO1bEnKQZSUyy5gYECDDbDhwoOG8y2GxqJojWojtEROZEJBy5XjdeIFqVq8Lmw0j2PBqNem30qnTtJdTp+LIpspDjzcFznKkZ6o5VXg1TZ4AP8AL/5RuCnSTxBhOhBd/wDKNwU6SeIMJ0AFVc/X9HL+0BaH+aLVEVZisutq5lLVodrXTdV1252OXBLXNTqjbM9Dk56BPS8OKyE9sV8KJs7O/ucitRHI5rFRyacISqCqvaC+Gpmq+Mf6uO0F8NTNV8Y/1cC1QKq9oL4amar4x/q47QXw1M1Xxj/VwGfr+jl/aAtD/NFqiqslufFq9lVqXTdOZTMBePYdcEjc1Op1zXjDqEj1dKREfCe6E+W//Jqq1Wu2XvRHJqWqAAFe8weYRtuNmLIsibR1VcisnJ2GqKkqi8bGL/tPZX8X9PEFbpzFmq2LnFzTylqxYaTFffZkDq1j0csBsCkPbERun4+0/Z15tl3PxSJgPgROYjTjbqulkWHb8OIru6VUfPPReFqLx7Ouu079Sc6pGGG+QpmNt3VrFOu4jYh2lI1tYXVL6FVGSjp6JChJDYrNqE7VGomqudtcLnInGuk4yu59y0lLw5OSzmZpZeBBajIcKFiIjGManEiIktoifmQC1MnJytPlYUjIy8OXl4DEhwoUNqNaxqcCIiJxIR/jJg3RsVKMq7MOVrcqxeopzT9e9xNONir+tONOdFhvtBfDUzVfGP8AVx2gvhqZqvjH+rgRnaF43vgHe8xKTEq+G6FESFUafFVdiOxOJUX2dF1a5PZ504D2mUq6aXeucjNVdNFe90lUIdhPh7bdHIraTHa5qp7KOa5P1HyXfuatKuCTjTbc1mYOo1eHC2JWLWrzZNw00XVGr/o6ORq8PE7g110XiIgwMte4MnuJFwzzatclUqFafKwa7Brs22YdNQ5dHthK2IjGqujYi7LlVeBE04NUUNLAdDZV60G/rfl7it6a32XjJo9juB8F/Ox6czk//nAd8AAAAAAZV7hj6tnRv5yNVDKvcMfVs6N/ORqoAKq5eOXZm56A+R4paorViDkXtW+cWLqxjpOPWNViVq8+oeu8Czrph0uVj9SSzJeBq1su57tljFXu3u0c9+miO0AsqCqvaC+Gpmq+Mf6uO0F8NTNV8Y/1cC1QKq9oL4amar4x/q47QXw1M1Xxj/VwGXjl2ZuegPkeKWqIUy95VrVy7V28rppOIuIF51q++t3Xeo3jV4dRmn9RMisgaRWwYb10ZGVvdq7uWMRNEThmsAZV+vr/AG7zjVQyr9fX+3ecBqoAABDOcTk5Xd7g8flyZiGc4nJyu73B4/LgSWAdFdd92TYsvCmr0u6i0KFMK5IDqlPwZVIzmpqrWLEc3aVE04E9kDvQV9wKxnyxwrUnrttbE6kUiFeNWm67NSVwXBJw5uDMRH7L0WHvq721d7RWtRV4FRec7S2b8wRvbMrFfZVxrcN1S1n6TM3SqlAm6ZAkuq02Yb97eqtjq9dU1T0qcYH35t+T3dfuHx6AT0QLm35Pd1+4fHoBPQAqrl45dmbnoD5Hilqin9fwUzoWNmTxYxjy/VDBWNRcTesO+QLxi1Z01A63SCS6aNlIbWN2nvjL6d+rdj0q6oBcA8Di3gLhDjrTZWl4r2LI1+HIvWJJxojokGZlXLxrBmILmRYWuia7Dk10T2CE/wAKb4KvyjH4U3wVflGBOGE+B2E2BtIj0PCmxqdb0tNxN9mnQEdEjzT+Z0aPEV0WKvCvC9yrwqe6Kq/hTfBV+UY/Cm+Cr8owGXjl2ZuegPkeKWqK1ZWcFMfbGxYxgxjzA1DD+NWsTex/e4FnRZ10rA63S0eXXVs3Da9u0x8FfTv1dt+lTRCyoAAAAAAAAAAAAAAAAAAAAUexD3XbLfhrf1y4dVux8SpipWrWJyizkWVp0g6BEjy0Z8GI6GrpxrlYrmKqKrWrppqicR55d2syvc2HuKXvbTvpoGgQM+l3a3LHzYd4oe99P+mHFd2uyz82HGJ3/I0/6YBoODPZd2vy182G2Jn/ACch9LOK7thlv5sM8Sf+UkPpQGhYM8l3bHLnzYY4j/8ALSP0k4ru2WXfmwuxF/4Ej9JA0PBncu7ZZfObCzEP/hSP0g4ru2eAHNhTiD/4JLz4GiYM6l3bTATmwnv/APukvPHBd21wI5sJL9/vk/PAaMEJYvcoTBPpJ4jDKpLu22BnNhFff/jk/OnoMHc7dj5x8wlgdhln12hdiHXXqnrm6Cu/dVSMTY2N7c7i6mdrrp6ZNOcC75FuZ27m2LgbdFzJb1LrcxKwYTJOTqkBsWUdNRIzGQXxWuRUVrIjmvXg/FJSOgv2yraxHsys2LeMkk1Ra3JxJOdhK7ZVYbk4VR34qpxovMqIoHlZayMVZ3BSFZtTxgfBvmLJtSLdslSILNiYV+3tslVVYeyidxsrwKicKcOh12WvEG9L6suq0/Ed0hHui0K7O21VJ2QhrDlp+JLuTZmWMX0m2xzVVicDXbSJwFaZ+UuizJlLOkN1xtSi0CUakvBp9YkrfmKrBl07nYdORYzYjnoiKiRFaioqcXAWfy4UPCS2sMpaiYN31IXjSYE1HiTtblqvBqUSeqER23HjR48JVa6K5ztVTg01RNETQD57/wCUbgp0k8QYToVCzm430nLjc+G2M1cok3V5G3uvO+yUpEayLF3+HLy7dlXcCaOjI5deZFIUXdvMKebBC7PfCWA0oBmou7e4W82B11L+0Zf9xxXdvsMebAu6F/acv/CBpaDNBd2/w15sCbm99Zf+E4ru4GHXNgNca/teB/ABpiDMxd3Aw+5sBLhX9swPNnFd3BsLmwBr/v3B80BpqDMhd3Csbmy/11f27B80cV3cOyubL5W1/b0LzIGl9UlY89TJuSlpl0vGmIESFDjN44bnNVEcn6FXUq5YGU24YlzumcR4sv1rlnq/Yl5jbfOu14tU0VrV51XR35udK4Lu4lnc2Xqs/CCF5g4ru4tp82Xer/CKF5gDTiUlJWQloUlJS8OBLwGJDhwobUa1jU4ERETiQ/Yy/XdxrX5sutVXpJD+jnFd3Htvmy5VL4TQ/owGoQMu13ce3+bLhUPhQz6KcV3cih82W6e+FTPooGoxHGMuDNGxUpG0mxKVuUY7qOc04/8A7cTTjYq/rTjTnRc/l3cmj82Wuc+FjfohxXdyqXzZaZr4Wt+hgXVy4YPXthrPVmfuqPAgwZyEyDClYMffEe5rtd8dpwJonAnP3S66c86mWa7uXIc2WaY+F7foRwXdzJTmyyRvhin0IDU8pxnVzV4v5Nb2trEBttSl44V3OnW2fkX/AOjTdKqMNFciwZhqKitiwtXIyI1+roMTRzEVCuq7ubA5ssMT4Zp9BIzzHbqzbOZDBy4sIbkyzOlIVZgIsrPJd6RXyE2xyPgzDW9RJtbL0TVu03aarm6ojlUDR7Lznny5ZlWwJCxb1ZI3DFYiut6sokpUEXThRjVVWR9OfenP059Cfz+VmDGiy8VkeBFfDiw3I9j2OVHNci6oqKnEqKXVy0bqhmJwciyVs3rEfiZbaOZBZK1SM7rlCbrojYM2iOe5fYbFSJzImyBPu4Y+rZ0b+cjVQyr3DH1bOjfzkaqAAAAAAAAAAAAMq/X1/t3nGqhjXj3jXauXbdf67jHetPqs7Rbf6l6pgUuFDiTT9/teFLs2GxIkNi6PjNVdXp3KLpquiKGygKAejV5WO8HFX3qp304ejV5WO8HFX3qp304C/wCQznE5OV3e4PH5crN6NXlY7wcVfeqnfTjzGJW6gYBZibKqODllWhiBJVq4N56mj1SnyUOVZvEVkw/bdDm4j01ZBciaMXulTXRNVQNCzzl9YdYf4l0htExFsyh3JToUTf2S9WkIU3ChxERUSI1sVqojkRV4dOc9GcXsbEY6G9NWuRUVPzKBULLPgXlovq2quynZVrZi2rRZ+NT6Dclw0mnTU5cLWRIiRo6okJHMY2IisYrk7pqIqHtcs9Ts6g3ndOF0TLnb2EV50+DCn40CiysqkrWaa6I5kGahR4DG7ejkVHQ3aqxy8a66nj6FEzd5ZJOYw0sTL5S8X7Olp2Zj0Cpyl2y1Fm5SVixXRUlpmFMMcj3MV7mo9nArUTXhPf4IWbjLceJVWx7x1t2k2nVZukQ6BRbXp8+2fWnSaRVixHzE01EZFivfs8DE2Ua1OdVA7zNvye7r9w+PQCeiBc2/J7uv3D49AK9ejV5WO8HFX3qp304C/wCCgHo1eVjvBxV96qd9OHo1eVjvBxV96qd9OAv+CgHo1eVjvBxV96qd9OHo1eVjvBxV96qd9OAv+CgHo1eVjvBxV96qd9OHo1eVjvBxV96qd9OAv+CgHo1eVjvBxV96qd9OHo1eVjvBxV96qd9OAv8AgoB6NXlY7wcVfeqnfTh6NXlY7wcVfeqnfTgL/goB6NXlY7wcVfeqnfTh6NXlY7wcVfeqnfTgL/kIZuMab/y74aQ8Y7RtCUuqj0Cch9k1KfEdBmFp8RUZ1RAit2ka6HEVm0jmORWPcq7OzqVv9Grysd4OKvvVTvpx11x7sXlAu236na1xYZYoT1KrEnGkJ6Vi0mnKyNAisVkRjv8ATuJWuVP1gWOy556su2ZiFAkbKvBlMuSI3V9u1nZlZ9HacKQ0VVZHT88JztE40TiLBH8tVdiUWVuWfjWZNVLrTCnYrqVGnWNgzfU6PVYLorYbnNZF2dlXI1yojtdFXjLg5bt1WzCYKdS0C/Jn7pFrwdlm8VaOrajAYn+ynNFc7T2IqRE4NE2QN1AQlljzfYQZr6DM1XDWaqcGeprWLU6XUZN0KPJudxIr01hPReZWPd+dE4ibQAAAAACNarlmy316qzldrmX3DWo1KozESbnJybtSQjR5mPEcrokWJEdCVz3ucquVyqqqqqqnzJlUyvJxZbsLU6HU7zJKYAi9MrGWJOLLlhenRCn+ZOSZXcsycWXXDFOiNP8ANEnACM0yw5ak4svOGadEpDzRyTLLluTiy+4ap0TkPNElACN0y1Zc04sAcN06KyHmjkmW7LunFgJhynRaR80SMAI7TLnl7TiwIw8TovI+aOSZd8v6cWBmHydGJLzRIQAj9MveAacWB9gJ0akvNnNMAMB04sE7CTo3J+bPegDwiYCYFpxYL2InRyT82Rhe9h2PZOYTBzsMsyhUDq3sh6p6106DK79sSLdjb3tqbWztO014tpdONSxRCWL3KEwT6SeIwwJSIezd02q1jLle9LpE4+XizMg1kXe5hIESLL74zfoUN6qiI98LbY1NU1VyJzkwnisZYMvMYb1iDN4WMxHhPZDR9svbLuSoJvje50mPvS6em7rg7kCA7Htncy6pbFPi0Kj4CzEuyXht/wBPZS3TbF2U7mPv/wB9SJ7KRO614yfMJ6bg1SrbiymB8pZ8tQEmnuiQ7XbLJKJMKjdrVJfuNvTZ159NCo9Rp1nUuTiT01uR7HwoTVc5JelUCPE0T2GQ1c536kUsTlRrdpXLhVDr1kYLSOGNInJ2M6FR5TqJEe5NGvivZKLsQ4m0iscx+kRqsVHIi8ADFWj0mvY/YM0mu0uUqMjH7It9lpuA2NCibMkxzdpjkVF0ciKmqcaIpKSYR4UJxYY2mn7Flv4COL/5RuCnSTxBhOgHlUwnwtTiw1tVP2NLfwHJMLMMU4sOLXT9jy/8B6gAeZTDDDVOLDy2U/ZMv/Ackw1w5TisC20/ZUD+E9IAPOphzh6nFYlup+y4H8JyTD2wU4rHt9P2ZB/hPQADoUsKxU4rLoSfs6D/AAnJLGslOKz6In7Pg/wneADpksuzk4rToye4IX8JySz7STitakJ7hhfwnbgDqktO1k4rapSe44f7jklsW0nFb1MT3JD/AHHZgDrkty3k4qDTk9ys/cckoNCTiosgnuZn7j7wB8SUWjpxUmTT/cM/cckpNLTipsqn+5b+4+sAfMlOp6cUhLp/um/uOaSUmnFKQU/3aH7AD80l5dOKBDT/ALqFI91dzFpg/gH9zG2ppId04mLEpjEhfykCmNROq4nB/XRzICIvGkV6pwsLwHiZnBjDKfxLbjDVrRkqneECVhSMnVJ5vVESQl4auVrJVH6tgd0+I5XMRHOV7tVVNEQMXstO5X5gMcocpcl7wPuc2pH0iJM1aXctQmIfswZPVrkReZ0VYaKiordpDVTLnkVy7ZZ4UCesqz2VO5IbdH3FWdman1dpwrDVURkBPzQmt1TjV3GWDAGVe4Y+rZ0b+cjVQyr3DH1bOjfzkaqAACgFLyuYE5lM9mZ77tdjdkfY52FdbP8AWc5J7x1RR137+bRYe1tbxC9Nrps8Gmq6hf8ABVX0LjIn7RnymrH0sehcZE/aM+U1Y+lgWqBVX0LjIn7RnymrH0sehcZE/aM+U1Y+lgWqBSrJNhbYmC2bHNNhnhpQus1t0bsI6ikuqo0xvW+02ZjRPvkZ74jtYkV7u6cumuiaIiIl1QBkrdNp2rfO7dTVrXrbNKuCizux1TTqpJQ5uVj7FotezbhREcx2y9jXJqnA5qKnCiGtRlX6+v8AbvOAv/2p2Vj8mnCr4G07zI7U7Kx+TThV8Dad5klUARV2p2Vj8mnCr4G07zJF2ZvL1gFY2B9yXTZWB+H9v1qS6j6mqNLtmSlJqBtzkFj9iLDhte3aY9zV0Xha5UXgVS0xDOcTk5Xd7g8flwJLOMRzmQ3PaxXK1qqjU519g5HCMrUhPVz1YiNXVycaJpxgUyw1wRxLzNWm/Fe/812LVtzNXqc6kCiWXWodJlKXCgzESC2Wc1sNznvajO6VyouvGiqmpNWCmW2YwZuCdr0XH/F6+0nJXqXqK8rlWpSsHukdvkNmw3ZfwabWvEqlTnS+UGkXNWa1Tt0kxNoc/VJuJMVGBT7pl5WC+YVdHOfBZJoxX8CIrlRXLpwqqk65WKpg9PXrUoeHmca+MXZ5tOVYtKrldhzsCVhb4z7+1jIEPR2ujdVVeBy8AEh5t+T3dfuHx6Ael7U7Kx+TThV8Dad5k81m35Pd1+4fHoBPQEVdqdlY/Jpwq+BtO8yO1Oysfk04VfA2neZJVAEVdqdlY/Jpwq+BtO8yO1Oysfk04VfA2neZJVAEVdqdlY/Jpwq+BtO8yO1Oysfk04VfA2neZJVAEVdqdlY/Jpwq+BtO8yO1Oysfk04VfA2neZJVAEVdqdlY/Jpwq+BtO8yO1Oysfk04VfA2neZJVAEVdqdlY/Jpwq+BtO8yO1Oysfk04VfA2neZJVAEVdqdlY/Jpwq+BtO8yeJxqwlybYHYVXNivdWWzClKfbchEm3Q+w+mtdMRfSwoDVWD6aJEcyGn53oWLI1xwwAsTMNSqRa+Jq1GdtumT6VOPRpeadLwKjHY1UhJMOZpEdDZtOdsNc1FcrVXXZRAP59MPcF8Zc0V/VJuFGGT6hNVCdiTUzDpUkyTpdN316u2Fd3MCWhN10axVTgREai8RpXlu3Gyyba6luXMjcnZTUW7MTsfpMSJAp0Nf6sWP3MWP+hu9pzd0holaVnWnYVBlbWsm26ZQaPJN2ZeRp0qyXgQ059GMRE1XnXjVeM7gDp7Ss607CoMra1k23TKDR5JuzLyNOlWS8CGnPoxiImq868arxncAAAAAAAAAAAAAAAAAAAAAAAAhLF7lCYJ9JPEYZNpCWL3KEwT6SeIwwJSPPX/AHHXbTtOfr9tWZPXZUZVrVg0iRjwoMeZVXIio18VUYioiqvCqcR6EqfiFRcV8x2YO68LaDjdcuG1mYe06nOmOxeIkvUalUJtromr5heFkJjGtTZTgdquqc4HoY2ZXMGkF6y2Ry/XxUauw2JcFJY1XcyK5Iy6J+fRT1mVuy8QbUses1bE+kytFuC77jn7kmKLKzTZiFS0mHJsy++N7l7kRqK5zeBXOXQ6HK1c2JMnXcQ8EMU7vfdtSw8qUrDkK/GgthzE/TpqBvsFY6N7lYrdHNV3GuiKvslgQImv/lG4KdJPEGE6EF3/AMo3BTpJ4gwnQAAAAAAAAAAAAAAAAAAAAAAAAAAAAAAyr3DH1bOjfzkaqGVe4Y+rZ0b+cjVQAVVy8cuzNz0B8jxS1RVXLxy7M3PQHyPFAtUcI0aFLwnx48VkOFDar3ve5Ea1qJqqqq8SIhzK/wCNNYqWM18w8sdmT0zL0/eYc/iDVpV2yslTHLqynsiJ6WPNaKi6cLYSPdwK5oHt8EMwGHuYSl1+u4bR5yaplArUehxJyPCayHNRYSNV0SBo5VdCXaTRzkaq6a6aaKskla8mFHpdvzuNNCokhAkafIYkT0tKy0BiNhwoTJeXRrWonEiIiFlAKq5eOXZm56A+R4paoqrl45dmbnoD5HilqgBlX6+v9u841UMq/X1/t3nAaqAAAQznE5OV3e4PH5cmYhnOJycru9wePy4ElnF7mMY58RURrUVV19g5EN5j8bbqwqlLatjDWx4d233fFRdTKHTpiZ6nlWKyGsSNMTETjbChsTVUTRVVUTVAPMzWbrI5BixpScxWsBsRjnQ4sOJCbqjkXRzVRWfpRTzuXS/8Nb9zF3lPZdUgRsPWUCX69TVPkXy1NiV3f12VgIrWtWKsBPvjmJo5EYqqqpqfXhFiXiXLYqymCeZvBmx6LX65TY9VoNYthFjU2fZAVu/QFbGRYkOKxHI7hdo5NdE51s3KycpIwUlpGVgy8FuqpDhMRjU1/MnABE2bfk93X7h8egE9EC5t+T3dfuHx6AT0AAAAAAAAAAAAAAAAAAAAAAAAAAAAAAAAAAAAAAAAAAAAAACEsXuUJgn0k8Rhk2kJYvcoTBPpJ4jDAlIp/c07mmwizFYk3hhflfdiLQbyZSXQJ5bukaUkN0tLbDm73F2nu4XLwqjeLnLgACh9m3lnntHFO/cTW5F3TTr463ayS4iUxiSnUsFYX8pou+bWuvpW6cXCWywXvHFK97TiVfFzCT7nVabNvgspPXuBVNqCiNVsXfoKI3hVXJs8abP5z3wAia/+Ubgp0k8QYToQXf8AyjcFOkniDCdAAAAAAAAAAAAAAAAAAAAAAAAAAAAAADKvcMfVs6N/ORqoZV7hj6tnRv5yNVABVXLxy7M3PQHyPFLVFVcvHLszc9AfI8UC1RBl/ZIMq2KN31K/b+weptYr9Xe2JOzsWbmmvjOaxrGqqMio1NGsanAicROYAqnlKyb2RgXfl+3u3C6UoFRiXDOy9sTcOfWM5KFEhwtliNbFciNV7XcERNvg/QWsAAqrl45dmbnoD5HilqiquXjl2ZuegPkeKWqAGVfr6/27zjVQyr9fX+3ecBqoAABDOcTk5Xd7g8flyZiGc4nJyu73B4/LgSWVOzeYsWFgnjtgdiHiXW3UmgSL69DjzSSsaYVrokqxrE2ILXPXVyonAhbE4RIEGNpv0Fj9OLaai6AZ8YmboBlNuLH7CO+aRidFj0a1uvXXWYWhVBqwOqJZrIXcOgI5+rkVO5RdOfQtJgpnBy9Zh7gnbXwivqJW6lT5Xq2YgupU5K7EHaRu1tR4TGrwuRNEVVJg6ik/+qQf+Ghyhy8vCXahQIbF4tWtRAIkzb8nu6/cPj0AnogXNvye7r9w+PQCegAAAAAAAAAAAAAAAAAAAAAAAAAAAAAAAAAAAAAAAAAAAAAAQNjrWaRb+OmDNXr1Vk6bIwOyLfZqbjtgwYe1Jwmt2nuVETVyoiarwqqITydLcdlWbeHU/ZbaVFrfUm31P1xkIUzvO3ptbG+NXZ12W66ceynsAeO+7HhF7aln+/kr/GPux4Re2pZ/v5K/xncfcVwb9qWzPeGV82PuK4N+1LZnvDK+bA6f7seEXtqWf7+Sv8Y+7HhF7aln+/kr/Gdx9xXBv2pbM94ZXzY+4rg37Utme8Mr5sCJ6/eVoXbmNwc7Fbqo9Z6k7Id/63z0KY3rakE2dve3Ls67LtNePZX2CxZ5ijYX4aW7UoNZt/Dy2aZPy+1vM1J0iXgxoe01Wu2XsYjk1a5UXReFFVOc9OAAAAAAAAAAAAAAAAAAAAAAAAAAAAAAZV7hj6tnRv5yNVDKvcMfVs6N/ORqoAK/4pZCsp2NN91PEzEvCnrzclZ3nq2d6+1KX33eoLIMP73BmGQ26Q4TG9y1NdNV1VVVbAACqvoXGRP2jPlNWPpY9C4yJ+0Z8pqx9LLVACqvoXGRP2jPlNWPpY9C4yJ+0Z8pqx9LLVACKsC8rmBOWvr39xSxuxzsj6m65/6znJzf+p993n+cxYmzs7/F9LprtcOuiaSqAAMq/X1/t3nGqhlX6+v9u84DVQAACGc4nJyu73B4/LkzHmMSsP6NilZVRsS4Jmdl5Cp7zv0STexkZu9xWRW7Kva5qd1DRF1avBr+kD7ARh2sUD2+cY/hSnmh2sUD2+cY/hSnmgJPBGHaxQPb5xj+FKeaHaxQPb5xj+FKeaA6/Nvye7r9w+PQCeiCavlJoNwU6LSK9jJivUpGPs77KzdxMjQYmy5HN2mOgqi6ORFTVOBURSdgAAAAAAAAAAAAAAAAAAAAAAAAAAAAAAAAAAAAAAAAAAAAAAAAAAAAAAAAAAAAAAAAAAAAAAAAAAAAAAAAAAAAADKvcMfVs6N/ORqXUZmLJ0+anIEu6YiwIL4jILeOI5rVVGp+dVTQy03DH1bOjfzkaqAVSsLNncDbodLYhwJZKTMvViul5dWPk114F04Vc1OJUXVf/JbTyk3Kz8rCnZKYhx5eOxIkKLDcjmvaqaoqKnGhAGYTL424mzF8WTK6VRrViTkjDTgmkTjexP8Aaacafjaezx1kw1z6wsErtrWFtcw5xCu2RoqweqW0KlMm3SMSLDSIxGbUVuiORVRWu2eFrlTiXUNIAVQlt0Elp2XhzcnkzzSx4EZqPhxYWHaPY9q8SoqTOip+dD9e368CvNV8XH1gC1QKq9v14Fear4uPrB0F1bpRR7dlYkCNlQzD06pxISvlIVZstkpDevEiqqzCu2dfYavFpwAWKxcxfoWFVG3+ZVs1VZlrkkpFHcL1/rv09KxF415+JPzeSy841XPilNVenXHTJVjpGGyPDmZVjmM0cqpvbkVV4eDVF14kUp/gxeVy5xsS6/Iso1yUypUd0rFrMSuSbZfqOFHR6wkSGj3KibMNdlqomqKmmqaqmhViWJQMPLegW7b8vswoabUWK5E3yPE53vXnVf7k4kA9EZV+vr/bvONVDKv19f7d5wGqgAAAAAAAAAAAAAAAAAAAAAAAAAAAAAAAAAAAAAAAAAAAAAAAAAAAAAAAAAAAAAAAAAAAAAAAAAAAAAAAAAAAAAAAAAAAAAAAAAAyr3DH1bOjfzkaqGVe4Y+rZ0b+cjVQAZ0z2E9WvjOLmmnLUgQlj2/EsyP1DDZsrHbHpD3RFbpxv2mbWnPtO5+PRYqrl45dmbnoD5HigeawFx4msPJxlqXVEiRLfixFRHORVfIvVeFUTj2NddW/rTnRbkyk3Kz8rCnZKYhx5eOxIkKLDcjmvaqaoqKnGhAGYXL624mTF8WTJo2qMasSdkoTeCbROFXsRP8ApPZT8b9PHWKmZtsWMJptMJsOqFS69VpuA6cYldixWydHhI7ZWI9Ifdv2l1RIaK3hTXVOHULw4v4wUTCuirFjOZM1iaYvUUltcLl4tt+nExF/v4k/NUm2rYvrMBfUeZjTDosWM9sSenoiLvUtC5kRP0Jo1qex+lTxOEkDHvMBirPW/iVRYTppYTZ2NclOhxnUxIKu0WF3afeoifiw9eFOFOBFU0Nsex6Bh9b8C3relUhwYSIsSIqJvkeJpwvevOq/4cSAVbyjWpTLHzi5qbUo++dSU+HYbGLEdq5yupMd7nL+dXOcv6y4hVXLxy7M3PQHyPFLVADKv19f7d5xqoZV+vr/AG7zgNVAAAAAAAAAAAAAAAAAAAAAAAAAAAAAAAAAAAAAAAAAAAAAAAAAAAAAAAAAAAAAAAAAAAAAAAAAAAAAAAAAAAAAAAAAAAAAAAAAABlXuGPq2dG/nI1UMq9wx9Wzo385GqgAqrl45dmbnoD5HilqiituYtU7CfOXm0nYsBZmpVBbFh0+X4mvc2jRNpzl5mt2m6866on50C02MeMVGwroqvcsOarU0xeopLa4+bfH6cKMT/HiT2UzDh2VihjxmjvuDRKpMysWNb0rVqlFprWQpuJBa9yIyC5UVGavcuuy3aXRNFThUsXadpX1j/e8aam5uLFdEckSfqEVqrDl4fM1E4teZrE/8tVJ1vHKLSo8zb914P3/AFXDe+LblYklAr8lKwZ1s7LxFR0SDOysXuJhiuRHJwtVq+lVAKp5WMbbky84yQ8GrquipV+ybkkItSgxam5I09S5mE9rHKsVER0SG5FTVHaqmmqcS66TSk3Kz8rCnZKYhx5eOxIkKLDcjmvaqaoqKnGioUxuTI/ctIi1XFuqYkTmIGIM4xUqEw+lQKdAdLpouxKSsDVsJdUVyornOevPrx/rgRj1O4dzjbVux8aNQYkTYarkVXyD9eFUTj2NeNvNxpzooely8cuzNz0B8jxS1RU/LbNy09nizaTslHhx4EdlgRIcSG7aa9q0aKqKipxoWwAGVfr6/wBu841UMq/X1/t3nAaqAAAAAAAAAAAAAAAAAAAAAAAAAAAAAAAAAAAAAAAAAAAAAAAAAAAAAAAAAAAAAAAAAAAAAAAAAAAAAAAAAAAAAAAAAAAAAAAAAADKvcMfVs6N/ORqoZV7hj6tnRv5yNSqpEnYNMm41NgtizbIER0vDdxPiI1dlF/SugHg8Y8ZaLhXR1TahzdbmWL1HJbX6t8fpwoxP8dNE51TL5lw4izGYzE69qrhBinektc0xRnxZ+0rWi1NGNgymw/iVrODaRrU2tO4VODQs3b+HeJeNF+TK12FOwI7ou1UZ6cgOa2Xai6bKNXTh5msTTi5kRVLn2XZdAsKgwLet2TbBl4KaveqJtxn6cL3rzuX/wBuICqdk5xKBYFAgW7buSDNTCgQU1e9cONYkZ68b3r1Rwqv+HEnAd/2/XgV5qvi4+sFqgBVXt+vArzVfFx9YIIxoxjgX1U+ySzcm2ZulVOO7WdZNYdPZLxuD+U1ZGcrXezwaLxrouqrpCAMv8i+MU3ZOOGKt0XVZNxUKhXp1ggbdZkHyszBdKS8eFtbK6o5rVcqORFVURWrwcRp1JzkrUJWDPSMzDmJeYYkSFFhuRzXtVNUVFTjRSv+YPL224mx73seUa2ptR0SekobdOqudXsRP+k49U/G/Tx/hlGnr6bAq1CrMpONoUmxrpZ0zCc3eo6u7qGxXJwppqqpzLpxa8IWNMq/X1/t3nGqhlX6+v8AbvOA1UAAAAAAAAAAAAAAAAAAAAAAAAAAAAAAAAAAAAAAAAAAAAAAAAAAAAAAAAAAAAAAAAAAAAAAAAAAAAAAAAAAAAAAAAAAAAAAAAAAGVe4Y+rZ0b+cjVQyr3DH1bOjfzkaqAAAAAAAAAAAAMq/X1/t3nGqhlX6+v8AbvOA1UAAAAAAAAAAAAAAAAAAAAAAAAAAAAAAAAAAAAAAAAAAAAAAAAAAAAAAAAAAAAAAAAAAAAAAAAAAAAAAAAAAAAAAAAAAAAAAAAAAFf8AKlkpwsyfdlP3M6/ddT7Leoerevs1LRt76l3/AHvet5gQtNeqX7W1ta6N000XWwAAAAAAAAAAAAACv/aU4Wdtj24vX+6+zP8A6j1VLda//lvW/wDk9433+R7r+V9Pw8XcgAWAAAAAAAAAAAAAAAAAAAAAAAAAAAAAAAAAAAAAAAA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429" y="2132856"/>
            <a:ext cx="8215958" cy="2963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5012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t>Optimistic approach: </a:t>
            </a:r>
            <a:r>
              <a:rPr lang="en-US" dirty="0" err="1" smtClean="0"/>
              <a:t>stateful</a:t>
            </a:r>
            <a:r>
              <a:rPr lang="en-US" dirty="0" smtClean="0"/>
              <a:t> transformation</a:t>
            </a:r>
            <a:endParaRPr lang="en-US" dirty="0"/>
          </a:p>
        </p:txBody>
      </p:sp>
      <p:sp>
        <p:nvSpPr>
          <p:cNvPr id="3" name="Объект 2"/>
          <p:cNvSpPr>
            <a:spLocks noGrp="1"/>
          </p:cNvSpPr>
          <p:nvPr>
            <p:ph idx="1"/>
          </p:nvPr>
        </p:nvSpPr>
        <p:spPr/>
        <p:txBody>
          <a:bodyPr/>
          <a:lstStyle/>
          <a:p>
            <a:r>
              <a:rPr lang="en-US" dirty="0" smtClean="0"/>
              <a:t>Windowed grouping</a:t>
            </a:r>
          </a:p>
          <a:p>
            <a:r>
              <a:rPr lang="en-US" dirty="0" smtClean="0"/>
              <a:t>Map</a:t>
            </a:r>
            <a:endParaRPr lang="en-US" dirty="0"/>
          </a:p>
        </p:txBody>
      </p:sp>
      <p:sp>
        <p:nvSpPr>
          <p:cNvPr id="5" name="Номер слайда 4"/>
          <p:cNvSpPr>
            <a:spLocks noGrp="1"/>
          </p:cNvSpPr>
          <p:nvPr>
            <p:ph type="sldNum" sz="quarter" idx="12"/>
          </p:nvPr>
        </p:nvSpPr>
        <p:spPr/>
        <p:txBody>
          <a:bodyPr/>
          <a:lstStyle/>
          <a:p>
            <a:fld id="{9E7AA222-FE6E-49CC-9DDF-26B60A9799BD}" type="slidenum">
              <a:rPr lang="en-US" smtClean="0"/>
              <a:t>15</a:t>
            </a:fld>
            <a:endParaRPr lang="en-US"/>
          </a:p>
        </p:txBody>
      </p:sp>
      <p:sp>
        <p:nvSpPr>
          <p:cNvPr id="4" name="AutoShape 2" descr="data:image/jpeg;base64,/9j/4AAQSkZJRgABAQAAAQABAAD/2wBDAAMCAgICAgMCAgIDAwMDBAYEBAQEBAgGBgUGCQgKCgkICQkKDA8MCgsOCwkJDRENDg8QEBEQCgwSExIQEw8QEBD/2wBDAQMDAwQDBAgEBAgQCwkLEBAQEBAQEBAQEBAQEBAQEBAQEBAQEBAQEBAQEBAQEBAQEBAQEBAQEBAQEBAQEBAQEBD/wAARCAEmAqYDASIAAhEBAxEB/8QAHgABAAMAAwEBAQEAAAAAAAAAAAcICQIFBgQDCgH/xABmEAABAgQDAQcKDwsIBggHAAAAAQIDBAUGBwgREgkTITE4QYYUFRYYIlZotLXTGTJHSVFXhJWWl6bF1OTwFyMpQlhhcYGF0dIzNEhSeJGhxCQlU4OTlENUYoKSsbLhJzVVY3Ki8f/EABQBAQAAAAAAAAAAAAAAAAAAAAD/xAAUEQEAAAAAAAAAAAAAAAAAAAAA/9oADAMBAAIRAxEAPwDVMAAAAAAAAAAAAAAAAAAAAAAAAAAAAAAAAAAAAAAAAAAAAAAAAAAAAAAAAAAUA3KTNHjtmU+6j92u+eyPsc6ydbP9WScnvHVHV2/fzaFD2treIXptdNng01XW/wCZV7hj6tnRv5yNVAAAAAAAAAAAAFAO2jx29Fh7Wjs5/wDht/8AROtkn3tdW/zjeuqP5x3f8p/2fS9yX/Mq/X1/t3nAaqAAAAAAAAAAAAAAAAAAAAAAAAAAAAAAAAAAAAAAAAAAAAAAAAAAAAAAAAAAAAAAAAAAAAAAAAAAAAAAAAAAAAAAAAAAAAAAAAAADKvcMfVs6N/ORqoZV7hj6tnRv5yNVABWrEHPRatjYsXVg5ScBcar7rVmdQ9d49nWtDqkrA6rlmTEDVzZhr27THqndsbq5j9NUbqWVKq5eOXZm56A+R4oDt+vArzVfFx9YHb9eBXmq+Lj6wWqAFVe368CvNV8XH1gdv14Fear4uPrBaoAQpl7zU2rmJrt5WtScOsQLMrVidbuu9OvGkQ6dNM6tZFfA0hNjRHpqyCru7RvcvYqaovBNZVXLxy7M3PQHyPFLVADKv19f7d5xqoZV+vr/bvOA1UAAAAAAAAAAAAAAAAAAAAAAAAAAAAAAAAAAAAAAAAAAAAAAAAAAAAAAAAAAAAAAAAAAAAAAAAAAAAAAAAAAAAAAAAAAAAAAAAAAGVe4Y+rZ0b+cjVQyr3DH1bOjfzkaqACquXjl2ZuegPkeKWqKq5eOXZm56A+R4oFqiDsZsa8QqXiDR8DsCLVotcvuqyD6xOTVdmIsGlUWnNfsJHmN5RYkRz39yyG3RV0VdURCcSkVUsy+r+3QTEq0qZiLUrMpE5YtCmZ6douxDq0eWZFjNZBlo8RHJAasR0RYj2sV3ctRqt1VVCdMHL/AMwUa9qphpj9hzSJaclZBlSp91WoyafQp+Gr9l0BeqEV8CYaui7DnO2mrqnAnDNJVrDCPf2BmZuTy8VXFC5L+tG67XmripExc802cqtLjysaHDiwnzWiPjQnpERW7aaoqaarwlpQKq5eOXZm56A+R4paoqrl45dmbnoD5HilqgBlX6+v9u841UMq/X1/t3nAaqAAAAAAAAAAAAAAAAAAAAAAAAAAAAAAAAAAAAAAAAAAAAAAAAAAAAAAAAAAAAAAAAAAAAAAAAAAAAAAAAAAAAAAAAAAAAAAAAAADKvcMfVs6N/ORqoZV7hj6tnRv5yNVABVXLxy7M3PQHyPFLVFFWYo3Vl2znZh7pq2W/Gq86LffYl1oqNnWfEqMq/qKlbEfWK58Ni6PjI3uFd3THouipwheohzGfL1MYi3TR8TsP8AEeq4eYgUKWiSErXJGUhTkKYk4jkc6Wm5SN3EeHtIjk4WuavCjkI47frwK81XxcfWB2/XgV5qvi4+sASHg5l4qFhXjU8VsS8TqliLiBVpJlMfWJqQgyEvJyTHbSS8pKQtWwWK7unLtOc5UTVSZyqvb9eBXmq+Lj6wO368CvNV8XH1gBl45dmbnoD5Hilqin+TepXVfOZPMdjHVsJMQLEot59h/WiBeNBiUuaj9SSExLx9GuVzHbL2IvcPdo17NdFdoXAAGVfr6/27zjVQyr9fX+3ecBqoAAAAAAAAAAAAAAAAAAAAAAAAAAAAAAAAAAAAAAAAAAAAAAAAAAAAAAAAAAAAAAAAAAAAAAAAAAAAAAAAD5qiyci0+ahU+K2FNPgvbAe5OBsRWrsqv5kXQo9QcR8TMGr+mVr8aemJhsRW1GSnI7ntmGquu0iqqprztens+woF6gdDZV60C/qBAuG3ptI0vGTR7FVNuC/nY9OZyf8Aud8AAAAAgXMBmDh2eyNZ1mTLIlbe1WTU0xdUkkVOJPZif+n9PEE9ArzlNmsRKlLVeqXHUJ+aocdGpKPnIroiujoq7Sw1cqrs6cfMq6ewpYYAAAAAAyr3DH1bOjfzkaqGVe4Y+rZ0b+cjVQAAAAAAAAAAABlX6+v9u841UMq/X1/t3nAaqAAAAAAAAAAAAAAAAAAAAAAAAAAAAAAAAAAAAAAAAAAAAAAAAFP6/jXnQvnMnixg5l+p+CsGi4ZdYd8j3jCqzZqP1xkEmE0dKRHMdsvZGT0jNG7Hpl1UuAVVy8cuzNz0B8jxQH4U3wVflGPwpvgq/KMtUAKq/hTfBV+UY/Cm+Cr8oy1QArVlZxrx9vnFjGDBzMDT8P4Nawy7H97j2dCnWysfrjLR5hdXTcRz3bLGQU9IzR236ZNFLKlVcvHLszc9AfI8UtUAIIzAQK3XcU8K7IkL2uW3JGu9fOrYlCqT5ONE3iWhRYeqpqi6ORU7pF0RztNNdSdyEsXuUJgn0k8RhgfL2vUf2/cY/hUvmx2vUf2/cY/hUvmyXABEfa9R/b9xj+FS+bHa9R/b9xj+FS+bJcAECytr1zDTHzDGjSuKt/V6QuHr11bK1yuPmoLt4ktqHoxEa1e6fr3SLwtaqaaFlSC7/wCUbgp0k8QYToAKq7oPO3V2K4OWta2IF12d2Y4wW9bNRqNs1WJT57qGbhzTIrGxWf8AdciORzdpjFVq6Fqiqufr+jl/aAtD/NAO0F8NTNV8Y/1cdoL4amar4x/q5aoAVV7QXw1M1Xxj/Vx2gvhqZqvjH+rk/txZwrfd64fMxLtR10t46GlZllqCe59vfP8A9T1YFAMcMD7qy13VgddNrZqswFx9keMFs2zUadc18xJyRjyMxEiPisdCZDh7W1vDWqjlVqtc9FauvBf8qrn6/o5f2gLQ/wA0WqAEcYy4M0bFSjq5EhylclWKknO7P697iacKsX/BV1TnRZHAGPEO38RYGYvE6yati/ipZcrbUxRmRZC07oi0xHNjSm2/gRHM4dlHNXZ07tV4dS39lZOqBf1AgXFb2d/NTGl4yaPYuI+j4L042PTqfgVP8eNOA83b2EkhixnLzaSb5hZap05bFiU+Y/Fa51GibTHJztdst1500RfzL81n3hfGAV7RpWck40NYb97qFOiu0hx2czkXi152vT/yVQJL7QXw1M1Xxj/Vx2gvhqZqvjH+rkzvzB4L0+16dd1z4nWxbNPqb1gwX12ry8hrGa3V0L789qK9qLqqJrwcPERLixnFw8n5aNaWCuIVu3JVYsHbmZ6j1SBOMk4TuDVqwnORXL7PE39PEEA41YLy2H88lu2hnMzO1SsQnIs2sziM58vAT+ouxBarn/mReDn4eA8tkdweqN+Y44q2vc99XFXaDZy0GO9azUXzU1FdNwI8VWo5dEajnNXaciIujW8a8JOGBuBVSxMn0ui6eqINBhxdtz3KqRJ5+uqtaq8Ozr6Z359E4eL0eWqRk6bngzZ0+ny0OXlpdlgQ4UKG3ZaxqUaLoiIBamQp8lSpKBTabKwpaVlmJCgwYTUa1jU4kREPoAAAAAAAMq9wx9Wzo385GqhlXuGPq2dG/nI1UAFFWYXXVmJznZh7Wq2ZDGqzKLYnYl1op1nXhEp0qzq2lbcfWE5kRiavgo7uEb3T3quqrwXqKq5eOXZm56A+R4oDtBfDUzVfGP8AVx2gvhqZqvjH+rlqjzN8YnYa4ZSstO4k4hWzacvOxFhS0auVaXkGR3omqtY6M9qOVE4VROHQCvfaC+Gpmq+Mf6uO0F8NTNV8Y/1cniyMZsH8TJ2YpuG+K9nXXNykNI0xAoldlZ6JBhquiPe2C9ytbrwarwansgKf5N6bdVjZk8x2DlWxbxAvui2Z2H9aI9416JVJqB1XITExH0c5GsbtPeidwxurWM11VupcAqrl45dmbnoD5HilqgBlX6+v9u841UMq/X1/t3nAaqAAAR/j3iBWcLcJ67fdvy0lMT9M6l3mHOMe+C7fJmFCdtIxzXL3MRVTRycOn6CQCGc4nJyu73B4/LgfL1xzg/1cHP7qp+8dcc4P9XBz+6qfvJVAEVdcc4P9XBz+6qfvHXHOD/Vwc/uqn7yVQBA2IuJuarDKzahe9elMKI8jTd632HKQ6k6M7fIrITdlHPai909FXVU4Nf0FlCBc2/J7uv3D49AJ6AFP6/jXnQvnMnixg5l+p+CsGi4ZdYd8j3jCqzZqP1xkEmE0dKRHMdsvZGT0jNG7Hpl1UuAVVy8cuzNz0B8jxQH4U3wVflGPwpvgq/KMtUAKq/hTfBV+UY/Cm+Cr8oy1QArVlZxrx9vnFjGDBzMDT8P4Nawy7H97j2dCnWysfrjLR5hdXTcRz3bLGQU9IzR236ZNFLKlVcvHLszc9AfI8UtUAAAAAAAAAAAAAAAAAAAAAAAAAKq5eOXZm56A+R4paoqrl45dmbnoD5HigWqKrYlzmIePGZ2pZd6JidcdgWfZ1tSlerc1bUw2UqtUmJuI9sGDDmla50CExrFVysTVVXTVOBUtSVqxkw9tu9Mf6bGwvxznMMcbJW3nPSJCpLZ6XqtF370keXjo2DMIyJrpsREezaVV4FRQOOF1dvHBvMZ2tVz4kVu+aFcFtRLltufr8RkeqyLoEZIUxLR5hrWrHYu217HPTaTRyaqWXKS4cYezL8/UpVZvEmqYgXDZVjzUO7a5MshwIEGam4zGyknCl4CJBl0bDZGfsJq/ukV6uVUUu0BVXLxy7M3PQHyPFLVFVcvHLszc9AfI8UtUAISxe5QmCfSTxGGTaQli9yhME+kniMMCUisd/R8f8asa7ow4wpxphYX0GwZORdNTUvRIFSnanPzTHRWoqR+5ZAYxG+l4XKqovFwWcIQxbyt07Ee9VxHtTFK9sOrlmpJlLqc9bE6yD1ylGKqsZGZEY5qvZtO2IiaObrz8AEOYfWLjrmphVqp4l5hrtsZ1j1WNa8vLYd1FtPhT87KaNjT8y5Yaq9sVyoqS/pWommvCThldvS9LnsisUDESrwqxcVk3DPWzOVaHCSElRSXciw5hWN4GvdDezaRODaRSO5jJle9iRmQ8sWY+t4YU+egQ2VyTmKJLVxtSmGpo6d2phUWHMxE4YkROF6oi8GhNuDGEdBwTsOVsehT07UXNjRp2fqU/E25qozsZ6vjzMV3FtvcqronAiaInEB5+/wDlG4KdJPEGE6EF3/yjcFOkniDCdABVXP1/Ry/tAWh/mi1RVXP1/Ry/tAWh/mgLVHQX/J3BUbFuKQtSeZJVqZpc1Cp0y92ykGZdCckN6rzaOVF15jvyMczdnXjiDl9xAsrD+ZdAuKs0GalKe5sXe1dFcz0iP/F2k1brzbQGdUS+8mzsqjMGpWy6YzHNYSUpkw2nos2l07WnVfX5W9Tr9+++b51Rrs8Gz+Kaj2NKV6QsqgSN0zrJusy9MloVQmGLq2LMthNSI9F50VyKupTN2aPLTFy4Ll+Swqyt3JbfWJMMOxSbWfSd3ne0hb3vO9bO+91v21s/jbWpZ7LXal6WLgFYNn4iTazFyUigykrUnui74qRmsRFYr/xlamjdefZAh/P1/Ry/tAWh/mi1RVXP1/Ry/tAWh/mi1QAAAVVy8cuzNz0B8jxSY8ZcGqPipRlVqQ5WuSjF6inFT9e9xNOFWKv92uqc6LDmXjl2ZuegPkeKepzCZgWWzDj2TZU2jqvEarJuchuRUk0XjY1f9p/6f08QZ54wwarRsdaXZNVw7lLviUSlz8SLRp2Xl5mU6piKkJsR6x0WE3ZbtKj1RVRVTRFUlHJpY9gYgYqTlmXHhzTcP63ISCVKLTZaBAR1VlEiI1VgTEFrUiMa7Tb4lbqnBw6p18/PVq1LkbceLEtPUPDOqyMXqO7IdJmZuDAqbF13ucdC2lZCei8ETY01RdV4F06HBrEWeZmOo2MdrUyYj27bFKmqe2bmZd8CHVFmVRHpA20RysRrdUfpprpxgaxyUlKU2Tg0+QlocvLS7EhQoUNqNaxiJoiIicSFXMvHLszc9AfI8UsbZd6UG/aBL3Fb02kaXjp3TF024L+dj05nIVyy8cuzNz0B8jxQLVAAAAAAAAyr3DH1bOjfzkaqGVe4Y+rZ0b+cjVQAVVy8cuzNz0B8jxS1RVXLxy7M3PQHyPFAtUUszUREvLNph7Y8XBJMV5W37Rq1Y7HJiBKukos5MRYUGFEmYs2m8QmMYyIu0u07VWo1rlVC6ZX3FrMjXMA8XoLcWaI2TweqtIaspdMjTJqZdTaq1675BnnQlejIT2aKxyQ0TXXVV5g6PLJdWFlPxErWGcxlat/AzE6BTmz0em06Rp6w6nTdvTfZedlIbEmIbX6I5qtRWqqapx6WeKk4dXBAzMZtaPjzh9SqkmHlhWtPUSWuCdkIspDrk9ORWK5sq2M1r4kKE1nDE2UarnaIqltgKq5eOXZm56A+R4paoqrl45dmbnoD5HilqgBlX6+v9u841UMq/X1/t3nAaqAAAQznE5OV3e4PH5cmYhnOJycru9wePy4ElkXY741zeEVOo0hbFh1C97wumcdIUG3pKYZLOmorGLEiPiR4ncQITGIque7gTVE5yUSGcwuHOJNdqNoYo4NxKRGvGxJqZiy9Mq73Q5SqSkxC3uPLuitRVhPVEarH6aI5OHgVQIsjZsMwt3VaDgzY2XyTtjGRjHTtUp11VNZmjUum6JsTizcoidUNiPXYRkNUcjmu1TgJMwKxjxMuG663hDjxZtIt+/KDJwam2NRJiJGpdWkIrlYkxLLE++M2XtVrmP1ci6Lzkg0Sz6XMVyVxSq9rQqfes1Q4VMnVhzr4qQoW1vrpbVFSG9GxFXR+zqvMui6EY4NWXjHcGLtw46410Cl2vMPpqW3b1vSM8k6+XkWxlivmJiO1Ea6JFdsqjWp3LU4dF1QDu82/J7uv3D49AJ6IFzb8nu6/cPj0AnoAVVy8cuzNz0B8jxS1RVXLxy7M3PQHyPFAtUQRjFh3jXi5idTrQkL5uCwsLpOlPm6jVbYqMKVq1UqLn7LJZsbR0WXhMZq5XNaiuVdNpNEJ3Iou2/cKb+xBrWVG+qXORJus24tQiS02m8SlWp8Ryw4sOBFZER73N0VHtREVEXXXRQI2y03Rd1Ex2xJwCiYk1nEe07RkKfPyNerEeHNTshNx1ekWnR5qG1u/OajUem33bUXRS0BTfB61LewDzlRsCMB56OywKjaUevXDbfVsSblqDUkjtbAiQliOc6CsZqu1hq7RdNURNELkAVVy8cuzNz0B8jxS1RVXLxy7M3PQHyPFLVAAAAAAAAAAAAAAAAAAAAAAAAACquXjl2ZuegPkeKWqKf1/BTOhY2ZPFjGPL9UMFY1FxN6w75AvGLVnTUDrdIJLpo2UhtY3ae+Mvp36t2PSrqgFwCPcXcv2DmO8pJSmK1iyddWmuc+SmVixZaalVd6bepiA9kWGi8GqNeiLomvEQv8AhTfBV+UY/Cm+Cr8owJ5wvwgwzwWt1bUwts2n29THRVjxYUq1VfHirxxIsR6rEiv/AO09yr+c9iVV/Cm+Cr8ox+FN8FX5RgMvHLszc9AfI8UtUVqys4KY+2NixjBjHmBqGH8atYm9j+9wLOizrpWB1ulo8uurZuG17dpj4K+nfq7b9KmiFlQBCWL3KEwT6SeIwybSEsXuUJgn0k8RhgSkfBX67SbXodQuSvTiSlNpctEnJuOrXOSFBhtVz3aNRVXREVdERVPvK2Zs81MzgbRahR5HCC769OPhSrmT621En6DEgxYzYcSHFjQoibL9lXtRjtFVyt4FReELCUCu0m6KHT7koM4k3TapLQ5yUjo1zUiwYjUcx2jkRU1RUXRURT4LTvq1L467ditXZP8AWOpRqRUNmE9m8TkLTfIS7bU1VNpOFNU4eBSBJPO1bEnKQZSUyy5gYECDDbDhwoOG8y2GxqJojWojtEROZEJBy5XjdeIFqVq8Lmw0j2PBqNem30qnTtJdTp+LIpspDjzcFznKkZ6o5VXg1TZ4AP8AL/5RuCnSTxBhOhBd/wDKNwU6SeIMJ0AFVc/X9HL+0BaH+aLVEVZisutq5lLVodrXTdV1252OXBLXNTqjbM9Dk56BPS8OKyE9sV8KJs7O/ucitRHI5rFRyacISqCqvaC+Gpmq+Mf6uO0F8NTNV8Y/1cC1QKq9oL4amar4x/q47QXw1M1Xxj/VwGfr+jl/aAtD/NFqiqslufFq9lVqXTdOZTMBePYdcEjc1Op1zXjDqEj1dKREfCe6E+W//Jqq1Wu2XvRHJqWqAAFe8weYRtuNmLIsibR1VcisnJ2GqKkqi8bGL/tPZX8X9PEFbpzFmq2LnFzTylqxYaTFffZkDq1j0csBsCkPbERun4+0/Z15tl3PxSJgPgROYjTjbqulkWHb8OIru6VUfPPReFqLx7Ouu079Sc6pGGG+QpmNt3VrFOu4jYh2lI1tYXVL6FVGSjp6JChJDYrNqE7VGomqudtcLnInGuk4yu59y0lLw5OSzmZpZeBBajIcKFiIjGManEiIktoifmQC1MnJytPlYUjIy8OXl4DEhwoUNqNaxqcCIiJxIR/jJg3RsVKMq7MOVrcqxeopzT9e9xNONir+tONOdFhvtBfDUzVfGP8AVx2gvhqZqvjH+rgRnaF43vgHe8xKTEq+G6FESFUafFVdiOxOJUX2dF1a5PZ504D2mUq6aXeucjNVdNFe90lUIdhPh7bdHIraTHa5qp7KOa5P1HyXfuatKuCTjTbc1mYOo1eHC2JWLWrzZNw00XVGr/o6ORq8PE7g110XiIgwMte4MnuJFwzzatclUqFafKwa7Brs22YdNQ5dHthK2IjGqujYi7LlVeBE04NUUNLAdDZV60G/rfl7it6a32XjJo9juB8F/Ox6czk//nAd8AAAAAAZV7hj6tnRv5yNVDKvcMfVs6N/ORqoAKq5eOXZm56A+R4paorViDkXtW+cWLqxjpOPWNViVq8+oeu8Czrph0uVj9SSzJeBq1su57tljFXu3u0c9+miO0AsqCqvaC+Gpmq+Mf6uO0F8NTNV8Y/1cC1QKq9oL4amar4x/q47QXw1M1Xxj/VwGXjl2ZuegPkeKWqIUy95VrVy7V28rppOIuIF51q++t3Xeo3jV4dRmn9RMisgaRWwYb10ZGVvdq7uWMRNEThmsAZV+vr/AG7zjVQyr9fX+3ecBqoAABDOcTk5Xd7g8flyZiGc4nJyu73B4/LgSWAdFdd92TYsvCmr0u6i0KFMK5IDqlPwZVIzmpqrWLEc3aVE04E9kDvQV9wKxnyxwrUnrttbE6kUiFeNWm67NSVwXBJw5uDMRH7L0WHvq721d7RWtRV4FRec7S2b8wRvbMrFfZVxrcN1S1n6TM3SqlAm6ZAkuq02Yb97eqtjq9dU1T0qcYH35t+T3dfuHx6AT0QLm35Pd1+4fHoBPQAqrl45dmbnoD5Hilqin9fwUzoWNmTxYxjy/VDBWNRcTesO+QLxi1Z01A63SCS6aNlIbWN2nvjL6d+rdj0q6oBcA8Di3gLhDjrTZWl4r2LI1+HIvWJJxojokGZlXLxrBmILmRYWuia7Dk10T2CE/wAKb4KvyjH4U3wVflGBOGE+B2E2BtIj0PCmxqdb0tNxN9mnQEdEjzT+Z0aPEV0WKvCvC9yrwqe6Kq/hTfBV+UY/Cm+Cr8owGXjl2ZuegPkeKWqK1ZWcFMfbGxYxgxjzA1DD+NWsTex/e4FnRZ10rA63S0eXXVs3Da9u0x8FfTv1dt+lTRCyoAAAAAAAAAAAAAAAAAAAAUexD3XbLfhrf1y4dVux8SpipWrWJyizkWVp0g6BEjy0Z8GI6GrpxrlYrmKqKrWrppqicR55d2syvc2HuKXvbTvpoGgQM+l3a3LHzYd4oe99P+mHFd2uyz82HGJ3/I0/6YBoODPZd2vy182G2Jn/ACch9LOK7thlv5sM8Sf+UkPpQGhYM8l3bHLnzYY4j/8ALSP0k4ru2WXfmwuxF/4Ej9JA0PBncu7ZZfObCzEP/hSP0g4ru2eAHNhTiD/4JLz4GiYM6l3bTATmwnv/APukvPHBd21wI5sJL9/vk/PAaMEJYvcoTBPpJ4jDKpLu22BnNhFff/jk/OnoMHc7dj5x8wlgdhln12hdiHXXqnrm6Cu/dVSMTY2N7c7i6mdrrp6ZNOcC75FuZ27m2LgbdFzJb1LrcxKwYTJOTqkBsWUdNRIzGQXxWuRUVrIjmvXg/FJSOgv2yraxHsys2LeMkk1Ra3JxJOdhK7ZVYbk4VR34qpxovMqIoHlZayMVZ3BSFZtTxgfBvmLJtSLdslSILNiYV+3tslVVYeyidxsrwKicKcOh12WvEG9L6suq0/Ed0hHui0K7O21VJ2QhrDlp+JLuTZmWMX0m2xzVVicDXbSJwFaZ+UuizJlLOkN1xtSi0CUakvBp9YkrfmKrBl07nYdORYzYjnoiKiRFaioqcXAWfy4UPCS2sMpaiYN31IXjSYE1HiTtblqvBqUSeqER23HjR48JVa6K5ztVTg01RNETQD57/wCUbgp0k8QYToVCzm430nLjc+G2M1cok3V5G3uvO+yUpEayLF3+HLy7dlXcCaOjI5deZFIUXdvMKebBC7PfCWA0oBmou7e4W82B11L+0Zf9xxXdvsMebAu6F/acv/CBpaDNBd2/w15sCbm99Zf+E4ru4GHXNgNca/teB/ABpiDMxd3Aw+5sBLhX9swPNnFd3BsLmwBr/v3B80BpqDMhd3Csbmy/11f27B80cV3cOyubL5W1/b0LzIGl9UlY89TJuSlpl0vGmIESFDjN44bnNVEcn6FXUq5YGU24YlzumcR4sv1rlnq/Yl5jbfOu14tU0VrV51XR35udK4Lu4lnc2Xqs/CCF5g4ru4tp82Xer/CKF5gDTiUlJWQloUlJS8OBLwGJDhwobUa1jU4ERETiQ/Yy/XdxrX5sutVXpJD+jnFd3Htvmy5VL4TQ/owGoQMu13ce3+bLhUPhQz6KcV3cih82W6e+FTPooGoxHGMuDNGxUpG0mxKVuUY7qOc04/8A7cTTjYq/rTjTnRc/l3cmj82Wuc+FjfohxXdyqXzZaZr4Wt+hgXVy4YPXthrPVmfuqPAgwZyEyDClYMffEe5rtd8dpwJonAnP3S66c86mWa7uXIc2WaY+F7foRwXdzJTmyyRvhin0IDU8pxnVzV4v5Nb2trEBttSl44V3OnW2fkX/AOjTdKqMNFciwZhqKitiwtXIyI1+roMTRzEVCuq7ubA5ssMT4Zp9BIzzHbqzbOZDBy4sIbkyzOlIVZgIsrPJd6RXyE2xyPgzDW9RJtbL0TVu03aarm6ojlUDR7Lznny5ZlWwJCxb1ZI3DFYiut6sokpUEXThRjVVWR9OfenP059Cfz+VmDGiy8VkeBFfDiw3I9j2OVHNci6oqKnEqKXVy0bqhmJwciyVs3rEfiZbaOZBZK1SM7rlCbrojYM2iOe5fYbFSJzImyBPu4Y+rZ0b+cjVQyr3DH1bOjfzkaqAAAAAAAAAAAAMq/X1/t3nGqhjXj3jXauXbdf67jHetPqs7Rbf6l6pgUuFDiTT9/teFLs2GxIkNi6PjNVdXp3KLpquiKGygKAejV5WO8HFX3qp304ejV5WO8HFX3qp304C/wCQznE5OV3e4PH5crN6NXlY7wcVfeqnfTjzGJW6gYBZibKqODllWhiBJVq4N56mj1SnyUOVZvEVkw/bdDm4j01ZBciaMXulTXRNVQNCzzl9YdYf4l0htExFsyh3JToUTf2S9WkIU3ChxERUSI1sVqojkRV4dOc9GcXsbEY6G9NWuRUVPzKBULLPgXlovq2quynZVrZi2rRZ+NT6Dclw0mnTU5cLWRIiRo6okJHMY2IisYrk7pqIqHtcs9Ts6g3ndOF0TLnb2EV50+DCn40CiysqkrWaa6I5kGahR4DG7ejkVHQ3aqxy8a66nj6FEzd5ZJOYw0sTL5S8X7Olp2Zj0Cpyl2y1Fm5SVixXRUlpmFMMcj3MV7mo9nArUTXhPf4IWbjLceJVWx7x1t2k2nVZukQ6BRbXp8+2fWnSaRVixHzE01EZFivfs8DE2Ua1OdVA7zNvye7r9w+PQCeiBc2/J7uv3D49AK9ejV5WO8HFX3qp304C/wCCgHo1eVjvBxV96qd9OHo1eVjvBxV96qd9OAv+CgHo1eVjvBxV96qd9OHo1eVjvBxV96qd9OAv+CgHo1eVjvBxV96qd9OHo1eVjvBxV96qd9OAv+CgHo1eVjvBxV96qd9OHo1eVjvBxV96qd9OAv8AgoB6NXlY7wcVfeqnfTh6NXlY7wcVfeqnfTgL/goB6NXlY7wcVfeqnfTh6NXlY7wcVfeqnfTgL/kIZuMab/y74aQ8Y7RtCUuqj0Cch9k1KfEdBmFp8RUZ1RAit2ka6HEVm0jmORWPcq7OzqVv9Grysd4OKvvVTvpx11x7sXlAu236na1xYZYoT1KrEnGkJ6Vi0mnKyNAisVkRjv8ATuJWuVP1gWOy556su2ZiFAkbKvBlMuSI3V9u1nZlZ9HacKQ0VVZHT88JztE40TiLBH8tVdiUWVuWfjWZNVLrTCnYrqVGnWNgzfU6PVYLorYbnNZF2dlXI1yojtdFXjLg5bt1WzCYKdS0C/Jn7pFrwdlm8VaOrajAYn+ynNFc7T2IqRE4NE2QN1AQlljzfYQZr6DM1XDWaqcGeprWLU6XUZN0KPJudxIr01hPReZWPd+dE4ibQAAAAACNarlmy316qzldrmX3DWo1KozESbnJybtSQjR5mPEcrokWJEdCVz3ucquVyqqqqqqnzJlUyvJxZbsLU6HU7zJKYAi9MrGWJOLLlhenRCn+ZOSZXcsycWXXDFOiNP8ANEnACM0yw5ak4svOGadEpDzRyTLLluTiy+4ap0TkPNElACN0y1Zc04sAcN06KyHmjkmW7LunFgJhynRaR80SMAI7TLnl7TiwIw8TovI+aOSZd8v6cWBmHydGJLzRIQAj9MveAacWB9gJ0akvNnNMAMB04sE7CTo3J+bPegDwiYCYFpxYL2InRyT82Rhe9h2PZOYTBzsMsyhUDq3sh6p6106DK79sSLdjb3tqbWztO014tpdONSxRCWL3KEwT6SeIwwJSIezd02q1jLle9LpE4+XizMg1kXe5hIESLL74zfoUN6qiI98LbY1NU1VyJzkwnisZYMvMYb1iDN4WMxHhPZDR9svbLuSoJvje50mPvS6em7rg7kCA7Htncy6pbFPi0Kj4CzEuyXht/wBPZS3TbF2U7mPv/wB9SJ7KRO614yfMJ6bg1SrbiymB8pZ8tQEmnuiQ7XbLJKJMKjdrVJfuNvTZ159NCo9Rp1nUuTiT01uR7HwoTVc5JelUCPE0T2GQ1c536kUsTlRrdpXLhVDr1kYLSOGNInJ2M6FR5TqJEe5NGvivZKLsQ4m0iscx+kRqsVHIi8ADFWj0mvY/YM0mu0uUqMjH7It9lpuA2NCibMkxzdpjkVF0ciKmqcaIpKSYR4UJxYY2mn7Flv4COL/5RuCnSTxBhOgHlUwnwtTiw1tVP2NLfwHJMLMMU4sOLXT9jy/8B6gAeZTDDDVOLDy2U/ZMv/Ackw1w5TisC20/ZUD+E9IAPOphzh6nFYlup+y4H8JyTD2wU4rHt9P2ZB/hPQADoUsKxU4rLoSfs6D/AAnJLGslOKz6In7Pg/wneADpksuzk4rToye4IX8JySz7STitakJ7hhfwnbgDqktO1k4rapSe44f7jklsW0nFb1MT3JD/AHHZgDrkty3k4qDTk9ys/cckoNCTiosgnuZn7j7wB8SUWjpxUmTT/cM/cckpNLTipsqn+5b+4+sAfMlOp6cUhLp/um/uOaSUmnFKQU/3aH7AD80l5dOKBDT/ALqFI91dzFpg/gH9zG2ppId04mLEpjEhfykCmNROq4nB/XRzICIvGkV6pwsLwHiZnBjDKfxLbjDVrRkqneECVhSMnVJ5vVESQl4auVrJVH6tgd0+I5XMRHOV7tVVNEQMXstO5X5gMcocpcl7wPuc2pH0iJM1aXctQmIfswZPVrkReZ0VYaKiordpDVTLnkVy7ZZ4UCesqz2VO5IbdH3FWdman1dpwrDVURkBPzQmt1TjV3GWDAGVe4Y+rZ0b+cjVQyr3DH1bOjfzkaqAACgFLyuYE5lM9mZ77tdjdkfY52FdbP8AWc5J7x1RR137+bRYe1tbxC9Nrps8Gmq6hf8ABVX0LjIn7RnymrH0sehcZE/aM+U1Y+lgWqBVX0LjIn7RnymrH0sehcZE/aM+U1Y+lgWqBSrJNhbYmC2bHNNhnhpQus1t0bsI6ikuqo0xvW+02ZjRPvkZ74jtYkV7u6cumuiaIiIl1QBkrdNp2rfO7dTVrXrbNKuCizux1TTqpJQ5uVj7FotezbhREcx2y9jXJqnA5qKnCiGtRlX6+v8AbvOAv/2p2Vj8mnCr4G07zI7U7Kx+TThV8Dad5klUARV2p2Vj8mnCr4G07zJF2ZvL1gFY2B9yXTZWB+H9v1qS6j6mqNLtmSlJqBtzkFj9iLDhte3aY9zV0Xha5UXgVS0xDOcTk5Xd7g8flwJLOMRzmQ3PaxXK1qqjU519g5HCMrUhPVz1YiNXVycaJpxgUyw1wRxLzNWm/Fe/812LVtzNXqc6kCiWXWodJlKXCgzESC2Wc1sNznvajO6VyouvGiqmpNWCmW2YwZuCdr0XH/F6+0nJXqXqK8rlWpSsHukdvkNmw3ZfwabWvEqlTnS+UGkXNWa1Tt0kxNoc/VJuJMVGBT7pl5WC+YVdHOfBZJoxX8CIrlRXLpwqqk65WKpg9PXrUoeHmca+MXZ5tOVYtKrldhzsCVhb4z7+1jIEPR2ujdVVeBy8AEh5t+T3dfuHx6Ael7U7Kx+TThV8Dad5k81m35Pd1+4fHoBPQEVdqdlY/Jpwq+BtO8yO1Oysfk04VfA2neZJVAEVdqdlY/Jpwq+BtO8yO1Oysfk04VfA2neZJVAEVdqdlY/Jpwq+BtO8yO1Oysfk04VfA2neZJVAEVdqdlY/Jpwq+BtO8yO1Oysfk04VfA2neZJVAEVdqdlY/Jpwq+BtO8yO1Oysfk04VfA2neZJVAEVdqdlY/Jpwq+BtO8yO1Oysfk04VfA2neZJVAEVdqdlY/Jpwq+BtO8yeJxqwlybYHYVXNivdWWzClKfbchEm3Q+w+mtdMRfSwoDVWD6aJEcyGn53oWLI1xwwAsTMNSqRa+Jq1GdtumT6VOPRpeadLwKjHY1UhJMOZpEdDZtOdsNc1FcrVXXZRAP59MPcF8Zc0V/VJuFGGT6hNVCdiTUzDpUkyTpdN316u2Fd3MCWhN10axVTgREai8RpXlu3Gyyba6luXMjcnZTUW7MTsfpMSJAp0Nf6sWP3MWP+hu9pzd0holaVnWnYVBlbWsm26ZQaPJN2ZeRp0qyXgQ059GMRE1XnXjVeM7gDp7Ss607CoMra1k23TKDR5JuzLyNOlWS8CGnPoxiImq868arxncAAAAAAAAAAAAAAAAAAAAAAAAhLF7lCYJ9JPEYZNpCWL3KEwT6SeIwwJSPPX/AHHXbTtOfr9tWZPXZUZVrVg0iRjwoMeZVXIio18VUYioiqvCqcR6EqfiFRcV8x2YO68LaDjdcuG1mYe06nOmOxeIkvUalUJtromr5heFkJjGtTZTgdquqc4HoY2ZXMGkF6y2Ry/XxUauw2JcFJY1XcyK5Iy6J+fRT1mVuy8QbUses1bE+kytFuC77jn7kmKLKzTZiFS0mHJsy++N7l7kRqK5zeBXOXQ6HK1c2JMnXcQ8EMU7vfdtSw8qUrDkK/GgthzE/TpqBvsFY6N7lYrdHNV3GuiKvslgQImv/lG4KdJPEGE6EF3/AMo3BTpJ4gwnQAAAAAAAAAAAAAAAAAAAAAAAAAAAAAAyr3DH1bOjfzkaqGVe4Y+rZ0b+cjVQAVVy8cuzNz0B8jxS1RVXLxy7M3PQHyPFAtUcI0aFLwnx48VkOFDar3ve5Ea1qJqqqq8SIhzK/wCNNYqWM18w8sdmT0zL0/eYc/iDVpV2yslTHLqynsiJ6WPNaKi6cLYSPdwK5oHt8EMwGHuYSl1+u4bR5yaplArUehxJyPCayHNRYSNV0SBo5VdCXaTRzkaq6a6aaKskla8mFHpdvzuNNCokhAkafIYkT0tKy0BiNhwoTJeXRrWonEiIiFlAKq5eOXZm56A+R4paoqrl45dmbnoD5HilqgBlX6+v9u841UMq/X1/t3nAaqAAAQznE5OV3e4PH5cmYhnOJycru9wePy4ElnF7mMY58RURrUVV19g5EN5j8bbqwqlLatjDWx4d233fFRdTKHTpiZ6nlWKyGsSNMTETjbChsTVUTRVVUTVAPMzWbrI5BixpScxWsBsRjnQ4sOJCbqjkXRzVRWfpRTzuXS/8Nb9zF3lPZdUgRsPWUCX69TVPkXy1NiV3f12VgIrWtWKsBPvjmJo5EYqqqpqfXhFiXiXLYqymCeZvBmx6LX65TY9VoNYthFjU2fZAVu/QFbGRYkOKxHI7hdo5NdE51s3KycpIwUlpGVgy8FuqpDhMRjU1/MnABE2bfk93X7h8egE9EC5t+T3dfuHx6AT0AAAAAAAAAAAAAAAAAAAAAAAAAAAAAAAAAAAAAAAAAAAAAACEsXuUJgn0k8Rhk2kJYvcoTBPpJ4jDAlIp/c07mmwizFYk3hhflfdiLQbyZSXQJ5bukaUkN0tLbDm73F2nu4XLwqjeLnLgACh9m3lnntHFO/cTW5F3TTr463ayS4iUxiSnUsFYX8pou+bWuvpW6cXCWywXvHFK97TiVfFzCT7nVabNvgspPXuBVNqCiNVsXfoKI3hVXJs8abP5z3wAia/+Ubgp0k8QYToQXf8AyjcFOkniDCdAAAAAAAAAAAAAAAAAAAAAAAAAAAAAADKvcMfVs6N/ORqoZV7hj6tnRv5yNVABVXLxy7M3PQHyPFLVFVcvHLszc9AfI8UC1RBl/ZIMq2KN31K/b+weptYr9Xe2JOzsWbmmvjOaxrGqqMio1NGsanAicROYAqnlKyb2RgXfl+3u3C6UoFRiXDOy9sTcOfWM5KFEhwtliNbFciNV7XcERNvg/QWsAAqrl45dmbnoD5HilqiquXjl2ZuegPkeKWqAGVfr6/27zjVQyr9fX+3ecBqoAABDOcTk5Xd7g8flyZiGc4nJyu73B4/LgSWVOzeYsWFgnjtgdiHiXW3UmgSL69DjzSSsaYVrokqxrE2ILXPXVyonAhbE4RIEGNpv0Fj9OLaai6AZ8YmboBlNuLH7CO+aRidFj0a1uvXXWYWhVBqwOqJZrIXcOgI5+rkVO5RdOfQtJgpnBy9Zh7gnbXwivqJW6lT5Xq2YgupU5K7EHaRu1tR4TGrwuRNEVVJg6ik/+qQf+Ghyhy8vCXahQIbF4tWtRAIkzb8nu6/cPj0AnogXNvye7r9w+PQCegAAAAAAAAAAAAAAAAAAAAAAAAAAAAAAAAAAAAAAAAAAAAAAQNjrWaRb+OmDNXr1Vk6bIwOyLfZqbjtgwYe1Jwmt2nuVETVyoiarwqqITydLcdlWbeHU/ZbaVFrfUm31P1xkIUzvO3ptbG+NXZ12W66ceynsAeO+7HhF7aln+/kr/GPux4Re2pZ/v5K/xncfcVwb9qWzPeGV82PuK4N+1LZnvDK+bA6f7seEXtqWf7+Sv8Y+7HhF7aln+/kr/Gdx9xXBv2pbM94ZXzY+4rg37Utme8Mr5sCJ6/eVoXbmNwc7Fbqo9Z6k7Id/63z0KY3rakE2dve3Ls67LtNePZX2CxZ5ijYX4aW7UoNZt/Dy2aZPy+1vM1J0iXgxoe01Wu2XsYjk1a5UXReFFVOc9OAAAAAAAAAAAAAAAAAAAAAAAAAAAAAAZV7hj6tnRv5yNVDKvcMfVs6N/ORqoAK/4pZCsp2NN91PEzEvCnrzclZ3nq2d6+1KX33eoLIMP73BmGQ26Q4TG9y1NdNV1VVVbAACqvoXGRP2jPlNWPpY9C4yJ+0Z8pqx9LLVACqvoXGRP2jPlNWPpY9C4yJ+0Z8pqx9LLVACKsC8rmBOWvr39xSxuxzsj6m65/6znJzf+p993n+cxYmzs7/F9LprtcOuiaSqAAMq/X1/t3nGqhlX6+v9u84DVQAACGc4nJyu73B4/LkzHmMSsP6NilZVRsS4Jmdl5Cp7zv0STexkZu9xWRW7Kva5qd1DRF1avBr+kD7ARh2sUD2+cY/hSnmh2sUD2+cY/hSnmgJPBGHaxQPb5xj+FKeaHaxQPb5xj+FKeaA6/Nvye7r9w+PQCeiCavlJoNwU6LSK9jJivUpGPs77KzdxMjQYmy5HN2mOgqi6ORFTVOBURSdgAAAAAAAAAAAAAAAAAAAAAAAAAAAAAAAAAAAAAAAAAAAAAAAAAAAAAAAAAAAAAAAAAAAAAAAAAAAAAAAAAAAAADKvcMfVs6N/ORqXUZmLJ0+anIEu6YiwIL4jILeOI5rVVGp+dVTQy03DH1bOjfzkaqAVSsLNncDbodLYhwJZKTMvViul5dWPk114F04Vc1OJUXVf/JbTyk3Kz8rCnZKYhx5eOxIkKLDcjmvaqaoqKnGhAGYTL424mzF8WTK6VRrViTkjDTgmkTjexP8Aaacafjaezx1kw1z6wsErtrWFtcw5xCu2RoqweqW0KlMm3SMSLDSIxGbUVuiORVRWu2eFrlTiXUNIAVQlt0Elp2XhzcnkzzSx4EZqPhxYWHaPY9q8SoqTOip+dD9e368CvNV8XH1gC1QKq9v14Fear4uPrB0F1bpRR7dlYkCNlQzD06pxISvlIVZstkpDevEiqqzCu2dfYavFpwAWKxcxfoWFVG3+ZVs1VZlrkkpFHcL1/rv09KxF415+JPzeSy841XPilNVenXHTJVjpGGyPDmZVjmM0cqpvbkVV4eDVF14kUp/gxeVy5xsS6/Iso1yUypUd0rFrMSuSbZfqOFHR6wkSGj3KibMNdlqomqKmmqaqmhViWJQMPLegW7b8vswoabUWK5E3yPE53vXnVf7k4kA9EZV+vr/bvONVDKv19f7d5wGqgAAAAAAAAAAAAAAAAAAAAAAAAAAAAAAAAAAAAAAAAAAAAAAAAAAAAAAAAAAAAAAAAAAAAAAAAAAAAAAAAAAAAAAAAAAAAAAAAAAyr3DH1bOjfzkaqGVe4Y+rZ0b+cjVQAZ0z2E9WvjOLmmnLUgQlj2/EsyP1DDZsrHbHpD3RFbpxv2mbWnPtO5+PRYqrl45dmbnoD5HigeawFx4msPJxlqXVEiRLfixFRHORVfIvVeFUTj2NddW/rTnRbkyk3Kz8rCnZKYhx5eOxIkKLDcjmvaqaoqKnGhAGYXL624mTF8WTJo2qMasSdkoTeCbROFXsRP8ApPZT8b9PHWKmZtsWMJptMJsOqFS69VpuA6cYldixWydHhI7ZWI9Ifdv2l1RIaK3hTXVOHULw4v4wUTCuirFjOZM1iaYvUUltcLl4tt+nExF/v4k/NUm2rYvrMBfUeZjTDosWM9sSenoiLvUtC5kRP0Jo1qex+lTxOEkDHvMBirPW/iVRYTppYTZ2NclOhxnUxIKu0WF3afeoifiw9eFOFOBFU0Nsex6Bh9b8C3relUhwYSIsSIqJvkeJpwvevOq/4cSAVbyjWpTLHzi5qbUo++dSU+HYbGLEdq5yupMd7nL+dXOcv6y4hVXLxy7M3PQHyPFLVADKv19f7d5xqoZV+vr/AG7zgNVAAAAAAAAAAAAAAAAAAAAAAAAAAAAAAAAAAAAAAAAAAAAAAAAAAAAAAAAAAAAAAAAAAAAAAAAAAAAAAAAAAAAAAAAAAAAAAAAAABlXuGPq2dG/nI1UMq9wx9Wzo385GqgAqrl45dmbnoD5HilqiituYtU7CfOXm0nYsBZmpVBbFh0+X4mvc2jRNpzl5mt2m6866on50C02MeMVGwroqvcsOarU0xeopLa4+bfH6cKMT/HiT2UzDh2VihjxmjvuDRKpMysWNb0rVqlFprWQpuJBa9yIyC5UVGavcuuy3aXRNFThUsXadpX1j/e8aam5uLFdEckSfqEVqrDl4fM1E4teZrE/8tVJ1vHKLSo8zb914P3/AFXDe+LblYklAr8lKwZ1s7LxFR0SDOysXuJhiuRHJwtVq+lVAKp5WMbbky84yQ8GrquipV+ybkkItSgxam5I09S5mE9rHKsVER0SG5FTVHaqmmqcS66TSk3Kz8rCnZKYhx5eOxIkKLDcjmvaqaoqKnGioUxuTI/ctIi1XFuqYkTmIGIM4xUqEw+lQKdAdLpouxKSsDVsJdUVyornOevPrx/rgRj1O4dzjbVux8aNQYkTYarkVXyD9eFUTj2NeNvNxpzooely8cuzNz0B8jxS1RU/LbNy09nizaTslHhx4EdlgRIcSG7aa9q0aKqKipxoWwAGVfr6/wBu841UMq/X1/t3nAaqAAAAAAAAAAAAAAAAAAAAAAAAAAAAAAAAAAAAAAAAAAAAAAAAAAAAAAAAAAAAAAAAAAAAAAAAAAAAAAAAAAAAAAAAAAAAAAAAAADKvcMfVs6N/ORqoZV7hj6tnRv5yNSqpEnYNMm41NgtizbIER0vDdxPiI1dlF/SugHg8Y8ZaLhXR1TahzdbmWL1HJbX6t8fpwoxP8dNE51TL5lw4izGYzE69qrhBinektc0xRnxZ+0rWi1NGNgymw/iVrODaRrU2tO4VODQs3b+HeJeNF+TK12FOwI7ou1UZ6cgOa2Xai6bKNXTh5msTTi5kRVLn2XZdAsKgwLet2TbBl4KaveqJtxn6cL3rzuX/wBuICqdk5xKBYFAgW7buSDNTCgQU1e9cONYkZ68b3r1Rwqv+HEnAd/2/XgV5qvi4+sFqgBVXt+vArzVfFx9YIIxoxjgX1U+ySzcm2ZulVOO7WdZNYdPZLxuD+U1ZGcrXezwaLxrouqrpCAMv8i+MU3ZOOGKt0XVZNxUKhXp1ggbdZkHyszBdKS8eFtbK6o5rVcqORFVURWrwcRp1JzkrUJWDPSMzDmJeYYkSFFhuRzXtVNUVFTjRSv+YPL224mx73seUa2ptR0SekobdOqudXsRP+k49U/G/Tx/hlGnr6bAq1CrMpONoUmxrpZ0zCc3eo6u7qGxXJwppqqpzLpxa8IWNMq/X1/t3nGqhlX6+v8AbvOA1UAAAAAAAAAAAAAAAAAAAAAAAAAAAAAAAAAAAAAAAAAAAAAAAAAAAAAAAAAAAAAAAAAAAAAAAAAAAAAAAAAAAAAAAAAAAAAAAAAAGVe4Y+rZ0b+cjVQyr3DH1bOjfzkaqAAAAAAAAAAAAMq/X1/t3nGqhlX6+v8AbvOA1UAAAAAAAAAAAAAAAAAAAAAAAAAAAAAAAAAAAAAAAAAAAAAAAAAAAAAAAAAAAAAAAAAAAAAAAAAAAAAAAAAAAAAAAAAAAAAAAAAAFf8AKlkpwsyfdlP3M6/ddT7Leoerevs1LRt76l3/AHvet5gQtNeqX7W1ta6N000XWwAAAAAAAAAAAAACv/aU4Wdtj24vX+6+zP8A6j1VLda//lvW/wDk9433+R7r+V9Pw8XcgAWAAAAAAAAAAAAAAAAAAAAAAAAAAAAAAAAAAAAAAAA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3284984"/>
            <a:ext cx="6243414" cy="2675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5871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Experiments: setup</a:t>
            </a:r>
            <a:endParaRPr lang="en-US" dirty="0"/>
          </a:p>
        </p:txBody>
      </p:sp>
      <p:sp>
        <p:nvSpPr>
          <p:cNvPr id="3" name="Объект 2"/>
          <p:cNvSpPr>
            <a:spLocks noGrp="1"/>
          </p:cNvSpPr>
          <p:nvPr>
            <p:ph idx="1"/>
          </p:nvPr>
        </p:nvSpPr>
        <p:spPr/>
        <p:txBody>
          <a:bodyPr/>
          <a:lstStyle/>
          <a:p>
            <a:r>
              <a:rPr lang="en-US" dirty="0" smtClean="0"/>
              <a:t>Incremental inverted index building</a:t>
            </a:r>
          </a:p>
          <a:p>
            <a:r>
              <a:rPr lang="en-US" dirty="0" smtClean="0"/>
              <a:t>10 EC2 micro instances</a:t>
            </a:r>
            <a:r>
              <a:rPr lang="ru-RU" dirty="0" smtClean="0"/>
              <a:t> (</a:t>
            </a:r>
            <a:r>
              <a:rPr lang="en-US" dirty="0" smtClean="0"/>
              <a:t>1 core + 1 GB RAM</a:t>
            </a:r>
            <a:r>
              <a:rPr lang="ru-RU" dirty="0" smtClean="0"/>
              <a:t>)</a:t>
            </a:r>
            <a:endParaRPr lang="en-US" dirty="0" smtClean="0"/>
          </a:p>
          <a:p>
            <a:r>
              <a:rPr lang="en-US" dirty="0" smtClean="0"/>
              <a:t>10000 </a:t>
            </a:r>
            <a:r>
              <a:rPr lang="en-US" dirty="0"/>
              <a:t>W</a:t>
            </a:r>
            <a:r>
              <a:rPr lang="en-US" dirty="0" smtClean="0"/>
              <a:t>ikipedia documents as a dataset</a:t>
            </a:r>
            <a:endParaRPr lang="en-US" dirty="0"/>
          </a:p>
        </p:txBody>
      </p:sp>
      <p:sp>
        <p:nvSpPr>
          <p:cNvPr id="4" name="Номер слайда 3"/>
          <p:cNvSpPr>
            <a:spLocks noGrp="1"/>
          </p:cNvSpPr>
          <p:nvPr>
            <p:ph type="sldNum" sz="quarter" idx="12"/>
          </p:nvPr>
        </p:nvSpPr>
        <p:spPr/>
        <p:txBody>
          <a:bodyPr/>
          <a:lstStyle/>
          <a:p>
            <a:fld id="{9E7AA222-FE6E-49CC-9DDF-26B60A9799BD}" type="slidenum">
              <a:rPr lang="en-US" smtClean="0"/>
              <a:t>16</a:t>
            </a:fld>
            <a:endParaRPr lang="en-US"/>
          </a:p>
        </p:txBody>
      </p:sp>
    </p:spTree>
    <p:extLst>
      <p:ext uri="{BB962C8B-B14F-4D97-AF65-F5344CB8AC3E}">
        <p14:creationId xmlns:p14="http://schemas.microsoft.com/office/powerpoint/2010/main" val="13017561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Experiments: overhead</a:t>
            </a:r>
            <a:endParaRPr lang="en-US" dirty="0"/>
          </a:p>
        </p:txBody>
      </p:sp>
      <p:sp>
        <p:nvSpPr>
          <p:cNvPr id="3" name="Номер слайда 2"/>
          <p:cNvSpPr>
            <a:spLocks noGrp="1"/>
          </p:cNvSpPr>
          <p:nvPr>
            <p:ph type="sldNum" sz="quarter" idx="12"/>
          </p:nvPr>
        </p:nvSpPr>
        <p:spPr/>
        <p:txBody>
          <a:bodyPr/>
          <a:lstStyle/>
          <a:p>
            <a:fld id="{9E7AA222-FE6E-49CC-9DDF-26B60A9799BD}" type="slidenum">
              <a:rPr lang="en-US" smtClean="0"/>
              <a:t>17</a:t>
            </a:fld>
            <a:endParaRPr lang="en-US"/>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7837" y="1628800"/>
            <a:ext cx="5648325" cy="481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1848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Experiments: scalability</a:t>
            </a:r>
            <a:endParaRPr lang="en-US" dirty="0"/>
          </a:p>
        </p:txBody>
      </p:sp>
      <p:sp>
        <p:nvSpPr>
          <p:cNvPr id="3" name="Номер слайда 2"/>
          <p:cNvSpPr>
            <a:spLocks noGrp="1"/>
          </p:cNvSpPr>
          <p:nvPr>
            <p:ph type="sldNum" sz="quarter" idx="12"/>
          </p:nvPr>
        </p:nvSpPr>
        <p:spPr/>
        <p:txBody>
          <a:bodyPr/>
          <a:lstStyle/>
          <a:p>
            <a:fld id="{9E7AA222-FE6E-49CC-9DDF-26B60A9799BD}" type="slidenum">
              <a:rPr lang="en-US" smtClean="0"/>
              <a:t>18</a:t>
            </a:fld>
            <a:endParaRPr lang="en-US"/>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8738" y="1710655"/>
            <a:ext cx="6486525" cy="423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16148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t>Experiments: comparison with Apache </a:t>
            </a:r>
            <a:r>
              <a:rPr lang="en-US" dirty="0" err="1" smtClean="0"/>
              <a:t>Flink</a:t>
            </a:r>
            <a:endParaRPr lang="en-US" dirty="0"/>
          </a:p>
        </p:txBody>
      </p:sp>
      <p:sp>
        <p:nvSpPr>
          <p:cNvPr id="3" name="Номер слайда 2"/>
          <p:cNvSpPr>
            <a:spLocks noGrp="1"/>
          </p:cNvSpPr>
          <p:nvPr>
            <p:ph type="sldNum" sz="quarter" idx="12"/>
          </p:nvPr>
        </p:nvSpPr>
        <p:spPr/>
        <p:txBody>
          <a:bodyPr/>
          <a:lstStyle/>
          <a:p>
            <a:fld id="{9E7AA222-FE6E-49CC-9DDF-26B60A9799BD}" type="slidenum">
              <a:rPr lang="en-US" smtClean="0"/>
              <a:t>19</a:t>
            </a:fld>
            <a:endParaRPr lang="en-US"/>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6" y="1666782"/>
            <a:ext cx="9024764" cy="3698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835696" y="1547500"/>
            <a:ext cx="1296144" cy="369332"/>
          </a:xfrm>
          <a:prstGeom prst="rect">
            <a:avLst/>
          </a:prstGeom>
          <a:noFill/>
        </p:spPr>
        <p:txBody>
          <a:bodyPr wrap="square" rtlCol="0">
            <a:spAutoFit/>
          </a:bodyPr>
          <a:lstStyle/>
          <a:p>
            <a:r>
              <a:rPr lang="ru-RU" dirty="0" smtClean="0"/>
              <a:t>10 </a:t>
            </a:r>
            <a:r>
              <a:rPr lang="en-US" dirty="0" smtClean="0"/>
              <a:t>nodes</a:t>
            </a:r>
            <a:endParaRPr lang="en-US" dirty="0"/>
          </a:p>
        </p:txBody>
      </p:sp>
      <p:sp>
        <p:nvSpPr>
          <p:cNvPr id="6" name="TextBox 5"/>
          <p:cNvSpPr txBox="1"/>
          <p:nvPr/>
        </p:nvSpPr>
        <p:spPr>
          <a:xfrm>
            <a:off x="6300192" y="1556792"/>
            <a:ext cx="1296144" cy="369332"/>
          </a:xfrm>
          <a:prstGeom prst="rect">
            <a:avLst/>
          </a:prstGeom>
          <a:noFill/>
        </p:spPr>
        <p:txBody>
          <a:bodyPr wrap="square" rtlCol="0">
            <a:spAutoFit/>
          </a:bodyPr>
          <a:lstStyle/>
          <a:p>
            <a:r>
              <a:rPr lang="en-US" dirty="0"/>
              <a:t>5</a:t>
            </a:r>
            <a:r>
              <a:rPr lang="ru-RU" dirty="0" smtClean="0"/>
              <a:t> </a:t>
            </a:r>
            <a:r>
              <a:rPr lang="en-US" dirty="0" smtClean="0"/>
              <a:t>nodes</a:t>
            </a:r>
            <a:endParaRPr lang="en-US" dirty="0"/>
          </a:p>
        </p:txBody>
      </p:sp>
    </p:spTree>
    <p:extLst>
      <p:ext uri="{BB962C8B-B14F-4D97-AF65-F5344CB8AC3E}">
        <p14:creationId xmlns:p14="http://schemas.microsoft.com/office/powerpoint/2010/main" val="32277669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Stream processing</a:t>
            </a:r>
            <a:endParaRPr lang="en-US" dirty="0"/>
          </a:p>
        </p:txBody>
      </p:sp>
      <p:sp>
        <p:nvSpPr>
          <p:cNvPr id="3" name="Объект 2"/>
          <p:cNvSpPr>
            <a:spLocks noGrp="1"/>
          </p:cNvSpPr>
          <p:nvPr>
            <p:ph idx="1"/>
          </p:nvPr>
        </p:nvSpPr>
        <p:spPr/>
        <p:txBody>
          <a:bodyPr/>
          <a:lstStyle/>
          <a:p>
            <a:r>
              <a:rPr lang="en-US" dirty="0" smtClean="0"/>
              <a:t>Low latency</a:t>
            </a:r>
          </a:p>
          <a:p>
            <a:r>
              <a:rPr lang="en-US" dirty="0" smtClean="0"/>
              <a:t>Consistency</a:t>
            </a:r>
            <a:endParaRPr lang="en-US" dirty="0"/>
          </a:p>
        </p:txBody>
      </p:sp>
      <p:sp>
        <p:nvSpPr>
          <p:cNvPr id="4" name="Номер слайда 3"/>
          <p:cNvSpPr>
            <a:spLocks noGrp="1"/>
          </p:cNvSpPr>
          <p:nvPr>
            <p:ph type="sldNum" sz="quarter" idx="12"/>
          </p:nvPr>
        </p:nvSpPr>
        <p:spPr/>
        <p:txBody>
          <a:bodyPr/>
          <a:lstStyle/>
          <a:p>
            <a:fld id="{9E7AA222-FE6E-49CC-9DDF-26B60A9799BD}" type="slidenum">
              <a:rPr lang="en-US" smtClean="0"/>
              <a:t>2</a:t>
            </a:fld>
            <a:endParaRPr lang="en-US"/>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4014" y="2895784"/>
            <a:ext cx="3452242" cy="1973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descr="https://2xbbhjxc6wk3v21p62t8n4d4-wpengine.netdna-ssl.com/wp-content/uploads/2014/08/storm_2.png"/>
          <p:cNvPicPr>
            <a:picLocks noChangeAspect="1" noChangeArrowheads="1"/>
          </p:cNvPicPr>
          <p:nvPr/>
        </p:nvPicPr>
        <p:blipFill rotWithShape="1">
          <a:blip r:embed="rId4">
            <a:extLst>
              <a:ext uri="{28A0092B-C50C-407E-A947-70E740481C1C}">
                <a14:useLocalDpi xmlns:a14="http://schemas.microsoft.com/office/drawing/2010/main" val="0"/>
              </a:ext>
            </a:extLst>
          </a:blip>
          <a:srcRect l="5630" r="12531" b="20004"/>
          <a:stretch/>
        </p:blipFill>
        <p:spPr bwMode="auto">
          <a:xfrm>
            <a:off x="5093262" y="1590740"/>
            <a:ext cx="3800104" cy="1455340"/>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7" descr="AWW08hwdXXKSAAAAAElFTkSuQmCC (299Ã16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9" descr="AWW08hwdXXKSAAAAAElFTkSuQmCC (299Ã168)"/>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4" name="Picture 10"/>
          <p:cNvPicPr>
            <a:picLocks noChangeAspect="1" noChangeArrowheads="1"/>
          </p:cNvPicPr>
          <p:nvPr/>
        </p:nvPicPr>
        <p:blipFill rotWithShape="1">
          <a:blip r:embed="rId5">
            <a:extLst>
              <a:ext uri="{28A0092B-C50C-407E-A947-70E740481C1C}">
                <a14:useLocalDpi xmlns:a14="http://schemas.microsoft.com/office/drawing/2010/main" val="0"/>
              </a:ext>
            </a:extLst>
          </a:blip>
          <a:srcRect b="22717"/>
          <a:stretch/>
        </p:blipFill>
        <p:spPr bwMode="auto">
          <a:xfrm>
            <a:off x="72592" y="3140968"/>
            <a:ext cx="2847975" cy="1236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6" name="Picture 12" descr="Apache_Spark_logo_web.jpg (620Ã350)"/>
          <p:cNvPicPr>
            <a:picLocks noChangeAspect="1" noChangeArrowheads="1"/>
          </p:cNvPicPr>
          <p:nvPr/>
        </p:nvPicPr>
        <p:blipFill rotWithShape="1">
          <a:blip r:embed="rId6">
            <a:extLst>
              <a:ext uri="{28A0092B-C50C-407E-A947-70E740481C1C}">
                <a14:useLocalDpi xmlns:a14="http://schemas.microsoft.com/office/drawing/2010/main" val="0"/>
              </a:ext>
            </a:extLst>
          </a:blip>
          <a:srcRect l="28078" t="21058" r="27079" b="36552"/>
          <a:stretch/>
        </p:blipFill>
        <p:spPr bwMode="auto">
          <a:xfrm>
            <a:off x="5669215" y="4976462"/>
            <a:ext cx="2648198" cy="141316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pict--gcp-icons-design-elements---big-data.png--diagram-flowchart-example.png (640Ã362)"/>
          <p:cNvPicPr>
            <a:picLocks noChangeAspect="1" noChangeArrowheads="1"/>
          </p:cNvPicPr>
          <p:nvPr/>
        </p:nvPicPr>
        <p:blipFill rotWithShape="1">
          <a:blip r:embed="rId7">
            <a:extLst>
              <a:ext uri="{28A0092B-C50C-407E-A947-70E740481C1C}">
                <a14:useLocalDpi xmlns:a14="http://schemas.microsoft.com/office/drawing/2010/main" val="0"/>
              </a:ext>
            </a:extLst>
          </a:blip>
          <a:srcRect l="25000" r="50000" b="50000"/>
          <a:stretch/>
        </p:blipFill>
        <p:spPr bwMode="auto">
          <a:xfrm>
            <a:off x="1907704" y="4821032"/>
            <a:ext cx="1524000" cy="1724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68568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Experiments: comparison with Apache </a:t>
            </a:r>
            <a:r>
              <a:rPr lang="en-US" dirty="0" err="1"/>
              <a:t>Flink</a:t>
            </a:r>
            <a:endParaRPr lang="en-US" dirty="0"/>
          </a:p>
        </p:txBody>
      </p:sp>
      <p:sp>
        <p:nvSpPr>
          <p:cNvPr id="3" name="Номер слайда 2"/>
          <p:cNvSpPr>
            <a:spLocks noGrp="1"/>
          </p:cNvSpPr>
          <p:nvPr>
            <p:ph type="sldNum" sz="quarter" idx="12"/>
          </p:nvPr>
        </p:nvSpPr>
        <p:spPr/>
        <p:txBody>
          <a:bodyPr/>
          <a:lstStyle/>
          <a:p>
            <a:fld id="{9E7AA222-FE6E-49CC-9DDF-26B60A9799BD}" type="slidenum">
              <a:rPr lang="en-US" smtClean="0"/>
              <a:t>20</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856" y="1484784"/>
            <a:ext cx="2927304" cy="5346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24668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Optimistic approach: </a:t>
            </a:r>
            <a:r>
              <a:rPr lang="en-US" dirty="0" smtClean="0"/>
              <a:t>advantages </a:t>
            </a:r>
            <a:r>
              <a:rPr lang="en-US" dirty="0"/>
              <a:t>and limitations</a:t>
            </a:r>
          </a:p>
        </p:txBody>
      </p:sp>
      <p:sp>
        <p:nvSpPr>
          <p:cNvPr id="3" name="Объект 2"/>
          <p:cNvSpPr>
            <a:spLocks noGrp="1"/>
          </p:cNvSpPr>
          <p:nvPr>
            <p:ph idx="1"/>
          </p:nvPr>
        </p:nvSpPr>
        <p:spPr/>
        <p:txBody>
          <a:bodyPr/>
          <a:lstStyle/>
          <a:p>
            <a:pPr>
              <a:buClr>
                <a:srgbClr val="92D050"/>
              </a:buClr>
              <a:buFont typeface="Calibri" pitchFamily="34" charset="0"/>
              <a:buChar char="+"/>
            </a:pPr>
            <a:r>
              <a:rPr lang="en-US" dirty="0" smtClean="0"/>
              <a:t>No overhead if items are not reordered</a:t>
            </a:r>
          </a:p>
          <a:p>
            <a:pPr>
              <a:buClr>
                <a:srgbClr val="92D050"/>
              </a:buClr>
              <a:buFont typeface="Calibri" pitchFamily="34" charset="0"/>
              <a:buChar char="+"/>
            </a:pPr>
            <a:r>
              <a:rPr lang="en-US" dirty="0"/>
              <a:t>The probability </a:t>
            </a:r>
            <a:r>
              <a:rPr lang="en-US" dirty="0" smtClean="0"/>
              <a:t>of reordering can be optimized </a:t>
            </a:r>
            <a:r>
              <a:rPr lang="en-US" dirty="0"/>
              <a:t>by the </a:t>
            </a:r>
            <a:r>
              <a:rPr lang="en-US" dirty="0" smtClean="0"/>
              <a:t>user</a:t>
            </a:r>
          </a:p>
          <a:p>
            <a:pPr marL="0" indent="0">
              <a:buNone/>
            </a:pPr>
            <a:endParaRPr lang="en-US" dirty="0" smtClean="0"/>
          </a:p>
          <a:p>
            <a:pPr>
              <a:buClr>
                <a:srgbClr val="FF0000"/>
              </a:buClr>
              <a:buFont typeface="Calibri" pitchFamily="34" charset="0"/>
              <a:buChar char="-"/>
            </a:pPr>
            <a:r>
              <a:rPr lang="en-US" dirty="0" smtClean="0"/>
              <a:t>Generation of additional items</a:t>
            </a:r>
          </a:p>
          <a:p>
            <a:pPr>
              <a:buClr>
                <a:srgbClr val="FF0000"/>
              </a:buClr>
              <a:buFont typeface="Calibri" pitchFamily="34" charset="0"/>
              <a:buChar char="-"/>
            </a:pPr>
            <a:r>
              <a:rPr lang="en-US" dirty="0" smtClean="0"/>
              <a:t>Extra network traffic</a:t>
            </a:r>
            <a:r>
              <a:rPr lang="ru-RU" dirty="0" smtClean="0"/>
              <a:t> </a:t>
            </a:r>
            <a:r>
              <a:rPr lang="en-US" dirty="0" smtClean="0"/>
              <a:t>under high load</a:t>
            </a:r>
            <a:endParaRPr lang="en-US" dirty="0"/>
          </a:p>
        </p:txBody>
      </p:sp>
      <p:sp>
        <p:nvSpPr>
          <p:cNvPr id="4" name="Номер слайда 3"/>
          <p:cNvSpPr>
            <a:spLocks noGrp="1"/>
          </p:cNvSpPr>
          <p:nvPr>
            <p:ph type="sldNum" sz="quarter" idx="12"/>
          </p:nvPr>
        </p:nvSpPr>
        <p:spPr/>
        <p:txBody>
          <a:bodyPr/>
          <a:lstStyle/>
          <a:p>
            <a:fld id="{9E7AA222-FE6E-49CC-9DDF-26B60A9799BD}" type="slidenum">
              <a:rPr lang="en-US" smtClean="0"/>
              <a:t>21</a:t>
            </a:fld>
            <a:endParaRPr lang="en-US"/>
          </a:p>
        </p:txBody>
      </p:sp>
    </p:spTree>
    <p:extLst>
      <p:ext uri="{BB962C8B-B14F-4D97-AF65-F5344CB8AC3E}">
        <p14:creationId xmlns:p14="http://schemas.microsoft.com/office/powerpoint/2010/main" val="4054426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Preliminaries: data flow</a:t>
            </a:r>
            <a:endParaRPr lang="en-US" dirty="0"/>
          </a:p>
        </p:txBody>
      </p:sp>
      <p:sp>
        <p:nvSpPr>
          <p:cNvPr id="3" name="Номер слайда 2"/>
          <p:cNvSpPr>
            <a:spLocks noGrp="1"/>
          </p:cNvSpPr>
          <p:nvPr>
            <p:ph type="sldNum" sz="quarter" idx="12"/>
          </p:nvPr>
        </p:nvSpPr>
        <p:spPr/>
        <p:txBody>
          <a:bodyPr/>
          <a:lstStyle/>
          <a:p>
            <a:fld id="{9E7AA222-FE6E-49CC-9DDF-26B60A9799BD}" type="slidenum">
              <a:rPr lang="en-US" smtClean="0"/>
              <a:t>3</a:t>
            </a:fld>
            <a:endParaRPr lang="en-US"/>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650" y="2276872"/>
            <a:ext cx="8307814"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88098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Preliminaries: computational flow</a:t>
            </a:r>
            <a:endParaRPr lang="en-US" dirty="0"/>
          </a:p>
        </p:txBody>
      </p:sp>
      <p:sp>
        <p:nvSpPr>
          <p:cNvPr id="3" name="Номер слайда 2"/>
          <p:cNvSpPr>
            <a:spLocks noGrp="1"/>
          </p:cNvSpPr>
          <p:nvPr>
            <p:ph type="sldNum" sz="quarter" idx="12"/>
          </p:nvPr>
        </p:nvSpPr>
        <p:spPr/>
        <p:txBody>
          <a:bodyPr/>
          <a:lstStyle/>
          <a:p>
            <a:fld id="{9E7AA222-FE6E-49CC-9DDF-26B60A9799BD}" type="slidenum">
              <a:rPr lang="en-US" smtClean="0"/>
              <a:t>4</a:t>
            </a:fld>
            <a:endParaRPr lang="en-US"/>
          </a:p>
        </p:txBody>
      </p:sp>
      <p:sp>
        <p:nvSpPr>
          <p:cNvPr id="4" name="AutoShape 2" descr="data:image/jpeg;base64,/9j/4AAQSkZJRgABAQAAAQABAAD/2wBDAAMCAgICAgMCAgIDAwMDBAYEBAQEBAgGBgUGCQgKCgkICQkKDA8MCgsOCwkJDRENDg8QEBEQCgwSExIQEw8QEBD/2wBDAQMDAwQDBAgEBAgQCwkLEBAQEBAQEBAQEBAQEBAQEBAQEBAQEBAQEBAQEBAQEBAQEBAQEBAQEBAQEBAQEBAQEBD/wAARCAFsBaQDASIAAhEBAxEB/8QAHgABAAICAwEBAQAAAAAAAAAAAAYHBQgDBAkCAQr/xABjEAABAwMCAgYEBgoNCgMGBAcBAAIDBAUGBxESIQgTMUFRYQkicYEUFTJikaEWGSNCUldygqbBFyQzN2iSorGy0tPU5BhDY3N2k5WWtMJ00eElNFNkg/EmNaPwRFR1pLPDxP/EABsBAQACAwEBAAAAAAAAAAAAAAAEBQIDBgEH/8QAPhEAAgECAgUICAYBBQEBAQAAAAECAwQRIQUSMUFREzJhcYGRocEGFCIzUrHR8BUjNELh8WIkNXKSolNDJf/aAAwDAQACEQMRAD8A9U0REAREQBERAEREAREQBERAEREAREQBERAEREAREQBERAEREAREQBERAEREAREQBERAEREAREQBERAEREAREQBERAEREAREQBERAEREAREQBERAEREAREQBERAEREAREQBERAEREAREQBERAEREAREQBERAEWNv+RWfGaF1wvNayCIcmg83SO8Gt7SVU111LzLN6p9rwagmoqYcnTjbrdvFz+yP2Dn5nsVRpLTdroz2Kj1pvZGOcn2bu0lW9nVuc45Li9hal9y3HMaZxXq7QUziN2xk8Ujh5MG7j7dlX9016out+DY5YKiseeTXzO4Nz5NaCT9IWNs2kUBk+G5TcZK2d54nxxvIaT8559Z31LPS3vA8LjNNFNRUrxydFTt45CfncO5/jLmLnTWk661taNCHThKXjl5llTs7aGWDm+5fUwL8v1pvvr261Mt8buzaBkfL/wCsSfoXCbDrJWHrJ8pkhc7taK1zNvcwbLlr9abbG4tttlqKgdnFLIIvqAcumNT80q/Xt+JhzD2fcJZPrGyoql7QqvCrdVJvobw7ksCbGjOK9mnFdxzfYhq031hm8pPh8ZVH627L6Zb9a7YeOlv7qo+BqWyfVKNlwfsgalt9Z+Her/4CoH/cvz9lnJKA73fFWtHskh/pArWri0hmqtWPTjIy5OpLLVi+477dSNU7B/8An2Nsq4hzdJ1BH8uMlo+hZ2ya64zXkRXikqbZIe1x+7Rj3tHF/JWItuseP1JDbjR1VG49rgBKwe8bH6llpLfgecRmVjaKrkI3MkTuCYe3bZ30q1tNKXkf0d0qn+M8/HKRGq21F+9pavSvvAsC23W2XimFZaq+CrhPLjieHAHwO3YfIrtqjazTTIcdqTdMIvcwe3n1Rk6uQjw3Hqu9h2CzGM6zz0dR8TZ7QvpqiM8BqmRkbH/SM7va36O9dBaek8NZUdIw5KT37YPt3dveQKujZYa1B6y4b+4tpFxU1VTVtPHV0k8c0MrQ5kkbg5rh4gjtXKupTUliis2BERegIiIAiIgCIiAIiIAiIgCIiAIiIAiIgCIiAIiIAiIgCIiAIiIAiIgCIiAIiIAiIgCIiAIiIAiIgCIiAIiIAiIgCIiAIiIAiIgCIiAIiIAiIgCIiAIiIAiIgCIiAIiIAiIgCIiAIiIAiIgCIiAIiIAiIgCIiAIiIAiIgCIiAIiIAiIgCIiAIiIAiIgCIiAIiIAiIgCIiAIiIAiIgCIiAIiIAiIgCIiAIiIAiIgCIiAIiIAiIgCIiAIiIAiIgCIiAIiIAiIgCIiAIiIAiIgCIiAIiIAi6F5v1kx2jdcL9d6O3Uze2WpmbG3fwBceZ8lUd/6WOmtruMFvtDa27tfMyOapjj6qCJhcA5wL/WcQNzsG7Hbt71Io2ta491Fs1VK9Kjz5JF1ovxrmvaHscHNcNwQdwQv1RzaEREAREQBERAEREAUPz/UW24VS9SzgqbnK3eGm35NH4b9uxvl2nu7yPzUbUClwq3dXBwS3Spafg8J5ho7Osd80eHeeXiRB8Hweorqj7Lsu46isqHddFFNzIJ7HvHj4DsA293L6Z01Up1PUbHOrve6C+vBFlZ2cZR5atzdy4/wdO0YfkOd17ckzirmED9jHAfVc5ncAP82z6z791KL1lWLYHRi3U8UfWsH3OjpwAfa4/e7+J5nzWGzXUWWKo+x7E96iue7q3zRji4HHlwsHe7z7B7ez6xHTCKmeLvlZFZWyHj6l7uNjHHnu8/fu+r29q46nJxqSpWXtVP3VJZ59e99HzzLeSxipVso7oowwqNRdROdP/wCzbXIe0ExsLfb8p/u5exSCzaQ47Q8MlzlmuEo7Q49XHv8Akjn9JU5ADQGtAAHIAdy/VNpaKpJ8pcPlJcZeS2GmVzLDVh7K6DpUFls9rG1utlLTeccTWk+0jmV3URWUYxgsIrBEdtvNhCARsURZAxNxxPG7qD8OstJI53a8Rhr/AOM3Y/WoddtH4GP+GYzdZaSdh4mMlcSAfJ49Zv1qx0UOvo+2ufeQWPHY+9G2FepT5rKqpc2zLDKllDmNBJVUx5NmO3GR4teOT/YefmFL5afENRrZxtMdRwjYSN9WeAnu8R7DyPms/W0NHcaZ9HX00c8Mg2cyRu4KrDIMIvGGVZyTDamUwR7ukh34nxt7wR9+z28x59qr6tO4sotS/Npb085JeZvjKFZ5ezLw/g/IKjMNIK8Piea+xyyes078Dv7N/n2Hz22Fy43ktpyq2MuloqOsjdyew8nxO72uHcf/ANjkoLimYWnOLe+310ETaox7VFK/m2Rve5u/aPrH0ExS5W+8aUX1mQ4+581qmcGSxOJI2/8Ahv8A+13cfrm6N0pLRKVSnJztnu2uHSujijRcWyum4yWFReP3xL6RYzHchtuUWmG72uXjilGzmn5Ubx2scO4j/wBewrJr6JSqwrQVSm8YvNMoJRcG4y2oIiLM8CIiAIiIAiIgCLp1d5tFvq6agr7rR01TW8XwaGadrJJuHbi4Gk7u24m77dm48V3ExPWmliwiIh4EREAREQBERAEREAREQBERAEREAREQBERAEREAREQBERAEREAREQBERAEREAREQBERAEREAREQBERAEREAREQBERAEREAREQBERAEREAREQBERAEREAREQBERAEREAREQBERAEREAREQBERAEREAREQBERAEREAREQBERAEREAREQBERAEREAREQBERAEREAREQBERAEREAREQBERAEREAREQBERAEREAREQBERAEREAREQBERAEREARFBsx1r01wfjivOTU8lWzcGkpD182/gWt5MP5RC2U6U60tWmm30GE5xprGbwROVxz1EFLC+oqpo4YoxxPkkcGtaPEk8gtZrz0p8xyqpfatKsHlLjyFRUsM8oB7HcDPUZ7XOcFg36VauajzNrdTs0lhhJ4vgvWdaWnyiYREz2jf2K0p6HqLO4koLvfciDPSMHlRTl4LvLjzHpL6W4p1kFNdX3urZuOptrRIzfzlJDNvYSfJVZW68a3akudTadYsLRRPJaKlrBI4Dv3mlAjHubv4FSrGdEtPsZ4JW2gXGpb/n68iU7+TNuAfxd/NTtjGsaGMaGtaNgANgB4KZClZ2/MhrPjL6EaVS4rc6WquC+pR9D0fsgyOsF41MzSqrah3ymRSumk28Otk7PYGkeBXY1S0dxa0adVdRi1nbDV21zat0pcXyyxt3EgLnEnbhJdsNh6qulcdTTQVlNLSVMYkhnY6ORh7HNcNiPoK3q8q6ybeS3LJGp28MGsM3vPno9Zj9mWltqnml46u2NNtqee54ogAwnzMZYSfElWStIcK19076JOR5FbdacofY8dqqptJBVmiqKreqbxOi+508b3gPi43cXDt6rd+5bO6Ka+aTdInFqvNNHMr+yCzUNwfa56n4BU0nBVMjjkdHwVEcbzsyaM7gEettvuCBR6ToqhcyUdjzXbmWllUdWgm9qyfYWCio89Njott1J/YhOrtvGX/Hf2N/FfwOq4/jLr/g/wAH4uq4N+t9Tfi4d+/bmp1qzrRpfoXjtNlurOX0uOWisrmW2CrqY5HsfUvjkkbH9za4glkUh3I29Xt7FAJZNkUN0r1j0x1ux6fLNKcxocktNLWOoJqqk4uGOoaxj3RniAIIbLGezscFET0vOjQM+/YtOsePjLPjf4g+Kutf1/xh13UfB9uHbj631O3tQFwIovqFqhp3pNZYcj1NzWz4xa6iqbRRVl0qmU8T6hzHvbGHOIBcWxvO3g0+Caeao6datWWfItMs1s+T2umqnUU1Xa6tlRFHUNYx7oy5pIDg2Rh28HDxQEoWMyTIKHGLNU3q4H7nA3kwdsjzya0eZP8A5qFRdJPo9zZe/T9utuDtyaO4mzm0SX2mZWfDhL1XwYROeHGXrPU4AOIu5AbqN6lXSrznNKbCLXJtS0Mm0zxzHWbeu4/kDdo89/FVGm9Jfhlq6kM5y9mK4yf02kuzt/Wauq9izfUdfDbRXZzfp85yZvWRCT7hGR6jnDsAH4DOzzPsK7uoua1MU32J46XvrZ9o5nx83M4uyNu33x7z3e3szOW3ykwTGI6a3NayYsFPRx9uxA5vPjsOfmSPFYfS/EnQRfZZdgZKys3dBx8y1ju153++d4+HtXz2UKkX6lSl+ZL2qkt+e3te7+cS+Ti1y0l7KyijKYHglNjFM2trGNlucrfXf2iIH7xv6z3+xS9EV3b29O2pqlSWCRDnOVSWtIIiLcYhERAEREAREQBERAVjnmET2mcZdijXQSQO62aKL7w/htHh4js28t1JMTyW355ZJaWvgjM7WdXV057HA/fDyP0g+4qVEAjYqo8rtVXp3ksGTWNu1FUvIdEOTWk83Rn5pHMeG3kFR3NL8NqO5pr8uXPj5rz+8JlOXrEeTlzlsfkdizXGs0jzF1DVvkksdxI9Y89m78nj5zd9j4j3K9WPZIxskbw5jwHNcDuCD2EKtMltVFn2Jtnt7mvkcz4RSPPaH7c2Hw35tPgfYvvRXK5bpaJcauDj8LtIAj4vlOh32A/NPL2FqvPR+89Rufw+Txpz9qm+G9x81/JBv6XLU+XXOWUvJllIiLuCmCIiAIiIAiL5kkjhjdLK8MYxpc5zjsAB2koDSfpRGfVLpDWnTahrDFHbaSOmkeGcYikkaZ5X7bjfaMx8tx8ldekwDpJabbO0+1GmrqWL9zpfhZDeX+gn3iH0rh0Snk1B1lzLU2oaXRmWZ8HEPkdfIerA/JiYW+8LYVUMYqtKVXFpt5YcD6dVqvR9KnY6qkoxWKaTWLzfzKao+lrrfgjmw6m6bRVsDDwmoEMlG5/n1gD4j7mhWTinTW0fvvBDfPjTHpjycaqm62HfyfFxHbzLQs25rXtLXNBBGxBHIhQ/INH9Nsm4n3PEqJsruZmpmmnk38SY9tz7d1vjUuKfNlj1/Urqltoq697RcHxg/J5F741neF5lEJcVyq1XUbbltLVMke38poPE33gLOrSK9dFG0iX4ZiOWV1vmYeONtSwSgO7tns4XN9uxK46X/K40z2+JMonv9FF/m3VDa1vD3NDJx1g9jFtV9OPvId2ZAqejVCrnaXC6prV8c14G8KLT+z9NzMseqGW7U7TLglHJz6YyUkgA7+qlDuI/nNCtjFOl3olk/BFUZBUWOof2RXSmMY/3jOKMe9wUine0KmSlh15FXc+j2krVa0qTa4x9peBdCLoWe/WPIaUV1gvNDcqY9k1JUMmZ/GaSF31KTxzRTSi4vCSwYREQ8CIiAIiIAiIgCIiAIiIAiIgCIiAIiIAiIgCIiAIiIAiIgCIiAIiIAiIgCIiAIiIAiIgCIiAIiIAiIgCIiAIiIAiIgCIiAIiIAiIgCIiAIiIAiIgCIiAIiIAiIgCIiAIiIAiIgCIiAIiIAiIgCIiAIiIAiIgCIiAIiIAiIgCIiAIiIAiIgCIiAIiIAiIgCIiAIiIAiIgCIiAIiIAiIgCIiAIiIAiIgCIiAIiICP5Tn2GYTD12U5HRW/lxNjkk3lePmxt3e73Aqlco6XlA+c2zTrFKu61TzwxzVbSxjnfNiZu949paVVtxwGy27pAVuG5eKmagq6t76Zxmc0vbI3rIQ5/aeRDDsQeLvWwtixbHcYg+D2CzUlCwjZxijAc/8p3yne8ldHGwtLaMZTxm2sVuX1KaV3XrNxjhFJ4cWVBV2zpE6rbnJ76+xWuXtpg7qGlp7uqj9Z3skPvUgxjo7YPZeCa8Ge9VDeZ689XDv5RtP1OLgrTRbndTUdSnhFcFkauRi3rTzfSdeht9Ba6ZtHbaKCkgZ8mKCMMYPYByXYRFGbxzZuCIiAIiIDS30hnR7/ZdobG6G/fEsU1YyeoqBR/CeKWGKRjQW8bNi5kvbv8A5rs5rY3oMdGOj6KujNThNv1AGY01/vMmSw3EWv4Bsyelpo2x9X10u+wgDuLiG/Htty3OR1gxn7KsAudHHHxVNKz4bT8tzxx7kgeZbxN/OWQ6KmY/ZHpsLHUTcVXj8xpSCd3GB27oifL5TR5MWF/QjVtlcLnReD6t30NlpVcKzpPY8117zVdnoq7+3pYDpJv1nt7qYahfZx8U/Ej+s4PjL4Z8H63rtt9vU4+Hbv27lsJ05+irdel7pNadN7RmVLjc1syGC+GpqaN1QyQR01TD1fC1zSCfhG+/P5PZzWxaKiLQ1y6CfRYvXRE0ju+m19yyhyGouWR1F7bVUlO+FjWSU1NCGFriTuDTk777esFrbH6LHPm9LsdJB+qmPuto1G+zf4t+BTdf1Pxn8M6ji34ePh9Xfs3Xo+iA1m6f3RbzHpb6PWbTjCshs9mrLbktPe5Z7oZRE6KOlqoSwdWxx4t6hp7Ntgea+ugH0XMt6JOjd304zPILReK65ZLUXtk9rMpibFJS0sIYesa08QNO49m2xHPtWy6IDyxy30bGtGMdKes6Uzs5weSw0+oxzYUTp6sVhhN0+FMh4eo4DJsQ3bjDd9+ey3n0is0hpqvKa0l9RXPdHG93MloO73b+bv6K72vd1l+B2rHackuqpXTvaO08PqsHvLj/ABV3b5KzC8CfDTO2kpqZtNE4dpkd6vF9JLlwOmrlV9JycuZQj/6ksfl4l5Z03C2WG2b8F/JC5wdRtROoJL7ZQbg7HkYmHn/Hd79j5K3GtaxoYxoa1o2AA2ACgukNmFDj8l1kbtJcJCQe/q2bgfXxH6FO1B0VSaou4qc6pm/JdxvuZLW1I7I5BERWhHCIiAIiIAiIgCIiAIiIAsffrNS3+01FqqwOCdmzXbc2O+9cPYVkEWM4RqRcZLFM9TcXiisdKbrUW2412G3Ldkkb3PiaT2Pbye0e3YEewnvVZdKjDMxfjuRQ6b5XecZvl2oJKm13C0V0tHOyrYQ/q+sjcHcD3taHDfbaQ+CsXUSJ+MZrbcrpmEMmLXSbffOZsHj3sIH0qQaq22O6Yl8Yw7OdRPZOxw72O9U+7mD7lzcVUpUJ04v26ElKL6Nq8MfAnvVlNSeyawZTXowLtrreNAL7U9IOqzOfI2ZdVx0xyttS2sbRCjoywN+EAP6vrDMR3bl/mtPoM96dE3T4FldddYG6eHV00/VGCvFqFm+OduHfh6v4P1HLffh4PJeq2mV5de8JtlVK/ilijNNJ47xnhBPmQAfepSvq9rcRu6EK8Nkkn3rE5erTdKbg9zwNPfSg6ga16c6DY9d9CLrkFvv9Rl1NTVMtkp3SzmjNHWOe1wa12zOsbESdu0NXJ6MHO9a9Q9AL5fNd7tkFwv8AHl1XTU0t6gdFO2jbR0bmNaHNaeDrHSkHbtLlt8i3mB5AU/Sa6ZlP0+G6fSZtmEeCVOrvxQ2jmtrTSm0G89V1TXui3EfUeqHB3yeYPetvfSg6v6w6MaDY9kmiWQXCz32sy6moaieipI6h7qQ0VY9zC17HgAvjiO+2+7Rz589wkQGoXowdWdYtZNAL5lWtuQ3C8XyDLquhp562kjp5G0jaOje1gaxjARxySnfbfdx58uWiGqvT+6W0fSgzHSGl1adHiDM8uOOR29tjtu7baLhJAIRN8H639y9Xj4+Pv4t+a9rFqr07sllNnxbAaIl81yrH18kbe0iMdXGD+U6V/vYtFzU5KlKRZ6GtHfX1Oinhnj2LN/IxfRkx/wCKNNmXORm0t4qpancjn1bT1bR7PUcR+UrbWMxmyxY5jtssMO3Db6SKm3H3xa0An3kE+9ZNV1OOpBROtuq3L15VOLCIizI4REQHBW0FDcqd1JcaKCqgd8qKeMPYfaCNlX+QdH3S2/8AE8WA22Z3+ct8hh29jObP5KsdFjKEZ85G2lXq0HjTk11M14rejBkNiq/jPT3P5qSpZ+59cX08jf8A60R3/khduk1C6X2mewrGz5HQxd1RC2vDgO8vjIn29pCvxYHPL+MWwy838P4X0VHI+I/6UjaMe9xaFq5JU/ag3HqZN9eldtU7mnGpjl7SWPedno8dJK760Xmux664ZFbprdR/CpqynqS6Inja0M6tzd2k7k/KPySr4WsvQUxQ27A73l88ZEt6uAp43H76GBvIj2vkkH5q2aVnZynOipVHi2cbp+lb0NIVKVrHCMct+3DPb0hERSSnCIiAIiIAiIgCIiAIiIAiIgCIiAIiIAiIgCIiAIiIAiIgCIiAIiIAiIgCIiAIiIAiIgCIiAIiIAiIgCIiAIiIAiIgCIiAIiIAiIgCIiAIiIAiIgCIiAIiIAiIgCIiAIiIAiIgCIiAIiIAiIgCIiAIiIAiIgCIiAIiIAiIgCIiAIiIAiIgCIiAIiIAiIgCIiAIiIAiIgCIiAIiIAiIgCIiAIiIAiIgCIsPdcwxOx3i1Y7esmtVBdb7K+G2UNTWRxz1r2sc9zYY3EOkIa1xPCDsAUBQnS7xmoopce1KtQMdRRTCimkaObSCZIHe5wkG/m1T7G73T5JYLffqXbq66nZNsD8kkes32g7j3KhPSW9I7L9BcQxG10mB0FzxbMLn8CvF6qZJHOt5ifHII442bASvYJHMcXEfcngsKkvRkypl0xmrxx07ZHW+QVFOQ7cOgl58vEBwcfzwuitJ+sWWG+D8H/JT3EOSucd0l4ouhERYgIiIAi4auspKCnfV11VDTwRjd8krwxjR5k8gq4yfpB4HYuOG2zTXmpby4aVu0QPnI7lt5tDlsp0p1XhBYmE6kYc5lmrHXrIrFjtN8Lvt2paGLuM8oaXeTR2uPkFTdLkvSA1W9XC8afZ7bL2VQb1bS09/Xy7cX/0xupTjfRGNZUi66mZlVXGpfsZIaNxPEfnTSbucPY0HzWc4ULf9RUSfBZv+DyDq1vdRx6XkjE5F0kcep5DQ4naKq8VDjwMe8GKJxPZsNi93s4R7Vz9GLDNScfy+tyC44tNarDdad7JWVH3ItdxccZZE48ZA5tBI22ceZV84nptg2DRhmL4zRUUgGxnDOOdw85HbvPs32UlUGvpOm6cqNCGUtre3u2EqlYzU1UqyzW5BERUxZBERAEREBSeYP+PNaaK3P9ZlD1LQO7ZrDMfrK+taa50dtt1taf8A3iZ8p2+YAB/T+pcVm/bus15nfzMDqjY+HCQz+Yrg1R/bWY2K3u5scI+X5cux/mXyS9qOpRuqu+dRrsxSXgdVRiozpx4RXyLGslvFqs9FbQP/AHaBkZ8yANz9O67qIuhjFQiorYiA3i8WERFkAiIgCIiAIiIAiIgCIiAIiICE6u28VeKGrA9ainZJv813qEfS4fQu5jhGR6dwQSesZ6F9KfHdoLN/b6u67udQifELqxw5Cmc/+L636lhtIpnS4jwE8oaqRg9nJ3/cqiUUtJOL2Thn2P6EpPG3x4M/ej9cHSWu7Wtx5U88c7R+W0g//wCMK2FTOjH7VzXIrew7Ma1/L8ibYf0lcy6z0UqOeiqcZbY6y7pPyKrScUrqTW/B+AREXRleEREAWjWsWT2fKulnTR3q6U1LacakgpBNUShkYdA0ykEnkPuzi3n4LeVUvnfRJ0izmvrLy+kuNpudfM+pqKmiq3HrZXkuc5zJeNvMkk8ICiXlKpWglDjiX3o/fWuj7idS5xzi4ppY4Y7/ALxPykrKOvgbVUNXDUwv+TJDIHtPsI5LmVN3boU6h4vO+4aZalRueOYZMZaGXb8HjjLg4+3hCwFXculjpluMlxGpvNHF2ymlbVsDfEy053HteVAlKpT95BrxOmp0bS6/SXEZdD9l9zNg0VDWLpYWGVwp8pxiut8gPC59M9szQe/druFzfZzKsvH9W9OMn4W2rLaDrX8hDUP6iQnwDZNifduka0J7GK1hc0OfB/NeBLkQEEAg7g9hRbSGEREAVD9MTP7NhOmtNTXq7QW+C618ccksz+FnVsIPM/6wxeQ7Sr4WjnTk0hz3pR6kY7o/p5e6Cmq7a0v+C13G2GaodG6UudIwOLA2L5p337tlhNKWEJPDHI30J1KLlXpx1nBOWHV9Np6C9H+22e06MYjR2K40dfSm2RTmoo52TQySy/dJC17CQ4cb3cwVYK1R6APR3r+iD0bq2n1RdTW2/wBZWVt+yJ/wls0NHDGCyNokYS0sbBEJDt2OkeO5U90U/SpXvX3XaHRq7aP8UGQXOsbZLnaqnhfS0LOskY6rhlJBLYWAvkY8cweGM7hqtoxUIqK3HC1qsq9SVWe2Tbfbmeh6Lry19DDWQW6atgjqqpr3wQOkAklazh4y1u+7g3ibuR2cQ37QuwsjUEREAREQBERAEREAREQBERAEREAREQBERAEREAREQBERAEREAREQBERAEREAREQBERAEREAREQBERAEREAREQBERAEREAREQBERAEREAREQBERAEREAREQBERAEREAREQBERAEREAREQBERAEREAREQBERAEREAREQBERAEREAREQBERAEREAREQBERAEREAREQBERAEREAREQBERAEREARfhIaC5xAAG5J7lVFs6VXR+vmrtNoXj+p9nu2Z1UdQ8UFBL17GGFnHJG6Zm8YkDQ49XxcQ4HbgbIC2FBta9Y8O0C01u+q2ffGPxHZREaj4BSOqJiZJGxsAaOQ3e9o4nFrRuNyFor6WTVnpW6cXXD8d0mym5WrDMyppKAiw0pZcZrmx+5gNQzeVvHG9hY2PgLtpAeLbltXonbcs146IlnxTpF4ZdLPecixySx5FQ3GPqaqT1XQfCC0+tHJI0Nl2cA5r3dg2CAivQ16eWF9MS75jZbLi1TjVXjT4Z6Slraxks9dQSbt68ta0BhbIOFzQXgccfrHdad6m+j06WF56cV31J0yvTIrLR3ymyaz5Zkd0dM2nJcJxTcG755eqkD4wzh4SwM4nNDlvD0YegzoT0Uy+7YDbK+vyappTR1l/udUZKmaIlrnRtY3hijYXNaeFrd/VbuXEArYVARnONOMG1QsVPjupeI2jJLdBUxVoo7hTNnp/hEe/C/gfuDtu7kd+RIO61rvltg0d6RjYqSnjpLJfuExRxtDI2RTnbhAHJrWTN7ByDQOxbdKhOl3h5umGUOY0kZ+EWKpDJXN7eolIbvv5SCPb8oq00RVULjk5bJrD6eJB0hTcqWutsc/qThCQASTsAqDg6Q2SXejorNiOHTXG9Op2Nme5jpeKUNAcWRR8yN9yCSPYsnSaLa9anETZ3kQsduk5mnkeC7h8oIiGn89wKtp2yo53ElFePYivjVdTKlFy++JM8n1k0/xbjiqb2ysqWf8A8PQ7TP38CQeFp8i4Kv8A9mLU7UCpfbtLsJmDd+E1Jj69zPAucdoo/wA7f2q3MO6L+mGL8FRcaGW/VbdiX17t4gfKJuzdvJ3ErXpKOkoKdlHQ0sNNBEOFkUTAxjR4ADkFDnpG1o5UYaz4vJd31JELOvUzqS1VwW3vNZbV0YdQszqI7nqpm74hvxfBoXmolb4tBO0cf5ocFcGHaEaYYTwTW7G4aurZ2Vdf+2Jd/EcXqtPm1oVgIoFfSVzcLVlLBcFkiZSsqNJ4pYvi8x2IiKASgi4qmpp6OCSqq544IYml8kkjg1rGjtJJ5AKg9Tenx0R9J+thyXWyw1lbFuDRWR7rpPxj7wimD2sd+WWoDYFF5l6m+m3wSg62k0g0bvN5fzaysv8AWR0MbT+EIYetc8eRew+zsWqmfelL6aGq1X8T4xkdHi0dY7q46HFrUOvk37A2WXrZ+LzY5qA9Y+nfjkGU9EvUi2Ovsdoq6e0PudBUuqhTu+F0jm1MUbHkjZ0joerHPnx7LwMtuu+uFm//ACjWXOaHZ4k/a2RVkXrjsd6sg58hzV5WHoYdPnpLXKO/5JhmZVhm9Y3XNri+mLWn74fDH9c5p+Yx3Ja/aqaa5Lo7qLkOl+YMpxecbrpKCrNO8vhe5vY+Nzg0ljgQ5pIBII5BATm29MvpZ2rb4L0kNRn7PEn7ZyOqqOY/1r3cuXZ2eSsvTDpr+kLznKqDC9M9V8ryO+3CcGmoY7fS1r3Ebbl3WwuDYwObi7ZgG5dsNyufoi+ji1l6TktFlN2p5cNwCUtkdfK6A9bXR78xRwnYy79nWHaMc9i4jhPs50fOjBo10ZMY+xvSrFYqOWZjW191qNpbhcHN++nmI3I33IY3hY0k8LRugK+6P8ed09dSwapzxz5mLKxuQSx9XwvuX3L4S4dUBHsZOM+oA38EbbKR6g+rqTjz3fJ/av1VDt1zUgNt1tuVM/kal0pH58YlC4tWv2jkFiux7G7/AP6b2u/7l8huVqWtZP8AZVeP/Y6unnUj0x8i0UQEEbhF0xXhERAEREAREQBERAEREAREQBERAYnLiBit3Luz4DOP5BUa0bBGLVBPYa6Qj+IxZrUGpFLht0kP30Ii/juDf1rH6UU/UYbBKeXXzSyfyuH/ALVU1Pa0nBcIN+OBJjlbvrNHen7adZrniza7Qq3ZjPfbXlbq2abFW1JrKalEdS1zyaf7oGcbo9z2A7brT/C/STdN3SKt+J7tqFVXgUZDZbdldtZUyAjufI5ranf/AOoF7IaGg12R5Bdx8ktA/wB5I53/AGqws001071Hovi3UHA8fyWl4S0RXe2w1bWjyEjTt7l1Hokv/wCYp8ZSfiys0r+pa4JfI8xtOvTe3FnVU2rehtNNvt1tbjlydFt48NNOHb++YLaLTr0qXQ2z/qoazPLhiNZLsBT5FbJIAD5zRdZC33yBfGovoqOhvn3WzUGEXPD6uXcmox65yRAHyhm62FvsawLVzUX0IV4i62p0l1xo6nffqqLIra6Hbw3qIC/f/chdMVx6gYdqLp/qJQ/GeAZxYMlpNgTPaLlDVsAPiYnOAUhXgNmXo4em/o9XfHVp06uF0+CEuiuWJXFtVLuO9kcbm1I/3YXRx7pv9O7QC4ssV31HzCmkg5PteY0Rq3lo+9IrGGVo7vVc3bsQH9A6LyF069NvqNbuqp9VdGrBe2DZr6mx1stvkA/CMcvXNcfIFg9i2i069Lt0Rc06qDJblkeE1L9muF4tbpYeLykpTLy83BvnsgN2EUH0+1x0b1XibJptqli2SOc3iMNtusM0zB86JruNh8nAFThARvKNN8BzVrhleH2m5ucNutnpWmUeyTbjb7iFTmV9CHSi9ccuOVl2x+Y/JbFN8IgHtbLu8/xwth0Wmpb0qvPimT7XSl7Ze4quK4Y5d2w0xrOirr9gBMum+fw3KnjO7KdlS+lc/wBsUm8X0vWGqtUekJpueDUbTqaopovl1L6R0QPsni3h+gLedfnbyKivR8V7uTXii6p+lVaWV3SjU6cNV96+hpzj/SlwC58Md7pbhZ5D8pz4+viH5zPWP8UKyrDmuJZQ0HH8jt9c4jfq4p2mQe1nyh7wrDyvQ7SXNeN2Q4HapZpN+Kogh+DzE+Jki4XH3lU5lPQTwmtc6ow3LrrZpt+JsdSxtVE09wG3A8e0uctUre5hswl4Mn09K6IuedrUn0+0vDMnLnNY0ve4Na0bkk7ABUx0SaF2d635fqZO0vgoo5Pg5I+Q+okIj+iKN7feunetBOlThdDU0OPZK3IrdLC+F0cFaHvEbgQQGVIHCdj94SfBXL0QtObtp/pnUOyO01Fvu12uMs80FRGWSsjZtGxpB57bte4eIfv2ELClCdSvFSi0lmbr2vb2mja0qNWM3PCKweeD24rasi7K2io7jRz2+4UkNVS1UToZ4Jow+OWNwIcxzTyc0gkEHkQVU2n/AESuj1pVqfWav6caaWzHMir6CW3TOt/FFSiKSRj3GOnB6qJxMbRvG1vLcdhKt9FcHAnl56U3QDpeamaq2HUrTTFa284niduZT2kY9WOfcaSqe7rJ6h0A4ZQ9zgxoMPGOCFhJaSQtz6vMqrokdEOHL9Wb/X5RdsHxmF90qa2uL57ncy1rRD17+I/dKiRsTXHiIBb8rbneig+sui+nevuCVem+qFlkudjrJI5nwx1UtO9srDux7Xxuad2nmAdx4goCpeiP07NKul6K+14jZr9ZMis9I2suNtr6bjijjLwwOZUx7xuBcQAHcDzs4hmzSRskqG6KPQ50z6Iduyi3ae190uJyi4R1c1Vc3RuqI4Io+GKnL42tDmsc+ZwPCD91O/ZuvPrLNU+n5D6QCWy2GbMsEo87ymO22u33Kl+E2l9rh+59e2N4fTyFtNE6WR8RLgQ/Z243QHr8iqzpCdJXSvow4xa8u1XuVXSW+73OO1QGkpjUSCRzHvLzG08RY1rDxFoJG7RsSQpJpbq7pnrZizM00qzO25LZnSGB1TRSEmKUNa4xSscA+KQNewlj2tcA5p25hAS9ERAEREAREQBERAEREAREQBERAEREAREQBERAEREAREQBERAEREAREQBERAEREAREQBERAEREAREQBERAEREAREQBERAEREAREQBERAEREAREQBEWCybNscxKLjvFe1srhuynjHHK/wBje4eZ2HmtVevStoOpWkoxW95IyhCVSWrBYszq+JZoYIzLPKyNjeZc9wAHvKpmu1ZzTKah1FhFldTxjl1pYJJPaSfUZ79/autHpllGQSCszDJZHPPMM4zM4eW5Ia33bhcxW9Kqc3q2FKVTp5se9/QsoaMkljXko9G1lm3DUnBrY4tqckpHOHaICZvd6gKwM+ueExPLY2XGYD75lOAD/GcCsbRaUYfRs/bNPPVkcy6acj6mcIXZ+JtNqH7lLT2OMjumfGT/ACjuoFTTOmJZ/lwXa39DfGztV8T7j7GvWHE7Ggu48zDH/aLt0mtuC1LuGaorKUeM1MSP5HEuj1WmDvUAxk7eBg3T7F9O7t6kFDa5SeW1NKGn+QQtcNL6Xx9mrTl0YPyZk7S13xku0mNszbErwQ235DQyPPYx0oY8/mu2P1LN9qqK4aP4zVbuoZquid3Br+Nv0O5/WsSzFNSsNPWYtfX1VO3mIWv2+mJ+7foJKm0/SS9ofq7fFcYPH/y8/E0y0fSn7qpg+n6l5oqiset9RRz/ABbm9mkp5WnZ00LC0j8qN3P3g+5WhaL1ar9Rtr7PXRVUDvvoz2HwI7QfI81f6P0xZ6TX+nnnvTya7PtEGvaVrb3iy47juoiKzIwREQBERAEREAREQBERAEREAREQBERAEREAREQBERAEREAREQBEWCybNscxKLjvFe1srhuynjHHK/2N7h5nYea1V69K2g6laSjFb3kjKEJVJasFizOr4lmhgjMs8rI2N5lz3AAe8qma7VnNMpqHUWEWV1PGOXWlgkk9pJ9Rnv39q60emWUZBIKzMMlkc88wzjMzh5bkhrfduFzFb0qpzerYUpVOnmx739CyhoySWNeSj0bWWbcNScGtji2pySkc4dogJm93qArAz654TE8tjZcZgPvmU4AP8ZwKxtFpRh9Gz9s089WRzLppyPqZwhdn4m02ofuUtPY4yO6Z8ZP8o7qBU0zpiWf5cF2t/Q3xs7VfE+4+xr1hxOxoLuPMwx/2i7dJrbgtS7hmqKylHjNTEj+RxLo9Vpg71AMZO3gYN0+xfTu7epBQ2uUnltTShp/kELXDS+l8fZq05dGD8mZO0td8ZLtJjbM2xK8ENt+Q0Mjz2MdKGPP5rtj9SzfaqiuGj+M1W7qGarondwa/jb9Duf1rEsxTUrDT1mLX19VTt5iFr9vpifu36CSptP0kvaH6u3xXGDx/8vPxNMtH0p+6qYPp+pdtVV0tDAamtqYqeFpaDJK8MaCSABueXMkAeZCpTpjdJC5dFfRmp1Xt2n1RlvU1sNA+FlUKeKk64ODJ538Lj1fWBjNmjcukYNxvuNHenF0e9eukFk32UWjVO4x/AxC+HEblUTU9BSzxsDTNTAEtjkdtxHibvxE7PDeFrd/cbxWPWvo8UGCa6xWjIKq+WGCgymO3VDzBNU9W3rXMcAx8buMcY2ALXbbHkCr/AEfpiz0mv9PPPenk12faINe0rW3vFlx3FK+jw6at06X2KZZS59Q2egyvHrgHvorfG9kEltnH3FzWyOc4lrmysdzPYwnbi2VM6Zeiav2DdKGp1etuqVPjWJWDJBecYorVCZ658HGJBTymQNjiYA50R5ScTWncAOW+2mWkGmGjOPtxfS3BrRjVtB3fFQU4Y6Z34UsnN8rvnPc4+amCsyMcclPTzSRTTQRvkgcXxOc0ExuLS0lp7jsSOXcSFyIiAIiIAuneLPbcgtdVZbxSMqqKtiMM8LiQHsPaNxzHtHMLuIvU3F4o8aTWDMZYcZx7F6MUGO2WittPy3ZTQtjDj4u2G7j5nmsmigeo2vOi2kUTpNTNU8Yxt7W8Qgr7lFHUPHzId+sf7GtKSk5PGTxYSUVgieItEtTfTE9FzD+upcFosmzqrZuI5KOi+BUjiO4yVPDIB5iJy1N1M9NDr/kvW0umeDYvhlM/fgmnD7pWM8Nnv4IfphK8PT2fVQ6mdLnoz6P9bHqDrVi9uqoN+soYawVdY3bxpoOOUfxV4lS5Z0/OmFI+nguGp+c0NS4tkioY5obSCeXrtiDKVnhuQFbemXocuk9l/VVWfXTGMFpHbdZHVVnw+saD4R0/FEffMEBtRqZ6abQrHetpdMNPcnzCpZuGT1bo7XSP8CHO6yX3GJq1M1M9MD0rM0MtLhbcbwWkfu1ht1vFXVcJ7nS1Je0nzbG0rcDTL0MXR3xjqarUnMMozapZt1kLZG2yik8fucXFMPdMts9M+jB0etHeqfpto7i9lqYduCtjoGS1g27N6mTimPvegPEKm0m9ID0uaiOsuFh1NzClqHB8VTfKiWnto8431TmU7QO3Zn0K/tMvQqazX0RVeqmpuN4pA/Zzqa3QyXOqaO9rv3KJp82vePb2L2PRAaSaZeiI6JmDiKpyyiyHOqxmznG73F0FPxjvbFTCPl817n+e62twHSHSvSuj+A6bac45jEXDwu+KrZDTOkHz3MaHPPm4klS5EAWt+SdAjQPOOkbcukjntkfkN1rYqQR2esa021k8ETYhUSRbfd3ljIxwv3YOEktcdiNkEQHzHHHDG2KKNrGMaGta0bBoHYAO4L6REBS2pTPiDVK0X7siqmxGR3sJjf8AyOH6V2NY7f8ACMdp69o3dR1A3Pgx42P1hqy2u1jNfjVPeYm7vtk3r+UcmzT/ACgz60t7484wJscrgZKulMTye6ZvLf8AjNBXzTSdo43t3Z/GtePbt/8ASOitquNGlV+HJ/fUZLE7iLtjdur+LidJTtDz89vqu+sFZZVvo9d3NgrcaqyWzU0hmjY7tAPJ49ztv4yshb9H1/WbaFTfhn1rJmNeHJ1HEIiKYagiIgCIiAIiIAiIgCIiAIiICAayXIU9gprc1wD6yo3I8WMG5+stWXbti2nY4vVfS2/f/wCq5v8AXcoffXNzTU2mtMZ6yjt7gyTvaQz1pPpPq+4LL6xXc09mprNEfuldLxPA/AZsdve4t+grnZV0pXN7uS1Y9f8AeBOUMqdLjm/vqMvoLbDTYzWXN7dnVtVwt82MaAD/ABi76FZqwuG2T7HcXttnc3aSCAGUf6R3rP8A5RKzS+kaHtXZWFKg9qiset5vxZz13V5avKa3sIiKyI4WMyHGMay63Ps+V49bL1QSfLpbhSR1MLvayQFp+hZNEBq/qL6NPoa6j9bNUaRUuPVkm+1TjlTJbuDf8GGM9R9MZWrmo3oQ8en62p0k1vuFGRuY6PIrcypDvAGogMfD/uivUNEB4N6g+in6Zenkjq2zYlbMtgpjxipxy6sc9u3YWxT9VMT5NYSohQdIfp79F+sittzzTUvFRC7gioMnpppqfYdzIq5j2bEfgDzHiv6E116+30F0pJbfc6KnrKWdvDLBPG2SN7fBzXAgj2oDxw069NRrrYeqp9SdOMVyynZsHS0bpbZVP8SXDrYt/ZEFtFp16ZPoxZR1VPndkyzCql23WSz0ba+kZ7H05Mp/3IV5ai9ALog6n9bLkGhuP0VVLufhVkY+1yhx++PwUsa4/lB2/futXdRfQmaU3XrajS3V3JMeldu5tPd6WG5Qg/ggs6l7R5kvI80Bulp10pejnqz1TNPtaMTu9TNtwUbblHDVnf8A+XlLZR72q014b6i+h/6WeH9bUYlFjGb0zdywWy5imqC0fhR1QjaD5Ne5Va3Iunv0THtimrtVsFoaUgMjq21JtZ2/BbIHUzx5gFAf0NIvEnTr0yPSgxbqqfObRiea07duslqKI0NW72Ppy2If7oraPTn01Ohl+6qn1L02yrE6h+wdNRPiulKzxLnDqpdvZEUB6JoqP066bnRQ1U6qPENdcXdUzbBlJcao22pc78FsVUI3uP5IKu2GaGoiZPTysljkaHMexwc1wPYQR2hAfaIiAIsbQZLjt0vFzx6232gqrpZXRNuVFDUMfPRmVgki62MHiZxsIc3cDccwskgC+XMY4tc5oJYd2kjsO2249xP0r6RAaxdNjoO2TpkWqyCu1EvGM3PGWVAtnVQx1NCXTFhkdLAeF7nHqmAObINgOwrNaK6YWnoPdEp1iEEt+q8StVbe7q63U73yXSvLXSvETAC47kMiZuPktZvtsVsGsFk2bY5iUXHeK9rZXDdlPGOOV/sb3DzOw81qr16VtB1K0lGK3vJGUISqS1YLFnm56OLp09KfXzWt+lGfss2RWKOjq7rcblJRfBqy1ws5MYx0ezHtMskUfDI0v2O/H6p39C8n1p0mwrNbXp1l+oNksuR3qmdWW+gr6psD6mIOLN2l+zSS4EAb7nY7A7FVfHkAuGW3TJNMNOLTab1eI2Q3K8U9vi+G1jGElgnm4QCAXHbjJ235FduHSK8X25vyDLLtGK+aNsT5Wt62d0bSS1hedtmgucQBuBufFcxW9Kqc3q2FKVTp5se9/QsoaMkljXko9G1lqXDUnBrYS2pySkc4d0BM39AFYKfXPCYnlsbLjMB98ynAB/jOBWNotKMPo2ftmnnqyOZdNOR9TOELs/E2m1D9ylp7HGR3TPjJ/lHdQKmmdMSz/Lgu1v6G+Nnar4n3H2NesOJ2NBdx5mGP+0XbpNbcFqXcM1RWUo8ZqYkfyOJdHqtMHeoBjJ28DBun2L6d3b1IKG1yk8tqaUNP8gha4aX0vj7NWnLowfkzJ2lrvjJdpMbZm2JXghtvyGhkeexjpQx5/NdsfqWb7VUVw0fxmq3dQzVdE7uDX8bfodz+tYlmKalYaesxa+vqqdvMQtft9MT92/QSVNp+kl7Q/V2+K4weP/l5+Jplo+lP3VTB9P1LzRVFY9b6ijn+Lc3s0lPK07OmhYWkflRu5+8H3K0LRerVfqNtfZ66Kqgd99Gew+BHaD5Hmr/R+mLPSa/08896eTXZ9og17Stbe8WXHcd1ERWZGCIiAIiIAiIgCIiAIiIAiIgCIiAIiIAiIgCIiAIiIAiIgCIiAIiwWTZtjmJRB94rw2Vw3ZTxjjlf7G9w8zsPNaq9elbQdStJRit7yRlCEqktWCxZnV8SzQwRmWeVkbG8y57gAPeVTNdqzmmU1DqLCLK6njHLrSwSSe0k+oz37+1daPTLKMgkFZmGSyOeeYZxmZw8tyQ1vu3C5it6VU5vVsKUqnTzY97+hZQ0ZJLGvJR6NrLNuGpODWxxbU5JSOcO0QEze71AVgZ9c8JieWxsuMwH3zKcAH+M4FY2i0ow+jZ+2aeerI5l005H1M4Quz8TabUP3KWnscZHdM+Mn+Ud1AqaZ0xLP8uC7W/ob42dqvifcfY16w4nY0F3HmYY/wC0XbpNbcFqXcM1RWUo8ZqYkfyOJdHqtMHeoBjJ28DBun2L6d3b1IKG1yk8tqaUNP8AIIWuGl9L4+zVpy6MH5Mydpa74yXaTG2ZtiV4Ibb8hoZHnsY6UMefzXbH6lm+1VFcNH8Zqt3UM1XRO7g1/G36Hc/rWJZimpWGnrMWvr6qnbzELX7fTE/dv0ElTafpJe0P1dviuMHj/wCXn4mmWj6U/dVMH0/UvNFUVj1vqKOf4tzezSU8rTs6aFhaR+VG7n7wfcrQtN5tV+o219oroqqB330Z7D4EdoPkeav9H6Ys9Jr/AE8896eTXZ9og17Stbe8WXHcd1ERWZGCIiAIiIAiIgC+JpoqeJ888rI442lz3vcA1oHaST2BfNVVU1DTS1lZOyGCFpfJI87Na0dpJVJZFlF/1Vursfxxr6azROBlkduOMb8nyeXL1We8+VRpbS9LRcFitapLmxW1/RcWSrW0lcy4RW1mVy7VyuulX9junsL5ppDwGsDNyfHqwewfOPnt4rq4/pU18xuuY1b66qkPG6HrCRv4vf2uP1e1Z6gteL6c2d9TJI2PkBLUSDeSZ3gP1NH/AJlQqryLL9R6yS2Y7E+itoO0j+Lh9X/SPHj+C36+1cFe15Vaqq6RfKVHzaa5q7Pm34l7RgoRcaHsx3ye1/fAld3z7EsThNvoRHNJFu0U1G0BrD4Ej1R9Z8lGhlupOWnbHrX8CpndkjWDbb/WP5H80AqS45pjj1kayesiFwqxzMkzfUafms7Pp3KmAAA2A2AWyNteXK/Onycfhjt7/pkYupSp8xaz4v6FVjSzKry7rciyYbnnsXPnI+kgD3LvwaLWZrQKm8Vr3d5Y1jB9BBViotkdDWazlHF8W2zF3dV5J4EAOjGNbercbmD4mSP+ourU6KW9w/ad9qIz/pYmv/mLVZKLKWiLKSwdNeJ4rqsv3FVjBNRcf9awZAJo29kbZi3f8x/qfWvqDUzKcfmbSZfYXOG+3WhnVPPmPvXe7ZWkuKppaatgdTVlPHPE8bOZI0OafaCtf4XKjna1ZR6Hmu5mXrKn7yKfgyO09xwrUGl+DuEFU8N36mVvBNH47d49rTsorcMFybDKt18wW5TvY3m6AH7pw+BHZIPLbfyPau9kWlFO53xjidS6hqozxtiMh4Cfmu7Wn6vYurjuo9ys9b8QZzA+KRhDRUuZs5vhxgfKHzh9faodaS10r6OpP9tSOWfXu7fA2xWTdF4rfFkwwPVm25M6O13hrKC6k8IaTtHM75pPYfmn3EqwFVGYYBbcog+NrO+KGvc0SMlYfuc/eOLbv8HD60071LrYa1uG5txxVsbuqgqZeRce5kh7ye53fy9p6rRenatCpG00k9vNnufQ+D8H86y5sozi6tvu2rh1dBa6Ii7AqQiIgCLXnpwZRk2J6T2m44rkVzs1XJkMED57fVyU8jozTVJLC5hBLSWtO3Zu0eCp3GtGOltlWOWrJ7frxUx0t3ooK+Bk2UXMSNjljD2hwDCA7Zw32JG/eUBvQi0p/wAnrpg/j9f/AM1XT+zT/J66YP4/X/8ANV0/s0Busi0p/wAnrpg/j9f/AM1XT+zT/J66YP4/X/8ANV0/s0Busi0p/wAnrpg/j9f/AM1XT+zT/J66YP4/X/8ANV0/s0Busi0p/wAnrpg/j9f/AM1XT+zT/J66YP4/X/8ANV0/s0Busi889WsT6T2jeOU2T5Prhdaqlqq1lAxlBktwfIJHRyPBIeGDh2jd377kclu/pFW1ty0nwq43Grmqquqx62zzzzyF8ksjqaMue9x5ucSSSTzJKAlqIiAIiIAiIgCIiAL4mmip4nzzysjjjaXPe9wDWgdpJPYF81VVTUNNLWVk7IYIWl8kjzs1rR2klUlkWUX/AFVursfxxr6azROBlkduOMb8nyeXL1We8+VRpbS9LRcFitapLmxW1/RcWSrW0lcy4RW1mVy7VyuulX9junsL5ppDwGsDNyfHqwewfOPnt4rq4/pU18xuuY1b66qkPG6HrCRv4vf2uP1e1Z6gteL6c2d9TJI2PkBLUSDeSZ3gP1NH/mVCqvIsv1HrJLZjsT6K2g7SP4uH1f8ASPHj+C36+1cFe15Vaqq6RfKVHzaa5q7Pm34l7RgoRcaHsx3ye1/fAld3z7EsThNvoRHNJFu0U1G0BrD4Ej1R9Z8lGhlupOWnbHrX8CpndkjWDbb/AFj+R/NAKkuOaY49ZGsnrIhcKsczJM31Gn5rOz6dypgAANgNgFsjbXlyvzp8nH4Y7e/6ZGLqUqfMWs+L+hVY0syq8u63IsmG557Fz5yPpIA9y78Gi1ma0CpvFa93eWNYwfQQVYqLZHQ1ms5RxfFtsxd3VeSeBADoxjW3q3G5g+Jkj/qLq1OilvcP2nfaiM/6WJr/AOYtVkospaIspLB014niuqy/cVWME1Fx/wBawZAJo29kbZi3f8x/qfWvqDUzKcfmbSZfYXOG+3WhnVPPmPvXe7ZWkuKppaatgdTVlPHPE8bOZI0OafaCtf4XKjna1ZR6Hmu5mXrKn7yKfgyO09xwrUGl+DuEFU8N36mVvBNH47d49rTsorcMFybDKt18wW5TvY3m6AH7pw+BHZIPLbfyPau9kWlFO53xjidS6hqozxtiMh4Cfmu7Wn6vYurjuo9ys9b8QZzA+KRhDRUuZs5vhxgfKHzh9faodaS10r6OpP8AbUjln17u3wNsVk3ReK3xZMMD1ZtuTOjtd4aygupPCGk7RzO+aT2H5p9xKsBVRmGAW3KIPjazvihr3NEjJWH7nP3ji27/AAcPrTTvUuthrW4bm3HFWxu6qCpl5Fx7mSHvJ7nd/L2nqtF6dq0KkbTST282e59D4PwfzrLmyjOLq2+7auHV0Froqg6SXSm0q6KuL0GVapzXfqLrUPpaGC20DqiWeVrOIt33bGw7cxxvbvz232O2g2pnpvKh3W0ujmiUbO3qq/Jq8u38OKlp9tvdOuwKk9WFHM11I0903t/xrqFnNgxqj2JE92uMNIx23gZHDc+Q5rwlzP0hXTh1yuPxBaNQ7zQGsJENqw6h+CSnfuY+AGpd75CvrCvR3dN/W64fH1309utt+GEOmumY1/wSUk9745Sak/7soD0y1M9LH0QNP+tprLk14zati3b1NgtrjHxd33aoMUZHmxzvf2LU3U302mo9z62k0j0gsdhjO7WVl8q5LhMR+EI4+qYx3kS8e1SfTL0IY+41esmtvh1tBjNB9PDVVH64Ftrpl6Nboc6YdVPTaTUuSV0W29XkszriX7d5hf8Atf6IggPJG8dKXp69KG4S2S05tqBf+tPC+14lRyU8QafvXx0LG8Tf9Zv4kqYaceii6YupErbhkWPWrDaapd1j6nIrm3rng8yTFAJZQ7t5PDefh2r3Ps1jsuOW6K0Y9Z6K10MA2ipaOnZBDGPBrGANHuC7yA81NMfQmabWvqqvVzV2+3+UbOdR2Sljt8AP4Jkk6172+YEZ9i200y6C/RO0k6qbEdEcekrIdi2tu0JudSHfhNfUl5YfyOHyV7ogPiKKKCNkMMbY442hrWNGwaB2AAdgX2iIAiIgCIiAIiIAiIgCIiA6l2tlNebZVWqsbvDVxOift2gEbbjzHaqY0zranHr/AHLB7oeF7ZXOi37Osbydt5OaAR5DzV5Ko9Z8ZqKGqps+swLJ6d7G1RaOwg/c5D9TT+b5rlfSe0koQ0jSWMqW3pg9vdt72Wejaq1nQlsls69xgc2panC8zpcvoIiaaqfxStHIF+20jT+UOY89/BWhQ1tNcqOGvo5BJDUMEjHDvB/WsBBJa9RsR4ZC1vwhnC8DmYJx/wCR5+YPmohg+QVeG3ibDMkcI4esPUyOPqxuPYQfwHdu/cT5lcpSqxsq+sn+VVzT3KT+paSi60MP3R+X8FqoiK9IYREQBERAEREAREQBERAFH83yaPGLFLVtcPhU28VM3xeR2+wdv0DvWara2lt1LLXVs7YYIWlz3uPIBVPTRVuquVmrqGvis9Cdg09zN/k/lO25+A9gVdpC6lSiqNHOpPJdHT2G+hTUnrz5q2/Qz+k2OvoLZLkFc0iouH7mXdohHPf848/YAVjbFCdRtUTWuHHbLURIPwSyM+oPzn89vDdZjU/JmWOzNsdvcGVVazqw1nIxw9hO3dv8ke/wUr0vw8YljjBUx8Nwrtp6rftby9Vn5oP0krHRuj43V1SsYZ06WEpvi9y7Xn1dQuK7pUpVnzpZLzZMURF9LOdCIiAIiIAiIgCIiAIiIAvxzWvaWPaHNcNiCNwR4L9RAUzqL0Nui3qt1smb6G4pVVE2/WVlJRChqnk95npjHIfe5au6i+hd6PmRdbU6dZ1lmH1D9+CKZ0dypI/DZjwyU++Yr0IRAeKmovoZekjjXW1On+VYnmdMzfq4hUPt1W/8yYGIf75UnNpt0+eijM+oo7DqphNNTuLpai0S1D7cfHjkpnPp3Dv2cSCv6F0QHhZp36XPpe4SY6fJLrjua00ezS282psU3D4CSlMR383B3nutotOvTcae1/VU2q2jF9sr+TX1Vjroq+Mn8Lq5RC5o8g559q3p1F6N+gerQlfqNo/id9qJd+KrqbZF8K59u1Q0CVvucFpJ0t/RidErBNH821exl+T4jNjNnqrlT0dJc/hNJNO1h6qFzalskmz5CxnKQbcSA89NX+lVnV56WGZdI7SfLrvj9bcrvI61VkL+rmNvjDYaZkzDu1wMEUXFG4Ob3HcBeiHRM9LxhecmiwjpKU9JiV8fwwxZHTgi11TuwGdvM0rjy3du6PtJMY5Lx1RAf1Q0NdRXOjguNtrIKukqY2zQTwSCSOVjhu1zXDcOBB3BHIrkmmip4nzzysjjjaXPe9wDWgdpJPYF/Pr0Qem30iOjxkNuxLAZp8usFfVNhGIVpfLDM9522piN308hJ33Z6pPNzXbL2OqMzzDWOOitlJaH2OlfBFNX0zpxL1MhaC5skjeT+F24AbyJG/sqNLaXpaLgsVrVJc2K2v6LiyVa2krmXCK2skWXauV10q/sd09hfNNIeA1gZuT49WD2D5x89vFdXH9KmvmN1zGrfXVUh43Q9YSN/F7+1x+r2rPUFrxfTmzvqZJGx8gJaiQbyTO8B+po/wDMqFVeRZfqPWSWzHYn0VtB2kfxcPq/6R48fwW/X2rgr2vKrVVXSL5So+bTXNXZ82/EvaMFCLjQ9mO+T2v74Eru+fYlicJt9CI5pIt2imo2gNYfAkeqPrPko0Mt1Jy07Y9a/gVM7skawbbf6x/I/mgFSXHNMcesjWT1kQuFWOZkmb6jT81nZ9O5UwAAGwGwC2Rtry5X50+Tj8Mdvf8ATIxdSlT5i1nxf0KrGlmVXl3W5Fkw3PPYufOR9JAHuXfg0WszWgVN4rXu7yxrGD6CCrFRbI6Gs1nKOL4ttmLu6ryTwIAdGMa29W43MHxMkf8AUXVqdFLe4ftO+1EZ/wBLE1/8xarJRZS0RZSWDprxPFdVl+4qsYJqLj/rWDIBNG3sjbMW7/mP9T619QamZTj8zaTL7C5w3260M6p58x9673bK0lxVNLTVsDqasp454njZzJGhzT7QVr/C5Uc7WrKPQ813My9ZU/eRT8GR2nuOFag0vwdwgqnhu/Uyt4Jo/HbvHtadlFbhguTYZVuvmC3Kd7G83QA/dOHwI7JB5bb+R7V3si0op3O+McTqXUNVGeNsRkPAT813a0/V7F1cd1HuVnrfiDOYHxSMIaKlzNnN8OMD5Q+cPr7VDrSWulfR1J/tqRyz693b4G2KybovFb4smGB6s23JnR2u8NZQXUnhDSdo5nfNJ7D80+4lWAqozDALblEHxtZ3xQ17miRkrD9zn7xxbd/g4fWmnepdbDWtw3NuOKtjd1UFTLyLj3MkPeT3O7+XtPVaL07VoVI2mknt5s9z6Hwfg/nWXNlGcXVt921cOroLXREXYFSEREAREQBEWp1xuOpOSak5NYbDnN0pG0lfWvYx9zqI4mRMqC0NaGk7bcQ2G22wUK8vPVNX2XJyeGRHuLhW6WWOJtii1c+xLW38ZdV/xmr/AKqfYlrb+Muq/wCM1f8AVUT8Uqf/ABl4Ef15/AzaNFq59iWtv4y6r/jNX/VT7Etbfxl1X/Gav+qn4pU/+MvAevP4GbRotXPsS1t/GXVf8Zq/6qfYlrb+Muq/4zV/1U/FKn/xl4D15/AzaNFq59iWtv4y6r/jNX/VT7Etbfxl1X/Gav8Aqp+KVP8A4y8B68/gZtGi1c+xLW38ZdV/xmr/AKqzegF9y6p1JvFhyPJrlcm0NBUMLJ62WaLrWVETeJoefytjsDsVlT0o5VI0503HWeGeBlC91pqDi1ibEIiK2JwREQBERAF8SyxU8T555WRxxtLnveQGtA7SSewL5qqqmoqaWsq52QwQtL5JHnZrWjtJKpLIspv+qt1dj2ONfTWaJwMsjtxxgHk+Ty/BZ7z2cqjS2l6Wi4LFa1SXNitr+i4slWtpK5lwitrMrl2rlddKv7HNPYXzTSHgNYGbk+PVg9g+efPbxXVx/Spr5jdcxq311VIeN0PWEjfxe/tcfq9qz1Ba8X05s7qmSRsXICWokG8szvAfqaP/ADKhVXkWX6j1klsx2J9FbQdpH8XD6v8ApHjx/Bb9fauBva8qtVVdIvlKj5tNc1dnm/EvaMFCLjQ9mO+T2sld3z7EsThNvoRHNJFu0U1G0BrD4Ej1R9Z8lGhlupOWnbHrX8CpndkjWDbb/WP5H80AqS45pjj1kayesiFwqxzMkzfUafms7Pp3KmAAA2A2AW2NteXK/Onycfhjt7/pkYupSp8xaz4v6FVjSzKry7rciyYbnnsXPnI+kgD3LvwaLWZrQKm8Vr3d5Y1jB9BBViotkdDWazlHF8W2zF3dV5J4EAOjGNbercbmD4mSP+ourU6KW9w/ad9qIz/pYmv/AJi1WSiyloiyksHTXieK6rL9xVYwTUXH/WsGQCaNvZG2Yt3/ADH+p9a+oNTMpx+ZtJl9hc4b7daGdU8+Y+9d7tlaS4qmlpq2B1NWU8c8Txs5kjQ5p9oK1/hcqOdrVlHoea7mZesqfvIp+DI7T3HCtQaX4O4QVTw3fqZW8E0fjt3j2tOyitwwXJsMq3XzBblO9jeboAfunD4Edkg8tt/I9q72RaUU7nfGOJ1LqGqjPG2IyHgJ+a7tafq9i6uO6j3Kz1vxBnMD4pGENFS5mzm+HGB8ofOH19qh1pLXSvo6k/21I5Z9e7t8DbFZN0Xit8WTDA9Wbbkzo7VeGsoLqfVDSdo5nfNJ7D80+4lWAqozDALblEHxtZ3xQV7miRkrD9znHaOLbv8ABw+tfunmpdbDWtw3NuKGtjd1MNTLyLndzJD3k9zu/l7T1Wi9O1aFSNppJ7ebPc+h8H4PxdZc2UZxdW33bVw6ugtZERdgVIREQBEVeax5k+wWZtkt0xbcLmC3dp9aOHscfIn5I/O8FDv72no62nc1dkV3vcu1m2hRlcVFTjtZFs8yW46h5C3CsZm3t8L/ALvK0+rK5p5vJ72N7vE8+fJSUCwab43+DHH7OsqJSPrJ29gA8AurhWPUeE46+vubmxVMkfX1cjv820DcM931nfyUMgiuGq+UunmMkFoo+W34DN+QHdxu25nu9wXzWtcVlP1mqta4q7FuiuHQlv8A7Z0UKcMOTjlTjtfFn1bbVf8AVO6/G14kdTWqFxa1rewD8CMHtPi7/wBArWt9uobVSR0NupmQQRjZrGD6z4nzK+6SkpqClioqOFsUMLQxjGjkAFzKwsrGNqnOT1pva/vcaa1Z1MlklsQREU40hERAEREAREQBYXJ8UteVURpq6MNmaD1NQ0evGf1jxH/3WaRYVKcK0XCosUz2MnF4x2lRWW+3zTS7CwZC10tskdux43cGgn5cfl4t/X2y3N8Po8ytjLlbHxmtZGH08zSOGZnbwk+Hge4+0rM5PjVBlFsfb61vC4etDKB60T/EeXiO9QHBcgrcRvUuFZESyIycML3H1Y3ns2P4Du0eBPmVQypK0fqdxnRnlFv9r4fRk1S5X82nlNbekl2k2e1F3jfiuQSOF0ogWxuk5OmY3kWnfte3v7yOfcSrKVJamWCptVXBnNic6Gop5GmoLO5w+TJ/2nx3HmrTxDJabLLBTXmn2a6RvDNGD+5yj5Tfp5jyIK7D0d0jUk5aOunjOCxT+KO59a2P+ypv7eKwr017L2rgzNIiLqSsNZvSAfvN2b/aan/6WqVnaOfvRYP/ALN2z/pY1WPpAP3m7N/tNT/9LVKztHP3osH/ANm7Z/0saAmCIiAIiIAiIgCIiA1w6d/70Vo/2kp/+lqle+iv7zeB/wCzNr/6WNUR07/3orR/tJT/APS1Sm16u+W490JJ8iwK6Ot2SWjTEXG1VLYY5THVQ2wSR+pKCw7uYB6wI59iAvRcVTVU1HA+prKiKCGPm6SV4a1vdzJ5BeY3ovte+lPqrrnkEOuF8zO9Y7U4zPLR1FwonxUENbHVQBobwxtia8sdMOXP1SOfdwekv6FnSN6QHSJtOUaN4TNfLHNjVLDWTy3WmpoKasjqJ2uHDPKzn1ToT6oJPPwQHpbk2X4vhuM1uZ5VfqK12K3QfCqq4VEobBFFy9cu7NuY+lQTSTpQaC673y645pHqNRZLX2SBlTXR0tPO1sUT3ljXCR7Gsfu4EeqT3HsIWFrNH8qzzoat0MzA0lDlFz09ix2skklM0FPcxQNi6wubxF7GzgO3G5IHiqP6CHo78k6IOfXnP75q1RZAbzZH2iS10dpdDGxxqIZWzde+Qk8Iic3g4Bv1m+/qgEDO9KP0lulnRc1FqNLMi0+y+83ynpIK3rKUUsdHJHK3dvDI6Xj3HrA7xjm3luOauLXDWu76f9GW/a9YPY6W61VvsEN+o6Orc/qnxPEb3cZZ62zY3udy2+T2gc1BekL6PrQbpN6m0uqeplTlHxjS2qG0fBLfcI4KWWOOSWRr3DqnScf3UtJDwNmt5b7k3hS6bYdBppT6RVVpbccWp7LHjzqKucZxPQsgEPVyOdzeTGNiTzPb2oDTn0d/T31K6XOfZpi+othxi1Ms1rp7hbIbNTTxuLeucyUyOlmk4j68I5Bo5dnNUP6RrWPpnYr0mbnp9o5meeRY5VWq319DQY5Ru4ouOMMkAkgZ1p3lie7m774gcl6ZYDopo9pVJLPpppZieLTzxdRNPaLPT0k00e4PC+SNgc8bgHZxPYPBdDWPMn2CzNslumLbhcwW7tPrRw9jj5E/JH53god/e09HW07mrsiu97l2s20KMrioqcdrK+rM4yDV6isNjoKaejZUUFNVXGOaMxubOY2ukEjSAQI3EjhIHrDs7Np6BYNN8b/Bjj9nWVEpH1k7ewAeAXVwrHqPCcdfX3NzYqmSPr6uR3+baBuGe76zv5KGQRXDVfKXTzGSC0UfLb8Bm/IDu43bcz3e4L5rWuKyn6zVWtcVdi3RXDoS3/2zooU4avJxypx2vi/5Pq22q/6p3X42vEjqa1QuLWtb2AfgRg9p8Xf+gVrW+3UNqpI6G3UzIIIxs1jB9Z8T5lfdJSU1BSxUVHC2KGFoYxjRyAC5lYWVjG1TnJ603tf3uNNas6mSyS2IIiKcaQiIgCIiAIiIAsLk+KWvKqI01dGGzNB6moaPXjP6x4j/AO6zSLCpThWi4VFimexk4vGO0qKy32+aaXYWDIWultkjt2PG7g0E/Lj8vFv6+2W5vh9HmVsZcrY+M1rIw+nmaRwzM7eEnw8D3H2lZnJ8aoMotj7fWt4XD1oZQPWif4jy8R3qA4LkFbiN6lwrIiWRGThhe4+rG89mx/Ad2jwJ8yqGVJWj9TuM6M8ot/tfD6MmqXK/m08prb0kA1h0Ys/TN0sg0Lz/ACapsNyst3gu1JcWUrZp3CFskb4+Fzm+vwSvaST4HY8JWO0y9E90QNPuqqb1jF3zati2d12QXFzo+Lv+4wCKMjye13v7VbeplgqbVVwZzYnOhqKeRpqCzucPkyf9p8dx5q08QyWmyywU15p9mukbwzRg/uco+U36eY8iCuw9HdI1JOWjrp4zgsU/ijufWtj/ALKm/t4rCvTXsvauDODDNO8A05twtGn+EWHGqLYA09pt0NJGdvERtAJ8ypCiLqSsCIiAIiIAiIgCIiAIiIAiIgCIiAIiIAiIgC4aukpq+lloqyFssE7DHIxw5OaRsQuZF40pLB7AnhmihJoq/SDMH08olmstfzY7b5TN+R8ONm+x8Qe7cKV5jidvzi0xV9uljNW2PjpZwfVkaefA4+B+o+8KdZNjVsyu0y2m6RbsfzjkHyon9zmnxH19ipu33K+6UXg4/kUT5rXM8uilYCRtv8tn/c3tH8/zjSejVoiUqVRY203k/gb3Po4M6G2uPWkpReFReP3vOzhGe1FqnGKZcHwSQO6qKeXkWeDH+Xg7w27uas7t5hRTJsSsud2+KvpKiNtQWb09XHzDm/gu8R9Y+kKHWnLMl08q22PKKSWoohyjcDuWt8Y3Hk5vzT2eXYodK5qaNwp3L1qf7Z+T+v2t0qcbj2qeUt6+hbiLH2a/Wi/0wqrVWxzt++aDs5h8HNPMLIK6hONSKlB4pkRpxeDCIiyPAiIgCIiALgra6kttJLXV07IYIW8T3uPID/8AfcsLkuc2LGGOZVVHXVW3q00RBf8AndzR7fduoBFS5bqpXCoqnGitEbt28j1bfyR9+7z7vLsVbdaRjSlyNFa9R7lu6+Bvp0HJa88o8foLrdrzqleWWazxvgtcDuJznDkB/wDEf59uzf8A1IndRPYdNsaDY2epHyjZuOsqJT3k+J7z3AewJNPjWm9hawDq4xvwMGxlqJNuZ8z59g8uQUTxzG73qvexkGQNfT2WBxaxjSQHgH9zZ/3O9w8odKlVp1eTp+3cz7oryS8TbKUZR1pezTj4/wAnc0xxaty6+S59krOOJkvFSscPVkkHYQD94zsHmPI73QuOnp4KSCOlpYWRQwtDI2MGzWtHIABci+haI0ZDRVuqUXjJ5yfF739ChurmVzU1nkty4IIiK0IwREQBERAEREAREQBERAEREAREQBERAFDtXdJsM1x0/uemGoVJU1ePXgw/Daenqn07pRFMyZjesYQ4DjjYTsRvtt2EqYogNX7J6MvoQ2IMdBodS1UjSwl9beLhU8Rb2EtfOW8+8AAHvCndm6GXRNsAb8X9HPT1xYNmuqrBTVThz333ma4779/arlVeax5k+wWZtkt0xbcLmC3dp9aOHscfIn5I/O8FDv72no62nc1dkV3vcu1m2hRlcVFTjtZWV5xnCbllEeJ6V4LjdkpKZzhLU2y1QU3Gd/XcXRtB4By5ffHnz9VWSBYNN8b/AAY4/Z1lRKR9ZO3sAHgF1cKx6jwnHX19zc2Kpkj6+rkd/m2gbhnu+s7+ShkEVw1Xyl08xkgtFHy2/AZvyA7uN23M93uC+a1risp+s1VrXFXYt0Vw6Et/9s6KFOGHJxypx2viz6ttqv8Aqndfja8SOprVC4ta1vYB+BGD2nxd/wCgVrW+3UNqpI6G3UzIIIxs1jB9Z8T5lfdJSU1BSxUVHC2KGFoYxjRyAC5lYWVjG1TnJ603tf3uNNas6mSyS2IIiKcaQiIgCIiAIiIAsLk+KWvKqI01dGGzNB6moaPXjP6x4j/7rNIsKlOFaLhUWKZ7GTi8Y7SorLfb5ppdhYMha6W2SO3Y8buDQT8uPy8W/r7ZZm+HUWaWtlxtronVrI+KCVpHDMw8+AnwPce73lZrJ8aoMotj7fWt4XD1oZQPWif4jy8R3qA4LkFbiN6lwrIiWRGThhe4+rG89mx/Ad2jwJ8yqGVJWj9TuM6M8ot/tfD6MmqXK/m08prb0lda1a55NpX0TM6jxKKooMqxm0RUFiFFTcUkIdNFTNLIwCA6Fr+Ls2DWbkeqVWHorulL0jukndM3ptXsspb9ZsVoaJsNQbZBTVBqaiSTgBdCxjXAMgk33bvuWknx2f1MsFTaquDObE50NRTyNNQWdzh8mT/tPjuPNWTg1wsV+tP2TWq20lNVXHh+Huhia17pmdoe4Dd2252J7nea7D0d0jUk5aOunjOCxT+KO59a2P8Asqb+3isK9Ney9q4M1G6RvpR8F6NuvN20WyXTC73iCzU1HLU3S23GIyNknhbN1fweRrRyZJGd+t58XYNue2+T6jYng2BzakZ5cRjlipKaGqrZ68bGjbIWtDZAzi2cHPa07EjfvI5qitX/AEdPRg1qz+q1QynG7xS5NX1UVZXVtDd5gKqSMNa3jilL4gOFjWkNa0bDx5qXdMfQbJektoNedHsYyujx+e8VNJLNU1cD5Y3xwTNmEZDCCN3xxnfntw9hXUlYT3TvWLSjVukmrdMNR8byqKmDTUC03KGpfT8W/CJWMcXRk7HYOAKmC059HR0LMz6IFrz2LP7vYrndMnrqMU9RaJpZIjR07JODi62NjmvL55N27EchzK1G6Sl/6d8PTevT8CqdXMUxTI8moLJaqiliq/id8I6mlbM1pDqY8RaZNyN/XJPaUB6/rVzEv37cy/8AEXH/AKtqz/To6S146KmhE2puN2213C9TXeitdBTXJsjqeV0jnPkDhG9jt+pimIIdyIBIIGx1z6DOv986SF3yrUS94pS2OSSpq4yymqXSxyPdJDK/hDmgtA60DtO/uVVpKnKUqUlsUiDexb1GtzNvURFkaAiIgCIiAIiIAoHoR+/blf8A4eu/6uJTxQPQj9+3K/8Aw9d/1cSh1/1FH/l5GH/6w6zY9ERX5cBERAERV5rHmT7BZW2S3TFtwuYLd2n1o4exx8ifkj87vCh397T0dbTuauyK73uXazbQoyuKipx2si2eZLcdQsibhWMzf+z4X/d5Wn1ZXNPrPJ72N7vE8+fqqSj4g03xv8GKP2dZUSkfWTt7AB4BdXCseo8Jx19fcnNiqJI+vq5Hf5toG4Z7vrO/koZBFcNV8pdPMZILRR8tvwGb8gO7jdtzPd7gvmta4rKfrNVa1xV2LdFcOhLf/bOihThq8nHKnHa+L/k+rbar/qndfja8SOprVC4ta1vYB+BGD2nxd/6BWtb7dQ2qkjobdTMggjGzWMH1nxPmV90lJTUFLFRUcLYoYWhjGNHIALmVhZWMbVOcnrTe1/e401qzqZLJLYgiIpxpCIiAIiIAiIgCwuT4pa8qojTV0YbM0Hqaho9eM/rHiP8A7rNIsKlOFaLhUWKZ7GTi8Y7SorLfb5ppdhYMha6W2SO3Y8buDQT8uPy8W/r7Zbm+H0eZWxlytj4jWsjD6eZpHDMzt4SfDwPcfaVmcnxqgyi2Pt9a3hcPWhlA9aJ/iPLxHeoDguQVuI3qXCsiJZEZOGF7j6sbz2bH8B3aPAnzKoZUlaP1O4zozyi3+18Poyapcr+bTymtvSS/SbPai7xvxXIJHC60QLY3ScnTMbyLTv2vb395HPuJVkqktTLBUWqrgzqxOdDUU8jDUFnc772T+Zp8dx5q08QyWmyywU15p+FrpG8M0YP7nKPlN/WPIgrsPR3SNSTlo66eM4LFP4o8etbH/ZU39vFYV6fNe1cGZpERdSVh8TTRU8T555GsjjaXvc47BrQNySqMxsP1A1BrcqrWF1HRvD4WO7Btyibt5AFx8x5qd6y334nwyalifwzXN4pW7Hnwdrz7Nht+csTg9FBiuDsrqtvAXROrqg9+xG4Ht4Q0beK4j0hrq6vqdnj7FNa8uv8Aauzb2lzYQ5KjKrvlkvMwGqd8qrjXU2E2kF8kzmOnDT8pxPqMP1OPu8FOMYsFNjVmgtdPsXMHFK8D90kPynf+XkAoDpdb5r7frhmNxHG9kjmxk9nWP5u29jSB+crTVNo2LuJyvp7ZZR6Ir6ky4fJpUY7tvWERFcEUIiIAiIgCIiAIiIAiIgChGqOKfHVq+N6OPett7S47DnJF2ke0do9/ipuhAI2I3BWi5t4XVKVKexmdOo6clJEQwO/Q5jjMlFcwJp4W/Bqprv8AONI5OPtG/vBWG0yrpsLzuuwyulPwetdtCXHkXgbxu/OadvbsO5Y22NOC6mutrTwUNxIYwd3BIfU+h/q7+G67+r1vlo5rZlVD6k1PIInPA5hwPHGfcQ76lSUbqrRhC8fvKEsJdK2PvXmS504zbpftmsuh7i7kXRsl0hvdno7vBtwVcDJQN/kkjmPcdx7l3l9YhONSKnF4p5o5dpxeDNZvSAfvN2b/AGmp/wDpapWdo5+9Fg/+zds/6WNVj6QD95uzf7TU/wD0tUrO0c/eiwf/AGbtn/SxrI8JgiIgCIiAIiIAiIgNcOnf+9FaP9pKf/papXvor+83gf8Asza/+ljVEdO/96K0f7SU/wD0tUr30V/ebwP/AGZtf/SxoCZoiIAiIgCIiA+JpoqeJ888jWRxtL3ucdg1oG5JVGY2H6gag1uVVrC6jo3h8LHdg25RN28gC4+Y81O9Zb78T4ZNSxP4Zrm8Urdjz4O159mw2/OWJweigxXB2V1W3gLonV1Qe/YjcD28IaNvFcR6Q11dX1Ozx9imteXX+1dm3tLmwhyVGVXfLJeZgNU75VXGupsJtIL5JnMdOGn5TifUYfqcfd4KcYxYKbGrNBa6fYuYOKV4H7pIflO/8vIBQHS63zX2/XDMbiON7JHNjJ7Osfzdt7GkD85WmqbRsXcTlfT2yyj0RX1Jlw+TSox3besIiK4IoREQBERAEREAREQBERAFCNUcU+OrV8b0ce9bb2lx2HOSLtI9o7R7/FTdCARsRuCtFzbwuqUqU9jM6dR05KSIhgd+hzHGZKK5gTTwt+DVTXf5xpHJx9o394Kw2mVdNhed12GV0p+D1rtoS48i8DeN35zTt7dh3LG2xpwXU11taeChuJDGDu4JD6n0P9Xfw3Xf1et8tHNbMqofUmp5BE54HMOB44z7iHfUqSjdVaMIXj95QlhLpWx968yXOnGbdL9s1l0PcXci6NkukN7s9Hd4NuCrgZKBv8kkcx7juPcu8vrEJxqRU4vFPNHLtOLwYREWR4EREAREQBERAEREAREQBERAEREAREQBERAFjMhxy1ZRbJLVd6cSRP5tcOT43dzmnuI/+/JZNFhVpQrQdOosYvamZRk4NSi8GURX2jMtIqx1VSONxscj93HY8HP8If5t3zhyPLt7FK7XkmJ59RG3zsjfI8bvpKgAPB8Wnv8Aa3mPJWVJHHKx0UrGvY8FrmuG4IPaCFW2V6KWm5yG4YzUC1Ve/F1ex6lx8tubPduPJcVeej9zY4y0f7dN7actq/4t/J+JcUr+nWwVfKXxLzIvdtKLjbag3LDbrIyRhJbE+TgePJrxyPsO3tK68Oo2a409tNlNlMzRyD3sMTnexwHC73D3rkkvepen7hBkVufX0TeQmeS9pHlKOz87n5LO23VXE7rH1NyElE5w2cyePjYfe3f6wFzCjQpVHGlOVCe+Mll3PLx7CxxnKOMkprihb9XcUqmj4Z8Kond/WRF7fcWbn6gsvBn2HVA3jv8ATD8vdn9IBdM47pxkZ46emtkznf8A8rKGHfzDCOftXUm0gxKVxcx1dEPBkwI/lNKnxlpJLGLhNcc1/Bpat3txRIHZhirW8ZyO3bHwqWE/QCulPqLhdP8ALvsTv9XG9/8ARBWHGjWLA7mtuZ8utj/qLs0+k2HU54poaqoA5nrZyB/J2WXKaUlshBdbfkeatstrZ0rlrLYqfdtsoKqscOxztomH3nc/UsI6/wCpebDqrTRvoqSTl1kTTG3bzkdzP5v0KXtbpti/MG008jPEiWUfzuWKu+sVnpyYbLQz10nYHv8AubPd98fZsFCrylh/rblJfDD7x8DdBL/8qePS/vA/cd0kt1BI2tyCoFfOPWMQ3EQPnvzf79h4hc+Tam2WwsNvsbI62qYOBrY/3GLwBI7dvBv0hYeGxao6i7OrSbXbZO6QGFhb5M+W/wB/LzVh4fpdjeJhlSIvh1e3n8JnaPVPzG9jfbzPmrDR+jbq6jqWFLkqb2zks31La+3LqI9e4pU3jWlrS4LzZCsX0zvuYVzclz+eZkLtnR0rvVke3uBH+bb5dp59narip6eCkgjpqWFkUMTQxkbGgNa0dgAHYFyIu30Zom30VBxpZye2T2t9P0Ka5uqlzLGWxbFuQREVoRgiIgCIiAIiIAiIgCIiAIiIAiIgCIiAIiIAiIgPiaaKnifPPI1kcbS97nHYNaBuSVRmNh+oGoNblVawuo6N4fCx3YNuUTdvIAuPmPNTvWW+/E+GTUsT+Ga5vFK3Y8+DtefZsNvzlicHooMVwdldVt4C6J1dUHv2I3A9vCGjbxXEekNdXV9Ts8fYprXl1/tXZt7S5sIclRlV3yyXmYDVO+VVxrqbCbSC+SZzHThp+U4n1GH6nH3eCnGMWCmxqzQWun2LmDileB+6SH5Tv/LyAUB0ut819v1wzG4jjeyRzYyezrH83bexpA/OVpqm0bF3E5X09sso9EV9SZcPk0qMd23rCIiuCKEREAREQBERAEREAREQBQjVHFPjq1fG9HHvW29pcdhzki7SPaO0e/xU3QgEbEbgrRc28LqlKlPYzOnUdOSkiIYHfocxxmSiuYE08Lfg1U13+caRycfaN/eCsNplXTYXnddhldKfg9a7aEuPIvA3jd+c07e3YdyxtsacF1NdbWngobiQxg7uCQ+p9D/V38N139XrfLRzWzKqH1JqeQROeBzDgeOM+4h31Kko3VWjCF4/eUJYS6VsfevMlzpxm3S/bNZdD3F3IujZLpDe7PR3eDbgq4GSgb/JJHMe47j3LvL6xCcakVOLxTzRy7Ti8GERFkeEY1C0x061YsTcZ1NwiyZRa2TCpjpbrRR1LIpg1zRKzjB4Hhr3gObs7ZzhvsStX9EtOcJ0s1KyzENP8fgstnp6q4uipIHPLGH4UxvLiJIGzWjbfbktx1q5iX79uZf+IuP/AFbVUaTbU6K/y8iBfN4wXSWgiIthpCIiAIiIAiIgCgehH79uV/8Ah67/AKuJTxQPQj9+3K//AA9d/wBXEodf9RR/5eRh/wDrDrNj0RFflwEREB8TTRU8T555GsjjaXvc47BrQNySqMxsP1A1BrcqrGF1HRvD4WO7Btyib7gC4+Y81O9Zb78T4ZNSxP4Zrm8Urdjz4O159mw2/OWJweigxXB2V1W3gL4nV1Qe/YjcD28IaNvFcR6Q11d31Ozx9imteXX+1dm3tLmwhyVGVXfLJeZgNU75VXGupsJtIL5JnMdOGn5TifUYfqcfd4KcYxYKbGrNBa6fYuYOKV4H7pIflO/8vIBQHS63zX2/XDMbiON7JHNjJ7Osfzdt7GkD85WmqbRsXcTlfT2yyj0RX1Jlw+TSox3besIiK4IoREQBERAEREAREQBERAFCNUcU+OrV8b0ce9bb2lx2HOSLtI9o7R7/ABU3QgEbEbgrRc28LqlKlPYzOnUdOSkiIYHfocxxl9FcwJp4W/Bqprv840jk4+0b+8FYbTKumwvO67C66U/Bq120JceReBvG785p29uw7ljbY04Lqa62tPBQ3EhjB3cEh9T6H+rv4brv6u2+WjntmVUXqTU8oic8docDxxn3EO+pUlG6q0YQvH7yhLCXStj715kudOM26X7ZrLoe4u5F0rLc4b1aKO7U+3BVwMmA37NxuR7jy9yL6xCcakVOLxTzRy7Ti8GVJrHK6+5tY8Xjdu1jW8e3cZX7H6GtB967+rFwFvxL4HEeA1kzIAG8vUHrH3eqB71ipT8ba5VU3aykc4beHBCGf0lw6xvdVXCy2qM83cbtvNzmtH8xXyrSFdz9duVtlPVXUsIrwOnoQS5GnwWPfmS/T+2NtWJW+Lg2fNH8Ik8SX+tz9xA9ykS+Y42RRtijaGsY0NaB3Adi+ldUaSo0401uSREnLXk5PeERFtMQiIgCIiAIiIAiIgCIiAIiICtdZrcRS26+QgtkglMDnDt2I4m/QWn6VIMgaMo08lqGtDnz0TapoHc9oD9h57ghfepVKKrDLgOHd0QZK3y4Xgn6t1waYzNrsIpoJPWEZlgd7OInb6HBUrpr16rReypDHtWRLUvyYz+F/wAne0Ounw7DDQudu+31L4gO/gd64P0ucPcrDVN6CyOpLlfrRIfWaI3bebHPaf6QVyLtPRmu6+iqLltScf8Aq2vkin0jBQuppb8+/Mp/pQaP5NrXgFvxXFa62UtXS3iK4PfcJZGRmNsMzCAWMeeLeVvdtsDz8aJo+it0trdRwW+36301LS0sbYYIIclubI4o2jZrGtEOzWgAAAcgAt1kV8QTS/8AyYumD+Pln/NN0/sk/wAmLpg/j5Z/zTdP7JboIgNL/wDJi6YP4+Wf803T+yT/ACYumD+Pln/NN0/slugiA0v/AMmLpg/j5Z/zTdP7JP8AJi6YP4+Wf803T+yW6CIDS/8AyYumD+Pln/NN0/sk/wAmLpg/j5Z/zTdP7JboIgNHb90Pek9lVGy35Pq1arvSxyCZkFffrhURtkAIDw18JAds5w37difFbhae4/W4ngGM4rcZYZKuzWeit874HExukhhYxxYSAS0lp23AO3cFIEQBERAEWGzPKKHB8Pvua3SCeaix+2VV0qI6cAyvigidI9rA4gFxDSBuQN9uYVHaPekD6J2tfUUmOarW+0XWfhAtWQ/+zanjPYxpl2jld5RPegNikXyx7JGNkjcHNcAWuB3BHiF9ICl9Y5XX3NrHi8bt2sa3j27jK/Y/Q1oPvXf1YuAt+JfA4jwGsmZAA3l6g9Y+71QPesVKfjbXKqm7WUjnDbw4IQz+kuHWN7qq4WW1Rnm7jdt5uc1o/mK+UaQrufrtytsp6q6lhFeB1FCCXI0+Cx78yX6f2xtqxK3xcGz5o/hEniS/1ufuIHuUiXzHGyKNsUbQ1jGhrQO4DsX0rqjSVGnGmtySIk5a8nJ7wiItpiEREAREQBERAEREAREQBERAVrrNbiKW3XyEFskEpgc4duxHE36C0/SpBkDRlGnktQ1oc+eibVNA7ntAfsPPcEL71KpRVYZcBw7uiDJW+XC8E/VuuDTGZtdhFNBJ6wjMsDvZxE7fQ4KldNevVaL2VIY9qyJal+TGfwv+TvaHXT4dhhoXO3fb6l8QHfwO9cH6XOHuVhqm9BZHUlyv1okPrNEbtvNjntP9IK5F2nozXdfRVFy2pOP/AFbXyRT6RgoXU0t+ffmERFfEEIiIAiIgCIiAIiIAiIgCIiAIiIAiIgCIiAIiIAiIgPwgOBa4Ag8iCovedMsJvjjLVWSKGU9slMTEd/EhvIn2gqUotFxa0LuOpXgpLpSfzM6dWdJ4wbXUVRcOj/aZCTa8gq6fwE8TZfrHCsf+w3ndJ9zt2ZRtjHyfu80f1AFXOio6nopoqb1o09V9EmvPAmx0ncpYOWPWkUv+xVqm71X5rFw//wBQqT9XCvpuiGU3Aht7zBjmeXWT/U4tVzIsF6JaM/cpNdMme/ilxuaXYisrboLjNOQ65XKurHD71pbEw+4An61M7JhmL44AbPZaaCQf50t45P47t3fWs0itLTQ1hYvWoUop8cMX3vFkard162U5NhERWRHCIiAIiIAiIgCIiAIiIAiIgCIiAIiIAiIgCIiAIiIAiIgKX1jldfc2seLxu3axrePbuMr9j9DWg+9d/Vi4C34l8DiPAayZkADeXqD1j7vVA96xUp+NtcqqbtZSOcNvDghDP6S4dY3uqrhZbVGebuN23m5zWj+Yr5RpCu5+u3K2ynqrqWEV4HUUIJcjT4LHvzJfp/bG2rErfFwbPmj+ESeJL/W5+4ge5SJfMcbIo2xRtDWMaGtA7gOxfSuqNJUacaa3JIiTlrycnvCIi2mIREQBERAEREAREQBERAEREBWus1uIpbdfIQWyQSmBzh27EcTfoLT9KkGQNGUaeS1DWhz56JtU0Due0B+w89wQvvUqlFVhlwHDu6IMlb5cLwT9W64NMZm12EU0EnrCMywO9nETt9DgqV0169VovZUhj2rIlqX5MZ/C/wCTvaHXT4dhhoXO3fb6l8QHfwO9cH6XOHuVhqm9BZHUlyv1okPrNEbtvNjntP8ASCuRdp6M13X0VRctqTj/ANW18kU+kYKF1NLfn35hERXxBC13vugGpNTl16yOw5Ja6FtyramdhZWVEUvVSSl4a7hj9m43I3C2IRRbqzp3iSqY5cMjTWoQrpKe41w/YI1t/GBS/wDFav8As0/YI1t/GBS/8Vq/7NbHoon4Pb8Zd7NHqFLp7zXD9gjW38YFL/xWr/s0/YI1t/GBS/8AFav+zWx6J+D2/GXex6hS6e81w/YI1t/GBS/8Vq/7NP2CNbfxgUv/ABWr/s1seifg9vxl3seoUunvNcP2CNbfxgUv/Fav+zT9gjW38YFL/wAVq/7NbHon4Pb8Zd7HqFLp7zXD9gjW38YFL/xWr/s1KtHdHcuwLLq3I8jultq21dFJATBPLJK6V8sb+J3Gxu/yHbnffcq5UWdLRVClNVFjiuLMoWVKElNY4rpCLDZnlFDg+H33NbpBPNRY/bKq6VEdOAZXxQROke1gcQC4hpA3IG+3MKjtHvSB9E7WvqKTHNVrfaLrPwgWrIf/AGbU8Z7GNMu0crvKJ71ZEs2KRfLHskY2SNwc1wBa4HcEeIX0gKX1jldfM2seLxu3axrePb710r9j9DWg+9ZDVi4C34l8DiPAayZkIDeXqD1j7vVA96xMp+NtcqqbtZSOcNvDghDP6XNcOsb3VVwstqjPN3G7bzc5rR/MV8o0hXc/XblbZT1V1LCK8DqKEEuRp8Fj35kv0/tjbViVvi4NnzR/CJPEl/rc/cQPcpEvmONkUbYo2hrGNDWgdwHYvpXVGkqNONNbkkRJy15OT3hERbTEIiIAiIgCIiAIiIAiIgCIiArXWa3EUtuvkILZIJTA5w7diOJv0Fp+lSC/tGUaeS1DQHPnom1TQO57QH7Dz3BC+9SqUVWGXAcO7ogyVvlwvBP1brg0xmbW4RSwSesIzLA72cRO30OCpXTXr1Wi9lSGPasiWpfkxn8L/k7GjOQ0n2FMo62qZG6jqZYWhx5lp2f/ADvP0IqP+FXC1yzUUNS+Pq5HNcGnb1gdj/MiWPpnKytoW0qeLgksceB5X0Qq1SVRSwxzLKxU9dq7kTz94+rH0TNauHUMdbqNj8HiKb653D9S5cc2p9Yb9EeXWvqtvPeRrlxakfcM8x+rPIDqef5MxP61Cr/pKmO6q8f+xuh72OHw+RaSIi6crwiIgCIiAIiIAiIgCIiAIiIAiIgMPmDOsxS7t8KKZ30MJ/Uo5o4/ixWcfg1sg/kMP61Ic0kEWJ3ZxO29JI36W7frWB0fjLMTe4j90rJHDz9Vo/Uqqr/udPD4X8yTH9PLrRpvr76QE9DjXCuxb9iX7LRc7c6t674++AdXx1kzOHh+DS77dRvvuPl9nLnDvt538F39Nv8AALY+s6JPR86SGqt4yPWLAPshqqKlfTU8vxrXUnBEKl72t2p5owecsh3IJ9byG2b+1cdBP8Rn6TXj+9rrfRiVKWjouksM5Y9eLxZU6SUlcPW6Pkaq/bzv4Lv6bf4BPt538F39Nv8AALar7Vx0E/xGfpNeP72n2rjoJ/iM/Sa8f3tdAQTVX7ed/Bd/Tb/AJ9vO/gu/pt/gFtV9q46Cf4jP0mvH97T7Vx0E/wARn6TXj+9oDVX7ed/Bd/Tb/AJ9vO/gu/pt/gFtV9q46Cf4jP0mvH97T7Vx0E/xGfpNeP72gNVft538F39Nv8An287+C7+m3+AW1X2rjoJ/iM/Sa8f3tPtXHQT/ABGfpNeP72gNVft538F39Nv8An287+C7+m3+AW1X2rjoJ/iM/Sa8f3tPtXHQT/EZ+k14/vaA1V+3nfwXf02/wCfbzv4Lv6bf4BbVfauOgn+Iz9Jrx/e0+1cdBP8AEZ+k14/vaA1V+3nfwXf02/wCfbzv4Lv6bf4BbVfauOgn+Iz9Jrx/e0+1cdBP8Rn6TXj+9oDTXUP00f2eYBk2Df5NnwH7IrPW2n4V9mPW9R8IgfF1nB8BbxcPHvw8Q3223HavMte52sno1+hVimkOcZRYNF/gtzs+N3Ovop/sjuz+qnipZHxv4X1Ra7ZzQdnAg7cwQvF/TrSHVLV26fE+mOn1/wAnqg4NkbbKGSdsO/YZHtHDGPnPIHmgJXpD0sOkVoS6KPTDVq/Wmih+TbZJxVUHbz/aswfECfENB81vFo96bHKaAwW7XXSiiu0IIbJdMbmNNOGjvNNMXMkcfKSMeSg2j3oaekBmIguGrGT2LAKF4BfTNcLncB5GOJwhG47+uJH4K3j0e9FV0StLTBXXvF63PbrEQ74RklR1sAd3gUsYZCW+UjXnzQE10WzW0anZENR7BHUstmS2z45om1LAyZsFQY5Iw9oJAdwvG4BIB35lZnUMdbqNj8HiKb653D9S48Ktltx3VC6WO0W+mt9BSsnpqWkpomxQwRNc3gjjY0BrWtaAA0AAAclyakfcM8x+rPIDqef5MxP618gr/pKmO6q8f+x1cPexw+HyLSREXTleEREAREQBERAEREAREQBERAEREBh8wZ1mKXdvhRTO+hhP6lHNHH8WKzj8GtkH8hh/WpDmkgixO7OJ23pJG/S3b9awOj8ZZib3EfulZI4efqtH6lVVf9zp4fC/mSY/p5daOnpMeq1LyOm+ZU/VUNH61c6pjSDafULIqscwWTc/ypwf1K510/ol/tuP+UvmVmlP1HYvkERF0xXBERAEREAREQBERAEREAREQBERAEREAREQBERAEREAREQBERAEREAREQBERAEREAREQBERAEREAREQBERAEREAREQBERAEREAREQBERAUhip67V3Inn7x9WPoma1cOoY63UbH4PEU31zuH6ly45tT6w36I8utfVbee8jXLi1I+4Z5j9WeQHU8/yZif1r5BX/SVMd1V4/8AY6uHvY4fD5FpIiLpyvCIiAIiIAiIgCIiAIiIAiIgCIiAw+YM6zFLu3wopnfQwn9Sjmjj+LFZx+DWyD+Qw/rUhzSQRYndnE7b0kjfpbt+tYHR+MsxN7iP3SskcPP1Wj9Sqqv+508PhfzJMf08utGuOv3Sxf0OG1mfjT/7Lm3S9vshpPjb4B1Rd1sok4+pl4v3Ajh4R8rfflsaU+3nfwXf02/wC2rrNANJOkjfbtjWsWJ/ZDZ6GskuVNT/AA+qpAyp43Ma/ip5I3H1JJBsSR62+24C/PtXHQT/ABGfpNeP72un9Ev9tx/yl8ys0p+o7F8jVX7ed/Bd/Tb/AACfbzv4Lv6bf4BbVfauOgn+Iz9Jrx/e0+1cdBP8Rn6TXj+9rpiuNVft538F39Nv8An287+C7+m3+AW1X2rjoJ/iM/Sa8f3tPtXHQT/EZ+k14/vaA1V+3nfwXf02/wAAn287+C7+m3+AW1X2rjoJ/iM/Sa8f3tPtXHQT/EZ+k14/vaA1V+3nfwXf02/wCfbzv4Lv6bf4BbVfauOgn+Iz9Jrx/e0+1cdBP8Rn6TXj+9oDVX7ed/Bd/Tb/AACfbzv4Lv6bf4BbVfauOgn+Iz9Jrx/e0+1cdBP8Rn6TXj+9oDVX7ed/Bd/Tb/AJ9vO/gu/pt/gFtV9q46Cf4jP0mvH97T7Vx0E/xGfpNeP72gNVft538F39Nv8AAJ9vO/gu/pt/gFtV9q46Cf4jP0mvH97T7Vx0E/xGfpNeP72gNNdQ/TR/Z5gGTYN/k2fAfsis9bafhX2Y9b1HwiB8XWcHwFvFw8e/DxDfbbcdq8y17nayejX6FWKaQ5xlFg0X+C3Oz43c6+in+yO7P6qeKlkfG/hfVFrtnNB2cCDtzBC8X9OtIdUtXbp8T6Y6fX/J6oODZG2yhknbDv2GR7Rwxj5zyB5oCV6Q9LDpFaEuij0w1av1poofk22ScVVB28/2rMHxAnxDQfNbxaPemxymgMFu110oortCCGyXTG5jTTho7zTTFzJHHykjHkoNo96GnpAZiILhqxk9iwCheAX0zXC53AeRjicIRuO/riR+Ct49HvRVdErS0wV17xetz26xEO+EZJUdbAHd4FLGGQlvlI1580B89GTpO6S9IvUi93bTy7Vr5XQz1MlHW0MkE0DXSN2DzsYydj969w81aGoY63UbH4PEU31zuH6l18DsllxTU67WDH7RRWq3wfCY6ejo6dkEMTONrg1jGANaNh2ALsakfcM8x+rPIDqef5MxP618kvHTdvUdNNJVc8Xj+7PcvvidTR1uUjrP9vkWkiIujIIREQBERAEREAREQBERAEREAREQGHzBnWYpd2+FFM76GE/qUc0cfxYrOPwa2QfyGH9akOaSCLE7s4nbekkb9Ldv1rA6PxlmJvcR+6Vkjh5+q0fqVVV/3Onh8L+ZJj+nl1oqbJGdXkV1j/BrZx/+oUXxf5BNfblMDuH1czgfa8ouDrZ1JYcWXUOaiyr0z4n1xbKfUjrSwjz44eH+mF8600z2R2m5xjYxSSRl3meFzf6Ll3tdKSWgutjymmZ68RMTneDmOD2D63/Qsjn9JHkODzVdH64ZGyuiPi0Dcn+IXLttI2zjO9tN+trrtwll3YFPb1MY0avRh3ZEnoqplbRwVkR3ZPE2VvscAR/OuZRLS+7tumJ08Lnby0LjTP8AYObf5JA9xUtVpbVlcUY1VvSZHqQ1JuPAIiLeYBERAEREAREQBERAEREAREQER1TrG0mG1UZds6qkjhb5niDj9TSuTBIxZ8CpKiccIbBJVP38CXOB/i7KM6t1ctzutpxaj9aV7hI4fPeeFg/pfSpFn1VFj+CzUcLuHjiZQwjxBGxH8QOVG6yV3Wud1OOHbt/gmKH5UKfxPHyOl0f6R7mXu6ygkyviiDvMcTnf0mq3lCdHrUbXgtG97OGSue+qcPyjs0/xWtKmy7n0ct3a6Lowe1rH/tn5lJpCpylzOS44d2QREV2QwiIgCIiAIiIAiIgCIiAIiIDrXK22+826qtF3oYK2hroH01VTVEYkinie0tex7Tyc1zSQQeRBK4bHYLFjFrgsmN2WgtNupW8EFHQ0zIIIm+DWMAa0ewLvogCIiApK9M+J9cWyn1I60sI8+OHh/phfOtNM9kdpucY2MUkkZd5nhc3+i5d7XSkloLrY8ppmevETE53g5jg9g+t/0LI5/SR5Dg81XR+uGRsroj4tA3J/iFy+WaRtnGd7ab9bXXbhLLuwOmt6mMaNXow7siT0VUyto4KyI7snibK32OAI/nXMolpfd23TE6eFzt5aFxpn+wc2/wAkge4qWq0tqyuKMaq3pMj1Iak3HgERFvMAiIgCIiAIiIAiIgCIiAIiICI6p1jaTDaqMu2dVSRwt8zxBx+ppXJgkYs+BUlROOENgkqn7+BLnA/xdlGdW6uW53W04tR+tK9wkcPnvPCwf0vpUiz6qix/BZqOF3DxxMoYR4gjYj+IHKjdZK7rXO6nHDt2/wAExQ/KhT+J4+R0uj/SPcy93WUEmV8UQd5jic7+k1W8oTo9aja8Fo3vZwyVz31Th+Udmn+K1pU2Xc+jlu7XRdGD2tY/9s/MpNIVOUuZyXHDuyCIiuyGEREAREQBERAEREAREQBERAEREAREQBERAEREAREQBFWGsnSa0H0AphNq3qbZ7DPIzrIqF8hmrZW/hMpog6Vw7uIN281pLqF6Z/F5rqcd0D0Qv2W1crjHBU3Ob4KJH9xjpoWyySA+BdGfIID0pReWA1y9MXrew1mA6QR4LQzcmE2alt5DD99vdpHPdy57tHmAOS4P8lP0vOWk3C89JB1mml+VD9mNRTcP5tHEWD3ID1WReVX+Qr6Van/bMfTGMr3czH+yHfTt7nU/D9C/Y9BfTKacO+GYzrN9k8g59U7I6euB8uG5RtagPVRF5XydNX0negn7+PRtZkdth9aevZZZG8IH/wA3QPfTM382HyVp6Q+mR6PeZyxW3VTGr9p5WvPC6dzTc6Bp7NjLC0TA7+MOw7ygN/UUawHUnT/VSwR5TpvmVnyS1SnhFVbatk7Gu/Adwndjh3tdsR3hSVAEREAREQBERAEREAREQBERAEREAREQBERAEREAREQBERAUlemfE+uLZT6kdaWEefHDw/0wvnWmmeyO03OMbGKSSMu8zwub/Rcu9rpSS0F1seU0zPXiJic7wcxwewfW/wChZHP6SPIcHmq6P1wyNldEfFoG5P8AELl8s0jbOM720362uu3CWXdgdNb1MY0avRh3ZEnoqplbRwVkR3ZPE2VvscAR/OuZRLS+7tumJ08Lnby0LjTP9g5t/kkD3FS1WltWVxRjVW9JkepDUm48AiIt5gEREAREQBERAEREAREQBERARHVOsbSYbVRl2zqqSOFvmeIOP1NK5MEjFnwKkqJxwhsElU/fwJc4H+Lsozq3Vy3O62nFqP1pXuEjh8954WD+l9KkWfVUWP4LNRwu4eOJlDCPEEbEfxA5UbrJXda53U44du3+CYoflQp/E8fI6XR/pHuZe7rKCTK+KIO8xxOd/SareUJ0etRteC0b3s4ZK576pw/KOzT/ABWtKmy7n0ct3a6Lowe1rH/tn5lJpCpylzOS44d2QREV2QwiIgCIiAIiIAiIgCIiAIiIDrXK22+826qtF3oYK2hroH01VTVEYkinie0tex7Tyc1zSQQeRBK4bHYLFjFrgsmN2WgtNupW8EFHQ0zIIIm+DWMAa0ewLvogCIiApK8t+J9cWyu9WOtLCPPjh4f6YXzrTTPZHabnGNjFJJGXeZ4XN/ouXe10pJbfdbHlNM08cRMRd4OY4PYPrf8AQsjn9JHkODzVdH90DI2V0J8Wgbk/xC5fLNI2zjUvbTfra67cJZd2B01vUxjRq9GHdkSeiqmVtHBWRHdk8TZW+xwBH865lEtL7u26YnTwudvLQuNM/wBg5t/kkD3FS1WltWVxRjVW9JkepDUm48AiIt5gEREAREQBERAEREAREQBERARHVOsbSYbVRl2zqqSOFvmeIOP1NK5MEjFnwKkqJxwhsElU/fwJc4H+Lsozq3Vy3O62nFqP1pXuEjh8954WD+l9KkWfVUWP4LNRwu4eOJlDCPEEbEfxA5UbrJXda53U44du3+CYo/lQp/E8fIqmyYheclppbhRsL2iV0bjtv62wJ/pBFeWj1pda8Fo3SM4JK176twPg47NPva1p96Ky0d6GW1zaU61aTUpJN9uZGuNL1KdWUIJYJ4Hc1Lx92R4dXUcMfHUQtFTAANzxs57DzLeIe9Q3Sq8xXfGXWmoIfJQExOa7nxRO3Lfd2t9yttUTd4X6Y6kuqurLbTcyXDYchG8+sB+Q7u8NvFT/AEloeq3NLSK5r9ifU9j79vYjRo6fK05W+/avM4cSmkwbPKrGqt5FJWuEcbndhPbE73g8J8z5K2VBNUMY+ObUy/W5vFV0LeLdnbJD2nb2fKHvWT0/yxmT2donkHw+lAjqG97vB/v/AJ91Q2MvU60rKWzbDqe1dhOrLlYKstuxkoREVyRQiIgCIiAIiIAiIgCIiALiqqmCjppaupkDIoWGR7j2BoG5K5VWmqGRzV08OFWUmWeeRoqAzvJI4Y/p2J93mot7dRs6LqPbuXF7kbKVN1Z6qOpgcNRl+a1uX1jCIaZxMYPc4jhY381v17eK5dRZpspy214XbnEua8CXbmA9+25P5LBv7ypVSQW7TnDy6Uhxp2cchHIzTu7h7TsB4AeSxWi1hqrlca/PLq3ifO98dO4j5TnHeR48h8ke1w7lV29jOu6WjXzqj1qj4La/oukkVKygpXG6Kwj1ltUtNDRUsNHTMDIoI2xRtHc1o2A+gLlRF9VSUVgjmG8cwiIvQEREAREQBERAEREAREQBERAEREAREQEW1Lx92R4dXUcMfHUQtFTAANzxs57DzLeIe9Q3Sq8xXfGXWmoIfJQExOa7nxRO3Lfd2t9yttUTd4X6Y6kuqurLbTcyXDYchG8+sB+Q7u8NvFcZ6S0PVbmlpFc1+xPqex9+3sRb6OnytOVvv2rzOHEppMGzyqxqreRSVrhHG53YT2xO94PCfM+StlQTVDGPjm1Mv1ubxVdC3i3Z2yQ9p29nyh71k9P8sZk9naJ5B8PpQI6hve7wf7/591Q2MvU60rKWzbDqe1dhOrLlYKstuxkoREVyRQiIgCIiAIiIAiIgCIiALiqqmCjppaupkDIoWGR7j2BoG5K5VWmqGRzV08OFWUmWeeRoqAzvJI4Y/p2J93mot7dRs6LqPbuXF7kbKVN1Z6qOpgcNRl+a1uX1jCIaZxMYPc4jhY381v17eK5dRZpspy214XbnEua8CXbmA9+25P5LBv7ypVSQW7TnDy6Uhxp2cchHIzTu7h7TsB4AeSxWi1hqrlca/PLq3ifO98dO4j5TnHeR48h8ke1w7lV29jOu6WjXzqj1qj4La/oukkVKygpXG6Kwj1ltUtNDRUsNHTMDIoI2xRtHc1o2A+gLlRF9VSUVgjmG8cwiIvQEREAREQBERAEREAREQBERAEREAREQBERAERaudNnp3YD0ScadbKf4Nf8AUK5wF9qsIk9WFp5Cpqy07xwg9jeTpCNm7DiewC5daddtLOj5h0ucar5ZS2W3NJZAx276isl25RQRN9eV/k0bAc3ENBI82sz6dfS+6a+VVWmXQswO64xYIzwVd5BY2uER32fPVuPU0QIG4bG4yEtPC93yU0K6DuvHTZzKm6RXTZyO70tgqg2a3WNxNPVVlNvxMjjiGwoaU79wEjxu4cJcJTtprX0seir0BsPi06sNrt7LrRwcVBhmORsZMC5vqyVLh6sId6pMkhMjgeINk5oCitE/Q7Y2K/7M+lPqLcM1vlW/r6q222qljpnyH5XXVb9qiffxb1R37yr+umt/QF6E1vmxq1XnCcWq4h1c9sx6lFZcpHDsbUdQHy8XL5U7h2dq0vjv/pIvSNlz8eB000tr3ENljkkt9DNATtsZQDU124BB4R1JcOYYtg9F/Q89HLAmwXDVC53fUS6MAL46iQ0FvDh3tghd1h59z5XNPe3tQEIz302+mVtqX02mWiuR5C0btbPdrhDbGuPcWsjbO4j28JPkojH6Ujps5aPhunnRCjqaF/7m5tju1x/lwlgP0L0iwLRLR3S2FsOnGl2LY3wjbrLbaoIJXebpGtD3HzcSVNkB5VfbCfSbQD4RV9DACnd8k/YDkDOX5RnIP0Ljd6XPpK4C8Sav9E6Kkh3G4La+zkj8qojlH1L1ZX45rXtLHtDmuGxBG4IQHn5pt6Z7o75K6Ol1Gw3KsLqHkcUzI2XOjYPN8XDL9EJVwXLTzoC9Ou3zXWjpsIzC4zRmSSvtM4o7zD4Ol6ssqBt2hszS3yKsnUbok9GjVhszs90SxO4VE4IkrI7eylrHb/8AzEHBL/KWmGrnob7HSVhzDov6rXfEr7Rv+EUVDdp3vhjlHYIayECeDbuJEp8/ACLagei0160Ev8upPQn1lujqiDdwtVVWihuDmDmIhO3anqQe9krY27dvEpDoJ6VrIMMyH9iDpu4TX4zf6CQU01/htz4XMd3OrKMDdm459ZCC0gjaMD1lD8W6cfTR6FOSUOB9M7T65ZRjMj+op7y4MNY5jfvqetYepqyB6xZKRLzHE9nYtxLrj/Q99JJpca6CW35G2ni6qOvpgKa92GZ4JDTxDrIjvueB4dE/h32eOaA2OsGQWLK7LRZJjF5ortarjC2opK2inbNBPG7sex7SQ4HxBWQXjvVW/pa+iZzZtdQ1Umd6K3SuAkaQ5tHKXH5Lm+saCrLexw3jfsN+s4S1vqFoLr/pn0kMApNRNML42toZto6qlk2ZVW+o23dBUR7ngeN/Nrhs5pc0gkCxkREAREQBERAEREAREQBERAEREAREQBERAEREAREQEW1Lx92R4dXUcMfHUQtFTAANzxs57DzLeIe9Q3Sq8xXfGXWmoIfJQExOa7nxRO3Lfd2t9yttUTd4X6Y6kuqurLbTcyXDYchG8+sB+Q7u8NvFcZ6S0PVbmlpFc1+xPqex9+3sRb6OnytOVvv2rzOHEppMGzyqxqreRSVrhHG53YT2xO94PCfM+StlQTVDGPjm1Mv1ubxVdC3i3Z2yQ9p29nyh71k9P8sZk9naJ5B8PpQI6hve7wf7/wCfdUNjL1OtKyls2w6ntXYTqy5WCrLbsZKERFckUIiIAiIgCIiAIiIAiIgC4qqpgo6aWrqZAyKFhke49gaBuSuVVpqhkc1dPDhVlJlnnkaKgM7ySOGP6difd5qLe3UbOi6j27lxe5GylTdWeqjqYHDUZfmtbl9YwiGmcTGD3OI4WN/Nb9e3iuXUWabKctteF25xLmvAl25gPftuT+Swb+8qVUkFu05w8ulIcadnHIRyM07u4e07AeAHksVotYaq5XGvzy6t4nzvfHTuI+U5x3kePIfJHtcO5VdvYzrulo186o9ao+C2v6LpJFSsoKVxuisI9ZbVLTQ0VLDR0zAyKCNsUbR3NaNgPoC5URfVUlFYI5hvHMIiL0BERAEREAREQBERAEREAREQBERAEREBF9S8fdkeHV1HDHx1ELRUwADcl7Oew8y3iHvUM0qvMV3xl1pqCHyUBMTmu58UTty33drfcrbVE3eF+mOpLqrqyy03Mlw2HIRvPrAebHd3btt4rjPSWh6rc0tIrmv2J9T2Pv29iLfR0+Vpyt9+1eZw4lNJg2eVWNVbyKStcI43O7Ce2J3vB4T5nyVsqCaoYx8c2pl+tzeKroW8W7O2SHtO3s+UPesnp/ljMns7RPIPh9KBHUN73eD/AH/z7qhsZep1pWUtm2HU9q7CdWXKwVZbdjJQiIrkihERAEREAREQBERAEREAXFVVMFHTS1dTIGRQsMj3HsDQNyVyqtNUMjmrp4cKspMs88jRUBneSRwx/TsT7vNRb26jZ0XUe3cuL3I2Uqbqz1UdTA4ajL81rcvrGEQ0ziYwe5xHCxv5rfr28Vy6izTZRltrwu3uJLXgS7dz37bk/ksG/vKlVJBbtOcPLpS1xp2cchHIzTu7h7TsB4AeSxei1hqrlcK/PLqzifO98dO4j5TnHeR48h8ke1w7lV29jOu6WjXzqj1qj4La/ounrJFSsoKVxuisI9ZbNNTQ0dNFSU7AyKBjY42jua0bAfQEXKi+qpKKwRzDeOYUX1Ew9mZY9JRRhorac9dSPPLZ4HNpPg4cvoPcpQi03VtTvKMqFZYxksGZ06kqU1OG1FNaY5VLIx2IXkOiraLdkIkGznNb2sPzm/zexYjLLJccBvzMtxxm1FI77rGB6sZcebHD8A93gfDYKVaraf1VTN9mmMB7LhTbPqI4uTpA3skbt98B2jvA8RzYbl9vzW1vt1yZF8MEZZUQOHqyt7C5o8D3juPuXzO5sqlCf4dcvCcc6c+K3dq2Nf2dHTrRnHl6ayfOXD73GaxzI7fk1tZcKB/lLET60T+9p/Ue9ZVVFfMdvmm90+yDG5Hy29x2e07u4B+BIO9vg79fMz3FM1tGVwftZ/U1bG7y0zz6zfMfhDzHv2Uizv3OXq9ytWou59KMKtFJcpTzj8uskCIisyOEREAREQBERAERQXNdS6SziS1WNzaq4n1C9vrMhP8A3O8vp8FHubqlaQ5Sq8F8+ozp05VXqxR28+zqHGKU0VC9slznb6je0QtP37h/MO/2LoabYbNbmuyW+McbhVbujEnN0bXcy47/AHzvpA9pXWwbT+odUjJ8s45ayR3WxQS8y134cm/33gO7v58h+Z7mNVcqoYXigdUVVS7qZ3wnckn/ADbT/SPYBy8dqZzk5K+u1/whvxfm/AlpLDkaT6397joZBWVupuV0+KWJ/wC0KZ5dJMObeXJ8p8hvs3xJ81eFrttJZ7dT2ugj6unpYxHG3yHefEntJ8VHdO8Fp8JtHVPLZbhU7PqpgOW/cxvzRz9p3PkJYu30BoudnCVzc++qbf8AFborq39PUUt9cqs1Tp8yOzp6QiIuiIAREQBERAEREAREQBERAEREAREQBERAEREAUX1Ew9mZY9JRRhorac9dSPPLZ4HNpPg4cvoPcpQi0XVtTvKMqFZYxksGZ06kqU1OG1FNaY5VLIx2IXkOiraLdkIkGznNb2sPzm/zexYjLLJccBvzMtxxm1FI77rGB6sZcebHD8A93gfDYKVaraf1VTN9mmMB7LhTbPqI4uTpA3skbt98B2jvA8RzYbl9vzW1vt1yZF8MEZZUQOHqyt7C5o8D3juPuXzO5sqlCf4dcvCcc6c+K3dq2Nf2dHTrRnHl6ayfOXD73GaxzI7fk1tZcKB/lLET60T+9p/Ue9ZVVFfMdvmm90+yDG5Hy29x2e07u4B+BIO9vg79fMz3FM1tGVwftZ/U1bG7y0zz6zfMfhDzHv2Uizv3OXq9ytWou59KMKtFJcpTzj8uskCIisyOEREAREQBERAERQXNdS6SziS1WNzaq4n1C9vrMhP/AHO8vp8FHubqlaQ5Sq8F8+ozp05VXqxR28+zqHGKU0VC9slznb6je0QtP37h/MO/2LoabYbNbmuyW+McbhVbujEnN0bXcy47/fO+kD2ldbBtP6h1SMnyzjlrJHdbFBLzLXfhyb/feA7u/nyGE1x1ksGG49c5Ku9wW+2W6F0t1uD37MiYO2NpHaT2bDckkNG5OypnOTkr67X/AAhvxfm/AlpLDkaT6397jt5BWVupuV0+KWJ/7Qpnl0kw5t5cnynyG+zfEnzV4Wu20lnt1Pa6CPq6eljEcbfId58Se0nxWmnR69ID0Kqu2NoHaqssN7rSDUi/0MtE3yaJi0who85ATuTsOwbeYtmmHZxbhd8KyyzZBQu22qrXXxVcR37PXjcR9a7fQGi52cJXNz76pt/xW6K6t/T1FLfXKrNU6fMjs6ekzKIi6IgBERAEREAREQBERAEREAREQBERAEREAREQBEVfa962Yh0eNKL9qzm0rvgFmg3ipo3AS1lS48MNPHv9895A37Gjdx5NJQFNdPHpt470ScDFHaTTXLUTIIHixWt/rMgZuWmtqADuImncNbyMjxwjkHuZr50DOgXecqvLOlt0t46u+5dfagXa0Wi7DjMbnbOZW1bHdsh5GOEjhjaGkji4WxwzoL6EZd00tbrz03OkhRNrrLDcD9j9tmjPwWrqojtG1jHdtLSgBoHMPlHrFxZIHWH6R/pvZLabwOiR0cXVddnV/dHQXqutoL6ik6/YMoabh5/CJA4cTh+5tcAPXcTGB99N30j91s+RHo59EgOyDPK+o+La280EPwoUc7jw/BaNoBE1Tvyc/Ytj7BxP36vn6IXotrTjNa3V/pZSRZrm9wk+HfE1XMaujpJnnic+qe4n4ZPuee+8QPF+6cnizegN0B8Y6LeL02Z5nRUt01RulPvW1p2kZaY3jnSUx7AQOT5RzedwDwbA7hID4iiigiZBBG2OONoYxjBs1rRyAAHYF9oiAIiIAiIgCIiAwea4Nh2o+NVmHZ7jVuv1kuDOCpoa+Bs0Tx3HY9jgeYcNiCAQQRuvLbpCdBnWfoVZbP0l+hXkl1fY7aHT3KytcZ6qgpt+J7HMO4raQbbkOBewAOPFwmRvrKiA1H6JfTK0h6dOntdp9m9ktdNlbqF0OQ4rWgSU9dAQA+emD9+shJ23ad3xkgHccL3ac62aN6q+i21qo9f9BJqy7aV3upbS3G2VErnMhY5xJoKojfdp5mCoILmu5O3P7rOunx0GL7pNf29MDokw1NiuVgqTdr3arU3hNI5pLnV1LGBt1e3F10Oxbwknh4eMLZTojdJvTrp86G3XF8+sNtkvsFKLbl+PSjeGdjxs2phBPEIpCCRz4o3tI35Me4C8NCdccB6RGmlr1R05uRqbZcWlksMmwnoqloHWU0zQTwyMJG47CC1zSWuaTYC8f8OvWXeij6XVTg+T1NdX6L59IJIal4LwKXj4Y6obDb4RTF3BK0Dd8Z34fWi29e6Srpa+lhrqGpiqKeojbLDNE8OZIxw3a5rhyIIIIIQHKiIgCIiAIiIAiIgCIiAIiIAiIgCIiAIiIAiKruk5q3f9CNDcp1dxvF4Miq8Zghq322aodA2aAzRsmPWNa4t4I3uk+Sfkbd+6AtFRfUTD2Zlj0lFGGitpz11I88tngc2k+Dhy+g9y83bJ6ce1ycDMj6OFVBsWB8lFlDZeL8Ihj6Vu23cOI7+I7VO7N6bHo81HCL/pfqHQuI5mlhoqlrTv4uqIzttz3238louraneUZUKyxjJYMzp1JUpqcNqNqtMcqlkY7ELyHRVtFuyESDZzmt7WH5zf5vYsRllkuOA35mW44zaikd91jA9WMuPNjh+Ae7wPhsFrZcPSI9E7U/K7bU4lkt9x2+VtQyDa7Ww08T5NwGPMrHPYw77DdxDdu0jbnt7huX2/NbW+3XJkXwwRllRA4erK3sLmjwPeO4+5fM7myqUJ/h1y8Jxzpz4rd2rY1/Z0dOtGceXprJ85cPvcZrHMjt+TW1lwoH+UsRPrRP72n9R71lVUV8x2+ab3T7IMbkfLb3HZ7Tu7gH4Eg72+Dv18zPcUzW0ZXB+1n9TVsbvLTPPrN8x+EPMe/ZSLO/c5er3K1ai7n0owq0UlylPOPy6yQIiKzI4REQBERAEREARFBc11LpLOJLVY3NqrifUL2+syE/8Ac7y+nwUe5uqVpDlKrwXz6jOnTlVerFHbz7OocYpTRUL2yXOdvqN7RC0/fuH8w7/Yuhpths1ua7Jb4xxuFVu6MSc3RtdzLjv9876QPaV1sG0/qHVIyfLOOWskd1sUEvMtd+HJv994Du7+fIfme5jVXKqGF4oHVFVUu6md8J3JJ/zbT/SPYBy8dqZzk5K+u1/whvxfm/AlpLDkaT6397joZBWVupuV0+KWJ/7Qpnl0kw5t5cnynyG+zfEnzV4Wu20lnt1Pa6CPq6eljEcbfId58Se0nxUd07wWnwm0dU8tluFTs+qmA5b9zG/NHP2nc+Qli7fQGi52cJXNz76pt/xW6K6t/T1FLfXKrNU6fMjs6ekIiLoiAEREAREQBERAEREAREQBERAEREAREQBERAFF9RMPZmWPSUUYaK2A9dSPPLZ4HNpPg4cvoPcpQi0XVtTvKMqFZYxksGZ06kqU1OO1FNaY5VLIx2IXkOiraLiZCJBs5zW8iwg/fN/m9ixGWWS44DfmZbjjNqKR33WMD1Yy482OH4B7vA+GwUq1W0/qqmb7NMZD2XCm2fURxcnSBvZI3b74Acx3geI5sNy+35ra3265Mi+GCMsqYHD1ZW9hc0eB7x3H3L5nc2VShP8ADrl4TjnTnxW7tWxr+zo6daM48vT2PnLgZrHMjt+TW1lwoH+UsRPrRP72n9R71lVUV8x2+ab3T7IMbkfLb3HZ7Tu7gH4Eg72+Dv18zPcUzW0ZXB+1n9TVsbvLTPPrN8x+EPMe/ZSLO/c5er3K1ai7n0owq0UlylPOPy6yQIiKzI4REQBERAEREARFBc11LpLOJLVY3NqrifUL2+syE/8Ac7y+nwUe5uqVpDlKrwXz6jOnTlVerFHbz7OocYpTRUL2yXOdvqN7RC0/fuH8w7/Yuhpths1ua7Jb4xzrhVbujEnN0bXcy47/AHzvpA9pXWwbT+odUjJ8s45ayR3WxQS8y134cm/33gO7v58h+Z7mFVcqoYXinHUVVS7qZ3wnck98bT/SPYBuPHamc5OSvrtf8Ib8X5vwJaSw5Gk+t/e46GQ1ldqbldPilif+0KZ5dJMObTtydKfIb7N8SfNXha7bSWe3U9roIurp6WMRxt8h3nxJ7SfFR3TzBabCbR1Ty2W4VOz6qYDlv3Mb80c/adz5CWLt9AaLnZwlc3Pvqm3/ABW6K6t/T1FLfXKrNU6fNj49IREXREAIiIAqp1C0vqY6o5bhAdBXROM0tNFyLj3vj+d4t7+7nyNrIq/SWjaGlKPI111NbU+KZvt7idtPXh/ZUmH6jUN9aLRfmspbh+5kPG0cx7COfY75p93gujk2ljhUG8YfUGkqWHjFOH8A4vGN33p8uzzCmedaW2bLw6tp+Ghue37uxvqy+Uje/wBvb7exV62+53prUMt2T0L62g34YpS4uBHzJP8Atdz9i4HSVjWslyWko61NbKkd3XvT8H0l7b14VnrW7wlvi/Liftp1RvNjnFqzK2TOfHyMoZwSgeJaeTvaNverAtGUWC+tBtd0gmeRv1fFwyD808/qWHpMiwfO6YUVT1Ej3dlPVNDJGn5p8fNpWGuujVtmcZrLc5qR2+4ZKOsb7jyI9+60UZ3lKOtQkq0OvCXfs78zOSpSeE04PwLFRVS3G9WrD6lrupq4x2BtQ14A/Jl7PYEGR6vUZ4J7NLOR3/AuL62clu/FtTKrRmn1YrvMPVsebJPtLWRVYc21TeOBuJuaR98LfN+s7L4bd9ZLgeGnoJaffxpo4/rkXv4xSfNpzfVEeqy3yXeWsSANyo5e9QcXsbXNluLamdv+ZpiJHb+BI5D3lQw4DqFkJ3yC/CKN3bG+cv29jG+r9aztp0mxm1gVF0mkr3s9ZxlPVxDbv4R+skLF3V9cZUaWquMn5bT3k6MOfLHoX1I3VZRmuoUzrdj9G+joieGRzHEDb58n6h2+aleK6f2bEY/jS4zR1FXG3idUS7NjhHeW79n5R5+xfF41LxXHYfgVpYyskjHCyKlAbEzy4uzb8kFYGjx/UDVORtTcZDbbOSHN4mlrCPFjO2Q+Z5dux7lFpU4uvhDGvX6Ni8kvvI2Sk1DP2IeL82cuSZ3csnrBi+CwzSvnPA+oYNnPHfw/gt8XHb3DmZ7p7pvQYXTCqqCypuszdpZ9uUYP3jN+weJ7T5dizGK4dY8PovgloptnuA62d/OSU/OPh5Dks4u00ToF0KivL5qVXcv2x6unp/t091fKceSo5R8X1hERdMVwREQBERAEREAREQBERAEREAREQBERAEREAREQBERAFVOoWl9THVHLcIDoK6JxmlpouRce98fzvFvf3c+RtZFX6S0bQ0pR5GuupranxTN9vcTtp68P7Kkw/UahvrRaL81lLcP3Mh42jmPYRz7HfNPu8F0cm0scKg3jD6g0lSw8Ypw/gHF4xu+9Pl2eYUzzrS2zZeHVtPw0Nz2/d2N9WXykb3+3t9vYq9bfc701qGW7J6F9bQb8MUpcXAj5kn/a7n7FwOkrGtZLktJR1qa2VI7uven4PpL23rwrPWt3hLfF+XE/bTqjebHOLVmVsmc+PkZQzglA8S08ne0be9WBaMosF9aDa7pBM8jfq+LhkH5p5/UsPSZFg+d0woqnqJHu7KeqaGSNPzT4+bSsNddGrbM4zWW5zUjt9wyUdY33HkR791oozvKUdahJVodeEu/Z35mclSk8JpwfgWKiqluN6tWH1LXdTVxjsDahrwB+TL2ewIMj1eozwT2aWcjv+BcX1s5Ld+LamVWjNPqxXeYerY82SfaWsiqw5tqm8cDcTc0j74W+b9Z2Xw276yXA8NPQS0+/jTRx/XIvfxik+bTm+qI9Vlvku8tYkAblRy96g4vY2ubLcW1M7f8AM0xEjt/Akch7yoYcB1CyE75BfhFG7tjfOX7exjfV+tZ206TYzawKi6TSV72es4ynq4ht38I/WSFi7q+uMqNLVXGT8tp7ydGHPlj0L6kbqsozXUKZ1ux+jfR0RPDI5jiBt8+T9Q7fNSvFdP7NiMfxpcZo6irjbxOqJdmxwjvLd+z8o8/Yvi8al4rjsPwK0sZWSRjhZFSgNiZ5cXZt+SCsDR4/qBqnI2puMhttnJDm8TS1hHixnbIfM8u3Y9yi0qcXXwhjXr9GxeSX3kbJSahn7EPF+bOXJM7uWT1gxfBYZpXzngfUMGznjv4fwW+Ljt7hzMT1f6B2n2veEUmLahZflVDJTyGpJslbHDCZtvV445I3iUN7uIb8yRw7rYHFcOseH0XwS0U2z3AdbO/nJKfnHw8hyWcXaaJ0C6FRXl81KruX7Y9XT0/26e6vlOPJUco+L6zyQ1G9CLmVJ1tTpPrZaLoObo6S/wBvko3NH4PXQmUOPn1bR/OtbMo6AnTo0OuJvtp01yOV9NuYrniFcKuUgd7W0z+vb72Bf0BIumK4/n/xT0gnTl0SuAsd21Kv1S6lIEtsy+hFXLy7nuqG/CG+54WyunXpu8rpuqptWdEbVcAdhJV49cJKQtHiIJxKHHy6xq9UMrwfCs8t5tOcYhZMhoTvvTXW3xVcXPt9SVrh9S1r1F9F70NNQ+tmj00lxasl33qscr5KTh/JhcXwD/doDC6delk6HeddVBeMovWGVcmwEV+tTwzi/wBbTmWMDzc5vu7Fs7gurWlup9N8M051FxrJ4uHicbTdIaosHzhG4lp8iAQvNnUX0IUR62p0k1ye3t6qiyO2g+ziqacj6oVrHnXowemrpdUm6WnBY8jjpHcbK/F7oyZ7SOwsjcY6jf2RoD3uRfz42jpadPXo3V8dmu+f6gWR8R4W23LqOSpbwjtY2OvY4tH5G23dsthNOvTYawWfqqfVDSjGclhbs109rqJrZUOH4TuLroyfINaPZ2oD2KRaMac+mG6KWX9VT5jHlGEVLthI+4W74XTB3zZKUyPI8zG1bR6d9InQjVoRt031dxS/zy820tJdIjVD8qAkSt97QgLEREQBERAEREAREQBERAEREAXk505cvyvpudMPGehfprXOjx3FK8i81cfrRCsazirKl432IpouOJrTsTKZW7+u1eiXSd1mpuj9oLmerUzYn1FitzjQRSfJmrpXCKmYR2kGaSPfb73c9y0x9DtopXRYnlvSjzLrKu+51WzW63Vc/rSPpI5uKqm4u/rakbHzpvNAXb0u9c8R6BXRboMd04p6aivLqNuOYZQODXlj2RgPqntPyxE09Y5xBDpHsDvlkqnPRY9ESqsVpd0t9XWTXDNMzbLVWP4dvJNS0k5JkrXudzM9TxEh3aInb7nrXAUhfInekk9I6bE58tZpfp+XxScDyIpLZRybSOBHfV1Lg0EbO6p7f/h8vYCnp6ejp4qSkgjgggY2OKKNoaxjANg1oHIAAbABAciIiAIiIAiIgCIiAIiIAiIgPxzWuaWuAII2IPYQvIDpaaVZb6OXpN2HpRaE05hwjJa6RlTa4wWU0Ej/AF6m2SAchDM0Oki5eoWHYAxNJ9gFX+vejOL9IHSXI9J8thaaO+Ujo4Z+Hd9HUt9aCoZ86OQNd5gEHkSEBSPSb0pwr0gfRGpb7p5PBV19VRNyPD6x/C18dY1pDqWQ7+px+vBI0nZrwCdzGFWXoleknctQtM7l0fc6mlblOmYbFRtqd2zS2riLGxuaefFTyDqj2bMdCO0FVp6JjVnItMtRM76FeprnUtytldVV1pglduIqynd1ddTsJ7Wua1szNthsyV33yi/ScpqjoI+kaxnpA2SM0+G6iTOrbpEzkwslc2K6R7ffEOfHVDu45GeCA9bkXzHJHNG2WJ7XseA5rmncOB7CD3hfSAIiIAiIgCIiAIiIAiIgCL5kkjhjdNNI1kbAXOc47BoHaSe4KlNRumt0U9KetjzPXPFoqmHcSUlBVfGNSw+DoaUSPafaAgLtRed+ovpqNB7B1tPpvp1leW1DNw2WrdFbKV/hs8mSX6YgtXdRfTKdJvKOtp8DsWJ4VTO36uWGjdX1bPa+cmI/7kID2yVYajdJ7o86S9bHqJrLidmqYd+OjkuUclWNu3anjLpT7mrw1fl3T56WL3RU9z1WziiqSQ+KgZUttg3/AAmQhtMwd25ACs3Tr0QfS2zLqp8ppMawmmds53xrdBPPw/NjpRKN/Jzm+eyA3b1F9Mh0XcV62nwe1ZXmtS3fq5KahFDSO9r6gtlH+6K1E139L9qnq1iN/wBPsb0oxbHrBklvqbVWiummuNUaeaN0bw146qNri1x5mM7d3itg9OvQlaYWzqqjVPWHIr/INnOp7NRw26Lf8Euk65zh5jgJ8ltFp16PzofaY9VLYtD7FcKqLY/Cr4191kLh99tUuexp/Ja3buQH87y7VqtN1v1zpbLY7ZV3G4VsrYKakpIXTTTyOOzWMY0FznE8gACSvQjVD0YesGq3TI1FtOD2WnxfT195FzbkNZB1dFEyrjZUvhpIRsZix8r4+BmzGlgDnMGy9F+jD0I9DOitbWSYRYfjLJpIjHWZLc2tlrpt/lNjO3DBGezgjA3AHEXEboDQjomeiAyDJBRZx0oauex2x3DNFitDKBXTt7QKqZu4gB5bsZvJsSC6NwXoplGi9NjVDRV+mNM+hFogjhioYnucWxxtDWmMuJJIaACCTxe3kbiRV+ktG0NKUeRrrqa2p8Uzfb3E7aevD+ypMP1Gob60Wi/NZS3D9zIeNo5j2Ec+x3zT7vBdHJtLHCoN4w+oNJUsPGKcP4BxeMbvvT5dnmFM860ts2Xh1bT8NDc9v3djfVl8pG9/t7fb2KvW33O9NahluyehfW0G/DFKXFwI+ZJ/2u5+xcDpKxrWS5LSUdamtlSO7r3p+D6S9t68Kz1rd4S3xflxP206o3mxzi1ZlbJnPj5GUM4JQPEtPJ3tG3vVgWjKLBfWg2u6QTPI36vi4ZB+aef1LD0mRYPndMKKp6iR7uynqmhkjT80+Pm0rDXXRq2zOM1luc1I7fcMlHWN9x5Ee/daKM7ylHWoSVaHXhLv2d+ZnJUpPCacH4FioqpbjerVh9S13U1cY7A2oa8Afky9nsCDI9XqM8E9mlnI7/gXF9bOS3fi2plVozT6sV3mHq2PNkn2lrIqsObapvHA3E3NI++Fvm/Wdl8Nu+slwPDT0EtPv400cf1yL38YpPm05vqiPVZb5LvLWJAG5UcveoOL2Nrmy3FtTO3/ADNMRI7fwJHIe8qGHAdQshO+QX4RRu7Y3zl+3sY31frWdtOk2M2sCouk0le9nrOMp6uIbd/CP1khYu6vrjKjS1Vxk/Lae8nRhz5Y9C+pG6rKM11Cmdbceo30dETwyOY4gbfPk/UO3zUrxXT+zYjH8aXGaOoq428TqiXZscI7y3fs/KPP2L4vGpeK47D8CtLGVkkY4WRUoDYmeXF2bfkgrA0eP6gapyNqbjIbbZyQ5vE0tYR4sZ2yHzPLt2PcotKnF10oY16/RsXkl0/I2Sk1DP2IeL82cuSZ3csnrBi+CwzSvnPA+oYNnPHfw/gt8XHb3DmZ7p7pvQYXTCqqCypuszdpZ9uUYP3jN+weJ7T5dizGK4dY8PovgloptnuA62d/OSU/OPh5Dks4u00ToF0KivL5qVXcv2x6unp/t091fKceSo5R8X1hERdMVwREQBERAEREAREQBERAEREAREQBERAEREAREQBERAFVOoWl9SyqOXYQHQV0TjNLTRci8974/neLe/u58jayKv0lo2hpSjyNddTW1Pimb7e4nbT14f2VJh+o1DfWts9+ayluH7mQ8bRznsI59jvmn3eC6OTaWOFQbxh9QaSpYeMU4fwDi8Y3feny7PMKZ51pbZsvDq2n4aG57fu7G+rL5SN7/b2+3sVetvud6azst2T0L62g34YpS4uBHzJP+13P2LgdJWNayXJ6Sjr01sqR3de9PwfSXtvXhWetbvCW+L8uJ+2nVG82OcWrMrZM58fIyhnBKB4lp5O9o296sC0ZRYL60G13SCZ5G/V8XDIPzTz+pYekyLB87phRVPUSPd2U9U0Mkafmnx82lYa66NW2ZxmstzmpHb7hko6xvuPIj37rRRneUo61CSrQ68Jd+zvzM5KlJ4TTg/AsVFVLcb1asPqWu6mrjHYG1DXgD8mXs9gQZHq9Rngns0s5Hf8AAuL62clu/FtTKrRmn1YrvMPVsebJPtLWRVYc21TeOBuJuaR98LfN+s7L4bd9ZLgeGnoJaffxpo4/rkXv4xSfNpzfVEeqy3yXeWsSANyo5e9QcXsbXNluLamdv+ZpiJHb+BI5D3lQw4DqFkJ3yC/CKN3bG+cv29jG+r9aztp0mxm1gVF0mkr3s9ZxlPVxDbv4R+skLF3V9cZUaWquMn5bT3k6MOfLHoX1I3VZRmuoUzrbj1G+joieGRzHEDb58n6h2+aleK6f2bEY/jS4zR1FXG3idUS7NjhHeW79n5R5+xfF41LxXHYfgVpYyskjHCyKlAbEzy4uzb8kFYGjx/UDVORtTcZPi2zkhzeJpawjxYztkPmeXbse5RaVOLrpQxr1+jYvJLp+RslJqGfsQ8X5s5ckzu5ZNWDF8FhmlfOeB9QwbOeO/h/Bb4uO3uHMz7T3TegwumFVOWVN1lbtLPtyjB+8Zv2DxPafqWXxXDrHh9F8EtFNs9wHWzv5yyn5x8PIcgs4u00ToF0KivL5qVXcv2x6unp/t091fKceSo5R8X1hERdMVwREQBERAEREAXHUU1PVwvpqqCOaKQbPjkaHNcPAg8iuRF40msGNhXOR6IYzdnOqLPLJapnc+Fg44SfySdx7iB5KLPxDV7EDw2isNypW9gjkEgA8OCTmPzVd6Lnrr0YsLiTqUk6cuMHh4bPAn0tJV6a1Ze0unMoo6n5fZj1eR4oWkct3RyU5P8YELvQ602VzQaiz1rHd4Y5jx9JIVzEAggjcFY6fG8dqXmSpsNulce1z6VjifpCr5ejd9T9zdYr/ACivmmSFpGjLn0+5lYHWfGtuVuuZPgY4/wCuupVa129o/aNjqJT/AKWVrP5g5WoMOxFp4hi1oB8RQxf1V3KSzWegdx0Nqo6Z3jFA1h+oLFej+lJZSuIrqjj82e+v2y2U2+0pdmbalZB6tgxh8bHdkjKZ79vz3er9S7MGlmoWVPE2XX0UkRO/VOf1rh7I2EMH0q60Uin6J0ZvG8rSqdGOrHuX1NctKTXuoqPiyHY1pTiON8Mwovh9U3n19Vs/Y/Nb8kfRv5qYoi6O1s7eyhydvBRXQvvEr6lWdZ61R4sIiKSawiIgCIiAIiIAiIgCIiAIiIAiIgCIiAIiIAiIgCIiAIiIAiIgC46imp6uF9NVQRzRSDZ8cjQ5rh4EHkVyIvGk1gxsK5yPRDGbs51RZ5ZLVM7nwsHHCT+STuPcQPJRZ+IavYgeG0VhuVK3sEcgkAHhwScx+arvRc9dejFhcSdSknTlxg8PDZ4E+lpKvTWrL2l05lFHU/L7MeryPFC0jlu6OSnJ/jAhd6HWmyuaDUWetY7vDHMePpJCuYgEEEbgrHT43jtS8yVNht0rj2ufSscT9IVfL0bvqfubrFf5RXzTJC0jRlz6fcysDrPjW3K3XMnwMcf9ddSq1rt7R+0bHUSn/SytZ/MHK1Bh2ItPEMWtAPiKGL+qu5SWaz0DuOhtVHTO8YoGsP1BYr0f0pLKVxFdUcfmz31+2Wym32lLszbUrIPVsGMPjY7skZTPft+e71fqXZg0s1Cyp4my6+ikiJ36pz+tcPZGwhg+lXWikU/ROjN43laVTox1Y9y+prlpSa91FR8WQ7GtKcRxvhmFF8Pqm8+vqtn7H5rfkj6N/NTFEXR2tnb2UOTt4KK6F94lfUqzrPWqPFhERSTWEREAREQBERAdK8WSzZDQS2q/2iiudFMNpKasp2TRPHzmPBB94WvWovo6ehzqX1s1z0VtNnq5NyKnH3yWtzCe8RwObET+UwrZJEB5l6jehGwOu62p0o1pvdodzcylv1BFXMJ/B62Ewlo8+B59vatXdRPRI9MDBzJU47ZbBmlNFu4SWO6tZKG+JjqhE4u8mcXluvdZEB/PRBqt0+uipNHS12R6p4XTwODYqa9w1ElB5cEdU18Dh5tBBV4ademe6RmN9VTag4fieZUzNuOVsMluq3/nxF0Q90K9o54IKqF9NUwxzQytLHxyNDmuae0EHkQqP1F6DnRM1T62TLdCsYFTNuX1dspzbahzvwnSUpjc4/lEoDW/Tr0z/R3yPqqbUPC8sw6pftxysjjuVIzx9eMtlPuhW0WnXTC6L+q/VMwbXHE6yom26ujqK4UVW/fwp6jglP8AFWpWo3oU9Er51tRpnqdlOKzv3LYa+KK6UzD3Bo+5SAe2RxWrmovocelJinW1GEXHFM2p279XHSV5oqpw82VIbGPdKUB7ctc1wDmkEEbgjvC/V/PKbZ09+iW4ujp9V8EoKU7udCao2s7eJbxUr9vPdWtp16YTpX4h1VPl4xfN6Zuwe6420UtSW/NkpTGwHzdG5Ae4iLzd069NlpHd+qp9UNJclxuV2zXT2qphucAP4Tg/qXtHkGvPt7VtHp109+iHqh1UWOa547S1UuwFLeZHWuXiP3oFUIw8/kk7926Av9FwUVbR3GlirrfVw1VNM3jimhkD2Pb4tcORHsWhmZelXw/SjpV5potqRjRdhNlroLfSZDbQ6SppJ2wR/CRUQbnrWCcyN3j2c0N+S8nkBv0iwWE51h2pGNUeY4Fktuv1kuDeOmrqCdssT+4jcdjgeRadiCCCAVnUB5oemk1GubsZ030HsDnS1OT3OW71dPEfXkEPDDTRkd4fJPKdvwom+C2E10u9F0JegDW2jG6gRV+NYxT43bJ4vVdJcqgNgNS353WSSVB/JPsWpuvg/Zt9MVgmn9b93osNktTBH2sLaWlfdngjsO7nlp8ht3Kaem3zqot+mOnGmlM87ZBe6u7TNaebm0cLY2tPkXVu+3iweCAmPoddGG4L0dq/VS4UgZc9Q7k+WF5bs4W6kc6GFviN5fhLvMOYfArfhQjRDT6LSjRzCdNYmNBxqw0VtlLex80cLWyv9rnhzj5kqboAiIgCIiAIiIAiIgCIiAIiIAiIgPJr0jVsrei903tMulpjdK5lJepIKi4thGxnqKMthq4yR2dbRyxM8zxnx22D9LHpnbdVeiKdR7PwVNThVbSX6jnjG5loqgthmaD+CWzRyn/UhPTBaex5b0SpMuZEPhOE36huXWbet1E7jSPZ7C6oicfyApp0a5W9JL0clgsFzHXyX7BazFZS47uMtOyaga8/O3ha/fx2KAkfo+NVZ9XuiLp9kVwqeuuVtoXWGvcTu7raJ5ga5573PiZFIT89bFrzR9CJm1RX6cal6dTy7x2S9UV3hY48x8MhfE/by3om8vF3mvS5AEREARYjJswxLCrc68ZllFosNA3fiqrnWxUsI27d3yODfrWt2ovpN+hpp11sDtVGZLWRb/tXHKOWu4/yZgBAf94gNqEXlrqL6b21x9bTaSaG1U++/VVuR3JsW3hxU0Adv7pgtYM+9KX00NS5jb7PmdHi0NU7gbR4zamRvcT2BssvWzg/kvBQHu/c7ra7LQy3O83KloKOAcUtRVTNiijHi5ziAPeVr/qN6QroeaZdbFedbrJc6uPcClsPHdHucPveKma+Np/Kc1ePFs6MPT26TFdFdrpgmo2RulPHHccrqpYItj98yWve0Fv5BPgPBbAac+hT1rvfVVGpup+L4tA/Yuht8UtzqWDwcD1UYPskcP5kBcmovpttNrd1tPpVo3kF8eN2sqb3WxW+IH8IMi65zh5EsPsWruovpeOlzmnW0+MXDG8Jpn7taLRa2zTcPnJVGXn5ta3y2W8WnXoc+izinVVGbV+VZtUt2MkdZXiipXHyZTBkgHtlK2i066NHR+0l6p+nWjuJ2Soh24KyC2Ruq+XZvUPBlPvcUB4ZR4H0+elfIyeqs2qub0lS4OjmuclS22jf8B87m0zB37AgK6tOvQ0dJbJ+qqc+yTE8LpnbdZE+qdcKtn5kA6o/75e1yIDzz069C1oFj/VVGo2f5Zl1Qzbiip+qtlJJ47saJJfolC2j066F/RW0q6qTC9C8VgqYdjHV1tH8YVTCO9s1SZJGn2OCulEB8xxsiY2KJjWMYA1rWjYADsAC+kRAEREAREQBERAFx1FNT1cL6aqgjmikGz45GhzXDwIPIrkReNJrBjYVzkeiGM3ZzqizyyWqZ3PhYOOEn8knce4geSiz8Q1exA8NorDcqVvYI5BIAPDgk5j81Xei5669GLC4k6lJOnLjB4eGzwJ9LSVemtWXtLpzKKOp+X2Y9XkeKFpHLd0clOT/ABgQu9DrTZXNBqLPWsd3hjmPH0khXMQCCCNwVjp8bx2peZKmw26Vx7XPpWOJ+kKvl6N31P3N1iv8or5pkhaRoy59PuZWB1nxrblbrmT4GOP+uupVa129o/aNjqJT/pZWs/mDlagw7EWniGLWgHxFDF/VXcpLNZ6B3HQ2qjpneMUDWH6gsV6P6UllK4iuqOPzZ76/bLZTb7Sl2ZtqVkHq2DGHxsd2SMpnv2/Pd6v1LswaWahZU8TZdfRSRE79U5/WuHsjYQwfSrrRSKfonRm8bytKp0Y6se5fU1y0pNe6io+LIdjWlOI43wzCi+H1TefX1Wz9j81vyR9G/mpiiLo7Wzt7KHJ28FFdC+8SvqVZ1nrVHiwiIpJrCIiAIiIAiIgCIiAIiIAiIgCIiAIiIAiIgCIiAIiIAiIgCIiALjqKanq4X01VBHNFINnxyNDmuHgQeRXIi8aTWDGwrnI9EMZuznVFnlktUzufCwccJP5JO49xA8lFn4hq9iB4bRWG5UrewRyCQAeHBJzH5qu9Fz116MWFxJ1KSdOXGDw8NngT6Wkq9NasvaXTmUUdT8vsx6vI8ULSOW7o5Kcn+MCF3odabK5oNRZ61ju8Mcx4+kkK5iAQQRuCsdPjeO1LzJU2G3SuPa59LG4n6Qq+Xo3fU/c3WK/yivmmSFpGjLn0+5lYHWfGtuVuuZPgY4/666lVrXb2j9o2OolP+llaz+YOVqDDsRaeIYtaAfEUMX9Vdyks1noHcdDaqOmd4xQNYfqCxXo/pSWUriK6o4/Nnvr9stlNvtKXZm2pWQerYMYfGx3ZIyme/b893q/UuzBpZqFlTxNl19FJETv1Tn9a4eyNhDB9KutFIp+idGbxvK0qnRjqx7l9TXLSk17qKj4sh2NaU4jjfDMKL4fVN59fVbP2PzW/JH0b+amKIujtbO3socnbwUV0L7xK+pVnWetUeLCIikmsIiIAiIgCIiAIiIAiIgCIiAIiIAiIgCIiAIiIAiIgCIiAIiIAiIgCIiAIiIAiIgCIiAIiIAiIgCIiAIiIAiIgCIiAIiIAiIgCIiAIiIAiIgCIiAIiIAiIgCIiAIiIAiIgCIiAIiIAiIgCqjUXopdG7VnrZNQNFMTulTNv1lYLcynq3b//ADEPDL/KVrogNBtRvQ09GfJ+tqcCyHLMLqHb9XFHVNuFIz2snBlP++C1d1F9Czr3j/W1GnGoOKZdTs34YqnrbZVyeGzHCSL6ZQvZtEB/PPc9Cunl0U5ai8U2Kal4dT0nFNU3HHqqaSjY1o3LpZ6N7ouHYc+M7bdq19v19vGUX245NkNxnuF1u9XNX11XO7ikqKiV5fJI897nOcST4lf0Z9Mi26i33oyagYxpRj1Te8ov9qNnoqKnexj3sqXthndxPc1reGB8rtyR8nlzIXjjZPRX9N68Bj59JqW1xvLNn1uQW8cndpLWTOcNu8Eb+AKAp/QHpNay9GjJvsl0oy2agbK5prbbODNQV7R97PATs7luA4cL27nhc1exXRM9Jzox0hxRYlmksGB51NwxCgrpx8Br5P8A5WodsNyeyKThfuQG8fatEbN6GjpZXPhdcL5p7aQRu4VV3qXuHPbb7jTPBO3Pt281O7P6ELVKcf8A4g1xxWi5H/3O3VNV7PlmLz/9UBKejHC3L/TA6sXqsJllsXx8+F34JifDRD6GPIXH6U8HK+mboHp5VevSTst+7P8Axd16l/0iFv0KNejNw24aY+kQ1Q06uuQOvVXj9kvtoluU8TmyVzoLlSN67YvcWOfwcXNz9gSNz8pSn0hoFP6TDo611T61MPsXBaez1b/OXfU4ID1VREQBERAEREAREQBERAEREAREQBERAUL08bLDf+h3q1Qzs4mxY3UVoHzqctnafcYgVTXoerzPdOh8yhmfuy0ZRcqKIeDXNhn2/jTuPvWwPS/lhi6KWsT5wC04LfGj8o0Uob9ZC1m9C9FLH0Ub8+Q7tlzmvfH5N+BUI/nBQFAejpz7ANB+lh0gLFnOa2TFbBSvrqdk92r4qSJz6W6OjjY10jgHP4Xv2aNyeewW2Go3pYOh1gfWwWnLLxmVXFuDDYLW9zeLw62oMUbh5tc79S8w63o0aj9LDpm6y4VpQ20x1FJleQXSee51ZgggpvjR7A4lrXOJ4pG8mtJ7fBbWadehCd9yqdW9cgOzraLHLbv7eGpqD/PCgMbqL6bzJ6jrabSbRC2UIG4jrMhuMlUXeBMEAj4fZ1rlrTlvpDOnJrVcDY7RqReqN1USIrbiFA2kl59zHwNNQffIV6l6dei36GunvVTzac1OV1kW21TkdwkquL8qFnBAffGtlsRwPBsAt/xTgmG2PHKLkPg1pt0NJFy7PVia0IDwZxnoGdOrXW4tvt302ycSVGxkueYV3wSQA97hVPE7h7GFbIadehGzmt6qp1X1qstpbyc+lsNBLXPcPwetmMIafPgcPb2r1zRAaX6deiR6IGEdVPf7Df8ANaqPZ3HfLq9sfF4iKlETSPJ/F57rZ7AdGtJNLIBT6b6Z4xjIDeEvtdrhp5Hj5z2NDnnzcSVMkQBERAEREAREQBERAEREAREQBERAEREAREQBERAEREAREQBERAEREAREQBERAEREAREQBERAEREAREQBERAEREAREQBERAEREAREQBERAEREAREQBERAEREAREQBERAEREAREQBERAEREAREQBERAEREAREQBERAEREAREQBERAEREAREQBERAEREAREQBERAEREAREQBERAEREAREQBERAEREAREQBERAEREAREQBERAEREAREQBERAEREAREQBERAEREAREQBERAEREAREQBERAEREB5T6MPfp36Z3OcbqvVdk77o1u/LcVFCy4t+pgXJ6XniwXpCaDauvaerpC/c7ct6CugqP/wDoXF03nDQT0m+keuT/ALla8gFrfXznkGhkrqGr28eGldEfzlbHpndOzkfRxsGf00HHUYdkUYmft8ikq43RPPvmbTBAegDXNe0PY4Oa4bgg7ghfqqTol6kN1c6NWnGfmoE1RcsfpY614O+9ZA3qKn/9aKRW2gCIiAIiIAiIgCIiAIiIAiIgCIiA109Idk0eKdC/VS5PcB8Js7LY0eJq6iKm/wD9yr/0SuOmwdC2w3SX1G3673W57u5eq2oNPv8A/wBsoJ6aDUluN9HrG9OKeoDKrMsgbLLHvzfR0cZkk5eU0lKVcFMGdFL0crTO0U1fimnZc5p5AXWop9+H31c+3jzQGp3og3SZz0hddtWYwepq2tJO3fXV004+qnK9V157ehb0+fYOj3lGoFTEWS5bkboYTtyfS0cTWNd/vZagfmr0JQBERAEREAREQBERAEREAREQBERAEREAREQBERAEREAREQBERAEREAREQBERAEREAREQBERAEREAREQBERAEREAREQBERAEREAREQBERAEREAREQBERAEREAREQBERAEREAREQBERAEREAREQBERAEREAREQBERAEREAREQBERAEREAREQBERAEREAREQBERAEREAREQBERAEREAREQBERAEREAREQBERAEREAREQBERAEREAREQBERAEREAREQBERAEREAREQBERAEREAREQBERAEREAREQBERAEREB5/emV0hlzLo/WTVW3wF9Xp/dv2wQPk0FbwRSH3TMpfcXFW3p9WUHTq6ANPQXWpiluGYYq+1VssvMQ3mm3j65w7RtVQtmA8C3x3WwGpmn9g1W09yLTbKYTJaslts9tquH5TGSsLeNvg5pIc09xaCvNT0WOol+0J1z1E6E2pVR1FULhU1dpa87MNwphwVDY9+ZE1OxkzT2cMBP3yAknoa9YKiGwZx0ZMsfJS3vF7hJeKCjqOUjIHuENXCB3dVO1jiPGoPhy9LV5LdOLFcl6EnTTxbpj6f2l78aymu66608PqxvrSwsrqZx7GmohLpWudv90MrgPua9S8EzfGtSsMsuf4dcmV9kv9FFX0NQ37+KRoI3H3rh2OaeYcCDzCAzyIiAIiIAiIgCIiAIiIAiIgCItfOnJ0nbf0WtB7rmEE8TsouwdasapXEEvrpGn7sW97IW7yO7iWtbuC8IDRTXmqh6bXpQcX0jtz/jDDtPJ2UVx4RxQOjo3GouJd4ccoFLv2EtZ7VcHpmtYHY1orjei1qnJr88uoqauJnMuoaMtfwkDn61Q+nLfHqneHLs+iM6OVdp9phdukLnVK9mRaibOoJKokyx2hruMSuc7mPhEu8h37WRwu35qj8ILvSE+kxqc0eXVunOmcjZ6V3yoZaKhlIpmg9hFRVuM3CeZjLx96gPR3opaSHQvo64FpdNEI6yzWiM3Bo7BXTEz1W3iOulk28tlbCIgCIiAIiIAiIgCIiAIiIAiIgCIiAIiIAiIgCIiAIiIAiIgCIiAIiIAiIgCIiAIiIAiIgCIiAIiIAiIgCIiAIiIAiIgCIiAIiIAiIgCIiAIiIAiIgCIiAIiIAiIgCIiAIiIAiIgCIiAIiIAiIgCIiAIiIAiIgCIiAIiIAiIgCIiAIiIAiIgCIiAIiIAiIgCIiAIiIAiIgCIiAIiIAiIgCIiAIiIAiIgCIiAIiIAiIgCIiAIiIAiIgCIiAIiIAiIgCIiAIiIAiIgCIiAIiIAiIgCIiAIiIAiIgCIiAIiIAvMf0rWguRYJlONdODSEy0N7x+so4cgmp2845InNFFXOHeAQ2B++4IMI224l6cLGZNjVhzLHbliWU2qnudnvFLLRV1HUN4o54JGlr2OHgQT5oDXWx3HS30kvQ+dDXOhgjyOjFPXMh2kmsN7hAJLQTvvHJwubuRxxPG/J5WnPQX6Q2W9C/WW79CjpLVLbbZDcXNslynkIpqCqlPExzXu2/alSCHtdyDHu3cG8chbF7Rcs29Ev0sqmzXVtyvGjWcnjY8DidNRh3qyt7GmrpS/he3lxsdvs3rGFu53TK6JOnnTr0jtmfad3e2uyymt4rMWyCFwMFwpngvFLO4czE8klpPOJ5J22L2uA29ReXfQb6fuQ6VX+PomdMFlXYbnY5harXfLqSx9I4bCOkrXO5cGxAjqNy3hLeI8Oz16hghwDmkEEbgjvQH6iIgCIiAIiIAiIgCIsHm+cYlpvilzzjOr/SWWxWeA1FbXVT+GOJg5e1ziSA1oBc5xAAJICA/c1zTFtOsUumcZte6a0WOy0zquurah2zIo2/WSTsA0AlxIABJAXknjFrzf0sXS1kyy/01ba9GcClaxlO8lvBRl/E2mHCdvhVUWcUjgfUYNtzwRh3Bqxq3rV6VjWek0Y0at1ZYNK7FVNqaqqqWO6tke5Arq7hOxeQHCGnB33J5/Ke3fPI7/oH6NHoxw09DScFDbgYqCiEjRX5DdXt5ue7bm9xbxPftwxsbsBs1jEBVfpSelDQ6E6LwaF6e1UNJlecUnwBlPRgNdbLKB1cj2tb8jrAOojGw5daWkFgVk+js6LLejHoNSRX+gEOa5f1V3yIuHrwOLT1FGf8AUscQRz+6PlIOxC1L6AegOa9LTWy69ObpF05rKFlyM+PUc0ZEFXWxnhY+Nrt/2tShrWRjnvIwbkmN4d6tIAiIgCIiAIiIAiIgCIiAIiIAiIgCIiAIiIAiIgCIiAIiIAiIgCIiAIiIAiIgCIiAIiIAiIgCIiAIiIAiIgCIiAIiIAiIgCIiAIiIAiIgCIiAIiIAiIgCIiAIiIAiIgCIiAIiIAiIgCIiAIiIAiIgCIiAIiIAiIgCIiAIiIAiIgCIiAIiIAiIgCIiAIiIAiIgCIiAIiIAiIgCIiAIiIAiIgCIiAIiIAiIgCIiAIiIAiIgCIiAIiIAiIgCIiAIiIAiIgCIiAIiIAiIgCIiAIiIAiIgCIiAIiIAiIgCIiAIiIAiIgK16QmgGn3SU0zuOmWolv6ylqh1tHWRNHwi3VQBEdRC4/Je3c8uxzS5rt2uIXmXo1rXrV6LbVV+gmv9tq71pVd6p9RbblTMc9kLHOAdWURPa3mDNTE8TXHiHM/dfX5V9rloTpr0icArdOdULE24W2p+6QTM2ZU0NQAQ2op5NiY5G7nnzBBLXBzSWkCjulB0Q9Euntp1a8+xTIKCnv76IS49l1uaJo6mA7kQVAGxli4t+R2fG7i229djtMtJ+lt0mvR05dDoV0p8SumR4RD9ztlUyTrZYKdp2ElvqX7NqIANvuDy0s9UbxEFh+bpivS99FDlk2Q4hVyZ/ovX1YfUxva/4J6xA2nYOI0NTtsBM3eN54N+PbqxurpT0l+iP6QTB5dPr3Q26srqqLjrcPyJjWVkTg07y0zgfunDzIlhdxtGxPATsgLq0Z1+0i6QONMyrSbN7ffaXhaaiCN/BVUbj95PA7aSJ3b8oAHtBI2KsJeWWrnoltSNMshdqb0L9VrhQ3Cjc6amtFbXuoq6Lv6unrmbNeD2cEoYNh6z3KO2j0kXTc6MVdBjPSt0RlvVMx3VNra6jdaqqfblvHVRMdSzgAdrYySQd3ID1vRaNae+mF6JuVwNGYuyjCakAdYLha3VcG/zH0hke4ebmNPkrhsnpBOhlkDGvoOkHjMQd2fDjNRH3idjCPegNhEVO1PTI6J1LTNq5ekjpu5jhuBHktJI/wB7GvLh7woZf/SQdCfHA74brzaqhwHJtBQ1tbufAGGFw+vZAbKovPLUv00mguOiWl0zwLKMxqWb8E9T1dso3+Gz3ccv0xBUfU9ID0nnTfYbVpJhdbg2IXE8Br7XA+205hP3zrlUHrH7A8xTkEj7w77IDfXpOdOzQTou0U1JlWQtvWVcBNPjVpkbLWl23Izc+GnZzHrSEEjcta/bZee1rxfpd+lgzmO/5VUy4PpBbaoupwGP+AQAEjhp2HhNdVbbh0rtmt3dzjBEZ2F6N/ohdNsBr4M26Q+RM1BvrHfCHWuNro7RHLvuTKX/AHWr58/X4GHch0blIek/6UPRPQGhl070Po7fm+V0UYo6eC3bNstsc0cLWPkj2EvDyHVQ8uRaXxkIC07zfejN6NPQCCjhhbbrdFxCko4y2S65DcOEcT3Hl1kh9XiedmRt4R6rQ1q0c0k0h1p9KXrTHrzrvBU2LSOyTOgt1vgkcyKeJj9zRUhOxdxOA6+p2BJBa3YhrY5NoR0DNculznEHSJ6dF/u0VuqC2ahxuYmCrqYAeJsTo27Chpv9G0CR27ieAnjd6kWSyWfG7RR4/j1rpbbbLdAympKOkhbFDBEwbNYxjQA1oAAAAQH5Y7HZ8Zs1DjuPWymttrtlPHSUdHTRCOKnhY0NYxjRya0AAABd5EQBERAEREAREQBERAEREAREQBERAEREAREQBERAEREAREQBERAEREAREQBERAEREAREQBERAEREAREQBERAEREAREQBERAEREAREQBERAEREAREQBERAEREAREQBERAEREAREQBERAEREAREQBERAEREAREQBERAEREAREQBERAEREAREQBERAEREAREQBERAEREAREQBERAEREAREQBERAEREAREQBERAEREAREQBERAEREAREQBERAEREAREQBERAEREAREQBERAEREAREQBERAEREAREQBERAEREAREQBERAEREBw1tFR3Gjnt9wpIaqlqY3RTQTRh8crHDZzXNPJwIJBB5FaDdJT0SWm2fXF+c9Hi9t01yhsnwgUTA82qWUHcOjDPulI7fnvHxMGw2jB5rf9EB5HUnSZ9I70E6hll19waq1Cw2mPBHcq97qlhjHZ1d1iDnNJ8KlrnbfehbG6Zelj6I2q1tNm1KbcMKqalgjnpL7QGsoZSe1rZoWvBb5ysjHJbxPYyRjo5GNex4LXNcNwQe0ELXrVf0f/RJ1inkuGTaP2u33KXcur7EXWyYuPa5wgLWSO85GuQEPf0cPRsdJST4fj2MaY3ypn5k4rdm0M3Ee98dDLGePv2e3fxCiV49Dr0QrnUOmopM5tLHdkVHeo3Mb7Ouhkd9JK0M6f3Q10t6LldB+x1ecnqmVDmHgu1XBMGcXPZpjhjPLu3JPtWstk1y1sxqlZRY5rDm9qp4/kQ0WQVcDG+xrJAAgPXeP0LXRUZKZHZnqhI0/eOu1BsPoogfrUmx70RnQxx5xqLvY8nv8bPWc253+SNgA7dzTCE7e9ePUnSl6Tc0Qhm6Rmp74x2Mdl9wLR7utUVyfU3UjNmCLM9Qclv7B2Nul2qKoD3SPKA9zoIPRodFf7pE7SPHrhS+sHOlhuV1j28NzNVD3Ko9X/TNaM44+W0aJ4Le86ryerhrKsG20LnHk0tDmunfz+9Mce/ZuO6sOhZ6Nfo8azYDTagZ/XZfW1B4OOhiuUUNK7cbnfghEv0SBeheknRZ6PWhbIzpbpNYLLVRjYXDqPhFcR4GqmL5iPLj28kB5vHB/SaekFd1maV0ummndaedLOyW1UUkJ7hSjeqqwRzBmJjJ7HNW5/Rb9HToJ0Zm0t/ZbfswzWEBxyG7wNJgk8aWDmyn8nbuk5kcZHJbTogCIiAIiIAiIgCIiAIiIAiIgCIiAIiIAiIgCIiAIiIAiIgCIiAIiIAiIgCIiAIiIAiIgCIiAIiIAiIgCIiAIiIAiIgCIiAIiIAiIgCIiAIiIAiIgCIiAIiIAiIgCIiAIiIAiIgCIiAIiIAiIgCIiAIiIAiIgCIiA/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9486" y="5085184"/>
            <a:ext cx="4393060" cy="1107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1556792"/>
            <a:ext cx="8442920" cy="2634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Двойная стрелка вверх/вниз 5"/>
          <p:cNvSpPr/>
          <p:nvPr/>
        </p:nvSpPr>
        <p:spPr>
          <a:xfrm>
            <a:off x="4572000" y="4164361"/>
            <a:ext cx="288032" cy="64807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91750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Preliminaries: physical deployment</a:t>
            </a:r>
            <a:endParaRPr lang="en-US" dirty="0"/>
          </a:p>
        </p:txBody>
      </p:sp>
      <p:sp>
        <p:nvSpPr>
          <p:cNvPr id="3" name="Номер слайда 2"/>
          <p:cNvSpPr>
            <a:spLocks noGrp="1"/>
          </p:cNvSpPr>
          <p:nvPr>
            <p:ph type="sldNum" sz="quarter" idx="12"/>
          </p:nvPr>
        </p:nvSpPr>
        <p:spPr/>
        <p:txBody>
          <a:bodyPr/>
          <a:lstStyle/>
          <a:p>
            <a:fld id="{9E7AA222-FE6E-49CC-9DDF-26B60A9799BD}" type="slidenum">
              <a:rPr lang="en-US" smtClean="0"/>
              <a:t>5</a:t>
            </a:fld>
            <a:endParaRPr lang="en-US"/>
          </a:p>
        </p:txBody>
      </p:sp>
      <p:sp>
        <p:nvSpPr>
          <p:cNvPr id="4" name="Стрелка вниз 3"/>
          <p:cNvSpPr/>
          <p:nvPr/>
        </p:nvSpPr>
        <p:spPr>
          <a:xfrm>
            <a:off x="4572000" y="2780928"/>
            <a:ext cx="360040" cy="6480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94477" y="1412776"/>
            <a:ext cx="4915086" cy="1238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47277" y="3573016"/>
            <a:ext cx="5209486" cy="3243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84465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Preliminaries: operations</a:t>
            </a:r>
            <a:endParaRPr lang="en-US" dirty="0"/>
          </a:p>
        </p:txBody>
      </p:sp>
      <p:sp>
        <p:nvSpPr>
          <p:cNvPr id="3" name="Объект 2"/>
          <p:cNvSpPr>
            <a:spLocks noGrp="1"/>
          </p:cNvSpPr>
          <p:nvPr>
            <p:ph idx="1"/>
          </p:nvPr>
        </p:nvSpPr>
        <p:spPr/>
        <p:txBody>
          <a:bodyPr/>
          <a:lstStyle/>
          <a:p>
            <a:r>
              <a:rPr lang="en-US" dirty="0" smtClean="0"/>
              <a:t>Stateless </a:t>
            </a:r>
            <a:r>
              <a:rPr lang="en-US" sz="2400" dirty="0" smtClean="0"/>
              <a:t>(order-insensitive)</a:t>
            </a:r>
          </a:p>
          <a:p>
            <a:pPr lvl="1"/>
            <a:r>
              <a:rPr lang="en-US" sz="2400" dirty="0" smtClean="0"/>
              <a:t>Multiply by 2</a:t>
            </a:r>
          </a:p>
          <a:p>
            <a:pPr lvl="1"/>
            <a:r>
              <a:rPr lang="en-US" sz="2400" dirty="0" smtClean="0"/>
              <a:t>Increment</a:t>
            </a:r>
          </a:p>
          <a:p>
            <a:pPr lvl="1"/>
            <a:r>
              <a:rPr lang="en-US" sz="2400" dirty="0" smtClean="0"/>
              <a:t>Filter out odd numbers</a:t>
            </a:r>
          </a:p>
          <a:p>
            <a:r>
              <a:rPr lang="en-US" dirty="0" err="1" smtClean="0"/>
              <a:t>Stateful</a:t>
            </a:r>
            <a:r>
              <a:rPr lang="en-US" dirty="0" smtClean="0"/>
              <a:t> </a:t>
            </a:r>
            <a:r>
              <a:rPr lang="en-US" sz="2400" dirty="0" smtClean="0"/>
              <a:t>(order-sensitive in general case)</a:t>
            </a:r>
          </a:p>
          <a:p>
            <a:pPr lvl="1"/>
            <a:r>
              <a:rPr lang="en-US" sz="2400" dirty="0" smtClean="0"/>
              <a:t>Sum of all previous items</a:t>
            </a:r>
          </a:p>
          <a:p>
            <a:pPr lvl="1"/>
            <a:r>
              <a:rPr lang="en-US" sz="2400" dirty="0" smtClean="0"/>
              <a:t>Filter out first N items</a:t>
            </a:r>
            <a:endParaRPr lang="en-US" sz="2400" dirty="0"/>
          </a:p>
        </p:txBody>
      </p:sp>
      <p:sp>
        <p:nvSpPr>
          <p:cNvPr id="4" name="Номер слайда 3"/>
          <p:cNvSpPr>
            <a:spLocks noGrp="1"/>
          </p:cNvSpPr>
          <p:nvPr>
            <p:ph type="sldNum" sz="quarter" idx="12"/>
          </p:nvPr>
        </p:nvSpPr>
        <p:spPr/>
        <p:txBody>
          <a:bodyPr/>
          <a:lstStyle/>
          <a:p>
            <a:fld id="{9E7AA222-FE6E-49CC-9DDF-26B60A9799BD}" type="slidenum">
              <a:rPr lang="en-US" smtClean="0"/>
              <a:t>6</a:t>
            </a:fld>
            <a:endParaRPr lang="en-US"/>
          </a:p>
        </p:txBody>
      </p:sp>
      <p:sp>
        <p:nvSpPr>
          <p:cNvPr id="5" name="Овал 4"/>
          <p:cNvSpPr/>
          <p:nvPr/>
        </p:nvSpPr>
        <p:spPr>
          <a:xfrm>
            <a:off x="6732240" y="2348880"/>
            <a:ext cx="1224136" cy="12241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return• × 2</a:t>
            </a:r>
            <a:endParaRPr lang="en-US" dirty="0">
              <a:solidFill>
                <a:schemeClr val="tx1"/>
              </a:solidFill>
            </a:endParaRPr>
          </a:p>
        </p:txBody>
      </p:sp>
      <p:cxnSp>
        <p:nvCxnSpPr>
          <p:cNvPr id="7" name="Прямая со стрелкой 6"/>
          <p:cNvCxnSpPr>
            <a:endCxn id="5" idx="2"/>
          </p:cNvCxnSpPr>
          <p:nvPr/>
        </p:nvCxnSpPr>
        <p:spPr>
          <a:xfrm>
            <a:off x="5868144" y="2960948"/>
            <a:ext cx="8640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Прямая со стрелкой 9"/>
          <p:cNvCxnSpPr>
            <a:stCxn id="5" idx="6"/>
          </p:cNvCxnSpPr>
          <p:nvPr/>
        </p:nvCxnSpPr>
        <p:spPr>
          <a:xfrm>
            <a:off x="7956376" y="2960948"/>
            <a:ext cx="93610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156176" y="2636912"/>
            <a:ext cx="648072" cy="369332"/>
          </a:xfrm>
          <a:prstGeom prst="rect">
            <a:avLst/>
          </a:prstGeom>
          <a:noFill/>
        </p:spPr>
        <p:txBody>
          <a:bodyPr wrap="square" rtlCol="0">
            <a:spAutoFit/>
          </a:bodyPr>
          <a:lstStyle/>
          <a:p>
            <a:r>
              <a:rPr lang="en-US" dirty="0" smtClean="0"/>
              <a:t>7</a:t>
            </a:r>
            <a:endParaRPr lang="en-US" dirty="0"/>
          </a:p>
        </p:txBody>
      </p:sp>
      <p:sp>
        <p:nvSpPr>
          <p:cNvPr id="12" name="TextBox 11"/>
          <p:cNvSpPr txBox="1"/>
          <p:nvPr/>
        </p:nvSpPr>
        <p:spPr>
          <a:xfrm>
            <a:off x="8208404" y="5003884"/>
            <a:ext cx="432048" cy="369332"/>
          </a:xfrm>
          <a:prstGeom prst="rect">
            <a:avLst/>
          </a:prstGeom>
          <a:noFill/>
        </p:spPr>
        <p:txBody>
          <a:bodyPr wrap="square" rtlCol="0">
            <a:spAutoFit/>
          </a:bodyPr>
          <a:lstStyle/>
          <a:p>
            <a:r>
              <a:rPr lang="en-US" dirty="0" smtClean="0"/>
              <a:t>14</a:t>
            </a:r>
            <a:endParaRPr lang="en-US" dirty="0"/>
          </a:p>
        </p:txBody>
      </p:sp>
      <p:sp>
        <p:nvSpPr>
          <p:cNvPr id="14" name="Овал 13"/>
          <p:cNvSpPr/>
          <p:nvPr/>
        </p:nvSpPr>
        <p:spPr>
          <a:xfrm>
            <a:off x="6660232" y="4643309"/>
            <a:ext cx="1296144" cy="129614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mult</a:t>
            </a:r>
            <a:r>
              <a:rPr lang="en-US" sz="1200" dirty="0" smtClean="0">
                <a:solidFill>
                  <a:schemeClr val="tx1"/>
                </a:solidFill>
              </a:rPr>
              <a:t> ×= •</a:t>
            </a:r>
          </a:p>
          <a:p>
            <a:pPr algn="ctr"/>
            <a:r>
              <a:rPr lang="en-US" sz="1200" dirty="0">
                <a:solidFill>
                  <a:schemeClr val="tx1"/>
                </a:solidFill>
              </a:rPr>
              <a:t>r</a:t>
            </a:r>
            <a:r>
              <a:rPr lang="en-US" sz="1200" dirty="0" smtClean="0">
                <a:solidFill>
                  <a:schemeClr val="tx1"/>
                </a:solidFill>
              </a:rPr>
              <a:t>eturn </a:t>
            </a:r>
            <a:r>
              <a:rPr lang="en-US" sz="1200" dirty="0" err="1" smtClean="0">
                <a:solidFill>
                  <a:schemeClr val="tx1"/>
                </a:solidFill>
              </a:rPr>
              <a:t>mult</a:t>
            </a:r>
            <a:endParaRPr lang="en-US" sz="1200" dirty="0">
              <a:solidFill>
                <a:schemeClr val="tx1"/>
              </a:solidFill>
            </a:endParaRPr>
          </a:p>
        </p:txBody>
      </p:sp>
      <p:cxnSp>
        <p:nvCxnSpPr>
          <p:cNvPr id="15" name="Прямая со стрелкой 14"/>
          <p:cNvCxnSpPr>
            <a:endCxn id="14" idx="2"/>
          </p:cNvCxnSpPr>
          <p:nvPr/>
        </p:nvCxnSpPr>
        <p:spPr>
          <a:xfrm>
            <a:off x="5868144" y="5291381"/>
            <a:ext cx="7920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Прямая со стрелкой 15"/>
          <p:cNvCxnSpPr>
            <a:stCxn id="14" idx="6"/>
          </p:cNvCxnSpPr>
          <p:nvPr/>
        </p:nvCxnSpPr>
        <p:spPr>
          <a:xfrm>
            <a:off x="7956376" y="5291381"/>
            <a:ext cx="93610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084168" y="4994057"/>
            <a:ext cx="324036" cy="369332"/>
          </a:xfrm>
          <a:prstGeom prst="rect">
            <a:avLst/>
          </a:prstGeom>
          <a:noFill/>
        </p:spPr>
        <p:txBody>
          <a:bodyPr wrap="square" rtlCol="0">
            <a:spAutoFit/>
          </a:bodyPr>
          <a:lstStyle/>
          <a:p>
            <a:r>
              <a:rPr lang="en-US" dirty="0" smtClean="0"/>
              <a:t>7</a:t>
            </a:r>
            <a:endParaRPr lang="en-US" dirty="0"/>
          </a:p>
        </p:txBody>
      </p:sp>
      <p:sp>
        <p:nvSpPr>
          <p:cNvPr id="22" name="TextBox 21"/>
          <p:cNvSpPr txBox="1"/>
          <p:nvPr/>
        </p:nvSpPr>
        <p:spPr>
          <a:xfrm>
            <a:off x="8172400" y="2636912"/>
            <a:ext cx="648072" cy="369332"/>
          </a:xfrm>
          <a:prstGeom prst="rect">
            <a:avLst/>
          </a:prstGeom>
          <a:noFill/>
        </p:spPr>
        <p:txBody>
          <a:bodyPr wrap="square" rtlCol="0">
            <a:spAutoFit/>
          </a:bodyPr>
          <a:lstStyle/>
          <a:p>
            <a:r>
              <a:rPr lang="en-US" dirty="0" smtClean="0"/>
              <a:t>14</a:t>
            </a:r>
            <a:endParaRPr lang="en-US" dirty="0"/>
          </a:p>
        </p:txBody>
      </p:sp>
      <p:sp>
        <p:nvSpPr>
          <p:cNvPr id="23" name="TextBox 22"/>
          <p:cNvSpPr txBox="1"/>
          <p:nvPr/>
        </p:nvSpPr>
        <p:spPr>
          <a:xfrm>
            <a:off x="6732240" y="4376137"/>
            <a:ext cx="1224136" cy="276999"/>
          </a:xfrm>
          <a:prstGeom prst="rect">
            <a:avLst/>
          </a:prstGeom>
          <a:noFill/>
        </p:spPr>
        <p:txBody>
          <a:bodyPr wrap="square" rtlCol="0">
            <a:spAutoFit/>
          </a:bodyPr>
          <a:lstStyle/>
          <a:p>
            <a:r>
              <a:rPr lang="en-US" sz="1200" dirty="0" smtClean="0"/>
              <a:t>State[</a:t>
            </a:r>
            <a:r>
              <a:rPr lang="en-US" sz="1200" dirty="0" err="1" smtClean="0"/>
              <a:t>mult</a:t>
            </a:r>
            <a:r>
              <a:rPr lang="en-US" sz="1200" dirty="0" smtClean="0"/>
              <a:t> = 2]</a:t>
            </a:r>
            <a:endParaRPr lang="en-US" dirty="0"/>
          </a:p>
        </p:txBody>
      </p:sp>
    </p:spTree>
    <p:extLst>
      <p:ext uri="{BB962C8B-B14F-4D97-AF65-F5344CB8AC3E}">
        <p14:creationId xmlns:p14="http://schemas.microsoft.com/office/powerpoint/2010/main" val="34945318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Problem statement: reordering</a:t>
            </a:r>
            <a:endParaRPr lang="en-US" dirty="0"/>
          </a:p>
        </p:txBody>
      </p:sp>
      <p:sp>
        <p:nvSpPr>
          <p:cNvPr id="3" name="Номер слайда 2"/>
          <p:cNvSpPr>
            <a:spLocks noGrp="1"/>
          </p:cNvSpPr>
          <p:nvPr>
            <p:ph type="sldNum" sz="quarter" idx="12"/>
          </p:nvPr>
        </p:nvSpPr>
        <p:spPr/>
        <p:txBody>
          <a:bodyPr/>
          <a:lstStyle/>
          <a:p>
            <a:fld id="{9E7AA222-FE6E-49CC-9DDF-26B60A9799BD}" type="slidenum">
              <a:rPr lang="en-US" smtClean="0"/>
              <a:t>7</a:t>
            </a:fld>
            <a:endParaRPr lang="en-US"/>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2238" y="1928589"/>
            <a:ext cx="3819525" cy="387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Прямая со стрелкой 4"/>
          <p:cNvCxnSpPr/>
          <p:nvPr/>
        </p:nvCxnSpPr>
        <p:spPr>
          <a:xfrm>
            <a:off x="2195736" y="4077072"/>
            <a:ext cx="46650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1234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t>Existing solutions: in-order processing</a:t>
            </a:r>
            <a:endParaRPr lang="en-US" dirty="0"/>
          </a:p>
        </p:txBody>
      </p:sp>
      <p:sp>
        <p:nvSpPr>
          <p:cNvPr id="3" name="Номер слайда 2"/>
          <p:cNvSpPr>
            <a:spLocks noGrp="1"/>
          </p:cNvSpPr>
          <p:nvPr>
            <p:ph type="sldNum" sz="quarter" idx="12"/>
          </p:nvPr>
        </p:nvSpPr>
        <p:spPr/>
        <p:txBody>
          <a:bodyPr/>
          <a:lstStyle/>
          <a:p>
            <a:fld id="{9E7AA222-FE6E-49CC-9DDF-26B60A9799BD}" type="slidenum">
              <a:rPr lang="en-US" smtClean="0"/>
              <a:t>8</a:t>
            </a:fld>
            <a:endParaRPr lang="en-US"/>
          </a:p>
        </p:txBody>
      </p:sp>
      <p:sp>
        <p:nvSpPr>
          <p:cNvPr id="4" name="AutoShape 2" descr="data:image/jpeg;base64,/9j/4AAQSkZJRgABAQAAAQABAAD/2wBDAAMCAgICAgMCAgIDAwMDBAYEBAQEBAgGBgUGCQgKCgkICQkKDA8MCgsOCwkJDRENDg8QEBEQCgwSExIQEw8QEBD/2wBDAQMDAwQDBAgEBAgQCwkLEBAQEBAQEBAQEBAQEBAQEBAQEBAQEBAQEBAQEBAQEBAQEBAQEBAQEBAQEBAQEBAQEBD/wAARCAEaAdgDASIAAhEBAxEB/8QAHgABAQEAAgMBAQEAAAAAAAAAAAgHBQYCBAkDCgH/xABaEAAABQMCAgIMCAgLBQYHAAAAAQIDBAUGBwgREiETMQkUFRkiMjhBV6a11BYYI1FhcoWxMzRScXOBhtMXJCVCWWKEpae0wzdWgpHCJjVDU1SSREdjdKHBxf/EABoBAQADAQEBAAAAAAAAAAAAAAADBAUGAQL/xAA2EQEAAQICBAoIBwAAAAAAAAAAAQIDBBEFEjFRExQzQVJxcpGx0QYVNWGSssHSISIyNFOBgv/aAAwDAQACEQMRAD8A+qYAAAAAAgCl6XME6lNdmp7+GuxvhH8HPgV3M/lOZD6Dtijn034s63xcXQNeNvtw8ttz31XvXGhP0Ges1Y97DTx5dmrn9gfY7oqoBKveuNCfoM9Zqx72HeuNCfoM9Zqx72NYzRqKsbCUikUWr0y4rjuW4ekOkW1bNNVUKpOS2RdItDRGlKUJ3Lda1JSW/WP0w1qFsfNjtXpVFp1w2/cVvKbTV7cuSmKgVOCThbtqW0ZmSkKIj2WhSknt1gMj71xoT9BnrNWPex1TRNi2xMLasdU2M8aULuNbdG+BHaULtp6R0XS02S858o8tbit3HVq8JR7b7FsRERWqJV08eXZq5/YH2O6AqoZBq28ny6/7D/nmBr4yDVt5Pl1/2H/PMCHE8jX1T4NHRHtCx26fmhmvxeMPf7of3hK/eB8XjD3+6H94Sv3g0YevUJ8KlQZFTqUpqLEiNKffedUSUNtpLdSlGfURERnuMzgrfRjudjx7E/yVd8+boPxeMPf7of3hK/eB8XjD3+6H94Sv3g6D8drGhMpr67FySiy1KIivRVsOlROA1cJO9LxdL0W//idFw/SN9gTodUhR6lTpTcmLLaS8w80olIcbUW6VJMusjIyPcezYojbTHcjo0lfufpu1T/qWGZlw1ja1MbViv0C3O1Z8Xtfone3JC+HikNoV4K1mk90qMuZecW6JW1D/AOx64P7J/mmhVIsYOmKa6opjmj6sr0gu3L2Hs1XKpmdavbOfNQAADQcsAAAAAAAAAAAAAAAAAAAAAAAAAAAAAAAAAAAAAAAAAAAAAAAAAAAAAAAAAAAAAAAAAAAAAAAAAJV08eXZq5/YH2O6KqEq6ePLs1c/sD7HdFVAI+1AXHctsavbQuDBlru5ByJGtWRArVpKdRDisUZ18lomOVBw+CIvpUGlKeFZuFuXDyIw071y5bn1b3xdGcLWXj7I0u2IlPpdpJcRLjvUZl9SjmN1Bs+CYrpV8KiJKDbLYuHnuO25Mx5mnHGfJuozCFn02+0XJQY1CuO15VVbpkpXay1KjyYkh0ja3IlqSpCzSR8jI+vbyxnjvNGRM+xNRubbRptiot2gyKBbtrxKsipSSKQ4lciTLkNpJozMkJShCNyLmZn1bhSQlXTx5dmrn9gfY7oqoSrp48uzVz+wPsd0BVQyDVt5Pl1/2H/PMDXxkGrbyfLr/sP+eYEOJ5GvqnwaOiPaFjt0/ND8xxd0WzQ7zt2o2pcsHtylVaOuLMj9ItvpWlFspJqQZKIjLlyMhyg6tlGo31SsfV6djK30Vu6m4aypMFb7TKHJB8kmpbqkoIk78R7mW+23nFCNrpqsspzZZqEvyh2bYzen7HdEarV53TSlUWg26wfGUeMbfRHJkGe/RR20czWo+e2xbnuNRxPZLmN8ZWtYD09U5y36TFpy5Kut1TTZJNX6zIxJuGC1V4iizak/okfuS8K4vp69c8/JlJ7bqLu++3iH0TRdSWknwpIi6+sWPaVSr9Ytil1W6ra+D1YlxW3p1K7cRL7SeNJGtnpkESXOE9y4klse25D7rjVjJWsVcJVrzExO7KYyj+42un6h/wDY9cH9k/zTQqkStqH/ANj1wf2T/NNCqRJhOUq6o+qvpz9rZ7VfhQAAC85kAAAAH5yJDERhyVKebZZZQbjjjiiSlCSLc1GZ8iIi57ibrw104+XX37C0/wBq1zNl4snwOQbTQSqdEV1EcqpL/i7KDMjLiI17HyMiAUqONuC5bctOmuVm6bgptGgNfhJVQltx2UfnWsySX/MTGqxNeua/CvvKFr4Qt9/xqTZ8furWlNn1odnPbNtL/rsEfV1dY5Cgdjm00Raiiv5Aply5OriOfdO96/Jqbqj8/EjiSyrc/nQYD27s7Ito/tWonRWctsXFUufDFtunyarx7fkuR21NH/7xwnx+VV7wMbaS8+3RxeJKO0+0oSvm+Wdc5frSKRtKw7HsCn9yLEs2h25BLb+LUmnsxGuXV4LSUkOdASp8azVJM/7n7H7ejm/V27dVOif8+Ij2D4yWthr5aV2O+elg/FNrJ1Jdc/Wgm9yFVgAlM9XGouD4Vd0CZGaQnmvufWYM1RF59iRtxH9A8e+JWBReWSsE5ysTh/CO1uyHiYL6SW0pfEn6dhVwAMJx5rn0l5QdTEtbOdtty1K4CiVZ1dLfUv8AJS3LS2pR/Qncbkw+xKZRJjPNvMupJaHG1EpKkn1GRlyMh0jImB8LZabWjJeK7XuRa08PT1ClsuvoL+o8aekQf0pURjDn+x445tR5dT09ZOyNh+oEo3G2qBX3pFOU5/8AWiSTWl1O/Pg4kkAqwBKJXJr+wmRldFn2jnu3o/XPoDpUKv8AAXWtcVzeO4e3U20e5ny3Gg4f1iYPzHVVWjArsq2L0ZV0cq0bpiqpdYYd/I6B3k6fn+SUvbz7ANtAAAAAAAAAAAAAAAAAAAAAAAAAAAAAAAAAAAAAAAAAAAAAAEq6ePLs1c/sD7HdFVCf8paCtJ2ab7qeTMl4p7s3JWeh7dm93alH6XomUMt/JsyENp2baQnwUlvtue5mZn1XvXGhP0Ges1Y97AVUAlXvXGhP0Ges1Y97DvXGhP0Ges1Y97AVUJV08eXZq5/YH2O6HeuNCfoM9Zqx72NVwXpcwTpr7t/wKWN8HPhH2t3T/lOZM6ftfpeh/GXXOHh6d3xdt+LnvsWwaqMg1beT5df9h/zzA18cPd1o29fVvS7Vuqn9vUud0fTsdKtrj4FpWnwkKSotlISfIy6vmEd2ibluqiOeJhawN+nC4q1fr2U1UzOW3KJiWaAP0+KTp89H/wDes798HxSdPno//vWd++FLi97dHfPk6P1ro/pV/BT978wH6fFJ0+ej/wDvWd++D4pOnz0f/wB6zv3wcXvbo758j1ro/pV/BT97NdQ/+x64P7J/mmhVIx1Wk/TuhxDS7EQlbm/Ak6vNI1bdexdNzGxCfD2a7dVVVeX45bPdn7o3s3S2Pw+LtW7djW/LNUznERt1d1U7gAHDXheNq4/tmoXle1fhUWiUpk35k6Y6TbTKC5bmZ+czMiIi5mZkREZmRC0xHMicct60LZtq6HsSYOtadlzKHNB0GgrI4tNVvwmuoTebUZCT5GRmaiPYlEjcjHQJF1Z211LXTcaSKzifBTyujk3S40bFwXWx/OTAbUW8WMsuXTK8JRGXX4bRUtiHC2McEWhHsjFdowqFTGSI3OhTu9KcIubr7p7rdcP8pRmfmLYiIgE/0nSJk3Obqbm1tZQk3Aw6sn2ceWxJdgW5CLfdKHjQZOzFp5eEtXI+It1p2FOWdZFnY8oMe1rEtalW/SIpbMwqbERHZSfnPhQREZntzM+Z+cxzYAAAAAAAAAAAAAAAAAADO8wafMNZ6pSaTlfH9LrxNJ4Y0txs25kXz7syWzS61z5+CoiPz7jRAAR/Kx7q30qSDquHbnn5xxwyW71nXNMIrgp7RdfaM8y+XJJFybcLfYiSlKlHxDZME6o8R6gmJMSz6vIp9yUzdFXtassHDrFMcSeykvRl89iPka0cSd+W+/Ia4MT1A6UMfZ4XEuhEmZZ+QqKZO0O9aEfQVOC4kvBJSk7dO15jbWfUaiSaDMzAbYAk+xdUGQML3RAw3rWp8Ojz5rhRbfyLBRwUC4T/AJqXz2IoUoy5qQrhQZ8Rlwp4eKryMjLcj3IwH+gAAAAAAAAAAAAAAAAAAAAAAAAAAAAAAAAA4m7LpoVjWrWb1umd2lRbfp8iqVGT0S3OgisNqcdc4EEa1cKEKPZJGo9tiIz5DlgAS232TzQw74udWS+tb9WT98Uey32SvRA74ueaeX1qTUU/fHFKuQ4b34WKyv6zZGPVct6gPfhqHT1/WjIP/wDQCfm+yNaKHfFz7Ri+tDmJ+9ke032QnRg74uoG3C+sl9P3tjbXLKs178NaVGX9aA0f/SPWcxtjp78LYNuL3/KpTB/9IDJG9fGjh3xdQtpF9aQtP3pHtN659H7vi6ibJL61SSn7xo7mIsTvfhcYWkvf8qixj/6B6rmDsKPfhsP2Sv61vxD/ANMB0xvWtpHd8XUbj8vrVxhP3qHst6xdJ7vi6kcal9a5oafvcHYXNPWAXvw2Dsfr+tbMI/8ATHquaZtNz34XT7jVf1rUgH/pAPSb1aaV3fE1KYt/Md4U8vvdHst6odND34LURjJf1bup5/6o/JelPS64e7mm3Fij/rWdTj/0R6rmkDSk742mzGRfVtWEn7mwHMt6jdPb34LO+O1/VuiCf+qPabzxg578FmaxV/VuKGf+oOpOaL9JTvjacMdl9W34yfuSPVc0PaQnfG06WKX1aS2n7iAaC3mTEL34LKtnr+rXIp/9Y9lvKGNHvwWRLZX9Wrxz/wCsZY5oN0dO+Np4s8vqwzT9xj1XOx+aM3fG0+WyX1UvJ+5YD3dUNu2xm7C1dta1MjU2m3XCb7rWtU4FZbYkQqswlSmFtupWRt8e6mVKI/EeWPnVpw7L/lDHktuzdS1Aeu+mRVdrOVaI0iPWIppPY+kQfC1I2222Po177ma1HyFdaiNKegnAOHbny1c+A7fNmhw1LjR+25SDmS1eCxHTs7vutxSU7l1EZqPkRj5QY70fZlyZa9Ry7VqNCsPHUJCp026Lg4ocBpgz3/izexvSdzPgQlpCiUo0o3IzAfbqla49LNaxTUMx07LtHcoNKbSqYypRonsuq8Rg4iiJ7pFHulJEkyUZGaTMiMxndl4rvzV7dFMzRqUoL1Ex7S3im2XjKVsfSH/4dRrKepx4yPdEc90tkeyutZLnnscHY8KDFnQ9SGVKXNkxkuolWTSaowTLqm0mRt1SSylRkhS9iW0yalEgjJRqWfAovqCA8UIQ2hLbaCShJElKUlsREXUREPIAAAAAAAAAAAAAAAAAAAAAAAAAAAABwN82LZ+S7VqNkX7bsKuUKrMmxLhS2+NtxJ9R/OlRHsaVJMlJMiMjIyIxK9Fu2+NB9ZhWNlWrVG6MCzn0Q7dvGRu9NtFSj2ag1MyLdcXmSW5G3gckq2LhJNjD0K7QqLdFFnW5cdLi1Kl1JhcWZDlNE4y+ystlIWk+SiMjMjIwHsw5kSoRGJ8CUzJiyW0vMvMrJbbrai3SpKi5KSZGRkZcjIx+wjO0K7WdBd+wMSX7UpU7At1Tegsu45jhuKtOa4ZmVJmuq59rKPfoXVH4PMlGZEo0WWRkZbke5GA/0AAAAAAAAAAAAAAAAAAAAAAAAAAAAAAAAAAAAAAAAAAAAAAAAAAAAAAAAdevCwLIv5unNXza9NrrFImJqMNiosJfYZkpSpKXujXug1pJSuFRkZp4j223EqU6O3rvzcdaltJlaf8AE9SUzTo6uca8bib5KfUnqdhxt9k9aVqP+clSkp7Vq+vW6r2uK19HeKau7T7lyQ25JuWqRi3coVrNnwypBfkuPHuy2Z8jPjLdJmlQoLH9hWpi+y6Nj6x6S1TKFQYiIcKM31IQnzmfWpSj3UpR81KUozMzMzAc+RERbEWxEP8AQAAAAAAAAAAAAAAAAAAAAAAAAAAAAAAAAAAAdfv6w7SyfZ1WsG+6JHq9CrcZUWbEfTulaD6jI+tKkmRKSotlJURKIyMiMTlpfva6cMX9L0V5iq70+dR4yp+O7glK53BQE77MKV1HKikXApJczQnci4UcSqtGL6qcCOZysBldr1A6LkG0JPd2yq42ZJcg1Not0oNR/wDgu8JIcSe6TIyUZGaCAbQAyXS/nJrUBiOn3lMgdy7jgPO0a6KQpJpXTKxGPgksKSfNJcWy0kfPgWnfnuNaAAAAAAAAAAAAAAAAAAAAAAAAAAAAAAAAAAAAAAAAAAAAAAAAAAABwN+3tb+NrJruQLrl9rUe3ae/UprnWZNNINaiSXnUe2xF5zMiLrHPCS9Ysl3NWS8b6MKO6tUW65abrvo2lGRs23BdJRNL25pKRISltKvMpst+RgOZ0UWHcdTpNe1TZRi8F95kdbqpR1Hxdx6Ekv5OgNmfURNGlaj2I1GpPEXEjc6bHgyyzHaRHjtIaaaSSEIQkkpSki2IiIuoiLzDKdQ2o62NONHt+q3DZl43Q/c9XTRKbTbVpzc2a9JU0twiJpbrZqLhbV4pme+3LzgNZAS5B7IFYceWx/CLgrOmNqS+83HOu3hY7kKmtOLVwpJx5DjnBuZkW5ltz6xUDTrb7SHmXErbcSSkKSe5KI+ZGR+cgHmADG8haobUsTKEXD9PsG/rzuVyKxPnMWvRClt0uK84aG35Ti3EJQg1JV4pqPYj5ANkAY1YWqG1Mm5LqWPLLsG/ahDpEyXTZd1lRSRQW5kbcno/bKnCWayURp5NmXFy3GygAAAAAAAAAAAAAAAAAAAAAAAAAAAAAAJGv1lelfVlR8s0/ZjHWdJke2bsYLk1T7jJKigVAi6kk8RKacPkW/EtRmZpFcjNtRuG6bn7Cl14pqC0MuVqCooElX/ws5sycjPblzLgeQgz25mRGXnHWtHWZqlmzBdIrN0trYvG3nnrZu2K7t0sesQjJp/jIuo17Jd28xOkXmAbcAAAlXso/kJ5N+xfbEIO9caE/QZ6zVj3sOyj+Qnk37F9sQhVQCVe9caE/QZ6zVj3sO9caE/QZ6zVj3sVUMyvLUTjCyMs2dhGpVdcm8L1edbhU+HwOLjNtsOOm/JI1EbbZk2aUnsalKMti2IzIMi71xoT9BnrNWPexP8Ar10FaTsLaTr5yZjTFPca5KN3M7Sm93alI6LpalFZc+TekLbVu26tPhJPbfctjIjL6VCVeyj+Qnk37F9sQgFVAAAAAAAAAAAAAAAAAAAAAAAAAAAAAAAAAAAAAJJ0VpLLGS80asZRdNHu+4jte1nVcy7h0suhS60fmS87upRflNb/AJ9J1q5MlYj0tZFvSmvrZqSKOunU5bfNxMyYpMVlSCLmakreSovq/MO1aecWxMKYPsjFkRlDZ27Ro8aTwkWzks08chzl+W8pxf8AxANDEh9kGq90UCbgWs2VaHwqrsPJkZ2BRe6DcHt54oUrZrthwjQ1v+UotiFeCa9adlZfuNOKbsw1jX4c1Sxb3ZuCVSe7MWmdJHRFfR+HkKJJeE4kuRKPn1bbgMZ1LZf1Y3vhq4bPyno0m4/sirsFGuS5IV3U+5ZFMpxqI3nm4Mfo1rUlJGfFxbJ8bY9thpuTb27Tu3SfGxfe9SVadw1pcY1w5rjbNVgJpS1Mk+lJkTqfBSrhWRkSi32IyHG3bf8Ar0y7adYxxG0e0LHZ3DDdpzlwVjIsGpsQmnUmhxzteK10i1Ekz2Lq326xyWQ9Ml92hizCEXC6YFxXFgubHlRoFTldporLJRVR32yd2UlpaiXxJNRbFtsZgOx6lrpuag5u06Umh3HVKdBrl4TYtTjRJjjLU5lNPdWlt9CTInUEoiUSVEZEZEfWMSommaHcGtzKNBVnLMtPJu06TVO3Kfeb7EpRypEsjjm4Rc2G9vkm9tm9z2HdbltPVTmfNOE8lXdiGm2Vblk3FJlTqMm4Y1RnMochuoOW86g0NcJKNDaWmelUfGajMiLYapaeObypmrzIGUJ1G6O2K3Z9EpcCd2w0fTSo70lTzfRko3E8JOIPdSSSe/Iz2MBJWDHj0v6bMyahabfl61moUC57mosGkVqvuyaU7ITUuhalOsGWxyDVspx0vCXurfrHXqnqIxTb9lO5Htzsjt5VjLEWH3QOnTDeVbk6WSeJUIqccUmmmlHuglJUSy5HxClrH0v3Nc2mnKWFMiR127MvC8LjqlOkIfakKZakTlPw5JdEtRF1IVwmZKItyMiMf6i7df67UaxfDwfalMuJuMin/wAIh3VHepSOEuHtxFPU2clS9i4iaUnh4us9uQDq2U8mZAzNcGl+Rjm/a7ZlPynCnyauqlyjbUmKuAh1XChXgKcTuom1rSo0KVxEW5CgKZh6+rSt+1basjPN1FHotc7oViXczTVdnVqAZK4oCpD3CbKdzTs6kjWRJ257mY6pf+Ksk1jNOBLqIlXBFskqoVyVlSo8Y+kehpbS70JKSZ8bhH4LaT4fPsXMatfNxX5QJdts2Vjn4VMVOrtw6y93XZg9yIJpUa5nC4RnI4VEkuiRso+Lcj5AO1gAAAAAAAAAAAAAAAAAAAAAAAAAAJKswiwh2QS7rL2KPb2drdaummp6myrlP3bmNIL8pbJm+s/Oe36q1Eo9kJirtCy7B1I05K0T8PXnTau+6gt1KpUl5EWaz8/C4TjXFt5kgKuAeLTrbzaHmXErbcSSkqSe5KI+oyPzkPIBKvZR/ITyb9i+2IQqoSr2UfyE8m/YvtiEKqAeK08aFI4jTxEZbpPYy/MIfyDgLGOFdT2nKVZFDcKrV67K3JrFanyVy6jUne5bx8T8hwzWotzPZJbILzJIXEMIzpjO97yzvga87bonblHsuu1SZXJPbLLfajL1PcabVwLWS3N3FEWyCUZb7mRFzAbuJV7KP5CeTfsX2xCFVCVeyj+Qnk37F9sQgFVAAAAAAAAAAAAAAAAAAAAAAAAAAAAAAAAAAAACUtbSVXzf2nvAaCNTV43+iuVBvzP06jsnKkNK+g+Ns/8AhIVaJVuxXws7JPYVE8duw8YVW4d+sm3ZsxMPb6FGlO+3zCqgABKvZR/ITyb9i+2IQd640J+gz1mrHvYCqgEq9640J+gz1mrHvYd640J+gz1mrHvYCqgEq9640J+gz1mrHvYn/XroK0nYW0nXzkzGmKe41yUbuZ2lN7u1KR0XS1KKy58m9IW2rdt1afCSe2+5bGRGQfSoBKveuNCfoM9Zqx72HeuNCfoM9Zqx72AqoBKveuNCfoM9Zqx72HeuNCfoM9Zqx72AqoB81deugrSdhbSdfOTMaYp7jXJRu5naU3u7UpHRdLUorLnyb0hbat23Vp8JJ7b7lsZEZUB3rjQn6DPWase9gKqASr3rjQn6DPWase9h3rjQn6DPWase9gKqASr3rjQn6DPWase9if8AXroK0nYW0nXzkzGmKe41yUbuZ2lN7u1KR0XS1KKy58m9IW2rdt1afCSe2+5bGRGQfSoBKveuNCfoM9Zqx72HeuNCfoM9Zqx72AqoBKveuNCfoM9Zqx72HeuNCfoM9Zqx72AqoB81deugrSdhbSdfOTMaYp7jXJRu5naU3u7UpHRdLUorLnyb0hbat23Vp8JJ7b7lsZEZUB3rjQn6DPWase9gKqASr3rjQn6DPWase9h3rjQn6DPWase9gKqASr3rjQn6DPWase9if9eugrSdhbSdfOTMaYp7jXJRu5naU3u7UpHRdLUorLnyb0hbat23Vp8JJ7b7lsZEZB9KhnuoTHacs4MvzG5Mk69cFvzYUUjLfaSppRsK/Ol0kK/UNCABieinITmUtKWMbykOKcku0BmBKcUfNciIaoryj+k3GFn+sbYJW7HafcbF9/4zPwf4PcnXLbrbf5LSZJPpMi/JPpzMj6j5iqQEq9lH8hPJv2L7YhCqh1TKWLbEzTYlTxnkuhd2bbrPQ9uwu2no/S9E8h5v5RlaHE7ONIV4Ki322PcjMjwDvXGhP0Ges1Y97AVUAlXvXGhP0Ges1Y97DvXGhP0Ges1Y97AVUJV7KP5CeTfsX2xCDvXGhP0Ges1Y97DvXGhP0Ges1Y97AVUAAAAAAAAAAAAAAAAAAAAAAAAAAAAAAAAAAAAJTxeR1Lsi+bZznhqo1lW3TmzP+Yl7ieNJfMRmW4qwSpgP5XXrqpce5LZiWO2yXztnTHVKP/3CqwEq9lH8hPJv2L7YhCqhKvZR/ITyb9i+2IQqoBwV9XV8BrPq93/Buu3B3Jirldy6FD7bqEvhL8HHZ3T0jh+ZO5biZK52ReiWzSJdwXJpD1OUmlwGjflzZ1gIYjx2y61uOLkklCS+czIhXAlnM5nqG1KW7ptJZuWdZMVi874aI/AmuGsyp0BfzoNaVOrT5yQkj5AKAxpfcLJ9g0HIVOolYo8S4ITc9iFWIyWJjLay3STraVKJKjLY9iUfIy5ie+yj+Qnk37F9sQhVCEIbQlttJJSkiJKSLYiL5iEr9lH8hPJv2L7YhAKqHg881HaW++6htptJrWtaiJKUkW5mZn1ERDzGG64bgqlr6SMp1mjPuszG7dkNNut+MgnNm1KL5vBWfMB1udr6xFEck1eNZOTKhZEKQuPKvyFazrlvMmhXAtZyOIlqaSrcjcQ2pHLr2FG02pQKxTotWpUxqXCmsokR32VEpDrSyJSVpMusjIyMjEdUy7tUFuYIo90WpgnGzuKqVbTJrsypzHzr8ykojp4lGaUnDbWpslK6BROFsexr35CocS3RZ97Yxta7cfwmYVt1alRpdLjMsJZQxHUgjQ2TaPBRwl4PCXItuQDAuyj+Qnk37F9sQhVQlXso/kJ5N+xfbEIVUA8XHENNqdcUSUISalGfmIusSfC7Ifb1ZaXOtbSnqSuOl9M6yxVKPYiZUKUTazQa2XUydlpM0nsf/MiPkKNyUzccnHlzRbPhdt11+ky2qax0qGukkqaUTZcazJKfCMuZmRCTbMxBrUwdp9tydbeW7WiyrFt5CnLBctxp+HMSy3xutO1HpDfN9Wyz6Rvhb4lbEnbwgFk0Oqd26NArPc6bA7ejNye1JzPRSGONJK6N1G58K077KTuexkZCY+yj+Qnk37F9sQhuuFsnU7M+J7VypSYbsSNc9MZqCY7h7qZUovCQZ+fhUSi38+24wrso/kJ5N+xfbEIBVQAOvZAvy2sY2bVr7u+cUSk0eOqRIWRGpStvFQhJc1LUoySlJczMyIB1TL2obHGFKzZ1t3hMlOVe+qw1RqPAhNoceW4tREbyyUpJJZQZp4lb78yIiUfIaYIMypYlxz6XYufcqU9ce9byyTbRRae8ZK+D1HJ8zjwEbckr2PpHlFzU4oy32SQvMBKvZR/ITyb9i+2IQqoSr2UfyE8m/YvtiEKqAfhOnQ6ZCkVGoymo0WK0p5951RJQ22kjNSlGfIiIiMzMTlF18YfkOtVZ2zskxbIkyCjMX7ItZ5FuuqUs0JWUjc1k2auROqbJHPxhQF0WzQ7zt2pWnc0EptJq8ZyHNjG4tBPMrLhWg1IMlFuRmXIyMSXrWXla38Q1HDVhYPUnEJUSPArl0U6ezMm0umJIyfTGpalIcdNtpCflDdPrM+A+HcwsVp1t9pDzLiVtuJJSFJPclEfMjI/OQljso/kJ5N+xfbEIUFi6p2rWMbWvUrGqvdO3n6REOmTOLc34xNJJtZmfnNJFv9O4n3so/kJ5N+xfbEIBVQAACVNI38Q1Eap6AjwW2b2gVEmy6iVKgktStvnPhL/kKrHz/t/Imd8e61dTUXCGnT+FRibMtV2oq+F8Oh9znO5O6S/jKVdN0hqc8Xbh6Ln4xDVvjD67P6Or/F2j/uwFVAJV+MPrs/o6v8XaP+7D4w+uz+jq/wAXaP8AuwFVAJV+MPrs/o6v8XaP+7D4w+uz+jq/xdo/7sBVQCVfjD67P6Or/F2j/uw+MPrs/o6v8XaP+7AVUAlX4w+uz+jq/wAXaP8Auw+MPrs/o6v8XaP+7Aa5qGzcxp4x8rKdYtKpV23abMZarh01STlQYrquApSG1bE6lLimyUniSZJWat/BMj9vDeoHDuoCg/CLEl+0yvsISSpDDTnBKimfmeYXs40f1kkR+YzIYFdmZNZt42vV7TursbrUyjVmC/AqEd3LtH4HY7qDQ4kz6PkRpUfMfDah3Zc+O7u+EVhXDU7eqlOkL7VmU6o7PskSttifZ4SWWxbGafBV82x7AP6iQHz97Hbqu1j5taiU3KWIl160STwlfiyTTFERF52zIkTD3LbdhKTLrVuPoEAAAAAAAAAAAAAAAAAAAAAAAAAAACVMRfxHshefovV3Tta1Zu3z9Gy41v8A/kVWJUkf9lOyZxHfEi33iNxjb/zJsKpcW/07MK2FVgJV7KP5CeTfsX2xCFVCVeyj+Qnk37F9sQhVQAMK054yvW1L+zNkLIFIOFPve7zfpnFIaeNVJjx22Yx7trVwkey1cKtlFvzIvPuoAAlXso/kJ5N+xfbEIVUJV7KP5CeTfsX2xCAVUOq5Vx5R8tY2uXGdfUtFPuamSKa+tHjIJxBpJZfSkzIy/MO1AAj9otdcDGnxe2sQWnJloph0BnJBXQ2inlE4OiTJXTzR210/R8+jLdPFz4tuQpLEWOabiLGFrYwpEhyREtilx6a2854zvRoIjWfzbnue3m3HbgASr2UfyE8m/YvtiEKqEq9lH8hPJv2L7YhCqgHWcl2lPvzH9wWbS7nqduTaxT3okarUyQtiVBdUkyQ82tBkpJpVsfIy85CanZuvep4+VguZiO12qq9A7iyMmO3W27AWwaOjVMKDwdtKfNHPgVsnjPc1bchXYAOoYixtSMPYxtjF9Beceg2zTWac064WyneBOyln9Klbq/WME7KP5CeTfsX2xCFVCVeyj+Qnk37F9sQgFVDquTMX2FmO0JVhZLtxmuUCatpyRCeccQhxTayWgzNtSVclJI+vzDtQAIkzh2NnAMimWsWIsCUwpSLqpq6zwVN1H8kE4fbW/TPkRlw7ck+Gf80WDZlnW1j21aXZNnUpFMolGjpiQIaFqWlhlPioI1majIvpMxzQAJV7KP5CeTfsX2xCFVCVeyj+Qnk37F9sQhVQDreSLWqd7WFXrSol01G26jVYDsaJV6e6puRBeUnwHkKSZHulWx7b8y3LziaplU16VnH7uEZ2FbUTVpVNOiysiv3c27TXGlNm2uWUHo+2jdNO6ujUXDxHuatuQrkAHTsOY1puHcWWti2kSnJUW2KWxTkPuFsp40J2Usy83Erc9vNuMG7KP5CeTfsX2xCFVCVeyj+Qnk37F9sQgFVAAAJV0pfxzU7qqrXX0t1UWDv/APb0/h2/VxCqhKugI+7tMzXkpfhfC/LlwSYrnzwmVNssF9O3AstxVQAAAAAAAAAAAAAAx7VbbGXr/wAN1bGuFDhRK7d/8jyKtNk9CxSoDhH2y+fCRrUo2yNpJNpNRKdJXIkmZYXpu7FTp7wp2rX78j/wkXQzwr6erMEmnMLL/wAqHuaVfndNw+W5EkWqADwZZajtIYYaQ202kkIQhJElKSLYiIi6iIh5gAAAAAAAAAAAAAAAAAAAAAAAAAAAAJP1XOqsXU9phy+tJIgFclTsicvqJS6tFJuMRn8xONLUKwE2dkQs+o3TpQu6r0FJlW7LXEu+mOknc2XYD6XlrIvoZJ7/AJjdMf3lS8i2Jbt/URZKgXHSotVjGSt/k32kuJLf5yJWx/SQD08pYtsTNNiVPGeS6F3Ztus9D27C7aej9L0TyHm/lGVocTs40hXgqLfbY9yMyPAO9caE/QZ6zVj3sVUACVe9caE/QZ6zVj3sO9caE/QZ6zVj3sVUACVe9caE/QZ6zVj3sO9caE/QZ6zVj3sVUACVe9caE/QZ6zVj3sO9caE/QZ6zVj3sVUACVe9caE/QZ6zVj3sO9caE/QZ6zVj3sVUACVe9caE/QZ6zVj3sO9caE/QZ6zVj3sVUACVe9caE/QZ6zVj3sO9caE/QZ6zVj3sVUACVe9caE/QZ6zVj3sO9caE/QZ6zVj3sVUACVe9caE/QZ6zVj3sO9caE/QZ6zVj3sVUACVe9caE/QZ6zVj3sO9caE/QZ6zVj3sVUACVe9caE/QZ6zVj3sO9caE/QZ6zVj3sVUACVe9caE/QZ6zVj3sO9caE/QZ6zVj3sVUACVe9caE/QZ6zVj3sO9caE/QZ6zVj3sVUAAOuZIvOFjnHlz5BqXCcW2qPMq7xKPYlIjsqcMv18O36x2MS52R2vTm9Nz2NKFI6Ou5Tr9JsmlpLmpTkqSk3C4S5mRtNupP6xAOW7HhaM+z9HOOGKsRnPrEF+4JDii8Jzt+S7KQo/p6N5v/kKNHH2/Q6dbFBpttUhnoYFJhswYrf5DLSCQhP6kpIhyAAAAAAAAAAAAAAAAAAAAAAAAAAAAAAAAAAAAAAAAAAAAAAAAPVqtLp9bpkyjVaK3Kgz2HIslhwt0utLSaVoP6DSZl+sS52PipVC1rJvbTPcMpx6r4VuqXQmVOnu49SH1qkQJB/MS0KcJJeZKE/mKrRIuZVnpz1jWNnto+gtDLjTWPrwV1NsVJPhUuYv6T4TZNR7JShJn1mAroAAAAAAAAAAAAAAAAAAAAAAAAAAAAAAAAAAAAAAAAAAAEkXeX8N/ZB7UtBPy9vYGt125aknrQdcqJE3EaWX5SGCJ9B+YyV+ul8g3zb+MrGr2Qrqldr0i3Kc/UpjnLfo2kGoySR9aj22SXnMyLzjBdBlkXExjSsZ3yDGNq9M11Vd31FCtzOLCWRlT4iTPnwNxzJSSMty6UyPqAU0AAAAAAAAAAAAAAAAAAAAAAAAAAAAAAAAAAAAAAAAAAAAAAAAAAM01IYYpmoHCd14oqK0MuVqCrtCUrf+KTmzJyM9uXMiS6hBntzNPEXnGlgAwnRvm6o5mxCxHvNtyJkCyZC7XvOA+ZE8xVIvgLcUXzOkROEZct1KSRnwmN2EeagWntKOoWj6t6Mytuw71ONa2UmGUmaI578ECsKSXnbUZNLVt4pkREanDMV9FlRpsZqbCkNSI8hCXWnWlktDiFFulSVFyMjIyMjLrAfqAAAAAAAAAAAAAAAAAAAAAAAAAAAAAAAAAAAAAAOhZzzJaWAsW17Kl5yCTBosY1tR0qInZslXJmM1863FmlJfNuZnsRGZBP8Aq7nO6gMrWRomttxx6DUpDF25HeZV4MWgRXSU3FWoupch4kERdaeFtRlwq3FcsMMRWG40ZlDTLSCQ22hJJShJFsRERciIi8wnfRbh+6rNs6sZgy23x5Ry1MTcNyKWkyVBaNP8UpySPmlDDRknh/mqUpO5klIowAAAAAAAAAAAAAAAAAAAAAAAAAAAAAAAAAAAAAAAAAAAAAAAAAAAAAAcXdNr2/e1t1O0LrpTFTo1Ziuwp0N9O7b7LiTStB/nIz5lzLrLmJV01XTcGmvKK9FGVKrJmUlxp2oYpuGYrfujSk810txfUciMXIi86C5ElPRkrWdWeMr2yXhqqtYrueq29flB/lm2p9NlKYdVMZSZ9rKNJlxNvINTZoVujdSVGR8JEPlM/wBkVLNdix8W6s7XllV6NLRMoGQLYbTGrFBqTR/JylRt0IcMlEXGTamt0keyeMkqIPt8AkfQfrZomo+hyMeXbcFMkZGthoikvw90R69DLYkVCOhSUqSZkaelaNKVNqVzSkj4U1wAAAAAAAAAAAAAAAAAAAAAAAAAAAAAAAAAAPB55mO0uRIdQ000k1rWtRJSlJFuZmZ9REXnEZ2Gy/rnzszmSrNOLwfiuouM2TDdTs1c1daPhdqy0n47DJkaWt+tRb8j6VB+zli6bo1m5EqmmnElak0vF9uP9rZNvCEvZU1wuaqHBc6jWouT6y3JJGaT5eA7V9o2lbdh2xS7Ms+jx6VRaNFbhwYcdOzbLKC2SkvOf0me5me5mZmZmA5cAAAAAAAAAAAAAAAAAAAAAAAAAAAAAAcTdlOrtXtWs0m1rj+D9am0+RHp1X7TRL7nyltqS1J6BZkh3o1mlfRqPhVw7HyMcsACVfi4a23PxjsiMw/0eLqQ39zgfFi1gOfjHZCa+f6OwKW39yhVQAJV+Krqmc/GOyBXmf6O06c39xh8UjUW5+Ma+sjH+jo0Fv7iFVAAlX4necHPxjXnlk/0bENv7kh8S7Krn4xrszaf6OZGb+5sVUACVfiQ305+Ma5NQB/o6+y39zQfEUr7n4xrd1Jn+jvFDf3MCqgASr8Qh5fN7WtqmM/6mQyQX+XDvf1JX+MattTT/wCkyIo/uYFVAAlXvetnr/GNSOod/wDSZAdP7mw73ZjRX4xmzOj/AOkvyQf3JIVUACVe9yYZV+MZGzA/+kvmWf3bB3tvT8v8YuHJr/6S9Zp/coVUACI8yaItIeGMWXPlW7/hw7Traprs5aHb0qBG+4RbNMpPpPGccNDaf6yyHytwDo2z/qrrbs3Hdlqh0N+Qtb9eqi3GKZH3VzSTyyUt9STPY0tk4vzq85j+gTIeL7FyxS4dByJb7FdpEKa3USp0vdUV99slE2bzXivJSajUSF7o4iSZpM0pMuyQ4UOnRGYFPiMxYsdtLTLLLZIbbQktiSlJciIi5ERAIAxr2Iy0cY2kiu0DL1fj5dp7rVQo11RUEzEpspvmlCYm6ulaVuaV9IozUnqJJGaToHAGparXPc0jA2e6ExZ2YqKx0jsFKj7RuCMnf+P0xxX4VpRJNSm/HRsojLwVcNCDLM/6drG1CW3FplxuTKTXaK+U23rlpbnQ1OizCMjS9HdLmRbpTxIPkoiLqMkqSGpgJKtTUlkvTtcMHFOtRuMmDMeKJb2U4DHR0iqmfiNVBJcoMkyLmZ7Nnso+SU8aqyZeakNIfYdQ404kloWhRGlSTLcjIy6yMgHmAAAAAAAAAAAAAAAAAAAAAAAAA69f2QbKxbak++chXLBoNCpjfSSZsxzgQn5kkXWtZnyShJGpRmRERmewDsBmREZmexEJFvnL9/6srpqmD9Ltcdo1mUx44N65PYLiba5fKU+kH1PSDI9lPkfC2R7ke5oUfGuyM5a8eKNTyrWJsASS4XJS09Bcd5Rz6ybSe/acNaf5x7qWk/5yVmlFX2LYtoYztOmWLYdvxKJQqOwUeHCio4UNoLmZ/OpRmZqUpRmpSjMzMzMzAcfinFdj4VsKk42x3Rm6bRKOz0TLZc1uKPmt11XWtxat1KUfWZn+YduAAAAAAAAAAAAAAAAAAAAAAAAAAAAAAAAAAAAAAAQBS9LmCdSmuzU9/DXY3wj+DnwK7mfynMh9B2xRz6b8Wdb4uLoGvG324eW2576r3rjQn6DPWase9hp48uzVz+wPsd0UjeN5Wvj+2aheN6V2HR6LSmVSJc2W6TbbSC+cz859REXMzMiLmYCbu9caE/QZ6zVj3sO9caE/QZ6zVj3sbziPKds5pxzRco2g3NboteZVIiFNaS08bZLUndSSUoi34TMue+xlvsfIZDWteGJKTUqkuJZ+Ra3alEluQaretItpyTb8F1tXC7xySVxKSg9yUttC0lse5gOE71xoT9BnrNWPex1TRNi2xMLasdU2M8aULuNbdG+BHaULtp6R0XS02S858o8tbit3HVq8JR7b7FsRERWVSarTa7S4lao81mZAnsIkxpDKuJDrS0kpK0mXWRkZGJg08eXZq5/YH2O6AqoSr2UfyE8m/YvtiEKqEq9lH8hPJv2L7YhAHeuNCfoM9Zqx72HeuNCfoM9Zqx72KqHrVKpU+jU6VVqrMZiQoTK5EiQ8skttNoIzUtRnyIiIjMzAS93rjQn6DPWase9h3rjQn6DPWase9jloGvnD85Sa0dn5JjWMt8mG79kWs8i3Vma+Al9sb9Ilo1bF0qmyRz8brFIMPsSmG5MZ5DrLyCcbcQolJWky3IyMuRkZecB82deugrSdhbSdfOTMaYp7jXJRu5naU3u7UpHRdLUorLnyb0hbat23Vp8JJ7b7lsZEZfSoSr2UfyE8m/YvtiEKqAAAAHFXTattXvb861LwoUGs0aptGxMgzWEvMvoPzKSojI/MZfMZEZcyEx/wHZ+0tkc7SxX/AIcWEwZrcxldM4yciN77mik1Fe6mvoZf4kF4R7moyFYgAxfC2rPFGZqg9aLcmbaV9wD6Oo2bcrPaFXjOEW58LSz+WRtzJbZqLYyM+HfYbQM7y/p8w5nimN07KdiU6srjl/FJxpNmdDVvuSmJLZpdaMj5+CoiMy5kYxZeLNYen1RPYRyUxmG0mT5Wlf0kmauy2X8yLVkkRLPqIikJ4UpLzmAq0BL1N19WFbc9i39RuOr1wtV3VE0ly46at6lPufMxUI5KacT1+EokFyFB2jftj5ApxVexLyodxwT2Ptmk1BqW1z6vCbUZAOeAAAAAAAAAAABn+S8/4Sw5Gdk5PynbVum0nj7XmVBspKy/qMEZuuH9CUmYDQB4rWhpCnHFpQhBGpSlHsREXWZmJVVrPvzKSTjaVNNd4Xsy7yZua4kFb9B2PqdbckbOyEl1mhKEqMuoecbSTk3M7iarrHzPLuWGsyX8BLRU7Sbca8/A8pJlJmkR8yNxSduZcyAcrfWs2mVK5ZGLdMFovZgvprwJKqY+SKFRt+XHOqP4JO3P5Ns1KUaTTulWw/Kz9JFavW56flPV5erOSLnpzvbNLt6OybNr0Fw//TxFc5DhdXTP7qMtvB3SShvtm2PZuO6BHtWw7WpVv0eKWzMKmxER2Un5z4UERGo9uaj5n1mZjnAH+EREWxFyH+gAAAAAAAAAAAAAAAAAAAAAAAAAAAAAAAAAAAAAAAAACVdPHl2auf2B9jujUc4YBxjlxUa6MkUZ+vfBiDJcp1LlS3DpqXzSZk+5FIybecLbZJuEoiLqLfmMu08eXZq5/YH2O6Kbr8Z+bQqjDjI43n4jzTadyLiUpBkRbnyLmYCTdMFUn0TsZlHq9LWpMyHYtSfYUjxicSl80mW3n3GoaVbXo0TR9j620x23YUqzoxSEmkjJ43mOJ1Si6jNSlqM/nMzH5aUcSXFZekq0cO5Sofc+qR6G9TKtB7Yaf6MnFOEpPSNKUhXgr60qMuYy206FrRw7jVOm2zMS25ckCmxnaPbt/P3M1GjRKerdLKpcFSe2FPNIURbN7pUaC5l5w792PyXJf0oWZEfcUtumHOpsbiMzNMdiW620nc+vZCUl+odf08eXZq5/YH2O6NvwZiuBhLElr4sp81c1FvU9EZ2WstlSXuanXT+lS1KV+sYhp48uzVz+wPsd0BVQlXso/kJ5N+xfbEIVUJV7KP5CeTfsX2xCAVUMt1R2FcmUNO+Qsf2evhrVdoMqJCLj4OkdNO5N7+bj24f+IakOKuuBXapbNVp1r1zuNWJMN1qBUegQ8UWQaTJt021kaVklWxmRkZGAj5OrLEVx6dqhhmiWjcLuQItouUWVYC7flNyobyYhtqS8pTZMNsJMjUbqnCRwl178hs+iOrVOuaScUVOsPOOy3bZiJW44e6lkhPAkzP6UpSM3rkzXdkSxH8IVzEltW7PqcM6RV8jt3Qw/DWwpPA9Ji09DZPk8tHEaULJKEqV17cipiwLLo2OLHoNg2830dMt6nR6bFSZER9G0gkEZ7ctz23ATp2UfyE8m/YvtiEKqEq9lH8hPJv2L7YhCqgAAAAAAAAAAHrVKmU2swX6XV6fGnQpKDbejSWkutOpPrSpCiMlF9BkJ9u3sfmlW5qidepOOPgZWyMzaqlnz36M+yZ9ZoTHUlrf86DFFgAlg9L+qCyPksP64bpVT0eLAvqhRLgWr5iOYro3SL8xGPzV3zO1fFPAd9RUfOVSpk1z72SFVgAlT+F7shcH8a0f2XU9v/RZAZZ3/ADdKgP4fNer3yLegKBHWXW87lSmLbV+ZKW+Iv1iqwASmeUOyLVDwIWlzHNJNXIl1C9u2Eo+kyZSRmX5h5Jtnsld1f98ZOwhYrS+ruFRZ1TebL6e21Eg1fm5CqgASx8TDIl8lxZ+1h5Pu5CvwlOt5TFs055P5DjEUjUtP/GR+cd9xrov0uYlkt1Gy8L283UmldIio1BpVRmJc6zWl+Ubi0qM/OkyG1AAAAAAAAAAAAAAAAAAAAAAAAAAAAAAAAAAAAAAAAAAAAAAAAAAAAlXTx5dmrn9gfY7oqofAHso/l2ZN+xfY8ISqA/qoAfyrgA/qoEq6ePLs1c/sD7HdHwBH1U7Bj/8AOz9m/wD+kA+qglXso/kJ5N+xfbEIVUJV7KP5CeTfsX2xCAVUA/lXAB/VQA/lXAB9/uyj+Qnk37F9sQhVQ/lXH9VAAAAAAAAAAAAAAAAAAAAAAAAAAAAAAAAAAAAAAAAAAAAAAAAAAAAAAAAAAAAAAAAAAAAAAAD/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3100" y="2365226"/>
            <a:ext cx="52578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2945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t>Existing solutions: out-of-order processing</a:t>
            </a:r>
            <a:endParaRPr lang="en-US" dirty="0"/>
          </a:p>
        </p:txBody>
      </p:sp>
      <p:sp>
        <p:nvSpPr>
          <p:cNvPr id="6" name="Номер слайда 5"/>
          <p:cNvSpPr>
            <a:spLocks noGrp="1"/>
          </p:cNvSpPr>
          <p:nvPr>
            <p:ph type="sldNum" sz="quarter" idx="12"/>
          </p:nvPr>
        </p:nvSpPr>
        <p:spPr/>
        <p:txBody>
          <a:bodyPr/>
          <a:lstStyle/>
          <a:p>
            <a:fld id="{9E7AA222-FE6E-49CC-9DDF-26B60A9799BD}" type="slidenum">
              <a:rPr lang="en-US" smtClean="0"/>
              <a:t>9</a:t>
            </a:fld>
            <a:endParaRPr lang="en-US"/>
          </a:p>
        </p:txBody>
      </p:sp>
      <p:sp>
        <p:nvSpPr>
          <p:cNvPr id="3" name="AutoShape 2" descr="data:image/jpeg;base64,/9j/4AAQSkZJRgABAQAAAQABAAD/2wBDAAMCAgICAgMCAgIDAwMDBAYEBAQEBAgGBgUGCQgKCgkICQkKDA8MCgsOCwkJDRENDg8QEBEQCgwSExIQEw8QEBD/2wBDAQMDAwQDBAgEBAgQCwkLEBAQEBAQEBAQEBAQEBAQEBAQEBAQEBAQEBAQEBAQEBAQEBAQEBAQEBAQEBAQEBAQEBD/wAARCALBBJwDASIAAhEBAxEB/8QAHgABAQEBAAIDAQEAAAAAAAAAAAkIBwMGAQQFCgL/xABxEAABAgQDAwMLDgUOCgYIBQUAAQIDBAUGBwgRCRIhExkxFDhBUVZxd5WmtdQVFhgiMkdYYWiGlsXT5BcjM0KBOVJXYoKFkbGztMHCw8QkJTdDcnN1dpKhNDZToqOkJ0RFY3SDhJMpZJSy1YeXpdHx/8QAFAEBAAAAAAAAAAAAAAAAAAAAAP/EABQRAQAAAAAAAAAAAAAAAAAAAAD/2gAMAwEAAhEDEQA/AKpgAAAAAAAAAAAAMAbavrWLW8IEj5uqJhXATZf4+5icJ6FjHZV34fyVFuDqrqaBVKhOw5pnITMWXfvthykRiavguVNHr7VU10XVE3Vtq+tYtbwgSPm6onVdlx1ieGX79eeJ0DAHMqZp+77CrxrUfQRzKmafu+wq8a1H0EtSAIrcypmn7vsKvGtR9BHMqZp+77CrxrUfQS1IAitzKmafu+wq8a1H0Ecypmn7vsKvGtR9BLUgCK3MqZp+77CrxrUfQRzKmafu+wq8a1H0EtSAIrcypmn7vsKvGtR9BHMqZp+77CrxrUfQS1IAitzKmafu+wq8a1H0E9K2fdlVXDXaVWxhzXZiUj1K1axc1EnIso9zoESPLU2oQYjobnNa5WK5iqiq1q6aaonQXeIrZaf1ZKr+EC+/5CqAWpAAAAACK22r66e1vB/I+caiWpIrbavrp7W8H8j5xqIDmVM0/d9hV41qPoI5lTNP3fYVeNaj6CWpAEVuZUzT932FXjWo+gjmVM0/d9hV41qPoJakARW5lTNP3fYVeNaj6COZUzT932FXjWo+glqQBFbmVM0/d9hV41qPoI5lTNP3fYVeNaj6CWpAEVuZUzT932FXjWo+gjmVM0/d9hV41qPoJakARW5lTNP3fYVeNaj6Cev4hbInMlhrYFy4jV29sNY9NtWjztbnIUpUp90eJAloL40RsNrpNrVerWKiIrmprpqqdJck5Vmx61jGTwf3D5ujgYA2GPv2fNv6yKqEq9hj79nzb+siqgAAAAAAAAAAAAAAAAAAAAAAAAAAAAAAAAAAAAAAAAAAAAAAAAAAAAAAAAAAAAAAAAAAAAAAAAAAAAAAAAAAAAAAAAAAAAAAAAAAAAAAAAAAAAAAAAAAAAAAAAAAAAAAAAAAAAAAAAAAAAAAAAAAAAAAAAGANtX1rFreECR83VE6rsuOsTwy/frzxOnKttX1rFreECR83VE6rsuOsTwy/frzxOgaqAAAAAAAAAAAAACK2Wn9WSq/hAvv+Qqhakitlp/Vkqv4QL7/AJCqAWpAAAAACK22r66e1vB/I+caiWpIrbavrp7W8H8j5xqIFqQAAAAAAAAAAAAA5Vmx61jGTwf3D5ujnVTlWbHrWMZPB/cPm6OBgDYY+/Z82/rIqoSr2GPv2fNv6yKqAAAAAAAAAAAAAAAAAAAAAAAAAAAAAAAAAAAAAAAAAAAAAAAAAAAAAAAAAAAAAAAAAAAAAAAAAAAAAAAAAAAAAAAAAAAAAAAAAAAAAAAAAAAAAAAAAAAAAAAAAAAAAAAAAAAAAAAAAAAAAAAAAAAAAAAAAYA21fWsWt4QJHzdUTquy46xPDL9+vPE6cq21fWsWt4QJHzdUTquy46xPDL9+vPE6BqoAACZ2dzaTYjUXE6NlzypSKTFxy80lNnqzDk0nZh86vDqaTguRzFc1V0c9zXcdURE03il0ZIiwYiQl0erVRq/HpwIkbPGJSbe2itRkcS2Q4VZfHrspJrOpo5tVWKvRvJ7tWJGROyu8B0OBli2wFXp6X5HxnuKUqTmcu2iPvuJCjKumqN5BjupEXj7lXIidnTQ9kys7SbGqwsW4OXzOdTorY8WcbTUrE3JslJ6nTLlRIaTLWIjIsF2qaRETVN5HavRdUqmRk2zca1p3MVaMlbLYMW5YdAZCqrZVusdXOjOWWa7d4q7dVdE6dFTtoBZpFRURUXVF6FPk9cw4g1eXw9tiXuDe9U4dHkmTm908ukFiP1+Pe1PYwAAAEVstP6slV/CBff8hVC1JFbLT+rJVfwgX3/IVQC1IAAAAARW21fXT2t4P5HzjUS1JFbbV9dPa3g/kfONRAtSAAB+Dfl8W1hrZtYv28aiyQotClIk7OzDvzIbE1XROyq8EROyqoh+8Zk2heDWMOPmAEXDLBuBJRp6oVSXjVBk1PJKo+Vhbz9xHLwVViJD4LonADCtfzxZ5M6mIs9Y2UuiT1tUGXVVRKeyCyYZL6qjY05PRfawFXpRsNzO0m+qar96rZcdr9hhJRL2pGM1xXNMQUWPFp0reUWoxGInFdJac/FP04+0YjlXTREXgbc2emXGtZasvcpad50GWpt31Gfmp6t8lFhRle5YitgpykNzmuRITWaceyvBFVUNNgToyF7S24cWL0g4DZipGXkbwjPfLU2rw5dJVJyYZrvy0zA4JCj+1XRWojVVFbutXTWi5ETaGSVMtDaK06fw7gwpWqRpihVGYbJ6NX1SdFTVV06HuRIar21dqvSW4gq90FjoqaPVqK5O0unED/YAAHKs2PWsYyeD+4fN0c6qcqzY9axjJ4P7h83RwMAbDH37Pm39ZFVCVewx9+z5t/WRVQAAAAAAAAAAAAAAAAAAAAAAAAAAAAAAAAAAAAAAAAAAAAAAAAAAAAAAAAAAAAAAAAAAAAAAAAAAAAAAAAAAAAAAAAAAAAAAAAAAAAAAAAAAAAAAAAAAAAAAAAAAAAAAAAAAAAAAAAAAAAAAAAAAAAAAAADAG2r61i1vCBI+bqidV2XHWJ4Zfv154nTlW2r61i1vCBI+bqidV2XHWJ4Zfv154nQNVAAARl2m9wZT6/i/GmMHIlxxsZoE5Dg1GbtxrfU6JNscjUbEXVHumkVETegdlNHKrk4U9zdXxWsNssuJV7W7GWDVKXb00+Uiouiworm7jXp8bVfr+gnpsXcH7UuatXvjbcUpBqNcoUxAptMdMNSI6VfFY58WO3Xij3Jo3e6UTe7ageo0e7dtBCsKG6Qlr/WkNltxqzNFpr6ksPTp/GwlnFdp2fdHpuRusZdKfmHdVc5MW8G4mpVkiSca5WKlOhT+qbjpzlPx6R97TdWKnJoqJrpwLkE2tszgjZ89hdRMd5SnwJW5qXU4NImpmG3ddOykVr91kTT3Ssc1Faq8URXIBSRrmvaj2ORzXJqiouqKh8mYdm1iNXsTcn1kVm5ZmJMz1ObM0Z0eI/efFhysZ0OG5yrxVdxGpx7Rp4AAABFbLT+rJVfwgX3/ACFULUkVstP6slV/CBff8hVALUgAAAABFbbV9dPa3g/kfONRLUkVttX109reD+R841EC1IAAAAAcIzcZucPMp2H8W4bkmYU7cU/DeyhUJkROWnoycN5U6WQmqqK5695NVVEOe539oNYuVOmvtO34UvcmI05B35alJE/EU9rk9rHm3JxROy2GntnftU9sYmyyZLMaM9N+uzHZpqzVoNqT8VsxD6oVYUzWIaLq2DLM/wAxKonBHIiap7jXVXIDZ94AYg5tcxk7m5xhgxotDplXdVUmIsLdh1SqNX8VBhIvTCg6NVVTo3GN1110skflWtatuWRbtPtK0aLKUijUqA2WkpKUhJDhQITU0RrWp/8A9VeKn6oAAADlWbHrWMZPB/cPm6OdVOVZsetYxk8H9w+bo4GANhj79nzb+siqhKvYY+/Z82/rIqoAAAAAAAAAAAAAAAAAAAAAAAAAByTFrNllywNSLCxNxdt+lTsHXep0OY6qnk/+mgI+KnfVqJ8ZkDEzbWYM0LlZXCzDG5bqmGatbMVGNDpkq5ew5unKxXJ8SsYve6QKNAitV9prn0x7qMWh4IWhDpaqu6kC1LbiVObRq/r3xkjIi/tmsZp08Ok+r7EPakZi03sRqtdEvTZrpbdV1chLNRelOo2RHOYnxJBQCtd8Zksv2GsR8C+8abLoszD11lZqtS7Znh06QUcsRf0NOFXhtWcltq77JLEKpXHGh66wqPRJl2q9pHxmw4a99HKhlKxtiBdUwxkbErHik096aK+WodJiTiL20SNGfC07/Jqd0tDYz5W6HuRbmuG+bljJ7tkaowZaA7vNgwmvT/7igeqXJtucG5TfS0MGryqmnufVGZlZFF7/ACbo2hyu49uBiDMq71o4C29TU/N9UqxHndO/ycOCbltrZ0ZLLURi0/ASiTTmae2qcxNT+8vbVJiK9P0aaHVrawHwPs3d9aODlkUVWdDqfb8pLu7+rIaLr8YEkI22Kzf3FEWXt6xbBgu6ESSok7HiJ396Zcir+g/ymfvaeXJ+OoFq1drF4/4vw/WM3+F0F/8AGWogwYMvDbBgQmQ4bE0axjURET4kQ/2BFX2XW1zm/wDo1tX+mv8A2WGEN38cko9k9ti2Jy7rdxR5PXs4UwN3+H1P/pLVACKvsv8Aa3yn/SbavxdOnlcMYbf4pND4XaF7S61vb3Hak85reK+qdhugJ/3IcMtWAIsSu2XzY0SKkrX7Bw8juT3STFJnoEX/AJTSIn/Ce+W3tw7tl9xt35faRPdhz6bXospp8aNiQYuve1/SVlmpOUnoKy87KwZiE7pZFYj2r+heB6BcuXHL7eO866sDrCqr39MWbt2UiREXto9Ye8i/GigYutrbZYETqsZduFN80lzuDnSSyk6xvxqrosJdO8mvxHaLP2omSq7tyE/FaJQpiJ/mKxSJuBp34iQ3Qk/4z9K59mrkoupr1msD5CQiv6ItMqE5Jqxe2jYUVGfwtVDi937FvLdV9+NaN831b0Z3uWPmZecl2/uXwmxF/TEA2ZY2OWDGJm63DzFe0bjiP/zNMrMvMRUXtLDY9XNX4lRFPeCQt9bEbEunb8fDPG23ayrfbMhVmnx6a5PiR8JY6Kvx6NTvHo34AdrFly9tZ89fs3TZb8myg3A2rSrtP1skr3u/hgoBbMEYLZ2smcbB+pttzHCwKZXI0H8vBrVHi0apcPjhoxjf0wFNOYZ7Z3Lvc/JSuJFoXRZMy/TfjNhtqcnD7f4yFuxl/RBAoGDnmFuYXA/GyWbMYV4pW7cb1ZvulZWcak3Db23y7tIrP3TEOhgAAAAAAAAAAAAAAAAAAAAAAAAAAAAAAAAAAAAAAAAAAAAAAAAAAAAAAAAAAAAAAAAAAAAAAAAAAAAAAAAAAAAAAAAAAAAAAAAYA21fWsWt4QJHzdUTquy46xPDL9+vPE6cq21fWsWt4QJHzdUTquy46xPDL9+vPE6BqoAAepYt4d03FvDC6cM6xEWHKXNSpimxIidMPlGK1Hp/orov6CNGVjHO8dmtmHufC/G23Z9LfqT2S1Why8PeezcV3U8/LIqokWGrXLrovFq/rm6FxDm2NOXHBTMNSIdHxesCn15kuipLTL96DNS2vTyUeGrYjE14qiO0XsooHotP2gOTWpW+lywcwNsQpVYfKLBmIkSDNona6me1I2vxIzUm7n0zjxs7t2W3l/y6UCrVehQakkWDESXdDj1qeVqtYrITtHMgsa566vRF4q5yNRqGtpjYz5S49V9UYVcxFl5fe16gh1iWWBp2tXSyxdP3evA0hgVlKy/5cIcR+E+HknTZ+Ozk49UjvfNT0VvZaseKrnNavZazdb8QH+8qGCTcvGANo4UxYsKLPUqT5SoxYXuIk5FcsSMrfi33KiL2kQ64AAAAAitlp/Vkqv4QL7/kKoWpIrZaf1ZKr+EC+/5CqAWpAAAAACK22r66e1vB/I+caiWpIrbavrp7W8H8j5xqIFqQAAM4Z8s0sPKvgbOXPSlhRLrrj1pdvQYiI5rZlzVV0dzey2E322nZXdTsmjzPuanJRhhm9iW87Em57wpkO2kmElYVCnJaCyIsbc3nREjQIuqpyaImmnBV117ASRydVTKjV8SKpjTnZxbfNVKHOrNStFnKTUZ/1RmnLvOmpqJAgPY5iLwSEq8V90m6iItQ4O1AyGy0GHLy+NrIUKE1GMYy16w1rWomiIiJKaIiJ2DlvMqZWO77FXxrTvQRzKmVju+xV8a070EDrcntO8jlQnIEhKY38pHmYjYMJnrarCbz3LoiarK6JxVOk1Ex7YjGxGLq1yI5F7aKYLpuxjyvUqoytTl78xSdFk47I7EfVKcrVcxyORF0kUXTVO2bzhQ2wYTITVVUY1Gpr06IB/sAADlWbHrWMZPB/cPm6OdVOVZsetYxk8H9w+bo4GANhj79nzb+siqhKvYY+/Z82/rIqoAAAAAAAAAAAAAAAAAAM15itoNlty4LM0m4LsS4rngat9b9AVk1Mw3p+bHfvJDgaLpqj3I/RdUa4DShzzFvMLgngTIJUMWsSqJbiPYsSFLzMxvTcdqdmFLs3o0RP9Bikm8S9p3m8zJ111gZebSm7Wgz2rIMnbktEqNZjM6FV0xuaw0Tgu9CZDVvHVyofr4P7InH/FmpLeuY+/PWqk+9I8zCiR/VWtTKr0rFfvrDhqqfnOiPcnZYB1rGvbV2fSuXpWAWGk3XJhurWVe4nrKyqL2HNloarFiNX9s+EvxGdmXRtRM8esSiLd8K2J9farIIlAoqwl6U5VVhpMNTp0V8V3R08CluCOzyyqYFchPUHDiXr9agaKlYuRW1CZRydDmNc1IMJyfrocNq/GaRREaiNaiIicERAJP4R7Eyszawaljvi/AlGuVHRabbEBY0RdeKos3MNRrXdvSC9Nez29iYZ7NnJzhhyUeUwklLinoWms3ckZ9SV6p2VgxF5BP0Q0NOgD6VHolGt6nwqTQKRJUyRgJpClZOXZBhQ07TWMRET9CH3QAAAAAAAAAAAAAAAAAAAAAAD8i57PtK9qY+i3na9Ir1Pf7qUqclCmoLu+yI1Wr/AAGYsTNlxk5xI5WYl8PZm0J6NrrNW1PPlUb3oD9+XT9ENDWgAkNipsXMT7ZmXVzAbFinVvqd3LQJOrMfTp2Gqe5SHHh78N7/ANsvJIc8hZhtppkkmIUtiXLXLN0GXekJId2Sy1emxeOiMZPscrk7SNZHTpTh0FvDxTUrKz0tFk52WhTEvHYsOLCisR7HtVNFa5q8FRU7CgTuwU2zuD108hS8bbLqlkzrtGvqMhrUaeq9lzmtRI8NP2qMif6RujDjFvDHF+jeuDC+/KJc8gmnKRKbOMjLBVehsViLvQ3ftXoi/EZ6xu2YeVHGXqioSlmvsetRtXdX2w5sqxXdjflVRYCprxXdY1y8fbdkwZiZswc3OW6uLf8Al4u+auqFI6vgzluzMSm1mCzpVFl9/wBui8E3YUR6u7LEQC0wI34PbXPMBhJVPWRmSsVbpZIPSBNRYsv6lVuVVOlIjFakOIqJ+a6Gxy9l5SDL7nOy9ZlpaGzDe+YDa05m/FoFT0lanC4ar+JcukVETpdCc9qdsDuAAAAAAAAAAAAAAAAAAAAAAAAAAAAAAAAAAAAAAAAAAAAAAAAAAAAAAAAAAAAAAAAAAAAAAAAAAAAAAAAAAAAAAAAAAAwBtq+tYtbwgSPm6onVdlx1ieGX79eeJ05Vtq+tYtbwgSPm6onVdlx1ieGX79eeJ0DVQAAAAAAAAAAAAARWy0/qyVX8IF9/yFULUkVstP6slV/CBff8hVALUgAAAABFbbV9dPa3g/kfONRLUkVttX109reD+R841EC1IAAAAAAAAAAAAAcqzY9axjJ4P7h83RzqpyrNj1rGMng/uHzdHAwBsMffs+bf1kVUJV7DH37Pm39ZFVAAAAAAAAAAAAAHMMecyWDuWy11ujFi7pemtitcslT4f42en3t/MgQEXefxVEVy6Mbqm85qcQOnmaMzm0Dy/ZY4czR61XfXLd8JFRluUaI2LMQ39hJiJruSya6ao9d/RdWscTtxr2j2aHNncrsKMt1s1m2qXUnOgwZKhNfHrU9C6FdGmGJ+JZporkhbqNRVR0R7eJ1TLFsco8xElrzzV15yueqR/WrSZrVzlVdVSbnGr39WwV7KKkXpQDid8Zys8+ey4pjDvBuhVWk0eY9rEo1po+HuwXLoizs+7dVGrxRVc6FCd2WneMuWxjkJZZW5czd3rOxOERbaoEZzIXb3ZibVEc7tK2EjdFThEUpRYmHtjYYW5LWjh5adLt2jSqfipOnSzYMPXTRXORqe2cunFztXKvFVVT2ED1DDTCHDDBuhNtrC2xKNbNPTTfh0+VbDdGVOh0V/u4rv2z1cvxnt4AAAAAAAAAAAAAAAAAAAAAAAAAAAAAAAAAAAAAABznGLLtgpj7SvUrFvDmkXAjWLDgzUaFyc5Lov/ZTLFbFh8eOjXIi9lFJr5g9jhedrTMS8Mrl6RKuyWf1RBoVWmGy1QguauqdTzabsOIqL0b6QlRE905StwAiphVtIs3WVK4m4a5irXql0SUgrWRZG5YcSVrECF0I6FNuaqxWrxVFipER2ibr0TiU8y55ycBcz9Oa/De7mQ60yHykzb9S3ZepS+icV5JVVIjU7L4Svamqaqi8D3jFnBPCrHO2n2nivY9MuKnOR3JpNQvx0u5el8GM3SJBf+2Y5q9joJc5jdkbiZhnUn4i5Uron67LyEXquBSIsyktWZFzfbI6Wjt3Wx1boqp+TiJwREevECvoI85ddrDjBg7Wm4Z5rraqdwSdOi9STNQiS3U1epypw0jw37qTGnDVHIyJxVVe9eBVbCvF7DXG205e98Lbwp9w0eY4ctKxPbwX6arDiw10fCiIipqx6I5NU4cQPcAAAAAAAAAAAAAAAAAAAAAAAAAAAAAAAAAAAAAAAAAAAAAAAAAAAAAAAAAAAAAAAAAAAAAAAAAAAAAAAAAAAAAGANtX1rFreECR83VEyrlc2rfsa8CbZwU/AL64/W51b/jP109R8v1ROR5n8j1JE3d3l933a67uvDXRLE3rh7YOJVKhULEax7fuqmwJhs3Ck63TIM9Ahx2tc1sVsOM1zUejXvajkTXR7k7KnpXsTsrHwacKvobTvsQMAc+d8l3y2+4Dnzvku+W33A3/7E7Kx8GnCr6G077EexOysfBpwq+htO+xAwBz53yXfLb7gOfO+S75bfcDf/sTsrHwacKvobTvsR7E7Kx8GnCr6G077EDAHPnfJd8tvuA5875Lvlt9wN/8AsTsrHwacKvobTvsR7E7Kx8GnCr6G077EDAHPnfJd8tvuA5875Lvlt9wN/wDsTsrHwacKvobTvsR7E7Kx8GnCr6G077EDAHPnfJd8tvuA5875Lvlt9wN/+xOysfBpwq+htO+xHsTsrHwacKvobTvsQMAc+d8l3y2+4Gf8iN9fhQ2n9ExL9S/Uz123BdVd6i5flupeqqfUY3Jcput393lN3e3W66a6JroV/wDYnZWPg04VfQ2nfYn6trZesArGrsrdNlYH4f2/WpLf6mqNLtmSlJqBvscx+5Fhw2vbvMe5q6Lxa5UXgqgdAAAAAACK22r66e1vB/I+caiWpPSr1wQwXxKqsKu4jYQ2VdVSgS7ZSFOVugSk9HhwGuc5sJsSNDc5GI573I1F01e5eyoE4OfO+S75bfcBz53yXfLb7gb/APYnZWPg04VfQ2nfYj2J2Vj4NOFX0Np32IGAOfO+S75bfcBz53yXfLb7gb/9idlY+DThV9Dad9iPYnZWPg04VfQ2nfYgYA5875Lvlt9wHPnfJd8tvuBv/wBidlY+DThV9Dad9iPYnZWPg04VfQ2nfYgYA5875Lvlt9wHPnfJd8tvuBv/ANidlY+DThV9Dad9iPYnZWPg04VfQ2nfYgYA5875Lvlt9wHPnfJd8tvuBv8A9idlY+DThV9Dad9iPYnZWPg04VfQ2nfYgYA5875Lvlt9wPVMWNsp+FDCy8sM/Y4+pnrtt+o0Lq3138t1L1VLRIPK8n1E3f3eU3t3ebrppqmupSr2J2Vj4NOFX0Np32I9idlY+DThV9Dad9iBgDYY+/Z82/rIqoeqWLhPhZhf1d+DPDS1LS9U+S6t9QqNLSHVXJ73J8ryLG7+7yj93e1033adKntYAAAAAAAAA8cePAlYESZmYzIMGCxYkSJEcjWsaiaq5VXgiInHU9Exsx1wxy9WPM4gYqXLBpVNg6sgQ/dzE7G01bAl4ScYkRdOhOCJq5ytaiqkfMcc32Z/aGXx+BjBS16pT7WnHqkK3qY/8bNQUcicvUpnVGpDRVRVaqtgtVWou+5Eeoafzh7W+2rGiTuH2WXqK5K6zfgzNzxm8pTZN3QvUzeiaenHR6/ikVE05VFVEzjgRs/czWdG6ExkzD3PWqDQqo5saJVayjolVqULpa2Vl36clC04Ne9GsRFRWMeiaGx8muy4w5wH6hv7F/qG9b8hbseDDdD36XSYicU5GG9Px0RF48rERNF0VrGqm8u6gOY4D5bsHcttrpa2E1oS9MZEa3q2fifjZ6fe38+PHX2z11VVRvBjdV3WtTgdOAAAAAAAAAAAAAAAAAAAAAAAAAAAAAAAAAAAAAAAAAAAAAAAAAA4dmWyb4H5p6MstiJbiS9cgQuTkbipyNg1GV7Td/RUiw0VV/FxEc3iqojV9skpcTcsecTZxXlExSwuuOfnrZhORHXFRoSulnwUdwhVKUdvIxv+mj4eqpuv3ui5Z448CDMwYktMwWRYUVqsiQ3tRzXtVNFRUXgqKnYAw1k42pOHGPT5KwsXWSNj33GVsGA9YqtpdViLwRIMR66wYirwSFEVdV0Rr3Ku6m6SbWcrZK25e/V2ImWKDJ2/Xnb0eZtaI5IVOnXdK9SuXhLRF46MX8UuqInJIiqvBsr+0ZxqypXOmB+aCh12q29SYqSUVlQhuStUNE03dxX6LHgomioxy67qosN+6iMcFngeu4f4h2TiraVPvvDy5ZKvUKqQ+Ulp2UibzHdtrk6WPavBzHIjmqioqIqaHsQAAAAAAAAAAAAAAAAAAAAAAAAAAAAAAAAAAAAAAAAAAAAAAAAAAAAAAAAAAAAAAAAAAAAAAAAAAAAAAAAAAAAAAAAAAAAAAAAAAAAAAAAAAAAAAAAAAAAAAAAA5xDzCYTsxZm8DqtdMCj3tAZBjS1LqadTuqMGK3eZFlHu9pMIq7zd1iq9HMeitTQ6OT62wWXaNf2ENMx2tmTV1cw8iKyorCb+Mi0mM5N52qcV5GLuvTsNbEjO7AFBQQhy3bUvMTgZ1LQbunvwjWrB3WdQ1qYd1bAhp2IE7o56cNERIqRGoiaNRvSVZy3Z7MvWZuWl5Oz7rZSbmiN/GW3WXNl59HJ08kmqsmE7OsJzl003kavBA0KAAAAAGYc5efLDLKTRlpcZGXFfs9A5SnW9AjI1YbV9zHmnpryMLXoTTffpo1NN5zeVZ9tpXb2AcGfwpwYm5Ot4jOR0CcnOEaUoC6aKr/zYsynYhcWsXjE6OTdl3JZs8L6zPV9uYXM/O1dtr1WP6ow4E7HiJUrle5deUe9V34Uu79fqj3t9xutVHgeh4Z4LZqNqFipGxGxAr8eStaVjLAmK5MQXNp9PhaoqydOl9dHvRNNUReHB0V+85N6weAOXLCfLTZUKycLLchyUJUa6en42kSdqMVE/KzEXRFe7iuiJo1uqo1rU4Hvtu25QLQocjbNrUaSpNIpsFsvJyMnBbBgQIbehrGNRERO8fogAAAAAAAAAAAAAAAAAAAAAAAAAAAAAAAAAAAAAAAAAAAAAAAAAAAAAAAADhOajJzhFmxtZaXe1NSQuCUhObSbjk4TerZF3FUaq8OWg6rxhOXRdVVqsdo5O7ACFEKYzb7KfF7kIidW2xVo29uKr4lDuKA3pVF6YMw1unaiM4a78N3t60ZWc3WFGbGzluCw55ZOsSLGJWKBNvb1ZT4i9lUT8pCVdd2K3gvQu65FanSMSMNLExds+fsLEi2ZKvUKpM3I8pNM1TXsPY5NHQ3t6WvaqOavFFRSM+ZbKJjps9MR5bHTAu46rMWhLTW9I1yXRHR6aj3IiStQYibj4buDN9W8nE4I5GuVGgW/BkzJFtAbCzXUeDbNb6ltzEmTgb07RliaQp5Gp7aPJK5dXs0RVdDVVezjrvNTfXWYAAAAAAAAAAAAAAAAAAAAAAAAAAAAAAAAAAAAAAAAAAAAAAAAAAAAAAAAAAAAAAAAAAAAAB+Jd972Xh9RnXFft3UW2qSyI2C6fq9QhScukR3uWrEiua3VewmuqnpLM0+WKJ7jMdhe7vXfT1/tj8XN7lvXNXg1M4SJeXrX6oqErPeqHqd1bu8i5V3OS5WH069O9w7SmEX7DOaT3GZyEvfs1U/vwFD2Zmst0T3GYPDV3euyQX+1PMzMbl6ie4x4w7d3rokV/tScj9hrVk9xmVlF79pOT+9ngfsOLiT8nmOpy9+2Hp/eQKUMzA4DRPcY22C7vXJJL/aHmZjpglE9xjFY7u9cMov8AaEy37Dq7k9xmHpC9+3Yqf254X7D2+k9xmAoS9+hxk/tQKgMxnweie4xXs13ersqv9c8zMWsKonuMTbUd3q1LL/XJZv2IGIye4x4tte/SI6f1zwv2IWKSe4xxtVe/TZhP6QKsMxOw2ie4xCtp3eq0uv8AXPMzEGwonuL3oDu9UoK/1iTb9iLi8nuMarPXvyc0n9B4X7EfGpPcYx2SvfgTaf1AK4svSzonuLsozu9Pwl/rHmZc9tRPcXDTHd6bhr/SSCfsSsdk9xi5Ya99JxP7E8D9iZmCT8niph6vfiTqf3cCxTK3RonuKvJO70wxf6TzMnpKJ7icgO70RFI0v2J+Y5PcYm4br35qfT+6nhfsUczSe4xGwxXvz9QT+5gWia5rk1a5FT4lPkiu7Yq5pmrrDv8AwsX99Kii/wAxPjmZc2sH8lfmGv7is1BP7mgFqQRW5nnONB/JX1YP7ivTyf3VBzR2diD+Svizf3Fxzif3dALUgitzUOeiD+Sva2v3F0TSf2KDmtc/MH8lelG/cXbMp/UQC1IIrc2TtCoP5K85L9xeMdP6EHNu7RuD+SvFP3F7RU/pQC1IIrc3jtLIP5K75z9xfb0/roPYC7T2D+Su2sfuMQHJ/bIBakEVvYM7U6D+Suu5P3GIun94Qewt2r8H8ldN4fuMSmp/ekAtSCK3sQdrhB/JXPfv7jE+Gn98QexV2wMH8lcuJP7jFSEn9+QC1IIrexn2yDODbjxT0+LFiB//ACB8ex+2yUH/ANvYqr//AFMgO/vygWqBFb8Ce2Sg/wDtnFVfn/Ad/fFPj8FO2Sg/+1MVV+ecB396UC1QIrfg/wBslB/9fxVX5zQHf26j1qbZKD/61iqv78wHf2qgWpBFX1K2yUH/ADuKq/8A1kB39ZT5/wDxkoP7Kq6f6h3/APsC1J9GuUSk3LRahblekIU9TKrKxZKdlYyasjwIrFZEhuTso5rlRfiUjJ6rbZKD/msVV/8AooDv6qnx67NslB/9VxVX95YDv7JQMr5pcCqplvx1unCaoLFiy1Mm1i0uZiJxmqfFTfl4uvQrlYqI7Tgj2vTsHK4MaLLxWR4EV8OLDcj2PY5Uc1yLqioqdCop2TNFVsz1YvClR81UvXIVyspqNkFrVPhSs06R5V+7wYxquh8pymirqmu/p2TjIG18tO1Wx/wUiSlv4hzL8SLUhaQ1gVSOqVKXZ0fiZxUVztP1sVHoqJois6Uqxl2zuZeczUvCl8P7zhylfczei27Vt2VqTFRNV3YaqrYyInS6E56J2VReB/OgeSXmJiTmIU3KR4kCPAe2JCiw3K17HouqOaqcUVFTVFQD+qQmltEdpdDslalgPl0rbY1yLvyleuWVfvNpi9D5aVcnTMdKOiJwhdDfxmqw8SSu0czeQsJp/BaPiHHnYE/DbJMq8xBV1al4HuXQYc0io5d9F0V70dFT817Tbuzp2a0Kxm0zHvMLRWxblcjJugW3NM1bS+yyZmmr0zHQrYa8IXBXfjNEhh65s/8AZjNjpT8d80FFfHmI7mz1HtOeZr0+2bM1BruLnKvtkgL8SxNVVWJU1rWsajGNRrWpoiImiInaPkAAAAAAAAAAAAAAAAAAAAAAAAAAAAAAAAAAAAAAAAAAAAAAAAAAAAAAAAAAAAAAA+pVqTS69TJuiVunStQp8/BfLTUpNQmxYMeE9FRzHscio5qoqoqKmiop9sARwz0bPG58t9YXMXljjVSHbNMmUqM1JycZ6zttRGu3kjwXou+6Xav52quh6auVzdXN1Zs/dopRMx1PlcLcVZuVpWJspB3YUTRsKXr8NicYkFOhkdETV8JOC6K9ibu82HuCLChR4T4MaG2JDiNVr2OTVrmrwVFRelCRm0H2c9Swrn5vMjlmlJmVo0lG9U6vRKc5zI9Eitdv9WSe57ZIDVTecxvGDpvN/F6pDCuwMF7ObaFyuP8ATZbB3GCpwJbEiQgqklOv3YbLggMTVXIiaIky1EVXsT3SIr2pwcjd6AAAAAAAAAAAAAAAAAAAAAAAAAAAAAAAAAAAAAAAAAAAAAAAAAAAAAAAAAAAAAAAAAAAAAAAAAAAAAAAAAAAAAAAAAAAAAAAAAAAAAAAAAAAAAAAAAAAAPo1ytUq2qLULjr0/CkaZSpWLOzs1GXRkCBCYr4kRy9hGtaqr8SH3ide2IzJrYuGNMy+2zUFh1m+E6srHJv0fBpMJ/Bi6cU5aM3T42wYrV4OAmFmmx3quZHHS6MWKjysOVqU0sGlSsReMpToXtJeFp0Iu4iOdpwV7nr2TlBrTLdszsx2YLqWuT9G9Ydpx91/qxXoL2RY0NfzpeU4RYvBUVHO3Ibk6HlTsuuzgy1ZellK1AtlbvumWRH+rdwNbHdDiJx3oEDTkoOi+5cjViJ+vXpAlLlx2buZHMOyWrcO30s21Y6I9tar7HwUjMXsy8DTlY2qdDtGw1/Xns+Zu38uuTdsbBXBpVvnFdrEh3FetUa18OhKqcZeny6aw4MyvBVirvxIHQ2Jyirye/to9nvlctdqPwzw3qEKNiZcMqqsiNVHJQ5R6KnVT06OWdx5Ji/6buCNa/OGzEyHzd51OTzU4606LMyKx1nrXps+ivfUZjeV3qjMI/irEd7aGi8Xu/GL7VG74e67NPZ1raraZmMx8oarXYiNnLZt+ch8ZBF4snZli/59emHDX8nwcvt9Eh01AAAAAAAAAAAAAAAAAAAAAAAAAAAAAAAAAAAAAAAAAAAAAAAAAAAAAAAAAAAAAAAAAAAAAf5exsRqse1HNcmioqaoqdo/0AI/bRPIFVsFa3FzN5cJSakaBLzTajVqbTFdDjW/MtfvpOS25xbL7yIqo38i7in4v8nqnZ3Z+6dmZt+HhriPNy8nidRpbee7RIcOuy7E4zMJqcEitTjEhpw/Pam7vNh7UmJeXnJeLKTcCHHgR2OhxYURqOY9iporXIvBUVF0VFIs59snd25OcTZDMfl+izlNtCJU2TktFktd+2qgrtWwl6f8HeuqQ1XVvFYTvzd8LVAzTkazl21m3w2bNzCy1Ovqgw4cG4qSxdE3l4NmoCKuqwIiovDirHasVV9q52lgAAAAAAAAAAAAAAAAAAAAAAAAAAAAAAAAAAAAAAAAAAAAAAAAAAAAAAAAAAAAAAAAAAAAAAAAAAAAAAAAAAAAAAAAAAAAAAAAAAAAAAAAAAAAAAAABy+Sy14PwcWKnjlVrVhV296i+GsOrVfSZfIQ4bEZDhSjHJycu1qJ7pjUequcrnOVVOoAAcBzo5sLayl4STN3Tay85c9VR8nbVJiO4zc3pxiPRF15GEio568PzWoqOe06tidiTaGEFg1vEq/Ko2n0KgSjpubjLxcqJwbDYn50R7laxrelznNTskSqdJYv7VTNvEm5tY9Kt2X0WM5q78C3aGx/tYbVXg+O9VXTh7eK9ztGsau4HteQ/KXdmdnFqrZhcfJucqdpylUWZqMaaVd+4ajwd1M1U0RsBibvKbuiI3chsRNVVlrZaWl5OXhScnLw4ECAxsOFChsRrIbGpojWonBERERERD8LDzD+0sK7Jo+HliUeDS6DQpVspJSsLoaxOKucvS57nKrnOXi5znOVVVVPYgAAAAAAAAAAAAAAAAAAAAAAAAAAAAAAAAAAAAAAAAAAAAAAAAAAAAAAAAAAAAAAAAAAAAAAAAB+Tdlp25fds1Ozbvo8tVaLWZaJJz0lMN3oceC9NHNXsp8SpoqLoqKioin6wAhTjzhHivsxczVIxCwxqc1HtqcjPmaBPRtVhzkpvJy9MnETRHORFajujearIjd1yaMsbl5x6sjMlhVSMVLFmUWVqDOTnJN70WNT5xqJystF06HNVU46aOarXJwcijMLgLZGZLCur4V33LaytQZykpOMYixqfONReSmYSr0Oaqrw10c1XNXg5UI7ZfMXMT9mZmiq2G+KcpMOticmIcpcUrBRz4UxKqq9T1SU/XK1rlcnZc1Xw3Ij09oF0gfSo1ZpVxUeRuChVCBP02pS0Obk5qXej4UeDEajmRGOTgrXNVFRe0p90AAAAAAAAAAAAAAAAAAAAAAAAAAAAAAAAAAAAAAAAAAAAAAAAAAAAAAAAAAAAAAAAAAAAAAAAAAAAAAAAAAAAAAAAAAAAAAAAAAAAAAAAAAAAAAAGL9p3m3dl3we9Y9m1RYF+X3CiSkk+C/SLTpD3MxN6pxa5UXk4a8F3nOci/i1QDGm0tzSV7MzjDTcr2Cyx6tQqLVmSDocku96uVxzuSRGr0OhwlcsNv5quWI/VW7ipSLJjlat/Khg1IWRKtl5q46huz9yVOG3jNzqt4sa5ePJQkXchpw4IrtEc92uP9kVk8h0OjNzU4gU3Wp1WHEl7RlozOMtKrqyLO6LxR8X2zGLw0h77uKREVKcgAAAAAAAAAAAAAAAAAAAAAAAAAAAAAAAAAAAAAAAAAAAAAAAAAAAAAAAAAAAAAAAAAAAAAAAAAAAAAAyBtIMnMHM5hQ65LQpjHYiWdBiTNIcxqJEqMt7qLIOXs73F0PXoiJpq1Ij1NfgCVWyRzixZWOmUzE2oOhua6LFtCZml3VY9FV0anOVejjvRIaL2eUZr+TaVVI97VTKlP4N4hSObDCRsxTadWqpDjVdZLVjqVWkdvw5tit4sbGc1XKv5sZFXX8Y1EoDkdzRU7NVgbTbxjxYMO6aTu0y5pRmjeTnWNT8c1vYhxm6RG9hFVzNVVigaDAAAAAAAAAAAAAAAAAAAAAAAAAAAAAAAAAAAAAAAAAAAAAAAAAAAAAAAAAAAAAAAAAAAAAAAAAAAAAAAAAAAAAAAAAAAAAAAAAAAAAAAAAAAAAfgX9fVs4ZWVW8QbyqLZGiW/JRZ+dju4q2Gxuqo1PznLwa1qcXOVETipEfDa2r52n2dacuW7YczLWvDitnqo1j1VtLocF+kGShv6EiRNUZqmmr3xYunBx3/bHZnokzM0vKrZs8rt1YNXurkV1Vz10dJyaona4R3N06VgKnQqGvtn1lgg5YsAKbSqxT2QbyudGVi5IitTlIcd7fxUqq9qAxdzTVU31iuT3QGkKVS6bQ6ZJ0WjyMCSkKfAhysrLQGIyHAgw2o1jGNTgjWtRERE6EQ+0AAAAAAAAAAAAAAAAAAAAAAAAAAAAAAAAAAAAAAAAAAAAAAAAAAAAAAAAAAAAAAAAAAAAAAAAAAAAAAAAAB6ziXh1auLdg13DW9qek7RLhkoklOQuCORrk4PYq+5exyNe13S1zWqnQRRwUve99mZnQqVk35FjxLYjTDKXXXMY5Ic9Sojt6WqMJvHVzEckRETVU/HQtUVXF1DCG1kyuMxfwaTGS1qYkS7MO4L48xybNYk5R+Lo8NdOlYS/jm69DUjIiavA3RJTsnUpKXqNOmoUzKzUJkeBHgvR7IsNyIrXtcnBUVFRUVOlFPOT92RWaD8J2FExgPdVR5S48P4LXU1YjtXzVGc5GsRO3yD1SEvYRj4CdsoEAAAAAAAAAAAAHKs2PWsYyeD+4fN0chXlSyU4p5wfXT+DOv2pTPWl1D1b6uzUzB5Tqrl+T5LkYEXXTqZ+9vbumrdNdV0D+ikEVuZUzT932FXjWo+gjmVM0/d9hV41qPoIFqQRW5lTNP3fYVeNaj6COZUzT932FXjWo+ggWpBFbmVM0/d9hV41qPoI5lTNP3fYVeNaj6CBakEVuZUzT932FXjWo+gjmVM0/d9hV41qPoIFqQRW5lTNP3fYVeNaj6COZUzT932FXjWo+ggWpBFbmVM0/d9hV41qPoJl/NBlfv7KZf9Pw5xGq9v1GpVGjwq3Ci0SYjRoDYESNGgta50aFCcj96XeqojVTRW8elED+kkAAAAAAAAAAAAAAAAAAAAAAAAAAAAAAAAAAAAAAAAAAAAAAAAAAAAAAAAAAAAAAAAAAAAAAAAAADnuYHGWg5f8AB26MXLia2JL2/IujQZdX7qzU05UZAgIvYV8VzG68dEVV7B0IkZtjswU1dt9W7les+NEmYdEfCqtbgy+rnRqlHbpKy+6nFXMhPV+nHVZhnZaB6Ps4MFbizZ5pK1mNxWR1TptsVFa/PxYzfxc7Woz1fLwUReG5DVFi7qcGpDhMVN15as4dkwy+SuWjL1bWHD4ENtafC9U7gis0XlanHRFi8U4ORiIyC1ey2E1TuIAAAAAAAAAAAAAAAAAAAAAAAAAAAAAAAAAAAAAAAAAAAAAAAAAAAAAAAAAAAAAAAAAAAAAAAAAAAAAAAAAAADxx4EGZgxJaZgsiwYrVZEhvajmvaqaKiovBUVOweQAQsxqtW59mvnlkbysmVjLbD5r1Zo0FHqjJujx3KyZkHOXVNWaxISa6qmkKIvFULd2fddCvu1KPetrzzZykV6RgVGRmG9ESBFYj2O+JdHJw7C8DKu1Cy4/h2y4T1xUOQ5e6cPOVrtO3G6xI0qjU6sl07PtoTUiIicVfAYidJyDY25jfXbh5WMutxT2/U7OV1UoaPd7aLTI0T8bDTt8lHfrx7Ew1E4NApCAAAAAAAAAAOVZsetYxk8H9w+bo5gDYY+/Z82/rI3/mx61jGTwf3D5ujmANhj79nzb+sgKqAAAAAAAAAAAAABFbbV9dPa3g/kfONRLUkVttX109reD+R841EC1IAAAAAAAAAAAAAAAAAAAAAAAAAAAAAAAAAAAAAAAAAAAAAAAAAAAAAAAAAAAAAAAAAAAAAAAAAA9RxcxKoWDuGNz4o3I5PU+2aZHqEVm9urGcxq7kJqr+c9+6xvxuQkBs1sLa7mozd1zMJiUnqhL2rOOuefiPb+Lj1iYiOdKQ0RehrHNiRWonueQY3TRTvu2jx59Q7ItjLxRZ3dm7kipXq2xjuKSMB6tl4bk7LYkdHP78snbNIbOPAP8AAHldtyRqclyFw3WnrkrO83R7Isw1qwYK68U5OAkJqt7D+UXsqBqAAAAD1XFf/JbeP+wKh/N3ge1A/m9yvZVMQ82l31OysOazbtOnqVIeqMaJW5iPBhOhco1mjVgwYqq7VycFRE014mmeZUzT932FXjWo+ggWpBD68ckGf3J/bkxiRZ18PfTaM1ZmdiWXcU1rLwmrqr4kvEZCWJDTpciMemmquTTU3Ps2s81WzRW7UrExLWWS/LZgsjvmoMNITKpJqu7y24mjWxGu0R6NREXeaqImqogbaAAAAAACRW0xzJY3XxmLlsqWEteqdMp8B0lIRJWlzLoEWqT80jVRsZ7VReTaj2IjVXd9052vDQK6glflq2VGP+E2L9m4n3XibayyVMqcGo1in0+enFjRmt1dubywWtiLvKmqOVEXV3Ht8+z74+4+4/5sY2VLCivVCnUqQqUKhStOkJ10qyozjmNdFjTL2qm8xquVEaurWtYq6KqgWRBMrKPsvccsBcbrTxQu/E62Zmk0mNEmqjTaVOTm/GiLBe1ie2gtZERIjmqu9p7nX4lpqAAAAAAAAAAAAAAAAAAAAAAAAAAAAAAAAAAAAAAAAAAAAAAAAAAAAAAAAAAAAAAAAB8Oa17VY9qOa5NFRU1RUIYYuUap7OfaCyl02zLxYVrtqDK5IS8JNEj0Kcc5kzKInQu4nLwm666LChv6dC6BgjbAYB/hGwDk8XaNJcpWsOJlY0wrG6uiUuYVrI6cOK7kRIMTjwa1Iq9lQN20qqU+t0yTrVInIc3Iz8CHNSsxCXVkWE9qOY9q9lFaqKnfPtGJtkzjz+FjLTBsOrTvK13DWO2jREc7V7qe9FfJPXtIjUiQU+KX+M2yAAAAAAAAByrNj1rGMng/uHzdHMAbDH37Pm39ZG/82PWsYyeD+4fN0cwBsMffs+bf1kBVQAAAAABmbOlnfw+yn2dMQOrJarX7UJd3qPQob0c9rlRUbHmNPycFF48eLtNG9lUz1siMZ8VsY53FaqYn4h3DcsRkzJR5eFU6lGmYMosVYzntgQ4jlbBZ0JusREREROwgFHgAAAAAittq+untbwfyPnGolqSK22r66e1vB/I+caiBakAAAAAAAAAAAAAAAAAAAAAAAAAAAAAAAAAAAAAAAAAAAAAAAAAAAAAAAAAAAAAAAAAAAAAAAA+HOaxquc5EaiaqqrwRD5M17RDGv8BuVG8K5JTXIVm4YKW1SFR2juqJtrmve1ew5kBI8RF7cNAJoW/BTP8A7TCJPzLVqFoJWnTb2u9tC9QKaiJDaqfmtj8nDaun50yvb1LhIiImiJwJo7FfBNKLYd3491WT3Zq45pKDSXvb7ZJOXVHx3tX9bEjOY1fjlil4AAAD1XFf/JbeP+wKh/N3ntR6riv/AJLbx/2BUP5u8CSOxS/y+3n/ALrL/OYRZg/m9yvX5mhsC76nUsq0jcU1cMxIcjPtoluMrMVJTlGrq6E6BGRjd9G+23U46JrxNM+yW2yXc5ir/wD2ngf/AMcBZW6J6jUy2qtUbijQINKlpKPFnYkdUSG2AjFV6u14abuupGjZKUKarOc2vXNakpES3KVR6m6LERNxsOBGitbLsVO2uiKiftF7RyHMPjTtArvtpKTmRmMSqbbcZ6NjS8/bbqJKR+OqNiNhwILIvbRH6proUg2W2IGUyZw3jWBgbDqFMu6Gxs7cMpXuT9Up16IjVjtez2kSC1V0ajNNxF9s1FXVQ2de9y+s2zK7d3UXVnqJTZmodT8pyfLclDc/c3tF3dd3TXRdNehTMOR7P57MyvXVRPwT+s/1syktNcr6veqHVHLPe3d06nhbmm5rrquuvYNB43/5Gb7/AN26l/Nnkwth7/18xU/2RTf5aMBXMx1nb2hnsObzt+0fwQ+u71dpr6h1R6v+p/I7sRWbm71NF3ujXXVO8bFI67bb/LNh/wD7txv5y4ChObTNf7FzBWm4wesL1zeqM7KSfqd6q9Rcny0Nz97leRia6bumm4muvShFa681nrnzitzZesPqbdrklWfUD1U3/wDo8KFD5PqnkU91yWu9yXDXoXTj/QpbUKFFtejtiw2vTqGXXRya/wCbaRnxWhQ02w0OEkNqM9e9FTd04adSy3YA7Czbib8hGnfYwaclGhwt3169O+16669Qdjc/5mJKVmu9TM5C5tfWFymtdjVv1v8Aqpu/lITofJdU8ivRva73JdjoP6IeoZLXXqOBr/q0It2rChrtjHQlht3PX1Opu6cNOpYvYA3lkez+ezMr11UT8E/rP9bMpLTXK+r3qh1Ryz3t3dOp4W5pua66rrr2Ds2P+ZrBzLNbDbnxYulkj1RvJI0+XZy07PPTpbBgpxXsauVUYmqauQ6NPzNOoVOm6vMthwJeTgPmI70aibsNjVc5V7yIpEjCi16ztN87lYrd/wBVnW2hJctUI0KFEViwKTCiIyXk4X/Zq/ebvORNeMRenQDRFwbcS0JaqJCtXLzWKjTt7RZioXDCko+7r08lDgRm66a8OU/Sd/y27TrLzmGrkrZcZ1Qsq6J1yQ5WQrfJ8hNxF6GQJliq1zl10Rr0Y5y8GopoOy8CsGcO7fZa9lYXWxSaYyGkN0CBTIP41NNNYjlarojl7Lnqqr2VJ9bUjI/hrbmHMfMdg/bUra9Woc1BWtyVKgpAlZqBEiI1JhsJmjYUVj3NVXNRN5FVVRVRFAp+Y7vDaHSlnZw5fKpUMLoSSsSagQI1zxbhSEyAx8vyzojpZZdU0amqL+NTo11ToPYNm/mAq2YLLNSKtdE8s5cVtx30GqR3O3nx3QmtWFFf+2dCexV7a6r2SYG0Pt6du7aCV+06bFWHNVufpFNguTpR8eDBhp/zcBsjE3bT4VWpecxb+H+FNVvGkSkd0CLWX1VkgyNuror4ENYURYjO0rlh69OhsXBvMFSMa8DIOOlAtOtUqnzMnNTcCRqyQ4UaKkBHaq1YbnpuOVio13Sqcd0YVZYsE8JcOZLDa38Orfi0+FKsgzr5qnQo0SoRN3R8SYc9qrFc5dV9trp0JoiIh79TrPtej2rDsejUKTp1AgSa0+DTpOGkCBCl1areTY1mm43RVRN3TTsAYzyd7TX2WOMH4KPwJetX/FUzU+r/AFydXfklYm5yXUsLp3+ne4adCm5DhuDuSTLDgFeHr9wlwy9Qq71LFkuq/VqoTX4mIrVe3cjx3s47reO7rw4KdyAAAAAAAAAAAAAAAAAAAAAAAAAAAAAAAAAAAAAAAAAAAAAAAAAAAAAAB+bclvUe7rdqlqXDJMnKVWZKNT56Wf7mNLxWKyIxfiVrlT9J+kAIl5Iq5VcnG0KqWCN0TkSHTaxUZmy5p8Rd1sZXxEfTpjd6NYj0gbq9hsw7t6FtCQe2UwknbIxdsvMXa7YkotfgNp87NQODoVTklR0vFV3690FWtb8UqU2y64tSWOuB9l4sySw0W4qTCmJpkP3MKcbrDmYSfEyMyK39yB0YAAAAAAAHKs2PWsYyeD+4fN0cwBsMffs+bf1kb/zY9axjJ4P7h83RzAGwx9+z5t/WQFVAAAMkbRHFbMjh7ZNqW7lipU9OXNd9SjyMZ9Opaz05AgMhI5Xwk0VsPi5EWI5qo1NOLV4mtwBHOm7MLEdmGV/ZhM1t3zUW4pahz1Xl6RCnlmpuLNtguc2JOzSqqLoqIu5DV2uiavTRWnvWw9/JYrf6VM/ijG/80/W24nf7q1L+bvMAbD38lit/pUz+KMBVIAAAAAIrbavrp7W8H8j5xqJakittq+untbwfyPnGogWpAAAAAAAAAAAAAAAAAAAAAAAAAAAAAAAAAAAAAAAAAAAAAAAAAAAAAAAAAAAAAAAAAAAAAAAAJE7ajFWPcGI1h4E0Z74yUWSfWp2DB9ssSbm38lAhq1OO+2HCcqJ2pgrsRFwhhLnK2pke75lUnaFKXLMV/fX2zVplL0bJIqdCtesGUYqdH4xekCuWW/CqBghgRY2FcKGxkW3qNAgTis03Xzjk5SZemn66O+K790dIAAAAAeq4r/5Lbx/2BUP5u89qPVcV/wDJbeP+wKh/N3gSR2KX+X28/wDdZf5zCLMEI9l7mDwhy64vXNdGMd3et+mVCgLJS0fqCam9+Ny8N27uy8OI5PatVdVRE4dJTLnR8if7OfkzWPRANQVOmU2tU6ZpFYkJeekZyE6DMS0xCbEhRobk0c1zXIqORU4KikI8TqJDye7RqHLYXxVk6dSrmkJmTlob+DJOb5NYsqui+53Yr2Ii9jd4FFcQNrdk8ta35io2hddWvSptYvU9OkKLNyqvfpw34k3DhNa3XpVN5UToavQT7yt2JiLnyzrPxeuemK2kSlahXHcEwxHdTysKE5Fl5Rjl6XLybGInTutc5egCz2NrkfgvfTk6Ftqor/5Z5MPYe/8AXzFT/ZFN/loxVq9KA267PrlsOcjUq9NmZHeXscrCczX/ALxDnI9mCg5Ecx10W1jHSZ6Vpc4j6BXVgwFfGko0GLrDj8n0vYi72u7qqtfq3XoULvkcdtnMQX422HLMfrEhW1Ec9vaR0y/T+JTeFzbSvJfbduLcTcZpKrb0PfgyNNk5iNNxl01RnJqxOTVf/eKxE7KoR9zrYq4gZhsRJXMJctozVAti6WRqfaUGYciufIyTmtcvTxXfjaucibquc5EVd3UD+gy1v+rFI/8AgJf+TaRnxX/ViYf+/FF/mssWYtb/AKsUj/4CX/k2kZ8V/wBWJh/78UX+aywFrCK9q/qyDv8Afud/msUtQRXtX9WQd/v3O/zWKBW/HWHORcFL9h09dJl1tVJIS6a+26miaEG8l+X3HrMDc9xUnALFCSsuqUmRhTE7FmK1O050zAfEVqNa6UhPV+jkRVR2iJqmmp/QvNysCelY0lNQ0iQZiG6FEYvQ5rk0VP4FIdVOBiRsuM5UW4m0GPULQn4sdsqjdWQarRoz0csNjvcpGhe14L0OYn5rtQOw82xtI/hXUr6dV70U+lWdl9tCrjpkxRLhzMW7VKdNt3JiUnbzrkeDFbrro9j5RWuTVE4KhuWxdork6vq32V6DjVRqI/k0dGkK4rpGagu01VisiJo9U7cNXovYVTDG0Y2hdsY20KTwEy5T1Rq0jOT0CLU6zLQIsFZyIx/4mVlWKiRH/jN1VdupqqNRu9qqgbB2dWUjEzKNY922viTXrbqUeu1aDPyq0OamI0NjGwdx2/y0GEqOVUToReCdJhLMoxkTa2UlsRiOb66bf4Kmqe4gFGMg+DN+4LZd6PSMUa1VJ+6qu91Un4VQnIkw6QSIicnKpvuXd3GIm8icN9XE6MyP6rdSf96Lf/8A2QALSAH06xU4FFpM7WZpkR8GQlok1EbDRFcrWNVyoiKqJronDVUA+4DKmWzaPYH5pMSPwX4f2rfNPqvUEeo8tWJGThS/Jwlajk3oUzEdve3TRN3Tp4oarAAAAAAAAAAAAAAAAAAAAAAAAAAAAAAAAAAAAAAAAAAAAAAAAAAAAAAAAAzJtH8IvwwZRL2p8rLctU7agNuen8NVSJJ6vi7qdlzpdZhiInHV6dPQZ32KuLnq7hXeWDFQmd6ZtWpsq8g1zuPUk21UexqdpkaC5y/HHQo9NSstPSsaSnIDI8vMQ3QosKI3ea9jk0c1UXpRUVU0In5PYs1lI2l85hFOzD4VLn6tULMer14xpaOvKU9/HsveyUXvPX9IW1AAAAAAAByrNj1rGMng/uHzdHMAbDH37Pm39ZG/82PWsYyeD+4fN0cwBsMffs+bf1kBVQAAAAByzNP1tuJ3+6tS/m7zAGw9/JYrf6VM/ijG/wDNP1tuJ3+6tS/m7zAGw9/JYrf6VM/ijAVSAAAAACK22r66e1vB/I+caiWpIrbavrp7W8H8j5xqIFqQAAAAAAAAAAAAAAAAAAAAAAAAAAAAAAAAAAAAAAAAAAAAAAAAAAAAAAAAAAAAAAAAAAAAAAAchzdYm/gdyz4jYhQ5jkJqnUGYgyMTXTdnJhEl5Zf/AL0WGYF2ImGKrGxJxlm5bg1srbMhG06dV6omm6/ok1/SdO20uILqBl9tbD6WmFhx7suNI8ZiL+UlZOE5z00/1sWWX9B2DZiYeMw9yZ2QsSX5Kcubqm4ptdNN9ZiKvIu//Tsl0/QBqoAAAAAPz7hosrclAqVuz0SLDlqrJxpKM6EqI9rIrFY5WqqKiLo5dNUVNewp+gAMAcyplY7vsVfGtO9BHMqZWO77FXxrTvQTf4AxHaWx+ye23MMj1eVvK6GsXXkqtW0Yx3HoXqSHAX/ma4w/w2sHCm24FoYb2hSrco0uquZJ06WbBYrl6Xu04vevZc5VcvZVT2QADheP+SjLnmVmUq2JlisdXGQ0hMrVNjulJ5GJ0I57PaxUTsJEa9E7Gh3QAYqsPZFZQbKrTKzUpC67uSFESLDlK9VWOlmqioqIrJaFB328PcvVyL0KinRMy2QnBTNGy05e8ajclvStmSseSpcpbUaUlIDIMVYerVZEl4iIjeSajUbuoia9PY0iAPryEnCp0jLU+A5zocrBZBYr1RXK1rURNdOzwMzXDs88FrkzJtzSz1z3rDuttVlauknCnZRKfy0CGxjG8msssTcVIbdU5TXVV0VDUIAGYKfs9cF6bmWXNPAue9XXYtWi1nqN87KLTuWiQ3MVvJpLcruaOXROU117Jp8AD1TErCrDnGK2Y1nYnWdTLjo8Zd5Zaeg7247sPhuTR0N6dhzFRyds9rAGGLi2OOUWt1FZ2mzl+0CDvb3UdOrUJ8HT9brMwIsTT93r8Z2XAnIdlky71OHcVhWA2Yr8JukOsVeYdOzUP44e/wC0hO/bQ2NXsamggAMw3ts98GL9zEy+ZmsXNekG6Jafk6iyUlp2UbILElkYjEVjpZ0TdXcTVOU16dFQ08AB9OsUyBWqTO0aafEZBn5aJKxHQ1RHI17Vaqoqoqa6Lw1RT7gAypls2cOB+VvEj8KGH91XzUKr1BHp3I1iek4svycVWq5d2FLQ3b3tE0Xe06eCmqwAAAAAAAAAAAAAAAAAAAAAAAAAAAAAAAAAAAAAAAAAAAAAAAAAAAAAAAAABGTa3WpU8Jc3FpY4223qePXqfJVSDMaaf4zpsVrFXh07sNsn8fEs2T/2zuHjLjy4UG/4EvvTVn3HCR8TT3EpNw3Qoifpitlf4ANy2TddMvyzKDfFFdvU+4aZK1WUXXXWDHhNiM4/6L0P2zJmy3xBdf2TKz4MxMLGm7XjzlvzCquuiQYyvgt+LSXiwE/QazAAAAAAOVZsetYxk8H9w+bo5gDYY+/Z82/rI3/mx61jGTwf3D5ujmANhj79nzb+sgKqAAAAAPwL/sul4jWRXbCrcxNQKfcNPj02aiSr2tjMhRWKxysVzXNR2i8FVqp8SnH8q2SvCzKE24G4a1+6qklyLAWb9XJqWjbnJb27yfIwIWmu+uuuvY6Dv4AAAAAABFbbV9dPa3g/kfONRLUkVttX109reD+R841EC1IAAAAAAAAAAAAAAAAAAAAAAAAAAAAAAAAAAAAAAAAAAAAAAAAAAAAAAAAAAAAAAAAAAAAAAAI17ZK7Z698ydk4TUbemX0OhwkZAavHq6fmF1YidtYcKW/hK7WDaUlYNi25YtN06ktykydJgaJonJy8FsJv/JiEcLo0xx2xEOV4TEGQv6UgOh+6bydGhM5Runa/wJ+qfGpa0AAAAB6pixfX4L8LLyxM9S/VP1pW/Ua71Fy/I9VdSy0SNyXKbrtze5Pd3t12muui6aAe1g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VUAAAAcUzqWD+E3KlijaLIHLR4tuzM9LQ0TVXzEoiTUFqfGsSAxE752s8cxLwJuXiyszCbEgxmOhxGOTVHNVNFRfiVAJebEC/wDlaJidhbMR9OppqRr8pD191yrHwI7tPi5GWT9JUcitsvI8bCPP1cOFc3Fc181JV22HMevF0WUjJG6O2iSb/wCFS1IAAAAAByrNj1rGMng/uHzdHMAbDH37Pm39ZG/82PWsYyeD+4fN0citkYzz+wu9e3/ou9ePrx9Tf/bfqf1L1J1T/wDl42/vdU/tdNzs68Av8CVfPnfJd8tvuA5875Lvlt9wAqoCVfPnfJd8tvuA5875Lvlt9wAqoCVfPnfJd8tvuA5875Lvlt9wAqoCVfPnfJd8tvuA5875Lvlt9wAqoCVfPnfJd8tvuA5875Lvlt9wAqoRW21fXT2t4P5HzjUTqvPnfJd8tvuBirOtmt9mDinSsTPWF60vUy34FC6i9VOr+U5OZmI3K8pyMLTXqnd3d1dNzXXjogf0UgAAAAAAAAAAAAAAAAAAAAAAAAAAAAAAAAAAAAAAAAAAAAAAAAAAAAAAAAAAAAAAAAAAAAB448eFLQIkzHiIyFCYr3uXoa1E1Vf4DyHP8wdxetHAXEe6UibjqRadXnWLr+dDlIrm6fHqiASV2W0vGxZz63BijOwnLElafXLmc96cWxpuO2Dpr21Scf8AwKWqJJ7Dy3eqLuxXuxzP+g06lU5rlT/t4seI5E//AE7f+RWwAAAByrNj1rGMng/uHzdHOqnKs2PWsYyeD+4fN0cCauxrwnwsxQ/C/wDhMw0tS7fUz1v9RertGlp/qXlPVDlOS5Zjtze5Nm9u6a7jdehClXsTsrHwacKvobTvsTAGwx9+z5t/WRVQDlXsTsrHwacKvobTvsR7E7Kx8GnCr6G077E6qAOVexOysfBpwq+htO+xHsTsrHwacKvobTvsTqoA5V7E7Kx8GnCr6G077EexOysfBpwq+htO+xOqgDlXsTsrHwacKvobTvsR7E7Kx8GnCr6G077E6qAOVexOysfBpwq+htO+xHsTsrHwacKvobTvsTqoAhttdsPbBw1zJW3QsObHt+1abHseTm4snRKZBkYESO6fn2uiuhwWtar1axjVcqa6ManYQrp7E7Kx8GnCr6G077ElXtq+untbwfyPnGolqQOVexOysfBpwq+htO+xHsTsrHwacKvobTvsTqoA5V7E7Kx8GnCr6G077EexOysfBpwq+htO+xOqgDlXsTsrHwacKvobTvsR7E7Kx8GnCr6G077E6qAOVexOysfBpwq+htO+xHsTsrHwacKvobTvsTqoA5V7E7Kx8GnCr6G077EexOysfBpwq+htO+xOqgDL+ZvLJltoGW3Feu0LL5hrTqlTrHrs3JzkpachBjy0eHIRnQ4sOI2EjmPa5EcjkVFRURUMQbGvCfCzFD8L/wCEzDS1Lt9TPW/1F6u0aWn+peU9UOU5LlmO3N7k2b27pruN16EKVZsetYxk8H9w+bo5gDYY+/Z82/rIDf8A7E7Kx8GnCr6G077EexOysfBpwq+htO+xOqgDlXsTsrHwacKvobTvsR7E7Kx8GnCr6G077E6qAOVexOysfBpwq+htO+xHsTsrHwacKvobTvsTqoA5V7E7Kx8GnCr6G077EexOysfBpwq+htO+xOqgDlXsTsrHwacKvobTvsR7E7Kx8GnCr6G077E6qAOVexOysfBpwq+htO+xJF7XbD2wcNcyVt0LDmx7ftWmx7Hk5uLJ0SmQZGBEjun59rorocFrWq9WsY1XKmujGp2ELkkVttX109reD+R841ECqnsTsrHwacKvobTvsR7E7Kx8GnCr6G077E6qAOVexOysfBpwq+htO+xHsTsrHwacKvobTvsTqoA5V7E7Kx8GnCr6G077EexOysfBpwq+htO+xOqgDlXsTsrHwacKvobTvsR7E7Kx8GnCr6G077E6qAOVexOysfBpwq+htO+xHsTsrHwacKvobTvsTqoA5V7E7Kx8GnCr6G077E5pmbyyZbaBltxXrtCy+Ya06pU6x67Nyc5KWnIQY8tHhyEZ0OLDiNhI5j2uRHI5FRUVEVDUByrNj1rGMng/uHzdHAmrsa8J8LMUPwv/AITMNLUu31M9b/UXq7Rpaf6l5T1Q5TkuWY7c3uTZvbumu43XoQpV7E7Kx8GnCr6G077EwBsMffs+bf1kVUA5V7E7Kx8GnCr6G077EexOysfBpwq+htO+xOqgDlXsTsrHwacKvobTvsR7E7Kx8GnCr6G077E6qAOVexOysfBpwq+htO+xHsTsrHwacKvobTvsTqoA5V7E7Kx8GnCr6G077EexOysfBpwq+htO+xOqgDlXsTsrHwacKvobTvsR7E7Kx8GnCr6G077E6qAIbbXbD2wcNcyVt0LDmx7ftWmx7Hk5uLJ0SmQZGBEjun59rorocFrWq9WsY1XKmujGp2ELkkVttX109reD+R841EtSAAAAAARSu9q4I7YiDMw28jCqF/SUdXpwRWViFD5V3e/w2Jr3lLWkV9q0x+Hmem2r9gtVqxqNRa6j2p0vl5qLD/hRJZv/ACLTMeyIxsSG5HNciOa5F1RUXoUD/QAAAAD6lWpNKr9KnaFXaZKVGm1GXiSk5JzcFsaBMwIjVbEhRIbkVr2OaqtVqoqKiqinNfYnZWPg04VfQ2nfYnVQByr2J2Vj4NOFX0Np32I9idlY+DThV9Dad9idVAHKvYnZWPg04VfQ2nfYj2J2Vj4NOFX0Np32J1UAcq9idlY+DThV9Dad9iPYnZWPg04VfQ2nfYnVQByr2J2Vj4NOFX0Np32I9idlY+DThV9Dad9idVAHKvYnZWPg04VfQ2nfYj2J2Vj4NOFX0Np32J1UAcq9idlY+DThV9Dad9iPYnZWPg04VfQ2nfYnVQAAAAAAAAAAAAAAAAAAAAAAAAAAAAAAAAAAAAAAAAAAAAAAAAAAAAAAAAAAAAAAAAAAAAAADOm0Qrb7fyW4qz8N+6sWkQ5HX4piZgwFT9KRVQ0WZA2r9U9T8kl4Sm9p6p1CkSunb0noMXT/AMIDjuxGojJfBrES5EZo+eueDIq7tpAlGPRP/ML/AAlITCexrpa0/KTPze7p6p3jUJrXt6S8rC/sjdgAAADlWbHrWMZPB/cPm6OdVOVZsetYxk8H9w+bo4GANhj79nzb+siqhKvYY+/Z82/rIqoAAAAGGLz2wWWixrwrtk1ax8TY09b9SmqVMxJamU90J8WBFdDerFdOtVWq5iqiqiLppqidB+Pz1eVjuBxV8VU704Df4MAc9XlY7gcVfFVO9OO6ZVs9OEmbyrXBRsNrdu6mxrcloE1NOrkpLQWvbFc5rUhrBmIqqurF11ROx0gaLAAAAARW21fXT2t4P5HzjUS1JFbbV9dPa3g/kfONRLUgAAAAOUY6ZpcCcuEjBmsXL/kqRMTTFfK0+G18xOzCIumrIEJHP3deG+qI1F6VQDq4MJye2UykTNZ9TI1KxBlJbe09UY1Gl1l9OHHdZMOi6cf+z14L8RrjCfGbC/HK1od54U3lIXFSnu3HxZZyo+C/TXciw3oj4Tv2r2ooHugAAAADlWbHrWMZPB/cPm6OYA2GPv2fNv6yN/5setYxk8H9w+bo5gDYY+/Z82/rICqgAAAHKsyWZCwsreHX4TMQ5KsTtNWeg09kvSYMKLMxIsTXTdbFiQ26IjVVfbdHYUDqoMAc9XlY7gcVfFVO9OHPV5WO4HFXxVTvTgN/g5XluzGWRmiw4TE+wKXXKfSnTsaQ5GsQIMKY5SFpvLuwosRu77ZNPba/Eh1QAAABFbbV9dPa3g/kfONRLUkVttX109reD+R841EC1IAAAAAAcpzH5l8MMrVhpf8AidNTjpeNMNlJOQp8OHFnZ2MvFWwYb3sau63VzlVyIiJ09CKHVgc0y74/WdmYwwksWLEptZkKRPTMxKw4NXgwoUyjoMRWOVWwokRuiqnDRy8O0dLAAAAcqzY9axjJ4P7h83RzqpyrNj1rGMng/uHzdHAwBsMffs+bf1kVUJV7DH37Pm39ZFVAAAAA/FvK9bSw8tydu++bjp9CotOZykzPT0dsKFDTsauXpVV4IicVXgiKpje6dsPlCt2qrTaWy97kgo/cWdpVGhtgdPT/AITGgxFTvMA3EDg+A2d7LZmOnG0bDjECF6uq1X+otTguk51yImq7jH+1i6JxXk3P07Oh3gAAAAAAittq+untbwfyPnGolqSK22r66e1vB/I+caiWpAAAAAAJE7cCiMgYhYW3GjNHz1GqEiru2kCPDeif+YX+EqFgnW33NgzYVyRX776rbFLnnO7axZSG9V/7xPHbjUvlbcwire7/ANFnqzKqv+thyjtP/BNtZLap6sZScIJve15OzqXK6/6mXZC/qAdoAAAAAAAAAAAAAAAAAAAAAAAAAAAAAAAABmXPTipjfl9sCnY84RJJVamW1NNgXVb8/L8pAm5CM5rWTLXt0iQokKJut1Yu7uxlc9HJDRD1rLdtPsuePXUtCr9U/B9dcfdZ6mVyO1stHiL2IE5whv4qiIj0hvVV0Rqga/B8IqORHNVFRU1RU7J8gAAAAAAAAAAAAAAAAAAAAAAAAAAAAAAAAAAAAAAAAAAAAAAAAAAAAAAAADDO2NmXQMokGEjlRJi7adDVO2iQph39U3MYI20MfksqVBh6/lr6kGf+Snnf1QPc9k1LNgZKLWio1EWZqdWiqvbVJyI3+qbEMm7K+ByORrD6Jp+XjViJ3/8AGs03+qayAAAAcqzY9axjJ4P7h83RzqpyrNj1rGMng/uHzdHAwBsMffs+bf1kVUJV7DH37Pm39ZFVAAAAzLcWzYyVXZcFTumv4L9VVSszkaoTsf1x1ZnKzEV6viP3WTSNbq5yro1ERNeCIh+fzXGRP9gzymrHpZqo41m5zBU3LPgTcWJ0zycSowYXUdGlnr/0ifi6thN/0UXV7v2rVAlPtDsO8pWF9503L/loweYl9RJiD6q1CFW6lOOlnxFRIUlChRph8N0V+81XKrV3UVqJoq6pRjIFk5peVPC5kWsQWRr8uaDCmLgmmuVzYOmqslIf7WHvLqunFyuXo0MZbKDLzVcXMS67m5xT5Wp+p0/GbSos2m8s5VYnto00uqceTR2jdOG89f1pXIAAAAAAittq+untbwfyPnGolqSK22r66e1vB/I+caiWpAAADmmZDGilZfMFLqxZqrIcX1EkldKQHu3UmJt6oyBC/dRHNTvakpMlWVG4s/mJNyZgsxtcqc/bcGeVkwjYroUSrTaoi9Tw3ousKBDarUXc4pq1rVTRVTS+2pu6bpOAdoWlLREbDr9ycpMJ+uhy8B7kT/jexf0H38BszWAWSLJFhY2/anGdWbio61uBQ6XBSNPzj5h7oixVa5WtYziib8RzUXTRFVU0A7lcezvyb3Haz7UdgbQqbC5Lk4U7TkfLzsJdOD0mEdvvcnT7dXIvZRSbuC1IxOyB5+/waUx9Xq9q1Coy9MqD4Us97J2lzWiwI8RrNWtiQt5HK7sbkTTRFO5wtuJaK13qeNl5rDaNvadVtuGE6a3denqfkEZrp2OV/T2TbmXLNdgxmkt2LXMLbhfEmpNG+qFInWJBn5FXdHKQ9VRWr2HsVzF6NdUVAOwgAAAAOVZsetYxk8H9w+bo5gDYY+/Z82/rI3/mx61jGTwf3D5ujmANhj79nzb+sgKqAAAS+23l8sgW1hrhtCjqkSbnZytRoadlsJiQmKv6Yr9O98RUEidtW8RaZVs6dGpNZZEmqJZdPpkGcgQNFiPa+KseO1qKqN3lY9qIi6cele0G0sFNl/lFm8IbNncQsI3VS5ZqiScxVZx1fqkBY0y+E1z3cnCmWsZxVeDWoiaHuvNcZE/2DPKaselmVKhm12m2P8h64MtGBsxaFmNanqZMpS5ePHmICcGu5af/ABUbgn+ahoidGq6anrNn7UXNvgFe8vZ+bfDSJUJVyosykzR/UmqthqunKwd1GwIreldNxEcvBHtAqHg9gnhjgHaCWHhLbPqFQkmYk2kp1bMTX46Jpvu348R7+OicN7TtIe8Hq2GOJtl4w2NScRsP6zDqdDrMBI8tHZwcnYcx7elj2rq1zV4oqKe0gAAAIrbavrp7W8H8j5xqJakittq+untbwfyPnGogWpAAAAAfl3Pc1Bsy3aldl0VSBTqTSJaJOTs3HejYcGExqq5yqvxIQUzi4zYm5xK/cuO8vT5mWwysudg0Kjw4rlayDy6uVnDTR0eIjOUf+tTdToRNdcZ+sdbxzT4y0nItl7mIkzAWfay556X4wokZi6uhvcnRAgJq6IvBFeiN7HH2LaB4HWfl22dtIwrsuB/gtLr1OWYmXNRIk7NO31ix4mn5znfwJonYA65slOsst3/a9V/nTjZJjbZKdZZbv+16r/OnGyQAAAHKs2PWsYyeD+4fN0c6qcqzY9axjJ4P7h83RwMAbDH37Pm39ZFVCVewx9+z5t/WRVQAAAIzZ9sRr7zeZzaVlWsqqRINCotVhUSXgo5eRfPKm9NTcRqL7bk276Jr0JDdp7pTfWF2zdyjYb2pLUCbwnpV1TyQWsnKtXoazcxMxNPbPRHLuQtV6Eho1E+NeJoiZs+0p2tStyTlr0iPV5Jyulp+LIwnTMBVRWqrIqt3mqqKqcFTgqocwx2zgZe8tdRkaNjDfT6NUqnKvnJKUhUucmnx4TXbqqjoMJzG+24aOc0CbO0pyV2dle9beP8Al+dO21JxKsyVmafBmYj0kJzR0SDMS8R7lexFViorNVRF3d3RNUKP5MMaalmAy12XibXFa6rzso+VqT2M3GxJuXiOgxXonYRzmK7tcSaebLM5fG0iuygYEZasNK7MUCmTvV0WPMw0bEmIqosNsePuqrJaXYjnKivcqqruOiojSo+WHBOUy74GWphJLzUOajUWU/w2Yht3Wx5uI5Ykd7U7SxHu0146aagdSAAAAARW21fXT2t4P5HzjUS1JFbbV9dPa3g/kfONRLUgAAAAAE5NttLNfgfYE5uprCut0JF7SOk4y/1E/gNGbOiZdN5KsK4rnK5W0uPC1+Jk3Hbp/wB04Ltr4G9lrs6Z0/J3xLw/+KQnV/qn4+RrP9lNwhyrWHhxiViv6j3JRYE7DnZL1CqcxyW/PTESH+Mgy74btYb2L7Vy6a6LoqKgFIQZV50fIn+zn5M1j0Qc6PkT/Zz8max6IBqoGVedHyJ/s5+TNY9EHOj5E/2c/JmseiAaqBlXnR8if7OfkzWPRBzo+RP9nPyZrHogGqgZV50fIn+zn5M1j0Qc6PkT/Zz8max6IBqoGVedHyJ/s5+TNY9EHOj5E/2c/JmseiAaqBlXnR8if7OfkzWPRBzo+RP9nPyZrHogGqgZV50fIn+zn5M1j0Qc6PkT/Zz8max6IBqoGVedHyJ/s5+TNY9EHOj5E/2c/JmseiAaqBlXnR8if7OfkzWPRBzo+RP9nPyZrHogGqgZV50fIn+zn5M1j0Qc6PkT/Zz8max6IBqoGVedHyJ/s5+TNY9EHOj5E/2c/JmseiAaqBlXnR8if7OfkzWPRBzo+RP9nPyZrHogGlrptmh3pbNWs+5qfDnqRW5KNT56Wie5jS8VisiMXvtcqH82mY3BSuZecabpwjrvKRHUOdc2TmXt06rknpvy8dNOHt4TmKqJ0O3m9KKW150fIn+zn5M1j0QwRtQ8aspGZCTtfEbBfE6FVb2orlpU/J+olRlVnKa7eex3KR5djNYMXe0bvIqpHf07qIBw3LftBsxuWxZak0K6FuO1YCo1berrnTEtDh9qA/XlJfhrojHbmq6qxxVTLdtPsuePXUtCr9U/B9dcfdZ6mVyO1stHiL2IE5whv4qiIj0hvVV0RqkFgB/VOio5Ec1UVFTVFTsnyfz2Zb9oNmNy2LLUmhXQtx2rAVGrb1dc6YlocPtQH68pL8NdEY7c1XVWOKqZbtp9lzx66loVfqn4Prrj7rPUyuR2tlo8RexAnOEN/FUREekN6quiNUDX4PhFRyI5qoqKmqKnZPkAAAAAAAAAAAAAAAAAAAAAAAAAAAAAAAAAAAAAAAAAAAAAAAAAAABgbbRwOVyp2/E0/I33IP8A/Iz7f6xvkwttkIHLZRpWJpryF306J3vxMy3+sB7xssY3K5GcO4ev5GLWWf8A+Vm3f1jWJj/ZPR0jZJbRh668jUKvD73+HRXf1jYAAAADlWbHrWMZPB/cPm6OdVOVZsetYxk8H9w+bo4GANhj79nzb+siqhKvYY+/Z82/rIqoAAAAjrtccVaxixmCtTLfaEZZmHb/ACDIksxyK2LVp1Woxq6cdWw3MT4uUcWEnZuBISceemnoyDLQnRojl6Gtaiqq/wACEUMkkjFzObSCo4pVnempSQqNSuxXaIrNGO5OVauuvBFiQlT/AEAK55fsI6RgVg3amFdHhsSHQadDgx4jWonLTKpvRoq6dKuiK5dfjOhAAAAAAAEVttX109reD+R841EtSRW21fXT2t4P5HzjUS1IAAATM23zH/g/wxibjtxKzPNV2nDXkGcNT8XZg5NbMxTsqBmPx2psO8IrnJSLZplWby8pKykoiQUiOhP1a/RWKxjXIrWozXRVXVO27XjC6cvzKyt002VfHmbHq0GqxGsTVUlnosGM7vNR7XL8TTx7IjFig3nlggYfQp2F6uWTPzEvNy2uj+p40R0WDFROy1d5zde2xQNV3fgXgzftuPtK8MLbXqlJdDWG2WjUuDuwk001hqjUWG5Ow5ioqdhUI04s2nVdm1nnpFSw9qk0y2YkSXqMqyPFVeVpMd6smJSK78/d3Xoir2mO6U1LnkVdqLXZTHPOpbuFVjuSoT1MlZG24rpdd/8Aw2PHc50Ph2WJEbr2l116ALSSk1CnZSDOwF1hTENsVi9trk1T/kp5j6NCpqUeiU+kN6JGVhSycf1jEb/QfeAAADlWbHrWMZPB/cPm6OYA2GPv2fNv6yN/5setYxk8H9w+bo5gDYY+/Z82/rICqgAAGZL42dmWrEXGlcdrso1Zna/HqEOpTktEqO/IzkWG1rWNiwXNXViIxvtWuai6aLqmqGmyaFs7SnGqiZ0ly/42Umy6La8vcczQo81JyUxBjNa5XJKRXxIsd7URyrCVVRqJ7ftAUshQoUCEyBAhshw4bUYxjERGtanBERE6EM8Z9MB7Xx1y33ZI1emyz6zb9OmKxRJ5zE5WVmYLFfo1/SjXo1WuToVF+JDRXScGzw4wUHBfLLfFxVechQ5qo0uPSKXAe720zNzDHQ2ManHXTeVy8OCNVQMS7EjEyrx1xDwjnJiJEp0syWr0kxz1VIURzlhRkanYRdIa8OyilUyV+xIw0qsvCxExcnJZ8OnziS1CkXvh6JFexVixlaq9KJvQk4dnX9FUAAAAEVttX109reD+R841EtSRW21fXT2t4P5HzjUQLUgAAY62j2cZMt+GzbKsebV+It5wny1MZCTefIS6+1fNKn67Vd2Gmi6u46aNU2KT4z3bOLFDNbjZL4nWhfVrUeQg0KVpSy9S6o5ZYkKJGervxcNzd1Uippx14KB7xs2MnbsvmHT8SMQJJX4jXtCbMzzo678WnyrvbsltV/PVV34i9KuVE1XdPztsJ1oUT/eSnf2hk3mSsef2WrB/879ickzP7NrFHKzhk7FG7r8taryDZ+BIdT03qjlt+Lro78ZDa3RN1deIFJNkp1llu/7Xqv8AOnGySDeWvZl4q5m8KJHFq1L/ALUpVOn5mZlWS1R6p5ZroMRWOVeThuboqpqnEuxRpKJTqRI0+M5rokrLQoLlb0KrWoiqnxcAPuAAAcqzY9axjJ4P7h83RzqpyrNj1rGMng/uHzdHAwBsMffs+bf1kVUJV7DH37Pm39ZFVAAAAHAsd8kGAmZO85W+MXKVV6rOSNPbTZWDBqcSWgQYaPc/eRIW65XKr111cqcE4IZ0tXab3a7OIuXLEzD+gWtQ4VbmqBEqCzMaJMcuiubLRFc5WsY2I7c4K1dN9OPZKEASJzj7OGbyv27GzE5W76uWRgW45JipST55WzkjC3kTl5eYhoxysaum8x2rtNV3l00NZ7NLNtX8z2Ek/IX/ADDJi8bOjw5Ofm2sRnV0B7VWDHc1OCPXdc12iIiq3XTidFz34iWzhvlSxDqVyzMFvqpRpikSUB7kRZmamGLDhw2px16VcvDgjVXsGLdiDZlYgQcT8QI0OKymTfqfSYDlaqNiRofKxH6L2d1IjO9vfGBVAAAAABFbbV9dPa3g/kfONRLUkVttX109reD+R841EtSAAAAAAT5210fdyzWhLa/lL7lX/wDDT55P6xyLJ9st8AswGXGzcXr2u/EGSrVwwpyJMwKXUJKHKs5KcjwWbjYkpEemrITVXV68VXoTRE6bttI6NwFsSV1/KXfymn+jJR0/rGg9nFAWWyTYWQ1TTWmzMT/inY7v6QOJ8yplY7vsVfGtO9BHMqZWO77FXxrTvQTf4AwBzKmVju+xV8a070EcyplY7vsVfGtO9BN/gDAHMqZWO77FXxrTvQRzKmVju+xV8a070E3+AMAcyplY7vsVfGtO9BHMqZWO77FXxrTvQTf4AwBzKmVju+xV8a070EcyplY7vsVfGtO9BN/gDAHMqZWO77FXxrTvQRzKmVju+xV8a070E3+AMAcyplY7vsVfGtO9BHMqZWO77FXxrTvQTf4AwBzKmVju+xV8a070EcyplY7vsVfGtO9BN/gDAHMqZWO77FXxrTvQRzKmVju+xV8a070E3+AMAcyplY7vsVfGtO9BHMqZWO77FXxrTvQTf4AwBzKmVju+xV8a070EcyplY7vsVfGtO9BN/gDAHMqZWO77FXxrTvQRzKmVju+xV8a070E3+AMAcyplY7vsVfGtO9BMfbQ/JvlsyhW7bVOsG7L5q16XJMvislatUZOLLy9PhJpEjPZClYb950RzGs9siLpEXju6FuKjUJGkU+ZqtUm4UrJyUF8xMR4z0ayFCY1XOe5V4IiIiqq9pD+cbODmBnszGP8Ac2J8SJFSlRI3UFCgRNUWXpkFVbAbovuVdq6K5Ow+K8DjAOoYHZZsbsxlZ9SMJbCn6vDhxEZNVBzeRkJT/WzD9IbV047uqvVPctUqHlu2O2GNj9S3JmDrnr4rLN2J6jySvl6TBf2nO4RZnRU7PJtXiiscgEvMDss2N2Yys+pGEthT9Xhw4iMmqg5vIyEp/rZh+kNq6cd3VXqnuWqVDy3bHbDGx+pbkzB1z18Vlm7E9R5JXy9Jgv7TncIszoqdnk2rxRWOQoJb9u2/aVGlbdtahyFHpUjDSFKyMhLMgQILE/NZDYiNanxIh+iB9OkUilW/SpSh0KmStOp1PgMlpSUlYLYUGBCYiNaxjGoiNaiIiIiJoiIfcAAAAAAAAAAAAAAAAAAAAAAAAAAAAAAAAAAAAAAAAAAAAAAAAAAAAAY62s9L9UMlNzze7r6mVSkzWva1m2Qtf/FNima9o/Rn13JNinJMh76wqdKzmnxS87LxlX9CQ1X9AHL9jpVfVHKHEk97X1LuypSmna1hwI2n/jf8zchOfYlVlkfAi/beSJq6Su7q1W9pI8nAYi/p6nX+AowAAAA5Vmx61jGTwf3D5ujnVTlWbHrWMZPB/cPm6OBgDYY+/Z82/rIqoSr2GPv2fNv6yKqAAAB6BmBj12XwNv6LbNKn6nVvW5UGyUnIS748zHjOgPRrIUNiK571VU0RqKqqT+2PGA+J+Gt14j3Ribhpc9qPmKfIyMh6uUaZkHRkWJEfF5PlmN3kTdh66a9PEqAAAAAAAAAAIrbavrp7W8H8j5xqJakittq+untbwfyPnGolqQAAA+jW6LSrko09b9dkIM7TqlLxJWblozd5kaE9qtcxydpUVUJPYqbOvNHlexPjYtZJLhn6jTVc98KTlpuFDqMnCVdVgRYUZUhzkLo0T2zl0TVmqby1vAEh6rmF2wGJFPfh7T8H7joE3Gb1PGqstaD6dFei8FVJuZ/EQ1X9fD3VTsKh3LINs3KtgpdDcdMfp6Vql9LvxadTocbqllNixNd+PFjLwizCo5yat1a3VVRzlXVKDAAAAAAA5Vmx61jGTwf3D5ujmANhj79nzb+sjf8Amx61jGTwf3D5ujmANhj79nzb+sgKqAAAYZ2gGznhZmpxmKmFtRk6RiBKy7YEzAmlWHK1eEz3COeiKsOM1OCP0VFTRHaaI5NzACPlq4u7XXLvR4GHsxhJct1SkixJaTiTVtvrqwGImjUSak3LvoidCxHu0Th0cD68nk4z95479p90ZoanO2pbkq5NHVNIUF0vBVfbQ5Snwl9pEVNE3ojWa8FVztNCxYA9RwnwrszBXD6jYZ2BS0kaLRJdIEBirvPiO6XxIjvznucquc7sqp7cAAAAAittq+untbwfyPnGolqSK22r66e1vB/I+caiBakAAAAAMd7VOxb3xDytPt6wLOrlzVVa/IRuoaPT407Mcm3f3n8nCa526mqarpompsQAZP2YVl3jYGUag21fdp1m26vBqlTiRKfV5CLJzLGumHK1yworWuRFTiiqnFDWAAAAADlWbHrWMZPB/cPm6OdVOVZsetYxk8H9w+bo4GANhj79nzb+siqhKvYY+/Z82/rIqoAAAGEc/wDs4vZI1NMXMI6jJ0jECBBZCm5aacsKVq0OH7hVe1FWFHanBHqio5ERHaaI5M329jXtesBKbBsCo4R3HdkKShpLSsxNWw+tuhMamiJ1XJKvKd+I9y/GV+AEdIeUDaDZ5L1p1fzNVObtS25R+8x1VSFA6lhKvt2ytOgqipEVOG9ERmvDV66aFUsFsG7HwDw4pGF+HtOWVpFJhqiOeqOizEVy6xI0VyIm897tVVf0JoiIh7yAAAAAACK22r66e1vB/I+caiWpIrbavrp7W8H8j5xqJakAAAAAAmLtw6ryNmYT0Te/6XVKrNbvb5KFLt1/8b/mbLyQ0v1Hyh4RSm7u8padPmtP9dCSLr/4hgHbiVlke8MJreSJq6SptWnVb2kjxZdiL+nqdf4CmGAFGfbuA+G9vxIe46mWjR5Nzf1qw5OEzT/uge+gAAAAAAAAAAAAAAAAAAAAAAAAAAAAAAAyztAoWNl94VwsAsArTnqpX8QojpSqz7VSDKUukM0WYdHmHaMhrFVWwkYqq57Fj7qKrTiGW7Y7YY2P1LcmYOueviss3YnqPJK+XpMF/ac7hFmdFTs8m1eKKxyFFQB+db9u2/aVGlbdtahyFHpUjDSFKyMhLMgQILE/NZDYiNanxIh+iAAAAAAAAAAAAAAAAAAAAAAAAAAAAAAAAAAAAAAAAAAAAAAAAAAAAAAAAAAOa5mLd9duXTE+2mw9+JUbPq8CEmmv41ZSJuL+h26v6DpR4J+Sl6lIzFOm2b8CahPgxW9tjkVFT+BQJSbDq4uSreLdpRImvVMrSKjCbr0ck+ZhvVO/ysP+BCsRFfZLT81hrnVuTDWqv0jz1EqtDexeGszKzEKKq6dtGy8Xh8alqAAAAHKs2PWsYyeD+4fN0c6qcqzY9axjJ4P7h83RwMAbDH37Pm39ZFVCVewx9+z5t/WRVQAAAAAAAAAAAAAAittq+untbwfyPnGolqSK22r66e1vB/I+caiWpAAAAAAAAAAAAAAOVZsetYxk8H9w+bo5gDYY+/Z82/rI3/mx61jGTwf3D5ujmANhj79nzb+sgKqAAAAAAAAAAAAABFbbV9dPa3g/kfONRLUkVttX109reD+R841EC1IAAAAAAAAAAAAAcqzY9axjJ4P7h83RzqpyrNj1rGMng/uHzdHAwBsMffs+bf1kVUJV7DH37Pm39ZFVAAAAAAAAAAAAAACK22r66e1vB/I+caiWpIrbavrp7W8H8j5xqJakAAAAAAiztc5mNfWc+2LFk4iq+Wt2lUlrU46Rpibjv176pGh/wIWhlpaBJy0KUloaQ4MBjYcNidDWtTRE/gQiri052NG1+lKZA/Gy0nfVGknMTiiQabDgdUN/SsvGVe+pa8AAAAAAAAAAAAAAAAAAAAAAAAAAAAAAAAAAAAAAAAAAAAAAAAAAAAAAAAAAAAAAAAAAAAAAAAAAAAAAAAAAAAAAAAAAAAAAAACJ8L/0G7YnTTqeHPYgqmnQiMrcLh+jSf7yFsCMG11t6oYZ5vLUxcoTeSjVijyFThRtNP8AD5GO5n/JjJb+EsXa1wyF3WzSLrpT96SrUhL1CWdrrrCjQ2xGL/wuQD9QAAD0rG+yqriVgvf2HNCmJSBUrqteq0STizb3NgQ48zKRIMN0RzWucjEc9FVUa5dNdEXoPdQBFbmVM0/d9hV41qPoI5lTNP3fYVeNaj6CWpAEVuZUzT932FXjWo+gjmVM0/d9hV41qPoJakARW5lTNP3fYVeNaj6COZUzT932FXjWo+glqQBFbmVM0/d9hV41qPoI5lTNP3fYVeNaj6CWpAEVuZUzT932FXjWo+gjmVM0/d9hV41qPoJakARW5lTNP3fYVeNaj6COZUzT932FXjWo+glqQBFbmVM0/d9hV41qPoI5lTNP3fYVeNaj6CWpAEVuZUzT932FXjWo+gjmVM0/d9hV41qPoJakARW5lTNP3fYVeNaj6COZUzT932FXjWo+glqQBFbmVM0/d9hV41qPoI5lTNP3fYVeNaj6CWpAEVuZUzT932FXjWo+gjmVM0/d9hV41qPoJakARW5lTNP3fYVeNaj6COZUzT932FXjWo+glqQBFbmVM0/d9hV41qPoI5lTNP3fYVeNaj6CWpAEVuZUzT932FXjWo+gjmVM0/d9hV41qPoJakARW5lTNP3fYVeNaj6COZUzT932FXjWo+glqQBFbmVM0/d9hV41qPoI5lTNP3fYVeNaj6CWpAEVuZUzT932FXjWo+gjmVM0/d9hV41qPoJakARW5lTNP3fYVeNaj6COZUzT932FXjWo+glqQBFbmVM0/d9hV41qPoI5lTNP3fYVeNaj6CWpAEVuZUzT932FXjWo+gjmVM0/d9hV41qPoJakARW5lTNP3fYVeNaj6COZUzT932FXjWo+glqQBFbmVM0/d9hV41qPoI5lTNP3fYVeNaj6CWpAEVuZUzT932FXjWo+gjmVM0/d9hV41qPoJakARW5lTNP3fYVeNaj6COZUzT932FXjWo+glqQBFbmVM0/d9hV41qPoI5lTNP3fYVeNaj6CWpAEVuZUzT932FXjWo+gjmVM0/d9hV41qPoJakARW5lTNP3fYVeNaj6COZUzT932FXjWo+glqQBFbmVM0/d9hV41qPoI5lTNP3fYVeNaj6CWpAEVuZUzT932FXjWo+gjmVM0/d9hV41qPoJakARW5lTNP3fYVeNaj6COZUzT932FXjWo+glqQBFbmVM0/d9hV41qPoI5lTNP3fYVeNaj6CWpAEVuZUzT932FXjWo+glqQAAAAHw5zWNV73I1rU1VVXRETtnycmzZ3/8Agvy0Yl3wyPyMxT7bnWSj9dN2ajQ1gwP/ABYkMCVWzga7GbaM1rFOI1YqQFuO7XOcnQs1EdBRV/TPIWuJS7ECwVdN4oYozEHRIcOQoEnE06d5Xx5hv6N2WX9JVoAAAAAAAAAAAAAAAAAAAAAAAAAAAAAAAAAAAAAAAAAAAAAAAAAAAAAAAAAAAAAAAAAAAAAAAAAAAAAAAAAAAAAAAAAAAAAAAACcO2ysD1WwcsPEmDA34tt1+NTIrmpxbAnYG8rl+LflIad96ds0Rs4sQG4iZNcOJ58wkSaosg+35huuqw1koroENq//ACWQXd5yH7+efDL8LeU7Em0YMvy05Do0SqyLUTVyzMmqTMNrfjcsHc/dqnZMa7EbE7qm28RsHJuY4yE5LXHIw1XVXNjM5CY07SNWDLfpiAVBAAAAAAAAAAAAAAAAAAAAAAAAAAAAAAAAAAAAAAAAAAAAAAAAAAAAAAAAAAAAAAAAAAAAAAAAAAAAAAAAAAAAAAAAAAAAADCW2NxBba+VaWs2DMI2YvO4pOTfC10V8tLo6Ze740SJCl0/dIbtI4bZO/J6+8w1kYL0JHTb7cpLXpLw19stQqEVPxenb5KDLKn+n/CGyNk1YC2Vk3oVVjQFhTF31WoV6Kipo7RYiS0Ne8sOVY5Pichsc9VwqsSRwvwytTDim7qy9sUaTpLHNTRH8hBbDV/fcrVcq9lVU9qAAAAAAAAAAAAAAAAAAAAAAAAAAAAAAAAAAAAAAAAAAAAAAAAAAAAAAAAAAAAAAAAAAAAAAAAAAAAAAAAAAAAAAAAAAAAAAAAA/wAxYUONDfBjQ2vhxGq1zXJqjkXpRU7KESMpczEyi7TObwvqTnStLnq1P2WqvXRYkrNPR9Pdx/XvbJu49hxbkjntjMNp/D3MBZmPNtb8m+5pFjXzUJPbMqdOezdiKvYXkXyyN1/7Fe1wCxgPTMGMSKfjBhNaGKFM3Gwbno8rUlhsXVIMSJDRYkLvsfvMX42qe5gAAAAAAAAAAAAAAAAAAAAAAAAAAAAAAAAAAAAAAAAAAAAAAAAAAAAAAAAAAAAAAAAAAAAAAAAAAAAAAAAAAAAAAAAAAB8Oc1qK5yoiImqqvYQiJga9c4e1LdfzWLN0SXuaYuVIi8UbTqaiJIq5O0qwpNip0e3KeZ9MXPwLZUb/ALrlpnkalO05aJTFRdH9VTi8g1zP2zGvfF/+Wpj/AGJeEXUduX9jlUJXSJUpmFbNMiOboqQoSNjzKp22ue+WTXo1gr2uAVAAAAAAAAAAAAAAAAAAAAAAAAAAAAAAAAAAAAAAAAAAAAAAAAAAAAAAAAAAAAAAAAAAAAAAAAAAAAAAAAAAAAAAAAAAAAAAAAAAAAyXtP8ABZ2MOUy4pqnyvLVix4jLpkt1PbKyA1yTLdenTqd8Z2nZcxhrQ8M5JytQlI8hPS8OYlpmG6DGhRGo5kRjk0c1yL0oqKqKgE99jNjWl3YJ17Bapze9P2JUFmpBjl4rTpxzn6NTs7sw2Oqr2OVYnfocRAy8z0zkV2k01h1WZl8tb01V41qx4kZ2iPpk85j5CM9V4IiOWUiOXsIj017Jb8AAAAAAAAAAAAAAAAAAAAAAAAAAAAAAAAAAAAAAAAAAAAAAAAAAAAAAAAAAAAAAAAAAAAAAAAAAAAAAAAAAAAAAAAAAeCenpOmSUxUqjMw5aVlIT48eNFcjWQ4bUVXOcq9CIiKqr8QEo9tVjNEqVesbL1RY6xUkmLctVhQ13t6Yib0CUZonQ5rOqHadlIzF79BMo+DLcAculj4XxYLYdQptMbHqumi61COqxplNeyiRYj2ov61re0Shy8Sc1no2lMziTVpeJMW/KViNdUZkVuqQ6bIqxkhBei8F1c2UhuTsor107Bb0AAAAAAAAAAAAAAAAAAAAAAAAAAAAAAAAAAAAAAAAAAAAAAAAAAAAAAAAAAAAAAAAAAAAAAAAAAAAAAAAAAAAAAAAAAAAAAAAAAAAAAlftpcBVWHaWZCgyao+EqW3XXw046e2iScZdO0vLQ1cvbgp2jauRvHpuYrLVad9zk4keuSkD1Gr2rtXJUJZEZEe7tLEbycbTtRkPe8fsI6Rjvg1duEta5NsG46bEloMZ7dUl5lNHy8bT/3cZsN/7klhsmsY6rglmEujLJiEkSmpc8eLKw5aYXTqSuySva6EvYRYjEisVey6FCanSBY8AAAAAAAAAAAAAAAAAAAAAAAAAAAAAAAAAAAAAAAAAAAAAAAAAAAAAAAAAAAAAAAAAAAAAAAAAAAAAAAAAAAAAAAAxftW8fPwP5ZpuzaTO8jX8SIrqFLo12j2yKNR07ETtt5NWwV/+IQ2gREze3XV892fmlYPWJNvj0SlT7LSp0eF7eGyHCe59RntOhWtVIzt5PdQ4ENQNgbHvARMPMB57GGsyXJ1nEWa35VXt0dDpcs5zIKJrxTfiLGf2nN5Jewhvs/Mti26NZttUm0bckmSdKoklAp0jLs9zBl4LEZDYnea1E/QfpgAAAAAAAAAAAAAAAAAAAAAAAAAAAAAAAAAAAAAAAAAAAAAAAAAAAAAAAAAAAAAAAAAAAAAAAAAAAAAAAAAAAAAAAAAAAAAAAAAAAAAAjxtZ8EazgzjrbOafDzladDuOagRJial26dRV6U3XwovaRYsOG16J2XQIrl6Sw5yfNNgRS8yOBd0YT1BYMKaqUry1KmoicJSoQvby8XXpRu+iNdpxVjnp2QPt5a8baPmIwStXFukclDdWpJvV0sxdepJ6Gu5MQePHRsRrt1V4q3dd2TppHvZPY/VfBbGW4Mp+JiRaZBuCoRmSUvNLurIV6X1hxYC9hFish7n+nBhtT3ZYQAAAAAAAAAAAAAAAAAAAAAAAAAAAAAAAAAAAAAAAAAAAAAAAAAAAAAAAAAAAAAAAAAAAAAAAAAAAAAAAAAAAAAAzXtBcxqZbst9dr9JnuQui4kWg29uu0iMmozXb8wnZTkYSRIiL0b7YaL7oylsZMuayFFr+Zq5ZH8fVViUG21iN4pLscizcw3X9dEa2Ejk4pyUZOhxwnOjiPcmfbOjQ8DcLJlJqh0SedbdGit1fBdE3t6oVF2nTDakNV1TphS7XJxcWSw1w/t3CmwLfw3tKV5CkW3T4NOlGrpvOZDaib7lTpe5dXOXsucq9kD2UAAAAAAAAAAAAAAAAAAAAAAAAAAAAAAAAAAAAAAAAAAAAAAAAAAAAAAAAAAAAAAAAAAAAAAAAAAAAAAAAAAAAAAAAAAAAAAAAAAAAAAAAAASL2ueXSp4b4j0LNphw2NIQ6tNy8CsR5TVj5KsQUR0tNoqe55RkNE14aRIKKqq6IUHyc5i6bmfwGoGJMKJBZWWs9TrglYeidTVKE1EiojfzWvRWxWJ2GRGp0op77i9hZamNmGlw4WXtKcvR7ik3SsbdRN+E7g6HGZrwR8N7WPavYcxCOWU/FK7tnXnAreDOLUysC1qrOso1diLq2A1qrrJVWGi/mbsRHL2eSiv1RXNREC3oP8ALHtiNR7HI5rk1RUXVFTtn+gAAAAAAAAAAAAAAAAAAAAAAAAAAAAAAAAAAAAAAAAAAAAAAAAAAAAAAAAAAAAAAAAAAAAAAAAAAAAAAAABkbaXZofY64AzVItypchel9pFo9H5N+kWVgK3/CptNOKbjHI1qpxSJFhr2FNUXHcVEtG36ldVy1KDT6TR5SLPT03GdpDgQIbFe97l7SNRVIhwm3ntS88Kvek7JWbLO1XsLSbdl39HZRseM53x/jY69LG8A1Jsdsr/AK1bNqGZe7afu1S6GPptuMis9tApzH/jphNehY0Rm6i6a7kLVFVIhSk+hQKDR7WoVOtm3adBkKVSZWFIyMpBbpDgQITEZDhtTsI1rURO8ffAAAAAAAAAAAAAAAAAAAAAAAAAAAAAAAAAAAAAAAAAAAAAAAAAAAAAAAAAAAAAAAAAAAAAAAAAAAAAAAAAAAAAAAAAAAAAAAAAAAAAAAAAAAAYE2seUtcXsMWY52XTFi3bYcs5Z+HBZrEn6Oiq6InDpdAVXRW/tFjJxVWob7PhzWvarHtRzXJoqKmqKgGBdlHm+hYvYbNwIvep715WPKNbT4kZ+r6lSGqjYaovZfA1bDd22LCdxXfVN9kTc7eAd45CcyVCzCYHI+m2vVKmtQozoTF5GnTvFY9OiImici9iv3WrpvQnPZx5NVWseW7H20My2EVFxWs96Q4c+zkahIrER0SnzzETlpZ/xtVUVF0TeY5jtNHIB08AAAAAAAAAAAAAAAAAAAAAAAAAAAAAAAAAAAAAAAAAAAAAAAAAAAAAAAAAAAAAAAAAAAAAAAAAAAAAAM655c19Iyn4MzVywIkvHu+ucpT7YkImi8pNbvtph7elYUFFR7uwqqxmqb6KBjra75uUmEhZTMOp58aYjRIM1d0WWXVddUfL09NOlVXcivRO1Cbrxe1NUbO/KjCyv4HSzLgkGw75u5IVUuJ7kTfl13V5CS17UFrl16fxj4qoqoqaYu2WOU+r4vX9N5vcZIcxUpKRqUaZoaz6K91WrCvV0WeervdNhPVdF7MbVdUWEqLXgAAAAAAAAAAAAAAAAAAAAAAAAAAAAAAAAAAAAAAAAAAAAAAAAAAAAAAAAAAAAAAAAAAAAAAAAAAAAAAAAAAAAAAAAAAAAAAAAAAAAAAAAAAAAAAAHrNCxKsK5borVkUW66fMXFbsRIdUpPK7k5K7zWua98F2j+Tc1zVbERNxyKioqgfk45YMWZmAwuruFN9yixKZWoG42MxE5WUjt4wpiEq9D2PRHJ2F0VF1aqosdMCMU8T9mDmmquGOKUKYj2hUI8OBW4MFrlhTcm5VSXqsonZc1FVdE4qnKQ3aPaisuOZdz85N6TmxwtclGgy8rf8AbUOJM29PO0akfVNXyUVy/wCbiaJoq+4ejXdG+jg0pQ63SLlo0jcVv1KXqFMqctDnJObl4iPhR4ERqOZEY5OCtVqoqL8Z94kNszM6lQwYud+U3HuNM0umOqESTokzUUWG6iVBYipEkY6O4shPia6KvuIiqi+1eqsryAAAAAAAAAAAAAAAAAAAAAAAAAAAAAAAAAAAAAAAAAAAAAAAAAAAAAAAAAAAAAAAAAAAAAAAAAAPDNzcpT5SNPz81ClpaWhujRo0Z6MhwobU1c5zl4NRERVVV4IiAeu4nYlWdg/YVaxKv6rMp1CoMq6amoztFcqJwbDY386I9ytY1qcXOciJ0kV6DSsWdqzm4jVWrdVUm0aduumnQ134NAorXruQGOVN10xFXe0XT20Rz36Ixio32DOtmavTPxjjQ8vOAMtNVC05SpdTUqFD3mJWJ3RUfPxf1kCGzfViu9zD34jtN7dbUvKhlls7KrhJIYdW0jJuoRNJuuVZWbsSozzmoj4i9lrG6brGfmtRNdXK5yh0yzrQtvD+1aTZNn0mDTKLQ5SHIyMpBT2sKCxqI1OPFV4aqq6qqqqqqqqqfsgAAAAAAAAAAAAAAAAAAAAAAAAAAAAAAAAAAAAAAAAAAAAAAAAAAAAAAAAAAAAAAAAAAAAAAAAAAAAAAAAAAAAAAAAAAAAAAAAAAAAAAAAAAAAAAAmfte8Dq9SINt5ucM5yfpNbt10OjV2dpkd8vMQ4D3L1LNJEhqjmqyI50FXa6qkWEnQ0pgfh3zZdvYjWbW7CuyRSco1wSEenT0FeCugxWKx2i9hyIuqO6UVEVOKAR8y3bYPFrD7qW3MeqR6/6HD3YfqpA3JesQGdtV4QpnROw9GPVeLoilQ8Cs12AuY6QbM4VYgyFQnkhcrHpEdep6jLp2d+Xfo/RF4K9u8ztOVNFP57sdcIbhwGxcujCW52qs7bk++WbG3N1JmAuj4EdqdhsSE5j0TsI7TpPTqVVqrQalLVmh1Obp0/JxEjS81KRnQY0F6dDmPaqOaqdtF1AsjtOcg/4YKRNY/4P0ZHXxSpferdMloftq3KQ2/lGNT3UzDamiJ0xGJupq5rEX8/ZgZ+VxJp0llyxkrOt202ByVuVWaie2q8sxv/AEaK5emYhtT2rumIxOPt2qr845ctr5jRhoyWt3GqmNxFocPSGk86IkvV4DejXldNyY0TsRER6r0xD8fNVZOCuN0zM5sslV28jVpZ/qxddnM1kqzSY7F5R1Tl4CLvOY1yI+K6Cr2sd+MR2m/uBcMGF9nXtB6fmKo8vhPitUJeTxMpsDSBHdpDh3BAY3jFhpwRJhqIqxIadKIr2JpvNh7oAAAAAAAAAAAAAAAAAAAAAAAAAAAAAAAAAAAAAAAAAAAAAAAAAAAAAAAAAAAAAAAAAAAAAABJbaZZ5apiNXo2UvACamJ6VizbabcU7TUWJFqs2r0alNl9zVXMR+jYmnGI/wBontUdynum0n2ijrY9UsuOX+tOfX4u9JXLX5J+qyGvtXSUs5v+fX3MR6fk+LW/jNVh+z7NDZ9vwdk5THzGikIl8T8DeolJmGe2ocCI3jFiIvRNPaumnTDaqovtnORodO2eeRym5WLH9dd5yktNYmXJLt9U46KkRKXLro5JGC5OHBURYjm8HPRERVaxqrsAAAAAAAAAAAAAAAAAAAAAAAAAAAAAAAAAAAAAAAAAAAAAAAAAAAAAAAAAAAAAAAAAADl+Y7MNZeWHDOPipftLrVQpMCcgSToNIgwoswsSKqo1UbFiQ26Jpx9tr8SmS37a3LEnuMO8UF79Pp6f3w2fi9gzhrjxZsTD/Fe2/VygRZiFNPlOrJiW1iw1VWO34D2P4Kq8N7ReycOZswci7OjAqF+m4asv8c0Bxt+2wy3J7jDTEpe/KSCf3o8L9tll6T8nhbiIvfgyKf3g7izZmZHGdGBEovfrdTX+OZPMzZrZIWdGAtOXv1WoL/HHA4C/ba4DJ7jCW/l7/USf2x4X7bfBJPcYPXwvfiyif2hopmzhyTM6MA6R+menV/jjHmZs7MlbOjAChL35iaX+OKBml+26weT3GC94r35uVT+seF+28wqT3GCF1r36hLIaiZs98mDOjL9bn6XR1/jiHmZkCyas6Mvdq/phRF/jeBlF+2/w2T3GBNyr36rLp/VPC/bg2EnuMAa+vfrcFP7I10zIZk6Z0ZeLPXvyir/Gp5mZF8n7OjLtZP6aa1f4wMcv24lnJ7jL1WV79wQk/sDwv241tJ+Ty51Ne/c0NP7sbTZkiyiM6Mudhr36PCX+NDzMyW5SWdGXHD1e/QZdf42gYfftyaMnuMtk6vfutif3Q8L9uXJJ7jLJHXv3gif3I3YzJxlOZ0ZbsN/021KL/Gw8zMoWVNnRlswxXv2pIr/HCAwO7bnJ+ZleX9N6/cDwv25k2vuMscJO/eKr/cigjcpuVhnuctWFf0Opy/2J5mZWcscP3GXLC9vetCnp/YgTvftyauvuMtUmnfuxy/3Q8L9uPca+4y5U1O/c8Rf7sUcZlmy3w/cZfcNW961JBP7I8zMueXuH7jAjDxveteRT+yAmu/biXev5PLzR079wxV/sDwv24V9r7jACgp365GX+yKaMy/4Dw/cYJ2E3vW3Jp/ZnmZgZgnD9xg9ZDe9b0on9mBL9+2/xHX3GA9tp36tHX+oeB+29xTX3GB1qp36jMr/QVOZgzg/D9xhRZze9QpVP6h5mYTYVw/cYZ2o3vUaWT+oBKV+26xfX3GC1np35yaX+k8L9txjWvuMHbJTvxptf7QrMzDLDeH+Tw+tpvepMBP6h5mYf2HD9xZNAb3qbBT+qBI1+21x3X3GElhJ31nF/tjwv22eYNfcYV4eJ34U8v94K/Msyz4fuLUoze9IQk/qnmZbNtw/cW9TW96Uhp/QBHV+2wzHr+Twzw2Tvys+v96PC/bW5m19xh1hgnfkKgv8AfCyzKLR4fuKTJt70Bif0HmZJScP3EpBb3oaIBF1dtXml19rYGFaJ8dLqK/34+OeYzbxvyVh4bfuKNUF/vilqUa1qaNRET4j5AitzwmciN+SsWwv3FBnl/vSnxzuGdmN+Ssezv3FuTi/3hS1QAitzrmeqN+Ssm2v3FrzS/wBqo50jP3G/JWXR/wBxaUwv9dS1IAirzmm0MjfkrNk/3Fmx1/pU+ecg2jsb8lZ//BZEVf6FLUgCK3OGbS6N+StCd/cWG9f7NT49nxtP435K06z+4w/Vf7FS1R45iYl5OXizc3HhwIEBjokWLEcjWMYiaq5yrwRERNVVQP5vcz2JmPeLd6SF4ZhrdmabcHqe2Tl40xQPUp8xLQ3uVurdxiRN1z3JvaKuiomuiIicdO7Z2cwkTMvmJuXESUjRHUKDESlW/Deq+0p0BVbDdovuViOV8ZW9h0VU7BwkAeeQn56lzsCpUydjyc3LPSLBjwIiw4kJ6LqjmuaqK1UXsod+y25E8wuZyYgTtn2q6kWzEd+MuSstfLyO72eSXdV8w7pTSG1yIvulanEqzlu2WmXbAzqWvXdI/hGuqDuv6urUu3qKBETswJLVzE46KixViORU1aregCPtvYC5lpOxn5k7bw+uiQt2gxoNQh3HAhLLuhKjt5k1A4tiPY1yIqxobVY3pVyFbNn5tEaHmRpsrhfijNytKxOkoOkN3CFAr8NjdViwU6Gx0RFV8JOnRXs9rvNh7biSstGlnSUWXhPl3sWE6E5iKxzFTRWq3oVNOGhIjaA7OmsYP1OYzHZZJWcl6FJR/VOqUenOcyYoMVrt/quTVntkgNVN5Wt4wdN5PxevJhXwE/tn7tKaNjXK07B/HOqS1LxCYjZan1OJuwpav9hqdhsOaXoVnBsReLNFXcSgIAAAAAAAAAAAAAAAAAAAAAAAAAAAAAAAAAAAAAAAAAAAAAAAAAAAAAAAAAAAAAAAPhVRqK5yoiJxVV7AHyTU2i+0ogWPDqmAmXutti3K9HylfuSViatpXYfLSz06ZnpR0ROELiifjNVh+vbQfabM3J/AnLHXnRpmMrpOuXXIv1RuvtXS0g9vunLxR0dvR0Q1VV32/sbOzZpMtP1Mx7zGUNIleXcm6BbE5D1Snr0smpti9MfoVkJfyfBXfjNEhh4dmjs74tvOp2ZDH6hu9Wnq2ctigT0Nd6T14tnpljv88vTDYvuOD19vu7lOgAAAAAAAAAAAAAAAAAAAAAAAAAAAAAAAAAAAAAAAAAAAAAAAAAAAAAAAAAAAAAAAAAAAAAAAAAAAAAAAAAAAAAAAAAAAAAAAAAAAAAAAAAAAAAAAAAAAAGIdrDmOfg3l+XDi351YNyYlrGpbXMdo6BTGI3qyJ8W+j2QURelIz1Ti028cHvDJrhFijjW7HDGCTi3rUJKXgyVEpFSRFpVLl4eq6JL9Ed7ojoj3LFVzVVyIjE3UAiPl2yR5hszUxCmMP7MiStAc/di3FVt6VprERdF3YioroyovBWwmvVOyiJxKs5atlTl/wVZJ3BiFLNxHuuEjYix6pARKbLxOn8TJ6q12n66Kr14aojOg2nLy8vJy8KUlIEOBAgMbDhQobUaxjETRGtROCIiJoiIeQD/EGDCl4TIECEyHChtRjGMaiNa1E0REROhEQ/2AAPhzWuarXIioqaKi9CofIAlrn22XKzESoY2ZXKMsKaa505VrQlG7qPX3To1PanQ7XisunTx5PRdIa/UyF7UaNKRZDBHNPV3MdDcklS7vnHKjmORd1sCoq7/hSYXo4cp+dEKqmFs9OzPtXMN1bidhGklbeIyo6LNQnJycjXXdK8ton4qOvYjImjl4PRdd9obmhRYUeEyPAiNiQ4jUex7F1a5q8UVFTpQ/2RKyuZ7MbckF3xMCMwluVuftSlR0lY9JnU/xjQv28o5y6RIKou8kPe3HIqOhubqu9Y3DXE6w8YLOkL+w2ueSr1CqTN6BNSr9UR35zHtXR0OI3XRzHIjmrwVEA9oAAAAAAAAAAAAAAAAAAAAAAAAAAAAAAAAAAAAAAAAAAAAAAAAAAAAAAAAAOc47ZgsLMuFkR78xUuOFTpNu8yUlWaPm6hGRNUgy8LVFiPXh2mtRdXK1qKqB7xXK5RbZo85cNxVaUplLp0F8zNzk3GbCgwITU1c973KiNaidKqpHvO5tGbzzGVqJl+ywwKqy2KnMJTY05JQYnqjcj3Lu8jBY1N+HLuXhuab8RPdbrVVi8/xizE5ntpfifAwqwztydlLYSNy0nbknGVJeDCa5P8MqUfg1yt1Ti7RjVVGsar11fSTJTs/8PMptKZcVRfL3LiLOQdycrj4X4uTa5PbQJNruMNnSixF9u/jrutVGIHK8g2zMouCSU7F7HSTlavf6I2Zp9KVWxZSgu6WuVU1bGmU/X8WMX3GqokQoEAAAAAAAAAAAAAAAAAAAAAAAAAAAAAAAAAAAAAAAAAAAAAAAAAAAAAAAAAAAAAAAAAAAAAAAAAAAAAAAAYA21fWsWt4QJHzdUTCuAmy/x9zE4T0LGOyrvw/kqLcHVXU0CqVCdhzTOQmYsu/fbDlIjE1fBcqaPX2qprouqIF6QRW5lTNP3fYVeNaj6COZUzT932FXjWo+ggWpBFbmVM0/d9hV41qPoI5lTNP3fYVeNaj6CBakEVuZUzT932FXjWo+gjmVM0/d9hV41qPoIFqQRW5lTNP3fYVeNaj6COZUzT932FXjWo+ggWpBFbmVM0/d9hV41qPoI5lTNP3fYVeNaj6CBakEVuZUzT932FXjWo+gnpWz7sqq4a7Sq2MOa7MSkepWrWLmok5FlHudAiR5am1CDEdDc5rXKxXMVUVWtXTTVE6ALvAAAAAABFbbV9dPa3g/kfONRAtSCK3MqZp+77CrxrUfQRzKmafu+wq8a1H0EC1IIrcypmn7vsKvGtR9BHMqZp+77CrxrUfQQLUgitzKmafu+wq8a1H0Ecypmn7vsKvGtR9BAtSCK3MqZp+77CrxrUfQRzKmafu+wq8a1H0EC1IIrcypmn7vsKvGtR9BHMqZp+77CrxrUfQQLUgitzKmafu+wq8a1H0E9fxC2ROZLDWwLlxGrt7Yax6batHna3OQpSpT7o8SBLQXxojYbXSbWq9WsVERXNTXTVU6QLkglXsMffs+bf1kVUAAAAAAAAA4Vmpyd4SZsrV9Sr3p/UFfk4Tm0i45OG3qyRdxVGr0crBVV9tCcui6qrVa7RySTqlv5xdlrih6q0+Yf636jHRjJuG18xQa/DbqqMjM4cnFRuvtV3IrfbKxytXedeE/Hu6z7Vv63J60L1t6QrdFqUJYM3Iz0BsaDFb8bXcNUXRUXpRURU0VEUDO+UTP/g9mskYNFlphtsX3Dh70zbc9HRXRlRNXPlInBJhmiKqoiI9qIquaiaOXUBIrNlsnb0w9qkXFPKRNVCpSMpF6tS3WzLkqlOe1d5HSUbVHR0aqe1aqpGTRNFiqvD/GVna23xh7PQsNM2FJqFYk5OJ1G64IcurKrIuau6rZuAunLo1U0VyI2KmiqqRXKBXgHrmH2I1i4rWtJ3thzdVOuGiTzdYM5IxkiM10TVjk6WPTXRzHIjmrwVEU9jAAAAAAAAAAAAAAAAAAAAAAAAAAAAAAAAAAAAAAAAAAAAAAAAAA9Cxkx0wqwAtOJeeLF4yVCp6bzYDYrt6Ym4iJrycCC3V8V/FODUXROK6JqpJrMdtMsd8zldXCHLNbtctyjVaIspBh02G6NXqui68FdC15Bqp0shKq6I7eiK1VRA2bnK2muGOXNJ2xsO+o71xCh70J8tDi60+lRE4f4VFYvtnov+ZYu9wVHOh8NcAYSZcM1u0nxFXFLEq4Z+Wtl0VYUxc1ShK2WhQWuXWWp0um61+i6+1ZpDauqvdvL7bSOTvZFStLiSeImaxIU9ONVI8tZ8vHR8CG7pRZ6MxdIq6/5qGu5wTee9FVhTqm02nUeny1JpEhLSMjJwmwJaWloTYUKDDamjWMY1ERrURERERNEQDnmAOXTCjLVZMKx8K7dZIwFRr56ei6RJ2oxkTTlZiLoivdxXRE0a3VUa1qcDpgAAAAAAAAAAAAAAAAAAAAAAAAAAAAAAAAAAAAAAAAAAAAAAAAAAAAAAAAAAAAAAAAAAAAAAAAAAAAAAAAAGANtX1rFreECR83VE6rsuOsTwy/frzxOnKttX1rFreECR83VE6rsuOsTwy/frzxOgaqAAAAAAAAAAAAACK2Wn9WSq/hAvv+Qqhakitlp/Vkqv4QL7/kKoBakAAAAAIrbavrp7W8H8j5xqJakittq+untbwfyPnGogWpAAAAAAAAAAAAADlWbHrWMZPB/cPm6OdVOVZsetYxk8H9w+bo4GANhj79nzb+siqhKvYY+/Z82/rIqoAAAAAAAAAAAAzlmnyIYG5qZKLP3JSfUG72w9yWualw2tmkVE0a2O3g2ZhpontX+2RODXM1VTRoAhLd+DWdvZqXlMXnZ1VqCW2+I1H12kMdM0efhovtWTsu5FSG7joiRWpoqryb190bVyv7XfCrEtZS1Me5KBYFxRN2GlUY5z6NMv7avdq+V17URXMRE1WInQUAmZaWnZaLJzkvCjy8djocWFFYjmRGKmitc1eCoqLoqKYQzP7JTBvFnqu6MF48HDq54m9EWUhQldRpp/To6A3jL68E3oXtUTX8W5QN2yE/I1SSgVKmTsCblJqG2NAmIERIkOLDcmrXNc3VHIqcUVOCnnIQwKpn92a1bbLzEOqSNsLMaNhR0WpW3Pqq6+1ci7sJ7un2qwo2nTobny47XfBDE/qW3sZZN2HFwRN2H1VGiLHpEd/RqkfTegarqukVu41P84oG9wfTpFYpNfpsvWaFVJSpU+bYkWXm5SO2NBjMXocx7VVrk+NFPuAAAAAAAAAAAAAAAAAAAAAAAAAAAAAAAAAAAAAAAH4123laVhUOYua97npdApEqmsaeqU3DloDPiV71RNV7CdKk98x22Sw9tPqq3MultreFTZrDSuVRkSXpkJ3bhwvaxpjspx5JOhUc5AKG3NdFt2ZQ5u5rvr9PotIkIfKzU9PzLIECCztve9Uan6VJvZoNsbbVB6rtLLFRWV6eTWE656rBeyShL0KsvLro+Mqdh0Tcaip7l7VMs0PCfPxtHa7L3Pcs5VZm3Fi78CqVpy0+hSjV4KsrAa3SIqJwVYMN7l0Tfd2Si2WDZg4BZf8AqS47ok24g3jA3YiVKry7epJWInZl5RVcxqouio+Ir3oqatVvQBP3CLJjm8z73dDxWxmuKr0qgTujnXHcMNyxI0BV1RkhKe11h8dW7qQ4Karoqr7Vax5cspWCWV2gepWGNrsbUY8NGT9cnd2NUp7o/KRdE3Waoi8mxGsReO7rqq9kAAAAAAAAAAAAAAAAAAAAAAAAAAAAAAAAAAAAAAAAAAAAAAAAAAAAAAAAAAAAAAAAAAAAAAAAAAAAAAAAAAAAAABgDbV9axa3hAkfN1ROq7LjrE8Mv3688TpyrbV9axa3hAkfN1ROq7LjrE8Mv3688ToGqgAAB6NjJjThxgJY87iDidccvSaVKNVGI5dY0zF01bBgw09tEiO7DU766IiqSywFzv4wZldojZc367LgoNkVGempWVtWWqsZkksrDk5h0NZiC1yQ4sVVRHucrV9siInBqAWGAPz7hr9GtShVC5rhqEGQpdKlok5OTMZ2jIMGG1XOcq9pERQP0ASFvrPJnGznYqz2GWTSnz9Bt6UV6sjyTYcGbiy6O3UmZqbi8JZq9LWMVq8dNXqfTu7DTa35Z6RFxOdivcV1U+Ras1UIcC4X11stDTi5YkrNoqqxE6VhtdupquqImoFhgZDyA575DNtbs7bt2SMnR8QaBCbFnpWW1SXn5dV0SZgI5VVvtuD2aruqqLro5NNeACK2Wn9WSq/hAvv+Qqhakitlp/Vkqv4QL7/kKoBakAAAAAIrbavrp7W8H8j5xqJakittq+untbwfyPnGogWpAAAA9dxDxAtXCyyaxiFe1UZT6JQpV83OR3cdGNToan5zlXREROKqqIB7ECNl157c7ec7EiZw/wAqdJqVt0hquWFLUlITJtJfe0SPNz0TRIGvaY5iIq7ur14r7DNYLbYDAmmOv6lYrVq7klk6omqa25HVyIxiJq5OppxFR/DhpB3ndrtgVyBjHIbtB6fmhdMYb4h0iWt3EilwXRYkvARzJapQ2cIkSE16q6G9q+6hqq6dKLpqjdnAAAAOVZsetYxk8H9w+bo51U5Vmx61jGTwf3D5ujgYA2GPv2fNv6yKqEq9hj79nzb+siqgAAAAAAAAAAAAAAAAH1anS6bWqfMUms06Wn5GbhrBmJaZgtiwozFTRWvY5FRyL2UVNDC2YvZFYF4oumbgwgnH4bV+KqxFl5aEsxSYzunRZdVR0DXgmsJyMan+bU3mAIW1PBLaIbPypTFw2bMVyHb0F6xZioW5FWp0aO1Ol8xLOau4mnDfjQm6a+1caKwG21FMmWwKLmNw8iSkXRGLXbaTlITl6N6LKRHbzU7KuZEdr2GIVIM545bP3K1j7EmKldGHcCj1yY1V1at9ySE25y9L3o1FhRnftosN6gdDwizI4F48SaTWE+J1DuCJuco+Tgx+TnYTe3EloiNjMT43MRDpJHvF3Y2YyWPOLcuXvEeTuZJV/LS0nOv9S6nCcnuUhxkVYL3J+uV0LvHodIzq7RTKBPQbaxakKzUJCA/k4crfNLiTDYqJ08lPIrYkXgnBUjPamnR0gXABOTCPbT4QXDyMhjFh3XLQmnaNfPU2IlTkkXsucmjIzE+JrIi/GpsfDLNRl0xj5KHhvjJa9Ymo+nJyKTzYE6uv/wCWjbkZP0sA6oAAAAAAAAAAAAAAAAAAAAAAAAD4VUaiucqIicVVewcUxPzp5WcIEjQ74xstqFOQNUfISEz6oTbXJ+a6DLI97VX9siJ8YHbATIxc22VmU7lqfgjhNUazFTVrKlcMw2UgIv65JeEr3xG998NTN83j/tLM78Z9IsSBczKHNOWG6Da0mtJpjEXgrIs65UVW9jdix1RdF4dIFY8aM4GXHABkaFiZinSJKpQUX/FMrEWcqCr2EWXgo57NehHPRrfjQnzjxtobnrL41vZbcPUpUOKvJQ63cDGzE25V4IsKUhqsNjtehXviouvFiDBfYq3RVHwazmDxRgUuHEVIkWk243qiZdrxVHzUZOTY7t7sOInH3Rv7A7Jnlvy8JCmcNsNKfBq8NNFrU+izlQVeyqRouqw9ey2HuN+ICUtrZMs/WdquQL2xcqFYp1OjLvw6rekxEgNhw3cVSVkUTfa1U4ojYcOGuvuk6TfmXPZZZcsD+pa5dtPXEa54Oj+ra3Ab1FBenZgyWqw07CosVYjkVNUVDZQA/wAw4cODDbBgw2shsajWtamiNROhETsIf6AAAAAAAAAAAAAAAAAAAAAAAAAAAAAAAAAAAAAAAAAAAAAAAAAAAAAAAAAAAAAAAAAAAAAAAAAAAAAAAAAAAAAAAAAAwBtq+tYtbwgSPm6onVdlx1ieGX79eeJ05Vtq+tYtbwgSPm6onVdlx1ieGX79eeJ0DVRznMXfN1YaYGXvfljSUKcuGiUePNUyXiy7o7YsyiaMasNio5+qqmjUXVVOjACOdiZGs5ueC8ZXE3NddNXtmgKurEqrEhz6QV48nJyCIjJZq9lYjWdhd15z/LPY1Bwy2qNHw+thkdtJt66qrT5NI8TlInJQ5OZa3ed2V4cVLmEU8KP1YmJ/vxWv5rMgWsMObXzFGesTK4y1KZNPgTF8VeDS4qs6VlYbXRorV+JdxjV/0jcZMHbgzMVLTwtk0VOTfUajFVP2yQoSJ/8AuUDtuybwnplgZUqXdqScJtWvibj1WbjontnQWvWFAZr06I1irp0avU2g5rXtVj2o5rk0VFTVFQ4bkbl2SuUHCOHDViotqyUT2i8NXs3l/Tqq6/HqdzAihcUKDk62qMu62k6hoNRuCWcsvC9qxJGpo1IkNU/WNfEcqJ2NxvaLXkUdqW9ZLPvQpuXajYjaZQouvbckd+ir/An8BamUcr5WC93S6G1V/gA8pFbLT+rJVfwgX3/IVQtSRWy0/qyVX8IF9/yFUAtSAAAAAEVttX109reD+R841EtSRW21fXT2t4P5HzjUQLUgAAT02014VSi5frVtORjOZLXHcidWonQ+HLwXRGtX92rHfuShZjbap4FVvGbLPGqlryUScq9jzyV2HLw0VXxZZIbmTCNROKqjHb+nZ3APtbLPCe3cPMptt3LT5OD6r3rylXqU2jU5SLrEcyFDVendYxqIidtXL2TX5MXZdZ7MM6bhnIZeMW7ok7bq1DixGUKfqMZsGUnZV7lekFYztGw4rHOciI5URzd3RVXVDft949YL4Z25Fuy+cT7bpVMhw1iNixajCV0bhruwmNVXRXL2GsRVXsIBJPPE+Syx7SOiYkWM1lNWZfS7mm2Q/as34sR8GaTRNERIjYb1VOjV6r2S0krMwpyVgzcB2sOPDbEYvba5NU/jP53c72NNRzG43T+NEGiTshbFVb6m21EmYW4seSlF3Fd2tVe5zlROhX6dKH9BVhPdEsa3XvcrnOpMoqqq6qq8i3iB+6AAByrNj1rGMng/uHzdHOqnKs2PWsYyeD+4fN0cDAGwx9+z5t/WRVQlXsMffs+bf1kVUAAAAAAAAAAAAAAAAAAAAAAB9Wp0umVuQjUqs06Vn5KZbuRpaagtiwore05jkVHJ8SofaAGU8W9mPlBxYWNNph2tn1KNqvVtrR+odF+KX0dLdP8A7rX4zHuJuxHu+T5WbwdxnpdTbxdDkbhknyj2p2uXg8o16/8Ay2J/GVuAEP24f7VrKU5Et1MQ4lJlPyTaVMNuKnIxPzupvxzYbe3vQ2r2z2K09sZmhsec9RsUcPrXrz5ZUSOyYko9Lnte05WuWG3/AOyWePwbssKxb8k/U6+bLoVxSuipyFWp0Gbh6drditcgGA7F22OCdVYyHiHhRd9ux3aIrqbGl6nAavxuc6A/TvMVfiO62jtN8lV37kOHjHCpEw/TWDV6ZNym734jofJf988t77NDJdfMSJMzGDcrRpl+ukaiT0zIo3XtQob0g/8AcOGXfsUMBalvxLKxQvahRH6qjZzqafgsX4mpDhP0771X4wNo27mIwBu5GLa+N1h1VYmmjJS4pSK/vK1sTVF+JU1PfZaalp2A2Zk5iFHgvTVsSE9HNcnxKnBSR1y7D/EKV31s/Hm3al+sSpUePJa99Yb42hzqd2Ted+xI7pmzapbc/FRdUiUO5Ikq936YzIIFuwQ+9i5tarN40yPidLsZ7laZiFDeip/owp1V/QqHy2LtgLXXkUTGuNpw1VkSof8ANUifxgXABEmFi3tiKb7ilYwv0/X2Skf+OVcfYXMRtjojUllt/FpERdNfwXwmr/xdQa/8wLXAiRFxT2w9S93TMY2a/rLO5D+KWafVWS2v92ruK/GyBvcOExEpv/PWHoBcE+tP1KnUqXWbqlQlpOA3pizEVsNifpcqIRGXKNtYLx9tWYmIceG/3T6piHB/5tfOq7/kfcpeyFzk3jMJO3bXrPpkV3F76tXo8zFRO/BhRdV/dfpArTcmZ7LjaDHuuXHiwJB0PphRbilOVXvQ0er1/Qhxm7tqZkqtTfhwcUZmvTEPXWDSKNNxde9EfDZCX9DzI9tbDy7I6sdeOYGkyKJor2UygxZrX4kdEjQtO/ur3js1obFrLhSNyNd1931cEZum8yHMS0nAd32thOen6IgHrN+bbnDCQSJCw0wXuWtv4o2LWZ6BTma9vdhcuqp8XtVX4jgNwbW3OTifPuoeFNn0CixouvIwqNRItTnuP+uWIx36ISFGbF2dWTPD97I9LwMotSmGKirFrkSNVEcvbWHMvfDTvI1EO+2/a9tWlINpVq27TKNJM03ZanykOXhJ3mMRE/5ARSTLjtRc2Tki4gPvSDSZpdXtuuqrSpKHr2eoFVrk/cQF/iO04Y7ESIvJTeMuNrW9HKyFsSOvf3ZqY/pgFVwBm7CTZ4ZR8HeRmaLhPIVypwdF9UbjX1TjK5OhyMi6wWOTtw4bTRsCBBloMOWloLIUKE1GMhsajWtaiaIiInBETtHkAAAAAAAAAAAAAAAAAAAAAAAAAAAAAAAAAAAAAAAAAAAAAAAAAAAAAAAAAAAAAAAAAAAAAAAAAAAAAAAAAAAAAAAAAAAAAAAAAGANtX1rFreECR83VE6rsuOsTwy/frzxOnKttX1rFreECR83VE6rsuOsTwy/frzxOgaqAAAinhR+rExP9+K1/NZktYRTwo/ViYn+/Fa/msyBawm3ttrbmZzCTD66YMur4VNr8eUjxET3CRoCq3X4lWFp/AUkOKZxsBm5j8vd04Zy6Q0qseAk7SIj10Rk9BXfhar2EcqKxficoH4Wz3r0rcGTbC2ZlYjXpKUVshE3ew+BEfDcnf8AamiCO2ztzwUjKxErOW/MbLVC3qXL1OLElJ2NKvc6kzblRI0CYhNar0Y5ybyORF0VV19quqbgxe2lmU7DG0JivUbE2mXlVnQHOkKRQ4izEWYi6e1a97UVkBNelXqionQirwAn7tBP/SLtKKHadIa2ajwpi3aM+GxN5UesRr3I5PiSLqvxFqYbEhsbDb0NRET9BH7ZzYT31mgzVVzOFiNTXtpFLqUxUYUd6KkKYqkRFbCgwtfdNgMVFVehN1idJYMARWy0/qyVX8IF9/yFULUkVstP6slV/CBff8hVALUgAAAABFbbV9dPa3g/kfONRLUkVttX109reD+R841EC1IAAHwqIqKipqi9KHycDzzYS3djLlquu1bBnp2WuSWhMqVNSTjuhRJiJBXedARWqi/jGb7NOyrkA47mE2TWX7Ge4Jy8bRqdSw9rc+90WabS4MONT40Vy6rEWVdu7jlXivJvY1dVXTVdT0LC/YqYQW1VoNSxRxSrt6QIERHpISci2ky8ZEX3MVUiRYitXs7j2L8ZzLZrZ/LBwitGcwDzB1qZt9ZKpR5il1edhRXw2OiO1jS0wqIroTkibyo5yI32yoqoqcdd4y7THKhhXbEzVKLiPT71rPJOWRpNAiLMujxNPao+M1FhQm66aq52umujXLwAwLtRqbbFUzNYb5fMPqNK0yn27RpCiy0jIQkZDl3zcyu7DY1OCKjVYvRxV3HVSzdHkG0qkSNLYibsnLQpdNE0TRjUb/QSFyAYO4hZts1FUzhYpU6NDoNMqkSqQoz2KkGcqPuYMvB1T20OA1Gqqp0KxidKqWGAAAAcqzY9axjJ4P7h83RzqpyrNj1rGMng/uHzdHAwBsMffs+bf1kVUJV7DH37Pm39ZFVAAAAAAAAAAAAAAAAAAAAAAAAAAAAAAAAAAAAAAAAAAAAAAAAAAAAAAAAAAAAAAAAAAAAAAAAAAAAAAAAAAAAAAAAAAAAAAAAAAAAAAAAAAAAAAAAAAAAAAAAAAAAAAAAAAAAAAAAAAAAAAAAAAAAAAAAAMAbavrWLW8IEj5uqJ1XZcdYnhl+/XnidOVbavrWLW8IEj5uqJ1XZcdYnhl+/XnidA1UAABl63tnngtbeZN2aWRue9Yl1uqs1V1k4s7KLT+Wjw3se3k0lkibiJEdonKa6omqqahAAAAcHx+yQ5cMyc36s4kWK1K6jEhpWqZHdJzqtRNER72+1i6J0co12nY0OMWjse8oVs1VtSqiXrc8Jj99JOr1mG2B3l6lgwXqnxK7vm3wB+Va9q21ZNAkrVs+gyFFo9OhJBlJGRgNgwILE7DWNRET+leJ+qAAIrZaf1ZKr+EC+/wCQqhakitlp/Vkqv4QL7/kKoBakAAAAAIrbavrp7W8H8j5xqJakittq+untbwfyPnGogWpAAAAAZvx52fWWDMPWI1z3jZUal3DM8Y9YoUysnMR1/XRW6OhRHft3sV3xnOrC2RWT+y6jDqVUp11XesJ6RGQa9VmrBRU6NWSsOCjk+J2qL2UU2qAPz6Bb9CtWjSdu2zRpKk0unwmwJSSkoDYMCBDToaxjURGonaRD9AAAAAByrNj1rGMng/uHzdHOqnKs2PWsYyeD+4fN0cDAGwx9+z5t/WRVQlXsMffs+bf1kVUAAAAAAAAAAAAAAAAAAAAAAAAAAAAAAAAAAAAAAAAAAAAAAAAAAAAAAAAAAAAAAAAAAAAAAAAAAAAAAAAAAAAAAAAAAAAAAAAAAAAAAAAAAAAAAAAAAAAAAAAAAAAAAAAAAAAAAAAAAAAAAAAAAAAAAAAAwBtq+tYtbwgSPm6onVdlx1ieGX79eeJ05Vtq+tYtbwgSPm6omVcrm1b9jXgTbOCn4BfXH63Orf8AGfrp6j5fqicjzP5HqSJu7vL7vu113deGuiBakEq+fO+S75bfcBz53yXfLb7gBVQEq+fO+S75bfcBz53yXfLb7gBVQEq+fO+S75bfcBz53yXfLb7gBVQEq+fO+S75bfcBz53yXfLb7gBVQEq+fO+S75bfcBz53yXfLb7gBVQitlp/Vkqv4QL7/kKodV5875Lvlt9wM/5Eb6/ChtP6JiX6l+pnrtuC6q71Fy/LdS9VU+oxuS5Tdbv7vKbu9ut1010TXQC6gAAAAARW21fXT2t4P5HzjUS1JFbbV9dPa3g/kfONRAtSCVfPnfJd8tvuA5875Lvlt9wAqoCVfPnfJd8tvuA5875Lvlt9wAqoCVfPnfJd8tvuA5875Lvlt9wAqoCVfPnfJd8tvuA5875Lvlt9wAqoCVfPnfJd8tvuA5875Lvlt9wAqocqzY9axjJ4P7h83RzAHPnfJd8tvuB6pixtlPwoYWXlhn7HH1M9dtv1GhdW+u/lupeqpaJB5Xk+om7+7ym9u7zddNNU11A9r2GPv2fNv6yKqEq9hj79nzb+siqgAAAAAAAAAAAAAAAAAAAAAAAAAAAAAAAAAAAAAAAAAAAAAAAAAAAAAAAAAAAAAAAAAAAAAAAAAAAAAAAAAAAAAAAAAAAAAAAAAAAAAAAAAAAAAAAAAAAAAAAAAAAAAAAAAAAAAAAAAAAAAAAAAAAAAAAAGANtX1rFreECR83VEisAAAAAAAAAAAAAAADVWy46+zDL9+vM86ABf4AAAAAIrbavrp7W8H8j5xqIAGAAAAAAAAAAAAAAAAAVU2GPv2fNv6yKqAAAAAAAAAAAAAAAAAAAAAAAAAAAAAAAAAAAAAAAAAAAAAAAAAAAAAAAAAAAAAAAAAAAAAAAAAAAAAAAAAAAAAAAAAAAAAAAAAAAAAAAAAAAAAAAAAAAAAAAAAAAAAAAAAAAAAAAAAAAAB//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data:image/jpeg;base64,/9j/4AAQSkZJRgABAQAAAQABAAD/2wBDAAMCAgICAgMCAgIDAwMDBAYEBAQEBAgGBgUGCQgKCgkICQkKDA8MCgsOCwkJDRENDg8QEBEQCgwSExIQEw8QEBD/2wBDAQMDAwQDBAgEBAgQCwkLEBAQEBAQEBAQEBAQEBAQEBAQEBAQEBAQEBAQEBAQEBAQEBAQEBAQEBAQEBAQEBAQEBD/wAARCALBBJwDASIAAhEBAxEB/8QAHgABAQEBAAIDAQEAAAAAAAAAAAkIBwMGAQQFCgL/xABxEAABAgQDAwMLDgUOCgYIBQUAAQIDBAUGBwgRCRIhExkxFDhBUVZxd5WmtdQVFhgiMkdYYWiGlsXT5BcjM0KBOVJXYoKFkbGztMHCw8QkJTdDcnN1dpKhNDZToqOkJ0RFY3SDhJMpZJSy1YeXpdHx/8QAFAEBAAAAAAAAAAAAAAAAAAAAAP/EABQRAQAAAAAAAAAAAAAAAAAAAAD/2gAMAwEAAhEDEQA/AKpgAAAAAAAAAAAAMAbavrWLW8IEj5uqJhXATZf4+5icJ6FjHZV34fyVFuDqrqaBVKhOw5pnITMWXfvthykRiavguVNHr7VU10XVE3Vtq+tYtbwgSPm6onVdlx1ieGX79eeJ0DAHMqZp+77CrxrUfQRzKmafu+wq8a1H0EtSAIrcypmn7vsKvGtR9BHMqZp+77CrxrUfQS1IAitzKmafu+wq8a1H0Ecypmn7vsKvGtR9BLUgCK3MqZp+77CrxrUfQRzKmafu+wq8a1H0EtSAIrcypmn7vsKvGtR9BHMqZp+77CrxrUfQS1IAitzKmafu+wq8a1H0E9K2fdlVXDXaVWxhzXZiUj1K1axc1EnIso9zoESPLU2oQYjobnNa5WK5iqiq1q6aaonQXeIrZaf1ZKr+EC+/5CqAWpAAAAACK22r66e1vB/I+caiWpIrbavrp7W8H8j5xqIDmVM0/d9hV41qPoI5lTNP3fYVeNaj6CWpAEVuZUzT932FXjWo+gjmVM0/d9hV41qPoJakARW5lTNP3fYVeNaj6COZUzT932FXjWo+glqQBFbmVM0/d9hV41qPoI5lTNP3fYVeNaj6CWpAEVuZUzT932FXjWo+gjmVM0/d9hV41qPoJakARW5lTNP3fYVeNaj6Cev4hbInMlhrYFy4jV29sNY9NtWjztbnIUpUp90eJAloL40RsNrpNrVerWKiIrmprpqqdJck5Vmx61jGTwf3D5ujgYA2GPv2fNv6yKqEq9hj79nzb+siqgAAAAAAAAAAAAAAAAAAAAAAAAAAAAAAAAAAAAAAAAAAAAAAAAAAAAAAAAAAAAAAAAAAAAAAAAAAAAAAAAAAAAAAAAAAAAAAAAAAAAAAAAAAAAAAAAAAAAAAAAAAAAAAAAAAAAAAAAAAAAAAAAAAAAAAAAGANtX1rFreECR83VE6rsuOsTwy/frzxOnKttX1rFreECR83VE6rsuOsTwy/frzxOgaqAAAAAAAAAAAAACK2Wn9WSq/hAvv+Qqhakitlp/Vkqv4QL7/AJCqAWpAAAAACK22r66e1vB/I+caiWpIrbavrp7W8H8j5xqIFqQAAAAAAAAAAAAA5Vmx61jGTwf3D5ujnVTlWbHrWMZPB/cPm6OBgDYY+/Z82/rIqoSr2GPv2fNv6yKqAAAAAAAAAAAAAAAAAAAAAAAAAAAAAAAAAAAAAAAAAAAAAAAAAAAAAAAAAAAAAAAAAAAAAAAAAAAAAAAAAAAAAAAAAAAAAAAAAAAAAAAAAAAAAAAAAAAAAAAAAAAAAAAAAAAAAAAAAAAAAAAAAAAAAAAAAYA21fWsWt4QJHzdUTquy46xPDL9+vPE6cq21fWsWt4QJHzdUTquy46xPDL9+vPE6BqoAACZ2dzaTYjUXE6NlzypSKTFxy80lNnqzDk0nZh86vDqaTguRzFc1V0c9zXcdURE03il0ZIiwYiQl0erVRq/HpwIkbPGJSbe2itRkcS2Q4VZfHrspJrOpo5tVWKvRvJ7tWJGROyu8B0OBli2wFXp6X5HxnuKUqTmcu2iPvuJCjKumqN5BjupEXj7lXIidnTQ9kys7SbGqwsW4OXzOdTorY8WcbTUrE3JslJ6nTLlRIaTLWIjIsF2qaRETVN5HavRdUqmRk2zca1p3MVaMlbLYMW5YdAZCqrZVusdXOjOWWa7d4q7dVdE6dFTtoBZpFRURUXVF6FPk9cw4g1eXw9tiXuDe9U4dHkmTm908ukFiP1+Pe1PYwAAAEVstP6slV/CBff8hVC1JFbLT+rJVfwgX3/IVQC1IAAAAARW21fXT2t4P5HzjUS1JFbbV9dPa3g/kfONRAtSAAB+Dfl8W1hrZtYv28aiyQotClIk7OzDvzIbE1XROyq8EROyqoh+8Zk2heDWMOPmAEXDLBuBJRp6oVSXjVBk1PJKo+Vhbz9xHLwVViJD4LonADCtfzxZ5M6mIs9Y2UuiT1tUGXVVRKeyCyYZL6qjY05PRfawFXpRsNzO0m+qar96rZcdr9hhJRL2pGM1xXNMQUWPFp0reUWoxGInFdJac/FP04+0YjlXTREXgbc2emXGtZasvcpad50GWpt31Gfmp6t8lFhRle5YitgpykNzmuRITWaceyvBFVUNNgToyF7S24cWL0g4DZipGXkbwjPfLU2rw5dJVJyYZrvy0zA4JCj+1XRWojVVFbutXTWi5ETaGSVMtDaK06fw7gwpWqRpihVGYbJ6NX1SdFTVV06HuRIar21dqvSW4gq90FjoqaPVqK5O0unED/YAAHKs2PWsYyeD+4fN0c6qcqzY9axjJ4P7h83RwMAbDH37Pm39ZFVCVewx9+z5t/WRVQAAAAAAAAAAAAAAAAAAAAAAAAAAAAAAAAAAAAAAAAAAAAAAAAAAAAAAAAAAAAAAAAAAAAAAAAAAAAAAAAAAAAAAAAAAAAAAAAAAAAAAAAAAAAAAAAAAAAAAAAAAAAAAAAAAAAAAAAAAAAAAAAAAAAAAAADAG2r61i1vCBI+bqidV2XHWJ4Zfv154nTlW2r61i1vCBI+bqidV2XHWJ4Zfv154nQNVAAARl2m9wZT6/i/GmMHIlxxsZoE5Dg1GbtxrfU6JNscjUbEXVHumkVETegdlNHKrk4U9zdXxWsNssuJV7W7GWDVKXb00+Uiouiworm7jXp8bVfr+gnpsXcH7UuatXvjbcUpBqNcoUxAptMdMNSI6VfFY58WO3Xij3Jo3e6UTe7ageo0e7dtBCsKG6Qlr/WkNltxqzNFpr6ksPTp/GwlnFdp2fdHpuRusZdKfmHdVc5MW8G4mpVkiSca5WKlOhT+qbjpzlPx6R97TdWKnJoqJrpwLkE2tszgjZ89hdRMd5SnwJW5qXU4NImpmG3ddOykVr91kTT3Ssc1Faq8URXIBSRrmvaj2ORzXJqiouqKh8mYdm1iNXsTcn1kVm5ZmJMz1ObM0Z0eI/efFhysZ0OG5yrxVdxGpx7Rp4AAABFbLT+rJVfwgX3/ACFULUkVstP6slV/CBff8hVALUgAAAABFbbV9dPa3g/kfONRLUkVttX109reD+R841EC1IAAAAAcIzcZucPMp2H8W4bkmYU7cU/DeyhUJkROWnoycN5U6WQmqqK5695NVVEOe539oNYuVOmvtO34UvcmI05B35alJE/EU9rk9rHm3JxROy2GntnftU9sYmyyZLMaM9N+uzHZpqzVoNqT8VsxD6oVYUzWIaLq2DLM/wAxKonBHIiap7jXVXIDZ94AYg5tcxk7m5xhgxotDplXdVUmIsLdh1SqNX8VBhIvTCg6NVVTo3GN1110skflWtatuWRbtPtK0aLKUijUqA2WkpKUhJDhQITU0RrWp/8A9VeKn6oAAADlWbHrWMZPB/cPm6OdVOVZsetYxk8H9w+bo4GANhj79nzb+siqhKvYY+/Z82/rIqoAAAAAAAAAAAAAAAAAAAAAAAAAByTFrNllywNSLCxNxdt+lTsHXep0OY6qnk/+mgI+KnfVqJ8ZkDEzbWYM0LlZXCzDG5bqmGatbMVGNDpkq5ew5unKxXJ8SsYve6QKNAitV9prn0x7qMWh4IWhDpaqu6kC1LbiVObRq/r3xkjIi/tmsZp08Ok+r7EPakZi03sRqtdEvTZrpbdV1chLNRelOo2RHOYnxJBQCtd8Zksv2GsR8C+8abLoszD11lZqtS7Znh06QUcsRf0NOFXhtWcltq77JLEKpXHGh66wqPRJl2q9pHxmw4a99HKhlKxtiBdUwxkbErHik096aK+WodJiTiL20SNGfC07/Jqd0tDYz5W6HuRbmuG+bljJ7tkaowZaA7vNgwmvT/7igeqXJtucG5TfS0MGryqmnufVGZlZFF7/ACbo2hyu49uBiDMq71o4C29TU/N9UqxHndO/ycOCbltrZ0ZLLURi0/ASiTTmae2qcxNT+8vbVJiK9P0aaHVrawHwPs3d9aODlkUVWdDqfb8pLu7+rIaLr8YEkI22Kzf3FEWXt6xbBgu6ESSok7HiJ396Zcir+g/ymfvaeXJ+OoFq1drF4/4vw/WM3+F0F/8AGWogwYMvDbBgQmQ4bE0axjURET4kQ/2BFX2XW1zm/wDo1tX+mv8A2WGEN38cko9k9ti2Jy7rdxR5PXs4UwN3+H1P/pLVACKvsv8Aa3yn/SbavxdOnlcMYbf4pND4XaF7S61vb3Hak85reK+qdhugJ/3IcMtWAIsSu2XzY0SKkrX7Bw8juT3STFJnoEX/AJTSIn/Ce+W3tw7tl9xt35faRPdhz6bXospp8aNiQYuve1/SVlmpOUnoKy87KwZiE7pZFYj2r+heB6BcuXHL7eO866sDrCqr39MWbt2UiREXto9Ye8i/GigYutrbZYETqsZduFN80lzuDnSSyk6xvxqrosJdO8mvxHaLP2omSq7tyE/FaJQpiJ/mKxSJuBp34iQ3Qk/4z9K59mrkoupr1msD5CQiv6ItMqE5Jqxe2jYUVGfwtVDi937FvLdV9+NaN831b0Z3uWPmZecl2/uXwmxF/TEA2ZY2OWDGJm63DzFe0bjiP/zNMrMvMRUXtLDY9XNX4lRFPeCQt9bEbEunb8fDPG23ayrfbMhVmnx6a5PiR8JY6Kvx6NTvHo34AdrFly9tZ89fs3TZb8myg3A2rSrtP1skr3u/hgoBbMEYLZ2smcbB+pttzHCwKZXI0H8vBrVHi0apcPjhoxjf0wFNOYZ7Z3Lvc/JSuJFoXRZMy/TfjNhtqcnD7f4yFuxl/RBAoGDnmFuYXA/GyWbMYV4pW7cb1ZvulZWcak3Db23y7tIrP3TEOhgAAAAAAAAAAAAAAAAAAAAAAAAAAAAAAAAAAAAAAAAAAAAAAAAAAAAAAAAAAAAAAAAAAAAAAAAAAAAAAAAAAAAAAAAAAAAAAAAYA21fWsWt4QJHzdUTquy46xPDL9+vPE6cq21fWsWt4QJHzdUTquy46xPDL9+vPE6BqoAAepYt4d03FvDC6cM6xEWHKXNSpimxIidMPlGK1Hp/orov6CNGVjHO8dmtmHufC/G23Z9LfqT2S1Why8PeezcV3U8/LIqokWGrXLrovFq/rm6FxDm2NOXHBTMNSIdHxesCn15kuipLTL96DNS2vTyUeGrYjE14qiO0XsooHotP2gOTWpW+lywcwNsQpVYfKLBmIkSDNona6me1I2vxIzUm7n0zjxs7t2W3l/y6UCrVehQakkWDESXdDj1qeVqtYrITtHMgsa566vRF4q5yNRqGtpjYz5S49V9UYVcxFl5fe16gh1iWWBp2tXSyxdP3evA0hgVlKy/5cIcR+E+HknTZ+Ozk49UjvfNT0VvZaseKrnNavZazdb8QH+8qGCTcvGANo4UxYsKLPUqT5SoxYXuIk5FcsSMrfi33KiL2kQ64AAAAAitlp/Vkqv4QL7/kKoWpIrZaf1ZKr+EC+/5CqAWpAAAAACK22r66e1vB/I+caiWpIrbavrp7W8H8j5xqIFqQAAM4Z8s0sPKvgbOXPSlhRLrrj1pdvQYiI5rZlzVV0dzey2E322nZXdTsmjzPuanJRhhm9iW87Em57wpkO2kmElYVCnJaCyIsbc3nREjQIuqpyaImmnBV117ASRydVTKjV8SKpjTnZxbfNVKHOrNStFnKTUZ/1RmnLvOmpqJAgPY5iLwSEq8V90m6iItQ4O1AyGy0GHLy+NrIUKE1GMYy16w1rWomiIiJKaIiJ2DlvMqZWO77FXxrTvQRzKmVju+xV8a070EDrcntO8jlQnIEhKY38pHmYjYMJnrarCbz3LoiarK6JxVOk1Ex7YjGxGLq1yI5F7aKYLpuxjyvUqoytTl78xSdFk47I7EfVKcrVcxyORF0kUXTVO2bzhQ2wYTITVVUY1Gpr06IB/sAADlWbHrWMZPB/cPm6OdVOVZsetYxk8H9w+bo4GANhj79nzb+siqhKvYY+/Z82/rIqoAAAAAAAAAAAAAAAAAAM15itoNlty4LM0m4LsS4rngat9b9AVk1Mw3p+bHfvJDgaLpqj3I/RdUa4DShzzFvMLgngTIJUMWsSqJbiPYsSFLzMxvTcdqdmFLs3o0RP9Bikm8S9p3m8zJ111gZebSm7Wgz2rIMnbktEqNZjM6FV0xuaw0Tgu9CZDVvHVyofr4P7InH/FmpLeuY+/PWqk+9I8zCiR/VWtTKr0rFfvrDhqqfnOiPcnZYB1rGvbV2fSuXpWAWGk3XJhurWVe4nrKyqL2HNloarFiNX9s+EvxGdmXRtRM8esSiLd8K2J9farIIlAoqwl6U5VVhpMNTp0V8V3R08CluCOzyyqYFchPUHDiXr9agaKlYuRW1CZRydDmNc1IMJyfrocNq/GaRREaiNaiIicERAJP4R7Eyszawaljvi/AlGuVHRabbEBY0RdeKos3MNRrXdvSC9Nez29iYZ7NnJzhhyUeUwklLinoWms3ckZ9SV6p2VgxF5BP0Q0NOgD6VHolGt6nwqTQKRJUyRgJpClZOXZBhQ07TWMRET9CH3QAAAAAAAAAAAAAAAAAAAAAAD8i57PtK9qY+i3na9Ir1Pf7qUqclCmoLu+yI1Wr/AAGYsTNlxk5xI5WYl8PZm0J6NrrNW1PPlUb3oD9+XT9ENDWgAkNipsXMT7ZmXVzAbFinVvqd3LQJOrMfTp2Gqe5SHHh78N7/ANsvJIc8hZhtppkkmIUtiXLXLN0GXekJId2Sy1emxeOiMZPscrk7SNZHTpTh0FvDxTUrKz0tFk52WhTEvHYsOLCisR7HtVNFa5q8FRU7CgTuwU2zuD108hS8bbLqlkzrtGvqMhrUaeq9lzmtRI8NP2qMif6RujDjFvDHF+jeuDC+/KJc8gmnKRKbOMjLBVehsViLvQ3ftXoi/EZ6xu2YeVHGXqioSlmvsetRtXdX2w5sqxXdjflVRYCprxXdY1y8fbdkwZiZswc3OW6uLf8Al4u+auqFI6vgzluzMSm1mCzpVFl9/wBui8E3YUR6u7LEQC0wI34PbXPMBhJVPWRmSsVbpZIPSBNRYsv6lVuVVOlIjFakOIqJ+a6Gxy9l5SDL7nOy9ZlpaGzDe+YDa05m/FoFT0lanC4ar+JcukVETpdCc9qdsDuAAAAAAAAAAAAAAAAAAAAAAAAAAAAAAAAAAAAAAAAAAAAAAAAAAAAAAAAAAAAAAAAAAAAAAAAAAAAAAAAAAAAAAAAAAAwBtq+tYtbwgSPm6onVdlx1ieGX79eeJ05Vtq+tYtbwgSPm6onVdlx1ieGX79eeJ0DVQAAAAAAAAAAAAARWy0/qyVX8IF9/yFULUkVstP6slV/CBff8hVALUgAAAABFbbV9dPa3g/kfONRLUkVttX109reD+R841EC1IAAAAAAAAAAAAAcqzY9axjJ4P7h83RzqpyrNj1rGMng/uHzdHAwBsMffs+bf1kVUJV7DH37Pm39ZFVAAAAAAAAAAAAAHMMecyWDuWy11ujFi7pemtitcslT4f42en3t/MgQEXefxVEVy6Mbqm85qcQOnmaMzm0Dy/ZY4czR61XfXLd8JFRluUaI2LMQ39hJiJruSya6ao9d/RdWscTtxr2j2aHNncrsKMt1s1m2qXUnOgwZKhNfHrU9C6FdGmGJ+JZporkhbqNRVR0R7eJ1TLFsco8xElrzzV15yueqR/WrSZrVzlVdVSbnGr39WwV7KKkXpQDid8Zys8+ey4pjDvBuhVWk0eY9rEo1po+HuwXLoizs+7dVGrxRVc6FCd2WneMuWxjkJZZW5czd3rOxOERbaoEZzIXb3ZibVEc7tK2EjdFThEUpRYmHtjYYW5LWjh5adLt2jSqfipOnSzYMPXTRXORqe2cunFztXKvFVVT2ED1DDTCHDDBuhNtrC2xKNbNPTTfh0+VbDdGVOh0V/u4rv2z1cvxnt4AAAAAAAAAAAAAAAAAAAAAAAAAAAAAAAAAAAAAABznGLLtgpj7SvUrFvDmkXAjWLDgzUaFyc5Lov/ZTLFbFh8eOjXIi9lFJr5g9jhedrTMS8Mrl6RKuyWf1RBoVWmGy1QguauqdTzabsOIqL0b6QlRE905StwAiphVtIs3WVK4m4a5irXql0SUgrWRZG5YcSVrECF0I6FNuaqxWrxVFipER2ibr0TiU8y55ycBcz9Oa/De7mQ60yHykzb9S3ZepS+icV5JVVIjU7L4Svamqaqi8D3jFnBPCrHO2n2nivY9MuKnOR3JpNQvx0u5el8GM3SJBf+2Y5q9joJc5jdkbiZhnUn4i5Uron67LyEXquBSIsyktWZFzfbI6Wjt3Wx1boqp+TiJwREevECvoI85ddrDjBg7Wm4Z5rraqdwSdOi9STNQiS3U1epypw0jw37qTGnDVHIyJxVVe9eBVbCvF7DXG205e98Lbwp9w0eY4ctKxPbwX6arDiw10fCiIipqx6I5NU4cQPcAAAAAAAAAAAAAAAAAAAAAAAAAAAAAAAAAAAAAAAAAAAAAAAAAAAAAAAAAAAAAAAAAAAAAAAAAAAAAAAAAAAAAGANtX1rFreECR83VEyrlc2rfsa8CbZwU/AL64/W51b/jP109R8v1ROR5n8j1JE3d3l933a67uvDXRLE3rh7YOJVKhULEax7fuqmwJhs3Ck63TIM9Ahx2tc1sVsOM1zUejXvajkTXR7k7KnpXsTsrHwacKvobTvsQMAc+d8l3y2+4Dnzvku+W33A3/7E7Kx8GnCr6G077EexOysfBpwq+htO+xAwBz53yXfLb7gOfO+S75bfcDf/sTsrHwacKvobTvsR7E7Kx8GnCr6G077EDAHPnfJd8tvuA5875Lvlt9wN/8AsTsrHwacKvobTvsR7E7Kx8GnCr6G077EDAHPnfJd8tvuA5875Lvlt9wN/wDsTsrHwacKvobTvsR7E7Kx8GnCr6G077EDAHPnfJd8tvuA5875Lvlt9wN/+xOysfBpwq+htO+xHsTsrHwacKvobTvsQMAc+d8l3y2+4Gf8iN9fhQ2n9ExL9S/Uz123BdVd6i5flupeqqfUY3Jcput393lN3e3W66a6JroV/wDYnZWPg04VfQ2nfYn6trZesArGrsrdNlYH4f2/WpLf6mqNLtmSlJqBvscx+5Fhw2vbvMe5q6Lxa5UXgqgdAAAAAACK22r66e1vB/I+caiWpPSr1wQwXxKqsKu4jYQ2VdVSgS7ZSFOVugSk9HhwGuc5sJsSNDc5GI573I1F01e5eyoE4OfO+S75bfcBz53yXfLb7gb/APYnZWPg04VfQ2nfYj2J2Vj4NOFX0Np32IGAOfO+S75bfcBz53yXfLb7gb/9idlY+DThV9Dad9iPYnZWPg04VfQ2nfYgYA5875Lvlt9wHPnfJd8tvuBv/wBidlY+DThV9Dad9iPYnZWPg04VfQ2nfYgYA5875Lvlt9wHPnfJd8tvuBv/ANidlY+DThV9Dad9iPYnZWPg04VfQ2nfYgYA5875Lvlt9wHPnfJd8tvuBv8A9idlY+DThV9Dad9iPYnZWPg04VfQ2nfYgYA5875Lvlt9wPVMWNsp+FDCy8sM/Y4+pnrtt+o0Lq3138t1L1VLRIPK8n1E3f3eU3t3ebrppqmupSr2J2Vj4NOFX0Np32I9idlY+DThV9Dad9iBgDYY+/Z82/rIqoeqWLhPhZhf1d+DPDS1LS9U+S6t9QqNLSHVXJ73J8ryLG7+7yj93e1033adKntYAAAAAAAAA8cePAlYESZmYzIMGCxYkSJEcjWsaiaq5VXgiInHU9Exsx1wxy9WPM4gYqXLBpVNg6sgQ/dzE7G01bAl4ScYkRdOhOCJq5ytaiqkfMcc32Z/aGXx+BjBS16pT7WnHqkK3qY/8bNQUcicvUpnVGpDRVRVaqtgtVWou+5Eeoafzh7W+2rGiTuH2WXqK5K6zfgzNzxm8pTZN3QvUzeiaenHR6/ikVE05VFVEzjgRs/czWdG6ExkzD3PWqDQqo5saJVayjolVqULpa2Vl36clC04Ne9GsRFRWMeiaGx8muy4w5wH6hv7F/qG9b8hbseDDdD36XSYicU5GG9Px0RF48rERNF0VrGqm8u6gOY4D5bsHcttrpa2E1oS9MZEa3q2fifjZ6fe38+PHX2z11VVRvBjdV3WtTgdOAAAAAAAAAAAAAAAAAAAAAAAAAAAAAAAAAAAAAAAAAAAAAAAAAA4dmWyb4H5p6MstiJbiS9cgQuTkbipyNg1GV7Td/RUiw0VV/FxEc3iqojV9skpcTcsecTZxXlExSwuuOfnrZhORHXFRoSulnwUdwhVKUdvIxv+mj4eqpuv3ui5Z448CDMwYktMwWRYUVqsiQ3tRzXtVNFRUXgqKnYAw1k42pOHGPT5KwsXWSNj33GVsGA9YqtpdViLwRIMR66wYirwSFEVdV0Rr3Ku6m6SbWcrZK25e/V2ImWKDJ2/Xnb0eZtaI5IVOnXdK9SuXhLRF46MX8UuqInJIiqvBsr+0ZxqypXOmB+aCh12q29SYqSUVlQhuStUNE03dxX6LHgomioxy67qosN+6iMcFngeu4f4h2TiraVPvvDy5ZKvUKqQ+Ulp2UibzHdtrk6WPavBzHIjmqioqIqaHsQAAAAAAAAAAAAAAAAAAAAAAAAAAAAAAAAAAAAAAAAAAAAAAAAAAAAAAAAAAAAAAAAAAAAAAAAAAAAAAAAAAAAAAAAAAAAAAAAAAAAAAAAAAAAAAAAAAAAAAAAA5xDzCYTsxZm8DqtdMCj3tAZBjS1LqadTuqMGK3eZFlHu9pMIq7zd1iq9HMeitTQ6OT62wWXaNf2ENMx2tmTV1cw8iKyorCb+Mi0mM5N52qcV5GLuvTsNbEjO7AFBQQhy3bUvMTgZ1LQbunvwjWrB3WdQ1qYd1bAhp2IE7o56cNERIqRGoiaNRvSVZy3Z7MvWZuWl5Oz7rZSbmiN/GW3WXNl59HJ08kmqsmE7OsJzl003kavBA0KAAAAAGYc5efLDLKTRlpcZGXFfs9A5SnW9AjI1YbV9zHmnpryMLXoTTffpo1NN5zeVZ9tpXb2AcGfwpwYm5Ot4jOR0CcnOEaUoC6aKr/zYsynYhcWsXjE6OTdl3JZs8L6zPV9uYXM/O1dtr1WP6ow4E7HiJUrle5deUe9V34Uu79fqj3t9xutVHgeh4Z4LZqNqFipGxGxAr8eStaVjLAmK5MQXNp9PhaoqydOl9dHvRNNUReHB0V+85N6weAOXLCfLTZUKycLLchyUJUa6en42kSdqMVE/KzEXRFe7iuiJo1uqo1rU4Hvtu25QLQocjbNrUaSpNIpsFsvJyMnBbBgQIbehrGNRERO8fogAAAAAAAAAAAAAAAAAAAAAAAAAAAAAAAAAAAAAAAAAAAAAAAAAAAAAAAADhOajJzhFmxtZaXe1NSQuCUhObSbjk4TerZF3FUaq8OWg6rxhOXRdVVqsdo5O7ACFEKYzb7KfF7kIidW2xVo29uKr4lDuKA3pVF6YMw1unaiM4a78N3t60ZWc3WFGbGzluCw55ZOsSLGJWKBNvb1ZT4i9lUT8pCVdd2K3gvQu65FanSMSMNLExds+fsLEi2ZKvUKpM3I8pNM1TXsPY5NHQ3t6WvaqOavFFRSM+ZbKJjps9MR5bHTAu46rMWhLTW9I1yXRHR6aj3IiStQYibj4buDN9W8nE4I5GuVGgW/BkzJFtAbCzXUeDbNb6ltzEmTgb07RliaQp5Gp7aPJK5dXs0RVdDVVezjrvNTfXWYAAAAAAAAAAAAAAAAAAAAAAAAAAAAAAAAAAAAAAAAAAAAAAAAAAAAAAAAAAAAAAAAAAAAAB+Jd972Xh9RnXFft3UW2qSyI2C6fq9QhScukR3uWrEiua3VewmuqnpLM0+WKJ7jMdhe7vXfT1/tj8XN7lvXNXg1M4SJeXrX6oqErPeqHqd1bu8i5V3OS5WH069O9w7SmEX7DOaT3GZyEvfs1U/vwFD2Zmst0T3GYPDV3euyQX+1PMzMbl6ie4x4w7d3rokV/tScj9hrVk9xmVlF79pOT+9ngfsOLiT8nmOpy9+2Hp/eQKUMzA4DRPcY22C7vXJJL/aHmZjpglE9xjFY7u9cMov8AaEy37Dq7k9xmHpC9+3Yqf254X7D2+k9xmAoS9+hxk/tQKgMxnweie4xXs13ersqv9c8zMWsKonuMTbUd3q1LL/XJZv2IGIye4x4tte/SI6f1zwv2IWKSe4xxtVe/TZhP6QKsMxOw2ie4xCtp3eq0uv8AXPMzEGwonuL3oDu9UoK/1iTb9iLi8nuMarPXvyc0n9B4X7EfGpPcYx2SvfgTaf1AK4svSzonuLsozu9Pwl/rHmZc9tRPcXDTHd6bhr/SSCfsSsdk9xi5Ya99JxP7E8D9iZmCT8niph6vfiTqf3cCxTK3RonuKvJO70wxf6TzMnpKJ7icgO70RFI0v2J+Y5PcYm4br35qfT+6nhfsUczSe4xGwxXvz9QT+5gWia5rk1a5FT4lPkiu7Yq5pmrrDv8AwsX99Kii/wAxPjmZc2sH8lfmGv7is1BP7mgFqQRW5nnONB/JX1YP7ivTyf3VBzR2diD+Svizf3Fxzif3dALUgitzUOeiD+Sva2v3F0TSf2KDmtc/MH8lelG/cXbMp/UQC1IIrc2TtCoP5K85L9xeMdP6EHNu7RuD+SvFP3F7RU/pQC1IIrc3jtLIP5K75z9xfb0/roPYC7T2D+Su2sfuMQHJ/bIBakEVvYM7U6D+Suu5P3GIun94Qewt2r8H8ldN4fuMSmp/ekAtSCK3sQdrhB/JXPfv7jE+Gn98QexV2wMH8lcuJP7jFSEn9+QC1IIrexn2yDODbjxT0+LFiB//ACB8ex+2yUH/ANvYqr//AFMgO/vygWqBFb8Ce2Sg/wDtnFVfn/Ad/fFPj8FO2Sg/+1MVV+ecB396UC1QIrfg/wBslB/9fxVX5zQHf26j1qbZKD/61iqv78wHf2qgWpBFX1K2yUH/ADuKq/8A1kB39ZT5/wDxkoP7Kq6f6h3/APsC1J9GuUSk3LRahblekIU9TKrKxZKdlYyasjwIrFZEhuTso5rlRfiUjJ6rbZKD/msVV/8AooDv6qnx67NslB/9VxVX95YDv7JQMr5pcCqplvx1unCaoLFiy1Mm1i0uZiJxmqfFTfl4uvQrlYqI7Tgj2vTsHK4MaLLxWR4EV8OLDcj2PY5Uc1yLqioqdCop2TNFVsz1YvClR81UvXIVyspqNkFrVPhSs06R5V+7wYxquh8pymirqmu/p2TjIG18tO1Wx/wUiSlv4hzL8SLUhaQ1gVSOqVKXZ0fiZxUVztP1sVHoqJois6Uqxl2zuZeczUvCl8P7zhylfczei27Vt2VqTFRNV3YaqrYyInS6E56J2VReB/OgeSXmJiTmIU3KR4kCPAe2JCiw3K17HouqOaqcUVFTVFQD+qQmltEdpdDslalgPl0rbY1yLvyleuWVfvNpi9D5aVcnTMdKOiJwhdDfxmqw8SSu0czeQsJp/BaPiHHnYE/DbJMq8xBV1al4HuXQYc0io5d9F0V70dFT817Tbuzp2a0Kxm0zHvMLRWxblcjJugW3NM1bS+yyZmmr0zHQrYa8IXBXfjNEhh65s/8AZjNjpT8d80FFfHmI7mz1HtOeZr0+2bM1BruLnKvtkgL8SxNVVWJU1rWsajGNRrWpoiImiInaPkAAAAAAAAAAAAAAAAAAAAAAAAAAAAAAAAAAAAAAAAAAAAAAAAAAAAAAAAAAAAAAA+pVqTS69TJuiVunStQp8/BfLTUpNQmxYMeE9FRzHscio5qoqoqKmiop9sARwz0bPG58t9YXMXljjVSHbNMmUqM1JycZ6zttRGu3kjwXou+6Xav52quh6auVzdXN1Zs/dopRMx1PlcLcVZuVpWJspB3YUTRsKXr8NicYkFOhkdETV8JOC6K9ibu82HuCLChR4T4MaG2JDiNVr2OTVrmrwVFRelCRm0H2c9Swrn5vMjlmlJmVo0lG9U6vRKc5zI9Eitdv9WSe57ZIDVTecxvGDpvN/F6pDCuwMF7ObaFyuP8ATZbB3GCpwJbEiQgqklOv3YbLggMTVXIiaIky1EVXsT3SIr2pwcjd6AAAAAAAAAAAAAAAAAAAAAAAAAAAAAAAAAAAAAAAAAAAAAAAAAAAAAAAAAAAAAAAAAAAAAAAAAAAAAAAAAAAAAAAAAAAAAAAAAAAAAAAAAAAAAAAAAAAAPo1ytUq2qLULjr0/CkaZSpWLOzs1GXRkCBCYr4kRy9hGtaqr8SH3ide2IzJrYuGNMy+2zUFh1m+E6srHJv0fBpMJ/Bi6cU5aM3T42wYrV4OAmFmmx3quZHHS6MWKjysOVqU0sGlSsReMpToXtJeFp0Iu4iOdpwV7nr2TlBrTLdszsx2YLqWuT9G9Ydpx91/qxXoL2RY0NfzpeU4RYvBUVHO3Ibk6HlTsuuzgy1ZellK1AtlbvumWRH+rdwNbHdDiJx3oEDTkoOi+5cjViJ+vXpAlLlx2buZHMOyWrcO30s21Y6I9tar7HwUjMXsy8DTlY2qdDtGw1/Xns+Zu38uuTdsbBXBpVvnFdrEh3FetUa18OhKqcZeny6aw4MyvBVirvxIHQ2Jyirye/to9nvlctdqPwzw3qEKNiZcMqqsiNVHJQ5R6KnVT06OWdx5Ji/6buCNa/OGzEyHzd51OTzU4606LMyKx1nrXps+ivfUZjeV3qjMI/irEd7aGi8Xu/GL7VG74e67NPZ1raraZmMx8oarXYiNnLZt+ch8ZBF4snZli/59emHDX8nwcvt9Eh01AAAAAAAAAAAAAAAAAAAAAAAAAAAAAAAAAAAAAAAAAAAAAAAAAAAAAAAAAAAAAAAAAAAAAf5exsRqse1HNcmioqaoqdo/0AI/bRPIFVsFa3FzN5cJSakaBLzTajVqbTFdDjW/MtfvpOS25xbL7yIqo38i7in4v8nqnZ3Z+6dmZt+HhriPNy8nidRpbee7RIcOuy7E4zMJqcEitTjEhpw/Pam7vNh7UmJeXnJeLKTcCHHgR2OhxYURqOY9iporXIvBUVF0VFIs59snd25OcTZDMfl+izlNtCJU2TktFktd+2qgrtWwl6f8HeuqQ1XVvFYTvzd8LVAzTkazl21m3w2bNzCy1Ovqgw4cG4qSxdE3l4NmoCKuqwIiovDirHasVV9q52lgAAAAAAAAAAAAAAAAAAAAAAAAAAAAAAAAAAAAAAAAAAAAAAAAAAAAAAAAAAAAAAAAAAAAAAAAAAAAAAAAAAAAAAAAAAAAAAAAAAAAAAAAAAAAAAAABy+Sy14PwcWKnjlVrVhV296i+GsOrVfSZfIQ4bEZDhSjHJycu1qJ7pjUequcrnOVVOoAAcBzo5sLayl4STN3Tay85c9VR8nbVJiO4zc3pxiPRF15GEio568PzWoqOe06tidiTaGEFg1vEq/Ko2n0KgSjpubjLxcqJwbDYn50R7laxrelznNTskSqdJYv7VTNvEm5tY9Kt2X0WM5q78C3aGx/tYbVXg+O9VXTh7eK9ztGsau4HteQ/KXdmdnFqrZhcfJucqdpylUWZqMaaVd+4ajwd1M1U0RsBibvKbuiI3chsRNVVlrZaWl5OXhScnLw4ECAxsOFChsRrIbGpojWonBERERERD8LDzD+0sK7Jo+HliUeDS6DQpVspJSsLoaxOKucvS57nKrnOXi5znOVVVVPYgAAAAAAAAAAAAAAAAAAAAAAAAAAAAAAAAAAAAAAAAAAAAAAAAAAAAAAAAAAAAAAAAAAAAAAAAB+Tdlp25fds1Ozbvo8tVaLWZaJJz0lMN3oceC9NHNXsp8SpoqLoqKioin6wAhTjzhHivsxczVIxCwxqc1HtqcjPmaBPRtVhzkpvJy9MnETRHORFajujearIjd1yaMsbl5x6sjMlhVSMVLFmUWVqDOTnJN70WNT5xqJystF06HNVU46aOarXJwcijMLgLZGZLCur4V33LaytQZykpOMYixqfONReSmYSr0Oaqrw10c1XNXg5UI7ZfMXMT9mZmiq2G+KcpMOticmIcpcUrBRz4UxKqq9T1SU/XK1rlcnZc1Xw3Ij09oF0gfSo1ZpVxUeRuChVCBP02pS0Obk5qXej4UeDEajmRGOTgrXNVFRe0p90AAAAAAAAAAAAAAAAAAAAAAAAAAAAAAAAAAAAAAAAAAAAAAAAAAAAAAAAAAAAAAAAAAAAAAAAAAAAAAAAAAAAAAAAAAAAAAAAAAAAAAAAAAAAAAAGL9p3m3dl3we9Y9m1RYF+X3CiSkk+C/SLTpD3MxN6pxa5UXk4a8F3nOci/i1QDGm0tzSV7MzjDTcr2Cyx6tQqLVmSDocku96uVxzuSRGr0OhwlcsNv5quWI/VW7ipSLJjlat/Khg1IWRKtl5q46huz9yVOG3jNzqt4sa5ePJQkXchpw4IrtEc92uP9kVk8h0OjNzU4gU3Wp1WHEl7RlozOMtKrqyLO6LxR8X2zGLw0h77uKREVKcgAAAAAAAAAAAAAAAAAAAAAAAAAAAAAAAAAAAAAAAAAAAAAAAAAAAAAAAAAAAAAAAAAAAAAAAAAAAAAAyBtIMnMHM5hQ65LQpjHYiWdBiTNIcxqJEqMt7qLIOXs73F0PXoiJpq1Ij1NfgCVWyRzixZWOmUzE2oOhua6LFtCZml3VY9FV0anOVejjvRIaL2eUZr+TaVVI97VTKlP4N4hSObDCRsxTadWqpDjVdZLVjqVWkdvw5tit4sbGc1XKv5sZFXX8Y1EoDkdzRU7NVgbTbxjxYMO6aTu0y5pRmjeTnWNT8c1vYhxm6RG9hFVzNVVigaDAAAAAAAAAAAAAAAAAAAAAAAAAAAAAAAAAAAAAAAAAAAAAAAAAAAAAAAAAAAAAAAAAAAAAAAAAAAAAAAAAAAAAAAAAAAAAAAAAAAAAAAAAAAAAfgX9fVs4ZWVW8QbyqLZGiW/JRZ+dju4q2Gxuqo1PznLwa1qcXOVETipEfDa2r52n2dacuW7YczLWvDitnqo1j1VtLocF+kGShv6EiRNUZqmmr3xYunBx3/bHZnokzM0vKrZs8rt1YNXurkV1Vz10dJyaona4R3N06VgKnQqGvtn1lgg5YsAKbSqxT2QbyudGVi5IitTlIcd7fxUqq9qAxdzTVU31iuT3QGkKVS6bQ6ZJ0WjyMCSkKfAhysrLQGIyHAgw2o1jGNTgjWtRERE6EQ+0AAAAAAAAAAAAAAAAAAAAAAAAAAAAAAAAAAAAAAAAAAAAAAAAAAAAAAAAAAAAAAAAAAAAAAAAAAAAAAAAAB6ziXh1auLdg13DW9qek7RLhkoklOQuCORrk4PYq+5exyNe13S1zWqnQRRwUve99mZnQqVk35FjxLYjTDKXXXMY5Ic9Sojt6WqMJvHVzEckRETVU/HQtUVXF1DCG1kyuMxfwaTGS1qYkS7MO4L48xybNYk5R+Lo8NdOlYS/jm69DUjIiavA3RJTsnUpKXqNOmoUzKzUJkeBHgvR7IsNyIrXtcnBUVFRUVOlFPOT92RWaD8J2FExgPdVR5S48P4LXU1YjtXzVGc5GsRO3yD1SEvYRj4CdsoEAAAAAAAAAAAAHKs2PWsYyeD+4fN0chXlSyU4p5wfXT+DOv2pTPWl1D1b6uzUzB5Tqrl+T5LkYEXXTqZ+9vbumrdNdV0D+ikEVuZUzT932FXjWo+gjmVM0/d9hV41qPoIFqQRW5lTNP3fYVeNaj6COZUzT932FXjWo+ggWpBFbmVM0/d9hV41qPoI5lTNP3fYVeNaj6CBakEVuZUzT932FXjWo+gjmVM0/d9hV41qPoIFqQRW5lTNP3fYVeNaj6COZUzT932FXjWo+ggWpBFbmVM0/d9hV41qPoJl/NBlfv7KZf9Pw5xGq9v1GpVGjwq3Ci0SYjRoDYESNGgta50aFCcj96XeqojVTRW8elED+kkAAAAAAAAAAAAAAAAAAAAAAAAAAAAAAAAAAAAAAAAAAAAAAAAAAAAAAAAAAAAAAAAAAAAAAAAAADnuYHGWg5f8AB26MXLia2JL2/IujQZdX7qzU05UZAgIvYV8VzG68dEVV7B0IkZtjswU1dt9W7les+NEmYdEfCqtbgy+rnRqlHbpKy+6nFXMhPV+nHVZhnZaB6Ps4MFbizZ5pK1mNxWR1TptsVFa/PxYzfxc7Woz1fLwUReG5DVFi7qcGpDhMVN15as4dkwy+SuWjL1bWHD4ENtafC9U7gis0XlanHRFi8U4ORiIyC1ey2E1TuIAAAAAAAAAAAAAAAAAAAAAAAAAAAAAAAAAAAAAAAAAAAAAAAAAAAAAAAAAAAAAAAAAAAAAAAAAAAAAAAAAAADxx4EGZgxJaZgsiwYrVZEhvajmvaqaKiovBUVOweQAQsxqtW59mvnlkbysmVjLbD5r1Zo0FHqjJujx3KyZkHOXVNWaxISa6qmkKIvFULd2fddCvu1KPetrzzZykV6RgVGRmG9ESBFYj2O+JdHJw7C8DKu1Cy4/h2y4T1xUOQ5e6cPOVrtO3G6xI0qjU6sl07PtoTUiIicVfAYidJyDY25jfXbh5WMutxT2/U7OV1UoaPd7aLTI0T8bDTt8lHfrx7Ew1E4NApCAAAAAAAAAAOVZsetYxk8H9w+bo5gDYY+/Z82/rI3/mx61jGTwf3D5ujmANhj79nzb+sgKqAAAAAAAAAAAAABFbbV9dPa3g/kfONRLUkVttX109reD+R841EC1IAAAAAAAAAAAAAAAAAAAAAAAAAAAAAAAAAAAAAAAAAAAAAAAAAAAAAAAAAAAAAAAAAAAAAAAAAA9RxcxKoWDuGNz4o3I5PU+2aZHqEVm9urGcxq7kJqr+c9+6xvxuQkBs1sLa7mozd1zMJiUnqhL2rOOuefiPb+Lj1iYiOdKQ0RehrHNiRWonueQY3TRTvu2jx59Q7ItjLxRZ3dm7kipXq2xjuKSMB6tl4bk7LYkdHP78snbNIbOPAP8AAHldtyRqclyFw3WnrkrO83R7Isw1qwYK68U5OAkJqt7D+UXsqBqAAAAD1XFf/JbeP+wKh/N3ge1A/m9yvZVMQ82l31OysOazbtOnqVIeqMaJW5iPBhOhco1mjVgwYqq7VycFRE014mmeZUzT932FXjWo+ggWpBD68ckGf3J/bkxiRZ18PfTaM1ZmdiWXcU1rLwmrqr4kvEZCWJDTpciMemmquTTU3Ps2s81WzRW7UrExLWWS/LZgsjvmoMNITKpJqu7y24mjWxGu0R6NREXeaqImqogbaAAAAAACRW0xzJY3XxmLlsqWEteqdMp8B0lIRJWlzLoEWqT80jVRsZ7VReTaj2IjVXd9052vDQK6glflq2VGP+E2L9m4n3XibayyVMqcGo1in0+enFjRmt1dubywWtiLvKmqOVEXV3Ht8+z74+4+4/5sY2VLCivVCnUqQqUKhStOkJ10qyozjmNdFjTL2qm8xquVEaurWtYq6KqgWRBMrKPsvccsBcbrTxQu/E62Zmk0mNEmqjTaVOTm/GiLBe1ie2gtZERIjmqu9p7nX4lpqAAAAAAAAAAAAAAAAAAAAAAAAAAAAAAAAAAAAAAAAAAAAAAAAAAAAAAAAAAAAAAAAB8Oa17VY9qOa5NFRU1RUIYYuUap7OfaCyl02zLxYVrtqDK5IS8JNEj0Kcc5kzKInQu4nLwm666LChv6dC6BgjbAYB/hGwDk8XaNJcpWsOJlY0wrG6uiUuYVrI6cOK7kRIMTjwa1Iq9lQN20qqU+t0yTrVInIc3Iz8CHNSsxCXVkWE9qOY9q9lFaqKnfPtGJtkzjz+FjLTBsOrTvK13DWO2jREc7V7qe9FfJPXtIjUiQU+KX+M2yAAAAAAAAByrNj1rGMng/uHzdHMAbDH37Pm39ZG/82PWsYyeD+4fN0cwBsMffs+bf1kBVQAAAAABmbOlnfw+yn2dMQOrJarX7UJd3qPQob0c9rlRUbHmNPycFF48eLtNG9lUz1siMZ8VsY53FaqYn4h3DcsRkzJR5eFU6lGmYMosVYzntgQ4jlbBZ0JusREREROwgFHgAAAAAittq+untbwfyPnGolqSK22r66e1vB/I+caiBakAAAAAAAAAAAAAAAAAAAAAAAAAAAAAAAAAAAAAAAAAAAAAAAAAAAAAAAAAAAAAAAAAAAAAAAA+HOaxquc5EaiaqqrwRD5M17RDGv8BuVG8K5JTXIVm4YKW1SFR2juqJtrmve1ew5kBI8RF7cNAJoW/BTP8A7TCJPzLVqFoJWnTb2u9tC9QKaiJDaqfmtj8nDaun50yvb1LhIiImiJwJo7FfBNKLYd3491WT3Zq45pKDSXvb7ZJOXVHx3tX9bEjOY1fjlil4AAAD1XFf/JbeP+wKh/N3ntR6riv/AJLbx/2BUP5u8CSOxS/y+3n/ALrL/OYRZg/m9yvX5mhsC76nUsq0jcU1cMxIcjPtoluMrMVJTlGrq6E6BGRjd9G+23U46JrxNM+yW2yXc5ir/wD2ngf/AMcBZW6J6jUy2qtUbijQINKlpKPFnYkdUSG2AjFV6u14abuupGjZKUKarOc2vXNakpES3KVR6m6LERNxsOBGitbLsVO2uiKiftF7RyHMPjTtArvtpKTmRmMSqbbcZ6NjS8/bbqJKR+OqNiNhwILIvbRH6proUg2W2IGUyZw3jWBgbDqFMu6Gxs7cMpXuT9Up16IjVjtez2kSC1V0ajNNxF9s1FXVQ2de9y+s2zK7d3UXVnqJTZmodT8pyfLclDc/c3tF3dd3TXRdNehTMOR7P57MyvXVRPwT+s/1syktNcr6veqHVHLPe3d06nhbmm5rrquuvYNB43/5Gb7/AN26l/Nnkwth7/18xU/2RTf5aMBXMx1nb2hnsObzt+0fwQ+u71dpr6h1R6v+p/I7sRWbm71NF3ujXXVO8bFI67bb/LNh/wD7txv5y4ChObTNf7FzBWm4wesL1zeqM7KSfqd6q9Rcny0Nz97leRia6bumm4muvShFa681nrnzitzZesPqbdrklWfUD1U3/wDo8KFD5PqnkU91yWu9yXDXoXTj/QpbUKFFtejtiw2vTqGXXRya/wCbaRnxWhQ02w0OEkNqM9e9FTd04adSy3YA7Czbib8hGnfYwaclGhwt3169O+16669Qdjc/5mJKVmu9TM5C5tfWFymtdjVv1v8Aqpu/lITofJdU8ivRva73JdjoP6IeoZLXXqOBr/q0It2rChrtjHQlht3PX1Opu6cNOpYvYA3lkez+ezMr11UT8E/rP9bMpLTXK+r3qh1Ryz3t3dOp4W5pua66rrr2Ds2P+ZrBzLNbDbnxYulkj1RvJI0+XZy07PPTpbBgpxXsauVUYmqauQ6NPzNOoVOm6vMthwJeTgPmI70aibsNjVc5V7yIpEjCi16ztN87lYrd/wBVnW2hJctUI0KFEViwKTCiIyXk4X/Zq/ebvORNeMRenQDRFwbcS0JaqJCtXLzWKjTt7RZioXDCko+7r08lDgRm66a8OU/Sd/y27TrLzmGrkrZcZ1Qsq6J1yQ5WQrfJ8hNxF6GQJliq1zl10Rr0Y5y8GopoOy8CsGcO7fZa9lYXWxSaYyGkN0CBTIP41NNNYjlarojl7Lnqqr2VJ9bUjI/hrbmHMfMdg/bUra9Woc1BWtyVKgpAlZqBEiI1JhsJmjYUVj3NVXNRN5FVVRVRFAp+Y7vDaHSlnZw5fKpUMLoSSsSagQI1zxbhSEyAx8vyzojpZZdU0amqL+NTo11ToPYNm/mAq2YLLNSKtdE8s5cVtx30GqR3O3nx3QmtWFFf+2dCexV7a6r2SYG0Pt6du7aCV+06bFWHNVufpFNguTpR8eDBhp/zcBsjE3bT4VWpecxb+H+FNVvGkSkd0CLWX1VkgyNuror4ENYURYjO0rlh69OhsXBvMFSMa8DIOOlAtOtUqnzMnNTcCRqyQ4UaKkBHaq1YbnpuOVio13Sqcd0YVZYsE8JcOZLDa38Orfi0+FKsgzr5qnQo0SoRN3R8SYc9qrFc5dV9trp0JoiIh79TrPtej2rDsejUKTp1AgSa0+DTpOGkCBCl1areTY1mm43RVRN3TTsAYzyd7TX2WOMH4KPwJetX/FUzU+r/AFydXfklYm5yXUsLp3+ne4adCm5DhuDuSTLDgFeHr9wlwy9Qq71LFkuq/VqoTX4mIrVe3cjx3s47reO7rw4KdyAAAAAAAAAAAAAAAAAAAAAAAAAAAAAAAAAAAAAAAAAAAAAAAAAAAAAAB+bclvUe7rdqlqXDJMnKVWZKNT56Wf7mNLxWKyIxfiVrlT9J+kAIl5Iq5VcnG0KqWCN0TkSHTaxUZmy5p8Rd1sZXxEfTpjd6NYj0gbq9hsw7t6FtCQe2UwknbIxdsvMXa7YkotfgNp87NQODoVTklR0vFV3690FWtb8UqU2y64tSWOuB9l4sySw0W4qTCmJpkP3MKcbrDmYSfEyMyK39yB0YAAAAAAAHKs2PWsYyeD+4fN0cwBsMffs+bf1kb/zY9axjJ4P7h83RzAGwx9+z5t/WQFVAAAMkbRHFbMjh7ZNqW7lipU9OXNd9SjyMZ9Opaz05AgMhI5Xwk0VsPi5EWI5qo1NOLV4mtwBHOm7MLEdmGV/ZhM1t3zUW4pahz1Xl6RCnlmpuLNtguc2JOzSqqLoqIu5DV2uiavTRWnvWw9/JYrf6VM/ijG/80/W24nf7q1L+bvMAbD38lit/pUz+KMBVIAAAAAIrbavrp7W8H8j5xqJakittq+untbwfyPnGogWpAAAAAAAAAAAAAAAAAAAAAAAAAAAAAAAAAAAAAAAAAAAAAAAAAAAAAAAAAAAAAAAAAAAAAAAAJE7ajFWPcGI1h4E0Z74yUWSfWp2DB9ssSbm38lAhq1OO+2HCcqJ2pgrsRFwhhLnK2pke75lUnaFKXLMV/fX2zVplL0bJIqdCtesGUYqdH4xekCuWW/CqBghgRY2FcKGxkW3qNAgTis03Xzjk5SZemn66O+K790dIAAAAAeq4r/5Lbx/2BUP5u89qPVcV/wDJbeP+wKh/N3gSR2KX+X28/wDdZf5zCLMEI9l7mDwhy64vXNdGMd3et+mVCgLJS0fqCam9+Ny8N27uy8OI5PatVdVRE4dJTLnR8if7OfkzWPRANQVOmU2tU6ZpFYkJeekZyE6DMS0xCbEhRobk0c1zXIqORU4KikI8TqJDye7RqHLYXxVk6dSrmkJmTlob+DJOb5NYsqui+53Yr2Ii9jd4FFcQNrdk8ta35io2hddWvSptYvU9OkKLNyqvfpw34k3DhNa3XpVN5UToavQT7yt2JiLnyzrPxeuemK2kSlahXHcEwxHdTysKE5Fl5Rjl6XLybGInTutc5egCz2NrkfgvfTk6Ftqor/5Z5MPYe/8AXzFT/ZFN/loxVq9KA267PrlsOcjUq9NmZHeXscrCczX/ALxDnI9mCg5Ecx10W1jHSZ6Vpc4j6BXVgwFfGko0GLrDj8n0vYi72u7qqtfq3XoULvkcdtnMQX422HLMfrEhW1Ec9vaR0y/T+JTeFzbSvJfbduLcTcZpKrb0PfgyNNk5iNNxl01RnJqxOTVf/eKxE7KoR9zrYq4gZhsRJXMJctozVAti6WRqfaUGYciufIyTmtcvTxXfjaucibquc5EVd3UD+gy1v+rFI/8AgJf+TaRnxX/ViYf+/FF/mssWYtb/AKsUj/4CX/k2kZ8V/wBWJh/78UX+aywFrCK9q/qyDv8Afud/msUtQRXtX9WQd/v3O/zWKBW/HWHORcFL9h09dJl1tVJIS6a+26miaEG8l+X3HrMDc9xUnALFCSsuqUmRhTE7FmK1O050zAfEVqNa6UhPV+jkRVR2iJqmmp/QvNysCelY0lNQ0iQZiG6FEYvQ5rk0VP4FIdVOBiRsuM5UW4m0GPULQn4sdsqjdWQarRoz0csNjvcpGhe14L0OYn5rtQOw82xtI/hXUr6dV70U+lWdl9tCrjpkxRLhzMW7VKdNt3JiUnbzrkeDFbrro9j5RWuTVE4KhuWxdork6vq32V6DjVRqI/k0dGkK4rpGagu01VisiJo9U7cNXovYVTDG0Y2hdsY20KTwEy5T1Rq0jOT0CLU6zLQIsFZyIx/4mVlWKiRH/jN1VdupqqNRu9qqgbB2dWUjEzKNY922viTXrbqUeu1aDPyq0OamI0NjGwdx2/y0GEqOVUToReCdJhLMoxkTa2UlsRiOb66bf4Kmqe4gFGMg+DN+4LZd6PSMUa1VJ+6qu91Un4VQnIkw6QSIicnKpvuXd3GIm8icN9XE6MyP6rdSf96Lf/8A2QALSAH06xU4FFpM7WZpkR8GQlok1EbDRFcrWNVyoiKqJronDVUA+4DKmWzaPYH5pMSPwX4f2rfNPqvUEeo8tWJGThS/Jwlajk3oUzEdve3TRN3Tp4oarAAAAAAAAAAAAAAAAAAAAAAAAAAAAAAAAAAAAAAAAAAAAAAAAAAAAAAAAAzJtH8IvwwZRL2p8rLctU7agNuen8NVSJJ6vi7qdlzpdZhiInHV6dPQZ32KuLnq7hXeWDFQmd6ZtWpsq8g1zuPUk21UexqdpkaC5y/HHQo9NSstPSsaSnIDI8vMQ3QosKI3ea9jk0c1UXpRUVU0In5PYs1lI2l85hFOzD4VLn6tULMer14xpaOvKU9/HsveyUXvPX9IW1AAAAAAAByrNj1rGMng/uHzdHMAbDH37Pm39ZG/82PWsYyeD+4fN0cwBsMffs+bf1kBVQAAAAByzNP1tuJ3+6tS/m7zAGw9/JYrf6VM/ijG/wDNP1tuJ3+6tS/m7zAGw9/JYrf6VM/ijAVSAAAAACK22r66e1vB/I+caiWpIrbavrp7W8H8j5xqIFqQAAAAAAAAAAAAAAAAAAAAAAAAAAAAAAAAAAAAAAAAAAAAAAAAAAAAAAAAAAAAAAAAAAAAAAAchzdYm/gdyz4jYhQ5jkJqnUGYgyMTXTdnJhEl5Zf/AL0WGYF2ImGKrGxJxlm5bg1srbMhG06dV6omm6/ok1/SdO20uILqBl9tbD6WmFhx7suNI8ZiL+UlZOE5z00/1sWWX9B2DZiYeMw9yZ2QsSX5Kcubqm4ptdNN9ZiKvIu//Tsl0/QBqoAAAAAPz7hosrclAqVuz0SLDlqrJxpKM6EqI9rIrFY5WqqKiLo5dNUVNewp+gAMAcyplY7vsVfGtO9BHMqZWO77FXxrTvQTf4AxHaWx+ye23MMj1eVvK6GsXXkqtW0Yx3HoXqSHAX/ma4w/w2sHCm24FoYb2hSrco0uquZJ06WbBYrl6Xu04vevZc5VcvZVT2QADheP+SjLnmVmUq2JlisdXGQ0hMrVNjulJ5GJ0I57PaxUTsJEa9E7Gh3QAYqsPZFZQbKrTKzUpC67uSFESLDlK9VWOlmqioqIrJaFB328PcvVyL0KinRMy2QnBTNGy05e8ajclvStmSseSpcpbUaUlIDIMVYerVZEl4iIjeSajUbuoia9PY0iAPryEnCp0jLU+A5zocrBZBYr1RXK1rURNdOzwMzXDs88FrkzJtzSz1z3rDuttVlauknCnZRKfy0CGxjG8msssTcVIbdU5TXVV0VDUIAGYKfs9cF6bmWXNPAue9XXYtWi1nqN87KLTuWiQ3MVvJpLcruaOXROU117Jp8AD1TErCrDnGK2Y1nYnWdTLjo8Zd5Zaeg7247sPhuTR0N6dhzFRyds9rAGGLi2OOUWt1FZ2mzl+0CDvb3UdOrUJ8HT9brMwIsTT93r8Z2XAnIdlky71OHcVhWA2Yr8JukOsVeYdOzUP44e/wC0hO/bQ2NXsamggAMw3ts98GL9zEy+ZmsXNekG6Jafk6iyUlp2UbILElkYjEVjpZ0TdXcTVOU16dFQ08AB9OsUyBWqTO0aafEZBn5aJKxHQ1RHI17Vaqoqoqa6Lw1RT7gAypls2cOB+VvEj8KGH91XzUKr1BHp3I1iek4svycVWq5d2FLQ3b3tE0Xe06eCmqwAAAAAAAAAAAAAAAAAAAAAAAAAAAAAAAAAAAAAAAAAAAAAAAAAAAAAAAAABGTa3WpU8Jc3FpY4223qePXqfJVSDMaaf4zpsVrFXh07sNsn8fEs2T/2zuHjLjy4UG/4EvvTVn3HCR8TT3EpNw3Qoifpitlf4ANy2TddMvyzKDfFFdvU+4aZK1WUXXXWDHhNiM4/6L0P2zJmy3xBdf2TKz4MxMLGm7XjzlvzCquuiQYyvgt+LSXiwE/QazAAAAAAOVZsetYxk8H9w+bo5gDYY+/Z82/rI3/mx61jGTwf3D5ujmANhj79nzb+sgKqAAAAAPwL/sul4jWRXbCrcxNQKfcNPj02aiSr2tjMhRWKxysVzXNR2i8FVqp8SnH8q2SvCzKE24G4a1+6qklyLAWb9XJqWjbnJb27yfIwIWmu+uuuvY6Dv4AAAAAABFbbV9dPa3g/kfONRLUkVttX109reD+R841EC1IAAAAAAAAAAAAAAAAAAAAAAAAAAAAAAAAAAAAAAAAAAAAAAAAAAAAAAAAAAAAAAAAAAAAAAAI17ZK7Z698ydk4TUbemX0OhwkZAavHq6fmF1YidtYcKW/hK7WDaUlYNi25YtN06ktykydJgaJonJy8FsJv/JiEcLo0xx2xEOV4TEGQv6UgOh+6bydGhM5Runa/wJ+qfGpa0AAAAB6pixfX4L8LLyxM9S/VP1pW/Ua71Fy/I9VdSy0SNyXKbrtze5Pd3t12muui6aAe1g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VUAAAAcUzqWD+E3KlijaLIHLR4tuzM9LQ0TVXzEoiTUFqfGsSAxE752s8cxLwJuXiyszCbEgxmOhxGOTVHNVNFRfiVAJebEC/wDlaJidhbMR9OppqRr8pD191yrHwI7tPi5GWT9JUcitsvI8bCPP1cOFc3Fc181JV22HMevF0WUjJG6O2iSb/wCFS1IAAAAAByrNj1rGMng/uHzdHMAbDH37Pm39ZG/82PWsYyeD+4fN0citkYzz+wu9e3/ou9ePrx9Tf/bfqf1L1J1T/wDl42/vdU/tdNzs68Av8CVfPnfJd8tvuA5875Lvlt9wAqoCVfPnfJd8tvuA5875Lvlt9wAqoCVfPnfJd8tvuA5875Lvlt9wAqoCVfPnfJd8tvuA5875Lvlt9wAqoCVfPnfJd8tvuA5875Lvlt9wAqoRW21fXT2t4P5HzjUTqvPnfJd8tvuBirOtmt9mDinSsTPWF60vUy34FC6i9VOr+U5OZmI3K8pyMLTXqnd3d1dNzXXjogf0UgAAAAAAAAAAAAAAAAAAAAAAAAAAAAAAAAAAAAAAAAAAAAAAAAAAAAAAAAAAAAAAAAAAAAB448eFLQIkzHiIyFCYr3uXoa1E1Vf4DyHP8wdxetHAXEe6UibjqRadXnWLr+dDlIrm6fHqiASV2W0vGxZz63BijOwnLElafXLmc96cWxpuO2Dpr21Scf8AwKWqJJ7Dy3eqLuxXuxzP+g06lU5rlT/t4seI5E//AE7f+RWwAAAByrNj1rGMng/uHzdHOqnKs2PWsYyeD+4fN0cCauxrwnwsxQ/C/wDhMw0tS7fUz1v9RertGlp/qXlPVDlOS5Zjtze5Nm9u6a7jdehClXsTsrHwacKvobTvsTAGwx9+z5t/WRVQDlXsTsrHwacKvobTvsR7E7Kx8GnCr6G077E6qAOVexOysfBpwq+htO+xHsTsrHwacKvobTvsTqoA5V7E7Kx8GnCr6G077EexOysfBpwq+htO+xOqgDlXsTsrHwacKvobTvsR7E7Kx8GnCr6G077E6qAOVexOysfBpwq+htO+xHsTsrHwacKvobTvsTqoAhttdsPbBw1zJW3QsObHt+1abHseTm4snRKZBkYESO6fn2uiuhwWtar1axjVcqa6ManYQrp7E7Kx8GnCr6G077ElXtq+untbwfyPnGolqQOVexOysfBpwq+htO+xHsTsrHwacKvobTvsTqoA5V7E7Kx8GnCr6G077EexOysfBpwq+htO+xOqgDlXsTsrHwacKvobTvsR7E7Kx8GnCr6G077E6qAOVexOysfBpwq+htO+xHsTsrHwacKvobTvsTqoA5V7E7Kx8GnCr6G077EexOysfBpwq+htO+xOqgDL+ZvLJltoGW3Feu0LL5hrTqlTrHrs3JzkpachBjy0eHIRnQ4sOI2EjmPa5EcjkVFRURUMQbGvCfCzFD8L/wCEzDS1Lt9TPW/1F6u0aWn+peU9UOU5LlmO3N7k2b27pruN16EKVZsetYxk8H9w+bo5gDYY+/Z82/rIDf8A7E7Kx8GnCr6G077EexOysfBpwq+htO+xOqgDlXsTsrHwacKvobTvsR7E7Kx8GnCr6G077E6qAOVexOysfBpwq+htO+xHsTsrHwacKvobTvsTqoA5V7E7Kx8GnCr6G077EexOysfBpwq+htO+xOqgDlXsTsrHwacKvobTvsR7E7Kx8GnCr6G077E6qAOVexOysfBpwq+htO+xJF7XbD2wcNcyVt0LDmx7ftWmx7Hk5uLJ0SmQZGBEjun59rorocFrWq9WsY1XKmujGp2ELkkVttX109reD+R841ECqnsTsrHwacKvobTvsR7E7Kx8GnCr6G077E6qAOVexOysfBpwq+htO+xHsTsrHwacKvobTvsTqoA5V7E7Kx8GnCr6G077EexOysfBpwq+htO+xOqgDlXsTsrHwacKvobTvsR7E7Kx8GnCr6G077E6qAOVexOysfBpwq+htO+xHsTsrHwacKvobTvsTqoA5V7E7Kx8GnCr6G077E5pmbyyZbaBltxXrtCy+Ya06pU6x67Nyc5KWnIQY8tHhyEZ0OLDiNhI5j2uRHI5FRUVEVDUByrNj1rGMng/uHzdHAmrsa8J8LMUPwv/AITMNLUu31M9b/UXq7Rpaf6l5T1Q5TkuWY7c3uTZvbumu43XoQpV7E7Kx8GnCr6G077EwBsMffs+bf1kVUA5V7E7Kx8GnCr6G077EexOysfBpwq+htO+xOqgDlXsTsrHwacKvobTvsR7E7Kx8GnCr6G077E6qAOVexOysfBpwq+htO+xHsTsrHwacKvobTvsTqoA5V7E7Kx8GnCr6G077EexOysfBpwq+htO+xOqgDlXsTsrHwacKvobTvsR7E7Kx8GnCr6G077E6qAIbbXbD2wcNcyVt0LDmx7ftWmx7Hk5uLJ0SmQZGBEjun59rorocFrWq9WsY1XKmujGp2ELkkVttX109reD+R841EtSAAAAAARSu9q4I7YiDMw28jCqF/SUdXpwRWViFD5V3e/w2Jr3lLWkV9q0x+Hmem2r9gtVqxqNRa6j2p0vl5qLD/hRJZv/ACLTMeyIxsSG5HNciOa5F1RUXoUD/QAAAAD6lWpNKr9KnaFXaZKVGm1GXiSk5JzcFsaBMwIjVbEhRIbkVr2OaqtVqoqKiqinNfYnZWPg04VfQ2nfYnVQByr2J2Vj4NOFX0Np32I9idlY+DThV9Dad9idVAHKvYnZWPg04VfQ2nfYj2J2Vj4NOFX0Np32J1UAcq9idlY+DThV9Dad9iPYnZWPg04VfQ2nfYnVQByr2J2Vj4NOFX0Np32I9idlY+DThV9Dad9idVAHKvYnZWPg04VfQ2nfYj2J2Vj4NOFX0Np32J1UAcq9idlY+DThV9Dad9iPYnZWPg04VfQ2nfYnVQAAAAAAAAAAAAAAAAAAAAAAAAAAAAAAAAAAAAAAAAAAAAAAAAAAAAAAAAAAAAAAAAAAAAAADOm0Qrb7fyW4qz8N+6sWkQ5HX4piZgwFT9KRVQ0WZA2r9U9T8kl4Sm9p6p1CkSunb0noMXT/AMIDjuxGojJfBrES5EZo+eueDIq7tpAlGPRP/ML/AAlITCexrpa0/KTPze7p6p3jUJrXt6S8rC/sjdgAAADlWbHrWMZPB/cPm6OdVOVZsetYxk8H9w+bo4GANhj79nzb+siqhKvYY+/Z82/rIqoAAAAGGLz2wWWixrwrtk1ax8TY09b9SmqVMxJamU90J8WBFdDerFdOtVWq5iqiqiLppqidB+Pz1eVjuBxV8VU704Df4MAc9XlY7gcVfFVO9OO6ZVs9OEmbyrXBRsNrdu6mxrcloE1NOrkpLQWvbFc5rUhrBmIqqurF11ROx0gaLAAAAARW21fXT2t4P5HzjUS1JFbbV9dPa3g/kfONRLUgAAAAOUY6ZpcCcuEjBmsXL/kqRMTTFfK0+G18xOzCIumrIEJHP3deG+qI1F6VQDq4MJye2UykTNZ9TI1KxBlJbe09UY1Gl1l9OHHdZMOi6cf+z14L8RrjCfGbC/HK1od54U3lIXFSnu3HxZZyo+C/TXciw3oj4Tv2r2ooHugAAAADlWbHrWMZPB/cPm6OYA2GPv2fNv6yN/5setYxk8H9w+bo5gDYY+/Z82/rICqgAAAHKsyWZCwsreHX4TMQ5KsTtNWeg09kvSYMKLMxIsTXTdbFiQ26IjVVfbdHYUDqoMAc9XlY7gcVfFVO9OHPV5WO4HFXxVTvTgN/g5XluzGWRmiw4TE+wKXXKfSnTsaQ5GsQIMKY5SFpvLuwosRu77ZNPba/Eh1QAAABFbbV9dPa3g/kfONRLUkVttX109reD+R841EC1IAAAAAAcpzH5l8MMrVhpf8AidNTjpeNMNlJOQp8OHFnZ2MvFWwYb3sau63VzlVyIiJ09CKHVgc0y74/WdmYwwksWLEptZkKRPTMxKw4NXgwoUyjoMRWOVWwokRuiqnDRy8O0dLAAAAcqzY9axjJ4P7h83RzqpyrNj1rGMng/uHzdHAwBsMffs+bf1kVUJV7DH37Pm39ZFVAAAAA/FvK9bSw8tydu++bjp9CotOZykzPT0dsKFDTsauXpVV4IicVXgiKpje6dsPlCt2qrTaWy97kgo/cWdpVGhtgdPT/AITGgxFTvMA3EDg+A2d7LZmOnG0bDjECF6uq1X+otTguk51yImq7jH+1i6JxXk3P07Oh3gAAAAAAittq+untbwfyPnGolqSK22r66e1vB/I+caiWpAAAAAAJE7cCiMgYhYW3GjNHz1GqEiru2kCPDeif+YX+EqFgnW33NgzYVyRX776rbFLnnO7axZSG9V/7xPHbjUvlbcwire7/ANFnqzKqv+thyjtP/BNtZLap6sZScIJve15OzqXK6/6mXZC/qAdoAAAAAAAAAAAAAAAAAAAAAAAAAAAAAAAABmXPTipjfl9sCnY84RJJVamW1NNgXVb8/L8pAm5CM5rWTLXt0iQokKJut1Yu7uxlc9HJDRD1rLdtPsuePXUtCr9U/B9dcfdZ6mVyO1stHiL2IE5whv4qiIj0hvVV0Rqga/B8IqORHNVFRU1RU7J8gAAAAAAAAAAAAAAAAAAAAAAAAAAAAAAAAAAAAAAAAAAAAAAAAAAAAAAAADDO2NmXQMokGEjlRJi7adDVO2iQph39U3MYI20MfksqVBh6/lr6kGf+Snnf1QPc9k1LNgZKLWio1EWZqdWiqvbVJyI3+qbEMm7K+ByORrD6Jp+XjViJ3/8AGs03+qayAAAAcqzY9axjJ4P7h83RzqpyrNj1rGMng/uHzdHAwBsMffs+bf1kVUJV7DH37Pm39ZFVAAAAzLcWzYyVXZcFTumv4L9VVSszkaoTsf1x1ZnKzEV6viP3WTSNbq5yro1ERNeCIh+fzXGRP9gzymrHpZqo41m5zBU3LPgTcWJ0zycSowYXUdGlnr/0ifi6thN/0UXV7v2rVAlPtDsO8pWF9503L/loweYl9RJiD6q1CFW6lOOlnxFRIUlChRph8N0V+81XKrV3UVqJoq6pRjIFk5peVPC5kWsQWRr8uaDCmLgmmuVzYOmqslIf7WHvLqunFyuXo0MZbKDLzVcXMS67m5xT5Wp+p0/GbSos2m8s5VYnto00uqceTR2jdOG89f1pXIAAAAAAittq+untbwfyPnGolqSK22r66e1vB/I+caiWpAAADmmZDGilZfMFLqxZqrIcX1EkldKQHu3UmJt6oyBC/dRHNTvakpMlWVG4s/mJNyZgsxtcqc/bcGeVkwjYroUSrTaoi9Tw3ousKBDarUXc4pq1rVTRVTS+2pu6bpOAdoWlLREbDr9ycpMJ+uhy8B7kT/jexf0H38BszWAWSLJFhY2/anGdWbio61uBQ6XBSNPzj5h7oixVa5WtYziib8RzUXTRFVU0A7lcezvyb3Haz7UdgbQqbC5Lk4U7TkfLzsJdOD0mEdvvcnT7dXIvZRSbuC1IxOyB5+/waUx9Xq9q1Coy9MqD4Us97J2lzWiwI8RrNWtiQt5HK7sbkTTRFO5wtuJaK13qeNl5rDaNvadVtuGE6a3denqfkEZrp2OV/T2TbmXLNdgxmkt2LXMLbhfEmpNG+qFInWJBn5FXdHKQ9VRWr2HsVzF6NdUVAOwgAAAAOVZsetYxk8H9w+bo5gDYY+/Z82/rI3/mx61jGTwf3D5ujmANhj79nzb+sgKqAAAS+23l8sgW1hrhtCjqkSbnZytRoadlsJiQmKv6Yr9O98RUEidtW8RaZVs6dGpNZZEmqJZdPpkGcgQNFiPa+KseO1qKqN3lY9qIi6cele0G0sFNl/lFm8IbNncQsI3VS5ZqiScxVZx1fqkBY0y+E1z3cnCmWsZxVeDWoiaHuvNcZE/2DPKaselmVKhm12m2P8h64MtGBsxaFmNanqZMpS5ePHmICcGu5af/ABUbgn+ahoidGq6anrNn7UXNvgFe8vZ+bfDSJUJVyosykzR/UmqthqunKwd1GwIreldNxEcvBHtAqHg9gnhjgHaCWHhLbPqFQkmYk2kp1bMTX46Jpvu348R7+OicN7TtIe8Hq2GOJtl4w2NScRsP6zDqdDrMBI8tHZwcnYcx7elj2rq1zV4oqKe0gAAAIrbavrp7W8H8j5xqJakittq+untbwfyPnGogWpAAAAAfl3Pc1Bsy3aldl0VSBTqTSJaJOTs3HejYcGExqq5yqvxIQUzi4zYm5xK/cuO8vT5mWwysudg0Kjw4rlayDy6uVnDTR0eIjOUf+tTdToRNdcZ+sdbxzT4y0nItl7mIkzAWfay556X4wokZi6uhvcnRAgJq6IvBFeiN7HH2LaB4HWfl22dtIwrsuB/gtLr1OWYmXNRIk7NO31ix4mn5znfwJonYA65slOsst3/a9V/nTjZJjbZKdZZbv+16r/OnGyQAAAHKs2PWsYyeD+4fN0c6qcqzY9axjJ4P7h83RwMAbDH37Pm39ZFVCVewx9+z5t/WRVQAAAIzZ9sRr7zeZzaVlWsqqRINCotVhUSXgo5eRfPKm9NTcRqL7bk276Jr0JDdp7pTfWF2zdyjYb2pLUCbwnpV1TyQWsnKtXoazcxMxNPbPRHLuQtV6Eho1E+NeJoiZs+0p2tStyTlr0iPV5Jyulp+LIwnTMBVRWqrIqt3mqqKqcFTgqocwx2zgZe8tdRkaNjDfT6NUqnKvnJKUhUucmnx4TXbqqjoMJzG+24aOc0CbO0pyV2dle9beP8Al+dO21JxKsyVmafBmYj0kJzR0SDMS8R7lexFViorNVRF3d3RNUKP5MMaalmAy12XibXFa6rzso+VqT2M3GxJuXiOgxXonYRzmK7tcSaebLM5fG0iuygYEZasNK7MUCmTvV0WPMw0bEmIqosNsePuqrJaXYjnKivcqqruOiojSo+WHBOUy74GWphJLzUOajUWU/w2Yht3Wx5uI5Ykd7U7SxHu0146aagdSAAAAARW21fXT2t4P5HzjUS1JFbbV9dPa3g/kfONRLUgAAAAAE5NttLNfgfYE5uprCut0JF7SOk4y/1E/gNGbOiZdN5KsK4rnK5W0uPC1+Jk3Hbp/wB04Ltr4G9lrs6Z0/J3xLw/+KQnV/qn4+RrP9lNwhyrWHhxiViv6j3JRYE7DnZL1CqcxyW/PTESH+Mgy74btYb2L7Vy6a6LoqKgFIQZV50fIn+zn5M1j0Qc6PkT/Zz8max6IBqoGVedHyJ/s5+TNY9EHOj5E/2c/JmseiAaqBlXnR8if7OfkzWPRBzo+RP9nPyZrHogGqgZV50fIn+zn5M1j0Qc6PkT/Zz8max6IBqoGVedHyJ/s5+TNY9EHOj5E/2c/JmseiAaqBlXnR8if7OfkzWPRBzo+RP9nPyZrHogGqgZV50fIn+zn5M1j0Qc6PkT/Zz8max6IBqoGVedHyJ/s5+TNY9EHOj5E/2c/JmseiAaqBlXnR8if7OfkzWPRBzo+RP9nPyZrHogGqgZV50fIn+zn5M1j0Qc6PkT/Zz8max6IBqoGVedHyJ/s5+TNY9EHOj5E/2c/JmseiAaqBlXnR8if7OfkzWPRBzo+RP9nPyZrHogGlrptmh3pbNWs+5qfDnqRW5KNT56Wie5jS8VisiMXvtcqH82mY3BSuZecabpwjrvKRHUOdc2TmXt06rknpvy8dNOHt4TmKqJ0O3m9KKW150fIn+zn5M1j0QwRtQ8aspGZCTtfEbBfE6FVb2orlpU/J+olRlVnKa7eex3KR5djNYMXe0bvIqpHf07qIBw3LftBsxuWxZak0K6FuO1YCo1berrnTEtDh9qA/XlJfhrojHbmq6qxxVTLdtPsuePXUtCr9U/B9dcfdZ6mVyO1stHiL2IE5whv4qiIj0hvVV0RqkFgB/VOio5Ec1UVFTVFTsnyfz2Zb9oNmNy2LLUmhXQtx2rAVGrb1dc6YlocPtQH68pL8NdEY7c1XVWOKqZbtp9lzx66loVfqn4Prrj7rPUyuR2tlo8RexAnOEN/FUREekN6quiNUDX4PhFRyI5qoqKmqKnZPkAAAAAAAAAAAAAAAAAAAAAAAAAAAAAAAAAAAAAAAAAAAAAAAAAAABgbbRwOVyp2/E0/I33IP8A/Iz7f6xvkwttkIHLZRpWJpryF306J3vxMy3+sB7xssY3K5GcO4ev5GLWWf8A+Vm3f1jWJj/ZPR0jZJbRh668jUKvD73+HRXf1jYAAAADlWbHrWMZPB/cPm6OdVOVZsetYxk8H9w+bo4GANhj79nzb+siqhKvYY+/Z82/rIqoAAAAjrtccVaxixmCtTLfaEZZmHb/ACDIksxyK2LVp1Woxq6cdWw3MT4uUcWEnZuBISceemnoyDLQnRojl6Gtaiqq/wACEUMkkjFzObSCo4pVnempSQqNSuxXaIrNGO5OVauuvBFiQlT/AEAK55fsI6RgVg3amFdHhsSHQadDgx4jWonLTKpvRoq6dKuiK5dfjOhAAAAAAAEVttX109reD+R841EtSRW21fXT2t4P5HzjUS1IAAATM23zH/g/wxibjtxKzPNV2nDXkGcNT8XZg5NbMxTsqBmPx2psO8IrnJSLZplWby8pKykoiQUiOhP1a/RWKxjXIrWozXRVXVO27XjC6cvzKyt002VfHmbHq0GqxGsTVUlnosGM7vNR7XL8TTx7IjFig3nlggYfQp2F6uWTPzEvNy2uj+p40R0WDFROy1d5zde2xQNV3fgXgzftuPtK8MLbXqlJdDWG2WjUuDuwk001hqjUWG5Ow5ioqdhUI04s2nVdm1nnpFSw9qk0y2YkSXqMqyPFVeVpMd6smJSK78/d3Xoir2mO6U1LnkVdqLXZTHPOpbuFVjuSoT1MlZG24rpdd/8Aw2PHc50Ph2WJEbr2l116ALSSk1CnZSDOwF1hTENsVi9trk1T/kp5j6NCpqUeiU+kN6JGVhSycf1jEb/QfeAAADlWbHrWMZPB/cPm6OYA2GPv2fNv6yN/5setYxk8H9w+bo5gDYY+/Z82/rICqgAAGZL42dmWrEXGlcdrso1Zna/HqEOpTktEqO/IzkWG1rWNiwXNXViIxvtWuai6aLqmqGmyaFs7SnGqiZ0ly/42Umy6La8vcczQo81JyUxBjNa5XJKRXxIsd7URyrCVVRqJ7ftAUshQoUCEyBAhshw4bUYxjERGtanBERE6EM8Z9MB7Xx1y33ZI1emyz6zb9OmKxRJ5zE5WVmYLFfo1/SjXo1WuToVF+JDRXScGzw4wUHBfLLfFxVechQ5qo0uPSKXAe720zNzDHQ2ManHXTeVy8OCNVQMS7EjEyrx1xDwjnJiJEp0syWr0kxz1VIURzlhRkanYRdIa8OyilUyV+xIw0qsvCxExcnJZ8OnziS1CkXvh6JFexVixlaq9KJvQk4dnX9FUAAAAEVttX109reD+R841EtSRW21fXT2t4P5HzjUQLUgAAY62j2cZMt+GzbKsebV+It5wny1MZCTefIS6+1fNKn67Vd2Gmi6u46aNU2KT4z3bOLFDNbjZL4nWhfVrUeQg0KVpSy9S6o5ZYkKJGervxcNzd1Uippx14KB7xs2MnbsvmHT8SMQJJX4jXtCbMzzo678WnyrvbsltV/PVV34i9KuVE1XdPztsJ1oUT/eSnf2hk3mSsef2WrB/879ickzP7NrFHKzhk7FG7r8taryDZ+BIdT03qjlt+Lro78ZDa3RN1deIFJNkp1llu/7Xqv8AOnGySDeWvZl4q5m8KJHFq1L/ALUpVOn5mZlWS1R6p5ZroMRWOVeThuboqpqnEuxRpKJTqRI0+M5rokrLQoLlb0KrWoiqnxcAPuAAAcqzY9axjJ4P7h83RzqpyrNj1rGMng/uHzdHAwBsMffs+bf1kVUJV7DH37Pm39ZFVAAAAHAsd8kGAmZO85W+MXKVV6rOSNPbTZWDBqcSWgQYaPc/eRIW65XKr111cqcE4IZ0tXab3a7OIuXLEzD+gWtQ4VbmqBEqCzMaJMcuiubLRFc5WsY2I7c4K1dN9OPZKEASJzj7OGbyv27GzE5W76uWRgW45JipST55WzkjC3kTl5eYhoxysaum8x2rtNV3l00NZ7NLNtX8z2Ek/IX/ADDJi8bOjw5Ofm2sRnV0B7VWDHc1OCPXdc12iIiq3XTidFz34iWzhvlSxDqVyzMFvqpRpikSUB7kRZmamGLDhw2px16VcvDgjVXsGLdiDZlYgQcT8QI0OKymTfqfSYDlaqNiRofKxH6L2d1IjO9vfGBVAAAAABFbbV9dPa3g/kfONRLUkVttX109reD+R841EtSAAAAAAT5210fdyzWhLa/lL7lX/wDDT55P6xyLJ9st8AswGXGzcXr2u/EGSrVwwpyJMwKXUJKHKs5KcjwWbjYkpEemrITVXV68VXoTRE6bttI6NwFsSV1/KXfymn+jJR0/rGg9nFAWWyTYWQ1TTWmzMT/inY7v6QOJ8yplY7vsVfGtO9BHMqZWO77FXxrTvQTf4AwBzKmVju+xV8a070EcyplY7vsVfGtO9BN/gDAHMqZWO77FXxrTvQRzKmVju+xV8a070E3+AMAcyplY7vsVfGtO9BHMqZWO77FXxrTvQTf4AwBzKmVju+xV8a070EcyplY7vsVfGtO9BN/gDAHMqZWO77FXxrTvQRzKmVju+xV8a070E3+AMAcyplY7vsVfGtO9BHMqZWO77FXxrTvQTf4AwBzKmVju+xV8a070EcyplY7vsVfGtO9BN/gDAHMqZWO77FXxrTvQRzKmVju+xV8a070E3+AMAcyplY7vsVfGtO9BHMqZWO77FXxrTvQTf4AwBzKmVju+xV8a070EcyplY7vsVfGtO9BN/gDAHMqZWO77FXxrTvQRzKmVju+xV8a070E3+AMAcyplY7vsVfGtO9BMfbQ/JvlsyhW7bVOsG7L5q16XJMvislatUZOLLy9PhJpEjPZClYb950RzGs9siLpEXju6FuKjUJGkU+ZqtUm4UrJyUF8xMR4z0ayFCY1XOe5V4IiIiqq9pD+cbODmBnszGP8Ac2J8SJFSlRI3UFCgRNUWXpkFVbAbovuVdq6K5Ow+K8DjAOoYHZZsbsxlZ9SMJbCn6vDhxEZNVBzeRkJT/WzD9IbV047uqvVPctUqHlu2O2GNj9S3JmDrnr4rLN2J6jySvl6TBf2nO4RZnRU7PJtXiiscgEvMDss2N2Yys+pGEthT9Xhw4iMmqg5vIyEp/rZh+kNq6cd3VXqnuWqVDy3bHbDGx+pbkzB1z18Vlm7E9R5JXy9Jgv7TncIszoqdnk2rxRWOQoJb9u2/aVGlbdtahyFHpUjDSFKyMhLMgQILE/NZDYiNanxIh+iB9OkUilW/SpSh0KmStOp1PgMlpSUlYLYUGBCYiNaxjGoiNaiIiIiJoiIfcAAAAAAAAAAAAAAAAAAAAAAAAAAAAAAAAAAAAAAAAAAAAAAAAAAAAAY62s9L9UMlNzze7r6mVSkzWva1m2Qtf/FNima9o/Rn13JNinJMh76wqdKzmnxS87LxlX9CQ1X9AHL9jpVfVHKHEk97X1LuypSmna1hwI2n/jf8zchOfYlVlkfAi/beSJq6Su7q1W9pI8nAYi/p6nX+AowAAAA5Vmx61jGTwf3D5ujnVTlWbHrWMZPB/cPm6OBgDYY+/Z82/rIqoSr2GPv2fNv6yKqAAAB6BmBj12XwNv6LbNKn6nVvW5UGyUnIS748zHjOgPRrIUNiK571VU0RqKqqT+2PGA+J+Gt14j3Ribhpc9qPmKfIyMh6uUaZkHRkWJEfF5PlmN3kTdh66a9PEqAAAAAAAAAAIrbavrp7W8H8j5xqJakittq+untbwfyPnGolqQAAA+jW6LSrko09b9dkIM7TqlLxJWblozd5kaE9qtcxydpUVUJPYqbOvNHlexPjYtZJLhn6jTVc98KTlpuFDqMnCVdVgRYUZUhzkLo0T2zl0TVmqby1vAEh6rmF2wGJFPfh7T8H7joE3Gb1PGqstaD6dFei8FVJuZ/EQ1X9fD3VTsKh3LINs3KtgpdDcdMfp6Vql9LvxadTocbqllNixNd+PFjLwizCo5yat1a3VVRzlXVKDAAAAAAA5Vmx61jGTwf3D5ujmANhj79nzb+sjf8Amx61jGTwf3D5ujmANhj79nzb+sgKqAAAYZ2gGznhZmpxmKmFtRk6RiBKy7YEzAmlWHK1eEz3COeiKsOM1OCP0VFTRHaaI5NzACPlq4u7XXLvR4GHsxhJct1SkixJaTiTVtvrqwGImjUSak3LvoidCxHu0Th0cD68nk4z95479p90ZoanO2pbkq5NHVNIUF0vBVfbQ5Snwl9pEVNE3ojWa8FVztNCxYA9RwnwrszBXD6jYZ2BS0kaLRJdIEBirvPiO6XxIjvznucquc7sqp7cAAAAAittq+untbwfyPnGolqSK22r66e1vB/I+caiBakAAAAAMd7VOxb3xDytPt6wLOrlzVVa/IRuoaPT407Mcm3f3n8nCa526mqarpompsQAZP2YVl3jYGUag21fdp1m26vBqlTiRKfV5CLJzLGumHK1yworWuRFTiiqnFDWAAAAADlWbHrWMZPB/cPm6OdVOVZsetYxk8H9w+bo4GANhj79nzb+siqhKvYY+/Z82/rIqoAAAGEc/wDs4vZI1NMXMI6jJ0jECBBZCm5aacsKVq0OH7hVe1FWFHanBHqio5ERHaaI5M329jXtesBKbBsCo4R3HdkKShpLSsxNWw+tuhMamiJ1XJKvKd+I9y/GV+AEdIeUDaDZ5L1p1fzNVObtS25R+8x1VSFA6lhKvt2ytOgqipEVOG9ERmvDV66aFUsFsG7HwDw4pGF+HtOWVpFJhqiOeqOizEVy6xI0VyIm897tVVf0JoiIh7yAAAAAACK22r66e1vB/I+caiWpIrbavrp7W8H8j5xqJakAAAAAAmLtw6ryNmYT0Te/6XVKrNbvb5KFLt1/8b/mbLyQ0v1Hyh4RSm7u8padPmtP9dCSLr/4hgHbiVlke8MJreSJq6SptWnVb2kjxZdiL+nqdf4CmGAFGfbuA+G9vxIe46mWjR5Nzf1qw5OEzT/uge+gAAAAAAAAAAAAAAAAAAAAAAAAAAAAAAAyztAoWNl94VwsAsArTnqpX8QojpSqz7VSDKUukM0WYdHmHaMhrFVWwkYqq57Fj7qKrTiGW7Y7YY2P1LcmYOueviss3YnqPJK+XpMF/ac7hFmdFTs8m1eKKxyFFQB+db9u2/aVGlbdtahyFHpUjDSFKyMhLMgQILE/NZDYiNanxIh+iAAAAAAAAAAAAAAAAAAAAAAAAAAAAAAAAAAAAAAAAAAAAAAAAAAAAAAAAAAOa5mLd9duXTE+2mw9+JUbPq8CEmmv41ZSJuL+h26v6DpR4J+Sl6lIzFOm2b8CahPgxW9tjkVFT+BQJSbDq4uSreLdpRImvVMrSKjCbr0ck+ZhvVO/ysP+BCsRFfZLT81hrnVuTDWqv0jz1EqtDexeGszKzEKKq6dtGy8Xh8alqAAAAHKs2PWsYyeD+4fN0c6qcqzY9axjJ4P7h83RwMAbDH37Pm39ZFVCVewx9+z5t/WRVQAAAAAAAAAAAAAAittq+untbwfyPnGolqSK22r66e1vB/I+caiWpAAAAAAAAAAAAAAOVZsetYxk8H9w+bo5gDYY+/Z82/rI3/mx61jGTwf3D5ujmANhj79nzb+sgKqAAAAAAAAAAAAABFbbV9dPa3g/kfONRLUkVttX109reD+R841EC1IAAAAAAAAAAAAAcqzY9axjJ4P7h83RzqpyrNj1rGMng/uHzdHAwBsMffs+bf1kVUJV7DH37Pm39ZFVAAAAAAAAAAAAAACK22r66e1vB/I+caiWpIrbavrp7W8H8j5xqJakAAAAAAiztc5mNfWc+2LFk4iq+Wt2lUlrU46Rpibjv176pGh/wIWhlpaBJy0KUloaQ4MBjYcNidDWtTRE/gQiri052NG1+lKZA/Gy0nfVGknMTiiQabDgdUN/SsvGVe+pa8AAAAAAAAAAAAAAAAAAAAAAAAAAAAAAAAAAAAAAAAAAAAAAAAAAAAAAAAAAAAAAAAAAAAAAAAAAAAAAAAAAAAAAAAAAAAAAAACJ8L/0G7YnTTqeHPYgqmnQiMrcLh+jSf7yFsCMG11t6oYZ5vLUxcoTeSjVijyFThRtNP8AD5GO5n/JjJb+EsXa1wyF3WzSLrpT96SrUhL1CWdrrrCjQ2xGL/wuQD9QAAD0rG+yqriVgvf2HNCmJSBUrqteq0STizb3NgQ48zKRIMN0RzWucjEc9FVUa5dNdEXoPdQBFbmVM0/d9hV41qPoI5lTNP3fYVeNaj6CWpAEVuZUzT932FXjWo+gjmVM0/d9hV41qPoJakARW5lTNP3fYVeNaj6COZUzT932FXjWo+glqQBFbmVM0/d9hV41qPoI5lTNP3fYVeNaj6CWpAEVuZUzT932FXjWo+gjmVM0/d9hV41qPoJakARW5lTNP3fYVeNaj6COZUzT932FXjWo+glqQBFbmVM0/d9hV41qPoI5lTNP3fYVeNaj6CWpAEVuZUzT932FXjWo+gjmVM0/d9hV41qPoJakARW5lTNP3fYVeNaj6COZUzT932FXjWo+glqQBFbmVM0/d9hV41qPoI5lTNP3fYVeNaj6CWpAEVuZUzT932FXjWo+gjmVM0/d9hV41qPoJakARW5lTNP3fYVeNaj6COZUzT932FXjWo+glqQBFbmVM0/d9hV41qPoI5lTNP3fYVeNaj6CWpAEVuZUzT932FXjWo+gjmVM0/d9hV41qPoJakARW5lTNP3fYVeNaj6COZUzT932FXjWo+glqQBFbmVM0/d9hV41qPoI5lTNP3fYVeNaj6CWpAEVuZUzT932FXjWo+gjmVM0/d9hV41qPoJakARW5lTNP3fYVeNaj6COZUzT932FXjWo+glqQBFbmVM0/d9hV41qPoI5lTNP3fYVeNaj6CWpAEVuZUzT932FXjWo+gjmVM0/d9hV41qPoJakARW5lTNP3fYVeNaj6COZUzT932FXjWo+glqQBFbmVM0/d9hV41qPoI5lTNP3fYVeNaj6CWpAEVuZUzT932FXjWo+gjmVM0/d9hV41qPoJakARW5lTNP3fYVeNaj6COZUzT932FXjWo+glqQBFbmVM0/d9hV41qPoI5lTNP3fYVeNaj6CWpAEVuZUzT932FXjWo+gjmVM0/d9hV41qPoJakARW5lTNP3fYVeNaj6COZUzT932FXjWo+glqQBFbmVM0/d9hV41qPoI5lTNP3fYVeNaj6CWpAEVuZUzT932FXjWo+gjmVM0/d9hV41qPoJakARW5lTNP3fYVeNaj6COZUzT932FXjWo+glqQBFbmVM0/d9hV41qPoI5lTNP3fYVeNaj6CWpAEVuZUzT932FXjWo+glqQAAAAHw5zWNV73I1rU1VVXRETtnycmzZ3/8Agvy0Yl3wyPyMxT7bnWSj9dN2ajQ1gwP/ABYkMCVWzga7GbaM1rFOI1YqQFuO7XOcnQs1EdBRV/TPIWuJS7ECwVdN4oYozEHRIcOQoEnE06d5Xx5hv6N2WX9JVoAAAAAAAAAAAAAAAAAAAAAAAAAAAAAAAAAAAAAAAAAAAAAAAAAAAAAAAAAAAAAAAAAAAAAAAAAAAAAAAAAAAAAAAAAAAAAAAACcO2ysD1WwcsPEmDA34tt1+NTIrmpxbAnYG8rl+LflIad96ds0Rs4sQG4iZNcOJ58wkSaosg+35huuqw1koroENq//ACWQXd5yH7+efDL8LeU7Em0YMvy05Do0SqyLUTVyzMmqTMNrfjcsHc/dqnZMa7EbE7qm28RsHJuY4yE5LXHIw1XVXNjM5CY07SNWDLfpiAVBAAAAAAAAAAAAAAAAAAAAAAAAAAAAAAAAAAAAAAAAAAAAAAAAAAAAAAAAAAAAAAAAAAAAAAAAAAAAAAAAAAAAAAAAAAAAADCW2NxBba+VaWs2DMI2YvO4pOTfC10V8tLo6Ze740SJCl0/dIbtI4bZO/J6+8w1kYL0JHTb7cpLXpLw19stQqEVPxenb5KDLKn+n/CGyNk1YC2Vk3oVVjQFhTF31WoV6Kipo7RYiS0Ne8sOVY5Pichsc9VwqsSRwvwytTDim7qy9sUaTpLHNTRH8hBbDV/fcrVcq9lVU9qAAAAAAAAAAAAAAAAAAAAAAAAAAAAAAAAAAAAAAAAAAAAAAAAAAAAAAAAAAAAAAAAAAAAAAAAAAAAAAAAAAAAAAAAAAAAAAAAA/wAxYUONDfBjQ2vhxGq1zXJqjkXpRU7KESMpczEyi7TObwvqTnStLnq1P2WqvXRYkrNPR9Pdx/XvbJu49hxbkjntjMNp/D3MBZmPNtb8m+5pFjXzUJPbMqdOezdiKvYXkXyyN1/7Fe1wCxgPTMGMSKfjBhNaGKFM3Gwbno8rUlhsXVIMSJDRYkLvsfvMX42qe5gAAAAAAAAAAAAAAAAAAAAAAAAAAAAAAAAAAAAAAAAAAAAAAAAAAAAAAAAAAAAAAAAAAAAAAAAAAAAAAAAAAAAAAAAAAB8Oc1qK5yoiImqqvYQiJga9c4e1LdfzWLN0SXuaYuVIi8UbTqaiJIq5O0qwpNip0e3KeZ9MXPwLZUb/ALrlpnkalO05aJTFRdH9VTi8g1zP2zGvfF/+Wpj/AGJeEXUduX9jlUJXSJUpmFbNMiOboqQoSNjzKp22ue+WTXo1gr2uAVAAAAAAAAAAAAAAAAAAAAAAAAAAAAAAAAAAAAAAAAAAAAAAAAAAAAAAAAAAAAAAAAAAAAAAAAAAAAAAAAAAAAAAAAAAAAAAAAAAAAyXtP8ABZ2MOUy4pqnyvLVix4jLpkt1PbKyA1yTLdenTqd8Z2nZcxhrQ8M5JytQlI8hPS8OYlpmG6DGhRGo5kRjk0c1yL0oqKqKgE99jNjWl3YJ17Bapze9P2JUFmpBjl4rTpxzn6NTs7sw2Oqr2OVYnfocRAy8z0zkV2k01h1WZl8tb01V41qx4kZ2iPpk85j5CM9V4IiOWUiOXsIj017Jb8AAAAAAAAAAAAAAAAAAAAAAAAAAAAAAAAAAAAAAAAAAAAAAAAAAAAAAAAAAAAAAAAAAAAAAAAAAAAAAAAAAAAAAAAAAeCenpOmSUxUqjMw5aVlIT48eNFcjWQ4bUVXOcq9CIiKqr8QEo9tVjNEqVesbL1RY6xUkmLctVhQ13t6Yib0CUZonQ5rOqHadlIzF79BMo+DLcAculj4XxYLYdQptMbHqumi61COqxplNeyiRYj2ov61re0Shy8Sc1no2lMziTVpeJMW/KViNdUZkVuqQ6bIqxkhBei8F1c2UhuTsor107Bb0AAAAAAAAAAAAAAAAAAAAAAAAAAAAAAAAAAAAAAAAAAAAAAAAAAAAAAAAAAAAAAAAAAAAAAAAAAAAAAAAAAAAAAAAAAAAAAAAAAAAAAlftpcBVWHaWZCgyao+EqW3XXw046e2iScZdO0vLQ1cvbgp2jauRvHpuYrLVad9zk4keuSkD1Gr2rtXJUJZEZEe7tLEbycbTtRkPe8fsI6Rjvg1duEta5NsG46bEloMZ7dUl5lNHy8bT/3cZsN/7klhsmsY6rglmEujLJiEkSmpc8eLKw5aYXTqSuySva6EvYRYjEisVey6FCanSBY8AAAAAAAAAAAAAAAAAAAAAAAAAAAAAAAAAAAAAAAAAAAAAAAAAAAAAAAAAAAAAAAAAAAAAAAAAAAAAAAAAAAAAAAAxftW8fPwP5ZpuzaTO8jX8SIrqFLo12j2yKNR07ETtt5NWwV/+IQ2gREze3XV892fmlYPWJNvj0SlT7LSp0eF7eGyHCe59RntOhWtVIzt5PdQ4ENQNgbHvARMPMB57GGsyXJ1nEWa35VXt0dDpcs5zIKJrxTfiLGf2nN5Jewhvs/Mti26NZttUm0bckmSdKoklAp0jLs9zBl4LEZDYnea1E/QfpgAAAAAAAAAAAAAAAAAAAAAAAAAAAAAAAAAAAAAAAAAAAAAAAAAAAAAAAAAAAAAAAAAAAAAAAAAAAAAAAAAAAAAAAAAAAAAAAAAAAAAAjxtZ8EazgzjrbOafDzladDuOagRJial26dRV6U3XwovaRYsOG16J2XQIrl6Sw5yfNNgRS8yOBd0YT1BYMKaqUry1KmoicJSoQvby8XXpRu+iNdpxVjnp2QPt5a8baPmIwStXFukclDdWpJvV0sxdepJ6Gu5MQePHRsRrt1V4q3dd2TppHvZPY/VfBbGW4Mp+JiRaZBuCoRmSUvNLurIV6X1hxYC9hFish7n+nBhtT3ZYQAAAAAAAAAAAAAAAAAAAAAAAAAAAAAAAAAAAAAAAAAAAAAAAAAAAAAAAAAAAAAAAAAAAAAAAAAAAAAAAAAAAAAAzXtBcxqZbst9dr9JnuQui4kWg29uu0iMmozXb8wnZTkYSRIiL0b7YaL7oylsZMuayFFr+Zq5ZH8fVViUG21iN4pLscizcw3X9dEa2Ejk4pyUZOhxwnOjiPcmfbOjQ8DcLJlJqh0SedbdGit1fBdE3t6oVF2nTDakNV1TphS7XJxcWSw1w/t3CmwLfw3tKV5CkW3T4NOlGrpvOZDaib7lTpe5dXOXsucq9kD2UAAAAAAAAAAAAAAAAAAAAAAAAAAAAAAAAAAAAAAAAAAAAAAAAAAAAAAAAAAAAAAAAAAAAAAAAAAAAAAAAAAAAAAAAAAAAAAAAAAAAAAAAAASL2ueXSp4b4j0LNphw2NIQ6tNy8CsR5TVj5KsQUR0tNoqe55RkNE14aRIKKqq6IUHyc5i6bmfwGoGJMKJBZWWs9TrglYeidTVKE1EiojfzWvRWxWJ2GRGp0op77i9hZamNmGlw4WXtKcvR7ik3SsbdRN+E7g6HGZrwR8N7WPavYcxCOWU/FK7tnXnAreDOLUysC1qrOso1diLq2A1qrrJVWGi/mbsRHL2eSiv1RXNREC3oP8ALHtiNR7HI5rk1RUXVFTtn+gAAAAAAAAAAAAAAAAAAAAAAAAAAAAAAAAAAAAAAAAAAAAAAAAAAAAAAAAAAAAAAAAAAAAAAAAAAAAAAAABkbaXZofY64AzVItypchel9pFo9H5N+kWVgK3/CptNOKbjHI1qpxSJFhr2FNUXHcVEtG36ldVy1KDT6TR5SLPT03GdpDgQIbFe97l7SNRVIhwm3ntS88Kvek7JWbLO1XsLSbdl39HZRseM53x/jY69LG8A1Jsdsr/AK1bNqGZe7afu1S6GPptuMis9tApzH/jphNehY0Rm6i6a7kLVFVIhSk+hQKDR7WoVOtm3adBkKVSZWFIyMpBbpDgQITEZDhtTsI1rURO8ffAAAAAAAAAAAAAAAAAAAAAAAAAAAAAAAAAAAAAAAAAAAAAAAAAAAAAAAAAAAAAAAAAAAAAAAAAAAAAAAAAAAAAAAAAAAAAAAAAAAAAAAAAAAAYE2seUtcXsMWY52XTFi3bYcs5Z+HBZrEn6Oiq6InDpdAVXRW/tFjJxVWob7PhzWvarHtRzXJoqKmqKgGBdlHm+hYvYbNwIvep715WPKNbT4kZ+r6lSGqjYaovZfA1bDd22LCdxXfVN9kTc7eAd45CcyVCzCYHI+m2vVKmtQozoTF5GnTvFY9OiImici9iv3WrpvQnPZx5NVWseW7H20My2EVFxWs96Q4c+zkahIrER0SnzzETlpZ/xtVUVF0TeY5jtNHIB08AAAAAAAAAAAAAAAAAAAAAAAAAAAAAAAAAAAAAAAAAAAAAAAAAAAAAAAAAAAAAAAAAAAAAAAAAAAAAAM655c19Iyn4MzVywIkvHu+ucpT7YkImi8pNbvtph7elYUFFR7uwqqxmqb6KBjra75uUmEhZTMOp58aYjRIM1d0WWXVddUfL09NOlVXcivRO1Cbrxe1NUbO/KjCyv4HSzLgkGw75u5IVUuJ7kTfl13V5CS17UFrl16fxj4qoqoqaYu2WOU+r4vX9N5vcZIcxUpKRqUaZoaz6K91WrCvV0WeervdNhPVdF7MbVdUWEqLXgAAAAAAAAAAAAAAAAAAAAAAAAAAAAAAAAAAAAAAAAAAAAAAAAAAAAAAAAAAAAAAAAAAAAAAAAAAAAAAAAAAAAAAAAAAAAAAAAAAAAAAAAAAAAAAAHrNCxKsK5borVkUW66fMXFbsRIdUpPK7k5K7zWua98F2j+Tc1zVbERNxyKioqgfk45YMWZmAwuruFN9yixKZWoG42MxE5WUjt4wpiEq9D2PRHJ2F0VF1aqosdMCMU8T9mDmmquGOKUKYj2hUI8OBW4MFrlhTcm5VSXqsonZc1FVdE4qnKQ3aPaisuOZdz85N6TmxwtclGgy8rf8AbUOJM29PO0akfVNXyUVy/wCbiaJoq+4ejXdG+jg0pQ63SLlo0jcVv1KXqFMqctDnJObl4iPhR4ERqOZEY5OCtVqoqL8Z94kNszM6lQwYud+U3HuNM0umOqESTokzUUWG6iVBYipEkY6O4shPia6KvuIiqi+1eqsryAAAAAAAAAAAAAAAAAAAAAAAAAAAAAAAAAAAAAAAAAAAAAAAAAAAAAAAAAAAAAAAAAAAAAAAAAAPDNzcpT5SNPz81ClpaWhujRo0Z6MhwobU1c5zl4NRERVVV4IiAeu4nYlWdg/YVaxKv6rMp1CoMq6amoztFcqJwbDY386I9ytY1qcXOciJ0kV6DSsWdqzm4jVWrdVUm0aduumnQ134NAorXruQGOVN10xFXe0XT20Rz36Ixio32DOtmavTPxjjQ8vOAMtNVC05SpdTUqFD3mJWJ3RUfPxf1kCGzfViu9zD34jtN7dbUvKhlls7KrhJIYdW0jJuoRNJuuVZWbsSozzmoj4i9lrG6brGfmtRNdXK5yh0yzrQtvD+1aTZNn0mDTKLQ5SHIyMpBT2sKCxqI1OPFV4aqq6qqqqqqqqqfsgAAAAAAAAAAAAAAAAAAAAAAAAAAAAAAAAAAAAAAAAAAAAAAAAAAAAAAAAAAAAAAAAAAAAAAAAAAAAAAAAAAAAAAAAAAAAAAAAAAAAAAAAAAAAAAAmfte8Dq9SINt5ucM5yfpNbt10OjV2dpkd8vMQ4D3L1LNJEhqjmqyI50FXa6qkWEnQ0pgfh3zZdvYjWbW7CuyRSco1wSEenT0FeCugxWKx2i9hyIuqO6UVEVOKAR8y3bYPFrD7qW3MeqR6/6HD3YfqpA3JesQGdtV4QpnROw9GPVeLoilQ8Cs12AuY6QbM4VYgyFQnkhcrHpEdep6jLp2d+Xfo/RF4K9u8ztOVNFP57sdcIbhwGxcujCW52qs7bk++WbG3N1JmAuj4EdqdhsSE5j0TsI7TpPTqVVqrQalLVmh1Obp0/JxEjS81KRnQY0F6dDmPaqOaqdtF1AsjtOcg/4YKRNY/4P0ZHXxSpferdMloftq3KQ2/lGNT3UzDamiJ0xGJupq5rEX8/ZgZ+VxJp0llyxkrOt202ByVuVWaie2q8sxv/AEaK5emYhtT2rumIxOPt2qr845ctr5jRhoyWt3GqmNxFocPSGk86IkvV4DejXldNyY0TsRER6r0xD8fNVZOCuN0zM5sslV28jVpZ/qxddnM1kqzSY7F5R1Tl4CLvOY1yI+K6Cr2sd+MR2m/uBcMGF9nXtB6fmKo8vhPitUJeTxMpsDSBHdpDh3BAY3jFhpwRJhqIqxIadKIr2JpvNh7oAAAAAAAAAAAAAAAAAAAAAAAAAAAAAAAAAAAAAAAAAAAAAAAAAAAAAAAAAAAAAAAAAAAAAABJbaZZ5apiNXo2UvACamJ6VizbabcU7TUWJFqs2r0alNl9zVXMR+jYmnGI/wBontUdynum0n2ijrY9UsuOX+tOfX4u9JXLX5J+qyGvtXSUs5v+fX3MR6fk+LW/jNVh+z7NDZ9vwdk5THzGikIl8T8DeolJmGe2ocCI3jFiIvRNPaumnTDaqovtnORodO2eeRym5WLH9dd5yktNYmXJLt9U46KkRKXLro5JGC5OHBURYjm8HPRERVaxqrsAAAAAAAAAAAAAAAAAAAAAAAAAAAAAAAAAAAAAAAAAAAAAAAAAAAAAAAAAAAAAAAAAADl+Y7MNZeWHDOPipftLrVQpMCcgSToNIgwoswsSKqo1UbFiQ26Jpx9tr8SmS37a3LEnuMO8UF79Pp6f3w2fi9gzhrjxZsTD/Fe2/VygRZiFNPlOrJiW1iw1VWO34D2P4Kq8N7ReycOZswci7OjAqF+m4asv8c0Bxt+2wy3J7jDTEpe/KSCf3o8L9tll6T8nhbiIvfgyKf3g7izZmZHGdGBEovfrdTX+OZPMzZrZIWdGAtOXv1WoL/HHA4C/ba4DJ7jCW/l7/USf2x4X7bfBJPcYPXwvfiyif2hopmzhyTM6MA6R+menV/jjHmZs7MlbOjAChL35iaX+OKBml+26weT3GC94r35uVT+seF+28wqT3GCF1r36hLIaiZs98mDOjL9bn6XR1/jiHmZkCyas6Mvdq/phRF/jeBlF+2/w2T3GBNyr36rLp/VPC/bg2EnuMAa+vfrcFP7I10zIZk6Z0ZeLPXvyir/Gp5mZF8n7OjLtZP6aa1f4wMcv24lnJ7jL1WV79wQk/sDwv241tJ+Ty51Ne/c0NP7sbTZkiyiM6Mudhr36PCX+NDzMyW5SWdGXHD1e/QZdf42gYfftyaMnuMtk6vfutif3Q8L9uXJJ7jLJHXv3gif3I3YzJxlOZ0ZbsN/021KL/Gw8zMoWVNnRlswxXv2pIr/HCAwO7bnJ+ZleX9N6/cDwv25k2vuMscJO/eKr/cigjcpuVhnuctWFf0Opy/2J5mZWcscP3GXLC9vetCnp/YgTvftyauvuMtUmnfuxy/3Q8L9uPca+4y5U1O/c8Rf7sUcZlmy3w/cZfcNW961JBP7I8zMueXuH7jAjDxveteRT+yAmu/biXev5PLzR079wxV/sDwv24V9r7jACgp365GX+yKaMy/4Dw/cYJ2E3vW3Jp/ZnmZgZgnD9xg9ZDe9b0on9mBL9+2/xHX3GA9tp36tHX+oeB+29xTX3GB1qp36jMr/QVOZgzg/D9xhRZze9QpVP6h5mYTYVw/cYZ2o3vUaWT+oBKV+26xfX3GC1np35yaX+k8L9txjWvuMHbJTvxptf7QrMzDLDeH+Tw+tpvepMBP6h5mYf2HD9xZNAb3qbBT+qBI1+21x3X3GElhJ31nF/tjwv22eYNfcYV4eJ34U8v94K/Msyz4fuLUoze9IQk/qnmZbNtw/cW9TW96Uhp/QBHV+2wzHr+Twzw2Tvys+v96PC/bW5m19xh1hgnfkKgv8AfCyzKLR4fuKTJt70Bif0HmZJScP3EpBb3oaIBF1dtXml19rYGFaJ8dLqK/34+OeYzbxvyVh4bfuKNUF/vilqUa1qaNRET4j5AitzwmciN+SsWwv3FBnl/vSnxzuGdmN+Ssezv3FuTi/3hS1QAitzrmeqN+Ssm2v3FrzS/wBqo50jP3G/JWXR/wBxaUwv9dS1IAirzmm0MjfkrNk/3Fmx1/pU+ecg2jsb8lZ//BZEVf6FLUgCK3OGbS6N+StCd/cWG9f7NT49nxtP435K06z+4w/Vf7FS1R45iYl5OXizc3HhwIEBjokWLEcjWMYiaq5yrwRERNVVQP5vcz2JmPeLd6SF4ZhrdmabcHqe2Tl40xQPUp8xLQ3uVurdxiRN1z3JvaKuiomuiIicdO7Z2cwkTMvmJuXESUjRHUKDESlW/Deq+0p0BVbDdovuViOV8ZW9h0VU7BwkAeeQn56lzsCpUydjyc3LPSLBjwIiw4kJ6LqjmuaqK1UXsod+y25E8wuZyYgTtn2q6kWzEd+MuSstfLyO72eSXdV8w7pTSG1yIvulanEqzlu2WmXbAzqWvXdI/hGuqDuv6urUu3qKBETswJLVzE46KixViORU1aregCPtvYC5lpOxn5k7bw+uiQt2gxoNQh3HAhLLuhKjt5k1A4tiPY1yIqxobVY3pVyFbNn5tEaHmRpsrhfijNytKxOkoOkN3CFAr8NjdViwU6Gx0RFV8JOnRXs9rvNh7biSstGlnSUWXhPl3sWE6E5iKxzFTRWq3oVNOGhIjaA7OmsYP1OYzHZZJWcl6FJR/VOqUenOcyYoMVrt/quTVntkgNVN5Wt4wdN5PxevJhXwE/tn7tKaNjXK07B/HOqS1LxCYjZan1OJuwpav9hqdhsOaXoVnBsReLNFXcSgIAAAAAAAAAAAAAAAAAAAAAAAAAAAAAAAAAAAAAAAAAAAAAAAAAAAAAAAAAAAAAAAPhVRqK5yoiJxVV7AHyTU2i+0ogWPDqmAmXutti3K9HylfuSViatpXYfLSz06ZnpR0ROELiifjNVh+vbQfabM3J/AnLHXnRpmMrpOuXXIv1RuvtXS0g9vunLxR0dvR0Q1VV32/sbOzZpMtP1Mx7zGUNIleXcm6BbE5D1Snr0smpti9MfoVkJfyfBXfjNEhh4dmjs74tvOp2ZDH6hu9Wnq2ctigT0Nd6T14tnpljv88vTDYvuOD19vu7lOgAAAAAAAAAAAAAAAAAAAAAAAAAAAAAAAAAAAAAAAAAAAAAAAAAAAAAAAAAAAAAAAAAAAAAAAAAAAAAAAAAAAAAAAAAAAAAAAAAAAAAAAAAAAAAAAAAAAAGIdrDmOfg3l+XDi351YNyYlrGpbXMdo6BTGI3qyJ8W+j2QURelIz1Ti028cHvDJrhFijjW7HDGCTi3rUJKXgyVEpFSRFpVLl4eq6JL9Ed7ojoj3LFVzVVyIjE3UAiPl2yR5hszUxCmMP7MiStAc/di3FVt6VprERdF3YioroyovBWwmvVOyiJxKs5atlTl/wVZJ3BiFLNxHuuEjYix6pARKbLxOn8TJ6q12n66Kr14aojOg2nLy8vJy8KUlIEOBAgMbDhQobUaxjETRGtROCIiJoiIeQD/EGDCl4TIECEyHChtRjGMaiNa1E0REROhEQ/2AAPhzWuarXIioqaKi9CofIAlrn22XKzESoY2ZXKMsKaa505VrQlG7qPX3To1PanQ7XisunTx5PRdIa/UyF7UaNKRZDBHNPV3MdDcklS7vnHKjmORd1sCoq7/hSYXo4cp+dEKqmFs9OzPtXMN1bidhGklbeIyo6LNQnJycjXXdK8ton4qOvYjImjl4PRdd9obmhRYUeEyPAiNiQ4jUex7F1a5q8UVFTpQ/2RKyuZ7MbckF3xMCMwluVuftSlR0lY9JnU/xjQv28o5y6RIKou8kPe3HIqOhubqu9Y3DXE6w8YLOkL+w2ueSr1CqTN6BNSr9UR35zHtXR0OI3XRzHIjmrwVEA9oAAAAAAAAAAAAAAAAAAAAAAAAAAAAAAAAAAAAAAAAAAAAAAAAAAAAAAAAAOc47ZgsLMuFkR78xUuOFTpNu8yUlWaPm6hGRNUgy8LVFiPXh2mtRdXK1qKqB7xXK5RbZo85cNxVaUplLp0F8zNzk3GbCgwITU1c973KiNaidKqpHvO5tGbzzGVqJl+ywwKqy2KnMJTY05JQYnqjcj3Lu8jBY1N+HLuXhuab8RPdbrVVi8/xizE5ntpfifAwqwztydlLYSNy0nbknGVJeDCa5P8MqUfg1yt1Ti7RjVVGsar11fSTJTs/8PMptKZcVRfL3LiLOQdycrj4X4uTa5PbQJNruMNnSixF9u/jrutVGIHK8g2zMouCSU7F7HSTlavf6I2Zp9KVWxZSgu6WuVU1bGmU/X8WMX3GqokQoEAAAAAAAAAAAAAAAAAAAAAAAAAAAAAAAAAAAAAAAAAAAAAAAAAAAAAAAAAAAAAAAAAAAAAAAAAAAAAAAAYA21fWsWt4QJHzdUTCuAmy/x9zE4T0LGOyrvw/kqLcHVXU0CqVCdhzTOQmYsu/fbDlIjE1fBcqaPX2qprouqIF6QRW5lTNP3fYVeNaj6COZUzT932FXjWo+ggWpBFbmVM0/d9hV41qPoI5lTNP3fYVeNaj6CBakEVuZUzT932FXjWo+gjmVM0/d9hV41qPoIFqQRW5lTNP3fYVeNaj6COZUzT932FXjWo+ggWpBFbmVM0/d9hV41qPoI5lTNP3fYVeNaj6CBakEVuZUzT932FXjWo+gnpWz7sqq4a7Sq2MOa7MSkepWrWLmok5FlHudAiR5am1CDEdDc5rXKxXMVUVWtXTTVE6ALvAAAAAABFbbV9dPa3g/kfONRAtSCK3MqZp+77CrxrUfQRzKmafu+wq8a1H0EC1IIrcypmn7vsKvGtR9BHMqZp+77CrxrUfQQLUgitzKmafu+wq8a1H0Ecypmn7vsKvGtR9BAtSCK3MqZp+77CrxrUfQRzKmafu+wq8a1H0EC1IIrcypmn7vsKvGtR9BHMqZp+77CrxrUfQQLUgitzKmafu+wq8a1H0E9fxC2ROZLDWwLlxGrt7Yax6batHna3OQpSpT7o8SBLQXxojYbXSbWq9WsVERXNTXTVU6QLkglXsMffs+bf1kVUAAAAAAAAA4Vmpyd4SZsrV9Sr3p/UFfk4Tm0i45OG3qyRdxVGr0crBVV9tCcui6qrVa7RySTqlv5xdlrih6q0+Yf636jHRjJuG18xQa/DbqqMjM4cnFRuvtV3IrfbKxytXedeE/Hu6z7Vv63J60L1t6QrdFqUJYM3Iz0BsaDFb8bXcNUXRUXpRURU0VEUDO+UTP/g9mskYNFlphtsX3Dh70zbc9HRXRlRNXPlInBJhmiKqoiI9qIquaiaOXUBIrNlsnb0w9qkXFPKRNVCpSMpF6tS3WzLkqlOe1d5HSUbVHR0aqe1aqpGTRNFiqvD/GVna23xh7PQsNM2FJqFYk5OJ1G64IcurKrIuau6rZuAunLo1U0VyI2KmiqqRXKBXgHrmH2I1i4rWtJ3thzdVOuGiTzdYM5IxkiM10TVjk6WPTXRzHIjmrwVEU9jAAAAAAAAAAAAAAAAAAAAAAAAAAAAAAAAAAAAAAAAAAAAAAAAAA9Cxkx0wqwAtOJeeLF4yVCp6bzYDYrt6Ym4iJrycCC3V8V/FODUXROK6JqpJrMdtMsd8zldXCHLNbtctyjVaIspBh02G6NXqui68FdC15Bqp0shKq6I7eiK1VRA2bnK2muGOXNJ2xsO+o71xCh70J8tDi60+lRE4f4VFYvtnov+ZYu9wVHOh8NcAYSZcM1u0nxFXFLEq4Z+Wtl0VYUxc1ShK2WhQWuXWWp0um61+i6+1ZpDauqvdvL7bSOTvZFStLiSeImaxIU9ONVI8tZ8vHR8CG7pRZ6MxdIq6/5qGu5wTee9FVhTqm02nUeny1JpEhLSMjJwmwJaWloTYUKDDamjWMY1ERrURERERNEQDnmAOXTCjLVZMKx8K7dZIwFRr56ei6RJ2oxkTTlZiLoivdxXRE0a3VUa1qcDpgAAAAAAAAAAAAAAAAAAAAAAAAAAAAAAAAAAAAAAAAAAAAAAAAAAAAAAAAAAAAAAAAAAAAAAAAAAAAAAAAAGANtX1rFreECR83VE6rsuOsTwy/frzxOnKttX1rFreECR83VE6rsuOsTwy/frzxOgaqAAAAAAAAAAAAACK2Wn9WSq/hAvv+Qqhakitlp/Vkqv4QL7/kKoBakAAAAAIrbavrp7W8H8j5xqJakittq+untbwfyPnGogWpAAAAAAAAAAAAADlWbHrWMZPB/cPm6OdVOVZsetYxk8H9w+bo4GANhj79nzb+siqhKvYY+/Z82/rIqoAAAAAAAAAAAAzlmnyIYG5qZKLP3JSfUG72w9yWualw2tmkVE0a2O3g2ZhpontX+2RODXM1VTRoAhLd+DWdvZqXlMXnZ1VqCW2+I1H12kMdM0efhovtWTsu5FSG7joiRWpoqryb190bVyv7XfCrEtZS1Me5KBYFxRN2GlUY5z6NMv7avdq+V17URXMRE1WInQUAmZaWnZaLJzkvCjy8djocWFFYjmRGKmitc1eCoqLoqKYQzP7JTBvFnqu6MF48HDq54m9EWUhQldRpp/To6A3jL68E3oXtUTX8W5QN2yE/I1SSgVKmTsCblJqG2NAmIERIkOLDcmrXNc3VHIqcUVOCnnIQwKpn92a1bbLzEOqSNsLMaNhR0WpW3Pqq6+1ci7sJ7un2qwo2nTobny47XfBDE/qW3sZZN2HFwRN2H1VGiLHpEd/RqkfTegarqukVu41P84oG9wfTpFYpNfpsvWaFVJSpU+bYkWXm5SO2NBjMXocx7VVrk+NFPuAAAAAAAAAAAAAAAAAAAAAAAAAAAAAAAAAAAAAAAH4123laVhUOYua97npdApEqmsaeqU3DloDPiV71RNV7CdKk98x22Sw9tPqq3MultreFTZrDSuVRkSXpkJ3bhwvaxpjspx5JOhUc5AKG3NdFt2ZQ5u5rvr9PotIkIfKzU9PzLIECCztve9Uan6VJvZoNsbbVB6rtLLFRWV6eTWE656rBeyShL0KsvLro+Mqdh0Tcaip7l7VMs0PCfPxtHa7L3Pcs5VZm3Fi78CqVpy0+hSjV4KsrAa3SIqJwVYMN7l0Tfd2Si2WDZg4BZf8AqS47ok24g3jA3YiVKry7epJWInZl5RVcxqouio+Ir3oqatVvQBP3CLJjm8z73dDxWxmuKr0qgTujnXHcMNyxI0BV1RkhKe11h8dW7qQ4Karoqr7Vax5cspWCWV2gepWGNrsbUY8NGT9cnd2NUp7o/KRdE3Waoi8mxGsReO7rqq9kAAAAAAAAAAAAAAAAAAAAAAAAAAAAAAAAAAAAAAAAAAAAAAAAAAAAAAAAAAAAAAAAAAAAAAAAAAAAAAAAAAAAAABgDbV9axa3hAkfN1ROq7LjrE8Mv3688TpyrbV9axa3hAkfN1ROq7LjrE8Mv3688ToGqgAAB6NjJjThxgJY87iDidccvSaVKNVGI5dY0zF01bBgw09tEiO7DU766IiqSywFzv4wZldojZc367LgoNkVGempWVtWWqsZkksrDk5h0NZiC1yQ4sVVRHucrV9siInBqAWGAPz7hr9GtShVC5rhqEGQpdKlok5OTMZ2jIMGG1XOcq9pERQP0ASFvrPJnGznYqz2GWTSnz9Bt6UV6sjyTYcGbiy6O3UmZqbi8JZq9LWMVq8dNXqfTu7DTa35Z6RFxOdivcV1U+Ras1UIcC4X11stDTi5YkrNoqqxE6VhtdupquqImoFhgZDyA575DNtbs7bt2SMnR8QaBCbFnpWW1SXn5dV0SZgI5VVvtuD2aruqqLro5NNeACK2Wn9WSq/hAvv+Qqhakitlp/Vkqv4QL7/kKoBakAAAAAIrbavrp7W8H8j5xqJakittq+untbwfyPnGogWpAAAA9dxDxAtXCyyaxiFe1UZT6JQpV83OR3cdGNToan5zlXREROKqqIB7ECNl157c7ec7EiZw/wAqdJqVt0hquWFLUlITJtJfe0SPNz0TRIGvaY5iIq7ur14r7DNYLbYDAmmOv6lYrVq7klk6omqa25HVyIxiJq5OppxFR/DhpB3ndrtgVyBjHIbtB6fmhdMYb4h0iWt3EilwXRYkvARzJapQ2cIkSE16q6G9q+6hqq6dKLpqjdnAAAAOVZsetYxk8H9w+bo51U5Vmx61jGTwf3D5ujgYA2GPv2fNv6yKqEq9hj79nzb+siqgAAAAAAAAAAAAAAAAH1anS6bWqfMUms06Wn5GbhrBmJaZgtiwozFTRWvY5FRyL2UVNDC2YvZFYF4oumbgwgnH4bV+KqxFl5aEsxSYzunRZdVR0DXgmsJyMan+bU3mAIW1PBLaIbPypTFw2bMVyHb0F6xZioW5FWp0aO1Ol8xLOau4mnDfjQm6a+1caKwG21FMmWwKLmNw8iSkXRGLXbaTlITl6N6LKRHbzU7KuZEdr2GIVIM545bP3K1j7EmKldGHcCj1yY1V1at9ySE25y9L3o1FhRnftosN6gdDwizI4F48SaTWE+J1DuCJuco+Tgx+TnYTe3EloiNjMT43MRDpJHvF3Y2YyWPOLcuXvEeTuZJV/LS0nOv9S6nCcnuUhxkVYL3J+uV0LvHodIzq7RTKBPQbaxakKzUJCA/k4crfNLiTDYqJ08lPIrYkXgnBUjPamnR0gXABOTCPbT4QXDyMhjFh3XLQmnaNfPU2IlTkkXsucmjIzE+JrIi/GpsfDLNRl0xj5KHhvjJa9Ymo+nJyKTzYE6uv/wCWjbkZP0sA6oAAAAAAAAAAAAAAAAAAAAAAAAD4VUaiucqIicVVewcUxPzp5WcIEjQ74xstqFOQNUfISEz6oTbXJ+a6DLI97VX9siJ8YHbATIxc22VmU7lqfgjhNUazFTVrKlcMw2UgIv65JeEr3xG998NTN83j/tLM78Z9IsSBczKHNOWG6Da0mtJpjEXgrIs65UVW9jdix1RdF4dIFY8aM4GXHABkaFiZinSJKpQUX/FMrEWcqCr2EWXgo57NehHPRrfjQnzjxtobnrL41vZbcPUpUOKvJQ63cDGzE25V4IsKUhqsNjtehXviouvFiDBfYq3RVHwazmDxRgUuHEVIkWk243qiZdrxVHzUZOTY7t7sOInH3Rv7A7Jnlvy8JCmcNsNKfBq8NNFrU+izlQVeyqRouqw9ey2HuN+ICUtrZMs/WdquQL2xcqFYp1OjLvw6rekxEgNhw3cVSVkUTfa1U4ojYcOGuvuk6TfmXPZZZcsD+pa5dtPXEa54Oj+ra3Ab1FBenZgyWqw07CosVYjkVNUVDZQA/wAw4cODDbBgw2shsajWtamiNROhETsIf6AAAAAAAAAAAAAAAAAAAAAAAAAAAAAAAAAAAAAAAAAAAAAAAAAAAAAAAAAAAAAAAAAAAAAAAAAAAAAAAAAAAAAAAAAAwBtq+tYtbwgSPm6onVdlx1ieGX79eeJ05Vtq+tYtbwgSPm6onVdlx1ieGX79eeJ0DVRznMXfN1YaYGXvfljSUKcuGiUePNUyXiy7o7YsyiaMasNio5+qqmjUXVVOjACOdiZGs5ueC8ZXE3NddNXtmgKurEqrEhz6QV48nJyCIjJZq9lYjWdhd15z/LPY1Bwy2qNHw+thkdtJt66qrT5NI8TlInJQ5OZa3ed2V4cVLmEU8KP1YmJ/vxWv5rMgWsMObXzFGesTK4y1KZNPgTF8VeDS4qs6VlYbXRorV+JdxjV/0jcZMHbgzMVLTwtk0VOTfUajFVP2yQoSJ/8AuUDtuybwnplgZUqXdqScJtWvibj1WbjontnQWvWFAZr06I1irp0avU2g5rXtVj2o5rk0VFTVFQ4bkbl2SuUHCOHDViotqyUT2i8NXs3l/Tqq6/HqdzAihcUKDk62qMu62k6hoNRuCWcsvC9qxJGpo1IkNU/WNfEcqJ2NxvaLXkUdqW9ZLPvQpuXajYjaZQouvbckd+ir/An8BamUcr5WC93S6G1V/gA8pFbLT+rJVfwgX3/IVQtSRWy0/qyVX8IF9/yFUAtSAAAAAEVttX109reD+R841EtSRW21fXT2t4P5HzjUQLUgAAT02014VSi5frVtORjOZLXHcidWonQ+HLwXRGtX92rHfuShZjbap4FVvGbLPGqlryUScq9jzyV2HLw0VXxZZIbmTCNROKqjHb+nZ3APtbLPCe3cPMptt3LT5OD6r3rylXqU2jU5SLrEcyFDVendYxqIidtXL2TX5MXZdZ7MM6bhnIZeMW7ok7bq1DixGUKfqMZsGUnZV7lekFYztGw4rHOciI5URzd3RVXVDft949YL4Z25Fuy+cT7bpVMhw1iNixajCV0bhruwmNVXRXL2GsRVXsIBJPPE+Syx7SOiYkWM1lNWZfS7mm2Q/as34sR8GaTRNERIjYb1VOjV6r2S0krMwpyVgzcB2sOPDbEYvba5NU/jP53c72NNRzG43T+NEGiTshbFVb6m21EmYW4seSlF3Fd2tVe5zlROhX6dKH9BVhPdEsa3XvcrnOpMoqqq6qq8i3iB+6AAByrNj1rGMng/uHzdHOqnKs2PWsYyeD+4fN0cDAGwx9+z5t/WRVQlXsMffs+bf1kVUAAAAAAAAAAAAAAAAAAAAAAB9Wp0umVuQjUqs06Vn5KZbuRpaagtiwore05jkVHJ8SofaAGU8W9mPlBxYWNNph2tn1KNqvVtrR+odF+KX0dLdP8A7rX4zHuJuxHu+T5WbwdxnpdTbxdDkbhknyj2p2uXg8o16/8Ay2J/GVuAEP24f7VrKU5Et1MQ4lJlPyTaVMNuKnIxPzupvxzYbe3vQ2r2z2K09sZmhsec9RsUcPrXrz5ZUSOyYko9Lnte05WuWG3/AOyWePwbssKxb8k/U6+bLoVxSuipyFWp0Gbh6drditcgGA7F22OCdVYyHiHhRd9ux3aIrqbGl6nAavxuc6A/TvMVfiO62jtN8lV37kOHjHCpEw/TWDV6ZNym734jofJf988t77NDJdfMSJMzGDcrRpl+ukaiT0zIo3XtQob0g/8AcOGXfsUMBalvxLKxQvahRH6qjZzqafgsX4mpDhP0771X4wNo27mIwBu5GLa+N1h1VYmmjJS4pSK/vK1sTVF+JU1PfZaalp2A2Zk5iFHgvTVsSE9HNcnxKnBSR1y7D/EKV31s/Hm3al+sSpUePJa99Yb42hzqd2Ted+xI7pmzapbc/FRdUiUO5Ikq936YzIIFuwQ+9i5tarN40yPidLsZ7laZiFDeip/owp1V/QqHy2LtgLXXkUTGuNpw1VkSof8ANUifxgXABEmFi3tiKb7ilYwv0/X2Skf+OVcfYXMRtjojUllt/FpERdNfwXwmr/xdQa/8wLXAiRFxT2w9S93TMY2a/rLO5D+KWafVWS2v92ruK/GyBvcOExEpv/PWHoBcE+tP1KnUqXWbqlQlpOA3pizEVsNifpcqIRGXKNtYLx9tWYmIceG/3T6piHB/5tfOq7/kfcpeyFzk3jMJO3bXrPpkV3F76tXo8zFRO/BhRdV/dfpArTcmZ7LjaDHuuXHiwJB0PphRbilOVXvQ0er1/Qhxm7tqZkqtTfhwcUZmvTEPXWDSKNNxde9EfDZCX9DzI9tbDy7I6sdeOYGkyKJor2UygxZrX4kdEjQtO/ur3js1obFrLhSNyNd1931cEZum8yHMS0nAd32thOen6IgHrN+bbnDCQSJCw0wXuWtv4o2LWZ6BTma9vdhcuqp8XtVX4jgNwbW3OTifPuoeFNn0CixouvIwqNRItTnuP+uWIx36ISFGbF2dWTPD97I9LwMotSmGKirFrkSNVEcvbWHMvfDTvI1EO+2/a9tWlINpVq27TKNJM03ZanykOXhJ3mMRE/5ARSTLjtRc2Tki4gPvSDSZpdXtuuqrSpKHr2eoFVrk/cQF/iO04Y7ESIvJTeMuNrW9HKyFsSOvf3ZqY/pgFVwBm7CTZ4ZR8HeRmaLhPIVypwdF9UbjX1TjK5OhyMi6wWOTtw4bTRsCBBloMOWloLIUKE1GMhsajWtaiaIiInBETtHkAAAAAAAAAAAAAAAAAAAAAAAAAAAAAAAAAAAAAAAAAAAAAAAAAAAAAAAAAAAAAAAAAAAAAAAAAAAAAAAAAAAAAAAAAAAAAAAAAGANtX1rFreECR83VE6rsuOsTwy/frzxOnKttX1rFreECR83VE6rsuOsTwy/frzxOgaqAAAinhR+rExP9+K1/NZktYRTwo/ViYn+/Fa/msyBawm3ttrbmZzCTD66YMur4VNr8eUjxET3CRoCq3X4lWFp/AUkOKZxsBm5j8vd04Zy6Q0qseAk7SIj10Rk9BXfhar2EcqKxficoH4Wz3r0rcGTbC2ZlYjXpKUVshE3ew+BEfDcnf8AamiCO2ztzwUjKxErOW/MbLVC3qXL1OLElJ2NKvc6kzblRI0CYhNar0Y5ybyORF0VV19quqbgxe2lmU7DG0JivUbE2mXlVnQHOkKRQ4izEWYi6e1a97UVkBNelXqionQirwAn7tBP/SLtKKHadIa2ajwpi3aM+GxN5UesRr3I5PiSLqvxFqYbEhsbDb0NRET9BH7ZzYT31mgzVVzOFiNTXtpFLqUxUYUd6KkKYqkRFbCgwtfdNgMVFVehN1idJYMARWy0/qyVX8IF9/yFULUkVstP6slV/CBff8hVALUgAAAABFbbV9dPa3g/kfONRLUkVttX109reD+R841EC1IAAHwqIqKipqi9KHycDzzYS3djLlquu1bBnp2WuSWhMqVNSTjuhRJiJBXedARWqi/jGb7NOyrkA47mE2TWX7Ge4Jy8bRqdSw9rc+90WabS4MONT40Vy6rEWVdu7jlXivJvY1dVXTVdT0LC/YqYQW1VoNSxRxSrt6QIERHpISci2ky8ZEX3MVUiRYitXs7j2L8ZzLZrZ/LBwitGcwDzB1qZt9ZKpR5il1edhRXw2OiO1jS0wqIroTkibyo5yI32yoqoqcdd4y7THKhhXbEzVKLiPT71rPJOWRpNAiLMujxNPao+M1FhQm66aq52umujXLwAwLtRqbbFUzNYb5fMPqNK0yn27RpCiy0jIQkZDl3zcyu7DY1OCKjVYvRxV3HVSzdHkG0qkSNLYibsnLQpdNE0TRjUb/QSFyAYO4hZts1FUzhYpU6NDoNMqkSqQoz2KkGcqPuYMvB1T20OA1Gqqp0KxidKqWGAAAAcqzY9axjJ4P7h83RzqpyrNj1rGMng/uHzdHAwBsMffs+bf1kVUJV7DH37Pm39ZFVAAAAAAAAAAAAAAAAAAAAAAAAAAAAAAAAAAAAAAAAAAAAAAAAAAAAAAAAAAAAAAAAAAAAAAAAAAAAAAAAAAAAAAAAAAAAAAAAAAAAAAAAAAAAAAAAAAAAAAAAAAAAAAAAAAAAAAAAAAAAAAAAAAAAAAAAAMAbavrWLW8IEj5uqJ1XZcdYnhl+/XnidOVbavrWLW8IEj5uqJ1XZcdYnhl+/XnidA1UAABl63tnngtbeZN2aWRue9Yl1uqs1V1k4s7KLT+Wjw3se3k0lkibiJEdonKa6omqqahAAAAcHx+yQ5cMyc36s4kWK1K6jEhpWqZHdJzqtRNER72+1i6J0co12nY0OMWjse8oVs1VtSqiXrc8Jj99JOr1mG2B3l6lgwXqnxK7vm3wB+Va9q21ZNAkrVs+gyFFo9OhJBlJGRgNgwILE7DWNRET+leJ+qAAIrZaf1ZKr+EC+/wCQqhakitlp/Vkqv4QL7/kKoBakAAAAAIrbavrp7W8H8j5xqJakittq+untbwfyPnGogWpAAAAAZvx52fWWDMPWI1z3jZUal3DM8Y9YoUysnMR1/XRW6OhRHft3sV3xnOrC2RWT+y6jDqVUp11XesJ6RGQa9VmrBRU6NWSsOCjk+J2qL2UU2qAPz6Bb9CtWjSdu2zRpKk0unwmwJSSkoDYMCBDToaxjURGonaRD9AAAAAByrNj1rGMng/uHzdHOqnKs2PWsYyeD+4fN0cDAGwx9+z5t/WRVQlXsMffs+bf1kVUAAAAAAAAAAAAAAAAAAAAAAAAAAAAAAAAAAAAAAAAAAAAAAAAAAAAAAAAAAAAAAAAAAAAAAAAAAAAAAAAAAAAAAAAAAAAAAAAAAAAAAAAAAAAAAAAAAAAAAAAAAAAAAAAAAAAAAAAAAAAAAAAAAAAAAAAAwBtq+tYtbwgSPm6onVdlx1ieGX79eeJ05Vtq+tYtbwgSPm6omVcrm1b9jXgTbOCn4BfXH63Orf8AGfrp6j5fqicjzP5HqSJu7vL7vu113deGuiBakEq+fO+S75bfcBz53yXfLb7gBVQEq+fO+S75bfcBz53yXfLb7gBVQEq+fO+S75bfcBz53yXfLb7gBVQEq+fO+S75bfcBz53yXfLb7gBVQEq+fO+S75bfcBz53yXfLb7gBVQitlp/Vkqv4QL7/kKodV5875Lvlt9wM/5Eb6/ChtP6JiX6l+pnrtuC6q71Fy/LdS9VU+oxuS5Tdbv7vKbu9ut1010TXQC6gAAAAARW21fXT2t4P5HzjUS1JFbbV9dPa3g/kfONRAtSCVfPnfJd8tvuA5875Lvlt9wAqoCVfPnfJd8tvuA5875Lvlt9wAqoCVfPnfJd8tvuA5875Lvlt9wAqoCVfPnfJd8tvuA5875Lvlt9wAqoCVfPnfJd8tvuA5875Lvlt9wAqocqzY9axjJ4P7h83RzAHPnfJd8tvuB6pixtlPwoYWXlhn7HH1M9dtv1GhdW+u/lupeqpaJB5Xk+om7+7ym9u7zddNNU11A9r2GPv2fNv6yKqEq9hj79nzb+siqgAAAAAAAAAAAAAAAAAAAAAAAAAAAAAAAAAAAAAAAAAAAAAAAAAAAAAAAAAAAAAAAAAAAAAAAAAAAAAAAAAAAAAAAAAAAAAAAAAAAAAAAAAAAAAAAAAAAAAAAAAAAAAAAAAAAAAAAAAAAAAAAAAAAAAAAAGANtX1rFreECR83VEisAAAAAAAAAAAAAAADVWy46+zDL9+vM86ABf4AAAAAIrbavrp7W8H8j5xqIAGAAAAAAAAAAAAAAAAAVU2GPv2fNv6yKqAAAAAAAAAAAAAAAAAAAAAAAAAAAAAAAAAAAAAAAAAAAAAAAAAAAAAAAAAAAAAAAAAAAAAAAAAAAAAAAAAAAAAAAAAAAAAAAAAAAAAAAAAAAAAAAAAAAAAAAAAAAAAAAAAAAAAAAAAAAAB//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descr="data:image/jpeg;base64,/9j/4AAQSkZJRgABAQAAAQABAAD/2wBDAAMCAgICAgMCAgIDAwMDBAYEBAQEBAgGBgUGCQgKCgkICQkKDA8MCgsOCwkJDRENDg8QEBEQCgwSExIQEw8QEBD/2wBDAQMDAwQDBAgEBAgQCwkLEBAQEBAQEBAQEBAQEBAQEBAQEBAQEBAQEBAQEBAQEBAQEBAQEBAQEBAQEBAQEBAQEBD/wAARCAGnBMgDASIAAhEBAxEB/8QAHQABAQEAAwEBAQEAAAAAAAAAAAgHBQYJBAMBAv/EAG8QAAECBQICAwcNCQoICgYJBQABAgMEBQYHCBESIQkTMRQZIjhBldUVFzI3UVZYYXZ3tLXUFhgjOVlxhZOzM0JSV4GEkZbE0yRicnSUoaSmJSc1Q1OCorGywSY2RFR10TRIY2RzkqOl0lWDwsPx/8QAFAEBAAAAAAAAAAAAAAAAAAAAAP/EABQRAQAAAAAAAAAAAAAAAAAAAAD/2gAMAwEAAhEDEQA/APVMAAAAAAAAAAAAAAAAAAAAAAAAAAAAAAAAAAAAAAAAAAAAAAAAAAAAAAAAAAAAAAAAAAAAAAAAAAAAAAAAAAAAAAAAAAAAAAOrZEynjfElCdcuTL3o1s01N0bHqU2yCkRyfvYaOXiiO/xWoqr7gHaQQbfHSx2DUq06ydMOJrvy5ccXdsDuSSiy0q7ycbW8D5h6IvNUWExNv3ydqcM2xula1JIkW8cg25gi25rmslR03qKQ17FasJ0SMjtu1FmIXP8Aep2IFy3xk7HGMpD1UyLftv2zKq1XNi1apQZRH7eRvWOTiX4k3VV5Eu3/ANLLo6sp8WWpF0V28ZmEqtWFQaREVqu9xIkysGG5Pja5U/OcNYnRJafKdUPujzFc135Sr0ZUfNTFXqUSXgRn/wALghO65fzPjPKksDAmE8Vw4TMdYntS3nwURGx5ClQYcdfjdGRvWOX43OVQI0XpHdSuTF4NPehe76lKxP3Gq1rr0lnb9m6MhNhp+vP9JE6ZHKKo5kLGeJoMXmnF3PHc1q+6i92uRdviRfzHoMAPP37zfpGLr/8AXfXvFpXH7P1BgR27fm6tJb/yP73rzKVZXe+tfGU65xez5zDN/wBbORT0BAHn/wB5zxNOeHXM8ZUnojvZu7ulm8S/9aC7/vUd5a0zu/CRMk5VdH8kT1Tp/L/Yt/8AWegAA8/+83YZledIzdlSUcnsV7vlF2X/AKsBp/O9Y3zR/wD1F1y5ToXD7Dw4z+H3P3KahHoCAPP1dEvSAWp/6kdILVarwew9XoEy7f8AP1kSZ/8AM/wtC6ZDGbutlbrxplSCzm2XeyXgOcnuKrocmv8A21/OegoA89/v/dZmMl2zxoPr0SVh8pio226YWXhbdq7oyYhr+ZYqfnO4WP0u2kq5ozZG7Ji67Hm0d1cVtZo7okNj+xU4pV0VUTfyua349i2Dqd74kxZkuA6XyHji2blY5vD/AMK0qBNKifE6I1VavuKioqeQD5cdZuw/lyWbNYyybbVzIreN0Km1KFGjQ0/x4SLxsX4nNRTuxF+R+ib0r3dMLV7Glrhx1WGO62BM0CpPdCZF8juqj8fCie5DdD+JUOirgjpPtOX4XDee6TmKgS3NlHulOGbiNTsajphyq1ETls2bb+bs2D0KBAFudKlGsCswbL1g6frtxlWV8BZ6Wlnx5ONt2xEhxEbESH8cNY+/ulhYnzzhvOVLWr4myNRblgw2o+NDlJj/AAiAi9nWwHbRYX/XagHfQAAAAAAAAAAAAAAAAAAAAAAAAAAAAAAAAAAAAAAAAAAAAAAAAAAAAAAAAAAAAAAAAAAAAAAAAAAAAAAAAAAAAAAAAAAAAAAAAAAAAAAAAAAAAAAAAAAAAAAAAAAAAAAAAAAAAAAAAAAAAAAAAAAAAAAAAAAAAAAAAAAAAAAAAAAAOrZJyhj7D9qTV75Mu2nW7RJNPwk1OxeFHO2VUZDam7okRdl2YxFcvkRQO0mWZy1PYN050n1Tyzf9PpMaJDWJLU1juvn5pPJ1UuzeI5FXlxqiMRe1yEX3Jrg1P6vq7N470IY1nKPQYcVZafvytQmw0gtXkrmq5HQpfluqJ+FjK3ZWsY5NjRcE9Friy0qp64moeuTmXr8m4iTU5MViI+JT2xl23XqnqrplU5oro6ua5Nl6toGczWtHWfrAno9D0VYdi2navG6DEvS4mQ+JE32VzXxN5djk35w4aTEROSpsdmx10UdFr1dZkHV7ly4srXNF2dGle7o8KSbz36tYznd0RWJ5OFYKInLh2L3kZGSpknAp1Nk4EpKS0NsKDAgQ0hw4TGpsjWtTZGoickROR+4HWLAxjjvFVEbbmNrIots01u28vTJKHLteqfvn8KIr3f4zlVV8qnZzqWUsr4+wtZk7kDJtzStDocgidZMR1VVe9fYw4bE3dEe7yNaiqvuEpyfSHZQyBD9W8CaH8k3rbCqqwqzPTDaVDmWIvN8BOqjNip7iI/f3dl5AWyCYMJa/MZZQvluIr7tS5sWZEcqNh29dcosu6acqKqJAirsj1VE5I5rFd+9RxT4AAAAAAAAAAwaBqk67WJMaTvuF26i2kuH1f9U/Zex/A9zdVy9l7LrfJ2AbyAAAAAAADiLqs+076osa3L1tmlV+lTP7tJVOThzMB/52REVq/wBBF2W+ifxHWKt93Gni8K9iG7JZyxpWLS5mLFk2xPda3jbGgqq8t4cVGtTsYvYXQAPNZ2oTpC9EzmwdSGPoOXcfSq8D7oo7uKYl4ScuN8djEVqIi/8AtMFquXZEi+UrfT3rS09al5aFDxzfEGHW3M44tv1TaVqULluu0JyqkVETtdCc9qeVTcXNa9qse1HNcmyoqboqEh6h+jJ0/wCaI8W6rLlImNL1a/uiBWLehpCgOjou7XxpVqtYq78+KGsN6rzVy9gFeg80JLUlrZ0FzsC3NVlnTOUcbQ4jYEtedLesWZgMVURvHHcicbv/ALOZRj3LvtFVE53ZhTP2JdQ1qMvDE14ydak04UmYDV4JqSiKn7nHgu2fCdyXbdNl23aqpzA0MAAAAAAAAAAAAAAAAAAAAAAAAAAAAAAAAAAAAAAAAAAAAAAAAAAAAAAAAAAAAAAAAAAAAAAAAAAAAAAAAAAAAAAAAAAAAAAAAAAAAAAAAAAAAAAAAAAAAAAAAAAAAAAAAAAAAAAAAAAAAAAAAAAAAAAAAAAAAAAAAAAAfDXK5RbZo87cNx1aUplLp0B8zOTk3GbCgy8Jqbue97lRGtRE3VVU848pats7a4LzncAaGZKdpNqwXdTcV/zCPlUSA5VReribcUvDdsu2ydfE28FrGo7cNn1YdIrZGEao7FWI6UuR8rTcXuKXo1PR0eXkply7NbMLC3c+Jxf8xD8NdlRyw90Vcqxj0f8Al7UfdEpm3pA74n6rML+Fp9jycz1UCThqqKkKK6EqNgt2RN4UHwl5K+LxcTSjtKGhzDulKksmqBIpXbzmYXBUboqEJFmoqqnhsgN5pLwlXfwWqqqm3G56oilFAcXbFrW1ZVBk7XtCgyFFo9OhpBlJGQl2wIEFnuNY1ERPd+NVVTlAAAAA87M4Sktqp6SW1tPl3N7ssXGlHW4Z2lucvUzs3wNevWt7FTeLAZt/B4k/fKeh8tLS8nLwpSUgQ4ECCxIcKFDajWMaibI1qJyRETkiIeeEvLyuIOl/mqrcrnSslk61Vg0mYiuVIcWZWHBb1aKq7b8Uordk8rm+6eiYEm9JRguhZS05V6+IEksG7sey7q/RKlLtVJmF1Ko+LCa5vNWuaiqieRzWqnND57P1XXdN9HW3U3T4VMqF10e2nxY7Z2G98tHnpeL1ERYjWPa5UcrVcqI9F3XtNA12X7SMd6Tsk1mrTEKG6cokelybIjtuumZlvVQ2J7q7u3/Mikx25YtTx90N9XpFXgRoE1O2rOVZ0KM3hfDbNTSxmIqbIqeC9q7L7oHcLM1g6vNQ1kUy4dMWBLZnZeFJQm1W47omYknTZmooxqx4ElLdc2M5jHq5vWOeqboqL2br3zSprGu7LWR7mwBnLGLLDyfakuk5MScCZ62VnYG7UdEg7qqoicbF5Oe1WvRUd5DuGg2SlpHR5iaFKwWw2xLblozkRO1793OX+Vyqpg0g1remIqKtaib42aq7J2rtDA1HUvrEuDG2RqPp/wAD40fkXKtcl+60p6zHUydMl/JFmX7psioirsrmIibKrk3ai5RkvWjrL022NVa7qP0+WtA7rkozKDcFszEWapkvU+BVl5eegLHdEax7tmq9IjOfJu/k/ukV3qn0iup+oXB4dXk0k5aSWJzdDlOLbZm68m8LYPZ7vk8u/wCu+RpE/o+yxDrMOG+DCtqajwuNOyYYnFBVPj6xGbAfTiPUZLVnSbQNSmXo9NosKPQFrVXdIwojZeFsrkVsJj3vfz2REarnKqqieUwW3NWGurUBIvvvTVpptOQsV0R/qdPXpUXtmatCaqpxQYcONC4OLbkqo5m/792ymNZ3nKrK9Dbj5lOfEbBmINIgzisVU/ArMPXZfiV6MPSLEUlSabiqzpGhQoUOnQKDIMlmwkTgSH1DOHbb4gMP0zay5rLV91jBWYsdTOOcr2/CWPMUaNHSNLzsBNt40tE/fJsqLt4ScKorXOTfb9ZfUxfcbXrNaW3UmgpakC0Ur7ZxIEb1QWY8DwVidb1fB4S8ur3+MxzVE2DTukz02z1A2hVafk5uBUVhcnRZVOtREfsvNEasXt9w+mS/HEVD5tW/90MDseZNdt5Yk1W1XAMrjqFdsOPb8nM21TKVLxW1Oo1aOqfgokd0RYMOA1qPc5yw92o3fdTrWRNXGvPT9IsybnLTPZcXHiRYbZ5lu1d8Wo0xr3IiddEWK9jl3VE3SGjN9kVzd0U/KFJS030xkxFmILXulcdJGgqqewfwNbun/Ve5P5TedfjWu0bZYRzUXa34ipunl42AaLHzZjyUw03PU5W2wLPdRWV7uxyc+5nw0e3ZE7XrujUana5diT7T1W6886SPrl4E0w2nL49iPe6n/dTVHQalV4LVVOOCqRYbIfFtyVzHM9xzttzJ9Rc7VpPod8dMpr4jIMzI0CDOqxVTeCrlXZdvIr0YejeLJSlSGMrTkqFDhsp0GiSLJVsNERqQkgM4dkTfybeUCR8D6/b+zVqzksCT2MoFoSMrb0zHuCn1SXirVZCsQFd1kFkZIiQ3wOHq1a5YKKqO337C4CB40jSJPpipWJTIcNkabx06PPcCbbzHC9u6/H1bYX+ovgAAAAAA+efkJGqyMxTKpJQJyTmoboMeXjw0iQosNybOY9rkVHNVFVFRU2UgvN3RsVW0LqiZx0MXnMY4vWV4ozqFDmFh06d58TocJV3SEjlT9xiI6A7wU2htTcvwAQrpu6SGHO3SuCdYNuetlkqRiJKrNzkNZanT8T97xK5dpd7k2VFVVgv7WvTiawulFRyI5qoqLzRUMf1IaUsN6pLX9QMm28109Lw3NptblNodQp7l8sKLsu7d+aw3o5i9qpuiKkQ2vlvUn0Y1yyWNs/y8/kTB03HSVodzyjFfHprP3sNvEqqzZvbKxHbbNVYL1RrkcHp+DruP8hWVlS0adfePbkkq7QarC62VnZR/Ex6ditVF5se1d0cxyI5qoqKiKiodiAAAAAAAAAAAAAAAAAAAAAAAAAAAAAAAAAAAAAAAAAAAAAAAAAAAAAAAAAAAAAAAAAAAAAAAAAAAAAAAAAAAAAAAAAAAAAAAAAAAAAAAAAAAAAAAAAAAAAAAAAAAAAAAAAAAAAAAAAAAAAAAAAAAAAAAAAAAAdWydk+xsOWRU8iZHuCXo1BpMLrJiZjLzVexsNjU8J8Ry7I1jUVXKqIiHz5cy3YeDrAquS8kVuHTKJSYfHEevOJGiL7CDCZ2viPXk1qdq9uyIqp5/WNjPLHSfZCkszZzk6haeBKFMufbFrNiuhxayqLt1jnJsqo7mj46eTeHC28OIgcaxue+ldvLjjeqmOdN1GneTU2bNVx8N38rY0bdP8aDA/8AtHt8L0YxfirH2GLMkbAxnbEnQqHIN/By8u3m9+yI6JEeu7okR2ycT3Krl8qnPUOh0a2aPJW9btKlKZS6dAZLScnKQWwoMvCYmzWMY1ERrURNkRD7gAAAAAAAAML1X6T7R1S2lIyFQq83bl029H7tty45HfuinTG6L2IqK9iq1u7d0VFRFaqKm5i9KubpUcWSUO0qhijHWXocqiQJa4patsp0eKxOSRJlkaJC4nbbb8ENF335u7S3ABCsHSDqN1R3zRr51xXdb8pa9AmEnKbj21le6VWKnlmYrlXdfI7Z8RVTdEcxFVCh9WmO7lyNpiv7GuPKIyerNWojpGmSDI0KXa9/E3hYjojmw2JsnlcicjYwBlGlKyLoxrpwx1YV60z1OrtCoEtJVCU6+HG6mMxuzm8cNzmO291rlT4zIJXBeVIfSTTmfX2ttYcWyEo7Kt3dLc5vZn4PqOs67yL4XBw/GVsAIpz7g/IkHUY/UVo4vm0IuTKfINp93WfUp5nBU5bZvAsRrXIsN6t4E8NWb7Mcj0Xk7ItXjNdmXNN951TOFu2jiOzbckPVCbpdNqDajP12Ox7UhwXRIcV8OHBVyo7bi4t0RFR3koXPOkDI1bzKzUlpny5BsHIEWQbTqpBqEkk1TatBbsjUit2dwLs1qKvA/fhaqcKpuvR65pC1i6jEk7a1cahLYh2LLzEOZnLdsaRiQ/VNWO3RsWPFhQntTknkeidqIi7OQO+afMLW/l7o8rGxBfcvFbIXBZ8vDiua3aLLufvEhRW79jmOVrk/MZnYdD6S/THb8HEtpWFY2Y7XpSdy0GszFXZITUpKoqpDZMNixYavaxNvBajnJ2I9ybbXTRqPTbepElQaNJw5WQp0vDlZWBDTZsKExqNY1PiRERD7QJC046UstJmyf1Waq7npFWyDMyqyNHo9G4lp9DlVRUVrHO7XcKuRETdE4nKr3q7dP3lcF5Uh9JNOZ9fa21hxbISjsq3d0tzm9mfg+o6zrvIvhcHD8ZWwAkmVwXlSH0k05n19rbWHFshKOyrd3S3Ob2Z+D6jrOu8i+FwcPxmr6vLCuzKGmnIWP7FpXqnX65R3yshKdfCg9dFVzVRvHFc1jeSLzc5ENfAEx2vhGgN0HW/gjUZGkbXgsteVo9XiTdQl2sp82myQ3Njo9YSvbE4Fbs5UVdk3XcyPG0p0l2BLZkMSWjYuPMr2xIQmy1vXbHrTZZYEnt+C7oY6Mx8VrW7bIxrl25cbk2UsbMOKrWzdjSv4tvOHFdSbglHS0Z0FyNiwl3RWRGKvJHNcjXJ5ORJlt6dukgxJRJXG+LNTGPKvaNOhdy06cuSjxG1KSl0TZjGtbBiticKdnHEXsROzkgZJpyx7lG1+lLqLss3pK3VdcWy41ZrU3IwVhykrEjshtbKwUVd0hw0VrW7oiqib7eU9QCdtLWkhcD1i5cl37kCdv/Jt6Kxa3cM1BSCxIbV3SBAhIq8DEXbdd+fC1ERqIjUokAAAAAAAAAcVdVqW1fFvT9pXjQpGs0apwVgTkjOwWxYMeGvkc13JeeyovaioipzQ5UAeYl/4fzl0ZV6z+aNOLZ68MI1GP3RctozMZ8R9MZ++fvzcjWt9hMoiuaiI2Mj2pxPvHAGoPGmpTHspkXGVY7qk4q9VOSkbZk1T5hERXQI8NFXhem/aiq1ybOaqoqKaPFhQo8J8CPDZEhxGqx7Hoitc1U2VFRe1FPOjPOmTJ2i/Ik3qz0XyTo1vv/C3nYMNHLLxJZFV0SJAht7YSbudwtTigKquZvDVzGB6NAynTbqSxxqhxvK5Dx7PKnNIFTpkdyd1Uya23dBitT+lr05ObzTyomrAAAAAAAAAAAAAAAAAAAAAAAAAAAAAAAAAAAAAAAAAAAAAAAAAAAAAAAAAAAAAAAAAAAAAAAAAAAAAAAAAAAAAAAAAAAAAAAAAAAAAAAAAAAAAAAAAAAAAAAAAAAAAAAAAAAAAAAAAAAAAAAAAAAAAAA65kXIdnYosqr5Dv6twKTQaHLrMzk1GXk1qcka1E5ue5yo1rU3VznIiIqqhzVSqNPo9OmqvVp6BJSMjBfMzMzMREhwoMJjVc973Lya1rUVVVeSIh5rzca6elTzn6nyTqjSdNWOKhvHjIr4D7knm+ROxd3NXl5YUJyuXhiRUQD9seWNkHpPcqS2bcxU2eoGALVnHpatsRHqx9cisdwuixVavhIqptEiJyTnBhryiPT0kkpKSpklL02mykGVlJSEyBAgQIaMhwobURGsY1OTWoiIiInJEQ/Gi0WkW5R5K36BTZanUymy8OUk5SWhpDhQILGo1kNjU5NaiIiIie4faAAAAAAAAAAAAGUYL1I2Tn6evSk2vRq/SKhYVbiUKrSdal4MGL17d/wAJDSFFiI6Gqtds5VRV2Xlttv1rMetXD2D8zWjg28pevRK9eSwO5ZiSgQHykokaMsGGsw98Zj2orkX2LHcgN8OhZTzpivCsa3IGTLp9Rn3ZUmUejp3DMzHdM25URsP8DDfwb8SeE/hbz7T980ZdtTBGMq7le9mzkSj0CAkePCkmMfMRd3I1rIbXuY1XK5yIiK5E+MnzUXlnTJc9p4LvzOOKrwqcK7q/JTVnyzHJAmaXPxUhuhRZpsKcht2RHMVU4oqf4qgVyDLM26jLEwHUrKpt7ydWifd1WUokjHk4cFYMtG2RyxJh0WKzghIi7q5vEqbLyMTu7pStM1rVWYlpGRvq5qNJzCys3clDoPX0iBERdl3jviMV6IvlY1yL5NwK/B1PF2VLBzRZUhkLGlxy9boNRR3UzMFHNVHNXZzHsciOY9q8la5EVDG84a+8BYMu92OqhEuK7rvhIizFCtOm93zcvyRdonE9kNq7Lvw8fEic1ROQGp5TzpivCsa3IGTLp9Rn3ZUmUejp3DMzHdM25URsP8DDfwb8SeE/hbz7Tvp5b60NTmItSC4Bn8bVuYdO0rJsnCqdIqMs6VqEg9XQtkiwXc0T/Garm78t902PSbIGQ7JxXac9fOQ7kkqFQ6azjmZybfwtb7jURN1c5exGtRXKvJEUDsQIv77Fpl7qSYW3slJbixeq+6j7mV9S+Lfb2XWdb/J1W/xb8iiann3HkLCdRz9a05HvC1KfTYtV4qAjI8ePBhpvESGyI9icbURd2Oc1U2VFTfkBo4On4hylbOa8a2/lSzmzbKRckm2cloc4xjI8JFVUVkRrHOaj2qioqI5U3TkqmZ4v1q4ey3nq6tO9ry9eh3JaaTPdMzNQIDZKaWBEbDipAe2M6I5Wud++Y3sUDfAZPmrUlZGDLjsW0rjo9eq1XyFVko9JlaPAgxXtibtRYsXrYsPhhpxpureJfiOC1A60MG6cKrJ2vetUqlUuiowkjSlu0GRdO1CLDXfZ3AitYzfZduN7VXZdt9lA3UEz4a6QnT5mS9JbG0N9zWZds7yk6NdtK7gjzK+RrHNe+Grl8jVejneRFNE1I6jLI0u44XJ9/wBLrlQpTZ2DIdTR4EGLMdZF34V4YsWG3h8Fd/C3+JQNUBxdq3FJXdbNJuumwo8KUrMlAn4DI7UbEbDisR7UcjVVEds5N9lVN/KpygAAAAAAAAAAAed+pPAmRNG+TZvWdpKpvW0KKqxcgWRC3SWjy3FxRJiFDanKHzc53Cm8F272osNXtbZeA88Y/wBR2NKblDHNRWPITqdXMS0TZJiQmmonWS0dqL4MRu6fEqK1zVVrkVdDexkRjocRqOa5FRzVTdFT3FPNrL9jXf0a+bImpLDVGmajhG8ZqHAva15T2FKivfs2LCb7FjeJyrCdya1znQVVrXsA9JwcDYt8Wrkuz6RftkVmBVaFXJVk5IzcFfBiQ3e6i82uRd2uauytcioqIqKhzwAAAAAAAAAAAAAAAAAAAAAAAAAAAAAAAAAAAAAAAAAAAAAAAAAAAAAAAAAAAAAAAAAAAAAAAAAAAAAAAAAAAAAAAAAAAAAAAAAAAAAAAAAAAAAAAAAAAAAAAAAAAAAAAAAAAAAAAAAAAAAAAAAAl3XzqqmdOmNJa3LCY+fyffsVaRashLw+tjQ4j1Rjprq+fFwK9rWN2XiivYmyoj9gxbWFlS9NWmZYGgnT5VVgU+HESPkm4oCK+FJS0N7esleJO1GLwo9qKnHFdDhKrUSIi27ibFlmYUx5RMY2BTEkaJQpZJeAxdlfEd2vixHIicUR71c9ztubnL2dhjuhbSnL6XcStla89s9f11PbVLrqTn9Y98yqKrZdInNXMhcTk33Xie6I/wDfbJSAAAAAAAAAAAAAABENqQHYN6Te5KAidRQs32w2sS+79mLU5Rdnoie6rWxF5fw0Ja1UWlP5urepHU9SWsmI2KbholEt+MjV2hMkXp3W5FRefhPRV9zb4+VV9JzJ1qw7Vx9qks+Shxq5ii5Icd6Kip1knMp1cRiuTmjVf1aKuy7cS8j6tI+E33F0fs5blywEiVLK1Mq1bqCuRUV8af43Q1Xfnyb1agdK1s34moPH2njCdtTTIz801em1WeY12+9Ogw2RYy8u1Ec/f3PwZ9PSdSErSo+mumSMFsKWk8iSMCDDamyMYxYLWon5kRDEei3p15ZdzfJ3DfEBWyGCbTW1qZCcm7WTMaYi7rv/AA0Z1iLt5Eabt0pf/K2nX5ypT/xQgOM6XKgyl1SGC7YqCKsrV77ZIR9l2/BxWsY7s+Jyl1UyyrUo9owbCptvyEC3oEl6nspzIDUl0l+HhWHwbbKip2ptz3XcijpS/wDlbTr85Up/4oReQHnf0ZtYi2PhjUH6mI/uK07wq8anSnNzILYUtujGpz2T8G3kh2vomLSpc5gmrZwqktCm7xv24ajMVSqRG8UeIxkXhSHxrzRvEj3cKLtu7c4jotqbKVm1tQFIn4SRJWeyFUZaOxf30N8Phcn8qKp1TDWV670Z1QuPBmeLFuSaxlFq0ep2neNIkVmpZsKKu6wY/NOF3Ju6bq5Hb+CrVRwH39J9iy05LK2BMv0+ly8tXp6+KfRJ+YhMRrpqCkaHFhrE29krFa5EVeeztjl9e8vCyxq506ac7kV8W0atOxqzVJPdUZNuYq8LHJ5U4Yb28/JEUw7V/qNurUnkPCNzW3jW5LfxXTb7p8CnVauyySsWs1F8aGqvhQuJV6pkNjkRyboquXdUXwSrtfOD8nV6rY81KYNoq1q9sTz7ppaQ3frKjIuVHRIcNE5ueitVOFN1VHu2RV2RQrJ9tW6+31tN9CkFoiyvcS07udnc3c/Dw9V1e3DwcPLh222IH0K0GSsrUTqa0qSKrEsaQmmzchJOfxslmTCOZEht5qiJwRGN2/xOfM7S3pXsURaR6ky+IMnPyKsJWJZqUNyzXdO23DxIu/V8XLi4eLb95vyOwaAsE5PtKayDqFzlS0pN8ZZqLZ6LSVXw6fJtc90OHET969Vf7HtRGtR3PdEDpWhnILsGYUzfie7Znq42Cq1VYkFIsTdy09zXxoLufYiua/8A/MhOGCLRqOBsnaXNRNWayDHzBN1eDcUy5FbxxJ+M50ui7/4sWGqe7w/Hy7R0itDvTG+o2o0Ow5NqSGpah0+3J9WtVOGbgzkJjnpt7Jyw1Y3ZfI9V57bFA9I9i5tB0d0Kq2tJos3iCo0eqU9WrssOFLq2C5UX/Jcir+YD54zPX36UOG3ZkzQsEWvxu57pDqs32cuzfhenx7wv6On5rlM+aTNY92aorZwXPZZs+9qXLykZ1P43zlG6tkNr2tVkOI+E38HxKqs4HI7ZXNVDQOi7oddr+Mrx1F3kz/0gy3c01VXqrduCVhOWHDY1e1Wo7rNvi2P7lPVLnPS3qFr0XNVmV66MI1mWhRLfrFu0aHFdR4v7+HMubsrl3VUXjciqiNViO8JAM4nNWGhLW1dlkUjKMe68eXlatahTdGdUIcOUcs4iptAWbYkRqQ1ejV4Yiwt3Nb5eS37d9i2RkSjfc/f9n0O56UsRsbuKsU+DOy6xG+xf1cVrm8Sbrsu26bnmjqmyzYfSI0yg4w0yYYuC4LkiVaXizF7zlCSUl6NKtVesR0yvhbL5WuVqLwptxO2QsvVDqFi6NcA06/Y9qPvOJTo0hRXy76l3C6K5zOFYyxeqi8/A324ee/agG8yMjJUySgU2mycCUlJWG2DAgQIaQ4cKG1Nmsa1uyNaiIiIickRD9zhLIuX7srMoV3dxdx+rdNlqh3P1nWdT1sNr+Di2Ti24tt9k327EObAAAAAAAAAAAAcbcluUK8LfqNq3PSpep0irysSSnpOYZxQ48CI1WvY5PcVFVDkgB5sYouKv9GlqIXT9kOqzE1gvI04+bs+uTbt20ebc5EWFFf2NRFVjIvY3nDjeAjoiHpMioqboZNqi07Wnqgw9WMW3OjIEaO3uqkVHg4n06oMReqjtTypzVrmptxMe9u6b7pgPR36h7sn4Na0i54WJJ5RxZvJw+6X7vqdMhqjYcRrl/dHQ0cxOL9/CfCenFu9UC2AAAAAAAAAAAAAAAAAAAAAAAAAAAAAAAAAAAAAAAAAAAAAAAAAAAAAAAAAAAAAAAAAAAAAAAAAAAAAAAAAAAAAAAAAAAAAAAAAAAAAAAAAdSy7OztNxPetRp03GlZuVt6pR4EeBEVkSFEbLRFa9jk5tcioioqc0VCVsR4nzJlPHtKvz75686Z6p9f8A4J181H6vq48SF7Pupu+/V7+xTbfbybgWsCWPvZsyfC1vP/avtg+9mzJ8LW8/9q+2AVOCWPvZsyfC1vP/AGr7YPvZsyfC1vP/AGr7YBU4JY+9mzJ8LW8/9q+2D72bMnwtbz/2r7YBU4I6sum5LxpqqsvHlwZmua7ZCpU2aqEZk5NzDYLt5ecRrHQnxojXbOgo5FXy7cuW5YoAAAAAAAAAAAAAAAAAAAAAAAAAAAcRd92W9YdrVa9LsqcKnUahycWfnpqKvgwoMNquc73V5JyROarsibqpBGiq0rg1dagbj18ZUpcWFRZKPEouOKVMpu2WgQlcxY6J2KsNHObxJuix4sdybKxp9XSDXlcWoHLdj6AMXVF8KYuGagVi95yD4SSNPZ+FZDic9uTGrMK1dt1SWRF8PYuixrKtvHFnUaw7PpsOQotAkoUhIy7P3kKG1Gpuvlcu26uXmqqqrzUDnAAAAAAAAAAAAAAAAAAAAAAAAAAAAAAAAAAAAAAAAAAAAAAAAAAAAAAAACFekYw7ddo1G29cmEYHU3xi+IyJWoUJi7VGkIqo9YiN5uSG172v8qwIsTdUSG0uo/Gck5SoSkeQn5aFMy0zDdBjQYrEeyJDcmzmuavJUVFVFRe1FA6Tg3Mdp59xXb2WLLj8VOrsqkV0FzkWJKR08GNLxNv38N6OavkXbdOSop3w849OMzM6FdadxaUa7MRYWNcqRUrdjR4z1WHLTb90ZL8Sr7J3C6Xduquc6DLLsnWHo4AAAAAAAAAAAAAAACEcD2PmTNloTl1ffJ3nRu5KlEp/Ud1zUxxcMKFE4+Lulm2/W7bbfve3nyC7gSx97NmT4Wt5/wC1fbB97NmT4Wt5/wC1fbAKnBLH3s2ZPha3n/tX2wfezZk+Fref+1fbAKnBLH3s2ZPha3n/ALV9sH3s2ZPha3n/ALV9sAqcETXLbWV8OZYxZTqjny7bmlLmuGBAjwI83MwYaQ4czLI5j2rHiJEa9IyoqLsmyeXctkAAAAAAAAAAAAAAAAAAAAAAAAAAAAAAAAAAAAAAAAAAAAAAA8wNb+FLV1E9J1ibDl61CqyVFuDH7u6Y9Liw4c0zqHVmYZwOiQ4jE3fBai7sXwVXbZdlTQO8qaWPf9lXzrTvsIF/ggDvKmlj3/ZV86077CO8qaWPf9lXzrTvsIF/ggDvKmlj3/ZV86077CO8qaWPf9lXzrTvsIF/ggDvKmlj3/ZV86077CdKzf0ROm3GuF7+yNQr2yVHqVq2vVa3JwpupSDoESPLSkSNDbEa2Ta5WK5iIqI5q7b7KnaB6aAlXouPETxl+mvridKqAAEAdNX4rFrfOBI/V1RAv8EAd5U0se/7KvnWnfYR3lTSx7/sq+dad9hAv8EAd5U0se/7KvnWnfYR3lTSx7/sq+dad9hAv8EAd5U0se/7KvnWnfYR3lTSx7/sq+dad9hAv8EAd5U0se/7KvnWnfYTr/RP2VSsa5o1V45oUxNx6bat0SFEk4s29ro8SBLTdXgw3RHNa1qvVrEVVRrU332ROwD0fAAHTM1e03fnyZqn0WIZxpI8Xu1P599Ojmj5q9pu/PkzVPosQzjSR4vdqfz76dHA18AAAAAAAE73X49eOvk3MfsqiVGS5dfj146+Tcx+yqJUYAAAAeQGD9FOLNYOqfVR65lfuumfclkCb7i9QpqWg9Z3VUan1nW9dAi77dzM4eHh23dvvum1Ad5U0se/7KvnWnfYQL/BAHeVNLHv+yr51p32Ed5U0se/7KvnWnfYQL/BAHeVNLHv+yr51p32Ed5U0se/7KvnWnfYQL/BAHeVNLHv+yr51p32El/pC+j0wvpMwvRcjY5ue9ajUqjdEtRIsKtzspGgNgRJSbjOc1sGWhOR/FLsRFVypsruXYqB7PgAAAAAAAAAAdNzFlG3cKYuubKt1xOGmW1T4k7EYjka6O9E2hwWqvLjiRFZDb/jPQ7kefPSF1isahc6Yr0IWfUIkGBXZyHcV4R4C84EjD41Y1V7N2wocxF4Hclcsv7qAc70YmK7hq9Fu3WLlOEse9svT8eYlYsRq7y9KSLuiMRebGRIjeTezq4EDbkXSfBQaFSLXodOtq35CFI0ukykGRkpWEmzIECExGQ4bU9xrWoifmPvAAAAAAAAAA8wNb+FLV1E9J1ibDl61CqyVFuDH7u6Y9Liw4c0zqHVmYZwOiQ4jE3fBai7sXwVXbZdlTQO8qaWPf8AZV86077CBf4IA7yppY9/2VfOtO+wjvKmlj3/AGVfOtO+wgX+CAO8qaWPf9lXzrTvsI7yppY9/wBlXzrTvsIF/ggDvKmlj3/ZV86077CdKzf0ROm3GuF7+yNQr2yVHqVq2vVa3JwpupSDoESPLSkSNDbEa2Ta5WK5iIqI5q7b7KnaB6aAlXouPETxl+mvridKqAAAAAAAB5ga38KWrqJ6TrE2HL1qFVkqLcGP3d0x6XFhw5pnUOrMwzgdEhxGJu+C1F3Yvgqu2y7Kgen4IA7yppY9/wBlXzrTvsI7yppY9/2VfOtO+wgX+CAO8qaWPf8AZV86077CO8qaWPf9lXzrTvsIF/ggDvKmlj3/AGVfOtO+wjvKmlj3/ZV86077CBf4PMvN/RE6bca4Xv7I1CvbJUepWra9VrcnCm6lIOgRI8tKRI0NsRrZNrlYrmIiojmrtvsqdpRXRceInjL9NfXE6BVQAAAAAAAAAAAAAAAAAAk7pJdPc1mnAce7bRhRod841iOuSgTMtukwrYaI6ZgscnPdzGI9qJzWJBhIho+jvUBJ6ltP1sZNSLC9VnwPU+uwYeydTU4CI2OmyexR/gxWp5GRWG0qiKmynnZgKGujHpA7s04PXuXH2YoH3RWpDXwYMrOfhHJBZ5GonBMwNu13Vy2/agHooAAAAAAAAAAAAAEq6EPaiq/ykmPosqVUSroQ9qKr/KSY+iyoFHgAAAAAAAnPUz7cmBvlN/apAqcljUz7cmBvlN/apAqcAAAAAAA8gMH6KcWawdU+qj1zK/ddM+5LIE33F6hTUtB6zuqo1PrOt66BF327mZw8PDtu7ffdNqA7yppY9/2VfOtO+wgX+CAO8qaWPf8AZV86077CO8qaWPf9lXzrTvsIF/ggDvKmlj3/AGVfOtO+wjvKmlj3/ZV86077CBf4IA7yppY9/wBlXzrTvsJL/SF9HphfSZhei5Gxzc961GpVG6JaiRYVbnZSNAbAiSk3Gc5rYMtCcj+KXYiKrlTZXcuxUD2fBAHeVNLHv+yr51p32Ed5U0se/wCyr51p32EC/wAEAd5U0se/7KvnWnfYR3lTSx7/ALKvnWnfYQL/AAQB3lTSx7/sq+dad9hHeVNLHv8Asq+dad9hAv8ABAHeVNLHv+yr51p32El/Sb0emF875o1BY5u+571k6bii6G0SixabOykOPMQFm6hB4pl0SWe17+GThLuxrE3c/lzRED2fBAHeVNLHv+yr51p32Ed5U0se/wCyr51p32EC/wAEAd5U0se/7KvnWnfYR3lTSx7/ALKvnWnfYQL/AAQB3lTSx7/sq+dad9hHeVNLHv8Asq+dad9hAv8AB4wdIX0emF9JmF6LkbHNz3rUalUbolqJFhVudlI0BsCJKTcZzmtgy0JyP4pdiIquVNldy7FQB7PgAAAAAAAgDMn45LBPzfzn7CvF/kAZk/HJYJ+b+c/YV4v8ADOc+Z4sHTpjap5JyBVIcvKycNySsqj06+fmdvAgQWqvhOcv9CbquyIp1PRdnm5tSmn6i5eu2lUym1CrTtQhLLU5kRsGHCgzUSFDT8I97ldwMbxLvsq7qiInJA3IE/6sdW1J01SNAodItGdvO/bymVk7ctuSicD5p6KiLEe7Zythormpyaqqq7ck3VMXuDUb0keLqJFyVkzS5YdTtCTh91VGnW/Voi1aRl0Td73uWPFa/hTmvBDdttz2TdUC6DKtWPisZk+b+4fq6Oczg7NFlagcZUfKlgTUSLSqvDX8HGRGxpaM1dokGIiKqI9jkVF2VU7FTdFQ4bVj4rGZPm/uH6ujgZV0XHiJ4y/TX1xOlVEq9Fx4ieMv019cTpVQAgDpq/FYtb5wJH6uqJf5AHTV+Kxa3zgSP1dUQL/APirVapFt0icr9fqctTqbT4Lpiam5mKkOFBhNTdz3OXkiInlA+0EqaStayarMw5Uty2qXIwrJsxkglDnUhRGzk8sV0ZsWLFVXq3gVYSKxqMaqIvhKqrsm3ZyzTZWn3GVYypf01EhUukQ0VIUJEWNMxnLtDgw0VURXvcqIm67JzVeSKB30EMUbUl0j19UGDlWx9KdlQbMmoXdknRqnV4ja5OSipu17HdaxjVVvNEdCRV8iLy3oHSxqdtTVJj6Nd1DpU3Q6tSpt9NrtDnHcUemzje1jl2TiavajtkXtRURUVANmIA6OLxp9aHzgM+sayX+QB0cXjT60PnAZ9Y1kC/wAB0zNXtN358map9FiGcaSPF7tT+ffTo5o+avabvz5M1T6LEM40keL3an8++nRwNfAMEytrp0v4TvWbx5kvI0Wk16RZDiR5VKLPzCNbEajmLxwoLmLuip2KBvYJV76Doi/jhjf1bqn2Yd9B0Rfxwxv6t1T7MBVQMuwfqZwtqOl6rNYdu59dhUR8KHPOdTpqV6p0RHKxNo8Niu3Rq9m5qIE73X49eOvk3MfsqiVGS5dfj146+Tcx+yqJUYAAAQB0cXjT60PnAZ9Y1kv8gDo4vGn1ofOAz6xrJf4AAmvVbq9m8F162sUYyx7MX/lG891pFDhRuphQoSKqLGjv8jd0XZOW6NcquaibgUoCErg1i6xtOcanXTq50+2rDsGozcOVma1Zk8+JEpCxHIjevhxI0XjXn5OBq9iOVdmrcNGrFNuCkSVeo05Dm5Coy8OalY8Nd2xYT2o5jk+JUVFA+wgDpq/FYtb5wJH6uqJf5AHTV+Kxa3zgSP1dUQL/AAAAAAAAAAHw12t0u2qJULjrc2yUp1KlYs7OTD/AGMKBCYr3vX4ka1V/kIL6NahVXNWSsta5rzk4jJy9arFoluQ43N0tToSsV7UXmiojWSsBHJ/7vE90710qGWZ+xdNb8dWysSJcuUqjBtmRl4H7q+XcqOmeFPKjmo2Aqf/AHhChNPGJZHBWEbMxNIpDX7nKVBl5mJDTZsabd4czFT/AC4z4j/+sBogAAAAAAAAAAgDMn45LBPzfzn7CvF/kAZk/HJYJ+b+c/YV4v8AAAE8aqr11q2lPW5D0mYhtK9JWZgzK1t9cmYcJ0rEa6H1KQ+Odlt0cixN9kf7FOzyhQ4PPeo516YSkU+ZqtU0s4llZOThPjzEeLVJdrIUNqKrnOVazyRERVVTR+j11SahdVFIuq7Mt2Na9Ht2nRoMnRp6iSsxCbOTKK/ulu8WYipEaxOq2czZN1VN18gWCZVqx8VjMnzf3D9XRzVTKtWPisZk+b+4fq6OBlXRceInjL9NfXE6VUSr0XHiJ4y/TX1xOlVAAAAAAAgDMn45LBPzfzn7CvF/kAZk/HJYJ+b+c/YV4C/wAABjuqPU7ZGlfHK3zdstMVKcnI6SNHo8oqJMVGbVN0htVd+FqIm7nbLsnkVVRFnyS1G9JJAoTsq1nSTZ8Sz0hd2Lb8vV3w7gbK7cSv3dFc1XI3nwdSj/APEReQFygzfT9nqxtR+NKfk2w4sdspNOdAmpOZajZiRmmcokCK1OxzV8qclRUVO00gDKtWPisZk+b+4fq6OZV0XHiJ4y/TX1xOmq6sfFYzJ839w/V0cyrouPETxl+mvridAqoAAAAAAAAAAAAAAAAAACJelQxZWariGgahLE4oF4YarEGuSszDbu9JN0SH1u23bwRGQIvPkjYcT3S2ji7ptqj3nbFXs+4ZVJml1yRj02dgr2RIEaG6HEb/K1yoB13CmUaPmvE1qZWoKIyUualwZ7qkdxdRFcm0WCq+VYcRHsX42Kd2IH6LW5KxYETKmju8ppX1jFtxR41PV/LrpCNEc17oafwOsYkXf/AO9tL4AAAAAAAAAAAASroQ9qKr/KSY+iypVRKuhD2oqv8pJj6LKgUeAOwAD8JWekp5HrJTkCYSE5WP6qIj+F3uLt2L8R0O9NRGBsc1xLZvzMdnUCrbIrpKoVmBAjMRexXsc5FYi79rtgNDB81NqdOrMhL1WkVCWnpKbhpFl5mWitiworF5o5j2qqORfdRdj6QJz1M+3Jgb5Tf2qQKnJY1M+3Jgb5Tf2qQKnAAAAAAIA6OLxp9aHzgM+sayX+QB0cXjT60PnAZ9Y1kv8AAAE96p9W8jp9mLfsW0rLnL7yXeUVYNAtmSidW6IicljRn7LwQ0Xfyc9l9iiOcgUICD7r1c65tP0rL5C1J6bLRiY+iRobJ+YtOpPiTtIY9URFjcUaK2IqKvajWsVeXGm6Fs2jddBvq1qTedrz7J2kVuThT0lMM7IkGI1HNX4uS9gHLkAdNX4rFrfOBI/V1RL/ACAOmr8Vi1vnAkfq6ogX+AAAM41B1zOFu4tqVW062dR7ovqFGlkkKZVorYctFhujNSMrnOjwERWw1e5Pwic0Tt7Fkf15OmS+CdirzlA9MgX+Dz202aztbeTdUrcA5NxLjynStBSJFu6NRWRY8SlwuqcsNO6GT0aAj1irDbw+EvNybIqLt6EgCAOji8afWh84DPrGsl/kAdHF40+tD5wGfWNZAv8AAAAE16rdXs3guvW1ijGWPZi/8o3nutIocKN1MKFCRVRY0d/kbui7Jy3RrlVzUTcya4NYusbTnGp106udPtqw7BqM3DlZmtWZPPiRKQsRyI3r4cSNF415+TgavYjlXZqhdoPjo1YptwUiSr1GnIc3IVGXhzUrHhru2LCe1HMcnxKiop9gEAdNX4rFrfOBI/V1RA6avxWLW+cCR+rqiAL/AAAAAAAAAQBmT8clgn5v5z9hXi/yAMyfjksE/N/OfsK8X+BF+WtFVLuadyXnnPt5zuQKhKUyrxrToU3/AMk0CV6mIsJGQV5RIqIjVVyojeLyOVEecl0UPiR2d/n9X+nxiiM3+0zffybqX0Z5O/RQ+JHZ3+f1f6fGA2i5dNmPbszzbWoqsTNYiXPaclEkKdASYh9xNhvbERXLDWGruL8K5eJHpzRPJui/TqPzHZWC8OXJf98z0vCk5eSiwZeWiOTinpl7FSHLsavsnOXyJ5N1Xkin56i9RWO9MmOZrImQ516Q0d3PT5CBs6ZqM0qbtgwm+7y3Vy8mpuqko4m085Y1pXxS9SOsenupdpyTkmbOxzu5IMKGqorI821dlXiREVUcnE/lxI1mzFDv3RXY+umxNKNPm7rkXyEW6KrN12Uk3M4OplYvCkJUb2tRyM40RfI5DbNWPisZk+b+4fq6OalChQpeEyBAhMhw4bUYxjGojWtRNkRETsREMt1Y+KxmT5v7h+ro4GVdFx4ieMv019cTpVRKvRceInjL9NfXE6VUAIA6avxWLW+cCR+rqiX+QB01fisWt84Ej9XVEC/yd9Quk+c1L39RfXByXWJbF9IlYcSZs+mxVgsq88kVzuOZiJt+DRvAiNTdVXfZWKm60QAPPno/LaoFnaxdUtrWrR5SlUilz1MlpOSlISQ4MCE18yiNa1OSIWtlHEWOM022loZRtWVuCjtjsmklJh8RrUit34XorHNVFTdfL5SO9EHjx6tP/itP/aTJX+U8z4xwnSpGuZSu2XoEjUpxshKx48KK9sWYciq2GnVtcu6oirz9xfcAzbUPrR0+aUWQLeyHXJyHWn05Jym0SQp0eNFmYLVVjUbE4epZzaqeHEb2bmUdGnj67YVHyNqDuqUlqW3L1wPrVOpUvMti9zSiPiOa6JwqrUe5Yi8u3ZvNE32Srrlxvja/GRYt3WHblfbOS7YEV9QpkCZWLB5q1iq9qqrfCVUTsTdSFNI1LlsIdIZl3Tzi+YjJjuJSG1t1NbFdFgUye2l1Rjd1XhXaM9vPnwo1OeyAeiRAHRxeNPrQ+cBn1jWS/wAgDo4vGn1ofOAz6xrIF/gADpmavabvz5M1T6LEM40keL3an8++nRzR81e03fnyZqn0WIZxpI8Xu1P599Ojga+YRqz0lWDqjsSYpdXkJSTuqRhOfQ64kBqxpWMnNrHr/wA5BcvJzF5c905m7nB1K+7Ho05Ep1YvKhyM3C26yBM1GDCiM3TdN2ucipuiooEuaSMO4wv7F6SGa9HtiUC97YmolGqz52wJOBBqToS7NnJdz5drYrIjU3VzN28W+y7Khtv3qul/4N+Lf6n07+5O2eufjT+MO2fO0v8A/wAx65+NP4w7Z87S/wD/ADA/lk4uxnjSHNQccY7ti1Yc85rpptEpEvIpHVu/Cr0gsbxKm67b77bqdnOMo1z21cfW/c9cNMqnUbdb3FNw4/V777cXAq7b7L2+4cmBO91+PXjr5NzH7KolRkuXX49eOvk3MfsqiVGAAAEAdHF40+tD5wGfWNZL/IA6OLxp9aHzgM+sayX+AIE1ay1a036x7K1sVeiTNZx+2j/cxcD5VGvmKUrusa2M2Gq7uavWIvL3HJy3Te+zzsptsUPVD0luQLVzjCbWrexVS4DratmeVXSUV72weKO6CvgxOcRXLuiou7N90agH5astbOINUeKo+m7THEncgXnkGLBkIcFKXMSUGQhpEbEfFixJqHDTdEbsit3RO1VTZN7fwbYE3ivDdlY3n53uyatqhSdMjx0XdIkSFCa1yovlTdF5mP6vtLmB72wTdVQnrGoFBqdt0eYqVJrdOkoUnNU+NLw1iQ1bFho1eDdqIrFXhXfs32VPq6PPJl5ZZ0l2Tdt+TExNVhIczIRJuYVViTcOXjvhQ4zlXm5XNam6r2qirz7VCjyAOmr8Vi1vnAkfq6ol/kAdNX4rFrfOBI/V1RAv8AAAAAAAAA+efnpOlyMzU6hMMgSspCfHjxXrs2HDYiuc5fiREVQPP/Jm+pDpUrIx6xe6bdwVRvugqDN92tqDuCM1yL2b9bEpqKnb+Cf7nL0IPP7oqJCbyFUM3ap61LvSbyHd8WXk1ip4UKXhudMOaxf4G81DZ7n4BE8h6AgAAAAAAAAAABAGZPxyWCfm/nP2FeL/ACAMyfjksE/N/OfsK8X+AAP45zWNV7l2RqbqvuIBDHSGZEujI12WVoaxZOvhVvJEdke5JmCu6yVGa5Vcj9ubUcjHuXdNlbD4f3xYWNMd2xiaw6HjqzZBknR6DJw5OWhtREVUanN7vdc5d3KvlVVIk0Iyy501XZ31V1ZFmIMpVFtO3nROfUwIfJ3AvkRYbIPZ/Dd7p6AgDKtWPisZk+b+4fq6OaqZVqx8VjMnzf3D9XRwMq6LjxE8Zfpr64nSqiVei48RPGX6a+uJ0qoAAAAAAEAZk/HJYJ+b+c/YV4v8gDMn45LBPzfzn7CvAX+AAPPvpEFlKdqn0vV+9nQmWTL1+MyciTKp3NDmuugKx0RF5diIu68kRq9h6AuiwWwVjuiMSEjeNXqqcKN23339zYwbV9TtNF72hR8P6kKuynwb1qLJK34qQ4qR21HdrYboEVjHNhxEWIieH4Ko5UVFTcya3+j0v+RkPuKvTWxk+uY2hNSGltw3dxxHyyf+zxZzrXudBVvgqxrGJw7om3kDoPRiXxRqtnfUrbNpRGfc3EuVKzTWw3bw1SJMTENz2IibIioxip7qbe4eiZAPRo2va8XLmofIuP6RCp1oTFxS9v0OFAh8MDqJTrOcP3UVHsVV3XfdFXmX8BlWrHxWMyfN/cP1dHMq6LjxE8Zfpr64nTVdWPisZk+b+4fq6OZV0XHiJ4y/TX1xOgVUAAAAAAAAAAAAAAAAAAAAA8986KmnLpPsX5hh/wCDUDMlNW1ay/sbEnG8Eu1XL2IiOWmOXf8AgO/k9CCKulrx7M3RpYW/KQj4dWx3XZKuQI8L91ZCc/ueJwr5ERY0OIv/AOEi+QqLDGQpbLGJLNyXKKzguahydTe1nZDiRYLXRIf52vVzV+NqgdzAAAAAAAAAAAlXQh7UVX+Ukx9FlSqiVdCHtRVf5STH0WVAo8i/Wat+5wzhYGju071m7ToVyU2auC6Z+TcrZiPJQXcKS7FTtRdnbtXkqqnEiomy2gS1rBwLmK5bqtDULptqUnCyPYkONLMps85rZerSMVd3wHK5WtRd9+TnNRUcvhNVEUCfcyaPYWgi0I2pfTDkO5oM/bbYcKt0qtzUONK1OUiL1a8SQocPwmve1+y7py5cKpz1HCHRx6fa1jWn3Zm235m/L2u+UZV61WZ6pzUN6x5lvWOSEkKIxGo3j9lsrlVN9+xE6ZW7I1660GwcW5+sOh4nx0xyTNYj02OyJN1KIzdYUJn4eMvCj0a5eTU5c1dyQ+S29Y2qbTRRZfCGVdKN0XvWbdYlMpNfovXpLVeXhpwwX+BAitc7hRu6tdv7rWqigd+0dUKqaetSGTdJMpcU5VrNp9OlbqtqHNvV8WQhx3bRIHF2Km7m9m26t37XKWsSZowxdmWevS+NUeoWktod3X+2BJU+gImy0qlwecNj0Xm1y8vBXwvB3XZXK1KzAnPUz7cmBvlN/apAqcljUz7cmBvlN/apAqcAAAAAAgDo4vGn1ofOAz6xrJf5AHRxeNPrQ+cBn1jWS/wB5kzOoLHli9IjmXJ2SJeoVio2hS5C07PolLllm6jPzMVrVfClIKdr9+s3XdERHruvhbHpsecWHbHoFv8AS65QiXZLwfVGeorq1bnWpvxLGhwEiPZv++RqRUTbntxfHsHaMja50jUqZsvV1owv6ycY3cz1Mj1iamXTEJYUXltMNhQ4boC+XZkR0RNt2oqoWXiy3rAtbHlAoeLIEtBtGBJMdR2S0w+PBSWf4bFY97nOVq8W6bqvJTqWq2m2rVdNuSZS9Icu6kfc1PxY6x9uFjmQXOY5FXscj0aqL5FRDMejImbgmtFePnXF1nWQ4c5CleP/AN0bNRUg7fFwImwFSkAdNX4rFrfOBI/V1RL/ACAOmr8Vi1vnAkfq6ogX+AABP2uLUZ97VgWq3ZSVSJdFXelGtyXROJ0SejIqNeje1yQ2o5+ydvCieUoE8/dQUBNQ/SS4uwlMf4RbuMqY666rLu5w4kwqo9iOTs33SWTn5HKnlA3TQnpzXT7hSU+6Jjo98Xe71dumdjLxRok3G8PqnOXmqQ0dt/lK9fKUcAAIA6OLxp9aHzgM+sayX+QB0cXjT60PnAZ9Y1kC/wAAAQJq1lq1pv1j2VrYq9Emazj9tH+5i4HyqNfMUpXdY1sZsNV3c1esReXuOTlum/BastbOINUeKo+m7THEncgXnkGLBkIcFKXMSUGQhpEbEfFixJqHDTdEbsit3RO1VTZN/wBabbFD1Q9JbkC1c4wm1q3sVUuA62rZnlV0lFe9sHijugr4MTnEVy7oqLuzfdGob1q+0uYHvbBN1VCesagUGp23R5ipUmt06ShSc1T40vDWJDVsWGjV4N2oisVeFd+zfZUDYMG2BN4rw3ZWN5+d7smraoUnTI8dF3SJEhQmtcqL5U3ReZ3knDo88mXllnSXZN235MTE1WEhzMhEm5hVWJNw5eO+FDjOVeblc1qbqvaqKvPtWjwIA6avxWLW+cCR+rqiB01fisWt84Ej9XVEAX+AAAAAAACAMyfjksE/N/OfsK8X+QBmT8clgn5v5z9hXi/wOu5Ft2du7H9y2pTYsCFN1mkzchAfHcrYbYkWC5jVcrUVUbu5N9kVdvIplWiTBF3abNO1AxHfNRo89WKVMz0aNHpMaLFlnNjTMSK3hdFhw3KqNeiLu1Oe/b2m7gCBdaWi7VhqCz9Q8pY1yBj6n0S0paX9QZKvvjRVl5pruOLGfLrJx4D1V/DtxcXJjeSbH5es10ySf/WxxV5tgehi/wAAZBpktrUra1izchqjyFb94XQ+oPiS07RYDIUFkorGo2GqNlpdOJHI9fYL2pz8ifVqx8VjMnzf3D9XRzVTKtWPisZk+b+4fq6OBlXRceInjL9NfXE6VUSr0XHiJ4y/TX1xOlVACAOmr8Vi1vnAkfq6ol/kAdNX4rFrfOBI/V1RAv8AAAEz6dNM1+Yi1HZwy/clWoMzRslzsrM0mBIx4z5mA2E6MrkjtfCaxq/hG7cD39i9hp+oPAljaksX1PFt/QYySM8rY0Cal1RI8nMs5w40NV5bovkXkqKqL2mkgCG6Vp76SuxKLCxtY2qmw5+1pSF3JJVms0h61mVl0TZrWt6mIx6tTkiviOX4+zbZ9KOka2tMlLrFTmLknbvvm643dVxXPPs4Y07E3V3Axqq5WQ0cqrsrnKqruq9iJvoAEAdHF40+tD5wGfWNZL/IA6OLxp9aHzgM+sayBf4AA6Zmr2m78+TNU+ixDONJHi92p/Pvp0c0fNXtN358map9FiGcaSPF7tT+ffTo4GvkVa9NAFu6gadP5Xx/KrK5IkYDYjoT4z1l61ChN2SXiN4vwb+FNmvbt7jt90VLVAHm1pe0M6JdR+KZG+pW1LmptXl4j6fXaU6vRuOn1CFyiwlRU3RN+bd032VPLua53pjR3/8A0C5vPsX/AORWlEtK1bamJ6bty2aTSo9Ujd0T0WSkocB81F3VeOKrERXu3Vebt15qcqBj+nrSpiPTDL1qVxTJVOWhV58GJONnZ50xu6EjkarVcnLk9TYAAJ3uvx68dfJuY/ZVEqMly6/Hrx18m5j9lUSowAAAgDo4vGn1ofOAz6xrJf5AHRxeNPrQ+cBn1jWS/wAAS5qS0Y1PJWRqZn/BuTJjGuVqRA7mSqQ5dI8pUoKJskOZhL28uW6o5FTZFY7ZNqjAEKXLpR13agaeywtSWpS0KdYsSIz1SkrKpz0mqpCaqLwRXxIMLg325oiuZvtuxxZWP7DtfGFlUbH1l05shRKDKQ5KSgIu6thtTbdV7Vcq7qqr2qqqdhAAgDpq/FYtb5wJH6uqJf5AHTV+Kxa3zgSP1dUQL/AAAAAAAAJ76QDIDsa6PcnV6DMdVMzlHWiy6ouzlfPRGyq8Pxo2M53Ls4VXyFCEC9LtUZyv4/xVg+mR3Q5vIV8S8DZvsnshN6rh28qdZNwXfnagG96CMesxnpBxjb6y/VTE5RIdamUVNnrFnnLNKjvjRIyN59iNRPIb+fNTadJ0inStJp0BsGUkoDJeBDb2MhsajWtT8yIiH0gAAAAAAAAAABAGZPxyWCfm/nP2FeL/ACAMyfjksE/N/OfsK8X+AOMuaTqVRturU+jRoMKoTUjHgysSMqpDZGdDcjFcqIqo1HKm+yKu3kOTAE56D9Nt26XMHux7flTo1Rr8zWJupzc1So8WNAiJE4UZ4cWHDerka1N929vlUowAAZVqx8VjMnzf3D9XRzVTKtWPisZk+b+4fq6OBlXRceInjL9NfXE6VUSr0XHiJ4y/TX1xOlVAAAAAAAgDMn45LBPzfzn7CvF/kAZk/HJYJ+b+c/YV4C/wABjmqXTRa2qPG6WRXanM0apU+bZUqJWpViOj02dZ7GI1FVOJFRVRzd0VU7FRURSfZrTh0j95UN2Lr71YWdJ2dGhdxzdZo1Kiers5K7bOa7eFDaxyt5K5sXi5rurue9ygDoWDcKWPp8xpScW4+knwaXS2KqxIqo6NMxnLvEjRXIibvcvNeWyckTZEQ76ABlWrHxWMyfN/cP1dHMq6LjxE8Zfpr64nTVdWPisZk+b+4fq6OZV0XHiJ4y/TX1xOgVUAAAAAAAAAAAAAAAAAAAAA6hmCw5bKOKbwxxNsY6Hc1DnaWnF2NfGguY13xK1yo5F8ioiks9EffUxdGkmXtSoPek7Y1fqFDiQon7oxjnNmmbovPZFmXNT/ACFTyFqnn3oK/wCLPWjqhwUn4OUjVZlzU+XXkkGC6O93gp7nVzsun/UaB6CAAAAAAAAAAASroQ9qKr/KSY+iypVRKuhD2oqv8pJj6LKgUeAAAM+9f/EHrs+sZ92sv93XV9b6jdzx+s4Oq63i4+Dq9uDn7L4u3kaCABn1n5/xBf1/1zF1o3rL1G6bb6z1VpzJeOx8r1b0Y7ic9iMXZyonJy7+TdDQQJz1M+3Jgb5Tf2qQKnJY1M+3Jgb5Tf2qQKnAAAAAAIA6OLxp9aHzgM+sayX+QB0cXjT60PnAZ9Y1kv8AAE4aptH0HPFbt/KNgX5O4+yjaO6Ue45OF1iPh7qvUR4e6cbN1XZd+SOcio5FVpR4AhO4NI+uDP8AKy1han9SdrQ8fwo0N9QkbOp7oc3WWMcio2O98GEkPfbfZONiLsvAqom1q2lalAsW2KVZtrU6HIUiiykKSkpaGngwoMNqNan9CdvlOXAAgDpq/FYtb5wJH6uqJf5AHTV+Kxa3zgSP1dUQL/AAAmHDumC/rJ1i5Z1H3hWaDOUm85WDJUKBKTEd83KwmdWitjMfCaxnKE32D3c9/dKeAAAACAOji8afWh84DPrGsl/kAdHF40+tD5wGfWNZAv8AAAEuaktGNTyVkamZ/wAG5MmMa5WpEDuZKpDl0jylSgomyQ5mEvby5bqjkVNkVjtk2ze5dKOu7UDT2WFqS1KWhTrFiRGeqUlZVOek1VITVReCK+JBhcG+3NEVzN9t2OLrAHXsf2Ha+MLKo2PrLpzZCiUGUhyUlARd1bDam26r2q5V3VVXtVVU7CABAHTV+Kxa3zgSP1dUQOmr8Vi1vnAkfq6ogC/wAAAAAAAecGtKLmjGvSEY01EY5083rk2m2rY6ykWDRKbNugRI8Z9VguhOmYMCM2G9jZpkRWq1V24eziRTsHfHdU/5MfKv6yo+ii/wBAHfHdU/5MfKv6yo+ih3x3VP+THyr+sqPoov8AQB3x3VP+THyr+sqPood8d1T/kx8q/rKj6KL/AEAd8d1T/kx8q/rKj6KOqZY1yap8oYsvLGfe28q0z7rbfqNC7t4KjG7l7qlokHrer9TG8fD1nFw8Td9tt033PSoATV0cNp3VY2jHHlrXrbNVt+tSXqt3TTqpJRJSagcdVm3s44URGvbxMe1ybpza5FTkqFKgACIOl2x7f2StNtt0LHNj3BdVSgXxJzcWTolMjT0eHAbIT7XRXQ4LXORiOexquVNt3tTyoW+AIA747qn/Jj5V/WVH0UO+O6p/yY+Vf1lR9FF/gCAO+O6p/yY+Vf1lR9FDvjuqf8mPlX9ZUfRRf4AgDvjuqf8mPlX9ZUfRQ747qn/Jj5V/WVH0UX+AIA747qn/Jj5V/WVH0UOjDoGU/XT1I5MyZiC68f+uBcEhXZKSrtNmZb92mapGiQoUSNCh9d1XXsa5zWp7JqqjeJEL/AAAAdMzV7Td+fJmqfRYhnGkjxe7U/n306OaPmr2m78+TNU+ixDONJHi92p/Pvp0cDXwAABP2IaVq9lc+3xP5cuWmzmLY/X/crJQIcmkaX/DN6rjWFCbFX8Hxeze74+Zv0brOpf1K7ROFeH8+3ID/YMB0rUrVzTI13ffS3LTatDjTcN1u9xw5NvUy+7+Nr+54UPdf3P2XF8S9pvwE73X49eOvk3MfsqiVGS5dfj146+Tcx+yqJUYAAAeUGM8maktJmpLUdXaForyVkKm5Cvibm5OclKdPykBsCBPz7ocWHEbJRmxmRWzaORyKibNRU4uLlsHfHdU/5MfKv6yo+ii/wBAHfHdU/5MfKv6yo+ih3x3VP+THyr+sqPoov8AQB3x3VP+THyr+sqPood8d1T/kx8q/rKj6KL/AEAd8d1T/kx8q/rKj6KJ/1rZw1T6wcWUrGf3gmVbS9TLggV3u31PqM/wBZ1ctMQeq6vuCFtv3TxcXEu3Bttz3T1/AAAAAAAAAA8/dV/wDxidJlpoxe78JBtuUjXWqdrWPa+NH3X3F/4Mh/0tPQI8/qBtevTJXG72aWFYLERf4CxJeX7POK/wBKgegIAAAAAAAAAAAADzg1pRc0Y16QjGmojHOnm9cm021bHWUiwaJTZt0CJHjPqsF0J0zBgRmw3sbNMiK1Wqu3D2cSKdg747qn/Jj5V/WVH0UX+AIA747qn/Jj5V/WVH0UO+O6p/yY+Vf1lR9FF/gCAO+O6p/yY+Vf1lR9FDvjuqf8mPlX9ZUfRRf4AgDvjuqf8mPlX9ZUfRR1TLGuTVPlDFl5Yz723lWmfdbb9RoXdvBUY3cvdUtEg9b1fqY3j4es4uHibvttum+56VACaujhtO6rG0Y48ta9bZqtv1qS9Vu6adVJKJKTUDjqs29nHCiI17eJj2uTdObXIqclQpUAAAAAAAHnBrSi5oxr0hGNNRGOdPN65Nptq2OspFg0SmzboESPGfVYLoTpmDAjNhvY2aZEVqtVduHs4kU9HwBAHfHdU/5MfKv6yo+ih3x3VP8Akx8q/rKj6KL/AABAHfHdU/5MfKv6yo+ih3x3VP8Akx8q/rKj6KL/AABAHfHdU/5MfKv6yo+ih3x3VP8Akx8q/rKj6KL/AAB5q5Y1yap8oYsvLGfe28q0z7rbfqNC7t4KjG7l7qlokHrer9TG8fD1nFw8Td9tt033KV6OG07qsbRjjy1r1tmq2/WpL1W7pp1UkokpNQOOqzb2ccKIjXt4mPa5N05tcipyVClQAAAAAAAAAAAAAAAAAAAAAADz9qP/ABbdMjTYrPwbMp2GrYjk7HrCl4iIi/y0ln+o9Ajz+1tp9x2v3SjkBPA9VqjFt5X+6izMKFtv+kF/pA9AQAAAAAAAAAAJV0Ie1FV/lJMfRZUqolXQh7UVX+Ukx9FlQKPAMl1JYTuvONkS9u2Rmm6cY1mUnGTMGs0KZmGOczZUfCiwoMeD1rVReW7/AAVRFTyoocPRbc0w3Bqir1XpNFgxsyWzIQJmqTatnGvgS0aEkOH4TlSXeisXbZu6p2qiLzNyPLy2ejw1VszjeD5jVtkCgyiU6U4L9Ysx3RXV5by0RragkVGwvIr3uRduSIaRN9HzqVkJd83PdJtkyWgM24osVJ9jG7rsm6rVdk5qifygUDYdF0z2jqeuy37FtZ0jlOfpPq1cE2zulWRpaPFa5Fc571hq5z9l2anLZezsXeibNK2jZuni4rgyDdeXa9ku8rkl4UnMVurNe1zZZi7oxqPixXqqqjeboi8moiIhSYE56mfbkwN8pv7VIFTksamfbkwN8pv7VIFTgAAAAAHlBjPJmpLSZqS1HV2haK8lZCpuQr4m5uTnJSnT8pAbAgT8+6HFhxGyUZsZkVs2jkciomzUVOLi5bB3x3VP+THyr+sqPoov8AQB3x3VP+THyr+sqPood8d1T/kx8q/rKj6KL/AEAd8d1T/kx8q/rKj6KHfHdU/5MfKv6yo+ii/wBAHfHdU/5MfKv6yo+iif9a2cNU+sHFlKxn94JlW0vUy4IFd7t9T6jP8AWdXLTEHqur7ghbb908XFxLtwbbc909fwBAHfHdU/5MfKv6yo+ih3x3VP+THyr+sqPoov8AQB3x3VP+THyr+sqPood8d1T/kx8q/rKj6KL/AEAd8d1T/kx8q/rKj6KHfHdU/5MfKv6yo+ii/wBAHfHdU/5MfKv6yo+iif9OGcNU+n7KeaMmfeCZVr3rvXAld7i9T6jK+pe0zOxuq6zuB/X/8A03h4uGH+577eFsnr+AIA747qn/Jj5V/WVH0UO+O6p/yY+Vf1lR9FF/gCAO+O6p/yY+Vf1lR9FDvjuqf8mPlX9ZUfRRf4AgDvjuqf8mPlX9ZUfRQ747qn/Jj5V/WVH0UX+APIDWtnDVPrBxZSsZ/eCZVtL1MuCBXe7fU+oz/WdXLTEHqur7ghbb908XFxLtwbbc90Hr+AAAAAAAAAAAAAAAAAAAAAAAAAAAAAAAAAAAAAADpmavabvz5M1T6LEM40keL3an8++nRzR81e03fnyZqn0WIZxpI8Xu1P599Ojga+YdqW1X21pfh0Wbu3HV7XBJVx0SHCm7ekoExDgxWbKsOIkSMxzXKi7psioqIvPkbiAPMnDfSpyFJuXIUxkm1cm3JTZ6vujW1KyVIlHPpUhwrtLxk61mz91323f/lGoO6W/DKNVWYTzCrtuSLRJREVfz90na6fmPGmKNVU/gfBOJqtX7gvGsQ6zkWrys1MRpakPiN5RXtdxojtnN3aiw2NRydq8jadR2RcoYsxw+8cTYvi39VpSchd0UeC9zYj5TwlivYrd3cSbJts168/YqBk2h3I+W8z1TJ2Wr4p1zUm067WYLbPpdbVWrLSjGO4+rZsiI1XOTdyclVNt14SqzLtOeoSzdSeOYF/2jBmZJ7Iz5Kp0ubTaZp04zbjgxE8u26Ki+VFReS7omogTvdfj146+Tcx+yqJUZLl1+PXjr5NzH7KolRgAAAAAAAAAAAAAAAAD5KtU5SiUqdrM/1vc0hLxJqN1MF8WJ1bGq53CxiK567IuzWoqqvJEVT6wB16xchWNk63Ze7ceXZSrio80n4Ocp0y2ND38rVVq+C5N+bV2ci8lRDsJ4bay7YyroG1YVK6sG3VVbUod5q6vUh0i/aWc1z1WPJxYSosKK2FFVdob2uRGPhct1KK03dMzQqn3LbOpq1vUmYXhh/dLQ4Loks7ycUeV5xIfuq6Er91XkxqAen55/6Uv+Hek21M3L7LuGRl6Xxe5s+XZt/sv+ot+xchWNk63Ze7ceXZSrio80n4Ocp0y2ND38rVVq+C5N+bV2ci8lRCINAH+GazdYM+7wnQbrhy6OXyJ3bUE2//AE0/oA9AAAAAAAAAAAAAAAAAAAAAAAAAAAAAAAAAAAAAAAAAAAAAAAAAAAAAAAAAAAAAAAAAAAAPP/pVE9Sbo03Xp2eot/s8P+DxRJaJ/Z/9R6AEAdMj/g2FMcVVvJ8rkCU4XeVN5Sad/wD4J/QBf4AAAAAAAAAAEq6EPaiq/wApJj6LKlVEq6EPaiq/ykmPosqBR4AAhvMFr3Lqy1oRsGVK+6rb1gYrpUhcU7J0uIkONUqhEej4SuVyOarW+DtxNXZEXZN3bpW+VMZW5mHHdaxjd0SdSj16W7km3SkZIUZWbovgu2VEXdE8ikwamrAz/iDO8vq105Wk280naQyi3farXKkecgQl3hxoKNRXOcibJ4KOcitTwXIq7dUf0m+S5uH6j0bQ3k2Ncy7s9TojI6MY/wAm7klVeqbqm+7E/OB2zRw278GZyv8A0dV68Z+6Letymytw2rO1B/HMy0lGVGulnrsibNVU2ROSKi7IiLsllkqaOsRZlZeV6amNRcnLUy97+ZAlJWiS7t20imQecOC7ZV2cq7bpuqpw81RVVEqsCc9TPtyYG+U39qkCpyWNTPtyYG+U39qkCpwAAAAAAAAAAAAAAAAOqWxlXHd43JXLNt27ZCauC2pl0rVqSsTq52Ucm2znwH7P6tyKitiInA9FRWqqKdrPLvpesIXBaVZtjV/jCdn6PVZF8KjV2epkZ8CPBem/cc2kSGqOavsoLnb/APQNMv03dMTk+x+5bb1B0P7uKMzhh+rEkjJerQWe65vKFM7J7vVuXmqvcoHsoDLsHamcI6jKN6r4lv2Qq8SGxHzNPc7qZ+U//Fl37RGpvy4tlYq9jlNRAAAAAAAAAAAAAAAAAAADp+X6Zkys40uGl4cuGn0K9ZmTVlFqNQYj5eWmN02fEasKKiptv2w3dvYRh6zfTJfCxxV5tgehi/wBAHrN9Ml8LHFXm2B6GHrN9Ml8LHFXm2B6GL/AEAes30yXwscVebYHoYes30yXwscVebYHoYv8AQB6zfTJfCxxV5tgehh6zfTJfCxxV5tgehi/wBAHrN9Ml8LHFXm2B6GHrN9Ml8LHFXm2B6GL/AEAes30yXwscVebYHoYes30yXwscVebYHoYv8AQB6zfTJfCxxV5tgehh6zfTJfCxxV5tgehi/wBAHrN9Ml8LHFXm2B6GHrN9Ml8LHFXm2B6GL/AEAes30yXwscVebYHoYes30yXwscVebYHoYv8AQB6zfTJfCxxV5tgehh6zfTJfCxxV5tgehi/wBAHrN9Ml8LHFXm2B6GHrN9Ml8LHFXm2B6GL/AEAes30yXwscVebYHoYes30yXwscVebYHoYv8AQB6zfTJfCxxV5tgehh6zfTJfCxxV5tgehi/wB523RifpYKdbNXqGRtTeNapacrIzEavSMpIQWx5qnNhuWZgw1SksVHuhI9qKj2c1Twm9qUxpI8Xu1P599Ojmj5q9pu/PkzVPosQzjSR4vdqfz76dHA18AARPpevC1cb6utQOL79qMrS7sui44Fbo0Sdc2EtSkXwvAZBe5fDVvEngIvu7JyXaya5XqHbFKma7cdYkqXTZOGsWYm5yO2DBhMRN1c57lRET85h2qvTDpoztSpep5zdKUObkmLBlLhh1GFT5qCztVnWxN2PanNeGI1yJzVETdSVqT0e+gWXqUpMXHqoma/ISK/gadNXpS4cLg/wCjc5jUejeSewVi8u0DYdAE9JXje+fsq2jCcyy7qvbioj0hdXCmVhQ1SLGYnLk5XIu+3+vcsg6NiGLhmnWtL2ZhKq2vGodAhMgMk6DPQZiHLNXfbj6tzl4nKjl4nLu5d1VVXc7yBG+qajZluDUla9I0/XZSrZv6YttvqRVKpDbElZfhiTjo/G10GMi8UBIzE/BO8Jydnsk4P1m+mS+FjirzbA9DGuXX49eOvk3MfsqiVGBAHrN9Ml8LHFXm2B6GHrN9Ml8LHFXm2B6GL/AEAes30yXwscVebYHoYes30yXwscVebYHoYv8AAEAes30yXwscVebYHoYes30yXwscVebYHoYv8AQB6zfTJfCxxV5tgehh6zfTJfCxxV5tgehi/wAAQB6zfTJfCxxV5tgehh6zfTJfCxxV5tgehi/wBAHrN9Ml8LHFXm2B6GHrN9Ml8LHFXm2B6GL/AABAHrN9Ml8LHFXm2B6GHrN9Ml8LHFXm2B6GL/P8Ro0KXhPjx4rIcKG1Xve9yI1rUTdVVV7ERAPEHpF7Y1l2lbdnSOrPOFhXm2bnpmNRJCiyUKHOQFbDakaMrmU+XVIXhQ2qivVHOVngrw7thgvLMuPdRHSY6lK5e+KrUmVsGmxvUOh12pq6VpcGQgPcnWpEcm8R0R6viqyE1706xEVNkLM03dErgjEvctw5YieuTckLhidXOwerpMu/t2bK7r123NN4yuavJeBqgec2iPDeti6Ltg3ZpgiVu2JXrEZNXDMRllaQ5rV5tjcbXMmkRe2G1kVU7eFO0u7ovJa5JHUNq0kb2qMpULjhXXKNqc5KQVhQJiaScqyRokNi82Mc/dUb5EVEPQ+TkpOnSkGQp8pBlZWXhthQYMGGjIcNjU2RrWpyRETkiIQJoHcklrY1e0x/gvj3NDmkavlb3bPLv/8Aqp/SB6AgAAAAAAAAAAAAAAAAAAAABn+oW6a7Y2Asl3ra093FWrfs+s1SnTPVMidRNQJKLEhROB6OY7hexq7ORWrtsqKnI0AyrVj4rGZPm/uH6ujgQrgSP0tOonE9CzHZWqHH8lRbg7q7mgVSkSkOaZ1EzFl38bYdKiMTd8Fyps9fBVN9l3RNA9ZvpkvhY4q82wPQxqvRceInjL9NfXE6VUBAHrN9Ml8LHFXm2B6GHrN9Ml8LHFXm2B6GL/AEAes30yXwscVebYHoYes30yXwscVebYHoYv8AAEAes30yXwscVebYHoYx+5r86VS1dS9p6V6hqasqJdl40eJW5Gcg0aRWnQ4DGTblbFiLS0io/aRi7I2G5PCZz5rw+r5AGZPxyWCfm/nP2FeAes30yXwscVebYHoYes30yXwscVebYHoYv8AQB6zfTJfCxxV5tgehh6zfTJfCxxV5tgehi/wBAHrN9Ml8LHFXm2B6GHrN9Ml8LHFXm2B6GL/AHnBkK0Ol9xrYFy5GruqnGsem2rR52tzkKUpcs6PEgS0F8aI2G11Ia1Xq1ioiK5qb7bqnaU/oKylfeadJ1jZMyXXfVm5Kz6p92zvcsGX63qqlNQYf4OCxkNu0OExvgtTfbdd1VVXterHxWMyfN/cP1dHMq6LjxE8Zfpr64nQKqAAAAAAAAAAAAAAAAAAAAADz/wCmm3XTPZzIXKM6/wCS6tf0fP8A/nsegB5/dMc5JnEOMqK3nEnb/lVaz+FtKzDf/wDYn9IH+vWb6ZL4WOKvNsD0MPWb6ZL4WOKvNsD0MX+AIA9ZvpkvhY4q82wPQw9ZvpkvhY4q82wPQxf4AgD1m+mS+FjirzbA9DD1m+mS+FjirzbA9DF/gCAPWb6ZL4WOKvNsD0MPWb6ZL4WOKvNsD0MX+AIA9ZvpkvhY4q82wPQxquhD2oqv8pJj6LKlVEq6EPaiq/ykmPosqBR4AAljVDrbnsK5BpOFsVYjquTMgVSV7viUuRiPY2Tl1VeFz+CG9zlXZV2RERG81cm6IubJq26Q5U3+8S//AHB//wAztFWqtvafteteyNlGdl6VbOTbZk6ZSK/OORkpKT8s5OslYsZfBgq9qI5vEqI4qBmUsYxWNiQ8jWu9j0RzXNq8uqKi9iovGBi2mnN2qPJl31Cj5x04+t5SJeQWYlZ7uh0Xr4/G1Oq5rsngq5f5CkTh6PeNo3DMuk6BdVHqUdjFiOhSc9CjPRu6JxK1jlXbdU5/GcwBKetuSvKo3Niyn45q0pS7smp6dg0Gem2o6BK1F0STSWjREVj0VjYqscqKx/JF8F3YvR/Wb6ZL4WOKvNsD0MaxqZ9uTA3ym/tUgVOBAHrN9Ml8LHFXm2B6GHrN9Ml8LHFXm2B6GL/AEAes30yXwscVebYHoYes30yXwscVebYHoYv8AQB6zfTJfCxxV5tgehh6zfTJfCxxV5tgehi/wBAHrN9Ml8LHFXm2B6GHrN9Ml8LHFXm2B6GL/AEAes30yXwscVebYHoYes30yXwscVebYHoYv8AQB6zfTJfCxxV5tgehh6zfTJfCxxV5tgehi/wB5Uaqsf8ASYWpp/vKr581OYtqljJIpBqlOhU6B106j4jWw4MHakw1SK6IrOBUexWu2dxN24k8rj1f6Ty58q6l8s0XSJgO1arc33L9XV7kbIM/Aw5+MxUl2R4qqkOE2HBeruJ7kbxR9u1p9Wm7oZqHTe5bm1NXT6rTCcMT7mqHGdDlm+XhjzXKI/3FbCRmypye5APNzBGN865EvuTl9P8AQbknLlkojYsKcor3wHSKrySI+ZRWtl08nE57U8m577aUbW1O2njuHT9UGQKBc9d2Z3MtPk1bHloe3NkxMorWTD/Ypu2E1UVF3fE33TS7Ex7Y2MLdl7Sx5aVKt2jyv7nJ06WbBh7+Vyo1PCcu3Ny7uVeaqp2EAAAAAAAAAAAAAAAAAAAAAAAAAAAAAAAAAAAAAAAAAAAAAAAAAAAAAA6Zmr2m78+TNU+ixDONJHi92p/Pvp0c0fNXtN358map9FiGcaSPF7tT+ffTo4GvgADzot/Tbbut3VLmO7s9VqtTlEx7W2WzRKBLTTpeHDhtZxK5zk8JGu24tmcKq5yqqryQ1/vVui3+Lyq/1hnf7wyHIrtc9hamruydp300Ng0+sxe46q2bqkvMU+4WQV4YE6sDrIUSBG4OSuR/Plunu9j++O6Ub4GVsf6en2wCm8C6XsOaaperyuI6BNUuFXHwok62PPxprjdDRyNVFiudw8nL2GsGFaXsianL/lq/E1IYfplhxpN8BtKhyUbrO6muR/WOcvXROxUam3Lt8puoE73X49eOvk3MfsqiVGS5dfj146+Tcx+yqJUYAAAAAAAAAAAAAAAAA+eo0+Qq9PmaTVZKBOSU7BfLzMvHho+HGhParXse1eTmqiqiovJUU+gAfjJyUnTpSDIU+UgysrLw2woMGDDRkOGxqbI1rU5IiJyREP2AAHn7peT1A6UnUlbC+As/SIFV4fd3WSfv/tX+s9Ajz+g/+hPTKR/+b+7+wU+LrOrl2/0/8m/9kD0BAAAAAAAAAAAAAAAAAAAAADKtWPisZk+b+4fq6OaqZVqx8VjMnzf3D9XRwMq6LjxE8Zfpr64nSqiVei48RPGX6a+uJ0qoATpnrXrp+0/XPDsOv1CtXJdz+He37YkO7p2Hum6I9FcyG1ypz4Fejtue23M3q5J+YpVu1SqSkPrI8nJR5iGzbfiexiuRP5VQhPokbRolxY2u3URXYLKjfV5XJOsnqnHRHxoUJqtd1THLza1znq5efPwfIiAUVgLWdgvUVU5q2LMrNQpd0yLFiTVuV+SWRqUJqdq9Wqq1+2/Pgc7by7G5kDdKVL0jF0PFmpy33QqXeVq3ZLSqT0Fu0WbkXMe+JAeqJ4bdmLyXyOeidpeNOnGVCny0/DTZszBZGanxOai/+YH0EAZk/HJYJ+b+c/YV4v8AIAzJ+OSwT8385+wrwF/nHXDcFFtOhT9zXHUpen0uly8SbnJqO9GQ4MJiKrnOVexERDkSB9TOLdUOp6Ff8tkSqNxxhezoNRjU+m06JxVO6HyrHuhRo6uRUZAVzN0RyIipsqNdu2IgVrgXOVnai8ayWVbClqnBotQmZqWl0qMFkKM5YEZ8Fz+Fj3ojXKxVbz32VN0ReScrlPLGPcKWZOX/AJOueVoVDkdkiTEfdVe9fYw4bGoroj18jWoqqTf0UPiR2d/n9X+nxjouqeBK506QPC2nmv8ADN2vblPj3dVKbEbxQpqNtE6vjTsVE6lE258nuTbmB3W3OlQ0yVmuyVLrdOvy06bVIrYVPr9foHc9Mm1VdkVkVkR7kb7rnMaidqqibqV9KzUtOy0Kck5iHHl47GxYUWE5HMiMcm6OaqclRUXdFQ6PmzFNpZfxLcWNbpo0rN02pU2LBhQ3wkXueKjF6qJD/gOY7hVqpsqbcifeizv+vXlpXkqDcs26Zn7Kq05bvWOVVVYMJyOhN3Xt4Wv4U+JqAbVqx8VjMnzf3D9XRzKui48RPGX6a+uJ01XVj4rGZPm/uH6ujmVdFx4ieMv019cToFVAAAAAAAAAAAAAAAAAAAAAB5+9KWnqxkLTFY6eEtcv5Nof8LhjyULs/nH+s9Ajz+1if+mPSN6W7A9n6jujXFwdvDwxnReL/wDb/wDsgegIAAAAAAAAAAEq6EPaiq/ykmPosqVUSroQ9qKr/KSY+iyoFHgACXc3aGtKmasjVHIOT40790M8yDDmEh17uZqNhw0axEhp2eCifnOh97D0J/8AS1H+tK//ADO+Zv6OfT/qAyNUMoX7OXY2sVJkGHFbI1KFBgo2HDRjeFqwnKnJvPdV5mfTPQ9aUo0vEhQKtf0vEe1UbFZV4CqxfIqI6XVF/lQDXNOmkHTjp6uufufDkabWqVCRWSmWxaz3YiweNrt+HyeE1OfxlDkG6E8IY/05ahck4afTXR7yolNgTcncDZqLtVaLMvRzEiy6uVkONDe1GuViIioqL7peQE56mfbkwN8pv7VIFTksamfbkwN8pv7VIFTgAAAAAAAAAAAAAAAAfDSqFRKGk0lFpElId3TUSdmu5oDYXXzEReKJFfwonE9y81cvNT7gAAAAAAAAAAAAAAAAAAAAAAAAAAAAAAAAAAAAAAAAAAAAAAAAAAAAAAAAAOmZq9pu/PkzVPosQzjSR4vdqfz76dHNHzV7Td+fJmqfRYhnGkjxe7U/n306OBr4AAjLIupvXNbl916g2Vo2+6CgyE/Gl6dVO7Hs7sgNcqMi8O/LdOZ06ua0Nf1uUuYrVV0Kx2SkqxYkZ8GPHjua1O1eCHxOVETtVE5FuzWRcfSMzFk52+7el5iA9YcWFFqkBj2ORdla5qu3RUXyKcfVMy4gokm+oVjKloSMrDRVfGmK3LQ2Jy37Vft2IoGWaOc9Zd1DWbO31kXGtGtakx1hLRI1Nq0OdSdb4aReNGvc6E5jmtarHo1yKq7oUIRt0fly027rzz/cNhu4sfT98LMUF8OGrID4roX+EPhIvJGuXgdy7eLfylkgTvdfj146+Tcx+yqJUZLl1+PXjr5NzH7KolRgAAAAAAAAAAAAAAAAAAAAAA8/dZi+t10h+lzLX7myuRY1pxIvkRHRlg7KvkTaqO/1+4egRBfS+0OoSWGbDy/RYfFUMf3pKTbXdnBCisd4W/k/DQpdP5QL0Bx1u12n3Rb9MuakxOskavJwZ6Wf/ChRWI9i/wD5XIciAAAAAAAAAAAAAAAAAAAAyrVj4rGZPm/uH6ujmqmVasfFYzJ839w/V0cDKui48RPGX6a+uJ0qolXouPETxl+mvridKqA/y9jIjHQ4jUc16K1yL2Ki+QgWX076vtHmR7nr2kWk29kHHd3zzqlHtCsT7ZOPT5hy+EsGJEiQ2InkR3Gu7URHMVWo4vtzWvarHJujk2VPdQ8+LWl9SegXIV80mh4OufMOKrwrESt0qYt2I6ZqVLivREWC+A1rnK1ERrexG7MRyO33aBkXSG2LqRvzD1LyJqSqdu29UX16TpFo2Pb0Z0eDBjTCr10ebjuV3XRuBvCiQ/Bam6+VUX1StiRdS7apNMcmyykjAgKirvsrYbW/+REdIx1qB1rZss7J+d8XRsY4tx5NeqlGtipR0i1Kq1BNlbFmGbIsNqK1vJzW7IionFxK5LvAEAZk/HJYJ+b+c/YV4v8AIAzJ+OSwT8385+wrwF/nSc3+0zffybqX0Z53Y6hmGRnania86bTZOPNzc1QKhBgQIENYkSLEdLvRrGtburnKqoiInNVUCcOih8SOzv8AP6v9PjHRbvlX0npf7OqE6vVwKvYMSHKudySJEY2YRzU+Pwd/5TUujNs67rC0f2pbN82rWLdrEtO1R8an1aRiykzDa+diuaroUVrXIitVFTdOaKinz62tO+S77q9i5/wCknEyZi+cfMSUlNREhw6pJv8A3SW4lVGo7t24lRFR703RVQCpKpGhy1MnJmM5Gw4UCI97l8iI1VVSGuiDproeEL7uGHE45WuX3PzMs5E5OY2FBZui7805dp8N9am9aOcrLnMO450ZXjY91V2XWm1S4K+90Gl06HEThixZeNEhsbGXhV2yoqq3yNeuyLVWmLBVJ034StvEtLmGTUSlQFfPTbW7JMzkRVfGiInbsrlVE3/eogH+dWPisZk+b+4fq6OZV0XHiJ4y/TX1xOmq6sfFYzJ839w/V0cyrouPETxl+mvridAqoAAAAAAAAAAAAAAAAAAAAAPP2RX1y+mPnoqfhYeK7DRjXdqMdFgNRURfd3qz+X+V7inoEeffR2KmTdT2p3UF+6Sc/cSUKkxu3jl2xozu34oUKUXb4/iA9BAAAAAAAAAAAJV0Ie1FV/lJMfRZUqolXQh7UVX+Ukx9FlQKPAJu1lat5nTZS7ft2ybNiXfkG9Jh0tQaM1Hq1eHZHRXtZ4b0RzmojG7K5V7WoiqB17POqbU/jTJlStDG2j6u35QZRkF0CuS0WYZDjufDa57URsFzfBVVbui+Qz9utfXRP7ytO6PyuwZh6LwRJqbmEhtX4+KCxP8AtIdWqGsbpDcFMlb+1J6bKItgxIrGz0akKxJiUY9URHcUKajdXtv2RmIirsnE1V3PQKzLuoV/2lR73ticSapNdkoNQkoyfv4MRqOav59l5/GBL2jrEefpjKF8andTNNkaJdd3ysvSqbQ5R7HNp8hCXiRHcLn8O6o3ZFe53Jyu2VdkroACc9TPtyYG+U39qkCpyWNTPtyYG+U39qkCpwAAAAAAAAAAAAAAAAAAAAAAAAAAAAAAAAAAAAAAAAAAAAAAAAAAAAAAAAAAAAAAAAAAAAAAAAAAA6Zmr2m78+TNU+ixDONJHi92p/Pvp0c0fNXtN358map9FiGcaSPF7tT+ffTo4GvnBXpflk44ocW5r+uyk27SoKo185U5tkvC4l7Go56oiuXyInNfIc6ee2ZcZU/V/wBIPEw7kmoz8Swsb2vBqbqTLTLoKTUzGVirxObsreLrGormqjuFiIipuqgcvJaWujj1S5Cr1zW5f7LmuasTUWpT8tT7mVkVXvXic9sDZHcCb9qIqJ7p3CS6KHRrKxutj2hX5xu37nGr8yje3/EVq/6/KZFrb0UYlwFi1monTnR5qybqsGek55qylSmIkKPC61rFVyRXuVHJxIu7VTiTiR2+5f8Ajy5vu0sK3Lv4eFa3SpSoKiJtssWE16p/S4D8cc40sTElpydjY3tiSoNDkd+plJVq7cSru57nKque9V5q5yq5fKp2YACd7r8evHXybmP2VRKjJcuvx68dfJuY/ZVEqMAAAAAAAAAAAAAAAAAAAAAAGF648dvylpLyfaUCX6+Z9QotSlYaJu58eTc2ahtb8bnQEan59jdD/EaDCmIT4EeG2JDiNVj2OTdrmqmyoqeVNgJu6ObIzMlaOMdVB0frJqiU91uzTVXdYbpJ6wIaL+eCyC78zkKUPPnoxYsXEmUM/aS6jEfD+5G5nVijwoi7uiyb3LAdFTfnssNki7/+6egwAAAAAAAAAAAAAAAAAAADKtWPisZk+b+4fq6OaqZVqx8VjMnzf3D9XRwMq6LjxE8Zfpr64nSqjzV0Fa9dJ2FtJ1jYzyXlb1GuSjeqfdsl6hVKY6rralNRof4SDLvhu3hxWO8Fy7b7LsqKiUB30fQn/Hn/ALs1j7IBVQJV76PoT/jz/wB2ax9kHfR9Cf8AHn/uzWPsgFVAlXvo+hP+PP8A3ZrH2Qd9H0J/x5/7s1j7IBVRAGZPxyWCfm/nP2FeNV76PoT/AI8/92ax9kI/yXrM02XB0l2J9QNIyR3RYNs2fM0uqVf1Hn2dzzT4VWa2H1DoCRn7rNy6btYrfD7fBdsHrUCVe+j6E/48/wDdmsfZB30fQn/Hn/uzWPsgFVAlXvo+hP8Ajz/3ZrH2Qd9H0J/x5/7s1j7IBVQJV76PoT/jz/3ZrH2Qd9H0J/x5/wC7NY+yAarqx8VjMnzf3D9XRzKui48RPGX6a+uJ0z/UL0j2jG+cBZLsq1syd21q4LPrNLp0t9ztVh9fNR5KLDhQ+N8s1jeJ72pu5Uam+6qiczQOi48RPGX6a+uJ0CqgAAAAAAAAAAAAAAAAAAAAGfagsiwsSYOvvJL46QolvUCdnJZVXbimUhOSA1PjdFVjU+NSeeidx7EsfR3RKvNQFhTV5VSeuCKjvZK1z0l4Sr8Sw5Zjk+J/xqcF0uV7VCT0+ULD1u7xq5k+55KlQJRq7PjwIL0jO2938Oko3/rlf40sin40x1bGO6Vt3HbNHk6TBVE24mwILYaOX414d1+NVA7KAAAAAAAAAABKuhD2oqv8pJj6LKlVEq6EPaiq/wApJj6LKgUeRRl+DBqHSfYZgTsJkaHJWlUZmXa9N+ri7R04k+MtchfWBjnVlL6prKzxpqxdTrqi29bkanPdUZyXhy7YsV8VHNdDfMwXuXgeioqLt/3AU5qapcjWdPGSKbUpdseXjWvUeNjk3RdoD3J/QqIv8hnvR3TUxN6NsavmIqvWHT4sJqr5GNmIiNT+RERCdLxvzpcr3tOs2dV9Mlgw5GuSMenzL5ebl2xWw4rFY5WKtUVEds5dlVFTfyKcDhia6V3BeNaLiyz9NVlzNIoUJ8KWi1CelYkw5HPc9eNzKkxqru5exqcgPTcEyaXb810XVeFTk9UeILWtK34VPWJIzVJiw3xIs11jU4HcM5HXbgVy+xTs7fIU2BOepn25MDfKb+1SBU5LGpn25MDfKb+1SBU4AAAAAAAAAAAAAAAAAAAAAAAAAAAAAAAAAAAAAAAAAAAAAAAAAAAAAAAAAAAAAAAAAAAAAAAAAAAdMzV7Td+fJmqfRYhnGkjxe7U/n306OaPmr2m78+TNU+ixDONJHi92p/Pvp0cDXyAqblLHGKOkwyrWslXtRrZkJq0afLwJipzbJeHEi8MBeBquVN12RV2+Iv0wnKWhvS3mq85vIOTMX+rNfnmQ4cxN+rdRl+NsNqNYnBBmGMTZqInJqfGBieu3VBp2vzSpflqWZmm0K1WJ+VgNlZGSqsKLGjKkxDcqNai7ryRV/kNFwdq50wULDNjUWsZ6siTn5G3qfLzMvGrEFsSDFZLsRzHIq8lRUVFQ/HvYuh3+JH/eWr/ah3sXQ7/Ej/vLV/tQG5Y7zHivLcOdjYxyBQroh05zGzbqXOMmEgK/fhRytVdlXZdvzHcTMcJ6asJ6dZeqSuG7L+5+FWnw4k831Sm5vrXQ0VGLvMRYit2Ry+x27eZpwE73X49eOvk3MfsqiVGS5dfj146+Tcx+yqJUYAAAAAAAAAAAAAAAAAAAAAAAAHnrqHVNOPSY4mziz/BqBlqRW065E34WvmU4Jdrnu7EanHTnc/JAd7nL0KJN6TrDETLelSvVSkwXLXrCiMuqnRIfKIjZdFSZajk5p/g7or9k7XQ2e4hqukzM0LP2niyMorHbEnqnTWQaojdvBqEBVgzKbeRFiw3uRP4Lmr5QNdAAAAAAAAAAAAAAAAAAA+SrUmlV+lTtCrtMlKjTajLxJSck5uC2NAmYERqtiQokNyK17HNVWq1UVFRVRT6wBlX3p2lj4NOKv6m07+5H3p2lj4NOKv6m07+5NVAGVfenaWPg04q/qbTv7kfenaWPg04q/qbTv7k1UAZV96dpY+DTir+ptO/uR96dpY+DTir+ptO/uTVQBlX3p2lj4NOKv6m07+5H3p2lj4NOKv6m07+5NVAGVfenaWPg04q/qbTv7kfenaWPg04q/qbTv7k1UAZV96dpY+DTir+ptO/uR96dpY+DTir+ptO/uTVQBlX3p2lj4NOKv6m07+5H3p2lj4NOKv6m07+5NVAGVfenaWPg04q/qbTv7k7/AGtadq2NQpW1rKtmlW/RZLj7mp1LkocpKwON7nv4IUNGsbxPe5y7Jzc5VXmqnLAAAAAAAAAAAAAAAAAAAAAB1zI99UXGFgXHkW44nBTLapczVJrZdlcyDDc9Wt91zuHhRPKqogEMXy5NSXStWpZrF7qtvA1F9WZxqLxQ0qKoyKjkXsRyRo0iip27y7/cXb0KIT6KSw61ULBvjVDfEPjuXMFxTM8kZyf+xwo0Tm3fm1HTD5jl2K2HD9xNrsAAAAAAAAAAAASroQ9qKr/KSY+iypVRKuhD2oqv8pJj6LKgUeAAAAAAACc9TPtyYG+U39qkCpyWNTPtyYG+U39qkCpwAAAAAAAAAAAAAAAAAAAAAAAAAAAAAAAAAAAAAAAAAAAAAAAAAAAAAAAAAAAAAAAAAAAAAAAAAAA6Zmr2m78+TNU+ixDONJHi92p/Pvp0c0fNXtN358map9FiGcaSPF7tT+ffTo4GvgAAAAAAAne6/Hrx18m5j9lUSoyXLr8evHXybmP2VRKjAAAAAAAAAAAAAAAAAAAAAAAAA/GblJWflI0hPS8OPLTMN0GNCiNRzIjHJs5rkXtRUVUVDz50Ezc1pn1OZa0PV+ZitpTpt102W6O5V62Wc1quY1y+yc6XWA5duSOl4/l3PQwgnpMrLuLG9bxzrixzKcddxdUoEnWobeXdNLixVRrXqnNGccSJBd5eGbVf3oF7A4CwL4t7JdkULINpziTVHuKnwKlJRfKsKKxHIjk8jk32cnaioqL2HPgAAAAAAAAAR/qt163Vp2zjQcF2Vp0quTa1cFvw67LQ6XVYkOafvGmmPhMlocpHfE4GSjoiuRfYqu6IjVVegd8d1T/kx8q/rKj6KAv8EAd8d1T/AJMfKv6yo+ih3x3VP+THyr+sqPooC/wQB3x3VP8Akx8q/rKj6KHfHdU/5MfKv6yo+igL/BAHfHdU/wCTHyr+sqPoo+SrdJnqSoFKna7XejayVTqbTpeJNzk5NzU/BgS0CG1XRIsSI6lo1jGtRXK5VRERFVQPQoHnVa3SlZ9vmhSt02V0dmQLgos7x9zVGl1Gdm5WPwPcx/BFh0tzHcL2Oauy8nNVF5opy3fHdU/5MfKv6yo+igL/AAQB3x3VP+THyr+sqPood8d1T/kx8q/rKj6KAv8ABAHfHdU/5MfKv6yo+ih3x3VP+THyr+sqPooC/wAEAd8d1T/kx8q/rKj6KOvzvSwZop15SGOah0f96yt2VSXWbkaDGq82yozUBEiKsWFLLTOtexEgxVVzWqn4N/8ABXYPR8EAd8d1T/kx8q/rKj6KHfHdU/5MfKv6yo+igL/BAHfHdU/5MfKv6yo+ih3x3VP+THyr+sqPooC/wQB3x3VP+THyr+sqPood8d1T/kx8q/rKj6KAv8HnrVukz1JUClTtdrvRtZKp1Np0vEm5ycm5qfgwJaBDarokWJEdS0axjWorlcqoiIiqpWulzOn3ymCbZzX9y33OfdH3b/wZ3d3Z1Hc85Hlv3bq4fFxdRxewTbi257bqGqgAAAAAAAAAAAAAAAAAAQj0pN+165KJYWkDHsbiufL1bl4U01q79TToUZuyxNubWOjcLld2cEvF35F0Tc3KyErGnp6YhS8tLw3RY0aK5Gshsam7nOVeSIiIqqqnnroxgzerbWBkXWzW5aI617Yc+07EZGaqcLUYrXRWovNrkgPc5ydnHPP29iBduOLDoOLrBt7HNrwVhUm2qbL0yUR3slhwmIxHOXyudtxOXyqqr5TsYAAAAAAAAAAAACVdCHtRVf5STH0WVKqJV0Ie1FV/lJMfRZUCjwAAAAAAATnqZ9uTA3ym/tUgVOSxqZ9uTA3ym/tUgVOAAAAAAAAAAAAAAAAAAAAAAAAAAAAAAAAAAAAAAAAAAAAAAAAAAAAAAAAAAAAAAAAAAAAAAAAAAAHTM1e03fnyZqn0WIZxpI8Xu1P599Ojmp5Qo1SuLGl22/RpbuifqdCn5OVg8bWdZGiS72MbxOVGpu5yJuqoieVSX8dU7WnjKzafZFBxBbceRpvW9VEm56A6M7rIr4ruJWzjUXwnqibInLb84FWAnf7q9df8S9n/AOlwvtw+6vXX/EvZ/wDpcL7cBRAJ3+6vXX/EvZ/+lwvtw+6vXX/EvZ/+lwvtwFEAnf7q9df8S9n/AOlwvtw+6vXX/EvZ/wDpcL7cAuvx68dfJuY/ZVEqMk+xrG1G3LqNtTKmVMfU2jydHkpmQixZCdgOhthrAmUYqsSYiPVyxI+3LlttyTZVKwAAAAAAAAAAAAAAAAAAAAAAAAAHB3zZlv5Gs2t2Fdckk3R7hkI9NnoK8ldBisVjtl8jkRd0XtRURU7DnABAPRwXxcGGr3vzQTlKcX1asafj1K148TwWz1MiOR70hovkXrGTDW812jxN9urUv4hPpKcVXXakxaGtzD0urLzxRMw1qzYbV/wykK9d+sRObmMV72vRP+ajxVVdmIVvhjLVp5zxhb2VbKmetpVwSbZljFcivl4vsYsCJt2PhxEcx3xtXblsB3UAAAAAAAEAZk/HJYJ+b+c/YV4v8gDMn45LBPzfzn7CvF/gAD+KqIm6ryA/oOmSWasOVK5nWVTss2ZNXCx3A6kQK9KvnUd2bLASJx7/ABbHcwBlWrHxWMyfN/cP1dHNVMq1Y+KxmT5v7h+ro4GVdFx4ieMv019cTpVRKvRceInjL9NfXE6VUABxVTuq16JVaXQqzclLkKlXIj4NLk5qchwo89EYxXvZAhuVHRXNaiuVGoqoiKq8jlQAOs3rk7G2NpeDN5FyFbVrQJhdoUStVaXkWRF/xVjPai9qdhzFEr1DuWmQa1blZkarT5lOKDNyUwyPBiJ7rXsVWqn5lA+4gDMn45LBPzfzn7CvF/kAZk/HJYJ+b+c/YV4C/wAAAAcXV7qti3p2mU2v3HS6bN1uZ7jpkCcnIcGJPTHCruqgteqLFfwoq8Ld12RV2OUAA424blty0aRGr92V+m0Wly3D107UZqHLS8LicjW8USIqNbuqoibrzVUQ5Bj2RWNiQ3tex6I5rmruiovYqKBlmrHxWMyfN/cP1dHMq6LjxE8Zfpr64nTVdWPisZk+b+4fq6OZV0XHiJ4y/TX1xOgVUAAAAAAAAAAAAAAAAAcZc9y0Kzbcqd23PUoNPpFGlIs/PTcZdmQIEJive9fiRqKoEgdJzm6s2zjCl6dcbJEm8gZkmm0KTlJd34Vkg97WR3L/AAetV7YCb7IrXxVRfAUonTlhWi6esK2riSiLDiJQpFrJyZY3buudeqvmI/Pn4cVz1RF7G8KeRCO9ENv1zVhqPvLXtkKmR4NFk4sS38dyM03lLy7Ecx0Zqdm7IbnNVU3asWPMKmysTb0NAAAAAAAAAAAAAABKuhD2oqv8pJj6LKlVETYltHWRhu3Jm2LYxJQZqVmp18+98/UJZ8RIjocNioism2Jw7Q2+TfdV5gV8Cd/ur11/xL2f/pcL7cPur11/xL2f/pcL7cBRAJ3+6vXX/EvZ/wDpcL7cPur11/xL2f8A6XC+3AUQCd/ur11/xL2f/pcL7cPur11/xL2f/pcL7cB+epn25MDfKb+1SBU5HVSsvVVkrJeO7gyHjGj02QtKuwJx8anz0unDBWYgPiue1ZqI53C2CiojU37eS8ixQAAAAAAAAAAAAAAAAAAAAAAAAAAAAAAAAAAAAAAAAAAAAAAAAAAAAAAAAAAAAAAAAAAAAAAAAAAAAAAAAAAAAAAAAAAAAAAAAAAAAAAAAAAAAAAAAAAA+eo06Qq9PmqTVZODNyU7BfLzMvGYj4caE9qtexzV5OaqKqKi9qKec+AKpO9H7q6qulm7p6KzFGUpr1VsWoTL1WHJzj1RjYDnr5XKjZd+/NXMl37NSIqnpAYJrQ0t0TVZhuds56wZO56WrqjbNTemyyk81vJjnJzSFFROB6c9vBdsrmNA3sEjdHzqlrWY7OqWH8u9bI5bxo9aXXpSbXhmJyDCd1TZpUXtejk6uKqbpx7O5JFahXIAAAAABAGZPxyWCfm/nP2FeL/IAzJ+OSwT8385+wrxf4AhzpI8gX5Vq3izSnju4Y9Amct1V0tVajBerHtkGPYx8NHJzRHdYqqieyRnCvJVLjI46QnCWTbki491E4Sonq3eWJKm6fbSWtV0Sfk3OY6IxjU5vciw08FPCVHO4efJQ5XvXuj5mO/uGl8dOhTzYHCy4kno/qm2ZROUx1nHtvxeFwbdX5OHY+Ho68sX1cFvX5grJ9ajVm48Q1+JQm1SO9XRp2R4npBfEVeauTq3Juu68PDuu5xFvdKHYd5037nbMwnk2q5MViQVtCFRfDgzSpt+Fjq7hhwUd2xHIio1FVWp2GZ9GNQb9ompvUhCyG6VWurNSL6v3IvHAbOxY0xFfDY/bmjONW8v9fJQPSMyrVj4rGZPm/uH6ujmqmVasfFYzJ839w/V0cDKui48RPGX6a+uJ01zUNn609OOPnX7ddMq9U6+bh06nU2lSyx5qenYu/VQWJ2IrlavNV/pXZFyPouPETxl+mvridKimafITsWXjzklAjxJOL10u+LDa50GJwq3jYqp4LuFzk3Tns5U8oHlJSLg1H3l0j2C751CUWFbX3Qwp+bt612R3PfR5BJWZajYzVREbGeqcTl9kvLdG7I1PUW/btkbBsiv3vUk3laDTZmoxU39k2FDc9U/l4diKdSX40HTb/8ACql+xmihNb6Rl0h5d7n34vuTn99v4PVrxf8AZ3Al7RhpisvVVadR1YapKGt7XJfdQmn02TqUxEdKUynw4jmQ4cKG1yN28FUbunJqN2RFVVX9KVacpoK1uWXY2N5qfl8UZthxpaJQ40w+NAptVhqiNfCc9VVN1dDRN1V3C9ybqjURKB6PBGpoxxdwoif8EO7Pd66IYn0kqTi5v0uJS0b3Z93LNvY78HXyvH7LycPF/wD9AvggDMn45LBPzfzn7CvF/kAZk/HJYJ+b+c/YV4C/zO89Zys/TvjicyVesvUpqTgR4MnAlKbLLHmZuaiu4YUGG3km7nct1VENEPnmpCRnlgOnpKBMLKxUmICxYbX9VFRFRHt3TwXIiqm6c+ageT9YvHUjkTXjp6yDnW3Fs+kXFVI0a1LUfGcsemycNFasSZYqJwxonE1VVdnbJsrWIiIeqF4XXRbFtWr3nccw+BSqHJRp+ciMhuiOZBhtVzlRrearsi8kIl1ifjBdKf8AnM//AOJhdc7IyVSlIshUZSBNSswxYcWDHho+HEava1zV5KnxKB5B65c5Z81IWDRskSVl1CyMHStxyUpS4NVcsCoXDMvVVZNOhIiosFqMVWpvw7ruivX2PrtRP+RZD/NYX/gQi3pb2tZpvt5rWojUvSloiInJE2ilpUT/AJFkP81hf+BAM31Y+KxmT5v7h+ro5lXRceInjL9NfXE6arqx8VjMnzf3D9XRzKui48RPGX6a+uJ0CqgAAAAAAAAAAAAAAADz415ZBuXUjmC2ej8w3U3MiVWYg1K/6lA8JkhIw9oqQX7cvBbwxnNXbiesuxF3c5ChdbOqilaVcPTFyy6QZ28K451Ntalu8JZicVOcVzE5rChIqOdt2qrGbor0U6h0fulap4MsWfyVlLrJ7LGR4i1W452aXjmJVsR3WNlFcv77icr4u3bEXbmkNigUhjywrXxbY9Ex3ZdObI0S35KHIyUBOapDYm3E5f3z3Lu5zl5uc5VXmp2EAAAAAAAAAAAAAAAAAAAAAAAAAAAAAAAAAAAAAAAAAAAAAAAAAAAAAAAAAAAAAAAAAAAAAAAAAAAAAAAAAAAAAAAAAAAAAAAAAAAAAAAAAAAAAAAAAAAAAAAAAAAAAAAAAAAAAAAAAAAAAAAAACFteOn69rMuuna5tNsLua/7JakW46fBhqrK3TGN4Xuexu3WOZC3a9O10JOSo6Ezel9NuoSyNTeKKVlGyY6MbNN6io090RHRqbOtROtl4m3lRVRWu2TiY5rkTZxqKoioqKm6KebWbse3l0ceaomqTBlGmJ/D11TMOBfVqSvKHT3PfyjQm9jGcT1WE7kkN7lhKqMiNaB6TA63jnIlnZYsmkZDsCtwKtQa3LtmZSagr2ovJWuTtY9rkVrmLsrXNVFRFQ7IAAAEAZk/HJYJ+b+c/YV4v8gDMn45LBPzfzn7CvF/gCZtdGSs94Xsu2sr4c45uiW/WoMS86bCkIUzGmKSrmq9zOJjnM24XNVzVTZInEvZulMn8c1rmq1yIqKmyovYqASdcfSe6R6Zj9bwt/IS1+qzMvvIW7JyMf1RjzKp4MB0NzESGvEqIrnKje3ZXct3R44evyx7BurLGWafFkLzyxXYtyT0jGTaJJwHKqwYT0Xm12znO4V5ojkReaKhv1Iwphq37ifd9BxJZlNr0R3G+qSlBlYM253urGbDR6r/ACndABlWrHxWMyfN/cP1dHNVMq1Y+KxmT5v7h+ro4GVdFx4ieMv019cTpVRKvRceInjL9NfXE6VUBBepL8aDpt/+FVL9jNFrX7aUjftkV+yKku0rXqbM06Kv8FsWG5ir/Jxbn8qVgWHWbopt8ViyaDPXHRmOh02sTNNgxZ2Sa5FRzYMdzViQ0VHORUaqb7r7pz4HnXow1R2XpWtaf0l6pqxEsi5LFn5plNnajLREk6lIPiuiQ3w4rUc1PZKrd9kc1W7Kqo5E/Wk3dKa9db9l3vjeUn5jFOEocaZiVyNLvhQKlU4mytZCa9EXkrYapuiO4WOXZEVN7pvXGONsky8GUyLj22rpgS67wodapMvPMhr/AIqRmOROxOw5iiUGh21TINFtyjSNKp8snDBlJKXZAgw09xrGIjUT8yAfcQBmT8clgn5v5z9hXi/yAMyfjksE/N/OfsK8Bf4AAg3WJ+MF0p/5zP8A/iYXkcBWbAsS4rhpN23BZVBqdcoKuWlVOcpsGNNyCu9ksCM9qvhb7c+BU3OfAiHpcfFwt/5a0v8A7opaNE/5FkP81hf+BD4LusWycgU2HRr8s6h3JT4MdszDlavT4M5BZGbvwxEZFa5qOTddnbbpuc0xjITGw4bGsYxEa1rU2RETsREAyzVj4rGZPm/uH6ujmVdFx4ieMv019cTpqurHxWMyfN/cP1dHMq6LjxE8Zfpr64nQKqAAAAAAAAAAAAADquUMm2bhywq1kq/6vDp1CoUs6ZmYztuJ3kbDht/fxHuVGtanNznInlOdrVZpFuUidr9fqUtTqbTpeJNTk3MxUhwYEFjVc+I9y8mtREVVVfIh5sw23T0qmdeviJUqVppxxUPBYvFAfck81P5F4nNX88GC7bwYkUDsOknGt46zM1xddufaU6Xt6nRllsbW3G8OFLwoT14ZpUXk5GO3VHbeHG43ojWw4aL6JHyUmk0yg0uTodEp8vIU6nwIcrKSsvDSHCgQWNRrIbGpya1rUREROSIh9YAAAAAAAAAAAAAAAAAAAAAAAAAAAAAAAAAAAAAAAAAAAAAAAAAAAAAAAAAAAAAAAAAAAAAAAAAAAAAAAAAAAAAAAAAAAAAAAAAAAAAAAAAAAAAAAAAAAAAAAAAAAAAAAAAAAAAAAAAAAAAAAAAAAD4q3RKRclHnbeuCmS1RplSl4kpOSkzCSJCjwXtVr4b2ryc1UVUVF90+0AeZtVpl+9FTll9y29Bqdy6ar3qCJPyKOdGj23NP5I5qr++RE2a5V2isajHr1jWPX0atC77Yv62KbedmVyUrFErEu2akp6ViccKNDd2Ki+Re1FRdlRUVFRFRUP7dtp21fdtVKzrxosrV6LV5d8rPSU0zjhR4Tk5tVP8AWipzRURUVFRFPOWo0zK/RU3/ABK9b0KrXtppuWeRZ6R4utm7bjxHIiOaq8kXsRHLsyMiIx/DE4HqHpiDrmPch2VlWz6bfuPbilK5QatCSNKzkq/drk7Fa5F5se1d0cxyI5qoqKiKmx2MCAMyfjksE/N/OfsK8X+S/qg6PTC+rO/6fkbI1z3rTqlTqPCokKFRJ2UgwHQIcaNGa5zY0tFcr+KYeiqjkTZG8u1VyDvKmlj3/ZV86077CBf4IA7yppY9/wBlXzrTvsI7yppY9/2VfOtO+wgX+CAO8qaWPf8AZV86077CO8qaWPf9lXzrTvsIF/mVasfFYzJ839w/V0clXvKmlj3/AGVfOtO+wjvKmlj3/ZV86077CBqvRceInjL9NfXE6VUQB3lTSx7/ALKvnWnfYR3lTSx7/sq+dad9hAv8EAd5U0se/wCyr51p32Ed5U0se/7KvnWnfYQL/BAHeVNLHv8Asq+dad9hHeVNLHv+yr51p32EC/yAMyfjksE/N/OfsK8O8qaWPf8AZV86077CO8qaWPf9lXzrTvsIF/ggDvKmlj3/AGVfOtO+wjvKmlj3/ZV86077CBf4IA7yppY9/wBlXzrTvsI7yppY9/2VfOtO+wgX+CAO8qaWPf8AZV86077CO8qaWPf9lXzrTvsIFVasfFYzJ839w/V0cyrouPETxl+mvridMq7yppY9/wBlXzrTvsJX+BMKWrp2xPQsOWVUKrO0W3+6u5o9Uiw4k0/r5mLMP43Q4cNi7PjORNmJ4KJvuu6qGgAAAAAAAAAAAfhPT0lTJKYqVSnIEpKSkJ8eYmI8RIcOFDaiq573LsjWoiKqqvJEQ/Cu12i2xRp24rjqspTKXTYD5mcnJuM2FBl4TE3c973KiNaiJuqqecV75Cyr0n9/zuIMKTtQtTT9QJtsO5rpdCdDjV17VR3VQ2u2VUXkrIK9iK2JG2VYcNA/mQ74yB0nuVpjCWH6lPUHT/ak5DW6rmhsVj65FY7ibChcSeEiqm8OGqbJyjREXaGxPQjHWO7NxPZVJx5j+hS9IoNEgJLycpBTk1N93Ocq83vc5Vc56qquc5VVVVVPjxNiWwcIWHTMb41oEGk0Ols4YcJnhPivX2cWK9ecSI5ebnLzX8yIidwAAAAAAAAAAAAAAAAAAAAAAAAAAAAAAAAAAAAAAAAAAAAAAAAAAAAAAAAAAAAAAAAAAAAAAAAAAAAAAAAAAAAAAAAAAAAAAAAAAAAAAAAAAAAAAAAAAAAAAAAAAAAAAAAAAAAAAAAAAAAAAAAAAAAAAAAAHw12hUW56NO27cdKlKnS6lAfKzknNwmxYMxBemzmPY5FRzVRVRUU+4AebV+4UzV0b94VHN2mGDO3dhqfjd1XVYseM+JEpsP99GhLzdwsb2RkRXsRESKkRjVcWrp91IYo1M2TDvbFtwsnIbEY2fp8baHO02M5N+qmIW6q1eS7OTdjtlVrnJzNPVEcitciKi8lRfKQpn7Qbdti3u/UloVrDLLvyW4otQtmE5sKmVpirxPhsY78HDV23OE78E5UaqdU5vEoXYCTNLnSAWZmasetLlqjRca5ckHpKTlvVVroEOcmE9l3K6JsvEvb1L/DRF8FYiIriswAAAAAAAAAAAAAAAAAAAAAAAAAAAAAAAAAAAAAAdPytlzHeEbLncgZPuiUodFkk2dGju3fFiKiq2FCYm7osR2y7Maiquy8tkVTItVGuXEumGXbQJp0W6r+nka2mWlSn8c1FiP5Q1jqiL1DHKqbbor3b+Ax/PbAcWaOcyasL1ktQevibiskoCrGt3G8BzoMtJQnKip3SxF3houzVWHusV+zetcnCsNQ6zL0/OfSp3SypVb1WxxpqpM7vLyyKjJ65Hw3+yXta926ey8KFCXk3rYjXOPQ7HuO7KxTZ1NsHHtuylEoNIhdTKScs3ZrU7Vc5V3V73Kquc9yq5yqqqqqqqc1TqdT6RIS1KpMhLyUlJwmQJaWl4TYcKDCamzWMY1ERrURERERNkRD6QAAAAAAAAAAAAAAAAAAAAAAAAAAAAAAAAAAAAAAAAAAAAAAAAAAAAAAAAAAAAAAAAAAAAAAAAAAAAAAAAAAAAAAAAAAAAAAAAAAAAAAAAAAAAAAAAAAAAAAAAAAAAAAAAAAAAAAAAAAAAAAAAAAAAAAAAAAAAAAAAMG1RaMcOaqqKjLxpjqXc8nD4aXc9OajJ6UVObWuXsjQkXn1b+zdeFWOXiJfpmoHVpoCm5a0dVVvzuUcVMiNlqfftIRYs5KQ1VEY2YV6+EvZ4EZWvVVXhixUaiHoyfNUabTqxITFKq0hLzslNwnQZiWmYTYkKNDcmzmPY5FRzVRdlRU2UDquKcx4xzfasG9MV3nTripUbZHRJWJ+EgPVN+rjQnbPgv/AMR7Wu+I7mQrlLo2Ji0rqjZg0R5HnMUXk3eI+kpGe6jzvPiWFw7OWExV5rDc2LC5IiMYibnxWJ0jN54fr0vi7XtiipWDW9+ql7op8o6PSp9E5LEVsNX8uzd8B0Ru6ru2HtsBe4ODsy+bNyLb8vddhXTS7go82m8Gdps0yYguXypxMVURyb82rzReSohzgAAAAAAAAAAAAAAAAAAAAAAAAAAAAfDW67RLZpMzXrjrEjSqZJQ1izM7OzDIECAxO1z4j1RrU+NVIqyp0mdGq9ffizRxj+p5gviMqw2TMtKxUpMqu+yxHOTZ8VjV7XIsOFtz63YCxr2vqzcb23N3hf1z02gUWRbxR56oTDYMJnuJu5ebl7Eam6qvJEVSEbr1oagtXdfnsW6CbMmJChQoiytVyTW4KwIEs1e1YCOaqQlVOabtfGVF3SExU4k+uzOj2ypny45TKev7Kc7c05Dd10nZVImlg06QRdvwb3w9mpy5ObARFVWoqxnl1WradsWNb8lalm2/T6JRqdDSFKyMhLtgQILfcaxqIic91VfKqqq8wJ40r6DMZ6c5h99Vycj33k2oOfHqF2VhFiRmxX/unczXq5YW+67vVXRHbu3dsvClOgAAAAAAAAAAAAAAAAAAAAAAAAAAAAAAAAAAAAAAAAAAAAAAAAAAAAAAAAAAAAAAAAAAAAAAAAAAAAAAAAAAAAAAAAAAAAAAAAAAAAAAAAAAAAAAAAAAAAAAAAAAAAAAAAAAAAAAAAAAAAAAAAAAAAAAAAAAAAAAAAAAAAAAA4S8rIs7IlvzNqX3a9LuCjzabRpGoyrJiC/3F4XoqI5N+SpzReaKhzYAgu9ujSuDG1fmciaG81VnF9birxxaFNzUWPSppU5oxXLxuRiL+9isjt37OE65LdIFqe0yT0C3NcGneefTuNIMO77ZY1YMf3HKiOWWiPXt4WxITkT/AJvc9Fz56hT5CrSUam1WRl5yUmWLDjS8xCbEhxWL2tc1yKjkX3FAyHC2sPTfn9kGDjXKdIm6nGRP+CJx6ydQR3lRJeNwvft2K5iOb8amzEh5o6LfSlll0ap0W1piwK29Ve2dtiIkvB4/JxSrkWAiIv8A0bWKv8Ix5NOHSc6amo7Bef5DKlvSnKFRbhciTDoadjGsm3ObDaictocyz4kA9HQedMp0pOVsRxodJ1b6SbqtaKxyMiVWkQntl4q9m8KFM7McnxtmXIpu+O+kq0aZFZChy+X5S35uJtxStxS8SnrD3/hRoidR/REUCnwcRbV32necglVs+6KRXZJ220zTZ2FNQl37PDhuVP8AWcuAAAAAAAAAAAAHw1muUS3ZCJVbgrEjTJKF+6TM5MMgwmfne9URP6TAchdIZo6xs2Kyr5wodUmYSLtLUHjqjnu/go6Wa+G1f8pyJ8YFGA876t0s9SyBOxrf0saX73vyob9WyZm4Lmw4Tv4boMqkZyt/yokPlzXY+L1sOlf1Lpx5BybRMJW7Nc3SFHiJDnGsd/B7mc+N2drYkyz83aBaOXtSuCMDSjpjLGUKHQIqM42SUSP1s7Fb7rJaGjoz0+NGKnMj2udJllHN1ZmLH0N6d61ds613VRLgrkFYcnLKvJHOhtcjIaL2tdGjM8m7F7DvGIeid022HNtuHJUSsZQuF7+ujzVdjrDlHxt91ektDXwt/KkZ8VF3LEt22rctCkS9v2nQKbRaXKN4YElT5WHLQISe42HDRGtT8yAQbQOj0zfn+qSt4a8c+1O4oUKIkxBs634/UyEB3uOe1rYbV28F3VQ0cv8A0q9pauMsR4ywzbsO08W2RSbapbNldBkYCMdGcibI+LEXd8V+3797nO+M7eAAAAAAAAAAAAAAAAAAAAAAAAAAAAAAAAAAAAAAAAAAAAAAAAAAAAAAAAAAAAAAAAAAAAAAAAAAAAAAAAAAAAAAAAAAAAAAAAAAAAAAAAAAAAAAAAAAAAAAAAAAAAAAAAAAAAAAAAAAAAAAAAAAAAAAAAAAAAAAAAAAAAAAAAAAAAAAAAAAAA/KZlpecl4krNy8OPAjNVkSHEYjmPavaiovJU+IwvIWhLSLk9YsW6MEW1CmIyq58zSYLqXGc7+Er5R0NXL/AJW+/l3AAnq4+hwwg2edWMW5Uv8Asqf5rDWHNwpqFC9zh8GHF/piqcK7Qx0hON1/4n9dk3WIML9ygXJGnGQ0RPIkOJ3WxPzbIgAH8dNdNDj9rokaXsG/4UBFc5zlpsJHNTtXksovZ/KcJMa+OkFtLdL400Y/f1fs+5amkH+2xQAOPj9L/lui/g6/pcpfWM9msK7Uam/xJ1L/APvU+J3Tf1GFE7ji6XYfdK9m16cv6O4f/MAD64HTFZNq/g0XS3TuJ3JvWXcjuf6hpyEDpDNdt2bfcPplsVnH7DuurpG/p/wqF/5AAc1BurpmckQWTdMtTH9jSsynFCjw30+K1E91EfGmnf0of7TRx0mGSV/41dbsK3oEb2bLbjzLXonlRWS8OUZ/IjlQADkaP0OeNqpOw6rmPPGQr3nW83vSJClWxF8qOWL18TZfiei/Gb5j/o8tHGOFhRaRg6iVKZh7KsxXViVRznJ++4Jlz4aL/ktRAAKBpdJpVDkIVLotMlKfJS7eGFLSsFsKFDT3GsaiIifmQ+sAAAAAAAAAAAAAAAAAAAAAAAAAAAAAAAAAAAAAAAAAAAAAAAAAAAAAAAAAAAAAAAAAAAAAAAAAAAAAAAAAAAAAAA//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2" descr="data:image/jpeg;base64,/9j/4AAQSkZJRgABAQAAAQABAAD/2wBDAAMCAgICAgMCAgIDAwMDBAYEBAQEBAgGBgUGCQgKCgkICQkKDA8MCgsOCwkJDRENDg8QEBEQCgwSExIQEw8QEBD/2wBDAQMDAwQDBAgEBAgQCwkLEBAQEBAQEBAQEBAQEBAQEBAQEBAQEBAQEBAQEBAQEBAQEBAQEBAQEBAQEBAQEBAQEBD/wAARCAOQAwgDASIAAhEBAxEB/8QAHgABAQEAAwADAQEAAAAAAAAAAAgHBQYJAQIEAwr/xABoEAABAgUCAgIKDgYGBAgLBwUAAQIDBAUGBwgREiETMQkUGCI4QVmntdMVFhkjMkhRV2F4habE1BczQnF3hiVSYnKBtCQ0kaE1OUNEU3N1syZUWGNpgpKlscHSN5Oio6jD4yc2RXSy/8QAFAEBAAAAAAAAAAAAAAAAAAAAAP/EABQRAQAAAAAAAAAAAAAAAAAAAAD/2gAMAwEAAhEDEQA/APVMAAAAAAAAAAAAAAAAAAAAAAAAAAAAAAAAAAAAAAAAlXso/gJ5N+xfTEkVUSr2UfwE8m/YvpiSAe5caE/mM+81Y/Nj3LjQn8xn3mrH5sqoASr7lxoT+Yz7zVj82PcuNCfzGfeasfmyqgBKvuXGhP5jPvNWPzY9y40J/MZ95qx+bKqAEq+5caE/mM+81Y/NnVNE2LbEwtqx1TYzxpQvYa26N7SO0pLtqNMdF0tNmY0T3yM98R28SK93fOXbfZNkRES1SVdPHh2auf5B9DxQKqAAAAAAAAAPz1CoSFJkZiqVWel5OTlIbo0xMTEVsOFChtTdz3ucqI1qIiqqquyAfoBLtd1x0u8KtM2bpQxtW8z16XesGPUKdtJ29IxP/P1KKiQ15d8iQ0cj0RURyKfiZpdz5nFfZLVbn2oSlNi98lj46jRKVS2NXrhzM2v+kTaKnW1ytRFTdqgaXlrV/pywpMOpl9ZRpTayjujZRac51QqT4nUjO1pdHxGqq8k40am/jM0XVjqOyH3uCNFV4PlIv6qr35PwLegNb4oiS7ldFisXrRGqiqi7mzYn034JwdLsg4qxZQLfitbwLOwZVIk7Ebtts+aicUZ6f3nr1r8ppIEntxt2RbIC9sXZqMx3i+DE/wCZWfaq1d6M/quiz6oqO+VWrtvzQ+3cMXZcffZP1o50r3F+slqXXIdHlIvyo6DBY7l9CKhVwAlT3NPTTH/4XjX/AFXf4Xbl5T7uL9/DEaPcvdEz+/mcTT0xH/ZjxbpqyxG/uVJlE/3FVgCVPczNK0D/AIJpN4Uvbq7Tu+ot2/dxRVPqvY/aTQ16XGep7PNnOb8GXlbwdMSe/wAroMZi8X/tFWgCUHYE11WanT2HrVp9zw4XOHTLxsuW6N/0Pm5dVjL/AIIEzprmxv3mVtJdIvaShfratjm4WuXl/UkJtOnfv+9P95V4AnSxdfGnO7Kwlp3TcFSxtdKbJEoN+U99FmoaryRFdF95VVXkiJEVV+QoaWmZecl4c3KTEOPAjMR8OLDejmPaqboqKnJUVPGhwN844x/k2kOoGRLJody052+0tVZCFNMaqp8JqPReF3yOTZU5bKTzOaFJXHseJXNJ2YbtxHUUesZtIZNvqtuzD15qkWQmXORN15cTXJw7rwt6gKpBJ7dVObMEKkjq/wAKR4NGg967IFiMi1OjcKf8pNS23bMo3brVUciquzU2KLx7kqwMr21AvDG130u46NMLwsm6fMNisR2yKrH7c2PTdN2ORHJ40QDsoAAAAAAAAAAAAAAAAAAAAAAAAAAAAAAAAAAAAAAAAAAAAAAAAAAAAAAAAAAAAAAAAAAAAAAAAAAAAAAAAAAAAASr2UfwE8m/YvpiSKqJV7KP4CeTfsX0xJAVUAAAAAAAASrp48OzVz/IPoeKVUSrp48OzVz/ACD6HigVUAAAAAA+r3shsdEiORrWoqucq7IifKpJF2Z8yzqauOpYq0cx4FMtynTCyFyZXm4XSyUo9P1kvSofVNzCIv6xF4G7psqcTIgGhZy1cWZiW4pfGFqUCqZFyhUofHIWdb6JEmWtVN0izcXmyUg7Kiq9/NGrxI1W7qmdSmlbL+pCdl7o1r3sxaGyI2YksYWtMxIFIl1RUVvb0w1UiTkRPGiKjUci8LlaqtNnwFprxnp2okzJWbJTM7Wqs/tiuXJVIvbNVrEwq7uizEd3Nd3KqoxNmoqqu26qq6qBxlt2zblm0OTtm0qDT6NSKfDSFKyMhLMgQIDP6rGMRGtT9yHJgAAAAAAAAAAAAAAAAAfDmtcitciKipsqL40JhyFolpkldMzlrS5eUxh6/wCL38z7GwkfQ6wqbr0c9Ifq1RV379iIqK5X8LnbKU+AJZszWJXrDuen4q1k2NCxtc1QidrUy5ZaKsa167ETxwJp3OWevX0UZd0TbdyK5GlSoqORHNVFReaKnjOu5Bx3Y+VbTn7GyJbEjX6FUmcExJTkPiY75HNXrY9q82vaqOauyoqLzJT7RzjoL4o9LWtZZ0/yycUSTe7p7is2XTrdCVdu3JNjf2V2cxqfstY5zws8HA2Lfln5NtOm31YVwydboVXgpHk52VfxMiNXrRfG1yKio5rkRzXIqKiKioc8AAAAAAAAAAAAAAAAAAAAAAAAAAAAAAAAAAAAAAAAAAAAAAAAAAAAAAAAAAAAAAAAAAAAAAAAAAAAAAAAAJV7KP4CeTfsX0xJFVEq9lH8BPJv2L6YkgKqAAAAAAAAJV08eHZq5/kH0PFKqJV08eHZq5/kH0PFAqoAAD81RqNPo9PmqtVp6BJSMlBfMzMzMREhwoMJjVc973O2RrWtRVVV5IiKp+hzmsar3uRrWpuqquyIhEt2VqtdkIyFN4usiozcjp6tCfSFdtflIiw1vCfhqjvY2UiJzWVYuyxIjV77kqLzhucH9Jq5MgdkJq81btjzdWs3TnJR3y1UuCGjpapXu5jla+WlN04oMluio+IqbvTdvWr2Mr2zbMtXHlr02yrIoMnRqHSIDZaSkZSHwQ4MNPEidaqqqqq5d1cqqqqqqqn7KHQ6NbNGkbdt6ly1NpdMl4cpJyctCSHCl4LGo1jGNTk1qIiIiIfuAAAAAAAAAAAAAAAAAAAAAAAAAHwqIqbKm6KfIAj3IWHMj6T7rqmdtKNDfWbSqcZZ29sXwnK2FMf15+lNRFSDMIibuhNTZ6JsiLs1iUVhjM+P8+Y/p+SsbVjt+kz+7HNe3gjykdu3SS8eH1w4rFVN2/Sioqtc1y94I2zbj28NJuR6lq1wJQ5ip2rV3JFyjZEmmyTUFN1dV5NnU2Yh7udEROTkVzl2RYjgLJB1zHWQ7OyvZVJyFYFcgVeg1uXSZk5qCvJzV5K1yLzY9rkVrmLsrXNVFRFRTsYAAAAAAAAAAAAAAAAAAAAAAAAAAAAAAAAAAAAAAAAAAAAAAAAAAAAAAAAAAAAAAAAAAAAAAAAAAAAAAJV7KP4CeTfsX0xJFVEq9lH8BPJv2L6YkgKqAAAAAAAAJV08eHZq5/kH0PFKqJV08eHZq5/kH0PFAqoAxvVhntunrEE9dlMkUqd1VWPCodqUlrFe+o1iZVWy8JGJzciLu9yJsqtYqIu6oBluqO+bozfkKW0R4bqsWTm6tLNnckXBLO50Cgu23lmr1JMzLV4UavUx6bpwvVzKXsKw7SxhZ1JsGxKJL0ig0SWbKyUpAbs1jE61VetznKquc5d3OcquVVVVUzDSbp8XAmO4ntmn1rOQbvmFrt61yKqPiz1Ti7ue3j8cKErnMYibJ8J2yK9TbgAAAAAAAAAAAAAAAAAAAAAAAAAAAAAAfCojkVrkRUXkqKfIAiuoQYegTOaVqShJKafstVNsOoQWJwy9nXFETZsdqdUOUmNkR3U1ip+y1jGvtNFRyI5qoqKm6KnjOu5Ex9aeVbIrOO76pMOpUKvSj5Odln/tMXqc1etr2uRHNcnNrmtVOaITpo3vm7LBue59F+XKvFn7lxzDZN2tVJjk+u2u9eGWjf2nwe9hP26u9bzVjnAVcAAAAAAAAAAAAAAAAAAAAAAAAAAAAAAAAAAAAAAAAAAAAAAAAAAAAAAAAAAAAAAAAAAAAAAAAAAAAAEq9lH8BPJv2L6YkiqiVeyj+Ank37F9MSQFVAAAAAAAAEq6ePDs1c/yD6HilVEq6ePDs1c/yD6HigVURxi2DE1carKtnupN6fGuGZmZtmxYLucKo1rkk9VETqc1new4buaLtDcmzmONI1u5ereKsHzdOsbji33fs5As60peE7aK6ozq9GkRq+JYbFe9HdSOaxF6zQcC4iomB8PWpiWgIx0tblOhy0WM1vD2zMru+PHVPliRXRHr8nFsB34AAAAAAAAAAAAAAAAAAAAAAAAAAAAAAAAAACX9b2NbnhUm39UWJpTjyHhuM+qwoDOS1ejKn+nyD9ubkdC43N61TZ6NTifuVAfDmte1WPajmuTZUVN0VPkA6zjHIlt5bx7b2S7QmVj0e5KfCqEq523G1r27qx6Jvs9jt2OTxOaqeI7OSHpKc7AWb8k6Nqi5YNHl4rr6x8j+TVos5EXtiVh7+KBMKrUTrXiiO6kK8AAAAAAAAAAAAAAAAAAAAAAAAAAAAAAAAAAAAAAAAAAADzV0FaCtJ2adJ1jZMyXin2ZuSs+yfbs77O1KX6XoqlNQYfvcGYZDbtDhMb3rU323XdVVVoD3LjQn8xn3mrH5sdi48BPGX216YnSqgJV9y40J/MZ95qx+bHuXGhP5jPvNWPzZ3rJGraxrBvKcx7QrGyBkO4aTChx6vJWVQFqS0tj03Z2zEV7IbHKnNGI5X7fs9R37E2XLGzZZsC+cf1OJN06LFiS0WHHgOgTErMQ3cMWBHhPRHQ4jHclaqf7UVFAwf3LjQn8xn3mrH5sdi48BPGX216YnSqiVexceAnjL7a9MToFVEVa2cW2JmnVjpZxnkuhezNt1n279uyXbUaX6XoqbLRofvkF7IjdokJju9cm+2y7oqotqkq6h/Ds0jfz96HhAPcuNCfzGfeasfmx7lxoT+Yz7zVj82VUZvm7NP6E6JT61+ibI9++yE0sr2pZFB9lJmX2Yrukis42cEPltxbrzVEAx33LjQn8xn3mrH5se5caE/mM+81Y/Nn5l7Ipa8pcFv23cGl3UVb0zc9ShUqmvrNlQpOHGmIi7I1qvmUV2ybuVGoqo1FXbkVmBAFU0uYJ0167NMP6FLG9rntj9uvsn/Sc5OdP2vR06H/WYsTh4eni/B234ue+ybX+SrqH8OzSN/P3oeEVUAPNXQVoK0nZp0nWNkzJeKfZm5Kz7J9uzvs7UpfpeiqU1Bh+9wZhkNu0OExvetTfbdd1VVX0qJV7Fx4CeMvtr0xOgPcuNCfzGfeasfmx7lxoT+Yz7zVj82VUTtkzWrbmO8kVjGFKwVma/6lQIUtEqMzZVrMqkrLOjs42Q3vSO1zX8PPZWp9CqB173LjQn8xn3mrH5se5caE/mM+81Y/Nm5Yeyl+l+0Eu79HN8WTvMxJb2LvCkextQTg2986Hjf3jt+Tt+eyneAJV7Fx4CeMvtr0xOlVEq9i48BPGX216YnSqgAAAEq9lH8BPJv2L6YkiqiVeyj+Ank37F9MSQFVAAAAAAAAEq6ePDs1c/yD6HilVEdYuu2lWDq51r31XXqym27TLLqs45OtIMChR4j9vp4WKB+2ShJnzsglQnZpe2bW08UGFLSkNecJ1yVRvE+L8jlhyzeBU62Pa1d0UrgmfsfFn1il4Ah5Nu2EiXRlyrzt/Vd/Xznn8Uu1qrz4O10guRvUivdsUwAAAAAAAAAAAAAAAAAAAAAAAAAAAAAAAAAAAAAASdr1kJnHkrj3Vvb0CIlUxDcUB1XWC3d8zb089stPQVRObvhw1bvujd3u261Krk5uVqEpAn5GYhx5eZhtjQYsN3E2Ixybtci+NFRUXc4HJNi0fJ+Prkx1cDOKnXLSpqlTK8O6tZGhuYr2/2m8XEi+JURTFOx/3vWro04Uy0rtVUufGdQnLBrbFdvwTNOf0TE3Xmq9AsDdV613Ao8AAAAAAAAAAAAAAAAAAAAAAAAAAAAAAAAAAAAAAAAAASr2LjwE8ZfbXpidKpVdkVdlXbxISt2LjwE8ZfbXpidKqA8/tJN16mbpsa96nhCy7Gl56avuuzdcuC948zw1Sa7acjIEvBlE4+GHAbCYsWI9Ea7kjHIiqtLaXMl0vItv3QyYxvTbHvKg3DMU28qVINhrDdVUa1zphIrGt6ZIrFY5HuTi25LvtuZ1Q7S1IaX7hu2hYgw7SsoWLdVcmrhpcJlywaPO0SamnccxBjJMNVkWB0m7muhrxIiqnCvI0jTJiK8cbUe6rqybO0+Pe2Q6/FuOuQqa97pOUe5jIcKWguciK5IcKGxqu2Tdd+WwG0Eq9i48BPGX216YnSqiVexceAnjL7a9MToFVEq6h/Ds0jfz96HhFVEq6h/Ds0jfz96HhAVUfCqiIqquyJ1qfJ1vJLLliY9uaFZsk6cr0SkzbKZAbFZDWJNLCckJvG9Ua3vlTm5URPGoE+YBYmofOl3amKynbNv2rNzNmWBAfzhw2QXcM/PtTq44sVFho7+ozZOtSpzLdL2NajiDT7YmO61KpAq1Ho0CHU2cbXr265OOOquarmuVYjn80VUX5VNSAlXUP4dmkb+fvQ8IqolXUP4dmkb+fvQ8IqoASr2LjwE8ZfbXpidKqJV7Fx4CeMvtr0xOgVUR9aGBdWT76y7ddGylSsWQ7uu51TkIzaJLV2cn5WFAhQZdInSROigQeCH8BGrFVXOXiZsiLYJK8jD1iYGr1z2/bGPUzbbFcq0xVaDUqhecORn6M2OvEspNdto5YkCG74CwlVUby4fkDvOl3Ml6ZKp94WXlKQp8vfON666363GprXNk55ejbEgzUFrlVWJEhuRVYq8l38Wxt5i+mTDV14vpF0XTkqp0+evrIdbiXDcDqdxdpy0RWNhwpaAr9nOZChta3iVE3XddkNoAlXsXHgJ4y+2vTE6VUSr2LjwE8ZfbXpidKqAAAASr2UfwE8m/YvpiSKqJV7KP4CeTfsX0xJAVUAQBpcpeuzUpgm2c193Z7XPbH27/Rn6MKPOdB2vOR5b9dvD4uLoOL4CbcW3PbdQv8ABKvc8a7PKK+aKj+sHc8a7PKK+aKj+sAqoEq9zxrs8or5oqP6wdzxrs8or5oqP6wCqjy41H12oy2VNY9gUGL0dbybW8WWPTPHxRZ2Qfxt28e8GHGTb6Sx9BWUr7zTpOsbJmS677M3JWfZPt2d7Vgy/S9FUpqDD97gsZDbtDhMb3rU323XdVVVjSoU2PdfZmqtZseGsSlQqtRbomm78kjU62N5Z+3ypFmE5+LcD07t6hU617fpls0iD0UhSJODIysP+pBhMRjE/wAGtQ5AAAAAAAAAAADAdReuTTxpgnoVCyRdEzHr8aCkwyi0mVWanEhL1Pem7WQ0Xxcb2qvi3Q6lp17JFgTU1f8AL41sSh3rIVuagxpiGyrU2BDh9HCbxOcr4MeIicvl8YFVg+FVETdV2RDDcT6wsYZtzDdWHsb0i5KrFs5rvZO4WS0BKOkRHcHRsjdN0j3K7iRNoWy8Dl32RFUNzAAAAAAAAAAAAAAYZZWsHGN45/uHTVMUe5LcvSgNdEbCrctAgwKkxqI7ilHw4z1iIrFR6cTWqrV323RUTcwAAAAAAAABKWCFTHGt7PeKH+9Sd5SVJyNSIPV8Nqys/E+nimEZz+jxlWkrZxhstDXZp3veDvCZdVMuWz6lFTlxMZLtmpWGvy7xuPl8oFUgAAAAAAAAAAAAAAAAAAAAAAAAAAAAAAAAAAAAAAAAACVexceAnjL7a9MTpVRKvuXGhP5jPvNWPzY9y40J/MZ95qx+bAqoEq+5caE/mM+81Y/Nj3LjQn8xn3mrH5sCqiVexceAnjL7a9MTo9y40J/MZ95qx+bN/wAW4tsTC1iUzGeNKF7DW3Rum7Sku2o0x0XSxnxonvkZ74jt4kV7u+cu2+ybIiIgdrJV1D+HZpG/n70PCKqMqzppcwTqU9hP012N7Y/a52z7Gf0nOSfQdsdF03+rRYfFxdBC+Fvtw8tt13DVQSr7lxoT+Yz7zVj82PcuNCfzGfeasfmwKqBKvuXGhP5jPvNWPzY9y40J/MZ95qx+bAah/Ds0jfz96HhFVE/4t0FaTsLX3TMmY0xT7DXJRum7SnfZ2pTHRdLBfBie9xph8N28OK9vfNXbfdNlRFSgABKvYuPATxl9temJ0qolX3LjQn8xn3mrH5sCqgSr7lxoT+Yz7zVj82PcuNCfzGfeasfmwKqBKvuXGhP5jPvNWPzY9y40J/MZ95qx+bAdi48BPGX216YnSqjqmLcW2JhaxKZjPGlC9hrbo3TdpSXbUaY6LpYz40T3yM98R28SK93fOXbfZNkRETtYAAx7Vbc+XrAw3VslYUSSm67aH9MTNJnZbpoFVkIaL2zAXhVHtckNVitWGqOV0JG80cqKGwkq9lH8BPJv2L6Ykjqmm7sq2nvNfatAvyZ/RvdEbhZ0FWjo6nR3r/0U5sjW7/JFSGvPZOI7R2UGNCmNB2SY8CKyJCiNoj2PY5Fa5q1iSVFRU60VAKtJV7Fx4CeMvtr0xOlVEq9i48BPGX216YnQKqOr3ZlLGVhzsnTb5yLbFuzdQXhk5erVeXlIkwvyQ2xXtV/UvVudoIr0i4yxPltuVb1zPaNvXZkSNetXptfbX5OFORqbJwoyslZZjIyO6GD0KNc3hREdvvuuwFpQ4kONDbFhRGvY9Ec1zV3RyL1Ki+ND7Ep6CLzo1SlMr4ztCr+yNpY9veZpdtxO2FjthU+IxsRsBj1Vd4cOJ0rWc12aiJ1bFWASr2LjwE8ZfbXpidMtxDbCVTswGc7mjQ+KHQ7RprYa/wBWNHkKU1q/+w2Kn+JqXYuPATxl9temJ04XAUl0nZHtUlR2/UUy0IG/9+mQl/8A2wLEAAAAAAAAAJT1y4H1UZrbaaaasxPsRaWs0tVVtyVCldtcfB0f+qMd0nDwu+Fttvy6wPNXF2NaNq77I/c9tZWmJuapU5cNbmp2FCjOhvjwJV8RsKAj0XiYnCyG1VaqKiIqJty29b8U6ONNWELsh3zizFsnQK5ClIsi2chTs1Fd0MTh42q2JFc1VXgb3ypv17LzXfw7wLiPP996majjXFuS3W/kWXmapDma+lbnJNYkSC9yTLu2oLVjLxqjl3Vu7t++2PY3Q3hHU1hWgXRIalMtPvqdqc5AjUuM64Z6q9rQmscj28U2xqs3cqLs3dF8YHUuye6o5nAOEktC0p9YN5X90lNkXQne+ysoibTEwide+zmw2qn7UTfxHdux+6cZXTnp4otLnpRGXPcrGVqvxVTv+nitRWQVXr2hsVG7fLxL4yBcmVN2r3sq9Is2O505bVp1iHTWw2v4oaS1PR0aYXbq7+M17V+XdP8AD2OREaiNaiIickRAPkHmr2UyzdSGMo0vqGwvmzI9LtqI6FK16j065Z6FK0+N1Q5mHBZERjYT+TXt22R2y7d8pSugvVbIap8LSlXqUzCbeNvth0+45ZveqsdG97MNb/UionF9DuJPEBSoPOLspGt6uY6ZLad8JXFUJG8qisKPWanSY74c1IQXKiwpaE+GvG2NEXZV4VRUbsn7RRGhHD2X8Z4jgVvPGTLyum87mbDnZqVr1dmZ+HSYW28OXhtivcjX7Lu9yc1cu3U0ClQAAB5+6/tf+QMSX7I6ddOdKhzl+VBkFJufWV7aiSsSOqdDAl4CorXxnIqOVXI5ERUThVV3TFoGl7sv17Q2XbWM61ehTr06ZKc+94soqL18KwZNFl0/cq7eJQPWsHj3bWujWzozynIY61dSEzcNDjKxYqT8ODEme1VdwrMSk5B5R9utWvV/VwrwL1eu9ErNNuKjSNfo80yZkKlLQ5uWjMXlEhRGo5rk/eioB5/dlZw/WLflLU1j4wc+Qu7H09Lwp+ZgN2dElek3gxH7c1SHEXhXddlZFci8iu9MmdaJqOwpbeVqP0cOJU5dIdQlmrv2rOw+9jQl/c5FVPlarV8Z2fLNh03KOMbpx3V4DYspcNJmae9qpvssSGqNX96O2VPpQ8xuw25Qqtp5Iv8A03XDM8KRGvqsnAVVVIc3LPSDMtaq/K1WLtyXvFX5dg9ZQAAAAAAACVdfC+wEvg/JUPvVtTLlBfMv8aSUwsWDHT/HiYVUSp2S/wB40uzFX6vYm6Lfnd/k2qMFu/8A+MCqwAAAAAAAAAAAAAAAAAAAAAAx7Vbc+XrAw3VslYUSSm67aH9MTNJnZbpoFVkIaL2zAXhVHtckNVitWGqOV0JG80cqKGwgirTd2VbT3mvtWgX5M/o3uiNws6CrR0dTo71/6Kc2Rrd/kipDXnsnEWlBjQpiEyPAisiQojUex7HIrXNVN0VFTrRUA+4AAAAAAABxN2U6u1i1azSbWuP2v1qdp8xL06r9psm/Y+afDc2FM9A9UZF6N6tf0bl4XcOy8lOWAEq9zxrs8or5oqP6wdzxrs8or5oqP6wqoASr3PGuzyivmio/rB3PGuzyivmio/rCqgBKvc8a7PKK+aKj+sHc8a7PKK+aKj+sKqAEq9zxrs8or5oqP6wdzxrs8or5oqP6wqoASr3PGuzyivmio/rB3PGuzyivmio/rCqgBKvc8a7PKK+aKj+sHc8a7PKK+aKj+sKqAEq9zxrs8or5oqP6wdzxrs8or5oqP6wqoASr3PGuzyivmio/rB3PGuzyivmio/rCqgBKvc8a7PKK+aKj+sHc8a7PKK+aKj+sKqAEq9zxrs8or5oqP6wdzxrs8or5oqP6wqoASr3PGuzyivmio/rB3PGuzyivmio/rCqgBKvc8a7PKK+aKj+sHc8a7PKK+aKj+sKqAEq9zxrs8or5oqP6wdzxrs8or5oqP6wqoASr3PGuzyivmio/rDibsw3rNs616vdl1dkihSdGo0jHn6hMRcRUfghS8JiviOVOk5ojWryLAMx1D4Rgah8fOxZWLtqVCt6pTkGLXEprWpNT0rCdxpKsiO3SE10RsNXO4XKrWK3bvlVA/wA4lDtS58iXd7XbCt6p3DVKjMP7Vk6dTt48ZFcq7pAg8SMTZd1a3vW/Lsm5cV2aVtYGDdCeQ6plvKj6RZ7oNJ4bAfEbUXcTqrJoxyxFVWSatcrX8MFzuLbZ+x6yYa0/Yc0/0H2u4ksKmUCA9qNmI8JivmppU8caO/eJFX+85UTxIicjGOyj+Ank37F9MSQFVEq9i48BPGX216YnSqiVexceAnjL7a9MToFVEI5buvRNUsr1+Y1YYTjWtfdJnnytOf2rU5ht1ySNToI0N0nDZCnEenerBio9Wq3hXdE3S7gBOui+wK1b1t3lke4bOfaUzki5Ilbk6DEgtgxKZTYcGHLyUF8JqIkN/QwmuVn7Kv28RRQAEq9i48BPGX216YnT8+nuNCbr71Zy7kTpXwbGe1f7LaQ5F/3uafo7Fx4CeMvtr0xOnW8DT6Q+yZanaZxJvMUS1o+2/X0dOlm7/wD5n+8CzgAAAAAAAAAB4r6B/wDjOLj/AO0ro/72KeztVm/Y+lzk/tv2tLxI2391qr/8jxi0D/8AGcXH/wBpXR/3sU9m61KunqPPyTF76YlosJP3uYqf/MDxs7ErB9u2s+7L9mFV7mUaqT6Krd/fJmZh98q+Lk5yf4ntAeL/AGISOlp6vLssmZc5sWJQJ+URHInN8vMwt0X6dkVf8FPaADi7ntmhXnbtStO56ZAqNJq8rEk52VjtRzI0F7Va5qp9KKeI19SGXOxV6pKjULIRKhbldkphKSs2rugqEhE34GRdv+VgROHf+6i9Tz21u+7besO16ped2VSBTqPRZWJOzs1GcjWQoTG7uVVX93JPGuyHipUZLKnZX9VNUiUeadQ7ToUpFbJRo7HRINKkGqvQ8Td03jRoiIrttvH4mAa92MbSnXsxX3Oays5Nj1FrqhGmqG2d3V1QqCuVYk65F62Q3boxOriRfExD1lPH/sdOpC59K+Z6vo/zs/2Mpk3VXycq6ZibMplVVURERy8uhj7t2XknErHftKewAAAAeLev+38laXNdkrqbpVEdO02qT8nXKXNzMNz5SJMQoLIUWUe5Pgu2Yuyb78LkVOrlUuL+zMac7phy8rku2bmsidc1OmjJLpUZFi+PZ8H35f8A7kpqt5y0sZJvJ+nav3laF1V2pRY0pGtqYgtnmviQmudEhxWqx0Nrmo13J6ou6cuZi+TuxMaQ8gRI05Q6BW7InIrler6BUVSCrv8AqZhIsNrf7LEZ/gBokbuJNb0Sj1CPULKyTM0JkWLIyrp1e2ZVkTh41iSvE2IiLwt5RGbcuRvdDodItmjSVvW/ToEhTadAZLSkrAbww4MJibNY1PEiIiIiHh5rG7HxeuiunUvL1k5QiVmitqbJeDOQoLpCo02YVFdCdux7kcneqnG1Wqi7d6nWep2gvNdyZ90v2lkC8HrFrm0emz8wqIizMWXiuh9MqJyRXI1FX6VUCgzxSwtF/Rn2XSco9KVsKWnbzq8hEaiqqLDmYcZ+yf8Arub9H/xPa08UcXwvb12X6PPUpnTQJa+KnNRHMeio1stCio5VX+8xEVPpA9rgAAAAAAACVOygbv0VXvKwl2mJmcokKXd/ViLVpRUX/YilVkqdkn/0nTxTqInNaze9uSCN/rK6eY7b6fgAfPc8a7PKK+aKj+sHc8a7PKK+aKj+sKqAEq9zxrs8or5oqP6wdzxrs8or5oqP6wqoASr3PGuzyivmio/rB3PGuzyivmio/rCqgBKvc8a7PKK+aKj+sHc8a7PKK+aKj+sKqAEq9zxrs8or5oqP6wdzxrs8or5oqP6wqoASr3PGuzyivmio/rB3PGuzyivmio/rCqgBKvc8a7PKK+aKj+sHc8a7PKK+aKj+sKqAEq9zxrs8or5oqP6wdzxrs8or5oqP6wqoASr3PGuzyivmio/rDibsw3rNs616vdl1dkihSdGo0jHn6hMRcRUfghS8JiviOVOk5ojWryLAMx1D4Rgah8fOxZWLtqVCt6pTkGLXEprWpNT0rCdxpKsiO3SE10RsNXO4XKrWK3bvlVA/ziUO1LnyJd3tdsK3qncNUqMw/tWTp1O3jxkVyrukCDxIxNl3Vre9b8uybnsP2O3SlrHwlClKllLLj6DaKt4ksN6tqblRU8cRVVkmu/PaA5yr1O2Ur/DWn7Dmn+g+13ElhUygQHtRsxHhMV81NKnjjR37xIq/3nKieJETkaGAAAAAAAAAAAAAAAAAAAAAAAAAAAAAAAAAAAAAAAAAAAAAAAAAJV7KP4CeTfsX0xJFVEq9lH8BPJv2L6YkgKqIqxbom1Y4WsSmYzxpr49hrbo3TdpSX6LKbMdF0sZ8aJ75GjviO3iRXu75y7b7JsiIiWqAJV7njXZ5RXzRUf1g7njXZ5RXzRUf1hVQAlXueNdnlFfNFR/WDueNdnlFfNFR/WFVADKtLmC+5rwTbOFPbT7Y/a527/SfaPafT9sTkeZ/U9JE4eHp+H4a78O/LfZI/wAb3T7B9mgytRHxNmXHasrJNYq8liQ6XS5hF/ejYD/8FU9FTynv6YiWR2V+u5miKqSNGvezLTm3797DbW7ciy6Pd8jUWDuqr1LsB6sAAAAAAAAAADxX0D/8Zxcf/aV0f97FPagADxonKfE0jdljlZqbaklb9z11Y8KIvJjpOqI5qrv1bNjvci/3D2XIJ7LRptnsmYokc2WZJxH3NjtXRpjoE99i0xyo6Iqbc1WE5EiJ49uMoLRVn2S1GaeLYvxI7HVeBLpTK3CRecOegojYiqnyPThen0PQCAeyi6rKzmC/ZPSFhh8eoS0vUIUvWlkl4lqVSVyJDk27dbIblRXeJX/3C9NFOl2jaVsL0+zmw4Ma5KkjZ+4Z5iJvHm3N+Ai/1Iad439yr4zfgB5x9lp0hRb6tZmpTH1Octw2vASHX4Euzv5untXvZjlzV8Hx+PgVf6qGh9jJ1ks1DY1THF71JH39ZssyFGiRXd/VJFNmw5lPle3k2J9PC79otkAecHZTtW+oTThftjUXDGQPa9JVikTM1OwvYmRm+litjI1rt5mDEVuyctmqiFoaYLyuTImnbHF9XjUvZCuV62pCoVCa6GHC6aYiQWue/ghtaxu6qq7NaiJ4kMK7JflWWp2Gnae7Xlo9XyBleJCpNGpErDc+K+AsVvTRl4U5NRE25/L8iKqUfhSwlxbiCzMcOejn23Q5KmPVqqqK+FBa12yr1puigecuv3Q1mqg5qXVdpdkahPz0aZh1OfkaSnFUJGoQ0TeZgQuuMx+ycTGo5d1du1Wqu3WaV2YnUPj+Uh25l/T9TZmuwU6JYsRZqkRYipy3fAiMf33NN+HhTdeSJ1HrqAPFq+6rrt7J1X6Lbb8ZPtWxZGZSYhxVko8pS4Cr3qzEaYjrxTMRrVciMh/LyYm6uPWXAmG7dwBiO28S2xEdGk6BKJBfMPajXzMdyq6LGcickV73Odt4t9jQAB17Il403Hth3DfVXjtgydApkzUYz3LsiNhQ1d/v22/xPKnsP2PapkLO9/6i63LO6Gnw48tCiLza6fnonSRdl8athovP/wA4nym/dltzdOW/iujaebNdFmbqyZOw4D5SX76KsiyI3vdvlixVYxE8aI/5CiNGWnyW004At3HURkNaw6H7IVuMzn0k/GRHRE38aN5MT6GAbiAAAAAAAASprc/8I7+024zb33svlSRrkaGn/KQKZBiRojVTxt79u/7kKrJPyHFdf3ZG8T2tLNSJBxfZFcuybd1tZEqKtkGMX+3s1HIi89l3QCsAAAAAAAAAAAAAAAAAAAAAAAAAAAAAAAAAAAAAAAAAAAAAAAAAAAAAAAAAAAAAAAAAAAAAAAAAAAJV7KP4CeTfsX0xJFVEq9lH8BPJv2L6YkgKqAAAAAAAAPM3PVizl93tr3hUhHtq1vSePbmp0WGm8SFGp9LfMq5n9pYcOI1P7x6ZEn4Dk5Woa4dX8hPS8OPLTMOxIMaFEbxNiMdRYyOaqL1oqKqKgFD4rvmTydjO1Mi09Wdr3NRZKrMaxd0Z08FsRW/varlRU60VFQ7SSpoDnZqy7eyDperMxEfUMM3XNUySSK7eJEok4501T4zt+ffNfFRE8TWtTcqsAAAAAAAAAAAP5TMtLzkvFk5uAyNAjsdDiw4jUc17HJsrVRetFRdtibNNujBml7Kd6XNj3JMT2iXg/p/adGpPKQjou7HwppI3U3d7eHovgq1FXvUUpgAAAAAAH5Y1LpkxPy9VmKdKxZ2UZEhy8y+C10WC1+3G1j1TdqO4W7oi8+FN+o/UAAAAAAATFQtE8vMar6lqrylkX25VFjEhW3R1o6SktRGt5Q1RyxoixnMaq7Lws757nbbqm1OgAAAAAAAAACTtJSfpD1F6j88P99lY1zy1iUiJ1tbApMBGR1hr42RIsRrt+pVauxsupXLUvgvA175WixGNjUCkRoskj9la+dftClWLv4nR4kJq/Qpw2jzE0xhXTfZFj1Nj0rKU9KlWnRecR1Sm3LMTPGq83K2JFczdeezEA2UAAAAAAAAAAAAAAAAAAAAAAAAAAAAAAAAAAAAAAAAAAAAAAAAAAAAAAAAAAAAAAAAAAAAAAAAAACVeyj+Ank37F9MSRVRKvZR/ATyb9i+mJICqgAAAAAAACVdPHh2auf5B9DxSqiVdPHh2auf5B9DxQPwZgiu09607Dzk73m0cuSbMd3O/qhy9Va5YlMmnr8r9lgbquzWMcpXJl+pnC0jqCwfdWK5qIyBNVWTWJS5pyqnalQhKkSWjIqc0RsVjN9uatVyeM4TR7miezhgui3BcjHy930R8W3bsk4qbRZWsSa9FMJEb+yr9mxeHxJFRPEBtYAAAAAAAAAAAGG63ct3NgzSxf+T7Nitg1ulycvLyEdzEd0Eaam4Mq2MiORUVWdPxoioqbtTdFTkB3PKefcLYSlEm8rZNt+2uOGsWFLzs41JmMxN91hwG7xYnUvwGqYknZFsX3E9WYgxFmTJzHc4c1bNlx3SqovwXOiTCwlaxd075W+NORx+j7FGjOu0CUvyx7ht/K98T8Jk5Wrmr0wyo1t025qK9z4UfeJJ7KuyMRrFRqN3Vy98teASr3WOpeqd9a2gG/ZhjuTFq1xU+mOVV+DxI/i4U6t1/Z5/IO6H12eTq87tH9WVUAJV7qDV1Tedzdj4uSAje+f7FX1TKlszxK3ga3id/ZPo/X1Ctv/7UtKeebQhM26aoRLU7dp8L98xBiLv1O6mryTfxlWgDFcVaztMOaJyFSbCzDRI9WjP6FlKn3Pp886L42NgTLYb4jkXl3iOTkuyqbUZBqCxLphvi25qpaiLastsgkNWvrNZfBko8uiJ1snVVkSEqIifBenUhiPY8MvwrvrOXcPW5kmo3/ZONapTmWlcFTVXzcWnzkOOva74ita6M2FEl3tbEcnfNVNtmcKIFmgAAAAAAAAAAAcbclxUa0beqd1XHPwpGlUaTjT89MxV2ZBgQmK+I9foRrVX/AAAljVTFdnXUFinSXS/fqbKTkPIt8q3m1lLkn7SstE+VI8wvCqclTaG7qUrklbQlbtZu2mXnqzvenxZa4s01X2RkIEdPfJC3pfeFTZf6N4aLEVU5PR0NV5oVSAAAAAAAAAAAAAAAAAAAAAAAAAAAAAAAAAAAAAAAAAAAAAAAAAAAAAAAAAAAAAAAAAAAAAAAAAAAAlXso/gJ5N+xfTEkVUSr2UfwE8m/YvpiSAqoAAAAAAAAlXTx4dmrn+QfQ8UqolXTx4dmrn+QfQ8UCqiQMmO7kfVHTs3yy9r4xzPMy9v3sxOUClV1EVJGpqnUxkVN4UV3JEXie5VcrUK/Oo5ZxhamaMb3Bi69pRZijXFJPk5hG7ccNV5sisVd0SJDejXtXbk5iKB24EvaQ8sXdRqrVdI+dJtFyPjqWZ7HVF+6MuegJ3stUISrzc9reFkVN1VHIiqqu40bUIAAAAAAAAAlXso/gJ5N+xfTEkVUSr2UfwE8m/YvpiSAkin2V+m2QhXL+hLD2pTaEkb2y2LcvtPuxvWvTVGU4m8U0nWrdl33bzd1n6XL7RVdC49feMOjRXdE3+mqNC2RObXc+Lh25/Kxqc+Zc+UdEmlzMNTiV688Q0hKzFcsR1VpbotNnHRVVV6R8WVdDWI/dd938Xi332OiLoIdQ1Vcb6tM/WvDRF6OTS7e3JKGv7KpBiw1Xls1F3dzRNgJX7o/2G5e6SZXtztfntcWHu3Flfpj+9Lxpz3/AHKg7r//ANMR/wDp8/8A4Squ5a1XyHKgdkEuuCkL9R7I2ZTZ7hX/AM5xqnSePr28XyDueNdnlFfNFR/WASr3Uvsr757qjd9c4OXSUTB3azIf9l6dEm6+Pf5D+b7u9uHFB/S9rwyD0iqzobToHsVAi978CIuycLOffL/Ve35Cru5o1lznfVnshlYivbyYsjjmlSbUT+0jXrxL9J9V0P3zXN2X3rezxUYT12iQaTWoNJhxGbfBckKG7dF3dv8AKioni3AlRcM+xnFfHcX0ei8Dkd7edQuRu2IMPbZeKYp3H3yJ1qmy780+g1DsYtc9sebNSNX9vVKvDpHWjC9mKRTPY+Qi9HKzsPo5WBsnDAhcHQw12TiZCa7ZOI3O1ux36VKBVodx16w5u962xyOWo3fVZmrRIipzTjhxnrBdzTxwzgdM9Op9I1vasaXSpGXkpOVh2BBgS8vCbDhQmNo0VEa1rURGoickRE2ArIAAAAAAAAAACRtUVRnNReYLe0UWrNxWUVWQbnyjOy71RZejw3tdL07jT4MSZiIxVTk5GcDtnNVyGxal8/0XTrjOYvGap8SsV2fjw6VbVCl93TFYqsbvYEtDanNUVeblRFVGtXZFXZq9e0jYIr+ILOq11ZLn4dUyhkSfW4LyqDdlRJl6e9ycJU5dDLtcrGoiq3dXq3ZqoiBuMjIydMkpem06VhSspKQmQIECCxGQ4UNqI1rGtTkiIiIiInUiH9wAAAAAAAAAAAAAAAAAAAAAAAAAAAAAAAAAAAAAAAAAAAAAAAAAAAAAAAAAAAAAAAAAAAAAAAAAAAAEq9lH8BPJv2L6YkiqiVeyj+Ank37F9MSQFVAAAAAAAAEq6ePDs1c/yD6HilVEq6ePDs1c/wAg+h4oFVAACfdW+ArhybRqNlDEU1DpWXcbx3VW1J/dGpNpt79To6qqI6DHbu3ZyoiKvNUa5+/ZNM+o62NR9iPr1Pk41FuWix1pt023OIrZyi1Fm6RIMRjkR3Crmu4HqicSIqKiOa9rdeJT1KYNvuyb7h6vNMVOa+/qVASFdVtMVWQLxpTduOE5E/50xrUWG/ZXLwtTvla1qhVgM7wRnfHuonH0lkPHdU6eVj+9TknF2bNU2aRE6SWmIe+7IjVX9yps5qq1UVdEAAAAAABKvZR/ATyb9i+mJIqolXso/gJ5N+xfTEkBVQAA6RlzMNmYVtqFct4vqMZJybh0+n0+mSMScnqjNxN+CXl4ENFdEeuy/IiIiqqoh07F2qmy8k3o3G9Tsm+7BuuYlIk/JUi8qItPjz8tDVEfFl3NfEhxEbum6I/iTfmnWcdqxtbHV502yLfuzKU9j2533LCj2TXZSDxug1hkJ6MaqOasJUdDc9OCIreLdURdzM6Xc2oHD+fsYWBn6q49ypLXbMT1PoNzSdDSnXBTIrJdYkWK+EnFCbBc1iNcsNU5qm69SKFiglbUPknOsHItmUq36PHtKxJW/qLSZ6qRZrhnLiWM5HOhy7Ia7w5VvwXueqLEVFajeHdVqkASrp48OzVz/IPoeKVUSrp48OzVz/IPoeKBVQAAAAAAABwV83xamNbQqt+XzW5ekUKiSzpuenJh2zIUNPoTm5yqqNa1EVznKjURVVEP3V2u0W2KNO3FcdVlKZS6bAfMzk5NxWwoMCExN3Pe9yojWoibqqkX0CmVfsiORJW/LnkJqS042ZUHPt6lTLHQ3XtUoTlb27HhrsvacNd0Yx3wl3ReaxGtDndOtsXLqhyu3WdlegzdMt6nQnyWKLbn02dJyL/1lXjQ+rp4/wCwviZsqK5EhPLCPrDhw4MNsGDDayGxqNa1qbI1E6kRPEh9gAAAAAAAAAAAAAAAAAAAAAAAAAAAAAAAAAAAAAAAAAAAAAAAAAAAAAAAAAAAAAAAAAAAAAAAAAAAAAASr2UfwE8m/YvpiSKqJV7KP4CeTfsX0xJAVUAAAAAAAASrp48OzVz/ACD6HilVEq6ePDs1c/yD6HigVUAAAAAlPOGmy+rGvub1O6Q4ktS78e3jua1Iq9HSrxgNVXObEbujYU3zVWxU23cvNUVznLqOnXUtYWo62I9St1JikXFR4iydxWxUk6OpUWcaqtfCjQ1RHcPEjkbE2RHbKnJyOa3WydtQOkClZLuWDmTEt0zONswUtidpXPTW+9zzWom0vUIPwZiEqIjVVUVyIiIvG1vAoUSCWsQawapTrwg4H1bW3LY4yXtwSE6sTahXMxF2SNIzLu9a5y7e8uXfdURF4lWG2pQAAAEq9lH8BPJv2L6YkiqjONRWGKXqFwpdeHKvUX0+Dckm2FDnGw+k7Wjw4rI0CKrN04kbFhQ3K3dN0RU3TfcDRwSHStWOYsCyMG2NXeDLlVtNhdE6/rMk3VajT0NibdszENnvso5UTdzXIu67qjWtVETSLL1zaQ7+Yx1v6hLOhuibcEOqT3sXEcqqiIiMm0hOVd1TkibgadkTGlg5ateZsvJNp064qJNqjoknPQuNnEnwXtXrY5PE5qoqeJTpuKNKmn7CNZjXHjXG0nTKvHhLAWozE1MT00yEvXDhxpmJEfDYv9Vion0Hd6TkOwK/DbGoV82/UobkarXSlTgRkXi+DsrXL1+L5TsIGC6tv9Qxb/E2gf8AevN6OMqt0WzQketbuKmU9IaI5/bU3DhcKL1KvEqbIZzdmrPTFY8OK+5s+2HKxIPJ8uyuy8eYTmqfqYbnRF5tVOTetNgNZJV08eHZq5/kH0PFP5zXZBLTviI+kaXcT31mSqPesGFNU6lRadRoUX5JifmmtSEiKqc+BU+nqVe56XMJ3/YNQvvL2ZqrTJrI+VZ6Un65LUlrkkabAlIKwZSTgucquiJDhuVFevWq7d9w8bg3sAAAAAOvX/kGy8WWjUb7yDccnQ6FSoSxpqcmn8LWp4monW97l5NY1Fc5VRERVVEMx1Das8e4CSVttJabu/INaVIVCsqhp09Tn4rk7xXNairBheNYjk6kdwo9U2MvsbSjkLOd1yGaNcNQlKvOSURJm38byMTioNB8aLMJuqTkx4nK5XM60VXt4WsDgaJaWQ+yE1mUvjKlOqln6e5KYZNW/aMRywJ+71Yu8OcqCtXdksqojmQkXvk2VF6ojrUptNp1Gp0rSKRIS8jIyUFkvLS0tCbDhQITERrWMY1ERrURERERNkRD9DWtY1GMajWtTZERNkRD5AAAAAAAAAAAAAAAAAAAAAAAAAAAAAAAAAAAAAAAAAAAAAAAAAAAAAAAAAAAAAAAAAAAAAAAAAAAAAAAAAEq9lH8BPJv2L6YkiqiVeyj+Ank37F9MSQFVAAAAAAAAEq6ePDs1c/yD6HilVEq6ePDs1c/yD6HigVUAAAAAAADpeWMN4yzlacayMq2dIXDSIq8bYUyxUfAibKiRIMRqo+E9EVU42ORdlVN9lVCZUx1qz0df6RhqrTmccVyvN1nVyZRtxUmAifBkJvbaYa1E5QnJvsiMYzdVeWcAMPwlrKwRnSdW26BcsWhXfAd0c1alxwFp1Xl4qdcPoIi++Knj6JX7ePY3AzDM+mjB+oCRbK5Ux/TqrNQW8MrU2NWXqEqqc0WFNQ1bFaiLz4eLhVUTdFMdl8P6ydPy8GEMtU/LNowU97tnIkVzKpLQ06mS1UhJ74vUiJGajGonJAKxBLUpr0t6y5mFR9TuIb4w1PvekLt2pyLqjQ4kReSNhVGVRzH8/GrWonLdTf7JybjnJUilSx5flv3LK8KOWLSalBmkai/1ujcvCv0LsqAdmOi3ngjCORYr5i/cQWZcMeJuro9ToUtMRt161SI9iuRefWi7negBOlV7HhotrL1fN6f7fhqvF/qkWZlU77r5QYrU/d8ni2OA9y40J/MZ95qx+bKqAE0UrsbWiOjqxZTAlMidG5XJ21Up+a3Vfl6WO7dPoU0K1dKWmayYkOPbGA7CkpiD+rmUoEtEmG9XVFexX+JP2jVQB9IMGFLwmQIEJkOFDajGMY1Ea1qJsiIidSIh9wfgrVeodtU+JVrjrUhSpGD+smp2ZZAhM/e96oif7QP3gm669feBKfWIlpYyjV7Ldzs5JSbBpj6qqeJHOmG7S7Wb9bkiLsiKuxwMaa19Z3Z2rK0q19PVszPKJNR5htfuR0Jf+jY1ElYKuTr4l42KqbLugG35fz7h3AtE9n8t5ApNuy7mq6DBmIvFMzO3WkGXZvFir/cau3j2J0i5Y1XaunLTcAW1OYZxtH7yNfd0SX9M1CEvWtOkVXvGqi8or15oqK17HNVpp2JNEuDsWVv28VCmT9931FckWYuy8ZpapUnxU/bYsTvIKpz2WG1HInJXKb6BjGAtJmIdPPbVXtenTlZu2qo51XuyuzCztXqD3Lu9Xx3fAa5URVaxGouyK7iVNzZwAAAAAAAAAAAAAAAAAAAAAAAAAAAAAAAAAAAAAAAAAAAAAAAAAAAAAAAAAAAAAAAAAAAAAAAAAAAAAAAAAAAAE/69cW33mnSdfOM8aUL2ZuSs+xnaUl21Bl+l6KpSsaJ75GeyG3aHCe7vnJvtsm6qiLQAAlXuh9dnk6vO7R/Vjuh9dnk6vO7R/VlVACVe6H12eTq87tH9WO6H12eTq87tH9WVUAJV7ofXZ5Orzu0f1Y7ofXZ5Orzu0f1ZVQAlXuh9dnk6vO7R/VjSRZ+dv07Z3zXmvDv6Ov0i+1f2Mpnthk6v/qEnHlo3v0s7/qnd8xn6zZOLhVSqgAAAAAAAAAAAAAAfxm5SUn5WLJT0rCmZeOxYcWDGYj2RGryVrmryVF+RTAb10CaTL2nlrL8RU+3qujliQqjbMeLR48KIv7be1XMYrvpc1ShABLCaSM7WR3uE9b2Q6XKt6pG8pCVuiEjf6jHx0Y+G3xJsqqiH6YVC7I9bfeSV+YJvOE3rdV6TUqXHen0LLOexFX6WqhTwAmOLkTsglN/X6cMY1fb/wAQveLA4v3dNA5f4n5HZ514wHdrv0D06Zc7qmIOVKayE397XQuJf8CpwBMEHKev+o/qdKNh0jf/AMfv9sbb9/QwVP6RXdkguHlBh4AtCXfyVXPq1Um2fSnKHC/+JTYAll2nTWBeK9DkfW/PU6nRP1sjZdpSlMip/cnXufFb/sP2UbsdummHUIddyBSrlyZWYa7pUr3uGaqkV3y8TFc2C7f6YZTQA4a1LMs+w6RDt+x7VpFvUuDzhyVLkoUrAavyoyG1G7/4HM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P+yTWtQr5tXBdlXTI9u0W4M4WxS6jLdK+H08rHhzkOLD42K17eJj3Ju1Ucm+6Ki8wLABKvuXGhP5jPvNWPzY9y40J/MZ95qx+bAqoEq+5caE/mM+81Y/Nj3LjQn8xn3mrH5sCqgSr7lxoT+Yz7zVj82PcuNCfzGfeasfmwKqBKvuXGhP5jPvNWPzZxPY2bWoVjWrnSyrWke0qLb+cLnpdOlulfE6CVgQ5OHCh8b1c93CxjU3cquXbdVVeYFgAAAAAAAAAAAAAAMby1q/05YUmHUy+so0ptZR3RsotOc6oVJ8TqRna0uj4jVVeScaNTfxmaLqx1HZD73BGiq8HykX9VV78n4FvQGt8URJdyuixWL1ojVRVRdwKvBJ7cbdkWyAvbF2ajMd4vgxP+ZWfaq1d6M/quiz6oqO+VWrtvzQ+3cMXZcffZP1o50r3F+slqXXIdHlIvyo6DBY7l9CKgFXAlT3NPTTH/AOF41/1Xf4Xbl5T7uL9/DEaPcvdEz+/mcTT0xH/ZjxbpqyxG/uVJlE/3AVWCVPczNK0D/gmk3hS9urtO76i3b93FFU+q9j9pNDXpcZ6ns82c5vwZeVvB0xJ7/K6DGYvF/wC0BVoJQdgTXVZqdPYetWn3PDhc4dMvGy5bo3/Q+bl1WMv+CBM6a5sb95lbSXSL2koX62rY5uFrl5f1JCbTp37/AL0/3gVeCdLF18ac7srCWndNwVLG10pskSg35T30WahqvJEV0X3lVVeSIkRVX5ChpaZl5yXhzcpMQ48CMxHw4sN6OY9qpuioqclRU8aAf1AAAAAAAAAAAAAAAAAAAAAAAAAAAAAAAAAAAAAAAAAAAAAAAAAAAAAAAAAAAAAAAAAAAAAAAAAAAAAAAAAAAAAAAAJV19fFy+sBaH4oqolXX18XL6wFofigKqAAAAAAAAJV0C/GN+sBd/4UqolXQL8Y36wF3/hQKqAAAAAAAAPz1CoSFJkZiqVWel5OTlIbo0xMTEVsOFChtTdz3ucqI1qIiqqquyGIZy1cWZiW4pfGFqUCqZFyhUofHIWdb6JEmWtVN0izcXmyUg7Kiq9/NGrxI1W7qmdSmlbL+pCdl7o1r3sxaGyI2YksYWtMxIFIl1RUVvb0w1UiTkRPGiKjUci8LlaqtA5qu646XeFWmbN0oY2reZ69LvWDHqFO2k7ekYn/AJ+pRUSGvLvkSGjkeiKiORT8TNLufM4r7Jarc+1CUpsXvksfHUaJSqWxq9cOZm1/0ibRU62uVqIqbtUpy27ZtyzaHJ2zaVBp9GpFPhpClZGQlmQIEBn9VjGIjWp+5DkwM2xPpvwTg6XZBxViygW/Fa3gWdgyqRJ2I3bbZ81E4oz0/vPXrX5TSQAAAAAAAAAAAA65fOOMf5NpDqBkSyaHctOdvtLVWQhTTGqqfCaj0Xhd8jk2VOWyk8zmhSVx7HiVzSdmG7cR1FHrGbSGTb6rbsw9eapFkJlzkTdeXE1ycO68LeoqkASe3VTmzBCpI6v8KR4NGg967IFiMi1OjcKf8pNS23bMo3brVUciquzU2KLx7kqwMr21AvDG130u46NMLwsm6fMNisR2yKrH7c2PTdN2ORHJ40Q7I5rXIrXIioqbKi+NCYchaJaZJXTM5a0uXlMYev8Ai9/M+xsJH0OsKm69HPSH6tUVd+/YiKiuV/C52ygU+CWbM1iV6w7np+KtZNjQsbXNUIna1MuWWirGteuxE8cCadzlnr19FGXdE23ciuRpUqKjkRzVRUXmip4wPkAAAAAAAAAAAAAAAAAAAAAAAAAAAAAAAAAAAAAAAAAAAAAAAAAAAAAAAAAAAAAAAAAAAAAAAAAAAAAAAAAACVdfXxcvrAWh+KKqJV19fFy+sBaH4oCqgAAAAAAACVdAvxjfrAXf+FKqJV0C/GN+sBd/4UCqgAAAPzVGo0+j0+aq1WnoElIyUF8zMzMxESHCgwmNVz3vc7ZGta1FVVXkiIqgf3e9kNjokRyNa1FVzlXZET5VJIuzPmWdTVx1LFWjmPApluU6YWQuTK83C6WSlHp+sl6VD6puYRF/WIvA3dNlTiZEOBmrkyB2QmrzVu2PN1azdOclHfLVS4IaOlqle7mOVr5aU3TigyW6Kj4ipu9N29avYyvbNsy1ceWvTbKsigydGodIgNlpKRlIfBDgw08SJ1qqqqqrl3VyqqqqqqqB0TAWmvGenaiTMlZslMztaqz+2K5clUi9s1WsTCru6LMR3c13cqqjE2aiqq7bqqrqoAAAAAAAAAAAAAAAAAAAAAAB1zIOO7Hyrac/Y2RLYka/QqkzgmJKch8THfI5q9bHtXm17VRzV2VFReZKfaOcdBfFHpa1rLOn+WTiiSb3dPcVmy6dboSrt25Jsb+yuzmNT9lrHOfZ58KiKmypuigcFYt+Wfk206bfVhXDJ1uhVeCkeTnZV/EyI1etF8bXIqKjmuRHNcioqIqKhzxHuQsOZH0n3XVM7aUaG+s2lU4yzt7YvhOVsKY/rz9KaiKkGYRE3dCamz0TZEXZrEorDGZ8f58x/T8lY2rHb9Jn92Oa9vBHlI7dukl48PrhxWKqbt+lFRVa5rlDvAAAAAAAAAAAAAAAAAAAAAAAAAAAAAAAAAAAAAAAAAAAAAAAAAAAAAAAAAAAAAAAAAAAAAAAAAAAAAAAABKuvr4uX1gLQ/FFVEq6+vi5fWAtD8UBVQOJuy6aFY1q1m9bpnu0qLb9PmKpUZnonxOglYEN0SLE4GI57uFjHLs1Fcu2yIq8ia/dR9Cfz5/dmsflAKqBKvuo+hP58/uzWPyg91H0J/Pn92ax+UAqoEq+6j6E/nz+7NY/KD3UfQn8+f3ZrH5QCqiVdAvxjfrAXf8AhSlLTumhXzatGvW1p7t2i3BT5eqU6Z6J8Pp5WPDbEhROB6Ne3iY9q7ORHJvsqIvImvQL8Y36wF3/AIUCqgAB8Oc1jVe9yNa1N1VV2REIluytVrshGQpvF1kVGbkdPVoT6Qrtr8pEWGt4T8NUd7GykROayrF2WJEavfclRecNzuy6o75ujN+QpbRHhuqxZObq0s2dyRcEs7nQKC7beWavUkzMtXhRq9THpunC9XMpewrDtLGFnUmwbEokvSKDRJZsrJSkBuzWMTrVV63Ocqq5zl3c5yq5VVVVQORodDo1s0aRt23qXLU2l0yXhyknJy0JIcKXgsajWMY1OTWoiIiIh+4AAAAAAAAAAAAAAAAAAAAAAAAAAAABG2bce3hpNyPUtWuBKHMVO1au5IuUbIk02SagpurqvJs6mzEPdzoiJyciucuyLEcWSfCojkVrkRUXkqKB13HWQ7OyvZVJyFYFcgVeg1uXSZk5qCvJzV5K1yLzY9rkVrmLsrXNVFRFRTsZFdQgw9Amc0rUlCSU0/ZaqbYdQgsThl7OuKImzY7U6ocpMbIjuprFT9lrGNfaaKjkRzVRUVN0VPGB8gAAAAAAAAAAAAAAAAAAAAAAAAAAAAAAAAAAAAAAAAAAAAAAAAAAAAAAAAAAAAAAAAAAAAAAAAAAAABKuvr4uX1gLQ/FFVEq6+vi5fWAtD8UBqurHwWMyfw/uH0dHGk7wWMN/wAP7e9HQBqx8FjMn8P7h9HRxpO8FjDf8P7e9HQANVAJRuXLmsa/s0X9Y2mySww23bAmJKmzkzebKqkzFnY0s2O9rFlHKxWtR7etqKm/WviCrjKtWPgsZk/h/cPo6Oc7h79N3tQT9P8A7R/bT2zE39p/bfsf2vy6P/WvfOPr38XVscFqx8FjMn8P7h9HRwGk7wWMN/w/t70dAMq0C/GN+sBd/wCFNV0neCxhv+H9vejoBlWgX4xv1gLv/CgVUY3qwz23T1iCeuymSKVO6qrHhUO1KS1ivfUaxMqrZeEjE5uRF3e5E2VWsVEXdUNkI4xbBiauNVlWz3Um9PjXDMzM2zYsF3OFUa1ySeqiJ1OazvYcN3NF2huTZzHAazpN0+LgTHcT2zT61nIN3zC129a5FVHxZ6pxd3Pbx+OFCVzmMRNk+E7ZFeptwAAAAAAAAAAAAAAAAAAAAAAAAAAAAAAAAAHXMiY+tPKtkVnHd9UmHUqFXpR8nOyz/wBpi9Tmr1te1yI5rk5tc1qpzRCdNG983ZYNz3Povy5V4s/cuOYbJu1qpMcn1213rwy0b+0+D3sJ+3V3reasc4q4l/W9jW54VJt/VFiaU48h4bjPqsKAzktXoyp/p8g/bm5HQuNzetU2ejU4n7gVADrGMciW3lvHtvZLtCZWPR7kp8KoSrnbcbWvburHom+z2O3Y5PE5qp4js4AAAAAAAAAAAAAAAAAAAAAAAAAAAAAAAAAAAAAAAAAAAADzV0FaCtJ2adJ1jZMyXin2ZuSs+yfbs77O1KX6XoqlNQYfvcGYZDbtDhMb3rU323XdVVVD0qBKvuXGhP5jPvNWPzY9y40J/MZ95qx+bAqoEq+5caE/mM+81Y/Nj3LjQn8xn3mrH5sCqgSr2LjwE8ZfbXpidKqAxXOlw5Hg5CxzYeP759q/to9l+25v2MgTv+rQIUVneRU/vpyc34W677Ih+X2gajf/ACoPuVIf/Uf3y94QmE/5k/yMM1IDJvaBqN/8qD7lSH/1D2gajf8AyoPuVIf/AFGsgDJvaBqN/wDKg+5Uh/8AUcbTqlmqyM1Y+tK7cw+2qk3V7LdsS/tflJHg7WlFiN76GiuXdzmryVvwPGim1mTX/wCEbhT+ZP8AIMA3QAAAeaugrQVpOzTpOsbJmS8U+zNyVn2T7dnfZ2pS/S9FUpqDD97gzDIbdocJje9am+267qqqtAe5caE/mM+81Y/NgVUCVfcuNCfzGfeasfmx7lxoT+Yz7zVj82BVQJV9y40J/MZ95qx+bHYuPATxl9temJ0CqgAAJV19fFy+sBaH4oqolXX18XL6wFofigNV1Y+CxmT+H9w+jo40neCxhv8Ah/b3o6ANWPgsZk/h/cPo6ONJ3gsYb/h/b3o6ABqpJtp6MNPeT52/Lvu69HZSlbpuqcqaskaxFl5ClTacMN0JrJSPwumIfRtasV6q9vCiIjNlRayJtq2k+/Lbuu4a9p41FVXGVNu+dfU63RVt+UrEqs5ET32YlOnVqysR/Wu3G1V58PVsH8tF9bueQm8r4XrdzT9x03F92rRaHU6jHWPNukYkuyMyBFirziOhcfBxLz22RepDQtWPgsZk/h/cPo6OcrhLCtrYKs1bTtuaqFRjzk3FqVVq1TjdNO1SeirvFmY70REVzl8SIiIiIiJyOK1Y+CxmT+H9w+jo4DSd4LGG/wCH9vejoBlWgX4xv1gLv/Cmq6TvBYw3/D+3vR0AyrQL8Y36wF3/AIUDtet3L1bxVg+bp1jccW+79nIFnWlLwnbRXVGdXo0iNXxLDYr3o7qRzWIvWaDgXEVEwPh61MS0BGOlrcp0OWixmt4e2Zld3x46p8sSK6I9fk4tjBZKEmfOyCVCdml7ZtbTxQYUtKQ15wnXJVG8T4vyOWHLN4FTrY9rV3RSuAAAAAAAAAAAAAAAAAAAAAAAAAAAAAAAAAAAAHw5rXtVj2o5rk2VFTdFT5D5AEh6SnOwFm/JOjaouWDR5eK6+sfI/k1aLORF7YlYe/igTCq1E614ojupCvCTteshM48lce6t7egREqmIbigOq6wW7vmbenntlp6CqJzd8OGrd90bu923WpVcnNytQlIE/IzEOPLzMNsaDFhu4mxGOTdrkXxoqKi7gf2AAAAAAAAAAAAAAAAAAAAAAAAAAAAAAAAAAAAAAAAAAAlXsXHgJ4y+2vTE6VUSr2LjwE8ZfbXpidAqowjIOsKwrJvapY/oNh5EyDV6AjFrzbMt51RhUbjbxNSZiK9jUerefAxXv2/ZN3ISsHIOY7LyfmfuW8N/pgtSqXNMVCbqc7WIFChyNb6NrJmTgRYyO7fY1zE5taxGruzjXkBYmMsm2XmCy6ff9gVhKlRqijujirDdCex7XK18OJDeiOhxGuRWua5EVFQ7STToHbRoeIq2kOpzMS5pi7KrPXbTZmRWSiUirx4vSRpToFc7haxFbwuRyo9F49+ZSwEq9i48BPGX216YnSqiVexceAnjL7a9MTpVQGJZe8ITCf8AMn+RhmpGW5e8ITCf8yf5GGakBF9q6ndQtp3XkS571siNfuLaLeNRojZm35Zi1m34UBW7OiSzGtSal+F3wmqsRuzlcqpshSWK89YdzZTW1PF+Q6NX28KOiS8CYRs1A+iLLu2iw1+hzUOLwTi24MYe3z2fnKfMe2i8ajcMn2nEe/o5aPwcDYnGxu0ROFd0TdOrZVOJyho2005hqTq7e2KKU6sOf0q1WnOiU6cdE8T3RpZzHPX++rgNoMmv/wAI3Cn8yf5Bh3THGP6Ji6zafY1uTNRj06mNe2BEqM2+amFRz1cvHFf3zubl5rz22Ol3/wCEbhT+ZP8AIMA3QAASr2LjwE8ZfbXpidKqJV7Fx4CeMvtr0xOlUquyKuyrt4kAxDJGraxrBvKcx7QrGyBkO4aTChx6vJWVQFqS0tj03Z2zEV7IbHKnNGI5X7fs9R37E2XLGzZZsC+cf1OJN06LFiS0WHHgOgTErMQ3cMWBHhPRHQ4jHclaqf7UVFIw0k3XqZumxr3qeELLsaXnpq+67N1y4L3jzPDVJrtpyMgS8GUTj4YcBsJixYj0RruSMciKq0tpcyXS8i2/dDJjG9Nse8qDcMxTbypUg2GsN1VRrXOmEisa3pkisVjke5OLbku+24G1kq9i48BPGX216YnSqiVexceAnjL7a9MToFVAAASrr6+Ll9YC0PxRVRKuvr4uX1gLQ/FAarqx8FjMn8P7h9HRyatPXZHtGNjYCxpZV05k7SrVv2fRqXUZb2u1WJ0E1AkoUOLD42SzmO4Xscm7VVq7boqpzLqAEq+6j6E/nz+7NY/KD3UfQn8+f3ZrH5QqoASr7qPoT+fP7s1j8oZ/qF7I9oxvnAWS7KtbMnbtauCz6zS6dLe12qw+nmo8lFhwofG+WaxvE97U3cqNTfdVROZdQAyrSd4LGG/4f296OgGH6O7tpVg2ZqsvquvVlNt3Nt81WccnWkGBCl4j9vp4WKWKeXFdrtRltM+puwKDF6Ot5N1N1qx6Z4+KLOzMnxt28e8GHGTb6QKv7HxZ9YpeAIeTbthIl0Zcq87f1Xf1855/FLtaq8+DtdILkb1Ir3bFMHH29Qqda9v0y2aRB6KQpEnBkZWH/UgwmIxif4NahyAAAAAAAAAAAAAAAAAAAAAAAAAAAAAAAAAAAAAAB1vJNi0fJ+Prkx1cDOKnXLSpqlTK8O6tZGhuYr2/2m8XEi+JURTFOx/3vWro04Uy0rtVUufGdQnLBrbFdvwTNOf0TE3Xmq9AsDdV613KPJSwQqY41vZ7xQ/3qTvKSpORqRB6vhtWVn4n08UwjOf0eMCrQAAAAAAAAAAAAAAAAAAAAAAAAAAAAAAAAAAAAAAAAAAJV7Fx4CeMvtr0xOlVEq9i48BPGX216YnQKqJHsu2NTmliYuKxMaYVpuVbKq9dnq5RJyFdEtR5ymLNxFixZebZMNVIjWxHO4YkNXO4VTdqr1VwAMR0w4evXHMtel75QnKa+88k151wVeUpb3PkqftDbCgy0J7kRYnBDYnE9UTicq7ctjbgAJV7Fx4CeMvtr0xOlVEq9i48BPGX216YnSqgMSy94QmE/wCZP8jDNSMty94QmE/5k/yMM1ID8VZrdFt2nRavcFXkqZIQVakWanJhkGCziVGt4nvVGpuqoibr1qiH7ONnB0nGnDtvxb8tvlJY1LaxdL1pz8PDuSJ+QrMWZrMrT7gpU6ybl/Y6X/W9tu95VIrWObDVGsXvuJFRdjlovZEdFcOWez9OdKcxsNU4GyM6qqiJ1J7yBQtGrdFuKnQqvb9XkqnIRlckKak5hkaC/hVWu4XsVWrsqKi7L1oqGZ3/AOEbhT+ZP8gw/vpjrlAubCFt3FatjNtCj1JkeakaU2I96Q4D48RWREV7Wu98T3zZWptx7H8L/wDCNwp/Mn+QYBugAAlXsXHgJ4y+2vTE6VUSr2LjwE8ZfbXpidKqAk+h2lqQ0v3DdtCxBh2lZQsW6q5NXDS4TLlg0edok1NO45iDGSYarIsDpN3NdDXiRFVOFeRpGmTEV442o91XVk2dp8e9sh1+LcdchU173Sco9zGQ4UtBc5EVyQ4UNjVdsm678tjaAAJV7Fx4CeMvtr0xOlVEq9i48BPGX216YnQKqAAAlXX18XL6wFofiiqiVdfXxcvrAWh+KA3/ACxfX6L8WXlkz2L9k/alb9RrvaXT9D212rLRI3RdJwu4OLo+Hi4Xbb77LtsTVaerDWdfNq0a9bW7Hx27Rbgp8vVKdM/pYpUPp5WPDbEhROB8Fr28THtXZyI5N9lRF5G16sfBYzJ/D+4fR0caTvBYw3/D+3vR0ADKu6H12eTq87tH9WO6H12eTq87tH9WVUAJV7ofXZ5Orzu0f1ZxN2asNZ1jWrWb1unsfHaVFt+nzFUqMz+lilROglYEN0SLE4GQXPdwsY5dmorl22RFXkWAZVqx8FjMn8P7h9HRwO1Ynvr9KGLLNyZ7F+xnttt+nV3tLp+m7V7alocbouk4W8fD0nDxcLd9t9k32PNbDLG3fq+kMcxffZKS1IZOvCeheJj5KSk0lIm3/XRHbL4i/wDSd4LGG/4f296OgEG6D6TM1nsk+oOfmNnSVtVm7o8un9Sam6zChq7/ABhy7kA9RwAAAAAAAAABgOovXJp40wT0KhZIuiZj1+NBSYZRaTKrNTiQl6nvTdrIaL4uN7VXxbodS069kiwJqav+XxrYlDvWQrc1BjTENlWpsCHD6OE3ic5XwY8RE5fL4zzUxdjWjau+yP3PbWVpibmqVOXDW5qdhQozob48CVfEbCgI9F4mJwshtVWqioiKibctvW/FOjjTVhC7Id84sxbJ0CuQpSLItnIU7NRXdDE4eNqtiRXNVV4G98qb9ey813DZlVETdV2RDDcT6wsYZtzDdWHsb0i5KrFs5rvZO4WS0BKOkRHcHRsjdN0j3K7iRNoWy8Dl32RFXJ+ye6o5nAOEktC0p9YN5X90lNkXQne+ysoibTEwide+zmw2qn7UTfxHdux+6cZXTnp4otLnpRGXPcrGVqvxVTv+nitRWQVXr2hsVG7fLxL4wKVAAAAAAAAAAAAAYZZWsHGN45/uHTVMUe5LcvSgNdEbCrctAgwKkxqI7ilHw4z1iIrFR6cTWqrV323RUTczzx7Kzh+sW/KWprHxg58hd2Pp6XhT8zAbs6JK9JvBiP25qkOIvCu67KyK5F5Fd6ZM60TUdhS28rUfo4cSpy6Q6hLNXftWdh97GhL+5yKqfK1Wr4wNTAAAAAAAAJWzjDZaGuzTve8HeEy6qZctn1KKnLiYyXbNSsNfl3jcfL5SqSVdfC+wEvg/JUPvVtTLlBfMv8aSUwsWDHT/AB4mAVUAAAAAAAAAAAAAAAAAAAAAAAAAAAAAAAAAAAAAAz/NdmZYvm1ZWk4czR+jKtQagyYj1f2uS1a6eVSHEa6W6CYc1jeJ74b+kReJOi26nKYr3PGuzyivmio/rAKqBKvc8a7PKK+aKj+sHc8a7PKK+aKj+sAqolX3LjQn8xn3mrH5sdzxrs8or5oqP6wdzxrs8or5oqP6wB7lxoT+Yz7zVj82PcuNCfzGfeasfmx3PGuzyivmio/rB3PGuzyivmio/rAHuXGhP5jPvNWPzY9y40J/MZ95qx+bHc8a7PKK+aKj+sHc8a7PKK+aKj+sA3/FuLbEwtYlMxnjShew1t0bpu0pLtqNMdF0sZ8aJ75Ge+I7eJFe7vnLtvsmyIiJ2slXueNdnlFfNFR/WDueNdnlFfNFR/WAd9y94QmE/wCZP8jDNSJYpOO87WFqExd+mvUX+lTt72b9jP8AwRk6H7G8EivTf6s53TdJxwvhbcPRcvhKVOBiWqurydv2fb8/T7Hp9zXfMXNISlpS0/MRIEtDq8TibCjx3Q1Ryw4bekc5vPdE2RN9jsGRZTN8tjSSnMaStkxr4k2wI8/LVOHG9j5zhYqx4MJzUR7Fe7kx7urlxeND9OdsSOzHYvtdp9yTFu1unT0vWKHWIEJIrpCoS7+OFEViqiPZvu1zFVN2uVDGYtB7JZWWRLYqV44DpFNmGrLRLgpshVYtThw15LGhwIjug6Xbnwrs1FA3bDOS5XL+MqBkSVpkWmrV5ZXR5GK5HPlZhjlZFgq5OTuGIxzd069tzrV/+EbhT+ZP8gw7dirHNIxLjyh47oczMTMrRJVIHbMy7eNMRFVXRIr1/rPe5zl+lTJ9SNu33deU8UUDGmRfaJck17O9pXB7EQap2nwy0F8T/RYypDiccNr4ffL3vScSc2oBTwJV7njXZ5RXzRUf1g7njXZ5RXzRUf1gD3LjQn8xn3mrH5se5caE/mM+81Y/NjueNdnlFfNFR/WDueNdnlFfNFR/WAPcuNCfzGfeasfmx7lxoT+Yz7zVj82O5412eUV80VH9YO5412eUV80VH9YA9y40J/MZ95qx+bN/xbi2xMLWJTMZ40oXsNbdG6btKS7ajTHRdLGfGie+RnviO3iRXu75y7b7JsiIiYB3PGuzyivmio/rB3PGuzyivmio/rAKqMe1W3Pl6wMN1bJWFEkpuu2h/TEzSZ2W6aBVZCGi9swF4VR7XJDVYrVhqjldCRvNHKi5t3PGuzyivmio/rDibsw3rNs616vdl1dkihSdGo0jHn6hMRcRUfghS8JiviOVOk5ojWryA4rTd2VbT3mvtWgX5M/o3uiNws6CrR0dTo71/wCinNka3f5IqQ157JxHaNesaFMQtN8eBFZEhRM/We9j2ORWuaqTSoqKnWioeEdDtS58iXd7XbCt6p3DVKjMP7Vk6dTt48ZFcq7pAg8SMTZd1a3vW/Lsm5eVl6Y9VWA5HT9O5svp8ra89m60YNNsd86s46QmXRYz0mFcirDgKjGxG9HCc5HdLu7ZWogHqFqx8FjMn8P7h9HRxpO8FjDf8P7e9HQBqx8FjMn8P7h9HRxpO8FjDf8AD+3vR0ADVSNs56Zbaxza925ku7WVqepdMkUmKnEkqdkDo4TXPeqslpaF2uuyK5zYcNnPrahZJLupOEmVNRuGdPkd3HRoUaav64JdU4mTECn8LZWE9P6qzEVrv/UQDnNEOMMnY8xC2pZbyHedy166Y6VZJS563Fqcajyzm+8yiRYnW9GKixFajWq9V2aiIdx1Y+CxmT+H9w+jo5qplWrHwWMyfw/uH0dHAaTvBYw3/D+3vR0Ajvsdkl0mtnV5Udv1F2TkDf8Av1efX/8AbLE0neCxhv8Ah/b3o6ASb2OWNCbq21lS7kTpX3057V/stqdWRf8Ae5oHoOAAAAAAAASnrlwPqozW20001ZifYi0tZpaqrbkqFK7a4+Do/wDVGO6Th4XfC2235dZVgA/zqYFxHn++9TNRxri3JbrfyLLzNUhzNfStzkmsSJBe5Jl3bUFqxl41Ry7q3d2/fbHsbobwjqawrQLokNSmWn31O1OcgRqXGdcM9Ve1oTWOR7eKbY1WbuVF2bui+M89dA//ABnFx/8AaV0f97FPZ2qzfsfS5yf237Wl4kbb+61V/wDkB495MqbtXvZV6RZsdzpy2rTrEOmthtfxQ0lqejo0wu3V38Zr2r8u6f4exyIjURrURETkiIeMHYlYPt21n3ZfswqvcyjVSfRVbv75MzMPvlXxcnOT/E9oAPNXsplm6kMZRpfUNhfNmR6XbUR0KVr1Hp1yz0KVp8bqhzMOCyIjGwn8mvbtsjtl275SldBeq2Q1T4WlKvUpmE28bfbDp9xyze9VY6N72Ya3+pFROL6HcSeIoG57ZoV527UrTuemQKjSavKxJOdlY7UcyNBe1WuaqfSiniNfUhlzsVeqSo1CyESoW5XZKYSkrNq7oKhIRN+BkXb/AJWBE4d/7qL1PArDspGt6uY6ZLad8JXFUJG8qisKPWanSY74c1IQXKiwpaE+GvG2NEXZV4VRUbsn7RRGhHD2X8Z4jgVvPGTLyum87mbDnZqVr1dmZ+HSYW28OXhtivcjX7Lu9yc1cu3U0i/sY2lOvZivuc1lZybHqLXVCNNUNs7urqhUFcqxJ1yL1shu3RidXEi+JiHrKAAAHn7r+1/5AxJfsjp1050qHOX5UGQUm59ZXtqJKxI6p0MCXgKitfGcio5VcjkRFROFVXdMWgaXuy/XtDZdtYzrV6FOvTpkpz73iyiovXwrBk0WXT9yrt4lOja/7fyVpc12SupulUR07TapPydcpc3Mw3PlIkxCgshRZR7k+C7Zi7JvvwuRU6uVS4v7MxpzumHLyuS7ZuayJ1zU6aMkulRkWL49nwffl/8AuQJ6trXRrZ0Z5TkMdaupCZuGhxlYsVJ+HBiTPaqu4VmJScg8o+3WrXq/q4V4F6vXeiVmm3FRpGv0eaZMyFSloc3LRmLyiQojUc1yfvRUMDjdxJreiUeoR6hZWSZmhMixZGVdOr2zKsicPGsSV4mxEReFvKIzblyN7odDpFs0aSt636dAkKbToDJaUlYDeGHBhMTZrGp4kREREQDgcs2HTco4xunHdXgNiylw0mZp72qm+yxIao1f3o7ZU+lDzG7DblCq2nki/wDTdcMzwpEa+qycBVVUhzcs9IMy1qr8rVYu3Je8Vfl29ZTxSwtF/Rn2XSco9KVsKWnbzq8hEaiqqLDmYcZ+yf8Arub9H/xA9rQAAAAAAACVOyX+8aXZir9XsTdFvzu/ybVGC3f/APGVWSp2UDd+iq95WEu0xMzlEhS7v6sRatKKi/7EUCqwSr3PGuzyivmio/rB3PGuzyivmio/rAKqBKvc8a7PKK+aKj+sHc8a7PKK+aKj+sAqoEq9zxrs8or5oqP6wdzxrs8or5oqP6wCqgSr3PGuzyivmio/rB3PGuzyivmio/rAKqBKvc8a7PKK+aKj+sHc8a7PKK+aKj+sAqoEq9zxrs8or5oqP6wdzxrs8or5oqP6wCqgSr3PGuzyivmio/rB3PGuzyivmio/rAKqBKvc8a7PKK+aKj+sHc8a7PKK+aKj+sAqox7Vbc+XrAw3VslYUSSm67aH9MTNJnZbpoFVkIaL2zAXhVHtckNVitWGqOV0JG80cqLm3c8a7PKK+aKj+sOJuzDes2zrXq92XV2SKFJ0ajSMefqExFxFR+CFLwmK+I5U6TmiNavIDitN3ZVtPea+1aBfkz+je6I3CzoKtHR1OjvX/opzZGt3+SKkNeeycRaUGNCmITI8CKyJCiNR7Hscitc1U3RUVOtFQ/y80O1LnyJd3tdsK3qncNUqMw/tWTp1O3jxkVyrukCDxIxNl3Vre9b8uybnsP2O3SlrHwlClKllLLj6DaKt4ksN6tqblRU8cRVVkmu/PaA5yr1O2UD0CAAAAAAAAAAAAAAAAAAAAAAAAAAGJZe8ITCf8yf5GGakZbl7whMJ/wAyf5GGakBg2stlZm8X0qjy1zVO3KDVrmpkhc9Xpsd0CPJ0mJF4YzulTnCY53Axz+pGuVV5bnT3djL0U1HhnZrF83PxIzWuWai3PVHujck2cru2Nl3Tbq5Gi6qpXFU7jWHJ5htO77ioEefZDWStiHPxJpYiseiK5sk9sVYfDxIqKqt5puhF07RexsWZTOnqOB810KnQ1+HHlLmlYLVVflWOjU3Vf94HofjbG1m4isqm48sCkuptBpDHQ5OVdMRY6w2ucrlTjiuc93NyrzVTpl/+EbhT+ZP8gw5fAMlY9PxLQJXG9uV6hW42FEdIyFchTMOdhMWI5VWI2Zc6NzVVcnGqrsqeI4i//CNwp/Mn+QYBugAAAAAAAAAAGY6h8IwNQ+PnYsrF21KhW9UpyDFriU1rUmp6VhO40lWRHbpCa6I2GrncLlVrFbt3yqmnADPMNafsOaf6D7XcSWFTKBAe1GzEeExXzU0qeONHfvEir/ecqJ4kRORjGvr4uX1gLQ/FFVEq6+vi5fWAtD8UBqurHwWMyfw/uH0dHGk7wWMN/wAP7e9HQDldQtrV2+cBZLsq1pHt2tXBZ9ZpdOlulZD6eajyUWHCh8b1axvE97U3cqNTfdVROZNWJ8na7MX4ss3Gfuf3sn7Urfp1C7d/StR4PbXastDg9L0fA7g4uj4uHidtvtuu24FqnWVxtZa5ETLC0be6m0r2EbPrMxl4ZLpOk6JIXF0ad/z4kbxeLfbkT33Q+uzydXndo/qx3Q+uzydXndo/qwKqMq1Y+CxmT+H9w+jo5lXdD67PJ1ed2j+rOqZYydrsyhiy8sZ+5/exnttt+o0Lt39K1Hjdq9tS0SD0vR8DePh6Ti4eJu+226b7gUBpO8FjDf8AD+3vR0AjHseE+kPXbq0pnEm8xctSj7b9fR1mbbv/APmf7y49PVrV2xsBY0sq6ZHtKtW/Z9GpdRlulZE6CagSUKHFh8bFcx3C9jk3aqtXbdFVOZ53aK5iNbPZK8tVCLEVJe9Lov8AoMNq/BWNJVGVnN0+lGRF/wAFA9UQAAAAAAAAAB4r6B/+M4uP/tK6P+9ins3WpV09R5+SYvfTEtFhJ+9zFT/5njJoH/4zi4/+0ro/72Ke1AHi/wBiEjpaery7LJmXObFiUCflERyJzfLzMLdF+nZFX/BT2gPGicp8TSN2WOVmptqSVv3PXVjwoi8mOk6ojmqu/Vs2O9yL/cPZcDh7vu23rDteqXndlUgU6j0WViTs7NRnI1kKExu7lVV/dyTxrsh4qVGSyp2V/VTVIlHmnUO06FKRWyUaOx0SDSpBqr0PE3dN40aIiK7bbx+JhqPZRdVlZzBfsnpCww+PUJaXqEKXrSyS8S1KpK5EhybdutkNyorvEr/7heminS7RtK2F6fZzYcGNclSRs/cM8xE3jzbm/ARf6kNO8b+5V8YHn72OnUhc+lfM9X0f52f7GUybqr5OVdMxNmUyqqqIiI5eXQx927LyTiVjv2lPYA84+y06Qot9WszUpj6nOW4bXgJDr8CXZ383T2r3sxy5q+D4/HwKv9VDQ+xk6yWahsapji96kj7+s2WZCjRIru/qkimzYcynyvbybE+nhd+0BbIPODsp2rfUJpwv2xqLhjIHtekqxSJmanYXsTIzfSxWxka128zBiK3ZOWzVRC0NMF5XJkTTtji+rxqXshXK9bUhUKhNdDDhdNMRILXPfwQ2tY3dVVdmtRE8SAcTW85aWMk3k/TtX7ytC6q7UosaUjW1MQWzzXxITXOiQ4rVY6G1zUa7k9UXdOXMxfJ3YmNIeQIkacodArdkTkVyvV9AqKpBV3/UzCRYbW/2WIz/AAJ91+6Gs1UHNS6rtLsjUJ+ejTMOpz8jSU4qhI1CGibzMCF1xmP2TiY1HLurt2q1V26zSuzE6h8fykO3Mv6fqbM12CnRLFiLNUiLEVOW74ERj++5pvw8KbryROoDI9Y3Y+L10V06l5esnKESs0VtTZLwZyFBdIVGmzCoroTt2Pcjk71U42q1UXbvU6z1O0F5ruTPul+0sgXg9Ytc2j02fmFREWZiy8V0PplROSK5Goq/Sqnm7fdV129k6r9Ftt+Mn2rYsjMpMQ4qyUeUpcBV71ZiNMR14pmI1quRGQ/l5MTdXHrLgTDdu4AxHbeJbYiOjSdAlEgvmHtRr5mO5VdFjOROSK97nO28W+wGgHiji+F7euy/R56lM6aBLXxU5qI5j0VGtloUVHKq/wB5iIqfSexuRLxpuPbDuG+qvHbBk6BTJmoxnuXZEbChq7/ftt/ieVPYfse1TIWd7/1F1uWd0NPhx5aFEXm10/PROki7L41bDRef/nE+UD13AAAAAAAAJU7JP/pOninUROa1m97ckEb/AFldPMdt9PwCqyVNbn/hHf2m3Gbe+9l8qSNcjQ0/5SBTIMSNEaqeNvft3/cgFVgAAAAAAAAAAAAAAAAAAAABmOofCMDUPj52LKxdtSoVvVKcgxa4lNa1JqelYTuNJVkR26QmuiNhq53C5VaxW7d8qppwAzzDWn7Dmn+g+13ElhUygQHtRsxHhMV81NKnjjR37xIq/wB5yoniRE5GhgAAAAAAAAAAAAAAAAAAAAAAAAAAABiWXvCEwn/Mn+RhmpGW5e8ITCf8yf5GGakB03KmU6JiK3YVzV6h3HVZeLMtlUg0KkxqjMI5yOVHLChIruHvV3dtsm6GK1/XBjqbo07JS2FMzVuLMwXwG05uP51O2lcit6Nekajdl32XdepfGcJVLo1c56yNe0vgvI9rY7s+wqu6gwYk9Rm1KZrc9CY10bpONFSDBRz0ais2fyVefi13TJlm58uY6jz9+0eTpd229Vpy3q9LSblWX7clX8LokLiVVRj0Vr0RV3TiA/tpbty8LTwFZ1BvuSiSNZl5FViyMV/G+ShviOfClnL41hw3MZ9HDt4j+V/+EbhT+ZP8gw1kya//AAjcKfzJ/kGAboAAAAAAAAAAAAAEq6+vi5fWAtD8UVUSrr6+Ll9YC0PxQFVAz/ULdNdsbAWS71tae7SrVv2fWapTpnomROgmoElFiQonA9HMdwvY1dnIrV22VFTkTVifGOuzKGLLNyZ7oD7Ge2236dXe0v0U0eN2r21LQ43RdJxt4+HpOHi4W77b7JvsBaoJV7njXZ5RXzRUf1g7njXZ5RXzRUf1gFVAlXueNdnlFfNFR/WHVMsYx12YvxZeWTPdAfZP2pW/Ua72l+imjwe2u1ZaJG6LpON3BxdHw8XC7bffZdtgLVPKWyorrHztI5qiNRsnSNWt82lORPExlalZWA1z/wCy1YSruvJF2+U9GtPV012+cBY0vW6Z7t2tXBZ9GqlRmeiZD6eajyUKJFicDEaxvE97l2aiNTfZERORBsexZy+9JOsuFSEe2rW9nS67mp0WGm8SFGp8WTmVcz+0sOHEan94D0yB1bFd8yeTsZ2pkWnqzte5qLJVZjWLujOngtiK397VcqKnWioqHaQAAAAAAAAAAAgnstGm2eyZiiRzZZknEfc2O1dGmOgT32LTHKjoiptzVYTkSInj24ygtFWfZLUZp4ti/EjsdV4EulMrcJF5w56CiNiKqfI9OF6fQ9Db5mWl5yXiyc3AZGgR2OhxYcRqOa9jk2VqovWiou2xNmm3RgzS9lO9Lmx7kmJ7RLwf0/tOjUnlIR0Xdj4U0kbqbu9vD0XwVair3qKBTAAAAACO+yX5Vlqdhp2nu15aPV8gZXiQqTRqRKw3PivgLFb00ZeFOTURNufy/IiqlH4UsJcW4gszHDno59t0OSpj1aqqivhQWtdsq9abop2uNS6ZMT8vVZinSsWdlGRIcvMvgtdFgtftxtY9U3ajuFu6IvPhTfqP1AAAAAAEDdltzdOW/iujaebNdFmbqyZOw4D5SX76KsiyI3vdvlixVYxE8aI/5CiNGWnyW004At3HURkNaw6H7IVuMzn0k/GRHRE38aN5MT6GHU6Fonl5jVfUtVeUsi+3KosYkK26OtHSUlqI1vKGqOWNEWM5jVXZeFnfPc7bdU2p0AAAAAAAAASfkOK6/uyN4ntaWakSDi+yK5dk27rayJUVbIMYv9vZqORF57LuhWBJ2kpP0h6i9R+eH++ysa55axKRE62tgUmAjI6w18bIkWI12/UqtXYCsQAAAAAAAAAAAAAAAAAAAAAAAAAAAAAAAAAAAAAAAAAAAAAAAAAAAAGJZe8ITCf8yf5GGakZbl7whMJ/zJ/kYZqQEM4/1D13T5dmUbUrmmPONyeyd91SrylRt20HzUlGl4qsRisiuezi+Aq7oip1bKpwuC9Vtdxf7e/ZzSLqImfbReNQuGU7Usd7ujl4/BwMicURuz04V3RN0+RVPQAAdXxnfX6SrIpl6+1K4rZ9kmOf7FXBJdqVCW2erdo0LdeBV23RN15Kh06//CNwp/Mn+QYayZNf/hG4U/mT/IMA3QAAAAAAAAAAAAAJV19fFy+sBaH4oqolXX18XL6wFofigNV1Y+CxmT+H9w+jo40neCxhv+H9vejoA1Y+CxmT+H9w+jo40neCxhv+H9vejoAGqnV7syljKw52Tpt85Fti3ZuoLwycvVqvLykSYX5IbYr2q/qXq3O0EV6RcZYny23Kt65ntG3rsyJGvWr02vtr8nCnI1Nk4UZWSssxkZHdDB6FGubwoiO333XYC0ocSHGhtiwojXseiOa5q7o5F6lRfGhlmrHwWMyfw/uH0dHMo0EXnRqlKZXxnaFX9kbSx7e8zS7bidsLHbCp8RjYjYDHqq7w4cTpWs5rs1ETq2NX1Y+CxmT+H9w+jo4DSd4LGG/4f296OgGSaEZOVqEpqUkJ6Xhx5aZz3eMGNCiN4mxGOSWRzVRetFRVRUNb0neCxhv+H9vejoBlWgX4xv1gLv8AwoHxoDnZqy7eyDperMxEfUMM3XNUySSK7eJEok4501T4zt+ffNfFRE8TWtTcqskbMEV2nvWnYecne82jlyTZju539UOXqrXLEpk09flfssDdV2axjlK5AAAAAAAAAAAAAAAOgZTz7hbCUok3lbJtv21xw1iwpednGpMxmJvusOA3eLE6l+A1TEk7Iti+4nqzEGIsyZOY7nDmrZsuO6VVF+C50SYWErWLunfK3xpyAqwEq91jqXqnfWtoBv2YY7kxatcVPpjlVfg8SP4uFOrdf2efyDuh9dnk6vO7R/VgVUCVe6g1dU3nc3Y+LkgI3vn+xV9UypbM8St4Gt4nf2T6P19Qrb/+1LSnnm0ITNumqES1O3afC/fMQYi79Tupq8k38YFWgxXFWs7TDmichUmwsw0SPVoz+hZSp9z6fPOi+NjYEy2G+I5F5d4jk5Lsqm1AAAAAAAAAAAAAAGZ6lctS+C8DXvlaLEY2NQKRGiySP2Vr51+0KVYu/idHiQmr9CnDaPMTTGFdN9kWPU2PSspT0qVadF5xHVKbcsxM8arzcrYkVzN157MQyvVTFdnXUFinSXS/fqbKTkPIt8q3m1lLkn7SstE+VI8wvCqclTaG7qUrkAAAAAAAAAAAAAAAAAAAAAAAAAAAAAAAAAAAAAAAAAAAAAAAAAAAAAAxLL3hCYT/AJk/yMM1I4fIuHccZZ9j/wBIFu+yvsV0van+mR4HR9Lwcf6p7d9+jZ177bctt1Omdx3py+br/wB7z/rwNLBmncd6cvm6/wDe8/68dx3py+br/wB7z/rwNLMmv/wjcKfzJ/kGH7u4705fN1/73n/XnM2dpswrYFxyl22lZfaFWkOk7XmPZGbi8HHDdDd3sSK5q7te5OaL1/KBpoAAAAAAAAAAAAASrr6+Ll9YC0PxRVRKuvr4uX1gLQ/FAarqx8FjMn8P7h9HRxpO8FjDf8P7e9HQBqx8FjMn8P7h9HRxpO8FjDf8P7e9HQANVIRy3deiapZXr8xqwwnGta+6TPPlac/tWpzDbrkkanQRobpOGyFOI9O9WDFR6tVvCu6Jul3ACddF9gVq3rbvLI9w2c+0pnJFyRK3J0GJBbBiUymw4MOXkoL4TURIb+hhNcrP2Vft4juurHwWMyfw/uH0dHNVMq1Y+CxmT+H9w+jo4DSd4LGG/wCH9vejoBlWgX4xv1gLv/Cmq6TvBYw3/D+3vR0AyrQL8Y36wF3/AIUDWtTOFpHUFg+6sVzURkCaqsmsSlzTlVO1KhCVIktGRU5ojYrGb7c1ark8Zwmj3NE9nDBdFuC5GPl7voj4tu3ZJxU2iytYk16KYSI39lX7Ni8PiSKieI2skDJju5H1R07N8sva+MczzMvb97MTlApVdRFSRqap1MZFTeFFdyRF4nuVXK1AK/AAAAAAAAAAAw3W7lu5sGaWL/yfZsVsGt0uTl5eQjuYjugjTU3BlWxkRyKiqzp+NEVFTdqboqcjciVeyj+Ank37F9MSQHG6PsUaM67QJS/LHuG38r3xPwmTlauavTDKjW3Tbmor3PhR94knsq7IxGsVGo3dXL3y14eT1Psr9NshCuX9CWHtSm0JI3tlsW5fafdjetemqMpxN4ppOtW7Lvu3m7rP0uX2iq6Fx6+8YdGiu6Jv9NUaFsic2u58XDtz+VjU58wPVgHlX3R/sNy90kyvbna/Pa4sPduLK/TH96XjTnv+5UHdf/8ApiP/ANPn/wDCB6qA8q+6l9lffPdUbvrnBy6SiYO7WZD/ALL06JN18e/yH833d7cOKD+l7XhkHpFVnQ2nQPYqBF734ERdk4Wc++X+q9vyAXzqCxLphvi25qpaiLastsgkNWvrNZfBko8uiJ1snVVkSEqIifBenUhiPY8MvwrvrOXcPW5kmo3/AGTjWqU5lpXBU1V83Fp85Djr2u+IrWujNhRJd7WxHJ3zVTbZnCiTquGfYzivjuL6PReByO9vOoXI3bEGHtsvFMU7j75E61TZd+afQah2MWue2PNmpGr+3qlXh0jrRhezFIpnsfIRejlZ2H0crA2ThgQuDoYa7JxMhNdsnEB6DgAAAAAAAAAAcbclxUa0beqd1XHPwpGlUaTjT89MxV2ZBgQmK+I9foRrVX/A5IkbVFUZzUXmC3tFFqzcVlFVkG58ozsu9UWXo8N7XS9O40+DEmYiMVU5ORnA7ZzVcgHIaErdrN20y89Wd70+LLXFmmq+yMhAjp75IW9L7wqbL/RvDRYiqnJ6OhqvNCqT+EjIydMkpem06VhSspKQmQIECCxGQ4UNqI1rGtTkiIiIiInUiH9wAAAAAAAAAAAAAAAAAAAAAAAAAAAAAAAAAAAAAAAAAAAAAAAAAAAAAAAAAAAAAAAAAAAAAAAAAAAEq6+vi5fWAtD8UVUSrr6+Ll9YC0PxQG/5YsX9KGLLyxn7Kexnttt+o0Lt3oOm7V7alokHpej4m8fD0nFw8Td9tt033JqtPSfrOsa1aNZVrdkH7Sotv0+XpdOlv0T0qJ0ErAhthwofG+M57uFjGpu5Vcu26qq8ywABKvc8a7PKK+aKj+sHc8a7PKK+aKj+sKqAEq9zxrs8or5oqP6w4m7NJ+s6+bVrNlXT2Qft2i3BT5il1GW/RPSofTyseG6HFh8bIzXt4mPcm7VRyb7oqLzLAAHVMT2L+i/Flm4z9lPZP2pW/TqF270HQ9tdqy0OD0vR8TuDi6Pi4eJ22+267bmAaBfjG/WAu/8AClVEq6BfjG/WAu/8KBVR1HLOMLUzRje4MXXtKLMUa4pJ8nMI3bjhqvNkViruiRIb0a9q7cnMRTtwAl7SHli7qNVarpHzpNouR8dSzPY6ov3Rlz0BO9lqhCVebntbwsipuqo5EVVV3GjahJ91b4CuHJtGo2UMRTUOlZdxvHdVbUn90ak2m3v1OjqqojoMdu7dnKiIq81Rrn79k0z6jrY1H2I+vU+TjUW5aLHWm3Tbc4itnKLUWbpEgxGORHcKua7geqJxIioqI5r2tDXgAAAAAAACVeyj+Ank37F9MSRVRKvZR/ATyb9i+mJIDvOUdEmlzMNTiV688Q0hKzFcsR1VpbotNnHRVVV6R8WVdDWI/dd938Xi332OiLoIdQ1Vcb6tM/WvDRF6OTS7e3JKGv7KpBiw1Xls1F3dzRNirABKvctar5DlQOyCXXBSF+o9kbMps9wr/wCc41TpPH17eL5B3PGuzyivmio/rDc8uZhszCttQrlvF9RjJOTcOn0+n0yRiTk9UZuJvwS8vAhoroj12X5EREVVVEOnYu1U2Xkm9G43qdk33YN1zEpEn5KkXlRFp8efloaoj4su5r4kOIjd03RH8Sb806wM97mjWXOd9WeyGViK9vJiyOOaVJtRP7SNevEv0n1XQ/fNc3Zfet7PFRhPXaJBpNag0mHEZt8FyQobt0Xd2/yoqJ4tyrABNdrdjv0qUCrQ7jr1hzd71tjkctRu+qzNWiRFTmnHDjPWC7mnjhnA6Z6dT6Rre1Y0ulSMvJScrDsCDAl5eE2HChMbRoqI1rWoiNRE5IiJsVkSrp48OzVz/IPoeKBVQAAAAAAAABwV83xamNbQqt+XzW5ekUKiSzpuenJh2zIUNPoTm5yqqNa1EVznKjURVVEA6LqXz/RdOuM5i8ZqnxKxXZ+PDpVtUKX3dMViqxu9gS0Nqc1RV5uVEVUa1dkVdmr17SNgiv4gs6rXVkufh1TKGRJ9bgvKoN2VEmXp73JwlTl0Mu1ysaiKrd1erdmqiJmunW2Ll1Q5XbrOyvQZumW9ToT5LFFtz6bOk5F/6yrxofV08f8AYXxM2VFciQnlhAAAAAAAAAAAAAAAAAAAAAAAAAAAAAAAAAAAAAAAAAAAAAAAAAAAAAAAAAAAAAAAAAAAAAAAAAAAAAAAlXX18XL6wFofiiqiVdfXxcvrAWh+KAqoAAAAAAAAlXQL8Y36wF3/AIUqolXQL8Y36wF3/hQKqAAAlPUpg2+7JvuHq80xU5r7+pUBIV1W0xVZAvGlN244TkT/AJ0xrUWG/ZXLwtTvla1q1YAM7wRnfHuonH0lkPHdU6eVj+9TknF2bNU2aRE6SWmIe+7IjVX9yps5qq1UVdEJTzhpsvqxr7m9TukOJLUu/Ht47mtSKvR0q8YDVVzmxG7o2FN81VsVNt3LzVFc5y6jp11LWFqOtiPUrdSYpFxUeIsncVsVJOjqVFnGqrXwo0NUR3DxI5GxNkR2ypycjmtDWwAAAAAlXso/gJ5N+xfTEkVUSr2UfwE8m/YvpiSAqoAAYNqxtbHV502yLfuzKU9j2533LCj2TXZSDxug1hkJ6MaqOasJUdDc9OCIreLdURdzM6Xc2oHD+fsYWBn6q49ypLXbMT1PoNzSdDSnXBTIrJdYkWK+EnFCbBc1iNcsNU5qm69SLT+RMaWDlq15my8k2nTriok2qOiSc9C42cSfBe1etjk8Tmqip4lOm4o0qafsI1mNceNcbSdMq8eEsBajMTUxPTTIS9cOHGmYkR8Ni/1WKifQBl2ofJOdYORbMpVv0ePaViSt/UWkz1UizXDOXEsZyOdDl2Q13hyrfgvc9UWIqK1G8O6rVJgurb/UMW/xNoH/AHrzegBKunjw7NXP8g+h4pVRKunjw7NXP8g+h4oFVAAAAAAB16/8g2Xiy0ajfeQbjk6HQqVCWNNTk0/ha1PE1E63vcvJrGornKqIiKqogHJV2u0W2KNO3FcdVlKZS6bAfMzk5NxWwoMCExN3Pe9yojWoibqqkX0CmVfsiORJW/LnkJqS042ZUHPt6lTLHQ3XtUoTlb27HhrsvacNd0Yx3wl3ReaxGt+1EtLIfZCazKXxlSnVSz9PclMMmrftGI5YE/d6sXeHOVBWruyWVURzISL3ybKi9UR1qU2m06jU6VpFIkJeRkZKCyXlpaWhNhwoEJiI1rGMaiI1qIiIiImyIgH94cOHBhtgwYbWQ2NRrWtTZGonUiJ4kPsAAAAAAAAAAAAAAAAAAAAAAAAAAAAAAAAAAAAAAAAAAAAAAAAAAAAAAAAAAAAAAAAAAAAAAAAAAAAAAACVdfXxcvrAWh+KKqJV19fFy+sBaH4oCqgAAAAAAACVdAvxjfrAXf8AhSqiVdAvxjfrAXf+FAqoAAAAAJ21A6QKVku5YOZMS3TM42zBS2J2lc9Nb73PNaibS9Qg/BmISoiNVVRXIiIi8bW8C0SAJaxBrBqlOvCDgfVtbctjjJe3BITqxNqFczEXZI0jMu71rnLt7y5d91REXiVYbalOl5Yw3jLOVpxrIyrZ0hcNIirxthTLFR8CJsqJEgxGqj4T0RVTjY5F2VU32VUJlTHWrPR1/pGGqtOZxxXK83WdXJlG3FSYCJ8GQm9tphrUTlCcm+yIxjN1V4FnAw/CWsrBGdJ1bboFyxaFd8B3RzVqXHAWnVeXip1w+giL74qePolft49jcABnGorDFL1C4UuvDlXqL6fBuSTbChzjYfSdrR4cVkaBFVm6cSNiwoblbum6IqbpvuaOAJDpWrHMWBZGDbGrvBlyq2mwuidf1mSbqtRp6GxNu2ZiGz32UcqJu5rkXdd1RrWqiJpFl65tId/MY639QlnQ3RNuCHVJ72LiOVVRERGTaQnKu6pyRNzdDot54IwjkWK+Yv3EFmXDHibq6PU6FLTEbdetUiPYrkXn1ou4HM0nIdgV+G2NQr5t+pQ3I1WulKnAjIvF8HZWuXr8XynYSdKr2PDRbWXq+b0/2/DVeL/VIszKp33XygxWp+75PFscB7lxoT+Yz7zVj82BS9Vui2aEj1rdxUynpDRHP7am4cLhRepV4lTZDObs1Z6YrHhxX3Nn2w5WJB5Pl2V2XjzCc1T9TDc6IvNqpyb1psdBpXY2tEdHViymBKZE6NyuTtqpT81uq/L0sd26fQpoVq6UtM1kxIce2MB2FJTEH9XMpQJaJMN6uqK9iv8AEn7QGTTXZBLTviI+kaXcT31mSqPesGFNU6lRadRoUX5JifmmtSEiKqc+BU+nqVe56XMJ3/YNQvvL2ZqrTJrI+VZ6Un65LUlrkkabAlIKwZSTgucquiJDhuVFevWq7d9w8bt4gwYUvCZAgQmQ4UNqMYxjURrWomyIiJ1IiH3AAAADP8v59w7gWiez+W8gUm3ZdzVdBgzEXimZnbrSDLs3ixV/uNXbx7E6RcsartXTlpuALanMM42j95Gvu6JL+mahCXrWnSKr3jVReUV680VFa9jmq0DXNQ2rPHuAklbbSWm7vyDWlSFQrKoadPU5+K5O8VzWoqwYXjWI5OpHcKPVNjL7G0o5CzndchmjXDUJSrzklESZt/G8jE4qDQfGizCbqk5MeJyuVzOtFV7eFrNYwFpMxDp57aq9r06crN21VHOq92V2YWdq9Qe5d3q+O74DXKiKrWI1F2RXcSpubOB8Na1jUYxqNa1NkRE2REPkAAAAAAAAAAAAAAAAAAAAAAAAAAAAAAAAAAAAAAAAAAAAAAAAAAAAAAAAAAAAAAAAAAAAAAAAAAAAAAAAAASrr6+Ll9YC0PxRVRNWujH2WL5tXF1Ww5YHtzrViZQol4x6R7Ky1O6eVkocy5ydPMOaxvE98Nm6I5yce/CqIoFKglXuh9dnk6vO7R/Vjuh9dnk6vO7R/VgVUCVe6H12eTq87tH9WO6H12eTq87tH9WBVQJV7ofXZ5Orzu0f1Y7ofXZ5Orzu0f1YFVEq6BfjG/WAu/8ACjuh9dnk6vO7R/VnK6F8fZYsa1co1bMdge0ytX3lCt3jApHsrLVHoJWdhyzmp08u5zHcL2RGbqjXLwb8KIqAUqAAAAAAAAAAMwzPpowfqAkWyuVMf06qzUFvDK1NjVl6hKqnNFhTUNWxWoi8+Hi4VVE3RTHZfD+snT8vBhDLVPyzaMFPe7ZyJFcyqS0NOpktVISe+L1IiRmoxqJyQrEAS1Ka87dsyZhUfU7iG+MNT73pCWdqki6o0OJEXkjYVRlUcx/Pxq1qJum6m/2Tk3HOSpFKnjy/LfuWV4UcsWk1KDNI1F/rdG5eFfoXZTsE3KSk/KxZKelYUzLx2LDiwYzEeyI1eStc1eSovyKYDeugTSbe08tZfiKn29V0csSFUbZjxqPHhRF/bb2q5jFd9LmqBQgJZ7kjO1kd7hPW9kOlyzeqRvKQlbohI3+ox8dGPht8SbKqoh+iFQuyP233klfmCbzhN63Vek1KmR3p9CyznsRV+lqoBTwJji5E7IJTf1+nDGNX2/8AEL3iwOL93TQOX+J+R2edeMB3a79A9OmXO6piDlSmshN/e10LiX/ACpwTBBynr/qP6nSjYdI3/wDH7/bG2/f0MFT+kV3ZILh5QYeALQl38lVz6tVJtn0pyhwv/iBTZ+CtV6h21T4lWuOtSFKkYP6yanZlkCEz973qiJ/tJodp01gXivQ5H1vz1Op0T9bI2XaUpTIqf3J17nxW/wCw/ZRux26aYdQh13IFKuXJlZhrulSve4ZqqRXfLxMVzYLt/phgfpuvX3gSn1iJaWMo1ey3c7OSUmwaY+qqniRzphu0u1m/W5Ii7IirscDGmtfWd2dqytKtfT1bMzyiTUeYbX7kdCX/AKNjUSVgq5OviXjYqpsu6FLWpZln2HSIdv2PatIt6lwecOSpclClYDV+VGQ2o3f/AAOZAwLEmiXB2LK37eKhTJ++76iuSLMXZeM0tUqT4qftsWJ3kFU57LDajkTkrlN9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NWujIOWLGtXF1Jw5f8A7TK1feUKJZ0er+xUtUeglZ2HMtcvQTDXMdwvZDfsitcvBtxIiqBSoJV7njXZ5RXzRUf1g7njXZ5RXzRUf1gFVAlXueNdnlFfNFR/WDueNdnlFfNFR/WAVUCVe5412eUV80VH9YO5412eUV80VH9YBVQJV7njXZ5RXzRUf1hyuhfIOWL5tXKNJzHf/tzrViZQrdnQKv7FS1O6eVkocs1q9BLtaxvE98R+yq5yce3EqIgFKgAAAAAAAAAAAAAP4zc3KyErFnZ6ZhS0vAYsSLGivRjIbUTdXOcvJET5VJ+vrsgGkuxJ1aPEy3IXFV1csOFTbYgxaxHixE/Yass18NHfQ56fIBQ4JPbrCz5fC8eE9C+RKrJv/Vzt4VCVthjk8T2sj8avb402VFVD7ezPZM7u/wBQszBdgy7/AIXspUZ+qTcNP7PQJ0Sr+/kBVwJU/RT2RGd/1rVhYFN36+07FZG2/d0rh+gLXpF9+ia/5GA9OqDCxVS3Q3fvc6JxIBVYJU/Q92QmS/1bWPZ9R2/8cx7Lwd/39G8+qyXZNbTXilq1ga+5VvNzZqWqNMnHfQ3o94Sf4gVaCUHalNZNmp0mSNCtQqMjC/Wz9nXdKVKI5PHwSatSKv8AipyFB7I1pomajDoOQajc+Ma3E/8A8Ze9vzNNit+XifwvhN2+l6AU+DhrUvO0L7o8O4LIuqkXBS43KHO0udhzUBy/Ij4blbv/AInMgAAAAAAAAAAAAAAAAAAAAAAAAAAAAAAAAAAAAAAAAAAAAAAAAAAAAAAAAAAAAAAAAAAAAAAAAAAAAAAAAAAAAAAAACVdfXxcvrAWh+KKqJV19fFy+sBaH4oCqgAAAAAAACVdAvxjfrAXf+FKqJV0C/GN+sBd/wCFAqoAAAAAAAAHU8m5Xxzhq1Zi9coXhTbco0vyWYnIvCsR+yqkOGxN3xXqiLsxiOcu3JCZ4uTNVGrpO0sFUaawxjKZ5Pvi4ZTeuVSCv7VOkVX3ljkXdsaIqKqKjmOa5FaBvOZNSGFMBSDJvKV/U6kzEwm8pTWqseoTiquyJBlYaOiv3XlujeFFVN1QxuHlzWTn1d8IYmp+JrTi/AubIsNz6pMQ16ny1LhL72vUqLHcrXIvLY0XCekLCWDJlbhoVvxa7eEwqvnbuuKMtRrM3FVNnPdMROcNV6lSGjEXZN0VeZtQEsS2gm3r2mYVX1PZhvrMk8x6RVkalPLTaHDiJzR0KnSitazn4le5F2RFQ3+xsW40xlJJTsdWBb1sy6NRispNNgyvEif1lhtRXL8qruqrzU7QAAAAAAAAABx9dt6gXRTolIuah0+ryEX9ZKz0syYgv/ex6K1f9hyAAmq6ex/4EnaxFu3FzbhxFcz+aVWwqo+l7r1o18um8urN+tqQ27oqpucPElNfWC07Zlqra2oS2Zb9ZLR4DaBcjYaf9G9qrKxlanXxJxvVE22VSrQBhGJtZ+FMo1z2jT9QqFi31DVIce0rwlVpdTbEXqbDbE7yPvz26NzlVE3VEN3Oi5ZwbiPOdDW3csWDSbjlGoqQXTUHaPLKvW6DHbtEgu+ljmqTquNNVukmK6ewnX5zNeMoK8UWy7jnNq9TIPjSnzyptGa1E5QoidSI1rVcquAsQGR4K1R4j1AwZmTs+sTFPuSmbtq1rVqAslWKZEauzmxpZ/fbIqoivZxM3Xbffka4AAAAAAAAAAAAAAAAAAAAEAUvS5gnUprs1Pfprsb2x+1z2lexn9Jzkn0HbFHXpv8AVosPi4ughfC324eW2676r7lxoT+Yz7zVj82BVQJV9y40J/MZ95qx+bHuXGhP5jPvNWPzYFVAlX3LjQn8xn3mrH5se5caE/mM+81Y/NgVUCVfcuNCfzGfeasfmx7lxoT+Yz7zVj82BVQJV9y40J/MZ95qx+bHuXGhP5jPvNWPzYFVAirRNi2xMLasdU2M8aUL2Gtuje0jtKS7ajTHRdLTZmNE98jPfEdvEivd3zl232TZEREtUAAAAAAAAAAAAAAAAAAAAAAAAAAAAAAAAAAAAAAAAAAAAAAAAASrr6+Ll9YC0PxRVRKuvr4uX1gLQ/FAVUAAAAAAAASroF+Mb9YC7/wpVRKugX4xv1gLv/CgVUAAAAAGBZ81X0rGNfl8SYytiayLl2rw0dTrUpjk2lWORNpmfjfBlYCIqOVXKiqip1NVXp1nM2pO9L0vyb006SYcpVr9hJwXJdMZvS0mzYCqqK+K7m2NN8lRkBN9nIvEi8Lmpp2n3TnY+nq2pin0GJM1i4qzF7cuO6Km7palW5xyqr40eKu68PEruGHvs1FXrcrnODNMT6Q6lVrxgZ21aXBKZFySicdPkOiVaDbDFXdIMhLP5Oc1dt4z04lVEVO+RXuqAAAAAAAAAAAAAAAAAAAAAAAAxLUFpQx9nlZS5mzM5aGQaKqRaFetDXoKnIxWp3qOc1U6eF4lhvXqVyNViqqmd2Fqhv8Aw1dUhhbWtISdGqU7ESWt7IkkzgoFxL1I2M7ZGyc0qc3MdwsVd1TgTg46xOv35YNm5PtOo2Nf9uyVcoVVhLBm5Kbh8THp4lRetrkXZWvaqOaqIqKioigc+ioqbovI+SLaVeuQNAlZlLJy3U6pd2Ap2OyUt68orXR5+0lcu0OSqXCm8SWTk2HGRO95N22VrG2TTqjT6xT5arUmel52RnYLJiWmZeK2JCjQnojmvY9qqjmqioqKi7KigfpAAAAAAAAAAAAAAABKunjw7NXP8g+h4p2zVxqfp+ni1adAotcslt53BUZSQp0lctZZJwIEGNE4Hz0diKkVZeFtu9zdkT+sh1PTx4dmrn+QfQ8U/Vrms20K5SsaVStWpR6hOPyHQJB0xNSMKLFWVfHdxwVc5qr0bt+bN9l8aAdjj5xvm2MG2/ctbqdgXhfd4z8OkW37UI0aJRKlNR4jkgvhviRHPdCZDa6JFVH/AAYb9l6jkMvN1qNqdLbgSLhOJTkkGJVH3fDqzIzp3deJYDZVXNbC222Ryq5F35r1nSL1p9Mga28KY8plLkqdb9uWjcFekafKS7IUCFNK6FLtVsNqI1nCyJE22T9tTZ885PlsMYcu/KEzD6VbepUabgwtt+lj7bQmbePiiKxP8QJ/wjmrWZc+o+oYfyTJYWqFCteSSZuipWfAqyrIR4rVWBKJFmnoxY7uT1YjHcLN91RVRCvTGNI+LJzF2FqUy4numLsuhzrkuecfziTFTm9okXiVeezN2w0TxIxDSb9oNSumx7gtqjVV1Mn6rTJqSlZ1u+8vFiQnNbE5c+9VUXlz5Afgk8vYnqN1RLEp+ULSmrlguVsSjQa3LPnmOTrRYCP6RF5L+ydtPM+r2nRcQYok8f6nNEMxQKRbLZZy5Sxv2nPx4UWA9rvZN7kYk1Lbqiue6JxqqOdunPYuu4M54ysqmUSJUq5VqmtXpralJw6RQ5+sTkWSRrV7aiQJGBFiQ4XfN3iPY1nEu2+/ID75wyBcOK7NbkOl06Vn6RQ5qHMXHLvhPdMJS/gxo0urXIiRIW6RFRyORzGPaiIqoqd6p8/J1WQlqpTpmHMSk5BZHgRoa7tiQ3ojmuRfGioqKcDNTtqZMxzNTlIqkhWbeuOkxehm5aM2LLzMtFhKnE17d0VqovWZNoNrM/WdKFheyUeNMRabKRqU2NFXd0WFLR4kGG7f9rvGN5+MDqmnjw7NXP8AIPoeKVUSrp48OzVz/IPoeKVUAAAAAAAAAAAAAAAAAAAAAAAAAAAAAAAAAAAAAAAAAAAAAAAAAJV19fFy+sBaH4oqolXX18XL6wFofigKqAAAAAAAAJV0C/GN+sBd/wCFKqJV0C/GN+sBd/4UCqgAAJV1I5wvy977ZpF0x1BsO/KpASLddzMRXwLNpT0TiiuVP+dva7aGzdHJxNXvVVrk7Rq1z3cWN6XRcUYgl4dTy9kmM6mWtJKiObJM29/qUwmyo2DAZu7dyKiuTqVrX7dp026drV05WK63aTNx6xX6vHWpXNcc6quna1UX7rEjxXqqrtxOdwM3XhRV5q5XOcHLYJwTj7Tvj6Sx3jymdBKwPfZyci7OmqlNKidJMzETbd8Ryp+5E2a1EaiImhgAAAAAAAAAAAAAAAAAAAAAAAAAAAB+Cu0Ki3PRp23bjpUpU6XUoD5Wck5uE2LBjwnps5j2ORUc1UXZUUjChVOsdjuyFLWPcs9NT2nC8qgsOgVWZe6K+yKjFcru048Rd17TiO3Vj3L3q7qq7o9z7eOEvayrVyNadUsa96JLVehVqWdKT0lMN3ZFhu/3oqLsqORUVrkRUVFRFA5iFFhx4bI0GI2JDiNRzHtXdHIvNFRU60PuR9p8uW49LOWYWjbKddm6la9WhxJzE9yT7t3zEozbpKNGidSxoG6dH8rFRE4UdChpYIAAAAAAAAAAAAABKunjw7NXP8g+h4ps2acR/pfp1s0/2wexPtcuenXHx9qdP0/asRX9Dtxs4eLfbj57f1VMZ08eHZq5/kH0PFKqAnbUxSItmZIxdqSl4XFKWZUI9EuJyNVVhUeotbCfH5fswoyQXuVepvEvLZTvWobDTs/44Zj9l1+wcrGq1OqUzMNlO2u2IEtMMjugcKRGbJE4Ebxbrsi/Bd1Gj1GnU+ryExSqtIy87JTkJ0CYlpiE2JCjQ3Js5j2ORUc1UVUVFTZUPvKysrIysGSkZaFLy8vDbCgwYTEYyGxqbNa1qckRERERE6gPuxjWNRjERGtTZETxIZFatr3xfCZatHLdWnaxaVZqsan0KHHpkKnPg018s1sWFDWH38VjYjno2O/vnKiqne8Krr4AlONo2y1VLUXEFx6urkqWK3yyU6LQnW3Isqcanpy7VfVOb1YrERiu6NHqm6cXM2qo21T5ORnbVw7W7Qtu9ZCkSMi2bnKU2pzEpTmK9sukaAyPBiuZyjdGr4nAjuNdnd81dCOl33h6w8jTkCpXFKVaXqEvBdLNn6LXp+jTb4Dl3WBEjyMaDEiQt++6N7lZvz235gYNaOTINi6Naklv0+PMV+kTVTsuQhLMtjuq9fSciyvSQ3NYxFSLMq6IrUY1GJxN22YbbgDF8PDGGLPxg2P08W36VBlpmNvusaY24oz9/HxRHPXf6TsFJx9YtCpVFolIs+jysjbjukpEBklD4ZCJwuasSDunePVHvRXp3y8bt1Xdd+wASrp48OzVz/IPoeKVUSrp48OzVz/IPoeKVUAAAAAAAAAAAAAAAAAAAAAAAAAAAAAAAAAAAAAAAAAAAAAAAAAJV19fFy+sBaH4oqolXX18XL6wFofigKqAAAAAAAAJV0C/GN+sBd/4UqolXQL8Y36wF3/hQKqOnZgypamEsZ3DlS9ZlYNIt2SfNxkaqccZ/JsODD32RYkR7mMaiqicTk6juJGuSk7sLVbIYSl07axXhOZgV69HpzgVa4FRe06avieyEnE+I3mir0jHIioxQOz6PsTXhVahV9W2dJZP0k5Il2LIyD91ZbNBXvpanwkXm1yt4XxF2RVdsiojuNXVGAAAAAAAAAAAAAAAAAAAAAAAAAAAAAAAAABlGpfANE1F4xmbLnZ6JSa1JRodUtyuQN0mKPVYPfQJmG5NlTZeTkRUVWudsqLsqda0g56uDL9n1ez8nyUOmZSxxP8AtfvGQbsiPmGovRTsNE5dFHa1XtVERu6P4e9RqrvhH2q6mVDTlmC29b9oycZ9Hgtg2xk+RlmK5ZqjRXtbAn+BPhRJd/Bz+ErejbujUcBYIPzU2oyFYp0rV6VOQZuSnoLJmWmIL0fDjQntRzHtcnJWq1UVFTrRT9IAAAAAAAAAAAT/AJS0FaTs033U8mZLxT7M3JWeh7dnfZ2pS/S9FBZBh+9wZhkNu0OExvetTfbdd1VVXqvuXGhP5jPvNWPzZVQAlX3LjQn8xn3mrH5se5caE/mM+81Y/NlVACVfcuNCfzGfeasfmx7lxoT+Yz7zVj82VUAJV9y40J/MZ95qx+bHuXGhP5jPvNWPzZVQAlX3LjQn8xn3mrH5se5caE/mM+81Y/NlVADKsF6XME6a/Zv9Clje1z2x9reyf9Jzk50/a/S9D/rMWJw8PTxfg7b8XPfZNtVAAAAAAAAAAAAAAAAAAAAAAAAAAAAAAAAAAAAAAAAIA0uUvXZqUwTbOa+7s9rntj7d/oz9GFHnOg7XnI8t+u3h8XF0HF8BNuLbntuuq9zxrs8or5oqP6wCqgSr3PGuzyivmio/rB3PGuzyivmio/rAKqBKvc8a7PKK+aKj+sO1aCspX3mnSdY2TMl132ZuSs+yfbs72rBl+l6KpTUGH73BYyG3aHCY3vWpvtuu6qqqFAAAASrr6+Ll9YC0PxRVRKuvr4uX1gLQ/FAVUAAAAAAAASroF+Mb9YC7/wAKVUSroF+Mb9YC7/woGtamc1U/T5g+68qzbGRpmlSaspkq7n23UIqpDloOyc1R0VzOLbmjUcviOB0c4VnsG4Jo1BuR7493118W47sm4uyxZmsTi9JHV7v2lZu2Fv40hIvjMzzDCXUNrTsPBj/frQxFJsyJc8PrhzNVc5YdMlXp8rN1jbKmzmPcildAAAAAAAAAAAAAAAAAAAAAAAAAAAAAAAAAAAAOMue26JeNuVS0rkp8OepNak40hPS0RN2xoEVisexfoVrlQ5MASpoPuKtWlSby0mXxPxJi48K1X2NkY8Zdnz9vx94tOmE/dDVWbJya1sNF5qVWSNqphLgjUFivVtTE6GmTk3Dx1fSN5NfS51+8rNRPEiQJhOJV5qu8NvUhXIAAASreGrfO36dsg4UwppM/SL+jr2J9k6n7fJOkf6/JtmYPvMzB/wCtb3r3/q914eJEHdD67PJ1ed2j+rGnjw7NXP8AIPoeKU3XK9Q7YpUzXblrUjSabJs6SYnJ6ZZAgQW/1nxHqjWp9KqBMndD67PJ1ed2j+rHdD67PJ1ed2j+rKLouQLDuS1nXxbt7UCqW4yHEiurElUoMeRayHv0jljscsNEbsu678tl3P2z1y25S6E66KncFNlKM2C2YdUY83DhyqQnIitiLFcqM4VRU2XfbmBM/dD67PJ1ed2j+rHdD67PJ1ed2j+rKLs3INhZFpz6xj696Bc8hDf0b5qjVKDOwWu/qq+E5zUX6NznwJV7ofXZ5Orzu0f1Y7ofXZ5Orzu0f1ZVQAlXuh9dnk6vO7R/Vjuh9dnk6vO7R/VlOVCuUWkzMjJVWsSUnMVSOsrIwpiYZDfNRkY56w4TXKivdwtc7hbuuzVXqRT9wE/6atSt95pvvJOM8l4R/RrcmNfYft2S9ssGs9L7IQY0aH75BhMht2hwmO71z9+k2XhVqotAEq6ePDs1c/yD6HilVAZVqjzp3NeCbmzX7VvbH7XO0v6M7e7T6fticgS367o4nDw9PxfAXfh25b7plXdD67PJ1ed2j+rHZR/ATyb9i+mJIqoCVe6H12eTq87tH9WO6H12eTq87tH9WaKzVDalQzPN4Ttmwb+uKepM5CkK1W6XREfR6PMRIaRGw5mZfEarV4HIq8DX7bod6omSbfuK/K/j+iwpuam7Ygy76pOMYztSXjxkVzJVX8XEsbo9oitRuzWubuqKqIBgHdD67PJ1ed2j+rHdD67PJ1ed2j+rPiJ2Qi2JupVSVtLTJqGu+QpVSmqWtYt2yWz1PmI0vFdCi9DGbMbORHscnNEX5UQpGyrn9ulo0e7fa9WqF7LycKc9jK1Kdqz8nxtR3RTEHdejiN32c3ddlReYE390Prs8nV53aP6sd0Prs8nV53aP6sqoASr3Q+uzydXndo/qx3Q+uzydXndo/qyqjqsbI9ClMkS+L6hLzkpVJ+mOqlOjxmMSWn2MfwxocFyOVyxIe7HOa5re9iNVOJOLYJUylrZ1Y4WsSp5MyXoH9hrbo3Q9uzv6U6bMdF0sZkGH73BgPiO3iRWN71q7b7rsiKqDtfZR/ATyb9i+mJIAVUAAAAAAAAAAAAAAAAAAAAAAAAAAAAAlXsXHgJ4y+2vTE6VUSr2LjwE8ZfbXpidKqA6vd+UsY4+mZOTv3I1r21HqLuCThVery8m+Yd8kNIr2q9f3bnZYMeDMwWTEvGZFhRWo9kRjkc1zVTdFRU5Ki/KeetQvjS/iLPeaJfWPQ6PW7lrVS9kKNPTlGdcCLQFgMbBlmshQ4qySsVHorYiQ0dujt1Tq33QFS6rTdPkCNFejLfqNaqc/akn27DmnSNEix3OlIDokNzmpwt37zdeBFRq80UCkCVexceAnjL7a9MTpVRKvYuPATxl9temJ0CqgAAJV19fFy+sBaH4oqolXX18XL6wFofigKqAAAAAAAAJO0Jz0nTJLUrUqhMw5eVlM9XlHjxojuFkOG1JZXOcviRERVVSsTzQffE3YukrWbFpPE6q3BnK7LZp0Ji7RIseoRZOVVrP7SMixHf8AqgUF2P8AkZy87cyBqhrktEh1HM91zVUk+lTaJCoko50tT4Lt+fetZF2Xxtc1SrTq2LLGksZY0tTHVPRna9s0WTpLFYmyP6CC2Grv3qrVVV61VVU7SAAAAAAAAAAAAAAAAAAAAAAAAAAAAAAAAAAAAAAZpqVxLL50wNe+KY0Njo1fpEaFJK/bhZOs2iSr1+hsdkJy/QhwOjbLUxmrTbZN61SI9a0yQSlVtsXdIrKjKOWXmFei82uc+Gr9l8T0NpJS0l7Y91Daj8EuRIMtBumWvulQ+pr4FXl0fHSGniZDiwkbt1IruQFWgACVdPHh2auf5B9DxTr3ZGaNlu4aNYNDtuDj+atOfvCjS8eTuCUmo8WYqLph3QtithvSG6U226Rior18Sodh08eHZq5/kH0PFOxa0v8A+3MZfxOt3/v1A6pfdPq0SawvpQrVJtKkTF1zMzXbvk7Sk3ydLiU+n7RokGBCXvmw40d0Br0cqqqcaLvudb1Q3njesapLSxjl2BMVu0rXtt1xS1mSUi+oRrhrMaOsGWYklDRVmEhQ2RXI1zeBN+JyoibnfsnwIlC13YaumeRGU+tWrcFuQIirsnbiLCmGs+lXMY/ZP7KnD51hS+EtVlqapLktqen7NjWtNWpW6pIU+JORaHFWMkWDMxIcJronQuRXsc5rV4eW/JQP56fpnTZceoCcuCwLCu3D+Q5Shvl6nZlTokKhMq8g57VZORJZjXQ5hYbk2bEhxN28So5F3Qpu9bplLIs6uXlPy8WPLUKnTFRiwoXw4jIMNz1a36VRuxLtuX7buqLVbYWScNyc7UrOx3Raq2pXZEp8eVlZyPONYyHIy7orGLG4eFYj1RFa3ZPGbwuXrWvGiZAlMcSyXlWbGizFLqlEWHFlUizzYPSdqdJFh8LuNrkTiaj299sBhNAzzrJqtkUnO0hjLGdz2LV2S06lt21PT81cUGSjOROJsXhWBHjMa5FdDaxvU5EXkVtLxkmJeFMJDiQ0isa/giNVrm7pvsqL1L8qHlpeE3pPW3p+v6X35LxTqAm4KRZax7XhVWXjuq3ilpqUdCWWWAj90c5qMh8KKv0F4zNr51umVpUStZYfYUhJ2/KxJ2NQJSRjz8xVlYvbKx1npWPAhy7Nm8KQmo5yq9Vc1qIihzOoOxY2QMSXBSKbGfLVqTl1qlEnIfKJKVKW99lorF8So9iIvyoqp1Kf1wBk9mZsMWfk5ICy8av0qDMzMBU2WDM7cMZip4uGI16bfQcDiTLE7eenaHlK8YskvBIVCNGnoELopadlpd8VrJyG1XO4YcaHDbEROJU2fyXbY69oMo1Qo2lCwfZOXiy8apSkaqtgRU2dChzMeJGht28XeRG8vEB1TTx4dmrn+QfQ8UqolXTx4dmrn+QfQ8UqoCVeyj+Ank37F9MSRUc/KdvyMxIrMR5ftiE+F00B/BFh8SKnEx37Lk33RfEpLnZR/ATyb9i+mJIqoCENLOJZHG+Xc/3w7KeTKmywLjiQ1lalc0aZl6qz2JgxFiz0Nyf6TGbxbNeuyojWJ4jYtG0KtTWlaRyFDgLO3Rf0OoXdNK6I1HTE7Nve+GxXu2RERvRQ035I1qdWx+7E+ILupl16hVu2krI0vIlxrMUiOkzCidsyj6ZBl3RNmOV0PZ7Xps9Gu5b7bbKcTo9p85WdJ8DD1QqU/Ra9Z0OoWPUY8pEWBNyUxLvfCZGhuaqK1yw1hxGORepyLuBnuJcE63scYJojKNl+1bWr1Dl5mdiWetuQahKVCYfFfGe2bnlirER73OXvoHC1u6J33NxSGnfLzM7YctvJ60l1LmatLuSckVdxdrTUN7ocaGjvG1HsdsvybGG0Kf182fYsPCi4st26KvKyzqXKZNm7tY2UiQduFk3NSb2rNOjo1d3NbujnJvxfL3qUps/oz0x0SjWtby3zHtt0rLz/AEtRh050w6YmE7Zmkc9rkVUfFc5sJqK5/JreagZvrMyPMWplK16FlHJ2Q8a4gnKPGjTNxWbCiwnxav0yNhy8zOQYUSLLw0hqrkRqN4lXmuyctC0lz03Nwbl9r2o6RzBYCxZeJb0/M1Rk9Wqc5zF6aWnYjGN4k32Viv8AfNt90OXzDUNTdrXpJXViuz6TkWzZmmOk6nZ8xUJalzkKa4t2zMCajMVj0VveOhRHInjTbrOmabcHXtSczXtn27sY29itl10eUo8C0qJOwZp/FBiPe+dmosuxsFYzlejU4OLZE5uVesNji5vx8zNErgOBVHTV3zFGj16LLQOF7JOVhvhsTp14t2OesVFY3Zd0a5V2TbfMtcMeatTG1vZjo/Cyq46uul1aFEXdFWViR2y03CVU8T4MZ6Lvy5JudUoWKbJxLrYx/RbMpboHbtgXLO1CcmIro83UJl09T+KPMRnqr4j1+VV2RNkREREQ7RrjhzN1Y5tvDFHVH1fI910ulQYWyrtKQo7ZmbiqifssgwXKqry3VN+sDr/ZQIzJjQbkmPDXdkRtEe1flRaxJKgHZQILJfQbkmBDTZkNtEY1PkRKxJIgAq4AAAAAAAAAAAAAAAAAAAAAAAAAAAABKvYuPATxl9temJ0qolXsXHgJ4y+2vTE6VUBDODsz4x0jzV/4/wBSaz1r3fV7vqdYbW5ijzU1CuiUmIqvlokCPBhPSI5kNUh9Eq8TVaqInWaboht+uSlPyVe6WrP2rZ97XhHrVpUOelllY0vJOhMa+OsuqIsBI8RroqM2Rdl325lMgASr2LjwE8ZfbXpidKqJV7Fx4CeMvtr0xOgVUAABKuvr4uX1gLQ/FFVEq6+vi5fWAtD8UBVQM/1C3TXbGwFku9bWnu0q1b9n1mqU6Z6JkToJqBJRYkKJwPRzHcL2NXZyK1dtlRU5E1Ynxjrsyhiyzcme6A+xnttt+nV3tL9FNHjdq9tS0ON0XScbePh6Th4uFu+2+yb7AWqCVe5412eUV80VH9YO5412eUV80VH9YBVQJV7njXZ5RXzRUf1h1TLGMddmL8WXlkz3QH2T9qVv1Gu9pfopo8HtrtWWiRui6TjdwcXR8PFwu2332XbYC1TyqsWGt7ZzlMLxFR0pV9Wt83bOQ9t0fDospLTDWv8A7DnRdtl5Ku3yHorp6umu3zgLGl63TPdu1q4LPo1UqMz0TIfTzUeShRIsTgYjWN4nvcuzURqb7IiJyPPDRTAj3L2SnLtPiw3LLWXc9/V2E9fgpHnajKyion0qyG7/AAQD1PAAAAAAAAAAHFXJdlrWbTXVm77lpVDp7F2dN1KchysFq/Ir4io1P9pwFoZrw1kGbSn2DluzLlml32gUevSs5EXZN172FEcvJOani9lSVyd2QXXjV8X+2xZKRlKtUKVTVmUWJLUqnybnte9kFHJxOd0fEvNFc5ybqiJyvfSd2MOgaWsvymWpfLU3c0aUp0zJNko9FbLJ0kZGp0qPSM/bZEenDwrvxdabcwt461KZNxtP3lMY5kcg21M3ZJw1jTFBg1aXfUYMNERVc+WR/StREc1d1bt3yfKZdrQ1LUzS3g2rX890GLXZv+jrflIi/r56I1eFVTxtYiOe76G7eMxrsYGAatZ2NqhqEyQ6NO37lWKtUjzU1useHIucr4aKq80WIqrEVPkVieIC2wAAAAAAAAAAAAHWbdybja8K5U7YtLIVtVus0RytqdOp1Wl5mZkVRytVI0KG9Xwl4kVO+ROaKh2Y8z9etuXRpC1GWprixTLvbTqxMspd4yEFOGHNO258aJy9+hNVN16okJjutT0Px7fduZPseh5BtKdbNUevyUKelIqdase3fZfkci7oqeJUUDsIAAAAAAABKmQIS2F2RbFV0SzujhZQsit2nNt6mviU5zZ+G9fFx7O4UXr2RUKrJV1tu9rd9ab8mN732HypI0WNE/6OXqcGLAiOVf6veN3/AHoBVQAAlXTx4dmrn+QfQ8UqoiqekdWOFtWOb8mY00sfpKtvJXta7SnfbxTaN0XsfTUgxPe43HEdvEivb3zWbdHunEjkVO190Prs8nV53aP6sDZM6Yqj5TtOVg0OegU66LdqMvXbcqEZF4JaoQHbsR+yK7oojVfDfsm/BEdtz2NAknTjpOA6owoMOaWG1Y7IL1fDbE275GuVEVzd99lVEVU8SEt90Prs8nV53aP6sd0Prs8nV53aP6sCqjgLbsylWzU69WpSPNzM9cc8k9Ox5mLxu3bDbDhw2IiIjYbGMRrWonyqqqqqqzp3Q+uzydXndo/qx3Q+uzydXndo/qwKqJ01BQcwXne8nYcPE951jFUOUbM1p9s1GjQZm4I7l5SEV07Py8SBKNRN4nA1XRlVGcTWI7j4Duh9dnk6vO7R/Vjuh9dnk6vO7R/VgaPfVkXJmjEEhjyTtOYx7RqtMQpCvUupxZVJyXo0J3fwICSEWPL7xWsZDTaKiNhxHKvfJwGt0+Qk6VIS1Mp0tDl5SUhMgQIMNNmw4bURrWoniREREJd7ofXZ5Orzu0f1Y7ofXZ5Orzu0f1YDTx4dmrn+QfQ8UqolXSRZ+dv07Z3zXmvDv6Ov0i+1f2Mpnthk6v8A6hJx5aN79LO/6p3fMZ+s2Ti4VUqoCVeyj+Ank37F9MSRVRP+vXFt95p0nXzjPGlC9mbkrPsZ2lJdtQZfpeiqUrGie+Rnsht2hwnu75yb7bJuqoi9V7ofXZ5Orzu0f1YFVHVKJjagW5flwZAo0aclZu6IMu2qSbHs7Ujx4KK1kyrOHiSN0e0NXI7ZWsbum6IpgHdD67PJ1ed2j+rHdD67PJ1ed2j+rAqo/NPU2nVRkKHU6fLTbIEZkxCbHhNiIyKxd2PajkXZzV5oqc0XqJe7ofXZ5Orzu0f1Y7ofXZ5Orzu0f1YFVAlXuh9dnk6vO7R/Vjuh9dnk6vO7R/VgbNV8R+yuebczd7YOi9r9t1G3vYztTi6ftuPLxem6bjTh4e19uHgXfj33TbZeaj44oM5kiWyjUI05N1Wn0x9Lp0GM9qy0jDiP4o0SExGoqRImzGuc5y96xqJwpxbz/wB0Prs8nV53aP6sd0Prs8nV53aP6sB2UfwE8m/YvpiSBlWqOqa7NSmCbmwp3Cftc9sfaX9J/pPo850Ha85Amf1O0Pi4ug4fhptxb89tlAX+AAAM/wA13nlixrVlathzC/6Ta1GqDJePSPbHLUXoJVYcRzpnp5hrmO4Xshs6NE4l6XfqapivdD67PJ1ed2j+rAqoEq90Prs8nV53aP6sd0Prs8nV53aP6sCqgSr3Q+uzydXndo/qx3Q+uzydXndo/qwKqBKvdD67PJ1ed2j+rHdD67PJ1ed2j+rAqoEq90Prs8nV53aP6sd0Prs8nV53aP6sCqgSr3Q+uzydXndo/qx3Q+uzydXndo/qwKqBKvdD67PJ1ed2j+rHdD67PJ1ed2j+rAqoEq90Prs8nV53aP6sd0Prs8nV53aP6sCqgSr3Q+uzydXndo/qx3Q+uzydXndo/qwKqBKvdD67PJ1ed2j+rHdD67PJ1ed2j+rA6pi3RNqxwtYlMxnjTXx7DW3Rum7Skv0WU2Y6LpYz40T3yNHfEdvEivd3zl232TZERE7X3PGuzyivmio/rB3Q+uzydXndo/qx3Q+uzydXndo/qwHc8a7PKK+aKj+sHc8a7PKK+aKj+sHdD67PJ1ed2j+rHdD67PJ1ed2j+rAdzxrs8or5oqP6w1XS5gvua8E2zhT20+2P2udu/wBJ9o9p9P2xOR5n9T0kTh4en4fhrvw78t9kyruh9dnk6vO7R/Vjuh9dnk6vO7R/VgVUZjqGzdA08Y+dlOsWlUq7btNnIMKuLTXNWakZWK7gSaZDdskVrYjoaObxNVGvV2/eqi5H3Q+uzydXndo/qzibszJrNvG16vad1djdhTlGrMjHkKhLxcu0fgiy8VisiNVej5IrXLzA33DeoHDuoCg+2LEl+0yvwGNR0xAhROCalVXxRoD9okJf7zURfEqoYxr6+Ll9YC0PxR4QUO7Lnx3d3tisK4anb1Up0w/tWcp1R2jwUR22yR4PCj02TZVb3rvk2XYvKy9TuqnPkjp+ks2WK+ateRzdaMam3w+SWTdPzLYsZiS6tREhx1VjojukhNRG9Fs7dXIoHqFqx8FjMn8P7h9HRxpO8FjDf8P7e9HQBqx8FjMn8P7h9HRxpO8FjDf8P7e9HQANVOr3ZlLGVhzsnTb5yLbFuzdQXhk5erVeXlIkwvyQ2xXtV/UvVudoIr0i4yxPltuVb1zPaNvXZkSNetXptfbX5OFORqbJwoyslZZjIyO6GD0KNc3hREdvvuuwFpQ4kONDbFhRGvY9Ec1zV3RyL1Ki+NDLNWPgsZk/h/cPo6OZRoIvOjVKUyvjO0Kv7I2lj295ml23E7YWO2FT4jGxGwGPVV3hw4nStZzXZqInVsavqx8FjMn8P7h9HRwGk7wWMN/w/t70dAIz7HhIpE106tqlwpvAueowN/k6SsTbtv8A8v8A3FmaTvBYw3/D+3vR0Ak3scsOCurXWVGcvvrb6c1qf2VqdW4v96NA9BwAAAAAAACU9cuoPU/gttprpxw4y+1qyzXsojreqFU7VRnB0f8AqcRnBxcTvhb77cupSrAB/nUwLmPPOP8AUzUcoYxxm24chTMzVIsxQFo07NpDiR3uWYb2tBe2OnAquTZXbt277c9jdDeeNSOc6BdE/qMxIyxJ2lTkCDTILaDP0vtmE9jle7hnIj1fsqIm7dkTxnnroH/4zi4/+0ro/wC9intFNzLJOVjTcVdmQIbojl+hE3X/AOAHkTrkuad1YdkBsnTLTp1z7ftyoS9KjwmuXgdHibR56Iu3JVbCajEXxcDvlU9c6dT5Ok0+VpVOl2QJSTgsl4EJibNhw2NRrWonyIiIh40djV6bKfZCLpyLU1WadBgVytJFe5FVIkaOjGbf+rFdtt1Ih7QAQLr11nar9Id8U6Zt2yMf1nH1daiU+oTlNnnTMKO1PfZaM9k21iP275rkYiK1erdqlZaec5WpqKxLQsq2lERsCqQESalVejnyU01NosB+3ja7f96bL4z+mfsIWfqIxXW8WXrLI6UqkFe15hrUWJJzLU3hTEPfqcx2y/Sm6LyVTyL0vZ7vLsbGfbxw3mqSnolsxukSbgS8NXIswxiulZyXRetkVuzVVPE5N+bFA9ENe2tmQ0iWJJpbstS6tfleftSaZPcboMOC1ffJiO2G5r+BPgoiObxOXr2RTmdDuX9RWecX/pUzpblpUCSrLmvt6To0jNQI0WWTfeYjLHmIqcL1+AiInJOJV2VDzl03YovzslmqWsZvy/Bie0ajzbIk9C75IKwmqqy1Lgr8nDsr1Rd9t1Xm9D2jk5OUp0nAp8hLQ5eWlobYMGDDajWQ2NTZrWonJEREREQD+wAAmnWFrtxfpDkJSQrchM3HdtUgujyFCk4qQl6JF26WPFVFSExVRUReFzlVF2aqIqpFjeysa1Lq2uLH2lulTFuL3/SJQ6tUN2f/AOzCiMh9W/Pg2+gy3WbW5HH/AGTZ945yoUWtWjJ1OlT6SboKPbGpbYDERGsdyejXo9Vb1KrXJ49j1kxVqj045flpWDjLLtrVKNFht6GmtnGS841u3JvasThit26vgASDp57MFZ19XZJ2BnXH77GqE5HbJw6rLTLo0k2Oq8KNjw3tbEl035b7vRP2uFN1PRRrmvaj2ORzXJuiou6Knykmauex1Yz1Y3hRb3nrhj2lVJGDEl6lM02nwnxqpDXbo+kc5URHM2ciOVHLs7bxIU1ZVtrZ1oUW01q01VPYaQgSCTs3t00wkJiMR7+FETiVETfZOsDoWqnEklnHT9e2N5qCx8ao0qLEkXObusOchJ0kB6fSj2t/2qRP2GPOE7VrSuzT5cEWL2xbEZKtSmReSsl4ruGPC2XmnBFRHbeLpFPS5URyK1yIqLyVFPFfSbHdhrsqlXsyArmy1Rr9eofC1qtRIMXpI0Nqp8iLDh/7EUD2pAAAAAAAAJU7JT/o+nOSrKclo96W7PI7xtVs8xu/0fDKrJU7KDvD0VXvNQ03jy05RIsBv9aIlWlERP8AYqgVWCVe6H12eTq87tH9WO6H12eTq87tH9WBVQJV7ofXZ5Orzu0f1Y7ofXZ5Orzu0f1YFVAlXuh9dnk6vO7R/Vjuh9dnk6vO7R/VgVUCVe6H12eTq87tH9WO6H12eTq87tH9WBVQJV7ofXZ5Orzu0f1Y7ofXZ5Orzu0f1YFVAlXuh9dnk6vO7R/Vjuh9dnk6vO7R/VgVUCVe6H12eTq87tH9WO6H12eTq87tH9WBVQJV7ofXZ5Orzu0f1Y7ofXZ5Orzu0f1YFVGY6hs3QNPGPnZTrFpVKu27TZyDCri01zVmpGViu4EmmQ3bJFa2I6Gjm8TVRr1dv3qouR90Prs8nV53aP6s4m7Myazbxter2ndXY3YU5RqzIx5CoS8XLtH4IsvFYrIjVXo+SK1y8wN9w3qBw7qAoPtixJftMr8BjUdMQIUTgmpVV8UaA/aJCX+81EXxKqGhn+Xah3Zc+O7u9sVhXDU7eqlOmH9qzlOqO0eCiO22SPB4UemybKre9d8my7HsP2O3VdrHzbClKblLET69aKN4Uvx6NpjkRE8cNURk4u6bbwGtVOt24HoEAAAAAAAAAAAAAAAAAAAAAAAAAAAAAAAAAAAAAAAAAAAAAGParbYy9f8AhurY1woslKV27/6HmKtOzPQwKVIREXtmOvCivc5YaLCakNquR0VHckaqpsIAirTd2KnT3hTtWv35L/pIuiDwv6erQEbToD0/6KT3Vrv3xViLy3RGnaNesGFLwtN8CBCZDhQ8/WexjGNRGtaiTSIiInUiIVaSrr6+Ll9YC0PxQGq6sfBYzJ/D+4fR0caTvBYw3/D+3vR0AasfBYzJ/D+4fR0caTvBYw3/AA/t70dAA1UhHLd16JqllevzGrDCca1r7pM8+Vpz+1anMNuuSRqdBGhuk4bIU4j071YMVHq1W8K7om6XcAJ10X2BWretu8sj3DZz7SmckXJErcnQYkFsGJTKbDgw5eSgvhNREhv6GE1ys/ZV+3iO66sfBYzJ/D+4fR0c1UyrVj4LGZP4f3D6OjgNJ3gsYb/h/b3o6ARz2O2e6PW5q7pu/wCvuudj7f8AV1eeT/8AcLG0neCxhv8Ah/b3o6AQZoQqszRuyU6gJGYXhkrmrN3y8Bf681KVmFFVP8IcdygepAAAAAAAAAAA8V9A/wDxnFx/9pXR/wB7FPZe44MSYt6qQISbviScdjU+VVYqIeNGgf8A4zi4/wDtK6P+9intOqI5Fa5N0VNlQDxj7DQ9lI1N3fQZ1rEm1tmYhom/NFhTUJH7Iqb+ND2dPGDT1Ku0z9lbqNk1NjoEnVqzUqTAe9OFqwJ5qxpZUVetFVYTf3ns+B9YkRkJjosV7WMYiuc5y7IiJ1qqnh9rqyLP659VMtYOAbQbXVtiUmKZKTkrCakaprCVYkeM6Iu3vLVarWbqnjVPhoVz2VfWYuLLOdp+xzVlZd10y39MTEu/aJTac/lwIqc2xY3NE8aM4l5btO1di90fpgTF6ZPvWmJDvi9ZdkVzIre/p1PXvoUD+y93J7//AFU/ZAyfsQup2htoc3pVu6RlaNcFMmJieo7+12y755qu3jwYuyIqx4aoq7u75Wpt+wenB5D9k+013BgXKtK1g4X6elS09UoUxVIkmqt9jqujkVkdETkjI22zk6lfuip356A6NdUVvaq8OSF7yT4EvX5JGyVw05jucrOI3mqJ19G9O+YvyLt1ooG7gkDW92QPuNbptm2v0Se2/wBsVPjT3T+z3sf0HRxEZw8Pa0Xi33333T9xRWFcj/pgxJaGU/Yb2J9tdGlat2h2x2x2t00NH9H0nCzj2324uFu/yIB0nUrpAwpqqo0vT8nUOOyoyDHMp9bpsVIE/KIvNWterXNcxV58D2ubvzREXmeeeTuwlX/IRI01h/MNErMBXK6HJ1+ViSMZjfE3pYKRWxHfSrYafuOI1nTGoPRtrOks/wArU67cNoTtSdU6Kk/PR40ijYrFbM05VcrkhKiK/hRETZqtVEXZUKvszswGke4aLCnrnm7mtaocKdNIzdIfM7P8fBEl+Nrm79SrwqvjROoCBKjdPZEex51amLc1YuCRoESN0MpLT882r0KcRvNYTE43thKqJvs1YUTbny2PYnTNnOk6j8KW3lylSaSa1iA5s3KI7iSWmoblZGhovjRHtXZfkVDy315a7aRrLkaBp/0/2NXajLTFXhzLpmalESan5lqObChS8Biuc1vfqqucqOXbbhREVV9J9FOC6np1032njKvRWvrMtCiztURj+NkObmIixYkNq+NGK7h38fDuBuR4nWqxKt2Yf/QXo9Ev+biboi9UKDEc/wD/AOHHtLWKpKUSkztan4rYcrIS8SajPcuyNhsarnKv+CKeO3YwaDPZn1w3nm+ZY+LJUptTrDor9+UeejObBbz6u8dF5eLhA9lQAAAAAAACVOyXf6Rpgi0br9mLqt6R2+XiqEJ23/4CqyVNe/8ATrMFY2h98t05doKTLP60lLdLGjr/AIbMUCqwAAAAAAAAAAAAAAAAAAAAAx7VbbGXr/w3Vsa4UWSlK7d/9DzFWnZnoYFKkIiL2zHXhRXucsNFhNSG1XI6KjuSNVU2EARVpu7FTp7wp2rX78l/0kXRB4X9PVoCNp0B6f8ARSe6td++KsReW6I0tKDBhS8JkCBCZDhQ2oxjGNRGtaibIiInUiIfcAAAAAAAAAAAAAAAAAAAAAAAAAAAAAAAAAAAAAAAAAAAAAAAAACVdfXxcvrAWh+KKqJV19fFy+sBaH4oDf8ALFi/pQxZeWM/ZT2M9ttv1Ghdu9B03avbUtEg9L0fE3j4ek4uHibvttum+5NVp6T9Z1jWrRrKtbsg/aVFt+ny9Lp0t+ielROglYENsOFD43xnPdwsY1N3Krl23VVXmWAAJV7njXZ5RXzRUf1g7njXZ5RXzRUf1hVQAlXueNdnlFfNFR/WHE3ZpP1nXzatZsq6eyD9u0W4KfMUuoy36J6VD6eVjw3Q4sPjZGa9vEx7k3aqOTfdFReZYAA6piexf0X4ss3Gfsp7J+1K36dQu3eg6HtrtWWhwel6PidwcXR8XDxO2323Xbc80sORWWdrCp2RYu8KTndSGTrQnYvic+dk5PtSHv8ATGa5dvGerB5aXHQKjNaZtTV/0GF0lbxjqcrV70zb9mLJzMnxu38W0GJGdv8AQB6lg463K9Trpt6l3PR43SyFXk4E/KxP68GKxHsX/FrkORAAAAAAAAAxWwdGemzF+TpnMljY39jLwm4k1GjVL2Yn43E+ZVVjL0UWO6EnErl6mct+WxtQAHmF2XXC9ativ2Xq9sOCsKft+alpGrxYTecN8OJ0knHdt4kdvDVfpYh6B4NyrRM24ltfKNAjNfLV+nQpl7UXnCjbbRYa/IrXo5q/uOav+xbaybZdZsC8acyeo1ek4klOQHftQ3ptui+JyLsqL4lRFJN0FYP1D6WrmvXCN5UB1Wxcs4+pWtcrKjKuRr3KnFCfLpE6divbwqvvfCj2O57ORQNUrOg7SjceSYuXbhxX7KXZHqDapFn52u1KOj5lqorXOgvmFhK1FRNmKzgRERNtk2N9RERERE2ROpD5AHBXzY9p5KtKqWLfNEgVehVmXdKz0lGVyNiw18W7VRzV6lRzVRUVEVFRUM5wnpD09adKzPV7DViR7dnKnLpLTitrlRmYcaGjuJEdCmI72KqL1O4d03XZeamxgCIOysY5wdP4BqeUcgW8ycvSmSzKNac12/Mw3w5iPGavC2DDiNhxV2Rzl42O2RFKQ0v2pUrG0540tCsscyepNr06VmGObwq2I2AzdFTxKi8thkvTfiXL9+WlkLIlAi1moWU6JEpUtGmonaTYrnNckWJL78ER7Vbu1VTx899k20/qA424rat276PM29ddBp1Zpc43gmJKoSrJiBGb8j4b0Vrk/ehPde7G3okuSfWpVDAlLgxlVXcMhUp+Rhb/APVS8djNuXVwlLADOMV6c8FYS4n4qxXbtuTERnRRJyVk2rNxGdfC6YfvFc36FcqGjgASL2UDO0LDWl6s0iRnEh12+lWgSDWv2e2E9N5iIm3PvYW6b/K9p8djF07R8D6cJGpV+RWXuW+Ija5UGPbtEgwXNRJeCu/UqQ++VPlep0m/NLOZdUmtWTv7OVn+weIMesRLdk41SlZh1ZiNejuJ0KDEe6G2I9Ee/pEavAxjdt1Xa8GtaxqMY1GtamyIibIifIB8gAAAAAAAEo50isu/Xjp1saDvFZatNuS76lCTnwsfLNlpWIvybRkem5VxJ2B0/SRrkz3lh/vslZcjScc0iL17cDe2p+H9HDMcPL+0BWIAAAAAAAAAAAAAAAAAAAAAAAAAAAAAAAAAAAAAAAAAAAAAAAAAAAAAAAAAAAAAAAAAAAAAAAAAAEq6+vi5fWAtD8UVUSrr6+Ll9YC0PxQFVAAAAAAAAEd6ObTpF+2dqqsa4IKxaXcObr4pU6xOt0CPCl4b0T6eFyliEq6BfjG/WAu/8KByfY+7uq9RwEzGF2RuK58RVidsKrNXl/qL+GXc1F58Cy7oKIvUvAuxS5JMnGTAvZBKhJTSdrWvqHoEKZlYnVCbclLbwvhfI1Ykq5HKvW97kTZVK2AAAAAAAAAAAAAAAB0W8874Sx1FfL37l+zLejw1VHQKnXZaXi7p1okN70cq8upE3A70Cc6t2RHRZRXuZOZ/oERWI5V7UgzM0ne9eywYTkX6NuvxbnA+6j6E/nz+7NY/KAVUCZ6V2SfRFWFakpnqmw+N/AnbVLqEtz+npYDdk+leRodq6rdM17RIcC18+WFOzEb9XLJX5aHMO6uqE96P8afsgaqD6QosKYhMjwIrIkOI1HsexyK1zVTdFRU60VD7gAAAAAAAAAAAAAHW8k31R8YY+uTI1fdtTrZpU1VZhOLZXsgw3P4G/wBp3DwonjVUQxfQJY1YtTTjSrqutv8A4UZKnpu/a69U2V81Un9KxVReaKkDoEVF6lRTrOvaoTGQZbHmkigR4i1PL1xy7Ks2C7Z8vb0i9szPRlVObfgQ0Tfbi2em/WhVsrKy0jKwZKTgQ4EvLw2woUKG1GtYxqbNaiJ1IiIibAf1AAAAAAAAAAAAAAAAAAAAAAAAAAAAAAAAAAAAAAAAAAAAAAAAAAAAAAAAAAAAAAAAAAAAAAAAAAAlXX18XL6wFofiiqiVdfXxcvrAWh+KAqoAAAAAAAAlXQL8Y36wF3/hSqiVdAvxjfrAXf8AhQO163MR1zKeD5qp2Kj4d92DOQLxtKPCbvFbUZJekSG1PGsSH0kNG9SucxV6jQsEZbomdsP2plq31Y2VuSnQ5p8FruLteYTdkeAq+NYcVsRi/S076SDjN66S9UdSwZO7S+NMyzMzcdjxF5QqZXERFn6Yi9TWROUWE3kiboxqK5zgK+AAAAAAAAAAAzjUXmem6esJ3ZmOq090/CtuTbFhyjX8HbExEiMgwISu2XhR0WLDartl2RVXZdtjRyVeyj+Ank37F9MSQHF0XSrlzUDSpa7tWmd7jfBq0Fsw2xbJnlpVEk4MRN0l48Rm8WccjXc3q5Nl3RHOaiKul2Zob0iWC1qW9p8s57mIiMiVORSpxG7bbKj5tYjkXl177/SQrR7+mMEy8vRJTOuZdM0ZrGpDt69bdW8LWVy77Mpk4iPVJZepH7r413XrNbtrVfqcjsRLbz7pCyFA62MdcEzSKnE6tkWC96MbxckTl8J2y8k2AuOk4/sOgMbDoVk0CnNYrVa2UpsGCjVb8FU4Wptt4vkOfI/p2pLW1FSF2tpXx9c3EverRspSMNJv6IXSNXZfFz8aKct3Q+uzydXndo/qwKYqttW5XEclbt+m1DjZwO7alIcXib8i8SLun0Gc3bpN0x3zDitujAdhzcSN8OYZQpeDMr1/8tDa2InNVXk7rUyGe1G64ob2pH0S25QFVOUOq5Xpj3xf7TejYibeLmdHuLVRq2lYcT2UuvSXj1iIqOfcF8RZuMxNl75jID04ndfC3Zd1YvJUUDQJnsflpWM+JVtL2WL7w5VGuWNBladVYtRosSLy5zEhNOekVqqnweNE+jqQ7fpWzlfeRZ6/MSZhp1IgZExTUZam1yao8RXSFShTMJ0WVm4TXIjofGxj+KGvUrd+934GxxXtRFw31PxLcubXddF4TsdUa6z8EWG9JuNvsnDAqj27oq9SLxcus7/2MWh+1vNmpGj+0Wq2d0LrRf7D1ep+yE/B45WdfxzUfdeKPF4uliN/YfEczZOHZA9BwAAAAAAAAAAPhzmsarnORGom6qq8kQ+SZtaORrnmKbb+mDE870WQcwxYlLZMs5+w1Ean9IVF+3NqNhcTGc0VXK5WrxM2A69pOY7Pmcck6x6iixqNGiusTHyuTdqUaTiL2zNw9/FMTCKqLyVOGI3qUro61jXHtsYnsGg42s2S7VotuyMKQlIa7K5WMTZXvX9p7l3c53jc5V8Z2UAAAAAAAAAAAAAAAAAAAAAAAAAAAAAAAAAAAAAAAAAAAAAAAAAAAAAAAAAAAAAAAAAAAAAAAAAAABKuvr4uX1gLQ/FFVEq6+vi5fWAtD8UBVQAAAAAAABKugX4xv1gLv/ClVEq6BfjG/WAu/wDCgVUZDqnwTD1BYin7QkJ/2Luamx4VbtWrtcrX02sSy8ctGa5ObUVd2OVEVUa9ypzRDXgBielDUC/O+Po0O6JBaNkOz5j2DvWhxURkWRqcPdrno3/oovC57FTdNuJqKqsU2wknVRYt1YVv6U1t4XpMWdqNElmyWRbflk29sNAbtxR0TqWZlmojmuXnwMTdeFnA+lMeZBtDKtlUjIVhVuBVqDXJZs1JzUFeTmryVrk62va5Fa5q7K1zVRURUVAOxAAAAAAAAEq9lH8BPJv2L6YkiqiVeyj+Ank37F9MSQH542ijIuPZaLTtNWqi77NoatVsO2Lkk4NzUmCzn7xBZNd/AhbbJtxPXrXddzLro0oam5iJFfcWn/SHkNjkdvNrQJqk1OLy5o57GIxFXnsu/Jzt90RD0DAHmBUdId1uWL7Ldi1x9VVX9atGyrEp6Rv+q4np0S/v26l+U4ruQP8A0O//AOoP/wDmPUqqVWmUSnx6tWqjKyEjKsWJHmZqM2FChMTrc57lRGp9KqcLZmSsc5Hl405jy/7buiBLO4I0Wi1WBOshu+RywXORF+hQPNqR0hVdrXexvYmbcpzd++bVc1OnXvX5WuSKvCn0HcqFpKz8x7VtnRnpLtNeLlHuFk5WosLknfs2a5FcnLh35I5qqvXuei4AkOh6TtT1bkEo9+ar4Vn2/EVOmt/F1rStEa1vLfop5UWMxVTl8Hl1/QcLojxja+HNV2qTHFmtnfYqkpY6w3z02+ZmIsSNTJmNGixYr1Vz3vixYj1Xq3cuyImyJaxKunjw7NXP8g+h4oFVAAAAAAAAAHw5zWNV73I1rU3VVXZEQDruRchWliix61kW+6tDplCoEq6bnZl/ianJGtTrc9zla1rU5uc5qJzVCetHVkXZfFw3PrIy3SIshc+SYbJa2qXMLvEoVrw14pWX/svjLtGibclXhds1XOQ6jGjs1+507QlYrZvT5iWptfMxG99L3lccNN0hovVEk5dHIq9bXqv7TXtVlqoiIiIibIgHyAAAAAAAAAAAAAAAAAAAAAAAAAAAAAAAAAAAAAAAAAAAAAAAAAAAAAAAAAAAAAAAAAAAAAAAAAAAAAEq6+vi5fWAtD8UVUSrr6+Ll9YC0PxQFVAAAAAAAAEq6BfjG/WAu/8AClVEq6BfjG/WAu/8KBVQAA+HNa9qse1HNcmyoqboqEQ3dQqz2PXI05lixqdNzuny8Z9sS8LflIaxFtGfiKjUqUpDTqlnKqJEhtTlyRE5Q0bb5+apU2n1inTVIq0jAnZGegvlpmWmIaRIUaE9qtex7V5Oa5qqiovJUVQP5UOuUa5qNI3Fb1UlqlS6nLw5uTnJaKkSFMQXtRzHscnJzVRUVFQ/cRBUaFkLsdlYmblsqTqt5acJ6YdM1Sgsc6YqVkPe7d8xK8S7xZPdVVzFXdvNVVF4nvsSy71tTItrU29rHr8nWqFV4CTElPSkTjhxWL/vRUVFRWqiK1UVFRFRUA5sAAAAAJV7KP4CeTfsX0xJFVEq9lH8BPJv2L6YkgKqAAGAayMQ33lux7cZYtDodzRbYuOWrs5atcj9DI3BLwmvRZWK9Uc1O+c17eNOHiYm/Ix7E9xYvktSFnvvnTJdOn7I85IzlJp8GQhSa29cLXMR75d8zKt4JiJDRivZ3rVT5V5IUnnXCEvmmj0dsneVYtC47ZqLatQa9SuB0aSmUarV4ocRFZGhuaqo6G5NlT5Dpdn6Zb7mMhW9knPee57JM/Zz40a3ZODb0rRZKSjxWLDfMPhwVe6NF4FVqKr0am67N5gfxufK2pOFT7vyPQbHtWkWdZ8acSHSrihTkKr1uWlUVYsxDio5sKVa/hf0XFDio9Ea5Vajjb7OuaSvS0qLeFOgxoUrW5CXqEGHGbwxGMiw0e1HJ4lRHczGsv2tivVJiqrVSWyNW5SlUBahLxY0lOxZWUhTkq5UisnpOM1IUyyG+FssOYhuYrd9k2dudy01XnX8h4DsO9bpkZeUqtXokvMTMKXgLAhK7h2R7Ia/Aa5ERyN8SORANLJV08eHZq5/kH0PFKqJV08eHZq5/kH0PFAqoAAAAAAPhVRqK5yoiJzVVA+SM83X/d2rjJFR0lYHrsxTbQpDkhZSvWSXdJeCqqjqPKROp0eJs5sRU3RqcTV3RsRq/bIebcj6s7vqmA9JVbfSbVpsbtO9sowkV0GURfhyVLcip00wqclitXZqLu1URWxCkcL4Yx/gLH1Oxpjakdo0mQ3e58R3HHm47tukmI8TriRXqibu6tkRqIjWtagctjzHtnYpsuk49sGhy9IoNEl0lpOUgpya1Oaucq83Pc5Vc56qrnOcqqqqqqdjAAAAAAAAAAAAAAAAAAAAAAAAAAAAAAAAAAAAAAAAAAAAAAAAAAAAAAAAAAAAAAAAAAAAAAAAAAAAAAABKuvr4uX1gLQ/FFVEq6+vi5fWAtD8UBVQAAAAAAABKugX4xv1gLv/AApVRKugX4xv1gLv/CgVUAAAAA+kWFCjwnwI8NsSHEarHseiK1zVTZUVF60I4uvT5mLSrc9TyvozgwqzalSmFn7kxNNxejlY71/WR6U//m8ZUT9UibLtsiPRGQksoAZPp+1NYw1HUGYn7Jn5iTrVKf0Fctypw+16pSJhF2dDmIC80RHIqI9N2qqKm+6ORNYJ/wA96P7Vy1cUtlOxLmqONcq0xu0jeFCajY0VqJt0U5C3Rs1CVERFa5UdsiN4uHdq53SdWuXNO1RlrN1x2K2SpsSI2WkcnWzLvmKHOKvJvbkJreOUiO8fe7KqrsxrE4gLEBxlt3Pbd5UWVuS0a/Tq1SZ1nSS09T5lkxAjN+VsRiq13+CnJgDDtbmI7mzrpZv7F9mQmRq5VZOXjyEFz2s6eNKzcGabBRzlRrVf0HAiqqIiuTdUTmbiAMCwxrUwrlZkK3a1cMKx79lUSBVrRuZfY6oSk2iJxw2NjbJGbvza6GrlVqoqo1d0TfToGU8BYWzbKJKZWxlb9y8ENYUKYnZNqzMFi77pCjt2iw+tfgOQxBOxz4ut1yuw/l3MmMIbV3hylsXpMMlU2XdGuhx0iq9iKid6rue3NQKuBKiaTNSdKRIdr6/cgQIbU2b7LUCQqbuXwN3ROFV/tf1vGfPc8a7PKK+aKj+sA1S6NLGA7yuWduy4cey8eeqkVkepw4U7NQJOpRGoiNfNykKK2XmnbIibxob15IalLy8CUgQ5WVgQ4MGCxIcOHDajWsaibI1ETkiInLYlnuXtW9T5XN2Qa5o6P5RPYqx6ZTd2p1cPA53CvyqnWfzdoEhXEn/9UdVuervhPXeNIRLr7Tp8XrXnAgw025q7bZybIu3iQDZ8s6jMHYNkYs5lPJtCoMSGzjbJRZlIk7F5bokOVh8UaIqpt8Fi9aGQaOqRdt25LzTqhr1oVO1qRlyeojbeplWhpCnlp9Mk3yzJqNCRVWEsbj4kYq77Jum7Va5e+Yq0Y6YcLzkKrWFh6iQKtBidMyqz7X1CebF8cRkeZdEfDcq8+8Vqc12RDagAAAA+r3shsdEiPRrWoqucq7IiJ41JfyZrjoa3PGxNpgtCZzNkRE4YsCjxUSj0pV5JEnZ/9UxqL+y13WitVzF2A3/IORbHxTaU/fWRbmkaBQqazjmZ2cicLG/I1qfCe9y8msaiucuyIiryJEj1DPfZAuOToPsziPT5M95GqERnQ3DeEuvwmwWrv2rKvby4l34mr/yiOcxnbLG0b3bkW7JDLeta+ZbIdwSD1mKTaUlCWHbFCev9SA7/AFl6IiJxxE5/tI9Ua5Kxa1rGoxjUa1qbIiJsiIB13HmO7KxRZ1MsDHtuylEoNIhJBlZOWbs1qdaucq83vcqq5z3KrnOVVVVVVU7GAAAAAAAAAAAAAAAAAAAAAAAAAAAAAAAAAAAAAAAAAAAAAAAAAAAAAAAAAAAAAAAAAAAAAAAAAAAAAAAAAAJV19fFy+sBaH4oqoj/ALJNdNCsa1cF3rdM92lRbfzhbFUqMz0T4nQSsCHORIsTgYjnu4WMcuzUVy7bIiryAsAEq+6j6E/nz+7NY/KD3UfQn8+f3ZrH5QCqgSr7qPoT+fP7s1j8oPdR9Cfz5/dmsflAKqBKvuo+hP58/uzWPyg91H0J/Pn92ax+UAqolXQL8Y36wF3/AIUe6j6E/nz+7NY/KHE9jZumhXzaudL1tae7dotwZwueqU6Z6J8Pp5WPDk4kKJwPRr28THtXZyI5N9lRF5AWAAAAAAAAAflqlKpdcp0zR61TZWoSE7CdAmZWagtiwY0NybOY9jkVrmqnJUVNlP1ACU6/oNpFnVqZvfSZkuu4WuGO/po8jT17ct+fenij06Kqs+hFYqNaiqqMVT+Uvqhz/g9fYvVhgOoTdNgJsl847gxKpS3tTriTMov+kSqInNXKioqrs1qIViAM4xPqNwZnKVbMYpyjQbhiK3jdJwJlIc5Db8sSWicMZif3mJ4zRzHMsaQdOeaJl1VvfF9L9muLpWVumo6n1JkRObX9sy6siOVF5pxq5PoM5TSpqMx932ENat4NlIX6uk35Tpe4YT2+KH2w5GRobU6kVu67JsBVIJZ/SL2QjH3vN2aeseZQgN5duWbdLqRFRv8AWfBqDV4nfK1i7b9R+iFrPvOj+93/AKLs7Up6fDiUiiQa1AZ8qq+Xi8W30o1QKeBMcXshmCJD/h63snUXb4Xb9iVKHw/v2hKfkd2TrRbBd0E5lKoysyvwZaNalXSK5fkREllT/eBU4Jgg9kZ02z//AACt+Vnfq7QsmqRN/wB28FD+kXXEyp95YulbP9yK79XHbZjpGVcvyLGmYjNv/ZUCmwSy7Out28V7UsPRlI2wyJ+rqt6XnLJCh/35SVa6Mv8Agp9XYP1vZF77J+rOkWXJxf11Kx3bbWf+xPTirHZt/dAoe98iWFjSjuuDId6US2qa3f8A0qqz0KVhuVE+C1YipxO+RqbqviQnaf11y2QYsSh6S8P3Zl2pK9YLasyUfSrdlnpyVYs/Mtai8K8+Fre/RF2d1KdhsjQXp3tesNuy7aFVMmXSmyvr1+1F9amnqnNF4IvvLVReaKkNFT5ShJaWlpKXhyknLw4ECCxIcOFCYjWMaibI1ETkiIniQCSV0k5sz89KhrHzfMTNGjKj1x9Yr4lNoqN6+jmZhf8ASJtPlRyoqKnev2KSxxi3HWIbbhWhjKzaVbdIhLxdrU+XSGj37IiviO+FEeqIm73qrl25qdpAAAAAAAAAAAAAAAAAAAAAAAAAAAAAAAAAAAAAAAAAAAAAAB//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3900" y="1685528"/>
            <a:ext cx="4301899" cy="5055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9932844"/>
      </p:ext>
    </p:extLst>
  </p:cSld>
  <p:clrMapOvr>
    <a:masterClrMapping/>
  </p:clrMapOvr>
</p:sld>
</file>

<file path=ppt/theme/theme1.xml><?xml version="1.0" encoding="utf-8"?>
<a:theme xmlns:a="http://schemas.openxmlformats.org/drawingml/2006/main" name="BN-JB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Presentation2" id="{5E8097AB-EC37-3D46-B667-1E128BA69EF2}" vid="{244E3C8C-909B-4B45-80AA-DC01E749891F}"/>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1256</TotalTime>
  <Words>2327</Words>
  <Application>Microsoft Office PowerPoint</Application>
  <PresentationFormat>Экран (4:3)</PresentationFormat>
  <Paragraphs>160</Paragraphs>
  <Slides>21</Slides>
  <Notes>21</Notes>
  <HiddenSlides>0</HiddenSlides>
  <MMClips>0</MMClips>
  <ScaleCrop>false</ScaleCrop>
  <HeadingPairs>
    <vt:vector size="4" baseType="variant">
      <vt:variant>
        <vt:lpstr>Тема</vt:lpstr>
      </vt:variant>
      <vt:variant>
        <vt:i4>1</vt:i4>
      </vt:variant>
      <vt:variant>
        <vt:lpstr>Заголовки слайдов</vt:lpstr>
      </vt:variant>
      <vt:variant>
        <vt:i4>21</vt:i4>
      </vt:variant>
    </vt:vector>
  </HeadingPairs>
  <TitlesOfParts>
    <vt:vector size="22" baseType="lpstr">
      <vt:lpstr>BN-JBR</vt:lpstr>
      <vt:lpstr>An optimistic approach to handle out-of-order events within analytical stream processing </vt:lpstr>
      <vt:lpstr>Stream processing</vt:lpstr>
      <vt:lpstr>Preliminaries: data flow</vt:lpstr>
      <vt:lpstr>Preliminaries: computational flow</vt:lpstr>
      <vt:lpstr>Preliminaries: physical deployment</vt:lpstr>
      <vt:lpstr>Preliminaries: operations</vt:lpstr>
      <vt:lpstr>Problem statement: reordering</vt:lpstr>
      <vt:lpstr>Existing solutions: in-order processing</vt:lpstr>
      <vt:lpstr>Existing solutions: out-of-order processing</vt:lpstr>
      <vt:lpstr>Optimistic approach</vt:lpstr>
      <vt:lpstr>Optimistic approach: operations</vt:lpstr>
      <vt:lpstr>Optimistic approach: grouping</vt:lpstr>
      <vt:lpstr>Optimistic approach: grouping</vt:lpstr>
      <vt:lpstr>Optimistic approach: barrier</vt:lpstr>
      <vt:lpstr>Optimistic approach: stateful transformation</vt:lpstr>
      <vt:lpstr>Experiments: setup</vt:lpstr>
      <vt:lpstr>Experiments: overhead</vt:lpstr>
      <vt:lpstr>Experiments: scalability</vt:lpstr>
      <vt:lpstr>Experiments: comparison with Apache Flink</vt:lpstr>
      <vt:lpstr>Experiments: comparison with Apache Flink</vt:lpstr>
      <vt:lpstr>Optimistic approach: advantages and limitations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optimistic approach to handle out-of-order events within analytical stream processing</dc:title>
  <dc:creator>Artem</dc:creator>
  <cp:lastModifiedBy>Artem</cp:lastModifiedBy>
  <cp:revision>277</cp:revision>
  <dcterms:created xsi:type="dcterms:W3CDTF">2018-04-02T06:33:21Z</dcterms:created>
  <dcterms:modified xsi:type="dcterms:W3CDTF">2018-04-12T10:34:59Z</dcterms:modified>
</cp:coreProperties>
</file>