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1" autoAdjust="0"/>
  </p:normalViewPr>
  <p:slideViewPr>
    <p:cSldViewPr>
      <p:cViewPr>
        <p:scale>
          <a:sx n="80" d="100"/>
          <a:sy n="80" d="100"/>
        </p:scale>
        <p:origin x="-1522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A515-E13D-4CCC-A8E9-309186DDF417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BFED-E379-46EB-8E5A-A3C1C960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день. Тема нашего доклада «Оптимистичный подход к обработке неупорядоченных событий в рамках аналитической обработки потоков данных».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</a:t>
            </a:r>
          </a:p>
          <a:p>
            <a:endParaRPr lang="ru-RU" dirty="0" smtClean="0"/>
          </a:p>
          <a:p>
            <a:r>
              <a:rPr lang="ru-RU" dirty="0" smtClean="0"/>
              <a:t>Проговорить:</a:t>
            </a:r>
            <a:r>
              <a:rPr lang="ru-RU" baseline="0" dirty="0" smtClean="0"/>
              <a:t> непонятно как применить оптимистичный подход к произвольным операциям. Мы нашли набор операций, которые с одной стороны, могут быть использованы в оптимистичном подходе (что будет показано далее), а с другой стороны достаточны для реализации любых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-</a:t>
            </a:r>
            <a:r>
              <a:rPr lang="ru-RU" baseline="0" dirty="0" smtClean="0"/>
              <a:t>операций, в частности </a:t>
            </a:r>
            <a:r>
              <a:rPr lang="en-US" baseline="0" dirty="0" err="1" smtClean="0"/>
              <a:t>MapReduce</a:t>
            </a:r>
            <a:r>
              <a:rPr lang="en-US" baseline="0" dirty="0" smtClean="0"/>
              <a:t> </a:t>
            </a:r>
            <a:r>
              <a:rPr lang="ru-RU" baseline="0" dirty="0" smtClean="0"/>
              <a:t>на потоке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lower?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Прежде, чем перейти к основной части доклада, хотелось бы вкратце описать модель, с которой мы работаем. Итак, основным концептом потоковой обработки данных является поток. Поток – это неограниченная последовательность элементов данных. Каждый элемент состоит из пользовательских данных и мета-информации. Цель мета-информации – задать полный порядок на элементах потока. Далее в докладе мета-информация иногда будет отождествляться с понятием времени. Мета-информация задается на входе в поток, который называется фронт. Из потока через барьер выходят преобразованные пользовательские данные, без-мета-информации. 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r>
              <a:rPr lang="ru-RU" baseline="0" dirty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Вычисления в рамках потока данных задаются графом исполнения. Каждая вершина графа задает одну операцию на элементах</a:t>
            </a:r>
            <a:r>
              <a:rPr lang="ru-RU" baseline="0" dirty="0" smtClean="0"/>
              <a:t> данных</a:t>
            </a:r>
            <a:r>
              <a:rPr lang="ru-RU" dirty="0" smtClean="0"/>
              <a:t>, а ребра задают порядок операций.</a:t>
            </a:r>
            <a:r>
              <a:rPr lang="ru-RU" baseline="0" dirty="0" smtClean="0"/>
              <a:t> Стоит отметить, что обычно графы исполнения предполагаются ацикличными, однако в нашей модели наличие циклов является требованием, так как они используются для реализации операций с состоянием, что будет показано далее.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как на верхнем</a:t>
            </a:r>
            <a:r>
              <a:rPr lang="ru-RU" baseline="0" dirty="0" smtClean="0"/>
              <a:t> рисунке</a:t>
            </a:r>
            <a:endParaRPr lang="en-US" baseline="0" dirty="0" smtClean="0"/>
          </a:p>
          <a:p>
            <a:r>
              <a:rPr lang="ru-RU" baseline="0" dirty="0" smtClean="0"/>
              <a:t>- Можно уменьшить нижний рисунок, чтобы он умещался между  фронтом и барьером на верхнем</a:t>
            </a:r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Распределенная</a:t>
            </a:r>
            <a:r>
              <a:rPr lang="ru-RU" baseline="0" dirty="0" smtClean="0"/>
              <a:t> система моделируется как набор рабочих процессов, каждый из которых исполняет весь граф. Каждому процессу ставится в соответствие отрезок значений 32-битного целого числа. </a:t>
            </a:r>
            <a:r>
              <a:rPr lang="ru-RU" baseline="0" dirty="0" smtClean="0"/>
              <a:t>Каждая </a:t>
            </a:r>
            <a:r>
              <a:rPr lang="ru-RU" baseline="0" dirty="0" smtClean="0"/>
              <a:t>операция в графе имеет входную хеш-функцию, задаваемую пользователем, которая применяется к пользовательским данным. Значение этой хеш-функции задает нужную </a:t>
            </a:r>
            <a:r>
              <a:rPr lang="ru-RU" baseline="0" dirty="0" err="1" smtClean="0"/>
              <a:t>партицию</a:t>
            </a:r>
            <a:r>
              <a:rPr lang="ru-RU" baseline="0" dirty="0" smtClean="0"/>
              <a:t> для каждого конкретного элемента. На слайде показан экстремальный случай, когда элемент пересылается между процессами перед каждой операцией.</a:t>
            </a:r>
          </a:p>
          <a:p>
            <a:endParaRPr lang="ru-RU" baseline="0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Операции в графе исполнения</a:t>
            </a:r>
            <a:r>
              <a:rPr lang="ru-RU" baseline="0" dirty="0" smtClean="0"/>
              <a:t> можно условно разделить на два типа: операции без состояния и операции с состоянием. Операциям без состояния не требуется никакой информации о прошлых элементах, чтобы обработать текущий. В качестве примера таких операций можно привести умножение на константу и фильтрацию элементов по какому-то признаку. Операциям без состояния, в общем случае, не важен порядок входных элементов. Операции с состоянием, в свою очередь, имеют возможность хранить данные о прошедших элементах. В этом случае, выходной элемент операции зависит не только от входного, но и от текущего состояния. Таким образом, в общем случае, операциям с состоянием важен порядок входных элементов. В качестве примера операции с состоянием можно привести сумму всех предыдущих элементов и фильтрацию первых </a:t>
            </a:r>
            <a:r>
              <a:rPr lang="en-US" baseline="0" dirty="0" smtClean="0"/>
              <a:t>N </a:t>
            </a:r>
            <a:r>
              <a:rPr lang="ru-RU" baseline="0" dirty="0" smtClean="0"/>
              <a:t>элементов.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для операций с состоянием в распределенной среде возникает</a:t>
            </a:r>
            <a:r>
              <a:rPr lang="ru-RU" baseline="0" dirty="0" smtClean="0"/>
              <a:t> проблема переупорядочивания элементов перед входом. Даже если элементы подаются на вход упорядоченно, они могут быть переупорядочены из-за асинхронности и параллельного исполнения. Типичный пример такого поведения показан на слайде. Элементы после входа случайно распределяются между физическими </a:t>
            </a:r>
            <a:r>
              <a:rPr lang="ru-RU" baseline="0" dirty="0" err="1" smtClean="0"/>
              <a:t>партициями</a:t>
            </a:r>
            <a:r>
              <a:rPr lang="ru-RU" baseline="0" dirty="0" smtClean="0"/>
              <a:t> перед операцией 1, а затем группируются по ключу перед операцией 2. Таким образом, элементы перед операцией 2 могут быть переупорядочены, т.к. потенциально могут прийти с разных </a:t>
            </a:r>
            <a:r>
              <a:rPr lang="ru-RU" baseline="0" dirty="0" err="1" smtClean="0"/>
              <a:t>партиций</a:t>
            </a:r>
            <a:r>
              <a:rPr lang="ru-RU" baseline="0" dirty="0" smtClean="0"/>
              <a:t> операции 1.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-Можно </a:t>
            </a:r>
            <a:r>
              <a:rPr lang="ru-RU" dirty="0" err="1" smtClean="0"/>
              <a:t>анимашку</a:t>
            </a:r>
            <a:r>
              <a:rPr lang="ru-RU" dirty="0" smtClean="0"/>
              <a:t> запилить!!!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Существуют 2 основных подхода, которые применяются для решения проблемы переупорядочивания. Первый подход – </a:t>
            </a:r>
            <a:r>
              <a:rPr lang="en-US" dirty="0" smtClean="0"/>
              <a:t>IOP. </a:t>
            </a:r>
            <a:r>
              <a:rPr lang="ru-RU" dirty="0" smtClean="0"/>
              <a:t>В рамках данного метода, все элементы</a:t>
            </a:r>
            <a:r>
              <a:rPr lang="ru-RU" baseline="0" dirty="0" smtClean="0"/>
              <a:t> перед каждой операцией буферизуются до тех пор, пока не будет достигнуто упорядочивание. Таким образом, достигается порядок перед всеми операциями в потоке. На слайде показан пример такого подхода при объединении двух потоков. Даже несмотря на то, что оба потока упорядочены, между ними существует разница во времени из-за которой операция вынуждена буферизовать элементы. Основной минус </a:t>
            </a:r>
            <a:r>
              <a:rPr lang="en-US" baseline="0" dirty="0" smtClean="0"/>
              <a:t>IOP </a:t>
            </a:r>
            <a:r>
              <a:rPr lang="ru-RU" baseline="0" dirty="0" smtClean="0"/>
              <a:t>заключается в том,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операции, которым не нужен порядок все равно вынуждены тратить время на буферизацию.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Можно сделать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анимашку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Второй подход – </a:t>
            </a:r>
            <a:r>
              <a:rPr lang="en-US" baseline="0" dirty="0" smtClean="0"/>
              <a:t>OOP, </a:t>
            </a:r>
            <a:r>
              <a:rPr lang="ru-RU" baseline="0" dirty="0" smtClean="0"/>
              <a:t>требует буферизацию элементов только перед операциями, чувствительными к порядку. Также, в поток пускаются специальные элементы – пунктуации, которые гарантируют, что ниже в потоке нет элементов со временем меньшим, чем заданное. Когда пунктуация приходит на вход операции, часть элементов в буфере может быть отсортирована и затем безопасно обработана. На слайде показ пример применения </a:t>
            </a:r>
            <a:r>
              <a:rPr lang="en-US" baseline="0" dirty="0" smtClean="0"/>
              <a:t>OOP </a:t>
            </a:r>
            <a:r>
              <a:rPr lang="ru-RU" baseline="0" dirty="0" smtClean="0"/>
              <a:t>к произвольной операции с состоянием. Изначально, в буфере перед операцией находится элемент 9. Затем на вход приходят элементы 5, 7 и 6. Затем идет пунктуация, которая гарантирует, </a:t>
            </a:r>
            <a:r>
              <a:rPr lang="ru-RU" baseline="0" dirty="0" smtClean="0"/>
              <a:t>что</a:t>
            </a:r>
            <a:r>
              <a:rPr lang="en-US" baseline="0" dirty="0" smtClean="0"/>
              <a:t> </a:t>
            </a:r>
            <a:r>
              <a:rPr lang="ru-RU" baseline="0" dirty="0" smtClean="0"/>
              <a:t>ниже в</a:t>
            </a:r>
            <a:r>
              <a:rPr lang="en-US" baseline="0" dirty="0" smtClean="0"/>
              <a:t> </a:t>
            </a:r>
            <a:r>
              <a:rPr lang="ru-RU" baseline="0" dirty="0" smtClean="0"/>
              <a:t>потоке нет элементов со временем, меньше, чем 7. Когда пунктуация доходит до операции, элементы 5,6 и 7 начинают последовательно обрабатываться.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- Картинку как на слайде 10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Наша цель –  модифицировать </a:t>
            </a:r>
            <a:r>
              <a:rPr lang="en-US" dirty="0" smtClean="0"/>
              <a:t>OOP </a:t>
            </a:r>
            <a:r>
              <a:rPr lang="ru-RU" dirty="0" smtClean="0"/>
              <a:t>подход так, чтобы оставить только один буфер в конце потока. Для этого мы предлагаем</a:t>
            </a:r>
            <a:r>
              <a:rPr lang="ru-RU" baseline="0" dirty="0" smtClean="0"/>
              <a:t> обрабатывать элементы оптимистично, т.е. не блокируясь на каждой чувствительной к порядку операции. Мы допускаем появление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которые, при этом, не должны быть отданы пользователю. Кроме того, изменения состояния операций, вызванные </a:t>
            </a:r>
            <a:r>
              <a:rPr lang="ru-RU" baseline="0" dirty="0" err="1" smtClean="0"/>
              <a:t>невалидными</a:t>
            </a:r>
            <a:r>
              <a:rPr lang="ru-RU" baseline="0" dirty="0" smtClean="0"/>
              <a:t> элементами должны быть отменены.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D76A-60F8-4C31-8524-13EBEB5A3E79}" type="datetimeFigureOut">
              <a:rPr lang="en-US" smtClean="0"/>
              <a:t>4/10/2018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optimistic approach to handle out-of-order events within analytical stream processing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Kuralenok</a:t>
            </a:r>
            <a:r>
              <a:rPr lang="en-US" dirty="0" smtClean="0"/>
              <a:t>, Nikita </a:t>
            </a:r>
            <a:r>
              <a:rPr lang="en-US" dirty="0" err="1" smtClean="0"/>
              <a:t>Marshalkin</a:t>
            </a:r>
            <a:r>
              <a:rPr lang="en-US" dirty="0"/>
              <a:t>, Artem </a:t>
            </a:r>
            <a:r>
              <a:rPr lang="en-US" dirty="0" err="1"/>
              <a:t>Trofimov</a:t>
            </a:r>
            <a:r>
              <a:rPr lang="en-US" dirty="0" smtClean="0"/>
              <a:t> and Boris </a:t>
            </a:r>
            <a:r>
              <a:rPr lang="en-US" dirty="0" err="1" smtClean="0"/>
              <a:t>Novikov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0693"/>
            <a:ext cx="2569468" cy="10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1260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now the semantics of operation to apply optimistic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744416" cy="45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7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grouping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3" y="1556792"/>
            <a:ext cx="6408961" cy="24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5091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5252131"/>
            <a:ext cx="6661738" cy="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6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approach: grouping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OIAvIDASIAAhEBAxEB/8QAHgABAQACAgMBAQAAAAAAAAAAAAgGBwQFAgMJAQr/xABkEAABAgUCAgMKCQgEBwwIBwEAAQIDBAUGBwgREiETFDEJFRcZIkFXcabUFiMyOFFhhrXSGDNCSFKBhdMkJTSRQ0licoihxiY1RFNUY2iSl6Kx4llzgpOnwcPkJyg3RXeywvD/xAAUAQEAAAAAAAAAAAAAAAAAAAAA/8QAFBEBAAAAAAAAAAAAAAAAAAAAAP/aAAwDAQACEQMRAD8A+qYAAAAAAAAAAAAAAAAAAAAAAAAAAAAAAAAAAAAAAAAAAAAAAAABx6hUJCkyMxVKrPS8nJykN0aYmJiK2HChQ2pu573OVEa1ERVVVXZAOQCXa7rjpd4VaZs3Shjat5nr0u9YMeoU7aTt6Rif8/UoqJDXl5SJDRyPRFRHIpwmaXc+ZxXvlqtz7UJSmxfKSx8dRolKpbGr2w5mbX+kTaKna1ytRFTdqgbLy1q/05YUmHUy+so0ptZR3RsotOc6oVJ8TsRnVpdHxGqq8k40am/nNaLqx1HZD8nBGiq8HykX81V78n4FvQGt80RJdyuixWL2ojVRVRdzc2J9N+CcHS7IOKsWUC34rW8CzsGVSJOxG7bbPmonFGen+c9e1fpNkgSe3G3dFsgL1i7NRmO8XwYn/ArPtVau9Gfsuiz6oqO+lWrtvzQ8vyGLsuPysn60c6V7i/OS1LrkOjykX6UdBgsdy+pFQq4ASp4tPTTH/wB941/1Xf5XXLyn3cXr4YjR4r3RM/y5nE09MR/0Y8W6assRvqVJlE/1FVgCVPFmaVoH+9NJvCl7dnU7vqLdvVxRVPFe5+0mhr0uM9T2ebOc35MvK3g6Yk9/pdBjMXi/6xVoAlB2BNdVmp09h61afc8OFzh0y8bLlujf9T5uXVYy/uQJnTXNjfyMraS6Re0lC/O1bHNwtcvL9iQm06d+/rT/AFlXgCdLF18ac7srCWndNwVLG10pskSg35T30WahqvJEV0X4lVVeSIkRVX6ChpaZl5yXhzcpMQ48CMxHw4sN6OY9qpuioqclRU86HQ3zjjH+TaQ6gZEsmh3LTnb7S1VkIU0xqqnymo9F4XfQ5NlTlspPM5oUlcex4lc0nZhu3EdRR6xm0hk2+q27MPXmqRZCZc5E3XlxNcnDuvC3sAqkEnt1U5swQqSOr/CkeDRoPkuyBYjItTo3Cn+EmpbbrMo3btVUciquzU2KLx7kqwMr21AvDG130u46NMLwsm6fMNisR2yKrH7c2PTdN2ORHJ50QDJQAAAAAAAAAAAAAAAAAAAAAAAAAAAAAAAAAAAAAAAAAAAAAAAAAAAAAAAAAAAAAAAAAAAAAAAAAAAAAAAAAAAAAAAAAAAAAAAAAAAAAHi97IbHRIjka1qKrnKuyIn0qSRdmfMs6mrjqWKtHMeBTLcp0wshcmV5uF0slKPT85L0qH2TcwiL+cReBu6bKnEyIBsLOWrizMS3FL4wtSgVTIuUKlD45CzrfRIky1qpukWbi82SkHZUVXv5o1eJGq3dU11KaVsv6kJ2XujWvezFobIjZiSxha0zEgUiXVFRW9emGqkSciJ50RUajkXhcrVVpufAWmvGenaiTMlZslMztaqz+sVy5KpF6zVaxMKu7osxHdzXdyqqMTZqKqrtuqqu1QOstu2bcs2hyds2lQafRqRT4aQpWRkJZkCBAZ+yxjERrU9SHZgAAAAAAAAAAAAAAAAAfjmtcitciKipsqL50JhyFolpkldMzlrS5eUxh6/4vlzPe2Ej6HWFTdejnpD82qKu/lsRFRXK/hc7ZSnwBLNmaxK9Ydz0/FWsmxoWNrmqETq1MuWWirGteuxE88Cadzlnr29FGXdE23ciuRpUqKjkRzVRUXmip5zHcg47sfKtpz9jZEtiRr9CqTOCYkpyHxMd9Dmr2se1ebXtVHNXZUVF5kp9RzjoL4o9LWtZZ0/yycUSTe7p7is2XTtdCVduuSbG/ors5jU/RaxznhZ4OhsW/LPybadNvqwrhk63QqvBSPJzsq/iZEavai+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/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+YWu3rXIqo+LPVOLu57ePzwoSucxiJsnynbIr1N3AAAAAOlvaqzdCsyvVuns45qn0yamoDdt+KJDhOc1P70QDVWQtXmM7Iu+cx3QKDeWQ7tprUfUKLZNDiVSPIoqbt6xE3bBgqv7L4iL9XNDnYn1S46ytc8WwHUi6rMvODLLOrbN30eJTKg+XRdliwmuV0OMxF7Vhvdt2ry5mFdz6o9NpmlK170hwlmqzeUOZuWuTbU4487PR4r3Pc5VXdypsjURV5IiIa7vDU5iu/Mt4xqF/aa9RVn1eiXO2St+u1W1IVMkVmpproKwY0d8dVfBei8Ssam68KLsu2wFtAjavW9kTMGtfI+LvDZflqWZSrToVTiSlu1d0pGSZesZreheqOSA13lOidG1FiKyGjl2TZealNyBqCzdeGGpPNF7WjYOJJKm0qbjUCopK1uuVWPLpFdFjzvAr2sbDVnKHw8TnKqgV4CS7RuXJGG8qXnpwuvJVavOkzNkTN22jWqxEa6ryrYSuhR5ePHY1vTcLnMeyIqcXPZfMZVpbum5rg0OWjdtfuOqVKuTNnx5qNU5yciRpuLGRkXaI6M9Ve5/JPKVd+SAUUD58xL+zjVdHumCp2VkirQLzuu4aZJTVXn56PHdNJFbMI901u/imWoicXBEVUcrG7mf5Nt3I2kOYtXL1Mz7kG+KNP3HTqHdtFu2fhz0CYhTsVsFJiTa1jOqPZEc13BD8hU5bdu4VFIXt16/wC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wCkxexzV7Wva5Ec1yc2ua1U5ohOmje+bssG57n0X5cq8WfuXHMNk3a1UmOT67a714ZaN/lPg+TCft2eS3mrHOAq4AAAAAAAAAAAAAAAAAAAAAAAAAAAAAAAAAAAAAAAAAAAAAAAAAAAAAAAAAAAAAAAAAAAAAAAAAAAAAAAAAAAAAAAAjjFsGJq41WVbPdSb0+NcMzMzbNiwXc4VRrXJJ6qInY5rPJhw3c0XaG5NnMcbI1u5ereKsHzdOsbji33fs5As60peE7aK6ozq9GkRq+ZYbFe9HdiOaxF7TYOBcRUTA+HrUxLQEY6WtynQ5aLGa3h6zMru+PHVPpiRXRHr9HFsBnwAAAAAeEWFCjwnwI0Nr4cRqse1ybo5qpsqKeYAlK18faj9KLqnbGF7Ho2VMaTM9Hn6RQ41dZSKxQ1jPV8SXhxYzFgR4CPVVYjnMc3fbsQ/Khj7U3qWu+z6pl60rfxRZNnVyWuJlEl6qytVmpTkBVWE2JHhNSXgQuaqqMV7vNuvalXADRNk40vakaw8mZTqNE6K17gtah02nT/AFmC7p5mXdGWMzo0esRvCj283NRF35KpjV22FnXDGc7pzRg+xKbkGhZAlZT4QWxErEKlTsCoSzFhw5uXjxk6J7XQ+FrmPc1fJTZSmwBNuL8Q5XvfJ1054z1SqZbNRrNu/BSh2xTp9J9aVT3OV8V8eZa1rYkd71TdGeSiNTZTAMa2hrIxthxdLdMxHbMSTpVPmqNTMgRLmhLKLJP4+jiOp6MSYdHRrtuBVYxXbLxohaIA+emQcfZWxppX0t47dAlKBf1EvOkSiQpuKyYgQJtEjqjIj4DnNcxd0RyscvJy7czblz2nqT1N1e2rMy3iGj43si3K5J12tTDLmhVaPXY0o9IkGDKsgsb0UFYqNc50bhfsm3Cb2ydiG2srx7UmLinqnLus6vy1xyKSUWGxIkzBRyNZF42O3hrxLujeFezykM5AnuJiq/Xaj8t36lB/qK58fU2h0qb61B/pE7CdNrEhcHHxs26WH5Tmo1eLkq7Lt22mLHN5480mWdjK8KN3vuWlW46Qm5LrEKL0cdUfszpIbnQ1+UnNHKnPtN3ACIpHA2QLT02ae5FJ23bczDi+ZhzFHo1cqkFsCqTDmRIczTkiwnORzokF67Ohq7ZURV5bnUagLo1G5DujCcHJWLqZjKipkmlMbS1r8Gs1CqTLekfxosu1IcKBDa1zubleqqiqjUTnXWYMMWNnC2IVsXxLzzWyc3DqFOn6dOxJOep03D34JiXjw1R0OIm68+xUVUVFQwrHmkqyLIvSSyHcV95ByLcVIbEZR529a+tR71JERWvWWhNZDhMc5q7K9WK/b9IDG+ovx/r0iVyeRzadlWyIchKxlTyO+FMjOesHfzOdAjK5E8/A41VqWtvVVfuoODNR9KsfJ+JrTbCi0Oiuvml0iSqNR2Rzp2bhRVe+OjFVWshRGtaitVyo7cr3IONqBkeUpUKsRZuUm6FVJesUuoST2MmZOahLydDc9rk2c1Xw3IrVRzHuTzmVgaawdkvULetWnqbmDS23FtMlJVr5KcbesjWkmYnEidCkKWY1YezefEvLlsYnjyVi33rWyRkOV2iUeybcp9lQI2yqj6g+I6bmmtXs8hroLV286qilHxGK+G5jYjoauaqI9u27frTdFTf1oYzjjHVv4vtiHa9vOmo7FmI07NTk5ESJNTs1Ger40xGe1Go6I9zlVVREROSIiIiIgZQAAAAAEv63sa3PCpNv6osTSnHkPDcZ9VhQGclq9GVP6fIP25uR0Ljc3tVNno1OJ+5UB+Oa17VY9qOa5NlRU3RU+gDGcY5EtvLePbeyXaEysej3JT4VQlXO242te3dWPRN9nsduxyeZzVTzGTkh6SnOwFm/JOjaouWDR5eK6+sfI/k1aLORF6xKw9/NAmFVqJ2rxRHdiFeAAAAAAAAAAAAAAAAAAAAAAAAAAAAAAAAAAAAAAAAAAAAAAAAAAABAFL0uYJ1Ka7NT3hrsb4R/Bz4Fd7P6znJPoOsUdem/s0WHxcXQQvlb7cPLbdd9q+K40J+gz2mrHvY08fPs1c/YH7nilVASr4rjQn6DPaase9jxXGhP0Ge01Y97Mlu3W1ji3bhrNEt6wMl3zKW1HdK16tWnbT5+mUuKxN4jIsfjbxuYnN6QkiK3z9im6LGvi1ck2jSr6siswKrQ61LtmpKbg78MSG76l2VFRd0VFRFRUVF5oBOXiuNCfoM9pqx72YpomxbYmFtWOqbGeNKF3mtujfAjqUl1qNMdF0tNmY0T4yM98R28SK93lOXbfZNkRES1SVdPHz7NXP2B+54oFVEq91H+Ynk3+C/fEkVUSr3Uf5ieTf4L98SQDxXGhP0Ge01Y97HiuNCfoM9pqx72VUaizhqI8CM/SpDwGZdv7vrBixumse2O+sKU4HInDHd0rOjc7i3anPdEX6ANZeK40J+gz2mrHvY8VxoT9BntNWPezmWTr0te8cp25iGd08Z1tOuXQ6J1J1zWlCkIKQoabxIz1WYV/RN5I5zWuRFVN+0p4D5q69dBWk7C2k6+cmY0xT3muSjd7OpTvf2pTHRdLUpWDE+LjTD4bt4cV7fKau2+6bKiKn0qJV7qP8xPJv8ABfviSKqAEAUvS5gnUprs1PeGuxvhH8HPgV3s/rOck+g6xR16b+zRYfFxdBC+Vvtw8tt13v8AJV08fPs1c/YH7nigPFcaE/QZ7TVj3seK40J+gz2mrHvZVRMFwa9Lcpd23Dalt6b8+Xsy2qnGpE3VrVs1lQp75mFskRsOM2YTfZV2VFRF+oDieK40J+gz2mrHvY8VxoT9BntNWPeyh8eXn4QrMpd5fBS47a76Qem71XFI9TqMr5Spwx4PE7gdy323XkqGRgRVomxbYmFtWOqbGeNKF3mtujfAjqUl1qNMdF0tNmY0T4yM98R28SK93lOXbfZNkRES1SVdPHz7NXP2B+54pVQAAAADpL2u2lWDZlevquvVlNt2mTVVnHJ2pBgQnRH7fXwsUCYpKEmfO6CVCdml6za2nigwpaUh9sJ1yVRvE+L9DlhyzeBU7WPa1d0UrgmfufFn1il4Ah5Ou2EiXRlyrzt+1d/bznn8Uu1qrz4OrpBcidicbtimAAAAAAAAAAAAAAAAAAAAAAAAAAAAAAAAAAAAAACTteshM48lce6t7egREqmIbigOq6wW7vmbenntlp6CqJzd8uGrd90bu923apVcnNytQlIE/IzEOPLzMNsaDFhu4mxGOTdrkXzoqKi7nQ5JsWj5Px9cmOrgZxU65aVNUqZXh3VrI0NzFe3/ACm8XEi+ZURTSnc/73rV0acKZaV2qqXPjOoTlg1tiu34JmnP6JibrzVegWBuq9q7gUeAAAAAAAAAAAAAAAAAAAAAAAAAAAAAAAAAAAAAAAAAAAAAAAAAAJV08fPs1c/YH7nilEZHqs3Qse3PW5Di6zT6NOzUFWpuqRGQHubt+9EJ308fPs1c/YH7nilQ1GQlarT5qlz0PpJacgvl4zP2mParXJ/cqgQlpNuHVfMaWbIquDsa48gUOXprpmah3ZOzTalck25z3zUeD1ZOil0iRVfwPiq9XdrmsRSotMmQbKydhyjXXYlmy1pSMWJMy81QpeBChNp09CjPZMwdoSIxVSKj/KRE4t9/OaVsGjav9NtoNwVYGF7fyFb9LfHl7Vul10wqcyRk3vc6EyoSsVqxXuhcWyrBV/GiJ8leZuzTVh2bwbiSm2PV6vDqtZfMTVVrM7CarYUeoTcZ0eYdDR3NGcb1Ru/PZEA2kSrp4+fZq5+wP3PFKqJV08fPs1c/YH7nigVUSr3Uf5ieTf4L98SRVRKvdR/mJ5N/gv3xJAVUcKs1en2/R56u1aYbAkqdLRJuZiuXkyFDarnOX1IinNNRatLTyBfune9rGxhT3zlxXDT+9ktDZMQoCtZGe1kV/HFexqbQ1evykVdtk5gYDo6o09kh1f1c3nLudWskxFZb8KLzWl23CeqSkBm/yVibLGft2q5PoQps6azbelLRtGiWrIwGwZej0+XkYUNvY1sKG1iJ/qO5AlXuo/zE8m/wX74kiqiVe6j/ADE8m/wX74kiqgBKunj59mrn7A/c8UqolXTx8+zVz9gfueKBU8d0RkGI+DD6SI1qqxm6JxLtyTdSLcNafdalqY0m+9mYbex9WY9dq9e7wvt+XrDahGmpqJG2nZxYi8KORzWokujVY1E3c5d0SzajJ98KfNU9ZiPL9Zgvg9NAiLDiw+JqpxMcnNrk33RU5opKNqzWuzD9suxDJYvpOUIkm6NAouQaleTJdOrucqwn1KXjNdMxIsNHeV0fFx8Panaobe0wZpnc8Ylk71rdEh0iuys7N0WtyUJyuhQahKRXQo6QlXmsNXN3bvz2XZeaG2DV2mzDD8D4op9iz1ZbV6vEmZqq1moMYrGTVRmorosw9jV5ozjcqNReeyIbRAlXTx8+zVz9gfueKVUSrp4+fZq5+wP3PFKqAAAATF3RevVGW0zz1g0CKrK3k2t0qyKZtz4os7Mt427efeDDjJt9ZTpKupRjbw1faY8cxfjZKSqFfvCeheZj5GSaknE2/wDXRHbL5gKZt2hU617fpls0iD0UhSJODISsP9iDCYjGJ+5rUOxAAAAAAAAAAAAAAAABKvjR9Cfpz9max7oBVQJV8aPoT9OfszWPdB40fQn6c/Zmse6AVUCVfGj6E/Tn7M1j3QeNH0J+nP2ZrHugFVAxTFuUrEzTYlMyZjSu9+bbrPTdSneqxpfpeijPgxPi4zGRG7RIT2+U1N9t03RUVcrAAAAAAAAAAAAAABKWCFTHGt7PeKH/ABUneUlScjUiD2fLasrPxPr4phGc/q85VpK2cYbLQ12ad73g7wmXVTLls+pRU5cTGS7ZqVhr9O8bj5fSBVIAAAAAAAAAAAAAAAAAAAAAAAAAAAAAAAAAAAAAAAAAAAAAAAAAAlXTx8+zVz9gfueKVUT/AJS0FaTs033U8mZLxT35uSs9D12d7+1KX6XooLIMP4uDMMht2hwmN8lqb7bruqqq4r4rjQn6DPaase9gVUCVfFcaE/QZ7TVj3seK40J+gz2mrHvYFVEq6ePn2aufsD9zxR4rjQn6DPaase9m1cF6XME6a+/fgUsb4OfCPq3fP+s5yc6fq/S9D/aYsTh4eni/J234ue+ybBtUlXuo/wAxPJv8F++JIqoxTKWLbEzTYlTxnkuhd+bbrPQ9dkutRpfpeijMjQ/jIL2RG7RITHeS5N9tl3RVRQysEq+K40J+gz2mrHvY8VxoT9BntNWPewKqBKviuNCfoM9pqx72PFcaE/QZ7TVj3sB3Uf5ieTf4L98SRVRKviuNCfoM9pqx72VUAJV08fPs1c/YH7nilVE/5S0FaTs033U8mZLxT35uSs9D12d7+1KX6XooLIMP4uDMMht2hwmN8lqb7bruqqqhQAJV8VxoT9BntNWPex4rjQn6DPaase9gVUCVfFcaE/QZ7TVj3seK40J+gz2mrHvYDTx8+zVz9gfueKVUaqwXpcwTpr79+BSxvg58I+rd8/6znJzp+r9L0P8AaYsTh4eni/J234ue+ybbVAAEK3F3R9+nTPNdwNqotKLLScpMJHo130WA58OapsXypeNMSvN26N3bEfBV3xjHokJEQC6iVYC/CvumU09fKlbFxGyEifsTs7UuLi/fAbsULj7JeP8AK9twLuxteFKuSjzHJs3TplsVrXbbqx6JzY9N+bHIjk86ITzh/wDpvdCtQU1297bZtSS3+jpIESLt/qAqsAAAAAAAAAAAAAAAAlXuXHzE8Zfxr74nSqiVe5cfMTxl/GvvidAqoAm65tV8+3VVaGn+yrflZ+izceckrkrsZHOZLz0OVWOySl1a5E6VreF0RXI5ER7W7Iq7oFIgACVe5cfMTxl/GvvidKqJV7lx8xPGX8a++J0qoAAAAAAAAAAAAAAEq6+F7wS+D8lQ/JW1MuUF8y/zpJTCxYMdP38TCqiVO6X/ABGl2Yq/Z3pui353f6NqjBbv/wB8CqwAAAAAAAAAAAAAAAAAAAAAAAAAAAAAAAAAAANParbny9YGG6tkrCiSU3XbQ/riZpM7LdNAqshDReswF4VR7XJDVYrVhqjldCRvNHKihuEEVabu6rae819VoF+TPg3uiNws6CrR0dTo71/4qc2Rrd/oipDXnsnEWlBjQpiEyPAisiQojUex7HIrXNVN0VFTtRUA8wAAAAA6m7KdXaxatZpNrXH8H61O0+Yl6dV+psm+980+G5sKZ6B6oyL0b1a/o3Lwu4dl5KdsAJV/J412f+kV/wDhFR/5h4/k868Gu3b3RFjk/wArEtHT/wAIhVgAlT8n7XinZ3QiXX14npP8weAHXmnZ3QKTX14ppf8AMKrAEqeAPXqnZr9kF9eK6Z/MHgG17p2a+KavrxbTf5hVYAlTwE6+U7NeVJX14up38weAvX2nZrtoy+vGFP8A5hVYAlTwHa/U7Nc9DX14ykP5g8CGv9OzXFQF9eNJH8ZVYAlTwJ90BTs1u24vrxtJ/jHgW7oGnZrXtlfXjeU/GVWAJU8DHdBE7NaVrL68cyv4x4G+6DJ2azbSX147lvxlVgCVPA73QhOzWPZ6+vHsv+MeCDuhSdmsKzF9eP4H4yqwBKngj7oYn63tkL67Ag/jHgl7ocnZq3sVfXYUP8ZVYAlTwUd0QTs1ZWEvrsRn4x4K+6JJ2arMfr67Gb+MqsASp4Le6KJ2ap8dr67IT8Q8GHdFU7NUWOF9dk/+YqsASp4Mu6Lp2anMar67LX8Q8GvdGU7NS+MV9dmu/EVWAJU8HHdG07NSWLl9dnxPxHzg7qTK5apF+WbQ85ZHs27bqgUuNHhuoFFdIxJSRfF2htjuVy8aOe2KrG7bt2evLj5/colen9z5xPcuYq9nzPMR+Rrrrc8szAk56HwUimwG7NgS8OW3XpkhwmtZxRVc13DxcDVUD5PaKsIa0bwu+Bd+mN1bteC2IkOYuWLHdJ0pWtXmyKrkVk01F7YSMi+ZVb5z6eaQJC+6Lq/1I0rKVxUyvXW6l2NEnajTZB0nLx1bTYzVVkFXvVva1FXdEc5FcjWIqMbY8nJSdOlIMhT5SDKysvDbCgwYMNGQ4bGpsjWtTkiInJEQlrGH9A7ormyUXye+tlW3PIn7SQuOFv8A69gKrAAAAAAAAAAAAAAAAJV7lx8xPGX8a++J0qolXuXHzE8Zfxr74nQM01i58fgLFcOp0+K+Wq9yT8Oh06fWRjzcGmvitcr5yLDgMfEe2FDa96Na1Vc5Gt85JM1qR0k2JfmA5Cx77q03SLPqFZm67UZi1auyYmJmZlHI+aiNfKo+NEixnOc7gRypvz2RD6WGu7+xH8OMl46yJ8IOpfAGbnprqfVOk671mXWDw9Jxp0fDvxb8Lt+zl2gZ7IT0rU5GXqUlEWJLzcJkeC9Wq3iY5EVq7KiKnJU5Km57wAJV7lx8xPGX8a++J0qolXuXHzE8Zfxr74nSqgAAAAAAAAAAAAAASp3UHifopviWhcpiZnKJCl1+iItWlFRf7kUqslTuk/8ASdPFOoic1rN725II39pXTzHbfX8gB4Oe6OL+sfixPVaET8Q8G/dG1/WUxenqs5/4iqwBKng07oyv6zGMk9Vmu/EPBl3Rdf1ncap6rLX8RVYAlTwYd0WX9aLHCeqyf/MPBb3RRe3VPjtPVZCfiKrAEqeCvuiS9uqzHyeqxm/iHgo7ogvbqxsFPVYjPxlVgCVPBN3Q9e3VtYieqw4f4x4JO6Gr26urHT1WDC/GVWAJU8EPdC17dX9lJ6rAg/jHgf7oUvbrEs1PVj6B+MqsASp4He6EL26ybQT1Y8l/xjwNd0GXt1nWmnqx3LfjKrAEqeBjugq/rp2snqxzK/jHgW7oGv669sp6sbyn4yqwBKngT7oCv67luJ6sbSf4x4Edf6/rw2+nqxpJfjKrAEqeA7X8v681CT1YzkfxjwGa/F/XroqerGMh+MqsASp4CtfS9uvCkJ6sX07+YPAPr4Xt160tPVi6m/zCqwBKngF17r26+qcnqxZTP5g8AevVe3X9Ip6sVUv+YVWAJU8AGvNe3ugconqxTSv5g/J+15L290Il09WJ6T/MKrAEp/k9a8VduvdEGNT6sS0df/qHV3ZhvWbZ1r1e7Lq7pFCk6NRpGPP1CYi4io/BCl4TFfEcqdJzRGtXkWAax1D4Rgah8fOxZWLtqVCt6pTkGLXEprWpNT0rCdxpKsiO3SE10RsNXO4XKrWK3bylVA/nEodqXPkS7vg7YVvVO4apUZh/VZOnU7ePGRXKu6QIPEjE2XdWt8lv07JufYfudulLWPhKFKVLKWXH0G0VbxJYb1bU3Kip54iqrJNd+e0BzlXsdspX+GtP2HNP9B+DuJLCplAgPajZiPCYr5qaVPPGjv3iRV/znKieZETkbDAAAAAAAAAAAAAAAAAAAAAAAAAAAAAAAAAAAAAAAAAAAASpcX+5Tul1o1T5EG+8VT9F280SYkp9Jri+tyQ3beoqsk/WNEdZGdtMmaYjeGTpF7TVpTkTsRjK1K9A1z/8lqwlXdeSLt9IFYAAAAAAAAAAAAAAAAHzV0Fa9dJ2FtJ1jYzyXlbvNclG759dku8VSmOi6WpTUaH8ZBl3w3bw4rHeS5dt9l2VFRPpUAJV8aPoT9OfszWPdB40fQn6c/Zmse6FVACVfGj6E/Tn7M1j3QeNH0J+nP2ZrHuhVQAlXuXHzE8Zfxr74nSqgAAAAAAAAAAAAAAASprc/wB0d/abcZt8rvvlSRrkaGn+EgUyDEjRGqnnb5bd/UhVZJ+Q4rr+7o3ie1pZqRIOL7Irl2Tbu1rIlRVsgxi/5ezUciLz2XdAKwAAAAAAAAAAAAAAAAAAAAAAAAAAAAAAAAAAAAAAAAAAAAAAAAAAAAAAAAAAAAAAAAAAAAAAAAAAAAAAAAAAAnfugNizl96Sr+hUhHtq1vScO5qdFhpvEhRqfFbMq5n+UsOHEan+cUQemck5WoSkeQnpeHHlpmG6DGhRG8TYjHJs5qovaioqoqAY5iy+JPJuNLUyLT1Z1e5qLJVZiMXdGdPBbEVvrRXKip2oqKhlJKmgSdmrMt7IOl+tTER9QwzdczTJLpXKsSJRJxzpqnxnb8/KY+IiJ5mtam5VYAAAAAAAAAAAAAAAAAAAAAAAAAAAAAAAAAAAAAAJO0lJ4Q9Reo/PD/jZWNc8tYlIidrWwKTARkdYa+dkSLEa7fsVWrsbl1K5al8F4GvfK0WIxsagUiNFkkfsrXzr9oUqxd/M6PEhNX6lOm0eYmmMK6b7IsepselZSnpUq06LziOqU25ZiZ41Xm5WxIrmbrz2YgG5QAAAAAAAAAAAAAAAAAAAAAAAAAAAAAAAAAAAAAAAAAAAAAAAAAAAAAAAAAAAAAAAAAAAAAAAAAAAAAAAAAAAAEjZgiu09607Dzk74m0cuSbMd3O/shy9Va5YlMmnr9L9lgbquzWMcpXJq/UzhaR1BYPurFc1EZAmqrJrEpc05VTqlQhKkSWjIqc0RsVjN9uatVyec6TR7miezhgui3BcjHy930R8W3bsk4qbRZWsSa9FMJEb+ir9mxeHzJFRPMBusAAAAAAAAAAAAAAAAAAAAAAAAAAAAAAAAAAADrbkuKjWjb1Tuq45+FI0qjScafnpmKuzIMCExXxHr9SNaq/uAljVTFdnXUFinSXS/jqbKTkPIt8q3m1lLkn7SstE+lI8wvCqclTaG7sUrklbQlbtZu2mXnqzvenxZa4s01XvjIQI6fGSFvS+8Kmy/wBW8NFiKqcno6Gq80KpAAAAAAAAAAAAAAAAAAAAAAAAAAAAAAAAAAAAAAAAAAAAAAAAAAAAAAAAAAAAAAAAAAAAAAAAAAAAAAAAAAAAAABIGTHfkj6o6dm+WXq+MczzMvb97MTlApVdRFSRqap2MZFTeFFdyRF4nuVXK1CvzEcs4wtTNGN7gxde0osxRriknycwjduOGq82RWKu6JEhvRr2rtycxFAy4EvaQ8sXdRqrVdI+dJtFyPjqWZ3uqL90Zc9ATyZaoQlXm57W8LIqbqqORFVVdxo2oQAAAAAAAAAAAAAAAAAAAAAAAAAAAAAAAABI2qKozmovMFvaKLVm4rKKrINz5RnZd6osvR4b2ul6dxp8mJMxEYqpycjOB2zmq5DcWpfP9F064zmLxmqfErFdn48OlW1Qpfd0xWKrG8mBLQ2pzVFXm5URVRrV2RV2auPaRsEV/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+7JvuHq80xU5r7+pUBIV1W0xVZAvGlN244TkT/AIUxrUWG/ZXLwtTyla1qhVgNd4Izvj3UTj6SyHjuqdPKx/ipyTi7NmqbNIidJLTEPfdkRqr6lTZzVVqoq7EAAAAAAAAAAAAAAAAAAAAAAAAAAAAdFfN8WpjW0Krfl81uXpFCoks6bnpyYdsyFDT6k5ucqqjWtRFc5yo1EVVRDnV2u0W2KNO3FcdVlKZS6bAfMzk5NxWwoMCExN3Pe9yojWoibqqkX0CmVfuiORJW/LnkJqS042ZUHPt6lTLHQ3XtUoTlb12PDXZepw13RjHfKXdF5rEa0O9062xcuqHK7dZ2V6DN0y3qdCfJYotufTZ0nIv/ADlXjQ+zp4/6C+ZmyorkSE8sI8YcOHBhtgwYbWQ2NRrWtTZGonYiJ5kPIAAAAAAAAAAAAAAAAAAAAAAAAAAAAAAAAAAAAAAAAAAAAAAAAAAAAAAAAAAAAAAAAAAAAAAAAAAAAAAAAAAAAAAAAAAAAAAlPOGmy+rGvub1O6Q4ktS78e3jua1Iq9HSrxgNVXObEbujYU3zVWxU23cvNUVznLtHTrqWsLUdbEepW6kxSLio8RZO4rYqSdHUqLONVWvhRoaojuHiRyNibIjtlTk5HNbtsnbUDpApWS7lg5kxLdMzjbMFLYnUrnprfi55rUTaXqEH5MxCVERqqqK5EREXja3gUKJBLWINYNUp14QcD6trblscZL24JCdWJtQrmYi7JGkZl3ktc5dviXLvuqIi8SrDbUoAAAAAAAAAAAAAAAAAAAAAAMev/INl4stGo33kG45Oh0KlQljTU5NP4WtTzNRO173LyaxqK5yqiIiqqIax1Das8e4CSVttJabu/INaVIVCsqhp09Tn4rk8hXNairBhedYjk7Edwo9U2NX2NpRyFnO65DNGuGoSlXnJKIkzb+N5GJxUGg+dFmE3VJyY8zlcrmdqKr28LWB0NEtLIfdCazKXxlSnVSz9PclMMmrftGI5YE/d6sXeHOVBWruyWVURzISL5SbKi9kR1qU2m06jU6VpFIkJeRkZKCyXlpaWhNhwoEJiI1rGMaiI1qIiIiImyIhyGtaxqMY1GtamyIibIiH6AAAAAAAAAAAAAAAAAAAAAAAAAAAAAAAAAAAAAAAAAAAAAAAAAAAAAAAAAAAAAAAAAAAAAAAAAAAAAAAAAAAAAAAAAAAAAAAAAAAGF5Yw3jLOVpxrIyrZ0hcNIirxthTLFR8CJsqJEgxGqj4T0RVTjY5F2VU32VUJlTHWrPR1/SMNVaczjiuV5us6uTKNuKkwET5MhN7bTDWonKE5N9kRjGbqryzgBo/CWsrBGdJ1bboFyxaFd8B3RzVqXHAWnVeXip2w+giL8Yqefolft59jeBrDM+mjB+oCRbK5Ux/TqrNQW8MrU2NWXqEqqc0WFNQ1bFaiLz4eLhVUTdFNOy+H9ZOn5eDCGWqflm0YKfF2zkSK5lUloadjJaqQk+MXsREjNRjUTkgFYglqU16W9ZczCo+p3EN8Yan3vSF12pyLqjQ4kReSNhVGVRzH8/OrWonLdTf9k5NxzkqRSpY8vy37lleFHLFpNSgzSNRf2ujcvCv1LsqAZMAAAAAAAAAcCtV6h21T4lWuOtSFKkYP5yanZlkCEz1veqIn94HPBN116+8CU+sRLSxlGr2W7nZySk2DTH1VU8yOdMN2l2s37XJEXZEVdjoY01r6zuzqsrSrX09WzM8ok1HmG1+5HQl/4tjUSVgq5O3iXjYqpsu6Abvy/n3DuBaJ3/y3kCk27LuaroMGYi8UzM7dqQZdm8WKv+Y1dvPsTpFyxqu1dOWm4AtqcwzjaP5Ea+7okv65qEJe1adIqvkNVF5RXrzRUVr2OarTZ2JNEuDsWVv4cVCmT9931FckWYuy8ZpapUnxU/TYsTyIKpz2WG1HInJXKb9A0xgLSZiHTz1qr2vTpys3bVUc6r3ZXZhZ2r1B7l3er47vkNcqIqtYjUXZFdxKm5ucAAAAAAAAAAAAAAAAAAAAAAAAAAAAAAAAAAAAAAAAAAAAAAAAAAAAAAAAAAAAAAAAAAAAAAAAAAAAAAAAAAAAAAAAAAAAAAAAAAAAAAAAAAAAPTNykpPysWSnpWFMy8diw4sGMxHsiNXkrXNXkqL9Cmgb10CaTL2nlrL8RU+3qujliQqjbMeLR48KIv6bequYxXfW5qlCACWE0kZ2sjycJ63sh0uVb2SN5SErdEJG/sMfHRj4bfMmyqqIcmFQu6PW35ElfmCbzhN7XVek1Klx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/AD9SiokNeXlIkNHI9EVEcinCZpdz5nFe+Wq3PtQlKbF8pLHx1GiUqlsavbDmZtf6RNoqdrXK1EVN2qBsvLWr/TlhSYdTL6yjSm1lHdGyi05zqhUnxOxGdWl0fEaqryTjRqb+c1ourHUdkPycEaKrwfKRfzVXvyfgW9Aa3zREl3K6LFYvaiNVFVF3NzYn034JwdLsg4qxZQLfitbwLOwZVIk7Ebtts+aicUZ6f5z17V+k2SBJ7cbd0WyAvWLs1GY7xfBif8Cs+1Vq70Z+y6LPqio76Vau2/NDy/IYuy4/KyfrRzpXuL85LUuuQ6PKRfpR0GCx3L6kVCrgBKni09NMf/feNf8AVd/ldcvKfdxevhiNHivdEz/LmcTT0xH/AEY8W6assRvqVJlE/wBRVYAlTxZmlaB/vTSbwpe3Z1O76i3b1cUVTxXuftJoa9LjPU9nmznN+TLyt4OmJPf6XQYzF4v+sVaAJQdgTXVZqdPYetWn3PDhc4dMvGy5bo3/AFPm5dVjL+5AmdNc2N/IytpLpF7SUL87Vsc3C1y8v2JCbTp37+tP9ZV4AnSxdfGnO7Kwlp3TcFSxtdKbJEoN+U99FmoaryRFdF+JVVXkiJEVV+goaWmZecl4c3KTEOPAjMR8OLDejmPaqboqKnJUVPOh0N844x/k2kOoGRLJody052+0tVZCFNMaqp8pqPReF30OTZU5bKTzOaFJXHseJXNJ2YbtxHUUesZtIZNvqtuzD15qkWQmXORN15cTXJw7rwt7AKpBJ7dVObMEKkjq/wAKR4NGg+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/mjV4kard1TXUppWy/qQnZe6Na97MWhsiNmJLGFrTMSBSJdUVFb16YaqRJyInnRFRqOReFytVWm58Baa8Z6dqJMyVmyUzO1qrP6xXLkqkXrNVrEwq7uizEd3Nd3KqoxNmoqqu26qq7VA6y27ZtyzaHJ2zaVBp9GpFPhpClZGQlmQIEBn7LGMRGtT1IdmAAAAAAAAAAAAAAAAAB+Oa1yK1yIqKmyovnQmHIWiWmSV0zOWtLl5TGHr/AIvlzPe2Ej6HWFTdejnpD82qKu/lsRFRXK/hc7ZSnwBLNmaxK9Ydz0/FWsmxoWNrmqETq1MuWWirGteuxE88Cadzlnr29FGXdE23ciuRpUqKjkRzVRUXmip5zHcg47sfKtpz9jZEtiRr9CqTOCYkpyHxMd9Dmr2se1ebXtVHNXZUVF5kp9RzjoL4o9LWtZZ0/wAsnFEk3u6e4rNl07XQlXbrkmxv6K7OY1P0Wsc54WeDobFvyz8m2nTb6sK4ZOt0KrwUjyc7Kv4mRGr2ovna5FRUc1yI5rkVFRFRUO+AAAAAAAAAAAAAAAAAAAAAAAAAAAAAAAAAAAAAAAAAAAAAAAAAAAAAAAAAAAAAAAAAAAAAAAAAAAAAAAAAAAAAAAAAAAAAABxqjUafR6fNVarT0CSkZKC+ZmZmYiJDhQYTGq573udsjWtaiqqryREVTkOc1jVe9yNa1N1VV2REIluytVruhGQpvF1kVGbkdPVoT6Qrtr8pEWGt4T8NUd3tlIic1lWLssSI1fK5Ki84bnB7Jq5Mgd0Jq81btjzdWs3TnJR3y1UuCGjpapXu5jla+WlN04oMluio+IqbvTdvar2Mr2zbMtXHlr02yrIoMnRqHSIDZaSkZSHwQ4MNPMidqqqqqq5d1cqqqqqqqnModDo1s0aRt23qXLU2l0yXhyknJy0JIcKXgsajWMY1OTWoiIiIhzgAAAAAAAAAAAAAAAAAAAAAAAAB+KiKmypuin6AI9yFhzI+k+66pnbSjQ31m0qnGWdvbF8JythTH7c/SmoipBmERN3Qmps9E2RF2axKKwxmfH+fMf0/JWNqx1+kz+7HNe3gjykdu3SS8eH2w4rFVN2/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/IUtojw3VYsnN1aWbO5IuCWdzoFBdtvLNXsSZmWrwo1exj03ThermUvYVh2ljCzqTYNiUSXpFBoks2VkpSA3ZrGJ2qq9rnOVVc5y7uc5VcqqqqprDSbp8XAmO4nwmn1rOQbvmFrt61yKqPiz1Ti7ue3j88KErnMYibJ8p2yK9TdwAAAADpb2qs3QrMr1bp7OOap9MmpqA3bfiiQ4TnNT+9EA1VkLV5jOyLvnMd0Cg3lkO7aa1H1Ci2TQ4lUjyKKm7esRN2wYKr+y+Ii/VzQ52J9UuOsrXPFsB1IuqzLzgyyzq2zd9HiUyoPl0XZYsJrldDjMRe1Yb3bdq8uZhXc+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+fMS/s41XR7pgqdlZIq0C87ruGmSU1V5+ejx3TSRWzCPdNbv4plqInFwRFVHKxu5n+TbdyNpDmLVy9TM+5BvijT9x06h3bRbtn4c9AmIU7FbBSYk2tYzqj2RHNdwQ/IVOW3buFRSF7dev+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6TF7HNXta9rkRzXJza5rVTmiE6aN75uywbnufRflyrxZ+5ccw2TdrVSY5PrtrvXhlo3+U+D5MJ+3Z5Leasc4CrgAAAAAAAAAAAAAAAAAAAAAAAAAAAAAAAAAAAAAAAAAAAAAAAAAAAAAAAAAAAAAAAAAAAAAAAAAAAAAAAAAAAAAAACOMWwYmrjVZVs91JvT41wzMzNs2LBdzhVGtcknqoidjms8mHDdzRdobk2cxxsjW7l6t4qwfN06xuOLfd+zkCzrSl4TtorqjOr0aRGr5lhsV70d2I5rEXtNg4FxFRMD4etTEtARjpa3KdDlosZreHrMyu748dU+mJFdEev0cWwGfAAAAAB4RYUKPCfAjQ2vhxGqx7XJujmqmyop5gCUrXx9qP0ouqdsYXsejZUxpMz0efpFDjV1lIrFDWM9XxJeHFjMWBHgI9VViOcxzd9uxD8qGPtTepa77PqmXrSt/FFk2dXJa4mUSXqrK1WalOQFVYTYkeE1JeBC5qqoxXu8269qVcANE2TjS9qRrDyZlOo0TorXuC1qHTadP9Zgu6eZl3RljM6NHrEbwo9vNzURd+SqY1dthZ1wxnO6c0YPsSm5BoWQJWU+EFsRKxCpU7AqEsxYcObl48ZOie10Pha5j3NXyU2UpsATbi/EOV73yddOeM9UqmWzUazbvwUodsU6fSfWlU9zlfFfHmWta2JHe9U3RnkojU2UwDGtoayMbYcXS3TMR2zEk6VT5qjUzIES5oSyiyT+Po4jqejEmHR0a7bgVWMV2y8aIWiAPnpkHH2VsaaV9LeO3QJSgX9RLzpEokKbismIECbRI6oyI+A5zXMXdEcrHLycu3M25c9p6k9TdXtqzMt4ho+N7ItyuSddrUwy5oVWj12NKPSJBgyrILG9FBWKjXOdG4X7Jtwm9snYhtrK8e1Ji4p6py7rOr8tcciklFhsSJMwUcjWReNjt4a8S7o3hXs8pDOQJ7iYqv12o/Ld+pQf6iufH1NodKm+tQf6ROwnTaxIXBx8bNulh+U5qNXi5Kuy7dtpixzeePNJlnYyvCjd77lpVuOkJuS6xCi9HHVH7M6SG50NflJzRypz7TdwAiKRwNkC09NmnuRSdt23Mw4vmYcxR6NXKpBbAqkw5kSHM05IsJzkc6JBeuzoau2VEVeW51GoC6NRuQ7ownByVi6mYyoqZJpTG0ta/BrNQqky3pH8aLLtSHCgQ2tc7m5Xqqoqo1E511mDDFjZwtiFbF8S881snNw6hTp+nTsSTnqdNw9+CYl48NUdDiJuvPsVFVFRUMKx5pKsiyL0ksh3FfeQci3FSGxGUedvWvrUe9SREVr1loTWQ4THOauyvViv2/SAxvqL8f69Ilcnkc2nZVsiHISsZU8jvhTIznrB38znQIyuRPPwONValrb1VX7qDgzUfSrHyfia02wotDorr5pdIkqjUdkc6dm4UVXvjoxVVrIURrWorVcqO3K9yDjagZHlKVCrEWblJuhVSXrFLqEk9jJmTmoS8nQ3Pa5NnNV8NyK1Ucx7k85lYGmsHZL1C3rVp6m5g0ttxbTJSVa+SnG3rI1pJmJxInQpClmNWHs3nxLy5bGJ48lYt961skZDldolHsm3KfZUCNsqo+oPiOm5prV7PIa6C1dvOqopR8RivhuY2I6GrmqiPbtu3603RU39aGM44x1b+L7Yh2vbzpqOxZiNOzU5OREiTU7NRnq+NMRntRqOiPc5VVURETkiIiIiIGUAAAAABL+t7GtzwqTb+qLE0px5Dw3GfVYUBnJavRlT+nyD9ubkdC43N7VTZ6NTifuVAfjmte1WPajmuTZUVN0VPoAxnGORLby3j23sl2hMrHo9yU+FUJVztuNrXt3Vj0TfZ7Hbscnmc1U8xk5IekpzsBZvyTo2qLlg0eXiuvrHyP5NWizkResSsPfzQJhVaidq8UR3YhXgAAAAAAAAAAAAAAAAAAAAAAAAAAAAAAAAAAAAAAAAAAAAAAAAAAAAAAAAAAAAAAAAAAAAAAIApelzBOpTXZqe8NdjfCP4OfArvZ/Wc5J9B1ijr039miw+Li6CF8rfbh5bbrvf5Kunj59mrn7A/c8UB4rjQn6DPaase9jxXGhP0Ge01Y97KqJ6u3W1ji3bhrNEt6wMl3zKW1HdK16tWnbT5+mUuKxN4jIsfjbxuYnN6QkiK3z9igY14rjQn6DPaase9jxXGhP0Ge01Y97KNsa+LVyTaNKvqyKzAqtDrUu2akpuDvwxIbvqXZUVF3RUVEVFRUXmh3oEVaJsW2JhbVjqmxnjShd5rbo3wI6lJdajTHRdLTZmNE+MjPfEdvEivd5Tl232TZEREtUlXTx8+zVz9gfueKVUAAAAA6S9rtpVg2ZXr6rr1ZTbdpk1VZxydqQYEJ0R+318LFAmKShJnzuglQnZpes2tp4oMKWlIfbCdclUbxPi/Q5Ycs3gVO1j2tXdFK4Jn7nxZ9YpeAIeTrthIl0Zcq87ftXf2855/FLtaq8+Dq6QXInYnG7YpgAAAAAAAAAAAAAAAAAAAAAAAAAAAAAAAAAAAAAAk7XrITOPJXHure3oERKpiG4oDqusFu75m3p57Zaegqic3fLhq3fdG7vdt2qVXJzcrUJSBPyMxDjy8zDbGgxYbuJsRjk3a5F86Kiou50OSbFo+T8fXJjq4GcVOuWlTVKmV4d1ayNDcxXt/ym8XEi+ZURTSnc/73rV0acKZaV2qqXPjOoTlg1tiu34JmnP6JibrzVegWBuq9q7gUeAAIApelzBOpTXZqe8NdjfCP4OfArvZ/Wc5J9B1ijr039miw+Li6CF8rfbh5bbrvtXxXGhP0Ge01Y97Gnj59mrn7A/c8UqKoTfe+QmZ/q0xM9WgvjdDLs44sThaq8LG+dy7bInnVUAl3xXGhP0Ge01Y97HiuNCfoM9pqx72euY7oFAlIESamtGWqaDBgsWJEiRMdI1rGom6uVVmdkRE5qqm6cA5vt/URjSQypatt3HRaTU4sVkrAr0pDlpmI2G7h6VGw4kRqw3Ki8Lkcu+ygaa8VxoT9BntNWPeyf8ADOgrSdderHUXjOv4p61bdifBH4PyXf2pM6n12mxI018YyYSJE44jUd8Y53Dts3ZOR9KiVdPHz7NXP2B+54oDxXGhP0Ge01Y97HiuNCfoM9pqx72VUTBcGvS3KXdtw2pbem/Pl7MtqpxqRN1a1bNZUKe+ZhbJEbDjNmE32VdlRURfqA4niuNCfoM9pqx72PFcaE/QZ7TVj3sofHl5+EKzKXeXwUuO2u+kHpu9VxSPU6jK+UqcMeDxO4Hct9t15KhkYEVaJsW2JhbVjqmxnjShd5rbo3wI6lJdajTHRdLTZmNE+MjPfEdvEivd5Tl232TZEREtUlXTx8+zVz9gfueKVUBKvdR/mJ5N/gv3xJDxXGhP0Ge01Y97HdR/mJ5N/gv3xJFVASr4rjQn6DPaase9jxXGhP0Ge01Y97NwZ5zvbmn60pK67htm57ifU6nApEjSbbkWTlQm5mLxK1sKC57OPk1V2Rd/oRTEcSasPCzecCzfyas8Wb08GLG763bZve6nQ+Bu/C6N0ztnO7GptzUDDfFcaE/QZ7TVj3sn/XroK0nYW0nXzkzGmKe81yUbvZ1Kd7+1KY6LpalKwYnxcaYfDdvDivb5TV233TZURU+lRKvdR/mJ5N/gv3xJAPFcaE/QZ7TVj3seK40J+gz2mrHvZVQAlXxXGhP0Ge01Y97HiuNCfoM9pqx72bexvqGxxlnIV8Y4secmp+ex/GgStWm0hs6o6PFR28OE9HKr3MVitcvCiIvJFXZdtmAfNXXroK0nYW0nXzkzGmKe81yUbvZ1Kd7+1KY6LpalKwYnxcaYfDdvDivb5TV233TZURU+lRKvdR/mJ5N/gv3xJFVAAAAAAAAAAAAAAAAAAAAAAAAAAAAAAAAAAA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wApETi3385tQ1bpqw7N4NxJTbHq9Xh1WsvmJqq1mdhNVsKPUJuM6PMOho7mjON6o3fnsiG0gJV08fPs1c/YH7nilVEq6ePn2aufsD9zxSqgAAAExd0Xr1RltM89YNAiqyt5NrdKsimbc+KLOzLeNu3n3gw4ybfWU6SrqUY28NX2mPHMX42SkqhX7wnoXmY+RkmpJxNv/XRHbL5gKZt2hU617fpls0iD0UhSJODISsP9iDCYjGJ+5rUOxAAAAAAAABP+Uteuk7C191PGeS8rd5rko3Q9dku8VSmOi6WCyND+Mgy74bt4cVjvJcu2+y7KiogUACVfGj6E/Tn7M1j3QeNH0J+nP2ZrHugFVAlXxo+hP05+zNY90HjR9Cfpz9max7oBVQJV8aPoT9OfszWPdB40fQn6c/Zmse6AVUCVfGj6E/Tn7M1j3QeNH0J+nP2ZrHugFVAlXxo+hP05+zNY90HjR9Cfpz9max7oBVQJV8aPoT9OfszWPdB40fQn6c/Zmse6AVUCVfGj6E/Tn7M1j3QeNH0J+nP2ZrHugFVA1VgvVHgnUp378Cl8/CP4OdW75/1ZOSfQdY6Xof7TCh8XF0EX5O+3Dz23TfaoAAAAAAAAAlLBCpjjW9nvFD/ipO8pKk5GpEHs+W1ZWfifXxTCM5/V5yrSVs4w2Whrs073vB3hMuqmXLZ9Sipy4mMl2zUrDX6d43Hy+kCqQABKunj59mrn7A/c8UqolXTx8+zVz9gfueKVUBMmrWr1PI922RpHtqfjSkTIL4tSumZgPVsSXtyVVqzDEVOxY71bBReXJzijqLRqVbtIkqBQ5CDI06nS8OVlZaCxGw4MJjUa1jUTsRERENL2PjK9W6tsj5iuqkLAose3qRb1sR3TEKJ0kJixIs05rGvV8PeK5qLxtaq8PLdOzeoAlXTx8+zVz9gfueKVUSrp4+fZq5+wP3PFAqeO6IyDEfBh9JEa1VYzdE4l25JupFuGtPutS1MaTfezMNvY+rMeu1evd4X2/L1htQjTU1EjbTs4sReFHI5rUSXRqsaibucu6JZtRk++FPmqesxHl+swXwemgRFhxYfE1U4mOTm1yb7oqc0UlG1ZrXZh+2XYhksX0nKESTdGgUXINSvJkunV3OVYT6lLxmumYkWGjvK6Pi4+HtTtUNvaYM0zueMSyd61uiQ6RXZWdm6LW5KE5XQoNQlIroUdISrzWGrm7t357LsvNDbBq7TZhh+B8UU+xZ6stq9XiTM1VazUGMVjJqozUV0WYexq80ZxuVGovPZENogSrp4+fZq5+wP3PFKqJV08fPs1c/YH7nilVASr3Uf5ieTf4L98SRVRKvdR/mJ5N/gv3xJFVATrqixfmbJeQ8PzOLodKlZK1K3OVqo1apq2LAkYvVHwYERZVHsiTDkWK9WsaqJxI3icibnRyF85/wAAZosjH+Zsj0/Jdp5NnI9LplYZQYNKn6TUmQ3RWQXw4CrCiwHta5Edsj0VOarsqrm+frQzsy7bRy1gqq99Ju2EmZaq2XP1eJJU+vSkZE3VHc4TJmGqbsiPaqIiqm6efDqHYuec95hszJucMd07G1s44jR6jRrdZXIVWn5+qRYSwkmI8aAnQw4UNjncLGq5yqu67AVASr3Uf5ieTf4L98SRVRKvdR/mJ5N/gv3xJAVUaUz/AH7ck1P0vAeLJ6JAva9IT3R6hCajvg/SGrwzFQfvyR/Po4KL8qI5OWzVN1mnsr6RNOOcboZeeVsXSFw1pkrDkmzceamYbkgMVzms2hxGt2RXuXs35ga30zWFbOMdS+X7GtCQSUpdJoVrwILVXie9egjcUR7l5ve527nOXmqqqqVSSDhbQni3GGpi68hU3D0jSaFTINLjWXOQ6g9/QTSQorZxWs6Zz05uai9K3Zd/JK+AlXuo/wAxPJv8F++JIqolXuo/zE8m/wAF++JIqoAAAAAAAAAAAAAAAAAAAAAAAAAAAAAAAAAAABKunj59mrn7A/c8Uqon/KWgrSdmm+6nkzJeKe/NyVnoeuzvf2pS/S9FBZBh/FwZhkNu0OExvktTfbdd1VVUKABKviuNCfoM9pqx72PFcaE/QZ7TVj3sCqgSr4rjQn6DPaase9jxXGhP0Ge01Y97AaePn2aufsD9zxSqjVWC9LmCdNffvwKWN8HPhH1bvn/Wc5OdP1fpeh/tMWJw8PTxfk7b8XPfZNtqgACFbi7o+/Tpnmu4G1UWlFlpOUmEj0a76LAc+HNU2L5UvGmJXm7dG7tiPgq74xj0SEiIBdRKsBfhX3TKaevlSti4jZCRP2J2dqXFxfvgN2KFx9kvH+V7bgXdja8KVclHmOTZunTLYrWu23Vj0Tmx6b82ORHJ50QnnD/9N7oVqCmu3vbbNqSW/wBHSQIkXb/UBVYAAAAAAABKunj59mrn7A/c8UqolXTx8+zVz9gfueKBVQOPUOv9Qme9XV+u9C/q3WOLoul4V4OPh58O+2+3PbfYjvIV/wDdI8W2VV8gXtU9KVPotDlnTU3HclxqqNTsa1O1znLs1rU5qqogFmA1bpourM98Ydod355t6hUO6qux026n0eFGhQoEs9d4KPZGiPc2KrNlcnEu2+3Jd0NpASrp4+fZq5+wP3PFKqJV08fPs1c/YH7nilVAAR5Qsua78x1m7a7gmSwHAsmj3LUbfpsS6WVlJ+OkpF6J8R3VnLDVONHIipw9nZ51qDHnhE+BlL8LHwc+FvQ/1p8Hen73dLxL+Y6f43h22+Vz33AyMlXTx8+zVz9gfueKVUSrp4+fZq5+wP3PFAqoAnbWPqnnNOVnwW2XQZe4bzn0SZgSEdHOgScgyKxkedmUY5rkhNV7WNRHJxPciIvJQKJBx6dMPm6fKzcRGo+NBZEcjexFVqKu395yAJV08fPs1c/YH7nilVEq6ePn2aufsD9zxSqgAAAAAAAABKuvhe8Evg/JUPyVtTLlBfMv86SUwsWDHT9/EwqolTul/wARpdmKv2d6bot+d3+jaowW7/8AfAqsAASrp4+fZq5+wP3PFKqJ/wApaCtJ2ab7qeTMl4p783JWeh67O9/alL9L0UFkGH8XBmGQ27Q4TG+S1N9t13VVVcV8VxoT9BntNWPewKqBKviuNCfoM9pqx72PFcaE/QZ7TVj3sCqiVdPHz7NXP2B+54o8VxoT9BntNWPex4rjQn6DPaase9gVUCVfFcaE/QZ7TVj3seK40J+gz2mrHvYFVAlXxXGhP0Ge01Y97HiuNCfoM9pqx72A08fPs1c/YH7nilVGqsF6XME6a+/fgUsb4OfCPq3fP+s5yc6fq/S9D/aYsTh4eni/J234ue+ybbVAlXuo/wAxPJv8F++JIqoxTKWLbEzTYlTxnkuhd+bbrPQ9dkutRpfpeijMjQ/jIL2RG7RITHeS5N9tl3RVRdAeK40J+gz2mrHvYFVAlXxXGhP0Ge01Y97HiuNCfoM9pqx72BVRKvdR/mJ5N/gv3xJDxXGhP0Ge01Y97HiuNCfoM9pqx72BVQJV8VxoT9BntNWPex4rjQn6DPaase9gVUCVfFcaE/QZ7TVj3seK40J+gz2mrHvYDuo/zE8m/wAF++JIqolXxXGhP0Ge01Y97KqAAGntVtz5esDDdWyVhRJKbrtof1xM0mdlumgVWQhovWYC8Ko9rkhqsVqw1RyuhI3mjlRQ3CCKtN3dVtPea+q0C/Jnwb3RG4WdBVo6Op0d6/8AFTmyNbv9EVIa89k4i0oMaFMQmR4EVkSFEaj2PY5Fa5qpuioqdqKgHmAAAAAHU3ZTq7WLVrNJta4/g/Wp2nzEvTqv1Nk33vmnw3NhTPQPVGRejerX9G5eF3DsvJTtgBKv5PGuz/0iv/wio/8AMPH8nnXg127e6Iscn+ViWjp/4RCrABKn5P2vFOzuhEuvrxPSf5g8AOvNOzugUmvrxTS/5hVYAlTwB69U7NfsgvrxXTP5g8A2vdOzXxTV9eLab/MKrAEqeAnXynZrypK+vF1O/mDwF6+07NdtGX14wp/8wqsASp4Dtfqdmuehr68ZSH8weBDX+nZrioC+vGkj+MqsASp4E+6Ap2a3bcX142k/xjwLd0DTs1r2yvrxvKfjKrAEqeBjugidmtK1l9eOZX8Y8DfdBk7NZtpL68dy34yqwBKngd7oQnZrHs9fXj2X/GPBB3QpOzWFZi+vH8D8ZVYAlTwR90MT9b2yF9dgQfxjwS90OTs1b2KvrsKH+MqsASp4KO6IJ2asrCX12Iz8Y8FfdEk7NVmP19djN/GVWAJU8FvdFE7NU+O19dkJ+IeDDuiqdmqLHC+uyf8AzFVgCVPBl3RdOzU5jVfXZa/iHg17oynZqXxivrs134iqwBKng47o2nZqSxcvrs+J+I+cHdSZXLVIvyzaHnLI9m3bdUClxo8N1AorpGJKSL4u0NsdyuXjRz2xVY3bduz15cfP7lEr0/ufOJ7lzFXs+Z5iPyNddbnlmYEnPQ+CkU2A3ZsCXhy269MkOE1rOKKrmu4eLgaqgfJ7RVhDWjeF3wLv0xurdrwWxEhzFyxY7pOlK1q82RVcismmovbCRkXzKrfOfTzSBIX3RdX+pGlZSuKmV663Uuxok7UabIOk5eOrabGaqsgq96t7Woq7ojnIrkaxFRjbHk5KTp0pBkKfKQZWVl4bYUGDBhoyHDY1Nka1qckRE5IiEtYw/oHdFc2Si+T31sq255E/aSFxwt/9ewFVgAAAAAAAEq6ePn2aufsD9zxSqiVdPHz7NXP2B+54oFVEt50Y/N+qDH2niInTWvasr4QLsgoqK2YfCi9HTpaInnasZHRFTz9GhUhrGzcKttbOF/Zsmbj74TV6ydMp8KT6n0fe+Xk2PRGJE6R3ScTojnfJZt2c+0DZqIiJsicj9AAlXTx8+zVz9gfueKVFUI8GVkJmZmJ2FJwoMF8R8xFciMgtRqqr3KqoiIic13VOwl3Tx8+zVz9gfueKVNHgQZqBElpiE2JCisVkRjk3RzVTZUVPoVAJCxtoF073Di6SiVO9KlkKYmo85U6RdtOrsxLw5R8xHiRemp7JaOsCHs97lV6cSvdurlVOSbB0O3/eF/4IhRb5rMStVS3a5VbbWrRF3iVGFJTL4MOYev6T3Nam7vOqKvaqmNS2jfI9nyc7Y2HdVFy2TjeoRo0V1uMoUnOzMgyM5XRYMjPxfLloaqruFFY9W7+SqLzN+YwxpaOH7EpGOrGkHSlGo0DoYDYkRYkR6qqufEiPXm97nKrnOXtVVAyklXTx8+zVz9gfueKVUSrp4+fZq5+wP3PFAojIl7U3G1h3Bf8AWJeZmJK3qdHqMeDLQ1iRYjITFcrWNTmrl22RPrPmhf2pfBVx6d8l3JdN7zc9lvI8GXdNyzbYq7INMlIUwx0vTIUeLLJDSHBZxK53EjXxHPcnah9UTAc74r8NeKLgxh397zd/YMOF17qvWOh4YrH79Hxs4t+Db5SdoHIw3k6ysuY+pl5WBVY1RpERqyrY0aRmJR3SQtmvRYcwxkRNlTtVuy9qKqGbHokZbqclLyfHx9BCZD4ttt+FETfb9x7wJV08fPs1c/YH7nilVEq6ePn2aufsD9zxSqgAAAAAAAABKndQeJ+im+JaFymJmcokKXX6Ii1aUVF/uRSqyVO6T/0nTxTqInNaze9uSCN/aV08x231/IAeDnuji/rH4sT1WhE/EPBv3Rtf1lMXp6rOf+IqsASp4NO6Mr+sxjJPVZrvxDwZd0XX9Z3Gqeqy1/EVWAJU8GHdFl/Wixwnqsn/AMw8FvdFF7dU+O09VkJ+IqsASp4K+6JL26rMfJ6rGb+IeCjuiC9urGwU9ViM/GVWAJU8E3dD17dW1iJ6rDh/jHgk7oavbq6sdPVYML8ZVYAlTwQ90LXt1f2UnqsCD+MeB/uhS9usSzU9WPoH4yqwBKngd7oQvbrJtBPVjyX/ABjwNd0GXt1nWmnqx3LfjKrAEqeBjugq/rp2snqxzK/jHgW7oGv669sp6sbyn4yqwBKngT7oCv67luJ6sbSf4x4Edf6/rw2+nqxpJfjKrAEqeA7X8v681CT1YzkfxjwGa/F/XroqerGMh+MqsASp4CtfS9uvCkJ6sX07+YPAPr4Xt160tPVi6m/zCqwBKngF17r26+qcnqxZTP5g8AevVe3X9Ip6sVUv+YVWAJU8AGvNe3ugconqxTSv5g/J+15L290Il09WJ6T/ADCqwBKf5PWvFXbr3RBjU+rEtHX/AOodXdmG9ZtnWvV7surukUKTo1GkY8/UJiLiKj8EKXhMV8Ryp0nNEa1eRYBrHUPhGBqHx87FlYu2pUK3qlOQYtcSmtak1PSsJ3GkqyI7dITXRGw1c7hcqtYrdvKVUD+cSh2pc+RLu+DthW9U7hqlRmH9Vk6dTt48ZFcq7pAg8SMTZd1a3yW/Tsm59h+526UtY+EoUpUspZcfQbRVvElhvVtTcqKnniKqsk1357QHOVex2ylf4a0/Yc0/0H4O4ksKmUCA9qNmI8JivmppU88aO/eJFX/OcqJ5kRORsMAAAAAAAAAAAAAAAAAAAAAAAAAAAAAAAAAAAAAAAAAAABKlxf7lO6XWjVPkQb7xVP0XbzRJiSn0muL63JDdt6iqyT9YsV1j520yZqiNRsnSL2mrSnInmYytSvQNc/8AyWrCVd15Iu30gVgAAAAAAAAQBS9UeCdNeuzU94a75+Dnwj+BXez+rJyc6fq9HXpv7NCicPD08L5W2/Fy32Xa/wAASr40fQn6c/Zmse6Dxo+hP05+zNY90KqAEq+NH0J+nP2ZrHug8aPoT9OfszWPdCqgB81cM69dJ1qasdReTK/lbqtt338Efg/O94qk/rnUqbEgzXxbJdYkPgiORvxjW8W+7d05lAeNH0J+nP2ZrHuhVQAlXxo+hP05+zNY90HjR9Cfpz9max7oVUAJV8aPoT9OfszWPdCf8M69dJ1qasdReTK/lbqtt338Efg/O94qk/rnUqbEgzXxbJdYkPgiORvxjW8W+7d05n0qAEq+NH0J+nP2ZrHug8aPoT9OfszWPdCqgBKvjR9Cfpz9max7oPGj6E/Tn7M1j3QqoARVomylYmadWOqbJmNK735tus/AjqU71WNL9L0VNmYMT4uMxkRu0SE9vlNTfbdN0VFW1QAAAAAAAAABKmtz/dHf2m3GbfK775Uka5Ghp/hIFMgxI0Rqp52+W3f1IVWSfkOK6/u6N4ntaWakSDi+yK5dk27tayJUVbIMYv8Al7NRyIvPZd0ArAAAAAAAAAAAAAAAAAAAAAAAAAAAAAAAAAAAAAAAAAAAAAAAAAAAAAAAAAAAAAAAAAAAAAAAAAAAAAAAAAAACd+6A2LOX3pJv6FSEe2rW9Jw7mp0WGm8SFGp8Vsyrmf5Sw4cRqf5xRB6ZyTlahKR5Cel4ceWmYboMaFEbxNiMcmzmqi9qKiqioBjmK75k8nYztTItPVnV7moslVmNYu6M6eC2IrfW1XKip2oqKhlJKmgOdmrLt7IOl6szER9Qwzdc1TJJIrt4kSiTjnTVPjO35+U18VETzNa1NyqwAAAAAAAAAAAAAAAAAAAAAAAAAAAAAAAAAAAAAASdpKTwh6i9R+eH/Gysa55axKRE7WtgUmAjI6w187IkWI12/YqtXY3LqVy1L4LwNe+VosRjY1ApEaLJI/ZWvnX7QpVi7+Z0eJCav1KdNo8xNMYV032RY9TY9KylPSpVp0XnEdUptyzEzxqvNytiRXM3XnsxANygAAAAAAAAAAAAAAAAAAAAAAAAAAAAAAAAAAAAAAAAAAAAAAAAAAAAAAAAAAAAAAAAAAAAAAAAAAAAAAAAAAAAJGzBFdp71p2HnJ3xNo5ck2Y7ud/ZDl6q1yxKZNPX6X7LA3VdmsY5SuTV+pnC0jqCwfdWK5qIyBNVWTWJS5pyqnVKhCVIktGRU5ojYrGb7c1ark850mj3NE9nDBdFuC5GPl7voj4tu3ZJxU2iytYk16KYSI39FX7Ni8PmSKieYDdYAAAAAAAAAAAAAAAAAAAAAAAAAAAAAAAAAAAHW3JcVGtG3qndVxz8KRpVGk40/PTMVdmQYEJiviPX6ka1V/cBLGqmK7OuoLFOkul/HU2UnIeRb5VvNrKXJP2lZaJ9KR5heFU5Km0N3YpXJK2hK3azdtMvPVne9Piy1xZpqvfGQgR0+MkLel94VNl/q3hosRVTk9HQ1XmhVIAAAAAAAAAAAAAAAAAAAAAAAAAAAAAAAAAAAAAAAAAAAAAAAAAAAAAAAAAAAAAAAAAAAAAAAAAAAAAAAAAAAAAAJAyY78kfVHTs3yy9XxjmeZl7fvZicoFKrqIqSNTVOxjIqbworuSIvE9yq5WoV+YjlnGFqZoxvcGLr2lFmKNcUk+TmEbtxw1XmyKxV3RIkN6Ne1duTmIoGXAl7SHli7qNVarpHzpNouR8dSzO91RfujLnoCeTLVCEq83Pa3hZFTdVRyIqqruNG1CAAAAAAAAAAAAAAAAAAAAAAAAAAAAAAAAAJG1RVGc1F5gt7RRas3FZRVZBufKM7LvVFl6PDe10vTuNPkxJmIjFVOTkZwO2c1XIbi1L5/ounXGcxeM1T4lYrs/Hh0q2qFL7umKxVY3kwJaG1Oaoq83KiKqNauyKuzVx7SNgiv4gs6rXVkufh1TKGRJ9bgvKoN2VEmXp8XJwlTl0Mu1ysaiKrd1erdmqiIG8ZGRk6ZJS9Np0rClZSUhMgQIEFiMhwobURrWNanJEREREROxEPeAAAAAAAAAAAAAAAAAAAAAAAAAAAAAAAAAAAAAAAAAAAAAAAAAAAAAAAAAAAAAAAAAAAAAAAAAAAAAAAAAAAAAAAAABPurfAVw5No1GyhiKah0rLuN47qrak/ujUm02+Op0dVVEdBjt3bs5URFXmqNc/fJNM+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+gUyr90RyJK35c8hNSWnGzKg59vUqZY6G69qlCcreux4a7L1OGu6MY75S7ovNYjWh3unW2Ll1Q5XbrOyvQZumW9ToT5LFFtz6bOk5F/5yrxofZ08f9BfMzZUVyJCeWEeMOHDgw2wYMNrIbGo1rWpsjUTsRE8yHkAAAAAAAAAAAAAAAAAAAAAAAAAAAAAAAAAAAAAAAAAAAAAAAAAAAAAAAAAAAAAAAAAAAAAAAAAAAAAAAAAAAAAAAAAAAAAASnnDTZfVjX3N6ndIcSWpd+Pbx3NakVejpV4wGqrnNiN3RsKb5qrYqbbuXmqK5zl2jp11LWFqOtiPUrdSYpFxUeIsncVsVJOjqVFnGqrXwo0NUR3DxI5GxNkR2ypycjmt22TtqB0gUrJdywcyYlumZxtmClsTqVz01vxc81qJtL1CD8mYhKiI1VVFciIiLxtbwKFEglrEGsGqU68IOB9W1ty2OMl7cEhOrE2oVzMRdkjSMy7yWucu3xLl33VEReJVhtqUAAAAAAAAAAAAAAAAAAAAAAGPX/kGy8WWjUb7yDccnQ6FSoSxpqcmn8LWp5mona97l5NY1Fc5VRERVVENY6htWePcBJK22ktN3fkGtKkKhWVQ06epz8VyeQrmtRVgwvOsRydiO4UeqbGr7G0o5CzndchmjXDUJSrzklESZt/G8jE4qDQfOizCbqk5MeZyuVzO1FV7eFrA6GiWlkPuhNZlL4ypTqpZ+nuSmGTVv2jEcsCfu9WLvDnKgrV3ZLKqI5kJF8pNlReyI61KbTadRqdK0ikSEvIyMlBZLy0tLQmw4UCExEa1jGNREa1ERERETZEQ5DWtY1GMajWtTZERNkRD9AAAAAAAAAAAAAAAAAAAAAAAAAAAAAAAAAAAAAAAAAAAAAAAAAAAAAAAAAAAAAAAAAAAAAAAAAAAAAAAAAAAAAAAAAAAAAAAAAAADC8sYbxlnK041kZVs6QuGkRV42wplio+BE2VEiQYjVR8J6Iqpxsci7Kqb7KqEypjrVno6/pGGqtOZxxXK83WdXJlG3FSYCJ8mQm9tphrUTlCcm+yIxjN1V5ZwA0fhLWVgjOk6tt0C5YtCu+A7o5q1LjgLTqvLxU7YfQRF+MVPP0Sv28+xvA1hmfTRg/UBItlcqY/p1VmoLeGVqbGrL1CVVOaLCmoatitRF58PFwqqJuimnZfD+snT8vBhDLVPyzaMFPi7ZyJFcyqS0NOxktVISfGL2IiRmoxqJyQCsQS1Ka87dsyZhUfU7iG+MNT73pCWdqki6o0OJEXkjYVRlUcx/Pzq1qJum6m/wCycm45yVIpU8eX5b9yyvCjli0mpQZpGov7XRuXhX6l2UDJgAAAAAAAADgVqvUO2qfEq1x1qQpUjB/OTU7MsgQmet71RE/vA54JuuvX3gSn1iJaWMo1ey3c7OSUmwaY+qqnmRzphu0u1m/a5Ii7IirsdDGmtfWd2dVlaVa+nq2ZnlEmo8w2v3I6Ev8AxbGokrBVydvEvGxVTZd0A3fl/PuHcC0Tv/lvIFJt2Xc1XQYMxF4pmZ27Ugy7N4sVf8xq7efYnSLljVdq6ctNwBbU5hnG0fyI193RJf1zUIS9q06RVfIaqLyivXmiorXsc1WmzsSaJcHYsrfw4qFMn77vqK5Isxdl4zS1SpPip+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+tzVKEAEs/kkZ2sjycJ63sh0uWb2SN5SErdEJG/sMfHRj4bfMmyqqIciFQu6P235ElfmCbzhN7XVek1KmR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+R8gIrmNtSzpRajOQ3pyXp3t+Kl0au3FxuRzUXfhUwv4Da1tRK9Lkq95bAlmx+2gWhMtnbjjw1/RjVNU6OXd9DoDVXzKgG+Mn5xw/hen988qZIoFswlYr4cOfnWMjxk/5qCirEir9TGqpopddNav7dumnS/krJcvEXaXrMzLNoFFmPoWHNzfNU+neGm3IzrGOibTXiyfW4KVjiVrlxPckWNX7liOq9Rixf+M6WYV3Rv5dsNGf61N5oiImyASh1Huk+S14piu4mw1TonNrZSWi3BVYX1P6TaVd+7bznl+RvnG5v/1O165Zn+P84lrQJS3EX1JBR/CVcAJTTubeB5tOO5LvypcMd35yPVL2nHxIq/S5WK1P7kQ/fFgaL4/Oq40qtU+nrl1VV2//AFZhCqwBKnixtIUD/emzripf0dTu2pt29XFHU8XdzpxlTfjbFzPm6zJlObY9EvmOx3qVIrXoqfUVaAJRXS1qwtdFdjjXvdCw2fJlrqteRrHSJ+y6M9WvT1om54tvPujWM+Vz4gxnl6nwv8Pa9biUWoOZ53PhziLCV/n4Yac+SJzKwAEt0rug2L6NUYFBz3Yd+YZqcw7o4LruokRlPmH/AEQZyDxw3N7fKdwJyXmUba132nfFHhXDZdz0qv0uP+anaZOQ5qA/1RIaq1f7zmVWk0qu0+PSa3TJSoSM0zgjy01BbFhRW/Q5jkVHJ9SoTrdegLBs1Vo124miXBh+6InlJVbEqcSmscqc2tiSqby7oe682Ixu6KqbgUqCT/h5rT07L0eTrIls8WbL9tw2fLtkrigQk/Sj0xV6OYd9UByfSqm38LamMK6gJaOuNL1lpyoySL1+jTTHStTkXIuzkjSsVEiN2d5PEiK3fscoG0QAAAAAAAAAAAAAAAAAAAAA9M3OydPl3Tc/NwZaAz5USNERjG+tV5Ie41DqWsC478smAltvdFjUuOs3Ek0Vd5hvCqeT9Lk57J59184G24MaDMwmR5eKyLCiIjmPY5HNci9ioqdqHmRfgbPU5j2ch2tdMWJFt6K9WorkVXyL1Xm5E7eDffdv7086LZUpNys/Kwp2SmIceXjsSJCiw3I5r2qm6Kip2oB7gAAAOnuy7KHZVCmbhuGdbLSks3dVX5T3eZjU87l8yAdpGjwJdqPmI0OE1VRqK9yNTdexOZ7CD8gZDvLOt4S9OkJWMsB0ZYVMpsJd0ai/pO+l2ybq7sT6kLQx/RKtbllUahV2e65PyUoyDHjcSu3cidiKvNURNk38+wGQAAAAAAAAAAAAAAAAAAAAAAAAAAAAAAAAAAAAAAAAAAAAAAAAAAAAAAAAAAAAAAAAAAAATznXVFU7Zu+HgrAFpMyBlyegdM6npF4KdQJd2203U46LtCYnE1UhIqPfuieTxsVwZ/nHUHizTxbDLnyZcKSnW4nQU2nS0NY8/U4/LaDLQG+VEcqq1N+TW8ScTmou5oWJberTV6iuvOcqOAcUzX/7LIRUddtZgL5piPtwyDHJ2saivTymvRyKimcYN0kS1n3WubM5XS/JeXpxnl1ydh7SlHau69XpkuqcMvDbuqcaIj13cqcCPc0okDAsOYJxPgK2G2liey5CgyS7OmIkJqvmJt6f4SPGdvEiu5rzcq7b7JsnIz0AAAAAAAAAAAAAAAAAAaQzrpCxPnOfgXfMQZ+0r9p2z6Zedtx1kqtKxETZvFEZ+eanZwv32RVRqt33N3gCQGZ31EaUFSm6rbeW/MfwHJDhZOtaRXpZSHvsjqrT27rD7U3iwt29iJxuVSp7Su+179tyQu+y6/I1ui1OEkeTnpKM2LBjMXzo5POioqKnaioqLsqKh2keBAmoESVmoMONBjMWHEhxGo5r2qmytVF5KipyVCSbp0z5K053HPZX0URZZshOxlm7ixZPx+jpFV/biU9y8pKZ2TkibQ12anJrejcFdA1bgHUTY2oO3Jqo24ycpNdosdZK4baqsPoKnRZxFVHQZiEvNE3R3C9PJdsvYqOa3aQAAAAAAAAAAAAAAAAEVZrs26s06+pXDnh1yrYltyuH2XN0FlXPEpfSzza1El+N7eF8N28OLsq8HEvRw/K2bsuV/kC/9NTVV/2j/wD24/xpv+j/AP7RlVAQTlTuayydHmLisvUNnGtVOG50eag1O6mR40ynaqse2A1Vf2rsu6r5ufbqDHuMpmQq8rQLq1TajKNREd0O1Hvt8v1Vyr8pYawnJwovaiIi+fn2FnZE1j+Dy9arZf5K+oe5u9UZIPfa3bH67TZvdqO4oEfp29I3ytt9k5oqeY0cy8bU1WXHd83ivEOSbPuS0GwolwSF1USFT2xokTmjGNbGiObMcKI9WORvE3n2rzDZMroPlp6WhTknrb1TxoEdiRIcRmSN2vaqboqL1fmhpn8nC6vy0PydPyxdSvwb8F/w1614QonXuvd9up9Hx9F0fQ9Hz4ej4uLnxbcjY2Bs8zmPJtlqXU+JEt+JEVqOciq+Req81RP2N+1vm7U86L7rivq17X7pM68KpVYKUz8nxr4UWG5HdPxXFuxsPb5Su823r7APfdujGh2TQpm4rh1waqZeUlm7r/8AiPu6I7zManV+bl8yEuTuE7uyLXoVv03UDnuuQ40wqSErVL1fORW78t1VYaNRdu1UREQ3pfl+3lnq85anyMnFdDdFWFTKbCXdGIv6TvMrtk3c5eSInmRDL3ZKsXSHcshYkfEeTck35WKR32nVse3m1VZGV6To0a5qxWOY1XoqcXD5W3NU5IB19l9zTptCkpefmtVGf6bW3QuGYi0S8mSrE37WIvV1cqJ9Krz27EMo/IF/6amqr/tH/wDtzbuD85eG6Qqk/wCB/Jtg97I0OD0N8W/3qizXE1V4oDekfxtTbZV5bKqGzQIqwpZt1YW19TWHPDrlW+7bmsPvuboL1ueJVOinnVqHL8bG8LIbdocLZF4OJOkieVs7ZLVJV/xpv+j/AP7RlVAAAAAAAAAAAAAAAAAAAAAAAAAAAAAAAAAAAAAAAAAAAAAAAAAAAAAAAAAAAAAAAAlrUxne+a/ecDSbplmWRcmVyXSLXa43ypazaU7bjm4zk7JhzXJ0UP5XlNd2uho4PVmfUPkPIuRJ7TBpKbBj3bJ7Q7uvSPD6SmWfBduitTzR51URUbC7GuTZd1a/o9t4B09WHp4tKLb9pMmZ6p1OMs7Xq/UYnTVGtTrt1fMTMVeblVXO2b2N4l25q5V5OA8EWLp1x1JY7sWViLChOWZqFQmF4puqTr9ulmph/a6I9U9TURrU2REQ2MAAAAAAAAAAAAAAAAAAAAAAAAAAAE76htMlXuu5ZbPWAq/BszMlDg9HAn1b/Qa/LJt/QKlDT87DcjUakT5TNm9vC3h7bTVqep+cWVayrttuYsrKNoKkG6LTnl+Nl3ckSYl3dkaWeqorXt324m77o5jn7yJ31T6b67kSYpGasJ1OFbuZrGa6LQqlybCqkvzV9MnOxHwYiK5E4uTVcvNEc4CiAab0yakaFqJtCamYlLjW7eltzHey7bXnN2zVHn27o5rmrsqwnK1ysftzRFRdnNcibkAAAAAAAAAAAAAAJV/xpv8Ao/8A+0ZVRKv+NN/0f/8AaMqoDUmqXMMzhHDVXuyjS7Zq4p2JBo1vSq/8Iqk29IMu3b6Ee7iX6mqc7TphyUwfi2mWg6YWerUxxVK4KnE5xqjVI68cxHe7tVVeqon0NRqJ2GL57xleuSsv4TjU6kLMWhaVwzVw1+OsxCa1kWFKuZJtWG56Pf8AGvVfJa5E4ee3JTbd33fQbGoce4binWy8rATl+1Ef5mMTzuX6ANB6oMO0GHIR8k0ialabNNciTks9UY2bcq8nM/5z6U/S7eSpzg2JMzdQ1VSsCZmnPSBjtJaCsV/kwoffRzuFF8zeJ7l/epSt83xeeer0l5SSkoz2vesKm02E7dsJq9rnebi25ucv0fQhri7cBV+j6zoVnUN7ajVJbC7a/Ow2r8t/ft0J8OF9OyK3bft4V86ogF0YLxBQMdUCFVIUxL1Kr1KE2JGn4ezmIxyboyEv7P1+def0ImpK5hLUrcWp3ImRLQvam47otVoVJolLrz6dL1idiwoHSxIjYEtEekOCixYqq50ZrlXhajW9rkx3Aud5vHc6y07qiRYlAixVajn7q+Req81RO3g37W+bmqedFzWuwtTmLcoXJkLFNveGexL5bLTkChzF2MkZqhTLYaMcso+a3gLKxE2crGq1UduqIvnDt9POVsoxcl3rp2zfO0ysXXZkrJ1WTuGmyfVINYpkyrkhxYkDdWwYzXsc1zWrw/R2KUGaE0+YmyTI39eeoHNsGlSF53vBlKfBolLmVmZei0uW4lhS6x1RvTRVc9znva1G77bcjfYEq/403/R//wBoyqiVf8ab/o//AO0ZVQAAAAAAAAAAAAAAAAAAAAAAAAAAAAAAAAAAAAAAAAAAAAAAAAAAAAAAAAAAAADq7puehWVbVVvC6KlCp9HosnGn56airsyDAhMV73r6moq8uYGo9V2oSZwbZkjS7LpTa9kq95rvJZdCbzdNzz9kWNETflAgo5HvcuyfJarm8XEnL0uaeJDT7YUSUqc+lcvm5Y61e8rjibuj1apxFV0RyvVN+iYr3Nht2RETd2yOe5V1PpAtCu5vvSqa5sr06NCqVzMiU/HtJmW8qDbaOckOI1q9kaY3c5z07WuVWrwxValegAAAAAGtMxaiMY4PWmyV41Gemq3W3OZSaBRpCLUKrUXN7ehloKK9UT9pdm/WYLQ9bGPYtfp9v5Gxxk7FzqxNMkqZPXtbTpCRnJh67MhNmYb4kNj3eZsRWL/qMX04S8G9NW2obIFxwmzFatmqSFpUl0RN1k6a2WSKrYaL8npHuVzlTbfl2no1b5+sRlFvDC+TNNGfLktpZJFqFwWzaTI9OZDRqRengzj4zWtdCVEVXq1OFzV+gCtO0EX55va7bul9LkthrIV1WjTr/qqysSZ6wjZt9PiUxzt5hiOdCixms3e3i42tio1yIux2uSadkHH9wY30n4wzRerZ7IM7UqrVbuuCoNqlXkqVKQ2LGhSsWKzha9znsa1VaqsRXKn1BXYJBuyjX9pAvSwblpebb6vexruuSVte4KTetTSqRpeLNqrZealZhWNiQ1SJsjoe/AqO5ImybZpppum5q9m7UXSa5cdUqMjQ7wkpWmS03ORI0KRgup8J7ocBjlVITFcquVrURFVVXtAooEWsv6+1pus+It617itabe2hO75Rt6UnehsTaV8r4hONVd5HD5XPtPXbuFdQVdwJSc4T2qS/pLJMK24ValJCXnmLbzeGXbEZLR5J7F6xxNaiPixHrEVznORUTkBWN1Xt8Fq1bNF+CVyVf4S1B1P63SpDrEtTNoT4nTzr+JOhgrwcCP2Xy3NTbnuZKR/Uc63Nkun6SMhUiqVGhwb/ALg46zISc3EhQZlq0uZc+DFa120SGkVnEjXbpu1q9qbnUWLaWUs7571AWhWs+X/bdlW1dEpBkpO3assrONixJGE5YbJl6PdLy7duJIUFGcT3uVyr2AWuCKbSzzkXBWKNR0leV0z18zGEqj1agVKr8Kzk3BmJSFGl2TT2IiRFa+KiK/ZFVO09l34Mz7aWCq3mamapsiVDJDLdjVadk5qfatAiuWA58SXgSLGJ1ZGtVUhxITkiNc1rt17ALAuO4qLaNAqN0XHUYMhS6TLRJycmoztmQYMNquc5V+pEU17dupDH1h4womUbxla5TJe5Ohh0ijLT1j1eejxkV0KBClYKvV0VzU4uFF5J8rh57T5et01q88EaYcY1qqTs/EypVKJCrs1MzDokablZaW65MNixHKqv6R0JiO3XdyKpWFxY1se6rjtq7rioMKbqlmx401RI7osRqSUWJDWG97WNcjHKrFVN3Iu2/LYDWuOtXNiXze8nja4LHv8Ax3ctWhRI1Ip960Fac6qMhpu/q8Rr4kN7mpzViuR+36JseiZHoVavqv456vOSNbt+FLzT4M2xjUm5SMnkTMurXO44XGj4aqvC5HsVFaiK1VnK8a/L6qNR9h0HGDOu2phi4H1647qhpvKvqLYD4UOmSsTsiv8AjFdFVu7Wo1E7TKNS85HsHMuDcq01WwnR7lfZlVXmnTSFQgu4WqvZ5MeFCem/17AUeAAAAAlHVbjG6ca3fJa0cEUbrF3WrL9BeVEl/I+FVvpt00NyJ8qYgtYj4btlXZiJ5XAxi0NjHJNoZfsKiZKsOqMqFCr8q2blIycnIi8nMen6MRjkcxzV5tc1yL2GUdpF9EgfkR6opW0JZeq4TzpPvWlwl5S9uXWqbrLs80ODNIicLezi2REa2G5VC0AAAAAAAAAAAAAEq/403/R//wBoyqif816NrVzTlOVzH4X8q2Jckrb7LZ6eyrgh0vpZFszEmOB7ugfEdvEi7qnHwr0cPyd27rrm8tG9BsSgzFw3Frg1UQJaAmzU8I/lxX+ZjE6vzcv0AVXeN4UKxaBM3FcM2kCVl05InN8R/mYxPO5f/wDuRE973xeueb0gSUnKxojIkXoqbTYXNsFq/pO+vbm5y9nPsRDRkTBd5ZMuCBQJHP2d646LGckhL1O9XzcSG1fOrnQ0anJObkRqFL2f3NWl0CSgTkTVVqCptZfBRs1Fot5slYaqvNWtXq6uVE+tee2+yAULhjC9IxZSEixUhzddmmf0uc4fkovPo4f0NT/Wqb/Qiaf/AMab/o//AO0Y/IF/6amqr/tH/wDtzqfFs2r8Kvh1+VfqV+Ene/vT34+HUPr3Uek6Xq3T9V6Toek8vo+Lh4vK235gZ3qE0+suGHMXxZEm1lUY10WdkoTP7Wnar2In+E7d0/S9fbrTA+eZ3Hk621rrixotvxX8KcSKr5F+/NUTt4Ppb5u1POi5N+QL/wBNTVV/2j//AG5rPKnc1lk6NMXFZeobONaqcNzo01Cql1sjRphvnVj2wGqrk7dl3383PkoXjKzUtPS0Kck48OPAjMSJDiQ3I5r2qm6Kip2oe0+VWPMYzMhV5WgXTqm1F0aho5YKpR77fLdVcq/KWGsJyK3ftRERfPz7CpZTQhKz8rCnZLW5qmjy8diRIUWHklHNe1U3RUVJfmioB7v8ab/o/wD+0ZVRP+FNG1q4WynNZj8L+Vb7uSat99s9PetwQ6p0Ui6ZhzHAx3QMiN2iQt0Tj4U6SJ5O7t0oAAAAAAAAAAAAAAAAAAAAAAAAAAAAAAAAAAAAAAAAAAAAAAAAAAAAAAAAAAAABH+qqYqGpLNFs6J7bmY0K3mQ4N25OnID1asOkwoiLLU5HIvJ8xERqqnJyNSG9N28SFR31edAxzZlcv26ptJWkW9T49SnYvnbBhMV7tk87lRNkTzqqJ5ye9BNm1+ZsK4NR2QJNYN55vqi3PNMeu7pSl7K2myjVXthsgKjm+faKiL2AU1ISMlS5GXplNlIMrKSkJkCXgQWIyHChsRGtY1qckaiIiIidiIe8AAAAAAAnTIWG8tWJmKoag9OXeKpT1xycGTu20a3MvlJer9Am0CZl5ljX9BMtavBu9itc3t22Mcvap61s9WzU8YQMFW5iOmVuXiU+q3DXLpl63FbKxGq2L1SVk27OerVVGrFe1OfNEKuAEy3xp+uum1/TLSLJkY1YoeKqs9KvPxo8CC+DKtpz4DIzmOc1Xq56onDDRypv2bczI9SGJMiXFc1i5pwwtKjXvjyZmVhU2qRlgS1Xp8zDRkzKLGRrlhOXhY5rtlTiam/I3uAJVnLR1Gak78sqZy5iynYtsexqzDuGPIOuKBWKhWp+Ci9Xaiy7ejgwGucrlVXca7JyTzfkS09ReCc65GvHFmIKZki18ozknVXJ8JoFJmaRPQpdsB6RUjsckSC5Go7eHxOTn5PmKrAEOSWLcyWDiPVrc+Y6fTYM5e0KYq8lMU2O18tGh97OFzYacSxGthu+K3iNY5/BxI1EciHJx3WdalZ08Wvieg4qtiaZWrVlJOVyHFuVkOVlZONLNRIkanqzrDphjHKnCxVY5zUdxIi8JXd/wBl0vI1kV2wq3MTUCn3DT49Nmokq9rYzIUViscrFc1zUdsvJVaqfUp7bLtSnWLaFFsqkRpiNI0KQgU6WiTLmuivhQYaMar1ajUVyo1N1RETfzIBPtf04Vy1E0z2hjymPqVBxTXekqs2+YgwnQpVKbHg9OrXuRXq6LETyWI53lb7bIqmTaf8aXtZGX873Rc9E6lTLzumUqVDj9ZgxOtyzJGHCc/hY9XQ9ntVNno1eW+23M3sAJOqWn+ZrUDVRT8sRZa2LRyZPSkam1qZnpdITYEOmQYKzLvL+KRkeH2ROFV4foXcwrKN66xoOmS6rJuXGdo0qTplpzEKdyPAumFMyE/JMlnIsaVkms6dIsViIiJEVrGq/i4nJshatx27RLtoFRte5abAqFKq0tEk52UjN3hx4MRqtexyfQqKpPcpoKxg1krQ61krLFfsyScxZeyqtd8aPRGMYu8OE6FwpFiQ2qibQ4kVzeSJtsBrq+bfm7SwBpfy3FhxnS+MKhQZyrfF84UhNyiSkaK5vmRnTMcq+ZEVTNtckjqXvC2resbAeOajc1v1iO6Jd0WmXNI0aZjSDdtpOFMTD+KH0268URjHLwtVOXEUfXbXt+5banrOrdKl5qjVGTfITMm9idE+XezgVm3YicK7fUeqzLYg2XalKtKXq1RqcGkSrJODNVGI2JMxIbE2b0j2tajlRqIm+267c913VQm/B176lbVjWzjGF3PmTx3Y8tEZKRZ2UyTSpuHTYH6UXq8KGj4zt+a7LxOVVVVVTudS8rFv/NWDcTUzaJElrjfetWbsqpBp9PhORrneZOOPFhMTf69uwpExWi44oNFvyv5ISNOTtcuCDLykSNNPa5spKQUXgloCNanBD43PiLvxOc96qqqiNRAyoAAAAANa6i8H2/qIxBX8WXA/q61KCkWnzzU3iU+fhrxS8yxU5orHom6IqK5qubvs5TZQA0FoyzVceV8YzVt5KhLK5Jx1UIlq3hLPVFc+cgcmzSftMjsRHo5ERqu6Th5Iim/SQsqf/lt1pWhmqD/R7MzbCg2Ndjk5QoFbhIq0ubf5uJ7UWBuvJrWvVe0r0AAAAAAAAAAABrTOeJJnLVCkZGQq8OQm6fMOjQ1jNV0KIjm7KjtuaL2Ki8/Om3PdNlgDXGHsL0PFNMVzXQ56tTLdpqfVm3Lffo4aLza3s9apuvmRNjgAAAAAAGjMv6ZafflWS4rUnZWjz8d6rOsiQ16KOq/4REb2P+nlz38y9u1bDtVlkWfSrUhzjptKbLpCWM5vD0jt1Vyom67Juq7JuuybHfAAAAAAAAAAAAAAAAAAAAAAAAAAAAAAAAAAAAAAAAAAAAAAAAAAAAAAAAAAAAAAAkzXNFmMoXBifSNTZmI2HlC4knrlSC5UclvU1EmJpiqnyOkckNGu86sVOfYVdKystIysGSkpeHAl5eG2FChQ2o1kNjU2a1qJyREREREQlHAzHZj1nZnzpMosWk4/hwMWW65eaNiwVSYqa7diOSO5jUcnNWv2+orMAAAAAAAAAAAAAAAAAAAAAAAAAAAAAAAAAAAAAA1Xqiw1LZ7wPd+MnsRJ+oSDo1Ijb8LpepQfjZWIju1u0VjEVUVN2q5N+ZwNIWYZnOmnSy8hVWIq1qPI9QrbXN4XtqUs5YEzxN/QV0SG56NXsR6G4yTNNbH4e1Y5w07vasKk3FEgZStqH2IkGcckGoI1P0WtmWsa1E5bIvZuBWYAAgCl6XME6lNdmp7w12N8I/g58Cu9n9Zzkn0HWKOvTf2aLD4uLoIXyt9uHltuu+1fFcaE/QZ7TVj3saePn2aufsD9zxSoqhN975CZn+rTEz1aC+N0MuzjixOFqrwsb53LtsiedVQCXfFcaE/QZ7TVj3seK40J+gz2mrHvZ65jugUCUgRJqa0ZapoMGCxYkSJEx0jWsaibq5VWZ2RETmqqbpwDm+39RGNJDKlq23cdFpNTixWSsCvSkOWmYjYbuHpUbDiRGrDcqLwuRy77KBprxXGhP0Ge01Y97J/wzoK0nXXqx1F4zr+KetW3YnwR+D8l39qTOp9dpsSNNfGMmEiROOI1HfGOdw7bN2TkfSolXTx8+zVz9gfueKA8VxoT9BntNWPex4rjQn6DPaase9lVE9Xbraxxbtw1miW9YGS75lLajula9WrTtp8/TKXFYm8RkWPxt43MTm9ISRFb5+xQMa8VxoT9BntNWPex4rjQn6DPaase9lG2NfFq5JtGlX1ZFZgVWh1qXbNSU3B34YkN31LsqKi7oqKiKioqLzQ70CKtE2LbEwtqx1TYzxpQu81t0b4EdSkutRpjoulpszGifGRnviO3iRXu8py7b7JsiIiWqSrp4+fZq5+wP3PFKqAlXuo/zE8m/wAF++JIeK40J+gz2mrHvY7qP8xPJv8ABfviSKqAlXxXGhP0Ge01Y97HiuNCfoM9pqx72byy9mWxcIWwy6L5nZprJmZZIyEjIyr5qeqM2/5EvLQIaK+LEd9CJsnaqonMw7FuqyyMlXomN6lZl9WDdceVfPSNIvOiLTo9QlmLs+LLqj3siI3dN2o7iTztTZQNfeK40J+gz2mrHvZP+vXQVpOwtpOvnJmNMU95rko3ezqU739qUx0XS1KVgxPi40w+G7eHFe3ymrtvumyoip9KiVe6j/MTyb/BfviSAeK40J+gz2mrHvY8VxoT9BntNWPeyqjWuec725p+tKSuu4bZue4n1OpwKRI0m25Fk5UJuZi8StbCguezj5NVdkXf6EUDT/iuNCfoM9pqx72PFcaE/QZ7TVj3szLEmrDws3nAs38mrPFm9PBixu+t22b3up0PgbvwujdM7Zzuxqbc1N8AfNXXroK0nYW0nXzkzGmKe81yUbvZ1Kd7+1KY6LpalKwYnxcaYfDdvDivb5TV233TZURU+lRKvdR/mJ5N/gv3xJFVAAAAAAAAAAAAAAAAAAAAAAAAAAAAAAAAAAAAAAAAAAAAAAAAADpL4uunWHZdfvirrtI29S5qqzS77fFQITor+f8AmsU7smnujdenqLo8vySpMRUqNwtkKBKMRdliOnJ2DBez98N8QD2dzxtSo29pTtSu15qrW74izl41OKqbdNGqEd8Zj/3wVg/3FJHV2tb1PtG2KRadJhpDkaLIS9OlmIm3DCgw2w2J/wBVqHaAAAAAJ/ylr10nYWvup4zyXlbvNclG6Hrsl3iqUx0XSwWRofxkGXfDdvDisd5Ll232XZUVECgASr40fQn6c/Zmse6Dxo+hP05+zNY90AqoEq+NH0J+nP2ZrHug8aPoT9OfszWPdAKqBKvjR9Cfpz9max7oPGj6E/Tn7M1j3QCqgSr40fQn6c/Zmse6Dxo+hP05+zNY90AqoEq+NH0J+nP2ZrHug8aPoT9OfszWPdAKqBKvjR9Cfpz9max7oPGj6E/Tn7M1j3QCqgSr40fQn6c/Zmse6Dxo+hP05+zNY90AqoEq+NH0J+nP2ZrHug8aPoT9OfszWPdAKqBKvjR9Cfpz9max7oPGj6E/Tn7M1j3QCqgSr40fQn6c/Zmse6G1cF6o8E6lO/fgUvn4R/Bzq3fP+rJyT6DrHS9D/aYUPi4ugi/J324ee26bhtUAAAAAJR1JL4OdXmnbMbfipKuztRxzV4nZ0nXoXSSEPf6phj3becq4l3uk1Njfkp1q9afDV1UsOs0a6ac5vJYcaXnoTXPRfMqQokXmBUQOPT56WqchLVKSiJEl5uCyPCen6THNRzV/uVDkASrp4+fZq5+wP3PFKqJV08fPs1c/YH7nilVATJq1q9TyPdtkaR7an40pEyC+LUrpmYD1bEl7clVaswxFTsWO9WwUXlyc4o6i0alW7SJKgUOQgyNOp0vDlZWWgsRsODCY1GtY1E7ERERDS9j4yvVurbI+YrqpCwKLHt6kW9bEd0xCidJCYsSLNOaxr1fD3iuai8bWqvDy3Ts3q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ykROLffzm1DVumrDs3g3ElNser1eHVay+YmqrWZ2E1Wwo9Qm4zo8w6GjuaM43qjd+eyIbSAlXTx8+zVz9gfueKVUSrp4+fZq5+wP3PFKqAlXuo/zE8m/wX74kiqiVe6j/MTyb/BfviSKqAjTUrdd3ymtrD9vWnZUO6anAtatz1EkpyYSXkZaoxHw4azkxF2c5kOFBbE3VjHP3ejUTyt0yqi5Lyra+cbKsXVTjjHE1O3I+cZZV22syM9kpNthK6LKPZNosaDEfCRfjIbka5G7KidiZRqGxNkSqXvZOesLy1Jn71sNJuUdR6pMulpesUyaa1I8skdEckGIisa5j3NVu6Ki7IpjNEs7PueMx2TkfM+M5DGls43jTVQplESvwatP1GpxYSwWxokSXToocFkN79m7q5Vdz28wU+Sr3Uf5ieTf4L98SRVRKvdR/mJ5N/gv3xJAVUTrqixfmbJeQ8PzOLodKlZK1K3OVqo1apq2LAkYvVHwYERZVHsiTDkWK9WsaqJxI3iciblFGkM/WhnZl22jlrBVV76TdsJMy1Vsufq8SSp9elIyJuqO5wmTMNU3ZEe1URFVN084YRIXzn/AGaLIx/mbI9PyXaeTZyPS6ZWGUGDSp+k1JkN0VkF8OAqwosB7WuRHbI9FTmq7Kq1MS/Q7FzznvMNmZNzhjunY2tnHEaPUaNbrK5Cq0/P1SLCWEkxHjQE6GHChsc7hY1XOVV3XYqACVe6j/MTyb/BfviSKqJV7qP8AMTyb/BfviSKqAAAAAAAAAAAAAAAAAAAAAAAAAAAAAAAAAAAAAAAAAAAAAAABMus7UnkTSbL25lmStCBduPpmY70XHINf0E5T4z1V0CagxURUVrk6RjmxE4eJsFEc1XqqhTRKuvBe/wBOYDxo3mlzZcokWbZ5oklKJFjRm/8A9P7jOtPWs7T7qZlIbccXtBZWlh8ca36ntK1KDsm6/FKqpFRPO6E57U86mCaqv6Zqm0p0jt6S5q7O7f8AqKcjt/8AvAVWAAAAAEq6ePn2aufsD9zxSqiVdPHz7NXP2B+54oFVA49Q6/1CZ71dX670L+rdY4ui6XhXg4+Hnw77b7c9t9iO8hX/AN0jxbZVXyBe1T0pU+i0OWdNTcdyXGqo1OxrU7XOcuzWtTmqqiAWYDVumi6sz3xh2h3fnm3qFQ7qq7HTbqfR4UaFCgSz13go9kaI9zYqs2VycS7b7cl3Q2kBKunj59mrn7A/c8UqolXTx8+zVz9gfueKVPFiw4EJ8aM9GQ4bVc5zl2RqJzVVA8wStS84asszStQyDp5sLHEGwZSajy9KW7ZudbUriZAc5j40BICJDlob3Nc2G6Jx77IqoiKb7xPe1XyJj6jXhX7Jq9oVSfgbztEqsF0OZko7XK17F4kTibuiq12yI5qovnAy4lXTx8+zVz9gfueKVUSrp4+fZq5+wP3PFAqoAjyhZc135jrN213BMlgOBZNHuWo2/TYl0srKT8dJSL0T4jurOWGqcaORFTh7OzzqFhgxzHnhE+BlL8LHwc+FvQ/1p8Hen73dLxL+Y6f43h22+Vz33MjAlXTx8+zVz9gfueKVUSrp4+fZq5+wP3PFKqAAnbWPqnnNOVnwW2XQZe4bzn0SZgSEdHOgScgyKxkedmUY5rkhNV7WNRHJxPciIvJSgadMPm6fKzcRGo+NBZEcjexFVqKu394HIJV08fPs1c/YH7nilVEq6ePn2aufsD9zxQKqAAAAADVmqi10vPTTlK2UYj4k7aNVbARf+ObKxHQl/c9rVNpnR3zJd8rKuCnbb9apc3B2+niguT/5gYHpNulb00xYruWJEV8abtGltju+mPDlmQ4q/wDXY42wTf3Oed6/opxXH334aXHg/wDu5uOz/wDyUgBKunj59mrn7A/c8Uqon/KWgrSdmm+6nkzJeKe/NyVnoeuzvf2pS/S9FBZBh/FwZhkNu0OExvktTfbdd1VVXFfFcaE/QZ7TVj3sCqgSr4rjQn6DPaase9jxXGhP0Ge01Y97AqolXTx8+zVz9gfueKPFcaE/QZ7TVj3seK40J+gz2mrHvYFVAlXxXGhP0Ge01Y97HiuNCfoM9pqx72BVQJV8VxoT9BntNWPex4rjQn6DPaase9gNPHz7NXP2B+54pVRqrBelzBOmvv34FLG+Dnwj6t3z/rOcnOn6v0vQ/wBpixOHh6eL8nbfi577JttUCVe6j/MTyb/BfviSKqMUyli2xM02JU8Z5LoXfm26z0PXZLrUaX6XoozI0P4yC9kRu0SEx3kuTfbZd0VUXQHiuNCfoM9pqx72BVQJV8VxoT9BntNWPex4rjQn6DPaase9gVUSr3Uf5ieTf4L98SQ8VxoT9BntNWPex4rjQn6DPaase9gVUCVfFcaE/QZ7TVj3seK40J+gz2mrHvYFVAlXxXGhP0Ge01Y97HiuNCfoM9pqx72A7qP8xPJv8F++JIqolXxXGhP0Ge01Y97KqAAHW3LI1ep29UqdQK06j1SZlIsOSqDYLIyysdWqkOL0b0Vr0a7ZeFU2XbZe0DsgfPHE3dYKTb95VHDur2zVsu6aDPxaVPVmlQ4kenOjwnqxzokHnFhNVU3RzOka5FR3koXtaV42nftBlbpsm5KZXqPOt4peep00yYgRE+p7FVN086dqecDuAAAAAAAATVdmCdZ1Yuqs1a1teXwfos7UJiYp1I8F1Km+98q+I50KW6d8RHxejYrWdI5OJ3DuvNTqHaeNd6L5HdE2r68SUdP/AKhVgAlT8n3XinZ3QmXX14npP8weADXmnZ3QSUX14ppX8wqsASp4A9eqdmv6RX14qpf8weAXXunZr5py+vFlN/mFVgCVPARr5Ts16UpfXi6nfzB4Ctfadmu6jr68YU/+YVWAJU8BuvxP16aIvrxlIfzB4ENfydmuSgL68ZyP4yqwBKngS7oAnZret1fXjWS/GPAr3QJOzWzbS+vG8n+MqsASp4F+6CJ2a1LXX145lPxjwNd0GTs1nWmvrx1LfjKrAEqeB3uhCdmsm0F9ePJf8Y8D/dCk7NYlmr68fQPxlVgCVPBF3QxOzV9ZS+uwIP4x4JO6Gp2aubGX12FC/GVWAJU8E/dD07NWlhr67Dh/jHgq7oinZqusBfXYrPxlVgCVPBZ3RNOzVTjxfXY6fiHgv7oqn60mOV9dk/8AmKrAEqeDHui6dmp7Gy+uyl/EPBp3RlOzUzjNfXZjvxFVgCVPBv3RtOzUpi9fXZz/AMRpfWRbesC19NV9VDOGe8YVW0IlPSXmqfBtSIyPORnxGpAhwXcacMXpujc136Kt4l5NU+iZobUzpTpequetmg5Eu+oydh29HdUpihUtEhRqrPqisY6NHXfghQ4avRGsbxO6Z/lN2aB/Ptjiysi37dsjQcWW7W6xcSxGxZWDSIMR8xDc1U2iIrOcNGrsqvVURvaqofULFNkat7C1IaVIerO95SuxXTd2QqNJujNmp+no6kIjmzc01No7ldwcPlRFThdu9d0Rv0Pxfh7F+Frdh2piuxqTbVMYicUKSgI18ZyJtxxYi7xIz9v03uc76zQurj+haitLFbXkkK9ahI8X1zEirUT9/CBVYAAAAASrp4+fZq5+wP3PFKqJV08fPs1c/YH7nigVUS3nRj836oMfaeIidNa9qyvhAuyCiorZh8KL0dOloiedqxkdEVPP0aFSGsbNwq21s4X9myZuPvhNXrJ0ynwpPqfR975eTY9EYkTpHdJxOiOd8lm3Zz7QNmoiImyJyP0ACVdPHz7NXP2B+54pQeUWTsTGd2w6airNuoc+2Btvv0iy7+Hs59uxPmnj59mrn7A/c8UqlzWvarHtRzXJsqKm6KgEG6TcA5AyvpRx3c83qSv605qDQ4cO35G0Z2HI06RhwuJkNZmDwOWciOVvFE6V3CqqqNazYorSFlW68v4SkLjvmJLR7hptRqFBqU1LQ0ZCnI8lMvgOjta1dmo/gR2yckVV25GFv0hZFtWJVLdwlqguKwrDrU1Hmpm3EoUpUXyTo7ldGbT5uMqRJVrnOcqIqREaqqrdjeOK8ZWrhywaPjiy5aLCpNGgdFCWPE6SNGcqq58WK/8ATiPcrnOd51VQMsJV08fPs1c/YH7nilVEq6ePn2aufsD9zxQKiqEeDKyEzMzE7Ck4UGC+I+YiuRGQWo1VV7lVUREROa7qnYSNjbQLp3uHF0lEqd6VLIUxNR5yp0i7adXZiXhyj5iPEi9NT2S0dYEPZ73Kr04le7dXKqckr2PAgzUCJLTEJsSFFYrIjHJujmqmyoqfQqEvS2jfI9nyc7Y2HdVFy2TjeoRo0V1uMoUnOzMgyM5XRYMjPxfLloaqruFFY9W7+SqLzAyXQ7f94X/giFFvmsxK1VLdrlVttatEXeJUYUlMvgw5h6/pPc1qbu86oq9qqUAYtjDGlo4fsSkY6saQdKUajQOhgNiRFiRHqqq58SI9eb3ucquc5e1VUykCVdPHz7NXP2B+54pRGRL2puNrDuC/6xLzMxJW9To9RjwZaGsSLEZCYrlaxqc1cu2yJ9ZO+nj59mrn7A/c8UqoD5XX9qXwVcenfJdyXTe83PZbyPBl3Tcs22KuyDTJSFMMdL0yFHiyyQ0hwWcSudxI18Rz3J2ofRvDeTrKy5j6mXlYFVjVGkRGrKtjRpGYlHdJC2a9FhzDGRE2VO1W7L2oqocfO+K/DXii4MYd/e83f2DDhde6r1joeGKx+/R8bOLfg2+UnaZvIy3U5KXk+Pj6CEyHxbbb8KIm+37gPeSrp4+fZq5+wP3PFKqJV08fPs1c/YH7nigVUAAAAAHGqUWDAp01HmE3hQ4D3vT6Wo1VX/UckxrJk+lKxvddTVyNSToc9HVyr2cEB7t/9QEBaGLG1uVHSrYk7izNdgUG1Y0GedTqfVLcfNTUFvXpjj44qKiO3fxuT6GuRPMb38HHdG17dSWLk9VnxPxGS9z4kFp2jHFEurVbx0Tp9tv+NjxIm/8A3yhgJU8GvdGV/WXxinqs134h4M+6ML26m8aJ6rLX8RVYAlTwY90WX9aDG6eqyv8AzDwXd0UXt1S46T1WQn4iqwBKngs7omv61WPU9Vjt/GPBT3RFe3VfYCeqxWfjKrAEqeCfuh6/raWGnqsOH+MeCXuhq9urmxk9VhQvxlVgCVPBF3Qxf1vrJT1WBB/GPBB3Qpe3WFZierH0D8ZVYAlTwO90IX9cez09WPZf8Y8DfdB17dZlpJ6sdy34yqwBKngZ7oKv66Nqp6scyv4x4Fu6Br261rYT1Y4lPxlVgCVPAp3QFf127bT1Y2k/xjwI90AXt1wW8nqxrJfjKrAEqeA/X8v68tBT1YzkfxjwG6/F7ddVET1YxkP5hVYAlTwFa+l/Xuo6erGFP/mDwEa+V7dedKT1Yup38wqsASp4Bte6/r8U1PViym/zB4A9eq9uv2QT1Yrpn8wqsASp4Adei/4wKTT1Yppf8wfk/a8l7e6DyyerFFK/mFVgCU3ae9eLv8YdCb6sTUj/AOcQ/U08a7NufdFef/8AEdH/AJhVZ1tyyNYqdvVKm2/WW0ipzcpFgSlQdLpHSUiuaqNjdGqoj1Yqo7hVURdtlUD+d3Wm6uzep276XXcosyZXpCag0uoXDL29L0jrs5BhshPhpLyyuaqw3N6Hi7XLDXzbKtRaCdFeualV6UyDQL0qeGLemHMizHfGGsWPUoaeZaW/yXpt2LHRmyLu3c+ienvQ7p+05PbWbVtZazdTlWJMXPXXJOVKJEdzc9j1Thg7qq79G1qrv5Su7Tf4HplIceDKwYM1M9YjMhtbEjcCM6RyJzdwpyTdeeydh7gAAAAAAAAAAAAAAAAAAAAAAAAAAAAAAAAAAAAAAAAABKndDf6ksTF+TG+T8A8q23Wo0T6JfpnwYjVX9lemai/uKrJ91+2VNX9o7yjRJGGr5mVo3fiFw/K3kY0OcXh8/FtAVE27d9vOBQQMRxBfUvk/FNn5GlXNWHc1Dkarsn6Lo0Bj3NX6FRzlRU8yoplwAAACAKXqjwTpr12anvDXfPwc+EfwK72f1ZOTnT9Xo69N/ZoUTh4enhfK234uW+y7X+AJV8aPoT9OfszWPdB40fQn6c/Zmse6FVACVfGj6E/Tn7M1j3QeNH0J+nP2ZrHuhVQA+auGdeuk61NWOovJlfyt1W277+CPwfne8VSf1zqVNiQZr4tkusSHwRHI34xreLfdu6cygPGj6E/Tn7M1j3QqoASr40fQn6c/Zmse6Dxo+hP05+zNY90KqAEq+NH0J+nP2ZrHuhP+Gdeuk61NWOovJlfyt1W277+CPwfne8VSf1zqVNiQZr4tkusSHwRHI34xreLfdu6cz6VACVfGj6E/Tn7M1j3QeNH0J+nP2ZrHuhVQAlXxo+hP05+zNY90HjR9Cfpz9max7oVUAPmrhnXrpOtTVjqLyZX8rdVtu+/gj8H53vFUn9c6lTYkGa+LZLrEh8ERyN+Ma3i33bunMoDxo+hP05+zNY90KqAEq+NH0J+nP2ZrHug8aPoT9OfszWPdCqgBKvjR9Cfpz9max7oYpomylYmadWOqbJmNK735tus/AjqU71WNL9L0VNmYMT4uMxkRu0SE9vlNTfbdN0VFW1QAAAAAADSeti6fgdpJyzW0idG9bVnpGG/fZWxJmGsuxU+vijJt9ZuwlHukceJXcHUDDMkvFO5Xvig2pCY1fKRjppsw9/0o1El0RV83FzA3dp8tb4EYHx1Z7ofA+jWrSpGIipsvSQ5SG16r9auRVX61NgHixjYbUYxqNa1NkRE2RE+g8gAAAAAAAAAAAAAAAAAAAAAAAAAAAAAAAAAAAAAAAAAAAAAAAAAAAAAAAAAAAAAAAAAAAAAAAAAAAAAAAABxapTZKs02bo9Tl2x5OegRJaYhO7IkN7Va5q/UqKqHKAEsdzjqM7T8B1DEFZjuiVbEt21qzJpYnJ7mwJl0WE7b9no47WtXsVGcuwqck6hL4FO6E1ugO+IoGfrYh1iTTsYtepScEeGxOxFdKu6VypzVypv9JWIAAAAAAAAAAAAAAAAAAAAAAAAAAAAAAAAAAAAAAJOysnhN7oHh+wGfGyOMbYq191Fic2LHmXJJSqO+h7Hp0jU7dl37CsFVGornKiInNVUlDRBvlG6sw6r5pFiQsh3O+j25Fcm6LQaUiy0u9n7PSPSKrkTkrmb7qoFYAAAAAAAAAAAAAAAAAAAAAAAAAAAAAAAAAAAAAAAAAAAAAAAAAAAAAAAAAAAAAAAAAAAAAAAAAAAAAAAAAAAAAJi182jcPgyoeeLElFmLqwnXIF5SsFvJZuQheTPyyr5mPgKrnbc1SFsnaUBYt50DItmUO/bWm0mqRcNPgVKSi+d0GKxHt3TzORF2VPMqKnmO4mpWWnpaNJTsvDjy8xDdCiwojUcyIxybOa5F5KioqoqEnaL5mYwvfeRdF1emInBZU6647IfGcqumranoivaxirzf1eO50N7v2omycmgVsAAAAAAAAAAAAAAAAAAAAAAAAAAAAAAAAAAAAAnzXLlSrY3wRP0GzWOj3tkSZhWVa0rDdtEiT89vC42/R0cNYj0d2I5rEXtNm4TxhS8LYjtLFVHe2JL2xSZenrGa3h6eK1qdLGVPMsSIr3r9blJ7thPylNcdXvZ39JsbT1LRLfpDu2DNXRNtTrsVvmcsvCRISovNr+ByLzK6AAAAAAAAAAAAAAAAAAAAAAAAAAAAAAAAAAAAAAAAAAAAAAAAAAAAAAAAAAAAAAAAAAAAAAAAAAAAAAAAAAAAAABMutPHt0SdNt/VDieSWNf+H4sSpJKw+S1miOT+sKe/bm7eFxPZyVUc13CnE/cpo/FRFRUVN0UDGsaZEtfLVgUHJVlzyTdFuKRhz0pE5cSNcnNj0T5L2ORzHN8zmuTzGTEY2PNRNDmfXYirK9DhTLlWizlmTzuUG3K9FXijUp69jIMZfKg9iIvJEX416WcAAAAAAAAAAAAAAAAAAAAAAAAAAAAAAAAAND6ws3V3EmOpS3ccwmzmS8hzzbZsySTZXddjbNfNORd9ocBjukc5UVqO6NHbI7c3JdNz2/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+XFRjfjW7q7drnLzSKjKlNKaodNdL1B2tIzFJq77ZyBakfvnZ90S27Y9MnW7KiKqc3QXq1qPZz7EVE3agG6wT1pb1NTuUX1PEeX6XBtXM9lf0e4qC9yNbNtbtw1CT57RJeIitd5Krwq5O1rmOdQoAAAAAAAAAAAAAAAAAAAAAAAAAAAB2AjfOWUbu1TZAn9I2nKvPk6PJbQ8nXzJu4odKlHKrXUyVenJ81FRHNdt8lOJvmicAdbeVbfr+y/4ILSizETAuPKk2YvWswXq2BdVUguR0KlS70/OS7HbPiORdnbIqbfEvdasrKy0jLQZKSl4UvLy8NsKFChMRjIbGps1rWpyRERERETsMcxnjSysP2NSMc49okGk0GiwEgSsvD5qvnc97u18RzlVznrzc5VVe0ygAAAAAAAAAAAAAAAAAAAAAAAAAAAAAAAAAAAAAAAAAAAAAAAAAAAAAAAAAAAAAAAAAAAAAAAAAAAAAAAAAAAAAAAAAAAAAA0dqU0uUHO8Cm3ZQK3MWbk21V6e2LwpzdpmTiJuqQYyJ+el3Kqo6G79p23ynI7GtPGqat1u642nnUlRpazcx0iHu2CjuGn3NLJujZ2nRF5P4kaquhJ5SbO2TyXth0satz/puxfqQtiDb+QqVFbOU+IsxR61IROgqVJmOSpGloyc2rujVVq7tcrW7ouybBtIEYUPPOadHVWk7A1fRI92Y9mIrZSh5YkJZzui3XaHBrEFu7ob9tk6ZN9+W6xF43tsKi1ujXJSpWvW9VpOqU2ehJHlZyTjtjQI8Nex7HsVWuav0ouwHNAAAAAAAAAAAAAAAAAAAAADwixYUCE+PHiMhw4bVe971RGtaibqqqvYiGF5fzVjHA9nzF8ZUu2SodLgoqQ+mdvGmoiJyhQISeXFiL+y1FXzrsiKqS5DtDPeviLDqWTINZxLgWK5Ikra0OIsGv3VB/RfPPT+zS7u3ok5qn7XkRUDl3xmLI+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+dDN+soMCPFdNVDHFxRYkzb1QcvN3V3KvHKRF27Wrsq8KcTGJsWEAJfx1r1x7N16DjfUJbtTwrkDfo30u6E6OQmnouyvlKhskGLDVdtnOVm6rs3i7Vp2DGhTEJkxLxWRYURqPY9jkc1zVTdFRU7UVPOY/fuObCyjb8a1cjWfSLkpMfm6UqUoyOxHbbcTeJPIcnmc3ZyeZUJvTR7lDB0d1T0a5tm7cp7XrEWxLxdFqtuxN134IL1VZiURe1XMVzl+lEArMEqpq9y3ir+j6otMF0UGThcol02Y5Lgo6tTtjRWw9o8qzt5Pa53Z9Jt/GGpXAeZoEGLjPLdtV2LHTdsnCnmw5xP8AOlonDGZ/7TEA2WAAAAAAAAAeEWLCgQnxo0RsOHDarnvcuzWonaqqvYgHmDRmSdbWmbGEy2k1TKFOrdciu6OBQ7bR1XqEaL5oaQpbj4HL/wA4rU+swZ+a9ZmZUdAwlp2lcb0aPyh3Jk6aWFNIxe1zKVL8UVr0Tm3pHKxV2ReW4FKXXeFp2JQpm572uWl0GkSibx56pTbJaBD+jd71REVfMm/Mlesaz79znPxrK0OY3j3ZER7oE3f1wy8WStqm89nOYrkSJNRE5+Q1E8zkSI3dDvrY0HWjW67L35qevquZuuuA7pIXf9Ug0WScvaktTIa9Cxv0tfxtXt4UUpqn0+QpMlAplLkZeTk5WGkKBLy8JsOHCYibI1rWoiNRE7EQCbcTaIbcot2wMxagbun8wZOarYkOrVtiJIUtyLxIyQkk+Kgta7m1VRVRU4mpDVVQpoAAAAAAAAAAAAAAAAAAAAAAAAAAAAAAAAAAAAAAAAAAAAAAAAAAAAAAAAAAAAAAAAAAAAAAAAAAAAAAAAAAAAAAAAAAAAAAAAAAAAAAAAAAAABqDJ2kPTNmKYjT2Q8L21UZ+YXeLUIMt1OdiL9LpiXVkVV9bgANbpobqtlJ0uAdUuWbA6P8xTpqpNrtJg/RtKTaL/rfzTY90Kwu6JWvypGoDE97cPZ8JLQj05X+vqMVdv3AAe99490PpLejncLYarz2fKiUu652VY/62tmIG6fvU4cbOOvSnL8doWotW2/5BlCQg7/++hIAB7IOYtfNR/M6NLUpG/8Ay/JEvG4fX0MFTkOrfdG643gp1h4Gtjf5USqVmqVByJ/ksgQ2Iq+tyIABxYmHdet1Lw3Hq8tW04ETlFg2vYkKYdwr2tZFm4iuYv0O2VUPyH3PTFlyxGTecsj5Oy1H3R7oNz3TMJJNf2/Fy0ssJrG78+HdU9YAG7sb4Qw9h6WdK4vxnbdsJEbwRYlNp0ODGjJ/zkVE44n/ALTlM3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104456" cy="49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1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barrier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28825"/>
            <a:ext cx="6457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approach: </a:t>
            </a:r>
            <a:r>
              <a:rPr lang="en-US" dirty="0" err="1" smtClean="0"/>
              <a:t>stateful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Windowed grouping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43414" cy="267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Optimistic approach: </a:t>
            </a:r>
            <a:r>
              <a:rPr lang="en-US" dirty="0" smtClean="0"/>
              <a:t>advantages </a:t>
            </a:r>
            <a:r>
              <a:rPr lang="en-US" dirty="0"/>
              <a:t>and limitations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 smtClean="0"/>
              <a:t>No overhead if items are not reordered</a:t>
            </a:r>
          </a:p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/>
              <a:t>The probability of reordering </a:t>
            </a:r>
            <a:r>
              <a:rPr lang="en-US" dirty="0" smtClean="0"/>
              <a:t>can be optimized </a:t>
            </a:r>
            <a:r>
              <a:rPr lang="en-US" dirty="0"/>
              <a:t>by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Generation of additional items</a:t>
            </a:r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Extra network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6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overhead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628800"/>
            <a:ext cx="56483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10655"/>
            <a:ext cx="6486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comparison with Apache </a:t>
            </a:r>
            <a:r>
              <a:rPr lang="en-US" dirty="0" err="1" smtClean="0"/>
              <a:t>Flink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6782"/>
            <a:ext cx="9024764" cy="369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data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computational 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74" y="5037816"/>
            <a:ext cx="3934892" cy="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1649338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4572000" y="422108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physical deployment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1980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2" y="1403224"/>
            <a:ext cx="4943004" cy="12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4572000" y="278092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operations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sz="2400" dirty="0" smtClean="0"/>
              <a:t>(order-insensitive)</a:t>
            </a:r>
          </a:p>
          <a:p>
            <a:pPr lvl="1"/>
            <a:r>
              <a:rPr lang="en-US" sz="2400" dirty="0" smtClean="0"/>
              <a:t>Multiply by 2</a:t>
            </a:r>
          </a:p>
          <a:p>
            <a:pPr lvl="1"/>
            <a:r>
              <a:rPr lang="en-US" sz="2400" dirty="0" smtClean="0"/>
              <a:t>Increment</a:t>
            </a:r>
          </a:p>
          <a:p>
            <a:pPr lvl="1"/>
            <a:r>
              <a:rPr lang="en-US" sz="2400" dirty="0" smtClean="0"/>
              <a:t>Filter out odd numbers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z="2400" dirty="0" smtClean="0"/>
              <a:t>(order-sensitive in general case)</a:t>
            </a:r>
          </a:p>
          <a:p>
            <a:pPr lvl="1"/>
            <a:r>
              <a:rPr lang="en-US" sz="2400" dirty="0" smtClean="0"/>
              <a:t>Sum of all previous items</a:t>
            </a:r>
          </a:p>
          <a:p>
            <a:pPr lvl="1"/>
            <a:r>
              <a:rPr lang="en-US" sz="2400" dirty="0" smtClean="0"/>
              <a:t>Filter out first N items</a:t>
            </a:r>
            <a:endParaRPr lang="en-US" sz="2400" dirty="0"/>
          </a:p>
        </p:txBody>
      </p:sp>
      <p:sp>
        <p:nvSpPr>
          <p:cNvPr id="5" name="Овал 4"/>
          <p:cNvSpPr/>
          <p:nvPr/>
        </p:nvSpPr>
        <p:spPr>
          <a:xfrm>
            <a:off x="6732240" y="2348880"/>
            <a:ext cx="1224136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return• ×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>
            <a:off x="5868144" y="29609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6"/>
          </p:cNvCxnSpPr>
          <p:nvPr/>
        </p:nvCxnSpPr>
        <p:spPr>
          <a:xfrm>
            <a:off x="7956376" y="29609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840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6660232" y="4643309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r>
              <a:rPr lang="en-US" sz="1200" dirty="0" smtClean="0">
                <a:solidFill>
                  <a:schemeClr val="tx1"/>
                </a:solidFill>
              </a:rPr>
              <a:t> ×= •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eturn </a:t>
            </a:r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>
            <a:off x="5868144" y="52913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6"/>
          </p:cNvCxnSpPr>
          <p:nvPr/>
        </p:nvCxnSpPr>
        <p:spPr>
          <a:xfrm>
            <a:off x="7956376" y="529138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499405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2400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3761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State[</a:t>
            </a:r>
            <a:r>
              <a:rPr lang="en-US" sz="1200" dirty="0" err="1" smtClean="0"/>
              <a:t>mult</a:t>
            </a:r>
            <a:r>
              <a:rPr lang="en-US" sz="1200" dirty="0" smtClean="0"/>
              <a:t> =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reordering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40557"/>
            <a:ext cx="3819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95736" y="3789040"/>
            <a:ext cx="46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in-order processing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18253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out-of-order processing</a:t>
            </a:r>
            <a:endParaRPr lang="en-US" dirty="0"/>
          </a:p>
        </p:txBody>
      </p:sp>
      <p:sp>
        <p:nvSpPr>
          <p:cNvPr id="3" name="AutoShape 2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MCAgICAgMCAgIDAwMDBAYEBAQEBAgGBgUGCQgKCgkICQkKDA8MCgsOCwkJDRENDg8QEBEQCgwSExIQEw8QEBD/2wBDAQMDAwQDBAgEBAgQCwkLEBAQEBAQEBAQEBAQEBAQEBAQEBAQEBAQEBAQEBAQEBAQEBAQEBAQEBAQEBAQEBAQEBD/wAARCAGnBMgDASIAAhEBAxEB/8QAHQABAQEAAwEBAQEAAAAAAAAAAAgHBQYJBAMBAv/EAG8QAAECBQICAwcNCQoICgYJBQABAgMEBQYHCBESIQkTMRQZIjhBldUVFzI3UVZYYXZ3tLXUFhgjOVlxhZOzM0JSV4GEkZbE0yRicnSUoaSmJSc1Q1OCorGywSY2RFR10TRIY2RzkqOl0lWDwsPx/8QAFAEBAAAAAAAAAAAAAAAAAAAAAP/EABQRAQAAAAAAAAAAAAAAAAAAAAD/2gAMAwEAAhEDEQA/APVMAAAAAAAAAAAAAAAAAAAAAAAAAAAAAAAAAAAAAAAAAAAAAAAAAAAAAAAAAAAAAAAAAAAAAAAAAAAAAAAAAAAAAAAAAAAAAAOrZEynjfElCdcuTL3o1s01N0bHqU2yCkRyfvYaOXiiO/xWoqr7gHaQQbfHSx2DUq06ydMOJrvy5ccXdsDuSSiy0q7ycbW8D5h6IvNUWExNv3ydqcM2xula1JIkW8cg25gi25rmslR03qKQ17FasJ0SMjtu1FmIXP8Aep2IFy3xk7HGMpD1UyLftv2zKq1XNi1apQZRH7eRvWOTiX4k3VV5Eu3/ANLLo6sp8WWpF0V28ZmEqtWFQaREVqu9xIkysGG5Pja5U/OcNYnRJafKdUPujzFc135Sr0ZUfNTFXqUSXgRn/wALghO65fzPjPKksDAmE8Vw4TMdYntS3nwURGx5ClQYcdfjdGRvWOX43OVQI0XpHdSuTF4NPehe76lKxP3Gq1rr0lnb9m6MhNhp+vP9JE6ZHKKo5kLGeJoMXmnF3PHc1q+6i92uRdviRfzHoMAPP37zfpGLr/8AXfXvFpXH7P1BgR27fm6tJb/yP73rzKVZXe+tfGU65xez5zDN/wBbORT0BAHn/wB5zxNOeHXM8ZUnojvZu7ulm8S/9aC7/vUd5a0zu/CRMk5VdH8kT1Tp/L/Yt/8AWegAA8/+83YZledIzdlSUcnsV7vlF2X/AKsBp/O9Y3zR/wD1F1y5ToXD7Dw4z+H3P3KahHoCAPP1dEvSAWp/6kdILVarwew9XoEy7f8AP1kSZ/8AM/wtC6ZDGbutlbrxplSCzm2XeyXgOcnuKrocmv8A21/OegoA89/v/dZmMl2zxoPr0SVh8pio226YWXhbdq7oyYhr+ZYqfnO4WP0u2kq5ozZG7Ji67Hm0d1cVtZo7okNj+xU4pV0VUTfyua349i2Dqd74kxZkuA6XyHji2blY5vD/AMK0qBNKifE6I1VavuKioqeQD5cdZuw/lyWbNYyybbVzIreN0Km1KFGjQ0/x4SLxsX4nNRTuxF+R+ib0r3dMLV7Glrhx1WGO62BM0CpPdCZF8juqj8fCie5DdD+JUOirgjpPtOX4XDee6TmKgS3NlHulOGbiNTsajphyq1ETls2bb+bs2D0KBAFudKlGsCswbL1g6frtxlWV8BZ6Wlnx5ONt2xEhxEbESH8cNY+/ulhYnzzhvOVLWr4myNRblgw2o+NDlJj/AAiAi9nWwHbRYX/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+FjK3ZWsY5NjRcE9Friy0qp64moeuTmXr8m4iTU5MViI+JT2xl23XqnqrplU5oro6ua5Nl6toGczWtHWfrAno9D0VYdi2navG6DEvS4mQ+JE32VzXxN5djk35w4aTEROSpsdmx10UdFr1dZkHV7ly4srXNF2dGle7o8KSbz36tYznd0RWJ5OFYKInLh2L3kZGSpknAp1Nk4EpKS0NsKDAgQ0hw4TGpsjWtTZGoickROR+4HWLAxjjvFVEbbmNrIots01u28vTJKHLteqfvn8KIr3f4zlVV8qnZzqWUsr4+wtZk7kDJtzStDocgidZMR1VVe9fYw4bE3dEe7yNaiqvuEpyfSHZQyBD9W8CaH8k3rbCqqwqzPTDaVDmWIvN8BOqjNip7iI/f3dl5AWyCYMJa/MZZQvluIr7tS5sWZEcqNh29dcosu6acqKqJAirsj1VE5I5rFd+9RxT4AAAAAAAAAAwaBqk67WJMaTvuF26i2kuH1f9U/Zex/A9zdVy9l7LrfJ2AbyAAAAAAADiLqs+076osa3L1tmlV+lTP7tJVOThzMB/52REVq/wBBF2W+ifxHWKt93Gni8K9iG7JZyxpWLS5mLFk2xPda3jbGgqq8t4cVGtTsYvYXQAPNZ2oTpC9EzmwdSGPoOXcfSq8D7oo7uKYl4ScuN8djEVqIi/8AtMFquXZEi+UrfT3rS09al5aFDxzfEGHW3M44tv1TaVqULluu0JyqkVETtdCc9qeVTcXNa9qse1HNcmyoqboqEh6h+jJ0/wCaI8W6rLlImNL1a/uiBWLehpCgOjou7XxpVqtYq78+KGsN6rzVy9gFeg80JLUlrZ0FzsC3NVlnTOUcbQ4jYEtedLesWZgMVURvHHcicbv/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/zCPlUSA5VReribcUvDdsu2ydfE28FrGo7cNn1YdIrZGEao7FWI6UuR8rTcXuKXo1PR0eXkply7NbMLC3c+Jxf8xD8NdlRyw90Vcqxj0f8Al7UfdEpm3pA74n6rML+Fp9jycz1UCThqqKkKK6EqNgt2RN4UHwl5K+LxcTSjtKGhzDulKksmqBIpXbzmYXBUboqEJFmoqqnhsgN5pLwlXfwWqqqm3G56oilFAcXbFrW1ZVBk7XtCgyFFo9OhpBlJGQl2wIEFnuNY1ERPd+NVVTlAAAAA87M4Sktqp6SW1tPl3N7ssXGlHW4Z2lucvUzs3wNevWt7FTeLAZt/B4k/fKeh8tLS8nLwpSUgQ4ECCxIcKFDajWMaibI1qJyRETkiIeeEvLyuIOl/mqrcrnSslk61Vg0mYiuVIcWZWHBb1aKq7b8Uordk8rm+6eiYEm9JRguhZS05V6+IEksG7sey7q/RKlLtVJmF1Ko+LCa5vNWuaiqieRzWqnND57P1XXdN9HW3U3T4VMqF10e2nxY7Z2G98tHnpeL1ERYjWPa5UcrVcqI9F3XtNA12X7SMd6Tsk1mrTEKG6cokelybIjtuumZlvVQ2J7q7u3/Mikx25YtTx90N9XpFXgRoE1O2rOVZ0KM3hfDbNTSxmIqbIqeC9q7L7oHcLM1g6vNQ1kUy4dMWBLZnZeFJQm1W47omYknTZmooxqx4ElLdc2M5jHq5vWOeqboqL2br3zSprGu7LWR7mwBnLGLLDyfakuk5MScCZ62VnYG7UdEg7qqoicbF5Oe1WvRUd5DuGg2SlpHR5iaFKwWw2xLblozkRO1793OX+Vyqpg0g1remIqKtaib42aq7J2rtDA1HUvrEuDG2RqPp/wAD40fkXKtcl+60p6zHUydMl/JFmX7psioirsrmIibKrk3ai5RkvWjrL022NVa7qP0+WtA7rkozKDcFszEWapkvU+BVl5eegLHdEax7tmq9IjOfJu/k/ukV3qn0iup+oXB4dXk0k5aSWJzdDlOLbZm68m8LYPZ7vk8u/wCu+RpE/o+yxDrMOG+DCtqajwuNOyYYnFBVPj6xGbAfTiPUZLVnSbQNSmXo9NosKPQFrVXdIwojZeFsrkVsJj3vfz2REarnKqqieUwW3NWGurUBIvvvTVpptOQsV0R/qdPXpUXtmatCaqpxQYcONC4OLbkqo5m/792ymNZ3nKrK9Dbj5lOfEbBmINIgzisVU/ArMPXZfiV6MPSLEUlSabiqzpGhQoUOnQKDIMlmwkTgSH1DOHbb4gMP0zay5rLV91jBWYsdTOOcr2/CWPMUaNHSNLzsBNt40tE/fJsqLt4ScKorXOTfb9ZfUxfcbXrNaW3UmgpakC0Ur7ZxIEb1QWY8DwVidb1fB4S8ur3+MxzVE2DTukz02z1A2hVafk5uBUVhcnRZVOtREfsvNEasXt9w+mS/HEVD5tW/90MDseZNdt5Yk1W1XAMrjqFdsOPb8nM21TKVLxW1Oo1aOqfgokd0RYMOA1qPc5yw92o3fdTrWRNXGvPT9IsybnLTPZcXHiRYbZ5lu1d8Wo0xr3IiddEWK9jl3VE3SGjN9kVzd0U/KFJS030xkxFmILXulcdJGgqqewfwNbun/Ve5P5TedfjWu0bZYRzUXa34ipunl42AaLHzZjyUw03PU5W2wLPdRWV7uxyc+5nw0e3ZE7XrujUana5diT7T1W6886SPrl4E0w2nL49iPe6n/dTVHQalV4LVVOOCqRYbIfFtyVzHM9xzttzJ9Rc7VpPod8dMpr4jIMzI0CDOqxVTeCrlXZdvIr0YejeLJSlSGMrTkqFDhsp0GiSLJVsNERqQkgM4dkTfybeUCR8D6/b+zVqzksCT2MoFoSMrb0zHuCn1SXirVZCsQFd1kFkZIiQ3wOHq1a5YKKqO337C4CB40jSJPpipWJTIcNkabx06PPcCbbzHC9u6/H1bYX+ovgAAAAAA+efkJGqyMxTKpJQJyTmoboMeXjw0iQosNybOY9rkVHNVFVFRU2UgvN3RsVW0LqiZx0MXnMY4vWV4ozqFDmFh06d58TocJV3SEjlT9xiI6A7wU2htTcvwAQrpu6SGHO3SuCdYNuetlkqRiJKrNzkNZanT8T97xK5dpd7k2VFVVgv7WvTiawulFRyI5qoqLzRUMf1IaUsN6pLX9QMm28109Lw3NptblNodQp7l8sKLsu7d+aw3o5i9qpuiKkQ2vlvUn0Y1yyWNs/y8/kTB03HSVodzyjFfHprP3sNvEqqzZvbKxHbbNVYL1RrkcHp+DruP8hWVlS0adfePbkkq7QarC62VnZR/Ex6ditVF5se1d0cxyI5qoqKiKiodiAAAAAAAAAAAAAAAAAAAAAAAAAAAAAAAAAAAAAAAAAAAAAAAAAAAAAAAAAAAAAAAAAAAAAAAAAAAAAAAAAAAAAAAAAAAAAAAAAAAAAAAAAAAAAAAAAAAAAAAAAAAAAAAAAAAAAAAAAAAAAAAAAAAAAAAAAAAAdWydk+xsOWRU8iZHuCXo1BpMLrJiZjLzVexsNjU8J8Ry7I1jUVXKqIiHz5cy3YeDrAquS8kVuHTKJSYfHEevOJGiL7CDCZ2viPXk1qdq9uyIqp5/WNjPLHSfZCkszZzk6haeBKFMufbFrNiuhxayqLt1jnJsqo7mj46eTeHC28OIgcaxue+ldvLjjeqmOdN1GneTU2bNVx8N38rY0bdP8aDA/8AtHt8L0YxfirH2GLMkbAxnbEnQqHIN/By8u3m9+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/E3hYjojmw2JsnlcicjYwBlGlKyLoxrpwx1YV60z1OrtCoEtJVCU6+HG6mMxuzm8cNzmO291rlT4zIJXBeVIfSTTmfX2ttYcWyEo7Kt3dLc5vZn4PqOs67yL4XBw/GVsAIpz7g/IkHUY/UVo4vm0IuTKfINp93WfUp5nBU5bZvAsRrXIsN6t4E8NWb7Mcj0Xk7ItXjNdmXNN951TOFu2jiOzbckPVCbpdNqDajP12Ox7UhwXRIcV8OHBVyo7bi4t0RFR3koXPOkDI1bzKzUlpny5BsHIEWQbTqpBqEkk1TatBbsjUit2dwLs1qKvA/fhaqcKpuvR65pC1i6jEk7a1cahLYh2LLzEOZnLdsaRiQ/VNWO3RsWPFhQntTknkeidqIi7OQO+afMLW/l7o8rGxBfcvFbIXBZ8vDiua3aLLufvEhRW79jmOVrk/MZnYdD6S/THb8HEtpWFY2Y7XpSdy0GszFXZITUpKoqpDZMNixYavaxNvBajnJ2I9ybbXTRqPTbepElQaNJw5WQp0vDlZWBDTZsKExqNY1PiRERD7QJC046UstJmyf1Waq7npFWyDMyqyNHo9G4lp9DlVRUVrHO7XcKuRETdE4nKr3q7dP3lcF5Uh9JNOZ9fa21hxbISjsq3d0tzm9mfg+o6zrvIvhcHD8ZWwAkmVwXlSH0k05n19rbWHFshKOyrd3S3Ob2Z+D6jrOu8i+FwcPxmr6vLCuzKGmnIWP7FpXqnX65R3yshKdfCg9dFVzVRvHFc1jeSLzc5ENfAEx2vhGgN0HW/gjUZGkbXgsteVo9XiTdQl2sp82myQ3Njo9YSvbE4Fbs5UVdk3XcyPG0p0l2BLZkMSWjYuPMr2xIQmy1vXbHrTZZYEnt+C7oY6Mx8VrW7bIxrl25cbk2UsbMOKrWzdjSv4tvOHFdSbglHS0Z0FyNiwl3RWRGKvJHNcjXJ5ORJlt6dukgxJRJXG+LNTGPKvaNOhdy06cuSjxG1KSl0TZjGtbBiticKdnHEXsROzkgZJpyx7lG1+lLqLss3pK3VdcWy41ZrU3IwVhykrEjshtbKwUVd0hw0VrW7oiqib7eU9QCdtLWkhcD1i5cl37kCdv/Jt6Kxa3cM1BSCxIbV3SBAhIq8DEXbdd+fC1ERqIjUokAAAAAAAAAcVdVqW1fFvT9pXjQpGs0apwVgTkjOwWxYMeGvkc13JeeyovaioipzQ5UAeYl/4fzl0ZV6z+aNOLZ68MI1GP3RctozMZ8R9MZ++fvzcjWt9hMoiuaiI2Mj2pxPvHAGoPGmpTHspkXGVY7qk4q9VOSkbZk1T5hERXQI8NFXhem/aiq1ybOaqoqKaPFhQo8J8CPDZEhxGqx7Hoitc1U2VFRe1FPOjPOmTJ2i/Ik3qz0XyTo1vv/C3nYMNHLLxJZFV0SJAht7YSbudwtTigKquZvDVzGB6NAynTbqSxxqhxvK5Dx7PKnNIFTpkdyd1Uya23dBitT+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+ROxd3NXl5YUJyuXhiRUQD9seWNkHpPcqS2bcxU2eoGALVnHpatsRHqx9cisdwuixVavhIqptEiJyTnBhryiPT0kkpKSpklL02mykGVlJSEyBAgQIaMhwobURGsY1OTWoiIiInJEQ/Gi0WkW5R5K36BTZanUymy8OUk5SWhpDhQILGo1kNjU5NaiIiIie4faAAAAAAAAAAAAGUYL1I2Tn6evSk2vRq/SKhYVbiUKrSdal4MGL17d/wAJDSFFiI6Gqtds5VRV2Xlttv1rMetXD2D8zWjg28pevRK9eSwO5ZiSgQHykokaMsGGsw98Zj2orkX2LHcgN8OhZTzpivCsa3IGTLp9Rn3ZUmUejp3DMzHdM25URsP8DDfwb8SeE/hbz7T980ZdtTBGMq7le9mzkSj0CAkePCkmMfMRd3I1rIbXuY1XK5yIiK5E+MnzUXlnTJc9p4LvzOOKrwqcK7q/JTVnyzHJAmaXPxUhuhRZpsKcht2RHMVU4oqf4qgVyDLM26jLEwHUrKpt7ydWifd1WUokjHk4cFYMtG2RyxJh0WKzghIi7q5vEqbLyMTu7pStM1rVWYlpGRvq5qNJzCys3clDoPX0iBERdl3jviMV6IvlY1yL5NwK/B1PF2VLBzRZUhkLGlxy9boNRR3UzMFHNVHNXZzHsciOY9q8la5EVDG84a+8BYMu92OqhEuK7rvhIizFCtOm93zcvyRdonE9kNq7Lvw8fEic1ROQGp5TzpivCsa3IGTLp9Rn3ZUmUejp3DMzHdM25URsP8DDfwb8SeE/hbz7Tvp5b60NTmItSC4Bn8bVuYdO0rJsnCqdIqMs6VqEg9XQtkiwXc0T/Garm78t902PSbIGQ7JxXac9fOQ7kkqFQ6azjmZybfwtb7jURN1c5exGtRXKvJEUDsQIv77Fpl7qSYW3slJbixeq+6j7mV9S+Lfb2XWdb/J1W/xb8iiann3HkLCdRz9a05HvC1KfTYtV4qAjI8ePBhpvESGyI9icbURd2Oc1U2VFTfkBo4On4hylbOa8a2/lSzmzbKRckm2cloc4xjI8JFVUVkRrHOaj2qioqI5U3TkqmZ4v1q4ey3nq6tO9ry9eh3JaaTPdMzNQIDZKaWBEbDipAe2M6I5Wud++Y3sUDfAZPmrUlZGDLjsW0rjo9eq1XyFVko9JlaPAgxXtibtRYsXrYsPhhpxpureJfiOC1A60MG6cKrJ2vetUqlUuiowkjSlu0GRdO1CLDXfZ3AitYzfZduN7VXZdt9lA3UEz4a6QnT5mS9JbG0N9zWZds7yk6NdtK7gjzK+RrHNe+Grl8jVejneRFNE1I6jLI0u44XJ9/wBLrlQpTZ2DIdTR4EGLMdZF34V4YsWG3h8Fd/C3+JQNUBxdq3FJXdbNJuumwo8KUrMlAn4DI7UbEbDisR7UcjVVEds5N9lVN/KpygAAAAAAAAAAAed+pPAmRNG+TZvWdpKpvW0KKqxcgWRC3SWjy3FxRJiFDanKHzc53Cm8F272osNXtbZeA88Y/wBR2NKblDHNRWPITqdXMS0TZJiQmmonWS0dqL4MRu6fEqK1zVVrkVdDexkRjocRqOa5FRzVTdFT3FPNrL9jXf0a+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+fyffsVaRashLw+tjQ4j1Rjprq+fFwK9rWN2XiivYmyoj9gxbWFlS9NWmZYGgnT5VVgU+HESPkm4oCK+FJS0N7esleJO1GLwo9qKnHFdDhKrUSIi27ibFlmYUx5RMY2BTEkaJQpZJeAxdlfEd2vixHIicUR71c9ztubnL2dhjuhbSnL6XcStla89s9f11PbVLrqTn9Y98yqKrZdInNXMhcTk33Xie6I/wDfbJSAAAAAAAAAAAAAABENqQHYN6Te5KAidRQs32w2sS+79mLU5Rdnoie6rWxF5fw0Ja1UWlP5urepHU9SWsmI2KbholEt+MjV2hMkXp3W5FRefhPRV9zb4+VV9JzJ1qw7Vx9qks+Shxq5ii5Icd6Kip1knMp1cRiuTmjVf1aKuy7cS8j6tI+E33F0fs5blywEiVLK1Mq1bqCuRUV8af43Q1Xfnyb1agdK1s34moPH2njCdtTTIz801em1WeY12+9Ogw2RYy8u1Ec/f3PwZ9PSdSErSo+mumSMFsKWk8iSMCDDamyMYxYLWon5kRDEei3p15ZdzfJ3DfEBWyGCbTW1qZCcm7WTMaYi7rv/AA0Z1iLt5Eabt0pf/K2nX5ypT/xQgOM6XKgyl1SGC7YqCKsrV77ZIR9l2/BxWsY7s+Jyl1UyyrUo9owbCptvyEC3oEl6nspzIDUl0l+HhWHwbbKip2ptz3XcijpS/wDlbTr85Up/4oReQHnf0ZtYi2PhjUH6mI/uK07wq8anSnNzILYUtujGpz2T8G3kh2vomLSpc5gmrZwqktCm7xv24ajMVSqRG8UeIxkXhSHxrzRvEj3cKLtu7c4jotqbKVm1tQFIn4SRJWeyFUZaOxf30N8Phcn8qKp1TDWV670Z1QuPBmeLFuSaxlFq0ep2neNIkVmpZsKKu6wY/NOF3Ju6bq5Hb+CrVRwH39J9iy05LK2BMv0+ly8tXp6+KfRJ+YhMRrpqCkaHFhrE29krFa5EVeeztjl9e8vCyxq506ac7kV8W0atOxqzVJPdUZNuYq8LHJ5U4Yb28/JEUw7V/qNurUnkPCNzW3jW5LfxXTb7p8CnVauyySsWs1F8aGqvhQuJV6pkNjkRyboquXdUXwSrtfOD8nV6rY81KYNoq1q9sTz7ppaQ3frKjIuVHRIcNE5ueitVOFN1VHu2RV2RQrJ9tW6+31tN9CkFoiyvcS07udnc3c/Dw9V1e3DwcPLh222IH0K0GSsrUTqa0qSKrEsaQmmzchJOfxslmTCOZEht5qiJwRGN2/xOfM7S3pXsURaR6ky+IMnPyKsJWJZqUNyzXdO23DxIu/V8XLi4eLb95vyOwaAsE5PtKayDqFzlS0pN8ZZqLZ6LSVXw6fJtc90OHET969Vf7HtRGtR3PdEDpWhnILsGYUzfie7Znq42Cq1VYkFIsTdy09zXxoLufYiua/8A/MhOGCLRqOBsnaXNRNWayDHzBN1eDcUy5FbxxJ+M50ui7/4sWGqe7w/Hy7R0itDvTG+o2o0Ow5NqSGpah0+3J9WtVOGbgzkJjnpt7Jyw1Y3ZfI9V57bFA9I9i5tB0d0Kq2tJos3iCo0eqU9WrssOFLq2C5UX/Jcir+YD54zPX36UOG3ZkzQsEWvxu57pDqs32cuzfhenx7wv6On5rlM+aTNY92aorZwXPZZs+9qXLykZ1P43zlG6tkNr2tVkOI+E38HxKqs4HI7ZXNVDQOi7oddr+Mrx1F3kz/0gy3c01VXqrduCVhOWHDY1e1Wo7rNvi2P7lPVLnPS3qFr0XNVmV66MI1mWhRLfrFu0aHFdR4v7+HMubsrl3VUXjciqiNViO8JAM4nNWGhLW1dlkUjKMe68eXlatahTdGdUIcOUcs4iptAWbYkRqQ1ejV4Yiwt3Nb5eS37d9i2RkSjfc/f9n0O56UsRsbuKsU+DOy6xG+xf1cVrm8Sbrsu26bnmjqmyzYfSI0yg4w0yYYuC4LkiVaXizF7zlCSUl6NKtVesR0yvhbL5WuVqLwptxO2QsvVDqFi6NcA06/Y9qPvOJTo0hRXy76l3C6K5zOFYyxeqi8/A324ee/agG8yMjJUySgU2mycCUlJWG2DAgQIaQ4cKG1Nmsa1uyNaiIiIickRD9zhLIuX7srMoV3dxdx+rdNlqh3P1nWdT1sNr+Di2Ti24tt9k327EObAAAAAAAAAAAAcbcluUK8LfqNq3PSpep0irysSSnpOYZxQ48CI1WvY5PcVFVDkgB5sYouKv9GlqIXT9kOqzE1gvI04+bs+uTbt20ebc5EWFFf2NRFVjIvY3nDjeAjoiHpMioqboZNqi07Wnqgw9WMW3OjIEaO3uqkVHg4n06oMReqjtTypzVrmptxMe9u6b7pgPR36h7sn4Na0i54WJJ5RxZvJw+6X7vqdMhqjYcRrl/dHQ0cxOL9/CfCenFu9UC2AAAAAAAAAAAAAAAAAAAAAAAAAAAAAAAAAAAAAAAAAAAAAAAAAAAAAAAAAAAAAAAAAAAAAAAAAAAAAAAAAAAAAAAAAAAAAAAAAAAAAAAAAdSy7OztNxPetRp03GlZuVt6pR4EeBEVkSFEbLRFa9jk5tcioioqc0VCVsR4nzJlPHtKvz75686Z6p9f8A4J181H6vq48SF7Pupu+/V7+xTbfbybgWsCWPvZsyfC1vP/avtg+9mzJ8LW8/9q+2AVOCWPvZsyfC1vP/AGr7YPvZsyfC1vP/AGr7YBU4JY+9mzJ8LW8/9q+2D72bMnwtbz/2r7YBU4I6sum5LxpqqsvHlwZmua7ZCpU2aqEZk5NzDYLt5ecRrHQnxojXbOgo5FXy7cuW5YoAAAAAAAAAAAAAAAAAAAAAAAAAAAcRd92W9YdrVa9LsqcKnUahycWfnpqKvgwoMNquc73V5JyROarsibqpBGiq0rg1dagbj18ZUpcWFRZKPEouOKVMpu2WgQlcxY6J2KsNHObxJuix4sdybKxp9XSDXlcWoHLdj6AMXVF8KYuGagVi95yD4SSNPZ+FZDic9uTGrMK1dt1SWRF8PYuixrKtvHFnUaw7PpsOQotAkoUhIy7P3kKG1Gpuvlcu26uXmqqqrzUDnAAAAAAAAAAAAAAAAAAAAAAAAAAAAAAAAAAAAAAAAAAAAAAAAAAAAAAAACFekYw7ddo1G29cmEYHU3xi+IyJWoUJi7VGkIqo9YiN5uSG172v8qwIsTdUSG0uo/Gck5SoSkeQn5aFMy0zDdBjQYrEeyJDcmzmuavJUVFVFRe1FA6Tg3Mdp59xXb2WLLj8VOrsqkV0FzkWJKR08GNLxNv38N6OavkXbdOSop3w849OMzM6FdadxaUa7MRYWNcqRUrdjR4z1WHLTb90ZL8Sr7J3C6Xduquc6DLLsnWHo4AAAAAAAAAAAAAAACEcD2PmTNloTl1ffJ3nRu5KlEp/Ud1zUxxcMKFE4+Lulm2/W7bbfve3nyC7gSx97NmT4Wt5/wC1fbB97NmT4Wt5/wC1fbAKnBLH3s2ZPha3n/tX2wfezZk+Fref+1fbAKnBLH3s2ZPha3n/ALV9sH3s2ZPha3n/ALV9sAqcETXLbWV8OZYxZTqjny7bmlLmuGBAjwI83MwYaQ4czLI5j2rHiJEa9IyoqLsmyeXctkAAAAAAAAAAAAAAAAAAAAAAAAAAAAAAAAAAAAAAAAAAAAAAA8wNb+FLV1E9J1ibDl61CqyVFuDH7u6Y9Liw4c0zqHVmYZwOiQ4jE3fBai7sXwVXbZdlTQO8qaWPf9lXzrTvsIF/ggDvKmlj3/ZV86077CO8qaWPf9lXzrTvsIF/ggDvKmlj3/ZV86077CO8qaWPf9lXzrTvsIF/ggDvKmlj3/ZV86077CdKzf0ROm3GuF7+yNQr2yVHqVq2vVa3JwpupSDoESPLSkSNDbEa2Ta5WK5iIqI5q7b7KnaB6aAlXouPETxl+mvridKqAAEAdNX4rFrfOBI/V1RAv8EAd5U0se/7KvnWnfYR3lTSx7/sq+dad9hAv8EAd5U0se/7KvnWnfYR3lTSx7/sq+dad9hAv8EAd5U0se/7KvnWnfYR3lTSx7/sq+dad9hAv8EAd5U0se/7KvnWnfYTr/RP2VSsa5o1V45oUxNx6bat0SFEk4s29ro8SBLTdXgw3RHNa1qvVrEVVRrU332ROwD0fAAHTM1e03fnyZqn0WIZxpI8Xu1P599Ojmj5q9pu/PkzVPosQzjSR4vdqfz76dHA18AAAAAAAE73X49eOvk3MfsqiVGS5dfj146+Tcx+yqJUYAAAAeQGD9FOLNYOqfVR65lfuumfclkCb7i9QpqWg9Z3VUan1nW9dAi77dzM4eHh23dvvum1Ad5U0se/7KvnWnfYQL/BAHeVNLHv+yr51p32Ed5U0se/7KvnWnfYQL/BAHeVNLHv+yr51p32Ed5U0se/7KvnWnfYQL/BAHeVNLHv+yr51p32El/pC+j0wvpMwvRcjY5ue9ajUqjdEtRIsKtzspGgNgRJSbjOc1sGWhOR/FLsRFVypsruXYqB7PgAAAAAAAAAAdNzFlG3cKYuubKt1xOGmW1T4k7EYjka6O9E2hwWqvLjiRFZDb/jPQ7kefPSF1isahc6Yr0IWfUIkGBXZyHcV4R4C84EjD41Y1V7N2wocxF4Hclcsv7qAc70YmK7hq9Fu3WLlOEse9svT8eYlYsRq7y9KSLuiMRebGRIjeTezq4EDbkXSfBQaFSLXodOtq35CFI0ukykGRkpWEmzIECExGQ4bU9xrWoifmPvAAAAAAAAAA8wNb+FLV1E9J1ibDl61CqyVFuDH7u6Y9Liw4c0zqHVmYZwOiQ4jE3fBai7sXwVXbZdlTQO8qaWPf8AZV86077CBf4IA7yppY9/2VfOtO+wjvKmlj3/AGVfOtO+wgX+CAO8qaWPf9lXzrTvsI7yppY9/wBlXzrTvsIF/ggDvKmlj3/ZV86077CdKzf0ROm3GuF7+yNQr2yVHqVq2vVa3JwpupSDoESPLSkSNDbEa2Ta5WK5iIqI5q7b7KnaB6aAlXouPETxl+mvridKqAAAAAAAB5ga38KWrqJ6TrE2HL1qFVkqLcGP3d0x6XFhw5pnUOrMwzgdEhxGJu+C1F3Yvgqu2y7Kgen4IA7yppY9/wBlXzrTvsI7yppY9/2VfOtO+wgX+CAO8qaWPf8AZV86077CO8qaWPf9lXzrTvsIF/ggDvKmlj3/AGVfOtO+wjvKmlj3/ZV86077CBf4PMvN/RE6bca4Xv7I1CvbJUepWra9VrcnCm6lIOgRI8tKRI0NsRrZNrlYrmIiojmrtvsqdpRXRceInjL9NfXE6BVQAAAAAAAAAAAAAAAAAAk7pJdPc1mnAce7bRhRod841iOuSgTMtukwrYaI6ZgscnPdzGI9qJzWJBhIho+jvUBJ6ltP1sZNSLC9VnwPU+uwYeydTU4CI2OmyexR/gxWp5GRWG0qiKmynnZgKGujHpA7s04PXuXH2YoH3RWpDXwYMrOfhHJBZ5GonBMwNu13Vy2/agHooAAAAAAAAAAAAAEq6EPaiq/ykmPosqVUSroQ9qKr/KSY+iyoFHgAAAAAAAnPUz7cmBvlN/apAqcljUz7cmBvlN/apAqcAAAAAAA8gMH6KcWawdU+qj1zK/ddM+5LIE33F6hTUtB6zuqo1PrOt66BF327mZw8PDtu7ffdNqA7yppY9/2VfOtO+wgX+CAO8qaWPf8AZV86077CO8qaWPf9lXzrTvsIF/ggDvKmlj3/AGVfOtO+wjvKmlj3/ZV86077CBf4IA7yppY9/wBlXzrTvsJL/SF9HphfSZhei5Gxzc961GpVG6JaiRYVbnZSNAbAiSk3Gc5rYMtCcj+KXYiKrlTZXcuxUD2fBAHeVNLHv+yr51p32Ed5U0se/wCyr51p32EC/wAEAd5U0se/7KvnWnfYR3lTSx7/ALKvnWnfYQL/AAQB3lTSx7/sq+dad9hHeVNLHv8Asq+dad9hAv8ABAHeVNLHv+yr51p32El/Sb0emF875o1BY5u+571k6bii6G0SixabOykOPMQFm6hB4pl0SWe17+GThLuxrE3c/lzRED2fBAHeVNLHv+yr51p32Ed5U0se/wCyr51p32EC/wAEAd5U0se/7KvnWnfYR3lTSx7/ALKvnWnfYQL/AAQB3lTSx7/sq+dad9hHeVNLHv8Asq+dad9hAv8AB4wdIX0emF9JmF6LkbHNz3rUalUbolqJFhVudlI0BsCJKTcZzmtgy0JyP4pdiIquVNldy7FQB7PgAAAAAAAgDMn45LBPzfzn7CvF/kAZk/HJYJ+b+c/YV4v8ADOc+Z4sHTpjap5JyBVIcvKycNySsqj06+fmdvAgQWqvhOcv9CbquyIp1PRdnm5tSmn6i5eu2lUym1CrTtQhLLU5kRsGHCgzUSFDT8I97ldwMbxLvsq7qiInJA3IE/6sdW1J01SNAodItGdvO/bymVk7ctuSicD5p6KiLEe7Zythormpyaqqq7ck3VMXuDUb0keLqJFyVkzS5YdTtCTh91VGnW/Voi1aRl0Td73uWPFa/hTmvBDdttz2TdUC6DKtWPisZk+b+4fq6Oczg7NFlagcZUfKlgTUSLSqvDX8HGRGxpaM1dokGIiKqI9jkVF2VU7FTdFQ4bVj4rGZPm/uH6ujgZV0XHiJ4y/TX1xOlVEq9Fx4ieMv019cTpVQAgDpq/FYtb5wJH6uqJf5AHTV+Kxa3zgSP1dUQL/APirVapFt0icr9fqctTqbT4Lpiam5mKkOFBhNTdz3OXkiInlA+0EqaStayarMw5Uty2qXIwrJsxkglDnUhRGzk8sV0ZsWLFVXq3gVYSKxqMaqIvhKqrsm3ZyzTZWn3GVYypf01EhUukQ0VIUJEWNMxnLtDgw0VURXvcqIm67JzVeSKB30EMUbUl0j19UGDlWx9KdlQbMmoXdknRqnV4ja5OSipu17HdaxjVVvNEdCRV8iLy3oHSxqdtTVJj6Nd1DpU3Q6tSpt9NrtDnHcUemzje1jl2TiavajtkXtRURUVANmIA6OLxp9aHzgM+sayX+QB0cXjT60PnAZ9Y1kC/wAB0zNXtN358map9FiGcaSPF7tT+ffTo5o+avabvz5M1T6LEM40keL3an8++nRwNfAMEytrp0v4TvWbx5kvI0Wk16RZDiR5VKLPzCNbEajmLxwoLmLuip2KBvYJV76Doi/jhjf1bqn2Yd9B0Rfxwxv6t1T7MBVQMuwfqZwtqOl6rNYdu59dhUR8KHPOdTpqV6p0RHKxNo8Niu3Rq9m5qIE73X49eOvk3MfsqiVGS5dfj146+Tcx+yqJUYAAAQB0cXjT60PnAZ9Y1kv8gDo4vGn1ofOAz6xrJf4AAmvVbq9m8F162sUYyx7MX/lG891pFDhRuphQoSKqLGjv8jd0XZOW6NcquaibgUoCErg1i6xtOcanXTq50+2rDsGozcOVma1Zk8+JEpCxHIjevhxI0XjXn5OBq9iOVdmrcNGrFNuCkSVeo05Dm5Coy8OalY8Nd2xYT2o5jk+JUVFA+wgDpq/FYtb5wJH6uqJf5AHTV+Kxa3zgSP1dUQL/AAAAAAAAAAHw12t0u2qJULjrc2yUp1KlYs7OTD/AGMKBCYr3vX4ka1V/kIL6NahVXNWSsta5rzk4jJy9arFoluQ43N0tToSsV7UXmiojWSsBHJ/7vE90710qGWZ+xdNb8dWysSJcuUqjBtmRl4H7q+XcqOmeFPKjmo2Aqf/AHhChNPGJZHBWEbMxNIpDX7nKVBl5mJDTZsabd4czFT/AC4z4j/+sBogAAAAAAAAAAgDMn45LBPzfzn7CvF/kAZk/HJYJ+b+c/YV4v8AAAE8aqr11q2lPW5D0mYhtK9JWZgzK1t9cmYcJ0rEa6H1KQ+Odlt0cixN9kf7FOzyhQ4PPeo516YSkU+ZqtU0s4llZOThPjzEeLVJdrIUNqKrnOVazyRERVVTR+j11SahdVFIuq7Mt2Na9Ht2nRoMnRp6iSsxCbOTKK/ulu8WYipEaxOq2czZN1VN18gWCZVqx8VjMnzf3D9XRzVTKtWPisZk+b+4fq6OBlXRceInjL9NfXE6VUSr0XHiJ4y/TX1xOlVAAAAAAAgDMn45LBPzfzn7CvF/kAZk/HJYJ+b+c/YV4C/wAABjuqPU7ZGlfHK3zdstMVKcnI6SNHo8oqJMVGbVN0htVd+FqIm7nbLsnkVVRFnyS1G9JJAoTsq1nSTZ8Sz0hd2Lb8vV3w7gbK7cSv3dFc1XI3nwdSj/APEReQFygzfT9nqxtR+NKfk2w4sdspNOdAmpOZajZiRmmcokCK1OxzV8qclRUVO00gDKtWPisZk+b+4fq6OZV0XHiJ4y/TX1xOmq6sfFYzJ839w/V0cyrouPETxl+mvridAqoAAAAAAAAAAAAAAAAAACJelQxZWariGgahLE4oF4YarEGuSszDbu9JN0SH1u23bwRGQIvPkjYcT3S2ji7ptqj3nbFXs+4ZVJml1yRj02dgr2RIEaG6HEb/K1yoB13CmUaPmvE1qZWoKIyUualwZ7qkdxdRFcm0WCq+VYcRHsX42Kd2IH6LW5KxYETKmju8ppX1jFtxR41PV/LrpCNEc17oafwOsYkXf/AO9tL4AAAAAAAAAAAASroQ9qKr/KSY+iypVRKuhD2oqv8pJj6LKgUeAOwAD8JWekp5HrJTkCYSE5WP6qIj+F3uLt2L8R0O9NRGBsc1xLZvzMdnUCrbIrpKoVmBAjMRexXsc5FYi79rtgNDB81NqdOrMhL1WkVCWnpKbhpFl5mWitiworF5o5j2qqORfdRdj6QJz1M+3Jgb5Tf2qQKnJY1M+3Jgb5Tf2qQKnAAAAAAIA6OLxp9aHzgM+sayX+QB0cXjT60PnAZ9Y1kv8AAAE96p9W8jp9mLfsW0rLnL7yXeUVYNAtmSidW6IicljRn7LwQ0Xfyc9l9iiOcgUICD7r1c65tP0rL5C1J6bLRiY+iRobJ+YtOpPiTtIY9URFjcUaK2IqKvajWsVeXGm6Fs2jddBvq1qTedrz7J2kVuThT0lMM7IkGI1HNX4uS9gHLkAdNX4rFrfOBI/V1RL/ACAOmr8Vi1vnAkfq6ogX+AAAM41B1zOFu4tqVW062dR7ovqFGlkkKZVorYctFhujNSMrnOjwERWw1e5Pwic0Tt7Fkf15OmS+CdirzlA9MgX+Dz202aztbeTdUrcA5NxLjynStBSJFu6NRWRY8SlwuqcsNO6GT0aAj1irDbw+EvNybIqLt6EgCAOji8afWh84DPrGsl/kAdHF40+tD5wGfWNZAv8AAAAE16rdXs3guvW1ijGWPZi/8o3nutIocKN1MKFCRVRY0d/kbui7Jy3RrlVzUTcya4NYusbTnGp106udPtqw7BqM3DlZmtWZPPiRKQsRyI3r4cSNF415+TgavYjlXZqhdoPjo1YptwUiSr1GnIc3IVGXhzUrHhru2LCe1HMcnxKiop9gEAdNX4rFrfOBI/V1RA6avxWLW+cCR+rqiAL/AAAAAAAAAQBmT8clgn5v5z9hXi/yAMyfjksE/N/OfsK8X+BF+WtFVLuadyXnnPt5zuQKhKUyrxrToU3/AMk0CV6mIsJGQV5RIqIjVVyojeLyOVEecl0UPiR2d/n9X+nxiiM3+0zffybqX0Z5O/RQ+JHZ3+f1f6fGA2i5dNmPbszzbWoqsTNYiXPaclEkKdASYh9xNhvbERXLDWGruL8K5eJHpzRPJui/TqPzHZWC8OXJf98z0vCk5eSiwZeWiOTinpl7FSHLsavsnOXyJ5N1Xkin56i9RWO9MmOZrImQ516Q0d3PT5CBs6ZqM0qbtgwm+7y3Vy8mpuqko4m085Y1pXxS9SOsenupdpyTkmbOxzu5IMKGqorI821dlXiREVUcnE/lxI1mzFDv3RXY+umxNKNPm7rkXyEW6KrN12Uk3M4OplYvCkJUb2tRyM40RfI5DbNWPisZk+b+4fq6OalChQpeEyBAhMhw4bUYxjGojWtRNkRETsREMt1Y+KxmT5v7h+ro4GVdFx4ieMv019cTpVRKvRceInjL9NfXE6VUAIA6avxWLW+cCR+rqiX+QB01fisWt84Ej9XVEC/yd9Quk+c1L39RfXByXWJbF9IlYcSZs+mxVgsq88kVzuOZiJt+DRvAiNTdVXfZWKm60QAPPno/LaoFnaxdUtrWrR5SlUilz1MlpOSlISQ4MCE18yiNa1OSIWtlHEWOM022loZRtWVuCjtjsmklJh8RrUit34XorHNVFTdfL5SO9EHjx6tP/itP/aTJX+U8z4xwnSpGuZSu2XoEjUpxshKx48KK9sWYciq2GnVtcu6oirz9xfcAzbUPrR0+aUWQLeyHXJyHWn05Jym0SQp0eNFmYLVVjUbE4epZzaqeHEb2bmUdGnj67YVHyNqDuqUlqW3L1wPrVOpUvMti9zSiPiOa6JwqrUe5Yi8u3ZvNE32Srrlxvja/GRYt3WHblfbOS7YEV9QpkCZWLB5q1iq9qqrfCVUTsTdSFNI1LlsIdIZl3Tzi+YjJjuJSG1t1NbFdFgUye2l1Rjd1XhXaM9vPnwo1OeyAeiRAHRxeNPrQ+cBn1jWS/wAgDo4vGn1ofOAz6xrIF/gADpmavabvz5M1T6LEM40keL3an8++nRzR81e03fnyZqn0WIZxpI8Xu1P599Ojga+YRqz0lWDqjsSYpdXkJSTuqRhOfQ64kBqxpWMnNrHr/wA5BcvJzF5c905m7nB1K+7Ho05Ep1YvKhyM3C26yBM1GDCiM3TdN2ucipuiooEuaSMO4wv7F6SGa9HtiUC97YmolGqz52wJOBBqToS7NnJdz5drYrIjU3VzN28W+y7Khtv3qul/4N+Lf6n07+5O2eufjT+MO2fO0v8A/wAx65+NP4w7Z87S/wD/ADA/lk4uxnjSHNQccY7ti1Yc85rpptEpEvIpHVu/Cr0gsbxKm67b77bqdnOMo1z21cfW/c9cNMqnUbdb3FNw4/V777cXAq7b7L2+4cmBO91+PXjr5NzH7KolRkuXX49eOvk3MfsqiVGAAAEAdHF40+tD5wGfWNZL/IA6OLxp9aHzgM+sayX+AIE1ay1a036x7K1sVeiTNZx+2j/cxcD5VGvmKUrusa2M2Gq7uavWIvL3HJy3Te+zzsptsUPVD0luQLVzjCbWrexVS4DratmeVXSUV72weKO6CvgxOcRXLuiou7N90agH5astbOINUeKo+m7THEncgXnkGLBkIcFKXMSUGQhpEbEfFixJqHDTdEbsit3RO1VTZN7fwbYE3ivDdlY3n53uyatqhSdMjx0XdIkSFCa1yovlTdF5mP6vtLmB72wTdVQnrGoFBqdt0eYqVJrdOkoUnNU+NLw1iQ1bFho1eDdqIrFXhXfs32VPq6PPJl5ZZ0l2Tdt+TExNVhIczIRJuYVViTcOXjvhQ4zlXm5XNam6r2qirz7VCjyAOmr8Vi1vnAkfq6ol/kAdNX4rFrfOBI/V1RAv8AAAAAAAAA+efnpOlyMzU6hMMgSspCfHjxXrs2HDYiuc5fiREVQPP/Jm+pDpUrIx6xe6bdwVRvugqDN92tqDuCM1yL2b9bEpqKnb+Cf7nL0IPP7oqJCbyFUM3ap61LvSbyHd8WXk1ip4UKXhudMOaxf4G81DZ7n4BE8h6AgAAAAAAAAAABAGZPxyWCfm/nP2FeL/ACAMyfjksE/N/OfsK8X+AAP45zWNV7l2RqbqvuIBDHSGZEujI12WVoaxZOvhVvJEdke5JmCu6yVGa5Vcj9ubUcjHuXdNlbD4f3xYWNMd2xiaw6HjqzZBknR6DJw5OWhtREVUanN7vdc5d3KvlVVIk0Iyy501XZ31V1ZFmIMpVFtO3nROfUwIfJ3AvkRYbIPZ/Dd7p6AgDKtWPisZk+b+4fq6OaqZVqx8VjMnzf3D9XRwMq6LjxE8Zfpr64nSqiVei48RPGX6a+uJ0qoAAAAAAEAZk/HJYJ+b+c/YV4v8gDMn45LBPzfzn7CvAX+AAPPvpEFlKdqn0vV+9nQmWTL1+MyciTKp3NDmuugKx0RF5diIu68kRq9h6AuiwWwVjuiMSEjeNXqqcKN23339zYwbV9TtNF72hR8P6kKuynwb1qLJK34qQ4qR21HdrYboEVjHNhxEWIieH4Ko5UVFTcya3+j0v+RkPuKvTWxk+uY2hNSGltw3dxxHyyf+zxZzrXudBVvgqxrGJw7om3kDoPRiXxRqtnfUrbNpRGfc3EuVKzTWw3bw1SJMTENz2IibIioxip7qbe4eiZAPRo2va8XLmofIuP6RCp1oTFxS9v0OFAh8MDqJTrOcP3UVHsVV3XfdFXmX8BlWrHxWMyfN/cP1dHMq6LjxE8Zfpr64nTVdWPisZk+b+4fq6OZV0XHiJ4y/TX1xOgVUAAAAAAAAAAAAAAAAAAAAA8986KmnLpPsX5hh/wCDUDMlNW1ay/sbEnG8Eu1XL2IiOWmOXf8AgO/k9CCKulrx7M3RpYW/KQj4dWx3XZKuQI8L91ZCc/ueJwr5ERY0OIv/AOEi+QqLDGQpbLGJLNyXKKzguahydTe1nZDiRYLXRIf52vVzV+NqgdzAAAAAAAAAAAlXQh7UVX+Ukx9FlSqiVdCHtRVf5STH0WVAo8i/Wat+5wzhYGju071m7ToVyU2auC6Z+TcrZiPJQXcKS7FTtRdnbtXkqqnEiomy2gS1rBwLmK5bqtDULptqUnCyPYkONLMps85rZerSMVd3wHK5WtRd9+TnNRUcvhNVEUCfcyaPYWgi0I2pfTDkO5oM/bbYcKt0qtzUONK1OUiL1a8SQocPwmve1+y7py5cKpz1HCHRx6fa1jWn3Zm235m/L2u+UZV61WZ6pzUN6x5lvWOSEkKIxGo3j9lsrlVN9+xE6ZW7I1660GwcW5+sOh4nx0xyTNYj02OyJN1KIzdYUJn4eMvCj0a5eTU5c1dyQ+S29Y2qbTRRZfCGVdKN0XvWbdYlMpNfovXpLVeXhpwwX+BAitc7hRu6tdv7rWqigd+0dUKqaetSGTdJMpcU5VrNp9OlbqtqHNvV8WQhx3bRIHF2Km7m9m26t37XKWsSZowxdmWevS+NUeoWktod3X+2BJU+gImy0qlwecNj0Xm1y8vBXwvB3XZXK1KzAnPUz7cmBvlN/apAqcljUz7cmBvlN/apAqcAAAAAAgDo4vGn1ofOAz6xrJf5AHRxeNPrQ+cBn1jWS/wB5kzOoLHli9IjmXJ2SJeoVio2hS5C07PolLllm6jPzMVrVfClIKdr9+s3XdERHruvhbHpsecWHbHoFv8AS65QiXZLwfVGeorq1bnWpvxLGhwEiPZv++RqRUTbntxfHsHaMja50jUqZsvV1owv6ycY3cz1Mj1iamXTEJYUXltMNhQ4boC+XZkR0RNt2oqoWXiy3rAtbHlAoeLIEtBtGBJMdR2S0w+PBSWf4bFY97nOVq8W6bqvJTqWq2m2rVdNuSZS9Icu6kfc1PxY6x9uFjmQXOY5FXscj0aqL5FRDMejImbgmtFePnXF1nWQ4c5CleP/AN0bNRUg7fFwImwFSkAdNX4rFrfOBI/V1RL/ACAOmr8Vi1vnAkfq6ogX+AABP2uLUZ97VgWq3ZSVSJdFXelGtyXROJ0SejIqNeje1yQ2o5+ydvCieUoE8/dQUBNQ/SS4uwlMf4RbuMqY666rLu5w4kwqo9iOTs33SWTn5HKnlA3TQnpzXT7hSU+6Jjo98Xe71dumdjLxRok3G8PqnOXmqQ0dt/lK9fKUcAAIA6OLxp9aHzgM+sayX+QB0cXjT60PnAZ9Y1kC/wAAAQJq1lq1pv1j2VrYq9Emazj9tH+5i4HyqNfMUpXdY1sZsNV3c1esReXuOTlum/BastbOINUeKo+m7THEncgXnkGLBkIcFKXMSUGQhpEbEfFixJqHDTdEbsit3RO1VTZN/wBabbFD1Q9JbkC1c4wm1q3sVUuA62rZnlV0lFe9sHijugr4MTnEVy7oqLuzfdGob1q+0uYHvbBN1VCesagUGp23R5ipUmt06ShSc1T40vDWJDVsWGjV4N2oisVeFd+zfZUDYMG2BN4rw3ZWN5+d7smraoUnTI8dF3SJEhQmtcqL5U3ReZ3knDo88mXllnSXZN235MTE1WEhzMhEm5hVWJNw5eO+FDjOVeblc1qbqvaqKvPtWjwIA6avxWLW+cCR+rqiB01fisWt84Ej9XVEAX+AAAAAAACAMyfjksE/N/OfsK8X+QBmT8clgn5v5z9hXi/wOu5Ft2du7H9y2pTYsCFN1mkzchAfHcrYbYkWC5jVcrUVUbu5N9kVdvIplWiTBF3abNO1AxHfNRo89WKVMz0aNHpMaLFlnNjTMSK3hdFhw3KqNeiLu1Oe/b2m7gCBdaWi7VhqCz9Q8pY1yBj6n0S0paX9QZKvvjRVl5pruOLGfLrJx4D1V/DtxcXJjeSbH5es10ySf/WxxV5tgehi/wAAZBpktrUra1izchqjyFb94XQ+oPiS07RYDIUFkorGo2GqNlpdOJHI9fYL2pz8ifVqx8VjMnzf3D9XRzVTKtWPisZk+b+4fq6OBlXRceInjL9NfXE6VUSr0XHiJ4y/TX1xOlVACAOmr8Vi1vnAkfq6ol/kAdNX4rFrfOBI/V1RAv8AAAEz6dNM1+Yi1HZwy/clWoMzRslzsrM0mBIx4z5mA2E6MrkjtfCaxq/hG7cD39i9hp+oPAljaksX1PFt/QYySM8rY0Cal1RI8nMs5w40NV5bovkXkqKqL2mkgCG6Vp76SuxKLCxtY2qmw5+1pSF3JJVms0h61mVl0TZrWt6mIx6tTkiviOX4+zbZ9KOka2tMlLrFTmLknbvvm643dVxXPPs4Y07E3V3Axqq5WQ0cqrsrnKqruq9iJvoAEAdHF40+tD5wGfWNZL/IA6OLxp9aHzgM+sayBf4AA6Zmr2m78+TNU+ixDONJHi92p/Pvp0c0fNXtN358map9FiGcaSPF7tT+ffTo4GvkVa9NAFu6gadP5Xx/KrK5IkYDYjoT4z1l61ChN2SXiN4vwb+FNmvbt7jt90VLVAHm1pe0M6JdR+KZG+pW1LmptXl4j6fXaU6vRuOn1CFyiwlRU3RN+bd032VPLua53pjR3/8A0C5vPsX/AORWlEtK1bamJ6bty2aTSo9Ujd0T0WSkocB81F3VeOKrERXu3Vebt15qcqBj+nrSpiPTDL1qVxTJVOWhV58GJONnZ50xu6EjkarVcnLk9TYAAJ3uvx68dfJuY/ZVEqMly6/Hrx18m5j9lUSowAAAgDo4vGn1ofOAz6xrJf5AHRxeNPrQ+cBn1jWS/wAAS5qS0Y1PJWRqZn/BuTJjGuVqRA7mSqQ5dI8pUoKJskOZhL28uW6o5FTZFY7ZNqjAEKXLpR13agaeywtSWpS0KdYsSIz1SkrKpz0mqpCaqLwRXxIMLg325oiuZvtuxxZWP7DtfGFlUbH1l05shRKDKQ5KSgIu6thtTbdV7Vcq7qqr2qqqdhAAgDpq/FYtb5wJH6uqJf5AHTV+Kxa3zgSP1dUQL/AAAAAAAAJ76QDIDsa6PcnV6DMdVMzlHWiy6ouzlfPRGyq8Pxo2M53Ls4VXyFCEC9LtUZyv4/xVg+mR3Q5vIV8S8DZvsnshN6rh28qdZNwXfnagG96CMesxnpBxjb6y/VTE5RIdamUVNnrFnnLNKjvjRIyN59iNRPIb+fNTadJ0inStJp0BsGUkoDJeBDb2MhsajWtT8yIiH0gAAAAAAAAAABAGZPxyWCfm/nP2FeL/ACAMyfjksE/N/OfsK8X+AOMuaTqVRturU+jRoMKoTUjHgysSMqpDZGdDcjFcqIqo1HKm+yKu3kOTAE56D9Nt26XMHux7flTo1Rr8zWJupzc1So8WNAiJE4UZ4cWHDerka1N929vlUowAAZVqx8VjMnzf3D9XRzVTKtWPisZk+b+4fq6OBlXRceInjL9NfXE6VUSr0XHiJ4y/TX1xOlVAAAAAAAgDMn45LBPzfzn7CvF/kAZk/HJYJ+b+c/YV4C/wABjmqXTRa2qPG6WRXanM0apU+bZUqJWpViOj02dZ7GI1FVOJFRVRzd0VU7FRURSfZrTh0j95UN2Lr71YWdJ2dGhdxzdZo1Kiers5K7bOa7eFDaxyt5K5sXi5rurue9ygDoWDcKWPp8xpScW4+knwaXS2KqxIqo6NMxnLvEjRXIibvcvNeWyckTZEQ76ABlWrHxWMyfN/cP1dHMq6LjxE8Zfpr64nTVdWPisZk+b+4fq6OZV0XHiJ4y/TX1xOgVUAAAAAAAAAAAAAAAAAAAAA6hmCw5bKOKbwxxNsY6Hc1DnaWnF2NfGguY13xK1yo5F8ioiks9EffUxdGkmXtSoPek7Y1fqFDiQon7oxjnNmmbovPZFmXNT/ACFTyFqnn3oK/wCLPWjqhwUn4OUjVZlzU+XXkkGC6O93gp7nVzsun/UaB6CAAAAAAAAAAASroQ9qKr/KSY+iypVRKuhD2oqv8pJj6LKgUeAAAM+9f/EHrs+sZ92sv93XV9b6jdzx+s4Oq63i4+Dq9uDn7L4u3kaCABn1n5/xBf1/1zF1o3rL1G6bb6z1VpzJeOx8r1b0Y7ic9iMXZyonJy7+TdDQQJz1M+3Jgb5Tf2qQKnJY1M+3Jgb5Tf2qQKnAAAAAAIA6OLxp9aHzgM+sayX+QB0cXjT60PnAZ9Y1kv8AAE4aptH0HPFbt/KNgX5O4+yjaO6Ue45OF1iPh7qvUR4e6cbN1XZd+SOcio5FVpR4AhO4NI+uDP8AKy1han9SdrQ8fwo0N9QkbOp7oc3WWMcio2O98GEkPfbfZONiLsvAqom1q2lalAsW2KVZtrU6HIUiiykKSkpaGngwoMNqNan9CdvlOXAAgDpq/FYtb5wJH6uqJf5AHTV+Kxa3zgSP1dUQL/AAAmHDumC/rJ1i5Z1H3hWaDOUm85WDJUKBKTEd83KwmdWitjMfCaxnKE32D3c9/dKeAAAACAOji8afWh84DPrGsl/kAdHF40+tD5wGfWNZAv8AAAEuaktGNTyVkamZ/wAG5MmMa5WpEDuZKpDl0jylSgomyQ5mEvby5bqjkVNkVjtk2ze5dKOu7UDT2WFqS1KWhTrFiRGeqUlZVOek1VITVReCK+JBhcG+3NEVzN9t2OLrAHXsf2Ha+MLKo2PrLpzZCiUGUhyUlARd1bDam26r2q5V3VVXtVVU7CABAHTV+Kxa3zgSP1dUQOmr8Vi1vnAkfq6ogC/wAAAAAAAecGtKLmjGvSEY01EY5083rk2m2rY6ykWDRKbNugRI8Z9VguhOmYMCM2G9jZpkRWq1V24eziRTsHfHdU/5MfKv6yo+ii/wBAHfHdU/5MfKv6yo+ih3x3VP+THyr+sqPoov8AQB3x3VP+THyr+sqPood8d1T/kx8q/rKj6KL/AEAd8d1T/kx8q/rKj6KOqZY1yap8oYsvLGfe28q0z7rbfqNC7t4KjG7l7qlokHrer9TG8fD1nFw8Td9tt033PSoATV0cNp3VY2jHHlrXrbNVt+tSXqt3TTqpJRJSagcdVm3s44URGvbxMe1ybpza5FTkqFKgACIOl2x7f2StNtt0LHNj3BdVSgXxJzcWTolMjT0eHAbIT7XRXQ4LXORiOexquVNt3tTyoW+AIA747qn/Jj5V/WVH0UO+O6p/yY+Vf1lR9FF/gCAO+O6p/yY+Vf1lR9FDvjuqf8mPlX9ZUfRRf4AgDvjuqf8mPlX9ZUfRQ747qn/Jj5V/WVH0UX+AIA747qn/Jj5V/WVH0UOjDoGU/XT1I5MyZiC68f+uBcEhXZKSrtNmZb92mapGiQoUSNCh9d1XXsa5zWp7JqqjeJEL/AAAAdMzV7Td+fJmqfRYhnGkjxe7U/n306OaPmr2m78+TNU+ixDONJHi92p/Pvp0cDXwAABP2IaVq9lc+3xP5cuWmzmLY/X/crJQIcmkaX/DN6rjWFCbFX8Hxeze74+Zv0brOpf1K7ROFeH8+3ID/YMB0rUrVzTI13ffS3LTatDjTcN1u9xw5NvUy+7+Nr+54UPdf3P2XF8S9pvwE73X49eOvk3MfsqiVGS5dfj146+Tcx+yqJUYAAAeUGM8maktJmpLUdXaForyVkKm5Cvibm5OclKdPykBsCBPz7ocWHEbJRmxmRWzaORyKibNRU4uLlsHfHdU/5MfKv6yo+ii/wBAHfHdU/5MfKv6yo+ih3x3VP+THyr+sqPoov8AQB3x3VP+THyr+sqPood8d1T/kx8q/rKj6KL/AEAd8d1T/kx8q/rKj6KJ/1rZw1T6wcWUrGf3gmVbS9TLggV3u31PqM/wBZ1ctMQeq6vuCFtv3TxcXEu3Bttz3T1/AAAAAAAAAA8/dV/wDxidJlpoxe78JBtuUjXWqdrWPa+NH3X3F/4Mh/0tPQI8/qBtevTJXG72aWFYLERf4CxJeX7POK/wBKgegIAAAAAAAAAAAADzg1pRc0Y16QjGmojHOnm9cm021bHWUiwaJTZt0CJHjPqsF0J0zBgRmw3sbNMiK1Wqu3D2cSKdg747qn/Jj5V/WVH0UX+AIA747qn/Jj5V/WVH0UO+O6p/yY+Vf1lR9FF/gCAO+O6p/yY+Vf1lR9FDvjuqf8mPlX9ZUfRRf4AgDvjuqf8mPlX9ZUfRR1TLGuTVPlDFl5Yz723lWmfdbb9RoXdvBUY3cvdUtEg9b1fqY3j4es4uHibvttum+56VACaujhtO6rG0Y48ta9bZqtv1qS9Vu6adVJKJKTUDjqs29nHCiI17eJj2uTdObXIqclQpUAAAAAAAHnBrSi5oxr0hGNNRGOdPN65Nptq2OspFg0SmzboESPGfVYLoTpmDAjNhvY2aZEVqtVduHs4kU9HwBAHfHdU/5MfKv6yo+ih3x3VP8Akx8q/rKj6KL/AABAHfHdU/5MfKv6yo+ih3x3VP8Akx8q/rKj6KL/AABAHfHdU/5MfKv6yo+ih3x3VP8Akx8q/rKj6KL/AAB5q5Y1yap8oYsvLGfe28q0z7rbfqNC7t4KjG7l7qlokHrer9TG8fD1nFw8Td9tt033KV6OG07qsbRjjy1r1tmq2/WpL1W7pp1UkokpNQOOqzb2ccKIjXt4mPa5N05tcipyVClQAAAAAAAAAAAAAAAAAAAAAADz9qP/ABbdMjTYrPwbMp2GrYjk7HrCl4iIi/y0ln+o9Ajz+1tp9x2v3SjkBPA9VqjFt5X+6izMKFtv+kF/pA9AQAAAAAAAAAAJV0Ie1FV/lJMfRZUqolXQh7UVX+Ukx9FlQKPAMl1JYTuvONkS9u2Rmm6cY1mUnGTMGs0KZmGOczZUfCiwoMeD1rVReW7/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+6HFhxGyUZsZkVs2jkciomzUVOLi5bB3x3VP+THyr+sqPoov8AQB3x3VP+THyr+sqPood8d1T/kx8q/rKj6KL/AEAd8d1T/kx8q/rKj6KHfHdU/5MfKv6yo+ii/wBAHfHdU/5MfKv6yo+iif9a2cNU+sHFlKxn94JlW0vUy4IFd7t9T6jP8AWdXLTEHqur7ghbb908XFxLtwbbc909fwBAHfHdU/5MfKv6yo+ih3x3VP+THyr+sqPoov8AQB3x3VP+THyr+sqPood8d1T/kx8q/rKj6KL/AEAd8d1T/kx8q/rKj6KHfHdU/5MfKv6yo+ii/wBAHfHdU/5MfKv6yo+iif9OGcNU+n7KeaMmfeCZVr3rvXAld7i9T6jK+pe0zOxuq6zuB/X/8A03h4uGH+577eFsnr+AIA747qn/Jj5V/WVH0UO+O6p/yY+Vf1lR9FF/gCAO+O6p/yY+Vf1lR9FDvjuqf8mPlX9ZUfRRf4AgDvjuqf8mPlX9ZUfRQ747qn/Jj5V/WVH0UX+APIDWtnDVPrBxZSsZ/eCZVtL1MuCBXe7fU+oz/WdXLTEHqur7ghbb908XFxLtwbbc90Hr+AAAAAAAAAAAAAAAAAAAAAAAAAAAAAAAAAAAAAADpmavabvz5M1T6LEM40keL3an8++nRzR81e03fnyZqn0WIZxpI8Xu1P599Ojga+YdqW1X21pfh0Wbu3HV7XBJVx0SHCm7ekoExDgxWbKsOIkSMxzXKi7psioqIvPkbiAPMnDfSpyFJuXIUxkm1cm3JTZ6vujW1KyVIlHPpUhwrtLxk61mz91323f/lGoO6W/DKNVWYTzCrtuSLRJREVfz90na6fmPGmKNVU/gfBOJqtX7gvGsQ6zkWrys1MRpakPiN5RXtdxojtnN3aiw2NRydq8jadR2RcoYsxw+8cTYvi39VpSchd0UeC9zYj5TwlivYrd3cSbJts168/YqBk2h3I+W8z1TJ2Wr4p1zUm067WYLbPpdbVWrLSjGO4+rZsiI1XOTdyclVNt14SqzLtOeoSzdSeOYF/2jBmZJ7Iz5Kp0ubTaZp04zbjgxE8u26Ki+VFReS7omogTvdfj146+Tcx+yqJUZLl1+PXjr5NzH7KolRgAAAAAAAAAAAAAAAAD5KtU5SiUqdrM/1vc0hLxJqN1MF8WJ1bGq53CxiK567IuzWoqqvJEVT6wB16xchWNk63Ze7ceXZSrio80n4Ocp0y2ND38rVVq+C5N+bV2ci8lRDsJ4bay7YyroG1YVK6sG3VVbUod5q6vUh0i/aWc1z1WPJxYSosKK2FFVdob2uRGPhct1KK03dMzQqn3LbOpq1vUmYXhh/dLQ4Loks7ycUeV5xIfuq6Er91XkxqAen55/6Uv+Hek21M3L7LuGRl6Xxe5s+XZt/sv+ot+xchWNk63Ze7ceXZSrio80n4Ocp0y2ND38rVVq+C5N+bV2ci8lRCINAH+GazdYM+7wnQbrhy6OXyJ3bUE2//AE0/oA9AAAAAAAAAAAAAAAAAAAAAAAAAAAAAAAAAAAAAAAAAAAAAAAAAAAAAAAAAAAAAAAAAAAAPP/pVE9Sbo03Xp2eot/s8P+DxRJaJ/Z/9R6AEAdMj/g2FMcVVvJ8rkCU4XeVN5Sad/wD4J/QBf4AAAAAAAAAAEq6EPaiq/wApJj6LKlVEq6EPaiq/ykmPosqBR4AAhvMFr3Lqy1oRsGVK+6rb1gYrpUhcU7J0uIkONUqhEej4SuVyOarW+DtxNXZEXZN3bpW+VMZW5mHHdaxjd0SdSj16W7km3SkZIUZWbovgu2VEXdE8ikwamrAz/iDO8vq105Wk280naQyi3farXKkecgQl3hxoKNRXOcibJ4KOcitTwXIq7dUf0m+S5uH6j0bQ3k2Ncy7s9TojI6MY/wAm7klVeqbqm+7E/OB2zRw278GZyv8A0dV68Z+6Letymytw2rO1B/HMy0lGVGulnrsibNVU2ROSKi7IiLsllkqaOsRZlZeV6amNRcnLUy97+ZAlJWiS7t20imQecOC7ZV2cq7bpuqpw81RVVEqsCc9TPtyYG+U39qkCpyWNTPtyYG+U39qkCpwAAAAAAAAAAAAAAAAOqWxlXHd43JXLNt27ZCauC2pl0rVqSsTq52Ucm2znwH7P6tyKitiInA9FRWqqKdrPLvpesIXBaVZtjV/jCdn6PVZF8KjV2epkZ8CPBem/cc2kSGqOavsoLnb/APQNMv03dMTk+x+5bb1B0P7uKMzhh+rEkjJerQWe65vKFM7J7vVuXmqvcoHsoDLsHamcI6jKN6r4lv2Qq8SGxHzNPc7qZ+U//Fl37RGpvy4tlYq9jlNRAAAAAAAAAAAAAAAAAAADp+X6Zkys40uGl4cuGn0K9ZmTVlFqNQYj5eWmN02fEasKKiptv2w3dvYR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523RifpYKdbNXqGRtTeNapacrIzEavSMpIQWx5qnNhuWZgw1SksVHuhI9qKj2c1Twm9qUxpI8Xu1P599Ojmj5q9pu/PkzVPosQzjSR4vdqfz76dHA18AARPpevC1cb6utQOL79qMrS7sui44Fbo0Sdc2EtSkXwvAZBe5fDVvEngIvu7JyXaya5XqHbFKma7cdYkqXTZOGsWYm5yO2DBhMRN1c57lRET85h2qvTDpoztSpep5zdKUObkmLBlLhh1GFT5qCztVnWxN2PanNeGI1yJzVETdSVqT0e+gWXqUpMXHqoma/ISK/gadNXpS4cLg/wCjc5jUejeSewVi8u0DYdAE9JXje+fsq2jCcyy7qvbioj0hdXCmVhQ1SLGYnLk5XIu+3+vcsg6NiGLhmnWtL2ZhKq2vGodAhMgMk6DPQZiHLNXfbj6tzl4nKjl4nLu5d1VVXc7yBG+qajZluDUla9I0/XZSrZv6YttvqRVKpDbElZfhiTjo/G10GMi8UBIzE/BO8Jydnsk4P1m+mS+FjirzbA9DGuXX49eOvk3MfsqiVGBAHrN9Ml8LHFXm2B6GHrN9Ml8LHFXm2B6GL/AEAes30yXwscVebYHoYes30yXwscVebYHoYv8AAEAes30yXwscVebYHoYes30yXwscVebYHoYv8AQB6zfTJfCxxV5tgehh6zfTJfCxxV5tgehi/wAAQB6zfTJfCxxV5tgehh6zfTJfCxxV5tgehi/wBAHrN9Ml8LHFXm2B6GHrN9Ml8LHFXm2B6GL/AABAHrN9Ml8LHFXm2B6GHrN9Ml8LHFXm2B6GL/P8Ro0KXhPjx4rIcKG1Xve9yI1rUTdVVV7ERAPEHpF7Y1l2lbdnSOrPOFhXm2bnpmNRJCiyUKHOQFbDakaMrmU+XVIXhQ2qivVHOVngrw7thgvLMuPdRHSY6lK5e+KrUmVsGmxvUOh12pq6VpcGQgPcnWpEcm8R0R6viqyE1706xEVNkLM03dErgjEvctw5YieuTckLhidXOwerpMu/t2bK7r123NN4yuavJeBqgec2iPDeti6Ltg3ZpgiVu2JXrEZNXDMRllaQ5rV5tjcbXMmkRe2G1kVU7eFO0u7ovJa5JHUNq0kb2qMpULjhXXKNqc5KQVhQJiaScqyRokNi82Mc/dUb5EVEPQ+TkpOnSkGQp8pBlZWXhthQYMGGjIcNjU2RrWpyRETkiIQJoHcklrY1e0x/gvj3NDmkavlb3bPLv/8Aqp/SB6AgAAAAAAAAAAAAAAAAAAAABn+oW6a7Y2Asl3ra093FWrfs+s1SnTPVMidRNQJKLEhROB6OY7hexq7ORWrtsqKnI0AyrVj4rGZPm/uH6ujgQrgSP0tOonE9CzHZWqHH8lRbg7q7mgVSkSkOaZ1EzFl38bYdKiMTd8Fyps9fBVN9l3RNA9ZvpkvhY4q82wPQxqvRceInjL9NfXE6VUBAHrN9Ml8LHFXm2B6GHrN9Ml8LHFXm2B6GL/AEAes30yXwscVebYHoYes30yXwscVebYHoYv8AAEAes30yXwscVebYHoYx+5r86VS1dS9p6V6hqasqJdl40eJW5Gcg0aRWnQ4DGTblbFiLS0io/aRi7I2G5PCZz5rw+r5AGZPxyWCfm/nP2FeAes30yXwscVebYHoYes30yXwscVebYHoYv8AQB6zfTJfCxxV5tgehh6zfTJfCxxV5tgehi/wBAHrN9Ml8LHFXm2B6GHrN9Ml8LHFXm2B6GL/AHnBkK0Ol9xrYFy5GruqnGsem2rR52tzkKUpcs6PEgS0F8aI2G11Ia1Xq1ioiK5qb7bqnaU/oKylfeadJ1jZMyXXfVm5Kz6p92zvcsGX63qqlNQYf4OCxkNu0OExvgtTfbdd1VVXterHxWMyfN/cP1dHMq6LjxE8Zfpr64nQKqAAAAAAAAAAAAAAAAAAAAADz/wCmm3XTPZzIXKM6/wCS6tf0fP8A/nsegB5/dMc5JnEOMqK3nEnb/lVaz+FtKzDf/wDYn9IH+vWb6ZL4WOKvNsD0MPWb6ZL4WOKvNsD0MX+AIA9ZvpkvhY4q82wPQw9ZvpkvhY4q82wPQxf4AgD1m+mS+FjirzbA9DD1m+mS+FjirzbA9DF/gCAPWb6ZL4WOKvNsD0MPWb6ZL4WOKvNsD0MX+AIA9ZvpkvhY4q82wPQxquhD2oqv8pJj6LKlVEq6EPaiq/ykmPosqBR4AAljVDrbnsK5BpOFsVYjquTMgVSV7viUuRiPY2Tl1VeFz+CG9zlXZV2RERG81cm6IubJq26Q5U3+8S//AHB//wAztFWqtvafteteyNlGdl6VbOTbZk6ZSK/OORkpKT8s5OslYsZfBgq9qI5vEqI4qBmUsYxWNiQ8jWu9j0RzXNq8uqKi9iovGBi2mnN2qPJl31Cj5x04+t5SJeQWYlZ7uh0Xr4/G1Oq5rsngq5f5CkTh6PeNo3DMuk6BdVHqUdjFiOhSc9CjPRu6JxK1jlXbdU5/GcwBKetuSvKo3Niyn45q0pS7smp6dg0Gem2o6BK1F0STSWjREVj0VjYqscqKx/JF8F3YvR/Wb6ZL4WOKvNsD0MaxqZ9uTA3ym/tUgVOBAHrN9Ml8LHFXm2B6GHrN9Ml8LHFXm2B6GL/AEAes30yXwscVebYHoYes30yXwscVebYHoYv8AQB6zfTJfCxxV5tgehh6zfTJfCxxV5tgehi/wBAHrN9Ml8LHFXm2B6GHrN9Ml8LHFXm2B6GL/AEAes30yXwscVebYHoYes30yXwscVebYHoYv8AQB6zfTJfCxxV5tgehh6zfTJfCxxV5tgehi/wB5Uaqsf8ASYWpp/vKr581OYtqljJIpBqlOhU6B106j4jWw4MHakw1SK6IrOBUexWu2dxN24k8rj1f6Ty58q6l8s0XSJgO1arc33L9XV7kbIM/Aw5+MxUl2R4qqkOE2HBeruJ7kbxR9u1p9Wm7oZqHTe5bm1NXT6rTCcMT7mqHGdDlm+XhjzXKI/3FbCRmypye5APNzBGN865EvuTl9P8AQbknLlkojYsKcor3wHSKrySI+ZRWtl08nE57U8m577aUbW1O2njuHT9UGQKBc9d2Z3MtPk1bHloe3NkxMorWTD/Ypu2E1UVF3fE33TS7Ex7Y2MLdl7Sx5aVKt2jyv7nJ06WbBh7+Vyo1PCcu3Ny7uVeaqp2EAAAAAAAAAAAAAAAAAAAAAAAAAAAAAAAAAAAAAAAAAAAAAAAAAAAAAA6Zmr2m78+TNU+ixDONJHi92p/Pvp0c0fNXtN358map9FiGcaSPF7tT+ffTo4GvgADzot/Tbbut3VLmO7s9VqtTlEx7W2WzRKBLTTpeHDhtZxK5zk8JGu24tmcKq5yqqryQ1/vVui3+Lyq/1hnf7wyHIrtc9hamruydp300Ng0+sxe46q2bqkvMU+4WQV4YE6sDrIUSBG4OSuR/Plunu9j++O6Ub4GVsf6en2wCm8C6XsOaaperyuI6BNUuFXHwok62PPxprjdDRyNVFiudw8nL2GsGFaXsianL/lq/E1IYfplhxpN8BtKhyUbrO6muR/WOcvXROxUam3Lt8puoE73X49eOvk3MfsqiVGS5dfj146+Tcx+yqJUYAAAAAAAAAAAAAAAAA+eo0+Qq9PmaTVZKBOSU7BfLzMvHho+HGhParXse1eTmqiqiovJUU+gAfjJyUnTpSDIU+UgysrLw2woMGDDRkOGxqbI1rU5IiJyREP2AAHn7peT1A6UnUlbC+As/SIFV4fd3WSfv/tX+s9Ajz+g/+hPTKR/+b+7+wU+LrOrl2/0/8m/9kD0BAAAAAAAAAAAAAAAAAAAAADKtWPisZk+b+4fq6OaqZVqx8VjMnzf3D9XRwMq6LjxE8Zfpr64nSqiVei48RPGX6a+uJ0qoATpnrXrp+0/XPDsOv1CtXJdz+He37YkO7p2Hum6I9FcyG1ypz4Fejtue23M3q5J+YpVu1SqSkPrI8nJR5iGzbfiexiuRP5VQhPokbRolxY2u3URXYLKjfV5XJOsnqnHRHxoUJqtd1THLza1znq5efPwfIiAUVgLWdgvUVU5q2LMrNQpd0yLFiTVuV+SWRqUJqdq9Wqq1+2/Pgc7by7G5kDdKVL0jF0PFmpy33QqXeVq3ZLSqT0Fu0WbkXMe+JAeqJ4bdmLyXyOeidpeNOnGVCny0/DTZszBZGanxOai/+YH0EAZk/HJYJ+b+c/YV4v8AIAzJ+OSwT8385+wrwF/nHXDcFFtOhT9zXHUpen0uly8SbnJqO9GQ4MJiKrnOVexERDkSB9TOLdUOp6Ff8tkSqNxxhezoNRjU+m06JxVO6HyrHuhRo6uRUZAVzN0RyIipsqNdu2IgVrgXOVnai8ayWVbClqnBotQmZqWl0qMFkKM5YEZ8Fz+Fj3ojXKxVbz32VN0ReScrlPLGPcKWZOX/AJOueVoVDkdkiTEfdVe9fYw4bGoroj18jWoqqTf0UPiR2d/n9X+nxjouqeBK506QPC2nmv8ADN2vblPj3dVKbEbxQpqNtE6vjTsVE6lE258nuTbmB3W3OlQ0yVmuyVLrdOvy06bVIrYVPr9foHc9Mm1VdkVkVkR7kb7rnMaidqqibqV9KzUtOy0Kck5iHHl47GxYUWE5HMiMcm6OaqclRUXdFQ6PmzFNpZfxLcWNbpo0rN02pU2LBhQ3wkXueKjF6qJD/gOY7hVqpsqbcifeizv+vXlpXkqDcs26Zn7Kq05bvWOVVVYMJyOhN3Xt4Wv4U+JqAbVqx8VjMnzf3D9XRzKui48RPGX6a+uJ01XVj4rGZPm/uH6ujmVdFx4ieMv019cToFVAAAAAAAAAAAAAAAAAAAAAB5+9KWnqxkLTFY6eEtcv5Nof8LhjyULs/nH+s9Ajz+1if+mPSN6W7A9n6jujXFwdvDwxnReL/wDb/wDsgegIAAAAAAAAAAEq6EPaiq/ykmPosqVUSroQ9qKr/KSY+iyoFHgACXc3aGtKmasjVHIOT40790M8yDDmEh17uZqNhw0axEhp2eCifnOh97D0J/8AS1H+tK//ADO+Zv6OfT/qAyNUMoX7OXY2sVJkGHFbI1KFBgo2HDRjeFqwnKnJvPdV5mfTPQ9aUo0vEhQKtf0vEe1UbFZV4CqxfIqI6XVF/lQDXNOmkHTjp6uufufDkabWqVCRWSmWxaz3YiweNrt+HyeE1OfxlDkG6E8IY/05ahck4afTXR7yolNgTcncDZqLtVaLMvRzEiy6uVkONDe1GuViIioqL7peQE56mfbkwN8pv7VIFTksamfbkwN8pv7VIFTgAAAAAAAAAAAAAAAAfDSqFRKGk0lFpElId3TUSdmu5oDYXXzEReKJFfwonE9y81cvNT7gAAAAAAAAAAAAAAAAAAAAAAAAAAAAAAAAAAAAAAAAAAAAAAAAAAAAAAAAAOmZq9pu/PkzVPosQzjSR4vdqfz76dHNHzV7Td+fJmqfRYhnGkjxe7U/n306OBr4AAjLIupvXNbl916g2Vo2+6CgyE/Gl6dVO7Hs7sgNcqMi8O/LdOZ06ua0Nf1uUuYrVV0Kx2SkqxYkZ8GPHjua1O1eCHxOVETtVE5FuzWRcfSMzFk52+7el5iA9YcWFFqkBj2ORdla5qu3RUXyKcfVMy4gokm+oVjKloSMrDRVfGmK3LQ2Jy37Vft2IoGWaOc9Zd1DWbO31kXGtGtakx1hLRI1Nq0OdSdb4aReNGvc6E5jmtarHo1yKq7oUIRt0fly027rzz/cNhu4sfT98LMUF8OGrID4roX+EPhIvJGuXgdy7eLfylkgTvdfj146+Tcx+yqJUZLl1+PXjr5NzH7KolRgAAAAAAAAAAAAAAAAAAAAAA8/dZi+t10h+lzLX7myuRY1pxIvkRHRlg7KvkTaqO/1+4egRBfS+0OoSWGbDy/RYfFUMf3pKTbXdnBCisd4W/k/DQpdP5QL0Bx1u12n3Rb9MuakxOskavJwZ6Wf/ChRWI9i/wD5XIciAAAAAAAAAAAAAAAAAAAAyrVj4rGZPm/uH6ujmqmVasfFYzJ839w/V0cDKui48RPGX6a+uJ0qolXouPETxl+mvridKqA/y9jIjHQ4jUc16K1yL2Ki+QgWX076vtHmR7nr2kWk29kHHd3zzqlHtCsT7ZOPT5hy+EsGJEiQ2InkR3Gu7URHMVWo4vtzWvarHJujk2VPdQ8+LWl9SegXIV80mh4OufMOKrwrESt0qYt2I6ZqVLivREWC+A1rnK1ERrexG7MRyO33aBkXSG2LqRvzD1LyJqSqdu29UX16TpFo2Pb0Z0eDBjTCr10ebjuV3XRuBvCiQ/Bam6+VUX1StiRdS7apNMcmyykjAgKirvsrYbW/+REdIx1qB1rZss7J+d8XRsY4tx5NeqlGtipR0i1Kq1BNlbFmGbIsNqK1vJzW7IionFxK5LvAEAZk/HJYJ+b+c/YV4v8AIAzJ+OSwT8385+wrwF/nSc3+0zffybqX0Z53Y6hmGRnania86bTZOPNzc1QKhBgQIENYkSLEdLvRrGtburnKqoiInNVUCcOih8SOzv8AP6v9PjHRbvlX0npf7OqE6vVwKvYMSHKudySJEY2YRzU+Pwd/5TUujNs67rC0f2pbN82rWLdrEtO1R8an1aRiykzDa+diuaroUVrXIitVFTdOaKinz62tO+S77q9i5/wCknEyZi+cfMSUlNREhw6pJv8A3SW4lVGo7t24lRFR703RVQCpKpGhy1MnJmM5Gw4UCI97l8iI1VVSGuiDproeEL7uGHE45WuX3PzMs5E5OY2FBZui7805dp8N9am9aOcrLnMO450ZXjY91V2XWm1S4K+90Gl06HEThixZeNEhsbGXhV2yoqq3yNeuyLVWmLBVJ034StvEtLmGTUSlQFfPTbW7JMzkRVfGiInbsrlVE3/eogH+dWPisZk+b+4fq6OZV0XHiJ4y/TX1xOmq6sfFYzJ839w/V0cyrouPETxl+mvridAqoAAAAAAAAAAAAAAAAAAAAAPP2RX1y+mPnoqfhYeK7DRjXdqMdFgNRURfd3qz+X+V7inoEeffR2KmTdT2p3UF+6Sc/cSUKkxu3jl2xozu34oUKUXb4/iA9BAAAAAAAAAAAJV0Ie1FV/lJMfRZUqolXQh7UVX+Ukx9FlQKPAJu1lat5nTZS7ft2ybNiXfkG9Jh0tQaM1Hq1eHZHRXtZ4b0RzmojG7K5V7WoiqB17POqbU/jTJlStDG2j6u35QZRkF0CuS0WYZDjufDa57URsFzfBVVbui+Qz9utfXRP7ytO6PyuwZh6LwRJqbmEhtX4+KCxP8AtIdWqGsbpDcFMlb+1J6bKItgxIrGz0akKxJiUY9URHcUKajdXtv2RmIirsnE1V3PQKzLuoV/2lR73ticSapNdkoNQkoyfv4MRqOav59l5/GBL2jrEefpjKF8andTNNkaJdd3ysvSqbQ5R7HNp8hCXiRHcLn8O6o3ZFe53Jyu2VdkroACc9TPtyYG+U39qkCpyWNTPtyYG+U39qkCpwAAAAAAAAAAAAAAAAAAAAAAAAAAAAAAAAAAAAAAAAAAAAAAAAAAAAAAAAAAAAAAAAAAAAAAAAAAA6Zmr2m78+TNU+ixDONJHi92p/Pvp0c0fNXtN358map9FiGcaSPF7tT+ffTo4GvnBXpflk44ocW5r+uyk27SoKo185U5tkvC4l7Go56oiuXyInNfIc6ee2ZcZU/V/wBIPEw7kmoz8Swsb2vBqbqTLTLoKTUzGVirxObsreLrGormqjuFiIipuqgcvJaWujj1S5Cr1zW5f7LmuasTUWpT8tT7mVkVXvXic9sDZHcCb9qIqJ7p3CS6KHRrKxutj2hX5xu37nGr8yje3/EVq/6/KZFrb0UYlwFi1monTnR5qybqsGek55qylSmIkKPC61rFVyRXuVHJxIu7VTiTiR2+5f8Ajy5vu0sK3Lv4eFa3SpSoKiJtssWE16p/S4D8cc40sTElpydjY3tiSoNDkd+plJVq7cSru57nKque9V5q5yq5fKp2YACd7r8evHXybmP2VRKjJcuvx68dfJuY/ZVEqMAAAAAAAAAAAAAAAAAAAAAAGF648dvylpLyfaUCX6+Z9QotSlYaJu58eTc2ahtb8bnQEan59jdD/EaDCmIT4EeG2JDiNVj2OTdrmqmyoqeVNgJu6ObIzMlaOMdVB0frJqiU91uzTVXdYbpJ6wIaL+eCyC78zkKUPPnoxYsXEmUM/aS6jEfD+5G5nVijwoi7uiyb3LAdFTfnssNki7/+6egwAAAAAAAAAAAAAAAAAAADKtWPisZk+b+4fq6OaqZVqx8VjMnzf3D9XRwMq6LjxE8Zfpr64nSqjzV0Fa9dJ2FtJ1jYzyXlb1GuSjeqfdsl6hVKY6rralNRof4SDLvhu3hxWO8Fy7b7LsqKiUB30fQn/Hn/ALs1j7IBVQJV76PoT/jz/wB2ax9kHfR9Cf8AHn/uzWPsgFVAlXvo+hP+PP8A3ZrH2Qd9H0J/x5/7s1j7IBVRAGZPxyWCfm/nP2FeNV76PoT/AI8/92ax9kI/yXrM02XB0l2J9QNIyR3RYNs2fM0uqVf1Hn2dzzT4VWa2H1DoCRn7rNy6btYrfD7fBdsHrUCVe+j6E/48/wDdmsfZB30fQn/Hn/uzWPsgFVAlXvo+hP8Ajz/3ZrH2Qd9H0J/x5/7s1j7IBVQJV76PoT/jz/3ZrH2Qd9H0J/x5/wC7NY+yAarqx8VjMnzf3D9XRzKui48RPGX6a+uJ0z/UL0j2jG+cBZLsq1syd21q4LPrNLp0t9ztVh9fNR5KLDhQ+N8s1jeJ72pu5Uam+6qiczQOi48RPGX6a+uJ0CqgAAAAAAAAAAAAAAAAAAAAGfagsiwsSYOvvJL46QolvUCdnJZVXbimUhOSA1PjdFVjU+NSeeidx7EsfR3RKvNQFhTV5VSeuCKjvZK1z0l4Sr8Sw5Zjk+J/xqcF0uV7VCT0+ULD1u7xq5k+55KlQJRq7PjwIL0jO2938Oko3/rlf40sin40x1bGO6Vt3HbNHk6TBVE24mwILYaOX414d1+NVA7KAAAAAAAAAABKuhD2oqv8pJj6LKlVEq6EPaiq/wApJj6LKgUeRRl+DBqHSfYZgTsJkaHJWlUZmXa9N+ri7R04k+MtchfWBjnVlL6prKzxpqxdTrqi29bkanPdUZyXhy7YsV8VHNdDfMwXuXgeioqLt/3AU5qapcjWdPGSKbUpdseXjWvUeNjk3RdoD3J/QqIv8hnvR3TUxN6NsavmIqvWHT4sJqr5GNmIiNT+RERCdLxvzpcr3tOs2dV9Mlgw5GuSMenzL5ebl2xWw4rFY5WKtUVEds5dlVFTfyKcDhia6V3BeNaLiyz9NVlzNIoUJ8KWi1CelYkw5HPc9eNzKkxqru5exqcgPTcEyaXb810XVeFTk9UeILWtK34VPWJIzVJiw3xIs11jU4HcM5HXbgVy+xTs7fIU2BOepn25MDfKb+1SBU5LGpn25MDfKb+1SBU4AAAAAAAAAAAAAAAAAAAAAAAAAAAAAAAAAAAAAAAAAAAAAAAAAAAAAAAAAAAAAAAAAAAAAAAAAAAdMzV7Td+fJmqfRYhnGkjxe7U/n306OaPmr2m78+TNU+ixDONJHi92p/Pvp0cDXyAqblLHGKOkwyrWslXtRrZkJq0afLwJipzbJeHEi8MBeBquVN12RV2+Iv0wnKWhvS3mq85vIOTMX+rNfnmQ4cxN+rdRl+NsNqNYnBBmGMTZqInJqfGBieu3VBp2vzSpflqWZmm0K1WJ+VgNlZGSqsKLGjKkxDcqNai7ryRV/kNFwdq50wULDNjUWsZ6siTn5G3qfLzMvGrEFsSDFZLsRzHIq8lRUVFQ/HvYuh3+JH/eWr/ah3sXQ7/Ej/vLV/tQG5Y7zHivLcOdjYxyBQroh05zGzbqXOMmEgK/fhRytVdlXZdvzHcTMcJ6asJ6dZeqSuG7L+5+FWnw4k831Sm5vrXQ0VGLvMRYit2Ry+x27eZpwE73X49eOvk3MfsqiVGS5dfj146+Tcx+yqJUYAAAAAAAAAAAAAAAAAAAAAAAAHnrqHVNOPSY4mziz/BqBlqRW065E34WvmU4Jdrnu7EanHTnc/JAd7nL0KJN6TrDETLelSvVSkwXLXrCiMuqnRIfKIjZdFSZajk5p/g7or9k7XQ2e4hqukzM0LP2niyMorHbEnqnTWQaojdvBqEBVgzKbeRFiw3uRP4Lmr5QNdAAAAAAAAAAAAAAAAAAA+SrUmlV+lTtCrtMlKjTajLxJSck5uC2NAmYERqtiQokNyK17HNVWq1UVFRVRT6wBlX3p2lj4NOKv6m07+5H3p2lj4NOKv6m07+5NVAGVfenaWPg04q/qbTv7kfenaWPg04q/qbTv7k1UAZV96dpY+DTir+ptO/uR96dpY+DTir+ptO/uTVQBlX3p2lj4NOKv6m07+5H3p2lj4NOKv6m07+5NVAGVfenaWPg04q/qbTv7kfenaWPg04q/qbTv7k1UAZV96dpY+DTir+ptO/uR96dpY+DTir+ptO/uTVQBlX3p2lj4NOKv6m07+5H3p2lj4NOKv6m07+5NVAGVfenaWPg04q/qbTv7k7/AGtadq2NQpW1rKtmlW/RZLj7mp1LkocpKwON7nv4IUNGsbxPe5y7Jzc5VXmqnLAAAAAAAAAAAAAAAAAAAAAB1zI99UXGFgXHkW44nBTLapczVJrZdlcyDDc9Wt91zuHhRPKqogEMXy5NSXStWpZrF7qtvA1F9WZxqLxQ0qKoyKjkXsRyRo0iip27y7/cXb0KIT6KSw61ULBvjVDfEPjuXMFxTM8kZyf+xwo0Tm3fm1HTD5jl2K2HD9xNrsAAAAAAAAAAAASroQ9qKr/KSY+iypVRKuhD2oqv8pJj6LKgUeAAAAAAACc9TPtyYG+U39qkCpyWNTPtyYG+U39qkCpwAAAAAAAAAAAAAAAAAAAAAAAAAAAAAAAAAAAAAAAAAAAAAAAAAAAAAAAAAAAAAAAAAAAAAAAAAAA6Zmr2m78+TNU+ixDONJHi92p/Pvp0c0fNXtN358map9FiGcaSPF7tT+ffTo4GvgAAAAAAAne6/Hrx18m5j9lUSoyXLr8evHXybmP2VRKjAAAAAAAAAAAAAAAAAAAAAAAAA/GblJWflI0hPS8OPLTMN0GNCiNRzIjHJs5rkXtRUVUVDz50Ezc1pn1OZa0PV+ZitpTpt102W6O5V62Wc1quY1y+yc6XWA5duSOl4/l3PQwgnpMrLuLG9bxzrixzKcddxdUoEnWobeXdNLixVRrXqnNGccSJBd5eGbVf3oF7A4CwL4t7JdkULINpziTVHuKnwKlJRfKsKKxHIjk8jk32cnaioqL2HPgAAAAAAAAAR/qt163Vp2zjQcF2Vp0quTa1cFvw67LQ6XVYkOafvGmmPhMlocpHfE4GSjoiuRfYqu6IjVVegd8d1T/kx8q/rKj6KAv8EAd8d1T/AJMfKv6yo+ih3x3VP+THyr+sqPooC/wQB3x3VP8Akx8q/rKj6KHfHdU/5MfKv6yo+igL/BAHfHdU/wCTHyr+sqPoo+SrdJnqSoFKna7XejayVTqbTpeJNzk5NzU/BgS0CG1XRIsSI6lo1jGtRXK5VRERFVQPQoHnVa3SlZ9vmhSt02V0dmQLgos7x9zVGl1Gdm5WPwPcx/BFh0tzHcL2Oauy8nNVF5opy3fHdU/5MfKv6yo+igL/AAQB3x3VP+THyr+sqPood8d1T/kx8q/rKj6KAv8ABAHfHdU/5MfKv6yo+ih3x3VP+THyr+sqPooC/wAEAd8d1T/kx8q/rKj6KOvzvSwZop15SGOah0f96yt2VSXWbkaDGq82yozUBEiKsWFLLTOtexEgxVVzWqn4N/8ABXYPR8EAd8d1T/kx8q/rKj6KHfHdU/5MfKv6yo+igL/BAHfHdU/5MfKv6yo+ih3x3VP+THyr+sqPooC/wQB3x3VP+THyr+sqPood8d1T/kx8q/rKj6KAv8HnrVukz1JUClTtdrvRtZKp1Np0vEm5ycm5qfgwJaBDarokWJEdS0axjWorlcqoiIiqpWulzOn3ymCbZzX9y33OfdH3b/wZ3d3Z1Hc85Hlv3bq4fFxdRxewTbi257bqGqgAAAAAAAAAAAAAAAAAAQj0pN+165KJYWkDHsbiufL1bl4U01q79TToUZuyxNubWOjcLld2cEvF35F0Tc3KyErGnp6YhS8tLw3RY0aK5Gshsam7nOVeSIiIqqqnnroxgzerbWBkXWzW5aI617Yc+07EZGaqcLUYrXRWovNrkgPc5ydnHPP29iBduOLDoOLrBt7HNrwVhUm2qbL0yUR3slhwmIxHOXyudtxOXyqqr5TsYAAAAAAAAAAAACVdCHtRVf5STH0WVKqJV0Ie1FV/lJMfRZUCjwAAAAAAATnqZ9uTA3ym/tUgVOSxqZ9uTA3ym/tUgVOAAAAAAAAAAAAAAAAAAAAAAAAAAAAAAAAAAAAAAAAAAAAAAAAAAAAAAAAAAAAAAAAAAAAAAAAAAAHTM1e03fnyZqn0WIZxpI8Xu1P599Ojmp5Qo1SuLGl22/RpbuifqdCn5OVg8bWdZGiS72MbxOVGpu5yJuqoieVSX8dU7WnjKzafZFBxBbceRpvW9VEm56A6M7rIr4ruJWzjUXwnqibInLb84FWAnf7q9df8S9n/AOlwvtw+6vXX/EvZ/wDpcL7cBRAJ3+6vXX/EvZ/+lwvtw+6vXX/EvZ/+lwvtwFEAnf7q9df8S9n/AOlwvtw+6vXX/EvZ/wDpcL7cAuvx68dfJuY/ZVEqMk+xrG1G3LqNtTKmVMfU2jydHkpmQixZCdgOhthrAmUYqsSYiPVyxI+3LlttyTZVKwAAAAAAAAAAAAAAAAAAAAAAAAAHB3zZlv5Gs2t2Fdckk3R7hkI9NnoK8ldBisVjtl8jkRd0XtRURU7DnABAPRwXxcGGr3vzQTlKcX1asafj1K148TwWz1MiOR70hovkXrGTDW812jxN9urUv4hPpKcVXXakxaGtzD0urLzxRMw1qzYbV/wykK9d+sRObmMV72vRP+ajxVVdmIVvhjLVp5zxhb2VbKmetpVwSbZljFcivl4vsYsCJt2PhxEcx3xtXblsB3UAAAAAAAEAZk/HJYJ+b+c/YV4v8gDMn45LBPzfzn7CvF/gAD+KqIm6ryA/oOmSWasOVK5nWVTss2ZNXCx3A6kQK9KvnUd2bLASJx7/ABbHcwBlWrHxWMyfN/cP1dHNVMq1Y+KxmT5v7h+ro4GVdFx4ieMv019cTpVRKvRceInjL9NfXE6VUABxVTuq16JVaXQqzclLkKlXIj4NLk5qchwo89EYxXvZAhuVHRXNaiuVGoqoiKq8jlQAOs3rk7G2NpeDN5FyFbVrQJhdoUStVaXkWRF/xVjPai9qdhzFEr1DuWmQa1blZkarT5lOKDNyUwyPBiJ7rXsVWqn5lA+4gDMn45LBPzfzn7CvF/kAZk/HJYJ+b+c/YV4C/wAAAAcXV7qti3p2mU2v3HS6bN1uZ7jpkCcnIcGJPTHCruqgteqLFfwoq8Ld12RV2OUAA424blty0aRGr92V+m0Wly3D107UZqHLS8LicjW8USIqNbuqoibrzVUQ5Bj2RWNiQ3tex6I5rmruiovYqKBlmrHxWMyfN/cP1dHMq6LjxE8Zfpr64nTVdWPisZk+b+4fq6OZV0XHiJ4y/TX1xOgVUAAAAAAAAAAAAAAAAAcZc9y0Kzbcqd23PUoNPpFGlIs/PTcZdmQIEJive9fiRqKoEgdJzm6s2zjCl6dcbJEm8gZkmm0KTlJd34Vkg97WR3L/AAetV7YCb7IrXxVRfAUonTlhWi6esK2riSiLDiJQpFrJyZY3buudeqvmI/Pn4cVz1RF7G8KeRCO9ENv1zVhqPvLXtkKmR4NFk4sS38dyM03lLy7Ecx0Zqdm7IbnNVU3asWPMKmysTb0NAAAAAAAAAAAAAABKuhD2oqv8pJj6LKlVETYltHWRhu3Jm2LYxJQZqVmp18+98/UJZ8RIjocNioism2Jw7Q2+TfdV5gV8Cd/ur11/xL2f/pcL7cPur11/xL2f/pcL7cBRAJ3+6vXX/EvZ/wDpcL7cPur11/xL2f8A6XC+3AUQCd/ur11/xL2f/pcL7cPur11/xL2f/pcL7cB+epn25MDfKb+1SBU5HVSsvVVkrJeO7gyHjGj02QtKuwJx8anz0unDBWYgPiue1ZqI53C2CiojU37eS8ixQAAAAAAAAAAAAAAAAAAAAAAAAAAAAAAAAAAAAAAAAAAAAAAAAAAAAAAAAAAAAAAAAAAAAAAAAAAAAAAAAAAAAAAAAAAAAAAAAAAAAAAAAAAAAAAAAAAA+eo06Qq9PmqTVZODNyU7BfLzMvGYj4caE9qtexzV5OaqKqKi9qKec+AKpO9H7q6qulm7p6KzFGUpr1VsWoTL1WHJzj1RjYDnr5XKjZd+/NXMl37NSIqnpAYJrQ0t0TVZhuds56wZO56WrqjbNTemyyk81vJjnJzSFFROB6c9vBdsrmNA3sEjdHzqlrWY7OqWH8u9bI5bxo9aXXpSbXhmJyDCd1TZpUXtejk6uKqbpx7O5JFahXIAAAAABAGZPxyWCfm/nP2FeL/IAzJ+OSwT8385+wrxf4AhzpI8gX5Vq3izSnju4Y9Amct1V0tVajBerHtkGPYx8NHJzRHdYqqieyRnCvJVLjI46QnCWTbki491E4Sonq3eWJKm6fbSWtV0Sfk3OY6IxjU5vciw08FPCVHO4efJQ5XvXuj5mO/uGl8dOhTzYHCy4kno/qm2ZROUx1nHtvxeFwbdX5OHY+Ho68sX1cFvX5grJ9ajVm48Q1+JQm1SO9XRp2R4npBfEVeauTq3Juu68PDuu5xFvdKHYd5037nbMwnk2q5MViQVtCFRfDgzSpt+Fjq7hhwUd2xHIio1FVWp2GZ9GNQb9ompvUhCyG6VWurNSL6v3IvHAbOxY0xFfDY/bmjONW8v9fJQPSMyrVj4rGZPm/uH6ujmqmVasfFYzJ839w/V0cDKui48RPGX6a+uJ01zUNn609OOPnX7ddMq9U6+bh06nU2lSyx5qenYu/VQWJ2IrlavNV/pXZFyPouPETxl+mvridKimafITsWXjzklAjxJOL10u+LDa50GJwq3jYqp4LuFzk3Tns5U8oHlJSLg1H3l0j2C751CUWFbX3Qwp+bt612R3PfR5BJWZajYzVREbGeqcTl9kvLdG7I1PUW/btkbBsiv3vUk3laDTZmoxU39k2FDc9U/l4diKdSX40HTb/8ACql+xmihNb6Rl0h5d7n34vuTn99v4PVrxf8AZ3Al7RhpisvVVadR1YapKGt7XJfdQmn02TqUxEdKUynw4jmQ4cKG1yN28FUbunJqN2RFVVX9KVacpoK1uWXY2N5qfl8UZthxpaJQ40w+NAptVhqiNfCc9VVN1dDRN1V3C9ybqjURKB6PBGpoxxdwoif8EO7Pd66IYn0kqTi5v0uJS0b3Z93LNvY78HXyvH7LycPF/wD9AvggDMn45LBPzfzn7CvF/kAZk/HJYJ+b+c/YV4C/zO89Zys/TvjicyVesvUpqTgR4MnAlKbLLHmZuaiu4YUGG3km7nct1VENEPnmpCRnlgOnpKBMLKxUmICxYbX9VFRFRHt3TwXIiqm6c+ageT9YvHUjkTXjp6yDnW3Fs+kXFVI0a1LUfGcsemycNFasSZYqJwxonE1VVdnbJsrWIiIeqF4XXRbFtWr3nccw+BSqHJRp+ciMhuiOZBhtVzlRrearsi8kIl1ifjBdKf8AnM//AOJhdc7IyVSlIshUZSBNSswxYcWDHho+HEava1zV5KnxKB5B65c5Z81IWDRskSVl1CyMHStxyUpS4NVcsCoXDMvVVZNOhIiosFqMVWpvw7ruivX2PrtRP+RZD/NYX/gQi3pb2tZpvt5rWojUvSloiInJE2ilpUT/AJFkP81hf+BAM31Y+KxmT5v7h+ro5lXRceInjL9NfXE6arqx8VjMnzf3D9XRzKui48RPGX6a+uJ0CqgAAAAAAAAAAAAAAADz415ZBuXUjmC2ej8w3U3MiVWYg1K/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/7JakW46fBhqrK3TGN4Xuexu3WOZC3a9O10JOSo6Ezel9NuoSyNTeKKVlGyY6MbNN6io090RHRqbOtROtl4m3lRVRWu2TiY5rkTZxqKoioqKm6KebWbse3l0ceaomqTBlGmJ/D11TMOBfVqSvKHT3PfyjQm9jGcT1WE7kkN7lhKqMiNaB6TA63jnIlnZYsmkZDsCtwKtQa3LtmZSagr2ovJWuTtY9rkVrmLsrXNVFRFQ7IAAAEAZk/HJYJ+b+c/YV4v8gDMn45LBPzfzn7CvF/gCZtdGSs94Xsu2sr4c45uiW/WoMS86bCkIUzGmKSrmq9zOJjnM24XNVzVTZInEvZulMn8c1rmq1yIqKmyovYqASdcfSe6R6Zj9bwt/IS1+qzMvvIW7JyMf1RjzKp4MB0NzESGvEqIrnKje3ZXct3R44evyx7BurLGWafFkLzyxXYtyT0jGTaJJwHKqwYT0Xm12znO4V5ojkReaKhv1Iwphq37ifd9BxJZlNr0R3G+qSlBlYM253urGbDR6r/ACndABlWrHxWMyfN/cP1dHNVMq1Y+KxmT5v7h+ro4GVdFx4ieMv019cTpVRKvRceInjL9NfXE6VUBBepL8aDpt/+FVL9jNFrX7aUjftkV+yKku0rXqbM06Kv8FsWG5ir/Jxbn8qVgWHWbopt8ViyaDPXHRmOh02sTNNgxZ2Sa5FRzYMdzViQ0VHORUaqb7r7pz4HnXow1R2XpWtaf0l6pqxEsi5LFn5plNnajLREk6lIPiuiQ3w4rUc1PZKrd9kc1W7Kqo5E/Wk3dKa9db9l3vjeUn5jFOEocaZiVyNLvhQKlU4mytZCa9EXkrYapuiO4WOXZEVN7pvXGONsky8GUyLj22rpgS67wodapMvPMhr/AIqRmOROxOw5iiUGh21TINFtyjSNKp8snDBlJKXZAgw09xrGIjUT8yAfcQBmT8clgn5v5z9hXi/yAMyfjksE/N/OfsK8Bf4AAg3WJ+MF0p/5zP8A/iYXkcBWbAsS4rhpN23BZVBqdcoKuWlVOcpsGNNyCu9ksCM9qvhb7c+BU3OfAiHpcfFwt/5a0v8A7opaNE/5FkP81hf+BD4LusWycgU2HRr8s6h3JT4MdszDlavT4M5BZGbvwxEZFa5qOTddnbbpuc0xjITGw4bGsYxEa1rU2RETsREAyzVj4rGZPm/uH6ujmVdFx4ieMv019cTpqurHxWMyfN/cP1dHMq6LjxE8Zfpr64nQKqAAAAAAAAAAAAADquUMm2bhywq1kq/6vDp1CoUs6ZmYztuJ3kbDht/fxHuVGtanNznInlOdrVZpFuUidr9fqUtTqbTpeJNTk3MxUhwYEFjVc+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+0AeZtVpl+9FTll9y29Bqdy6ar3qCJPyKOdGj23NP5I5qr++RE2a5V2isajHr1jWPX0atC77Yv62KbedmVyUrFErEu2akp6ViccKNDd2Ki+Re1FRdlRUVFRFRUP7dtp21fdtVKzrxosrV6LV5d8rPSU0zjhR4Tk5tVP8AWipzRURUVFRFPOWo0zK/RU3/ABK9b0KrXtppuWeRZ6R4utm7bjxHIiOaq8kXsRHLsyMiIx/DE4HqHpiDrmPch2VlWz6bfuPbilK5QatCSNKzkq/drk7Fa5F5se1d0cxyI5qoqKiKmx2MCAMyfjksE/N/OfsK8X+S/qg6PTC+rO/6fkbI1z3rTqlTqPCokKFRJ2UgwHQIcaNGa5zY0tFcr+KYeiqjkTZG8u1VyDvKmlj3/ZV86077CBf4IA7yppY9/wBlXzrTvsI7yppY9/2VfOtO+wgX+CAO8qaWPf8AZV86077CO8qaWPf9lXzrTvsIF/mVasfFYzJ839w/V0clXvKmlj3/AGVfOtO+wjvKmlj3/ZV86077CBqvRceInjL9NfXE6VUQB3lTSx7/ALKvnWnfYR3lTSx7/sq+dad9hAv8EAd5U0se/wCyr51p32Ed5U0se/7KvnWnfYQL/BAHeVNLHv8Asq+dad9hHeVNLHv+yr51p32EC/yAMyfjksE/N/OfsK8O8qaWPf8AZV86077CO8qaWPf9lXzrTvsIF/ggDvKmlj3/AGVfOtO+wjvKmlj3/ZV86077CBf4IA7yppY9/wBlXzrTvsI7yppY9/2VfOtO+wgX+CAO8qaWPf8AZV86077CO8qaWPf9lXzrTvsIFVasfFYzJ839w/V0cyrouPETxl+mvridMq7yppY9/wBlXzrTvsJX+BMKWrp2xPQsOWVUKrO0W3+6u5o9Uiw4k0/r5mLMP43Q4cNi7PjORNmJ4KJvuu6qGgAAAAAAAAAAAfhPT0lTJKYqVSnIEpKSkJ8eYmI8RIcOFDaiq573LsjWoiKqqvJEQ/Cu12i2xRp24rjqspTKXTYD5mcnJuM2FBl4TE3c973KiNaiJuqqecV75Cyr0n9/zuIMKTtQtTT9QJtsO5rpdCdDjV17VR3VQ2u2VUXkrIK9iK2JG2VYcNA/mQ74yB0nuVpjCWH6lPUHT/ak5DW6rmhsVj65FY7ibChcSeEiqm8OGqbJyjREXaGxPQjHWO7NxPZVJx5j+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+4AebV+4UzV0b94VHN2mGDO3dhqfjd1XVYseM+JEpsP99GhLzdwsb2RkRXsRESKkRjVcWrp91IYo1M2TDvbFtwsnIbEY2fp8baHO02M5N+qmIW6q1eS7OTdjtlVrnJzNPVEcitciKi8lRfKQpn7Qbdti3u/UloVrDLLvyW4otQtmE5sKmVpirxPhsY78HDV23OE78E5UaqdU5vEoXYCTNLnSAWZmasetLlqjRca5ckHpKTlvVVroEOcmE9l3K6JsvEvb1L/DRF8FYiIriswAAAAAAAAAAAAAAAAAAAAAAAAAAAAAAAAAAAAAAdPytlzHeEbLncgZPuiUodFkk2dGju3fFiKiq2FCYm7osR2y7Maiquy8tkVTItVGuXEumGXbQJp0W6r+nka2mWlSn8c1FiP5Q1jqiL1DHKqbbor3b+Ax/PbAcWaOcyasL1ktQevibiskoCrGt3G8BzoMtJQnKip3SxF3houzVWHusV+zetcnCsNQ6zL0/OfSp3SypVb1WxxpqpM7vLyyKjJ65Hw3+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+zdeFWOXiJfpmoHVpoCm5a0dVVvzuUcVMiNlqfftIRYs5KQ1VEY2YV6+EvZ4EZWvVVXhixUaiHoyfNUabTqxITFKq0hLzslNwnQZiWmYTYkKNDcmzmPY5FRzVRdlRU2UDquKcx4xzfasG9MV3nTripUbZHRJWJ+EgPVN+rjQnbPgv/AMR7Wu+I7mQrlLo2Ji0rqjZg0R5HnMUXk3eI+kpGe6jzvPiWFw7OWExV5rDc2LC5IiMYibnxWJ0jN54fr0vi7XtiipWDW9+ql7op8o6PSp9E5LEVsNX8uzd8B0Ru6ru2HtsBe4ODsy+bNyLb8vddhXTS7go82m8Gdps0yYguXypxMVURyb82rzReSohzgAAAAAAAAAAAAAAAAAAAAAAAAAAAAfDW67RLZpMzXrjrEjSqZJQ1izM7OzDIECAxO1z4j1RrU+NVIqyp0mdGq9ffizRxj+p5gviMqw2TMtKxUpMqu+yxHOTZ8VjV7XIsOFtz63YCxr2vqzcb23N3hf1z02gUWRbxR56oTDYMJnuJu5ebl7Eam6qvJEVSEbr1oagtXdfnsW6CbMmJChQoiytVyTW4KwIEs1e1YCOaqQlVOabtfGVF3SExU4k+uzOj2ypny45TKev7Kc7c05Dd10nZVImlg06QRdvwb3w9mpy5ObARFVWoqxnl1WradsWNb8lalm2/T6JRqdDSFKyMhLtgQILfcaxqIic91VfKqqq8wJ40r6DMZ6c5h99Vycj33k2oOfHqF2VhFiRmxX/unczXq5YW+67vVXRHbu3dsvClOgAAAAAAAAAAAAAAAAAAAAAAAAAAAAAAAAAAAAAAAAAAAAAAAAAAAAAAAAAAAAAAAAAAAAAAAAAAAAAAAAAAAAAAAAAAAAAAAAAAAAAAAAAAAAAAAAAAAAAAAAAAAAAAAAAAAAAAAAAAAAAAAAAAAAAAAAAAAAAAAAAAAAAAA4S8rIs7IlvzNqX3a9LuCjzabRpGoyrJiC/3F4XoqI5N+SpzReaKhzYAgu9ujSuDG1fmciaG81VnF9birxxaFNzUWPSppU5oxXLxuRiL+9isjt37OE65LdIFqe0yT0C3NcGneefTuNIMO77ZY1YMf3HKiOWWiPXt4WxITkT/AJvc9Fz56hT5CrSUam1WRl5yUmWLDjS8xCbEhxWL2tc1yKjkX3FAyHC2sPTfn9kGDjXKdIm6nGRP+CJx6ydQR3lRJeNwvft2K5iOb8amzEh5o6LfSlll0ap0W1piwK29Ve2dtiIkvB4/JxSrkWAiIv8A0bWKv8Ix5NOHSc6amo7Bef5DKlvSnKFRbhciTDoadjGsm3ObDaictocyz4kA9HQedMp0pOVsRxodJ1b6SbqtaKxyMiVWkQntl4q9m8KFM7McnxtmXIpu+O+kq0aZFZChy+X5S35uJtxStxS8SnrD3/hRoidR/REUCnwcRbV32necglVs+6KRXZJ220zTZ2FNQl37PDhuVP8AWcuAAAAAAAAAAAAHw1muUS3ZCJVbgrEjTJKF+6TM5MMgwmfne9URP6TAchdIZo6xs2Kyr5wodUmYSLtLUHjqjnu/go6Wa+G1f8pyJ8YFGA876t0s9SyBOxrf0saX73vyob9WyZm4Lmw4Tv4boMqkZyt/yokPlzXY+L1sOlf1Lpx5BybRMJW7Nc3SFHiJDnGsd/B7mc+N2drYkyz83aBaOXtSuCMDSjpjLGUKHQIqM42SUSP1s7Fb7rJaGjoz0+NGKnMj2udJllHN1ZmLH0N6d61ds613VRLgrkFYcnLKvJHOhtcjIaL2tdGjM8m7F7DvGIeid022HNtuHJUSsZQuF7+ujzVdjrDlHxt91ektDXwt/KkZ8VF3LEt22rctCkS9v2nQKbRaXKN4YElT5WHLQISe42HDRGtT8yAQbQOj0zfn+qSt4a8c+1O4oUKIkxBs634/UyEB3uOe1rYbV28F3VQ0cv8A0q9pauMsR4ywzbsO08W2RSbapbNldBkYCMdGcibI+LEXd8V+3797nO+M7eAAAAAAAAAAAAAAAAAAAAAAAAAAAAAAAAAAAAAAAAAAAAAAAAAAAAAAAAAAAAAAAAAAAAAAAAAAAAAAAAAAAAAAAAAAAAAAAAAAAAAAAAAAAAAAAAAAAAAAAAAAAAAAAAAAAAAAAAAAAAAAAAAAAAAAAAAAAAAAAAAAAAAAAAAAAAAAAAAAAA/KZlpecl4krNy8OPAjNVkSHEYjmPavaiovJU+IwvIWhLSLk9YsW6MEW1CmIyq58zSYLqXGc7+Er5R0NXL/AJW+/l3AAnq4+hwwg2edWMW5Uv8Asqf5rDWHNwpqFC9zh8GHF/piqcK7Qx0hON1/4n9dk3WIML9ygXJGnGQ0RPIkOJ3WxPzbIgAH8dNdNDj9rokaXsG/4UBFc5zlpsJHNTtXksovZ/KcJMa+OkFtLdL400Y/f1fs+5amkH+2xQAOPj9L/lui/g6/pcpfWM9msK7Uam/xJ1L/APvU+J3Tf1GFE7ji6XYfdK9m16cv6O4f/MAD64HTFZNq/g0XS3TuJ3JvWXcjuf6hpyEDpDNdt2bfcPplsVnH7DuurpG/p/wqF/5AAc1BurpmckQWTdMtTH9jSsynFCjw30+K1E91EfGmnf0of7TRx0mGSV/41dbsK3oEb2bLbjzLXonlRWS8OUZ/IjlQADkaP0OeNqpOw6rmPPGQr3nW83vSJClWxF8qOWL18TZfiei/Gb5j/o8tHGOFhRaRg6iVKZh7KsxXViVRznJ++4Jlz4aL/ktRAAKBpdJpVDkIVLotMlKfJS7eGFLSsFsKFDT3GsaiIifmQ+s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OQAwgDASIAAhEBAxEB/8QAHgABAQEAAwADAQEAAAAAAAAAAAgHBQYJAQIEAwr/xABoEAABAgUCAgIKDgYGBAgLBwUAAQIDBAUGBwgREiETMQkUGCI4QVmntdMVFhkjMkhRV2F4habE1BczQnF3hiVSYnKBtCQ0kaE1OUNEU3N1syZUWGNpgpKlscHSN5Oio6jD4yc2RXSy/8QAFAEBAAAAAAAAAAAAAAAAAAAAAP/EABQRAQAAAAAAAAAAAAAAAAAAAAD/2gAMAwEAAhEDEQA/APVMAAAAAAAAAAAAAAAAAAAAAAAAAAAAAAAAAAAAAAAAlXso/gJ5N+xfTEkVUSr2UfwE8m/YvpiSAe5caE/mM+81Y/Nj3LjQn8xn3mrH5sqoASr7lxoT+Yz7zVj82PcuNCfzGfeasfmyqgBKvuXGhP5jPvNWPzY9y40J/MZ95qx+bKqAEq+5caE/mM+81Y/NnVNE2LbEwtqx1TYzxpQvYa26N7SO0pLtqNMdF0tNmY0T3yM98R28SK93fOXbfZNkRES1SVdPHh2auf5B9DxQKqAAAAAAAAAPz1CoSFJkZiqVWel5OTlIbo0xMTEVsOFChtTdz3ucqI1qIiqqquyAfoBLtd1x0u8KtM2bpQxtW8z16XesGPUKdtJ29IxP/P1KKiQ15d8iQ0cj0RURyKfiZpdz5nFfZLVbn2oSlNi98lj46jRKVS2NXrhzM2v+kTaKnW1ytRFTdqgaXlrV/pywpMOpl9ZRpTayjujZRac51QqT4nUjO1pdHxGqq8k40am/jM0XVjqOyH3uCNFV4PlIv6qr35PwLegNb4oiS7ldFisXrRGqiqi7mzYn034JwdLsg4qxZQLfitbwLOwZVIk7Ebtts+aicUZ6f3nr1r8ppIEntxt2RbIC9sXZqMx3i+DE/wCZWfaq1d6M/quiz6oqO+VWrtvzQ+3cMXZcffZP1o50r3F+slqXXIdHlIvyo6DBY7l9CKhVwAlT3NPTTH/4XjX/AFXf4Xbl5T7uL9/DEaPcvdEz+/mcTT0xH/ZjxbpqyxG/uVJlE/3FVgCVPczNK0D/AIJpN4Uvbq7Tu+ot2/dxRVPqvY/aTQ16XGep7PNnOb8GXlbwdMSe/wAroMZi8X/tFWgCUHYE11WanT2HrVp9zw4XOHTLxsuW6N/0Pm5dVjL/AIIEzprmxv3mVtJdIvaShfratjm4WuXl/UkJtOnfv+9P95V4AnSxdfGnO7Kwlp3TcFSxtdKbJEoN+U99FmoaryRFdF95VVXkiJEVV+QoaWmZecl4c3KTEOPAjMR8OLDejmPaqboqKnJUVPGhwN844x/k2kOoGRLJody052+0tVZCFNMaqp8JqPReF3yOTZU5bKTzOaFJXHseJXNJ2YbtxHUUesZtIZNvqtuzD15qkWQmXORN15cTXJw7rwt6gKpBJ7dVObMEKkjq/wAKR4NGg967IFiMi1OjcKf8pNS23bMo3brVUciquzU2KLx7kqwMr21AvDG130u46NMLwsm6fMNisR2yKrH7c2PTdN2ORHJ40QDsoAAAAAAAAAAAAAAAAAAAAAAAAAAAAAAAAAAAAAAAAAAAAAAAAAAAAAAAAAAAAAAAAAAAAAAAAAAAAAAAAAAAAASr2UfwE8m/YvpiSKqJV7KP4CeTfsX0xJAVUAAAAAAAASrp48OzVz/IPoeKVUSrp48OzVz/ACD6HigVUAAAAAA+r3shsdEiORrWoqucq7IifKpJF2Z8yzqauOpYq0cx4FMtynTCyFyZXm4XSyUo9P1kvSofVNzCIv6xF4G7psqcTIgGhZy1cWZiW4pfGFqUCqZFyhUofHIWdb6JEmWtVN0izcXmyUg7Kiq9/NGrxI1W7qmdSmlbL+pCdl7o1r3sxaGyI2YksYWtMxIFIl1RUVvb0w1UiTkRPGiKjUci8LlaqtNnwFprxnp2okzJWbJTM7Wqs/tiuXJVIvbNVrEwq7uizEd3Nd3KqoxNmoqqu26qq6qBxlt2zblm0OTtm0qDT6NSKfDSFKyMhLMgQIDP6rGMRGtT9yHJgAAAAAAAAAAAAAAAAAfDmtcitciKipsqL40JhyFolpkldMzlrS5eUxh6/wCL38z7GwkfQ6wqbr0c9Ifq1RV379iIqK5X8LnbKU+AJZszWJXrDuen4q1k2NCxtc1QidrUy5ZaKsa167ETxwJp3OWevX0UZd0TbdyK5GlSoqORHNVFReaKnjOu5Bx3Y+VbTn7GyJbEjX6FUmcExJTkPiY75HNXrY9q82vaqOauyoqLzJT7RzjoL4o9LWtZZ0/yycUSTe7p7is2XTrdCVdu3JNjf2V2cxqfstY5zws8HA2Lfln5NtOm31YVwydboVXgpHk52VfxMiNXrRfG1yKio5rkRzXIqKiKioc8AAAAAAAAAAAAAAAAAAAAAAAAAAAAAAAAAAAAAAAAAAAAAAAAAAAAAAAAAAAAAAAAAAAAAAAAAAAAAAAAAJV7KP4CeTfsX0xJFVEq9lH8BPJv2L6YkgKqAAAAAAAAJV08eHZq5/kH0PFKqJV08eHZq5/kH0PFAqoAAD81RqNPo9PmqtVp6BJSMlBfMzMzMREhwoMJjVc973O2RrWtRVVV5IiKp+hzmsar3uRrWpuqquyIhEt2VqtdkIyFN4usiozcjp6tCfSFdtflIiw1vCfhqjvY2UiJzWVYuyxIjV77kqLzhucH9Jq5MgdkJq81btjzdWs3TnJR3y1UuCGjpapXu5jla+WlN04oMluio+IqbvTdvWr2Mr2zbMtXHlr02yrIoMnRqHSIDZaSkZSHwQ4MNPEidaqqqqq5d1cqqqqqqqn7KHQ6NbNGkbdt6ly1NpdMl4cpJyctCSHCl4LGo1jGNTk1qIiIiIfuAAAAAAAAAAAAAAAAAAAAAAAAAHwqIqbKm6KfIAj3IWHMj6T7rqmdtKNDfWbSqcZZ29sXwnK2FMf15+lNRFSDMIibuhNTZ6JsiLs1iUVhjM+P8+Y/p+SsbVjt+kz+7HNe3gjykdu3SS8eH1w4rFVN2/Sioqtc1y94I2zbj28NJuR6lq1wJQ5ip2rV3JFyjZEmmyTUFN1dV5NnU2Yh7udEROTkVzl2RYjgLJB1zHWQ7OyvZVJyFYFcgVeg1uXSZk5qCvJzV5K1yLzY9rkVrmLsrXNVFRFRTsYAAAAAAAAAAAAAAAAAAAAAAAAAAAAAAAAAAAAAAAAAAAAAAAAAAAAAAAAAAAAAAAAAAAAAAAAAAAAAAJV7KP4CeTfsX0xJFVEq9lH8BPJv2L6YkgKqAAAAAAAAJV08eHZq5/kH0PFKqJV08eHZq5/kH0PFAqoAxvVhntunrEE9dlMkUqd1VWPCodqUlrFe+o1iZVWy8JGJzciLu9yJsqtYqIu6oBluqO+bozfkKW0R4bqsWTm6tLNnckXBLO50Cgu23lmr1JMzLV4UavUx6bpwvVzKXsKw7SxhZ1JsGxKJL0ig0SWbKyUpAbs1jE61VetznKquc5d3OcquVVVVUzDSbp8XAmO4ntmn1rOQbvmFrt61yKqPiz1Ti7ue3j8cKErnMYibJ8J2yK9TbgAAAAAAAAAAAAAAAAAAAAAAAAAAAAAAfCojkVrkRUXkqKfIAiuoQYegTOaVqShJKafstVNsOoQWJwy9nXFETZsdqdUOUmNkR3U1ip+y1jGvtNFRyI5qoqKm6KnjOu5Ex9aeVbIrOO76pMOpUKvSj5Odln/tMXqc1etr2uRHNcnNrmtVOaITpo3vm7LBue59F+XKvFn7lxzDZN2tVJjk+u2u9eGWjf2nwe9hP26u9bzVjnAVcAAAAAAAAAAAAAAAAAAAAAAAAAAAAAAAAAAAAAAAAAAAAAAAAAAAAAAAAAAAAAAAAAAAAAAAAAAAAAEq9lH8BPJv2L6YkiqiVeyj+Ank37F9MSQFVAAAAAAAAEq6ePDs1c/yD6HilVEq6ePDs1c/yD6HigVURxi2DE1carKtnupN6fGuGZmZtmxYLucKo1rkk9VETqc1new4buaLtDcmzmONI1u5ereKsHzdOsbji33fs5As60peE7aK6ozq9GkRq+JYbFe9HdSOaxF6zQcC4iomB8PWpiWgIx0tblOhy0WM1vD2zMru+PHVPliRXRHr8nFsB34AAAAAAAAAAAAAAAAAAAAAAAAAAAAAAAAAACX9b2NbnhUm39UWJpTjyHhuM+qwoDOS1ejKn+nyD9ubkdC43N61TZ6NTifuVAfDmte1WPajmuTZUVN0VPkA6zjHIlt5bx7b2S7QmVj0e5KfCqEq523G1r27qx6Jvs9jt2OTxOaqeI7OSHpKc7AWb8k6Nqi5YNHl4rr6x8j+TVos5EXtiVh7+KBMKrUTrXiiO6kK8AAAAAAAAAAAAAAAAAAAAAAAAAAAAAAAAAAAAAAAAAAADzV0FaCtJ2adJ1jZMyXin2ZuSs+yfbs77O1KX6XoqlNQYfvcGYZDbtDhMb3rU323XdVVVoD3LjQn8xn3mrH5sdi48BPGX216YnSqgJV9y40J/MZ95qx+bHuXGhP5jPvNWPzZ3rJGraxrBvKcx7QrGyBkO4aTChx6vJWVQFqS0tj03Z2zEV7IbHKnNGI5X7fs9R37E2XLGzZZsC+cf1OJN06LFiS0WHHgOgTErMQ3cMWBHhPRHQ4jHclaqf7UVFAwf3LjQn8xn3mrH5sdi48BPGX216YnSqiVexceAnjL7a9MToFVEVa2cW2JmnVjpZxnkuhezNt1n279uyXbUaX6XoqbLRofvkF7IjdokJju9cm+2y7oqotqkq6h/Ds0jfz96HhAPcuNCfzGfeasfmx7lxoT+Yz7zVj82VUZvm7NP6E6JT61+ibI9++yE0sr2pZFB9lJmX2Yrukis42cEPltxbrzVEAx33LjQn8xn3mrH5se5caE/mM+81Y/Nn5l7Ipa8pcFv23cGl3UVb0zc9ShUqmvrNlQpOHGmIi7I1qvmUV2ybuVGoqo1FXbkVmBAFU0uYJ0167NMP6FLG9rntj9uvsn/Sc5OdP2vR06H/WYsTh4eni/B234ue+ybX+SrqH8OzSN/P3oeEVUAPNXQVoK0nZp0nWNkzJeKfZm5Kz7J9uzvs7UpfpeiqU1Bh+9wZhkNu0OExvetTfbdd1VVX0qJV7Fx4CeMvtr0xOgPcuNCfzGfeasfmx7lxoT+Yz7zVj82VUTtkzWrbmO8kVjGFKwVma/6lQIUtEqMzZVrMqkrLOjs42Q3vSO1zX8PPZWp9CqB173LjQn8xn3mrH5se5caE/mM+81Y/Nm5Yeyl+l+0Eu79HN8WTvMxJb2LvCkextQTg2986Hjf3jt+Tt+eyneAJV7Fx4CeMvtr0xOlVEq9i48BPGX216YnSqgAAAEq9lH8BPJv2L6YkiqiVeyj+Ank37F9MSQFVAAAAAAAAEq6ePDs1c/yD6HilVEdYuu2lWDq51r31XXqym27TLLqs45OtIMChR4j9vp4WKB+2ShJnzsglQnZpe2bW08UGFLSkNecJ1yVRvE+L8jlhyzeBU62Pa1d0UrgmfsfFn1il4Ah5Nu2EiXRlyrzt/Vd/Xznn8Uu1qrz4O10guRvUivdsUwAAAAAAAAAAAAAAAAAAAAAAAAAAAAAAAAAAAAAASdr1kJnHkrj3Vvb0CIlUxDcUB1XWC3d8zb089stPQVRObvhw1bvujd3u261Krk5uVqEpAn5GYhx5eZhtjQYsN3E2Ixybtci+NFRUXc4HJNi0fJ+Prkx1cDOKnXLSpqlTK8O6tZGhuYr2/2m8XEi+JURTFOx/3vWro04Uy0rtVUufGdQnLBrbFdvwTNOf0TE3Xmq9AsDdV613Ao8AAAAAAAAAAAAAAAAAAAAAAAAAAAAAAAAAAAAAAAAAASr2LjwE8ZfbXpidKpVdkVdlXbxISt2LjwE8ZfbXpidKqA8/tJN16mbpsa96nhCy7Gl56avuuzdcuC948zw1Sa7acjIEvBlE4+GHAbCYsWI9Ea7kjHIiqtLaXMl0vItv3QyYxvTbHvKg3DMU28qVINhrDdVUa1zphIrGt6ZIrFY5HuTi25LvtuZ1Q7S1IaX7hu2hYgw7SsoWLdVcmrhpcJlywaPO0SamnccxBjJMNVkWB0m7muhrxIiqnCvI0jTJiK8cbUe6rqybO0+Pe2Q6/FuOuQqa97pOUe5jIcKWguciK5IcKGxqu2Tdd+WwG0Eq9i48BPGX216YnSqiVexceAnjL7a9MToFVEq6h/Ds0jfz96HhFVEq6h/Ds0jfz96HhAVUfCqiIqquyJ1qfJ1vJLLliY9uaFZsk6cr0SkzbKZAbFZDWJNLCckJvG9Ua3vlTm5URPGoE+YBYmofOl3amKynbNv2rNzNmWBAfzhw2QXcM/PtTq44sVFho7+ozZOtSpzLdL2NajiDT7YmO61KpAq1Ho0CHU2cbXr265OOOquarmuVYjn80VUX5VNSAlXUP4dmkb+fvQ8IqolXUP4dmkb+fvQ8IqoASr2LjwE8ZfbXpidKqJV7Fx4CeMvtr0xOgVUR9aGBdWT76y7ddGylSsWQ7uu51TkIzaJLV2cn5WFAhQZdInSROigQeCH8BGrFVXOXiZsiLYJK8jD1iYGr1z2/bGPUzbbFcq0xVaDUqhecORn6M2OvEspNdto5YkCG74CwlVUby4fkDvOl3Ml6ZKp94WXlKQp8vfON666363GprXNk55ejbEgzUFrlVWJEhuRVYq8l38Wxt5i+mTDV14vpF0XTkqp0+evrIdbiXDcDqdxdpy0RWNhwpaAr9nOZChta3iVE3XddkNoAlXsXHgJ4y+2vTE6VUSr2LjwE8ZfbXpidKqAAAASr2UfwE8m/YvpiSKqJV7KP4CeTfsX0xJAVUAQBpcpeuzUpgm2c193Z7XPbH27/Rn6MKPOdB2vOR5b9dvD4uLoOL4CbcW3PbdQv8ABKvc8a7PKK+aKj+sHc8a7PKK+aKj+sAqoEq9zxrs8or5oqP6wdzxrs8or5oqP6wCqjy41H12oy2VNY9gUGL0dbybW8WWPTPHxRZ2Qfxt28e8GHGTb6Sx9BWUr7zTpOsbJmS677M3JWfZPt2d7Vgy/S9FUpqDD97gsZDbtDhMb3rU323XdVVVjSoU2PdfZmqtZseGsSlQqtRbomm78kjU62N5Z+3ypFmE5+LcD07t6hU617fpls0iD0UhSJODIysP+pBhMRjE/wAGtQ5AAAAAAAAAAADAdReuTTxpgnoVCyRdEzHr8aCkwyi0mVWanEhL1Pem7WQ0Xxcb2qvi3Q6lp17JFgTU1f8AL41sSh3rIVuagxpiGyrU2BDh9HCbxOcr4MeIicvl8YFVg+FVETdV2RDDcT6wsYZtzDdWHsb0i5KrFs5rvZO4WS0BKOkRHcHRsjdN0j3K7iRNoWy8Dl32RFUNzAAAAAAAAAAAAAAYZZWsHGN45/uHTVMUe5LcvSgNdEbCrctAgwKkxqI7ilHw4z1iIrFR6cTWqrV323RUTcwAAAAAAAABKWCFTHGt7PeKH+9Sd5SVJyNSIPV8Nqys/E+nimEZz+jxlWkrZxhstDXZp3veDvCZdVMuWz6lFTlxMZLtmpWGvy7xuPl8oFUgAAAAAAAAAAAAAAAAAAAAAAAAAAAAAAAAAAAAAAAAACVexceAnjL7a9MTpVRKvuXGhP5jPvNWPzY9y40J/MZ95qx+bAqoEq+5caE/mM+81Y/Nj3LjQn8xn3mrH5sCqiVexceAnjL7a9MTo9y40J/MZ95qx+bN/wAW4tsTC1iUzGeNKF7DW3Rum7Sku2o0x0XSxnxonvkZ74jt4kV7u+cu2+ybIiIgdrJV1D+HZpG/n70PCKqMqzppcwTqU9hP012N7Y/a52z7Gf0nOSfQdsdF03+rRYfFxdBC+Fvtw8tt13DVQSr7lxoT+Yz7zVj82PcuNCfzGfeasfmwKqBKvuXGhP5jPvNWPzY9y40J/MZ95qx+bAah/Ds0jfz96HhFVE/4t0FaTsLX3TMmY0xT7DXJRum7SnfZ2pTHRdLBfBie9xph8N28OK9vfNXbfdNlRFSgABKvYuPATxl9temJ0qolX3LjQn8xn3mrH5sCqgSr7lxoT+Yz7zVj82PcuNCfzGfeasfmwKqBKvuXGhP5jPvNWPzY9y40J/MZ95qx+bAdi48BPGX216YnSqjqmLcW2JhaxKZjPGlC9hrbo3TdpSXbUaY6LpYz40T3yM98R28SK93fOXbfZNkRETtYAAx7Vbc+XrAw3VslYUSSm67aH9MTNJnZbpoFVkIaL2zAXhVHtckNVitWGqOV0JG80cqKGwkq9lH8BPJv2L6Ykjqmm7sq2nvNfatAvyZ/RvdEbhZ0FWjo6nR3r/0U5sjW7/JFSGvPZOI7R2UGNCmNB2SY8CKyJCiNoj2PY5Fa5q1iSVFRU60VAKtJV7Fx4CeMvtr0xOlVEq9i48BPGX216YnQKqOr3ZlLGVhzsnTb5yLbFuzdQXhk5erVeXlIkwvyQ2xXtV/UvVudoIr0i4yxPltuVb1zPaNvXZkSNetXptfbX5OFORqbJwoyslZZjIyO6GD0KNc3hREdvvuuwFpQ4kONDbFhRGvY9Ec1zV3RyL1Ki+ND7Ep6CLzo1SlMr4ztCr+yNpY9veZpdtxO2FjthU+IxsRsBj1Vd4cOJ0rWc12aiJ1bFWASr2LjwE8ZfbXpidMtxDbCVTswGc7mjQ+KHQ7RprYa/wBWNHkKU1q/+w2Kn+JqXYuPATxl9temJ04XAUl0nZHtUlR2/UUy0IG/9+mQl/8A2wLEAAAAAAAAAJT1y4H1UZrbaaaasxPsRaWs0tVVtyVCldtcfB0f+qMd0nDwu+Fttvy6wPNXF2NaNq77I/c9tZWmJuapU5cNbmp2FCjOhvjwJV8RsKAj0XiYnCyG1VaqKiIqJty29b8U6ONNWELsh3zizFsnQK5ClIsi2chTs1Fd0MTh42q2JFc1VXgb3ypv17LzXfw7wLiPP996majjXFuS3W/kWXmapDma+lbnJNYkSC9yTLu2oLVjLxqjl3Vu7t++2PY3Q3hHU1hWgXRIalMtPvqdqc5AjUuM64Z6q9rQmscj28U2xqs3cqLs3dF8YHUuye6o5nAOEktC0p9YN5X90lNkXQne+ysoibTEwide+zmw2qn7UTfxHdux+6cZXTnp4otLnpRGXPcrGVqvxVTv+nitRWQVXr2hsVG7fLxL4yBcmVN2r3sq9Is2O505bVp1iHTWw2v4oaS1PR0aYXbq7+M17V+XdP8AD2OREaiNaiIickRAPkHmr2UyzdSGMo0vqGwvmzI9LtqI6FK16j065Z6FK0+N1Q5mHBZERjYT+TXt22R2y7d8pSugvVbIap8LSlXqUzCbeNvth0+45ZveqsdG97MNb/UionF9DuJPEBSoPOLspGt6uY6ZLad8JXFUJG8qisKPWanSY74c1IQXKiwpaE+GvG2NEXZV4VRUbsn7RRGhHD2X8Z4jgVvPGTLyum87mbDnZqVr1dmZ+HSYW28OXhtivcjX7Lu9yc1cu3U0ClQAAB5+6/tf+QMSX7I6ddOdKhzl+VBkFJufWV7aiSsSOqdDAl4CorXxnIqOVXI5ERUThVV3TFoGl7sv17Q2XbWM61ehTr06ZKc+94soqL18KwZNFl0/cq7eJQPWsHj3bWujWzozynIY61dSEzcNDjKxYqT8ODEme1VdwrMSk5B5R9utWvV/VwrwL1eu9ErNNuKjSNfo80yZkKlLQ5uWjMXlEhRGo5rk/eioB5/dlZw/WLflLU1j4wc+Qu7H09Lwp+ZgN2dElek3gxH7c1SHEXhXddlZFci8iu9MmdaJqOwpbeVqP0cOJU5dIdQlmrv2rOw+9jQl/c5FVPlarV8Z2fLNh03KOMbpx3V4DYspcNJmae9qpvssSGqNX96O2VPpQ8xuw25Qqtp5Iv8A03XDM8KRGvqsnAVVVIc3LPSDMtaq/K1WLtyXvFX5dg9ZQAAAAAAACVdfC+wEvg/JUPvVtTLlBfMv8aSUwsWDHT/HiYVUSp2S/wB40uzFX6vYm6Lfnd/k2qMFu/8A+MCqwAAAAAAAAAAAAAAAAAAAAAAx7Vbc+XrAw3VslYUSSm67aH9MTNJnZbpoFVkIaL2zAXhVHtckNVitWGqOV0JG80cqKGwgirTd2VbT3mvtWgX5M/o3uiNws6CrR0dTo71/6Kc2Rrd/kipDXnsnEWlBjQpiEyPAisiQojUex7HIrXNVN0VFTrRUA+4AAAAAAABxN2U6u1i1azSbWuP2v1qdp8xL06r9psm/Y+afDc2FM9A9UZF6N6tf0bl4XcOy8lOW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wA4lDtS58iXd7XbCt6p3DVKjMP7Vk6dTt48ZFcq7pAg8SMTZd1a3vW/Lsm5cV2aVtYGDdCeQ6plvKj6RZ7oNJ4bAfEbUXcTqrJoxyxFVWSatcrX8MFzuLbZ+x6yYa0/Yc0/0H2u4ksKmUCA9qNmI8JivmppU8caO/eJFX+85UTxIicjGOyj+Ank37F9MSQFVEq9i48BPGX216YnSqiVexceAnjL7a9MToFVEI5buvRNUsr1+Y1YYTjWtfdJnnytOf2rU5ht1ySNToI0N0nDZCnEenerBio9Wq3hXdE3S7gBOui+wK1b1t3lke4bOfaUzki5Ilbk6DEgtgxKZTYcGHLyUF8JqIkN/QwmuVn7Kv28RRQAEq9i48BPGX216YnT8+nuNCbr71Zy7kTpXwbGe1f7LaQ5F/3uafo7Fx4CeMvtr0xOnW8DT6Q+yZanaZxJvMUS1o+2/X0dOlm7/wD5n+8CzgAAAAAAAAAB4r6B/wDjOLj/AO0ro/72KeztVm/Y+lzk/tv2tLxI2391qr/8jxi0D/8AGcXH/wBpXR/3sU9m61KunqPPyTF76YlosJP3uYqf/MDxs7ErB9u2s+7L9mFV7mUaqT6Krd/fJmZh98q+Lk5yf4ntAeL/AGISOlp6vLssmZc5sWJQJ+URHInN8vMwt0X6dkVf8FPaADi7ntmhXnbtStO56ZAqNJq8rEk52VjtRzI0F7Va5qp9KKeI19SGXOxV6pKjULIRKhbldkphKSs2rugqEhE34GRdv+VgROHf+6i9Tz21u+7besO16ped2VSBTqPRZWJOzs1GcjWQoTG7uVVX93JPGuyHipUZLKnZX9VNUiUeadQ7ToUpFbJRo7HRINKkGqvQ8Td03jRoiIrttvH4mAa92MbSnXsxX3Oays5Nj1FrqhGmqG2d3V1QqCuVYk65F62Q3boxOriRfExD1lPH/sdOpC59K+Z6vo/zs/2Mpk3VXycq6ZibMplVVURERy8uhj7t2XknErHftKewAAAAeLev+38laXNdkrqbpVEdO02qT8nXKXNzMNz5SJMQoLIUWUe5Pgu2Yuyb78LkVOrlUuL+zMac7phy8rku2bmsidc1OmjJLpUZFi+PZ8H35f8A7kpqt5y0sZJvJ+nav3laF1V2pRY0pGtqYgtnmviQmudEhxWqx0Nrmo13J6ou6cuZi+TuxMaQ8gRI05Q6BW7InIrler6BUVSCrv8AqZhIsNrf7LEZ/gBokbuJNb0Sj1CPULKyTM0JkWLIyrp1e2ZVkTh41iSvE2IiLwt5RGbcuRvdDodItmjSVvW/ToEhTadAZLSkrAbww4MJibNY1PEiIiIiHh5rG7HxeuiunUvL1k5QiVmitqbJeDOQoLpCo02YVFdCdux7kcneqnG1Wqi7d6nWep2gvNdyZ90v2lkC8HrFrm0emz8wqIizMWXiuh9MqJyRXI1FX6VUCgzxSwtF/Rn2XSco9KVsKWnbzq8hEaiqqLDmYcZ+yf8Arub9H/xPa08UcXwvb12X6PPUpnTQJa+KnNRHMeio1stCio5VX+8xEVPpA9rgAAAAAAACVOygbv0VXvKwl2mJmcokKXd/ViLVpRUX/YilVkqdkn/0nTxTqInNaze9uSCN/rK6eY7b6fgAfP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ziUO1LnyJd3tdsK3qncNUqMw/tWTp1O3jxkVyrukCDxIxNl3Vre9b8uybnsP2O3SlrHwlClKllLLj6DaKt4ksN6tqblRU8cRVVkmu/PaA5yr1O2Ur/DWn7Dmn+g+13ElhUygQHtRsxHhMV81NKnjjR37xIq/3nKieJETkaGAAAAAAAAAAAAAAAAAAAAAAAAAAAAAAAAAAAAAAAAAAAAAAAAAJV7KP4CeTfsX0xJFVEq9lH8BPJv2L6YkgKqIqxbom1Y4WsSmYzxpr49hrbo3TdpSX6LKbMdF0sZ8aJ75GjviO3iRXu75y7b7JsiIiWqAJV7njXZ5RXzRUf1g7njXZ5RXzRUf1hVQAlXueNdnlFfNFR/WDueNdnlFfNFR/WFVADKtLmC+5rwTbOFPbT7Y/a527/SfaPafT9sTkeZ/U9JE4eHp+H4a78O/LfZI/wAb3T7B9mgytRHxNmXHasrJNYq8liQ6XS5hF/ejYD/8FU9FTynv6YiWR2V+u5miKqSNGvezLTm3797DbW7ciy6Pd8jUWDuqr1LsB6sAAAAAAAAAADxX0D/8Zxcf/aV0f97FPagADxonKfE0jdljlZqbaklb9z11Y8KIvJjpOqI5qrv1bNjvci/3D2XIJ7LRptnsmYokc2WZJxH3NjtXRpjoE99i0xyo6Iqbc1WE5EiJ49uMoLRVn2S1GaeLYvxI7HVeBLpTK3CRecOegojYiqnyPThen0PQCAeyi6rKzmC/ZPSFhh8eoS0vUIUvWlkl4lqVSVyJDk27dbIblRXeJX/3C9NFOl2jaVsL0+zmw4Ma5KkjZ+4Z5iJvHm3N+Ai/1Iad439yr4zfgB5x9lp0hRb6tZmpTH1Octw2vASHX4Euzv5untXvZjlzV8Hx+PgVf6qGh9jJ1ks1DY1THF71JH39ZssyFGiRXd/VJFNmw5lPle3k2J9PC79otkAecHZTtW+oTThftjUXDGQPa9JVikTM1OwvYmRm+litjI1rt5mDEVuyctmqiFoaYLyuTImnbHF9XjUvZCuV62pCoVCa6GHC6aYiQWue/ghtaxu6qq7NaiJ4kMK7JflWWp2Gnae7Xlo9XyBleJCpNGpErDc+K+AsVvTRl4U5NRE25/L8iKqUfhSwlxbiCzMcOejn23Q5KmPVqqqK+FBa12yr1puigecuv3Q1mqg5qXVdpdkahPz0aZh1OfkaSnFUJGoQ0TeZgQuuMx+ycTGo5d1du1Wqu3WaV2YnUPj+Uh25l/T9TZmuwU6JYsRZqkRYipy3fAiMf33NN+HhTdeSJ1HrqAPFq+6rrt7J1X6Lbb8ZPtWxZGZSYhxVko8pS4Cr3qzEaYjrxTMRrVciMh/LyYm6uPWXAmG7dwBiO28S2xEdGk6BKJBfMPajXzMdyq6LGcickV73Odt4t9jQAB17Il403Hth3DfVXjtgydApkzUYz3LsiNhQ1d/v22/xPKnsP2PapkLO9/6i63LO6Gnw48tCiLza6fnonSRdl8athovP/wA4nym/dltzdOW/iujaebNdFmbqyZOw4D5SX76KsiyI3vdvlixVYxE8aI/5CiNGWnyW004At3HURkNaw6H7IVuMzn0k/GRHRE38aN5MT6GAbiAAAAAAAASprc/8I7+024zb33svlSRrkaGn/KQKZBiRojVTxt79u/7kKrJPyHFdf3ZG8T2tLNSJBxfZFcuybd1tZEqKtkGMX+3s1HIi89l3QCsAAAAAAAAAAAAAAAAAAAAAAAAAAAAAAAAAAAAAAAAAAAAAAAAAAAAAAAAAAAAAAAAAAAAAAAAAAAJV7KP4CeTfsX0xJFVEq9lH8BPJv2L6YkgKqAAAAAAAAPM3PVizl93tr3hUhHtq1vSePbmp0WGm8SFGp9LfMq5n9pYcOI1P7x6ZEn4Dk5Woa4dX8hPS8OPLTMOxIMaFEbxNiMdRYyOaqL1oqKqKgFD4rvmTydjO1Mi09Wdr3NRZKrMaxd0Z08FsRW/varlRU60VFQ7SSpoDnZqy7eyDperMxEfUMM3XNUySSK7eJEok4501T4zt+ffNfFRE8TWtTcqsAAAAAAAAAAAP5TMtLzkvFk5uAyNAjsdDiw4jUc17HJsrVRetFRdtibNNujBml7Kd6XNj3JMT2iXg/p/adGpPKQjou7HwppI3U3d7eHovgq1FXvUUpgAAAAAAH5Y1LpkxPy9VmKdKxZ2UZEhy8y+C10WC1+3G1j1TdqO4W7oi8+FN+o/UAAAAAAATFQtE8vMar6lqrylkX25VFjEhW3R1o6SktRGt5Q1RyxoixnMaq7Lws757nbbqm1OgAAAAAAAAACTtJSfpD1F6j88P99lY1zy1iUiJ1tbApMBGR1hr42RIsRrt+pVauxsupXLUvgvA175WixGNjUCkRoskj9la+dftClWLv4nR4kJq/Qpw2jzE0xhXTfZFj1Nj0rKU9KlWnRecR1Sm3LMTPGq83K2JFczdeezEA2UAAAAAAAAAAAAAAAAAAAAAAAAAAAAAAAAAAAAAAAAAAAAAAAAAAAAAAAAAAAAAAAAAAAAAAAAAACVeyj+Ank37F9MSRVRKvZR/ATyb9i+mJICqgAAAAAAACVdPHh2auf5B9DxSqiVdPHh2auf5B9DxQPwZgiu09607Dzk73m0cuSbMd3O/qhy9Va5YlMmnr8r9lgbquzWMcpXJl+pnC0jqCwfdWK5qIyBNVWTWJS5pyqnalQhKkSWjIqc0RsVjN9uatVyeM4TR7miezhgui3BcjHy930R8W3bsk4qbRZWsSa9FMJEb+yr9mxeHxJFRPEBtYAAAAAAAAAAAGG63ct3NgzSxf+T7Nitg1ulycvLyEdzEd0Eaam4Mq2MiORUVWdPxoioqbtTdFTkB3PKefcLYSlEm8rZNt+2uOGsWFLzs41JmMxN91hwG7xYnUvwGqYknZFsX3E9WYgxFmTJzHc4c1bNlx3SqovwXOiTCwlaxd075W+NORx+j7FGjOu0CUvyx7ht/K98T8Jk5Wrmr0wyo1t025qK9z4UfeJJ7KuyMRrFRqN3Vy98teASr3WOpeqd9a2gG/ZhjuTFq1xU+mOVV+DxI/i4U6t1/Z5/IO6H12eTq87tH9WVUAJV7qDV1Tedzdj4uSAje+f7FX1TKlszxK3ga3id/ZPo/X1Ctv/7UtKeebQhM26aoRLU7dp8L98xBiLv1O6mryTfxlWgDFcVaztMOaJyFSbCzDRI9WjP6FlKn3Pp886L42NgTLYb4jkXl3iOTkuyqbUZBqCxLphvi25qpaiLastsgkNWvrNZfBko8uiJ1snVVkSEqIifBenUhiPY8MvwrvrOXcPW5kmo3/ZONapTmWlcFTVXzcWnzkOOva74ita6M2FEl3tbEcnfNVNtmcKIFmgAAAAAAAAAAAcbclxUa0beqd1XHPwpGlUaTjT89MxV2ZBgQmK+I9foRrVX/AAAljVTFdnXUFinSXS/fqbKTkPIt8q3m1lLkn7SstE+VI8wvCqclTaG7qUrklbQlbtZu2mXnqzvenxZa4s01X2RkIEdPfJC3pfeFTZf6N4aLEVU5PR0NV5oVSAAAAAAAAAAAAAAAAAAAAAAAAAAAAAAAAAAAAAAAAAAAAAAAAAAAAAAAAAAAAAAAAAAAAAAAAAAAAlXso/gJ5N+xfTEkVUSr2UfwE8m/YvpiSAqoAAAAAAAAlXTx4dmrn+QfQ8UqolXTx4dmrn+QfQ8UCqiQMmO7kfVHTs3yy9r4xzPMy9v3sxOUClV1EVJGpqnUxkVN4UV3JEXie5VcrUK/Oo5ZxhamaMb3Bi69pRZijXFJPk5hG7ccNV5sisVd0SJDejXtXbk5iKB24EvaQ8sXdRqrVdI+dJtFyPjqWZ7HVF+6MuegJ3stUISrzc9reFkVN1VHIiqqu40bUIAAAAAAAAAlXso/gJ5N+xfTEkVUSr2UfwE8m/YvpiSAkin2V+m2QhXL+hLD2pTaEkb2y2LcvtPuxvWvTVGU4m8U0nWrdl33bzd1n6XL7RVdC49feMOjRXdE3+mqNC2RObXc+Lh25/Kxqc+Zc+UdEmlzMNTiV688Q0hKzFcsR1VpbotNnHRVVV6R8WVdDWI/dd938Xi332OiLoIdQ1Vcb6tM/WvDRF6OTS7e3JKGv7KpBiw1Xls1F3dzRNgJX7o/2G5e6SZXtztfntcWHu3Flfpj+9Lxpz3/AHKg7r//ANMR/wDp8/8A4Squ5a1XyHKgdkEuuCkL9R7I2ZTZ7hX/AM5xqnSePr28XyDueNdnlFfNFR/WASr3Uvsr757qjd9c4OXSUTB3azIf9l6dEm6+Pf5D+b7u9uHFB/S9rwyD0iqzobToHsVAi978CIuycLOffL/Ve35Cru5o1lznfVnshlYivbyYsjjmlSbUT+0jXrxL9J9V0P3zXN2X3rezxUYT12iQaTWoNJhxGbfBckKG7dF3dv8AKioni3AlRcM+xnFfHcX0ei8Dkd7edQuRu2IMPbZeKYp3H3yJ1qmy780+g1DsYtc9sebNSNX9vVKvDpHWjC9mKRTPY+Qi9HKzsPo5WBsnDAhcHQw12TiZCa7ZOI3O1ux36VKBVodx16w5u962xyOWo3fVZmrRIipzTjhxnrBdzTxwzgdM9Op9I1vasaXSpGXkpOVh2BBgS8vCbDhQmNo0VEa1rURGoickRE2ArIAAAAAAAAAACRtUVRnNReYLe0UWrNxWUVWQbnyjOy71RZejw3tdL07jT4MSZiIxVTk5GcDtnNVyGxal8/0XTrjOYvGap8SsV2fjw6VbVCl93TFYqsbvYEtDanNUVeblRFVGtXZFXZq9e0jYIr+ILOq11ZLn4dUyhkSfW4LyqDdlRJl6e9ycJU5dDLtcrGoiq3dXq3ZqoiBuMjIydMkpem06VhSspKQmQIECCxGQ4UNqI1rGtTkiIiIiInUiH9wAAAAAAAAAAAAAAAAAAAAAAAAAAAAAAAAAAAAAAAAAAAAAAAAAAAAAAAAAAAAAAAAAAAAAAAAAAAAEq9lH8BPJv2L6YkiqiVeyj+Ank37F9MSQFVAAAAAAAAEq6ePDs1c/yD6HilVEq6ePDs1c/wAg+h4oFVAACfdW+ArhybRqNlDEU1DpWXcbx3VW1J/dGpNpt79To6qqI6DHbu3ZyoiKvNUa5+/ZNM+o62NR9iPr1Pk41FuWix1pt023OIrZyi1Fm6RIMRjkR3Crmu4HqicSIqKiOa9rdeJT1KYNvuyb7h6vNMVOa+/qVASFdVtMVWQLxpTduOE5E/50xrUWG/ZXLwtTvla1qhVgM7wRnfHuonH0lkPHdU6eVj+9TknF2bNU2aRE6SWmIe+7IjVX9yps5qq1UVdEAAAAAABKvZR/ATyb9i+mJIqolXso/gJ5N+xfTEkBVQAA6RlzMNmYVtqFct4vqMZJybh0+n0+mSMScnqjNxN+CXl4ENFdEeuy/IiIiqqoh07F2qmy8k3o3G9Tsm+7BuuYlIk/JUi8qItPjz8tDVEfFl3NfEhxEbum6I/iTfmnWcdqxtbHV502yLfuzKU9j2533LCj2TXZSDxug1hkJ6MaqOasJUdDc9OCIreLdURdzM6Xc2oHD+fsYWBn6q49ypLXbMT1PoNzSdDSnXBTIrJdYkWK+EnFCbBc1iNcsNU5qm69SKFiglbUPknOsHItmUq36PHtKxJW/qLSZ6qRZrhnLiWM5HOhy7Ia7w5VvwXueqLEVFajeHdVqkASrp48OzVz/IPoeKVUSrp48OzVz/IPoeKBVQAAAAAAABwV83xamNbQqt+XzW5ekUKiSzpuenJh2zIUNPoTm5yqqNa1EVznKjURVVEP3V2u0W2KNO3FcdVlKZS6bAfMzk5NxWwoMCExN3Pe9yojWoibqqkX0CmVfsiORJW/LnkJqS042ZUHPt6lTLHQ3XtUoTlb27HhrsvacNd0Yx3wl3ReaxGtDndOtsXLqhyu3WdlegzdMt6nQnyWKLbn02dJyL/1lXjQ+rp4/wCwviZsqK5EhPLCPrDhw4MNsGDDayGxqNa1qbI1E6kRPEh9gAAAAAAAAAAAAAAAAAAAAAAAAAAAAAAAAAAAAAAAAAAAAAAAAAAAAAAAAAAAAAAAAAAAAAAAAAAAAAASr2UfwE8m/YvpiSKqJV7KP4CeTfsX0xJAVUAAAAAAAASrp48OzVz/ACD6HilVEq6ePDs1c/yD6HigVUAAAAAlPOGmy+rGvub1O6Q4ktS78e3jua1Iq9HSrxgNVXObEbujYU3zVWxU23cvNUVznLqOnXUtYWo62I9St1JikXFR4iydxWxUk6OpUWcaqtfCjQ1RHcPEjkbE2RHbKnJyOa3WydtQOkClZLuWDmTEt0zONswUtidpXPTW+9zzWom0vUIPwZiEqIjVVUVyIiIvG1vAoUSCWsQawapTrwg4H1bW3LY4yXtwSE6sTahXMxF2SNIzLu9a5y7e8uXfdURF4lWG2pQAAAEq9lH8BPJv2L6YkiqjONRWGKXqFwpdeHKvUX0+Dckm2FDnGw+k7Wjw4rI0CKrN04kbFhQ3K3dN0RU3TfcDRwSHStWOYsCyMG2NXeDLlVtNhdE6/rMk3VajT0NibdszENnvso5UTdzXIu67qjWtVETSLL1zaQ7+Yx1v6hLOhuibcEOqT3sXEcqqiIiMm0hOVd1TkibgadkTGlg5ateZsvJNp064qJNqjoknPQuNnEnwXtXrY5PE5qoqeJTpuKNKmn7CNZjXHjXG0nTKvHhLAWozE1MT00yEvXDhxpmJEfDYv9Vion0Hd6TkOwK/DbGoV82/UobkarXSlTgRkXi+DsrXL1+L5TsIGC6tv9Qxb/E2gf8AevN6OMqt0WzQketbuKmU9IaI5/bU3DhcKL1KvEqbIZzdmrPTFY8OK+5s+2HKxIPJ8uyuy8eYTmqfqYbnRF5tVOTetNgNZJV08eHZq5/kH0PFP5zXZBLTviI+kaXcT31mSqPesGFNU6lRadRoUX5JifmmtSEiKqc+BU+nqVe56XMJ3/YNQvvL2ZqrTJrI+VZ6Un65LUlrkkabAlIKwZSTgucquiJDhuVFevWq7d9w8bg3sAAAAAOvX/kGy8WWjUb7yDccnQ6FSoSxpqcmn8LWp4monW97l5NY1Fc5VRERVVEMx1Das8e4CSVttJabu/INaVIVCsqhp09Tn4rk7xXNairBheNYjk6kdwo9U2MvsbSjkLOd1yGaNcNQlKvOSURJm38byMTioNB8aLMJuqTkx4nK5XM60VXt4WsDgaJaWQ+yE1mUvjKlOqln6e5KYZNW/aMRywJ+71Yu8OcqCtXdksqojmQkXvk2VF6ojrUptNp1Gp0rSKRIS8jIyUFkvLS0tCbDhQITERrWMY1ERrURERERNkRD9DWtY1GMajWtTZERNkRD5AAAAAAAAAAAAAAAAAAAAAAAAAAAAAAAAAAAAAAAAAAAAAAAAAAAAAAAAAAAAAAAAAAAAAAAAAAAAAAAAAEq9lH8BPJv2L6YkiqiVeyj+Ank37F9MSQFVAAAAAAAAEq6ePDs1c/yD6HilVEq6ePDs1c/yD6HigVUAAAAAAADpeWMN4yzlacayMq2dIXDSIq8bYUyxUfAibKiRIMRqo+E9EVU42ORdlVN9lVCZUx1qz0df6RhqrTmccVyvN1nVyZRtxUmAifBkJvbaYa1E5QnJvsiMYzdVeWcAMPwlrKwRnSdW26BcsWhXfAd0c1alxwFp1Xl4qdcPoIi++Knj6JX7ePY3AzDM+mjB+oCRbK5Ux/TqrNQW8MrU2NWXqEqqc0WFNQ1bFaiLz4eLhVUTdFMdl8P6ydPy8GEMtU/LNowU97tnIkVzKpLQ06mS1UhJ74vUiJGajGonJAKxBLUpr0t6y5mFR9TuIb4w1PvekLt2pyLqjQ4kReSNhVGVRzH8/GrWonLdTf7JybjnJUilSx5flv3LK8KOWLSalBmkai/1ujcvCv0LsqAdmOi3ngjCORYr5i/cQWZcMeJuro9ToUtMRt161SI9iuRefWi7negBOlV7HhotrL1fN6f7fhqvF/qkWZlU77r5QYrU/d8ni2OA9y40J/MZ95qx+bKqAE0UrsbWiOjqxZTAlMidG5XJ21Up+a3Vfl6WO7dPoU0K1dKWmayYkOPbGA7CkpiD+rmUoEtEmG9XVFexX+JP2jVQB9IMGFLwmQIEJkOFDajGMY1Ea1qJsiIidSIh9wfgrVeodtU+JVrjrUhSpGD+smp2ZZAhM/e96oif7QP3gm669feBKfWIlpYyjV7Ldzs5JSbBpj6qqeJHOmG7S7Wb9bkiLsiKuxwMaa19Z3Z2rK0q19PVszPKJNR5htfuR0Jf+jY1ElYKuTr4l42KqbLugG35fz7h3AtE9n8t5ApNuy7mq6DBmIvFMzO3WkGXZvFir/cau3j2J0i5Y1XaunLTcAW1OYZxtH7yNfd0SX9M1CEvWtOkVXvGqi8or15oqK17HNVpp2JNEuDsWVv28VCmT9931FckWYuy8ZpapUnxU/bYsTvIKpz2WG1HInJXKb6BjGAtJmIdPPbVXtenTlZu2qo51XuyuzCztXqD3Lu9Xx3fAa5URVaxGouyK7iVNzZwAAAAAAAAAAAAAAAAAAAAAAAAAAAAAAAAAAAAAAAAAAAAAAAAAAAAAAAAAAAAAAAAAAAAAAAAAAAAAAAAAAAAE/69cW33mnSdfOM8aUL2ZuSs+xnaUl21Bl+l6KpSsaJ75GeyG3aHCe7vnJvtsm6qiLQAAlXuh9dnk6vO7R/Vjuh9dnk6vO7R/VlVACVe6H12eTq87tH9WO6H12eTq87tH9WVUAJV7ofXZ5Orzu0f1Y7ofXZ5Orzu0f1ZVQAlXuh9dnk6vO7R/VjSRZ+dv07Z3zXmvDv6Ov0i+1f2Mpnthk6v/qEnHlo3v0s7/qnd8xn6zZOLhVSqgAAAAAAAAAAAAAAfxm5SUn5WLJT0rCmZeOxYcWDGYj2RGryVrmryVF+RTAb10CaTL2nlrL8RU+3qujliQqjbMeLR48KIv7be1XMYrvpc1ShABLCaSM7WR3uE9b2Q6XKt6pG8pCVuiEjf6jHx0Y+G3xJsqqiH6YVC7I9bfeSV+YJvOE3rdV6TUqXHen0LLOexFX6WqhTwAmOLkTsglN/X6cMY1fb/wAQveLA4v3dNA5f4n5HZ514wHdrv0D06Zc7qmIOVKayE397XQuJf8CpwBMEHKev+o/qdKNh0jf/AMfv9sbb9/QwVP6RXdkguHlBh4AtCXfyVXPq1Um2fSnKHC/+JTYAll2nTWBeK9DkfW/PU6nRP1sjZdpSlMip/cnXufFb/sP2UbsdummHUIddyBSrlyZWYa7pUr3uGaqkV3y8TFc2C7f6YZTQA4a1LMs+w6RDt+x7VpFvUuDzhyVLkoUrAavyoyG1G7/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+yTWtQr5tXBdlXTI9u0W4M4WxS6jLdK+H08rHhzkOLD42K17eJj3Ju1Ucm+6Ki8wLABKvuXGhP5jPvNWPzY9y40J/MZ95qx+bAqoEq+5caE/mM+81Y/Nj3LjQn8xn3mrH5sCqgSr7lxoT+Yz7zVj82PcuNCfzGfeasfmwKqBKvuXGhP5jPvNWPzZxPY2bWoVjWrnSyrWke0qLb+cLnpdOlulfE6CVgQ5OHCh8b1c93CxjU3cquXbdVVeYFgAAAAAAAAAAAAAAMby1q/05YUmHUy+so0ptZR3RsotOc6oVJ8TqRna0uj4jVVeScaNTfxmaLqx1HZD73BGiq8HykX9VV78n4FvQGt8URJdyuixWL1ojVRVRdwKvBJ7cbdkWyAvbF2ajMd4vgxP+ZWfaq1d6M/quiz6oqO+VWrtvzQ+3cMXZcffZP1o50r3F+slqXXIdHlIvyo6DBY7l9CKgFXAlT3NPTTH/AOF41/1Xf4Xbl5T7uL9/DEaPcvdEz+/mcTT0xH/ZjxbpqyxG/uVJlE/3AVWCVPczNK0D/gmk3hS9urtO76i3b93FFU+q9j9pNDXpcZ6ns82c5vwZeVvB0xJ7/K6DGYvF/wC0BVoJQdgTXVZqdPYetWn3PDhc4dMvGy5bo3/Q+bl1WMv+CBM6a5sb95lbSXSL2koX62rY5uFrl5f1JCbTp37/AL0/3gVeCdLF18ac7srCWndNwVLG10pskSg35T30WahqvJEV0X3lVVeSIkRVX5ChpaZl5yXhzcpMQ48CMxHw4sN6OY9qpuioqclRU8aAf1AAAAAAAAAAAAAAAAAAAAAAAAAAAAAAAAAAAAAAAAAAAAAAAAAAAAAAAAAAAAAAAAAAAAAAAAAAAAAAAAAAAAAAAAJV19fFy+sBaH4oqolXX18XL6wFofigKqAAAAAAAAJV0C/GN+sBd/4UqolXQL8Y36wF3/hQKqAAAAAAAAPz1CoSFJkZiqVWel5OTlIbo0xMTEVsOFChtTdz3ucqI1qIiqqquyGIZy1cWZiW4pfGFqUCqZFyhUofHIWdb6JEmWtVN0izcXmyUg7Kiq9/NGrxI1W7qmdSmlbL+pCdl7o1r3sxaGyI2YksYWtMxIFIl1RUVvb0w1UiTkRPGiKjUci8LlaqtA5qu646XeFWmbN0oY2reZ69LvWDHqFO2k7ekYn/AJ+pRUSGvLvkSGjkeiKiORT8TNLufM4r7Jarc+1CUpsXvksfHUaJSqWxq9cOZm1/0ibRU62uVqIqbtUpy27ZtyzaHJ2zaVBp9GpFPhpClZGQlmQIEBn9VjGIjWp+5DkwM2xPpvwTg6XZBxViygW/Fa3gWdgyqRJ2I3bbZ81E4oz0/vPXrX5TSQAAAAAAAAAAAA65fOOMf5NpDqBkSyaHctOdvtLVWQhTTGqqfCaj0Xhd8jk2VOWyk8zmhSVx7HiVzSdmG7cR1FHrGbSGTb6rbsw9eapFkJlzkTdeXE1ycO68LeoqkASe3VTmzBCpI6v8KR4NGg967IFiMi1OjcKf8pNS23bMo3brVUciquzU2KLx7kqwMr21AvDG130u46NMLwsm6fMNisR2yKrH7c2PTdN2ORHJ40Q7I5rXIrXIioqbKi+NCYchaJaZJXTM5a0uXlMYev8Ai9/M+xsJH0OsKm69HPSH6tUVd+/YiKiuV/C52ygU+CWbM1iV6w7np+KtZNjQsbXNUIna1MuWWirGteuxE8cCadzlnr19FGXdE23ciuRpUqKjkRzVRUXmip4wPkAAAAAAAAAAAAAAAAAAAAAAAAAAAAAAAAAAAAAAAAAAAAAAAAAAAAAAAAAAAAAAAAAAAAAAAAAAAAAAAAAACVdfXxcvrAWh+KKqJV19fFy+sBaH4oCqgAAAAAAACVdAvxjfrAXf+FKqJV0C/GN+sBd/4UCqgAAAPzVGo0+j0+aq1WnoElIyUF8zMzMxESHCgwmNVz3vc7ZGta1FVVXkiIqgf3e9kNjokRyNa1FVzlXZET5VJIuzPmWdTVx1LFWjmPApluU6YWQuTK83C6WSlHp+sl6VD6puYRF/WIvA3dNlTiZEOBmrkyB2QmrzVu2PN1azdOclHfLVS4IaOlqle7mOVr5aU3TigyW6Kj4ipu9N29avYyvbNsy1ceWvTbKsigydGodIgNlpKRlIfBDgw08SJ1qqqqqrl3VyqqqqqqqB0TAWmvGenaiTMlZslMztaqz+2K5clUi9s1WsTCru6LMR3c13cqqjE2aiqq7bqqrqoAAAAAAAAAAAAAAAAAAAAAAB1zIOO7Hyrac/Y2RLYka/QqkzgmJKch8THfI5q9bHtXm17VRzV2VFReZKfaOcdBfFHpa1rLOn+WTiiSb3dPcVmy6dboSrt25Jsb+yuzmNT9lrHOfZ58KiKmypuigcFYt+Wfk206bfVhXDJ1uhVeCkeTnZV/EyI1etF8bXIqKjmuRHNcioqIqKhzxHuQsOZH0n3XVM7aUaG+s2lU4yzt7YvhOVsKY/rz9KaiKkGYRE3dCamz0TZEXZrEorDGZ8f58x/T8lY2rHb9Jn92Oa9vBHlI7dukl48PrhxWKqbt+lFRVa5rlDvAAAAAAAAAAAAAAAAAAAAAAAAAAAAAAAAAAAAAAAAAAAAAAAAAAAAAAAAAAAAAAAAAAAAAAAAAAAAAAAABKuvr4uX1gLQ/FFVEq6+vi5fWAtD8UBVQOJuy6aFY1q1m9bpnu0qLb9PmKpUZnonxOglYEN0SLE4GI57uFjHLs1Fcu2yIq8ia/dR9Cfz5/dmsflAKqBKvuo+hP58/uzWPyg91H0J/Pn92ax+UAqoEq+6j6E/nz+7NY/KD3UfQn8+f3ZrH5QCqiVdAvxjfrAXf8AhSlLTumhXzatGvW1p7t2i3BT5eqU6Z6J8Pp5WPDbEhROB6Ne3iY9q7ORHJvsqIvImvQL8Y36wF3/AIUCqgAB8Oc1jVe9yNa1N1VV2REIluytVrshGQpvF1kVGbkdPVoT6Qrtr8pEWGt4T8NUd7GykROayrF2WJEavfclRecNzuy6o75ujN+QpbRHhuqxZObq0s2dyRcEs7nQKC7beWavUkzMtXhRq9THpunC9XMpewrDtLGFnUmwbEokvSKDRJZsrJSkBuzWMTrVV63Ocqq5zl3c5yq5VVVVQORodDo1s0aRt23qXLU2l0yXhyknJy0JIcKXgsajWMY1OTWoiIiIh+4AAAAAAAAAAAAAAAAAAAAAAAAAAAABG2bce3hpNyPUtWuBKHMVO1au5IuUbIk02SagpurqvJs6mzEPdzoiJyciucuyLEcWSfCojkVrkRUXkqKB13HWQ7OyvZVJyFYFcgVeg1uXSZk5qCvJzV5K1yLzY9rkVrmLsrXNVFRFRTsZFdQgw9Amc0rUlCSU0/ZaqbYdQgsThl7OuKImzY7U6ocpMbIjuprFT9lrGNfaaKjkRzVRUVN0VPGB8gAAAAAAAAAAAAAAAAAAAAAAAAAAAAAAAAAAAAAAAAAAAAAAAAAAAAAAAAAAAAAAAAAAAAAAAAAAAABKuvr4uX1gLQ/FFVEq6+vi5fWAtD8UBqurHwWMyfw/uH0dHGk7wWMN/wAP7e9HQBqx8FjMn8P7h9HRxpO8FjDf8P7e9HQANVAJRuXLmsa/s0X9Y2mySww23bAmJKmzkzebKqkzFnY0s2O9rFlHKxWtR7etqKm/WviCrjKtWPgsZk/h/cPo6Oc7h79N3tQT9P8A7R/bT2zE39p/bfsf2vy6P/WvfOPr38XVscFqx8FjMn8P7h9HRwGk7wWMN/w/t70dAMq0C/GN+sBd/wCFNV0neCxhv+H9vejoBlWgX4xv1gLv/CgVUY3qwz23T1iCeuymSKVO6qrHhUO1KS1ivfUaxMqrZeEjE5uRF3e5E2VWsVEXdUNkI4xbBiauNVlWz3Um9PjXDMzM2zYsF3OFUa1ySeqiJ1OazvYcN3NF2huTZzHAazpN0+LgTHcT2zT61nIN3zC129a5FVHxZ6pxd3Pbx+OFCVzmMRNk+E7ZFeptwAAAAAAAAAAAAAAAAAAAAAAAAAAAAAAAAAHXMiY+tPKtkVnHd9UmHUqFXpR8nOyz/wBpi9Tmr1te1yI5rk5tc1qpzRCdNG983ZYNz3Povy5V4s/cuOYbJu1qpMcn1213rwy0b+0+D3sJ+3V3reasc4q4l/W9jW54VJt/VFiaU48h4bjPqsKAzktXoyp/p8g/bm5HQuNzetU2ejU4n7gVADrGMciW3lvHtvZLtCZWPR7kp8KoSrnbcbWvburHom+z2O3Y5PE5qp4js4AAAAAAAAAAAAAAAAAAAAAAAAAAAAAAAAAAAAAAAAAAAADzV0FaCtJ2adJ1jZMyXin2ZuSs+yfbs77O1KX6XoqlNQYfvcGYZDbtDhMb3rU323XdVVVD0qBKvuXGhP5jPvNWPzY9y40J/MZ95qx+bAqoEq+5caE/mM+81Y/Nj3LjQn8xn3mrH5sCqgSr2LjwE8ZfbXpidKqAxXOlw5Hg5CxzYeP759q/to9l+25v2MgTv+rQIUVneRU/vpyc34W677Ih+X2gajf/ACoPuVIf/Uf3y94QmE/5k/yMM1IDJvaBqN/8qD7lSH/1D2gajf8AyoPuVIf/AFGsgDJvaBqN/wDKg+5Uh/8AUcbTqlmqyM1Y+tK7cw+2qk3V7LdsS/tflJHg7WlFiN76GiuXdzmryVvwPGim1mTX/wCEbhT+ZP8AIMA3QAAAeaugrQVpOzTpOsbJmS8U+zNyVn2T7dnfZ2pS/S9FUpqDD97gzDIbdocJje9am+267qqqtAe5caE/mM+81Y/NgVUCVfcuNCfzGfeasfmx7lxoT+Yz7zVj82BVQJV9y40J/MZ95qx+bHYuPATxl9temJ0CqgAAJV19fFy+sBaH4oqolXX18XL6wFofigNV1Y+CxmT+H9w+jo40neCxhv8Ah/b3o6ANWPgsZk/h/cPo6ONJ3gsYb/h/b3o6ABqpJtp6MNPeT52/Lvu69HZSlbpuqcqaskaxFl5ClTacMN0JrJSPwumIfRtasV6q9vCiIjNlRayJtq2k+/Lbuu4a9p41FVXGVNu+dfU63RVt+UrEqs5ET32YlOnVqysR/Wu3G1V58PVsH8tF9bueQm8r4XrdzT9x03F92rRaHU6jHWPNukYkuyMyBFirziOhcfBxLz22RepDQtWPgsZk/h/cPo6OcrhLCtrYKs1bTtuaqFRjzk3FqVVq1TjdNO1SeirvFmY70REVzl8SIiIiIiJyOK1Y+CxmT+H9w+jo4DSd4LGG/wCH9vejoBlWgX4xv1gLv/Cmq6TvBYw3/D+3vR0AyrQL8Y36wF3/AIUDtet3L1bxVg+bp1jccW+79nIFnWlLwnbRXVGdXo0iNXxLDYr3o7qRzWIvWaDgXEVEwPh61MS0BGOlrcp0OWixmt4e2Zld3x46p8sSK6I9fk4tjBZKEmfOyCVCdml7ZtbTxQYUtKQ15wnXJVG8T4vyOWHLN4FTrY9rV3RSuAAAAAAAAAAAAAAAAAAAAAAAAAAAAAAAAAAAAHw5rXtVj2o5rk2VFTdFT5D5AEh6SnOwFm/JOjaouWDR5eK6+sfI/k1aLORF7YlYe/igTCq1E614ojupCvCTteshM48lce6t7egREqmIbigOq6wW7vmbenntlp6CqJzd8OGrd90bu923WpVcnNytQlIE/IzEOPLzMNsaDFhu4mxGOTdrkXxoqKi7gf2AAAAAAAAAAAAAAAAAAAAAAAAAAAAAAAAAAAAAAAAAAAlXsXHgJ4y+2vTE6VUSr2LjwE8ZfbXpidAqowjIOsKwrJvapY/oNh5EyDV6AjFrzbMt51RhUbjbxNSZiK9jUerefAxXv2/ZN3ISsHIOY7LyfmfuW8N/pgtSqXNMVCbqc7WIFChyNb6NrJmTgRYyO7fY1zE5taxGruzjXkBYmMsm2XmCy6ff9gVhKlRqijujirDdCex7XK18OJDeiOhxGuRWua5EVFQ7STToHbRoeIq2kOpzMS5pi7KrPXbTZmRWSiUirx4vSRpToFc7haxFbwuRyo9F49+ZSwEq9i48BPGX216YnSqiVexceAnjL7a9MTpVQGJZe8ITCf8AMn+RhmpGW5e8ITCf8yf5GGakBF9q6ndQtp3XkS571siNfuLaLeNRojZm35Zi1m34UBW7OiSzGtSal+F3wmqsRuzlcqpshSWK89YdzZTW1PF+Q6NX28KOiS8CYRs1A+iLLu2iw1+hzUOLwTi24MYe3z2fnKfMe2i8ajcMn2nEe/o5aPwcDYnGxu0ROFd0TdOrZVOJyho2005hqTq7e2KKU6sOf0q1WnOiU6cdE8T3RpZzHPX++rgNoMmv/wAI3Cn8yf5Bh3THGP6Ji6zafY1uTNRj06mNe2BEqM2+amFRz1cvHFf3zubl5rz22Ol3/wCEbhT+ZP8AIMA3QAASr2LjwE8ZfbXpidKqJV7Fx4CeMvtr0xOlUquyKuyrt4kAxDJGraxrBvKcx7QrGyBkO4aTChx6vJWVQFqS0tj03Z2zEV7IbHKnNGI5X7fs9R37E2XLGzZZsC+cf1OJN06LFiS0WHHgOgTErMQ3cMWBHhPRHQ4jHclaqf7UVFIw0k3XqZumxr3qeELLsaXnpq+67N1y4L3jzPDVJrtpyMgS8GUTj4YcBsJixYj0RruSMciKq0tpcyXS8i2/dDJjG9Nse8qDcMxTbypUg2GsN1VRrXOmEisa3pkisVjke5OLbku+24G1kq9i48BPGX216YnSqiVexceAnjL7a9MToFVAAASrr6+Ll9YC0PxRVRKuvr4uX1gLQ/FAarqx8FjMn8P7h9HRyatPXZHtGNjYCxpZV05k7SrVv2fRqXUZb2u1WJ0E1AkoUOLD42SzmO4Xscm7VVq7boqpzLqAEq+6j6E/nz+7NY/KD3UfQn8+f3ZrH5QqoASr7qPoT+fP7s1j8oZ/qF7I9oxvnAWS7KtbMnbtauCz6zS6dLe12qw+nmo8lFhwofG+WaxvE97U3cqNTfdVROZdQAyrSd4LGG/4f296OgGH6O7tpVg2ZqsvquvVlNt3Nt81WccnWkGBCl4j9vp4WKWKeXFdrtRltM+puwKDF6Ot5N1N1qx6Z4+KLOzMnxt28e8GHGTb6QKv7HxZ9YpeAIeTbthIl0Zcq87f1Xf1855/FLtaq8+DtdILkb1Ir3bFMHH29Qqda9v0y2aRB6KQpEnBkZWH/UgwmIxif4NahyAAAAAAAAAAAAAAAAAAAAAAAAAAAAAAAAAAAAAAB1vJNi0fJ+Prkx1cDOKnXLSpqlTK8O6tZGhuYr2/2m8XEi+JURTFOx/3vWro04Uy0rtVUufGdQnLBrbFdvwTNOf0TE3Xmq9AsDdV613KPJSwQqY41vZ7xQ/3qTvKSpORqRB6vhtWVn4n08UwjOf0eMCrQAAAAAAAAAAAAAAAAAAAAAAAAAAAAAAAAAAAAAAAAAAJV7Fx4CeMvtr0xOlVEq9i48BPGX216YnQKqJHsu2NTmliYuKxMaYVpuVbKq9dnq5RJyFdEtR5ymLNxFixZebZMNVIjWxHO4YkNXO4VTdqr1VwAMR0w4evXHMtel75QnKa+88k151wVeUpb3PkqftDbCgy0J7kRYnBDYnE9UTicq7ctjbgAJV7Fx4CeMvtr0xOlVEq9i48BPGX216YnSqgMSy94QmE/wCZP8jDNSMty94QmE/5k/yMM1ID8VZrdFt2nRavcFXkqZIQVakWanJhkGCziVGt4nvVGpuqoibr1qiH7ONnB0nGnDtvxb8tvlJY1LaxdL1pz8PDuSJ+QrMWZrMrT7gpU6ybl/Y6X/W9tu95VIrWObDVGsXvuJFRdjlovZEdFcOWez9OdKcxsNU4GyM6qqiJ1J7yBQtGrdFuKnQqvb9XkqnIRlckKak5hkaC/hVWu4XsVWrsqKi7L1oqGZ3/AOEbhT+ZP8gw/vpjrlAubCFt3FatjNtCj1JkeakaU2I96Q4D48RWREV7Wu98T3zZWptx7H8L/wDCNwp/Mn+QYBugAAlXsXHgJ4y+2vTE6VUSr2LjwE8ZfbXpidKqAk+h2lqQ0v3DdtCxBh2lZQsW6q5NXDS4TLlg0edok1NO45iDGSYarIsDpN3NdDXiRFVOFeRpGmTEV442o91XVk2dp8e9sh1+LcdchU173Sco9zGQ4UtBc5EVyQ4UNjVdsm678tjaAAJV7Fx4CeMvtr0xOlVEq9i48BPGX216YnQKqAAAlXX18XL6wFofiiqiVdfXxcvrAWh+KA3/ACxfX6L8WXlkz2L9k/alb9RrvaXT9D212rLRI3RdJwu4OLo+Hi4Xbb77LtsTVaerDWdfNq0a9bW7Hx27Rbgp8vVKdM/pYpUPp5WPDbEhROB8Fr28THtXZyI5N9lRF5G16sfBYzJ/D+4fR0caTvBYw3/D+3vR0ADKu6H12eTq87tH9WO6H12eTq87tH9WVUAJV7ofXZ5Orzu0f1ZxN2asNZ1jWrWb1unsfHaVFt+nzFUqMz+lilROglYEN0SLE4GQXPdwsY5dmorl22RFXkWAZVqx8FjMn8P7h9HRwO1Ynvr9KGLLNyZ7F+xnttt+nV3tLp+m7V7alocbouk4W8fD0nDxcLd9t9k32PNbDLG3fq+kMcxffZKS1IZOvCeheJj5KSk0lIm3/XRHbL4i/wDSd4LGG/4f296OgEG6D6TM1nsk+oOfmNnSVtVm7o8un9Sam6zChq7/ABhy7kA9RwAAAAAAAAABgOovXJp40wT0KhZIuiZj1+NBSYZRaTKrNTiQl6nvTdrIaL4uN7VXxbodS069kiwJqav+XxrYlDvWQrc1BjTENlWpsCHD6OE3ic5XwY8RE5fL4zzUxdjWjau+yP3PbWVpibmqVOXDW5qdhQozob48CVfEbCgI9F4mJwshtVWqioiKibctvW/FOjjTVhC7Id84sxbJ0CuQpSLItnIU7NRXdDE4eNqtiRXNVV4G98qb9ey813DZlVETdV2RDDcT6wsYZtzDdWHsb0i5KrFs5rvZO4WS0BKOkRHcHRsjdN0j3K7iRNoWy8Dl32RFXJ+ye6o5nAOEktC0p9YN5X90lNkXQne+ysoibTEwide+zmw2qn7UTfxHdux+6cZXTnp4otLnpRGXPcrGVqvxVTv+nitRWQVXr2hsVG7fLxL4wKVAAAAAAAAAAAAAYZZWsHGN45/uHTVMUe5LcvSgNdEbCrctAgwKkxqI7ilHw4z1iIrFR6cTWqrV323RUTczzx7Kzh+sW/KWprHxg58hd2Pp6XhT8zAbs6JK9JvBiP25qkOIvCu67KyK5F5Fd6ZM60TUdhS28rUfo4cSpy6Q6hLNXftWdh97GhL+5yKqfK1Wr4wNTAAAAAAAAJWzjDZaGuzTve8HeEy6qZctn1KKnLiYyXbNSsNfl3jcfL5SqSVdfC+wEvg/JUPvVtTLlBfMv8aSUwsWDHT/AB4mAVUAAAAAAAAAAAAAAAAAAAAAAAAAAAAAAAAAAAAAAz/NdmZYvm1ZWk4czR+jKtQagyYj1f2uS1a6eVSHEa6W6CYc1jeJ74b+kReJOi26nKYr3PGuzyivmio/rAKqBKvc8a7PKK+aKj+sHc8a7PKK+aKj+sAqolX3LjQn8xn3mrH5sdzxrs8or5oqP6wdzxrs8or5oqP6wB7lxoT+Yz7zVj82PcuNCfzGfeasfmx3PGuzyivmio/rB3PGuzyivmio/rAHuXGhP5jPvNWPzY9y40J/MZ95qx+bHc8a7PKK+aKj+sHc8a7PKK+aKj+sA3/FuLbEwtYlMxnjShew1t0bpu0pLtqNMdF0sZ8aJ75Ge+I7eJFe7vnLtvsmyIiJ2slXueNdnlFfNFR/WDueNdnlFfNFR/WAd9y94QmE/wCZP8jDNSJYpOO87WFqExd+mvUX+lTt72b9jP8AwRk6H7G8EivTf6s53TdJxwvhbcPRcvhKVOBiWqurydv2fb8/T7Hp9zXfMXNISlpS0/MRIEtDq8TibCjx3Q1Ryw4bekc5vPdE2RN9jsGRZTN8tjSSnMaStkxr4k2wI8/LVOHG9j5zhYqx4MJzUR7Fe7kx7urlxeND9OdsSOzHYvtdp9yTFu1unT0vWKHWIEJIrpCoS7+OFEViqiPZvu1zFVN2uVDGYtB7JZWWRLYqV44DpFNmGrLRLgpshVYtThw15LGhwIjug6Xbnwrs1FA3bDOS5XL+MqBkSVpkWmrV5ZXR5GK5HPlZhjlZFgq5OTuGIxzd069tzrV/+EbhT+ZP8gw7dirHNIxLjyh47oczMTMrRJVIHbMy7eNMRFVXRIr1/rPe5zl+lTJ9SNu33deU8UUDGmRfaJck17O9pXB7EQap2nwy0F8T/RYypDiccNr4ffL3vScSc2oBTwJV7njXZ5RXzRUf1g7njXZ5RXzRUf1gD3LjQn8xn3mrH5se5caE/mM+81Y/NjueNdnlFfNFR/WDueNdnlFfNFR/WAPcuNCfzGfeasfmx7lxoT+Yz7zVj82O5412eUV80VH9YO5412eUV80VH9YA9y40J/MZ95qx+bN/xbi2xMLWJTMZ40oXsNbdG6btKS7ajTHRdLGfGie+RnviO3iRXu75y7b7JsiIiYB3PGuzyivmio/rB3PGuzyivmio/rAKqMe1W3Pl6wMN1bJWFEkpuu2h/TEzSZ2W6aBVZCGi9swF4VR7XJDVYrVhqjldCRvNHKi5t3PGuzyivmio/rDibsw3rNs616vdl1dkihSdGo0jHn6hMRcRUfghS8JiviOVOk5ojWryA4rTd2VbT3mvtWgX5M/o3uiNws6CrR0dTo71/wCinNka3f5IqQ157JxHaNesaFMQtN8eBFZEhRM/We9j2ORWuaqTSoqKnWioeEdDtS58iXd7XbCt6p3DVKjMP7Vk6dTt48ZFcq7pAg8SMTZd1a3vW/Lsm5eVl6Y9VWA5HT9O5svp8ra89m60YNNsd86s46QmXRYz0mFcirDgKjGxG9HCc5HdLu7ZWogHqFqx8FjMn8P7h9HRxpO8FjDf8P7e9HQBqx8FjMn8P7h9HRxpO8FjDf8AD+3vR0ADVSNs56Zbaxza925ku7WVqepdMkUmKnEkqdkDo4TXPeqslpaF2uuyK5zYcNnPrahZJLupOEmVNRuGdPkd3HRoUaav64JdU4mTECn8LZWE9P6qzEVrv/UQDnNEOMMnY8xC2pZbyHedy166Y6VZJS563Fqcajyzm+8yiRYnW9GKixFajWq9V2aiIdx1Y+CxmT+H9w+jo5qplWrHwWMyfw/uH0dHAaTvBYw3/D+3vR0Ajvsdkl0mtnV5Udv1F2TkDf8Av1efX/8AbLE0neCxhv8Ah/b3o6ASb2OWNCbq21lS7kTpX3057V/stqdWRf8Ae5oHoOAAAAAAAASnrlwPqozW20001ZifYi0tZpaqrbkqFK7a4+Do/wDVGO6Th4XfC2235dZVgA/zqYFxHn++9TNRxri3JbrfyLLzNUhzNfStzkmsSJBe5Jl3bUFqxl41Ry7q3d2/fbHsbobwjqawrQLokNSmWn31O1OcgRqXGdcM9Ve1oTWOR7eKbY1WbuVF2bui+M89dA//ABnFx/8AaV0f97FPZ2qzfsfS5yf237Wl4kbb+61V/wDkB495MqbtXvZV6RZsdzpy2rTrEOmthtfxQ0lqejo0wu3V38Zr2r8u6f4exyIjURrURETkiIeMHYlYPt21n3ZfswqvcyjVSfRVbv75MzMPvlXxcnOT/E9oAPNXsplm6kMZRpfUNhfNmR6XbUR0KVr1Hp1yz0KVp8bqhzMOCyIjGwn8mvbtsjtl275SldBeq2Q1T4WlKvUpmE28bfbDp9xyze9VY6N72Ya3+pFROL6HcSeIoG57ZoV527UrTuemQKjSavKxJOdlY7UcyNBe1WuaqfSiniNfUhlzsVeqSo1CyESoW5XZKYSkrNq7oKhIRN+BkXb/AJWBE4d/7qL1PArDspGt6uY6ZLad8JXFUJG8qisKPWanSY74c1IQXKiwpaE+GvG2NEXZV4VRUbsn7RRGhHD2X8Z4jgVvPGTLyum87mbDnZqVr1dmZ+HSYW28OXhtivcjX7Lu9yc1cu3U0i/sY2lOvZivuc1lZybHqLXVCNNUNs7urqhUFcqxJ1yL1shu3RidXEi+JiHrKAAAHn7r+1/5AxJfsjp1050qHOX5UGQUm59ZXtqJKxI6p0MCXgKitfGcio5VcjkRFROFVXdMWgaXuy/XtDZdtYzrV6FOvTpkpz73iyiovXwrBk0WXT9yrt4lOja/7fyVpc12SupulUR07TapPydcpc3Mw3PlIkxCgshRZR7k+C7Zi7JvvwuRU6uVS4v7MxpzumHLyuS7ZuayJ1zU6aMkulRkWL49nwffl/8AuQJ6trXRrZ0Z5TkMdaupCZuGhxlYsVJ+HBiTPaqu4VmJScg8o+3WrXq/q4V4F6vXeiVmm3FRpGv0eaZMyFSloc3LRmLyiQojUc1yfvRUMDjdxJreiUeoR6hZWSZmhMixZGVdOr2zKsicPGsSV4mxEReFvKIzblyN7odDpFs0aSt636dAkKbToDJaUlYDeGHBhMTZrGp4kREREQDgcs2HTco4xunHdXgNiylw0mZp72qm+yxIao1f3o7ZU+lDzG7DblCq2nki/wDTdcMzwpEa+qycBVVUhzcs9IMy1qr8rVYu3Je8Vfl29ZTxSwtF/Rn2XSco9KVsKWnbzq8hEaiqqLDmYcZ+yf8Arub9H/xA9rQAAAAAAACVOyX+8aXZir9XsTdFvzu/ybVGC3f/APGVWSp2UDd+iq95WEu0xMzlEhS7v6sRatKKi/7EUCqwSr3PGuzyivmio/rB3PGuzyivmio/rAKqBKvc8a7PKK+aKj+sHc8a7PKK+aKj+sAqoEq9zxrs8or5oqP6wdzxrs8or5oqP6wCqgSr3PGuzyivmio/rB3PGuzyivmio/rAKqBKvc8a7PKK+aKj+sHc8a7PKK+aKj+sAqoEq9zxrs8or5oqP6wdzxrs8or5oqP6wCqgSr3PGuzyivmio/rB3PGuzyivmio/rAKqBKvc8a7PKK+aKj+sHc8a7PKK+aKj+sAqox7Vbc+XrAw3VslYUSSm67aH9MTNJnZbpoFVkIaL2zAXhVHtckNVitWGqOV0JG80cqLm3c8a7PKK+aKj+sOJuzDes2zrXq92XV2SKFJ0ajSMefqExFxFR+CFLwmK+I5U6TmiNavIDitN3ZVtPea+1aBfkz+je6I3CzoKtHR1OjvX/opzZGt3+SKkNeeycRaUGNCmITI8CKyJCiNR7Hscitc1U3RUVOtFQ/y80O1LnyJd3tdsK3qncNUqMw/tWTp1O3jxkVyrukCDxIxNl3Vre9b8uybnsP2O3SlrHwlClKllLLj6DaKt4ksN6tqblRU8cRVVkmu/PaA5yr1O2UD0CAAAAAAAAAAAAAAAAAAAAAAAAAAGJZe8ITCf8yf5GGakZbl7whMJ/wAyf5GGakBg2stlZm8X0qjy1zVO3KDVrmpkhc9Xpsd0CPJ0mJF4YzulTnCY53Axz+pGuVV5bnT3djL0U1HhnZrF83PxIzWuWai3PVHujck2cru2Nl3Tbq5Gi6qpXFU7jWHJ5htO77ioEefZDWStiHPxJpYiseiK5sk9sVYfDxIqKqt5puhF07RexsWZTOnqOB810KnQ1+HHlLmlYLVVflWOjU3Vf94HofjbG1m4isqm48sCkuptBpDHQ5OVdMRY6w2ucrlTjiuc93NyrzVTpl/+EbhT+ZP8gw5fAMlY9PxLQJXG9uV6hW42FEdIyFchTMOdhMWI5VWI2Zc6NzVVcnGqrsqeI4i//CNwp/Mn+QYBugAAAAAAAAAAGY6h8IwNQ+PnYsrF21KhW9UpyDFriU1rUmp6VhO40lWRHbpCa6I2GrncLlVrFbt3yqmnADPMNafsOaf6D7XcSWFTKBAe1GzEeExXzU0qeONHfvEir/ecqJ4kRORjGvr4uX1gLQ/FFVEq6+vi5fWAtD8UBqurHwWMyfw/uH0dHGk7wWMN/wAP7e9HQDldQtrV2+cBZLsq1pHt2tXBZ9ZpdOlulZD6eajyUWHCh8b1axvE97U3cqNTfdVROZNWJ8na7MX4ss3Gfuf3sn7Urfp1C7d/StR4PbXastDg9L0fA7g4uj4uHidtvtuu24FqnWVxtZa5ETLC0be6m0r2EbPrMxl4ZLpOk6JIXF0ad/z4kbxeLfbkT33Q+uzydXndo/qx3Q+uzydXndo/qwKqMq1Y+CxmT+H9w+jo5lXdD67PJ1ed2j+rOqZYydrsyhiy8sZ+5/exnttt+o0Lt39K1Hjdq9tS0SD0vR8DePh6Ti4eJu+226b7gUBpO8FjDf8AD+3vR0AjHseE+kPXbq0pnEm8xctSj7b9fR1mbbv/APmf7y49PVrV2xsBY0sq6ZHtKtW/Z9GpdRlulZE6CagSUKHFh8bFcx3C9jk3aqtXbdFVOZ53aK5iNbPZK8tVCLEVJe9Lov8AoMNq/BWNJVGVnN0+lGRF/wAFA9UQAAAAAAAAAB4r6B/+M4uP/tK6P+9ins3WpV09R5+SYvfTEtFhJ+9zFT/5njJoH/4zi4/+0ro/72Ke1AHi/wBiEjpaery7LJmXObFiUCflERyJzfLzMLdF+nZFX/BT2gPGicp8TSN2WOVmptqSVv3PXVjwoi8mOk6ojmqu/Vs2O9yL/cPZcDh7vu23rDteqXndlUgU6j0WViTs7NRnI1kKExu7lVV/dyTxrsh4qVGSyp2V/VTVIlHmnUO06FKRWyUaOx0SDSpBqr0PE3dN40aIiK7bbx+JhqPZRdVlZzBfsnpCww+PUJaXqEKXrSyS8S1KpK5EhybdutkNyorvEr/7heminS7RtK2F6fZzYcGNclSRs/cM8xE3jzbm/ARf6kNO8b+5V8YHn72OnUhc+lfM9X0f52f7GUybqr5OVdMxNmUyqqqIiI5eXQx927LyTiVjv2lPYA84+y06Qot9WszUpj6nOW4bXgJDr8CXZ383T2r3sxy5q+D4/HwKv9VDQ+xk6yWahsapji96kj7+s2WZCjRIru/qkimzYcynyvbybE+nhd+0BbIPODsp2rfUJpwv2xqLhjIHtekqxSJmanYXsTIzfSxWxka128zBiK3ZOWzVRC0NMF5XJkTTtji+rxqXshXK9bUhUKhNdDDhdNMRILXPfwQ2tY3dVVdmtRE8SAcTW85aWMk3k/TtX7ytC6q7UosaUjW1MQWzzXxITXOiQ4rVY6G1zUa7k9UXdOXMxfJ3YmNIeQIkacodArdkTkVyvV9AqKpBV3/UzCRYbW/2WIz/AAJ91+6Gs1UHNS6rtLsjUJ+ejTMOpz8jSU4qhI1CGibzMCF1xmP2TiY1HLurt2q1V26zSuzE6h8fykO3Mv6fqbM12CnRLFiLNUiLEVOW74ERj++5pvw8KbryROoDI9Y3Y+L10V06l5esnKESs0VtTZLwZyFBdIVGmzCoroTt2Pcjk71U42q1UXbvU6z1O0F5ruTPul+0sgXg9Ytc2j02fmFREWZiy8V0PplROSK5Goq/Sqnm7fdV129k6r9Ftt+Mn2rYsjMpMQ4qyUeUpcBV71ZiNMR14pmI1quRGQ/l5MTdXHrLgTDdu4AxHbeJbYiOjSdAlEgvmHtRr5mO5VdFjOROSK97nO28W+wGgHiji+F7euy/R56lM6aBLXxU5qI5j0VGtloUVHKq/wB5iIqfSexuRLxpuPbDuG+qvHbBk6BTJmoxnuXZEbChq7/ftt/ieVPYfse1TIWd7/1F1uWd0NPhx5aFEXm10/PROki7L41bDRef/nE+UD13AAAAAAAAJU7JP/pOninUROa1m97ckEb/AFldPMdt9PwCqyVNbn/hHf2m3Gbe+9l8qSNcjQ0/5SBTIMSNEaqeNvft3/cgFVgAAAAAAAAAAAAAAAAAAAABmOofCMDUPj52LKxdtSoVvVKcgxa4lNa1JqelYTuNJVkR26QmuiNhq53C5VaxW7d8qppwAzzDWn7Dmn+g+13ElhUygQHtRsxHhMV81NKnjjR37xIq/wB5yoniRE5GhgAAAAAAAAAAAAAAAAAAAAAAAAAAABiWXvCEwn/Mn+RhmpGW5e8ITCf8yf5GGakB03KmU6JiK3YVzV6h3HVZeLMtlUg0KkxqjMI5yOVHLChIruHvV3dtsm6GK1/XBjqbo07JS2FMzVuLMwXwG05uP51O2lcit6Nekajdl32XdepfGcJVLo1c56yNe0vgvI9rY7s+wqu6gwYk9Rm1KZrc9CY10bpONFSDBRz0ais2fyVefi13TJlm58uY6jz9+0eTpd229Vpy3q9LSblWX7clX8LokLiVVRj0Vr0RV3TiA/tpbty8LTwFZ1BvuSiSNZl5FViyMV/G+ShviOfClnL41hw3MZ9HDt4j+V/+EbhT+ZP8gw1kya//AAjcKfzJ/kGAboAAAAAAAAAAAAAEq6+vi5fWAtD8UVUSrr6+Ll9YC0PxQFVAz/ULdNdsbAWS71tae7SrVv2fWapTpnomROgmoElFiQonA9HMdwvY1dnIrV22VFTkTVifGOuzKGLLNyZ7oD7Ge2236dXe0v0U0eN2r21LQ43RdJxt4+HpOHi4W77b7JvsBaoJV7njXZ5RXzRUf1g7njXZ5RXzRUf1gFVAlXueNdnlFfNFR/WHVMsYx12YvxZeWTPdAfZP2pW/Ua72l+imjwe2u1ZaJG6LpON3BxdHw8XC7bffZdtgLVPKWyorrHztI5qiNRsnSNWt82lORPExlalZWA1z/wCy1YSruvJF2+U9GtPV012+cBY0vW6Z7t2tXBZ9GqlRmeiZD6eajyUKJFicDEaxvE97l2aiNTfZERORBsexZy+9JOsuFSEe2rW9nS67mp0WGm8SFGp8WTmVcz+0sOHEan94D0yB1bFd8yeTsZ2pkWnqzte5qLJVZjWLujOngtiK397VcqKnWioqHaQAAAAAAAAAAAgnstGm2eyZiiRzZZknEfc2O1dGmOgT32LTHKjoiptzVYTkSInj24ygtFWfZLUZp4ti/EjsdV4EulMrcJF5w56CiNiKqfI9OF6fQ9Db5mWl5yXiyc3AZGgR2OhxYcRqOa9jk2VqovWiou2xNmm3RgzS9lO9Lmx7kmJ7RLwf0/tOjUnlIR0Xdj4U0kbqbu9vD0XwVair3qKBTAAAAACO+yX5Vlqdhp2nu15aPV8gZXiQqTRqRKw3PivgLFb00ZeFOTURNufy/IiqlH4UsJcW4gszHDno59t0OSpj1aqqivhQWtdsq9abop2uNS6ZMT8vVZinSsWdlGRIcvMvgtdFgtftxtY9U3ajuFu6IvPhTfqP1AAAAAAEDdltzdOW/iujaebNdFmbqyZOw4D5SX76KsiyI3vdvlixVYxE8aI/5CiNGWnyW004At3HURkNaw6H7IVuMzn0k/GRHRE38aN5MT6GHU6Fonl5jVfUtVeUsi+3KosYkK26OtHSUlqI1vKGqOWNEWM5jVXZeFnfPc7bdU2p0AAAAAAAAASfkOK6/uyN4ntaWakSDi+yK5dk27rayJUVbIMYv9vZqORF57LuhWBJ2kpP0h6i9R+eH++ysa55axKRE62tgUmAjI6w18bIkWI12/UqtXYCsQAAAAAAAAAAAAAAAAAAAAAAAAAAAAAAAAAAAAAAAAAAAAAAAAAAAAGJZe8ITCf8yf5GGakZbl7whMJ/zJ/kYZqQEM4/1D13T5dmUbUrmmPONyeyd91SrylRt20HzUlGl4qsRisiuezi+Aq7oip1bKpwuC9Vtdxf7e/ZzSLqImfbReNQuGU7Usd7ujl4/BwMicURuz04V3RN0+RVPQAAdXxnfX6SrIpl6+1K4rZ9kmOf7FXBJdqVCW2erdo0LdeBV23RN15Kh06//CNwp/Mn+QYayZNf/hG4U/mT/IMA3QAAAAAAAAAAAAAJV19fFy+sBaH4oqolXX18XL6wFofigNV1Y+CxmT+H9w+jo40neCxhv+H9vejoA1Y+CxmT+H9w+jo40neCxhv+H9vejoAGqnV7syljKw52Tpt85Fti3ZuoLwycvVqvLykSYX5IbYr2q/qXq3O0EV6RcZYny23Kt65ntG3rsyJGvWr02vtr8nCnI1Nk4UZWSssxkZHdDB6FGubwoiO333XYC0ocSHGhtiwojXseiOa5q7o5F6lRfGhlmrHwWMyfw/uH0dHMo0EXnRqlKZXxnaFX9kbSx7e8zS7bidsLHbCp8RjYjYDHqq7w4cTpWs5rs1ETq2NX1Y+CxmT+H9w+jo4DSd4LGG/4f296OgGSaEZOVqEpqUkJ6Xhx5aZz3eMGNCiN4mxGOSWRzVRetFRVRUNb0neCxhv+H9vejoBlWgX4xv1gLv8AwoHxoDnZqy7eyDperMxEfUMM3XNUySSK7eJEok4501T4zt+ffNfFRE8TWtTcqskbMEV2nvWnYecne82jlyTZju539UOXqrXLEpk09flfssDdV2axjlK5AAAAAAAAAAAAAAAOgZTz7hbCUok3lbJtv21xw1iwpednGpMxmJvusOA3eLE6l+A1TEk7Iti+4nqzEGIsyZOY7nDmrZsuO6VVF+C50SYWErWLunfK3xpyAqwEq91jqXqnfWtoBv2YY7kxatcVPpjlVfg8SP4uFOrdf2efyDuh9dnk6vO7R/VgVUCVe6g1dU3nc3Y+LkgI3vn+xV9UypbM8St4Gt4nf2T6P19Qrb/+1LSnnm0ITNumqES1O3afC/fMQYi79Tupq8k38YFWgxXFWs7TDmichUmwsw0SPVoz+hZSp9z6fPOi+NjYEy2G+I5F5d4jk5Lsqm1AAAAAAAAAAAAAAGZ6lctS+C8DXvlaLEY2NQKRGiySP2Vr51+0KVYu/idHiQmr9CnDaPMTTGFdN9kWPU2PSspT0qVadF5xHVKbcsxM8arzcrYkVzN157MQyvVTFdnXUFinSXS/fqbKTkPIt8q3m1lLkn7SstE+VI8wvCqclTaG7qUrkAAAAAAAAAAAAAAAAAAAAAAAAAAAAAAAAAAAAAAAAAAAAAAAAAAAAAAxLL3hCYT/AJk/yMM1I4fIuHccZZ9j/wBIFu+yvsV0van+mR4HR9Lwcf6p7d9+jZ177bctt1Omdx3py+br/wB7z/rwNLBmncd6cvm6/wDe8/68dx3py+br/wB7z/rwNLMmv/wjcKfzJ/kGH7u4705fN1/73n/XnM2dpswrYFxyl22lZfaFWkOk7XmPZGbi8HHDdDd3sSK5q7te5OaL1/KBpoAAAAAAAAAAAAASrr6+Ll9YC0PxRVRKuvr4uX1gLQ/FAarqx8FjMn8P7h9HRxpO8FjDf8P7e9HQBqx8FjMn8P7h9HRxpO8FjDf8P7e9HQANVIRy3deiapZXr8xqwwnGta+6TPPlac/tWpzDbrkkanQRobpOGyFOI9O9WDFR6tVvCu6Jul3ACddF9gVq3rbvLI9w2c+0pnJFyRK3J0GJBbBiUymw4MOXkoL4TURIb+hhNcrP2Vft4juurHwWMyfw/uH0dHNVMq1Y+CxmT+H9w+jo4DSd4LGG/wCH9vejoBlWgX4xv1gLv/Cmq6TvBYw3/D+3vR0AyrQL8Y36wF3/AIUDWtTOFpHUFg+6sVzURkCaqsmsSlzTlVO1KhCVIktGRU5ojYrGb7c1ark8Zwmj3NE9nDBdFuC5GPl7voj4tu3ZJxU2iytYk16KYSI39lX7Ni8PiSKieI2skDJju5H1R07N8sva+MczzMvb97MTlApVdRFSRqap1MZFTeFFdyRF4nuVXK1AK/AAAAAAAAAAAw3W7lu5sGaWL/yfZsVsGt0uTl5eQjuYjugjTU3BlWxkRyKiqzp+NEVFTdqboqcjciVeyj+Ank37F9MSQHG6PsUaM67QJS/LHuG38r3xPwmTlauavTDKjW3Tbmor3PhR94knsq7IxGsVGo3dXL3y14eT1Psr9NshCuX9CWHtSm0JI3tlsW5fafdjetemqMpxN4ppOtW7Lvu3m7rP0uX2iq6Fx6+8YdGiu6Jv9NUaFsic2u58XDtz+VjU58wPVgHlX3R/sNy90kyvbna/Pa4sPduLK/TH96XjTnv+5UHdf/8ApiP/ANPn/wDCB6qA8q+6l9lffPdUbvrnBy6SiYO7WZD/ALL06JN18e/yH833d7cOKD+l7XhkHpFVnQ2nQPYqBF734ERdk4Wc++X+q9vyAXzqCxLphvi25qpaiLastsgkNWvrNZfBko8uiJ1snVVkSEqIifBenUhiPY8MvwrvrOXcPW5kmo3/AGTjWqU5lpXBU1V83Fp85Djr2u+IrWujNhRJd7WxHJ3zVTbZnCiTquGfYzivjuL6PReByO9vOoXI3bEGHtsvFMU7j75E61TZd+afQah2MWue2PNmpGr+3qlXh0jrRhezFIpnsfIRejlZ2H0crA2ThgQuDoYa7JxMhNdsnEB6DgAAAAAAAAAAcbclxUa0beqd1XHPwpGlUaTjT89MxV2ZBgQmK+I9foRrVX/A5IkbVFUZzUXmC3tFFqzcVlFVkG58ozsu9UWXo8N7XS9O40+DEmYiMVU5ORnA7ZzVcgHIaErdrN20y89Wd70+LLXFmmq+yMhAjp75IW9L7wqbL/RvDRYiqnJ6OhqvNCqT+EjIydMkpem06VhSspKQmQIECCxGQ4UNqI1rGtTkiIiIiInUiH9wAAAAAAAAAAAAAAAAAAAAAAAAAAAAAAAAAAAAAAAAAAAAAAAAAAAAAAAAAAAAAAAAAAAAAAAAAAAEq6+vi5fWAtD8UVUSrr6+Ll9YC0PxQG/5YsX9KGLLyxn7Kexnttt+o0Lt3oOm7V7alokHpej4m8fD0nFw8Td9tt033JqtPSfrOsa1aNZVrdkH7Sotv0+XpdOlv0T0qJ0ErAhthwofG+M57uFjGpu5Vcu26qq8ywABKvc8a7PKK+aKj+sHc8a7PKK+aKj+sKqAEq9zxrs8or5oqP6w4m7NJ+s6+bVrNlXT2Qft2i3BT5il1GW/RPSofTyseG6HFh8bIzXt4mPcm7VRyb7oqLzLAAHVMT2L+i/Flm4z9lPZP2pW/TqF270HQ9tdqy0OD0vR8TuDi6Pi4eJ22+267bmAaBfjG/WAu/8AClVEq6BfjG/WAu/8KBVR1HLOMLUzRje4MXXtKLMUa4pJ8nMI3bjhqvNkViruiRIb0a9q7cnMRTtwAl7SHli7qNVarpHzpNouR8dSzPY6ov3Rlz0BO9lqhCVebntbwsipuqo5EVVV3GjahJ91b4CuHJtGo2UMRTUOlZdxvHdVbUn90ak2m3v1OjqqojoMdu7dnKiIq81Rrn79k0z6jrY1H2I+vU+TjUW5aLHWm3Tbc4itnKLUWbpEgxGORHcKua7geqJxIioqI5r2tDXgAAAAAAACVeyj+Ank37F9MSRVRKvZR/ATyb9i+mJIDvOUdEmlzMNTiV688Q0hKzFcsR1VpbotNnHRVVV6R8WVdDWI/dd938Xi332OiLoIdQ1Vcb6tM/WvDRF6OTS7e3JKGv7KpBiw1Xls1F3dzRNirABKvctar5DlQOyCXXBSF+o9kbMps9wr/wCc41TpPH17eL5B3PGuzyivmio/rDc8uZhszCttQrlvF9RjJOTcOn0+n0yRiTk9UZuJvwS8vAhoroj12X5EREVVVEOnYu1U2Xkm9G43qdk33YN1zEpEn5KkXlRFp8efloaoj4su5r4kOIjd03RH8Sb806wM97mjWXOd9WeyGViK9vJiyOOaVJtRP7SNevEv0n1XQ/fNc3Zfet7PFRhPXaJBpNag0mHEZt8FyQobt0Xd2/yoqJ4tyrABNdrdjv0qUCrQ7jr1hzd71tjkctRu+qzNWiRFTmnHDjPWC7mnjhnA6Z6dT6Rre1Y0ulSMvJScrDsCDAl5eE2HChMbRoqI1rWoiNRE5IiJsVkSrp48OzVz/IPoeKBVQAAAAAAAABwV83xamNbQqt+XzW5ekUKiSzpuenJh2zIUNPoTm5yqqNa1EVznKjURVVEA6LqXz/RdOuM5i8ZqnxKxXZ+PDpVtUKX3dMViqxu9gS0Nqc1RV5uVEVUa1dkVdmr17SNgiv4gs6rXVkufh1TKGRJ9bgvKoN2VEmXp73JwlTl0Mu1ysaiKrd1erdmqiJmunW2Ll1Q5XbrOyvQZumW9ToT5LFFtz6bOk5F/6yrxofV08f8AYXxM2VFciQnlhAAAAAAAAAAAAAAAAAAAAAAAAAAAAAAAAAAAAAAAAAAAAAAAAAAAAAAAAAAAAAAAAAAAAAAAAAAAAAAAlXX18XL6wFofiiqiVdfXxcvrAWh+KAqoAAAAAAAAlXQL8Y36wF3/AIUqolXQL8Y36wF3/hQKqAAAlPUpg2+7JvuHq80xU5r7+pUBIV1W0xVZAvGlN244TkT/AJ0xrUWG/ZXLwtTvla1q1YAM7wRnfHuonH0lkPHdU6eVj+9TknF2bNU2aRE6SWmIe+7IjVX9yps5qq1UVdEJTzhpsvqxr7m9TukOJLUu/Ht47mtSKvR0q8YDVVzmxG7o2FN81VsVNt3LzVFc5y6jp11LWFqOtiPUrdSYpFxUeIsncVsVJOjqVFnGqrXwo0NUR3DxI5GxNkR2ypycjmtDWwAAAAAlXso/gJ5N+xfTEkVUSr2UfwE8m/YvpiSAqoAAYNqxtbHV502yLfuzKU9j2533LCj2TXZSDxug1hkJ6MaqOasJUdDc9OCIreLdURdzM6Xc2oHD+fsYWBn6q49ypLXbMT1PoNzSdDSnXBTIrJdYkWK+EnFCbBc1iNcsNU5qm69SLT+RMaWDlq15my8k2nTriok2qOiSc9C42cSfBe1etjk8Tmqip4lOm4o0qafsI1mNceNcbSdMq8eEsBajMTUxPTTIS9cOHGmYkR8Ni/1WKifQBl2ofJOdYORbMpVv0ePaViSt/UWkz1UizXDOXEsZyOdDl2Q13hyrfgvc9UWIqK1G8O6rVJgurb/UMW/xNoH/AHrzegBKunjw7NXP8g+h4pVRKunjw7NXP8g+h4oFVAAAAAAB16/8g2Xiy0ajfeQbjk6HQqVCWNNTk0/ha1PE1E63vcvJrGornKqIiKqogHJV2u0W2KNO3FcdVlKZS6bAfMzk5NxWwoMCExN3Pe9yojWoibqqkX0CmVfsiORJW/LnkJqS042ZUHPt6lTLHQ3XtUoTlb27HhrsvacNd0Yx3wl3ReaxGt+1EtLIfZCazKXxlSnVSz9PclMMmrftGI5YE/d6sXeHOVBWruyWVURzISL3ybKi9UR1qU2m06jU6VpFIkJeRkZKCyXlpaWhNhwoEJiI1rGMaiI1qIiIiImyIgH94cOHBhtgwYbWQ2NRrWtTZGonUiJ4kPsAAAAAAAAAAAAAAAAAAAAAAAAAAAAAAAAAAAAAAAAAAAAAAAAAAAAAAAAAAAAAAAAAAAAAAAAAAAAAAACVdfXxcvrAWh+KKqJV19fFy+sBaH4oCqgAAAAAAACVdAvxjfrAXf8AhSqiVdAvxjfrAXf+FAqoAAAAAJ21A6QKVku5YOZMS3TM42zBS2J2lc9Nb73PNaibS9Qg/BmISoiNVVRXIiIi8bW8C0SAJaxBrBqlOvCDgfVtbctjjJe3BITqxNqFczEXZI0jMu71rnLt7y5d91REXiVYbalOl5Yw3jLOVpxrIyrZ0hcNIirxthTLFR8CJsqJEgxGqj4T0RVTjY5F2VU32VUJlTHWrPR1/pGGqtOZxxXK83WdXJlG3FSYCJ8GQm9tphrUTlCcm+yIxjN1V4FnAw/CWsrBGdJ1bboFyxaFd8B3RzVqXHAWnVeXip1w+giL74qePolft49jcABnGorDFL1C4UuvDlXqL6fBuSTbChzjYfSdrR4cVkaBFVm6cSNiwoblbum6IqbpvuaOAJDpWrHMWBZGDbGrvBlyq2mwuidf1mSbqtRp6GxNu2ZiGz32UcqJu5rkXdd1RrWqiJpFl65tId/MY639QlnQ3RNuCHVJ72LiOVVRERGTaQnKu6pyRNzdDot54IwjkWK+Yv3EFmXDHibq6PU6FLTEbdetUiPYrkXn1ou4HM0nIdgV+G2NQr5t+pQ3I1WulKnAjIvF8HZWuXr8XynYSdKr2PDRbWXq+b0/2/DVeL/VIszKp33XygxWp+75PFscB7lxoT+Yz7zVj82BS9Vui2aEj1rdxUynpDRHP7am4cLhRepV4lTZDObs1Z6YrHhxX3Nn2w5WJB5Pl2V2XjzCc1T9TDc6IvNqpyb1psdBpXY2tEdHViymBKZE6NyuTtqpT81uq/L0sd26fQpoVq6UtM1kxIce2MB2FJTEH9XMpQJaJMN6uqK9iv8AEn7QGTTXZBLTviI+kaXcT31mSqPesGFNU6lRadRoUX5JifmmtSEiKqc+BU+nqVe56XMJ3/YNQvvL2ZqrTJrI+VZ6Un65LUlrkkabAlIKwZSTgucquiJDhuVFevWq7d9w8bt4gwYUvCZAgQmQ4UNqMYxjURrWomyIiJ1IiH3AAAADP8v59w7gWiez+W8gUm3ZdzVdBgzEXimZnbrSDLs3ixV/uNXbx7E6RcsartXTlpuALanMM42j95Gvu6JL+mahCXrWnSKr3jVReUV680VFa9jmq0DXNQ2rPHuAklbbSWm7vyDWlSFQrKoadPU5+K5O8VzWoqwYXjWI5OpHcKPVNjL7G0o5CzndchmjXDUJSrzklESZt/G8jE4qDQfGizCbqk5MeJyuVzOtFV7eFrNYwFpMxDp57aq9r06crN21VHOq92V2YWdq9Qe5d3q+O74DXKiKrWI1F2RXcSpubOB8Na1jUYxqNa1NkRE2REPkAAAAAAAAAAAAAAAAAAAAAAAAAAAAAAAAAAAAAAAAAAAAAAAAAAAAAAAAAAAAAAAAAAAAAAAAAAAAAAAAAASrr6+Ll9YC0PxRVRNWujH2WL5tXF1Ww5YHtzrViZQol4x6R7Ky1O6eVkocy5ydPMOaxvE98Nm6I5yce/CqIoFKglXuh9dnk6vO7R/Vjuh9dnk6vO7R/VgVUCVe6H12eTq87tH9WO6H12eTq87tH9WBVQJV7ofXZ5Orzu0f1Y7ofXZ5Orzu0f1YFVEq6BfjG/WAu/8ACjuh9dnk6vO7R/VnK6F8fZYsa1co1bMdge0ytX3lCt3jApHsrLVHoJWdhyzmp08u5zHcL2RGbqjXLwb8KIqAUqAAAAAAAAAAMwzPpowfqAkWyuVMf06qzUFvDK1NjVl6hKqnNFhTUNWxWoi8+Hi4VVE3RTHZfD+snT8vBhDLVPyzaMFPe7ZyJFcyqS0NOpktVISe+L1IiRmoxqJyQrEAS1Ka87dsyZhUfU7iG+MNT73pCWdqki6o0OJEXkjYVRlUcx/Pxq1qJum6m/2Tk3HOSpFKnjy/LfuWV4UcsWk1KDNI1F/rdG5eFfoXZTsE3KSk/KxZKelYUzLx2LDiwYzEeyI1eStc1eSovyKYDeugTSbe08tZfiKn29V0csSFUbZjxqPHhRF/bb2q5jFd9LmqBQgJZ7kjO1kd7hPW9kOlyzeqRvKQlbohI3+ox8dGPht8SbKqoh+iFQuyP233klfmCbzhN63Vek1KmR3p9CyznsRV+lqoBTwJji5E7IJTf1+nDGNX2/8AEL3iwOL93TQOX+J+R2edeMB3a79A9OmXO6piDlSmshN/e10LiX/ACpwTBBynr/qP6nSjYdI3/wDH7/bG2/f0MFT+kV3ZILh5QYeALQl38lVz6tVJtn0pyhwv/iBTZ+CtV6h21T4lWuOtSFKkYP6yanZlkCEz973qiJ/tJodp01gXivQ5H1vz1Op0T9bI2XaUpTIqf3J17nxW/wCw/ZRux26aYdQh13IFKuXJlZhrulSve4ZqqRXfLxMVzYLt/phgfpuvX3gSn1iJaWMo1ey3c7OSUmwaY+qqniRzphu0u1m/W5Ii7IirscDGmtfWd2dqytKtfT1bMzyiTUeYbX7kdCX/AKNjUSVgq5OviXjYqpsu6FLWpZln2HSIdv2PatIt6lwecOSpclClYDV+VGQ2o3f/AAOZAwLEmiXB2LK37eKhTJ++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+xUtUeglZ2HMtcvQTDXMdwvZDfsitcvBtxIiqBSoJV7njXZ5RXzRUf1g7njXZ5RXzRUf1gFVAlXueNdnlFfNFR/WDueNdnlFfNFR/WAVUCVe5412eUV80VH9YO5412eUV80VH9YBVQJV7njXZ5RXzRUf1hyuhfIOWL5tXKNJzHf/tzrViZQrdnQKv7FS1O6eVkocs1q9BLtaxvE98R+yq5yce3EqIgFKgAAAAAAAAAAAAAP4zc3KyErFnZ6ZhS0vAYsSLGivRjIbUTdXOcvJET5VJ+vrsgGkuxJ1aPEy3IXFV1csOFTbYgxaxHixE/Yass18NHfQ56fIBQ4JPbrCz5fC8eE9C+RKrJv/Vzt4VCVthjk8T2sj8avb402VFVD7ezPZM7u/wBQszBdgy7/AIXspUZ+qTcNP7PQJ0Sr+/kBVwJU/RT2RGd/1rVhYFN36+07FZG2/d0rh+gLXpF9+ia/5GA9OqDCxVS3Q3fvc6JxIBVYJU/Q92QmS/1bWPZ9R2/8cx7Lwd/39G8+qyXZNbTXilq1ga+5VvNzZqWqNMnHfQ3o94Sf4gVaCUHalNZNmp0mSNCtQqMjC/Wz9nXdKVKI5PHwSatSKv8AipyFB7I1pomajDoOQajc+Ma3E/8A8Ze9vzNNit+XifwvhN2+l6AU+DhrUvO0L7o8O4LIuqkXBS43KHO0udhzUBy/Ij4blbv/AInMgAAAAAAAAAAAAAAAAAAAAAAAAAAAAAAAAAAAAAAAAAAAAAAAAAAAAAAAAAAAAAAAAAAAAAAAAAAAAAAAAAAAAAAAACVdfXxcvrAWh+KKqJV19fFy+sBaH4oCqgAAAAAAACVdAvxjfrAXf+FKqJV0C/GN+sBd/wCFAqoAAAAAAAAHU8m5Xxzhq1Zi9coXhTbco0vyWYnIvCsR+yqkOGxN3xXqiLsxiOcu3JCZ4uTNVGrpO0sFUaawxjKZ5Pvi4ZTeuVSCv7VOkVX3ljkXdsaIqKqKjmOa5FaBvOZNSGFMBSDJvKV/U6kzEwm8pTWqseoTiquyJBlYaOiv3XlujeFFVN1QxuHlzWTn1d8IYmp+JrTi/AubIsNz6pMQ16ny1LhL72vUqLHcrXIvLY0XCekLCWDJlbhoVvxa7eEwqvnbuuKMtRrM3FVNnPdMROcNV6lSGjEXZN0VeZtQEsS2gm3r2mYVX1PZhvrMk8x6RVkalPLTaHDiJzR0KnSitazn4le5F2RFQ3+xsW40xlJJTsdWBb1sy6NRispNNgyvEif1lhtRXL8qruqrzU7QAAAAAAAAABx9dt6gXRTolIuah0+ryEX9ZKz0syYgv/ex6K1f9hyAAmq6ex/4EnaxFu3FzbhxFcz+aVWwqo+l7r1o18um8urN+tqQ27oqpucPElNfWC07Zlqra2oS2Zb9ZLR4DaBcjYaf9G9qrKxlanXxJxvVE22VSrQBhGJtZ+FMo1z2jT9QqFi31DVIce0rwlVpdTbEXqbDbE7yPvz26NzlVE3VEN3Oi5ZwbiPOdDW3csWDSbjlGoqQXTUHaPLKvW6DHbtEgu+ljmqTquNNVukmK6ewnX5zNeMoK8UWy7jnNq9TIPjSnzyptGa1E5QoidSI1rVcquAsQGR4K1R4j1AwZmTs+sTFPuSmbtq1rVqAslWKZEauzmxpZ/fbIqoivZxM3Xbffka4AAAAAAAAAAAAAAAAAAAAEAUvS5gnUprs1Pfprsb2x+1z2lexn9Jzkn0HbFHXpv8AVosPi4ughfC324eW2676r7lxoT+Yz7zVj82BVQJV9y40J/MZ95qx+bHuXGhP5jPvNWPzYFVAlX3LjQn8xn3mrH5se5caE/mM+81Y/NgVUCVfcuNCfzGfeasfmx7lxoT+Yz7zVj82BVQJV9y40J/MZ95qx+bHuXGhP5jPvNWPzYFVAirRNi2xMLasdU2M8aUL2Gtuje0jtKS7ajTHRdLTZmNE98jPfEdvEivd3zl232TZEREtUAAAAAAAAAAAAAAAAAAAAAAAAAAAAAAAAAAAAAAAAAAAAAAAAASrr6+Ll9YC0PxRVRKuvr4uX1gLQ/FAVUAAAAAAAASroF+Mb9YC7/wpVRKugX4xv1gLv/CgVUAAAAAGBZ81X0rGNfl8SYytiayLl2rw0dTrUpjk2lWORNpmfjfBlYCIqOVXKiqip1NVXp1nM2pO9L0vyb006SYcpVr9hJwXJdMZvS0mzYCqqK+K7m2NN8lRkBN9nIvEi8Lmpp2n3TnY+nq2pin0GJM1i4qzF7cuO6Km7palW5xyqr40eKu68PEruGHvs1FXrcrnODNMT6Q6lVrxgZ21aXBKZFySicdPkOiVaDbDFXdIMhLP5Oc1dt4z04lVEVO+RXuqAAAAAAAAAAAAAAAAAAAAAAAAxLUFpQx9nlZS5mzM5aGQaKqRaFetDXoKnIxWp3qOc1U6eF4lhvXqVyNViqqmd2Fqhv8Aw1dUhhbWtISdGqU7ESWt7IkkzgoFxL1I2M7ZGyc0qc3MdwsVd1TgTg46xOv35YNm5PtOo2Nf9uyVcoVVhLBm5Kbh8THp4lRetrkXZWvaqOaqIqKioigc+ioqbovI+SLaVeuQNAlZlLJy3U6pd2Ap2OyUt68orXR5+0lcu0OSqXCm8SWTk2HGRO95N22VrG2TTqjT6xT5arUmel52RnYLJiWmZeK2JCjQnojmvY9qqjmqioqKi7KigfpAAAAAAAAAAAAAAABKunjw7NXP8g+h4p2zVxqfp+ni1adAotcslt53BUZSQp0lctZZJwIEGNE4Hz0diKkVZeFtu9zdkT+sh1PTx4dmrn+QfQ8U/Vrms20K5SsaVStWpR6hOPyHQJB0xNSMKLFWVfHdxwVc5qr0bt+bN9l8aAdjj5xvm2MG2/ctbqdgXhfd4z8OkW37UI0aJRKlNR4jkgvhviRHPdCZDa6JFVH/AAYb9l6jkMvN1qNqdLbgSLhOJTkkGJVH3fDqzIzp3deJYDZVXNbC222Ryq5F35r1nSL1p9Mga28KY8plLkqdb9uWjcFekafKS7IUCFNK6FLtVsNqI1nCyJE22T9tTZ885PlsMYcu/KEzD6VbepUabgwtt+lj7bQmbePiiKxP8QJ/wjmrWZc+o+oYfyTJYWqFCteSSZuipWfAqyrIR4rVWBKJFmnoxY7uT1YjHcLN91RVRCvTGNI+LJzF2FqUy4numLsuhzrkuecfziTFTm9okXiVeezN2w0TxIxDSb9oNSumx7gtqjVV1Mn6rTJqSlZ1u+8vFiQnNbE5c+9VUXlz5Afgk8vYnqN1RLEp+ULSmrlguVsSjQa3LPnmOTrRYCP6RF5L+ydtPM+r2nRcQYok8f6nNEMxQKRbLZZy5Sxv2nPx4UWA9rvZN7kYk1Lbqiue6JxqqOdunPYuu4M54ysqmUSJUq5VqmtXpralJw6RQ5+sTkWSRrV7aiQJGBFiQ4XfN3iPY1nEu2+/ID75wyBcOK7NbkOl06Vn6RQ5qHMXHLvhPdMJS/gxo0urXIiRIW6RFRyORzGPaiIqoqd6p8/J1WQlqpTpmHMSk5BZHgRoa7tiQ3ojmuRfGioqKcDNTtqZMxzNTlIqkhWbeuOkxehm5aM2LLzMtFhKnE17d0VqovWZNoNrM/WdKFheyUeNMRabKRqU2NFXd0WFLR4kGG7f9rvGN5+MDqmnjw7NXP8AIPoeKVUSrp48OzVz/IPoeKVUAAAAAAAAAAAAAAAAAAAAAAAAAAAAAAAAAAAAAAAAAAAAAAAAAJV19fFy+sBaH4oqolXX18XL6wFofigKqAAAAAAAAJV0C/GN+sBd/wCFKqJV0C/GN+sBd/4UCqgAAJV1I5wvy977ZpF0x1BsO/KpASLddzMRXwLNpT0TiiuVP+dva7aGzdHJxNXvVVrk7Rq1z3cWN6XRcUYgl4dTy9kmM6mWtJKiObJM29/qUwmyo2DAZu7dyKiuTqVrX7dp026drV05WK63aTNx6xX6vHWpXNcc6quna1UX7rEjxXqqrtxOdwM3XhRV5q5XOcHLYJwTj7Tvj6Sx3jymdBKwPfZyci7OmqlNKidJMzETbd8Ryp+5E2a1EaiImhgAAAAAAAAAAAAAAAAAAAAAAAAAAAB+Cu0Ki3PRp23bjpUpU6XUoD5Wck5uE2LBjwnps5j2ORUc1UXZUUjChVOsdjuyFLWPcs9NT2nC8qgsOgVWZe6K+yKjFcru048Rd17TiO3Vj3L3q7qq7o9z7eOEvayrVyNadUsa96JLVehVqWdKT0lMN3ZFhu/3oqLsqORUVrkRUVFRFA5iFFhx4bI0GI2JDiNRzHtXdHIvNFRU60PuR9p8uW49LOWYWjbKddm6la9WhxJzE9yT7t3zEozbpKNGidSxoG6dH8rFRE4UdChpYIAAAAAAAAAAAAABKunjw7NXP8g+h4ps2acR/pfp1s0/2wexPtcuenXHx9qdP0/asRX9Dtxs4eLfbj57f1VMZ08eHZq5/kH0PFKqAnbUxSItmZIxdqSl4XFKWZUI9EuJyNVVhUeotbCfH5fswoyQXuVepvEvLZTvWobDTs/44Zj9l1+wcrGq1OqUzMNlO2u2IEtMMjugcKRGbJE4Ebxbrsi/Bd1Gj1GnU+ryExSqtIy87JTkJ0CYlpiE2JCjQ3Js5j2ORUc1UVUVFTZUPvKysrIysGSkZaFLy8vDbCgwYTEYyGxqbNa1qckRERERE6gPuxjWNRjERGtTZETxIZFatr3xfCZatHLdWnaxaVZqsan0KHHpkKnPg018s1sWFDWH38VjYjno2O/vnKiqne8Krr4AlONo2y1VLUXEFx6urkqWK3yyU6LQnW3Isqcanpy7VfVOb1YrERiu6NHqm6cXM2qo21T5ORnbVw7W7Qtu9ZCkSMi2bnKU2pzEpTmK9sukaAyPBiuZyjdGr4nAjuNdnd81dCOl33h6w8jTkCpXFKVaXqEvBdLNn6LXp+jTb4Dl3WBEjyMaDEiQt++6N7lZvz235gYNaOTINi6Naklv0+PMV+kTVTsuQhLMtjuq9fSciyvSQ3NYxFSLMq6IrUY1GJxN22YbbgDF8PDGGLPxg2P08W36VBlpmNvusaY24oz9/HxRHPXf6TsFJx9YtCpVFolIs+jysjbjukpEBklD4ZCJwuasSDunePVHvRXp3y8bt1Xdd+wASrp48OzVz/IPoeKVUSrp48OzVz/IPoeKVUAAAAAAAAAAAAAAAAAAAAAAAAAAAAAAAAAAAAAAAAAAAAAAAAAJV19fFy+sBaH4oqolXX18XL6wFofigKqAAAAAAAAJV0C/GN+sBd/4UqolXQL8Y36wF3/hQKqOnZgypamEsZ3DlS9ZlYNIt2SfNxkaqccZ/JsODD32RYkR7mMaiqicTk6juJGuSk7sLVbIYSl07axXhOZgV69HpzgVa4FRe06avieyEnE+I3mir0jHIioxQOz6PsTXhVahV9W2dJZP0k5Il2LIyD91ZbNBXvpanwkXm1yt4XxF2RVdsiojuNXVGAAAAAAAAAAAAAAAAAAAAAAAAAAAAAAAAABlGpfANE1F4xmbLnZ6JSa1JRodUtyuQN0mKPVYPfQJmG5NlTZeTkRUVWudsqLsqda0g56uDL9n1ez8nyUOmZSxxP8AtfvGQbsiPmGovRTsNE5dFHa1XtVERu6P4e9RqrvhH2q6mVDTlmC29b9oycZ9Hgtg2xk+RlmK5ZqjRXtbAn+BPhRJd/Bz+ErejbujUcBYIPzU2oyFYp0rV6VOQZuSnoLJmWmIL0fDjQntRzHtcnJWq1UVFTrRT9IAAAAAAAAAAAT/AJS0FaTs033U8mZLxT7M3JWeh7dnfZ2pS/S9FBZBh+9wZhkNu0OExvetTfbdd1VVXqvuXGhP5jPvNWPzZVQAlX3LjQn8xn3mrH5se5caE/mM+81Y/NlVACVfcuNCfzGfeasfmx7lxoT+Yz7zVj82VUAJV9y40J/MZ95qx+bHuXGhP5jPvNWPzZVQAlX3LjQn8xn3mrH5se5caE/mM+81Y/NlVADKsF6XME6a/Zv9Clje1z2x9reyf9Jzk50/a/S9D/rMWJw8PTxfg7b8XPfZNtVAAAAAAAAAAAAAAAAAAAAAAAAAAAAAAAAAAAAAAAAIA0uUvXZqUwTbOa+7s9rntj7d/oz9GFHnOg7XnI8t+u3h8XF0HF8BNuLbntuuq9zxrs8or5oqP6wCqgSr3PGuzyivmio/rB3PGuzyivmio/rAKqBKvc8a7PKK+aKj+sO1aCspX3mnSdY2TMl132ZuSs+yfbs72rBl+l6KpTUGH73BYyG3aHCY3vWpvtuu6qqqFAAAASrr6+Ll9YC0PxRVRKuvr4uX1gLQ/FAVUAAAAAAAASroF+Mb9YC7/wAKVUSroF+Mb9YC7/woGtamc1U/T5g+68qzbGRpmlSaspkq7n23UIqpDloOyc1R0VzOLbmjUcviOB0c4VnsG4Jo1BuR7493118W47sm4uyxZmsTi9JHV7v2lZu2Fv40hIvjMzzDCXUNrTsPBj/frQxFJsyJc8PrhzNVc5YdMlXp8rN1jbKmzmPcildAAAAAAAAAAAAAAAAAAAAAAAAAAAAAAAAAAAAOMue26JeNuVS0rkp8OepNak40hPS0RN2xoEVisexfoVrlQ5MASpoPuKtWlSby0mXxPxJi48K1X2NkY8Zdnz9vx94tOmE/dDVWbJya1sNF5qVWSNqphLgjUFivVtTE6GmTk3Dx1fSN5NfS51+8rNRPEiQJhOJV5qu8NvUhXIAAASreGrfO36dsg4UwppM/SL+jr2J9k6n7fJOkf6/JtmYPvMzB/wCtb3r3/q914eJEHdD67PJ1ed2j+rGnjw7NXP8AIPoeKU3XK9Q7YpUzXblrUjSabJs6SYnJ6ZZAgQW/1nxHqjWp9KqBMndD67PJ1ed2j+rHdD67PJ1ed2j+rKLouQLDuS1nXxbt7UCqW4yHEiurElUoMeRayHv0jljscsNEbsu678tl3P2z1y25S6E66KncFNlKM2C2YdUY83DhyqQnIitiLFcqM4VRU2XfbmBM/dD67PJ1ed2j+rHdD67PJ1ed2j+rKLs3INhZFpz6xj696Bc8hDf0b5qjVKDOwWu/qq+E5zUX6NznwJV7ofXZ5Orzu0f1Y7ofXZ5Orzu0f1ZVQAlXuh9dnk6vO7R/Vjuh9dnk6vO7R/VlOVCuUWkzMjJVWsSUnMVSOsrIwpiYZDfNRkY56w4TXKivdwtc7hbuuzVXqRT9wE/6atSt95pvvJOM8l4R/RrcmNfYft2S9ssGs9L7IQY0aH75BhMht2hwmO71z9+k2XhVqotAEq6ePDs1c/yD6HilVAZVqjzp3NeCbmzX7VvbH7XO0v6M7e7T6fticgS367o4nDw9PxfAXfh25b7plXdD67PJ1ed2j+rHZR/ATyb9i+mJIqoCVe6H12eTq87tH9WO6H12eTq87tH9WaKzVDalQzPN4Ttmwb+uKepM5CkK1W6XREfR6PMRIaRGw5mZfEarV4HIq8DX7bod6omSbfuK/K/j+iwpuam7Ygy76pOMYztSXjxkVzJVX8XEsbo9oitRuzWubuqKqIBgHdD67PJ1ed2j+rHdD67PJ1ed2j+rPiJ2Qi2JupVSVtLTJqGu+QpVSmqWtYt2yWz1PmI0vFdCi9DGbMbORHscnNEX5UQpGyrn9ulo0e7fa9WqF7LycKc9jK1Kdqz8nxtR3RTEHdejiN32c3ddlReYE390Prs8nV53aP6sd0Prs8nV53aP6sqoASr3Q+uzydXndo/qx3Q+uzydXndo/qyqjqsbI9ClMkS+L6hLzkpVJ+mOqlOjxmMSWn2MfwxocFyOVyxIe7HOa5re9iNVOJOLYJUylrZ1Y4WsSp5MyXoH9hrbo3Q9uzv6U6bMdF0sZkGH73BgPiO3iRWN71q7b7rsiKqDtfZR/ATyb9i+mJIAVUAAAAAAAAAAAAAAAAAAAAAAAAAAAAAlXsXHgJ4y+2vTE6VUSr2LjwE8ZfbXpidKqA6vd+UsY4+mZOTv3I1r21HqLuCThVery8m+Yd8kNIr2q9f3bnZYMeDMwWTEvGZFhRWo9kRjkc1zVTdFRU5Ki/KeetQvjS/iLPeaJfWPQ6PW7lrVS9kKNPTlGdcCLQFgMbBlmshQ4qySsVHorYiQ0dujt1Tq33QFS6rTdPkCNFejLfqNaqc/akn27DmnSNEix3OlIDokNzmpwt37zdeBFRq80UCkCVexceAnjL7a9MTpVRKvYuPATxl9temJ0CqgAAJV19fFy+sBaH4oqolXX18XL6wFofigKqAAAAAAAAJO0Jz0nTJLUrUqhMw5eVlM9XlHjxojuFkOG1JZXOcviRERVVSsTzQffE3YukrWbFpPE6q3BnK7LZp0Ji7RIseoRZOVVrP7SMixHf8AqgUF2P8AkZy87cyBqhrktEh1HM91zVUk+lTaJCoko50tT4Lt+fetZF2Xxtc1SrTq2LLGksZY0tTHVPRna9s0WTpLFYmyP6CC2Grv3qrVVV61VVU7SAAAAAAAAAAAAAAAAAAAAAAAAAAAAAAAAAAAAAAZpqVxLL50wNe+KY0Njo1fpEaFJK/bhZOs2iSr1+hsdkJy/QhwOjbLUxmrTbZN61SI9a0yQSlVtsXdIrKjKOWXmFei82uc+Gr9l8T0NpJS0l7Y91Daj8EuRIMtBumWvulQ+pr4FXl0fHSGniZDiwkbt1IruQFWgACVdPHh2auf5B9DxTr3ZGaNlu4aNYNDtuDj+atOfvCjS8eTuCUmo8WYqLph3QtithvSG6U226Rior18Sodh08eHZq5/kH0PFOxa0v8A+3MZfxOt3/v1A6pfdPq0SawvpQrVJtKkTF1zMzXbvk7Sk3ydLiU+n7RokGBCXvmw40d0Br0cqqqcaLvudb1Q3njesapLSxjl2BMVu0rXtt1xS1mSUi+oRrhrMaOsGWYklDRVmEhQ2RXI1zeBN+JyoibnfsnwIlC13YaumeRGU+tWrcFuQIirsnbiLCmGs+lXMY/ZP7KnD51hS+EtVlqapLktqen7NjWtNWpW6pIU+JORaHFWMkWDMxIcJronQuRXsc5rV4eW/JQP56fpnTZceoCcuCwLCu3D+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/giNVrm7pvsqL1L8qHlpeE3pPW3p+v6X35LxTqAm4KRZax7XhVWXjuq3ilpqUdCWWWAj90c5qMh8KKv0F4zNr51umVpUStZYfYUhJ2/KxJ2NQJSRjz8xVlYvbKx1npWPAhy7Nm8KQmo5yq9Vc1qIihzOoOxY2QMSXBSKbGfLVqTl1qlEnIfKJKVKW99lorF8So9iIvyoqp1Kf1wBk9mZsMWfk5ICy8av0qDMzMBU2WDM7cMZip4uGI16bfQcDiTLE7eenaHlK8YskvBIVCNGnoELopadlpd8VrJyG1XO4YcaHDbEROJU2fyXbY69oMo1Qo2lCwfZOXiy8apSkaqtgRU2dChzMeJGht28XeRG8vEB1TTx4dmrn+QfQ8UqolXTx4dmrn+QfQ8UqoCVeyj+Ank37F9MSRUc/KdvyMxIrMR5ftiE+F00B/BFh8SKnEx37Lk33RfEpLnZR/ATyb9i+mJIqoCENLOJZHG+Xc/3w7KeTKmywLjiQ1lalc0aZl6qz2JgxFiz0Nyf6TGbxbNeuyojWJ4jYtG0KtTWlaRyFDgLO3Rf0OoXdNK6I1HTE7Nve+GxXu2RERvRQ035I1qdWx+7E+ILupl16hVu2krI0vIlxrMUiOkzCidsyj6ZBl3RNmOV0PZ7Xps9Gu5b7bbKcTo9p85WdJ8DD1QqU/Ra9Z0OoWPUY8pEWBNyUxLvfCZGhuaqK1yw1hxGORepyLuBnuJcE63scYJojKNl+1bWr1Dl5mdiWetuQahKVCYfFfGe2bnlirER73OXvoHC1u6J33NxSGnfLzM7YctvJ60l1LmatLuSckVdxdrTUN7ocaGjvG1HsdsvybGG0Kf182fYsPCi4st26KvKyzqXKZNm7tY2UiQduFk3NSb2rNOjo1d3NbujnJvxfL3qUps/oz0x0SjWtby3zHtt0rLz/AEtRh050w6YmE7Zmkc9rkVUfFc5sJqK5/JreagZvrMyPMWplK16FlHJ2Q8a4gnKPGjTNxWbCiwnxav0yNhy8zOQYUSLLw0hqrkRqN4lXmuyctC0lz03Nwbl9r2o6RzBYCxZeJb0/M1Rk9Wqc5zF6aWnYjGN4k32Viv8AfNt90OXzDUNTdrXpJXViuz6TkWzZmmOk6nZ8xUJalzkKa4t2zMCajMVj0VveOhRHInjTbrOmabcHXtSczXtn27sY29itl10eUo8C0qJOwZp/FBiPe+dmosuxsFYzlejU4OLZE5uVesNji5vx8zNErgOBVHTV3zFGj16LLQOF7JOVhvhsTp14t2OesVFY3Zd0a5V2TbfMtcMeatTG1vZjo/Cyq46uul1aFEXdFWViR2y03CVU8T4MZ6Lvy5JudUoWKbJxLrYx/RbMpboHbtgXLO1CcmIro83UJl09T+KPMRnqr4j1+VV2RNkREREQ7RrjhzN1Y5tvDFHVH1fI910ulQYWyrtKQo7ZmbiqifssgwXKqry3VN+sDr/ZQIzJjQbkmPDXdkRtEe1flRaxJKgHZQILJfQbkmBDTZkNtEY1PkRKxJIgAq4AAAAAAAAAAAAAAAAAAAAAAAAAAAABKvYuPATxl9temJ0qolXsXHgJ4y+2vTE6VUBDODsz4x0jzV/4/wBSaz1r3fV7vqdYbW5ijzU1CuiUmIqvlokCPBhPSI5kNUh9Eq8TVaqInWaboht+uSlPyVe6WrP2rZ97XhHrVpUOelllY0vJOhMa+OsuqIsBI8RroqM2Rdl325lMgASr2LjwE8ZfbXpidKqJV7Fx4CeMvtr0xOgVUAABKuvr4uX1gLQ/FFVEq6+vi5fWAtD8UBVQM/1C3TXbGwFku9bWnu0q1b9n1mqU6Z6JkToJqBJRYkKJwPRzHcL2NXZyK1dtlRU5E1Ynxjrsyhiyzcme6A+xnttt+nV3tL9FNHjdq9tS0ON0XScbePh6Th4uFu+2+yb7AWqCVe5412eUV80VH9YO5412eUV80VH9YBVQJV7njXZ5RXzRUf1h1TLGMddmL8WXlkz3QH2T9qVv1Gu9pfopo8HtrtWWiRui6TjdwcXR8PFwu2332XbYC1TyqsWGt7ZzlMLxFR0pV9Wt83bOQ9t0fDospLTDWv8A7DnRdtl5Ku3yHorp6umu3zgLGl63TPdu1q4LPo1UqMz0TIfTzUeShRIsTgYjWN4nvcuzURqb7IiJyPPDRTAj3L2SnLtPiw3LLWXc9/V2E9fgpHnajKyion0qyG7/AAQD1PAAAAAAAAAAHFXJdlrWbTXVm77lpVDp7F2dN1KchysFq/Ir4io1P9pwFoZrw1kGbSn2DluzLlml32gUevSs5EXZN172FEcvJOani9lSVyd2QXXjV8X+2xZKRlKtUKVTVmUWJLUqnybnte9kFHJxOd0fEvNFc5ybqiJyvfSd2MOgaWsvymWpfLU3c0aUp0zJNko9FbLJ0kZGp0qPSM/bZEenDwrvxdabcwt461KZNxtP3lMY5kcg21M3ZJw1jTFBg1aXfUYMNERVc+WR/StREc1d1bt3yfKZdrQ1LUzS3g2rX890GLXZv+jrflIi/r56I1eFVTxtYiOe76G7eMxrsYGAatZ2NqhqEyQ6NO37lWKtUjzU1useHIucr4aKq80WIqrEVPkVieIC2wAAAAAAAAAAAAHWbdybja8K5U7YtLIVtVus0RytqdOp1Wl5mZkVRytVI0KG9Xwl4kVO+ROaKh2Y8z9etuXRpC1GWprixTLvbTqxMspd4yEFOGHNO258aJy9+hNVN16okJjutT0Px7fduZPseh5BtKdbNUevyUKelIqdase3fZfkci7oqeJUUDsIAAAAAAABKmQIS2F2RbFV0SzujhZQsit2nNt6mviU5zZ+G9fFx7O4UXr2RUKrJV1tu9rd9ab8mN732HypI0WNE/6OXqcGLAiOVf6veN3/AHoBVQAAlXTx4dmrn+QfQ8UqoiqekdWOFtWOb8mY00sfpKtvJXta7SnfbxTaN0XsfTUgxPe43HEdvEivb3zWbdHunEjkVO190Prs8nV53aP6sDZM6Yqj5TtOVg0OegU66LdqMvXbcqEZF4JaoQHbsR+yK7oojVfDfsm/BEdtz2NAknTjpOA6owoMOaWG1Y7IL1fDbE275GuVEVzd99lVEVU8SEt90Prs8nV53aP6sd0Prs8nV53aP6sCqjgLbsylWzU69WpSPNzM9cc8k9Ox5mLxu3bDbDhw2IiIjYbGMRrWonyqqqqqqzp3Q+uzydXndo/qx3Q+uzydXndo/qwKqJ01BQcwXne8nYcPE951jFUOUbM1p9s1GjQZm4I7l5SEV07Py8SBKNRN4nA1XRlVGcTWI7j4Duh9dnk6vO7R/Vjuh9dnk6vO7R/VgaPfVkXJmjEEhjyTtOYx7RqtMQpCvUupxZVJyXo0J3fwICSEWPL7xWsZDTaKiNhxHKvfJwGt0+Qk6VIS1Mp0tDl5SUhMgQIMNNmw4bURrWoniREREJd7ofXZ5Orzu0f1Y7ofXZ5Orzu0f1YDTx4dmrn+QfQ8UqolXSRZ+dv07Z3zXmvDv6Ov0i+1f2Mpnthk6v8A6hJx5aN79LO/6p3fMZ+s2Ti4VUqoCVeyj+Ank37F9MSRVRP+vXFt95p0nXzjPGlC9mbkrPsZ2lJdtQZfpeiqUrGie+Rnsht2hwnu75yb7bJuqoi9V7ofXZ5Orzu0f1YFVHVKJjagW5flwZAo0aclZu6IMu2qSbHs7Ujx4KK1kyrOHiSN0e0NXI7ZWsbum6IpgHdD67PJ1ed2j+rHdD67PJ1ed2j+rAqo/NPU2nVRkKHU6fLTbIEZkxCbHhNiIyKxd2PajkXZzV5oqc0XqJe7ofXZ5Orzu0f1Y7ofXZ5Orzu0f1YFVAlXuh9dnk6vO7R/Vjuh9dnk6vO7R/VgbNV8R+yuebczd7YOi9r9t1G3vYztTi6ftuPLxem6bjTh4e19uHgXfj33TbZeaj44oM5kiWyjUI05N1Wn0x9Lp0GM9qy0jDiP4o0SExGoqRImzGuc5y96xqJwpxbz/wB0Prs8nV53aP6sd0Prs8nV53aP6sB2UfwE8m/YvpiSBlWqOqa7NSmCbmwp3Cftc9sfaX9J/pPo850Ha85Amf1O0Pi4ug4fhptxb89tlAX+AAAM/wA13nlixrVlathzC/6Ta1GqDJePSPbHLUXoJVYcRzpnp5hrmO4Xshs6NE4l6XfqapivdD67PJ1ed2j+rAqoEq90Prs8nV53aP6sd0Prs8nV53aP6sCqgSr3Q+uzydXndo/qx3Q+uzydXndo/qwKqBKvdD67PJ1ed2j+rHdD67PJ1ed2j+rAqoEq90Prs8nV53aP6sd0Prs8nV53aP6sCqgSr3Q+uzydXndo/qx3Q+uzydXndo/qwKqBKvdD67PJ1ed2j+rHdD67PJ1ed2j+rAqoEq90Prs8nV53aP6sd0Prs8nV53aP6sCqgSr3Q+uzydXndo/qx3Q+uzydXndo/qwKqBKvdD67PJ1ed2j+rHdD67PJ1ed2j+rA6pi3RNqxwtYlMxnjTXx7DW3Rum7Skv0WU2Y6LpYz40T3yNHfEdvEivd3zl232TZERE7X3PGuzyivmio/rB3Q+uzydXndo/qx3Q+uzydXndo/qwHc8a7PKK+aKj+sHc8a7PKK+aKj+sHdD67PJ1ed2j+rHdD67PJ1ed2j+rAdzxrs8or5oqP6w1XS5gvua8E2zhT20+2P2udu/wBJ9o9p9P2xOR5n9T0kTh4en4fhrvw78t9kyruh9dnk6vO7R/Vjuh9dnk6vO7R/VgVUZjqGzdA08Y+dlOsWlUq7btNnIMKuLTXNWakZWK7gSaZDdskVrYjoaObxNVGvV2/eqi5H3Q+uzydXndo/qzibszJrNvG16vad1djdhTlGrMjHkKhLxcu0fgiy8VisiNVej5IrXLzA33DeoHDuoCg+2LEl+0yvwGNR0xAhROCalVXxRoD9okJf7zURfEqoYxr6+Ll9YC0PxR4QUO7Lnx3d3tisK4anb1Up0w/tWcp1R2jwUR22yR4PCj02TZVb3rvk2XYvKy9TuqnPkjp+ks2WK+ateRzdaMam3w+SWTdPzLYsZiS6tREhx1VjojukhNRG9Fs7dXIoHqFqx8FjMn8P7h9HRxpO8FjDf8P7e9HQBqx8FjMn8P7h9HRxpO8FjDf8P7e9HQANVOr3ZlLGVhzsnTb5yLbFuzdQXhk5erVeXlIkwvyQ2xXtV/UvVudoIr0i4yxPltuVb1zPaNvXZkSNetXptfbX5OFORqbJwoyslZZjIyO6GD0KNc3hREdvvuuwFpQ4kONDbFhRGvY9Ec1zV3RyL1Ki+NDLNWPgsZk/h/cPo6OZRoIvOjVKUyvjO0Kv7I2lj295ml23E7YWO2FT4jGxGwGPVV3hw4nStZzXZqInVsavqx8FjMn8P7h9HRwGk7wWMN/w/t70dAIz7HhIpE106tqlwpvAueowN/k6SsTbtv8A8v8A3FmaTvBYw3/D+3vR0Ak3scsOCurXWVGcvvrb6c1qf2VqdW4v96NA9BwAAAAAAACU9cuoPU/gttprpxw4y+1qyzXsojreqFU7VRnB0f8AqcRnBxcTvhb77cupSrAB/nUwLmPPOP8AUzUcoYxxm24chTMzVIsxQFo07NpDiR3uWYb2tBe2OnAquTZXbt277c9jdDeeNSOc6BdE/qMxIyxJ2lTkCDTILaDP0vtmE9jle7hnIj1fsqIm7dkTxnnroH/4zi4/+0ro/wC9intFNzLJOVjTcVdmQIbojl+hE3X/AOAHkTrkuad1YdkBsnTLTp1z7ftyoS9KjwmuXgdHibR56Iu3JVbCajEXxcDvlU9c6dT5Ok0+VpVOl2QJSTgsl4EJibNhw2NRrWonyIiIh40djV6bKfZCLpyLU1WadBgVytJFe5FVIkaOjGbf+rFdtt1Ih7QAQLr11nar9Id8U6Zt2yMf1nH1daiU+oTlNnnTMKO1PfZaM9k21iP275rkYiK1erdqlZaec5WpqKxLQsq2lERsCqQESalVejnyU01NosB+3ja7f96bL4z+mfsIWfqIxXW8WXrLI6UqkFe15hrUWJJzLU3hTEPfqcx2y/Sm6LyVTyL0vZ7vLsbGfbxw3mqSnolsxukSbgS8NXIswxiulZyXRetkVuzVVPE5N+bFA9ENe2tmQ0iWJJpbstS6tfleftSaZPcboMOC1ffJiO2G5r+BPgoiObxOXr2RTmdDuX9RWecX/pUzpblpUCSrLmvt6To0jNQI0WWTfeYjLHmIqcL1+AiInJOJV2VDzl03YovzslmqWsZvy/Bie0ajzbIk9C75IKwmqqy1Lgr8nDsr1Rd9t1Xm9D2jk5OUp0nAp8hLQ5eWlobYMGDDajWQ2NTZrWonJEREREQD+wAAmnWFrtxfpDkJSQrchM3HdtUgujyFCk4qQl6JF26WPFVFSExVRUReFzlVF2aqIqpFjeysa1Lq2uLH2lulTFuL3/SJQ6tUN2f/AOzCiMh9W/Pg2+gy3WbW5HH/AGTZ945yoUWtWjJ1OlT6SboKPbGpbYDERGsdyejXo9Vb1KrXJ49j1kxVqj045flpWDjLLtrVKNFht6GmtnGS841u3JvasThit26vgASDp57MFZ19XZJ2BnXH77GqE5HbJw6rLTLo0k2Oq8KNjw3tbEl035b7vRP2uFN1PRRrmvaj2ORzXJuiou6Knykmauex1Yz1Y3hRb3nrhj2lVJGDEl6lM02nwnxqpDXbo+kc5URHM2ciOVHLs7bxIU1ZVtrZ1oUW01q01VPYaQgSCTs3t00wkJiMR7+FETiVETfZOsDoWqnEklnHT9e2N5qCx8ao0qLEkXObusOchJ0kB6fSj2t/2qRP2GPOE7VrSuzT5cEWL2xbEZKtSmReSsl4ruGPC2XmnBFRHbeLpFPS5URyK1yIqLyVFPFfSbHdhrsqlXsyArmy1Rr9eofC1qtRIMXpI0Nqp8iLDh/7EUD2pAAAAAAAAJU7JT/o+nOSrKclo96W7PI7xtVs8xu/0fDKrJU7KDvD0VXvNQ03jy05RIsBv9aIlWlERP8AYqgVWCVe6H12eTq87tH9WO6H12eTq87tH9WBVQJV7ofXZ5Orzu0f1Y7ofXZ5Orzu0f1YFVAlXuh9dnk6vO7R/Vjuh9dnk6vO7R/VgVUCVe6H12eTq87tH9WO6H12eTq87tH9WBVQJV7ofXZ5Orzu0f1Y7ofXZ5Orzu0f1YFVAlXuh9dnk6vO7R/Vjuh9dnk6vO7R/VgVUCVe6H12eTq87tH9WO6H12eTq87tH9WBVQJV7ofXZ5Orzu0f1Y7ofXZ5Orzu0f1YFVGY6hs3QNPGPnZTrFpVKu27TZyDCri01zVmpGViu4EmmQ3bJFa2I6Gjm8TVRr1dv3qouR90Prs8nV53aP6s4m7Myazbxter2ndXY3YU5RqzIx5CoS8XLtH4IsvFYrIjVXo+SK1y8wN9w3qBw7qAoPtixJftMr8BjUdMQIUTgmpVV8UaA/aJCX+81EXxKqGhn+Xah3Zc+O7u9sVhXDU7eqlOmH9qzlOqO0eCiO22SPB4UemybKre9d8my7HsP2O3VdrHzbClKblLET69aKN4Uvx6NpjkRE8cNURk4u6bbwGtVOt24HoEAAAAAAAAAAAAAAAAAAAAAAAAAAAAAAAAAAAAAAAAAAAAAGParbYy9f8AhurY1woslKV27/6HmKtOzPQwKVIREXtmOvCivc5YaLCakNquR0VHckaqpsIAirTd2KnT3hTtWv35L/pIuiDwv6erQEbToD0/6KT3Vrv3xViLy3RGnaNesGFLwtN8CBCZDhQ8/WexjGNRGtaiTSIiInUiIVaSrr6+Ll9YC0PxQGq6sfBYzJ/D+4fR0caTvBYw3/D+3vR0AasfBYzJ/D+4fR0caTvBYw3/AA/t70dAA1UhHLd16JqllevzGrDCca1r7pM8+Vpz+1anMNuuSRqdBGhuk4bIU4j071YMVHq1W8K7om6XcAJ10X2BWretu8sj3DZz7SmckXJErcnQYkFsGJTKbDgw5eSgvhNREhv6GE1ys/ZV+3iO66sfBYzJ/D+4fR0c1UyrVj4LGZP4f3D6OjgNJ3gsYb/h/b3o6ARz2O2e6PW5q7pu/wCvuudj7f8AV1eeT/8AcLG0neCxhv8Ah/b3o6AQZoQqszRuyU6gJGYXhkrmrN3y8Bf681KVmFFVP8IcdygepAAAAAAAAAAA8V9A/wDxnFx/9pXR/wB7FPZe44MSYt6qQISbviScdjU+VVYqIeNGgf8A4zi4/wDtK6P+9intOqI5Fa5N0VNlQDxj7DQ9lI1N3fQZ1rEm1tmYhom/NFhTUJH7Iqb+ND2dPGDT1Ku0z9lbqNk1NjoEnVqzUqTAe9OFqwJ5qxpZUVetFVYTf3ns+B9YkRkJjosV7WMYiuc5y7IiJ1qqnh9rqyLP659VMtYOAbQbXVtiUmKZKTkrCakaprCVYkeM6Iu3vLVarWbqnjVPhoVz2VfWYuLLOdp+xzVlZd10y39MTEu/aJTac/lwIqc2xY3NE8aM4l5btO1di90fpgTF6ZPvWmJDvi9ZdkVzIre/p1PXvoUD+y93J7//AFU/ZAyfsQup2htoc3pVu6RlaNcFMmJieo7+12y755qu3jwYuyIqx4aoq7u75Wpt+wenB5D9k+013BgXKtK1g4X6elS09UoUxVIkmqt9jqujkVkdETkjI22zk6lfuip356A6NdUVvaq8OSF7yT4EvX5JGyVw05jucrOI3mqJ19G9O+YvyLt1ooG7gkDW92QPuNbptm2v0Se2/wBsVPjT3T+z3sf0HRxEZw8Pa0Xi33333T9xRWFcj/pgxJaGU/Yb2J9tdGlat2h2x2x2t00NH9H0nCzj2324uFu/yIB0nUrpAwpqqo0vT8nUOOyoyDHMp9bpsVIE/KIvNWterXNcxV58D2ubvzREXmeeeTuwlX/IRI01h/MNErMBXK6HJ1+ViSMZjfE3pYKRWxHfSrYafuOI1nTGoPRtrOks/wArU67cNoTtSdU6Kk/PR40ijYrFbM05VcrkhKiK/hRETZqtVEXZUKvszswGke4aLCnrnm7mtaocKdNIzdIfM7P8fBEl+Nrm79SrwqvjROoCBKjdPZEex51amLc1YuCRoESN0MpLT882r0KcRvNYTE43thKqJvs1YUTbny2PYnTNnOk6j8KW3lylSaSa1iA5s3KI7iSWmoblZGhovjRHtXZfkVDy315a7aRrLkaBp/0/2NXajLTFXhzLpmalESan5lqObChS8Biuc1vfqqucqOXbbhREVV9J9FOC6np1032njKvRWvrMtCiztURj+NkObmIixYkNq+NGK7h38fDuBuR4nWqxKt2Yf/QXo9Ev+biboi9UKDEc/wD/AOHHtLWKpKUSkztan4rYcrIS8SajPcuyNhsarnKv+CKeO3YwaDPZn1w3nm+ZY+LJUptTrDor9+UeejObBbz6u8dF5eLhA9lQAAAAAAACVOyXf6Rpgi0br9mLqt6R2+XiqEJ23/4CqyVNe/8ATrMFY2h98t05doKTLP60lLdLGjr/AIbMUCqwAAAAAAAAAAAAAAAAAAAAAx7VbbGXr/w3Vsa4UWSlK7d/9DzFWnZnoYFKkIiL2zHXhRXucsNFhNSG1XI6KjuSNVU2EARVpu7FTp7wp2rX78l/0kXRB4X9PVoCNp0B6f8ARSe6td++KsReW6I0tKDBhS8JkCBCZDhQ2oxjGNRGtaibIiInUiIfcAAAAAAAAAAAAAAAAAAAAAAAAAAAAAAAAAAAAAAAAAAAAAAAAACVdfXxcvrAWh+KKqJV19fFy+sBaH4oDf8ALFi/pQxZeWM/ZT2M9ttv1Ghdu9B03avbUtEg9L0fE3j4ek4uHibvttum+5NVp6T9Z1jWrRrKtbsg/aVFt+ny9Lp0t+ielROglYENsOFD43xnPdwsY1N3Krl23VVXmWAAJV7njXZ5RXzRUf1g7njXZ5RXzRUf1hVQAlXueNdnlFfNFR/WHE3ZpP1nXzatZsq6eyD9u0W4KfMUuoy36J6VD6eVjw3Q4sPjZGa9vEx7k3aqOTfdFReZYAA6piexf0X4ss3Gfsp7J+1K36dQu3eg6HtrtWWhwel6PidwcXR8XDxO2323Xbc80sORWWdrCp2RYu8KTndSGTrQnYvic+dk5PtSHv8ATGa5dvGerB5aXHQKjNaZtTV/0GF0lbxjqcrV70zb9mLJzMnxu38W0GJGdv8AQB6lg463K9Trpt6l3PR43SyFXk4E/KxP68GKxHsX/FrkORAAAAAAAAAxWwdGemzF+TpnMljY39jLwm4k1GjVL2Yn43E+ZVVjL0UWO6EnErl6mct+WxtQAHmF2XXC9ativ2Xq9sOCsKft+alpGrxYTecN8OJ0knHdt4kdvDVfpYh6B4NyrRM24ltfKNAjNfLV+nQpl7UXnCjbbRYa/IrXo5q/uOav+xbaybZdZsC8acyeo1ek4klOQHftQ3ptui+JyLsqL4lRFJN0FYP1D6WrmvXCN5UB1Wxcs4+pWtcrKjKuRr3KnFCfLpE6divbwqvvfCj2O57ORQNUrOg7SjceSYuXbhxX7KXZHqDapFn52u1KOj5lqorXOgvmFhK1FRNmKzgRERNtk2N9RERERE2ROpD5AHBXzY9p5KtKqWLfNEgVehVmXdKz0lGVyNiw18W7VRzV6lRzVRUVEVFRUM5wnpD09adKzPV7DViR7dnKnLpLTitrlRmYcaGjuJEdCmI72KqL1O4d03XZeamxgCIOysY5wdP4BqeUcgW8ycvSmSzKNac12/Mw3w5iPGavC2DDiNhxV2Rzl42O2RFKQ0v2pUrG0540tCsscyepNr06VmGObwq2I2AzdFTxKi8thkvTfiXL9+WlkLIlAi1moWU6JEpUtGmonaTYrnNckWJL78ER7Vbu1VTx899k20/qA424rat276PM29ddBp1Zpc43gmJKoSrJiBGb8j4b0Vrk/ehPde7G3okuSfWpVDAlLgxlVXcMhUp+Rhb/APVS8djNuXVwlLADOMV6c8FYS4n4qxXbtuTERnRRJyVk2rNxGdfC6YfvFc36FcqGjgASL2UDO0LDWl6s0iRnEh12+lWgSDWv2e2E9N5iIm3PvYW6b/K9p8djF07R8D6cJGpV+RWXuW+Ija5UGPbtEgwXNRJeCu/UqQ++VPlep0m/NLOZdUmtWTv7OVn+weIMesRLdk41SlZh1ZiNejuJ0KDEe6G2I9Ee/pEavAxjdt1Xa8GtaxqMY1GtamyIibIifIB8gAAAAAAAEo50isu/Xjp1saDvFZatNuS76lCTnwsfLNlpWIvybRkem5VxJ2B0/SRrkz3lh/vslZcjScc0iL17cDe2p+H9HDMcPL+0BWIAAAAAAAAAAAAAAAAAAAAAAAAAAAAAAAAAAAAAAAAAAAAAAAAAAAAAAAAAAAAAAAAAAAAAAAAAAEq6+vi5fWAtD8UVUSrr6+Ll9YC0PxQFVAAAAAAAAEd6ObTpF+2dqqsa4IKxaXcObr4pU6xOt0CPCl4b0T6eFyliEq6BfjG/WAu/8KByfY+7uq9RwEzGF2RuK58RVidsKrNXl/qL+GXc1F58Cy7oKIvUvAuxS5JMnGTAvZBKhJTSdrWvqHoEKZlYnVCbclLbwvhfI1Ykq5HKvW97kTZVK2AAAAAAAAAAAAAAAB0W8874Sx1FfL37l+zLejw1VHQKnXZaXi7p1okN70cq8upE3A70Cc6t2RHRZRXuZOZ/oERWI5V7UgzM0ne9eywYTkX6NuvxbnA+6j6E/nz+7NY/KAVUCZ6V2SfRFWFakpnqmw+N/AnbVLqEtz+npYDdk+leRodq6rdM17RIcC18+WFOzEb9XLJX5aHMO6uqE96P8afsgaqD6QosKYhMjwIrIkOI1HsexyK1zVTdFRU60VD7gAAAAAAAAAAAAAHW8k31R8YY+uTI1fdtTrZpU1VZhOLZXsgw3P4G/wBp3DwonjVUQxfQJY1YtTTjSrqutv8A4UZKnpu/a69U2V81Un9KxVReaKkDoEVF6lRTrOvaoTGQZbHmkigR4i1PL1xy7Ks2C7Z8vb0i9szPRlVObfgQ0Tfbi2em/WhVsrKy0jKwZKTgQ4EvLw2woUKG1GtYxqbNaiJ1IiIibAf1AAAAAAAAAAAAAAAAAAAAAAAAAAAAAAAAAAAAAAAAAAAAAAAAAAAAAAAAAAAAAAAAAAAAAAAAAAAlXX18XL6wFofiiqiVdfXxcvrAWh+KAqoAAAAAAAAlXQL8Y36wF3/hSqiVdAvxjfrAXf8AhQO163MR1zKeD5qp2Kj4d92DOQLxtKPCbvFbUZJekSG1PGsSH0kNG9SucxV6jQsEZbomdsP2plq31Y2VuSnQ5p8FruLteYTdkeAq+NYcVsRi/S076SDjN66S9UdSwZO7S+NMyzMzcdjxF5QqZXERFn6Yi9TWROUWE3kiboxqK5zgK+AAAAAAAAAAAzjUXmem6esJ3ZmOq090/CtuTbFhyjX8HbExEiMgwISu2XhR0WLDartl2RVXZdtjRyVeyj+Ank37F9MSQHF0XSrlzUDSpa7tWmd7jfBq0Fsw2xbJnlpVEk4MRN0l48Rm8WccjXc3q5Nl3RHOaiKul2Zob0iWC1qW9p8s57mIiMiVORSpxG7bbKj5tYjkXl177/SQrR7+mMEy8vRJTOuZdM0ZrGpDt69bdW8LWVy77Mpk4iPVJZepH7r413XrNbtrVfqcjsRLbz7pCyFA62MdcEzSKnE6tkWC96MbxckTl8J2y8k2AuOk4/sOgMbDoVk0CnNYrVa2UpsGCjVb8FU4Wptt4vkOfI/p2pLW1FSF2tpXx9c3EverRspSMNJv6IXSNXZfFz8aKct3Q+uzydXndo/qwKYqttW5XEclbt+m1DjZwO7alIcXib8i8SLun0Gc3bpN0x3zDitujAdhzcSN8OYZQpeDMr1/8tDa2InNVXk7rUyGe1G64ob2pH0S25QFVOUOq5Xpj3xf7TejYibeLmdHuLVRq2lYcT2UuvSXj1iIqOfcF8RZuMxNl75jID04ndfC3Zd1YvJUUDQJnsflpWM+JVtL2WL7w5VGuWNBladVYtRosSLy5zEhNOekVqqnweNE+jqQ7fpWzlfeRZ6/MSZhp1IgZExTUZam1yao8RXSFShTMJ0WVm4TXIjofGxj+KGvUrd+934GxxXtRFw31PxLcubXddF4TsdUa6z8EWG9JuNvsnDAqj27oq9SLxcus7/2MWh+1vNmpGj+0Wq2d0LrRf7D1ep+yE/B45WdfxzUfdeKPF4uliN/YfEczZOHZA9BwAAAAAAAAAAPhzmsarnORGom6qq8kQ+SZtaORrnmKbb+mDE870WQcwxYlLZMs5+w1Ean9IVF+3NqNhcTGc0VXK5WrxM2A69pOY7Pmcck6x6iixqNGiusTHyuTdqUaTiL2zNw9/FMTCKqLyVOGI3qUro61jXHtsYnsGg42s2S7VotuyMKQlIa7K5WMTZXvX9p7l3c53jc5V8Z2UAAAAAAAAAAAAAAAAAAAAAAAAAAAAAAAAAAAAAAAAAAAAAAAAAAAAAAAAAAAAAAAAAAAAAAAAAAABKuvr4uX1gLQ/FFVEq6+vi5fWAtD8UBVQAAAAAAABKugX4xv1gLv/ClVEq6BfjG/WAu/wDCgVUZDqnwTD1BYin7QkJ/2Luamx4VbtWrtcrX02sSy8ctGa5ObUVd2OVEVUa9ypzRDXgBielDUC/O+Po0O6JBaNkOz5j2DvWhxURkWRqcPdrno3/oovC57FTdNuJqKqsU2wknVRYt1YVv6U1t4XpMWdqNElmyWRbflk29sNAbtxR0TqWZlmojmuXnwMTdeFnA+lMeZBtDKtlUjIVhVuBVqDXJZs1JzUFeTmryVrk62va5Fa5q7K1zVRURUVAOxAAAAAAAAEq9lH8BPJv2L6YkiqiVeyj+Ank37F9MSQH542ijIuPZaLTtNWqi77NoatVsO2Lkk4NzUmCzn7xBZNd/AhbbJtxPXrXddzLro0oam5iJFfcWn/SHkNjkdvNrQJqk1OLy5o57GIxFXnsu/Jzt90RD0DAHmBUdId1uWL7Ldi1x9VVX9atGyrEp6Rv+q4np0S/v26l+U4ruQP8A0O//AOoP/wDmPUqqVWmUSnx6tWqjKyEjKsWJHmZqM2FChMTrc57lRGp9KqcLZmSsc5Hl405jy/7buiBLO4I0Wi1WBOshu+RywXORF+hQPNqR0hVdrXexvYmbcpzd++bVc1OnXvX5WuSKvCn0HcqFpKz8x7VtnRnpLtNeLlHuFk5WosLknfs2a5FcnLh35I5qqvXuei4AkOh6TtT1bkEo9+ar4Vn2/EVOmt/F1rStEa1vLfop5UWMxVTl8Hl1/QcLojxja+HNV2qTHFmtnfYqkpY6w3z02+ZmIsSNTJmNGixYr1Vz3vixYj1Xq3cuyImyJaxKunjw7NXP8g+h4oFVAAAAAAAAAHw5zWNV73I1rU3VVXZEQDruRchWliix61kW+6tDplCoEq6bnZl/ianJGtTrc9zla1rU5uc5qJzVCetHVkXZfFw3PrIy3SIshc+SYbJa2qXMLvEoVrw14pWX/svjLtGibclXhds1XOQ6jGjs1+507QlYrZvT5iWptfMxG99L3lccNN0hovVEk5dHIq9bXqv7TXtVlqoiIiIibIgHyAAAAAAAAAAAAAAAAAAAAAAAAAAAAAAAAAAAAAAAAAAAAAAAAAAAAAAAAAAAAAAAAAAAAAAAAAAAAAEq6+vi5fWAtD8UVUSrr6+Ll9YC0PxQFVAAAAAAAAEq6BfjG/WAu/8AClVEq6BfjG/WAu/8KBVQAA+HNa9qse1HNcmyoqboqEQ3dQqz2PXI05lixqdNzuny8Z9sS8LflIaxFtGfiKjUqUpDTqlnKqJEhtTlyRE5Q0bb5+apU2n1inTVIq0jAnZGegvlpmWmIaRIUaE9qtex7V5Oa5qqiovJUVQP5UOuUa5qNI3Fb1UlqlS6nLw5uTnJaKkSFMQXtRzHscnJzVRUVFQ/cRBUaFkLsdlYmblsqTqt5acJ6YdM1Sgsc6YqVkPe7d8xK8S7xZPdVVzFXdvNVVF4nvsSy71tTItrU29rHr8nWqFV4CTElPSkTjhxWL/vRUVFRWqiK1UVFRFRUA5sAAAAAJV7KP4CeTfsX0xJFVEq9lH8BPJv2L6YkgKqAAGAayMQ33lux7cZYtDodzRbYuOWrs5atcj9DI3BLwmvRZWK9Uc1O+c17eNOHiYm/Ix7E9xYvktSFnvvnTJdOn7I85IzlJp8GQhSa29cLXMR75d8zKt4JiJDRivZ3rVT5V5IUnnXCEvmmj0dsneVYtC47ZqLatQa9SuB0aSmUarV4ocRFZGhuaqo6G5NlT5Dpdn6Zb7mMhW9knPee57JM/Zz40a3ZODb0rRZKSjxWLDfMPhwVe6NF4FVqKr0am67N5gfxufK2pOFT7vyPQbHtWkWdZ8acSHSrihTkKr1uWlUVYsxDio5sKVa/hf0XFDio9Ea5Vajjb7OuaSvS0qLeFOgxoUrW5CXqEGHGbwxGMiw0e1HJ4lRHczGsv2tivVJiqrVSWyNW5SlUBahLxY0lOxZWUhTkq5UisnpOM1IUyyG+FssOYhuYrd9k2dudy01XnX8h4DsO9bpkZeUqtXokvMTMKXgLAhK7h2R7Ia/Aa5ERyN8SORANLJV08eHZq5/kH0PFKqJV08eHZq5/kH0PFAqoAAAAAAPhVRqK5yoiJzVVA+SM83X/d2rjJFR0lYHrsxTbQpDkhZSvWSXdJeCqqjqPKROp0eJs5sRU3RqcTV3RsRq/bIebcj6s7vqmA9JVbfSbVpsbtO9sowkV0GURfhyVLcip00wqclitXZqLu1URWxCkcL4Yx/gLH1Oxpjakdo0mQ3e58R3HHm47tukmI8TriRXqibu6tkRqIjWtagctjzHtnYpsuk49sGhy9IoNEl0lpOUgpya1Oaucq83Pc5Vc56qrnOcqqqqqqdjAAAAAAAAAAAAAAAAAAAAAAAAAAAAAAAAAAAAAAAAAAAAAAAAAAAAAAAAAAAAAAAAAAAAAAAAAAAAAAABKuvr4uX1gLQ/FFVEq6+vi5fWAtD8UBVQAAAAAAABKugX4xv1gLv/AApVRKugX4xv1gLv/CgVUAAAAA+kWFCjwnwI8NsSHEarHseiK1zVTZUVF60I4uvT5mLSrc9TyvozgwqzalSmFn7kxNNxejlY71/WR6U//m8ZUT9UibLtsiPRGQksoAZPp+1NYw1HUGYn7Jn5iTrVKf0Fctypw+16pSJhF2dDmIC80RHIqI9N2qqKm+6ORNYJ/wA96P7Vy1cUtlOxLmqONcq0xu0jeFCajY0VqJt0U5C3Rs1CVERFa5UdsiN4uHdq53SdWuXNO1RlrN1x2K2SpsSI2WkcnWzLvmKHOKvJvbkJreOUiO8fe7KqrsxrE4gLEBxlt3Pbd5UWVuS0a/Tq1SZ1nSS09T5lkxAjN+VsRiq13+CnJgDDtbmI7mzrpZv7F9mQmRq5VZOXjyEFz2s6eNKzcGabBRzlRrVf0HAiqqIiuTdUTmbiAMCwxrUwrlZkK3a1cMKx79lUSBVrRuZfY6oSk2iJxw2NjbJGbvza6GrlVqoqo1d0TfToGU8BYWzbKJKZWxlb9y8ENYUKYnZNqzMFi77pCjt2iw+tfgOQxBOxz4ut1yuw/l3MmMIbV3hylsXpMMlU2XdGuhx0iq9iKid6rue3NQKuBKiaTNSdKRIdr6/cgQIbU2b7LUCQqbuXwN3ROFV/tf1vGfPc8a7PKK+aKj+sA1S6NLGA7yuWduy4cey8eeqkVkepw4U7NQJOpRGoiNfNykKK2XmnbIibxob15IalLy8CUgQ5WVgQ4MGCxIcOHDajWsaibI1ETkiInLYlnuXtW9T5XN2Qa5o6P5RPYqx6ZTd2p1cPA53CvyqnWfzdoEhXEn/9UdVuervhPXeNIRLr7Tp8XrXnAgw025q7bZybIu3iQDZ8s6jMHYNkYs5lPJtCoMSGzjbJRZlIk7F5bokOVh8UaIqpt8Fi9aGQaOqRdt25LzTqhr1oVO1qRlyeojbeplWhpCnlp9Mk3yzJqNCRVWEsbj4kYq77Jum7Va5e+Yq0Y6YcLzkKrWFh6iQKtBidMyqz7X1CebF8cRkeZdEfDcq8+8Vqc12RDagAAAA+r3shsdEiPRrWoqucq7IiJ41JfyZrjoa3PGxNpgtCZzNkRE4YsCjxUSj0pV5JEnZ/9UxqL+y13WitVzF2A3/IORbHxTaU/fWRbmkaBQqazjmZ2cicLG/I1qfCe9y8msaiucuyIiryJEj1DPfZAuOToPsziPT5M95GqERnQ3DeEuvwmwWrv2rKvby4l34mr/yiOcxnbLG0b3bkW7JDLeta+ZbIdwSD1mKTaUlCWHbFCev9SA7/AFl6IiJxxE5/tI9Ua5Kxa1rGoxjUa1qbIiJsiIB13HmO7KxRZ1MsDHtuylEoNIhJBlZOWbs1qdaucq83vcqq5z3KrnOVVVVVVU7GAAAAAAAAAAAAAAAAAAAAAAAAAAAAAAAAAAAAAAAAAAAAAAAAAAAAAAAAAAAAAAAAAAAAAAAAAAAAAAAAAAJV19fFy+sBaH4oqoj/ALJNdNCsa1cF3rdM92lRbfzhbFUqMz0T4nQSsCHORIsTgYjnu4WMcuzUVy7bIiryAsAEq+6j6E/nz+7NY/KD3UfQn8+f3ZrH5QCqgSr7qPoT+fP7s1j8oPdR9Cfz5/dmsflAKqBKvuo+hP58/uzWPyg91H0J/Pn92ax+UAqolXQL8Y36wF3/AIUe6j6E/nz+7NY/KHE9jZumhXzaudL1tae7dotwZwueqU6Z6J8Pp5WPDk4kKJwPRr28THtXZyI5N9lRF5AWAAAAAAAAAflqlKpdcp0zR61TZWoSE7CdAmZWagtiwY0NybOY9jkVrmqnJUVNlP1ACU6/oNpFnVqZvfSZkuu4WuGO/po8jT17ct+fenij06Kqs+hFYqNaiqqMVT+Uvqhz/g9fYvVhgOoTdNgJsl847gxKpS3tTriTMov+kSqInNXKioqrs1qIViAM4xPqNwZnKVbMYpyjQbhiK3jdJwJlIc5Db8sSWicMZif3mJ4zRzHMsaQdOeaJl1VvfF9L9muLpWVumo6n1JkRObX9sy6siOVF5pxq5PoM5TSpqMx932ENat4NlIX6uk35Tpe4YT2+KH2w5GRobU6kVu67JsBVIJZ/SL2QjH3vN2aeseZQgN5duWbdLqRFRv8AWfBqDV4nfK1i7b9R+iFrPvOj+93/AKLs7Up6fDiUiiQa1AZ8qq+Xi8W30o1QKeBMcXshmCJD/h63snUXb4Xb9iVKHw/v2hKfkd2TrRbBd0E5lKoysyvwZaNalXSK5fkREllT/eBU4Jgg9kZ02z//AACt+Vnfq7QsmqRN/wB28FD+kXXEyp95YulbP9yK79XHbZjpGVcvyLGmYjNv/ZUCmwSy7Out28V7UsPRlI2wyJ+rqt6XnLJCh/35SVa6Mv8Agp9XYP1vZF77J+rOkWXJxf11Kx3bbWf+xPTirHZt/dAoe98iWFjSjuuDId6US2qa3f8A0qqz0KVhuVE+C1YipxO+RqbqviQnaf11y2QYsSh6S8P3Zl2pK9YLasyUfSrdlnpyVYs/Mtai8K8+Fre/RF2d1KdhsjQXp3tesNuy7aFVMmXSmyvr1+1F9amnqnNF4IvvLVReaKkNFT5ShJaWlpKXhyknLw4ECCxIcOFCYjWMaibI1ETkiIniQCSV0k5sz89KhrHzfMTNGjKj1x9Yr4lNoqN6+jmZhf8ASJtPlRyoqKnev2KSxxi3HWIbbhWhjKzaVbdIhLxdrU+XSGj37IiviO+FEeqIm73qrl25qdp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00" y="1685528"/>
            <a:ext cx="4301899" cy="50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9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block on each </a:t>
            </a:r>
            <a:r>
              <a:rPr lang="en-US" dirty="0" err="1" smtClean="0"/>
              <a:t>stateful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Possibly generate invalid items</a:t>
            </a:r>
          </a:p>
          <a:p>
            <a:r>
              <a:rPr lang="en-US" dirty="0"/>
              <a:t>F</a:t>
            </a:r>
            <a:r>
              <a:rPr lang="en-US" dirty="0" smtClean="0"/>
              <a:t>ilter invalid items </a:t>
            </a:r>
            <a:r>
              <a:rPr lang="en-US" dirty="0"/>
              <a:t>out before they leave the </a:t>
            </a:r>
            <a:r>
              <a:rPr lang="en-US" dirty="0" smtClean="0"/>
              <a:t>system</a:t>
            </a:r>
            <a:endParaRPr lang="ru-RU" dirty="0" smtClean="0"/>
          </a:p>
          <a:p>
            <a:r>
              <a:rPr lang="en-US" dirty="0" smtClean="0"/>
              <a:t>Revert changes of operations’ states that have been done by invalid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89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1091</Words>
  <Application>Microsoft Office PowerPoint</Application>
  <PresentationFormat>Экран (4:3)</PresentationFormat>
  <Paragraphs>88</Paragraphs>
  <Slides>18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An optimistic approach to handle out-of-order events within analytical stream processing </vt:lpstr>
      <vt:lpstr>Preliminaries: data flow</vt:lpstr>
      <vt:lpstr>Preliminaries: computational flow</vt:lpstr>
      <vt:lpstr>Preliminaries: physical deployment</vt:lpstr>
      <vt:lpstr>Preliminaries: operations</vt:lpstr>
      <vt:lpstr>Problem statement: reordering</vt:lpstr>
      <vt:lpstr>Existing solutions: in-order processing</vt:lpstr>
      <vt:lpstr>Existing solutions: out-of-order processing</vt:lpstr>
      <vt:lpstr>Optimistic approach</vt:lpstr>
      <vt:lpstr>Optimistic approach: operations</vt:lpstr>
      <vt:lpstr>Optimistic approach: grouping</vt:lpstr>
      <vt:lpstr>Optimistic approach: grouping</vt:lpstr>
      <vt:lpstr>Optimistic approach: barrier</vt:lpstr>
      <vt:lpstr>Optimistic approach: stateful transformation</vt:lpstr>
      <vt:lpstr>Optimistic approach: advantages and limitations</vt:lpstr>
      <vt:lpstr>Experiments: overhead</vt:lpstr>
      <vt:lpstr>Experiments: scalability</vt:lpstr>
      <vt:lpstr>Experiments: comparison with Apache Flink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optimistic approach to handle out-of-order events within analytical stream processing</dc:title>
  <dc:creator>Artem</dc:creator>
  <cp:lastModifiedBy>Artem</cp:lastModifiedBy>
  <cp:revision>104</cp:revision>
  <dcterms:created xsi:type="dcterms:W3CDTF">2018-04-02T06:33:21Z</dcterms:created>
  <dcterms:modified xsi:type="dcterms:W3CDTF">2018-04-10T16:09:58Z</dcterms:modified>
</cp:coreProperties>
</file>