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767BD8-B6D3-4214-B14E-4F70E9F7F6AE}" v="14" dt="2025-02-20T08:35:46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49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24962-6D8E-461B-921D-7A87F5B9ED92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94ABA7-E23D-4289-85A7-1BBB100D2D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093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2A9E2-0A48-CD7C-D062-AE3C6C5E3A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776CF-4AB7-B681-8BAE-18A44B264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44685-3242-32B1-EFBC-DAC7A15FA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A9FE-F179-4FB1-B57B-2625202F3C6B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F796B-2F7A-6FEF-23DB-F7C9F8C86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C6A92-9EAC-2BA3-BA8D-379DF295C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5899-5787-43AF-BBEF-449DC1C60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396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7E6FE-3F42-18BD-B97A-A81C0C0AA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68DDDD-654C-E7F3-1E62-21A2C748D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AAB41-2449-1A42-321E-27A043E75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A9FE-F179-4FB1-B57B-2625202F3C6B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36439-8C4E-FB1A-B09C-C228FBCE5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8AE19-623F-B008-58F8-D90AEAA5C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5899-5787-43AF-BBEF-449DC1C60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458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3C34A3-F6DF-2AB0-9F65-61EFEBD494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7F9155-8DBA-5D8B-92C0-42260541D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942E3-8CBC-9535-485F-E7DC62CCE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A9FE-F179-4FB1-B57B-2625202F3C6B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B3C4D-822E-1A65-9780-5B7297F05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34F5C-DDE8-F092-82F6-13ABC8B52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5899-5787-43AF-BBEF-449DC1C60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70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782E7-8F2E-5E7D-7987-EF0660AA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17BE7-76C8-9C82-A4B3-3032AF5F4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73F6F-390A-E2AF-A718-36E45795B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A9FE-F179-4FB1-B57B-2625202F3C6B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6DAC7-9A7E-BB1A-715F-9C4796F46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04A81-5A65-D684-C9D9-C52F313C5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5899-5787-43AF-BBEF-449DC1C60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150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5ED0A-DEB4-54B6-78D3-766CE5186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74C78-BFA3-6EFD-0501-6DE90D144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769EC-696A-B622-7BAC-EC3401D30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A9FE-F179-4FB1-B57B-2625202F3C6B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0CB98-7083-453A-DF20-306AEDE8B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740B3-6F56-F0B2-BE79-A5B31F511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5899-5787-43AF-BBEF-449DC1C60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178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E8FD6-CFE0-FDB1-A674-A1EB99C76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9902D-8F6A-AF4F-2E70-8AFBF44C17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C33D5-6B03-BE9A-185D-07B469CBC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6ED0A-8981-A776-50B3-4C9034F3A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A9FE-F179-4FB1-B57B-2625202F3C6B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A8848-3E58-1C1F-0073-B939DE463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8B3654-75EE-A290-682C-51C9F71C2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5899-5787-43AF-BBEF-449DC1C60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60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51664-4269-B657-12A4-6C9611DFA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88FD8-9F6F-0970-270E-2F6DB0CBA6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BD5476-60AD-9D91-44AF-28483B408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2444ED-03CA-85FA-9CE3-8980F1E676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8F3050-4DF3-F249-A5C4-45BDB7793E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7B2CE9-0EE7-E8C2-F39A-DADC03666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A9FE-F179-4FB1-B57B-2625202F3C6B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08F135-3BC3-2544-D9A7-A46D21BC3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4DE589-1E29-35DA-310D-F69ADA776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5899-5787-43AF-BBEF-449DC1C60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2357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5708A-7521-785D-AB0F-BD9AEF598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CE8A27-BAC4-F623-6A04-A4C781A33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A9FE-F179-4FB1-B57B-2625202F3C6B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ACC40-8829-9A62-9C51-89B54C42D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CB670B-1F9B-96FE-1520-2C7D8368D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5899-5787-43AF-BBEF-449DC1C60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870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0AF25A-A585-BA4E-947D-C4EC1D867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A9FE-F179-4FB1-B57B-2625202F3C6B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14FE74-E23E-7757-74AA-21CC0EC82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329C8-F1E4-61D2-FA7D-71B90105A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5899-5787-43AF-BBEF-449DC1C60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294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EEA9B-53A5-E017-665C-93354E7A7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3DC9F-FF1B-E201-1330-8612CA8E1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0413F6-8052-7FD6-93DE-53E76B8E2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D23E4-7C3B-81AB-CD8D-40FF59BCD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A9FE-F179-4FB1-B57B-2625202F3C6B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713E80-2AF2-4162-255B-F0219E41C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F47C4-6539-0263-DC51-663DBE576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5899-5787-43AF-BBEF-449DC1C60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89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19D33-8754-CBA6-0CD7-B40CEDCD7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2D94DA-A686-4344-E3D0-3B0CD398F1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030169-E72F-3D5F-0149-47D4BC7BA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B70BA9-7F13-BE61-C9D6-24F3CBA43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CA9FE-F179-4FB1-B57B-2625202F3C6B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DE033-A227-9EFE-12C8-6FFE4F8DC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697036-5B10-CA86-987F-DFA898A31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C5899-5787-43AF-BBEF-449DC1C60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670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D10D45-A879-CFB8-C4F9-4A515E182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210C5-EA4C-446E-0483-4AAB64A9F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F7784-7C9D-09A3-AFFF-08AFBA462B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7CA9FE-F179-4FB1-B57B-2625202F3C6B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6385B-8B20-661C-EB67-AE09BF020B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AA5E2-DC2D-AE05-E6AB-32BFBB3576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0C5899-5787-43AF-BBEF-449DC1C60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189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D3AC4979-0ACA-9F98-3C53-55FD4AC89541}"/>
              </a:ext>
            </a:extLst>
          </p:cNvPr>
          <p:cNvSpPr/>
          <p:nvPr/>
        </p:nvSpPr>
        <p:spPr>
          <a:xfrm>
            <a:off x="7437120" y="1303540"/>
            <a:ext cx="7435809" cy="26588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Quick Rent:</a:t>
            </a:r>
          </a:p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 </a:t>
            </a:r>
            <a:r>
              <a:rPr lang="en-US" sz="28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Renting Personal Items</a:t>
            </a:r>
            <a:endParaRPr lang="en-US" sz="2800" dirty="0"/>
          </a:p>
        </p:txBody>
      </p:sp>
      <p:pic>
        <p:nvPicPr>
          <p:cNvPr id="1026" name="Picture 2" descr="10 Steps To Follow When Renting an Apartment | Rent. Blog">
            <a:extLst>
              <a:ext uri="{FF2B5EF4-FFF2-40B4-BE49-F238E27FC236}">
                <a16:creationId xmlns:a16="http://schemas.microsoft.com/office/drawing/2014/main" id="{1117A751-29F1-ED1B-0717-0D7B2241B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634480" cy="6949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F515FD-D5D0-4C17-BC8D-91D0FD9BF569}"/>
              </a:ext>
            </a:extLst>
          </p:cNvPr>
          <p:cNvSpPr txBox="1"/>
          <p:nvPr/>
        </p:nvSpPr>
        <p:spPr>
          <a:xfrm>
            <a:off x="7325360" y="3241040"/>
            <a:ext cx="4236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By     </a:t>
            </a:r>
          </a:p>
          <a:p>
            <a:r>
              <a:rPr lang="en-IN" dirty="0"/>
              <a:t>            </a:t>
            </a:r>
          </a:p>
          <a:p>
            <a:r>
              <a:rPr lang="en-IN" dirty="0"/>
              <a:t>            Satvik Chauhan(2401010026)</a:t>
            </a:r>
          </a:p>
          <a:p>
            <a:r>
              <a:rPr lang="en-IN" dirty="0"/>
              <a:t>            </a:t>
            </a:r>
            <a:r>
              <a:rPr lang="en-IN"/>
              <a:t>Keshav  ( 2401010185)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7375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3D3BE9-452B-B4E0-5E2D-0341C78A522A}"/>
              </a:ext>
            </a:extLst>
          </p:cNvPr>
          <p:cNvSpPr txBox="1"/>
          <p:nvPr/>
        </p:nvSpPr>
        <p:spPr>
          <a:xfrm>
            <a:off x="3251200" y="2743706"/>
            <a:ext cx="7853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24715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9CD11E26-DCB4-94CB-0297-B92821917A78}"/>
              </a:ext>
            </a:extLst>
          </p:cNvPr>
          <p:cNvSpPr/>
          <p:nvPr/>
        </p:nvSpPr>
        <p:spPr>
          <a:xfrm>
            <a:off x="3385939" y="586770"/>
            <a:ext cx="994457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Sharing Economy:</a:t>
            </a:r>
            <a:endParaRPr lang="en-US" sz="4450" dirty="0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4514A3D9-573E-D4FB-A1DD-8A3CE46D8A15}"/>
              </a:ext>
            </a:extLst>
          </p:cNvPr>
          <p:cNvSpPr/>
          <p:nvPr/>
        </p:nvSpPr>
        <p:spPr>
          <a:xfrm>
            <a:off x="1068110" y="32770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Definition</a:t>
            </a:r>
            <a:endParaRPr lang="en-US" sz="2200" dirty="0"/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B61D30DA-E0B4-1EC6-7F05-861CEEFBF80D}"/>
              </a:ext>
            </a:extLst>
          </p:cNvPr>
          <p:cNvSpPr/>
          <p:nvPr/>
        </p:nvSpPr>
        <p:spPr>
          <a:xfrm>
            <a:off x="377230" y="3714709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Share access to goods and services.</a:t>
            </a:r>
            <a:endParaRPr lang="en-US" sz="1750" dirty="0"/>
          </a:p>
        </p:txBody>
      </p:sp>
      <p:sp>
        <p:nvSpPr>
          <p:cNvPr id="8" name="Text 4">
            <a:extLst>
              <a:ext uri="{FF2B5EF4-FFF2-40B4-BE49-F238E27FC236}">
                <a16:creationId xmlns:a16="http://schemas.microsoft.com/office/drawing/2014/main" id="{8A3F5ACA-83DE-F99F-717A-628D9805DBDC}"/>
              </a:ext>
            </a:extLst>
          </p:cNvPr>
          <p:cNvSpPr/>
          <p:nvPr/>
        </p:nvSpPr>
        <p:spPr>
          <a:xfrm>
            <a:off x="3903345" y="5458212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cs typeface="Gelasio" pitchFamily="34" charset="-120"/>
              </a:rPr>
              <a:t>Use of proper </a:t>
            </a:r>
            <a:r>
              <a:rPr lang="en-US" sz="1750" dirty="0" err="1">
                <a:solidFill>
                  <a:srgbClr val="746558"/>
                </a:solidFill>
                <a:latin typeface="Gelasio" pitchFamily="34" charset="0"/>
                <a:cs typeface="Gelasio" pitchFamily="34" charset="-120"/>
              </a:rPr>
              <a:t>Sustainibility</a:t>
            </a:r>
            <a:r>
              <a:rPr lang="en-US" sz="1750" dirty="0">
                <a:solidFill>
                  <a:srgbClr val="746558"/>
                </a:solidFill>
                <a:latin typeface="Gelasio" pitchFamily="34" charset="0"/>
                <a:cs typeface="Gelasio" pitchFamily="34" charset="-120"/>
              </a:rPr>
              <a:t> </a:t>
            </a:r>
          </a:p>
          <a:p>
            <a:pPr marL="0" indent="0">
              <a:lnSpc>
                <a:spcPts val="2850"/>
              </a:lnSpc>
              <a:buNone/>
            </a:pPr>
            <a:endParaRPr lang="en-US" sz="1750" dirty="0">
              <a:solidFill>
                <a:srgbClr val="746558"/>
              </a:solidFill>
              <a:latin typeface="Gelasio" pitchFamily="34" charset="0"/>
              <a:cs typeface="Gelasio" pitchFamily="34" charset="-120"/>
            </a:endParaRPr>
          </a:p>
        </p:txBody>
      </p:sp>
      <p:sp>
        <p:nvSpPr>
          <p:cNvPr id="9" name="Text 5">
            <a:extLst>
              <a:ext uri="{FF2B5EF4-FFF2-40B4-BE49-F238E27FC236}">
                <a16:creationId xmlns:a16="http://schemas.microsoft.com/office/drawing/2014/main" id="{3F92515F-C09A-468B-0F06-5C02F7EE4525}"/>
              </a:ext>
            </a:extLst>
          </p:cNvPr>
          <p:cNvSpPr/>
          <p:nvPr/>
        </p:nvSpPr>
        <p:spPr>
          <a:xfrm>
            <a:off x="8856067" y="325183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Our Focus</a:t>
            </a:r>
            <a:endParaRPr lang="en-US" sz="2200" dirty="0"/>
          </a:p>
        </p:txBody>
      </p:sp>
      <p:sp>
        <p:nvSpPr>
          <p:cNvPr id="10" name="Text 6">
            <a:extLst>
              <a:ext uri="{FF2B5EF4-FFF2-40B4-BE49-F238E27FC236}">
                <a16:creationId xmlns:a16="http://schemas.microsoft.com/office/drawing/2014/main" id="{E31767DC-F2A6-4946-A8E8-2B029755B003}"/>
              </a:ext>
            </a:extLst>
          </p:cNvPr>
          <p:cNvSpPr/>
          <p:nvPr/>
        </p:nvSpPr>
        <p:spPr>
          <a:xfrm>
            <a:off x="8358227" y="3737451"/>
            <a:ext cx="3978116" cy="3401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Extend to everyday personal items.</a:t>
            </a:r>
            <a:endParaRPr lang="en-US" sz="175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0B22F1-FB13-3DBC-AB11-71F3724B0269}"/>
              </a:ext>
            </a:extLst>
          </p:cNvPr>
          <p:cNvCxnSpPr>
            <a:cxnSpLocks/>
          </p:cNvCxnSpPr>
          <p:nvPr/>
        </p:nvCxnSpPr>
        <p:spPr>
          <a:xfrm>
            <a:off x="5680513" y="1337231"/>
            <a:ext cx="9087" cy="42013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0139F04-35A5-F24B-0A04-217D005D53BD}"/>
              </a:ext>
            </a:extLst>
          </p:cNvPr>
          <p:cNvCxnSpPr/>
          <p:nvPr/>
        </p:nvCxnSpPr>
        <p:spPr>
          <a:xfrm>
            <a:off x="5689600" y="1337231"/>
            <a:ext cx="3667760" cy="19397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8616A5F-29DF-63AD-7F40-22EAA0CAD429}"/>
              </a:ext>
            </a:extLst>
          </p:cNvPr>
          <p:cNvCxnSpPr/>
          <p:nvPr/>
        </p:nvCxnSpPr>
        <p:spPr>
          <a:xfrm flipH="1">
            <a:off x="1788160" y="1337231"/>
            <a:ext cx="3892353" cy="19146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628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54989405-F194-E191-A54E-6EE4249DF28A}"/>
              </a:ext>
            </a:extLst>
          </p:cNvPr>
          <p:cNvSpPr/>
          <p:nvPr/>
        </p:nvSpPr>
        <p:spPr>
          <a:xfrm>
            <a:off x="1461373" y="2920246"/>
            <a:ext cx="853178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Problem: Underutilized Assets</a:t>
            </a:r>
            <a:endParaRPr lang="en-US" sz="4450" dirty="0"/>
          </a:p>
        </p:txBody>
      </p:sp>
      <p:sp>
        <p:nvSpPr>
          <p:cNvPr id="4" name="Text 3">
            <a:extLst>
              <a:ext uri="{FF2B5EF4-FFF2-40B4-BE49-F238E27FC236}">
                <a16:creationId xmlns:a16="http://schemas.microsoft.com/office/drawing/2014/main" id="{9A446EF1-E7EC-A3F8-FCB6-8EE36DD1A510}"/>
              </a:ext>
            </a:extLst>
          </p:cNvPr>
          <p:cNvSpPr/>
          <p:nvPr/>
        </p:nvSpPr>
        <p:spPr>
          <a:xfrm>
            <a:off x="1248722" y="426951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Many items unused</a:t>
            </a:r>
            <a:endParaRPr lang="en-US" sz="2200" dirty="0"/>
          </a:p>
        </p:txBody>
      </p:sp>
      <p:sp>
        <p:nvSpPr>
          <p:cNvPr id="5" name="Text 4">
            <a:extLst>
              <a:ext uri="{FF2B5EF4-FFF2-40B4-BE49-F238E27FC236}">
                <a16:creationId xmlns:a16="http://schemas.microsoft.com/office/drawing/2014/main" id="{155ADA4F-C572-8A1D-D7A7-F095AC17A237}"/>
              </a:ext>
            </a:extLst>
          </p:cNvPr>
          <p:cNvSpPr/>
          <p:nvPr/>
        </p:nvSpPr>
        <p:spPr>
          <a:xfrm>
            <a:off x="1248722" y="4606679"/>
            <a:ext cx="345924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Most personal items remain idle.</a:t>
            </a:r>
            <a:endParaRPr lang="en-US" sz="1750" dirty="0"/>
          </a:p>
        </p:txBody>
      </p:sp>
      <p:sp>
        <p:nvSpPr>
          <p:cNvPr id="7" name="Text 2">
            <a:extLst>
              <a:ext uri="{FF2B5EF4-FFF2-40B4-BE49-F238E27FC236}">
                <a16:creationId xmlns:a16="http://schemas.microsoft.com/office/drawing/2014/main" id="{75DD9FA3-52E8-FA32-E4C4-02388034D13B}"/>
              </a:ext>
            </a:extLst>
          </p:cNvPr>
          <p:cNvSpPr/>
          <p:nvPr/>
        </p:nvSpPr>
        <p:spPr>
          <a:xfrm>
            <a:off x="968693" y="5661303"/>
            <a:ext cx="160496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746558"/>
                </a:solidFill>
                <a:latin typeface="Gelasio Semi Bold" pitchFamily="34" charset="0"/>
                <a:cs typeface="Gelasio Semi Bold" pitchFamily="34" charset="-120"/>
              </a:rPr>
              <a:t> </a:t>
            </a:r>
            <a:endParaRPr lang="en-US" sz="2650" dirty="0"/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23997FA1-08B8-B583-D1EB-8154C7E4A3C2}"/>
              </a:ext>
            </a:extLst>
          </p:cNvPr>
          <p:cNvSpPr/>
          <p:nvPr/>
        </p:nvSpPr>
        <p:spPr>
          <a:xfrm>
            <a:off x="458391" y="4355055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  <p:txBody>
          <a:bodyPr/>
          <a:lstStyle/>
          <a:p>
            <a:r>
              <a:rPr lang="en-IN" sz="2800" dirty="0"/>
              <a:t>1</a:t>
            </a:r>
          </a:p>
        </p:txBody>
      </p:sp>
      <p:sp>
        <p:nvSpPr>
          <p:cNvPr id="9" name="Text 7">
            <a:extLst>
              <a:ext uri="{FF2B5EF4-FFF2-40B4-BE49-F238E27FC236}">
                <a16:creationId xmlns:a16="http://schemas.microsoft.com/office/drawing/2014/main" id="{F24D242B-B89E-4C8A-7C0B-CAFF318B784B}"/>
              </a:ext>
            </a:extLst>
          </p:cNvPr>
          <p:cNvSpPr/>
          <p:nvPr/>
        </p:nvSpPr>
        <p:spPr>
          <a:xfrm>
            <a:off x="5679443" y="414764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Access preferred</a:t>
            </a:r>
            <a:endParaRPr lang="en-US" sz="2200" dirty="0"/>
          </a:p>
        </p:txBody>
      </p:sp>
      <p:sp>
        <p:nvSpPr>
          <p:cNvPr id="10" name="Text 8">
            <a:extLst>
              <a:ext uri="{FF2B5EF4-FFF2-40B4-BE49-F238E27FC236}">
                <a16:creationId xmlns:a16="http://schemas.microsoft.com/office/drawing/2014/main" id="{A9276DDA-27C5-77E5-4325-C8CBAF409AF8}"/>
              </a:ext>
            </a:extLst>
          </p:cNvPr>
          <p:cNvSpPr/>
          <p:nvPr/>
        </p:nvSpPr>
        <p:spPr>
          <a:xfrm>
            <a:off x="5679443" y="4439922"/>
            <a:ext cx="345924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Consumers need items temporarily.</a:t>
            </a:r>
            <a:endParaRPr lang="en-US" sz="1750" dirty="0"/>
          </a:p>
        </p:txBody>
      </p:sp>
      <p:sp>
        <p:nvSpPr>
          <p:cNvPr id="11" name="Shape 5">
            <a:extLst>
              <a:ext uri="{FF2B5EF4-FFF2-40B4-BE49-F238E27FC236}">
                <a16:creationId xmlns:a16="http://schemas.microsoft.com/office/drawing/2014/main" id="{4D15004B-1F6C-1C13-1D11-06A69696C84B}"/>
              </a:ext>
            </a:extLst>
          </p:cNvPr>
          <p:cNvSpPr/>
          <p:nvPr/>
        </p:nvSpPr>
        <p:spPr>
          <a:xfrm>
            <a:off x="4994136" y="426249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12" name="Text 6">
            <a:extLst>
              <a:ext uri="{FF2B5EF4-FFF2-40B4-BE49-F238E27FC236}">
                <a16:creationId xmlns:a16="http://schemas.microsoft.com/office/drawing/2014/main" id="{74738DDD-49F7-1644-4875-B49A390D07B3}"/>
              </a:ext>
            </a:extLst>
          </p:cNvPr>
          <p:cNvSpPr/>
          <p:nvPr/>
        </p:nvSpPr>
        <p:spPr>
          <a:xfrm>
            <a:off x="5092658" y="4396769"/>
            <a:ext cx="206216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13" name="Text 11">
            <a:extLst>
              <a:ext uri="{FF2B5EF4-FFF2-40B4-BE49-F238E27FC236}">
                <a16:creationId xmlns:a16="http://schemas.microsoft.com/office/drawing/2014/main" id="{749F0633-8E14-D188-5DB5-2B39EB57B3E0}"/>
              </a:ext>
            </a:extLst>
          </p:cNvPr>
          <p:cNvSpPr/>
          <p:nvPr/>
        </p:nvSpPr>
        <p:spPr>
          <a:xfrm>
            <a:off x="9117814" y="4463589"/>
            <a:ext cx="344555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Environmental concerns</a:t>
            </a:r>
            <a:endParaRPr lang="en-US" sz="2200" dirty="0"/>
          </a:p>
        </p:txBody>
      </p:sp>
      <p:sp>
        <p:nvSpPr>
          <p:cNvPr id="14" name="Text 12">
            <a:extLst>
              <a:ext uri="{FF2B5EF4-FFF2-40B4-BE49-F238E27FC236}">
                <a16:creationId xmlns:a16="http://schemas.microsoft.com/office/drawing/2014/main" id="{A1B4045F-14E2-5670-95BA-90A002E62B53}"/>
              </a:ext>
            </a:extLst>
          </p:cNvPr>
          <p:cNvSpPr/>
          <p:nvPr/>
        </p:nvSpPr>
        <p:spPr>
          <a:xfrm>
            <a:off x="9117814" y="4081045"/>
            <a:ext cx="345924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Overproduction and waste.</a:t>
            </a:r>
            <a:endParaRPr lang="en-US" sz="1750" dirty="0"/>
          </a:p>
        </p:txBody>
      </p:sp>
      <p:sp>
        <p:nvSpPr>
          <p:cNvPr id="16" name="Shape 9">
            <a:extLst>
              <a:ext uri="{FF2B5EF4-FFF2-40B4-BE49-F238E27FC236}">
                <a16:creationId xmlns:a16="http://schemas.microsoft.com/office/drawing/2014/main" id="{C356D17B-EF10-630A-6493-81677F38A184}"/>
              </a:ext>
            </a:extLst>
          </p:cNvPr>
          <p:cNvSpPr/>
          <p:nvPr/>
        </p:nvSpPr>
        <p:spPr>
          <a:xfrm>
            <a:off x="8405371" y="422674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EE8DD"/>
          </a:solidFill>
          <a:ln/>
        </p:spPr>
      </p:sp>
      <p:sp>
        <p:nvSpPr>
          <p:cNvPr id="18" name="Text 10">
            <a:extLst>
              <a:ext uri="{FF2B5EF4-FFF2-40B4-BE49-F238E27FC236}">
                <a16:creationId xmlns:a16="http://schemas.microsoft.com/office/drawing/2014/main" id="{0F2D2A9C-3DA3-733A-35B9-1C381EFAA5C2}"/>
              </a:ext>
            </a:extLst>
          </p:cNvPr>
          <p:cNvSpPr/>
          <p:nvPr/>
        </p:nvSpPr>
        <p:spPr>
          <a:xfrm>
            <a:off x="8558009" y="4312481"/>
            <a:ext cx="205026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3</a:t>
            </a:r>
            <a:endParaRPr lang="en-US" sz="2650" dirty="0"/>
          </a:p>
        </p:txBody>
      </p:sp>
      <p:pic>
        <p:nvPicPr>
          <p:cNvPr id="19" name="Image 0" descr="preencoded.png">
            <a:extLst>
              <a:ext uri="{FF2B5EF4-FFF2-40B4-BE49-F238E27FC236}">
                <a16:creationId xmlns:a16="http://schemas.microsoft.com/office/drawing/2014/main" id="{B196558A-0298-80F6-9EA5-76A28BA57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44"/>
            <a:ext cx="12192000" cy="242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620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5E69257E-C8F1-CF90-237C-87C5DC971A74}"/>
              </a:ext>
            </a:extLst>
          </p:cNvPr>
          <p:cNvSpPr/>
          <p:nvPr/>
        </p:nvSpPr>
        <p:spPr>
          <a:xfrm>
            <a:off x="488990" y="336351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Solution: User-Friendly Platform</a:t>
            </a:r>
            <a:endParaRPr lang="en-US" sz="4450" dirty="0"/>
          </a:p>
        </p:txBody>
      </p:sp>
      <p:pic>
        <p:nvPicPr>
          <p:cNvPr id="3" name="Image 1" descr="preencoded.png">
            <a:extLst>
              <a:ext uri="{FF2B5EF4-FFF2-40B4-BE49-F238E27FC236}">
                <a16:creationId xmlns:a16="http://schemas.microsoft.com/office/drawing/2014/main" id="{F513FC88-DB93-45F2-6F12-96456318E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90" y="3811429"/>
            <a:ext cx="566976" cy="566976"/>
          </a:xfrm>
          <a:prstGeom prst="rect">
            <a:avLst/>
          </a:prstGeom>
        </p:spPr>
      </p:pic>
      <p:sp>
        <p:nvSpPr>
          <p:cNvPr id="4" name="Text 1">
            <a:extLst>
              <a:ext uri="{FF2B5EF4-FFF2-40B4-BE49-F238E27FC236}">
                <a16:creationId xmlns:a16="http://schemas.microsoft.com/office/drawing/2014/main" id="{52DB8591-669A-82FC-677F-2A4BEA8B7497}"/>
              </a:ext>
            </a:extLst>
          </p:cNvPr>
          <p:cNvSpPr/>
          <p:nvPr/>
        </p:nvSpPr>
        <p:spPr>
          <a:xfrm>
            <a:off x="793790" y="4605218"/>
            <a:ext cx="2291953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Diverse Categories</a:t>
            </a:r>
            <a:endParaRPr lang="en-US" sz="2200" dirty="0"/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367504AB-AFF7-719F-FE67-BD9AA3F2D8ED}"/>
              </a:ext>
            </a:extLst>
          </p:cNvPr>
          <p:cNvSpPr/>
          <p:nvPr/>
        </p:nvSpPr>
        <p:spPr>
          <a:xfrm>
            <a:off x="793790" y="5449967"/>
            <a:ext cx="22919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Clothing, electronics, tools.</a:t>
            </a:r>
            <a:endParaRPr lang="en-US" sz="1750" dirty="0"/>
          </a:p>
        </p:txBody>
      </p:sp>
      <p:pic>
        <p:nvPicPr>
          <p:cNvPr id="7" name="Image 2" descr="preencoded.png">
            <a:extLst>
              <a:ext uri="{FF2B5EF4-FFF2-40B4-BE49-F238E27FC236}">
                <a16:creationId xmlns:a16="http://schemas.microsoft.com/office/drawing/2014/main" id="{29FAA69F-B433-8B57-146C-D10488FEC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904" y="3811429"/>
            <a:ext cx="566976" cy="566976"/>
          </a:xfrm>
          <a:prstGeom prst="rect">
            <a:avLst/>
          </a:prstGeom>
        </p:spPr>
      </p:pic>
      <p:sp>
        <p:nvSpPr>
          <p:cNvPr id="8" name="Text 3">
            <a:extLst>
              <a:ext uri="{FF2B5EF4-FFF2-40B4-BE49-F238E27FC236}">
                <a16:creationId xmlns:a16="http://schemas.microsoft.com/office/drawing/2014/main" id="{C191A9E6-4D7D-2520-46D0-F072D5C2A8DF}"/>
              </a:ext>
            </a:extLst>
          </p:cNvPr>
          <p:cNvSpPr/>
          <p:nvPr/>
        </p:nvSpPr>
        <p:spPr>
          <a:xfrm>
            <a:off x="3425904" y="4605218"/>
            <a:ext cx="2292072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Secure Transactions</a:t>
            </a:r>
            <a:endParaRPr lang="en-US" sz="2200" dirty="0"/>
          </a:p>
        </p:txBody>
      </p:sp>
      <p:sp>
        <p:nvSpPr>
          <p:cNvPr id="9" name="Text 4">
            <a:extLst>
              <a:ext uri="{FF2B5EF4-FFF2-40B4-BE49-F238E27FC236}">
                <a16:creationId xmlns:a16="http://schemas.microsoft.com/office/drawing/2014/main" id="{596954DC-1A8B-3E77-F444-4876457B5E22}"/>
              </a:ext>
            </a:extLst>
          </p:cNvPr>
          <p:cNvSpPr/>
          <p:nvPr/>
        </p:nvSpPr>
        <p:spPr>
          <a:xfrm>
            <a:off x="3425904" y="5449968"/>
            <a:ext cx="2292072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Verified users, secure payments.</a:t>
            </a:r>
            <a:endParaRPr lang="en-US" sz="1750" dirty="0"/>
          </a:p>
        </p:txBody>
      </p:sp>
      <p:pic>
        <p:nvPicPr>
          <p:cNvPr id="10" name="Image 3" descr="preencoded.png">
            <a:extLst>
              <a:ext uri="{FF2B5EF4-FFF2-40B4-BE49-F238E27FC236}">
                <a16:creationId xmlns:a16="http://schemas.microsoft.com/office/drawing/2014/main" id="{D71AA8D5-9835-7BC4-063B-E529B1232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8138" y="3811429"/>
            <a:ext cx="566976" cy="566976"/>
          </a:xfrm>
          <a:prstGeom prst="rect">
            <a:avLst/>
          </a:prstGeom>
        </p:spPr>
      </p:pic>
      <p:sp>
        <p:nvSpPr>
          <p:cNvPr id="11" name="Text 5">
            <a:extLst>
              <a:ext uri="{FF2B5EF4-FFF2-40B4-BE49-F238E27FC236}">
                <a16:creationId xmlns:a16="http://schemas.microsoft.com/office/drawing/2014/main" id="{FB570F3B-2980-AEBF-C1F9-2A715F43D715}"/>
              </a:ext>
            </a:extLst>
          </p:cNvPr>
          <p:cNvSpPr/>
          <p:nvPr/>
        </p:nvSpPr>
        <p:spPr>
          <a:xfrm>
            <a:off x="6058138" y="4605218"/>
            <a:ext cx="2291953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Community Building</a:t>
            </a:r>
            <a:endParaRPr lang="en-US" sz="2200" dirty="0"/>
          </a:p>
        </p:txBody>
      </p:sp>
      <p:sp>
        <p:nvSpPr>
          <p:cNvPr id="12" name="Text 6">
            <a:extLst>
              <a:ext uri="{FF2B5EF4-FFF2-40B4-BE49-F238E27FC236}">
                <a16:creationId xmlns:a16="http://schemas.microsoft.com/office/drawing/2014/main" id="{AB2EE184-2B63-1D64-D39E-E1E4780E4A57}"/>
              </a:ext>
            </a:extLst>
          </p:cNvPr>
          <p:cNvSpPr/>
          <p:nvPr/>
        </p:nvSpPr>
        <p:spPr>
          <a:xfrm>
            <a:off x="6058138" y="5449967"/>
            <a:ext cx="22919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Ratings foster trust.</a:t>
            </a:r>
            <a:endParaRPr lang="en-US" sz="1750" dirty="0"/>
          </a:p>
        </p:txBody>
      </p:sp>
      <p:pic>
        <p:nvPicPr>
          <p:cNvPr id="14" name="Picture 13" descr="A group of blue people holding hands&#10;&#10;AI-generated content may be incorrect.">
            <a:extLst>
              <a:ext uri="{FF2B5EF4-FFF2-40B4-BE49-F238E27FC236}">
                <a16:creationId xmlns:a16="http://schemas.microsoft.com/office/drawing/2014/main" id="{BF80F3F2-FFED-4E1F-79EA-C619498012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286" y="711081"/>
            <a:ext cx="4322924" cy="25491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C18310-736A-7492-D2CA-EDB2B89EEBE9}"/>
              </a:ext>
            </a:extLst>
          </p:cNvPr>
          <p:cNvSpPr txBox="1"/>
          <p:nvPr/>
        </p:nvSpPr>
        <p:spPr>
          <a:xfrm>
            <a:off x="294640" y="1932085"/>
            <a:ext cx="5923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There are many website which offer renting but there is no single website which allow individual to sell there personal items</a:t>
            </a:r>
          </a:p>
        </p:txBody>
      </p:sp>
    </p:spTree>
    <p:extLst>
      <p:ext uri="{BB962C8B-B14F-4D97-AF65-F5344CB8AC3E}">
        <p14:creationId xmlns:p14="http://schemas.microsoft.com/office/powerpoint/2010/main" val="2220513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80683811-65FC-D677-88A6-2BD1A78C2988}"/>
              </a:ext>
            </a:extLst>
          </p:cNvPr>
          <p:cNvSpPr/>
          <p:nvPr/>
        </p:nvSpPr>
        <p:spPr>
          <a:xfrm>
            <a:off x="5340270" y="690706"/>
            <a:ext cx="7789545" cy="12091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750"/>
              </a:lnSpc>
              <a:buNone/>
            </a:pPr>
            <a:r>
              <a:rPr lang="en-US" sz="380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Market Opportunity: Explosive Growth</a:t>
            </a:r>
            <a:endParaRPr lang="en-US" sz="3800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48A06C32-CED3-56C2-A492-F008F2B9EF88}"/>
              </a:ext>
            </a:extLst>
          </p:cNvPr>
          <p:cNvSpPr/>
          <p:nvPr/>
        </p:nvSpPr>
        <p:spPr>
          <a:xfrm>
            <a:off x="4500880" y="1962091"/>
            <a:ext cx="7789545" cy="6385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000"/>
              </a:lnSpc>
              <a:buNone/>
            </a:pPr>
            <a:r>
              <a:rPr lang="en-US" sz="50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17.7B</a:t>
            </a:r>
            <a:endParaRPr lang="en-US" sz="5000" dirty="0"/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654520A6-25AF-8A58-70C8-ACF70CEC67DF}"/>
              </a:ext>
            </a:extLst>
          </p:cNvPr>
          <p:cNvSpPr/>
          <p:nvPr/>
        </p:nvSpPr>
        <p:spPr>
          <a:xfrm>
            <a:off x="9102963" y="2153275"/>
            <a:ext cx="2418755" cy="302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19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2024 Value</a:t>
            </a:r>
            <a:endParaRPr lang="en-US" sz="1900" dirty="0"/>
          </a:p>
        </p:txBody>
      </p:sp>
      <p:sp>
        <p:nvSpPr>
          <p:cNvPr id="5" name="Text 4">
            <a:extLst>
              <a:ext uri="{FF2B5EF4-FFF2-40B4-BE49-F238E27FC236}">
                <a16:creationId xmlns:a16="http://schemas.microsoft.com/office/drawing/2014/main" id="{F60D0D2D-7359-F5C0-2F13-09D2ED71B134}"/>
              </a:ext>
            </a:extLst>
          </p:cNvPr>
          <p:cNvSpPr/>
          <p:nvPr/>
        </p:nvSpPr>
        <p:spPr>
          <a:xfrm>
            <a:off x="4883348" y="3444301"/>
            <a:ext cx="7789545" cy="6385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000"/>
              </a:lnSpc>
              <a:buNone/>
            </a:pPr>
            <a:r>
              <a:rPr lang="en-US" sz="50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10.9%</a:t>
            </a:r>
          </a:p>
          <a:p>
            <a:pPr marL="0" indent="0" algn="ctr">
              <a:lnSpc>
                <a:spcPts val="5000"/>
              </a:lnSpc>
              <a:buNone/>
            </a:pPr>
            <a:endParaRPr lang="en-US" sz="5000" dirty="0"/>
          </a:p>
        </p:txBody>
      </p:sp>
      <p:sp>
        <p:nvSpPr>
          <p:cNvPr id="7" name="Text 7">
            <a:extLst>
              <a:ext uri="{FF2B5EF4-FFF2-40B4-BE49-F238E27FC236}">
                <a16:creationId xmlns:a16="http://schemas.microsoft.com/office/drawing/2014/main" id="{330C22E2-1304-1B17-6636-4EA9D3D30BA5}"/>
              </a:ext>
            </a:extLst>
          </p:cNvPr>
          <p:cNvSpPr/>
          <p:nvPr/>
        </p:nvSpPr>
        <p:spPr>
          <a:xfrm>
            <a:off x="6087956" y="5145237"/>
            <a:ext cx="5380327" cy="6385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5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Platforms like Rent a Dress enable monetization, </a:t>
            </a:r>
          </a:p>
          <a:p>
            <a:pPr marL="0" indent="0">
              <a:lnSpc>
                <a:spcPts val="2400"/>
              </a:lnSpc>
              <a:buNone/>
            </a:pPr>
            <a:r>
              <a:rPr lang="en-US" sz="150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with users earning income by renting out their wardrobes.</a:t>
            </a:r>
            <a:endParaRPr lang="en-US" sz="1500" dirty="0"/>
          </a:p>
        </p:txBody>
      </p:sp>
      <p:pic>
        <p:nvPicPr>
          <p:cNvPr id="8" name="Picture 7" descr="A graph with a gold arrow&#10;&#10;AI-generated content may be incorrect.">
            <a:extLst>
              <a:ext uri="{FF2B5EF4-FFF2-40B4-BE49-F238E27FC236}">
                <a16:creationId xmlns:a16="http://schemas.microsoft.com/office/drawing/2014/main" id="{D43247DD-08F5-66C9-CC49-47E5EC79B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7122" y="0"/>
            <a:ext cx="50213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02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11BCE228-EACF-FE28-4E66-4DB0FA0EB621}"/>
              </a:ext>
            </a:extLst>
          </p:cNvPr>
          <p:cNvSpPr/>
          <p:nvPr/>
        </p:nvSpPr>
        <p:spPr>
          <a:xfrm>
            <a:off x="6280190" y="86856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Platform Workflow</a:t>
            </a:r>
            <a:endParaRPr lang="en-US" sz="4450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E05CB0BD-2076-1BA5-586E-9DFAC60FF978}"/>
              </a:ext>
            </a:extLst>
          </p:cNvPr>
          <p:cNvSpPr/>
          <p:nvPr/>
        </p:nvSpPr>
        <p:spPr>
          <a:xfrm>
            <a:off x="7754422" y="214431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List Items</a:t>
            </a:r>
            <a:endParaRPr lang="en-US" sz="2200" dirty="0"/>
          </a:p>
        </p:txBody>
      </p:sp>
      <p:pic>
        <p:nvPicPr>
          <p:cNvPr id="4" name="Image 1" descr="preencoded.png">
            <a:extLst>
              <a:ext uri="{FF2B5EF4-FFF2-40B4-BE49-F238E27FC236}">
                <a16:creationId xmlns:a16="http://schemas.microsoft.com/office/drawing/2014/main" id="{A739A6E3-8001-59C4-09D3-875733D3A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780" y="1917502"/>
            <a:ext cx="1013625" cy="1216350"/>
          </a:xfrm>
          <a:prstGeom prst="rect">
            <a:avLst/>
          </a:prstGeom>
        </p:spPr>
      </p:pic>
      <p:pic>
        <p:nvPicPr>
          <p:cNvPr id="5" name="Image 2" descr="preencoded.png">
            <a:extLst>
              <a:ext uri="{FF2B5EF4-FFF2-40B4-BE49-F238E27FC236}">
                <a16:creationId xmlns:a16="http://schemas.microsoft.com/office/drawing/2014/main" id="{4C82AFDA-5DA3-4B2A-03EE-3CEDF21DB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780" y="3108305"/>
            <a:ext cx="1028660" cy="1234392"/>
          </a:xfrm>
          <a:prstGeom prst="rect">
            <a:avLst/>
          </a:prstGeom>
        </p:spPr>
      </p:pic>
      <p:pic>
        <p:nvPicPr>
          <p:cNvPr id="6" name="Image 3" descr="preencoded.png">
            <a:extLst>
              <a:ext uri="{FF2B5EF4-FFF2-40B4-BE49-F238E27FC236}">
                <a16:creationId xmlns:a16="http://schemas.microsoft.com/office/drawing/2014/main" id="{52999958-A6A9-4AEB-2BB5-B1C2288BA1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4780" y="4342697"/>
            <a:ext cx="1028660" cy="1234392"/>
          </a:xfrm>
          <a:prstGeom prst="rect">
            <a:avLst/>
          </a:prstGeom>
        </p:spPr>
      </p:pic>
      <p:pic>
        <p:nvPicPr>
          <p:cNvPr id="7" name="Image 4" descr="preencoded.png">
            <a:extLst>
              <a:ext uri="{FF2B5EF4-FFF2-40B4-BE49-F238E27FC236}">
                <a16:creationId xmlns:a16="http://schemas.microsoft.com/office/drawing/2014/main" id="{AB8F1215-49D8-89A8-1693-B5E42533C2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4780" y="5606020"/>
            <a:ext cx="1028660" cy="1234392"/>
          </a:xfrm>
          <a:prstGeom prst="rect">
            <a:avLst/>
          </a:prstGeom>
        </p:spPr>
      </p:pic>
      <p:sp>
        <p:nvSpPr>
          <p:cNvPr id="8" name="Text 3">
            <a:extLst>
              <a:ext uri="{FF2B5EF4-FFF2-40B4-BE49-F238E27FC236}">
                <a16:creationId xmlns:a16="http://schemas.microsoft.com/office/drawing/2014/main" id="{2D2E0E17-A666-56A9-C2AC-FD8ABC5A6AC0}"/>
              </a:ext>
            </a:extLst>
          </p:cNvPr>
          <p:cNvSpPr/>
          <p:nvPr/>
        </p:nvSpPr>
        <p:spPr>
          <a:xfrm>
            <a:off x="7754422" y="325183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Search &amp; Book</a:t>
            </a:r>
            <a:endParaRPr lang="en-US" sz="2200" dirty="0"/>
          </a:p>
        </p:txBody>
      </p:sp>
      <p:sp>
        <p:nvSpPr>
          <p:cNvPr id="9" name="Text 4">
            <a:extLst>
              <a:ext uri="{FF2B5EF4-FFF2-40B4-BE49-F238E27FC236}">
                <a16:creationId xmlns:a16="http://schemas.microsoft.com/office/drawing/2014/main" id="{80237A92-E9B6-B086-65A9-90EE0522EB88}"/>
              </a:ext>
            </a:extLst>
          </p:cNvPr>
          <p:cNvSpPr/>
          <p:nvPr/>
        </p:nvSpPr>
        <p:spPr>
          <a:xfrm>
            <a:off x="7548561" y="3562628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Renters browse and select.</a:t>
            </a:r>
            <a:endParaRPr lang="en-US" sz="1750" dirty="0"/>
          </a:p>
        </p:txBody>
      </p:sp>
      <p:sp>
        <p:nvSpPr>
          <p:cNvPr id="10" name="Text 5">
            <a:extLst>
              <a:ext uri="{FF2B5EF4-FFF2-40B4-BE49-F238E27FC236}">
                <a16:creationId xmlns:a16="http://schemas.microsoft.com/office/drawing/2014/main" id="{53E69532-9E93-B365-7F28-E9D24B42C658}"/>
              </a:ext>
            </a:extLst>
          </p:cNvPr>
          <p:cNvSpPr/>
          <p:nvPr/>
        </p:nvSpPr>
        <p:spPr>
          <a:xfrm>
            <a:off x="7548561" y="443670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Payment &amp; Pickup</a:t>
            </a:r>
            <a:endParaRPr lang="en-US" sz="2200" dirty="0"/>
          </a:p>
        </p:txBody>
      </p:sp>
      <p:sp>
        <p:nvSpPr>
          <p:cNvPr id="11" name="Text 6">
            <a:extLst>
              <a:ext uri="{FF2B5EF4-FFF2-40B4-BE49-F238E27FC236}">
                <a16:creationId xmlns:a16="http://schemas.microsoft.com/office/drawing/2014/main" id="{B01F649E-C195-48BE-1939-25A7106C9F9F}"/>
              </a:ext>
            </a:extLst>
          </p:cNvPr>
          <p:cNvSpPr/>
          <p:nvPr/>
        </p:nvSpPr>
        <p:spPr>
          <a:xfrm>
            <a:off x="7548560" y="4820641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Secure payments, arrange details.</a:t>
            </a:r>
            <a:endParaRPr lang="en-US" sz="1750" dirty="0"/>
          </a:p>
        </p:txBody>
      </p:sp>
      <p:sp>
        <p:nvSpPr>
          <p:cNvPr id="12" name="Text 7">
            <a:extLst>
              <a:ext uri="{FF2B5EF4-FFF2-40B4-BE49-F238E27FC236}">
                <a16:creationId xmlns:a16="http://schemas.microsoft.com/office/drawing/2014/main" id="{F76FF3B3-A7A8-1E69-B338-ECBB5143B9B6}"/>
              </a:ext>
            </a:extLst>
          </p:cNvPr>
          <p:cNvSpPr/>
          <p:nvPr/>
        </p:nvSpPr>
        <p:spPr>
          <a:xfrm>
            <a:off x="7697867" y="568614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Return &amp; Review</a:t>
            </a:r>
            <a:endParaRPr lang="en-US" sz="2200" dirty="0"/>
          </a:p>
        </p:txBody>
      </p:sp>
      <p:sp>
        <p:nvSpPr>
          <p:cNvPr id="13" name="Text 8">
            <a:extLst>
              <a:ext uri="{FF2B5EF4-FFF2-40B4-BE49-F238E27FC236}">
                <a16:creationId xmlns:a16="http://schemas.microsoft.com/office/drawing/2014/main" id="{619A18D4-6992-8EE7-811F-12D847B065F9}"/>
              </a:ext>
            </a:extLst>
          </p:cNvPr>
          <p:cNvSpPr/>
          <p:nvPr/>
        </p:nvSpPr>
        <p:spPr>
          <a:xfrm>
            <a:off x="7548560" y="5989439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Feedback from both parties.</a:t>
            </a:r>
            <a:endParaRPr lang="en-US" sz="1750" dirty="0"/>
          </a:p>
        </p:txBody>
      </p:sp>
      <p:sp>
        <p:nvSpPr>
          <p:cNvPr id="14" name="Text 2">
            <a:extLst>
              <a:ext uri="{FF2B5EF4-FFF2-40B4-BE49-F238E27FC236}">
                <a16:creationId xmlns:a16="http://schemas.microsoft.com/office/drawing/2014/main" id="{1882F59D-D198-248E-ED2A-05E09EB074CC}"/>
              </a:ext>
            </a:extLst>
          </p:cNvPr>
          <p:cNvSpPr/>
          <p:nvPr/>
        </p:nvSpPr>
        <p:spPr>
          <a:xfrm>
            <a:off x="7548562" y="2461855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Owners post with descriptions.</a:t>
            </a:r>
            <a:endParaRPr lang="en-US" sz="1750" dirty="0"/>
          </a:p>
        </p:txBody>
      </p:sp>
      <p:pic>
        <p:nvPicPr>
          <p:cNvPr id="1026" name="Picture 2" descr="Free download | Workflow Business process management Organization ...">
            <a:extLst>
              <a:ext uri="{FF2B5EF4-FFF2-40B4-BE49-F238E27FC236}">
                <a16:creationId xmlns:a16="http://schemas.microsoft.com/office/drawing/2014/main" id="{CD57F3F0-5600-B7BE-A0CD-AB699AAAD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57" y="0"/>
            <a:ext cx="5549677" cy="665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168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D22370FF-0136-3120-45A3-AA115DD3DBFE}"/>
              </a:ext>
            </a:extLst>
          </p:cNvPr>
          <p:cNvSpPr/>
          <p:nvPr/>
        </p:nvSpPr>
        <p:spPr>
          <a:xfrm>
            <a:off x="4450397" y="631548"/>
            <a:ext cx="715232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Benefits: A Win-Win-Win</a:t>
            </a:r>
            <a:endParaRPr lang="en-US" sz="4450" dirty="0"/>
          </a:p>
        </p:txBody>
      </p:sp>
      <p:sp>
        <p:nvSpPr>
          <p:cNvPr id="3" name="Shape 1">
            <a:extLst>
              <a:ext uri="{FF2B5EF4-FFF2-40B4-BE49-F238E27FC236}">
                <a16:creationId xmlns:a16="http://schemas.microsoft.com/office/drawing/2014/main" id="{913E35F7-5331-9477-F0EB-82D794CBB643}"/>
              </a:ext>
            </a:extLst>
          </p:cNvPr>
          <p:cNvSpPr/>
          <p:nvPr/>
        </p:nvSpPr>
        <p:spPr>
          <a:xfrm>
            <a:off x="4259758" y="1576467"/>
            <a:ext cx="3664863" cy="1306949"/>
          </a:xfrm>
          <a:prstGeom prst="roundRect">
            <a:avLst>
              <a:gd name="adj" fmla="val 2603"/>
            </a:avLst>
          </a:prstGeom>
          <a:solidFill>
            <a:srgbClr val="EEE8DD"/>
          </a:solidFill>
          <a:ln/>
        </p:spPr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0FF6B58D-E902-2CBA-3730-CF71E8A28A55}"/>
              </a:ext>
            </a:extLst>
          </p:cNvPr>
          <p:cNvSpPr/>
          <p:nvPr/>
        </p:nvSpPr>
        <p:spPr>
          <a:xfrm>
            <a:off x="5277386" y="168949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Owners</a:t>
            </a:r>
            <a:endParaRPr lang="en-US" sz="2200" dirty="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998E683C-3476-199D-0EDB-9EC70746AA78}"/>
              </a:ext>
            </a:extLst>
          </p:cNvPr>
          <p:cNvSpPr/>
          <p:nvPr/>
        </p:nvSpPr>
        <p:spPr>
          <a:xfrm>
            <a:off x="4713386" y="2098515"/>
            <a:ext cx="32112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Generate passive income.</a:t>
            </a:r>
            <a:endParaRPr lang="en-US" sz="1750" dirty="0"/>
          </a:p>
        </p:txBody>
      </p:sp>
      <p:sp>
        <p:nvSpPr>
          <p:cNvPr id="6" name="Shape 4">
            <a:extLst>
              <a:ext uri="{FF2B5EF4-FFF2-40B4-BE49-F238E27FC236}">
                <a16:creationId xmlns:a16="http://schemas.microsoft.com/office/drawing/2014/main" id="{F03E6B0F-8F3C-AE67-AB8B-5C2EB05A61E0}"/>
              </a:ext>
            </a:extLst>
          </p:cNvPr>
          <p:cNvSpPr/>
          <p:nvPr/>
        </p:nvSpPr>
        <p:spPr>
          <a:xfrm>
            <a:off x="8339435" y="1533962"/>
            <a:ext cx="3664863" cy="1306949"/>
          </a:xfrm>
          <a:prstGeom prst="roundRect">
            <a:avLst>
              <a:gd name="adj" fmla="val 2603"/>
            </a:avLst>
          </a:prstGeom>
          <a:solidFill>
            <a:srgbClr val="EEE8DD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55199644-EF47-AC94-4112-7CBA79E0828C}"/>
              </a:ext>
            </a:extLst>
          </p:cNvPr>
          <p:cNvSpPr/>
          <p:nvPr/>
        </p:nvSpPr>
        <p:spPr>
          <a:xfrm>
            <a:off x="9342239" y="1621453"/>
            <a:ext cx="2835235" cy="4904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Renters</a:t>
            </a:r>
            <a:endParaRPr lang="en-US" sz="2200" dirty="0"/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DF234C05-582D-426C-E3CF-35F1C6564D57}"/>
              </a:ext>
            </a:extLst>
          </p:cNvPr>
          <p:cNvSpPr/>
          <p:nvPr/>
        </p:nvSpPr>
        <p:spPr>
          <a:xfrm>
            <a:off x="8566248" y="2048489"/>
            <a:ext cx="32112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Access wide product range.</a:t>
            </a:r>
            <a:endParaRPr lang="en-US" sz="1750" dirty="0"/>
          </a:p>
        </p:txBody>
      </p:sp>
      <p:sp>
        <p:nvSpPr>
          <p:cNvPr id="9" name="Shape 7">
            <a:extLst>
              <a:ext uri="{FF2B5EF4-FFF2-40B4-BE49-F238E27FC236}">
                <a16:creationId xmlns:a16="http://schemas.microsoft.com/office/drawing/2014/main" id="{33C94C2B-3074-6E84-7BDF-BCB45839540C}"/>
              </a:ext>
            </a:extLst>
          </p:cNvPr>
          <p:cNvSpPr/>
          <p:nvPr/>
        </p:nvSpPr>
        <p:spPr>
          <a:xfrm>
            <a:off x="4334410" y="3232586"/>
            <a:ext cx="7556421" cy="1306949"/>
          </a:xfrm>
          <a:prstGeom prst="roundRect">
            <a:avLst>
              <a:gd name="adj" fmla="val 2603"/>
            </a:avLst>
          </a:prstGeom>
          <a:solidFill>
            <a:srgbClr val="EEE8DD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10" name="Text 8">
            <a:extLst>
              <a:ext uri="{FF2B5EF4-FFF2-40B4-BE49-F238E27FC236}">
                <a16:creationId xmlns:a16="http://schemas.microsoft.com/office/drawing/2014/main" id="{9BCFEF3D-FF2C-6228-880C-EE8218A9A924}"/>
              </a:ext>
            </a:extLst>
          </p:cNvPr>
          <p:cNvSpPr/>
          <p:nvPr/>
        </p:nvSpPr>
        <p:spPr>
          <a:xfrm>
            <a:off x="5277386" y="333795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Community</a:t>
            </a:r>
            <a:endParaRPr lang="en-US" sz="2200" dirty="0"/>
          </a:p>
        </p:txBody>
      </p:sp>
      <p:sp>
        <p:nvSpPr>
          <p:cNvPr id="11" name="Text 9">
            <a:extLst>
              <a:ext uri="{FF2B5EF4-FFF2-40B4-BE49-F238E27FC236}">
                <a16:creationId xmlns:a16="http://schemas.microsoft.com/office/drawing/2014/main" id="{DF667EDB-9E64-BB98-29F1-683ABED59BC0}"/>
              </a:ext>
            </a:extLst>
          </p:cNvPr>
          <p:cNvSpPr/>
          <p:nvPr/>
        </p:nvSpPr>
        <p:spPr>
          <a:xfrm>
            <a:off x="4901505" y="3734750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Encourage sustainability.</a:t>
            </a:r>
            <a:endParaRPr lang="en-US" sz="1750" dirty="0"/>
          </a:p>
        </p:txBody>
      </p:sp>
      <p:pic>
        <p:nvPicPr>
          <p:cNvPr id="2054" name="Picture 6" descr="Lettering happy moments Royalty Free Vector Image">
            <a:extLst>
              <a:ext uri="{FF2B5EF4-FFF2-40B4-BE49-F238E27FC236}">
                <a16:creationId xmlns:a16="http://schemas.microsoft.com/office/drawing/2014/main" id="{95256357-BAA0-A645-3D20-B4A7EBA7D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91" y="0"/>
            <a:ext cx="4018418" cy="685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57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3" descr="preencoded.png">
            <a:extLst>
              <a:ext uri="{FF2B5EF4-FFF2-40B4-BE49-F238E27FC236}">
                <a16:creationId xmlns:a16="http://schemas.microsoft.com/office/drawing/2014/main" id="{7CA3EDD1-8253-2D5C-4CD4-004E4887A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470" y="1860732"/>
            <a:ext cx="3979840" cy="3979840"/>
          </a:xfrm>
          <a:prstGeom prst="rect">
            <a:avLst/>
          </a:prstGeom>
        </p:spPr>
      </p:pic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5DA0C7A2-8514-7E17-F756-DC2A2DD34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550" y="1796762"/>
            <a:ext cx="4043809" cy="4043809"/>
          </a:xfrm>
          <a:prstGeom prst="rect">
            <a:avLst/>
          </a:prstGeom>
        </p:spPr>
      </p:pic>
      <p:pic>
        <p:nvPicPr>
          <p:cNvPr id="5" name="Image 1" descr="preencoded.png">
            <a:extLst>
              <a:ext uri="{FF2B5EF4-FFF2-40B4-BE49-F238E27FC236}">
                <a16:creationId xmlns:a16="http://schemas.microsoft.com/office/drawing/2014/main" id="{F17E642F-77E0-F69D-CFBC-FB7C38E604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4151" y="1644362"/>
            <a:ext cx="4196209" cy="4196209"/>
          </a:xfrm>
          <a:prstGeom prst="rect">
            <a:avLst/>
          </a:prstGeom>
        </p:spPr>
      </p:pic>
      <p:pic>
        <p:nvPicPr>
          <p:cNvPr id="6" name="Image 0" descr="preencoded.png">
            <a:extLst>
              <a:ext uri="{FF2B5EF4-FFF2-40B4-BE49-F238E27FC236}">
                <a16:creationId xmlns:a16="http://schemas.microsoft.com/office/drawing/2014/main" id="{98E877CC-55EB-6CBD-226A-C967245A0E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6286" y="1644363"/>
            <a:ext cx="4196208" cy="4196208"/>
          </a:xfrm>
          <a:prstGeom prst="rect">
            <a:avLst/>
          </a:prstGeom>
        </p:spPr>
      </p:pic>
      <p:sp>
        <p:nvSpPr>
          <p:cNvPr id="7" name="Text 4">
            <a:extLst>
              <a:ext uri="{FF2B5EF4-FFF2-40B4-BE49-F238E27FC236}">
                <a16:creationId xmlns:a16="http://schemas.microsoft.com/office/drawing/2014/main" id="{83E42957-1F98-68A5-3823-8959ED51E98C}"/>
              </a:ext>
            </a:extLst>
          </p:cNvPr>
          <p:cNvSpPr/>
          <p:nvPr/>
        </p:nvSpPr>
        <p:spPr>
          <a:xfrm>
            <a:off x="8977457" y="227590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Subscription Plans</a:t>
            </a:r>
            <a:endParaRPr lang="en-US" sz="2200" dirty="0"/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561A1AA2-86BE-1EE5-D745-37E46C4DDDC6}"/>
              </a:ext>
            </a:extLst>
          </p:cNvPr>
          <p:cNvSpPr/>
          <p:nvPr/>
        </p:nvSpPr>
        <p:spPr>
          <a:xfrm>
            <a:off x="8863948" y="2639888"/>
            <a:ext cx="3898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Premium benefits, reduced fees.</a:t>
            </a:r>
            <a:endParaRPr lang="en-US" sz="1750" dirty="0"/>
          </a:p>
        </p:txBody>
      </p:sp>
      <p:sp>
        <p:nvSpPr>
          <p:cNvPr id="9" name="Text 7">
            <a:extLst>
              <a:ext uri="{FF2B5EF4-FFF2-40B4-BE49-F238E27FC236}">
                <a16:creationId xmlns:a16="http://schemas.microsoft.com/office/drawing/2014/main" id="{A1D910E3-B2D0-EB41-3D8D-6495EEBAF54E}"/>
              </a:ext>
            </a:extLst>
          </p:cNvPr>
          <p:cNvSpPr/>
          <p:nvPr/>
        </p:nvSpPr>
        <p:spPr>
          <a:xfrm>
            <a:off x="9053133" y="480325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Featured Listings</a:t>
            </a:r>
            <a:endParaRPr lang="en-US" sz="2200" dirty="0"/>
          </a:p>
        </p:txBody>
      </p:sp>
      <p:sp>
        <p:nvSpPr>
          <p:cNvPr id="10" name="Text 8">
            <a:extLst>
              <a:ext uri="{FF2B5EF4-FFF2-40B4-BE49-F238E27FC236}">
                <a16:creationId xmlns:a16="http://schemas.microsoft.com/office/drawing/2014/main" id="{A6A69E0F-71A7-4E00-9427-B801E18D9902}"/>
              </a:ext>
            </a:extLst>
          </p:cNvPr>
          <p:cNvSpPr/>
          <p:nvPr/>
        </p:nvSpPr>
        <p:spPr>
          <a:xfrm>
            <a:off x="8728750" y="5123337"/>
            <a:ext cx="3898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Paid visibility boost.</a:t>
            </a:r>
            <a:endParaRPr lang="en-US" sz="1750" dirty="0"/>
          </a:p>
        </p:txBody>
      </p:sp>
      <p:sp>
        <p:nvSpPr>
          <p:cNvPr id="11" name="Text 1">
            <a:extLst>
              <a:ext uri="{FF2B5EF4-FFF2-40B4-BE49-F238E27FC236}">
                <a16:creationId xmlns:a16="http://schemas.microsoft.com/office/drawing/2014/main" id="{1A697BC3-8C8A-1C74-2FF4-E06B0E5B639D}"/>
              </a:ext>
            </a:extLst>
          </p:cNvPr>
          <p:cNvSpPr/>
          <p:nvPr/>
        </p:nvSpPr>
        <p:spPr>
          <a:xfrm>
            <a:off x="1785001" y="220230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Commission Fees</a:t>
            </a:r>
            <a:endParaRPr lang="en-US" sz="2200" dirty="0"/>
          </a:p>
        </p:txBody>
      </p:sp>
      <p:sp>
        <p:nvSpPr>
          <p:cNvPr id="12" name="Text 2">
            <a:extLst>
              <a:ext uri="{FF2B5EF4-FFF2-40B4-BE49-F238E27FC236}">
                <a16:creationId xmlns:a16="http://schemas.microsoft.com/office/drawing/2014/main" id="{75DBC4D2-4F61-E5DA-E338-E4D7B073D78E}"/>
              </a:ext>
            </a:extLst>
          </p:cNvPr>
          <p:cNvSpPr/>
          <p:nvPr/>
        </p:nvSpPr>
        <p:spPr>
          <a:xfrm>
            <a:off x="801595" y="2556630"/>
            <a:ext cx="389870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Percentage per transaction.</a:t>
            </a:r>
            <a:endParaRPr lang="en-US" sz="1750" dirty="0"/>
          </a:p>
        </p:txBody>
      </p:sp>
      <p:sp>
        <p:nvSpPr>
          <p:cNvPr id="13" name="Text 10">
            <a:extLst>
              <a:ext uri="{FF2B5EF4-FFF2-40B4-BE49-F238E27FC236}">
                <a16:creationId xmlns:a16="http://schemas.microsoft.com/office/drawing/2014/main" id="{305E95A3-7981-A122-AF66-D1B8AE4B6AE9}"/>
              </a:ext>
            </a:extLst>
          </p:cNvPr>
          <p:cNvSpPr/>
          <p:nvPr/>
        </p:nvSpPr>
        <p:spPr>
          <a:xfrm>
            <a:off x="1937118" y="48656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Advertising</a:t>
            </a:r>
            <a:endParaRPr lang="en-US" sz="2200" dirty="0"/>
          </a:p>
        </p:txBody>
      </p:sp>
      <p:sp>
        <p:nvSpPr>
          <p:cNvPr id="14" name="Text 11">
            <a:extLst>
              <a:ext uri="{FF2B5EF4-FFF2-40B4-BE49-F238E27FC236}">
                <a16:creationId xmlns:a16="http://schemas.microsoft.com/office/drawing/2014/main" id="{D0582207-FB87-B65A-75B7-E99625DA6215}"/>
              </a:ext>
            </a:extLst>
          </p:cNvPr>
          <p:cNvSpPr/>
          <p:nvPr/>
        </p:nvSpPr>
        <p:spPr>
          <a:xfrm>
            <a:off x="1616750" y="5309075"/>
            <a:ext cx="3826446" cy="3543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Targeted brand collaborations.</a:t>
            </a:r>
            <a:endParaRPr lang="en-US" sz="1750" dirty="0"/>
          </a:p>
        </p:txBody>
      </p:sp>
      <p:sp>
        <p:nvSpPr>
          <p:cNvPr id="15" name="Text 0">
            <a:extLst>
              <a:ext uri="{FF2B5EF4-FFF2-40B4-BE49-F238E27FC236}">
                <a16:creationId xmlns:a16="http://schemas.microsoft.com/office/drawing/2014/main" id="{EFFC13D2-3A96-4DA3-901A-4C7742A68F26}"/>
              </a:ext>
            </a:extLst>
          </p:cNvPr>
          <p:cNvSpPr/>
          <p:nvPr/>
        </p:nvSpPr>
        <p:spPr>
          <a:xfrm>
            <a:off x="1261151" y="397540"/>
            <a:ext cx="10026610" cy="5085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Revenue Streams: Sustainable Model</a:t>
            </a:r>
            <a:endParaRPr lang="en-US" sz="4450" dirty="0"/>
          </a:p>
        </p:txBody>
      </p:sp>
      <p:sp>
        <p:nvSpPr>
          <p:cNvPr id="16" name="Text 3">
            <a:extLst>
              <a:ext uri="{FF2B5EF4-FFF2-40B4-BE49-F238E27FC236}">
                <a16:creationId xmlns:a16="http://schemas.microsoft.com/office/drawing/2014/main" id="{0BED4146-A02B-1FDC-0297-D1CB7304989B}"/>
              </a:ext>
            </a:extLst>
          </p:cNvPr>
          <p:cNvSpPr/>
          <p:nvPr/>
        </p:nvSpPr>
        <p:spPr>
          <a:xfrm>
            <a:off x="5748711" y="2466024"/>
            <a:ext cx="133707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5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1</a:t>
            </a:r>
            <a:endParaRPr lang="en-US" sz="2200" dirty="0"/>
          </a:p>
        </p:txBody>
      </p:sp>
      <p:sp>
        <p:nvSpPr>
          <p:cNvPr id="17" name="Text 6">
            <a:extLst>
              <a:ext uri="{FF2B5EF4-FFF2-40B4-BE49-F238E27FC236}">
                <a16:creationId xmlns:a16="http://schemas.microsoft.com/office/drawing/2014/main" id="{F14EA496-113F-B5AA-2EDD-F778486F684A}"/>
              </a:ext>
            </a:extLst>
          </p:cNvPr>
          <p:cNvSpPr/>
          <p:nvPr/>
        </p:nvSpPr>
        <p:spPr>
          <a:xfrm>
            <a:off x="8261985" y="2759229"/>
            <a:ext cx="171807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5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2</a:t>
            </a:r>
            <a:endParaRPr lang="en-US" sz="2200" dirty="0"/>
          </a:p>
        </p:txBody>
      </p:sp>
      <p:sp>
        <p:nvSpPr>
          <p:cNvPr id="18" name="Text 12">
            <a:extLst>
              <a:ext uri="{FF2B5EF4-FFF2-40B4-BE49-F238E27FC236}">
                <a16:creationId xmlns:a16="http://schemas.microsoft.com/office/drawing/2014/main" id="{78834230-FDC8-3E2E-E0D5-07E86071DDE7}"/>
              </a:ext>
            </a:extLst>
          </p:cNvPr>
          <p:cNvSpPr/>
          <p:nvPr/>
        </p:nvSpPr>
        <p:spPr>
          <a:xfrm>
            <a:off x="7883485" y="4638893"/>
            <a:ext cx="176808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5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4</a:t>
            </a:r>
            <a:endParaRPr lang="en-US" sz="2200" dirty="0"/>
          </a:p>
        </p:txBody>
      </p:sp>
      <p:sp>
        <p:nvSpPr>
          <p:cNvPr id="19" name="Text 9">
            <a:extLst>
              <a:ext uri="{FF2B5EF4-FFF2-40B4-BE49-F238E27FC236}">
                <a16:creationId xmlns:a16="http://schemas.microsoft.com/office/drawing/2014/main" id="{158E54D6-206A-2744-5471-C784D8FDAB77}"/>
              </a:ext>
            </a:extLst>
          </p:cNvPr>
          <p:cNvSpPr/>
          <p:nvPr/>
        </p:nvSpPr>
        <p:spPr>
          <a:xfrm>
            <a:off x="5577856" y="4432459"/>
            <a:ext cx="170855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5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3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13589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6DC1AB5E-ADDA-B653-B021-D92642245792}"/>
              </a:ext>
            </a:extLst>
          </p:cNvPr>
          <p:cNvSpPr/>
          <p:nvPr/>
        </p:nvSpPr>
        <p:spPr>
          <a:xfrm>
            <a:off x="253901" y="528975"/>
            <a:ext cx="753272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484237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 Key Challenges</a:t>
            </a:r>
            <a:endParaRPr lang="en-US" sz="4450" dirty="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5E9F1C10-13BE-DB15-AE9D-3DCE1A32392C}"/>
              </a:ext>
            </a:extLst>
          </p:cNvPr>
          <p:cNvSpPr/>
          <p:nvPr/>
        </p:nvSpPr>
        <p:spPr>
          <a:xfrm>
            <a:off x="3115329" y="224075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Safety &amp; Trust</a:t>
            </a:r>
            <a:endParaRPr lang="en-US" sz="2200" dirty="0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90518B57-69D6-5E92-54B9-3746FD1B5A51}"/>
              </a:ext>
            </a:extLst>
          </p:cNvPr>
          <p:cNvSpPr/>
          <p:nvPr/>
        </p:nvSpPr>
        <p:spPr>
          <a:xfrm>
            <a:off x="3115329" y="2656512"/>
            <a:ext cx="314241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Verification, insurance options.</a:t>
            </a:r>
            <a:endParaRPr lang="en-US" sz="175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734482-BCAD-CBBC-ACD2-986468E8DBCF}"/>
              </a:ext>
            </a:extLst>
          </p:cNvPr>
          <p:cNvSpPr/>
          <p:nvPr/>
        </p:nvSpPr>
        <p:spPr>
          <a:xfrm>
            <a:off x="2440444" y="4683760"/>
            <a:ext cx="213360" cy="2406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0E473C-9EBE-FD15-F4CC-9FC79E9B5CE5}"/>
              </a:ext>
            </a:extLst>
          </p:cNvPr>
          <p:cNvSpPr/>
          <p:nvPr/>
        </p:nvSpPr>
        <p:spPr>
          <a:xfrm>
            <a:off x="2653804" y="2354421"/>
            <a:ext cx="213360" cy="2406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 8">
            <a:extLst>
              <a:ext uri="{FF2B5EF4-FFF2-40B4-BE49-F238E27FC236}">
                <a16:creationId xmlns:a16="http://schemas.microsoft.com/office/drawing/2014/main" id="{CCACD51F-7A0A-7989-BD06-3A732F63E0BD}"/>
              </a:ext>
            </a:extLst>
          </p:cNvPr>
          <p:cNvSpPr/>
          <p:nvPr/>
        </p:nvSpPr>
        <p:spPr>
          <a:xfrm>
            <a:off x="3273325" y="4405432"/>
            <a:ext cx="267723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746558"/>
                </a:solidFill>
                <a:latin typeface="Gelasio Semi Bold" pitchFamily="34" charset="0"/>
                <a:ea typeface="Gelasio Semi Bold" pitchFamily="34" charset="-122"/>
                <a:cs typeface="Gelasio Semi Bold" pitchFamily="34" charset="-120"/>
              </a:rPr>
              <a:t>Dispute Resolution</a:t>
            </a:r>
            <a:endParaRPr lang="en-US" sz="2200" dirty="0"/>
          </a:p>
        </p:txBody>
      </p:sp>
      <p:sp>
        <p:nvSpPr>
          <p:cNvPr id="28" name="Text 9">
            <a:extLst>
              <a:ext uri="{FF2B5EF4-FFF2-40B4-BE49-F238E27FC236}">
                <a16:creationId xmlns:a16="http://schemas.microsoft.com/office/drawing/2014/main" id="{59C8C40E-BC3A-2E14-BB33-9F53FED9AB3F}"/>
              </a:ext>
            </a:extLst>
          </p:cNvPr>
          <p:cNvSpPr/>
          <p:nvPr/>
        </p:nvSpPr>
        <p:spPr>
          <a:xfrm>
            <a:off x="3273325" y="4801077"/>
            <a:ext cx="267723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746558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Clear conflict process.</a:t>
            </a:r>
            <a:endParaRPr lang="en-US" sz="175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BB131AE-9F0C-0472-55D9-A78304C52525}"/>
              </a:ext>
            </a:extLst>
          </p:cNvPr>
          <p:cNvCxnSpPr/>
          <p:nvPr/>
        </p:nvCxnSpPr>
        <p:spPr>
          <a:xfrm>
            <a:off x="1137920" y="1536819"/>
            <a:ext cx="71120" cy="35533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722220D-C583-645E-6D26-E3F11C55E39C}"/>
              </a:ext>
            </a:extLst>
          </p:cNvPr>
          <p:cNvCxnSpPr/>
          <p:nvPr/>
        </p:nvCxnSpPr>
        <p:spPr>
          <a:xfrm>
            <a:off x="1333004" y="2509539"/>
            <a:ext cx="11074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B71F2C5-7C7A-AB41-DBEB-DA5D5DCD1B1B}"/>
              </a:ext>
            </a:extLst>
          </p:cNvPr>
          <p:cNvCxnSpPr>
            <a:endCxn id="10" idx="1"/>
          </p:cNvCxnSpPr>
          <p:nvPr/>
        </p:nvCxnSpPr>
        <p:spPr>
          <a:xfrm flipV="1">
            <a:off x="1209040" y="4804093"/>
            <a:ext cx="1231404" cy="2860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816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254</Words>
  <Application>Microsoft Office PowerPoint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Gelasio</vt:lpstr>
      <vt:lpstr>Gelasio Semi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Vivek Mandal</dc:creator>
  <cp:lastModifiedBy>Vivek Mandal</cp:lastModifiedBy>
  <cp:revision>3</cp:revision>
  <dcterms:created xsi:type="dcterms:W3CDTF">2025-02-20T07:37:19Z</dcterms:created>
  <dcterms:modified xsi:type="dcterms:W3CDTF">2025-05-07T17:37:00Z</dcterms:modified>
</cp:coreProperties>
</file>