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9" r:id="rId4"/>
    <p:sldId id="263" r:id="rId5"/>
    <p:sldId id="262" r:id="rId6"/>
    <p:sldId id="264" r:id="rId7"/>
    <p:sldId id="257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13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BC426-0C28-4195-A8E6-9D24DF0332CC}" type="datetimeFigureOut">
              <a:rPr lang="en-CA" smtClean="0"/>
              <a:t>2014-07-01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34DA-EA69-4CD0-99C1-5C251282A9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951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BC426-0C28-4195-A8E6-9D24DF0332CC}" type="datetimeFigureOut">
              <a:rPr lang="en-CA" smtClean="0"/>
              <a:t>2014-07-01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34DA-EA69-4CD0-99C1-5C251282A9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0610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BC426-0C28-4195-A8E6-9D24DF0332CC}" type="datetimeFigureOut">
              <a:rPr lang="en-CA" smtClean="0"/>
              <a:t>2014-07-01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34DA-EA69-4CD0-99C1-5C251282A9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6632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BC426-0C28-4195-A8E6-9D24DF0332CC}" type="datetimeFigureOut">
              <a:rPr lang="en-CA" smtClean="0"/>
              <a:t>2014-07-01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34DA-EA69-4CD0-99C1-5C251282A9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4376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BC426-0C28-4195-A8E6-9D24DF0332CC}" type="datetimeFigureOut">
              <a:rPr lang="en-CA" smtClean="0"/>
              <a:t>2014-07-01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34DA-EA69-4CD0-99C1-5C251282A9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5780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BC426-0C28-4195-A8E6-9D24DF0332CC}" type="datetimeFigureOut">
              <a:rPr lang="en-CA" smtClean="0"/>
              <a:t>2014-07-01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34DA-EA69-4CD0-99C1-5C251282A9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5320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BC426-0C28-4195-A8E6-9D24DF0332CC}" type="datetimeFigureOut">
              <a:rPr lang="en-CA" smtClean="0"/>
              <a:t>2014-07-01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34DA-EA69-4CD0-99C1-5C251282A9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2907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BC426-0C28-4195-A8E6-9D24DF0332CC}" type="datetimeFigureOut">
              <a:rPr lang="en-CA" smtClean="0"/>
              <a:t>2014-07-01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34DA-EA69-4CD0-99C1-5C251282A9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6159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BC426-0C28-4195-A8E6-9D24DF0332CC}" type="datetimeFigureOut">
              <a:rPr lang="en-CA" smtClean="0"/>
              <a:t>2014-07-01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34DA-EA69-4CD0-99C1-5C251282A9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622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BC426-0C28-4195-A8E6-9D24DF0332CC}" type="datetimeFigureOut">
              <a:rPr lang="en-CA" smtClean="0"/>
              <a:t>2014-07-01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34DA-EA69-4CD0-99C1-5C251282A9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0433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BC426-0C28-4195-A8E6-9D24DF0332CC}" type="datetimeFigureOut">
              <a:rPr lang="en-CA" smtClean="0"/>
              <a:t>2014-07-01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34DA-EA69-4CD0-99C1-5C251282A9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6269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BC426-0C28-4195-A8E6-9D24DF0332CC}" type="datetimeFigureOut">
              <a:rPr lang="en-CA" smtClean="0"/>
              <a:t>2014-07-01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634DA-EA69-4CD0-99C1-5C251282A9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624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618"/>
            <a:ext cx="7772400" cy="838200"/>
          </a:xfrm>
        </p:spPr>
        <p:txBody>
          <a:bodyPr/>
          <a:lstStyle/>
          <a:p>
            <a:r>
              <a:rPr lang="en-US" dirty="0" err="1" smtClean="0"/>
              <a:t>DB_FRA_Analysis_GUI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4486" y="3276600"/>
                <a:ext cx="8915400" cy="3505200"/>
              </a:xfrm>
            </p:spPr>
            <p:txBody>
              <a:bodyPr>
                <a:no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chemeClr val="tx1"/>
                    </a:solidFill>
                  </a:rPr>
                  <a:t>Uses an improved test for significant responses based on confidence interval assuming a Poisson distribution around mean spontaneous firing rate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chemeClr val="tx1"/>
                    </a:solidFill>
                  </a:rPr>
                  <a:t>Centroid at each sound level is calculated from significant responses and is called the best frequency.</a:t>
                </a:r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r>
                  <a:rPr lang="en-US" sz="1200" dirty="0" smtClean="0">
                    <a:solidFill>
                      <a:schemeClr val="tx1"/>
                    </a:solidFill>
                  </a:rPr>
                  <a:t>Response at lowest stimulus level (</a:t>
                </a:r>
                <a:r>
                  <a:rPr lang="en-US" sz="1200" dirty="0" err="1" smtClean="0">
                    <a:solidFill>
                      <a:schemeClr val="tx1"/>
                    </a:solidFill>
                  </a:rPr>
                  <a:t>ie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, minimum threshold) is called the characteristic frequency.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chemeClr val="tx1"/>
                    </a:solidFill>
                  </a:rPr>
                  <a:t>Bandwidths calculated for each sound level around best frequencies as twice the standard deviation.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chemeClr val="tx1"/>
                    </a:solidFill>
                  </a:rPr>
                  <a:t>Receptive field borders also estimated (manually adjustable) at each sound level above minimum threshold.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chemeClr val="tx1"/>
                    </a:solidFill>
                  </a:rPr>
                  <a:t>Rate-Level Curve analysis based on ±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1600" i="1" dirty="0" smtClean="0">
                            <a:solidFill>
                              <a:schemeClr val="tx1"/>
                            </a:solidFill>
                          </a:rPr>
                        </m:ctrlPr>
                      </m:fPr>
                      <m:num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</a:rPr>
                          <m:t>1</m:t>
                        </m:r>
                      </m:num>
                      <m:den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octaves around best frequencies</a:t>
                </a:r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r>
                  <a:rPr lang="en-US" sz="1200" dirty="0" smtClean="0">
                    <a:solidFill>
                      <a:schemeClr val="tx1"/>
                    </a:solidFill>
                  </a:rPr>
                  <a:t>Rate-level curve is normalized using D’ </a:t>
                </a:r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r>
                  <a:rPr lang="en-US" sz="1200" dirty="0" smtClean="0">
                    <a:solidFill>
                      <a:schemeClr val="tx1"/>
                    </a:solidFill>
                  </a:rPr>
                  <a:t>Monotonicity index is computed from normalized rate-level curve</a:t>
                </a:r>
              </a:p>
              <a:p>
                <a:pPr marL="1257300" lvl="2" indent="-342900" algn="l">
                  <a:buFont typeface="Arial" panose="020B0604020202020204" pitchFamily="34" charset="0"/>
                  <a:buChar char="•"/>
                </a:pPr>
                <a:r>
                  <a:rPr lang="en-US" sz="1200" dirty="0" smtClean="0">
                    <a:solidFill>
                      <a:schemeClr val="tx1"/>
                    </a:solidFill>
                  </a:rPr>
                  <a:t>Monotonic response = 0.0</a:t>
                </a:r>
              </a:p>
              <a:p>
                <a:pPr marL="1257300" lvl="2" indent="-342900" algn="l">
                  <a:buFont typeface="Arial" panose="020B0604020202020204" pitchFamily="34" charset="0"/>
                  <a:buChar char="•"/>
                </a:pPr>
                <a:r>
                  <a:rPr lang="en-US" sz="1200" dirty="0" smtClean="0">
                    <a:solidFill>
                      <a:schemeClr val="tx1"/>
                    </a:solidFill>
                  </a:rPr>
                  <a:t>Non-Monotonic response </a:t>
                </a:r>
                <a:r>
                  <a:rPr lang="en-US" sz="1200" dirty="0">
                    <a:solidFill>
                      <a:schemeClr val="tx1"/>
                    </a:solidFill>
                  </a:rPr>
                  <a:t>&lt;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 0.0</a:t>
                </a:r>
                <a:endParaRPr lang="en-US" sz="1200" dirty="0" smtClean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1600" u="sng" dirty="0" smtClean="0">
                    <a:solidFill>
                      <a:schemeClr val="tx1"/>
                    </a:solidFill>
                  </a:rPr>
                  <a:t>Methods Reference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: </a:t>
                </a:r>
                <a:r>
                  <a:rPr lang="en-US" sz="1600" dirty="0" err="1" smtClean="0">
                    <a:solidFill>
                      <a:schemeClr val="tx1"/>
                    </a:solidFill>
                  </a:rPr>
                  <a:t>Escabi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 et al, </a:t>
                </a:r>
                <a:r>
                  <a:rPr lang="en-US" sz="1600" i="1" dirty="0" smtClean="0">
                    <a:solidFill>
                      <a:schemeClr val="tx1"/>
                    </a:solidFill>
                  </a:rPr>
                  <a:t>Neuroscience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 150 (2007) 970-983</a:t>
                </a:r>
                <a:endParaRPr lang="en-CA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4486" y="3276600"/>
                <a:ext cx="8915400" cy="3505200"/>
              </a:xfrm>
              <a:blipFill rotWithShape="1">
                <a:blip r:embed="rId2"/>
                <a:stretch>
                  <a:fillRect l="-205" t="-5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875146" y="1029059"/>
            <a:ext cx="7393709" cy="2139124"/>
            <a:chOff x="914400" y="1029059"/>
            <a:chExt cx="7393709" cy="2139124"/>
          </a:xfrm>
        </p:grpSpPr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8255" y="1029059"/>
              <a:ext cx="2401824" cy="2139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1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1163038"/>
              <a:ext cx="2020824" cy="1705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3109" y="1171468"/>
              <a:ext cx="1905000" cy="1696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7577740" y="6488668"/>
            <a:ext cx="1575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</a:rPr>
              <a:t>Stolzberg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2014</a:t>
            </a:r>
            <a:endParaRPr lang="en-CA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905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41" y="979623"/>
            <a:ext cx="4324350" cy="140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040" y="3886200"/>
            <a:ext cx="3304573" cy="2788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59351" y="577964"/>
            <a:ext cx="1718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Control Window</a:t>
            </a:r>
            <a:endParaRPr lang="en-CA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298523" y="3117395"/>
            <a:ext cx="405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Rate-Level Curve and Monotonicity Index</a:t>
            </a:r>
            <a:endParaRPr lang="en-CA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5562600" y="97227"/>
            <a:ext cx="2074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FRA Analysis Results</a:t>
            </a:r>
            <a:endParaRPr lang="en-CA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5358944" y="3542391"/>
            <a:ext cx="242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FRA Temporal Response</a:t>
            </a:r>
            <a:endParaRPr lang="en-CA" u="sng" dirty="0"/>
          </a:p>
        </p:txBody>
      </p:sp>
      <p:sp>
        <p:nvSpPr>
          <p:cNvPr id="18" name="TextBox 17"/>
          <p:cNvSpPr txBox="1"/>
          <p:nvPr/>
        </p:nvSpPr>
        <p:spPr>
          <a:xfrm>
            <a:off x="533400" y="-30"/>
            <a:ext cx="1071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GUIs</a:t>
            </a:r>
            <a:endParaRPr lang="en-CA" sz="3600" dirty="0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726" y="466559"/>
            <a:ext cx="3125269" cy="2783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42391"/>
            <a:ext cx="304800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1860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32462"/>
            <a:ext cx="7543800" cy="47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90600" y="108858"/>
            <a:ext cx="5527475" cy="1923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 </a:t>
            </a:r>
            <a:r>
              <a:rPr lang="en-US" sz="1400" dirty="0" err="1" smtClean="0"/>
              <a:t>DB_Browser</a:t>
            </a:r>
            <a:r>
              <a:rPr lang="en-US" sz="1400" dirty="0" smtClean="0"/>
              <a:t> to locate unit for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Add “</a:t>
            </a:r>
            <a:r>
              <a:rPr lang="en-US" sz="1400" dirty="0" err="1" smtClean="0"/>
              <a:t>DB_FRA_Analysis_GUI</a:t>
            </a:r>
            <a:r>
              <a:rPr lang="en-US" sz="1400" dirty="0" smtClean="0"/>
              <a:t>” to “Analysis Tools”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100" dirty="0" smtClean="0"/>
              <a:t>Click “Settings” -&gt; “Analysis Tools”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100" dirty="0" smtClean="0"/>
              <a:t>Click “Add Tool”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100" dirty="0" smtClean="0"/>
              <a:t>Enter “</a:t>
            </a:r>
            <a:r>
              <a:rPr lang="en-US" sz="1100" dirty="0" err="1" smtClean="0"/>
              <a:t>DB_FRA_Analysis_GUI</a:t>
            </a:r>
            <a:r>
              <a:rPr lang="en-US" sz="1100" dirty="0" smtClean="0"/>
              <a:t>” (without quotes)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100" dirty="0" smtClean="0"/>
              <a:t>Select protocol from “Available” list and click “Add &gt;&gt;”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100" dirty="0" smtClean="0"/>
              <a:t>Click “Done”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100" dirty="0" smtClean="0"/>
              <a:t>The block may need to be reselected in </a:t>
            </a:r>
            <a:r>
              <a:rPr lang="en-US" sz="1100" dirty="0" err="1" smtClean="0"/>
              <a:t>DB_Browser</a:t>
            </a:r>
            <a:endParaRPr lang="en-US" sz="1100" dirty="0" smtClean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100" dirty="0" err="1" smtClean="0"/>
              <a:t>DB_FRA_Analysis_GUI</a:t>
            </a:r>
            <a:r>
              <a:rPr lang="en-US" sz="1100" dirty="0" smtClean="0"/>
              <a:t> should be available in the drop-down list in Analysis Tools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470226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362200"/>
            <a:ext cx="4324350" cy="140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62200" y="1905000"/>
            <a:ext cx="1712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 &lt; value &lt; 1.0</a:t>
            </a:r>
            <a:endParaRPr lang="en-CA" dirty="0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>
            <a:off x="3218268" y="2274332"/>
            <a:ext cx="134532" cy="3464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581400" y="1928090"/>
            <a:ext cx="1600200" cy="8682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19575" y="1327925"/>
            <a:ext cx="2533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Window to compute mean firing rate </a:t>
            </a:r>
          </a:p>
          <a:p>
            <a:r>
              <a:rPr lang="en-US" sz="1200" dirty="0" smtClean="0"/>
              <a:t>relative to stimulus onset.</a:t>
            </a:r>
          </a:p>
          <a:p>
            <a:r>
              <a:rPr lang="en-US" sz="1200" dirty="0" smtClean="0"/>
              <a:t>Must have 2 values.</a:t>
            </a:r>
            <a:endParaRPr lang="en-CA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91131" y="4038600"/>
            <a:ext cx="3925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Distribution of spontaneous firing rates (black bars)</a:t>
            </a:r>
          </a:p>
          <a:p>
            <a:r>
              <a:rPr lang="en-US" sz="1400" dirty="0" smtClean="0"/>
              <a:t>Distribution of FRA firing rates (cyan line)</a:t>
            </a:r>
            <a:endParaRPr lang="en-CA" sz="14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62200" y="3657600"/>
            <a:ext cx="4572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685368" y="2632656"/>
            <a:ext cx="2286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Click to update </a:t>
            </a:r>
            <a:r>
              <a:rPr lang="en-US" sz="1600" dirty="0" err="1" smtClean="0"/>
              <a:t>unit_properties</a:t>
            </a:r>
            <a:r>
              <a:rPr lang="en-US" sz="1600" dirty="0" smtClean="0"/>
              <a:t> table on database with analysis results (including any manual adjustments)</a:t>
            </a:r>
            <a:endParaRPr lang="en-CA" sz="1600" dirty="0"/>
          </a:p>
        </p:txBody>
      </p:sp>
      <p:cxnSp>
        <p:nvCxnSpPr>
          <p:cNvPr id="17" name="Straight Arrow Connector 16"/>
          <p:cNvCxnSpPr>
            <a:stCxn id="16" idx="1"/>
          </p:cNvCxnSpPr>
          <p:nvPr/>
        </p:nvCxnSpPr>
        <p:spPr>
          <a:xfrm flipH="1" flipV="1">
            <a:off x="6181726" y="3276601"/>
            <a:ext cx="503642" cy="177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90547" y="4191000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Click to update </a:t>
            </a:r>
            <a:r>
              <a:rPr lang="en-US" sz="1200" dirty="0" err="1" smtClean="0"/>
              <a:t>unit_properties</a:t>
            </a:r>
            <a:r>
              <a:rPr lang="en-US" sz="1200" dirty="0" smtClean="0"/>
              <a:t> table on database indicating displayed unit is not good.  No other values are updated.</a:t>
            </a:r>
            <a:endParaRPr lang="en-CA" sz="1200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5678084" y="3657600"/>
            <a:ext cx="189316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72381" y="685800"/>
            <a:ext cx="1718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Control Window</a:t>
            </a:r>
            <a:endParaRPr lang="en-CA" u="sng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4495800" y="1752600"/>
            <a:ext cx="2514600" cy="8800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077075" y="1087478"/>
            <a:ext cx="2036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Recompute</a:t>
            </a:r>
            <a:r>
              <a:rPr lang="en-US" sz="1200" dirty="0" smtClean="0"/>
              <a:t> FRA analysis based on confidence level and analysis window.</a:t>
            </a:r>
          </a:p>
          <a:p>
            <a:r>
              <a:rPr lang="en-US" sz="1200" dirty="0" smtClean="0"/>
              <a:t>Note: any manual adjustments will be discarded.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4170535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67" y="1971606"/>
            <a:ext cx="3602887" cy="320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43000" y="131741"/>
            <a:ext cx="1331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FRA analysis</a:t>
            </a:r>
            <a:endParaRPr lang="en-CA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597131" y="464403"/>
            <a:ext cx="7003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FRA is computed by taking mean firing rate over analysis window (set in control window) and smoothing using a </a:t>
            </a:r>
            <a:r>
              <a:rPr lang="en-US" sz="1200" dirty="0" err="1" smtClean="0"/>
              <a:t>Savitzky-Golay</a:t>
            </a:r>
            <a:r>
              <a:rPr lang="en-US" sz="1200" dirty="0" smtClean="0"/>
              <a:t> filter over both dimensions.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Clicking on FRA plot will adjust minimum threshold and </a:t>
            </a:r>
            <a:r>
              <a:rPr lang="en-US" sz="1200" dirty="0" err="1" smtClean="0"/>
              <a:t>recompute</a:t>
            </a:r>
            <a:r>
              <a:rPr lang="en-US" sz="1200" dirty="0" smtClean="0"/>
              <a:t>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Note: minimum threshold can only be adjusted to a higher level</a:t>
            </a:r>
            <a:endParaRPr lang="en-CA" sz="1200" dirty="0"/>
          </a:p>
        </p:txBody>
      </p:sp>
      <p:grpSp>
        <p:nvGrpSpPr>
          <p:cNvPr id="10" name="Group 9"/>
          <p:cNvGrpSpPr/>
          <p:nvPr/>
        </p:nvGrpSpPr>
        <p:grpSpPr>
          <a:xfrm>
            <a:off x="5600700" y="2286000"/>
            <a:ext cx="2743200" cy="152400"/>
            <a:chOff x="5334000" y="3276600"/>
            <a:chExt cx="2743200" cy="1524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438900" y="3352800"/>
              <a:ext cx="533400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5334000" y="3352800"/>
              <a:ext cx="27432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6629400" y="3276600"/>
              <a:ext cx="152400" cy="152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 flipV="1">
            <a:off x="5600699" y="2438400"/>
            <a:ext cx="205689" cy="3424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800600" y="2780845"/>
            <a:ext cx="1380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Bandwidth = 2∙</a:t>
            </a:r>
            <a:r>
              <a:rPr lang="el-GR" sz="1400" dirty="0" smtClean="0"/>
              <a:t>σ</a:t>
            </a:r>
            <a:endParaRPr lang="en-CA" sz="14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7177990" y="2438751"/>
            <a:ext cx="213410" cy="3420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6959600" y="2780843"/>
                <a:ext cx="9661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±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1200" smtClean="0"/>
                        </m:ctrlPr>
                      </m:fPr>
                      <m:num>
                        <m:r>
                          <a:rPr lang="en-US" sz="1200" b="0" i="0" smtClean="0"/>
                          <m:t>1</m:t>
                        </m:r>
                      </m:num>
                      <m:den>
                        <m:r>
                          <a:rPr lang="en-US" sz="1200" b="0" i="0" smtClean="0"/>
                          <m:t>4</m:t>
                        </m:r>
                      </m:den>
                    </m:f>
                    <m:r>
                      <m:rPr>
                        <m:sty m:val="p"/>
                      </m:rPr>
                      <a:rPr lang="en-US" sz="1200" b="0" i="0" smtClean="0"/>
                      <m:t>octaves</m:t>
                    </m:r>
                  </m:oMath>
                </a14:m>
                <a:endParaRPr lang="en-CA" sz="1200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600" y="2780843"/>
                <a:ext cx="966162" cy="276999"/>
              </a:xfrm>
              <a:prstGeom prst="rect">
                <a:avLst/>
              </a:prstGeom>
              <a:blipFill rotWithShape="1">
                <a:blip r:embed="rId3"/>
                <a:stretch>
                  <a:fillRect l="-6329" t="-91304" b="-1456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 flipH="1">
            <a:off x="7004915" y="1917142"/>
            <a:ext cx="65231" cy="34335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411754" y="1286979"/>
            <a:ext cx="265604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Best Frequency (</a:t>
            </a:r>
            <a:r>
              <a:rPr lang="en-US" sz="1400" dirty="0" err="1" smtClean="0"/>
              <a:t>centriod</a:t>
            </a:r>
            <a:r>
              <a:rPr lang="en-US" sz="1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 smtClean="0"/>
              <a:t>white-filled is characteristic frequency/minimum threshold</a:t>
            </a:r>
            <a:endParaRPr lang="en-CA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6739652" y="4607478"/>
            <a:ext cx="1861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Adjustable frequency bandwidth range</a:t>
            </a:r>
            <a:endParaRPr lang="en-CA" sz="1400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3268865" y="4343400"/>
            <a:ext cx="3350948" cy="222361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268865" y="3581400"/>
            <a:ext cx="3350948" cy="4572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>
            <a:spLocks noChangeAspect="1"/>
          </p:cNvSpPr>
          <p:nvPr/>
        </p:nvSpPr>
        <p:spPr>
          <a:xfrm>
            <a:off x="2819401" y="3581400"/>
            <a:ext cx="449464" cy="762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5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67" t="54584" r="28961" b="25770"/>
          <a:stretch/>
        </p:blipFill>
        <p:spPr bwMode="auto">
          <a:xfrm>
            <a:off x="5128436" y="4038600"/>
            <a:ext cx="1491377" cy="2528412"/>
          </a:xfrm>
          <a:prstGeom prst="rec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26" name="Straight Arrow Connector 25"/>
          <p:cNvCxnSpPr/>
          <p:nvPr/>
        </p:nvCxnSpPr>
        <p:spPr>
          <a:xfrm flipH="1" flipV="1">
            <a:off x="5922620" y="4800600"/>
            <a:ext cx="792505" cy="684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830158" y="4343400"/>
            <a:ext cx="2298278" cy="222361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830158" y="3581400"/>
            <a:ext cx="2298278" cy="4572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771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380" y="2209800"/>
            <a:ext cx="4419148" cy="3728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43000" y="131741"/>
            <a:ext cx="2434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Temporal response map</a:t>
            </a:r>
            <a:endParaRPr lang="en-CA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597131" y="501073"/>
            <a:ext cx="6691255" cy="15850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Plots slice of FRA map at one sound level against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Clicking on FRA plot will adjust high or low frequency borders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Procedure: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 smtClean="0"/>
              <a:t>Data is binned at each frequency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 smtClean="0"/>
              <a:t>Bins are divided by bin size (1 </a:t>
            </a:r>
            <a:r>
              <a:rPr lang="en-US" sz="1100" dirty="0" err="1" smtClean="0"/>
              <a:t>ms</a:t>
            </a:r>
            <a:r>
              <a:rPr lang="en-US" sz="1100" dirty="0" smtClean="0"/>
              <a:t>) and number of stimulus repetitions to compute mean firing 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 smtClean="0"/>
              <a:t>Mean firing rate map is smoothed with a 2 dimensional </a:t>
            </a:r>
            <a:r>
              <a:rPr lang="en-US" sz="1100" dirty="0" err="1" smtClean="0"/>
              <a:t>gaussian</a:t>
            </a:r>
            <a:r>
              <a:rPr lang="en-US" sz="1100" dirty="0" smtClean="0"/>
              <a:t> kernel (5 </a:t>
            </a:r>
            <a:r>
              <a:rPr lang="en-US" sz="1100" dirty="0" err="1" smtClean="0"/>
              <a:t>freq</a:t>
            </a:r>
            <a:r>
              <a:rPr lang="en-US" sz="1100" dirty="0" smtClean="0"/>
              <a:t> x 10 </a:t>
            </a:r>
            <a:r>
              <a:rPr lang="en-US" sz="1100" dirty="0" err="1" smtClean="0"/>
              <a:t>ms</a:t>
            </a:r>
            <a:r>
              <a:rPr lang="en-US" sz="1100" dirty="0" smtClean="0"/>
              <a:t>) and rescaled</a:t>
            </a:r>
          </a:p>
          <a:p>
            <a:pPr lvl="1"/>
            <a:endParaRPr lang="en-US" sz="11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sz="11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114636" y="2983345"/>
            <a:ext cx="397655" cy="2532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71600" y="30480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Select intensity level to display</a:t>
            </a:r>
            <a:endParaRPr lang="en-CA" sz="12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923046" y="5551056"/>
            <a:ext cx="549827" cy="6440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46728" y="6195134"/>
            <a:ext cx="1352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Stimulus onset</a:t>
            </a:r>
            <a:endParaRPr lang="en-CA" sz="12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246728" y="4495801"/>
            <a:ext cx="1226145" cy="3809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93616" y="4662905"/>
            <a:ext cx="1428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Same measures as FRA plot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3016002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812" y="3818290"/>
            <a:ext cx="2798064" cy="2963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764" y="3818290"/>
            <a:ext cx="2801639" cy="2967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2880954" y="6239403"/>
            <a:ext cx="169902" cy="1828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831969" y="6217373"/>
            <a:ext cx="169902" cy="1828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5563763" y="1219200"/>
            <a:ext cx="2828378" cy="2386444"/>
            <a:chOff x="4343400" y="3757829"/>
            <a:chExt cx="3429000" cy="2893219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400" y="3757829"/>
              <a:ext cx="3429000" cy="2893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1" name="Straight Arrow Connector 10"/>
            <p:cNvCxnSpPr/>
            <p:nvPr/>
          </p:nvCxnSpPr>
          <p:spPr>
            <a:xfrm flipV="1">
              <a:off x="5029200" y="5097065"/>
              <a:ext cx="212436" cy="2286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1466765" y="1219419"/>
            <a:ext cx="2828378" cy="2386444"/>
            <a:chOff x="457200" y="3764756"/>
            <a:chExt cx="3429000" cy="2893219"/>
          </a:xfrm>
        </p:grpSpPr>
        <p:pic>
          <p:nvPicPr>
            <p:cNvPr id="3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3764756"/>
              <a:ext cx="3429000" cy="2893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2" name="Straight Arrow Connector 11"/>
            <p:cNvCxnSpPr/>
            <p:nvPr/>
          </p:nvCxnSpPr>
          <p:spPr>
            <a:xfrm flipV="1">
              <a:off x="990600" y="4828957"/>
              <a:ext cx="212436" cy="2286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143000" y="131741"/>
            <a:ext cx="4136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Manually adjusting receptive field borders</a:t>
            </a:r>
            <a:endParaRPr lang="en-CA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1597131" y="501073"/>
            <a:ext cx="5220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Clicking temporal response will adjust both this plot and FRA plot</a:t>
            </a:r>
            <a:endParaRPr lang="en-CA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994348" y="886843"/>
            <a:ext cx="1620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Automated analysis</a:t>
            </a:r>
            <a:endParaRPr lang="en-CA" sz="1400" u="sng" dirty="0"/>
          </a:p>
        </p:txBody>
      </p:sp>
      <p:sp>
        <p:nvSpPr>
          <p:cNvPr id="22" name="TextBox 21"/>
          <p:cNvSpPr txBox="1"/>
          <p:nvPr/>
        </p:nvSpPr>
        <p:spPr>
          <a:xfrm>
            <a:off x="5885255" y="911423"/>
            <a:ext cx="2149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Manually adjusted analysis</a:t>
            </a:r>
            <a:endParaRPr lang="en-CA" sz="1400" u="sng" dirty="0"/>
          </a:p>
        </p:txBody>
      </p:sp>
    </p:spTree>
    <p:extLst>
      <p:ext uri="{BB962C8B-B14F-4D97-AF65-F5344CB8AC3E}">
        <p14:creationId xmlns:p14="http://schemas.microsoft.com/office/powerpoint/2010/main" val="1935848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273" y="1837891"/>
            <a:ext cx="3925455" cy="3496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3962400" y="3366509"/>
            <a:ext cx="604736" cy="928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389167" y="310604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Normalized with D’</a:t>
            </a:r>
            <a:endParaRPr lang="en-CA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488872" y="4204709"/>
            <a:ext cx="1378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Mean firing rate ±standard error of the mean</a:t>
            </a:r>
            <a:endParaRPr lang="en-CA" sz="12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724400" y="3747509"/>
            <a:ext cx="3048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43000" y="131741"/>
            <a:ext cx="1758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Rate-Level Curve</a:t>
            </a:r>
            <a:endParaRPr lang="en-CA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1597131" y="501073"/>
                <a:ext cx="6480069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Rate-level curve computed from </a:t>
                </a:r>
                <a:r>
                  <a:rPr lang="en-US" sz="1400" dirty="0" smtClean="0"/>
                  <a:t>±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1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400" b="0" i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400" b="0" i="0" smtClean="0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en-CA" sz="1400" dirty="0" smtClean="0"/>
                  <a:t>octaves around best frequency (centroid) at each sound level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D’ is computed to normalize the RLC for comparison across different firing rates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Monotonicity index is computed from D’ RLC as the minimum observed D’ at sound levels higher than the maximum firing rate level</a:t>
                </a:r>
                <a:endParaRPr lang="en-CA" sz="14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131" y="501073"/>
                <a:ext cx="6480069" cy="1169551"/>
              </a:xfrm>
              <a:prstGeom prst="rect">
                <a:avLst/>
              </a:prstGeom>
              <a:blipFill rotWithShape="1">
                <a:blip r:embed="rId3"/>
                <a:stretch>
                  <a:fillRect l="-188" t="-25000" r="-847" b="-41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718119"/>
            <a:ext cx="1248045" cy="4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544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581</Words>
  <Application>Microsoft Office PowerPoint</Application>
  <PresentationFormat>On-screen Show (4:3)</PresentationFormat>
  <Paragraphs>67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DB_FRA_Analysis_GUI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Cerebral Systems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Stolzberg</dc:creator>
  <cp:lastModifiedBy>Daniel Stolzberg</cp:lastModifiedBy>
  <cp:revision>49</cp:revision>
  <dcterms:created xsi:type="dcterms:W3CDTF">2014-07-01T14:45:17Z</dcterms:created>
  <dcterms:modified xsi:type="dcterms:W3CDTF">2014-07-01T18:00:54Z</dcterms:modified>
</cp:coreProperties>
</file>