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3" r:id="rId5"/>
    <p:sldId id="262" r:id="rId6"/>
    <p:sldId id="264" r:id="rId7"/>
    <p:sldId id="25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51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61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63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37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78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32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90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15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2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43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26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BC426-0C28-4195-A8E6-9D24DF0332CC}" type="datetimeFigureOut">
              <a:rPr lang="en-CA" smtClean="0"/>
              <a:t>2014-07-01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34DA-EA69-4CD0-99C1-5C251282A9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24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18"/>
            <a:ext cx="7772400" cy="8382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DB_FRA_Analysis_GUI</a:t>
            </a:r>
            <a:endParaRPr lang="en-C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4486" y="3276600"/>
                <a:ext cx="8915400" cy="3505200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Uses an improved test for significant responses based on confidence interval assuming a Poisson distribution around mean spontaneous firing rate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Centroid at each sound level is calculated from significant responses and is called the best frequency.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Response at lowest stimulus level (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ie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, minimum threshold) is called the characteristic frequency.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Bandwidths calculated for each sound level around best frequencies as twice the standard deviation.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Receptive field borders also estimated (manually adjustable) at each sound level above minimum threshold.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Rate-Level Curve analysis based on ±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</a:rPr>
                          <m:t>1</m:t>
                        </m:r>
                      </m:num>
                      <m:den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octaves around best frequencies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Rate-level curve is normalized using D’ 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Monotonicity index is computed from normalized rate-level curve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600" u="sng" dirty="0" smtClean="0">
                    <a:solidFill>
                      <a:schemeClr val="tx1"/>
                    </a:solidFill>
                  </a:rPr>
                  <a:t>Methods Reference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Escabi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et al, </a:t>
                </a:r>
                <a:r>
                  <a:rPr lang="en-US" sz="1600" i="1" dirty="0" smtClean="0">
                    <a:solidFill>
                      <a:schemeClr val="tx1"/>
                    </a:solidFill>
                  </a:rPr>
                  <a:t>Neuroscience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150 (2007) 970-983</a:t>
                </a:r>
                <a:endParaRPr lang="en-CA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4486" y="3276600"/>
                <a:ext cx="8915400" cy="3505200"/>
              </a:xfrm>
              <a:blipFill rotWithShape="1">
                <a:blip r:embed="rId2"/>
                <a:stretch>
                  <a:fillRect l="-205" t="-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75146" y="1029059"/>
            <a:ext cx="7393709" cy="2139124"/>
            <a:chOff x="914400" y="1029059"/>
            <a:chExt cx="7393709" cy="2139124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8255" y="1029059"/>
              <a:ext cx="2401824" cy="2139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163038"/>
              <a:ext cx="2020824" cy="1705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109" y="1171468"/>
              <a:ext cx="1905000" cy="1696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7577740" y="6488668"/>
            <a:ext cx="15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Stolzberg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2014</a:t>
            </a:r>
            <a:endParaRPr lang="en-CA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0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41" y="979623"/>
            <a:ext cx="4324350" cy="140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40" y="3886200"/>
            <a:ext cx="3304573" cy="278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351" y="577964"/>
            <a:ext cx="171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Control Window</a:t>
            </a:r>
            <a:endParaRPr lang="en-CA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98523" y="3117395"/>
            <a:ext cx="405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Rate-Level Curve and Monotonicity Index</a:t>
            </a:r>
            <a:endParaRPr lang="en-CA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97227"/>
            <a:ext cx="207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FRA Analysis Results</a:t>
            </a:r>
            <a:endParaRPr lang="en-CA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5358944" y="3542391"/>
            <a:ext cx="24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FRA Temporal Response</a:t>
            </a:r>
            <a:endParaRPr lang="en-CA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-30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GUIs</a:t>
            </a:r>
            <a:endParaRPr lang="en-CA" sz="3600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26" y="466559"/>
            <a:ext cx="3125269" cy="278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42391"/>
            <a:ext cx="30480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86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32462"/>
            <a:ext cx="7543800" cy="47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108858"/>
            <a:ext cx="5527475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  <a:r>
              <a:rPr lang="en-US" sz="1400" dirty="0" err="1" smtClean="0"/>
              <a:t>DB_Browser</a:t>
            </a:r>
            <a:r>
              <a:rPr lang="en-US" sz="1400" dirty="0" smtClean="0"/>
              <a:t> to locate unit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Add “</a:t>
            </a:r>
            <a:r>
              <a:rPr lang="en-US" sz="1400" dirty="0" err="1" smtClean="0"/>
              <a:t>DB_FRA_Analysis_GUI</a:t>
            </a:r>
            <a:r>
              <a:rPr lang="en-US" sz="1400" dirty="0" smtClean="0"/>
              <a:t>” to “Analysis Tools”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dirty="0" smtClean="0"/>
              <a:t>Click “Settings” -&gt; “Analysis Tools”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dirty="0" smtClean="0"/>
              <a:t>Click “Add Tool”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dirty="0" smtClean="0"/>
              <a:t>Enter “</a:t>
            </a:r>
            <a:r>
              <a:rPr lang="en-US" sz="1100" dirty="0" err="1" smtClean="0"/>
              <a:t>DB_FRA_Analysis_GUI</a:t>
            </a:r>
            <a:r>
              <a:rPr lang="en-US" sz="1100" dirty="0" smtClean="0"/>
              <a:t>” (without quotes)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dirty="0" smtClean="0"/>
              <a:t>Select protocol from “Available” list and click “Add &gt;&gt;”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dirty="0" smtClean="0"/>
              <a:t>Click “Done”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dirty="0" smtClean="0"/>
              <a:t>The block may need to be reselected in </a:t>
            </a:r>
            <a:r>
              <a:rPr lang="en-US" sz="1100" dirty="0" err="1" smtClean="0"/>
              <a:t>DB_Browser</a:t>
            </a:r>
            <a:endParaRPr lang="en-US" sz="11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dirty="0" err="1" smtClean="0"/>
              <a:t>DB_FRA_Analysis_GUI</a:t>
            </a:r>
            <a:r>
              <a:rPr lang="en-US" sz="1100" dirty="0" smtClean="0"/>
              <a:t> should be available in the drop-down list in Analysis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7022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4324350" cy="140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2200" y="1905000"/>
            <a:ext cx="171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 &lt; value &lt; 1.0</a:t>
            </a:r>
            <a:endParaRPr lang="en-CA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3218268" y="2274332"/>
            <a:ext cx="134532" cy="346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81400" y="1928090"/>
            <a:ext cx="1600200" cy="868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9575" y="1327925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Window to compute mean firing rate </a:t>
            </a:r>
          </a:p>
          <a:p>
            <a:r>
              <a:rPr lang="en-US" sz="1200" dirty="0" smtClean="0"/>
              <a:t>relative to stimulus onset.</a:t>
            </a:r>
          </a:p>
          <a:p>
            <a:r>
              <a:rPr lang="en-US" sz="1200" dirty="0" smtClean="0"/>
              <a:t>Must have 2 values.</a:t>
            </a:r>
            <a:endParaRPr lang="en-CA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1131" y="4038600"/>
            <a:ext cx="392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Distribution of spontaneous firing rates (black bars)</a:t>
            </a:r>
          </a:p>
          <a:p>
            <a:r>
              <a:rPr lang="en-US" sz="1400" dirty="0" smtClean="0"/>
              <a:t>Distribution of FRA firing rates (cyan line)</a:t>
            </a:r>
            <a:endParaRPr lang="en-CA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62200" y="3657600"/>
            <a:ext cx="457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85368" y="2632656"/>
            <a:ext cx="228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Click to update </a:t>
            </a:r>
            <a:r>
              <a:rPr lang="en-US" sz="1600" dirty="0" err="1" smtClean="0"/>
              <a:t>unit_properties</a:t>
            </a:r>
            <a:r>
              <a:rPr lang="en-US" sz="1600" dirty="0" smtClean="0"/>
              <a:t> table on database with analysis results (including any manual adjustments)</a:t>
            </a:r>
            <a:endParaRPr lang="en-CA" sz="1600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6181726" y="3276601"/>
            <a:ext cx="503642" cy="177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0547" y="41910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Click to update </a:t>
            </a:r>
            <a:r>
              <a:rPr lang="en-US" sz="1200" dirty="0" err="1" smtClean="0"/>
              <a:t>unit_properties</a:t>
            </a:r>
            <a:r>
              <a:rPr lang="en-US" sz="1200" dirty="0" smtClean="0"/>
              <a:t> table on database indicating displayed unit is not good.  No other values are updated.</a:t>
            </a:r>
            <a:endParaRPr lang="en-CA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678084" y="3657600"/>
            <a:ext cx="189316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2381" y="685800"/>
            <a:ext cx="171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Control Window</a:t>
            </a:r>
            <a:endParaRPr lang="en-CA" u="sng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495800" y="1752600"/>
            <a:ext cx="2514600" cy="880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77075" y="1087478"/>
            <a:ext cx="2036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Recompute</a:t>
            </a:r>
            <a:r>
              <a:rPr lang="en-US" sz="1200" dirty="0" smtClean="0"/>
              <a:t> FRA analysis based on confidence level and analysis window.</a:t>
            </a:r>
          </a:p>
          <a:p>
            <a:r>
              <a:rPr lang="en-US" sz="1200" dirty="0" smtClean="0"/>
              <a:t>Note: any manual adjustments will be discarded.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17053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67" y="1971606"/>
            <a:ext cx="3602887" cy="3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131741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FRA analysis</a:t>
            </a:r>
            <a:endParaRPr lang="en-CA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97131" y="464403"/>
            <a:ext cx="7003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FRA is computed by taking mean firing rate over analysis window (set in control window) and smoothing using a </a:t>
            </a:r>
            <a:r>
              <a:rPr lang="en-US" sz="1200" dirty="0" err="1" smtClean="0"/>
              <a:t>Savitzky-Golay</a:t>
            </a:r>
            <a:r>
              <a:rPr lang="en-US" sz="1200" dirty="0" smtClean="0"/>
              <a:t> filter over both 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Clicking on FRA plot will adjust minimum threshold and </a:t>
            </a:r>
            <a:r>
              <a:rPr lang="en-US" sz="1200" dirty="0" err="1" smtClean="0"/>
              <a:t>recompute</a:t>
            </a:r>
            <a:r>
              <a:rPr lang="en-US" sz="1200" dirty="0" smtClean="0"/>
              <a:t>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Note: minimum threshold can only be adjusted to a higher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Uses the function: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FRA_Analysis</a:t>
            </a:r>
            <a:r>
              <a:rPr lang="en-US" sz="1200" dirty="0" smtClean="0"/>
              <a:t> to compute features</a:t>
            </a:r>
            <a:endParaRPr lang="en-CA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600700" y="2286000"/>
            <a:ext cx="2743200" cy="152400"/>
            <a:chOff x="5334000" y="3276600"/>
            <a:chExt cx="2743200" cy="152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438900" y="3352800"/>
              <a:ext cx="53340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334000" y="3352800"/>
              <a:ext cx="27432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629400" y="32766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5600699" y="2438400"/>
            <a:ext cx="205689" cy="3424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00600" y="2780845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Bandwidth = 2∙</a:t>
            </a:r>
            <a:r>
              <a:rPr lang="el-GR" sz="1400" dirty="0" smtClean="0"/>
              <a:t>σ</a:t>
            </a:r>
            <a:endParaRPr lang="en-CA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177990" y="2438751"/>
            <a:ext cx="213410" cy="342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959600" y="2780843"/>
                <a:ext cx="966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±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200" smtClean="0"/>
                        </m:ctrlPr>
                      </m:fPr>
                      <m:num>
                        <m:r>
                          <a:rPr lang="en-US" sz="1200" b="0" i="0" smtClean="0"/>
                          <m:t>1</m:t>
                        </m:r>
                      </m:num>
                      <m:den>
                        <m:r>
                          <a:rPr lang="en-US" sz="1200" b="0" i="0" smtClean="0"/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a:rPr lang="en-US" sz="1200" b="0" i="0" smtClean="0"/>
                      <m:t>octaves</m:t>
                    </m:r>
                  </m:oMath>
                </a14:m>
                <a:endParaRPr lang="en-CA" sz="12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0" y="2780843"/>
                <a:ext cx="966162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6329" t="-91304" b="-1456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>
            <a:off x="7004915" y="1917142"/>
            <a:ext cx="65231" cy="3433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11754" y="1286979"/>
            <a:ext cx="2656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Best Frequency (</a:t>
            </a:r>
            <a:r>
              <a:rPr lang="en-US" sz="1400" dirty="0" err="1" smtClean="0"/>
              <a:t>centriod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white-filled is characteristic frequency/minimum threshold</a:t>
            </a:r>
            <a:endParaRPr lang="en-CA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39652" y="4607478"/>
            <a:ext cx="186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Adjustable frequency bandwidth range</a:t>
            </a:r>
            <a:endParaRPr lang="en-CA" sz="1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268865" y="4343400"/>
            <a:ext cx="3350948" cy="22236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68865" y="3581400"/>
            <a:ext cx="3350948" cy="4572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2819401" y="3581400"/>
            <a:ext cx="449464" cy="762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67" t="54584" r="28961" b="25770"/>
          <a:stretch/>
        </p:blipFill>
        <p:spPr bwMode="auto">
          <a:xfrm>
            <a:off x="5128436" y="4038600"/>
            <a:ext cx="1491377" cy="2528412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5922620" y="4800600"/>
            <a:ext cx="792505" cy="68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830158" y="4343400"/>
            <a:ext cx="2298278" cy="22236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830158" y="3581400"/>
            <a:ext cx="2298278" cy="4572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77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80" y="2209800"/>
            <a:ext cx="4419148" cy="372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131741"/>
            <a:ext cx="243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Temporal response map</a:t>
            </a:r>
            <a:endParaRPr lang="en-CA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97131" y="501073"/>
            <a:ext cx="6691255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Plots slice of FRA map at one sound level against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Clicking on FRA plot will adjust high or low frequency borders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Procedure: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Data is binned at each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Bins are divided by bin size (1 </a:t>
            </a:r>
            <a:r>
              <a:rPr lang="en-US" sz="1100" dirty="0" err="1" smtClean="0"/>
              <a:t>ms</a:t>
            </a:r>
            <a:r>
              <a:rPr lang="en-US" sz="1100" dirty="0" smtClean="0"/>
              <a:t>) and number of stimulus repetitions to compute mean firing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Mean firing rate map is smoothed with a 2 dimensional </a:t>
            </a:r>
            <a:r>
              <a:rPr lang="en-US" sz="1100" dirty="0" err="1" smtClean="0"/>
              <a:t>gaussian</a:t>
            </a:r>
            <a:r>
              <a:rPr lang="en-US" sz="1100" dirty="0" smtClean="0"/>
              <a:t> kernel (5 </a:t>
            </a:r>
            <a:r>
              <a:rPr lang="en-US" sz="1100" dirty="0" err="1" smtClean="0"/>
              <a:t>freq</a:t>
            </a:r>
            <a:r>
              <a:rPr lang="en-US" sz="1100" dirty="0" smtClean="0"/>
              <a:t> x 10 </a:t>
            </a:r>
            <a:r>
              <a:rPr lang="en-US" sz="1100" dirty="0" err="1" smtClean="0"/>
              <a:t>ms</a:t>
            </a:r>
            <a:r>
              <a:rPr lang="en-US" sz="1100" dirty="0" smtClean="0"/>
              <a:t>) and rescaled</a:t>
            </a:r>
          </a:p>
          <a:p>
            <a:pPr lvl="1"/>
            <a:endParaRPr lang="en-US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1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14636" y="2983345"/>
            <a:ext cx="397655" cy="2532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1600" y="3048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intensity level to display</a:t>
            </a:r>
            <a:endParaRPr lang="en-CA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23046" y="5551056"/>
            <a:ext cx="549827" cy="6440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46728" y="6195134"/>
            <a:ext cx="1352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Stimulus onset</a:t>
            </a:r>
            <a:endParaRPr lang="en-CA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46728" y="4495801"/>
            <a:ext cx="1226145" cy="3809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3616" y="4662905"/>
            <a:ext cx="14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Same measures as FRA plot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160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812" y="3818290"/>
            <a:ext cx="2798064" cy="296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64" y="3818290"/>
            <a:ext cx="2801639" cy="296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880954" y="6239403"/>
            <a:ext cx="169902" cy="182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831969" y="6217373"/>
            <a:ext cx="169902" cy="182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5563763" y="1219200"/>
            <a:ext cx="2828378" cy="2386444"/>
            <a:chOff x="4343400" y="3757829"/>
            <a:chExt cx="3429000" cy="289321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3757829"/>
              <a:ext cx="3429000" cy="289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5029200" y="5097065"/>
              <a:ext cx="212436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66765" y="1219419"/>
            <a:ext cx="2828378" cy="2386444"/>
            <a:chOff x="457200" y="3764756"/>
            <a:chExt cx="3429000" cy="2893219"/>
          </a:xfrm>
        </p:grpSpPr>
        <p:pic>
          <p:nvPicPr>
            <p:cNvPr id="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764756"/>
              <a:ext cx="3429000" cy="289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990600" y="4828957"/>
              <a:ext cx="212436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43000" y="131741"/>
            <a:ext cx="413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Manually adjusting receptive field borders</a:t>
            </a:r>
            <a:endParaRPr lang="en-CA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597131" y="501073"/>
            <a:ext cx="5220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Clicking temporal response will adjust both this plot and FRA plot</a:t>
            </a:r>
            <a:endParaRPr lang="en-CA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4348" y="886843"/>
            <a:ext cx="162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Automated analysis</a:t>
            </a:r>
            <a:endParaRPr lang="en-CA" sz="14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5885255" y="911423"/>
            <a:ext cx="2149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Manually adjusted analysis</a:t>
            </a:r>
            <a:endParaRPr lang="en-CA" sz="1400" u="sng" dirty="0"/>
          </a:p>
        </p:txBody>
      </p:sp>
    </p:spTree>
    <p:extLst>
      <p:ext uri="{BB962C8B-B14F-4D97-AF65-F5344CB8AC3E}">
        <p14:creationId xmlns:p14="http://schemas.microsoft.com/office/powerpoint/2010/main" val="193584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44" y="2667000"/>
            <a:ext cx="3925455" cy="349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879271" y="4195618"/>
            <a:ext cx="604736" cy="92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06038" y="393514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Normalized with D’</a:t>
            </a:r>
            <a:endParaRPr lang="en-CA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114801" y="5033818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Mean firing rate </a:t>
            </a:r>
          </a:p>
          <a:p>
            <a:pPr algn="ctr"/>
            <a:r>
              <a:rPr lang="en-US" sz="1200" dirty="0" smtClean="0"/>
              <a:t>±standard error of the mean</a:t>
            </a:r>
            <a:endParaRPr lang="en-CA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41271" y="4576618"/>
            <a:ext cx="304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3000" y="131741"/>
            <a:ext cx="175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Rate-Level Curve</a:t>
            </a:r>
            <a:endParaRPr lang="en-CA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97131" y="501073"/>
                <a:ext cx="648006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Rate-level curve computed from </a:t>
                </a:r>
                <a:r>
                  <a:rPr lang="en-US" sz="1400" dirty="0" smtClean="0"/>
                  <a:t>±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CA" sz="1400" dirty="0" smtClean="0"/>
                  <a:t>octaves around best frequency (centroid) at each sound level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D’ is computed to normalize the RLC for comparison across different firing rates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Monotonicity index is computed from D’ RLC as the minimum observed D’ at sound levels higher than the maximum firing rate level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Monotonic response = 0.0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Non-Monotonic response &lt; 0.0</a:t>
                </a:r>
                <a:endParaRPr lang="en-US" sz="1200" dirty="0" smtClean="0"/>
              </a:p>
              <a:p>
                <a:endParaRPr lang="en-CA" sz="1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131" y="501073"/>
                <a:ext cx="6480069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188" t="-16667" r="-8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177" y="1718119"/>
            <a:ext cx="1248045" cy="4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4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589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DB_FRA_Analysis_GUI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Cerebral Systems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Stolzberg</dc:creator>
  <cp:lastModifiedBy>Daniel Stolzberg</cp:lastModifiedBy>
  <cp:revision>54</cp:revision>
  <dcterms:created xsi:type="dcterms:W3CDTF">2014-07-01T14:45:17Z</dcterms:created>
  <dcterms:modified xsi:type="dcterms:W3CDTF">2014-07-01T18:15:14Z</dcterms:modified>
</cp:coreProperties>
</file>