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59" r:id="rId5"/>
    <p:sldId id="260" r:id="rId7"/>
    <p:sldId id="264" r:id="rId8"/>
    <p:sldId id="267" r:id="rId9"/>
    <p:sldId id="280" r:id="rId10"/>
    <p:sldId id="274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F86464"/>
    <a:srgbClr val="C0C0C0"/>
    <a:srgbClr val="41719C"/>
    <a:srgbClr val="FFFFFF"/>
    <a:srgbClr val="841640"/>
    <a:srgbClr val="E052D6"/>
    <a:srgbClr val="007FA8"/>
    <a:srgbClr val="000000"/>
    <a:srgbClr val="005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1075-4FF1-4EFE-93F8-61F2B90A0E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ADC9-9EBD-4D1A-9F2F-4C07A5E8A9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ADC9-9EBD-4D1A-9F2F-4C07A5E8A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DF7E-71F6-4FC9-9630-A01AF7A8F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4A07-FCC0-4453-A4E8-AC44F02B89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88608"/>
            <a:ext cx="12197953" cy="1501255"/>
          </a:xfrm>
          <a:prstGeom prst="rect">
            <a:avLst/>
          </a:prstGeom>
          <a:solidFill>
            <a:srgbClr val="B2B2B2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4242" y="2127741"/>
            <a:ext cx="10686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spc="300" dirty="0">
                <a:gradFill flip="none" rotWithShape="1">
                  <a:gsLst>
                    <a:gs pos="0">
                      <a:srgbClr val="000000">
                        <a:alpha val="0"/>
                      </a:srgbClr>
                    </a:gs>
                    <a:gs pos="70000">
                      <a:srgbClr val="0E1F2F"/>
                    </a:gs>
                    <a:gs pos="100000">
                      <a:srgbClr val="557DA4">
                        <a:alpha val="70000"/>
                      </a:srgbClr>
                    </a:gs>
                  </a:gsLst>
                  <a:lin ang="16200000" scaled="1"/>
                  <a:tileRect/>
                </a:gradFill>
              </a:rPr>
              <a:t>powerpoint</a:t>
            </a:r>
            <a:endParaRPr lang="zh-CN" altLang="en-US" sz="15000" spc="300" dirty="0">
              <a:gradFill flip="none" rotWithShape="1">
                <a:gsLst>
                  <a:gs pos="0">
                    <a:srgbClr val="000000">
                      <a:alpha val="0"/>
                    </a:srgbClr>
                  </a:gs>
                  <a:gs pos="70000">
                    <a:srgbClr val="0E1F2F"/>
                  </a:gs>
                  <a:gs pos="100000">
                    <a:srgbClr val="557DA4">
                      <a:alpha val="70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0878" y="-218364"/>
            <a:ext cx="6503156" cy="5216813"/>
            <a:chOff x="1050878" y="-218364"/>
            <a:chExt cx="6503156" cy="5216813"/>
          </a:xfrm>
        </p:grpSpPr>
        <p:sp>
          <p:nvSpPr>
            <p:cNvPr id="6" name="文本框 5"/>
            <p:cNvSpPr txBox="1"/>
            <p:nvPr/>
          </p:nvSpPr>
          <p:spPr>
            <a:xfrm>
              <a:off x="1050878" y="-218364"/>
              <a:ext cx="3302758" cy="521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300" b="1" dirty="0" smtClean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rgbClr val="397FC7"/>
                      </a:gs>
                      <a:gs pos="7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6350" stA="99000" endPos="34000" dist="12700" dir="5400000" sy="-100000" algn="bl" rotWithShape="0"/>
                  </a:effectLst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2</a:t>
              </a:r>
              <a:endParaRPr lang="zh-CN" altLang="en-US" sz="333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rgbClr val="397FC7"/>
                    </a:gs>
                    <a:gs pos="7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99000" endPos="34000" dist="12700" dir="5400000" sy="-100000" algn="bl" rotWithShape="0"/>
                </a:effectLst>
                <a:latin typeface="Adobe Myungjo Std M" panose="02020600000000000000" pitchFamily="18" charset="-128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0649" y="2168685"/>
              <a:ext cx="40533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0" spc="-300" dirty="0" smtClean="0">
                  <a:gradFill flip="none" rotWithShape="1">
                    <a:gsLst>
                      <a:gs pos="0">
                        <a:schemeClr val="accent1">
                          <a:lumMod val="0"/>
                          <a:lumOff val="100000"/>
                        </a:schemeClr>
                      </a:gs>
                      <a:gs pos="24000">
                        <a:srgbClr val="ADCDEA"/>
                      </a:gs>
                      <a:gs pos="85000">
                        <a:srgbClr val="579FD5"/>
                      </a:gs>
                      <a:gs pos="100000">
                        <a:srgbClr val="0070C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017</a:t>
              </a:r>
              <a:endParaRPr lang="zh-CN" altLang="en-US" sz="16000" spc="-300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24000">
                      <a:srgbClr val="ADCDEA"/>
                    </a:gs>
                    <a:gs pos="85000">
                      <a:srgbClr val="579FD5"/>
                    </a:gs>
                    <a:gs pos="100000">
                      <a:srgbClr val="0070C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35745" y="4272034"/>
            <a:ext cx="391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红包算法分享（非正宗）</a:t>
            </a:r>
            <a:endParaRPr lang="en-US" altLang="zh-CN" sz="20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汇报人：杨 翔</a:t>
            </a:r>
            <a:endParaRPr lang="zh-CN" altLang="en-US" sz="1200" dirty="0">
              <a:solidFill>
                <a:schemeClr val="bg1"/>
              </a:solidFill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296" y="-478604"/>
            <a:ext cx="3302758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00" b="1" dirty="0" smtClean="0">
                <a:ln>
                  <a:solidFill>
                    <a:schemeClr val="bg1"/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99000" endPos="34000" dist="12700" dir="5400000" sy="-100000" algn="bl" rotWithShape="0"/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</a:t>
            </a:r>
            <a:endParaRPr lang="zh-CN" altLang="en-US" sz="35500" b="1" dirty="0">
              <a:ln>
                <a:solidFill>
                  <a:schemeClr val="bg1"/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99000" endPos="34000" dist="12700" dir="5400000" sy="-100000" algn="bl" rotWithShape="0"/>
              </a:effectLst>
              <a:latin typeface="Adobe Myungjo Std M" panose="020206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221847" y="69574"/>
            <a:ext cx="2084580" cy="1979816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6916519" y="-350539"/>
            <a:ext cx="5263208" cy="4024191"/>
            <a:chOff x="6633181" y="-350539"/>
            <a:chExt cx="5263208" cy="4024191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6" name="组合 2"/>
            <p:cNvGrpSpPr/>
            <p:nvPr/>
          </p:nvGrpSpPr>
          <p:grpSpPr>
            <a:xfrm>
              <a:off x="9788898" y="581364"/>
              <a:ext cx="1055113" cy="1212774"/>
              <a:chOff x="1463040" y="1580444"/>
              <a:chExt cx="1964266" cy="2257777"/>
            </a:xfrm>
            <a:grpFill/>
          </p:grpSpPr>
          <p:sp>
            <p:nvSpPr>
              <p:cNvPr id="4" name="六边形 3"/>
              <p:cNvSpPr/>
              <p:nvPr/>
            </p:nvSpPr>
            <p:spPr>
              <a:xfrm rot="5400000">
                <a:off x="1316284" y="1727200"/>
                <a:ext cx="2257777" cy="196426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六边形 4"/>
              <p:cNvSpPr/>
              <p:nvPr/>
            </p:nvSpPr>
            <p:spPr>
              <a:xfrm>
                <a:off x="1769137" y="1932282"/>
                <a:ext cx="1352070" cy="1554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 dirty="0"/>
              </a:p>
            </p:txBody>
          </p:sp>
        </p:grpSp>
        <p:sp>
          <p:nvSpPr>
            <p:cNvPr id="9" name="六边形 8"/>
            <p:cNvSpPr/>
            <p:nvPr/>
          </p:nvSpPr>
          <p:spPr>
            <a:xfrm rot="5400000">
              <a:off x="8654953" y="66019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六边形 9"/>
            <p:cNvSpPr/>
            <p:nvPr/>
          </p:nvSpPr>
          <p:spPr>
            <a:xfrm rot="5400000">
              <a:off x="7066952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六边形 10"/>
            <p:cNvSpPr/>
            <p:nvPr/>
          </p:nvSpPr>
          <p:spPr>
            <a:xfrm rot="5400000">
              <a:off x="6554351" y="66019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六边形 11"/>
            <p:cNvSpPr/>
            <p:nvPr/>
          </p:nvSpPr>
          <p:spPr>
            <a:xfrm rot="5400000">
              <a:off x="8130130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12"/>
            <p:cNvSpPr/>
            <p:nvPr/>
          </p:nvSpPr>
          <p:spPr>
            <a:xfrm rot="5400000">
              <a:off x="10762446" y="253688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六边形 13"/>
            <p:cNvSpPr/>
            <p:nvPr/>
          </p:nvSpPr>
          <p:spPr>
            <a:xfrm rot="5400000">
              <a:off x="9710067" y="253688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六边形 14"/>
            <p:cNvSpPr/>
            <p:nvPr/>
          </p:nvSpPr>
          <p:spPr>
            <a:xfrm rot="5400000">
              <a:off x="10232810" y="1592103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15"/>
            <p:cNvSpPr/>
            <p:nvPr/>
          </p:nvSpPr>
          <p:spPr>
            <a:xfrm rot="5400000">
              <a:off x="10762446" y="67307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六边形 16"/>
            <p:cNvSpPr/>
            <p:nvPr/>
          </p:nvSpPr>
          <p:spPr>
            <a:xfrm rot="5400000">
              <a:off x="10241987" y="-271709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六边形 17"/>
            <p:cNvSpPr/>
            <p:nvPr/>
          </p:nvSpPr>
          <p:spPr>
            <a:xfrm rot="5400000">
              <a:off x="9185245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18"/>
            <p:cNvSpPr/>
            <p:nvPr/>
          </p:nvSpPr>
          <p:spPr>
            <a:xfrm rot="5400000">
              <a:off x="7595163" y="253970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1" name="直角三角形 20"/>
          <p:cNvSpPr/>
          <p:nvPr/>
        </p:nvSpPr>
        <p:spPr>
          <a:xfrm>
            <a:off x="0" y="6168980"/>
            <a:ext cx="7315200" cy="701899"/>
          </a:xfrm>
          <a:prstGeom prst="rtTriangl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06966" y="1316023"/>
            <a:ext cx="3442424" cy="2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95304" y="844061"/>
            <a:ext cx="56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别人抢红包，程序员来探讨微信红包的算法实现</a:t>
            </a:r>
            <a:endParaRPr lang="zh-CN" altLang="en-US" sz="2000" dirty="0" smtClean="0"/>
          </a:p>
          <a:p>
            <a:endParaRPr lang="zh-CN" altLang="en-US" sz="2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161252" y="2039815"/>
            <a:ext cx="582121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春节期间，突发奇想给校友微信群发了红包，我设定红包总额为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元，支持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个人随机领取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r>
              <a:rPr lang="zh-CN" altLang="en-US" sz="2000" dirty="0" smtClean="0"/>
              <a:t>于是一个有趣的结果出现了</a:t>
            </a:r>
            <a:endParaRPr lang="zh-CN" altLang="en-US" sz="2000" dirty="0" smtClean="0"/>
          </a:p>
          <a:p>
            <a:r>
              <a:rPr lang="en-US" altLang="zh-CN" sz="2000" dirty="0" smtClean="0"/>
              <a:t>A </a:t>
            </a:r>
            <a:r>
              <a:rPr lang="zh-CN" altLang="en-US" sz="2000" dirty="0" smtClean="0"/>
              <a:t>领取了 </a:t>
            </a:r>
            <a:r>
              <a:rPr lang="en-US" altLang="zh-CN" sz="2000" dirty="0" smtClean="0"/>
              <a:t>0.26</a:t>
            </a:r>
            <a:r>
              <a:rPr lang="zh-CN" altLang="en-US" sz="2000" dirty="0" smtClean="0"/>
              <a:t>元</a:t>
            </a:r>
            <a:endParaRPr lang="zh-CN" altLang="en-US" sz="2000" dirty="0" smtClean="0"/>
          </a:p>
          <a:p>
            <a:r>
              <a:rPr lang="en-US" altLang="zh-CN" sz="2000" dirty="0" smtClean="0"/>
              <a:t>B </a:t>
            </a:r>
            <a:r>
              <a:rPr lang="zh-CN" altLang="en-US" sz="2000" dirty="0" smtClean="0"/>
              <a:t>领取了 </a:t>
            </a:r>
            <a:r>
              <a:rPr lang="en-US" altLang="zh-CN" sz="2000" dirty="0" smtClean="0"/>
              <a:t>0.29</a:t>
            </a:r>
            <a:r>
              <a:rPr lang="zh-CN" altLang="en-US" sz="2000" dirty="0" smtClean="0"/>
              <a:t>元</a:t>
            </a:r>
            <a:br>
              <a:rPr lang="zh-CN" altLang="en-US" sz="2000" dirty="0" smtClean="0"/>
            </a:br>
            <a:r>
              <a:rPr lang="en-US" altLang="zh-CN" sz="2000" dirty="0" smtClean="0"/>
              <a:t>C </a:t>
            </a:r>
            <a:r>
              <a:rPr lang="zh-CN" altLang="en-US" sz="2000" dirty="0" smtClean="0"/>
              <a:t>领取了 </a:t>
            </a:r>
            <a:r>
              <a:rPr lang="en-US" altLang="zh-CN" sz="2000" dirty="0" smtClean="0"/>
              <a:t>0.02</a:t>
            </a:r>
            <a:r>
              <a:rPr lang="zh-CN" altLang="en-US" sz="2000" dirty="0" smtClean="0"/>
              <a:t>元</a:t>
            </a:r>
            <a:br>
              <a:rPr lang="zh-CN" altLang="en-US" sz="2000" dirty="0" smtClean="0"/>
            </a:br>
            <a:r>
              <a:rPr lang="en-US" altLang="zh-CN" sz="2000" dirty="0" smtClean="0"/>
              <a:t>D </a:t>
            </a:r>
            <a:r>
              <a:rPr lang="zh-CN" altLang="en-US" sz="2000" dirty="0" smtClean="0"/>
              <a:t>领取了 </a:t>
            </a:r>
            <a:r>
              <a:rPr lang="en-US" altLang="zh-CN" sz="2000" dirty="0" smtClean="0"/>
              <a:t>0.56</a:t>
            </a:r>
            <a:r>
              <a:rPr lang="zh-CN" altLang="en-US" sz="2000" dirty="0" smtClean="0"/>
              <a:t>元</a:t>
            </a:r>
            <a:br>
              <a:rPr lang="zh-CN" altLang="en-US" sz="2000" dirty="0" smtClean="0"/>
            </a:br>
            <a:r>
              <a:rPr lang="en-US" altLang="zh-CN" sz="2000" dirty="0" smtClean="0"/>
              <a:t>E </a:t>
            </a:r>
            <a:r>
              <a:rPr lang="zh-CN" altLang="en-US" sz="2000" dirty="0" smtClean="0"/>
              <a:t>领取了 </a:t>
            </a:r>
            <a:r>
              <a:rPr lang="en-US" altLang="zh-CN" sz="2000" dirty="0" smtClean="0"/>
              <a:t>0.64</a:t>
            </a:r>
            <a:r>
              <a:rPr lang="zh-CN" altLang="en-US" sz="2000" dirty="0" smtClean="0"/>
              <a:t>元</a:t>
            </a:r>
            <a:br>
              <a:rPr lang="zh-CN" altLang="en-US" sz="2000" dirty="0" smtClean="0"/>
            </a:br>
            <a:r>
              <a:rPr lang="en-US" altLang="zh-CN" sz="2000" dirty="0" smtClean="0"/>
              <a:t>……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723" y="3817815"/>
            <a:ext cx="4560277" cy="304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>
            <a:fillRect/>
          </a:stretch>
        </p:blipFill>
        <p:spPr>
          <a:xfrm>
            <a:off x="0" y="0"/>
            <a:ext cx="12192000" cy="689212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0" y="0"/>
            <a:ext cx="12192000" cy="900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6605516"/>
            <a:ext cx="12192000" cy="2797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2963081" y="1856095"/>
            <a:ext cx="3302758" cy="3302758"/>
          </a:xfrm>
          <a:prstGeom prst="diamond">
            <a:avLst/>
          </a:prstGeom>
          <a:solidFill>
            <a:srgbClr val="1F4E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5926162" y="1856095"/>
            <a:ext cx="3302758" cy="3302758"/>
          </a:xfrm>
          <a:prstGeom prst="diamond">
            <a:avLst/>
          </a:prstGeom>
          <a:solidFill>
            <a:srgbClr val="1F4E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8889242" y="1856095"/>
            <a:ext cx="3302758" cy="3302758"/>
          </a:xfrm>
          <a:prstGeom prst="diamond">
            <a:avLst/>
          </a:prstGeom>
          <a:solidFill>
            <a:srgbClr val="1F4E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1" y="1862920"/>
            <a:ext cx="3302758" cy="3302758"/>
          </a:xfrm>
          <a:prstGeom prst="diamond">
            <a:avLst/>
          </a:prstGeom>
          <a:solidFill>
            <a:srgbClr val="1F4E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45911" y="122832"/>
            <a:ext cx="404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这个算法需要满足以下几点要求</a:t>
            </a:r>
            <a:endParaRPr lang="zh-CN" altLang="en-US" sz="16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菱形 41"/>
          <p:cNvSpPr/>
          <p:nvPr/>
        </p:nvSpPr>
        <p:spPr>
          <a:xfrm>
            <a:off x="-436729" y="-6825"/>
            <a:ext cx="873457" cy="90757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76201" y="1945174"/>
            <a:ext cx="3150358" cy="3150358"/>
          </a:xfrm>
          <a:prstGeom prst="diamond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95" y="3826510"/>
            <a:ext cx="608169" cy="862829"/>
          </a:xfrm>
          <a:prstGeom prst="rect">
            <a:avLst/>
          </a:prstGeom>
        </p:spPr>
      </p:pic>
      <p:sp>
        <p:nvSpPr>
          <p:cNvPr id="14" name="菱形 13"/>
          <p:cNvSpPr/>
          <p:nvPr/>
        </p:nvSpPr>
        <p:spPr>
          <a:xfrm>
            <a:off x="3039281" y="1932295"/>
            <a:ext cx="3150358" cy="3150358"/>
          </a:xfrm>
          <a:prstGeom prst="diamond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6007122" y="1932295"/>
            <a:ext cx="3150358" cy="3150358"/>
          </a:xfrm>
          <a:prstGeom prst="diamond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8965442" y="1932295"/>
            <a:ext cx="3150358" cy="3150358"/>
          </a:xfrm>
          <a:prstGeom prst="diamond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1222" y="2980592"/>
            <a:ext cx="18803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每个人都要能够领取到红包</a:t>
            </a:r>
            <a:endParaRPr lang="zh-CN" altLang="en-US" sz="1600" dirty="0" smtClean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674290" y="2769577"/>
            <a:ext cx="1880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每个人领取到的红包金额总和</a:t>
            </a:r>
            <a:r>
              <a:rPr lang="en-US" altLang="zh-CN" dirty="0" smtClean="0"/>
              <a:t>=</a:t>
            </a:r>
            <a:r>
              <a:rPr lang="zh-CN" altLang="en-US" dirty="0" smtClean="0"/>
              <a:t>总金额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637358" y="2578348"/>
            <a:ext cx="1880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每个人领取到的红包金额不等，但也不能差的太离谱，不然就没趣味</a:t>
            </a:r>
            <a:endParaRPr lang="zh-CN" altLang="en-US" sz="1600" dirty="0" smtClean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600427" y="2778369"/>
            <a:ext cx="1880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算法一定要简单，不然对不起腾讯这个招牌</a:t>
            </a:r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10" y="3917364"/>
            <a:ext cx="608169" cy="86282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48" y="3955464"/>
            <a:ext cx="608169" cy="86282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87" y="4052179"/>
            <a:ext cx="608169" cy="862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21847" y="69574"/>
            <a:ext cx="2084580" cy="1979816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16519" y="-350539"/>
            <a:ext cx="5263208" cy="4024191"/>
            <a:chOff x="6633181" y="-350539"/>
            <a:chExt cx="5263208" cy="4024191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3" name="组合 2"/>
            <p:cNvGrpSpPr/>
            <p:nvPr/>
          </p:nvGrpSpPr>
          <p:grpSpPr>
            <a:xfrm>
              <a:off x="9788898" y="581364"/>
              <a:ext cx="1055113" cy="1212774"/>
              <a:chOff x="1463040" y="1580444"/>
              <a:chExt cx="1964266" cy="2257777"/>
            </a:xfrm>
            <a:grpFill/>
          </p:grpSpPr>
          <p:sp>
            <p:nvSpPr>
              <p:cNvPr id="4" name="六边形 3"/>
              <p:cNvSpPr/>
              <p:nvPr/>
            </p:nvSpPr>
            <p:spPr>
              <a:xfrm rot="5400000">
                <a:off x="1316284" y="1727200"/>
                <a:ext cx="2257777" cy="1964266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六边形 4"/>
              <p:cNvSpPr/>
              <p:nvPr/>
            </p:nvSpPr>
            <p:spPr>
              <a:xfrm>
                <a:off x="1769137" y="1932282"/>
                <a:ext cx="1352070" cy="1554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/>
              </a:p>
            </p:txBody>
          </p:sp>
        </p:grpSp>
        <p:sp>
          <p:nvSpPr>
            <p:cNvPr id="9" name="六边形 8"/>
            <p:cNvSpPr/>
            <p:nvPr/>
          </p:nvSpPr>
          <p:spPr>
            <a:xfrm rot="5400000">
              <a:off x="8654953" y="66019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六边形 9"/>
            <p:cNvSpPr/>
            <p:nvPr/>
          </p:nvSpPr>
          <p:spPr>
            <a:xfrm rot="5400000">
              <a:off x="7066952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六边形 10"/>
            <p:cNvSpPr/>
            <p:nvPr/>
          </p:nvSpPr>
          <p:spPr>
            <a:xfrm rot="5400000">
              <a:off x="6554351" y="66019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六边形 11"/>
            <p:cNvSpPr/>
            <p:nvPr/>
          </p:nvSpPr>
          <p:spPr>
            <a:xfrm rot="5400000">
              <a:off x="8130130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12"/>
            <p:cNvSpPr/>
            <p:nvPr/>
          </p:nvSpPr>
          <p:spPr>
            <a:xfrm rot="5400000">
              <a:off x="10762446" y="253688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六边形 13"/>
            <p:cNvSpPr/>
            <p:nvPr/>
          </p:nvSpPr>
          <p:spPr>
            <a:xfrm rot="5400000">
              <a:off x="9710067" y="253688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六边形 14"/>
            <p:cNvSpPr/>
            <p:nvPr/>
          </p:nvSpPr>
          <p:spPr>
            <a:xfrm rot="5400000">
              <a:off x="10232810" y="1592103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15"/>
            <p:cNvSpPr/>
            <p:nvPr/>
          </p:nvSpPr>
          <p:spPr>
            <a:xfrm rot="5400000">
              <a:off x="10762446" y="673076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六边形 16"/>
            <p:cNvSpPr/>
            <p:nvPr/>
          </p:nvSpPr>
          <p:spPr>
            <a:xfrm rot="5400000">
              <a:off x="10241987" y="-271709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六边形 17"/>
            <p:cNvSpPr/>
            <p:nvPr/>
          </p:nvSpPr>
          <p:spPr>
            <a:xfrm rot="5400000">
              <a:off x="9185245" y="1592102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18"/>
            <p:cNvSpPr/>
            <p:nvPr/>
          </p:nvSpPr>
          <p:spPr>
            <a:xfrm rot="5400000">
              <a:off x="7595163" y="2539708"/>
              <a:ext cx="1212774" cy="105511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1" name="直角三角形 20"/>
          <p:cNvSpPr/>
          <p:nvPr/>
        </p:nvSpPr>
        <p:spPr>
          <a:xfrm>
            <a:off x="0" y="6168980"/>
            <a:ext cx="7315200" cy="701899"/>
          </a:xfrm>
          <a:prstGeom prst="rtTriangl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06966" y="1316023"/>
            <a:ext cx="3442424" cy="2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95304" y="915913"/>
            <a:ext cx="3390314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逻辑推理</a:t>
            </a:r>
            <a:endParaRPr lang="en-US" altLang="zh-CN" sz="2000" b="1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095212" y="2232016"/>
            <a:ext cx="5821215" cy="338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设定总金额为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元，有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个人随机领取： </a:t>
            </a:r>
            <a:r>
              <a:rPr lang="en-US" altLang="zh-CN" sz="2400" dirty="0" smtClean="0"/>
              <a:t>N=1 </a:t>
            </a:r>
            <a:r>
              <a:rPr lang="zh-CN" altLang="en-US" sz="2400" dirty="0" smtClean="0"/>
              <a:t>则红包金额</a:t>
            </a:r>
            <a:r>
              <a:rPr lang="en-US" altLang="zh-CN" sz="2400" dirty="0" smtClean="0"/>
              <a:t>=10</a:t>
            </a:r>
            <a:r>
              <a:rPr lang="zh-CN" altLang="en-US" sz="2400" dirty="0" smtClean="0"/>
              <a:t>元；</a:t>
            </a:r>
            <a:endParaRPr lang="zh-CN" altLang="en-US" sz="2400" dirty="0" smtClean="0"/>
          </a:p>
          <a:p>
            <a:r>
              <a:rPr lang="en-US" altLang="zh-CN" sz="2400" dirty="0" smtClean="0"/>
              <a:t>N=2 </a:t>
            </a:r>
            <a:r>
              <a:rPr lang="zh-CN" altLang="en-US" sz="2400" dirty="0" smtClean="0"/>
              <a:t>为保证第二个红包可以正常发出，第一个红包金额</a:t>
            </a:r>
            <a:r>
              <a:rPr lang="en-US" altLang="zh-CN" sz="2400" dirty="0" smtClean="0"/>
              <a:t>=0.01</a:t>
            </a:r>
            <a:r>
              <a:rPr lang="zh-CN" altLang="en-US" sz="2400" dirty="0" smtClean="0"/>
              <a:t>至</a:t>
            </a:r>
            <a:r>
              <a:rPr lang="en-US" altLang="zh-CN" sz="2400" dirty="0" smtClean="0"/>
              <a:t>9.99</a:t>
            </a:r>
            <a:r>
              <a:rPr lang="zh-CN" altLang="en-US" sz="2400" dirty="0" smtClean="0"/>
              <a:t>之间的某个随机数第二个红包</a:t>
            </a:r>
            <a:r>
              <a:rPr lang="en-US" altLang="zh-CN" sz="2400" dirty="0" smtClean="0"/>
              <a:t>=10-</a:t>
            </a:r>
            <a:r>
              <a:rPr lang="zh-CN" altLang="en-US" sz="2400" dirty="0" smtClean="0"/>
              <a:t>第一个红包金额； </a:t>
            </a:r>
            <a:endParaRPr lang="zh-CN" altLang="en-US" sz="2400" dirty="0" smtClean="0"/>
          </a:p>
          <a:p>
            <a:r>
              <a:rPr lang="en-US" altLang="zh-CN" sz="2400" dirty="0" smtClean="0"/>
              <a:t>N=3 </a:t>
            </a:r>
            <a:r>
              <a:rPr lang="zh-CN" altLang="en-US" sz="2400" dirty="0" smtClean="0"/>
              <a:t>红包</a:t>
            </a:r>
            <a:r>
              <a:rPr lang="en-US" altLang="zh-CN" sz="2400" dirty="0" smtClean="0"/>
              <a:t>1=0.01</a:t>
            </a:r>
            <a:r>
              <a:rPr lang="zh-CN" altLang="en-US" sz="2400" dirty="0" smtClean="0"/>
              <a:t>至</a:t>
            </a:r>
            <a:r>
              <a:rPr lang="en-US" altLang="zh-CN" sz="2400" dirty="0" smtClean="0"/>
              <a:t>0.98</a:t>
            </a:r>
            <a:r>
              <a:rPr lang="zh-CN" altLang="en-US" sz="2400" dirty="0" smtClean="0"/>
              <a:t>之间的某个随机数 红包</a:t>
            </a:r>
            <a:r>
              <a:rPr lang="en-US" altLang="zh-CN" sz="2400" dirty="0" smtClean="0"/>
              <a:t>2=0.01</a:t>
            </a:r>
            <a:r>
              <a:rPr lang="zh-CN" altLang="en-US" sz="2400" dirty="0" smtClean="0"/>
              <a:t>至</a:t>
            </a:r>
            <a:r>
              <a:rPr lang="en-US" altLang="zh-CN" sz="2400" dirty="0" smtClean="0"/>
              <a:t>(10-</a:t>
            </a:r>
            <a:r>
              <a:rPr lang="zh-CN" altLang="en-US" sz="2400" dirty="0" smtClean="0"/>
              <a:t>红包</a:t>
            </a:r>
            <a:r>
              <a:rPr lang="en-US" altLang="zh-CN" sz="2400" dirty="0" smtClean="0"/>
              <a:t>1-0.01)</a:t>
            </a:r>
            <a:r>
              <a:rPr lang="zh-CN" altLang="en-US" sz="2400" dirty="0" smtClean="0"/>
              <a:t>的某个随机数 红包</a:t>
            </a:r>
            <a:r>
              <a:rPr lang="en-US" altLang="zh-CN" sz="2400" dirty="0" smtClean="0"/>
              <a:t>3=10-</a:t>
            </a:r>
            <a:r>
              <a:rPr lang="zh-CN" altLang="en-US" sz="2400" dirty="0" smtClean="0"/>
              <a:t>红包</a:t>
            </a:r>
            <a:r>
              <a:rPr lang="en-US" altLang="zh-CN" sz="2400" dirty="0" smtClean="0"/>
              <a:t>1-</a:t>
            </a:r>
            <a:r>
              <a:rPr lang="zh-CN" altLang="en-US" sz="2400" dirty="0" smtClean="0"/>
              <a:t>红包</a:t>
            </a:r>
            <a:r>
              <a:rPr lang="en-US" altLang="zh-CN" sz="2400" dirty="0" smtClean="0"/>
              <a:t>2 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863841" y="0"/>
            <a:ext cx="5219109" cy="6858000"/>
            <a:chOff x="7624690" y="0"/>
            <a:chExt cx="5219109" cy="6949439"/>
          </a:xfrm>
          <a:blipFill>
            <a:blip r:embed="rId1"/>
            <a:stretch>
              <a:fillRect/>
            </a:stretch>
          </a:blipFill>
        </p:grpSpPr>
        <p:sp>
          <p:nvSpPr>
            <p:cNvPr id="2" name="菱形 1"/>
            <p:cNvSpPr/>
            <p:nvPr/>
          </p:nvSpPr>
          <p:spPr>
            <a:xfrm>
              <a:off x="7624690" y="2595489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8489852" y="1730326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菱形 3"/>
            <p:cNvSpPr/>
            <p:nvPr/>
          </p:nvSpPr>
          <p:spPr>
            <a:xfrm>
              <a:off x="8489852" y="3460652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9355014" y="2595489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9340946" y="865163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10206108" y="0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10206108" y="1730326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1071270" y="865163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9355014" y="4325815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10220176" y="3460652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0220176" y="5190978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11085338" y="4325815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-1282795" y="0"/>
            <a:ext cx="72747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0" dirty="0" smtClean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“ ”</a:t>
            </a:r>
            <a:endParaRPr lang="zh-CN" altLang="en-US" sz="20000" dirty="0">
              <a:solidFill>
                <a:schemeClr val="bg2">
                  <a:lumMod val="50000"/>
                </a:schemeClr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6200" y="853779"/>
            <a:ext cx="223676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C253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PHP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zh-CN" dirty="0" smtClean="0">
                <a:solidFill>
                  <a:srgbClr val="F8646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代码实现</a:t>
            </a:r>
            <a:endParaRPr lang="zh-CN" altLang="zh-CN" dirty="0" smtClean="0">
              <a:solidFill>
                <a:srgbClr val="F86464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0" y="4937760"/>
            <a:ext cx="1547446" cy="1934308"/>
          </a:xfrm>
          <a:prstGeom prst="rtTriangl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8965" y="1298575"/>
            <a:ext cx="9126855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&lt;?php</a:t>
            </a:r>
            <a:endParaRPr lang="en-US" altLang="zh-CN" sz="2400" dirty="0" smtClean="0"/>
          </a:p>
          <a:p>
            <a:r>
              <a:rPr lang="en-US" altLang="zh-CN" sz="2400" dirty="0" smtClean="0"/>
              <a:t>header("Content-Type: text/</a:t>
            </a:r>
            <a:r>
              <a:rPr lang="en-US" altLang="zh-CN" sz="2400" dirty="0" err="1" smtClean="0"/>
              <a:t>html;charset</a:t>
            </a:r>
            <a:r>
              <a:rPr lang="en-US" altLang="zh-CN" sz="2400" dirty="0" smtClean="0"/>
              <a:t>=utf-8");     //</a:t>
            </a:r>
            <a:r>
              <a:rPr lang="zh-CN" altLang="en-US" sz="2400" dirty="0" smtClean="0"/>
              <a:t>输出不乱码</a:t>
            </a:r>
            <a:endParaRPr lang="zh-CN" altLang="en-US" sz="2400" dirty="0" smtClean="0"/>
          </a:p>
          <a:p>
            <a:r>
              <a:rPr lang="en-US" altLang="zh-CN" sz="2400" dirty="0" smtClean="0"/>
              <a:t>$total=10;//</a:t>
            </a:r>
            <a:r>
              <a:rPr lang="zh-CN" altLang="en-US" sz="2400" dirty="0" smtClean="0"/>
              <a:t>红包总额 </a:t>
            </a:r>
            <a:endParaRPr lang="zh-CN" altLang="en-US" sz="2400" dirty="0" smtClean="0"/>
          </a:p>
          <a:p>
            <a:r>
              <a:rPr lang="en-US" altLang="zh-CN" sz="2400" dirty="0" smtClean="0"/>
              <a:t>$num=8;// </a:t>
            </a:r>
            <a:r>
              <a:rPr lang="zh-CN" altLang="en-US" sz="2400" dirty="0" smtClean="0"/>
              <a:t>分成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个红包，支持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人随机领取 </a:t>
            </a:r>
            <a:endParaRPr lang="zh-CN" altLang="en-US" sz="2400" dirty="0" smtClean="0"/>
          </a:p>
          <a:p>
            <a:r>
              <a:rPr lang="en-US" altLang="zh-CN" sz="2400" dirty="0" smtClean="0"/>
              <a:t>$min=0.01;//</a:t>
            </a:r>
            <a:r>
              <a:rPr lang="zh-CN" altLang="en-US" sz="2400" dirty="0" smtClean="0"/>
              <a:t>每个人最少能收到</a:t>
            </a:r>
            <a:r>
              <a:rPr lang="en-US" altLang="zh-CN" sz="2400" dirty="0" smtClean="0"/>
              <a:t>0.01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en-US" altLang="zh-CN" sz="2400" dirty="0" smtClean="0"/>
              <a:t>for ($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&lt;$num;$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{    </a:t>
            </a:r>
            <a:endParaRPr lang="en-US" altLang="zh-CN" sz="2400" dirty="0" smtClean="0"/>
          </a:p>
          <a:p>
            <a:r>
              <a:rPr lang="en-US" altLang="zh-CN" sz="2400" dirty="0" smtClean="0"/>
              <a:t>    $</a:t>
            </a:r>
            <a:r>
              <a:rPr lang="en-US" altLang="zh-CN" sz="2400" dirty="0" err="1" smtClean="0"/>
              <a:t>safe_total</a:t>
            </a:r>
            <a:r>
              <a:rPr lang="en-US" altLang="zh-CN" sz="2400" dirty="0" smtClean="0"/>
              <a:t>=$total-($num-$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)*$min;//</a:t>
            </a:r>
            <a:r>
              <a:rPr lang="zh-CN" altLang="en-US" sz="2400" dirty="0" smtClean="0"/>
              <a:t>随机安全上限    </a:t>
            </a:r>
            <a:endParaRPr lang="zh-CN" altLang="en-US" sz="2400" dirty="0" smtClean="0"/>
          </a:p>
          <a:p>
            <a:r>
              <a:rPr lang="en-US" altLang="zh-CN" sz="2400" dirty="0" smtClean="0"/>
              <a:t>    $money=</a:t>
            </a:r>
            <a:r>
              <a:rPr lang="en-US" altLang="zh-CN" sz="2400" dirty="0" err="1" smtClean="0"/>
              <a:t>mt_rand</a:t>
            </a:r>
            <a:r>
              <a:rPr lang="en-US" altLang="zh-CN" sz="2400" dirty="0" smtClean="0"/>
              <a:t>($min*100,$safe_total*100)/100;    </a:t>
            </a:r>
            <a:endParaRPr lang="en-US" altLang="zh-CN" sz="2400" dirty="0" smtClean="0"/>
          </a:p>
          <a:p>
            <a:r>
              <a:rPr lang="en-US" altLang="zh-CN" sz="2400" dirty="0" smtClean="0"/>
              <a:t>    $total=$total-$money;    </a:t>
            </a:r>
            <a:endParaRPr lang="en-US" altLang="zh-CN" sz="2400" dirty="0" smtClean="0"/>
          </a:p>
          <a:p>
            <a:r>
              <a:rPr lang="en-US" altLang="zh-CN" sz="2400" dirty="0" smtClean="0"/>
              <a:t>    echo '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'.$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.'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'.$money.'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'.$total.' </a:t>
            </a:r>
            <a:r>
              <a:rPr lang="zh-CN" altLang="en-US" sz="2400" dirty="0" smtClean="0"/>
              <a:t>元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  <a:endParaRPr lang="en-US" altLang="zh-CN" sz="2400" dirty="0" smtClean="0"/>
          </a:p>
          <a:p>
            <a:r>
              <a:rPr lang="en-US" altLang="zh-CN" sz="2400" dirty="0" smtClean="0"/>
              <a:t>echo '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'.$num.'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'.$total.'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';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0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44837" y="1150036"/>
            <a:ext cx="6302326" cy="4557928"/>
          </a:xfrm>
          <a:prstGeom prst="rect">
            <a:avLst/>
          </a:prstGeom>
          <a:solidFill>
            <a:srgbClr val="C0C0C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391" y="1477108"/>
            <a:ext cx="582121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输入一看，波动太大，这数据太无趣了！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7.48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2.52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1.9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0.62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0.49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0.13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0.04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0.09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0.03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0.06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0.03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0.03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0.01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0.02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0.02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元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863841" y="0"/>
            <a:ext cx="5219109" cy="6858000"/>
            <a:chOff x="7624690" y="0"/>
            <a:chExt cx="5219109" cy="6949439"/>
          </a:xfrm>
          <a:blipFill>
            <a:blip r:embed="rId1"/>
            <a:stretch>
              <a:fillRect/>
            </a:stretch>
          </a:blipFill>
        </p:grpSpPr>
        <p:sp>
          <p:nvSpPr>
            <p:cNvPr id="2" name="菱形 1"/>
            <p:cNvSpPr/>
            <p:nvPr/>
          </p:nvSpPr>
          <p:spPr>
            <a:xfrm>
              <a:off x="7624690" y="2595489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8489852" y="1730326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菱形 3"/>
            <p:cNvSpPr/>
            <p:nvPr/>
          </p:nvSpPr>
          <p:spPr>
            <a:xfrm>
              <a:off x="8489852" y="3460652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9355014" y="2595489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9340946" y="865163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10206108" y="0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10206108" y="1730326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1071270" y="865163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9355014" y="4325815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10220176" y="3460652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0220176" y="5190978"/>
              <a:ext cx="1758461" cy="1758461"/>
            </a:xfrm>
            <a:prstGeom prst="diamond">
              <a:avLst/>
            </a:prstGeom>
            <a:solidFill>
              <a:srgbClr val="1C253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11085338" y="4325815"/>
              <a:ext cx="1758461" cy="1758461"/>
            </a:xfrm>
            <a:prstGeom prst="diamond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-1282795" y="0"/>
            <a:ext cx="72747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0" dirty="0" smtClean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“ ”</a:t>
            </a:r>
            <a:endParaRPr lang="zh-CN" altLang="en-US" sz="20000" dirty="0">
              <a:solidFill>
                <a:schemeClr val="bg2">
                  <a:lumMod val="50000"/>
                </a:schemeClr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7495" y="658495"/>
            <a:ext cx="64020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改良一下，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将平均值作为随机安全上限来控制波动差</a:t>
            </a:r>
            <a:endParaRPr lang="zh-CN" altLang="en-US" dirty="0" smtClean="0">
              <a:solidFill>
                <a:srgbClr val="C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+mn-ea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0" y="4937760"/>
            <a:ext cx="1547446" cy="1934308"/>
          </a:xfrm>
          <a:prstGeom prst="rtTriangl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805" y="1886585"/>
            <a:ext cx="9126855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&lt;?php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header("Content-Type: text/</a:t>
            </a:r>
            <a:r>
              <a:rPr lang="en-US" altLang="zh-CN" sz="2400" dirty="0" err="1" smtClean="0">
                <a:sym typeface="+mn-ea"/>
              </a:rPr>
              <a:t>html;charset</a:t>
            </a:r>
            <a:r>
              <a:rPr lang="en-US" altLang="zh-CN" sz="2400" dirty="0" smtClean="0">
                <a:sym typeface="+mn-ea"/>
              </a:rPr>
              <a:t>=utf-8");//</a:t>
            </a:r>
            <a:r>
              <a:rPr lang="zh-CN" altLang="en-US" sz="2400" dirty="0" smtClean="0">
                <a:sym typeface="+mn-ea"/>
              </a:rPr>
              <a:t>输出不乱码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$total=10;//</a:t>
            </a:r>
            <a:r>
              <a:rPr lang="zh-CN" altLang="en-US" sz="2400" dirty="0" smtClean="0">
                <a:sym typeface="+mn-ea"/>
              </a:rPr>
              <a:t>红包总额 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$num=8;// </a:t>
            </a:r>
            <a:r>
              <a:rPr lang="zh-CN" altLang="en-US" sz="2400" dirty="0" smtClean="0">
                <a:sym typeface="+mn-ea"/>
              </a:rPr>
              <a:t>分成</a:t>
            </a:r>
            <a:r>
              <a:rPr lang="en-US" altLang="zh-CN" sz="2400" dirty="0" smtClean="0">
                <a:sym typeface="+mn-ea"/>
              </a:rPr>
              <a:t>8</a:t>
            </a:r>
            <a:r>
              <a:rPr lang="zh-CN" altLang="en-US" sz="2400" dirty="0" smtClean="0">
                <a:sym typeface="+mn-ea"/>
              </a:rPr>
              <a:t>个红包，支持</a:t>
            </a:r>
            <a:r>
              <a:rPr lang="en-US" altLang="zh-CN" sz="2400" dirty="0" smtClean="0">
                <a:sym typeface="+mn-ea"/>
              </a:rPr>
              <a:t>8</a:t>
            </a:r>
            <a:r>
              <a:rPr lang="zh-CN" altLang="en-US" sz="2400" dirty="0" smtClean="0">
                <a:sym typeface="+mn-ea"/>
              </a:rPr>
              <a:t>人随机领取 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$min=0.01;//</a:t>
            </a:r>
            <a:r>
              <a:rPr lang="zh-CN" altLang="en-US" sz="2400" dirty="0" smtClean="0">
                <a:sym typeface="+mn-ea"/>
              </a:rPr>
              <a:t>每个人最少能收到</a:t>
            </a:r>
            <a:r>
              <a:rPr lang="en-US" altLang="zh-CN" sz="2400" dirty="0" smtClean="0">
                <a:sym typeface="+mn-ea"/>
              </a:rPr>
              <a:t>0.01</a:t>
            </a:r>
            <a:r>
              <a:rPr lang="zh-CN" altLang="en-US" sz="2400" dirty="0" smtClean="0">
                <a:sym typeface="+mn-ea"/>
              </a:rPr>
              <a:t>元 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for ($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=1;$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&lt;$num;$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++) {    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</a:t>
            </a:r>
            <a:r>
              <a:rPr lang="en-US" altLang="zh-CN" sz="2400" dirty="0" err="1" smtClean="0">
                <a:sym typeface="+mn-ea"/>
              </a:rPr>
              <a:t>safe_total</a:t>
            </a:r>
            <a:r>
              <a:rPr lang="en-US" altLang="zh-CN" sz="2400" dirty="0" smtClean="0">
                <a:sym typeface="+mn-ea"/>
              </a:rPr>
              <a:t>=($total-($num-$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)*$min)/($num-$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);//</a:t>
            </a:r>
            <a:r>
              <a:rPr lang="zh-CN" altLang="en-US" sz="2400" dirty="0" smtClean="0">
                <a:sym typeface="+mn-ea"/>
              </a:rPr>
              <a:t>随机安全上限    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$money=</a:t>
            </a:r>
            <a:r>
              <a:rPr lang="en-US" altLang="zh-CN" sz="2400" dirty="0" err="1" smtClean="0">
                <a:sym typeface="+mn-ea"/>
              </a:rPr>
              <a:t>mt_rand</a:t>
            </a:r>
            <a:r>
              <a:rPr lang="en-US" altLang="zh-CN" sz="2400" dirty="0" smtClean="0">
                <a:sym typeface="+mn-ea"/>
              </a:rPr>
              <a:t>($min*100,$safe_total*100)/100;    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$total=$total-$money;    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echo '</a:t>
            </a:r>
            <a:r>
              <a:rPr lang="zh-CN" altLang="en-US" sz="2400" dirty="0" smtClean="0">
                <a:sym typeface="+mn-ea"/>
              </a:rPr>
              <a:t>第</a:t>
            </a:r>
            <a:r>
              <a:rPr lang="en-US" altLang="zh-CN" sz="2400" dirty="0" smtClean="0">
                <a:sym typeface="+mn-ea"/>
              </a:rPr>
              <a:t>'.$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.'</a:t>
            </a:r>
            <a:r>
              <a:rPr lang="zh-CN" altLang="en-US" sz="2400" dirty="0" smtClean="0">
                <a:sym typeface="+mn-ea"/>
              </a:rPr>
              <a:t>个红包：</a:t>
            </a:r>
            <a:r>
              <a:rPr lang="en-US" altLang="zh-CN" sz="2400" dirty="0" smtClean="0">
                <a:sym typeface="+mn-ea"/>
              </a:rPr>
              <a:t>'.$money.' </a:t>
            </a:r>
            <a:r>
              <a:rPr lang="zh-CN" altLang="en-US" sz="2400" dirty="0" smtClean="0">
                <a:sym typeface="+mn-ea"/>
              </a:rPr>
              <a:t>元，余额：</a:t>
            </a:r>
            <a:r>
              <a:rPr lang="en-US" altLang="zh-CN" sz="2400" dirty="0" smtClean="0">
                <a:sym typeface="+mn-ea"/>
              </a:rPr>
              <a:t>'.$total.' </a:t>
            </a:r>
            <a:r>
              <a:rPr lang="zh-CN" altLang="en-US" sz="2400" dirty="0" smtClean="0">
                <a:sym typeface="+mn-ea"/>
              </a:rPr>
              <a:t>元 </a:t>
            </a:r>
            <a:r>
              <a:rPr lang="en-US" altLang="zh-CN" sz="2400" dirty="0" smtClean="0">
                <a:sym typeface="+mn-ea"/>
              </a:rPr>
              <a:t>&lt;</a:t>
            </a:r>
            <a:r>
              <a:rPr lang="en-US" altLang="zh-CN" sz="2400" dirty="0" err="1" smtClean="0">
                <a:sym typeface="+mn-ea"/>
              </a:rPr>
              <a:t>br</a:t>
            </a:r>
            <a:r>
              <a:rPr lang="en-US" altLang="zh-CN" sz="2400" dirty="0" smtClean="0">
                <a:sym typeface="+mn-ea"/>
              </a:rPr>
              <a:t>/&gt;'; 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} 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	echo '</a:t>
            </a:r>
            <a:r>
              <a:rPr lang="zh-CN" altLang="en-US" sz="2400" dirty="0" smtClean="0">
                <a:sym typeface="+mn-ea"/>
              </a:rPr>
              <a:t>第</a:t>
            </a:r>
            <a:r>
              <a:rPr lang="en-US" altLang="zh-CN" sz="2400" dirty="0" smtClean="0">
                <a:sym typeface="+mn-ea"/>
              </a:rPr>
              <a:t>'.$num.'</a:t>
            </a:r>
            <a:r>
              <a:rPr lang="zh-CN" altLang="en-US" sz="2400" dirty="0" smtClean="0">
                <a:sym typeface="+mn-ea"/>
              </a:rPr>
              <a:t>个红包：</a:t>
            </a:r>
            <a:r>
              <a:rPr lang="en-US" altLang="zh-CN" sz="2400" dirty="0" smtClean="0">
                <a:sym typeface="+mn-ea"/>
              </a:rPr>
              <a:t>'.$total.' </a:t>
            </a:r>
            <a:r>
              <a:rPr lang="zh-CN" altLang="en-US" sz="2400" dirty="0" smtClean="0">
                <a:sym typeface="+mn-ea"/>
              </a:rPr>
              <a:t>元，余额：</a:t>
            </a:r>
            <a:r>
              <a:rPr lang="en-US" altLang="zh-CN" sz="2400" dirty="0" smtClean="0">
                <a:sym typeface="+mn-ea"/>
              </a:rPr>
              <a:t>0 </a:t>
            </a:r>
            <a:r>
              <a:rPr lang="zh-CN" altLang="en-US" sz="2400" dirty="0" smtClean="0">
                <a:sym typeface="+mn-ea"/>
              </a:rPr>
              <a:t>元</a:t>
            </a:r>
            <a:r>
              <a:rPr lang="en-US" altLang="zh-CN" sz="2400" dirty="0" smtClean="0">
                <a:sym typeface="+mn-ea"/>
              </a:rPr>
              <a:t>';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0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44837" y="1150036"/>
            <a:ext cx="6302326" cy="4557928"/>
          </a:xfrm>
          <a:prstGeom prst="rect">
            <a:avLst/>
          </a:prstGeom>
          <a:solidFill>
            <a:srgbClr val="C0C0C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391" y="1477108"/>
            <a:ext cx="582121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输出结果见下：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0.06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9.94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1.55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8.39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0.25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8.14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0.98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7.16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1.88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5.28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1.92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3.36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2.98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0.38 </a:t>
            </a:r>
            <a:r>
              <a:rPr lang="zh-CN" altLang="en-US" sz="2400" dirty="0" smtClean="0"/>
              <a:t>元 </a:t>
            </a:r>
            <a:endParaRPr lang="zh-CN" altLang="en-US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个红包：</a:t>
            </a:r>
            <a:r>
              <a:rPr lang="en-US" altLang="zh-CN" sz="2400" dirty="0" smtClean="0"/>
              <a:t>0.38 </a:t>
            </a:r>
            <a:r>
              <a:rPr lang="zh-CN" altLang="en-US" sz="2400" dirty="0" smtClean="0"/>
              <a:t>元，余额：</a:t>
            </a:r>
            <a:r>
              <a:rPr lang="en-US" altLang="zh-CN" sz="2400" dirty="0" smtClean="0"/>
              <a:t>0 </a:t>
            </a:r>
            <a:r>
              <a:rPr lang="zh-CN" altLang="en-US" sz="2400" dirty="0" smtClean="0"/>
              <a:t>元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09095" y="0"/>
            <a:ext cx="4482905" cy="6858000"/>
          </a:xfrm>
          <a:prstGeom prst="rect">
            <a:avLst/>
          </a:prstGeom>
          <a:solidFill>
            <a:srgbClr val="1C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8806" y="243371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21609" y="3798276"/>
            <a:ext cx="192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制作：</a:t>
            </a:r>
            <a:r>
              <a:rPr lang="en-US" altLang="zh-CN" sz="1600" dirty="0" smtClean="0">
                <a:solidFill>
                  <a:schemeClr val="bg1"/>
                </a:solidFill>
              </a:rPr>
              <a:t>Flamez57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24586" y="4429815"/>
            <a:ext cx="166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QQ:1050355217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77674" y="5061353"/>
            <a:ext cx="31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E-mail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1050355217@qq.com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371776" y="4318782"/>
            <a:ext cx="99880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371776" y="4921348"/>
            <a:ext cx="99880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演示</Application>
  <PresentationFormat>自定义</PresentationFormat>
  <Paragraphs>107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Adobe Myungjo Std M</vt:lpstr>
      <vt:lpstr>Arial Unicode MS</vt:lpstr>
      <vt:lpstr>华文新魏</vt:lpstr>
      <vt:lpstr>Adobe 明體 Std L</vt:lpstr>
      <vt:lpstr>Adobe 楷体 Std R</vt:lpstr>
      <vt:lpstr>DotumChe</vt:lpstr>
      <vt:lpstr>Adobe 黑体 Std R</vt:lpstr>
      <vt:lpstr>Calibri</vt:lpstr>
      <vt:lpstr>MS PMincho</vt:lpstr>
      <vt:lpstr>微软雅黑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</dc:creator>
  <cp:lastModifiedBy>Administrator</cp:lastModifiedBy>
  <cp:revision>80</cp:revision>
  <dcterms:created xsi:type="dcterms:W3CDTF">2017-02-06T04:52:00Z</dcterms:created>
  <dcterms:modified xsi:type="dcterms:W3CDTF">2017-02-09T12:16:44Z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