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14-Dec-22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0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14-Dec-22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4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14-Dec-22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6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14-Dec-22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1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14-Dec-22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1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14-Dec-22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8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14-Dec-22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2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14-Dec-22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14-Dec-22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3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14-Dec-22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0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14-Dec-22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1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14-Dec-22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41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E872A-2F1C-C782-B9CB-567BD6CB9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Diamond Dataset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06B6D-7941-77E1-D4DC-525E7B3A4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9" y="4571999"/>
            <a:ext cx="4571999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Paul Flanagan</a:t>
            </a:r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132A2FF-4EAA-0AFF-30B0-E698F5F881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43" r="23564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662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B2F9-9EB0-3B95-5879-9568C99C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8E521-0492-244D-BC01-16C6BB5E8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standard dimensions of a diamond in this dataset?</a:t>
            </a:r>
          </a:p>
        </p:txBody>
      </p:sp>
    </p:spTree>
    <p:extLst>
      <p:ext uri="{BB962C8B-B14F-4D97-AF65-F5344CB8AC3E}">
        <p14:creationId xmlns:p14="http://schemas.microsoft.com/office/powerpoint/2010/main" val="625189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796C-BD19-14A9-9F5F-A8E7BC28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76F7-48E1-A05E-2501-BFA7F7F4B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Average: </a:t>
            </a:r>
          </a:p>
          <a:p>
            <a:pPr marL="0" indent="0">
              <a:buNone/>
            </a:pPr>
            <a:r>
              <a:rPr lang="en-US" dirty="0"/>
              <a:t>5.73mm x 5.73mm x 3.54mm</a:t>
            </a:r>
          </a:p>
          <a:p>
            <a:r>
              <a:rPr lang="en-US" dirty="0"/>
              <a:t>Most outliers on upper end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EB2D4A1-958E-C5FB-AB50-EC462C8C1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76" y="4365247"/>
            <a:ext cx="3016114" cy="2343567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E8FA0B2-9AAC-3A2A-6CAD-43AEDC179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68" y="4345676"/>
            <a:ext cx="3016114" cy="2327597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981A275E-6639-724F-D7BB-18A2689E6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406" y="4329706"/>
            <a:ext cx="3000594" cy="234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71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B2F9-9EB0-3B95-5879-9568C99C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8E521-0492-244D-BC01-16C6BB5E8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distribution of carat sizes typically circulating in the market?</a:t>
            </a:r>
          </a:p>
        </p:txBody>
      </p:sp>
    </p:spTree>
    <p:extLst>
      <p:ext uri="{BB962C8B-B14F-4D97-AF65-F5344CB8AC3E}">
        <p14:creationId xmlns:p14="http://schemas.microsoft.com/office/powerpoint/2010/main" val="2772094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47C0-5035-E5A2-9928-790BDAAE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Carat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DCDD-7D92-B774-5590-8256C760B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Mean is around 0.75 carats</a:t>
            </a:r>
          </a:p>
          <a:p>
            <a:r>
              <a:rPr lang="en-US" dirty="0"/>
              <a:t>Average wedding stone size</a:t>
            </a:r>
          </a:p>
          <a:p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6B4CAAE-4D08-ECEF-F8E1-3E9A9484B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29" y="2177539"/>
            <a:ext cx="4464071" cy="348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92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B2F9-9EB0-3B95-5879-9568C99C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8E521-0492-244D-BC01-16C6BB5E8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are the tiers of quality attributes distributed?</a:t>
            </a:r>
          </a:p>
        </p:txBody>
      </p:sp>
    </p:spTree>
    <p:extLst>
      <p:ext uri="{BB962C8B-B14F-4D97-AF65-F5344CB8AC3E}">
        <p14:creationId xmlns:p14="http://schemas.microsoft.com/office/powerpoint/2010/main" val="3932144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9B9E-D318-90FB-37D4-D9FBA868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Distribution – Color and Clarity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B7F42-6758-D1C5-5280-426D8B3C8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 is centrally distributed,</a:t>
            </a:r>
          </a:p>
          <a:p>
            <a:pPr marL="0" indent="0">
              <a:buNone/>
            </a:pPr>
            <a:r>
              <a:rPr lang="en-US" dirty="0"/>
              <a:t>Clarity trends toward lower end</a:t>
            </a:r>
          </a:p>
          <a:p>
            <a:r>
              <a:rPr lang="en-US" dirty="0"/>
              <a:t>Suggests it may be easier to sell a </a:t>
            </a:r>
          </a:p>
          <a:p>
            <a:pPr marL="0" indent="0">
              <a:buNone/>
            </a:pPr>
            <a:r>
              <a:rPr lang="en-US" dirty="0"/>
              <a:t>diamond with good color but poor clarity</a:t>
            </a:r>
          </a:p>
          <a:p>
            <a:pPr marL="0" indent="0">
              <a:buNone/>
            </a:pPr>
            <a:r>
              <a:rPr lang="en-US" dirty="0"/>
              <a:t>than vice versa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1CC2D17-C887-8EEE-78D7-04F1B9F35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782" y="1888836"/>
            <a:ext cx="3086218" cy="237361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027E4EC-DD83-67D7-E31F-E0AAA79E5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782" y="4345844"/>
            <a:ext cx="3086219" cy="237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63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968F-39C5-D765-1E9F-84D9D009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Distribution - 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75F7A-8873-D857-F955-4833CD93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Plurality have highest tier cut</a:t>
            </a:r>
          </a:p>
          <a:p>
            <a:r>
              <a:rPr lang="en-US" dirty="0"/>
              <a:t>Cut is only feature not innate to the</a:t>
            </a:r>
          </a:p>
          <a:p>
            <a:pPr marL="0" indent="0">
              <a:buNone/>
            </a:pPr>
            <a:r>
              <a:rPr lang="en-US" dirty="0"/>
              <a:t>diamond – instead determined by</a:t>
            </a:r>
          </a:p>
          <a:p>
            <a:pPr marL="0" indent="0">
              <a:buNone/>
            </a:pPr>
            <a:r>
              <a:rPr lang="en-US" dirty="0"/>
              <a:t>skill of the gem cutter</a:t>
            </a:r>
          </a:p>
          <a:p>
            <a:endParaRPr lang="en-US" dirty="0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6359AB43-34D0-DBF6-1134-0B8152F2A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523" y="2277916"/>
            <a:ext cx="4964353" cy="381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66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B2F9-9EB0-3B95-5879-9568C99C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8E521-0492-244D-BC01-16C6BB5E8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rare are the highest tiers of quality in a diamond?</a:t>
            </a:r>
          </a:p>
        </p:txBody>
      </p:sp>
    </p:spTree>
    <p:extLst>
      <p:ext uri="{BB962C8B-B14F-4D97-AF65-F5344CB8AC3E}">
        <p14:creationId xmlns:p14="http://schemas.microsoft.com/office/powerpoint/2010/main" val="521665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0F91-B73A-E1CC-560F-84186707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Rare Diamonds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1D193-D63B-115C-AD9D-A1DF61343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Checked for how often the top tiers of quality coincided</a:t>
            </a:r>
          </a:p>
          <a:p>
            <a:r>
              <a:rPr lang="en-US" dirty="0"/>
              <a:t>Calculated programmatically</a:t>
            </a:r>
          </a:p>
          <a:p>
            <a:pPr lvl="1"/>
            <a:r>
              <a:rPr lang="en-US" dirty="0"/>
              <a:t>Sorted out diamonds with one, two, and three of these attributes</a:t>
            </a:r>
          </a:p>
          <a:p>
            <a:pPr lvl="1"/>
            <a:r>
              <a:rPr lang="en-US" dirty="0"/>
              <a:t>Found out how many and what portion satisfied requirements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38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3E9A4-58F9-EB80-6CB0-BE85E20B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Rare Diamonds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DE5AC-D92E-B832-AA39-48672204991A}"/>
              </a:ext>
            </a:extLst>
          </p:cNvPr>
          <p:cNvSpPr txBox="1"/>
          <p:nvPr/>
        </p:nvSpPr>
        <p:spPr>
          <a:xfrm>
            <a:off x="874294" y="2286000"/>
            <a:ext cx="3439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Total Diamonds: 53920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F2179-6AEE-7505-3E5A-1916EE880571}"/>
              </a:ext>
            </a:extLst>
          </p:cNvPr>
          <p:cNvSpPr txBox="1"/>
          <p:nvPr/>
        </p:nvSpPr>
        <p:spPr>
          <a:xfrm>
            <a:off x="1387642" y="3064042"/>
            <a:ext cx="6700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 least one maximum quality: 26021 (48.26%)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468BD-03DD-D6A5-5B18-EF610D2B1AEE}"/>
              </a:ext>
            </a:extLst>
          </p:cNvPr>
          <p:cNvSpPr txBox="1"/>
          <p:nvPr/>
        </p:nvSpPr>
        <p:spPr>
          <a:xfrm>
            <a:off x="1387642" y="3934417"/>
            <a:ext cx="6554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 least two maximum qualities: 4063 (7.54%)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B0C43-F5FC-FD61-5F2F-6C79AE27E76C}"/>
              </a:ext>
            </a:extLst>
          </p:cNvPr>
          <p:cNvSpPr txBox="1"/>
          <p:nvPr/>
        </p:nvSpPr>
        <p:spPr>
          <a:xfrm>
            <a:off x="1387642" y="4804792"/>
            <a:ext cx="574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three maximum qualities: 28 (0.05%)</a:t>
            </a:r>
          </a:p>
        </p:txBody>
      </p:sp>
    </p:spTree>
    <p:extLst>
      <p:ext uri="{BB962C8B-B14F-4D97-AF65-F5344CB8AC3E}">
        <p14:creationId xmlns:p14="http://schemas.microsoft.com/office/powerpoint/2010/main" val="286954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CD1C-3646-69F5-4368-E42D1F37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1861E-D9C2-0798-927F-B73D28046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Sample provided by ggplot2</a:t>
            </a:r>
          </a:p>
          <a:p>
            <a:endParaRPr lang="en-US" dirty="0"/>
          </a:p>
          <a:p>
            <a:r>
              <a:rPr lang="en-US" dirty="0"/>
              <a:t>Records of over 50,000 diamonds</a:t>
            </a:r>
          </a:p>
        </p:txBody>
      </p:sp>
    </p:spTree>
    <p:extLst>
      <p:ext uri="{BB962C8B-B14F-4D97-AF65-F5344CB8AC3E}">
        <p14:creationId xmlns:p14="http://schemas.microsoft.com/office/powerpoint/2010/main" val="1391148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B2F9-9EB0-3B95-5879-9568C99C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8E521-0492-244D-BC01-16C6BB5E8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diamond's value correlate with each of the main attributes?</a:t>
            </a:r>
          </a:p>
        </p:txBody>
      </p:sp>
    </p:spTree>
    <p:extLst>
      <p:ext uri="{BB962C8B-B14F-4D97-AF65-F5344CB8AC3E}">
        <p14:creationId xmlns:p14="http://schemas.microsoft.com/office/powerpoint/2010/main" val="588888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0D8B-357C-313D-A4A5-D4987A17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Value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501A1-7AF1-B3B0-1EB8-0C4643024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Plotted each attribute against price</a:t>
            </a:r>
          </a:p>
          <a:p>
            <a:r>
              <a:rPr lang="en-US" dirty="0"/>
              <a:t>Looked for positive correlations</a:t>
            </a:r>
          </a:p>
        </p:txBody>
      </p:sp>
    </p:spTree>
    <p:extLst>
      <p:ext uri="{BB962C8B-B14F-4D97-AF65-F5344CB8AC3E}">
        <p14:creationId xmlns:p14="http://schemas.microsoft.com/office/powerpoint/2010/main" val="3712381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6D09894-A69F-07C0-4A86-2CEC96897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0" y="467058"/>
            <a:ext cx="3644019" cy="2802615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31B73E4-016F-FED1-A6CA-A3AB6FE18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990" y="467058"/>
            <a:ext cx="3644019" cy="2802615"/>
          </a:xfrm>
          <a:prstGeom prst="rect">
            <a:avLst/>
          </a:prstGeom>
        </p:spPr>
      </p:pic>
      <p:pic>
        <p:nvPicPr>
          <p:cNvPr id="7" name="Picture 6" descr="Chart, table&#10;&#10;Description automatically generated">
            <a:extLst>
              <a:ext uri="{FF2B5EF4-FFF2-40B4-BE49-F238E27FC236}">
                <a16:creationId xmlns:a16="http://schemas.microsoft.com/office/drawing/2014/main" id="{ABD28C19-286E-F6E3-FCAC-404B1C7BB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230" y="467058"/>
            <a:ext cx="3644019" cy="2802615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8A1A4C95-A4CE-5CDD-0CCA-109E043CCE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9" y="3588326"/>
            <a:ext cx="3644020" cy="2802616"/>
          </a:xfrm>
          <a:prstGeom prst="rect">
            <a:avLst/>
          </a:prstGeom>
        </p:spPr>
      </p:pic>
      <p:pic>
        <p:nvPicPr>
          <p:cNvPr id="11" name="Picture 10" descr="Chart, histogram, scatter chart&#10;&#10;Description automatically generated">
            <a:extLst>
              <a:ext uri="{FF2B5EF4-FFF2-40B4-BE49-F238E27FC236}">
                <a16:creationId xmlns:a16="http://schemas.microsoft.com/office/drawing/2014/main" id="{B94181EA-F06D-7794-758C-D2502F5FA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990" y="3588324"/>
            <a:ext cx="3644021" cy="2802617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872B5004-4AD5-FE6E-8DC0-5A871A2A1A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227" y="3588323"/>
            <a:ext cx="3644022" cy="280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28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3AF8-3BAE-4DCC-8790-1019C777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Value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93433-588F-345E-0023-8C09D7CDB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obvious correlation from carat</a:t>
            </a:r>
          </a:p>
          <a:p>
            <a:r>
              <a:rPr lang="en-US" dirty="0"/>
              <a:t>Minor correlation with cut, but not as pronounced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05B47F9-4457-57B7-E67E-3C2E07DCC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504" y="3810000"/>
            <a:ext cx="3313071" cy="2548083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90966DA-7A2B-C626-223F-2A4266B65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425" y="3810000"/>
            <a:ext cx="3313071" cy="254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76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DBF18-E235-9824-4B77-34F48485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5DD3-5FA8-8162-8F7B-39F2DBC09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More in-depth analysis of attributes’ impact on price</a:t>
            </a:r>
          </a:p>
          <a:p>
            <a:r>
              <a:rPr lang="en-US" dirty="0"/>
              <a:t>Potentially building model to predict diamond price</a:t>
            </a:r>
          </a:p>
        </p:txBody>
      </p:sp>
    </p:spTree>
    <p:extLst>
      <p:ext uri="{BB962C8B-B14F-4D97-AF65-F5344CB8AC3E}">
        <p14:creationId xmlns:p14="http://schemas.microsoft.com/office/powerpoint/2010/main" val="356743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14F2-2BF7-E7F0-2608-A2389716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6D3AC-7A0F-5D88-52C3-DC522A439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Self explanatory:</a:t>
            </a:r>
          </a:p>
          <a:p>
            <a:pPr lvl="1"/>
            <a:r>
              <a:rPr lang="en-US" dirty="0"/>
              <a:t>price – $</a:t>
            </a:r>
          </a:p>
          <a:p>
            <a:pPr lvl="1"/>
            <a:r>
              <a:rPr lang="en-US" dirty="0"/>
              <a:t>x, y, z – dimensions, mm</a:t>
            </a:r>
          </a:p>
        </p:txBody>
      </p:sp>
    </p:spTree>
    <p:extLst>
      <p:ext uri="{BB962C8B-B14F-4D97-AF65-F5344CB8AC3E}">
        <p14:creationId xmlns:p14="http://schemas.microsoft.com/office/powerpoint/2010/main" val="67195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14F2-2BF7-E7F0-2608-A2389716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6D3AC-7A0F-5D88-52C3-DC522A439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Measurement of diamond’s weight</a:t>
            </a:r>
          </a:p>
          <a:p>
            <a:r>
              <a:rPr lang="en-US" dirty="0"/>
              <a:t>1 carat = 0.2 grams</a:t>
            </a:r>
          </a:p>
        </p:txBody>
      </p:sp>
    </p:spTree>
    <p:extLst>
      <p:ext uri="{BB962C8B-B14F-4D97-AF65-F5344CB8AC3E}">
        <p14:creationId xmlns:p14="http://schemas.microsoft.com/office/powerpoint/2010/main" val="54678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DDAC-6A12-0842-F4E6-3B911D8F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D1BA-7ECA-C06F-3C2D-AAE9EBE04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66798"/>
            <a:ext cx="8677564" cy="5334000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How gem has been cut to diffract light</a:t>
            </a:r>
          </a:p>
          <a:p>
            <a:r>
              <a:rPr lang="en-US" sz="2800" dirty="0"/>
              <a:t>Fair &lt; Good &lt; Very Good &lt; Premium &lt; Ideal</a:t>
            </a:r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E737EDA7-3AD8-7AA4-E5AC-20D91BF2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11" y="3931285"/>
            <a:ext cx="7764378" cy="235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3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DB8C-A676-B312-4E10-2B529B17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90D2E-1EDA-1DA4-BD02-823FD81A3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05001"/>
            <a:ext cx="6096000" cy="5334000"/>
          </a:xfrm>
        </p:spPr>
        <p:txBody>
          <a:bodyPr/>
          <a:lstStyle/>
          <a:p>
            <a:r>
              <a:rPr lang="en-US" dirty="0"/>
              <a:t>Hue of the Diamond</a:t>
            </a:r>
          </a:p>
          <a:p>
            <a:r>
              <a:rPr lang="en-US" dirty="0"/>
              <a:t>J &lt; I &lt; H &lt; G &lt; F &lt; E &lt; D</a:t>
            </a:r>
          </a:p>
        </p:txBody>
      </p:sp>
      <p:pic>
        <p:nvPicPr>
          <p:cNvPr id="6" name="Picture 5" descr="A picture containing text, music, cymbal&#10;&#10;Description automatically generated">
            <a:extLst>
              <a:ext uri="{FF2B5EF4-FFF2-40B4-BE49-F238E27FC236}">
                <a16:creationId xmlns:a16="http://schemas.microsoft.com/office/drawing/2014/main" id="{1046BB55-6C5F-CF60-A24B-4011253BE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729" y="3823853"/>
            <a:ext cx="8839397" cy="259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7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E2BA-E2A6-1BC6-2E56-9E9C0961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2EDFC-5D36-4ABB-F46E-6E2338032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662545"/>
            <a:ext cx="9979891" cy="4886037"/>
          </a:xfrm>
        </p:spPr>
        <p:txBody>
          <a:bodyPr/>
          <a:lstStyle/>
          <a:p>
            <a:r>
              <a:rPr lang="en-US" dirty="0"/>
              <a:t>Presence of scratches or blemishes inside diamond</a:t>
            </a:r>
          </a:p>
          <a:p>
            <a:r>
              <a:rPr lang="en-US" dirty="0"/>
              <a:t>I1 &lt; SI2 &lt; SI1 &lt; VS2 &lt; VS1 &lt; VVS2 &lt; VVS1 &lt; IF</a:t>
            </a:r>
          </a:p>
        </p:txBody>
      </p:sp>
      <p:pic>
        <p:nvPicPr>
          <p:cNvPr id="6" name="Picture 5" descr="A picture containing text, echinoderm, gear&#10;&#10;Description automatically generated">
            <a:extLst>
              <a:ext uri="{FF2B5EF4-FFF2-40B4-BE49-F238E27FC236}">
                <a16:creationId xmlns:a16="http://schemas.microsoft.com/office/drawing/2014/main" id="{F1D8A617-F1C9-E2C6-2761-A04BB4545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04" y="4020366"/>
            <a:ext cx="7987280" cy="235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6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48A7-E102-934E-BC32-B024DD85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and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AC8C-3310-E269-9911-A08208673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Percentage measurements</a:t>
            </a:r>
          </a:p>
          <a:p>
            <a:r>
              <a:rPr lang="en-US" dirty="0"/>
              <a:t>Calculated based on other measurements</a:t>
            </a:r>
          </a:p>
        </p:txBody>
      </p:sp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58FFA8BA-2260-C243-AFF8-78E75548D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24" y="4137891"/>
            <a:ext cx="4031254" cy="2224140"/>
          </a:xfrm>
          <a:prstGeom prst="rect">
            <a:avLst/>
          </a:prstGeom>
        </p:spPr>
      </p:pic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4AC7079E-D8CA-A410-E698-D30ABA7C5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24" y="4137891"/>
            <a:ext cx="4031254" cy="222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5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9541-A262-AF08-8232-9B89DF9A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Hypothetical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05B3A-0D17-87F3-6A6B-9DA36E041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Braunschweiger</a:t>
            </a:r>
            <a:r>
              <a:rPr lang="en-US" dirty="0"/>
              <a:t> Jewelers, Morristown-based store</a:t>
            </a:r>
          </a:p>
          <a:p>
            <a:r>
              <a:rPr lang="en-US" dirty="0"/>
              <a:t>Data analysis will allow them to better manage their inventory</a:t>
            </a:r>
          </a:p>
        </p:txBody>
      </p:sp>
    </p:spTree>
    <p:extLst>
      <p:ext uri="{BB962C8B-B14F-4D97-AF65-F5344CB8AC3E}">
        <p14:creationId xmlns:p14="http://schemas.microsoft.com/office/powerpoint/2010/main" val="247258620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3D3522"/>
      </a:dk2>
      <a:lt2>
        <a:srgbClr val="E8E2E6"/>
      </a:lt2>
      <a:accent1>
        <a:srgbClr val="47B668"/>
      </a:accent1>
      <a:accent2>
        <a:srgbClr val="49B13B"/>
      </a:accent2>
      <a:accent3>
        <a:srgbClr val="7EB045"/>
      </a:accent3>
      <a:accent4>
        <a:srgbClr val="A2A737"/>
      </a:accent4>
      <a:accent5>
        <a:srgbClr val="C3974D"/>
      </a:accent5>
      <a:accent6>
        <a:srgbClr val="B1543B"/>
      </a:accent6>
      <a:hlink>
        <a:srgbClr val="958031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406</Words>
  <Application>Microsoft Office PowerPoint</Application>
  <PresentationFormat>Widescreen</PresentationFormat>
  <Paragraphs>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Avenir Next LT Pro</vt:lpstr>
      <vt:lpstr>Avenir Next LT Pro Light</vt:lpstr>
      <vt:lpstr>Sitka Subheading</vt:lpstr>
      <vt:lpstr>PebbleVTI</vt:lpstr>
      <vt:lpstr>Diamond Dataset Analysis Project</vt:lpstr>
      <vt:lpstr>Introduction</vt:lpstr>
      <vt:lpstr>Overview of Variables</vt:lpstr>
      <vt:lpstr>Carat</vt:lpstr>
      <vt:lpstr>Cut</vt:lpstr>
      <vt:lpstr>Color</vt:lpstr>
      <vt:lpstr>Clarity</vt:lpstr>
      <vt:lpstr>Table and Depth</vt:lpstr>
      <vt:lpstr>Hypothetical Client</vt:lpstr>
      <vt:lpstr>Question 1</vt:lpstr>
      <vt:lpstr>Standard Dimensions</vt:lpstr>
      <vt:lpstr>Question 2</vt:lpstr>
      <vt:lpstr>Distribution of Carat Sizes</vt:lpstr>
      <vt:lpstr>Question 3</vt:lpstr>
      <vt:lpstr>Quality Distribution – Color and Clarity</vt:lpstr>
      <vt:lpstr>Quality Distribution - Cut</vt:lpstr>
      <vt:lpstr>Question 4</vt:lpstr>
      <vt:lpstr>Rare Diamonds</vt:lpstr>
      <vt:lpstr>Rare Diamonds</vt:lpstr>
      <vt:lpstr>Question 5</vt:lpstr>
      <vt:lpstr>Greatest Value Impact</vt:lpstr>
      <vt:lpstr>PowerPoint Presentation</vt:lpstr>
      <vt:lpstr>Greatest Value Impact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Dataset Analysis Project</dc:title>
  <dc:creator>flanagan.paul</dc:creator>
  <cp:lastModifiedBy>flanagan.paul</cp:lastModifiedBy>
  <cp:revision>1</cp:revision>
  <dcterms:created xsi:type="dcterms:W3CDTF">2022-12-14T09:51:58Z</dcterms:created>
  <dcterms:modified xsi:type="dcterms:W3CDTF">2022-12-14T12:16:00Z</dcterms:modified>
</cp:coreProperties>
</file>