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2EB25-FEC1-554D-B3C5-7EE2BE38560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D271-AAB2-F04A-A9E7-5073B4793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91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 </a:t>
            </a:r>
            <a:r>
              <a:rPr kumimoji="1" lang="en-US" altLang="zh-CN" dirty="0" err="1" smtClean="0"/>
              <a:t>clickjacking</a:t>
            </a:r>
            <a:r>
              <a:rPr kumimoji="1" lang="en-US" altLang="zh-CN" baseline="0" dirty="0" smtClean="0"/>
              <a:t> site contains at least two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36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 animation to distract user from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Freezing</a:t>
            </a:r>
            <a:r>
              <a:rPr kumimoji="1" lang="en-US" altLang="zh-CN" baseline="0" dirty="0" smtClean="0"/>
              <a:t> M=20px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1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 </a:t>
            </a:r>
            <a:r>
              <a:rPr kumimoji="1" lang="en-US" altLang="zh-CN" sz="1200" b="0" dirty="0" smtClean="0"/>
              <a:t>To stop </a:t>
            </a:r>
            <a:r>
              <a:rPr kumimoji="1" lang="en-US" altLang="zh-CN" sz="1200" b="0" dirty="0" err="1" smtClean="0"/>
              <a:t>strokejacking</a:t>
            </a:r>
            <a:r>
              <a:rPr kumimoji="1" lang="en-US" altLang="zh-CN" sz="1200" b="0" dirty="0" smtClean="0"/>
              <a:t> attacks, once the sensitive UI element acquires keyboard focus, </a:t>
            </a:r>
            <a:r>
              <a:rPr kumimoji="1" lang="en-US" altLang="zh-CN" sz="1200" b="0" dirty="0" err="1" smtClean="0"/>
              <a:t>InContext</a:t>
            </a:r>
            <a:r>
              <a:rPr kumimoji="1" lang="en-US" altLang="zh-CN" sz="1200" b="0" dirty="0" smtClean="0"/>
              <a:t> disallows programmatic changes of keyboard focus to other origins.</a:t>
            </a:r>
            <a:endParaRPr kumimoji="1" lang="zh-CN" altLang="en-US" sz="1200" b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55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Only clickable events and overlapping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7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Three ways of forcing user into </a:t>
            </a:r>
            <a:r>
              <a:rPr kumimoji="1" lang="en-US" altLang="zh-CN" dirty="0" err="1" smtClean="0"/>
              <a:t>issing</a:t>
            </a:r>
            <a:r>
              <a:rPr kumimoji="1" lang="en-US" altLang="zh-CN" dirty="0" smtClean="0"/>
              <a:t> input commands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COVER </a:t>
            </a:r>
          </a:p>
          <a:p>
            <a:r>
              <a:rPr kumimoji="1" lang="en-US" altLang="zh-CN" dirty="0" smtClean="0"/>
              <a:t>No overlapping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23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</a:t>
            </a:r>
            <a:r>
              <a:rPr kumimoji="1" lang="en-US" altLang="zh-CN" baseline="0" dirty="0" smtClean="0"/>
              <a:t> two sections manipulated visual context trick  user into sending input to wrong UI</a:t>
            </a:r>
          </a:p>
          <a:p>
            <a:r>
              <a:rPr kumimoji="1" lang="en-US" altLang="zh-CN" baseline="0" dirty="0" smtClean="0"/>
              <a:t>Manipulate UI element after the user decided to click, before the actual click</a:t>
            </a:r>
          </a:p>
          <a:p>
            <a:r>
              <a:rPr kumimoji="1" lang="en-US" altLang="zh-CN" baseline="0" dirty="0" smtClean="0"/>
              <a:t>Double Click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93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1.Facebook</a:t>
            </a:r>
          </a:p>
          <a:p>
            <a:r>
              <a:rPr kumimoji="1" lang="en-US" altLang="zh-CN" dirty="0" smtClean="0"/>
              <a:t>2. Randomize UI </a:t>
            </a:r>
            <a:r>
              <a:rPr kumimoji="1" lang="en-US" altLang="zh-CN" dirty="0" err="1" smtClean="0"/>
              <a:t>layout.</a:t>
            </a:r>
            <a:r>
              <a:rPr kumimoji="1" lang="en-US" altLang="zh-CN" dirty="0" err="1" smtClean="0"/>
              <a:t>It’s</a:t>
            </a:r>
            <a:r>
              <a:rPr kumimoji="1" lang="en-US" altLang="zh-CN" dirty="0" smtClean="0"/>
              <a:t> hard for attacker to predict the</a:t>
            </a:r>
            <a:r>
              <a:rPr kumimoji="1" lang="en-US" altLang="zh-CN" baseline="0" dirty="0" smtClean="0"/>
              <a:t> location of the button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Express checkout </a:t>
            </a:r>
            <a:r>
              <a:rPr kumimoji="1" lang="en-US" altLang="zh-CN" dirty="0" err="1" smtClean="0"/>
              <a:t>dialogAsk</a:t>
            </a:r>
            <a:r>
              <a:rPr kumimoji="1" lang="en-US" altLang="zh-CN" dirty="0" smtClean="0"/>
              <a:t> user to</a:t>
            </a:r>
            <a:r>
              <a:rPr kumimoji="1" lang="en-US" altLang="zh-CN" baseline="0" dirty="0" smtClean="0"/>
              <a:t> keep clicking until </a:t>
            </a:r>
            <a:r>
              <a:rPr kumimoji="1" lang="en-US" altLang="zh-CN" baseline="0" dirty="0" err="1" smtClean="0"/>
              <a:t>successuflly</a:t>
            </a:r>
            <a:r>
              <a:rPr kumimoji="1" lang="en-US" altLang="zh-CN" baseline="0" dirty="0" smtClean="0"/>
              <a:t> guessing the location </a:t>
            </a:r>
          </a:p>
          <a:p>
            <a:r>
              <a:rPr kumimoji="1" lang="en-US" altLang="zh-CN" baseline="0" dirty="0" smtClean="0"/>
              <a:t>4. </a:t>
            </a:r>
            <a:r>
              <a:rPr kumimoji="1" lang="en-US" altLang="zh-CN" baseline="0" dirty="0" err="1" smtClean="0"/>
              <a:t>Javascript</a:t>
            </a:r>
            <a:r>
              <a:rPr kumimoji="1" lang="en-US" altLang="zh-CN" baseline="0" dirty="0" smtClean="0"/>
              <a:t> code guarantee top-level document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38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Allow rendering</a:t>
            </a:r>
            <a:r>
              <a:rPr kumimoji="1" lang="en-US" altLang="zh-CN" baseline="0" dirty="0" smtClean="0"/>
              <a:t> transparent frames, block events on these elements</a:t>
            </a:r>
          </a:p>
          <a:p>
            <a:r>
              <a:rPr kumimoji="1" lang="en-US" altLang="zh-CN" baseline="0" dirty="0" smtClean="0"/>
              <a:t>The length of the UI delay is clearly a tradeoff </a:t>
            </a:r>
            <a:r>
              <a:rPr kumimoji="1" lang="en-US" altLang="zh-CN" baseline="0" dirty="0" err="1" smtClean="0"/>
              <a:t>beteen</a:t>
            </a:r>
            <a:r>
              <a:rPr kumimoji="1" lang="en-US" altLang="zh-CN" baseline="0" dirty="0" smtClean="0"/>
              <a:t> the user experience penalty and protection from timing attacks</a:t>
            </a:r>
          </a:p>
          <a:p>
            <a:r>
              <a:rPr kumimoji="1" lang="en-US" altLang="zh-CN" dirty="0" smtClean="0"/>
              <a:t>There is no reason for a benign application to expect users to click a</a:t>
            </a:r>
            <a:r>
              <a:rPr kumimoji="1" lang="en-US" altLang="zh-CN" baseline="0" dirty="0" smtClean="0"/>
              <a:t> transparent element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10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authorzie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17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Play the</a:t>
            </a:r>
            <a:r>
              <a:rPr kumimoji="1" lang="en-US" altLang="zh-CN" baseline="0" dirty="0" smtClean="0"/>
              <a:t> game with a </a:t>
            </a:r>
            <a:r>
              <a:rPr kumimoji="1" lang="en-US" altLang="zh-CN" baseline="0" dirty="0" err="1" smtClean="0"/>
              <a:t>facked</a:t>
            </a:r>
            <a:r>
              <a:rPr kumimoji="1" lang="en-US" altLang="zh-CN" baseline="0" dirty="0" smtClean="0"/>
              <a:t> cursor t</a:t>
            </a:r>
          </a:p>
          <a:p>
            <a:r>
              <a:rPr kumimoji="1" lang="en-US" altLang="zh-CN" baseline="0" dirty="0" smtClean="0"/>
              <a:t>Control user’s attention</a:t>
            </a:r>
          </a:p>
          <a:p>
            <a:r>
              <a:rPr kumimoji="1" lang="en-US" altLang="zh-CN" baseline="0" dirty="0" smtClean="0"/>
              <a:t>The game </a:t>
            </a:r>
            <a:r>
              <a:rPr kumimoji="1" lang="en-US" altLang="zh-CN" baseline="0" dirty="0" err="1" smtClean="0"/>
              <a:t>envorgage</a:t>
            </a:r>
            <a:r>
              <a:rPr kumimoji="1" lang="en-US" altLang="zh-CN" baseline="0" dirty="0" smtClean="0"/>
              <a:t> users to clock buttons as fast as </a:t>
            </a:r>
            <a:r>
              <a:rPr kumimoji="1" lang="en-US" altLang="zh-CN" baseline="0" dirty="0" err="1" smtClean="0"/>
              <a:t>poosible</a:t>
            </a:r>
            <a:r>
              <a:rPr kumimoji="1" lang="en-US" altLang="zh-CN" baseline="0" dirty="0" smtClean="0"/>
              <a:t> and the buttons </a:t>
            </a:r>
            <a:r>
              <a:rPr kumimoji="1" lang="en-US" altLang="zh-CN" baseline="0" dirty="0" err="1" smtClean="0"/>
              <a:t>aare</a:t>
            </a:r>
            <a:r>
              <a:rPr kumimoji="1" lang="en-US" altLang="zh-CN" baseline="0" dirty="0" smtClean="0"/>
              <a:t> shown at random location. Later point in the game, a like button will </a:t>
            </a:r>
            <a:r>
              <a:rPr kumimoji="1" lang="en-US" altLang="zh-CN" baseline="0" dirty="0" err="1" smtClean="0"/>
              <a:t>apear</a:t>
            </a:r>
            <a:r>
              <a:rPr kumimoji="1" lang="en-US" altLang="zh-CN" baseline="0" dirty="0" smtClean="0"/>
              <a:t> in the real </a:t>
            </a:r>
            <a:r>
              <a:rPr kumimoji="1" lang="en-US" altLang="zh-CN" baseline="0" dirty="0" err="1" smtClean="0"/>
              <a:t>curson;s</a:t>
            </a:r>
            <a:r>
              <a:rPr kumimoji="1" lang="en-US" altLang="zh-CN" baseline="0" dirty="0" smtClean="0"/>
              <a:t> position, it is highly </a:t>
            </a:r>
            <a:r>
              <a:rPr kumimoji="1" lang="en-US" altLang="zh-CN" baseline="0" dirty="0" err="1" smtClean="0"/>
              <a:t>possble</a:t>
            </a:r>
            <a:r>
              <a:rPr kumimoji="1" lang="en-US" altLang="zh-CN" baseline="0" dirty="0" smtClean="0"/>
              <a:t> user will </a:t>
            </a:r>
            <a:r>
              <a:rPr kumimoji="1" lang="en-US" altLang="zh-CN" baseline="0" dirty="0" err="1" smtClean="0"/>
              <a:t>clict</a:t>
            </a:r>
            <a:r>
              <a:rPr kumimoji="1" lang="en-US" altLang="zh-CN" baseline="0" dirty="0" smtClean="0"/>
              <a:t> it because users attention is on other buttons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2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Determine whether </a:t>
            </a:r>
            <a:r>
              <a:rPr kumimoji="1" lang="en-US" altLang="zh-CN" baseline="0" dirty="0" smtClean="0"/>
              <a:t>the sensitive element looks different in the page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Static reference bitmap</a:t>
            </a:r>
          </a:p>
          <a:p>
            <a:r>
              <a:rPr kumimoji="1" lang="en-US" altLang="zh-CN" dirty="0" smtClean="0"/>
              <a:t>The browser draws</a:t>
            </a:r>
            <a:r>
              <a:rPr kumimoji="1" lang="en-US" altLang="zh-CN" baseline="0" dirty="0" smtClean="0"/>
              <a:t> the sensitive element on a blank surface</a:t>
            </a:r>
          </a:p>
          <a:p>
            <a:r>
              <a:rPr kumimoji="1" lang="en-US" altLang="zh-CN" baseline="0" dirty="0" smtClean="0"/>
              <a:t>No animated contents</a:t>
            </a:r>
          </a:p>
          <a:p>
            <a:r>
              <a:rPr kumimoji="1" lang="en-US" altLang="zh-CN" baseline="0" dirty="0" smtClean="0"/>
              <a:t>No good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How about automated content?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D271-AAB2-F04A-A9E7-5073B47937A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03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5AAB32F-6A48-DE4F-80AD-A1E22BAA6E1F}" type="datetimeFigureOut">
              <a:rPr kumimoji="1" lang="zh-CN" altLang="en-US" smtClean="0"/>
              <a:t>13-1-15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0AC8871-4BB5-E04A-B63D-F93451AFEE1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obertnyman.com/css3/pointer-events/pointer-events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to.github.com/blog-kotowicz-net-examples/cursorjack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7000" dirty="0" err="1" smtClean="0"/>
              <a:t>Clickjacking</a:t>
            </a:r>
            <a:endParaRPr kumimoji="1" lang="zh-CN" altLang="en-US" sz="7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Attacks and Defenses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72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 Attack </a:t>
            </a:r>
            <a:r>
              <a:rPr kumimoji="1" lang="en-US" altLang="zh-CN" dirty="0" smtClean="0"/>
              <a:t>Variants #2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600" dirty="0"/>
              <a:t>Attack Technique: </a:t>
            </a:r>
            <a:r>
              <a:rPr lang="en-US" altLang="zh-CN" sz="2600" dirty="0" smtClean="0"/>
              <a:t>Popup Window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kumimoji="1" lang="en-US" altLang="zh-CN" sz="2600" dirty="0"/>
              <a:t>Attack Success: </a:t>
            </a:r>
            <a:r>
              <a:rPr kumimoji="1" lang="en-US" altLang="zh-CN" sz="2600" dirty="0" smtClean="0"/>
              <a:t>47%</a:t>
            </a:r>
          </a:p>
          <a:p>
            <a:pPr marL="514350" indent="-514350">
              <a:buAutoNum type="arabicPeriod"/>
            </a:pPr>
            <a:endParaRPr kumimoji="1" lang="en-US" altLang="zh-CN" sz="2600" dirty="0"/>
          </a:p>
          <a:p>
            <a:pPr marL="514350" indent="-514350">
              <a:buAutoNum type="arabicPeriod"/>
            </a:pPr>
            <a:endParaRPr kumimoji="1" lang="en-US" altLang="zh-CN" sz="2600" dirty="0" smtClean="0"/>
          </a:p>
          <a:p>
            <a:pPr marL="514350" indent="-514350">
              <a:buAutoNum type="arabicPeriod"/>
            </a:pPr>
            <a:endParaRPr kumimoji="1" lang="en-US" altLang="zh-CN" sz="2600" dirty="0"/>
          </a:p>
          <a:p>
            <a:pPr marL="514350" indent="-514350">
              <a:buAutoNum type="arabicPeriod"/>
            </a:pPr>
            <a:endParaRPr kumimoji="1" lang="en-US" altLang="zh-CN" sz="2600" dirty="0" smtClean="0"/>
          </a:p>
          <a:p>
            <a:pPr marL="514350" indent="-514350">
              <a:buAutoNum type="arabicPeriod"/>
            </a:pPr>
            <a:endParaRPr kumimoji="1" lang="en-US" altLang="zh-CN" sz="2600" dirty="0"/>
          </a:p>
          <a:p>
            <a:pPr marL="514350" indent="-514350">
              <a:buAutoNum type="arabicPeriod"/>
            </a:pPr>
            <a:endParaRPr kumimoji="1" lang="en-US" altLang="zh-CN" sz="2600" dirty="0" smtClean="0"/>
          </a:p>
          <a:p>
            <a:pPr marL="514350" indent="-514350">
              <a:buAutoNum type="arabicPeriod"/>
            </a:pPr>
            <a:r>
              <a:rPr kumimoji="1" lang="en-US" altLang="zh-CN" sz="2600" dirty="0" err="1"/>
              <a:t>Framebusting</a:t>
            </a:r>
            <a:endParaRPr kumimoji="1" lang="en-US" altLang="zh-CN" sz="2600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2590800"/>
            <a:ext cx="535940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2565400"/>
            <a:ext cx="5321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 Attack Variants </a:t>
            </a:r>
            <a:r>
              <a:rPr kumimoji="1" lang="en-US" altLang="zh-CN" dirty="0" smtClean="0"/>
              <a:t>#3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sz="2600" dirty="0"/>
              <a:t>Attack Technique: </a:t>
            </a:r>
            <a:r>
              <a:rPr lang="en-US" altLang="zh-CN" sz="2600" dirty="0" smtClean="0"/>
              <a:t>Cursor Spoofing + Fast-paced Clicking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kumimoji="1" lang="en-US" altLang="zh-CN" sz="2600" dirty="0"/>
              <a:t>Attack Success: </a:t>
            </a:r>
            <a:r>
              <a:rPr kumimoji="1" lang="en-US" altLang="zh-CN" sz="2600" dirty="0" smtClean="0"/>
              <a:t>98%</a:t>
            </a:r>
            <a:endParaRPr kumimoji="1" lang="en-US" altLang="zh-CN" sz="2600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573463"/>
            <a:ext cx="5283200" cy="255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3422650"/>
            <a:ext cx="78232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Design Goals</a:t>
            </a:r>
          </a:p>
          <a:p>
            <a:endParaRPr kumimoji="1" lang="en-US" altLang="zh-CN" sz="2600" dirty="0"/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Does not require user prompts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Provides point integrity protection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Supports target elements that require arbitrary third-party embedding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Does not break existing sites</a:t>
            </a:r>
          </a:p>
        </p:txBody>
      </p:sp>
    </p:spTree>
    <p:extLst>
      <p:ext uri="{BB962C8B-B14F-4D97-AF65-F5344CB8AC3E}">
        <p14:creationId xmlns:p14="http://schemas.microsoft.com/office/powerpoint/2010/main" val="369982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-533082"/>
            <a:ext cx="5791200" cy="1371600"/>
          </a:xfrm>
        </p:spPr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7620000" cy="4373563"/>
          </a:xfrm>
        </p:spPr>
        <p:txBody>
          <a:bodyPr/>
          <a:lstStyle/>
          <a:p>
            <a:r>
              <a:rPr kumimoji="1" lang="en-US" altLang="zh-CN" sz="2600" dirty="0" smtClean="0"/>
              <a:t>Ensuring Visual Integrity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Find the Sensitive Element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Application indicate which UI element is sensitive</a:t>
            </a:r>
          </a:p>
          <a:p>
            <a:r>
              <a:rPr lang="en-CA" altLang="zh-CN" sz="2600" dirty="0">
                <a:solidFill>
                  <a:srgbClr val="000000"/>
                </a:solidFill>
                <a:cs typeface="Arial"/>
              </a:rPr>
              <a:t>Dynamic OS-level screenshot </a:t>
            </a:r>
            <a:r>
              <a:rPr lang="en-CA" altLang="zh-CN" sz="2600" dirty="0" smtClean="0">
                <a:solidFill>
                  <a:srgbClr val="000000"/>
                </a:solidFill>
                <a:cs typeface="Arial"/>
              </a:rPr>
              <a:t>comparison</a:t>
            </a:r>
          </a:p>
          <a:p>
            <a:pPr marL="457200" indent="-457200">
              <a:buAutoNum type="arabicPeriod"/>
            </a:pPr>
            <a:endParaRPr lang="en-CA" altLang="zh-CN" dirty="0" smtClean="0">
              <a:solidFill>
                <a:srgbClr val="000000"/>
              </a:solidFill>
              <a:cs typeface="Arial"/>
            </a:endParaRPr>
          </a:p>
          <a:p>
            <a:pPr marL="457200" indent="-457200">
              <a:buAutoNum type="arabicPeriod"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3437370"/>
            <a:ext cx="5372100" cy="30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31800" y="-279082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InContext</a:t>
            </a:r>
            <a:r>
              <a:rPr lang="en-US" altLang="zh-CN" dirty="0" smtClean="0"/>
              <a:t> Defense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467138"/>
            <a:ext cx="5803900" cy="320036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431800" y="1213486"/>
            <a:ext cx="8775700" cy="1689100"/>
            <a:chOff x="368300" y="749300"/>
            <a:chExt cx="8775700" cy="1689100"/>
          </a:xfrm>
        </p:grpSpPr>
        <p:sp>
          <p:nvSpPr>
            <p:cNvPr id="7" name="TextBox 2"/>
            <p:cNvSpPr txBox="1"/>
            <p:nvPr/>
          </p:nvSpPr>
          <p:spPr>
            <a:xfrm>
              <a:off x="368300" y="749300"/>
              <a:ext cx="6373540" cy="115843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4600"/>
                </a:lnSpc>
              </a:pPr>
              <a:r>
                <a:rPr lang="en-CA" sz="3000" b="1" dirty="0" smtClean="0">
                  <a:solidFill>
                    <a:srgbClr val="000000"/>
                  </a:solidFill>
                  <a:latin typeface="Arial Bold"/>
                  <a:cs typeface="Arial Bold"/>
                </a:rPr>
                <a:t>Ensuring visual integrity of pointer</a:t>
              </a:r>
            </a:p>
            <a:p>
              <a:pPr>
                <a:lnSpc>
                  <a:spcPts val="4600"/>
                </a:lnSpc>
              </a:pPr>
              <a:endParaRPr lang="en-CA" sz="30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3"/>
            <p:cNvSpPr txBox="1"/>
            <p:nvPr/>
          </p:nvSpPr>
          <p:spPr>
            <a:xfrm>
              <a:off x="774700" y="1498600"/>
              <a:ext cx="8369300" cy="533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•  Remove cursor customization</a:t>
              </a:r>
            </a:p>
            <a:p>
              <a:pPr>
                <a:lnSpc>
                  <a:spcPts val="3220"/>
                </a:lnSpc>
              </a:pPr>
              <a:endParaRPr lang="en-CA" sz="28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1231900" y="1981200"/>
              <a:ext cx="7912100" cy="4572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smtClean="0">
                  <a:solidFill>
                    <a:srgbClr val="FF0000"/>
                  </a:solidFill>
                  <a:latin typeface="Arial"/>
                  <a:cs typeface="Arial"/>
                </a:rPr>
                <a:t>-  Attack success: 43% -&gt; 16%</a:t>
              </a:r>
            </a:p>
            <a:p>
              <a:pPr>
                <a:lnSpc>
                  <a:spcPts val="2760"/>
                </a:lnSpc>
              </a:pPr>
              <a:endParaRPr lang="en-CA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38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2882"/>
            <a:ext cx="5791200" cy="1371600"/>
          </a:xfrm>
        </p:spPr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8800" y="1270000"/>
            <a:ext cx="8775700" cy="1956708"/>
            <a:chOff x="558800" y="1270000"/>
            <a:chExt cx="8775700" cy="1956708"/>
          </a:xfrm>
        </p:grpSpPr>
        <p:sp>
          <p:nvSpPr>
            <p:cNvPr id="4" name="TextBox 2"/>
            <p:cNvSpPr txBox="1"/>
            <p:nvPr/>
          </p:nvSpPr>
          <p:spPr>
            <a:xfrm>
              <a:off x="558800" y="1270000"/>
              <a:ext cx="6373540" cy="115843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4600"/>
                </a:lnSpc>
              </a:pPr>
              <a:r>
                <a:rPr lang="en-CA" sz="3000" b="1" dirty="0" smtClean="0">
                  <a:solidFill>
                    <a:srgbClr val="000000"/>
                  </a:solidFill>
                  <a:latin typeface="Arial Bold"/>
                  <a:cs typeface="Arial Bold"/>
                </a:rPr>
                <a:t>Ensuring visual integrity of pointer</a:t>
              </a:r>
            </a:p>
            <a:p>
              <a:pPr>
                <a:lnSpc>
                  <a:spcPts val="4600"/>
                </a:lnSpc>
              </a:pPr>
              <a:endParaRPr lang="en-CA" sz="3000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965200" y="1943100"/>
              <a:ext cx="8369300" cy="533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•  Freeze screen around target on pointer entry</a:t>
              </a:r>
            </a:p>
            <a:p>
              <a:pPr>
                <a:lnSpc>
                  <a:spcPts val="3220"/>
                </a:lnSpc>
              </a:pPr>
              <a:endParaRPr lang="en-CA" sz="28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1422400" y="2870200"/>
              <a:ext cx="0" cy="35650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endParaRPr lang="en-CA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1422400" y="2539092"/>
              <a:ext cx="4979428" cy="35650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dirty="0" smtClean="0">
                  <a:solidFill>
                    <a:srgbClr val="800000"/>
                  </a:solidFill>
                  <a:latin typeface="Arial"/>
                  <a:cs typeface="Arial"/>
                </a:rPr>
                <a:t>-  Attack success (margin=20px): 4</a:t>
              </a:r>
              <a:r>
                <a:rPr lang="en-CA" sz="2400" dirty="0" smtClean="0">
                  <a:solidFill>
                    <a:srgbClr val="800000"/>
                  </a:solidFill>
                  <a:latin typeface="Arial"/>
                  <a:cs typeface="Arial"/>
                </a:rPr>
                <a:t>%</a:t>
              </a:r>
              <a:endParaRPr lang="en-CA" sz="2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2" y="3517900"/>
            <a:ext cx="5725048" cy="30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8693"/>
            <a:ext cx="5791200" cy="1371600"/>
          </a:xfrm>
        </p:spPr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980293"/>
            <a:ext cx="7190384" cy="2829608"/>
            <a:chOff x="558800" y="1270000"/>
            <a:chExt cx="7190384" cy="2324921"/>
          </a:xfrm>
        </p:grpSpPr>
        <p:sp>
          <p:nvSpPr>
            <p:cNvPr id="5" name="TextBox 2"/>
            <p:cNvSpPr txBox="1"/>
            <p:nvPr/>
          </p:nvSpPr>
          <p:spPr>
            <a:xfrm>
              <a:off x="558800" y="1270000"/>
              <a:ext cx="0" cy="467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4600"/>
                </a:lnSpc>
              </a:pPr>
              <a:endParaRPr lang="en-CA" sz="300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3"/>
            <p:cNvSpPr txBox="1"/>
            <p:nvPr/>
          </p:nvSpPr>
          <p:spPr>
            <a:xfrm>
              <a:off x="965200" y="1763969"/>
              <a:ext cx="6783984" cy="102030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•  </a:t>
              </a: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Mute the speaker when a user interacts</a:t>
              </a:r>
            </a:p>
            <a:p>
              <a:pPr>
                <a:lnSpc>
                  <a:spcPts val="3220"/>
                </a:lnSpc>
              </a:pP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 with sensitive elements</a:t>
              </a:r>
            </a:p>
            <a:p>
              <a:pPr>
                <a:lnSpc>
                  <a:spcPts val="3220"/>
                </a:lnSpc>
              </a:pPr>
              <a:endParaRPr lang="en-CA" sz="28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422400" y="2555676"/>
              <a:ext cx="3072205" cy="29292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dirty="0" smtClean="0">
                  <a:solidFill>
                    <a:srgbClr val="FF0000"/>
                  </a:solidFill>
                  <a:latin typeface="Arial"/>
                  <a:cs typeface="Arial"/>
                </a:rPr>
                <a:t>-  Attack success: 43</a:t>
              </a:r>
              <a:r>
                <a:rPr lang="en-CA" sz="2400" dirty="0" smtClean="0">
                  <a:solidFill>
                    <a:srgbClr val="FF0000"/>
                  </a:solidFill>
                  <a:latin typeface="Arial"/>
                  <a:cs typeface="Arial"/>
                </a:rPr>
                <a:t>%</a:t>
              </a:r>
              <a:endParaRPr lang="en-CA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422400" y="2870200"/>
              <a:ext cx="5595132" cy="58373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-  Attack success 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(Mute + </a:t>
              </a:r>
              <a:r>
                <a:rPr lang="en-CA" sz="2400" dirty="0" err="1" smtClean="0">
                  <a:solidFill>
                    <a:srgbClr val="FF6600"/>
                  </a:solidFill>
                  <a:latin typeface="Arial"/>
                  <a:cs typeface="Arial"/>
                </a:rPr>
                <a:t>Freeezing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)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: </a:t>
              </a:r>
              <a:r>
                <a:rPr lang="en-CA" sz="2400" dirty="0">
                  <a:solidFill>
                    <a:srgbClr val="FF6600"/>
                  </a:solidFill>
                  <a:latin typeface="Arial"/>
                  <a:cs typeface="Arial"/>
                </a:rPr>
                <a:t>2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%</a:t>
              </a:r>
              <a:endParaRPr lang="en-CA" sz="2400" dirty="0" smtClean="0">
                <a:solidFill>
                  <a:srgbClr val="FF6600"/>
                </a:solidFill>
                <a:latin typeface="Arial"/>
                <a:cs typeface="Arial"/>
              </a:endParaRPr>
            </a:p>
            <a:p>
              <a:pPr>
                <a:lnSpc>
                  <a:spcPts val="2760"/>
                </a:lnSpc>
              </a:pPr>
              <a:endParaRPr lang="en-CA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1422400" y="3302000"/>
              <a:ext cx="0" cy="29292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endParaRPr lang="en-CA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7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457200" y="1600518"/>
            <a:ext cx="8636000" cy="2170951"/>
            <a:chOff x="457200" y="1993900"/>
            <a:chExt cx="8636000" cy="2170951"/>
          </a:xfrm>
        </p:grpSpPr>
        <p:sp>
          <p:nvSpPr>
            <p:cNvPr id="4" name="TextBox 2"/>
            <p:cNvSpPr txBox="1"/>
            <p:nvPr/>
          </p:nvSpPr>
          <p:spPr>
            <a:xfrm>
              <a:off x="457200" y="1993900"/>
              <a:ext cx="6373540" cy="115843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4600"/>
                </a:lnSpc>
              </a:pPr>
              <a:r>
                <a:rPr lang="en-CA" sz="3000" b="1" dirty="0" smtClean="0">
                  <a:solidFill>
                    <a:srgbClr val="000000"/>
                  </a:solidFill>
                  <a:latin typeface="Arial Bold"/>
                  <a:cs typeface="Arial Bold"/>
                </a:rPr>
                <a:t>Ensuring visual integrity of pointer</a:t>
              </a:r>
            </a:p>
            <a:p>
              <a:pPr>
                <a:lnSpc>
                  <a:spcPts val="4600"/>
                </a:lnSpc>
              </a:pPr>
              <a:endParaRPr lang="en-CA" sz="3000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723900" y="2616200"/>
              <a:ext cx="8369300" cy="533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•  </a:t>
              </a:r>
              <a:r>
                <a:rPr lang="en-CA" sz="28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Lightbox</a:t>
              </a:r>
              <a:r>
                <a:rPr lang="en-CA" sz="2800" dirty="0" smtClean="0">
                  <a:solidFill>
                    <a:srgbClr val="000000"/>
                  </a:solidFill>
                  <a:latin typeface="Arial"/>
                  <a:cs typeface="Arial"/>
                </a:rPr>
                <a:t> effect around target on pointer entry</a:t>
              </a:r>
            </a:p>
            <a:p>
              <a:pPr>
                <a:lnSpc>
                  <a:spcPts val="3220"/>
                </a:lnSpc>
              </a:pPr>
              <a:endParaRPr lang="en-CA" sz="28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333500" y="3099174"/>
              <a:ext cx="3072205" cy="71045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dirty="0" smtClean="0">
                  <a:solidFill>
                    <a:srgbClr val="FF0000"/>
                  </a:solidFill>
                  <a:latin typeface="Arial"/>
                  <a:cs typeface="Arial"/>
                </a:rPr>
                <a:t>-  Attack success: 43% </a:t>
              </a:r>
            </a:p>
            <a:p>
              <a:pPr>
                <a:lnSpc>
                  <a:spcPts val="2760"/>
                </a:lnSpc>
              </a:pPr>
              <a:endParaRPr lang="en-CA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333500" y="3454400"/>
              <a:ext cx="7023858" cy="71045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-  Attack success 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( </a:t>
              </a:r>
              <a:r>
                <a:rPr lang="en-CA" sz="2400" dirty="0" err="1" smtClean="0">
                  <a:solidFill>
                    <a:srgbClr val="FF6600"/>
                  </a:solidFill>
                  <a:latin typeface="Arial"/>
                  <a:cs typeface="Arial"/>
                </a:rPr>
                <a:t>Lightbox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 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+ Freezing + Mute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)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: 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2</a:t>
              </a:r>
              <a:r>
                <a:rPr lang="en-CA" sz="2400" dirty="0" smtClean="0">
                  <a:solidFill>
                    <a:srgbClr val="FF6600"/>
                  </a:solidFill>
                  <a:latin typeface="Arial"/>
                  <a:cs typeface="Arial"/>
                </a:rPr>
                <a:t>%</a:t>
              </a:r>
            </a:p>
            <a:p>
              <a:pPr>
                <a:lnSpc>
                  <a:spcPts val="2760"/>
                </a:lnSpc>
              </a:pPr>
              <a:endParaRPr lang="en-CA" sz="2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33369"/>
            <a:ext cx="5461000" cy="2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sz="3000" dirty="0" smtClean="0">
                <a:solidFill>
                  <a:srgbClr val="000000"/>
                </a:solidFill>
                <a:latin typeface="Arial Bold"/>
                <a:cs typeface="Arial Bold"/>
              </a:rPr>
              <a:t>No programmatic cross-origin keyboard focus changes</a:t>
            </a:r>
            <a:endParaRPr lang="en-CA" altLang="zh-CN" sz="3000" dirty="0">
              <a:solidFill>
                <a:srgbClr val="000000"/>
              </a:solidFill>
              <a:latin typeface="Arial Bold"/>
              <a:cs typeface="Arial Bold"/>
            </a:endParaRPr>
          </a:p>
          <a:p>
            <a:r>
              <a:rPr kumimoji="1" lang="en-US" altLang="zh-CN" sz="2600" dirty="0" smtClean="0"/>
              <a:t>    </a:t>
            </a:r>
            <a:endParaRPr kumimoji="1" lang="zh-CN" alt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41795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482"/>
            <a:ext cx="5791200" cy="1371600"/>
          </a:xfrm>
        </p:spPr>
        <p:txBody>
          <a:bodyPr/>
          <a:lstStyle/>
          <a:p>
            <a:r>
              <a:rPr lang="en-US" altLang="zh-CN" dirty="0" err="1"/>
              <a:t>InContext</a:t>
            </a:r>
            <a:r>
              <a:rPr lang="en-US" altLang="zh-CN" dirty="0"/>
              <a:t> Defense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5100"/>
            <a:ext cx="7620000" cy="4373563"/>
          </a:xfrm>
        </p:spPr>
        <p:txBody>
          <a:bodyPr/>
          <a:lstStyle/>
          <a:p>
            <a:r>
              <a:rPr kumimoji="1" lang="en-US" altLang="zh-CN" dirty="0" smtClean="0"/>
              <a:t>Ensuring Temporal Integrity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UI delay after pointer entry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Point re-entry on a newly visible sensitive element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When a sensitive UI element first appears or is moved to a location where it will overlap with the current location of the pointer, user needs to re-entry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Padding area around sensitive element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4660900"/>
            <a:ext cx="6819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4305300" cy="4373563"/>
          </a:xfrm>
        </p:spPr>
        <p:txBody>
          <a:bodyPr>
            <a:normAutofit/>
          </a:bodyPr>
          <a:lstStyle/>
          <a:p>
            <a:r>
              <a:rPr kumimoji="1" lang="en-US" altLang="zh-CN" sz="2600" dirty="0" err="1" smtClean="0"/>
              <a:t>Clickjacking</a:t>
            </a:r>
            <a:r>
              <a:rPr kumimoji="1" lang="en-US" altLang="zh-CN" sz="2600" dirty="0" smtClean="0"/>
              <a:t> is </a:t>
            </a:r>
            <a:r>
              <a:rPr kumimoji="1" lang="en-US" altLang="zh-CN" sz="2600" dirty="0"/>
              <a:t>a malicious technique of tricking a Web user into clicking on something different to what the user perceives they are clicking </a:t>
            </a:r>
            <a:r>
              <a:rPr kumimoji="1" lang="en-US" altLang="zh-CN" sz="2600" dirty="0" smtClean="0"/>
              <a:t>on</a:t>
            </a:r>
            <a:r>
              <a:rPr kumimoji="1" lang="en-US" altLang="zh-CN" sz="2600" dirty="0"/>
              <a:t>.</a:t>
            </a:r>
            <a:endParaRPr kumimoji="1" lang="zh-CN" altLang="en-US" sz="2600" dirty="0"/>
          </a:p>
        </p:txBody>
      </p:sp>
      <p:sp>
        <p:nvSpPr>
          <p:cNvPr id="4" name="圆角矩形 3"/>
          <p:cNvSpPr/>
          <p:nvPr/>
        </p:nvSpPr>
        <p:spPr>
          <a:xfrm>
            <a:off x="4871720" y="1752600"/>
            <a:ext cx="3065780" cy="32432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61000" y="2133599"/>
            <a:ext cx="19177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/>
              <a:t>Get Free </a:t>
            </a:r>
            <a:r>
              <a:rPr kumimoji="1" lang="en-US" altLang="zh-CN" sz="2600" dirty="0" err="1" smtClean="0"/>
              <a:t>IPad</a:t>
            </a:r>
            <a:endParaRPr kumimoji="1" lang="zh-CN" altLang="en-US" sz="2600" dirty="0"/>
          </a:p>
        </p:txBody>
      </p:sp>
      <p:sp>
        <p:nvSpPr>
          <p:cNvPr id="8" name="圆角矩形 7"/>
          <p:cNvSpPr/>
          <p:nvPr/>
        </p:nvSpPr>
        <p:spPr>
          <a:xfrm>
            <a:off x="5448300" y="3644899"/>
            <a:ext cx="19177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/>
              <a:t>Like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9566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-0.00139 -0.2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Recruit people from Amazon to do tests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Total of 3521 participants, 2064 of which are valid participants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The evaluation results are reliable.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Only evaluate three attacks, not large-scale.</a:t>
            </a:r>
          </a:p>
          <a:p>
            <a:pPr marL="457200" indent="-4572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6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431482"/>
            <a:ext cx="5791200" cy="698818"/>
          </a:xfrm>
        </p:spPr>
        <p:txBody>
          <a:bodyPr/>
          <a:lstStyle/>
          <a:p>
            <a:r>
              <a:rPr kumimoji="1" lang="en-US" altLang="zh-CN" dirty="0" smtClean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7500"/>
            <a:ext cx="7620000" cy="49958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dirty="0" smtClean="0"/>
              <a:t>Measurement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The USENIX paper provides more attacking scenarios and defense cases.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The </a:t>
            </a:r>
            <a:r>
              <a:rPr kumimoji="1" lang="en-US" altLang="zh-CN" dirty="0" err="1" smtClean="0"/>
              <a:t>AsiaCCS</a:t>
            </a:r>
            <a:r>
              <a:rPr kumimoji="1" lang="en-US" altLang="zh-CN" dirty="0" smtClean="0"/>
              <a:t> paper presents a first, large-scale attempt to demonstrate that </a:t>
            </a:r>
            <a:r>
              <a:rPr kumimoji="1" lang="en-US" altLang="zh-CN" dirty="0" err="1" smtClean="0"/>
              <a:t>clickjacking</a:t>
            </a:r>
            <a:r>
              <a:rPr kumimoji="1" lang="en-US" altLang="zh-CN" dirty="0" smtClean="0"/>
              <a:t> is prevalent and serious.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Deployment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Both are deployed in browser.</a:t>
            </a:r>
          </a:p>
          <a:p>
            <a:pPr marL="914400" lvl="1" indent="-457200">
              <a:buAutoNum type="arabicPeriod"/>
            </a:pPr>
            <a:r>
              <a:rPr kumimoji="1" lang="en-US" altLang="zh-CN" dirty="0" err="1" smtClean="0"/>
              <a:t>ClickIDS</a:t>
            </a:r>
            <a:r>
              <a:rPr kumimoji="1" lang="en-US" altLang="zh-CN" dirty="0" smtClean="0"/>
              <a:t> is a plugin, </a:t>
            </a:r>
            <a:r>
              <a:rPr kumimoji="1" lang="en-US" altLang="zh-CN" dirty="0" err="1" smtClean="0"/>
              <a:t>InContext</a:t>
            </a:r>
            <a:r>
              <a:rPr kumimoji="1" lang="en-US" altLang="zh-CN" dirty="0" smtClean="0"/>
              <a:t> can be implemented as a plugin.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Introduce New Attacks?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The USENIX paper introduces three new attacks.</a:t>
            </a:r>
          </a:p>
          <a:p>
            <a:pPr lvl="1" indent="0">
              <a:buNone/>
            </a:pPr>
            <a:endParaRPr kumimoji="1" lang="en-US" altLang="zh-CN" dirty="0" smtClean="0"/>
          </a:p>
          <a:p>
            <a:pPr marL="914400" lvl="1" indent="-457200">
              <a:buAutoNum type="arabicPeriod"/>
            </a:pPr>
            <a:endParaRPr kumimoji="1" lang="en-US" altLang="zh-CN" dirty="0" smtClean="0"/>
          </a:p>
          <a:p>
            <a:pPr marL="914400" lvl="1" indent="-4572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74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kumimoji="1" lang="en-US" altLang="zh-CN" dirty="0"/>
              <a:t>Defense </a:t>
            </a:r>
            <a:r>
              <a:rPr kumimoji="1" lang="en-US" altLang="zh-CN" dirty="0" smtClean="0"/>
              <a:t>Mechanism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en-US" altLang="zh-CN" dirty="0" err="1"/>
              <a:t>InContext</a:t>
            </a:r>
            <a:r>
              <a:rPr kumimoji="1" lang="en-US" altLang="zh-CN" dirty="0"/>
              <a:t> is more </a:t>
            </a:r>
            <a:r>
              <a:rPr kumimoji="1" lang="en-US" altLang="zh-CN" dirty="0" smtClean="0"/>
              <a:t>Complete (Pointer, Cropping, </a:t>
            </a:r>
            <a:r>
              <a:rPr kumimoji="1" lang="en-US" altLang="zh-CN" dirty="0" err="1" smtClean="0"/>
              <a:t>strokejacking</a:t>
            </a:r>
            <a:r>
              <a:rPr kumimoji="1" lang="en-US" altLang="zh-CN" dirty="0" smtClean="0"/>
              <a:t>)</a:t>
            </a:r>
          </a:p>
          <a:p>
            <a:pPr marL="914400" lvl="1" indent="-457200">
              <a:buAutoNum type="arabicPeriod"/>
            </a:pPr>
            <a:r>
              <a:rPr kumimoji="1" lang="en-US" altLang="zh-CN" dirty="0" err="1" smtClean="0"/>
              <a:t>InContext</a:t>
            </a:r>
            <a:r>
              <a:rPr kumimoji="1" lang="en-US" altLang="zh-CN" dirty="0" smtClean="0"/>
              <a:t> only address to elements labeled by application itself as sensitive. Less user experience penalty</a:t>
            </a:r>
            <a:endParaRPr kumimoji="1" lang="en-US" altLang="zh-CN" dirty="0"/>
          </a:p>
          <a:p>
            <a:pPr marL="457200" indent="-457200">
              <a:buAutoNum type="arabicPeriod" startAt="4"/>
            </a:pPr>
            <a:r>
              <a:rPr kumimoji="1" lang="en-US" altLang="zh-CN" dirty="0" smtClean="0"/>
              <a:t>Evaluation</a:t>
            </a:r>
          </a:p>
          <a:p>
            <a:pPr marL="914400" lvl="1" indent="-457200">
              <a:buAutoNum type="arabicPeriod" startAt="4"/>
            </a:pPr>
            <a:r>
              <a:rPr kumimoji="1" lang="en-US" altLang="zh-CN" dirty="0" smtClean="0"/>
              <a:t>USENIX paper’s authors recruit </a:t>
            </a:r>
            <a:r>
              <a:rPr kumimoji="1" lang="en-US" altLang="zh-CN" dirty="0"/>
              <a:t>people from Amazon to </a:t>
            </a:r>
            <a:r>
              <a:rPr kumimoji="1" lang="en-US" altLang="zh-CN" dirty="0" smtClean="0"/>
              <a:t>evaluate </a:t>
            </a:r>
            <a:r>
              <a:rPr kumimoji="1" lang="en-US" altLang="zh-CN" dirty="0" err="1" smtClean="0"/>
              <a:t>InContext</a:t>
            </a:r>
            <a:r>
              <a:rPr kumimoji="1" lang="en-US" altLang="zh-CN" dirty="0" smtClean="0"/>
              <a:t>’ effectiveness. More accurate. But only test a few attacks</a:t>
            </a:r>
          </a:p>
          <a:p>
            <a:pPr marL="914400" lvl="1" indent="-457200">
              <a:buAutoNum type="arabicPeriod" startAt="4"/>
            </a:pPr>
            <a:r>
              <a:rPr kumimoji="1" lang="en-US" altLang="zh-CN" dirty="0" smtClean="0"/>
              <a:t>The </a:t>
            </a:r>
            <a:r>
              <a:rPr kumimoji="1" lang="en-US" altLang="zh-CN" dirty="0" err="1" smtClean="0"/>
              <a:t>AsiaCCS</a:t>
            </a:r>
            <a:r>
              <a:rPr kumimoji="1" lang="en-US" altLang="zh-CN" dirty="0" smtClean="0"/>
              <a:t> uses tools to simulate users’ behaviors to evaluate </a:t>
            </a:r>
            <a:r>
              <a:rPr kumimoji="1" lang="en-US" altLang="zh-CN" dirty="0" err="1" smtClean="0"/>
              <a:t>ClickIDS’s</a:t>
            </a:r>
            <a:r>
              <a:rPr kumimoji="1" lang="en-US" altLang="zh-CN" dirty="0" smtClean="0"/>
              <a:t> effectiveness in large scale. </a:t>
            </a:r>
            <a:r>
              <a:rPr kumimoji="1" lang="en-US" altLang="zh-CN" dirty="0" smtClean="0"/>
              <a:t>Large scale, but not accurate. </a:t>
            </a:r>
            <a:r>
              <a:rPr kumimoji="1" lang="en-US" altLang="zh-CN" dirty="0" smtClean="0"/>
              <a:t>This </a:t>
            </a:r>
            <a:r>
              <a:rPr kumimoji="1" lang="en-US" altLang="zh-CN" smtClean="0"/>
              <a:t>method will introduce </a:t>
            </a:r>
            <a:r>
              <a:rPr kumimoji="1" lang="en-US" altLang="zh-CN" dirty="0" smtClean="0"/>
              <a:t>FP.</a:t>
            </a:r>
          </a:p>
          <a:p>
            <a:pPr marL="914400" lvl="1" indent="-457200">
              <a:buAutoNum type="arabicPeriod" startAt="4"/>
            </a:pPr>
            <a:endParaRPr kumimoji="1" lang="en-US" altLang="zh-CN" dirty="0" smtClean="0"/>
          </a:p>
          <a:p>
            <a:pPr marL="914400" lvl="1" indent="-457200">
              <a:buAutoNum type="arabicPeriod" startAt="4"/>
            </a:pPr>
            <a:endParaRPr kumimoji="1" lang="en-US" altLang="zh-CN" dirty="0" smtClean="0"/>
          </a:p>
          <a:p>
            <a:pPr marL="914400" lvl="1" indent="-457200">
              <a:buAutoNum type="arabicPeriod" startAt="4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Conclusiton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/>
              <a:t>The paper discussed current </a:t>
            </a:r>
            <a:r>
              <a:rPr kumimoji="1" lang="en-US" altLang="zh-CN" sz="2400" dirty="0" err="1"/>
              <a:t>c</a:t>
            </a:r>
            <a:r>
              <a:rPr kumimoji="1" lang="en-US" altLang="zh-CN" sz="2400" dirty="0" err="1" smtClean="0"/>
              <a:t>lickjacking</a:t>
            </a:r>
            <a:r>
              <a:rPr kumimoji="1" lang="en-US" altLang="zh-CN" sz="2400" dirty="0" smtClean="0"/>
              <a:t> techniques and existing anti-</a:t>
            </a:r>
            <a:r>
              <a:rPr kumimoji="1" lang="en-US" altLang="zh-CN" sz="2400" dirty="0" err="1" smtClean="0"/>
              <a:t>clickjacking</a:t>
            </a:r>
            <a:r>
              <a:rPr kumimoji="1" lang="en-US" altLang="zh-CN" sz="2400" dirty="0" smtClean="0"/>
              <a:t> defenses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The paper proposed three new attack variants that can evade current defenses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altLang="zh-CN" sz="2400" dirty="0" smtClean="0">
                <a:solidFill>
                  <a:srgbClr val="000000"/>
                </a:solidFill>
                <a:cs typeface="Arial"/>
              </a:rPr>
              <a:t>The evaluation results show </a:t>
            </a:r>
            <a:r>
              <a:rPr lang="en-CA" altLang="zh-CN" sz="2400" dirty="0">
                <a:solidFill>
                  <a:srgbClr val="000000"/>
                </a:solidFill>
                <a:cs typeface="Arial"/>
              </a:rPr>
              <a:t>that our attacks are</a:t>
            </a:r>
            <a:r>
              <a:rPr lang="en-CA" altLang="zh-CN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altLang="zh-CN" sz="2400" dirty="0">
                <a:solidFill>
                  <a:srgbClr val="000000"/>
                </a:solidFill>
                <a:latin typeface="Times New Roman"/>
              </a:rPr>
            </a:br>
            <a:r>
              <a:rPr lang="en-CA" altLang="zh-CN" sz="2400" dirty="0">
                <a:solidFill>
                  <a:srgbClr val="000000"/>
                </a:solidFill>
                <a:cs typeface="Arial"/>
              </a:rPr>
              <a:t>highly effective (success rates 43% to 98%)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The paper proposed </a:t>
            </a:r>
            <a:r>
              <a:rPr kumimoji="1" lang="en-US" altLang="zh-CN" sz="2400" dirty="0" err="1" smtClean="0"/>
              <a:t>InContext</a:t>
            </a:r>
            <a:r>
              <a:rPr kumimoji="1" lang="en-US" altLang="zh-CN" sz="2400" dirty="0" smtClean="0"/>
              <a:t> defense mechanism, which be can very effective against </a:t>
            </a:r>
            <a:r>
              <a:rPr kumimoji="1" lang="en-US" altLang="zh-CN" sz="2400" dirty="0" err="1" smtClean="0"/>
              <a:t>clickjacking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162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80682"/>
            <a:ext cx="5791200" cy="23491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Existing </a:t>
            </a:r>
            <a:r>
              <a:rPr kumimoji="1" lang="en-US" altLang="zh-CN" dirty="0" err="1" smtClean="0"/>
              <a:t>Clickjacking</a:t>
            </a:r>
            <a:r>
              <a:rPr kumimoji="1" lang="en-US" altLang="zh-CN" dirty="0" smtClean="0"/>
              <a:t> Attacks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84437"/>
            <a:ext cx="7620000" cy="4373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Compromising </a:t>
            </a:r>
            <a:r>
              <a:rPr kumimoji="1" lang="en-US" altLang="zh-CN" sz="2600" i="1" dirty="0" smtClean="0"/>
              <a:t>target display integrity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Compromising </a:t>
            </a:r>
            <a:r>
              <a:rPr kumimoji="1" lang="en-US" altLang="zh-CN" sz="2600" i="1" dirty="0" smtClean="0"/>
              <a:t>pointer integrity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Compromising </a:t>
            </a:r>
            <a:r>
              <a:rPr kumimoji="1" lang="en-US" altLang="zh-CN" sz="2600" i="1" dirty="0" smtClean="0"/>
              <a:t>temporal integrity</a:t>
            </a:r>
            <a:endParaRPr kumimoji="1" lang="zh-CN" alt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5734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0336"/>
            <a:ext cx="5791200" cy="1371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Compromising </a:t>
            </a:r>
            <a:r>
              <a:rPr kumimoji="1" lang="en-US" altLang="zh-CN" i="1" dirty="0"/>
              <a:t>target display </a:t>
            </a:r>
            <a:r>
              <a:rPr kumimoji="1" lang="en-US" altLang="zh-CN" i="1" dirty="0" smtClean="0"/>
              <a:t>integrity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936"/>
            <a:ext cx="7620000" cy="43735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Hiding the target element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Opacity value and Z-index vale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Decoy un-clickable </a:t>
            </a:r>
          </a:p>
          <a:p>
            <a:pPr lvl="1" indent="0">
              <a:buNone/>
            </a:pPr>
            <a:r>
              <a:rPr kumimoji="1" lang="en-US" altLang="zh-CN" sz="2600" dirty="0">
                <a:hlinkClick r:id="rId3"/>
              </a:rPr>
              <a:t>http://robertnyman.com/css3/pointer-events/pointer-</a:t>
            </a:r>
            <a:r>
              <a:rPr kumimoji="1" lang="en-US" altLang="zh-CN" sz="2600" dirty="0" smtClean="0">
                <a:hlinkClick r:id="rId3"/>
              </a:rPr>
              <a:t>events.html</a:t>
            </a:r>
            <a:endParaRPr kumimoji="1" lang="en-US" altLang="zh-CN" sz="2600" dirty="0" smtClean="0"/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Partial overlays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Cover receipt and amount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/>
              <a:t> </a:t>
            </a:r>
            <a:r>
              <a:rPr kumimoji="1" lang="en-US" altLang="zh-CN" sz="2600" dirty="0" smtClean="0"/>
              <a:t>Cropping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Crop the target element to show a piece of the element</a:t>
            </a:r>
          </a:p>
          <a:p>
            <a:pPr marL="457200" indent="-457200">
              <a:buAutoNum type="arabicPeriod"/>
            </a:pPr>
            <a:endParaRPr kumimoji="1" lang="en-US" altLang="zh-CN" sz="2600" dirty="0" smtClean="0"/>
          </a:p>
          <a:p>
            <a:pPr marL="914400" lvl="1" indent="-457200">
              <a:buAutoNum type="arabicPeriod" startAt="2"/>
            </a:pPr>
            <a:endParaRPr kumimoji="1" lang="en-US" altLang="zh-CN" sz="2600" dirty="0"/>
          </a:p>
          <a:p>
            <a:pPr lvl="1" indent="0">
              <a:buNone/>
            </a:pPr>
            <a:endParaRPr kumimoji="1" lang="zh-CN" altLang="en-US" sz="2600" dirty="0"/>
          </a:p>
        </p:txBody>
      </p:sp>
      <p:sp>
        <p:nvSpPr>
          <p:cNvPr id="8" name="圆角矩形 7"/>
          <p:cNvSpPr/>
          <p:nvPr/>
        </p:nvSpPr>
        <p:spPr>
          <a:xfrm>
            <a:off x="6388100" y="480854"/>
            <a:ext cx="2298700" cy="206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829938" y="723105"/>
            <a:ext cx="1437878" cy="6298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Get Free </a:t>
            </a:r>
            <a:r>
              <a:rPr kumimoji="1" lang="en-US" altLang="zh-CN" sz="2000" dirty="0" err="1" smtClean="0"/>
              <a:t>IPad</a:t>
            </a:r>
            <a:endParaRPr kumimoji="1"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6820416" y="1684034"/>
            <a:ext cx="1437878" cy="62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/>
              <a:t>Like</a:t>
            </a:r>
            <a:endParaRPr kumimoji="1" lang="zh-CN" altLang="en-US" sz="2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94" y="3556000"/>
            <a:ext cx="2501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Compromising </a:t>
            </a:r>
            <a:r>
              <a:rPr kumimoji="1" lang="en-US" altLang="zh-CN" dirty="0" smtClean="0"/>
              <a:t>Pointer</a:t>
            </a:r>
            <a:r>
              <a:rPr kumimoji="1" lang="en-US" altLang="zh-CN" i="1" dirty="0" smtClean="0"/>
              <a:t> </a:t>
            </a:r>
            <a:r>
              <a:rPr kumimoji="1" lang="en-US" altLang="zh-CN" i="1" dirty="0"/>
              <a:t>integrity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err="1" smtClean="0"/>
              <a:t>CursorJacking</a:t>
            </a:r>
            <a:endParaRPr kumimoji="1" lang="en-US" altLang="zh-CN" sz="2600" dirty="0" smtClean="0"/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Display a fake cursor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Hide the default cursor </a:t>
            </a:r>
          </a:p>
          <a:p>
            <a:r>
              <a:rPr kumimoji="1" lang="en-US" altLang="zh-CN" b="0" i="1" dirty="0" smtClean="0"/>
              <a:t>	</a:t>
            </a:r>
            <a:r>
              <a:rPr kumimoji="1" lang="en-US" altLang="zh-CN" b="0" i="1" dirty="0" smtClean="0">
                <a:hlinkClick r:id="rId2"/>
              </a:rPr>
              <a:t>http</a:t>
            </a:r>
            <a:r>
              <a:rPr kumimoji="1" lang="en-US" altLang="zh-CN" b="0" i="1" dirty="0">
                <a:hlinkClick r:id="rId2"/>
              </a:rPr>
              <a:t>://koto.github.com/blog-kotowicz-net-examples/cursorjacking</a:t>
            </a:r>
            <a:r>
              <a:rPr kumimoji="1" lang="en-US" altLang="zh-CN" b="0" i="1" dirty="0" smtClean="0">
                <a:hlinkClick r:id="rId2"/>
              </a:rPr>
              <a:t>/</a:t>
            </a:r>
            <a:endParaRPr kumimoji="1" lang="en-US" altLang="zh-CN" b="0" i="1" dirty="0" smtClean="0"/>
          </a:p>
          <a:p>
            <a:pPr marL="457200" indent="-457200">
              <a:buAutoNum type="arabicPeriod" startAt="2"/>
            </a:pPr>
            <a:r>
              <a:rPr kumimoji="1" lang="en-US" altLang="zh-CN" sz="2600" dirty="0" err="1" smtClean="0"/>
              <a:t>Strokejacking</a:t>
            </a:r>
            <a:endParaRPr kumimoji="1" lang="en-US" altLang="zh-CN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2600" dirty="0" smtClean="0"/>
              <a:t>Blinking cursor</a:t>
            </a:r>
            <a:endParaRPr kumimoji="1" lang="en-US" altLang="zh-CN" sz="2600" dirty="0"/>
          </a:p>
          <a:p>
            <a:pPr marL="457200" indent="-457200">
              <a:buAutoNum type="arabicPeriod" startAt="2"/>
            </a:pPr>
            <a:endParaRPr kumimoji="1" lang="zh-CN" altLang="en-US" b="0" i="1" dirty="0"/>
          </a:p>
        </p:txBody>
      </p:sp>
      <p:sp>
        <p:nvSpPr>
          <p:cNvPr id="4" name="圆角矩形 3"/>
          <p:cNvSpPr/>
          <p:nvPr/>
        </p:nvSpPr>
        <p:spPr>
          <a:xfrm>
            <a:off x="596900" y="5092700"/>
            <a:ext cx="5651500" cy="15033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50900" y="5321298"/>
            <a:ext cx="2362200" cy="1168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/>
              <a:t>Invisible sensitive element</a:t>
            </a:r>
            <a:endParaRPr kumimoji="1" lang="zh-CN" altLang="en-US" sz="2600" dirty="0"/>
          </a:p>
        </p:txBody>
      </p:sp>
      <p:sp>
        <p:nvSpPr>
          <p:cNvPr id="6" name="圆角矩形 5"/>
          <p:cNvSpPr/>
          <p:nvPr/>
        </p:nvSpPr>
        <p:spPr>
          <a:xfrm>
            <a:off x="3683000" y="5321298"/>
            <a:ext cx="2362200" cy="1168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/>
              <a:t>Visible fake input field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3262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Compromising </a:t>
            </a:r>
            <a:r>
              <a:rPr kumimoji="1" lang="en-US" altLang="zh-CN" dirty="0" smtClean="0"/>
              <a:t>Temporal integrity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/>
              <a:t>Manipulate UI element after the user decided to click, </a:t>
            </a:r>
            <a:r>
              <a:rPr kumimoji="1" lang="en-US" altLang="zh-CN" sz="2600" dirty="0" smtClean="0"/>
              <a:t>but </a:t>
            </a:r>
            <a:r>
              <a:rPr kumimoji="1" lang="en-US" altLang="zh-CN" sz="2600" dirty="0" smtClean="0"/>
              <a:t>before </a:t>
            </a:r>
            <a:r>
              <a:rPr kumimoji="1" lang="en-US" altLang="zh-CN" sz="2600" dirty="0"/>
              <a:t>the actual </a:t>
            </a:r>
            <a:r>
              <a:rPr kumimoji="1" lang="en-US" altLang="zh-CN" sz="2600" dirty="0" smtClean="0"/>
              <a:t>click occurs.</a:t>
            </a:r>
          </a:p>
          <a:p>
            <a:endParaRPr kumimoji="1" lang="en-US" altLang="zh-CN" sz="2600" dirty="0"/>
          </a:p>
          <a:p>
            <a:endParaRPr kumimoji="1"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63900"/>
            <a:ext cx="2451100" cy="1125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3233635"/>
            <a:ext cx="2146300" cy="1155700"/>
          </a:xfrm>
          <a:prstGeom prst="rect">
            <a:avLst/>
          </a:prstGeom>
        </p:spPr>
      </p:pic>
      <p:pic>
        <p:nvPicPr>
          <p:cNvPr id="7" name="图片 6" descr="Cursor arrow 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00" y="5085183"/>
            <a:ext cx="580199" cy="8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-0.00139 -0.2240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47465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EXISITING anti-</a:t>
            </a:r>
            <a:r>
              <a:rPr kumimoji="1" lang="en-US" altLang="zh-CN" dirty="0" err="1" smtClean="0"/>
              <a:t>clickjacking</a:t>
            </a:r>
            <a:r>
              <a:rPr kumimoji="1" lang="en-US" altLang="zh-CN" dirty="0" smtClean="0"/>
              <a:t> defense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User Confirmation 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Degrades user experience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UI Randomization 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Not robust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Opacity Overlay Policy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Too strong 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err="1" smtClean="0"/>
              <a:t>Framebusting</a:t>
            </a:r>
            <a:endParaRPr kumimoji="1" lang="en-US" altLang="zh-CN" sz="2600" dirty="0" smtClean="0"/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Some application need to be embedded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Can be evaded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5507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EXISITING anti-</a:t>
            </a:r>
            <a:r>
              <a:rPr kumimoji="1" lang="en-US" altLang="zh-CN" dirty="0" err="1"/>
              <a:t>clickjacking</a:t>
            </a:r>
            <a:r>
              <a:rPr kumimoji="1" lang="en-US" altLang="zh-CN" dirty="0"/>
              <a:t> defense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kumimoji="1" lang="en-US" altLang="zh-CN" sz="2600" dirty="0" smtClean="0"/>
              <a:t>Visibility Detection on Click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2600" dirty="0" smtClean="0"/>
              <a:t>Can only address to hiding element strategy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en-US" altLang="zh-CN" sz="2600" dirty="0" smtClean="0"/>
              <a:t>UI delay for cross-origin interactions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2600" dirty="0" smtClean="0"/>
              <a:t>User experience</a:t>
            </a:r>
          </a:p>
          <a:p>
            <a:endParaRPr kumimoji="1" lang="en-US" altLang="zh-CN" sz="2600" dirty="0"/>
          </a:p>
          <a:p>
            <a:r>
              <a:rPr kumimoji="1" lang="en-US" altLang="zh-CN" sz="2600" dirty="0" smtClean="0"/>
              <a:t>No method to address to point integrity attacks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17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 Attack Variants #1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 smtClean="0"/>
              <a:t>Attack Technique: Cursor </a:t>
            </a:r>
            <a:r>
              <a:rPr lang="en-US" altLang="zh-CN" sz="2600" dirty="0"/>
              <a:t>spoofing </a:t>
            </a:r>
            <a:endParaRPr lang="en-US" altLang="zh-CN" sz="2600" dirty="0" smtClean="0"/>
          </a:p>
          <a:p>
            <a:pPr marL="514350" indent="-514350">
              <a:buAutoNum type="arabicPeriod"/>
            </a:pPr>
            <a:r>
              <a:rPr kumimoji="1" lang="en-US" altLang="zh-CN" sz="2600" dirty="0" smtClean="0"/>
              <a:t>Attack Success: 43%</a:t>
            </a:r>
          </a:p>
          <a:p>
            <a:pPr marL="514350" indent="-514350">
              <a:buAutoNum type="arabicPeriod"/>
            </a:pPr>
            <a:endParaRPr kumimoji="1" lang="en-US" altLang="zh-CN" sz="2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00"/>
            <a:ext cx="8559800" cy="32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1093</TotalTime>
  <Words>1000</Words>
  <Application>Microsoft Macintosh PowerPoint</Application>
  <PresentationFormat>全屏显示(4:3)</PresentationFormat>
  <Paragraphs>175</Paragraphs>
  <Slides>23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基本</vt:lpstr>
      <vt:lpstr>Clickjacking</vt:lpstr>
      <vt:lpstr>Background</vt:lpstr>
      <vt:lpstr>Existing Clickjacking Attacks</vt:lpstr>
      <vt:lpstr>Compromising target display integrity</vt:lpstr>
      <vt:lpstr>Compromising Pointer integrity</vt:lpstr>
      <vt:lpstr>Compromising Temporal integrity</vt:lpstr>
      <vt:lpstr>EXISITING anti-clickjacking defense</vt:lpstr>
      <vt:lpstr>EXISITING anti-clickjacking defense</vt:lpstr>
      <vt:lpstr>New Attack Variants #1</vt:lpstr>
      <vt:lpstr>New Attack Variants #2</vt:lpstr>
      <vt:lpstr>New Attack Variants #3</vt:lpstr>
      <vt:lpstr>InContext Defense </vt:lpstr>
      <vt:lpstr>InContext Defense </vt:lpstr>
      <vt:lpstr>PowerPoint 演示文稿</vt:lpstr>
      <vt:lpstr>InContext Defense </vt:lpstr>
      <vt:lpstr>InContext Defense  </vt:lpstr>
      <vt:lpstr>InContext Defense </vt:lpstr>
      <vt:lpstr>InContext Defense </vt:lpstr>
      <vt:lpstr>InContext Defense </vt:lpstr>
      <vt:lpstr>Evaluation Method</vt:lpstr>
      <vt:lpstr>Comparison</vt:lpstr>
      <vt:lpstr>Comparison</vt:lpstr>
      <vt:lpstr>Conclusiton</vt:lpstr>
    </vt:vector>
  </TitlesOfParts>
  <Company>Northwestern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Clickjacking</dc:title>
  <dc:creator>Xiang Pan</dc:creator>
  <cp:lastModifiedBy>Xiang Pan</cp:lastModifiedBy>
  <cp:revision>41</cp:revision>
  <dcterms:created xsi:type="dcterms:W3CDTF">2013-01-15T09:39:41Z</dcterms:created>
  <dcterms:modified xsi:type="dcterms:W3CDTF">2013-01-16T03:53:29Z</dcterms:modified>
</cp:coreProperties>
</file>