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49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5944369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87522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85609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Two brackets, number of input and output</a:t>
            </a:r>
          </a:p>
        </p:txBody>
      </p:sp>
    </p:spTree>
    <p:extLst>
      <p:ext uri="{BB962C8B-B14F-4D97-AF65-F5344CB8AC3E}">
        <p14:creationId xmlns:p14="http://schemas.microsoft.com/office/powerpoint/2010/main" val="1756287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Most of the time, the injected security flow has more priority than the general-purpose flow rules. There should be a component being able to do flow rule preemption when the flow table is filled up. It can also prevent the flow table filling up by monitoring the availability of the flow table. If the availability is below a threshold, simply evict the flow rules using Least Frequently Used Policy </a:t>
            </a:r>
          </a:p>
        </p:txBody>
      </p:sp>
    </p:spTree>
    <p:extLst>
      <p:ext uri="{BB962C8B-B14F-4D97-AF65-F5344CB8AC3E}">
        <p14:creationId xmlns:p14="http://schemas.microsoft.com/office/powerpoint/2010/main" val="2405600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734507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838805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PUSH: Whenever the module is pushed in an input</a:t>
            </a:r>
          </a:p>
          <a:p>
            <a:pPr lvl="0" rtl="0">
              <a:buNone/>
            </a:pPr>
            <a:r>
              <a:rPr lang="en"/>
              <a:t>Any better ideas here? treat </a:t>
            </a:r>
          </a:p>
          <a:p>
            <a:endParaRPr lang="en"/>
          </a:p>
        </p:txBody>
      </p:sp>
    </p:spTree>
    <p:extLst>
      <p:ext uri="{BB962C8B-B14F-4D97-AF65-F5344CB8AC3E}">
        <p14:creationId xmlns:p14="http://schemas.microsoft.com/office/powerpoint/2010/main" val="1434506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More details. The honeynet is designed to accept connections to other IP than itself. For response, it should be able to do IP Spoofing. </a:t>
            </a:r>
          </a:p>
        </p:txBody>
      </p:sp>
    </p:spTree>
    <p:extLst>
      <p:ext uri="{BB962C8B-B14F-4D97-AF65-F5344CB8AC3E}">
        <p14:creationId xmlns:p14="http://schemas.microsoft.com/office/powerpoint/2010/main" val="4012816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225247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96584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311887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144961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437454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603980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20572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769154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978429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57216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97855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31705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319487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66434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sz="1200">
                <a:solidFill>
                  <a:schemeClr val="dk1"/>
                </a:solidFill>
              </a:rPr>
              <a:t>It should be that traffic scanner module linked to threat mitigating modules</a:t>
            </a:r>
          </a:p>
          <a:p>
            <a:pPr lvl="0" rtl="0">
              <a:buNone/>
            </a:pPr>
            <a:r>
              <a:rPr lang="en"/>
              <a:t>If we use the traditional DPI-based legacy security, no api can help us generate the flows from </a:t>
            </a:r>
          </a:p>
          <a:p>
            <a:pPr lvl="0" rtl="0">
              <a:buNone/>
            </a:pPr>
            <a:r>
              <a:rPr lang="en"/>
              <a:t>more flows, network-wide attacks</a:t>
            </a:r>
          </a:p>
          <a:p>
            <a:pPr>
              <a:buNone/>
            </a:pPr>
            <a:r>
              <a:rPr lang="en"/>
              <a:t>quarantine </a:t>
            </a:r>
          </a:p>
        </p:txBody>
      </p:sp>
    </p:spTree>
    <p:extLst>
      <p:ext uri="{BB962C8B-B14F-4D97-AF65-F5344CB8AC3E}">
        <p14:creationId xmlns:p14="http://schemas.microsoft.com/office/powerpoint/2010/main" val="4715914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9181622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89095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25777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525511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990213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598802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627966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Event Manager listens for registered events (even from legacy DPI-based such as Snort) and deliver the event to processing modules</a:t>
            </a:r>
          </a:p>
        </p:txBody>
      </p:sp>
    </p:spTree>
    <p:extLst>
      <p:ext uri="{BB962C8B-B14F-4D97-AF65-F5344CB8AC3E}">
        <p14:creationId xmlns:p14="http://schemas.microsoft.com/office/powerpoint/2010/main" val="1980648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lstStyle>
            <a:lvl1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youtube.com/watch?v=QYxeteGDNzk"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youtu.be/vf6jAGesVNY" TargetMode="External"/><Relationship Id="rId5" Type="http://schemas.openxmlformats.org/officeDocument/2006/relationships/hyperlink" Target="http://www.youtube.com/watch?v=WaVt1nGRj7s" TargetMode="External"/><Relationship Id="rId4" Type="http://schemas.openxmlformats.org/officeDocument/2006/relationships/hyperlink" Target="http://youtu.be/ySSCCPPt51U"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Openflow App Security</a:t>
            </a:r>
          </a:p>
        </p:txBody>
      </p:sp>
      <p:sp>
        <p:nvSpPr>
          <p:cNvPr id="24" name="Shape 24"/>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Chao SHI</a:t>
            </a:r>
          </a:p>
          <a:p>
            <a:pPr>
              <a:buNone/>
            </a:pPr>
            <a:r>
              <a:rPr lang="en"/>
              <a:t>Stephen Duraski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Event Handling</a:t>
            </a:r>
          </a:p>
        </p:txBody>
      </p:sp>
      <p:sp>
        <p:nvSpPr>
          <p:cNvPr id="80" name="Shape 80"/>
          <p:cNvSpPr/>
          <p:nvPr/>
        </p:nvSpPr>
        <p:spPr>
          <a:xfrm>
            <a:off x="878923" y="1665575"/>
            <a:ext cx="7061726" cy="4993534"/>
          </a:xfrm>
          <a:prstGeom prst="rect">
            <a:avLst/>
          </a:prstGeom>
          <a:blipFill>
            <a:blip r:embed="rId3"/>
            <a:stretch>
              <a:fillRect/>
            </a:stretch>
          </a:blipFill>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Script Language</a:t>
            </a:r>
          </a:p>
        </p:txBody>
      </p:sp>
      <p:sp>
        <p:nvSpPr>
          <p:cNvPr id="86" name="Shape 86"/>
          <p:cNvSpPr/>
          <p:nvPr/>
        </p:nvSpPr>
        <p:spPr>
          <a:xfrm>
            <a:off x="186650" y="1495387"/>
            <a:ext cx="4429125" cy="2562225"/>
          </a:xfrm>
          <a:prstGeom prst="rect">
            <a:avLst/>
          </a:prstGeom>
          <a:blipFill>
            <a:blip r:embed="rId3"/>
            <a:stretch>
              <a:fillRect/>
            </a:stretch>
          </a:blipFill>
        </p:spPr>
      </p:sp>
      <p:sp>
        <p:nvSpPr>
          <p:cNvPr id="87" name="Shape 87"/>
          <p:cNvSpPr/>
          <p:nvPr/>
        </p:nvSpPr>
        <p:spPr>
          <a:xfrm>
            <a:off x="306400" y="4057612"/>
            <a:ext cx="7419975" cy="2486025"/>
          </a:xfrm>
          <a:prstGeom prst="rect">
            <a:avLst/>
          </a:prstGeom>
          <a:blipFill>
            <a:blip r:embed="rId4"/>
            <a:stretch>
              <a:fillRect/>
            </a:stretch>
          </a:blipFill>
        </p:spPr>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Resource Controller</a:t>
            </a:r>
          </a:p>
        </p:txBody>
      </p:sp>
      <p:sp>
        <p:nvSpPr>
          <p:cNvPr id="93" name="Shape 93"/>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Two functions</a:t>
            </a:r>
          </a:p>
          <a:p>
            <a:pPr marL="914400" lvl="1" indent="-381000" rtl="0">
              <a:buClr>
                <a:schemeClr val="dk1"/>
              </a:buClr>
              <a:buSzPct val="80000"/>
              <a:buFont typeface="Courier New"/>
              <a:buChar char="o"/>
            </a:pPr>
            <a:r>
              <a:rPr lang="en"/>
              <a:t>Switch Monitor</a:t>
            </a:r>
          </a:p>
          <a:p>
            <a:pPr marL="914400" lvl="1" indent="-381000" rtl="0">
              <a:buClr>
                <a:schemeClr val="dk1"/>
              </a:buClr>
              <a:buSzPct val="80000"/>
              <a:buFont typeface="Courier New"/>
              <a:buChar char="o"/>
            </a:pPr>
            <a:r>
              <a:rPr lang="en"/>
              <a:t>Garbage Collection</a:t>
            </a:r>
          </a:p>
          <a:p>
            <a:pPr marL="1371600" lvl="2" indent="-381000" rtl="0">
              <a:buClr>
                <a:schemeClr val="dk1"/>
              </a:buClr>
              <a:buSzPct val="80000"/>
              <a:buFont typeface="Wingdings"/>
              <a:buChar char="§"/>
            </a:pPr>
            <a:r>
              <a:rPr lang="en"/>
              <a:t>LFU Policy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Security Enforcement Kernel</a:t>
            </a:r>
          </a:p>
        </p:txBody>
      </p:sp>
      <p:sp>
        <p:nvSpPr>
          <p:cNvPr id="99" name="Shape 9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No flow conflict reconcile</a:t>
            </a:r>
          </a:p>
          <a:p>
            <a:pPr marL="914400" lvl="1" indent="-381000" rtl="0">
              <a:buClr>
                <a:schemeClr val="dk1"/>
              </a:buClr>
              <a:buSzPct val="80000"/>
              <a:buFont typeface="Courier New"/>
              <a:buChar char="o"/>
            </a:pPr>
            <a:r>
              <a:rPr lang="en"/>
              <a:t>Security enforcement flows should have higher priority and should never be overwritten by non-security flow rules</a:t>
            </a:r>
          </a:p>
          <a:p>
            <a:pPr marL="457200" lvl="0" indent="-419100" rtl="0">
              <a:buClr>
                <a:schemeClr val="dk1"/>
              </a:buClr>
              <a:buSzPct val="166666"/>
              <a:buFont typeface="Arial"/>
              <a:buChar char="•"/>
            </a:pPr>
            <a:r>
              <a:rPr lang="en"/>
              <a:t>SEK</a:t>
            </a:r>
          </a:p>
          <a:p>
            <a:pPr marL="914400" lvl="1" indent="-381000" rtl="0">
              <a:buClr>
                <a:schemeClr val="dk1"/>
              </a:buClr>
              <a:buSzPct val="80000"/>
              <a:buFont typeface="Courier New"/>
              <a:buChar char="o"/>
            </a:pPr>
            <a:r>
              <a:rPr lang="en" b="1"/>
              <a:t>Sign Your Flow !</a:t>
            </a:r>
          </a:p>
          <a:p>
            <a:pPr marL="914400" lvl="1" indent="-381000" rtl="0">
              <a:buClr>
                <a:schemeClr val="dk1"/>
              </a:buClr>
              <a:buSzPct val="80000"/>
              <a:buFont typeface="Courier New"/>
              <a:buChar char="o"/>
            </a:pPr>
            <a:r>
              <a:rPr lang="en"/>
              <a:t>Detect any rule conflict and resolve it using hierarchy authority model.</a:t>
            </a:r>
          </a:p>
          <a:p>
            <a:pPr marL="914400" lvl="1" indent="-381000">
              <a:buClr>
                <a:schemeClr val="dk1"/>
              </a:buClr>
              <a:buSzPct val="80000"/>
              <a:buFont typeface="Courier New"/>
              <a:buChar char="o"/>
            </a:pPr>
            <a:r>
              <a:rPr lang="en"/>
              <a:t>Not the major focus of this paper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Case Study: Reflector Net</a:t>
            </a:r>
          </a:p>
        </p:txBody>
      </p:sp>
      <p:sp>
        <p:nvSpPr>
          <p:cNvPr id="105" name="Shape 105"/>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A FRESCO application that allows OF network operators to redirect malicious scanners to a third-party remote honeypot.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91757"/>
            <a:ext cx="8229600" cy="1143000"/>
          </a:xfrm>
          <a:prstGeom prst="rect">
            <a:avLst/>
          </a:prstGeom>
        </p:spPr>
        <p:txBody>
          <a:bodyPr lIns="91425" tIns="91425" rIns="91425" bIns="91425" anchor="b" anchorCtr="0">
            <a:noAutofit/>
          </a:bodyPr>
          <a:lstStyle/>
          <a:p>
            <a:pPr lvl="0" rtl="0">
              <a:buNone/>
            </a:pPr>
            <a:r>
              <a:rPr lang="en" dirty="0"/>
              <a:t>Case Study: Reflector Net</a:t>
            </a:r>
          </a:p>
        </p:txBody>
      </p:sp>
      <p:sp>
        <p:nvSpPr>
          <p:cNvPr id="111" name="Shape 111"/>
          <p:cNvSpPr txBox="1">
            <a:spLocks noGrp="1"/>
          </p:cNvSpPr>
          <p:nvPr>
            <p:ph type="body" idx="1"/>
          </p:nvPr>
        </p:nvSpPr>
        <p:spPr>
          <a:xfrm>
            <a:off x="457200" y="13335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sz="2800" dirty="0"/>
              <a:t>Two Modules</a:t>
            </a:r>
          </a:p>
          <a:p>
            <a:pPr marL="914400" lvl="1" indent="-381000" rtl="0">
              <a:spcBef>
                <a:spcPts val="480"/>
              </a:spcBef>
              <a:buClr>
                <a:schemeClr val="dk1"/>
              </a:buClr>
              <a:buSzPct val="100000"/>
              <a:buFont typeface="Courier New"/>
              <a:buChar char="o"/>
            </a:pPr>
            <a:r>
              <a:rPr lang="en" sz="2000" dirty="0"/>
              <a:t>Scan Detector</a:t>
            </a:r>
          </a:p>
          <a:p>
            <a:pPr marL="1371600" lvl="2" indent="-381000" rtl="0">
              <a:spcBef>
                <a:spcPts val="480"/>
              </a:spcBef>
              <a:buClr>
                <a:schemeClr val="dk1"/>
              </a:buClr>
              <a:buSzPct val="100000"/>
              <a:buFont typeface="Wingdings"/>
              <a:buChar char="§"/>
            </a:pPr>
            <a:r>
              <a:rPr lang="en" sz="2000" dirty="0"/>
              <a:t>Event: TCP_CONNECTION_FAIL (from DB)</a:t>
            </a:r>
          </a:p>
          <a:p>
            <a:pPr marL="1371600" lvl="2" indent="-381000" rtl="0">
              <a:spcBef>
                <a:spcPts val="480"/>
              </a:spcBef>
              <a:buClr>
                <a:schemeClr val="dk1"/>
              </a:buClr>
              <a:buSzPct val="100000"/>
              <a:buFont typeface="Wingdings"/>
              <a:buChar char="§"/>
            </a:pPr>
            <a:r>
              <a:rPr lang="en" sz="2000" dirty="0"/>
              <a:t>Input: IP addr causing TCP_CONNECTION_FAIL</a:t>
            </a:r>
          </a:p>
          <a:p>
            <a:pPr marL="1371600" lvl="2" indent="-381000" rtl="0">
              <a:spcBef>
                <a:spcPts val="480"/>
              </a:spcBef>
              <a:buClr>
                <a:schemeClr val="dk1"/>
              </a:buClr>
              <a:buSzPct val="100000"/>
              <a:buFont typeface="Wingdings"/>
              <a:buChar char="§"/>
            </a:pPr>
            <a:r>
              <a:rPr lang="en" sz="2000" dirty="0"/>
              <a:t>Parameter: Threshold</a:t>
            </a:r>
          </a:p>
          <a:p>
            <a:pPr marL="1371600" lvl="2" indent="-381000" rtl="0">
              <a:spcBef>
                <a:spcPts val="480"/>
              </a:spcBef>
              <a:buClr>
                <a:schemeClr val="dk1"/>
              </a:buClr>
              <a:buSzPct val="100000"/>
              <a:buFont typeface="Wingdings"/>
              <a:buChar char="§"/>
            </a:pPr>
            <a:r>
              <a:rPr lang="en" sz="2000" dirty="0"/>
              <a:t>Output: IP addr and scan detection result</a:t>
            </a:r>
          </a:p>
          <a:p>
            <a:pPr marL="1371600" lvl="2" indent="-381000" rtl="0">
              <a:spcBef>
                <a:spcPts val="480"/>
              </a:spcBef>
              <a:buClr>
                <a:schemeClr val="dk1"/>
              </a:buClr>
              <a:buSzPct val="80000"/>
              <a:buFont typeface="Wingdings"/>
              <a:buChar char="§"/>
            </a:pPr>
            <a:r>
              <a:rPr lang="en" sz="2000" dirty="0"/>
              <a:t>Action: Undefined</a:t>
            </a:r>
          </a:p>
          <a:p>
            <a:pPr marL="914400" lvl="1" indent="-381000" rtl="0">
              <a:spcBef>
                <a:spcPts val="480"/>
              </a:spcBef>
              <a:buClr>
                <a:schemeClr val="dk1"/>
              </a:buClr>
              <a:buSzPct val="80000"/>
              <a:buFont typeface="Courier New"/>
              <a:buChar char="o"/>
            </a:pPr>
            <a:r>
              <a:rPr lang="en" sz="2000" dirty="0"/>
              <a:t>Redirector</a:t>
            </a:r>
          </a:p>
          <a:p>
            <a:pPr marL="1371600" lvl="2" indent="-381000" rtl="0">
              <a:spcBef>
                <a:spcPts val="480"/>
              </a:spcBef>
              <a:buClr>
                <a:schemeClr val="dk1"/>
              </a:buClr>
              <a:buSzPct val="80000"/>
              <a:buFont typeface="Wingdings"/>
              <a:buChar char="§"/>
            </a:pPr>
            <a:r>
              <a:rPr lang="en" sz="2000" dirty="0"/>
              <a:t>Event: Push</a:t>
            </a:r>
          </a:p>
          <a:p>
            <a:pPr marL="1371600" lvl="2" indent="-381000" rtl="0">
              <a:spcBef>
                <a:spcPts val="480"/>
              </a:spcBef>
              <a:buClr>
                <a:schemeClr val="dk1"/>
              </a:buClr>
              <a:buSzPct val="80000"/>
              <a:buFont typeface="Wingdings"/>
              <a:buChar char="§"/>
            </a:pPr>
            <a:r>
              <a:rPr lang="en" sz="2000" dirty="0"/>
              <a:t>Input: IP addr and Scan detection result</a:t>
            </a:r>
          </a:p>
          <a:p>
            <a:pPr marL="1371600" lvl="2" indent="-381000" rtl="0">
              <a:spcBef>
                <a:spcPts val="480"/>
              </a:spcBef>
              <a:buClr>
                <a:schemeClr val="dk1"/>
              </a:buClr>
              <a:buSzPct val="80000"/>
              <a:buFont typeface="Wingdings"/>
              <a:buChar char="§"/>
            </a:pPr>
            <a:r>
              <a:rPr lang="en" sz="2000" dirty="0"/>
              <a:t>Output: Undefined</a:t>
            </a:r>
          </a:p>
          <a:p>
            <a:pPr marL="1371600" lvl="2" indent="-381000" rtl="0">
              <a:spcBef>
                <a:spcPts val="480"/>
              </a:spcBef>
              <a:buClr>
                <a:schemeClr val="dk1"/>
              </a:buClr>
              <a:buSzPct val="80000"/>
              <a:buFont typeface="Wingdings"/>
              <a:buChar char="§"/>
            </a:pPr>
            <a:r>
              <a:rPr lang="en" sz="2000" dirty="0"/>
              <a:t>Parameter: Undefined</a:t>
            </a:r>
          </a:p>
          <a:p>
            <a:pPr marL="1371600" lvl="2" indent="-381000" rtl="0">
              <a:spcBef>
                <a:spcPts val="480"/>
              </a:spcBef>
              <a:buClr>
                <a:schemeClr val="dk1"/>
              </a:buClr>
              <a:buSzPct val="80000"/>
              <a:buFont typeface="Wingdings"/>
              <a:buChar char="§"/>
            </a:pPr>
            <a:r>
              <a:rPr lang="en" sz="2000" dirty="0"/>
              <a:t>Action: True Scan? Redirect:Forward </a:t>
            </a:r>
          </a:p>
          <a:p>
            <a:endParaRPr lang="en" sz="2800" dirty="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p:nvPr/>
        </p:nvSpPr>
        <p:spPr>
          <a:xfrm>
            <a:off x="152400" y="152400"/>
            <a:ext cx="8696325" cy="6543675"/>
          </a:xfrm>
          <a:prstGeom prst="rect">
            <a:avLst/>
          </a:prstGeom>
          <a:blipFill>
            <a:blip r:embed="rId3"/>
            <a:stretch>
              <a:fillRect/>
            </a:stretch>
          </a:blipFill>
        </p:spPr>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Case Study: Cooperating with Legacy Security Applications</a:t>
            </a:r>
          </a:p>
        </p:txBody>
      </p:sp>
      <p:sp>
        <p:nvSpPr>
          <p:cNvPr id="122" name="Shape 122"/>
          <p:cNvSpPr txBox="1">
            <a:spLocks noGrp="1"/>
          </p:cNvSpPr>
          <p:nvPr>
            <p:ph type="body" idx="1"/>
          </p:nvPr>
        </p:nvSpPr>
        <p:spPr>
          <a:xfrm>
            <a:off x="457200" y="1600200"/>
            <a:ext cx="6681299"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FRESCO provides an interface for interacting with legacy security applications such as Snort and BotHunter.</a:t>
            </a:r>
          </a:p>
          <a:p>
            <a:pPr marL="457200" lvl="0" indent="-419100" rtl="0">
              <a:buClr>
                <a:schemeClr val="dk1"/>
              </a:buClr>
              <a:buSzPct val="166666"/>
              <a:buFont typeface="Arial"/>
              <a:buChar char="•"/>
            </a:pPr>
            <a:r>
              <a:rPr lang="en"/>
              <a:t>Alerts from these network security monitors can be integrated into the flow rule production logic of OF-enabled networks.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p:nvPr/>
        </p:nvSpPr>
        <p:spPr>
          <a:xfrm>
            <a:off x="987459" y="1623540"/>
            <a:ext cx="7169081" cy="4921018"/>
          </a:xfrm>
          <a:prstGeom prst="rect">
            <a:avLst/>
          </a:prstGeom>
          <a:blipFill>
            <a:blip r:embed="rId3"/>
            <a:stretch>
              <a:fillRect/>
            </a:stretch>
          </a:blipFill>
        </p:spPr>
      </p:sp>
      <p:sp>
        <p:nvSpPr>
          <p:cNvPr id="128" name="Shape 128"/>
          <p:cNvSpPr txBox="1">
            <a:spLocks noGrp="1"/>
          </p:cNvSpPr>
          <p:nvPr>
            <p:ph type="title"/>
          </p:nvPr>
        </p:nvSpPr>
        <p:spPr>
          <a:xfrm>
            <a:off x="402475" y="415362"/>
            <a:ext cx="8229600" cy="1143000"/>
          </a:xfrm>
          <a:prstGeom prst="rect">
            <a:avLst/>
          </a:prstGeom>
        </p:spPr>
        <p:txBody>
          <a:bodyPr lIns="91425" tIns="91425" rIns="91425" bIns="91425" anchor="b" anchorCtr="0">
            <a:noAutofit/>
          </a:bodyPr>
          <a:lstStyle/>
          <a:p>
            <a:pPr lvl="0" rtl="0">
              <a:buNone/>
            </a:pPr>
            <a:r>
              <a:rPr lang="en"/>
              <a:t>Case Study: Cooperating with Legacy Security Applications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p:nvPr/>
        </p:nvSpPr>
        <p:spPr>
          <a:xfrm>
            <a:off x="4542837" y="2048939"/>
            <a:ext cx="4601162" cy="3815797"/>
          </a:xfrm>
          <a:prstGeom prst="rect">
            <a:avLst/>
          </a:prstGeom>
          <a:blipFill>
            <a:blip r:embed="rId3"/>
            <a:stretch>
              <a:fillRect/>
            </a:stretch>
          </a:blipFill>
        </p:spPr>
      </p:sp>
      <p:sp>
        <p:nvSpPr>
          <p:cNvPr id="134" name="Shape 134"/>
          <p:cNvSpPr/>
          <p:nvPr/>
        </p:nvSpPr>
        <p:spPr>
          <a:xfrm>
            <a:off x="457200" y="3356383"/>
            <a:ext cx="4127987" cy="1781241"/>
          </a:xfrm>
          <a:prstGeom prst="rect">
            <a:avLst/>
          </a:prstGeom>
          <a:blipFill>
            <a:blip r:embed="rId4"/>
            <a:stretch>
              <a:fillRect/>
            </a:stretch>
          </a:blipFill>
        </p:spPr>
      </p:sp>
      <p:sp>
        <p:nvSpPr>
          <p:cNvPr id="135" name="Shape 13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Case Study: Cooperating with Legacy Security Applications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Background</a:t>
            </a:r>
          </a:p>
        </p:txBody>
      </p:sp>
      <p:sp>
        <p:nvSpPr>
          <p:cNvPr id="30" name="Shape 3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06400" rtl="0">
              <a:buClr>
                <a:schemeClr val="dk1"/>
              </a:buClr>
              <a:buSzPct val="166666"/>
              <a:buFont typeface="Arial"/>
              <a:buChar char="•"/>
            </a:pPr>
            <a:r>
              <a:rPr lang="en" sz="2800"/>
              <a:t>Software-defined networking</a:t>
            </a:r>
          </a:p>
          <a:p>
            <a:pPr marL="914400" lvl="1" indent="-406400" rtl="0">
              <a:buClr>
                <a:schemeClr val="dk1"/>
              </a:buClr>
              <a:buSzPct val="100000"/>
              <a:buFont typeface="Courier New"/>
              <a:buChar char="o"/>
            </a:pPr>
            <a:r>
              <a:rPr lang="en" sz="2800"/>
              <a:t>Control plane abstraction</a:t>
            </a:r>
          </a:p>
          <a:p>
            <a:pPr marL="914400" lvl="1" indent="-406400" rtl="0">
              <a:buClr>
                <a:schemeClr val="dk1"/>
              </a:buClr>
              <a:buSzPct val="100000"/>
              <a:buFont typeface="Courier New"/>
              <a:buChar char="o"/>
            </a:pPr>
            <a:r>
              <a:rPr lang="en" sz="2800"/>
              <a:t>Abstract topology view</a:t>
            </a:r>
          </a:p>
          <a:p>
            <a:pPr marL="914400" lvl="1" indent="-406400" rtl="0">
              <a:buClr>
                <a:schemeClr val="dk1"/>
              </a:buClr>
              <a:buSzPct val="100000"/>
              <a:buFont typeface="Courier New"/>
              <a:buChar char="o"/>
            </a:pPr>
            <a:r>
              <a:rPr lang="en" sz="2800"/>
              <a:t>Abstraction make things much simpler</a:t>
            </a:r>
          </a:p>
          <a:p>
            <a:pPr marL="914400" lvl="1" indent="-406400">
              <a:buClr>
                <a:schemeClr val="dk1"/>
              </a:buClr>
              <a:buSzPct val="100000"/>
              <a:buFont typeface="Courier New"/>
              <a:buChar char="o"/>
            </a:pPr>
            <a:r>
              <a:rPr lang="en" sz="2800"/>
              <a:t>More Innovation in control mechanisms and </a:t>
            </a:r>
            <a:r>
              <a:rPr lang="en" sz="2800" b="1"/>
              <a:t>security products.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Shape 141"/>
          <p:cNvSpPr txBox="1">
            <a:spLocks noGrp="1"/>
          </p:cNvSpPr>
          <p:nvPr>
            <p:ph type="title"/>
          </p:nvPr>
        </p:nvSpPr>
        <p:spPr>
          <a:xfrm>
            <a:off x="457200" y="118237"/>
            <a:ext cx="8229600" cy="1143000"/>
          </a:xfrm>
          <a:prstGeom prst="rect">
            <a:avLst/>
          </a:prstGeom>
        </p:spPr>
        <p:txBody>
          <a:bodyPr lIns="91425" tIns="91425" rIns="91425" bIns="91425" anchor="b" anchorCtr="0">
            <a:noAutofit/>
          </a:bodyPr>
          <a:lstStyle/>
          <a:p>
            <a:pPr>
              <a:buNone/>
            </a:pPr>
            <a:r>
              <a:rPr lang="en"/>
              <a:t>System Evaluation</a:t>
            </a:r>
          </a:p>
        </p:txBody>
      </p:sp>
      <p:sp>
        <p:nvSpPr>
          <p:cNvPr id="142" name="Shape 142"/>
          <p:cNvSpPr txBox="1">
            <a:spLocks noGrp="1"/>
          </p:cNvSpPr>
          <p:nvPr>
            <p:ph type="body" idx="1"/>
          </p:nvPr>
        </p:nvSpPr>
        <p:spPr>
          <a:xfrm>
            <a:off x="172122" y="1412827"/>
            <a:ext cx="8071125" cy="2558672"/>
          </a:xfrm>
          <a:prstGeom prst="rect">
            <a:avLst/>
          </a:prstGeom>
        </p:spPr>
        <p:txBody>
          <a:bodyPr lIns="91425" tIns="91425" rIns="91425" bIns="91425" anchor="t" anchorCtr="0">
            <a:noAutofit/>
          </a:bodyPr>
          <a:lstStyle/>
          <a:p>
            <a:pPr marL="457200" lvl="0" indent="-381000" rtl="0">
              <a:buClr>
                <a:schemeClr val="dk1"/>
              </a:buClr>
              <a:buSzPct val="166666"/>
              <a:buFont typeface="Arial"/>
              <a:buChar char="•"/>
            </a:pPr>
            <a:r>
              <a:rPr lang="en" sz="2400" dirty="0"/>
              <a:t>FRESCO Scan Deflector Service</a:t>
            </a:r>
          </a:p>
          <a:p>
            <a:pPr marL="914400" lvl="1" indent="-381000" rtl="0">
              <a:buClr>
                <a:schemeClr val="dk1"/>
              </a:buClr>
              <a:buSzPct val="80000"/>
              <a:buFont typeface="Courier New"/>
              <a:buChar char="o"/>
            </a:pPr>
            <a:r>
              <a:rPr lang="en" dirty="0"/>
              <a:t>FRESCO modules and their connections can be linked together to implement a malicious scan deflector for Open-Flow environments</a:t>
            </a:r>
          </a:p>
        </p:txBody>
      </p:sp>
      <p:pic>
        <p:nvPicPr>
          <p:cNvPr id="2" name="Picture 1"/>
          <p:cNvPicPr>
            <a:picLocks noChangeAspect="1"/>
          </p:cNvPicPr>
          <p:nvPr/>
        </p:nvPicPr>
        <p:blipFill rotWithShape="1">
          <a:blip r:embed="rId3"/>
          <a:srcRect l="22458" t="30678" r="14831" b="10760"/>
          <a:stretch/>
        </p:blipFill>
        <p:spPr>
          <a:xfrm>
            <a:off x="1445175" y="3382575"/>
            <a:ext cx="5525017" cy="3117155"/>
          </a:xfrm>
          <a:prstGeom prst="rect">
            <a:avLst/>
          </a:prstGeom>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System Evaluation</a:t>
            </a:r>
          </a:p>
        </p:txBody>
      </p:sp>
      <p:sp>
        <p:nvSpPr>
          <p:cNvPr id="148" name="Shape 148"/>
          <p:cNvSpPr txBox="1">
            <a:spLocks noGrp="1"/>
          </p:cNvSpPr>
          <p:nvPr>
            <p:ph type="body" idx="1"/>
          </p:nvPr>
        </p:nvSpPr>
        <p:spPr>
          <a:xfrm>
            <a:off x="-3059" y="1531620"/>
            <a:ext cx="4475999" cy="4967700"/>
          </a:xfrm>
          <a:prstGeom prst="rect">
            <a:avLst/>
          </a:prstGeom>
        </p:spPr>
        <p:txBody>
          <a:bodyPr lIns="91425" tIns="91425" rIns="91425" bIns="91425" anchor="t" anchorCtr="0">
            <a:noAutofit/>
          </a:bodyPr>
          <a:lstStyle/>
          <a:p>
            <a:pPr marL="457200" lvl="0" indent="-381000" rtl="0">
              <a:buClr>
                <a:schemeClr val="dk1"/>
              </a:buClr>
              <a:buSzPct val="166666"/>
              <a:buFont typeface="Arial"/>
              <a:buChar char="•"/>
            </a:pPr>
            <a:r>
              <a:rPr lang="en" sz="2400" dirty="0"/>
              <a:t>FRESCO BotMiner Service</a:t>
            </a:r>
          </a:p>
          <a:p>
            <a:pPr marL="914400" lvl="1" indent="-381000">
              <a:spcBef>
                <a:spcPts val="480"/>
              </a:spcBef>
              <a:buClr>
                <a:schemeClr val="dk1"/>
              </a:buClr>
              <a:buSzPct val="80000"/>
              <a:buFont typeface="Courier New"/>
              <a:buChar char="o"/>
            </a:pPr>
            <a:r>
              <a:rPr lang="en" dirty="0"/>
              <a:t>BotMiner is an application that detects bots through network-level flow analysis, the essentials of which have been implemented through FRESCO</a:t>
            </a:r>
          </a:p>
        </p:txBody>
      </p:sp>
      <p:pic>
        <p:nvPicPr>
          <p:cNvPr id="2" name="Picture 1"/>
          <p:cNvPicPr>
            <a:picLocks noChangeAspect="1"/>
          </p:cNvPicPr>
          <p:nvPr/>
        </p:nvPicPr>
        <p:blipFill rotWithShape="1">
          <a:blip r:embed="rId3"/>
          <a:srcRect l="43221" t="23181" r="12033" b="9842"/>
          <a:stretch/>
        </p:blipFill>
        <p:spPr>
          <a:xfrm>
            <a:off x="4216186" y="1531620"/>
            <a:ext cx="4747906" cy="4244340"/>
          </a:xfrm>
          <a:prstGeom prst="rect">
            <a:avLst/>
          </a:prstGeom>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41960" y="206057"/>
            <a:ext cx="8229600" cy="1143000"/>
          </a:xfrm>
          <a:prstGeom prst="rect">
            <a:avLst/>
          </a:prstGeom>
        </p:spPr>
        <p:txBody>
          <a:bodyPr lIns="91425" tIns="91425" rIns="91425" bIns="91425" anchor="b" anchorCtr="0">
            <a:noAutofit/>
          </a:bodyPr>
          <a:lstStyle/>
          <a:p>
            <a:pPr>
              <a:buNone/>
            </a:pPr>
            <a:r>
              <a:rPr lang="en" dirty="0"/>
              <a:t>System Evaluation</a:t>
            </a:r>
          </a:p>
        </p:txBody>
      </p:sp>
      <p:sp>
        <p:nvSpPr>
          <p:cNvPr id="155" name="Shape 155"/>
          <p:cNvSpPr txBox="1">
            <a:spLocks noGrp="1"/>
          </p:cNvSpPr>
          <p:nvPr>
            <p:ph type="body" idx="1"/>
          </p:nvPr>
        </p:nvSpPr>
        <p:spPr>
          <a:xfrm>
            <a:off x="567645" y="1349057"/>
            <a:ext cx="8312215" cy="2105700"/>
          </a:xfrm>
          <a:prstGeom prst="rect">
            <a:avLst/>
          </a:prstGeom>
        </p:spPr>
        <p:txBody>
          <a:bodyPr lIns="91425" tIns="91425" rIns="91425" bIns="91425" anchor="t" anchorCtr="0">
            <a:noAutofit/>
          </a:bodyPr>
          <a:lstStyle/>
          <a:p>
            <a:pPr marL="457200" lvl="0" indent="-381000" rtl="0">
              <a:buClr>
                <a:schemeClr val="dk1"/>
              </a:buClr>
              <a:buSzPct val="166666"/>
              <a:buFont typeface="Arial"/>
              <a:buChar char="•"/>
            </a:pPr>
            <a:r>
              <a:rPr lang="en" sz="2400" dirty="0"/>
              <a:t>FRESCO P2P Plotter Service</a:t>
            </a:r>
          </a:p>
          <a:p>
            <a:pPr marL="914400" lvl="1" indent="-381000">
              <a:spcBef>
                <a:spcPts val="480"/>
              </a:spcBef>
              <a:buClr>
                <a:schemeClr val="dk1"/>
              </a:buClr>
              <a:buSzPct val="80000"/>
              <a:buFont typeface="Courier New"/>
              <a:buChar char="o"/>
            </a:pPr>
            <a:r>
              <a:rPr lang="en" dirty="0"/>
              <a:t>A P2P malware detection algorithm has been implemented in FRESCO</a:t>
            </a:r>
          </a:p>
        </p:txBody>
      </p:sp>
      <p:pic>
        <p:nvPicPr>
          <p:cNvPr id="2" name="Picture 1"/>
          <p:cNvPicPr>
            <a:picLocks noChangeAspect="1"/>
          </p:cNvPicPr>
          <p:nvPr/>
        </p:nvPicPr>
        <p:blipFill rotWithShape="1">
          <a:blip r:embed="rId3"/>
          <a:srcRect l="17627" t="20249" r="40565" b="15802"/>
          <a:stretch/>
        </p:blipFill>
        <p:spPr>
          <a:xfrm>
            <a:off x="2400300" y="2612987"/>
            <a:ext cx="4646907" cy="4245013"/>
          </a:xfrm>
          <a:prstGeom prst="rect">
            <a:avLst/>
          </a:prstGeom>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System Evaluation</a:t>
            </a:r>
          </a:p>
        </p:txBody>
      </p:sp>
      <p:sp>
        <p:nvSpPr>
          <p:cNvPr id="162" name="Shape 16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FRESCO has shown the ability to implement similar functionality to existing anomaly detection approaches such as TRW with substantially fewer lines of code than previously possible.</a:t>
            </a:r>
          </a:p>
          <a:p>
            <a:pPr marL="457200" lvl="0" indent="-419100" rtl="0">
              <a:buClr>
                <a:schemeClr val="dk1"/>
              </a:buClr>
              <a:buSzPct val="166666"/>
              <a:buFont typeface="Arial"/>
              <a:buChar char="•"/>
            </a:pPr>
            <a:r>
              <a:rPr lang="en"/>
              <a:t>FRESCO application require additional setup time between 0.5 ms and 10.9 ms (would likely be improved on a more powerful host as opposed to the emulated environment the testing was done in)</a:t>
            </a:r>
          </a:p>
          <a:p>
            <a:endParaRPr lang="en"/>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FRESCO garbage collection is shown to work in the paper, and removes unused flow rules.</a:t>
            </a:r>
          </a:p>
          <a:p>
            <a:pPr marL="457200" lvl="0" indent="-419100">
              <a:buClr>
                <a:schemeClr val="dk1"/>
              </a:buClr>
              <a:buSzPct val="166666"/>
              <a:buFont typeface="Arial"/>
              <a:buChar char="•"/>
            </a:pPr>
            <a:r>
              <a:rPr lang="en"/>
              <a:t>FRESCO shows substantial potential in the ability to enhance the rapid prototyping and development of security algorithms in OpenFlow switches</a:t>
            </a:r>
          </a:p>
        </p:txBody>
      </p:sp>
      <p:sp>
        <p:nvSpPr>
          <p:cNvPr id="168" name="Shape 16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System Evaluation</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Related Work</a:t>
            </a:r>
          </a:p>
        </p:txBody>
      </p:sp>
      <p:sp>
        <p:nvSpPr>
          <p:cNvPr id="174" name="Shape 174"/>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FortNOX</a:t>
            </a:r>
          </a:p>
        </p:txBody>
      </p:sp>
      <p:sp>
        <p:nvSpPr>
          <p:cNvPr id="180" name="Shape 180"/>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SDN apps can compete, contradict, override one another, incorporate vulnerabilities</a:t>
            </a:r>
          </a:p>
          <a:p>
            <a:pPr marL="457200" lvl="0" indent="-419100" rtl="0">
              <a:buClr>
                <a:schemeClr val="dk1"/>
              </a:buClr>
              <a:buSzPct val="166666"/>
              <a:buFont typeface="Arial"/>
              <a:buChar char="•"/>
            </a:pPr>
            <a:r>
              <a:rPr lang="en"/>
              <a:t>Worst case: an adversary can use a vulnerable and deterministic SDN app to control the state of all SDN switches in the network</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SDN/OpenFlow Evasion Scenario</a:t>
            </a:r>
          </a:p>
        </p:txBody>
      </p:sp>
      <p:sp>
        <p:nvSpPr>
          <p:cNvPr id="186" name="Shape 186"/>
          <p:cNvSpPr/>
          <p:nvPr/>
        </p:nvSpPr>
        <p:spPr>
          <a:xfrm>
            <a:off x="457200" y="2639125"/>
            <a:ext cx="7477125" cy="3314700"/>
          </a:xfrm>
          <a:prstGeom prst="rect">
            <a:avLst/>
          </a:prstGeom>
          <a:blipFill>
            <a:blip r:embed="rId3"/>
            <a:stretch>
              <a:fillRect/>
            </a:stretch>
          </a:blipFill>
        </p:spPr>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p:nvPr/>
        </p:nvSpPr>
        <p:spPr>
          <a:xfrm>
            <a:off x="1591250" y="473006"/>
            <a:ext cx="6103792" cy="5280921"/>
          </a:xfrm>
          <a:prstGeom prst="rect">
            <a:avLst/>
          </a:prstGeom>
          <a:blipFill>
            <a:blip r:embed="rId3"/>
            <a:stretch>
              <a:fillRect/>
            </a:stretch>
          </a:blipFill>
        </p:spPr>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p:nvPr/>
        </p:nvSpPr>
        <p:spPr>
          <a:xfrm>
            <a:off x="1085850" y="609600"/>
            <a:ext cx="6972300" cy="5638800"/>
          </a:xfrm>
          <a:prstGeom prst="rect">
            <a:avLst/>
          </a:prstGeom>
          <a:blipFill>
            <a:blip r:embed="rId3"/>
            <a:stretch>
              <a:fillRect/>
            </a:stretch>
          </a:blipFill>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Motivations</a:t>
            </a:r>
          </a:p>
        </p:txBody>
      </p:sp>
      <p:sp>
        <p:nvSpPr>
          <p:cNvPr id="36" name="Shape 36"/>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Information Deficiency Challenge</a:t>
            </a:r>
          </a:p>
          <a:p>
            <a:pPr marL="914400" lvl="1" indent="-381000" rtl="0">
              <a:buClr>
                <a:schemeClr val="dk1"/>
              </a:buClr>
              <a:buSzPct val="80000"/>
              <a:buFont typeface="Courier New"/>
              <a:buChar char="o"/>
            </a:pPr>
            <a:r>
              <a:rPr lang="en"/>
              <a:t>No key state tracking (TCP session)</a:t>
            </a:r>
          </a:p>
          <a:p>
            <a:pPr marL="457200" lvl="0" indent="-419100" rtl="0">
              <a:buClr>
                <a:schemeClr val="dk1"/>
              </a:buClr>
              <a:buSzPct val="166666"/>
              <a:buFont typeface="Arial"/>
              <a:buChar char="•"/>
            </a:pPr>
            <a:r>
              <a:rPr lang="en"/>
              <a:t>Security Service Composition Challenge</a:t>
            </a:r>
          </a:p>
          <a:p>
            <a:pPr marL="914400" lvl="1" indent="-381000" rtl="0">
              <a:buClr>
                <a:schemeClr val="dk1"/>
              </a:buClr>
              <a:buSzPct val="80000"/>
              <a:buFont typeface="Courier New"/>
              <a:buChar char="o"/>
            </a:pPr>
            <a:r>
              <a:rPr lang="en"/>
              <a:t>Software not decomposable. </a:t>
            </a:r>
          </a:p>
          <a:p>
            <a:pPr marL="914400" lvl="1" indent="-381000" rtl="0">
              <a:buClr>
                <a:schemeClr val="dk1"/>
              </a:buClr>
              <a:buSzPct val="80000"/>
              <a:buFont typeface="Courier New"/>
              <a:buChar char="o"/>
            </a:pPr>
            <a:r>
              <a:rPr lang="en"/>
              <a:t>DPI-based signatures does not produce flow rules</a:t>
            </a:r>
          </a:p>
          <a:p>
            <a:pPr marL="457200" lvl="0" indent="-419100" rtl="0">
              <a:buClr>
                <a:schemeClr val="dk1"/>
              </a:buClr>
              <a:buSzPct val="166666"/>
              <a:buFont typeface="Arial"/>
              <a:buChar char="•"/>
            </a:pPr>
            <a:r>
              <a:rPr lang="en"/>
              <a:t>Threat Response Translation Challenge</a:t>
            </a:r>
          </a:p>
          <a:p>
            <a:pPr marL="914400" lvl="1" indent="-381000" rtl="0">
              <a:buClr>
                <a:schemeClr val="dk1"/>
              </a:buClr>
              <a:buSzPct val="80000"/>
              <a:buFont typeface="Courier New"/>
              <a:buChar char="o"/>
            </a:pPr>
            <a:r>
              <a:rPr lang="en"/>
              <a:t>Need more complex security directives</a:t>
            </a:r>
          </a:p>
          <a:p>
            <a:pPr marL="914400" lvl="1" indent="-381000" rtl="0">
              <a:buClr>
                <a:schemeClr val="dk1"/>
              </a:buClr>
              <a:buSzPct val="80000"/>
              <a:buFont typeface="Courier New"/>
              <a:buChar char="o"/>
            </a:pPr>
            <a:r>
              <a:rPr lang="en"/>
              <a:t>Examples</a:t>
            </a:r>
          </a:p>
          <a:p>
            <a:pPr marL="1371600" lvl="2" indent="-381000" rtl="0">
              <a:buClr>
                <a:schemeClr val="dk1"/>
              </a:buClr>
              <a:buSzPct val="80000"/>
              <a:buFont typeface="Wingdings"/>
              <a:buChar char="§"/>
            </a:pPr>
            <a:r>
              <a:rPr lang="en"/>
              <a:t>Quarantine modules</a:t>
            </a:r>
          </a:p>
          <a:p>
            <a:pPr marL="1371600" lvl="2" indent="-381000" rtl="0">
              <a:buClr>
                <a:schemeClr val="dk1"/>
              </a:buClr>
              <a:buSzPct val="80000"/>
              <a:buFont typeface="Wingdings"/>
              <a:buChar char="§"/>
            </a:pPr>
            <a:r>
              <a:rPr lang="en"/>
              <a:t>Flow Redirection Modules</a:t>
            </a:r>
          </a:p>
          <a:p>
            <a:pPr marL="1371600" lvl="2" indent="-381000">
              <a:buClr>
                <a:schemeClr val="dk1"/>
              </a:buClr>
              <a:buSzPct val="80000"/>
              <a:buFont typeface="Wingdings"/>
              <a:buChar char="§"/>
            </a:pPr>
            <a:r>
              <a:rPr lang="en"/>
              <a:t>Traffic Control Modules (defend DDoS)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Videos</a:t>
            </a:r>
          </a:p>
        </p:txBody>
      </p:sp>
      <p:sp>
        <p:nvSpPr>
          <p:cNvPr id="202" name="Shape 202"/>
          <p:cNvSpPr txBox="1">
            <a:spLocks noGrp="1"/>
          </p:cNvSpPr>
          <p:nvPr>
            <p:ph type="body" idx="1"/>
          </p:nvPr>
        </p:nvSpPr>
        <p:spPr>
          <a:xfrm>
            <a:off x="457200" y="1600200"/>
            <a:ext cx="8589300" cy="4967700"/>
          </a:xfrm>
          <a:prstGeom prst="rect">
            <a:avLst/>
          </a:prstGeom>
        </p:spPr>
        <p:txBody>
          <a:bodyPr lIns="91425" tIns="91425" rIns="91425" bIns="91425" anchor="t" anchorCtr="0">
            <a:noAutofit/>
          </a:bodyPr>
          <a:lstStyle/>
          <a:p>
            <a:pPr lvl="0" rtl="0">
              <a:buNone/>
            </a:pPr>
            <a:r>
              <a:rPr lang="en"/>
              <a:t>
</a:t>
            </a:r>
            <a:r>
              <a:rPr lang="en" sz="2400" b="1">
                <a:solidFill>
                  <a:srgbClr val="000000"/>
                </a:solidFill>
              </a:rPr>
              <a:t>Video Introduction: </a:t>
            </a:r>
            <a:r>
              <a:rPr lang="en" sz="2400">
                <a:solidFill>
                  <a:srgbClr val="000000"/>
                </a:solidFill>
              </a:rPr>
              <a:t> : </a:t>
            </a:r>
            <a:r>
              <a:rPr lang="en" sz="2400" i="1">
                <a:solidFill>
                  <a:srgbClr val="000000"/>
                </a:solidFill>
              </a:rPr>
              <a:t>Inside FortNOX</a:t>
            </a:r>
            <a:r>
              <a:rPr lang="en" sz="2400">
                <a:solidFill>
                  <a:srgbClr val="000000"/>
                </a:solidFill>
              </a:rPr>
              <a:t> [</a:t>
            </a:r>
            <a:r>
              <a:rPr lang="en" sz="2400" u="sng">
                <a:solidFill>
                  <a:schemeClr val="hlink"/>
                </a:solidFill>
                <a:hlinkClick r:id="rId3"/>
              </a:rPr>
              <a:t>Youtube!</a:t>
            </a:r>
            <a:r>
              <a:rPr lang="en" sz="2400">
                <a:solidFill>
                  <a:srgbClr val="000000"/>
                </a:solidFill>
              </a:rPr>
              <a:t> ]</a:t>
            </a:r>
          </a:p>
          <a:p>
            <a:endParaRPr lang="en" sz="2400">
              <a:solidFill>
                <a:srgbClr val="000000"/>
              </a:solidFill>
            </a:endParaRPr>
          </a:p>
          <a:p>
            <a:pPr lvl="0" rtl="0">
              <a:buNone/>
            </a:pPr>
            <a:r>
              <a:rPr lang="en" sz="2400" b="1">
                <a:solidFill>
                  <a:srgbClr val="000000"/>
                </a:solidFill>
              </a:rPr>
              <a:t>Video Demo 1: </a:t>
            </a:r>
            <a:r>
              <a:rPr lang="en" sz="2400">
                <a:solidFill>
                  <a:srgbClr val="000000"/>
                </a:solidFill>
              </a:rPr>
              <a:t> : </a:t>
            </a:r>
            <a:r>
              <a:rPr lang="en" sz="2400" i="1">
                <a:solidFill>
                  <a:srgbClr val="000000"/>
                </a:solidFill>
              </a:rPr>
              <a:t>Security Constraints Enforcement</a:t>
            </a:r>
            <a:r>
              <a:rPr lang="en" sz="2400">
                <a:solidFill>
                  <a:srgbClr val="000000"/>
                </a:solidFill>
              </a:rPr>
              <a:t> </a:t>
            </a:r>
          </a:p>
          <a:p>
            <a:pPr lvl="0" rtl="0">
              <a:buNone/>
            </a:pPr>
            <a:r>
              <a:rPr lang="en" sz="2400">
                <a:solidFill>
                  <a:srgbClr val="000000"/>
                </a:solidFill>
              </a:rPr>
              <a:t>[</a:t>
            </a:r>
            <a:r>
              <a:rPr lang="en" sz="2400">
                <a:solidFill>
                  <a:srgbClr val="000000"/>
                </a:solidFill>
                <a:hlinkClick r:id="rId4"/>
              </a:rPr>
              <a:t> </a:t>
            </a:r>
            <a:r>
              <a:rPr lang="en" sz="2400" u="sng">
                <a:solidFill>
                  <a:schemeClr val="hlink"/>
                </a:solidFill>
                <a:hlinkClick r:id="rId4"/>
              </a:rPr>
              <a:t>Youtube!</a:t>
            </a:r>
            <a:r>
              <a:rPr lang="en" sz="2400">
                <a:solidFill>
                  <a:srgbClr val="000000"/>
                </a:solidFill>
              </a:rPr>
              <a:t> ]</a:t>
            </a:r>
          </a:p>
          <a:p>
            <a:endParaRPr lang="en" sz="2400">
              <a:solidFill>
                <a:srgbClr val="000000"/>
              </a:solidFill>
            </a:endParaRPr>
          </a:p>
          <a:p>
            <a:pPr lvl="0" rtl="0">
              <a:buNone/>
            </a:pPr>
            <a:r>
              <a:rPr lang="en" sz="2400" b="1">
                <a:solidFill>
                  <a:srgbClr val="000000"/>
                </a:solidFill>
              </a:rPr>
              <a:t>Video Demo 2: </a:t>
            </a:r>
            <a:r>
              <a:rPr lang="en" sz="2400">
                <a:solidFill>
                  <a:srgbClr val="000000"/>
                </a:solidFill>
              </a:rPr>
              <a:t> : </a:t>
            </a:r>
            <a:r>
              <a:rPr lang="en" sz="2400" i="1">
                <a:solidFill>
                  <a:srgbClr val="000000"/>
                </a:solidFill>
              </a:rPr>
              <a:t>Reflector Nets</a:t>
            </a:r>
            <a:r>
              <a:rPr lang="en" sz="2400">
                <a:solidFill>
                  <a:srgbClr val="000000"/>
                </a:solidFill>
              </a:rPr>
              <a:t> [</a:t>
            </a:r>
            <a:r>
              <a:rPr lang="en" sz="2400">
                <a:solidFill>
                  <a:srgbClr val="000000"/>
                </a:solidFill>
                <a:hlinkClick r:id="rId5"/>
              </a:rPr>
              <a:t> </a:t>
            </a:r>
            <a:r>
              <a:rPr lang="en" sz="2400" u="sng">
                <a:solidFill>
                  <a:schemeClr val="hlink"/>
                </a:solidFill>
                <a:hlinkClick r:id="rId5"/>
              </a:rPr>
              <a:t>Youtube!</a:t>
            </a:r>
            <a:r>
              <a:rPr lang="en" sz="2400">
                <a:solidFill>
                  <a:srgbClr val="000000"/>
                </a:solidFill>
              </a:rPr>
              <a:t> ]</a:t>
            </a:r>
          </a:p>
          <a:p>
            <a:endParaRPr lang="en" sz="2400">
              <a:solidFill>
                <a:srgbClr val="000000"/>
              </a:solidFill>
            </a:endParaRPr>
          </a:p>
          <a:p>
            <a:pPr lvl="0" rtl="0">
              <a:buNone/>
            </a:pPr>
            <a:r>
              <a:rPr lang="en" sz="2400" b="1">
                <a:solidFill>
                  <a:srgbClr val="000000"/>
                </a:solidFill>
              </a:rPr>
              <a:t>Video Demo 3: </a:t>
            </a:r>
            <a:r>
              <a:rPr lang="en" sz="2400">
                <a:solidFill>
                  <a:srgbClr val="000000"/>
                </a:solidFill>
              </a:rPr>
              <a:t> : </a:t>
            </a:r>
            <a:r>
              <a:rPr lang="en" sz="2400" i="1">
                <a:solidFill>
                  <a:srgbClr val="000000"/>
                </a:solidFill>
              </a:rPr>
              <a:t>Automated Quarantine</a:t>
            </a:r>
            <a:r>
              <a:rPr lang="en" sz="2400">
                <a:solidFill>
                  <a:srgbClr val="000000"/>
                </a:solidFill>
              </a:rPr>
              <a:t> [</a:t>
            </a:r>
            <a:r>
              <a:rPr lang="en" sz="2400">
                <a:solidFill>
                  <a:srgbClr val="000000"/>
                </a:solidFill>
                <a:hlinkClick r:id="rId6"/>
              </a:rPr>
              <a:t> </a:t>
            </a:r>
            <a:r>
              <a:rPr lang="en" sz="2400" u="sng">
                <a:solidFill>
                  <a:schemeClr val="hlink"/>
                </a:solidFill>
                <a:hlinkClick r:id="rId6"/>
              </a:rPr>
              <a:t>Youtube!</a:t>
            </a:r>
            <a:r>
              <a:rPr lang="en" sz="2400">
                <a:solidFill>
                  <a:srgbClr val="000000"/>
                </a:solidFill>
              </a:rPr>
              <a:t> ]</a:t>
            </a:r>
          </a:p>
          <a:p>
            <a:endParaRPr lang="en" sz="2400">
              <a:solidFill>
                <a:srgbClr val="000000"/>
              </a:solidFill>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Open Issues</a:t>
            </a:r>
          </a:p>
        </p:txBody>
      </p:sp>
      <p:sp>
        <p:nvSpPr>
          <p:cNvPr id="208" name="Shape 20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a:t>FRESCO focuses on detection of rule update conflicts and security policy violations</a:t>
            </a:r>
          </a:p>
          <a:p>
            <a:pPr marL="457200" lvl="0" indent="-419100" rtl="0">
              <a:buClr>
                <a:schemeClr val="dk1"/>
              </a:buClr>
              <a:buSzPct val="166666"/>
              <a:buFont typeface="Arial"/>
              <a:buChar char="•"/>
            </a:pPr>
            <a:r>
              <a:rPr lang="en"/>
              <a:t>More general APIs for managing a distributed control plane in SDNs exist (such as Onix), these techniques and strategies could be integrated into FRESCO</a:t>
            </a:r>
          </a:p>
          <a:p>
            <a:pPr marL="457200" lvl="0" indent="-419100" rtl="0">
              <a:buClr>
                <a:schemeClr val="dk1"/>
              </a:buClr>
              <a:buSzPct val="166666"/>
              <a:buFont typeface="Arial"/>
              <a:buChar char="•"/>
            </a:pPr>
            <a:r>
              <a:rPr lang="en"/>
              <a:t>Potential expansion could be done in increasing the number and flexibility of FRESCO modules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Basic Problem</a:t>
            </a:r>
          </a:p>
        </p:txBody>
      </p:sp>
      <p:sp>
        <p:nvSpPr>
          <p:cNvPr id="42" name="Shape 42"/>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Is there a way to make the security app development faster on Openflow? </a:t>
            </a:r>
          </a:p>
          <a:p>
            <a:pPr marL="457200" lvl="0" indent="-419100">
              <a:buClr>
                <a:schemeClr val="dk1"/>
              </a:buClr>
              <a:buSzPct val="166666"/>
              <a:buFont typeface="Arial"/>
              <a:buChar char="•"/>
            </a:pPr>
            <a:r>
              <a:rPr lang="en" dirty="0"/>
              <a:t>Instead of implementing a new security software from scratch, can we migrate the legacy software (Snort) on Openflow directly?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What is FRESCO</a:t>
            </a:r>
          </a:p>
        </p:txBody>
      </p:sp>
      <p:sp>
        <p:nvSpPr>
          <p:cNvPr id="48" name="Shape 4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b="1">
                <a:solidFill>
                  <a:srgbClr val="0000FF"/>
                </a:solidFill>
              </a:rPr>
              <a:t>Fr</a:t>
            </a:r>
            <a:r>
              <a:rPr lang="en">
                <a:solidFill>
                  <a:srgbClr val="000000"/>
                </a:solidFill>
              </a:rPr>
              <a:t>amework for </a:t>
            </a:r>
            <a:r>
              <a:rPr lang="en" b="1">
                <a:solidFill>
                  <a:srgbClr val="0000FF"/>
                </a:solidFill>
              </a:rPr>
              <a:t>E</a:t>
            </a:r>
            <a:r>
              <a:rPr lang="en">
                <a:solidFill>
                  <a:srgbClr val="000000"/>
                </a:solidFill>
              </a:rPr>
              <a:t>nabling </a:t>
            </a:r>
            <a:r>
              <a:rPr lang="en" b="1">
                <a:solidFill>
                  <a:srgbClr val="0000FF"/>
                </a:solidFill>
              </a:rPr>
              <a:t>S</a:t>
            </a:r>
            <a:r>
              <a:rPr lang="en">
                <a:solidFill>
                  <a:srgbClr val="000000"/>
                </a:solidFill>
              </a:rPr>
              <a:t>ecurity </a:t>
            </a:r>
            <a:r>
              <a:rPr lang="en" b="1">
                <a:solidFill>
                  <a:srgbClr val="0000FF"/>
                </a:solidFill>
              </a:rPr>
              <a:t>C</a:t>
            </a:r>
            <a:r>
              <a:rPr lang="en">
                <a:solidFill>
                  <a:srgbClr val="000000"/>
                </a:solidFill>
              </a:rPr>
              <a:t>ontrols in </a:t>
            </a:r>
            <a:r>
              <a:rPr lang="en" b="1">
                <a:solidFill>
                  <a:srgbClr val="0000FF"/>
                </a:solidFill>
              </a:rPr>
              <a:t>O</a:t>
            </a:r>
            <a:r>
              <a:rPr lang="en">
                <a:solidFill>
                  <a:srgbClr val="000000"/>
                </a:solidFill>
              </a:rPr>
              <a:t>penFlow networks</a:t>
            </a:r>
          </a:p>
          <a:p>
            <a:pPr marL="457200" lvl="0" indent="-419100" rtl="0">
              <a:buClr>
                <a:schemeClr val="dk1"/>
              </a:buClr>
              <a:buSzPct val="166666"/>
              <a:buFont typeface="Arial"/>
              <a:buChar char="•"/>
            </a:pPr>
            <a:r>
              <a:rPr lang="en"/>
              <a:t>Application development framework </a:t>
            </a:r>
          </a:p>
          <a:p>
            <a:pPr marL="914400" lvl="1" indent="-381000" rtl="0">
              <a:buClr>
                <a:schemeClr val="dk1"/>
              </a:buClr>
              <a:buSzPct val="80000"/>
              <a:buFont typeface="Courier New"/>
              <a:buChar char="o"/>
            </a:pPr>
            <a:r>
              <a:rPr lang="en"/>
              <a:t>module composition</a:t>
            </a:r>
          </a:p>
          <a:p>
            <a:pPr marL="914400" lvl="1" indent="-381000" rtl="0">
              <a:buClr>
                <a:schemeClr val="dk1"/>
              </a:buClr>
              <a:buSzPct val="80000"/>
              <a:buFont typeface="Courier New"/>
              <a:buChar char="o"/>
            </a:pPr>
            <a:r>
              <a:rPr lang="en"/>
              <a:t>accelerate development cycle </a:t>
            </a:r>
          </a:p>
          <a:p>
            <a:pPr marL="457200" lvl="0" indent="-419100" rtl="0">
              <a:buClr>
                <a:schemeClr val="dk1"/>
              </a:buClr>
              <a:buSzPct val="166666"/>
              <a:buFont typeface="Arial"/>
              <a:buChar char="•"/>
            </a:pPr>
            <a:r>
              <a:rPr lang="en"/>
              <a:t>How it answers our question</a:t>
            </a:r>
          </a:p>
          <a:p>
            <a:pPr marL="914400" lvl="0" indent="-419100" rtl="0">
              <a:spcBef>
                <a:spcPts val="600"/>
              </a:spcBef>
              <a:buClr>
                <a:schemeClr val="dk1"/>
              </a:buClr>
              <a:buSzPct val="208333"/>
              <a:buFont typeface="Arial"/>
              <a:buChar char="•"/>
            </a:pPr>
            <a:r>
              <a:rPr lang="en" sz="2400"/>
              <a:t>Scripting API</a:t>
            </a:r>
          </a:p>
          <a:p>
            <a:pPr marL="914400" lvl="0" indent="-419100" rtl="0">
              <a:spcBef>
                <a:spcPts val="600"/>
              </a:spcBef>
              <a:buClr>
                <a:schemeClr val="dk1"/>
              </a:buClr>
              <a:buSzPct val="208333"/>
              <a:buFont typeface="Arial"/>
              <a:buChar char="•"/>
            </a:pPr>
            <a:r>
              <a:rPr lang="en" sz="2400"/>
              <a:t>16 commonly reusable modules (security mitigation directives)</a:t>
            </a:r>
          </a:p>
          <a:p>
            <a:pPr marL="914400" lvl="0" indent="-419100" rtl="0">
              <a:spcBef>
                <a:spcPts val="600"/>
              </a:spcBef>
              <a:buClr>
                <a:schemeClr val="dk1"/>
              </a:buClr>
              <a:buSzPct val="208333"/>
              <a:buFont typeface="Arial"/>
              <a:buChar char="•"/>
            </a:pPr>
            <a:r>
              <a:rPr lang="en" sz="2400"/>
              <a:t>An API to make DPI-based security software compatible on OF</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buNone/>
            </a:pPr>
            <a:r>
              <a:rPr lang="en"/>
              <a:t>What is FRESCO</a:t>
            </a:r>
          </a:p>
        </p:txBody>
      </p:sp>
      <p:sp>
        <p:nvSpPr>
          <p:cNvPr id="54" name="Shape 54"/>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marL="457200" lvl="0" indent="-419100" rtl="0">
              <a:buClr>
                <a:schemeClr val="dk1"/>
              </a:buClr>
              <a:buSzPct val="208333"/>
              <a:buFont typeface="Arial"/>
              <a:buChar char="•"/>
            </a:pPr>
            <a:r>
              <a:rPr lang="en" sz="2400"/>
              <a:t>FRESCO is built on the foundations of work such as SANE and Ethane, however, FRESCO is much more sophisticated than the simple access control provided by those systems.</a:t>
            </a:r>
          </a:p>
          <a:p>
            <a:pPr marL="457200" lvl="0" indent="-419100" rtl="0">
              <a:buClr>
                <a:schemeClr val="dk1"/>
              </a:buClr>
              <a:buSzPct val="208333"/>
              <a:buFont typeface="Arial"/>
              <a:buChar char="•"/>
            </a:pPr>
            <a:r>
              <a:rPr lang="en" sz="2400"/>
              <a:t>FRESCO is specialized to serve the needs of security applications, prior work in languages that specify security policies include Nettle, Frenetic, Procera, and OpenSAFE.</a:t>
            </a:r>
          </a:p>
          <a:p>
            <a:pPr marL="457200" lvl="0" indent="-419100" rtl="0">
              <a:buClr>
                <a:schemeClr val="dk1"/>
              </a:buClr>
              <a:buSzPct val="208333"/>
              <a:buFont typeface="Arial"/>
              <a:buChar char="•"/>
            </a:pPr>
            <a:r>
              <a:rPr lang="en" sz="2400"/>
              <a:t>FRESCO is built on NOX, but could be extended to other architectures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474191" y="292775"/>
            <a:ext cx="8074341" cy="6235850"/>
          </a:xfrm>
          <a:prstGeom prst="rect">
            <a:avLst/>
          </a:prstGeom>
          <a:blipFill>
            <a:blip r:embed="rId3"/>
            <a:stretch>
              <a:fillRect/>
            </a:stretch>
          </a:blipFill>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buNone/>
            </a:pPr>
            <a:r>
              <a:rPr lang="en"/>
              <a:t>Module Design</a:t>
            </a:r>
          </a:p>
        </p:txBody>
      </p:sp>
      <p:sp>
        <p:nvSpPr>
          <p:cNvPr id="65" name="Shape 65"/>
          <p:cNvSpPr/>
          <p:nvPr/>
        </p:nvSpPr>
        <p:spPr>
          <a:xfrm>
            <a:off x="278873" y="4293725"/>
            <a:ext cx="8757471" cy="2109491"/>
          </a:xfrm>
          <a:prstGeom prst="rect">
            <a:avLst/>
          </a:prstGeom>
          <a:blipFill>
            <a:blip r:embed="rId3"/>
            <a:stretch>
              <a:fillRect/>
            </a:stretch>
          </a:blipFill>
        </p:spPr>
      </p:sp>
      <p:sp>
        <p:nvSpPr>
          <p:cNvPr id="66" name="Shape 66"/>
          <p:cNvSpPr txBox="1"/>
          <p:nvPr/>
        </p:nvSpPr>
        <p:spPr>
          <a:xfrm>
            <a:off x="457200" y="1682550"/>
            <a:ext cx="3657600" cy="457200"/>
          </a:xfrm>
          <a:prstGeom prst="rect">
            <a:avLst/>
          </a:prstGeom>
          <a:noFill/>
        </p:spPr>
        <p:txBody>
          <a:bodyPr lIns="91425" tIns="91425" rIns="91425" bIns="91425" anchor="t" anchorCtr="0">
            <a:noAutofit/>
          </a:bodyPr>
          <a:lstStyle/>
          <a:p>
            <a:endParaRPr/>
          </a:p>
        </p:txBody>
      </p:sp>
      <p:sp>
        <p:nvSpPr>
          <p:cNvPr id="67" name="Shape 67"/>
          <p:cNvSpPr txBox="1"/>
          <p:nvPr/>
        </p:nvSpPr>
        <p:spPr>
          <a:xfrm>
            <a:off x="457200" y="1682550"/>
            <a:ext cx="2611200" cy="2148299"/>
          </a:xfrm>
          <a:prstGeom prst="rect">
            <a:avLst/>
          </a:prstGeom>
        </p:spPr>
        <p:txBody>
          <a:bodyPr lIns="91425" tIns="91425" rIns="91425" bIns="91425" anchor="ctr" anchorCtr="0">
            <a:noAutofit/>
          </a:bodyPr>
          <a:lstStyle/>
          <a:p>
            <a:pPr marL="914400" lvl="1" indent="-381000" rtl="0">
              <a:spcBef>
                <a:spcPts val="480"/>
              </a:spcBef>
              <a:buClr>
                <a:schemeClr val="dk1"/>
              </a:buClr>
              <a:buSzPct val="100000"/>
              <a:buFont typeface="Arial"/>
              <a:buAutoNum type="alphaLcPeriod"/>
            </a:pPr>
            <a:r>
              <a:rPr lang="en" sz="2400">
                <a:solidFill>
                  <a:schemeClr val="dk1"/>
                </a:solidFill>
              </a:rPr>
              <a:t>input</a:t>
            </a:r>
          </a:p>
          <a:p>
            <a:pPr marL="914400" lvl="1" indent="-381000" rtl="0">
              <a:spcBef>
                <a:spcPts val="480"/>
              </a:spcBef>
              <a:buClr>
                <a:schemeClr val="dk1"/>
              </a:buClr>
              <a:buSzPct val="100000"/>
              <a:buFont typeface="Arial"/>
              <a:buAutoNum type="alphaLcPeriod"/>
            </a:pPr>
            <a:r>
              <a:rPr lang="en" sz="2400">
                <a:solidFill>
                  <a:schemeClr val="dk1"/>
                </a:solidFill>
              </a:rPr>
              <a:t>output</a:t>
            </a:r>
          </a:p>
          <a:p>
            <a:pPr marL="914400" lvl="1" indent="-381000" rtl="0">
              <a:spcBef>
                <a:spcPts val="480"/>
              </a:spcBef>
              <a:buClr>
                <a:schemeClr val="dk1"/>
              </a:buClr>
              <a:buSzPct val="100000"/>
              <a:buFont typeface="Arial"/>
              <a:buAutoNum type="alphaLcPeriod"/>
            </a:pPr>
            <a:r>
              <a:rPr lang="en" sz="2400">
                <a:solidFill>
                  <a:schemeClr val="dk1"/>
                </a:solidFill>
              </a:rPr>
              <a:t>parameter</a:t>
            </a:r>
          </a:p>
          <a:p>
            <a:pPr marL="914400" lvl="1" indent="-381000" rtl="0">
              <a:spcBef>
                <a:spcPts val="480"/>
              </a:spcBef>
              <a:buClr>
                <a:schemeClr val="dk1"/>
              </a:buClr>
              <a:buSzPct val="100000"/>
              <a:buFont typeface="Arial"/>
              <a:buAutoNum type="alphaLcPeriod"/>
            </a:pPr>
            <a:r>
              <a:rPr lang="en" sz="2400">
                <a:solidFill>
                  <a:schemeClr val="dk1"/>
                </a:solidFill>
              </a:rPr>
              <a:t>action </a:t>
            </a:r>
          </a:p>
          <a:p>
            <a:pPr marL="914400" lvl="1" indent="-381000" rtl="0">
              <a:spcBef>
                <a:spcPts val="480"/>
              </a:spcBef>
              <a:buClr>
                <a:schemeClr val="dk1"/>
              </a:buClr>
              <a:buSzPct val="100000"/>
              <a:buFont typeface="Arial"/>
              <a:buAutoNum type="alphaLcPeriod"/>
            </a:pPr>
            <a:r>
              <a:rPr lang="en" sz="2400">
                <a:solidFill>
                  <a:schemeClr val="dk1"/>
                </a:solidFill>
              </a:rPr>
              <a:t>event</a:t>
            </a:r>
          </a:p>
        </p:txBody>
      </p:sp>
      <p:sp>
        <p:nvSpPr>
          <p:cNvPr id="68" name="Shape 68"/>
          <p:cNvSpPr txBox="1"/>
          <p:nvPr/>
        </p:nvSpPr>
        <p:spPr>
          <a:xfrm>
            <a:off x="4810175" y="1682550"/>
            <a:ext cx="3657600" cy="2354399"/>
          </a:xfrm>
          <a:prstGeom prst="rect">
            <a:avLst/>
          </a:prstGeom>
          <a:noFill/>
        </p:spPr>
        <p:txBody>
          <a:bodyPr lIns="91425" tIns="91425" rIns="91425" bIns="91425" anchor="t" anchorCtr="0">
            <a:noAutofit/>
          </a:bodyPr>
          <a:lstStyle/>
          <a:p>
            <a:pPr marL="457200" lvl="0" indent="-317500" rtl="0">
              <a:buClr>
                <a:srgbClr val="000000"/>
              </a:buClr>
              <a:buSzPct val="97222"/>
              <a:buFont typeface="Arial"/>
              <a:buChar char="•"/>
            </a:pPr>
            <a:r>
              <a:rPr lang="en" sz="2400"/>
              <a:t>Action</a:t>
            </a:r>
          </a:p>
          <a:p>
            <a:pPr marL="914400" lvl="1" indent="-317500" rtl="0">
              <a:buClr>
                <a:srgbClr val="000000"/>
              </a:buClr>
              <a:buSzPct val="77777"/>
              <a:buFont typeface="Courier New"/>
              <a:buChar char="o"/>
            </a:pPr>
            <a:r>
              <a:rPr lang="en" sz="1800"/>
              <a:t>Drop </a:t>
            </a:r>
          </a:p>
          <a:p>
            <a:pPr marL="914400" lvl="1" indent="-317500" rtl="0">
              <a:buClr>
                <a:srgbClr val="000000"/>
              </a:buClr>
              <a:buSzPct val="77777"/>
              <a:buFont typeface="Courier New"/>
              <a:buChar char="o"/>
            </a:pPr>
            <a:r>
              <a:rPr lang="en" sz="1800"/>
              <a:t>Forward</a:t>
            </a:r>
          </a:p>
          <a:p>
            <a:pPr marL="914400" lvl="1" indent="-317500" rtl="0">
              <a:buClr>
                <a:srgbClr val="000000"/>
              </a:buClr>
              <a:buSzPct val="77777"/>
              <a:buFont typeface="Courier New"/>
              <a:buChar char="o"/>
            </a:pPr>
            <a:r>
              <a:rPr lang="en" sz="1800"/>
              <a:t>Group</a:t>
            </a:r>
          </a:p>
          <a:p>
            <a:pPr marL="914400" lvl="1" indent="-317500" rtl="0">
              <a:buClr>
                <a:srgbClr val="000000"/>
              </a:buClr>
              <a:buSzPct val="77777"/>
              <a:buFont typeface="Courier New"/>
              <a:buChar char="o"/>
            </a:pPr>
            <a:r>
              <a:rPr lang="en" sz="1800"/>
              <a:t>Set</a:t>
            </a:r>
          </a:p>
          <a:p>
            <a:pPr marL="1371600" lvl="2" indent="-317500" rtl="0">
              <a:buClr>
                <a:srgbClr val="000000"/>
              </a:buClr>
              <a:buSzPct val="77777"/>
              <a:buFont typeface="Wingdings"/>
              <a:buChar char="§"/>
            </a:pPr>
            <a:r>
              <a:rPr lang="en" sz="1800"/>
              <a:t>Redirect</a:t>
            </a:r>
          </a:p>
          <a:p>
            <a:pPr marL="1371600" lvl="2" indent="-317500" rtl="0">
              <a:buClr>
                <a:srgbClr val="000000"/>
              </a:buClr>
              <a:buSzPct val="77777"/>
              <a:buFont typeface="Wingdings"/>
              <a:buChar char="§"/>
            </a:pPr>
            <a:r>
              <a:rPr lang="en" sz="1800"/>
              <a:t>MIrror</a:t>
            </a:r>
          </a:p>
          <a:p>
            <a:pPr marL="1371600" lvl="2" indent="-317500">
              <a:buClr>
                <a:srgbClr val="000000"/>
              </a:buClr>
              <a:buSzPct val="77777"/>
              <a:buFont typeface="Wingdings"/>
              <a:buChar char="§"/>
            </a:pPr>
            <a:r>
              <a:rPr lang="en" sz="1800"/>
              <a:t>Quarantine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61277"/>
            <a:ext cx="8229600" cy="1143000"/>
          </a:xfrm>
          <a:prstGeom prst="rect">
            <a:avLst/>
          </a:prstGeom>
        </p:spPr>
        <p:txBody>
          <a:bodyPr lIns="91425" tIns="91425" rIns="91425" bIns="91425" anchor="b" anchorCtr="0">
            <a:noAutofit/>
          </a:bodyPr>
          <a:lstStyle/>
          <a:p>
            <a:pPr>
              <a:buNone/>
            </a:pPr>
            <a:r>
              <a:rPr lang="en" dirty="0"/>
              <a:t>Development Environment</a:t>
            </a:r>
          </a:p>
        </p:txBody>
      </p:sp>
      <p:sp>
        <p:nvSpPr>
          <p:cNvPr id="74" name="Shape 74"/>
          <p:cNvSpPr txBox="1">
            <a:spLocks noGrp="1"/>
          </p:cNvSpPr>
          <p:nvPr>
            <p:ph type="body" idx="1"/>
          </p:nvPr>
        </p:nvSpPr>
        <p:spPr>
          <a:xfrm>
            <a:off x="457200" y="1211897"/>
            <a:ext cx="8229600" cy="4967700"/>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Script-to-Module Translation</a:t>
            </a:r>
          </a:p>
          <a:p>
            <a:pPr marL="914400" lvl="1" indent="-381000" rtl="0">
              <a:buClr>
                <a:schemeClr val="dk1"/>
              </a:buClr>
              <a:buSzPct val="80000"/>
              <a:buFont typeface="Courier New"/>
              <a:buChar char="o"/>
            </a:pPr>
            <a:r>
              <a:rPr lang="en" dirty="0"/>
              <a:t>Registration API:  </a:t>
            </a:r>
          </a:p>
          <a:p>
            <a:pPr marL="1371600" lvl="2" indent="-381000" rtl="0">
              <a:buClr>
                <a:schemeClr val="dk1"/>
              </a:buClr>
              <a:buSzPct val="80000"/>
              <a:buFont typeface="Wingdings"/>
              <a:buChar char="§"/>
            </a:pPr>
            <a:r>
              <a:rPr lang="en" dirty="0"/>
              <a:t>Administrator give developer an ID and an asymmetric key pair</a:t>
            </a:r>
          </a:p>
          <a:p>
            <a:pPr marL="1371600" lvl="2" indent="-381000" rtl="0">
              <a:buClr>
                <a:schemeClr val="dk1"/>
              </a:buClr>
              <a:buSzPct val="80000"/>
              <a:buFont typeface="Wingdings"/>
              <a:buChar char="§"/>
            </a:pPr>
            <a:r>
              <a:rPr lang="en" dirty="0"/>
              <a:t>Developer embed ID in app and sign it with private key</a:t>
            </a:r>
          </a:p>
          <a:p>
            <a:pPr marL="457200" lvl="0" indent="-419100" rtl="0">
              <a:buClr>
                <a:schemeClr val="dk1"/>
              </a:buClr>
              <a:buSzPct val="166666"/>
              <a:buFont typeface="Arial"/>
              <a:buChar char="•"/>
            </a:pPr>
            <a:r>
              <a:rPr lang="en" dirty="0"/>
              <a:t>Database Management </a:t>
            </a:r>
          </a:p>
          <a:p>
            <a:pPr marL="914400" lvl="1" indent="-381000" rtl="0">
              <a:buClr>
                <a:schemeClr val="dk1"/>
              </a:buClr>
              <a:buSzPct val="80000"/>
              <a:buFont typeface="Courier New"/>
              <a:buChar char="o"/>
            </a:pPr>
            <a:r>
              <a:rPr lang="en" dirty="0"/>
              <a:t>Tracking network states</a:t>
            </a:r>
          </a:p>
          <a:p>
            <a:pPr marL="457200" lvl="0" indent="-419100" rtl="0">
              <a:buClr>
                <a:schemeClr val="dk1"/>
              </a:buClr>
              <a:buSzPct val="166666"/>
              <a:buFont typeface="Arial"/>
              <a:buChar char="•"/>
            </a:pPr>
            <a:r>
              <a:rPr lang="en" dirty="0"/>
              <a:t>Event Management</a:t>
            </a:r>
          </a:p>
          <a:p>
            <a:pPr marL="457200" lvl="0" indent="-419100" rtl="0">
              <a:buClr>
                <a:schemeClr val="dk1"/>
              </a:buClr>
              <a:buSzPct val="166666"/>
              <a:buFont typeface="Arial"/>
              <a:buChar char="•"/>
            </a:pPr>
            <a:r>
              <a:rPr lang="en" dirty="0"/>
              <a:t>Instance execution</a:t>
            </a:r>
          </a:p>
          <a:p>
            <a:pPr marL="914400" lvl="1" indent="-381000" rtl="0">
              <a:buClr>
                <a:schemeClr val="dk1"/>
              </a:buClr>
              <a:buSzPct val="80000"/>
              <a:buFont typeface="Courier New"/>
              <a:buChar char="o"/>
            </a:pPr>
            <a:r>
              <a:rPr lang="en" dirty="0"/>
              <a:t>Authorize the app ID using public key</a:t>
            </a:r>
          </a:p>
          <a:p>
            <a:pPr marL="914400" lvl="1" indent="-381000">
              <a:buClr>
                <a:schemeClr val="dk1"/>
              </a:buClr>
              <a:buSzPct val="80000"/>
              <a:buFont typeface="Courier New"/>
              <a:buChar char="o"/>
            </a:pPr>
            <a:r>
              <a:rPr lang="en" dirty="0"/>
              <a:t>Instance is instantiated when event happens</a:t>
            </a:r>
          </a:p>
        </p:txBody>
      </p:sp>
    </p:spTree>
  </p:cSld>
  <p:clrMapOvr>
    <a:masterClrMapping/>
  </p:clrMapOvr>
  <p:transition spd="slow">
    <p:cut/>
  </p:transition>
</p:sld>
</file>

<file path=ppt/theme/theme1.xml><?xml version="1.0" encoding="utf-8"?>
<a:theme xmlns:a="http://schemas.openxmlformats.org/drawingml/2006/main">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957</Words>
  <Application>Microsoft Office PowerPoint</Application>
  <PresentationFormat>On-screen Show (4:3)</PresentationFormat>
  <Paragraphs>140</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
      <vt:lpstr>Openflow App Security</vt:lpstr>
      <vt:lpstr>Background</vt:lpstr>
      <vt:lpstr>Motivations</vt:lpstr>
      <vt:lpstr>Basic Problem</vt:lpstr>
      <vt:lpstr>What is FRESCO</vt:lpstr>
      <vt:lpstr>What is FRESCO</vt:lpstr>
      <vt:lpstr>PowerPoint Presentation</vt:lpstr>
      <vt:lpstr>Module Design</vt:lpstr>
      <vt:lpstr>Development Environment</vt:lpstr>
      <vt:lpstr>Event Handling</vt:lpstr>
      <vt:lpstr>Script Language</vt:lpstr>
      <vt:lpstr>Resource Controller</vt:lpstr>
      <vt:lpstr>Security Enforcement Kernel</vt:lpstr>
      <vt:lpstr>Case Study: Reflector Net</vt:lpstr>
      <vt:lpstr>Case Study: Reflector Net</vt:lpstr>
      <vt:lpstr>PowerPoint Presentation</vt:lpstr>
      <vt:lpstr>Case Study: Cooperating with Legacy Security Applications</vt:lpstr>
      <vt:lpstr>Case Study: Cooperating with Legacy Security Applications</vt:lpstr>
      <vt:lpstr>Case Study: Cooperating with Legacy Security Applications</vt:lpstr>
      <vt:lpstr>System Evaluation</vt:lpstr>
      <vt:lpstr>System Evaluation</vt:lpstr>
      <vt:lpstr>System Evaluation</vt:lpstr>
      <vt:lpstr>System Evaluation</vt:lpstr>
      <vt:lpstr>System Evaluation</vt:lpstr>
      <vt:lpstr>Related Work</vt:lpstr>
      <vt:lpstr>FortNOX</vt:lpstr>
      <vt:lpstr>SDN/OpenFlow Evasion Scenario</vt:lpstr>
      <vt:lpstr>PowerPoint Presentation</vt:lpstr>
      <vt:lpstr>PowerPoint Presentation</vt:lpstr>
      <vt:lpstr>Videos</vt:lpstr>
      <vt:lpstr>Open Issues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Openflow App Security</dc:title>
  <dc:creator>Stephen Duraski</dc:creator>
  <cp:lastModifiedBy>Yan Chen</cp:lastModifiedBy>
  <cp:revision>3</cp:revision>
  <dcterms:modified xsi:type="dcterms:W3CDTF">2013-02-04T18:52:15Z</dcterms:modified>
</cp:coreProperties>
</file>