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3" r:id="rId16"/>
    <p:sldId id="269" r:id="rId17"/>
    <p:sldId id="270" r:id="rId18"/>
    <p:sldId id="271" r:id="rId19"/>
    <p:sldId id="274" r:id="rId20"/>
    <p:sldId id="275" r:id="rId21"/>
    <p:sldId id="29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1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0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46955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293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Problem of this: (1) Finite code path :countable</a:t>
            </a:r>
          </a:p>
          <a:p>
            <a:pPr lvl="0" rtl="0">
              <a:buNone/>
            </a:pPr>
            <a:r>
              <a:rPr lang="en"/>
              <a:t>(2) Input value does not change x, y, z</a:t>
            </a:r>
          </a:p>
          <a:p>
            <a:pPr>
              <a:buNone/>
            </a:pPr>
            <a:r>
              <a:rPr lang="en"/>
              <a:t>(3) Actually another branch for x + y + z !=3</a:t>
            </a:r>
          </a:p>
        </p:txBody>
      </p:sp>
    </p:spTree>
    <p:extLst>
      <p:ext uri="{BB962C8B-B14F-4D97-AF65-F5344CB8AC3E}">
        <p14:creationId xmlns:p14="http://schemas.microsoft.com/office/powerpoint/2010/main" val="201481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Symbolic execution does not encapsulate state</a:t>
            </a:r>
          </a:p>
        </p:txBody>
      </p:sp>
    </p:spTree>
    <p:extLst>
      <p:ext uri="{BB962C8B-B14F-4D97-AF65-F5344CB8AC3E}">
        <p14:creationId xmlns:p14="http://schemas.microsoft.com/office/powerpoint/2010/main" val="213769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445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Output is undetermined, based on input. The handler should be always the same based on events</a:t>
            </a:r>
          </a:p>
        </p:txBody>
      </p:sp>
    </p:spTree>
    <p:extLst>
      <p:ext uri="{BB962C8B-B14F-4D97-AF65-F5344CB8AC3E}">
        <p14:creationId xmlns:p14="http://schemas.microsoft.com/office/powerpoint/2010/main" val="2243567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0587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host : limited transitions</a:t>
            </a:r>
          </a:p>
        </p:txBody>
      </p:sp>
    </p:spTree>
    <p:extLst>
      <p:ext uri="{BB962C8B-B14F-4D97-AF65-F5344CB8AC3E}">
        <p14:creationId xmlns:p14="http://schemas.microsoft.com/office/powerpoint/2010/main" val="521623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Symbolic variables are part of symbolic packet header</a:t>
            </a:r>
          </a:p>
        </p:txBody>
      </p:sp>
    </p:spTree>
    <p:extLst>
      <p:ext uri="{BB962C8B-B14F-4D97-AF65-F5344CB8AC3E}">
        <p14:creationId xmlns:p14="http://schemas.microsoft.com/office/powerpoint/2010/main" val="3237200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(1) The state is the </a:t>
            </a:r>
            <a:r>
              <a:rPr lang="en" b="1"/>
              <a:t>system </a:t>
            </a:r>
            <a:r>
              <a:rPr lang="en"/>
              <a:t>state</a:t>
            </a:r>
          </a:p>
          <a:p>
            <a:pPr lvl="0" rtl="0">
              <a:buNone/>
            </a:pPr>
            <a:r>
              <a:rPr lang="en"/>
              <a:t>(2) client means switch</a:t>
            </a:r>
          </a:p>
          <a:p>
            <a:pPr lvl="0" rtl="0">
              <a:buNone/>
            </a:pPr>
            <a:r>
              <a:rPr lang="en"/>
              <a:t>(3) client sub i is the event that switch sub i got a packet_in</a:t>
            </a:r>
          </a:p>
          <a:p>
            <a:pPr lvl="0" rtl="0">
              <a:buNone/>
            </a:pPr>
            <a:r>
              <a:rPr lang="en"/>
              <a:t>(4) discovery _packet is a wrapper handler for packet_in embedding symbolic execution: It knows the control state. The symbolic execution function does not. It simply tells it. </a:t>
            </a:r>
          </a:p>
          <a:p>
            <a:pPr lvl="0" rtl="0">
              <a:buNone/>
            </a:pPr>
            <a:r>
              <a:rPr lang="en"/>
              <a:t>(5)Symbolic execution has branched outputs. Pkt1: client1 send to port Pkt2: client1 flood</a:t>
            </a:r>
          </a:p>
          <a:p>
            <a:pPr lvl="0" rtl="0">
              <a:buNone/>
            </a:pPr>
            <a:r>
              <a:rPr lang="en"/>
              <a:t>(6) why the state has changed. Because mac table is updated</a:t>
            </a:r>
          </a:p>
          <a:p>
            <a:pPr>
              <a:buNone/>
            </a:pPr>
            <a:r>
              <a:rPr lang="en"/>
              <a:t>(7) every component state got the transition discover_packets, the combination of (client sub i , discover_packets) represent the system transition</a:t>
            </a:r>
          </a:p>
        </p:txBody>
      </p:sp>
    </p:spTree>
    <p:extLst>
      <p:ext uri="{BB962C8B-B14F-4D97-AF65-F5344CB8AC3E}">
        <p14:creationId xmlns:p14="http://schemas.microsoft.com/office/powerpoint/2010/main" val="1702425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Second box will basically compute the next_state.enabled_transitions so that we can move on.</a:t>
            </a:r>
          </a:p>
          <a:p>
            <a:pPr>
              <a:buNone/>
            </a:pPr>
            <a:r>
              <a:rPr lang="en"/>
              <a:t>client.packets :hashtable: key is the state of the controller, value is the branch of the packets (struct)</a:t>
            </a:r>
          </a:p>
        </p:txBody>
      </p:sp>
    </p:spTree>
    <p:extLst>
      <p:ext uri="{BB962C8B-B14F-4D97-AF65-F5344CB8AC3E}">
        <p14:creationId xmlns:p14="http://schemas.microsoft.com/office/powerpoint/2010/main" val="286383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new_packets is a branch of packets to send (con1: pack1) (con2, pack2)</a:t>
            </a:r>
          </a:p>
        </p:txBody>
      </p:sp>
    </p:spTree>
    <p:extLst>
      <p:ext uri="{BB962C8B-B14F-4D97-AF65-F5344CB8AC3E}">
        <p14:creationId xmlns:p14="http://schemas.microsoft.com/office/powerpoint/2010/main" val="9778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5996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3280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389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540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701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7477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8958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6130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377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0791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77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402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585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070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35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0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644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49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CS: Variable value setting</a:t>
            </a:r>
          </a:p>
        </p:txBody>
      </p:sp>
    </p:spTree>
    <p:extLst>
      <p:ext uri="{BB962C8B-B14F-4D97-AF65-F5344CB8AC3E}">
        <p14:creationId xmlns:p14="http://schemas.microsoft.com/office/powerpoint/2010/main" val="220557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503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69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Openflow App Testing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Chao SHI,</a:t>
            </a:r>
          </a:p>
          <a:p>
            <a:pPr>
              <a:buNone/>
            </a:pPr>
            <a:r>
              <a:rPr lang="en"/>
              <a:t>Stephen Duraski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Symbolic Execution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Tracking the symbolic variable rather than actual value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Symbolic </a:t>
            </a:r>
            <a:r>
              <a:rPr lang="en" dirty="0"/>
              <a:t>variable is associated with input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Real variables are associated with symbolic variables and the expression is updated accordingly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Fork at every branch.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Still not </a:t>
            </a:r>
            <a:r>
              <a:rPr lang="en" dirty="0" smtClean="0"/>
              <a:t>scalable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223837" y="292912"/>
            <a:ext cx="8696325" cy="6315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Symbolic Execution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Equivalent class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Same code path for all instances in the same class</a:t>
            </a:r>
            <a:endParaRPr lang="en" sz="20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Still problems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b="1" dirty="0" smtClean="0"/>
              <a:t>Code </a:t>
            </a:r>
            <a:r>
              <a:rPr lang="en" sz="2000" b="1" dirty="0"/>
              <a:t>path coverage</a:t>
            </a:r>
            <a:r>
              <a:rPr lang="en" sz="2000" dirty="0"/>
              <a:t> does not mean</a:t>
            </a:r>
            <a:r>
              <a:rPr lang="en" sz="2000" b="1" dirty="0"/>
              <a:t> system path coverage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Combine State Modeling and Symbolic Execution </a:t>
            </a:r>
            <a:r>
              <a:rPr lang="en" sz="2800" dirty="0" smtClean="0"/>
              <a:t>is good !</a:t>
            </a:r>
            <a:endParaRPr lang="en" sz="2800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State modeling to </a:t>
            </a:r>
            <a:r>
              <a:rPr lang="en" sz="2000" dirty="0" smtClean="0"/>
              <a:t>exhaust </a:t>
            </a:r>
            <a:r>
              <a:rPr lang="en" sz="2000" b="1" dirty="0" smtClean="0"/>
              <a:t>system states</a:t>
            </a:r>
            <a:endParaRPr lang="en" sz="2000" b="1" dirty="0"/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Symbolic execution </a:t>
            </a:r>
            <a:r>
              <a:rPr lang="en" sz="2000" dirty="0" smtClean="0"/>
              <a:t>to reduce transition numbers</a:t>
            </a:r>
            <a:endParaRPr lang="en" sz="2000" b="1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Modeling in Openflow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/>
              <a:t>State</a:t>
            </a:r>
            <a:r>
              <a:rPr lang="en" dirty="0"/>
              <a:t>: </a:t>
            </a:r>
            <a:r>
              <a:rPr lang="en" dirty="0" smtClean="0"/>
              <a:t>Controller + Switch + Host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 smtClean="0"/>
              <a:t>Transition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/>
              <a:t>Input</a:t>
            </a:r>
            <a:r>
              <a:rPr lang="en" dirty="0"/>
              <a:t>: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Event (Packet_IN, Flow_Removed, Port_Status)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Message Content (OFMessage) ( </a:t>
            </a:r>
            <a:r>
              <a:rPr lang="en" b="1" dirty="0"/>
              <a:t>We don't want it </a:t>
            </a:r>
            <a:r>
              <a:rPr lang="en" dirty="0"/>
              <a:t>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Output: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The</a:t>
            </a:r>
            <a:r>
              <a:rPr lang="en" b="1" dirty="0"/>
              <a:t> actual code path</a:t>
            </a:r>
            <a:r>
              <a:rPr lang="en" dirty="0"/>
              <a:t> of the event Handler (Atomic)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That problem can be solved using the extension of Symbolic Execution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935" t="6960" r="7899" b="8090"/>
          <a:stretch>
            <a:fillRect/>
          </a:stretch>
        </p:blipFill>
        <p:spPr bwMode="auto">
          <a:xfrm>
            <a:off x="166427" y="205273"/>
            <a:ext cx="8660331" cy="64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26559" y="308029"/>
            <a:ext cx="7975364" cy="62711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OFSwitch and Host Simplification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Switch </a:t>
            </a:r>
            <a:r>
              <a:rPr lang="en" sz="2800" dirty="0" smtClean="0"/>
              <a:t>is channels +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flow table</a:t>
            </a:r>
            <a:endParaRPr lang="en" sz="20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Switch has Two simple transition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process_pkt, process_of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process_pkt: multiple packet processing - &gt; a state transfer</a:t>
            </a:r>
            <a:endParaRPr lang="en" sz="20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 smtClean="0"/>
              <a:t>Equivalent flow table is the same state</a:t>
            </a:r>
            <a:endParaRPr lang="en" sz="20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Host is categorized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Server-- receive / send_reply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Client -- send / receive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Symbolic Execution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Find the equivalent class of input packet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Pick one packet from the class as </a:t>
            </a:r>
            <a:r>
              <a:rPr lang="en" b="1" dirty="0" smtClean="0"/>
              <a:t>relevant packet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 smtClean="0"/>
              <a:t>Symbolic packet </a:t>
            </a:r>
            <a:r>
              <a:rPr lang="en" dirty="0" smtClean="0"/>
              <a:t>composed of Symbolic variables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b="1" dirty="0" smtClean="0"/>
              <a:t>Concrete Controller State</a:t>
            </a:r>
            <a:endParaRPr lang="en" b="1"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Combination</a:t>
            </a:r>
          </a:p>
        </p:txBody>
      </p:sp>
      <p:sp>
        <p:nvSpPr>
          <p:cNvPr id="130" name="Shape 130"/>
          <p:cNvSpPr/>
          <p:nvPr/>
        </p:nvSpPr>
        <p:spPr>
          <a:xfrm>
            <a:off x="294630" y="1772775"/>
            <a:ext cx="8554738" cy="463679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Network is still a complex stuff !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Distributed mechanism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Complex protocol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Large state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Asynchronous events, random ordering, race conditions.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83024" y="1239499"/>
            <a:ext cx="5962857" cy="2940538"/>
          </a:xfrm>
          <a:prstGeom prst="rect">
            <a:avLst/>
          </a:prstGeom>
          <a:blipFill>
            <a:blip r:embed="rId3"/>
            <a:srcRect/>
            <a:stretch>
              <a:fillRect b="-127008"/>
            </a:stretch>
          </a:blipFill>
        </p:spPr>
      </p:sp>
      <p:sp>
        <p:nvSpPr>
          <p:cNvPr id="136" name="Shape 136"/>
          <p:cNvSpPr/>
          <p:nvPr/>
        </p:nvSpPr>
        <p:spPr>
          <a:xfrm>
            <a:off x="6405671" y="1856070"/>
            <a:ext cx="2652899" cy="11262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800" b="1"/>
              <a:t>Initialization: enable discover_packets by every switch</a:t>
            </a:r>
          </a:p>
        </p:txBody>
      </p:sp>
      <p:cxnSp>
        <p:nvCxnSpPr>
          <p:cNvPr id="137" name="Shape 137"/>
          <p:cNvCxnSpPr>
            <a:stCxn id="136" idx="1"/>
          </p:cNvCxnSpPr>
          <p:nvPr/>
        </p:nvCxnSpPr>
        <p:spPr>
          <a:xfrm flipH="1">
            <a:off x="4360985" y="2419170"/>
            <a:ext cx="2044686" cy="3486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0" name="Shape 140"/>
          <p:cNvSpPr/>
          <p:nvPr/>
        </p:nvSpPr>
        <p:spPr>
          <a:xfrm>
            <a:off x="4915877" y="3598840"/>
            <a:ext cx="3848303" cy="12900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 b="1" dirty="0"/>
              <a:t>Run discover_packets_transition and enable new transitions </a:t>
            </a:r>
          </a:p>
        </p:txBody>
      </p:sp>
      <p:cxnSp>
        <p:nvCxnSpPr>
          <p:cNvPr id="141" name="Shape 141"/>
          <p:cNvCxnSpPr>
            <a:stCxn id="140" idx="1"/>
          </p:cNvCxnSpPr>
          <p:nvPr/>
        </p:nvCxnSpPr>
        <p:spPr>
          <a:xfrm flipH="1" flipV="1">
            <a:off x="3829539" y="4139088"/>
            <a:ext cx="1086338" cy="10475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5"/>
          <p:cNvSpPr/>
          <p:nvPr/>
        </p:nvSpPr>
        <p:spPr>
          <a:xfrm>
            <a:off x="0" y="1938214"/>
            <a:ext cx="5962857" cy="3695652"/>
          </a:xfrm>
          <a:prstGeom prst="rect">
            <a:avLst/>
          </a:prstGeom>
          <a:blipFill>
            <a:blip r:embed="rId2"/>
            <a:srcRect/>
            <a:stretch>
              <a:fillRect t="-80624" b="-1"/>
            </a:stretch>
          </a:blipFill>
        </p:spPr>
      </p:sp>
      <p:sp>
        <p:nvSpPr>
          <p:cNvPr id="5" name="Shape 138"/>
          <p:cNvSpPr/>
          <p:nvPr/>
        </p:nvSpPr>
        <p:spPr>
          <a:xfrm>
            <a:off x="5894614" y="453044"/>
            <a:ext cx="3108710" cy="1977600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 b="1" dirty="0"/>
              <a:t>Are you the switch in discover_packets_transition. If so, your next transition is already assigned. If not, continue listening on packets</a:t>
            </a:r>
          </a:p>
        </p:txBody>
      </p:sp>
      <p:cxnSp>
        <p:nvCxnSpPr>
          <p:cNvPr id="6" name="Shape 139"/>
          <p:cNvCxnSpPr/>
          <p:nvPr/>
        </p:nvCxnSpPr>
        <p:spPr>
          <a:xfrm flipH="1">
            <a:off x="4564185" y="2196123"/>
            <a:ext cx="1330429" cy="86750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6215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985562" y="1688123"/>
            <a:ext cx="7476230" cy="4272196"/>
          </a:xfrm>
          <a:prstGeom prst="rect">
            <a:avLst/>
          </a:prstGeom>
          <a:blipFill>
            <a:blip r:embed="rId3"/>
            <a:srcRect/>
            <a:stretch>
              <a:fillRect t="-2570"/>
            </a:stretch>
          </a:blipFill>
        </p:spPr>
      </p:sp>
      <p:sp>
        <p:nvSpPr>
          <p:cNvPr id="147" name="Shape 147"/>
          <p:cNvSpPr/>
          <p:nvPr/>
        </p:nvSpPr>
        <p:spPr>
          <a:xfrm>
            <a:off x="706075" y="548192"/>
            <a:ext cx="2694599" cy="736499"/>
          </a:xfrm>
          <a:prstGeom prst="rect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800" b="1"/>
              <a:t>state of the ctrl is changed</a:t>
            </a:r>
          </a:p>
        </p:txBody>
      </p:sp>
      <p:cxnSp>
        <p:nvCxnSpPr>
          <p:cNvPr id="148" name="Shape 148"/>
          <p:cNvCxnSpPr>
            <a:stCxn id="147" idx="2"/>
          </p:cNvCxnSpPr>
          <p:nvPr/>
        </p:nvCxnSpPr>
        <p:spPr>
          <a:xfrm flipH="1">
            <a:off x="1443174" y="1284692"/>
            <a:ext cx="610200" cy="1331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indent="0">
              <a:buNone/>
            </a:pPr>
            <a:r>
              <a:rPr lang="en" dirty="0"/>
              <a:t>OpenFlow Specific Search Strategies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PKT-SEQ: Relevant packet sequences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NO-DELAY: Instantaneous rule updates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UNUSUAL: Uncommon delays and reordings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FLOW-IR: Flow independence reduction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PKT-SEQ is complementary to other strategies in that it only reduces the number of send transitions rather than the possible kind of event orderings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Specifying Application Correctness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Customizable correctness properties - testing correctness involves verifying that "something bad never happens" (safety) and that "something good eventually happens" (liveness).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 check these properties, NICE allows correctness properties to (i)access the system state, (ii) register callbacks, and (iii) maintain local state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Specifying Application Correctness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NICE provides a library of correctness properties applicable to a wide variety of OpenFlow applications.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Includes: NoForwardingLoops, NoBlackHoles, DirectPaths, StrictDirectPaths, NoForgottenPackets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11908" y="375138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Implementation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724948"/>
            <a:ext cx="8229600" cy="39333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NICE consists of 3 parts: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A model checker -  NICE remembers the sequence of transitions that created the state and restores it by replaying the sequence, state-matching is doing by comparing and storing hashes of the explored states.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A concolic execution engine - executes the Python code with concrete instead of symbolic inputs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A collection of models including the simplified switch and several end hosts.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3536794" y="274637"/>
            <a:ext cx="5607206" cy="24425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Performance</a:t>
            </a:r>
          </a:p>
        </p:txBody>
      </p:sp>
      <p:sp>
        <p:nvSpPr>
          <p:cNvPr id="6" name="Shape 172"/>
          <p:cNvSpPr txBox="1">
            <a:spLocks/>
          </p:cNvSpPr>
          <p:nvPr/>
        </p:nvSpPr>
        <p:spPr>
          <a:xfrm>
            <a:off x="382555" y="2424744"/>
            <a:ext cx="8229600" cy="393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" sz="2400" dirty="0" smtClean="0"/>
          </a:p>
          <a:p>
            <a:pPr marL="457200" indent="-3810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The experiments are run on the topology of Figure 1 (reproduced here)</a:t>
            </a:r>
          </a:p>
          <a:p>
            <a:pPr marL="457200" indent="-3810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Host A sends a “layer-2 ping” packet to host B which replies with a packet to A. </a:t>
            </a:r>
          </a:p>
          <a:p>
            <a:pPr marL="457200" indent="-3810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The controller runs the MAC-learning switch program of Figure 3. </a:t>
            </a:r>
          </a:p>
          <a:p>
            <a:pPr marL="457200" indent="-3810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The numbers of transitions and unique states, and the execution time as the number of concurrent pings is increased (a pair of packets) are reported</a:t>
            </a:r>
            <a:r>
              <a:rPr lang="en" sz="2800" dirty="0" smtClean="0"/>
              <a:t>.</a:t>
            </a:r>
          </a:p>
          <a:p>
            <a:pPr marL="457200" indent="-3810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" sz="2400" dirty="0" smtClean="0"/>
          </a:p>
          <a:p>
            <a:pPr marL="457200" indent="-3810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endParaRPr lang="en" sz="2400" dirty="0" smtClean="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71694" y="16439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Performance</a:t>
            </a:r>
          </a:p>
        </p:txBody>
      </p:sp>
      <p:sp>
        <p:nvSpPr>
          <p:cNvPr id="186" name="Shape 186"/>
          <p:cNvSpPr/>
          <p:nvPr/>
        </p:nvSpPr>
        <p:spPr>
          <a:xfrm>
            <a:off x="1112802" y="3421210"/>
            <a:ext cx="6918395" cy="32953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7" name="Shape 187"/>
          <p:cNvSpPr/>
          <p:nvPr/>
        </p:nvSpPr>
        <p:spPr>
          <a:xfrm>
            <a:off x="457200" y="1512875"/>
            <a:ext cx="8244094" cy="17028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Performance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Comparison to state-of-the-art model checkers SPIN and JPF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SPIN performs a full search more efficiently, but state-space explosion occurs and SPIN runs out of memory with 7 pings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SPIN's Partial-order reduction only decreases the growth rate by 18%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JPF is already slower than nice, and even after extra effort is put into improving the Java model used in JPF, it is still substantially slower.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" dirty="0"/>
              <a:t>Openflow does not reduce complexity, it just encapsulates it.</a:t>
            </a:r>
          </a:p>
          <a:p>
            <a:pPr marL="914400" lvl="1" indent="-381000">
              <a:buSzPct val="80000"/>
            </a:pPr>
            <a:r>
              <a:rPr lang="en" dirty="0"/>
              <a:t>The distributed and asynchronous feature of networking is inherent</a:t>
            </a:r>
          </a:p>
          <a:p>
            <a:pPr marL="914400" lvl="1" indent="-381000">
              <a:buSzPct val="80000"/>
            </a:pPr>
            <a:r>
              <a:rPr lang="en" dirty="0"/>
              <a:t>The correctness of controller not verified</a:t>
            </a:r>
          </a:p>
          <a:p>
            <a:pPr marL="914400" lvl="1" indent="-381000">
              <a:buSzPct val="80000"/>
            </a:pPr>
            <a:r>
              <a:rPr lang="en" dirty="0"/>
              <a:t>Hard to test your apps on Openflow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75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NICE and Real Applications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421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800" dirty="0"/>
              <a:t>NICE detected 3 bugs in a MAC-learning switch (PySwitch)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dirty="0"/>
              <a:t>Host unreachable after moving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dirty="0"/>
              <a:t>Delayed direct path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dirty="0"/>
              <a:t>Excess </a:t>
            </a:r>
            <a:r>
              <a:rPr lang="en" sz="2800" dirty="0" smtClean="0"/>
              <a:t>flooding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NICE and Real Applications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421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800" dirty="0" smtClean="0"/>
              <a:t>NICE </a:t>
            </a:r>
            <a:r>
              <a:rPr lang="en" sz="2800" dirty="0"/>
              <a:t>found several bugs in a Web Server Load Balancer (dynamically reconfigures data center traffic based on load)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dirty="0"/>
              <a:t>Next TCP packet always dropped after reconfiguration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dirty="0"/>
              <a:t>Some TCP packets dropped after reconfiguration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dirty="0"/>
              <a:t>ARP packets forgotten during address resolution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800" dirty="0"/>
              <a:t>Duplicate SYN packets during transitions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80591774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NICE and Real Applications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Energy-Efficient Traffic Engineering (selectively powering down links and redirecting during light loads)</a:t>
            </a:r>
          </a:p>
          <a:p>
            <a:pPr marL="914400" lvl="1" indent="-4191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 dirty="0"/>
              <a:t>First packet of new flow is dropped</a:t>
            </a:r>
          </a:p>
          <a:p>
            <a:pPr marL="914400" lvl="1" indent="-4191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 dirty="0"/>
              <a:t>The first few packets of a new flow can be dropped</a:t>
            </a:r>
          </a:p>
          <a:p>
            <a:pPr marL="914400" lvl="1" indent="-4191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 dirty="0"/>
              <a:t>Only on-demand routes used under high loads</a:t>
            </a:r>
          </a:p>
          <a:p>
            <a:pPr marL="914400" lvl="1" indent="-4191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 dirty="0"/>
              <a:t>Packets can be dropped when the load reduces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Overhead of running NICE</a:t>
            </a:r>
          </a:p>
        </p:txBody>
      </p:sp>
      <p:sp>
        <p:nvSpPr>
          <p:cNvPr id="211" name="Shape 211"/>
          <p:cNvSpPr/>
          <p:nvPr/>
        </p:nvSpPr>
        <p:spPr>
          <a:xfrm>
            <a:off x="1533525" y="2083800"/>
            <a:ext cx="6076950" cy="4000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Coverage vs. Overhead Trade-Offs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There are some current limitations to NICE with the current approach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Concrete execution on the switch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Concrete global controller variables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Infinite execution trees in symbolic execution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Related work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NICE uses ideas in model checking and symbolic execution, and is the first to apply those techniques to testing OpenFlow networks.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Other work such as Frenetic, OFRewind, and FlowChecker can perform limited testing in OpenFlow networks.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Race Condition</a:t>
            </a:r>
          </a:p>
        </p:txBody>
      </p:sp>
      <p:sp>
        <p:nvSpPr>
          <p:cNvPr id="36" name="Shape 36"/>
          <p:cNvSpPr/>
          <p:nvPr/>
        </p:nvSpPr>
        <p:spPr>
          <a:xfrm>
            <a:off x="43553" y="2220832"/>
            <a:ext cx="9079212" cy="39527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Background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Finite State Machine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00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model of hardware or computer programs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State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Variable value assignment, flags, code block in execution, etc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Transition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Input (Event)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Output (Action)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097605" y="1906696"/>
            <a:ext cx="4437906" cy="443790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State Diagram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indent="0">
              <a:buNone/>
            </a:pPr>
            <a:r>
              <a:rPr lang="en" dirty="0"/>
              <a:t>Model Checking for </a:t>
            </a:r>
            <a:r>
              <a:rPr lang="en" dirty="0" smtClean="0"/>
              <a:t>Distributed System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 smtClean="0"/>
              <a:t>System</a:t>
            </a:r>
            <a:r>
              <a:rPr lang="en" sz="2800" b="1" dirty="0"/>
              <a:t>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b="1" dirty="0"/>
              <a:t>Components </a:t>
            </a:r>
            <a:r>
              <a:rPr lang="en" sz="2000" dirty="0"/>
              <a:t>&amp; </a:t>
            </a:r>
            <a:r>
              <a:rPr lang="en" sz="2000" b="1" dirty="0"/>
              <a:t>Channels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/>
              <a:t>State: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b="1" dirty="0"/>
              <a:t>Component State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b="1" dirty="0"/>
              <a:t>System State = Component States + Channel </a:t>
            </a:r>
            <a:r>
              <a:rPr lang="en-US" altLang="zh-CN" sz="2000" b="1" dirty="0" smtClean="0"/>
              <a:t>Contents</a:t>
            </a:r>
            <a:endParaRPr lang="en" sz="2000" b="1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b="1" dirty="0"/>
              <a:t>Transition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b="1" dirty="0"/>
              <a:t>Enabled Transitions </a:t>
            </a:r>
            <a:r>
              <a:rPr lang="en" sz="2000" dirty="0"/>
              <a:t>(System level)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b="1" dirty="0"/>
              <a:t>System Execution </a:t>
            </a:r>
            <a:r>
              <a:rPr lang="en" sz="2000" dirty="0"/>
              <a:t>(Sequence of Transitions)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9175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 Checking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44049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What to look for: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Deadlocks, incompatible states causing crash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Both hardware and software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Method: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State Space Enumeration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/>
              <a:t>Depth First Search using stack in the paper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No Scalability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Less suitable for software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Large possibility of user input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"Undecidability cannot be fully algorithmic"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1258</Words>
  <Application>Microsoft Office PowerPoint</Application>
  <PresentationFormat>全屏显示(4:3)</PresentationFormat>
  <Paragraphs>160</Paragraphs>
  <Slides>35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/>
      <vt:lpstr>Openflow App Testing</vt:lpstr>
      <vt:lpstr>Motivation</vt:lpstr>
      <vt:lpstr>Motivation</vt:lpstr>
      <vt:lpstr>Race Condition</vt:lpstr>
      <vt:lpstr>Background</vt:lpstr>
      <vt:lpstr>Finite State Machine</vt:lpstr>
      <vt:lpstr>State Diagram</vt:lpstr>
      <vt:lpstr>Model Checking for Distributed System</vt:lpstr>
      <vt:lpstr>Model Checking</vt:lpstr>
      <vt:lpstr>Symbolic Execution</vt:lpstr>
      <vt:lpstr>PowerPoint 演示文稿</vt:lpstr>
      <vt:lpstr>Symbolic Execution</vt:lpstr>
      <vt:lpstr>Design</vt:lpstr>
      <vt:lpstr>Modeling in Openflow</vt:lpstr>
      <vt:lpstr>PowerPoint 演示文稿</vt:lpstr>
      <vt:lpstr>PowerPoint 演示文稿</vt:lpstr>
      <vt:lpstr>OFSwitch and Host Simplification</vt:lpstr>
      <vt:lpstr>Symbolic Execution </vt:lpstr>
      <vt:lpstr>Combination</vt:lpstr>
      <vt:lpstr>PowerPoint 演示文稿</vt:lpstr>
      <vt:lpstr>PowerPoint 演示文稿</vt:lpstr>
      <vt:lpstr>PowerPoint 演示文稿</vt:lpstr>
      <vt:lpstr>OpenFlow Specific Search Strategies</vt:lpstr>
      <vt:lpstr>Specifying Application Correctness</vt:lpstr>
      <vt:lpstr>Specifying Application Correctness</vt:lpstr>
      <vt:lpstr>Implementation</vt:lpstr>
      <vt:lpstr>Performance</vt:lpstr>
      <vt:lpstr>Performance</vt:lpstr>
      <vt:lpstr>Performance</vt:lpstr>
      <vt:lpstr>NICE and Real Applications</vt:lpstr>
      <vt:lpstr>NICE and Real Applications</vt:lpstr>
      <vt:lpstr>NICE and Real Applications</vt:lpstr>
      <vt:lpstr>Overhead of running NICE</vt:lpstr>
      <vt:lpstr>Coverage vs. Overhead Trade-Offs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Openflow App Testing</dc:title>
  <dc:creator>Stephen Duraski</dc:creator>
  <cp:lastModifiedBy>shichao</cp:lastModifiedBy>
  <cp:revision>19</cp:revision>
  <dcterms:modified xsi:type="dcterms:W3CDTF">2013-02-06T05:02:46Z</dcterms:modified>
</cp:coreProperties>
</file>