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67" r:id="rId2"/>
  </p:sldMasterIdLst>
  <p:notesMasterIdLst>
    <p:notesMasterId r:id="rId4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01780C-7532-4E45-B5BB-554F99A3F014}">
  <a:tblStyle styleId="{7301780C-7532-4E45-B5BB-554F99A3F014}"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9D4312C-CD3C-4300-B2BD-B3112AD1EF02}"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4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225115248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334317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548336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077676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755982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198296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437362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096463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5" name="Shape 2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506994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Shape 2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498146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920751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500164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9612593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1" name="Shape 3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851240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7" name="Shape 3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8717191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3" name="Shape 3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4366254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365" name="Shape 365"/>
          <p:cNvSpPr txBox="1">
            <a:spLocks noGrp="1"/>
          </p:cNvSpPr>
          <p:nvPr>
            <p:ph type="body" idx="1"/>
          </p:nvPr>
        </p:nvSpPr>
        <p:spPr>
          <a:xfrm>
            <a:off x="700731" y="4415478"/>
            <a:ext cx="5608942" cy="4184316"/>
          </a:xfrm>
          <a:prstGeom prst="rect">
            <a:avLst/>
          </a:prstGeom>
          <a:noFill/>
          <a:ln>
            <a:noFill/>
          </a:ln>
        </p:spPr>
        <p:txBody>
          <a:bodyPr lIns="93150" tIns="46575" rIns="93150" bIns="46575" anchor="t" anchorCtr="0">
            <a:noAutofit/>
          </a:bodyPr>
          <a:lstStyle/>
          <a:p>
            <a:pPr>
              <a:buNone/>
            </a:pPr>
            <a:r>
              <a:rPr lang="en" sz="1800" b="0" i="0" u="none" strike="noStrike" cap="none" baseline="0"/>
              <a:t>The first case is the deployment of Google ID, which is the case that the previous video showed.</a:t>
            </a:r>
          </a:p>
          <a:p>
            <a:pPr>
              <a:buNone/>
            </a:pPr>
            <a:r>
              <a:rPr lang="en" sz="1800" b="0" i="0" u="none" strike="noStrike" cap="none" baseline="0"/>
              <a:t>Google ID is based on…</a:t>
            </a:r>
          </a:p>
          <a:p>
            <a:pPr>
              <a:buNone/>
            </a:pPr>
            <a:r>
              <a:rPr lang="en" sz="1800" b="0" i="0" u="none" strike="noStrike" cap="none" baseline="0"/>
              <a:t>This is the abstract trace for scenario (A) </a:t>
            </a:r>
          </a:p>
          <a:p>
            <a:pPr>
              <a:buNone/>
            </a:pPr>
            <a:r>
              <a:rPr lang="en" sz="1800" b="0" i="0" u="none" strike="noStrike" cap="none" baseline="0"/>
              <a:t>Of course there are many details, but we can focus on a few important elements: BRM1 has an element called openid.ext1.required, which is a list. This list is propagated to openid.signed in BRM3. The element openid.sig is the signature element in BRM3, which protects many elements of the message. </a:t>
            </a:r>
          </a:p>
        </p:txBody>
      </p:sp>
      <p:sp>
        <p:nvSpPr>
          <p:cNvPr id="366" name="Shape 366"/>
          <p:cNvSpPr txBox="1">
            <a:spLocks noGrp="1"/>
          </p:cNvSpPr>
          <p:nvPr>
            <p:ph type="sldNum" idx="12"/>
          </p:nvPr>
        </p:nvSpPr>
        <p:spPr>
          <a:xfrm>
            <a:off x="3971317" y="8829395"/>
            <a:ext cx="3037529" cy="465444"/>
          </a:xfrm>
          <a:prstGeom prst="rect">
            <a:avLst/>
          </a:prstGeom>
          <a:noFill/>
          <a:ln>
            <a:noFill/>
          </a:ln>
        </p:spPr>
        <p:txBody>
          <a:bodyPr lIns="93150" tIns="46575" rIns="93150" bIns="46575" anchor="b" anchorCtr="0">
            <a:noAutofit/>
          </a:bodyPr>
          <a:lstStyle/>
          <a:p>
            <a:pPr marL="0" marR="0" lvl="0" indent="0" algn="r" rtl="0">
              <a:buSzPct val="25000"/>
              <a:buNone/>
            </a:pPr>
            <a:r>
              <a:rPr lang="en"/>
              <a:t> </a:t>
            </a:r>
          </a:p>
        </p:txBody>
      </p:sp>
    </p:spTree>
    <p:extLst>
      <p:ext uri="{BB962C8B-B14F-4D97-AF65-F5344CB8AC3E}">
        <p14:creationId xmlns:p14="http://schemas.microsoft.com/office/powerpoint/2010/main" val="3077325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387" name="Shape 387"/>
          <p:cNvSpPr txBox="1">
            <a:spLocks noGrp="1"/>
          </p:cNvSpPr>
          <p:nvPr>
            <p:ph type="body" idx="1"/>
          </p:nvPr>
        </p:nvSpPr>
        <p:spPr>
          <a:xfrm>
            <a:off x="700731" y="4415478"/>
            <a:ext cx="5608942" cy="4184316"/>
          </a:xfrm>
          <a:prstGeom prst="rect">
            <a:avLst/>
          </a:prstGeom>
          <a:noFill/>
          <a:ln>
            <a:noFill/>
          </a:ln>
        </p:spPr>
        <p:txBody>
          <a:bodyPr lIns="93150" tIns="46575" rIns="93150" bIns="46575" anchor="t" anchorCtr="0">
            <a:noAutofit/>
          </a:bodyPr>
          <a:lstStyle/>
          <a:p>
            <a:pPr>
              <a:buNone/>
            </a:pPr>
            <a:r>
              <a:rPr lang="en" sz="1800" b="0" i="0" u="none" strike="noStrike" cap="none" baseline="0"/>
              <a:t>How does the scheme normally work? Let’s see this simplified illustration. </a:t>
            </a:r>
          </a:p>
          <a:p>
            <a:pPr>
              <a:buNone/>
            </a:pPr>
            <a:r>
              <a:rPr lang="en" sz="1800" b="0" i="0" u="none" strike="noStrike" cap="none" baseline="0"/>
              <a:t>First, BRM1 is sent to the IdP. The realm is the RP’s identity, and required element indicates the elements that the RP wants the IdP to sign.</a:t>
            </a:r>
          </a:p>
          <a:p>
            <a:pPr>
              <a:buNone/>
            </a:pPr>
            <a:r>
              <a:rPr lang="en" sz="1800" b="0" i="0" u="none" strike="noStrike" cap="none" baseline="0"/>
              <a:t>Then, the IdP sends and receives BRM2, which is not important in our discussion.</a:t>
            </a:r>
          </a:p>
          <a:p>
            <a:pPr>
              <a:buNone/>
            </a:pPr>
            <a:r>
              <a:rPr lang="en" sz="1800" b="0" i="0" u="none" strike="noStrike" cap="none" baseline="0"/>
              <a:t>Then, the IdP sends BRM3 back to the RP, containing the values of email, firstname and lastname of the user. Also, the element signed indicates the elements being covered by the signature element. </a:t>
            </a:r>
          </a:p>
        </p:txBody>
      </p:sp>
      <p:sp>
        <p:nvSpPr>
          <p:cNvPr id="388" name="Shape 388"/>
          <p:cNvSpPr txBox="1">
            <a:spLocks noGrp="1"/>
          </p:cNvSpPr>
          <p:nvPr>
            <p:ph type="sldNum" idx="12"/>
          </p:nvPr>
        </p:nvSpPr>
        <p:spPr>
          <a:xfrm>
            <a:off x="3971317" y="8829395"/>
            <a:ext cx="3037529" cy="465444"/>
          </a:xfrm>
          <a:prstGeom prst="rect">
            <a:avLst/>
          </a:prstGeom>
          <a:noFill/>
          <a:ln>
            <a:noFill/>
          </a:ln>
        </p:spPr>
        <p:txBody>
          <a:bodyPr lIns="93150" tIns="46575" rIns="93150" bIns="46575" anchor="b" anchorCtr="0">
            <a:noAutofit/>
          </a:bodyPr>
          <a:lstStyle/>
          <a:p>
            <a:pPr marL="0" marR="0" lvl="0" indent="0" algn="r" rtl="0">
              <a:buSzPct val="25000"/>
              <a:buNone/>
            </a:pPr>
            <a:r>
              <a:rPr lang="en"/>
              <a:t> </a:t>
            </a:r>
          </a:p>
        </p:txBody>
      </p:sp>
    </p:spTree>
    <p:extLst>
      <p:ext uri="{BB962C8B-B14F-4D97-AF65-F5344CB8AC3E}">
        <p14:creationId xmlns:p14="http://schemas.microsoft.com/office/powerpoint/2010/main" val="33588022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13" name="Shape 413"/>
          <p:cNvSpPr txBox="1">
            <a:spLocks noGrp="1"/>
          </p:cNvSpPr>
          <p:nvPr>
            <p:ph type="body" idx="1"/>
          </p:nvPr>
        </p:nvSpPr>
        <p:spPr>
          <a:xfrm>
            <a:off x="700731" y="4415478"/>
            <a:ext cx="5608942" cy="4184316"/>
          </a:xfrm>
          <a:prstGeom prst="rect">
            <a:avLst/>
          </a:prstGeom>
          <a:noFill/>
          <a:ln>
            <a:noFill/>
          </a:ln>
        </p:spPr>
        <p:txBody>
          <a:bodyPr lIns="93150" tIns="46575" rIns="93150" bIns="46575" anchor="t" anchorCtr="0">
            <a:noAutofit/>
          </a:bodyPr>
          <a:lstStyle/>
          <a:p>
            <a:pPr>
              <a:buNone/>
            </a:pPr>
            <a:r>
              <a:rPr lang="en" sz="1800" b="0" i="0" u="none" strike="noStrike" cap="none" baseline="0"/>
              <a:t>Now I tell you what you saw in the video; Google and OpenID foundation both published security advisories to address this issue.</a:t>
            </a:r>
          </a:p>
        </p:txBody>
      </p:sp>
      <p:sp>
        <p:nvSpPr>
          <p:cNvPr id="414" name="Shape 414"/>
          <p:cNvSpPr txBox="1">
            <a:spLocks noGrp="1"/>
          </p:cNvSpPr>
          <p:nvPr>
            <p:ph type="sldNum" idx="12"/>
          </p:nvPr>
        </p:nvSpPr>
        <p:spPr>
          <a:xfrm>
            <a:off x="3971317" y="8829395"/>
            <a:ext cx="3037529" cy="465444"/>
          </a:xfrm>
          <a:prstGeom prst="rect">
            <a:avLst/>
          </a:prstGeom>
          <a:noFill/>
          <a:ln>
            <a:noFill/>
          </a:ln>
        </p:spPr>
        <p:txBody>
          <a:bodyPr lIns="93150" tIns="46575" rIns="93150" bIns="46575" anchor="b" anchorCtr="0">
            <a:noAutofit/>
          </a:bodyPr>
          <a:lstStyle/>
          <a:p>
            <a:pPr marL="0" marR="0" lvl="0" indent="0" algn="r" rtl="0">
              <a:buSzPct val="25000"/>
              <a:buNone/>
            </a:pPr>
            <a:r>
              <a:rPr lang="en"/>
              <a:t> </a:t>
            </a:r>
          </a:p>
        </p:txBody>
      </p:sp>
    </p:spTree>
    <p:extLst>
      <p:ext uri="{BB962C8B-B14F-4D97-AF65-F5344CB8AC3E}">
        <p14:creationId xmlns:p14="http://schemas.microsoft.com/office/powerpoint/2010/main" val="3783772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695738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40" name="Shape 440"/>
          <p:cNvSpPr txBox="1">
            <a:spLocks noGrp="1"/>
          </p:cNvSpPr>
          <p:nvPr>
            <p:ph type="body" idx="1"/>
          </p:nvPr>
        </p:nvSpPr>
        <p:spPr>
          <a:xfrm>
            <a:off x="700731" y="4415478"/>
            <a:ext cx="5608942" cy="4184316"/>
          </a:xfrm>
          <a:prstGeom prst="rect">
            <a:avLst/>
          </a:prstGeom>
          <a:noFill/>
          <a:ln>
            <a:noFill/>
          </a:ln>
        </p:spPr>
        <p:txBody>
          <a:bodyPr lIns="93150" tIns="46575" rIns="93150" bIns="46575" anchor="t" anchorCtr="0">
            <a:noAutofit/>
          </a:bodyPr>
          <a:lstStyle/>
          <a:p>
            <a:pPr>
              <a:buNone/>
            </a:pPr>
            <a:r>
              <a:rPr lang="en" sz="1800" b="0" i="0" u="none" strike="noStrike" cap="none" baseline="0"/>
              <a:t>When I looked at the trace, it seems that there was an obvious vulnerability.</a:t>
            </a:r>
          </a:p>
        </p:txBody>
      </p:sp>
      <p:sp>
        <p:nvSpPr>
          <p:cNvPr id="441" name="Shape 441"/>
          <p:cNvSpPr txBox="1">
            <a:spLocks noGrp="1"/>
          </p:cNvSpPr>
          <p:nvPr>
            <p:ph type="sldNum" idx="12"/>
          </p:nvPr>
        </p:nvSpPr>
        <p:spPr>
          <a:xfrm>
            <a:off x="3971317" y="8829395"/>
            <a:ext cx="3037529" cy="465444"/>
          </a:xfrm>
          <a:prstGeom prst="rect">
            <a:avLst/>
          </a:prstGeom>
          <a:noFill/>
          <a:ln>
            <a:noFill/>
          </a:ln>
        </p:spPr>
        <p:txBody>
          <a:bodyPr lIns="93150" tIns="46575" rIns="93150" bIns="46575" anchor="b" anchorCtr="0">
            <a:noAutofit/>
          </a:bodyPr>
          <a:lstStyle/>
          <a:p>
            <a:pPr marL="0" marR="0" lvl="0" indent="0" algn="r" rtl="0">
              <a:buSzPct val="25000"/>
              <a:buNone/>
            </a:pPr>
            <a:r>
              <a:rPr lang="en"/>
              <a:t> </a:t>
            </a:r>
          </a:p>
        </p:txBody>
      </p:sp>
    </p:spTree>
    <p:extLst>
      <p:ext uri="{BB962C8B-B14F-4D97-AF65-F5344CB8AC3E}">
        <p14:creationId xmlns:p14="http://schemas.microsoft.com/office/powerpoint/2010/main" val="7200762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56" name="Shape 456"/>
          <p:cNvSpPr txBox="1">
            <a:spLocks noGrp="1"/>
          </p:cNvSpPr>
          <p:nvPr>
            <p:ph type="body" idx="1"/>
          </p:nvPr>
        </p:nvSpPr>
        <p:spPr>
          <a:xfrm>
            <a:off x="700731" y="4415478"/>
            <a:ext cx="5608942" cy="4184316"/>
          </a:xfrm>
          <a:prstGeom prst="rect">
            <a:avLst/>
          </a:prstGeom>
          <a:noFill/>
          <a:ln>
            <a:noFill/>
          </a:ln>
        </p:spPr>
        <p:txBody>
          <a:bodyPr lIns="93150" tIns="46575" rIns="93150" bIns="46575" anchor="t" anchorCtr="0">
            <a:noAutofit/>
          </a:bodyPr>
          <a:lstStyle/>
          <a:p>
            <a:pPr marL="0" marR="0" lvl="0" indent="0" algn="l" rtl="0">
              <a:buSzPct val="25000"/>
              <a:buFont typeface="Arial"/>
              <a:buNone/>
            </a:pPr>
            <a:r>
              <a:rPr lang="en" sz="1800" b="0" i="0" u="none" strike="noStrike" cap="none" baseline="0"/>
              <a:t>Don’t mention that facebook developer did not know the cross domain feature</a:t>
            </a:r>
          </a:p>
        </p:txBody>
      </p:sp>
      <p:sp>
        <p:nvSpPr>
          <p:cNvPr id="457" name="Shape 457"/>
          <p:cNvSpPr txBox="1">
            <a:spLocks noGrp="1"/>
          </p:cNvSpPr>
          <p:nvPr>
            <p:ph type="sldNum" idx="12"/>
          </p:nvPr>
        </p:nvSpPr>
        <p:spPr>
          <a:xfrm>
            <a:off x="3971317" y="8829395"/>
            <a:ext cx="3037529" cy="465444"/>
          </a:xfrm>
          <a:prstGeom prst="rect">
            <a:avLst/>
          </a:prstGeom>
          <a:noFill/>
          <a:ln>
            <a:noFill/>
          </a:ln>
        </p:spPr>
        <p:txBody>
          <a:bodyPr lIns="93150" tIns="46575" rIns="93150" bIns="46575" anchor="b" anchorCtr="0">
            <a:noAutofit/>
          </a:bodyPr>
          <a:lstStyle/>
          <a:p>
            <a:pPr marL="0" marR="0" lvl="0" indent="0" algn="r" rtl="0">
              <a:buSzPct val="25000"/>
              <a:buNone/>
            </a:pPr>
            <a:r>
              <a:rPr lang="en"/>
              <a:t> </a:t>
            </a:r>
          </a:p>
        </p:txBody>
      </p:sp>
    </p:spTree>
    <p:extLst>
      <p:ext uri="{BB962C8B-B14F-4D97-AF65-F5344CB8AC3E}">
        <p14:creationId xmlns:p14="http://schemas.microsoft.com/office/powerpoint/2010/main" val="3529692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69" name="Shape 469"/>
          <p:cNvSpPr txBox="1">
            <a:spLocks noGrp="1"/>
          </p:cNvSpPr>
          <p:nvPr>
            <p:ph type="body" idx="1"/>
          </p:nvPr>
        </p:nvSpPr>
        <p:spPr>
          <a:xfrm>
            <a:off x="700731" y="4415478"/>
            <a:ext cx="5608942" cy="4184316"/>
          </a:xfrm>
          <a:prstGeom prst="rect">
            <a:avLst/>
          </a:prstGeom>
          <a:noFill/>
          <a:ln>
            <a:noFill/>
          </a:ln>
        </p:spPr>
        <p:txBody>
          <a:bodyPr lIns="93150" tIns="46575" rIns="93150" bIns="46575" anchor="t" anchorCtr="0">
            <a:noAutofit/>
          </a:bodyPr>
          <a:lstStyle/>
          <a:p>
            <a:pPr marL="0" marR="0" lvl="0" indent="0" algn="l" rtl="0">
              <a:buSzPct val="25000"/>
              <a:buFont typeface="Arial"/>
              <a:buNone/>
            </a:pPr>
            <a:r>
              <a:rPr lang="en" sz="1800" b="0" i="0" u="none" strike="noStrike" cap="none" baseline="0"/>
              <a:t>We reported the issue to Facebook. After confirming the problem, Facebook applied a fix on the same day.</a:t>
            </a:r>
          </a:p>
        </p:txBody>
      </p:sp>
      <p:sp>
        <p:nvSpPr>
          <p:cNvPr id="470" name="Shape 470"/>
          <p:cNvSpPr txBox="1">
            <a:spLocks noGrp="1"/>
          </p:cNvSpPr>
          <p:nvPr>
            <p:ph type="sldNum" idx="12"/>
          </p:nvPr>
        </p:nvSpPr>
        <p:spPr>
          <a:xfrm>
            <a:off x="3971317" y="8829395"/>
            <a:ext cx="3037529" cy="465444"/>
          </a:xfrm>
          <a:prstGeom prst="rect">
            <a:avLst/>
          </a:prstGeom>
          <a:noFill/>
          <a:ln>
            <a:noFill/>
          </a:ln>
        </p:spPr>
        <p:txBody>
          <a:bodyPr lIns="93150" tIns="46575" rIns="93150" bIns="46575" anchor="b" anchorCtr="0">
            <a:noAutofit/>
          </a:bodyPr>
          <a:lstStyle/>
          <a:p>
            <a:pPr marL="0" marR="0" lvl="0" indent="0" algn="r" rtl="0">
              <a:buSzPct val="25000"/>
              <a:buNone/>
            </a:pPr>
            <a:r>
              <a:rPr lang="en"/>
              <a:t> </a:t>
            </a:r>
          </a:p>
        </p:txBody>
      </p:sp>
    </p:spTree>
    <p:extLst>
      <p:ext uri="{BB962C8B-B14F-4D97-AF65-F5344CB8AC3E}">
        <p14:creationId xmlns:p14="http://schemas.microsoft.com/office/powerpoint/2010/main" val="3405036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9472362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7" name="Shape 4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370939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17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Shape 4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7" name="Shape 4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37344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7" name="Shape 5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6154606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3" name="Shape 5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6329836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0" name="Shape 5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9893745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Shape 5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7" name="Shape 5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8656960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3" name="Shape 5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6234646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Shape 554"/>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55" name="Shape 555"/>
          <p:cNvSpPr txBox="1">
            <a:spLocks noGrp="1"/>
          </p:cNvSpPr>
          <p:nvPr>
            <p:ph type="body" idx="1"/>
          </p:nvPr>
        </p:nvSpPr>
        <p:spPr>
          <a:xfrm>
            <a:off x="700731" y="4415478"/>
            <a:ext cx="5608942" cy="4184316"/>
          </a:xfrm>
          <a:prstGeom prst="rect">
            <a:avLst/>
          </a:prstGeom>
          <a:noFill/>
          <a:ln>
            <a:noFill/>
          </a:ln>
        </p:spPr>
        <p:txBody>
          <a:bodyPr lIns="93150" tIns="46575" rIns="93150" bIns="46575" anchor="t" anchorCtr="0">
            <a:noAutofit/>
          </a:bodyPr>
          <a:lstStyle/>
          <a:p>
            <a:pPr marL="0" marR="0" lvl="0" indent="0" algn="l" rtl="0">
              <a:buSzPct val="25000"/>
              <a:buFont typeface="Arial"/>
              <a:buNone/>
            </a:pPr>
            <a:r>
              <a:rPr lang="en" sz="1800" b="0" i="0" u="none" strike="noStrike" cap="none" baseline="0"/>
              <a:t>Don’t mention monetary reward.</a:t>
            </a:r>
          </a:p>
        </p:txBody>
      </p:sp>
      <p:sp>
        <p:nvSpPr>
          <p:cNvPr id="556" name="Shape 556"/>
          <p:cNvSpPr txBox="1">
            <a:spLocks noGrp="1"/>
          </p:cNvSpPr>
          <p:nvPr>
            <p:ph type="sldNum" idx="12"/>
          </p:nvPr>
        </p:nvSpPr>
        <p:spPr>
          <a:xfrm>
            <a:off x="3971317" y="8829395"/>
            <a:ext cx="3037529" cy="465444"/>
          </a:xfrm>
          <a:prstGeom prst="rect">
            <a:avLst/>
          </a:prstGeom>
          <a:noFill/>
          <a:ln>
            <a:noFill/>
          </a:ln>
        </p:spPr>
        <p:txBody>
          <a:bodyPr lIns="93150" tIns="46575" rIns="93150" bIns="46575" anchor="b" anchorCtr="0">
            <a:noAutofit/>
          </a:bodyPr>
          <a:lstStyle/>
          <a:p>
            <a:pPr marL="0" marR="0" lvl="0" indent="0" algn="r" rtl="0">
              <a:buSzPct val="25000"/>
              <a:buNone/>
            </a:pPr>
            <a:r>
              <a:rPr lang="en"/>
              <a:t> </a:t>
            </a:r>
          </a:p>
        </p:txBody>
      </p:sp>
    </p:spTree>
    <p:extLst>
      <p:ext uri="{BB962C8B-B14F-4D97-AF65-F5344CB8AC3E}">
        <p14:creationId xmlns:p14="http://schemas.microsoft.com/office/powerpoint/2010/main" val="13678862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2" name="Shape 5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369193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661337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Shape 5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8" name="Shape 5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596617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627787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64418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039823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651644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198343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2111123"/>
            <a:ext cx="7772400" cy="1546500"/>
          </a:xfrm>
          <a:prstGeom prst="rect">
            <a:avLst/>
          </a:prstGeom>
          <a:noFill/>
          <a:ln>
            <a:noFill/>
          </a:ln>
        </p:spPr>
        <p:txBody>
          <a:bodyPr lIns="91425" tIns="91425" rIns="91425" bIns="91425" anchor="b" anchorCtr="0"/>
          <a:lstStyle>
            <a:lvl1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1pPr>
            <a:lvl2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2pPr>
            <a:lvl3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3pPr>
            <a:lvl4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4pPr>
            <a:lvl5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5pPr>
            <a:lvl6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6pPr>
            <a:lvl7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7pPr>
            <a:lvl8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8pPr>
            <a:lvl9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9pPr>
          </a:lstStyle>
          <a:p>
            <a:endParaRPr/>
          </a:p>
        </p:txBody>
      </p:sp>
      <p:sp>
        <p:nvSpPr>
          <p:cNvPr id="9" name="Shape 9"/>
          <p:cNvSpPr txBox="1">
            <a:spLocks noGrp="1"/>
          </p:cNvSpPr>
          <p:nvPr>
            <p:ph type="subTitle" idx="1"/>
          </p:nvPr>
        </p:nvSpPr>
        <p:spPr>
          <a:xfrm>
            <a:off x="685800" y="3786737"/>
            <a:ext cx="7772400" cy="1046400"/>
          </a:xfrm>
          <a:prstGeom prst="rect">
            <a:avLst/>
          </a:prstGeom>
          <a:noFill/>
          <a:ln>
            <a:noFill/>
          </a:ln>
        </p:spPr>
        <p:txBody>
          <a:bodyPr lIns="91425" tIns="91425" rIns="91425" bIns="91425" anchor="t" anchorCtr="0"/>
          <a:lstStyle>
            <a:lvl1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1pPr>
            <a:lvl2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2pPr>
            <a:lvl3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3pPr>
            <a:lvl4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4pPr>
            <a:lvl5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5pPr>
            <a:lvl6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6pPr>
            <a:lvl7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7pPr>
            <a:lvl8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8pPr>
            <a:lvl9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Obj" type="twoObj">
  <p:cSld name="twoObj">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38"/>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1" name="Shape 51"/>
          <p:cNvSpPr txBox="1">
            <a:spLocks noGrp="1"/>
          </p:cNvSpPr>
          <p:nvPr>
            <p:ph type="body" idx="1"/>
          </p:nvPr>
        </p:nvSpPr>
        <p:spPr>
          <a:xfrm>
            <a:off x="457200" y="1600200"/>
            <a:ext cx="4038599" cy="4526100"/>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52" name="Shape 52"/>
          <p:cNvSpPr txBox="1">
            <a:spLocks noGrp="1"/>
          </p:cNvSpPr>
          <p:nvPr>
            <p:ph type="body" idx="2"/>
          </p:nvPr>
        </p:nvSpPr>
        <p:spPr>
          <a:xfrm>
            <a:off x="4648200" y="1600200"/>
            <a:ext cx="4038599" cy="4526100"/>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53" name="Shape 53"/>
          <p:cNvSpPr txBox="1">
            <a:spLocks noGrp="1"/>
          </p:cNvSpPr>
          <p:nvPr>
            <p:ph type="dt" idx="10"/>
          </p:nvPr>
        </p:nvSpPr>
        <p:spPr>
          <a:xfrm>
            <a:off x="457200" y="6356351"/>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3124200" y="6356351"/>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6553200" y="6356351"/>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TxTwoObj" type="twoTxTwoObj">
  <p:cSld name="twoTxTwoObj">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74638"/>
            <a:ext cx="8229600" cy="1143000"/>
          </a:xfrm>
          <a:prstGeom prst="rect">
            <a:avLst/>
          </a:prstGeom>
          <a:no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8" name="Shape 58"/>
          <p:cNvSpPr txBox="1">
            <a:spLocks noGrp="1"/>
          </p:cNvSpPr>
          <p:nvPr>
            <p:ph type="body" idx="1"/>
          </p:nvPr>
        </p:nvSpPr>
        <p:spPr>
          <a:xfrm>
            <a:off x="457200" y="1535112"/>
            <a:ext cx="4040099" cy="639900"/>
          </a:xfrm>
          <a:prstGeom prst="rect">
            <a:avLst/>
          </a:prstGeom>
          <a:noFill/>
          <a:ln>
            <a:noFill/>
          </a:ln>
        </p:spPr>
        <p:txBody>
          <a:bodyPr lIns="91425" tIns="91425" rIns="91425" bIns="91425" anchor="b" anchorCtr="0"/>
          <a:lstStyle>
            <a:lvl1pPr marL="0" indent="0" rtl="0">
              <a:buFont typeface="Calibri"/>
              <a:buNone/>
              <a:defRPr sz="2400" b="1"/>
            </a:lvl1pPr>
            <a:lvl2pPr marL="457200" indent="0" rtl="0">
              <a:buFont typeface="Calibri"/>
              <a:buNone/>
              <a:defRPr sz="2000" b="1"/>
            </a:lvl2pPr>
            <a:lvl3pPr marL="914400" indent="0" rtl="0">
              <a:buFont typeface="Calibri"/>
              <a:buNone/>
              <a:defRPr sz="1800" b="1"/>
            </a:lvl3pPr>
            <a:lvl4pPr marL="1371600" indent="0" rtl="0">
              <a:buFont typeface="Calibri"/>
              <a:buNone/>
              <a:defRPr sz="1600" b="1"/>
            </a:lvl4pPr>
            <a:lvl5pPr marL="1828800" indent="0" rtl="0">
              <a:buFont typeface="Calibri"/>
              <a:buNone/>
              <a:defRPr sz="1600" b="1"/>
            </a:lvl5pPr>
            <a:lvl6pPr marL="2286000" indent="0" rtl="0">
              <a:buFont typeface="Calibri"/>
              <a:buNone/>
              <a:defRPr sz="1600" b="1"/>
            </a:lvl6pPr>
            <a:lvl7pPr marL="2743200" indent="0" rtl="0">
              <a:buFont typeface="Calibri"/>
              <a:buNone/>
              <a:defRPr sz="1600" b="1"/>
            </a:lvl7pPr>
            <a:lvl8pPr marL="3200400" indent="0" rtl="0">
              <a:buFont typeface="Calibri"/>
              <a:buNone/>
              <a:defRPr sz="1600" b="1"/>
            </a:lvl8pPr>
            <a:lvl9pPr marL="3657600" indent="0" rtl="0">
              <a:buFont typeface="Calibri"/>
              <a:buNone/>
              <a:defRPr sz="1600" b="1"/>
            </a:lvl9pPr>
          </a:lstStyle>
          <a:p>
            <a:endParaRPr/>
          </a:p>
        </p:txBody>
      </p:sp>
      <p:sp>
        <p:nvSpPr>
          <p:cNvPr id="59" name="Shape 59"/>
          <p:cNvSpPr txBox="1">
            <a:spLocks noGrp="1"/>
          </p:cNvSpPr>
          <p:nvPr>
            <p:ph type="body" idx="2"/>
          </p:nvPr>
        </p:nvSpPr>
        <p:spPr>
          <a:xfrm>
            <a:off x="457200" y="2174875"/>
            <a:ext cx="4040099" cy="3951300"/>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60" name="Shape 60"/>
          <p:cNvSpPr txBox="1">
            <a:spLocks noGrp="1"/>
          </p:cNvSpPr>
          <p:nvPr>
            <p:ph type="body" idx="3"/>
          </p:nvPr>
        </p:nvSpPr>
        <p:spPr>
          <a:xfrm>
            <a:off x="4645026" y="1535112"/>
            <a:ext cx="4041900" cy="639900"/>
          </a:xfrm>
          <a:prstGeom prst="rect">
            <a:avLst/>
          </a:prstGeom>
          <a:noFill/>
          <a:ln>
            <a:noFill/>
          </a:ln>
        </p:spPr>
        <p:txBody>
          <a:bodyPr lIns="91425" tIns="91425" rIns="91425" bIns="91425" anchor="b" anchorCtr="0"/>
          <a:lstStyle>
            <a:lvl1pPr marL="0" indent="0" rtl="0">
              <a:buFont typeface="Calibri"/>
              <a:buNone/>
              <a:defRPr sz="2400" b="1"/>
            </a:lvl1pPr>
            <a:lvl2pPr marL="457200" indent="0" rtl="0">
              <a:buFont typeface="Calibri"/>
              <a:buNone/>
              <a:defRPr sz="2000" b="1"/>
            </a:lvl2pPr>
            <a:lvl3pPr marL="914400" indent="0" rtl="0">
              <a:buFont typeface="Calibri"/>
              <a:buNone/>
              <a:defRPr sz="1800" b="1"/>
            </a:lvl3pPr>
            <a:lvl4pPr marL="1371600" indent="0" rtl="0">
              <a:buFont typeface="Calibri"/>
              <a:buNone/>
              <a:defRPr sz="1600" b="1"/>
            </a:lvl4pPr>
            <a:lvl5pPr marL="1828800" indent="0" rtl="0">
              <a:buFont typeface="Calibri"/>
              <a:buNone/>
              <a:defRPr sz="1600" b="1"/>
            </a:lvl5pPr>
            <a:lvl6pPr marL="2286000" indent="0" rtl="0">
              <a:buFont typeface="Calibri"/>
              <a:buNone/>
              <a:defRPr sz="1600" b="1"/>
            </a:lvl6pPr>
            <a:lvl7pPr marL="2743200" indent="0" rtl="0">
              <a:buFont typeface="Calibri"/>
              <a:buNone/>
              <a:defRPr sz="1600" b="1"/>
            </a:lvl7pPr>
            <a:lvl8pPr marL="3200400" indent="0" rtl="0">
              <a:buFont typeface="Calibri"/>
              <a:buNone/>
              <a:defRPr sz="1600" b="1"/>
            </a:lvl8pPr>
            <a:lvl9pPr marL="3657600" indent="0" rtl="0">
              <a:buFont typeface="Calibri"/>
              <a:buNone/>
              <a:defRPr sz="1600" b="1"/>
            </a:lvl9pPr>
          </a:lstStyle>
          <a:p>
            <a:endParaRPr/>
          </a:p>
        </p:txBody>
      </p:sp>
      <p:sp>
        <p:nvSpPr>
          <p:cNvPr id="61" name="Shape 61"/>
          <p:cNvSpPr txBox="1">
            <a:spLocks noGrp="1"/>
          </p:cNvSpPr>
          <p:nvPr>
            <p:ph type="body" idx="4"/>
          </p:nvPr>
        </p:nvSpPr>
        <p:spPr>
          <a:xfrm>
            <a:off x="4645026" y="2174875"/>
            <a:ext cx="4041900" cy="3951300"/>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62" name="Shape 62"/>
          <p:cNvSpPr txBox="1">
            <a:spLocks noGrp="1"/>
          </p:cNvSpPr>
          <p:nvPr>
            <p:ph type="dt" idx="10"/>
          </p:nvPr>
        </p:nvSpPr>
        <p:spPr>
          <a:xfrm>
            <a:off x="457200" y="6356351"/>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1"/>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1"/>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274638"/>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7" name="Shape 67"/>
          <p:cNvSpPr txBox="1">
            <a:spLocks noGrp="1"/>
          </p:cNvSpPr>
          <p:nvPr>
            <p:ph type="dt" idx="10"/>
          </p:nvPr>
        </p:nvSpPr>
        <p:spPr>
          <a:xfrm>
            <a:off x="457200" y="6356351"/>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8" name="Shape 68"/>
          <p:cNvSpPr txBox="1">
            <a:spLocks noGrp="1"/>
          </p:cNvSpPr>
          <p:nvPr>
            <p:ph type="ftr" idx="11"/>
          </p:nvPr>
        </p:nvSpPr>
        <p:spPr>
          <a:xfrm>
            <a:off x="3124200" y="6356351"/>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9" name="Shape 69"/>
          <p:cNvSpPr txBox="1">
            <a:spLocks noGrp="1"/>
          </p:cNvSpPr>
          <p:nvPr>
            <p:ph type="sldNum" idx="12"/>
          </p:nvPr>
        </p:nvSpPr>
        <p:spPr>
          <a:xfrm>
            <a:off x="6553200" y="6356351"/>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Shape 71"/>
          <p:cNvSpPr txBox="1">
            <a:spLocks noGrp="1"/>
          </p:cNvSpPr>
          <p:nvPr>
            <p:ph type="dt" idx="10"/>
          </p:nvPr>
        </p:nvSpPr>
        <p:spPr>
          <a:xfrm>
            <a:off x="457200" y="6356351"/>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3124200" y="6356351"/>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6553200" y="6356351"/>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bjTx" type="objTx">
  <p:cSld name="objTx">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2" y="273048"/>
            <a:ext cx="3008399" cy="1162200"/>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6" name="Shape 76"/>
          <p:cNvSpPr txBox="1">
            <a:spLocks noGrp="1"/>
          </p:cNvSpPr>
          <p:nvPr>
            <p:ph type="body" idx="1"/>
          </p:nvPr>
        </p:nvSpPr>
        <p:spPr>
          <a:xfrm>
            <a:off x="3575050" y="273052"/>
            <a:ext cx="5111699" cy="5852999"/>
          </a:xfrm>
          <a:prstGeom prst="rect">
            <a:avLst/>
          </a:prstGeom>
          <a:noFill/>
          <a:ln>
            <a:noFill/>
          </a:ln>
        </p:spPr>
        <p:txBody>
          <a:bodyPr lIns="91425" tIns="91425" rIns="91425" bIns="91425" anchor="t" anchorCtr="0"/>
          <a:lstStyle>
            <a:lvl1pPr rtl="0">
              <a:defRPr sz="3200"/>
            </a:lvl1pPr>
            <a:lvl2pPr rtl="0">
              <a:defRPr sz="2800"/>
            </a:lvl2pPr>
            <a:lvl3pPr rtl="0">
              <a:defRPr sz="2400"/>
            </a:lvl3pPr>
            <a:lvl4pPr rtl="0">
              <a:defRPr sz="2000"/>
            </a:lvl4pPr>
            <a:lvl5pPr rtl="0">
              <a:defRPr sz="2000"/>
            </a:lvl5pPr>
            <a:lvl6pPr rtl="0">
              <a:defRPr sz="2000"/>
            </a:lvl6pPr>
            <a:lvl7pPr rtl="0">
              <a:defRPr sz="2000"/>
            </a:lvl7pPr>
            <a:lvl8pPr rtl="0">
              <a:defRPr sz="2000"/>
            </a:lvl8pPr>
            <a:lvl9pPr rtl="0">
              <a:defRPr sz="2000"/>
            </a:lvl9pPr>
          </a:lstStyle>
          <a:p>
            <a:endParaRPr/>
          </a:p>
        </p:txBody>
      </p:sp>
      <p:sp>
        <p:nvSpPr>
          <p:cNvPr id="77" name="Shape 77"/>
          <p:cNvSpPr txBox="1">
            <a:spLocks noGrp="1"/>
          </p:cNvSpPr>
          <p:nvPr>
            <p:ph type="body" idx="2"/>
          </p:nvPr>
        </p:nvSpPr>
        <p:spPr>
          <a:xfrm>
            <a:off x="457202" y="1435101"/>
            <a:ext cx="3008399" cy="4691099"/>
          </a:xfrm>
          <a:prstGeom prst="rect">
            <a:avLst/>
          </a:prstGeom>
          <a:noFill/>
          <a:ln>
            <a:noFill/>
          </a:ln>
        </p:spPr>
        <p:txBody>
          <a:bodyPr lIns="91425" tIns="91425" rIns="91425" bIns="91425" anchor="t" anchorCtr="0"/>
          <a:lstStyle>
            <a:lvl1pPr marL="0" indent="0" rtl="0">
              <a:buFont typeface="Calibri"/>
              <a:buNone/>
              <a:defRPr sz="1400"/>
            </a:lvl1pPr>
            <a:lvl2pPr marL="457200" indent="0" rtl="0">
              <a:buFont typeface="Calibri"/>
              <a:buNone/>
              <a:defRPr sz="1200"/>
            </a:lvl2pPr>
            <a:lvl3pPr marL="914400" indent="0" rtl="0">
              <a:buFont typeface="Calibri"/>
              <a:buNone/>
              <a:defRPr sz="1000"/>
            </a:lvl3pPr>
            <a:lvl4pPr marL="1371600" indent="0" rtl="0">
              <a:buFont typeface="Calibri"/>
              <a:buNone/>
              <a:defRPr sz="900"/>
            </a:lvl4pPr>
            <a:lvl5pPr marL="1828800" indent="0" rtl="0">
              <a:buFont typeface="Calibri"/>
              <a:buNone/>
              <a:defRPr sz="900"/>
            </a:lvl5pPr>
            <a:lvl6pPr marL="2286000" indent="0" rtl="0">
              <a:buFont typeface="Calibri"/>
              <a:buNone/>
              <a:defRPr sz="900"/>
            </a:lvl6pPr>
            <a:lvl7pPr marL="2743200" indent="0" rtl="0">
              <a:buFont typeface="Calibri"/>
              <a:buNone/>
              <a:defRPr sz="900"/>
            </a:lvl7pPr>
            <a:lvl8pPr marL="3200400" indent="0" rtl="0">
              <a:buFont typeface="Calibri"/>
              <a:buNone/>
              <a:defRPr sz="900"/>
            </a:lvl8pPr>
            <a:lvl9pPr marL="3657600" indent="0" rtl="0">
              <a:buFont typeface="Calibri"/>
              <a:buNone/>
              <a:defRPr sz="900"/>
            </a:lvl9pPr>
          </a:lstStyle>
          <a:p>
            <a:endParaRPr/>
          </a:p>
        </p:txBody>
      </p:sp>
      <p:sp>
        <p:nvSpPr>
          <p:cNvPr id="78" name="Shape 78"/>
          <p:cNvSpPr txBox="1">
            <a:spLocks noGrp="1"/>
          </p:cNvSpPr>
          <p:nvPr>
            <p:ph type="dt" idx="10"/>
          </p:nvPr>
        </p:nvSpPr>
        <p:spPr>
          <a:xfrm>
            <a:off x="457200" y="6356351"/>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3124200" y="6356351"/>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6553200" y="6356351"/>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x" type="picTx">
  <p:cSld name="picTx">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1792288" y="4800600"/>
            <a:ext cx="5486399" cy="566699"/>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83" name="Shape 83"/>
          <p:cNvSpPr>
            <a:spLocks noGrp="1"/>
          </p:cNvSpPr>
          <p:nvPr>
            <p:ph type="pic" idx="2"/>
          </p:nvPr>
        </p:nvSpPr>
        <p:spPr>
          <a:xfrm>
            <a:off x="1792288" y="612775"/>
            <a:ext cx="5486399" cy="4114800"/>
          </a:xfrm>
          <a:prstGeom prst="rect">
            <a:avLst/>
          </a:prstGeom>
          <a:noFill/>
          <a:ln>
            <a:noFill/>
          </a:ln>
        </p:spPr>
        <p:txBody>
          <a:bodyPr lIns="91425" tIns="91425" rIns="91425" bIns="91425" anchor="ctr" anchorCtr="0"/>
          <a:lstStyle>
            <a:lvl1pPr marL="0" marR="0" indent="0" algn="l" rtl="0">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l" rtl="0">
              <a:buClr>
                <a:schemeClr val="dk1"/>
              </a:buClr>
              <a:buFont typeface="Calibri"/>
              <a:buNone/>
              <a:defRPr sz="2800" b="0" i="0" u="none" strike="noStrike" cap="none" baseline="0">
                <a:solidFill>
                  <a:schemeClr val="dk1"/>
                </a:solidFill>
                <a:latin typeface="Calibri"/>
                <a:ea typeface="Calibri"/>
                <a:cs typeface="Calibri"/>
                <a:sym typeface="Calibri"/>
              </a:defRPr>
            </a:lvl2pPr>
            <a:lvl3pPr marL="914400" marR="0" indent="0" algn="l" rtl="0">
              <a:buClr>
                <a:schemeClr val="dk1"/>
              </a:buClr>
              <a:buFont typeface="Calibri"/>
              <a:buNone/>
              <a:defRPr sz="2400" b="0" i="0" u="none" strike="noStrike" cap="none" baseline="0">
                <a:solidFill>
                  <a:schemeClr val="dk1"/>
                </a:solidFill>
                <a:latin typeface="Calibri"/>
                <a:ea typeface="Calibri"/>
                <a:cs typeface="Calibri"/>
                <a:sym typeface="Calibri"/>
              </a:defRPr>
            </a:lvl3pPr>
            <a:lvl4pPr marL="13716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4pPr>
            <a:lvl5pPr marL="18288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5pPr>
            <a:lvl6pPr marL="22860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6pPr>
            <a:lvl7pPr marL="27432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7pPr>
            <a:lvl8pPr marL="32004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8pPr>
            <a:lvl9pPr marL="36576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9pPr>
          </a:lstStyle>
          <a:p>
            <a:endParaRPr/>
          </a:p>
        </p:txBody>
      </p:sp>
      <p:sp>
        <p:nvSpPr>
          <p:cNvPr id="84" name="Shape 84"/>
          <p:cNvSpPr txBox="1">
            <a:spLocks noGrp="1"/>
          </p:cNvSpPr>
          <p:nvPr>
            <p:ph type="body" idx="1"/>
          </p:nvPr>
        </p:nvSpPr>
        <p:spPr>
          <a:xfrm>
            <a:off x="1792288" y="5367337"/>
            <a:ext cx="5486399" cy="804899"/>
          </a:xfrm>
          <a:prstGeom prst="rect">
            <a:avLst/>
          </a:prstGeom>
          <a:noFill/>
          <a:ln>
            <a:noFill/>
          </a:ln>
        </p:spPr>
        <p:txBody>
          <a:bodyPr lIns="91425" tIns="91425" rIns="91425" bIns="91425" anchor="t" anchorCtr="0"/>
          <a:lstStyle>
            <a:lvl1pPr marL="0" indent="0" rtl="0">
              <a:buFont typeface="Calibri"/>
              <a:buNone/>
              <a:defRPr sz="1400"/>
            </a:lvl1pPr>
            <a:lvl2pPr marL="457200" indent="0" rtl="0">
              <a:buFont typeface="Calibri"/>
              <a:buNone/>
              <a:defRPr sz="1200"/>
            </a:lvl2pPr>
            <a:lvl3pPr marL="914400" indent="0" rtl="0">
              <a:buFont typeface="Calibri"/>
              <a:buNone/>
              <a:defRPr sz="1000"/>
            </a:lvl3pPr>
            <a:lvl4pPr marL="1371600" indent="0" rtl="0">
              <a:buFont typeface="Calibri"/>
              <a:buNone/>
              <a:defRPr sz="900"/>
            </a:lvl4pPr>
            <a:lvl5pPr marL="1828800" indent="0" rtl="0">
              <a:buFont typeface="Calibri"/>
              <a:buNone/>
              <a:defRPr sz="900"/>
            </a:lvl5pPr>
            <a:lvl6pPr marL="2286000" indent="0" rtl="0">
              <a:buFont typeface="Calibri"/>
              <a:buNone/>
              <a:defRPr sz="900"/>
            </a:lvl6pPr>
            <a:lvl7pPr marL="2743200" indent="0" rtl="0">
              <a:buFont typeface="Calibri"/>
              <a:buNone/>
              <a:defRPr sz="900"/>
            </a:lvl7pPr>
            <a:lvl8pPr marL="3200400" indent="0" rtl="0">
              <a:buFont typeface="Calibri"/>
              <a:buNone/>
              <a:defRPr sz="900"/>
            </a:lvl8pPr>
            <a:lvl9pPr marL="3657600" indent="0" rtl="0">
              <a:buFont typeface="Calibri"/>
              <a:buNone/>
              <a:defRPr sz="900"/>
            </a:lvl9pPr>
          </a:lstStyle>
          <a:p>
            <a:endParaRPr/>
          </a:p>
        </p:txBody>
      </p:sp>
      <p:sp>
        <p:nvSpPr>
          <p:cNvPr id="85" name="Shape 85"/>
          <p:cNvSpPr txBox="1">
            <a:spLocks noGrp="1"/>
          </p:cNvSpPr>
          <p:nvPr>
            <p:ph type="dt" idx="10"/>
          </p:nvPr>
        </p:nvSpPr>
        <p:spPr>
          <a:xfrm>
            <a:off x="457200" y="6356351"/>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6" name="Shape 86"/>
          <p:cNvSpPr txBox="1">
            <a:spLocks noGrp="1"/>
          </p:cNvSpPr>
          <p:nvPr>
            <p:ph type="ftr" idx="11"/>
          </p:nvPr>
        </p:nvSpPr>
        <p:spPr>
          <a:xfrm>
            <a:off x="3124200" y="6356351"/>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7" name="Shape 87"/>
          <p:cNvSpPr txBox="1">
            <a:spLocks noGrp="1"/>
          </p:cNvSpPr>
          <p:nvPr>
            <p:ph type="sldNum" idx="12"/>
          </p:nvPr>
        </p:nvSpPr>
        <p:spPr>
          <a:xfrm>
            <a:off x="6553200" y="6356351"/>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Tx" type="vertTx">
  <p:cSld name="vertTx">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57200" y="274638"/>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90" name="Shape 90"/>
          <p:cNvSpPr txBox="1">
            <a:spLocks noGrp="1"/>
          </p:cNvSpPr>
          <p:nvPr>
            <p:ph type="body" idx="1"/>
          </p:nvPr>
        </p:nvSpPr>
        <p:spPr>
          <a:xfrm rot="5400000">
            <a:off x="2308949" y="-251549"/>
            <a:ext cx="4526100" cy="8229600"/>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91" name="Shape 91"/>
          <p:cNvSpPr txBox="1">
            <a:spLocks noGrp="1"/>
          </p:cNvSpPr>
          <p:nvPr>
            <p:ph type="dt" idx="10"/>
          </p:nvPr>
        </p:nvSpPr>
        <p:spPr>
          <a:xfrm>
            <a:off x="457200" y="6356351"/>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2" name="Shape 92"/>
          <p:cNvSpPr txBox="1">
            <a:spLocks noGrp="1"/>
          </p:cNvSpPr>
          <p:nvPr>
            <p:ph type="ftr" idx="11"/>
          </p:nvPr>
        </p:nvSpPr>
        <p:spPr>
          <a:xfrm>
            <a:off x="3124200" y="6356351"/>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3" name="Shape 93"/>
          <p:cNvSpPr txBox="1">
            <a:spLocks noGrp="1"/>
          </p:cNvSpPr>
          <p:nvPr>
            <p:ph type="sldNum" idx="12"/>
          </p:nvPr>
        </p:nvSpPr>
        <p:spPr>
          <a:xfrm>
            <a:off x="6553200" y="6356351"/>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TitleAndTx" type="vertTitleAndTx">
  <p:cSld name="vertTitleAndTx">
    <p:spTree>
      <p:nvGrpSpPr>
        <p:cNvPr id="1" name="Shape 94"/>
        <p:cNvGrpSpPr/>
        <p:nvPr/>
      </p:nvGrpSpPr>
      <p:grpSpPr>
        <a:xfrm>
          <a:off x="0" y="0"/>
          <a:ext cx="0" cy="0"/>
          <a:chOff x="0" y="0"/>
          <a:chExt cx="0" cy="0"/>
        </a:xfrm>
      </p:grpSpPr>
      <p:sp>
        <p:nvSpPr>
          <p:cNvPr id="95" name="Shape 95"/>
          <p:cNvSpPr txBox="1">
            <a:spLocks noGrp="1"/>
          </p:cNvSpPr>
          <p:nvPr>
            <p:ph type="title"/>
          </p:nvPr>
        </p:nvSpPr>
        <p:spPr>
          <a:xfrm rot="5400000">
            <a:off x="4732349" y="2171688"/>
            <a:ext cx="5851500" cy="20574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96" name="Shape 96"/>
          <p:cNvSpPr txBox="1">
            <a:spLocks noGrp="1"/>
          </p:cNvSpPr>
          <p:nvPr>
            <p:ph type="body" idx="1"/>
          </p:nvPr>
        </p:nvSpPr>
        <p:spPr>
          <a:xfrm rot="5400000">
            <a:off x="541350" y="190489"/>
            <a:ext cx="5851500" cy="6019799"/>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97" name="Shape 97"/>
          <p:cNvSpPr txBox="1">
            <a:spLocks noGrp="1"/>
          </p:cNvSpPr>
          <p:nvPr>
            <p:ph type="dt" idx="10"/>
          </p:nvPr>
        </p:nvSpPr>
        <p:spPr>
          <a:xfrm>
            <a:off x="457200" y="6356351"/>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8" name="Shape 98"/>
          <p:cNvSpPr txBox="1">
            <a:spLocks noGrp="1"/>
          </p:cNvSpPr>
          <p:nvPr>
            <p:ph type="ftr" idx="11"/>
          </p:nvPr>
        </p:nvSpPr>
        <p:spPr>
          <a:xfrm>
            <a:off x="3124200" y="6356351"/>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9" name="Shape 99"/>
          <p:cNvSpPr txBox="1">
            <a:spLocks noGrp="1"/>
          </p:cNvSpPr>
          <p:nvPr>
            <p:ph type="sldNum" idx="12"/>
          </p:nvPr>
        </p:nvSpPr>
        <p:spPr>
          <a:xfrm>
            <a:off x="6553200" y="6356351"/>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81000" y="1414199"/>
            <a:ext cx="8380499" cy="750299"/>
          </a:xfrm>
          <a:prstGeom prst="rect">
            <a:avLst/>
          </a:prstGeom>
          <a:noFill/>
          <a:ln>
            <a:noFill/>
          </a:ln>
        </p:spPr>
        <p:txBody>
          <a:bodyPr lIns="91425" tIns="91425" rIns="91425" bIns="91425" anchor="ctr" anchorCtr="0"/>
          <a:lstStyle>
            <a:lvl1pPr algn="l" rtl="0">
              <a:lnSpc>
                <a:spcPct val="90000"/>
              </a:lnSpc>
              <a:spcBef>
                <a:spcPts val="0"/>
              </a:spcBef>
              <a:spcAft>
                <a:spcPts val="0"/>
              </a:spcAft>
              <a:defRPr sz="5400">
                <a:solidFill>
                  <a:srgbClr val="FEF9DA"/>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02" name="Shape 102"/>
          <p:cNvSpPr txBox="1">
            <a:spLocks noGrp="1"/>
          </p:cNvSpPr>
          <p:nvPr>
            <p:ph type="body" idx="1"/>
          </p:nvPr>
        </p:nvSpPr>
        <p:spPr>
          <a:xfrm>
            <a:off x="381000" y="2600060"/>
            <a:ext cx="8380499" cy="2076600"/>
          </a:xfrm>
          <a:prstGeom prst="rect">
            <a:avLst/>
          </a:prstGeom>
          <a:noFill/>
          <a:ln>
            <a:noFill/>
          </a:ln>
        </p:spPr>
        <p:txBody>
          <a:bodyPr lIns="91425" tIns="91425" rIns="91425" bIns="91425" anchor="t" anchorCtr="0"/>
          <a:lstStyle>
            <a:lvl1pPr rtl="0">
              <a:buFont typeface="Arial"/>
              <a:buChar char="•"/>
              <a:defRPr/>
            </a:lvl1pPr>
            <a:lvl2pPr rtl="0">
              <a:buFont typeface="Arial"/>
              <a:buChar char="•"/>
              <a:defRPr/>
            </a:lvl2pPr>
            <a:lvl3pPr rtl="0">
              <a:buFont typeface="Arial"/>
              <a:buChar char="•"/>
              <a:defRPr/>
            </a:lvl3pPr>
            <a:lvl4pPr rtl="0">
              <a:buFont typeface="Arial"/>
              <a:buChar char="•"/>
              <a:defRPr/>
            </a:lvl4pPr>
            <a:lvl5pPr rtl="0">
              <a:buFont typeface="Arial"/>
              <a:buChar char="•"/>
              <a:defRPr/>
            </a:lvl5pPr>
            <a:lvl6pPr rtl="0">
              <a:defRPr/>
            </a:lvl6pPr>
            <a:lvl7pPr rtl="0">
              <a:defRPr/>
            </a:lvl7pPr>
            <a:lvl8pPr rtl="0">
              <a:defRPr/>
            </a:lvl8pPr>
            <a:lvl9pPr rtl="0">
              <a:defRPr/>
            </a:lvl9pPr>
          </a:lstStyle>
          <a:p>
            <a:endParaRPr/>
          </a:p>
        </p:txBody>
      </p:sp>
      <p:sp>
        <p:nvSpPr>
          <p:cNvPr id="103" name="Shape 103"/>
          <p:cNvSpPr txBox="1">
            <a:spLocks noGrp="1"/>
          </p:cNvSpPr>
          <p:nvPr>
            <p:ph type="sldNum" idx="12"/>
          </p:nvPr>
        </p:nvSpPr>
        <p:spPr>
          <a:xfrm>
            <a:off x="6553200" y="6356351"/>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16" name="Shape 16"/>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1pPr>
            <a:lvl2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2pPr>
            <a:lvl3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3pPr>
            <a:lvl4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4pPr>
            <a:lvl5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5pPr>
            <a:lvl6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6pPr>
            <a:lvl7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7pPr>
            <a:lvl8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8pPr>
            <a:lvl9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685800" y="2130425"/>
            <a:ext cx="7772400" cy="1470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32" name="Shape 32"/>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ctr" rtl="0">
              <a:spcBef>
                <a:spcPts val="560"/>
              </a:spcBef>
              <a:buClr>
                <a:srgbClr val="888888"/>
              </a:buClr>
              <a:buFont typeface="Calibri"/>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buClr>
                <a:srgbClr val="888888"/>
              </a:buClr>
              <a:buFont typeface="Calibri"/>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457200" y="6356351"/>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3124200" y="6356351"/>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6553200" y="6356351"/>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6" name="Shape 36"/>
          <p:cNvSpPr/>
          <p:nvPr/>
        </p:nvSpPr>
        <p:spPr>
          <a:xfrm>
            <a:off x="0" y="0"/>
            <a:ext cx="9144000" cy="517499"/>
          </a:xfrm>
          <a:prstGeom prst="rect">
            <a:avLst/>
          </a:prstGeom>
          <a:gradFill>
            <a:gsLst>
              <a:gs pos="0">
                <a:srgbClr val="00B050"/>
              </a:gs>
              <a:gs pos="50000">
                <a:srgbClr val="CEE0F6"/>
              </a:gs>
              <a:gs pos="100000">
                <a:srgbClr val="E7F1FA"/>
              </a:gs>
            </a:gsLst>
            <a:lin ang="5400012" scaled="0"/>
          </a:gradFill>
          <a:ln>
            <a:noFill/>
          </a:ln>
        </p:spPr>
        <p:txBody>
          <a:bodyPr lIns="91425" tIns="45700" rIns="91425" bIns="45700" anchor="ctr" anchorCtr="0">
            <a:noAutofit/>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bj" type="obj">
  <p:cSld name="obj">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8"/>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9" name="Shape 39"/>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40" name="Shape 40"/>
          <p:cNvSpPr txBox="1">
            <a:spLocks noGrp="1"/>
          </p:cNvSpPr>
          <p:nvPr>
            <p:ph type="dt" idx="10"/>
          </p:nvPr>
        </p:nvSpPr>
        <p:spPr>
          <a:xfrm>
            <a:off x="457200" y="6356351"/>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1" name="Shape 41"/>
          <p:cNvSpPr txBox="1">
            <a:spLocks noGrp="1"/>
          </p:cNvSpPr>
          <p:nvPr>
            <p:ph type="ftr" idx="11"/>
          </p:nvPr>
        </p:nvSpPr>
        <p:spPr>
          <a:xfrm>
            <a:off x="3124200" y="6356351"/>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2" name="Shape 42"/>
          <p:cNvSpPr txBox="1">
            <a:spLocks noGrp="1"/>
          </p:cNvSpPr>
          <p:nvPr>
            <p:ph type="sldNum" idx="12"/>
          </p:nvPr>
        </p:nvSpPr>
        <p:spPr>
          <a:xfrm>
            <a:off x="6553200" y="6356351"/>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Head" type="secHead">
  <p:cSld name="secHea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722312" y="4406901"/>
            <a:ext cx="7772400" cy="1361999"/>
          </a:xfrm>
          <a:prstGeom prst="rect">
            <a:avLst/>
          </a:prstGeom>
          <a:noFill/>
          <a:ln>
            <a:noFill/>
          </a:ln>
        </p:spPr>
        <p:txBody>
          <a:bodyPr lIns="91425" tIns="91425" rIns="91425" bIns="91425" anchor="t" anchorCtr="0"/>
          <a:lstStyle>
            <a:lvl1pPr algn="l" rtl="0">
              <a:defRPr sz="4000" b="1" cap="small"/>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5" name="Shape 45"/>
          <p:cNvSpPr txBox="1">
            <a:spLocks noGrp="1"/>
          </p:cNvSpPr>
          <p:nvPr>
            <p:ph type="body" idx="1"/>
          </p:nvPr>
        </p:nvSpPr>
        <p:spPr>
          <a:xfrm>
            <a:off x="722312" y="2906713"/>
            <a:ext cx="7772400" cy="1500300"/>
          </a:xfrm>
          <a:prstGeom prst="rect">
            <a:avLst/>
          </a:prstGeom>
          <a:noFill/>
          <a:ln>
            <a:noFill/>
          </a:ln>
        </p:spPr>
        <p:txBody>
          <a:bodyPr lIns="91425" tIns="91425" rIns="91425" bIns="91425" anchor="b" anchorCtr="0"/>
          <a:lstStyle>
            <a:lvl1pPr marL="0" indent="0" rtl="0">
              <a:buClr>
                <a:srgbClr val="888888"/>
              </a:buClr>
              <a:buFont typeface="Calibri"/>
              <a:buNone/>
              <a:defRPr sz="2000">
                <a:solidFill>
                  <a:srgbClr val="888888"/>
                </a:solidFill>
              </a:defRPr>
            </a:lvl1pPr>
            <a:lvl2pPr marL="457200" indent="0" rtl="0">
              <a:buClr>
                <a:srgbClr val="888888"/>
              </a:buClr>
              <a:buFont typeface="Calibri"/>
              <a:buNone/>
              <a:defRPr sz="1800">
                <a:solidFill>
                  <a:srgbClr val="888888"/>
                </a:solidFill>
              </a:defRPr>
            </a:lvl2pPr>
            <a:lvl3pPr marL="914400" indent="0" rtl="0">
              <a:buClr>
                <a:srgbClr val="888888"/>
              </a:buClr>
              <a:buFont typeface="Calibri"/>
              <a:buNone/>
              <a:defRPr sz="1600">
                <a:solidFill>
                  <a:srgbClr val="888888"/>
                </a:solidFill>
              </a:defRPr>
            </a:lvl3pPr>
            <a:lvl4pPr marL="1371600" indent="0" rtl="0">
              <a:buClr>
                <a:srgbClr val="888888"/>
              </a:buClr>
              <a:buFont typeface="Calibri"/>
              <a:buNone/>
              <a:defRPr sz="1400">
                <a:solidFill>
                  <a:srgbClr val="888888"/>
                </a:solidFill>
              </a:defRPr>
            </a:lvl4pPr>
            <a:lvl5pPr marL="1828800" indent="0" rtl="0">
              <a:buClr>
                <a:srgbClr val="888888"/>
              </a:buClr>
              <a:buFont typeface="Calibri"/>
              <a:buNone/>
              <a:defRPr sz="1400">
                <a:solidFill>
                  <a:srgbClr val="888888"/>
                </a:solidFill>
              </a:defRPr>
            </a:lvl5pPr>
            <a:lvl6pPr marL="2286000" indent="0" rtl="0">
              <a:buClr>
                <a:srgbClr val="888888"/>
              </a:buClr>
              <a:buFont typeface="Calibri"/>
              <a:buNone/>
              <a:defRPr sz="1400">
                <a:solidFill>
                  <a:srgbClr val="888888"/>
                </a:solidFill>
              </a:defRPr>
            </a:lvl6pPr>
            <a:lvl7pPr marL="2743200" indent="0" rtl="0">
              <a:buClr>
                <a:srgbClr val="888888"/>
              </a:buClr>
              <a:buFont typeface="Calibri"/>
              <a:buNone/>
              <a:defRPr sz="1400">
                <a:solidFill>
                  <a:srgbClr val="888888"/>
                </a:solidFill>
              </a:defRPr>
            </a:lvl7pPr>
            <a:lvl8pPr marL="3200400" indent="0" rtl="0">
              <a:buClr>
                <a:srgbClr val="888888"/>
              </a:buClr>
              <a:buFont typeface="Calibri"/>
              <a:buNone/>
              <a:defRPr sz="1400">
                <a:solidFill>
                  <a:srgbClr val="888888"/>
                </a:solidFill>
              </a:defRPr>
            </a:lvl8pPr>
            <a:lvl9pPr marL="3657600" indent="0" rtl="0">
              <a:buClr>
                <a:srgbClr val="888888"/>
              </a:buClr>
              <a:buFont typeface="Calibri"/>
              <a:buNone/>
              <a:defRPr sz="1400">
                <a:solidFill>
                  <a:srgbClr val="888888"/>
                </a:solidFill>
              </a:defRPr>
            </a:lvl9pPr>
          </a:lstStyle>
          <a:p>
            <a:endParaRPr/>
          </a:p>
        </p:txBody>
      </p:sp>
      <p:sp>
        <p:nvSpPr>
          <p:cNvPr id="46" name="Shape 46"/>
          <p:cNvSpPr txBox="1">
            <a:spLocks noGrp="1"/>
          </p:cNvSpPr>
          <p:nvPr>
            <p:ph type="dt" idx="10"/>
          </p:nvPr>
        </p:nvSpPr>
        <p:spPr>
          <a:xfrm>
            <a:off x="457200" y="6356351"/>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3124200" y="6356351"/>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6553200" y="6356351"/>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1pPr>
            <a:lvl2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2pPr>
            <a:lvl3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3pPr>
            <a:lvl4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4pPr>
            <a:lvl5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5pPr>
            <a:lvl6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6pPr>
            <a:lvl7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7pPr>
            <a:lvl8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8pPr>
            <a:lvl9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marL="342900" indent="-342900" algn="l" rtl="0">
              <a:spcBef>
                <a:spcPts val="600"/>
              </a:spcBef>
              <a:buClr>
                <a:schemeClr val="dk1"/>
              </a:buClr>
              <a:buSzPct val="166666"/>
              <a:buFont typeface="Arial"/>
              <a:buChar char="•"/>
              <a:defRPr sz="3000" b="0" i="0" u="none" strike="noStrike" cap="none" baseline="0">
                <a:solidFill>
                  <a:schemeClr val="dk1"/>
                </a:solidFill>
                <a:latin typeface="Arial"/>
                <a:ea typeface="Arial"/>
                <a:cs typeface="Arial"/>
                <a:sym typeface="Arial"/>
              </a:defRPr>
            </a:lvl1pPr>
            <a:lvl2pPr marL="742950" indent="-285750"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marL="1143000" indent="-228600"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marL="16002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4pPr>
            <a:lvl5pPr marL="20574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marL="25146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marL="29718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7pPr>
            <a:lvl8pPr marL="34290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marL="38862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8"/>
            <a:ext cx="8229600" cy="1143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24" name="Shape 24"/>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indent="-222250" algn="l" rtl="0">
              <a:spcBef>
                <a:spcPts val="640"/>
              </a:spcBef>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77800" algn="l" rtl="0">
              <a:spcBef>
                <a:spcPts val="560"/>
              </a:spcBef>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136525" algn="l" rtl="0">
              <a:spcBef>
                <a:spcPts val="480"/>
              </a:spcBef>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457200" y="6356351"/>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3124200" y="6356351"/>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6553200" y="6356351"/>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8" name="Shape 28"/>
          <p:cNvSpPr/>
          <p:nvPr/>
        </p:nvSpPr>
        <p:spPr>
          <a:xfrm rot="10800000">
            <a:off x="0" y="6340500"/>
            <a:ext cx="9144000" cy="517499"/>
          </a:xfrm>
          <a:prstGeom prst="rect">
            <a:avLst/>
          </a:prstGeom>
          <a:gradFill>
            <a:gsLst>
              <a:gs pos="0">
                <a:srgbClr val="00B050"/>
              </a:gs>
              <a:gs pos="50000">
                <a:srgbClr val="CEE0F6"/>
              </a:gs>
              <a:gs pos="100000">
                <a:srgbClr val="E7F1FA"/>
              </a:gs>
            </a:gsLst>
            <a:lin ang="5400012" scaled="0"/>
          </a:gradFill>
          <a:ln>
            <a:noFill/>
          </a:ln>
        </p:spPr>
        <p:txBody>
          <a:bodyPr lIns="91425" tIns="45700" rIns="91425" bIns="45700" anchor="ctr" anchorCtr="0">
            <a:noAutofit/>
          </a:bodyPr>
          <a:lstStyle/>
          <a:p>
            <a:endParaRPr/>
          </a:p>
        </p:txBody>
      </p:sp>
      <p:sp>
        <p:nvSpPr>
          <p:cNvPr id="29" name="Shape 29"/>
          <p:cNvSpPr/>
          <p:nvPr/>
        </p:nvSpPr>
        <p:spPr>
          <a:xfrm>
            <a:off x="0" y="0"/>
            <a:ext cx="9144000" cy="517499"/>
          </a:xfrm>
          <a:prstGeom prst="rect">
            <a:avLst/>
          </a:prstGeom>
          <a:gradFill>
            <a:gsLst>
              <a:gs pos="0">
                <a:srgbClr val="00B050"/>
              </a:gs>
              <a:gs pos="50000">
                <a:srgbClr val="CEE0F6"/>
              </a:gs>
              <a:gs pos="100000">
                <a:srgbClr val="E7F1FA"/>
              </a:gs>
            </a:gsLst>
            <a:lin ang="5400012" scaled="0"/>
          </a:gradFill>
          <a:ln>
            <a:noFill/>
          </a:ln>
        </p:spPr>
        <p:txBody>
          <a:bodyPr lIns="91425" tIns="45700" rIns="91425" bIns="45700" anchor="ctr" anchorCtr="0">
            <a:noAutofit/>
          </a:body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c2-23-20-127-154.compute-1.amazonaws.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youtube.com/v/nc2f1oqDZh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www.youtube.com/watch?v=nc2f1oqDZhg" TargetMode="External"/><Relationship Id="rId4" Type="http://schemas.openxmlformats.org/officeDocument/2006/relationships/image" Target="../media/image4.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hyperlink" Target="http://youtube.com/v/chATOThshtY"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http://www.youtube.com/watch?v=chATOThshtY" TargetMode="External"/><Relationship Id="rId4" Type="http://schemas.openxmlformats.org/officeDocument/2006/relationships/image" Target="../media/image7.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youtube.com/watch?v=nuL4Hvc_rio"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hyperlink" Target="http://youtube.com/v/nuL4Hvc_rio"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janrain.com/"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youtube.com/v/VOB94X5ffMQ"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hyperlink" Target="http://www.youtube.com/watch?v=VOB94X5ffMQ" TargetMode="External"/><Relationship Id="rId4" Type="http://schemas.openxmlformats.org/officeDocument/2006/relationships/image" Target="../media/image13.jp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gif"/><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8.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ieee-security.org/TC/SP2012/slides/Signing%20Me%20onto%20Your%20Accounts%20through%20Facebook%20and%20Google.pptx"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Signing Me onto Your Accounts through Facebook and Google</a:t>
            </a:r>
          </a:p>
        </p:txBody>
      </p:sp>
      <p:sp>
        <p:nvSpPr>
          <p:cNvPr id="106" name="Shape 106"/>
          <p:cNvSpPr txBox="1">
            <a:spLocks noGrp="1"/>
          </p:cNvSpPr>
          <p:nvPr>
            <p:ph type="subTitle" idx="1"/>
          </p:nvPr>
        </p:nvSpPr>
        <p:spPr>
          <a:xfrm>
            <a:off x="685800" y="3786737"/>
            <a:ext cx="7772400" cy="1658399"/>
          </a:xfrm>
          <a:prstGeom prst="rect">
            <a:avLst/>
          </a:prstGeom>
        </p:spPr>
        <p:txBody>
          <a:bodyPr lIns="91425" tIns="91425" rIns="91425" bIns="91425" anchor="t" anchorCtr="0">
            <a:noAutofit/>
          </a:bodyPr>
          <a:lstStyle/>
          <a:p>
            <a:pPr lvl="0" rtl="0">
              <a:buNone/>
            </a:pPr>
            <a:r>
              <a:rPr lang="en"/>
              <a:t>A Traffic-Guided</a:t>
            </a:r>
          </a:p>
          <a:p>
            <a:pPr lvl="0" rtl="0">
              <a:buNone/>
            </a:pPr>
            <a:r>
              <a:rPr lang="en"/>
              <a:t>Security Study of Commercially Deployed Single-Sign-On Web Services</a:t>
            </a:r>
          </a:p>
          <a:p>
            <a:endParaRPr lang="en"/>
          </a:p>
          <a:p>
            <a:endParaRPr lang="en"/>
          </a:p>
        </p:txBody>
      </p:sp>
      <p:sp>
        <p:nvSpPr>
          <p:cNvPr id="107" name="Shape 107"/>
          <p:cNvSpPr txBox="1"/>
          <p:nvPr/>
        </p:nvSpPr>
        <p:spPr>
          <a:xfrm>
            <a:off x="2743200" y="5824625"/>
            <a:ext cx="3980099" cy="457200"/>
          </a:xfrm>
          <a:prstGeom prst="rect">
            <a:avLst/>
          </a:prstGeom>
          <a:noFill/>
        </p:spPr>
        <p:txBody>
          <a:bodyPr lIns="91425" tIns="91425" rIns="91425" bIns="91425" anchor="t" anchorCtr="0">
            <a:noAutofit/>
          </a:bodyPr>
          <a:lstStyle/>
          <a:p>
            <a:pPr>
              <a:buNone/>
            </a:pPr>
            <a:r>
              <a:rPr lang="en"/>
              <a:t>Presented by Chris Moran and Yiyang Yang</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457200" y="2929950"/>
            <a:ext cx="8229600" cy="998100"/>
          </a:xfrm>
          <a:prstGeom prst="rect">
            <a:avLst/>
          </a:prstGeom>
        </p:spPr>
        <p:txBody>
          <a:bodyPr lIns="91425" tIns="91425" rIns="91425" bIns="91425" anchor="b" anchorCtr="0">
            <a:noAutofit/>
          </a:bodyPr>
          <a:lstStyle/>
          <a:p>
            <a:pPr algn="ctr">
              <a:buNone/>
            </a:pPr>
            <a:r>
              <a:rPr lang="en" u="sng">
                <a:solidFill>
                  <a:schemeClr val="hlink"/>
                </a:solidFill>
                <a:hlinkClick r:id="rId3"/>
              </a:rPr>
              <a:t>OAuth Demo!</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Facebook BRMs, part 1</a:t>
            </a:r>
          </a:p>
        </p:txBody>
      </p:sp>
      <p:sp>
        <p:nvSpPr>
          <p:cNvPr id="216" name="Shape 21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sz="2400" dirty="0"/>
              <a:t>BRM1, my site to Facebook</a:t>
            </a:r>
          </a:p>
          <a:p>
            <a:pPr marL="914400" lvl="1" indent="-381000" rtl="0">
              <a:buClr>
                <a:schemeClr val="dk1"/>
              </a:buClr>
              <a:buSzPct val="80000"/>
              <a:buFont typeface="Courier New"/>
              <a:buChar char="o"/>
            </a:pPr>
            <a:r>
              <a:rPr lang="en" sz="1800" dirty="0"/>
              <a:t>source: </a:t>
            </a:r>
            <a:r>
              <a:rPr lang="en" sz="1800" b="1" dirty="0"/>
              <a:t>http</a:t>
            </a:r>
            <a:r>
              <a:rPr lang="en" sz="1800" dirty="0"/>
              <a:t>://ec2... (200)</a:t>
            </a:r>
          </a:p>
          <a:p>
            <a:pPr marL="914400" lvl="1" indent="-381000" rtl="0">
              <a:buClr>
                <a:schemeClr val="dk1"/>
              </a:buClr>
              <a:buSzPct val="80000"/>
              <a:buFont typeface="Courier New"/>
              <a:buChar char="o"/>
            </a:pPr>
            <a:r>
              <a:rPr lang="en" sz="1800" dirty="0"/>
              <a:t>dest: </a:t>
            </a:r>
            <a:r>
              <a:rPr lang="en" sz="1800" b="1" dirty="0"/>
              <a:t>https</a:t>
            </a:r>
            <a:r>
              <a:rPr lang="en" sz="1800" dirty="0"/>
              <a:t>://www.facebook.com/login.php </a:t>
            </a:r>
          </a:p>
          <a:p>
            <a:pPr marL="914400" lvl="1" indent="-381000" rtl="0">
              <a:buClr>
                <a:schemeClr val="dk1"/>
              </a:buClr>
              <a:buSzPct val="80000"/>
              <a:buFont typeface="Courier New"/>
              <a:buChar char="o"/>
            </a:pPr>
            <a:r>
              <a:rPr lang="en" sz="1800" dirty="0"/>
              <a:t>args</a:t>
            </a:r>
          </a:p>
          <a:p>
            <a:pPr marL="1371600" lvl="2" indent="-381000" rtl="0">
              <a:buClr>
                <a:schemeClr val="dk1"/>
              </a:buClr>
              <a:buSzPct val="80000"/>
              <a:buFont typeface="Wingdings"/>
              <a:buChar char="§"/>
            </a:pPr>
            <a:r>
              <a:rPr lang="en" sz="1800" dirty="0"/>
              <a:t>api_key, provided by fb for my app</a:t>
            </a:r>
          </a:p>
          <a:p>
            <a:pPr marL="1371600" lvl="2" indent="-381000" rtl="0">
              <a:buClr>
                <a:schemeClr val="dk1"/>
              </a:buClr>
              <a:buSzPct val="80000"/>
              <a:buFont typeface="Wingdings"/>
              <a:buChar char="§"/>
            </a:pPr>
            <a:r>
              <a:rPr lang="en" sz="1800" dirty="0"/>
              <a:t>redirect_url, must be same domain</a:t>
            </a:r>
          </a:p>
          <a:p>
            <a:pPr marL="1371600" lvl="2" indent="-381000" rtl="0">
              <a:buClr>
                <a:schemeClr val="dk1"/>
              </a:buClr>
              <a:buSzPct val="80000"/>
              <a:buFont typeface="Wingdings"/>
              <a:buChar char="§"/>
            </a:pPr>
            <a:r>
              <a:rPr lang="en" sz="1800" dirty="0"/>
              <a:t>state, php session variable</a:t>
            </a:r>
          </a:p>
          <a:p>
            <a:pPr marL="457200" lvl="0" indent="-419100" rtl="0">
              <a:buClr>
                <a:schemeClr val="dk1"/>
              </a:buClr>
              <a:buSzPct val="166666"/>
              <a:buFont typeface="Arial"/>
              <a:buChar char="•"/>
            </a:pPr>
            <a:r>
              <a:rPr lang="en" sz="2400" dirty="0"/>
              <a:t>BRM2, Facebook login</a:t>
            </a:r>
          </a:p>
          <a:p>
            <a:pPr marL="914400" lvl="1" indent="-381000" rtl="0">
              <a:buClr>
                <a:schemeClr val="dk1"/>
              </a:buClr>
              <a:buSzPct val="80000"/>
              <a:buFont typeface="Courier New"/>
              <a:buChar char="o"/>
            </a:pPr>
            <a:r>
              <a:rPr lang="en" sz="1800" dirty="0"/>
              <a:t>source: facebook.com/login.php (200)</a:t>
            </a:r>
          </a:p>
          <a:p>
            <a:pPr marL="914400" lvl="1" indent="-381000" rtl="0">
              <a:buClr>
                <a:schemeClr val="dk1"/>
              </a:buClr>
              <a:buSzPct val="80000"/>
              <a:buFont typeface="Courier New"/>
              <a:buChar char="o"/>
            </a:pPr>
            <a:r>
              <a:rPr lang="en" sz="1800" dirty="0"/>
              <a:t>dest: facebook.com/login.php </a:t>
            </a:r>
          </a:p>
          <a:p>
            <a:pPr marL="914400" lvl="1" indent="-381000" rtl="0">
              <a:buClr>
                <a:schemeClr val="dk1"/>
              </a:buClr>
              <a:buSzPct val="80000"/>
              <a:buFont typeface="Courier New"/>
              <a:buChar char="o"/>
            </a:pPr>
            <a:r>
              <a:rPr lang="en" sz="1800" dirty="0"/>
              <a:t>args</a:t>
            </a:r>
          </a:p>
          <a:p>
            <a:pPr marL="1371600" lvl="2" indent="-381000" rtl="0">
              <a:buClr>
                <a:schemeClr val="dk1"/>
              </a:buClr>
              <a:buSzPct val="80000"/>
              <a:buFont typeface="Wingdings"/>
              <a:buChar char="§"/>
            </a:pPr>
            <a:r>
              <a:rPr lang="en" sz="1800" dirty="0"/>
              <a:t>username, password</a:t>
            </a:r>
          </a:p>
          <a:p>
            <a:pPr marL="1371600" lvl="2" indent="-381000" rtl="0">
              <a:buClr>
                <a:schemeClr val="dk1"/>
              </a:buClr>
              <a:buSzPct val="80000"/>
              <a:buFont typeface="Wingdings"/>
              <a:buChar char="§"/>
            </a:pPr>
            <a:r>
              <a:rPr lang="en" sz="1800" dirty="0"/>
              <a:t>next page, after redirect</a:t>
            </a:r>
          </a:p>
          <a:p>
            <a:pPr marL="1371600" lvl="2" indent="-381000" rtl="0">
              <a:buClr>
                <a:schemeClr val="dk1"/>
              </a:buClr>
              <a:buSzPct val="80000"/>
              <a:buFont typeface="Wingdings"/>
              <a:buChar char="§"/>
            </a:pPr>
            <a:r>
              <a:rPr lang="en" sz="1800" dirty="0"/>
              <a:t>all previous args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Facebook BRMs, part 2</a:t>
            </a:r>
          </a:p>
        </p:txBody>
      </p:sp>
      <p:sp>
        <p:nvSpPr>
          <p:cNvPr id="222" name="Shape 22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t>BRM3, redirect &amp; permission dialog</a:t>
            </a:r>
          </a:p>
          <a:p>
            <a:pPr marL="914400" lvl="1" indent="-381000" rtl="0">
              <a:buClr>
                <a:schemeClr val="dk1"/>
              </a:buClr>
              <a:buSzPct val="80000"/>
              <a:buFont typeface="Courier New"/>
              <a:buChar char="o"/>
            </a:pPr>
            <a:r>
              <a:rPr lang="en"/>
              <a:t>src: facebook.com/login.php (302)</a:t>
            </a:r>
          </a:p>
          <a:p>
            <a:pPr marL="914400" lvl="1" indent="-381000" rtl="0">
              <a:buClr>
                <a:schemeClr val="dk1"/>
              </a:buClr>
              <a:buSzPct val="80000"/>
              <a:buFont typeface="Courier New"/>
              <a:buChar char="o"/>
            </a:pPr>
            <a:r>
              <a:rPr lang="en"/>
              <a:t>dest: permissions.request</a:t>
            </a:r>
          </a:p>
          <a:p>
            <a:pPr marL="914400" lvl="1" indent="-381000">
              <a:buClr>
                <a:schemeClr val="dk1"/>
              </a:buClr>
              <a:buSzPct val="80000"/>
              <a:buFont typeface="Courier New"/>
              <a:buChar char="o"/>
            </a:pPr>
            <a:r>
              <a:rPr lang="en"/>
              <a:t>args: a whole bunch of cookies</a:t>
            </a:r>
          </a:p>
        </p:txBody>
      </p:sp>
      <p:sp>
        <p:nvSpPr>
          <p:cNvPr id="223" name="Shape 223"/>
          <p:cNvSpPr/>
          <p:nvPr/>
        </p:nvSpPr>
        <p:spPr>
          <a:xfrm>
            <a:off x="0" y="3875128"/>
            <a:ext cx="9143998" cy="1731942"/>
          </a:xfrm>
          <a:prstGeom prst="rect">
            <a:avLst/>
          </a:prstGeom>
          <a:blipFill>
            <a:blip r:embed="rId3"/>
            <a:stretch>
              <a:fillRect/>
            </a:stretch>
          </a:blipFill>
          <a:ln>
            <a:noFill/>
          </a:ln>
        </p:spPr>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Facebook BRMs, part 3</a:t>
            </a:r>
          </a:p>
        </p:txBody>
      </p:sp>
      <p:sp>
        <p:nvSpPr>
          <p:cNvPr id="229" name="Shape 22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t>BRM4</a:t>
            </a:r>
          </a:p>
          <a:p>
            <a:pPr marL="914400" lvl="1" indent="-381000" rtl="0">
              <a:buClr>
                <a:schemeClr val="dk1"/>
              </a:buClr>
              <a:buSzPct val="80000"/>
              <a:buFont typeface="Courier New"/>
              <a:buChar char="o"/>
            </a:pPr>
            <a:r>
              <a:rPr lang="en"/>
              <a:t>source:facebook/permissions.request (200)</a:t>
            </a:r>
          </a:p>
          <a:p>
            <a:pPr marL="914400" lvl="1" indent="-381000" rtl="0">
              <a:buClr>
                <a:schemeClr val="dk1"/>
              </a:buClr>
              <a:buSzPct val="80000"/>
              <a:buFont typeface="Courier New"/>
              <a:buChar char="o"/>
            </a:pPr>
            <a:r>
              <a:rPr lang="en"/>
              <a:t>dest: facebook/permissions.request</a:t>
            </a:r>
          </a:p>
          <a:p>
            <a:pPr marL="914400" lvl="1" indent="-381000" rtl="0">
              <a:buClr>
                <a:schemeClr val="dk1"/>
              </a:buClr>
              <a:buSzPct val="80000"/>
              <a:buFont typeface="Courier New"/>
              <a:buChar char="o"/>
            </a:pPr>
            <a:r>
              <a:rPr lang="en"/>
              <a:t>args</a:t>
            </a:r>
          </a:p>
          <a:p>
            <a:pPr marL="1371600" lvl="2" indent="-381000" rtl="0">
              <a:buClr>
                <a:schemeClr val="dk1"/>
              </a:buClr>
              <a:buSzPct val="80000"/>
              <a:buFont typeface="Wingdings"/>
              <a:buChar char="§"/>
            </a:pPr>
            <a:r>
              <a:rPr lang="en"/>
              <a:t>user did grant permission</a:t>
            </a:r>
          </a:p>
          <a:p>
            <a:pPr marL="457200" lvl="0" indent="-419100" rtl="0">
              <a:buClr>
                <a:schemeClr val="dk1"/>
              </a:buClr>
              <a:buSzPct val="166666"/>
              <a:buFont typeface="Arial"/>
              <a:buChar char="•"/>
            </a:pPr>
            <a:r>
              <a:rPr lang="en"/>
              <a:t>BRM5</a:t>
            </a:r>
          </a:p>
          <a:p>
            <a:pPr marL="914400" lvl="1" indent="-381000" rtl="0">
              <a:buClr>
                <a:schemeClr val="dk1"/>
              </a:buClr>
              <a:buSzPct val="80000"/>
              <a:buFont typeface="Courier New"/>
              <a:buChar char="o"/>
            </a:pPr>
            <a:r>
              <a:rPr lang="en"/>
              <a:t>source: </a:t>
            </a:r>
            <a:r>
              <a:rPr lang="en" b="1"/>
              <a:t>https</a:t>
            </a:r>
            <a:r>
              <a:rPr lang="en"/>
              <a:t>://facebook.permissions.request (302)</a:t>
            </a:r>
          </a:p>
          <a:p>
            <a:pPr marL="914400" lvl="1" indent="-381000" rtl="0">
              <a:buClr>
                <a:schemeClr val="dk1"/>
              </a:buClr>
              <a:buSzPct val="80000"/>
              <a:buFont typeface="Courier New"/>
              <a:buChar char="o"/>
            </a:pPr>
            <a:r>
              <a:rPr lang="en"/>
              <a:t>dest: </a:t>
            </a:r>
            <a:r>
              <a:rPr lang="en" b="1"/>
              <a:t>http</a:t>
            </a:r>
            <a:r>
              <a:rPr lang="en"/>
              <a:t>://ec2.../auth.php</a:t>
            </a:r>
          </a:p>
          <a:p>
            <a:pPr marL="914400" lvl="1" indent="-381000" rtl="0">
              <a:buClr>
                <a:schemeClr val="dk1"/>
              </a:buClr>
              <a:buSzPct val="80000"/>
              <a:buFont typeface="Courier New"/>
              <a:buChar char="o"/>
            </a:pPr>
            <a:r>
              <a:rPr lang="en"/>
              <a:t>args</a:t>
            </a:r>
          </a:p>
          <a:p>
            <a:pPr marL="1371600" lvl="2" indent="-381000" rtl="0">
              <a:buClr>
                <a:schemeClr val="dk1"/>
              </a:buClr>
              <a:buSzPct val="80000"/>
              <a:buFont typeface="Wingdings"/>
              <a:buChar char="§"/>
            </a:pPr>
            <a:r>
              <a:rPr lang="en"/>
              <a:t>state from BRM1</a:t>
            </a:r>
          </a:p>
          <a:p>
            <a:pPr marL="1371600" lvl="2" indent="-381000" rtl="0">
              <a:buClr>
                <a:schemeClr val="dk1"/>
              </a:buClr>
              <a:buSzPct val="80000"/>
              <a:buFont typeface="Wingdings"/>
              <a:buChar char="§"/>
            </a:pPr>
            <a:r>
              <a:rPr lang="en"/>
              <a:t>code, used to retrieve token from facebook</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57200" y="274637"/>
            <a:ext cx="8229600" cy="705600"/>
          </a:xfrm>
          <a:prstGeom prst="rect">
            <a:avLst/>
          </a:prstGeom>
        </p:spPr>
        <p:txBody>
          <a:bodyPr lIns="91425" tIns="91425" rIns="91425" bIns="91425" anchor="b" anchorCtr="0">
            <a:noAutofit/>
          </a:bodyPr>
          <a:lstStyle/>
          <a:p>
            <a:pPr>
              <a:buNone/>
            </a:pPr>
            <a:r>
              <a:rPr lang="en"/>
              <a:t>Complete picture, Facebook login</a:t>
            </a:r>
          </a:p>
        </p:txBody>
      </p:sp>
      <p:sp>
        <p:nvSpPr>
          <p:cNvPr id="235" name="Shape 235"/>
          <p:cNvSpPr/>
          <p:nvPr/>
        </p:nvSpPr>
        <p:spPr>
          <a:xfrm>
            <a:off x="457200" y="956700"/>
            <a:ext cx="1469699" cy="4460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236" name="Shape 236"/>
          <p:cNvSpPr/>
          <p:nvPr/>
        </p:nvSpPr>
        <p:spPr>
          <a:xfrm>
            <a:off x="3837150" y="956700"/>
            <a:ext cx="1469699" cy="4460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237" name="Shape 237"/>
          <p:cNvSpPr/>
          <p:nvPr/>
        </p:nvSpPr>
        <p:spPr>
          <a:xfrm>
            <a:off x="7217100" y="985787"/>
            <a:ext cx="1469699" cy="4460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238" name="Shape 238"/>
          <p:cNvSpPr txBox="1"/>
          <p:nvPr/>
        </p:nvSpPr>
        <p:spPr>
          <a:xfrm>
            <a:off x="841500" y="980237"/>
            <a:ext cx="701100" cy="457200"/>
          </a:xfrm>
          <a:prstGeom prst="rect">
            <a:avLst/>
          </a:prstGeom>
          <a:noFill/>
        </p:spPr>
        <p:txBody>
          <a:bodyPr lIns="91425" tIns="91425" rIns="91425" bIns="91425" anchor="t" anchorCtr="0">
            <a:noAutofit/>
          </a:bodyPr>
          <a:lstStyle/>
          <a:p>
            <a:pPr>
              <a:buNone/>
            </a:pPr>
            <a:r>
              <a:rPr lang="en"/>
              <a:t>User</a:t>
            </a:r>
          </a:p>
        </p:txBody>
      </p:sp>
      <p:sp>
        <p:nvSpPr>
          <p:cNvPr id="239" name="Shape 239"/>
          <p:cNvSpPr txBox="1"/>
          <p:nvPr/>
        </p:nvSpPr>
        <p:spPr>
          <a:xfrm>
            <a:off x="4221450" y="980237"/>
            <a:ext cx="701100" cy="457200"/>
          </a:xfrm>
          <a:prstGeom prst="rect">
            <a:avLst/>
          </a:prstGeom>
          <a:noFill/>
        </p:spPr>
        <p:txBody>
          <a:bodyPr lIns="91425" tIns="91425" rIns="91425" bIns="91425" anchor="t" anchorCtr="0">
            <a:noAutofit/>
          </a:bodyPr>
          <a:lstStyle/>
          <a:p>
            <a:pPr lvl="0" rtl="0">
              <a:buNone/>
            </a:pPr>
            <a:r>
              <a:rPr lang="en"/>
              <a:t>EC2</a:t>
            </a:r>
          </a:p>
        </p:txBody>
      </p:sp>
      <p:sp>
        <p:nvSpPr>
          <p:cNvPr id="240" name="Shape 240"/>
          <p:cNvSpPr txBox="1"/>
          <p:nvPr/>
        </p:nvSpPr>
        <p:spPr>
          <a:xfrm>
            <a:off x="7356450" y="980237"/>
            <a:ext cx="1191000" cy="457200"/>
          </a:xfrm>
          <a:prstGeom prst="rect">
            <a:avLst/>
          </a:prstGeom>
          <a:noFill/>
        </p:spPr>
        <p:txBody>
          <a:bodyPr lIns="91425" tIns="91425" rIns="91425" bIns="91425" anchor="t" anchorCtr="0">
            <a:noAutofit/>
          </a:bodyPr>
          <a:lstStyle/>
          <a:p>
            <a:pPr lvl="0" rtl="0">
              <a:buNone/>
            </a:pPr>
            <a:r>
              <a:rPr lang="en"/>
              <a:t>Facebook</a:t>
            </a:r>
          </a:p>
        </p:txBody>
      </p:sp>
      <p:cxnSp>
        <p:nvCxnSpPr>
          <p:cNvPr id="241" name="Shape 241"/>
          <p:cNvCxnSpPr>
            <a:stCxn id="238" idx="2"/>
          </p:cNvCxnSpPr>
          <p:nvPr/>
        </p:nvCxnSpPr>
        <p:spPr>
          <a:xfrm flipH="1">
            <a:off x="1172250" y="1437437"/>
            <a:ext cx="19799" cy="5219399"/>
          </a:xfrm>
          <a:prstGeom prst="straightConnector1">
            <a:avLst/>
          </a:prstGeom>
          <a:noFill/>
          <a:ln w="19050" cap="flat">
            <a:solidFill>
              <a:schemeClr val="dk2"/>
            </a:solidFill>
            <a:prstDash val="solid"/>
            <a:round/>
            <a:headEnd type="none" w="lg" len="lg"/>
            <a:tailEnd type="none" w="lg" len="lg"/>
          </a:ln>
        </p:spPr>
      </p:cxnSp>
      <p:cxnSp>
        <p:nvCxnSpPr>
          <p:cNvPr id="242" name="Shape 242"/>
          <p:cNvCxnSpPr>
            <a:stCxn id="239" idx="2"/>
          </p:cNvCxnSpPr>
          <p:nvPr/>
        </p:nvCxnSpPr>
        <p:spPr>
          <a:xfrm>
            <a:off x="4572000" y="1437437"/>
            <a:ext cx="20400" cy="5201999"/>
          </a:xfrm>
          <a:prstGeom prst="straightConnector1">
            <a:avLst/>
          </a:prstGeom>
          <a:noFill/>
          <a:ln w="19050" cap="flat">
            <a:solidFill>
              <a:schemeClr val="dk2"/>
            </a:solidFill>
            <a:prstDash val="solid"/>
            <a:round/>
            <a:headEnd type="none" w="lg" len="lg"/>
            <a:tailEnd type="none" w="lg" len="lg"/>
          </a:ln>
        </p:spPr>
      </p:cxnSp>
      <p:cxnSp>
        <p:nvCxnSpPr>
          <p:cNvPr id="243" name="Shape 243"/>
          <p:cNvCxnSpPr>
            <a:stCxn id="240" idx="2"/>
          </p:cNvCxnSpPr>
          <p:nvPr/>
        </p:nvCxnSpPr>
        <p:spPr>
          <a:xfrm>
            <a:off x="7951950" y="1437437"/>
            <a:ext cx="34500" cy="5236799"/>
          </a:xfrm>
          <a:prstGeom prst="straightConnector1">
            <a:avLst/>
          </a:prstGeom>
          <a:noFill/>
          <a:ln w="19050" cap="flat">
            <a:solidFill>
              <a:schemeClr val="dk2"/>
            </a:solidFill>
            <a:prstDash val="solid"/>
            <a:round/>
            <a:headEnd type="none" w="lg" len="lg"/>
            <a:tailEnd type="none" w="lg" len="lg"/>
          </a:ln>
        </p:spPr>
      </p:cxnSp>
      <p:cxnSp>
        <p:nvCxnSpPr>
          <p:cNvPr id="244" name="Shape 244"/>
          <p:cNvCxnSpPr>
            <a:stCxn id="238" idx="2"/>
          </p:cNvCxnSpPr>
          <p:nvPr/>
        </p:nvCxnSpPr>
        <p:spPr>
          <a:xfrm>
            <a:off x="1192050" y="1437437"/>
            <a:ext cx="3391499" cy="285899"/>
          </a:xfrm>
          <a:prstGeom prst="straightConnector1">
            <a:avLst/>
          </a:prstGeom>
          <a:noFill/>
          <a:ln w="19050" cap="flat">
            <a:solidFill>
              <a:schemeClr val="dk2"/>
            </a:solidFill>
            <a:prstDash val="solid"/>
            <a:round/>
            <a:headEnd type="none" w="lg" len="lg"/>
            <a:tailEnd type="triangle" w="lg" len="lg"/>
          </a:ln>
        </p:spPr>
      </p:cxnSp>
      <p:cxnSp>
        <p:nvCxnSpPr>
          <p:cNvPr id="245" name="Shape 245"/>
          <p:cNvCxnSpPr/>
          <p:nvPr/>
        </p:nvCxnSpPr>
        <p:spPr>
          <a:xfrm flipH="1">
            <a:off x="1215775" y="1819475"/>
            <a:ext cx="3350399" cy="174899"/>
          </a:xfrm>
          <a:prstGeom prst="straightConnector1">
            <a:avLst/>
          </a:prstGeom>
          <a:noFill/>
          <a:ln w="19050" cap="flat">
            <a:solidFill>
              <a:schemeClr val="dk2"/>
            </a:solidFill>
            <a:prstDash val="solid"/>
            <a:round/>
            <a:headEnd type="none" w="lg" len="lg"/>
            <a:tailEnd type="triangle" w="lg" len="lg"/>
          </a:ln>
        </p:spPr>
      </p:cxnSp>
      <p:cxnSp>
        <p:nvCxnSpPr>
          <p:cNvPr id="246" name="Shape 246"/>
          <p:cNvCxnSpPr/>
          <p:nvPr/>
        </p:nvCxnSpPr>
        <p:spPr>
          <a:xfrm>
            <a:off x="1224650" y="2230600"/>
            <a:ext cx="6709199" cy="288599"/>
          </a:xfrm>
          <a:prstGeom prst="straightConnector1">
            <a:avLst/>
          </a:prstGeom>
          <a:noFill/>
          <a:ln w="19050" cap="flat">
            <a:solidFill>
              <a:schemeClr val="dk2"/>
            </a:solidFill>
            <a:prstDash val="solid"/>
            <a:round/>
            <a:headEnd type="none" w="lg" len="lg"/>
            <a:tailEnd type="triangle" w="lg" len="lg"/>
          </a:ln>
        </p:spPr>
      </p:cxnSp>
      <p:cxnSp>
        <p:nvCxnSpPr>
          <p:cNvPr id="247" name="Shape 247"/>
          <p:cNvCxnSpPr/>
          <p:nvPr/>
        </p:nvCxnSpPr>
        <p:spPr>
          <a:xfrm flipH="1">
            <a:off x="1250825" y="2650475"/>
            <a:ext cx="6683099" cy="201300"/>
          </a:xfrm>
          <a:prstGeom prst="straightConnector1">
            <a:avLst/>
          </a:prstGeom>
          <a:noFill/>
          <a:ln w="19050" cap="flat">
            <a:solidFill>
              <a:schemeClr val="dk2"/>
            </a:solidFill>
            <a:prstDash val="solid"/>
            <a:round/>
            <a:headEnd type="none" w="lg" len="lg"/>
            <a:tailEnd type="triangle" w="lg" len="lg"/>
          </a:ln>
        </p:spPr>
      </p:cxnSp>
      <p:cxnSp>
        <p:nvCxnSpPr>
          <p:cNvPr id="248" name="Shape 248"/>
          <p:cNvCxnSpPr/>
          <p:nvPr/>
        </p:nvCxnSpPr>
        <p:spPr>
          <a:xfrm>
            <a:off x="1250875" y="2965375"/>
            <a:ext cx="6691800" cy="428700"/>
          </a:xfrm>
          <a:prstGeom prst="straightConnector1">
            <a:avLst/>
          </a:prstGeom>
          <a:noFill/>
          <a:ln w="19050" cap="flat">
            <a:solidFill>
              <a:schemeClr val="dk2"/>
            </a:solidFill>
            <a:prstDash val="solid"/>
            <a:round/>
            <a:headEnd type="none" w="lg" len="lg"/>
            <a:tailEnd type="triangle" w="lg" len="lg"/>
          </a:ln>
        </p:spPr>
      </p:cxnSp>
      <p:cxnSp>
        <p:nvCxnSpPr>
          <p:cNvPr id="249" name="Shape 249"/>
          <p:cNvCxnSpPr/>
          <p:nvPr/>
        </p:nvCxnSpPr>
        <p:spPr>
          <a:xfrm flipH="1">
            <a:off x="1233424" y="3464000"/>
            <a:ext cx="6700500" cy="218699"/>
          </a:xfrm>
          <a:prstGeom prst="straightConnector1">
            <a:avLst/>
          </a:prstGeom>
          <a:noFill/>
          <a:ln w="19050" cap="flat">
            <a:solidFill>
              <a:schemeClr val="dk2"/>
            </a:solidFill>
            <a:prstDash val="solid"/>
            <a:round/>
            <a:headEnd type="none" w="lg" len="lg"/>
            <a:tailEnd type="triangle" w="lg" len="lg"/>
          </a:ln>
        </p:spPr>
      </p:cxnSp>
      <p:cxnSp>
        <p:nvCxnSpPr>
          <p:cNvPr id="250" name="Shape 250"/>
          <p:cNvCxnSpPr/>
          <p:nvPr/>
        </p:nvCxnSpPr>
        <p:spPr>
          <a:xfrm>
            <a:off x="1242150" y="3831375"/>
            <a:ext cx="6674400" cy="323700"/>
          </a:xfrm>
          <a:prstGeom prst="straightConnector1">
            <a:avLst/>
          </a:prstGeom>
          <a:noFill/>
          <a:ln w="19050" cap="flat">
            <a:solidFill>
              <a:schemeClr val="dk2"/>
            </a:solidFill>
            <a:prstDash val="solid"/>
            <a:round/>
            <a:headEnd type="none" w="lg" len="lg"/>
            <a:tailEnd type="triangle" w="lg" len="lg"/>
          </a:ln>
        </p:spPr>
      </p:cxnSp>
      <p:cxnSp>
        <p:nvCxnSpPr>
          <p:cNvPr id="251" name="Shape 251"/>
          <p:cNvCxnSpPr/>
          <p:nvPr/>
        </p:nvCxnSpPr>
        <p:spPr>
          <a:xfrm flipH="1">
            <a:off x="1277099" y="4286250"/>
            <a:ext cx="6630600" cy="157499"/>
          </a:xfrm>
          <a:prstGeom prst="straightConnector1">
            <a:avLst/>
          </a:prstGeom>
          <a:noFill/>
          <a:ln w="19050" cap="flat">
            <a:solidFill>
              <a:schemeClr val="dk2"/>
            </a:solidFill>
            <a:prstDash val="solid"/>
            <a:round/>
            <a:headEnd type="none" w="lg" len="lg"/>
            <a:tailEnd type="triangle" w="lg" len="lg"/>
          </a:ln>
        </p:spPr>
      </p:cxnSp>
      <p:cxnSp>
        <p:nvCxnSpPr>
          <p:cNvPr id="252" name="Shape 252"/>
          <p:cNvCxnSpPr/>
          <p:nvPr/>
        </p:nvCxnSpPr>
        <p:spPr>
          <a:xfrm>
            <a:off x="1338350" y="4723625"/>
            <a:ext cx="6595499" cy="341100"/>
          </a:xfrm>
          <a:prstGeom prst="straightConnector1">
            <a:avLst/>
          </a:prstGeom>
          <a:noFill/>
          <a:ln w="19050" cap="flat">
            <a:solidFill>
              <a:schemeClr val="dk2"/>
            </a:solidFill>
            <a:prstDash val="solid"/>
            <a:round/>
            <a:headEnd type="none" w="lg" len="lg"/>
            <a:tailEnd type="triangle" w="lg" len="lg"/>
          </a:ln>
        </p:spPr>
      </p:cxnSp>
      <p:cxnSp>
        <p:nvCxnSpPr>
          <p:cNvPr id="253" name="Shape 253"/>
          <p:cNvCxnSpPr/>
          <p:nvPr/>
        </p:nvCxnSpPr>
        <p:spPr>
          <a:xfrm flipH="1">
            <a:off x="1277274" y="5204725"/>
            <a:ext cx="6665400" cy="227400"/>
          </a:xfrm>
          <a:prstGeom prst="straightConnector1">
            <a:avLst/>
          </a:prstGeom>
          <a:noFill/>
          <a:ln w="19050" cap="flat">
            <a:solidFill>
              <a:schemeClr val="dk2"/>
            </a:solidFill>
            <a:prstDash val="solid"/>
            <a:round/>
            <a:headEnd type="none" w="lg" len="lg"/>
            <a:tailEnd type="triangle" w="lg" len="lg"/>
          </a:ln>
        </p:spPr>
      </p:cxnSp>
      <p:cxnSp>
        <p:nvCxnSpPr>
          <p:cNvPr id="254" name="Shape 254"/>
          <p:cNvCxnSpPr/>
          <p:nvPr/>
        </p:nvCxnSpPr>
        <p:spPr>
          <a:xfrm>
            <a:off x="1242150" y="5537125"/>
            <a:ext cx="3306600" cy="227400"/>
          </a:xfrm>
          <a:prstGeom prst="straightConnector1">
            <a:avLst/>
          </a:prstGeom>
          <a:noFill/>
          <a:ln w="19050" cap="flat">
            <a:solidFill>
              <a:schemeClr val="dk2"/>
            </a:solidFill>
            <a:prstDash val="solid"/>
            <a:round/>
            <a:headEnd type="none" w="lg" len="lg"/>
            <a:tailEnd type="triangle" w="lg" len="lg"/>
          </a:ln>
        </p:spPr>
      </p:cxnSp>
      <p:cxnSp>
        <p:nvCxnSpPr>
          <p:cNvPr id="255" name="Shape 255"/>
          <p:cNvCxnSpPr/>
          <p:nvPr/>
        </p:nvCxnSpPr>
        <p:spPr>
          <a:xfrm>
            <a:off x="4644900" y="5808300"/>
            <a:ext cx="3280200" cy="227400"/>
          </a:xfrm>
          <a:prstGeom prst="straightConnector1">
            <a:avLst/>
          </a:prstGeom>
          <a:noFill/>
          <a:ln w="19050" cap="flat">
            <a:solidFill>
              <a:schemeClr val="dk2"/>
            </a:solidFill>
            <a:prstDash val="solid"/>
            <a:round/>
            <a:headEnd type="none" w="lg" len="lg"/>
            <a:tailEnd type="triangle" w="lg" len="lg"/>
          </a:ln>
        </p:spPr>
      </p:cxnSp>
      <p:cxnSp>
        <p:nvCxnSpPr>
          <p:cNvPr id="256" name="Shape 256"/>
          <p:cNvCxnSpPr/>
          <p:nvPr/>
        </p:nvCxnSpPr>
        <p:spPr>
          <a:xfrm flipH="1">
            <a:off x="4679875" y="6158200"/>
            <a:ext cx="3262799" cy="69899"/>
          </a:xfrm>
          <a:prstGeom prst="straightConnector1">
            <a:avLst/>
          </a:prstGeom>
          <a:noFill/>
          <a:ln w="19050" cap="flat">
            <a:solidFill>
              <a:schemeClr val="dk2"/>
            </a:solidFill>
            <a:prstDash val="solid"/>
            <a:round/>
            <a:headEnd type="none" w="lg" len="lg"/>
            <a:tailEnd type="triangle" w="lg" len="lg"/>
          </a:ln>
        </p:spPr>
      </p:cxnSp>
      <p:cxnSp>
        <p:nvCxnSpPr>
          <p:cNvPr id="257" name="Shape 257"/>
          <p:cNvCxnSpPr/>
          <p:nvPr/>
        </p:nvCxnSpPr>
        <p:spPr>
          <a:xfrm flipH="1">
            <a:off x="1285775" y="6289425"/>
            <a:ext cx="3245399" cy="244800"/>
          </a:xfrm>
          <a:prstGeom prst="straightConnector1">
            <a:avLst/>
          </a:prstGeom>
          <a:noFill/>
          <a:ln w="19050" cap="flat">
            <a:solidFill>
              <a:schemeClr val="dk2"/>
            </a:solidFill>
            <a:prstDash val="solid"/>
            <a:round/>
            <a:headEnd type="none" w="lg" len="lg"/>
            <a:tailEnd type="triangle" w="lg" len="lg"/>
          </a:ln>
        </p:spPr>
      </p:cxnSp>
      <p:sp>
        <p:nvSpPr>
          <p:cNvPr id="258" name="Shape 258"/>
          <p:cNvSpPr txBox="1"/>
          <p:nvPr/>
        </p:nvSpPr>
        <p:spPr>
          <a:xfrm>
            <a:off x="2628750" y="1266137"/>
            <a:ext cx="1208399" cy="457200"/>
          </a:xfrm>
          <a:prstGeom prst="rect">
            <a:avLst/>
          </a:prstGeom>
          <a:noFill/>
        </p:spPr>
        <p:txBody>
          <a:bodyPr lIns="91425" tIns="91425" rIns="91425" bIns="91425" anchor="t" anchorCtr="0">
            <a:noAutofit/>
          </a:bodyPr>
          <a:lstStyle/>
          <a:p>
            <a:pPr>
              <a:buNone/>
            </a:pPr>
            <a:r>
              <a:rPr lang="en"/>
              <a:t>index.php</a:t>
            </a:r>
          </a:p>
        </p:txBody>
      </p:sp>
      <p:sp>
        <p:nvSpPr>
          <p:cNvPr id="259" name="Shape 259"/>
          <p:cNvSpPr txBox="1"/>
          <p:nvPr/>
        </p:nvSpPr>
        <p:spPr>
          <a:xfrm>
            <a:off x="1373350" y="1626875"/>
            <a:ext cx="1451999" cy="367500"/>
          </a:xfrm>
          <a:prstGeom prst="rect">
            <a:avLst/>
          </a:prstGeom>
          <a:noFill/>
        </p:spPr>
        <p:txBody>
          <a:bodyPr lIns="91425" tIns="91425" rIns="91425" bIns="91425" anchor="t" anchorCtr="0">
            <a:noAutofit/>
          </a:bodyPr>
          <a:lstStyle/>
          <a:p>
            <a:pPr>
              <a:buNone/>
            </a:pPr>
            <a:r>
              <a:rPr lang="en"/>
              <a:t>index.php - 200</a:t>
            </a:r>
          </a:p>
        </p:txBody>
      </p:sp>
      <p:sp>
        <p:nvSpPr>
          <p:cNvPr id="260" name="Shape 260"/>
          <p:cNvSpPr txBox="1"/>
          <p:nvPr/>
        </p:nvSpPr>
        <p:spPr>
          <a:xfrm>
            <a:off x="5414082" y="2062000"/>
            <a:ext cx="1146899" cy="457200"/>
          </a:xfrm>
          <a:prstGeom prst="rect">
            <a:avLst/>
          </a:prstGeom>
          <a:noFill/>
        </p:spPr>
        <p:txBody>
          <a:bodyPr lIns="91425" tIns="91425" rIns="91425" bIns="91425" anchor="t" anchorCtr="0">
            <a:noAutofit/>
          </a:bodyPr>
          <a:lstStyle/>
          <a:p>
            <a:pPr>
              <a:buNone/>
            </a:pPr>
            <a:r>
              <a:rPr lang="en"/>
              <a:t>login.php</a:t>
            </a:r>
          </a:p>
        </p:txBody>
      </p:sp>
      <p:sp>
        <p:nvSpPr>
          <p:cNvPr id="261" name="Shape 261"/>
          <p:cNvSpPr txBox="1"/>
          <p:nvPr/>
        </p:nvSpPr>
        <p:spPr>
          <a:xfrm>
            <a:off x="1926900" y="2394575"/>
            <a:ext cx="2266799" cy="457200"/>
          </a:xfrm>
          <a:prstGeom prst="rect">
            <a:avLst/>
          </a:prstGeom>
          <a:noFill/>
        </p:spPr>
        <p:txBody>
          <a:bodyPr lIns="91425" tIns="91425" rIns="91425" bIns="91425" anchor="t" anchorCtr="0">
            <a:noAutofit/>
          </a:bodyPr>
          <a:lstStyle/>
          <a:p>
            <a:pPr>
              <a:buNone/>
            </a:pPr>
            <a:r>
              <a:rPr lang="en"/>
              <a:t>login.php - 200</a:t>
            </a:r>
          </a:p>
        </p:txBody>
      </p:sp>
      <p:sp>
        <p:nvSpPr>
          <p:cNvPr id="262" name="Shape 262"/>
          <p:cNvSpPr txBox="1"/>
          <p:nvPr/>
        </p:nvSpPr>
        <p:spPr>
          <a:xfrm>
            <a:off x="4679875" y="2851775"/>
            <a:ext cx="2695500" cy="457200"/>
          </a:xfrm>
          <a:prstGeom prst="rect">
            <a:avLst/>
          </a:prstGeom>
          <a:noFill/>
        </p:spPr>
        <p:txBody>
          <a:bodyPr lIns="91425" tIns="91425" rIns="91425" bIns="91425" anchor="t" anchorCtr="0">
            <a:noAutofit/>
          </a:bodyPr>
          <a:lstStyle/>
          <a:p>
            <a:pPr>
              <a:buNone/>
            </a:pPr>
            <a:r>
              <a:rPr lang="en"/>
              <a:t>login.php w/ user name, etc.</a:t>
            </a:r>
          </a:p>
        </p:txBody>
      </p:sp>
      <p:sp>
        <p:nvSpPr>
          <p:cNvPr id="263" name="Shape 263"/>
          <p:cNvSpPr txBox="1"/>
          <p:nvPr/>
        </p:nvSpPr>
        <p:spPr>
          <a:xfrm>
            <a:off x="1591494" y="3225500"/>
            <a:ext cx="2170500" cy="457200"/>
          </a:xfrm>
          <a:prstGeom prst="rect">
            <a:avLst/>
          </a:prstGeom>
          <a:noFill/>
        </p:spPr>
        <p:txBody>
          <a:bodyPr lIns="91425" tIns="91425" rIns="91425" bIns="91425" anchor="t" anchorCtr="0">
            <a:noAutofit/>
          </a:bodyPr>
          <a:lstStyle/>
          <a:p>
            <a:pPr>
              <a:buNone/>
            </a:pPr>
            <a:r>
              <a:rPr lang="en"/>
              <a:t>login.php - 302</a:t>
            </a:r>
          </a:p>
        </p:txBody>
      </p:sp>
      <p:sp>
        <p:nvSpPr>
          <p:cNvPr id="264" name="Shape 264"/>
          <p:cNvSpPr txBox="1"/>
          <p:nvPr/>
        </p:nvSpPr>
        <p:spPr>
          <a:xfrm>
            <a:off x="4731783" y="3682700"/>
            <a:ext cx="2292899" cy="457200"/>
          </a:xfrm>
          <a:prstGeom prst="rect">
            <a:avLst/>
          </a:prstGeom>
          <a:noFill/>
        </p:spPr>
        <p:txBody>
          <a:bodyPr lIns="91425" tIns="91425" rIns="91425" bIns="91425" anchor="t" anchorCtr="0">
            <a:noAutofit/>
          </a:bodyPr>
          <a:lstStyle/>
          <a:p>
            <a:pPr>
              <a:buNone/>
            </a:pPr>
            <a:r>
              <a:rPr lang="en"/>
              <a:t>permissions.request</a:t>
            </a:r>
          </a:p>
        </p:txBody>
      </p:sp>
      <p:sp>
        <p:nvSpPr>
          <p:cNvPr id="265" name="Shape 265"/>
          <p:cNvSpPr txBox="1"/>
          <p:nvPr/>
        </p:nvSpPr>
        <p:spPr>
          <a:xfrm>
            <a:off x="1530294" y="3986550"/>
            <a:ext cx="2292899" cy="457200"/>
          </a:xfrm>
          <a:prstGeom prst="rect">
            <a:avLst/>
          </a:prstGeom>
          <a:noFill/>
        </p:spPr>
        <p:txBody>
          <a:bodyPr lIns="91425" tIns="91425" rIns="91425" bIns="91425" anchor="t" anchorCtr="0">
            <a:noAutofit/>
          </a:bodyPr>
          <a:lstStyle/>
          <a:p>
            <a:pPr lvl="0" rtl="0">
              <a:buNone/>
            </a:pPr>
            <a:r>
              <a:rPr lang="en"/>
              <a:t>permissions.request - 200</a:t>
            </a:r>
          </a:p>
        </p:txBody>
      </p:sp>
      <p:sp>
        <p:nvSpPr>
          <p:cNvPr id="266" name="Shape 266"/>
          <p:cNvSpPr txBox="1"/>
          <p:nvPr/>
        </p:nvSpPr>
        <p:spPr>
          <a:xfrm>
            <a:off x="4731783" y="4512350"/>
            <a:ext cx="2966399" cy="457200"/>
          </a:xfrm>
          <a:prstGeom prst="rect">
            <a:avLst/>
          </a:prstGeom>
          <a:noFill/>
        </p:spPr>
        <p:txBody>
          <a:bodyPr lIns="91425" tIns="91425" rIns="91425" bIns="91425" anchor="t" anchorCtr="0">
            <a:noAutofit/>
          </a:bodyPr>
          <a:lstStyle/>
          <a:p>
            <a:pPr lvl="0" rtl="0">
              <a:buNone/>
            </a:pPr>
            <a:r>
              <a:rPr lang="en"/>
              <a:t>permissions.request, user ok'ed </a:t>
            </a:r>
          </a:p>
        </p:txBody>
      </p:sp>
      <p:sp>
        <p:nvSpPr>
          <p:cNvPr id="267" name="Shape 267"/>
          <p:cNvSpPr txBox="1"/>
          <p:nvPr/>
        </p:nvSpPr>
        <p:spPr>
          <a:xfrm>
            <a:off x="1530294" y="4969550"/>
            <a:ext cx="2292899" cy="457200"/>
          </a:xfrm>
          <a:prstGeom prst="rect">
            <a:avLst/>
          </a:prstGeom>
          <a:noFill/>
        </p:spPr>
        <p:txBody>
          <a:bodyPr lIns="91425" tIns="91425" rIns="91425" bIns="91425" anchor="t" anchorCtr="0">
            <a:noAutofit/>
          </a:bodyPr>
          <a:lstStyle/>
          <a:p>
            <a:pPr lvl="0" rtl="0">
              <a:buNone/>
            </a:pPr>
            <a:r>
              <a:rPr lang="en"/>
              <a:t>permissions.request - 302</a:t>
            </a:r>
          </a:p>
        </p:txBody>
      </p:sp>
      <p:sp>
        <p:nvSpPr>
          <p:cNvPr id="268" name="Shape 268"/>
          <p:cNvSpPr txBox="1"/>
          <p:nvPr/>
        </p:nvSpPr>
        <p:spPr>
          <a:xfrm>
            <a:off x="1900800" y="5578500"/>
            <a:ext cx="2292899" cy="457200"/>
          </a:xfrm>
          <a:prstGeom prst="rect">
            <a:avLst/>
          </a:prstGeom>
          <a:noFill/>
        </p:spPr>
        <p:txBody>
          <a:bodyPr lIns="91425" tIns="91425" rIns="91425" bIns="91425" anchor="t" anchorCtr="0">
            <a:noAutofit/>
          </a:bodyPr>
          <a:lstStyle/>
          <a:p>
            <a:pPr lvl="0" rtl="0">
              <a:buNone/>
            </a:pPr>
            <a:r>
              <a:rPr lang="en"/>
              <a:t>auth.php w/ code</a:t>
            </a:r>
          </a:p>
        </p:txBody>
      </p:sp>
      <p:sp>
        <p:nvSpPr>
          <p:cNvPr id="269" name="Shape 269"/>
          <p:cNvSpPr txBox="1"/>
          <p:nvPr/>
        </p:nvSpPr>
        <p:spPr>
          <a:xfrm>
            <a:off x="2173458" y="6400800"/>
            <a:ext cx="2292899" cy="457200"/>
          </a:xfrm>
          <a:prstGeom prst="rect">
            <a:avLst/>
          </a:prstGeom>
          <a:noFill/>
        </p:spPr>
        <p:txBody>
          <a:bodyPr lIns="91425" tIns="91425" rIns="91425" bIns="91425" anchor="t" anchorCtr="0">
            <a:noAutofit/>
          </a:bodyPr>
          <a:lstStyle/>
          <a:p>
            <a:pPr lvl="0" rtl="0">
              <a:buNone/>
            </a:pPr>
            <a:r>
              <a:rPr lang="en"/>
              <a:t>auth.php - 200</a:t>
            </a:r>
          </a:p>
        </p:txBody>
      </p:sp>
      <p:sp>
        <p:nvSpPr>
          <p:cNvPr id="270" name="Shape 270"/>
          <p:cNvSpPr txBox="1"/>
          <p:nvPr/>
        </p:nvSpPr>
        <p:spPr>
          <a:xfrm>
            <a:off x="5745925" y="5351100"/>
            <a:ext cx="2292899" cy="457200"/>
          </a:xfrm>
          <a:prstGeom prst="rect">
            <a:avLst/>
          </a:prstGeom>
          <a:noFill/>
        </p:spPr>
        <p:txBody>
          <a:bodyPr lIns="91425" tIns="91425" rIns="91425" bIns="91425" anchor="t" anchorCtr="0">
            <a:noAutofit/>
          </a:bodyPr>
          <a:lstStyle/>
          <a:p>
            <a:pPr lvl="0" rtl="0">
              <a:buNone/>
            </a:pPr>
            <a:r>
              <a:rPr lang="en"/>
              <a:t>exchange code &amp; client secret for token</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4"/>
                                        </p:tgtEl>
                                        <p:attrNameLst>
                                          <p:attrName>style.visibility</p:attrName>
                                        </p:attrNameLst>
                                      </p:cBhvr>
                                      <p:to>
                                        <p:strVal val="visible"/>
                                      </p:to>
                                    </p:set>
                                    <p:animEffect transition="in" filter="fade">
                                      <p:cBhvr>
                                        <p:cTn id="7" dur="0"/>
                                        <p:tgtEl>
                                          <p:spTgt spid="244"/>
                                        </p:tgtEl>
                                      </p:cBhvr>
                                    </p:animEffect>
                                  </p:childTnLst>
                                </p:cTn>
                              </p:par>
                              <p:par>
                                <p:cTn id="8" presetID="10" presetClass="entr" presetSubtype="0" fill="hold" nodeType="withEffect">
                                  <p:stCondLst>
                                    <p:cond delay="0"/>
                                  </p:stCondLst>
                                  <p:childTnLst>
                                    <p:set>
                                      <p:cBhvr>
                                        <p:cTn id="9" dur="1" fill="hold">
                                          <p:stCondLst>
                                            <p:cond delay="0"/>
                                          </p:stCondLst>
                                        </p:cTn>
                                        <p:tgtEl>
                                          <p:spTgt spid="258"/>
                                        </p:tgtEl>
                                        <p:attrNameLst>
                                          <p:attrName>style.visibility</p:attrName>
                                        </p:attrNameLst>
                                      </p:cBhvr>
                                      <p:to>
                                        <p:strVal val="visible"/>
                                      </p:to>
                                    </p:set>
                                    <p:animEffect transition="in" filter="fade">
                                      <p:cBhvr>
                                        <p:cTn id="10" dur="0"/>
                                        <p:tgtEl>
                                          <p:spTgt spid="25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5"/>
                                        </p:tgtEl>
                                        <p:attrNameLst>
                                          <p:attrName>style.visibility</p:attrName>
                                        </p:attrNameLst>
                                      </p:cBhvr>
                                      <p:to>
                                        <p:strVal val="visible"/>
                                      </p:to>
                                    </p:set>
                                    <p:animEffect transition="in" filter="fade">
                                      <p:cBhvr>
                                        <p:cTn id="15" dur="0"/>
                                        <p:tgtEl>
                                          <p:spTgt spid="245"/>
                                        </p:tgtEl>
                                      </p:cBhvr>
                                    </p:animEffect>
                                  </p:childTnLst>
                                </p:cTn>
                              </p:par>
                              <p:par>
                                <p:cTn id="16" presetID="10" presetClass="entr" presetSubtype="0" fill="hold" nodeType="withEffect">
                                  <p:stCondLst>
                                    <p:cond delay="0"/>
                                  </p:stCondLst>
                                  <p:childTnLst>
                                    <p:set>
                                      <p:cBhvr>
                                        <p:cTn id="17" dur="1" fill="hold">
                                          <p:stCondLst>
                                            <p:cond delay="0"/>
                                          </p:stCondLst>
                                        </p:cTn>
                                        <p:tgtEl>
                                          <p:spTgt spid="259"/>
                                        </p:tgtEl>
                                        <p:attrNameLst>
                                          <p:attrName>style.visibility</p:attrName>
                                        </p:attrNameLst>
                                      </p:cBhvr>
                                      <p:to>
                                        <p:strVal val="visible"/>
                                      </p:to>
                                    </p:set>
                                    <p:animEffect transition="in" filter="fade">
                                      <p:cBhvr>
                                        <p:cTn id="18" dur="0"/>
                                        <p:tgtEl>
                                          <p:spTgt spid="25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46"/>
                                        </p:tgtEl>
                                        <p:attrNameLst>
                                          <p:attrName>style.visibility</p:attrName>
                                        </p:attrNameLst>
                                      </p:cBhvr>
                                      <p:to>
                                        <p:strVal val="visible"/>
                                      </p:to>
                                    </p:set>
                                    <p:animEffect transition="in" filter="fade">
                                      <p:cBhvr>
                                        <p:cTn id="23" dur="0"/>
                                        <p:tgtEl>
                                          <p:spTgt spid="246"/>
                                        </p:tgtEl>
                                      </p:cBhvr>
                                    </p:animEffect>
                                  </p:childTnLst>
                                </p:cTn>
                              </p:par>
                              <p:par>
                                <p:cTn id="24" presetID="10" presetClass="entr" presetSubtype="0" fill="hold" nodeType="withEffect">
                                  <p:stCondLst>
                                    <p:cond delay="0"/>
                                  </p:stCondLst>
                                  <p:childTnLst>
                                    <p:set>
                                      <p:cBhvr>
                                        <p:cTn id="25" dur="1" fill="hold">
                                          <p:stCondLst>
                                            <p:cond delay="0"/>
                                          </p:stCondLst>
                                        </p:cTn>
                                        <p:tgtEl>
                                          <p:spTgt spid="260"/>
                                        </p:tgtEl>
                                        <p:attrNameLst>
                                          <p:attrName>style.visibility</p:attrName>
                                        </p:attrNameLst>
                                      </p:cBhvr>
                                      <p:to>
                                        <p:strVal val="visible"/>
                                      </p:to>
                                    </p:set>
                                    <p:animEffect transition="in" filter="fade">
                                      <p:cBhvr>
                                        <p:cTn id="26" dur="0"/>
                                        <p:tgtEl>
                                          <p:spTgt spid="26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47"/>
                                        </p:tgtEl>
                                        <p:attrNameLst>
                                          <p:attrName>style.visibility</p:attrName>
                                        </p:attrNameLst>
                                      </p:cBhvr>
                                      <p:to>
                                        <p:strVal val="visible"/>
                                      </p:to>
                                    </p:set>
                                    <p:animEffect transition="in" filter="fade">
                                      <p:cBhvr>
                                        <p:cTn id="31" dur="0"/>
                                        <p:tgtEl>
                                          <p:spTgt spid="247"/>
                                        </p:tgtEl>
                                      </p:cBhvr>
                                    </p:animEffect>
                                  </p:childTnLst>
                                </p:cTn>
                              </p:par>
                              <p:par>
                                <p:cTn id="32" presetID="10" presetClass="entr" presetSubtype="0" fill="hold" nodeType="withEffect">
                                  <p:stCondLst>
                                    <p:cond delay="0"/>
                                  </p:stCondLst>
                                  <p:childTnLst>
                                    <p:set>
                                      <p:cBhvr>
                                        <p:cTn id="33" dur="1" fill="hold">
                                          <p:stCondLst>
                                            <p:cond delay="0"/>
                                          </p:stCondLst>
                                        </p:cTn>
                                        <p:tgtEl>
                                          <p:spTgt spid="261"/>
                                        </p:tgtEl>
                                        <p:attrNameLst>
                                          <p:attrName>style.visibility</p:attrName>
                                        </p:attrNameLst>
                                      </p:cBhvr>
                                      <p:to>
                                        <p:strVal val="visible"/>
                                      </p:to>
                                    </p:set>
                                    <p:animEffect transition="in" filter="fade">
                                      <p:cBhvr>
                                        <p:cTn id="34" dur="0"/>
                                        <p:tgtEl>
                                          <p:spTgt spid="26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48"/>
                                        </p:tgtEl>
                                        <p:attrNameLst>
                                          <p:attrName>style.visibility</p:attrName>
                                        </p:attrNameLst>
                                      </p:cBhvr>
                                      <p:to>
                                        <p:strVal val="visible"/>
                                      </p:to>
                                    </p:set>
                                    <p:animEffect transition="in" filter="fade">
                                      <p:cBhvr>
                                        <p:cTn id="39" dur="0"/>
                                        <p:tgtEl>
                                          <p:spTgt spid="248"/>
                                        </p:tgtEl>
                                      </p:cBhvr>
                                    </p:animEffect>
                                  </p:childTnLst>
                                </p:cTn>
                              </p:par>
                              <p:par>
                                <p:cTn id="40" presetID="10" presetClass="entr" presetSubtype="0" fill="hold" nodeType="withEffect">
                                  <p:stCondLst>
                                    <p:cond delay="0"/>
                                  </p:stCondLst>
                                  <p:childTnLst>
                                    <p:set>
                                      <p:cBhvr>
                                        <p:cTn id="41" dur="1" fill="hold">
                                          <p:stCondLst>
                                            <p:cond delay="0"/>
                                          </p:stCondLst>
                                        </p:cTn>
                                        <p:tgtEl>
                                          <p:spTgt spid="262"/>
                                        </p:tgtEl>
                                        <p:attrNameLst>
                                          <p:attrName>style.visibility</p:attrName>
                                        </p:attrNameLst>
                                      </p:cBhvr>
                                      <p:to>
                                        <p:strVal val="visible"/>
                                      </p:to>
                                    </p:set>
                                    <p:animEffect transition="in" filter="fade">
                                      <p:cBhvr>
                                        <p:cTn id="42" dur="0"/>
                                        <p:tgtEl>
                                          <p:spTgt spid="26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49"/>
                                        </p:tgtEl>
                                        <p:attrNameLst>
                                          <p:attrName>style.visibility</p:attrName>
                                        </p:attrNameLst>
                                      </p:cBhvr>
                                      <p:to>
                                        <p:strVal val="visible"/>
                                      </p:to>
                                    </p:set>
                                    <p:animEffect transition="in" filter="fade">
                                      <p:cBhvr>
                                        <p:cTn id="47" dur="0"/>
                                        <p:tgtEl>
                                          <p:spTgt spid="249"/>
                                        </p:tgtEl>
                                      </p:cBhvr>
                                    </p:animEffect>
                                  </p:childTnLst>
                                </p:cTn>
                              </p:par>
                              <p:par>
                                <p:cTn id="48" presetID="10" presetClass="entr" presetSubtype="0" fill="hold" nodeType="withEffect">
                                  <p:stCondLst>
                                    <p:cond delay="0"/>
                                  </p:stCondLst>
                                  <p:childTnLst>
                                    <p:set>
                                      <p:cBhvr>
                                        <p:cTn id="49" dur="1" fill="hold">
                                          <p:stCondLst>
                                            <p:cond delay="0"/>
                                          </p:stCondLst>
                                        </p:cTn>
                                        <p:tgtEl>
                                          <p:spTgt spid="263"/>
                                        </p:tgtEl>
                                        <p:attrNameLst>
                                          <p:attrName>style.visibility</p:attrName>
                                        </p:attrNameLst>
                                      </p:cBhvr>
                                      <p:to>
                                        <p:strVal val="visible"/>
                                      </p:to>
                                    </p:set>
                                    <p:animEffect transition="in" filter="fade">
                                      <p:cBhvr>
                                        <p:cTn id="50" dur="0"/>
                                        <p:tgtEl>
                                          <p:spTgt spid="26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50"/>
                                        </p:tgtEl>
                                        <p:attrNameLst>
                                          <p:attrName>style.visibility</p:attrName>
                                        </p:attrNameLst>
                                      </p:cBhvr>
                                      <p:to>
                                        <p:strVal val="visible"/>
                                      </p:to>
                                    </p:set>
                                    <p:animEffect transition="in" filter="fade">
                                      <p:cBhvr>
                                        <p:cTn id="55" dur="0"/>
                                        <p:tgtEl>
                                          <p:spTgt spid="250"/>
                                        </p:tgtEl>
                                      </p:cBhvr>
                                    </p:animEffect>
                                  </p:childTnLst>
                                </p:cTn>
                              </p:par>
                              <p:par>
                                <p:cTn id="56" presetID="10" presetClass="entr" presetSubtype="0" fill="hold" nodeType="withEffect">
                                  <p:stCondLst>
                                    <p:cond delay="0"/>
                                  </p:stCondLst>
                                  <p:childTnLst>
                                    <p:set>
                                      <p:cBhvr>
                                        <p:cTn id="57" dur="1" fill="hold">
                                          <p:stCondLst>
                                            <p:cond delay="0"/>
                                          </p:stCondLst>
                                        </p:cTn>
                                        <p:tgtEl>
                                          <p:spTgt spid="264"/>
                                        </p:tgtEl>
                                        <p:attrNameLst>
                                          <p:attrName>style.visibility</p:attrName>
                                        </p:attrNameLst>
                                      </p:cBhvr>
                                      <p:to>
                                        <p:strVal val="visible"/>
                                      </p:to>
                                    </p:set>
                                    <p:animEffect transition="in" filter="fade">
                                      <p:cBhvr>
                                        <p:cTn id="58" dur="0"/>
                                        <p:tgtEl>
                                          <p:spTgt spid="26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51"/>
                                        </p:tgtEl>
                                        <p:attrNameLst>
                                          <p:attrName>style.visibility</p:attrName>
                                        </p:attrNameLst>
                                      </p:cBhvr>
                                      <p:to>
                                        <p:strVal val="visible"/>
                                      </p:to>
                                    </p:set>
                                    <p:animEffect transition="in" filter="fade">
                                      <p:cBhvr>
                                        <p:cTn id="63" dur="0"/>
                                        <p:tgtEl>
                                          <p:spTgt spid="251"/>
                                        </p:tgtEl>
                                      </p:cBhvr>
                                    </p:animEffect>
                                  </p:childTnLst>
                                </p:cTn>
                              </p:par>
                              <p:par>
                                <p:cTn id="64" presetID="10" presetClass="entr" presetSubtype="0" fill="hold" nodeType="withEffect">
                                  <p:stCondLst>
                                    <p:cond delay="0"/>
                                  </p:stCondLst>
                                  <p:childTnLst>
                                    <p:set>
                                      <p:cBhvr>
                                        <p:cTn id="65" dur="1" fill="hold">
                                          <p:stCondLst>
                                            <p:cond delay="0"/>
                                          </p:stCondLst>
                                        </p:cTn>
                                        <p:tgtEl>
                                          <p:spTgt spid="265"/>
                                        </p:tgtEl>
                                        <p:attrNameLst>
                                          <p:attrName>style.visibility</p:attrName>
                                        </p:attrNameLst>
                                      </p:cBhvr>
                                      <p:to>
                                        <p:strVal val="visible"/>
                                      </p:to>
                                    </p:set>
                                    <p:animEffect transition="in" filter="fade">
                                      <p:cBhvr>
                                        <p:cTn id="66" dur="0"/>
                                        <p:tgtEl>
                                          <p:spTgt spid="26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52"/>
                                        </p:tgtEl>
                                        <p:attrNameLst>
                                          <p:attrName>style.visibility</p:attrName>
                                        </p:attrNameLst>
                                      </p:cBhvr>
                                      <p:to>
                                        <p:strVal val="visible"/>
                                      </p:to>
                                    </p:set>
                                    <p:animEffect transition="in" filter="fade">
                                      <p:cBhvr>
                                        <p:cTn id="71" dur="0"/>
                                        <p:tgtEl>
                                          <p:spTgt spid="252"/>
                                        </p:tgtEl>
                                      </p:cBhvr>
                                    </p:animEffect>
                                  </p:childTnLst>
                                </p:cTn>
                              </p:par>
                              <p:par>
                                <p:cTn id="72" presetID="10" presetClass="entr" presetSubtype="0" fill="hold" nodeType="withEffect">
                                  <p:stCondLst>
                                    <p:cond delay="0"/>
                                  </p:stCondLst>
                                  <p:childTnLst>
                                    <p:set>
                                      <p:cBhvr>
                                        <p:cTn id="73" dur="1" fill="hold">
                                          <p:stCondLst>
                                            <p:cond delay="0"/>
                                          </p:stCondLst>
                                        </p:cTn>
                                        <p:tgtEl>
                                          <p:spTgt spid="266"/>
                                        </p:tgtEl>
                                        <p:attrNameLst>
                                          <p:attrName>style.visibility</p:attrName>
                                        </p:attrNameLst>
                                      </p:cBhvr>
                                      <p:to>
                                        <p:strVal val="visible"/>
                                      </p:to>
                                    </p:set>
                                    <p:animEffect transition="in" filter="fade">
                                      <p:cBhvr>
                                        <p:cTn id="74" dur="0"/>
                                        <p:tgtEl>
                                          <p:spTgt spid="26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53"/>
                                        </p:tgtEl>
                                        <p:attrNameLst>
                                          <p:attrName>style.visibility</p:attrName>
                                        </p:attrNameLst>
                                      </p:cBhvr>
                                      <p:to>
                                        <p:strVal val="visible"/>
                                      </p:to>
                                    </p:set>
                                    <p:animEffect transition="in" filter="fade">
                                      <p:cBhvr>
                                        <p:cTn id="79" dur="0"/>
                                        <p:tgtEl>
                                          <p:spTgt spid="253"/>
                                        </p:tgtEl>
                                      </p:cBhvr>
                                    </p:animEffect>
                                  </p:childTnLst>
                                </p:cTn>
                              </p:par>
                              <p:par>
                                <p:cTn id="80" presetID="10" presetClass="entr" presetSubtype="0" fill="hold" nodeType="withEffect">
                                  <p:stCondLst>
                                    <p:cond delay="0"/>
                                  </p:stCondLst>
                                  <p:childTnLst>
                                    <p:set>
                                      <p:cBhvr>
                                        <p:cTn id="81" dur="1" fill="hold">
                                          <p:stCondLst>
                                            <p:cond delay="0"/>
                                          </p:stCondLst>
                                        </p:cTn>
                                        <p:tgtEl>
                                          <p:spTgt spid="267"/>
                                        </p:tgtEl>
                                        <p:attrNameLst>
                                          <p:attrName>style.visibility</p:attrName>
                                        </p:attrNameLst>
                                      </p:cBhvr>
                                      <p:to>
                                        <p:strVal val="visible"/>
                                      </p:to>
                                    </p:set>
                                    <p:animEffect transition="in" filter="fade">
                                      <p:cBhvr>
                                        <p:cTn id="82" dur="0"/>
                                        <p:tgtEl>
                                          <p:spTgt spid="267"/>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54"/>
                                        </p:tgtEl>
                                        <p:attrNameLst>
                                          <p:attrName>style.visibility</p:attrName>
                                        </p:attrNameLst>
                                      </p:cBhvr>
                                      <p:to>
                                        <p:strVal val="visible"/>
                                      </p:to>
                                    </p:set>
                                    <p:animEffect transition="in" filter="fade">
                                      <p:cBhvr>
                                        <p:cTn id="87" dur="0"/>
                                        <p:tgtEl>
                                          <p:spTgt spid="254"/>
                                        </p:tgtEl>
                                      </p:cBhvr>
                                    </p:animEffect>
                                  </p:childTnLst>
                                </p:cTn>
                              </p:par>
                              <p:par>
                                <p:cTn id="88" presetID="10" presetClass="entr" presetSubtype="0" fill="hold" nodeType="withEffect">
                                  <p:stCondLst>
                                    <p:cond delay="0"/>
                                  </p:stCondLst>
                                  <p:childTnLst>
                                    <p:set>
                                      <p:cBhvr>
                                        <p:cTn id="89" dur="1" fill="hold">
                                          <p:stCondLst>
                                            <p:cond delay="0"/>
                                          </p:stCondLst>
                                        </p:cTn>
                                        <p:tgtEl>
                                          <p:spTgt spid="268"/>
                                        </p:tgtEl>
                                        <p:attrNameLst>
                                          <p:attrName>style.visibility</p:attrName>
                                        </p:attrNameLst>
                                      </p:cBhvr>
                                      <p:to>
                                        <p:strVal val="visible"/>
                                      </p:to>
                                    </p:set>
                                    <p:animEffect transition="in" filter="fade">
                                      <p:cBhvr>
                                        <p:cTn id="90" dur="0"/>
                                        <p:tgtEl>
                                          <p:spTgt spid="268"/>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255"/>
                                        </p:tgtEl>
                                        <p:attrNameLst>
                                          <p:attrName>style.visibility</p:attrName>
                                        </p:attrNameLst>
                                      </p:cBhvr>
                                      <p:to>
                                        <p:strVal val="visible"/>
                                      </p:to>
                                    </p:set>
                                    <p:animEffect transition="in" filter="fade">
                                      <p:cBhvr>
                                        <p:cTn id="95" dur="0"/>
                                        <p:tgtEl>
                                          <p:spTgt spid="255"/>
                                        </p:tgtEl>
                                      </p:cBhvr>
                                    </p:animEffect>
                                  </p:childTnLst>
                                </p:cTn>
                              </p:par>
                              <p:par>
                                <p:cTn id="96" presetID="10" presetClass="entr" presetSubtype="0" fill="hold" nodeType="withEffect">
                                  <p:stCondLst>
                                    <p:cond delay="0"/>
                                  </p:stCondLst>
                                  <p:childTnLst>
                                    <p:set>
                                      <p:cBhvr>
                                        <p:cTn id="97" dur="1" fill="hold">
                                          <p:stCondLst>
                                            <p:cond delay="0"/>
                                          </p:stCondLst>
                                        </p:cTn>
                                        <p:tgtEl>
                                          <p:spTgt spid="270"/>
                                        </p:tgtEl>
                                        <p:attrNameLst>
                                          <p:attrName>style.visibility</p:attrName>
                                        </p:attrNameLst>
                                      </p:cBhvr>
                                      <p:to>
                                        <p:strVal val="visible"/>
                                      </p:to>
                                    </p:set>
                                    <p:animEffect transition="in" filter="fade">
                                      <p:cBhvr>
                                        <p:cTn id="98" dur="0"/>
                                        <p:tgtEl>
                                          <p:spTgt spid="270"/>
                                        </p:tgtEl>
                                      </p:cBhvr>
                                    </p:animEffect>
                                  </p:childTnLst>
                                </p:cTn>
                              </p:par>
                              <p:par>
                                <p:cTn id="99" presetID="10" presetClass="entr" presetSubtype="0" fill="hold" nodeType="withEffect">
                                  <p:stCondLst>
                                    <p:cond delay="0"/>
                                  </p:stCondLst>
                                  <p:childTnLst>
                                    <p:set>
                                      <p:cBhvr>
                                        <p:cTn id="100" dur="1" fill="hold">
                                          <p:stCondLst>
                                            <p:cond delay="0"/>
                                          </p:stCondLst>
                                        </p:cTn>
                                        <p:tgtEl>
                                          <p:spTgt spid="256"/>
                                        </p:tgtEl>
                                        <p:attrNameLst>
                                          <p:attrName>style.visibility</p:attrName>
                                        </p:attrNameLst>
                                      </p:cBhvr>
                                      <p:to>
                                        <p:strVal val="visible"/>
                                      </p:to>
                                    </p:set>
                                    <p:animEffect transition="in" filter="fade">
                                      <p:cBhvr>
                                        <p:cTn id="101" dur="0"/>
                                        <p:tgtEl>
                                          <p:spTgt spid="256"/>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257"/>
                                        </p:tgtEl>
                                        <p:attrNameLst>
                                          <p:attrName>style.visibility</p:attrName>
                                        </p:attrNameLst>
                                      </p:cBhvr>
                                      <p:to>
                                        <p:strVal val="visible"/>
                                      </p:to>
                                    </p:set>
                                    <p:animEffect transition="in" filter="fade">
                                      <p:cBhvr>
                                        <p:cTn id="106" dur="0"/>
                                        <p:tgtEl>
                                          <p:spTgt spid="257"/>
                                        </p:tgtEl>
                                      </p:cBhvr>
                                    </p:animEffect>
                                  </p:childTnLst>
                                </p:cTn>
                              </p:par>
                              <p:par>
                                <p:cTn id="107" presetID="10" presetClass="entr" presetSubtype="0" fill="hold" nodeType="withEffect">
                                  <p:stCondLst>
                                    <p:cond delay="0"/>
                                  </p:stCondLst>
                                  <p:childTnLst>
                                    <p:set>
                                      <p:cBhvr>
                                        <p:cTn id="108" dur="1" fill="hold">
                                          <p:stCondLst>
                                            <p:cond delay="0"/>
                                          </p:stCondLst>
                                        </p:cTn>
                                        <p:tgtEl>
                                          <p:spTgt spid="269"/>
                                        </p:tgtEl>
                                        <p:attrNameLst>
                                          <p:attrName>style.visibility</p:attrName>
                                        </p:attrNameLst>
                                      </p:cBhvr>
                                      <p:to>
                                        <p:strVal val="visible"/>
                                      </p:to>
                                    </p:set>
                                    <p:animEffect transition="in" filter="fade">
                                      <p:cBhvr>
                                        <p:cTn id="109" dur="0"/>
                                        <p:tgtEl>
                                          <p:spTgt spid="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Complicated!</a:t>
            </a:r>
          </a:p>
        </p:txBody>
      </p:sp>
      <p:sp>
        <p:nvSpPr>
          <p:cNvPr id="276" name="Shape 27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t>Lots of different variables</a:t>
            </a:r>
          </a:p>
          <a:p>
            <a:pPr marL="914400" lvl="1" indent="-381000" rtl="0">
              <a:buClr>
                <a:schemeClr val="dk1"/>
              </a:buClr>
              <a:buSzPct val="80000"/>
              <a:buFont typeface="Courier New"/>
              <a:buChar char="o"/>
            </a:pPr>
            <a:r>
              <a:rPr lang="en"/>
              <a:t>GET Parameters</a:t>
            </a:r>
          </a:p>
          <a:p>
            <a:pPr marL="914400" lvl="1" indent="-381000" rtl="0">
              <a:buClr>
                <a:schemeClr val="dk1"/>
              </a:buClr>
              <a:buSzPct val="80000"/>
              <a:buFont typeface="Courier New"/>
              <a:buChar char="o"/>
            </a:pPr>
            <a:r>
              <a:rPr lang="en"/>
              <a:t>HTTP Headers</a:t>
            </a:r>
          </a:p>
          <a:p>
            <a:pPr marL="914400" lvl="1" indent="-381000" rtl="0">
              <a:buClr>
                <a:schemeClr val="dk1"/>
              </a:buClr>
              <a:buSzPct val="80000"/>
              <a:buFont typeface="Courier New"/>
              <a:buChar char="o"/>
            </a:pPr>
            <a:r>
              <a:rPr lang="en"/>
              <a:t>Cookies</a:t>
            </a:r>
          </a:p>
          <a:p>
            <a:pPr marL="457200" lvl="0" indent="-419100" rtl="0">
              <a:buClr>
                <a:schemeClr val="dk1"/>
              </a:buClr>
              <a:buSzPct val="166666"/>
              <a:buFont typeface="Arial"/>
              <a:buChar char="•"/>
            </a:pPr>
            <a:r>
              <a:rPr lang="en"/>
              <a:t>Uncertainties Server Side</a:t>
            </a:r>
          </a:p>
          <a:p>
            <a:pPr marL="914400" lvl="1" indent="-381000" rtl="0">
              <a:buClr>
                <a:schemeClr val="dk1"/>
              </a:buClr>
              <a:buSzPct val="80000"/>
              <a:buFont typeface="Courier New"/>
              <a:buChar char="o"/>
            </a:pPr>
            <a:r>
              <a:rPr lang="en"/>
              <a:t>Facebook</a:t>
            </a:r>
          </a:p>
          <a:p>
            <a:pPr marL="914400" lvl="1" indent="-381000">
              <a:buClr>
                <a:schemeClr val="dk1"/>
              </a:buClr>
              <a:buSzPct val="80000"/>
              <a:buFont typeface="Courier New"/>
              <a:buChar char="o"/>
            </a:pPr>
            <a:r>
              <a:rPr lang="en"/>
              <a:t>My App</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BRM Analyzer</a:t>
            </a:r>
          </a:p>
        </p:txBody>
      </p:sp>
      <p:sp>
        <p:nvSpPr>
          <p:cNvPr id="282" name="Shape 282"/>
          <p:cNvSpPr txBox="1">
            <a:spLocks noGrp="1"/>
          </p:cNvSpPr>
          <p:nvPr>
            <p:ph type="body" idx="1"/>
          </p:nvPr>
        </p:nvSpPr>
        <p:spPr>
          <a:xfrm>
            <a:off x="457200" y="2270603"/>
            <a:ext cx="8229600" cy="4297199"/>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t>Simplifies understanding</a:t>
            </a:r>
          </a:p>
          <a:p>
            <a:pPr marL="457200" lvl="0" indent="-419100" rtl="0">
              <a:buClr>
                <a:schemeClr val="dk1"/>
              </a:buClr>
              <a:buSzPct val="166666"/>
              <a:buFont typeface="Arial"/>
              <a:buChar char="•"/>
            </a:pPr>
            <a:r>
              <a:rPr lang="en"/>
              <a:t>Performs blackbox analysis </a:t>
            </a:r>
          </a:p>
          <a:p>
            <a:pPr marL="457200" lvl="0" indent="-419100" rtl="0">
              <a:buClr>
                <a:schemeClr val="dk1"/>
              </a:buClr>
              <a:buSzPct val="166666"/>
              <a:buFont typeface="Arial"/>
              <a:buChar char="•"/>
            </a:pPr>
            <a:r>
              <a:rPr lang="en"/>
              <a:t>Labels inputs</a:t>
            </a:r>
          </a:p>
          <a:p>
            <a:pPr marL="457200" lvl="0" indent="-419100" rtl="0">
              <a:buClr>
                <a:schemeClr val="dk1"/>
              </a:buClr>
              <a:buSzPct val="166666"/>
              <a:buFont typeface="Arial"/>
              <a:buChar char="•"/>
            </a:pPr>
            <a:r>
              <a:rPr lang="en"/>
              <a:t>Method</a:t>
            </a:r>
          </a:p>
          <a:p>
            <a:pPr marL="914400" lvl="1" indent="-381000" rtl="0">
              <a:buClr>
                <a:schemeClr val="dk1"/>
              </a:buClr>
              <a:buSzPct val="80000"/>
              <a:buFont typeface="Courier New"/>
              <a:buChar char="o"/>
            </a:pPr>
            <a:r>
              <a:rPr lang="en"/>
              <a:t>2 Users</a:t>
            </a:r>
          </a:p>
          <a:p>
            <a:pPr marL="914400" lvl="1" indent="-381000" rtl="0">
              <a:buClr>
                <a:schemeClr val="dk1"/>
              </a:buClr>
              <a:buSzPct val="80000"/>
              <a:buFont typeface="Courier New"/>
              <a:buChar char="o"/>
            </a:pPr>
            <a:r>
              <a:rPr lang="en"/>
              <a:t>#1 makes 2 login requests from 2 different machines</a:t>
            </a:r>
          </a:p>
          <a:p>
            <a:pPr marL="914400" lvl="1" indent="-381000" rtl="0">
              <a:buClr>
                <a:schemeClr val="dk1"/>
              </a:buClr>
              <a:buSzPct val="80000"/>
              <a:buFont typeface="Courier New"/>
              <a:buChar char="o"/>
            </a:pPr>
            <a:r>
              <a:rPr lang="en"/>
              <a:t>#2 make a single login request</a:t>
            </a:r>
          </a:p>
          <a:p>
            <a:endParaRPr lang="en"/>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Syntactic Labels</a:t>
            </a:r>
          </a:p>
        </p:txBody>
      </p:sp>
      <p:sp>
        <p:nvSpPr>
          <p:cNvPr id="288" name="Shape 288"/>
          <p:cNvSpPr/>
          <p:nvPr/>
        </p:nvSpPr>
        <p:spPr>
          <a:xfrm>
            <a:off x="1581150" y="2376487"/>
            <a:ext cx="5981700" cy="2105025"/>
          </a:xfrm>
          <a:prstGeom prst="rect">
            <a:avLst/>
          </a:prstGeom>
          <a:blipFill>
            <a:blip r:embed="rId3"/>
            <a:stretch>
              <a:fillRect/>
            </a:stretch>
          </a:blipFill>
          <a:ln>
            <a:noFill/>
          </a:ln>
        </p:spPr>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Semantic Label Examples</a:t>
            </a:r>
          </a:p>
        </p:txBody>
      </p:sp>
      <p:graphicFrame>
        <p:nvGraphicFramePr>
          <p:cNvPr id="294" name="Shape 294"/>
          <p:cNvGraphicFramePr/>
          <p:nvPr>
            <p:extLst>
              <p:ext uri="{D42A27DB-BD31-4B8C-83A1-F6EECF244321}">
                <p14:modId xmlns:p14="http://schemas.microsoft.com/office/powerpoint/2010/main" val="3706376358"/>
              </p:ext>
            </p:extLst>
          </p:nvPr>
        </p:nvGraphicFramePr>
        <p:xfrm>
          <a:off x="733825" y="2151275"/>
          <a:ext cx="7571400" cy="2651640"/>
        </p:xfrm>
        <a:graphic>
          <a:graphicData uri="http://schemas.openxmlformats.org/drawingml/2006/table">
            <a:tbl>
              <a:tblPr>
                <a:noFill/>
                <a:tableStyleId>{19D4312C-CD3C-4300-B2BD-B3112AD1EF02}</a:tableStyleId>
              </a:tblPr>
              <a:tblGrid>
                <a:gridCol w="1704800"/>
                <a:gridCol w="1914700"/>
                <a:gridCol w="1932225"/>
                <a:gridCol w="2019675"/>
              </a:tblGrid>
              <a:tr h="0">
                <a:tc>
                  <a:txBody>
                    <a:bodyPr/>
                    <a:lstStyle/>
                    <a:p>
                      <a:pPr>
                        <a:buNone/>
                      </a:pPr>
                      <a:r>
                        <a:rPr lang="en" sz="1800" dirty="0"/>
                        <a:t>Type</a:t>
                      </a:r>
                    </a:p>
                  </a:txBody>
                  <a:tcPr marL="91425" marR="91425" marT="91425" marB="91425"/>
                </a:tc>
                <a:tc>
                  <a:txBody>
                    <a:bodyPr/>
                    <a:lstStyle/>
                    <a:p>
                      <a:pPr>
                        <a:buNone/>
                      </a:pPr>
                      <a:r>
                        <a:rPr lang="en" sz="1800"/>
                        <a:t>User1-Machine1</a:t>
                      </a:r>
                    </a:p>
                  </a:txBody>
                  <a:tcPr marL="91425" marR="91425" marT="91425" marB="91425"/>
                </a:tc>
                <a:tc>
                  <a:txBody>
                    <a:bodyPr/>
                    <a:lstStyle/>
                    <a:p>
                      <a:pPr>
                        <a:buNone/>
                      </a:pPr>
                      <a:r>
                        <a:rPr lang="en" sz="1800"/>
                        <a:t>User1-Machine2</a:t>
                      </a:r>
                    </a:p>
                  </a:txBody>
                  <a:tcPr marL="91425" marR="91425" marT="91425" marB="91425"/>
                </a:tc>
                <a:tc>
                  <a:txBody>
                    <a:bodyPr/>
                    <a:lstStyle/>
                    <a:p>
                      <a:pPr>
                        <a:buNone/>
                      </a:pPr>
                      <a:r>
                        <a:rPr lang="en" sz="1800"/>
                        <a:t>User2-Machine1</a:t>
                      </a:r>
                    </a:p>
                  </a:txBody>
                  <a:tcPr marL="91425" marR="91425" marT="91425" marB="91425"/>
                </a:tc>
              </a:tr>
              <a:tr h="381000">
                <a:tc>
                  <a:txBody>
                    <a:bodyPr/>
                    <a:lstStyle/>
                    <a:p>
                      <a:pPr>
                        <a:buNone/>
                      </a:pPr>
                      <a:r>
                        <a:rPr lang="en" sz="1800"/>
                        <a:t>User Unique (UU)</a:t>
                      </a:r>
                    </a:p>
                  </a:txBody>
                  <a:tcPr marL="91425" marR="91425" marT="91425" marB="91425"/>
                </a:tc>
                <a:tc>
                  <a:txBody>
                    <a:bodyPr/>
                    <a:lstStyle/>
                    <a:p>
                      <a:pPr>
                        <a:buNone/>
                      </a:pPr>
                      <a:r>
                        <a:rPr lang="en" sz="1800"/>
                        <a:t>A</a:t>
                      </a:r>
                    </a:p>
                  </a:txBody>
                  <a:tcPr marL="91425" marR="91425" marT="91425" marB="91425"/>
                </a:tc>
                <a:tc>
                  <a:txBody>
                    <a:bodyPr/>
                    <a:lstStyle/>
                    <a:p>
                      <a:pPr>
                        <a:buNone/>
                      </a:pPr>
                      <a:r>
                        <a:rPr lang="en" sz="1800"/>
                        <a:t>A</a:t>
                      </a:r>
                    </a:p>
                  </a:txBody>
                  <a:tcPr marL="91425" marR="91425" marT="91425" marB="91425"/>
                </a:tc>
                <a:tc>
                  <a:txBody>
                    <a:bodyPr/>
                    <a:lstStyle/>
                    <a:p>
                      <a:pPr>
                        <a:buNone/>
                      </a:pPr>
                      <a:r>
                        <a:rPr lang="en" sz="1800"/>
                        <a:t>B</a:t>
                      </a:r>
                    </a:p>
                  </a:txBody>
                  <a:tcPr marL="91425" marR="91425" marT="91425" marB="91425"/>
                </a:tc>
              </a:tr>
              <a:tr h="381000">
                <a:tc>
                  <a:txBody>
                    <a:bodyPr/>
                    <a:lstStyle/>
                    <a:p>
                      <a:pPr>
                        <a:buNone/>
                      </a:pPr>
                      <a:r>
                        <a:rPr lang="en" sz="1800"/>
                        <a:t>Machine Unique (MU)</a:t>
                      </a:r>
                    </a:p>
                  </a:txBody>
                  <a:tcPr marL="91425" marR="91425" marT="91425" marB="91425"/>
                </a:tc>
                <a:tc>
                  <a:txBody>
                    <a:bodyPr/>
                    <a:lstStyle/>
                    <a:p>
                      <a:pPr>
                        <a:buNone/>
                      </a:pPr>
                      <a:r>
                        <a:rPr lang="en" sz="1800"/>
                        <a:t>A</a:t>
                      </a:r>
                    </a:p>
                  </a:txBody>
                  <a:tcPr marL="91425" marR="91425" marT="91425" marB="91425"/>
                </a:tc>
                <a:tc>
                  <a:txBody>
                    <a:bodyPr/>
                    <a:lstStyle/>
                    <a:p>
                      <a:pPr>
                        <a:buNone/>
                      </a:pPr>
                      <a:r>
                        <a:rPr lang="en" sz="1800" dirty="0"/>
                        <a:t>B</a:t>
                      </a:r>
                    </a:p>
                  </a:txBody>
                  <a:tcPr marL="91425" marR="91425" marT="91425" marB="91425"/>
                </a:tc>
                <a:tc>
                  <a:txBody>
                    <a:bodyPr/>
                    <a:lstStyle/>
                    <a:p>
                      <a:pPr>
                        <a:buNone/>
                      </a:pPr>
                      <a:r>
                        <a:rPr lang="en" sz="1800" dirty="0"/>
                        <a:t>A</a:t>
                      </a:r>
                      <a:endParaRPr lang="en" sz="1800" dirty="0"/>
                    </a:p>
                  </a:txBody>
                  <a:tcPr marL="91425" marR="91425" marT="91425" marB="91425"/>
                </a:tc>
              </a:tr>
              <a:tr h="381000">
                <a:tc>
                  <a:txBody>
                    <a:bodyPr/>
                    <a:lstStyle/>
                    <a:p>
                      <a:pPr>
                        <a:buNone/>
                      </a:pPr>
                      <a:r>
                        <a:rPr lang="en" sz="1800"/>
                        <a:t>Session Unique (SU)</a:t>
                      </a:r>
                    </a:p>
                  </a:txBody>
                  <a:tcPr marL="91425" marR="91425" marT="91425" marB="91425"/>
                </a:tc>
                <a:tc>
                  <a:txBody>
                    <a:bodyPr/>
                    <a:lstStyle/>
                    <a:p>
                      <a:pPr>
                        <a:buNone/>
                      </a:pPr>
                      <a:r>
                        <a:rPr lang="en" sz="1800"/>
                        <a:t>A</a:t>
                      </a:r>
                    </a:p>
                  </a:txBody>
                  <a:tcPr marL="91425" marR="91425" marT="91425" marB="91425"/>
                </a:tc>
                <a:tc>
                  <a:txBody>
                    <a:bodyPr/>
                    <a:lstStyle/>
                    <a:p>
                      <a:pPr>
                        <a:buNone/>
                      </a:pPr>
                      <a:r>
                        <a:rPr lang="en" sz="1800"/>
                        <a:t>B</a:t>
                      </a:r>
                    </a:p>
                  </a:txBody>
                  <a:tcPr marL="91425" marR="91425" marT="91425" marB="91425"/>
                </a:tc>
                <a:tc>
                  <a:txBody>
                    <a:bodyPr/>
                    <a:lstStyle/>
                    <a:p>
                      <a:pPr>
                        <a:buNone/>
                      </a:pPr>
                      <a:r>
                        <a:rPr lang="en" sz="1800"/>
                        <a:t>C</a:t>
                      </a:r>
                    </a:p>
                  </a:txBody>
                  <a:tcPr marL="91425" marR="91425" marT="91425" marB="91425"/>
                </a:tc>
              </a:tr>
            </a:tbl>
          </a:graphicData>
        </a:graphic>
      </p:graphicFrame>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Semantic Labels</a:t>
            </a:r>
          </a:p>
        </p:txBody>
      </p:sp>
      <p:sp>
        <p:nvSpPr>
          <p:cNvPr id="300" name="Shape 300"/>
          <p:cNvSpPr txBox="1">
            <a:spLocks noGrp="1"/>
          </p:cNvSpPr>
          <p:nvPr>
            <p:ph type="body" idx="1"/>
          </p:nvPr>
        </p:nvSpPr>
        <p:spPr>
          <a:xfrm>
            <a:off x="457200" y="1381516"/>
            <a:ext cx="8229600" cy="51864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sz="2400" dirty="0"/>
              <a:t>Browser Generated (BG)</a:t>
            </a:r>
          </a:p>
          <a:p>
            <a:pPr marL="914400" lvl="1" indent="-381000" rtl="0">
              <a:buClr>
                <a:schemeClr val="dk1"/>
              </a:buClr>
              <a:buSzPct val="80000"/>
              <a:buFont typeface="Courier New"/>
              <a:buChar char="o"/>
            </a:pPr>
            <a:r>
              <a:rPr lang="en" sz="2000" dirty="0"/>
              <a:t>Value that didn't appear in response, but is in next request</a:t>
            </a:r>
          </a:p>
          <a:p>
            <a:pPr marL="457200" lvl="0" indent="-419100" rtl="0">
              <a:buClr>
                <a:schemeClr val="dk1"/>
              </a:buClr>
              <a:buSzPct val="166666"/>
              <a:buFont typeface="Arial"/>
              <a:buChar char="•"/>
            </a:pPr>
            <a:r>
              <a:rPr lang="en" sz="2400" dirty="0"/>
              <a:t>Sig?</a:t>
            </a:r>
          </a:p>
          <a:p>
            <a:pPr marL="914400" lvl="1" indent="-381000" rtl="0">
              <a:buClr>
                <a:schemeClr val="dk1"/>
              </a:buClr>
              <a:buSzPct val="80000"/>
              <a:buFont typeface="Courier New"/>
              <a:buChar char="o"/>
            </a:pPr>
            <a:r>
              <a:rPr lang="en" sz="2000" dirty="0"/>
              <a:t>BLOB that contains "sig"</a:t>
            </a:r>
          </a:p>
          <a:p>
            <a:pPr marL="457200" lvl="0" indent="-419100" rtl="0">
              <a:buClr>
                <a:schemeClr val="dk1"/>
              </a:buClr>
              <a:buSzPct val="166666"/>
              <a:buFont typeface="Arial"/>
              <a:buChar char="•"/>
            </a:pPr>
            <a:r>
              <a:rPr lang="en" sz="2400" dirty="0"/>
              <a:t>pChain</a:t>
            </a:r>
          </a:p>
          <a:p>
            <a:pPr marL="914400" lvl="1" indent="-381000" rtl="0">
              <a:buClr>
                <a:schemeClr val="dk1"/>
              </a:buClr>
              <a:buSzPct val="80000"/>
              <a:buFont typeface="Courier New"/>
              <a:buChar char="o"/>
            </a:pPr>
            <a:r>
              <a:rPr lang="en" sz="2000" dirty="0"/>
              <a:t>Path of element through whole exchange</a:t>
            </a:r>
          </a:p>
          <a:p>
            <a:pPr marL="457200" lvl="0" indent="-419100" rtl="0">
              <a:buClr>
                <a:schemeClr val="dk1"/>
              </a:buClr>
              <a:buSzPct val="166666"/>
              <a:buFont typeface="Arial"/>
              <a:buChar char="•"/>
            </a:pPr>
            <a:r>
              <a:rPr lang="en" sz="2400" dirty="0"/>
              <a:t>Newly-Created (NC)</a:t>
            </a:r>
          </a:p>
          <a:p>
            <a:pPr marL="457200" lvl="0" indent="-419100" rtl="0">
              <a:buClr>
                <a:schemeClr val="dk1"/>
              </a:buClr>
              <a:buSzPct val="166666"/>
              <a:buFont typeface="Arial"/>
              <a:buChar char="•"/>
            </a:pPr>
            <a:r>
              <a:rPr lang="en" sz="2400" dirty="0"/>
              <a:t>Sig</a:t>
            </a:r>
          </a:p>
          <a:p>
            <a:pPr marL="914400" lvl="1" indent="-381000" rtl="0">
              <a:buClr>
                <a:schemeClr val="dk1"/>
              </a:buClr>
              <a:buSzPct val="80000"/>
              <a:buFont typeface="Courier New"/>
              <a:buChar char="o"/>
            </a:pPr>
            <a:r>
              <a:rPr lang="en" sz="2000" dirty="0"/>
              <a:t>Verified signature element</a:t>
            </a:r>
          </a:p>
          <a:p>
            <a:pPr marL="457200" lvl="0" indent="-419100" rtl="0">
              <a:buClr>
                <a:schemeClr val="dk1"/>
              </a:buClr>
              <a:buSzPct val="166666"/>
              <a:buFont typeface="Arial"/>
              <a:buChar char="•"/>
            </a:pPr>
            <a:r>
              <a:rPr lang="en" sz="2400" dirty="0"/>
              <a:t>Sec</a:t>
            </a:r>
          </a:p>
          <a:p>
            <a:pPr marL="914400" lvl="1" indent="-381000" rtl="0">
              <a:buClr>
                <a:schemeClr val="dk1"/>
              </a:buClr>
              <a:buSzPct val="80000"/>
              <a:buFont typeface="Courier New"/>
              <a:buChar char="o"/>
            </a:pPr>
            <a:r>
              <a:rPr lang="en" sz="2000" dirty="0"/>
              <a:t>Secret to current session, necessary for auth</a:t>
            </a:r>
          </a:p>
          <a:p>
            <a:pPr marL="457200" lvl="0" indent="-419100">
              <a:buClr>
                <a:schemeClr val="dk1"/>
              </a:buClr>
              <a:buSzPct val="166666"/>
              <a:buFont typeface="Arial"/>
              <a:buChar char="•"/>
            </a:pPr>
            <a:r>
              <a:rPr lang="en" sz="2400" dirty="0" smtClean="0"/>
              <a:t>Must Be (!)</a:t>
            </a:r>
            <a:endParaRPr lang="en" sz="2400" dirty="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Contents</a:t>
            </a:r>
          </a:p>
        </p:txBody>
      </p:sp>
      <p:sp>
        <p:nvSpPr>
          <p:cNvPr id="113" name="Shape 11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t>Background</a:t>
            </a:r>
          </a:p>
          <a:p>
            <a:pPr marL="457200" lvl="0" indent="-419100" rtl="0">
              <a:buClr>
                <a:schemeClr val="dk1"/>
              </a:buClr>
              <a:buSzPct val="166666"/>
              <a:buFont typeface="Arial"/>
              <a:buChar char="•"/>
            </a:pPr>
            <a:r>
              <a:rPr lang="en"/>
              <a:t>Prior Work</a:t>
            </a:r>
          </a:p>
          <a:p>
            <a:pPr marL="457200" lvl="0" indent="-419100" rtl="0">
              <a:buClr>
                <a:schemeClr val="dk1"/>
              </a:buClr>
              <a:buSzPct val="166666"/>
              <a:buFont typeface="Arial"/>
              <a:buChar char="•"/>
            </a:pPr>
            <a:r>
              <a:rPr lang="en"/>
              <a:t>Threat Model</a:t>
            </a:r>
          </a:p>
          <a:p>
            <a:pPr marL="457200" lvl="0" indent="-419100" rtl="0">
              <a:buClr>
                <a:schemeClr val="dk1"/>
              </a:buClr>
              <a:buSzPct val="166666"/>
              <a:buFont typeface="Arial"/>
              <a:buChar char="•"/>
            </a:pPr>
            <a:r>
              <a:rPr lang="en"/>
              <a:t>Facebook Demo</a:t>
            </a:r>
          </a:p>
          <a:p>
            <a:pPr marL="457200" lvl="0" indent="-419100" rtl="0">
              <a:buClr>
                <a:schemeClr val="dk1"/>
              </a:buClr>
              <a:buSzPct val="166666"/>
              <a:buFont typeface="Arial"/>
              <a:buChar char="•"/>
            </a:pPr>
            <a:r>
              <a:rPr lang="en"/>
              <a:t>Method</a:t>
            </a:r>
          </a:p>
          <a:p>
            <a:pPr marL="457200" lvl="0" indent="-419100" rtl="0">
              <a:buClr>
                <a:schemeClr val="dk1"/>
              </a:buClr>
              <a:buSzPct val="166666"/>
              <a:buFont typeface="Arial"/>
              <a:buChar char="•"/>
            </a:pPr>
            <a:r>
              <a:rPr lang="en"/>
              <a:t>Successful Attacks</a:t>
            </a:r>
          </a:p>
          <a:p>
            <a:pPr marL="457200" lvl="0" indent="-419100">
              <a:buClr>
                <a:schemeClr val="dk1"/>
              </a:buClr>
              <a:buSzPct val="166666"/>
              <a:buFont typeface="Arial"/>
              <a:buChar char="•"/>
            </a:pPr>
            <a:r>
              <a:rPr lang="en"/>
              <a:t>Conclusion</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Adversary Labels</a:t>
            </a:r>
          </a:p>
        </p:txBody>
      </p:sp>
      <p:sp>
        <p:nvSpPr>
          <p:cNvPr id="306" name="Shape 306"/>
          <p:cNvSpPr txBox="1">
            <a:spLocks noGrp="1"/>
          </p:cNvSpPr>
          <p:nvPr>
            <p:ph type="body" idx="1"/>
          </p:nvPr>
        </p:nvSpPr>
        <p:spPr>
          <a:xfrm>
            <a:off x="4057725" y="2352466"/>
            <a:ext cx="4774500" cy="4451400"/>
          </a:xfrm>
          <a:prstGeom prst="rect">
            <a:avLst/>
          </a:prstGeom>
        </p:spPr>
        <p:txBody>
          <a:bodyPr lIns="91425" tIns="91425" rIns="91425" bIns="91425" anchor="t" anchorCtr="0">
            <a:noAutofit/>
          </a:bodyPr>
          <a:lstStyle/>
          <a:p>
            <a:pPr marL="457200" lvl="0" indent="-419100" rtl="0">
              <a:buClr>
                <a:schemeClr val="dk1"/>
              </a:buClr>
              <a:buSzPct val="227272"/>
              <a:buFont typeface="Arial"/>
              <a:buChar char="•"/>
            </a:pPr>
            <a:r>
              <a:rPr lang="en" sz="2200"/>
              <a:t>A: All elements readable, elems not covered by sig are writable</a:t>
            </a:r>
          </a:p>
          <a:p>
            <a:pPr marL="457200" lvl="0" indent="-419100" rtl="0">
              <a:buClr>
                <a:schemeClr val="dk1"/>
              </a:buClr>
              <a:buSzPct val="227272"/>
              <a:buFont typeface="Arial"/>
              <a:buChar char="•"/>
            </a:pPr>
            <a:r>
              <a:rPr lang="en" sz="2200"/>
              <a:t>B</a:t>
            </a:r>
          </a:p>
          <a:p>
            <a:pPr marL="914400" lvl="1" indent="-381000" rtl="0">
              <a:buClr>
                <a:schemeClr val="dk1"/>
              </a:buClr>
              <a:buSzPct val="109090"/>
              <a:buFont typeface="Courier New"/>
              <a:buChar char="o"/>
            </a:pPr>
            <a:r>
              <a:rPr lang="en" sz="2200"/>
              <a:t>BRM sent to Bob</a:t>
            </a:r>
          </a:p>
          <a:p>
            <a:pPr marL="1371600" lvl="2" indent="-381000" rtl="0">
              <a:buClr>
                <a:schemeClr val="dk1"/>
              </a:buClr>
              <a:buSzPct val="109090"/>
              <a:buFont typeface="Wingdings"/>
              <a:buChar char="§"/>
            </a:pPr>
            <a:r>
              <a:rPr lang="en" sz="2200"/>
              <a:t>argument or cookie read</a:t>
            </a:r>
          </a:p>
          <a:p>
            <a:pPr marL="914400" lvl="1" indent="-381000" rtl="0">
              <a:buClr>
                <a:schemeClr val="dk1"/>
              </a:buClr>
              <a:buSzPct val="109090"/>
              <a:buFont typeface="Courier New"/>
              <a:buChar char="o"/>
            </a:pPr>
            <a:r>
              <a:rPr lang="en" sz="2200"/>
              <a:t>BRM made by Bob</a:t>
            </a:r>
          </a:p>
          <a:p>
            <a:pPr marL="1371600" lvl="2" indent="-381000" rtl="0">
              <a:buClr>
                <a:schemeClr val="dk1"/>
              </a:buClr>
              <a:buSzPct val="109090"/>
              <a:buFont typeface="Wingdings"/>
              <a:buChar char="§"/>
            </a:pPr>
            <a:r>
              <a:rPr lang="en" sz="2200"/>
              <a:t>dst, arg, or set-cookie writable</a:t>
            </a:r>
          </a:p>
          <a:p>
            <a:pPr marL="457200" lvl="0" indent="-419100" rtl="0">
              <a:buClr>
                <a:schemeClr val="dk1"/>
              </a:buClr>
              <a:buSzPct val="227272"/>
              <a:buFont typeface="Arial"/>
              <a:buChar char="•"/>
            </a:pPr>
            <a:r>
              <a:rPr lang="en" sz="2200"/>
              <a:t>C: dst or argument in BRM writable</a:t>
            </a:r>
          </a:p>
        </p:txBody>
      </p:sp>
      <p:sp>
        <p:nvSpPr>
          <p:cNvPr id="307" name="Shape 307"/>
          <p:cNvSpPr/>
          <p:nvPr/>
        </p:nvSpPr>
        <p:spPr>
          <a:xfrm>
            <a:off x="1547675" y="1529650"/>
            <a:ext cx="1632900" cy="7382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1800"/>
              <a:t>Bob faking Alice</a:t>
            </a:r>
          </a:p>
        </p:txBody>
      </p:sp>
      <p:sp>
        <p:nvSpPr>
          <p:cNvPr id="308" name="Shape 308"/>
          <p:cNvSpPr/>
          <p:nvPr/>
        </p:nvSpPr>
        <p:spPr>
          <a:xfrm>
            <a:off x="2704675" y="3055550"/>
            <a:ext cx="894299" cy="426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1800"/>
              <a:t>IdP</a:t>
            </a:r>
          </a:p>
        </p:txBody>
      </p:sp>
      <p:sp>
        <p:nvSpPr>
          <p:cNvPr id="309" name="Shape 309"/>
          <p:cNvSpPr/>
          <p:nvPr/>
        </p:nvSpPr>
        <p:spPr>
          <a:xfrm>
            <a:off x="457200" y="3055550"/>
            <a:ext cx="894299" cy="426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1800"/>
              <a:t>RP</a:t>
            </a:r>
          </a:p>
        </p:txBody>
      </p:sp>
      <p:sp>
        <p:nvSpPr>
          <p:cNvPr id="310" name="Shape 310"/>
          <p:cNvSpPr/>
          <p:nvPr/>
        </p:nvSpPr>
        <p:spPr>
          <a:xfrm>
            <a:off x="2591175" y="5032975"/>
            <a:ext cx="894299" cy="426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1800"/>
              <a:t>IdP</a:t>
            </a:r>
          </a:p>
        </p:txBody>
      </p:sp>
      <p:sp>
        <p:nvSpPr>
          <p:cNvPr id="311" name="Shape 311"/>
          <p:cNvSpPr/>
          <p:nvPr/>
        </p:nvSpPr>
        <p:spPr>
          <a:xfrm>
            <a:off x="1696875" y="3748425"/>
            <a:ext cx="894299" cy="426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1800"/>
              <a:t>Alice</a:t>
            </a:r>
          </a:p>
        </p:txBody>
      </p:sp>
      <p:sp>
        <p:nvSpPr>
          <p:cNvPr id="312" name="Shape 312"/>
          <p:cNvSpPr/>
          <p:nvPr/>
        </p:nvSpPr>
        <p:spPr>
          <a:xfrm>
            <a:off x="379600" y="4720675"/>
            <a:ext cx="1632900" cy="7382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1800"/>
              <a:t>Bob faking RP</a:t>
            </a:r>
          </a:p>
        </p:txBody>
      </p:sp>
      <p:sp>
        <p:nvSpPr>
          <p:cNvPr id="313" name="Shape 313"/>
          <p:cNvSpPr/>
          <p:nvPr/>
        </p:nvSpPr>
        <p:spPr>
          <a:xfrm>
            <a:off x="6038925" y="397762"/>
            <a:ext cx="2286000" cy="7382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sz="1800"/>
              <a:t>Alice</a:t>
            </a:r>
          </a:p>
        </p:txBody>
      </p:sp>
      <p:sp>
        <p:nvSpPr>
          <p:cNvPr id="314" name="Shape 314"/>
          <p:cNvSpPr/>
          <p:nvPr/>
        </p:nvSpPr>
        <p:spPr>
          <a:xfrm>
            <a:off x="6766254" y="553912"/>
            <a:ext cx="1405499" cy="426000"/>
          </a:xfrm>
          <a:prstGeom prst="rect">
            <a:avLst/>
          </a:prstGeom>
          <a:solidFill>
            <a:srgbClr val="EAD1DC"/>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1800"/>
              <a:t>Bob's page</a:t>
            </a:r>
          </a:p>
        </p:txBody>
      </p:sp>
      <p:sp>
        <p:nvSpPr>
          <p:cNvPr id="315" name="Shape 315"/>
          <p:cNvSpPr/>
          <p:nvPr/>
        </p:nvSpPr>
        <p:spPr>
          <a:xfrm>
            <a:off x="5260825" y="1715837"/>
            <a:ext cx="894299" cy="426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1800"/>
              <a:t>RP</a:t>
            </a:r>
          </a:p>
        </p:txBody>
      </p:sp>
      <p:sp>
        <p:nvSpPr>
          <p:cNvPr id="316" name="Shape 316"/>
          <p:cNvSpPr/>
          <p:nvPr/>
        </p:nvSpPr>
        <p:spPr>
          <a:xfrm>
            <a:off x="7508300" y="1715837"/>
            <a:ext cx="894299" cy="426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1800"/>
              <a:t>IdP</a:t>
            </a:r>
          </a:p>
        </p:txBody>
      </p:sp>
      <p:cxnSp>
        <p:nvCxnSpPr>
          <p:cNvPr id="317" name="Shape 317"/>
          <p:cNvCxnSpPr>
            <a:stCxn id="311" idx="2"/>
            <a:endCxn id="312" idx="0"/>
          </p:cNvCxnSpPr>
          <p:nvPr/>
        </p:nvCxnSpPr>
        <p:spPr>
          <a:xfrm flipH="1">
            <a:off x="1196050" y="4174425"/>
            <a:ext cx="947974" cy="546249"/>
          </a:xfrm>
          <a:prstGeom prst="straightConnector1">
            <a:avLst/>
          </a:prstGeom>
          <a:noFill/>
          <a:ln w="19050" cap="flat">
            <a:solidFill>
              <a:schemeClr val="dk2"/>
            </a:solidFill>
            <a:prstDash val="solid"/>
            <a:round/>
            <a:headEnd type="none" w="lg" len="lg"/>
            <a:tailEnd type="none" w="lg" len="lg"/>
          </a:ln>
        </p:spPr>
      </p:cxnSp>
      <p:cxnSp>
        <p:nvCxnSpPr>
          <p:cNvPr id="318" name="Shape 318"/>
          <p:cNvCxnSpPr>
            <a:stCxn id="311" idx="2"/>
            <a:endCxn id="310" idx="0"/>
          </p:cNvCxnSpPr>
          <p:nvPr/>
        </p:nvCxnSpPr>
        <p:spPr>
          <a:xfrm>
            <a:off x="2144024" y="4174425"/>
            <a:ext cx="894300" cy="858549"/>
          </a:xfrm>
          <a:prstGeom prst="straightConnector1">
            <a:avLst/>
          </a:prstGeom>
          <a:noFill/>
          <a:ln w="19050" cap="flat">
            <a:solidFill>
              <a:schemeClr val="dk2"/>
            </a:solidFill>
            <a:prstDash val="solid"/>
            <a:round/>
            <a:headEnd type="none" w="lg" len="lg"/>
            <a:tailEnd type="none" w="lg" len="lg"/>
          </a:ln>
        </p:spPr>
      </p:cxnSp>
      <p:cxnSp>
        <p:nvCxnSpPr>
          <p:cNvPr id="319" name="Shape 319"/>
          <p:cNvCxnSpPr>
            <a:stCxn id="307" idx="2"/>
            <a:endCxn id="309" idx="0"/>
          </p:cNvCxnSpPr>
          <p:nvPr/>
        </p:nvCxnSpPr>
        <p:spPr>
          <a:xfrm flipH="1">
            <a:off x="904349" y="2267949"/>
            <a:ext cx="1459775" cy="787600"/>
          </a:xfrm>
          <a:prstGeom prst="straightConnector1">
            <a:avLst/>
          </a:prstGeom>
          <a:noFill/>
          <a:ln w="19050" cap="flat">
            <a:solidFill>
              <a:schemeClr val="dk2"/>
            </a:solidFill>
            <a:prstDash val="solid"/>
            <a:round/>
            <a:headEnd type="none" w="lg" len="lg"/>
            <a:tailEnd type="none" w="lg" len="lg"/>
          </a:ln>
        </p:spPr>
      </p:cxnSp>
      <p:cxnSp>
        <p:nvCxnSpPr>
          <p:cNvPr id="320" name="Shape 320"/>
          <p:cNvCxnSpPr>
            <a:stCxn id="307" idx="2"/>
            <a:endCxn id="308" idx="0"/>
          </p:cNvCxnSpPr>
          <p:nvPr/>
        </p:nvCxnSpPr>
        <p:spPr>
          <a:xfrm>
            <a:off x="2364125" y="2267949"/>
            <a:ext cx="787699" cy="787600"/>
          </a:xfrm>
          <a:prstGeom prst="straightConnector1">
            <a:avLst/>
          </a:prstGeom>
          <a:noFill/>
          <a:ln w="19050" cap="flat">
            <a:solidFill>
              <a:schemeClr val="dk2"/>
            </a:solidFill>
            <a:prstDash val="solid"/>
            <a:round/>
            <a:headEnd type="none" w="lg" len="lg"/>
            <a:tailEnd type="none" w="lg" len="lg"/>
          </a:ln>
        </p:spPr>
      </p:cxnSp>
      <p:cxnSp>
        <p:nvCxnSpPr>
          <p:cNvPr id="321" name="Shape 321"/>
          <p:cNvCxnSpPr>
            <a:stCxn id="312" idx="3"/>
            <a:endCxn id="310" idx="1"/>
          </p:cNvCxnSpPr>
          <p:nvPr/>
        </p:nvCxnSpPr>
        <p:spPr>
          <a:xfrm>
            <a:off x="2012500" y="5089824"/>
            <a:ext cx="578674" cy="156150"/>
          </a:xfrm>
          <a:prstGeom prst="straightConnector1">
            <a:avLst/>
          </a:prstGeom>
          <a:noFill/>
          <a:ln w="19050" cap="flat">
            <a:solidFill>
              <a:schemeClr val="dk2"/>
            </a:solidFill>
            <a:prstDash val="solid"/>
            <a:round/>
            <a:headEnd type="none" w="lg" len="lg"/>
            <a:tailEnd type="none" w="lg" len="lg"/>
          </a:ln>
        </p:spPr>
      </p:cxnSp>
      <p:cxnSp>
        <p:nvCxnSpPr>
          <p:cNvPr id="322" name="Shape 322"/>
          <p:cNvCxnSpPr>
            <a:stCxn id="309" idx="3"/>
            <a:endCxn id="308" idx="1"/>
          </p:cNvCxnSpPr>
          <p:nvPr/>
        </p:nvCxnSpPr>
        <p:spPr>
          <a:xfrm>
            <a:off x="1351499" y="3268550"/>
            <a:ext cx="1353175" cy="0"/>
          </a:xfrm>
          <a:prstGeom prst="straightConnector1">
            <a:avLst/>
          </a:prstGeom>
          <a:noFill/>
          <a:ln w="19050" cap="flat">
            <a:solidFill>
              <a:schemeClr val="dk2"/>
            </a:solidFill>
            <a:prstDash val="solid"/>
            <a:round/>
            <a:headEnd type="none" w="lg" len="lg"/>
            <a:tailEnd type="none" w="lg" len="lg"/>
          </a:ln>
        </p:spPr>
      </p:cxnSp>
      <p:cxnSp>
        <p:nvCxnSpPr>
          <p:cNvPr id="323" name="Shape 323"/>
          <p:cNvCxnSpPr>
            <a:stCxn id="313" idx="2"/>
            <a:endCxn id="315" idx="0"/>
          </p:cNvCxnSpPr>
          <p:nvPr/>
        </p:nvCxnSpPr>
        <p:spPr>
          <a:xfrm flipH="1">
            <a:off x="5707974" y="1136062"/>
            <a:ext cx="1473950" cy="579774"/>
          </a:xfrm>
          <a:prstGeom prst="straightConnector1">
            <a:avLst/>
          </a:prstGeom>
          <a:noFill/>
          <a:ln w="19050" cap="flat">
            <a:solidFill>
              <a:schemeClr val="dk2"/>
            </a:solidFill>
            <a:prstDash val="solid"/>
            <a:round/>
            <a:headEnd type="none" w="lg" len="lg"/>
            <a:tailEnd type="none" w="lg" len="lg"/>
          </a:ln>
        </p:spPr>
      </p:cxnSp>
      <p:cxnSp>
        <p:nvCxnSpPr>
          <p:cNvPr id="324" name="Shape 324"/>
          <p:cNvCxnSpPr>
            <a:stCxn id="313" idx="2"/>
            <a:endCxn id="316" idx="0"/>
          </p:cNvCxnSpPr>
          <p:nvPr/>
        </p:nvCxnSpPr>
        <p:spPr>
          <a:xfrm>
            <a:off x="7181925" y="1136062"/>
            <a:ext cx="773524" cy="579774"/>
          </a:xfrm>
          <a:prstGeom prst="straightConnector1">
            <a:avLst/>
          </a:prstGeom>
          <a:noFill/>
          <a:ln w="19050" cap="flat">
            <a:solidFill>
              <a:schemeClr val="dk2"/>
            </a:solidFill>
            <a:prstDash val="solid"/>
            <a:round/>
            <a:headEnd type="none" w="lg" len="lg"/>
            <a:tailEnd type="none" w="lg" len="lg"/>
          </a:ln>
        </p:spPr>
      </p:cxnSp>
      <p:cxnSp>
        <p:nvCxnSpPr>
          <p:cNvPr id="325" name="Shape 325"/>
          <p:cNvCxnSpPr>
            <a:stCxn id="315" idx="3"/>
            <a:endCxn id="316" idx="1"/>
          </p:cNvCxnSpPr>
          <p:nvPr/>
        </p:nvCxnSpPr>
        <p:spPr>
          <a:xfrm>
            <a:off x="6155124" y="1928837"/>
            <a:ext cx="1353175" cy="0"/>
          </a:xfrm>
          <a:prstGeom prst="straightConnector1">
            <a:avLst/>
          </a:prstGeom>
          <a:noFill/>
          <a:ln w="19050" cap="flat">
            <a:solidFill>
              <a:schemeClr val="dk2"/>
            </a:solidFill>
            <a:prstDash val="solid"/>
            <a:round/>
            <a:headEnd type="none" w="lg" len="lg"/>
            <a:tailEnd type="none" w="lg" len="lg"/>
          </a:ln>
        </p:spPr>
      </p:cxnSp>
      <p:sp>
        <p:nvSpPr>
          <p:cNvPr id="326" name="Shape 326"/>
          <p:cNvSpPr txBox="1"/>
          <p:nvPr/>
        </p:nvSpPr>
        <p:spPr>
          <a:xfrm>
            <a:off x="288850" y="1417637"/>
            <a:ext cx="866100" cy="724200"/>
          </a:xfrm>
          <a:prstGeom prst="rect">
            <a:avLst/>
          </a:prstGeom>
          <a:noFill/>
        </p:spPr>
        <p:txBody>
          <a:bodyPr lIns="91425" tIns="91425" rIns="91425" bIns="91425" anchor="t" anchorCtr="0">
            <a:noAutofit/>
          </a:bodyPr>
          <a:lstStyle/>
          <a:p>
            <a:pPr lvl="0" rtl="0">
              <a:buNone/>
            </a:pPr>
            <a:r>
              <a:rPr lang="en" sz="1800" b="1"/>
              <a:t>(A)</a:t>
            </a:r>
          </a:p>
        </p:txBody>
      </p:sp>
      <p:sp>
        <p:nvSpPr>
          <p:cNvPr id="327" name="Shape 327"/>
          <p:cNvSpPr txBox="1"/>
          <p:nvPr/>
        </p:nvSpPr>
        <p:spPr>
          <a:xfrm>
            <a:off x="379600" y="3599325"/>
            <a:ext cx="866100" cy="724200"/>
          </a:xfrm>
          <a:prstGeom prst="rect">
            <a:avLst/>
          </a:prstGeom>
          <a:noFill/>
        </p:spPr>
        <p:txBody>
          <a:bodyPr lIns="91425" tIns="91425" rIns="91425" bIns="91425" anchor="t" anchorCtr="0">
            <a:noAutofit/>
          </a:bodyPr>
          <a:lstStyle/>
          <a:p>
            <a:pPr lvl="0" rtl="0">
              <a:buNone/>
            </a:pPr>
            <a:r>
              <a:rPr lang="en" sz="1800" b="1"/>
              <a:t>(B)</a:t>
            </a:r>
          </a:p>
        </p:txBody>
      </p:sp>
      <p:sp>
        <p:nvSpPr>
          <p:cNvPr id="328" name="Shape 328"/>
          <p:cNvSpPr txBox="1"/>
          <p:nvPr/>
        </p:nvSpPr>
        <p:spPr>
          <a:xfrm>
            <a:off x="4654100" y="404812"/>
            <a:ext cx="866100" cy="724200"/>
          </a:xfrm>
          <a:prstGeom prst="rect">
            <a:avLst/>
          </a:prstGeom>
          <a:noFill/>
        </p:spPr>
        <p:txBody>
          <a:bodyPr lIns="91425" tIns="91425" rIns="91425" bIns="91425" anchor="t" anchorCtr="0">
            <a:noAutofit/>
          </a:bodyPr>
          <a:lstStyle/>
          <a:p>
            <a:pPr lvl="0" rtl="0">
              <a:buNone/>
            </a:pPr>
            <a:r>
              <a:rPr lang="en" sz="1800" b="1"/>
              <a:t>(C)</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Successful Attacks</a:t>
            </a:r>
          </a:p>
        </p:txBody>
      </p:sp>
      <p:sp>
        <p:nvSpPr>
          <p:cNvPr id="334" name="Shape 334"/>
          <p:cNvSpPr txBox="1">
            <a:spLocks noGrp="1"/>
          </p:cNvSpPr>
          <p:nvPr>
            <p:ph type="body" idx="1"/>
          </p:nvPr>
        </p:nvSpPr>
        <p:spPr>
          <a:xfrm>
            <a:off x="457200" y="1899153"/>
            <a:ext cx="8229600" cy="46686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t>Google ID</a:t>
            </a:r>
          </a:p>
          <a:p>
            <a:endParaRPr lang="en"/>
          </a:p>
          <a:p>
            <a:pPr marL="457200" lvl="0" indent="-419100" rtl="0">
              <a:buClr>
                <a:schemeClr val="dk1"/>
              </a:buClr>
              <a:buSzPct val="166666"/>
              <a:buFont typeface="Arial"/>
              <a:buChar char="•"/>
            </a:pPr>
            <a:r>
              <a:rPr lang="en"/>
              <a:t>Facebook</a:t>
            </a:r>
          </a:p>
          <a:p>
            <a:endParaRPr lang="en"/>
          </a:p>
          <a:p>
            <a:pPr marL="457200" lvl="0" indent="-419100" rtl="0">
              <a:buClr>
                <a:schemeClr val="dk1"/>
              </a:buClr>
              <a:buSzPct val="166666"/>
              <a:buFont typeface="Arial"/>
              <a:buChar char="•"/>
            </a:pPr>
            <a:r>
              <a:rPr lang="en"/>
              <a:t>JanRain</a:t>
            </a:r>
          </a:p>
          <a:p>
            <a:endParaRPr lang="en"/>
          </a:p>
          <a:p>
            <a:pPr marL="457200" lvl="0" indent="-419100">
              <a:buClr>
                <a:schemeClr val="dk1"/>
              </a:buClr>
              <a:buSzPct val="166666"/>
              <a:buFont typeface="Arial"/>
              <a:buChar char="•"/>
            </a:pPr>
            <a:r>
              <a:rPr lang="en"/>
              <a:t>Freelancer, etc.</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Google ID Attack</a:t>
            </a:r>
          </a:p>
        </p:txBody>
      </p:sp>
      <p:sp>
        <p:nvSpPr>
          <p:cNvPr id="340" name="Shape 340">
            <a:hlinkClick r:id="rId3"/>
          </p:cNvPr>
          <p:cNvSpPr/>
          <p:nvPr/>
        </p:nvSpPr>
        <p:spPr>
          <a:xfrm>
            <a:off x="1524000" y="1740900"/>
            <a:ext cx="6096000" cy="4572000"/>
          </a:xfrm>
          <a:prstGeom prst="rect">
            <a:avLst/>
          </a:prstGeom>
          <a:blipFill>
            <a:blip r:embed="rId4"/>
            <a:stretch>
              <a:fillRect/>
            </a:stretch>
          </a:blipFill>
          <a:ln>
            <a:noFill/>
          </a:ln>
        </p:spPr>
      </p:sp>
      <p:sp>
        <p:nvSpPr>
          <p:cNvPr id="2" name="TextBox 1"/>
          <p:cNvSpPr txBox="1"/>
          <p:nvPr/>
        </p:nvSpPr>
        <p:spPr>
          <a:xfrm>
            <a:off x="7881871" y="6005123"/>
            <a:ext cx="513282" cy="307777"/>
          </a:xfrm>
          <a:prstGeom prst="rect">
            <a:avLst/>
          </a:prstGeom>
          <a:noFill/>
        </p:spPr>
        <p:txBody>
          <a:bodyPr wrap="none" rtlCol="0">
            <a:spAutoFit/>
          </a:bodyPr>
          <a:lstStyle/>
          <a:p>
            <a:r>
              <a:rPr lang="en-US" dirty="0" smtClean="0">
                <a:hlinkClick r:id="rId5"/>
              </a:rPr>
              <a:t>Link</a:t>
            </a:r>
            <a:endParaRPr lang="en-US" dirty="0"/>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p:nvPr/>
        </p:nvSpPr>
        <p:spPr>
          <a:xfrm>
            <a:off x="88900" y="546099"/>
            <a:ext cx="4348303" cy="52321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800" b="0" i="0" u="none" strike="noStrike" cap="none" baseline="0">
                <a:solidFill>
                  <a:srgbClr val="002060"/>
                </a:solidFill>
                <a:latin typeface="Arial"/>
                <a:ea typeface="Arial"/>
                <a:cs typeface="Arial"/>
                <a:sym typeface="Arial"/>
              </a:rPr>
              <a:t>Deployment of Google ID</a:t>
            </a:r>
          </a:p>
        </p:txBody>
      </p:sp>
      <p:sp>
        <p:nvSpPr>
          <p:cNvPr id="346" name="Shape 346"/>
          <p:cNvSpPr/>
          <p:nvPr/>
        </p:nvSpPr>
        <p:spPr>
          <a:xfrm>
            <a:off x="152400" y="-32267"/>
            <a:ext cx="184666" cy="369332"/>
          </a:xfrm>
          <a:prstGeom prst="rect">
            <a:avLst/>
          </a:prstGeom>
          <a:noFill/>
          <a:ln>
            <a:noFill/>
          </a:ln>
        </p:spPr>
        <p:txBody>
          <a:bodyPr lIns="91425" tIns="45700" rIns="91425" bIns="45700" anchor="ctr" anchorCtr="0">
            <a:noAutofit/>
          </a:bodyPr>
          <a:lstStyle/>
          <a:p>
            <a:endParaRPr/>
          </a:p>
        </p:txBody>
      </p:sp>
      <p:sp>
        <p:nvSpPr>
          <p:cNvPr id="347" name="Shape 347"/>
          <p:cNvSpPr/>
          <p:nvPr/>
        </p:nvSpPr>
        <p:spPr>
          <a:xfrm>
            <a:off x="152400" y="-32267"/>
            <a:ext cx="184666" cy="369332"/>
          </a:xfrm>
          <a:prstGeom prst="rect">
            <a:avLst/>
          </a:prstGeom>
          <a:noFill/>
          <a:ln>
            <a:noFill/>
          </a:ln>
        </p:spPr>
        <p:txBody>
          <a:bodyPr lIns="91425" tIns="45700" rIns="91425" bIns="45700" anchor="ctr" anchorCtr="0">
            <a:noAutofit/>
          </a:bodyPr>
          <a:lstStyle/>
          <a:p>
            <a:endParaRPr/>
          </a:p>
        </p:txBody>
      </p:sp>
      <p:sp>
        <p:nvSpPr>
          <p:cNvPr id="348" name="Shape 348"/>
          <p:cNvSpPr txBox="1"/>
          <p:nvPr/>
        </p:nvSpPr>
        <p:spPr>
          <a:xfrm>
            <a:off x="361043" y="4868487"/>
            <a:ext cx="8655956" cy="1197956"/>
          </a:xfrm>
          <a:prstGeom prst="rect">
            <a:avLst/>
          </a:prstGeom>
          <a:noFill/>
          <a:ln>
            <a:noFill/>
          </a:ln>
        </p:spPr>
        <p:txBody>
          <a:bodyPr lIns="91425" tIns="45700" rIns="91425" bIns="45700" anchor="t" anchorCtr="0">
            <a:noAutofit/>
          </a:bodyPr>
          <a:lstStyle/>
          <a:p>
            <a:endParaRPr/>
          </a:p>
        </p:txBody>
      </p:sp>
      <p:sp>
        <p:nvSpPr>
          <p:cNvPr id="349" name="Shape 349"/>
          <p:cNvSpPr txBox="1"/>
          <p:nvPr/>
        </p:nvSpPr>
        <p:spPr>
          <a:xfrm>
            <a:off x="284843" y="1367442"/>
            <a:ext cx="4029528" cy="791556"/>
          </a:xfrm>
          <a:prstGeom prst="rect">
            <a:avLst/>
          </a:prstGeom>
          <a:noFill/>
          <a:ln>
            <a:noFill/>
          </a:ln>
        </p:spPr>
        <p:txBody>
          <a:bodyPr lIns="91425" tIns="45700" rIns="91425" bIns="45700" anchor="t" anchorCtr="0">
            <a:noAutofit/>
          </a:bodyPr>
          <a:lstStyle/>
          <a:p>
            <a:pPr marL="342900" marR="0" lvl="0" indent="-342900" algn="l" rtl="0">
              <a:spcBef>
                <a:spcPts val="400"/>
              </a:spcBef>
              <a:spcAft>
                <a:spcPts val="0"/>
              </a:spcAft>
              <a:buClr>
                <a:schemeClr val="dk1"/>
              </a:buClr>
              <a:buSzPct val="100000"/>
              <a:buFont typeface="Arial"/>
              <a:buChar char="•"/>
            </a:pPr>
            <a:r>
              <a:rPr lang="en" sz="2000" b="0" i="0" u="none" strike="noStrike" cap="none" baseline="0">
                <a:solidFill>
                  <a:schemeClr val="dk1"/>
                </a:solidFill>
                <a:latin typeface="Calibri"/>
                <a:ea typeface="Calibri"/>
                <a:cs typeface="Calibri"/>
                <a:sym typeface="Calibri"/>
              </a:rPr>
              <a:t>Google ID is based on OpenID.</a:t>
            </a:r>
          </a:p>
          <a:p>
            <a:endParaRPr lang="en" sz="2000" b="0" i="0" u="none" strike="noStrike" cap="none" baseline="0">
              <a:solidFill>
                <a:schemeClr val="dk1"/>
              </a:solidFill>
              <a:latin typeface="Calibri"/>
              <a:ea typeface="Calibri"/>
              <a:cs typeface="Calibri"/>
              <a:sym typeface="Calibri"/>
            </a:endParaRPr>
          </a:p>
          <a:p>
            <a:pPr marL="342900" marR="0" lvl="0" indent="-342900" algn="l" rtl="0">
              <a:spcBef>
                <a:spcPts val="400"/>
              </a:spcBef>
              <a:spcAft>
                <a:spcPts val="0"/>
              </a:spcAft>
              <a:buClr>
                <a:schemeClr val="dk1"/>
              </a:buClr>
              <a:buSzPct val="100000"/>
              <a:buFont typeface="Arial"/>
              <a:buChar char="•"/>
            </a:pPr>
            <a:r>
              <a:rPr lang="en" sz="2000" b="0" i="0" u="none" strike="noStrike" cap="none" baseline="0">
                <a:solidFill>
                  <a:schemeClr val="dk1"/>
                </a:solidFill>
                <a:latin typeface="Calibri"/>
                <a:ea typeface="Calibri"/>
                <a:cs typeface="Calibri"/>
                <a:sym typeface="Calibri"/>
              </a:rPr>
              <a:t>Abstract trace for scenario (A) is shown here.</a:t>
            </a:r>
          </a:p>
          <a:p>
            <a:endParaRPr lang="en" sz="2000" b="0" i="0" u="none" strike="noStrike" cap="none" baseline="0">
              <a:solidFill>
                <a:schemeClr val="dk1"/>
              </a:solidFill>
              <a:latin typeface="Calibri"/>
              <a:ea typeface="Calibri"/>
              <a:cs typeface="Calibri"/>
              <a:sym typeface="Calibri"/>
            </a:endParaRPr>
          </a:p>
          <a:p>
            <a:pPr marL="342900" marR="0" lvl="0" indent="-342900" algn="l" rtl="0">
              <a:spcBef>
                <a:spcPts val="400"/>
              </a:spcBef>
              <a:spcAft>
                <a:spcPts val="0"/>
              </a:spcAft>
              <a:buClr>
                <a:schemeClr val="dk1"/>
              </a:buClr>
              <a:buSzPct val="100000"/>
              <a:buFont typeface="Arial"/>
              <a:buChar char="•"/>
            </a:pPr>
            <a:r>
              <a:rPr lang="en" sz="2000" b="0" i="0" u="none" strike="noStrike" cap="none" baseline="0">
                <a:solidFill>
                  <a:schemeClr val="dk1"/>
                </a:solidFill>
                <a:latin typeface="Calibri"/>
                <a:ea typeface="Calibri"/>
                <a:cs typeface="Calibri"/>
                <a:sym typeface="Calibri"/>
              </a:rPr>
              <a:t>Important elements</a:t>
            </a:r>
          </a:p>
          <a:p>
            <a:pPr marL="742950" marR="0" lvl="1" indent="-285750" algn="l" rtl="0">
              <a:spcBef>
                <a:spcPts val="320"/>
              </a:spcBef>
              <a:spcAft>
                <a:spcPts val="0"/>
              </a:spcAft>
              <a:buClr>
                <a:schemeClr val="dk1"/>
              </a:buClr>
              <a:buSzPct val="98958"/>
              <a:buFont typeface="Arial"/>
              <a:buChar char="•"/>
            </a:pPr>
            <a:r>
              <a:rPr lang="en" sz="1600" b="1" i="1" u="none" strike="noStrike" cap="none" baseline="0">
                <a:solidFill>
                  <a:schemeClr val="dk1"/>
                </a:solidFill>
                <a:latin typeface="Calibri"/>
                <a:ea typeface="Calibri"/>
                <a:cs typeface="Calibri"/>
                <a:sym typeface="Calibri"/>
              </a:rPr>
              <a:t>Openid.ext1.required</a:t>
            </a:r>
            <a:r>
              <a:rPr lang="en" sz="1600" b="0" i="0" u="none" strike="noStrike" cap="none" baseline="0">
                <a:solidFill>
                  <a:schemeClr val="dk1"/>
                </a:solidFill>
                <a:latin typeface="Calibri"/>
                <a:ea typeface="Calibri"/>
                <a:cs typeface="Calibri"/>
                <a:sym typeface="Calibri"/>
              </a:rPr>
              <a:t> in BRM1</a:t>
            </a:r>
          </a:p>
          <a:p>
            <a:pPr marL="742950" marR="0" lvl="1" indent="-285750" algn="l" rtl="0">
              <a:spcBef>
                <a:spcPts val="320"/>
              </a:spcBef>
              <a:spcAft>
                <a:spcPts val="0"/>
              </a:spcAft>
              <a:buClr>
                <a:schemeClr val="dk1"/>
              </a:buClr>
              <a:buSzPct val="98958"/>
              <a:buFont typeface="Arial"/>
              <a:buChar char="•"/>
            </a:pPr>
            <a:r>
              <a:rPr lang="en" sz="1600" b="1" i="1" u="none" strike="noStrike" cap="none" baseline="0">
                <a:solidFill>
                  <a:schemeClr val="dk1"/>
                </a:solidFill>
                <a:latin typeface="Calibri"/>
                <a:ea typeface="Calibri"/>
                <a:cs typeface="Calibri"/>
                <a:sym typeface="Calibri"/>
              </a:rPr>
              <a:t>Openid.sig</a:t>
            </a:r>
            <a:r>
              <a:rPr lang="en" sz="1600" b="0" i="0" u="none" strike="noStrike" cap="none" baseline="0">
                <a:solidFill>
                  <a:schemeClr val="dk1"/>
                </a:solidFill>
                <a:latin typeface="Calibri"/>
                <a:ea typeface="Calibri"/>
                <a:cs typeface="Calibri"/>
                <a:sym typeface="Calibri"/>
              </a:rPr>
              <a:t> in BRM3</a:t>
            </a:r>
          </a:p>
          <a:p>
            <a:pPr marL="742950" marR="0" lvl="1" indent="-285750" algn="l" rtl="0">
              <a:spcBef>
                <a:spcPts val="320"/>
              </a:spcBef>
              <a:spcAft>
                <a:spcPts val="0"/>
              </a:spcAft>
              <a:buClr>
                <a:schemeClr val="dk1"/>
              </a:buClr>
              <a:buSzPct val="98958"/>
              <a:buFont typeface="Arial"/>
              <a:buChar char="•"/>
            </a:pPr>
            <a:r>
              <a:rPr lang="en" sz="1600" b="1" i="1" u="none" strike="noStrike" cap="none" baseline="0">
                <a:solidFill>
                  <a:schemeClr val="dk1"/>
                </a:solidFill>
                <a:latin typeface="Calibri"/>
                <a:ea typeface="Calibri"/>
                <a:cs typeface="Calibri"/>
                <a:sym typeface="Calibri"/>
              </a:rPr>
              <a:t>Openid.signed</a:t>
            </a:r>
            <a:r>
              <a:rPr lang="en" sz="1600" b="0" i="0" u="none" strike="noStrike" cap="none" baseline="0">
                <a:solidFill>
                  <a:schemeClr val="dk1"/>
                </a:solidFill>
                <a:latin typeface="Calibri"/>
                <a:ea typeface="Calibri"/>
                <a:cs typeface="Calibri"/>
                <a:sym typeface="Calibri"/>
              </a:rPr>
              <a:t> in BRM3</a:t>
            </a:r>
          </a:p>
          <a:p>
            <a:pPr marL="742950" marR="0" lvl="1" indent="-285750" algn="l" rtl="0">
              <a:spcBef>
                <a:spcPts val="320"/>
              </a:spcBef>
              <a:spcAft>
                <a:spcPts val="0"/>
              </a:spcAft>
              <a:buClr>
                <a:schemeClr val="dk1"/>
              </a:buClr>
              <a:buSzPct val="98958"/>
              <a:buFont typeface="Arial"/>
              <a:buChar char="•"/>
            </a:pPr>
            <a:r>
              <a:rPr lang="en" sz="1600" b="1" i="1" u="none" strike="noStrike" cap="none" baseline="0">
                <a:solidFill>
                  <a:schemeClr val="dk1"/>
                </a:solidFill>
                <a:latin typeface="Calibri"/>
                <a:ea typeface="Calibri"/>
                <a:cs typeface="Calibri"/>
                <a:sym typeface="Calibri"/>
              </a:rPr>
              <a:t>Openid.ext1.required</a:t>
            </a:r>
            <a:r>
              <a:rPr lang="en" sz="1600" b="0" i="0" u="none" strike="noStrike" cap="none" baseline="0">
                <a:solidFill>
                  <a:schemeClr val="dk1"/>
                </a:solidFill>
                <a:latin typeface="Calibri"/>
                <a:ea typeface="Calibri"/>
                <a:cs typeface="Calibri"/>
                <a:sym typeface="Calibri"/>
              </a:rPr>
              <a:t> is propagate to </a:t>
            </a:r>
            <a:r>
              <a:rPr lang="en" sz="1600" b="1" i="1" u="none" strike="noStrike" cap="none" baseline="0">
                <a:solidFill>
                  <a:schemeClr val="dk1"/>
                </a:solidFill>
                <a:latin typeface="Calibri"/>
                <a:ea typeface="Calibri"/>
                <a:cs typeface="Calibri"/>
                <a:sym typeface="Calibri"/>
              </a:rPr>
              <a:t>Openid.signed</a:t>
            </a:r>
          </a:p>
          <a:p>
            <a:endParaRPr lang="en" sz="1600" b="1" i="1" u="none" strike="noStrike" cap="none" baseline="0">
              <a:solidFill>
                <a:schemeClr val="dk1"/>
              </a:solidFill>
              <a:latin typeface="Calibri"/>
              <a:ea typeface="Calibri"/>
              <a:cs typeface="Calibri"/>
              <a:sym typeface="Calibri"/>
            </a:endParaRPr>
          </a:p>
        </p:txBody>
      </p:sp>
      <p:sp>
        <p:nvSpPr>
          <p:cNvPr id="350" name="Shape 350"/>
          <p:cNvSpPr/>
          <p:nvPr/>
        </p:nvSpPr>
        <p:spPr>
          <a:xfrm>
            <a:off x="152400" y="-32267"/>
            <a:ext cx="184666" cy="369332"/>
          </a:xfrm>
          <a:prstGeom prst="rect">
            <a:avLst/>
          </a:prstGeom>
          <a:noFill/>
          <a:ln>
            <a:noFill/>
          </a:ln>
        </p:spPr>
        <p:txBody>
          <a:bodyPr lIns="91425" tIns="45700" rIns="91425" bIns="45700" anchor="ctr" anchorCtr="0">
            <a:noAutofit/>
          </a:bodyPr>
          <a:lstStyle/>
          <a:p>
            <a:endParaRPr/>
          </a:p>
        </p:txBody>
      </p:sp>
      <p:grpSp>
        <p:nvGrpSpPr>
          <p:cNvPr id="351" name="Shape 351"/>
          <p:cNvGrpSpPr/>
          <p:nvPr/>
        </p:nvGrpSpPr>
        <p:grpSpPr>
          <a:xfrm>
            <a:off x="4437203" y="436916"/>
            <a:ext cx="4702627" cy="5882058"/>
            <a:chOff x="0" y="0"/>
            <a:chExt cx="30911" cy="42127"/>
          </a:xfrm>
        </p:grpSpPr>
        <p:sp>
          <p:nvSpPr>
            <p:cNvPr id="352" name="Shape 352"/>
            <p:cNvSpPr/>
            <p:nvPr/>
          </p:nvSpPr>
          <p:spPr>
            <a:xfrm>
              <a:off x="0" y="0"/>
              <a:ext cx="30911" cy="41414"/>
            </a:xfrm>
            <a:prstGeom prst="rect">
              <a:avLst/>
            </a:prstGeom>
            <a:noFill/>
            <a:ln>
              <a:noFill/>
            </a:ln>
          </p:spPr>
          <p:txBody>
            <a:bodyPr lIns="91425" tIns="45700" rIns="91425" bIns="45700" anchor="t" anchorCtr="0">
              <a:noAutofit/>
            </a:bodyPr>
            <a:lstStyle/>
            <a:p>
              <a:endParaRPr/>
            </a:p>
          </p:txBody>
        </p:sp>
        <p:sp>
          <p:nvSpPr>
            <p:cNvPr id="353" name="Shape 353"/>
            <p:cNvSpPr txBox="1"/>
            <p:nvPr/>
          </p:nvSpPr>
          <p:spPr>
            <a:xfrm>
              <a:off x="507" y="956"/>
              <a:ext cx="30353" cy="15480"/>
            </a:xfrm>
            <a:prstGeom prst="rect">
              <a:avLst/>
            </a:prstGeom>
            <a:solidFill>
              <a:srgbClr val="FFFFFF"/>
            </a:solidFill>
            <a:ln>
              <a:noFill/>
            </a:ln>
          </p:spPr>
          <p:txBody>
            <a:bodyPr lIns="0" tIns="0" rIns="0" bIns="0" anchor="t" anchorCtr="0">
              <a:noAutofit/>
            </a:bodyPr>
            <a:lstStyle/>
            <a:p>
              <a:pPr marL="0" marR="0" lvl="0" indent="0" algn="l" rtl="0">
                <a:lnSpc>
                  <a:spcPct val="100000"/>
                </a:lnSpc>
                <a:spcBef>
                  <a:spcPts val="0"/>
                </a:spcBef>
                <a:spcAft>
                  <a:spcPts val="0"/>
                </a:spcAft>
                <a:buClr>
                  <a:schemeClr val="dk1"/>
                </a:buClr>
                <a:buSzPct val="25000"/>
                <a:buFont typeface="Courier New"/>
                <a:buNone/>
              </a:pPr>
              <a:r>
                <a:rPr lang="en" sz="1200" b="1" i="0" u="none" strike="noStrike" cap="none" baseline="0">
                  <a:solidFill>
                    <a:schemeClr val="dk1"/>
                  </a:solidFill>
                  <a:latin typeface="Courier New"/>
                  <a:ea typeface="Courier New"/>
                  <a:cs typeface="Courier New"/>
                  <a:sym typeface="Courier New"/>
                </a:rPr>
                <a:t>BRM1</a:t>
              </a:r>
              <a:r>
                <a:rPr lang="en" sz="1200" b="0" i="0" u="none" strike="noStrike" cap="none" baseline="0">
                  <a:solidFill>
                    <a:schemeClr val="dk1"/>
                  </a:solidFill>
                  <a:latin typeface="Courier New"/>
                  <a:ea typeface="Courier New"/>
                  <a:cs typeface="Courier New"/>
                  <a:sym typeface="Courier New"/>
                </a:rPr>
                <a:t>:src=RP dst=http://IdP/accounts/o8/ud</a:t>
              </a:r>
              <a:r>
                <a:rPr lang="en" sz="1050" b="0" i="0" u="none" strike="noStrike" cap="none" baseline="0">
                  <a:solidFill>
                    <a:schemeClr val="dk1"/>
                  </a:solidFill>
                  <a:latin typeface="Times New Roman"/>
                  <a:ea typeface="Times New Roman"/>
                  <a:cs typeface="Times New Roman"/>
                  <a:sym typeface="Times New Roman"/>
                </a:rPr>
                <a:t> ↓</a:t>
              </a:r>
              <a:r>
                <a:rPr lang="en" sz="1200" b="0" i="0" u="none" strike="noStrike" cap="none" baseline="0">
                  <a:solidFill>
                    <a:schemeClr val="dk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dk1"/>
                </a:buClr>
                <a:buSzPct val="25000"/>
                <a:buFont typeface="Courier New"/>
                <a:buNone/>
              </a:pPr>
              <a:r>
                <a:rPr lang="en" sz="1200" b="1" i="0" u="none" strike="noStrike" cap="none" baseline="0">
                  <a:solidFill>
                    <a:schemeClr val="dk1"/>
                  </a:solidFill>
                  <a:latin typeface="Courier New"/>
                  <a:ea typeface="Courier New"/>
                  <a:cs typeface="Courier New"/>
                  <a:sym typeface="Courier New"/>
                </a:rPr>
                <a:t>Arguments</a:t>
              </a:r>
              <a:r>
                <a:rPr lang="en" sz="1200" b="0" i="0" u="none" strike="noStrike" cap="none" baseline="0">
                  <a:solidFill>
                    <a:schemeClr val="dk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dk1"/>
                </a:buClr>
                <a:buSzPct val="25000"/>
                <a:buFont typeface="Courier New"/>
                <a:buNone/>
              </a:pPr>
              <a:r>
                <a:rPr lang="en" sz="1200" b="0" i="0" u="none" strike="noStrike" cap="none" baseline="0">
                  <a:solidFill>
                    <a:schemeClr val="dk1"/>
                  </a:solidFill>
                  <a:latin typeface="Courier New"/>
                  <a:ea typeface="Courier New"/>
                  <a:cs typeface="Courier New"/>
                  <a:sym typeface="Courier New"/>
                </a:rPr>
                <a:t>openid.ns[WORD]</a:t>
              </a:r>
              <a:r>
                <a:rPr lang="en" sz="1050" b="0" i="0" u="none" strike="noStrike" cap="none" baseline="0">
                  <a:solidFill>
                    <a:schemeClr val="dk1"/>
                  </a:solidFill>
                  <a:latin typeface="Times New Roman"/>
                  <a:ea typeface="Times New Roman"/>
                  <a:cs typeface="Times New Roman"/>
                  <a:sym typeface="Times New Roman"/>
                </a:rPr>
                <a:t>↓</a:t>
              </a:r>
              <a:r>
                <a:rPr lang="en" sz="1200" b="0" i="0" u="none" strike="noStrike" cap="none" baseline="0">
                  <a:solidFill>
                    <a:schemeClr val="dk1"/>
                  </a:solidFill>
                  <a:latin typeface="Courier New"/>
                  <a:ea typeface="Courier New"/>
                  <a:cs typeface="Courier New"/>
                  <a:sym typeface="Courier New"/>
                </a:rPr>
                <a:t> &amp; openid.claimed_id[UU]</a:t>
              </a:r>
              <a:r>
                <a:rPr lang="en" sz="1050" b="0" i="0" u="none" strike="noStrike" cap="none" baseline="0">
                  <a:solidFill>
                    <a:schemeClr val="dk1"/>
                  </a:solidFill>
                  <a:latin typeface="Times New Roman"/>
                  <a:ea typeface="Times New Roman"/>
                  <a:cs typeface="Times New Roman"/>
                  <a:sym typeface="Times New Roman"/>
                </a:rPr>
                <a:t> ↓</a:t>
              </a:r>
              <a:r>
                <a:rPr lang="en" sz="1200" b="0" i="0" u="none" strike="noStrike" cap="none" baseline="0">
                  <a:solidFill>
                    <a:schemeClr val="dk1"/>
                  </a:solidFill>
                  <a:latin typeface="Courier New"/>
                  <a:ea typeface="Courier New"/>
                  <a:cs typeface="Courier New"/>
                  <a:sym typeface="Courier New"/>
                </a:rPr>
                <a:t> &amp; openid.identity[UU]</a:t>
              </a:r>
              <a:r>
                <a:rPr lang="en" sz="1050" b="0" i="0" u="none" strike="noStrike" cap="none" baseline="0">
                  <a:solidFill>
                    <a:schemeClr val="dk1"/>
                  </a:solidFill>
                  <a:latin typeface="Times New Roman"/>
                  <a:ea typeface="Times New Roman"/>
                  <a:cs typeface="Times New Roman"/>
                  <a:sym typeface="Times New Roman"/>
                </a:rPr>
                <a:t> ↓</a:t>
              </a:r>
              <a:r>
                <a:rPr lang="en" sz="1200" b="0" i="0" u="none" strike="noStrike" cap="none" baseline="0">
                  <a:solidFill>
                    <a:schemeClr val="dk1"/>
                  </a:solidFill>
                  <a:latin typeface="Courier New"/>
                  <a:ea typeface="Courier New"/>
                  <a:cs typeface="Courier New"/>
                  <a:sym typeface="Courier New"/>
                </a:rPr>
                <a:t> &amp;</a:t>
              </a:r>
              <a:br>
                <a:rPr lang="en" sz="1200" b="0" i="0" u="none" strike="noStrike" cap="none" baseline="0">
                  <a:solidFill>
                    <a:schemeClr val="dk1"/>
                  </a:solidFill>
                  <a:latin typeface="Courier New"/>
                  <a:ea typeface="Courier New"/>
                  <a:cs typeface="Courier New"/>
                  <a:sym typeface="Courier New"/>
                </a:rPr>
              </a:br>
              <a:r>
                <a:rPr lang="en" sz="1200" b="0" i="0" u="none" strike="noStrike" cap="none" baseline="0">
                  <a:solidFill>
                    <a:schemeClr val="dk1"/>
                  </a:solidFill>
                  <a:latin typeface="Courier New"/>
                  <a:ea typeface="Courier New"/>
                  <a:cs typeface="Courier New"/>
                  <a:sym typeface="Courier New"/>
                </a:rPr>
                <a:t>openid.return_to[URL]{RP/b/openid}</a:t>
              </a:r>
              <a:r>
                <a:rPr lang="en" sz="1050" b="0" i="0" u="none" strike="noStrike" cap="none" baseline="0">
                  <a:solidFill>
                    <a:schemeClr val="dk1"/>
                  </a:solidFill>
                  <a:latin typeface="Times New Roman"/>
                  <a:ea typeface="Times New Roman"/>
                  <a:cs typeface="Times New Roman"/>
                  <a:sym typeface="Times New Roman"/>
                </a:rPr>
                <a:t> ↓</a:t>
              </a:r>
              <a:r>
                <a:rPr lang="en" sz="1200" b="0" i="0" u="none" strike="noStrike" cap="none" baseline="0">
                  <a:solidFill>
                    <a:schemeClr val="dk1"/>
                  </a:solidFill>
                  <a:latin typeface="Courier New"/>
                  <a:ea typeface="Courier New"/>
                  <a:cs typeface="Courier New"/>
                  <a:sym typeface="Courier New"/>
                </a:rPr>
                <a:t> &amp;</a:t>
              </a:r>
            </a:p>
            <a:p>
              <a:pPr marL="0" marR="0" lvl="0" indent="0" algn="l" rtl="0">
                <a:lnSpc>
                  <a:spcPct val="100000"/>
                </a:lnSpc>
                <a:spcBef>
                  <a:spcPts val="0"/>
                </a:spcBef>
                <a:spcAft>
                  <a:spcPts val="0"/>
                </a:spcAft>
                <a:buClr>
                  <a:schemeClr val="dk1"/>
                </a:buClr>
                <a:buSzPct val="25000"/>
                <a:buFont typeface="Courier New"/>
                <a:buNone/>
              </a:pPr>
              <a:r>
                <a:rPr lang="en" sz="1200" b="0" i="0" u="none" strike="noStrike" cap="none" baseline="0">
                  <a:solidFill>
                    <a:schemeClr val="dk1"/>
                  </a:solidFill>
                  <a:latin typeface="Courier New"/>
                  <a:ea typeface="Courier New"/>
                  <a:cs typeface="Courier New"/>
                  <a:sym typeface="Courier New"/>
                </a:rPr>
                <a:t>openid.realm[URL]{RP/b/openid}</a:t>
              </a:r>
              <a:r>
                <a:rPr lang="en" sz="1050" b="0" i="0" u="none" strike="noStrike" cap="none" baseline="0">
                  <a:solidFill>
                    <a:schemeClr val="dk1"/>
                  </a:solidFill>
                  <a:latin typeface="Times New Roman"/>
                  <a:ea typeface="Times New Roman"/>
                  <a:cs typeface="Times New Roman"/>
                  <a:sym typeface="Times New Roman"/>
                </a:rPr>
                <a:t> ↓</a:t>
              </a:r>
              <a:r>
                <a:rPr lang="en" sz="1200" b="0" i="0" u="none" strike="noStrike" cap="none" baseline="0">
                  <a:solidFill>
                    <a:schemeClr val="dk1"/>
                  </a:solidFill>
                  <a:latin typeface="Courier New"/>
                  <a:ea typeface="Courier New"/>
                  <a:cs typeface="Courier New"/>
                  <a:sym typeface="Courier New"/>
                </a:rPr>
                <a:t> &amp; </a:t>
              </a:r>
            </a:p>
            <a:p>
              <a:pPr marL="0" marR="0" lvl="0" indent="0" algn="l" rtl="0">
                <a:lnSpc>
                  <a:spcPct val="100000"/>
                </a:lnSpc>
                <a:spcBef>
                  <a:spcPts val="0"/>
                </a:spcBef>
                <a:spcAft>
                  <a:spcPts val="0"/>
                </a:spcAft>
                <a:buClr>
                  <a:schemeClr val="dk1"/>
                </a:buClr>
                <a:buSzPct val="25000"/>
                <a:buFont typeface="Courier New"/>
                <a:buNone/>
              </a:pPr>
              <a:r>
                <a:rPr lang="en" sz="1200" b="0" i="0" u="none" strike="noStrike" cap="none" baseline="0">
                  <a:solidFill>
                    <a:schemeClr val="dk1"/>
                  </a:solidFill>
                  <a:latin typeface="Courier New"/>
                  <a:ea typeface="Courier New"/>
                  <a:cs typeface="Courier New"/>
                  <a:sym typeface="Courier New"/>
                </a:rPr>
                <a:t>openid.assoc_handle[BLOB]</a:t>
              </a:r>
              <a:r>
                <a:rPr lang="en" sz="1050" b="0" i="0" u="none" strike="noStrike" cap="none" baseline="0">
                  <a:solidFill>
                    <a:schemeClr val="dk1"/>
                  </a:solidFill>
                  <a:latin typeface="Times New Roman"/>
                  <a:ea typeface="Times New Roman"/>
                  <a:cs typeface="Times New Roman"/>
                  <a:sym typeface="Times New Roman"/>
                </a:rPr>
                <a:t>  ↓</a:t>
              </a:r>
              <a:r>
                <a:rPr lang="en" sz="1200" b="0" i="0" u="none" strike="noStrike" cap="none" baseline="0">
                  <a:solidFill>
                    <a:schemeClr val="dk1"/>
                  </a:solidFill>
                  <a:latin typeface="Courier New"/>
                  <a:ea typeface="Courier New"/>
                  <a:cs typeface="Courier New"/>
                  <a:sym typeface="Courier New"/>
                </a:rPr>
                <a:t> &amp; openid.openid.ns.ext1[WORD]</a:t>
              </a:r>
              <a:r>
                <a:rPr lang="en" sz="1050" b="0" i="0" u="none" strike="noStrike" cap="none" baseline="0">
                  <a:solidFill>
                    <a:schemeClr val="dk1"/>
                  </a:solidFill>
                  <a:latin typeface="Times New Roman"/>
                  <a:ea typeface="Times New Roman"/>
                  <a:cs typeface="Times New Roman"/>
                  <a:sym typeface="Times New Roman"/>
                </a:rPr>
                <a:t>  ↓</a:t>
              </a:r>
              <a:r>
                <a:rPr lang="en" sz="1200" b="0" i="0" u="none" strike="noStrike" cap="none" baseline="0">
                  <a:solidFill>
                    <a:schemeClr val="dk1"/>
                  </a:solidFill>
                  <a:latin typeface="Courier New"/>
                  <a:ea typeface="Courier New"/>
                  <a:cs typeface="Courier New"/>
                  <a:sym typeface="Courier New"/>
                </a:rPr>
                <a:t> &amp;   </a:t>
              </a:r>
            </a:p>
            <a:p>
              <a:pPr marL="0" marR="0" lvl="0" indent="0" algn="l" rtl="0">
                <a:lnSpc>
                  <a:spcPct val="100000"/>
                </a:lnSpc>
                <a:spcBef>
                  <a:spcPts val="0"/>
                </a:spcBef>
                <a:spcAft>
                  <a:spcPts val="0"/>
                </a:spcAft>
                <a:buClr>
                  <a:schemeClr val="dk1"/>
                </a:buClr>
                <a:buSzPct val="25000"/>
                <a:buFont typeface="Courier New"/>
                <a:buNone/>
              </a:pPr>
              <a:r>
                <a:rPr lang="en" sz="1200" b="0" i="0" u="none" strike="noStrike" cap="none" baseline="0">
                  <a:solidFill>
                    <a:schemeClr val="dk1"/>
                  </a:solidFill>
                  <a:latin typeface="Courier New"/>
                  <a:ea typeface="Courier New"/>
                  <a:cs typeface="Courier New"/>
                  <a:sym typeface="Courier New"/>
                </a:rPr>
                <a:t>openid.ext1.type.email[WORD]</a:t>
              </a:r>
              <a:r>
                <a:rPr lang="en" sz="1050" b="0" i="0" u="none" strike="noStrike" cap="none" baseline="0">
                  <a:solidFill>
                    <a:schemeClr val="dk1"/>
                  </a:solidFill>
                  <a:latin typeface="Times New Roman"/>
                  <a:ea typeface="Times New Roman"/>
                  <a:cs typeface="Times New Roman"/>
                  <a:sym typeface="Times New Roman"/>
                </a:rPr>
                <a:t>  ↓</a:t>
              </a:r>
              <a:r>
                <a:rPr lang="en" sz="1200" b="0" i="0" u="none" strike="noStrike" cap="none" baseline="0">
                  <a:solidFill>
                    <a:schemeClr val="dk1"/>
                  </a:solidFill>
                  <a:latin typeface="Courier New"/>
                  <a:ea typeface="Courier New"/>
                  <a:cs typeface="Courier New"/>
                  <a:sym typeface="Courier New"/>
                </a:rPr>
                <a:t> &amp; openid.ext1.type.firstname[WORD]</a:t>
              </a:r>
              <a:r>
                <a:rPr lang="en" sz="1050" b="0" i="0" u="none" strike="noStrike" cap="none" baseline="0">
                  <a:solidFill>
                    <a:schemeClr val="dk1"/>
                  </a:solidFill>
                  <a:latin typeface="Times New Roman"/>
                  <a:ea typeface="Times New Roman"/>
                  <a:cs typeface="Times New Roman"/>
                  <a:sym typeface="Times New Roman"/>
                </a:rPr>
                <a:t>  ↓</a:t>
              </a:r>
              <a:r>
                <a:rPr lang="en" sz="1200" b="0" i="0" u="none" strike="noStrike" cap="none" baseline="0">
                  <a:solidFill>
                    <a:schemeClr val="dk1"/>
                  </a:solidFill>
                  <a:latin typeface="Courier New"/>
                  <a:ea typeface="Courier New"/>
                  <a:cs typeface="Courier New"/>
                  <a:sym typeface="Courier New"/>
                </a:rPr>
                <a:t> &amp; </a:t>
              </a:r>
            </a:p>
            <a:p>
              <a:pPr marL="0" marR="0" lvl="0" indent="0" algn="l" rtl="0">
                <a:lnSpc>
                  <a:spcPct val="100000"/>
                </a:lnSpc>
                <a:spcBef>
                  <a:spcPts val="0"/>
                </a:spcBef>
                <a:spcAft>
                  <a:spcPts val="0"/>
                </a:spcAft>
                <a:buClr>
                  <a:schemeClr val="dk1"/>
                </a:buClr>
                <a:buSzPct val="25000"/>
                <a:buFont typeface="Courier New"/>
                <a:buNone/>
              </a:pPr>
              <a:r>
                <a:rPr lang="en" sz="1200" b="0" i="0" u="none" strike="noStrike" cap="none" baseline="0">
                  <a:solidFill>
                    <a:schemeClr val="dk1"/>
                  </a:solidFill>
                  <a:latin typeface="Courier New"/>
                  <a:ea typeface="Courier New"/>
                  <a:cs typeface="Courier New"/>
                  <a:sym typeface="Courier New"/>
                </a:rPr>
                <a:t>openid.ext1.type.lastname[WORD]</a:t>
              </a:r>
              <a:r>
                <a:rPr lang="en" sz="1050" b="0" i="0" u="none" strike="noStrike" cap="none" baseline="0">
                  <a:solidFill>
                    <a:schemeClr val="dk1"/>
                  </a:solidFill>
                  <a:latin typeface="Times New Roman"/>
                  <a:ea typeface="Times New Roman"/>
                  <a:cs typeface="Times New Roman"/>
                  <a:sym typeface="Times New Roman"/>
                </a:rPr>
                <a:t>  ↓</a:t>
              </a:r>
              <a:r>
                <a:rPr lang="en" sz="1200" b="0" i="0" u="none" strike="noStrike" cap="none" baseline="0">
                  <a:solidFill>
                    <a:schemeClr val="dk1"/>
                  </a:solidFill>
                  <a:latin typeface="Courier New"/>
                  <a:ea typeface="Courier New"/>
                  <a:cs typeface="Courier New"/>
                  <a:sym typeface="Courier New"/>
                </a:rPr>
                <a:t> &amp; </a:t>
              </a:r>
              <a:r>
                <a:rPr lang="en" sz="1200" b="0" i="0" u="none" strike="noStrike" cap="none" baseline="0">
                  <a:solidFill>
                    <a:srgbClr val="FF0000"/>
                  </a:solidFill>
                  <a:latin typeface="Courier New"/>
                  <a:ea typeface="Courier New"/>
                  <a:cs typeface="Courier New"/>
                  <a:sym typeface="Courier New"/>
                </a:rPr>
                <a:t>openid.ext1.required[LIST]</a:t>
              </a:r>
              <a:r>
                <a:rPr lang="en" sz="1050" b="0" i="0" u="none" strike="noStrike" cap="none" baseline="0">
                  <a:solidFill>
                    <a:srgbClr val="FF0000"/>
                  </a:solidFill>
                  <a:latin typeface="Times New Roman"/>
                  <a:ea typeface="Times New Roman"/>
                  <a:cs typeface="Times New Roman"/>
                  <a:sym typeface="Times New Roman"/>
                </a:rPr>
                <a:t>  ↓</a:t>
              </a:r>
            </a:p>
          </p:txBody>
        </p:sp>
        <p:sp>
          <p:nvSpPr>
            <p:cNvPr id="354" name="Shape 354"/>
            <p:cNvSpPr txBox="1"/>
            <p:nvPr/>
          </p:nvSpPr>
          <p:spPr>
            <a:xfrm>
              <a:off x="202" y="17752"/>
              <a:ext cx="30619" cy="2596"/>
            </a:xfrm>
            <a:prstGeom prst="rect">
              <a:avLst/>
            </a:prstGeom>
            <a:solidFill>
              <a:srgbClr val="FFFFFF"/>
            </a:solidFill>
            <a:ln>
              <a:noFill/>
            </a:ln>
          </p:spPr>
          <p:txBody>
            <a:bodyPr lIns="0" tIns="0" rIns="0" bIns="0" anchor="t" anchorCtr="0">
              <a:noAutofit/>
            </a:bodyPr>
            <a:lstStyle/>
            <a:p>
              <a:pPr marL="0" marR="0" lvl="0" indent="0" algn="l" rtl="0">
                <a:lnSpc>
                  <a:spcPct val="100000"/>
                </a:lnSpc>
                <a:spcBef>
                  <a:spcPts val="0"/>
                </a:spcBef>
                <a:spcAft>
                  <a:spcPts val="0"/>
                </a:spcAft>
                <a:buClr>
                  <a:schemeClr val="dk1"/>
                </a:buClr>
                <a:buSzPct val="25000"/>
                <a:buFont typeface="Courier New"/>
                <a:buNone/>
              </a:pPr>
              <a:r>
                <a:rPr lang="en" sz="1200" b="1" i="0" u="none" strike="noStrike" cap="none" baseline="0">
                  <a:solidFill>
                    <a:schemeClr val="dk1"/>
                  </a:solidFill>
                  <a:latin typeface="Courier New"/>
                  <a:ea typeface="Courier New"/>
                  <a:cs typeface="Courier New"/>
                  <a:sym typeface="Courier New"/>
                </a:rPr>
                <a:t>BRM2</a:t>
              </a:r>
              <a:r>
                <a:rPr lang="en" sz="1200" b="0" i="0" u="none" strike="noStrike" cap="none" baseline="0">
                  <a:solidFill>
                    <a:schemeClr val="dk1"/>
                  </a:solidFill>
                  <a:latin typeface="Courier New"/>
                  <a:ea typeface="Courier New"/>
                  <a:cs typeface="Courier New"/>
                  <a:sym typeface="Courier New"/>
                </a:rPr>
                <a:t>:src=IdP</a:t>
              </a:r>
              <a:r>
                <a:rPr lang="en" sz="1200" b="0" i="0" u="none" strike="noStrike" cap="none" baseline="0">
                  <a:solidFill>
                    <a:schemeClr val="dk1"/>
                  </a:solidFill>
                  <a:latin typeface="Times New Roman"/>
                  <a:ea typeface="Times New Roman"/>
                  <a:cs typeface="Times New Roman"/>
                  <a:sym typeface="Times New Roman"/>
                </a:rPr>
                <a:t>↓</a:t>
              </a:r>
              <a:r>
                <a:rPr lang="en" sz="1200" b="0" i="0" u="none" strike="noStrike" cap="none" baseline="0">
                  <a:solidFill>
                    <a:schemeClr val="dk1"/>
                  </a:solidFill>
                  <a:latin typeface="Courier New"/>
                  <a:ea typeface="Courier New"/>
                  <a:cs typeface="Courier New"/>
                  <a:sym typeface="Courier New"/>
                </a:rPr>
                <a:t>  dst=http://!IdP/openid2/auth</a:t>
              </a:r>
            </a:p>
            <a:p>
              <a:pPr marL="0" marR="0" lvl="0" indent="0" algn="l" rtl="0">
                <a:lnSpc>
                  <a:spcPct val="100000"/>
                </a:lnSpc>
                <a:spcBef>
                  <a:spcPts val="0"/>
                </a:spcBef>
                <a:spcAft>
                  <a:spcPts val="0"/>
                </a:spcAft>
                <a:buClr>
                  <a:schemeClr val="dk1"/>
                </a:buClr>
                <a:buSzPct val="25000"/>
                <a:buFont typeface="Courier New"/>
                <a:buNone/>
              </a:pPr>
              <a:r>
                <a:rPr lang="en" sz="1200" b="1" i="0" u="none" strike="noStrike" cap="none" baseline="0">
                  <a:solidFill>
                    <a:schemeClr val="dk1"/>
                  </a:solidFill>
                  <a:latin typeface="Courier New"/>
                  <a:ea typeface="Courier New"/>
                  <a:cs typeface="Courier New"/>
                  <a:sym typeface="Courier New"/>
                </a:rPr>
                <a:t>Arguments</a:t>
              </a:r>
              <a:r>
                <a:rPr lang="en" sz="1200" b="0" i="0" u="none" strike="noStrike" cap="none" baseline="0">
                  <a:solidFill>
                    <a:schemeClr val="dk1"/>
                  </a:solidFill>
                  <a:latin typeface="Courier New"/>
                  <a:ea typeface="Courier New"/>
                  <a:cs typeface="Courier New"/>
                  <a:sym typeface="Courier New"/>
                </a:rPr>
                <a:t>: st[MU][SEC]</a:t>
              </a:r>
              <a:r>
                <a:rPr lang="en" sz="1200" b="0" i="0" u="none" strike="noStrike" cap="none" baseline="0">
                  <a:solidFill>
                    <a:schemeClr val="dk1"/>
                  </a:solidFill>
                  <a:latin typeface="Times New Roman"/>
                  <a:ea typeface="Times New Roman"/>
                  <a:cs typeface="Times New Roman"/>
                  <a:sym typeface="Times New Roman"/>
                </a:rPr>
                <a:t>  ↓</a:t>
              </a:r>
            </a:p>
          </p:txBody>
        </p:sp>
        <p:sp>
          <p:nvSpPr>
            <p:cNvPr id="355" name="Shape 355"/>
            <p:cNvSpPr txBox="1"/>
            <p:nvPr/>
          </p:nvSpPr>
          <p:spPr>
            <a:xfrm>
              <a:off x="215" y="20755"/>
              <a:ext cx="30581" cy="21371"/>
            </a:xfrm>
            <a:prstGeom prst="rect">
              <a:avLst/>
            </a:prstGeom>
            <a:solidFill>
              <a:srgbClr val="FFFFFF"/>
            </a:solidFill>
            <a:ln>
              <a:noFill/>
            </a:ln>
          </p:spPr>
          <p:txBody>
            <a:bodyPr lIns="0" tIns="0" rIns="0" bIns="0" anchor="t" anchorCtr="0">
              <a:noAutofit/>
            </a:bodyPr>
            <a:lstStyle/>
            <a:p>
              <a:pPr marL="0" marR="0" lvl="0" indent="0" algn="l" rtl="0">
                <a:lnSpc>
                  <a:spcPct val="100000"/>
                </a:lnSpc>
                <a:spcBef>
                  <a:spcPts val="0"/>
                </a:spcBef>
                <a:spcAft>
                  <a:spcPts val="0"/>
                </a:spcAft>
                <a:buClr>
                  <a:schemeClr val="dk1"/>
                </a:buClr>
                <a:buSzPct val="25000"/>
                <a:buFont typeface="Courier New"/>
                <a:buNone/>
              </a:pPr>
              <a:r>
                <a:rPr lang="en" sz="1200" b="1" i="0" u="none" strike="noStrike" cap="none" baseline="0">
                  <a:solidFill>
                    <a:schemeClr val="dk1"/>
                  </a:solidFill>
                  <a:latin typeface="Courier New"/>
                  <a:ea typeface="Courier New"/>
                  <a:cs typeface="Courier New"/>
                  <a:sym typeface="Courier New"/>
                </a:rPr>
                <a:t>BRM3</a:t>
              </a:r>
              <a:r>
                <a:rPr lang="en" sz="1200" b="0" i="0" u="none" strike="noStrike" cap="none" baseline="0">
                  <a:solidFill>
                    <a:schemeClr val="dk1"/>
                  </a:solidFill>
                  <a:latin typeface="Courier New"/>
                  <a:ea typeface="Courier New"/>
                  <a:cs typeface="Courier New"/>
                  <a:sym typeface="Courier New"/>
                </a:rPr>
                <a:t>: src=!IdP  dst=https://RP/b/openid</a:t>
              </a:r>
              <a:r>
                <a:rPr lang="en" sz="1200" b="0" i="0" u="none" strike="noStrike" cap="none" baseline="0">
                  <a:solidFill>
                    <a:schemeClr val="dk1"/>
                  </a:solidFill>
                  <a:latin typeface="Times New Roman"/>
                  <a:ea typeface="Times New Roman"/>
                  <a:cs typeface="Times New Roman"/>
                  <a:sym typeface="Times New Roman"/>
                </a:rPr>
                <a:t>↓</a:t>
              </a:r>
            </a:p>
            <a:p>
              <a:pPr marL="0" marR="0" lvl="0" indent="0" algn="l" rtl="0">
                <a:lnSpc>
                  <a:spcPct val="100000"/>
                </a:lnSpc>
                <a:spcBef>
                  <a:spcPts val="0"/>
                </a:spcBef>
                <a:spcAft>
                  <a:spcPts val="0"/>
                </a:spcAft>
                <a:buClr>
                  <a:schemeClr val="dk1"/>
                </a:buClr>
                <a:buSzPct val="25000"/>
                <a:buFont typeface="Courier New"/>
                <a:buNone/>
              </a:pPr>
              <a:r>
                <a:rPr lang="en" sz="1200" b="1" i="0" u="none" strike="noStrike" cap="none" baseline="0">
                  <a:solidFill>
                    <a:schemeClr val="dk1"/>
                  </a:solidFill>
                  <a:latin typeface="Courier New"/>
                  <a:ea typeface="Courier New"/>
                  <a:cs typeface="Courier New"/>
                  <a:sym typeface="Courier New"/>
                </a:rPr>
                <a:t>Arguments</a:t>
              </a:r>
              <a:r>
                <a:rPr lang="en" sz="1200" b="0" i="0" u="none" strike="noStrike" cap="none" baseline="0">
                  <a:solidFill>
                    <a:schemeClr val="dk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dk1"/>
                </a:buClr>
                <a:buSzPct val="25000"/>
                <a:buFont typeface="Courier New"/>
                <a:buNone/>
              </a:pPr>
              <a:r>
                <a:rPr lang="en" sz="1200" b="0" i="0" u="none" strike="noStrike" cap="none" baseline="0">
                  <a:solidFill>
                    <a:schemeClr val="dk1"/>
                  </a:solidFill>
                  <a:latin typeface="Courier New"/>
                  <a:ea typeface="Courier New"/>
                  <a:cs typeface="Courier New"/>
                  <a:sym typeface="Courier New"/>
                </a:rPr>
                <a:t>openid.ns[WORD]</a:t>
              </a:r>
              <a:r>
                <a:rPr lang="en" sz="1200" b="0" i="0" u="none" strike="noStrike" cap="none" baseline="0">
                  <a:solidFill>
                    <a:schemeClr val="dk1"/>
                  </a:solidFill>
                  <a:latin typeface="Times New Roman"/>
                  <a:ea typeface="Times New Roman"/>
                  <a:cs typeface="Times New Roman"/>
                  <a:sym typeface="Times New Roman"/>
                </a:rPr>
                <a:t> ↓</a:t>
              </a:r>
              <a:r>
                <a:rPr lang="en" sz="1200" b="0" i="0" u="none" strike="noStrike" cap="none" baseline="0">
                  <a:solidFill>
                    <a:schemeClr val="dk1"/>
                  </a:solidFill>
                  <a:latin typeface="Courier New"/>
                  <a:ea typeface="Courier New"/>
                  <a:cs typeface="Courier New"/>
                  <a:sym typeface="Courier New"/>
                </a:rPr>
                <a:t> &amp; openid.mode[WORD] &amp; </a:t>
              </a:r>
            </a:p>
            <a:p>
              <a:pPr marL="0" marR="0" lvl="0" indent="0" algn="l" rtl="0">
                <a:lnSpc>
                  <a:spcPct val="100000"/>
                </a:lnSpc>
                <a:spcBef>
                  <a:spcPts val="0"/>
                </a:spcBef>
                <a:spcAft>
                  <a:spcPts val="0"/>
                </a:spcAft>
                <a:buClr>
                  <a:schemeClr val="dk1"/>
                </a:buClr>
                <a:buSzPct val="25000"/>
                <a:buFont typeface="Courier New"/>
                <a:buNone/>
              </a:pPr>
              <a:r>
                <a:rPr lang="en" sz="1200" b="0" i="0" u="none" strike="noStrike" cap="none" baseline="0">
                  <a:solidFill>
                    <a:schemeClr val="dk1"/>
                  </a:solidFill>
                  <a:latin typeface="Courier New"/>
                  <a:ea typeface="Courier New"/>
                  <a:cs typeface="Courier New"/>
                  <a:sym typeface="Courier New"/>
                </a:rPr>
                <a:t>openid.response_nonce[SEC] &amp; </a:t>
              </a:r>
              <a:br>
                <a:rPr lang="en" sz="1200" b="0" i="0" u="none" strike="noStrike" cap="none" baseline="0">
                  <a:solidFill>
                    <a:schemeClr val="dk1"/>
                  </a:solidFill>
                  <a:latin typeface="Courier New"/>
                  <a:ea typeface="Courier New"/>
                  <a:cs typeface="Courier New"/>
                  <a:sym typeface="Courier New"/>
                </a:rPr>
              </a:br>
              <a:r>
                <a:rPr lang="en" sz="1200" b="0" i="0" u="none" strike="noStrike" cap="none" baseline="0">
                  <a:solidFill>
                    <a:schemeClr val="dk1"/>
                  </a:solidFill>
                  <a:latin typeface="Courier New"/>
                  <a:ea typeface="Courier New"/>
                  <a:cs typeface="Courier New"/>
                  <a:sym typeface="Courier New"/>
                </a:rPr>
                <a:t>openid.return_to[URL]</a:t>
              </a:r>
              <a:r>
                <a:rPr lang="en" sz="1200" b="0" i="0" u="none" strike="noStrike" cap="none" baseline="0">
                  <a:solidFill>
                    <a:schemeClr val="dk1"/>
                  </a:solidFill>
                  <a:latin typeface="Times New Roman"/>
                  <a:ea typeface="Times New Roman"/>
                  <a:cs typeface="Times New Roman"/>
                  <a:sym typeface="Times New Roman"/>
                </a:rPr>
                <a:t> ↓</a:t>
              </a:r>
              <a:r>
                <a:rPr lang="en" sz="1200" b="0" i="0" u="none" strike="noStrike" cap="none" baseline="0">
                  <a:solidFill>
                    <a:schemeClr val="dk1"/>
                  </a:solidFill>
                  <a:latin typeface="Courier New"/>
                  <a:ea typeface="Courier New"/>
                  <a:cs typeface="Courier New"/>
                  <a:sym typeface="Courier New"/>
                </a:rPr>
                <a:t> &amp; </a:t>
              </a:r>
              <a:br>
                <a:rPr lang="en" sz="1200" b="0" i="0" u="none" strike="noStrike" cap="none" baseline="0">
                  <a:solidFill>
                    <a:schemeClr val="dk1"/>
                  </a:solidFill>
                  <a:latin typeface="Courier New"/>
                  <a:ea typeface="Courier New"/>
                  <a:cs typeface="Courier New"/>
                  <a:sym typeface="Courier New"/>
                </a:rPr>
              </a:br>
              <a:r>
                <a:rPr lang="en" sz="1200" b="0" i="0" u="none" strike="noStrike" cap="none" baseline="0">
                  <a:solidFill>
                    <a:schemeClr val="dk1"/>
                  </a:solidFill>
                  <a:latin typeface="Courier New"/>
                  <a:ea typeface="Courier New"/>
                  <a:cs typeface="Courier New"/>
                  <a:sym typeface="Courier New"/>
                </a:rPr>
                <a:t>openid.assoc_handle[BLOB]</a:t>
              </a:r>
              <a:r>
                <a:rPr lang="en" sz="1200" b="0" i="0" u="none" strike="noStrike" cap="none" baseline="0">
                  <a:solidFill>
                    <a:schemeClr val="dk1"/>
                  </a:solidFill>
                  <a:latin typeface="Times New Roman"/>
                  <a:ea typeface="Times New Roman"/>
                  <a:cs typeface="Times New Roman"/>
                  <a:sym typeface="Times New Roman"/>
                </a:rPr>
                <a:t> ↓</a:t>
              </a:r>
              <a:r>
                <a:rPr lang="en" sz="1200" b="0" i="0" u="none" strike="noStrike" cap="none" baseline="0">
                  <a:solidFill>
                    <a:schemeClr val="dk1"/>
                  </a:solidFill>
                  <a:latin typeface="Courier New"/>
                  <a:ea typeface="Courier New"/>
                  <a:cs typeface="Courier New"/>
                  <a:sym typeface="Courier New"/>
                </a:rPr>
                <a:t> &amp; </a:t>
              </a:r>
            </a:p>
            <a:p>
              <a:pPr marL="0" marR="0" lvl="0" indent="0" algn="l" rtl="0">
                <a:lnSpc>
                  <a:spcPct val="100000"/>
                </a:lnSpc>
                <a:spcBef>
                  <a:spcPts val="0"/>
                </a:spcBef>
                <a:spcAft>
                  <a:spcPts val="0"/>
                </a:spcAft>
                <a:buClr>
                  <a:schemeClr val="dk1"/>
                </a:buClr>
                <a:buSzPct val="25000"/>
                <a:buFont typeface="Courier New"/>
                <a:buNone/>
              </a:pPr>
              <a:r>
                <a:rPr lang="en" sz="1200" b="0" i="0" u="none" strike="noStrike" cap="none" baseline="0">
                  <a:solidFill>
                    <a:schemeClr val="dk1"/>
                  </a:solidFill>
                  <a:latin typeface="Courier New"/>
                  <a:ea typeface="Courier New"/>
                  <a:cs typeface="Courier New"/>
                  <a:sym typeface="Courier New"/>
                </a:rPr>
                <a:t>openid.identity[UU] &amp; openid.claimed_id[UU]&amp; </a:t>
              </a:r>
            </a:p>
            <a:p>
              <a:pPr marL="0" marR="0" lvl="0" indent="0" algn="l" rtl="0">
                <a:lnSpc>
                  <a:spcPct val="100000"/>
                </a:lnSpc>
                <a:spcBef>
                  <a:spcPts val="0"/>
                </a:spcBef>
                <a:spcAft>
                  <a:spcPts val="0"/>
                </a:spcAft>
                <a:buClr>
                  <a:schemeClr val="dk1"/>
                </a:buClr>
                <a:buSzPct val="25000"/>
                <a:buFont typeface="Courier New"/>
                <a:buNone/>
              </a:pPr>
              <a:r>
                <a:rPr lang="en" sz="1200" b="0" i="0" u="none" strike="noStrike" cap="none" baseline="0">
                  <a:solidFill>
                    <a:srgbClr val="FF0000"/>
                  </a:solidFill>
                  <a:latin typeface="Courier New"/>
                  <a:ea typeface="Courier New"/>
                  <a:cs typeface="Courier New"/>
                  <a:sym typeface="Courier New"/>
                </a:rPr>
                <a:t>openid.sig[SIG] </a:t>
              </a:r>
              <a:r>
                <a:rPr lang="en" sz="1200" b="0" i="0" u="none" strike="noStrike" cap="none" baseline="0">
                  <a:solidFill>
                    <a:schemeClr val="dk1"/>
                  </a:solidFill>
                  <a:latin typeface="Courier New"/>
                  <a:ea typeface="Courier New"/>
                  <a:cs typeface="Courier New"/>
                  <a:sym typeface="Courier New"/>
                </a:rPr>
                <a:t>&amp; </a:t>
              </a:r>
            </a:p>
            <a:p>
              <a:pPr marL="0" marR="0" lvl="0" indent="0" algn="l" rtl="0">
                <a:lnSpc>
                  <a:spcPct val="100000"/>
                </a:lnSpc>
                <a:spcBef>
                  <a:spcPts val="0"/>
                </a:spcBef>
                <a:spcAft>
                  <a:spcPts val="0"/>
                </a:spcAft>
                <a:buClr>
                  <a:schemeClr val="dk1"/>
                </a:buClr>
                <a:buSzPct val="25000"/>
                <a:buFont typeface="Courier New"/>
                <a:buNone/>
              </a:pPr>
              <a:r>
                <a:rPr lang="en" sz="1200" b="0" i="0" u="none" strike="noStrike" cap="none" baseline="0">
                  <a:solidFill>
                    <a:srgbClr val="FF0000"/>
                  </a:solidFill>
                  <a:latin typeface="Courier New"/>
                  <a:ea typeface="Courier New"/>
                  <a:cs typeface="Courier New"/>
                  <a:sym typeface="Courier New"/>
                </a:rPr>
                <a:t>openid.signed[LIST]</a:t>
              </a:r>
              <a:r>
                <a:rPr lang="en" sz="1200" b="0" i="0" u="none" strike="noStrike" cap="none" baseline="0">
                  <a:solidFill>
                    <a:srgbClr val="FF0000"/>
                  </a:solidFill>
                  <a:latin typeface="Times New Roman"/>
                  <a:ea typeface="Times New Roman"/>
                  <a:cs typeface="Times New Roman"/>
                  <a:sym typeface="Times New Roman"/>
                </a:rPr>
                <a:t> ↓</a:t>
              </a:r>
              <a:r>
                <a:rPr lang="en" sz="1200" b="0" i="0" u="none" strike="noStrike" cap="none" baseline="0">
                  <a:solidFill>
                    <a:schemeClr val="dk1"/>
                  </a:solidFill>
                  <a:latin typeface="Courier New"/>
                  <a:ea typeface="Courier New"/>
                  <a:cs typeface="Courier New"/>
                  <a:sym typeface="Courier New"/>
                </a:rPr>
                <a:t> &amp; openid.opEndpoint[URL]{IdP/accounts/o8/ud}</a:t>
              </a:r>
              <a:r>
                <a:rPr lang="en" sz="1200" b="0" i="0" u="none" strike="noStrike" cap="none" baseline="0">
                  <a:solidFill>
                    <a:schemeClr val="dk1"/>
                  </a:solidFill>
                  <a:latin typeface="Times New Roman"/>
                  <a:ea typeface="Times New Roman"/>
                  <a:cs typeface="Times New Roman"/>
                  <a:sym typeface="Times New Roman"/>
                </a:rPr>
                <a:t>↓ </a:t>
              </a:r>
              <a:r>
                <a:rPr lang="en" sz="1200" b="0" i="0" u="none" strike="noStrike" cap="none" baseline="0">
                  <a:solidFill>
                    <a:schemeClr val="dk1"/>
                  </a:solidFill>
                  <a:latin typeface="Courier New"/>
                  <a:ea typeface="Courier New"/>
                  <a:cs typeface="Courier New"/>
                  <a:sym typeface="Courier New"/>
                </a:rPr>
                <a:t>&amp;</a:t>
              </a:r>
            </a:p>
            <a:p>
              <a:pPr marL="0" marR="0" lvl="0" indent="0" algn="l" rtl="0">
                <a:lnSpc>
                  <a:spcPct val="100000"/>
                </a:lnSpc>
                <a:spcBef>
                  <a:spcPts val="0"/>
                </a:spcBef>
                <a:spcAft>
                  <a:spcPts val="0"/>
                </a:spcAft>
                <a:buClr>
                  <a:schemeClr val="dk1"/>
                </a:buClr>
                <a:buSzPct val="25000"/>
                <a:buFont typeface="Courier New"/>
                <a:buNone/>
              </a:pPr>
              <a:r>
                <a:rPr lang="en" sz="1200" b="0" i="0" u="none" strike="noStrike" cap="none" baseline="0">
                  <a:solidFill>
                    <a:schemeClr val="dk1"/>
                  </a:solidFill>
                  <a:latin typeface="Courier New"/>
                  <a:ea typeface="Courier New"/>
                  <a:cs typeface="Courier New"/>
                  <a:sym typeface="Courier New"/>
                </a:rPr>
                <a:t>openid.ext1.type.firstname[WORD]</a:t>
              </a:r>
              <a:r>
                <a:rPr lang="en" sz="1200" b="0" i="0" u="none" strike="noStrike" cap="none" baseline="0">
                  <a:solidFill>
                    <a:schemeClr val="dk1"/>
                  </a:solidFill>
                  <a:latin typeface="Times New Roman"/>
                  <a:ea typeface="Times New Roman"/>
                  <a:cs typeface="Times New Roman"/>
                  <a:sym typeface="Times New Roman"/>
                </a:rPr>
                <a:t> ↓</a:t>
              </a:r>
              <a:r>
                <a:rPr lang="en" sz="1200" b="0" i="0" u="none" strike="noStrike" cap="none" baseline="0">
                  <a:solidFill>
                    <a:schemeClr val="dk1"/>
                  </a:solidFill>
                  <a:latin typeface="Courier New"/>
                  <a:ea typeface="Courier New"/>
                  <a:cs typeface="Courier New"/>
                  <a:sym typeface="Courier New"/>
                </a:rPr>
                <a:t> &amp; </a:t>
              </a:r>
            </a:p>
            <a:p>
              <a:pPr marL="0" marR="0" lvl="0" indent="0" algn="l" rtl="0">
                <a:lnSpc>
                  <a:spcPct val="100000"/>
                </a:lnSpc>
                <a:spcBef>
                  <a:spcPts val="0"/>
                </a:spcBef>
                <a:spcAft>
                  <a:spcPts val="0"/>
                </a:spcAft>
                <a:buClr>
                  <a:schemeClr val="dk1"/>
                </a:buClr>
                <a:buSzPct val="25000"/>
                <a:buFont typeface="Courier New"/>
                <a:buNone/>
              </a:pPr>
              <a:r>
                <a:rPr lang="en" sz="1200" b="0" i="0" u="none" strike="noStrike" cap="none" baseline="0">
                  <a:solidFill>
                    <a:schemeClr val="dk1"/>
                  </a:solidFill>
                  <a:latin typeface="Courier New"/>
                  <a:ea typeface="Courier New"/>
                  <a:cs typeface="Courier New"/>
                  <a:sym typeface="Courier New"/>
                </a:rPr>
                <a:t>openid.ext1.value.firstname[UU] &amp;</a:t>
              </a:r>
            </a:p>
            <a:p>
              <a:pPr marL="0" marR="0" lvl="0" indent="0" algn="l" rtl="0">
                <a:lnSpc>
                  <a:spcPct val="100000"/>
                </a:lnSpc>
                <a:spcBef>
                  <a:spcPts val="0"/>
                </a:spcBef>
                <a:spcAft>
                  <a:spcPts val="0"/>
                </a:spcAft>
                <a:buClr>
                  <a:schemeClr val="dk1"/>
                </a:buClr>
                <a:buSzPct val="25000"/>
                <a:buFont typeface="Courier New"/>
                <a:buNone/>
              </a:pPr>
              <a:r>
                <a:rPr lang="en" sz="1200" b="0" i="0" u="none" strike="noStrike" cap="none" baseline="0">
                  <a:solidFill>
                    <a:schemeClr val="dk1"/>
                  </a:solidFill>
                  <a:latin typeface="Courier New"/>
                  <a:ea typeface="Courier New"/>
                  <a:cs typeface="Courier New"/>
                  <a:sym typeface="Courier New"/>
                </a:rPr>
                <a:t>openid.ext1.type.email[WORD]</a:t>
              </a:r>
              <a:r>
                <a:rPr lang="en" sz="1200" b="0" i="0" u="none" strike="noStrike" cap="none" baseline="0">
                  <a:solidFill>
                    <a:schemeClr val="dk1"/>
                  </a:solidFill>
                  <a:latin typeface="Times New Roman"/>
                  <a:ea typeface="Times New Roman"/>
                  <a:cs typeface="Times New Roman"/>
                  <a:sym typeface="Times New Roman"/>
                </a:rPr>
                <a:t> ↓</a:t>
              </a:r>
              <a:r>
                <a:rPr lang="en" sz="1200" b="0" i="0" u="none" strike="noStrike" cap="none" baseline="0">
                  <a:solidFill>
                    <a:schemeClr val="dk1"/>
                  </a:solidFill>
                  <a:latin typeface="Courier New"/>
                  <a:ea typeface="Courier New"/>
                  <a:cs typeface="Courier New"/>
                  <a:sym typeface="Courier New"/>
                </a:rPr>
                <a:t> &amp;</a:t>
              </a:r>
            </a:p>
            <a:p>
              <a:pPr marL="0" marR="0" lvl="0" indent="0" algn="l" rtl="0">
                <a:lnSpc>
                  <a:spcPct val="100000"/>
                </a:lnSpc>
                <a:spcBef>
                  <a:spcPts val="0"/>
                </a:spcBef>
                <a:spcAft>
                  <a:spcPts val="0"/>
                </a:spcAft>
                <a:buClr>
                  <a:schemeClr val="dk1"/>
                </a:buClr>
                <a:buSzPct val="25000"/>
                <a:buFont typeface="Courier New"/>
                <a:buNone/>
              </a:pPr>
              <a:r>
                <a:rPr lang="en" sz="1200" b="0" i="0" u="none" strike="noStrike" cap="none" baseline="0">
                  <a:solidFill>
                    <a:schemeClr val="dk1"/>
                  </a:solidFill>
                  <a:latin typeface="Courier New"/>
                  <a:ea typeface="Courier New"/>
                  <a:cs typeface="Courier New"/>
                  <a:sym typeface="Courier New"/>
                </a:rPr>
                <a:t>openid.ext1.value.email[UU] &amp;</a:t>
              </a:r>
            </a:p>
            <a:p>
              <a:pPr marL="0" marR="0" lvl="0" indent="0" algn="l" rtl="0">
                <a:lnSpc>
                  <a:spcPct val="100000"/>
                </a:lnSpc>
                <a:spcBef>
                  <a:spcPts val="0"/>
                </a:spcBef>
                <a:spcAft>
                  <a:spcPts val="0"/>
                </a:spcAft>
                <a:buClr>
                  <a:schemeClr val="dk1"/>
                </a:buClr>
                <a:buSzPct val="25000"/>
                <a:buFont typeface="Courier New"/>
                <a:buNone/>
              </a:pPr>
              <a:r>
                <a:rPr lang="en" sz="1200" b="0" i="0" u="none" strike="noStrike" cap="none" baseline="0">
                  <a:solidFill>
                    <a:schemeClr val="dk1"/>
                  </a:solidFill>
                  <a:latin typeface="Courier New"/>
                  <a:ea typeface="Courier New"/>
                  <a:cs typeface="Courier New"/>
                  <a:sym typeface="Courier New"/>
                </a:rPr>
                <a:t>openid.ext1.type.lastname[WORD]</a:t>
              </a:r>
              <a:r>
                <a:rPr lang="en" sz="1200" b="0" i="0" u="none" strike="noStrike" cap="none" baseline="0">
                  <a:solidFill>
                    <a:schemeClr val="dk1"/>
                  </a:solidFill>
                  <a:latin typeface="Times New Roman"/>
                  <a:ea typeface="Times New Roman"/>
                  <a:cs typeface="Times New Roman"/>
                  <a:sym typeface="Times New Roman"/>
                </a:rPr>
                <a:t> ↓</a:t>
              </a:r>
              <a:r>
                <a:rPr lang="en" sz="1200" b="0" i="0" u="none" strike="noStrike" cap="none" baseline="0">
                  <a:solidFill>
                    <a:schemeClr val="dk1"/>
                  </a:solidFill>
                  <a:latin typeface="Courier New"/>
                  <a:ea typeface="Courier New"/>
                  <a:cs typeface="Courier New"/>
                  <a:sym typeface="Courier New"/>
                </a:rPr>
                <a:t> &amp;</a:t>
              </a:r>
            </a:p>
            <a:p>
              <a:pPr marL="0" marR="0" lvl="0" indent="0" algn="l" rtl="0">
                <a:lnSpc>
                  <a:spcPct val="100000"/>
                </a:lnSpc>
                <a:spcBef>
                  <a:spcPts val="0"/>
                </a:spcBef>
                <a:spcAft>
                  <a:spcPts val="0"/>
                </a:spcAft>
                <a:buClr>
                  <a:schemeClr val="dk1"/>
                </a:buClr>
                <a:buSzPct val="25000"/>
                <a:buFont typeface="Courier New"/>
                <a:buNone/>
              </a:pPr>
              <a:r>
                <a:rPr lang="en" sz="1200" b="0" i="0" u="none" strike="noStrike" cap="none" baseline="0">
                  <a:solidFill>
                    <a:schemeClr val="dk1"/>
                  </a:solidFill>
                  <a:latin typeface="Courier New"/>
                  <a:ea typeface="Courier New"/>
                  <a:cs typeface="Courier New"/>
                  <a:sym typeface="Courier New"/>
                </a:rPr>
                <a:t>openid.ext1.value.lastname[UU]</a:t>
              </a:r>
            </a:p>
          </p:txBody>
        </p:sp>
        <p:cxnSp>
          <p:nvCxnSpPr>
            <p:cNvPr id="356" name="Shape 356"/>
            <p:cNvCxnSpPr/>
            <p:nvPr/>
          </p:nvCxnSpPr>
          <p:spPr>
            <a:xfrm rot="10800000" flipH="1">
              <a:off x="0" y="17625"/>
              <a:ext cx="30790" cy="7"/>
            </a:xfrm>
            <a:prstGeom prst="straightConnector1">
              <a:avLst/>
            </a:prstGeom>
            <a:noFill/>
            <a:ln w="9525" cap="flat">
              <a:solidFill>
                <a:srgbClr val="000000"/>
              </a:solidFill>
              <a:prstDash val="solid"/>
              <a:round/>
              <a:headEnd type="none" w="med" len="med"/>
              <a:tailEnd type="none" w="med" len="med"/>
            </a:ln>
          </p:spPr>
        </p:cxnSp>
        <p:cxnSp>
          <p:nvCxnSpPr>
            <p:cNvPr id="357" name="Shape 357"/>
            <p:cNvCxnSpPr/>
            <p:nvPr/>
          </p:nvCxnSpPr>
          <p:spPr>
            <a:xfrm rot="10800000" flipH="1">
              <a:off x="68" y="20526"/>
              <a:ext cx="30791" cy="7"/>
            </a:xfrm>
            <a:prstGeom prst="straightConnector1">
              <a:avLst/>
            </a:prstGeom>
            <a:noFill/>
            <a:ln w="9525" cap="flat">
              <a:solidFill>
                <a:srgbClr val="000000"/>
              </a:solidFill>
              <a:prstDash val="solid"/>
              <a:round/>
              <a:headEnd type="none" w="med" len="med"/>
              <a:tailEnd type="none" w="med" len="med"/>
            </a:ln>
          </p:spPr>
        </p:cxnSp>
        <p:sp>
          <p:nvSpPr>
            <p:cNvPr id="358" name="Shape 358"/>
            <p:cNvSpPr/>
            <p:nvPr/>
          </p:nvSpPr>
          <p:spPr>
            <a:xfrm>
              <a:off x="22478" y="25607"/>
              <a:ext cx="2279" cy="15568"/>
            </a:xfrm>
            <a:prstGeom prst="rightBrace">
              <a:avLst>
                <a:gd name="adj1" fmla="val 60414"/>
                <a:gd name="adj2" fmla="val 76444"/>
              </a:avLst>
            </a:prstGeom>
            <a:noFill/>
            <a:ln w="9525" cap="flat">
              <a:solidFill>
                <a:srgbClr val="000000"/>
              </a:solidFill>
              <a:prstDash val="solid"/>
              <a:round/>
              <a:headEnd type="none" w="med" len="med"/>
              <a:tailEnd type="none" w="med" len="med"/>
            </a:ln>
          </p:spPr>
          <p:txBody>
            <a:bodyPr lIns="91425" tIns="45700" rIns="91425" bIns="45700" anchor="t" anchorCtr="0">
              <a:noAutofit/>
            </a:bodyPr>
            <a:lstStyle/>
            <a:p>
              <a:endParaRPr/>
            </a:p>
          </p:txBody>
        </p:sp>
        <p:sp>
          <p:nvSpPr>
            <p:cNvPr id="359" name="Shape 359"/>
            <p:cNvSpPr txBox="1"/>
            <p:nvPr/>
          </p:nvSpPr>
          <p:spPr>
            <a:xfrm>
              <a:off x="24594" y="35854"/>
              <a:ext cx="6185" cy="2781"/>
            </a:xfrm>
            <a:prstGeom prst="rect">
              <a:avLst/>
            </a:prstGeom>
            <a:noFill/>
            <a:ln>
              <a:noFill/>
            </a:ln>
          </p:spPr>
          <p:txBody>
            <a:bodyPr lIns="0" tIns="0" rIns="9125" bIns="0"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 sz="1400" b="0" i="0" u="none" strike="noStrike" cap="none" baseline="0">
                  <a:solidFill>
                    <a:srgbClr val="FF0000"/>
                  </a:solidFill>
                  <a:latin typeface="Times New Roman"/>
                  <a:ea typeface="Times New Roman"/>
                  <a:cs typeface="Times New Roman"/>
                  <a:sym typeface="Times New Roman"/>
                </a:rPr>
                <a:t>protected by openid.sig</a:t>
              </a:r>
            </a:p>
          </p:txBody>
        </p:sp>
        <p:cxnSp>
          <p:nvCxnSpPr>
            <p:cNvPr id="360" name="Shape 360"/>
            <p:cNvCxnSpPr/>
            <p:nvPr/>
          </p:nvCxnSpPr>
          <p:spPr>
            <a:xfrm rot="10800000" flipH="1">
              <a:off x="14014" y="16557"/>
              <a:ext cx="1669" cy="14883"/>
            </a:xfrm>
            <a:prstGeom prst="straightConnector1">
              <a:avLst/>
            </a:prstGeom>
            <a:noFill/>
            <a:ln w="9525" cap="flat">
              <a:solidFill>
                <a:srgbClr val="FF0000"/>
              </a:solidFill>
              <a:prstDash val="dash"/>
              <a:round/>
              <a:headEnd type="triangle" w="med" len="med"/>
              <a:tailEnd type="oval" w="sm" len="sm"/>
            </a:ln>
          </p:spPr>
        </p:cxnSp>
        <p:cxnSp>
          <p:nvCxnSpPr>
            <p:cNvPr id="361" name="Shape 361"/>
            <p:cNvCxnSpPr/>
            <p:nvPr/>
          </p:nvCxnSpPr>
          <p:spPr>
            <a:xfrm rot="10800000" flipH="1">
              <a:off x="68" y="613"/>
              <a:ext cx="30791" cy="5"/>
            </a:xfrm>
            <a:prstGeom prst="straightConnector1">
              <a:avLst/>
            </a:prstGeom>
            <a:noFill/>
            <a:ln w="9525" cap="flat">
              <a:solidFill>
                <a:srgbClr val="000000"/>
              </a:solidFill>
              <a:prstDash val="solid"/>
              <a:round/>
              <a:headEnd type="none" w="med" len="med"/>
              <a:tailEnd type="none" w="med" len="med"/>
            </a:ln>
          </p:spPr>
        </p:cxnSp>
        <p:cxnSp>
          <p:nvCxnSpPr>
            <p:cNvPr id="362" name="Shape 362"/>
            <p:cNvCxnSpPr/>
            <p:nvPr/>
          </p:nvCxnSpPr>
          <p:spPr>
            <a:xfrm rot="10800000" flipH="1">
              <a:off x="68" y="41992"/>
              <a:ext cx="30791" cy="7"/>
            </a:xfrm>
            <a:prstGeom prst="straightConnector1">
              <a:avLst/>
            </a:prstGeom>
            <a:noFill/>
            <a:ln w="9525" cap="flat">
              <a:solidFill>
                <a:srgbClr val="000000"/>
              </a:solidFill>
              <a:prstDash val="solid"/>
              <a:round/>
              <a:headEnd type="none" w="med" len="med"/>
              <a:tailEnd type="none" w="med" len="med"/>
            </a:ln>
          </p:spPr>
        </p:cxnSp>
      </p:gr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p:nvPr/>
        </p:nvSpPr>
        <p:spPr>
          <a:xfrm>
            <a:off x="3684257" y="2529583"/>
            <a:ext cx="1176459" cy="1176463"/>
          </a:xfrm>
          <a:prstGeom prst="rect">
            <a:avLst/>
          </a:prstGeom>
          <a:blipFill>
            <a:blip r:embed="rId3"/>
            <a:stretch>
              <a:fillRect/>
            </a:stretch>
          </a:blipFill>
        </p:spPr>
      </p:sp>
      <p:sp>
        <p:nvSpPr>
          <p:cNvPr id="369" name="Shape 369"/>
          <p:cNvSpPr/>
          <p:nvPr/>
        </p:nvSpPr>
        <p:spPr>
          <a:xfrm>
            <a:off x="3806628" y="2758184"/>
            <a:ext cx="1028378" cy="64633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1800" b="0" i="0" u="none" strike="noStrike" cap="none" baseline="0">
                <a:solidFill>
                  <a:schemeClr val="lt1"/>
                </a:solidFill>
                <a:latin typeface="Calibri"/>
                <a:ea typeface="Calibri"/>
                <a:cs typeface="Calibri"/>
                <a:sym typeface="Calibri"/>
              </a:rPr>
              <a:t>Alice’s browser</a:t>
            </a:r>
          </a:p>
        </p:txBody>
      </p:sp>
      <p:sp>
        <p:nvSpPr>
          <p:cNvPr id="370" name="Shape 370"/>
          <p:cNvSpPr txBox="1"/>
          <p:nvPr/>
        </p:nvSpPr>
        <p:spPr>
          <a:xfrm>
            <a:off x="88900" y="546102"/>
            <a:ext cx="9067799" cy="5847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3200" b="0" i="0" u="none" strike="noStrike" cap="none" baseline="0">
                <a:solidFill>
                  <a:srgbClr val="002060"/>
                </a:solidFill>
                <a:latin typeface="Arial"/>
                <a:ea typeface="Arial"/>
                <a:cs typeface="Arial"/>
                <a:sym typeface="Arial"/>
              </a:rPr>
              <a:t>Deployment of Google ID (cont.)</a:t>
            </a:r>
          </a:p>
        </p:txBody>
      </p:sp>
      <p:sp>
        <p:nvSpPr>
          <p:cNvPr id="371" name="Shape 371"/>
          <p:cNvSpPr/>
          <p:nvPr/>
        </p:nvSpPr>
        <p:spPr>
          <a:xfrm>
            <a:off x="152400" y="-32267"/>
            <a:ext cx="184666" cy="369332"/>
          </a:xfrm>
          <a:prstGeom prst="rect">
            <a:avLst/>
          </a:prstGeom>
          <a:noFill/>
          <a:ln>
            <a:noFill/>
          </a:ln>
        </p:spPr>
        <p:txBody>
          <a:bodyPr lIns="91425" tIns="45700" rIns="91425" bIns="45700" anchor="ctr" anchorCtr="0">
            <a:noAutofit/>
          </a:bodyPr>
          <a:lstStyle/>
          <a:p>
            <a:endParaRPr/>
          </a:p>
        </p:txBody>
      </p:sp>
      <p:sp>
        <p:nvSpPr>
          <p:cNvPr id="372" name="Shape 372"/>
          <p:cNvSpPr/>
          <p:nvPr/>
        </p:nvSpPr>
        <p:spPr>
          <a:xfrm>
            <a:off x="152400" y="-32267"/>
            <a:ext cx="184666" cy="369332"/>
          </a:xfrm>
          <a:prstGeom prst="rect">
            <a:avLst/>
          </a:prstGeom>
          <a:noFill/>
          <a:ln>
            <a:noFill/>
          </a:ln>
        </p:spPr>
        <p:txBody>
          <a:bodyPr lIns="91425" tIns="45700" rIns="91425" bIns="45700" anchor="ctr" anchorCtr="0">
            <a:noAutofit/>
          </a:bodyPr>
          <a:lstStyle/>
          <a:p>
            <a:endParaRPr/>
          </a:p>
        </p:txBody>
      </p:sp>
      <p:sp>
        <p:nvSpPr>
          <p:cNvPr id="373" name="Shape 373"/>
          <p:cNvSpPr/>
          <p:nvPr/>
        </p:nvSpPr>
        <p:spPr>
          <a:xfrm>
            <a:off x="152400" y="-32267"/>
            <a:ext cx="184666" cy="369332"/>
          </a:xfrm>
          <a:prstGeom prst="rect">
            <a:avLst/>
          </a:prstGeom>
          <a:noFill/>
          <a:ln>
            <a:noFill/>
          </a:ln>
        </p:spPr>
        <p:txBody>
          <a:bodyPr lIns="91425" tIns="45700" rIns="91425" bIns="45700" anchor="ctr" anchorCtr="0">
            <a:noAutofit/>
          </a:bodyPr>
          <a:lstStyle/>
          <a:p>
            <a:endParaRPr/>
          </a:p>
        </p:txBody>
      </p:sp>
      <p:sp>
        <p:nvSpPr>
          <p:cNvPr id="374" name="Shape 374"/>
          <p:cNvSpPr/>
          <p:nvPr/>
        </p:nvSpPr>
        <p:spPr>
          <a:xfrm>
            <a:off x="88898" y="4139737"/>
            <a:ext cx="1510403" cy="663151"/>
          </a:xfrm>
          <a:prstGeom prst="rect">
            <a:avLst/>
          </a:prstGeom>
          <a:solidFill>
            <a:srgbClr val="FFFFFF"/>
          </a:solidFill>
          <a:ln>
            <a:noFill/>
          </a:ln>
        </p:spPr>
        <p:txBody>
          <a:bodyPr lIns="0" tIns="0" rIns="0" bIns="0" anchor="t"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2000" b="0" i="0" u="none" strike="noStrike" cap="none" baseline="0">
                <a:solidFill>
                  <a:srgbClr val="0070C0"/>
                </a:solidFill>
                <a:latin typeface="Calibri"/>
                <a:ea typeface="Calibri"/>
                <a:cs typeface="Calibri"/>
                <a:sym typeface="Calibri"/>
              </a:rPr>
              <a:t>Google ID service</a:t>
            </a:r>
          </a:p>
        </p:txBody>
      </p:sp>
      <p:sp>
        <p:nvSpPr>
          <p:cNvPr id="375" name="Shape 375"/>
          <p:cNvSpPr/>
          <p:nvPr/>
        </p:nvSpPr>
        <p:spPr>
          <a:xfrm>
            <a:off x="7387071" y="4139739"/>
            <a:ext cx="1550355" cy="379315"/>
          </a:xfrm>
          <a:prstGeom prst="rect">
            <a:avLst/>
          </a:prstGeom>
          <a:solidFill>
            <a:srgbClr val="FFFFFF"/>
          </a:solidFill>
          <a:ln>
            <a:noFill/>
          </a:ln>
        </p:spPr>
        <p:txBody>
          <a:bodyPr lIns="0" tIns="0" rIns="0" bIns="0" anchor="t"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2000" b="0" i="0" u="none" strike="noStrike" cap="none" baseline="0">
                <a:solidFill>
                  <a:srgbClr val="0070C0"/>
                </a:solidFill>
                <a:latin typeface="Calibri"/>
                <a:ea typeface="Calibri"/>
                <a:cs typeface="Calibri"/>
                <a:sym typeface="Calibri"/>
              </a:rPr>
              <a:t>Relying party website</a:t>
            </a:r>
          </a:p>
        </p:txBody>
      </p:sp>
      <p:sp>
        <p:nvSpPr>
          <p:cNvPr id="376" name="Shape 376"/>
          <p:cNvSpPr/>
          <p:nvPr/>
        </p:nvSpPr>
        <p:spPr>
          <a:xfrm flipH="1">
            <a:off x="2271234" y="3238239"/>
            <a:ext cx="4341446" cy="982370"/>
          </a:xfrm>
          <a:custGeom>
            <a:avLst/>
            <a:gdLst/>
            <a:ahLst/>
            <a:cxnLst/>
            <a:rect l="0" t="0" r="0" b="0"/>
            <a:pathLst>
              <a:path w="1918" h="315" extrusionOk="0">
                <a:moveTo>
                  <a:pt x="1918" y="315"/>
                </a:moveTo>
                <a:cubicBezTo>
                  <a:pt x="1754" y="230"/>
                  <a:pt x="1591" y="145"/>
                  <a:pt x="1405" y="99"/>
                </a:cubicBezTo>
                <a:cubicBezTo>
                  <a:pt x="1219" y="53"/>
                  <a:pt x="1038" y="0"/>
                  <a:pt x="804" y="36"/>
                </a:cubicBezTo>
                <a:cubicBezTo>
                  <a:pt x="570" y="72"/>
                  <a:pt x="285" y="193"/>
                  <a:pt x="0" y="315"/>
                </a:cubicBezTo>
              </a:path>
            </a:pathLst>
          </a:custGeom>
          <a:noFill/>
          <a:ln w="9525" cap="flat">
            <a:solidFill>
              <a:srgbClr val="000000"/>
            </a:solidFill>
            <a:prstDash val="solid"/>
            <a:round/>
            <a:headEnd type="none" w="med" len="med"/>
            <a:tailEnd type="none" w="med" len="med"/>
          </a:ln>
        </p:spPr>
        <p:txBody>
          <a:bodyPr lIns="91425" tIns="45700" rIns="91425" bIns="45700" anchor="t" anchorCtr="0">
            <a:noAutofit/>
          </a:bodyPr>
          <a:lstStyle/>
          <a:p>
            <a:endParaRPr/>
          </a:p>
        </p:txBody>
      </p:sp>
      <p:sp>
        <p:nvSpPr>
          <p:cNvPr id="377" name="Shape 377"/>
          <p:cNvSpPr txBox="1"/>
          <p:nvPr/>
        </p:nvSpPr>
        <p:spPr>
          <a:xfrm>
            <a:off x="5270810" y="2964621"/>
            <a:ext cx="3666615" cy="616755"/>
          </a:xfrm>
          <a:prstGeom prst="rect">
            <a:avLst/>
          </a:prstGeom>
          <a:noFill/>
          <a:ln>
            <a:noFill/>
          </a:ln>
        </p:spPr>
        <p:txBody>
          <a:bodyPr lIns="0" tIns="0" rIns="0" bIns="0" anchor="t" anchorCtr="0">
            <a:noAutofit/>
          </a:bodyPr>
          <a:lstStyle/>
          <a:p>
            <a:pPr marL="520700" marR="0" lvl="0" indent="-520700" algn="l" rtl="0">
              <a:lnSpc>
                <a:spcPct val="100000"/>
              </a:lnSpc>
              <a:spcBef>
                <a:spcPts val="0"/>
              </a:spcBef>
              <a:spcAft>
                <a:spcPts val="0"/>
              </a:spcAft>
              <a:buClr>
                <a:schemeClr val="dk1"/>
              </a:buClr>
              <a:buSzPct val="25000"/>
              <a:buFont typeface="Calibri"/>
              <a:buNone/>
            </a:pPr>
            <a:r>
              <a:rPr lang="en" sz="1600" b="0" i="0" u="none" strike="noStrike" cap="none" baseline="0">
                <a:solidFill>
                  <a:schemeClr val="dk1"/>
                </a:solidFill>
                <a:latin typeface="Calibri"/>
                <a:ea typeface="Calibri"/>
                <a:cs typeface="Calibri"/>
                <a:sym typeface="Calibri"/>
              </a:rPr>
              <a:t>BRM1: realm= the RP’s identity</a:t>
            </a:r>
            <a:br>
              <a:rPr lang="en" sz="1600" b="0" i="0" u="none" strike="noStrike" cap="none" baseline="0">
                <a:solidFill>
                  <a:schemeClr val="dk1"/>
                </a:solidFill>
                <a:latin typeface="Calibri"/>
                <a:ea typeface="Calibri"/>
                <a:cs typeface="Calibri"/>
                <a:sym typeface="Calibri"/>
              </a:rPr>
            </a:br>
            <a:r>
              <a:rPr lang="en" sz="1600" b="0" i="0" u="none" strike="noStrike" cap="none" baseline="0">
                <a:solidFill>
                  <a:schemeClr val="dk1"/>
                </a:solidFill>
                <a:latin typeface="Calibri"/>
                <a:ea typeface="Calibri"/>
                <a:cs typeface="Calibri"/>
                <a:sym typeface="Calibri"/>
              </a:rPr>
              <a:t>required=(email,firstname,lastname) </a:t>
            </a:r>
          </a:p>
        </p:txBody>
      </p:sp>
      <p:sp>
        <p:nvSpPr>
          <p:cNvPr id="378" name="Shape 378"/>
          <p:cNvSpPr txBox="1"/>
          <p:nvPr/>
        </p:nvSpPr>
        <p:spPr>
          <a:xfrm>
            <a:off x="2636530" y="3916208"/>
            <a:ext cx="3976150" cy="320047"/>
          </a:xfrm>
          <a:prstGeom prst="rect">
            <a:avLst/>
          </a:prstGeom>
          <a:noFill/>
          <a:ln>
            <a:noFill/>
          </a:ln>
        </p:spPr>
        <p:txBody>
          <a:bodyPr lIns="0" tIns="0" rIns="0" bIns="0" anchor="t" anchorCtr="0">
            <a:noAutofit/>
          </a:bodyPr>
          <a:lstStyle/>
          <a:p>
            <a:pPr marL="571500" marR="0" lvl="0" indent="-571500" algn="l" rtl="0">
              <a:lnSpc>
                <a:spcPct val="100000"/>
              </a:lnSpc>
              <a:spcBef>
                <a:spcPts val="0"/>
              </a:spcBef>
              <a:spcAft>
                <a:spcPts val="0"/>
              </a:spcAft>
              <a:buClr>
                <a:schemeClr val="dk1"/>
              </a:buClr>
              <a:buSzPct val="25000"/>
              <a:buFont typeface="Calibri"/>
              <a:buNone/>
            </a:pPr>
            <a:r>
              <a:rPr lang="en" sz="1600" b="0" i="0" u="none" strike="noStrike" cap="none" baseline="0">
                <a:solidFill>
                  <a:schemeClr val="dk1"/>
                </a:solidFill>
                <a:latin typeface="Calibri"/>
                <a:ea typeface="Calibri"/>
                <a:cs typeface="Calibri"/>
                <a:sym typeface="Calibri"/>
              </a:rPr>
              <a:t>BRM3: signed=(email,firstname,lastname)</a:t>
            </a:r>
            <a:br>
              <a:rPr lang="en" sz="1600" b="0" i="0" u="none" strike="noStrike" cap="none" baseline="0">
                <a:solidFill>
                  <a:schemeClr val="dk1"/>
                </a:solidFill>
                <a:latin typeface="Calibri"/>
                <a:ea typeface="Calibri"/>
                <a:cs typeface="Calibri"/>
                <a:sym typeface="Calibri"/>
              </a:rPr>
            </a:br>
            <a:r>
              <a:rPr lang="en" sz="1600" b="0" i="0" u="none" strike="noStrike" cap="none" baseline="0">
                <a:solidFill>
                  <a:schemeClr val="dk1"/>
                </a:solidFill>
                <a:latin typeface="Calibri"/>
                <a:ea typeface="Calibri"/>
                <a:cs typeface="Calibri"/>
                <a:sym typeface="Calibri"/>
              </a:rPr>
              <a:t>email=“alice@a.com”</a:t>
            </a:r>
            <a:br>
              <a:rPr lang="en" sz="1600" b="0" i="0" u="none" strike="noStrike" cap="none" baseline="0">
                <a:solidFill>
                  <a:schemeClr val="dk1"/>
                </a:solidFill>
                <a:latin typeface="Calibri"/>
                <a:ea typeface="Calibri"/>
                <a:cs typeface="Calibri"/>
                <a:sym typeface="Calibri"/>
              </a:rPr>
            </a:br>
            <a:r>
              <a:rPr lang="en" sz="1600" b="0" i="0" u="none" strike="noStrike" cap="none" baseline="0">
                <a:solidFill>
                  <a:schemeClr val="dk1"/>
                </a:solidFill>
                <a:latin typeface="Calibri"/>
                <a:ea typeface="Calibri"/>
                <a:cs typeface="Calibri"/>
                <a:sym typeface="Calibri"/>
              </a:rPr>
              <a:t>firstname=“Alice”</a:t>
            </a:r>
            <a:br>
              <a:rPr lang="en" sz="1600" b="0" i="0" u="none" strike="noStrike" cap="none" baseline="0">
                <a:solidFill>
                  <a:schemeClr val="dk1"/>
                </a:solidFill>
                <a:latin typeface="Calibri"/>
                <a:ea typeface="Calibri"/>
                <a:cs typeface="Calibri"/>
                <a:sym typeface="Calibri"/>
              </a:rPr>
            </a:br>
            <a:r>
              <a:rPr lang="en" sz="1600" b="0" i="0" u="none" strike="noStrike" cap="none" baseline="0">
                <a:solidFill>
                  <a:schemeClr val="dk1"/>
                </a:solidFill>
                <a:latin typeface="Calibri"/>
                <a:ea typeface="Calibri"/>
                <a:cs typeface="Calibri"/>
                <a:sym typeface="Calibri"/>
              </a:rPr>
              <a:t>lastname=“Smith”</a:t>
            </a:r>
            <a:br>
              <a:rPr lang="en" sz="1600" b="0" i="0" u="none" strike="noStrike" cap="none" baseline="0">
                <a:solidFill>
                  <a:schemeClr val="dk1"/>
                </a:solidFill>
                <a:latin typeface="Calibri"/>
                <a:ea typeface="Calibri"/>
                <a:cs typeface="Calibri"/>
                <a:sym typeface="Calibri"/>
              </a:rPr>
            </a:br>
            <a:r>
              <a:rPr lang="en" sz="1600" b="0" i="0" u="none" strike="noStrike" cap="none" baseline="0">
                <a:solidFill>
                  <a:schemeClr val="dk1"/>
                </a:solidFill>
                <a:latin typeface="Calibri"/>
                <a:ea typeface="Calibri"/>
                <a:cs typeface="Calibri"/>
                <a:sym typeface="Calibri"/>
              </a:rPr>
              <a:t>signature=“HRU436ETQ95TR939”</a:t>
            </a:r>
          </a:p>
        </p:txBody>
      </p:sp>
      <p:sp>
        <p:nvSpPr>
          <p:cNvPr id="379" name="Shape 379"/>
          <p:cNvSpPr/>
          <p:nvPr/>
        </p:nvSpPr>
        <p:spPr>
          <a:xfrm>
            <a:off x="1599303" y="4065476"/>
            <a:ext cx="813559" cy="737412"/>
          </a:xfrm>
          <a:prstGeom prst="rect">
            <a:avLst/>
          </a:prstGeom>
          <a:blipFill>
            <a:blip r:embed="rId4"/>
            <a:stretch>
              <a:fillRect/>
            </a:stretch>
          </a:blipFill>
        </p:spPr>
      </p:sp>
      <p:sp>
        <p:nvSpPr>
          <p:cNvPr id="380" name="Shape 380"/>
          <p:cNvSpPr/>
          <p:nvPr/>
        </p:nvSpPr>
        <p:spPr>
          <a:xfrm>
            <a:off x="2002176" y="3086518"/>
            <a:ext cx="4941351" cy="989716"/>
          </a:xfrm>
          <a:custGeom>
            <a:avLst/>
            <a:gdLst/>
            <a:ahLst/>
            <a:cxnLst/>
            <a:rect l="0" t="0" r="0" b="0"/>
            <a:pathLst>
              <a:path w="1918" h="315" extrusionOk="0">
                <a:moveTo>
                  <a:pt x="1918" y="315"/>
                </a:moveTo>
                <a:cubicBezTo>
                  <a:pt x="1754" y="230"/>
                  <a:pt x="1591" y="145"/>
                  <a:pt x="1405" y="99"/>
                </a:cubicBezTo>
                <a:cubicBezTo>
                  <a:pt x="1219" y="53"/>
                  <a:pt x="1038" y="0"/>
                  <a:pt x="804" y="36"/>
                </a:cubicBezTo>
                <a:cubicBezTo>
                  <a:pt x="570" y="72"/>
                  <a:pt x="285" y="193"/>
                  <a:pt x="0" y="315"/>
                </a:cubicBezTo>
              </a:path>
            </a:pathLst>
          </a:custGeom>
          <a:noFill/>
          <a:ln w="9525" cap="flat">
            <a:solidFill>
              <a:srgbClr val="000000"/>
            </a:solidFill>
            <a:prstDash val="solid"/>
            <a:round/>
            <a:headEnd type="none" w="med" len="med"/>
            <a:tailEnd type="none" w="med" len="med"/>
          </a:ln>
        </p:spPr>
        <p:txBody>
          <a:bodyPr lIns="91425" tIns="45700" rIns="91425" bIns="45700" anchor="t" anchorCtr="0">
            <a:noAutofit/>
          </a:bodyPr>
          <a:lstStyle/>
          <a:p>
            <a:endParaRPr/>
          </a:p>
        </p:txBody>
      </p:sp>
      <p:sp>
        <p:nvSpPr>
          <p:cNvPr id="381" name="Shape 381"/>
          <p:cNvSpPr/>
          <p:nvPr/>
        </p:nvSpPr>
        <p:spPr>
          <a:xfrm>
            <a:off x="6612678" y="4065476"/>
            <a:ext cx="813559" cy="737412"/>
          </a:xfrm>
          <a:prstGeom prst="rect">
            <a:avLst/>
          </a:prstGeom>
          <a:blipFill>
            <a:blip r:embed="rId4"/>
            <a:stretch>
              <a:fillRect/>
            </a:stretch>
          </a:blipFill>
        </p:spPr>
      </p:sp>
      <p:sp>
        <p:nvSpPr>
          <p:cNvPr id="382" name="Shape 382"/>
          <p:cNvSpPr txBox="1"/>
          <p:nvPr/>
        </p:nvSpPr>
        <p:spPr>
          <a:xfrm>
            <a:off x="284844" y="1367442"/>
            <a:ext cx="8059056" cy="791556"/>
          </a:xfrm>
          <a:prstGeom prst="rect">
            <a:avLst/>
          </a:prstGeom>
          <a:noFill/>
          <a:ln>
            <a:noFill/>
          </a:ln>
        </p:spPr>
        <p:txBody>
          <a:bodyPr lIns="91425" tIns="45700" rIns="91425" bIns="45700" anchor="t" anchorCtr="0">
            <a:noAutofit/>
          </a:bodyPr>
          <a:lstStyle/>
          <a:p>
            <a:pPr marL="342900" marR="0" lvl="0" indent="-342900" algn="l" rtl="0">
              <a:spcBef>
                <a:spcPts val="480"/>
              </a:spcBef>
              <a:spcAft>
                <a:spcPts val="0"/>
              </a:spcAft>
              <a:buClr>
                <a:schemeClr val="dk1"/>
              </a:buClr>
              <a:buSzPct val="100694"/>
              <a:buFont typeface="Arial"/>
              <a:buChar char="•"/>
            </a:pPr>
            <a:r>
              <a:rPr lang="en" sz="2400" b="0" i="0" u="none" strike="noStrike" cap="none" baseline="0">
                <a:solidFill>
                  <a:schemeClr val="dk1"/>
                </a:solidFill>
                <a:latin typeface="Calibri"/>
                <a:ea typeface="Calibri"/>
                <a:cs typeface="Calibri"/>
                <a:sym typeface="Calibri"/>
              </a:rPr>
              <a:t>A simplified illustration of the SSO scheme</a:t>
            </a:r>
          </a:p>
        </p:txBody>
      </p:sp>
      <p:sp>
        <p:nvSpPr>
          <p:cNvPr id="383" name="Shape 383"/>
          <p:cNvSpPr txBox="1"/>
          <p:nvPr/>
        </p:nvSpPr>
        <p:spPr>
          <a:xfrm>
            <a:off x="543322" y="2797233"/>
            <a:ext cx="1869539" cy="616755"/>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1600" b="0" i="0" u="none" strike="noStrike" cap="none" baseline="0">
                <a:solidFill>
                  <a:schemeClr val="dk1"/>
                </a:solidFill>
                <a:latin typeface="Calibri"/>
                <a:ea typeface="Calibri"/>
                <a:cs typeface="Calibri"/>
                <a:sym typeface="Calibri"/>
              </a:rPr>
              <a:t>(BRM2: unimportant, ignored in this talk)</a:t>
            </a:r>
          </a:p>
        </p:txBody>
      </p:sp>
      <p:sp>
        <p:nvSpPr>
          <p:cNvPr id="384" name="Shape 384"/>
          <p:cNvSpPr/>
          <p:nvPr/>
        </p:nvSpPr>
        <p:spPr>
          <a:xfrm>
            <a:off x="1653691" y="2939698"/>
            <a:ext cx="2223963" cy="1094555"/>
          </a:xfrm>
          <a:custGeom>
            <a:avLst/>
            <a:gdLst/>
            <a:ahLst/>
            <a:cxnLst/>
            <a:rect l="0" t="0" r="0" b="0"/>
            <a:pathLst>
              <a:path w="2223964" h="1094556" extrusionOk="0">
                <a:moveTo>
                  <a:pt x="0" y="1067261"/>
                </a:moveTo>
                <a:cubicBezTo>
                  <a:pt x="110319" y="815914"/>
                  <a:pt x="220639" y="564568"/>
                  <a:pt x="395785" y="398520"/>
                </a:cubicBezTo>
                <a:cubicBezTo>
                  <a:pt x="570931" y="232472"/>
                  <a:pt x="764274" y="136938"/>
                  <a:pt x="1050877" y="70974"/>
                </a:cubicBezTo>
                <a:cubicBezTo>
                  <a:pt x="1337480" y="5010"/>
                  <a:pt x="1944806" y="-6364"/>
                  <a:pt x="2115403" y="2735"/>
                </a:cubicBezTo>
                <a:cubicBezTo>
                  <a:pt x="2286000" y="11833"/>
                  <a:pt x="2242782" y="86896"/>
                  <a:pt x="2074459" y="125565"/>
                </a:cubicBezTo>
                <a:cubicBezTo>
                  <a:pt x="1906137" y="164234"/>
                  <a:pt x="1348853" y="175607"/>
                  <a:pt x="1105468" y="234747"/>
                </a:cubicBezTo>
                <a:cubicBezTo>
                  <a:pt x="862083" y="293887"/>
                  <a:pt x="766549" y="337105"/>
                  <a:pt x="614149" y="480407"/>
                </a:cubicBezTo>
                <a:cubicBezTo>
                  <a:pt x="461749" y="623708"/>
                  <a:pt x="326408" y="859132"/>
                  <a:pt x="191068" y="1094556"/>
                </a:cubicBezTo>
              </a:path>
            </a:pathLst>
          </a:custGeom>
          <a:noFill/>
          <a:ln w="19050" cap="flat">
            <a:solidFill>
              <a:schemeClr val="dk1"/>
            </a:solidFill>
            <a:prstDash val="dash"/>
            <a:round/>
            <a:headEnd type="none" w="med" len="med"/>
            <a:tailEnd type="none" w="med" len="med"/>
          </a:ln>
        </p:spPr>
        <p:txBody>
          <a:bodyPr lIns="91425" tIns="45700" rIns="91425" bIns="45700" anchor="ctr" anchorCtr="0">
            <a:noAutofit/>
          </a:bodyPr>
          <a:lstStyle/>
          <a:p>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Shape 390"/>
          <p:cNvSpPr/>
          <p:nvPr/>
        </p:nvSpPr>
        <p:spPr>
          <a:xfrm>
            <a:off x="7360507" y="4743603"/>
            <a:ext cx="1550355" cy="379315"/>
          </a:xfrm>
          <a:prstGeom prst="rect">
            <a:avLst/>
          </a:prstGeom>
          <a:solidFill>
            <a:srgbClr val="FFFFFF"/>
          </a:solidFill>
          <a:ln>
            <a:noFill/>
          </a:ln>
        </p:spPr>
        <p:txBody>
          <a:bodyPr lIns="0" tIns="0" rIns="0" bIns="0" anchor="t"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2000" b="0" i="0" u="none" strike="noStrike" cap="none" baseline="0">
                <a:solidFill>
                  <a:srgbClr val="0070C0"/>
                </a:solidFill>
                <a:latin typeface="Calibri"/>
                <a:ea typeface="Calibri"/>
                <a:cs typeface="Calibri"/>
                <a:sym typeface="Calibri"/>
              </a:rPr>
              <a:t>Relying party website</a:t>
            </a:r>
          </a:p>
        </p:txBody>
      </p:sp>
      <p:sp>
        <p:nvSpPr>
          <p:cNvPr id="391" name="Shape 391"/>
          <p:cNvSpPr/>
          <p:nvPr/>
        </p:nvSpPr>
        <p:spPr>
          <a:xfrm>
            <a:off x="6661357" y="4819803"/>
            <a:ext cx="813559" cy="737412"/>
          </a:xfrm>
          <a:prstGeom prst="rect">
            <a:avLst/>
          </a:prstGeom>
          <a:blipFill>
            <a:blip r:embed="rId3"/>
            <a:stretch>
              <a:fillRect/>
            </a:stretch>
          </a:blipFill>
        </p:spPr>
      </p:sp>
      <p:sp>
        <p:nvSpPr>
          <p:cNvPr id="392" name="Shape 392"/>
          <p:cNvSpPr/>
          <p:nvPr/>
        </p:nvSpPr>
        <p:spPr>
          <a:xfrm>
            <a:off x="137578" y="4918653"/>
            <a:ext cx="1510403" cy="663151"/>
          </a:xfrm>
          <a:prstGeom prst="rect">
            <a:avLst/>
          </a:prstGeom>
          <a:solidFill>
            <a:srgbClr val="FFFFFF"/>
          </a:solidFill>
          <a:ln>
            <a:noFill/>
          </a:ln>
        </p:spPr>
        <p:txBody>
          <a:bodyPr lIns="0" tIns="0" rIns="0" bIns="0" anchor="t"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2000" b="0" i="0" u="none" strike="noStrike" cap="none" baseline="0">
                <a:solidFill>
                  <a:srgbClr val="0070C0"/>
                </a:solidFill>
                <a:latin typeface="Calibri"/>
                <a:ea typeface="Calibri"/>
                <a:cs typeface="Calibri"/>
                <a:sym typeface="Calibri"/>
              </a:rPr>
              <a:t>Google ID service</a:t>
            </a:r>
          </a:p>
        </p:txBody>
      </p:sp>
      <p:sp>
        <p:nvSpPr>
          <p:cNvPr id="393" name="Shape 393"/>
          <p:cNvSpPr/>
          <p:nvPr/>
        </p:nvSpPr>
        <p:spPr>
          <a:xfrm>
            <a:off x="1647982" y="4844391"/>
            <a:ext cx="813559" cy="737412"/>
          </a:xfrm>
          <a:prstGeom prst="rect">
            <a:avLst/>
          </a:prstGeom>
          <a:blipFill>
            <a:blip r:embed="rId3"/>
            <a:stretch>
              <a:fillRect/>
            </a:stretch>
          </a:blipFill>
        </p:spPr>
      </p:sp>
      <p:sp>
        <p:nvSpPr>
          <p:cNvPr id="394" name="Shape 394"/>
          <p:cNvSpPr/>
          <p:nvPr/>
        </p:nvSpPr>
        <p:spPr>
          <a:xfrm>
            <a:off x="3829905" y="3262341"/>
            <a:ext cx="1176459" cy="1176463"/>
          </a:xfrm>
          <a:prstGeom prst="rect">
            <a:avLst/>
          </a:prstGeom>
          <a:blipFill>
            <a:blip r:embed="rId4"/>
            <a:stretch>
              <a:fillRect/>
            </a:stretch>
          </a:blipFill>
        </p:spPr>
      </p:sp>
      <p:sp>
        <p:nvSpPr>
          <p:cNvPr id="395" name="Shape 395"/>
          <p:cNvSpPr/>
          <p:nvPr/>
        </p:nvSpPr>
        <p:spPr>
          <a:xfrm>
            <a:off x="3931505" y="3487673"/>
            <a:ext cx="998659" cy="64633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1800" b="0" i="0" u="none" strike="noStrike" cap="none" baseline="0">
                <a:solidFill>
                  <a:srgbClr val="FF0000"/>
                </a:solidFill>
                <a:latin typeface="Calibri"/>
                <a:ea typeface="Calibri"/>
                <a:cs typeface="Calibri"/>
                <a:sym typeface="Calibri"/>
              </a:rPr>
              <a:t>Bob’s browser</a:t>
            </a:r>
          </a:p>
        </p:txBody>
      </p:sp>
      <p:sp>
        <p:nvSpPr>
          <p:cNvPr id="396" name="Shape 396"/>
          <p:cNvSpPr txBox="1"/>
          <p:nvPr/>
        </p:nvSpPr>
        <p:spPr>
          <a:xfrm>
            <a:off x="183244" y="624114"/>
            <a:ext cx="2100654" cy="5847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3200" b="0" i="0" u="none" strike="noStrike" cap="none" baseline="0">
                <a:solidFill>
                  <a:srgbClr val="002060"/>
                </a:solidFill>
                <a:latin typeface="Arial"/>
                <a:ea typeface="Arial"/>
                <a:cs typeface="Arial"/>
                <a:sym typeface="Arial"/>
              </a:rPr>
              <a:t>The attack</a:t>
            </a:r>
          </a:p>
        </p:txBody>
      </p:sp>
      <p:sp>
        <p:nvSpPr>
          <p:cNvPr id="397" name="Shape 397"/>
          <p:cNvSpPr/>
          <p:nvPr/>
        </p:nvSpPr>
        <p:spPr>
          <a:xfrm>
            <a:off x="152400" y="-32267"/>
            <a:ext cx="184666" cy="369332"/>
          </a:xfrm>
          <a:prstGeom prst="rect">
            <a:avLst/>
          </a:prstGeom>
          <a:noFill/>
          <a:ln>
            <a:noFill/>
          </a:ln>
        </p:spPr>
        <p:txBody>
          <a:bodyPr lIns="91425" tIns="45700" rIns="91425" bIns="45700" anchor="ctr" anchorCtr="0">
            <a:noAutofit/>
          </a:bodyPr>
          <a:lstStyle/>
          <a:p>
            <a:endParaRPr/>
          </a:p>
        </p:txBody>
      </p:sp>
      <p:sp>
        <p:nvSpPr>
          <p:cNvPr id="398" name="Shape 398"/>
          <p:cNvSpPr/>
          <p:nvPr/>
        </p:nvSpPr>
        <p:spPr>
          <a:xfrm>
            <a:off x="152400" y="-32267"/>
            <a:ext cx="184666" cy="369332"/>
          </a:xfrm>
          <a:prstGeom prst="rect">
            <a:avLst/>
          </a:prstGeom>
          <a:noFill/>
          <a:ln>
            <a:noFill/>
          </a:ln>
        </p:spPr>
        <p:txBody>
          <a:bodyPr lIns="91425" tIns="45700" rIns="91425" bIns="45700" anchor="ctr" anchorCtr="0">
            <a:noAutofit/>
          </a:bodyPr>
          <a:lstStyle/>
          <a:p>
            <a:endParaRPr/>
          </a:p>
        </p:txBody>
      </p:sp>
      <p:sp>
        <p:nvSpPr>
          <p:cNvPr id="399" name="Shape 399"/>
          <p:cNvSpPr/>
          <p:nvPr/>
        </p:nvSpPr>
        <p:spPr>
          <a:xfrm>
            <a:off x="152400" y="-32267"/>
            <a:ext cx="184666" cy="369332"/>
          </a:xfrm>
          <a:prstGeom prst="rect">
            <a:avLst/>
          </a:prstGeom>
          <a:noFill/>
          <a:ln>
            <a:noFill/>
          </a:ln>
        </p:spPr>
        <p:txBody>
          <a:bodyPr lIns="91425" tIns="45700" rIns="91425" bIns="45700" anchor="ctr" anchorCtr="0">
            <a:noAutofit/>
          </a:bodyPr>
          <a:lstStyle/>
          <a:p>
            <a:endParaRPr/>
          </a:p>
        </p:txBody>
      </p:sp>
      <p:sp>
        <p:nvSpPr>
          <p:cNvPr id="400" name="Shape 400"/>
          <p:cNvSpPr/>
          <p:nvPr/>
        </p:nvSpPr>
        <p:spPr>
          <a:xfrm>
            <a:off x="2019960" y="3800462"/>
            <a:ext cx="4941351" cy="989716"/>
          </a:xfrm>
          <a:custGeom>
            <a:avLst/>
            <a:gdLst/>
            <a:ahLst/>
            <a:cxnLst/>
            <a:rect l="0" t="0" r="0" b="0"/>
            <a:pathLst>
              <a:path w="1918" h="315" extrusionOk="0">
                <a:moveTo>
                  <a:pt x="1918" y="315"/>
                </a:moveTo>
                <a:cubicBezTo>
                  <a:pt x="1754" y="230"/>
                  <a:pt x="1591" y="145"/>
                  <a:pt x="1405" y="99"/>
                </a:cubicBezTo>
                <a:cubicBezTo>
                  <a:pt x="1219" y="53"/>
                  <a:pt x="1038" y="0"/>
                  <a:pt x="804" y="36"/>
                </a:cubicBezTo>
                <a:cubicBezTo>
                  <a:pt x="570" y="72"/>
                  <a:pt x="285" y="193"/>
                  <a:pt x="0" y="315"/>
                </a:cubicBezTo>
              </a:path>
            </a:pathLst>
          </a:custGeom>
          <a:noFill/>
          <a:ln w="9525" cap="flat">
            <a:solidFill>
              <a:srgbClr val="000000"/>
            </a:solidFill>
            <a:prstDash val="solid"/>
            <a:round/>
            <a:headEnd type="none" w="med" len="med"/>
            <a:tailEnd type="none" w="med" len="med"/>
          </a:ln>
        </p:spPr>
        <p:txBody>
          <a:bodyPr lIns="91425" tIns="45700" rIns="91425" bIns="45700" anchor="t" anchorCtr="0">
            <a:noAutofit/>
          </a:bodyPr>
          <a:lstStyle/>
          <a:p>
            <a:endParaRPr/>
          </a:p>
        </p:txBody>
      </p:sp>
      <p:sp>
        <p:nvSpPr>
          <p:cNvPr id="401" name="Shape 401"/>
          <p:cNvSpPr/>
          <p:nvPr/>
        </p:nvSpPr>
        <p:spPr>
          <a:xfrm flipH="1">
            <a:off x="2289018" y="3952183"/>
            <a:ext cx="4341446" cy="982370"/>
          </a:xfrm>
          <a:custGeom>
            <a:avLst/>
            <a:gdLst/>
            <a:ahLst/>
            <a:cxnLst/>
            <a:rect l="0" t="0" r="0" b="0"/>
            <a:pathLst>
              <a:path w="1918" h="315" extrusionOk="0">
                <a:moveTo>
                  <a:pt x="1918" y="315"/>
                </a:moveTo>
                <a:cubicBezTo>
                  <a:pt x="1754" y="230"/>
                  <a:pt x="1591" y="145"/>
                  <a:pt x="1405" y="99"/>
                </a:cubicBezTo>
                <a:cubicBezTo>
                  <a:pt x="1219" y="53"/>
                  <a:pt x="1038" y="0"/>
                  <a:pt x="804" y="36"/>
                </a:cubicBezTo>
                <a:cubicBezTo>
                  <a:pt x="570" y="72"/>
                  <a:pt x="285" y="193"/>
                  <a:pt x="0" y="315"/>
                </a:cubicBezTo>
              </a:path>
            </a:pathLst>
          </a:custGeom>
          <a:noFill/>
          <a:ln w="9525" cap="flat">
            <a:solidFill>
              <a:srgbClr val="000000"/>
            </a:solidFill>
            <a:prstDash val="solid"/>
            <a:round/>
            <a:headEnd type="none" w="med" len="med"/>
            <a:tailEnd type="none" w="med" len="med"/>
          </a:ln>
        </p:spPr>
        <p:txBody>
          <a:bodyPr lIns="91425" tIns="45700" rIns="91425" bIns="45700" anchor="t" anchorCtr="0">
            <a:noAutofit/>
          </a:bodyPr>
          <a:lstStyle/>
          <a:p>
            <a:endParaRPr/>
          </a:p>
        </p:txBody>
      </p:sp>
      <p:sp>
        <p:nvSpPr>
          <p:cNvPr id="402" name="Shape 402"/>
          <p:cNvSpPr txBox="1"/>
          <p:nvPr/>
        </p:nvSpPr>
        <p:spPr>
          <a:xfrm>
            <a:off x="5405825" y="4447076"/>
            <a:ext cx="3666615" cy="616755"/>
          </a:xfrm>
          <a:prstGeom prst="rect">
            <a:avLst/>
          </a:prstGeom>
          <a:noFill/>
          <a:ln>
            <a:noFill/>
          </a:ln>
        </p:spPr>
        <p:txBody>
          <a:bodyPr lIns="0" tIns="0" rIns="0" bIns="0" anchor="t" anchorCtr="0">
            <a:noAutofit/>
          </a:bodyPr>
          <a:lstStyle/>
          <a:p>
            <a:pPr marL="520700" marR="0" lvl="0" indent="-520700" algn="l" rtl="0">
              <a:lnSpc>
                <a:spcPct val="100000"/>
              </a:lnSpc>
              <a:spcBef>
                <a:spcPts val="0"/>
              </a:spcBef>
              <a:spcAft>
                <a:spcPts val="0"/>
              </a:spcAft>
              <a:buClr>
                <a:schemeClr val="dk1"/>
              </a:buClr>
              <a:buSzPct val="25000"/>
              <a:buFont typeface="Calibri"/>
              <a:buNone/>
            </a:pPr>
            <a:r>
              <a:rPr lang="en" sz="1600" b="0" i="0" u="none" strike="noStrike" cap="none" baseline="0">
                <a:solidFill>
                  <a:schemeClr val="dk1"/>
                </a:solidFill>
                <a:latin typeface="Calibri"/>
                <a:ea typeface="Calibri"/>
                <a:cs typeface="Calibri"/>
                <a:sym typeface="Calibri"/>
              </a:rPr>
              <a:t>BRM1: realm= the RP’s domain</a:t>
            </a:r>
            <a:br>
              <a:rPr lang="en" sz="1600" b="0" i="0" u="none" strike="noStrike" cap="none" baseline="0">
                <a:solidFill>
                  <a:schemeClr val="dk1"/>
                </a:solidFill>
                <a:latin typeface="Calibri"/>
                <a:ea typeface="Calibri"/>
                <a:cs typeface="Calibri"/>
                <a:sym typeface="Calibri"/>
              </a:rPr>
            </a:br>
            <a:r>
              <a:rPr lang="en" sz="1600" b="0" i="0" u="none" strike="noStrike" cap="none" baseline="0">
                <a:solidFill>
                  <a:schemeClr val="dk1"/>
                </a:solidFill>
                <a:latin typeface="Calibri"/>
                <a:ea typeface="Calibri"/>
                <a:cs typeface="Calibri"/>
                <a:sym typeface="Calibri"/>
              </a:rPr>
              <a:t>required=(email,firstname,lastname) </a:t>
            </a:r>
          </a:p>
        </p:txBody>
      </p:sp>
      <p:sp>
        <p:nvSpPr>
          <p:cNvPr id="403" name="Shape 403"/>
          <p:cNvSpPr txBox="1"/>
          <p:nvPr/>
        </p:nvSpPr>
        <p:spPr>
          <a:xfrm>
            <a:off x="2657325" y="2938339"/>
            <a:ext cx="3666615" cy="616755"/>
          </a:xfrm>
          <a:prstGeom prst="rect">
            <a:avLst/>
          </a:prstGeom>
          <a:noFill/>
          <a:ln>
            <a:noFill/>
          </a:ln>
        </p:spPr>
        <p:txBody>
          <a:bodyPr lIns="0" tIns="0" rIns="0" bIns="0" anchor="t" anchorCtr="0">
            <a:noAutofit/>
          </a:bodyPr>
          <a:lstStyle/>
          <a:p>
            <a:pPr marL="520700" marR="0" lvl="0" indent="-520700" algn="l" rtl="0">
              <a:lnSpc>
                <a:spcPct val="100000"/>
              </a:lnSpc>
              <a:spcBef>
                <a:spcPts val="0"/>
              </a:spcBef>
              <a:spcAft>
                <a:spcPts val="0"/>
              </a:spcAft>
              <a:buClr>
                <a:schemeClr val="dk1"/>
              </a:buClr>
              <a:buSzPct val="25000"/>
              <a:buFont typeface="Calibri"/>
              <a:buNone/>
            </a:pPr>
            <a:r>
              <a:rPr lang="en" sz="1600" b="0" i="0" u="none" strike="noStrike" cap="none" baseline="0">
                <a:solidFill>
                  <a:schemeClr val="dk1"/>
                </a:solidFill>
                <a:latin typeface="Calibri"/>
                <a:ea typeface="Calibri"/>
                <a:cs typeface="Calibri"/>
                <a:sym typeface="Calibri"/>
              </a:rPr>
              <a:t>BRM1: realm= the RP’s domain</a:t>
            </a:r>
            <a:br>
              <a:rPr lang="en" sz="1600" b="0" i="0" u="none" strike="noStrike" cap="none" baseline="0">
                <a:solidFill>
                  <a:schemeClr val="dk1"/>
                </a:solidFill>
                <a:latin typeface="Calibri"/>
                <a:ea typeface="Calibri"/>
                <a:cs typeface="Calibri"/>
                <a:sym typeface="Calibri"/>
              </a:rPr>
            </a:br>
            <a:r>
              <a:rPr lang="en" sz="1600" b="0" i="0" u="none" strike="noStrike" cap="none" baseline="0">
                <a:solidFill>
                  <a:schemeClr val="dk1"/>
                </a:solidFill>
                <a:latin typeface="Calibri"/>
                <a:ea typeface="Calibri"/>
                <a:cs typeface="Calibri"/>
                <a:sym typeface="Calibri"/>
              </a:rPr>
              <a:t>required=(</a:t>
            </a:r>
            <a:r>
              <a:rPr lang="en" sz="1600" b="0" i="0" u="none" strike="sngStrike" cap="none" baseline="0">
                <a:solidFill>
                  <a:srgbClr val="FF0000"/>
                </a:solidFill>
                <a:latin typeface="Calibri"/>
                <a:ea typeface="Calibri"/>
                <a:cs typeface="Calibri"/>
                <a:sym typeface="Calibri"/>
              </a:rPr>
              <a:t>email,</a:t>
            </a:r>
            <a:r>
              <a:rPr lang="en" sz="1600" b="0" i="0" u="none" strike="noStrike" cap="none" baseline="0">
                <a:solidFill>
                  <a:schemeClr val="dk1"/>
                </a:solidFill>
                <a:latin typeface="Calibri"/>
                <a:ea typeface="Calibri"/>
                <a:cs typeface="Calibri"/>
                <a:sym typeface="Calibri"/>
              </a:rPr>
              <a:t>firstname,lastname) </a:t>
            </a:r>
          </a:p>
        </p:txBody>
      </p:sp>
      <p:sp>
        <p:nvSpPr>
          <p:cNvPr id="404" name="Shape 404"/>
          <p:cNvSpPr txBox="1"/>
          <p:nvPr/>
        </p:nvSpPr>
        <p:spPr>
          <a:xfrm>
            <a:off x="2654314" y="2161507"/>
            <a:ext cx="3976150" cy="320047"/>
          </a:xfrm>
          <a:prstGeom prst="rect">
            <a:avLst/>
          </a:prstGeom>
          <a:noFill/>
          <a:ln>
            <a:noFill/>
          </a:ln>
        </p:spPr>
        <p:txBody>
          <a:bodyPr lIns="0" tIns="0" rIns="0" bIns="0" anchor="t" anchorCtr="0">
            <a:noAutofit/>
          </a:bodyPr>
          <a:lstStyle/>
          <a:p>
            <a:pPr marL="571500" marR="0" lvl="0" indent="-571500" algn="l" rtl="0">
              <a:spcBef>
                <a:spcPts val="0"/>
              </a:spcBef>
              <a:spcAft>
                <a:spcPts val="0"/>
              </a:spcAft>
              <a:buSzPct val="25000"/>
              <a:buNone/>
            </a:pPr>
            <a:r>
              <a:rPr lang="en" sz="1600" b="0" i="0" u="none" strike="noStrike" cap="none" baseline="0">
                <a:solidFill>
                  <a:schemeClr val="dk1"/>
                </a:solidFill>
                <a:latin typeface="Calibri"/>
                <a:ea typeface="Calibri"/>
                <a:cs typeface="Calibri"/>
                <a:sym typeface="Calibri"/>
              </a:rPr>
              <a:t>BRM3: signed=(firstname,lastname)</a:t>
            </a:r>
            <a:br>
              <a:rPr lang="en" sz="1600" b="0" i="0" u="none" strike="noStrike" cap="none" baseline="0">
                <a:solidFill>
                  <a:schemeClr val="dk1"/>
                </a:solidFill>
                <a:latin typeface="Calibri"/>
                <a:ea typeface="Calibri"/>
                <a:cs typeface="Calibri"/>
                <a:sym typeface="Calibri"/>
              </a:rPr>
            </a:br>
            <a:r>
              <a:rPr lang="en" sz="1600" b="0" i="0" u="none" strike="noStrike" cap="none" baseline="0">
                <a:solidFill>
                  <a:schemeClr val="dk1"/>
                </a:solidFill>
                <a:latin typeface="Calibri"/>
                <a:ea typeface="Calibri"/>
                <a:cs typeface="Calibri"/>
                <a:sym typeface="Calibri"/>
              </a:rPr>
              <a:t>signature=“HRU436ETQ95TR939”</a:t>
            </a:r>
            <a:br>
              <a:rPr lang="en" sz="1600" b="0" i="0" u="none" strike="noStrike" cap="none" baseline="0">
                <a:solidFill>
                  <a:schemeClr val="dk1"/>
                </a:solidFill>
                <a:latin typeface="Calibri"/>
                <a:ea typeface="Calibri"/>
                <a:cs typeface="Calibri"/>
                <a:sym typeface="Calibri"/>
              </a:rPr>
            </a:br>
            <a:r>
              <a:rPr lang="en" sz="1600" b="0" i="0" u="none" strike="noStrike" cap="none" baseline="0">
                <a:solidFill>
                  <a:schemeClr val="dk1"/>
                </a:solidFill>
                <a:latin typeface="Calibri"/>
                <a:ea typeface="Calibri"/>
                <a:cs typeface="Calibri"/>
                <a:sym typeface="Calibri"/>
              </a:rPr>
              <a:t>firstname=“Bob”</a:t>
            </a:r>
            <a:br>
              <a:rPr lang="en" sz="1600" b="0" i="0" u="none" strike="noStrike" cap="none" baseline="0">
                <a:solidFill>
                  <a:schemeClr val="dk1"/>
                </a:solidFill>
                <a:latin typeface="Calibri"/>
                <a:ea typeface="Calibri"/>
                <a:cs typeface="Calibri"/>
                <a:sym typeface="Calibri"/>
              </a:rPr>
            </a:br>
            <a:r>
              <a:rPr lang="en" sz="1600" b="0" i="0" u="none" strike="noStrike" cap="none" baseline="0">
                <a:solidFill>
                  <a:schemeClr val="dk1"/>
                </a:solidFill>
                <a:latin typeface="Calibri"/>
                <a:ea typeface="Calibri"/>
                <a:cs typeface="Calibri"/>
                <a:sym typeface="Calibri"/>
              </a:rPr>
              <a:t>lastname=“Johnson”</a:t>
            </a:r>
            <a:r>
              <a:rPr lang="en" sz="1600" b="0" i="0" u="none" strike="noStrike" cap="none" baseline="0">
                <a:solidFill>
                  <a:srgbClr val="FF0000"/>
                </a:solidFill>
                <a:latin typeface="Calibri"/>
                <a:ea typeface="Calibri"/>
                <a:cs typeface="Calibri"/>
                <a:sym typeface="Calibri"/>
              </a:rPr>
              <a:t>email=“alice@a.com”</a:t>
            </a:r>
          </a:p>
        </p:txBody>
      </p:sp>
      <p:grpSp>
        <p:nvGrpSpPr>
          <p:cNvPr id="405" name="Shape 405"/>
          <p:cNvGrpSpPr/>
          <p:nvPr/>
        </p:nvGrpSpPr>
        <p:grpSpPr>
          <a:xfrm>
            <a:off x="3829907" y="5054335"/>
            <a:ext cx="2711317" cy="806008"/>
            <a:chOff x="3860800" y="4730330"/>
            <a:chExt cx="2711317" cy="806008"/>
          </a:xfrm>
        </p:grpSpPr>
        <p:sp>
          <p:nvSpPr>
            <p:cNvPr id="406" name="Shape 406"/>
            <p:cNvSpPr txBox="1"/>
            <p:nvPr/>
          </p:nvSpPr>
          <p:spPr>
            <a:xfrm>
              <a:off x="3886200" y="4936501"/>
              <a:ext cx="2685917" cy="320047"/>
            </a:xfrm>
            <a:prstGeom prst="rect">
              <a:avLst/>
            </a:prstGeom>
            <a:noFill/>
            <a:ln>
              <a:noFill/>
            </a:ln>
          </p:spPr>
          <p:txBody>
            <a:bodyPr lIns="0" tIns="0" rIns="0" bIns="0" anchor="t" anchorCtr="0">
              <a:noAutofit/>
            </a:bodyPr>
            <a:lstStyle/>
            <a:p>
              <a:pPr marL="571500" marR="0" lvl="0" indent="-571500" algn="l" rtl="0">
                <a:lnSpc>
                  <a:spcPct val="100000"/>
                </a:lnSpc>
                <a:spcBef>
                  <a:spcPts val="0"/>
                </a:spcBef>
                <a:spcAft>
                  <a:spcPts val="0"/>
                </a:spcAft>
                <a:buClr>
                  <a:schemeClr val="dk1"/>
                </a:buClr>
                <a:buSzPct val="25000"/>
                <a:buFont typeface="Calibri"/>
                <a:buNone/>
              </a:pPr>
              <a:r>
                <a:rPr lang="en" sz="1600" b="0" i="0" u="none" strike="noStrike" cap="none" baseline="0">
                  <a:solidFill>
                    <a:schemeClr val="dk1"/>
                  </a:solidFill>
                  <a:latin typeface="Calibri"/>
                  <a:ea typeface="Calibri"/>
                  <a:cs typeface="Calibri"/>
                  <a:sym typeface="Calibri"/>
                </a:rPr>
                <a:t>Google’s signature verified.</a:t>
              </a:r>
            </a:p>
            <a:p>
              <a:pPr marL="571500" marR="0" lvl="0" indent="-571500" algn="l" rtl="0">
                <a:lnSpc>
                  <a:spcPct val="100000"/>
                </a:lnSpc>
                <a:spcBef>
                  <a:spcPts val="0"/>
                </a:spcBef>
                <a:spcAft>
                  <a:spcPts val="0"/>
                </a:spcAft>
                <a:buClr>
                  <a:schemeClr val="dk1"/>
                </a:buClr>
                <a:buSzPct val="25000"/>
                <a:buFont typeface="Calibri"/>
                <a:buNone/>
              </a:pPr>
              <a:r>
                <a:rPr lang="en" sz="1600" b="0" i="0" u="none" strike="noStrike" cap="none" baseline="0">
                  <a:solidFill>
                    <a:schemeClr val="dk1"/>
                  </a:solidFill>
                  <a:latin typeface="Calibri"/>
                  <a:ea typeface="Calibri"/>
                  <a:cs typeface="Calibri"/>
                  <a:sym typeface="Calibri"/>
                </a:rPr>
                <a:t>Welcome, user “alice@a.com”!</a:t>
              </a:r>
            </a:p>
          </p:txBody>
        </p:sp>
        <p:sp>
          <p:nvSpPr>
            <p:cNvPr id="407" name="Shape 407"/>
            <p:cNvSpPr/>
            <p:nvPr/>
          </p:nvSpPr>
          <p:spPr>
            <a:xfrm>
              <a:off x="3860800" y="4730330"/>
              <a:ext cx="2666999" cy="806008"/>
            </a:xfrm>
            <a:prstGeom prst="wedgeRoundRectCallout">
              <a:avLst>
                <a:gd name="adj1" fmla="val 67014"/>
                <a:gd name="adj2" fmla="val -55675"/>
                <a:gd name="adj3" fmla="val 16667"/>
              </a:avLst>
            </a:prstGeom>
            <a:noFill/>
            <a:ln w="9525" cap="flat">
              <a:solidFill>
                <a:schemeClr val="dk1"/>
              </a:solidFill>
              <a:prstDash val="solid"/>
              <a:round/>
              <a:headEnd type="none" w="med" len="med"/>
              <a:tailEnd type="none" w="med" len="med"/>
            </a:ln>
          </p:spPr>
          <p:txBody>
            <a:bodyPr lIns="91425" tIns="45700" rIns="91425" bIns="45700" anchor="ctr" anchorCtr="0">
              <a:noAutofit/>
            </a:bodyPr>
            <a:lstStyle/>
            <a:p>
              <a:endParaRPr/>
            </a:p>
          </p:txBody>
        </p:sp>
      </p:grpSp>
      <p:sp>
        <p:nvSpPr>
          <p:cNvPr id="408" name="Shape 408"/>
          <p:cNvSpPr txBox="1">
            <a:spLocks noGrp="1"/>
          </p:cNvSpPr>
          <p:nvPr>
            <p:ph type="body" idx="1"/>
          </p:nvPr>
        </p:nvSpPr>
        <p:spPr>
          <a:xfrm>
            <a:off x="157844" y="1265844"/>
            <a:ext cx="8059056" cy="791556"/>
          </a:xfrm>
          <a:prstGeom prst="rect">
            <a:avLst/>
          </a:prstGeom>
          <a:noFill/>
          <a:ln>
            <a:noFill/>
          </a:ln>
        </p:spPr>
        <p:txBody>
          <a:bodyPr lIns="91425" tIns="45700" rIns="91425" bIns="45700" anchor="t" anchorCtr="0">
            <a:noAutofit/>
          </a:bodyPr>
          <a:lstStyle/>
          <a:p>
            <a:pPr marL="342900" marR="0" lvl="0" indent="-342900" algn="l" rtl="0">
              <a:spcBef>
                <a:spcPts val="480"/>
              </a:spcBef>
              <a:buClr>
                <a:schemeClr val="dk1"/>
              </a:buClr>
              <a:buSzPct val="109848"/>
              <a:buFont typeface="Arial"/>
              <a:buChar char="•"/>
            </a:pPr>
            <a:r>
              <a:rPr lang="en" sz="2200" b="0" i="0" u="none" strike="noStrike" cap="none" baseline="0">
                <a:solidFill>
                  <a:schemeClr val="dk1"/>
                </a:solidFill>
                <a:latin typeface="Calibri"/>
                <a:ea typeface="Calibri"/>
                <a:cs typeface="Calibri"/>
                <a:sym typeface="Calibri"/>
              </a:rPr>
              <a:t>Reality: many RP websites use email address to identify users.</a:t>
            </a:r>
          </a:p>
          <a:p>
            <a:pPr marL="342900" marR="0" lvl="0" indent="-342900" algn="l" rtl="0">
              <a:spcBef>
                <a:spcPts val="480"/>
              </a:spcBef>
              <a:buClr>
                <a:schemeClr val="dk1"/>
              </a:buClr>
              <a:buSzPct val="109848"/>
              <a:buFont typeface="Arial"/>
              <a:buChar char="•"/>
            </a:pPr>
            <a:r>
              <a:rPr lang="en" sz="2200" b="0" i="0" u="none" strike="noStrike" cap="none" baseline="0">
                <a:solidFill>
                  <a:schemeClr val="dk1"/>
                </a:solidFill>
                <a:latin typeface="Calibri"/>
                <a:ea typeface="Calibri"/>
                <a:cs typeface="Calibri"/>
                <a:sym typeface="Calibri"/>
              </a:rPr>
              <a:t>Suppose Bob knows Alice’s email address.</a:t>
            </a:r>
          </a:p>
        </p:txBody>
      </p:sp>
      <p:sp>
        <p:nvSpPr>
          <p:cNvPr id="409" name="Shape 409"/>
          <p:cNvSpPr txBox="1"/>
          <p:nvPr/>
        </p:nvSpPr>
        <p:spPr>
          <a:xfrm>
            <a:off x="121506" y="4164055"/>
            <a:ext cx="3976150" cy="320047"/>
          </a:xfrm>
          <a:prstGeom prst="rect">
            <a:avLst/>
          </a:prstGeom>
          <a:noFill/>
          <a:ln>
            <a:noFill/>
          </a:ln>
        </p:spPr>
        <p:txBody>
          <a:bodyPr lIns="0" tIns="0" rIns="0" bIns="0" anchor="t" anchorCtr="0">
            <a:noAutofit/>
          </a:bodyPr>
          <a:lstStyle/>
          <a:p>
            <a:pPr marL="571500" marR="0" lvl="0" indent="-571500" algn="l" rtl="0">
              <a:spcBef>
                <a:spcPts val="0"/>
              </a:spcBef>
              <a:spcAft>
                <a:spcPts val="0"/>
              </a:spcAft>
              <a:buSzPct val="25000"/>
              <a:buNone/>
            </a:pPr>
            <a:r>
              <a:rPr lang="en" sz="1600" b="0" i="0" u="none" strike="noStrike" cap="none" baseline="0">
                <a:solidFill>
                  <a:schemeClr val="dk1"/>
                </a:solidFill>
                <a:latin typeface="Calibri"/>
                <a:ea typeface="Calibri"/>
                <a:cs typeface="Calibri"/>
                <a:sym typeface="Calibri"/>
              </a:rPr>
              <a:t>BRM3: signed=(firstname,lastname)</a:t>
            </a:r>
            <a:br>
              <a:rPr lang="en" sz="1600" b="0" i="0" u="none" strike="noStrike" cap="none" baseline="0">
                <a:solidFill>
                  <a:schemeClr val="dk1"/>
                </a:solidFill>
                <a:latin typeface="Calibri"/>
                <a:ea typeface="Calibri"/>
                <a:cs typeface="Calibri"/>
                <a:sym typeface="Calibri"/>
              </a:rPr>
            </a:br>
            <a:r>
              <a:rPr lang="en" sz="1600" b="0" i="0" u="none" strike="noStrike" cap="none" baseline="0">
                <a:solidFill>
                  <a:schemeClr val="dk1"/>
                </a:solidFill>
                <a:latin typeface="Calibri"/>
                <a:ea typeface="Calibri"/>
                <a:cs typeface="Calibri"/>
                <a:sym typeface="Calibri"/>
              </a:rPr>
              <a:t>signature=“HRU436ETQ95TR939”</a:t>
            </a:r>
            <a:br>
              <a:rPr lang="en" sz="1600" b="0" i="0" u="none" strike="noStrike" cap="none" baseline="0">
                <a:solidFill>
                  <a:schemeClr val="dk1"/>
                </a:solidFill>
                <a:latin typeface="Calibri"/>
                <a:ea typeface="Calibri"/>
                <a:cs typeface="Calibri"/>
                <a:sym typeface="Calibri"/>
              </a:rPr>
            </a:br>
            <a:r>
              <a:rPr lang="en" sz="1600" b="0" i="0" u="none" strike="noStrike" cap="none" baseline="0">
                <a:solidFill>
                  <a:schemeClr val="dk1"/>
                </a:solidFill>
                <a:latin typeface="Calibri"/>
                <a:ea typeface="Calibri"/>
                <a:cs typeface="Calibri"/>
                <a:sym typeface="Calibri"/>
              </a:rPr>
              <a:t>firstname=“Bob”</a:t>
            </a:r>
            <a:br>
              <a:rPr lang="en" sz="1600" b="0" i="0" u="none" strike="noStrike" cap="none" baseline="0">
                <a:solidFill>
                  <a:schemeClr val="dk1"/>
                </a:solidFill>
                <a:latin typeface="Calibri"/>
                <a:ea typeface="Calibri"/>
                <a:cs typeface="Calibri"/>
                <a:sym typeface="Calibri"/>
              </a:rPr>
            </a:br>
            <a:r>
              <a:rPr lang="en" sz="1600" b="0" i="0" u="none" strike="noStrike" cap="none" baseline="0">
                <a:solidFill>
                  <a:schemeClr val="dk1"/>
                </a:solidFill>
                <a:latin typeface="Calibri"/>
                <a:ea typeface="Calibri"/>
                <a:cs typeface="Calibri"/>
                <a:sym typeface="Calibri"/>
              </a:rPr>
              <a:t>lastname=“Johnson”</a:t>
            </a:r>
          </a:p>
        </p:txBody>
      </p:sp>
      <p:sp>
        <p:nvSpPr>
          <p:cNvPr id="410" name="Shape 410"/>
          <p:cNvSpPr/>
          <p:nvPr/>
        </p:nvSpPr>
        <p:spPr>
          <a:xfrm>
            <a:off x="1403130" y="2372688"/>
            <a:ext cx="6195847" cy="925184"/>
          </a:xfrm>
          <a:prstGeom prst="rect">
            <a:avLst/>
          </a:prstGeom>
          <a:noFill/>
          <a:ln w="63500" cap="flat">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 sz="1800" b="1" i="0" u="none" strike="noStrike" cap="none" baseline="0">
                <a:solidFill>
                  <a:srgbClr val="FF0000"/>
                </a:solidFill>
                <a:latin typeface="Arial"/>
                <a:ea typeface="Arial"/>
                <a:cs typeface="Arial"/>
                <a:sym typeface="Arial"/>
              </a:rPr>
              <a:t>Google’s signature correct </a:t>
            </a:r>
            <a:r>
              <a:rPr lang="en" sz="2400" b="1" i="0" u="none" strike="noStrike" cap="none" baseline="0">
                <a:solidFill>
                  <a:srgbClr val="FF0000"/>
                </a:solidFill>
                <a:latin typeface="Arial"/>
                <a:ea typeface="Arial"/>
                <a:cs typeface="Arial"/>
                <a:sym typeface="Arial"/>
              </a:rPr>
              <a:t>≠</a:t>
            </a:r>
            <a:r>
              <a:rPr lang="en" sz="1800" b="1" i="0" u="none" strike="noStrike" cap="none" baseline="0">
                <a:solidFill>
                  <a:srgbClr val="FF0000"/>
                </a:solidFill>
                <a:latin typeface="Arial"/>
                <a:ea typeface="Arial"/>
                <a:cs typeface="Arial"/>
                <a:sym typeface="Arial"/>
              </a:rPr>
              <a:t> All data on the message verified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2"/>
                                        </p:tgtEl>
                                        <p:attrNameLst>
                                          <p:attrName>style.visibility</p:attrName>
                                        </p:attrNameLst>
                                      </p:cBhvr>
                                      <p:to>
                                        <p:strVal val="visible"/>
                                      </p:to>
                                    </p:set>
                                    <p:animEffect transition="in" filter="fade">
                                      <p:cBhvr>
                                        <p:cTn id="7" dur="1"/>
                                        <p:tgtEl>
                                          <p:spTgt spid="4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
                                        <p:tgtEl>
                                          <p:spTgt spid="402"/>
                                        </p:tgtEl>
                                      </p:cBhvr>
                                    </p:animEffect>
                                    <p:set>
                                      <p:cBhvr>
                                        <p:cTn id="12" dur="1" fill="hold">
                                          <p:stCondLst>
                                            <p:cond delay="1"/>
                                          </p:stCondLst>
                                        </p:cTn>
                                        <p:tgtEl>
                                          <p:spTgt spid="402"/>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403"/>
                                        </p:tgtEl>
                                        <p:attrNameLst>
                                          <p:attrName>style.visibility</p:attrName>
                                        </p:attrNameLst>
                                      </p:cBhvr>
                                      <p:to>
                                        <p:strVal val="visible"/>
                                      </p:to>
                                    </p:set>
                                    <p:animEffect transition="in" filter="fade">
                                      <p:cBhvr>
                                        <p:cTn id="15" dur="1"/>
                                        <p:tgtEl>
                                          <p:spTgt spid="40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1"/>
                                        <p:tgtEl>
                                          <p:spTgt spid="403"/>
                                        </p:tgtEl>
                                      </p:cBhvr>
                                    </p:animEffect>
                                    <p:set>
                                      <p:cBhvr>
                                        <p:cTn id="20" dur="1" fill="hold">
                                          <p:stCondLst>
                                            <p:cond delay="1"/>
                                          </p:stCondLst>
                                        </p:cTn>
                                        <p:tgtEl>
                                          <p:spTgt spid="403"/>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409"/>
                                        </p:tgtEl>
                                        <p:attrNameLst>
                                          <p:attrName>style.visibility</p:attrName>
                                        </p:attrNameLst>
                                      </p:cBhvr>
                                      <p:to>
                                        <p:strVal val="visible"/>
                                      </p:to>
                                    </p:set>
                                    <p:animEffect transition="in" filter="fade">
                                      <p:cBhvr>
                                        <p:cTn id="23" dur="1"/>
                                        <p:tgtEl>
                                          <p:spTgt spid="40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1"/>
                                        <p:tgtEl>
                                          <p:spTgt spid="409"/>
                                        </p:tgtEl>
                                      </p:cBhvr>
                                    </p:animEffect>
                                    <p:set>
                                      <p:cBhvr>
                                        <p:cTn id="28" dur="1" fill="hold">
                                          <p:stCondLst>
                                            <p:cond delay="1"/>
                                          </p:stCondLst>
                                        </p:cTn>
                                        <p:tgtEl>
                                          <p:spTgt spid="409"/>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404"/>
                                        </p:tgtEl>
                                        <p:attrNameLst>
                                          <p:attrName>style.visibility</p:attrName>
                                        </p:attrNameLst>
                                      </p:cBhvr>
                                      <p:to>
                                        <p:strVal val="visible"/>
                                      </p:to>
                                    </p:set>
                                    <p:animEffect transition="in" filter="fade">
                                      <p:cBhvr>
                                        <p:cTn id="31" dur="1"/>
                                        <p:tgtEl>
                                          <p:spTgt spid="40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10"/>
                                        </p:tgtEl>
                                        <p:attrNameLst>
                                          <p:attrName>style.visibility</p:attrName>
                                        </p:attrNameLst>
                                      </p:cBhvr>
                                      <p:to>
                                        <p:strVal val="visible"/>
                                      </p:to>
                                    </p:set>
                                    <p:animEffect transition="in" filter="fade">
                                      <p:cBhvr>
                                        <p:cTn id="36" dur="1"/>
                                        <p:tgtEl>
                                          <p:spTgt spid="4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05"/>
                                        </p:tgtEl>
                                        <p:attrNameLst>
                                          <p:attrName>style.visibility</p:attrName>
                                        </p:attrNameLst>
                                      </p:cBhvr>
                                      <p:to>
                                        <p:strVal val="visible"/>
                                      </p:to>
                                    </p:set>
                                    <p:animEffect transition="in" filter="fade">
                                      <p:cBhvr>
                                        <p:cTn id="41" dur="1"/>
                                        <p:tgtEl>
                                          <p:spTgt spid="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Facebook Exploit</a:t>
            </a:r>
          </a:p>
        </p:txBody>
      </p:sp>
      <p:sp>
        <p:nvSpPr>
          <p:cNvPr id="417" name="Shape 417">
            <a:hlinkClick r:id="rId3"/>
          </p:cNvPr>
          <p:cNvSpPr/>
          <p:nvPr/>
        </p:nvSpPr>
        <p:spPr>
          <a:xfrm>
            <a:off x="1370000" y="1417637"/>
            <a:ext cx="6096000" cy="4572000"/>
          </a:xfrm>
          <a:prstGeom prst="rect">
            <a:avLst/>
          </a:prstGeom>
          <a:blipFill>
            <a:blip r:embed="rId4"/>
            <a:stretch>
              <a:fillRect/>
            </a:stretch>
          </a:blipFill>
          <a:ln>
            <a:noFill/>
          </a:ln>
        </p:spPr>
      </p:sp>
      <p:sp>
        <p:nvSpPr>
          <p:cNvPr id="2" name="TextBox 1"/>
          <p:cNvSpPr txBox="1"/>
          <p:nvPr/>
        </p:nvSpPr>
        <p:spPr>
          <a:xfrm>
            <a:off x="7466000" y="5681860"/>
            <a:ext cx="513282" cy="307777"/>
          </a:xfrm>
          <a:prstGeom prst="rect">
            <a:avLst/>
          </a:prstGeom>
          <a:noFill/>
        </p:spPr>
        <p:txBody>
          <a:bodyPr wrap="none" rtlCol="0">
            <a:spAutoFit/>
          </a:bodyPr>
          <a:lstStyle/>
          <a:p>
            <a:r>
              <a:rPr lang="en-US" dirty="0" smtClean="0">
                <a:hlinkClick r:id="rId5"/>
              </a:rPr>
              <a:t>Link</a:t>
            </a:r>
            <a:endParaRPr lang="en-US" dirty="0"/>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p:nvPr/>
        </p:nvSpPr>
        <p:spPr>
          <a:xfrm>
            <a:off x="88900" y="546099"/>
            <a:ext cx="6789572" cy="52321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800" b="0" i="0" u="none" strike="noStrike" cap="none" baseline="0">
                <a:solidFill>
                  <a:srgbClr val="002060"/>
                </a:solidFill>
                <a:latin typeface="Arial"/>
                <a:ea typeface="Arial"/>
                <a:cs typeface="Arial"/>
                <a:sym typeface="Arial"/>
              </a:rPr>
              <a:t>Facebook Connect (Facebook’s SSO) </a:t>
            </a:r>
          </a:p>
        </p:txBody>
      </p:sp>
      <p:sp>
        <p:nvSpPr>
          <p:cNvPr id="423" name="Shape 423"/>
          <p:cNvSpPr/>
          <p:nvPr/>
        </p:nvSpPr>
        <p:spPr>
          <a:xfrm>
            <a:off x="152400" y="-32267"/>
            <a:ext cx="184666" cy="369332"/>
          </a:xfrm>
          <a:prstGeom prst="rect">
            <a:avLst/>
          </a:prstGeom>
          <a:noFill/>
          <a:ln>
            <a:noFill/>
          </a:ln>
        </p:spPr>
        <p:txBody>
          <a:bodyPr lIns="91425" tIns="45700" rIns="91425" bIns="45700" anchor="ctr" anchorCtr="0">
            <a:noAutofit/>
          </a:bodyPr>
          <a:lstStyle/>
          <a:p>
            <a:endParaRPr/>
          </a:p>
        </p:txBody>
      </p:sp>
      <p:sp>
        <p:nvSpPr>
          <p:cNvPr id="424" name="Shape 424"/>
          <p:cNvSpPr/>
          <p:nvPr/>
        </p:nvSpPr>
        <p:spPr>
          <a:xfrm>
            <a:off x="152400" y="-32267"/>
            <a:ext cx="184666" cy="369332"/>
          </a:xfrm>
          <a:prstGeom prst="rect">
            <a:avLst/>
          </a:prstGeom>
          <a:noFill/>
          <a:ln>
            <a:noFill/>
          </a:ln>
        </p:spPr>
        <p:txBody>
          <a:bodyPr lIns="91425" tIns="45700" rIns="91425" bIns="45700" anchor="ctr" anchorCtr="0">
            <a:noAutofit/>
          </a:bodyPr>
          <a:lstStyle/>
          <a:p>
            <a:endParaRPr/>
          </a:p>
        </p:txBody>
      </p:sp>
      <p:sp>
        <p:nvSpPr>
          <p:cNvPr id="425" name="Shape 425"/>
          <p:cNvSpPr txBox="1"/>
          <p:nvPr/>
        </p:nvSpPr>
        <p:spPr>
          <a:xfrm>
            <a:off x="189309" y="1176371"/>
            <a:ext cx="3887521" cy="791556"/>
          </a:xfrm>
          <a:prstGeom prst="rect">
            <a:avLst/>
          </a:prstGeom>
          <a:noFill/>
          <a:ln>
            <a:noFill/>
          </a:ln>
        </p:spPr>
        <p:txBody>
          <a:bodyPr lIns="91425" tIns="45700" rIns="91425" bIns="45700" anchor="t" anchorCtr="0">
            <a:noAutofit/>
          </a:bodyPr>
          <a:lstStyle/>
          <a:p>
            <a:pPr marL="342900" marR="0" lvl="0" indent="-342900" algn="l" rtl="0">
              <a:spcBef>
                <a:spcPts val="400"/>
              </a:spcBef>
              <a:spcAft>
                <a:spcPts val="0"/>
              </a:spcAft>
              <a:buClr>
                <a:schemeClr val="dk1"/>
              </a:buClr>
              <a:buSzPct val="100000"/>
              <a:buFont typeface="Arial"/>
              <a:buChar char="•"/>
            </a:pPr>
            <a:r>
              <a:rPr lang="en" sz="2000" b="0" i="0" u="none" strike="noStrike" cap="none" baseline="0">
                <a:solidFill>
                  <a:schemeClr val="dk1"/>
                </a:solidFill>
                <a:latin typeface="Calibri"/>
                <a:ea typeface="Calibri"/>
                <a:cs typeface="Calibri"/>
                <a:sym typeface="Calibri"/>
              </a:rPr>
              <a:t>Abstract trace for scenario (B) is shown here.</a:t>
            </a:r>
          </a:p>
          <a:p>
            <a:pPr marL="342900" marR="0" lvl="0" indent="-342900" algn="l" rtl="0">
              <a:spcBef>
                <a:spcPts val="400"/>
              </a:spcBef>
              <a:spcAft>
                <a:spcPts val="0"/>
              </a:spcAft>
              <a:buClr>
                <a:schemeClr val="dk1"/>
              </a:buClr>
              <a:buSzPct val="100000"/>
              <a:buFont typeface="Arial"/>
              <a:buChar char="•"/>
            </a:pPr>
            <a:r>
              <a:rPr lang="en" sz="2000" b="0" i="0" u="none" strike="noStrike" cap="none" baseline="0">
                <a:solidFill>
                  <a:schemeClr val="dk1"/>
                </a:solidFill>
                <a:latin typeface="Courier New"/>
                <a:ea typeface="Courier New"/>
                <a:cs typeface="Courier New"/>
                <a:sym typeface="Courier New"/>
              </a:rPr>
              <a:t>app_id</a:t>
            </a:r>
            <a:r>
              <a:rPr lang="en" sz="2000" b="0" i="0" u="none" strike="noStrike" cap="none" baseline="0">
                <a:solidFill>
                  <a:schemeClr val="dk1"/>
                </a:solidFill>
                <a:latin typeface="Calibri"/>
                <a:ea typeface="Calibri"/>
                <a:cs typeface="Calibri"/>
                <a:sym typeface="Calibri"/>
              </a:rPr>
              <a:t>, representing the RP’s identity, is writable by Bob. </a:t>
            </a:r>
          </a:p>
          <a:p>
            <a:pPr marL="342900" marR="0" lvl="0" indent="-342900" algn="l" rtl="0">
              <a:spcBef>
                <a:spcPts val="400"/>
              </a:spcBef>
              <a:spcAft>
                <a:spcPts val="0"/>
              </a:spcAft>
              <a:buClr>
                <a:schemeClr val="dk1"/>
              </a:buClr>
              <a:buSzPct val="100000"/>
              <a:buFont typeface="Arial"/>
              <a:buChar char="•"/>
            </a:pPr>
            <a:r>
              <a:rPr lang="en" sz="2000" b="0" i="0" u="none" strike="noStrike" cap="none" baseline="0">
                <a:solidFill>
                  <a:schemeClr val="dk1"/>
                </a:solidFill>
                <a:latin typeface="Courier New"/>
                <a:ea typeface="Courier New"/>
                <a:cs typeface="Courier New"/>
                <a:sym typeface="Courier New"/>
              </a:rPr>
              <a:t>result</a:t>
            </a:r>
            <a:r>
              <a:rPr lang="en" sz="2000" b="0" i="0" u="none" strike="noStrike" cap="none" baseline="0">
                <a:solidFill>
                  <a:schemeClr val="dk1"/>
                </a:solidFill>
                <a:latin typeface="Calibri"/>
                <a:ea typeface="Calibri"/>
                <a:cs typeface="Calibri"/>
                <a:sym typeface="Calibri"/>
              </a:rPr>
              <a:t>, the secret for authentication is sent to Bob in BRM3.</a:t>
            </a:r>
          </a:p>
          <a:p>
            <a:pPr marL="342900" marR="0" lvl="0" indent="-342900" algn="l" rtl="0">
              <a:spcBef>
                <a:spcPts val="400"/>
              </a:spcBef>
              <a:spcAft>
                <a:spcPts val="0"/>
              </a:spcAft>
              <a:buClr>
                <a:schemeClr val="dk1"/>
              </a:buClr>
              <a:buSzPct val="100000"/>
              <a:buFont typeface="Arial"/>
              <a:buChar char="•"/>
            </a:pPr>
            <a:r>
              <a:rPr lang="en" sz="2000" b="0" i="0" u="none" strike="noStrike" cap="none" baseline="0">
                <a:solidFill>
                  <a:schemeClr val="dk1"/>
                </a:solidFill>
                <a:latin typeface="Calibri"/>
                <a:ea typeface="Calibri"/>
                <a:cs typeface="Calibri"/>
                <a:sym typeface="Calibri"/>
              </a:rPr>
              <a:t>Isn’t there an obvious vulnerability?</a:t>
            </a:r>
          </a:p>
          <a:p>
            <a:pPr marL="742950" marR="0" lvl="1" indent="-285750" algn="l" rtl="0">
              <a:spcBef>
                <a:spcPts val="320"/>
              </a:spcBef>
              <a:spcAft>
                <a:spcPts val="0"/>
              </a:spcAft>
              <a:buClr>
                <a:schemeClr val="dk1"/>
              </a:buClr>
              <a:buSzPct val="98958"/>
              <a:buFont typeface="Arial"/>
              <a:buChar char="•"/>
            </a:pPr>
            <a:r>
              <a:rPr lang="en" sz="1600" b="0" i="0" u="none" strike="noStrike" cap="none" baseline="0">
                <a:solidFill>
                  <a:schemeClr val="dk1"/>
                </a:solidFill>
                <a:latin typeface="Calibri"/>
                <a:ea typeface="Calibri"/>
                <a:cs typeface="Calibri"/>
                <a:sym typeface="Calibri"/>
              </a:rPr>
              <a:t>In BRM1, set </a:t>
            </a:r>
            <a:r>
              <a:rPr lang="en" sz="1600" b="0" i="0" u="none" strike="noStrike" cap="none" baseline="0">
                <a:solidFill>
                  <a:schemeClr val="dk1"/>
                </a:solidFill>
                <a:latin typeface="Courier New"/>
                <a:ea typeface="Courier New"/>
                <a:cs typeface="Courier New"/>
                <a:sym typeface="Courier New"/>
              </a:rPr>
              <a:t>app_id</a:t>
            </a:r>
            <a:r>
              <a:rPr lang="en" sz="1600" b="0" i="0" u="none" strike="noStrike" cap="none" baseline="0">
                <a:solidFill>
                  <a:schemeClr val="dk1"/>
                </a:solidFill>
                <a:latin typeface="Calibri"/>
                <a:ea typeface="Calibri"/>
                <a:cs typeface="Calibri"/>
                <a:sym typeface="Calibri"/>
              </a:rPr>
              <a:t> value to be the </a:t>
            </a:r>
            <a:r>
              <a:rPr lang="en" sz="1600" b="0" i="0" u="none" strike="noStrike" cap="none" baseline="0">
                <a:solidFill>
                  <a:schemeClr val="dk1"/>
                </a:solidFill>
                <a:latin typeface="Courier New"/>
                <a:ea typeface="Courier New"/>
                <a:cs typeface="Courier New"/>
                <a:sym typeface="Courier New"/>
              </a:rPr>
              <a:t>app_id</a:t>
            </a:r>
            <a:r>
              <a:rPr lang="en" sz="1600" b="0" i="0" u="none" strike="noStrike" cap="none" baseline="0">
                <a:solidFill>
                  <a:schemeClr val="dk1"/>
                </a:solidFill>
                <a:latin typeface="Calibri"/>
                <a:ea typeface="Calibri"/>
                <a:cs typeface="Calibri"/>
                <a:sym typeface="Calibri"/>
              </a:rPr>
              <a:t> of the target RP;</a:t>
            </a:r>
          </a:p>
          <a:p>
            <a:pPr marL="742950" marR="0" lvl="1" indent="-285750" algn="l" rtl="0">
              <a:spcBef>
                <a:spcPts val="320"/>
              </a:spcBef>
              <a:spcAft>
                <a:spcPts val="0"/>
              </a:spcAft>
              <a:buClr>
                <a:schemeClr val="dk1"/>
              </a:buClr>
              <a:buSzPct val="98958"/>
              <a:buFont typeface="Arial"/>
              <a:buChar char="•"/>
            </a:pPr>
            <a:r>
              <a:rPr lang="en" sz="1600" b="0" i="0" u="none" strike="noStrike" cap="none" baseline="0">
                <a:solidFill>
                  <a:schemeClr val="dk1"/>
                </a:solidFill>
                <a:latin typeface="Calibri"/>
                <a:ea typeface="Calibri"/>
                <a:cs typeface="Calibri"/>
                <a:sym typeface="Calibri"/>
              </a:rPr>
              <a:t>In BRM3, Bob will receive the result corresponding to the target RP</a:t>
            </a:r>
          </a:p>
          <a:p>
            <a:pPr marL="742950" marR="0" lvl="1" indent="-285750" algn="l" rtl="0">
              <a:spcBef>
                <a:spcPts val="320"/>
              </a:spcBef>
              <a:spcAft>
                <a:spcPts val="0"/>
              </a:spcAft>
              <a:buClr>
                <a:schemeClr val="dk1"/>
              </a:buClr>
              <a:buSzPct val="98958"/>
              <a:buFont typeface="Arial"/>
              <a:buChar char="•"/>
            </a:pPr>
            <a:r>
              <a:rPr lang="en" sz="1600" b="0" i="0" u="none" strike="noStrike" cap="none" baseline="0">
                <a:solidFill>
                  <a:schemeClr val="dk1"/>
                </a:solidFill>
                <a:latin typeface="Calibri"/>
                <a:ea typeface="Calibri"/>
                <a:cs typeface="Calibri"/>
                <a:sym typeface="Calibri"/>
              </a:rPr>
              <a:t>Now, Bob would be able to login to the target RP.</a:t>
            </a:r>
          </a:p>
          <a:p>
            <a:pPr marL="342900" marR="0" lvl="0" indent="-342900" algn="l" rtl="0">
              <a:spcBef>
                <a:spcPts val="400"/>
              </a:spcBef>
              <a:spcAft>
                <a:spcPts val="0"/>
              </a:spcAft>
              <a:buClr>
                <a:schemeClr val="dk1"/>
              </a:buClr>
              <a:buSzPct val="100000"/>
              <a:buFont typeface="Arial"/>
              <a:buChar char="•"/>
            </a:pPr>
            <a:r>
              <a:rPr lang="en" sz="2000" b="0" i="0" u="none" strike="noStrike" cap="none" baseline="0">
                <a:solidFill>
                  <a:schemeClr val="dk1"/>
                </a:solidFill>
                <a:latin typeface="Calibri"/>
                <a:ea typeface="Calibri"/>
                <a:cs typeface="Calibri"/>
                <a:sym typeface="Calibri"/>
              </a:rPr>
              <a:t>Does this obvious attack work?</a:t>
            </a:r>
          </a:p>
          <a:p>
            <a:endParaRPr lang="en" sz="2000" b="0" i="0" u="none" strike="noStrike" cap="none" baseline="0">
              <a:solidFill>
                <a:schemeClr val="dk1"/>
              </a:solidFill>
              <a:latin typeface="Calibri"/>
              <a:ea typeface="Calibri"/>
              <a:cs typeface="Calibri"/>
              <a:sym typeface="Calibri"/>
            </a:endParaRPr>
          </a:p>
        </p:txBody>
      </p:sp>
      <p:sp>
        <p:nvSpPr>
          <p:cNvPr id="426" name="Shape 426"/>
          <p:cNvSpPr/>
          <p:nvPr/>
        </p:nvSpPr>
        <p:spPr>
          <a:xfrm>
            <a:off x="152400" y="-32267"/>
            <a:ext cx="184666" cy="369332"/>
          </a:xfrm>
          <a:prstGeom prst="rect">
            <a:avLst/>
          </a:prstGeom>
          <a:noFill/>
          <a:ln>
            <a:noFill/>
          </a:ln>
        </p:spPr>
        <p:txBody>
          <a:bodyPr lIns="91425" tIns="45700" rIns="91425" bIns="45700" anchor="ctr" anchorCtr="0">
            <a:noAutofit/>
          </a:bodyPr>
          <a:lstStyle/>
          <a:p>
            <a:endParaRPr/>
          </a:p>
        </p:txBody>
      </p:sp>
      <p:grpSp>
        <p:nvGrpSpPr>
          <p:cNvPr id="427" name="Shape 427"/>
          <p:cNvGrpSpPr/>
          <p:nvPr/>
        </p:nvGrpSpPr>
        <p:grpSpPr>
          <a:xfrm>
            <a:off x="4019435" y="1873835"/>
            <a:ext cx="5042969" cy="3543160"/>
            <a:chOff x="0" y="1594"/>
            <a:chExt cx="30936" cy="25735"/>
          </a:xfrm>
        </p:grpSpPr>
        <p:cxnSp>
          <p:nvCxnSpPr>
            <p:cNvPr id="428" name="Shape 428"/>
            <p:cNvCxnSpPr/>
            <p:nvPr/>
          </p:nvCxnSpPr>
          <p:spPr>
            <a:xfrm rot="10800000" flipH="1">
              <a:off x="0" y="13509"/>
              <a:ext cx="30790" cy="7"/>
            </a:xfrm>
            <a:prstGeom prst="straightConnector1">
              <a:avLst/>
            </a:prstGeom>
            <a:noFill/>
            <a:ln w="9525" cap="flat">
              <a:solidFill>
                <a:srgbClr val="000000"/>
              </a:solidFill>
              <a:prstDash val="solid"/>
              <a:round/>
              <a:headEnd type="none" w="med" len="med"/>
              <a:tailEnd type="none" w="med" len="med"/>
            </a:ln>
          </p:spPr>
        </p:cxnSp>
        <p:cxnSp>
          <p:nvCxnSpPr>
            <p:cNvPr id="429" name="Shape 429"/>
            <p:cNvCxnSpPr/>
            <p:nvPr/>
          </p:nvCxnSpPr>
          <p:spPr>
            <a:xfrm rot="10800000" flipH="1">
              <a:off x="68" y="20526"/>
              <a:ext cx="30791" cy="7"/>
            </a:xfrm>
            <a:prstGeom prst="straightConnector1">
              <a:avLst/>
            </a:prstGeom>
            <a:noFill/>
            <a:ln w="9525" cap="flat">
              <a:solidFill>
                <a:srgbClr val="000000"/>
              </a:solidFill>
              <a:prstDash val="solid"/>
              <a:round/>
              <a:headEnd type="none" w="med" len="med"/>
              <a:tailEnd type="none" w="med" len="med"/>
            </a:ln>
          </p:spPr>
        </p:cxnSp>
        <p:cxnSp>
          <p:nvCxnSpPr>
            <p:cNvPr id="430" name="Shape 430"/>
            <p:cNvCxnSpPr/>
            <p:nvPr/>
          </p:nvCxnSpPr>
          <p:spPr>
            <a:xfrm rot="10800000" flipH="1">
              <a:off x="68" y="1594"/>
              <a:ext cx="30791" cy="5"/>
            </a:xfrm>
            <a:prstGeom prst="straightConnector1">
              <a:avLst/>
            </a:prstGeom>
            <a:noFill/>
            <a:ln w="9525" cap="flat">
              <a:solidFill>
                <a:srgbClr val="000000"/>
              </a:solidFill>
              <a:prstDash val="solid"/>
              <a:round/>
              <a:headEnd type="none" w="med" len="med"/>
              <a:tailEnd type="none" w="med" len="med"/>
            </a:ln>
          </p:spPr>
        </p:cxnSp>
        <p:cxnSp>
          <p:nvCxnSpPr>
            <p:cNvPr id="431" name="Shape 431"/>
            <p:cNvCxnSpPr/>
            <p:nvPr/>
          </p:nvCxnSpPr>
          <p:spPr>
            <a:xfrm rot="10800000" flipH="1">
              <a:off x="145" y="27322"/>
              <a:ext cx="30791" cy="7"/>
            </a:xfrm>
            <a:prstGeom prst="straightConnector1">
              <a:avLst/>
            </a:prstGeom>
            <a:noFill/>
            <a:ln w="9525" cap="flat">
              <a:solidFill>
                <a:srgbClr val="000000"/>
              </a:solidFill>
              <a:prstDash val="solid"/>
              <a:round/>
              <a:headEnd type="none" w="med" len="med"/>
              <a:tailEnd type="none" w="med" len="med"/>
            </a:ln>
          </p:spPr>
        </p:cxnSp>
      </p:grpSp>
      <p:sp>
        <p:nvSpPr>
          <p:cNvPr id="432" name="Shape 432"/>
          <p:cNvSpPr/>
          <p:nvPr/>
        </p:nvSpPr>
        <p:spPr>
          <a:xfrm>
            <a:off x="4072101" y="1904359"/>
            <a:ext cx="4572000" cy="160043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1400" b="1" i="0" u="none" strike="noStrike" cap="none" baseline="0">
                <a:solidFill>
                  <a:schemeClr val="dk1"/>
                </a:solidFill>
                <a:latin typeface="Courier New"/>
                <a:ea typeface="Courier New"/>
                <a:cs typeface="Courier New"/>
                <a:sym typeface="Courier New"/>
              </a:rPr>
              <a:t>BRM1</a:t>
            </a:r>
            <a:r>
              <a:rPr lang="en" sz="1400" b="0" i="0" u="none" strike="noStrike" cap="none" baseline="0">
                <a:solidFill>
                  <a:schemeClr val="dk1"/>
                </a:solidFill>
                <a:latin typeface="Courier New"/>
                <a:ea typeface="Courier New"/>
                <a:cs typeface="Courier New"/>
                <a:sym typeface="Courier New"/>
              </a:rPr>
              <a:t>:</a:t>
            </a:r>
            <a:r>
              <a:rPr lang="en" sz="1400" b="0" i="0" u="none" strike="noStrike" cap="none" baseline="0">
                <a:solidFill>
                  <a:srgbClr val="FF0000"/>
                </a:solidFill>
                <a:latin typeface="Courier New"/>
                <a:ea typeface="Courier New"/>
                <a:cs typeface="Courier New"/>
                <a:sym typeface="Courier New"/>
              </a:rPr>
              <a:t>src=Bob.com</a:t>
            </a:r>
            <a:r>
              <a:rPr lang="en" sz="1400" b="0" i="0" u="none" strike="noStrike" cap="none" baseline="0">
                <a:solidFill>
                  <a:schemeClr val="dk1"/>
                </a:solidFill>
                <a:latin typeface="Courier New"/>
                <a:ea typeface="Courier New"/>
                <a:cs typeface="Courier New"/>
                <a:sym typeface="Courier New"/>
              </a:rPr>
              <a:t> dst=http://!IdP/permissions.req </a:t>
            </a:r>
          </a:p>
          <a:p>
            <a:pPr marL="0" marR="0" lvl="0" indent="0" algn="l" rtl="0">
              <a:spcBef>
                <a:spcPts val="0"/>
              </a:spcBef>
              <a:spcAft>
                <a:spcPts val="0"/>
              </a:spcAft>
              <a:buSzPct val="25000"/>
              <a:buNone/>
            </a:pPr>
            <a:r>
              <a:rPr lang="en" sz="1400" b="1" i="0" u="none" strike="noStrike" cap="none" baseline="0">
                <a:solidFill>
                  <a:schemeClr val="dk1"/>
                </a:solidFill>
                <a:latin typeface="Courier New"/>
                <a:ea typeface="Courier New"/>
                <a:cs typeface="Courier New"/>
                <a:sym typeface="Courier New"/>
              </a:rPr>
              <a:t>Arguments</a:t>
            </a:r>
            <a:r>
              <a:rPr lang="en" sz="1400" b="0" i="0" u="none" strike="noStrike" cap="none" baseline="0">
                <a:solidFill>
                  <a:schemeClr val="dk1"/>
                </a:solidFill>
                <a:latin typeface="Courier New"/>
                <a:ea typeface="Courier New"/>
                <a:cs typeface="Courier New"/>
                <a:sym typeface="Courier New"/>
              </a:rPr>
              <a:t>: </a:t>
            </a:r>
            <a:r>
              <a:rPr lang="en" sz="1400" b="0" i="0" u="none" strike="noStrike" cap="none" baseline="0">
                <a:solidFill>
                  <a:srgbClr val="FF0000"/>
                </a:solidFill>
                <a:latin typeface="Courier New"/>
                <a:ea typeface="Courier New"/>
                <a:cs typeface="Courier New"/>
                <a:sym typeface="Courier New"/>
              </a:rPr>
              <a:t>app_id[BLOB] ↓ </a:t>
            </a:r>
            <a:r>
              <a:rPr lang="en" sz="1400" b="0" i="0" u="none" strike="noStrike" cap="none" baseline="0">
                <a:solidFill>
                  <a:schemeClr val="dk1"/>
                </a:solidFill>
                <a:latin typeface="Courier New"/>
                <a:ea typeface="Courier New"/>
                <a:cs typeface="Courier New"/>
                <a:sym typeface="Courier New"/>
              </a:rPr>
              <a:t>&amp; cb[SEC][BG] &amp; </a:t>
            </a:r>
          </a:p>
          <a:p>
            <a:pPr marL="0" marR="0" lvl="0" indent="0" algn="l" rtl="0">
              <a:spcBef>
                <a:spcPts val="0"/>
              </a:spcBef>
              <a:spcAft>
                <a:spcPts val="0"/>
              </a:spcAft>
              <a:buSzPct val="25000"/>
              <a:buNone/>
            </a:pPr>
            <a:r>
              <a:rPr lang="en" sz="1400" b="0" i="0" u="none" strike="noStrike" cap="none" baseline="0">
                <a:solidFill>
                  <a:schemeClr val="dk1"/>
                </a:solidFill>
                <a:latin typeface="Courier New"/>
                <a:ea typeface="Courier New"/>
                <a:cs typeface="Courier New"/>
                <a:sym typeface="Courier New"/>
              </a:rPr>
              <a:t>   next[URL]{</a:t>
            </a:r>
          </a:p>
          <a:p>
            <a:pPr marL="0" marR="0" lvl="0" indent="0" algn="l" rtl="0">
              <a:spcBef>
                <a:spcPts val="0"/>
              </a:spcBef>
              <a:spcAft>
                <a:spcPts val="0"/>
              </a:spcAft>
              <a:buSzPct val="25000"/>
              <a:buNone/>
            </a:pPr>
            <a:r>
              <a:rPr lang="en" sz="1400" b="0" i="0" u="none" strike="noStrike" cap="none" baseline="0">
                <a:solidFill>
                  <a:schemeClr val="dk1"/>
                </a:solidFill>
                <a:latin typeface="Courier New"/>
                <a:ea typeface="Courier New"/>
                <a:cs typeface="Courier New"/>
                <a:sym typeface="Courier New"/>
              </a:rPr>
              <a:t>      http://!IdP/connect/xd_proxy.php↓? </a:t>
            </a:r>
          </a:p>
          <a:p>
            <a:pPr marL="0" marR="0" lvl="0" indent="0" algn="l" rtl="0">
              <a:spcBef>
                <a:spcPts val="0"/>
              </a:spcBef>
              <a:spcAft>
                <a:spcPts val="0"/>
              </a:spcAft>
              <a:buSzPct val="25000"/>
              <a:buNone/>
            </a:pPr>
            <a:r>
              <a:rPr lang="en" sz="1400" b="0" i="0" u="none" strike="noStrike" cap="none" baseline="0">
                <a:solidFill>
                  <a:schemeClr val="dk1"/>
                </a:solidFill>
                <a:latin typeface="Courier New"/>
                <a:ea typeface="Courier New"/>
                <a:cs typeface="Courier New"/>
                <a:sym typeface="Courier New"/>
              </a:rPr>
              <a:t>      origin[BLOB] ↓ &amp; transport[WORD] ↓</a:t>
            </a:r>
          </a:p>
          <a:p>
            <a:pPr marL="0" marR="0" lvl="0" indent="0" algn="l" rtl="0">
              <a:spcBef>
                <a:spcPts val="0"/>
              </a:spcBef>
              <a:spcAft>
                <a:spcPts val="0"/>
              </a:spcAft>
              <a:buSzPct val="25000"/>
              <a:buNone/>
            </a:pPr>
            <a:r>
              <a:rPr lang="en" sz="1400" b="0" i="0" u="none" strike="noStrike" cap="none" baseline="0">
                <a:solidFill>
                  <a:schemeClr val="dk1"/>
                </a:solidFill>
                <a:latin typeface="Courier New"/>
                <a:ea typeface="Courier New"/>
                <a:cs typeface="Courier New"/>
                <a:sym typeface="Courier New"/>
              </a:rPr>
              <a:t>   } &amp; … &amp; … &amp; … (other 13 elements </a:t>
            </a:r>
            <a:r>
              <a:rPr lang="en" sz="1400" b="0" i="0" u="none" strike="noStrike" cap="none" baseline="0">
                <a:solidFill>
                  <a:schemeClr val="dk1"/>
                </a:solidFill>
                <a:latin typeface="Arial"/>
                <a:ea typeface="Arial"/>
                <a:cs typeface="Arial"/>
                <a:sym typeface="Arial"/>
              </a:rPr>
              <a:t>)</a:t>
            </a:r>
          </a:p>
        </p:txBody>
      </p:sp>
      <p:sp>
        <p:nvSpPr>
          <p:cNvPr id="433" name="Shape 433"/>
          <p:cNvSpPr/>
          <p:nvPr/>
        </p:nvSpPr>
        <p:spPr>
          <a:xfrm>
            <a:off x="4030683" y="3565376"/>
            <a:ext cx="4976788" cy="116955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1400" b="1" i="0" u="none" strike="noStrike" cap="none" baseline="0">
                <a:solidFill>
                  <a:schemeClr val="dk1"/>
                </a:solidFill>
                <a:latin typeface="Courier New"/>
                <a:ea typeface="Courier New"/>
                <a:cs typeface="Courier New"/>
                <a:sym typeface="Courier New"/>
              </a:rPr>
              <a:t>BRM2</a:t>
            </a:r>
            <a:r>
              <a:rPr lang="en" sz="1400" b="0" i="0" u="none" strike="noStrike" cap="none" baseline="0">
                <a:solidFill>
                  <a:schemeClr val="dk1"/>
                </a:solidFill>
                <a:latin typeface="Courier New"/>
                <a:ea typeface="Courier New"/>
                <a:cs typeface="Courier New"/>
                <a:sym typeface="Courier New"/>
              </a:rPr>
              <a:t>:src=!IdP   dst=http://!IdP/xd_proxy.php↓ </a:t>
            </a:r>
          </a:p>
          <a:p>
            <a:pPr marL="0" marR="0" lvl="0" indent="0" algn="l" rtl="0">
              <a:spcBef>
                <a:spcPts val="0"/>
              </a:spcBef>
              <a:spcAft>
                <a:spcPts val="0"/>
              </a:spcAft>
              <a:buSzPct val="25000"/>
              <a:buNone/>
            </a:pPr>
            <a:r>
              <a:rPr lang="en" sz="1400" b="1" i="0" u="none" strike="noStrike" cap="none" baseline="0">
                <a:solidFill>
                  <a:schemeClr val="dk1"/>
                </a:solidFill>
                <a:latin typeface="Courier New"/>
                <a:ea typeface="Courier New"/>
                <a:cs typeface="Courier New"/>
                <a:sym typeface="Courier New"/>
              </a:rPr>
              <a:t>Arguments</a:t>
            </a:r>
            <a:r>
              <a:rPr lang="en" sz="1400" b="0" i="0" u="none" strike="noStrike" cap="none" baseline="0">
                <a:solidFill>
                  <a:schemeClr val="dk1"/>
                </a:solidFill>
                <a:latin typeface="Courier New"/>
                <a:ea typeface="Courier New"/>
                <a:cs typeface="Courier New"/>
                <a:sym typeface="Courier New"/>
              </a:rPr>
              <a:t>: origin[BLOB]↓ &amp; transport[WORD]↓ &amp; </a:t>
            </a:r>
          </a:p>
          <a:p>
            <a:pPr marL="0" marR="0" lvl="0" indent="0" algn="l" rtl="0">
              <a:spcBef>
                <a:spcPts val="0"/>
              </a:spcBef>
              <a:spcAft>
                <a:spcPts val="0"/>
              </a:spcAft>
              <a:buSzPct val="25000"/>
              <a:buNone/>
            </a:pPr>
            <a:r>
              <a:rPr lang="en" sz="1400" b="0" i="0" u="none" strike="noStrike" cap="none" baseline="0">
                <a:solidFill>
                  <a:schemeClr val="dk1"/>
                </a:solidFill>
                <a:latin typeface="Courier New"/>
                <a:ea typeface="Courier New"/>
                <a:cs typeface="Courier New"/>
                <a:sym typeface="Courier New"/>
              </a:rPr>
              <a:t>         </a:t>
            </a:r>
            <a:r>
              <a:rPr lang="en" sz="1400" b="0" i="0" u="none" strike="noStrike" cap="none" baseline="0">
                <a:solidFill>
                  <a:srgbClr val="FF0000"/>
                </a:solidFill>
                <a:latin typeface="Courier New"/>
                <a:ea typeface="Courier New"/>
                <a:cs typeface="Courier New"/>
                <a:sym typeface="Courier New"/>
              </a:rPr>
              <a:t>result[SEC]↑</a:t>
            </a:r>
            <a:r>
              <a:rPr lang="en" sz="1400" b="0" i="0" u="none" strike="noStrike" cap="none" baseline="0">
                <a:solidFill>
                  <a:schemeClr val="dk1"/>
                </a:solidFill>
                <a:latin typeface="Courier New"/>
                <a:ea typeface="Courier New"/>
                <a:cs typeface="Courier New"/>
                <a:sym typeface="Courier New"/>
              </a:rPr>
              <a:t> &amp; … &amp; … </a:t>
            </a:r>
            <a:r>
              <a:rPr lang="en" sz="1400" b="0" i="0" u="none" strike="noStrike" cap="none" baseline="0">
                <a:solidFill>
                  <a:schemeClr val="dk1"/>
                </a:solidFill>
                <a:latin typeface="Arial"/>
                <a:ea typeface="Arial"/>
                <a:cs typeface="Arial"/>
                <a:sym typeface="Arial"/>
              </a:rPr>
              <a:t>(other 4 elements)</a:t>
            </a:r>
          </a:p>
        </p:txBody>
      </p:sp>
      <p:sp>
        <p:nvSpPr>
          <p:cNvPr id="434" name="Shape 434"/>
          <p:cNvSpPr/>
          <p:nvPr/>
        </p:nvSpPr>
        <p:spPr>
          <a:xfrm>
            <a:off x="4047798" y="4580078"/>
            <a:ext cx="5056496" cy="738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1400" b="1" i="0" u="none" strike="noStrike" cap="none" baseline="0">
                <a:solidFill>
                  <a:schemeClr val="dk1"/>
                </a:solidFill>
                <a:latin typeface="Courier New"/>
                <a:ea typeface="Courier New"/>
                <a:cs typeface="Courier New"/>
                <a:sym typeface="Courier New"/>
              </a:rPr>
              <a:t>BRM3</a:t>
            </a:r>
            <a:r>
              <a:rPr lang="en" sz="1400" b="0" i="0" u="none" strike="noStrike" cap="none" baseline="0">
                <a:solidFill>
                  <a:schemeClr val="dk1"/>
                </a:solidFill>
                <a:latin typeface="Courier New"/>
                <a:ea typeface="Courier New"/>
                <a:cs typeface="Courier New"/>
                <a:sym typeface="Courier New"/>
              </a:rPr>
              <a:t>:src=!IdP↓  </a:t>
            </a:r>
            <a:r>
              <a:rPr lang="en" sz="1400" b="0" i="0" u="none" strike="noStrike" cap="none" baseline="0">
                <a:solidFill>
                  <a:srgbClr val="FF0000"/>
                </a:solidFill>
                <a:latin typeface="Courier New"/>
                <a:ea typeface="Courier New"/>
                <a:cs typeface="Courier New"/>
                <a:sym typeface="Courier New"/>
              </a:rPr>
              <a:t>dst=http://Bob.com/login.php </a:t>
            </a:r>
          </a:p>
          <a:p>
            <a:pPr marL="0" marR="0" lvl="0" indent="0" algn="l" rtl="0">
              <a:spcBef>
                <a:spcPts val="0"/>
              </a:spcBef>
              <a:spcAft>
                <a:spcPts val="0"/>
              </a:spcAft>
              <a:buSzPct val="25000"/>
              <a:buNone/>
            </a:pPr>
            <a:r>
              <a:rPr lang="en" sz="1400" b="1" i="0" u="none" strike="noStrike" cap="none" baseline="0">
                <a:solidFill>
                  <a:schemeClr val="dk1"/>
                </a:solidFill>
                <a:latin typeface="Courier New"/>
                <a:ea typeface="Courier New"/>
                <a:cs typeface="Courier New"/>
                <a:sym typeface="Courier New"/>
              </a:rPr>
              <a:t>Arguments</a:t>
            </a:r>
            <a:r>
              <a:rPr lang="en" sz="1400" b="0" i="0" u="none" strike="noStrike" cap="none" baseline="0">
                <a:solidFill>
                  <a:schemeClr val="dk1"/>
                </a:solidFill>
                <a:latin typeface="Courier New"/>
                <a:ea typeface="Courier New"/>
                <a:cs typeface="Courier New"/>
                <a:sym typeface="Courier New"/>
              </a:rPr>
              <a:t>: origin[BLOB]↓ &amp; transport[WORD]↓ &amp; </a:t>
            </a:r>
          </a:p>
          <a:p>
            <a:pPr marL="0" marR="0" lvl="0" indent="0" algn="l" rtl="0">
              <a:spcBef>
                <a:spcPts val="0"/>
              </a:spcBef>
              <a:spcAft>
                <a:spcPts val="0"/>
              </a:spcAft>
              <a:buSzPct val="25000"/>
              <a:buNone/>
            </a:pPr>
            <a:r>
              <a:rPr lang="en" sz="1400" b="0" i="0" u="none" strike="noStrike" cap="none" baseline="0">
                <a:solidFill>
                  <a:schemeClr val="dk1"/>
                </a:solidFill>
                <a:latin typeface="Courier New"/>
                <a:ea typeface="Courier New"/>
                <a:cs typeface="Courier New"/>
                <a:sym typeface="Courier New"/>
              </a:rPr>
              <a:t>         </a:t>
            </a:r>
            <a:r>
              <a:rPr lang="en" sz="1400" b="0" i="0" u="none" strike="noStrike" cap="none" baseline="0">
                <a:solidFill>
                  <a:srgbClr val="FF0000"/>
                </a:solidFill>
                <a:latin typeface="Courier New"/>
                <a:ea typeface="Courier New"/>
                <a:cs typeface="Courier New"/>
                <a:sym typeface="Courier New"/>
              </a:rPr>
              <a:t>result[SEC]↑ </a:t>
            </a:r>
            <a:r>
              <a:rPr lang="en" sz="1400" b="0" i="0" u="none" strike="noStrike" cap="none" baseline="0">
                <a:solidFill>
                  <a:schemeClr val="dk1"/>
                </a:solidFill>
                <a:latin typeface="Courier New"/>
                <a:ea typeface="Courier New"/>
                <a:cs typeface="Courier New"/>
                <a:sym typeface="Courier New"/>
              </a:rPr>
              <a:t>&amp; … &amp; … </a:t>
            </a:r>
            <a:r>
              <a:rPr lang="en" sz="1400" b="0" i="0" u="none" strike="noStrike" cap="none" baseline="0">
                <a:solidFill>
                  <a:schemeClr val="dk1"/>
                </a:solidFill>
                <a:latin typeface="Arial"/>
                <a:ea typeface="Arial"/>
                <a:cs typeface="Arial"/>
                <a:sym typeface="Arial"/>
              </a:rPr>
              <a:t>(other 3 elements )</a:t>
            </a:r>
          </a:p>
        </p:txBody>
      </p:sp>
      <p:sp>
        <p:nvSpPr>
          <p:cNvPr id="435" name="Shape 435"/>
          <p:cNvSpPr/>
          <p:nvPr/>
        </p:nvSpPr>
        <p:spPr>
          <a:xfrm>
            <a:off x="6087728" y="1714025"/>
            <a:ext cx="2286000" cy="649491"/>
          </a:xfrm>
          <a:prstGeom prst="wedgeRoundRectCallout">
            <a:avLst>
              <a:gd name="adj1" fmla="val -64028"/>
              <a:gd name="adj2" fmla="val 54315"/>
              <a:gd name="adj3" fmla="val 16667"/>
            </a:avLst>
          </a:prstGeom>
          <a:solidFill>
            <a:schemeClr val="l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 sz="1800" b="0" i="0" u="none" strike="noStrike" cap="none" baseline="0">
                <a:solidFill>
                  <a:schemeClr val="dk1"/>
                </a:solidFill>
                <a:latin typeface="Arial"/>
                <a:ea typeface="Arial"/>
                <a:cs typeface="Arial"/>
                <a:sym typeface="Arial"/>
              </a:rPr>
              <a:t>Hi Facebook, </a:t>
            </a:r>
          </a:p>
          <a:p>
            <a:pPr marL="0" marR="0" lvl="0" indent="0" algn="ctr" rtl="0">
              <a:spcBef>
                <a:spcPts val="0"/>
              </a:spcBef>
              <a:spcAft>
                <a:spcPts val="0"/>
              </a:spcAft>
              <a:buSzPct val="25000"/>
              <a:buNone/>
            </a:pPr>
            <a:r>
              <a:rPr lang="en" sz="1800" b="0" i="0" u="none" strike="noStrike" cap="none" baseline="0">
                <a:solidFill>
                  <a:schemeClr val="dk1"/>
                </a:solidFill>
                <a:latin typeface="Arial"/>
                <a:ea typeface="Arial"/>
                <a:cs typeface="Arial"/>
                <a:sym typeface="Arial"/>
              </a:rPr>
              <a:t>I am NYTimes.com</a:t>
            </a:r>
          </a:p>
        </p:txBody>
      </p:sp>
      <p:sp>
        <p:nvSpPr>
          <p:cNvPr id="436" name="Shape 436"/>
          <p:cNvSpPr/>
          <p:nvPr/>
        </p:nvSpPr>
        <p:spPr>
          <a:xfrm>
            <a:off x="6041651" y="3273616"/>
            <a:ext cx="2602451" cy="752122"/>
          </a:xfrm>
          <a:prstGeom prst="wedgeRoundRectCallout">
            <a:avLst>
              <a:gd name="adj1" fmla="val -64028"/>
              <a:gd name="adj2" fmla="val 54315"/>
              <a:gd name="adj3" fmla="val 16667"/>
            </a:avLst>
          </a:prstGeom>
          <a:solidFill>
            <a:schemeClr val="l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 sz="1800" b="0" i="0" u="none" strike="noStrike" cap="none" baseline="0">
                <a:solidFill>
                  <a:schemeClr val="dk1"/>
                </a:solidFill>
                <a:latin typeface="Arial"/>
                <a:ea typeface="Arial"/>
                <a:cs typeface="Arial"/>
                <a:sym typeface="Arial"/>
              </a:rPr>
              <a:t>Facebook generates </a:t>
            </a:r>
            <a:r>
              <a:rPr lang="en" sz="1800" b="0" i="0" u="none" strike="noStrike" cap="none" baseline="0">
                <a:solidFill>
                  <a:schemeClr val="dk1"/>
                </a:solidFill>
                <a:latin typeface="Courier New"/>
                <a:ea typeface="Courier New"/>
                <a:cs typeface="Courier New"/>
                <a:sym typeface="Courier New"/>
              </a:rPr>
              <a:t>result</a:t>
            </a:r>
            <a:r>
              <a:rPr lang="en" sz="1800" b="0" i="0" u="none" strike="noStrike" cap="none" baseline="0">
                <a:solidFill>
                  <a:schemeClr val="dk1"/>
                </a:solidFill>
                <a:latin typeface="Arial"/>
                <a:ea typeface="Arial"/>
                <a:cs typeface="Arial"/>
                <a:sym typeface="Arial"/>
              </a:rPr>
              <a:t> to allow login to NYTimes.com</a:t>
            </a:r>
          </a:p>
        </p:txBody>
      </p:sp>
      <p:sp>
        <p:nvSpPr>
          <p:cNvPr id="437" name="Shape 437"/>
          <p:cNvSpPr/>
          <p:nvPr/>
        </p:nvSpPr>
        <p:spPr>
          <a:xfrm>
            <a:off x="6041651" y="5308864"/>
            <a:ext cx="2286000" cy="649491"/>
          </a:xfrm>
          <a:prstGeom prst="wedgeRoundRectCallout">
            <a:avLst>
              <a:gd name="adj1" fmla="val -64028"/>
              <a:gd name="adj2" fmla="val -55368"/>
              <a:gd name="adj3" fmla="val 16667"/>
            </a:avLst>
          </a:prstGeom>
          <a:solidFill>
            <a:schemeClr val="lt1"/>
          </a:solidFill>
          <a:ln w="25400" cap="flat">
            <a:solidFill>
              <a:srgbClr val="395E8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 sz="1800" b="0" i="0" u="none" strike="noStrike" cap="none" baseline="0">
                <a:solidFill>
                  <a:schemeClr val="dk1"/>
                </a:solidFill>
                <a:latin typeface="Courier New"/>
                <a:ea typeface="Courier New"/>
                <a:cs typeface="Courier New"/>
                <a:sym typeface="Courier New"/>
              </a:rPr>
              <a:t>result</a:t>
            </a:r>
            <a:r>
              <a:rPr lang="en" sz="1800" b="0" i="0" u="none" strike="noStrike" cap="none" baseline="0">
                <a:solidFill>
                  <a:schemeClr val="dk1"/>
                </a:solidFill>
                <a:latin typeface="Arial"/>
                <a:ea typeface="Arial"/>
                <a:cs typeface="Arial"/>
                <a:sym typeface="Arial"/>
              </a:rPr>
              <a:t> is passed to Bob.com</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5"/>
                                        </p:tgtEl>
                                        <p:attrNameLst>
                                          <p:attrName>style.visibility</p:attrName>
                                        </p:attrNameLst>
                                      </p:cBhvr>
                                      <p:to>
                                        <p:strVal val="visible"/>
                                      </p:to>
                                    </p:set>
                                    <p:animEffect transition="in" filter="fade">
                                      <p:cBhvr>
                                        <p:cTn id="7" dur="1"/>
                                        <p:tgtEl>
                                          <p:spTgt spid="4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6"/>
                                        </p:tgtEl>
                                        <p:attrNameLst>
                                          <p:attrName>style.visibility</p:attrName>
                                        </p:attrNameLst>
                                      </p:cBhvr>
                                      <p:to>
                                        <p:strVal val="visible"/>
                                      </p:to>
                                    </p:set>
                                    <p:animEffect transition="in" filter="fade">
                                      <p:cBhvr>
                                        <p:cTn id="12" dur="1"/>
                                        <p:tgtEl>
                                          <p:spTgt spid="4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7"/>
                                        </p:tgtEl>
                                        <p:attrNameLst>
                                          <p:attrName>style.visibility</p:attrName>
                                        </p:attrNameLst>
                                      </p:cBhvr>
                                      <p:to>
                                        <p:strVal val="visible"/>
                                      </p:to>
                                    </p:set>
                                    <p:animEffect transition="in" filter="fade">
                                      <p:cBhvr>
                                        <p:cTn id="17" dur="1"/>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284842" y="1367444"/>
            <a:ext cx="8465751" cy="2708777"/>
          </a:xfrm>
          <a:prstGeom prst="rect">
            <a:avLst/>
          </a:prstGeom>
          <a:noFill/>
          <a:ln>
            <a:noFill/>
          </a:ln>
        </p:spPr>
        <p:txBody>
          <a:bodyPr lIns="91425" tIns="45700" rIns="91425" bIns="45700" anchor="t" anchorCtr="0">
            <a:noAutofit/>
          </a:bodyPr>
          <a:lstStyle/>
          <a:p>
            <a:pPr marL="342900" marR="0" lvl="0" indent="-342900" algn="l" rtl="0">
              <a:spcBef>
                <a:spcPts val="560"/>
              </a:spcBef>
              <a:buClr>
                <a:schemeClr val="dk1"/>
              </a:buClr>
              <a:buSzPct val="141666"/>
              <a:buFont typeface="Arial"/>
              <a:buChar char="•"/>
            </a:pPr>
            <a:r>
              <a:rPr lang="en" sz="1950" b="0" i="0" u="none" strike="noStrike" cap="none" baseline="0">
                <a:solidFill>
                  <a:schemeClr val="dk1"/>
                </a:solidFill>
                <a:latin typeface="Calibri"/>
                <a:ea typeface="Calibri"/>
                <a:cs typeface="Calibri"/>
                <a:sym typeface="Calibri"/>
              </a:rPr>
              <a:t>The naïve attack did not succeed, because Facebook relies on the client-side same-origin-policy to pass the secret securely.</a:t>
            </a:r>
          </a:p>
          <a:p>
            <a:endParaRPr lang="en" sz="1950" b="0" i="0" u="none" strike="noStrike" cap="none" baseline="0">
              <a:solidFill>
                <a:schemeClr val="dk1"/>
              </a:solidFill>
              <a:latin typeface="Calibri"/>
              <a:ea typeface="Calibri"/>
              <a:cs typeface="Calibri"/>
              <a:sym typeface="Calibri"/>
            </a:endParaRPr>
          </a:p>
          <a:p>
            <a:pPr marL="342900" marR="0" lvl="0" indent="-342900" algn="l" rtl="0">
              <a:spcBef>
                <a:spcPts val="560"/>
              </a:spcBef>
              <a:buClr>
                <a:schemeClr val="dk1"/>
              </a:buClr>
              <a:buSzPct val="141666"/>
              <a:buFont typeface="Arial"/>
              <a:buChar char="•"/>
            </a:pPr>
            <a:r>
              <a:rPr lang="en" sz="1950" b="0" i="0" u="none" strike="noStrike" cap="none" baseline="0">
                <a:solidFill>
                  <a:schemeClr val="dk1"/>
                </a:solidFill>
                <a:latin typeface="Calibri"/>
                <a:ea typeface="Calibri"/>
                <a:cs typeface="Calibri"/>
                <a:sym typeface="Calibri"/>
              </a:rPr>
              <a:t>One of the client-side mechanisms is Adobe Flash</a:t>
            </a:r>
          </a:p>
          <a:p>
            <a:endParaRPr lang="en" sz="1950" b="0" i="0" u="none" strike="noStrike" cap="none" baseline="0">
              <a:solidFill>
                <a:schemeClr val="dk1"/>
              </a:solidFill>
              <a:latin typeface="Calibri"/>
              <a:ea typeface="Calibri"/>
              <a:cs typeface="Calibri"/>
              <a:sym typeface="Calibri"/>
            </a:endParaRPr>
          </a:p>
          <a:p>
            <a:pPr marL="342900" marR="0" lvl="0" indent="-342900" algn="l" rtl="0">
              <a:spcBef>
                <a:spcPts val="560"/>
              </a:spcBef>
              <a:buClr>
                <a:schemeClr val="dk1"/>
              </a:buClr>
              <a:buSzPct val="141666"/>
              <a:buFont typeface="Arial"/>
              <a:buChar char="•"/>
            </a:pPr>
            <a:r>
              <a:rPr lang="en" sz="1950" b="0" i="0" u="none" strike="noStrike" cap="none" baseline="0">
                <a:solidFill>
                  <a:schemeClr val="dk1"/>
                </a:solidFill>
                <a:latin typeface="Calibri"/>
                <a:ea typeface="Calibri"/>
                <a:cs typeface="Calibri"/>
                <a:sym typeface="Calibri"/>
              </a:rPr>
              <a:t>Below is the benign scenario</a:t>
            </a:r>
          </a:p>
          <a:p>
            <a:pPr marL="742950" marR="0" lvl="1" indent="-285750" algn="l" rtl="0">
              <a:spcBef>
                <a:spcPts val="420"/>
              </a:spcBef>
              <a:buClr>
                <a:schemeClr val="dk1"/>
              </a:buClr>
              <a:buSzPct val="138888"/>
              <a:buFont typeface="Arial"/>
              <a:buChar char="•"/>
            </a:pPr>
            <a:r>
              <a:rPr lang="en" sz="1450" b="0" i="0" u="none" strike="noStrike" cap="none" baseline="0">
                <a:solidFill>
                  <a:schemeClr val="dk1"/>
                </a:solidFill>
                <a:latin typeface="Calibri"/>
                <a:ea typeface="Calibri"/>
                <a:cs typeface="Calibri"/>
                <a:sym typeface="Calibri"/>
              </a:rPr>
              <a:t>Both Flash A and Flash B are loaded from Facebook (</a:t>
            </a:r>
            <a:r>
              <a:rPr lang="en" sz="1450" b="0" i="1" u="none" strike="noStrike" cap="none" baseline="0">
                <a:solidFill>
                  <a:schemeClr val="dk1"/>
                </a:solidFill>
                <a:latin typeface="Calibri"/>
                <a:ea typeface="Calibri"/>
                <a:cs typeface="Calibri"/>
                <a:sym typeface="Calibri"/>
              </a:rPr>
              <a:t>fbcdn.net</a:t>
            </a:r>
            <a:r>
              <a:rPr lang="en" sz="1450" b="0" i="0" u="none" strike="noStrike" cap="none" baseline="0">
                <a:solidFill>
                  <a:schemeClr val="dk1"/>
                </a:solidFill>
                <a:latin typeface="Calibri"/>
                <a:ea typeface="Calibri"/>
                <a:cs typeface="Calibri"/>
                <a:sym typeface="Calibri"/>
              </a:rPr>
              <a:t>)</a:t>
            </a:r>
          </a:p>
          <a:p>
            <a:pPr marL="742950" marR="0" lvl="1" indent="-285750" algn="l" rtl="0">
              <a:spcBef>
                <a:spcPts val="420"/>
              </a:spcBef>
              <a:buClr>
                <a:schemeClr val="dk1"/>
              </a:buClr>
              <a:buSzPct val="138888"/>
              <a:buFont typeface="Arial"/>
              <a:buChar char="•"/>
            </a:pPr>
            <a:r>
              <a:rPr lang="en" sz="1450" b="0" i="0" u="none" strike="noStrike" cap="none" baseline="0">
                <a:solidFill>
                  <a:schemeClr val="dk1"/>
                </a:solidFill>
                <a:latin typeface="Calibri"/>
                <a:ea typeface="Calibri"/>
                <a:cs typeface="Calibri"/>
                <a:sym typeface="Calibri"/>
              </a:rPr>
              <a:t>The secret is sent from Flash A to B (the same-domain communication)</a:t>
            </a:r>
          </a:p>
          <a:p>
            <a:pPr marL="742950" marR="0" lvl="1" indent="-285750" algn="l" rtl="0">
              <a:spcBef>
                <a:spcPts val="420"/>
              </a:spcBef>
              <a:buClr>
                <a:schemeClr val="dk1"/>
              </a:buClr>
              <a:buSzPct val="138888"/>
              <a:buFont typeface="Arial"/>
              <a:buChar char="•"/>
            </a:pPr>
            <a:r>
              <a:rPr lang="en" sz="1450" b="0" i="0" u="none" strike="noStrike" cap="none" baseline="0">
                <a:solidFill>
                  <a:schemeClr val="dk1"/>
                </a:solidFill>
                <a:latin typeface="Calibri"/>
                <a:ea typeface="Calibri"/>
                <a:cs typeface="Calibri"/>
                <a:sym typeface="Calibri"/>
              </a:rPr>
              <a:t>Flash B makes sure that the secret is only sent to an HTML DOM in the intended domain (corresponding to the previous declared </a:t>
            </a:r>
            <a:r>
              <a:rPr lang="en" sz="1450" b="0" i="0" u="none" strike="noStrike" cap="none" baseline="0">
                <a:solidFill>
                  <a:schemeClr val="dk1"/>
                </a:solidFill>
                <a:latin typeface="Courier New"/>
                <a:ea typeface="Courier New"/>
                <a:cs typeface="Courier New"/>
                <a:sym typeface="Courier New"/>
              </a:rPr>
              <a:t>app_id</a:t>
            </a:r>
            <a:r>
              <a:rPr lang="en" sz="1450" b="0" i="0" u="none" strike="noStrike" cap="none" baseline="0">
                <a:solidFill>
                  <a:schemeClr val="dk1"/>
                </a:solidFill>
                <a:latin typeface="Calibri"/>
                <a:ea typeface="Calibri"/>
                <a:cs typeface="Calibri"/>
                <a:sym typeface="Calibri"/>
              </a:rPr>
              <a:t>)</a:t>
            </a:r>
          </a:p>
        </p:txBody>
      </p:sp>
      <p:sp>
        <p:nvSpPr>
          <p:cNvPr id="444" name="Shape 444"/>
          <p:cNvSpPr txBox="1"/>
          <p:nvPr/>
        </p:nvSpPr>
        <p:spPr>
          <a:xfrm>
            <a:off x="172609" y="592214"/>
            <a:ext cx="5432948" cy="52321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2800" b="0" i="0" u="none" strike="noStrike" cap="none" baseline="0">
                <a:solidFill>
                  <a:srgbClr val="002060"/>
                </a:solidFill>
                <a:latin typeface="Arial"/>
                <a:ea typeface="Arial"/>
                <a:cs typeface="Arial"/>
                <a:sym typeface="Arial"/>
              </a:rPr>
              <a:t>How Facebook SSO really works</a:t>
            </a:r>
          </a:p>
        </p:txBody>
      </p:sp>
      <p:sp>
        <p:nvSpPr>
          <p:cNvPr id="445" name="Shape 445"/>
          <p:cNvSpPr/>
          <p:nvPr/>
        </p:nvSpPr>
        <p:spPr>
          <a:xfrm>
            <a:off x="152400" y="-32267"/>
            <a:ext cx="184666" cy="369332"/>
          </a:xfrm>
          <a:prstGeom prst="rect">
            <a:avLst/>
          </a:prstGeom>
          <a:noFill/>
          <a:ln>
            <a:noFill/>
          </a:ln>
        </p:spPr>
        <p:txBody>
          <a:bodyPr lIns="91425" tIns="45700" rIns="91425" bIns="45700" anchor="ctr" anchorCtr="0">
            <a:noAutofit/>
          </a:bodyPr>
          <a:lstStyle/>
          <a:p>
            <a:endParaRPr/>
          </a:p>
        </p:txBody>
      </p:sp>
      <p:sp>
        <p:nvSpPr>
          <p:cNvPr id="446" name="Shape 446"/>
          <p:cNvSpPr/>
          <p:nvPr/>
        </p:nvSpPr>
        <p:spPr>
          <a:xfrm>
            <a:off x="152400" y="-32267"/>
            <a:ext cx="184666" cy="369332"/>
          </a:xfrm>
          <a:prstGeom prst="rect">
            <a:avLst/>
          </a:prstGeom>
          <a:noFill/>
          <a:ln>
            <a:noFill/>
          </a:ln>
        </p:spPr>
        <p:txBody>
          <a:bodyPr lIns="91425" tIns="45700" rIns="91425" bIns="45700" anchor="ctr" anchorCtr="0">
            <a:noAutofit/>
          </a:bodyPr>
          <a:lstStyle/>
          <a:p>
            <a:endParaRPr/>
          </a:p>
        </p:txBody>
      </p:sp>
      <p:sp>
        <p:nvSpPr>
          <p:cNvPr id="447" name="Shape 447"/>
          <p:cNvSpPr/>
          <p:nvPr/>
        </p:nvSpPr>
        <p:spPr>
          <a:xfrm>
            <a:off x="152400" y="-32267"/>
            <a:ext cx="184666" cy="369332"/>
          </a:xfrm>
          <a:prstGeom prst="rect">
            <a:avLst/>
          </a:prstGeom>
          <a:noFill/>
          <a:ln>
            <a:noFill/>
          </a:ln>
        </p:spPr>
        <p:txBody>
          <a:bodyPr lIns="91425" tIns="45700" rIns="91425" bIns="45700" anchor="ctr" anchorCtr="0">
            <a:noAutofit/>
          </a:bodyPr>
          <a:lstStyle/>
          <a:p>
            <a:endParaRPr/>
          </a:p>
        </p:txBody>
      </p:sp>
      <p:sp>
        <p:nvSpPr>
          <p:cNvPr id="448" name="Shape 448"/>
          <p:cNvSpPr/>
          <p:nvPr/>
        </p:nvSpPr>
        <p:spPr>
          <a:xfrm>
            <a:off x="939800" y="3916732"/>
            <a:ext cx="7148944" cy="2286000"/>
          </a:xfrm>
          <a:prstGeom prst="rect">
            <a:avLst/>
          </a:prstGeom>
          <a:blipFill>
            <a:blip r:embed="rId3"/>
            <a:stretch>
              <a:fillRect/>
            </a:stretch>
          </a:blipFill>
        </p:spPr>
      </p:sp>
      <p:grpSp>
        <p:nvGrpSpPr>
          <p:cNvPr id="449" name="Shape 449"/>
          <p:cNvGrpSpPr/>
          <p:nvPr/>
        </p:nvGrpSpPr>
        <p:grpSpPr>
          <a:xfrm>
            <a:off x="3657601" y="4135270"/>
            <a:ext cx="2486723" cy="1310186"/>
            <a:chOff x="3657600" y="4135271"/>
            <a:chExt cx="2486723" cy="1310185"/>
          </a:xfrm>
        </p:grpSpPr>
        <p:grpSp>
          <p:nvGrpSpPr>
            <p:cNvPr id="450" name="Shape 450"/>
            <p:cNvGrpSpPr/>
            <p:nvPr/>
          </p:nvGrpSpPr>
          <p:grpSpPr>
            <a:xfrm>
              <a:off x="4189862" y="4667532"/>
              <a:ext cx="1954460" cy="777924"/>
              <a:chOff x="4189862" y="4667532"/>
              <a:chExt cx="1954460" cy="777924"/>
            </a:xfrm>
          </p:grpSpPr>
          <p:sp>
            <p:nvSpPr>
              <p:cNvPr id="451" name="Shape 451"/>
              <p:cNvSpPr/>
              <p:nvPr/>
            </p:nvSpPr>
            <p:spPr>
              <a:xfrm>
                <a:off x="5397903" y="4667532"/>
                <a:ext cx="746420" cy="655092"/>
              </a:xfrm>
              <a:prstGeom prst="rect">
                <a:avLst/>
              </a:prstGeom>
              <a:blipFill>
                <a:blip r:embed="rId4"/>
                <a:stretch>
                  <a:fillRect/>
                </a:stretch>
              </a:blipFill>
            </p:spPr>
          </p:sp>
          <p:sp>
            <p:nvSpPr>
              <p:cNvPr id="452" name="Shape 452"/>
              <p:cNvSpPr/>
              <p:nvPr/>
            </p:nvSpPr>
            <p:spPr>
              <a:xfrm>
                <a:off x="4189862" y="5049671"/>
                <a:ext cx="354841" cy="395785"/>
              </a:xfrm>
              <a:prstGeom prst="noSmoking">
                <a:avLst>
                  <a:gd name="adj" fmla="val 18750"/>
                </a:avLst>
              </a:prstGeom>
              <a:solidFill>
                <a:srgbClr val="FF0000"/>
              </a:solidFill>
              <a:ln w="25400" cap="flat">
                <a:solidFill>
                  <a:srgbClr val="395E8A"/>
                </a:solidFill>
                <a:prstDash val="solid"/>
                <a:round/>
                <a:headEnd type="none" w="med" len="med"/>
                <a:tailEnd type="none" w="med" len="med"/>
              </a:ln>
            </p:spPr>
            <p:txBody>
              <a:bodyPr lIns="91425" tIns="45700" rIns="91425" bIns="45700" anchor="ctr" anchorCtr="0">
                <a:noAutofit/>
              </a:bodyPr>
              <a:lstStyle/>
              <a:p>
                <a:endParaRPr/>
              </a:p>
            </p:txBody>
          </p:sp>
        </p:grpSp>
        <p:sp>
          <p:nvSpPr>
            <p:cNvPr id="453" name="Shape 453"/>
            <p:cNvSpPr txBox="1"/>
            <p:nvPr/>
          </p:nvSpPr>
          <p:spPr>
            <a:xfrm>
              <a:off x="3657600" y="4135271"/>
              <a:ext cx="2033514" cy="276998"/>
            </a:xfrm>
            <a:prstGeom prst="rect">
              <a:avLst/>
            </a:prstGeom>
            <a:solidFill>
              <a:srgbClr val="F2F2F2"/>
            </a:solidFill>
            <a:ln>
              <a:noFill/>
            </a:ln>
          </p:spPr>
          <p:txBody>
            <a:bodyPr lIns="0" tIns="0" rIns="0" bIns="0" anchor="t" anchorCtr="0">
              <a:noAutofit/>
            </a:bodyPr>
            <a:lstStyle/>
            <a:p>
              <a:pPr marL="0" marR="0" lvl="0" indent="0" algn="l" rtl="0">
                <a:spcBef>
                  <a:spcPts val="0"/>
                </a:spcBef>
                <a:spcAft>
                  <a:spcPts val="0"/>
                </a:spcAft>
                <a:buSzPct val="25000"/>
                <a:buNone/>
              </a:pPr>
              <a:r>
                <a:rPr lang="en" sz="1800" b="0" i="0" u="none" strike="noStrike" cap="none" baseline="0">
                  <a:solidFill>
                    <a:schemeClr val="dk1"/>
                  </a:solidFill>
                  <a:latin typeface="Times New Roman"/>
                  <a:ea typeface="Times New Roman"/>
                  <a:cs typeface="Times New Roman"/>
                  <a:sym typeface="Times New Roman"/>
                </a:rPr>
                <a:t>http://bob.com</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9"/>
                                        </p:tgtEl>
                                        <p:attrNameLst>
                                          <p:attrName>style.visibility</p:attrName>
                                        </p:attrNameLst>
                                      </p:cBhvr>
                                      <p:to>
                                        <p:strVal val="visible"/>
                                      </p:to>
                                    </p:set>
                                    <p:animEffect transition="in" filter="fade">
                                      <p:cBhvr>
                                        <p:cTn id="7" dur="1"/>
                                        <p:tgtEl>
                                          <p:spTgt spid="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284844" y="1367444"/>
            <a:ext cx="8059056" cy="2276508"/>
          </a:xfrm>
          <a:prstGeom prst="rect">
            <a:avLst/>
          </a:prstGeom>
          <a:noFill/>
          <a:ln>
            <a:noFill/>
          </a:ln>
        </p:spPr>
        <p:txBody>
          <a:bodyPr lIns="91425" tIns="45700" rIns="91425" bIns="45700" anchor="t" anchorCtr="0">
            <a:noAutofit/>
          </a:bodyPr>
          <a:lstStyle/>
          <a:p>
            <a:pPr marL="342900" marR="0" lvl="0" indent="-342900" algn="l" rtl="0">
              <a:spcBef>
                <a:spcPts val="480"/>
              </a:spcBef>
              <a:buClr>
                <a:schemeClr val="dk1"/>
              </a:buClr>
              <a:buSzPct val="100694"/>
              <a:buFont typeface="Arial"/>
              <a:buChar char="•"/>
            </a:pPr>
            <a:r>
              <a:rPr lang="en" sz="2400" b="0" i="0" u="none" strike="noStrike" cap="none" baseline="0">
                <a:solidFill>
                  <a:schemeClr val="dk1"/>
                </a:solidFill>
                <a:latin typeface="Calibri"/>
                <a:ea typeface="Calibri"/>
                <a:cs typeface="Calibri"/>
                <a:sym typeface="Calibri"/>
              </a:rPr>
              <a:t>Adobe Flash can only do same domain communication? A wrong assumption</a:t>
            </a:r>
          </a:p>
          <a:p>
            <a:pPr marL="742950" marR="0" lvl="1" indent="-285750" algn="l" rtl="0">
              <a:spcBef>
                <a:spcPts val="400"/>
              </a:spcBef>
              <a:buClr>
                <a:schemeClr val="dk1"/>
              </a:buClr>
              <a:buSzPct val="100000"/>
              <a:buFont typeface="Arial"/>
              <a:buChar char="•"/>
            </a:pPr>
            <a:r>
              <a:rPr lang="en" sz="2000" b="0" i="0" u="none" strike="noStrike" cap="none" baseline="0">
                <a:solidFill>
                  <a:schemeClr val="dk1"/>
                </a:solidFill>
                <a:latin typeface="Calibri"/>
                <a:ea typeface="Calibri"/>
                <a:cs typeface="Calibri"/>
                <a:sym typeface="Calibri"/>
              </a:rPr>
              <a:t>“Unpredictable domain communication”</a:t>
            </a:r>
          </a:p>
          <a:p>
            <a:pPr marL="742950" marR="0" lvl="1" indent="-285750" algn="l" rtl="0">
              <a:spcBef>
                <a:spcPts val="400"/>
              </a:spcBef>
              <a:buClr>
                <a:schemeClr val="dk1"/>
              </a:buClr>
              <a:buSzPct val="100000"/>
              <a:buFont typeface="Arial"/>
              <a:buChar char="•"/>
            </a:pPr>
            <a:r>
              <a:rPr lang="en" sz="2000" b="0" i="0" u="none" strike="noStrike" cap="none" baseline="0">
                <a:solidFill>
                  <a:schemeClr val="dk1"/>
                </a:solidFill>
                <a:latin typeface="Calibri"/>
                <a:ea typeface="Calibri"/>
                <a:cs typeface="Calibri"/>
                <a:sym typeface="Calibri"/>
              </a:rPr>
              <a:t>As long as Flash A is willing to send, and Flash B is willing to receive, they can communicate in different domains.</a:t>
            </a:r>
          </a:p>
          <a:p>
            <a:pPr marL="742950" marR="0" lvl="1" indent="-285750" algn="l" rtl="0">
              <a:spcBef>
                <a:spcPts val="400"/>
              </a:spcBef>
              <a:buClr>
                <a:schemeClr val="dk1"/>
              </a:buClr>
              <a:buSzPct val="100000"/>
              <a:buFont typeface="Arial"/>
              <a:buChar char="•"/>
            </a:pPr>
            <a:r>
              <a:rPr lang="en" sz="2000" b="0" i="0" u="none" strike="noStrike" cap="none" baseline="0">
                <a:solidFill>
                  <a:schemeClr val="dk1"/>
                </a:solidFill>
                <a:latin typeface="Calibri"/>
                <a:ea typeface="Calibri"/>
                <a:cs typeface="Calibri"/>
                <a:sym typeface="Calibri"/>
              </a:rPr>
              <a:t>So Flash B can come from bob.com, and thus obtain the secret from Flash A.</a:t>
            </a:r>
          </a:p>
        </p:txBody>
      </p:sp>
      <p:sp>
        <p:nvSpPr>
          <p:cNvPr id="460" name="Shape 460"/>
          <p:cNvSpPr txBox="1"/>
          <p:nvPr/>
        </p:nvSpPr>
        <p:spPr>
          <a:xfrm>
            <a:off x="183244" y="624114"/>
            <a:ext cx="3172663" cy="5847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3200" b="0" i="0" u="none" strike="noStrike" cap="none" baseline="0">
                <a:solidFill>
                  <a:srgbClr val="002060"/>
                </a:solidFill>
                <a:latin typeface="Arial"/>
                <a:ea typeface="Arial"/>
                <a:cs typeface="Arial"/>
                <a:sym typeface="Arial"/>
              </a:rPr>
              <a:t>The vulnerability</a:t>
            </a:r>
          </a:p>
        </p:txBody>
      </p:sp>
      <p:sp>
        <p:nvSpPr>
          <p:cNvPr id="461" name="Shape 461"/>
          <p:cNvSpPr/>
          <p:nvPr/>
        </p:nvSpPr>
        <p:spPr>
          <a:xfrm>
            <a:off x="152400" y="-32267"/>
            <a:ext cx="184666" cy="369332"/>
          </a:xfrm>
          <a:prstGeom prst="rect">
            <a:avLst/>
          </a:prstGeom>
          <a:noFill/>
          <a:ln>
            <a:noFill/>
          </a:ln>
        </p:spPr>
        <p:txBody>
          <a:bodyPr lIns="91425" tIns="45700" rIns="91425" bIns="45700" anchor="ctr" anchorCtr="0">
            <a:noAutofit/>
          </a:bodyPr>
          <a:lstStyle/>
          <a:p>
            <a:endParaRPr/>
          </a:p>
        </p:txBody>
      </p:sp>
      <p:sp>
        <p:nvSpPr>
          <p:cNvPr id="462" name="Shape 462"/>
          <p:cNvSpPr/>
          <p:nvPr/>
        </p:nvSpPr>
        <p:spPr>
          <a:xfrm>
            <a:off x="152400" y="-32267"/>
            <a:ext cx="184666" cy="369332"/>
          </a:xfrm>
          <a:prstGeom prst="rect">
            <a:avLst/>
          </a:prstGeom>
          <a:noFill/>
          <a:ln>
            <a:noFill/>
          </a:ln>
        </p:spPr>
        <p:txBody>
          <a:bodyPr lIns="91425" tIns="45700" rIns="91425" bIns="45700" anchor="ctr" anchorCtr="0">
            <a:noAutofit/>
          </a:bodyPr>
          <a:lstStyle/>
          <a:p>
            <a:endParaRPr/>
          </a:p>
        </p:txBody>
      </p:sp>
      <p:sp>
        <p:nvSpPr>
          <p:cNvPr id="463" name="Shape 463"/>
          <p:cNvSpPr/>
          <p:nvPr/>
        </p:nvSpPr>
        <p:spPr>
          <a:xfrm>
            <a:off x="152400" y="-32267"/>
            <a:ext cx="184666" cy="369332"/>
          </a:xfrm>
          <a:prstGeom prst="rect">
            <a:avLst/>
          </a:prstGeom>
          <a:noFill/>
          <a:ln>
            <a:noFill/>
          </a:ln>
        </p:spPr>
        <p:txBody>
          <a:bodyPr lIns="91425" tIns="45700" rIns="91425" bIns="45700" anchor="ctr" anchorCtr="0">
            <a:noAutofit/>
          </a:bodyPr>
          <a:lstStyle/>
          <a:p>
            <a:endParaRPr/>
          </a:p>
        </p:txBody>
      </p:sp>
      <p:sp>
        <p:nvSpPr>
          <p:cNvPr id="464" name="Shape 464"/>
          <p:cNvSpPr/>
          <p:nvPr/>
        </p:nvSpPr>
        <p:spPr>
          <a:xfrm>
            <a:off x="949300" y="4024739"/>
            <a:ext cx="7148943" cy="2286000"/>
          </a:xfrm>
          <a:prstGeom prst="rect">
            <a:avLst/>
          </a:prstGeom>
          <a:blipFill>
            <a:blip r:embed="rId3"/>
            <a:stretch>
              <a:fillRect/>
            </a:stretch>
          </a:blipFill>
        </p:spPr>
      </p:sp>
      <p:sp>
        <p:nvSpPr>
          <p:cNvPr id="465" name="Shape 465"/>
          <p:cNvSpPr/>
          <p:nvPr/>
        </p:nvSpPr>
        <p:spPr>
          <a:xfrm>
            <a:off x="5411551" y="4722123"/>
            <a:ext cx="746420" cy="655092"/>
          </a:xfrm>
          <a:prstGeom prst="rect">
            <a:avLst/>
          </a:prstGeom>
          <a:blipFill>
            <a:blip r:embed="rId4"/>
            <a:stretch>
              <a:fillRect/>
            </a:stretch>
          </a:blipFill>
        </p:spPr>
      </p:sp>
      <p:sp>
        <p:nvSpPr>
          <p:cNvPr id="466" name="Shape 466"/>
          <p:cNvSpPr txBox="1"/>
          <p:nvPr/>
        </p:nvSpPr>
        <p:spPr>
          <a:xfrm rot="-507333">
            <a:off x="3752552" y="5410627"/>
            <a:ext cx="1410296" cy="523220"/>
          </a:xfrm>
          <a:prstGeom prst="rect">
            <a:avLst/>
          </a:prstGeom>
          <a:solidFill>
            <a:schemeClr val="lt1"/>
          </a:solidFill>
          <a:ln>
            <a:noFill/>
          </a:ln>
        </p:spPr>
        <p:txBody>
          <a:bodyPr lIns="0" tIns="0" rIns="0" bIns="0" anchor="t" anchorCtr="0">
            <a:noAutofit/>
          </a:bodyPr>
          <a:lstStyle/>
          <a:p>
            <a:pPr marL="0" marR="0" lvl="0" indent="0" algn="l" rtl="0">
              <a:spcBef>
                <a:spcPts val="0"/>
              </a:spcBef>
              <a:spcAft>
                <a:spcPts val="0"/>
              </a:spcAft>
              <a:buSzPct val="25000"/>
              <a:buNone/>
            </a:pPr>
            <a:r>
              <a:rPr lang="en" sz="1700" b="0" i="0" u="none" strike="noStrike" cap="none" baseline="0">
                <a:solidFill>
                  <a:srgbClr val="FF0000"/>
                </a:solidFill>
                <a:latin typeface="Times New Roman"/>
                <a:ea typeface="Times New Roman"/>
                <a:cs typeface="Times New Roman"/>
                <a:sym typeface="Times New Roman"/>
              </a:rPr>
              <a:t>Unpredictable domain comm.</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Background</a:t>
            </a:r>
          </a:p>
        </p:txBody>
      </p:sp>
      <p:sp>
        <p:nvSpPr>
          <p:cNvPr id="119" name="Shape 119"/>
          <p:cNvSpPr txBox="1">
            <a:spLocks noGrp="1"/>
          </p:cNvSpPr>
          <p:nvPr>
            <p:ph type="body" idx="1"/>
          </p:nvPr>
        </p:nvSpPr>
        <p:spPr>
          <a:xfrm>
            <a:off x="457200" y="1600200"/>
            <a:ext cx="4186799"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t>Single sign-on</a:t>
            </a:r>
          </a:p>
          <a:p>
            <a:endParaRPr lang="en"/>
          </a:p>
          <a:p>
            <a:pPr marL="457200" lvl="0" indent="-419100" rtl="0">
              <a:buClr>
                <a:schemeClr val="dk1"/>
              </a:buClr>
              <a:buSzPct val="166666"/>
              <a:buFont typeface="Arial"/>
              <a:buChar char="•"/>
            </a:pPr>
            <a:r>
              <a:rPr lang="en"/>
              <a:t>Enter username and password once and can access multiple applications and websites</a:t>
            </a:r>
          </a:p>
          <a:p>
            <a:endParaRPr lang="en"/>
          </a:p>
        </p:txBody>
      </p:sp>
      <p:sp>
        <p:nvSpPr>
          <p:cNvPr id="120" name="Shape 120"/>
          <p:cNvSpPr/>
          <p:nvPr/>
        </p:nvSpPr>
        <p:spPr>
          <a:xfrm>
            <a:off x="4484100" y="957262"/>
            <a:ext cx="4124325" cy="4943475"/>
          </a:xfrm>
          <a:prstGeom prst="rect">
            <a:avLst/>
          </a:prstGeom>
          <a:blipFill>
            <a:blip r:embed="rId3"/>
            <a:stretch>
              <a:fillRect/>
            </a:stretch>
          </a:blipFill>
        </p:spPr>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JanRain</a:t>
            </a:r>
          </a:p>
        </p:txBody>
      </p:sp>
      <p:sp>
        <p:nvSpPr>
          <p:cNvPr id="473" name="Shape 473"/>
          <p:cNvSpPr txBox="1">
            <a:spLocks noGrp="1"/>
          </p:cNvSpPr>
          <p:nvPr>
            <p:ph type="body" idx="1"/>
          </p:nvPr>
        </p:nvSpPr>
        <p:spPr>
          <a:xfrm>
            <a:off x="3949650" y="3060600"/>
            <a:ext cx="1244700" cy="736800"/>
          </a:xfrm>
          <a:prstGeom prst="rect">
            <a:avLst/>
          </a:prstGeom>
        </p:spPr>
        <p:txBody>
          <a:bodyPr lIns="91425" tIns="91425" rIns="91425" bIns="91425" anchor="t" anchorCtr="0">
            <a:noAutofit/>
          </a:bodyPr>
          <a:lstStyle/>
          <a:p>
            <a:pPr>
              <a:buNone/>
            </a:pPr>
            <a:r>
              <a:rPr lang="en" u="sng">
                <a:solidFill>
                  <a:schemeClr val="hlink"/>
                </a:solidFill>
                <a:hlinkClick r:id="rId3"/>
              </a:rPr>
              <a:t>Video</a:t>
            </a:r>
          </a:p>
        </p:txBody>
      </p:sp>
      <p:sp>
        <p:nvSpPr>
          <p:cNvPr id="474" name="Shape 474">
            <a:hlinkClick r:id="rId4"/>
          </p:cNvPr>
          <p:cNvSpPr/>
          <p:nvPr/>
        </p:nvSpPr>
        <p:spPr>
          <a:xfrm>
            <a:off x="1415300" y="1659400"/>
            <a:ext cx="6096000" cy="4572000"/>
          </a:xfrm>
          <a:prstGeom prst="rect">
            <a:avLst/>
          </a:prstGeom>
          <a:blipFill>
            <a:blip r:embed="rId5"/>
            <a:stretch>
              <a:fillRect/>
            </a:stretch>
          </a:blipFill>
          <a:ln>
            <a:noFill/>
          </a:ln>
        </p:spPr>
      </p:sp>
      <p:sp>
        <p:nvSpPr>
          <p:cNvPr id="2" name="TextBox 1"/>
          <p:cNvSpPr txBox="1"/>
          <p:nvPr/>
        </p:nvSpPr>
        <p:spPr>
          <a:xfrm>
            <a:off x="7511300" y="5921648"/>
            <a:ext cx="513282" cy="307777"/>
          </a:xfrm>
          <a:prstGeom prst="rect">
            <a:avLst/>
          </a:prstGeom>
          <a:noFill/>
        </p:spPr>
        <p:txBody>
          <a:bodyPr wrap="none" rtlCol="0">
            <a:spAutoFit/>
          </a:bodyPr>
          <a:lstStyle/>
          <a:p>
            <a:r>
              <a:rPr lang="en-US" dirty="0" smtClean="0">
                <a:hlinkClick r:id="rId3"/>
              </a:rPr>
              <a:t>Link</a:t>
            </a:r>
            <a:endParaRPr lang="en-US" dirty="0"/>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About JanRain</a:t>
            </a:r>
          </a:p>
        </p:txBody>
      </p:sp>
      <p:sp>
        <p:nvSpPr>
          <p:cNvPr id="480" name="Shape 48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dirty="0" smtClean="0"/>
              <a:t>Wrapper </a:t>
            </a:r>
            <a:r>
              <a:rPr lang="en" dirty="0"/>
              <a:t>service for SSO</a:t>
            </a:r>
          </a:p>
          <a:p>
            <a:pPr marL="914400" lvl="1" indent="-381000" rtl="0">
              <a:buClr>
                <a:schemeClr val="dk1"/>
              </a:buClr>
              <a:buSzPct val="80000"/>
              <a:buFont typeface="Courier New"/>
              <a:buChar char="o"/>
            </a:pPr>
            <a:r>
              <a:rPr lang="en" dirty="0"/>
              <a:t>Google</a:t>
            </a:r>
          </a:p>
          <a:p>
            <a:pPr marL="914400" lvl="1" indent="-381000" rtl="0">
              <a:buClr>
                <a:schemeClr val="dk1"/>
              </a:buClr>
              <a:buSzPct val="80000"/>
              <a:buFont typeface="Courier New"/>
              <a:buChar char="o"/>
            </a:pPr>
            <a:r>
              <a:rPr lang="en" dirty="0"/>
              <a:t>Facebook</a:t>
            </a:r>
          </a:p>
          <a:p>
            <a:pPr marL="914400" lvl="1" indent="-381000" rtl="0">
              <a:buClr>
                <a:schemeClr val="dk1"/>
              </a:buClr>
              <a:buSzPct val="80000"/>
              <a:buFont typeface="Courier New"/>
              <a:buChar char="o"/>
            </a:pPr>
            <a:r>
              <a:rPr lang="en" dirty="0"/>
              <a:t>Twitter</a:t>
            </a:r>
          </a:p>
          <a:p>
            <a:endParaRPr lang="en" dirty="0"/>
          </a:p>
          <a:p>
            <a:pPr marL="457200" lvl="0" indent="-419100" rtl="0">
              <a:buClr>
                <a:schemeClr val="dk1"/>
              </a:buClr>
              <a:buSzPct val="166666"/>
              <a:buFont typeface="Arial"/>
              <a:buChar char="•"/>
            </a:pPr>
            <a:r>
              <a:rPr lang="en" dirty="0"/>
              <a:t>More complicated browser interaction</a:t>
            </a:r>
          </a:p>
          <a:p>
            <a:pPr marL="914400" lvl="1" indent="-381000" rtl="0">
              <a:buClr>
                <a:schemeClr val="dk1"/>
              </a:buClr>
              <a:buSzPct val="80000"/>
              <a:buFont typeface="Courier New"/>
              <a:buChar char="o"/>
            </a:pPr>
            <a:r>
              <a:rPr lang="en" dirty="0"/>
              <a:t>7 BRMs!</a:t>
            </a:r>
          </a:p>
          <a:p>
            <a:endParaRPr lang="en" dirty="0"/>
          </a:p>
          <a:p>
            <a:pPr marL="457200" lvl="0" indent="-419100">
              <a:buClr>
                <a:schemeClr val="dk1"/>
              </a:buClr>
              <a:buSzPct val="166666"/>
              <a:buFont typeface="Arial"/>
              <a:buChar char="•"/>
            </a:pPr>
            <a:r>
              <a:rPr lang="en" u="sng" dirty="0">
                <a:solidFill>
                  <a:schemeClr val="hlink"/>
                </a:solidFill>
                <a:hlinkClick r:id="rId3"/>
              </a:rPr>
              <a:t>Website</a:t>
            </a:r>
            <a:r>
              <a:rPr lang="en" dirty="0"/>
              <a:t> for those interested</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457200" y="274637"/>
            <a:ext cx="8229600" cy="827999"/>
          </a:xfrm>
          <a:prstGeom prst="rect">
            <a:avLst/>
          </a:prstGeom>
        </p:spPr>
        <p:txBody>
          <a:bodyPr lIns="91425" tIns="91425" rIns="91425" bIns="91425" anchor="b" anchorCtr="0">
            <a:noAutofit/>
          </a:bodyPr>
          <a:lstStyle/>
          <a:p>
            <a:pPr>
              <a:buNone/>
            </a:pPr>
            <a:r>
              <a:rPr lang="en"/>
              <a:t>JanRain exploit explained</a:t>
            </a:r>
          </a:p>
        </p:txBody>
      </p:sp>
      <p:sp>
        <p:nvSpPr>
          <p:cNvPr id="486" name="Shape 486"/>
          <p:cNvSpPr txBox="1">
            <a:spLocks noGrp="1"/>
          </p:cNvSpPr>
          <p:nvPr>
            <p:ph type="body" idx="1"/>
          </p:nvPr>
        </p:nvSpPr>
        <p:spPr>
          <a:xfrm>
            <a:off x="457200" y="1748921"/>
            <a:ext cx="3453600" cy="2430899"/>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t>First attempt</a:t>
            </a:r>
          </a:p>
          <a:p>
            <a:pPr marL="914400" lvl="1" indent="-381000" rtl="0">
              <a:buClr>
                <a:schemeClr val="dk1"/>
              </a:buClr>
              <a:buSzPct val="80000"/>
              <a:buFont typeface="Courier New"/>
              <a:buChar char="o"/>
            </a:pPr>
            <a:r>
              <a:rPr lang="en"/>
              <a:t>Try to change token_url</a:t>
            </a:r>
          </a:p>
          <a:p>
            <a:pPr marL="914400" lvl="1" indent="-381000" rtl="0">
              <a:buClr>
                <a:schemeClr val="dk1"/>
              </a:buClr>
              <a:buSzPct val="80000"/>
              <a:buFont typeface="Courier New"/>
              <a:buChar char="o"/>
            </a:pPr>
            <a:r>
              <a:rPr lang="en"/>
              <a:t>JanRain checks against Whitelist, twice</a:t>
            </a:r>
          </a:p>
          <a:p>
            <a:endParaRPr lang="en"/>
          </a:p>
        </p:txBody>
      </p:sp>
      <p:sp>
        <p:nvSpPr>
          <p:cNvPr id="487" name="Shape 487"/>
          <p:cNvSpPr/>
          <p:nvPr/>
        </p:nvSpPr>
        <p:spPr>
          <a:xfrm>
            <a:off x="4029194" y="1417637"/>
            <a:ext cx="5071080" cy="4898946"/>
          </a:xfrm>
          <a:prstGeom prst="rect">
            <a:avLst/>
          </a:prstGeom>
          <a:blipFill>
            <a:blip r:embed="rId3"/>
            <a:stretch>
              <a:fillRect/>
            </a:stretch>
          </a:blipFill>
          <a:ln>
            <a:noFill/>
          </a:ln>
        </p:spPr>
      </p:sp>
      <p:cxnSp>
        <p:nvCxnSpPr>
          <p:cNvPr id="488" name="Shape 488"/>
          <p:cNvCxnSpPr/>
          <p:nvPr/>
        </p:nvCxnSpPr>
        <p:spPr>
          <a:xfrm>
            <a:off x="3236550" y="2073150"/>
            <a:ext cx="1145999" cy="297300"/>
          </a:xfrm>
          <a:prstGeom prst="straightConnector1">
            <a:avLst/>
          </a:prstGeom>
          <a:noFill/>
          <a:ln w="19050" cap="flat">
            <a:solidFill>
              <a:srgbClr val="FF0000"/>
            </a:solidFill>
            <a:prstDash val="solid"/>
            <a:round/>
            <a:headEnd type="none" w="lg" len="lg"/>
            <a:tailEnd type="triangle" w="lg" len="lg"/>
          </a:ln>
        </p:spPr>
      </p:cxnSp>
      <p:cxnSp>
        <p:nvCxnSpPr>
          <p:cNvPr id="489" name="Shape 489"/>
          <p:cNvCxnSpPr/>
          <p:nvPr/>
        </p:nvCxnSpPr>
        <p:spPr>
          <a:xfrm>
            <a:off x="7365350" y="2484275"/>
            <a:ext cx="244800" cy="3350399"/>
          </a:xfrm>
          <a:prstGeom prst="straightConnector1">
            <a:avLst/>
          </a:prstGeom>
          <a:noFill/>
          <a:ln w="19050" cap="flat">
            <a:solidFill>
              <a:srgbClr val="FF0000"/>
            </a:solidFill>
            <a:prstDash val="solid"/>
            <a:round/>
            <a:headEnd type="none" w="lg" len="lg"/>
            <a:tailEnd type="triangle" w="lg" len="lg"/>
          </a:ln>
        </p:spPr>
      </p:cxnSp>
      <p:sp>
        <p:nvSpPr>
          <p:cNvPr id="490" name="Shape 490"/>
          <p:cNvSpPr txBox="1"/>
          <p:nvPr/>
        </p:nvSpPr>
        <p:spPr>
          <a:xfrm>
            <a:off x="355200" y="4101375"/>
            <a:ext cx="3657600" cy="2329200"/>
          </a:xfrm>
          <a:prstGeom prst="rect">
            <a:avLst/>
          </a:prstGeom>
          <a:noFill/>
        </p:spPr>
        <p:txBody>
          <a:bodyPr lIns="91425" tIns="91425" rIns="91425" bIns="91425" anchor="t" anchorCtr="0">
            <a:noAutofit/>
          </a:bodyPr>
          <a:lstStyle/>
          <a:p>
            <a:pPr marL="457200" lvl="0" indent="-317500" rtl="0">
              <a:buClr>
                <a:srgbClr val="000000"/>
              </a:buClr>
              <a:buSzPct val="77777"/>
              <a:buFont typeface="Arial"/>
              <a:buChar char="•"/>
            </a:pPr>
            <a:r>
              <a:rPr lang="en" sz="3000"/>
              <a:t>New strategy</a:t>
            </a:r>
          </a:p>
          <a:p>
            <a:pPr marL="914400" lvl="1" indent="-317500" rtl="0">
              <a:buClr>
                <a:srgbClr val="000000"/>
              </a:buClr>
              <a:buSzPct val="58333"/>
              <a:buFont typeface="Courier New"/>
              <a:buChar char="o"/>
            </a:pPr>
            <a:r>
              <a:rPr lang="en" sz="2400"/>
              <a:t>Change flow</a:t>
            </a:r>
          </a:p>
          <a:p>
            <a:pPr marL="914400" lvl="1" indent="-317500" rtl="0">
              <a:buClr>
                <a:srgbClr val="000000"/>
              </a:buClr>
              <a:buSzPct val="58333"/>
              <a:buFont typeface="Courier New"/>
              <a:buChar char="o"/>
            </a:pPr>
            <a:r>
              <a:rPr lang="en" sz="2400"/>
              <a:t>Get loc value</a:t>
            </a:r>
          </a:p>
        </p:txBody>
      </p:sp>
      <p:cxnSp>
        <p:nvCxnSpPr>
          <p:cNvPr id="491" name="Shape 491"/>
          <p:cNvCxnSpPr/>
          <p:nvPr/>
        </p:nvCxnSpPr>
        <p:spPr>
          <a:xfrm rot="10800000" flipH="1">
            <a:off x="3175325" y="2195699"/>
            <a:ext cx="1180799" cy="2562900"/>
          </a:xfrm>
          <a:prstGeom prst="straightConnector1">
            <a:avLst/>
          </a:prstGeom>
          <a:noFill/>
          <a:ln w="19050" cap="flat">
            <a:solidFill>
              <a:srgbClr val="FF0000"/>
            </a:solidFill>
            <a:prstDash val="solid"/>
            <a:round/>
            <a:headEnd type="none" w="lg" len="lg"/>
            <a:tailEnd type="triangle" w="lg" len="lg"/>
          </a:ln>
        </p:spPr>
      </p:cxnSp>
      <p:cxnSp>
        <p:nvCxnSpPr>
          <p:cNvPr id="492" name="Shape 492"/>
          <p:cNvCxnSpPr/>
          <p:nvPr/>
        </p:nvCxnSpPr>
        <p:spPr>
          <a:xfrm>
            <a:off x="5493400" y="2274325"/>
            <a:ext cx="690899" cy="2571600"/>
          </a:xfrm>
          <a:prstGeom prst="straightConnector1">
            <a:avLst/>
          </a:prstGeom>
          <a:noFill/>
          <a:ln w="19050" cap="flat">
            <a:solidFill>
              <a:srgbClr val="FF0000"/>
            </a:solidFill>
            <a:prstDash val="solid"/>
            <a:round/>
            <a:headEnd type="none" w="lg" len="lg"/>
            <a:tailEnd type="triangle" w="lg" len="lg"/>
          </a:ln>
        </p:spPr>
      </p:cxnSp>
      <p:cxnSp>
        <p:nvCxnSpPr>
          <p:cNvPr id="493" name="Shape 493"/>
          <p:cNvCxnSpPr/>
          <p:nvPr/>
        </p:nvCxnSpPr>
        <p:spPr>
          <a:xfrm>
            <a:off x="6551850" y="4898575"/>
            <a:ext cx="1714500" cy="26399"/>
          </a:xfrm>
          <a:prstGeom prst="straightConnector1">
            <a:avLst/>
          </a:prstGeom>
          <a:noFill/>
          <a:ln w="19050" cap="flat">
            <a:solidFill>
              <a:srgbClr val="FF0000"/>
            </a:solidFill>
            <a:prstDash val="solid"/>
            <a:round/>
            <a:headEnd type="none" w="lg" len="lg"/>
            <a:tailEnd type="none" w="lg" len="lg"/>
          </a:ln>
        </p:spPr>
      </p:cxnSp>
      <p:sp>
        <p:nvSpPr>
          <p:cNvPr id="494" name="Shape 494"/>
          <p:cNvSpPr txBox="1"/>
          <p:nvPr/>
        </p:nvSpPr>
        <p:spPr>
          <a:xfrm>
            <a:off x="6140161" y="1948333"/>
            <a:ext cx="1541100" cy="325799"/>
          </a:xfrm>
          <a:prstGeom prst="rect">
            <a:avLst/>
          </a:prstGeom>
          <a:solidFill>
            <a:srgbClr val="FF0000"/>
          </a:solidFill>
          <a:ln w="9525" cap="flat">
            <a:solidFill>
              <a:srgbClr val="666666"/>
            </a:solidFill>
            <a:prstDash val="solid"/>
            <a:round/>
            <a:headEnd type="none" w="med" len="med"/>
            <a:tailEnd type="none" w="med" len="med"/>
          </a:ln>
        </p:spPr>
        <p:txBody>
          <a:bodyPr lIns="91425" tIns="91425" rIns="91425" bIns="91425" anchor="t" anchorCtr="0">
            <a:noAutofit/>
          </a:bodyPr>
          <a:lstStyle/>
          <a:p>
            <a:pPr>
              <a:buNone/>
            </a:pPr>
            <a:r>
              <a:rPr lang="en"/>
              <a:t>http://bob.com</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8"/>
                                        </p:tgtEl>
                                        <p:attrNameLst>
                                          <p:attrName>style.visibility</p:attrName>
                                        </p:attrNameLst>
                                      </p:cBhvr>
                                      <p:to>
                                        <p:strVal val="visible"/>
                                      </p:to>
                                    </p:set>
                                    <p:animEffect transition="in" filter="fade">
                                      <p:cBhvr>
                                        <p:cTn id="7" dur="0"/>
                                        <p:tgtEl>
                                          <p:spTgt spid="4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9"/>
                                        </p:tgtEl>
                                        <p:attrNameLst>
                                          <p:attrName>style.visibility</p:attrName>
                                        </p:attrNameLst>
                                      </p:cBhvr>
                                      <p:to>
                                        <p:strVal val="visible"/>
                                      </p:to>
                                    </p:set>
                                    <p:animEffect transition="in" filter="fade">
                                      <p:cBhvr>
                                        <p:cTn id="12" dur="0"/>
                                        <p:tgtEl>
                                          <p:spTgt spid="48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0"/>
                                        </p:tgtEl>
                                        <p:attrNameLst>
                                          <p:attrName>style.visibility</p:attrName>
                                        </p:attrNameLst>
                                      </p:cBhvr>
                                      <p:to>
                                        <p:strVal val="visible"/>
                                      </p:to>
                                    </p:set>
                                    <p:animEffect transition="in" filter="fade">
                                      <p:cBhvr>
                                        <p:cTn id="17" dur="0"/>
                                        <p:tgtEl>
                                          <p:spTgt spid="490"/>
                                        </p:tgtEl>
                                      </p:cBhvr>
                                    </p:animEffect>
                                  </p:childTnLst>
                                </p:cTn>
                              </p:par>
                              <p:par>
                                <p:cTn id="18" presetID="10" presetClass="exit" presetSubtype="0" fill="hold" nodeType="withEffect">
                                  <p:stCondLst>
                                    <p:cond delay="0"/>
                                  </p:stCondLst>
                                  <p:childTnLst>
                                    <p:animEffect transition="out" filter="fade">
                                      <p:cBhvr>
                                        <p:cTn id="19" dur="0"/>
                                        <p:tgtEl>
                                          <p:spTgt spid="488"/>
                                        </p:tgtEl>
                                      </p:cBhvr>
                                    </p:animEffect>
                                    <p:set>
                                      <p:cBhvr>
                                        <p:cTn id="20" dur="1" fill="hold">
                                          <p:stCondLst>
                                            <p:cond delay="0"/>
                                          </p:stCondLst>
                                        </p:cTn>
                                        <p:tgtEl>
                                          <p:spTgt spid="488"/>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0"/>
                                        <p:tgtEl>
                                          <p:spTgt spid="489"/>
                                        </p:tgtEl>
                                      </p:cBhvr>
                                    </p:animEffect>
                                    <p:set>
                                      <p:cBhvr>
                                        <p:cTn id="23" dur="1" fill="hold">
                                          <p:stCondLst>
                                            <p:cond delay="0"/>
                                          </p:stCondLst>
                                        </p:cTn>
                                        <p:tgtEl>
                                          <p:spTgt spid="48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91"/>
                                        </p:tgtEl>
                                        <p:attrNameLst>
                                          <p:attrName>style.visibility</p:attrName>
                                        </p:attrNameLst>
                                      </p:cBhvr>
                                      <p:to>
                                        <p:strVal val="visible"/>
                                      </p:to>
                                    </p:set>
                                    <p:animEffect transition="in" filter="fade">
                                      <p:cBhvr>
                                        <p:cTn id="28" dur="0"/>
                                        <p:tgtEl>
                                          <p:spTgt spid="49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94"/>
                                        </p:tgtEl>
                                        <p:attrNameLst>
                                          <p:attrName>style.visibility</p:attrName>
                                        </p:attrNameLst>
                                      </p:cBhvr>
                                      <p:to>
                                        <p:strVal val="visible"/>
                                      </p:to>
                                    </p:set>
                                    <p:animEffect transition="in" filter="fade">
                                      <p:cBhvr>
                                        <p:cTn id="33" dur="0"/>
                                        <p:tgtEl>
                                          <p:spTgt spid="49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92"/>
                                        </p:tgtEl>
                                        <p:attrNameLst>
                                          <p:attrName>style.visibility</p:attrName>
                                        </p:attrNameLst>
                                      </p:cBhvr>
                                      <p:to>
                                        <p:strVal val="visible"/>
                                      </p:to>
                                    </p:set>
                                    <p:animEffect transition="in" filter="fade">
                                      <p:cBhvr>
                                        <p:cTn id="38" dur="0"/>
                                        <p:tgtEl>
                                          <p:spTgt spid="492"/>
                                        </p:tgtEl>
                                      </p:cBhvr>
                                    </p:animEffect>
                                  </p:childTnLst>
                                </p:cTn>
                              </p:par>
                              <p:par>
                                <p:cTn id="39" presetID="10" presetClass="entr" presetSubtype="0" fill="hold" nodeType="withEffect">
                                  <p:stCondLst>
                                    <p:cond delay="0"/>
                                  </p:stCondLst>
                                  <p:childTnLst>
                                    <p:set>
                                      <p:cBhvr>
                                        <p:cTn id="40" dur="1" fill="hold">
                                          <p:stCondLst>
                                            <p:cond delay="0"/>
                                          </p:stCondLst>
                                        </p:cTn>
                                        <p:tgtEl>
                                          <p:spTgt spid="493"/>
                                        </p:tgtEl>
                                        <p:attrNameLst>
                                          <p:attrName>style.visibility</p:attrName>
                                        </p:attrNameLst>
                                      </p:cBhvr>
                                      <p:to>
                                        <p:strVal val="visible"/>
                                      </p:to>
                                    </p:set>
                                    <p:animEffect transition="in" filter="fade">
                                      <p:cBhvr>
                                        <p:cTn id="41" dur="0"/>
                                        <p:tgtEl>
                                          <p:spTgt spid="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457200" y="274637"/>
            <a:ext cx="8229600" cy="661799"/>
          </a:xfrm>
          <a:prstGeom prst="rect">
            <a:avLst/>
          </a:prstGeom>
        </p:spPr>
        <p:txBody>
          <a:bodyPr lIns="91425" tIns="91425" rIns="91425" bIns="91425" anchor="b" anchorCtr="0">
            <a:noAutofit/>
          </a:bodyPr>
          <a:lstStyle/>
          <a:p>
            <a:pPr>
              <a:buNone/>
            </a:pPr>
            <a:r>
              <a:rPr lang="en"/>
              <a:t>continued...</a:t>
            </a:r>
          </a:p>
        </p:txBody>
      </p:sp>
      <p:sp>
        <p:nvSpPr>
          <p:cNvPr id="500" name="Shape 500"/>
          <p:cNvSpPr txBox="1">
            <a:spLocks noGrp="1"/>
          </p:cNvSpPr>
          <p:nvPr>
            <p:ph type="body" idx="1"/>
          </p:nvPr>
        </p:nvSpPr>
        <p:spPr>
          <a:xfrm>
            <a:off x="81050" y="1622433"/>
            <a:ext cx="3540899" cy="4932599"/>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t>2 part</a:t>
            </a:r>
          </a:p>
          <a:p>
            <a:pPr marL="914400" lvl="1" indent="-381000" rtl="0">
              <a:buClr>
                <a:schemeClr val="dk1"/>
              </a:buClr>
              <a:buSzPct val="80000"/>
              <a:buFont typeface="Courier New"/>
              <a:buChar char="o"/>
            </a:pPr>
            <a:r>
              <a:rPr lang="en"/>
              <a:t>Bob </a:t>
            </a:r>
          </a:p>
          <a:p>
            <a:pPr marL="1371600" lvl="2" indent="-381000" rtl="0">
              <a:buClr>
                <a:schemeClr val="dk1"/>
              </a:buClr>
              <a:buSzPct val="80000"/>
              <a:buFont typeface="Wingdings"/>
              <a:buChar char="§"/>
            </a:pPr>
            <a:r>
              <a:rPr lang="en"/>
              <a:t>Does BRM1</a:t>
            </a:r>
          </a:p>
          <a:p>
            <a:pPr marL="1371600" lvl="2" indent="-381000" rtl="0">
              <a:buClr>
                <a:schemeClr val="dk1"/>
              </a:buClr>
              <a:buSzPct val="80000"/>
              <a:buFont typeface="Wingdings"/>
              <a:buChar char="§"/>
            </a:pPr>
            <a:r>
              <a:rPr lang="en"/>
              <a:t>Gets settingshandle</a:t>
            </a:r>
          </a:p>
          <a:p>
            <a:pPr marL="914400" lvl="1" indent="-381000" rtl="0">
              <a:buClr>
                <a:schemeClr val="dk1"/>
              </a:buClr>
              <a:buSzPct val="80000"/>
              <a:buFont typeface="Courier New"/>
              <a:buChar char="o"/>
            </a:pPr>
            <a:r>
              <a:rPr lang="en"/>
              <a:t>Alice</a:t>
            </a:r>
          </a:p>
          <a:p>
            <a:pPr marL="1371600" lvl="2" indent="-381000" rtl="0">
              <a:buClr>
                <a:schemeClr val="dk1"/>
              </a:buClr>
              <a:buSzPct val="80000"/>
              <a:buFont typeface="Wingdings"/>
              <a:buChar char="§"/>
            </a:pPr>
            <a:r>
              <a:rPr lang="en"/>
              <a:t>Visit bob's site</a:t>
            </a:r>
          </a:p>
          <a:p>
            <a:pPr marL="1371600" lvl="2" indent="-381000" rtl="0">
              <a:buClr>
                <a:schemeClr val="dk1"/>
              </a:buClr>
              <a:buSzPct val="80000"/>
              <a:buFont typeface="Wingdings"/>
              <a:buChar char="§"/>
            </a:pPr>
            <a:r>
              <a:rPr lang="en"/>
              <a:t>Use handle w/ RP-APP in BRM2</a:t>
            </a:r>
          </a:p>
          <a:p>
            <a:pPr marL="1371600" lvl="2" indent="-381000" rtl="0">
              <a:buClr>
                <a:schemeClr val="dk1"/>
              </a:buClr>
              <a:buSzPct val="80000"/>
              <a:buFont typeface="Wingdings"/>
              <a:buChar char="§"/>
            </a:pPr>
            <a:r>
              <a:rPr lang="en"/>
              <a:t>Bob plays 2-5</a:t>
            </a:r>
          </a:p>
        </p:txBody>
      </p:sp>
      <p:sp>
        <p:nvSpPr>
          <p:cNvPr id="501" name="Shape 501"/>
          <p:cNvSpPr/>
          <p:nvPr/>
        </p:nvSpPr>
        <p:spPr>
          <a:xfrm>
            <a:off x="3529855" y="1018194"/>
            <a:ext cx="5614144" cy="5423802"/>
          </a:xfrm>
          <a:prstGeom prst="rect">
            <a:avLst/>
          </a:prstGeom>
          <a:blipFill>
            <a:blip r:embed="rId3"/>
            <a:stretch>
              <a:fillRect/>
            </a:stretch>
          </a:blipFill>
          <a:ln>
            <a:noFill/>
          </a:ln>
        </p:spPr>
      </p:sp>
      <p:sp>
        <p:nvSpPr>
          <p:cNvPr id="502" name="Shape 502"/>
          <p:cNvSpPr txBox="1"/>
          <p:nvPr/>
        </p:nvSpPr>
        <p:spPr>
          <a:xfrm>
            <a:off x="4976675" y="1232268"/>
            <a:ext cx="1076999" cy="255599"/>
          </a:xfrm>
          <a:prstGeom prst="rect">
            <a:avLst/>
          </a:prstGeom>
          <a:solidFill>
            <a:srgbClr val="FF0000"/>
          </a:solidFill>
        </p:spPr>
        <p:txBody>
          <a:bodyPr lIns="91425" tIns="91425" rIns="91425" bIns="91425" anchor="t" anchorCtr="0">
            <a:noAutofit/>
          </a:bodyPr>
          <a:lstStyle/>
          <a:p>
            <a:pPr>
              <a:spcBef>
                <a:spcPts val="0"/>
              </a:spcBef>
              <a:buNone/>
            </a:pPr>
            <a:r>
              <a:rPr lang="en"/>
              <a:t>BobApp</a:t>
            </a:r>
          </a:p>
        </p:txBody>
      </p:sp>
      <p:sp>
        <p:nvSpPr>
          <p:cNvPr id="503" name="Shape 503"/>
          <p:cNvSpPr txBox="1"/>
          <p:nvPr/>
        </p:nvSpPr>
        <p:spPr>
          <a:xfrm>
            <a:off x="5449050" y="1669575"/>
            <a:ext cx="2039399" cy="317100"/>
          </a:xfrm>
          <a:prstGeom prst="rect">
            <a:avLst/>
          </a:prstGeom>
          <a:solidFill>
            <a:srgbClr val="FF0000"/>
          </a:solidFill>
        </p:spPr>
        <p:txBody>
          <a:bodyPr lIns="91425" tIns="91425" rIns="91425" bIns="91425" anchor="t" anchorCtr="0">
            <a:noAutofit/>
          </a:bodyPr>
          <a:lstStyle/>
          <a:p>
            <a:pPr>
              <a:buNone/>
            </a:pPr>
            <a:r>
              <a:rPr lang="en"/>
              <a:t>http://Bob/xdcomm</a:t>
            </a:r>
          </a:p>
        </p:txBody>
      </p:sp>
      <p:sp>
        <p:nvSpPr>
          <p:cNvPr id="504" name="Shape 504"/>
          <p:cNvSpPr txBox="1"/>
          <p:nvPr/>
        </p:nvSpPr>
        <p:spPr>
          <a:xfrm>
            <a:off x="6231275" y="4691125"/>
            <a:ext cx="2039399" cy="317100"/>
          </a:xfrm>
          <a:prstGeom prst="rect">
            <a:avLst/>
          </a:prstGeom>
          <a:solidFill>
            <a:srgbClr val="FF0000"/>
          </a:solidFill>
        </p:spPr>
        <p:txBody>
          <a:bodyPr lIns="91425" tIns="91425" rIns="91425" bIns="91425" anchor="t" anchorCtr="0">
            <a:noAutofit/>
          </a:bodyPr>
          <a:lstStyle/>
          <a:p>
            <a:pPr lvl="0" rtl="0">
              <a:buNone/>
            </a:pPr>
            <a:r>
              <a:rPr lang="en"/>
              <a:t>http://Bob/xdcomm</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2"/>
                                        </p:tgtEl>
                                        <p:attrNameLst>
                                          <p:attrName>style.visibility</p:attrName>
                                        </p:attrNameLst>
                                      </p:cBhvr>
                                      <p:to>
                                        <p:strVal val="visible"/>
                                      </p:to>
                                    </p:set>
                                    <p:animEffect transition="in" filter="fade">
                                      <p:cBhvr>
                                        <p:cTn id="7" dur="300"/>
                                        <p:tgtEl>
                                          <p:spTgt spid="502"/>
                                        </p:tgtEl>
                                      </p:cBhvr>
                                    </p:animEffect>
                                  </p:childTnLst>
                                </p:cTn>
                              </p:par>
                              <p:par>
                                <p:cTn id="8" presetID="10" presetClass="entr" presetSubtype="0" fill="hold" nodeType="withEffect">
                                  <p:stCondLst>
                                    <p:cond delay="0"/>
                                  </p:stCondLst>
                                  <p:childTnLst>
                                    <p:set>
                                      <p:cBhvr>
                                        <p:cTn id="9" dur="1" fill="hold">
                                          <p:stCondLst>
                                            <p:cond delay="0"/>
                                          </p:stCondLst>
                                        </p:cTn>
                                        <p:tgtEl>
                                          <p:spTgt spid="503"/>
                                        </p:tgtEl>
                                        <p:attrNameLst>
                                          <p:attrName>style.visibility</p:attrName>
                                        </p:attrNameLst>
                                      </p:cBhvr>
                                      <p:to>
                                        <p:strVal val="visible"/>
                                      </p:to>
                                    </p:set>
                                    <p:animEffect transition="in" filter="fade">
                                      <p:cBhvr>
                                        <p:cTn id="10" dur="300"/>
                                        <p:tgtEl>
                                          <p:spTgt spid="503"/>
                                        </p:tgtEl>
                                      </p:cBhvr>
                                    </p:animEffect>
                                  </p:childTnLst>
                                </p:cTn>
                              </p:par>
                              <p:par>
                                <p:cTn id="11" presetID="10" presetClass="entr" presetSubtype="0" fill="hold" nodeType="withEffect">
                                  <p:stCondLst>
                                    <p:cond delay="0"/>
                                  </p:stCondLst>
                                  <p:childTnLst>
                                    <p:set>
                                      <p:cBhvr>
                                        <p:cTn id="12" dur="1" fill="hold">
                                          <p:stCondLst>
                                            <p:cond delay="0"/>
                                          </p:stCondLst>
                                        </p:cTn>
                                        <p:tgtEl>
                                          <p:spTgt spid="504"/>
                                        </p:tgtEl>
                                        <p:attrNameLst>
                                          <p:attrName>style.visibility</p:attrName>
                                        </p:attrNameLst>
                                      </p:cBhvr>
                                      <p:to>
                                        <p:strVal val="visible"/>
                                      </p:to>
                                    </p:set>
                                    <p:animEffect transition="in" filter="fade">
                                      <p:cBhvr>
                                        <p:cTn id="13" dur="300"/>
                                        <p:tgtEl>
                                          <p:spTgt spid="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Shape 50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Freelancer Attack</a:t>
            </a:r>
          </a:p>
        </p:txBody>
      </p:sp>
      <p:sp>
        <p:nvSpPr>
          <p:cNvPr id="510" name="Shape 510">
            <a:hlinkClick r:id="rId3"/>
          </p:cNvPr>
          <p:cNvSpPr/>
          <p:nvPr/>
        </p:nvSpPr>
        <p:spPr>
          <a:xfrm>
            <a:off x="1388100" y="1722800"/>
            <a:ext cx="6096000" cy="4572000"/>
          </a:xfrm>
          <a:prstGeom prst="rect">
            <a:avLst/>
          </a:prstGeom>
          <a:blipFill>
            <a:blip r:embed="rId4"/>
            <a:stretch>
              <a:fillRect/>
            </a:stretch>
          </a:blipFill>
          <a:ln>
            <a:noFill/>
          </a:ln>
        </p:spPr>
      </p:sp>
      <p:sp>
        <p:nvSpPr>
          <p:cNvPr id="2" name="TextBox 1"/>
          <p:cNvSpPr txBox="1"/>
          <p:nvPr/>
        </p:nvSpPr>
        <p:spPr>
          <a:xfrm>
            <a:off x="7484100" y="5987023"/>
            <a:ext cx="513282" cy="307777"/>
          </a:xfrm>
          <a:prstGeom prst="rect">
            <a:avLst/>
          </a:prstGeom>
          <a:noFill/>
        </p:spPr>
        <p:txBody>
          <a:bodyPr wrap="none" rtlCol="0">
            <a:spAutoFit/>
          </a:bodyPr>
          <a:lstStyle/>
          <a:p>
            <a:r>
              <a:rPr lang="en-US" dirty="0" smtClean="0">
                <a:hlinkClick r:id="rId5"/>
              </a:rPr>
              <a:t>Link</a:t>
            </a:r>
            <a:endParaRPr lang="en-US" dirty="0"/>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Shape 51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Freelancer Attack Explained</a:t>
            </a:r>
          </a:p>
        </p:txBody>
      </p:sp>
      <p:sp>
        <p:nvSpPr>
          <p:cNvPr id="516" name="Shape 516"/>
          <p:cNvSpPr txBox="1">
            <a:spLocks noGrp="1"/>
          </p:cNvSpPr>
          <p:nvPr>
            <p:ph type="body" idx="1"/>
          </p:nvPr>
        </p:nvSpPr>
        <p:spPr>
          <a:xfrm>
            <a:off x="457200" y="1781367"/>
            <a:ext cx="3112200" cy="4576799"/>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t>Linking is 3 step process</a:t>
            </a:r>
          </a:p>
          <a:p>
            <a:pPr marL="914400" lvl="1" indent="-381000" rtl="0">
              <a:buClr>
                <a:schemeClr val="dk1"/>
              </a:buClr>
              <a:buSzPct val="80000"/>
              <a:buFont typeface="Courier New"/>
              <a:buChar char="o"/>
            </a:pPr>
            <a:r>
              <a:rPr lang="en"/>
              <a:t>Spoof 1&amp;2 by visiting change-settings page</a:t>
            </a:r>
          </a:p>
          <a:p>
            <a:pPr marL="914400" lvl="1" indent="-381000">
              <a:buClr>
                <a:schemeClr val="dk1"/>
              </a:buClr>
              <a:buSzPct val="80000"/>
              <a:buFont typeface="Courier New"/>
              <a:buChar char="o"/>
            </a:pPr>
            <a:r>
              <a:rPr lang="en"/>
              <a:t>Do final POST from attacker's browser without referrer header</a:t>
            </a:r>
          </a:p>
        </p:txBody>
      </p:sp>
      <p:sp>
        <p:nvSpPr>
          <p:cNvPr id="517" name="Shape 517"/>
          <p:cNvSpPr/>
          <p:nvPr/>
        </p:nvSpPr>
        <p:spPr>
          <a:xfrm>
            <a:off x="3569400" y="1932285"/>
            <a:ext cx="5555838" cy="2993428"/>
          </a:xfrm>
          <a:prstGeom prst="rect">
            <a:avLst/>
          </a:prstGeom>
          <a:blipFill>
            <a:blip r:embed="rId3"/>
            <a:stretch>
              <a:fillRect/>
            </a:stretch>
          </a:blipFill>
          <a:ln>
            <a:noFill/>
          </a:ln>
        </p:spPr>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Other flaws</a:t>
            </a:r>
          </a:p>
        </p:txBody>
      </p:sp>
      <p:sp>
        <p:nvSpPr>
          <p:cNvPr id="523" name="Shape 523"/>
          <p:cNvSpPr/>
          <p:nvPr/>
        </p:nvSpPr>
        <p:spPr>
          <a:xfrm>
            <a:off x="268362" y="2037600"/>
            <a:ext cx="4241993" cy="2889055"/>
          </a:xfrm>
          <a:prstGeom prst="rect">
            <a:avLst/>
          </a:prstGeom>
          <a:blipFill>
            <a:blip r:embed="rId3"/>
            <a:stretch>
              <a:fillRect/>
            </a:stretch>
          </a:blipFill>
          <a:ln>
            <a:noFill/>
          </a:ln>
        </p:spPr>
      </p:sp>
      <p:sp>
        <p:nvSpPr>
          <p:cNvPr id="524" name="Shape 524"/>
          <p:cNvSpPr/>
          <p:nvPr/>
        </p:nvSpPr>
        <p:spPr>
          <a:xfrm>
            <a:off x="4510356" y="1940224"/>
            <a:ext cx="4528724" cy="2977551"/>
          </a:xfrm>
          <a:prstGeom prst="rect">
            <a:avLst/>
          </a:prstGeom>
          <a:blipFill>
            <a:blip r:embed="rId4"/>
            <a:stretch>
              <a:fillRect/>
            </a:stretch>
          </a:blipFill>
          <a:ln>
            <a:noFill/>
          </a:ln>
        </p:spPr>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Shape 52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Contributions</a:t>
            </a:r>
          </a:p>
        </p:txBody>
      </p:sp>
      <p:sp>
        <p:nvSpPr>
          <p:cNvPr id="530" name="Shape 530"/>
          <p:cNvSpPr txBox="1">
            <a:spLocks noGrp="1"/>
          </p:cNvSpPr>
          <p:nvPr>
            <p:ph type="body" idx="1"/>
          </p:nvPr>
        </p:nvSpPr>
        <p:spPr>
          <a:xfrm>
            <a:off x="457200" y="2352128"/>
            <a:ext cx="8229600" cy="42159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t>BRM Anaylzer</a:t>
            </a:r>
          </a:p>
          <a:p>
            <a:pPr marL="914400" lvl="1" indent="-381000" rtl="0">
              <a:buClr>
                <a:schemeClr val="dk1"/>
              </a:buClr>
              <a:buSzPct val="80000"/>
              <a:buFont typeface="Courier New"/>
              <a:buChar char="o"/>
            </a:pPr>
            <a:r>
              <a:rPr lang="en"/>
              <a:t>Allowed researchers to focus on flaws of design rather than understanding the design itself</a:t>
            </a:r>
          </a:p>
          <a:p>
            <a:pPr marL="914400" lvl="1" indent="-381000" rtl="0">
              <a:buClr>
                <a:schemeClr val="dk1"/>
              </a:buClr>
              <a:buSzPct val="80000"/>
              <a:buFont typeface="Courier New"/>
              <a:buChar char="o"/>
            </a:pPr>
            <a:r>
              <a:rPr lang="en"/>
              <a:t>Very successful</a:t>
            </a:r>
          </a:p>
          <a:p>
            <a:pPr marL="1371600" lvl="2" indent="-381000" rtl="0">
              <a:buClr>
                <a:schemeClr val="dk1"/>
              </a:buClr>
              <a:buSzPct val="80000"/>
              <a:buFont typeface="Wingdings"/>
              <a:buChar char="§"/>
            </a:pPr>
            <a:r>
              <a:rPr lang="en"/>
              <a:t>Found flaws in largest providers of SSO</a:t>
            </a:r>
          </a:p>
          <a:p>
            <a:pPr marL="1371600" lvl="2" indent="-381000" rtl="0">
              <a:buClr>
                <a:schemeClr val="dk1"/>
              </a:buClr>
              <a:buSzPct val="80000"/>
              <a:buFont typeface="Wingdings"/>
              <a:buChar char="§"/>
            </a:pPr>
            <a:r>
              <a:rPr lang="en"/>
              <a:t>Flaws patched quickly</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Shape 535"/>
          <p:cNvSpPr txBox="1"/>
          <p:nvPr/>
        </p:nvSpPr>
        <p:spPr>
          <a:xfrm>
            <a:off x="234043" y="624114"/>
            <a:ext cx="1582499" cy="584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3200" b="0" i="0" u="none" strike="noStrike" cap="none" baseline="0">
                <a:solidFill>
                  <a:srgbClr val="002060"/>
                </a:solidFill>
                <a:latin typeface="Arial"/>
                <a:ea typeface="Arial"/>
                <a:cs typeface="Arial"/>
                <a:sym typeface="Arial"/>
              </a:rPr>
              <a:t>Impact</a:t>
            </a:r>
          </a:p>
        </p:txBody>
      </p:sp>
      <p:sp>
        <p:nvSpPr>
          <p:cNvPr id="536" name="Shape 536"/>
          <p:cNvSpPr/>
          <p:nvPr/>
        </p:nvSpPr>
        <p:spPr>
          <a:xfrm>
            <a:off x="152400" y="-32267"/>
            <a:ext cx="184666" cy="369332"/>
          </a:xfrm>
          <a:prstGeom prst="rect">
            <a:avLst/>
          </a:prstGeom>
          <a:noFill/>
          <a:ln>
            <a:noFill/>
          </a:ln>
        </p:spPr>
        <p:txBody>
          <a:bodyPr lIns="91425" tIns="45700" rIns="91425" bIns="45700" anchor="ctr" anchorCtr="0">
            <a:noAutofit/>
          </a:bodyPr>
          <a:lstStyle/>
          <a:p>
            <a:endParaRPr/>
          </a:p>
        </p:txBody>
      </p:sp>
      <p:sp>
        <p:nvSpPr>
          <p:cNvPr id="537" name="Shape 537"/>
          <p:cNvSpPr/>
          <p:nvPr/>
        </p:nvSpPr>
        <p:spPr>
          <a:xfrm>
            <a:off x="152400" y="-32267"/>
            <a:ext cx="184666" cy="369332"/>
          </a:xfrm>
          <a:prstGeom prst="rect">
            <a:avLst/>
          </a:prstGeom>
          <a:noFill/>
          <a:ln>
            <a:noFill/>
          </a:ln>
        </p:spPr>
        <p:txBody>
          <a:bodyPr lIns="91425" tIns="45700" rIns="91425" bIns="45700" anchor="ctr" anchorCtr="0">
            <a:noAutofit/>
          </a:bodyPr>
          <a:lstStyle/>
          <a:p>
            <a:endParaRPr/>
          </a:p>
        </p:txBody>
      </p:sp>
      <p:sp>
        <p:nvSpPr>
          <p:cNvPr id="538" name="Shape 538"/>
          <p:cNvSpPr/>
          <p:nvPr/>
        </p:nvSpPr>
        <p:spPr>
          <a:xfrm>
            <a:off x="152400" y="-32267"/>
            <a:ext cx="184666" cy="369332"/>
          </a:xfrm>
          <a:prstGeom prst="rect">
            <a:avLst/>
          </a:prstGeom>
          <a:noFill/>
          <a:ln>
            <a:noFill/>
          </a:ln>
        </p:spPr>
        <p:txBody>
          <a:bodyPr lIns="91425" tIns="45700" rIns="91425" bIns="45700" anchor="ctr" anchorCtr="0">
            <a:noAutofit/>
          </a:bodyPr>
          <a:lstStyle/>
          <a:p>
            <a:endParaRPr/>
          </a:p>
        </p:txBody>
      </p:sp>
      <p:sp>
        <p:nvSpPr>
          <p:cNvPr id="539" name="Shape 539"/>
          <p:cNvSpPr txBox="1">
            <a:spLocks noGrp="1"/>
          </p:cNvSpPr>
          <p:nvPr>
            <p:ph type="body" idx="1"/>
          </p:nvPr>
        </p:nvSpPr>
        <p:spPr>
          <a:xfrm>
            <a:off x="284844" y="1367444"/>
            <a:ext cx="8059056" cy="4271357"/>
          </a:xfrm>
          <a:prstGeom prst="rect">
            <a:avLst/>
          </a:prstGeom>
          <a:noFill/>
          <a:ln>
            <a:noFill/>
          </a:ln>
        </p:spPr>
        <p:txBody>
          <a:bodyPr lIns="91425" tIns="45700" rIns="91425" bIns="45700" anchor="t" anchorCtr="0">
            <a:noAutofit/>
          </a:bodyPr>
          <a:lstStyle/>
          <a:p>
            <a:pPr marL="342900" marR="0" lvl="0" indent="-342900" algn="l" rtl="0">
              <a:spcBef>
                <a:spcPts val="480"/>
              </a:spcBef>
              <a:buClr>
                <a:schemeClr val="dk1"/>
              </a:buClr>
              <a:buSzPct val="100694"/>
              <a:buFont typeface="Arial"/>
              <a:buChar char="•"/>
            </a:pPr>
            <a:r>
              <a:rPr lang="en" sz="2400" b="0" i="0" u="none" strike="noStrike" cap="none" baseline="0">
                <a:solidFill>
                  <a:schemeClr val="dk1"/>
                </a:solidFill>
                <a:latin typeface="Calibri"/>
                <a:ea typeface="Calibri"/>
                <a:cs typeface="Calibri"/>
                <a:sym typeface="Calibri"/>
              </a:rPr>
              <a:t>Acknowledgements from many companies</a:t>
            </a:r>
          </a:p>
          <a:p>
            <a:endParaRPr lang="en" sz="2400" b="0" i="0" u="none" strike="noStrike" cap="none" baseline="0">
              <a:solidFill>
                <a:schemeClr val="dk1"/>
              </a:solidFill>
              <a:latin typeface="Calibri"/>
              <a:ea typeface="Calibri"/>
              <a:cs typeface="Calibri"/>
              <a:sym typeface="Calibri"/>
            </a:endParaRPr>
          </a:p>
          <a:p>
            <a:endParaRPr lang="en" sz="2400" b="0" i="0" u="none" strike="noStrike" cap="none" baseline="0">
              <a:solidFill>
                <a:schemeClr val="dk1"/>
              </a:solidFill>
              <a:latin typeface="Calibri"/>
              <a:ea typeface="Calibri"/>
              <a:cs typeface="Calibri"/>
              <a:sym typeface="Calibri"/>
            </a:endParaRPr>
          </a:p>
          <a:p>
            <a:endParaRPr lang="en" sz="2400" b="0" i="0" u="none" strike="noStrike" cap="none" baseline="0">
              <a:solidFill>
                <a:schemeClr val="dk1"/>
              </a:solidFill>
              <a:latin typeface="Calibri"/>
              <a:ea typeface="Calibri"/>
              <a:cs typeface="Calibri"/>
              <a:sym typeface="Calibri"/>
            </a:endParaRPr>
          </a:p>
          <a:p>
            <a:pPr marL="342900" marR="0" lvl="0" indent="-342900" algn="l" rtl="0">
              <a:spcBef>
                <a:spcPts val="480"/>
              </a:spcBef>
              <a:buClr>
                <a:schemeClr val="dk1"/>
              </a:buClr>
              <a:buSzPct val="100694"/>
              <a:buFont typeface="Arial"/>
              <a:buChar char="•"/>
            </a:pPr>
            <a:r>
              <a:rPr lang="en" sz="2400" b="0" i="0" u="none" strike="noStrike" cap="none" baseline="0">
                <a:solidFill>
                  <a:schemeClr val="dk1"/>
                </a:solidFill>
                <a:latin typeface="Calibri"/>
                <a:ea typeface="Calibri"/>
                <a:cs typeface="Calibri"/>
                <a:sym typeface="Calibri"/>
              </a:rPr>
              <a:t>Security advisories published</a:t>
            </a:r>
          </a:p>
          <a:p>
            <a:endParaRPr lang="en" sz="2400" b="0" i="0" u="none" strike="noStrike" cap="none" baseline="0">
              <a:solidFill>
                <a:schemeClr val="dk1"/>
              </a:solidFill>
              <a:latin typeface="Calibri"/>
              <a:ea typeface="Calibri"/>
              <a:cs typeface="Calibri"/>
              <a:sym typeface="Calibri"/>
            </a:endParaRPr>
          </a:p>
          <a:p>
            <a:endParaRPr lang="en" sz="2400" b="0" i="0" u="none" strike="noStrike" cap="none" baseline="0">
              <a:solidFill>
                <a:schemeClr val="dk1"/>
              </a:solidFill>
              <a:latin typeface="Calibri"/>
              <a:ea typeface="Calibri"/>
              <a:cs typeface="Calibri"/>
              <a:sym typeface="Calibri"/>
            </a:endParaRPr>
          </a:p>
          <a:p>
            <a:pPr marL="342900" marR="0" lvl="0" indent="-342900" algn="l" rtl="0">
              <a:spcBef>
                <a:spcPts val="480"/>
              </a:spcBef>
              <a:buClr>
                <a:schemeClr val="dk1"/>
              </a:buClr>
              <a:buSzPct val="100694"/>
              <a:buFont typeface="Arial"/>
              <a:buChar char="•"/>
            </a:pPr>
            <a:r>
              <a:rPr lang="en" sz="2400" b="0" i="0" u="none" strike="noStrike" cap="none" baseline="0">
                <a:solidFill>
                  <a:schemeClr val="dk1"/>
                </a:solidFill>
                <a:latin typeface="Calibri"/>
                <a:ea typeface="Calibri"/>
                <a:cs typeface="Calibri"/>
                <a:sym typeface="Calibri"/>
              </a:rPr>
              <a:t>News coverage</a:t>
            </a:r>
          </a:p>
          <a:p>
            <a:endParaRPr lang="en" sz="2400" b="0" i="0" u="none" strike="noStrike" cap="none" baseline="0">
              <a:solidFill>
                <a:schemeClr val="dk1"/>
              </a:solidFill>
              <a:latin typeface="Calibri"/>
              <a:ea typeface="Calibri"/>
              <a:cs typeface="Calibri"/>
              <a:sym typeface="Calibri"/>
            </a:endParaRPr>
          </a:p>
        </p:txBody>
      </p:sp>
      <p:sp>
        <p:nvSpPr>
          <p:cNvPr id="540" name="Shape 540"/>
          <p:cNvSpPr/>
          <p:nvPr/>
        </p:nvSpPr>
        <p:spPr>
          <a:xfrm>
            <a:off x="2586040" y="1797843"/>
            <a:ext cx="1657822" cy="548639"/>
          </a:xfrm>
          <a:prstGeom prst="rect">
            <a:avLst/>
          </a:prstGeom>
          <a:blipFill>
            <a:blip r:embed="rId3"/>
            <a:stretch>
              <a:fillRect/>
            </a:stretch>
          </a:blipFill>
        </p:spPr>
      </p:sp>
      <p:sp>
        <p:nvSpPr>
          <p:cNvPr id="541" name="Shape 541"/>
          <p:cNvSpPr/>
          <p:nvPr/>
        </p:nvSpPr>
        <p:spPr>
          <a:xfrm>
            <a:off x="1130300" y="1799431"/>
            <a:ext cx="1371004" cy="548639"/>
          </a:xfrm>
          <a:prstGeom prst="rect">
            <a:avLst/>
          </a:prstGeom>
          <a:blipFill>
            <a:blip r:embed="rId4"/>
            <a:stretch>
              <a:fillRect/>
            </a:stretch>
          </a:blipFill>
        </p:spPr>
      </p:sp>
      <p:sp>
        <p:nvSpPr>
          <p:cNvPr id="542" name="Shape 542"/>
          <p:cNvSpPr/>
          <p:nvPr/>
        </p:nvSpPr>
        <p:spPr>
          <a:xfrm>
            <a:off x="5944012" y="1799431"/>
            <a:ext cx="2078909" cy="502919"/>
          </a:xfrm>
          <a:prstGeom prst="rect">
            <a:avLst/>
          </a:prstGeom>
          <a:blipFill>
            <a:blip r:embed="rId5"/>
            <a:stretch>
              <a:fillRect/>
            </a:stretch>
          </a:blipFill>
        </p:spPr>
      </p:sp>
      <p:sp>
        <p:nvSpPr>
          <p:cNvPr id="543" name="Shape 543"/>
          <p:cNvSpPr/>
          <p:nvPr/>
        </p:nvSpPr>
        <p:spPr>
          <a:xfrm>
            <a:off x="4271962" y="1826418"/>
            <a:ext cx="1676400" cy="502920"/>
          </a:xfrm>
          <a:prstGeom prst="rect">
            <a:avLst/>
          </a:prstGeom>
          <a:blipFill>
            <a:blip r:embed="rId6"/>
            <a:stretch>
              <a:fillRect/>
            </a:stretch>
          </a:blipFill>
        </p:spPr>
      </p:sp>
      <p:sp>
        <p:nvSpPr>
          <p:cNvPr id="544" name="Shape 544"/>
          <p:cNvSpPr/>
          <p:nvPr/>
        </p:nvSpPr>
        <p:spPr>
          <a:xfrm>
            <a:off x="2570683" y="2422208"/>
            <a:ext cx="1645919" cy="548639"/>
          </a:xfrm>
          <a:prstGeom prst="rect">
            <a:avLst/>
          </a:prstGeom>
          <a:blipFill>
            <a:blip r:embed="rId7"/>
            <a:stretch>
              <a:fillRect/>
            </a:stretch>
          </a:blipFill>
        </p:spPr>
      </p:sp>
      <p:sp>
        <p:nvSpPr>
          <p:cNvPr id="545" name="Shape 545"/>
          <p:cNvSpPr/>
          <p:nvPr/>
        </p:nvSpPr>
        <p:spPr>
          <a:xfrm>
            <a:off x="4270112" y="2397283"/>
            <a:ext cx="1534050" cy="548639"/>
          </a:xfrm>
          <a:prstGeom prst="rect">
            <a:avLst/>
          </a:prstGeom>
          <a:blipFill>
            <a:blip r:embed="rId8"/>
            <a:stretch>
              <a:fillRect/>
            </a:stretch>
          </a:blipFill>
        </p:spPr>
      </p:sp>
      <p:sp>
        <p:nvSpPr>
          <p:cNvPr id="546" name="Shape 546"/>
          <p:cNvSpPr/>
          <p:nvPr/>
        </p:nvSpPr>
        <p:spPr>
          <a:xfrm>
            <a:off x="1002394" y="3678130"/>
            <a:ext cx="1371003" cy="548640"/>
          </a:xfrm>
          <a:prstGeom prst="rect">
            <a:avLst/>
          </a:prstGeom>
          <a:blipFill>
            <a:blip r:embed="rId4"/>
            <a:stretch>
              <a:fillRect/>
            </a:stretch>
          </a:blipFill>
        </p:spPr>
      </p:sp>
      <p:sp>
        <p:nvSpPr>
          <p:cNvPr id="547" name="Shape 547"/>
          <p:cNvSpPr/>
          <p:nvPr/>
        </p:nvSpPr>
        <p:spPr>
          <a:xfrm>
            <a:off x="3053585" y="3719582"/>
            <a:ext cx="1681115" cy="548640"/>
          </a:xfrm>
          <a:prstGeom prst="rect">
            <a:avLst/>
          </a:prstGeom>
          <a:blipFill>
            <a:blip r:embed="rId9"/>
            <a:stretch>
              <a:fillRect/>
            </a:stretch>
          </a:blipFill>
        </p:spPr>
      </p:sp>
      <p:sp>
        <p:nvSpPr>
          <p:cNvPr id="548" name="Shape 548"/>
          <p:cNvSpPr/>
          <p:nvPr/>
        </p:nvSpPr>
        <p:spPr>
          <a:xfrm>
            <a:off x="1041854" y="5295332"/>
            <a:ext cx="1292082" cy="769127"/>
          </a:xfrm>
          <a:prstGeom prst="rect">
            <a:avLst/>
          </a:prstGeom>
          <a:blipFill>
            <a:blip r:embed="rId10"/>
            <a:stretch>
              <a:fillRect/>
            </a:stretch>
          </a:blipFill>
        </p:spPr>
      </p:sp>
      <p:sp>
        <p:nvSpPr>
          <p:cNvPr id="549" name="Shape 549"/>
          <p:cNvSpPr/>
          <p:nvPr/>
        </p:nvSpPr>
        <p:spPr>
          <a:xfrm>
            <a:off x="2694176" y="5391557"/>
            <a:ext cx="2262518" cy="502920"/>
          </a:xfrm>
          <a:prstGeom prst="rect">
            <a:avLst/>
          </a:prstGeom>
          <a:blipFill>
            <a:blip r:embed="rId11"/>
            <a:stretch>
              <a:fillRect/>
            </a:stretch>
          </a:blipFill>
        </p:spPr>
      </p:sp>
      <p:sp>
        <p:nvSpPr>
          <p:cNvPr id="550" name="Shape 550"/>
          <p:cNvSpPr/>
          <p:nvPr/>
        </p:nvSpPr>
        <p:spPr>
          <a:xfrm>
            <a:off x="4911651" y="4792412"/>
            <a:ext cx="2256914" cy="502919"/>
          </a:xfrm>
          <a:prstGeom prst="rect">
            <a:avLst/>
          </a:prstGeom>
          <a:blipFill>
            <a:blip r:embed="rId12"/>
            <a:stretch>
              <a:fillRect/>
            </a:stretch>
          </a:blipFill>
        </p:spPr>
      </p:sp>
      <p:sp>
        <p:nvSpPr>
          <p:cNvPr id="551" name="Shape 551"/>
          <p:cNvSpPr/>
          <p:nvPr/>
        </p:nvSpPr>
        <p:spPr>
          <a:xfrm>
            <a:off x="2851626" y="4792412"/>
            <a:ext cx="1665073" cy="502920"/>
          </a:xfrm>
          <a:prstGeom prst="rect">
            <a:avLst/>
          </a:prstGeom>
          <a:blipFill>
            <a:blip r:embed="rId13"/>
            <a:stretch>
              <a:fillRect/>
            </a:stretch>
          </a:blipFill>
        </p:spPr>
      </p:sp>
      <p:sp>
        <p:nvSpPr>
          <p:cNvPr id="552" name="Shape 552"/>
          <p:cNvSpPr txBox="1"/>
          <p:nvPr/>
        </p:nvSpPr>
        <p:spPr>
          <a:xfrm>
            <a:off x="5172503" y="5295332"/>
            <a:ext cx="2100899" cy="3692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sz="1800" b="0" i="0" u="none" strike="noStrike" cap="none" baseline="0">
                <a:solidFill>
                  <a:schemeClr val="dk1"/>
                </a:solidFill>
                <a:latin typeface="Arial"/>
                <a:ea typeface="Arial"/>
                <a:cs typeface="Arial"/>
                <a:sym typeface="Arial"/>
              </a:rPr>
              <a:t>an</a:t>
            </a:r>
            <a:r>
              <a:rPr lang="en" sz="1800">
                <a:solidFill>
                  <a:schemeClr val="dk1"/>
                </a:solidFill>
              </a:rPr>
              <a:t>d</a:t>
            </a:r>
            <a:r>
              <a:rPr lang="en" sz="1800" b="0" i="0" u="none" strike="noStrike" cap="none" baseline="0">
                <a:solidFill>
                  <a:schemeClr val="dk1"/>
                </a:solidFill>
                <a:latin typeface="Arial"/>
                <a:ea typeface="Arial"/>
                <a:cs typeface="Arial"/>
                <a:sym typeface="Arial"/>
              </a:rPr>
              <a:t> many others</a:t>
            </a: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Shape 55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Discussion</a:t>
            </a:r>
          </a:p>
        </p:txBody>
      </p:sp>
      <p:sp>
        <p:nvSpPr>
          <p:cNvPr id="559" name="Shape 559"/>
          <p:cNvSpPr txBox="1">
            <a:spLocks noGrp="1"/>
          </p:cNvSpPr>
          <p:nvPr>
            <p:ph type="body" idx="1"/>
          </p:nvPr>
        </p:nvSpPr>
        <p:spPr>
          <a:xfrm>
            <a:off x="457200" y="2116578"/>
            <a:ext cx="8229600" cy="44514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t>Future work?</a:t>
            </a:r>
          </a:p>
          <a:p>
            <a:pPr marL="914400" lvl="1" indent="-381000" rtl="0">
              <a:buClr>
                <a:schemeClr val="dk1"/>
              </a:buClr>
              <a:buSzPct val="80000"/>
              <a:buFont typeface="Courier New"/>
              <a:buChar char="o"/>
            </a:pPr>
            <a:r>
              <a:rPr lang="en"/>
              <a:t>Tools for developers of SSO</a:t>
            </a:r>
          </a:p>
          <a:p>
            <a:pPr marL="914400" lvl="1" indent="-381000" rtl="0">
              <a:buClr>
                <a:schemeClr val="dk1"/>
              </a:buClr>
              <a:buSzPct val="80000"/>
              <a:buFont typeface="Courier New"/>
              <a:buChar char="o"/>
            </a:pPr>
            <a:r>
              <a:rPr lang="en"/>
              <a:t>Change in underlying protocols?</a:t>
            </a:r>
          </a:p>
          <a:p>
            <a:pPr marL="457200" lvl="0" indent="-419100" rtl="0">
              <a:buClr>
                <a:schemeClr val="dk1"/>
              </a:buClr>
              <a:buSzPct val="166666"/>
              <a:buFont typeface="Arial"/>
              <a:buChar char="•"/>
            </a:pPr>
            <a:r>
              <a:rPr lang="en"/>
              <a:t>Prevention?</a:t>
            </a:r>
          </a:p>
          <a:p>
            <a:pPr marL="914400" lvl="1" indent="-381000" rtl="0">
              <a:buClr>
                <a:schemeClr val="dk1"/>
              </a:buClr>
              <a:buSzPct val="80000"/>
              <a:buFont typeface="Courier New"/>
              <a:buChar char="o"/>
            </a:pPr>
            <a:r>
              <a:rPr lang="en"/>
              <a:t>2 stage authentication?</a:t>
            </a:r>
          </a:p>
          <a:p>
            <a:pPr marL="914400" lvl="1" indent="-381000" rtl="0">
              <a:buClr>
                <a:schemeClr val="dk1"/>
              </a:buClr>
              <a:buSzPct val="80000"/>
              <a:buFont typeface="Courier New"/>
              <a:buChar char="o"/>
            </a:pPr>
            <a:r>
              <a:rPr lang="en"/>
              <a:t>Better example code from providers?</a:t>
            </a:r>
          </a:p>
          <a:p>
            <a:pPr marL="457200" lvl="0" indent="-419100" rtl="0">
              <a:buClr>
                <a:schemeClr val="dk1"/>
              </a:buClr>
              <a:buSzPct val="166666"/>
              <a:buFont typeface="Arial"/>
              <a:buChar char="•"/>
            </a:pPr>
            <a:r>
              <a:rPr lang="en"/>
              <a:t>How did developers fix security flaws?</a:t>
            </a:r>
          </a:p>
          <a:p>
            <a:endParaRPr lang="en"/>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Background</a:t>
            </a:r>
          </a:p>
        </p:txBody>
      </p:sp>
      <p:sp>
        <p:nvSpPr>
          <p:cNvPr id="126" name="Shape 12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t>Web SSO 3 parties:</a:t>
            </a:r>
          </a:p>
          <a:p>
            <a:endParaRPr lang="en"/>
          </a:p>
          <a:p>
            <a:pPr lvl="0" rtl="0">
              <a:buNone/>
            </a:pPr>
            <a:r>
              <a:rPr lang="en"/>
              <a:t>1. User(web browser)</a:t>
            </a:r>
          </a:p>
          <a:p>
            <a:pPr lvl="0" rtl="0">
              <a:buNone/>
            </a:pPr>
            <a:r>
              <a:rPr lang="en"/>
              <a:t>2. ID Provider(a.k.a, IdP, e.g., Google, Facebook)</a:t>
            </a:r>
          </a:p>
          <a:p>
            <a:pPr lvl="0" rtl="0">
              <a:buNone/>
            </a:pPr>
            <a:r>
              <a:rPr lang="en"/>
              <a:t>3. Relying Party/Resource Provider(a.k.a, RP, e.g., sears)</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title"/>
          </p:nvPr>
        </p:nvSpPr>
        <p:spPr>
          <a:xfrm>
            <a:off x="2106150" y="2835600"/>
            <a:ext cx="4931700" cy="1186799"/>
          </a:xfrm>
          <a:prstGeom prst="rect">
            <a:avLst/>
          </a:prstGeom>
        </p:spPr>
        <p:txBody>
          <a:bodyPr lIns="91425" tIns="91425" rIns="91425" bIns="91425" anchor="b" anchorCtr="0">
            <a:noAutofit/>
          </a:bodyPr>
          <a:lstStyle/>
          <a:p>
            <a:pPr>
              <a:buNone/>
            </a:pPr>
            <a:r>
              <a:rPr lang="en"/>
              <a:t>Thanks for listening!</a:t>
            </a:r>
          </a:p>
        </p:txBody>
      </p:sp>
      <p:sp>
        <p:nvSpPr>
          <p:cNvPr id="565" name="Shape 565"/>
          <p:cNvSpPr txBox="1"/>
          <p:nvPr/>
        </p:nvSpPr>
        <p:spPr>
          <a:xfrm>
            <a:off x="1509900" y="6209550"/>
            <a:ext cx="6124199" cy="457200"/>
          </a:xfrm>
          <a:prstGeom prst="rect">
            <a:avLst/>
          </a:prstGeom>
          <a:noFill/>
        </p:spPr>
        <p:txBody>
          <a:bodyPr lIns="91425" tIns="91425" rIns="91425" bIns="91425" anchor="t" anchorCtr="0">
            <a:noAutofit/>
          </a:bodyPr>
          <a:lstStyle/>
          <a:p>
            <a:pPr>
              <a:buNone/>
            </a:pPr>
            <a:r>
              <a:rPr lang="en"/>
              <a:t>Some slides used from paper's authors' presentation. Can be found </a:t>
            </a:r>
            <a:r>
              <a:rPr lang="en" u="sng">
                <a:solidFill>
                  <a:schemeClr val="hlink"/>
                </a:solidFill>
                <a:hlinkClick r:id="rId3"/>
              </a:rPr>
              <a:t>here</a:t>
            </a:r>
            <a:r>
              <a:rPr lang="en"/>
              <a: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Web SSO</a:t>
            </a:r>
          </a:p>
        </p:txBody>
      </p:sp>
      <p:sp>
        <p:nvSpPr>
          <p:cNvPr id="132" name="Shape 132"/>
          <p:cNvSpPr/>
          <p:nvPr/>
        </p:nvSpPr>
        <p:spPr>
          <a:xfrm>
            <a:off x="880325" y="1618650"/>
            <a:ext cx="1419900" cy="5397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buNone/>
            </a:pPr>
            <a:r>
              <a:rPr lang="en" sz="1800" b="1"/>
              <a:t>User</a:t>
            </a:r>
          </a:p>
        </p:txBody>
      </p:sp>
      <p:sp>
        <p:nvSpPr>
          <p:cNvPr id="133" name="Shape 133"/>
          <p:cNvSpPr/>
          <p:nvPr/>
        </p:nvSpPr>
        <p:spPr>
          <a:xfrm>
            <a:off x="3862050" y="1618650"/>
            <a:ext cx="1419900" cy="5397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1800" b="1"/>
              <a:t>RP</a:t>
            </a:r>
          </a:p>
        </p:txBody>
      </p:sp>
      <p:sp>
        <p:nvSpPr>
          <p:cNvPr id="134" name="Shape 134"/>
          <p:cNvSpPr/>
          <p:nvPr/>
        </p:nvSpPr>
        <p:spPr>
          <a:xfrm>
            <a:off x="6864650" y="1618650"/>
            <a:ext cx="1419900" cy="5397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1800" b="1"/>
              <a:t>IdP</a:t>
            </a:r>
          </a:p>
        </p:txBody>
      </p:sp>
      <p:cxnSp>
        <p:nvCxnSpPr>
          <p:cNvPr id="135" name="Shape 135"/>
          <p:cNvCxnSpPr>
            <a:stCxn id="132" idx="2"/>
          </p:cNvCxnSpPr>
          <p:nvPr/>
        </p:nvCxnSpPr>
        <p:spPr>
          <a:xfrm>
            <a:off x="1590275" y="2158350"/>
            <a:ext cx="0" cy="3847800"/>
          </a:xfrm>
          <a:prstGeom prst="straightConnector1">
            <a:avLst/>
          </a:prstGeom>
          <a:noFill/>
          <a:ln w="19050" cap="flat">
            <a:solidFill>
              <a:schemeClr val="dk2"/>
            </a:solidFill>
            <a:prstDash val="solid"/>
            <a:round/>
            <a:headEnd type="none" w="lg" len="lg"/>
            <a:tailEnd type="triangle" w="lg" len="lg"/>
          </a:ln>
        </p:spPr>
      </p:cxnSp>
      <p:cxnSp>
        <p:nvCxnSpPr>
          <p:cNvPr id="136" name="Shape 136"/>
          <p:cNvCxnSpPr/>
          <p:nvPr/>
        </p:nvCxnSpPr>
        <p:spPr>
          <a:xfrm>
            <a:off x="4572000" y="2158350"/>
            <a:ext cx="0" cy="3847800"/>
          </a:xfrm>
          <a:prstGeom prst="straightConnector1">
            <a:avLst/>
          </a:prstGeom>
          <a:noFill/>
          <a:ln w="19050" cap="flat">
            <a:solidFill>
              <a:schemeClr val="dk2"/>
            </a:solidFill>
            <a:prstDash val="solid"/>
            <a:round/>
            <a:headEnd type="none" w="lg" len="lg"/>
            <a:tailEnd type="triangle" w="lg" len="lg"/>
          </a:ln>
        </p:spPr>
      </p:cxnSp>
      <p:cxnSp>
        <p:nvCxnSpPr>
          <p:cNvPr id="137" name="Shape 137"/>
          <p:cNvCxnSpPr/>
          <p:nvPr/>
        </p:nvCxnSpPr>
        <p:spPr>
          <a:xfrm>
            <a:off x="7574600" y="2158350"/>
            <a:ext cx="0" cy="3847800"/>
          </a:xfrm>
          <a:prstGeom prst="straightConnector1">
            <a:avLst/>
          </a:prstGeom>
          <a:noFill/>
          <a:ln w="19050" cap="flat">
            <a:solidFill>
              <a:schemeClr val="dk2"/>
            </a:solidFill>
            <a:prstDash val="solid"/>
            <a:round/>
            <a:headEnd type="none" w="lg" len="lg"/>
            <a:tailEnd type="triangle" w="lg" len="lg"/>
          </a:ln>
        </p:spPr>
      </p:cxnSp>
      <p:cxnSp>
        <p:nvCxnSpPr>
          <p:cNvPr id="138" name="Shape 138"/>
          <p:cNvCxnSpPr/>
          <p:nvPr/>
        </p:nvCxnSpPr>
        <p:spPr>
          <a:xfrm>
            <a:off x="1590250" y="2328600"/>
            <a:ext cx="2996100" cy="170400"/>
          </a:xfrm>
          <a:prstGeom prst="straightConnector1">
            <a:avLst/>
          </a:prstGeom>
          <a:noFill/>
          <a:ln w="19050" cap="flat">
            <a:solidFill>
              <a:schemeClr val="dk2"/>
            </a:solidFill>
            <a:prstDash val="solid"/>
            <a:round/>
            <a:headEnd type="none" w="lg" len="lg"/>
            <a:tailEnd type="triangle" w="lg" len="lg"/>
          </a:ln>
        </p:spPr>
      </p:cxnSp>
      <p:cxnSp>
        <p:nvCxnSpPr>
          <p:cNvPr id="139" name="Shape 139"/>
          <p:cNvCxnSpPr/>
          <p:nvPr/>
        </p:nvCxnSpPr>
        <p:spPr>
          <a:xfrm flipH="1">
            <a:off x="1575925" y="3436100"/>
            <a:ext cx="6020399" cy="298199"/>
          </a:xfrm>
          <a:prstGeom prst="straightConnector1">
            <a:avLst/>
          </a:prstGeom>
          <a:noFill/>
          <a:ln w="19050" cap="flat">
            <a:solidFill>
              <a:schemeClr val="dk2"/>
            </a:solidFill>
            <a:prstDash val="solid"/>
            <a:round/>
            <a:headEnd type="none" w="lg" len="lg"/>
            <a:tailEnd type="triangle" w="lg" len="lg"/>
          </a:ln>
        </p:spPr>
      </p:cxnSp>
      <p:cxnSp>
        <p:nvCxnSpPr>
          <p:cNvPr id="140" name="Shape 140"/>
          <p:cNvCxnSpPr/>
          <p:nvPr/>
        </p:nvCxnSpPr>
        <p:spPr>
          <a:xfrm>
            <a:off x="1604450" y="3961450"/>
            <a:ext cx="5977799" cy="397499"/>
          </a:xfrm>
          <a:prstGeom prst="straightConnector1">
            <a:avLst/>
          </a:prstGeom>
          <a:noFill/>
          <a:ln w="19050" cap="flat">
            <a:solidFill>
              <a:schemeClr val="dk2"/>
            </a:solidFill>
            <a:prstDash val="solid"/>
            <a:round/>
            <a:headEnd type="none" w="lg" len="lg"/>
            <a:tailEnd type="triangle" w="lg" len="lg"/>
          </a:ln>
        </p:spPr>
      </p:cxnSp>
      <p:sp>
        <p:nvSpPr>
          <p:cNvPr id="141" name="Shape 141"/>
          <p:cNvSpPr/>
          <p:nvPr/>
        </p:nvSpPr>
        <p:spPr>
          <a:xfrm>
            <a:off x="1577827" y="2669375"/>
            <a:ext cx="4868400" cy="454350"/>
          </a:xfrm>
          <a:custGeom>
            <a:avLst/>
            <a:gdLst/>
            <a:ahLst/>
            <a:cxnLst/>
            <a:rect l="0" t="0" r="0" b="0"/>
            <a:pathLst>
              <a:path w="194736" h="18174" extrusionOk="0">
                <a:moveTo>
                  <a:pt x="120335" y="0"/>
                </a:moveTo>
                <a:cubicBezTo>
                  <a:pt x="100456" y="1609"/>
                  <a:pt x="-11335" y="6626"/>
                  <a:pt x="1065" y="9655"/>
                </a:cubicBezTo>
                <a:cubicBezTo>
                  <a:pt x="13465" y="12684"/>
                  <a:pt x="162457" y="16754"/>
                  <a:pt x="194736" y="18174"/>
                </a:cubicBezTo>
              </a:path>
            </a:pathLst>
          </a:custGeom>
          <a:noFill/>
          <a:ln w="19050" cap="flat">
            <a:solidFill>
              <a:schemeClr val="dk2"/>
            </a:solidFill>
            <a:prstDash val="solid"/>
            <a:round/>
            <a:headEnd type="none" w="lg" len="lg"/>
            <a:tailEnd type="none" w="lg" len="lg"/>
          </a:ln>
        </p:spPr>
      </p:sp>
      <p:cxnSp>
        <p:nvCxnSpPr>
          <p:cNvPr id="142" name="Shape 142"/>
          <p:cNvCxnSpPr/>
          <p:nvPr/>
        </p:nvCxnSpPr>
        <p:spPr>
          <a:xfrm>
            <a:off x="6432025" y="3123725"/>
            <a:ext cx="1121699" cy="42600"/>
          </a:xfrm>
          <a:prstGeom prst="straightConnector1">
            <a:avLst/>
          </a:prstGeom>
          <a:noFill/>
          <a:ln w="19050" cap="flat">
            <a:solidFill>
              <a:schemeClr val="dk2"/>
            </a:solidFill>
            <a:prstDash val="solid"/>
            <a:round/>
            <a:headEnd type="none" w="lg" len="lg"/>
            <a:tailEnd type="triangle" w="lg" len="lg"/>
          </a:ln>
        </p:spPr>
      </p:cxnSp>
      <p:sp>
        <p:nvSpPr>
          <p:cNvPr id="143" name="Shape 143"/>
          <p:cNvSpPr/>
          <p:nvPr/>
        </p:nvSpPr>
        <p:spPr>
          <a:xfrm>
            <a:off x="1547873" y="4600400"/>
            <a:ext cx="6034250" cy="496950"/>
          </a:xfrm>
          <a:custGeom>
            <a:avLst/>
            <a:gdLst/>
            <a:ahLst/>
            <a:cxnLst/>
            <a:rect l="0" t="0" r="0" b="0"/>
            <a:pathLst>
              <a:path w="241370" h="19878" extrusionOk="0">
                <a:moveTo>
                  <a:pt x="241370" y="0"/>
                </a:moveTo>
                <a:cubicBezTo>
                  <a:pt x="201708" y="1325"/>
                  <a:pt x="26495" y="4638"/>
                  <a:pt x="3399" y="7951"/>
                </a:cubicBezTo>
                <a:cubicBezTo>
                  <a:pt x="-19697" y="11264"/>
                  <a:pt x="86225" y="17890"/>
                  <a:pt x="102791" y="19878"/>
                </a:cubicBezTo>
              </a:path>
            </a:pathLst>
          </a:custGeom>
          <a:noFill/>
          <a:ln w="19050" cap="flat">
            <a:solidFill>
              <a:schemeClr val="dk2"/>
            </a:solidFill>
            <a:prstDash val="solid"/>
            <a:round/>
            <a:headEnd type="none" w="lg" len="lg"/>
            <a:tailEnd type="none" w="lg" len="lg"/>
          </a:ln>
        </p:spPr>
      </p:sp>
      <p:cxnSp>
        <p:nvCxnSpPr>
          <p:cNvPr id="144" name="Shape 144"/>
          <p:cNvCxnSpPr/>
          <p:nvPr/>
        </p:nvCxnSpPr>
        <p:spPr>
          <a:xfrm>
            <a:off x="4103400" y="5097350"/>
            <a:ext cx="468600" cy="42600"/>
          </a:xfrm>
          <a:prstGeom prst="straightConnector1">
            <a:avLst/>
          </a:prstGeom>
          <a:noFill/>
          <a:ln w="19050" cap="flat">
            <a:solidFill>
              <a:schemeClr val="dk2"/>
            </a:solidFill>
            <a:prstDash val="solid"/>
            <a:round/>
            <a:headEnd type="none" w="lg" len="lg"/>
            <a:tailEnd type="triangle" w="lg" len="lg"/>
          </a:ln>
        </p:spPr>
      </p:cxnSp>
      <p:cxnSp>
        <p:nvCxnSpPr>
          <p:cNvPr id="145" name="Shape 145"/>
          <p:cNvCxnSpPr/>
          <p:nvPr/>
        </p:nvCxnSpPr>
        <p:spPr>
          <a:xfrm flipH="1">
            <a:off x="1618500" y="5438125"/>
            <a:ext cx="2953499" cy="241499"/>
          </a:xfrm>
          <a:prstGeom prst="straightConnector1">
            <a:avLst/>
          </a:prstGeom>
          <a:noFill/>
          <a:ln w="19050" cap="flat">
            <a:solidFill>
              <a:schemeClr val="dk2"/>
            </a:solidFill>
            <a:prstDash val="solid"/>
            <a:round/>
            <a:headEnd type="none" w="lg" len="lg"/>
            <a:tailEnd type="triangle" w="lg" len="lg"/>
          </a:ln>
        </p:spPr>
      </p:cxnSp>
      <p:sp>
        <p:nvSpPr>
          <p:cNvPr id="146" name="Shape 146"/>
          <p:cNvSpPr txBox="1"/>
          <p:nvPr/>
        </p:nvSpPr>
        <p:spPr>
          <a:xfrm>
            <a:off x="1803300" y="2158350"/>
            <a:ext cx="2129700" cy="326700"/>
          </a:xfrm>
          <a:prstGeom prst="rect">
            <a:avLst/>
          </a:prstGeom>
          <a:noFill/>
        </p:spPr>
        <p:txBody>
          <a:bodyPr lIns="91425" tIns="91425" rIns="91425" bIns="91425" anchor="t" anchorCtr="0">
            <a:noAutofit/>
          </a:bodyPr>
          <a:lstStyle/>
          <a:p>
            <a:pPr>
              <a:buNone/>
            </a:pPr>
            <a:r>
              <a:rPr lang="en" b="1" dirty="0"/>
              <a:t>1. Access Resource</a:t>
            </a:r>
          </a:p>
        </p:txBody>
      </p:sp>
      <p:sp>
        <p:nvSpPr>
          <p:cNvPr id="147" name="Shape 147"/>
          <p:cNvSpPr txBox="1"/>
          <p:nvPr/>
        </p:nvSpPr>
        <p:spPr>
          <a:xfrm>
            <a:off x="1902727" y="2733200"/>
            <a:ext cx="4543500" cy="326700"/>
          </a:xfrm>
          <a:prstGeom prst="rect">
            <a:avLst/>
          </a:prstGeom>
          <a:noFill/>
        </p:spPr>
        <p:txBody>
          <a:bodyPr lIns="91425" tIns="91425" rIns="91425" bIns="91425" anchor="t" anchorCtr="0">
            <a:noAutofit/>
          </a:bodyPr>
          <a:lstStyle/>
          <a:p>
            <a:pPr lvl="0" rtl="0">
              <a:buNone/>
            </a:pPr>
            <a:r>
              <a:rPr lang="en" b="1"/>
              <a:t>2. Redirect with Authentication Request</a:t>
            </a:r>
          </a:p>
        </p:txBody>
      </p:sp>
      <p:sp>
        <p:nvSpPr>
          <p:cNvPr id="148" name="Shape 148"/>
          <p:cNvSpPr txBox="1"/>
          <p:nvPr/>
        </p:nvSpPr>
        <p:spPr>
          <a:xfrm>
            <a:off x="1973700" y="3421850"/>
            <a:ext cx="2129700" cy="326700"/>
          </a:xfrm>
          <a:prstGeom prst="rect">
            <a:avLst/>
          </a:prstGeom>
          <a:noFill/>
        </p:spPr>
        <p:txBody>
          <a:bodyPr lIns="91425" tIns="91425" rIns="91425" bIns="91425" anchor="t" anchorCtr="0">
            <a:noAutofit/>
          </a:bodyPr>
          <a:lstStyle/>
          <a:p>
            <a:pPr lvl="0" rtl="0">
              <a:buNone/>
            </a:pPr>
            <a:r>
              <a:rPr lang="en" b="1"/>
              <a:t>3. Ask for Password</a:t>
            </a:r>
          </a:p>
        </p:txBody>
      </p:sp>
      <p:sp>
        <p:nvSpPr>
          <p:cNvPr id="149" name="Shape 149"/>
          <p:cNvSpPr txBox="1"/>
          <p:nvPr/>
        </p:nvSpPr>
        <p:spPr>
          <a:xfrm>
            <a:off x="2030400" y="3918900"/>
            <a:ext cx="2129700" cy="326700"/>
          </a:xfrm>
          <a:prstGeom prst="rect">
            <a:avLst/>
          </a:prstGeom>
          <a:noFill/>
        </p:spPr>
        <p:txBody>
          <a:bodyPr lIns="91425" tIns="91425" rIns="91425" bIns="91425" anchor="t" anchorCtr="0">
            <a:noAutofit/>
          </a:bodyPr>
          <a:lstStyle/>
          <a:p>
            <a:pPr lvl="0" rtl="0">
              <a:buNone/>
            </a:pPr>
            <a:r>
              <a:rPr lang="en" b="1"/>
              <a:t>4. User Login</a:t>
            </a:r>
          </a:p>
        </p:txBody>
      </p:sp>
      <p:sp>
        <p:nvSpPr>
          <p:cNvPr id="150" name="Shape 150"/>
          <p:cNvSpPr txBox="1"/>
          <p:nvPr/>
        </p:nvSpPr>
        <p:spPr>
          <a:xfrm>
            <a:off x="2065950" y="4685525"/>
            <a:ext cx="4543500" cy="326700"/>
          </a:xfrm>
          <a:prstGeom prst="rect">
            <a:avLst/>
          </a:prstGeom>
          <a:noFill/>
        </p:spPr>
        <p:txBody>
          <a:bodyPr lIns="91425" tIns="91425" rIns="91425" bIns="91425" anchor="t" anchorCtr="0">
            <a:noAutofit/>
          </a:bodyPr>
          <a:lstStyle/>
          <a:p>
            <a:pPr lvl="0" rtl="0">
              <a:buNone/>
            </a:pPr>
            <a:r>
              <a:rPr lang="en" b="1"/>
              <a:t>5. Redirect with Secret Token</a:t>
            </a:r>
          </a:p>
        </p:txBody>
      </p:sp>
      <p:sp>
        <p:nvSpPr>
          <p:cNvPr id="151" name="Shape 151"/>
          <p:cNvSpPr txBox="1"/>
          <p:nvPr/>
        </p:nvSpPr>
        <p:spPr>
          <a:xfrm>
            <a:off x="1803300" y="5395525"/>
            <a:ext cx="4543500" cy="326700"/>
          </a:xfrm>
          <a:prstGeom prst="rect">
            <a:avLst/>
          </a:prstGeom>
          <a:noFill/>
        </p:spPr>
        <p:txBody>
          <a:bodyPr lIns="91425" tIns="91425" rIns="91425" bIns="91425" anchor="t" anchorCtr="0">
            <a:noAutofit/>
          </a:bodyPr>
          <a:lstStyle/>
          <a:p>
            <a:pPr lvl="0" rtl="0">
              <a:buNone/>
            </a:pPr>
            <a:r>
              <a:rPr lang="en" b="1"/>
              <a:t>6. Ensure Authentication and Provide Service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Browser Relayed Message</a:t>
            </a:r>
          </a:p>
        </p:txBody>
      </p:sp>
      <p:sp>
        <p:nvSpPr>
          <p:cNvPr id="157" name="Shape 157"/>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t>SSO process can be thought as sequence of Browser Relayed Messages(BRM)</a:t>
            </a:r>
          </a:p>
        </p:txBody>
      </p:sp>
      <p:graphicFrame>
        <p:nvGraphicFramePr>
          <p:cNvPr id="158" name="Shape 158"/>
          <p:cNvGraphicFramePr/>
          <p:nvPr/>
        </p:nvGraphicFramePr>
        <p:xfrm>
          <a:off x="311800" y="3721250"/>
          <a:ext cx="8375000" cy="396210"/>
        </p:xfrm>
        <a:graphic>
          <a:graphicData uri="http://schemas.openxmlformats.org/drawingml/2006/table">
            <a:tbl>
              <a:tblPr>
                <a:noFill/>
                <a:tableStyleId>{7301780C-7532-4E45-B5BB-554F99A3F014}</a:tableStyleId>
              </a:tblPr>
              <a:tblGrid>
                <a:gridCol w="1046875"/>
                <a:gridCol w="1046875"/>
                <a:gridCol w="1046875"/>
                <a:gridCol w="1046875"/>
                <a:gridCol w="1046875"/>
                <a:gridCol w="1046875"/>
                <a:gridCol w="1046875"/>
                <a:gridCol w="1046875"/>
              </a:tblGrid>
              <a:tr h="381000">
                <a:tc>
                  <a:txBody>
                    <a:bodyPr/>
                    <a:lstStyle/>
                    <a:p>
                      <a:pPr algn="ctr">
                        <a:buNone/>
                      </a:pPr>
                      <a:r>
                        <a:rPr lang="en"/>
                        <a:t>Request 1</a:t>
                      </a:r>
                    </a:p>
                  </a:txBody>
                  <a:tcPr marL="91425" marR="91425" marT="91425" marB="91425"/>
                </a:tc>
                <a:tc>
                  <a:txBody>
                    <a:bodyPr/>
                    <a:lstStyle/>
                    <a:p>
                      <a:pPr algn="ctr">
                        <a:buNone/>
                      </a:pPr>
                      <a:r>
                        <a:rPr lang="en"/>
                        <a:t>Reply 1</a:t>
                      </a:r>
                    </a:p>
                  </a:txBody>
                  <a:tcPr marL="91425" marR="91425" marT="91425" marB="91425"/>
                </a:tc>
                <a:tc>
                  <a:txBody>
                    <a:bodyPr/>
                    <a:lstStyle/>
                    <a:p>
                      <a:pPr algn="ctr">
                        <a:buNone/>
                      </a:pPr>
                      <a:r>
                        <a:rPr lang="en"/>
                        <a:t>Request 2</a:t>
                      </a:r>
                    </a:p>
                  </a:txBody>
                  <a:tcPr marL="91425" marR="91425" marT="91425" marB="91425"/>
                </a:tc>
                <a:tc>
                  <a:txBody>
                    <a:bodyPr/>
                    <a:lstStyle/>
                    <a:p>
                      <a:pPr algn="ctr">
                        <a:buNone/>
                      </a:pPr>
                      <a:r>
                        <a:rPr lang="en"/>
                        <a:t>Reply 2</a:t>
                      </a:r>
                    </a:p>
                  </a:txBody>
                  <a:tcPr marL="91425" marR="91425" marT="91425" marB="91425"/>
                </a:tc>
                <a:tc>
                  <a:txBody>
                    <a:bodyPr/>
                    <a:lstStyle/>
                    <a:p>
                      <a:pPr algn="ctr">
                        <a:buNone/>
                      </a:pPr>
                      <a:r>
                        <a:rPr lang="en"/>
                        <a:t>Request 3</a:t>
                      </a:r>
                    </a:p>
                  </a:txBody>
                  <a:tcPr marL="91425" marR="91425" marT="91425" marB="91425"/>
                </a:tc>
                <a:tc>
                  <a:txBody>
                    <a:bodyPr/>
                    <a:lstStyle/>
                    <a:p>
                      <a:pPr algn="ctr">
                        <a:buNone/>
                      </a:pPr>
                      <a:r>
                        <a:rPr lang="en"/>
                        <a:t>Reply 3</a:t>
                      </a:r>
                    </a:p>
                  </a:txBody>
                  <a:tcPr marL="91425" marR="91425" marT="91425" marB="91425"/>
                </a:tc>
                <a:tc>
                  <a:txBody>
                    <a:bodyPr/>
                    <a:lstStyle/>
                    <a:p>
                      <a:pPr algn="ctr">
                        <a:buNone/>
                      </a:pPr>
                      <a:r>
                        <a:rPr lang="en"/>
                        <a:t>Request 4</a:t>
                      </a:r>
                    </a:p>
                  </a:txBody>
                  <a:tcPr marL="91425" marR="91425" marT="91425" marB="91425"/>
                </a:tc>
                <a:tc>
                  <a:txBody>
                    <a:bodyPr/>
                    <a:lstStyle/>
                    <a:p>
                      <a:pPr algn="ctr">
                        <a:buNone/>
                      </a:pPr>
                      <a:r>
                        <a:rPr lang="en"/>
                        <a:t>Reply ...</a:t>
                      </a:r>
                    </a:p>
                  </a:txBody>
                  <a:tcPr marL="91425" marR="91425" marT="91425" marB="91425"/>
                </a:tc>
              </a:tr>
            </a:tbl>
          </a:graphicData>
        </a:graphic>
      </p:graphicFrame>
      <p:sp>
        <p:nvSpPr>
          <p:cNvPr id="159" name="Shape 159"/>
          <p:cNvSpPr/>
          <p:nvPr/>
        </p:nvSpPr>
        <p:spPr>
          <a:xfrm>
            <a:off x="1817301" y="3627176"/>
            <a:ext cx="1164600" cy="1164600"/>
          </a:xfrm>
          <a:prstGeom prst="arc">
            <a:avLst>
              <a:gd name="adj1" fmla="val 83842"/>
              <a:gd name="adj2" fmla="val 10714233"/>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60" name="Shape 160"/>
          <p:cNvSpPr/>
          <p:nvPr/>
        </p:nvSpPr>
        <p:spPr>
          <a:xfrm>
            <a:off x="3917000" y="3627176"/>
            <a:ext cx="1164600" cy="1164600"/>
          </a:xfrm>
          <a:prstGeom prst="arc">
            <a:avLst>
              <a:gd name="adj1" fmla="val 83842"/>
              <a:gd name="adj2" fmla="val 10840382"/>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61" name="Shape 161"/>
          <p:cNvSpPr/>
          <p:nvPr/>
        </p:nvSpPr>
        <p:spPr>
          <a:xfrm>
            <a:off x="6026751" y="3627176"/>
            <a:ext cx="1164600" cy="1164600"/>
          </a:xfrm>
          <a:prstGeom prst="arc">
            <a:avLst>
              <a:gd name="adj1" fmla="val 83842"/>
              <a:gd name="adj2" fmla="val 10753699"/>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62" name="Shape 162"/>
          <p:cNvSpPr txBox="1"/>
          <p:nvPr/>
        </p:nvSpPr>
        <p:spPr>
          <a:xfrm>
            <a:off x="2016501" y="4791776"/>
            <a:ext cx="965399" cy="567900"/>
          </a:xfrm>
          <a:prstGeom prst="rect">
            <a:avLst/>
          </a:prstGeom>
          <a:noFill/>
        </p:spPr>
        <p:txBody>
          <a:bodyPr lIns="91425" tIns="91425" rIns="91425" bIns="91425" anchor="t" anchorCtr="0">
            <a:noAutofit/>
          </a:bodyPr>
          <a:lstStyle/>
          <a:p>
            <a:pPr>
              <a:buNone/>
            </a:pPr>
            <a:r>
              <a:rPr lang="en" sz="1800" b="1"/>
              <a:t>BRM 1</a:t>
            </a:r>
          </a:p>
        </p:txBody>
      </p:sp>
      <p:sp>
        <p:nvSpPr>
          <p:cNvPr id="163" name="Shape 163"/>
          <p:cNvSpPr txBox="1"/>
          <p:nvPr/>
        </p:nvSpPr>
        <p:spPr>
          <a:xfrm>
            <a:off x="4089300" y="4791776"/>
            <a:ext cx="965399" cy="567900"/>
          </a:xfrm>
          <a:prstGeom prst="rect">
            <a:avLst/>
          </a:prstGeom>
          <a:noFill/>
        </p:spPr>
        <p:txBody>
          <a:bodyPr lIns="91425" tIns="91425" rIns="91425" bIns="91425" anchor="t" anchorCtr="0">
            <a:noAutofit/>
          </a:bodyPr>
          <a:lstStyle/>
          <a:p>
            <a:pPr lvl="0" rtl="0">
              <a:buNone/>
            </a:pPr>
            <a:r>
              <a:rPr lang="en" sz="1800" b="1"/>
              <a:t>BRM 2</a:t>
            </a:r>
          </a:p>
        </p:txBody>
      </p:sp>
      <p:sp>
        <p:nvSpPr>
          <p:cNvPr id="164" name="Shape 164"/>
          <p:cNvSpPr txBox="1"/>
          <p:nvPr/>
        </p:nvSpPr>
        <p:spPr>
          <a:xfrm>
            <a:off x="6225951" y="4791776"/>
            <a:ext cx="965399" cy="567900"/>
          </a:xfrm>
          <a:prstGeom prst="rect">
            <a:avLst/>
          </a:prstGeom>
          <a:noFill/>
        </p:spPr>
        <p:txBody>
          <a:bodyPr lIns="91425" tIns="91425" rIns="91425" bIns="91425" anchor="t" anchorCtr="0">
            <a:noAutofit/>
          </a:bodyPr>
          <a:lstStyle/>
          <a:p>
            <a:pPr lvl="0" rtl="0">
              <a:buNone/>
            </a:pPr>
            <a:r>
              <a:rPr lang="en" sz="1800" b="1"/>
              <a:t>BRM 3</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BRM Example</a:t>
            </a:r>
          </a:p>
        </p:txBody>
      </p:sp>
      <p:sp>
        <p:nvSpPr>
          <p:cNvPr id="170" name="Shape 170"/>
          <p:cNvSpPr txBox="1">
            <a:spLocks noGrp="1"/>
          </p:cNvSpPr>
          <p:nvPr>
            <p:ph type="body" idx="1"/>
          </p:nvPr>
        </p:nvSpPr>
        <p:spPr>
          <a:xfrm>
            <a:off x="457200" y="1600200"/>
            <a:ext cx="8229600" cy="24120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t>BRM:</a:t>
            </a:r>
          </a:p>
          <a:p>
            <a:pPr marL="914400" lvl="1" indent="-381000" rtl="0">
              <a:buClr>
                <a:schemeClr val="dk1"/>
              </a:buClr>
              <a:buSzPct val="100000"/>
              <a:buFont typeface="Arial"/>
              <a:buAutoNum type="alphaLcPeriod"/>
            </a:pPr>
            <a:r>
              <a:rPr lang="en" sz="2400"/>
              <a:t>HTTP 3xx redirection response</a:t>
            </a:r>
          </a:p>
          <a:p>
            <a:pPr marL="914400" lvl="1" indent="-381000" rtl="0">
              <a:buClr>
                <a:schemeClr val="dk1"/>
              </a:buClr>
              <a:buSzPct val="100000"/>
              <a:buFont typeface="Arial"/>
              <a:buAutoNum type="alphaLcPeriod"/>
            </a:pPr>
            <a:r>
              <a:rPr lang="en" sz="2400"/>
              <a:t>Response including a form for automatic submission</a:t>
            </a:r>
          </a:p>
          <a:p>
            <a:pPr marL="914400" lvl="1" indent="-381000" rtl="0">
              <a:buClr>
                <a:schemeClr val="dk1"/>
              </a:buClr>
              <a:buSzPct val="100000"/>
              <a:buFont typeface="Arial"/>
              <a:buAutoNum type="alphaLcPeriod"/>
            </a:pPr>
            <a:r>
              <a:rPr lang="en" sz="2400"/>
              <a:t>Response with a script or a Flash object to make a request</a:t>
            </a:r>
          </a:p>
          <a:p>
            <a:endParaRPr lang="en" sz="2400"/>
          </a:p>
        </p:txBody>
      </p:sp>
      <p:sp>
        <p:nvSpPr>
          <p:cNvPr id="171" name="Shape 171"/>
          <p:cNvSpPr txBox="1"/>
          <p:nvPr/>
        </p:nvSpPr>
        <p:spPr>
          <a:xfrm>
            <a:off x="1405650" y="4117650"/>
            <a:ext cx="5778900" cy="20870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buNone/>
            </a:pPr>
            <a:r>
              <a:rPr lang="en" sz="2400"/>
              <a:t>src = a.com</a:t>
            </a:r>
          </a:p>
          <a:p>
            <a:pPr lvl="0" rtl="0">
              <a:buNone/>
            </a:pPr>
            <a:r>
              <a:rPr lang="en" sz="2400"/>
              <a:t>dst = Facebook.com/a/foo.php</a:t>
            </a:r>
          </a:p>
          <a:p>
            <a:pPr lvl="0" rtl="0">
              <a:buNone/>
            </a:pPr>
            <a:r>
              <a:rPr lang="en" sz="2400"/>
              <a:t>Set-cookie: sessionID = 123456</a:t>
            </a:r>
          </a:p>
          <a:p>
            <a:pPr lvl="0" rtl="0">
              <a:buNone/>
            </a:pPr>
            <a:r>
              <a:rPr lang="en" sz="2400"/>
              <a:t>Arguments: x = 123 &amp; user = john</a:t>
            </a:r>
          </a:p>
          <a:p>
            <a:pPr>
              <a:buNone/>
            </a:pPr>
            <a:r>
              <a:rPr lang="en" sz="2400"/>
              <a:t>Cookies: fbs = abc1234 &amp; foo = 4321asd</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Prior Work</a:t>
            </a:r>
          </a:p>
        </p:txBody>
      </p:sp>
      <p:sp>
        <p:nvSpPr>
          <p:cNvPr id="177" name="Shape 177"/>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t>Prior research focus on protocol analyzing</a:t>
            </a:r>
          </a:p>
          <a:p>
            <a:pPr marL="457200" lvl="0" indent="-419100" rtl="0">
              <a:buClr>
                <a:schemeClr val="dk1"/>
              </a:buClr>
              <a:buSzPct val="166666"/>
              <a:buFont typeface="Arial"/>
              <a:buChar char="•"/>
            </a:pPr>
            <a:r>
              <a:rPr lang="en"/>
              <a:t>No prior study on commercially deployed web SSO systems</a:t>
            </a:r>
          </a:p>
          <a:p>
            <a:pPr marL="457200" lvl="0" indent="-419100" rtl="0">
              <a:buClr>
                <a:schemeClr val="dk1"/>
              </a:buClr>
              <a:buSzPct val="166666"/>
              <a:buFont typeface="Arial"/>
              <a:buChar char="•"/>
            </a:pPr>
            <a:r>
              <a:rPr lang="en"/>
              <a:t>Protocol research not applicable</a:t>
            </a:r>
          </a:p>
          <a:p>
            <a:pPr marL="914400" lvl="1" indent="-381000" rtl="0">
              <a:buClr>
                <a:schemeClr val="dk1"/>
              </a:buClr>
              <a:buSzPct val="80000"/>
              <a:buFont typeface="Arial"/>
              <a:buAutoNum type="alphaLcPeriod"/>
            </a:pPr>
            <a:r>
              <a:rPr lang="en"/>
              <a:t>SSO based on API, SDK or sample code</a:t>
            </a:r>
          </a:p>
          <a:p>
            <a:pPr marL="914400" lvl="1" indent="-381000" rtl="0">
              <a:buClr>
                <a:schemeClr val="dk1"/>
              </a:buClr>
              <a:buSzPct val="80000"/>
              <a:buFont typeface="Arial"/>
              <a:buAutoNum type="alphaLcPeriod"/>
            </a:pPr>
            <a:r>
              <a:rPr lang="en"/>
              <a:t>Vulnerabilities depend on actual system</a:t>
            </a:r>
          </a:p>
          <a:p>
            <a:pPr marL="914400" lvl="1" indent="-381000">
              <a:buClr>
                <a:schemeClr val="dk1"/>
              </a:buClr>
              <a:buSzPct val="80000"/>
              <a:buFont typeface="Arial"/>
              <a:buAutoNum type="alphaLcPeriod"/>
            </a:pPr>
            <a:r>
              <a:rPr lang="en"/>
              <a:t>RP misuse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Threat Model</a:t>
            </a:r>
          </a:p>
        </p:txBody>
      </p:sp>
      <p:sp>
        <p:nvSpPr>
          <p:cNvPr id="183" name="Shape 18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208333"/>
              <a:buFont typeface="Arial"/>
              <a:buChar char="•"/>
            </a:pPr>
            <a:r>
              <a:rPr lang="en" sz="2400"/>
              <a:t>Alice: Benign user</a:t>
            </a:r>
          </a:p>
          <a:p>
            <a:pPr marL="457200" lvl="0" indent="-419100" rtl="0">
              <a:buClr>
                <a:schemeClr val="dk1"/>
              </a:buClr>
              <a:buSzPct val="208333"/>
              <a:buFont typeface="Arial"/>
              <a:buChar char="•"/>
            </a:pPr>
            <a:r>
              <a:rPr lang="en" sz="2400"/>
              <a:t>Bob: Attacker</a:t>
            </a:r>
          </a:p>
          <a:p>
            <a:pPr marL="457200" lvl="0" indent="-419100" rtl="0">
              <a:buClr>
                <a:schemeClr val="dk1"/>
              </a:buClr>
              <a:buSzPct val="208333"/>
              <a:buFont typeface="Arial"/>
              <a:buChar char="•"/>
            </a:pPr>
            <a:r>
              <a:rPr lang="en" sz="2400"/>
              <a:t>Purpose: Bob sign in as Alice</a:t>
            </a:r>
          </a:p>
          <a:p>
            <a:pPr marL="457200" lvl="0" indent="-419100" rtl="0">
              <a:buClr>
                <a:schemeClr val="dk1"/>
              </a:buClr>
              <a:buSzPct val="208333"/>
              <a:buFont typeface="Arial"/>
              <a:buChar char="•"/>
            </a:pPr>
            <a:r>
              <a:rPr lang="en" sz="2400"/>
              <a:t>3 scenarios:</a:t>
            </a:r>
          </a:p>
        </p:txBody>
      </p:sp>
      <p:sp>
        <p:nvSpPr>
          <p:cNvPr id="184" name="Shape 184"/>
          <p:cNvSpPr/>
          <p:nvPr/>
        </p:nvSpPr>
        <p:spPr>
          <a:xfrm>
            <a:off x="6290050" y="1022300"/>
            <a:ext cx="1632900" cy="7382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buNone/>
            </a:pPr>
            <a:r>
              <a:rPr lang="en" sz="1800"/>
              <a:t>Bob faking Alice</a:t>
            </a:r>
          </a:p>
        </p:txBody>
      </p:sp>
      <p:sp>
        <p:nvSpPr>
          <p:cNvPr id="185" name="Shape 185"/>
          <p:cNvSpPr/>
          <p:nvPr/>
        </p:nvSpPr>
        <p:spPr>
          <a:xfrm>
            <a:off x="7447050" y="2548200"/>
            <a:ext cx="894299" cy="426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buNone/>
            </a:pPr>
            <a:r>
              <a:rPr lang="en" sz="1800"/>
              <a:t>IdP</a:t>
            </a:r>
          </a:p>
        </p:txBody>
      </p:sp>
      <p:sp>
        <p:nvSpPr>
          <p:cNvPr id="186" name="Shape 186"/>
          <p:cNvSpPr/>
          <p:nvPr/>
        </p:nvSpPr>
        <p:spPr>
          <a:xfrm>
            <a:off x="5199575" y="2548200"/>
            <a:ext cx="894299" cy="426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buNone/>
            </a:pPr>
            <a:r>
              <a:rPr lang="en" sz="1800"/>
              <a:t>RP</a:t>
            </a:r>
          </a:p>
        </p:txBody>
      </p:sp>
      <p:sp>
        <p:nvSpPr>
          <p:cNvPr id="187" name="Shape 187"/>
          <p:cNvSpPr/>
          <p:nvPr/>
        </p:nvSpPr>
        <p:spPr>
          <a:xfrm>
            <a:off x="2591175" y="5032975"/>
            <a:ext cx="894299" cy="426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1800"/>
              <a:t>IdP</a:t>
            </a:r>
          </a:p>
        </p:txBody>
      </p:sp>
      <p:sp>
        <p:nvSpPr>
          <p:cNvPr id="188" name="Shape 188"/>
          <p:cNvSpPr/>
          <p:nvPr/>
        </p:nvSpPr>
        <p:spPr>
          <a:xfrm>
            <a:off x="1696875" y="3748425"/>
            <a:ext cx="894299" cy="426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1800"/>
              <a:t>Alice</a:t>
            </a:r>
          </a:p>
        </p:txBody>
      </p:sp>
      <p:sp>
        <p:nvSpPr>
          <p:cNvPr id="189" name="Shape 189"/>
          <p:cNvSpPr/>
          <p:nvPr/>
        </p:nvSpPr>
        <p:spPr>
          <a:xfrm>
            <a:off x="379600" y="4720675"/>
            <a:ext cx="1632900" cy="7382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1800"/>
              <a:t>Bob faking RP</a:t>
            </a:r>
          </a:p>
        </p:txBody>
      </p:sp>
      <p:sp>
        <p:nvSpPr>
          <p:cNvPr id="190" name="Shape 190"/>
          <p:cNvSpPr/>
          <p:nvPr/>
        </p:nvSpPr>
        <p:spPr>
          <a:xfrm>
            <a:off x="5977675" y="3714900"/>
            <a:ext cx="2286000" cy="7382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buNone/>
            </a:pPr>
            <a:r>
              <a:rPr lang="en" sz="1800"/>
              <a:t>Alice</a:t>
            </a:r>
          </a:p>
        </p:txBody>
      </p:sp>
      <p:sp>
        <p:nvSpPr>
          <p:cNvPr id="191" name="Shape 191"/>
          <p:cNvSpPr/>
          <p:nvPr/>
        </p:nvSpPr>
        <p:spPr>
          <a:xfrm>
            <a:off x="6705004" y="3871050"/>
            <a:ext cx="1405499" cy="426000"/>
          </a:xfrm>
          <a:prstGeom prst="rect">
            <a:avLst/>
          </a:prstGeom>
          <a:solidFill>
            <a:srgbClr val="EAD1DC"/>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1800"/>
              <a:t>Bob's page</a:t>
            </a:r>
          </a:p>
        </p:txBody>
      </p:sp>
      <p:sp>
        <p:nvSpPr>
          <p:cNvPr id="192" name="Shape 192"/>
          <p:cNvSpPr/>
          <p:nvPr/>
        </p:nvSpPr>
        <p:spPr>
          <a:xfrm>
            <a:off x="5199575" y="5032975"/>
            <a:ext cx="894299" cy="426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1800"/>
              <a:t>RP</a:t>
            </a:r>
          </a:p>
        </p:txBody>
      </p:sp>
      <p:sp>
        <p:nvSpPr>
          <p:cNvPr id="193" name="Shape 193"/>
          <p:cNvSpPr/>
          <p:nvPr/>
        </p:nvSpPr>
        <p:spPr>
          <a:xfrm>
            <a:off x="7447050" y="5032975"/>
            <a:ext cx="894299" cy="426000"/>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buNone/>
            </a:pPr>
            <a:r>
              <a:rPr lang="en" sz="1800"/>
              <a:t>IdP</a:t>
            </a:r>
          </a:p>
        </p:txBody>
      </p:sp>
      <p:cxnSp>
        <p:nvCxnSpPr>
          <p:cNvPr id="194" name="Shape 194"/>
          <p:cNvCxnSpPr>
            <a:stCxn id="188" idx="2"/>
            <a:endCxn id="189" idx="0"/>
          </p:cNvCxnSpPr>
          <p:nvPr/>
        </p:nvCxnSpPr>
        <p:spPr>
          <a:xfrm flipH="1">
            <a:off x="1196050" y="4174425"/>
            <a:ext cx="947974" cy="546249"/>
          </a:xfrm>
          <a:prstGeom prst="straightConnector1">
            <a:avLst/>
          </a:prstGeom>
          <a:noFill/>
          <a:ln w="19050" cap="flat">
            <a:solidFill>
              <a:schemeClr val="dk2"/>
            </a:solidFill>
            <a:prstDash val="solid"/>
            <a:round/>
            <a:headEnd type="none" w="lg" len="lg"/>
            <a:tailEnd type="none" w="lg" len="lg"/>
          </a:ln>
        </p:spPr>
      </p:cxnSp>
      <p:cxnSp>
        <p:nvCxnSpPr>
          <p:cNvPr id="195" name="Shape 195"/>
          <p:cNvCxnSpPr>
            <a:stCxn id="188" idx="2"/>
            <a:endCxn id="187" idx="0"/>
          </p:cNvCxnSpPr>
          <p:nvPr/>
        </p:nvCxnSpPr>
        <p:spPr>
          <a:xfrm>
            <a:off x="2144024" y="4174425"/>
            <a:ext cx="894300" cy="858549"/>
          </a:xfrm>
          <a:prstGeom prst="straightConnector1">
            <a:avLst/>
          </a:prstGeom>
          <a:noFill/>
          <a:ln w="19050" cap="flat">
            <a:solidFill>
              <a:schemeClr val="dk2"/>
            </a:solidFill>
            <a:prstDash val="solid"/>
            <a:round/>
            <a:headEnd type="none" w="lg" len="lg"/>
            <a:tailEnd type="none" w="lg" len="lg"/>
          </a:ln>
        </p:spPr>
      </p:cxnSp>
      <p:cxnSp>
        <p:nvCxnSpPr>
          <p:cNvPr id="196" name="Shape 196"/>
          <p:cNvCxnSpPr>
            <a:stCxn id="184" idx="2"/>
            <a:endCxn id="186" idx="0"/>
          </p:cNvCxnSpPr>
          <p:nvPr/>
        </p:nvCxnSpPr>
        <p:spPr>
          <a:xfrm flipH="1">
            <a:off x="5646724" y="1760599"/>
            <a:ext cx="1459775" cy="787600"/>
          </a:xfrm>
          <a:prstGeom prst="straightConnector1">
            <a:avLst/>
          </a:prstGeom>
          <a:noFill/>
          <a:ln w="19050" cap="flat">
            <a:solidFill>
              <a:schemeClr val="dk2"/>
            </a:solidFill>
            <a:prstDash val="solid"/>
            <a:round/>
            <a:headEnd type="none" w="lg" len="lg"/>
            <a:tailEnd type="none" w="lg" len="lg"/>
          </a:ln>
        </p:spPr>
      </p:cxnSp>
      <p:cxnSp>
        <p:nvCxnSpPr>
          <p:cNvPr id="197" name="Shape 197"/>
          <p:cNvCxnSpPr>
            <a:stCxn id="184" idx="2"/>
            <a:endCxn id="185" idx="0"/>
          </p:cNvCxnSpPr>
          <p:nvPr/>
        </p:nvCxnSpPr>
        <p:spPr>
          <a:xfrm>
            <a:off x="7106500" y="1760599"/>
            <a:ext cx="787699" cy="787600"/>
          </a:xfrm>
          <a:prstGeom prst="straightConnector1">
            <a:avLst/>
          </a:prstGeom>
          <a:noFill/>
          <a:ln w="19050" cap="flat">
            <a:solidFill>
              <a:schemeClr val="dk2"/>
            </a:solidFill>
            <a:prstDash val="solid"/>
            <a:round/>
            <a:headEnd type="none" w="lg" len="lg"/>
            <a:tailEnd type="none" w="lg" len="lg"/>
          </a:ln>
        </p:spPr>
      </p:cxnSp>
      <p:cxnSp>
        <p:nvCxnSpPr>
          <p:cNvPr id="198" name="Shape 198"/>
          <p:cNvCxnSpPr>
            <a:stCxn id="189" idx="3"/>
            <a:endCxn id="187" idx="1"/>
          </p:cNvCxnSpPr>
          <p:nvPr/>
        </p:nvCxnSpPr>
        <p:spPr>
          <a:xfrm>
            <a:off x="2012500" y="5089824"/>
            <a:ext cx="578674" cy="156150"/>
          </a:xfrm>
          <a:prstGeom prst="straightConnector1">
            <a:avLst/>
          </a:prstGeom>
          <a:noFill/>
          <a:ln w="19050" cap="flat">
            <a:solidFill>
              <a:schemeClr val="dk2"/>
            </a:solidFill>
            <a:prstDash val="solid"/>
            <a:round/>
            <a:headEnd type="none" w="lg" len="lg"/>
            <a:tailEnd type="none" w="lg" len="lg"/>
          </a:ln>
        </p:spPr>
      </p:cxnSp>
      <p:cxnSp>
        <p:nvCxnSpPr>
          <p:cNvPr id="199" name="Shape 199"/>
          <p:cNvCxnSpPr>
            <a:stCxn id="186" idx="3"/>
            <a:endCxn id="185" idx="1"/>
          </p:cNvCxnSpPr>
          <p:nvPr/>
        </p:nvCxnSpPr>
        <p:spPr>
          <a:xfrm>
            <a:off x="6093874" y="2761200"/>
            <a:ext cx="1353175" cy="0"/>
          </a:xfrm>
          <a:prstGeom prst="straightConnector1">
            <a:avLst/>
          </a:prstGeom>
          <a:noFill/>
          <a:ln w="19050" cap="flat">
            <a:solidFill>
              <a:schemeClr val="dk2"/>
            </a:solidFill>
            <a:prstDash val="solid"/>
            <a:round/>
            <a:headEnd type="none" w="lg" len="lg"/>
            <a:tailEnd type="none" w="lg" len="lg"/>
          </a:ln>
        </p:spPr>
      </p:cxnSp>
      <p:cxnSp>
        <p:nvCxnSpPr>
          <p:cNvPr id="200" name="Shape 200"/>
          <p:cNvCxnSpPr>
            <a:stCxn id="190" idx="2"/>
            <a:endCxn id="192" idx="0"/>
          </p:cNvCxnSpPr>
          <p:nvPr/>
        </p:nvCxnSpPr>
        <p:spPr>
          <a:xfrm flipH="1">
            <a:off x="5646724" y="4453199"/>
            <a:ext cx="1473950" cy="579775"/>
          </a:xfrm>
          <a:prstGeom prst="straightConnector1">
            <a:avLst/>
          </a:prstGeom>
          <a:noFill/>
          <a:ln w="19050" cap="flat">
            <a:solidFill>
              <a:schemeClr val="dk2"/>
            </a:solidFill>
            <a:prstDash val="solid"/>
            <a:round/>
            <a:headEnd type="none" w="lg" len="lg"/>
            <a:tailEnd type="none" w="lg" len="lg"/>
          </a:ln>
        </p:spPr>
      </p:cxnSp>
      <p:cxnSp>
        <p:nvCxnSpPr>
          <p:cNvPr id="201" name="Shape 201"/>
          <p:cNvCxnSpPr>
            <a:stCxn id="190" idx="2"/>
            <a:endCxn id="193" idx="0"/>
          </p:cNvCxnSpPr>
          <p:nvPr/>
        </p:nvCxnSpPr>
        <p:spPr>
          <a:xfrm>
            <a:off x="7120675" y="4453199"/>
            <a:ext cx="773524" cy="579775"/>
          </a:xfrm>
          <a:prstGeom prst="straightConnector1">
            <a:avLst/>
          </a:prstGeom>
          <a:noFill/>
          <a:ln w="19050" cap="flat">
            <a:solidFill>
              <a:schemeClr val="dk2"/>
            </a:solidFill>
            <a:prstDash val="solid"/>
            <a:round/>
            <a:headEnd type="none" w="lg" len="lg"/>
            <a:tailEnd type="none" w="lg" len="lg"/>
          </a:ln>
        </p:spPr>
      </p:cxnSp>
      <p:cxnSp>
        <p:nvCxnSpPr>
          <p:cNvPr id="202" name="Shape 202"/>
          <p:cNvCxnSpPr>
            <a:stCxn id="192" idx="3"/>
            <a:endCxn id="193" idx="1"/>
          </p:cNvCxnSpPr>
          <p:nvPr/>
        </p:nvCxnSpPr>
        <p:spPr>
          <a:xfrm>
            <a:off x="6093874" y="5245975"/>
            <a:ext cx="1353175" cy="0"/>
          </a:xfrm>
          <a:prstGeom prst="straightConnector1">
            <a:avLst/>
          </a:prstGeom>
          <a:noFill/>
          <a:ln w="19050" cap="flat">
            <a:solidFill>
              <a:schemeClr val="dk2"/>
            </a:solidFill>
            <a:prstDash val="solid"/>
            <a:round/>
            <a:headEnd type="none" w="lg" len="lg"/>
            <a:tailEnd type="none" w="lg" len="lg"/>
          </a:ln>
        </p:spPr>
      </p:cxnSp>
      <p:sp>
        <p:nvSpPr>
          <p:cNvPr id="203" name="Shape 203"/>
          <p:cNvSpPr txBox="1"/>
          <p:nvPr/>
        </p:nvSpPr>
        <p:spPr>
          <a:xfrm>
            <a:off x="5213675" y="1029350"/>
            <a:ext cx="866100" cy="724200"/>
          </a:xfrm>
          <a:prstGeom prst="rect">
            <a:avLst/>
          </a:prstGeom>
          <a:noFill/>
        </p:spPr>
        <p:txBody>
          <a:bodyPr lIns="91425" tIns="91425" rIns="91425" bIns="91425" anchor="t" anchorCtr="0">
            <a:noAutofit/>
          </a:bodyPr>
          <a:lstStyle/>
          <a:p>
            <a:pPr>
              <a:buNone/>
            </a:pPr>
            <a:r>
              <a:rPr lang="en" sz="1800" b="1"/>
              <a:t>(A)</a:t>
            </a:r>
          </a:p>
        </p:txBody>
      </p:sp>
      <p:sp>
        <p:nvSpPr>
          <p:cNvPr id="204" name="Shape 204"/>
          <p:cNvSpPr txBox="1"/>
          <p:nvPr/>
        </p:nvSpPr>
        <p:spPr>
          <a:xfrm>
            <a:off x="379600" y="3599325"/>
            <a:ext cx="866100" cy="724200"/>
          </a:xfrm>
          <a:prstGeom prst="rect">
            <a:avLst/>
          </a:prstGeom>
          <a:noFill/>
        </p:spPr>
        <p:txBody>
          <a:bodyPr lIns="91425" tIns="91425" rIns="91425" bIns="91425" anchor="t" anchorCtr="0">
            <a:noAutofit/>
          </a:bodyPr>
          <a:lstStyle/>
          <a:p>
            <a:pPr lvl="0" rtl="0">
              <a:buNone/>
            </a:pPr>
            <a:r>
              <a:rPr lang="en" sz="1800" b="1"/>
              <a:t>(B)</a:t>
            </a:r>
          </a:p>
        </p:txBody>
      </p:sp>
      <p:sp>
        <p:nvSpPr>
          <p:cNvPr id="205" name="Shape 205"/>
          <p:cNvSpPr txBox="1"/>
          <p:nvPr/>
        </p:nvSpPr>
        <p:spPr>
          <a:xfrm>
            <a:off x="4592850" y="3721950"/>
            <a:ext cx="866100" cy="724200"/>
          </a:xfrm>
          <a:prstGeom prst="rect">
            <a:avLst/>
          </a:prstGeom>
          <a:noFill/>
        </p:spPr>
        <p:txBody>
          <a:bodyPr lIns="91425" tIns="91425" rIns="91425" bIns="91425" anchor="t" anchorCtr="0">
            <a:noAutofit/>
          </a:bodyPr>
          <a:lstStyle/>
          <a:p>
            <a:pPr lvl="0" rtl="0">
              <a:buNone/>
            </a:pPr>
            <a:r>
              <a:rPr lang="en" sz="1800" b="1"/>
              <a:t>(C)</a:t>
            </a:r>
          </a:p>
        </p:txBody>
      </p:sp>
    </p:spTree>
  </p:cSld>
  <p:clrMapOvr>
    <a:masterClrMapping/>
  </p:clrMapOvr>
  <p:transition spd="slow">
    <p:cut/>
  </p:transition>
</p:sld>
</file>

<file path=ppt/theme/theme1.xml><?xml version="1.0" encoding="utf-8"?>
<a:theme xmlns:a="http://schemas.openxmlformats.org/drawingml/2006/main">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1781</Words>
  <Application>Microsoft Office PowerPoint</Application>
  <PresentationFormat>On-screen Show (4:3)</PresentationFormat>
  <Paragraphs>391</Paragraphs>
  <Slides>40</Slides>
  <Notes>40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40</vt:i4>
      </vt:variant>
    </vt:vector>
  </HeadingPairs>
  <TitlesOfParts>
    <vt:vector size="47" baseType="lpstr">
      <vt:lpstr>Arial</vt:lpstr>
      <vt:lpstr>Calibri</vt:lpstr>
      <vt:lpstr>Courier New</vt:lpstr>
      <vt:lpstr>Times New Roman</vt:lpstr>
      <vt:lpstr>Wingdings</vt:lpstr>
      <vt:lpstr/>
      <vt:lpstr/>
      <vt:lpstr>Signing Me onto Your Accounts through Facebook and Google</vt:lpstr>
      <vt:lpstr>Contents</vt:lpstr>
      <vt:lpstr>Background</vt:lpstr>
      <vt:lpstr>Background</vt:lpstr>
      <vt:lpstr>Web SSO</vt:lpstr>
      <vt:lpstr>Browser Relayed Message</vt:lpstr>
      <vt:lpstr>BRM Example</vt:lpstr>
      <vt:lpstr>Prior Work</vt:lpstr>
      <vt:lpstr>Threat Model</vt:lpstr>
      <vt:lpstr>OAuth Demo!</vt:lpstr>
      <vt:lpstr>Facebook BRMs, part 1</vt:lpstr>
      <vt:lpstr>Facebook BRMs, part 2</vt:lpstr>
      <vt:lpstr>Facebook BRMs, part 3</vt:lpstr>
      <vt:lpstr>Complete picture, Facebook login</vt:lpstr>
      <vt:lpstr>Complicated!</vt:lpstr>
      <vt:lpstr>BRM Analyzer</vt:lpstr>
      <vt:lpstr>Syntactic Labels</vt:lpstr>
      <vt:lpstr>Semantic Label Examples</vt:lpstr>
      <vt:lpstr>Semantic Labels</vt:lpstr>
      <vt:lpstr>Adversary Labels</vt:lpstr>
      <vt:lpstr>Successful Attacks</vt:lpstr>
      <vt:lpstr>Google ID Attack</vt:lpstr>
      <vt:lpstr>PowerPoint Presentation</vt:lpstr>
      <vt:lpstr>PowerPoint Presentation</vt:lpstr>
      <vt:lpstr>PowerPoint Presentation</vt:lpstr>
      <vt:lpstr>Facebook Exploit</vt:lpstr>
      <vt:lpstr>PowerPoint Presentation</vt:lpstr>
      <vt:lpstr>PowerPoint Presentation</vt:lpstr>
      <vt:lpstr>PowerPoint Presentation</vt:lpstr>
      <vt:lpstr>JanRain</vt:lpstr>
      <vt:lpstr>About JanRain</vt:lpstr>
      <vt:lpstr>JanRain exploit explained</vt:lpstr>
      <vt:lpstr>continued...</vt:lpstr>
      <vt:lpstr>Freelancer Attack</vt:lpstr>
      <vt:lpstr>Freelancer Attack Explained</vt:lpstr>
      <vt:lpstr>Other flaws</vt:lpstr>
      <vt:lpstr>Contributions</vt:lpstr>
      <vt:lpstr>PowerPoint Presentation</vt:lpstr>
      <vt:lpstr>Discussion</vt:lpstr>
      <vt:lpstr>Thanks for listening!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Signing Me onto Your Accounts through Facebook and Google</dc:title>
  <cp:lastModifiedBy>Chris Moran</cp:lastModifiedBy>
  <cp:revision>1</cp:revision>
  <dcterms:modified xsi:type="dcterms:W3CDTF">2013-01-23T21:02:54Z</dcterms:modified>
</cp:coreProperties>
</file>