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58" r:id="rId4"/>
    <p:sldId id="259" r:id="rId5"/>
    <p:sldId id="260" r:id="rId6"/>
    <p:sldId id="261" r:id="rId7"/>
    <p:sldId id="277" r:id="rId8"/>
    <p:sldId id="262" r:id="rId9"/>
    <p:sldId id="278" r:id="rId10"/>
    <p:sldId id="263" r:id="rId11"/>
    <p:sldId id="279" r:id="rId12"/>
    <p:sldId id="264" r:id="rId13"/>
    <p:sldId id="265" r:id="rId14"/>
    <p:sldId id="266" r:id="rId15"/>
    <p:sldId id="280" r:id="rId16"/>
    <p:sldId id="267" r:id="rId17"/>
    <p:sldId id="270" r:id="rId18"/>
    <p:sldId id="271" r:id="rId19"/>
    <p:sldId id="281" r:id="rId20"/>
    <p:sldId id="272" r:id="rId21"/>
    <p:sldId id="273" r:id="rId22"/>
    <p:sldId id="274" r:id="rId23"/>
    <p:sldId id="282" r:id="rId24"/>
    <p:sldId id="275" r:id="rId25"/>
    <p:sldId id="28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007" autoAdjust="0"/>
  </p:normalViewPr>
  <p:slideViewPr>
    <p:cSldViewPr snapToGrid="0" snapToObjects="1">
      <p:cViewPr varScale="1">
        <p:scale>
          <a:sx n="80" d="100"/>
          <a:sy n="80" d="100"/>
        </p:scale>
        <p:origin x="-179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BE2119-A81E-8E42-81FD-6B1C422E9C10}" type="datetimeFigureOut">
              <a:rPr lang="en-US" smtClean="0"/>
              <a:t>3/3/13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AAA73B-2F05-994F-973C-2693D3A99291}" type="slidenum">
              <a:rPr lang="en-US" smtClean="0"/>
              <a:t>‹#›</a:t>
            </a:fld>
            <a:endParaRPr lang="en-US"/>
          </a:p>
        </p:txBody>
      </p:sp>
    </p:spTree>
    <p:extLst>
      <p:ext uri="{BB962C8B-B14F-4D97-AF65-F5344CB8AC3E}">
        <p14:creationId xmlns:p14="http://schemas.microsoft.com/office/powerpoint/2010/main" val="971839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Access</a:t>
            </a:r>
            <a:r>
              <a:rPr lang="en-US" baseline="0" dirty="0" smtClean="0"/>
              <a:t> control system is a security system based on access control list allows a subject to perform an action (read, write, run) on a object. </a:t>
            </a:r>
            <a:r>
              <a:rPr lang="en-US" dirty="0" smtClean="0"/>
              <a:t>Access</a:t>
            </a:r>
            <a:r>
              <a:rPr lang="en-US" baseline="0" dirty="0" smtClean="0"/>
              <a:t> control lists is a list of permissions attached to an object. Access control lists allows a subject to perform an action on an object only if the subject has been assigned the necessary permissions. For example, if a ACL </a:t>
            </a:r>
            <a:r>
              <a:rPr lang="en-US" baseline="0" dirty="0" err="1" smtClean="0"/>
              <a:t>containts</a:t>
            </a:r>
            <a:r>
              <a:rPr lang="en-US" baseline="0" dirty="0" smtClean="0"/>
              <a:t> (Alice, delete), this would give Alice permission to delete file. </a:t>
            </a:r>
          </a:p>
          <a:p>
            <a:endParaRPr lang="en-US" baseline="0" dirty="0" smtClean="0"/>
          </a:p>
          <a:p>
            <a:r>
              <a:rPr lang="en-US" baseline="0" dirty="0" smtClean="0"/>
              <a:t>Permission-based security models provide controlled access to various system resources.  So both ACL and Permission-based security models allow administrators and operating systems to restrict actions on specific resources. </a:t>
            </a:r>
          </a:p>
          <a:p>
            <a:r>
              <a:rPr lang="en-US" baseline="0" dirty="0" smtClean="0"/>
              <a:t>However, one of the main problem of ACL and Permission-based Security models is that, they are designed by developer or administrator who may not always know all possible use cases in future.  As a result there are possible </a:t>
            </a:r>
            <a:r>
              <a:rPr lang="en-US" altLang="zh-CN" baseline="0" dirty="0" smtClean="0"/>
              <a:t>spiteful permissions are not involved in ACL.</a:t>
            </a:r>
            <a:endParaRPr lang="en-US" dirty="0"/>
          </a:p>
        </p:txBody>
      </p:sp>
      <p:sp>
        <p:nvSpPr>
          <p:cNvPr id="4" name="Slide Number Placeholder 3"/>
          <p:cNvSpPr>
            <a:spLocks noGrp="1"/>
          </p:cNvSpPr>
          <p:nvPr>
            <p:ph type="sldNum" sz="quarter" idx="10"/>
          </p:nvPr>
        </p:nvSpPr>
        <p:spPr/>
        <p:txBody>
          <a:bodyPr/>
          <a:lstStyle/>
          <a:p>
            <a:fld id="{47AAA73B-2F05-994F-973C-2693D3A99291}" type="slidenum">
              <a:rPr lang="en-US" smtClean="0"/>
              <a:t>3</a:t>
            </a:fld>
            <a:endParaRPr lang="en-US"/>
          </a:p>
        </p:txBody>
      </p:sp>
    </p:spTree>
    <p:extLst>
      <p:ext uri="{BB962C8B-B14F-4D97-AF65-F5344CB8AC3E}">
        <p14:creationId xmlns:p14="http://schemas.microsoft.com/office/powerpoint/2010/main" val="33726888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training algorithm can be summarized in four basic steps. Step 1 initializes the SOM before training.  Step 2 determines the best matching neuron, which is the shortest distance to the input pattern. </a:t>
            </a:r>
            <a:r>
              <a:rPr lang="en-US" dirty="0" smtClean="0"/>
              <a:t>Step</a:t>
            </a:r>
            <a:r>
              <a:rPr lang="en-US" baseline="0" dirty="0" smtClean="0"/>
              <a:t> 3 involves adjusting the best matching neuron and its neighbor so that the region surrounding the best matching neuron become closer to the input pattern. Step 4 </a:t>
            </a:r>
            <a:r>
              <a:rPr lang="en-US" sz="1200" b="0" i="0" u="none" strike="noStrike" kern="1200" baseline="0" dirty="0" smtClean="0">
                <a:solidFill>
                  <a:schemeClr val="tx1"/>
                </a:solidFill>
                <a:latin typeface="+mn-lt"/>
                <a:ea typeface="+mn-ea"/>
                <a:cs typeface="+mn-cs"/>
              </a:rPr>
              <a:t>Repeat steps 2 - 3 until the convergence criterion is satisfied. The convergence criterion utilized in SOM is in terms of epochs, which define how many times all input vectors should be fed to the SOM for training.</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training is conducted in two stages. In rough training, the learning rate (i.e., \alpha</a:t>
            </a:r>
            <a:r>
              <a:rPr lang="en-US" sz="1200" b="1" i="0" u="none" strike="noStrike" kern="1200" baseline="0" dirty="0" smtClean="0">
                <a:solidFill>
                  <a:schemeClr val="tx1"/>
                </a:solidFill>
                <a:latin typeface="+mn-lt"/>
                <a:ea typeface="+mn-ea"/>
                <a:cs typeface="+mn-cs"/>
              </a:rPr>
              <a:t>(t)</a:t>
            </a:r>
            <a:r>
              <a:rPr lang="en-US" sz="1200" b="0" i="0" u="none" strike="noStrike" kern="1200" baseline="0" dirty="0" smtClean="0">
                <a:solidFill>
                  <a:schemeClr val="tx1"/>
                </a:solidFill>
                <a:latin typeface="+mn-lt"/>
                <a:ea typeface="+mn-ea"/>
                <a:cs typeface="+mn-cs"/>
              </a:rPr>
              <a:t>) is set to a higher value, hence has the potential to cause greater changes in SOM. On the other hand, in fine tuning, the learning rate is reduced to facilitate incremental changes in neurons.</a:t>
            </a:r>
            <a:endParaRPr lang="en-US" dirty="0"/>
          </a:p>
        </p:txBody>
      </p:sp>
      <p:sp>
        <p:nvSpPr>
          <p:cNvPr id="4" name="Slide Number Placeholder 3"/>
          <p:cNvSpPr>
            <a:spLocks noGrp="1"/>
          </p:cNvSpPr>
          <p:nvPr>
            <p:ph type="sldNum" sz="quarter" idx="10"/>
          </p:nvPr>
        </p:nvSpPr>
        <p:spPr/>
        <p:txBody>
          <a:bodyPr/>
          <a:lstStyle/>
          <a:p>
            <a:fld id="{47AAA73B-2F05-994F-973C-2693D3A99291}" type="slidenum">
              <a:rPr lang="en-US" smtClean="0"/>
              <a:t>17</a:t>
            </a:fld>
            <a:endParaRPr lang="en-US"/>
          </a:p>
        </p:txBody>
      </p:sp>
    </p:spTree>
    <p:extLst>
      <p:ext uri="{BB962C8B-B14F-4D97-AF65-F5344CB8AC3E}">
        <p14:creationId xmlns:p14="http://schemas.microsoft.com/office/powerpoint/2010/main" val="3693112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figure</a:t>
            </a:r>
            <a:r>
              <a:rPr lang="en-US" baseline="0" dirty="0" smtClean="0"/>
              <a:t> is t</a:t>
            </a:r>
            <a:r>
              <a:rPr lang="en-US" dirty="0" smtClean="0"/>
              <a:t>he</a:t>
            </a:r>
            <a:r>
              <a:rPr lang="en-US" baseline="0" dirty="0" smtClean="0"/>
              <a:t> U-matrix representation of the SOM for Android permissions. This representation employs a heat </a:t>
            </a:r>
            <a:r>
              <a:rPr lang="en-US" baseline="0" dirty="0" err="1" smtClean="0"/>
              <a:t>colormap</a:t>
            </a:r>
            <a:r>
              <a:rPr lang="en-US" baseline="0" dirty="0" smtClean="0"/>
              <a:t> to show the distance between weight vectors of the neurons.  The heat </a:t>
            </a:r>
            <a:r>
              <a:rPr lang="en-US" baseline="0" dirty="0" err="1" smtClean="0"/>
              <a:t>colormap</a:t>
            </a:r>
            <a:r>
              <a:rPr lang="en-US" baseline="0" dirty="0" smtClean="0"/>
              <a:t> ranges from black through shades of red and yellow to white. White implies high value and black implies low value. Therefor, if the distance between neighboring neurons is small, the region is draw with dark color. Conversely, if the distance between neighboring neurons is large, a light shade is used. For example, at the top left hexagon represents the neuron associated with travel category. And the adjacent neuron associated with the lifestyle category is the third hexagon from the top left since the hexagon between the two neuron is introduced to express distance between them.</a:t>
            </a:r>
          </a:p>
          <a:p>
            <a:r>
              <a:rPr lang="en-US" baseline="0" dirty="0" smtClean="0"/>
              <a:t>As we can see, in general, applications are sparsely populated that there are more light region than dark in the permission space. Except the dark shaded regions in the lower right and left corner. </a:t>
            </a:r>
          </a:p>
          <a:p>
            <a:r>
              <a:rPr lang="en-US" baseline="0" dirty="0" smtClean="0"/>
              <a:t>Given that SOM places similar input pattern in the same region, this indicates that applications from the same category do not necessary “behave” similar (do not request similar permission).</a:t>
            </a:r>
          </a:p>
          <a:p>
            <a:r>
              <a:rPr lang="en-US" baseline="0" dirty="0" smtClean="0"/>
              <a:t>Also, applications requesting similar sets of permissions (from multiple categories) are clustered together which implies that applications from different categories can request similar sets of permissions. This also reflects that fact that the categories defined by Google are based on semantic activity class rather than the technical features used to implement them. </a:t>
            </a:r>
          </a:p>
          <a:p>
            <a:endParaRPr lang="en-US" baseline="0" dirty="0" smtClean="0"/>
          </a:p>
          <a:p>
            <a:r>
              <a:rPr lang="en-US" sz="1200" b="0" i="0" u="none" strike="noStrike" kern="1200" baseline="0" dirty="0" smtClean="0">
                <a:solidFill>
                  <a:schemeClr val="tx1"/>
                </a:solidFill>
                <a:latin typeface="+mn-lt"/>
                <a:ea typeface="+mn-ea"/>
                <a:cs typeface="+mn-cs"/>
              </a:rPr>
              <a:t>Communication is the most diverse category, as shown in Table 1. Therefore, applications in this category implement a diverse set of functionality, which consequently causes the Communication category to represented by numerous neurons of the SOM.</a:t>
            </a:r>
            <a:endParaRPr lang="en-US" baseline="0" dirty="0" smtClean="0"/>
          </a:p>
        </p:txBody>
      </p:sp>
      <p:sp>
        <p:nvSpPr>
          <p:cNvPr id="4" name="Slide Number Placeholder 3"/>
          <p:cNvSpPr>
            <a:spLocks noGrp="1"/>
          </p:cNvSpPr>
          <p:nvPr>
            <p:ph type="sldNum" sz="quarter" idx="10"/>
          </p:nvPr>
        </p:nvSpPr>
        <p:spPr/>
        <p:txBody>
          <a:bodyPr/>
          <a:lstStyle/>
          <a:p>
            <a:fld id="{47AAA73B-2F05-994F-973C-2693D3A99291}" type="slidenum">
              <a:rPr lang="en-US" smtClean="0"/>
              <a:t>18</a:t>
            </a:fld>
            <a:endParaRPr lang="en-US"/>
          </a:p>
        </p:txBody>
      </p:sp>
    </p:spTree>
    <p:extLst>
      <p:ext uri="{BB962C8B-B14F-4D97-AF65-F5344CB8AC3E}">
        <p14:creationId xmlns:p14="http://schemas.microsoft.com/office/powerpoint/2010/main" val="33527103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identify the frequency</a:t>
            </a:r>
            <a:r>
              <a:rPr lang="en-US" baseline="0" dirty="0" smtClean="0"/>
              <a:t> of use and the correlations between the permission, they also perform a component plane analysis of the SOM, that they represent the component distribution in individual dimensions. Each dimensions represents a permission. The figure at left is a example of the component plane analysis for 4 permissions. The first one is internet…</a:t>
            </a:r>
          </a:p>
          <a:p>
            <a:r>
              <a:rPr lang="en-US" baseline="0" dirty="0" smtClean="0"/>
              <a:t>In this representation, light shades represent the frequent use of the permission whereas the dark shades represent the infrequent use. </a:t>
            </a:r>
            <a:endParaRPr lang="en-US" dirty="0"/>
          </a:p>
        </p:txBody>
      </p:sp>
      <p:sp>
        <p:nvSpPr>
          <p:cNvPr id="4" name="Slide Number Placeholder 3"/>
          <p:cNvSpPr>
            <a:spLocks noGrp="1"/>
          </p:cNvSpPr>
          <p:nvPr>
            <p:ph type="sldNum" sz="quarter" idx="10"/>
          </p:nvPr>
        </p:nvSpPr>
        <p:spPr/>
        <p:txBody>
          <a:bodyPr/>
          <a:lstStyle/>
          <a:p>
            <a:fld id="{47AAA73B-2F05-994F-973C-2693D3A99291}" type="slidenum">
              <a:rPr lang="en-US" smtClean="0"/>
              <a:t>20</a:t>
            </a:fld>
            <a:endParaRPr lang="en-US"/>
          </a:p>
        </p:txBody>
      </p:sp>
    </p:spTree>
    <p:extLst>
      <p:ext uri="{BB962C8B-B14F-4D97-AF65-F5344CB8AC3E}">
        <p14:creationId xmlns:p14="http://schemas.microsoft.com/office/powerpoint/2010/main" val="650833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figure shows the component plane for the </a:t>
            </a:r>
            <a:r>
              <a:rPr lang="en-US" baseline="0" dirty="0" err="1" smtClean="0"/>
              <a:t>a.p.internet</a:t>
            </a:r>
            <a:r>
              <a:rPr lang="en-US" baseline="0" dirty="0" smtClean="0"/>
              <a:t> permission. Light shades indicate the regions in which the permission is requested. The lower right region in this figure represents the few applications which do not request the internet permission, mainly the applications in the Theme and productivity categories.</a:t>
            </a:r>
            <a:endParaRPr lang="en-US" dirty="0"/>
          </a:p>
        </p:txBody>
      </p:sp>
      <p:sp>
        <p:nvSpPr>
          <p:cNvPr id="4" name="Slide Number Placeholder 3"/>
          <p:cNvSpPr>
            <a:spLocks noGrp="1"/>
          </p:cNvSpPr>
          <p:nvPr>
            <p:ph type="sldNum" sz="quarter" idx="10"/>
          </p:nvPr>
        </p:nvSpPr>
        <p:spPr/>
        <p:txBody>
          <a:bodyPr/>
          <a:lstStyle/>
          <a:p>
            <a:fld id="{47AAA73B-2F05-994F-973C-2693D3A99291}" type="slidenum">
              <a:rPr lang="en-US" smtClean="0"/>
              <a:t>21</a:t>
            </a:fld>
            <a:endParaRPr lang="en-US"/>
          </a:p>
        </p:txBody>
      </p:sp>
    </p:spTree>
    <p:extLst>
      <p:ext uri="{BB962C8B-B14F-4D97-AF65-F5344CB8AC3E}">
        <p14:creationId xmlns:p14="http://schemas.microsoft.com/office/powerpoint/2010/main" val="3322876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analysis</a:t>
            </a:r>
            <a:r>
              <a:rPr lang="en-US" baseline="0" dirty="0" smtClean="0"/>
              <a:t> of component planes can show correlations between permissions. Specially, two permissions are likely to be correlated, if the component plane visualization are similar. For example, the component plane visualization of </a:t>
            </a:r>
            <a:r>
              <a:rPr lang="en-US" baseline="0" dirty="0" err="1" smtClean="0"/>
              <a:t>access_coarse_location</a:t>
            </a:r>
            <a:r>
              <a:rPr lang="en-US" baseline="0" dirty="0" smtClean="0"/>
              <a:t> and </a:t>
            </a:r>
            <a:r>
              <a:rPr lang="en-US" baseline="0" dirty="0" err="1" smtClean="0"/>
              <a:t>access_fine_location</a:t>
            </a:r>
            <a:r>
              <a:rPr lang="en-US" baseline="0" dirty="0" smtClean="0"/>
              <a:t> shows that both permissions are requested on the upper left region of the map, this region corresponds to Travel, shopping, communication, and lifestyle. </a:t>
            </a:r>
          </a:p>
          <a:p>
            <a:r>
              <a:rPr lang="en-US" baseline="0" dirty="0" smtClean="0"/>
              <a:t>Furthermore, the component plane visualization of </a:t>
            </a:r>
            <a:r>
              <a:rPr lang="en-US" baseline="0" dirty="0" err="1" smtClean="0"/>
              <a:t>access_assisted_GPS</a:t>
            </a:r>
            <a:r>
              <a:rPr lang="en-US" baseline="0" dirty="0" smtClean="0"/>
              <a:t> and </a:t>
            </a:r>
            <a:r>
              <a:rPr lang="en-US" baseline="0" dirty="0" err="1" smtClean="0"/>
              <a:t>access_cell_ID</a:t>
            </a:r>
            <a:r>
              <a:rPr lang="en-US" baseline="0" dirty="0" smtClean="0"/>
              <a:t> are very similar, they are highly correlated. And this is expected because assisted GPS is relies on the cell tower ID for location. </a:t>
            </a:r>
            <a:endParaRPr lang="en-US" dirty="0"/>
          </a:p>
        </p:txBody>
      </p:sp>
      <p:sp>
        <p:nvSpPr>
          <p:cNvPr id="4" name="Slide Number Placeholder 3"/>
          <p:cNvSpPr>
            <a:spLocks noGrp="1"/>
          </p:cNvSpPr>
          <p:nvPr>
            <p:ph type="sldNum" sz="quarter" idx="10"/>
          </p:nvPr>
        </p:nvSpPr>
        <p:spPr/>
        <p:txBody>
          <a:bodyPr/>
          <a:lstStyle/>
          <a:p>
            <a:fld id="{47AAA73B-2F05-994F-973C-2693D3A99291}" type="slidenum">
              <a:rPr lang="en-US" smtClean="0"/>
              <a:t>22</a:t>
            </a:fld>
            <a:endParaRPr lang="en-US"/>
          </a:p>
        </p:txBody>
      </p:sp>
    </p:spTree>
    <p:extLst>
      <p:ext uri="{BB962C8B-B14F-4D97-AF65-F5344CB8AC3E}">
        <p14:creationId xmlns:p14="http://schemas.microsoft.com/office/powerpoint/2010/main" val="3111578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We note that having finer-grained permissions in a permission-based system enables users to have detailed control over what actions are allowed to take place. Whether it is beneficial to provide finer granularity will</a:t>
            </a:r>
          </a:p>
          <a:p>
            <a:r>
              <a:rPr lang="en-US" sz="1200" b="0" i="0" u="none" strike="noStrike" kern="1200" baseline="0" dirty="0" smtClean="0">
                <a:solidFill>
                  <a:schemeClr val="tx1"/>
                </a:solidFill>
                <a:latin typeface="+mn-lt"/>
                <a:ea typeface="+mn-ea"/>
                <a:cs typeface="+mn-cs"/>
              </a:rPr>
              <a:t>depend on many factors within a particular environment, as it increases complexity and thus may have, for example, usability impacts on designers and end-users.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For example, </a:t>
            </a:r>
            <a:r>
              <a:rPr lang="en-US" sz="1200" b="0" i="0" u="none" strike="noStrike" kern="1200" baseline="0" dirty="0" err="1" smtClean="0">
                <a:solidFill>
                  <a:schemeClr val="tx1"/>
                </a:solidFill>
                <a:latin typeface="+mn-lt"/>
                <a:ea typeface="+mn-ea"/>
                <a:cs typeface="+mn-cs"/>
              </a:rPr>
              <a:t>a.p.SEND_SMS</a:t>
            </a:r>
            <a:r>
              <a:rPr lang="en-US" sz="1200" b="0" i="0" u="none" strike="noStrike" kern="1200" baseline="0" dirty="0" smtClean="0">
                <a:solidFill>
                  <a:schemeClr val="tx1"/>
                </a:solidFill>
                <a:latin typeface="+mn-lt"/>
                <a:ea typeface="+mn-ea"/>
                <a:cs typeface="+mn-cs"/>
              </a:rPr>
              <a:t> and </a:t>
            </a:r>
            <a:r>
              <a:rPr lang="en-US" sz="1200" b="0" i="0" u="none" strike="noStrike" kern="1200" baseline="0" dirty="0" err="1" smtClean="0">
                <a:solidFill>
                  <a:schemeClr val="tx1"/>
                </a:solidFill>
                <a:latin typeface="+mn-lt"/>
                <a:ea typeface="+mn-ea"/>
                <a:cs typeface="+mn-cs"/>
              </a:rPr>
              <a:t>a.p.WRITE_SMS</a:t>
            </a:r>
            <a:r>
              <a:rPr lang="en-US" sz="1200" b="0" i="0" u="none" strike="noStrike" kern="1200" baseline="0" dirty="0" smtClean="0">
                <a:solidFill>
                  <a:schemeClr val="tx1"/>
                </a:solidFill>
                <a:latin typeface="+mn-lt"/>
                <a:ea typeface="+mn-ea"/>
                <a:cs typeface="+mn-cs"/>
              </a:rPr>
              <a:t> are two independent permission labels, instead of being grouped, for instance, under </a:t>
            </a:r>
            <a:r>
              <a:rPr lang="en-US" sz="1200" b="0" i="0" u="none" strike="noStrike" kern="1200" baseline="0" dirty="0" err="1" smtClean="0">
                <a:solidFill>
                  <a:schemeClr val="tx1"/>
                </a:solidFill>
                <a:latin typeface="+mn-lt"/>
                <a:ea typeface="+mn-ea"/>
                <a:cs typeface="+mn-cs"/>
              </a:rPr>
              <a:t>a.p.SMS</a:t>
            </a:r>
            <a:r>
              <a:rPr lang="en-US" sz="1200" b="0" i="0" u="none" strike="noStrike" kern="1200" baseline="0" dirty="0" smtClean="0">
                <a:solidFill>
                  <a:schemeClr val="tx1"/>
                </a:solidFill>
                <a:latin typeface="+mn-lt"/>
                <a:ea typeface="+mn-ea"/>
                <a:cs typeface="+mn-cs"/>
              </a:rPr>
              <a:t>.*.</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One example would be a free application that displays ads from domains belonging to </a:t>
            </a:r>
            <a:r>
              <a:rPr lang="en-US" sz="1200" b="0" i="0" u="none" strike="noStrike" kern="1200" baseline="0" dirty="0" err="1" smtClean="0">
                <a:solidFill>
                  <a:schemeClr val="tx1"/>
                </a:solidFill>
                <a:latin typeface="+mn-lt"/>
                <a:ea typeface="+mn-ea"/>
                <a:cs typeface="+mn-cs"/>
              </a:rPr>
              <a:t>Admob</a:t>
            </a:r>
            <a:r>
              <a:rPr lang="en-US" sz="1200" b="0" i="0" u="none" strike="noStrike" kern="1200" baseline="0" dirty="0" smtClean="0">
                <a:solidFill>
                  <a:schemeClr val="tx1"/>
                </a:solidFill>
                <a:latin typeface="+mn-lt"/>
                <a:ea typeface="+mn-ea"/>
                <a:cs typeface="+mn-cs"/>
              </a:rPr>
              <a:t>. Currently a developer would include the ad code snippet, and request the </a:t>
            </a:r>
            <a:r>
              <a:rPr lang="en-US" sz="1200" b="0" i="0" u="none" strike="noStrike" kern="1200" baseline="0" dirty="0" err="1" smtClean="0">
                <a:solidFill>
                  <a:schemeClr val="tx1"/>
                </a:solidFill>
                <a:latin typeface="+mn-lt"/>
                <a:ea typeface="+mn-ea"/>
                <a:cs typeface="+mn-cs"/>
              </a:rPr>
              <a:t>a.p.INTERNET</a:t>
            </a:r>
            <a:r>
              <a:rPr lang="en-US" sz="1200" b="0" i="0" u="none" strike="noStrike" kern="1200" baseline="0" dirty="0" smtClean="0">
                <a:solidFill>
                  <a:schemeClr val="tx1"/>
                </a:solidFill>
                <a:latin typeface="+mn-lt"/>
                <a:ea typeface="+mn-ea"/>
                <a:cs typeface="+mn-cs"/>
              </a:rPr>
              <a:t> permission. This permission allows the application to communicate over any network and retrieve any data from any server in the world. A more fine grained hierarchical permission scheme could enable the developer to request the </a:t>
            </a:r>
            <a:r>
              <a:rPr lang="en-US" sz="1200" b="0" i="0" u="none" strike="noStrike" kern="1200" baseline="0" dirty="0" err="1" smtClean="0">
                <a:solidFill>
                  <a:schemeClr val="tx1"/>
                </a:solidFill>
                <a:latin typeface="+mn-lt"/>
                <a:ea typeface="+mn-ea"/>
                <a:cs typeface="+mn-cs"/>
              </a:rPr>
              <a:t>a.p.INTERNET.ADVERTISING</a:t>
            </a:r>
            <a:r>
              <a:rPr lang="en-US" sz="1200" b="0" i="0" u="none" strike="noStrike" kern="1200" baseline="0" dirty="0" smtClean="0">
                <a:solidFill>
                  <a:schemeClr val="tx1"/>
                </a:solidFill>
                <a:latin typeface="+mn-lt"/>
                <a:ea typeface="+mn-ea"/>
                <a:cs typeface="+mn-cs"/>
              </a:rPr>
              <a:t>(*.</a:t>
            </a:r>
            <a:r>
              <a:rPr lang="en-US" sz="1200" b="0" i="0" u="none" strike="noStrike" kern="1200" baseline="0" dirty="0" err="1" smtClean="0">
                <a:solidFill>
                  <a:schemeClr val="tx1"/>
                </a:solidFill>
                <a:latin typeface="+mn-lt"/>
                <a:ea typeface="+mn-ea"/>
                <a:cs typeface="+mn-cs"/>
              </a:rPr>
              <a:t>admob.com</a:t>
            </a:r>
            <a:r>
              <a:rPr lang="en-US" sz="1200" b="0" i="0" u="none" strike="noStrike" kern="1200" baseline="0" dirty="0" smtClean="0">
                <a:solidFill>
                  <a:schemeClr val="tx1"/>
                </a:solidFill>
                <a:latin typeface="+mn-lt"/>
                <a:ea typeface="+mn-ea"/>
                <a:cs typeface="+mn-cs"/>
              </a:rPr>
              <a:t>) permission which could limit network connectivity to only download ads in static HTML from subdomains of </a:t>
            </a:r>
            <a:r>
              <a:rPr lang="en-US" sz="1200" b="0" i="0" u="none" strike="noStrike" kern="1200" baseline="0" dirty="0" err="1" smtClean="0">
                <a:solidFill>
                  <a:schemeClr val="tx1"/>
                </a:solidFill>
                <a:latin typeface="+mn-lt"/>
                <a:ea typeface="+mn-ea"/>
                <a:cs typeface="+mn-cs"/>
              </a:rPr>
              <a:t>Admob</a:t>
            </a:r>
            <a:r>
              <a:rPr lang="en-US" sz="1200" b="0" i="0" u="none" strike="noStrike" kern="1200" baseline="0" dirty="0" smtClean="0">
                <a:solidFill>
                  <a:schemeClr val="tx1"/>
                </a:solidFill>
                <a:latin typeface="+mn-lt"/>
                <a:ea typeface="+mn-ea"/>
                <a:cs typeface="+mn-cs"/>
              </a:rPr>
              <a:t>.</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In the current flat permission model, new </a:t>
            </a:r>
            <a:r>
              <a:rPr lang="en-US" sz="1200" b="0" i="0" u="none" strike="noStrike" kern="1200" baseline="0" dirty="0" err="1" smtClean="0">
                <a:solidFill>
                  <a:schemeClr val="tx1"/>
                </a:solidFill>
                <a:latin typeface="+mn-lt"/>
                <a:ea typeface="+mn-ea"/>
                <a:cs typeface="+mn-cs"/>
              </a:rPr>
              <a:t>developerintroduced</a:t>
            </a:r>
            <a:r>
              <a:rPr lang="en-US" sz="1200" b="0" i="0" u="none" strike="noStrike" kern="1200" baseline="0" dirty="0" smtClean="0">
                <a:solidFill>
                  <a:schemeClr val="tx1"/>
                </a:solidFill>
                <a:latin typeface="+mn-lt"/>
                <a:ea typeface="+mn-ea"/>
                <a:cs typeface="+mn-cs"/>
              </a:rPr>
              <a:t> permissions will likely be used infrequently and independently of other permissions. Logically grouping all self-defined permissions under one category could help inform users that these permissions are not part of the core (Google-defined) set.</a:t>
            </a:r>
            <a:endParaRPr lang="en-US" dirty="0"/>
          </a:p>
        </p:txBody>
      </p:sp>
      <p:sp>
        <p:nvSpPr>
          <p:cNvPr id="4" name="Slide Number Placeholder 3"/>
          <p:cNvSpPr>
            <a:spLocks noGrp="1"/>
          </p:cNvSpPr>
          <p:nvPr>
            <p:ph type="sldNum" sz="quarter" idx="10"/>
          </p:nvPr>
        </p:nvSpPr>
        <p:spPr/>
        <p:txBody>
          <a:bodyPr/>
          <a:lstStyle/>
          <a:p>
            <a:fld id="{47AAA73B-2F05-994F-973C-2693D3A99291}" type="slidenum">
              <a:rPr lang="en-US" smtClean="0"/>
              <a:t>24</a:t>
            </a:fld>
            <a:endParaRPr lang="en-US"/>
          </a:p>
        </p:txBody>
      </p:sp>
    </p:spTree>
    <p:extLst>
      <p:ext uri="{BB962C8B-B14F-4D97-AF65-F5344CB8AC3E}">
        <p14:creationId xmlns:p14="http://schemas.microsoft.com/office/powerpoint/2010/main" val="3958032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There are many</a:t>
            </a:r>
            <a:r>
              <a:rPr lang="en-US" b="1" baseline="0" dirty="0" smtClean="0"/>
              <a:t> widely deployed </a:t>
            </a:r>
            <a:r>
              <a:rPr lang="en-US" baseline="0" dirty="0" smtClean="0"/>
              <a:t>systems which use permissions. For example, </a:t>
            </a:r>
            <a:r>
              <a:rPr lang="en-US" baseline="0" dirty="0" err="1" smtClean="0"/>
              <a:t>google’s</a:t>
            </a:r>
            <a:r>
              <a:rPr lang="en-US" baseline="0" dirty="0" smtClean="0"/>
              <a:t> android </a:t>
            </a:r>
            <a:r>
              <a:rPr lang="en-US" baseline="0" dirty="0" err="1" smtClean="0"/>
              <a:t>os</a:t>
            </a:r>
            <a:r>
              <a:rPr lang="en-US" baseline="0" dirty="0" smtClean="0"/>
              <a:t> for mobile devices. Android requires that developers declare in a manifest a list of permissions which user must accept prior to installing an application. Android uses this permission model to restrict access to advanced or dangerous functionality on the device. The user decides whether or not to allow an application to be installed based on the list of permissions included by the developer.</a:t>
            </a:r>
          </a:p>
          <a:p>
            <a:r>
              <a:rPr lang="en-US" b="1" baseline="0" dirty="0" smtClean="0"/>
              <a:t>Similar to Android OS, the Google Chrome </a:t>
            </a:r>
            <a:r>
              <a:rPr lang="en-US" baseline="0" dirty="0" smtClean="0"/>
              <a:t>web browser use a permission-based architecture in its extension system. Extension developers create a manifest where specific functionality (e.g. reading bookmarks, opening tabs) required by the extension. Then the manifest is read at extension install time to better inform the user of what the extension is capable of doing, and reduce the privilege that extension are given.  </a:t>
            </a:r>
          </a:p>
          <a:p>
            <a:r>
              <a:rPr lang="en-US" b="1" baseline="0" dirty="0" smtClean="0"/>
              <a:t>In contract , Firefox extensions </a:t>
            </a:r>
            <a:r>
              <a:rPr lang="en-US" baseline="0" dirty="0" smtClean="0"/>
              <a:t>,which do not have this permission architecture, run all extension code with the same OS-level privileges as the browser itself.</a:t>
            </a:r>
          </a:p>
          <a:p>
            <a:r>
              <a:rPr lang="en-US" b="1" baseline="0" dirty="0" smtClean="0"/>
              <a:t>Blackberry OS </a:t>
            </a:r>
            <a:r>
              <a:rPr lang="en-US" b="0" baseline="0" dirty="0" smtClean="0"/>
              <a:t>enforces through signature validation that an application has been granted permissions to access the controlled APIs.</a:t>
            </a:r>
            <a:endParaRPr lang="en-US" dirty="0"/>
          </a:p>
        </p:txBody>
      </p:sp>
      <p:sp>
        <p:nvSpPr>
          <p:cNvPr id="4" name="Slide Number Placeholder 3"/>
          <p:cNvSpPr>
            <a:spLocks noGrp="1"/>
          </p:cNvSpPr>
          <p:nvPr>
            <p:ph type="sldNum" sz="quarter" idx="10"/>
          </p:nvPr>
        </p:nvSpPr>
        <p:spPr/>
        <p:txBody>
          <a:bodyPr/>
          <a:lstStyle/>
          <a:p>
            <a:fld id="{47AAA73B-2F05-994F-973C-2693D3A99291}" type="slidenum">
              <a:rPr lang="en-US" smtClean="0"/>
              <a:t>4</a:t>
            </a:fld>
            <a:endParaRPr lang="en-US"/>
          </a:p>
        </p:txBody>
      </p:sp>
    </p:spTree>
    <p:extLst>
      <p:ext uri="{BB962C8B-B14F-4D97-AF65-F5344CB8AC3E}">
        <p14:creationId xmlns:p14="http://schemas.microsoft.com/office/powerpoint/2010/main" val="3088281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The</a:t>
            </a:r>
            <a:r>
              <a:rPr lang="en-US" baseline="0" dirty="0" smtClean="0"/>
              <a:t> paper is focus on the empirical analysis of permission-based model included in Android OS.</a:t>
            </a:r>
            <a:r>
              <a:rPr lang="zh-TW" altLang="en-US" sz="1200" b="0" i="0" kern="1200" dirty="0" smtClean="0">
                <a:solidFill>
                  <a:schemeClr val="tx1"/>
                </a:solidFill>
                <a:effectLst/>
                <a:latin typeface="+mn-lt"/>
                <a:ea typeface="+mn-ea"/>
                <a:cs typeface="+mn-cs"/>
              </a:rPr>
              <a:t> </a:t>
            </a:r>
            <a:endParaRPr lang="en-US" baseline="0" dirty="0" smtClean="0"/>
          </a:p>
          <a:p>
            <a:r>
              <a:rPr lang="en-US" b="1" baseline="0" dirty="0" smtClean="0"/>
              <a:t>Inter-process communication </a:t>
            </a:r>
            <a:r>
              <a:rPr lang="en-US" baseline="0" dirty="0" smtClean="0"/>
              <a:t>is the technique used in communication between at least two process. In order to make different process to get and send resource. </a:t>
            </a:r>
          </a:p>
          <a:p>
            <a:r>
              <a:rPr lang="en-US" b="1" baseline="0" dirty="0" smtClean="0"/>
              <a:t>Android uses ACLs extensively </a:t>
            </a:r>
            <a:r>
              <a:rPr lang="en-US" baseline="0" dirty="0" smtClean="0"/>
              <a:t>to mediate IPC and control access to special functionality on the device (such as text messages, vibrator, GPS receiver). </a:t>
            </a:r>
          </a:p>
          <a:p>
            <a:r>
              <a:rPr lang="en-US" b="1" baseline="0" dirty="0" smtClean="0"/>
              <a:t>Android developers must request </a:t>
            </a:r>
            <a:r>
              <a:rPr lang="en-US" baseline="0" dirty="0" smtClean="0"/>
              <a:t>permission to use these special features in a standard format which is parsed at install time. The OS then responsible for allowing or denying use of specific resources at run time.</a:t>
            </a:r>
          </a:p>
        </p:txBody>
      </p:sp>
      <p:sp>
        <p:nvSpPr>
          <p:cNvPr id="4" name="Slide Number Placeholder 3"/>
          <p:cNvSpPr>
            <a:spLocks noGrp="1"/>
          </p:cNvSpPr>
          <p:nvPr>
            <p:ph type="sldNum" sz="quarter" idx="10"/>
          </p:nvPr>
        </p:nvSpPr>
        <p:spPr/>
        <p:txBody>
          <a:bodyPr/>
          <a:lstStyle/>
          <a:p>
            <a:fld id="{47AAA73B-2F05-994F-973C-2693D3A99291}" type="slidenum">
              <a:rPr lang="en-US" smtClean="0"/>
              <a:t>5</a:t>
            </a:fld>
            <a:endParaRPr lang="en-US"/>
          </a:p>
        </p:txBody>
      </p:sp>
    </p:spTree>
    <p:extLst>
      <p:ext uri="{BB962C8B-B14F-4D97-AF65-F5344CB8AC3E}">
        <p14:creationId xmlns:p14="http://schemas.microsoft.com/office/powerpoint/2010/main" val="3337259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main objectives of empirical analysis are…</a:t>
            </a:r>
          </a:p>
          <a:p>
            <a:r>
              <a:rPr lang="en-US" baseline="0" dirty="0" smtClean="0"/>
              <a:t>1)(whether the design expectations meet real-world usage characteristics)</a:t>
            </a:r>
          </a:p>
          <a:p>
            <a:r>
              <a:rPr lang="en-US" baseline="0" dirty="0" smtClean="0"/>
              <a:t>2) </a:t>
            </a:r>
            <a:r>
              <a:rPr lang="en-US" sz="1200" b="0" i="0" u="none" strike="noStrike" kern="1200" baseline="0" dirty="0" smtClean="0">
                <a:solidFill>
                  <a:schemeClr val="tx1"/>
                </a:solidFill>
                <a:latin typeface="+mn-lt"/>
                <a:ea typeface="+mn-ea"/>
                <a:cs typeface="+mn-cs"/>
              </a:rPr>
              <a:t>to identify the strengths and limitations of the current implementation.</a:t>
            </a:r>
            <a:endParaRPr lang="en-US" baseline="0" dirty="0" smtClean="0"/>
          </a:p>
          <a:p>
            <a:endParaRPr lang="en-US" baseline="0" dirty="0" smtClean="0"/>
          </a:p>
          <a:p>
            <a:r>
              <a:rPr lang="en-US" baseline="0" dirty="0" smtClean="0"/>
              <a:t>Because, as July 2010, there are over 80,000 applications available for Android, many of which are free and written by both large software development companies and hobbyist. Also the android market is not controlled as tightly as other mobile application stores. For example Apple App store will check all the apps before putting it on the market while Android does not, additionally, apps will not checked immediately after user upload it, thus user has the risk download spiteful apps after it upload.  This implies the applications may exhibit more variety in terms of requested permissions along with other behavioral characteristics which might not occur in a close environment. </a:t>
            </a:r>
            <a:endParaRPr lang="en-US" dirty="0"/>
          </a:p>
        </p:txBody>
      </p:sp>
      <p:sp>
        <p:nvSpPr>
          <p:cNvPr id="4" name="Slide Number Placeholder 3"/>
          <p:cNvSpPr>
            <a:spLocks noGrp="1"/>
          </p:cNvSpPr>
          <p:nvPr>
            <p:ph type="sldNum" sz="quarter" idx="10"/>
          </p:nvPr>
        </p:nvSpPr>
        <p:spPr/>
        <p:txBody>
          <a:bodyPr/>
          <a:lstStyle/>
          <a:p>
            <a:fld id="{47AAA73B-2F05-994F-973C-2693D3A99291}" type="slidenum">
              <a:rPr lang="en-US" smtClean="0"/>
              <a:t>6</a:t>
            </a:fld>
            <a:endParaRPr lang="en-US"/>
          </a:p>
        </p:txBody>
      </p:sp>
    </p:spTree>
    <p:extLst>
      <p:ext uri="{BB962C8B-B14F-4D97-AF65-F5344CB8AC3E}">
        <p14:creationId xmlns:p14="http://schemas.microsoft.com/office/powerpoint/2010/main" val="1430227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smtClean="0"/>
              <a:t>Dalvik</a:t>
            </a:r>
            <a:r>
              <a:rPr lang="en-US" b="1" dirty="0" smtClean="0"/>
              <a:t>:</a:t>
            </a:r>
            <a:r>
              <a:rPr lang="en-US" b="1" baseline="0" dirty="0" smtClean="0"/>
              <a:t>  a light</a:t>
            </a:r>
            <a:r>
              <a:rPr lang="en-US" baseline="0" dirty="0" smtClean="0"/>
              <a:t>-weight replacement for the standard Java Virtual Machine.</a:t>
            </a:r>
          </a:p>
          <a:p>
            <a:r>
              <a:rPr lang="en-US" b="1" dirty="0" smtClean="0"/>
              <a:t>By</a:t>
            </a:r>
            <a:r>
              <a:rPr lang="en-US" b="1" baseline="0" dirty="0" smtClean="0"/>
              <a:t> running each applications ins</a:t>
            </a:r>
            <a:r>
              <a:rPr lang="en-US" baseline="0" dirty="0" smtClean="0"/>
              <a:t>ide a virtual machine, </a:t>
            </a:r>
            <a:r>
              <a:rPr lang="en-US" altLang="zh-CN" baseline="0" dirty="0" smtClean="0"/>
              <a:t>spiteful applications are isolated therefore malicious actions are not affecting other applications and OS. </a:t>
            </a:r>
          </a:p>
          <a:p>
            <a:r>
              <a:rPr lang="en-US" b="1" dirty="0" smtClean="0"/>
              <a:t>Any</a:t>
            </a:r>
            <a:r>
              <a:rPr lang="en-US" b="1" baseline="0" dirty="0" smtClean="0"/>
              <a:t> third party application can </a:t>
            </a:r>
            <a:r>
              <a:rPr lang="en-US" baseline="0" dirty="0" smtClean="0"/>
              <a:t>define new Functionality, thus other applications can request this functionality by requesting specific permission.  </a:t>
            </a:r>
          </a:p>
          <a:p>
            <a:r>
              <a:rPr lang="en-US" baseline="0" dirty="0" smtClean="0"/>
              <a:t>This essential part of the Android security model contains (along with other metadata such as minimum OS requirements) the permission declarations that the application is requesting access to.( </a:t>
            </a:r>
            <a:r>
              <a:rPr lang="en-US" sz="1200" b="0" i="0" u="none" strike="noStrike" kern="1200" baseline="0" dirty="0" err="1" smtClean="0">
                <a:solidFill>
                  <a:schemeClr val="tx1"/>
                </a:solidFill>
                <a:latin typeface="+mn-lt"/>
                <a:ea typeface="+mn-ea"/>
                <a:cs typeface="+mn-cs"/>
              </a:rPr>
              <a:t>android.permission</a:t>
            </a:r>
            <a:r>
              <a:rPr lang="en-US" sz="1200" b="0" i="0" u="none" strike="noStrike" kern="1200" baseline="0" dirty="0" smtClean="0">
                <a:solidFill>
                  <a:schemeClr val="tx1"/>
                </a:solidFill>
                <a:latin typeface="+mn-lt"/>
                <a:ea typeface="+mn-ea"/>
                <a:cs typeface="+mn-cs"/>
              </a:rPr>
              <a:t>.*)</a:t>
            </a:r>
          </a:p>
          <a:p>
            <a:r>
              <a:rPr lang="en-US" baseline="0" dirty="0" smtClean="0"/>
              <a:t>Permissions are also described in a more friendly language at install time. These descriptions attempt to give a brief, technical explanation of the permission, but do not disclose what the developer intend to use access to those resource for. </a:t>
            </a:r>
          </a:p>
        </p:txBody>
      </p:sp>
      <p:sp>
        <p:nvSpPr>
          <p:cNvPr id="4" name="Slide Number Placeholder 3"/>
          <p:cNvSpPr>
            <a:spLocks noGrp="1"/>
          </p:cNvSpPr>
          <p:nvPr>
            <p:ph type="sldNum" sz="quarter" idx="10"/>
          </p:nvPr>
        </p:nvSpPr>
        <p:spPr/>
        <p:txBody>
          <a:bodyPr/>
          <a:lstStyle/>
          <a:p>
            <a:fld id="{47AAA73B-2F05-994F-973C-2693D3A99291}" type="slidenum">
              <a:rPr lang="en-US" smtClean="0"/>
              <a:t>10</a:t>
            </a:fld>
            <a:endParaRPr lang="en-US"/>
          </a:p>
        </p:txBody>
      </p:sp>
    </p:spTree>
    <p:extLst>
      <p:ext uri="{BB962C8B-B14F-4D97-AF65-F5344CB8AC3E}">
        <p14:creationId xmlns:p14="http://schemas.microsoft.com/office/powerpoint/2010/main" val="2395406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dataset used for empirical</a:t>
            </a:r>
            <a:r>
              <a:rPr lang="en-US" baseline="0" dirty="0" smtClean="0"/>
              <a:t> study consist of 1,000 applications, the top 50 free applications downloaded in December 2009 from each of the 22 categories in the Android market.  In the market, Google makes a distinction between applications and games. Both of these main categories are further subdivided. </a:t>
            </a:r>
          </a:p>
          <a:p>
            <a:r>
              <a:rPr lang="en-US" baseline="0" dirty="0" smtClean="0"/>
              <a:t>The fourth column presents the average number of permissions requested by application in each category.</a:t>
            </a:r>
          </a:p>
          <a:p>
            <a:r>
              <a:rPr lang="en-US" baseline="0" dirty="0" smtClean="0"/>
              <a:t>For example, The Communication category is by far the most diverse, with 62 permissions requested. This category also had the highest number of permissions per application. The themes category was the least diverse containing 49 applications which request no additional permissions  and one which requested access to internet.</a:t>
            </a:r>
          </a:p>
        </p:txBody>
      </p:sp>
      <p:sp>
        <p:nvSpPr>
          <p:cNvPr id="4" name="Slide Number Placeholder 3"/>
          <p:cNvSpPr>
            <a:spLocks noGrp="1"/>
          </p:cNvSpPr>
          <p:nvPr>
            <p:ph type="sldNum" sz="quarter" idx="10"/>
          </p:nvPr>
        </p:nvSpPr>
        <p:spPr/>
        <p:txBody>
          <a:bodyPr/>
          <a:lstStyle/>
          <a:p>
            <a:fld id="{47AAA73B-2F05-994F-973C-2693D3A99291}" type="slidenum">
              <a:rPr lang="en-US" smtClean="0"/>
              <a:t>12</a:t>
            </a:fld>
            <a:endParaRPr lang="en-US"/>
          </a:p>
        </p:txBody>
      </p:sp>
    </p:spTree>
    <p:extLst>
      <p:ext uri="{BB962C8B-B14F-4D97-AF65-F5344CB8AC3E}">
        <p14:creationId xmlns:p14="http://schemas.microsoft.com/office/powerpoint/2010/main" val="1456889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Dataset</a:t>
            </a:r>
            <a:r>
              <a:rPr lang="en-US" baseline="0" dirty="0" smtClean="0"/>
              <a:t> includes 119 distinct permission requests, out of which 38(31.93%) were to self-defined permissions. Y-axis denotes the number of applications that request the permission and x-axis denotes the permission index. Permissions are ordered according to the their request counts. For example, the </a:t>
            </a:r>
            <a:r>
              <a:rPr lang="en-US" baseline="0" dirty="0" err="1" smtClean="0"/>
              <a:t>a.p.INTERNET</a:t>
            </a:r>
            <a:r>
              <a:rPr lang="en-US" baseline="0" dirty="0" smtClean="0"/>
              <a:t> permission (indexed as 1) was requested by 686 applications (62.36% of all applications).</a:t>
            </a:r>
          </a:p>
          <a:p>
            <a:endParaRPr lang="en-US" baseline="0" dirty="0" smtClean="0"/>
          </a:p>
          <a:p>
            <a:r>
              <a:rPr lang="en-US" sz="1200" b="0" i="0" u="none" strike="noStrike" kern="1200" baseline="0" dirty="0" smtClean="0">
                <a:solidFill>
                  <a:schemeClr val="tx1"/>
                </a:solidFill>
                <a:latin typeface="+mn-lt"/>
                <a:ea typeface="+mn-ea"/>
                <a:cs typeface="+mn-cs"/>
              </a:rPr>
              <a:t>The distribution of permissions in Figure 1 demonstrates that the frequency of permission requests decays rapidly, and there is a long tail of permissions that are only requested by one or two applications in the dataset.</a:t>
            </a:r>
            <a:endParaRPr lang="en-US" dirty="0"/>
          </a:p>
        </p:txBody>
      </p:sp>
      <p:sp>
        <p:nvSpPr>
          <p:cNvPr id="4" name="Slide Number Placeholder 3"/>
          <p:cNvSpPr>
            <a:spLocks noGrp="1"/>
          </p:cNvSpPr>
          <p:nvPr>
            <p:ph type="sldNum" sz="quarter" idx="10"/>
          </p:nvPr>
        </p:nvSpPr>
        <p:spPr/>
        <p:txBody>
          <a:bodyPr/>
          <a:lstStyle/>
          <a:p>
            <a:fld id="{47AAA73B-2F05-994F-973C-2693D3A99291}" type="slidenum">
              <a:rPr lang="en-US" smtClean="0"/>
              <a:t>13</a:t>
            </a:fld>
            <a:endParaRPr lang="en-US"/>
          </a:p>
        </p:txBody>
      </p:sp>
    </p:spTree>
    <p:extLst>
      <p:ext uri="{BB962C8B-B14F-4D97-AF65-F5344CB8AC3E}">
        <p14:creationId xmlns:p14="http://schemas.microsoft.com/office/powerpoint/2010/main" val="2571080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During</a:t>
            </a:r>
            <a:r>
              <a:rPr lang="en-US" baseline="0" dirty="0" smtClean="0"/>
              <a:t> data set analysis, they observe that developers requested the same permission twice in their application. Another observation is that applications request permissions that do not exist. For example, the </a:t>
            </a:r>
            <a:r>
              <a:rPr lang="en-US" baseline="0" dirty="0" err="1" smtClean="0"/>
              <a:t>Txeet</a:t>
            </a:r>
            <a:r>
              <a:rPr lang="en-US" baseline="0" dirty="0" smtClean="0"/>
              <a:t> app requested access to the </a:t>
            </a:r>
            <a:r>
              <a:rPr lang="en-US" baseline="0" dirty="0" err="1" smtClean="0"/>
              <a:t>a.p.ACCESS_COURSE_LOCATION</a:t>
            </a:r>
            <a:r>
              <a:rPr lang="en-US" baseline="0" dirty="0" smtClean="0"/>
              <a:t> permission. The developer was likely attempting to declare </a:t>
            </a:r>
            <a:r>
              <a:rPr lang="en-US" baseline="0" dirty="0" err="1" smtClean="0"/>
              <a:t>a.p.ACCESS_COARSE_LOCATION</a:t>
            </a:r>
            <a:r>
              <a:rPr lang="en-US" baseline="0" dirty="0" smtClean="0"/>
              <a:t> permission. If the </a:t>
            </a:r>
            <a:r>
              <a:rPr lang="en-US" baseline="0" dirty="0" err="1" smtClean="0"/>
              <a:t>Txeet</a:t>
            </a:r>
            <a:r>
              <a:rPr lang="en-US" baseline="0" dirty="0" smtClean="0"/>
              <a:t> app attempts to make use of coarse location features, android will throw a security exception and deny access to location data since the permission is incorrect. </a:t>
            </a:r>
          </a:p>
          <a:p>
            <a:r>
              <a:rPr lang="en-US" baseline="0" dirty="0" smtClean="0"/>
              <a:t>Some applications request </a:t>
            </a:r>
            <a:r>
              <a:rPr lang="en-US" baseline="0" dirty="0" err="1" smtClean="0"/>
              <a:t>a.p.BRICK</a:t>
            </a:r>
            <a:r>
              <a:rPr lang="en-US" baseline="0" dirty="0" smtClean="0"/>
              <a:t> permission which theoretically allows an application to completely disable the device. While </a:t>
            </a:r>
            <a:r>
              <a:rPr lang="en-US" baseline="0" dirty="0" err="1" smtClean="0"/>
              <a:t>a.p.BRICK</a:t>
            </a:r>
            <a:r>
              <a:rPr lang="en-US" baseline="0" dirty="0" smtClean="0"/>
              <a:t> permissions controls access to calls that can disable the device, so third party applications cannot make use of this permissions because android restrict use of related function calls to application signed by the same private key as the running Android OS. Thus these kind of permissions are called signature permissions, </a:t>
            </a:r>
          </a:p>
        </p:txBody>
      </p:sp>
      <p:sp>
        <p:nvSpPr>
          <p:cNvPr id="4" name="Slide Number Placeholder 3"/>
          <p:cNvSpPr>
            <a:spLocks noGrp="1"/>
          </p:cNvSpPr>
          <p:nvPr>
            <p:ph type="sldNum" sz="quarter" idx="10"/>
          </p:nvPr>
        </p:nvSpPr>
        <p:spPr/>
        <p:txBody>
          <a:bodyPr/>
          <a:lstStyle/>
          <a:p>
            <a:fld id="{47AAA73B-2F05-994F-973C-2693D3A99291}" type="slidenum">
              <a:rPr lang="en-US" smtClean="0"/>
              <a:t>14</a:t>
            </a:fld>
            <a:endParaRPr lang="en-US"/>
          </a:p>
        </p:txBody>
      </p:sp>
    </p:spTree>
    <p:extLst>
      <p:ext uri="{BB962C8B-B14F-4D97-AF65-F5344CB8AC3E}">
        <p14:creationId xmlns:p14="http://schemas.microsoft.com/office/powerpoint/2010/main" val="2916840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paper use self-organizing maps, SOM is a type of neural network algorithm that is trained using unsupervised learning to produce a low dimensional, relational view of a highly complex dataset. </a:t>
            </a:r>
          </a:p>
          <a:p>
            <a:r>
              <a:rPr lang="en-US" baseline="0" dirty="0" smtClean="0"/>
              <a:t>Unsupervised learning is a algorithm in machine learning, it aimed to trying to find hidden structure in unlabeled dataset. </a:t>
            </a:r>
            <a:endParaRPr lang="en-US" dirty="0"/>
          </a:p>
        </p:txBody>
      </p:sp>
      <p:sp>
        <p:nvSpPr>
          <p:cNvPr id="4" name="Slide Number Placeholder 3"/>
          <p:cNvSpPr>
            <a:spLocks noGrp="1"/>
          </p:cNvSpPr>
          <p:nvPr>
            <p:ph type="sldNum" sz="quarter" idx="10"/>
          </p:nvPr>
        </p:nvSpPr>
        <p:spPr/>
        <p:txBody>
          <a:bodyPr/>
          <a:lstStyle/>
          <a:p>
            <a:fld id="{47AAA73B-2F05-994F-973C-2693D3A99291}" type="slidenum">
              <a:rPr lang="en-US" smtClean="0"/>
              <a:t>16</a:t>
            </a:fld>
            <a:endParaRPr lang="en-US"/>
          </a:p>
        </p:txBody>
      </p:sp>
    </p:spTree>
    <p:extLst>
      <p:ext uri="{BB962C8B-B14F-4D97-AF65-F5344CB8AC3E}">
        <p14:creationId xmlns:p14="http://schemas.microsoft.com/office/powerpoint/2010/main" val="3836562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pPr algn="ctr" eaLnBrk="1" latinLnBrk="0" hangingPunct="1"/>
              <a:t>3/3/13</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3/3/13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pPr eaLnBrk="1" latinLnBrk="0" hangingPunct="1"/>
            <a:fld id="{23A271A1-F6D6-438B-A432-4747EE7ECD40}" type="datetimeFigureOut">
              <a:rPr lang="en-US" smtClean="0"/>
              <a:pPr eaLnBrk="1" latinLnBrk="0" hangingPunct="1"/>
              <a:t>3/3/13</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kumimoji="0"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eaLnBrk="1" latinLnBrk="0" hangingPunct="1"/>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3/3/13</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3/3/13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3/3/13</a:t>
            </a:fld>
            <a:endParaRPr lang="en-US"/>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2" name="Footer Placeholder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3/3/13</a:t>
            </a:fld>
            <a:endParaRPr lang="en-US"/>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4" name="Footer Placeholder 13"/>
          <p:cNvSpPr>
            <a:spLocks noGrp="1"/>
          </p:cNvSpPr>
          <p:nvPr>
            <p:ph type="ftr" sz="quarter" idx="17"/>
          </p:nvPr>
        </p:nvSpPr>
        <p:spPr/>
        <p:txBody>
          <a:bodyPr rtlCol="0"/>
          <a:lstStyle/>
          <a:p>
            <a:endParaRPr kumimoji="0"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3/3/13</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3/3/13</a:t>
            </a:fld>
            <a:endParaRPr lang="en-US"/>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3/3/13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eaLnBrk="1" latinLnBrk="0" hangingPunct="1"/>
            <a:fld id="{23A271A1-F6D6-438B-A432-4747EE7ECD40}" type="datetimeFigureOut">
              <a:rPr lang="en-US" smtClean="0"/>
              <a:pPr eaLnBrk="1" latinLnBrk="0" hangingPunct="1"/>
              <a:t>3/3/13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kumimoji="0"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pPr eaLnBrk="1" latinLnBrk="0" hangingPunct="1"/>
              <a:t>3/3/13</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4390" y="561042"/>
            <a:ext cx="8484810" cy="3453397"/>
          </a:xfrm>
        </p:spPr>
        <p:txBody>
          <a:bodyPr>
            <a:normAutofit/>
          </a:bodyPr>
          <a:lstStyle/>
          <a:p>
            <a:r>
              <a:rPr lang="en-US" sz="4000" b="1" i="1" dirty="0">
                <a:cs typeface="Tw Cen MT"/>
              </a:rPr>
              <a:t>A Methodology for Empirical Analysis of </a:t>
            </a:r>
            <a:r>
              <a:rPr lang="en-US" sz="4000" b="1" i="1" dirty="0" smtClean="0">
                <a:cs typeface="Tw Cen MT"/>
              </a:rPr>
              <a:t/>
            </a:r>
            <a:br>
              <a:rPr lang="en-US" sz="4000" b="1" i="1" dirty="0" smtClean="0">
                <a:cs typeface="Tw Cen MT"/>
              </a:rPr>
            </a:br>
            <a:r>
              <a:rPr lang="en-US" sz="4000" b="1" i="1" dirty="0" smtClean="0">
                <a:cs typeface="Tw Cen MT"/>
              </a:rPr>
              <a:t>Permission</a:t>
            </a:r>
            <a:r>
              <a:rPr lang="en-US" sz="4000" b="1" i="1" dirty="0">
                <a:cs typeface="Tw Cen MT"/>
              </a:rPr>
              <a:t>-Based Security Models and its Application to Android</a:t>
            </a:r>
            <a:endParaRPr lang="en-US" sz="4000" b="1" i="1" dirty="0"/>
          </a:p>
        </p:txBody>
      </p:sp>
    </p:spTree>
    <p:extLst>
      <p:ext uri="{BB962C8B-B14F-4D97-AF65-F5344CB8AC3E}">
        <p14:creationId xmlns:p14="http://schemas.microsoft.com/office/powerpoint/2010/main" val="357286165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Android Permission Model</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Android Applications are written in Java syntax and each run in a custom virtual machine known as </a:t>
            </a:r>
            <a:r>
              <a:rPr lang="en-US" dirty="0" err="1" smtClean="0"/>
              <a:t>Dalvik</a:t>
            </a:r>
            <a:r>
              <a:rPr lang="en-US" dirty="0" smtClean="0"/>
              <a:t>.</a:t>
            </a:r>
          </a:p>
          <a:p>
            <a:r>
              <a:rPr lang="en-US" altLang="zh-CN" dirty="0" smtClean="0"/>
              <a:t>Any third party application can define new Functionality. (self-defined)</a:t>
            </a:r>
          </a:p>
          <a:p>
            <a:r>
              <a:rPr lang="en-US" dirty="0" smtClean="0"/>
              <a:t>Every application written for the Android platform must include an XML-formatted file named “</a:t>
            </a:r>
            <a:r>
              <a:rPr lang="en-US" b="1" i="1" dirty="0" err="1" smtClean="0"/>
              <a:t>AndroidManifest.xml</a:t>
            </a:r>
            <a:r>
              <a:rPr lang="en-US" dirty="0" smtClean="0"/>
              <a:t>”</a:t>
            </a:r>
          </a:p>
          <a:p>
            <a:r>
              <a:rPr lang="en-US" dirty="0" smtClean="0"/>
              <a:t>Permissions are enforced by Android at runtime, but must be accepted by the user at install time. </a:t>
            </a:r>
            <a:endParaRPr lang="en-US" dirty="0"/>
          </a:p>
        </p:txBody>
      </p:sp>
    </p:spTree>
    <p:extLst>
      <p:ext uri="{BB962C8B-B14F-4D97-AF65-F5344CB8AC3E}">
        <p14:creationId xmlns:p14="http://schemas.microsoft.com/office/powerpoint/2010/main" val="316676698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quarter" idx="1"/>
          </p:nvPr>
        </p:nvSpPr>
        <p:spPr/>
        <p:txBody>
          <a:bodyPr/>
          <a:lstStyle/>
          <a:p>
            <a:r>
              <a:rPr lang="en-US" dirty="0" smtClean="0"/>
              <a:t>Introduction</a:t>
            </a:r>
          </a:p>
          <a:p>
            <a:r>
              <a:rPr lang="en-US" dirty="0" smtClean="0"/>
              <a:t>Related Work</a:t>
            </a:r>
          </a:p>
          <a:p>
            <a:r>
              <a:rPr lang="en-US" dirty="0"/>
              <a:t>Android Permission </a:t>
            </a:r>
            <a:r>
              <a:rPr lang="en-US" dirty="0" smtClean="0"/>
              <a:t>Model</a:t>
            </a:r>
          </a:p>
          <a:p>
            <a:r>
              <a:rPr lang="en-US" dirty="0" smtClean="0">
                <a:solidFill>
                  <a:srgbClr val="FF0000"/>
                </a:solidFill>
              </a:rPr>
              <a:t>Dataset</a:t>
            </a:r>
          </a:p>
          <a:p>
            <a:r>
              <a:rPr lang="en-US" altLang="zh-CN" dirty="0"/>
              <a:t>Self-Organizing Maps (SOM</a:t>
            </a:r>
            <a:r>
              <a:rPr lang="en-US" altLang="zh-CN" dirty="0" smtClean="0"/>
              <a:t>)</a:t>
            </a:r>
          </a:p>
          <a:p>
            <a:r>
              <a:rPr lang="en-US" dirty="0"/>
              <a:t>Component Plane </a:t>
            </a:r>
            <a:r>
              <a:rPr lang="en-US" dirty="0" smtClean="0"/>
              <a:t>Analysis</a:t>
            </a:r>
          </a:p>
          <a:p>
            <a:r>
              <a:rPr lang="en-US" altLang="zh-CN" dirty="0" smtClean="0"/>
              <a:t>Conclusion &amp; Discussion</a:t>
            </a:r>
          </a:p>
          <a:p>
            <a:endParaRPr lang="en-US" dirty="0" smtClean="0"/>
          </a:p>
          <a:p>
            <a:endParaRPr lang="en-US" dirty="0" smtClean="0"/>
          </a:p>
          <a:p>
            <a:endParaRPr lang="en-US" dirty="0"/>
          </a:p>
        </p:txBody>
      </p:sp>
    </p:spTree>
    <p:extLst>
      <p:ext uri="{BB962C8B-B14F-4D97-AF65-F5344CB8AC3E}">
        <p14:creationId xmlns:p14="http://schemas.microsoft.com/office/powerpoint/2010/main" val="20349231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pic>
        <p:nvPicPr>
          <p:cNvPr id="4" name="Picture 2" descr="C:\Users\husky\Desktop\擷取.PNG"/>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l="-56790" r="-56790"/>
          <a:stretch>
            <a:fillRect/>
          </a:stretch>
        </p:blipFill>
        <p:spPr bwMode="auto">
          <a:xfrm>
            <a:off x="0" y="1622778"/>
            <a:ext cx="9468793" cy="5221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65441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husky\Desktop\擷取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548680"/>
            <a:ext cx="6408712" cy="5756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193119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(Analysis)</a:t>
            </a:r>
            <a:endParaRPr lang="en-US" dirty="0"/>
          </a:p>
        </p:txBody>
      </p:sp>
      <p:sp>
        <p:nvSpPr>
          <p:cNvPr id="3" name="Content Placeholder 2"/>
          <p:cNvSpPr>
            <a:spLocks noGrp="1"/>
          </p:cNvSpPr>
          <p:nvPr>
            <p:ph sz="quarter" idx="1"/>
          </p:nvPr>
        </p:nvSpPr>
        <p:spPr/>
        <p:txBody>
          <a:bodyPr/>
          <a:lstStyle/>
          <a:p>
            <a:r>
              <a:rPr lang="en-US" dirty="0" smtClean="0"/>
              <a:t>Duplicate permission error </a:t>
            </a:r>
          </a:p>
          <a:p>
            <a:r>
              <a:rPr lang="en-US" dirty="0" smtClean="0"/>
              <a:t>Request permission that do not exist</a:t>
            </a:r>
          </a:p>
          <a:p>
            <a:pPr lvl="1"/>
            <a:r>
              <a:rPr lang="en-US" dirty="0" smtClean="0"/>
              <a:t>E.g. </a:t>
            </a:r>
            <a:r>
              <a:rPr lang="en-US" dirty="0" err="1" smtClean="0"/>
              <a:t>Txeet</a:t>
            </a:r>
            <a:r>
              <a:rPr lang="en-US" dirty="0" smtClean="0"/>
              <a:t> app</a:t>
            </a:r>
          </a:p>
          <a:p>
            <a:pPr lvl="2"/>
            <a:r>
              <a:rPr lang="en-US" dirty="0" smtClean="0"/>
              <a:t>Wrong: </a:t>
            </a:r>
            <a:r>
              <a:rPr lang="en-US" dirty="0" err="1" smtClean="0"/>
              <a:t>a.p.ACCESS_COURSE_LOCATION</a:t>
            </a:r>
            <a:endParaRPr lang="en-US" dirty="0" smtClean="0"/>
          </a:p>
          <a:p>
            <a:pPr marL="685800" lvl="2" indent="0">
              <a:buNone/>
            </a:pPr>
            <a:r>
              <a:rPr lang="en-US" dirty="0"/>
              <a:t> </a:t>
            </a:r>
            <a:r>
              <a:rPr lang="en-US" dirty="0" smtClean="0"/>
              <a:t>  Real: </a:t>
            </a:r>
            <a:r>
              <a:rPr lang="en-US" dirty="0" err="1" smtClean="0"/>
              <a:t>a.p.ACCESS_COARSE_LOCATION</a:t>
            </a:r>
            <a:r>
              <a:rPr lang="en-US" dirty="0" smtClean="0"/>
              <a:t> </a:t>
            </a:r>
          </a:p>
          <a:p>
            <a:r>
              <a:rPr lang="en-US" dirty="0" smtClean="0"/>
              <a:t>Signature Permissions</a:t>
            </a:r>
          </a:p>
          <a:p>
            <a:pPr lvl="1"/>
            <a:r>
              <a:rPr lang="en-US" dirty="0" smtClean="0"/>
              <a:t>E.g. </a:t>
            </a:r>
            <a:r>
              <a:rPr lang="en-US" dirty="0" err="1" smtClean="0"/>
              <a:t>a.p.BRICK</a:t>
            </a:r>
            <a:endParaRPr lang="en-US" dirty="0" smtClean="0"/>
          </a:p>
        </p:txBody>
      </p:sp>
    </p:spTree>
    <p:extLst>
      <p:ext uri="{BB962C8B-B14F-4D97-AF65-F5344CB8AC3E}">
        <p14:creationId xmlns:p14="http://schemas.microsoft.com/office/powerpoint/2010/main" val="425082660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quarter" idx="1"/>
          </p:nvPr>
        </p:nvSpPr>
        <p:spPr/>
        <p:txBody>
          <a:bodyPr/>
          <a:lstStyle/>
          <a:p>
            <a:r>
              <a:rPr lang="en-US" dirty="0" smtClean="0"/>
              <a:t>Introduction</a:t>
            </a:r>
          </a:p>
          <a:p>
            <a:r>
              <a:rPr lang="en-US" dirty="0" smtClean="0"/>
              <a:t>Related Work</a:t>
            </a:r>
          </a:p>
          <a:p>
            <a:r>
              <a:rPr lang="en-US" dirty="0"/>
              <a:t>Android Permission </a:t>
            </a:r>
            <a:r>
              <a:rPr lang="en-US" dirty="0" smtClean="0"/>
              <a:t>Model</a:t>
            </a:r>
          </a:p>
          <a:p>
            <a:r>
              <a:rPr lang="en-US" dirty="0" smtClean="0"/>
              <a:t>Dataset</a:t>
            </a:r>
          </a:p>
          <a:p>
            <a:r>
              <a:rPr lang="en-US" altLang="zh-CN" dirty="0">
                <a:solidFill>
                  <a:srgbClr val="FF0000"/>
                </a:solidFill>
              </a:rPr>
              <a:t>Self-Organizing Maps (SOM</a:t>
            </a:r>
            <a:r>
              <a:rPr lang="en-US" altLang="zh-CN" dirty="0" smtClean="0">
                <a:solidFill>
                  <a:srgbClr val="FF0000"/>
                </a:solidFill>
              </a:rPr>
              <a:t>)</a:t>
            </a:r>
          </a:p>
          <a:p>
            <a:r>
              <a:rPr lang="en-US" dirty="0"/>
              <a:t>Component Plane </a:t>
            </a:r>
            <a:r>
              <a:rPr lang="en-US" dirty="0" smtClean="0"/>
              <a:t>Analysis</a:t>
            </a:r>
          </a:p>
          <a:p>
            <a:r>
              <a:rPr lang="en-US" altLang="zh-CN" dirty="0" smtClean="0"/>
              <a:t>Conclusion &amp; Discussion</a:t>
            </a:r>
          </a:p>
          <a:p>
            <a:endParaRPr lang="en-US" dirty="0" smtClean="0"/>
          </a:p>
          <a:p>
            <a:endParaRPr lang="en-US" dirty="0" smtClean="0"/>
          </a:p>
          <a:p>
            <a:endParaRPr lang="en-US" dirty="0"/>
          </a:p>
        </p:txBody>
      </p:sp>
    </p:spTree>
    <p:extLst>
      <p:ext uri="{BB962C8B-B14F-4D97-AF65-F5344CB8AC3E}">
        <p14:creationId xmlns:p14="http://schemas.microsoft.com/office/powerpoint/2010/main" val="20349231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Self-Organizing Maps (SOM)</a:t>
            </a:r>
            <a:endParaRPr lang="en-US" dirty="0"/>
          </a:p>
        </p:txBody>
      </p:sp>
      <p:sp>
        <p:nvSpPr>
          <p:cNvPr id="3" name="Content Placeholder 2"/>
          <p:cNvSpPr>
            <a:spLocks noGrp="1"/>
          </p:cNvSpPr>
          <p:nvPr>
            <p:ph sz="quarter" idx="1"/>
          </p:nvPr>
        </p:nvSpPr>
        <p:spPr/>
        <p:txBody>
          <a:bodyPr/>
          <a:lstStyle/>
          <a:p>
            <a:r>
              <a:rPr lang="en-US" dirty="0" smtClean="0"/>
              <a:t>SOM is a type of neural network that is trained using unsupervised learning to produce a low-dimensional, relational view of a high complex dataset.</a:t>
            </a:r>
            <a:endParaRPr lang="en-US" dirty="0"/>
          </a:p>
          <a:p>
            <a:r>
              <a:rPr lang="en-US" dirty="0" smtClean="0"/>
              <a:t>Characteristics:</a:t>
            </a:r>
          </a:p>
          <a:p>
            <a:pPr lvl="1"/>
            <a:r>
              <a:rPr lang="en-US" dirty="0" smtClean="0"/>
              <a:t>SOM provides a 2-dimensional visualization of the high dimensional data</a:t>
            </a:r>
          </a:p>
          <a:p>
            <a:pPr lvl="1"/>
            <a:r>
              <a:rPr lang="en-US" dirty="0" smtClean="0"/>
              <a:t>The component analysis of SOM can identify correlation between permissions. </a:t>
            </a:r>
            <a:endParaRPr lang="en-US" dirty="0"/>
          </a:p>
        </p:txBody>
      </p:sp>
    </p:spTree>
    <p:extLst>
      <p:ext uri="{BB962C8B-B14F-4D97-AF65-F5344CB8AC3E}">
        <p14:creationId xmlns:p14="http://schemas.microsoft.com/office/powerpoint/2010/main" val="170400259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Self-Organizing Maps (SOM)</a:t>
            </a:r>
            <a:endParaRPr lang="en-US" dirty="0"/>
          </a:p>
        </p:txBody>
      </p:sp>
      <p:sp>
        <p:nvSpPr>
          <p:cNvPr id="3" name="Content Placeholder 2"/>
          <p:cNvSpPr>
            <a:spLocks noGrp="1"/>
          </p:cNvSpPr>
          <p:nvPr>
            <p:ph sz="quarter" idx="1"/>
          </p:nvPr>
        </p:nvSpPr>
        <p:spPr/>
        <p:txBody>
          <a:bodyPr/>
          <a:lstStyle/>
          <a:p>
            <a:r>
              <a:rPr lang="en-US" dirty="0" smtClean="0"/>
              <a:t>The Training algorithm can be summarized in four basic step</a:t>
            </a:r>
          </a:p>
          <a:p>
            <a:pPr lvl="1"/>
            <a:r>
              <a:rPr lang="en-US" dirty="0" smtClean="0"/>
              <a:t>1) initializes the SOM before training. </a:t>
            </a:r>
          </a:p>
          <a:p>
            <a:pPr lvl="1"/>
            <a:r>
              <a:rPr lang="en-US" dirty="0" smtClean="0"/>
              <a:t>2) determines the best matching neuron, which is the shortest Euclidean distance to the input pattern</a:t>
            </a:r>
          </a:p>
          <a:p>
            <a:pPr lvl="1"/>
            <a:r>
              <a:rPr lang="en-US" dirty="0" smtClean="0"/>
              <a:t>3) involves adjusting the best matching neuron and its neighbors so that the region surrounding the best matching neuron become closer to the input pattern.</a:t>
            </a:r>
          </a:p>
          <a:p>
            <a:pPr lvl="1"/>
            <a:r>
              <a:rPr lang="en-US" dirty="0" smtClean="0"/>
              <a:t>4) repeat steps 2 – 3 until the convergence criterion is satisfied.</a:t>
            </a:r>
            <a:endParaRPr lang="en-US" dirty="0"/>
          </a:p>
        </p:txBody>
      </p:sp>
      <p:pic>
        <p:nvPicPr>
          <p:cNvPr id="4" name="Picture 3" descr="trainingstag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7743" y="2513188"/>
            <a:ext cx="6484391" cy="2919589"/>
          </a:xfrm>
          <a:prstGeom prst="rect">
            <a:avLst/>
          </a:prstGeom>
        </p:spPr>
      </p:pic>
    </p:spTree>
    <p:extLst>
      <p:ext uri="{BB962C8B-B14F-4D97-AF65-F5344CB8AC3E}">
        <p14:creationId xmlns:p14="http://schemas.microsoft.com/office/powerpoint/2010/main" val="24601953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Self-Organizing Maps (SOM)</a:t>
            </a:r>
            <a:endParaRPr lang="en-US" dirty="0"/>
          </a:p>
        </p:txBody>
      </p:sp>
      <p:pic>
        <p:nvPicPr>
          <p:cNvPr id="4" name="Content Placeholder 3"/>
          <p:cNvPicPr>
            <a:picLocks noGrp="1" noChangeAspect="1"/>
          </p:cNvPicPr>
          <p:nvPr>
            <p:ph sz="quarter" idx="1"/>
          </p:nvPr>
        </p:nvPicPr>
        <p:blipFill>
          <a:blip r:embed="rId3"/>
          <a:srcRect l="-16675" r="-16675"/>
          <a:stretch>
            <a:fillRect/>
          </a:stretch>
        </p:blipFill>
        <p:spPr>
          <a:xfrm>
            <a:off x="-694295" y="1600200"/>
            <a:ext cx="6345443" cy="4495800"/>
          </a:xfrm>
        </p:spPr>
      </p:pic>
      <p:sp>
        <p:nvSpPr>
          <p:cNvPr id="9" name="TextBox 8"/>
          <p:cNvSpPr txBox="1"/>
          <p:nvPr/>
        </p:nvSpPr>
        <p:spPr>
          <a:xfrm>
            <a:off x="7142168" y="3036753"/>
            <a:ext cx="184666" cy="369332"/>
          </a:xfrm>
          <a:prstGeom prst="rect">
            <a:avLst/>
          </a:prstGeom>
          <a:noFill/>
        </p:spPr>
        <p:txBody>
          <a:bodyPr wrap="none" rtlCol="0">
            <a:spAutoFit/>
          </a:bodyPr>
          <a:lstStyle/>
          <a:p>
            <a:endParaRPr lang="en-US" dirty="0"/>
          </a:p>
        </p:txBody>
      </p:sp>
      <p:sp>
        <p:nvSpPr>
          <p:cNvPr id="10" name="TextBox 9"/>
          <p:cNvSpPr txBox="1"/>
          <p:nvPr/>
        </p:nvSpPr>
        <p:spPr>
          <a:xfrm>
            <a:off x="6258601" y="2852707"/>
            <a:ext cx="184666" cy="369332"/>
          </a:xfrm>
          <a:prstGeom prst="rect">
            <a:avLst/>
          </a:prstGeom>
          <a:noFill/>
        </p:spPr>
        <p:txBody>
          <a:bodyPr wrap="none" rtlCol="0">
            <a:spAutoFit/>
          </a:bodyPr>
          <a:lstStyle/>
          <a:p>
            <a:endParaRPr lang="en-US" dirty="0"/>
          </a:p>
        </p:txBody>
      </p:sp>
      <p:pic>
        <p:nvPicPr>
          <p:cNvPr id="7" name="Content Placeholder 3"/>
          <p:cNvPicPr>
            <a:picLocks noChangeAspect="1"/>
          </p:cNvPicPr>
          <p:nvPr/>
        </p:nvPicPr>
        <p:blipFill>
          <a:blip r:embed="rId4"/>
          <a:srcRect l="-24908" r="-24908"/>
          <a:stretch>
            <a:fillRect/>
          </a:stretch>
        </p:blipFill>
        <p:spPr>
          <a:xfrm>
            <a:off x="3350192" y="1600200"/>
            <a:ext cx="6958681" cy="4495800"/>
          </a:xfrm>
          <a:prstGeom prst="rect">
            <a:avLst/>
          </a:prstGeom>
        </p:spPr>
      </p:pic>
    </p:spTree>
    <p:extLst>
      <p:ext uri="{BB962C8B-B14F-4D97-AF65-F5344CB8AC3E}">
        <p14:creationId xmlns:p14="http://schemas.microsoft.com/office/powerpoint/2010/main" val="388004660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quarter" idx="1"/>
          </p:nvPr>
        </p:nvSpPr>
        <p:spPr/>
        <p:txBody>
          <a:bodyPr/>
          <a:lstStyle/>
          <a:p>
            <a:r>
              <a:rPr lang="en-US" dirty="0" smtClean="0"/>
              <a:t>Introduction</a:t>
            </a:r>
          </a:p>
          <a:p>
            <a:r>
              <a:rPr lang="en-US" dirty="0" smtClean="0"/>
              <a:t>Related Work</a:t>
            </a:r>
          </a:p>
          <a:p>
            <a:r>
              <a:rPr lang="en-US" dirty="0"/>
              <a:t>Android Permission </a:t>
            </a:r>
            <a:r>
              <a:rPr lang="en-US" dirty="0" smtClean="0"/>
              <a:t>Model</a:t>
            </a:r>
          </a:p>
          <a:p>
            <a:r>
              <a:rPr lang="en-US" dirty="0" smtClean="0"/>
              <a:t>Dataset</a:t>
            </a:r>
          </a:p>
          <a:p>
            <a:r>
              <a:rPr lang="en-US" altLang="zh-CN" dirty="0"/>
              <a:t>Self-Organizing Maps (SOM</a:t>
            </a:r>
            <a:r>
              <a:rPr lang="en-US" altLang="zh-CN" dirty="0" smtClean="0"/>
              <a:t>)</a:t>
            </a:r>
          </a:p>
          <a:p>
            <a:r>
              <a:rPr lang="en-US" dirty="0">
                <a:solidFill>
                  <a:srgbClr val="FF0000"/>
                </a:solidFill>
              </a:rPr>
              <a:t>Component Plane </a:t>
            </a:r>
            <a:r>
              <a:rPr lang="en-US" dirty="0" smtClean="0">
                <a:solidFill>
                  <a:srgbClr val="FF0000"/>
                </a:solidFill>
              </a:rPr>
              <a:t>Analysis</a:t>
            </a:r>
          </a:p>
          <a:p>
            <a:r>
              <a:rPr lang="en-US" altLang="zh-CN" dirty="0" smtClean="0"/>
              <a:t>Conclusion &amp; Discussion</a:t>
            </a:r>
          </a:p>
          <a:p>
            <a:endParaRPr lang="en-US" dirty="0" smtClean="0"/>
          </a:p>
          <a:p>
            <a:endParaRPr lang="en-US" dirty="0" smtClean="0"/>
          </a:p>
          <a:p>
            <a:endParaRPr lang="en-US" dirty="0"/>
          </a:p>
        </p:txBody>
      </p:sp>
    </p:spTree>
    <p:extLst>
      <p:ext uri="{BB962C8B-B14F-4D97-AF65-F5344CB8AC3E}">
        <p14:creationId xmlns:p14="http://schemas.microsoft.com/office/powerpoint/2010/main" val="20349231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quarter" idx="1"/>
          </p:nvPr>
        </p:nvSpPr>
        <p:spPr/>
        <p:txBody>
          <a:bodyPr/>
          <a:lstStyle/>
          <a:p>
            <a:r>
              <a:rPr lang="en-US" b="1" dirty="0" smtClean="0">
                <a:solidFill>
                  <a:srgbClr val="FF0000"/>
                </a:solidFill>
              </a:rPr>
              <a:t>Introduction</a:t>
            </a:r>
          </a:p>
          <a:p>
            <a:r>
              <a:rPr lang="en-US" dirty="0" smtClean="0"/>
              <a:t>Related Work</a:t>
            </a:r>
          </a:p>
          <a:p>
            <a:r>
              <a:rPr lang="en-US" dirty="0"/>
              <a:t>Android Permission </a:t>
            </a:r>
            <a:r>
              <a:rPr lang="en-US" dirty="0" smtClean="0"/>
              <a:t>Model</a:t>
            </a:r>
          </a:p>
          <a:p>
            <a:r>
              <a:rPr lang="en-US" dirty="0" smtClean="0"/>
              <a:t>Dataset</a:t>
            </a:r>
          </a:p>
          <a:p>
            <a:r>
              <a:rPr lang="en-US" altLang="zh-CN" dirty="0"/>
              <a:t>Self-Organizing Maps (SOM</a:t>
            </a:r>
            <a:r>
              <a:rPr lang="en-US" altLang="zh-CN" dirty="0" smtClean="0"/>
              <a:t>)</a:t>
            </a:r>
          </a:p>
          <a:p>
            <a:r>
              <a:rPr lang="en-US" dirty="0"/>
              <a:t>Component Plane </a:t>
            </a:r>
            <a:r>
              <a:rPr lang="en-US" dirty="0" smtClean="0"/>
              <a:t>Analysis</a:t>
            </a:r>
          </a:p>
          <a:p>
            <a:r>
              <a:rPr lang="en-US" altLang="zh-CN" dirty="0" smtClean="0"/>
              <a:t>Conclusion &amp; Discussion</a:t>
            </a:r>
          </a:p>
          <a:p>
            <a:endParaRPr lang="en-US" dirty="0" smtClean="0"/>
          </a:p>
          <a:p>
            <a:endParaRPr lang="en-US" dirty="0" smtClean="0"/>
          </a:p>
          <a:p>
            <a:endParaRPr lang="en-US" dirty="0"/>
          </a:p>
        </p:txBody>
      </p:sp>
    </p:spTree>
    <p:extLst>
      <p:ext uri="{BB962C8B-B14F-4D97-AF65-F5344CB8AC3E}">
        <p14:creationId xmlns:p14="http://schemas.microsoft.com/office/powerpoint/2010/main" val="111645560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Plane Analysis</a:t>
            </a:r>
            <a:endParaRPr lang="en-US" dirty="0"/>
          </a:p>
        </p:txBody>
      </p:sp>
      <p:sp>
        <p:nvSpPr>
          <p:cNvPr id="7" name="TextBox 6"/>
          <p:cNvSpPr txBox="1"/>
          <p:nvPr/>
        </p:nvSpPr>
        <p:spPr>
          <a:xfrm>
            <a:off x="5264586" y="2042286"/>
            <a:ext cx="3879414" cy="1692771"/>
          </a:xfrm>
          <a:prstGeom prst="rect">
            <a:avLst/>
          </a:prstGeom>
          <a:noFill/>
        </p:spPr>
        <p:txBody>
          <a:bodyPr wrap="square" rtlCol="0">
            <a:spAutoFit/>
          </a:bodyPr>
          <a:lstStyle/>
          <a:p>
            <a:pPr marL="285750" indent="-285750">
              <a:buFont typeface="Arial"/>
              <a:buChar char="•"/>
            </a:pPr>
            <a:r>
              <a:rPr lang="en-US" sz="2600" dirty="0" smtClean="0"/>
              <a:t>Internet</a:t>
            </a:r>
          </a:p>
          <a:p>
            <a:pPr marL="285750" indent="-285750">
              <a:buFont typeface="Arial"/>
              <a:buChar char="•"/>
            </a:pPr>
            <a:r>
              <a:rPr lang="en-US" sz="2600" dirty="0" err="1" smtClean="0"/>
              <a:t>Access_coarse_location</a:t>
            </a:r>
            <a:endParaRPr lang="en-US" sz="2600" dirty="0" smtClean="0"/>
          </a:p>
          <a:p>
            <a:pPr marL="285750" indent="-285750">
              <a:buFont typeface="Arial"/>
              <a:buChar char="•"/>
            </a:pPr>
            <a:r>
              <a:rPr lang="en-US" sz="2600" dirty="0" smtClean="0"/>
              <a:t>Vibrate</a:t>
            </a:r>
          </a:p>
          <a:p>
            <a:pPr marL="285750" indent="-285750">
              <a:buFont typeface="Arial"/>
              <a:buChar char="•"/>
            </a:pPr>
            <a:r>
              <a:rPr lang="en-US" sz="2600" dirty="0" err="1" smtClean="0"/>
              <a:t>Write_contacts</a:t>
            </a:r>
            <a:endParaRPr lang="en-US" sz="2600" dirty="0"/>
          </a:p>
        </p:txBody>
      </p:sp>
      <p:pic>
        <p:nvPicPr>
          <p:cNvPr id="9" name="Content Placeholder 8"/>
          <p:cNvPicPr>
            <a:picLocks noGrp="1" noChangeAspect="1"/>
          </p:cNvPicPr>
          <p:nvPr>
            <p:ph sz="quarter" idx="1"/>
          </p:nvPr>
        </p:nvPicPr>
        <p:blipFill>
          <a:blip r:embed="rId3"/>
          <a:srcRect l="-39132" r="-39132"/>
          <a:stretch>
            <a:fillRect/>
          </a:stretch>
        </p:blipFill>
        <p:spPr>
          <a:xfrm>
            <a:off x="-1283340" y="1600200"/>
            <a:ext cx="8153400" cy="4495800"/>
          </a:xfrm>
        </p:spPr>
      </p:pic>
    </p:spTree>
    <p:extLst>
      <p:ext uri="{BB962C8B-B14F-4D97-AF65-F5344CB8AC3E}">
        <p14:creationId xmlns:p14="http://schemas.microsoft.com/office/powerpoint/2010/main" val="114405285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Plane Analysis</a:t>
            </a:r>
            <a:endParaRPr lang="en-US" dirty="0"/>
          </a:p>
        </p:txBody>
      </p:sp>
      <p:pic>
        <p:nvPicPr>
          <p:cNvPr id="4" name="Content Placeholder 3"/>
          <p:cNvPicPr>
            <a:picLocks noGrp="1" noChangeAspect="1"/>
          </p:cNvPicPr>
          <p:nvPr>
            <p:ph sz="quarter" idx="1"/>
          </p:nvPr>
        </p:nvPicPr>
        <p:blipFill>
          <a:blip r:embed="rId3"/>
          <a:srcRect l="-20147" r="-20147"/>
          <a:stretch>
            <a:fillRect/>
          </a:stretch>
        </p:blipFill>
        <p:spPr>
          <a:xfrm>
            <a:off x="-1228117" y="1600200"/>
            <a:ext cx="8153400" cy="4495800"/>
          </a:xfrm>
        </p:spPr>
      </p:pic>
      <p:sp>
        <p:nvSpPr>
          <p:cNvPr id="5" name="TextBox 4"/>
          <p:cNvSpPr txBox="1"/>
          <p:nvPr/>
        </p:nvSpPr>
        <p:spPr>
          <a:xfrm>
            <a:off x="5540702" y="2245977"/>
            <a:ext cx="2963631" cy="2323713"/>
          </a:xfrm>
          <a:prstGeom prst="rect">
            <a:avLst/>
          </a:prstGeom>
          <a:noFill/>
        </p:spPr>
        <p:txBody>
          <a:bodyPr wrap="square" rtlCol="0">
            <a:spAutoFit/>
          </a:bodyPr>
          <a:lstStyle/>
          <a:p>
            <a:pPr marL="457200" indent="-457200">
              <a:buFont typeface="Arial"/>
              <a:buChar char="•"/>
            </a:pPr>
            <a:r>
              <a:rPr lang="en-US" sz="2900" dirty="0" err="1" smtClean="0"/>
              <a:t>a.p.INTERNET</a:t>
            </a:r>
            <a:endParaRPr lang="en-US" sz="2900" dirty="0" smtClean="0"/>
          </a:p>
          <a:p>
            <a:pPr marL="914400" lvl="1" indent="-457200">
              <a:buFont typeface="Arial"/>
              <a:buChar char="•"/>
            </a:pPr>
            <a:r>
              <a:rPr lang="en-US" sz="2900" dirty="0" smtClean="0"/>
              <a:t>Theme</a:t>
            </a:r>
          </a:p>
          <a:p>
            <a:pPr marL="914400" lvl="1" indent="-457200">
              <a:buFont typeface="Arial"/>
              <a:buChar char="•"/>
            </a:pPr>
            <a:r>
              <a:rPr lang="en-US" sz="2900" dirty="0" smtClean="0"/>
              <a:t>Productivity</a:t>
            </a:r>
          </a:p>
          <a:p>
            <a:pPr lvl="1"/>
            <a:endParaRPr lang="en-US" sz="2900" dirty="0" smtClean="0"/>
          </a:p>
          <a:p>
            <a:pPr marL="457200" indent="-457200">
              <a:buFont typeface="Arial"/>
              <a:buChar char="•"/>
            </a:pPr>
            <a:endParaRPr lang="en-US" sz="2900" dirty="0"/>
          </a:p>
        </p:txBody>
      </p:sp>
    </p:spTree>
    <p:extLst>
      <p:ext uri="{BB962C8B-B14F-4D97-AF65-F5344CB8AC3E}">
        <p14:creationId xmlns:p14="http://schemas.microsoft.com/office/powerpoint/2010/main" val="225261480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Plane Analysis</a:t>
            </a:r>
            <a:endParaRPr lang="en-US" dirty="0"/>
          </a:p>
        </p:txBody>
      </p:sp>
      <p:pic>
        <p:nvPicPr>
          <p:cNvPr id="4" name="Content Placeholder 3"/>
          <p:cNvPicPr>
            <a:picLocks noGrp="1" noChangeAspect="1"/>
          </p:cNvPicPr>
          <p:nvPr>
            <p:ph sz="quarter" idx="1"/>
          </p:nvPr>
        </p:nvPicPr>
        <p:blipFill>
          <a:blip r:embed="rId3"/>
          <a:srcRect l="-76731" r="-76731"/>
          <a:stretch>
            <a:fillRect/>
          </a:stretch>
        </p:blipFill>
        <p:spPr>
          <a:xfrm>
            <a:off x="-1853977" y="1600200"/>
            <a:ext cx="8153400" cy="4495800"/>
          </a:xfrm>
        </p:spPr>
      </p:pic>
      <p:sp>
        <p:nvSpPr>
          <p:cNvPr id="5" name="TextBox 4"/>
          <p:cNvSpPr txBox="1"/>
          <p:nvPr/>
        </p:nvSpPr>
        <p:spPr>
          <a:xfrm>
            <a:off x="4675542" y="1600200"/>
            <a:ext cx="4468457" cy="1431161"/>
          </a:xfrm>
          <a:prstGeom prst="rect">
            <a:avLst/>
          </a:prstGeom>
          <a:noFill/>
        </p:spPr>
        <p:txBody>
          <a:bodyPr wrap="square" rtlCol="0">
            <a:spAutoFit/>
          </a:bodyPr>
          <a:lstStyle/>
          <a:p>
            <a:pPr marL="457200" indent="-457200">
              <a:buFont typeface="Arial"/>
              <a:buChar char="•"/>
            </a:pPr>
            <a:r>
              <a:rPr lang="en-US" sz="2900" dirty="0" smtClean="0"/>
              <a:t>Travel, shopping, communication,</a:t>
            </a:r>
            <a:r>
              <a:rPr lang="en-US" sz="2900" dirty="0"/>
              <a:t> </a:t>
            </a:r>
            <a:r>
              <a:rPr lang="en-US" sz="2900" dirty="0" smtClean="0"/>
              <a:t>and lifestyle</a:t>
            </a:r>
          </a:p>
        </p:txBody>
      </p:sp>
      <p:sp>
        <p:nvSpPr>
          <p:cNvPr id="6" name="TextBox 5"/>
          <p:cNvSpPr txBox="1"/>
          <p:nvPr/>
        </p:nvSpPr>
        <p:spPr>
          <a:xfrm>
            <a:off x="7399875" y="3441653"/>
            <a:ext cx="184666" cy="369332"/>
          </a:xfrm>
          <a:prstGeom prst="rect">
            <a:avLst/>
          </a:prstGeom>
          <a:noFill/>
        </p:spPr>
        <p:txBody>
          <a:bodyPr wrap="none" rtlCol="0">
            <a:spAutoFit/>
          </a:bodyPr>
          <a:lstStyle/>
          <a:p>
            <a:endParaRPr lang="en-US" dirty="0"/>
          </a:p>
        </p:txBody>
      </p:sp>
      <p:sp>
        <p:nvSpPr>
          <p:cNvPr id="7" name="TextBox 6"/>
          <p:cNvSpPr txBox="1"/>
          <p:nvPr/>
        </p:nvSpPr>
        <p:spPr>
          <a:xfrm>
            <a:off x="4675542" y="3441653"/>
            <a:ext cx="4090506" cy="369332"/>
          </a:xfrm>
          <a:prstGeom prst="rect">
            <a:avLst/>
          </a:prstGeom>
          <a:noFill/>
        </p:spPr>
        <p:txBody>
          <a:bodyPr wrap="square" rtlCol="0">
            <a:spAutoFit/>
          </a:bodyPr>
          <a:lstStyle/>
          <a:p>
            <a:pPr marL="285750" indent="-285750">
              <a:buFont typeface="Arial"/>
              <a:buChar char="•"/>
            </a:pPr>
            <a:endParaRPr lang="en-US" dirty="0"/>
          </a:p>
        </p:txBody>
      </p:sp>
    </p:spTree>
    <p:extLst>
      <p:ext uri="{BB962C8B-B14F-4D97-AF65-F5344CB8AC3E}">
        <p14:creationId xmlns:p14="http://schemas.microsoft.com/office/powerpoint/2010/main" val="51164144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quarter" idx="1"/>
          </p:nvPr>
        </p:nvSpPr>
        <p:spPr/>
        <p:txBody>
          <a:bodyPr/>
          <a:lstStyle/>
          <a:p>
            <a:r>
              <a:rPr lang="en-US" dirty="0" smtClean="0"/>
              <a:t>Introduction</a:t>
            </a:r>
          </a:p>
          <a:p>
            <a:r>
              <a:rPr lang="en-US" dirty="0" smtClean="0"/>
              <a:t>Related Work</a:t>
            </a:r>
          </a:p>
          <a:p>
            <a:r>
              <a:rPr lang="en-US" dirty="0"/>
              <a:t>Android Permission </a:t>
            </a:r>
            <a:r>
              <a:rPr lang="en-US" dirty="0" smtClean="0"/>
              <a:t>Model</a:t>
            </a:r>
          </a:p>
          <a:p>
            <a:r>
              <a:rPr lang="en-US" dirty="0" smtClean="0"/>
              <a:t>Dataset</a:t>
            </a:r>
          </a:p>
          <a:p>
            <a:r>
              <a:rPr lang="en-US" altLang="zh-CN" dirty="0"/>
              <a:t>Self-Organizing Maps (SOM</a:t>
            </a:r>
            <a:r>
              <a:rPr lang="en-US" altLang="zh-CN" dirty="0" smtClean="0"/>
              <a:t>)</a:t>
            </a:r>
          </a:p>
          <a:p>
            <a:r>
              <a:rPr lang="en-US" dirty="0"/>
              <a:t>Component Plane </a:t>
            </a:r>
            <a:r>
              <a:rPr lang="en-US" dirty="0" smtClean="0"/>
              <a:t>Analysis</a:t>
            </a:r>
          </a:p>
          <a:p>
            <a:r>
              <a:rPr lang="en-US" altLang="zh-CN" dirty="0" smtClean="0">
                <a:solidFill>
                  <a:srgbClr val="FF0000"/>
                </a:solidFill>
              </a:rPr>
              <a:t>Conclusion &amp; Discussion</a:t>
            </a:r>
          </a:p>
          <a:p>
            <a:endParaRPr lang="en-US" dirty="0" smtClean="0"/>
          </a:p>
          <a:p>
            <a:endParaRPr lang="en-US" dirty="0" smtClean="0"/>
          </a:p>
          <a:p>
            <a:endParaRPr lang="en-US" dirty="0"/>
          </a:p>
        </p:txBody>
      </p:sp>
    </p:spTree>
    <p:extLst>
      <p:ext uri="{BB962C8B-B14F-4D97-AF65-F5344CB8AC3E}">
        <p14:creationId xmlns:p14="http://schemas.microsoft.com/office/powerpoint/2010/main" val="20349231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 &amp; Discussion</a:t>
            </a:r>
            <a:endParaRPr lang="en-US" dirty="0"/>
          </a:p>
        </p:txBody>
      </p:sp>
      <p:sp>
        <p:nvSpPr>
          <p:cNvPr id="3" name="Content Placeholder 2"/>
          <p:cNvSpPr>
            <a:spLocks noGrp="1"/>
          </p:cNvSpPr>
          <p:nvPr>
            <p:ph sz="quarter" idx="1"/>
          </p:nvPr>
        </p:nvSpPr>
        <p:spPr/>
        <p:txBody>
          <a:bodyPr/>
          <a:lstStyle/>
          <a:p>
            <a:r>
              <a:rPr lang="en-US" dirty="0" smtClean="0"/>
              <a:t>A small subset of the permissions are used very frequently where a large subset of permissions were used be very few applications.</a:t>
            </a:r>
          </a:p>
          <a:p>
            <a:r>
              <a:rPr lang="en-US" dirty="0" smtClean="0"/>
              <a:t>Finer-grained permissions vs. Complexity</a:t>
            </a:r>
          </a:p>
          <a:p>
            <a:r>
              <a:rPr lang="en-US" dirty="0" smtClean="0"/>
              <a:t>Possible enhancement to Android </a:t>
            </a:r>
          </a:p>
          <a:p>
            <a:pPr lvl="1"/>
            <a:r>
              <a:rPr lang="en-US" dirty="0" smtClean="0"/>
              <a:t>Hierarchy</a:t>
            </a:r>
          </a:p>
          <a:p>
            <a:pPr lvl="2"/>
            <a:r>
              <a:rPr lang="en-US" dirty="0" err="1" smtClean="0"/>
              <a:t>a.p.SEND_SMS</a:t>
            </a:r>
            <a:r>
              <a:rPr lang="en-US" dirty="0" smtClean="0"/>
              <a:t>, </a:t>
            </a:r>
            <a:r>
              <a:rPr lang="en-US" dirty="0" err="1" smtClean="0"/>
              <a:t>a.p.WRITE_SMS</a:t>
            </a:r>
            <a:r>
              <a:rPr lang="en-US" dirty="0" smtClean="0"/>
              <a:t> </a:t>
            </a:r>
            <a:r>
              <a:rPr lang="en-US" dirty="0" smtClean="0">
                <a:sym typeface="Wingdings"/>
              </a:rPr>
              <a:t> </a:t>
            </a:r>
            <a:r>
              <a:rPr lang="en-US" dirty="0" err="1" smtClean="0">
                <a:sym typeface="Wingdings"/>
              </a:rPr>
              <a:t>a.p.SMS</a:t>
            </a:r>
            <a:r>
              <a:rPr lang="en-US" dirty="0" smtClean="0">
                <a:sym typeface="Wingdings"/>
              </a:rPr>
              <a:t>.*</a:t>
            </a:r>
          </a:p>
          <a:p>
            <a:pPr lvl="2"/>
            <a:r>
              <a:rPr lang="en-US" dirty="0" err="1" smtClean="0">
                <a:sym typeface="Wingdings"/>
              </a:rPr>
              <a:t>a.p.INTERNET</a:t>
            </a:r>
            <a:r>
              <a:rPr lang="en-US" dirty="0" smtClean="0">
                <a:sym typeface="Wingdings"/>
              </a:rPr>
              <a:t>  </a:t>
            </a:r>
            <a:r>
              <a:rPr lang="en-US" dirty="0" err="1" smtClean="0"/>
              <a:t>a.p.INTERNET.ADVERTISING</a:t>
            </a:r>
            <a:r>
              <a:rPr lang="en-US" dirty="0"/>
              <a:t>(*.</a:t>
            </a:r>
            <a:r>
              <a:rPr lang="en-US" dirty="0" err="1"/>
              <a:t>admob.com</a:t>
            </a:r>
            <a:r>
              <a:rPr lang="en-US" dirty="0" smtClean="0"/>
              <a:t>)</a:t>
            </a:r>
          </a:p>
          <a:p>
            <a:pPr lvl="1"/>
            <a:r>
              <a:rPr lang="en-US" dirty="0" smtClean="0"/>
              <a:t>Grouping self-defined permissions</a:t>
            </a:r>
          </a:p>
          <a:p>
            <a:endParaRPr lang="en-US" dirty="0"/>
          </a:p>
        </p:txBody>
      </p:sp>
    </p:spTree>
    <p:extLst>
      <p:ext uri="{BB962C8B-B14F-4D97-AF65-F5344CB8AC3E}">
        <p14:creationId xmlns:p14="http://schemas.microsoft.com/office/powerpoint/2010/main" val="290667356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endPar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algn="ct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algn="ctr"/>
            <a:endPar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marL="0" indent="0" algn="ctr">
              <a:buNone/>
            </a:pPr>
            <a:r>
              <a:rPr lang="en-US" sz="8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Questions</a:t>
            </a:r>
            <a:r>
              <a:rPr lang="en-US" sz="8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p>
        </p:txBody>
      </p:sp>
    </p:spTree>
    <p:extLst>
      <p:ext uri="{BB962C8B-B14F-4D97-AF65-F5344CB8AC3E}">
        <p14:creationId xmlns:p14="http://schemas.microsoft.com/office/powerpoint/2010/main" val="5504529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 (Keywords)</a:t>
            </a:r>
            <a:endParaRPr lang="en-US" dirty="0"/>
          </a:p>
        </p:txBody>
      </p:sp>
      <p:sp>
        <p:nvSpPr>
          <p:cNvPr id="3" name="Content Placeholder 2"/>
          <p:cNvSpPr>
            <a:spLocks noGrp="1"/>
          </p:cNvSpPr>
          <p:nvPr>
            <p:ph sz="quarter" idx="1"/>
          </p:nvPr>
        </p:nvSpPr>
        <p:spPr>
          <a:ln/>
        </p:spPr>
        <p:style>
          <a:lnRef idx="2">
            <a:schemeClr val="dk1"/>
          </a:lnRef>
          <a:fillRef idx="1">
            <a:schemeClr val="lt1"/>
          </a:fillRef>
          <a:effectRef idx="0">
            <a:schemeClr val="dk1"/>
          </a:effectRef>
          <a:fontRef idx="minor">
            <a:schemeClr val="dk1"/>
          </a:fontRef>
        </p:style>
        <p:txBody>
          <a:bodyPr/>
          <a:lstStyle/>
          <a:p>
            <a:r>
              <a:rPr lang="en-US" dirty="0" smtClean="0"/>
              <a:t>Access Control System</a:t>
            </a:r>
          </a:p>
          <a:p>
            <a:pPr lvl="1"/>
            <a:r>
              <a:rPr lang="en-US" dirty="0" smtClean="0"/>
              <a:t>Access Control Lists (ACLs)	</a:t>
            </a:r>
          </a:p>
          <a:p>
            <a:pPr lvl="2"/>
            <a:r>
              <a:rPr lang="en-US" dirty="0" smtClean="0"/>
              <a:t>List of permissions attached to an object</a:t>
            </a:r>
          </a:p>
          <a:p>
            <a:pPr lvl="2"/>
            <a:r>
              <a:rPr lang="en-US" dirty="0" smtClean="0"/>
              <a:t>Ex. (Alice, delete)</a:t>
            </a:r>
          </a:p>
          <a:p>
            <a:r>
              <a:rPr lang="en-US" dirty="0" smtClean="0"/>
              <a:t>Permission-based security models</a:t>
            </a:r>
          </a:p>
          <a:p>
            <a:pPr lvl="1"/>
            <a:r>
              <a:rPr lang="en-US" dirty="0" smtClean="0"/>
              <a:t>Provide controlled access to various system resources.</a:t>
            </a:r>
          </a:p>
          <a:p>
            <a:pPr marL="0" indent="0">
              <a:buNone/>
            </a:pPr>
            <a:r>
              <a:rPr lang="en-US" sz="8800" b="1" dirty="0" smtClean="0">
                <a:ln w="24500" cmpd="dbl">
                  <a:solidFill>
                    <a:schemeClr val="accent2">
                      <a:shade val="85000"/>
                      <a:satMod val="155000"/>
                    </a:schemeClr>
                  </a:solidFill>
                  <a:prstDash val="solid"/>
                  <a:miter lim="800000"/>
                </a:ln>
                <a:solidFill>
                  <a:srgbClr val="FF0000"/>
                </a:solidFill>
                <a:effectLst>
                  <a:outerShdw blurRad="38100" dist="38100" dir="7020000" algn="tl">
                    <a:srgbClr val="000000">
                      <a:alpha val="35000"/>
                    </a:srgbClr>
                  </a:outerShdw>
                </a:effectLst>
              </a:rPr>
              <a:t>!</a:t>
            </a:r>
            <a:r>
              <a:rPr lang="en-US" sz="8000" b="1" dirty="0" smtClean="0">
                <a:ln w="24500" cmpd="dbl">
                  <a:solidFill>
                    <a:schemeClr val="accent2">
                      <a:shade val="85000"/>
                      <a:satMod val="155000"/>
                    </a:schemeClr>
                  </a:solidFill>
                  <a:prstDash val="solid"/>
                  <a:miter lim="800000"/>
                </a:ln>
                <a:solidFill>
                  <a:srgbClr val="FF0000"/>
                </a:solidFill>
                <a:effectLst>
                  <a:outerShdw blurRad="38100" dist="38100" dir="7020000" algn="tl">
                    <a:srgbClr val="000000">
                      <a:alpha val="35000"/>
                    </a:srgbClr>
                  </a:outerShdw>
                </a:effectLst>
              </a:rPr>
              <a:t> </a:t>
            </a:r>
            <a:r>
              <a:rPr lang="en-US" sz="2600" dirty="0" smtClean="0"/>
              <a:t>Spiteful Permissions are Not involved.</a:t>
            </a:r>
            <a:r>
              <a:rPr lang="en-US" dirty="0" smtClean="0"/>
              <a:t> </a:t>
            </a:r>
            <a:endParaRPr lang="en-US" dirty="0"/>
          </a:p>
          <a:p>
            <a:endParaRPr lang="en-US" dirty="0"/>
          </a:p>
        </p:txBody>
      </p:sp>
      <p:sp>
        <p:nvSpPr>
          <p:cNvPr id="4" name="TextBox 3"/>
          <p:cNvSpPr txBox="1"/>
          <p:nvPr/>
        </p:nvSpPr>
        <p:spPr>
          <a:xfrm>
            <a:off x="5503128" y="2034529"/>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8916731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normAutofit/>
          </a:bodyPr>
          <a:lstStyle/>
          <a:p>
            <a:r>
              <a:rPr lang="en-US" dirty="0" smtClean="0"/>
              <a:t>Permission-Based Security Models</a:t>
            </a:r>
          </a:p>
          <a:p>
            <a:pPr lvl="1"/>
            <a:r>
              <a:rPr lang="en-US" dirty="0" smtClean="0"/>
              <a:t>Google’s Android OS</a:t>
            </a:r>
          </a:p>
          <a:p>
            <a:pPr lvl="1"/>
            <a:r>
              <a:rPr lang="en-US" dirty="0" smtClean="0"/>
              <a:t>Google Chrome’s extension system</a:t>
            </a:r>
          </a:p>
          <a:p>
            <a:pPr lvl="2"/>
            <a:r>
              <a:rPr lang="en-US" dirty="0" smtClean="0"/>
              <a:t>In contact, Firefox extensions</a:t>
            </a:r>
          </a:p>
          <a:p>
            <a:pPr lvl="3"/>
            <a:r>
              <a:rPr lang="en-US" dirty="0" smtClean="0"/>
              <a:t>Run all extension code with same OS-level privileges as the browser itself</a:t>
            </a:r>
          </a:p>
          <a:p>
            <a:pPr lvl="1"/>
            <a:r>
              <a:rPr lang="en-US" dirty="0" smtClean="0"/>
              <a:t>Blackberry OS </a:t>
            </a:r>
          </a:p>
          <a:p>
            <a:pPr lvl="2"/>
            <a:r>
              <a:rPr lang="en-US" dirty="0" smtClean="0"/>
              <a:t>Blackberry APIs with control access </a:t>
            </a:r>
          </a:p>
          <a:p>
            <a:pPr lvl="3"/>
            <a:r>
              <a:rPr lang="en-US" dirty="0" smtClean="0"/>
              <a:t>Reading phone logs, modifying system setting </a:t>
            </a:r>
          </a:p>
        </p:txBody>
      </p:sp>
    </p:spTree>
    <p:extLst>
      <p:ext uri="{BB962C8B-B14F-4D97-AF65-F5344CB8AC3E}">
        <p14:creationId xmlns:p14="http://schemas.microsoft.com/office/powerpoint/2010/main" val="133958563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 (Android OS)</a:t>
            </a:r>
            <a:endParaRPr lang="en-US" dirty="0"/>
          </a:p>
        </p:txBody>
      </p:sp>
      <p:sp>
        <p:nvSpPr>
          <p:cNvPr id="3" name="Content Placeholder 2"/>
          <p:cNvSpPr>
            <a:spLocks noGrp="1"/>
          </p:cNvSpPr>
          <p:nvPr>
            <p:ph sz="quarter" idx="1"/>
          </p:nvPr>
        </p:nvSpPr>
        <p:spPr/>
        <p:txBody>
          <a:bodyPr>
            <a:normAutofit/>
          </a:bodyPr>
          <a:lstStyle/>
          <a:p>
            <a:r>
              <a:rPr lang="en-US" dirty="0" smtClean="0"/>
              <a:t>Android uses ACLs extensively to mediate inter-process communication and to control access to special functionality on the devices</a:t>
            </a:r>
          </a:p>
          <a:p>
            <a:pPr lvl="1"/>
            <a:r>
              <a:rPr lang="en-US" dirty="0" smtClean="0"/>
              <a:t>Text messages, vibrator, GPS receiver.</a:t>
            </a:r>
          </a:p>
          <a:p>
            <a:pPr lvl="1"/>
            <a:r>
              <a:rPr lang="en-US" dirty="0" smtClean="0"/>
              <a:t>Inter-process Communication (IPC)</a:t>
            </a:r>
          </a:p>
          <a:p>
            <a:pPr lvl="2"/>
            <a:r>
              <a:rPr lang="en-US" dirty="0" smtClean="0"/>
              <a:t>Technique communication between at lease two process </a:t>
            </a:r>
          </a:p>
          <a:p>
            <a:pPr lvl="1"/>
            <a:r>
              <a:rPr lang="en-US" dirty="0" smtClean="0"/>
              <a:t>Advantages</a:t>
            </a:r>
          </a:p>
          <a:p>
            <a:pPr lvl="2"/>
            <a:r>
              <a:rPr lang="en-US" dirty="0" smtClean="0"/>
              <a:t>Prevent malware</a:t>
            </a:r>
          </a:p>
          <a:p>
            <a:pPr lvl="2"/>
            <a:r>
              <a:rPr lang="en-US" dirty="0" smtClean="0"/>
              <a:t>Inform user what applications are capable of doing once installed </a:t>
            </a:r>
            <a:endParaRPr lang="en-US" dirty="0"/>
          </a:p>
          <a:p>
            <a:pPr marL="0" indent="0">
              <a:buNone/>
            </a:pPr>
            <a:endParaRPr lang="en-US" dirty="0" smtClean="0"/>
          </a:p>
          <a:p>
            <a:endParaRPr lang="en-US" dirty="0"/>
          </a:p>
        </p:txBody>
      </p:sp>
      <p:pic>
        <p:nvPicPr>
          <p:cNvPr id="4" name="Picture 3" descr="android-app-auth.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3492" y="1783645"/>
            <a:ext cx="3048000" cy="4572000"/>
          </a:xfrm>
          <a:prstGeom prst="rect">
            <a:avLst/>
          </a:prstGeom>
        </p:spPr>
      </p:pic>
    </p:spTree>
    <p:extLst>
      <p:ext uri="{BB962C8B-B14F-4D97-AF65-F5344CB8AC3E}">
        <p14:creationId xmlns:p14="http://schemas.microsoft.com/office/powerpoint/2010/main" val="14375827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4"/>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(Main Objectives)</a:t>
            </a:r>
            <a:endParaRPr lang="en-US" dirty="0"/>
          </a:p>
        </p:txBody>
      </p:sp>
      <p:sp>
        <p:nvSpPr>
          <p:cNvPr id="3" name="Content Placeholder 2"/>
          <p:cNvSpPr>
            <a:spLocks noGrp="1"/>
          </p:cNvSpPr>
          <p:nvPr>
            <p:ph sz="quarter" idx="1"/>
          </p:nvPr>
        </p:nvSpPr>
        <p:spPr/>
        <p:txBody>
          <a:bodyPr>
            <a:normAutofit fontScale="92500"/>
          </a:bodyPr>
          <a:lstStyle/>
          <a:p>
            <a:r>
              <a:rPr lang="en-US" dirty="0" smtClean="0"/>
              <a:t>Empirical </a:t>
            </a:r>
            <a:r>
              <a:rPr lang="en-US" dirty="0"/>
              <a:t>analysis</a:t>
            </a:r>
          </a:p>
          <a:p>
            <a:pPr lvl="1"/>
            <a:r>
              <a:rPr lang="en-US" dirty="0"/>
              <a:t>Objectives</a:t>
            </a:r>
          </a:p>
          <a:p>
            <a:pPr lvl="2"/>
            <a:r>
              <a:rPr lang="en-US" dirty="0"/>
              <a:t>Investigate how the permission-based system in Android is used in practice</a:t>
            </a:r>
          </a:p>
          <a:p>
            <a:pPr lvl="2"/>
            <a:r>
              <a:rPr lang="en-US" dirty="0"/>
              <a:t>Identify the strengths and limitations of the current implementation </a:t>
            </a:r>
          </a:p>
          <a:p>
            <a:r>
              <a:rPr lang="en-US" dirty="0"/>
              <a:t>Android applications </a:t>
            </a:r>
          </a:p>
          <a:p>
            <a:pPr lvl="1"/>
            <a:r>
              <a:rPr lang="en-US" dirty="0"/>
              <a:t>80,000 apps, at July 2010</a:t>
            </a:r>
          </a:p>
          <a:p>
            <a:pPr lvl="1"/>
            <a:r>
              <a:rPr lang="en-US" dirty="0"/>
              <a:t>Developed by large software companies and </a:t>
            </a:r>
            <a:r>
              <a:rPr lang="en-US" dirty="0" smtClean="0"/>
              <a:t>hobbyist</a:t>
            </a:r>
          </a:p>
          <a:p>
            <a:pPr lvl="1"/>
            <a:r>
              <a:rPr lang="en-US" dirty="0" smtClean="0"/>
              <a:t>Not controlled as tightly as other mobile application stores</a:t>
            </a:r>
            <a:endParaRPr lang="en-US" dirty="0"/>
          </a:p>
          <a:p>
            <a:pPr lvl="1"/>
            <a:r>
              <a:rPr lang="en-US" dirty="0"/>
              <a:t>More variety in terms of requested permissions</a:t>
            </a:r>
          </a:p>
          <a:p>
            <a:endParaRPr lang="en-US" dirty="0"/>
          </a:p>
        </p:txBody>
      </p:sp>
    </p:spTree>
    <p:extLst>
      <p:ext uri="{BB962C8B-B14F-4D97-AF65-F5344CB8AC3E}">
        <p14:creationId xmlns:p14="http://schemas.microsoft.com/office/powerpoint/2010/main" val="238068793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quarter" idx="1"/>
          </p:nvPr>
        </p:nvSpPr>
        <p:spPr/>
        <p:txBody>
          <a:bodyPr/>
          <a:lstStyle/>
          <a:p>
            <a:r>
              <a:rPr lang="en-US" dirty="0" smtClean="0"/>
              <a:t>Introduction</a:t>
            </a:r>
          </a:p>
          <a:p>
            <a:r>
              <a:rPr lang="en-US" dirty="0" smtClean="0">
                <a:solidFill>
                  <a:srgbClr val="FF0000"/>
                </a:solidFill>
              </a:rPr>
              <a:t>Related Work</a:t>
            </a:r>
          </a:p>
          <a:p>
            <a:r>
              <a:rPr lang="en-US" dirty="0"/>
              <a:t>Android Permission </a:t>
            </a:r>
            <a:r>
              <a:rPr lang="en-US" dirty="0" smtClean="0"/>
              <a:t>Model</a:t>
            </a:r>
          </a:p>
          <a:p>
            <a:r>
              <a:rPr lang="en-US" dirty="0" smtClean="0"/>
              <a:t>Dataset</a:t>
            </a:r>
          </a:p>
          <a:p>
            <a:r>
              <a:rPr lang="en-US" altLang="zh-CN" dirty="0"/>
              <a:t>Self-Organizing Maps (SOM</a:t>
            </a:r>
            <a:r>
              <a:rPr lang="en-US" altLang="zh-CN" dirty="0" smtClean="0"/>
              <a:t>)</a:t>
            </a:r>
          </a:p>
          <a:p>
            <a:r>
              <a:rPr lang="en-US" dirty="0"/>
              <a:t>Component Plane </a:t>
            </a:r>
            <a:r>
              <a:rPr lang="en-US" dirty="0" smtClean="0"/>
              <a:t>Analysis</a:t>
            </a:r>
          </a:p>
          <a:p>
            <a:r>
              <a:rPr lang="en-US" altLang="zh-CN" dirty="0" smtClean="0"/>
              <a:t>Conclusion &amp; Discussion</a:t>
            </a:r>
          </a:p>
          <a:p>
            <a:endParaRPr lang="en-US" dirty="0" smtClean="0"/>
          </a:p>
          <a:p>
            <a:endParaRPr lang="en-US" dirty="0" smtClean="0"/>
          </a:p>
          <a:p>
            <a:endParaRPr lang="en-US" dirty="0"/>
          </a:p>
        </p:txBody>
      </p:sp>
    </p:spTree>
    <p:extLst>
      <p:ext uri="{BB962C8B-B14F-4D97-AF65-F5344CB8AC3E}">
        <p14:creationId xmlns:p14="http://schemas.microsoft.com/office/powerpoint/2010/main" val="20349231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sz="quarter" idx="1"/>
          </p:nvPr>
        </p:nvSpPr>
        <p:spPr/>
        <p:txBody>
          <a:bodyPr/>
          <a:lstStyle/>
          <a:p>
            <a:r>
              <a:rPr lang="en-US" altLang="zh-TW" dirty="0" smtClean="0"/>
              <a:t>[1] </a:t>
            </a:r>
            <a:r>
              <a:rPr lang="en-US" altLang="zh-TW" b="1" i="1" dirty="0" err="1" smtClean="0"/>
              <a:t>Enck</a:t>
            </a:r>
            <a:r>
              <a:rPr lang="en-US" altLang="zh-TW" b="1" i="1" dirty="0" smtClean="0"/>
              <a:t> </a:t>
            </a:r>
            <a:r>
              <a:rPr lang="en-US" altLang="zh-TW" b="1" i="1" dirty="0"/>
              <a:t>et al. </a:t>
            </a:r>
            <a:r>
              <a:rPr lang="en-US" altLang="zh-TW" b="1" i="1" dirty="0" smtClean="0"/>
              <a:t> </a:t>
            </a:r>
            <a:r>
              <a:rPr lang="en-US" altLang="zh-TW" dirty="0" smtClean="0"/>
              <a:t>describe the design and implementation of a framework to detect potentially malicious applications based on permissions requested by Android applications.</a:t>
            </a:r>
          </a:p>
          <a:p>
            <a:r>
              <a:rPr lang="en-US" altLang="zh-TW" dirty="0" smtClean="0"/>
              <a:t>[2] </a:t>
            </a:r>
            <a:r>
              <a:rPr lang="en-US" altLang="zh-TW" b="1" i="1" dirty="0" smtClean="0"/>
              <a:t>Barth </a:t>
            </a:r>
            <a:r>
              <a:rPr lang="en-US" altLang="zh-TW" b="1" i="1" dirty="0"/>
              <a:t>et al. </a:t>
            </a:r>
            <a:r>
              <a:rPr lang="en-US" altLang="zh-TW" dirty="0" smtClean="0"/>
              <a:t>analyzed 25 browser extensions for Firefox and identified that 78% are give more privileges than necessary</a:t>
            </a:r>
            <a:endParaRPr lang="en-US" dirty="0"/>
          </a:p>
        </p:txBody>
      </p:sp>
      <p:sp>
        <p:nvSpPr>
          <p:cNvPr id="5" name="TextBox 4"/>
          <p:cNvSpPr txBox="1"/>
          <p:nvPr/>
        </p:nvSpPr>
        <p:spPr>
          <a:xfrm>
            <a:off x="443315" y="4963952"/>
            <a:ext cx="8057445" cy="1661993"/>
          </a:xfrm>
          <a:prstGeom prst="rect">
            <a:avLst/>
          </a:prstGeom>
          <a:noFill/>
        </p:spPr>
        <p:txBody>
          <a:bodyPr wrap="square" rtlCol="0">
            <a:spAutoFit/>
          </a:bodyPr>
          <a:lstStyle/>
          <a:p>
            <a:pPr algn="just"/>
            <a:r>
              <a:rPr lang="en-US" sz="1700" b="1" dirty="0" smtClean="0"/>
              <a:t>[1] </a:t>
            </a:r>
            <a:r>
              <a:rPr lang="en-US" sz="1700" b="1" dirty="0"/>
              <a:t>W. </a:t>
            </a:r>
            <a:r>
              <a:rPr lang="en-US" sz="1700" b="1" dirty="0" err="1"/>
              <a:t>Enck</a:t>
            </a:r>
            <a:r>
              <a:rPr lang="en-US" sz="1700" b="1" dirty="0"/>
              <a:t>, M. </a:t>
            </a:r>
            <a:r>
              <a:rPr lang="en-US" sz="1700" b="1" dirty="0" err="1"/>
              <a:t>Ongtang</a:t>
            </a:r>
            <a:r>
              <a:rPr lang="en-US" sz="1700" b="1" dirty="0"/>
              <a:t>, and P. D. McDaniel. </a:t>
            </a:r>
            <a:r>
              <a:rPr lang="en-US" sz="1700" b="1" dirty="0" smtClean="0"/>
              <a:t>On Lightweight </a:t>
            </a:r>
            <a:r>
              <a:rPr lang="en-US" sz="1700" b="1" dirty="0"/>
              <a:t>Mobile Phone Application </a:t>
            </a:r>
            <a:r>
              <a:rPr lang="en-US" sz="1700" b="1" dirty="0" smtClean="0"/>
              <a:t>Certification. In </a:t>
            </a:r>
            <a:r>
              <a:rPr lang="en-US" sz="1700" b="1" dirty="0"/>
              <a:t>E. Al-</a:t>
            </a:r>
            <a:r>
              <a:rPr lang="en-US" sz="1700" b="1" dirty="0" err="1"/>
              <a:t>Shaer</a:t>
            </a:r>
            <a:r>
              <a:rPr lang="en-US" sz="1700" b="1" dirty="0"/>
              <a:t>, S. </a:t>
            </a:r>
            <a:r>
              <a:rPr lang="en-US" sz="1700" b="1" dirty="0" err="1"/>
              <a:t>Jha</a:t>
            </a:r>
            <a:r>
              <a:rPr lang="en-US" sz="1700" b="1" dirty="0"/>
              <a:t>, and A. D. </a:t>
            </a:r>
            <a:r>
              <a:rPr lang="en-US" sz="1700" b="1" dirty="0" err="1"/>
              <a:t>Keromytis</a:t>
            </a:r>
            <a:r>
              <a:rPr lang="en-US" sz="1700" b="1" dirty="0"/>
              <a:t>, editors</a:t>
            </a:r>
            <a:r>
              <a:rPr lang="en-US" sz="1700" b="1" dirty="0" smtClean="0"/>
              <a:t>, ACM </a:t>
            </a:r>
            <a:r>
              <a:rPr lang="en-US" sz="1700" b="1" dirty="0"/>
              <a:t>Conference on Computer and </a:t>
            </a:r>
            <a:r>
              <a:rPr lang="en-US" sz="1700" b="1" dirty="0" smtClean="0"/>
              <a:t>Communications Security</a:t>
            </a:r>
            <a:r>
              <a:rPr lang="en-US" sz="1700" b="1" dirty="0"/>
              <a:t>, pages 235–245. ACM, 2009.</a:t>
            </a:r>
            <a:r>
              <a:rPr lang="en-US" sz="1700" b="1" dirty="0" smtClean="0"/>
              <a:t> </a:t>
            </a:r>
          </a:p>
          <a:p>
            <a:pPr algn="just"/>
            <a:r>
              <a:rPr lang="en-US" sz="1700" b="1" dirty="0" smtClean="0"/>
              <a:t>[2] A</a:t>
            </a:r>
            <a:r>
              <a:rPr lang="en-US" sz="1700" b="1" dirty="0"/>
              <a:t>. Barth, A. P. Felt, P. </a:t>
            </a:r>
            <a:r>
              <a:rPr lang="en-US" sz="1700" b="1" dirty="0" err="1"/>
              <a:t>Saxena</a:t>
            </a:r>
            <a:r>
              <a:rPr lang="en-US" sz="1700" b="1" dirty="0"/>
              <a:t>, and A. </a:t>
            </a:r>
            <a:r>
              <a:rPr lang="en-US" sz="1700" b="1" dirty="0" err="1" smtClean="0"/>
              <a:t>Boodman</a:t>
            </a:r>
            <a:r>
              <a:rPr lang="en-US" sz="1700" b="1" dirty="0" smtClean="0"/>
              <a:t>. Protecting </a:t>
            </a:r>
            <a:r>
              <a:rPr lang="en-US" sz="1700" b="1" dirty="0"/>
              <a:t>Browsers from Extension </a:t>
            </a:r>
            <a:r>
              <a:rPr lang="en-US" sz="1700" b="1" dirty="0" smtClean="0"/>
              <a:t>Vulnerabilities. In </a:t>
            </a:r>
            <a:r>
              <a:rPr lang="en-US" sz="1700" b="1" dirty="0"/>
              <a:t>Proceedings of the 17th Network and </a:t>
            </a:r>
            <a:r>
              <a:rPr lang="en-US" sz="1700" b="1" dirty="0" smtClean="0"/>
              <a:t>Distributed System </a:t>
            </a:r>
            <a:r>
              <a:rPr lang="en-US" sz="1700" b="1" dirty="0"/>
              <a:t>Security Symposium (NDSS 2010).</a:t>
            </a:r>
          </a:p>
        </p:txBody>
      </p:sp>
    </p:spTree>
    <p:extLst>
      <p:ext uri="{BB962C8B-B14F-4D97-AF65-F5344CB8AC3E}">
        <p14:creationId xmlns:p14="http://schemas.microsoft.com/office/powerpoint/2010/main" val="185575642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quarter" idx="1"/>
          </p:nvPr>
        </p:nvSpPr>
        <p:spPr/>
        <p:txBody>
          <a:bodyPr/>
          <a:lstStyle/>
          <a:p>
            <a:r>
              <a:rPr lang="en-US" dirty="0" smtClean="0"/>
              <a:t>Introduction</a:t>
            </a:r>
          </a:p>
          <a:p>
            <a:r>
              <a:rPr lang="en-US" dirty="0" smtClean="0"/>
              <a:t>Related Work</a:t>
            </a:r>
          </a:p>
          <a:p>
            <a:r>
              <a:rPr lang="en-US" dirty="0">
                <a:solidFill>
                  <a:srgbClr val="FF0000"/>
                </a:solidFill>
              </a:rPr>
              <a:t>Android Permission </a:t>
            </a:r>
            <a:r>
              <a:rPr lang="en-US" dirty="0" smtClean="0">
                <a:solidFill>
                  <a:srgbClr val="FF0000"/>
                </a:solidFill>
              </a:rPr>
              <a:t>Model</a:t>
            </a:r>
          </a:p>
          <a:p>
            <a:r>
              <a:rPr lang="en-US" dirty="0" smtClean="0"/>
              <a:t>Dataset</a:t>
            </a:r>
          </a:p>
          <a:p>
            <a:r>
              <a:rPr lang="en-US" altLang="zh-CN" dirty="0"/>
              <a:t>Self-Organizing Maps (SOM</a:t>
            </a:r>
            <a:r>
              <a:rPr lang="en-US" altLang="zh-CN" dirty="0" smtClean="0"/>
              <a:t>)</a:t>
            </a:r>
          </a:p>
          <a:p>
            <a:r>
              <a:rPr lang="en-US" dirty="0"/>
              <a:t>Component Plane </a:t>
            </a:r>
            <a:r>
              <a:rPr lang="en-US" dirty="0" smtClean="0"/>
              <a:t>Analysis</a:t>
            </a:r>
          </a:p>
          <a:p>
            <a:r>
              <a:rPr lang="en-US" altLang="zh-CN" dirty="0" smtClean="0"/>
              <a:t>Conclusion &amp; Discussion</a:t>
            </a:r>
          </a:p>
          <a:p>
            <a:endParaRPr lang="en-US" dirty="0" smtClean="0"/>
          </a:p>
          <a:p>
            <a:endParaRPr lang="en-US" dirty="0" smtClean="0"/>
          </a:p>
          <a:p>
            <a:endParaRPr lang="en-US" dirty="0"/>
          </a:p>
        </p:txBody>
      </p:sp>
    </p:spTree>
    <p:extLst>
      <p:ext uri="{BB962C8B-B14F-4D97-AF65-F5344CB8AC3E}">
        <p14:creationId xmlns:p14="http://schemas.microsoft.com/office/powerpoint/2010/main" val="203492317"/>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1893</TotalTime>
  <Words>3038</Words>
  <Application>Microsoft Macintosh PowerPoint</Application>
  <PresentationFormat>On-screen Show (4:3)</PresentationFormat>
  <Paragraphs>222</Paragraphs>
  <Slides>25</Slides>
  <Notes>15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Median</vt:lpstr>
      <vt:lpstr>A Methodology for Empirical Analysis of  Permission-Based Security Models and its Application to Android</vt:lpstr>
      <vt:lpstr>Outline</vt:lpstr>
      <vt:lpstr>Introduction (Keywords)</vt:lpstr>
      <vt:lpstr>Introduction</vt:lpstr>
      <vt:lpstr>Introduction (Android OS)</vt:lpstr>
      <vt:lpstr>Introduction (Main Objectives)</vt:lpstr>
      <vt:lpstr>Outline</vt:lpstr>
      <vt:lpstr>Related Work</vt:lpstr>
      <vt:lpstr>Outline</vt:lpstr>
      <vt:lpstr>Android Permission Model</vt:lpstr>
      <vt:lpstr>Outline</vt:lpstr>
      <vt:lpstr>Dataset</vt:lpstr>
      <vt:lpstr>PowerPoint Presentation</vt:lpstr>
      <vt:lpstr>Dataset (Analysis)</vt:lpstr>
      <vt:lpstr>Outline</vt:lpstr>
      <vt:lpstr>Self-Organizing Maps (SOM)</vt:lpstr>
      <vt:lpstr>Self-Organizing Maps (SOM)</vt:lpstr>
      <vt:lpstr>Self-Organizing Maps (SOM)</vt:lpstr>
      <vt:lpstr>Outline</vt:lpstr>
      <vt:lpstr>Component Plane Analysis</vt:lpstr>
      <vt:lpstr>Component Plane Analysis</vt:lpstr>
      <vt:lpstr>Component Plane Analysis</vt:lpstr>
      <vt:lpstr>Outline</vt:lpstr>
      <vt:lpstr>Conclusion &amp; Discussion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Methodology for Empirical Analysis of  Permission-Based Security Models and its Application to Android</dc:title>
  <dc:creator>Peng</dc:creator>
  <cp:lastModifiedBy>Peng</cp:lastModifiedBy>
  <cp:revision>62</cp:revision>
  <dcterms:created xsi:type="dcterms:W3CDTF">2013-02-26T23:17:55Z</dcterms:created>
  <dcterms:modified xsi:type="dcterms:W3CDTF">2013-03-04T04:51:36Z</dcterms:modified>
</cp:coreProperties>
</file>