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7"/>
  </p:notesMasterIdLst>
  <p:sldIdLst>
    <p:sldId id="256" r:id="rId2"/>
    <p:sldId id="278" r:id="rId3"/>
    <p:sldId id="257" r:id="rId4"/>
    <p:sldId id="258" r:id="rId5"/>
    <p:sldId id="262" r:id="rId6"/>
    <p:sldId id="259" r:id="rId7"/>
    <p:sldId id="279" r:id="rId8"/>
    <p:sldId id="260" r:id="rId9"/>
    <p:sldId id="282" r:id="rId10"/>
    <p:sldId id="261" r:id="rId11"/>
    <p:sldId id="280" r:id="rId12"/>
    <p:sldId id="263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81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60" autoAdjust="0"/>
  </p:normalViewPr>
  <p:slideViewPr>
    <p:cSldViewPr snapToGrid="0" snapToObjects="1">
      <p:cViewPr varScale="1">
        <p:scale>
          <a:sx n="43" d="100"/>
          <a:sy n="43" d="100"/>
        </p:scale>
        <p:origin x="-3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E72F1-A3CD-8740-97EE-0D9B98FE2664}" type="datetimeFigureOut">
              <a:rPr kumimoji="1" lang="zh-CN" altLang="en-US" smtClean="0"/>
              <a:pPr/>
              <a:t>2013/1/15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B12C4-BE93-9A4E-92F7-4D06A67D4F2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2435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Flowfox</a:t>
            </a:r>
            <a:r>
              <a:rPr kumimoji="1" lang="en-US" altLang="zh-CN" baseline="0" dirty="0" smtClean="0"/>
              <a:t> is a fully functional </a:t>
            </a:r>
            <a:r>
              <a:rPr kumimoji="1" lang="en-US" altLang="zh-CN" baseline="0" dirty="0" err="1" smtClean="0"/>
              <a:t>borwser</a:t>
            </a:r>
            <a:r>
              <a:rPr kumimoji="1" lang="en-US" altLang="zh-CN" baseline="0" dirty="0" smtClean="0"/>
              <a:t> it implements a sound precise </a:t>
            </a:r>
            <a:r>
              <a:rPr kumimoji="1" lang="en-US" altLang="zh-CN" baseline="0" dirty="0" err="1" smtClean="0"/>
              <a:t>mechnism</a:t>
            </a:r>
            <a:r>
              <a:rPr kumimoji="1" lang="en-US" altLang="zh-CN" baseline="0" dirty="0" smtClean="0"/>
              <a:t> information flow control </a:t>
            </a:r>
            <a:r>
              <a:rPr kumimoji="1" lang="en-US" altLang="zh-CN" baseline="0" dirty="0" err="1" smtClean="0"/>
              <a:t>mechnim</a:t>
            </a:r>
            <a:r>
              <a:rPr kumimoji="1" lang="en-US" altLang="zh-CN" baseline="0" dirty="0" smtClean="0"/>
              <a:t>, called secure multi execution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B12C4-BE93-9A4E-92F7-4D06A67D4F28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82300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 smtClean="0"/>
              <a:t> 1. Secure multi-execution is </a:t>
            </a:r>
            <a:r>
              <a:rPr lang="en-US" altLang="zh-CN" i="1" dirty="0" smtClean="0"/>
              <a:t>sound</a:t>
            </a:r>
            <a:r>
              <a:rPr lang="en-US" altLang="zh-CN" b="0" dirty="0" smtClean="0"/>
              <a:t>: any program is </a:t>
            </a:r>
            <a:r>
              <a:rPr lang="en-US" altLang="zh-CN" b="0" dirty="0" err="1" smtClean="0"/>
              <a:t>noninterferent</a:t>
            </a:r>
            <a:r>
              <a:rPr lang="en-US" altLang="zh-CN" b="0" dirty="0" smtClean="0"/>
              <a:t> under secure multi-execution.  (draw picture</a:t>
            </a:r>
          </a:p>
          <a:p>
            <a:r>
              <a:rPr kumimoji="1" lang="en-US" altLang="zh-CN" b="0" dirty="0" smtClean="0"/>
              <a:t> More interesting, not easy</a:t>
            </a:r>
            <a:r>
              <a:rPr kumimoji="1" lang="en-US" altLang="zh-CN" b="0" baseline="0" dirty="0" smtClean="0"/>
              <a:t> to see but has been </a:t>
            </a:r>
            <a:r>
              <a:rPr kumimoji="1" lang="en-US" altLang="zh-CN" b="0" baseline="0" dirty="0" err="1" smtClean="0"/>
              <a:t>mathmatically</a:t>
            </a:r>
            <a:r>
              <a:rPr kumimoji="1" lang="en-US" altLang="zh-CN" b="0" baseline="0" dirty="0" smtClean="0"/>
              <a:t> proved</a:t>
            </a:r>
            <a:r>
              <a:rPr kumimoji="1" lang="en-US" altLang="zh-CN" b="0" dirty="0" smtClean="0"/>
              <a:t> 2. </a:t>
            </a:r>
            <a:r>
              <a:rPr lang="en-US" altLang="zh-CN" b="0" dirty="0" smtClean="0"/>
              <a:t>Secure multi-execution is </a:t>
            </a:r>
            <a:r>
              <a:rPr lang="en-US" altLang="zh-CN" i="1" dirty="0" smtClean="0"/>
              <a:t>precise</a:t>
            </a:r>
            <a:r>
              <a:rPr lang="en-US" altLang="zh-CN" b="0" dirty="0" smtClean="0"/>
              <a:t>: if a program is (termination-sensitively) </a:t>
            </a:r>
            <a:r>
              <a:rPr lang="en-US" altLang="zh-CN" b="0" dirty="0" err="1" smtClean="0"/>
              <a:t>noninterferent</a:t>
            </a:r>
            <a:r>
              <a:rPr lang="en-US" altLang="zh-CN" b="0" dirty="0" smtClean="0"/>
              <a:t> under normal execution, then its behavior under a terminating normal execution and under secure multi-execution are the same.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B12C4-BE93-9A4E-92F7-4D06A67D4F28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5671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Based on the gadget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B12C4-BE93-9A4E-92F7-4D06A67D4F28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09919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00200" lvl="2" indent="-457200">
              <a:buAutoNum type="arabicPeriod"/>
            </a:pPr>
            <a:r>
              <a:rPr kumimoji="1" lang="en-US" altLang="zh-CN" dirty="0" smtClean="0"/>
              <a:t>Label inputs and outputs at the abstraction level provided by OS.</a:t>
            </a:r>
          </a:p>
          <a:p>
            <a:pPr marL="1600200" lvl="2" indent="-457200">
              <a:buAutoNum type="arabicPeriod"/>
            </a:pPr>
            <a:r>
              <a:rPr kumimoji="1" lang="en-US" altLang="zh-CN" dirty="0" smtClean="0"/>
              <a:t>Policy can talk about I/O to files, networking, mouse events…</a:t>
            </a:r>
          </a:p>
          <a:p>
            <a:pPr marL="1600200" lvl="2" indent="-457200">
              <a:buAutoNum type="arabicPeriod"/>
            </a:pPr>
            <a:r>
              <a:rPr kumimoji="1" lang="en-US" altLang="zh-CN" dirty="0" smtClean="0"/>
              <a:t>Policy can NOT distinguish individual HTML elements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B12C4-BE93-9A4E-92F7-4D06A67D4F28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8974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I have said that secure multi</a:t>
            </a:r>
            <a:r>
              <a:rPr kumimoji="1" lang="en-US" altLang="zh-CN" baseline="0" dirty="0" smtClean="0"/>
              <a:t> execution is non-</a:t>
            </a:r>
            <a:r>
              <a:rPr kumimoji="1" lang="en-US" altLang="zh-CN" baseline="0" dirty="0" err="1" smtClean="0"/>
              <a:t>interferent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B12C4-BE93-9A4E-92F7-4D06A67D4F28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8792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Use</a:t>
            </a:r>
            <a:r>
              <a:rPr kumimoji="1" lang="en-US" altLang="zh-CN" baseline="0" dirty="0" smtClean="0"/>
              <a:t> web application testing application to record and replay six scenarios.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B12C4-BE93-9A4E-92F7-4D06A67D4F28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38684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Same origin policy is</a:t>
            </a:r>
            <a:r>
              <a:rPr kumimoji="1" lang="en-US" altLang="zh-CN" baseline="0" dirty="0" smtClean="0"/>
              <a:t> perhaps the most important </a:t>
            </a:r>
            <a:r>
              <a:rPr kumimoji="1" lang="en-US" altLang="zh-CN" baseline="0" dirty="0" err="1" smtClean="0"/>
              <a:t>denfence</a:t>
            </a:r>
            <a:r>
              <a:rPr kumimoji="1" lang="en-US" altLang="zh-CN" baseline="0" dirty="0" smtClean="0"/>
              <a:t> </a:t>
            </a:r>
            <a:r>
              <a:rPr kumimoji="1" lang="en-US" altLang="zh-CN" baseline="0" dirty="0" err="1" smtClean="0"/>
              <a:t>mechinism</a:t>
            </a:r>
            <a:r>
              <a:rPr kumimoji="1" lang="en-US" altLang="zh-CN" baseline="0" dirty="0" smtClean="0"/>
              <a:t> adopted by all the browsers, but it is not enough.</a:t>
            </a:r>
          </a:p>
          <a:p>
            <a:r>
              <a:rPr kumimoji="1" lang="en-US" altLang="zh-CN" baseline="0" dirty="0" smtClean="0"/>
              <a:t>Now it seems that the most straightforward way is to use (AJAX) ( </a:t>
            </a:r>
            <a:r>
              <a:rPr kumimoji="1" lang="en-US" altLang="zh-CN" baseline="0" dirty="0" err="1" smtClean="0"/>
              <a:t>XMLHTTPRequest</a:t>
            </a:r>
            <a:r>
              <a:rPr kumimoji="1" lang="en-US" altLang="zh-CN" baseline="0" dirty="0" smtClean="0"/>
              <a:t> ) to send this private information to attacker’s website. But due to same-</a:t>
            </a:r>
            <a:r>
              <a:rPr kumimoji="1" lang="en-US" altLang="zh-CN" baseline="0" dirty="0" err="1" smtClean="0"/>
              <a:t>origine</a:t>
            </a:r>
            <a:r>
              <a:rPr kumimoji="1" lang="en-US" altLang="zh-CN" baseline="0" dirty="0" smtClean="0"/>
              <a:t>-policy, </a:t>
            </a:r>
            <a:r>
              <a:rPr kumimoji="1" lang="en-US" altLang="zh-CN" baseline="0" dirty="0" err="1" smtClean="0"/>
              <a:t>XMLHTTPRequest</a:t>
            </a:r>
            <a:r>
              <a:rPr kumimoji="1" lang="en-US" altLang="zh-CN" baseline="0" dirty="0" smtClean="0"/>
              <a:t> can only send </a:t>
            </a:r>
          </a:p>
          <a:p>
            <a:r>
              <a:rPr kumimoji="1" lang="en-US" altLang="zh-CN" baseline="0" dirty="0" smtClean="0"/>
              <a:t>There are many ways to bypass this restriction</a:t>
            </a:r>
          </a:p>
          <a:p>
            <a:r>
              <a:rPr kumimoji="1" lang="en-US" altLang="zh-CN" baseline="0" dirty="0" smtClean="0"/>
              <a:t>Here is another more serious case, with the similar scenario</a:t>
            </a:r>
          </a:p>
          <a:p>
            <a:r>
              <a:rPr kumimoji="1" lang="en-US" altLang="zh-CN" baseline="0" dirty="0" smtClean="0"/>
              <a:t>Information flow control is a </a:t>
            </a:r>
            <a:r>
              <a:rPr kumimoji="1" lang="en-US" altLang="zh-CN" baseline="0" dirty="0" err="1" smtClean="0"/>
              <a:t>genral</a:t>
            </a:r>
            <a:r>
              <a:rPr kumimoji="1" lang="en-US" altLang="zh-CN" baseline="0" dirty="0" smtClean="0"/>
              <a:t> and powerful way to </a:t>
            </a:r>
            <a:r>
              <a:rPr kumimoji="1" lang="en-US" altLang="zh-CN" baseline="0" dirty="0" err="1" smtClean="0"/>
              <a:t>adress</a:t>
            </a:r>
            <a:r>
              <a:rPr kumimoji="1" lang="en-US" altLang="zh-CN" baseline="0" dirty="0" smtClean="0"/>
              <a:t> these attacks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B12C4-BE93-9A4E-92F7-4D06A67D4F28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104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Low credential level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B12C4-BE93-9A4E-92F7-4D06A67D4F28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5955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 of an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 will trigger an HTTP request to the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B12C4-BE93-9A4E-92F7-4D06A67D4F28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9612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/>
              <a:t>Noninterference</a:t>
            </a:r>
            <a:r>
              <a:rPr lang="en-US" altLang="zh-CN" b="0" baseline="0" dirty="0" smtClean="0"/>
              <a:t> program is safe.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baseline="0" dirty="0" smtClean="0"/>
              <a:t>If a program is not noninterference, there must exist some channels that may be utilized by </a:t>
            </a:r>
            <a:r>
              <a:rPr lang="en-US" altLang="zh-CN" b="0" baseline="0" dirty="0" err="1" smtClean="0"/>
              <a:t>attaks</a:t>
            </a:r>
            <a:endParaRPr lang="en-US" altLang="zh-CN" b="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/>
              <a:t>Under this version of noninterference, information leaks are permitted if they are transmitted purely by the program’s termination behavior (i.e., whether it terminates or not).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/>
              <a:t>A </a:t>
            </a:r>
            <a:r>
              <a:rPr lang="en-US" altLang="zh-CN" b="0" i="1" dirty="0" smtClean="0"/>
              <a:t>termination-insensitive </a:t>
            </a:r>
            <a:r>
              <a:rPr lang="en-US" altLang="zh-CN" b="0" dirty="0" smtClean="0"/>
              <a:t>model ignores the possibility of non-termination or of abnormal termination due to unchecked exceptions such as out-of-memory errors. This model only makes security guarantees under the assumption that a program always terminates normally.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/>
              <a:t>Under the assumption of </a:t>
            </a:r>
            <a:r>
              <a:rPr lang="en-US" altLang="zh-CN" dirty="0" smtClean="0"/>
              <a:t>Termination-insensitive noninterference,</a:t>
            </a:r>
            <a:r>
              <a:rPr lang="en-US" altLang="zh-CN" baseline="0" dirty="0" smtClean="0"/>
              <a:t> existing works can detect whether a program is noninterference (whether exists information leaks)</a:t>
            </a:r>
            <a:endParaRPr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B12C4-BE93-9A4E-92F7-4D06A67D4F28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31881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programs 1 and 1a, for example, would be rejected as insecure because they contain a “high” loop (a loop depending of the value of a secret) which assigns to a “low” variable (a public channel) causing an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flow from secret to public.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 into an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infinite loop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conclusion, existing tools exist to detect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B12C4-BE93-9A4E-92F7-4D06A67D4F28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195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Because it satisfies the termination insensitive assumption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B12C4-BE93-9A4E-92F7-4D06A67D4F28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2166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Low variable </a:t>
            </a:r>
            <a:r>
              <a:rPr kumimoji="1" lang="en-US" altLang="zh-CN" dirty="0" err="1" smtClean="0"/>
              <a:t>abclo’s</a:t>
            </a:r>
            <a:r>
              <a:rPr kumimoji="1" lang="en-US" altLang="zh-CN" dirty="0" smtClean="0"/>
              <a:t> value depends the </a:t>
            </a:r>
            <a:r>
              <a:rPr kumimoji="1" lang="en-US" altLang="zh-CN" dirty="0" err="1" smtClean="0"/>
              <a:t>exuection</a:t>
            </a:r>
            <a:r>
              <a:rPr kumimoji="1" lang="en-US" altLang="zh-CN" baseline="0" dirty="0" smtClean="0"/>
              <a:t> time of the function f. function f’s execution time depends on the high variable </a:t>
            </a:r>
            <a:r>
              <a:rPr kumimoji="1" lang="en-US" altLang="zh-CN" baseline="0" dirty="0" err="1" smtClean="0"/>
              <a:t>abc</a:t>
            </a:r>
            <a:r>
              <a:rPr kumimoji="1" lang="en-US" altLang="zh-CN" baseline="0" dirty="0" smtClean="0"/>
              <a:t>. So low </a:t>
            </a:r>
            <a:r>
              <a:rPr kumimoji="1" lang="en-US" altLang="zh-CN" baseline="0" dirty="0" err="1" smtClean="0"/>
              <a:t>vairbale</a:t>
            </a:r>
            <a:r>
              <a:rPr kumimoji="1" lang="en-US" altLang="zh-CN" baseline="0" dirty="0" smtClean="0"/>
              <a:t> </a:t>
            </a:r>
            <a:r>
              <a:rPr kumimoji="1" lang="en-US" altLang="zh-CN" baseline="0" dirty="0" err="1" smtClean="0"/>
              <a:t>abclo’s</a:t>
            </a:r>
            <a:r>
              <a:rPr kumimoji="1" lang="en-US" altLang="zh-CN" baseline="0" dirty="0" smtClean="0"/>
              <a:t> value can leak private information.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B12C4-BE93-9A4E-92F7-4D06A67D4F28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87141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kumimoji="1" lang="en-US" altLang="zh-CN" b="0" dirty="0" smtClean="0"/>
              <a:t>I/O operations are executed only in the executions at the same security level as the operation. (although scripts will be executed twice,</a:t>
            </a:r>
            <a:r>
              <a:rPr kumimoji="1" lang="en-US" altLang="zh-CN" b="0" baseline="0" dirty="0" smtClean="0"/>
              <a:t> </a:t>
            </a:r>
            <a:r>
              <a:rPr kumimoji="1" lang="en-US" altLang="zh-CN" b="0" dirty="0" err="1" smtClean="0"/>
              <a:t>domain.cookie</a:t>
            </a:r>
            <a:r>
              <a:rPr kumimoji="1" lang="en-US" altLang="zh-CN" b="0" baseline="0" dirty="0" smtClean="0"/>
              <a:t> can only be executed in high level)</a:t>
            </a:r>
            <a:endParaRPr kumimoji="1" lang="en-US" altLang="zh-CN" b="0" dirty="0" smtClean="0"/>
          </a:p>
          <a:p>
            <a:pPr marL="457200" indent="-457200">
              <a:buAutoNum type="arabicPeriod"/>
            </a:pPr>
            <a:r>
              <a:rPr kumimoji="1" lang="en-US" altLang="zh-CN" b="0" dirty="0" smtClean="0"/>
              <a:t>Output operations at other levels are suppressed.</a:t>
            </a:r>
          </a:p>
          <a:p>
            <a:pPr marL="457200" indent="-457200">
              <a:buAutoNum type="arabicPeriod"/>
            </a:pPr>
            <a:r>
              <a:rPr kumimoji="1" lang="en-US" altLang="zh-CN" b="0" dirty="0" smtClean="0"/>
              <a:t>High input operations in the low executions:</a:t>
            </a:r>
          </a:p>
          <a:p>
            <a:pPr marL="914400" lvl="1" indent="-457200">
              <a:buAutoNum type="arabicPeriod"/>
            </a:pPr>
            <a:r>
              <a:rPr kumimoji="1" lang="en-US" altLang="zh-CN" dirty="0" smtClean="0"/>
              <a:t>Input operation is skipped </a:t>
            </a:r>
          </a:p>
          <a:p>
            <a:pPr marL="914400" lvl="1" indent="-457200">
              <a:buAutoNum type="arabicPeriod"/>
            </a:pPr>
            <a:r>
              <a:rPr kumimoji="1" lang="en-US" altLang="zh-CN" dirty="0" smtClean="0"/>
              <a:t>Input operation returns a default value</a:t>
            </a:r>
          </a:p>
          <a:p>
            <a:pPr marL="457200" indent="-457200">
              <a:buAutoNum type="arabicPeriod"/>
            </a:pPr>
            <a:r>
              <a:rPr kumimoji="1" lang="en-US" altLang="zh-CN" b="0" dirty="0" smtClean="0"/>
              <a:t>Low input operations in the high executions:</a:t>
            </a:r>
          </a:p>
          <a:p>
            <a:pPr marL="914400" lvl="1" indent="-457200">
              <a:buAutoNum type="arabicPeriod"/>
            </a:pPr>
            <a:r>
              <a:rPr kumimoji="1" lang="en-US" altLang="zh-CN" dirty="0" smtClean="0"/>
              <a:t>Wait for the low execution to perform this input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B12C4-BE93-9A4E-92F7-4D06A67D4F28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121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7E8-707E-7A49-B508-0BEB956DD3B7}" type="datetimeFigureOut">
              <a:rPr kumimoji="1" lang="zh-CN" altLang="en-US" smtClean="0"/>
              <a:pPr/>
              <a:t>2013/1/15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1C2C310-2F2F-0B47-8D95-27746D46C1E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7E8-707E-7A49-B508-0BEB956DD3B7}" type="datetimeFigureOut">
              <a:rPr kumimoji="1" lang="zh-CN" altLang="en-US" smtClean="0"/>
              <a:pPr/>
              <a:t>2013/1/15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C310-2F2F-0B47-8D95-27746D46C1E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7E8-707E-7A49-B508-0BEB956DD3B7}" type="datetimeFigureOut">
              <a:rPr kumimoji="1" lang="zh-CN" altLang="en-US" smtClean="0"/>
              <a:pPr/>
              <a:t>2013/1/15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C310-2F2F-0B47-8D95-27746D46C1E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7E8-707E-7A49-B508-0BEB956DD3B7}" type="datetimeFigureOut">
              <a:rPr kumimoji="1" lang="zh-CN" altLang="en-US" smtClean="0"/>
              <a:pPr/>
              <a:t>2013/1/15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C310-2F2F-0B47-8D95-27746D46C1E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7E8-707E-7A49-B508-0BEB956DD3B7}" type="datetimeFigureOut">
              <a:rPr kumimoji="1" lang="zh-CN" altLang="en-US" smtClean="0"/>
              <a:pPr/>
              <a:t>2013/1/15</a:t>
            </a:fld>
            <a:endParaRPr kumimoji="1"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C2C310-2F2F-0B47-8D95-27746D46C1E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7E8-707E-7A49-B508-0BEB956DD3B7}" type="datetimeFigureOut">
              <a:rPr kumimoji="1" lang="zh-CN" altLang="en-US" smtClean="0"/>
              <a:pPr/>
              <a:t>2013/1/15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C310-2F2F-0B47-8D95-27746D46C1E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7E8-707E-7A49-B508-0BEB956DD3B7}" type="datetimeFigureOut">
              <a:rPr kumimoji="1" lang="zh-CN" altLang="en-US" smtClean="0"/>
              <a:pPr/>
              <a:t>2013/1/15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C310-2F2F-0B47-8D95-27746D46C1E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7E8-707E-7A49-B508-0BEB956DD3B7}" type="datetimeFigureOut">
              <a:rPr kumimoji="1" lang="zh-CN" altLang="en-US" smtClean="0"/>
              <a:pPr/>
              <a:t>2013/1/15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C310-2F2F-0B47-8D95-27746D46C1E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7E8-707E-7A49-B508-0BEB956DD3B7}" type="datetimeFigureOut">
              <a:rPr kumimoji="1" lang="zh-CN" altLang="en-US" smtClean="0"/>
              <a:pPr/>
              <a:t>2013/1/15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C310-2F2F-0B47-8D95-27746D46C1E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7E8-707E-7A49-B508-0BEB956DD3B7}" type="datetimeFigureOut">
              <a:rPr kumimoji="1" lang="zh-CN" altLang="en-US" smtClean="0"/>
              <a:pPr/>
              <a:t>2013/1/15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C310-2F2F-0B47-8D95-27746D46C1E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7E8-707E-7A49-B508-0BEB956DD3B7}" type="datetimeFigureOut">
              <a:rPr kumimoji="1" lang="zh-CN" altLang="en-US" smtClean="0"/>
              <a:pPr/>
              <a:t>2013/1/15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1C2C310-2F2F-0B47-8D95-27746D46C1E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82AE7E8-707E-7A49-B508-0BEB956DD3B7}" type="datetimeFigureOut">
              <a:rPr kumimoji="1" lang="zh-CN" altLang="en-US" smtClean="0"/>
              <a:pPr/>
              <a:t>2013/1/15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1C2C310-2F2F-0B47-8D95-27746D46C1E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FlowFox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A Web browser with flexible and precise information control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7957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65694"/>
            <a:ext cx="7620000" cy="4373563"/>
          </a:xfrm>
        </p:spPr>
        <p:txBody>
          <a:bodyPr>
            <a:normAutofit/>
          </a:bodyPr>
          <a:lstStyle/>
          <a:p>
            <a:r>
              <a:rPr lang="en-US" altLang="zh-CN" sz="2600" dirty="0"/>
              <a:t>Secure Multi-Execution </a:t>
            </a:r>
            <a:r>
              <a:rPr lang="en-US" altLang="zh-CN" sz="2600" dirty="0" smtClean="0"/>
              <a:t>([18])</a:t>
            </a:r>
          </a:p>
          <a:p>
            <a:pPr marL="457200" indent="-457200">
              <a:buAutoNum type="arabicPeriod"/>
            </a:pPr>
            <a:r>
              <a:rPr lang="en-US" altLang="zh-CN" sz="2600" b="0" dirty="0" smtClean="0"/>
              <a:t>An information flow control enforcement mechanism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2600" b="0" dirty="0"/>
              <a:t>As its name suggests, secure multi-execution will execute a program multiple times, once for each security level</a:t>
            </a:r>
            <a:r>
              <a:rPr lang="en-US" altLang="zh-CN" sz="2600" b="0" dirty="0" smtClean="0"/>
              <a:t>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2600" b="0" dirty="0" smtClean="0"/>
              <a:t>SME regime will guarantee non-interference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2600" b="0" dirty="0" err="1" smtClean="0"/>
              <a:t>FlowFox</a:t>
            </a:r>
            <a:r>
              <a:rPr lang="en-US" altLang="zh-CN" sz="2600" b="0" dirty="0" smtClean="0"/>
              <a:t> implements SME</a:t>
            </a:r>
            <a:endParaRPr lang="en-US" altLang="zh-CN" sz="2600" b="0" dirty="0"/>
          </a:p>
        </p:txBody>
      </p:sp>
    </p:spTree>
    <p:extLst>
      <p:ext uri="{BB962C8B-B14F-4D97-AF65-F5344CB8AC3E}">
        <p14:creationId xmlns:p14="http://schemas.microsoft.com/office/powerpoint/2010/main" xmlns="" val="23282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/>
              <a:t>Secure Multi-Execution </a:t>
            </a:r>
            <a:r>
              <a:rPr lang="en-US" altLang="zh-CN" sz="2600" dirty="0" smtClean="0"/>
              <a:t>Rule</a:t>
            </a:r>
          </a:p>
          <a:p>
            <a:endParaRPr lang="en-US" altLang="zh-CN" sz="2600" dirty="0" smtClean="0"/>
          </a:p>
          <a:p>
            <a:pPr lvl="1" indent="0">
              <a:buNone/>
            </a:pPr>
            <a:endParaRPr kumimoji="1" lang="en-US" altLang="zh-CN" sz="2600" dirty="0" smtClean="0"/>
          </a:p>
          <a:p>
            <a:pPr marL="914400" lvl="1" indent="-457200">
              <a:buAutoNum type="arabicPeriod"/>
            </a:pPr>
            <a:endParaRPr kumimoji="1" lang="zh-CN" altLang="en-US" sz="2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57" y="2449736"/>
            <a:ext cx="6248400" cy="3543300"/>
          </a:xfrm>
          <a:prstGeom prst="rect">
            <a:avLst/>
          </a:prstGeom>
        </p:spPr>
      </p:pic>
      <p:sp>
        <p:nvSpPr>
          <p:cNvPr id="6" name="五边形 5"/>
          <p:cNvSpPr/>
          <p:nvPr/>
        </p:nvSpPr>
        <p:spPr>
          <a:xfrm>
            <a:off x="6802800" y="3898001"/>
            <a:ext cx="1722598" cy="4846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Image.src</a:t>
            </a:r>
            <a:endParaRPr kumimoji="1" lang="zh-CN" altLang="en-US" dirty="0"/>
          </a:p>
        </p:txBody>
      </p:sp>
      <p:sp>
        <p:nvSpPr>
          <p:cNvPr id="7" name="五边形 6"/>
          <p:cNvSpPr/>
          <p:nvPr/>
        </p:nvSpPr>
        <p:spPr>
          <a:xfrm>
            <a:off x="145983" y="4605173"/>
            <a:ext cx="1442024" cy="4846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Document.</a:t>
            </a:r>
          </a:p>
          <a:p>
            <a:pPr algn="ctr"/>
            <a:r>
              <a:rPr kumimoji="1" lang="en-US" altLang="zh-CN" dirty="0" smtClean="0"/>
              <a:t>cookie</a:t>
            </a:r>
            <a:endParaRPr kumimoji="1" lang="zh-CN" altLang="en-US" dirty="0"/>
          </a:p>
        </p:txBody>
      </p:sp>
      <p:sp>
        <p:nvSpPr>
          <p:cNvPr id="8" name="五边形 7"/>
          <p:cNvSpPr/>
          <p:nvPr/>
        </p:nvSpPr>
        <p:spPr>
          <a:xfrm>
            <a:off x="145982" y="5471014"/>
            <a:ext cx="1576615" cy="4846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Image.width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231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600" dirty="0" smtClean="0"/>
              <a:t>Example of </a:t>
            </a:r>
            <a:r>
              <a:rPr lang="en-US" altLang="zh-CN" sz="2600" dirty="0"/>
              <a:t>Secure Multi-Execution </a:t>
            </a:r>
          </a:p>
          <a:p>
            <a:r>
              <a:rPr kumimoji="1" lang="en-US" altLang="zh-CN" sz="2600" dirty="0" smtClean="0"/>
              <a:t> </a:t>
            </a:r>
            <a:endParaRPr kumimoji="1" lang="zh-CN" altLang="en-US" sz="2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76500"/>
            <a:ext cx="4508500" cy="2311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0" y="3619500"/>
            <a:ext cx="44577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125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/>
              <a:t>Secure Multi-</a:t>
            </a:r>
            <a:r>
              <a:rPr lang="en-US" altLang="zh-CN" sz="2600" dirty="0" smtClean="0"/>
              <a:t>Execution</a:t>
            </a:r>
          </a:p>
          <a:p>
            <a:r>
              <a:rPr kumimoji="1" lang="en-US" altLang="zh-CN" sz="2600" i="1" dirty="0" smtClean="0"/>
              <a:t>Pros:</a:t>
            </a:r>
          </a:p>
          <a:p>
            <a:r>
              <a:rPr lang="en-US" altLang="zh-CN" sz="2600" b="0" dirty="0" smtClean="0"/>
              <a:t>  1. </a:t>
            </a:r>
            <a:r>
              <a:rPr lang="en-US" altLang="zh-CN" sz="2600" b="0" dirty="0"/>
              <a:t>Secure multi-execution </a:t>
            </a:r>
            <a:r>
              <a:rPr lang="en-US" altLang="zh-CN" sz="2600" b="0" dirty="0" smtClean="0"/>
              <a:t>is </a:t>
            </a:r>
            <a:r>
              <a:rPr lang="en-US" altLang="zh-CN" sz="2600" i="1" dirty="0"/>
              <a:t>sound</a:t>
            </a:r>
            <a:r>
              <a:rPr lang="en-US" altLang="zh-CN" sz="2600" b="0" dirty="0"/>
              <a:t>: </a:t>
            </a:r>
            <a:endParaRPr lang="en-US" altLang="zh-CN" sz="2600" b="0" dirty="0" smtClean="0"/>
          </a:p>
          <a:p>
            <a:r>
              <a:rPr kumimoji="1" lang="en-US" altLang="zh-CN" sz="2600" b="0" dirty="0"/>
              <a:t> </a:t>
            </a:r>
            <a:r>
              <a:rPr kumimoji="1" lang="en-US" altLang="zh-CN" sz="2600" b="0" dirty="0" smtClean="0"/>
              <a:t> 2. </a:t>
            </a:r>
            <a:r>
              <a:rPr lang="en-US" altLang="zh-CN" sz="2600" b="0" dirty="0"/>
              <a:t>S</a:t>
            </a:r>
            <a:r>
              <a:rPr lang="en-US" altLang="zh-CN" sz="2600" b="0" dirty="0" smtClean="0"/>
              <a:t>ecure </a:t>
            </a:r>
            <a:r>
              <a:rPr lang="en-US" altLang="zh-CN" sz="2600" b="0" dirty="0"/>
              <a:t>multi-execution is </a:t>
            </a:r>
            <a:r>
              <a:rPr lang="en-US" altLang="zh-CN" sz="2600" i="1" dirty="0" smtClean="0"/>
              <a:t>precise</a:t>
            </a:r>
          </a:p>
          <a:p>
            <a:r>
              <a:rPr kumimoji="1" lang="en-US" altLang="zh-CN" sz="2600" i="1" dirty="0" smtClean="0"/>
              <a:t>Cons:</a:t>
            </a:r>
          </a:p>
          <a:p>
            <a:r>
              <a:rPr kumimoji="1" lang="en-US" altLang="zh-CN" sz="2600" b="0" dirty="0"/>
              <a:t> </a:t>
            </a:r>
            <a:r>
              <a:rPr kumimoji="1" lang="en-US" altLang="zh-CN" sz="2600" b="0" dirty="0" smtClean="0"/>
              <a:t> 1. Cost in CPU time and memory use</a:t>
            </a:r>
            <a:endParaRPr kumimoji="1" lang="zh-CN" altLang="en-US" sz="2600" b="0" dirty="0"/>
          </a:p>
        </p:txBody>
      </p:sp>
    </p:spTree>
    <p:extLst>
      <p:ext uri="{BB962C8B-B14F-4D97-AF65-F5344CB8AC3E}">
        <p14:creationId xmlns:p14="http://schemas.microsoft.com/office/powerpoint/2010/main" xmlns="" val="62449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Threat 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600" dirty="0" smtClean="0"/>
              <a:t>Examples</a:t>
            </a:r>
          </a:p>
          <a:p>
            <a:pPr marL="457200" indent="-457200">
              <a:buAutoNum type="arabicPeriod"/>
            </a:pPr>
            <a:r>
              <a:rPr kumimoji="1" lang="en-US" altLang="zh-CN" sz="2600" b="0" dirty="0" smtClean="0"/>
              <a:t>Session Hijacking</a:t>
            </a:r>
          </a:p>
          <a:p>
            <a:pPr marL="457200" indent="-457200">
              <a:buAutoNum type="arabicPeriod"/>
            </a:pPr>
            <a:r>
              <a:rPr kumimoji="1" lang="en-US" altLang="zh-CN" sz="2600" b="0" dirty="0" smtClean="0"/>
              <a:t>Malicious Advertisements (Plugins)</a:t>
            </a:r>
          </a:p>
          <a:p>
            <a:pPr marL="457200" indent="-457200">
              <a:buAutoNum type="arabicPeriod"/>
            </a:pPr>
            <a:r>
              <a:rPr kumimoji="1" lang="en-US" altLang="zh-CN" sz="2600" b="0" dirty="0" smtClean="0"/>
              <a:t>History Sniffing and Behavior Tracking</a:t>
            </a:r>
            <a:endParaRPr kumimoji="1" lang="zh-CN" altLang="en-US" sz="2600" b="0" dirty="0"/>
          </a:p>
        </p:txBody>
      </p:sp>
    </p:spTree>
    <p:extLst>
      <p:ext uri="{BB962C8B-B14F-4D97-AF65-F5344CB8AC3E}">
        <p14:creationId xmlns:p14="http://schemas.microsoft.com/office/powerpoint/2010/main" xmlns="" val="6053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FlowFox</a:t>
            </a:r>
            <a:r>
              <a:rPr kumimoji="1" lang="en-US" altLang="zh-CN" dirty="0" smtClean="0"/>
              <a:t> Design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600" dirty="0" smtClean="0"/>
              <a:t>Two Design Alternatives</a:t>
            </a:r>
          </a:p>
          <a:p>
            <a:pPr marL="457200" indent="-457200">
              <a:buAutoNum type="arabicPeriod"/>
            </a:pPr>
            <a:r>
              <a:rPr kumimoji="1" lang="en-US" altLang="zh-CN" sz="2600" dirty="0" smtClean="0"/>
              <a:t>Multi-execute entire browser:</a:t>
            </a:r>
          </a:p>
          <a:p>
            <a:pPr marL="914400" lvl="1" indent="-457200">
              <a:buAutoNum type="arabicPeriod"/>
            </a:pPr>
            <a:r>
              <a:rPr kumimoji="1" lang="en-US" altLang="zh-CN" sz="2600" dirty="0" smtClean="0"/>
              <a:t>Easy to implement</a:t>
            </a:r>
          </a:p>
          <a:p>
            <a:pPr marL="914400" lvl="1" indent="-457200">
              <a:buAutoNum type="arabicPeriod"/>
            </a:pPr>
            <a:r>
              <a:rPr kumimoji="1" lang="en-US" altLang="zh-CN" sz="2600" dirty="0" smtClean="0"/>
              <a:t>Too Coarse grained and imprecise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250" y="1117918"/>
            <a:ext cx="2374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88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FlowFox</a:t>
            </a:r>
            <a:r>
              <a:rPr kumimoji="1" lang="en-US" altLang="zh-CN" dirty="0"/>
              <a:t> Design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600" dirty="0"/>
              <a:t>Two Design Alternatives</a:t>
            </a:r>
          </a:p>
          <a:p>
            <a:r>
              <a:rPr kumimoji="1" lang="en-US" altLang="zh-CN" sz="2600" dirty="0" smtClean="0"/>
              <a:t>2. Multi-execute the web scripts (</a:t>
            </a:r>
            <a:r>
              <a:rPr kumimoji="1" lang="en-US" altLang="zh-CN" sz="2600" dirty="0" err="1" smtClean="0"/>
              <a:t>FlowFox</a:t>
            </a:r>
            <a:r>
              <a:rPr kumimoji="1" lang="en-US" altLang="zh-CN" sz="2600" dirty="0" smtClean="0"/>
              <a:t>)</a:t>
            </a:r>
          </a:p>
          <a:p>
            <a:pPr marL="914400" lvl="1" indent="-457200">
              <a:buAutoNum type="arabicPeriod"/>
            </a:pPr>
            <a:r>
              <a:rPr kumimoji="1" lang="en-US" altLang="zh-CN" sz="2600" dirty="0" smtClean="0"/>
              <a:t>Treat all interactions with the browser API as inputs and outputs</a:t>
            </a:r>
            <a:endParaRPr kumimoji="1" lang="en-US" altLang="zh-CN" sz="2600" dirty="0"/>
          </a:p>
          <a:p>
            <a:pPr marL="914400" lvl="1" indent="-457200">
              <a:buAutoNum type="arabicPeriod"/>
            </a:pPr>
            <a:r>
              <a:rPr kumimoji="1" lang="en-US" altLang="zh-CN" sz="2600" dirty="0" smtClean="0"/>
              <a:t>Fine grained</a:t>
            </a:r>
          </a:p>
          <a:p>
            <a:pPr marL="914400" lvl="1" indent="-457200">
              <a:buAutoNum type="arabicPeriod"/>
            </a:pPr>
            <a:r>
              <a:rPr kumimoji="1" lang="en-US" altLang="zh-CN" sz="2600" dirty="0" smtClean="0"/>
              <a:t>Hard to implement</a:t>
            </a:r>
            <a:endParaRPr kumimoji="1" lang="en-US" altLang="zh-CN" sz="2600" dirty="0"/>
          </a:p>
          <a:p>
            <a:endParaRPr kumimoji="1" lang="en-US" altLang="zh-CN" sz="2600" dirty="0" smtClean="0"/>
          </a:p>
          <a:p>
            <a:r>
              <a:rPr kumimoji="1" lang="en-US" altLang="zh-CN" sz="2600" dirty="0"/>
              <a:t>	</a:t>
            </a:r>
            <a:endParaRPr kumimoji="1" lang="en-US" altLang="zh-CN" sz="2600" dirty="0" smtClean="0"/>
          </a:p>
          <a:p>
            <a:endParaRPr kumimoji="1" lang="zh-CN" altLang="en-US" sz="2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725863"/>
            <a:ext cx="3378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316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Security Policies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kumimoji="1" lang="en-US" altLang="zh-CN" sz="2600" dirty="0" smtClean="0"/>
              <a:t>DOM API will be specified policy</a:t>
            </a:r>
          </a:p>
          <a:p>
            <a:pPr marL="457200" indent="-457200">
              <a:buAutoNum type="arabicPeriod"/>
            </a:pPr>
            <a:r>
              <a:rPr kumimoji="1" lang="en-US" altLang="zh-CN" sz="2600" dirty="0" err="1" smtClean="0"/>
              <a:t>FlowFox</a:t>
            </a:r>
            <a:r>
              <a:rPr kumimoji="1" lang="en-US" altLang="zh-CN" sz="2600" dirty="0" smtClean="0"/>
              <a:t> policy specifies two things</a:t>
            </a:r>
          </a:p>
          <a:p>
            <a:pPr marL="914400" lvl="1" indent="-457200">
              <a:buAutoNum type="arabicPeriod"/>
            </a:pPr>
            <a:r>
              <a:rPr kumimoji="1" lang="en-US" altLang="zh-CN" sz="2600" dirty="0" smtClean="0"/>
              <a:t>Security levels to DOM APIs</a:t>
            </a:r>
          </a:p>
          <a:p>
            <a:pPr marL="914400" lvl="1" indent="-457200">
              <a:buAutoNum type="arabicPeriod"/>
            </a:pPr>
            <a:r>
              <a:rPr kumimoji="1" lang="en-US" altLang="zh-CN" sz="2600" dirty="0" smtClean="0"/>
              <a:t>Default value to each DOM API call</a:t>
            </a:r>
          </a:p>
          <a:p>
            <a:pPr marL="457200" indent="-457200">
              <a:buAutoNum type="arabicPeriod"/>
            </a:pPr>
            <a:r>
              <a:rPr kumimoji="1" lang="en-US" altLang="zh-CN" sz="2600" dirty="0" smtClean="0"/>
              <a:t>Policy Rule</a:t>
            </a:r>
          </a:p>
          <a:p>
            <a:endParaRPr kumimoji="1" lang="zh-CN" altLang="en-US" sz="2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472399"/>
            <a:ext cx="7881025" cy="153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535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Security Policies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600" dirty="0"/>
              <a:t>4</a:t>
            </a:r>
            <a:r>
              <a:rPr kumimoji="1" lang="en-US" altLang="zh-CN" sz="2600" dirty="0" smtClean="0"/>
              <a:t>. Examples</a:t>
            </a:r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2496869"/>
            <a:ext cx="6515100" cy="685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16" y="4232767"/>
            <a:ext cx="8222562" cy="104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349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Implementation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kumimoji="1" lang="en-US" altLang="zh-CN" dirty="0" smtClean="0"/>
              <a:t>Implemented on top of Mozilla Firefox and consists of about 1400 new lines of C/C++ code</a:t>
            </a:r>
          </a:p>
          <a:p>
            <a:pPr marL="457200" indent="-457200">
              <a:buAutoNum type="arabicPeriod"/>
            </a:pPr>
            <a:r>
              <a:rPr kumimoji="1" lang="en-US" altLang="zh-CN" dirty="0" smtClean="0"/>
              <a:t>SME-aware JavaScript Engine</a:t>
            </a:r>
          </a:p>
          <a:p>
            <a:pPr marL="914400" lvl="1" indent="-457200">
              <a:buAutoNum type="arabicPeriod"/>
            </a:pPr>
            <a:r>
              <a:rPr kumimoji="1" lang="en-US" altLang="zh-CN" dirty="0" err="1" smtClean="0"/>
              <a:t>JSContext</a:t>
            </a:r>
            <a:r>
              <a:rPr kumimoji="1" lang="en-US" altLang="zh-CN" dirty="0" smtClean="0"/>
              <a:t> has a security level field</a:t>
            </a:r>
          </a:p>
          <a:p>
            <a:pPr marL="914400" lvl="1" indent="-457200">
              <a:buAutoNum type="arabicPeriod"/>
            </a:pPr>
            <a:r>
              <a:rPr kumimoji="1" lang="en-US" altLang="zh-CN" dirty="0" smtClean="0"/>
              <a:t>Each property of </a:t>
            </a:r>
            <a:r>
              <a:rPr kumimoji="1" lang="en-US" altLang="zh-CN" dirty="0" err="1" smtClean="0"/>
              <a:t>JSObject</a:t>
            </a:r>
            <a:r>
              <a:rPr kumimoji="1" lang="en-US" altLang="zh-CN" dirty="0" smtClean="0"/>
              <a:t> has a security level field</a:t>
            </a:r>
          </a:p>
          <a:p>
            <a:pPr marL="914400" lvl="1" indent="-457200">
              <a:buAutoNum type="arabicPeriod"/>
            </a:pPr>
            <a:r>
              <a:rPr kumimoji="1" lang="en-US" altLang="zh-CN" dirty="0" smtClean="0"/>
              <a:t>Only properties with the same security level as the coordinating </a:t>
            </a:r>
            <a:r>
              <a:rPr kumimoji="1" lang="en-US" altLang="zh-CN" dirty="0" err="1" smtClean="0"/>
              <a:t>JSContext</a:t>
            </a:r>
            <a:r>
              <a:rPr kumimoji="1" lang="en-US" altLang="zh-CN" dirty="0" smtClean="0"/>
              <a:t> are visible</a:t>
            </a:r>
          </a:p>
          <a:p>
            <a:pPr marL="457200" indent="-457200">
              <a:buAutoNum type="arabicPeriod"/>
            </a:pPr>
            <a:r>
              <a:rPr kumimoji="1" lang="en-US" altLang="zh-CN" dirty="0" smtClean="0"/>
              <a:t>SME/IO Process</a:t>
            </a:r>
          </a:p>
          <a:p>
            <a:pPr marL="457200" indent="-457200">
              <a:buAutoNum type="arabicPeriod"/>
            </a:pPr>
            <a:r>
              <a:rPr kumimoji="1" lang="en-US" altLang="zh-CN" dirty="0" smtClean="0"/>
              <a:t>Event Handling</a:t>
            </a:r>
          </a:p>
          <a:p>
            <a:pPr marL="914400" lvl="1" indent="-457200">
              <a:buAutoNum type="arabicPeriod"/>
            </a:pPr>
            <a:r>
              <a:rPr kumimoji="1" lang="en-US" altLang="zh-CN" dirty="0" smtClean="0"/>
              <a:t>Low events will be handled by both the low and high executions</a:t>
            </a:r>
          </a:p>
          <a:p>
            <a:pPr marL="914400" lvl="1" indent="-457200">
              <a:buAutoNum type="arabicPeriod"/>
            </a:pPr>
            <a:r>
              <a:rPr kumimoji="1" lang="en-US" altLang="zh-CN" dirty="0" smtClean="0"/>
              <a:t>High events will only be handled by the high execution.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2046"/>
            <a:ext cx="9144000" cy="455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606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ROADMAP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kumimoji="1" lang="en-US" altLang="zh-CN" sz="2400" dirty="0" smtClean="0"/>
              <a:t>Background</a:t>
            </a:r>
          </a:p>
          <a:p>
            <a:pPr marL="457200" indent="-457200">
              <a:buAutoNum type="arabicPeriod"/>
            </a:pPr>
            <a:r>
              <a:rPr kumimoji="1" lang="en-US" altLang="zh-CN" sz="2400" dirty="0" smtClean="0"/>
              <a:t>Threat Model</a:t>
            </a:r>
          </a:p>
          <a:p>
            <a:pPr marL="457200" indent="-457200">
              <a:buAutoNum type="arabicPeriod"/>
            </a:pPr>
            <a:r>
              <a:rPr kumimoji="1" lang="en-US" altLang="zh-CN" sz="2400" dirty="0" smtClean="0"/>
              <a:t>Design</a:t>
            </a:r>
          </a:p>
          <a:p>
            <a:pPr marL="457200" indent="-457200">
              <a:buAutoNum type="arabicPeriod"/>
            </a:pPr>
            <a:r>
              <a:rPr kumimoji="1" lang="en-US" altLang="zh-CN" sz="2400" dirty="0" smtClean="0"/>
              <a:t>Security Policies</a:t>
            </a:r>
          </a:p>
          <a:p>
            <a:pPr marL="457200" indent="-457200">
              <a:buAutoNum type="arabicPeriod"/>
            </a:pPr>
            <a:r>
              <a:rPr kumimoji="1" lang="en-US" altLang="zh-CN" sz="2400" dirty="0" smtClean="0"/>
              <a:t>Implementation</a:t>
            </a:r>
          </a:p>
          <a:p>
            <a:pPr marL="457200" indent="-457200">
              <a:buAutoNum type="arabicPeriod"/>
            </a:pPr>
            <a:r>
              <a:rPr kumimoji="1" lang="en-US" altLang="zh-CN" sz="2400" dirty="0" smtClean="0"/>
              <a:t>Evaluation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40037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03200"/>
            <a:ext cx="5791200" cy="1371600"/>
          </a:xfrm>
        </p:spPr>
        <p:txBody>
          <a:bodyPr/>
          <a:lstStyle/>
          <a:p>
            <a:r>
              <a:rPr kumimoji="1" lang="en-US" altLang="zh-CN" dirty="0" smtClean="0"/>
              <a:t>Evaluation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kumimoji="1" lang="en-US" altLang="zh-CN" sz="2600" dirty="0" smtClean="0"/>
              <a:t>Security</a:t>
            </a:r>
          </a:p>
          <a:p>
            <a:pPr marL="914400" lvl="1" indent="-457200">
              <a:buAutoNum type="arabicPeriod"/>
            </a:pPr>
            <a:r>
              <a:rPr kumimoji="1" lang="en-US" altLang="zh-CN" sz="2600" dirty="0" smtClean="0"/>
              <a:t>Is </a:t>
            </a:r>
            <a:r>
              <a:rPr kumimoji="1" lang="en-US" altLang="zh-CN" sz="2600" dirty="0" err="1" smtClean="0"/>
              <a:t>FlowFox</a:t>
            </a:r>
            <a:r>
              <a:rPr kumimoji="1" lang="en-US" altLang="zh-CN" sz="2600" dirty="0" smtClean="0"/>
              <a:t> Non-</a:t>
            </a:r>
            <a:r>
              <a:rPr kumimoji="1" lang="en-US" altLang="zh-CN" sz="2600" dirty="0" err="1" smtClean="0"/>
              <a:t>interferent</a:t>
            </a:r>
            <a:endParaRPr kumimoji="1" lang="en-US" altLang="zh-CN" sz="2600" dirty="0" smtClean="0"/>
          </a:p>
          <a:p>
            <a:pPr marL="1600200" lvl="2" indent="-457200">
              <a:buAutoNum type="arabicPeriod"/>
            </a:pPr>
            <a:r>
              <a:rPr kumimoji="1" lang="en-US" altLang="zh-CN" sz="2600" dirty="0" smtClean="0"/>
              <a:t>Two reasons </a:t>
            </a:r>
            <a:r>
              <a:rPr kumimoji="1" lang="en-US" altLang="zh-CN" sz="2600" dirty="0" err="1" smtClean="0"/>
              <a:t>FlowFox</a:t>
            </a:r>
            <a:r>
              <a:rPr kumimoji="1" lang="en-US" altLang="zh-CN" sz="2600" dirty="0" smtClean="0"/>
              <a:t> could fail to be non-</a:t>
            </a:r>
            <a:r>
              <a:rPr kumimoji="1" lang="en-US" altLang="zh-CN" sz="2600" dirty="0" err="1" smtClean="0"/>
              <a:t>interferent</a:t>
            </a:r>
            <a:endParaRPr kumimoji="1" lang="en-US" altLang="zh-CN" sz="2600" dirty="0" smtClean="0"/>
          </a:p>
          <a:p>
            <a:pPr marL="2057400" lvl="3" indent="-457200">
              <a:buAutoNum type="arabicPeriod"/>
            </a:pPr>
            <a:r>
              <a:rPr kumimoji="1" lang="en-US" altLang="zh-CN" sz="2600" dirty="0" smtClean="0"/>
              <a:t>Violate the assumptions underlying the soundness proof</a:t>
            </a:r>
          </a:p>
          <a:p>
            <a:pPr marL="2057400" lvl="3" indent="-457200">
              <a:buAutoNum type="arabicPeriod"/>
            </a:pPr>
            <a:r>
              <a:rPr kumimoji="1" lang="en-US" altLang="zh-CN" sz="2600" dirty="0" smtClean="0"/>
              <a:t>Exist implementation level vulnerabilities</a:t>
            </a:r>
          </a:p>
          <a:p>
            <a:pPr marL="1600200" lvl="2" indent="-457200">
              <a:buAutoNum type="arabicPeriod"/>
            </a:pPr>
            <a:r>
              <a:rPr kumimoji="1" lang="en-US" altLang="zh-CN" sz="2600" dirty="0" smtClean="0"/>
              <a:t>Hard to guarantee.</a:t>
            </a:r>
          </a:p>
        </p:txBody>
      </p:sp>
    </p:spTree>
    <p:extLst>
      <p:ext uri="{BB962C8B-B14F-4D97-AF65-F5344CB8AC3E}">
        <p14:creationId xmlns:p14="http://schemas.microsoft.com/office/powerpoint/2010/main" xmlns="" val="26732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AutoNum type="arabicPeriod"/>
            </a:pPr>
            <a:r>
              <a:rPr kumimoji="1" lang="en-US" altLang="zh-CN" sz="2600" dirty="0" smtClean="0"/>
              <a:t>Security</a:t>
            </a:r>
          </a:p>
          <a:p>
            <a:pPr marL="914400" lvl="1" indent="-457200">
              <a:buAutoNum type="arabicPeriod"/>
            </a:pPr>
            <a:r>
              <a:rPr kumimoji="1" lang="en-US" altLang="zh-CN" sz="2600" dirty="0" smtClean="0"/>
              <a:t>Examples </a:t>
            </a:r>
            <a:r>
              <a:rPr kumimoji="1" lang="en-US" altLang="zh-CN" sz="2600" dirty="0"/>
              <a:t>of mitigating threats</a:t>
            </a:r>
          </a:p>
          <a:p>
            <a:pPr marL="1600200" lvl="2" indent="-457200">
              <a:buAutoNum type="arabicPeriod"/>
            </a:pPr>
            <a:r>
              <a:rPr kumimoji="1" lang="en-US" altLang="zh-CN" sz="2600" dirty="0"/>
              <a:t>Leaking Session Cookies</a:t>
            </a:r>
          </a:p>
          <a:p>
            <a:pPr marL="1600200" lvl="2" indent="-457200">
              <a:buAutoNum type="arabicPeriod"/>
            </a:pPr>
            <a:r>
              <a:rPr kumimoji="1" lang="en-US" altLang="zh-CN" sz="2600" dirty="0"/>
              <a:t>History Sniffing</a:t>
            </a:r>
          </a:p>
          <a:p>
            <a:pPr marL="1600200" lvl="2" indent="-457200">
              <a:buAutoNum type="arabicPeriod"/>
            </a:pPr>
            <a:r>
              <a:rPr kumimoji="1" lang="en-US" altLang="zh-CN" sz="2600" dirty="0"/>
              <a:t>Tracking Libraries</a:t>
            </a:r>
          </a:p>
          <a:p>
            <a:endParaRPr kumimoji="1" lang="zh-CN" altLang="en-US" sz="2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0676"/>
            <a:ext cx="9144000" cy="10267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33941"/>
            <a:ext cx="9144000" cy="19904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" y="3921850"/>
            <a:ext cx="7213600" cy="685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00" y="4607650"/>
            <a:ext cx="7188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049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44856"/>
            <a:ext cx="5791200" cy="1371600"/>
          </a:xfrm>
        </p:spPr>
        <p:txBody>
          <a:bodyPr/>
          <a:lstStyle/>
          <a:p>
            <a:r>
              <a:rPr kumimoji="1" lang="en-US" altLang="zh-CN" dirty="0" smtClean="0"/>
              <a:t>Evaluation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6540"/>
            <a:ext cx="7620000" cy="510482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 startAt="2"/>
            </a:pPr>
            <a:r>
              <a:rPr kumimoji="1" lang="en-US" altLang="zh-CN" sz="2600" dirty="0" smtClean="0"/>
              <a:t>Compatibility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sz="2600" dirty="0" smtClean="0"/>
              <a:t>Two regular </a:t>
            </a:r>
            <a:r>
              <a:rPr kumimoji="1" lang="en-US" altLang="zh-CN" sz="2600" dirty="0" err="1" smtClean="0"/>
              <a:t>FireFox</a:t>
            </a:r>
            <a:r>
              <a:rPr kumimoji="1" lang="en-US" altLang="zh-CN" sz="2600" dirty="0" smtClean="0"/>
              <a:t> browsers and one </a:t>
            </a:r>
            <a:r>
              <a:rPr kumimoji="1" lang="en-US" altLang="zh-CN" sz="2600" dirty="0" err="1" smtClean="0"/>
              <a:t>FlowFox</a:t>
            </a:r>
            <a:r>
              <a:rPr kumimoji="1" lang="en-US" altLang="zh-CN" sz="2600" dirty="0" smtClean="0"/>
              <a:t> browser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sz="2600" dirty="0"/>
              <a:t>A</a:t>
            </a:r>
            <a:r>
              <a:rPr kumimoji="1" lang="en-US" altLang="zh-CN" sz="2600" dirty="0" smtClean="0"/>
              <a:t> simple policy that makes </a:t>
            </a:r>
            <a:r>
              <a:rPr kumimoji="1" lang="en-US" altLang="zh-CN" sz="2600" b="1" dirty="0" smtClean="0"/>
              <a:t>reading </a:t>
            </a:r>
            <a:r>
              <a:rPr kumimoji="1" lang="en-US" altLang="zh-CN" sz="2600" b="1" dirty="0" err="1" smtClean="0"/>
              <a:t>document.cookie</a:t>
            </a:r>
            <a:r>
              <a:rPr kumimoji="1" lang="en-US" altLang="zh-CN" sz="2600" b="1" dirty="0" smtClean="0"/>
              <a:t> </a:t>
            </a:r>
            <a:r>
              <a:rPr kumimoji="1" lang="en-US" altLang="zh-CN" sz="2600" dirty="0" smtClean="0"/>
              <a:t>high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sz="2600" dirty="0" smtClean="0"/>
              <a:t>Crawler dumps a screenshot of each of the three browsers to a bitmap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sz="2600" dirty="0" smtClean="0"/>
              <a:t>First, compare the bitmaps belonging to two </a:t>
            </a:r>
            <a:r>
              <a:rPr kumimoji="1" lang="en-US" altLang="zh-CN" sz="2600" dirty="0" err="1" smtClean="0"/>
              <a:t>FireFox</a:t>
            </a:r>
            <a:r>
              <a:rPr kumimoji="1" lang="en-US" altLang="zh-CN" sz="2600" dirty="0" smtClean="0"/>
              <a:t> browsers and find the same area (unmasked area).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sz="2600" dirty="0" smtClean="0"/>
              <a:t>Second, compare the unmasked areas for bitmaps belonging to </a:t>
            </a:r>
            <a:r>
              <a:rPr kumimoji="1" lang="en-US" altLang="zh-CN" sz="2600" dirty="0" err="1" smtClean="0"/>
              <a:t>FireFox</a:t>
            </a:r>
            <a:r>
              <a:rPr kumimoji="1" lang="en-US" altLang="zh-CN" sz="2600" dirty="0" smtClean="0"/>
              <a:t> and </a:t>
            </a:r>
            <a:r>
              <a:rPr kumimoji="1" lang="en-US" altLang="zh-CN" sz="2600" dirty="0" err="1" smtClean="0"/>
              <a:t>FlowFox</a:t>
            </a:r>
            <a:r>
              <a:rPr kumimoji="1" lang="en-US" altLang="zh-CN" sz="2600" dirty="0" smtClean="0"/>
              <a:t> browsers.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4715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4845567" cy="4373563"/>
          </a:xfrm>
        </p:spPr>
        <p:txBody>
          <a:bodyPr>
            <a:normAutofit fontScale="92500"/>
          </a:bodyPr>
          <a:lstStyle/>
          <a:p>
            <a:pPr marL="457200" indent="-457200">
              <a:buAutoNum type="arabicPeriod" startAt="3"/>
            </a:pPr>
            <a:r>
              <a:rPr kumimoji="1" lang="en-US" altLang="zh-CN" sz="2600" dirty="0" smtClean="0"/>
              <a:t>Micro Benchmark</a:t>
            </a:r>
          </a:p>
          <a:p>
            <a:pPr marL="914400" lvl="1" indent="-457200">
              <a:buAutoNum type="arabicPeriod"/>
            </a:pPr>
            <a:r>
              <a:rPr kumimoji="1" lang="en-US" altLang="zh-CN" sz="2600" dirty="0" smtClean="0"/>
              <a:t>Measure the overhead of executing pure JavaScript.</a:t>
            </a:r>
          </a:p>
          <a:p>
            <a:pPr marL="914400" lvl="1" indent="-457200">
              <a:buAutoNum type="arabicPeriod"/>
            </a:pPr>
            <a:r>
              <a:rPr kumimoji="1" lang="en-US" altLang="zh-CN" sz="2600" dirty="0" smtClean="0"/>
              <a:t>Measure the overhead for I/O intensive applications.</a:t>
            </a:r>
          </a:p>
          <a:p>
            <a:pPr marL="914400" lvl="1" indent="-457200">
              <a:buAutoNum type="arabicPeriod"/>
            </a:pPr>
            <a:r>
              <a:rPr kumimoji="1" lang="en-US" altLang="zh-CN" sz="2600" dirty="0" smtClean="0"/>
              <a:t>Executing pure JavaScript incurs large overhead</a:t>
            </a:r>
          </a:p>
          <a:p>
            <a:pPr marL="914400" lvl="1" indent="-457200">
              <a:buAutoNum type="arabicPeriod"/>
            </a:pPr>
            <a:r>
              <a:rPr kumimoji="1" lang="en-US" altLang="zh-CN" sz="2600" dirty="0" smtClean="0"/>
              <a:t>IO test shows only a negligible impact overhead</a:t>
            </a:r>
          </a:p>
          <a:p>
            <a:pPr marL="914400" lvl="1" indent="-457200">
              <a:buAutoNum type="arabicPeriod"/>
            </a:pP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767" y="1973263"/>
            <a:ext cx="3579368" cy="31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37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726" y="1629070"/>
            <a:ext cx="4038681" cy="3543073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57200" y="1752600"/>
            <a:ext cx="4845567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 startAt="4"/>
            </a:pPr>
            <a:r>
              <a:rPr kumimoji="1" lang="en-US" altLang="zh-CN" sz="2600" dirty="0" smtClean="0"/>
              <a:t>Macro Benchmark</a:t>
            </a:r>
          </a:p>
          <a:p>
            <a:pPr marL="914400" lvl="1" indent="-457200">
              <a:buFont typeface="Arial" pitchFamily="34" charset="0"/>
              <a:buAutoNum type="arabicPeriod"/>
            </a:pPr>
            <a:r>
              <a:rPr kumimoji="1" lang="en-US" altLang="zh-CN" sz="2600" dirty="0" smtClean="0"/>
              <a:t>Measure the impact on the latency perceived by a browser user</a:t>
            </a:r>
          </a:p>
          <a:p>
            <a:pPr marL="914400" lvl="1" indent="-457200">
              <a:buFont typeface="Arial" pitchFamily="34" charset="0"/>
              <a:buAutoNum type="arabicPeriod"/>
            </a:pPr>
            <a:r>
              <a:rPr kumimoji="1" lang="en-US" altLang="zh-CN" sz="2600" dirty="0" smtClean="0"/>
              <a:t>The results show that the user-perceived latency for real-life web applications is acceptable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93381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</a:t>
            </a: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752600"/>
            <a:ext cx="6691716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 startAt="5"/>
            </a:pPr>
            <a:r>
              <a:rPr kumimoji="1" lang="en-US" altLang="zh-CN" sz="2600" dirty="0" smtClean="0"/>
              <a:t>Memory Benchmark</a:t>
            </a:r>
          </a:p>
          <a:p>
            <a:pPr marL="914400" lvl="1" indent="-457200">
              <a:buFont typeface="Arial" pitchFamily="34" charset="0"/>
              <a:buAutoNum type="arabicPeriod"/>
            </a:pPr>
            <a:r>
              <a:rPr kumimoji="1" lang="en-US" altLang="zh-CN" sz="2600" dirty="0" smtClean="0"/>
              <a:t>Measuring 500 different websites</a:t>
            </a:r>
          </a:p>
          <a:p>
            <a:pPr marL="914400" lvl="1" indent="-457200">
              <a:buFont typeface="Arial" pitchFamily="34" charset="0"/>
              <a:buAutoNum type="arabicPeriod"/>
            </a:pPr>
            <a:r>
              <a:rPr kumimoji="1" lang="en-US" altLang="zh-CN" sz="2600" dirty="0" err="1" smtClean="0"/>
              <a:t>FlowFox</a:t>
            </a:r>
            <a:r>
              <a:rPr kumimoji="1" lang="en-US" altLang="zh-CN" sz="2600" dirty="0" smtClean="0"/>
              <a:t> incurred a memory overhead of 88%</a:t>
            </a:r>
          </a:p>
          <a:p>
            <a:pPr marL="914400" lvl="1" indent="-457200">
              <a:buFont typeface="Arial" pitchFamily="34" charset="0"/>
              <a:buAutoNum type="arabicPeriod"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6354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400" dirty="0" smtClean="0"/>
              <a:t>same-origin-policy (SOP) has holes</a:t>
            </a:r>
          </a:p>
          <a:p>
            <a:pPr marL="914400" lvl="1" indent="-457200">
              <a:buAutoNum type="arabicPeriod"/>
            </a:pPr>
            <a:r>
              <a:rPr kumimoji="1" lang="en-US" altLang="zh-CN" sz="2400" dirty="0" smtClean="0"/>
              <a:t>Examples to bypass SOP</a:t>
            </a:r>
          </a:p>
          <a:p>
            <a:pPr lvl="1" indent="0">
              <a:buNone/>
            </a:pPr>
            <a:endParaRPr kumimoji="1" lang="en-US" altLang="zh-CN" sz="2400" dirty="0" smtClean="0"/>
          </a:p>
          <a:p>
            <a:pPr marL="914400" lvl="1" indent="-457200">
              <a:buAutoNum type="arabicPeriod"/>
            </a:pPr>
            <a:endParaRPr kumimoji="1" lang="en-US" altLang="zh-CN" sz="2400" dirty="0" smtClean="0"/>
          </a:p>
          <a:p>
            <a:pPr marL="914400" lvl="1" indent="-457200">
              <a:buAutoNum type="arabicPeriod"/>
            </a:pPr>
            <a:endParaRPr kumimoji="1" lang="en-US" altLang="zh-CN" sz="2400" dirty="0"/>
          </a:p>
          <a:p>
            <a:pPr lvl="1" indent="0">
              <a:buNone/>
            </a:pPr>
            <a:endParaRPr kumimoji="1" lang="en-US" altLang="zh-CN" sz="2400" dirty="0"/>
          </a:p>
          <a:p>
            <a:pPr marL="914400" lvl="1" indent="-457200">
              <a:buAutoNum type="arabicPeriod"/>
            </a:pPr>
            <a:r>
              <a:rPr kumimoji="1" lang="en-US" altLang="zh-CN" sz="2400" dirty="0" smtClean="0"/>
              <a:t>More powerful security enforcement mechanisms are required.</a:t>
            </a:r>
          </a:p>
          <a:p>
            <a:pPr lvl="1" indent="0">
              <a:buNone/>
            </a:pPr>
            <a:endParaRPr kumimoji="1" lang="en-US" altLang="zh-CN" sz="2400" dirty="0" smtClean="0"/>
          </a:p>
          <a:p>
            <a:pPr lvl="1" indent="0">
              <a:buNone/>
            </a:pPr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152" y="2725726"/>
            <a:ext cx="4445000" cy="1968500"/>
          </a:xfrm>
          <a:prstGeom prst="rect">
            <a:avLst/>
          </a:prstGeom>
        </p:spPr>
      </p:pic>
      <p:grpSp>
        <p:nvGrpSpPr>
          <p:cNvPr id="7" name="组 6"/>
          <p:cNvGrpSpPr/>
          <p:nvPr/>
        </p:nvGrpSpPr>
        <p:grpSpPr>
          <a:xfrm>
            <a:off x="1371600" y="3347011"/>
            <a:ext cx="6705600" cy="871526"/>
            <a:chOff x="1999682" y="2273300"/>
            <a:chExt cx="6705600" cy="87152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9682" y="2725726"/>
              <a:ext cx="6705600" cy="4191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9682" y="2273300"/>
              <a:ext cx="6375400" cy="609600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3982" y="2268526"/>
            <a:ext cx="4889500" cy="914400"/>
          </a:xfrm>
          <a:prstGeom prst="rect">
            <a:avLst/>
          </a:prstGeom>
        </p:spPr>
      </p:pic>
      <p:sp>
        <p:nvSpPr>
          <p:cNvPr id="9" name="云形 8"/>
          <p:cNvSpPr/>
          <p:nvPr/>
        </p:nvSpPr>
        <p:spPr>
          <a:xfrm>
            <a:off x="4936157" y="1990293"/>
            <a:ext cx="3587550" cy="94277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XMLHTTPRequest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1226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600" dirty="0" smtClean="0"/>
              <a:t>Information flow control</a:t>
            </a:r>
          </a:p>
          <a:p>
            <a:r>
              <a:rPr lang="en-US" altLang="zh-CN" sz="2600" b="0" dirty="0" smtClean="0"/>
              <a:t>Any program can be seen as a machine with inputs and outputs. Inputs can be classified high credential input and low credential input. The same for output.</a:t>
            </a:r>
            <a:endParaRPr lang="en-US" altLang="zh-CN" sz="2600" dirty="0" smtClean="0"/>
          </a:p>
          <a:p>
            <a:endParaRPr kumimoji="1" lang="zh-CN" altLang="en-US" sz="2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036" y="4065605"/>
            <a:ext cx="58547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410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600" dirty="0" smtClean="0"/>
              <a:t>Example for </a:t>
            </a:r>
            <a:r>
              <a:rPr kumimoji="1" lang="en-US" altLang="zh-CN" sz="2600" dirty="0"/>
              <a:t>Information flow </a:t>
            </a:r>
            <a:r>
              <a:rPr kumimoji="1" lang="en-US" altLang="zh-CN" sz="2600" dirty="0" smtClean="0"/>
              <a:t>analysis</a:t>
            </a:r>
            <a:endParaRPr kumimoji="1" lang="en-US" altLang="zh-CN" sz="2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20" y="2590800"/>
            <a:ext cx="4445000" cy="1968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724400" y="2362200"/>
            <a:ext cx="3746500" cy="17543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High Input:</a:t>
            </a:r>
          </a:p>
          <a:p>
            <a:r>
              <a:rPr kumimoji="1" lang="en-US" altLang="zh-CN" b="1" i="1" dirty="0" err="1"/>
              <a:t>d</a:t>
            </a:r>
            <a:r>
              <a:rPr kumimoji="1" lang="en-US" altLang="zh-CN" b="1" i="1" dirty="0" err="1" smtClean="0"/>
              <a:t>ocument.getElementById</a:t>
            </a:r>
            <a:r>
              <a:rPr kumimoji="1" lang="en-US" altLang="zh-CN" b="1" i="1" dirty="0" smtClean="0"/>
              <a:t>(‘</a:t>
            </a:r>
            <a:r>
              <a:rPr kumimoji="1" lang="en-US" altLang="zh-CN" b="1" i="1" dirty="0" err="1" smtClean="0"/>
              <a:t>email.input</a:t>
            </a:r>
            <a:r>
              <a:rPr kumimoji="1" lang="en-US" altLang="zh-CN" b="1" i="1" dirty="0" smtClean="0"/>
              <a:t>’).text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Low Output:</a:t>
            </a:r>
          </a:p>
          <a:p>
            <a:r>
              <a:rPr kumimoji="1" lang="en-US" altLang="zh-CN" b="1" i="1" dirty="0" smtClean="0"/>
              <a:t>*.</a:t>
            </a:r>
            <a:r>
              <a:rPr kumimoji="1" lang="en-US" altLang="zh-CN" b="1" i="1" dirty="0" err="1" smtClean="0"/>
              <a:t>src</a:t>
            </a:r>
            <a:r>
              <a:rPr kumimoji="1" lang="en-US" altLang="zh-CN" b="1" i="1" dirty="0" smtClean="0"/>
              <a:t>=*</a:t>
            </a:r>
            <a:endParaRPr kumimoji="1" lang="zh-CN" altLang="en-US" b="1" i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342" y="4559300"/>
            <a:ext cx="58547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651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436514"/>
            <a:ext cx="5791200" cy="1371600"/>
          </a:xfrm>
        </p:spPr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0618"/>
            <a:ext cx="7854615" cy="5065546"/>
          </a:xfrm>
        </p:spPr>
        <p:txBody>
          <a:bodyPr>
            <a:normAutofit lnSpcReduction="10000"/>
          </a:bodyPr>
          <a:lstStyle/>
          <a:p>
            <a:r>
              <a:rPr lang="en-US" altLang="zh-CN" sz="2600" dirty="0"/>
              <a:t>Noninterference </a:t>
            </a:r>
          </a:p>
          <a:p>
            <a:r>
              <a:rPr lang="en-US" altLang="zh-CN" sz="2600" b="0" dirty="0"/>
              <a:t>A program is defined to be </a:t>
            </a:r>
            <a:r>
              <a:rPr lang="en-US" altLang="zh-CN" sz="2600" b="0" dirty="0" err="1"/>
              <a:t>noninterferent</a:t>
            </a:r>
            <a:r>
              <a:rPr lang="en-US" altLang="zh-CN" sz="2600" b="0" dirty="0"/>
              <a:t> if its outputs cannot be influenced by inputs at a higher security level than their own. </a:t>
            </a:r>
            <a:endParaRPr lang="en-US" altLang="zh-CN" sz="2600" b="0" dirty="0" smtClean="0"/>
          </a:p>
          <a:p>
            <a:r>
              <a:rPr lang="en-US" altLang="zh-CN" sz="2600" dirty="0"/>
              <a:t>Termination</a:t>
            </a:r>
            <a:r>
              <a:rPr lang="en-US" altLang="zh-CN" sz="2600" dirty="0" smtClean="0"/>
              <a:t>-insensitive </a:t>
            </a:r>
            <a:r>
              <a:rPr lang="en-US" altLang="zh-CN" sz="2600" dirty="0"/>
              <a:t>noninterference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600" b="0" dirty="0" smtClean="0"/>
              <a:t>A version of Noninterference.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600" b="0" dirty="0" smtClean="0"/>
              <a:t>Under </a:t>
            </a:r>
            <a:r>
              <a:rPr lang="en-US" altLang="zh-CN" sz="2600" b="0" dirty="0"/>
              <a:t>the assumption that a program always terminates </a:t>
            </a:r>
            <a:r>
              <a:rPr lang="en-US" altLang="zh-CN" sz="2600" b="0" dirty="0" smtClean="0"/>
              <a:t>normally, information is only disclosed by the program when it terminates.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600" b="0" dirty="0" smtClean="0"/>
              <a:t>Many existing tools can effectively determine a program as long as the assumption holds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622" y="3145144"/>
            <a:ext cx="58547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032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Termination-insensitive noninterference </a:t>
            </a:r>
            <a:r>
              <a:rPr kumimoji="1" lang="en-US" altLang="zh-CN" dirty="0" smtClean="0"/>
              <a:t>Vs. </a:t>
            </a:r>
            <a:r>
              <a:rPr lang="en-US" altLang="zh-CN" dirty="0"/>
              <a:t>Termination</a:t>
            </a:r>
            <a:r>
              <a:rPr lang="en-US" altLang="zh-CN" dirty="0" smtClean="0"/>
              <a:t>-sensitive </a:t>
            </a:r>
            <a:r>
              <a:rPr lang="en-US" altLang="zh-CN" dirty="0"/>
              <a:t>noninterference </a:t>
            </a:r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2832100"/>
            <a:ext cx="4978400" cy="685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0" y="4100269"/>
            <a:ext cx="7277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94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Context of web security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0" y="2857500"/>
            <a:ext cx="4445000" cy="1968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52628" y="2486143"/>
            <a:ext cx="376747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 smtClean="0"/>
              <a:t>Many state-of-art information flow systems can detect information leak for this case</a:t>
            </a:r>
            <a:endParaRPr kumimoji="1" lang="zh-CN" altLang="en-US" sz="2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279" y="5246454"/>
            <a:ext cx="63500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294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dirty="0" smtClean="0"/>
              <a:t>Timing-</a:t>
            </a:r>
            <a:r>
              <a:rPr lang="en-US" altLang="zh-CN" sz="2600" dirty="0"/>
              <a:t>insensitive noninterference </a:t>
            </a:r>
            <a:endParaRPr lang="en-US" altLang="zh-CN" sz="2600" dirty="0" smtClean="0"/>
          </a:p>
          <a:p>
            <a:r>
              <a:rPr lang="en-US" altLang="zh-CN" sz="2600" b="0" dirty="0" smtClean="0"/>
              <a:t>Assumption: the execution result has nothing to do with the execution time</a:t>
            </a:r>
            <a:endParaRPr lang="en-US" altLang="zh-CN" sz="2600" b="0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524318"/>
            <a:ext cx="6400800" cy="52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347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基本.thmx</Template>
  <TotalTime>2245</TotalTime>
  <Words>1207</Words>
  <Application>Microsoft Office PowerPoint</Application>
  <PresentationFormat>On-screen Show (4:3)</PresentationFormat>
  <Paragraphs>186</Paragraphs>
  <Slides>25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基本</vt:lpstr>
      <vt:lpstr>FlowFox</vt:lpstr>
      <vt:lpstr>ROADMAP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Threat Model</vt:lpstr>
      <vt:lpstr>FlowFox Design</vt:lpstr>
      <vt:lpstr>FlowFox Design</vt:lpstr>
      <vt:lpstr>Security Policies</vt:lpstr>
      <vt:lpstr>Security Policies</vt:lpstr>
      <vt:lpstr>Implementation</vt:lpstr>
      <vt:lpstr>Evaluation</vt:lpstr>
      <vt:lpstr>Evaluation</vt:lpstr>
      <vt:lpstr>Evaluation</vt:lpstr>
      <vt:lpstr>Evaluation</vt:lpstr>
      <vt:lpstr>Evaluation</vt:lpstr>
      <vt:lpstr>Evaluation</vt:lpstr>
    </vt:vector>
  </TitlesOfParts>
  <Company>Northwestern Univ.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FlowFox</dc:title>
  <dc:creator>Xiang Pan</dc:creator>
  <cp:lastModifiedBy>Yan Chen</cp:lastModifiedBy>
  <cp:revision>67</cp:revision>
  <dcterms:created xsi:type="dcterms:W3CDTF">2013-01-12T21:43:26Z</dcterms:created>
  <dcterms:modified xsi:type="dcterms:W3CDTF">2013-01-15T15:02:42Z</dcterms:modified>
</cp:coreProperties>
</file>