
<file path=[Content_Types].xml><?xml version="1.0" encoding="utf-8"?>
<Types xmlns="http://schemas.openxmlformats.org/package/2006/content-types">
  <Override PartName="/ppt/slideLayouts/slideLayout10.xml" ContentType="application/vnd.openxmlformats-officedocument.presentationml.slideLayout+xml"/>
  <Default Extension="bin" ContentType="application/vnd.openxmlformats-officedocument.presentationml.printerSettings"/>
  <Override PartName="/ppt/slides/slide14.xml" ContentType="application/vnd.openxmlformats-officedocument.presentationml.slide+xml"/>
  <Default Extension="rels" ContentType="application/vnd.openxmlformats-package.relationships+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tags/tag4.xml" ContentType="application/vnd.openxmlformats-officedocument.presentationml.tags+xml"/>
  <Override PartName="/ppt/slideLayouts/slideLayout5.xml" ContentType="application/vnd.openxmlformats-officedocument.presentationml.slideLayout+xml"/>
  <Override PartName="/ppt/slides/slide30.xml" ContentType="application/vnd.openxmlformats-officedocument.presentationml.slide+xml"/>
  <Override PartName="/ppt/notesSlides/notesSlide9.xml" ContentType="application/vnd.openxmlformats-officedocument.presentationml.notes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tags/tag3.xml" ContentType="application/vnd.openxmlformats-officedocument.presentationml.tags+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notesSlides/notesSlide8.xml" ContentType="application/vnd.openxmlformats-officedocument.presentationml.notesSlide+xml"/>
  <Override PartName="/ppt/slides/slide12.xml" ContentType="application/vnd.openxmlformats-officedocument.presentationml.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charts/chart3.xml" ContentType="application/vnd.openxmlformats-officedocument.drawingml.chart+xml"/>
  <Override PartName="/ppt/tags/tag9.xml" ContentType="application/vnd.openxmlformats-officedocument.presentationml.tags+xml"/>
  <Override PartName="/ppt/slides/slide35.xml" ContentType="application/vnd.openxmlformats-officedocument.presentationml.slide+xml"/>
  <Override PartName="/ppt/tags/tag2.xml" ContentType="application/vnd.openxmlformats-officedocument.presentationml.tags+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s/slide49.xml" ContentType="application/vnd.openxmlformats-officedocument.presentationml.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charts/chart2.xml" ContentType="application/vnd.openxmlformats-officedocument.drawingml.chart+xml"/>
  <Override PartName="/ppt/slides/slide9.xml" ContentType="application/vnd.openxmlformats-officedocument.presentationml.slide+xml"/>
  <Override PartName="/ppt/tags/tag8.xml" ContentType="application/vnd.openxmlformats-officedocument.presentationml.tags+xml"/>
  <Override PartName="/ppt/slideLayouts/slideLayout9.xml" ContentType="application/vnd.openxmlformats-officedocument.presentationml.slideLayout+xml"/>
  <Override PartName="/ppt/slides/slide34.xml" ContentType="application/vnd.openxmlformats-officedocument.presentationml.slide+xml"/>
  <Override PartName="/ppt/tags/tag1.xml" ContentType="application/vnd.openxmlformats-officedocument.presentationml.tags+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notesSlides/notesSlide4.xml" ContentType="application/vnd.openxmlformats-officedocument.presentationml.notesSlide+xml"/>
  <Override PartName="/ppt/slides/slide41.xml" ContentType="application/vnd.openxmlformats-officedocument.presentationml.slide+xml"/>
  <Override PartName="/ppt/slideLayouts/slideLayout12.xml" ContentType="application/vnd.openxmlformats-officedocument.presentationml.slideLayout+xml"/>
  <Override PartName="/ppt/slides/slide24.xml" ContentType="application/vnd.openxmlformats-officedocument.presentationml.slide+xml"/>
  <Override PartName="/ppt/charts/chart1.xml" ContentType="application/vnd.openxmlformats-officedocument.drawingml.chart+xml"/>
  <Override PartName="/ppt/slides/slide8.xml" ContentType="application/vnd.openxmlformats-officedocument.presentationml.slide+xml"/>
  <Override PartName="/ppt/tags/tag7.xml" ContentType="application/vnd.openxmlformats-officedocument.presentationml.tags+xml"/>
  <Override PartName="/ppt/slideLayouts/slideLayout8.xml" ContentType="application/vnd.openxmlformats-officedocument.presentationml.slideLayout+xml"/>
  <Override PartName="/ppt/slides/slide33.xml" ContentType="application/vnd.openxmlformats-officedocument.presentationml.slide+xml"/>
  <Override PartName="/ppt/notesSlides/notesSlide10.xml" ContentType="application/vnd.openxmlformats-officedocument.presentationml.notes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tags/tag6.xml" ContentType="application/vnd.openxmlformats-officedocument.presentationml.tags+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drawings/drawing1.xml" ContentType="application/vnd.openxmlformats-officedocument.drawingml.chartshapes+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tags/tag10.xml" ContentType="application/vnd.openxmlformats-officedocument.presentationml.tags+xml"/>
  <Override PartName="/ppt/slides/slide22.xml" ContentType="application/vnd.openxmlformats-officedocument.presentationml.slide+xml"/>
  <Override PartName="/ppt/slides/slide38.xml" ContentType="application/vnd.openxmlformats-officedocument.presentationml.slide+xml"/>
  <Default Extension="gif" ContentType="image/gif"/>
  <Override PartName="/ppt/tags/tag5.xml" ContentType="application/vnd.openxmlformats-officedocument.presentationml.tags+xml"/>
  <Override PartName="/ppt/slides/slide6.xml" ContentType="application/vnd.openxmlformats-officedocument.presentationml.slide+xml"/>
  <Override PartName="/ppt/slideLayouts/slideLayout6.xml" ContentType="application/vnd.openxmlformats-officedocument.presentationml.slideLayout+xml"/>
  <Override PartName="/ppt/slides/slide31.xml" ContentType="application/vnd.openxmlformats-officedocument.presentationml.slide+xml"/>
  <Override PartName="/ppt/presentation.xml" ContentType="application/vnd.openxmlformats-officedocument.presentationml.presentation.main+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1" r:id="rId1"/>
  </p:sldMasterIdLst>
  <p:notesMasterIdLst>
    <p:notesMasterId r:id="rId51"/>
  </p:notesMasterIdLst>
  <p:sldIdLst>
    <p:sldId id="283" r:id="rId2"/>
    <p:sldId id="284" r:id="rId3"/>
    <p:sldId id="287" r:id="rId4"/>
    <p:sldId id="285" r:id="rId5"/>
    <p:sldId id="296" r:id="rId6"/>
    <p:sldId id="297" r:id="rId7"/>
    <p:sldId id="298" r:id="rId8"/>
    <p:sldId id="299" r:id="rId9"/>
    <p:sldId id="286" r:id="rId10"/>
    <p:sldId id="306" r:id="rId11"/>
    <p:sldId id="305" r:id="rId12"/>
    <p:sldId id="288" r:id="rId13"/>
    <p:sldId id="307" r:id="rId14"/>
    <p:sldId id="289" r:id="rId15"/>
    <p:sldId id="308" r:id="rId16"/>
    <p:sldId id="290" r:id="rId17"/>
    <p:sldId id="292" r:id="rId18"/>
    <p:sldId id="291" r:id="rId19"/>
    <p:sldId id="293" r:id="rId20"/>
    <p:sldId id="295" r:id="rId21"/>
    <p:sldId id="294" r:id="rId22"/>
    <p:sldId id="303" r:id="rId23"/>
    <p:sldId id="302" r:id="rId24"/>
    <p:sldId id="256" r:id="rId25"/>
    <p:sldId id="258" r:id="rId26"/>
    <p:sldId id="259" r:id="rId27"/>
    <p:sldId id="257" r:id="rId28"/>
    <p:sldId id="260"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9" r:id="rId46"/>
    <p:sldId id="278" r:id="rId47"/>
    <p:sldId id="280" r:id="rId48"/>
    <p:sldId id="281" r:id="rId49"/>
    <p:sldId id="282" r:id="rId5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4F81BD"/>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varScale="1">
        <p:scale>
          <a:sx n="98" d="100"/>
          <a:sy n="98" d="100"/>
        </p:scale>
        <p:origin x="-640" y="-1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gshyam\Desktop\imd_pres\IMD-pres.xlsx" TargetMode="External"/><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gshyam\Desktop\imd_pres\IMD-pr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gshyam\Desktop\IMD-pres%20(Autosav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lang="zh-TW"/>
            </a:pPr>
            <a:r>
              <a:rPr lang="en-US" altLang="zh-TW" dirty="0" smtClean="0"/>
              <a:t>Attacker</a:t>
            </a:r>
            <a:endParaRPr lang="zh-TW" altLang="en-US" dirty="0"/>
          </a:p>
        </c:rich>
      </c:tx>
      <c:layout/>
    </c:title>
    <c:plotArea>
      <c:layout/>
      <c:scatterChart>
        <c:scatterStyle val="smoothMarker"/>
        <c:ser>
          <c:idx val="0"/>
          <c:order val="0"/>
          <c:spPr>
            <a:ln w="34925">
              <a:solidFill>
                <a:srgbClr val="FF0000"/>
              </a:solidFill>
            </a:ln>
          </c:spPr>
          <c:marker>
            <c:symbol val="none"/>
          </c:marker>
          <c:xVal>
            <c:numRef>
              <c:f>Sheet5!$A$1:$A$10</c:f>
              <c:numCache>
                <c:formatCode>General</c:formatCode>
                <c:ptCount val="10"/>
                <c:pt idx="0">
                  <c:v>0.42359951219512</c:v>
                </c:pt>
                <c:pt idx="1">
                  <c:v>0.423999512195121</c:v>
                </c:pt>
                <c:pt idx="2">
                  <c:v>0.427999512195131</c:v>
                </c:pt>
                <c:pt idx="3">
                  <c:v>0.454062972560975</c:v>
                </c:pt>
                <c:pt idx="4">
                  <c:v>0.476026797175866</c:v>
                </c:pt>
                <c:pt idx="5">
                  <c:v>0.490014770034843</c:v>
                </c:pt>
                <c:pt idx="6">
                  <c:v>0.508963667459845</c:v>
                </c:pt>
                <c:pt idx="7">
                  <c:v>0.526932078713968</c:v>
                </c:pt>
                <c:pt idx="8">
                  <c:v>0.542833617886178</c:v>
                </c:pt>
                <c:pt idx="9">
                  <c:v>0.568000487804868</c:v>
                </c:pt>
              </c:numCache>
            </c:numRef>
          </c:xVal>
          <c:yVal>
            <c:numRef>
              <c:f>Sheet5!$B$1:$B$10</c:f>
              <c:numCache>
                <c:formatCode>General</c:formatCode>
                <c:ptCount val="10"/>
                <c:pt idx="0">
                  <c:v>0.0</c:v>
                </c:pt>
                <c:pt idx="1">
                  <c:v>0.0</c:v>
                </c:pt>
                <c:pt idx="2">
                  <c:v>0.0</c:v>
                </c:pt>
                <c:pt idx="3">
                  <c:v>0.02</c:v>
                </c:pt>
                <c:pt idx="4">
                  <c:v>0.133</c:v>
                </c:pt>
                <c:pt idx="5">
                  <c:v>0.278</c:v>
                </c:pt>
                <c:pt idx="6">
                  <c:v>0.637</c:v>
                </c:pt>
                <c:pt idx="7">
                  <c:v>0.876</c:v>
                </c:pt>
                <c:pt idx="8">
                  <c:v>0.974999999999999</c:v>
                </c:pt>
                <c:pt idx="9">
                  <c:v>1.0</c:v>
                </c:pt>
              </c:numCache>
            </c:numRef>
          </c:yVal>
          <c:smooth val="1"/>
        </c:ser>
        <c:ser>
          <c:idx val="1"/>
          <c:order val="1"/>
          <c:spPr>
            <a:ln w="34925">
              <a:solidFill>
                <a:srgbClr val="0000FF"/>
              </a:solidFill>
            </a:ln>
          </c:spPr>
          <c:marker>
            <c:symbol val="none"/>
          </c:marker>
          <c:xVal>
            <c:numRef>
              <c:f>Sheet5!$E:$E</c:f>
              <c:numCache>
                <c:formatCode>General</c:formatCode>
                <c:ptCount val="1048576"/>
                <c:pt idx="0">
                  <c:v>0.4235</c:v>
                </c:pt>
                <c:pt idx="1">
                  <c:v>0.4317</c:v>
                </c:pt>
                <c:pt idx="2">
                  <c:v>0.4344</c:v>
                </c:pt>
                <c:pt idx="3">
                  <c:v>0.4426</c:v>
                </c:pt>
                <c:pt idx="4">
                  <c:v>0.4481</c:v>
                </c:pt>
                <c:pt idx="5">
                  <c:v>0.4563</c:v>
                </c:pt>
                <c:pt idx="6">
                  <c:v>0.459</c:v>
                </c:pt>
                <c:pt idx="7">
                  <c:v>0.4617</c:v>
                </c:pt>
                <c:pt idx="8">
                  <c:v>0.4645</c:v>
                </c:pt>
                <c:pt idx="9">
                  <c:v>0.4672</c:v>
                </c:pt>
                <c:pt idx="10">
                  <c:v>0.4699</c:v>
                </c:pt>
                <c:pt idx="11">
                  <c:v>0.4727</c:v>
                </c:pt>
                <c:pt idx="12">
                  <c:v>0.4754</c:v>
                </c:pt>
                <c:pt idx="13">
                  <c:v>0.4781</c:v>
                </c:pt>
                <c:pt idx="14">
                  <c:v>0.4809</c:v>
                </c:pt>
                <c:pt idx="15">
                  <c:v>0.4836</c:v>
                </c:pt>
                <c:pt idx="16">
                  <c:v>0.4863</c:v>
                </c:pt>
                <c:pt idx="17">
                  <c:v>0.4891</c:v>
                </c:pt>
                <c:pt idx="18">
                  <c:v>0.4918</c:v>
                </c:pt>
                <c:pt idx="19">
                  <c:v>0.4945</c:v>
                </c:pt>
                <c:pt idx="20">
                  <c:v>0.4973</c:v>
                </c:pt>
                <c:pt idx="21">
                  <c:v>0.5</c:v>
                </c:pt>
                <c:pt idx="22">
                  <c:v>0.5027</c:v>
                </c:pt>
                <c:pt idx="23">
                  <c:v>0.5055</c:v>
                </c:pt>
                <c:pt idx="24">
                  <c:v>0.5082</c:v>
                </c:pt>
                <c:pt idx="25">
                  <c:v>0.5109</c:v>
                </c:pt>
                <c:pt idx="26">
                  <c:v>0.5137</c:v>
                </c:pt>
                <c:pt idx="27">
                  <c:v>0.5164</c:v>
                </c:pt>
                <c:pt idx="28">
                  <c:v>0.5191</c:v>
                </c:pt>
                <c:pt idx="29">
                  <c:v>0.5219</c:v>
                </c:pt>
                <c:pt idx="30">
                  <c:v>0.5246</c:v>
                </c:pt>
                <c:pt idx="31">
                  <c:v>0.5273</c:v>
                </c:pt>
                <c:pt idx="32">
                  <c:v>0.5301</c:v>
                </c:pt>
                <c:pt idx="33">
                  <c:v>0.5328</c:v>
                </c:pt>
                <c:pt idx="34">
                  <c:v>0.5355</c:v>
                </c:pt>
                <c:pt idx="35">
                  <c:v>0.5383</c:v>
                </c:pt>
                <c:pt idx="36">
                  <c:v>0.541</c:v>
                </c:pt>
                <c:pt idx="37">
                  <c:v>0.5437</c:v>
                </c:pt>
                <c:pt idx="38">
                  <c:v>0.5464</c:v>
                </c:pt>
                <c:pt idx="39">
                  <c:v>0.5492</c:v>
                </c:pt>
                <c:pt idx="40">
                  <c:v>0.5519</c:v>
                </c:pt>
                <c:pt idx="41">
                  <c:v>0.5546</c:v>
                </c:pt>
                <c:pt idx="42">
                  <c:v>0.5574</c:v>
                </c:pt>
                <c:pt idx="43">
                  <c:v>0.5628</c:v>
                </c:pt>
                <c:pt idx="44">
                  <c:v>0.5683</c:v>
                </c:pt>
                <c:pt idx="45">
                  <c:v>0.571</c:v>
                </c:pt>
              </c:numCache>
            </c:numRef>
          </c:xVal>
          <c:yVal>
            <c:numRef>
              <c:f>Sheet5!$F:$F</c:f>
              <c:numCache>
                <c:formatCode>General</c:formatCode>
                <c:ptCount val="1048576"/>
                <c:pt idx="0">
                  <c:v>0.005</c:v>
                </c:pt>
                <c:pt idx="1">
                  <c:v>0.00830000000000001</c:v>
                </c:pt>
                <c:pt idx="2">
                  <c:v>0.01</c:v>
                </c:pt>
                <c:pt idx="3">
                  <c:v>0.0117</c:v>
                </c:pt>
                <c:pt idx="4">
                  <c:v>0.0133</c:v>
                </c:pt>
                <c:pt idx="5">
                  <c:v>0.02</c:v>
                </c:pt>
                <c:pt idx="6">
                  <c:v>0.0217</c:v>
                </c:pt>
                <c:pt idx="7">
                  <c:v>0.0283</c:v>
                </c:pt>
                <c:pt idx="8">
                  <c:v>0.035</c:v>
                </c:pt>
                <c:pt idx="9">
                  <c:v>0.0433</c:v>
                </c:pt>
                <c:pt idx="10">
                  <c:v>0.0583</c:v>
                </c:pt>
                <c:pt idx="11">
                  <c:v>0.0767</c:v>
                </c:pt>
                <c:pt idx="12">
                  <c:v>0.0967</c:v>
                </c:pt>
                <c:pt idx="13">
                  <c:v>0.1133</c:v>
                </c:pt>
                <c:pt idx="14">
                  <c:v>0.135</c:v>
                </c:pt>
                <c:pt idx="15">
                  <c:v>0.165</c:v>
                </c:pt>
                <c:pt idx="16">
                  <c:v>0.2067</c:v>
                </c:pt>
                <c:pt idx="17">
                  <c:v>0.2517</c:v>
                </c:pt>
                <c:pt idx="18">
                  <c:v>0.305</c:v>
                </c:pt>
                <c:pt idx="19">
                  <c:v>0.3633</c:v>
                </c:pt>
                <c:pt idx="20">
                  <c:v>0.4133</c:v>
                </c:pt>
                <c:pt idx="21">
                  <c:v>0.4633</c:v>
                </c:pt>
                <c:pt idx="22">
                  <c:v>0.5267</c:v>
                </c:pt>
                <c:pt idx="23">
                  <c:v>0.58</c:v>
                </c:pt>
                <c:pt idx="24">
                  <c:v>0.6433</c:v>
                </c:pt>
                <c:pt idx="25">
                  <c:v>0.695</c:v>
                </c:pt>
                <c:pt idx="26">
                  <c:v>0.7467</c:v>
                </c:pt>
                <c:pt idx="27">
                  <c:v>0.78</c:v>
                </c:pt>
                <c:pt idx="28">
                  <c:v>0.8083</c:v>
                </c:pt>
                <c:pt idx="29">
                  <c:v>0.83</c:v>
                </c:pt>
                <c:pt idx="30">
                  <c:v>0.8533</c:v>
                </c:pt>
                <c:pt idx="31">
                  <c:v>0.8667</c:v>
                </c:pt>
                <c:pt idx="32">
                  <c:v>0.88</c:v>
                </c:pt>
                <c:pt idx="33">
                  <c:v>0.8967</c:v>
                </c:pt>
                <c:pt idx="34">
                  <c:v>0.9083</c:v>
                </c:pt>
                <c:pt idx="35">
                  <c:v>0.9283</c:v>
                </c:pt>
                <c:pt idx="36">
                  <c:v>0.945</c:v>
                </c:pt>
                <c:pt idx="37">
                  <c:v>0.96</c:v>
                </c:pt>
                <c:pt idx="38">
                  <c:v>0.9717</c:v>
                </c:pt>
                <c:pt idx="39">
                  <c:v>0.98</c:v>
                </c:pt>
                <c:pt idx="40">
                  <c:v>0.9833</c:v>
                </c:pt>
                <c:pt idx="41">
                  <c:v>0.9883</c:v>
                </c:pt>
                <c:pt idx="42">
                  <c:v>0.9933</c:v>
                </c:pt>
                <c:pt idx="43">
                  <c:v>0.995</c:v>
                </c:pt>
                <c:pt idx="44">
                  <c:v>0.9967</c:v>
                </c:pt>
                <c:pt idx="45">
                  <c:v>1.0</c:v>
                </c:pt>
              </c:numCache>
            </c:numRef>
          </c:yVal>
          <c:smooth val="1"/>
        </c:ser>
        <c:axId val="301074184"/>
        <c:axId val="320491848"/>
      </c:scatterChart>
      <c:valAx>
        <c:axId val="301074184"/>
        <c:scaling>
          <c:orientation val="minMax"/>
          <c:max val="1.0"/>
        </c:scaling>
        <c:axPos val="b"/>
        <c:title>
          <c:tx>
            <c:rich>
              <a:bodyPr/>
              <a:lstStyle/>
              <a:p>
                <a:pPr>
                  <a:defRPr lang="zh-TW"/>
                </a:pPr>
                <a:r>
                  <a:rPr lang="en-US" altLang="zh-TW" dirty="0" smtClean="0"/>
                  <a:t>BER</a:t>
                </a:r>
                <a:endParaRPr lang="zh-TW" altLang="en-US" dirty="0"/>
              </a:p>
            </c:rich>
          </c:tx>
          <c:layout/>
        </c:title>
        <c:numFmt formatCode="General" sourceLinked="1"/>
        <c:tickLblPos val="nextTo"/>
        <c:txPr>
          <a:bodyPr/>
          <a:lstStyle/>
          <a:p>
            <a:pPr>
              <a:defRPr lang="zh-TW" sz="1400"/>
            </a:pPr>
            <a:endParaRPr lang="en-US"/>
          </a:p>
        </c:txPr>
        <c:crossAx val="320491848"/>
        <c:crosses val="autoZero"/>
        <c:crossBetween val="midCat"/>
        <c:majorUnit val="0.2"/>
      </c:valAx>
      <c:valAx>
        <c:axId val="320491848"/>
        <c:scaling>
          <c:orientation val="minMax"/>
          <c:max val="1.0"/>
          <c:min val="0.0"/>
        </c:scaling>
        <c:axPos val="l"/>
        <c:title>
          <c:tx>
            <c:rich>
              <a:bodyPr rot="-5400000" vert="horz"/>
              <a:lstStyle/>
              <a:p>
                <a:pPr>
                  <a:defRPr lang="zh-TW"/>
                </a:pPr>
                <a:r>
                  <a:rPr lang="en-US" altLang="zh-TW" dirty="0" smtClean="0"/>
                  <a:t>CDF</a:t>
                </a:r>
                <a:endParaRPr lang="zh-TW" altLang="en-US" dirty="0"/>
              </a:p>
            </c:rich>
          </c:tx>
          <c:layout/>
        </c:title>
        <c:numFmt formatCode="General" sourceLinked="1"/>
        <c:tickLblPos val="nextTo"/>
        <c:txPr>
          <a:bodyPr/>
          <a:lstStyle/>
          <a:p>
            <a:pPr>
              <a:defRPr lang="zh-TW" sz="1400"/>
            </a:pPr>
            <a:endParaRPr lang="en-US"/>
          </a:p>
        </c:txPr>
        <c:crossAx val="301074184"/>
        <c:crosses val="autoZero"/>
        <c:crossBetween val="midCat"/>
        <c:majorUnit val="0.2"/>
      </c:valAx>
    </c:plotArea>
    <c:plotVisOnly val="1"/>
    <c:dispBlanksAs val="gap"/>
  </c:chart>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lang="zh-TW"/>
            </a:pPr>
            <a:r>
              <a:rPr lang="en-US" altLang="zh-TW" dirty="0" smtClean="0"/>
              <a:t>Shield</a:t>
            </a:r>
            <a:endParaRPr lang="zh-TW" altLang="en-US" dirty="0"/>
          </a:p>
        </c:rich>
      </c:tx>
      <c:layout/>
    </c:title>
    <c:plotArea>
      <c:layout/>
      <c:scatterChart>
        <c:scatterStyle val="lineMarker"/>
        <c:ser>
          <c:idx val="0"/>
          <c:order val="0"/>
          <c:spPr>
            <a:ln w="34925">
              <a:solidFill>
                <a:srgbClr val="0000FF"/>
              </a:solidFill>
            </a:ln>
          </c:spPr>
          <c:marker>
            <c:symbol val="none"/>
          </c:marker>
          <c:xVal>
            <c:numRef>
              <c:f>Sheet4!$B$1:$B$188</c:f>
              <c:numCache>
                <c:formatCode>0.00E+00</c:formatCode>
                <c:ptCount val="188"/>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0.0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0.0</c:v>
                </c:pt>
                <c:pt idx="99">
                  <c:v>0.0</c:v>
                </c:pt>
                <c:pt idx="100">
                  <c:v>0.0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0.0</c:v>
                </c:pt>
                <c:pt idx="123">
                  <c:v>0.001</c:v>
                </c:pt>
                <c:pt idx="124">
                  <c:v>0.001</c:v>
                </c:pt>
                <c:pt idx="125">
                  <c:v>0.001</c:v>
                </c:pt>
                <c:pt idx="126">
                  <c:v>0.001</c:v>
                </c:pt>
                <c:pt idx="127">
                  <c:v>0.001</c:v>
                </c:pt>
                <c:pt idx="128">
                  <c:v>0.001</c:v>
                </c:pt>
                <c:pt idx="129">
                  <c:v>0.001</c:v>
                </c:pt>
                <c:pt idx="130">
                  <c:v>0.001</c:v>
                </c:pt>
                <c:pt idx="131">
                  <c:v>0.001</c:v>
                </c:pt>
                <c:pt idx="132">
                  <c:v>0.001</c:v>
                </c:pt>
                <c:pt idx="133">
                  <c:v>0.001</c:v>
                </c:pt>
                <c:pt idx="134">
                  <c:v>0.001</c:v>
                </c:pt>
                <c:pt idx="135">
                  <c:v>0.001</c:v>
                </c:pt>
                <c:pt idx="136">
                  <c:v>0.001</c:v>
                </c:pt>
                <c:pt idx="137">
                  <c:v>0.002</c:v>
                </c:pt>
                <c:pt idx="138">
                  <c:v>0.002</c:v>
                </c:pt>
                <c:pt idx="139">
                  <c:v>0.002</c:v>
                </c:pt>
                <c:pt idx="140">
                  <c:v>0.002</c:v>
                </c:pt>
                <c:pt idx="141">
                  <c:v>0.002</c:v>
                </c:pt>
                <c:pt idx="142">
                  <c:v>0.002</c:v>
                </c:pt>
                <c:pt idx="143">
                  <c:v>0.002</c:v>
                </c:pt>
                <c:pt idx="144">
                  <c:v>0.002</c:v>
                </c:pt>
                <c:pt idx="145">
                  <c:v>0.002</c:v>
                </c:pt>
                <c:pt idx="146">
                  <c:v>0.002</c:v>
                </c:pt>
                <c:pt idx="147">
                  <c:v>0.002</c:v>
                </c:pt>
                <c:pt idx="148">
                  <c:v>0.002</c:v>
                </c:pt>
                <c:pt idx="149">
                  <c:v>0.002</c:v>
                </c:pt>
                <c:pt idx="150">
                  <c:v>0.002</c:v>
                </c:pt>
                <c:pt idx="151">
                  <c:v>0.003</c:v>
                </c:pt>
                <c:pt idx="152">
                  <c:v>0.003</c:v>
                </c:pt>
                <c:pt idx="153">
                  <c:v>0.003</c:v>
                </c:pt>
                <c:pt idx="154">
                  <c:v>0.003</c:v>
                </c:pt>
                <c:pt idx="155">
                  <c:v>0.003</c:v>
                </c:pt>
                <c:pt idx="156">
                  <c:v>0.003</c:v>
                </c:pt>
                <c:pt idx="157">
                  <c:v>0.003</c:v>
                </c:pt>
                <c:pt idx="158">
                  <c:v>0.003</c:v>
                </c:pt>
                <c:pt idx="159">
                  <c:v>0.004</c:v>
                </c:pt>
                <c:pt idx="160">
                  <c:v>0.004</c:v>
                </c:pt>
                <c:pt idx="161">
                  <c:v>0.004</c:v>
                </c:pt>
                <c:pt idx="162">
                  <c:v>0.005</c:v>
                </c:pt>
                <c:pt idx="163">
                  <c:v>0.005</c:v>
                </c:pt>
                <c:pt idx="164">
                  <c:v>0.005</c:v>
                </c:pt>
                <c:pt idx="165">
                  <c:v>0.005</c:v>
                </c:pt>
                <c:pt idx="166">
                  <c:v>0.006</c:v>
                </c:pt>
                <c:pt idx="167">
                  <c:v>0.006</c:v>
                </c:pt>
                <c:pt idx="168">
                  <c:v>0.007</c:v>
                </c:pt>
                <c:pt idx="169">
                  <c:v>0.00800000000000001</c:v>
                </c:pt>
                <c:pt idx="170">
                  <c:v>0.009</c:v>
                </c:pt>
                <c:pt idx="171">
                  <c:v>0.009</c:v>
                </c:pt>
                <c:pt idx="172">
                  <c:v>0.01</c:v>
                </c:pt>
                <c:pt idx="173">
                  <c:v>0.01</c:v>
                </c:pt>
                <c:pt idx="174">
                  <c:v>0.01</c:v>
                </c:pt>
                <c:pt idx="175">
                  <c:v>0.013</c:v>
                </c:pt>
                <c:pt idx="176">
                  <c:v>0.014</c:v>
                </c:pt>
                <c:pt idx="177">
                  <c:v>0.015</c:v>
                </c:pt>
                <c:pt idx="178">
                  <c:v>0.015</c:v>
                </c:pt>
                <c:pt idx="179">
                  <c:v>0.015</c:v>
                </c:pt>
                <c:pt idx="180">
                  <c:v>0.016</c:v>
                </c:pt>
                <c:pt idx="181">
                  <c:v>0.017</c:v>
                </c:pt>
                <c:pt idx="182">
                  <c:v>0.02</c:v>
                </c:pt>
                <c:pt idx="183">
                  <c:v>0.021</c:v>
                </c:pt>
                <c:pt idx="184">
                  <c:v>0.025</c:v>
                </c:pt>
                <c:pt idx="185">
                  <c:v>0.03</c:v>
                </c:pt>
                <c:pt idx="186">
                  <c:v>0.037</c:v>
                </c:pt>
                <c:pt idx="187">
                  <c:v>0.05</c:v>
                </c:pt>
              </c:numCache>
            </c:numRef>
          </c:xVal>
          <c:yVal>
            <c:numRef>
              <c:f>Sheet4!$C$1:$C$188</c:f>
              <c:numCache>
                <c:formatCode>0.00E+00</c:formatCode>
                <c:ptCount val="188"/>
                <c:pt idx="0">
                  <c:v>0.0</c:v>
                </c:pt>
                <c:pt idx="1">
                  <c:v>0.0055</c:v>
                </c:pt>
                <c:pt idx="2">
                  <c:v>0.0109</c:v>
                </c:pt>
                <c:pt idx="3">
                  <c:v>0.0164</c:v>
                </c:pt>
                <c:pt idx="4">
                  <c:v>0.0219</c:v>
                </c:pt>
                <c:pt idx="5">
                  <c:v>0.0273</c:v>
                </c:pt>
                <c:pt idx="6">
                  <c:v>0.0328</c:v>
                </c:pt>
                <c:pt idx="7">
                  <c:v>0.0383</c:v>
                </c:pt>
                <c:pt idx="8">
                  <c:v>0.0437</c:v>
                </c:pt>
                <c:pt idx="9">
                  <c:v>0.0492</c:v>
                </c:pt>
                <c:pt idx="10">
                  <c:v>0.0546</c:v>
                </c:pt>
                <c:pt idx="11">
                  <c:v>0.0601</c:v>
                </c:pt>
                <c:pt idx="12">
                  <c:v>0.0656</c:v>
                </c:pt>
                <c:pt idx="13">
                  <c:v>0.071</c:v>
                </c:pt>
                <c:pt idx="14">
                  <c:v>0.0765</c:v>
                </c:pt>
                <c:pt idx="15">
                  <c:v>0.082</c:v>
                </c:pt>
                <c:pt idx="16">
                  <c:v>0.0874</c:v>
                </c:pt>
                <c:pt idx="17">
                  <c:v>0.0929</c:v>
                </c:pt>
                <c:pt idx="18">
                  <c:v>0.0984</c:v>
                </c:pt>
                <c:pt idx="19">
                  <c:v>0.1038</c:v>
                </c:pt>
                <c:pt idx="20">
                  <c:v>0.1093</c:v>
                </c:pt>
                <c:pt idx="21">
                  <c:v>0.1148</c:v>
                </c:pt>
                <c:pt idx="22">
                  <c:v>0.1202</c:v>
                </c:pt>
                <c:pt idx="23">
                  <c:v>0.1257</c:v>
                </c:pt>
                <c:pt idx="24">
                  <c:v>0.1311</c:v>
                </c:pt>
                <c:pt idx="25">
                  <c:v>0.1366</c:v>
                </c:pt>
                <c:pt idx="26">
                  <c:v>0.1421</c:v>
                </c:pt>
                <c:pt idx="27">
                  <c:v>0.1475</c:v>
                </c:pt>
                <c:pt idx="28">
                  <c:v>0.153</c:v>
                </c:pt>
                <c:pt idx="29">
                  <c:v>0.1585</c:v>
                </c:pt>
                <c:pt idx="30">
                  <c:v>0.1639</c:v>
                </c:pt>
                <c:pt idx="31">
                  <c:v>0.1694</c:v>
                </c:pt>
                <c:pt idx="32">
                  <c:v>0.1749</c:v>
                </c:pt>
                <c:pt idx="33">
                  <c:v>0.1803</c:v>
                </c:pt>
                <c:pt idx="34">
                  <c:v>0.1858</c:v>
                </c:pt>
                <c:pt idx="35">
                  <c:v>0.1913</c:v>
                </c:pt>
                <c:pt idx="36">
                  <c:v>0.1967</c:v>
                </c:pt>
                <c:pt idx="37">
                  <c:v>0.2022</c:v>
                </c:pt>
                <c:pt idx="38">
                  <c:v>0.2077</c:v>
                </c:pt>
                <c:pt idx="39">
                  <c:v>0.2131</c:v>
                </c:pt>
                <c:pt idx="40">
                  <c:v>0.2186</c:v>
                </c:pt>
                <c:pt idx="41">
                  <c:v>0.224</c:v>
                </c:pt>
                <c:pt idx="42">
                  <c:v>0.2295</c:v>
                </c:pt>
                <c:pt idx="43">
                  <c:v>0.235</c:v>
                </c:pt>
                <c:pt idx="44">
                  <c:v>0.2404</c:v>
                </c:pt>
                <c:pt idx="45">
                  <c:v>0.2459</c:v>
                </c:pt>
                <c:pt idx="46">
                  <c:v>0.2514</c:v>
                </c:pt>
                <c:pt idx="47">
                  <c:v>0.2568</c:v>
                </c:pt>
                <c:pt idx="48">
                  <c:v>0.2623</c:v>
                </c:pt>
                <c:pt idx="49">
                  <c:v>0.2678</c:v>
                </c:pt>
                <c:pt idx="50">
                  <c:v>0.2732</c:v>
                </c:pt>
                <c:pt idx="51">
                  <c:v>0.2787</c:v>
                </c:pt>
                <c:pt idx="52">
                  <c:v>0.2842</c:v>
                </c:pt>
                <c:pt idx="53">
                  <c:v>0.2896</c:v>
                </c:pt>
                <c:pt idx="54">
                  <c:v>0.2951</c:v>
                </c:pt>
                <c:pt idx="55">
                  <c:v>0.3005</c:v>
                </c:pt>
                <c:pt idx="56">
                  <c:v>0.306</c:v>
                </c:pt>
                <c:pt idx="57">
                  <c:v>0.3115</c:v>
                </c:pt>
                <c:pt idx="58">
                  <c:v>0.3169</c:v>
                </c:pt>
                <c:pt idx="59">
                  <c:v>0.3224</c:v>
                </c:pt>
                <c:pt idx="60">
                  <c:v>0.3279</c:v>
                </c:pt>
                <c:pt idx="61">
                  <c:v>0.3333</c:v>
                </c:pt>
                <c:pt idx="62">
                  <c:v>0.3388</c:v>
                </c:pt>
                <c:pt idx="63">
                  <c:v>0.3443</c:v>
                </c:pt>
                <c:pt idx="64">
                  <c:v>0.3497</c:v>
                </c:pt>
                <c:pt idx="65">
                  <c:v>0.3552</c:v>
                </c:pt>
                <c:pt idx="66">
                  <c:v>0.3607</c:v>
                </c:pt>
                <c:pt idx="67">
                  <c:v>0.3661</c:v>
                </c:pt>
                <c:pt idx="68">
                  <c:v>0.3716</c:v>
                </c:pt>
                <c:pt idx="69">
                  <c:v>0.377</c:v>
                </c:pt>
                <c:pt idx="70">
                  <c:v>0.3825</c:v>
                </c:pt>
                <c:pt idx="71">
                  <c:v>0.388</c:v>
                </c:pt>
                <c:pt idx="72">
                  <c:v>0.3934</c:v>
                </c:pt>
                <c:pt idx="73">
                  <c:v>0.3989</c:v>
                </c:pt>
                <c:pt idx="74">
                  <c:v>0.4044</c:v>
                </c:pt>
                <c:pt idx="75">
                  <c:v>0.4098</c:v>
                </c:pt>
                <c:pt idx="76">
                  <c:v>0.4153</c:v>
                </c:pt>
                <c:pt idx="77">
                  <c:v>0.4208</c:v>
                </c:pt>
                <c:pt idx="78">
                  <c:v>0.4262</c:v>
                </c:pt>
                <c:pt idx="79">
                  <c:v>0.4317</c:v>
                </c:pt>
                <c:pt idx="80">
                  <c:v>0.4372</c:v>
                </c:pt>
                <c:pt idx="81">
                  <c:v>0.4426</c:v>
                </c:pt>
                <c:pt idx="82">
                  <c:v>0.4481</c:v>
                </c:pt>
                <c:pt idx="83">
                  <c:v>0.4536</c:v>
                </c:pt>
                <c:pt idx="84">
                  <c:v>0.459</c:v>
                </c:pt>
                <c:pt idx="85">
                  <c:v>0.4645</c:v>
                </c:pt>
                <c:pt idx="86">
                  <c:v>0.4699</c:v>
                </c:pt>
                <c:pt idx="87">
                  <c:v>0.4754</c:v>
                </c:pt>
                <c:pt idx="88">
                  <c:v>0.4809</c:v>
                </c:pt>
                <c:pt idx="89">
                  <c:v>0.4863</c:v>
                </c:pt>
                <c:pt idx="90">
                  <c:v>0.4918</c:v>
                </c:pt>
                <c:pt idx="91">
                  <c:v>0.4973</c:v>
                </c:pt>
                <c:pt idx="92">
                  <c:v>0.5027</c:v>
                </c:pt>
                <c:pt idx="93">
                  <c:v>0.5082</c:v>
                </c:pt>
                <c:pt idx="94">
                  <c:v>0.5137</c:v>
                </c:pt>
                <c:pt idx="95">
                  <c:v>0.5191</c:v>
                </c:pt>
                <c:pt idx="96">
                  <c:v>0.5246</c:v>
                </c:pt>
                <c:pt idx="97">
                  <c:v>0.5301</c:v>
                </c:pt>
                <c:pt idx="98">
                  <c:v>0.5355</c:v>
                </c:pt>
                <c:pt idx="99">
                  <c:v>0.541</c:v>
                </c:pt>
                <c:pt idx="100">
                  <c:v>0.5464</c:v>
                </c:pt>
                <c:pt idx="101">
                  <c:v>0.5519</c:v>
                </c:pt>
                <c:pt idx="102">
                  <c:v>0.5574</c:v>
                </c:pt>
                <c:pt idx="103">
                  <c:v>0.5628</c:v>
                </c:pt>
                <c:pt idx="104">
                  <c:v>0.5683</c:v>
                </c:pt>
                <c:pt idx="105">
                  <c:v>0.5738</c:v>
                </c:pt>
                <c:pt idx="106">
                  <c:v>0.5792</c:v>
                </c:pt>
                <c:pt idx="107">
                  <c:v>0.5847</c:v>
                </c:pt>
                <c:pt idx="108">
                  <c:v>0.5902</c:v>
                </c:pt>
                <c:pt idx="109">
                  <c:v>0.5956</c:v>
                </c:pt>
                <c:pt idx="110">
                  <c:v>0.6011</c:v>
                </c:pt>
                <c:pt idx="111">
                  <c:v>0.6066</c:v>
                </c:pt>
                <c:pt idx="112">
                  <c:v>0.612</c:v>
                </c:pt>
                <c:pt idx="113">
                  <c:v>0.6175</c:v>
                </c:pt>
                <c:pt idx="114">
                  <c:v>0.623</c:v>
                </c:pt>
                <c:pt idx="115">
                  <c:v>0.6284</c:v>
                </c:pt>
                <c:pt idx="116">
                  <c:v>0.6339</c:v>
                </c:pt>
                <c:pt idx="117">
                  <c:v>0.6393</c:v>
                </c:pt>
                <c:pt idx="118">
                  <c:v>0.6448</c:v>
                </c:pt>
                <c:pt idx="119">
                  <c:v>0.6503</c:v>
                </c:pt>
                <c:pt idx="120">
                  <c:v>0.6557</c:v>
                </c:pt>
                <c:pt idx="121">
                  <c:v>0.6612</c:v>
                </c:pt>
                <c:pt idx="122">
                  <c:v>0.666700000000001</c:v>
                </c:pt>
                <c:pt idx="123">
                  <c:v>0.6721</c:v>
                </c:pt>
                <c:pt idx="124">
                  <c:v>0.6776</c:v>
                </c:pt>
                <c:pt idx="125">
                  <c:v>0.6831</c:v>
                </c:pt>
                <c:pt idx="126">
                  <c:v>0.6885</c:v>
                </c:pt>
                <c:pt idx="127">
                  <c:v>0.694</c:v>
                </c:pt>
                <c:pt idx="128">
                  <c:v>0.6995</c:v>
                </c:pt>
                <c:pt idx="129">
                  <c:v>0.7049</c:v>
                </c:pt>
                <c:pt idx="130">
                  <c:v>0.7104</c:v>
                </c:pt>
                <c:pt idx="131">
                  <c:v>0.7158</c:v>
                </c:pt>
                <c:pt idx="132">
                  <c:v>0.7213</c:v>
                </c:pt>
                <c:pt idx="133">
                  <c:v>0.7268</c:v>
                </c:pt>
                <c:pt idx="134">
                  <c:v>0.7322</c:v>
                </c:pt>
                <c:pt idx="135">
                  <c:v>0.7377</c:v>
                </c:pt>
                <c:pt idx="136">
                  <c:v>0.7432</c:v>
                </c:pt>
                <c:pt idx="137">
                  <c:v>0.7486</c:v>
                </c:pt>
                <c:pt idx="138">
                  <c:v>0.7541</c:v>
                </c:pt>
                <c:pt idx="139">
                  <c:v>0.759600000000001</c:v>
                </c:pt>
                <c:pt idx="140">
                  <c:v>0.765</c:v>
                </c:pt>
                <c:pt idx="141">
                  <c:v>0.7705</c:v>
                </c:pt>
                <c:pt idx="142">
                  <c:v>0.776</c:v>
                </c:pt>
                <c:pt idx="143">
                  <c:v>0.7814</c:v>
                </c:pt>
                <c:pt idx="144">
                  <c:v>0.7869</c:v>
                </c:pt>
                <c:pt idx="145">
                  <c:v>0.7923</c:v>
                </c:pt>
                <c:pt idx="146">
                  <c:v>0.7978</c:v>
                </c:pt>
                <c:pt idx="147">
                  <c:v>0.8033</c:v>
                </c:pt>
                <c:pt idx="148">
                  <c:v>0.8087</c:v>
                </c:pt>
                <c:pt idx="149">
                  <c:v>0.8142</c:v>
                </c:pt>
                <c:pt idx="150">
                  <c:v>0.8197</c:v>
                </c:pt>
                <c:pt idx="151">
                  <c:v>0.8251</c:v>
                </c:pt>
                <c:pt idx="152">
                  <c:v>0.8306</c:v>
                </c:pt>
                <c:pt idx="153">
                  <c:v>0.8361</c:v>
                </c:pt>
                <c:pt idx="154">
                  <c:v>0.8415</c:v>
                </c:pt>
                <c:pt idx="155">
                  <c:v>0.847</c:v>
                </c:pt>
                <c:pt idx="156">
                  <c:v>0.8525</c:v>
                </c:pt>
                <c:pt idx="157">
                  <c:v>0.8579</c:v>
                </c:pt>
                <c:pt idx="158">
                  <c:v>0.8634</c:v>
                </c:pt>
                <c:pt idx="159">
                  <c:v>0.8689</c:v>
                </c:pt>
                <c:pt idx="160">
                  <c:v>0.8743</c:v>
                </c:pt>
                <c:pt idx="161">
                  <c:v>0.8798</c:v>
                </c:pt>
                <c:pt idx="162">
                  <c:v>0.8852</c:v>
                </c:pt>
                <c:pt idx="163">
                  <c:v>0.8907</c:v>
                </c:pt>
                <c:pt idx="164">
                  <c:v>0.8962</c:v>
                </c:pt>
                <c:pt idx="165">
                  <c:v>0.9016</c:v>
                </c:pt>
                <c:pt idx="166">
                  <c:v>0.9071</c:v>
                </c:pt>
                <c:pt idx="167">
                  <c:v>0.9126</c:v>
                </c:pt>
                <c:pt idx="168">
                  <c:v>0.918</c:v>
                </c:pt>
                <c:pt idx="169">
                  <c:v>0.9235</c:v>
                </c:pt>
                <c:pt idx="170">
                  <c:v>0.929</c:v>
                </c:pt>
                <c:pt idx="171">
                  <c:v>0.9344</c:v>
                </c:pt>
                <c:pt idx="172">
                  <c:v>0.9399</c:v>
                </c:pt>
                <c:pt idx="173">
                  <c:v>0.9454</c:v>
                </c:pt>
                <c:pt idx="174">
                  <c:v>0.9508</c:v>
                </c:pt>
                <c:pt idx="175">
                  <c:v>0.9563</c:v>
                </c:pt>
                <c:pt idx="176">
                  <c:v>0.9617</c:v>
                </c:pt>
                <c:pt idx="177">
                  <c:v>0.9672</c:v>
                </c:pt>
                <c:pt idx="178">
                  <c:v>0.9727</c:v>
                </c:pt>
                <c:pt idx="179">
                  <c:v>0.9781</c:v>
                </c:pt>
                <c:pt idx="180">
                  <c:v>0.9836</c:v>
                </c:pt>
                <c:pt idx="181">
                  <c:v>0.9891</c:v>
                </c:pt>
                <c:pt idx="182">
                  <c:v>0.9945</c:v>
                </c:pt>
                <c:pt idx="183">
                  <c:v>1.0</c:v>
                </c:pt>
                <c:pt idx="184">
                  <c:v>1.0</c:v>
                </c:pt>
                <c:pt idx="185">
                  <c:v>1.0</c:v>
                </c:pt>
                <c:pt idx="186">
                  <c:v>1.0</c:v>
                </c:pt>
                <c:pt idx="187">
                  <c:v>1.0</c:v>
                </c:pt>
              </c:numCache>
            </c:numRef>
          </c:yVal>
        </c:ser>
        <c:axId val="320549416"/>
        <c:axId val="320544792"/>
      </c:scatterChart>
      <c:valAx>
        <c:axId val="320549416"/>
        <c:scaling>
          <c:orientation val="minMax"/>
          <c:max val="0.025"/>
          <c:min val="0.0"/>
        </c:scaling>
        <c:axPos val="b"/>
        <c:title>
          <c:tx>
            <c:rich>
              <a:bodyPr/>
              <a:lstStyle/>
              <a:p>
                <a:pPr>
                  <a:defRPr lang="zh-TW"/>
                </a:pPr>
                <a:r>
                  <a:rPr lang="en-US" altLang="zh-TW" dirty="0" smtClean="0"/>
                  <a:t>PLR</a:t>
                </a:r>
                <a:endParaRPr lang="zh-TW" altLang="en-US" dirty="0"/>
              </a:p>
            </c:rich>
          </c:tx>
          <c:layout/>
        </c:title>
        <c:numFmt formatCode="General" sourceLinked="0"/>
        <c:tickLblPos val="nextTo"/>
        <c:txPr>
          <a:bodyPr/>
          <a:lstStyle/>
          <a:p>
            <a:pPr>
              <a:defRPr lang="zh-TW" sz="1600"/>
            </a:pPr>
            <a:endParaRPr lang="en-US"/>
          </a:p>
        </c:txPr>
        <c:crossAx val="320544792"/>
        <c:crosses val="autoZero"/>
        <c:crossBetween val="midCat"/>
        <c:majorUnit val="0.005"/>
      </c:valAx>
      <c:valAx>
        <c:axId val="320544792"/>
        <c:scaling>
          <c:orientation val="minMax"/>
          <c:max val="1.0"/>
          <c:min val="0.0"/>
        </c:scaling>
        <c:axPos val="l"/>
        <c:title>
          <c:tx>
            <c:rich>
              <a:bodyPr rot="-5400000" vert="horz"/>
              <a:lstStyle/>
              <a:p>
                <a:pPr>
                  <a:defRPr lang="zh-TW"/>
                </a:pPr>
                <a:r>
                  <a:rPr lang="en-US" altLang="zh-TW" dirty="0" smtClean="0"/>
                  <a:t>CDF</a:t>
                </a:r>
                <a:endParaRPr lang="zh-TW" altLang="en-US" dirty="0"/>
              </a:p>
            </c:rich>
          </c:tx>
          <c:layout/>
        </c:title>
        <c:numFmt formatCode="General" sourceLinked="0"/>
        <c:tickLblPos val="nextTo"/>
        <c:txPr>
          <a:bodyPr/>
          <a:lstStyle/>
          <a:p>
            <a:pPr>
              <a:defRPr lang="zh-TW" sz="1600"/>
            </a:pPr>
            <a:endParaRPr lang="en-US"/>
          </a:p>
        </c:txPr>
        <c:crossAx val="320549416"/>
        <c:crosses val="autoZero"/>
        <c:crossBetween val="midCat"/>
        <c:majorUnit val="0.2"/>
      </c:valAx>
    </c:plotArea>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4"/>
  <c:chart>
    <c:plotArea>
      <c:layout/>
      <c:barChart>
        <c:barDir val="col"/>
        <c:grouping val="clustered"/>
        <c:ser>
          <c:idx val="0"/>
          <c:order val="0"/>
          <c:val>
            <c:numRef>
              <c:f>Sheet7!$A$1:$A$18</c:f>
              <c:numCache>
                <c:formatCode>General</c:formatCode>
                <c:ptCount val="18"/>
                <c:pt idx="0">
                  <c:v>1.0</c:v>
                </c:pt>
                <c:pt idx="1">
                  <c:v>1.0</c:v>
                </c:pt>
                <c:pt idx="2">
                  <c:v>1.0</c:v>
                </c:pt>
                <c:pt idx="3">
                  <c:v>1.0</c:v>
                </c:pt>
                <c:pt idx="4">
                  <c:v>1.0</c:v>
                </c:pt>
                <c:pt idx="5">
                  <c:v>0.94</c:v>
                </c:pt>
                <c:pt idx="6">
                  <c:v>0.77</c:v>
                </c:pt>
                <c:pt idx="7">
                  <c:v>0.59</c:v>
                </c:pt>
                <c:pt idx="8">
                  <c:v>0.01</c:v>
                </c:pt>
                <c:pt idx="9">
                  <c:v>0.0</c:v>
                </c:pt>
                <c:pt idx="10">
                  <c:v>0.0</c:v>
                </c:pt>
                <c:pt idx="11">
                  <c:v>0.0</c:v>
                </c:pt>
                <c:pt idx="12">
                  <c:v>0.0</c:v>
                </c:pt>
                <c:pt idx="13">
                  <c:v>0.0</c:v>
                </c:pt>
                <c:pt idx="14">
                  <c:v>0.0</c:v>
                </c:pt>
                <c:pt idx="15">
                  <c:v>0.0</c:v>
                </c:pt>
                <c:pt idx="16">
                  <c:v>0.0</c:v>
                </c:pt>
                <c:pt idx="17">
                  <c:v>0.0</c:v>
                </c:pt>
              </c:numCache>
            </c:numRef>
          </c:val>
        </c:ser>
        <c:ser>
          <c:idx val="1"/>
          <c:order val="1"/>
          <c:val>
            <c:numRef>
              <c:f>Sheet7!$B$1:$B$18</c:f>
              <c:numCache>
                <c:formatCode>General</c:formatCode>
                <c:ptCount val="18"/>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numCache>
            </c:numRef>
          </c:val>
        </c:ser>
        <c:axId val="320572552"/>
        <c:axId val="320578392"/>
      </c:barChart>
      <c:catAx>
        <c:axId val="320572552"/>
        <c:scaling>
          <c:orientation val="minMax"/>
        </c:scaling>
        <c:axPos val="b"/>
        <c:title>
          <c:tx>
            <c:rich>
              <a:bodyPr/>
              <a:lstStyle/>
              <a:p>
                <a:pPr>
                  <a:defRPr lang="zh-TW"/>
                </a:pPr>
                <a:r>
                  <a:rPr lang="en-US" altLang="zh-TW" dirty="0" smtClean="0"/>
                  <a:t>Location ID</a:t>
                </a:r>
                <a:endParaRPr lang="zh-TW" altLang="en-US" dirty="0"/>
              </a:p>
            </c:rich>
          </c:tx>
          <c:layout/>
        </c:title>
        <c:tickLblPos val="nextTo"/>
        <c:txPr>
          <a:bodyPr/>
          <a:lstStyle/>
          <a:p>
            <a:pPr>
              <a:defRPr lang="zh-TW"/>
            </a:pPr>
            <a:endParaRPr lang="en-US"/>
          </a:p>
        </c:txPr>
        <c:crossAx val="320578392"/>
        <c:crosses val="autoZero"/>
        <c:auto val="1"/>
        <c:lblAlgn val="ctr"/>
        <c:lblOffset val="100"/>
        <c:tickLblSkip val="1"/>
      </c:catAx>
      <c:valAx>
        <c:axId val="320578392"/>
        <c:scaling>
          <c:orientation val="minMax"/>
          <c:max val="1.0"/>
          <c:min val="0.0"/>
        </c:scaling>
        <c:axPos val="l"/>
        <c:title>
          <c:tx>
            <c:rich>
              <a:bodyPr rot="-5400000" vert="horz"/>
              <a:lstStyle/>
              <a:p>
                <a:pPr>
                  <a:defRPr lang="zh-TW"/>
                </a:pPr>
                <a:r>
                  <a:rPr lang="en-US" altLang="zh-TW" dirty="0" smtClean="0"/>
                  <a:t>Rate of success attack</a:t>
                </a:r>
                <a:endParaRPr lang="zh-TW" altLang="en-US" dirty="0"/>
              </a:p>
            </c:rich>
          </c:tx>
          <c:layout/>
        </c:title>
        <c:numFmt formatCode="General" sourceLinked="1"/>
        <c:tickLblPos val="nextTo"/>
        <c:txPr>
          <a:bodyPr/>
          <a:lstStyle/>
          <a:p>
            <a:pPr>
              <a:defRPr lang="zh-TW"/>
            </a:pPr>
            <a:endParaRPr lang="en-US"/>
          </a:p>
        </c:txPr>
        <c:crossAx val="320572552"/>
        <c:crosses val="autoZero"/>
        <c:crossBetween val="between"/>
        <c:majorUnit val="0.2"/>
      </c:valAx>
    </c:plotArea>
    <c:plotVisOnly val="1"/>
    <c:dispBlanksAs val="gap"/>
  </c:chart>
  <c:txPr>
    <a:bodyPr/>
    <a:lstStyle/>
    <a:p>
      <a:pPr>
        <a:defRPr sz="1800"/>
      </a:pPr>
      <a:endParaRPr lang="en-US"/>
    </a:p>
  </c:txPr>
  <c:externalData r:id="rId1"/>
</c:chartSpace>
</file>

<file path=ppt/drawings/drawing1.xml><?xml version="1.0" encoding="utf-8"?>
<c:userShapes xmlns:c="http://schemas.openxmlformats.org/drawingml/2006/chart">
  <cdr:relSizeAnchor xmlns:cdr="http://schemas.openxmlformats.org/drawingml/2006/chartDrawing">
    <cdr:from>
      <cdr:x>0.65642</cdr:x>
      <cdr:y>0.15989</cdr:y>
    </cdr:from>
    <cdr:to>
      <cdr:x>0.92835</cdr:x>
      <cdr:y>0.28398</cdr:y>
    </cdr:to>
    <cdr:sp macro="" textlink="">
      <cdr:nvSpPr>
        <cdr:cNvPr id="2" name="TextBox 1"/>
        <cdr:cNvSpPr txBox="1"/>
      </cdr:nvSpPr>
      <cdr:spPr>
        <a:xfrm xmlns:a="http://schemas.openxmlformats.org/drawingml/2006/main">
          <a:off x="5173436" y="638174"/>
          <a:ext cx="2143125" cy="49530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smtClean="0">
              <a:solidFill>
                <a:srgbClr val="FF0000"/>
              </a:solidFill>
            </a:rPr>
            <a:t>Random</a:t>
          </a:r>
          <a:endParaRPr lang="en-US" sz="1800" dirty="0">
            <a:solidFill>
              <a:srgbClr val="FF0000"/>
            </a:solidFill>
          </a:endParaRPr>
        </a:p>
      </cdr:txBody>
    </cdr:sp>
  </cdr:relSizeAnchor>
  <cdr:relSizeAnchor xmlns:cdr="http://schemas.openxmlformats.org/drawingml/2006/chartDrawing">
    <cdr:from>
      <cdr:x>0.65562</cdr:x>
      <cdr:y>0.25648</cdr:y>
    </cdr:from>
    <cdr:to>
      <cdr:x>0.9434</cdr:x>
      <cdr:y>0.48096</cdr:y>
    </cdr:to>
    <cdr:sp macro="" textlink="">
      <cdr:nvSpPr>
        <cdr:cNvPr id="3" name="TextBox 1"/>
        <cdr:cNvSpPr txBox="1"/>
      </cdr:nvSpPr>
      <cdr:spPr>
        <a:xfrm xmlns:a="http://schemas.openxmlformats.org/drawingml/2006/main">
          <a:off x="2502124" y="844793"/>
          <a:ext cx="1098276" cy="73938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smtClean="0">
              <a:solidFill>
                <a:srgbClr val="0000FF"/>
              </a:solidFill>
            </a:rPr>
            <a:t>Jammed</a:t>
          </a:r>
          <a:endParaRPr lang="en-US" sz="1800" dirty="0">
            <a:solidFill>
              <a:srgbClr val="0000FF"/>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CDF333-E8A3-4935-933E-C10A01FC0333}" type="datetimeFigureOut">
              <a:rPr lang="zh-TW" altLang="en-US" smtClean="0"/>
              <a:pPr/>
              <a:t>2/19/13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9AEB2A-3E06-44D9-9B6A-8B12E8672A16}" type="slidenum">
              <a:rPr lang="zh-TW" altLang="en-US" smtClean="0"/>
              <a:pPr/>
              <a:t>‹#›</a:t>
            </a:fld>
            <a:endParaRPr lang="zh-TW"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69195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25</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a:lstStyle/>
          <a:p>
            <a:r>
              <a:rPr lang="en-US" baseline="0" dirty="0" smtClean="0"/>
              <a:t>Here are the result. </a:t>
            </a:r>
          </a:p>
          <a:p>
            <a:endParaRPr lang="en-US" baseline="0" dirty="0" smtClean="0"/>
          </a:p>
          <a:p>
            <a:r>
              <a:rPr lang="en-US" baseline="0" dirty="0" smtClean="0"/>
              <a:t>We can see that the attacker is successful only from nearby locations. </a:t>
            </a:r>
          </a:p>
          <a:p>
            <a:r>
              <a:rPr lang="en-US" baseline="0" dirty="0" smtClean="0"/>
              <a:t>Thus, although the shield cannot protect from all high power attacks, now the attacker has to get much closer to the patient to successfully mount its attack.</a:t>
            </a:r>
          </a:p>
          <a:p>
            <a:r>
              <a:rPr lang="en-US" baseline="0" dirty="0" smtClean="0"/>
              <a:t>thus, It has significantly raised the bar on the attacker.</a:t>
            </a:r>
          </a:p>
          <a:p>
            <a:endParaRPr lang="en-US" baseline="0" dirty="0" smtClean="0"/>
          </a:p>
          <a:p>
            <a:endParaRPr lang="en-US" baseline="0" dirty="0" smtClean="0"/>
          </a:p>
          <a:p>
            <a:r>
              <a:rPr lang="en-US" baseline="0" dirty="0" smtClean="0"/>
              <a:t>But, once the attacker gets close enough, it can overwhelm the jamming power and reach the implant.</a:t>
            </a:r>
          </a:p>
          <a:p>
            <a:endParaRPr lang="en-US" baseline="0" dirty="0" smtClean="0"/>
          </a:p>
          <a:p>
            <a:r>
              <a:rPr lang="en-US" baseline="0" dirty="0" smtClean="0"/>
              <a:t>This is a intrinsic limitation of jamming where the shield is constrained by the FCC limitations, while the attacker is not.</a:t>
            </a:r>
          </a:p>
          <a:p>
            <a:endParaRPr lang="en-US" dirty="0" smtClean="0"/>
          </a:p>
        </p:txBody>
      </p:sp>
      <p:sp>
        <p:nvSpPr>
          <p:cNvPr id="75780" name="Slide Number Placeholder 3"/>
          <p:cNvSpPr>
            <a:spLocks noGrp="1"/>
          </p:cNvSpPr>
          <p:nvPr>
            <p:ph type="sldNum" sz="quarter" idx="5"/>
          </p:nvPr>
        </p:nvSpPr>
        <p:spPr bwMode="auto">
          <a:ln>
            <a:miter lim="800000"/>
            <a:headEnd/>
            <a:tailEnd/>
          </a:ln>
        </p:spPr>
        <p:txBody>
          <a:bodyPr/>
          <a:lstStyle/>
          <a:p>
            <a:fld id="{45A1B539-8FEC-4CA3-B8F8-651CA285FE9D}" type="slidenum">
              <a:rPr lang="en-US"/>
              <a:pPr/>
              <a:t>46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a:t>
            </a:r>
            <a:r>
              <a:rPr lang="en-US" dirty="0"/>
              <a:t>wireless in these devices has multiple benefits.</a:t>
            </a:r>
          </a:p>
          <a:p>
            <a:endParaRPr lang="en-US" dirty="0"/>
          </a:p>
          <a:p>
            <a:r>
              <a:rPr lang="en-US" dirty="0"/>
              <a:t>First, it </a:t>
            </a:r>
            <a:r>
              <a:rPr lang="en-US" dirty="0" smtClean="0"/>
              <a:t>makes</a:t>
            </a:r>
            <a:r>
              <a:rPr lang="en-US" baseline="0" dirty="0" smtClean="0"/>
              <a:t> it easier to communicate</a:t>
            </a:r>
            <a:r>
              <a:rPr lang="en-US" dirty="0" smtClean="0"/>
              <a:t> </a:t>
            </a:r>
            <a:r>
              <a:rPr lang="en-US" dirty="0"/>
              <a:t>with the implant itself.</a:t>
            </a:r>
          </a:p>
          <a:p>
            <a:endParaRPr lang="en-US" dirty="0"/>
          </a:p>
          <a:p>
            <a:r>
              <a:rPr lang="en-US" dirty="0"/>
              <a:t>More importantly, it enables remote monitoring of the patient’s status.</a:t>
            </a:r>
          </a:p>
          <a:p>
            <a:endParaRPr lang="en-US" dirty="0"/>
          </a:p>
          <a:p>
            <a:r>
              <a:rPr lang="en-US" dirty="0"/>
              <a:t>The patient can be in her </a:t>
            </a:r>
            <a:r>
              <a:rPr lang="en-US" dirty="0" smtClean="0"/>
              <a:t>home</a:t>
            </a:r>
            <a:r>
              <a:rPr lang="en-US" baseline="0" dirty="0" smtClean="0"/>
              <a:t>; she would have an</a:t>
            </a:r>
            <a:r>
              <a:rPr lang="en-US" dirty="0" smtClean="0"/>
              <a:t> </a:t>
            </a:r>
            <a:r>
              <a:rPr lang="en-US" dirty="0"/>
              <a:t>implant reader </a:t>
            </a:r>
            <a:r>
              <a:rPr lang="en-US" dirty="0" smtClean="0"/>
              <a:t>that </a:t>
            </a:r>
            <a:r>
              <a:rPr lang="en-US" dirty="0"/>
              <a:t>periodically </a:t>
            </a:r>
            <a:r>
              <a:rPr lang="en-US" dirty="0" smtClean="0"/>
              <a:t>queries </a:t>
            </a:r>
            <a:r>
              <a:rPr lang="en-US" dirty="0"/>
              <a:t>the implant </a:t>
            </a:r>
            <a:r>
              <a:rPr lang="en-US" dirty="0" smtClean="0"/>
              <a:t>fo</a:t>
            </a:r>
            <a:r>
              <a:rPr lang="en-US" baseline="0" dirty="0" smtClean="0"/>
              <a:t>r </a:t>
            </a:r>
            <a:r>
              <a:rPr lang="en-US" dirty="0" smtClean="0"/>
              <a:t>patient’s </a:t>
            </a:r>
            <a:r>
              <a:rPr lang="en-US" dirty="0"/>
              <a:t>vital </a:t>
            </a:r>
            <a:r>
              <a:rPr lang="en-US" dirty="0" smtClean="0"/>
              <a:t>signals.</a:t>
            </a:r>
            <a:r>
              <a:rPr lang="en-US" baseline="0" dirty="0" smtClean="0"/>
              <a:t> The reader then forwards this </a:t>
            </a:r>
            <a:r>
              <a:rPr lang="en-US" dirty="0" smtClean="0"/>
              <a:t>information </a:t>
            </a:r>
            <a:r>
              <a:rPr lang="en-US" dirty="0"/>
              <a:t>to the medical professionals over the internet.</a:t>
            </a:r>
          </a:p>
        </p:txBody>
      </p:sp>
      <p:sp>
        <p:nvSpPr>
          <p:cNvPr id="4" name="Slide Number Placeholder 3"/>
          <p:cNvSpPr>
            <a:spLocks noGrp="1"/>
          </p:cNvSpPr>
          <p:nvPr>
            <p:ph type="sldNum" sz="quarter" idx="10"/>
          </p:nvPr>
        </p:nvSpPr>
        <p:spPr/>
        <p:txBody>
          <a:bodyPr/>
          <a:lstStyle/>
          <a:p>
            <a:fld id="{8B512C98-7ABB-554D-A908-746B5A8F3E0B}" type="slidenum">
              <a:rPr lang="en-US" smtClean="0"/>
              <a:pPr/>
              <a:t>26</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22334422"/>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57175">
              <a:defRPr/>
            </a:pPr>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30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57175">
              <a:defRPr/>
            </a:pPr>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31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57175">
              <a:defRPr/>
            </a:pPr>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32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a:lstStyle/>
          <a:p>
            <a:endParaRPr lang="en-US" baseline="0" dirty="0" smtClean="0"/>
          </a:p>
        </p:txBody>
      </p:sp>
      <p:sp>
        <p:nvSpPr>
          <p:cNvPr id="75780" name="Slide Number Placeholder 3"/>
          <p:cNvSpPr>
            <a:spLocks noGrp="1"/>
          </p:cNvSpPr>
          <p:nvPr>
            <p:ph type="sldNum" sz="quarter" idx="5"/>
          </p:nvPr>
        </p:nvSpPr>
        <p:spPr bwMode="auto">
          <a:ln>
            <a:miter lim="800000"/>
            <a:headEnd/>
            <a:tailEnd/>
          </a:ln>
        </p:spPr>
        <p:txBody>
          <a:bodyPr/>
          <a:lstStyle/>
          <a:p>
            <a:fld id="{45A1B539-8FEC-4CA3-B8F8-651CA285FE9D}" type="slidenum">
              <a:rPr lang="en-US"/>
              <a:pPr/>
              <a:t>37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a:lstStyle/>
          <a:p>
            <a:r>
              <a:rPr lang="en-US" baseline="0" dirty="0" smtClean="0"/>
              <a:t>Here are the results without the shield.  As we can the attacker is successful as far 14 meters away and in non-line-of-sight configuration. Thus, an attacker can be in a different room and still mount this attack on an unsuspecting target.</a:t>
            </a:r>
          </a:p>
        </p:txBody>
      </p:sp>
      <p:sp>
        <p:nvSpPr>
          <p:cNvPr id="75780" name="Slide Number Placeholder 3"/>
          <p:cNvSpPr>
            <a:spLocks noGrp="1"/>
          </p:cNvSpPr>
          <p:nvPr>
            <p:ph type="sldNum" sz="quarter" idx="5"/>
          </p:nvPr>
        </p:nvSpPr>
        <p:spPr bwMode="auto">
          <a:ln>
            <a:miter lim="800000"/>
            <a:headEnd/>
            <a:tailEnd/>
          </a:ln>
        </p:spPr>
        <p:txBody>
          <a:bodyPr/>
          <a:lstStyle/>
          <a:p>
            <a:fld id="{45A1B539-8FEC-4CA3-B8F8-651CA285FE9D}" type="slidenum">
              <a:rPr lang="en-US"/>
              <a:pPr/>
              <a:t>41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a:lstStyle/>
          <a:p>
            <a:r>
              <a:rPr lang="en-US" baseline="0" dirty="0" smtClean="0"/>
              <a:t>Next, here are the results in the presence of a shield. </a:t>
            </a:r>
          </a:p>
          <a:p>
            <a:endParaRPr lang="en-US" baseline="0" dirty="0" smtClean="0"/>
          </a:p>
          <a:p>
            <a:r>
              <a:rPr lang="en-US" baseline="0" dirty="0" smtClean="0"/>
              <a:t>As we can see, even at the closest attacker location which is about 20 cm away from the implant, the adversary is unsuccessfully in mount the attack.</a:t>
            </a:r>
          </a:p>
          <a:p>
            <a:endParaRPr lang="en-US" baseline="0" dirty="0" smtClean="0"/>
          </a:p>
          <a:p>
            <a:r>
              <a:rPr lang="en-US" baseline="0" dirty="0" smtClean="0"/>
              <a:t>Thus, we conclude that independent of the location, the shield protects from an adversary mounting active attacks using off-the-shield programmers.</a:t>
            </a:r>
            <a:endParaRPr lang="en-US" dirty="0" smtClean="0"/>
          </a:p>
          <a:p>
            <a:endParaRPr lang="en-US" baseline="0" dirty="0" smtClean="0"/>
          </a:p>
          <a:p>
            <a:endParaRPr lang="en-US" baseline="0" dirty="0" smtClean="0"/>
          </a:p>
        </p:txBody>
      </p:sp>
      <p:sp>
        <p:nvSpPr>
          <p:cNvPr id="75780" name="Slide Number Placeholder 3"/>
          <p:cNvSpPr>
            <a:spLocks noGrp="1"/>
          </p:cNvSpPr>
          <p:nvPr>
            <p:ph type="sldNum" sz="quarter" idx="5"/>
          </p:nvPr>
        </p:nvSpPr>
        <p:spPr bwMode="auto">
          <a:ln>
            <a:miter lim="800000"/>
            <a:headEnd/>
            <a:tailEnd/>
          </a:ln>
        </p:spPr>
        <p:txBody>
          <a:bodyPr/>
          <a:lstStyle/>
          <a:p>
            <a:fld id="{45A1B539-8FEC-4CA3-B8F8-651CA285FE9D}" type="slidenum">
              <a:rPr lang="en-US"/>
              <a:pPr/>
              <a:t>42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a:lstStyle/>
          <a:p>
            <a:r>
              <a:rPr lang="en-US" dirty="0" smtClean="0"/>
              <a:t>First lets</a:t>
            </a:r>
            <a:r>
              <a:rPr lang="en-US" baseline="0" dirty="0" smtClean="0"/>
              <a:t> look at the result when there is no shield.  Now the attack can be mount from farther locations which are as far as 27 meters away. This is expected because the adversary uses much higher power and hence can reach longer distances.</a:t>
            </a:r>
          </a:p>
          <a:p>
            <a:endParaRPr lang="en-US" baseline="0" dirty="0" smtClean="0"/>
          </a:p>
          <a:p>
            <a:r>
              <a:rPr lang="en-US" baseline="0" dirty="0" smtClean="0"/>
              <a:t>Now lets look at the results in the presence of the shield.</a:t>
            </a:r>
          </a:p>
          <a:p>
            <a:endParaRPr lang="en-US" dirty="0" smtClean="0"/>
          </a:p>
          <a:p>
            <a:endParaRPr lang="en-US" baseline="0" dirty="0" smtClean="0"/>
          </a:p>
        </p:txBody>
      </p:sp>
      <p:sp>
        <p:nvSpPr>
          <p:cNvPr id="75780" name="Slide Number Placeholder 3"/>
          <p:cNvSpPr>
            <a:spLocks noGrp="1"/>
          </p:cNvSpPr>
          <p:nvPr>
            <p:ph type="sldNum" sz="quarter" idx="5"/>
          </p:nvPr>
        </p:nvSpPr>
        <p:spPr bwMode="auto">
          <a:ln>
            <a:miter lim="800000"/>
            <a:headEnd/>
            <a:tailEnd/>
          </a:ln>
        </p:spPr>
        <p:txBody>
          <a:bodyPr/>
          <a:lstStyle/>
          <a:p>
            <a:fld id="{45A1B539-8FEC-4CA3-B8F8-651CA285FE9D}" type="slidenum">
              <a:rPr lang="en-US"/>
              <a:pPr/>
              <a:t>45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BBEAD13-0566-4C6C-97E7-55F17F24B09F}" type="datetimeFigureOut">
              <a:rPr lang="zh-TW" altLang="en-US" smtClean="0"/>
              <a:pPr/>
              <a:t>2/19/13</a:t>
            </a:fld>
            <a:endParaRPr lang="zh-TW" altLang="en-US"/>
          </a:p>
        </p:txBody>
      </p:sp>
      <p:sp>
        <p:nvSpPr>
          <p:cNvPr id="17" name="Footer Placeholder 16"/>
          <p:cNvSpPr>
            <a:spLocks noGrp="1"/>
          </p:cNvSpPr>
          <p:nvPr>
            <p:ph type="ftr" sz="quarter" idx="11"/>
          </p:nvPr>
        </p:nvSpPr>
        <p:spPr/>
        <p:txBody>
          <a:bodyPr/>
          <a:lstStyle/>
          <a:p>
            <a:endParaRPr lang="zh-TW" alt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3DA0BB7-265A-403C-9275-D587AB510EDC}" type="slidenum">
              <a:rPr lang="zh-TW" altLang="en-US" smtClean="0"/>
              <a:pPr/>
              <a:t>‹#›</a:t>
            </a:fld>
            <a:endParaRPr lang="zh-TW" alt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BEAD13-0566-4C6C-97E7-55F17F24B09F}" type="datetimeFigureOut">
              <a:rPr lang="zh-TW" altLang="en-US" smtClean="0"/>
              <a:pPr/>
              <a:t>2/19/13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3DA0BB7-265A-403C-9275-D587AB510EDC}" type="slidenum">
              <a:rPr lang="zh-TW" altLang="en-US" smtClean="0"/>
              <a:pPr/>
              <a:t>‹#›</a:t>
            </a:fld>
            <a:endParaRPr lang="zh-TW" alt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BEAD13-0566-4C6C-97E7-55F17F24B09F}" type="datetimeFigureOut">
              <a:rPr lang="zh-TW" altLang="en-US" smtClean="0"/>
              <a:pPr/>
              <a:t>2/19/13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Title and Text">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4638"/>
            <a:ext cx="8229600" cy="724429"/>
          </a:xfrm>
        </p:spPr>
        <p:txBody>
          <a:bodyPr rtlCol="0"/>
          <a:lstStyle>
            <a:lvl1pPr>
              <a:defRPr b="1">
                <a:solidFill>
                  <a:srgbClr val="0078C0"/>
                </a:solidFill>
              </a:defRPr>
            </a:lvl1pPr>
          </a:lstStyle>
          <a:p>
            <a:r>
              <a:rPr lang="en-US" dirty="0"/>
              <a:t>Click to edit Master title style</a:t>
            </a:r>
          </a:p>
        </p:txBody>
      </p:sp>
      <p:sp>
        <p:nvSpPr>
          <p:cNvPr id="3" name="Rectangle 2"/>
          <p:cNvSpPr>
            <a:spLocks noGrp="1"/>
          </p:cNvSpPr>
          <p:nvPr>
            <p:ph type="body" idx="1"/>
          </p:nvPr>
        </p:nvSpPr>
        <p:spPr>
          <a:xfrm>
            <a:off x="457200" y="1286934"/>
            <a:ext cx="8229600" cy="4839230"/>
          </a:xfrm>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p:txBody>
          <a:bodyPr/>
          <a:lstStyle>
            <a:lvl1pPr>
              <a:defRPr/>
            </a:lvl1pPr>
          </a:lstStyle>
          <a:p>
            <a:pPr>
              <a:defRPr/>
            </a:pPr>
            <a:fld id="{DC2F2A86-6A09-4B58-80CF-67D75A390D10}" type="datetime1">
              <a:rPr lang="en-US" smtClean="0"/>
              <a:pPr>
                <a:defRPr/>
              </a:pPr>
              <a:t>2/19/13</a:t>
            </a:fld>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6E3E026C-9B7C-964A-9AB0-21B2B0C30D06}" type="slidenum">
              <a:rPr lang="en-US"/>
              <a:pPr>
                <a:defRPr/>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247123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BBEAD13-0566-4C6C-97E7-55F17F24B09F}" type="datetimeFigureOut">
              <a:rPr lang="zh-TW" altLang="en-US" smtClean="0"/>
              <a:pPr/>
              <a:t>2/19/13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4361688" y="1026372"/>
            <a:ext cx="457200" cy="441325"/>
          </a:xfrm>
        </p:spPr>
        <p:txBody>
          <a:bodyPr/>
          <a:lstStyle/>
          <a:p>
            <a:fld id="{73DA0BB7-265A-403C-9275-D587AB510EDC}" type="slidenum">
              <a:rPr lang="zh-TW" altLang="en-US" smtClean="0"/>
              <a:pPr/>
              <a:t>‹#›</a:t>
            </a:fld>
            <a:endParaRPr lang="zh-TW" alt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zh-TW" altLang="en-US"/>
          </a:p>
        </p:txBody>
      </p:sp>
      <p:sp>
        <p:nvSpPr>
          <p:cNvPr id="4" name="Date Placeholder 3"/>
          <p:cNvSpPr>
            <a:spLocks noGrp="1"/>
          </p:cNvSpPr>
          <p:nvPr>
            <p:ph type="dt" sz="half" idx="10"/>
          </p:nvPr>
        </p:nvSpPr>
        <p:spPr/>
        <p:txBody>
          <a:bodyPr/>
          <a:lstStyle/>
          <a:p>
            <a:fld id="{5BBEAD13-0566-4C6C-97E7-55F17F24B09F}" type="datetimeFigureOut">
              <a:rPr lang="zh-TW" altLang="en-US" smtClean="0"/>
              <a:pPr/>
              <a:t>2/19/13</a:t>
            </a:fld>
            <a:endParaRPr lang="zh-TW" alt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3DA0BB7-265A-403C-9275-D587AB510EDC}" type="slidenum">
              <a:rPr lang="zh-TW" altLang="en-US" smtClean="0"/>
              <a:pPr/>
              <a:t>‹#›</a:t>
            </a:fld>
            <a:endParaRPr lang="zh-TW" alt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BBEAD13-0566-4C6C-97E7-55F17F24B09F}" type="datetimeFigureOut">
              <a:rPr lang="zh-TW" altLang="en-US" smtClean="0"/>
              <a:pPr/>
              <a:t>2/19/13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BBEAD13-0566-4C6C-97E7-55F17F24B09F}" type="datetimeFigureOut">
              <a:rPr lang="zh-TW" altLang="en-US" smtClean="0"/>
              <a:pPr/>
              <a:t>2/19/13</a:t>
            </a:fld>
            <a:endParaRPr lang="zh-TW" altLang="en-US"/>
          </a:p>
        </p:txBody>
      </p:sp>
      <p:sp>
        <p:nvSpPr>
          <p:cNvPr id="8" name="Footer Placeholder 7"/>
          <p:cNvSpPr>
            <a:spLocks noGrp="1"/>
          </p:cNvSpPr>
          <p:nvPr>
            <p:ph type="ftr" sz="quarter" idx="11"/>
          </p:nvPr>
        </p:nvSpPr>
        <p:spPr>
          <a:xfrm>
            <a:off x="304800" y="6409944"/>
            <a:ext cx="3581400" cy="365760"/>
          </a:xfrm>
        </p:spPr>
        <p:txBody>
          <a:bodyPr/>
          <a:lstStyle/>
          <a:p>
            <a:endParaRPr lang="zh-TW" alt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3DA0BB7-265A-403C-9275-D587AB510EDC}" type="slidenum">
              <a:rPr lang="zh-TW" altLang="en-US" smtClean="0"/>
              <a:pPr/>
              <a:t>‹#›</a:t>
            </a:fld>
            <a:endParaRPr lang="zh-TW" alt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BEAD13-0566-4C6C-97E7-55F17F24B09F}" type="datetimeFigureOut">
              <a:rPr lang="zh-TW" altLang="en-US" smtClean="0"/>
              <a:pPr/>
              <a:t>2/19/13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a:xfrm>
            <a:off x="4343400" y="1036020"/>
            <a:ext cx="457200" cy="441325"/>
          </a:xfrm>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BBEAD13-0566-4C6C-97E7-55F17F24B09F}" type="datetimeFigureOut">
              <a:rPr lang="zh-TW" altLang="en-US" smtClean="0"/>
              <a:pPr/>
              <a:t>2/19/13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3DA0BB7-265A-403C-9275-D587AB510EDC}" type="slidenum">
              <a:rPr lang="zh-TW" altLang="en-US" smtClean="0"/>
              <a:pPr/>
              <a:t>‹#›</a:t>
            </a:fld>
            <a:endParaRPr lang="zh-TW" alt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BBEAD13-0566-4C6C-97E7-55F17F24B09F}" type="datetimeFigureOut">
              <a:rPr lang="zh-TW" altLang="en-US" smtClean="0"/>
              <a:pPr/>
              <a:t>2/19/13</a:t>
            </a:fld>
            <a:endParaRPr lang="zh-TW" altLang="en-US"/>
          </a:p>
        </p:txBody>
      </p:sp>
      <p:sp>
        <p:nvSpPr>
          <p:cNvPr id="6" name="Footer Placeholder 5"/>
          <p:cNvSpPr>
            <a:spLocks noGrp="1"/>
          </p:cNvSpPr>
          <p:nvPr>
            <p:ph type="ftr" sz="quarter" idx="11"/>
          </p:nvPr>
        </p:nvSpPr>
        <p:spPr>
          <a:xfrm>
            <a:off x="301752" y="6410848"/>
            <a:ext cx="3383280" cy="365760"/>
          </a:xfrm>
        </p:spPr>
        <p:txBody>
          <a:bodyPr/>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3DA0BB7-265A-403C-9275-D587AB510EDC}" type="slidenum">
              <a:rPr lang="zh-TW" altLang="en-US" smtClean="0"/>
              <a:pPr/>
              <a:t>‹#›</a:t>
            </a:fld>
            <a:endParaRPr lang="zh-TW" alt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BBEAD13-0566-4C6C-97E7-55F17F24B09F}" type="datetimeFigureOut">
              <a:rPr lang="zh-TW" altLang="en-US" smtClean="0"/>
              <a:pPr/>
              <a:t>2/19/13</a:t>
            </a:fld>
            <a:endParaRPr lang="zh-TW" altLang="en-US"/>
          </a:p>
        </p:txBody>
      </p:sp>
      <p:sp>
        <p:nvSpPr>
          <p:cNvPr id="6" name="Footer Placeholder 5"/>
          <p:cNvSpPr>
            <a:spLocks noGrp="1"/>
          </p:cNvSpPr>
          <p:nvPr>
            <p:ph type="ftr" sz="quarter" idx="11"/>
          </p:nvPr>
        </p:nvSpPr>
        <p:spPr>
          <a:xfrm>
            <a:off x="301752" y="6410848"/>
            <a:ext cx="3584448" cy="365760"/>
          </a:xfrm>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BBEAD13-0566-4C6C-97E7-55F17F24B09F}" type="datetimeFigureOut">
              <a:rPr lang="zh-TW" altLang="en-US" smtClean="0"/>
              <a:pPr/>
              <a:t>2/19/13</a:t>
            </a:fld>
            <a:endParaRPr lang="zh-TW" alt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TW" alt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3DA0BB7-265A-403C-9275-D587AB510EDC}" type="slidenum">
              <a:rPr lang="zh-TW" altLang="en-US" smtClean="0"/>
              <a:pPr/>
              <a:t>‹#›</a:t>
            </a:fld>
            <a:endParaRPr lang="zh-TW" alt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8.png"/><Relationship Id="rId5" Type="http://schemas.openxmlformats.org/officeDocument/2006/relationships/image" Target="../media/image9.gif"/><Relationship Id="rId6" Type="http://schemas.openxmlformats.org/officeDocument/2006/relationships/image" Target="../media/image10.gif"/><Relationship Id="rId1" Type="http://schemas.openxmlformats.org/officeDocument/2006/relationships/tags" Target="../tags/tag1.xml"/><Relationship Id="rId2"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1.jpe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jpeg"/><Relationship Id="rId1" Type="http://schemas.openxmlformats.org/officeDocument/2006/relationships/tags" Target="../tags/tag2.xml"/><Relationship Id="rId2"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4.jpeg"/><Relationship Id="rId5" Type="http://schemas.openxmlformats.org/officeDocument/2006/relationships/image" Target="../media/image15.jpeg"/><Relationship Id="rId6" Type="http://schemas.openxmlformats.org/officeDocument/2006/relationships/image" Target="../media/image16.png"/><Relationship Id="rId7" Type="http://schemas.openxmlformats.org/officeDocument/2006/relationships/image" Target="../media/image13.png"/><Relationship Id="rId1" Type="http://schemas.openxmlformats.org/officeDocument/2006/relationships/tags" Target="../tags/tag3.xml"/><Relationship Id="rId2"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4.jpeg"/><Relationship Id="rId5" Type="http://schemas.openxmlformats.org/officeDocument/2006/relationships/image" Target="../media/image15.jpeg"/><Relationship Id="rId6" Type="http://schemas.openxmlformats.org/officeDocument/2006/relationships/image" Target="../media/image16.png"/><Relationship Id="rId7" Type="http://schemas.openxmlformats.org/officeDocument/2006/relationships/image" Target="../media/image13.png"/><Relationship Id="rId8" Type="http://schemas.openxmlformats.org/officeDocument/2006/relationships/image" Target="../media/image17.jpeg"/><Relationship Id="rId1" Type="http://schemas.openxmlformats.org/officeDocument/2006/relationships/tags" Target="../tags/tag4.xml"/><Relationship Id="rId2"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15.jpeg"/><Relationship Id="rId5" Type="http://schemas.openxmlformats.org/officeDocument/2006/relationships/image" Target="../media/image16.png"/><Relationship Id="rId6" Type="http://schemas.openxmlformats.org/officeDocument/2006/relationships/image" Target="../media/image17.jpeg"/><Relationship Id="rId7" Type="http://schemas.openxmlformats.org/officeDocument/2006/relationships/image" Target="../media/image18.png"/><Relationship Id="rId1" Type="http://schemas.openxmlformats.org/officeDocument/2006/relationships/tags" Target="../tags/tag5.xml"/><Relationship Id="rId2"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jpe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chart" Target="../charts/char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23.png"/><Relationship Id="rId5" Type="http://schemas.openxmlformats.org/officeDocument/2006/relationships/image" Target="../media/image26.png"/><Relationship Id="rId1" Type="http://schemas.openxmlformats.org/officeDocument/2006/relationships/tags" Target="../tags/tag7.xml"/><Relationship Id="rId2"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23.png"/><Relationship Id="rId5" Type="http://schemas.openxmlformats.org/officeDocument/2006/relationships/image" Target="../media/image26.png"/><Relationship Id="rId6" Type="http://schemas.openxmlformats.org/officeDocument/2006/relationships/image" Target="../media/image27.jpeg"/><Relationship Id="rId1" Type="http://schemas.openxmlformats.org/officeDocument/2006/relationships/tags" Target="../tags/tag8.xml"/><Relationship Id="rId2"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23.png"/><Relationship Id="rId5" Type="http://schemas.openxmlformats.org/officeDocument/2006/relationships/image" Target="../media/image26.png"/><Relationship Id="rId1" Type="http://schemas.openxmlformats.org/officeDocument/2006/relationships/tags" Target="../tags/tag9.xml"/><Relationship Id="rId2"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23.png"/><Relationship Id="rId5" Type="http://schemas.openxmlformats.org/officeDocument/2006/relationships/image" Target="../media/image26.png"/><Relationship Id="rId6" Type="http://schemas.openxmlformats.org/officeDocument/2006/relationships/image" Target="../media/image27.jpeg"/><Relationship Id="rId1" Type="http://schemas.openxmlformats.org/officeDocument/2006/relationships/tags" Target="../tags/tag10.xml"/><Relationship Id="rId2"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534400" cy="1749552"/>
          </a:xfrm>
        </p:spPr>
        <p:txBody>
          <a:bodyPr>
            <a:normAutofit fontScale="90000"/>
          </a:bodyPr>
          <a:lstStyle/>
          <a:p>
            <a:r>
              <a:rPr lang="en-US" dirty="0" smtClean="0"/>
              <a:t>A Quantitative Analysis of the Insecurity of Embedded</a:t>
            </a:r>
            <a:br>
              <a:rPr lang="en-US" dirty="0" smtClean="0"/>
            </a:br>
            <a:r>
              <a:rPr lang="en-US" dirty="0" smtClean="0"/>
              <a:t/>
            </a:r>
            <a:br>
              <a:rPr lang="en-US" dirty="0" smtClean="0"/>
            </a:br>
            <a:r>
              <a:rPr lang="en-US" dirty="0" smtClean="0"/>
              <a:t>Network Devices: Results of a Wide-Area Scan</a:t>
            </a:r>
            <a:endParaRPr lang="en-US" dirty="0"/>
          </a:p>
        </p:txBody>
      </p:sp>
      <p:sp>
        <p:nvSpPr>
          <p:cNvPr id="3" name="Content Placeholder 2"/>
          <p:cNvSpPr>
            <a:spLocks noGrp="1"/>
          </p:cNvSpPr>
          <p:nvPr>
            <p:ph sz="quarter" idx="1"/>
          </p:nvPr>
        </p:nvSpPr>
        <p:spPr>
          <a:xfrm>
            <a:off x="457200" y="3352800"/>
            <a:ext cx="8229600" cy="2773363"/>
          </a:xfrm>
        </p:spPr>
        <p:txBody>
          <a:bodyPr>
            <a:normAutofit lnSpcReduction="10000"/>
          </a:bodyPr>
          <a:lstStyle/>
          <a:p>
            <a:pPr>
              <a:buNone/>
            </a:pPr>
            <a:r>
              <a:rPr lang="en-US" dirty="0" err="1" smtClean="0"/>
              <a:t>Ang</a:t>
            </a:r>
            <a:r>
              <a:rPr lang="en-US" dirty="0" smtClean="0"/>
              <a:t> Cui and Salvatore J. </a:t>
            </a:r>
            <a:r>
              <a:rPr lang="en-US" dirty="0" err="1" smtClean="0"/>
              <a:t>Stolfo</a:t>
            </a:r>
            <a:endParaRPr lang="en-US" dirty="0" smtClean="0"/>
          </a:p>
          <a:p>
            <a:endParaRPr lang="en-US" dirty="0" smtClean="0"/>
          </a:p>
          <a:p>
            <a:pPr>
              <a:buNone/>
            </a:pPr>
            <a:r>
              <a:rPr lang="en-US" dirty="0" smtClean="0"/>
              <a:t>Department of Computer Science, Columbia University</a:t>
            </a:r>
          </a:p>
          <a:p>
            <a:endParaRPr lang="en-US" dirty="0" smtClean="0"/>
          </a:p>
          <a:p>
            <a:pPr>
              <a:buNone/>
            </a:pPr>
            <a:r>
              <a:rPr lang="en-US" dirty="0" smtClean="0"/>
              <a:t>{</a:t>
            </a:r>
            <a:r>
              <a:rPr lang="en-US" dirty="0" err="1" smtClean="0"/>
              <a:t>ang,sal}@cs.columbia.edu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Use default passwords to try to log into embedded </a:t>
            </a:r>
            <a:r>
              <a:rPr lang="en-US" dirty="0" smtClean="0"/>
              <a:t>devices by verification profile</a:t>
            </a:r>
          </a:p>
          <a:p>
            <a:endParaRPr lang="en-US" dirty="0" smtClean="0"/>
          </a:p>
          <a:p>
            <a:r>
              <a:rPr lang="en-US" dirty="0" smtClean="0"/>
              <a:t>Gain root access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Each scan takes </a:t>
            </a:r>
            <a:r>
              <a:rPr lang="en-US" dirty="0" smtClean="0"/>
              <a:t>approximately </a:t>
            </a:r>
            <a:r>
              <a:rPr lang="en-US" dirty="0" smtClean="0"/>
              <a:t>four weeks and involves two or three sweeps of </a:t>
            </a:r>
            <a:r>
              <a:rPr lang="en-US" dirty="0" smtClean="0"/>
              <a:t>the</a:t>
            </a:r>
            <a:r>
              <a:rPr lang="en-US" dirty="0" smtClean="0"/>
              <a:t> </a:t>
            </a:r>
            <a:r>
              <a:rPr lang="en-US" dirty="0" smtClean="0"/>
              <a:t>entire </a:t>
            </a:r>
            <a:r>
              <a:rPr lang="en-US" dirty="0" smtClean="0"/>
              <a:t>monitored IP </a:t>
            </a:r>
            <a:r>
              <a:rPr lang="en-US" dirty="0" smtClean="0"/>
              <a:t>space</a:t>
            </a:r>
          </a:p>
          <a:p>
            <a:endParaRPr lang="en-US" dirty="0" smtClean="0"/>
          </a:p>
          <a:p>
            <a:r>
              <a:rPr lang="en-US" dirty="0" smtClean="0"/>
              <a:t>Increase likelihood of getting connection</a:t>
            </a:r>
          </a:p>
          <a:p>
            <a:endParaRPr lang="en-US" dirty="0" smtClean="0"/>
          </a:p>
          <a:p>
            <a:r>
              <a:rPr lang="en-US" dirty="0" smtClean="0"/>
              <a:t>Allow for comparison over time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Concerns </a:t>
            </a:r>
            <a:endParaRPr lang="en-US" dirty="0"/>
          </a:p>
        </p:txBody>
      </p:sp>
      <p:sp>
        <p:nvSpPr>
          <p:cNvPr id="3" name="Content Placeholder 2"/>
          <p:cNvSpPr>
            <a:spLocks noGrp="1"/>
          </p:cNvSpPr>
          <p:nvPr>
            <p:ph sz="quarter" idx="1"/>
          </p:nvPr>
        </p:nvSpPr>
        <p:spPr/>
        <p:txBody>
          <a:bodyPr/>
          <a:lstStyle/>
          <a:p>
            <a:r>
              <a:rPr lang="en-US" dirty="0" smtClean="0"/>
              <a:t>Make sure we are not overloading networks</a:t>
            </a:r>
          </a:p>
          <a:p>
            <a:endParaRPr lang="en-US" dirty="0" smtClean="0"/>
          </a:p>
          <a:p>
            <a:r>
              <a:rPr lang="en-US" dirty="0" smtClean="0"/>
              <a:t>Make it easy to opt out of research</a:t>
            </a:r>
          </a:p>
          <a:p>
            <a:endParaRPr lang="en-US" dirty="0" smtClean="0"/>
          </a:p>
          <a:p>
            <a:r>
              <a:rPr lang="en-US" dirty="0" smtClean="0"/>
              <a:t>Have secondary checks (Columbia University NOC)</a:t>
            </a:r>
          </a:p>
          <a:p>
            <a:endParaRPr lang="en-US" dirty="0" smtClean="0"/>
          </a:p>
          <a:p>
            <a:r>
              <a:rPr lang="en-US" dirty="0" smtClean="0"/>
              <a:t>Rigid security policies for protecting data</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Sensitive </a:t>
            </a:r>
            <a:r>
              <a:rPr lang="en-US" dirty="0" smtClean="0"/>
              <a:t>experimental </a:t>
            </a:r>
            <a:r>
              <a:rPr lang="en-US" dirty="0" smtClean="0"/>
              <a:t>data is purged from the production </a:t>
            </a:r>
            <a:r>
              <a:rPr lang="en-US" dirty="0" smtClean="0"/>
              <a:t>database</a:t>
            </a:r>
            <a:r>
              <a:rPr lang="en-US" dirty="0" smtClean="0"/>
              <a:t> </a:t>
            </a:r>
            <a:r>
              <a:rPr lang="en-US" dirty="0" smtClean="0"/>
              <a:t>regularly</a:t>
            </a:r>
          </a:p>
          <a:p>
            <a:endParaRPr lang="en-US" dirty="0" smtClean="0"/>
          </a:p>
          <a:p>
            <a:r>
              <a:rPr lang="en-US" dirty="0" smtClean="0"/>
              <a:t>T</a:t>
            </a:r>
            <a:r>
              <a:rPr lang="en-US" dirty="0" smtClean="0"/>
              <a:t>ransferred </a:t>
            </a:r>
            <a:r>
              <a:rPr lang="en-US" dirty="0" smtClean="0"/>
              <a:t>to an </a:t>
            </a:r>
            <a:r>
              <a:rPr lang="en-US" dirty="0" err="1" smtClean="0"/>
              <a:t>IronKey</a:t>
            </a:r>
            <a:r>
              <a:rPr lang="en-US" dirty="0" smtClean="0"/>
              <a:t> [4] USB </a:t>
            </a:r>
            <a:r>
              <a:rPr lang="en-US" dirty="0" smtClean="0"/>
              <a:t>stick</a:t>
            </a:r>
            <a:r>
              <a:rPr lang="en-US" dirty="0" smtClean="0"/>
              <a:t> </a:t>
            </a:r>
            <a:r>
              <a:rPr lang="en-US" dirty="0" smtClean="0"/>
              <a:t>for </a:t>
            </a:r>
            <a:r>
              <a:rPr lang="en-US" dirty="0" smtClean="0"/>
              <a:t>encrypted </a:t>
            </a:r>
            <a:r>
              <a:rPr lang="en-US" dirty="0" smtClean="0"/>
              <a:t>offline </a:t>
            </a:r>
            <a:r>
              <a:rPr lang="en-US" dirty="0" smtClean="0"/>
              <a:t>storage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US" dirty="0"/>
          </a:p>
        </p:txBody>
      </p:sp>
      <p:sp>
        <p:nvSpPr>
          <p:cNvPr id="3" name="Content Placeholder 2"/>
          <p:cNvSpPr>
            <a:spLocks noGrp="1"/>
          </p:cNvSpPr>
          <p:nvPr>
            <p:ph sz="quarter" idx="1"/>
          </p:nvPr>
        </p:nvSpPr>
        <p:spPr/>
        <p:txBody>
          <a:bodyPr>
            <a:normAutofit/>
          </a:bodyPr>
          <a:lstStyle/>
          <a:p>
            <a:r>
              <a:rPr lang="en-US" dirty="0" smtClean="0"/>
              <a:t>Identified approximately 1.1 million vulnerable devices. (as of now the paper cites 540,000)</a:t>
            </a:r>
          </a:p>
          <a:p>
            <a:endParaRPr lang="en-US" dirty="0" smtClean="0"/>
          </a:p>
          <a:p>
            <a:r>
              <a:rPr lang="en-US" dirty="0" smtClean="0"/>
              <a:t>Over 96% of such accessible devices remain vulnerable after a 4-month period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300,000 vulnerable embedded devices within </a:t>
            </a:r>
            <a:r>
              <a:rPr lang="en-US" dirty="0" smtClean="0"/>
              <a:t>two ISP networks in Asia.</a:t>
            </a:r>
            <a:r>
              <a:rPr lang="en-US" dirty="0" smtClean="0"/>
              <a:t> </a:t>
            </a:r>
          </a:p>
          <a:p>
            <a:endParaRPr lang="en-US" dirty="0" smtClean="0"/>
          </a:p>
          <a:p>
            <a:endParaRPr lang="en-US" dirty="0" smtClean="0"/>
          </a:p>
          <a:p>
            <a:r>
              <a:rPr lang="en-US" dirty="0" smtClean="0"/>
              <a:t>R</a:t>
            </a:r>
            <a:r>
              <a:rPr lang="en-US" dirty="0" smtClean="0"/>
              <a:t>esidential </a:t>
            </a:r>
            <a:r>
              <a:rPr lang="en-US" dirty="0" smtClean="0"/>
              <a:t>ISPs constitute over 68% </a:t>
            </a:r>
            <a:r>
              <a:rPr lang="en-US" dirty="0" smtClean="0"/>
              <a:t>of</a:t>
            </a:r>
            <a:r>
              <a:rPr lang="en-US" dirty="0" smtClean="0"/>
              <a:t> </a:t>
            </a:r>
            <a:r>
              <a:rPr lang="en-US" dirty="0" smtClean="0"/>
              <a:t>the </a:t>
            </a:r>
            <a:r>
              <a:rPr lang="en-US" dirty="0" smtClean="0"/>
              <a:t>entire vulnerable population.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3-02-19 at 8.58.05 PM.png"/>
          <p:cNvPicPr>
            <a:picLocks noGrp="1" noChangeAspect="1"/>
          </p:cNvPicPr>
          <p:nvPr>
            <p:ph sz="quarter" idx="1"/>
          </p:nvPr>
        </p:nvPicPr>
        <p:blipFill>
          <a:blip r:embed="rId2"/>
          <a:srcRect l="-31293" r="-31293"/>
          <a:stretch>
            <a:fillRect/>
          </a:stretch>
        </p:blipFill>
        <p:spPr>
          <a:xfrm>
            <a:off x="-533400" y="838200"/>
            <a:ext cx="9921240" cy="53340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3-02-17 at 5.49.00 PM.png"/>
          <p:cNvPicPr>
            <a:picLocks noGrp="1" noChangeAspect="1"/>
          </p:cNvPicPr>
          <p:nvPr>
            <p:ph sz="quarter" idx="1"/>
          </p:nvPr>
        </p:nvPicPr>
        <p:blipFill>
          <a:blip r:embed="rId2"/>
          <a:srcRect t="-15828" b="-15828"/>
          <a:stretch>
            <a:fillRect/>
          </a:stretch>
        </p:blip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Content Placeholder 4" descr="Screen Shot 2013-02-19 at 8.54.12 PM.png"/>
          <p:cNvPicPr>
            <a:picLocks noGrp="1" noChangeAspect="1"/>
          </p:cNvPicPr>
          <p:nvPr>
            <p:ph sz="quarter" idx="1"/>
          </p:nvPr>
        </p:nvPicPr>
        <p:blipFill>
          <a:blip r:embed="rId2"/>
          <a:srcRect l="-43619" r="-43619"/>
          <a:stretch>
            <a:fillRect/>
          </a:stretch>
        </p:blipFill>
        <p:spPr>
          <a:xfrm>
            <a:off x="-1981200" y="0"/>
            <a:ext cx="12755880" cy="68580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Content Placeholder 4" descr="Screen Shot 2013-02-19 at 8.54.31 PM.png"/>
          <p:cNvPicPr>
            <a:picLocks noGrp="1" noChangeAspect="1"/>
          </p:cNvPicPr>
          <p:nvPr>
            <p:ph sz="quarter" idx="1"/>
          </p:nvPr>
        </p:nvPicPr>
        <p:blipFill>
          <a:blip r:embed="rId2"/>
          <a:srcRect l="-7926" r="-7926"/>
          <a:stretch>
            <a:fillRect/>
          </a:stretch>
        </p:blipFill>
        <p:spPr>
          <a:xfrm>
            <a:off x="-609600" y="609600"/>
            <a:ext cx="10493837" cy="5641848"/>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sz="quarter" idx="1"/>
          </p:nvPr>
        </p:nvSpPr>
        <p:spPr>
          <a:xfrm>
            <a:off x="533400" y="2819400"/>
            <a:ext cx="8229600" cy="4525963"/>
          </a:xfrm>
        </p:spPr>
        <p:txBody>
          <a:bodyPr/>
          <a:lstStyle/>
          <a:p>
            <a:r>
              <a:rPr lang="en-US" dirty="0" smtClean="0"/>
              <a:t>Embedded network devices have become an ubiquitous fixture in the modern home, office as well as in the global communication infrastructure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3-02-17 at 5.59.12 PM.png"/>
          <p:cNvPicPr>
            <a:picLocks noGrp="1" noChangeAspect="1"/>
          </p:cNvPicPr>
          <p:nvPr>
            <p:ph sz="quarter" idx="1"/>
          </p:nvPr>
        </p:nvPicPr>
        <p:blipFill>
          <a:blip r:embed="rId2"/>
          <a:srcRect l="-40937" r="-40937"/>
          <a:stretch>
            <a:fillRect/>
          </a:stretch>
        </p:blipFill>
        <p:spPr>
          <a:xfrm>
            <a:off x="-1447800" y="0"/>
            <a:ext cx="12188952" cy="65532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3 types of devices are 55% of vulnerable</a:t>
            </a:r>
          </a:p>
          <a:p>
            <a:endParaRPr lang="en-US" dirty="0" smtClean="0"/>
          </a:p>
          <a:p>
            <a:r>
              <a:rPr lang="en-US" dirty="0" smtClean="0"/>
              <a:t>This could be used for massive DDOS </a:t>
            </a:r>
            <a:r>
              <a:rPr lang="en-US" dirty="0" smtClean="0"/>
              <a:t>attack</a:t>
            </a:r>
          </a:p>
          <a:p>
            <a:endParaRPr lang="en-US" dirty="0"/>
          </a:p>
        </p:txBody>
      </p:sp>
      <p:sp>
        <p:nvSpPr>
          <p:cNvPr id="4" name="Title 3"/>
          <p:cNvSpPr>
            <a:spLocks noGrp="1"/>
          </p:cNvSpPr>
          <p:nvPr>
            <p:ph type="title"/>
          </p:nvPr>
        </p:nvSpPr>
        <p:spPr/>
        <p:txBody>
          <a:bodyPr/>
          <a:lstStyle/>
          <a:p>
            <a:r>
              <a:rPr lang="en-US" dirty="0" smtClean="0"/>
              <a:t>DDOS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HP </a:t>
            </a:r>
            <a:r>
              <a:rPr lang="en-US" dirty="0" err="1" smtClean="0"/>
              <a:t>JetDirect</a:t>
            </a:r>
            <a:r>
              <a:rPr lang="en-US" dirty="0" smtClean="0"/>
              <a:t> Printer Servers represent 44,000 of vulnerable devices </a:t>
            </a:r>
          </a:p>
          <a:p>
            <a:endParaRPr lang="en-US" dirty="0" smtClean="0"/>
          </a:p>
          <a:p>
            <a:r>
              <a:rPr lang="en-US" dirty="0" smtClean="0"/>
              <a:t>Located in 2505 unique organizations</a:t>
            </a:r>
          </a:p>
          <a:p>
            <a:endParaRPr lang="en-US" dirty="0" smtClean="0"/>
          </a:p>
          <a:p>
            <a:r>
              <a:rPr lang="en-US" dirty="0" smtClean="0"/>
              <a:t>This allows hackers to see data and dataflow</a:t>
            </a:r>
          </a:p>
          <a:p>
            <a:endParaRPr lang="en-US" dirty="0"/>
          </a:p>
        </p:txBody>
      </p:sp>
      <p:sp>
        <p:nvSpPr>
          <p:cNvPr id="4" name="Title 3"/>
          <p:cNvSpPr>
            <a:spLocks noGrp="1"/>
          </p:cNvSpPr>
          <p:nvPr>
            <p:ph type="title"/>
          </p:nvPr>
        </p:nvSpPr>
        <p:spPr/>
        <p:txBody>
          <a:bodyPr/>
          <a:lstStyle/>
          <a:p>
            <a:r>
              <a:rPr lang="en-US" dirty="0" smtClean="0"/>
              <a:t>Office Espionage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sz="quarter" idx="1"/>
          </p:nvPr>
        </p:nvSpPr>
        <p:spPr/>
        <p:txBody>
          <a:bodyPr/>
          <a:lstStyle/>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83568" y="3886200"/>
            <a:ext cx="7848872" cy="1752600"/>
          </a:xfrm>
        </p:spPr>
        <p:txBody>
          <a:bodyPr>
            <a:normAutofit/>
          </a:bodyPr>
          <a:lstStyle/>
          <a:p>
            <a:r>
              <a:rPr lang="en-US" altLang="zh-TW" dirty="0" err="1"/>
              <a:t>Shyamnath</a:t>
            </a:r>
            <a:r>
              <a:rPr lang="en-US" altLang="zh-TW" dirty="0"/>
              <a:t> </a:t>
            </a:r>
            <a:r>
              <a:rPr lang="en-US" altLang="zh-TW" dirty="0" err="1" smtClean="0"/>
              <a:t>Gollakota</a:t>
            </a:r>
            <a:r>
              <a:rPr lang="en-US" altLang="zh-TW" dirty="0" smtClean="0"/>
              <a:t>, </a:t>
            </a:r>
            <a:r>
              <a:rPr lang="en-US" altLang="zh-TW" dirty="0" err="1" smtClean="0"/>
              <a:t>Haitham</a:t>
            </a:r>
            <a:r>
              <a:rPr lang="en-US" altLang="zh-TW" dirty="0" smtClean="0"/>
              <a:t> </a:t>
            </a:r>
            <a:r>
              <a:rPr lang="en-US" altLang="zh-TW" dirty="0" err="1" smtClean="0"/>
              <a:t>Hassanieh</a:t>
            </a:r>
            <a:r>
              <a:rPr lang="en-US" altLang="zh-TW" dirty="0" smtClean="0"/>
              <a:t>, Benjamin </a:t>
            </a:r>
            <a:r>
              <a:rPr lang="en-US" altLang="zh-TW" dirty="0" err="1" smtClean="0"/>
              <a:t>Ransford</a:t>
            </a:r>
            <a:r>
              <a:rPr lang="en-US" altLang="zh-TW" dirty="0" smtClean="0"/>
              <a:t>, Dina </a:t>
            </a:r>
            <a:r>
              <a:rPr lang="en-US" altLang="zh-TW" dirty="0" err="1" smtClean="0"/>
              <a:t>Katabi</a:t>
            </a:r>
            <a:r>
              <a:rPr lang="en-US" altLang="zh-TW" dirty="0" smtClean="0"/>
              <a:t>, and Kevin Fu</a:t>
            </a:r>
            <a:br>
              <a:rPr lang="en-US" altLang="zh-TW" dirty="0" smtClean="0"/>
            </a:br>
            <a:r>
              <a:rPr lang="en-US" altLang="zh-TW" dirty="0" smtClean="0"/>
              <a:t>ACM SIGCOMM 2011</a:t>
            </a:r>
            <a:endParaRPr lang="zh-TW" altLang="en-US" dirty="0"/>
          </a:p>
        </p:txBody>
      </p:sp>
      <p:sp>
        <p:nvSpPr>
          <p:cNvPr id="2" name="標題 1"/>
          <p:cNvSpPr>
            <a:spLocks noGrp="1"/>
          </p:cNvSpPr>
          <p:nvPr>
            <p:ph type="ctrTitle"/>
          </p:nvPr>
        </p:nvSpPr>
        <p:spPr/>
        <p:txBody>
          <a:bodyPr>
            <a:normAutofit fontScale="90000"/>
          </a:bodyPr>
          <a:lstStyle/>
          <a:p>
            <a:r>
              <a:rPr lang="en-US" altLang="zh-TW" dirty="0"/>
              <a:t>They Can Hear Your Heartbeats: Non-Invasive Security for</a:t>
            </a:r>
            <a:br>
              <a:rPr lang="en-US" altLang="zh-TW" dirty="0"/>
            </a:br>
            <a:r>
              <a:rPr lang="en-US" altLang="zh-TW" dirty="0"/>
              <a:t>Implantable Medical Devices</a:t>
            </a:r>
            <a:endParaRPr lang="zh-TW"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548192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Implantable Medical </a:t>
            </a:r>
            <a:r>
              <a:rPr lang="en-US" altLang="zh-TW" dirty="0" smtClean="0"/>
              <a:t>Devices (IMD)</a:t>
            </a:r>
            <a:endParaRPr lang="en-US" sz="3500" b="0" dirty="0">
              <a:latin typeface="Calibri" pitchFamily="34" charset="0"/>
              <a:cs typeface="Calibri" pitchFamily="34" charset="0"/>
            </a:endParaRPr>
          </a:p>
        </p:txBody>
      </p:sp>
      <p:pic>
        <p:nvPicPr>
          <p:cNvPr id="17" name="Picture 2"/>
          <p:cNvPicPr>
            <a:picLocks noChangeArrowheads="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40043" y="1554480"/>
            <a:ext cx="1854517" cy="249459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cap="flat">
                <a:solidFill>
                  <a:schemeClr val="tx1"/>
                </a:solidFill>
                <a:miter lim="800000"/>
                <a:headEnd/>
                <a:tailEnd/>
              </a14:hiddenLine>
            </a:ext>
          </a:extLst>
        </p:spPr>
      </p:pic>
      <p:pic>
        <p:nvPicPr>
          <p:cNvPr id="2051" name="Picture 3" descr="C:\Users\gshyam\Desktop\Implanted-device.gif"/>
          <p:cNvPicPr>
            <a:picLocks noChangeAspect="1" noChangeArrowheads="1"/>
          </p:cNvPicPr>
          <p:nvPr/>
        </p:nvPicPr>
        <p:blipFill>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973445" y="1373029"/>
            <a:ext cx="3246755" cy="285750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2050" name="Picture 2" descr="C:\Users\gshyam\Desktop\kinetra2.gif"/>
          <p:cNvPicPr>
            <a:picLocks noChangeAspect="1" noChangeArrowheads="1"/>
          </p:cNvPicPr>
          <p:nvPr/>
        </p:nvPicPr>
        <p:blipFill>
          <a:blip r:embed="rId6">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750820" y="1606549"/>
            <a:ext cx="3498194" cy="253619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4" name="TextBox 3"/>
          <p:cNvSpPr txBox="1"/>
          <p:nvPr/>
        </p:nvSpPr>
        <p:spPr>
          <a:xfrm>
            <a:off x="5394960" y="4049078"/>
            <a:ext cx="3733800" cy="369332"/>
          </a:xfrm>
          <a:prstGeom prst="rect">
            <a:avLst/>
          </a:prstGeom>
          <a:solidFill>
            <a:schemeClr val="bg1"/>
          </a:solidFill>
        </p:spPr>
        <p:txBody>
          <a:bodyPr wrap="square" rtlCol="0">
            <a:spAutoFit/>
          </a:bodyPr>
          <a:lstStyle/>
          <a:p>
            <a:endParaRPr lang="en-US" dirty="0"/>
          </a:p>
        </p:txBody>
      </p:sp>
      <p:sp>
        <p:nvSpPr>
          <p:cNvPr id="26" name="TextBox 25"/>
          <p:cNvSpPr txBox="1"/>
          <p:nvPr/>
        </p:nvSpPr>
        <p:spPr>
          <a:xfrm>
            <a:off x="320040" y="4239168"/>
            <a:ext cx="2194560" cy="861774"/>
          </a:xfrm>
          <a:prstGeom prst="rect">
            <a:avLst/>
          </a:prstGeom>
          <a:noFill/>
        </p:spPr>
        <p:txBody>
          <a:bodyPr wrap="square" rtlCol="0">
            <a:spAutoFit/>
          </a:bodyPr>
          <a:lstStyle/>
          <a:p>
            <a:r>
              <a:rPr lang="en-US" sz="2500" dirty="0" smtClean="0"/>
              <a:t>     Cardiac </a:t>
            </a:r>
          </a:p>
          <a:p>
            <a:r>
              <a:rPr lang="en-US" sz="2500" dirty="0" smtClean="0"/>
              <a:t>Defibrillators</a:t>
            </a:r>
            <a:endParaRPr lang="en-US" sz="2500" dirty="0"/>
          </a:p>
        </p:txBody>
      </p:sp>
      <p:sp>
        <p:nvSpPr>
          <p:cNvPr id="27" name="TextBox 26"/>
          <p:cNvSpPr txBox="1"/>
          <p:nvPr/>
        </p:nvSpPr>
        <p:spPr>
          <a:xfrm>
            <a:off x="2971799" y="4024618"/>
            <a:ext cx="2543629" cy="861774"/>
          </a:xfrm>
          <a:prstGeom prst="rect">
            <a:avLst/>
          </a:prstGeom>
          <a:noFill/>
        </p:spPr>
        <p:txBody>
          <a:bodyPr wrap="square" rtlCol="0">
            <a:spAutoFit/>
          </a:bodyPr>
          <a:lstStyle/>
          <a:p>
            <a:r>
              <a:rPr lang="en-US" sz="2500" dirty="0" smtClean="0"/>
              <a:t>     </a:t>
            </a:r>
            <a:r>
              <a:rPr lang="en-US" sz="2500" dirty="0" err="1" smtClean="0"/>
              <a:t>Neurostimulators</a:t>
            </a:r>
            <a:endParaRPr lang="en-US" sz="2500" dirty="0" smtClean="0"/>
          </a:p>
        </p:txBody>
      </p:sp>
      <p:sp>
        <p:nvSpPr>
          <p:cNvPr id="28" name="TextBox 27"/>
          <p:cNvSpPr txBox="1"/>
          <p:nvPr/>
        </p:nvSpPr>
        <p:spPr>
          <a:xfrm>
            <a:off x="7086282" y="4177018"/>
            <a:ext cx="2392680" cy="861774"/>
          </a:xfrm>
          <a:prstGeom prst="rect">
            <a:avLst/>
          </a:prstGeom>
          <a:noFill/>
        </p:spPr>
        <p:txBody>
          <a:bodyPr wrap="square" rtlCol="0">
            <a:spAutoFit/>
          </a:bodyPr>
          <a:lstStyle/>
          <a:p>
            <a:r>
              <a:rPr lang="en-US" sz="2500" dirty="0" smtClean="0"/>
              <a:t>Cochlear Implants</a:t>
            </a:r>
          </a:p>
        </p:txBody>
      </p:sp>
    </p:spTree>
    <p:custDataLst>
      <p:tags r:id="rId1"/>
    </p:custDataLst>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89169184"/>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advTm="14026"/>
    </mc:Choice>
    <mc:Fallback>
      <p:transition spd="slow" advTm="14026"/>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 name="Title 1"/>
          <p:cNvSpPr>
            <a:spLocks noGrp="1"/>
          </p:cNvSpPr>
          <p:nvPr>
            <p:ph type="title"/>
          </p:nvPr>
        </p:nvSpPr>
        <p:spPr/>
        <p:txBody>
          <a:bodyPr>
            <a:normAutofit fontScale="90000"/>
          </a:bodyPr>
          <a:lstStyle/>
          <a:p>
            <a:r>
              <a:rPr lang="en-US" altLang="zh-TW" sz="4800" dirty="0"/>
              <a:t>Wireless Interaction in IMD</a:t>
            </a:r>
            <a:endParaRPr lang="en-US" sz="3500" b="0" dirty="0">
              <a:latin typeface="Calibri" pitchFamily="34" charset="0"/>
              <a:cs typeface="Calibri" pitchFamily="34" charset="0"/>
            </a:endParaRPr>
          </a:p>
        </p:txBody>
      </p:sp>
      <p:pic>
        <p:nvPicPr>
          <p:cNvPr id="13" name="Picture 2" descr="C:\Users\gshyam\Desktop\grandma.JPG"/>
          <p:cNvPicPr>
            <a:picLocks noChangeAspect="1" noChangeArrowheads="1"/>
          </p:cNvPicPr>
          <p:nvPr/>
        </p:nvPicPr>
        <p:blipFill>
          <a:blip r:embed="rId4"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42582" y="3079295"/>
            <a:ext cx="2141537" cy="2423318"/>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4" name="Picture 2"/>
          <p:cNvPicPr>
            <a:picLocks noChangeArrowheads="1"/>
          </p:cNvPicPr>
          <p:nvPr/>
        </p:nvPicPr>
        <p:blipFill>
          <a:blip r:embed="rId5"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75423" y="2952930"/>
            <a:ext cx="1557019" cy="19812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cap="flat">
                <a:solidFill>
                  <a:schemeClr val="tx1"/>
                </a:solidFill>
                <a:miter lim="800000"/>
                <a:headEnd/>
                <a:tailEnd/>
              </a14:hiddenLine>
            </a:ext>
          </a:extLst>
        </p:spPr>
      </p:pic>
      <p:pic>
        <p:nvPicPr>
          <p:cNvPr id="15" name="Picture 6"/>
          <p:cNvPicPr>
            <a:picLocks noChangeArrowheads="1"/>
          </p:cNvPicPr>
          <p:nvPr/>
        </p:nvPicPr>
        <p:blipFill>
          <a:blip r:embed="rId6"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225608" y="3311070"/>
            <a:ext cx="1682750" cy="13652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cap="flat">
                <a:solidFill>
                  <a:schemeClr val="tx1"/>
                </a:solidFill>
                <a:miter lim="800000"/>
                <a:headEnd/>
                <a:tailEnd/>
              </a14:hiddenLine>
            </a:ext>
          </a:extLst>
        </p:spPr>
      </p:pic>
      <p:sp>
        <p:nvSpPr>
          <p:cNvPr id="16" name="Arc 15"/>
          <p:cNvSpPr/>
          <p:nvPr/>
        </p:nvSpPr>
        <p:spPr bwMode="auto">
          <a:xfrm>
            <a:off x="633479" y="3407889"/>
            <a:ext cx="1168421" cy="954262"/>
          </a:xfrm>
          <a:prstGeom prst="arc">
            <a:avLst>
              <a:gd name="adj1" fmla="val 19401238"/>
              <a:gd name="adj2" fmla="val 2199001"/>
            </a:avLst>
          </a:prstGeom>
          <a:noFill/>
          <a:ln w="38100" cap="rnd" cmpd="sng" algn="ctr">
            <a:solidFill>
              <a:schemeClr val="bg1">
                <a:lumMod val="65000"/>
              </a:schemeClr>
            </a:solidFill>
            <a:prstDash val="dash"/>
            <a:round/>
            <a:headEnd type="none" w="med" len="med"/>
            <a:tailEnd type="non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182" algn="l" rtl="0" fontAlgn="base">
              <a:spcBef>
                <a:spcPct val="0"/>
              </a:spcBef>
              <a:spcAft>
                <a:spcPct val="0"/>
              </a:spcAft>
              <a:defRPr sz="2400" kern="1200">
                <a:solidFill>
                  <a:schemeClr val="tx1"/>
                </a:solidFill>
                <a:latin typeface="Times New Roman" charset="0"/>
                <a:ea typeface="+mn-ea"/>
                <a:cs typeface="+mn-cs"/>
              </a:defRPr>
            </a:lvl2pPr>
            <a:lvl3pPr marL="914364" algn="l" rtl="0" fontAlgn="base">
              <a:spcBef>
                <a:spcPct val="0"/>
              </a:spcBef>
              <a:spcAft>
                <a:spcPct val="0"/>
              </a:spcAft>
              <a:defRPr sz="2400" kern="1200">
                <a:solidFill>
                  <a:schemeClr val="tx1"/>
                </a:solidFill>
                <a:latin typeface="Times New Roman" charset="0"/>
                <a:ea typeface="+mn-ea"/>
                <a:cs typeface="+mn-cs"/>
              </a:defRPr>
            </a:lvl3pPr>
            <a:lvl4pPr marL="1371545" algn="l" rtl="0" fontAlgn="base">
              <a:spcBef>
                <a:spcPct val="0"/>
              </a:spcBef>
              <a:spcAft>
                <a:spcPct val="0"/>
              </a:spcAft>
              <a:defRPr sz="2400" kern="1200">
                <a:solidFill>
                  <a:schemeClr val="tx1"/>
                </a:solidFill>
                <a:latin typeface="Times New Roman" charset="0"/>
                <a:ea typeface="+mn-ea"/>
                <a:cs typeface="+mn-cs"/>
              </a:defRPr>
            </a:lvl4pPr>
            <a:lvl5pPr marL="1828727" algn="l" rtl="0" fontAlgn="base">
              <a:spcBef>
                <a:spcPct val="0"/>
              </a:spcBef>
              <a:spcAft>
                <a:spcPct val="0"/>
              </a:spcAft>
              <a:defRPr sz="2400" kern="1200">
                <a:solidFill>
                  <a:schemeClr val="tx1"/>
                </a:solidFill>
                <a:latin typeface="Times New Roman" charset="0"/>
                <a:ea typeface="+mn-ea"/>
                <a:cs typeface="+mn-cs"/>
              </a:defRPr>
            </a:lvl5pPr>
            <a:lvl6pPr marL="2285909" algn="l" defTabSz="914364" rtl="0" eaLnBrk="1" latinLnBrk="0" hangingPunct="1">
              <a:defRPr sz="2400" kern="1200">
                <a:solidFill>
                  <a:schemeClr val="tx1"/>
                </a:solidFill>
                <a:latin typeface="Times New Roman" charset="0"/>
                <a:ea typeface="+mn-ea"/>
                <a:cs typeface="+mn-cs"/>
              </a:defRPr>
            </a:lvl6pPr>
            <a:lvl7pPr marL="2743090" algn="l" defTabSz="914364" rtl="0" eaLnBrk="1" latinLnBrk="0" hangingPunct="1">
              <a:defRPr sz="2400" kern="1200">
                <a:solidFill>
                  <a:schemeClr val="tx1"/>
                </a:solidFill>
                <a:latin typeface="Times New Roman" charset="0"/>
                <a:ea typeface="+mn-ea"/>
                <a:cs typeface="+mn-cs"/>
              </a:defRPr>
            </a:lvl7pPr>
            <a:lvl8pPr marL="3200272" algn="l" defTabSz="914364" rtl="0" eaLnBrk="1" latinLnBrk="0" hangingPunct="1">
              <a:defRPr sz="2400" kern="1200">
                <a:solidFill>
                  <a:schemeClr val="tx1"/>
                </a:solidFill>
                <a:latin typeface="Times New Roman" charset="0"/>
                <a:ea typeface="+mn-ea"/>
                <a:cs typeface="+mn-cs"/>
              </a:defRPr>
            </a:lvl8pPr>
            <a:lvl9pPr marL="3657453" algn="l" defTabSz="914364" rtl="0" eaLnBrk="1" latinLnBrk="0" hangingPunct="1">
              <a:defRPr sz="2400" kern="1200">
                <a:solidFill>
                  <a:schemeClr val="tx1"/>
                </a:solidFill>
                <a:latin typeface="Times New Roman" charset="0"/>
                <a:ea typeface="+mn-ea"/>
                <a:cs typeface="+mn-cs"/>
              </a:defRPr>
            </a:lvl9pPr>
          </a:lstStyle>
          <a:p>
            <a:pPr>
              <a:defRPr/>
            </a:pPr>
            <a:endParaRPr lang="en-US" baseline="-25000">
              <a:latin typeface="Arial" pitchFamily="34" charset="0"/>
            </a:endParaRPr>
          </a:p>
        </p:txBody>
      </p:sp>
      <p:sp>
        <p:nvSpPr>
          <p:cNvPr id="17" name="Arc 16"/>
          <p:cNvSpPr/>
          <p:nvPr/>
        </p:nvSpPr>
        <p:spPr bwMode="auto">
          <a:xfrm>
            <a:off x="631159" y="2889728"/>
            <a:ext cx="1748404" cy="2044402"/>
          </a:xfrm>
          <a:prstGeom prst="arc">
            <a:avLst>
              <a:gd name="adj1" fmla="val 19401238"/>
              <a:gd name="adj2" fmla="val 2920912"/>
            </a:avLst>
          </a:prstGeom>
          <a:noFill/>
          <a:ln w="38100" cap="rnd" cmpd="sng" algn="ctr">
            <a:solidFill>
              <a:schemeClr val="bg1">
                <a:lumMod val="65000"/>
              </a:schemeClr>
            </a:solidFill>
            <a:prstDash val="dash"/>
            <a:round/>
            <a:headEnd type="none" w="med" len="med"/>
            <a:tailEnd type="non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182" algn="l" rtl="0" fontAlgn="base">
              <a:spcBef>
                <a:spcPct val="0"/>
              </a:spcBef>
              <a:spcAft>
                <a:spcPct val="0"/>
              </a:spcAft>
              <a:defRPr sz="2400" kern="1200">
                <a:solidFill>
                  <a:schemeClr val="tx1"/>
                </a:solidFill>
                <a:latin typeface="Times New Roman" charset="0"/>
                <a:ea typeface="+mn-ea"/>
                <a:cs typeface="+mn-cs"/>
              </a:defRPr>
            </a:lvl2pPr>
            <a:lvl3pPr marL="914364" algn="l" rtl="0" fontAlgn="base">
              <a:spcBef>
                <a:spcPct val="0"/>
              </a:spcBef>
              <a:spcAft>
                <a:spcPct val="0"/>
              </a:spcAft>
              <a:defRPr sz="2400" kern="1200">
                <a:solidFill>
                  <a:schemeClr val="tx1"/>
                </a:solidFill>
                <a:latin typeface="Times New Roman" charset="0"/>
                <a:ea typeface="+mn-ea"/>
                <a:cs typeface="+mn-cs"/>
              </a:defRPr>
            </a:lvl3pPr>
            <a:lvl4pPr marL="1371545" algn="l" rtl="0" fontAlgn="base">
              <a:spcBef>
                <a:spcPct val="0"/>
              </a:spcBef>
              <a:spcAft>
                <a:spcPct val="0"/>
              </a:spcAft>
              <a:defRPr sz="2400" kern="1200">
                <a:solidFill>
                  <a:schemeClr val="tx1"/>
                </a:solidFill>
                <a:latin typeface="Times New Roman" charset="0"/>
                <a:ea typeface="+mn-ea"/>
                <a:cs typeface="+mn-cs"/>
              </a:defRPr>
            </a:lvl4pPr>
            <a:lvl5pPr marL="1828727" algn="l" rtl="0" fontAlgn="base">
              <a:spcBef>
                <a:spcPct val="0"/>
              </a:spcBef>
              <a:spcAft>
                <a:spcPct val="0"/>
              </a:spcAft>
              <a:defRPr sz="2400" kern="1200">
                <a:solidFill>
                  <a:schemeClr val="tx1"/>
                </a:solidFill>
                <a:latin typeface="Times New Roman" charset="0"/>
                <a:ea typeface="+mn-ea"/>
                <a:cs typeface="+mn-cs"/>
              </a:defRPr>
            </a:lvl5pPr>
            <a:lvl6pPr marL="2285909" algn="l" defTabSz="914364" rtl="0" eaLnBrk="1" latinLnBrk="0" hangingPunct="1">
              <a:defRPr sz="2400" kern="1200">
                <a:solidFill>
                  <a:schemeClr val="tx1"/>
                </a:solidFill>
                <a:latin typeface="Times New Roman" charset="0"/>
                <a:ea typeface="+mn-ea"/>
                <a:cs typeface="+mn-cs"/>
              </a:defRPr>
            </a:lvl6pPr>
            <a:lvl7pPr marL="2743090" algn="l" defTabSz="914364" rtl="0" eaLnBrk="1" latinLnBrk="0" hangingPunct="1">
              <a:defRPr sz="2400" kern="1200">
                <a:solidFill>
                  <a:schemeClr val="tx1"/>
                </a:solidFill>
                <a:latin typeface="Times New Roman" charset="0"/>
                <a:ea typeface="+mn-ea"/>
                <a:cs typeface="+mn-cs"/>
              </a:defRPr>
            </a:lvl7pPr>
            <a:lvl8pPr marL="3200272" algn="l" defTabSz="914364" rtl="0" eaLnBrk="1" latinLnBrk="0" hangingPunct="1">
              <a:defRPr sz="2400" kern="1200">
                <a:solidFill>
                  <a:schemeClr val="tx1"/>
                </a:solidFill>
                <a:latin typeface="Times New Roman" charset="0"/>
                <a:ea typeface="+mn-ea"/>
                <a:cs typeface="+mn-cs"/>
              </a:defRPr>
            </a:lvl8pPr>
            <a:lvl9pPr marL="3657453" algn="l" defTabSz="914364" rtl="0" eaLnBrk="1" latinLnBrk="0" hangingPunct="1">
              <a:defRPr sz="2400" kern="1200">
                <a:solidFill>
                  <a:schemeClr val="tx1"/>
                </a:solidFill>
                <a:latin typeface="Times New Roman" charset="0"/>
                <a:ea typeface="+mn-ea"/>
                <a:cs typeface="+mn-cs"/>
              </a:defRPr>
            </a:lvl9pPr>
          </a:lstStyle>
          <a:p>
            <a:pPr>
              <a:defRPr/>
            </a:pPr>
            <a:endParaRPr lang="en-US" baseline="-25000">
              <a:latin typeface="Arial" pitchFamily="34" charset="0"/>
            </a:endParaRPr>
          </a:p>
        </p:txBody>
      </p:sp>
      <p:sp>
        <p:nvSpPr>
          <p:cNvPr id="20" name="Arc 19"/>
          <p:cNvSpPr/>
          <p:nvPr/>
        </p:nvSpPr>
        <p:spPr bwMode="auto">
          <a:xfrm>
            <a:off x="1211725" y="2293256"/>
            <a:ext cx="1748404" cy="3149600"/>
          </a:xfrm>
          <a:prstGeom prst="arc">
            <a:avLst>
              <a:gd name="adj1" fmla="val 17815647"/>
              <a:gd name="adj2" fmla="val 4197861"/>
            </a:avLst>
          </a:prstGeom>
          <a:noFill/>
          <a:ln w="38100" cap="rnd" cmpd="sng" algn="ctr">
            <a:solidFill>
              <a:schemeClr val="bg1">
                <a:lumMod val="65000"/>
              </a:schemeClr>
            </a:solidFill>
            <a:prstDash val="dash"/>
            <a:round/>
            <a:headEnd type="none" w="med" len="med"/>
            <a:tailEnd type="non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182" algn="l" rtl="0" fontAlgn="base">
              <a:spcBef>
                <a:spcPct val="0"/>
              </a:spcBef>
              <a:spcAft>
                <a:spcPct val="0"/>
              </a:spcAft>
              <a:defRPr sz="2400" kern="1200">
                <a:solidFill>
                  <a:schemeClr val="tx1"/>
                </a:solidFill>
                <a:latin typeface="Times New Roman" charset="0"/>
                <a:ea typeface="+mn-ea"/>
                <a:cs typeface="+mn-cs"/>
              </a:defRPr>
            </a:lvl2pPr>
            <a:lvl3pPr marL="914364" algn="l" rtl="0" fontAlgn="base">
              <a:spcBef>
                <a:spcPct val="0"/>
              </a:spcBef>
              <a:spcAft>
                <a:spcPct val="0"/>
              </a:spcAft>
              <a:defRPr sz="2400" kern="1200">
                <a:solidFill>
                  <a:schemeClr val="tx1"/>
                </a:solidFill>
                <a:latin typeface="Times New Roman" charset="0"/>
                <a:ea typeface="+mn-ea"/>
                <a:cs typeface="+mn-cs"/>
              </a:defRPr>
            </a:lvl3pPr>
            <a:lvl4pPr marL="1371545" algn="l" rtl="0" fontAlgn="base">
              <a:spcBef>
                <a:spcPct val="0"/>
              </a:spcBef>
              <a:spcAft>
                <a:spcPct val="0"/>
              </a:spcAft>
              <a:defRPr sz="2400" kern="1200">
                <a:solidFill>
                  <a:schemeClr val="tx1"/>
                </a:solidFill>
                <a:latin typeface="Times New Roman" charset="0"/>
                <a:ea typeface="+mn-ea"/>
                <a:cs typeface="+mn-cs"/>
              </a:defRPr>
            </a:lvl4pPr>
            <a:lvl5pPr marL="1828727" algn="l" rtl="0" fontAlgn="base">
              <a:spcBef>
                <a:spcPct val="0"/>
              </a:spcBef>
              <a:spcAft>
                <a:spcPct val="0"/>
              </a:spcAft>
              <a:defRPr sz="2400" kern="1200">
                <a:solidFill>
                  <a:schemeClr val="tx1"/>
                </a:solidFill>
                <a:latin typeface="Times New Roman" charset="0"/>
                <a:ea typeface="+mn-ea"/>
                <a:cs typeface="+mn-cs"/>
              </a:defRPr>
            </a:lvl5pPr>
            <a:lvl6pPr marL="2285909" algn="l" defTabSz="914364" rtl="0" eaLnBrk="1" latinLnBrk="0" hangingPunct="1">
              <a:defRPr sz="2400" kern="1200">
                <a:solidFill>
                  <a:schemeClr val="tx1"/>
                </a:solidFill>
                <a:latin typeface="Times New Roman" charset="0"/>
                <a:ea typeface="+mn-ea"/>
                <a:cs typeface="+mn-cs"/>
              </a:defRPr>
            </a:lvl6pPr>
            <a:lvl7pPr marL="2743090" algn="l" defTabSz="914364" rtl="0" eaLnBrk="1" latinLnBrk="0" hangingPunct="1">
              <a:defRPr sz="2400" kern="1200">
                <a:solidFill>
                  <a:schemeClr val="tx1"/>
                </a:solidFill>
                <a:latin typeface="Times New Roman" charset="0"/>
                <a:ea typeface="+mn-ea"/>
                <a:cs typeface="+mn-cs"/>
              </a:defRPr>
            </a:lvl7pPr>
            <a:lvl8pPr marL="3200272" algn="l" defTabSz="914364" rtl="0" eaLnBrk="1" latinLnBrk="0" hangingPunct="1">
              <a:defRPr sz="2400" kern="1200">
                <a:solidFill>
                  <a:schemeClr val="tx1"/>
                </a:solidFill>
                <a:latin typeface="Times New Roman" charset="0"/>
                <a:ea typeface="+mn-ea"/>
                <a:cs typeface="+mn-cs"/>
              </a:defRPr>
            </a:lvl8pPr>
            <a:lvl9pPr marL="3657453" algn="l" defTabSz="914364" rtl="0" eaLnBrk="1" latinLnBrk="0" hangingPunct="1">
              <a:defRPr sz="2400" kern="1200">
                <a:solidFill>
                  <a:schemeClr val="tx1"/>
                </a:solidFill>
                <a:latin typeface="Times New Roman" charset="0"/>
                <a:ea typeface="+mn-ea"/>
                <a:cs typeface="+mn-cs"/>
              </a:defRPr>
            </a:lvl9pPr>
          </a:lstStyle>
          <a:p>
            <a:pPr>
              <a:defRPr/>
            </a:pPr>
            <a:endParaRPr lang="en-US" baseline="-25000">
              <a:latin typeface="Arial" pitchFamily="34" charset="0"/>
            </a:endParaRPr>
          </a:p>
        </p:txBody>
      </p:sp>
      <p:cxnSp>
        <p:nvCxnSpPr>
          <p:cNvPr id="22" name="Straight Connector 21"/>
          <p:cNvCxnSpPr/>
          <p:nvPr/>
        </p:nvCxnSpPr>
        <p:spPr>
          <a:xfrm>
            <a:off x="5879385" y="3752772"/>
            <a:ext cx="518160" cy="0"/>
          </a:xfrm>
          <a:prstGeom prst="line">
            <a:avLst/>
          </a:prstGeom>
          <a:ln w="28575">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pic>
        <p:nvPicPr>
          <p:cNvPr id="24" name="Picture 23" descr="C:\Users\gshyam\Desktop\doctor_fiinal-1.jpg"/>
          <p:cNvPicPr>
            <a:picLocks noChangeAspect="1" noChangeArrowheads="1"/>
          </p:cNvPicPr>
          <p:nvPr/>
        </p:nvPicPr>
        <p:blipFill>
          <a:blip r:embed="rId7"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7195125" y="2169448"/>
            <a:ext cx="1836065" cy="169912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25" name="Cloud 24"/>
          <p:cNvSpPr/>
          <p:nvPr/>
        </p:nvSpPr>
        <p:spPr>
          <a:xfrm>
            <a:off x="6196905" y="3183720"/>
            <a:ext cx="1996440" cy="1939250"/>
          </a:xfrm>
          <a:prstGeom prst="cloud">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794354889"/>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advTm="29156"/>
    </mc:Choice>
    <mc:Fallback>
      <p:transition spd="slow" advTm="291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31" presetClass="exit" presetSubtype="0" fill="hold" nodeType="withEffect">
                                  <p:stCondLst>
                                    <p:cond delay="0"/>
                                  </p:stCondLst>
                                  <p:childTnLst>
                                    <p:anim calcmode="lin" valueType="num">
                                      <p:cBhvr>
                                        <p:cTn id="12" dur="1000"/>
                                        <p:tgtEl>
                                          <p:spTgt spid="14"/>
                                        </p:tgtEl>
                                        <p:attrNameLst>
                                          <p:attrName>ppt_w</p:attrName>
                                        </p:attrNameLst>
                                      </p:cBhvr>
                                      <p:tavLst>
                                        <p:tav tm="0">
                                          <p:val>
                                            <p:strVal val="ppt_w"/>
                                          </p:val>
                                        </p:tav>
                                        <p:tav tm="100000">
                                          <p:val>
                                            <p:fltVal val="0"/>
                                          </p:val>
                                        </p:tav>
                                      </p:tavLst>
                                    </p:anim>
                                    <p:anim calcmode="lin" valueType="num">
                                      <p:cBhvr>
                                        <p:cTn id="13" dur="1000"/>
                                        <p:tgtEl>
                                          <p:spTgt spid="14"/>
                                        </p:tgtEl>
                                        <p:attrNameLst>
                                          <p:attrName>ppt_h</p:attrName>
                                        </p:attrNameLst>
                                      </p:cBhvr>
                                      <p:tavLst>
                                        <p:tav tm="0">
                                          <p:val>
                                            <p:strVal val="ppt_h"/>
                                          </p:val>
                                        </p:tav>
                                        <p:tav tm="100000">
                                          <p:val>
                                            <p:fltVal val="0"/>
                                          </p:val>
                                        </p:tav>
                                      </p:tavLst>
                                    </p:anim>
                                    <p:anim calcmode="lin" valueType="num">
                                      <p:cBhvr>
                                        <p:cTn id="14" dur="1000"/>
                                        <p:tgtEl>
                                          <p:spTgt spid="14"/>
                                        </p:tgtEl>
                                        <p:attrNameLst>
                                          <p:attrName>style.rotation</p:attrName>
                                        </p:attrNameLst>
                                      </p:cBhvr>
                                      <p:tavLst>
                                        <p:tav tm="0">
                                          <p:val>
                                            <p:fltVal val="0"/>
                                          </p:val>
                                        </p:tav>
                                        <p:tav tm="100000">
                                          <p:val>
                                            <p:fltVal val="90"/>
                                          </p:val>
                                        </p:tav>
                                      </p:tavLst>
                                    </p:anim>
                                    <p:animEffect transition="out" filter="fade">
                                      <p:cBhvr>
                                        <p:cTn id="15" dur="1000"/>
                                        <p:tgtEl>
                                          <p:spTgt spid="14"/>
                                        </p:tgtEl>
                                      </p:cBhvr>
                                    </p:animEffect>
                                    <p:set>
                                      <p:cBhvr>
                                        <p:cTn id="16" dur="1" fill="hold">
                                          <p:stCondLst>
                                            <p:cond delay="999"/>
                                          </p:stCondLst>
                                        </p:cTn>
                                        <p:tgtEl>
                                          <p:spTgt spid="1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5" grpId="0" animBg="1"/>
    </p:bld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文字版面配置區 3"/>
          <p:cNvSpPr>
            <a:spLocks noGrp="1"/>
          </p:cNvSpPr>
          <p:nvPr>
            <p:ph type="body" idx="1"/>
          </p:nvPr>
        </p:nvSpPr>
        <p:spPr/>
        <p:txBody>
          <a:bodyPr/>
          <a:lstStyle/>
          <a:p>
            <a:r>
              <a:rPr lang="en-US" altLang="zh-TW" dirty="0" smtClean="0"/>
              <a:t>Pro: Safety and Cost</a:t>
            </a:r>
            <a:endParaRPr lang="zh-TW" altLang="en-US" dirty="0"/>
          </a:p>
        </p:txBody>
      </p:sp>
      <p:sp>
        <p:nvSpPr>
          <p:cNvPr id="6" name="文字版面配置區 5"/>
          <p:cNvSpPr>
            <a:spLocks noGrp="1"/>
          </p:cNvSpPr>
          <p:nvPr>
            <p:ph type="body" sz="half" idx="3"/>
          </p:nvPr>
        </p:nvSpPr>
        <p:spPr/>
        <p:txBody>
          <a:bodyPr/>
          <a:lstStyle/>
          <a:p>
            <a:r>
              <a:rPr lang="en-US" altLang="zh-TW" dirty="0" smtClean="0"/>
              <a:t>Con: Security and Privacy</a:t>
            </a:r>
            <a:endParaRPr lang="zh-TW" altLang="en-US" dirty="0"/>
          </a:p>
        </p:txBody>
      </p:sp>
      <p:sp>
        <p:nvSpPr>
          <p:cNvPr id="5" name="內容版面配置區 4"/>
          <p:cNvSpPr>
            <a:spLocks noGrp="1"/>
          </p:cNvSpPr>
          <p:nvPr>
            <p:ph sz="quarter" idx="2"/>
          </p:nvPr>
        </p:nvSpPr>
        <p:spPr/>
        <p:txBody>
          <a:bodyPr>
            <a:normAutofit lnSpcReduction="10000"/>
          </a:bodyPr>
          <a:lstStyle/>
          <a:p>
            <a:pPr marL="285750"/>
            <a:r>
              <a:rPr lang="en-US" altLang="zh-TW" dirty="0">
                <a:latin typeface="Calibri" pitchFamily="34" charset="0"/>
                <a:cs typeface="Calibri" pitchFamily="34" charset="0"/>
              </a:rPr>
              <a:t>Easier communication with implant</a:t>
            </a:r>
          </a:p>
          <a:p>
            <a:pPr marL="285750"/>
            <a:r>
              <a:rPr lang="en-US" altLang="zh-TW" dirty="0">
                <a:latin typeface="Calibri" pitchFamily="34" charset="0"/>
                <a:cs typeface="Calibri" pitchFamily="34" charset="0"/>
              </a:rPr>
              <a:t>Remote </a:t>
            </a:r>
            <a:r>
              <a:rPr lang="en-US" altLang="zh-TW" dirty="0" smtClean="0">
                <a:latin typeface="Calibri" pitchFamily="34" charset="0"/>
                <a:cs typeface="Calibri" pitchFamily="34" charset="0"/>
              </a:rPr>
              <a:t>monitoring</a:t>
            </a:r>
          </a:p>
          <a:p>
            <a:pPr marL="285750"/>
            <a:r>
              <a:rPr lang="en-US" altLang="zh-TW" dirty="0" smtClean="0">
                <a:latin typeface="Calibri" pitchFamily="34" charset="0"/>
                <a:cs typeface="Calibri" pitchFamily="34" charset="0"/>
              </a:rPr>
              <a:t>Reduces </a:t>
            </a:r>
            <a:r>
              <a:rPr lang="en-US" altLang="zh-TW" dirty="0">
                <a:latin typeface="Calibri" pitchFamily="34" charset="0"/>
                <a:cs typeface="Calibri" pitchFamily="34" charset="0"/>
              </a:rPr>
              <a:t>hospital visits by 40% and cost per visit by $</a:t>
            </a:r>
            <a:r>
              <a:rPr lang="en-US" altLang="zh-TW" dirty="0" smtClean="0">
                <a:latin typeface="Calibri" pitchFamily="34" charset="0"/>
                <a:cs typeface="Calibri" pitchFamily="34" charset="0"/>
              </a:rPr>
              <a:t>1800 </a:t>
            </a:r>
            <a:r>
              <a:rPr lang="en-US" altLang="zh-TW" i="1" dirty="0">
                <a:solidFill>
                  <a:schemeClr val="bg1">
                    <a:lumMod val="50000"/>
                  </a:schemeClr>
                </a:solidFill>
              </a:rPr>
              <a:t>[Journal of the American College of Cardiology, 2011]</a:t>
            </a:r>
          </a:p>
          <a:p>
            <a:pPr marL="285750"/>
            <a:endParaRPr lang="en-US" altLang="zh-TW" dirty="0">
              <a:latin typeface="Calibri" pitchFamily="34" charset="0"/>
              <a:cs typeface="Calibri" pitchFamily="34" charset="0"/>
            </a:endParaRPr>
          </a:p>
          <a:p>
            <a:pPr marL="285750"/>
            <a:endParaRPr lang="zh-TW" altLang="en-US" dirty="0"/>
          </a:p>
        </p:txBody>
      </p:sp>
      <p:sp>
        <p:nvSpPr>
          <p:cNvPr id="7" name="內容版面配置區 6"/>
          <p:cNvSpPr>
            <a:spLocks noGrp="1"/>
          </p:cNvSpPr>
          <p:nvPr>
            <p:ph sz="quarter" idx="4"/>
          </p:nvPr>
        </p:nvSpPr>
        <p:spPr/>
        <p:txBody>
          <a:bodyPr/>
          <a:lstStyle/>
          <a:p>
            <a:r>
              <a:rPr lang="en-US" altLang="zh-TW" dirty="0" smtClean="0"/>
              <a:t>Passive </a:t>
            </a:r>
            <a:r>
              <a:rPr lang="en-US" altLang="zh-TW" dirty="0"/>
              <a:t>attack: </a:t>
            </a:r>
            <a:r>
              <a:rPr lang="en-US" altLang="zh-TW" dirty="0" smtClean="0"/>
              <a:t/>
            </a:r>
            <a:br>
              <a:rPr lang="en-US" altLang="zh-TW" dirty="0" smtClean="0"/>
            </a:br>
            <a:r>
              <a:rPr lang="en-US" altLang="zh-TW" dirty="0" smtClean="0"/>
              <a:t>Eavesdrop </a:t>
            </a:r>
            <a:r>
              <a:rPr lang="en-US" altLang="zh-TW" dirty="0"/>
              <a:t>on private </a:t>
            </a:r>
            <a:r>
              <a:rPr lang="en-US" altLang="zh-TW" dirty="0" smtClean="0"/>
              <a:t>data</a:t>
            </a:r>
          </a:p>
          <a:p>
            <a:r>
              <a:rPr lang="en-US" altLang="zh-TW" dirty="0"/>
              <a:t>Active attack: </a:t>
            </a:r>
            <a:r>
              <a:rPr lang="en-US" altLang="zh-TW" dirty="0" smtClean="0"/>
              <a:t/>
            </a:r>
            <a:br>
              <a:rPr lang="en-US" altLang="zh-TW" dirty="0" smtClean="0"/>
            </a:br>
            <a:r>
              <a:rPr lang="en-US" altLang="zh-TW" dirty="0" smtClean="0"/>
              <a:t>Send </a:t>
            </a:r>
            <a:r>
              <a:rPr lang="en-US" altLang="zh-TW" dirty="0"/>
              <a:t>unauthorized commands</a:t>
            </a:r>
          </a:p>
          <a:p>
            <a:endParaRPr lang="zh-TW" altLang="en-US" dirty="0"/>
          </a:p>
        </p:txBody>
      </p:sp>
      <p:sp>
        <p:nvSpPr>
          <p:cNvPr id="2" name="標題 1"/>
          <p:cNvSpPr>
            <a:spLocks noGrp="1"/>
          </p:cNvSpPr>
          <p:nvPr>
            <p:ph type="title"/>
          </p:nvPr>
        </p:nvSpPr>
        <p:spPr/>
        <p:txBody>
          <a:bodyPr/>
          <a:lstStyle/>
          <a:p>
            <a:r>
              <a:rPr lang="en-US" altLang="zh-TW" dirty="0" smtClean="0"/>
              <a:t>Wireless Interaction in IMD</a:t>
            </a:r>
            <a:endParaRPr lang="zh-TW"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397470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normAutofit/>
          </a:bodyPr>
          <a:lstStyle/>
          <a:p>
            <a:r>
              <a:rPr lang="en-US" altLang="zh-TW" dirty="0" smtClean="0"/>
              <a:t>Possible Security Measurements</a:t>
            </a:r>
            <a:endParaRPr lang="zh-TW" altLang="en-US" dirty="0"/>
          </a:p>
        </p:txBody>
      </p:sp>
      <p:sp>
        <p:nvSpPr>
          <p:cNvPr id="8" name="內容版面配置區 7"/>
          <p:cNvSpPr>
            <a:spLocks noGrp="1"/>
          </p:cNvSpPr>
          <p:nvPr>
            <p:ph sz="quarter" idx="1"/>
          </p:nvPr>
        </p:nvSpPr>
        <p:spPr/>
        <p:txBody>
          <a:bodyPr>
            <a:normAutofit/>
          </a:bodyPr>
          <a:lstStyle/>
          <a:p>
            <a:r>
              <a:rPr lang="en-US" altLang="zh-TW" dirty="0" smtClean="0"/>
              <a:t>Cryptography?</a:t>
            </a:r>
          </a:p>
          <a:p>
            <a:pPr marL="285750"/>
            <a:r>
              <a:rPr lang="en-US" altLang="zh-TW" dirty="0" smtClean="0"/>
              <a:t>Problems</a:t>
            </a:r>
            <a:br>
              <a:rPr lang="en-US" altLang="zh-TW" dirty="0" smtClean="0"/>
            </a:br>
            <a:r>
              <a:rPr lang="en-US" altLang="zh-TW" dirty="0" smtClean="0"/>
              <a:t>1) </a:t>
            </a:r>
            <a:r>
              <a:rPr lang="en-US" altLang="zh-TW" dirty="0" smtClean="0">
                <a:latin typeface="Calibri" pitchFamily="34" charset="0"/>
                <a:cs typeface="Calibri" pitchFamily="34" charset="0"/>
              </a:rPr>
              <a:t>In </a:t>
            </a:r>
            <a:r>
              <a:rPr lang="en-US" altLang="zh-TW" dirty="0">
                <a:latin typeface="Calibri" pitchFamily="34" charset="0"/>
                <a:cs typeface="Calibri" pitchFamily="34" charset="0"/>
              </a:rPr>
              <a:t>emergencies, patient may be taken to a foreign hospital where doctors </a:t>
            </a:r>
            <a:r>
              <a:rPr lang="en-US" altLang="zh-TW" dirty="0" smtClean="0">
                <a:latin typeface="Calibri" pitchFamily="34" charset="0"/>
                <a:cs typeface="Calibri" pitchFamily="34" charset="0"/>
              </a:rPr>
              <a:t>do not </a:t>
            </a:r>
            <a:r>
              <a:rPr lang="en-US" altLang="zh-TW" dirty="0">
                <a:latin typeface="Calibri" pitchFamily="34" charset="0"/>
                <a:cs typeface="Calibri" pitchFamily="34" charset="0"/>
              </a:rPr>
              <a:t>have the secret </a:t>
            </a:r>
            <a:r>
              <a:rPr lang="en-US" altLang="zh-TW" dirty="0" smtClean="0">
                <a:latin typeface="Calibri" pitchFamily="34" charset="0"/>
                <a:cs typeface="Calibri" pitchFamily="34" charset="0"/>
              </a:rPr>
              <a:t>key</a:t>
            </a:r>
            <a:br>
              <a:rPr lang="en-US" altLang="zh-TW" dirty="0" smtClean="0">
                <a:latin typeface="Calibri" pitchFamily="34" charset="0"/>
                <a:cs typeface="Calibri" pitchFamily="34" charset="0"/>
              </a:rPr>
            </a:br>
            <a:r>
              <a:rPr lang="en-US" altLang="zh-TW" dirty="0" smtClean="0">
                <a:latin typeface="Calibri" pitchFamily="34" charset="0"/>
                <a:cs typeface="Calibri" pitchFamily="34" charset="0"/>
              </a:rPr>
              <a:t>2) Millions </a:t>
            </a:r>
            <a:r>
              <a:rPr lang="en-US" altLang="zh-TW" dirty="0">
                <a:latin typeface="Calibri" pitchFamily="34" charset="0"/>
                <a:cs typeface="Calibri" pitchFamily="34" charset="0"/>
              </a:rPr>
              <a:t>of patients already have implants with no crypto; would require surgery to replace</a:t>
            </a:r>
            <a:endParaRPr lang="zh-TW"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291479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smtClean="0"/>
              <a:t>Ideal Solution</a:t>
            </a:r>
            <a:endParaRPr lang="zh-TW" altLang="en-US" dirty="0"/>
          </a:p>
        </p:txBody>
      </p:sp>
      <p:sp>
        <p:nvSpPr>
          <p:cNvPr id="8" name="內容版面配置區 7"/>
          <p:cNvSpPr>
            <a:spLocks noGrp="1"/>
          </p:cNvSpPr>
          <p:nvPr>
            <p:ph sz="quarter" idx="1"/>
          </p:nvPr>
        </p:nvSpPr>
        <p:spPr/>
        <p:txBody>
          <a:bodyPr>
            <a:normAutofit/>
          </a:bodyPr>
          <a:lstStyle/>
          <a:p>
            <a:r>
              <a:rPr lang="en-US" altLang="zh-TW" dirty="0" smtClean="0"/>
              <a:t>Cryptography?</a:t>
            </a:r>
            <a:r>
              <a:rPr lang="zh-TW" altLang="en-US" dirty="0" smtClean="0"/>
              <a:t> </a:t>
            </a:r>
            <a:r>
              <a:rPr lang="en-US" altLang="zh-TW" dirty="0" smtClean="0"/>
              <a:t>=&gt;</a:t>
            </a:r>
            <a:r>
              <a:rPr lang="zh-TW" altLang="en-US" dirty="0" smtClean="0"/>
              <a:t> </a:t>
            </a:r>
            <a:r>
              <a:rPr lang="en-US" altLang="zh-TW" dirty="0" smtClean="0">
                <a:solidFill>
                  <a:srgbClr val="FF0000"/>
                </a:solidFill>
              </a:rPr>
              <a:t>The “</a:t>
            </a:r>
            <a:r>
              <a:rPr lang="en-US" altLang="zh-TW" i="1" dirty="0" smtClean="0">
                <a:solidFill>
                  <a:srgbClr val="FF0000"/>
                </a:solidFill>
              </a:rPr>
              <a:t>Shield</a:t>
            </a:r>
            <a:r>
              <a:rPr lang="en-US" altLang="zh-TW" dirty="0" smtClean="0">
                <a:solidFill>
                  <a:srgbClr val="FF0000"/>
                </a:solidFill>
              </a:rPr>
              <a:t>”</a:t>
            </a:r>
          </a:p>
          <a:p>
            <a:pPr marL="285750"/>
            <a:r>
              <a:rPr lang="en-US" altLang="zh-TW" dirty="0" smtClean="0"/>
              <a:t>Problems</a:t>
            </a:r>
            <a:br>
              <a:rPr lang="en-US" altLang="zh-TW" dirty="0" smtClean="0"/>
            </a:br>
            <a:r>
              <a:rPr lang="en-US" altLang="zh-TW" dirty="0" smtClean="0"/>
              <a:t>1) </a:t>
            </a:r>
            <a:r>
              <a:rPr lang="en-US" altLang="zh-TW" dirty="0" smtClean="0">
                <a:latin typeface="Calibri" pitchFamily="34" charset="0"/>
                <a:cs typeface="Calibri" pitchFamily="34" charset="0"/>
              </a:rPr>
              <a:t>In </a:t>
            </a:r>
            <a:r>
              <a:rPr lang="en-US" altLang="zh-TW" dirty="0">
                <a:latin typeface="Calibri" pitchFamily="34" charset="0"/>
                <a:cs typeface="Calibri" pitchFamily="34" charset="0"/>
              </a:rPr>
              <a:t>emergencies, patient may be taken to a foreign hospital where doctors </a:t>
            </a:r>
            <a:r>
              <a:rPr lang="en-US" altLang="zh-TW" dirty="0" smtClean="0">
                <a:latin typeface="Calibri" pitchFamily="34" charset="0"/>
                <a:cs typeface="Calibri" pitchFamily="34" charset="0"/>
              </a:rPr>
              <a:t>do not </a:t>
            </a:r>
            <a:r>
              <a:rPr lang="en-US" altLang="zh-TW" dirty="0">
                <a:latin typeface="Calibri" pitchFamily="34" charset="0"/>
                <a:cs typeface="Calibri" pitchFamily="34" charset="0"/>
              </a:rPr>
              <a:t>have the secret </a:t>
            </a:r>
            <a:r>
              <a:rPr lang="en-US" altLang="zh-TW" dirty="0" smtClean="0">
                <a:latin typeface="Calibri" pitchFamily="34" charset="0"/>
                <a:cs typeface="Calibri" pitchFamily="34" charset="0"/>
              </a:rPr>
              <a:t>key =&gt; </a:t>
            </a:r>
            <a:r>
              <a:rPr lang="en-US" altLang="zh-TW" dirty="0" smtClean="0">
                <a:solidFill>
                  <a:srgbClr val="FF0000"/>
                </a:solidFill>
                <a:latin typeface="Calibri" pitchFamily="34" charset="0"/>
                <a:cs typeface="Calibri" pitchFamily="34" charset="0"/>
              </a:rPr>
              <a:t>can be non-intrusively disable</a:t>
            </a:r>
            <a:r>
              <a:rPr lang="en-US" altLang="zh-TW" dirty="0" smtClean="0">
                <a:latin typeface="Calibri" pitchFamily="34" charset="0"/>
                <a:cs typeface="Calibri" pitchFamily="34" charset="0"/>
              </a:rPr>
              <a:t/>
            </a:r>
            <a:br>
              <a:rPr lang="en-US" altLang="zh-TW" dirty="0" smtClean="0">
                <a:latin typeface="Calibri" pitchFamily="34" charset="0"/>
                <a:cs typeface="Calibri" pitchFamily="34" charset="0"/>
              </a:rPr>
            </a:br>
            <a:r>
              <a:rPr lang="en-US" altLang="zh-TW" dirty="0" smtClean="0">
                <a:latin typeface="Calibri" pitchFamily="34" charset="0"/>
                <a:cs typeface="Calibri" pitchFamily="34" charset="0"/>
              </a:rPr>
              <a:t>2) Millions </a:t>
            </a:r>
            <a:r>
              <a:rPr lang="en-US" altLang="zh-TW" dirty="0">
                <a:latin typeface="Calibri" pitchFamily="34" charset="0"/>
                <a:cs typeface="Calibri" pitchFamily="34" charset="0"/>
              </a:rPr>
              <a:t>of patients already have implants with no crypto; would require surgery to </a:t>
            </a:r>
            <a:r>
              <a:rPr lang="en-US" altLang="zh-TW" dirty="0" smtClean="0">
                <a:latin typeface="Calibri" pitchFamily="34" charset="0"/>
                <a:cs typeface="Calibri" pitchFamily="34" charset="0"/>
              </a:rPr>
              <a:t>replace =&gt; </a:t>
            </a:r>
            <a:r>
              <a:rPr lang="en-US" altLang="zh-TW" dirty="0" smtClean="0">
                <a:solidFill>
                  <a:srgbClr val="FF0000"/>
                </a:solidFill>
                <a:latin typeface="Calibri" pitchFamily="34" charset="0"/>
                <a:cs typeface="Calibri" pitchFamily="34" charset="0"/>
              </a:rPr>
              <a:t>external security module</a:t>
            </a:r>
            <a:endParaRPr lang="zh-TW" altLang="en-US" dirty="0">
              <a:solidFill>
                <a:srgbClr val="FF0000"/>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67826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Widely deployed and often </a:t>
            </a:r>
            <a:r>
              <a:rPr lang="en-US" dirty="0" err="1" smtClean="0"/>
              <a:t>misconfigured</a:t>
            </a:r>
            <a:r>
              <a:rPr lang="en-US" dirty="0" smtClean="0"/>
              <a:t>, embedded network devices constitute highly attractive targets for exploitation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5" name="Picture 24" descr="C:\Users\gshyam\Desktop\doctor_fiinal-1.jpg"/>
          <p:cNvPicPr>
            <a:picLocks noChangeAspect="1" noChangeArrowheads="1"/>
          </p:cNvPicPr>
          <p:nvPr/>
        </p:nvPicPr>
        <p:blipFill>
          <a:blip r:embed="rId4"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7246249" y="2159202"/>
            <a:ext cx="1836065" cy="169912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3" name="Picture 2"/>
          <p:cNvPicPr>
            <a:picLocks noChangeAspect="1" noChangeArrowheads="1"/>
          </p:cNvPicPr>
          <p:nvPr/>
        </p:nvPicPr>
        <p:blipFill>
          <a:blip r:embed="rId5"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88188" y="2082382"/>
            <a:ext cx="2469526" cy="2614141"/>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cap="flat">
                <a:solidFill>
                  <a:schemeClr val="tx1"/>
                </a:solidFill>
                <a:miter lim="800000"/>
                <a:headEnd/>
                <a:tailEnd/>
              </a14:hiddenLine>
            </a:ext>
          </a:extLst>
        </p:spPr>
      </p:pic>
      <p:sp>
        <p:nvSpPr>
          <p:cNvPr id="22" name="Rectangle 21"/>
          <p:cNvSpPr/>
          <p:nvPr/>
        </p:nvSpPr>
        <p:spPr>
          <a:xfrm>
            <a:off x="304800" y="2091209"/>
            <a:ext cx="2438400" cy="25908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p:cNvPicPr>
            <a:picLocks noChangeArrowheads="1"/>
          </p:cNvPicPr>
          <p:nvPr/>
        </p:nvPicPr>
        <p:blipFill>
          <a:blip r:embed="rId6"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rot="20932502">
            <a:off x="2038447" y="2993579"/>
            <a:ext cx="581930" cy="690374"/>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cap="flat">
                <a:solidFill>
                  <a:schemeClr val="tx1"/>
                </a:solidFill>
                <a:miter lim="800000"/>
                <a:headEnd/>
                <a:tailEnd/>
              </a14:hiddenLine>
            </a:ext>
          </a:extLst>
        </p:spPr>
      </p:pic>
      <p:pic>
        <p:nvPicPr>
          <p:cNvPr id="19" name="Picture 6"/>
          <p:cNvPicPr>
            <a:picLocks noChangeArrowheads="1"/>
          </p:cNvPicPr>
          <p:nvPr/>
        </p:nvPicPr>
        <p:blipFill>
          <a:blip r:embed="rId7"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6332764" y="3331273"/>
            <a:ext cx="1682750" cy="13652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cap="flat">
                <a:solidFill>
                  <a:schemeClr val="tx1"/>
                </a:solidFill>
                <a:miter lim="800000"/>
                <a:headEnd/>
                <a:tailEnd/>
              </a14:hiddenLine>
            </a:ext>
          </a:extLst>
        </p:spPr>
      </p:pic>
      <p:cxnSp>
        <p:nvCxnSpPr>
          <p:cNvPr id="33" name="Straight Arrow Connector 32"/>
          <p:cNvCxnSpPr/>
          <p:nvPr/>
        </p:nvCxnSpPr>
        <p:spPr>
          <a:xfrm>
            <a:off x="2784928" y="3351090"/>
            <a:ext cx="3873500" cy="0"/>
          </a:xfrm>
          <a:prstGeom prst="straightConnector1">
            <a:avLst/>
          </a:prstGeom>
          <a:ln w="53975">
            <a:solidFill>
              <a:schemeClr val="tx2">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 name="標題 3"/>
          <p:cNvSpPr>
            <a:spLocks noGrp="1"/>
          </p:cNvSpPr>
          <p:nvPr>
            <p:ph type="title"/>
          </p:nvPr>
        </p:nvSpPr>
        <p:spPr/>
        <p:txBody>
          <a:bodyPr>
            <a:normAutofit/>
          </a:bodyPr>
          <a:lstStyle/>
          <a:p>
            <a:r>
              <a:rPr lang="en-US" altLang="zh-TW" dirty="0"/>
              <a:t>Traditional </a:t>
            </a:r>
            <a:r>
              <a:rPr lang="en-US" altLang="zh-TW" dirty="0" smtClean="0"/>
              <a:t>System</a:t>
            </a:r>
            <a:endParaRPr lang="zh-TW" altLang="en-US" dirty="0"/>
          </a:p>
        </p:txBody>
      </p:sp>
    </p:spTree>
    <p:custDataLst>
      <p:tags r:id="rId1"/>
    </p:custDataLst>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17062761"/>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advTm="8539"/>
    </mc:Choice>
    <mc:Fallback>
      <p:transition spd="slow" advTm="8539"/>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5" name="Picture 24" descr="C:\Users\gshyam\Desktop\doctor_fiinal-1.jpg"/>
          <p:cNvPicPr>
            <a:picLocks noChangeAspect="1" noChangeArrowheads="1"/>
          </p:cNvPicPr>
          <p:nvPr/>
        </p:nvPicPr>
        <p:blipFill>
          <a:blip r:embed="rId4"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7246249" y="2072114"/>
            <a:ext cx="1836065" cy="169912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3" name="Picture 2"/>
          <p:cNvPicPr>
            <a:picLocks noChangeAspect="1" noChangeArrowheads="1"/>
          </p:cNvPicPr>
          <p:nvPr/>
        </p:nvPicPr>
        <p:blipFill>
          <a:blip r:embed="rId5"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88188" y="1995294"/>
            <a:ext cx="2469526" cy="2614141"/>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cap="flat">
                <a:solidFill>
                  <a:schemeClr val="tx1"/>
                </a:solidFill>
                <a:miter lim="800000"/>
                <a:headEnd/>
                <a:tailEnd/>
              </a14:hiddenLine>
            </a:ext>
          </a:extLst>
        </p:spPr>
      </p:pic>
      <p:sp>
        <p:nvSpPr>
          <p:cNvPr id="22" name="Rectangle 21"/>
          <p:cNvSpPr/>
          <p:nvPr/>
        </p:nvSpPr>
        <p:spPr>
          <a:xfrm>
            <a:off x="304800" y="2004121"/>
            <a:ext cx="2438400" cy="25908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p:cNvPicPr>
            <a:picLocks noChangeArrowheads="1"/>
          </p:cNvPicPr>
          <p:nvPr/>
        </p:nvPicPr>
        <p:blipFill>
          <a:blip r:embed="rId6"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rot="20932502">
            <a:off x="2038447" y="2906491"/>
            <a:ext cx="581930" cy="690374"/>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cap="flat">
                <a:solidFill>
                  <a:schemeClr val="tx1"/>
                </a:solidFill>
                <a:miter lim="800000"/>
                <a:headEnd/>
                <a:tailEnd/>
              </a14:hiddenLine>
            </a:ext>
          </a:extLst>
        </p:spPr>
      </p:pic>
      <p:pic>
        <p:nvPicPr>
          <p:cNvPr id="19" name="Picture 6"/>
          <p:cNvPicPr>
            <a:picLocks noChangeArrowheads="1"/>
          </p:cNvPicPr>
          <p:nvPr/>
        </p:nvPicPr>
        <p:blipFill>
          <a:blip r:embed="rId7"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6332764" y="3244185"/>
            <a:ext cx="1682750" cy="13652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cap="flat">
                <a:solidFill>
                  <a:schemeClr val="tx1"/>
                </a:solidFill>
                <a:miter lim="800000"/>
                <a:headEnd/>
                <a:tailEnd/>
              </a14:hiddenLine>
            </a:ext>
          </a:extLst>
        </p:spPr>
      </p:pic>
      <p:cxnSp>
        <p:nvCxnSpPr>
          <p:cNvPr id="33" name="Straight Arrow Connector 32"/>
          <p:cNvCxnSpPr/>
          <p:nvPr/>
        </p:nvCxnSpPr>
        <p:spPr>
          <a:xfrm flipV="1">
            <a:off x="1538514" y="3264002"/>
            <a:ext cx="5119914" cy="908816"/>
          </a:xfrm>
          <a:prstGeom prst="straightConnector1">
            <a:avLst/>
          </a:prstGeom>
          <a:ln w="57150">
            <a:solidFill>
              <a:schemeClr val="tx2">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0" name="Group 24"/>
          <p:cNvGrpSpPr/>
          <p:nvPr/>
        </p:nvGrpSpPr>
        <p:grpSpPr>
          <a:xfrm>
            <a:off x="700314" y="2380585"/>
            <a:ext cx="1523999" cy="2057400"/>
            <a:chOff x="1110619" y="2048719"/>
            <a:chExt cx="914951" cy="1213252"/>
          </a:xfrm>
        </p:grpSpPr>
        <p:sp>
          <p:nvSpPr>
            <p:cNvPr id="11" name="Freeform 10"/>
            <p:cNvSpPr/>
            <p:nvPr/>
          </p:nvSpPr>
          <p:spPr>
            <a:xfrm>
              <a:off x="1110619" y="2048719"/>
              <a:ext cx="914951" cy="891251"/>
            </a:xfrm>
            <a:custGeom>
              <a:avLst/>
              <a:gdLst>
                <a:gd name="connsiteX0" fmla="*/ 0 w 960699"/>
                <a:gd name="connsiteY0" fmla="*/ 46299 h 706187"/>
                <a:gd name="connsiteX1" fmla="*/ 405114 w 960699"/>
                <a:gd name="connsiteY1" fmla="*/ 706056 h 706187"/>
                <a:gd name="connsiteX2" fmla="*/ 960699 w 960699"/>
                <a:gd name="connsiteY2" fmla="*/ 0 h 706187"/>
              </a:gdLst>
              <a:ahLst/>
              <a:cxnLst>
                <a:cxn ang="0">
                  <a:pos x="connsiteX0" y="connsiteY0"/>
                </a:cxn>
                <a:cxn ang="0">
                  <a:pos x="connsiteX1" y="connsiteY1"/>
                </a:cxn>
                <a:cxn ang="0">
                  <a:pos x="connsiteX2" y="connsiteY2"/>
                </a:cxn>
              </a:cxnLst>
              <a:rect l="l" t="t" r="r" b="b"/>
              <a:pathLst>
                <a:path w="960699" h="706187">
                  <a:moveTo>
                    <a:pt x="0" y="46299"/>
                  </a:moveTo>
                  <a:cubicBezTo>
                    <a:pt x="122499" y="380035"/>
                    <a:pt x="244998" y="713772"/>
                    <a:pt x="405114" y="706056"/>
                  </a:cubicBezTo>
                  <a:cubicBezTo>
                    <a:pt x="565230" y="698340"/>
                    <a:pt x="762964" y="349170"/>
                    <a:pt x="960699" y="0"/>
                  </a:cubicBezTo>
                </a:path>
              </a:pathLst>
            </a:custGeom>
            <a:ln>
              <a:solidFill>
                <a:schemeClr val="tx2">
                  <a:lumMod val="20000"/>
                  <a:lumOff val="8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2" name="Picture 3" descr="C:\Users\gshyam\Desktop\locket3.jpg"/>
            <p:cNvPicPr>
              <a:picLocks noChangeAspect="1" noChangeArrowheads="1"/>
            </p:cNvPicPr>
            <p:nvPr/>
          </p:nvPicPr>
          <p:blipFill>
            <a:blip r:embed="rId8"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355079" y="2949233"/>
              <a:ext cx="258763" cy="312738"/>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grpSp>
      <p:sp>
        <p:nvSpPr>
          <p:cNvPr id="15" name="TextBox 14"/>
          <p:cNvSpPr txBox="1"/>
          <p:nvPr/>
        </p:nvSpPr>
        <p:spPr>
          <a:xfrm>
            <a:off x="14518" y="4490007"/>
            <a:ext cx="9144000" cy="954107"/>
          </a:xfrm>
          <a:prstGeom prst="rect">
            <a:avLst/>
          </a:prstGeom>
          <a:noFill/>
        </p:spPr>
        <p:txBody>
          <a:bodyPr wrap="square" rtlCol="0">
            <a:spAutoFit/>
          </a:bodyPr>
          <a:lstStyle/>
          <a:p>
            <a:pPr marL="115888" algn="ctr"/>
            <a:endParaRPr lang="en-US" sz="2800" dirty="0" smtClean="0"/>
          </a:p>
          <a:p>
            <a:pPr marL="115888" algn="ctr"/>
            <a:r>
              <a:rPr lang="en-US" sz="2800" dirty="0" smtClean="0"/>
              <a:t>Doctor configures the shield with a secret key </a:t>
            </a:r>
            <a:r>
              <a:rPr lang="en-US" sz="2800" dirty="0" smtClean="0">
                <a:sym typeface="Wingdings" pitchFamily="2" charset="2"/>
              </a:rPr>
              <a:t> </a:t>
            </a:r>
            <a:endParaRPr lang="en-US" sz="2800" dirty="0"/>
          </a:p>
        </p:txBody>
      </p:sp>
      <p:sp>
        <p:nvSpPr>
          <p:cNvPr id="16" name="TextBox 15"/>
          <p:cNvSpPr txBox="1"/>
          <p:nvPr/>
        </p:nvSpPr>
        <p:spPr>
          <a:xfrm>
            <a:off x="14518" y="5656390"/>
            <a:ext cx="9144000" cy="707886"/>
          </a:xfrm>
          <a:prstGeom prst="rect">
            <a:avLst/>
          </a:prstGeom>
          <a:solidFill>
            <a:schemeClr val="bg1"/>
          </a:solidFill>
        </p:spPr>
        <p:txBody>
          <a:bodyPr wrap="square" rtlCol="0">
            <a:spAutoFit/>
          </a:bodyPr>
          <a:lstStyle/>
          <a:p>
            <a:pPr marL="115888" algn="ctr"/>
            <a:r>
              <a:rPr lang="en-US" sz="3600" dirty="0" smtClean="0">
                <a:sym typeface="Wingdings" pitchFamily="2" charset="2"/>
              </a:rPr>
              <a:t> </a:t>
            </a:r>
            <a:r>
              <a:rPr lang="en-US" sz="3600" b="1" dirty="0" smtClean="0"/>
              <a:t>Shield acts as </a:t>
            </a:r>
            <a:r>
              <a:rPr lang="en-US" sz="4000" b="1" dirty="0" smtClean="0">
                <a:solidFill>
                  <a:srgbClr val="C00000"/>
                </a:solidFill>
              </a:rPr>
              <a:t>proxy</a:t>
            </a:r>
            <a:endParaRPr lang="en-US" sz="4000" b="1" dirty="0">
              <a:solidFill>
                <a:srgbClr val="C00000"/>
              </a:solidFill>
            </a:endParaRPr>
          </a:p>
        </p:txBody>
      </p:sp>
      <p:sp>
        <p:nvSpPr>
          <p:cNvPr id="18" name="TextBox 17"/>
          <p:cNvSpPr txBox="1"/>
          <p:nvPr/>
        </p:nvSpPr>
        <p:spPr>
          <a:xfrm>
            <a:off x="2738664" y="3038391"/>
            <a:ext cx="3400519" cy="477054"/>
          </a:xfrm>
          <a:prstGeom prst="rect">
            <a:avLst/>
          </a:prstGeom>
          <a:noFill/>
        </p:spPr>
        <p:txBody>
          <a:bodyPr wrap="square" rtlCol="0">
            <a:spAutoFit/>
          </a:bodyPr>
          <a:lstStyle/>
          <a:p>
            <a:pPr algn="ctr"/>
            <a:r>
              <a:rPr lang="en-US" sz="2500" dirty="0" smtClean="0">
                <a:solidFill>
                  <a:schemeClr val="accent1"/>
                </a:solidFill>
              </a:rPr>
              <a:t>Use encryption</a:t>
            </a:r>
            <a:endParaRPr lang="en-US" sz="2500" dirty="0">
              <a:solidFill>
                <a:schemeClr val="accent1"/>
              </a:solidFill>
            </a:endParaRPr>
          </a:p>
        </p:txBody>
      </p:sp>
      <p:sp>
        <p:nvSpPr>
          <p:cNvPr id="20" name="TextBox 19"/>
          <p:cNvSpPr txBox="1"/>
          <p:nvPr/>
        </p:nvSpPr>
        <p:spPr>
          <a:xfrm>
            <a:off x="-13331" y="4629741"/>
            <a:ext cx="9144000" cy="954107"/>
          </a:xfrm>
          <a:prstGeom prst="rect">
            <a:avLst/>
          </a:prstGeom>
          <a:solidFill>
            <a:schemeClr val="bg1"/>
          </a:solidFill>
        </p:spPr>
        <p:txBody>
          <a:bodyPr wrap="square" rtlCol="0">
            <a:spAutoFit/>
          </a:bodyPr>
          <a:lstStyle/>
          <a:p>
            <a:pPr marL="115888" algn="ctr"/>
            <a:endParaRPr lang="en-US" sz="2800" dirty="0" smtClean="0"/>
          </a:p>
          <a:p>
            <a:pPr marL="115888" algn="ctr"/>
            <a:r>
              <a:rPr lang="en-US" sz="2800" dirty="0" smtClean="0"/>
              <a:t>Shield encrypts the implant data and forwards it to doctor </a:t>
            </a:r>
            <a:r>
              <a:rPr lang="en-US" sz="2800" dirty="0" smtClean="0">
                <a:sym typeface="Wingdings" pitchFamily="2" charset="2"/>
              </a:rPr>
              <a:t> </a:t>
            </a:r>
            <a:endParaRPr lang="en-US" sz="2800" dirty="0"/>
          </a:p>
        </p:txBody>
      </p:sp>
      <p:sp>
        <p:nvSpPr>
          <p:cNvPr id="2" name="標題 1"/>
          <p:cNvSpPr>
            <a:spLocks noGrp="1"/>
          </p:cNvSpPr>
          <p:nvPr>
            <p:ph type="title"/>
          </p:nvPr>
        </p:nvSpPr>
        <p:spPr/>
        <p:txBody>
          <a:bodyPr>
            <a:normAutofit/>
          </a:bodyPr>
          <a:lstStyle/>
          <a:p>
            <a:r>
              <a:rPr lang="en-US" altLang="zh-TW" dirty="0" smtClean="0"/>
              <a:t>Shield: Secure Legal Communication</a:t>
            </a:r>
            <a:endParaRPr lang="zh-TW" altLang="en-US" dirty="0"/>
          </a:p>
        </p:txBody>
      </p:sp>
    </p:spTree>
    <p:custDataLst>
      <p:tags r:id="rId1"/>
    </p:custDataLst>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94303808"/>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advTm="58790"/>
    </mc:Choice>
    <mc:Fallback>
      <p:transition spd="slow" advTm="5879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4"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49874" y="1272059"/>
            <a:ext cx="2469526" cy="2614141"/>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cap="flat">
                <a:solidFill>
                  <a:schemeClr val="tx1"/>
                </a:solidFill>
                <a:miter lim="800000"/>
                <a:headEnd/>
                <a:tailEnd/>
              </a14:hiddenLine>
            </a:ext>
          </a:extLst>
        </p:spPr>
      </p:pic>
      <p:sp>
        <p:nvSpPr>
          <p:cNvPr id="22" name="Rectangle 21"/>
          <p:cNvSpPr/>
          <p:nvPr/>
        </p:nvSpPr>
        <p:spPr>
          <a:xfrm>
            <a:off x="367500" y="1296074"/>
            <a:ext cx="2438400" cy="25908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p:cNvPicPr>
            <a:picLocks noChangeArrowheads="1"/>
          </p:cNvPicPr>
          <p:nvPr/>
        </p:nvPicPr>
        <p:blipFill>
          <a:blip r:embed="rId5" cstate="email">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rot="20932502">
            <a:off x="2100133" y="2183256"/>
            <a:ext cx="581930" cy="690374"/>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cap="flat">
                <a:solidFill>
                  <a:schemeClr val="tx1"/>
                </a:solidFill>
                <a:miter lim="800000"/>
                <a:headEnd/>
                <a:tailEnd/>
              </a14:hiddenLine>
            </a:ext>
          </a:extLst>
        </p:spPr>
      </p:pic>
      <p:grpSp>
        <p:nvGrpSpPr>
          <p:cNvPr id="2" name="Group 24"/>
          <p:cNvGrpSpPr/>
          <p:nvPr/>
        </p:nvGrpSpPr>
        <p:grpSpPr>
          <a:xfrm>
            <a:off x="762000" y="1752600"/>
            <a:ext cx="1523999" cy="2057400"/>
            <a:chOff x="1110619" y="2048719"/>
            <a:chExt cx="914951" cy="1213252"/>
          </a:xfrm>
        </p:grpSpPr>
        <p:sp>
          <p:nvSpPr>
            <p:cNvPr id="20" name="Freeform 19"/>
            <p:cNvSpPr/>
            <p:nvPr/>
          </p:nvSpPr>
          <p:spPr>
            <a:xfrm>
              <a:off x="1110619" y="2048719"/>
              <a:ext cx="914951" cy="891251"/>
            </a:xfrm>
            <a:custGeom>
              <a:avLst/>
              <a:gdLst>
                <a:gd name="connsiteX0" fmla="*/ 0 w 960699"/>
                <a:gd name="connsiteY0" fmla="*/ 46299 h 706187"/>
                <a:gd name="connsiteX1" fmla="*/ 405114 w 960699"/>
                <a:gd name="connsiteY1" fmla="*/ 706056 h 706187"/>
                <a:gd name="connsiteX2" fmla="*/ 960699 w 960699"/>
                <a:gd name="connsiteY2" fmla="*/ 0 h 706187"/>
              </a:gdLst>
              <a:ahLst/>
              <a:cxnLst>
                <a:cxn ang="0">
                  <a:pos x="connsiteX0" y="connsiteY0"/>
                </a:cxn>
                <a:cxn ang="0">
                  <a:pos x="connsiteX1" y="connsiteY1"/>
                </a:cxn>
                <a:cxn ang="0">
                  <a:pos x="connsiteX2" y="connsiteY2"/>
                </a:cxn>
              </a:cxnLst>
              <a:rect l="l" t="t" r="r" b="b"/>
              <a:pathLst>
                <a:path w="960699" h="706187">
                  <a:moveTo>
                    <a:pt x="0" y="46299"/>
                  </a:moveTo>
                  <a:cubicBezTo>
                    <a:pt x="122499" y="380035"/>
                    <a:pt x="244998" y="713772"/>
                    <a:pt x="405114" y="706056"/>
                  </a:cubicBezTo>
                  <a:cubicBezTo>
                    <a:pt x="565230" y="698340"/>
                    <a:pt x="762964" y="349170"/>
                    <a:pt x="960699" y="0"/>
                  </a:cubicBezTo>
                </a:path>
              </a:pathLst>
            </a:custGeom>
            <a:ln>
              <a:solidFill>
                <a:schemeClr val="tx2">
                  <a:lumMod val="20000"/>
                  <a:lumOff val="8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0483" name="Picture 3" descr="C:\Users\gshyam\Desktop\locket3.jpg"/>
            <p:cNvPicPr>
              <a:picLocks noChangeAspect="1" noChangeArrowheads="1"/>
            </p:cNvPicPr>
            <p:nvPr/>
          </p:nvPicPr>
          <p:blipFill>
            <a:blip r:embed="rId6"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355079" y="2949233"/>
              <a:ext cx="258763" cy="312738"/>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grpSp>
      <p:sp>
        <p:nvSpPr>
          <p:cNvPr id="11" name="TextBox 10"/>
          <p:cNvSpPr txBox="1"/>
          <p:nvPr/>
        </p:nvSpPr>
        <p:spPr>
          <a:xfrm>
            <a:off x="0" y="4767942"/>
            <a:ext cx="9144000" cy="523220"/>
          </a:xfrm>
          <a:prstGeom prst="rect">
            <a:avLst/>
          </a:prstGeom>
          <a:noFill/>
        </p:spPr>
        <p:txBody>
          <a:bodyPr wrap="square" rtlCol="0">
            <a:spAutoFit/>
          </a:bodyPr>
          <a:lstStyle/>
          <a:p>
            <a:pPr marL="922338" indent="-457200">
              <a:buFont typeface="Arial" pitchFamily="34" charset="0"/>
              <a:buChar char="•"/>
            </a:pPr>
            <a:r>
              <a:rPr lang="en-US" sz="2800" dirty="0" smtClean="0"/>
              <a:t>Shield jams unauthorized commands</a:t>
            </a:r>
            <a:endParaRPr lang="en-US" sz="2800" dirty="0"/>
          </a:p>
        </p:txBody>
      </p:sp>
      <p:pic>
        <p:nvPicPr>
          <p:cNvPr id="12" name="Picture 2"/>
          <p:cNvPicPr>
            <a:picLocks noChangeAspect="1" noChangeArrowheads="1"/>
          </p:cNvPicPr>
          <p:nvPr/>
        </p:nvPicPr>
        <p:blipFill>
          <a:blip r:embed="rId7" cstate="print"/>
          <a:srcRect/>
          <a:stretch>
            <a:fillRect/>
          </a:stretch>
        </p:blipFill>
        <p:spPr bwMode="auto">
          <a:xfrm>
            <a:off x="7135115" y="1697475"/>
            <a:ext cx="1540679" cy="1661936"/>
          </a:xfrm>
          <a:prstGeom prst="rect">
            <a:avLst/>
          </a:prstGeom>
          <a:noFill/>
          <a:ln w="9525">
            <a:noFill/>
            <a:miter lim="800000"/>
            <a:headEnd/>
            <a:tailEnd/>
          </a:ln>
        </p:spPr>
      </p:pic>
      <p:sp>
        <p:nvSpPr>
          <p:cNvPr id="16" name="TextBox 15"/>
          <p:cNvSpPr txBox="1"/>
          <p:nvPr/>
        </p:nvSpPr>
        <p:spPr>
          <a:xfrm>
            <a:off x="3732376" y="2958527"/>
            <a:ext cx="2817470" cy="461665"/>
          </a:xfrm>
          <a:prstGeom prst="rect">
            <a:avLst/>
          </a:prstGeom>
          <a:noFill/>
        </p:spPr>
        <p:txBody>
          <a:bodyPr wrap="square" rtlCol="0">
            <a:spAutoFit/>
          </a:bodyPr>
          <a:lstStyle/>
          <a:p>
            <a:pPr algn="ctr"/>
            <a:r>
              <a:rPr lang="en-US" sz="2300" dirty="0" smtClean="0">
                <a:solidFill>
                  <a:srgbClr val="FF0000"/>
                </a:solidFill>
              </a:rPr>
              <a:t>Turn off therapy</a:t>
            </a:r>
            <a:endParaRPr lang="en-US" sz="2300" dirty="0">
              <a:solidFill>
                <a:srgbClr val="FF0000"/>
              </a:solidFill>
            </a:endParaRPr>
          </a:p>
        </p:txBody>
      </p:sp>
      <p:sp>
        <p:nvSpPr>
          <p:cNvPr id="30" name="TextBox 29"/>
          <p:cNvSpPr txBox="1"/>
          <p:nvPr/>
        </p:nvSpPr>
        <p:spPr>
          <a:xfrm>
            <a:off x="0" y="5525602"/>
            <a:ext cx="9144000" cy="523220"/>
          </a:xfrm>
          <a:prstGeom prst="rect">
            <a:avLst/>
          </a:prstGeom>
          <a:noFill/>
        </p:spPr>
        <p:txBody>
          <a:bodyPr wrap="square" rtlCol="0">
            <a:spAutoFit/>
          </a:bodyPr>
          <a:lstStyle/>
          <a:p>
            <a:pPr marL="465138"/>
            <a:r>
              <a:rPr lang="en-US" sz="2800" dirty="0" smtClean="0">
                <a:sym typeface="Wingdings" pitchFamily="2" charset="2"/>
              </a:rPr>
              <a:t> Implants can’t decode or react to illegal commands</a:t>
            </a:r>
            <a:endParaRPr lang="en-US" sz="2800" dirty="0"/>
          </a:p>
        </p:txBody>
      </p:sp>
      <p:sp>
        <p:nvSpPr>
          <p:cNvPr id="19" name="Freeform 9"/>
          <p:cNvSpPr>
            <a:spLocks/>
          </p:cNvSpPr>
          <p:nvPr/>
        </p:nvSpPr>
        <p:spPr bwMode="auto">
          <a:xfrm>
            <a:off x="3167117" y="2422947"/>
            <a:ext cx="3947988" cy="500339"/>
          </a:xfrm>
          <a:custGeom>
            <a:avLst/>
            <a:gdLst>
              <a:gd name="T0" fmla="*/ 65819407 w 1884"/>
              <a:gd name="T1" fmla="*/ 2147483647 h 533"/>
              <a:gd name="T2" fmla="*/ 127252389 w 1884"/>
              <a:gd name="T3" fmla="*/ 545056598 h 533"/>
              <a:gd name="T4" fmla="*/ 838110778 w 1884"/>
              <a:gd name="T5" fmla="*/ 304446807 h 533"/>
              <a:gd name="T6" fmla="*/ 1206704482 w 1884"/>
              <a:gd name="T7" fmla="*/ 201327691 h 533"/>
              <a:gd name="T8" fmla="*/ 1671833037 w 1884"/>
              <a:gd name="T9" fmla="*/ 201327691 h 533"/>
              <a:gd name="T10" fmla="*/ 2147483647 w 1884"/>
              <a:gd name="T11" fmla="*/ 373192145 h 533"/>
              <a:gd name="T12" fmla="*/ 2147483647 w 1884"/>
              <a:gd name="T13" fmla="*/ 270073029 h 533"/>
              <a:gd name="T14" fmla="*/ 2147483647 w 1884"/>
              <a:gd name="T15" fmla="*/ 407565922 h 533"/>
              <a:gd name="T16" fmla="*/ 2147483647 w 1884"/>
              <a:gd name="T17" fmla="*/ 201327691 h 533"/>
              <a:gd name="T18" fmla="*/ 2147483647 w 1884"/>
              <a:gd name="T19" fmla="*/ 338818368 h 533"/>
              <a:gd name="T20" fmla="*/ 2147483647 w 1884"/>
              <a:gd name="T21" fmla="*/ 201327691 h 533"/>
              <a:gd name="T22" fmla="*/ 2147483647 w 1884"/>
              <a:gd name="T23" fmla="*/ 373192145 h 533"/>
              <a:gd name="T24" fmla="*/ 2147483647 w 1884"/>
              <a:gd name="T25" fmla="*/ 201327691 h 533"/>
              <a:gd name="T26" fmla="*/ 2147483647 w 1884"/>
              <a:gd name="T27" fmla="*/ 373192145 h 533"/>
              <a:gd name="T28" fmla="*/ 2147483647 w 1884"/>
              <a:gd name="T29" fmla="*/ 373192145 h 533"/>
              <a:gd name="T30" fmla="*/ 2147483647 w 1884"/>
              <a:gd name="T31" fmla="*/ 2147483647 h 5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84"/>
              <a:gd name="T49" fmla="*/ 0 h 533"/>
              <a:gd name="T50" fmla="*/ 1884 w 1884"/>
              <a:gd name="T51" fmla="*/ 533 h 5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84" h="533">
                <a:moveTo>
                  <a:pt x="15" y="519"/>
                </a:moveTo>
                <a:cubicBezTo>
                  <a:pt x="7" y="353"/>
                  <a:pt x="0" y="187"/>
                  <a:pt x="29" y="111"/>
                </a:cubicBezTo>
                <a:cubicBezTo>
                  <a:pt x="58" y="35"/>
                  <a:pt x="150" y="74"/>
                  <a:pt x="191" y="62"/>
                </a:cubicBezTo>
                <a:cubicBezTo>
                  <a:pt x="232" y="50"/>
                  <a:pt x="243" y="44"/>
                  <a:pt x="275" y="41"/>
                </a:cubicBezTo>
                <a:cubicBezTo>
                  <a:pt x="307" y="38"/>
                  <a:pt x="337" y="35"/>
                  <a:pt x="381" y="41"/>
                </a:cubicBezTo>
                <a:cubicBezTo>
                  <a:pt x="425" y="47"/>
                  <a:pt x="499" y="74"/>
                  <a:pt x="542" y="76"/>
                </a:cubicBezTo>
                <a:cubicBezTo>
                  <a:pt x="585" y="78"/>
                  <a:pt x="609" y="54"/>
                  <a:pt x="641" y="55"/>
                </a:cubicBezTo>
                <a:cubicBezTo>
                  <a:pt x="673" y="56"/>
                  <a:pt x="697" y="85"/>
                  <a:pt x="732" y="83"/>
                </a:cubicBezTo>
                <a:cubicBezTo>
                  <a:pt x="767" y="81"/>
                  <a:pt x="797" y="43"/>
                  <a:pt x="851" y="41"/>
                </a:cubicBezTo>
                <a:cubicBezTo>
                  <a:pt x="905" y="39"/>
                  <a:pt x="992" y="69"/>
                  <a:pt x="1055" y="69"/>
                </a:cubicBezTo>
                <a:cubicBezTo>
                  <a:pt x="1118" y="69"/>
                  <a:pt x="1189" y="40"/>
                  <a:pt x="1231" y="41"/>
                </a:cubicBezTo>
                <a:cubicBezTo>
                  <a:pt x="1273" y="42"/>
                  <a:pt x="1264" y="76"/>
                  <a:pt x="1308" y="76"/>
                </a:cubicBezTo>
                <a:cubicBezTo>
                  <a:pt x="1352" y="76"/>
                  <a:pt x="1430" y="41"/>
                  <a:pt x="1497" y="41"/>
                </a:cubicBezTo>
                <a:cubicBezTo>
                  <a:pt x="1564" y="41"/>
                  <a:pt x="1655" y="70"/>
                  <a:pt x="1708" y="76"/>
                </a:cubicBezTo>
                <a:cubicBezTo>
                  <a:pt x="1761" y="82"/>
                  <a:pt x="1785" y="0"/>
                  <a:pt x="1814" y="76"/>
                </a:cubicBezTo>
                <a:cubicBezTo>
                  <a:pt x="1843" y="152"/>
                  <a:pt x="1863" y="342"/>
                  <a:pt x="1884" y="533"/>
                </a:cubicBezTo>
              </a:path>
            </a:pathLst>
          </a:custGeom>
          <a:solidFill>
            <a:srgbClr val="FF0000"/>
          </a:solidFill>
          <a:ln w="25400">
            <a:solidFill>
              <a:schemeClr val="tx1"/>
            </a:solidFill>
            <a:round/>
            <a:headEnd/>
            <a:tailEnd/>
          </a:ln>
        </p:spPr>
        <p:txBody>
          <a:bodyPr lIns="90488" tIns="44450" rIns="90488" bIns="44450">
            <a:prstTxWarp prst="textNoShape">
              <a:avLst/>
            </a:prstTxWarp>
          </a:bodyPr>
          <a:lstStyle/>
          <a:p>
            <a:endParaRPr lang="en-US">
              <a:latin typeface="GoudySans" charset="0"/>
            </a:endParaRPr>
          </a:p>
        </p:txBody>
      </p:sp>
      <p:cxnSp>
        <p:nvCxnSpPr>
          <p:cNvPr id="4" name="Straight Arrow Connector 3"/>
          <p:cNvCxnSpPr/>
          <p:nvPr/>
        </p:nvCxnSpPr>
        <p:spPr>
          <a:xfrm>
            <a:off x="3388970" y="2673116"/>
            <a:ext cx="228600" cy="686295"/>
          </a:xfrm>
          <a:prstGeom prst="straightConnector1">
            <a:avLst/>
          </a:prstGeom>
          <a:ln w="19050">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094216" y="3416351"/>
            <a:ext cx="3419152" cy="477054"/>
          </a:xfrm>
          <a:prstGeom prst="rect">
            <a:avLst/>
          </a:prstGeom>
          <a:noFill/>
        </p:spPr>
        <p:txBody>
          <a:bodyPr wrap="square" rtlCol="0">
            <a:spAutoFit/>
          </a:bodyPr>
          <a:lstStyle/>
          <a:p>
            <a:pPr algn="ctr"/>
            <a:r>
              <a:rPr lang="en-US" sz="2500" dirty="0" smtClean="0"/>
              <a:t>Implant ID</a:t>
            </a:r>
            <a:endParaRPr lang="en-US" sz="2500" dirty="0"/>
          </a:p>
        </p:txBody>
      </p:sp>
      <p:sp>
        <p:nvSpPr>
          <p:cNvPr id="23" name="Freeform 9"/>
          <p:cNvSpPr>
            <a:spLocks/>
          </p:cNvSpPr>
          <p:nvPr/>
        </p:nvSpPr>
        <p:spPr bwMode="auto">
          <a:xfrm>
            <a:off x="3713326" y="1657351"/>
            <a:ext cx="3382729" cy="1292712"/>
          </a:xfrm>
          <a:custGeom>
            <a:avLst/>
            <a:gdLst>
              <a:gd name="T0" fmla="*/ 65819407 w 1884"/>
              <a:gd name="T1" fmla="*/ 2147483647 h 533"/>
              <a:gd name="T2" fmla="*/ 127252389 w 1884"/>
              <a:gd name="T3" fmla="*/ 545056598 h 533"/>
              <a:gd name="T4" fmla="*/ 838110778 w 1884"/>
              <a:gd name="T5" fmla="*/ 304446807 h 533"/>
              <a:gd name="T6" fmla="*/ 1206704482 w 1884"/>
              <a:gd name="T7" fmla="*/ 201327691 h 533"/>
              <a:gd name="T8" fmla="*/ 1671833037 w 1884"/>
              <a:gd name="T9" fmla="*/ 201327691 h 533"/>
              <a:gd name="T10" fmla="*/ 2147483647 w 1884"/>
              <a:gd name="T11" fmla="*/ 373192145 h 533"/>
              <a:gd name="T12" fmla="*/ 2147483647 w 1884"/>
              <a:gd name="T13" fmla="*/ 270073029 h 533"/>
              <a:gd name="T14" fmla="*/ 2147483647 w 1884"/>
              <a:gd name="T15" fmla="*/ 407565922 h 533"/>
              <a:gd name="T16" fmla="*/ 2147483647 w 1884"/>
              <a:gd name="T17" fmla="*/ 201327691 h 533"/>
              <a:gd name="T18" fmla="*/ 2147483647 w 1884"/>
              <a:gd name="T19" fmla="*/ 338818368 h 533"/>
              <a:gd name="T20" fmla="*/ 2147483647 w 1884"/>
              <a:gd name="T21" fmla="*/ 201327691 h 533"/>
              <a:gd name="T22" fmla="*/ 2147483647 w 1884"/>
              <a:gd name="T23" fmla="*/ 373192145 h 533"/>
              <a:gd name="T24" fmla="*/ 2147483647 w 1884"/>
              <a:gd name="T25" fmla="*/ 201327691 h 533"/>
              <a:gd name="T26" fmla="*/ 2147483647 w 1884"/>
              <a:gd name="T27" fmla="*/ 373192145 h 533"/>
              <a:gd name="T28" fmla="*/ 2147483647 w 1884"/>
              <a:gd name="T29" fmla="*/ 373192145 h 533"/>
              <a:gd name="T30" fmla="*/ 2147483647 w 1884"/>
              <a:gd name="T31" fmla="*/ 2147483647 h 5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84"/>
              <a:gd name="T49" fmla="*/ 0 h 533"/>
              <a:gd name="T50" fmla="*/ 1884 w 1884"/>
              <a:gd name="T51" fmla="*/ 533 h 5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84" h="533">
                <a:moveTo>
                  <a:pt x="15" y="519"/>
                </a:moveTo>
                <a:cubicBezTo>
                  <a:pt x="7" y="353"/>
                  <a:pt x="0" y="187"/>
                  <a:pt x="29" y="111"/>
                </a:cubicBezTo>
                <a:cubicBezTo>
                  <a:pt x="58" y="35"/>
                  <a:pt x="150" y="74"/>
                  <a:pt x="191" y="62"/>
                </a:cubicBezTo>
                <a:cubicBezTo>
                  <a:pt x="232" y="50"/>
                  <a:pt x="243" y="44"/>
                  <a:pt x="275" y="41"/>
                </a:cubicBezTo>
                <a:cubicBezTo>
                  <a:pt x="307" y="38"/>
                  <a:pt x="337" y="35"/>
                  <a:pt x="381" y="41"/>
                </a:cubicBezTo>
                <a:cubicBezTo>
                  <a:pt x="425" y="47"/>
                  <a:pt x="499" y="74"/>
                  <a:pt x="542" y="76"/>
                </a:cubicBezTo>
                <a:cubicBezTo>
                  <a:pt x="585" y="78"/>
                  <a:pt x="609" y="54"/>
                  <a:pt x="641" y="55"/>
                </a:cubicBezTo>
                <a:cubicBezTo>
                  <a:pt x="673" y="56"/>
                  <a:pt x="697" y="85"/>
                  <a:pt x="732" y="83"/>
                </a:cubicBezTo>
                <a:cubicBezTo>
                  <a:pt x="767" y="81"/>
                  <a:pt x="797" y="43"/>
                  <a:pt x="851" y="41"/>
                </a:cubicBezTo>
                <a:cubicBezTo>
                  <a:pt x="905" y="39"/>
                  <a:pt x="992" y="69"/>
                  <a:pt x="1055" y="69"/>
                </a:cubicBezTo>
                <a:cubicBezTo>
                  <a:pt x="1118" y="69"/>
                  <a:pt x="1189" y="40"/>
                  <a:pt x="1231" y="41"/>
                </a:cubicBezTo>
                <a:cubicBezTo>
                  <a:pt x="1273" y="42"/>
                  <a:pt x="1264" y="76"/>
                  <a:pt x="1308" y="76"/>
                </a:cubicBezTo>
                <a:cubicBezTo>
                  <a:pt x="1352" y="76"/>
                  <a:pt x="1430" y="41"/>
                  <a:pt x="1497" y="41"/>
                </a:cubicBezTo>
                <a:cubicBezTo>
                  <a:pt x="1564" y="41"/>
                  <a:pt x="1655" y="70"/>
                  <a:pt x="1708" y="76"/>
                </a:cubicBezTo>
                <a:cubicBezTo>
                  <a:pt x="1761" y="82"/>
                  <a:pt x="1785" y="0"/>
                  <a:pt x="1814" y="76"/>
                </a:cubicBezTo>
                <a:cubicBezTo>
                  <a:pt x="1843" y="152"/>
                  <a:pt x="1863" y="342"/>
                  <a:pt x="1884" y="533"/>
                </a:cubicBezTo>
              </a:path>
            </a:pathLst>
          </a:custGeom>
          <a:solidFill>
            <a:srgbClr val="0070C0">
              <a:alpha val="71000"/>
            </a:srgbClr>
          </a:solidFill>
          <a:ln w="25400">
            <a:solidFill>
              <a:schemeClr val="tx1"/>
            </a:solidFill>
            <a:round/>
            <a:headEnd/>
            <a:tailEnd/>
          </a:ln>
        </p:spPr>
        <p:txBody>
          <a:bodyPr lIns="90488" tIns="44450" rIns="90488" bIns="44450">
            <a:prstTxWarp prst="textNoShape">
              <a:avLst/>
            </a:prstTxWarp>
          </a:bodyPr>
          <a:lstStyle/>
          <a:p>
            <a:endParaRPr lang="en-US">
              <a:latin typeface="GoudySans" charset="0"/>
            </a:endParaRPr>
          </a:p>
        </p:txBody>
      </p:sp>
      <p:sp>
        <p:nvSpPr>
          <p:cNvPr id="24" name="TextBox 23"/>
          <p:cNvSpPr txBox="1"/>
          <p:nvPr/>
        </p:nvSpPr>
        <p:spPr>
          <a:xfrm>
            <a:off x="-50796" y="4339782"/>
            <a:ext cx="9144000" cy="523220"/>
          </a:xfrm>
          <a:prstGeom prst="rect">
            <a:avLst/>
          </a:prstGeom>
          <a:noFill/>
        </p:spPr>
        <p:txBody>
          <a:bodyPr wrap="square" rtlCol="0">
            <a:spAutoFit/>
          </a:bodyPr>
          <a:lstStyle/>
          <a:p>
            <a:pPr marL="922338" indent="-457200">
              <a:buFont typeface="Arial" pitchFamily="34" charset="0"/>
              <a:buChar char="•"/>
            </a:pPr>
            <a:r>
              <a:rPr lang="en-US" sz="2800" dirty="0" smtClean="0"/>
              <a:t>Shield listens on medium</a:t>
            </a:r>
            <a:endParaRPr lang="en-US" sz="2800" dirty="0"/>
          </a:p>
        </p:txBody>
      </p:sp>
      <p:sp>
        <p:nvSpPr>
          <p:cNvPr id="3" name="標題 2"/>
          <p:cNvSpPr>
            <a:spLocks noGrp="1"/>
          </p:cNvSpPr>
          <p:nvPr>
            <p:ph type="title"/>
          </p:nvPr>
        </p:nvSpPr>
        <p:spPr/>
        <p:txBody>
          <a:bodyPr>
            <a:normAutofit/>
          </a:bodyPr>
          <a:lstStyle/>
          <a:p>
            <a:r>
              <a:rPr lang="en-US" altLang="zh-TW" dirty="0" smtClean="0"/>
              <a:t>Shield: Jam Illegal Communication</a:t>
            </a:r>
            <a:endParaRPr lang="zh-TW" altLang="en-US" dirty="0"/>
          </a:p>
        </p:txBody>
      </p:sp>
    </p:spTree>
    <p:custDataLst>
      <p:tags r:id="rId1"/>
    </p:custDataLst>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81068271"/>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advTm="37351"/>
    </mc:Choice>
    <mc:Fallback>
      <p:transition spd="slow" advTm="37351"/>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Technical Issue</a:t>
            </a:r>
            <a:endParaRPr lang="zh-TW" altLang="en-US" dirty="0"/>
          </a:p>
        </p:txBody>
      </p:sp>
      <p:sp>
        <p:nvSpPr>
          <p:cNvPr id="3" name="內容版面配置區 2"/>
          <p:cNvSpPr>
            <a:spLocks noGrp="1"/>
          </p:cNvSpPr>
          <p:nvPr>
            <p:ph sz="quarter" idx="1"/>
          </p:nvPr>
        </p:nvSpPr>
        <p:spPr/>
        <p:txBody>
          <a:bodyPr/>
          <a:lstStyle/>
          <a:p>
            <a:r>
              <a:rPr lang="en-US" altLang="zh-TW" dirty="0" smtClean="0"/>
              <a:t>Needs to be able to </a:t>
            </a:r>
            <a:r>
              <a:rPr lang="en-US" altLang="zh-TW" dirty="0" err="1" smtClean="0"/>
              <a:t>Tx</a:t>
            </a:r>
            <a:r>
              <a:rPr lang="en-US" altLang="zh-TW" dirty="0" smtClean="0"/>
              <a:t> (jam) and Rx at the same time.</a:t>
            </a:r>
          </a:p>
          <a:p>
            <a:endParaRPr lang="en-US" altLang="zh-TW" dirty="0"/>
          </a:p>
          <a:p>
            <a:endParaRPr lang="en-US" altLang="zh-TW" dirty="0" smtClean="0"/>
          </a:p>
          <a:p>
            <a:endParaRPr lang="en-US" altLang="zh-TW" dirty="0" smtClean="0"/>
          </a:p>
          <a:p>
            <a:endParaRPr lang="en-US" altLang="zh-TW" dirty="0" smtClean="0"/>
          </a:p>
          <a:p>
            <a:r>
              <a:rPr lang="en-US" altLang="zh-TW" dirty="0" smtClean="0"/>
              <a:t>Needs to be small enough to be portable.</a:t>
            </a:r>
          </a:p>
          <a:p>
            <a:endParaRPr lang="zh-TW" altLang="en-US" dirty="0"/>
          </a:p>
        </p:txBody>
      </p:sp>
      <p:pic>
        <p:nvPicPr>
          <p:cNvPr id="1028" name="Picture 4"/>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876800" y="2209800"/>
            <a:ext cx="2896047" cy="205740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grpSp>
        <p:nvGrpSpPr>
          <p:cNvPr id="92" name="Group 18"/>
          <p:cNvGrpSpPr/>
          <p:nvPr/>
        </p:nvGrpSpPr>
        <p:grpSpPr>
          <a:xfrm>
            <a:off x="609600" y="2286000"/>
            <a:ext cx="3369848" cy="1774754"/>
            <a:chOff x="1786642" y="5083246"/>
            <a:chExt cx="3369848" cy="1774754"/>
          </a:xfrm>
        </p:grpSpPr>
        <p:sp>
          <p:nvSpPr>
            <p:cNvPr id="93" name="TextBox 63"/>
            <p:cNvSpPr txBox="1"/>
            <p:nvPr/>
          </p:nvSpPr>
          <p:spPr>
            <a:xfrm>
              <a:off x="3732830" y="6102560"/>
              <a:ext cx="1423660" cy="461665"/>
            </a:xfrm>
            <a:prstGeom prst="rect">
              <a:avLst/>
            </a:prstGeom>
            <a:noFill/>
          </p:spPr>
          <p:txBody>
            <a:bodyPr wrap="square" rtlCol="0">
              <a:spAutoFit/>
            </a:bodyPr>
            <a:lstStyle/>
            <a:p>
              <a:r>
                <a:rPr lang="en-US" sz="2400" dirty="0" smtClean="0"/>
                <a:t>≈  </a:t>
              </a:r>
              <a:r>
                <a:rPr lang="en-US" sz="2400" dirty="0" smtClean="0">
                  <a:solidFill>
                    <a:srgbClr val="FF0000"/>
                  </a:solidFill>
                </a:rPr>
                <a:t>40 cm</a:t>
              </a:r>
              <a:endParaRPr lang="en-US" sz="2400" dirty="0">
                <a:solidFill>
                  <a:srgbClr val="FF0000"/>
                </a:solidFill>
              </a:endParaRPr>
            </a:p>
          </p:txBody>
        </p:sp>
        <p:grpSp>
          <p:nvGrpSpPr>
            <p:cNvPr id="94" name="Group 60"/>
            <p:cNvGrpSpPr/>
            <p:nvPr/>
          </p:nvGrpSpPr>
          <p:grpSpPr>
            <a:xfrm>
              <a:off x="1786642" y="5083246"/>
              <a:ext cx="2069605" cy="1774754"/>
              <a:chOff x="4150176" y="2659325"/>
              <a:chExt cx="2069605" cy="1774754"/>
            </a:xfrm>
          </p:grpSpPr>
          <p:sp>
            <p:nvSpPr>
              <p:cNvPr id="95" name="TextBox 62"/>
              <p:cNvSpPr txBox="1"/>
              <p:nvPr/>
            </p:nvSpPr>
            <p:spPr>
              <a:xfrm>
                <a:off x="4150176" y="2659325"/>
                <a:ext cx="2069605" cy="461665"/>
              </a:xfrm>
              <a:prstGeom prst="rect">
                <a:avLst/>
              </a:prstGeom>
              <a:noFill/>
            </p:spPr>
            <p:txBody>
              <a:bodyPr wrap="square" rtlCol="0">
                <a:spAutoFit/>
              </a:bodyPr>
              <a:lstStyle/>
              <a:p>
                <a:r>
                  <a:rPr lang="en-US" sz="2400" dirty="0" smtClean="0"/>
                  <a:t>      wavelength</a:t>
                </a:r>
                <a:endParaRPr lang="en-US" sz="2400" dirty="0"/>
              </a:p>
            </p:txBody>
          </p:sp>
          <p:cxnSp>
            <p:nvCxnSpPr>
              <p:cNvPr id="96" name="Straight Connector 64"/>
              <p:cNvCxnSpPr/>
              <p:nvPr/>
            </p:nvCxnSpPr>
            <p:spPr>
              <a:xfrm>
                <a:off x="4688115" y="3957900"/>
                <a:ext cx="1323208" cy="0"/>
              </a:xfrm>
              <a:prstGeom prst="line">
                <a:avLst/>
              </a:prstGeom>
              <a:ln w="1905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97" name="TextBox 65"/>
              <p:cNvSpPr txBox="1"/>
              <p:nvPr/>
            </p:nvSpPr>
            <p:spPr>
              <a:xfrm>
                <a:off x="5069405" y="3972414"/>
                <a:ext cx="442153" cy="461665"/>
              </a:xfrm>
              <a:prstGeom prst="rect">
                <a:avLst/>
              </a:prstGeom>
              <a:noFill/>
            </p:spPr>
            <p:txBody>
              <a:bodyPr wrap="square" rtlCol="0">
                <a:spAutoFit/>
              </a:bodyPr>
              <a:lstStyle/>
              <a:p>
                <a:r>
                  <a:rPr lang="en-US" sz="2400" dirty="0" smtClean="0"/>
                  <a:t>2</a:t>
                </a:r>
                <a:endParaRPr lang="en-US" sz="2400" dirty="0"/>
              </a:p>
            </p:txBody>
          </p:sp>
        </p:grpSp>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7390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Solution</a:t>
            </a:r>
            <a:endParaRPr lang="zh-TW" altLang="en-US" dirty="0"/>
          </a:p>
        </p:txBody>
      </p:sp>
      <p:sp>
        <p:nvSpPr>
          <p:cNvPr id="3" name="內容版面配置區 2"/>
          <p:cNvSpPr>
            <a:spLocks noGrp="1"/>
          </p:cNvSpPr>
          <p:nvPr>
            <p:ph sz="quarter" idx="1"/>
          </p:nvPr>
        </p:nvSpPr>
        <p:spPr/>
        <p:txBody>
          <a:bodyPr>
            <a:normAutofit/>
          </a:bodyPr>
          <a:lstStyle/>
          <a:p>
            <a:r>
              <a:rPr lang="en-US" altLang="zh-TW" dirty="0" smtClean="0"/>
              <a:t>The “Antidote”</a:t>
            </a:r>
          </a:p>
          <a:p>
            <a:endParaRPr lang="en-US" altLang="zh-TW" dirty="0"/>
          </a:p>
          <a:p>
            <a:endParaRPr lang="en-US" altLang="zh-TW" dirty="0" smtClean="0"/>
          </a:p>
          <a:p>
            <a:endParaRPr lang="en-US" altLang="zh-TW" dirty="0"/>
          </a:p>
          <a:p>
            <a:endParaRPr lang="en-US" altLang="zh-TW" dirty="0" smtClean="0"/>
          </a:p>
          <a:p>
            <a:endParaRPr lang="en-US" altLang="zh-TW" dirty="0"/>
          </a:p>
          <a:p>
            <a:r>
              <a:rPr lang="en-US" altLang="zh-TW" dirty="0" smtClean="0"/>
              <a:t>w/o antidote: 50% BER</a:t>
            </a:r>
          </a:p>
          <a:p>
            <a:r>
              <a:rPr lang="en-US" altLang="zh-TW" dirty="0" smtClean="0"/>
              <a:t>w/ antidote: 0.2% packet loss</a:t>
            </a:r>
            <a:endParaRPr lang="zh-TW" altLang="en-US" dirty="0"/>
          </a:p>
        </p:txBody>
      </p:sp>
      <p:pic>
        <p:nvPicPr>
          <p:cNvPr id="2050" name="Picture 2"/>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491880" y="1988840"/>
            <a:ext cx="4961810" cy="2649606"/>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454142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Implementation</a:t>
            </a:r>
            <a:endParaRPr lang="zh-TW" altLang="en-US" dirty="0"/>
          </a:p>
        </p:txBody>
      </p:sp>
      <p:sp>
        <p:nvSpPr>
          <p:cNvPr id="5" name="內容版面配置區 4"/>
          <p:cNvSpPr>
            <a:spLocks noGrp="1"/>
          </p:cNvSpPr>
          <p:nvPr>
            <p:ph sz="quarter" idx="1"/>
          </p:nvPr>
        </p:nvSpPr>
        <p:spPr/>
        <p:txBody>
          <a:bodyPr>
            <a:normAutofit/>
          </a:bodyPr>
          <a:lstStyle/>
          <a:p>
            <a:r>
              <a:rPr lang="en-US" altLang="zh-TW" dirty="0" smtClean="0"/>
              <a:t>USRP2 (Universal </a:t>
            </a:r>
            <a:r>
              <a:rPr lang="en-US" altLang="zh-TW" dirty="0"/>
              <a:t>Software Radio </a:t>
            </a:r>
            <a:r>
              <a:rPr lang="en-US" altLang="zh-TW" dirty="0" smtClean="0"/>
              <a:t>Peripheral)</a:t>
            </a:r>
          </a:p>
          <a:p>
            <a:r>
              <a:rPr lang="en-US" altLang="zh-TW" dirty="0" smtClean="0"/>
              <a:t>Antenna *2</a:t>
            </a:r>
          </a:p>
          <a:p>
            <a:r>
              <a:rPr lang="en-US" altLang="zh-TW" dirty="0" smtClean="0"/>
              <a:t>FPGA</a:t>
            </a:r>
            <a:endParaRPr lang="en-US" altLang="zh-TW" dirty="0"/>
          </a:p>
          <a:p>
            <a:r>
              <a:rPr lang="en-US" altLang="zh-TW" dirty="0" smtClean="0"/>
              <a:t>Ethernet </a:t>
            </a:r>
            <a:r>
              <a:rPr lang="en-US" altLang="zh-TW" dirty="0"/>
              <a:t>interface</a:t>
            </a:r>
          </a:p>
          <a:p>
            <a:r>
              <a:rPr lang="en-US" altLang="zh-TW" dirty="0" smtClean="0"/>
              <a:t>SD </a:t>
            </a:r>
            <a:r>
              <a:rPr lang="en-US" altLang="zh-TW" dirty="0"/>
              <a:t>card </a:t>
            </a:r>
            <a:r>
              <a:rPr lang="en-US" altLang="zh-TW" dirty="0" smtClean="0"/>
              <a:t>reader</a:t>
            </a:r>
            <a:endParaRPr lang="zh-TW" altLang="en-US" dirty="0"/>
          </a:p>
        </p:txBody>
      </p:sp>
      <p:pic>
        <p:nvPicPr>
          <p:cNvPr id="6" name="內容版面配置區 3"/>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4139952" y="2654914"/>
            <a:ext cx="4044280" cy="303321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765478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Evaluation</a:t>
            </a:r>
            <a:endParaRPr lang="zh-TW" altLang="en-US" dirty="0"/>
          </a:p>
        </p:txBody>
      </p:sp>
      <p:sp>
        <p:nvSpPr>
          <p:cNvPr id="3" name="內容版面配置區 2"/>
          <p:cNvSpPr>
            <a:spLocks noGrp="1"/>
          </p:cNvSpPr>
          <p:nvPr>
            <p:ph sz="quarter" idx="1"/>
          </p:nvPr>
        </p:nvSpPr>
        <p:spPr/>
        <p:txBody>
          <a:bodyPr/>
          <a:lstStyle/>
          <a:p>
            <a:pPr>
              <a:lnSpc>
                <a:spcPts val="4000"/>
              </a:lnSpc>
              <a:buFont typeface="Arial"/>
              <a:buChar char="•"/>
            </a:pPr>
            <a:r>
              <a:rPr lang="en-US" altLang="zh-TW" sz="2600" dirty="0" smtClean="0">
                <a:solidFill>
                  <a:srgbClr val="000000"/>
                </a:solidFill>
                <a:latin typeface="Calibri" pitchFamily="34" charset="0"/>
                <a:cs typeface="Calibri" pitchFamily="34" charset="0"/>
              </a:rPr>
              <a:t>IMD: </a:t>
            </a:r>
            <a:r>
              <a:rPr lang="en-US" altLang="zh-TW" sz="2600" dirty="0" err="1" smtClean="0">
                <a:solidFill>
                  <a:srgbClr val="000000"/>
                </a:solidFill>
                <a:latin typeface="Calibri" pitchFamily="34" charset="0"/>
                <a:cs typeface="Calibri" pitchFamily="34" charset="0"/>
              </a:rPr>
              <a:t>Medtronic</a:t>
            </a:r>
            <a:r>
              <a:rPr lang="en-US" altLang="zh-TW" sz="2600" baseline="30000" dirty="0" err="1" smtClean="0">
                <a:solidFill>
                  <a:srgbClr val="000000"/>
                </a:solidFill>
                <a:latin typeface="Calibri" pitchFamily="34" charset="0"/>
                <a:cs typeface="Calibri" pitchFamily="34" charset="0"/>
              </a:rPr>
              <a:t>TM</a:t>
            </a:r>
            <a:r>
              <a:rPr lang="en-US" altLang="zh-TW" sz="2600" dirty="0" smtClean="0">
                <a:solidFill>
                  <a:srgbClr val="000000"/>
                </a:solidFill>
                <a:latin typeface="Calibri" pitchFamily="34" charset="0"/>
                <a:cs typeface="Calibri" pitchFamily="34" charset="0"/>
              </a:rPr>
              <a:t> </a:t>
            </a:r>
            <a:r>
              <a:rPr lang="en-US" altLang="zh-TW" sz="2600" dirty="0">
                <a:solidFill>
                  <a:srgbClr val="000000"/>
                </a:solidFill>
                <a:latin typeface="Calibri" pitchFamily="34" charset="0"/>
                <a:cs typeface="Calibri" pitchFamily="34" charset="0"/>
              </a:rPr>
              <a:t>cardiac implants	</a:t>
            </a:r>
          </a:p>
          <a:p>
            <a:pPr>
              <a:lnSpc>
                <a:spcPts val="4000"/>
              </a:lnSpc>
              <a:buFont typeface="Arial"/>
              <a:buChar char="•"/>
            </a:pPr>
            <a:r>
              <a:rPr lang="en-US" altLang="zh-TW" sz="2600" dirty="0" smtClean="0">
                <a:solidFill>
                  <a:srgbClr val="000000"/>
                </a:solidFill>
                <a:latin typeface="Calibri" pitchFamily="34" charset="0"/>
                <a:cs typeface="Calibri" pitchFamily="34" charset="0"/>
              </a:rPr>
              <a:t>Legal user: </a:t>
            </a:r>
            <a:r>
              <a:rPr lang="en-US" altLang="zh-TW" sz="2600" dirty="0" err="1" smtClean="0">
                <a:solidFill>
                  <a:srgbClr val="000000"/>
                </a:solidFill>
                <a:latin typeface="Calibri" pitchFamily="34" charset="0"/>
                <a:cs typeface="Calibri" pitchFamily="34" charset="0"/>
              </a:rPr>
              <a:t>Medtronic</a:t>
            </a:r>
            <a:r>
              <a:rPr lang="en-US" altLang="zh-TW" sz="2600" baseline="30000" dirty="0" err="1" smtClean="0">
                <a:solidFill>
                  <a:srgbClr val="000000"/>
                </a:solidFill>
                <a:latin typeface="Calibri" pitchFamily="34" charset="0"/>
                <a:cs typeface="Calibri" pitchFamily="34" charset="0"/>
              </a:rPr>
              <a:t>TM</a:t>
            </a:r>
            <a:r>
              <a:rPr lang="en-US" altLang="zh-TW" sz="2600" dirty="0" smtClean="0">
                <a:solidFill>
                  <a:srgbClr val="000000"/>
                </a:solidFill>
                <a:latin typeface="Calibri" pitchFamily="34" charset="0"/>
                <a:cs typeface="Calibri" pitchFamily="34" charset="0"/>
              </a:rPr>
              <a:t>  IMD programmer</a:t>
            </a:r>
            <a:endParaRPr lang="en-US" altLang="zh-TW" sz="2600" dirty="0">
              <a:solidFill>
                <a:srgbClr val="000000"/>
              </a:solidFill>
              <a:latin typeface="Calibri" pitchFamily="34" charset="0"/>
              <a:cs typeface="Calibri" pitchFamily="34" charset="0"/>
            </a:endParaRPr>
          </a:p>
          <a:p>
            <a:pPr>
              <a:lnSpc>
                <a:spcPts val="4000"/>
              </a:lnSpc>
              <a:buFont typeface="Arial"/>
              <a:buChar char="•"/>
            </a:pPr>
            <a:r>
              <a:rPr lang="en-US" altLang="zh-TW" sz="2600" dirty="0" smtClean="0">
                <a:solidFill>
                  <a:srgbClr val="000000"/>
                </a:solidFill>
                <a:latin typeface="Calibri" pitchFamily="34" charset="0"/>
                <a:cs typeface="Calibri" pitchFamily="34" charset="0"/>
              </a:rPr>
              <a:t>Attacker: USRP2</a:t>
            </a:r>
          </a:p>
          <a:p>
            <a:pPr>
              <a:lnSpc>
                <a:spcPts val="4000"/>
              </a:lnSpc>
              <a:buFont typeface="Arial"/>
              <a:buChar char="•"/>
            </a:pPr>
            <a:r>
              <a:rPr lang="en-US" altLang="zh-TW" sz="2600" dirty="0" smtClean="0">
                <a:solidFill>
                  <a:srgbClr val="000000"/>
                </a:solidFill>
                <a:latin typeface="Calibri" pitchFamily="34" charset="0"/>
                <a:cs typeface="Calibri" pitchFamily="34" charset="0"/>
              </a:rPr>
              <a:t>Shield: USRP2</a:t>
            </a:r>
            <a:endParaRPr lang="en-US" altLang="zh-TW" sz="2600" dirty="0">
              <a:solidFill>
                <a:srgbClr val="000000"/>
              </a:solidFill>
              <a:latin typeface="Calibri" pitchFamily="34" charset="0"/>
              <a:cs typeface="Calibri" pitchFamily="34" charset="0"/>
            </a:endParaRPr>
          </a:p>
          <a:p>
            <a:pPr>
              <a:lnSpc>
                <a:spcPts val="4000"/>
              </a:lnSpc>
              <a:buFont typeface="Arial"/>
              <a:buChar char="•"/>
            </a:pPr>
            <a:r>
              <a:rPr lang="en-US" altLang="zh-TW" sz="2600" dirty="0" smtClean="0">
                <a:solidFill>
                  <a:srgbClr val="000000"/>
                </a:solidFill>
                <a:latin typeface="Calibri" pitchFamily="34" charset="0"/>
                <a:cs typeface="Calibri" pitchFamily="34" charset="0"/>
              </a:rPr>
              <a:t>Human body: bacon </a:t>
            </a:r>
            <a:r>
              <a:rPr lang="en-US" altLang="zh-TW" sz="2600" dirty="0">
                <a:solidFill>
                  <a:srgbClr val="000000"/>
                </a:solidFill>
                <a:latin typeface="Calibri" pitchFamily="34" charset="0"/>
                <a:cs typeface="Calibri" pitchFamily="34" charset="0"/>
              </a:rPr>
              <a:t>&amp; beef</a:t>
            </a:r>
          </a:p>
          <a:p>
            <a:endParaRPr lang="zh-TW" altLang="en-US" dirty="0"/>
          </a:p>
        </p:txBody>
      </p:sp>
      <p:pic>
        <p:nvPicPr>
          <p:cNvPr id="3076" name="Picture 4" descr="http://4.bp.blogspot.com/-SSCwGdEgKYk/Tii6_PFoWdI/AAAAAAAAGJo/9Q0LiPCHqxM/s1600/beef+man.jpg"/>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932040" y="2924944"/>
            <a:ext cx="3140884" cy="3750216"/>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873998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6" name="Picture 6" descr="C:\Users\Haitham\Desktop\P1.png"/>
          <p:cNvPicPr>
            <a:picLocks noChangeAspect="1" noChangeArrowheads="1"/>
          </p:cNvPicPr>
          <p:nvPr/>
        </p:nvPicPr>
        <p:blipFill>
          <a:blip r:embed="rId4"/>
          <a:srcRect r="8383" b="5437"/>
          <a:stretch>
            <a:fillRect/>
          </a:stretch>
        </p:blipFill>
        <p:spPr bwMode="auto">
          <a:xfrm rot="5400000">
            <a:off x="2530519" y="918049"/>
            <a:ext cx="3994099" cy="7373723"/>
          </a:xfrm>
          <a:prstGeom prst="rect">
            <a:avLst/>
          </a:prstGeom>
          <a:noFill/>
        </p:spPr>
      </p:pic>
      <p:grpSp>
        <p:nvGrpSpPr>
          <p:cNvPr id="67" name="Group 139"/>
          <p:cNvGrpSpPr/>
          <p:nvPr/>
        </p:nvGrpSpPr>
        <p:grpSpPr>
          <a:xfrm rot="5400000">
            <a:off x="2713636" y="1912905"/>
            <a:ext cx="2974974" cy="6242857"/>
            <a:chOff x="2858132" y="1333279"/>
            <a:chExt cx="3248624" cy="5221688"/>
          </a:xfrm>
          <a:solidFill>
            <a:srgbClr val="FF0000"/>
          </a:solidFill>
        </p:grpSpPr>
        <p:sp>
          <p:nvSpPr>
            <p:cNvPr id="76" name="Oval 75"/>
            <p:cNvSpPr/>
            <p:nvPr/>
          </p:nvSpPr>
          <p:spPr>
            <a:xfrm>
              <a:off x="4092784" y="2918714"/>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3524517" y="3087232"/>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3988428" y="3549143"/>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4075524" y="4219620"/>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3524517" y="3971608"/>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2878392" y="4121566"/>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2858132" y="4625345"/>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21" name="Oval 120"/>
            <p:cNvSpPr/>
            <p:nvPr/>
          </p:nvSpPr>
          <p:spPr>
            <a:xfrm>
              <a:off x="5939006" y="2588645"/>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22" name="Oval 121"/>
            <p:cNvSpPr/>
            <p:nvPr/>
          </p:nvSpPr>
          <p:spPr>
            <a:xfrm>
              <a:off x="4284180" y="5719323"/>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23" name="Oval 122"/>
            <p:cNvSpPr/>
            <p:nvPr/>
          </p:nvSpPr>
          <p:spPr>
            <a:xfrm>
              <a:off x="5059895" y="5763306"/>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24" name="Oval 123"/>
            <p:cNvSpPr/>
            <p:nvPr/>
          </p:nvSpPr>
          <p:spPr>
            <a:xfrm>
              <a:off x="4332836" y="2383045"/>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p:cNvSpPr/>
            <p:nvPr/>
          </p:nvSpPr>
          <p:spPr>
            <a:xfrm>
              <a:off x="5876224" y="2104934"/>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26" name="Oval 125"/>
            <p:cNvSpPr/>
            <p:nvPr/>
          </p:nvSpPr>
          <p:spPr>
            <a:xfrm>
              <a:off x="5855480" y="1333279"/>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27" name="Oval 126"/>
            <p:cNvSpPr/>
            <p:nvPr/>
          </p:nvSpPr>
          <p:spPr>
            <a:xfrm>
              <a:off x="5506286" y="6426476"/>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28" name="Oval 127"/>
            <p:cNvSpPr/>
            <p:nvPr/>
          </p:nvSpPr>
          <p:spPr>
            <a:xfrm>
              <a:off x="4763262" y="2010540"/>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p:cNvSpPr/>
            <p:nvPr/>
          </p:nvSpPr>
          <p:spPr>
            <a:xfrm>
              <a:off x="5673178" y="5446941"/>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30" name="Oval 129"/>
            <p:cNvSpPr/>
            <p:nvPr/>
          </p:nvSpPr>
          <p:spPr>
            <a:xfrm>
              <a:off x="5368469" y="2018433"/>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31" name="Oval 130"/>
            <p:cNvSpPr/>
            <p:nvPr/>
          </p:nvSpPr>
          <p:spPr>
            <a:xfrm>
              <a:off x="4407701" y="4932020"/>
              <a:ext cx="167750" cy="12849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2" name="Picture 2"/>
          <p:cNvPicPr>
            <a:picLocks noChangeArrowheads="1"/>
          </p:cNvPicPr>
          <p:nvPr/>
        </p:nvPicPr>
        <p:blipFill>
          <a:blip r:embed="rId5"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237129" y="4329232"/>
            <a:ext cx="251013" cy="30454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cap="flat">
                <a:solidFill>
                  <a:schemeClr val="tx1"/>
                </a:solidFill>
                <a:miter lim="800000"/>
                <a:headEnd/>
                <a:tailEnd/>
              </a14:hiddenLine>
            </a:ext>
          </a:extLst>
        </p:spPr>
      </p:pic>
      <p:pic>
        <p:nvPicPr>
          <p:cNvPr id="133" name="Picture 2" descr="C:\Users\gshyam\Desktop\shield.JPG"/>
          <p:cNvPicPr>
            <a:picLocks noChangeAspect="1" noChangeArrowheads="1"/>
          </p:cNvPicPr>
          <p:nvPr/>
        </p:nvPicPr>
        <p:blipFill>
          <a:blip r:embed="rId6"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256889" y="4621840"/>
            <a:ext cx="237340" cy="35286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60" name="Rectangle 59"/>
          <p:cNvSpPr/>
          <p:nvPr/>
        </p:nvSpPr>
        <p:spPr>
          <a:xfrm>
            <a:off x="2440236" y="3775576"/>
            <a:ext cx="405114" cy="2546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3325808" y="5328257"/>
            <a:ext cx="405114" cy="2546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2237679" y="5428145"/>
            <a:ext cx="405114" cy="2025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3379747" y="5407775"/>
            <a:ext cx="405114" cy="2025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2619597" y="5137894"/>
            <a:ext cx="908632" cy="1713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2888250" y="5814428"/>
            <a:ext cx="304800" cy="26109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7" name="Straight Arrow Connector 136"/>
          <p:cNvCxnSpPr>
            <a:stCxn id="133" idx="0"/>
            <a:endCxn id="126" idx="3"/>
          </p:cNvCxnSpPr>
          <p:nvPr/>
        </p:nvCxnSpPr>
        <p:spPr>
          <a:xfrm rot="16200000" flipH="1">
            <a:off x="4937310" y="4060089"/>
            <a:ext cx="1692368" cy="2815870"/>
          </a:xfrm>
          <a:prstGeom prst="straightConnector1">
            <a:avLst/>
          </a:prstGeom>
          <a:ln w="38100">
            <a:solidFill>
              <a:schemeClr val="tx1"/>
            </a:solidFill>
            <a:prstDash val="solid"/>
            <a:headEnd type="arrow"/>
            <a:tailEnd type="arrow"/>
          </a:ln>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a:off x="4825651" y="5135963"/>
            <a:ext cx="1482293" cy="523220"/>
          </a:xfrm>
          <a:prstGeom prst="rect">
            <a:avLst/>
          </a:prstGeom>
          <a:noFill/>
        </p:spPr>
        <p:txBody>
          <a:bodyPr wrap="square" rtlCol="0">
            <a:spAutoFit/>
          </a:bodyPr>
          <a:lstStyle/>
          <a:p>
            <a:r>
              <a:rPr lang="en-US" sz="2800" b="1" dirty="0" smtClean="0"/>
              <a:t>30 m</a:t>
            </a:r>
            <a:endParaRPr lang="en-US" sz="2800" b="1" dirty="0"/>
          </a:p>
        </p:txBody>
      </p:sp>
      <p:sp>
        <p:nvSpPr>
          <p:cNvPr id="134" name="TextBox 133"/>
          <p:cNvSpPr txBox="1"/>
          <p:nvPr/>
        </p:nvSpPr>
        <p:spPr>
          <a:xfrm>
            <a:off x="4553600" y="4185495"/>
            <a:ext cx="1252035" cy="523220"/>
          </a:xfrm>
          <a:prstGeom prst="rect">
            <a:avLst/>
          </a:prstGeom>
          <a:noFill/>
        </p:spPr>
        <p:txBody>
          <a:bodyPr wrap="square" rtlCol="0">
            <a:spAutoFit/>
          </a:bodyPr>
          <a:lstStyle/>
          <a:p>
            <a:r>
              <a:rPr lang="en-US" sz="2800" b="1" dirty="0" smtClean="0"/>
              <a:t>20cm</a:t>
            </a:r>
            <a:endParaRPr lang="en-US" sz="2800" b="1" dirty="0"/>
          </a:p>
        </p:txBody>
      </p:sp>
      <p:sp>
        <p:nvSpPr>
          <p:cNvPr id="2" name="標題 1"/>
          <p:cNvSpPr>
            <a:spLocks noGrp="1"/>
          </p:cNvSpPr>
          <p:nvPr>
            <p:ph type="title"/>
          </p:nvPr>
        </p:nvSpPr>
        <p:spPr/>
        <p:txBody>
          <a:bodyPr/>
          <a:lstStyle/>
          <a:p>
            <a:r>
              <a:rPr lang="en-US" altLang="zh-TW" dirty="0" smtClean="0"/>
              <a:t>Test Bed</a:t>
            </a:r>
            <a:endParaRPr lang="zh-TW" altLang="en-US" dirty="0"/>
          </a:p>
        </p:txBody>
      </p:sp>
      <p:sp>
        <p:nvSpPr>
          <p:cNvPr id="3" name="內容版面配置區 2"/>
          <p:cNvSpPr>
            <a:spLocks noGrp="1"/>
          </p:cNvSpPr>
          <p:nvPr>
            <p:ph sz="quarter" idx="1"/>
          </p:nvPr>
        </p:nvSpPr>
        <p:spPr/>
        <p:txBody>
          <a:bodyPr/>
          <a:lstStyle/>
          <a:p>
            <a:r>
              <a:rPr lang="en-US" altLang="zh-TW" dirty="0" smtClean="0"/>
              <a:t>IMD &amp; Shield fixed in one place</a:t>
            </a:r>
          </a:p>
          <a:p>
            <a:r>
              <a:rPr lang="en-US" altLang="zh-TW" dirty="0" smtClean="0"/>
              <a:t>20 locations for attacker to test</a:t>
            </a:r>
          </a:p>
          <a:p>
            <a:endParaRPr lang="zh-TW" altLang="en-US" dirty="0"/>
          </a:p>
        </p:txBody>
      </p:sp>
    </p:spTree>
    <p:custDataLst>
      <p:tags r:id="rId1"/>
    </p:custDataLst>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72671136"/>
      </p:ext>
    </p:extLst>
  </p:cSld>
  <p:clrMapOvr>
    <a:masterClrMapping/>
  </p:clrMapOvr>
  <p:transition advTm="17569"/>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Phase1: Passive Eavesdrop</a:t>
            </a:r>
            <a:endParaRPr lang="zh-TW" altLang="en-US" dirty="0"/>
          </a:p>
        </p:txBody>
      </p:sp>
      <p:sp>
        <p:nvSpPr>
          <p:cNvPr id="3" name="內容版面配置區 2"/>
          <p:cNvSpPr>
            <a:spLocks noGrp="1"/>
          </p:cNvSpPr>
          <p:nvPr>
            <p:ph sz="quarter" idx="1"/>
          </p:nvPr>
        </p:nvSpPr>
        <p:spPr/>
        <p:txBody>
          <a:bodyPr/>
          <a:lstStyle/>
          <a:p>
            <a:r>
              <a:rPr lang="en-US" altLang="zh-TW" dirty="0" smtClean="0"/>
              <a:t>Worst case scenario</a:t>
            </a:r>
          </a:p>
          <a:p>
            <a:r>
              <a:rPr lang="en-US" altLang="zh-TW" dirty="0" smtClean="0"/>
              <a:t>Attacker is only 20cm away from IMD</a:t>
            </a:r>
            <a:endParaRPr lang="zh-TW" altLang="en-US" dirty="0"/>
          </a:p>
        </p:txBody>
      </p:sp>
      <p:graphicFrame>
        <p:nvGraphicFramePr>
          <p:cNvPr id="7" name="Chart 10"/>
          <p:cNvGraphicFramePr>
            <a:graphicFrameLocks/>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69159803"/>
              </p:ext>
            </p:extLst>
          </p:nvPr>
        </p:nvGraphicFramePr>
        <p:xfrm>
          <a:off x="323528" y="3189162"/>
          <a:ext cx="3816424" cy="32937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54180692"/>
              </p:ext>
            </p:extLst>
          </p:nvPr>
        </p:nvGraphicFramePr>
        <p:xfrm>
          <a:off x="4355976" y="3143873"/>
          <a:ext cx="4104456" cy="338437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3"/>
          <p:cNvSpPr txBox="1"/>
          <p:nvPr/>
        </p:nvSpPr>
        <p:spPr>
          <a:xfrm>
            <a:off x="5796136" y="4005064"/>
            <a:ext cx="2380343" cy="830997"/>
          </a:xfrm>
          <a:prstGeom prst="rect">
            <a:avLst/>
          </a:prstGeom>
          <a:noFill/>
        </p:spPr>
        <p:txBody>
          <a:bodyPr wrap="square" rtlCol="0">
            <a:spAutoFit/>
          </a:bodyPr>
          <a:lstStyle/>
          <a:p>
            <a:pPr algn="ctr"/>
            <a:r>
              <a:rPr lang="en-US" sz="2400" dirty="0" smtClean="0"/>
              <a:t>Average loss rate</a:t>
            </a:r>
          </a:p>
          <a:p>
            <a:pPr algn="ctr"/>
            <a:r>
              <a:rPr lang="en-US" sz="2400" dirty="0" smtClean="0"/>
              <a:t>0.2%</a:t>
            </a:r>
            <a:endParaRPr lang="en-US" sz="24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61550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Phase2: Active Attack</a:t>
            </a:r>
            <a:endParaRPr lang="zh-TW" altLang="en-US" dirty="0"/>
          </a:p>
        </p:txBody>
      </p:sp>
      <p:sp>
        <p:nvSpPr>
          <p:cNvPr id="3" name="內容版面配置區 2"/>
          <p:cNvSpPr>
            <a:spLocks noGrp="1"/>
          </p:cNvSpPr>
          <p:nvPr>
            <p:ph sz="quarter" idx="1"/>
          </p:nvPr>
        </p:nvSpPr>
        <p:spPr/>
        <p:txBody>
          <a:bodyPr/>
          <a:lstStyle/>
          <a:p>
            <a:r>
              <a:rPr lang="en-US" altLang="zh-TW" dirty="0" smtClean="0"/>
              <a:t>Simulating two kinds of attackers</a:t>
            </a:r>
            <a:br>
              <a:rPr lang="en-US" altLang="zh-TW" dirty="0" smtClean="0"/>
            </a:br>
            <a:r>
              <a:rPr lang="en-US" altLang="zh-TW" dirty="0" smtClean="0"/>
              <a:t>1) Off-the-shelf IMD programmer</a:t>
            </a:r>
            <a:br>
              <a:rPr lang="en-US" altLang="zh-TW" dirty="0" smtClean="0"/>
            </a:br>
            <a:r>
              <a:rPr lang="en-US" altLang="zh-TW" dirty="0" smtClean="0"/>
              <a:t>2) Self-modified programmer with x100 transmission power</a:t>
            </a:r>
          </a:p>
          <a:p>
            <a:endParaRPr lang="en-US" altLang="zh-TW" dirty="0" smtClean="0"/>
          </a:p>
          <a:p>
            <a:endParaRPr lang="zh-TW"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16745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quarter" idx="1"/>
          </p:nvPr>
        </p:nvSpPr>
        <p:spPr/>
        <p:txBody>
          <a:bodyPr/>
          <a:lstStyle/>
          <a:p>
            <a:r>
              <a:rPr lang="en-US" dirty="0" smtClean="0"/>
              <a:t> </a:t>
            </a:r>
            <a:r>
              <a:rPr lang="en-US" dirty="0" smtClean="0"/>
              <a:t>How have embedded devices been exploited in the past?</a:t>
            </a:r>
          </a:p>
          <a:p>
            <a:endParaRPr lang="en-US" dirty="0" smtClean="0"/>
          </a:p>
          <a:p>
            <a:r>
              <a:rPr lang="en-US" dirty="0" smtClean="0"/>
              <a:t>How feasible is large scale exploitation of </a:t>
            </a:r>
            <a:r>
              <a:rPr lang="en-US" dirty="0" smtClean="0"/>
              <a:t>embedded devices?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Phase2-1: Off-the-shelf Attacker</a:t>
            </a:r>
            <a:endParaRPr lang="zh-TW" altLang="en-US" dirty="0"/>
          </a:p>
        </p:txBody>
      </p:sp>
      <p:graphicFrame>
        <p:nvGraphicFramePr>
          <p:cNvPr id="4" name="Chart 6"/>
          <p:cNvGraphicFramePr>
            <a:graphicFrameLocks/>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17996416"/>
              </p:ext>
            </p:extLst>
          </p:nvPr>
        </p:nvGraphicFramePr>
        <p:xfrm>
          <a:off x="467545" y="1320864"/>
          <a:ext cx="8134556" cy="4916448"/>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p:cNvSpPr txBox="1">
            <a:spLocks/>
          </p:cNvSpPr>
          <p:nvPr/>
        </p:nvSpPr>
        <p:spPr>
          <a:xfrm>
            <a:off x="2849821" y="1187849"/>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b="1" kern="1200">
                <a:solidFill>
                  <a:srgbClr val="0078C0"/>
                </a:solidFill>
                <a:latin typeface="Comic Sans MS"/>
                <a:ea typeface="+mj-ea"/>
                <a:cs typeface="+mj-cs"/>
              </a:defRPr>
            </a:lvl1pPr>
          </a:lstStyle>
          <a:p>
            <a:r>
              <a:rPr lang="en-US" sz="2500" dirty="0" smtClean="0">
                <a:solidFill>
                  <a:srgbClr val="C00000"/>
                </a:solidFill>
                <a:latin typeface="Calibri" pitchFamily="34" charset="0"/>
                <a:cs typeface="Calibri" pitchFamily="34" charset="0"/>
              </a:rPr>
              <a:t>w/o Shield</a:t>
            </a:r>
          </a:p>
          <a:p>
            <a:r>
              <a:rPr lang="en-US" sz="2500" dirty="0" smtClean="0">
                <a:solidFill>
                  <a:srgbClr val="0070C0"/>
                </a:solidFill>
                <a:latin typeface="Calibri" pitchFamily="34" charset="0"/>
                <a:cs typeface="Calibri" pitchFamily="34" charset="0"/>
              </a:rPr>
              <a:t>w/ Shield</a:t>
            </a:r>
            <a:endParaRPr lang="en-US" sz="2500" dirty="0">
              <a:solidFill>
                <a:srgbClr val="0070C0"/>
              </a:solidFill>
              <a:latin typeface="Calibri" pitchFamily="34" charset="0"/>
              <a:cs typeface="Calibri" pitchFamily="34" charset="0"/>
            </a:endParaRPr>
          </a:p>
        </p:txBody>
      </p:sp>
      <p:sp>
        <p:nvSpPr>
          <p:cNvPr id="6" name="矩形 5"/>
          <p:cNvSpPr/>
          <p:nvPr/>
        </p:nvSpPr>
        <p:spPr>
          <a:xfrm>
            <a:off x="1547664" y="1478280"/>
            <a:ext cx="3024336" cy="3855720"/>
          </a:xfrm>
          <a:prstGeom prst="rect">
            <a:avLst/>
          </a:prstGeom>
          <a:solidFill>
            <a:srgbClr val="4F81BD">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4067944" y="1915350"/>
            <a:ext cx="2168076" cy="830997"/>
          </a:xfrm>
          <a:prstGeom prst="rect">
            <a:avLst/>
          </a:prstGeom>
          <a:noFill/>
        </p:spPr>
        <p:txBody>
          <a:bodyPr wrap="square" rtlCol="0">
            <a:spAutoFit/>
          </a:bodyPr>
          <a:lstStyle/>
          <a:p>
            <a:r>
              <a:rPr lang="en-US" altLang="zh-TW" sz="2400" b="1" dirty="0" smtClean="0">
                <a:solidFill>
                  <a:srgbClr val="0070C0"/>
                </a:solidFill>
              </a:rPr>
              <a:t>Less than </a:t>
            </a:r>
            <a:br>
              <a:rPr lang="en-US" altLang="zh-TW" sz="2400" b="1" dirty="0" smtClean="0">
                <a:solidFill>
                  <a:srgbClr val="0070C0"/>
                </a:solidFill>
              </a:rPr>
            </a:br>
            <a:r>
              <a:rPr lang="en-US" altLang="zh-TW" sz="2400" b="1" dirty="0" smtClean="0">
                <a:solidFill>
                  <a:srgbClr val="0070C0"/>
                </a:solidFill>
              </a:rPr>
              <a:t>14 meters</a:t>
            </a:r>
            <a:endParaRPr lang="zh-TW" altLang="en-US" sz="2400" b="1" dirty="0">
              <a:solidFill>
                <a:srgbClr val="0070C0"/>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537461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11622" name="Picture 6" descr="C:\Users\Haitham\Desktop\P1.png"/>
          <p:cNvPicPr>
            <a:picLocks noChangeAspect="1" noChangeArrowheads="1"/>
          </p:cNvPicPr>
          <p:nvPr/>
        </p:nvPicPr>
        <p:blipFill>
          <a:blip r:embed="rId4"/>
          <a:srcRect r="8383" b="5437"/>
          <a:stretch>
            <a:fillRect/>
          </a:stretch>
        </p:blipFill>
        <p:spPr bwMode="auto">
          <a:xfrm rot="5400000">
            <a:off x="2229389" y="-137345"/>
            <a:ext cx="4754880" cy="8778240"/>
          </a:xfrm>
          <a:prstGeom prst="rect">
            <a:avLst/>
          </a:prstGeom>
          <a:noFill/>
        </p:spPr>
      </p:pic>
      <p:sp>
        <p:nvSpPr>
          <p:cNvPr id="6" name="Title 1"/>
          <p:cNvSpPr txBox="1">
            <a:spLocks/>
          </p:cNvSpPr>
          <p:nvPr/>
        </p:nvSpPr>
        <p:spPr>
          <a:xfrm>
            <a:off x="0" y="11575"/>
            <a:ext cx="9144000" cy="70605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b="1" kern="1200">
                <a:solidFill>
                  <a:srgbClr val="0066CC"/>
                </a:solidFill>
                <a:latin typeface="Comic Sans MS"/>
                <a:ea typeface="+mj-ea"/>
                <a:cs typeface="+mj-cs"/>
              </a:defRPr>
            </a:lvl1pPr>
          </a:lstStyle>
          <a:p>
            <a:endParaRPr lang="en-US" sz="3100" b="0" dirty="0">
              <a:solidFill>
                <a:srgbClr val="0078C0"/>
              </a:solidFill>
              <a:latin typeface="Calibri" pitchFamily="34" charset="0"/>
              <a:cs typeface="Calibri" pitchFamily="34" charset="0"/>
            </a:endParaRPr>
          </a:p>
        </p:txBody>
      </p:sp>
      <p:grpSp>
        <p:nvGrpSpPr>
          <p:cNvPr id="3" name="Group 103"/>
          <p:cNvGrpSpPr/>
          <p:nvPr/>
        </p:nvGrpSpPr>
        <p:grpSpPr>
          <a:xfrm>
            <a:off x="273426" y="725710"/>
            <a:ext cx="3329925" cy="1114952"/>
            <a:chOff x="1126144" y="899886"/>
            <a:chExt cx="3329925" cy="1114952"/>
          </a:xfrm>
        </p:grpSpPr>
        <p:sp>
          <p:nvSpPr>
            <p:cNvPr id="105" name="Oval 104"/>
            <p:cNvSpPr>
              <a:spLocks noChangeAspect="1"/>
            </p:cNvSpPr>
            <p:nvPr/>
          </p:nvSpPr>
          <p:spPr>
            <a:xfrm>
              <a:off x="1126144" y="1062267"/>
              <a:ext cx="190983" cy="17613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a:spLocks noChangeAspect="1"/>
            </p:cNvSpPr>
            <p:nvPr/>
          </p:nvSpPr>
          <p:spPr>
            <a:xfrm>
              <a:off x="1126144" y="1715832"/>
              <a:ext cx="190983" cy="176130"/>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1524000" y="899886"/>
              <a:ext cx="2885918" cy="461665"/>
            </a:xfrm>
            <a:prstGeom prst="rect">
              <a:avLst/>
            </a:prstGeom>
            <a:noFill/>
          </p:spPr>
          <p:txBody>
            <a:bodyPr wrap="square" rtlCol="0">
              <a:spAutoFit/>
            </a:bodyPr>
            <a:lstStyle/>
            <a:p>
              <a:r>
                <a:rPr lang="en-US" sz="2400" dirty="0" smtClean="0"/>
                <a:t>Any attack successful</a:t>
              </a:r>
              <a:endParaRPr lang="en-US" sz="2400" dirty="0"/>
            </a:p>
          </p:txBody>
        </p:sp>
        <p:sp>
          <p:nvSpPr>
            <p:cNvPr id="108" name="TextBox 107"/>
            <p:cNvSpPr txBox="1"/>
            <p:nvPr/>
          </p:nvSpPr>
          <p:spPr>
            <a:xfrm>
              <a:off x="1517215" y="1553173"/>
              <a:ext cx="2938854" cy="461665"/>
            </a:xfrm>
            <a:prstGeom prst="rect">
              <a:avLst/>
            </a:prstGeom>
            <a:noFill/>
          </p:spPr>
          <p:txBody>
            <a:bodyPr wrap="square" rtlCol="0">
              <a:spAutoFit/>
            </a:bodyPr>
            <a:lstStyle/>
            <a:p>
              <a:r>
                <a:rPr lang="en-US" sz="2400" dirty="0" smtClean="0"/>
                <a:t>No attack successful</a:t>
              </a:r>
              <a:endParaRPr lang="en-US" sz="2400" dirty="0"/>
            </a:p>
          </p:txBody>
        </p:sp>
        <p:cxnSp>
          <p:nvCxnSpPr>
            <p:cNvPr id="109" name="Straight Connector 108"/>
            <p:cNvCxnSpPr/>
            <p:nvPr/>
          </p:nvCxnSpPr>
          <p:spPr>
            <a:xfrm flipV="1">
              <a:off x="1422398" y="1145232"/>
              <a:ext cx="108857" cy="3182"/>
            </a:xfrm>
            <a:prstGeom prst="line">
              <a:avLst/>
            </a:prstGeom>
            <a:ln w="1905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1400630" y="1791108"/>
              <a:ext cx="108857" cy="3182"/>
            </a:xfrm>
            <a:prstGeom prst="line">
              <a:avLst/>
            </a:prstGeom>
            <a:ln w="1905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pic>
        <p:nvPicPr>
          <p:cNvPr id="135" name="Picture 2"/>
          <p:cNvPicPr>
            <a:picLocks noChangeArrowheads="1"/>
          </p:cNvPicPr>
          <p:nvPr/>
        </p:nvPicPr>
        <p:blipFill>
          <a:blip r:embed="rId5"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261068" y="3953730"/>
            <a:ext cx="298825" cy="36255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cap="flat">
                <a:solidFill>
                  <a:schemeClr val="tx1"/>
                </a:solidFill>
                <a:miter lim="800000"/>
                <a:headEnd/>
                <a:tailEnd/>
              </a14:hiddenLine>
            </a:ext>
          </a:extLst>
        </p:spPr>
      </p:pic>
      <p:sp>
        <p:nvSpPr>
          <p:cNvPr id="32" name="TextBox 31"/>
          <p:cNvSpPr txBox="1"/>
          <p:nvPr/>
        </p:nvSpPr>
        <p:spPr>
          <a:xfrm>
            <a:off x="4531807" y="911765"/>
            <a:ext cx="3949002" cy="646331"/>
          </a:xfrm>
          <a:prstGeom prst="rect">
            <a:avLst/>
          </a:prstGeom>
          <a:solidFill>
            <a:srgbClr val="FFFF00"/>
          </a:solidFill>
        </p:spPr>
        <p:txBody>
          <a:bodyPr wrap="square" rtlCol="0">
            <a:spAutoFit/>
          </a:bodyPr>
          <a:lstStyle/>
          <a:p>
            <a:pPr algn="ctr"/>
            <a:r>
              <a:rPr lang="en-US" sz="3600" b="1" dirty="0" smtClean="0"/>
              <a:t>Without the Shield</a:t>
            </a:r>
            <a:endParaRPr lang="en-US" sz="3600" b="1" dirty="0"/>
          </a:p>
        </p:txBody>
      </p:sp>
      <p:cxnSp>
        <p:nvCxnSpPr>
          <p:cNvPr id="33" name="Straight Arrow Connector 32"/>
          <p:cNvCxnSpPr>
            <a:stCxn id="135" idx="2"/>
            <a:endCxn id="127" idx="4"/>
          </p:cNvCxnSpPr>
          <p:nvPr/>
        </p:nvCxnSpPr>
        <p:spPr>
          <a:xfrm rot="16200000" flipH="1">
            <a:off x="5176778" y="3549987"/>
            <a:ext cx="844294" cy="2376889"/>
          </a:xfrm>
          <a:prstGeom prst="straightConnector1">
            <a:avLst/>
          </a:prstGeom>
          <a:ln w="38100">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4787025" y="4541974"/>
            <a:ext cx="990777" cy="523220"/>
          </a:xfrm>
          <a:prstGeom prst="rect">
            <a:avLst/>
          </a:prstGeom>
          <a:noFill/>
        </p:spPr>
        <p:txBody>
          <a:bodyPr wrap="square" rtlCol="0">
            <a:spAutoFit/>
          </a:bodyPr>
          <a:lstStyle/>
          <a:p>
            <a:r>
              <a:rPr lang="en-US" sz="2800" b="1" dirty="0" smtClean="0"/>
              <a:t>14 m</a:t>
            </a:r>
            <a:endParaRPr lang="en-US" sz="2800" b="1" dirty="0"/>
          </a:p>
        </p:txBody>
      </p:sp>
      <p:grpSp>
        <p:nvGrpSpPr>
          <p:cNvPr id="2" name="Group 139"/>
          <p:cNvGrpSpPr/>
          <p:nvPr/>
        </p:nvGrpSpPr>
        <p:grpSpPr>
          <a:xfrm rot="5400000">
            <a:off x="2481608" y="1012784"/>
            <a:ext cx="3473191" cy="7431971"/>
            <a:chOff x="2858132" y="1333279"/>
            <a:chExt cx="3185842" cy="5221688"/>
          </a:xfrm>
          <a:solidFill>
            <a:schemeClr val="tx1"/>
          </a:solidFill>
        </p:grpSpPr>
        <p:sp>
          <p:nvSpPr>
            <p:cNvPr id="89" name="Oval 88"/>
            <p:cNvSpPr/>
            <p:nvPr/>
          </p:nvSpPr>
          <p:spPr>
            <a:xfrm>
              <a:off x="4092784" y="2918714"/>
              <a:ext cx="167750" cy="128491"/>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3524517" y="3087232"/>
              <a:ext cx="167750" cy="128491"/>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3988428" y="3549143"/>
              <a:ext cx="167750" cy="128491"/>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4075524" y="4219620"/>
              <a:ext cx="167750" cy="128491"/>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3524517" y="3971608"/>
              <a:ext cx="167750" cy="128491"/>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2878392" y="4121566"/>
              <a:ext cx="167750" cy="128491"/>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2858132" y="4625345"/>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14" name="Oval 113"/>
            <p:cNvSpPr/>
            <p:nvPr/>
          </p:nvSpPr>
          <p:spPr>
            <a:xfrm>
              <a:off x="5866071" y="2588645"/>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16" name="Oval 115"/>
            <p:cNvSpPr/>
            <p:nvPr/>
          </p:nvSpPr>
          <p:spPr>
            <a:xfrm>
              <a:off x="4284180" y="5719323"/>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18" name="Oval 117"/>
            <p:cNvSpPr/>
            <p:nvPr/>
          </p:nvSpPr>
          <p:spPr>
            <a:xfrm>
              <a:off x="5059895" y="5763306"/>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20" name="Oval 119"/>
            <p:cNvSpPr/>
            <p:nvPr/>
          </p:nvSpPr>
          <p:spPr>
            <a:xfrm>
              <a:off x="4332836" y="2383045"/>
              <a:ext cx="167750" cy="128491"/>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5876224" y="2104934"/>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24" name="Oval 123"/>
            <p:cNvSpPr/>
            <p:nvPr/>
          </p:nvSpPr>
          <p:spPr>
            <a:xfrm>
              <a:off x="5855480" y="1333279"/>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25" name="Oval 124"/>
            <p:cNvSpPr/>
            <p:nvPr/>
          </p:nvSpPr>
          <p:spPr>
            <a:xfrm>
              <a:off x="5506286" y="6426476"/>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27" name="Oval 126"/>
            <p:cNvSpPr/>
            <p:nvPr/>
          </p:nvSpPr>
          <p:spPr>
            <a:xfrm>
              <a:off x="4763262" y="2010540"/>
              <a:ext cx="167750" cy="128491"/>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p:cNvSpPr/>
            <p:nvPr/>
          </p:nvSpPr>
          <p:spPr>
            <a:xfrm>
              <a:off x="5673178" y="5446941"/>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30" name="Oval 129"/>
            <p:cNvSpPr/>
            <p:nvPr/>
          </p:nvSpPr>
          <p:spPr>
            <a:xfrm>
              <a:off x="5368469" y="2018433"/>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32" name="Oval 131"/>
            <p:cNvSpPr/>
            <p:nvPr/>
          </p:nvSpPr>
          <p:spPr>
            <a:xfrm>
              <a:off x="4407701" y="4932020"/>
              <a:ext cx="167750" cy="128491"/>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33741499"/>
      </p:ext>
    </p:extLst>
  </p:cSld>
  <p:clrMapOvr>
    <a:masterClrMapping/>
  </p:clrMapOvr>
  <p:transition advTm="19779"/>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11622" name="Picture 6" descr="C:\Users\Haitham\Desktop\P1.png"/>
          <p:cNvPicPr>
            <a:picLocks noChangeAspect="1" noChangeArrowheads="1"/>
          </p:cNvPicPr>
          <p:nvPr/>
        </p:nvPicPr>
        <p:blipFill>
          <a:blip r:embed="rId4"/>
          <a:srcRect r="8383" b="5437"/>
          <a:stretch>
            <a:fillRect/>
          </a:stretch>
        </p:blipFill>
        <p:spPr bwMode="auto">
          <a:xfrm rot="5400000">
            <a:off x="2229389" y="-137345"/>
            <a:ext cx="4754880" cy="8778240"/>
          </a:xfrm>
          <a:prstGeom prst="rect">
            <a:avLst/>
          </a:prstGeom>
          <a:noFill/>
        </p:spPr>
      </p:pic>
      <p:grpSp>
        <p:nvGrpSpPr>
          <p:cNvPr id="2" name="Group 139"/>
          <p:cNvGrpSpPr/>
          <p:nvPr/>
        </p:nvGrpSpPr>
        <p:grpSpPr>
          <a:xfrm rot="5400000">
            <a:off x="2447385" y="1047007"/>
            <a:ext cx="3541636" cy="7431971"/>
            <a:chOff x="2858132" y="1333279"/>
            <a:chExt cx="3248624" cy="5221688"/>
          </a:xfrm>
          <a:solidFill>
            <a:srgbClr val="00B0F0"/>
          </a:solidFill>
        </p:grpSpPr>
        <p:sp>
          <p:nvSpPr>
            <p:cNvPr id="89" name="Oval 88"/>
            <p:cNvSpPr/>
            <p:nvPr/>
          </p:nvSpPr>
          <p:spPr>
            <a:xfrm>
              <a:off x="4092784" y="2918714"/>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3524517" y="3087232"/>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3988428" y="3549143"/>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4075524" y="4219620"/>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3524517" y="3971608"/>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2878392" y="4121566"/>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2858132" y="4625345"/>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14" name="Oval 113"/>
            <p:cNvSpPr/>
            <p:nvPr/>
          </p:nvSpPr>
          <p:spPr>
            <a:xfrm>
              <a:off x="5939006" y="2588645"/>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16" name="Oval 115"/>
            <p:cNvSpPr/>
            <p:nvPr/>
          </p:nvSpPr>
          <p:spPr>
            <a:xfrm>
              <a:off x="4284180" y="5719323"/>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18" name="Oval 117"/>
            <p:cNvSpPr/>
            <p:nvPr/>
          </p:nvSpPr>
          <p:spPr>
            <a:xfrm>
              <a:off x="5059895" y="5763306"/>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20" name="Oval 119"/>
            <p:cNvSpPr/>
            <p:nvPr/>
          </p:nvSpPr>
          <p:spPr>
            <a:xfrm>
              <a:off x="4332836" y="2383045"/>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5876224" y="2104934"/>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24" name="Oval 123"/>
            <p:cNvSpPr/>
            <p:nvPr/>
          </p:nvSpPr>
          <p:spPr>
            <a:xfrm>
              <a:off x="5855480" y="1333279"/>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25" name="Oval 124"/>
            <p:cNvSpPr/>
            <p:nvPr/>
          </p:nvSpPr>
          <p:spPr>
            <a:xfrm>
              <a:off x="5506286" y="6426476"/>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27" name="Oval 126"/>
            <p:cNvSpPr/>
            <p:nvPr/>
          </p:nvSpPr>
          <p:spPr>
            <a:xfrm>
              <a:off x="4763262" y="2010540"/>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p:cNvSpPr/>
            <p:nvPr/>
          </p:nvSpPr>
          <p:spPr>
            <a:xfrm>
              <a:off x="5673178" y="5446941"/>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30" name="Oval 129"/>
            <p:cNvSpPr/>
            <p:nvPr/>
          </p:nvSpPr>
          <p:spPr>
            <a:xfrm>
              <a:off x="5368469" y="2018433"/>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F0"/>
                </a:solidFill>
              </a:endParaRPr>
            </a:p>
          </p:txBody>
        </p:sp>
        <p:sp>
          <p:nvSpPr>
            <p:cNvPr id="132" name="Oval 131"/>
            <p:cNvSpPr/>
            <p:nvPr/>
          </p:nvSpPr>
          <p:spPr>
            <a:xfrm>
              <a:off x="4407701" y="4932020"/>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103"/>
          <p:cNvGrpSpPr/>
          <p:nvPr/>
        </p:nvGrpSpPr>
        <p:grpSpPr>
          <a:xfrm>
            <a:off x="273426" y="725710"/>
            <a:ext cx="3329925" cy="1114952"/>
            <a:chOff x="1126144" y="899886"/>
            <a:chExt cx="3329925" cy="1114952"/>
          </a:xfrm>
        </p:grpSpPr>
        <p:sp>
          <p:nvSpPr>
            <p:cNvPr id="105" name="Oval 104"/>
            <p:cNvSpPr>
              <a:spLocks noChangeAspect="1"/>
            </p:cNvSpPr>
            <p:nvPr/>
          </p:nvSpPr>
          <p:spPr>
            <a:xfrm>
              <a:off x="1126144" y="1062267"/>
              <a:ext cx="190983" cy="17613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a:spLocks noChangeAspect="1"/>
            </p:cNvSpPr>
            <p:nvPr/>
          </p:nvSpPr>
          <p:spPr>
            <a:xfrm>
              <a:off x="1126144" y="1715832"/>
              <a:ext cx="190983" cy="176130"/>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1524000" y="899886"/>
              <a:ext cx="2885918" cy="461665"/>
            </a:xfrm>
            <a:prstGeom prst="rect">
              <a:avLst/>
            </a:prstGeom>
            <a:noFill/>
          </p:spPr>
          <p:txBody>
            <a:bodyPr wrap="square" rtlCol="0">
              <a:spAutoFit/>
            </a:bodyPr>
            <a:lstStyle/>
            <a:p>
              <a:r>
                <a:rPr lang="en-US" sz="2400" dirty="0" smtClean="0"/>
                <a:t>Any attack successful</a:t>
              </a:r>
              <a:endParaRPr lang="en-US" sz="2400" dirty="0"/>
            </a:p>
          </p:txBody>
        </p:sp>
        <p:sp>
          <p:nvSpPr>
            <p:cNvPr id="108" name="TextBox 107"/>
            <p:cNvSpPr txBox="1"/>
            <p:nvPr/>
          </p:nvSpPr>
          <p:spPr>
            <a:xfrm>
              <a:off x="1517215" y="1553173"/>
              <a:ext cx="2938854" cy="461665"/>
            </a:xfrm>
            <a:prstGeom prst="rect">
              <a:avLst/>
            </a:prstGeom>
            <a:noFill/>
          </p:spPr>
          <p:txBody>
            <a:bodyPr wrap="square" rtlCol="0">
              <a:spAutoFit/>
            </a:bodyPr>
            <a:lstStyle/>
            <a:p>
              <a:r>
                <a:rPr lang="en-US" sz="2400" dirty="0" smtClean="0"/>
                <a:t>No attack successful</a:t>
              </a:r>
              <a:endParaRPr lang="en-US" sz="2400" dirty="0"/>
            </a:p>
          </p:txBody>
        </p:sp>
        <p:cxnSp>
          <p:nvCxnSpPr>
            <p:cNvPr id="109" name="Straight Connector 108"/>
            <p:cNvCxnSpPr/>
            <p:nvPr/>
          </p:nvCxnSpPr>
          <p:spPr>
            <a:xfrm flipV="1">
              <a:off x="1422398" y="1145232"/>
              <a:ext cx="108857" cy="3182"/>
            </a:xfrm>
            <a:prstGeom prst="line">
              <a:avLst/>
            </a:prstGeom>
            <a:ln w="1905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1400630" y="1791108"/>
              <a:ext cx="108857" cy="3182"/>
            </a:xfrm>
            <a:prstGeom prst="line">
              <a:avLst/>
            </a:prstGeom>
            <a:ln w="1905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pic>
        <p:nvPicPr>
          <p:cNvPr id="135" name="Picture 2"/>
          <p:cNvPicPr>
            <a:picLocks noChangeArrowheads="1"/>
          </p:cNvPicPr>
          <p:nvPr/>
        </p:nvPicPr>
        <p:blipFill>
          <a:blip r:embed="rId5"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261068" y="3923586"/>
            <a:ext cx="298825" cy="36255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cap="flat">
                <a:solidFill>
                  <a:schemeClr val="tx1"/>
                </a:solidFill>
                <a:miter lim="800000"/>
                <a:headEnd/>
                <a:tailEnd/>
              </a14:hiddenLine>
            </a:ext>
          </a:extLst>
        </p:spPr>
      </p:pic>
      <p:pic>
        <p:nvPicPr>
          <p:cNvPr id="136" name="Picture 2" descr="C:\Users\gshyam\Desktop\shield.JPG"/>
          <p:cNvPicPr>
            <a:picLocks noChangeAspect="1" noChangeArrowheads="1"/>
          </p:cNvPicPr>
          <p:nvPr/>
        </p:nvPicPr>
        <p:blipFill>
          <a:blip r:embed="rId6"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284592" y="4271929"/>
            <a:ext cx="282548" cy="42007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32" name="TextBox 31"/>
          <p:cNvSpPr txBox="1"/>
          <p:nvPr/>
        </p:nvSpPr>
        <p:spPr>
          <a:xfrm>
            <a:off x="4728081" y="911765"/>
            <a:ext cx="3479747" cy="646331"/>
          </a:xfrm>
          <a:prstGeom prst="rect">
            <a:avLst/>
          </a:prstGeom>
          <a:solidFill>
            <a:srgbClr val="FFFF00"/>
          </a:solidFill>
        </p:spPr>
        <p:txBody>
          <a:bodyPr wrap="square" rtlCol="0">
            <a:spAutoFit/>
          </a:bodyPr>
          <a:lstStyle/>
          <a:p>
            <a:pPr algn="ctr"/>
            <a:r>
              <a:rPr lang="en-US" sz="3600" b="1" dirty="0" smtClean="0"/>
              <a:t>With the Shield</a:t>
            </a:r>
            <a:endParaRPr lang="en-US" sz="3600" b="1" dirty="0"/>
          </a:p>
        </p:txBody>
      </p:sp>
      <p:sp>
        <p:nvSpPr>
          <p:cNvPr id="34" name="TextBox 33"/>
          <p:cNvSpPr txBox="1"/>
          <p:nvPr/>
        </p:nvSpPr>
        <p:spPr>
          <a:xfrm>
            <a:off x="4485574" y="4320911"/>
            <a:ext cx="990777" cy="461665"/>
          </a:xfrm>
          <a:prstGeom prst="rect">
            <a:avLst/>
          </a:prstGeom>
          <a:noFill/>
        </p:spPr>
        <p:txBody>
          <a:bodyPr wrap="square" rtlCol="0">
            <a:spAutoFit/>
          </a:bodyPr>
          <a:lstStyle/>
          <a:p>
            <a:r>
              <a:rPr lang="en-US" sz="2400" b="1" dirty="0" smtClean="0"/>
              <a:t>20 cm</a:t>
            </a:r>
            <a:endParaRPr lang="en-US" sz="2400" b="1" dirty="0"/>
          </a:p>
        </p:txBody>
      </p:sp>
    </p:spTree>
    <p:custDataLst>
      <p:tags r:id="rId1"/>
    </p:custDataLst>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69311446"/>
      </p:ext>
    </p:extLst>
  </p:cSld>
  <p:clrMapOvr>
    <a:masterClrMapping/>
  </p:clrMapOvr>
  <p:transition advTm="26727"/>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Phase2-2: x100 Power Attacker</a:t>
            </a:r>
            <a:endParaRPr lang="zh-TW" altLang="en-US" dirty="0"/>
          </a:p>
        </p:txBody>
      </p:sp>
      <p:sp>
        <p:nvSpPr>
          <p:cNvPr id="3" name="內容版面配置區 2"/>
          <p:cNvSpPr>
            <a:spLocks noGrp="1"/>
          </p:cNvSpPr>
          <p:nvPr>
            <p:ph sz="quarter" idx="1"/>
          </p:nvPr>
        </p:nvSpPr>
        <p:spPr/>
        <p:txBody>
          <a:bodyPr>
            <a:normAutofit/>
          </a:bodyPr>
          <a:lstStyle/>
          <a:p>
            <a:r>
              <a:rPr lang="en-US" altLang="zh-TW" dirty="0" smtClean="0"/>
              <a:t>Too powerful, cannot jam it due to limited battery power of Shield</a:t>
            </a:r>
          </a:p>
          <a:p>
            <a:r>
              <a:rPr lang="en-US" altLang="zh-TW" dirty="0" smtClean="0"/>
              <a:t>However, can warn the wearer by beeping and/or vibration to leave the location</a:t>
            </a:r>
          </a:p>
          <a:p>
            <a:endParaRPr lang="en-US" altLang="zh-TW" dirty="0" smtClean="0"/>
          </a:p>
          <a:p>
            <a:endParaRPr lang="en-US" altLang="zh-TW" dirty="0" smtClean="0"/>
          </a:p>
          <a:p>
            <a:endParaRPr lang="zh-TW"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780733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Phase2-2: x100 Power Attacker</a:t>
            </a:r>
            <a:endParaRPr lang="zh-TW" altLang="en-US" dirty="0"/>
          </a:p>
        </p:txBody>
      </p:sp>
      <p:pic>
        <p:nvPicPr>
          <p:cNvPr id="4098" name="Picture 2"/>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51520" y="1700808"/>
            <a:ext cx="8676456" cy="3672408"/>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7455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 name="Rectangle 88"/>
          <p:cNvSpPr/>
          <p:nvPr/>
        </p:nvSpPr>
        <p:spPr>
          <a:xfrm>
            <a:off x="8409781" y="609599"/>
            <a:ext cx="329509" cy="5825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6" name="Picture 6" descr="C:\Users\Haitham\Desktop\P1.png"/>
          <p:cNvPicPr>
            <a:picLocks noChangeAspect="1" noChangeArrowheads="1"/>
          </p:cNvPicPr>
          <p:nvPr/>
        </p:nvPicPr>
        <p:blipFill>
          <a:blip r:embed="rId4"/>
          <a:srcRect r="8383" b="5437"/>
          <a:stretch>
            <a:fillRect/>
          </a:stretch>
        </p:blipFill>
        <p:spPr bwMode="auto">
          <a:xfrm rot="5400000">
            <a:off x="2229389" y="-157441"/>
            <a:ext cx="4754880" cy="8778240"/>
          </a:xfrm>
          <a:prstGeom prst="rect">
            <a:avLst/>
          </a:prstGeom>
          <a:noFill/>
        </p:spPr>
      </p:pic>
      <p:grpSp>
        <p:nvGrpSpPr>
          <p:cNvPr id="2" name="Group 139"/>
          <p:cNvGrpSpPr/>
          <p:nvPr/>
        </p:nvGrpSpPr>
        <p:grpSpPr>
          <a:xfrm rot="5400000">
            <a:off x="2447385" y="1026911"/>
            <a:ext cx="3541636" cy="7431971"/>
            <a:chOff x="2858132" y="1333279"/>
            <a:chExt cx="3248624" cy="5221688"/>
          </a:xfrm>
          <a:solidFill>
            <a:srgbClr val="FF0000"/>
          </a:solidFill>
        </p:grpSpPr>
        <p:sp>
          <p:nvSpPr>
            <p:cNvPr id="91" name="Oval 90"/>
            <p:cNvSpPr/>
            <p:nvPr/>
          </p:nvSpPr>
          <p:spPr>
            <a:xfrm>
              <a:off x="4092784" y="2918714"/>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3524517" y="3087232"/>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3988428" y="3549143"/>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4075524" y="4219620"/>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3524517" y="3971608"/>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2878392" y="4121566"/>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2858132" y="4625345"/>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5939006" y="2588645"/>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4284180" y="5719323"/>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4332836" y="2383045"/>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876224" y="2104934"/>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5855480" y="1333279"/>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5506286" y="6426476"/>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4763262" y="2010540"/>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5673178" y="5446941"/>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5368469" y="2018433"/>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4407701" y="4932020"/>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5059895" y="5763306"/>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103"/>
          <p:cNvGrpSpPr/>
          <p:nvPr/>
        </p:nvGrpSpPr>
        <p:grpSpPr>
          <a:xfrm>
            <a:off x="273426" y="725710"/>
            <a:ext cx="3329925" cy="1114952"/>
            <a:chOff x="1126144" y="899886"/>
            <a:chExt cx="3329925" cy="1114952"/>
          </a:xfrm>
        </p:grpSpPr>
        <p:sp>
          <p:nvSpPr>
            <p:cNvPr id="110" name="Oval 109"/>
            <p:cNvSpPr>
              <a:spLocks noChangeAspect="1"/>
            </p:cNvSpPr>
            <p:nvPr/>
          </p:nvSpPr>
          <p:spPr>
            <a:xfrm>
              <a:off x="1126144" y="1062267"/>
              <a:ext cx="190983" cy="17613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a:spLocks noChangeAspect="1"/>
            </p:cNvSpPr>
            <p:nvPr/>
          </p:nvSpPr>
          <p:spPr>
            <a:xfrm>
              <a:off x="1126144" y="1715832"/>
              <a:ext cx="190983" cy="176130"/>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TextBox 111"/>
            <p:cNvSpPr txBox="1"/>
            <p:nvPr/>
          </p:nvSpPr>
          <p:spPr>
            <a:xfrm>
              <a:off x="1524000" y="899886"/>
              <a:ext cx="2885918" cy="461665"/>
            </a:xfrm>
            <a:prstGeom prst="rect">
              <a:avLst/>
            </a:prstGeom>
            <a:noFill/>
          </p:spPr>
          <p:txBody>
            <a:bodyPr wrap="square" rtlCol="0">
              <a:spAutoFit/>
            </a:bodyPr>
            <a:lstStyle/>
            <a:p>
              <a:r>
                <a:rPr lang="en-US" sz="2400" dirty="0" smtClean="0"/>
                <a:t>Any attack successful</a:t>
              </a:r>
              <a:endParaRPr lang="en-US" sz="2400" dirty="0"/>
            </a:p>
          </p:txBody>
        </p:sp>
        <p:sp>
          <p:nvSpPr>
            <p:cNvPr id="113" name="TextBox 112"/>
            <p:cNvSpPr txBox="1"/>
            <p:nvPr/>
          </p:nvSpPr>
          <p:spPr>
            <a:xfrm>
              <a:off x="1517215" y="1553173"/>
              <a:ext cx="2938854" cy="461665"/>
            </a:xfrm>
            <a:prstGeom prst="rect">
              <a:avLst/>
            </a:prstGeom>
            <a:noFill/>
          </p:spPr>
          <p:txBody>
            <a:bodyPr wrap="square" rtlCol="0">
              <a:spAutoFit/>
            </a:bodyPr>
            <a:lstStyle/>
            <a:p>
              <a:r>
                <a:rPr lang="en-US" sz="2400" dirty="0" smtClean="0"/>
                <a:t>No attack successful</a:t>
              </a:r>
              <a:endParaRPr lang="en-US" sz="2400" dirty="0"/>
            </a:p>
          </p:txBody>
        </p:sp>
        <p:cxnSp>
          <p:nvCxnSpPr>
            <p:cNvPr id="114" name="Straight Connector 113"/>
            <p:cNvCxnSpPr/>
            <p:nvPr/>
          </p:nvCxnSpPr>
          <p:spPr>
            <a:xfrm flipV="1">
              <a:off x="1422398" y="1145232"/>
              <a:ext cx="108857" cy="3182"/>
            </a:xfrm>
            <a:prstGeom prst="line">
              <a:avLst/>
            </a:prstGeom>
            <a:ln w="1905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1400630" y="1791108"/>
              <a:ext cx="108857" cy="3182"/>
            </a:xfrm>
            <a:prstGeom prst="line">
              <a:avLst/>
            </a:prstGeom>
            <a:ln w="1905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pic>
        <p:nvPicPr>
          <p:cNvPr id="116" name="Picture 2"/>
          <p:cNvPicPr>
            <a:picLocks noChangeArrowheads="1"/>
          </p:cNvPicPr>
          <p:nvPr/>
        </p:nvPicPr>
        <p:blipFill>
          <a:blip r:embed="rId5"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261068" y="3973826"/>
            <a:ext cx="298825" cy="36255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cap="flat">
                <a:solidFill>
                  <a:schemeClr val="tx1"/>
                </a:solidFill>
                <a:miter lim="800000"/>
                <a:headEnd/>
                <a:tailEnd/>
              </a14:hiddenLine>
            </a:ext>
          </a:extLst>
        </p:spPr>
      </p:pic>
      <p:sp>
        <p:nvSpPr>
          <p:cNvPr id="33" name="TextBox 32"/>
          <p:cNvSpPr txBox="1"/>
          <p:nvPr/>
        </p:nvSpPr>
        <p:spPr>
          <a:xfrm>
            <a:off x="4531807" y="911765"/>
            <a:ext cx="3949002" cy="646331"/>
          </a:xfrm>
          <a:prstGeom prst="rect">
            <a:avLst/>
          </a:prstGeom>
          <a:solidFill>
            <a:srgbClr val="FFFF00"/>
          </a:solidFill>
        </p:spPr>
        <p:txBody>
          <a:bodyPr wrap="square" rtlCol="0">
            <a:spAutoFit/>
          </a:bodyPr>
          <a:lstStyle/>
          <a:p>
            <a:pPr algn="ctr"/>
            <a:r>
              <a:rPr lang="en-US" sz="3600" b="1" dirty="0" smtClean="0"/>
              <a:t>Without the Shield</a:t>
            </a:r>
            <a:endParaRPr lang="en-US" sz="3600" b="1" dirty="0"/>
          </a:p>
        </p:txBody>
      </p:sp>
      <p:cxnSp>
        <p:nvCxnSpPr>
          <p:cNvPr id="34" name="Straight Arrow Connector 33"/>
          <p:cNvCxnSpPr>
            <a:endCxn id="104" idx="1"/>
          </p:cNvCxnSpPr>
          <p:nvPr/>
        </p:nvCxnSpPr>
        <p:spPr>
          <a:xfrm rot="16200000" flipH="1" flipV="1">
            <a:off x="1760242" y="3220242"/>
            <a:ext cx="1563698" cy="3767551"/>
          </a:xfrm>
          <a:prstGeom prst="straightConnector1">
            <a:avLst/>
          </a:prstGeom>
          <a:ln w="38100">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652835" y="5306901"/>
            <a:ext cx="999930" cy="531191"/>
          </a:xfrm>
          <a:prstGeom prst="rect">
            <a:avLst/>
          </a:prstGeom>
          <a:noFill/>
        </p:spPr>
        <p:txBody>
          <a:bodyPr wrap="square" rtlCol="0">
            <a:spAutoFit/>
          </a:bodyPr>
          <a:lstStyle/>
          <a:p>
            <a:r>
              <a:rPr lang="en-US" sz="2800" b="1" dirty="0" smtClean="0"/>
              <a:t>27 m</a:t>
            </a:r>
            <a:endParaRPr lang="en-US" sz="2800" b="1" dirty="0"/>
          </a:p>
        </p:txBody>
      </p:sp>
      <p:sp>
        <p:nvSpPr>
          <p:cNvPr id="40" name="Oval 39"/>
          <p:cNvSpPr/>
          <p:nvPr/>
        </p:nvSpPr>
        <p:spPr>
          <a:xfrm rot="5400000">
            <a:off x="1447780" y="5374111"/>
            <a:ext cx="182880" cy="18288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31616650"/>
      </p:ext>
    </p:extLst>
  </p:cSld>
  <p:clrMapOvr>
    <a:masterClrMapping/>
  </p:clrMapOvr>
  <p:transition advTm="18715"/>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 name="Rectangle 88"/>
          <p:cNvSpPr/>
          <p:nvPr/>
        </p:nvSpPr>
        <p:spPr>
          <a:xfrm>
            <a:off x="8409781" y="609599"/>
            <a:ext cx="329509" cy="5825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6" name="Picture 6" descr="C:\Users\Haitham\Desktop\P1.png"/>
          <p:cNvPicPr>
            <a:picLocks noChangeAspect="1" noChangeArrowheads="1"/>
          </p:cNvPicPr>
          <p:nvPr/>
        </p:nvPicPr>
        <p:blipFill>
          <a:blip r:embed="rId4"/>
          <a:srcRect r="8383" b="5437"/>
          <a:stretch>
            <a:fillRect/>
          </a:stretch>
        </p:blipFill>
        <p:spPr bwMode="auto">
          <a:xfrm rot="5400000">
            <a:off x="2229389" y="-157441"/>
            <a:ext cx="4754880" cy="8778240"/>
          </a:xfrm>
          <a:prstGeom prst="rect">
            <a:avLst/>
          </a:prstGeom>
          <a:noFill/>
        </p:spPr>
      </p:pic>
      <p:grpSp>
        <p:nvGrpSpPr>
          <p:cNvPr id="2" name="Group 139"/>
          <p:cNvGrpSpPr/>
          <p:nvPr/>
        </p:nvGrpSpPr>
        <p:grpSpPr>
          <a:xfrm rot="5400000">
            <a:off x="2447385" y="1026911"/>
            <a:ext cx="3541636" cy="7431971"/>
            <a:chOff x="2858132" y="1333279"/>
            <a:chExt cx="3248624" cy="5221688"/>
          </a:xfrm>
          <a:solidFill>
            <a:srgbClr val="FF0000"/>
          </a:solidFill>
        </p:grpSpPr>
        <p:sp>
          <p:nvSpPr>
            <p:cNvPr id="91" name="Oval 90"/>
            <p:cNvSpPr/>
            <p:nvPr/>
          </p:nvSpPr>
          <p:spPr>
            <a:xfrm>
              <a:off x="4092784" y="2918714"/>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3524517" y="3087232"/>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3988428" y="3549143"/>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4075524" y="4219620"/>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3524517" y="3971608"/>
              <a:ext cx="167750" cy="12849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2878392" y="4121566"/>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2858132" y="4625345"/>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5939006" y="2588645"/>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4284180" y="5719323"/>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4332836" y="2383045"/>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876224" y="2104934"/>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5855480" y="1333279"/>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5506286" y="6426476"/>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4763262" y="2010540"/>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5673178" y="5446941"/>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5368469" y="2018433"/>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4407701" y="4932020"/>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5059895" y="5763306"/>
              <a:ext cx="167750" cy="128491"/>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103"/>
          <p:cNvGrpSpPr/>
          <p:nvPr/>
        </p:nvGrpSpPr>
        <p:grpSpPr>
          <a:xfrm>
            <a:off x="273426" y="725710"/>
            <a:ext cx="3329925" cy="1114952"/>
            <a:chOff x="1126144" y="899886"/>
            <a:chExt cx="3329925" cy="1114952"/>
          </a:xfrm>
        </p:grpSpPr>
        <p:sp>
          <p:nvSpPr>
            <p:cNvPr id="110" name="Oval 109"/>
            <p:cNvSpPr>
              <a:spLocks noChangeAspect="1"/>
            </p:cNvSpPr>
            <p:nvPr/>
          </p:nvSpPr>
          <p:spPr>
            <a:xfrm>
              <a:off x="1126144" y="1062267"/>
              <a:ext cx="190983" cy="17613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a:spLocks noChangeAspect="1"/>
            </p:cNvSpPr>
            <p:nvPr/>
          </p:nvSpPr>
          <p:spPr>
            <a:xfrm>
              <a:off x="1126144" y="1715832"/>
              <a:ext cx="190983" cy="176130"/>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TextBox 111"/>
            <p:cNvSpPr txBox="1"/>
            <p:nvPr/>
          </p:nvSpPr>
          <p:spPr>
            <a:xfrm>
              <a:off x="1524000" y="899886"/>
              <a:ext cx="2885918" cy="461665"/>
            </a:xfrm>
            <a:prstGeom prst="rect">
              <a:avLst/>
            </a:prstGeom>
            <a:noFill/>
          </p:spPr>
          <p:txBody>
            <a:bodyPr wrap="square" rtlCol="0">
              <a:spAutoFit/>
            </a:bodyPr>
            <a:lstStyle/>
            <a:p>
              <a:r>
                <a:rPr lang="en-US" sz="2400" dirty="0" smtClean="0"/>
                <a:t>Any attack successful</a:t>
              </a:r>
              <a:endParaRPr lang="en-US" sz="2400" dirty="0"/>
            </a:p>
          </p:txBody>
        </p:sp>
        <p:sp>
          <p:nvSpPr>
            <p:cNvPr id="113" name="TextBox 112"/>
            <p:cNvSpPr txBox="1"/>
            <p:nvPr/>
          </p:nvSpPr>
          <p:spPr>
            <a:xfrm>
              <a:off x="1517215" y="1553173"/>
              <a:ext cx="2938854" cy="461665"/>
            </a:xfrm>
            <a:prstGeom prst="rect">
              <a:avLst/>
            </a:prstGeom>
            <a:noFill/>
          </p:spPr>
          <p:txBody>
            <a:bodyPr wrap="square" rtlCol="0">
              <a:spAutoFit/>
            </a:bodyPr>
            <a:lstStyle/>
            <a:p>
              <a:r>
                <a:rPr lang="en-US" sz="2400" dirty="0" smtClean="0"/>
                <a:t>No attack successful</a:t>
              </a:r>
              <a:endParaRPr lang="en-US" sz="2400" dirty="0"/>
            </a:p>
          </p:txBody>
        </p:sp>
        <p:cxnSp>
          <p:nvCxnSpPr>
            <p:cNvPr id="114" name="Straight Connector 113"/>
            <p:cNvCxnSpPr/>
            <p:nvPr/>
          </p:nvCxnSpPr>
          <p:spPr>
            <a:xfrm flipV="1">
              <a:off x="1422398" y="1145232"/>
              <a:ext cx="108857" cy="3182"/>
            </a:xfrm>
            <a:prstGeom prst="line">
              <a:avLst/>
            </a:prstGeom>
            <a:ln w="1905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1400630" y="1791108"/>
              <a:ext cx="108857" cy="3182"/>
            </a:xfrm>
            <a:prstGeom prst="line">
              <a:avLst/>
            </a:prstGeom>
            <a:ln w="1905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pic>
        <p:nvPicPr>
          <p:cNvPr id="116" name="Picture 2"/>
          <p:cNvPicPr>
            <a:picLocks noChangeArrowheads="1"/>
          </p:cNvPicPr>
          <p:nvPr/>
        </p:nvPicPr>
        <p:blipFill>
          <a:blip r:embed="rId5"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261068" y="3973826"/>
            <a:ext cx="298825" cy="36255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cap="flat">
                <a:solidFill>
                  <a:schemeClr val="tx1"/>
                </a:solidFill>
                <a:miter lim="800000"/>
                <a:headEnd/>
                <a:tailEnd/>
              </a14:hiddenLine>
            </a:ext>
          </a:extLst>
        </p:spPr>
      </p:pic>
      <p:pic>
        <p:nvPicPr>
          <p:cNvPr id="117" name="Picture 2" descr="C:\Users\gshyam\Desktop\shield.JPG"/>
          <p:cNvPicPr>
            <a:picLocks noChangeAspect="1" noChangeArrowheads="1"/>
          </p:cNvPicPr>
          <p:nvPr/>
        </p:nvPicPr>
        <p:blipFill>
          <a:blip r:embed="rId6"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284592" y="4322169"/>
            <a:ext cx="282548" cy="42007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33" name="TextBox 32"/>
          <p:cNvSpPr txBox="1"/>
          <p:nvPr/>
        </p:nvSpPr>
        <p:spPr>
          <a:xfrm>
            <a:off x="4531807" y="911765"/>
            <a:ext cx="3949002" cy="646331"/>
          </a:xfrm>
          <a:prstGeom prst="rect">
            <a:avLst/>
          </a:prstGeom>
          <a:solidFill>
            <a:srgbClr val="FFFF00"/>
          </a:solidFill>
        </p:spPr>
        <p:txBody>
          <a:bodyPr wrap="square" rtlCol="0">
            <a:spAutoFit/>
          </a:bodyPr>
          <a:lstStyle/>
          <a:p>
            <a:pPr algn="ctr"/>
            <a:r>
              <a:rPr lang="en-US" sz="3600" b="1" dirty="0" smtClean="0"/>
              <a:t>With the Shield</a:t>
            </a:r>
            <a:endParaRPr lang="en-US" sz="3600" b="1" dirty="0"/>
          </a:p>
        </p:txBody>
      </p:sp>
    </p:spTree>
    <p:custDataLst>
      <p:tags r:id="rId1"/>
    </p:custDataLst>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31277743"/>
      </p:ext>
    </p:extLst>
  </p:cSld>
  <p:clrMapOvr>
    <a:masterClrMapping/>
  </p:clrMapOvr>
  <p:transition advTm="36873"/>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Phase2-2: x100 Power Attacker</a:t>
            </a:r>
            <a:endParaRPr lang="zh-TW" altLang="en-US" dirty="0"/>
          </a:p>
        </p:txBody>
      </p:sp>
      <p:sp>
        <p:nvSpPr>
          <p:cNvPr id="3" name="內容版面配置區 2"/>
          <p:cNvSpPr>
            <a:spLocks noGrp="1"/>
          </p:cNvSpPr>
          <p:nvPr>
            <p:ph sz="quarter" idx="1"/>
          </p:nvPr>
        </p:nvSpPr>
        <p:spPr/>
        <p:txBody>
          <a:bodyPr>
            <a:normAutofit/>
          </a:bodyPr>
          <a:lstStyle/>
          <a:p>
            <a:r>
              <a:rPr lang="en-US" altLang="zh-TW" dirty="0" smtClean="0"/>
              <a:t>Cannot totally eliminate the hazard</a:t>
            </a:r>
          </a:p>
          <a:p>
            <a:pPr marL="0" indent="0">
              <a:buNone/>
            </a:pPr>
            <a:endParaRPr lang="en-US" altLang="zh-TW" dirty="0" smtClean="0"/>
          </a:p>
          <a:p>
            <a:pPr marL="0" indent="0">
              <a:buNone/>
            </a:pPr>
            <a:r>
              <a:rPr lang="en-US" altLang="zh-TW" dirty="0" smtClean="0"/>
              <a:t>But,</a:t>
            </a:r>
            <a:endParaRPr lang="en-US" altLang="zh-TW" dirty="0"/>
          </a:p>
          <a:p>
            <a:r>
              <a:rPr lang="en-US" altLang="zh-TW" dirty="0" smtClean="0"/>
              <a:t>Raise the bar of active attack</a:t>
            </a:r>
          </a:p>
          <a:p>
            <a:r>
              <a:rPr lang="en-US" altLang="zh-TW" dirty="0" smtClean="0"/>
              <a:t>Provide detection of hazard</a:t>
            </a:r>
          </a:p>
          <a:p>
            <a:endParaRPr lang="en-US" altLang="zh-TW" dirty="0" smtClean="0"/>
          </a:p>
          <a:p>
            <a:endParaRPr lang="en-US" altLang="zh-TW" dirty="0" smtClean="0"/>
          </a:p>
          <a:p>
            <a:endParaRPr lang="en-US" altLang="zh-TW" dirty="0" smtClean="0"/>
          </a:p>
          <a:p>
            <a:endParaRPr lang="zh-TW"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989800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a:t>
            </a:r>
            <a:endParaRPr lang="zh-TW" altLang="en-US" dirty="0"/>
          </a:p>
        </p:txBody>
      </p:sp>
      <p:sp>
        <p:nvSpPr>
          <p:cNvPr id="3" name="內容版面配置區 2"/>
          <p:cNvSpPr>
            <a:spLocks noGrp="1"/>
          </p:cNvSpPr>
          <p:nvPr>
            <p:ph sz="quarter" idx="1"/>
          </p:nvPr>
        </p:nvSpPr>
        <p:spPr/>
        <p:txBody>
          <a:bodyPr/>
          <a:lstStyle/>
          <a:p>
            <a:r>
              <a:rPr lang="en-US" altLang="zh-TW" dirty="0">
                <a:sym typeface="Wingdings" pitchFamily="2" charset="2"/>
              </a:rPr>
              <a:t>First to secure medical implants without modifying </a:t>
            </a:r>
            <a:r>
              <a:rPr lang="en-US" altLang="zh-TW" dirty="0" smtClean="0">
                <a:sym typeface="Wingdings" pitchFamily="2" charset="2"/>
              </a:rPr>
              <a:t>them</a:t>
            </a:r>
            <a:endParaRPr lang="en-US" altLang="zh-TW" dirty="0">
              <a:sym typeface="Wingdings" pitchFamily="2" charset="2"/>
            </a:endParaRPr>
          </a:p>
          <a:p>
            <a:r>
              <a:rPr lang="en-US" altLang="zh-TW" dirty="0">
                <a:sym typeface="Wingdings" pitchFamily="2" charset="2"/>
              </a:rPr>
              <a:t>Other applications in RFIDs, small low-power sensors,  legacy </a:t>
            </a:r>
            <a:r>
              <a:rPr lang="en-US" altLang="zh-TW" dirty="0" smtClean="0">
                <a:sym typeface="Wingdings" pitchFamily="2" charset="2"/>
              </a:rPr>
              <a:t>devices</a:t>
            </a:r>
            <a:endParaRPr lang="en-US" altLang="zh-TW" dirty="0">
              <a:sym typeface="Wingdings" pitchFamily="2" charset="2"/>
            </a:endParaRPr>
          </a:p>
          <a:p>
            <a:r>
              <a:rPr lang="en-US" altLang="zh-TW" dirty="0">
                <a:latin typeface="Calibri" pitchFamily="34" charset="0"/>
                <a:cs typeface="Calibri" pitchFamily="34" charset="0"/>
              </a:rPr>
              <a:t>Convergence of wireless and medical devices open up new research problems</a:t>
            </a:r>
            <a:endParaRPr lang="zh-TW"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661600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Few Comments (</a:t>
            </a:r>
            <a:r>
              <a:rPr lang="en-US" altLang="zh-TW" dirty="0" err="1" smtClean="0"/>
              <a:t>kcir</a:t>
            </a:r>
            <a:r>
              <a:rPr lang="en-US" altLang="zh-TW" dirty="0" smtClean="0"/>
              <a:t>)</a:t>
            </a:r>
            <a:endParaRPr lang="zh-TW" altLang="en-US" dirty="0"/>
          </a:p>
        </p:txBody>
      </p:sp>
      <p:sp>
        <p:nvSpPr>
          <p:cNvPr id="3" name="內容版面配置區 2"/>
          <p:cNvSpPr>
            <a:spLocks noGrp="1"/>
          </p:cNvSpPr>
          <p:nvPr>
            <p:ph sz="quarter" idx="1"/>
          </p:nvPr>
        </p:nvSpPr>
        <p:spPr/>
        <p:txBody>
          <a:bodyPr/>
          <a:lstStyle/>
          <a:p>
            <a:r>
              <a:rPr lang="en-US" altLang="zh-TW" dirty="0" smtClean="0"/>
              <a:t>Meticulous foot notes</a:t>
            </a:r>
          </a:p>
          <a:p>
            <a:r>
              <a:rPr lang="en-US" altLang="zh-TW" dirty="0" smtClean="0"/>
              <a:t>Kind of verbose/repetitive</a:t>
            </a:r>
          </a:p>
          <a:p>
            <a:r>
              <a:rPr lang="en-US" altLang="zh-TW" dirty="0" err="1" smtClean="0"/>
              <a:t>DoS</a:t>
            </a:r>
            <a:r>
              <a:rPr lang="en-US" altLang="zh-TW" dirty="0" smtClean="0"/>
              <a:t> -&gt; wears out the battery</a:t>
            </a:r>
          </a:p>
          <a:p>
            <a:r>
              <a:rPr lang="en-US" altLang="zh-TW" dirty="0" smtClean="0"/>
              <a:t>Technical invention in disguise of an application work, incurs more attention</a:t>
            </a:r>
          </a:p>
          <a:p>
            <a:endParaRPr lang="en-US" altLang="zh-TW" dirty="0" smtClean="0"/>
          </a:p>
          <a:p>
            <a:endParaRPr lang="en-US" altLang="zh-TW" dirty="0" smtClean="0"/>
          </a:p>
          <a:p>
            <a:endParaRPr lang="zh-TW"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60665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quarter" idx="1"/>
          </p:nvPr>
        </p:nvSpPr>
        <p:spPr/>
        <p:txBody>
          <a:bodyPr/>
          <a:lstStyle/>
          <a:p>
            <a:r>
              <a:rPr lang="en-US" dirty="0" smtClean="0"/>
              <a:t>How can we quantitatively measure the level of </a:t>
            </a:r>
            <a:r>
              <a:rPr lang="en-US" dirty="0" smtClean="0"/>
              <a:t>embedded </a:t>
            </a:r>
            <a:r>
              <a:rPr lang="en-US" dirty="0" smtClean="0"/>
              <a:t>device insecurity on a global scale?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quarter" idx="1"/>
          </p:nvPr>
        </p:nvSpPr>
        <p:spPr/>
        <p:txBody>
          <a:bodyPr/>
          <a:lstStyle/>
          <a:p>
            <a:r>
              <a:rPr lang="en-US" dirty="0" smtClean="0"/>
              <a:t>How can compromised embedded devices be used </a:t>
            </a:r>
            <a:r>
              <a:rPr lang="en-US" dirty="0" smtClean="0"/>
              <a:t>to benefit </a:t>
            </a:r>
            <a:r>
              <a:rPr lang="en-US" dirty="0" smtClean="0"/>
              <a:t>malicious attackers?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How many vulnerable embedded devices are there </a:t>
            </a:r>
            <a:r>
              <a:rPr lang="en-US" dirty="0" smtClean="0"/>
              <a:t>in</a:t>
            </a:r>
            <a:r>
              <a:rPr lang="en-US" dirty="0" smtClean="0"/>
              <a:t> </a:t>
            </a:r>
            <a:r>
              <a:rPr lang="en-US" dirty="0" smtClean="0"/>
              <a:t>the </a:t>
            </a:r>
            <a:r>
              <a:rPr lang="en-US" dirty="0" smtClean="0"/>
              <a:t>world?</a:t>
            </a:r>
            <a:r>
              <a:rPr lang="en-US" dirty="0" smtClean="0"/>
              <a:t> </a:t>
            </a:r>
          </a:p>
          <a:p>
            <a:endParaRPr lang="en-US" dirty="0" smtClean="0"/>
          </a:p>
          <a:p>
            <a:r>
              <a:rPr lang="en-US" dirty="0" smtClean="0"/>
              <a:t>What </a:t>
            </a:r>
            <a:r>
              <a:rPr lang="en-US" dirty="0" smtClean="0"/>
              <a:t>are they?</a:t>
            </a:r>
            <a:r>
              <a:rPr lang="en-US" dirty="0" smtClean="0"/>
              <a:t> </a:t>
            </a:r>
          </a:p>
          <a:p>
            <a:endParaRPr lang="en-US" dirty="0" smtClean="0"/>
          </a:p>
          <a:p>
            <a:r>
              <a:rPr lang="en-US" dirty="0" smtClean="0"/>
              <a:t>Where </a:t>
            </a:r>
            <a:r>
              <a:rPr lang="en-US" dirty="0" smtClean="0"/>
              <a:t>are they?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What are the most </a:t>
            </a:r>
            <a:r>
              <a:rPr lang="en-US" dirty="0" smtClean="0"/>
              <a:t>efficient </a:t>
            </a:r>
            <a:r>
              <a:rPr lang="en-US" dirty="0" smtClean="0"/>
              <a:t>methods of securing </a:t>
            </a:r>
            <a:r>
              <a:rPr lang="en-US" dirty="0" smtClean="0"/>
              <a:t>vulnerable </a:t>
            </a:r>
            <a:r>
              <a:rPr lang="en-US" dirty="0" smtClean="0"/>
              <a:t>embedded devices?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a:t>
            </a:r>
            <a:endParaRPr lang="en-US" dirty="0"/>
          </a:p>
        </p:txBody>
      </p:sp>
      <p:sp>
        <p:nvSpPr>
          <p:cNvPr id="3" name="Content Placeholder 2"/>
          <p:cNvSpPr>
            <a:spLocks noGrp="1"/>
          </p:cNvSpPr>
          <p:nvPr>
            <p:ph sz="quarter" idx="1"/>
          </p:nvPr>
        </p:nvSpPr>
        <p:spPr/>
        <p:txBody>
          <a:bodyPr>
            <a:normAutofit/>
          </a:bodyPr>
          <a:lstStyle/>
          <a:p>
            <a:r>
              <a:rPr lang="en-US" dirty="0" smtClean="0"/>
              <a:t>Scan the entire </a:t>
            </a:r>
            <a:r>
              <a:rPr lang="en-US" dirty="0" smtClean="0"/>
              <a:t>internet</a:t>
            </a:r>
          </a:p>
          <a:p>
            <a:endParaRPr lang="en-US" dirty="0" smtClean="0"/>
          </a:p>
          <a:p>
            <a:r>
              <a:rPr lang="en-US" dirty="0" smtClean="0"/>
              <a:t>First</a:t>
            </a:r>
            <a:r>
              <a:rPr lang="en-US" dirty="0" smtClean="0"/>
              <a:t>, </a:t>
            </a:r>
            <a:r>
              <a:rPr lang="en-US" dirty="0" err="1" smtClean="0"/>
              <a:t>nmap</a:t>
            </a:r>
            <a:r>
              <a:rPr lang="en-US" dirty="0" smtClean="0"/>
              <a:t> is used to scan large </a:t>
            </a:r>
            <a:r>
              <a:rPr lang="en-US" dirty="0" smtClean="0"/>
              <a:t>portions</a:t>
            </a:r>
            <a:r>
              <a:rPr lang="en-US" dirty="0" smtClean="0"/>
              <a:t> </a:t>
            </a:r>
            <a:r>
              <a:rPr lang="en-US" dirty="0" smtClean="0"/>
              <a:t>of </a:t>
            </a:r>
            <a:r>
              <a:rPr lang="en-US" dirty="0" smtClean="0"/>
              <a:t>the internet for open TCP ports 23 and 80. </a:t>
            </a:r>
            <a:r>
              <a:rPr lang="en-US" dirty="0" smtClean="0"/>
              <a:t>The</a:t>
            </a:r>
            <a:r>
              <a:rPr lang="en-US" dirty="0" smtClean="0"/>
              <a:t> </a:t>
            </a:r>
            <a:r>
              <a:rPr lang="en-US" dirty="0" smtClean="0"/>
              <a:t>results </a:t>
            </a:r>
            <a:r>
              <a:rPr lang="en-US" dirty="0" smtClean="0"/>
              <a:t>of scan is stored in a SQL database</a:t>
            </a:r>
            <a:r>
              <a:rPr lang="en-US" dirty="0" smtClean="0"/>
              <a:t>.</a:t>
            </a:r>
          </a:p>
          <a:p>
            <a:endParaRPr lang="en-US" dirty="0" smtClean="0"/>
          </a:p>
          <a:p>
            <a:r>
              <a:rPr lang="en-US" dirty="0" smtClean="0"/>
              <a:t>Identify device type. </a:t>
            </a:r>
          </a:p>
          <a:p>
            <a:endParaRPr lang="en-US" dirty="0" smtClean="0"/>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5.6|3.1|0.9"/>
</p:tagLst>
</file>

<file path=ppt/tags/tag1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4.2|21.7"/>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4.5|6.5|5.4|0.3|1|1.4|4.8"/>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8"/>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4|0.8|24.6|7.1"/>
</p:tagLst>
</file>

<file path=ppt/tags/tag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5.8|4.8|5.8|5.3|7.9"/>
</p:tagLst>
</file>

<file path=ppt/tags/tag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4|4.4|5.4|3.3"/>
</p:tagLst>
</file>

<file path=ppt/tags/tag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5.5"/>
</p:tagLst>
</file>

<file path=ppt/tags/tag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4.4|9.9"/>
</p:tagLst>
</file>

<file path=ppt/tags/tag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304</TotalTime>
  <Words>1416</Words>
  <Application>Microsoft Macintosh PowerPoint</Application>
  <PresentationFormat>On-screen Show (4:3)</PresentationFormat>
  <Paragraphs>234</Paragraphs>
  <Slides>49</Slides>
  <Notes>10</Notes>
  <HiddenSlides>0</HiddenSlides>
  <MMClips>0</MMClips>
  <ScaleCrop>false</ScaleCrop>
  <HeadingPairs>
    <vt:vector size="4" baseType="variant">
      <vt:variant>
        <vt:lpstr>Design Template</vt:lpstr>
      </vt:variant>
      <vt:variant>
        <vt:i4>1</vt:i4>
      </vt:variant>
      <vt:variant>
        <vt:lpstr>Slide Titles</vt:lpstr>
      </vt:variant>
      <vt:variant>
        <vt:i4>49</vt:i4>
      </vt:variant>
    </vt:vector>
  </HeadingPairs>
  <TitlesOfParts>
    <vt:vector size="50" baseType="lpstr">
      <vt:lpstr>Civic</vt:lpstr>
      <vt:lpstr>A Quantitative Analysis of the Insecurity of Embedded  Network Devices: Results of a Wide-Area Scan</vt:lpstr>
      <vt:lpstr>Motivation</vt:lpstr>
      <vt:lpstr>Slide 3</vt:lpstr>
      <vt:lpstr>Questions</vt:lpstr>
      <vt:lpstr>Questions</vt:lpstr>
      <vt:lpstr>Questions</vt:lpstr>
      <vt:lpstr>Slide 7</vt:lpstr>
      <vt:lpstr>Slide 8</vt:lpstr>
      <vt:lpstr>Technique</vt:lpstr>
      <vt:lpstr>Slide 10</vt:lpstr>
      <vt:lpstr>Slide 11</vt:lpstr>
      <vt:lpstr>Ethical Concerns </vt:lpstr>
      <vt:lpstr>Slide 13</vt:lpstr>
      <vt:lpstr>Results </vt:lpstr>
      <vt:lpstr>Slide 15</vt:lpstr>
      <vt:lpstr>Slide 16</vt:lpstr>
      <vt:lpstr>Slide 17</vt:lpstr>
      <vt:lpstr>Slide 18</vt:lpstr>
      <vt:lpstr>Slide 19</vt:lpstr>
      <vt:lpstr>Slide 20</vt:lpstr>
      <vt:lpstr>DDOS</vt:lpstr>
      <vt:lpstr>Office Espionage</vt:lpstr>
      <vt:lpstr>END</vt:lpstr>
      <vt:lpstr>They Can Hear Your Heartbeats: Non-Invasive Security for Implantable Medical Devices</vt:lpstr>
      <vt:lpstr>Implantable Medical Devices (IMD)</vt:lpstr>
      <vt:lpstr>Wireless Interaction in IMD</vt:lpstr>
      <vt:lpstr>Wireless Interaction in IMD</vt:lpstr>
      <vt:lpstr>Possible Security Measurements</vt:lpstr>
      <vt:lpstr>Ideal Solution</vt:lpstr>
      <vt:lpstr>Traditional System</vt:lpstr>
      <vt:lpstr>Shield: Secure Legal Communication</vt:lpstr>
      <vt:lpstr>Shield: Jam Illegal Communication</vt:lpstr>
      <vt:lpstr>Technical Issue</vt:lpstr>
      <vt:lpstr>Solution</vt:lpstr>
      <vt:lpstr>Implementation</vt:lpstr>
      <vt:lpstr>Evaluation</vt:lpstr>
      <vt:lpstr>Test Bed</vt:lpstr>
      <vt:lpstr>Phase1: Passive Eavesdrop</vt:lpstr>
      <vt:lpstr>Phase2: Active Attack</vt:lpstr>
      <vt:lpstr>Phase2-1: Off-the-shelf Attacker</vt:lpstr>
      <vt:lpstr>Slide 41</vt:lpstr>
      <vt:lpstr>Slide 42</vt:lpstr>
      <vt:lpstr>Phase2-2: x100 Power Attacker</vt:lpstr>
      <vt:lpstr>Phase2-2: x100 Power Attacker</vt:lpstr>
      <vt:lpstr>Slide 45</vt:lpstr>
      <vt:lpstr>Slide 46</vt:lpstr>
      <vt:lpstr>Phase2-2: x100 Power Attacker</vt:lpstr>
      <vt:lpstr>Conclusion</vt:lpstr>
      <vt:lpstr>Few Comments (kcir)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They Can Hear Your Heartbeats: Non-Invasive Security for Implantable Medical Devices</dc:title>
  <dc:creator>kcir</dc:creator>
  <cp:lastModifiedBy>Jonathan friedman</cp:lastModifiedBy>
  <cp:revision>26</cp:revision>
  <dcterms:created xsi:type="dcterms:W3CDTF">2013-02-20T02:48:14Z</dcterms:created>
  <dcterms:modified xsi:type="dcterms:W3CDTF">2013-02-20T05:34:02Z</dcterms:modified>
</cp:coreProperties>
</file>