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9" r:id="rId4"/>
    <p:sldId id="283" r:id="rId5"/>
    <p:sldId id="274" r:id="rId6"/>
    <p:sldId id="284" r:id="rId7"/>
    <p:sldId id="260" r:id="rId8"/>
    <p:sldId id="262" r:id="rId9"/>
    <p:sldId id="263" r:id="rId10"/>
    <p:sldId id="264" r:id="rId11"/>
    <p:sldId id="265" r:id="rId12"/>
    <p:sldId id="267" r:id="rId13"/>
    <p:sldId id="266" r:id="rId14"/>
    <p:sldId id="261" r:id="rId15"/>
    <p:sldId id="285" r:id="rId16"/>
    <p:sldId id="258" r:id="rId17"/>
    <p:sldId id="268" r:id="rId18"/>
    <p:sldId id="269" r:id="rId19"/>
    <p:sldId id="287" r:id="rId20"/>
    <p:sldId id="270" r:id="rId21"/>
    <p:sldId id="271" r:id="rId22"/>
    <p:sldId id="272" r:id="rId23"/>
    <p:sldId id="273" r:id="rId24"/>
    <p:sldId id="275" r:id="rId25"/>
    <p:sldId id="276" r:id="rId26"/>
    <p:sldId id="277" r:id="rId27"/>
    <p:sldId id="278" r:id="rId28"/>
    <p:sldId id="279" r:id="rId29"/>
    <p:sldId id="280" r:id="rId30"/>
    <p:sldId id="286" r:id="rId31"/>
    <p:sldId id="281" r:id="rId32"/>
    <p:sldId id="28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76" autoAdjust="0"/>
  </p:normalViewPr>
  <p:slideViewPr>
    <p:cSldViewPr snapToGrid="0" snapToObjects="1">
      <p:cViewPr varScale="1">
        <p:scale>
          <a:sx n="77" d="100"/>
          <a:sy n="77" d="100"/>
        </p:scale>
        <p:origin x="-188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DF334E-3553-9F4F-9365-BC16C0BF248A}" type="datetimeFigureOut">
              <a:rPr lang="en-US" smtClean="0"/>
              <a:t>3/7/13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FEF693-39D3-5D4F-AE17-A798386973B7}" type="slidenum">
              <a:rPr lang="en-US" smtClean="0"/>
              <a:t>‹#›</a:t>
            </a:fld>
            <a:endParaRPr lang="en-US"/>
          </a:p>
        </p:txBody>
      </p:sp>
    </p:spTree>
    <p:extLst>
      <p:ext uri="{BB962C8B-B14F-4D97-AF65-F5344CB8AC3E}">
        <p14:creationId xmlns:p14="http://schemas.microsoft.com/office/powerpoint/2010/main" val="24942500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a:t>
            </a:r>
            <a:r>
              <a:rPr lang="en-US" baseline="0" dirty="0" smtClean="0"/>
              <a:t> developed a tool called </a:t>
            </a:r>
            <a:r>
              <a:rPr lang="en-US" baseline="0" dirty="0" err="1" smtClean="0"/>
              <a:t>pscout</a:t>
            </a:r>
            <a:r>
              <a:rPr lang="en-US" baseline="0" dirty="0" smtClean="0"/>
              <a:t> which extracts the permissions specification from the android OS source code, by using the tool they try to answering these questions. Because the documentation of android’s permission system is incomplete and complete mapping not available due to incomplete documentation. </a:t>
            </a:r>
            <a:endParaRPr lang="en-US" dirty="0" smtClean="0"/>
          </a:p>
          <a:p>
            <a:endParaRPr lang="en-US" dirty="0" smtClean="0"/>
          </a:p>
          <a:p>
            <a:endParaRPr lang="en-US" dirty="0" smtClean="0"/>
          </a:p>
          <a:p>
            <a:r>
              <a:rPr lang="en-US" dirty="0" smtClean="0"/>
              <a:t>An </a:t>
            </a:r>
            <a:r>
              <a:rPr lang="en-US" dirty="0" smtClean="0"/>
              <a:t>intent is exactly what it</a:t>
            </a:r>
            <a:r>
              <a:rPr lang="en-US" baseline="0" dirty="0" smtClean="0"/>
              <a:t> describes. It’s an “intention” to do an action.</a:t>
            </a:r>
          </a:p>
          <a:p>
            <a:r>
              <a:rPr lang="en-US" baseline="0" dirty="0" smtClean="0"/>
              <a:t>An intent is basically a message to say you did or want something to happened. Depending on the intent apps or the OS might be listening for it and will react accordingly. For example, you send a email to bunch of friends, in which you tell your friend John to do something, the other people will ignore the email, but John will react to it.</a:t>
            </a:r>
          </a:p>
          <a:p>
            <a:r>
              <a:rPr lang="en-US" baseline="0" dirty="0" smtClean="0"/>
              <a:t>One android process can call a routine in another android process, using binder to </a:t>
            </a:r>
            <a:r>
              <a:rPr lang="en-US" baseline="0" dirty="0" err="1" smtClean="0"/>
              <a:t>indentify</a:t>
            </a:r>
            <a:r>
              <a:rPr lang="en-US" baseline="0" dirty="0" smtClean="0"/>
              <a:t> the method to invoke and pass the arguments between processes. </a:t>
            </a:r>
          </a:p>
          <a:p>
            <a:endParaRPr lang="en-US" baseline="0" dirty="0" smtClean="0"/>
          </a:p>
        </p:txBody>
      </p:sp>
      <p:sp>
        <p:nvSpPr>
          <p:cNvPr id="4" name="Slide Number Placeholder 3"/>
          <p:cNvSpPr>
            <a:spLocks noGrp="1"/>
          </p:cNvSpPr>
          <p:nvPr>
            <p:ph type="sldNum" sz="quarter" idx="10"/>
          </p:nvPr>
        </p:nvSpPr>
        <p:spPr/>
        <p:txBody>
          <a:bodyPr/>
          <a:lstStyle/>
          <a:p>
            <a:fld id="{6DFEF693-39D3-5D4F-AE17-A798386973B7}" type="slidenum">
              <a:rPr lang="en-US" smtClean="0"/>
              <a:t>3</a:t>
            </a:fld>
            <a:endParaRPr lang="en-US"/>
          </a:p>
        </p:txBody>
      </p:sp>
    </p:spTree>
    <p:extLst>
      <p:ext uri="{BB962C8B-B14F-4D97-AF65-F5344CB8AC3E}">
        <p14:creationId xmlns:p14="http://schemas.microsoft.com/office/powerpoint/2010/main" val="3925035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y run </a:t>
            </a:r>
            <a:r>
              <a:rPr lang="en-US" baseline="0" dirty="0" err="1" smtClean="0"/>
              <a:t>pscout</a:t>
            </a:r>
            <a:r>
              <a:rPr lang="en-US" baseline="0" dirty="0" smtClean="0"/>
              <a:t> on four version of </a:t>
            </a:r>
            <a:r>
              <a:rPr lang="en-US" baseline="0" dirty="0" err="1" smtClean="0"/>
              <a:t>andorid</a:t>
            </a:r>
            <a:r>
              <a:rPr lang="en-US" baseline="0" dirty="0" smtClean="0"/>
              <a:t> and summarized the results of the extracted permission specifications. They analyze the extracted specifications to try and answer the four main questions. </a:t>
            </a:r>
            <a:endParaRPr lang="en-US" dirty="0"/>
          </a:p>
        </p:txBody>
      </p:sp>
      <p:sp>
        <p:nvSpPr>
          <p:cNvPr id="4" name="Slide Number Placeholder 3"/>
          <p:cNvSpPr>
            <a:spLocks noGrp="1"/>
          </p:cNvSpPr>
          <p:nvPr>
            <p:ph type="sldNum" sz="quarter" idx="10"/>
          </p:nvPr>
        </p:nvSpPr>
        <p:spPr/>
        <p:txBody>
          <a:bodyPr/>
          <a:lstStyle/>
          <a:p>
            <a:fld id="{6DFEF693-39D3-5D4F-AE17-A798386973B7}" type="slidenum">
              <a:rPr lang="en-US" smtClean="0"/>
              <a:t>16</a:t>
            </a:fld>
            <a:endParaRPr lang="en-US"/>
          </a:p>
        </p:txBody>
      </p:sp>
    </p:spTree>
    <p:extLst>
      <p:ext uri="{BB962C8B-B14F-4D97-AF65-F5344CB8AC3E}">
        <p14:creationId xmlns:p14="http://schemas.microsoft.com/office/powerpoint/2010/main" val="3689310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answer</a:t>
            </a:r>
            <a:r>
              <a:rPr lang="en-US" baseline="0" dirty="0" smtClean="0"/>
              <a:t> whether the permission are redundancy, they compute the conditional probability of all pairs of android permissions across their API mappings. </a:t>
            </a:r>
          </a:p>
        </p:txBody>
      </p:sp>
      <p:sp>
        <p:nvSpPr>
          <p:cNvPr id="4" name="Slide Number Placeholder 3"/>
          <p:cNvSpPr>
            <a:spLocks noGrp="1"/>
          </p:cNvSpPr>
          <p:nvPr>
            <p:ph type="sldNum" sz="quarter" idx="10"/>
          </p:nvPr>
        </p:nvSpPr>
        <p:spPr/>
        <p:txBody>
          <a:bodyPr/>
          <a:lstStyle/>
          <a:p>
            <a:fld id="{6DFEF693-39D3-5D4F-AE17-A798386973B7}" type="slidenum">
              <a:rPr lang="en-US" smtClean="0"/>
              <a:t>17</a:t>
            </a:fld>
            <a:endParaRPr lang="en-US"/>
          </a:p>
        </p:txBody>
      </p:sp>
    </p:spTree>
    <p:extLst>
      <p:ext uri="{BB962C8B-B14F-4D97-AF65-F5344CB8AC3E}">
        <p14:creationId xmlns:p14="http://schemas.microsoft.com/office/powerpoint/2010/main" val="3086309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one of the permission pairs</a:t>
            </a:r>
            <a:r>
              <a:rPr lang="en-US" baseline="0" dirty="0" smtClean="0"/>
              <a:t>, </a:t>
            </a:r>
            <a:r>
              <a:rPr lang="en-US" baseline="0" dirty="0" err="1" smtClean="0"/>
              <a:t>kill_background_processes</a:t>
            </a:r>
            <a:r>
              <a:rPr lang="en-US" baseline="0" dirty="0" smtClean="0"/>
              <a:t> and </a:t>
            </a:r>
            <a:r>
              <a:rPr lang="en-US" baseline="0" dirty="0" err="1" smtClean="0"/>
              <a:t>restart_packages</a:t>
            </a:r>
            <a:r>
              <a:rPr lang="en-US" baseline="0" dirty="0" smtClean="0"/>
              <a:t> is truly redundant. Both permissions are checked by the same set of APIs. </a:t>
            </a:r>
          </a:p>
          <a:p>
            <a:r>
              <a:rPr lang="en-US" baseline="0" dirty="0" smtClean="0"/>
              <a:t>Which means that we can just request one permission, instead of two permissions. </a:t>
            </a:r>
          </a:p>
          <a:p>
            <a:r>
              <a:rPr lang="en-US" dirty="0" smtClean="0"/>
              <a:t>The android</a:t>
            </a:r>
            <a:r>
              <a:rPr lang="en-US" baseline="0" dirty="0" smtClean="0"/>
              <a:t> documentation indicates that the API requiring </a:t>
            </a:r>
            <a:r>
              <a:rPr lang="en-US" baseline="0" dirty="0" err="1" smtClean="0"/>
              <a:t>restart_packages</a:t>
            </a:r>
            <a:r>
              <a:rPr lang="en-US" baseline="0" dirty="0" smtClean="0"/>
              <a:t> has been deprecated and replaced with an API that requires </a:t>
            </a:r>
            <a:r>
              <a:rPr lang="en-US" baseline="0" dirty="0" err="1" smtClean="0"/>
              <a:t>kill_background_process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DFEF693-39D3-5D4F-AE17-A798386973B7}" type="slidenum">
              <a:rPr lang="en-US" smtClean="0"/>
              <a:t>18</a:t>
            </a:fld>
            <a:endParaRPr lang="en-US"/>
          </a:p>
        </p:txBody>
      </p:sp>
    </p:spTree>
    <p:extLst>
      <p:ext uri="{BB962C8B-B14F-4D97-AF65-F5344CB8AC3E}">
        <p14:creationId xmlns:p14="http://schemas.microsoft.com/office/powerpoint/2010/main" val="3011337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They define two types of correlations between permissions: first one is implicative relationship that all APIs that check for permission X also check for the permission 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DFEF693-39D3-5D4F-AE17-A798386973B7}" type="slidenum">
              <a:rPr lang="en-US" smtClean="0"/>
              <a:t>20</a:t>
            </a:fld>
            <a:endParaRPr lang="en-US"/>
          </a:p>
        </p:txBody>
      </p:sp>
    </p:spTree>
    <p:extLst>
      <p:ext uri="{BB962C8B-B14F-4D97-AF65-F5344CB8AC3E}">
        <p14:creationId xmlns:p14="http://schemas.microsoft.com/office/powerpoint/2010/main" val="2077465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Another correlation between permissions is </a:t>
            </a:r>
            <a:r>
              <a:rPr lang="en-US" sz="1200" b="0" i="0" u="none" strike="noStrike" kern="1200" baseline="0" dirty="0" smtClean="0">
                <a:solidFill>
                  <a:schemeClr val="tx1"/>
                </a:solidFill>
                <a:latin typeface="+mn-lt"/>
                <a:ea typeface="+mn-ea"/>
                <a:cs typeface="+mn-cs"/>
              </a:rPr>
              <a:t>reciprocate relationship that the checking of either permission by an API means that the other permission will also be checked with a probability higher than 90%). </a:t>
            </a:r>
            <a:endParaRPr lang="en-US" dirty="0" smtClean="0"/>
          </a:p>
          <a:p>
            <a:endParaRPr lang="en-US" dirty="0"/>
          </a:p>
        </p:txBody>
      </p:sp>
      <p:sp>
        <p:nvSpPr>
          <p:cNvPr id="4" name="Slide Number Placeholder 3"/>
          <p:cNvSpPr>
            <a:spLocks noGrp="1"/>
          </p:cNvSpPr>
          <p:nvPr>
            <p:ph type="sldNum" sz="quarter" idx="10"/>
          </p:nvPr>
        </p:nvSpPr>
        <p:spPr/>
        <p:txBody>
          <a:bodyPr/>
          <a:lstStyle/>
          <a:p>
            <a:fld id="{6DFEF693-39D3-5D4F-AE17-A798386973B7}" type="slidenum">
              <a:rPr lang="en-US" smtClean="0"/>
              <a:t>21</a:t>
            </a:fld>
            <a:endParaRPr lang="en-US"/>
          </a:p>
        </p:txBody>
      </p:sp>
    </p:spTree>
    <p:extLst>
      <p:ext uri="{BB962C8B-B14F-4D97-AF65-F5344CB8AC3E}">
        <p14:creationId xmlns:p14="http://schemas.microsoft.com/office/powerpoint/2010/main" val="182092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Pscout</a:t>
            </a:r>
            <a:r>
              <a:rPr lang="en-US" baseline="0" dirty="0" smtClean="0"/>
              <a:t> produces a permission specification that is a set of mappings between elements in the set of API calls and the set of permissions that third party applications may request.</a:t>
            </a:r>
          </a:p>
          <a:p>
            <a:r>
              <a:rPr lang="en-US" baseline="0" dirty="0" smtClean="0"/>
              <a:t>The extraction of the permission specification from the android framework has three phases. </a:t>
            </a:r>
          </a:p>
          <a:p>
            <a:r>
              <a:rPr lang="en-US" baseline="0" dirty="0" smtClean="0"/>
              <a:t>First, </a:t>
            </a:r>
            <a:r>
              <a:rPr lang="en-US" baseline="0" dirty="0" err="1" smtClean="0"/>
              <a:t>Pscout</a:t>
            </a:r>
            <a:r>
              <a:rPr lang="en-US" baseline="0" dirty="0" smtClean="0"/>
              <a:t> identifies all the permission checks in the android framework and label them with the permission that is being checked. Then, it builds a call graph over the entire android framework including IPC and RPC. Finally, it performs a backwards reachability traversal over the graph to identify all API calls that could reach a particular permission check. In some case the reachability traversal may find additional permission checks that were missed in the first phase. As a result, the reachability analysis is repeated until the number of permission checks converges. </a:t>
            </a:r>
          </a:p>
        </p:txBody>
      </p:sp>
      <p:sp>
        <p:nvSpPr>
          <p:cNvPr id="4" name="Slide Number Placeholder 3"/>
          <p:cNvSpPr>
            <a:spLocks noGrp="1"/>
          </p:cNvSpPr>
          <p:nvPr>
            <p:ph type="sldNum" sz="quarter" idx="10"/>
          </p:nvPr>
        </p:nvSpPr>
        <p:spPr/>
        <p:txBody>
          <a:bodyPr/>
          <a:lstStyle/>
          <a:p>
            <a:fld id="{6DFEF693-39D3-5D4F-AE17-A798386973B7}" type="slidenum">
              <a:rPr lang="en-US" smtClean="0"/>
              <a:t>7</a:t>
            </a:fld>
            <a:endParaRPr lang="en-US"/>
          </a:p>
        </p:txBody>
      </p:sp>
    </p:spTree>
    <p:extLst>
      <p:ext uri="{BB962C8B-B14F-4D97-AF65-F5344CB8AC3E}">
        <p14:creationId xmlns:p14="http://schemas.microsoft.com/office/powerpoint/2010/main" val="1755616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Android has three types of operations that will succeed or fail depending on the permissions held by an application, 1) an explicit call</a:t>
            </a:r>
            <a:r>
              <a:rPr lang="en-US" baseline="0" dirty="0" smtClean="0"/>
              <a:t> to </a:t>
            </a:r>
            <a:r>
              <a:rPr lang="en-US" baseline="0" dirty="0" err="1" smtClean="0"/>
              <a:t>checkPermission</a:t>
            </a:r>
            <a:r>
              <a:rPr lang="en-US" baseline="0" dirty="0" smtClean="0"/>
              <a:t> function that checks for the presence of a permission, 2) methods involving Intents and 3) methods involving content providers. They abstract each of these into a permission check that indicates that a certain permission must be held at that point by the application. </a:t>
            </a:r>
          </a:p>
          <a:p>
            <a:r>
              <a:rPr lang="en-US" baseline="0" dirty="0" smtClean="0"/>
              <a:t>Permissions in Android appear as string literals in the framework source code and values of the permissions strings are documented by Google. The strings are passed to the </a:t>
            </a:r>
            <a:r>
              <a:rPr lang="en-US" baseline="0" dirty="0" err="1" smtClean="0"/>
              <a:t>checkPermission</a:t>
            </a:r>
            <a:r>
              <a:rPr lang="en-US" baseline="0" dirty="0" smtClean="0"/>
              <a:t> function along with the application’s user ID(UID) and the function checks if an application with the UID holds the specified permission. The first step of identifying this type of permission check is to find all instances of permission string literals in the framework source. These permission string literals are passed directly to </a:t>
            </a:r>
            <a:r>
              <a:rPr lang="en-US" baseline="0" dirty="0" err="1" smtClean="0"/>
              <a:t>checkpermission</a:t>
            </a:r>
            <a:r>
              <a:rPr lang="en-US" baseline="0" dirty="0" smtClean="0"/>
              <a:t> function, which </a:t>
            </a:r>
            <a:r>
              <a:rPr lang="en-US" baseline="0" dirty="0" err="1" smtClean="0"/>
              <a:t>Pscout</a:t>
            </a:r>
            <a:r>
              <a:rPr lang="en-US" baseline="0" dirty="0" smtClean="0"/>
              <a:t> then abstracts as a permission check. </a:t>
            </a:r>
          </a:p>
          <a:p>
            <a:r>
              <a:rPr lang="en-US" baseline="0" dirty="0" smtClean="0"/>
              <a:t>Sending and receiving of Intents may require permissions. This requirement can be expressed ways. First, a requirement to hold a permission to send or receive an Intent can be specified in the Manifest file. Second, permission to send or receive an intent can be expressed programmatically when the method to send or receive an intent is called. For example, to send an intent, an application may call </a:t>
            </a:r>
            <a:r>
              <a:rPr lang="en-US" baseline="0" dirty="0" err="1" smtClean="0"/>
              <a:t>sendBroadcast</a:t>
            </a:r>
            <a:r>
              <a:rPr lang="en-US" baseline="0" dirty="0" smtClean="0"/>
              <a:t> with an optional permission string that specifies that the receiver of the intent must hold that permission. Similarly, to receive intents, an application may call </a:t>
            </a:r>
            <a:r>
              <a:rPr lang="en-US" baseline="0" dirty="0" err="1" smtClean="0"/>
              <a:t>registerReceiver</a:t>
            </a:r>
            <a:r>
              <a:rPr lang="en-US" baseline="0" dirty="0" smtClean="0"/>
              <a:t> with an optional permission string that specifies that the sender of the intent must hold that permission. By extracting information from the manifest file and invocations of </a:t>
            </a:r>
            <a:r>
              <a:rPr lang="en-US" baseline="0" dirty="0" err="1" smtClean="0"/>
              <a:t>sendBroadcast</a:t>
            </a:r>
            <a:r>
              <a:rPr lang="en-US" baseline="0" dirty="0" smtClean="0"/>
              <a:t> and </a:t>
            </a:r>
            <a:r>
              <a:rPr lang="en-US" baseline="0" dirty="0" err="1" smtClean="0"/>
              <a:t>registerReceiver</a:t>
            </a:r>
            <a:r>
              <a:rPr lang="en-US" baseline="0" dirty="0" smtClean="0"/>
              <a:t>, </a:t>
            </a:r>
            <a:r>
              <a:rPr lang="en-US" baseline="0" dirty="0" err="1" smtClean="0"/>
              <a:t>Pscout</a:t>
            </a:r>
            <a:r>
              <a:rPr lang="en-US" baseline="0" dirty="0" smtClean="0"/>
              <a:t> builds a global mapping between permissions and the Intent action strings. Since this mapping tells </a:t>
            </a:r>
            <a:r>
              <a:rPr lang="en-US" baseline="0" dirty="0" err="1" smtClean="0"/>
              <a:t>Pscout</a:t>
            </a:r>
            <a:r>
              <a:rPr lang="en-US" baseline="0" dirty="0" smtClean="0"/>
              <a:t> which Intent actions strings require permissions to send or receive, </a:t>
            </a:r>
            <a:r>
              <a:rPr lang="en-US" baseline="0" dirty="0" err="1" smtClean="0"/>
              <a:t>pscout</a:t>
            </a:r>
            <a:r>
              <a:rPr lang="en-US" baseline="0" dirty="0" smtClean="0"/>
              <a:t> abstracts any send or receive such an intent as a permission check.  (the type of permission that is being checked is computed by translating the action string of the Intent being sent or received into android permission.)</a:t>
            </a:r>
          </a:p>
          <a:p>
            <a:r>
              <a:rPr lang="en-US" baseline="0" dirty="0" smtClean="0"/>
              <a:t>Methods that implicitly access a content provider protected by a permission are categorized as content provider permission checks. To access a content provider, an URI object designating the recipient content provider is passed to </a:t>
            </a:r>
            <a:r>
              <a:rPr lang="en-US" baseline="0" dirty="0" err="1" smtClean="0"/>
              <a:t>contentResolver</a:t>
            </a:r>
            <a:r>
              <a:rPr lang="en-US" baseline="0" dirty="0" smtClean="0"/>
              <a:t> class, which then provides a reference to the content provider targeted by the URI object. </a:t>
            </a:r>
            <a:r>
              <a:rPr lang="en-US" b="1" baseline="0" dirty="0" smtClean="0"/>
              <a:t>Each content provider declares the permissions required to read and write to it in its manifest file. So </a:t>
            </a:r>
            <a:r>
              <a:rPr lang="en-US" b="1" baseline="0" dirty="0" err="1" smtClean="0"/>
              <a:t>Pscout</a:t>
            </a:r>
            <a:r>
              <a:rPr lang="en-US" b="1" baseline="0" dirty="0" smtClean="0"/>
              <a:t> parse the manifest file to extract this information.  </a:t>
            </a:r>
            <a:r>
              <a:rPr lang="en-US" b="1" baseline="0" dirty="0" err="1" smtClean="0"/>
              <a:t>Pscout</a:t>
            </a:r>
            <a:r>
              <a:rPr lang="en-US" b="1" baseline="0" dirty="0" smtClean="0"/>
              <a:t> constructs a mapping of content provider URIs to permissions.</a:t>
            </a:r>
            <a:r>
              <a:rPr lang="en-US" baseline="0" dirty="0" smtClean="0"/>
              <a:t> </a:t>
            </a:r>
          </a:p>
        </p:txBody>
      </p:sp>
      <p:sp>
        <p:nvSpPr>
          <p:cNvPr id="4" name="Slide Number Placeholder 3"/>
          <p:cNvSpPr>
            <a:spLocks noGrp="1"/>
          </p:cNvSpPr>
          <p:nvPr>
            <p:ph type="sldNum" sz="quarter" idx="10"/>
          </p:nvPr>
        </p:nvSpPr>
        <p:spPr/>
        <p:txBody>
          <a:bodyPr/>
          <a:lstStyle/>
          <a:p>
            <a:fld id="{6DFEF693-39D3-5D4F-AE17-A798386973B7}" type="slidenum">
              <a:rPr lang="en-US" smtClean="0"/>
              <a:t>8</a:t>
            </a:fld>
            <a:endParaRPr lang="en-US"/>
          </a:p>
        </p:txBody>
      </p:sp>
    </p:spTree>
    <p:extLst>
      <p:ext uri="{BB962C8B-B14F-4D97-AF65-F5344CB8AC3E}">
        <p14:creationId xmlns:p14="http://schemas.microsoft.com/office/powerpoint/2010/main" val="2682685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RPC</a:t>
            </a:r>
            <a:r>
              <a:rPr lang="en-US" baseline="0" dirty="0" smtClean="0"/>
              <a:t> (remote procedure call) is an inter-process communication that allows a computer program to cause a subroutine or procedure to execute in another process without the programmer explicitly coding the detail for this remote interaction. </a:t>
            </a:r>
            <a:endParaRPr lang="en-US" dirty="0"/>
          </a:p>
        </p:txBody>
      </p:sp>
      <p:sp>
        <p:nvSpPr>
          <p:cNvPr id="4" name="Slide Number Placeholder 3"/>
          <p:cNvSpPr>
            <a:spLocks noGrp="1"/>
          </p:cNvSpPr>
          <p:nvPr>
            <p:ph type="sldNum" sz="quarter" idx="10"/>
          </p:nvPr>
        </p:nvSpPr>
        <p:spPr/>
        <p:txBody>
          <a:bodyPr/>
          <a:lstStyle/>
          <a:p>
            <a:fld id="{6DFEF693-39D3-5D4F-AE17-A798386973B7}" type="slidenum">
              <a:rPr lang="en-US" smtClean="0"/>
              <a:t>9</a:t>
            </a:fld>
            <a:endParaRPr lang="en-US"/>
          </a:p>
        </p:txBody>
      </p:sp>
    </p:spTree>
    <p:extLst>
      <p:ext uri="{BB962C8B-B14F-4D97-AF65-F5344CB8AC3E}">
        <p14:creationId xmlns:p14="http://schemas.microsoft.com/office/powerpoint/2010/main" val="197573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a:t>
            </a:r>
            <a:r>
              <a:rPr lang="en-US" baseline="0" dirty="0" err="1" smtClean="0"/>
              <a:t>pscout</a:t>
            </a:r>
            <a:r>
              <a:rPr lang="en-US" baseline="0" dirty="0" smtClean="0"/>
              <a:t> performs a backward reachability analysis starting from the permission checks. </a:t>
            </a:r>
            <a:r>
              <a:rPr lang="en-US" baseline="0" dirty="0" err="1" smtClean="0"/>
              <a:t>Pscout</a:t>
            </a:r>
            <a:r>
              <a:rPr lang="en-US" baseline="0" dirty="0" smtClean="0"/>
              <a:t> creates a mapping for every method that can be reached via a path from a permission check. However, not every method is an API that can be called by a third party application, because permission protected resources typically reside in system services, which can only be reached by third party applications via an RPC or through IPCs using intents. Thus any path from a permission check that does not cross a process boundary is filtered from </a:t>
            </a:r>
            <a:r>
              <a:rPr lang="en-US" baseline="0" dirty="0" err="1" smtClean="0"/>
              <a:t>pscout’s</a:t>
            </a:r>
            <a:r>
              <a:rPr lang="en-US" baseline="0" dirty="0" smtClean="0"/>
              <a:t> specification. </a:t>
            </a:r>
          </a:p>
          <a:p>
            <a:r>
              <a:rPr lang="en-US" dirty="0" smtClean="0"/>
              <a:t>The backward reachability analysis</a:t>
            </a:r>
            <a:r>
              <a:rPr lang="en-US" baseline="0" dirty="0" smtClean="0"/>
              <a:t> continues until one of three stopping conditions is met. </a:t>
            </a:r>
            <a:endParaRPr lang="en-US" dirty="0"/>
          </a:p>
        </p:txBody>
      </p:sp>
      <p:sp>
        <p:nvSpPr>
          <p:cNvPr id="4" name="Slide Number Placeholder 3"/>
          <p:cNvSpPr>
            <a:spLocks noGrp="1"/>
          </p:cNvSpPr>
          <p:nvPr>
            <p:ph type="sldNum" sz="quarter" idx="10"/>
          </p:nvPr>
        </p:nvSpPr>
        <p:spPr/>
        <p:txBody>
          <a:bodyPr/>
          <a:lstStyle/>
          <a:p>
            <a:fld id="{6DFEF693-39D3-5D4F-AE17-A798386973B7}" type="slidenum">
              <a:rPr lang="en-US" smtClean="0"/>
              <a:t>10</a:t>
            </a:fld>
            <a:endParaRPr lang="en-US"/>
          </a:p>
        </p:txBody>
      </p:sp>
    </p:spTree>
    <p:extLst>
      <p:ext uri="{BB962C8B-B14F-4D97-AF65-F5344CB8AC3E}">
        <p14:creationId xmlns:p14="http://schemas.microsoft.com/office/powerpoint/2010/main" val="2973270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any calls to </a:t>
            </a:r>
            <a:r>
              <a:rPr lang="en-US" baseline="0" dirty="0" err="1" smtClean="0"/>
              <a:t>checkpermission</a:t>
            </a:r>
            <a:r>
              <a:rPr lang="en-US" baseline="0" dirty="0" smtClean="0"/>
              <a:t> and its wrappers always succeed if they are between calls to </a:t>
            </a:r>
            <a:r>
              <a:rPr lang="en-US" baseline="0" dirty="0" err="1" smtClean="0"/>
              <a:t>clearCallingIdentity</a:t>
            </a:r>
            <a:r>
              <a:rPr lang="en-US" baseline="0" dirty="0" smtClean="0"/>
              <a:t> and </a:t>
            </a:r>
            <a:r>
              <a:rPr lang="en-US" baseline="0" dirty="0" err="1" smtClean="0"/>
              <a:t>restorecallingidentity</a:t>
            </a:r>
            <a:r>
              <a:rPr lang="en-US" baseline="0" dirty="0" smtClean="0"/>
              <a:t>, because these functions temporarily set the UID to the system services. As a result, any call path that passes through a function called between these two functions will always pass a permission check. Thus it is not necessary to perform any reachability analysis beyond one of these points and any method called between the </a:t>
            </a:r>
            <a:r>
              <a:rPr lang="en-US" baseline="0" dirty="0" err="1" smtClean="0"/>
              <a:t>clearcallingidentity</a:t>
            </a:r>
            <a:r>
              <a:rPr lang="en-US" baseline="0" dirty="0" smtClean="0"/>
              <a:t> and </a:t>
            </a:r>
            <a:r>
              <a:rPr lang="en-US" baseline="0" dirty="0" err="1" smtClean="0"/>
              <a:t>restorecallingidentity</a:t>
            </a:r>
            <a:r>
              <a:rPr lang="en-US" baseline="0" dirty="0" smtClean="0"/>
              <a:t> function is a stopping point. </a:t>
            </a:r>
            <a:endParaRPr lang="en-US" dirty="0"/>
          </a:p>
        </p:txBody>
      </p:sp>
      <p:sp>
        <p:nvSpPr>
          <p:cNvPr id="4" name="Slide Number Placeholder 3"/>
          <p:cNvSpPr>
            <a:spLocks noGrp="1"/>
          </p:cNvSpPr>
          <p:nvPr>
            <p:ph type="sldNum" sz="quarter" idx="10"/>
          </p:nvPr>
        </p:nvSpPr>
        <p:spPr/>
        <p:txBody>
          <a:bodyPr/>
          <a:lstStyle/>
          <a:p>
            <a:fld id="{6DFEF693-39D3-5D4F-AE17-A798386973B7}" type="slidenum">
              <a:rPr lang="en-US" smtClean="0"/>
              <a:t>11</a:t>
            </a:fld>
            <a:endParaRPr lang="en-US"/>
          </a:p>
        </p:txBody>
      </p:sp>
    </p:spTree>
    <p:extLst>
      <p:ext uri="{BB962C8B-B14F-4D97-AF65-F5344CB8AC3E}">
        <p14:creationId xmlns:p14="http://schemas.microsoft.com/office/powerpoint/2010/main" val="1226123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 access</a:t>
            </a:r>
            <a:r>
              <a:rPr lang="en-US" baseline="0" dirty="0" smtClean="0"/>
              <a:t> to a content provider is made with a virtual call to the generic(</a:t>
            </a:r>
            <a:r>
              <a:rPr lang="zh-CN" altLang="en-US" baseline="0" dirty="0" smtClean="0"/>
              <a:t>类的</a:t>
            </a:r>
            <a:r>
              <a:rPr lang="en-US" altLang="zh-CN" baseline="0" dirty="0" smtClean="0"/>
              <a:t>)</a:t>
            </a:r>
            <a:r>
              <a:rPr lang="en-US" baseline="0" dirty="0" smtClean="0"/>
              <a:t> class. </a:t>
            </a:r>
            <a:r>
              <a:rPr lang="en-US" baseline="0" dirty="0" err="1" smtClean="0"/>
              <a:t>Pscout</a:t>
            </a:r>
            <a:r>
              <a:rPr lang="en-US" baseline="0" dirty="0" smtClean="0"/>
              <a:t> stops reachability traversal when it reaches a class or subclass of </a:t>
            </a:r>
            <a:r>
              <a:rPr lang="en-US" baseline="0" dirty="0" err="1" smtClean="0"/>
              <a:t>contentprovider</a:t>
            </a:r>
            <a:r>
              <a:rPr lang="en-US" baseline="0" dirty="0" smtClean="0"/>
              <a:t>. At this point, </a:t>
            </a:r>
            <a:r>
              <a:rPr lang="en-US" baseline="0" dirty="0" err="1" smtClean="0"/>
              <a:t>pscout</a:t>
            </a:r>
            <a:r>
              <a:rPr lang="en-US" baseline="0" dirty="0" smtClean="0"/>
              <a:t> infers the URI string of the content provider and associates that URI with the permission of permission check where the reachability analysis started. Thus access to the </a:t>
            </a:r>
            <a:r>
              <a:rPr lang="en-US" baseline="0" dirty="0" err="1" smtClean="0"/>
              <a:t>contentprovider</a:t>
            </a:r>
            <a:r>
              <a:rPr lang="en-US" baseline="0" dirty="0" smtClean="0"/>
              <a:t> found on the reachability path is abstracted to a content provider permission check and </a:t>
            </a:r>
            <a:r>
              <a:rPr lang="en-US" baseline="0" dirty="0" err="1" smtClean="0"/>
              <a:t>pscout</a:t>
            </a:r>
            <a:r>
              <a:rPr lang="en-US" baseline="0" dirty="0" smtClean="0"/>
              <a:t> iterates the reachability analysis until it converges. </a:t>
            </a:r>
            <a:endParaRPr lang="en-US" dirty="0"/>
          </a:p>
        </p:txBody>
      </p:sp>
      <p:sp>
        <p:nvSpPr>
          <p:cNvPr id="4" name="Slide Number Placeholder 3"/>
          <p:cNvSpPr>
            <a:spLocks noGrp="1"/>
          </p:cNvSpPr>
          <p:nvPr>
            <p:ph type="sldNum" sz="quarter" idx="10"/>
          </p:nvPr>
        </p:nvSpPr>
        <p:spPr/>
        <p:txBody>
          <a:bodyPr/>
          <a:lstStyle/>
          <a:p>
            <a:fld id="{6DFEF693-39D3-5D4F-AE17-A798386973B7}" type="slidenum">
              <a:rPr lang="en-US" smtClean="0"/>
              <a:t>12</a:t>
            </a:fld>
            <a:endParaRPr lang="en-US"/>
          </a:p>
        </p:txBody>
      </p:sp>
    </p:spTree>
    <p:extLst>
      <p:ext uri="{BB962C8B-B14F-4D97-AF65-F5344CB8AC3E}">
        <p14:creationId xmlns:p14="http://schemas.microsoft.com/office/powerpoint/2010/main" val="8469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documented APIs often have a generic parent class that is called by many other methods, as a result, once a documented API is reached, calls to its parent class methods are excluded from the analysis. </a:t>
            </a:r>
            <a:endParaRPr lang="en-US" dirty="0"/>
          </a:p>
        </p:txBody>
      </p:sp>
      <p:sp>
        <p:nvSpPr>
          <p:cNvPr id="4" name="Slide Number Placeholder 3"/>
          <p:cNvSpPr>
            <a:spLocks noGrp="1"/>
          </p:cNvSpPr>
          <p:nvPr>
            <p:ph type="sldNum" sz="quarter" idx="10"/>
          </p:nvPr>
        </p:nvSpPr>
        <p:spPr/>
        <p:txBody>
          <a:bodyPr/>
          <a:lstStyle/>
          <a:p>
            <a:fld id="{6DFEF693-39D3-5D4F-AE17-A798386973B7}" type="slidenum">
              <a:rPr lang="en-US" smtClean="0"/>
              <a:t>13</a:t>
            </a:fld>
            <a:endParaRPr lang="en-US"/>
          </a:p>
        </p:txBody>
      </p:sp>
    </p:spTree>
    <p:extLst>
      <p:ext uri="{BB962C8B-B14F-4D97-AF65-F5344CB8AC3E}">
        <p14:creationId xmlns:p14="http://schemas.microsoft.com/office/powerpoint/2010/main" val="4100196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Pscout</a:t>
            </a:r>
            <a:r>
              <a:rPr lang="en-US" baseline="0" dirty="0" smtClean="0"/>
              <a:t> extracts a permission specification from the </a:t>
            </a:r>
            <a:r>
              <a:rPr lang="en-US" baseline="0" dirty="0" err="1" smtClean="0"/>
              <a:t>Andorid</a:t>
            </a:r>
            <a:r>
              <a:rPr lang="en-US" baseline="0" dirty="0" smtClean="0"/>
              <a:t> 4.0 Framework on an Intel Core 2 Duo 2.53 GHz CPU with 4 GB memory in 33 hours. The vast majority of time is spent in two iterations of using Soot to extract information needed by </a:t>
            </a:r>
            <a:r>
              <a:rPr lang="en-US" baseline="0" dirty="0" err="1" smtClean="0"/>
              <a:t>Pscout</a:t>
            </a:r>
            <a:r>
              <a:rPr lang="en-US" baseline="0" dirty="0" smtClean="0"/>
              <a:t> from the </a:t>
            </a:r>
            <a:r>
              <a:rPr lang="en-US" baseline="0" dirty="0" err="1" smtClean="0"/>
              <a:t>bytecode</a:t>
            </a:r>
            <a:r>
              <a:rPr lang="en-US" baseline="0" dirty="0" smtClean="0"/>
              <a:t>. Since each </a:t>
            </a:r>
            <a:r>
              <a:rPr lang="en-US" baseline="0" dirty="0" err="1" smtClean="0"/>
              <a:t>bytecode</a:t>
            </a:r>
            <a:r>
              <a:rPr lang="en-US" baseline="0" dirty="0" smtClean="0"/>
              <a:t> file is analyzed independently, the total soot analysis time scales linearly with the number of classes and each file takes about 4 seconds to process. The rest of </a:t>
            </a:r>
            <a:r>
              <a:rPr lang="en-US" baseline="0" dirty="0" err="1" smtClean="0"/>
              <a:t>Pscount’s</a:t>
            </a:r>
            <a:r>
              <a:rPr lang="en-US" baseline="0" dirty="0" smtClean="0"/>
              <a:t> analysis completes within 30 minutes. </a:t>
            </a:r>
            <a:endParaRPr lang="en-US" dirty="0"/>
          </a:p>
        </p:txBody>
      </p:sp>
      <p:sp>
        <p:nvSpPr>
          <p:cNvPr id="4" name="Slide Number Placeholder 3"/>
          <p:cNvSpPr>
            <a:spLocks noGrp="1"/>
          </p:cNvSpPr>
          <p:nvPr>
            <p:ph type="sldNum" sz="quarter" idx="10"/>
          </p:nvPr>
        </p:nvSpPr>
        <p:spPr/>
        <p:txBody>
          <a:bodyPr/>
          <a:lstStyle/>
          <a:p>
            <a:fld id="{6DFEF693-39D3-5D4F-AE17-A798386973B7}" type="slidenum">
              <a:rPr lang="en-US" smtClean="0"/>
              <a:t>14</a:t>
            </a:fld>
            <a:endParaRPr lang="en-US"/>
          </a:p>
        </p:txBody>
      </p:sp>
    </p:spTree>
    <p:extLst>
      <p:ext uri="{BB962C8B-B14F-4D97-AF65-F5344CB8AC3E}">
        <p14:creationId xmlns:p14="http://schemas.microsoft.com/office/powerpoint/2010/main" val="3219867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3/7/13</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3/7/13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3/7/13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3/7/13</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3/7/13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3/7/13</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3/7/13</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3/7/13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3/7/13</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3/7/13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3/7/13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3/7/13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370" y="1451503"/>
            <a:ext cx="8643830" cy="1847855"/>
          </a:xfrm>
        </p:spPr>
        <p:txBody>
          <a:bodyPr>
            <a:normAutofit/>
          </a:bodyPr>
          <a:lstStyle/>
          <a:p>
            <a:r>
              <a:rPr lang="en-US" dirty="0" smtClean="0"/>
              <a:t>PScout: </a:t>
            </a:r>
            <a:r>
              <a:rPr lang="en-US" dirty="0"/>
              <a:t>Analyzing the Android </a:t>
            </a:r>
            <a:br>
              <a:rPr lang="en-US" dirty="0"/>
            </a:br>
            <a:r>
              <a:rPr lang="en-US" dirty="0" smtClean="0"/>
              <a:t>	Permission </a:t>
            </a:r>
            <a:r>
              <a:rPr lang="en-US" dirty="0"/>
              <a:t>Specification</a:t>
            </a:r>
          </a:p>
        </p:txBody>
      </p:sp>
    </p:spTree>
    <p:extLst>
      <p:ext uri="{BB962C8B-B14F-4D97-AF65-F5344CB8AC3E}">
        <p14:creationId xmlns:p14="http://schemas.microsoft.com/office/powerpoint/2010/main" val="33135157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Reachability: Starting Points</a:t>
            </a:r>
            <a:endParaRPr lang="en-US" dirty="0"/>
          </a:p>
        </p:txBody>
      </p:sp>
      <p:sp>
        <p:nvSpPr>
          <p:cNvPr id="3" name="Content Placeholder 2"/>
          <p:cNvSpPr>
            <a:spLocks noGrp="1"/>
          </p:cNvSpPr>
          <p:nvPr>
            <p:ph sz="quarter" idx="1"/>
          </p:nvPr>
        </p:nvSpPr>
        <p:spPr/>
        <p:txBody>
          <a:bodyPr/>
          <a:lstStyle/>
          <a:p>
            <a:r>
              <a:rPr lang="en-US" i="1" dirty="0" smtClean="0">
                <a:solidFill>
                  <a:srgbClr val="FF0000"/>
                </a:solidFill>
              </a:rPr>
              <a:t>Permission check </a:t>
            </a:r>
            <a:r>
              <a:rPr lang="en-US" dirty="0" smtClean="0"/>
              <a:t>definition:</a:t>
            </a:r>
          </a:p>
          <a:p>
            <a:pPr lvl="1"/>
            <a:r>
              <a:rPr lang="en-US" dirty="0" smtClean="0"/>
              <a:t>An execution point in the OS after which the calling application must have the required permission</a:t>
            </a:r>
          </a:p>
          <a:p>
            <a:r>
              <a:rPr lang="en-US" dirty="0" smtClean="0"/>
              <a:t>Three Type</a:t>
            </a:r>
          </a:p>
          <a:p>
            <a:pPr lvl="1"/>
            <a:r>
              <a:rPr lang="en-US" dirty="0" smtClean="0"/>
              <a:t>Explicit calls to </a:t>
            </a:r>
            <a:r>
              <a:rPr lang="en-US" i="1" u="sng" dirty="0" err="1" smtClean="0"/>
              <a:t>checkPermission</a:t>
            </a:r>
            <a:r>
              <a:rPr lang="en-US" dirty="0" smtClean="0"/>
              <a:t> functions</a:t>
            </a:r>
          </a:p>
          <a:p>
            <a:pPr lvl="1"/>
            <a:r>
              <a:rPr lang="en-US" dirty="0" smtClean="0"/>
              <a:t>Sending/receiving of specific intents </a:t>
            </a:r>
          </a:p>
          <a:p>
            <a:pPr lvl="1"/>
            <a:r>
              <a:rPr lang="en-US" dirty="0" smtClean="0"/>
              <a:t>Accesses to specific content providers</a:t>
            </a:r>
            <a:endParaRPr lang="en-US" dirty="0"/>
          </a:p>
        </p:txBody>
      </p:sp>
    </p:spTree>
    <p:extLst>
      <p:ext uri="{BB962C8B-B14F-4D97-AF65-F5344CB8AC3E}">
        <p14:creationId xmlns:p14="http://schemas.microsoft.com/office/powerpoint/2010/main" val="10841648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Reachability: Stopping Conditions</a:t>
            </a:r>
            <a:endParaRPr lang="en-US" dirty="0"/>
          </a:p>
        </p:txBody>
      </p:sp>
      <p:sp>
        <p:nvSpPr>
          <p:cNvPr id="3" name="Content Placeholder 2"/>
          <p:cNvSpPr>
            <a:spLocks noGrp="1"/>
          </p:cNvSpPr>
          <p:nvPr>
            <p:ph sz="quarter" idx="1"/>
          </p:nvPr>
        </p:nvSpPr>
        <p:spPr/>
        <p:txBody>
          <a:bodyPr/>
          <a:lstStyle/>
          <a:p>
            <a:r>
              <a:rPr lang="en-US" dirty="0" smtClean="0"/>
              <a:t>Method caller ID is temporary cleared</a:t>
            </a:r>
          </a:p>
          <a:p>
            <a:pPr lvl="1"/>
            <a:r>
              <a:rPr lang="en-US" dirty="0" smtClean="0"/>
              <a:t>Permission enforcement always pass when caller ID is cleared in system processes</a:t>
            </a:r>
            <a:endParaRPr lang="en-US" dirty="0"/>
          </a:p>
        </p:txBody>
      </p:sp>
      <p:pic>
        <p:nvPicPr>
          <p:cNvPr id="4" name="Picture 3"/>
          <p:cNvPicPr>
            <a:picLocks noChangeAspect="1"/>
          </p:cNvPicPr>
          <p:nvPr/>
        </p:nvPicPr>
        <p:blipFill>
          <a:blip r:embed="rId3"/>
          <a:stretch>
            <a:fillRect/>
          </a:stretch>
        </p:blipFill>
        <p:spPr>
          <a:xfrm>
            <a:off x="989655" y="3266107"/>
            <a:ext cx="7092527" cy="2655774"/>
          </a:xfrm>
          <a:prstGeom prst="rect">
            <a:avLst/>
          </a:prstGeom>
        </p:spPr>
      </p:pic>
    </p:spTree>
    <p:extLst>
      <p:ext uri="{BB962C8B-B14F-4D97-AF65-F5344CB8AC3E}">
        <p14:creationId xmlns:p14="http://schemas.microsoft.com/office/powerpoint/2010/main" val="30572925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Reachability: Stopping Condition</a:t>
            </a:r>
            <a:endParaRPr lang="en-US" dirty="0"/>
          </a:p>
        </p:txBody>
      </p:sp>
      <p:sp>
        <p:nvSpPr>
          <p:cNvPr id="3" name="Content Placeholder 2"/>
          <p:cNvSpPr>
            <a:spLocks noGrp="1"/>
          </p:cNvSpPr>
          <p:nvPr>
            <p:ph sz="quarter" idx="1"/>
          </p:nvPr>
        </p:nvSpPr>
        <p:spPr/>
        <p:txBody>
          <a:bodyPr/>
          <a:lstStyle/>
          <a:p>
            <a:r>
              <a:rPr lang="en-US" dirty="0" smtClean="0"/>
              <a:t>Reached content provider subclasses </a:t>
            </a:r>
            <a:endParaRPr lang="en-US" dirty="0"/>
          </a:p>
        </p:txBody>
      </p:sp>
      <p:pic>
        <p:nvPicPr>
          <p:cNvPr id="4" name="Picture 3"/>
          <p:cNvPicPr>
            <a:picLocks noChangeAspect="1"/>
          </p:cNvPicPr>
          <p:nvPr/>
        </p:nvPicPr>
        <p:blipFill>
          <a:blip r:embed="rId3"/>
          <a:stretch>
            <a:fillRect/>
          </a:stretch>
        </p:blipFill>
        <p:spPr>
          <a:xfrm>
            <a:off x="612648" y="2794000"/>
            <a:ext cx="4356100" cy="3302000"/>
          </a:xfrm>
          <a:prstGeom prst="rect">
            <a:avLst/>
          </a:prstGeom>
        </p:spPr>
      </p:pic>
      <p:pic>
        <p:nvPicPr>
          <p:cNvPr id="5" name="Picture 4"/>
          <p:cNvPicPr>
            <a:picLocks noChangeAspect="1"/>
          </p:cNvPicPr>
          <p:nvPr/>
        </p:nvPicPr>
        <p:blipFill>
          <a:blip r:embed="rId4"/>
          <a:stretch>
            <a:fillRect/>
          </a:stretch>
        </p:blipFill>
        <p:spPr>
          <a:xfrm>
            <a:off x="5103509" y="4089400"/>
            <a:ext cx="2882900" cy="2006600"/>
          </a:xfrm>
          <a:prstGeom prst="rect">
            <a:avLst/>
          </a:prstGeom>
        </p:spPr>
      </p:pic>
    </p:spTree>
    <p:extLst>
      <p:ext uri="{BB962C8B-B14F-4D97-AF65-F5344CB8AC3E}">
        <p14:creationId xmlns:p14="http://schemas.microsoft.com/office/powerpoint/2010/main" val="30116911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Reachability: Stopping Conditions</a:t>
            </a:r>
            <a:endParaRPr lang="en-US" dirty="0"/>
          </a:p>
        </p:txBody>
      </p:sp>
      <p:sp>
        <p:nvSpPr>
          <p:cNvPr id="3" name="Content Placeholder 2"/>
          <p:cNvSpPr>
            <a:spLocks noGrp="1"/>
          </p:cNvSpPr>
          <p:nvPr>
            <p:ph sz="quarter" idx="1"/>
          </p:nvPr>
        </p:nvSpPr>
        <p:spPr/>
        <p:txBody>
          <a:bodyPr/>
          <a:lstStyle/>
          <a:p>
            <a:r>
              <a:rPr lang="en-US" dirty="0" smtClean="0"/>
              <a:t>Reached generic parent classes of documented APIs</a:t>
            </a:r>
            <a:endParaRPr lang="en-US" dirty="0"/>
          </a:p>
        </p:txBody>
      </p:sp>
      <p:pic>
        <p:nvPicPr>
          <p:cNvPr id="4" name="Picture 3"/>
          <p:cNvPicPr>
            <a:picLocks noChangeAspect="1"/>
          </p:cNvPicPr>
          <p:nvPr/>
        </p:nvPicPr>
        <p:blipFill>
          <a:blip r:embed="rId3"/>
          <a:stretch>
            <a:fillRect/>
          </a:stretch>
        </p:blipFill>
        <p:spPr>
          <a:xfrm>
            <a:off x="1079500" y="2939397"/>
            <a:ext cx="6972300" cy="2451100"/>
          </a:xfrm>
          <a:prstGeom prst="rect">
            <a:avLst/>
          </a:prstGeom>
        </p:spPr>
      </p:pic>
    </p:spTree>
    <p:extLst>
      <p:ext uri="{BB962C8B-B14F-4D97-AF65-F5344CB8AC3E}">
        <p14:creationId xmlns:p14="http://schemas.microsoft.com/office/powerpoint/2010/main" val="1807546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PScout Design and Implementation</a:t>
            </a:r>
          </a:p>
        </p:txBody>
      </p:sp>
      <p:sp>
        <p:nvSpPr>
          <p:cNvPr id="3" name="Content Placeholder 2"/>
          <p:cNvSpPr>
            <a:spLocks noGrp="1"/>
          </p:cNvSpPr>
          <p:nvPr>
            <p:ph sz="quarter" idx="1"/>
          </p:nvPr>
        </p:nvSpPr>
        <p:spPr/>
        <p:txBody>
          <a:bodyPr/>
          <a:lstStyle/>
          <a:p>
            <a:r>
              <a:rPr lang="en-US" dirty="0" smtClean="0"/>
              <a:t>Time (33 hours)</a:t>
            </a:r>
          </a:p>
          <a:p>
            <a:pPr lvl="1"/>
            <a:r>
              <a:rPr lang="en-US" dirty="0" smtClean="0"/>
              <a:t>Environment 	</a:t>
            </a:r>
          </a:p>
          <a:p>
            <a:pPr lvl="2"/>
            <a:r>
              <a:rPr lang="en-US" dirty="0" smtClean="0"/>
              <a:t>Android 4.0 framework</a:t>
            </a:r>
          </a:p>
          <a:p>
            <a:pPr lvl="2"/>
            <a:r>
              <a:rPr lang="en-US" dirty="0" smtClean="0"/>
              <a:t>Intel Core 2 Duo 2.53 GHz CPU</a:t>
            </a:r>
          </a:p>
          <a:p>
            <a:pPr lvl="2"/>
            <a:r>
              <a:rPr lang="en-US" dirty="0" smtClean="0"/>
              <a:t>4 GB memory </a:t>
            </a:r>
            <a:endParaRPr lang="en-US" dirty="0"/>
          </a:p>
        </p:txBody>
      </p:sp>
    </p:spTree>
    <p:extLst>
      <p:ext uri="{BB962C8B-B14F-4D97-AF65-F5344CB8AC3E}">
        <p14:creationId xmlns:p14="http://schemas.microsoft.com/office/powerpoint/2010/main" val="179046677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dirty="0" smtClean="0"/>
              <a:t>Key questions</a:t>
            </a:r>
          </a:p>
          <a:p>
            <a:r>
              <a:rPr lang="en-US" dirty="0" smtClean="0"/>
              <a:t>Android permission system</a:t>
            </a:r>
          </a:p>
          <a:p>
            <a:r>
              <a:rPr lang="en-US" dirty="0" smtClean="0"/>
              <a:t>PScout design </a:t>
            </a:r>
            <a:r>
              <a:rPr lang="en-US" dirty="0"/>
              <a:t>and </a:t>
            </a:r>
            <a:r>
              <a:rPr lang="en-US" dirty="0" smtClean="0"/>
              <a:t>implementation</a:t>
            </a:r>
          </a:p>
          <a:p>
            <a:r>
              <a:rPr lang="en-US" dirty="0" smtClean="0">
                <a:solidFill>
                  <a:srgbClr val="FF0000"/>
                </a:solidFill>
              </a:rPr>
              <a:t>Answer to key questions</a:t>
            </a:r>
          </a:p>
          <a:p>
            <a:r>
              <a:rPr lang="en-US" dirty="0" smtClean="0"/>
              <a:t>Conclusion</a:t>
            </a:r>
          </a:p>
          <a:p>
            <a:endParaRPr lang="en-US" dirty="0" smtClean="0"/>
          </a:p>
          <a:p>
            <a:endParaRPr lang="en-US" dirty="0" smtClean="0"/>
          </a:p>
          <a:p>
            <a:endParaRPr lang="en-US" dirty="0"/>
          </a:p>
        </p:txBody>
      </p:sp>
    </p:spTree>
    <p:extLst>
      <p:ext uri="{BB962C8B-B14F-4D97-AF65-F5344CB8AC3E}">
        <p14:creationId xmlns:p14="http://schemas.microsoft.com/office/powerpoint/2010/main" val="304400697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Questions</a:t>
            </a:r>
            <a:endParaRPr lang="en-US" dirty="0"/>
          </a:p>
        </p:txBody>
      </p:sp>
      <p:sp>
        <p:nvSpPr>
          <p:cNvPr id="3" name="Content Placeholder 2"/>
          <p:cNvSpPr>
            <a:spLocks noGrp="1"/>
          </p:cNvSpPr>
          <p:nvPr>
            <p:ph sz="quarter" idx="1"/>
          </p:nvPr>
        </p:nvSpPr>
        <p:spPr/>
        <p:txBody>
          <a:bodyPr/>
          <a:lstStyle/>
          <a:p>
            <a:r>
              <a:rPr lang="en-US" dirty="0" smtClean="0"/>
              <a:t>Are there any redundant permissions?</a:t>
            </a:r>
          </a:p>
          <a:p>
            <a:r>
              <a:rPr lang="en-US" dirty="0" smtClean="0"/>
              <a:t>Are undocumented APIs used?</a:t>
            </a:r>
          </a:p>
          <a:p>
            <a:pPr lvl="1"/>
            <a:r>
              <a:rPr lang="en-US" dirty="0" smtClean="0"/>
              <a:t>Undocumented APIs are APIs that are not listed in the Android API reference.</a:t>
            </a:r>
          </a:p>
          <a:p>
            <a:r>
              <a:rPr lang="en-US" dirty="0" smtClean="0"/>
              <a:t>How complex is the Android specification</a:t>
            </a:r>
            <a:r>
              <a:rPr lang="en-US" dirty="0" smtClean="0"/>
              <a:t>?</a:t>
            </a:r>
          </a:p>
          <a:p>
            <a:r>
              <a:rPr lang="en-US" dirty="0" smtClean="0"/>
              <a:t>How </a:t>
            </a:r>
            <a:r>
              <a:rPr lang="en-US" dirty="0" smtClean="0"/>
              <a:t>has it evolved over time?</a:t>
            </a:r>
            <a:endParaRPr lang="en-US" dirty="0"/>
          </a:p>
        </p:txBody>
      </p:sp>
    </p:spTree>
    <p:extLst>
      <p:ext uri="{BB962C8B-B14F-4D97-AF65-F5344CB8AC3E}">
        <p14:creationId xmlns:p14="http://schemas.microsoft.com/office/powerpoint/2010/main" val="86404711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 Redundancy in Permissions?</a:t>
            </a:r>
            <a:endParaRPr lang="en-US" dirty="0"/>
          </a:p>
        </p:txBody>
      </p:sp>
      <p:sp>
        <p:nvSpPr>
          <p:cNvPr id="3" name="Content Placeholder 2"/>
          <p:cNvSpPr>
            <a:spLocks noGrp="1"/>
          </p:cNvSpPr>
          <p:nvPr>
            <p:ph sz="quarter" idx="1"/>
          </p:nvPr>
        </p:nvSpPr>
        <p:spPr/>
        <p:txBody>
          <a:bodyPr/>
          <a:lstStyle/>
          <a:p>
            <a:r>
              <a:rPr lang="en-US" dirty="0" smtClean="0"/>
              <a:t>Conditional Probability</a:t>
            </a:r>
          </a:p>
          <a:p>
            <a:pPr lvl="1"/>
            <a:r>
              <a:rPr lang="en-US" dirty="0" smtClean="0"/>
              <a:t>P(Y|X) = ?</a:t>
            </a:r>
          </a:p>
          <a:p>
            <a:pPr lvl="1"/>
            <a:r>
              <a:rPr lang="en-US" dirty="0" smtClean="0"/>
              <a:t>Given an API that checks for permission X, what is the probability that the same API also check for Permission Y?</a:t>
            </a:r>
          </a:p>
          <a:p>
            <a:pPr lvl="1"/>
            <a:r>
              <a:rPr lang="en-US" dirty="0" smtClean="0"/>
              <a:t>79 permissions (</a:t>
            </a:r>
            <a:r>
              <a:rPr lang="en-US" dirty="0" err="1" smtClean="0"/>
              <a:t>Andorid</a:t>
            </a:r>
            <a:r>
              <a:rPr lang="en-US" dirty="0" smtClean="0"/>
              <a:t> 4.0) -&gt; 6162 pairs of permissions</a:t>
            </a:r>
          </a:p>
        </p:txBody>
      </p:sp>
    </p:spTree>
    <p:extLst>
      <p:ext uri="{BB962C8B-B14F-4D97-AF65-F5344CB8AC3E}">
        <p14:creationId xmlns:p14="http://schemas.microsoft.com/office/powerpoint/2010/main" val="7305205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 Redundancy in Permissions?</a:t>
            </a:r>
          </a:p>
        </p:txBody>
      </p:sp>
      <p:sp>
        <p:nvSpPr>
          <p:cNvPr id="3" name="Content Placeholder 2"/>
          <p:cNvSpPr>
            <a:spLocks noGrp="1"/>
          </p:cNvSpPr>
          <p:nvPr>
            <p:ph sz="quarter" idx="1"/>
          </p:nvPr>
        </p:nvSpPr>
        <p:spPr/>
        <p:txBody>
          <a:bodyPr/>
          <a:lstStyle/>
          <a:p>
            <a:r>
              <a:rPr lang="en-US" dirty="0" smtClean="0"/>
              <a:t>Redundant Relationship</a:t>
            </a:r>
          </a:p>
          <a:p>
            <a:pPr lvl="1"/>
            <a:r>
              <a:rPr lang="en-US" dirty="0" smtClean="0"/>
              <a:t>Both permissions are always checked together </a:t>
            </a:r>
          </a:p>
          <a:p>
            <a:pPr lvl="1"/>
            <a:r>
              <a:rPr lang="en-US" dirty="0" smtClean="0"/>
              <a:t>P(Y|X) = 100% and P(X|Y) = 100%</a:t>
            </a:r>
          </a:p>
          <a:p>
            <a:pPr lvl="2"/>
            <a:r>
              <a:rPr lang="en-US" dirty="0" smtClean="0"/>
              <a:t>Only 1 pair found:</a:t>
            </a:r>
          </a:p>
          <a:p>
            <a:pPr lvl="3"/>
            <a:r>
              <a:rPr lang="en-US" dirty="0" smtClean="0"/>
              <a:t>KILL_BACKGROUND_PROCESSES and RESTART_PACKAGES</a:t>
            </a:r>
          </a:p>
          <a:p>
            <a:pPr lvl="4"/>
            <a:r>
              <a:rPr lang="en-US" dirty="0" smtClean="0"/>
              <a:t>RESTART_PACKAGES is a deprecated permission</a:t>
            </a:r>
            <a:endParaRPr lang="en-US" dirty="0"/>
          </a:p>
        </p:txBody>
      </p:sp>
    </p:spTree>
    <p:extLst>
      <p:ext uri="{BB962C8B-B14F-4D97-AF65-F5344CB8AC3E}">
        <p14:creationId xmlns:p14="http://schemas.microsoft.com/office/powerpoint/2010/main" val="18017815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a:blip r:embed="rId2"/>
          <a:srcRect t="-3736" b="-3736"/>
          <a:stretch>
            <a:fillRect/>
          </a:stretch>
        </p:blipFill>
        <p:spPr/>
      </p:pic>
      <p:pic>
        <p:nvPicPr>
          <p:cNvPr id="5" name="Picture 4"/>
          <p:cNvPicPr>
            <a:picLocks noChangeAspect="1"/>
          </p:cNvPicPr>
          <p:nvPr/>
        </p:nvPicPr>
        <p:blipFill>
          <a:blip r:embed="rId3"/>
          <a:stretch>
            <a:fillRect/>
          </a:stretch>
        </p:blipFill>
        <p:spPr>
          <a:xfrm>
            <a:off x="0" y="5886942"/>
            <a:ext cx="9144000" cy="418115"/>
          </a:xfrm>
          <a:prstGeom prst="rect">
            <a:avLst/>
          </a:prstGeom>
        </p:spPr>
      </p:pic>
    </p:spTree>
    <p:extLst>
      <p:ext uri="{BB962C8B-B14F-4D97-AF65-F5344CB8AC3E}">
        <p14:creationId xmlns:p14="http://schemas.microsoft.com/office/powerpoint/2010/main" val="13048489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dirty="0" smtClean="0">
                <a:solidFill>
                  <a:srgbClr val="FF0000"/>
                </a:solidFill>
              </a:rPr>
              <a:t>Key questions</a:t>
            </a:r>
          </a:p>
          <a:p>
            <a:r>
              <a:rPr lang="en-US" dirty="0" smtClean="0"/>
              <a:t>Android permission system</a:t>
            </a:r>
          </a:p>
          <a:p>
            <a:r>
              <a:rPr lang="en-US" dirty="0" smtClean="0"/>
              <a:t>PScout design </a:t>
            </a:r>
            <a:r>
              <a:rPr lang="en-US" dirty="0"/>
              <a:t>and </a:t>
            </a:r>
            <a:r>
              <a:rPr lang="en-US" dirty="0" smtClean="0"/>
              <a:t>implementation</a:t>
            </a:r>
          </a:p>
          <a:p>
            <a:r>
              <a:rPr lang="en-US" dirty="0" smtClean="0"/>
              <a:t>Answer to key questions</a:t>
            </a:r>
          </a:p>
          <a:p>
            <a:endParaRPr lang="en-US" dirty="0" smtClean="0"/>
          </a:p>
          <a:p>
            <a:endParaRPr lang="en-US" dirty="0" smtClean="0"/>
          </a:p>
          <a:p>
            <a:endParaRPr lang="en-US" dirty="0"/>
          </a:p>
        </p:txBody>
      </p:sp>
    </p:spTree>
    <p:extLst>
      <p:ext uri="{BB962C8B-B14F-4D97-AF65-F5344CB8AC3E}">
        <p14:creationId xmlns:p14="http://schemas.microsoft.com/office/powerpoint/2010/main" val="17830598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 Redundancy in Permissions?</a:t>
            </a:r>
          </a:p>
        </p:txBody>
      </p:sp>
      <p:sp>
        <p:nvSpPr>
          <p:cNvPr id="3" name="Content Placeholder 2"/>
          <p:cNvSpPr>
            <a:spLocks noGrp="1"/>
          </p:cNvSpPr>
          <p:nvPr>
            <p:ph sz="quarter" idx="1"/>
          </p:nvPr>
        </p:nvSpPr>
        <p:spPr/>
        <p:txBody>
          <a:bodyPr/>
          <a:lstStyle/>
          <a:p>
            <a:r>
              <a:rPr lang="en-US" dirty="0" smtClean="0"/>
              <a:t>Implicative Relationship</a:t>
            </a:r>
          </a:p>
          <a:p>
            <a:pPr lvl="1"/>
            <a:r>
              <a:rPr lang="en-US" dirty="0" smtClean="0"/>
              <a:t>All APIs that check for permission X also checks for Permission Y</a:t>
            </a:r>
          </a:p>
          <a:p>
            <a:pPr lvl="2"/>
            <a:r>
              <a:rPr lang="en-US" dirty="0" smtClean="0"/>
              <a:t>P(Y|X) = 100% and P(X|Y) = ?</a:t>
            </a:r>
          </a:p>
          <a:p>
            <a:pPr lvl="3"/>
            <a:r>
              <a:rPr lang="en-US" dirty="0" smtClean="0"/>
              <a:t>Found 13 pairs </a:t>
            </a:r>
          </a:p>
          <a:p>
            <a:pPr lvl="3"/>
            <a:r>
              <a:rPr lang="en-US" dirty="0" smtClean="0"/>
              <a:t>Many write permissions imply read permissions for content providers </a:t>
            </a:r>
          </a:p>
          <a:p>
            <a:pPr lvl="3"/>
            <a:r>
              <a:rPr lang="en-US" dirty="0" smtClean="0"/>
              <a:t>E.g. WRITE_CONTACTS implies READ_CONTACTS</a:t>
            </a:r>
            <a:endParaRPr lang="en-US" dirty="0"/>
          </a:p>
        </p:txBody>
      </p:sp>
    </p:spTree>
    <p:extLst>
      <p:ext uri="{BB962C8B-B14F-4D97-AF65-F5344CB8AC3E}">
        <p14:creationId xmlns:p14="http://schemas.microsoft.com/office/powerpoint/2010/main" val="4931381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 Redundancy in Permissions?</a:t>
            </a:r>
          </a:p>
        </p:txBody>
      </p:sp>
      <p:sp>
        <p:nvSpPr>
          <p:cNvPr id="3" name="Content Placeholder 2"/>
          <p:cNvSpPr>
            <a:spLocks noGrp="1"/>
          </p:cNvSpPr>
          <p:nvPr>
            <p:ph sz="quarter" idx="1"/>
          </p:nvPr>
        </p:nvSpPr>
        <p:spPr/>
        <p:txBody>
          <a:bodyPr/>
          <a:lstStyle/>
          <a:p>
            <a:r>
              <a:rPr lang="en-US" dirty="0" err="1" smtClean="0"/>
              <a:t>Reciprocative</a:t>
            </a:r>
            <a:r>
              <a:rPr lang="en-US" dirty="0" smtClean="0"/>
              <a:t> Relationship </a:t>
            </a:r>
          </a:p>
          <a:p>
            <a:pPr lvl="1"/>
            <a:r>
              <a:rPr lang="en-US" dirty="0" smtClean="0"/>
              <a:t>The checking of either permission by an API means the other permission is also likely checked</a:t>
            </a:r>
          </a:p>
          <a:p>
            <a:pPr lvl="2"/>
            <a:r>
              <a:rPr lang="en-US" dirty="0" smtClean="0"/>
              <a:t>P(Y|X)&gt;90% and P(X|Y) &gt;90%</a:t>
            </a:r>
          </a:p>
          <a:p>
            <a:pPr lvl="2"/>
            <a:r>
              <a:rPr lang="en-US" dirty="0" smtClean="0"/>
              <a:t>Found 1 pair:</a:t>
            </a:r>
          </a:p>
          <a:p>
            <a:pPr lvl="3"/>
            <a:r>
              <a:rPr lang="en-US" dirty="0" smtClean="0"/>
              <a:t>ACCESS_COARSE_LOCATION vs. ACCESS_FINE_LOCATION</a:t>
            </a:r>
          </a:p>
          <a:p>
            <a:pPr marL="1143000" lvl="3" indent="0">
              <a:buNone/>
            </a:pPr>
            <a:endParaRPr lang="en-US" dirty="0" smtClean="0"/>
          </a:p>
        </p:txBody>
      </p:sp>
    </p:spTree>
    <p:extLst>
      <p:ext uri="{BB962C8B-B14F-4D97-AF65-F5344CB8AC3E}">
        <p14:creationId xmlns:p14="http://schemas.microsoft.com/office/powerpoint/2010/main" val="22640371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 Redundancy in Permissions?</a:t>
            </a:r>
          </a:p>
        </p:txBody>
      </p:sp>
      <p:sp>
        <p:nvSpPr>
          <p:cNvPr id="3" name="Content Placeholder 2"/>
          <p:cNvSpPr>
            <a:spLocks noGrp="1"/>
          </p:cNvSpPr>
          <p:nvPr>
            <p:ph sz="quarter" idx="1"/>
          </p:nvPr>
        </p:nvSpPr>
        <p:spPr/>
        <p:txBody>
          <a:bodyPr/>
          <a:lstStyle/>
          <a:p>
            <a:r>
              <a:rPr lang="en-US" dirty="0" smtClean="0"/>
              <a:t>15/6162 all possible pairs of permission demonstrates to have close correlation.</a:t>
            </a:r>
          </a:p>
          <a:p>
            <a:r>
              <a:rPr lang="en-US" dirty="0" smtClean="0"/>
              <a:t>There is </a:t>
            </a:r>
            <a:r>
              <a:rPr lang="en-US" dirty="0" smtClean="0">
                <a:solidFill>
                  <a:srgbClr val="FF0000"/>
                </a:solidFill>
              </a:rPr>
              <a:t>little redundancy </a:t>
            </a:r>
            <a:r>
              <a:rPr lang="en-US" dirty="0" smtClean="0"/>
              <a:t>in the Android permission system. </a:t>
            </a:r>
            <a:endParaRPr lang="en-US" dirty="0"/>
          </a:p>
        </p:txBody>
      </p:sp>
    </p:spTree>
    <p:extLst>
      <p:ext uri="{BB962C8B-B14F-4D97-AF65-F5344CB8AC3E}">
        <p14:creationId xmlns:p14="http://schemas.microsoft.com/office/powerpoint/2010/main" val="27953986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 Undocumented API usage?</a:t>
            </a:r>
            <a:endParaRPr lang="en-US" dirty="0"/>
          </a:p>
        </p:txBody>
      </p:sp>
      <p:sp>
        <p:nvSpPr>
          <p:cNvPr id="3" name="Content Placeholder 2"/>
          <p:cNvSpPr>
            <a:spLocks noGrp="1"/>
          </p:cNvSpPr>
          <p:nvPr>
            <p:ph sz="quarter" idx="1"/>
          </p:nvPr>
        </p:nvSpPr>
        <p:spPr/>
        <p:txBody>
          <a:bodyPr/>
          <a:lstStyle/>
          <a:p>
            <a:r>
              <a:rPr lang="en-US" dirty="0" smtClean="0"/>
              <a:t>22-26% of the declared permissions are only checked through undocumented APIs</a:t>
            </a:r>
          </a:p>
          <a:p>
            <a:pPr lvl="1"/>
            <a:r>
              <a:rPr lang="en-US" dirty="0" smtClean="0"/>
              <a:t>Can be hidden from most developers</a:t>
            </a:r>
          </a:p>
          <a:p>
            <a:pPr lvl="1"/>
            <a:r>
              <a:rPr lang="en-US" dirty="0" smtClean="0"/>
              <a:t>E.g. SET_ALWAYS_FINISH, SET_DEBUG_APP are moved to </a:t>
            </a:r>
            <a:r>
              <a:rPr lang="en-US" dirty="0" smtClean="0">
                <a:solidFill>
                  <a:srgbClr val="FF0000"/>
                </a:solidFill>
              </a:rPr>
              <a:t>system level </a:t>
            </a:r>
            <a:r>
              <a:rPr lang="en-US" dirty="0" smtClean="0"/>
              <a:t>permission in Android 4.1</a:t>
            </a:r>
          </a:p>
          <a:p>
            <a:r>
              <a:rPr lang="en-US" dirty="0" smtClean="0"/>
              <a:t>3.7% applications use undocumented APIs</a:t>
            </a:r>
          </a:p>
          <a:p>
            <a:r>
              <a:rPr lang="en-US" dirty="0" smtClean="0"/>
              <a:t>Undocumented APIs are </a:t>
            </a:r>
            <a:r>
              <a:rPr lang="en-US" dirty="0" smtClean="0">
                <a:solidFill>
                  <a:srgbClr val="FF0000"/>
                </a:solidFill>
              </a:rPr>
              <a:t>rarely used</a:t>
            </a:r>
            <a:r>
              <a:rPr lang="en-US" dirty="0" smtClean="0"/>
              <a:t> in real applications, some permissions can be </a:t>
            </a:r>
            <a:r>
              <a:rPr lang="en-US" dirty="0" smtClean="0">
                <a:solidFill>
                  <a:srgbClr val="FF0000"/>
                </a:solidFill>
              </a:rPr>
              <a:t>hidden</a:t>
            </a:r>
            <a:r>
              <a:rPr lang="en-US" dirty="0" smtClean="0"/>
              <a:t>.</a:t>
            </a:r>
          </a:p>
        </p:txBody>
      </p:sp>
    </p:spTree>
    <p:extLst>
      <p:ext uri="{BB962C8B-B14F-4D97-AF65-F5344CB8AC3E}">
        <p14:creationId xmlns:p14="http://schemas.microsoft.com/office/powerpoint/2010/main" val="251114117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 Specification complexity </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75% of permission map to &lt;20 API calls </a:t>
            </a:r>
          </a:p>
          <a:p>
            <a:r>
              <a:rPr lang="en-US" dirty="0" smtClean="0"/>
              <a:t>Permissions guards specific functionalities</a:t>
            </a:r>
            <a:endParaRPr lang="en-US" dirty="0"/>
          </a:p>
        </p:txBody>
      </p:sp>
      <p:pic>
        <p:nvPicPr>
          <p:cNvPr id="7" name="Picture 6"/>
          <p:cNvPicPr>
            <a:picLocks noChangeAspect="1"/>
          </p:cNvPicPr>
          <p:nvPr/>
        </p:nvPicPr>
        <p:blipFill>
          <a:blip r:embed="rId2"/>
          <a:stretch>
            <a:fillRect/>
          </a:stretch>
        </p:blipFill>
        <p:spPr>
          <a:xfrm>
            <a:off x="1423716" y="1600199"/>
            <a:ext cx="6184900" cy="3290323"/>
          </a:xfrm>
          <a:prstGeom prst="rect">
            <a:avLst/>
          </a:prstGeom>
        </p:spPr>
      </p:pic>
    </p:spTree>
    <p:extLst>
      <p:ext uri="{BB962C8B-B14F-4D97-AF65-F5344CB8AC3E}">
        <p14:creationId xmlns:p14="http://schemas.microsoft.com/office/powerpoint/2010/main" val="88038126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Q3: Specification complexity </a:t>
            </a:r>
          </a:p>
        </p:txBody>
      </p:sp>
      <p:sp>
        <p:nvSpPr>
          <p:cNvPr id="3" name="Content Placeholder 2"/>
          <p:cNvSpPr>
            <a:spLocks noGrp="1"/>
          </p:cNvSpPr>
          <p:nvPr>
            <p:ph sz="quarter"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&gt;80% APIs require only 1 permission, few need more than 3 </a:t>
            </a:r>
          </a:p>
          <a:p>
            <a:r>
              <a:rPr lang="en-US" dirty="0" smtClean="0"/>
              <a:t>Sensitive APIs have relatively distinct functionality</a:t>
            </a:r>
            <a:endParaRPr lang="en-US" dirty="0"/>
          </a:p>
        </p:txBody>
      </p:sp>
      <p:pic>
        <p:nvPicPr>
          <p:cNvPr id="4" name="Picture 3"/>
          <p:cNvPicPr>
            <a:picLocks noChangeAspect="1"/>
          </p:cNvPicPr>
          <p:nvPr/>
        </p:nvPicPr>
        <p:blipFill>
          <a:blip r:embed="rId2"/>
          <a:stretch>
            <a:fillRect/>
          </a:stretch>
        </p:blipFill>
        <p:spPr>
          <a:xfrm>
            <a:off x="1524000" y="1600200"/>
            <a:ext cx="6083300" cy="2971800"/>
          </a:xfrm>
          <a:prstGeom prst="rect">
            <a:avLst/>
          </a:prstGeom>
        </p:spPr>
      </p:pic>
    </p:spTree>
    <p:extLst>
      <p:ext uri="{BB962C8B-B14F-4D97-AF65-F5344CB8AC3E}">
        <p14:creationId xmlns:p14="http://schemas.microsoft.com/office/powerpoint/2010/main" val="337744812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Q3: Specification complexity </a:t>
            </a:r>
          </a:p>
        </p:txBody>
      </p:sp>
      <p:sp>
        <p:nvSpPr>
          <p:cNvPr id="3" name="Content Placeholder 2"/>
          <p:cNvSpPr>
            <a:spLocks noGrp="1"/>
          </p:cNvSpPr>
          <p:nvPr>
            <p:ph sz="quarter" idx="1"/>
          </p:nvPr>
        </p:nvSpPr>
        <p:spPr/>
        <p:txBody>
          <a:bodyPr/>
          <a:lstStyle/>
          <a:p>
            <a:r>
              <a:rPr lang="en-US" dirty="0" smtClean="0"/>
              <a:t>Few overlaps in the permission mapping </a:t>
            </a:r>
          </a:p>
          <a:p>
            <a:r>
              <a:rPr lang="en-US" dirty="0" smtClean="0"/>
              <a:t>Android permission specification is </a:t>
            </a:r>
            <a:r>
              <a:rPr lang="en-US" dirty="0" smtClean="0">
                <a:solidFill>
                  <a:srgbClr val="FF0000"/>
                </a:solidFill>
              </a:rPr>
              <a:t>simple</a:t>
            </a:r>
            <a:r>
              <a:rPr lang="en-US" dirty="0" smtClean="0"/>
              <a:t>.</a:t>
            </a:r>
            <a:endParaRPr lang="en-US" dirty="0"/>
          </a:p>
        </p:txBody>
      </p:sp>
    </p:spTree>
    <p:extLst>
      <p:ext uri="{BB962C8B-B14F-4D97-AF65-F5344CB8AC3E}">
        <p14:creationId xmlns:p14="http://schemas.microsoft.com/office/powerpoint/2010/main" val="326239714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Q4: Changes </a:t>
            </a:r>
            <a:r>
              <a:rPr lang="en-US" dirty="0"/>
              <a:t>o</a:t>
            </a:r>
            <a:r>
              <a:rPr lang="en-US" dirty="0" smtClean="0"/>
              <a:t>ver time</a:t>
            </a:r>
            <a:endParaRPr lang="en-US" dirty="0"/>
          </a:p>
        </p:txBody>
      </p:sp>
      <p:sp>
        <p:nvSpPr>
          <p:cNvPr id="3" name="Content Placeholder 2"/>
          <p:cNvSpPr>
            <a:spLocks noGrp="1"/>
          </p:cNvSpPr>
          <p:nvPr>
            <p:ph sz="quarter" idx="1"/>
          </p:nvPr>
        </p:nvSpPr>
        <p:spPr/>
        <p:txBody>
          <a:bodyPr/>
          <a:lstStyle/>
          <a:p>
            <a:r>
              <a:rPr lang="en-US" dirty="0" smtClean="0"/>
              <a:t>Permission checks grew proportionally with code size between 2.2 and 4.0</a:t>
            </a:r>
          </a:p>
          <a:p>
            <a:r>
              <a:rPr lang="en-US" dirty="0" smtClean="0"/>
              <a:t>More sensitive functionality are exposed through documented APIs over time</a:t>
            </a:r>
          </a:p>
          <a:p>
            <a:pPr lvl="1"/>
            <a:r>
              <a:rPr lang="en-US" dirty="0" smtClean="0"/>
              <a:t>New APIs introduced with permissions</a:t>
            </a:r>
          </a:p>
          <a:p>
            <a:pPr lvl="1"/>
            <a:r>
              <a:rPr lang="en-US" dirty="0" smtClean="0"/>
              <a:t>Undocumented -&gt; documented API mapping</a:t>
            </a:r>
          </a:p>
          <a:p>
            <a:pPr lvl="1"/>
            <a:r>
              <a:rPr lang="en-US" dirty="0" smtClean="0"/>
              <a:t>Existing APIs + new permission requirements</a:t>
            </a:r>
            <a:endParaRPr lang="en-US" dirty="0"/>
          </a:p>
        </p:txBody>
      </p:sp>
    </p:spTree>
    <p:extLst>
      <p:ext uri="{BB962C8B-B14F-4D97-AF65-F5344CB8AC3E}">
        <p14:creationId xmlns:p14="http://schemas.microsoft.com/office/powerpoint/2010/main" val="214472128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Q4: Changes over </a:t>
            </a:r>
            <a:r>
              <a:rPr lang="en-US" dirty="0" smtClean="0"/>
              <a:t>time</a:t>
            </a:r>
            <a:endParaRPr lang="en-US" dirty="0"/>
          </a:p>
        </p:txBody>
      </p:sp>
      <p:sp>
        <p:nvSpPr>
          <p:cNvPr id="3" name="Content Placeholder 2"/>
          <p:cNvSpPr>
            <a:spLocks noGrp="1"/>
          </p:cNvSpPr>
          <p:nvPr>
            <p:ph sz="quarter" idx="1"/>
          </p:nvPr>
        </p:nvSpPr>
        <p:spPr/>
        <p:txBody>
          <a:bodyPr/>
          <a:lstStyle/>
          <a:p>
            <a:r>
              <a:rPr lang="en-US" dirty="0" smtClean="0"/>
              <a:t>Small changes can lead to permission changes </a:t>
            </a:r>
          </a:p>
          <a:p>
            <a:pPr lvl="1"/>
            <a:r>
              <a:rPr lang="en-US" dirty="0" smtClean="0"/>
              <a:t>No fundamental changes in API functionality</a:t>
            </a:r>
            <a:endParaRPr lang="en-US" dirty="0"/>
          </a:p>
        </p:txBody>
      </p:sp>
      <p:pic>
        <p:nvPicPr>
          <p:cNvPr id="4" name="Picture 3"/>
          <p:cNvPicPr>
            <a:picLocks noChangeAspect="1"/>
          </p:cNvPicPr>
          <p:nvPr/>
        </p:nvPicPr>
        <p:blipFill>
          <a:blip r:embed="rId2"/>
          <a:stretch>
            <a:fillRect/>
          </a:stretch>
        </p:blipFill>
        <p:spPr>
          <a:xfrm>
            <a:off x="777590" y="3181720"/>
            <a:ext cx="3987800" cy="2540000"/>
          </a:xfrm>
          <a:prstGeom prst="rect">
            <a:avLst/>
          </a:prstGeom>
        </p:spPr>
      </p:pic>
      <p:pic>
        <p:nvPicPr>
          <p:cNvPr id="6" name="Picture 5"/>
          <p:cNvPicPr>
            <a:picLocks noChangeAspect="1"/>
          </p:cNvPicPr>
          <p:nvPr/>
        </p:nvPicPr>
        <p:blipFill>
          <a:blip r:embed="rId3"/>
          <a:stretch>
            <a:fillRect/>
          </a:stretch>
        </p:blipFill>
        <p:spPr>
          <a:xfrm>
            <a:off x="4765390" y="3066252"/>
            <a:ext cx="2844800" cy="3390900"/>
          </a:xfrm>
          <a:prstGeom prst="rect">
            <a:avLst/>
          </a:prstGeom>
        </p:spPr>
      </p:pic>
    </p:spTree>
    <p:extLst>
      <p:ext uri="{BB962C8B-B14F-4D97-AF65-F5344CB8AC3E}">
        <p14:creationId xmlns:p14="http://schemas.microsoft.com/office/powerpoint/2010/main" val="373056367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Q4: Changes over time</a:t>
            </a:r>
          </a:p>
        </p:txBody>
      </p:sp>
      <p:sp>
        <p:nvSpPr>
          <p:cNvPr id="3" name="Content Placeholder 2"/>
          <p:cNvSpPr>
            <a:spLocks noGrp="1"/>
          </p:cNvSpPr>
          <p:nvPr>
            <p:ph sz="quarter" idx="1"/>
          </p:nvPr>
        </p:nvSpPr>
        <p:spPr/>
        <p:txBody>
          <a:bodyPr/>
          <a:lstStyle/>
          <a:p>
            <a:r>
              <a:rPr lang="en-US" dirty="0" smtClean="0"/>
              <a:t>Tradeoff between fine-grain permission and permission specification stability</a:t>
            </a:r>
          </a:p>
          <a:p>
            <a:pPr lvl="1"/>
            <a:r>
              <a:rPr lang="en-US" dirty="0" smtClean="0"/>
              <a:t>E.g. combining the BLUETOOTH and BLUETOOTH_ADMIN permission can prevent the permission change between 2.2 and 2.3 but reduces the least-privilege protection</a:t>
            </a:r>
            <a:endParaRPr lang="en-US" dirty="0"/>
          </a:p>
        </p:txBody>
      </p:sp>
    </p:spTree>
    <p:extLst>
      <p:ext uri="{BB962C8B-B14F-4D97-AF65-F5344CB8AC3E}">
        <p14:creationId xmlns:p14="http://schemas.microsoft.com/office/powerpoint/2010/main" val="30356311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Questions</a:t>
            </a:r>
            <a:endParaRPr lang="en-US" dirty="0"/>
          </a:p>
        </p:txBody>
      </p:sp>
      <p:sp>
        <p:nvSpPr>
          <p:cNvPr id="3" name="Content Placeholder 2"/>
          <p:cNvSpPr>
            <a:spLocks noGrp="1"/>
          </p:cNvSpPr>
          <p:nvPr>
            <p:ph sz="quarter" idx="1"/>
          </p:nvPr>
        </p:nvSpPr>
        <p:spPr/>
        <p:txBody>
          <a:bodyPr/>
          <a:lstStyle/>
          <a:p>
            <a:r>
              <a:rPr lang="en-US" dirty="0" smtClean="0"/>
              <a:t>Are there any redundant permissions?</a:t>
            </a:r>
            <a:endParaRPr lang="en-US" dirty="0"/>
          </a:p>
          <a:p>
            <a:r>
              <a:rPr lang="en-US" dirty="0" smtClean="0"/>
              <a:t>Are undocumented APIs used?</a:t>
            </a:r>
          </a:p>
          <a:p>
            <a:pPr lvl="1"/>
            <a:r>
              <a:rPr lang="en-US" dirty="0" smtClean="0"/>
              <a:t>Undocumented APIs are APIs that are not listed in the Android API reference</a:t>
            </a:r>
          </a:p>
          <a:p>
            <a:r>
              <a:rPr lang="en-US" dirty="0" smtClean="0"/>
              <a:t>How complex is the Android specification?</a:t>
            </a:r>
          </a:p>
          <a:p>
            <a:pPr lvl="1"/>
            <a:r>
              <a:rPr lang="en-US" dirty="0" smtClean="0"/>
              <a:t>How are permission mappings interconnected?</a:t>
            </a:r>
          </a:p>
          <a:p>
            <a:r>
              <a:rPr lang="en-US" dirty="0" smtClean="0"/>
              <a:t>How has it evolved over time?</a:t>
            </a:r>
          </a:p>
        </p:txBody>
      </p:sp>
    </p:spTree>
    <p:extLst>
      <p:ext uri="{BB962C8B-B14F-4D97-AF65-F5344CB8AC3E}">
        <p14:creationId xmlns:p14="http://schemas.microsoft.com/office/powerpoint/2010/main" val="316142379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dirty="0" smtClean="0"/>
              <a:t>Key questions</a:t>
            </a:r>
          </a:p>
          <a:p>
            <a:r>
              <a:rPr lang="en-US" dirty="0" smtClean="0"/>
              <a:t>Android permission system</a:t>
            </a:r>
          </a:p>
          <a:p>
            <a:r>
              <a:rPr lang="en-US" dirty="0" smtClean="0"/>
              <a:t>PScout design </a:t>
            </a:r>
            <a:r>
              <a:rPr lang="en-US" dirty="0"/>
              <a:t>and </a:t>
            </a:r>
            <a:r>
              <a:rPr lang="en-US" dirty="0" smtClean="0"/>
              <a:t>implementation</a:t>
            </a:r>
          </a:p>
          <a:p>
            <a:r>
              <a:rPr lang="en-US" dirty="0" smtClean="0"/>
              <a:t>Answer to key questions</a:t>
            </a:r>
          </a:p>
          <a:p>
            <a:r>
              <a:rPr lang="en-US" dirty="0" smtClean="0">
                <a:solidFill>
                  <a:srgbClr val="FF0000"/>
                </a:solidFill>
              </a:rPr>
              <a:t>Conclusion</a:t>
            </a:r>
          </a:p>
          <a:p>
            <a:endParaRPr lang="en-US" dirty="0" smtClean="0"/>
          </a:p>
          <a:p>
            <a:endParaRPr lang="en-US" dirty="0" smtClean="0"/>
          </a:p>
          <a:p>
            <a:endParaRPr lang="en-US" dirty="0"/>
          </a:p>
        </p:txBody>
      </p:sp>
    </p:spTree>
    <p:extLst>
      <p:ext uri="{BB962C8B-B14F-4D97-AF65-F5344CB8AC3E}">
        <p14:creationId xmlns:p14="http://schemas.microsoft.com/office/powerpoint/2010/main" val="30440069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PScout extracts the Android permission specifications of multiple Android versions using static analysis.</a:t>
            </a:r>
          </a:p>
          <a:p>
            <a:pPr lvl="1"/>
            <a:r>
              <a:rPr lang="en-US" dirty="0" smtClean="0"/>
              <a:t>Results show that the extracted specification is more complete than existing mappings </a:t>
            </a:r>
          </a:p>
          <a:p>
            <a:pPr lvl="1"/>
            <a:r>
              <a:rPr lang="en-US" dirty="0" smtClean="0"/>
              <a:t>Error from static analysis imprecision is small</a:t>
            </a:r>
          </a:p>
          <a:p>
            <a:r>
              <a:rPr lang="en-US" dirty="0" smtClean="0"/>
              <a:t>There is little redundancy in the Android permission systems.</a:t>
            </a:r>
          </a:p>
          <a:p>
            <a:r>
              <a:rPr lang="en-US" dirty="0" smtClean="0"/>
              <a:t>Few application developer use undocumented APIs which some permissions are only required through undocumented APIs.</a:t>
            </a:r>
          </a:p>
          <a:p>
            <a:r>
              <a:rPr lang="en-US" dirty="0" smtClean="0"/>
              <a:t>There is a tradeoff between fine-grain permission and permission specification stability. </a:t>
            </a:r>
            <a:endParaRPr lang="en-US" dirty="0"/>
          </a:p>
        </p:txBody>
      </p:sp>
    </p:spTree>
    <p:extLst>
      <p:ext uri="{BB962C8B-B14F-4D97-AF65-F5344CB8AC3E}">
        <p14:creationId xmlns:p14="http://schemas.microsoft.com/office/powerpoint/2010/main" val="7656594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marL="0" indent="0" algn="ctr">
              <a:buNone/>
            </a:pPr>
            <a:r>
              <a:rPr lang="en-US" sz="9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Question?</a:t>
            </a:r>
            <a:endParaRPr lang="en-US" sz="9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1589633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dirty="0" smtClean="0"/>
              <a:t>Key questions</a:t>
            </a:r>
          </a:p>
          <a:p>
            <a:r>
              <a:rPr lang="en-US" dirty="0" smtClean="0">
                <a:solidFill>
                  <a:srgbClr val="FF0000"/>
                </a:solidFill>
              </a:rPr>
              <a:t>Android permission system</a:t>
            </a:r>
          </a:p>
          <a:p>
            <a:r>
              <a:rPr lang="en-US" dirty="0" smtClean="0"/>
              <a:t>PScout design </a:t>
            </a:r>
            <a:r>
              <a:rPr lang="en-US" dirty="0"/>
              <a:t>and </a:t>
            </a:r>
            <a:r>
              <a:rPr lang="en-US" dirty="0" smtClean="0"/>
              <a:t>implementation</a:t>
            </a:r>
          </a:p>
          <a:p>
            <a:r>
              <a:rPr lang="en-US" dirty="0" smtClean="0"/>
              <a:t>Answer to key questions</a:t>
            </a:r>
          </a:p>
          <a:p>
            <a:endParaRPr lang="en-US" dirty="0" smtClean="0"/>
          </a:p>
          <a:p>
            <a:endParaRPr lang="en-US" dirty="0" smtClean="0"/>
          </a:p>
          <a:p>
            <a:endParaRPr lang="en-US" dirty="0"/>
          </a:p>
        </p:txBody>
      </p:sp>
    </p:spTree>
    <p:extLst>
      <p:ext uri="{BB962C8B-B14F-4D97-AF65-F5344CB8AC3E}">
        <p14:creationId xmlns:p14="http://schemas.microsoft.com/office/powerpoint/2010/main" val="30440069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Permission System</a:t>
            </a:r>
            <a:endParaRPr lang="en-US" dirty="0"/>
          </a:p>
        </p:txBody>
      </p:sp>
      <p:sp>
        <p:nvSpPr>
          <p:cNvPr id="3" name="Content Placeholder 2"/>
          <p:cNvSpPr>
            <a:spLocks noGrp="1"/>
          </p:cNvSpPr>
          <p:nvPr>
            <p:ph sz="quarter" idx="1"/>
          </p:nvPr>
        </p:nvSpPr>
        <p:spPr/>
        <p:txBody>
          <a:bodyPr/>
          <a:lstStyle/>
          <a:p>
            <a:r>
              <a:rPr lang="en-US" dirty="0" smtClean="0"/>
              <a:t>API to permission mapping:</a:t>
            </a:r>
          </a:p>
          <a:p>
            <a:pPr lvl="1"/>
            <a:r>
              <a:rPr lang="en-US" dirty="0" err="1" smtClean="0"/>
              <a:t>Android.net.wifi.WifiManager.reassociate</a:t>
            </a:r>
            <a:r>
              <a:rPr lang="en-US" dirty="0" smtClean="0"/>
              <a:t>(); </a:t>
            </a:r>
          </a:p>
          <a:p>
            <a:pPr lvl="2"/>
            <a:r>
              <a:rPr lang="en-US" dirty="0" smtClean="0"/>
              <a:t>CHANGE_WIFI_STATE</a:t>
            </a:r>
          </a:p>
          <a:p>
            <a:pPr lvl="1"/>
            <a:r>
              <a:rPr lang="en-US" dirty="0" err="1" smtClean="0"/>
              <a:t>Android.telephony.TelephonyManager.getDeviceId</a:t>
            </a:r>
            <a:r>
              <a:rPr lang="en-US" dirty="0" smtClean="0"/>
              <a:t>();</a:t>
            </a:r>
          </a:p>
          <a:p>
            <a:pPr lvl="2"/>
            <a:r>
              <a:rPr lang="en-US" dirty="0" smtClean="0"/>
              <a:t>READ_PHONE_STATE</a:t>
            </a:r>
          </a:p>
          <a:p>
            <a:r>
              <a:rPr lang="en-US" dirty="0" smtClean="0"/>
              <a:t>Complete mapping </a:t>
            </a:r>
            <a:r>
              <a:rPr lang="en-US" dirty="0" smtClean="0">
                <a:solidFill>
                  <a:srgbClr val="FF0000"/>
                </a:solidFill>
              </a:rPr>
              <a:t>NOT</a:t>
            </a:r>
            <a:r>
              <a:rPr lang="en-US" dirty="0" smtClean="0"/>
              <a:t> available due to incomplete documentation</a:t>
            </a:r>
          </a:p>
          <a:p>
            <a:pPr marL="365760" lvl="1" indent="0">
              <a:buNone/>
            </a:pPr>
            <a:endParaRPr lang="en-US" dirty="0"/>
          </a:p>
        </p:txBody>
      </p:sp>
    </p:spTree>
    <p:extLst>
      <p:ext uri="{BB962C8B-B14F-4D97-AF65-F5344CB8AC3E}">
        <p14:creationId xmlns:p14="http://schemas.microsoft.com/office/powerpoint/2010/main" val="8453182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3" name="Content Placeholder 2"/>
          <p:cNvSpPr>
            <a:spLocks noGrp="1"/>
          </p:cNvSpPr>
          <p:nvPr>
            <p:ph sz="quarter" idx="1"/>
          </p:nvPr>
        </p:nvSpPr>
        <p:spPr/>
        <p:txBody>
          <a:bodyPr/>
          <a:lstStyle/>
          <a:p>
            <a:r>
              <a:rPr lang="en-US" dirty="0" smtClean="0"/>
              <a:t>Key questions</a:t>
            </a:r>
          </a:p>
          <a:p>
            <a:r>
              <a:rPr lang="en-US" dirty="0" smtClean="0"/>
              <a:t>Android permission system</a:t>
            </a:r>
          </a:p>
          <a:p>
            <a:r>
              <a:rPr lang="en-US" dirty="0" smtClean="0">
                <a:solidFill>
                  <a:srgbClr val="FF0000"/>
                </a:solidFill>
              </a:rPr>
              <a:t>PScout design </a:t>
            </a:r>
            <a:r>
              <a:rPr lang="en-US" dirty="0">
                <a:solidFill>
                  <a:srgbClr val="FF0000"/>
                </a:solidFill>
              </a:rPr>
              <a:t>and </a:t>
            </a:r>
            <a:r>
              <a:rPr lang="en-US" dirty="0" smtClean="0">
                <a:solidFill>
                  <a:srgbClr val="FF0000"/>
                </a:solidFill>
              </a:rPr>
              <a:t>implementation</a:t>
            </a:r>
          </a:p>
          <a:p>
            <a:r>
              <a:rPr lang="en-US" dirty="0" smtClean="0"/>
              <a:t>Answer to key questions</a:t>
            </a:r>
          </a:p>
          <a:p>
            <a:endParaRPr lang="en-US" dirty="0" smtClean="0"/>
          </a:p>
          <a:p>
            <a:endParaRPr lang="en-US" dirty="0" smtClean="0"/>
          </a:p>
          <a:p>
            <a:endParaRPr lang="en-US" dirty="0"/>
          </a:p>
        </p:txBody>
      </p:sp>
    </p:spTree>
    <p:extLst>
      <p:ext uri="{BB962C8B-B14F-4D97-AF65-F5344CB8AC3E}">
        <p14:creationId xmlns:p14="http://schemas.microsoft.com/office/powerpoint/2010/main" val="304400697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PScout Design and Implementation</a:t>
            </a:r>
            <a:endParaRPr lang="en-US" dirty="0"/>
          </a:p>
        </p:txBody>
      </p:sp>
      <p:sp>
        <p:nvSpPr>
          <p:cNvPr id="5" name="Content Placeholder 4"/>
          <p:cNvSpPr>
            <a:spLocks noGrp="1"/>
          </p:cNvSpPr>
          <p:nvPr>
            <p:ph sz="quarter" idx="1"/>
          </p:nvPr>
        </p:nvSpPr>
        <p:spPr/>
        <p:txBody>
          <a:bodyPr/>
          <a:lstStyle/>
          <a:p>
            <a:r>
              <a:rPr lang="en-US" dirty="0" smtClean="0"/>
              <a:t>PScout produces a permission specification </a:t>
            </a:r>
          </a:p>
          <a:p>
            <a:pPr lvl="1"/>
            <a:r>
              <a:rPr lang="en-US" dirty="0" smtClean="0"/>
              <a:t>Set of mapping (set of API calls and set of permissions)</a:t>
            </a:r>
          </a:p>
          <a:p>
            <a:r>
              <a:rPr lang="en-US" dirty="0" smtClean="0"/>
              <a:t>Three Phases</a:t>
            </a:r>
          </a:p>
          <a:p>
            <a:pPr lvl="1"/>
            <a:r>
              <a:rPr lang="en-US" dirty="0" smtClean="0"/>
              <a:t>Permission Check Identification</a:t>
            </a:r>
          </a:p>
          <a:p>
            <a:pPr lvl="1"/>
            <a:r>
              <a:rPr lang="en-US" dirty="0" smtClean="0"/>
              <a:t>Call graph Generation</a:t>
            </a:r>
          </a:p>
          <a:p>
            <a:pPr lvl="1"/>
            <a:r>
              <a:rPr lang="en-US" dirty="0" smtClean="0"/>
              <a:t>Reachability Analysis </a:t>
            </a:r>
          </a:p>
        </p:txBody>
      </p:sp>
      <p:pic>
        <p:nvPicPr>
          <p:cNvPr id="6" name="Picture 5"/>
          <p:cNvPicPr>
            <a:picLocks noChangeAspect="1"/>
          </p:cNvPicPr>
          <p:nvPr/>
        </p:nvPicPr>
        <p:blipFill>
          <a:blip r:embed="rId3"/>
          <a:stretch>
            <a:fillRect/>
          </a:stretch>
        </p:blipFill>
        <p:spPr>
          <a:xfrm>
            <a:off x="5364606" y="2748887"/>
            <a:ext cx="3381501" cy="3601991"/>
          </a:xfrm>
          <a:prstGeom prst="rect">
            <a:avLst/>
          </a:prstGeom>
        </p:spPr>
      </p:pic>
    </p:spTree>
    <p:extLst>
      <p:ext uri="{BB962C8B-B14F-4D97-AF65-F5344CB8AC3E}">
        <p14:creationId xmlns:p14="http://schemas.microsoft.com/office/powerpoint/2010/main" val="39586466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Permission Check Identification (1)</a:t>
            </a:r>
            <a:endParaRPr lang="en-US" dirty="0"/>
          </a:p>
        </p:txBody>
      </p:sp>
      <p:sp>
        <p:nvSpPr>
          <p:cNvPr id="3" name="Content Placeholder 2"/>
          <p:cNvSpPr>
            <a:spLocks noGrp="1"/>
          </p:cNvSpPr>
          <p:nvPr>
            <p:ph sz="quarter" idx="1"/>
          </p:nvPr>
        </p:nvSpPr>
        <p:spPr/>
        <p:txBody>
          <a:bodyPr/>
          <a:lstStyle/>
          <a:p>
            <a:r>
              <a:rPr lang="en-US" dirty="0" smtClean="0"/>
              <a:t>Explicit Call</a:t>
            </a:r>
          </a:p>
          <a:p>
            <a:pPr lvl="1"/>
            <a:r>
              <a:rPr lang="en-US" dirty="0" smtClean="0"/>
              <a:t>Permission strings and App’s User ID -&gt; </a:t>
            </a:r>
            <a:r>
              <a:rPr lang="en-US" dirty="0" err="1" smtClean="0"/>
              <a:t>checkPermission</a:t>
            </a:r>
            <a:endParaRPr lang="en-US" dirty="0" smtClean="0"/>
          </a:p>
          <a:p>
            <a:r>
              <a:rPr lang="en-US" dirty="0" smtClean="0"/>
              <a:t>Intents </a:t>
            </a:r>
          </a:p>
          <a:p>
            <a:pPr lvl="1"/>
            <a:r>
              <a:rPr lang="en-US" dirty="0" smtClean="0"/>
              <a:t>Permission (send/receive) in </a:t>
            </a:r>
            <a:r>
              <a:rPr lang="en-US" dirty="0" err="1" smtClean="0"/>
              <a:t>AndroidManifest</a:t>
            </a:r>
            <a:endParaRPr lang="en-US" dirty="0" smtClean="0"/>
          </a:p>
          <a:p>
            <a:pPr lvl="1"/>
            <a:r>
              <a:rPr lang="en-US" dirty="0" smtClean="0"/>
              <a:t>Permission (send/receive) expressed programmatically </a:t>
            </a:r>
          </a:p>
          <a:p>
            <a:pPr lvl="2"/>
            <a:r>
              <a:rPr lang="en-US" dirty="0" smtClean="0"/>
              <a:t>E.g. </a:t>
            </a:r>
            <a:r>
              <a:rPr lang="en-US" dirty="0" err="1" smtClean="0"/>
              <a:t>sendBroadcast</a:t>
            </a:r>
            <a:endParaRPr lang="en-US" dirty="0"/>
          </a:p>
          <a:p>
            <a:pPr lvl="2"/>
            <a:r>
              <a:rPr lang="en-US" dirty="0" smtClean="0"/>
              <a:t>E.g. </a:t>
            </a:r>
            <a:r>
              <a:rPr lang="en-US" dirty="0" err="1" smtClean="0"/>
              <a:t>registerReceiver</a:t>
            </a:r>
            <a:r>
              <a:rPr lang="en-US" dirty="0" smtClean="0"/>
              <a:t> </a:t>
            </a:r>
          </a:p>
          <a:p>
            <a:r>
              <a:rPr lang="en-US" dirty="0" smtClean="0"/>
              <a:t>Content Provider</a:t>
            </a:r>
          </a:p>
          <a:p>
            <a:pPr lvl="1"/>
            <a:r>
              <a:rPr lang="en-US" dirty="0" smtClean="0"/>
              <a:t>Parse the manifest file</a:t>
            </a:r>
          </a:p>
        </p:txBody>
      </p:sp>
    </p:spTree>
    <p:extLst>
      <p:ext uri="{BB962C8B-B14F-4D97-AF65-F5344CB8AC3E}">
        <p14:creationId xmlns:p14="http://schemas.microsoft.com/office/powerpoint/2010/main" val="34687916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 Graph Generation (2)</a:t>
            </a:r>
            <a:endParaRPr lang="en-US" dirty="0"/>
          </a:p>
        </p:txBody>
      </p:sp>
      <p:sp>
        <p:nvSpPr>
          <p:cNvPr id="3" name="Content Placeholder 2"/>
          <p:cNvSpPr>
            <a:spLocks noGrp="1"/>
          </p:cNvSpPr>
          <p:nvPr>
            <p:ph sz="quarter" idx="1"/>
          </p:nvPr>
        </p:nvSpPr>
        <p:spPr/>
        <p:txBody>
          <a:bodyPr/>
          <a:lstStyle/>
          <a:p>
            <a:r>
              <a:rPr lang="en-US" dirty="0" smtClean="0"/>
              <a:t>Call Graph Generation</a:t>
            </a:r>
          </a:p>
          <a:p>
            <a:pPr lvl="1"/>
            <a:r>
              <a:rPr lang="en-US" dirty="0" smtClean="0"/>
              <a:t>Entire Android framework</a:t>
            </a:r>
          </a:p>
          <a:p>
            <a:pPr lvl="1"/>
            <a:r>
              <a:rPr lang="en-US" dirty="0" smtClean="0"/>
              <a:t>Refined with RPC/IPC information</a:t>
            </a:r>
          </a:p>
          <a:p>
            <a:pPr lvl="1"/>
            <a:endParaRPr lang="en-US" dirty="0"/>
          </a:p>
        </p:txBody>
      </p:sp>
      <p:pic>
        <p:nvPicPr>
          <p:cNvPr id="4" name="Picture 3"/>
          <p:cNvPicPr>
            <a:picLocks noChangeAspect="1"/>
          </p:cNvPicPr>
          <p:nvPr/>
        </p:nvPicPr>
        <p:blipFill>
          <a:blip r:embed="rId3"/>
          <a:stretch>
            <a:fillRect/>
          </a:stretch>
        </p:blipFill>
        <p:spPr>
          <a:xfrm>
            <a:off x="2400458" y="3429000"/>
            <a:ext cx="4013200" cy="2362200"/>
          </a:xfrm>
          <a:prstGeom prst="rect">
            <a:avLst/>
          </a:prstGeom>
        </p:spPr>
      </p:pic>
    </p:spTree>
    <p:extLst>
      <p:ext uri="{BB962C8B-B14F-4D97-AF65-F5344CB8AC3E}">
        <p14:creationId xmlns:p14="http://schemas.microsoft.com/office/powerpoint/2010/main" val="423408895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2209</TotalTime>
  <Words>2349</Words>
  <Application>Microsoft Macintosh PowerPoint</Application>
  <PresentationFormat>On-screen Show (4:3)</PresentationFormat>
  <Paragraphs>213</Paragraphs>
  <Slides>32</Slides>
  <Notes>14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Median</vt:lpstr>
      <vt:lpstr>PScout: Analyzing the Android   Permission Specification</vt:lpstr>
      <vt:lpstr>Outline</vt:lpstr>
      <vt:lpstr>Key Questions</vt:lpstr>
      <vt:lpstr>Outline</vt:lpstr>
      <vt:lpstr>Android Permission System</vt:lpstr>
      <vt:lpstr>Outline</vt:lpstr>
      <vt:lpstr>PScout Design and Implementation</vt:lpstr>
      <vt:lpstr>Permission Check Identification (1)</vt:lpstr>
      <vt:lpstr>Call Graph Generation (2)</vt:lpstr>
      <vt:lpstr>Reachability: Starting Points</vt:lpstr>
      <vt:lpstr>Reachability: Stopping Conditions</vt:lpstr>
      <vt:lpstr>Reachability: Stopping Condition</vt:lpstr>
      <vt:lpstr>Reachability: Stopping Conditions</vt:lpstr>
      <vt:lpstr>PScout Design and Implementation</vt:lpstr>
      <vt:lpstr>Outline</vt:lpstr>
      <vt:lpstr>Key Questions</vt:lpstr>
      <vt:lpstr>Q1: Redundancy in Permissions?</vt:lpstr>
      <vt:lpstr>Q1: Redundancy in Permissions?</vt:lpstr>
      <vt:lpstr>PowerPoint Presentation</vt:lpstr>
      <vt:lpstr>Q1: Redundancy in Permissions?</vt:lpstr>
      <vt:lpstr>Q1: Redundancy in Permissions?</vt:lpstr>
      <vt:lpstr>Q1: Redundancy in Permissions?</vt:lpstr>
      <vt:lpstr>Q2: Undocumented API usage?</vt:lpstr>
      <vt:lpstr>Q3: Specification complexity </vt:lpstr>
      <vt:lpstr>Q3: Specification complexity </vt:lpstr>
      <vt:lpstr>Q3: Specification complexity </vt:lpstr>
      <vt:lpstr>Q4: Changes over time</vt:lpstr>
      <vt:lpstr>Q4: Changes over time</vt:lpstr>
      <vt:lpstr>Q4: Changes over time</vt:lpstr>
      <vt:lpstr>Outline</vt:lpstr>
      <vt:lpstr>Conclusion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PScout: Analyzing the Android   Permission Specification</dc:title>
  <dc:creator>Peng</dc:creator>
  <cp:lastModifiedBy>Peng</cp:lastModifiedBy>
  <cp:revision>38</cp:revision>
  <dcterms:created xsi:type="dcterms:W3CDTF">2013-03-07T22:00:50Z</dcterms:created>
  <dcterms:modified xsi:type="dcterms:W3CDTF">2013-03-09T10:56:54Z</dcterms:modified>
</cp:coreProperties>
</file>