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2" r:id="rId2"/>
    <p:sldId id="311" r:id="rId3"/>
    <p:sldId id="328" r:id="rId4"/>
    <p:sldId id="316" r:id="rId5"/>
    <p:sldId id="322" r:id="rId6"/>
    <p:sldId id="323" r:id="rId7"/>
    <p:sldId id="324" r:id="rId8"/>
    <p:sldId id="325" r:id="rId9"/>
    <p:sldId id="330" r:id="rId10"/>
    <p:sldId id="32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 autoAdjust="0"/>
    <p:restoredTop sz="94660"/>
  </p:normalViewPr>
  <p:slideViewPr>
    <p:cSldViewPr snapToGrid="0">
      <p:cViewPr>
        <p:scale>
          <a:sx n="50" d="100"/>
          <a:sy n="50" d="100"/>
        </p:scale>
        <p:origin x="927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2C836-C906-41D4-9357-DF1CCA9A6CBF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E525D-95A1-4EB5-9F6F-3189F7BA3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E525D-95A1-4EB5-9F6F-3189F7BA3F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1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9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3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1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4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8A73-6828-4C6E-BE8A-59693F1FCA7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960" y="2414791"/>
            <a:ext cx="2143386" cy="17539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055" y="6234742"/>
            <a:ext cx="19520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C9DD2">
                    <a:lumMod val="50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2021</a:t>
            </a:r>
            <a:r>
              <a:rPr lang="en-US" altLang="zh-CN" dirty="0">
                <a:solidFill>
                  <a:srgbClr val="5C9DD2">
                    <a:lumMod val="50000"/>
                  </a:srgb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.6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C9DD2">
                  <a:lumMod val="50000"/>
                </a:srgb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03541" y="2444226"/>
            <a:ext cx="6774773" cy="90000"/>
            <a:chOff x="895771" y="2497466"/>
            <a:chExt cx="6774773" cy="900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895771" y="2542465"/>
              <a:ext cx="6679229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4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2700000" flipH="1" flipV="1">
              <a:off x="7580544" y="2497466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99039" y="4113240"/>
            <a:ext cx="7554386" cy="90000"/>
            <a:chOff x="799039" y="4113240"/>
            <a:chExt cx="7554386" cy="90000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895985" y="4160520"/>
              <a:ext cx="7457440" cy="1270"/>
            </a:xfrm>
            <a:prstGeom prst="line">
              <a:avLst/>
            </a:prstGeom>
            <a:ln w="19050">
              <a:gradFill>
                <a:gsLst>
                  <a:gs pos="0">
                    <a:schemeClr val="accent4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2700000" flipH="1" flipV="1">
              <a:off x="799039" y="4113240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938760" y="157375"/>
            <a:ext cx="900181" cy="900183"/>
          </a:xfrm>
          <a:prstGeom prst="rect">
            <a:avLst/>
          </a:prstGeom>
          <a:blipFill dpi="0" rotWithShape="1">
            <a:blip r:embed="rId5">
              <a:biLevel thresh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CB0722-4B0A-4E42-AB00-58D292E88BF7}"/>
              </a:ext>
            </a:extLst>
          </p:cNvPr>
          <p:cNvSpPr txBox="1"/>
          <p:nvPr/>
        </p:nvSpPr>
        <p:spPr>
          <a:xfrm>
            <a:off x="8514175" y="475035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组长：叶方舟</a:t>
            </a:r>
            <a:endParaRPr lang="en-US" altLang="zh-CN" dirty="0"/>
          </a:p>
          <a:p>
            <a:r>
              <a:rPr lang="zh-CN" altLang="en-US" dirty="0"/>
              <a:t>组员：石滨溥 方逸可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7E940C-DA94-46FB-9641-F2FFCF66B77B}"/>
              </a:ext>
            </a:extLst>
          </p:cNvPr>
          <p:cNvSpPr txBox="1"/>
          <p:nvPr/>
        </p:nvSpPr>
        <p:spPr>
          <a:xfrm>
            <a:off x="2378901" y="1702847"/>
            <a:ext cx="6596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数字系统大作业成果汇报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A75CE-A781-4F5D-BD95-43682225B2D4}"/>
              </a:ext>
            </a:extLst>
          </p:cNvPr>
          <p:cNvSpPr txBox="1"/>
          <p:nvPr/>
        </p:nvSpPr>
        <p:spPr>
          <a:xfrm>
            <a:off x="4499991" y="3429000"/>
            <a:ext cx="4203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——— </a:t>
            </a:r>
            <a:r>
              <a:rPr lang="zh-CN" altLang="en-US" sz="3200" b="1" dirty="0"/>
              <a:t>之</a:t>
            </a:r>
            <a:r>
              <a:rPr lang="en-US" altLang="zh-CN" sz="3200" b="1" dirty="0"/>
              <a:t>FPGA</a:t>
            </a:r>
            <a:r>
              <a:rPr lang="zh-CN" altLang="en-US" sz="3200" b="1" dirty="0"/>
              <a:t>游戏机</a:t>
            </a:r>
          </a:p>
        </p:txBody>
      </p:sp>
    </p:spTree>
    <p:extLst>
      <p:ext uri="{BB962C8B-B14F-4D97-AF65-F5344CB8AC3E}">
        <p14:creationId xmlns:p14="http://schemas.microsoft.com/office/powerpoint/2010/main" val="35955052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687306" y="1421118"/>
            <a:ext cx="10802957" cy="4339650"/>
            <a:chOff x="2498038" y="2648162"/>
            <a:chExt cx="10802957" cy="4339650"/>
          </a:xfrm>
        </p:grpSpPr>
        <p:sp>
          <p:nvSpPr>
            <p:cNvPr id="16" name="文本框 15"/>
            <p:cNvSpPr txBox="1"/>
            <p:nvPr/>
          </p:nvSpPr>
          <p:spPr>
            <a:xfrm>
              <a:off x="2498038" y="2648162"/>
              <a:ext cx="10802957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3800" b="1" dirty="0">
                  <a:solidFill>
                    <a:srgbClr val="5C9DD2">
                      <a:lumMod val="40000"/>
                      <a:lumOff val="60000"/>
                    </a:srgbClr>
                  </a:solidFill>
                  <a:latin typeface="Berlin Sans FB Demi" panose="020E0802020502020306" pitchFamily="34" charset="0"/>
                  <a:ea typeface="方正宋刻本秀楷简体" panose="02000000000000000000" pitchFamily="2" charset="-122"/>
                </a:rPr>
                <a:t>恳请批评指正</a:t>
              </a:r>
              <a:endParaRPr lang="en-US" altLang="zh-CN" sz="13800" b="1" dirty="0">
                <a:solidFill>
                  <a:srgbClr val="5C9DD2">
                    <a:lumMod val="40000"/>
                    <a:lumOff val="60000"/>
                  </a:srgbClr>
                </a:solidFill>
                <a:latin typeface="Berlin Sans FB Demi" panose="020E0802020502020306" pitchFamily="34" charset="0"/>
                <a:ea typeface="方正宋刻本秀楷简体" panose="02000000000000000000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800" b="1" i="0" u="none" strike="noStrike" kern="1200" cap="none" spc="0" normalizeH="0" baseline="0" noProof="0" dirty="0">
                  <a:ln>
                    <a:noFill/>
                  </a:ln>
                  <a:solidFill>
                    <a:srgbClr val="5C9DD2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谢谢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61449" y="3095366"/>
              <a:ext cx="7070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3712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1134692" y="1057963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项目内容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2E6C-028C-4DDE-8A50-23855C5AE1E4}"/>
              </a:ext>
            </a:extLst>
          </p:cNvPr>
          <p:cNvSpPr txBox="1"/>
          <p:nvPr/>
        </p:nvSpPr>
        <p:spPr>
          <a:xfrm>
            <a:off x="1134692" y="2094396"/>
            <a:ext cx="2695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主页菜单</a:t>
            </a:r>
            <a:endParaRPr lang="en-US" altLang="zh-CN" sz="2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贪吃蛇</a:t>
            </a:r>
            <a:endParaRPr lang="en-US" altLang="zh-CN" sz="2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弹球</a:t>
            </a:r>
            <a:endParaRPr lang="en-US" altLang="zh-CN" sz="2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俄罗斯方块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3DCCEA-AB3F-43BC-BF49-0C7E88BD165E}"/>
              </a:ext>
            </a:extLst>
          </p:cNvPr>
          <p:cNvSpPr txBox="1"/>
          <p:nvPr/>
        </p:nvSpPr>
        <p:spPr>
          <a:xfrm>
            <a:off x="4714669" y="1057962"/>
            <a:ext cx="378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模块设计目录：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8A9739-437C-4A00-A05B-3E94396BE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69" y="1906627"/>
            <a:ext cx="4148639" cy="3892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48432B-98D5-4957-B66F-90768146E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r="5044"/>
          <a:stretch/>
        </p:blipFill>
        <p:spPr>
          <a:xfrm>
            <a:off x="8863308" y="1902278"/>
            <a:ext cx="3279397" cy="3962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676ED9-3476-47C3-A6E4-DAC7E0A63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8" y="5907179"/>
            <a:ext cx="11265112" cy="8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92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1359174" y="1426263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系统组成：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B9E5FED-68B2-45AA-B11B-AB201DD64CA6}"/>
              </a:ext>
            </a:extLst>
          </p:cNvPr>
          <p:cNvSpPr/>
          <p:nvPr/>
        </p:nvSpPr>
        <p:spPr>
          <a:xfrm>
            <a:off x="426375" y="4247015"/>
            <a:ext cx="1291772" cy="1023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A3908A0-6E29-4953-99E7-ED31CE5F9BCE}"/>
              </a:ext>
            </a:extLst>
          </p:cNvPr>
          <p:cNvSpPr/>
          <p:nvPr/>
        </p:nvSpPr>
        <p:spPr>
          <a:xfrm>
            <a:off x="2364409" y="4247014"/>
            <a:ext cx="1291772" cy="1023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616B1CD-C637-4387-93DE-628A603EC005}"/>
              </a:ext>
            </a:extLst>
          </p:cNvPr>
          <p:cNvSpPr/>
          <p:nvPr/>
        </p:nvSpPr>
        <p:spPr>
          <a:xfrm>
            <a:off x="4214980" y="4247013"/>
            <a:ext cx="1291772" cy="1023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388500-175C-4E3B-A5B2-6601A0D8ABC0}"/>
              </a:ext>
            </a:extLst>
          </p:cNvPr>
          <p:cNvSpPr/>
          <p:nvPr/>
        </p:nvSpPr>
        <p:spPr>
          <a:xfrm>
            <a:off x="2190238" y="2625044"/>
            <a:ext cx="1291772" cy="1023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C711BD-00B4-4262-AC13-90FFBAD2D14F}"/>
              </a:ext>
            </a:extLst>
          </p:cNvPr>
          <p:cNvCxnSpPr>
            <a:cxnSpLocks/>
          </p:cNvCxnSpPr>
          <p:nvPr/>
        </p:nvCxnSpPr>
        <p:spPr>
          <a:xfrm>
            <a:off x="2901249" y="3778055"/>
            <a:ext cx="0" cy="468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6337D92-53F7-4B91-82BC-49DE01545FB8}"/>
              </a:ext>
            </a:extLst>
          </p:cNvPr>
          <p:cNvCxnSpPr>
            <a:cxnSpLocks/>
          </p:cNvCxnSpPr>
          <p:nvPr/>
        </p:nvCxnSpPr>
        <p:spPr>
          <a:xfrm flipH="1">
            <a:off x="1526209" y="3455987"/>
            <a:ext cx="605972" cy="67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7958C4-CF5E-4B5D-B067-6729C6A8BFE5}"/>
              </a:ext>
            </a:extLst>
          </p:cNvPr>
          <p:cNvCxnSpPr>
            <a:cxnSpLocks/>
          </p:cNvCxnSpPr>
          <p:nvPr/>
        </p:nvCxnSpPr>
        <p:spPr>
          <a:xfrm>
            <a:off x="3540066" y="3506787"/>
            <a:ext cx="849086" cy="682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013350-D1D6-49C1-A2F8-8D1FF4B7ED79}"/>
              </a:ext>
            </a:extLst>
          </p:cNvPr>
          <p:cNvSpPr txBox="1"/>
          <p:nvPr/>
        </p:nvSpPr>
        <p:spPr>
          <a:xfrm>
            <a:off x="2436792" y="2672707"/>
            <a:ext cx="92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主页、菜单和尾页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067394-10BE-4DEF-9354-C58B048B7ADD}"/>
              </a:ext>
            </a:extLst>
          </p:cNvPr>
          <p:cNvSpPr txBox="1"/>
          <p:nvPr/>
        </p:nvSpPr>
        <p:spPr>
          <a:xfrm>
            <a:off x="669678" y="45739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game1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1822C6-5D00-4827-9E98-D14A0DAF22CE}"/>
              </a:ext>
            </a:extLst>
          </p:cNvPr>
          <p:cNvSpPr txBox="1"/>
          <p:nvPr/>
        </p:nvSpPr>
        <p:spPr>
          <a:xfrm>
            <a:off x="2574678" y="45739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game2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9766B5-EA79-4DA0-8B3F-4124CAEA4C2E}"/>
              </a:ext>
            </a:extLst>
          </p:cNvPr>
          <p:cNvSpPr txBox="1"/>
          <p:nvPr/>
        </p:nvSpPr>
        <p:spPr>
          <a:xfrm>
            <a:off x="4389152" y="45739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game3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CD6D652-8D94-46BD-9153-36ED5822D000}"/>
              </a:ext>
            </a:extLst>
          </p:cNvPr>
          <p:cNvSpPr/>
          <p:nvPr/>
        </p:nvSpPr>
        <p:spPr>
          <a:xfrm>
            <a:off x="5987331" y="1682027"/>
            <a:ext cx="123371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4EF196-F480-43C3-AED8-3772F0D56387}"/>
              </a:ext>
            </a:extLst>
          </p:cNvPr>
          <p:cNvSpPr/>
          <p:nvPr/>
        </p:nvSpPr>
        <p:spPr>
          <a:xfrm>
            <a:off x="7921658" y="3056887"/>
            <a:ext cx="710304" cy="91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1F26E2-AD0A-4BBD-8AD6-5D6EC08C554D}"/>
              </a:ext>
            </a:extLst>
          </p:cNvPr>
          <p:cNvSpPr/>
          <p:nvPr/>
        </p:nvSpPr>
        <p:spPr>
          <a:xfrm>
            <a:off x="7921658" y="4354674"/>
            <a:ext cx="710304" cy="91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2C82D0-3F7B-4397-BD85-EF05BAB41B14}"/>
              </a:ext>
            </a:extLst>
          </p:cNvPr>
          <p:cNvSpPr/>
          <p:nvPr/>
        </p:nvSpPr>
        <p:spPr>
          <a:xfrm>
            <a:off x="7921658" y="1398864"/>
            <a:ext cx="710304" cy="91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0A272F7-5945-4664-8B6F-D0E82DC65427}"/>
              </a:ext>
            </a:extLst>
          </p:cNvPr>
          <p:cNvCxnSpPr>
            <a:cxnSpLocks/>
          </p:cNvCxnSpPr>
          <p:nvPr/>
        </p:nvCxnSpPr>
        <p:spPr>
          <a:xfrm flipV="1">
            <a:off x="7386294" y="1915887"/>
            <a:ext cx="400806" cy="317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B8D1ECD-5F11-4A04-B0F3-B3F3E823571D}"/>
              </a:ext>
            </a:extLst>
          </p:cNvPr>
          <p:cNvCxnSpPr>
            <a:endCxn id="31" idx="1"/>
          </p:cNvCxnSpPr>
          <p:nvPr/>
        </p:nvCxnSpPr>
        <p:spPr>
          <a:xfrm>
            <a:off x="7221044" y="3513272"/>
            <a:ext cx="580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C75C23A-87B9-424C-B2A4-9F7F4C024115}"/>
              </a:ext>
            </a:extLst>
          </p:cNvPr>
          <p:cNvCxnSpPr/>
          <p:nvPr/>
        </p:nvCxnSpPr>
        <p:spPr>
          <a:xfrm>
            <a:off x="7308129" y="4539340"/>
            <a:ext cx="493486" cy="343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94DF8F8-3352-4427-914C-A89FC0C55835}"/>
              </a:ext>
            </a:extLst>
          </p:cNvPr>
          <p:cNvSpPr txBox="1"/>
          <p:nvPr/>
        </p:nvSpPr>
        <p:spPr>
          <a:xfrm>
            <a:off x="6038131" y="2591030"/>
            <a:ext cx="1364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FSM</a:t>
            </a:r>
            <a:endParaRPr lang="zh-CN" altLang="en-US" sz="4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0BEFCC-F0BD-4A82-8175-06D587CF34AB}"/>
              </a:ext>
            </a:extLst>
          </p:cNvPr>
          <p:cNvSpPr txBox="1"/>
          <p:nvPr/>
        </p:nvSpPr>
        <p:spPr>
          <a:xfrm>
            <a:off x="7916366" y="1617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FSM1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3B90F9F-19C1-4FBA-88AE-7B3F7FFC983B}"/>
              </a:ext>
            </a:extLst>
          </p:cNvPr>
          <p:cNvSpPr txBox="1"/>
          <p:nvPr/>
        </p:nvSpPr>
        <p:spPr>
          <a:xfrm>
            <a:off x="7888700" y="32989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FSM2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23F52BF-35BC-4E66-94BC-AC9D64B379A8}"/>
              </a:ext>
            </a:extLst>
          </p:cNvPr>
          <p:cNvSpPr txBox="1"/>
          <p:nvPr/>
        </p:nvSpPr>
        <p:spPr>
          <a:xfrm>
            <a:off x="7916366" y="45997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FSM3</a:t>
            </a:r>
            <a:endParaRPr lang="zh-CN" altLang="en-US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5DEC200-FFEF-43CC-90E1-3037BB502351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402473" y="2233355"/>
            <a:ext cx="1843313" cy="71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DB98F11-85E6-474F-8171-1B11670AEAFA}"/>
              </a:ext>
            </a:extLst>
          </p:cNvPr>
          <p:cNvSpPr/>
          <p:nvPr/>
        </p:nvSpPr>
        <p:spPr>
          <a:xfrm>
            <a:off x="9168518" y="1264634"/>
            <a:ext cx="1233713" cy="413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7E0BAAD-17E5-4A61-A05E-FDE93827779D}"/>
              </a:ext>
            </a:extLst>
          </p:cNvPr>
          <p:cNvSpPr txBox="1"/>
          <p:nvPr/>
        </p:nvSpPr>
        <p:spPr>
          <a:xfrm>
            <a:off x="10533340" y="2231508"/>
            <a:ext cx="136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Data</a:t>
            </a:r>
          </a:p>
          <a:p>
            <a:r>
              <a:rPr lang="en-US" altLang="zh-CN" sz="4000" b="1" dirty="0"/>
              <a:t>Path</a:t>
            </a:r>
            <a:endParaRPr lang="zh-CN" altLang="en-US" sz="4000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FC07A1E-CEE6-4463-9ACF-9D735BE9875E}"/>
              </a:ext>
            </a:extLst>
          </p:cNvPr>
          <p:cNvSpPr/>
          <p:nvPr/>
        </p:nvSpPr>
        <p:spPr>
          <a:xfrm>
            <a:off x="9302774" y="1620532"/>
            <a:ext cx="965200" cy="771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B7D1F4-9593-4E52-BB32-2D9F3E5E3311}"/>
              </a:ext>
            </a:extLst>
          </p:cNvPr>
          <p:cNvSpPr txBox="1"/>
          <p:nvPr/>
        </p:nvSpPr>
        <p:spPr>
          <a:xfrm>
            <a:off x="9433883" y="1674003"/>
            <a:ext cx="133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VGA</a:t>
            </a:r>
          </a:p>
          <a:p>
            <a:r>
              <a:rPr lang="en-US" altLang="zh-CN" b="1" dirty="0"/>
              <a:t>menu</a:t>
            </a:r>
            <a:endParaRPr lang="zh-CN" altLang="en-US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50EAE4F-9C37-4E43-A85B-CF0AE3B3AA2E}"/>
              </a:ext>
            </a:extLst>
          </p:cNvPr>
          <p:cNvSpPr/>
          <p:nvPr/>
        </p:nvSpPr>
        <p:spPr>
          <a:xfrm>
            <a:off x="9319253" y="2531773"/>
            <a:ext cx="965200" cy="771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8B5F338-EA94-42AD-81A2-A76AF563937B}"/>
              </a:ext>
            </a:extLst>
          </p:cNvPr>
          <p:cNvSpPr txBox="1"/>
          <p:nvPr/>
        </p:nvSpPr>
        <p:spPr>
          <a:xfrm>
            <a:off x="9450362" y="2585244"/>
            <a:ext cx="133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VGA</a:t>
            </a:r>
          </a:p>
          <a:p>
            <a:r>
              <a:rPr lang="en-US" altLang="zh-CN" b="1" dirty="0"/>
              <a:t>game1</a:t>
            </a:r>
            <a:endParaRPr lang="zh-CN" altLang="en-US" b="1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E11E4C4-9BF2-4B47-BBE9-78756905461D}"/>
              </a:ext>
            </a:extLst>
          </p:cNvPr>
          <p:cNvSpPr/>
          <p:nvPr/>
        </p:nvSpPr>
        <p:spPr>
          <a:xfrm>
            <a:off x="9344000" y="3432289"/>
            <a:ext cx="965200" cy="771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D29FFA-0083-4742-91DE-96AFB0446341}"/>
              </a:ext>
            </a:extLst>
          </p:cNvPr>
          <p:cNvSpPr txBox="1"/>
          <p:nvPr/>
        </p:nvSpPr>
        <p:spPr>
          <a:xfrm>
            <a:off x="9475109" y="3485760"/>
            <a:ext cx="133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VGA</a:t>
            </a:r>
          </a:p>
          <a:p>
            <a:r>
              <a:rPr lang="en-US" altLang="zh-CN" b="1" dirty="0"/>
              <a:t>game2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C09250C-0B0E-4A07-A335-757DDA445271}"/>
              </a:ext>
            </a:extLst>
          </p:cNvPr>
          <p:cNvSpPr/>
          <p:nvPr/>
        </p:nvSpPr>
        <p:spPr>
          <a:xfrm>
            <a:off x="9368690" y="4408397"/>
            <a:ext cx="965200" cy="771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5C359C-3ABB-4658-BC3A-CD0F62AA062D}"/>
              </a:ext>
            </a:extLst>
          </p:cNvPr>
          <p:cNvSpPr txBox="1"/>
          <p:nvPr/>
        </p:nvSpPr>
        <p:spPr>
          <a:xfrm>
            <a:off x="9499799" y="4461868"/>
            <a:ext cx="133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VGA</a:t>
            </a:r>
          </a:p>
          <a:p>
            <a:r>
              <a:rPr lang="en-US" altLang="zh-CN" b="1" dirty="0"/>
              <a:t>game3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1D21B3F-3B56-4845-A1E2-1FAA28B73DE1}"/>
              </a:ext>
            </a:extLst>
          </p:cNvPr>
          <p:cNvCxnSpPr/>
          <p:nvPr/>
        </p:nvCxnSpPr>
        <p:spPr>
          <a:xfrm>
            <a:off x="8710629" y="1847988"/>
            <a:ext cx="616408" cy="777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ED724E9-0BFD-4D71-9185-8C2BFC2562CC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710629" y="3575027"/>
            <a:ext cx="633371" cy="242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6F162E5-D6BD-4BD2-951A-8FCC88CD3182}"/>
              </a:ext>
            </a:extLst>
          </p:cNvPr>
          <p:cNvCxnSpPr>
            <a:endCxn id="63" idx="2"/>
          </p:cNvCxnSpPr>
          <p:nvPr/>
        </p:nvCxnSpPr>
        <p:spPr>
          <a:xfrm flipV="1">
            <a:off x="8645764" y="4793949"/>
            <a:ext cx="722926" cy="7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1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862217" y="816114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演示内容：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2E6C-028C-4DDE-8A50-23855C5AE1E4}"/>
              </a:ext>
            </a:extLst>
          </p:cNvPr>
          <p:cNvSpPr txBox="1"/>
          <p:nvPr/>
        </p:nvSpPr>
        <p:spPr>
          <a:xfrm>
            <a:off x="862217" y="1429051"/>
            <a:ext cx="10279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>
                <a:latin typeface="+mj-ea"/>
                <a:ea typeface="+mj-ea"/>
              </a:rPr>
              <a:t>主页</a:t>
            </a:r>
            <a:endParaRPr lang="en-US" altLang="zh-CN" sz="2800" b="1" dirty="0">
              <a:latin typeface="+mj-ea"/>
              <a:ea typeface="+mj-ea"/>
            </a:endParaRPr>
          </a:p>
          <a:p>
            <a:r>
              <a:rPr lang="zh-CN" altLang="en-US" sz="2800" b="1" dirty="0">
                <a:latin typeface="+mj-ea"/>
                <a:ea typeface="+mj-ea"/>
              </a:rPr>
              <a:t>功能</a:t>
            </a:r>
            <a:r>
              <a:rPr lang="zh-CN" altLang="en-US" sz="2800" dirty="0">
                <a:latin typeface="+mj-ea"/>
                <a:ea typeface="+mj-ea"/>
              </a:rPr>
              <a:t>：按钮用于切换游戏项目以及选择。在项目中，其中</a:t>
            </a:r>
            <a:r>
              <a:rPr lang="en-US" altLang="zh-CN" sz="2800" dirty="0">
                <a:latin typeface="+mj-ea"/>
                <a:ea typeface="+mj-ea"/>
              </a:rPr>
              <a:t>MENU</a:t>
            </a:r>
            <a:r>
              <a:rPr lang="zh-CN" altLang="en-US" sz="2800" dirty="0">
                <a:latin typeface="+mj-ea"/>
                <a:ea typeface="+mj-ea"/>
              </a:rPr>
              <a:t>字样是彩色的，以及选到什么项目其标签会变成红色。</a:t>
            </a:r>
            <a:r>
              <a:rPr lang="en-US" altLang="zh-CN" sz="2800" dirty="0">
                <a:latin typeface="+mj-ea"/>
                <a:ea typeface="+mj-ea"/>
              </a:rPr>
              <a:t>	</a:t>
            </a:r>
            <a:r>
              <a:rPr lang="zh-CN" altLang="en-US" sz="2800" b="1" dirty="0">
                <a:solidFill>
                  <a:schemeClr val="accent3"/>
                </a:solidFill>
                <a:latin typeface="+mj-ea"/>
                <a:ea typeface="+mj-ea"/>
              </a:rPr>
              <a:t>演示</a:t>
            </a:r>
          </a:p>
          <a:p>
            <a:endParaRPr lang="en-US" altLang="zh-CN" sz="2800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C7CDCC-47FE-40DA-97F2-E54645ADD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41" y="2946664"/>
            <a:ext cx="4415999" cy="331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6767E0-BC16-4D86-9AF1-F3006FC33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32" y="2948046"/>
            <a:ext cx="4414157" cy="33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74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862217" y="816114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演示内容：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2E6C-028C-4DDE-8A50-23855C5AE1E4}"/>
              </a:ext>
            </a:extLst>
          </p:cNvPr>
          <p:cNvSpPr txBox="1"/>
          <p:nvPr/>
        </p:nvSpPr>
        <p:spPr>
          <a:xfrm>
            <a:off x="862217" y="1429051"/>
            <a:ext cx="10279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en-US" altLang="zh-CN" sz="2800" b="1" dirty="0">
                <a:latin typeface="+mj-ea"/>
                <a:ea typeface="+mj-ea"/>
              </a:rPr>
              <a:t>2. </a:t>
            </a:r>
            <a:r>
              <a:rPr lang="zh-CN" altLang="en-US" sz="2800" b="1" dirty="0">
                <a:latin typeface="+mj-ea"/>
                <a:ea typeface="+mj-ea"/>
              </a:rPr>
              <a:t>贪吃蛇游戏</a:t>
            </a:r>
            <a:endParaRPr lang="en-US" altLang="zh-CN" sz="2800" b="1" dirty="0">
              <a:latin typeface="+mj-ea"/>
              <a:ea typeface="+mj-ea"/>
            </a:endParaRPr>
          </a:p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zh-CN" altLang="en-US" sz="2800" b="1" dirty="0">
                <a:latin typeface="+mj-ea"/>
                <a:ea typeface="+mj-ea"/>
              </a:rPr>
              <a:t>游戏说明</a:t>
            </a:r>
            <a:r>
              <a:rPr lang="zh-CN" altLang="en-US" sz="2800" dirty="0">
                <a:latin typeface="+mj-ea"/>
                <a:ea typeface="+mj-ea"/>
              </a:rPr>
              <a:t>：按上、下、左、右四个键可以操纵蛇的移动，当蛇头碰到“苹果”（黄色的小方块）时蛇会增长一截，并记一分，分数会显示在七段数码管上。当蛇头碰到墙壁或者撞到自己的身体时，游戏结束并重新开始。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algn="r"/>
            <a:r>
              <a:rPr lang="zh-CN" altLang="en-US" sz="2800" b="1" dirty="0">
                <a:solidFill>
                  <a:schemeClr val="accent3"/>
                </a:solidFill>
                <a:latin typeface="+mj-ea"/>
                <a:ea typeface="+mj-ea"/>
              </a:rPr>
              <a:t>演示</a:t>
            </a:r>
            <a:endParaRPr lang="en-US" altLang="zh-CN" sz="28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094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862217" y="816114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演示内容：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2E6C-028C-4DDE-8A50-23855C5AE1E4}"/>
              </a:ext>
            </a:extLst>
          </p:cNvPr>
          <p:cNvSpPr txBox="1"/>
          <p:nvPr/>
        </p:nvSpPr>
        <p:spPr>
          <a:xfrm>
            <a:off x="862217" y="1429051"/>
            <a:ext cx="10279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en-US" altLang="zh-CN" sz="2800" b="1" dirty="0">
                <a:latin typeface="+mj-ea"/>
                <a:ea typeface="+mj-ea"/>
              </a:rPr>
              <a:t>3. </a:t>
            </a:r>
            <a:r>
              <a:rPr lang="zh-CN" altLang="en-US" sz="2800" b="1" dirty="0">
                <a:latin typeface="+mj-ea"/>
                <a:ea typeface="+mj-ea"/>
              </a:rPr>
              <a:t>弹球游戏</a:t>
            </a:r>
            <a:endParaRPr lang="en-US" altLang="zh-CN" sz="2800" b="1" dirty="0">
              <a:latin typeface="+mj-ea"/>
              <a:ea typeface="+mj-ea"/>
            </a:endParaRPr>
          </a:p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zh-CN" altLang="en-US" sz="2800" b="1" dirty="0">
                <a:latin typeface="+mj-ea"/>
                <a:ea typeface="+mj-ea"/>
              </a:rPr>
              <a:t>游戏说明</a:t>
            </a:r>
            <a:r>
              <a:rPr lang="zh-CN" altLang="en-US" sz="2800" dirty="0">
                <a:latin typeface="+mj-ea"/>
                <a:ea typeface="+mj-ea"/>
              </a:rPr>
              <a:t>：按上、下、左、右四个键可以分别控制红色和蓝色的滑块的移动，以及有四个开关来控制小球和滑块移动的速度。同时，当小球未被接到时，对方得一分，得分显示在七段数码管上。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algn="r"/>
            <a:r>
              <a:rPr lang="zh-CN" altLang="en-US" sz="2800" b="1" dirty="0">
                <a:solidFill>
                  <a:schemeClr val="accent3"/>
                </a:solidFill>
                <a:latin typeface="+mj-ea"/>
                <a:ea typeface="+mj-ea"/>
              </a:rPr>
              <a:t>演示</a:t>
            </a:r>
            <a:endParaRPr lang="en-US" altLang="zh-CN" sz="28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8992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5E0C2-2F2D-403A-B8B1-6BDF57BA9316}"/>
              </a:ext>
            </a:extLst>
          </p:cNvPr>
          <p:cNvSpPr txBox="1"/>
          <p:nvPr/>
        </p:nvSpPr>
        <p:spPr>
          <a:xfrm>
            <a:off x="862217" y="816114"/>
            <a:ext cx="20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演示内容：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2E6C-028C-4DDE-8A50-23855C5AE1E4}"/>
              </a:ext>
            </a:extLst>
          </p:cNvPr>
          <p:cNvSpPr txBox="1"/>
          <p:nvPr/>
        </p:nvSpPr>
        <p:spPr>
          <a:xfrm>
            <a:off x="862217" y="1429051"/>
            <a:ext cx="10279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en-US" altLang="zh-CN" sz="2800" b="1" dirty="0">
                <a:latin typeface="+mj-ea"/>
                <a:ea typeface="+mj-ea"/>
              </a:rPr>
              <a:t>4. </a:t>
            </a:r>
            <a:r>
              <a:rPr lang="zh-CN" altLang="en-US" sz="2800" b="1" dirty="0">
                <a:latin typeface="+mj-ea"/>
                <a:ea typeface="+mj-ea"/>
              </a:rPr>
              <a:t>俄罗斯方块</a:t>
            </a:r>
            <a:endParaRPr lang="en-US" altLang="zh-CN" sz="2800" b="1" dirty="0">
              <a:latin typeface="+mj-ea"/>
              <a:ea typeface="+mj-ea"/>
            </a:endParaRPr>
          </a:p>
          <a:p>
            <a:endParaRPr lang="en-US" altLang="zh-CN" sz="2800" b="1" dirty="0">
              <a:latin typeface="+mj-ea"/>
              <a:ea typeface="+mj-ea"/>
            </a:endParaRPr>
          </a:p>
          <a:p>
            <a:r>
              <a:rPr lang="zh-CN" altLang="en-US" sz="2800" b="1" dirty="0">
                <a:latin typeface="+mj-ea"/>
                <a:ea typeface="+mj-ea"/>
              </a:rPr>
              <a:t>游戏说明</a:t>
            </a:r>
            <a:r>
              <a:rPr lang="zh-CN" altLang="en-US" sz="2800" dirty="0">
                <a:latin typeface="+mj-ea"/>
                <a:ea typeface="+mj-ea"/>
              </a:rPr>
              <a:t>：按上键用于改变操纵方块的样式；按下键加速方块的掉落；按左、右键分别用于左、右移动方块。当一层被填满后会清除这一行，同时记得一分。得分在七段数码管上显示。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algn="r"/>
            <a:r>
              <a:rPr lang="zh-CN" altLang="en-US" sz="2800" b="1" dirty="0">
                <a:solidFill>
                  <a:schemeClr val="accent3"/>
                </a:solidFill>
                <a:latin typeface="+mj-ea"/>
                <a:ea typeface="+mj-ea"/>
              </a:rPr>
              <a:t>演示</a:t>
            </a:r>
            <a:endParaRPr lang="en-US" altLang="zh-CN" sz="28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5581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6DE6BCC-F457-4431-ACDD-0C2E7F9C3D48}"/>
              </a:ext>
            </a:extLst>
          </p:cNvPr>
          <p:cNvSpPr txBox="1"/>
          <p:nvPr/>
        </p:nvSpPr>
        <p:spPr>
          <a:xfrm>
            <a:off x="673100" y="9398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遇到的问题及解决方案：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0A4FA3-2644-4F3B-A69B-B3BE5B4F76A7}"/>
              </a:ext>
            </a:extLst>
          </p:cNvPr>
          <p:cNvSpPr txBox="1"/>
          <p:nvPr/>
        </p:nvSpPr>
        <p:spPr>
          <a:xfrm>
            <a:off x="749300" y="1948934"/>
            <a:ext cx="8496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1</a:t>
            </a:r>
            <a:r>
              <a:rPr lang="zh-CN" altLang="en-US" sz="2400" dirty="0"/>
              <a:t>、图像存储（</a:t>
            </a:r>
            <a:r>
              <a:rPr lang="en-US" altLang="zh-CN" sz="2400" dirty="0"/>
              <a:t>BRAM</a:t>
            </a:r>
            <a:r>
              <a:rPr lang="zh-CN" altLang="en-US" sz="2400" dirty="0"/>
              <a:t>与</a:t>
            </a:r>
            <a:r>
              <a:rPr lang="en-US" altLang="zh-CN" sz="2400" dirty="0"/>
              <a:t>LUT</a:t>
            </a:r>
            <a:r>
              <a:rPr lang="zh-CN" altLang="en-US" sz="2400" dirty="0"/>
              <a:t>自搭）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2</a:t>
            </a:r>
            <a:r>
              <a:rPr lang="zh-CN" altLang="en-US" sz="2400" dirty="0"/>
              <a:t>、</a:t>
            </a:r>
            <a:r>
              <a:rPr lang="en-US" altLang="zh-CN" sz="2400" dirty="0"/>
              <a:t>PS2</a:t>
            </a:r>
            <a:r>
              <a:rPr lang="zh-CN" altLang="en-US" sz="2400" dirty="0"/>
              <a:t>手柄（</a:t>
            </a:r>
            <a:r>
              <a:rPr lang="en-US" altLang="zh-CN" sz="2400" dirty="0"/>
              <a:t>FPGA</a:t>
            </a:r>
            <a:r>
              <a:rPr lang="zh-CN" altLang="en-US" sz="2400" dirty="0"/>
              <a:t>与手柄通信）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3</a:t>
            </a:r>
            <a:r>
              <a:rPr lang="zh-CN" altLang="en-US" sz="2400" dirty="0"/>
              <a:t>、时钟分频（</a:t>
            </a:r>
            <a:r>
              <a:rPr lang="en-US" altLang="zh-CN" sz="2400" dirty="0"/>
              <a:t>25MHz</a:t>
            </a:r>
            <a:r>
              <a:rPr lang="zh-CN" altLang="en-US" sz="2400" dirty="0"/>
              <a:t>以及其他）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4</a:t>
            </a:r>
            <a:r>
              <a:rPr lang="zh-CN" altLang="en-US" sz="2400" dirty="0"/>
              <a:t>、颜色和形状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5</a:t>
            </a:r>
            <a:r>
              <a:rPr lang="zh-CN" altLang="en-US" sz="2400" dirty="0"/>
              <a:t>、游戏逻辑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32352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" y="101911"/>
            <a:ext cx="1663389" cy="4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/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6DE6BCC-F457-4431-ACDD-0C2E7F9C3D48}"/>
              </a:ext>
            </a:extLst>
          </p:cNvPr>
          <p:cNvSpPr txBox="1"/>
          <p:nvPr/>
        </p:nvSpPr>
        <p:spPr>
          <a:xfrm>
            <a:off x="1282699" y="1123414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小组分工：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0A4FA3-2644-4F3B-A69B-B3BE5B4F76A7}"/>
              </a:ext>
            </a:extLst>
          </p:cNvPr>
          <p:cNvSpPr txBox="1"/>
          <p:nvPr/>
        </p:nvSpPr>
        <p:spPr>
          <a:xfrm>
            <a:off x="1282699" y="1994997"/>
            <a:ext cx="84675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石滨溥：主要负责主页菜单、背景、俄罗斯方块以及游戏整合，其余部分也有渗透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方逸可：主要负责弹球游戏以及七段数码管计分，其余部分也有渗透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叶方舟：主要负责贪吃蛇以及大部分报告的攥写 ，其余部分也有渗透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工作占比：</a:t>
            </a:r>
            <a:r>
              <a:rPr lang="en-US" altLang="zh-CN" sz="2400" dirty="0"/>
              <a:t>33.3%</a:t>
            </a:r>
            <a:r>
              <a:rPr lang="zh-CN" altLang="en-US" sz="2400" dirty="0"/>
              <a:t>，</a:t>
            </a:r>
            <a:r>
              <a:rPr lang="en-US" altLang="zh-CN" sz="2400" dirty="0"/>
              <a:t>33.3%</a:t>
            </a:r>
            <a:r>
              <a:rPr lang="zh-CN" altLang="en-US" sz="2400" dirty="0"/>
              <a:t>，</a:t>
            </a:r>
            <a:r>
              <a:rPr lang="en-US" altLang="zh-CN" sz="2400" dirty="0"/>
              <a:t>33.3%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844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B8D87"/>
      </a:accent1>
      <a:accent2>
        <a:srgbClr val="41B9B8"/>
      </a:accent2>
      <a:accent3>
        <a:srgbClr val="3279B6"/>
      </a:accent3>
      <a:accent4>
        <a:srgbClr val="5C9DD2"/>
      </a:accent4>
      <a:accent5>
        <a:srgbClr val="A5A5A5"/>
      </a:accent5>
      <a:accent6>
        <a:srgbClr val="C9C9C9"/>
      </a:accent6>
      <a:hlink>
        <a:srgbClr val="3B8D87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444</Words>
  <Application>Microsoft Office PowerPoint</Application>
  <PresentationFormat>宽屏</PresentationFormat>
  <Paragraphs>80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方正宋刻本秀楷简体</vt:lpstr>
      <vt:lpstr>仿宋</vt:lpstr>
      <vt:lpstr>Arial</vt:lpstr>
      <vt:lpstr>Berlin Sans FB Demi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72211</dc:creator>
  <cp:lastModifiedBy>SHI BINPU</cp:lastModifiedBy>
  <cp:revision>116</cp:revision>
  <dcterms:created xsi:type="dcterms:W3CDTF">2021-02-15T12:03:44Z</dcterms:created>
  <dcterms:modified xsi:type="dcterms:W3CDTF">2021-06-28T16:21:43Z</dcterms:modified>
</cp:coreProperties>
</file>