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CAC-9A63-E2DF-C01D-D41E5BE1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706D0-0804-E1DB-9F80-B3E494AC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ED9-95F5-576C-DD6D-EF0EC62F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DBB5-B14F-7D99-CA68-9A13AFCE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B2D4-A09E-CB41-B37D-B71C17A7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542D-626F-476C-28DF-C3F78A2D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078E4-1921-7F79-4C71-E30EE0ED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7D05-01EC-6789-9B08-F669DF45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31E2-C362-1430-FB69-700DD20C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16E5-930A-1F14-226E-9D205FD7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99833-FB1A-4218-5D64-AFA75344B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16B4-4CED-88F5-1CC9-AACC03A5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5D00-7C81-F125-263B-63B52781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57D4-B192-4905-FE96-DF17AED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3875-5FC4-4C13-CE67-2FB69AA8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1B27-E26C-6711-A241-119E53A4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111E-E8E2-81FC-C6FF-88692172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5B2B-85E2-C2EC-B5E0-82BC471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1567-2C7F-6544-E5E0-CD221ED9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21B1-209A-095A-62E2-5D6C9E2F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31CC-7A54-9F9E-2B63-8F3F293C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DBF8-CA70-3817-0734-969C9AED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2064-C009-F508-7475-9FE1A53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9208-CDF5-6477-FBC8-013173BC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0D97-E482-3F25-FB9A-3B939D38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5E70-6424-04C9-2A36-F4FCDC89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846F-3D4A-DBEA-A10F-F2A6E1D87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81F82-80E6-1359-1C87-1079695E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EB8AE-2ABF-B87F-52AE-1C1E18FC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C87BA-C756-FEC4-0C73-2D27297E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DC47D-4432-C638-B7BC-A62DF2F5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A34A-38EE-ABC4-9E96-27103A52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9F16-88D5-FC04-1C79-778AC2C9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2AF27-ECB9-F55A-29B3-ABEC4127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E0528-1BBB-2794-3826-119B53F2C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85535-7C49-2EC0-637F-63FCECD57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84063-E0F1-3579-7708-F72EE543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DE9A2-EEDE-4C10-060E-FB55C770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35012-9674-18C2-00F4-464E2A85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FECF-EC11-DE3E-07F0-625BF348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F9F57-BAD0-95E2-69F7-0893114D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8DAE4-6FF9-FD9E-A664-36F86E6F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E8A2F-DA57-BFC1-99C9-B8E6E1AC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3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88F54-E76D-884F-8C7D-52D1C3C2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A28C8-1F6D-8328-62AF-19AE725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C2E7-4382-EB02-A67E-A3391DC8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2E37-FCB6-57A8-3CD6-DCFFB6CA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4AA9-F788-0014-985B-0A4CED7B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AB4B0-7339-58C8-1607-CB2C105D5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C43E-D1AA-D225-385E-234AEBCC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D195B-324B-FFFD-10E5-834DE181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C60B-2EF1-3BA9-23CE-1D4390F3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53A-69C9-6536-DF92-FE3C6CA5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8FE28-AF46-886C-000E-96CE44A13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187A9-AD73-301E-2F8B-DDC40AF1D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2C0FB-8B92-EEA0-1620-2F3F22E8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8B58-1B2F-4EB7-661A-F71B0BC1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AF45-B6FA-FF54-1494-755C1168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2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CBFD9-AEF9-F915-F3A4-B5A7D0CB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A9C2-79BF-3107-B350-FD631387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059-2AEF-A174-A2A9-86CF46630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36A47-FD69-42C7-A724-F25339C66F6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348E-DF9C-DCEE-02FE-C21E778A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6D88-8BE5-4059-8060-F6BF316F3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07A7-E413-4397-9C60-0EC4F0F2C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93D3B-AE1C-E0CD-A00B-88D5E90B1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30" y="1419802"/>
            <a:ext cx="4802465" cy="36656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B6A79-052E-C9B3-E23C-098CC1F21E15}"/>
              </a:ext>
            </a:extLst>
          </p:cNvPr>
          <p:cNvSpPr txBox="1"/>
          <p:nvPr/>
        </p:nvSpPr>
        <p:spPr>
          <a:xfrm>
            <a:off x="6412573" y="1954383"/>
            <a:ext cx="5372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Mean is affected by outliers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Median is not affected by outliers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One way to tell skew is comparing mean to median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See how mean goes towards tail?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Outliers are in the tails.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F04C3-C7B8-1766-4D2B-DB465F70B2A6}"/>
              </a:ext>
            </a:extLst>
          </p:cNvPr>
          <p:cNvSpPr txBox="1"/>
          <p:nvPr/>
        </p:nvSpPr>
        <p:spPr>
          <a:xfrm>
            <a:off x="1084230" y="349277"/>
            <a:ext cx="480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11856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CB6A79-052E-C9B3-E23C-098CC1F21E15}"/>
              </a:ext>
            </a:extLst>
          </p:cNvPr>
          <p:cNvSpPr txBox="1"/>
          <p:nvPr/>
        </p:nvSpPr>
        <p:spPr>
          <a:xfrm>
            <a:off x="6365480" y="1828725"/>
            <a:ext cx="53725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Q2 is the median and the split point of data set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median is closer to Q3 or Q1 it is skewed to that side.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IQR is where most of the data lives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IQR = Q3 – Q1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Whiskers are calculated to be thresholds for outlier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Standard deviations is a single calculated value for a single unit of spread. SD is in the unit of the data set.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DE92E-ABF0-B865-E92A-ACB7AF55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86" y="1277850"/>
            <a:ext cx="4413924" cy="3407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CCDEC-CB78-07D2-9761-0A05A216DBAD}"/>
              </a:ext>
            </a:extLst>
          </p:cNvPr>
          <p:cNvSpPr txBox="1"/>
          <p:nvPr/>
        </p:nvSpPr>
        <p:spPr>
          <a:xfrm>
            <a:off x="1084230" y="349277"/>
            <a:ext cx="480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 Plots + SD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C405F-CC74-B15F-91B2-BB0D3120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87" y="4539179"/>
            <a:ext cx="4485823" cy="22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CCDEC-CB78-07D2-9761-0A05A216DBAD}"/>
              </a:ext>
            </a:extLst>
          </p:cNvPr>
          <p:cNvSpPr txBox="1"/>
          <p:nvPr/>
        </p:nvSpPr>
        <p:spPr>
          <a:xfrm>
            <a:off x="742802" y="255090"/>
            <a:ext cx="583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Expected Value + Return Volatility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9856B-E2C5-214B-6584-8C3E234B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881"/>
            <a:ext cx="12192000" cy="37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6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578A4-7A4B-F431-DA9E-9658599B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30" y="934052"/>
            <a:ext cx="10023061" cy="451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498B5-0243-EF53-694A-BCFF0262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1" y="5378758"/>
            <a:ext cx="12192000" cy="10610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F847B-57CA-F326-B6CA-FEA333DD18A2}"/>
              </a:ext>
            </a:extLst>
          </p:cNvPr>
          <p:cNvSpPr txBox="1"/>
          <p:nvPr/>
        </p:nvSpPr>
        <p:spPr>
          <a:xfrm>
            <a:off x="742802" y="255090"/>
            <a:ext cx="583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Expected Value + Return Volatility</a:t>
            </a:r>
          </a:p>
        </p:txBody>
      </p:sp>
    </p:spTree>
    <p:extLst>
      <p:ext uri="{BB962C8B-B14F-4D97-AF65-F5344CB8AC3E}">
        <p14:creationId xmlns:p14="http://schemas.microsoft.com/office/powerpoint/2010/main" val="14841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F847B-57CA-F326-B6CA-FEA333DD18A2}"/>
              </a:ext>
            </a:extLst>
          </p:cNvPr>
          <p:cNvSpPr txBox="1"/>
          <p:nvPr/>
        </p:nvSpPr>
        <p:spPr>
          <a:xfrm>
            <a:off x="742802" y="255090"/>
            <a:ext cx="583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Z-Scores and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BE155-BA09-C6EF-ED15-A6A7EE46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42" y="1234715"/>
            <a:ext cx="2391109" cy="114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B6941-1FC2-7C0D-5941-C3D9C28D424B}"/>
              </a:ext>
            </a:extLst>
          </p:cNvPr>
          <p:cNvSpPr txBox="1"/>
          <p:nvPr/>
        </p:nvSpPr>
        <p:spPr>
          <a:xfrm>
            <a:off x="5738210" y="3370394"/>
            <a:ext cx="5372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Z Score is a standardized distance away from mean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Probability is the area under the curve stopping at the Z Score threshold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 example on left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Z Score is .83 (less than 1 std dev)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Area under the curve is .79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Given this data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80% prob won’t be stockout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20% prob there will be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3563D-5205-F7A2-38B2-AD668FC9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52" y="3165389"/>
            <a:ext cx="4711370" cy="271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49A41A-FB9B-29FD-810A-9EF6A887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861" y="839865"/>
            <a:ext cx="5305287" cy="2134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CF7D6-23D5-71E2-62F7-0F8225A6B8F0}"/>
              </a:ext>
            </a:extLst>
          </p:cNvPr>
          <p:cNvSpPr txBox="1"/>
          <p:nvPr/>
        </p:nvSpPr>
        <p:spPr>
          <a:xfrm>
            <a:off x="1749799" y="5139551"/>
            <a:ext cx="43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80%</a:t>
            </a:r>
          </a:p>
          <a:p>
            <a:r>
              <a:rPr lang="en-US" sz="800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0CC54-AB22-E589-B654-94EB54A61D74}"/>
              </a:ext>
            </a:extLst>
          </p:cNvPr>
          <p:cNvSpPr txBox="1"/>
          <p:nvPr/>
        </p:nvSpPr>
        <p:spPr>
          <a:xfrm>
            <a:off x="2370445" y="5925931"/>
            <a:ext cx="432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20%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73198-C726-AD04-DC31-EC23DB3DCA7A}"/>
              </a:ext>
            </a:extLst>
          </p:cNvPr>
          <p:cNvSpPr txBox="1"/>
          <p:nvPr/>
        </p:nvSpPr>
        <p:spPr>
          <a:xfrm>
            <a:off x="1121807" y="5872955"/>
            <a:ext cx="1022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Value in gallons - 20</a:t>
            </a:r>
          </a:p>
          <a:p>
            <a:r>
              <a:rPr lang="en-US" sz="800" dirty="0"/>
              <a:t>Z Score Thresh - .83</a:t>
            </a:r>
          </a:p>
          <a:p>
            <a:endParaRPr lang="en-US" sz="800" dirty="0"/>
          </a:p>
          <a:p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61921-A4CF-6346-5083-CB77A7C31980}"/>
              </a:ext>
            </a:extLst>
          </p:cNvPr>
          <p:cNvCxnSpPr>
            <a:cxnSpLocks/>
          </p:cNvCxnSpPr>
          <p:nvPr/>
        </p:nvCxnSpPr>
        <p:spPr>
          <a:xfrm flipV="1">
            <a:off x="1792174" y="5819979"/>
            <a:ext cx="505588" cy="10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DD3508-F4DE-5656-BE57-1610469E550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456714" y="5659076"/>
            <a:ext cx="130184" cy="26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F847B-57CA-F326-B6CA-FEA333DD18A2}"/>
              </a:ext>
            </a:extLst>
          </p:cNvPr>
          <p:cNvSpPr txBox="1"/>
          <p:nvPr/>
        </p:nvSpPr>
        <p:spPr>
          <a:xfrm>
            <a:off x="742802" y="255090"/>
            <a:ext cx="583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Covariance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214700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F847B-57CA-F326-B6CA-FEA333DD18A2}"/>
              </a:ext>
            </a:extLst>
          </p:cNvPr>
          <p:cNvSpPr txBox="1"/>
          <p:nvPr/>
        </p:nvSpPr>
        <p:spPr>
          <a:xfrm>
            <a:off x="742801" y="255090"/>
            <a:ext cx="729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Sample Standard Error and Margin of Error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69BD1-DFB0-8A34-BFF1-86954E4C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555422"/>
            <a:ext cx="7635514" cy="312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9EF73-E1E3-4EC3-D189-223884AA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66" y="1198718"/>
            <a:ext cx="6179929" cy="2112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A03ADD-C3B5-1180-B3CD-B4EDB130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930" y="4789915"/>
            <a:ext cx="3877837" cy="6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F847B-57CA-F326-B6CA-FEA333DD18A2}"/>
              </a:ext>
            </a:extLst>
          </p:cNvPr>
          <p:cNvSpPr txBox="1"/>
          <p:nvPr/>
        </p:nvSpPr>
        <p:spPr>
          <a:xfrm>
            <a:off x="742801" y="255090"/>
            <a:ext cx="729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5280C-E893-2BF5-8519-87D5E08C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2298"/>
            <a:ext cx="5920299" cy="3391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064E9-4EB8-74B5-1318-BBAFBAED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355"/>
            <a:ext cx="6096000" cy="2507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6087A-BA77-4710-A46E-DC299CD0446D}"/>
              </a:ext>
            </a:extLst>
          </p:cNvPr>
          <p:cNvSpPr txBox="1"/>
          <p:nvPr/>
        </p:nvSpPr>
        <p:spPr>
          <a:xfrm>
            <a:off x="827671" y="3935895"/>
            <a:ext cx="356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distribution is null hypothesis distribution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9ADEC8-905F-DED1-F217-81F6263C6AF7}"/>
              </a:ext>
            </a:extLst>
          </p:cNvPr>
          <p:cNvCxnSpPr>
            <a:stCxn id="8" idx="3"/>
          </p:cNvCxnSpPr>
          <p:nvPr/>
        </p:nvCxnSpPr>
        <p:spPr>
          <a:xfrm>
            <a:off x="4388088" y="4259061"/>
            <a:ext cx="3744329" cy="63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0D4B7C-7122-69E0-2409-1DD323A6A821}"/>
              </a:ext>
            </a:extLst>
          </p:cNvPr>
          <p:cNvSpPr txBox="1"/>
          <p:nvPr/>
        </p:nvSpPr>
        <p:spPr>
          <a:xfrm>
            <a:off x="402060" y="4890052"/>
            <a:ext cx="398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where we found our sample to be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FBACB9-7D8F-7640-4CB2-B99E2E2400F9}"/>
              </a:ext>
            </a:extLst>
          </p:cNvPr>
          <p:cNvCxnSpPr>
            <a:stCxn id="11" idx="3"/>
          </p:cNvCxnSpPr>
          <p:nvPr/>
        </p:nvCxnSpPr>
        <p:spPr>
          <a:xfrm>
            <a:off x="4388088" y="5074718"/>
            <a:ext cx="4948952" cy="84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7ECFF6-F74F-AF03-8C11-943F2BB3C86C}"/>
              </a:ext>
            </a:extLst>
          </p:cNvPr>
          <p:cNvSpPr txBox="1"/>
          <p:nvPr/>
        </p:nvSpPr>
        <p:spPr>
          <a:xfrm>
            <a:off x="402060" y="5567210"/>
            <a:ext cx="363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is it that with our null hypothesis we were able to obtain a sample like we did?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CFD94-5B2E-D9AD-4BE4-3C224771CBCC}"/>
              </a:ext>
            </a:extLst>
          </p:cNvPr>
          <p:cNvSpPr txBox="1"/>
          <p:nvPr/>
        </p:nvSpPr>
        <p:spPr>
          <a:xfrm>
            <a:off x="7787640" y="807132"/>
            <a:ext cx="3286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NOTE! SE is used when calculating Z Score for a sample</a:t>
            </a:r>
          </a:p>
          <a:p>
            <a:endParaRPr lang="en-US" sz="2000" dirty="0"/>
          </a:p>
          <a:p>
            <a:r>
              <a:rPr lang="en-US" sz="2000" dirty="0"/>
              <a:t>s/sqrt(n) =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9014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269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Camargo Pena, Elmer (Student)</dc:creator>
  <cp:lastModifiedBy>Camargo Pena, Elmer (Student)</cp:lastModifiedBy>
  <cp:revision>6</cp:revision>
  <dcterms:created xsi:type="dcterms:W3CDTF">2022-09-23T15:37:57Z</dcterms:created>
  <dcterms:modified xsi:type="dcterms:W3CDTF">2022-10-05T23:31:36Z</dcterms:modified>
</cp:coreProperties>
</file>