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</p:sldIdLst>
  <p:sldSz cx="9753600" cy="7315200"/>
  <p:notesSz cx="9144000" cy="6858000"/>
  <p:embeddedFontLst>
    <p:embeddedFont>
      <p:font typeface="Bricolage Grotesque 18" panose="020B0604020202020204" charset="0"/>
      <p:regular r:id="rId4"/>
    </p:embeddedFont>
    <p:embeddedFont>
      <p:font typeface="Bricolage Grotesque 18 Bold" panose="020B0604020202020204" charset="0"/>
      <p:bold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3" userDrawn="1">
          <p15:clr>
            <a:srgbClr val="A4A3A4"/>
          </p15:clr>
        </p15:guide>
        <p15:guide id="2" pos="2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400"/>
    <a:srgbClr val="FCB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howGuides="1">
      <p:cViewPr varScale="1">
        <p:scale>
          <a:sx n="69" d="100"/>
          <a:sy n="69" d="100"/>
        </p:scale>
        <p:origin x="1728" y="77"/>
      </p:cViewPr>
      <p:guideLst>
        <p:guide orient="horz" pos="2133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655" y="722529"/>
            <a:ext cx="9753600" cy="458774"/>
            <a:chOff x="0" y="0"/>
            <a:chExt cx="3612444" cy="1699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2445" cy="169916"/>
            </a:xfrm>
            <a:custGeom>
              <a:avLst/>
              <a:gdLst/>
              <a:ahLst/>
              <a:cxnLst/>
              <a:rect l="l" t="t" r="r" b="b"/>
              <a:pathLst>
                <a:path w="3612445" h="169916">
                  <a:moveTo>
                    <a:pt x="1588" y="0"/>
                  </a:moveTo>
                  <a:lnTo>
                    <a:pt x="3610857" y="0"/>
                  </a:lnTo>
                  <a:cubicBezTo>
                    <a:pt x="3611278" y="0"/>
                    <a:pt x="3611682" y="167"/>
                    <a:pt x="3611980" y="465"/>
                  </a:cubicBezTo>
                  <a:cubicBezTo>
                    <a:pt x="3612277" y="763"/>
                    <a:pt x="3612445" y="1166"/>
                    <a:pt x="3612445" y="1588"/>
                  </a:cubicBezTo>
                  <a:lnTo>
                    <a:pt x="3612445" y="168329"/>
                  </a:lnTo>
                  <a:cubicBezTo>
                    <a:pt x="3612445" y="169206"/>
                    <a:pt x="3611734" y="169916"/>
                    <a:pt x="3610857" y="169916"/>
                  </a:cubicBezTo>
                  <a:lnTo>
                    <a:pt x="1588" y="169916"/>
                  </a:lnTo>
                  <a:cubicBezTo>
                    <a:pt x="1166" y="169916"/>
                    <a:pt x="763" y="169749"/>
                    <a:pt x="465" y="169451"/>
                  </a:cubicBezTo>
                  <a:cubicBezTo>
                    <a:pt x="167" y="169154"/>
                    <a:pt x="0" y="168750"/>
                    <a:pt x="0" y="168329"/>
                  </a:cubicBezTo>
                  <a:lnTo>
                    <a:pt x="0" y="1588"/>
                  </a:lnTo>
                  <a:cubicBezTo>
                    <a:pt x="0" y="711"/>
                    <a:pt x="711" y="0"/>
                    <a:pt x="1588" y="0"/>
                  </a:cubicBezTo>
                  <a:close/>
                </a:path>
              </a:pathLst>
            </a:custGeom>
            <a:solidFill>
              <a:srgbClr val="F7F7FF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3612444" cy="16991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64098" y="1276554"/>
            <a:ext cx="1714670" cy="280249"/>
            <a:chOff x="0" y="0"/>
            <a:chExt cx="635063" cy="1037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64098" y="1870885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64098" y="2518996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64098" y="4250417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73623" y="56389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32" name="AutoShape 32"/>
          <p:cNvSpPr/>
          <p:nvPr/>
        </p:nvSpPr>
        <p:spPr>
          <a:xfrm>
            <a:off x="2352313" y="2594666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34" name="AutoShape 34"/>
          <p:cNvSpPr/>
          <p:nvPr/>
        </p:nvSpPr>
        <p:spPr>
          <a:xfrm>
            <a:off x="2352313" y="709978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41" name="AutoShape 41"/>
          <p:cNvSpPr/>
          <p:nvPr/>
        </p:nvSpPr>
        <p:spPr>
          <a:xfrm>
            <a:off x="2352313" y="376789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42" name="AutoShape 42"/>
          <p:cNvSpPr/>
          <p:nvPr/>
        </p:nvSpPr>
        <p:spPr>
          <a:xfrm>
            <a:off x="2352313" y="4941117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43" name="AutoShape 43"/>
          <p:cNvSpPr/>
          <p:nvPr/>
        </p:nvSpPr>
        <p:spPr>
          <a:xfrm>
            <a:off x="2352313" y="6114342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grpSp>
        <p:nvGrpSpPr>
          <p:cNvPr id="148" name="Group 148"/>
          <p:cNvGrpSpPr/>
          <p:nvPr/>
        </p:nvGrpSpPr>
        <p:grpSpPr>
          <a:xfrm>
            <a:off x="1440782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49" name="Freeform 1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50" name="TextBox 15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8097486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52" name="Freeform 15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53" name="TextBox 15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55" name="TextBox 155"/>
          <p:cNvSpPr txBox="1"/>
          <p:nvPr/>
        </p:nvSpPr>
        <p:spPr>
          <a:xfrm>
            <a:off x="1773193" y="205728"/>
            <a:ext cx="6207214" cy="59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0"/>
              </a:lnSpc>
            </a:pPr>
            <a:r>
              <a:rPr lang="en-US" sz="2100" b="1" spc="-41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C2B iPawnshop System DevelopmentGantt Chart</a:t>
            </a:r>
          </a:p>
          <a:p>
            <a:pPr algn="ctr">
              <a:lnSpc>
                <a:spcPts val="2330"/>
              </a:lnSpc>
            </a:pPr>
            <a:r>
              <a:rPr lang="en-US" sz="2100" b="1" spc="-41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Estimation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374058" y="134428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Planning Phase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328973" y="193169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9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System Design &amp; Prototyping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304843" y="258673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Frontend Development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328973" y="4320056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Backend Development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328973" y="5707942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Testing and Debugging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264098" y="1642968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Brainstorming of ideas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264098" y="2265830"/>
            <a:ext cx="2088216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Presentation of system 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264098" y="2939825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landing page and home interface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264098" y="377184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E-commerce store interface 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273623" y="6019762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Unit Testing 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268543" y="3177608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User and admin registration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278068" y="46738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Database Development 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264098" y="6248655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Performance Testing</a:t>
            </a:r>
          </a:p>
        </p:txBody>
      </p:sp>
      <p:sp>
        <p:nvSpPr>
          <p:cNvPr id="172" name="TextBox 172"/>
          <p:cNvSpPr txBox="1"/>
          <p:nvPr/>
        </p:nvSpPr>
        <p:spPr>
          <a:xfrm>
            <a:off x="268543" y="3403326"/>
            <a:ext cx="2083453" cy="28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Product listing &amp; pawn item submission </a:t>
            </a:r>
          </a:p>
        </p:txBody>
      </p:sp>
      <p:sp>
        <p:nvSpPr>
          <p:cNvPr id="173" name="TextBox 173"/>
          <p:cNvSpPr txBox="1"/>
          <p:nvPr/>
        </p:nvSpPr>
        <p:spPr>
          <a:xfrm>
            <a:off x="329125" y="881838"/>
            <a:ext cx="1554393" cy="166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0"/>
              </a:lnSpc>
            </a:pPr>
            <a:r>
              <a:rPr lang="en-US" sz="1200" b="1" spc="-24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Timeline</a:t>
            </a:r>
          </a:p>
        </p:txBody>
      </p:sp>
      <p:graphicFrame>
        <p:nvGraphicFramePr>
          <p:cNvPr id="197" name="Table 196"/>
          <p:cNvGraphicFramePr/>
          <p:nvPr>
            <p:custDataLst>
              <p:tags r:id="rId1"/>
            </p:custDataLst>
          </p:nvPr>
        </p:nvGraphicFramePr>
        <p:xfrm>
          <a:off x="2286000" y="812800"/>
          <a:ext cx="7200900" cy="62801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Jan 22-29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2-9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30-May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14-21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164"/>
          <p:cNvSpPr txBox="1"/>
          <p:nvPr/>
        </p:nvSpPr>
        <p:spPr>
          <a:xfrm>
            <a:off x="268543" y="400933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UI Refinement of Responsiveness </a:t>
            </a:r>
          </a:p>
        </p:txBody>
      </p:sp>
      <p:sp>
        <p:nvSpPr>
          <p:cNvPr id="9" name="TextBox 169"/>
          <p:cNvSpPr txBox="1"/>
          <p:nvPr/>
        </p:nvSpPr>
        <p:spPr>
          <a:xfrm>
            <a:off x="278068" y="490751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API Development for payments </a:t>
            </a:r>
          </a:p>
        </p:txBody>
      </p:sp>
      <p:sp>
        <p:nvSpPr>
          <p:cNvPr id="10" name="TextBox 169"/>
          <p:cNvSpPr txBox="1"/>
          <p:nvPr/>
        </p:nvSpPr>
        <p:spPr>
          <a:xfrm>
            <a:off x="273623" y="51818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Security implementation (</a:t>
            </a:r>
            <a:r>
              <a:rPr lang="en-US" sz="9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encryption) </a:t>
            </a:r>
            <a:endParaRPr lang="en-US" sz="1000" spc="-20">
              <a:solidFill>
                <a:srgbClr val="231F20"/>
              </a:solidFill>
              <a:latin typeface="Bricolage Grotesque 18" panose="020B0605040402000204"/>
              <a:ea typeface="Bricolage Grotesque 18" panose="020B0605040402000204"/>
              <a:cs typeface="Bricolage Grotesque 18" panose="020B0605040402000204"/>
              <a:sym typeface="Bricolage Grotesque 18" panose="020B0605040402000204"/>
            </a:endParaRPr>
          </a:p>
        </p:txBody>
      </p:sp>
      <p:sp>
        <p:nvSpPr>
          <p:cNvPr id="23" name="TextBox 169"/>
          <p:cNvSpPr txBox="1"/>
          <p:nvPr/>
        </p:nvSpPr>
        <p:spPr>
          <a:xfrm>
            <a:off x="278068" y="54104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Notification system</a:t>
            </a:r>
          </a:p>
        </p:txBody>
      </p:sp>
      <p:grpSp>
        <p:nvGrpSpPr>
          <p:cNvPr id="24" name="Group 20"/>
          <p:cNvGrpSpPr/>
          <p:nvPr/>
        </p:nvGrpSpPr>
        <p:grpSpPr>
          <a:xfrm>
            <a:off x="273623" y="64771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5" name="Freeform 21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26" name="TextBox 22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27" name="TextBox 160"/>
          <p:cNvSpPr txBox="1"/>
          <p:nvPr/>
        </p:nvSpPr>
        <p:spPr>
          <a:xfrm>
            <a:off x="328973" y="6553127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Deployment of System</a:t>
            </a:r>
          </a:p>
        </p:txBody>
      </p:sp>
      <p:grpSp>
        <p:nvGrpSpPr>
          <p:cNvPr id="102" name="Group 102"/>
          <p:cNvGrpSpPr/>
          <p:nvPr/>
        </p:nvGrpSpPr>
        <p:grpSpPr>
          <a:xfrm>
            <a:off x="2286000" y="1600200"/>
            <a:ext cx="715010" cy="199390"/>
            <a:chOff x="0" y="0"/>
            <a:chExt cx="941261" cy="73954"/>
          </a:xfrm>
        </p:grpSpPr>
        <p:sp>
          <p:nvSpPr>
            <p:cNvPr id="103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04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8" name="Group 102"/>
          <p:cNvGrpSpPr/>
          <p:nvPr/>
        </p:nvGrpSpPr>
        <p:grpSpPr>
          <a:xfrm>
            <a:off x="3022600" y="2208530"/>
            <a:ext cx="708025" cy="199390"/>
            <a:chOff x="0" y="0"/>
            <a:chExt cx="941261" cy="73954"/>
          </a:xfrm>
        </p:grpSpPr>
        <p:sp>
          <p:nvSpPr>
            <p:cNvPr id="29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30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1" name="Group 102"/>
          <p:cNvGrpSpPr/>
          <p:nvPr/>
        </p:nvGrpSpPr>
        <p:grpSpPr>
          <a:xfrm>
            <a:off x="3730625" y="2819400"/>
            <a:ext cx="708025" cy="199390"/>
            <a:chOff x="0" y="0"/>
            <a:chExt cx="941261" cy="73954"/>
          </a:xfrm>
        </p:grpSpPr>
        <p:sp>
          <p:nvSpPr>
            <p:cNvPr id="33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35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6" name="Group 102"/>
          <p:cNvGrpSpPr/>
          <p:nvPr/>
        </p:nvGrpSpPr>
        <p:grpSpPr>
          <a:xfrm>
            <a:off x="4467225" y="3657600"/>
            <a:ext cx="1402715" cy="199390"/>
            <a:chOff x="0" y="0"/>
            <a:chExt cx="941261" cy="73954"/>
          </a:xfrm>
        </p:grpSpPr>
        <p:sp>
          <p:nvSpPr>
            <p:cNvPr id="37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38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9" name="Group 102"/>
          <p:cNvGrpSpPr/>
          <p:nvPr/>
        </p:nvGrpSpPr>
        <p:grpSpPr>
          <a:xfrm>
            <a:off x="4438650" y="3352800"/>
            <a:ext cx="1450975" cy="199390"/>
            <a:chOff x="0" y="0"/>
            <a:chExt cx="941261" cy="73954"/>
          </a:xfrm>
        </p:grpSpPr>
        <p:sp>
          <p:nvSpPr>
            <p:cNvPr id="40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44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5" name="Group 102"/>
          <p:cNvGrpSpPr/>
          <p:nvPr/>
        </p:nvGrpSpPr>
        <p:grpSpPr>
          <a:xfrm>
            <a:off x="3730625" y="3082290"/>
            <a:ext cx="1469390" cy="199390"/>
            <a:chOff x="0" y="0"/>
            <a:chExt cx="941261" cy="73954"/>
          </a:xfrm>
        </p:grpSpPr>
        <p:sp>
          <p:nvSpPr>
            <p:cNvPr id="46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47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8" name="Group 102"/>
          <p:cNvGrpSpPr/>
          <p:nvPr/>
        </p:nvGrpSpPr>
        <p:grpSpPr>
          <a:xfrm>
            <a:off x="5200015" y="3952240"/>
            <a:ext cx="708025" cy="199390"/>
            <a:chOff x="0" y="0"/>
            <a:chExt cx="941261" cy="73954"/>
          </a:xfrm>
        </p:grpSpPr>
        <p:sp>
          <p:nvSpPr>
            <p:cNvPr id="49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50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1" name="Group 102"/>
          <p:cNvGrpSpPr/>
          <p:nvPr/>
        </p:nvGrpSpPr>
        <p:grpSpPr>
          <a:xfrm>
            <a:off x="5248910" y="4419600"/>
            <a:ext cx="1329055" cy="199390"/>
            <a:chOff x="0" y="0"/>
            <a:chExt cx="941261" cy="73954"/>
          </a:xfrm>
        </p:grpSpPr>
        <p:sp>
          <p:nvSpPr>
            <p:cNvPr id="52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53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4" name="Group 102"/>
          <p:cNvGrpSpPr/>
          <p:nvPr/>
        </p:nvGrpSpPr>
        <p:grpSpPr>
          <a:xfrm>
            <a:off x="5908040" y="4800600"/>
            <a:ext cx="1410335" cy="199390"/>
            <a:chOff x="0" y="0"/>
            <a:chExt cx="941261" cy="73954"/>
          </a:xfrm>
        </p:grpSpPr>
        <p:sp>
          <p:nvSpPr>
            <p:cNvPr id="55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56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7" name="Group 102"/>
          <p:cNvGrpSpPr/>
          <p:nvPr/>
        </p:nvGrpSpPr>
        <p:grpSpPr>
          <a:xfrm>
            <a:off x="6610350" y="5105400"/>
            <a:ext cx="1369695" cy="199390"/>
            <a:chOff x="0" y="0"/>
            <a:chExt cx="941261" cy="73954"/>
          </a:xfrm>
        </p:grpSpPr>
        <p:sp>
          <p:nvSpPr>
            <p:cNvPr id="58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59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0" name="Group 102"/>
          <p:cNvGrpSpPr/>
          <p:nvPr/>
        </p:nvGrpSpPr>
        <p:grpSpPr>
          <a:xfrm>
            <a:off x="6629400" y="5334000"/>
            <a:ext cx="1343025" cy="199390"/>
            <a:chOff x="0" y="0"/>
            <a:chExt cx="941261" cy="73954"/>
          </a:xfrm>
        </p:grpSpPr>
        <p:sp>
          <p:nvSpPr>
            <p:cNvPr id="61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62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3" name="Group 102"/>
          <p:cNvGrpSpPr/>
          <p:nvPr/>
        </p:nvGrpSpPr>
        <p:grpSpPr>
          <a:xfrm>
            <a:off x="8077200" y="5962650"/>
            <a:ext cx="708025" cy="199390"/>
            <a:chOff x="0" y="0"/>
            <a:chExt cx="941261" cy="73954"/>
          </a:xfrm>
        </p:grpSpPr>
        <p:sp>
          <p:nvSpPr>
            <p:cNvPr id="64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65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6" name="Group 102"/>
          <p:cNvGrpSpPr/>
          <p:nvPr/>
        </p:nvGrpSpPr>
        <p:grpSpPr>
          <a:xfrm>
            <a:off x="8077200" y="6248400"/>
            <a:ext cx="1114425" cy="199390"/>
            <a:chOff x="0" y="0"/>
            <a:chExt cx="941261" cy="73954"/>
          </a:xfrm>
        </p:grpSpPr>
        <p:sp>
          <p:nvSpPr>
            <p:cNvPr id="67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68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9" name="Group 102"/>
          <p:cNvGrpSpPr/>
          <p:nvPr/>
        </p:nvGrpSpPr>
        <p:grpSpPr>
          <a:xfrm>
            <a:off x="8778875" y="6553200"/>
            <a:ext cx="708025" cy="199390"/>
            <a:chOff x="0" y="0"/>
            <a:chExt cx="941261" cy="73954"/>
          </a:xfrm>
        </p:grpSpPr>
        <p:sp>
          <p:nvSpPr>
            <p:cNvPr id="70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71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655" y="722529"/>
            <a:ext cx="9753600" cy="458774"/>
            <a:chOff x="0" y="0"/>
            <a:chExt cx="3612444" cy="1699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2445" cy="169916"/>
            </a:xfrm>
            <a:custGeom>
              <a:avLst/>
              <a:gdLst/>
              <a:ahLst/>
              <a:cxnLst/>
              <a:rect l="l" t="t" r="r" b="b"/>
              <a:pathLst>
                <a:path w="3612445" h="169916">
                  <a:moveTo>
                    <a:pt x="1588" y="0"/>
                  </a:moveTo>
                  <a:lnTo>
                    <a:pt x="3610857" y="0"/>
                  </a:lnTo>
                  <a:cubicBezTo>
                    <a:pt x="3611278" y="0"/>
                    <a:pt x="3611682" y="167"/>
                    <a:pt x="3611980" y="465"/>
                  </a:cubicBezTo>
                  <a:cubicBezTo>
                    <a:pt x="3612277" y="763"/>
                    <a:pt x="3612445" y="1166"/>
                    <a:pt x="3612445" y="1588"/>
                  </a:cubicBezTo>
                  <a:lnTo>
                    <a:pt x="3612445" y="168329"/>
                  </a:lnTo>
                  <a:cubicBezTo>
                    <a:pt x="3612445" y="169206"/>
                    <a:pt x="3611734" y="169916"/>
                    <a:pt x="3610857" y="169916"/>
                  </a:cubicBezTo>
                  <a:lnTo>
                    <a:pt x="1588" y="169916"/>
                  </a:lnTo>
                  <a:cubicBezTo>
                    <a:pt x="1166" y="169916"/>
                    <a:pt x="763" y="169749"/>
                    <a:pt x="465" y="169451"/>
                  </a:cubicBezTo>
                  <a:cubicBezTo>
                    <a:pt x="167" y="169154"/>
                    <a:pt x="0" y="168750"/>
                    <a:pt x="0" y="168329"/>
                  </a:cubicBezTo>
                  <a:lnTo>
                    <a:pt x="0" y="1588"/>
                  </a:lnTo>
                  <a:cubicBezTo>
                    <a:pt x="0" y="711"/>
                    <a:pt x="711" y="0"/>
                    <a:pt x="1588" y="0"/>
                  </a:cubicBezTo>
                  <a:close/>
                </a:path>
              </a:pathLst>
            </a:custGeom>
            <a:solidFill>
              <a:srgbClr val="F7F7FF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3612444" cy="16991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64098" y="1276554"/>
            <a:ext cx="1714670" cy="280249"/>
            <a:chOff x="0" y="0"/>
            <a:chExt cx="635063" cy="1037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64098" y="1870885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64098" y="2518996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64098" y="4250417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73623" y="56389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32" name="AutoShape 32"/>
          <p:cNvSpPr/>
          <p:nvPr/>
        </p:nvSpPr>
        <p:spPr>
          <a:xfrm>
            <a:off x="2352313" y="2594666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34" name="AutoShape 34"/>
          <p:cNvSpPr/>
          <p:nvPr/>
        </p:nvSpPr>
        <p:spPr>
          <a:xfrm>
            <a:off x="2352313" y="709978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41" name="AutoShape 41"/>
          <p:cNvSpPr/>
          <p:nvPr/>
        </p:nvSpPr>
        <p:spPr>
          <a:xfrm>
            <a:off x="2352313" y="376789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42" name="AutoShape 42"/>
          <p:cNvSpPr/>
          <p:nvPr/>
        </p:nvSpPr>
        <p:spPr>
          <a:xfrm>
            <a:off x="2352313" y="4941117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43" name="AutoShape 43"/>
          <p:cNvSpPr/>
          <p:nvPr/>
        </p:nvSpPr>
        <p:spPr>
          <a:xfrm>
            <a:off x="2352313" y="6114342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grpSp>
        <p:nvGrpSpPr>
          <p:cNvPr id="148" name="Group 148"/>
          <p:cNvGrpSpPr/>
          <p:nvPr/>
        </p:nvGrpSpPr>
        <p:grpSpPr>
          <a:xfrm>
            <a:off x="1440782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49" name="Freeform 1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50" name="TextBox 15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8097486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52" name="Freeform 15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53" name="TextBox 15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55" name="TextBox 155"/>
          <p:cNvSpPr txBox="1"/>
          <p:nvPr/>
        </p:nvSpPr>
        <p:spPr>
          <a:xfrm>
            <a:off x="1773193" y="205728"/>
            <a:ext cx="6207214" cy="59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0"/>
              </a:lnSpc>
            </a:pPr>
            <a:r>
              <a:rPr lang="en-US" sz="2100" b="1" spc="-41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C2B iPawnshop System DevelopmentGantt Chart</a:t>
            </a:r>
          </a:p>
          <a:p>
            <a:pPr algn="ctr">
              <a:lnSpc>
                <a:spcPts val="2330"/>
              </a:lnSpc>
            </a:pPr>
            <a:r>
              <a:rPr lang="en-US" sz="2100" b="1" spc="-41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Actualization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374058" y="134428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Planning Phase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328973" y="193169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9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System Design &amp; Prototyping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304843" y="258673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Frontend Development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328973" y="4320056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Backend Development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328973" y="5707942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Testing and Debugging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264098" y="1642968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Brainstorming of ideas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264098" y="2265830"/>
            <a:ext cx="2088216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Presentation of system 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264098" y="2939825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Landing page and home interface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264098" y="377184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E-commerce store interface 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273623" y="6019762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Unit Testing 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268543" y="3177608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User and admin registration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278068" y="46738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Database Development 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264098" y="6248655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Performance Testing</a:t>
            </a:r>
          </a:p>
        </p:txBody>
      </p:sp>
      <p:sp>
        <p:nvSpPr>
          <p:cNvPr id="172" name="TextBox 172"/>
          <p:cNvSpPr txBox="1"/>
          <p:nvPr/>
        </p:nvSpPr>
        <p:spPr>
          <a:xfrm>
            <a:off x="268543" y="3403326"/>
            <a:ext cx="2083453" cy="28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Product listing &amp; pawn item submission </a:t>
            </a:r>
          </a:p>
        </p:txBody>
      </p:sp>
      <p:sp>
        <p:nvSpPr>
          <p:cNvPr id="173" name="TextBox 173"/>
          <p:cNvSpPr txBox="1"/>
          <p:nvPr/>
        </p:nvSpPr>
        <p:spPr>
          <a:xfrm>
            <a:off x="329125" y="881838"/>
            <a:ext cx="1554393" cy="166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0"/>
              </a:lnSpc>
            </a:pPr>
            <a:r>
              <a:rPr lang="en-US" sz="1200" b="1" spc="-24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Timeline</a:t>
            </a:r>
          </a:p>
        </p:txBody>
      </p:sp>
      <p:graphicFrame>
        <p:nvGraphicFramePr>
          <p:cNvPr id="197" name="Table 196"/>
          <p:cNvGraphicFramePr/>
          <p:nvPr>
            <p:custDataLst>
              <p:tags r:id="rId1"/>
            </p:custDataLst>
          </p:nvPr>
        </p:nvGraphicFramePr>
        <p:xfrm>
          <a:off x="2286000" y="812800"/>
          <a:ext cx="7200900" cy="62801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Jan 22-29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2-9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30-May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14-21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164"/>
          <p:cNvSpPr txBox="1"/>
          <p:nvPr/>
        </p:nvSpPr>
        <p:spPr>
          <a:xfrm>
            <a:off x="268543" y="400933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UI Refinement of Responsiveness </a:t>
            </a:r>
          </a:p>
        </p:txBody>
      </p:sp>
      <p:sp>
        <p:nvSpPr>
          <p:cNvPr id="9" name="TextBox 169"/>
          <p:cNvSpPr txBox="1"/>
          <p:nvPr/>
        </p:nvSpPr>
        <p:spPr>
          <a:xfrm>
            <a:off x="278068" y="490751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API Development for payments </a:t>
            </a:r>
          </a:p>
        </p:txBody>
      </p:sp>
      <p:sp>
        <p:nvSpPr>
          <p:cNvPr id="10" name="TextBox 169"/>
          <p:cNvSpPr txBox="1"/>
          <p:nvPr/>
        </p:nvSpPr>
        <p:spPr>
          <a:xfrm>
            <a:off x="273623" y="51818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Security implementation (</a:t>
            </a:r>
            <a:r>
              <a:rPr lang="en-US" sz="9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encryption) </a:t>
            </a:r>
            <a:endParaRPr lang="en-US" sz="1000" spc="-20">
              <a:solidFill>
                <a:srgbClr val="231F20"/>
              </a:solidFill>
              <a:latin typeface="Bricolage Grotesque 18" panose="020B0605040402000204"/>
              <a:ea typeface="Bricolage Grotesque 18" panose="020B0605040402000204"/>
              <a:cs typeface="Bricolage Grotesque 18" panose="020B0605040402000204"/>
              <a:sym typeface="Bricolage Grotesque 18" panose="020B0605040402000204"/>
            </a:endParaRPr>
          </a:p>
        </p:txBody>
      </p:sp>
      <p:sp>
        <p:nvSpPr>
          <p:cNvPr id="23" name="TextBox 169"/>
          <p:cNvSpPr txBox="1"/>
          <p:nvPr/>
        </p:nvSpPr>
        <p:spPr>
          <a:xfrm>
            <a:off x="278068" y="54104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Notification system</a:t>
            </a:r>
          </a:p>
        </p:txBody>
      </p:sp>
      <p:grpSp>
        <p:nvGrpSpPr>
          <p:cNvPr id="24" name="Group 20"/>
          <p:cNvGrpSpPr/>
          <p:nvPr/>
        </p:nvGrpSpPr>
        <p:grpSpPr>
          <a:xfrm>
            <a:off x="273623" y="64771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5" name="Freeform 21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26" name="TextBox 22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27" name="TextBox 160"/>
          <p:cNvSpPr txBox="1"/>
          <p:nvPr/>
        </p:nvSpPr>
        <p:spPr>
          <a:xfrm>
            <a:off x="328973" y="6553127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Deployment of System</a:t>
            </a:r>
          </a:p>
        </p:txBody>
      </p:sp>
      <p:grpSp>
        <p:nvGrpSpPr>
          <p:cNvPr id="28" name="Group 102">
            <a:extLst>
              <a:ext uri="{FF2B5EF4-FFF2-40B4-BE49-F238E27FC236}">
                <a16:creationId xmlns:a16="http://schemas.microsoft.com/office/drawing/2014/main" id="{14EB8FF7-4CE6-3A51-AE71-F80C7C5CE1E0}"/>
              </a:ext>
            </a:extLst>
          </p:cNvPr>
          <p:cNvGrpSpPr/>
          <p:nvPr/>
        </p:nvGrpSpPr>
        <p:grpSpPr>
          <a:xfrm>
            <a:off x="2286000" y="1600200"/>
            <a:ext cx="715010" cy="199390"/>
            <a:chOff x="0" y="0"/>
            <a:chExt cx="941261" cy="73954"/>
          </a:xfrm>
        </p:grpSpPr>
        <p:sp>
          <p:nvSpPr>
            <p:cNvPr id="29" name="Freeform 103">
              <a:extLst>
                <a:ext uri="{FF2B5EF4-FFF2-40B4-BE49-F238E27FC236}">
                  <a16:creationId xmlns:a16="http://schemas.microsoft.com/office/drawing/2014/main" id="{D69CD242-30D0-082C-28C5-D97CC391270C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30" name="TextBox 104">
              <a:extLst>
                <a:ext uri="{FF2B5EF4-FFF2-40B4-BE49-F238E27FC236}">
                  <a16:creationId xmlns:a16="http://schemas.microsoft.com/office/drawing/2014/main" id="{F65096C8-6605-D8D4-9151-689CF6D136E3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1" name="Group 102">
            <a:extLst>
              <a:ext uri="{FF2B5EF4-FFF2-40B4-BE49-F238E27FC236}">
                <a16:creationId xmlns:a16="http://schemas.microsoft.com/office/drawing/2014/main" id="{3F7A65D0-C21B-C52F-286F-DBD0D6B6EA1A}"/>
              </a:ext>
            </a:extLst>
          </p:cNvPr>
          <p:cNvGrpSpPr/>
          <p:nvPr/>
        </p:nvGrpSpPr>
        <p:grpSpPr>
          <a:xfrm>
            <a:off x="3020060" y="2161509"/>
            <a:ext cx="715010" cy="199390"/>
            <a:chOff x="0" y="0"/>
            <a:chExt cx="941261" cy="73954"/>
          </a:xfrm>
        </p:grpSpPr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109AAA9C-CD92-0640-AA3B-B494FE19520A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35" name="TextBox 104">
              <a:extLst>
                <a:ext uri="{FF2B5EF4-FFF2-40B4-BE49-F238E27FC236}">
                  <a16:creationId xmlns:a16="http://schemas.microsoft.com/office/drawing/2014/main" id="{777504BC-95EA-AFFF-71C7-C49ACE870FDB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6" name="Group 102">
            <a:extLst>
              <a:ext uri="{FF2B5EF4-FFF2-40B4-BE49-F238E27FC236}">
                <a16:creationId xmlns:a16="http://schemas.microsoft.com/office/drawing/2014/main" id="{8D1FDECD-E040-0924-326F-A32758584F30}"/>
              </a:ext>
            </a:extLst>
          </p:cNvPr>
          <p:cNvGrpSpPr/>
          <p:nvPr/>
        </p:nvGrpSpPr>
        <p:grpSpPr>
          <a:xfrm>
            <a:off x="7315200" y="2819399"/>
            <a:ext cx="609600" cy="220941"/>
            <a:chOff x="0" y="0"/>
            <a:chExt cx="941261" cy="73954"/>
          </a:xfrm>
        </p:grpSpPr>
        <p:sp>
          <p:nvSpPr>
            <p:cNvPr id="37" name="Freeform 103">
              <a:extLst>
                <a:ext uri="{FF2B5EF4-FFF2-40B4-BE49-F238E27FC236}">
                  <a16:creationId xmlns:a16="http://schemas.microsoft.com/office/drawing/2014/main" id="{CC40AAA2-8813-2CDD-F75D-05787A3E125F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38" name="TextBox 104">
              <a:extLst>
                <a:ext uri="{FF2B5EF4-FFF2-40B4-BE49-F238E27FC236}">
                  <a16:creationId xmlns:a16="http://schemas.microsoft.com/office/drawing/2014/main" id="{610B1ABA-E5FC-1401-AF0B-65EEF0D1466F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9" name="Group 102">
            <a:extLst>
              <a:ext uri="{FF2B5EF4-FFF2-40B4-BE49-F238E27FC236}">
                <a16:creationId xmlns:a16="http://schemas.microsoft.com/office/drawing/2014/main" id="{292A37A9-A1A2-C6F5-1C10-6A31E12284F4}"/>
              </a:ext>
            </a:extLst>
          </p:cNvPr>
          <p:cNvGrpSpPr/>
          <p:nvPr/>
        </p:nvGrpSpPr>
        <p:grpSpPr>
          <a:xfrm>
            <a:off x="7429500" y="3044699"/>
            <a:ext cx="342900" cy="220941"/>
            <a:chOff x="0" y="0"/>
            <a:chExt cx="941261" cy="73954"/>
          </a:xfrm>
        </p:grpSpPr>
        <p:sp>
          <p:nvSpPr>
            <p:cNvPr id="40" name="Freeform 103">
              <a:extLst>
                <a:ext uri="{FF2B5EF4-FFF2-40B4-BE49-F238E27FC236}">
                  <a16:creationId xmlns:a16="http://schemas.microsoft.com/office/drawing/2014/main" id="{9792BE34-65CF-826F-48CE-0367ADD7639C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44" name="TextBox 104">
              <a:extLst>
                <a:ext uri="{FF2B5EF4-FFF2-40B4-BE49-F238E27FC236}">
                  <a16:creationId xmlns:a16="http://schemas.microsoft.com/office/drawing/2014/main" id="{37BA8B70-17E8-D3B5-CC30-E907E5D5807A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45" name="Freeform 103">
            <a:extLst>
              <a:ext uri="{FF2B5EF4-FFF2-40B4-BE49-F238E27FC236}">
                <a16:creationId xmlns:a16="http://schemas.microsoft.com/office/drawing/2014/main" id="{6E3AD56E-9467-22B6-317C-4E2D39CA3414}"/>
              </a:ext>
            </a:extLst>
          </p:cNvPr>
          <p:cNvSpPr/>
          <p:nvPr/>
        </p:nvSpPr>
        <p:spPr>
          <a:xfrm>
            <a:off x="7467600" y="4524013"/>
            <a:ext cx="381000" cy="220941"/>
          </a:xfrm>
          <a:custGeom>
            <a:avLst/>
            <a:gdLst/>
            <a:ahLst/>
            <a:cxnLst/>
            <a:rect l="l" t="t" r="r" b="b"/>
            <a:pathLst>
              <a:path w="941261" h="73954">
                <a:moveTo>
                  <a:pt x="0" y="0"/>
                </a:moveTo>
                <a:lnTo>
                  <a:pt x="941261" y="0"/>
                </a:lnTo>
                <a:lnTo>
                  <a:pt x="941261" y="73954"/>
                </a:lnTo>
                <a:lnTo>
                  <a:pt x="0" y="73954"/>
                </a:lnTo>
                <a:close/>
              </a:path>
            </a:pathLst>
          </a:custGeom>
          <a:solidFill>
            <a:srgbClr val="FCB624"/>
          </a:solidFill>
        </p:spPr>
        <p:txBody>
          <a:bodyPr/>
          <a:lstStyle/>
          <a:p>
            <a:endParaRPr lang="en-PH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67*494"/>
  <p:tag name="TABLE_ENDDRAG_RECT" val="180*64*567*4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67*494"/>
  <p:tag name="TABLE_ENDDRAG_RECT" val="180*64*567*49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178</Words>
  <Application>Microsoft Office PowerPoint</Application>
  <PresentationFormat>Custom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Bricolage Grotesque 18 Bold</vt:lpstr>
      <vt:lpstr>Bricolage Grotesque 18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Minimalist Operational Efficiency Project Gantt Chart</dc:title>
  <dc:creator/>
  <cp:lastModifiedBy>Jed Ismael Polong</cp:lastModifiedBy>
  <cp:revision>6</cp:revision>
  <dcterms:created xsi:type="dcterms:W3CDTF">2006-08-16T00:00:00Z</dcterms:created>
  <dcterms:modified xsi:type="dcterms:W3CDTF">2025-05-10T11:19:32Z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0368F41F688D478B9551691AE0ABC386_13</vt:lpwstr>
  </property>
  <property fmtid="{D5CDD505-2E9C-101B-9397-08002B2CF9AE}" pid="3" name="KSOProductBuildVer">
    <vt:lpwstr>1033-12.2.0.19805</vt:lpwstr>
  </property>
</Properties>
</file>