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officedocument.oleObject" PartName="/ppt/embeddings/oleObject8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Arimo"/>
      <p:regular r:id="rId25"/>
      <p:bold r:id="rId26"/>
      <p:italic r:id="rId27"/>
      <p:boldItalic r:id="rId28"/>
    </p:embeddedFont>
    <p:embeddedFont>
      <p:font typeface="Arial Narr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hafJXLlghmGZBtQe2NZuO7VZW/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o-bold.fntdata"/><Relationship Id="rId25" Type="http://schemas.openxmlformats.org/officeDocument/2006/relationships/font" Target="fonts/Arimo-regular.fntdata"/><Relationship Id="rId28" Type="http://schemas.openxmlformats.org/officeDocument/2006/relationships/font" Target="fonts/Arimo-boldItalic.fntdata"/><Relationship Id="rId27" Type="http://schemas.openxmlformats.org/officeDocument/2006/relationships/font" Target="fonts/Arim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al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Narrow-italic.fntdata"/><Relationship Id="rId30" Type="http://schemas.openxmlformats.org/officeDocument/2006/relationships/font" Target="fonts/ArialNarrow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ArialNarrow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6" name="Google Shape;76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4" name="Google Shape;84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5" name="Google Shape;45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1" name="Google Shape;51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2" name="Google Shape;52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8" name="Google Shape;58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9" name="Google Shape;59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0" name="Google Shape;60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1" name="Google Shape;61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4.vml"/><Relationship Id="rId4" Type="http://schemas.openxmlformats.org/officeDocument/2006/relationships/slide" Target="/ppt/slides/slide2.xml"/><Relationship Id="rId5" Type="http://schemas.openxmlformats.org/officeDocument/2006/relationships/oleObject" Target="../embeddings/oleObject8.bin"/><Relationship Id="rId6" Type="http://schemas.openxmlformats.org/officeDocument/2006/relationships/oleObject" Target="../embeddings/oleObject8.bin"/><Relationship Id="rId7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5.xml"/><Relationship Id="rId5" Type="http://schemas.openxmlformats.org/officeDocument/2006/relationships/slide" Target="/ppt/slides/slide6.xml"/><Relationship Id="rId6" Type="http://schemas.openxmlformats.org/officeDocument/2006/relationships/slide" Target="/ppt/slides/slide9.xml"/><Relationship Id="rId7" Type="http://schemas.openxmlformats.org/officeDocument/2006/relationships/slide" Target="/ppt/slides/slide12.xml"/><Relationship Id="rId8" Type="http://schemas.openxmlformats.org/officeDocument/2006/relationships/slide" Target="/ppt/slides/slide1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3.bin"/><Relationship Id="rId10" Type="http://schemas.openxmlformats.org/officeDocument/2006/relationships/oleObject" Target="../embeddings/oleObject3.bin"/><Relationship Id="rId13" Type="http://schemas.openxmlformats.org/officeDocument/2006/relationships/oleObject" Target="../embeddings/oleObject4.bin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Relationship Id="rId15" Type="http://schemas.openxmlformats.org/officeDocument/2006/relationships/image" Target="../media/image6.png"/><Relationship Id="rId14" Type="http://schemas.openxmlformats.org/officeDocument/2006/relationships/oleObject" Target="../embeddings/oleObject4.bin"/><Relationship Id="rId17" Type="http://schemas.openxmlformats.org/officeDocument/2006/relationships/oleObject" Target="../embeddings/oleObject5.bin"/><Relationship Id="rId16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19" Type="http://schemas.openxmlformats.org/officeDocument/2006/relationships/slide" Target="/ppt/slides/slide2.xml"/><Relationship Id="rId6" Type="http://schemas.openxmlformats.org/officeDocument/2006/relationships/image" Target="../media/image7.png"/><Relationship Id="rId18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228600" y="2209800"/>
            <a:ext cx="8610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PENGANTAR</a:t>
            </a:r>
            <a:br>
              <a:rPr lang="en-US" sz="6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KOMPUTASI NUMERIK</a:t>
            </a:r>
            <a:endParaRPr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1524000" y="533400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Pertemuan I</a:t>
            </a:r>
            <a:endParaRPr/>
          </a:p>
        </p:txBody>
      </p:sp>
      <p:sp>
        <p:nvSpPr>
          <p:cNvPr id="111" name="Google Shape;111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 txBox="1"/>
          <p:nvPr>
            <p:ph type="title"/>
          </p:nvPr>
        </p:nvSpPr>
        <p:spPr>
          <a:xfrm>
            <a:off x="152400" y="0"/>
            <a:ext cx="88392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Pengertian “Kesalahan”</a:t>
            </a:r>
            <a:r>
              <a:rPr b="1" lang="en-US" sz="2000"/>
              <a:t>   </a:t>
            </a:r>
            <a:r>
              <a:rPr b="1" lang="en-US" sz="2000">
                <a:solidFill>
                  <a:srgbClr val="969696"/>
                </a:solidFill>
              </a:rPr>
              <a:t>(2)</a:t>
            </a:r>
            <a:endParaRPr/>
          </a:p>
        </p:txBody>
      </p:sp>
      <p:sp>
        <p:nvSpPr>
          <p:cNvPr id="209" name="Google Shape;209;p14"/>
          <p:cNvSpPr txBox="1"/>
          <p:nvPr>
            <p:ph idx="1" type="body"/>
          </p:nvPr>
        </p:nvSpPr>
        <p:spPr>
          <a:xfrm>
            <a:off x="152400" y="1066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Sementara itu, hubungan antara nilai eksak, nilai perkiraan dan kesalahannya dapat diberikan dalam bentuk-bentuk berikut :</a:t>
            </a:r>
            <a:endParaRPr/>
          </a:p>
        </p:txBody>
      </p:sp>
      <p:cxnSp>
        <p:nvCxnSpPr>
          <p:cNvPr id="210" name="Google Shape;210;p14"/>
          <p:cNvCxnSpPr/>
          <p:nvPr/>
        </p:nvCxnSpPr>
        <p:spPr>
          <a:xfrm>
            <a:off x="228600" y="6858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14"/>
          <p:cNvSpPr/>
          <p:nvPr/>
        </p:nvSpPr>
        <p:spPr>
          <a:xfrm>
            <a:off x="152400" y="1752600"/>
            <a:ext cx="7239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488" lvl="0" marL="344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a.  Kesalahan Absolut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tidak menunjukkan besarnya tingkat kesalahan.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baseline="-25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v</a:t>
            </a:r>
            <a:r>
              <a:rPr b="1" baseline="-25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v</a:t>
            </a:r>
            <a:r>
              <a:rPr b="1" baseline="-25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b.  Kesalahan Relatif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menunjukkan besarnya tingkat kesalahan.</a:t>
            </a:r>
            <a:r>
              <a:rPr b="1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	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baseline="-25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E</a:t>
            </a:r>
            <a:r>
              <a:rPr b="1" baseline="-25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v</a:t>
            </a:r>
            <a:r>
              <a:rPr b="1" baseline="-25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atau	 E</a:t>
            </a:r>
            <a:r>
              <a:rPr b="1" baseline="-25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(E</a:t>
            </a:r>
            <a:r>
              <a:rPr b="1" baseline="-25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v</a:t>
            </a:r>
            <a:r>
              <a:rPr b="1" baseline="-25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) x 100%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c.  Kesalahan Perkiraan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99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</a:t>
            </a:r>
            <a:r>
              <a:rPr b="1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nilai eksak tidak diketahui, maka yang dapat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dilakukan adalah menghitung kesalahan berdasar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nilai perkiraan terbaik.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99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baseline="-25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(E</a:t>
            </a:r>
            <a:r>
              <a:rPr b="1" baseline="-25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* / v</a:t>
            </a:r>
            <a:r>
              <a:rPr b="1" baseline="-25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*) x 100%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</a:t>
            </a:r>
            <a:r>
              <a:rPr b="1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untuk proses iteratif :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baseline="-25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[(v</a:t>
            </a:r>
            <a:r>
              <a:rPr b="1" baseline="-25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baseline="30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v</a:t>
            </a:r>
            <a:r>
              <a:rPr b="1" baseline="-25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baseline="30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)/ v</a:t>
            </a:r>
            <a:r>
              <a:rPr b="1" baseline="-25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baseline="30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] x 100%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4"/>
          <p:cNvSpPr txBox="1"/>
          <p:nvPr/>
        </p:nvSpPr>
        <p:spPr>
          <a:xfrm>
            <a:off x="6781800" y="1947863"/>
            <a:ext cx="2209800" cy="31861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= kesalahan absolut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= kesalahan relatif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= kesalahan perkiraan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= nilai absolut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= nilai perkiraan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* = kesalahan perkiraan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thd v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* = nilai perkiraan terbaik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= nilai perkiraan ke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n+1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= nilai perkiraan ke n+1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15"/>
          <p:cNvCxnSpPr/>
          <p:nvPr/>
        </p:nvCxnSpPr>
        <p:spPr>
          <a:xfrm>
            <a:off x="228600" y="6858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15"/>
          <p:cNvSpPr/>
          <p:nvPr/>
        </p:nvSpPr>
        <p:spPr>
          <a:xfrm>
            <a:off x="76200" y="990600"/>
            <a:ext cx="9067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Pengukuran panjang sebuah jembatan dan sebuah pensil memberikan hasil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masing-masing 9.999 cm dan 9 cm.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Jika panjang eksak jembatan adalah 10.000 cm dan pensil 10 cm, hitunglah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kesalahan absolut dan kesalahan relatifnya.</a:t>
            </a:r>
            <a:endParaRPr b="1" i="0" sz="1600" u="none" cap="none" strike="noStrike">
              <a:solidFill>
                <a:srgbClr val="CC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152400" y="2362200"/>
            <a:ext cx="88392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Kesalahan absolut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Jembatan : E</a:t>
            </a:r>
            <a:r>
              <a:rPr b="1" baseline="-25000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v</a:t>
            </a:r>
            <a:r>
              <a:rPr b="1" baseline="-25000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v</a:t>
            </a:r>
            <a:r>
              <a:rPr b="1" baseline="-25000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10.000 – 9.999 = 1 cm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Pensil      : E</a:t>
            </a:r>
            <a:r>
              <a:rPr b="1" baseline="-25000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10 – 9 = 1 cm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Kesalahan relatif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Jembatan : E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(E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/p) x 100% = (1/10.000) x 100% = 0.01%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Pensil      : E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(1/10) x 100% = 10%</a:t>
            </a:r>
            <a:endParaRPr b="1" baseline="30000" i="0" sz="16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152400" y="4724400"/>
            <a:ext cx="88392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Dapat dilihat bahwa kesalahan relatif lebih bisa memberikan gambaran mengenaidampak kesalahan terhadap suatu obyek (ketimbang kesalahan absolut).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Dari penghitungan kesalahan relatif dapat disimpulkan bahwa hasil pengukuranterhadap jembatan lebih memuaskan dibanding hasil pengukuran pada pensil.</a:t>
            </a:r>
            <a:endParaRPr b="1" baseline="30000" i="0" sz="1600" u="none" cap="none" strike="noStrike">
              <a:solidFill>
                <a:srgbClr val="800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 txBox="1"/>
          <p:nvPr>
            <p:ph type="title"/>
          </p:nvPr>
        </p:nvSpPr>
        <p:spPr>
          <a:xfrm>
            <a:off x="152400" y="0"/>
            <a:ext cx="88392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Pengertian “Kesalahan”   </a:t>
            </a:r>
            <a:r>
              <a:rPr b="1" lang="en-US" sz="2000">
                <a:solidFill>
                  <a:srgbClr val="969696"/>
                </a:solidFill>
              </a:rPr>
              <a:t>(3)</a:t>
            </a:r>
            <a:endParaRPr/>
          </a:p>
        </p:txBody>
      </p:sp>
      <p:sp>
        <p:nvSpPr>
          <p:cNvPr id="223" name="Google Shape;223;p15">
            <a:hlinkClick action="ppaction://hlinksldjump" r:id="rId3"/>
          </p:cNvPr>
          <p:cNvSpPr/>
          <p:nvPr/>
        </p:nvSpPr>
        <p:spPr>
          <a:xfrm>
            <a:off x="8534400" y="2286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16"/>
          <p:cNvCxnSpPr/>
          <p:nvPr/>
        </p:nvCxnSpPr>
        <p:spPr>
          <a:xfrm>
            <a:off x="228600" y="6858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16"/>
          <p:cNvSpPr/>
          <p:nvPr/>
        </p:nvSpPr>
        <p:spPr>
          <a:xfrm>
            <a:off x="76200" y="990600"/>
            <a:ext cx="9067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Deret Taylor sering dipakai sebagai dasar untuk menyelesaikan banyak permasalahan numerik (khususnya yang berkaitan dengan persamaan diferensial).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 menggunakan nilai dan turunan fungsi f(x) di sekitar titik x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deret Taylor dapat memberikan rumusan untuk meramalkan harga suatu fungsi f(x) pada titik (x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152400" y="2590800"/>
            <a:ext cx="8839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Bentuk umum deret Taylor adalah sebagai berikut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f(x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f’(x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f’’(x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)/2! . 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… + f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)/n! . 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R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Rn = [ f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(n+1)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ξ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/ (n+1)! ] . 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6"/>
          <p:cNvSpPr/>
          <p:nvPr/>
        </p:nvSpPr>
        <p:spPr>
          <a:xfrm>
            <a:off x="6096000" y="3886200"/>
            <a:ext cx="2895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dimana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b="0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fungsi di titik x</a:t>
            </a:r>
            <a:r>
              <a:rPr b="0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 b="0" i="0" sz="16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b="0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fungsi di titik x</a:t>
            </a:r>
            <a:r>
              <a:rPr b="0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f’, f’’, … = turunan fungsi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0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kesalahan pemotongan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ξ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harga x yang terletak di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antara  x</a:t>
            </a:r>
            <a:r>
              <a:rPr b="0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dan x</a:t>
            </a:r>
            <a:r>
              <a:rPr b="0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endParaRPr b="0" i="0" sz="1600" u="none" cap="none" strike="noStrike">
              <a:solidFill>
                <a:srgbClr val="0099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Google Shape;233;p16"/>
          <p:cNvSpPr txBox="1"/>
          <p:nvPr>
            <p:ph type="title"/>
          </p:nvPr>
        </p:nvSpPr>
        <p:spPr>
          <a:xfrm>
            <a:off x="152400" y="0"/>
            <a:ext cx="88392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Deret Taylor  </a:t>
            </a:r>
            <a:r>
              <a:rPr b="1" lang="en-US" sz="2000">
                <a:solidFill>
                  <a:srgbClr val="969696"/>
                </a:solidFill>
              </a:rPr>
              <a:t>(1)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17"/>
          <p:cNvCxnSpPr/>
          <p:nvPr/>
        </p:nvCxnSpPr>
        <p:spPr>
          <a:xfrm>
            <a:off x="228600" y="6858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17"/>
          <p:cNvSpPr/>
          <p:nvPr/>
        </p:nvSpPr>
        <p:spPr>
          <a:xfrm>
            <a:off x="228600" y="914400"/>
            <a:ext cx="8763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Deret Taylor sangat baik digunakan untuk melakukan pendekatan terhadap sebuah fungsi yang belum kita ketahui karakteristiknya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Deret Taylor memiliki suku tak berhingga, sehingga kita dapat melakukan pemotongan pada sebarang suku untuk mempelajari perilaku deret tersebut dalam membentuk dan memaknai suku-sukunya.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7"/>
          <p:cNvSpPr txBox="1"/>
          <p:nvPr>
            <p:ph type="title"/>
          </p:nvPr>
        </p:nvSpPr>
        <p:spPr>
          <a:xfrm>
            <a:off x="152400" y="-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Deret Taylor  </a:t>
            </a:r>
            <a:r>
              <a:rPr b="1" lang="en-US" sz="2000">
                <a:solidFill>
                  <a:srgbClr val="969696"/>
                </a:solidFill>
              </a:rPr>
              <a:t>(2)</a:t>
            </a:r>
            <a:endParaRPr/>
          </a:p>
        </p:txBody>
      </p:sp>
      <p:graphicFrame>
        <p:nvGraphicFramePr>
          <p:cNvPr id="242" name="Google Shape;242;p17"/>
          <p:cNvGraphicFramePr/>
          <p:nvPr/>
        </p:nvGraphicFramePr>
        <p:xfrm>
          <a:off x="2362200" y="2754313"/>
          <a:ext cx="4572000" cy="3341687"/>
        </p:xfrm>
        <a:graphic>
          <a:graphicData uri="http://schemas.openxmlformats.org/presentationml/2006/ole">
            <mc:AlternateContent>
              <mc:Choice Requires="v">
                <p:oleObj r:id="rId4" imgH="3341687" imgW="4572000" progId="Visio.Drawing.11" spid="_x0000_s1">
                  <p:embed/>
                </p:oleObj>
              </mc:Choice>
              <mc:Fallback>
                <p:oleObj r:id="rId5" imgH="3341687" imgW="4572000" progId="Visio.Drawing.11">
                  <p:embed/>
                  <p:pic>
                    <p:nvPicPr>
                      <p:cNvPr id="242" name="Google Shape;242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62200" y="2754313"/>
                        <a:ext cx="4572000" cy="334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18"/>
          <p:cNvCxnSpPr/>
          <p:nvPr/>
        </p:nvCxnSpPr>
        <p:spPr>
          <a:xfrm>
            <a:off x="228600" y="5334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18"/>
          <p:cNvSpPr/>
          <p:nvPr/>
        </p:nvSpPr>
        <p:spPr>
          <a:xfrm>
            <a:off x="228600" y="762000"/>
            <a:ext cx="876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Jadi jika deret Taylor dapat ditulis seperti berikut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f(x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f’(x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f’’(x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)/2! . 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… + f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)/n! . 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R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 txBox="1"/>
          <p:nvPr>
            <p:ph type="title"/>
          </p:nvPr>
        </p:nvSpPr>
        <p:spPr>
          <a:xfrm>
            <a:off x="1524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Deret Taylor  </a:t>
            </a:r>
            <a:r>
              <a:rPr b="1" lang="en-US" sz="2000">
                <a:solidFill>
                  <a:srgbClr val="969696"/>
                </a:solidFill>
              </a:rPr>
              <a:t>(3)</a:t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228600" y="1905000"/>
            <a:ext cx="876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Maka orde ke-0 (</a:t>
            </a:r>
            <a:r>
              <a:rPr b="1" i="1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zero order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adalah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≈ f(x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228600" y="2971800"/>
            <a:ext cx="876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 ke-1 (</a:t>
            </a:r>
            <a:r>
              <a:rPr b="1" i="1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order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adalah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≈ f(x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f’(x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228600" y="4114800"/>
            <a:ext cx="876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 ke-2 (</a:t>
            </a:r>
            <a:r>
              <a:rPr b="1" i="1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second order</a:t>
            </a: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 adalah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≈ f(x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f’(x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f’’(x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)/2! . 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228600" y="5181600"/>
            <a:ext cx="8763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Dan orde ke-3 (</a:t>
            </a:r>
            <a:r>
              <a:rPr b="1" i="1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third order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adalah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≈ f(x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f’(x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f’’(x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)/2! . 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f’’’(x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)/3! . 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19"/>
          <p:cNvCxnSpPr/>
          <p:nvPr/>
        </p:nvCxnSpPr>
        <p:spPr>
          <a:xfrm>
            <a:off x="228600" y="6096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19"/>
          <p:cNvSpPr/>
          <p:nvPr/>
        </p:nvSpPr>
        <p:spPr>
          <a:xfrm>
            <a:off x="76200" y="838200"/>
            <a:ext cx="9067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Gunakan perluasan deret Taylor orde ke-0 hingga orde ke-4 untuk menaksir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fungsi :    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 = -0,1x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0,15x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0,5x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0,25x + 1,2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jika diketahui 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 dan h = 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 atau, hitung nilai taksiran fungsi pada 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 txBox="1"/>
          <p:nvPr>
            <p:ph type="title"/>
          </p:nvPr>
        </p:nvSpPr>
        <p:spPr>
          <a:xfrm>
            <a:off x="1524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Deret Taylor  </a:t>
            </a:r>
            <a:r>
              <a:rPr b="1" lang="en-US" sz="2000">
                <a:solidFill>
                  <a:srgbClr val="969696"/>
                </a:solidFill>
              </a:rPr>
              <a:t>(4)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76200" y="2133600"/>
            <a:ext cx="9067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solusi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perilaku fungsi di atas adalah seperti berikut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untuk x = 0  → </a:t>
            </a:r>
            <a:r>
              <a:rPr b="0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f(0) = 1,2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untuk x = 1  →  f(1) = 0,2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jadi tugas kita sekarang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adalah melakukan perhitungan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numerik untuk mendekati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nilai 0,2 tersebut.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perlu diingat bahwa pada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	banyak kasus, perilaku fungsi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	yang asli seringkali tidak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	diketahui!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4" name="Google Shape;264;p19"/>
          <p:cNvGraphicFramePr/>
          <p:nvPr/>
        </p:nvGraphicFramePr>
        <p:xfrm>
          <a:off x="4191000" y="2862263"/>
          <a:ext cx="4648200" cy="3309937"/>
        </p:xfrm>
        <a:graphic>
          <a:graphicData uri="http://schemas.openxmlformats.org/presentationml/2006/ole">
            <mc:AlternateContent>
              <mc:Choice Requires="v">
                <p:oleObj r:id="rId4" imgH="3309937" imgW="4648200" progId="Excel.Chart.8" spid="_x0000_s1">
                  <p:embed/>
                </p:oleObj>
              </mc:Choice>
              <mc:Fallback>
                <p:oleObj r:id="rId5" imgH="3309937" imgW="4648200" progId="Excel.Chart.8">
                  <p:embed/>
                  <p:pic>
                    <p:nvPicPr>
                      <p:cNvPr id="264" name="Google Shape;264;p1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191000" y="2862263"/>
                        <a:ext cx="4648200" cy="330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20"/>
          <p:cNvCxnSpPr/>
          <p:nvPr/>
        </p:nvCxnSpPr>
        <p:spPr>
          <a:xfrm>
            <a:off x="228600" y="5334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20"/>
          <p:cNvSpPr/>
          <p:nvPr/>
        </p:nvSpPr>
        <p:spPr>
          <a:xfrm>
            <a:off x="304800" y="762000"/>
            <a:ext cx="9067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 ke-0 (n = 0) : f(x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f(x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f(0) = 1,2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berarti kesalahan pemotongannya adalah : E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v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v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0,2 – 1,2 = - 1,0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0"/>
          <p:cNvSpPr txBox="1"/>
          <p:nvPr>
            <p:ph type="title"/>
          </p:nvPr>
        </p:nvSpPr>
        <p:spPr>
          <a:xfrm>
            <a:off x="152400" y="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Deret Taylor  </a:t>
            </a:r>
            <a:r>
              <a:rPr b="1" lang="en-US" sz="2000">
                <a:solidFill>
                  <a:srgbClr val="969696"/>
                </a:solidFill>
              </a:rPr>
              <a:t>(5)</a:t>
            </a:r>
            <a:endParaRPr/>
          </a:p>
        </p:txBody>
      </p:sp>
      <p:sp>
        <p:nvSpPr>
          <p:cNvPr id="273" name="Google Shape;273;p20"/>
          <p:cNvSpPr/>
          <p:nvPr/>
        </p:nvSpPr>
        <p:spPr>
          <a:xfrm>
            <a:off x="304800" y="1905000"/>
            <a:ext cx="7391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 ke-1 (n = 1) : f(x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f(x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f’(x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f(0) = 1,2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f’(0) = -0,4(0.0)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0,45(0,0)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1,0(0,0) – 0,25 = - 0,25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1,2 – 0,25(x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f(1) = 0,95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0,2 – 0,95 = - 0,75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304800" y="3962400"/>
            <a:ext cx="8534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 ke-2 (n = 2) : f(x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f(x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f’(x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[ f’(x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)/2! ](x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f(0) = 1,2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f’(0) = - 0,25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f’’(0) = - 1,2(0,0)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0,9(0,0) – 1,0 = - 1,0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1,2 – 0,25(x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– 0,5(x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f(1) = 0,45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0,2 – 0,45 = - 0,25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21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21"/>
          <p:cNvSpPr/>
          <p:nvPr/>
        </p:nvSpPr>
        <p:spPr>
          <a:xfrm>
            <a:off x="76200" y="762000"/>
            <a:ext cx="9067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Turunan ketiga dan keempat pada suku-suku deret Taylor menghasilkan persamaan yang sama. Dan nilai fungsi orde ke-4 pada 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adalah sebuah taksiran yang sudah mendekati nilai yang diharapkan (R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0)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f(1) = 1.2 – 0.25(1) – 0.5(1)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– 0.15(1)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0.10(1)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1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Deret Taylor  </a:t>
            </a:r>
            <a:r>
              <a:rPr b="1" lang="en-US" sz="2000">
                <a:solidFill>
                  <a:srgbClr val="969696"/>
                </a:solidFill>
              </a:rPr>
              <a:t>(6)</a:t>
            </a:r>
            <a:endParaRPr/>
          </a:p>
        </p:txBody>
      </p:sp>
      <p:sp>
        <p:nvSpPr>
          <p:cNvPr id="283" name="Google Shape;283;p21">
            <a:hlinkClick action="ppaction://hlinksldjump" r:id="rId4"/>
          </p:cNvPr>
          <p:cNvSpPr/>
          <p:nvPr/>
        </p:nvSpPr>
        <p:spPr>
          <a:xfrm>
            <a:off x="8534400" y="762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4" name="Google Shape;284;p21"/>
          <p:cNvGraphicFramePr/>
          <p:nvPr/>
        </p:nvGraphicFramePr>
        <p:xfrm>
          <a:off x="838200" y="1981200"/>
          <a:ext cx="7772400" cy="4170363"/>
        </p:xfrm>
        <a:graphic>
          <a:graphicData uri="http://schemas.openxmlformats.org/presentationml/2006/ole">
            <mc:AlternateContent>
              <mc:Choice Requires="v">
                <p:oleObj r:id="rId5" imgH="4170363" imgW="7772400" progId="Visio.Drawing.11" spid="_x0000_s1">
                  <p:embed/>
                </p:oleObj>
              </mc:Choice>
              <mc:Fallback>
                <p:oleObj r:id="rId6" imgH="4170363" imgW="7772400" progId="Visio.Drawing.11">
                  <p:embed/>
                  <p:pic>
                    <p:nvPicPr>
                      <p:cNvPr id="284" name="Google Shape;284;p21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8200" y="1981200"/>
                        <a:ext cx="7772400" cy="417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22"/>
          <p:cNvCxnSpPr/>
          <p:nvPr/>
        </p:nvCxnSpPr>
        <p:spPr>
          <a:xfrm>
            <a:off x="228600" y="6096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p22"/>
          <p:cNvSpPr/>
          <p:nvPr/>
        </p:nvSpPr>
        <p:spPr>
          <a:xfrm>
            <a:off x="76200" y="914400"/>
            <a:ext cx="9067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Berapa jumlah (dan sebutkan) bilangan angka berarti dari bilangan berikut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a.  0,84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d.  0,00460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b.  70,0		e.  8,0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c.  0,04600		f.  8.000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 startAt="2"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Bulatkan bilangan berikut sampai 3 angka berarti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a.  8.755		d.  5,445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b.  0,368124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e.  0,999500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c.  4.255,0002	f.  48,365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 startAt="3"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Operasikan bilangan-bilangan berikut dan tuliskan hasilnya dengan jumlah bilangan berarti yang benar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a.  0,00432 + (25,1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(10,322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b.  (4,68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– (8,2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c.  (7,7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-5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– (5,409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-6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(7,0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-4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d.  (8,38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x (6,9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-5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e.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│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(8,38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x (6,90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-4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f.  [(4,68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-6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– (4,45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-5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)] / (7,777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+ 9,6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g.  [(4,81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/ [(6,9134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+ 32,26]] – 6,7845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h.  [58,6 x (12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-6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– (208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-6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x 1.801] / (468,94 x 10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-6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2"/>
          <p:cNvSpPr txBox="1"/>
          <p:nvPr>
            <p:ph type="title"/>
          </p:nvPr>
        </p:nvSpPr>
        <p:spPr>
          <a:xfrm>
            <a:off x="152400" y="-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Latihan  </a:t>
            </a:r>
            <a:r>
              <a:rPr b="1" lang="en-US" sz="2000">
                <a:solidFill>
                  <a:srgbClr val="969696"/>
                </a:solidFill>
              </a:rPr>
              <a:t>(1)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23"/>
          <p:cNvCxnSpPr/>
          <p:nvPr/>
        </p:nvCxnSpPr>
        <p:spPr>
          <a:xfrm>
            <a:off x="228600" y="6858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23"/>
          <p:cNvSpPr/>
          <p:nvPr/>
        </p:nvSpPr>
        <p:spPr>
          <a:xfrm>
            <a:off x="228600" y="1143000"/>
            <a:ext cx="8686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	Gunakan perluasan deret Taylor orde ke-0 sampai orde ke-4 untuk menaksir nilai f(2) dari fungsi :  f(x) = e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Gunakan titik basis perhitungan x = 1. Dan hitung kesalahan relatif untuk setiap langkah aproksimasi.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 startAt="5"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Gunakan perluasan deret Taylor orde ke-0 sampai orde ke-3 untuk menaksir nilai f(3) dari fungsi :  f(x) = 25x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6x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+ 7x – 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Gunakan titik basis perhitungan x = 2. Dan hitung kesalahan relatif untuk setiap langkah aproksimasi.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AutoNum type="arabicPeriod" startAt="6"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Gunakan perluasan deret Taylor orde ke-0 sampai orde ke-4 untuk menaksir nilai f(4) dari fungsi :  f(x) = ln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Gunakan titik basis perhitungan x = 2. Dan hitung kesalahan relatif untuk setiap langkah aproksimasi.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3"/>
          <p:cNvSpPr txBox="1"/>
          <p:nvPr>
            <p:ph type="title"/>
          </p:nvPr>
        </p:nvSpPr>
        <p:spPr>
          <a:xfrm>
            <a:off x="152400" y="-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Latihan  </a:t>
            </a:r>
            <a:r>
              <a:rPr b="1" lang="en-US" sz="2000">
                <a:solidFill>
                  <a:srgbClr val="969696"/>
                </a:solidFill>
              </a:rPr>
              <a:t>(2)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>
            <p:ph type="title"/>
          </p:nvPr>
        </p:nvSpPr>
        <p:spPr>
          <a:xfrm>
            <a:off x="457200" y="152400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 Minggu Ini</a:t>
            </a:r>
            <a:endParaRPr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457200" y="18288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omic Sans MS"/>
              <a:buChar char="•"/>
            </a:pPr>
            <a:r>
              <a:rPr b="1" lang="en-US" sz="2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Pengertian Komputasi Numerik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CC00"/>
              </a:buClr>
              <a:buSzPts val="2800"/>
              <a:buFont typeface="Comic Sans MS"/>
              <a:buChar char="•"/>
            </a:pPr>
            <a:r>
              <a:rPr b="1" lang="en-US" sz="2800">
                <a:solidFill>
                  <a:srgbClr val="00CC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Pengertian Akurasi &amp; Presisi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omic Sans MS"/>
              <a:buChar char="•"/>
            </a:pPr>
            <a:r>
              <a:rPr b="1" lang="en-US" sz="2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Aturan Pembulatan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CC00"/>
              </a:buClr>
              <a:buSzPts val="2800"/>
              <a:buFont typeface="Comic Sans MS"/>
              <a:buChar char="•"/>
            </a:pPr>
            <a:r>
              <a:rPr b="1" lang="en-US" sz="2800">
                <a:solidFill>
                  <a:srgbClr val="00CC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Pengertian “Kesalahan”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Comic Sans MS"/>
              <a:buChar char="•"/>
            </a:pPr>
            <a:r>
              <a:rPr b="1" lang="en-US" sz="2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Deret Taylor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800080"/>
              </a:buClr>
              <a:buSzPts val="2800"/>
              <a:buFont typeface="Comic Sans MS"/>
              <a:buChar char="•"/>
            </a:pPr>
            <a:r>
              <a:rPr b="1" i="1" lang="en-US" sz="2800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Tugas I</a:t>
            </a:r>
            <a:endParaRPr/>
          </a:p>
        </p:txBody>
      </p:sp>
      <p:cxnSp>
        <p:nvCxnSpPr>
          <p:cNvPr id="119" name="Google Shape;119;p2"/>
          <p:cNvCxnSpPr/>
          <p:nvPr/>
        </p:nvCxnSpPr>
        <p:spPr>
          <a:xfrm>
            <a:off x="533400" y="1066800"/>
            <a:ext cx="8001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2">
            <a:hlinkClick action="ppaction://hlinksldjump" r:id="rId3"/>
          </p:cNvPr>
          <p:cNvSpPr/>
          <p:nvPr/>
        </p:nvSpPr>
        <p:spPr>
          <a:xfrm>
            <a:off x="6172200" y="19050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>
            <a:hlinkClick action="ppaction://hlinksldjump" r:id="rId4"/>
          </p:cNvPr>
          <p:cNvSpPr/>
          <p:nvPr/>
        </p:nvSpPr>
        <p:spPr>
          <a:xfrm>
            <a:off x="5867400" y="23622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>
            <a:hlinkClick action="ppaction://hlinksldjump" r:id="rId5"/>
          </p:cNvPr>
          <p:cNvSpPr/>
          <p:nvPr/>
        </p:nvSpPr>
        <p:spPr>
          <a:xfrm>
            <a:off x="4343400" y="28956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>
            <a:hlinkClick action="ppaction://hlinksldjump" r:id="rId6"/>
          </p:cNvPr>
          <p:cNvSpPr/>
          <p:nvPr/>
        </p:nvSpPr>
        <p:spPr>
          <a:xfrm>
            <a:off x="5029200" y="33528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>
            <a:hlinkClick action="ppaction://hlinksldjump" r:id="rId7"/>
          </p:cNvPr>
          <p:cNvSpPr/>
          <p:nvPr/>
        </p:nvSpPr>
        <p:spPr>
          <a:xfrm>
            <a:off x="3276600" y="38100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>
            <a:hlinkClick action="ppaction://hlinksldjump" r:id="rId8"/>
          </p:cNvPr>
          <p:cNvSpPr/>
          <p:nvPr/>
        </p:nvSpPr>
        <p:spPr>
          <a:xfrm>
            <a:off x="2438400" y="42672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>
            <p:ph type="title"/>
          </p:nvPr>
        </p:nvSpPr>
        <p:spPr>
          <a:xfrm>
            <a:off x="228600" y="76200"/>
            <a:ext cx="8763000" cy="792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 Itu Komputasi Numerik?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000">
                <a:solidFill>
                  <a:srgbClr val="969696"/>
                </a:solidFill>
                <a:latin typeface="Arimo"/>
                <a:ea typeface="Arimo"/>
                <a:cs typeface="Arimo"/>
                <a:sym typeface="Arimo"/>
              </a:rPr>
              <a:t>(1)</a:t>
            </a:r>
            <a:endParaRPr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685800" y="1447800"/>
            <a:ext cx="7924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rPr b="1"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Matematis banyak digunakan untuk memformulasikan permasalahan-permasalahan riil.</a:t>
            </a:r>
            <a:endParaRPr/>
          </a:p>
        </p:txBody>
      </p:sp>
      <p:cxnSp>
        <p:nvCxnSpPr>
          <p:cNvPr id="133" name="Google Shape;133;p3"/>
          <p:cNvCxnSpPr/>
          <p:nvPr/>
        </p:nvCxnSpPr>
        <p:spPr>
          <a:xfrm>
            <a:off x="304800" y="990600"/>
            <a:ext cx="85344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3"/>
          <p:cNvSpPr/>
          <p:nvPr/>
        </p:nvSpPr>
        <p:spPr>
          <a:xfrm>
            <a:off x="685800" y="2895600"/>
            <a:ext cx="7924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00"/>
              </a:buClr>
              <a:buSzPts val="2400"/>
              <a:buFont typeface="Comic Sans MS"/>
              <a:buNone/>
            </a:pPr>
            <a:r>
              <a:rPr b="1" i="0" lang="en-US" sz="2400" u="none" cap="none" strike="noStrike">
                <a:solidFill>
                  <a:srgbClr val="00CC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Terdapat banyak pilihan Model Matematis, diantaranya: Automata, Sistem Persamaan Linier, Sistem Persamaan Non-Linier, dsb.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762000" y="4724400"/>
            <a:ext cx="7924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mic Sans MS"/>
              <a:buNone/>
            </a:pPr>
            <a:r>
              <a:rPr b="1" i="0" lang="en-US" sz="2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Selain lebih fleksibel, model seringkali digunakan untuk meminimumkan resiko.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/>
          <p:nvPr>
            <p:ph type="title"/>
          </p:nvPr>
        </p:nvSpPr>
        <p:spPr>
          <a:xfrm>
            <a:off x="228600" y="0"/>
            <a:ext cx="8763000" cy="792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 Itu Komputasi Numerik?</a:t>
            </a:r>
            <a:r>
              <a:rPr b="1" lang="en-US" sz="20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000">
                <a:solidFill>
                  <a:srgbClr val="969696"/>
                </a:solidFill>
                <a:latin typeface="Arimo"/>
                <a:ea typeface="Arimo"/>
                <a:cs typeface="Arimo"/>
                <a:sym typeface="Arimo"/>
              </a:rPr>
              <a:t>(2)</a:t>
            </a:r>
            <a:endParaRPr/>
          </a:p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62000" y="2590800"/>
            <a:ext cx="7924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Comic Sans MS"/>
              <a:buNone/>
            </a:pPr>
            <a:r>
              <a:rPr b="1" lang="en-US" sz="24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Sistem Persamaan Non-Linier berukuran besar adalah contoh model yang biasanya tidak dapat (sulit) diselesaikan secara analitis. </a:t>
            </a:r>
            <a:endParaRPr/>
          </a:p>
        </p:txBody>
      </p:sp>
      <p:cxnSp>
        <p:nvCxnSpPr>
          <p:cNvPr id="143" name="Google Shape;143;p4"/>
          <p:cNvCxnSpPr/>
          <p:nvPr/>
        </p:nvCxnSpPr>
        <p:spPr>
          <a:xfrm>
            <a:off x="304800" y="838200"/>
            <a:ext cx="85344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4"/>
          <p:cNvSpPr/>
          <p:nvPr/>
        </p:nvSpPr>
        <p:spPr>
          <a:xfrm>
            <a:off x="609600" y="4267200"/>
            <a:ext cx="792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mic Sans MS"/>
              <a:buNone/>
            </a:pPr>
            <a:r>
              <a:rPr b="1" i="0" lang="en-US" sz="2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yang demikian hanya dapat diselesaikan melalui pendekatan/aproksimasi yang melibatkan banyak operasi aritmatis &amp; perhitungan</a:t>
            </a:r>
            <a:r>
              <a:rPr b="1" baseline="30000" i="0" lang="en-US" sz="2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iteratif.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0080"/>
              </a:buClr>
              <a:buSzPts val="2400"/>
              <a:buFont typeface="Comic Sans MS"/>
              <a:buNone/>
            </a:pPr>
            <a:r>
              <a:rPr b="1" i="0" lang="en-US" sz="2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Teknik/cara inilah yang disebut </a:t>
            </a:r>
            <a:r>
              <a:rPr b="1" i="0" lang="en-US" sz="2400" u="sng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Komputasi Numerik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304800" y="129540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rPr b="1" i="0" lang="en-US" sz="2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Ada model yang dapat diselesaikan secara analitis (bisa menghasilkan solusi eksak), ada pula yang tidak.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Google Shape;151;p9"/>
          <p:cNvGraphicFramePr/>
          <p:nvPr/>
        </p:nvGraphicFramePr>
        <p:xfrm>
          <a:off x="1981200" y="1371600"/>
          <a:ext cx="4876800" cy="4845050"/>
        </p:xfrm>
        <a:graphic>
          <a:graphicData uri="http://schemas.openxmlformats.org/presentationml/2006/ole">
            <mc:AlternateContent>
              <mc:Choice Requires="v">
                <p:oleObj r:id="rId4" imgH="4845050" imgW="4876800" progId="Visio.Drawing.11" spid="_x0000_s1">
                  <p:embed/>
                </p:oleObj>
              </mc:Choice>
              <mc:Fallback>
                <p:oleObj r:id="rId5" imgH="4845050" imgW="4876800" progId="Visio.Drawing.11">
                  <p:embed/>
                  <p:pic>
                    <p:nvPicPr>
                      <p:cNvPr id="151" name="Google Shape;151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981200" y="1371600"/>
                        <a:ext cx="4876800" cy="484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Google Shape;152;p9"/>
          <p:cNvSpPr txBox="1"/>
          <p:nvPr>
            <p:ph type="title"/>
          </p:nvPr>
        </p:nvSpPr>
        <p:spPr>
          <a:xfrm>
            <a:off x="152400" y="-30163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Akurasi  dan  Presisi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228600" y="8382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Perhatikan gambar di bawah. Apa pendapat anda mengenai istilah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“Akurasi” dan “Presisi” ?</a:t>
            </a:r>
            <a:endParaRPr/>
          </a:p>
        </p:txBody>
      </p:sp>
      <p:graphicFrame>
        <p:nvGraphicFramePr>
          <p:cNvPr id="154" name="Google Shape;154;p9"/>
          <p:cNvGraphicFramePr/>
          <p:nvPr/>
        </p:nvGraphicFramePr>
        <p:xfrm>
          <a:off x="2517775" y="1939925"/>
          <a:ext cx="1901825" cy="2022475"/>
        </p:xfrm>
        <a:graphic>
          <a:graphicData uri="http://schemas.openxmlformats.org/presentationml/2006/ole">
            <mc:AlternateContent>
              <mc:Choice Requires="v">
                <p:oleObj r:id="rId7" imgH="2022475" imgW="1901825" progId="Visio.Drawing.11" spid="_x0000_s2">
                  <p:embed/>
                </p:oleObj>
              </mc:Choice>
              <mc:Fallback>
                <p:oleObj r:id="rId8" imgH="2022475" imgW="1901825" progId="Visio.Drawing.11">
                  <p:embed/>
                  <p:pic>
                    <p:nvPicPr>
                      <p:cNvPr id="154" name="Google Shape;154;p9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17775" y="1939925"/>
                        <a:ext cx="1901825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5" name="Google Shape;155;p9"/>
          <p:cNvCxnSpPr/>
          <p:nvPr/>
        </p:nvCxnSpPr>
        <p:spPr>
          <a:xfrm>
            <a:off x="228600" y="6096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56" name="Google Shape;156;p9"/>
          <p:cNvGraphicFramePr/>
          <p:nvPr/>
        </p:nvGraphicFramePr>
        <p:xfrm>
          <a:off x="4603750" y="2057400"/>
          <a:ext cx="1892300" cy="1892300"/>
        </p:xfrm>
        <a:graphic>
          <a:graphicData uri="http://schemas.openxmlformats.org/presentationml/2006/ole">
            <mc:AlternateContent>
              <mc:Choice Requires="v">
                <p:oleObj r:id="rId10" imgH="1892300" imgW="1892300" progId="Visio.Drawing.11" spid="_x0000_s3">
                  <p:embed/>
                </p:oleObj>
              </mc:Choice>
              <mc:Fallback>
                <p:oleObj r:id="rId11" imgH="1892300" imgW="1892300" progId="Visio.Drawing.11">
                  <p:embed/>
                  <p:pic>
                    <p:nvPicPr>
                      <p:cNvPr id="156" name="Google Shape;156;p9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603750" y="2057400"/>
                        <a:ext cx="189230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Google Shape;157;p9"/>
          <p:cNvGraphicFramePr/>
          <p:nvPr/>
        </p:nvGraphicFramePr>
        <p:xfrm>
          <a:off x="2514600" y="4127500"/>
          <a:ext cx="1892300" cy="1892300"/>
        </p:xfrm>
        <a:graphic>
          <a:graphicData uri="http://schemas.openxmlformats.org/presentationml/2006/ole">
            <mc:AlternateContent>
              <mc:Choice Requires="v">
                <p:oleObj r:id="rId13" imgH="1892300" imgW="1892300" progId="Visio.Drawing.11" spid="_x0000_s4">
                  <p:embed/>
                </p:oleObj>
              </mc:Choice>
              <mc:Fallback>
                <p:oleObj r:id="rId14" imgH="1892300" imgW="1892300" progId="Visio.Drawing.11">
                  <p:embed/>
                  <p:pic>
                    <p:nvPicPr>
                      <p:cNvPr id="157" name="Google Shape;157;p9"/>
                      <p:cNvPicPr preferRelativeResize="0"/>
                      <p:nvPr/>
                    </p:nvPicPr>
                    <p:blipFill rotWithShape="1">
                      <a:blip r:embed="rId1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514600" y="4127500"/>
                        <a:ext cx="189230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Google Shape;158;p9"/>
          <p:cNvGraphicFramePr/>
          <p:nvPr/>
        </p:nvGraphicFramePr>
        <p:xfrm>
          <a:off x="4584700" y="4070350"/>
          <a:ext cx="1892300" cy="1892300"/>
        </p:xfrm>
        <a:graphic>
          <a:graphicData uri="http://schemas.openxmlformats.org/presentationml/2006/ole">
            <mc:AlternateContent>
              <mc:Choice Requires="v">
                <p:oleObj r:id="rId16" imgH="1892300" imgW="1892300" progId="Visio.Drawing.11" spid="_x0000_s5">
                  <p:embed/>
                </p:oleObj>
              </mc:Choice>
              <mc:Fallback>
                <p:oleObj r:id="rId17" imgH="1892300" imgW="1892300" progId="Visio.Drawing.11">
                  <p:embed/>
                  <p:pic>
                    <p:nvPicPr>
                      <p:cNvPr id="158" name="Google Shape;158;p9"/>
                      <p:cNvPicPr preferRelativeResize="0"/>
                      <p:nvPr/>
                    </p:nvPicPr>
                    <p:blipFill rotWithShape="1">
                      <a:blip r:embed="rId1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84700" y="4070350"/>
                        <a:ext cx="189230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" name="Google Shape;159;p9">
            <a:hlinkClick action="ppaction://hlinksldjump" r:id="rId19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>
            <p:ph type="title"/>
          </p:nvPr>
        </p:nvSpPr>
        <p:spPr>
          <a:xfrm>
            <a:off x="152400" y="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Aturan Pembulatan</a:t>
            </a:r>
            <a:r>
              <a:rPr lang="en-US" sz="2000"/>
              <a:t>     </a:t>
            </a:r>
            <a:r>
              <a:rPr b="1" lang="en-US" sz="2000">
                <a:solidFill>
                  <a:srgbClr val="969696"/>
                </a:solidFill>
              </a:rPr>
              <a:t>(1)</a:t>
            </a:r>
            <a:endParaRPr/>
          </a:p>
        </p:txBody>
      </p:sp>
      <p:sp>
        <p:nvSpPr>
          <p:cNvPr id="166" name="Google Shape;166;p10"/>
          <p:cNvSpPr txBox="1"/>
          <p:nvPr>
            <p:ph idx="1" type="body"/>
          </p:nvPr>
        </p:nvSpPr>
        <p:spPr>
          <a:xfrm>
            <a:off x="228600" y="9144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Membulatkan bilangan sampai dengan n bilangan berarti, dapat mengacu pada aturan berikut :</a:t>
            </a:r>
            <a:endParaRPr/>
          </a:p>
        </p:txBody>
      </p:sp>
      <p:cxnSp>
        <p:nvCxnSpPr>
          <p:cNvPr id="167" name="Google Shape;167;p10"/>
          <p:cNvCxnSpPr/>
          <p:nvPr/>
        </p:nvCxnSpPr>
        <p:spPr>
          <a:xfrm>
            <a:off x="228600" y="6858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10"/>
          <p:cNvSpPr/>
          <p:nvPr/>
        </p:nvSpPr>
        <p:spPr>
          <a:xfrm>
            <a:off x="228600" y="1524000"/>
            <a:ext cx="8763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AutoNum type="alphaLcPeriod"/>
            </a:pP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bilangan yang dibuang kurang dari setengah satuan, maka bilangan ke n tetap;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AutoNum type="alphaLcPeriod"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bilangan yang dibuang lebih dari setengah satuan, maka bilangan ke n akan bertambah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AutoNum type="alphaLcPeriod"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bilangan yang dibuang tepat setengah satuan, maka bilangan ke n akan tetap (jika n adalah bilangan genap). Sebaliknya n akan bertambah 1 (jika n adalah bilangan ganjil);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228600" y="38100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sebuah bilangan sudah dibulatkan, maka selanjutnya bilangan tersebut hanya dikatakan benar sampai n bilangan berarti!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457200" y="3733800"/>
            <a:ext cx="8305800" cy="762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/>
          <p:nvPr/>
        </p:nvSpPr>
        <p:spPr>
          <a:xfrm>
            <a:off x="228600" y="4800600"/>
            <a:ext cx="8763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bilangan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π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=  3,14159265358979…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dibulatkan sampai 4 bilangan berarti  =  3.142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dibulatkan sampai 6 bilangan berarti  =  3.14159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 txBox="1"/>
          <p:nvPr>
            <p:ph type="title"/>
          </p:nvPr>
        </p:nvSpPr>
        <p:spPr>
          <a:xfrm>
            <a:off x="152400" y="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Aturan Pembulatan</a:t>
            </a:r>
            <a:r>
              <a:rPr lang="en-US" sz="2000"/>
              <a:t>     </a:t>
            </a:r>
            <a:r>
              <a:rPr b="1" lang="en-US" sz="2000">
                <a:solidFill>
                  <a:srgbClr val="969696"/>
                </a:solidFill>
              </a:rPr>
              <a:t>(2)</a:t>
            </a:r>
            <a:endParaRPr/>
          </a:p>
        </p:txBody>
      </p:sp>
      <p:cxnSp>
        <p:nvCxnSpPr>
          <p:cNvPr id="178" name="Google Shape;178;p11"/>
          <p:cNvCxnSpPr/>
          <p:nvPr/>
        </p:nvCxnSpPr>
        <p:spPr>
          <a:xfrm>
            <a:off x="228600" y="6858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11"/>
          <p:cNvSpPr/>
          <p:nvPr/>
        </p:nvSpPr>
        <p:spPr>
          <a:xfrm>
            <a:off x="228600" y="1143000"/>
            <a:ext cx="8763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Pembulatan pada penjumlahan dan pengurangan 2 bilangan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Bilangan yang ketelitiannya lebih tinggi dibulatkan hingga jumlah angka berarti (di belakang tanda desimal) </a:t>
            </a:r>
            <a:r>
              <a:rPr b="1" i="0" lang="en-US" sz="1600" u="sng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sama dengan</a:t>
            </a:r>
            <a:r>
              <a:rPr b="1" i="0" lang="en-US" sz="16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bilangan yang ketelitiannya paling rendah.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Pembulatan pada penjumlahan dan pengurangan banyak bilangan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Bilangan-bilangan yang ketelitiannya lebih tinggi dibulatkan hingga jumlah angka berarti (di belakang tanda desimal) 1 lebih banyak dibanding bilangan-bilangan yang ketelitiannya paling rendah.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Kemudian hasilnya dibulatkan sampai jumlah angka berarti (di belakang tanda desimal) </a:t>
            </a:r>
            <a:r>
              <a:rPr b="1" i="0" lang="en-US" sz="1600" u="sng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sama dengan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bilangan yang ketelitiannya paling rendah.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Pembulatan pada perkalian, pembagian dan perpangkatan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Bilangan-bilangan yang ketelitiannya lebih tinggi dibulatkan hingga jumlah angka berarti 1 lebih banyak dibanding bilangan-bilangan yang ketelitiannya paling rendah.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Kemudian hasilnya dibulatkan sampai jumlah angka berarti </a:t>
            </a:r>
            <a:r>
              <a:rPr b="1" i="0" lang="en-US" sz="1600" u="sng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sama dengan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bilangan yang ketelitiannya paling rendah.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 txBox="1"/>
          <p:nvPr>
            <p:ph type="title"/>
          </p:nvPr>
        </p:nvSpPr>
        <p:spPr>
          <a:xfrm>
            <a:off x="152400" y="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Aturan Pembulatan</a:t>
            </a:r>
            <a:r>
              <a:rPr lang="en-US" sz="2000"/>
              <a:t>     </a:t>
            </a:r>
            <a:r>
              <a:rPr b="1" lang="en-US" sz="2000">
                <a:solidFill>
                  <a:srgbClr val="969696"/>
                </a:solidFill>
              </a:rPr>
              <a:t>(3)</a:t>
            </a:r>
            <a:endParaRPr/>
          </a:p>
        </p:txBody>
      </p:sp>
      <p:cxnSp>
        <p:nvCxnSpPr>
          <p:cNvPr id="186" name="Google Shape;186;p12"/>
          <p:cNvCxnSpPr/>
          <p:nvPr/>
        </p:nvCxnSpPr>
        <p:spPr>
          <a:xfrm>
            <a:off x="228600" y="6858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12"/>
          <p:cNvSpPr/>
          <p:nvPr/>
        </p:nvSpPr>
        <p:spPr>
          <a:xfrm>
            <a:off x="152400" y="1828800"/>
            <a:ext cx="883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Jumlahkan 561,32 ; 491,6 ; 86,954 ; 3,9462. Diketahui semua bilangan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benar sampai angka terakhir.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561,32 + 491,6 + 86,95 + 3,95 = 1143,82 ≈</a:t>
            </a:r>
            <a:r>
              <a:rPr b="1" i="0" lang="en-US" sz="16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1143,8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152400" y="3048000"/>
            <a:ext cx="883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	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umlahkan 36490 ; 994 ; 557,32 ; 29500 ; 86939. Diketahui 29500 hanya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memiliki 3 angka berarti.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36490 + 990 + 560 + 29500 + 86940 = 154480 ≈</a:t>
            </a:r>
            <a:r>
              <a:rPr b="1" i="0" lang="en-US" sz="16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154500</a:t>
            </a:r>
            <a:endParaRPr b="1" baseline="30000" i="0" sz="1600" u="none" cap="none" strike="noStrike">
              <a:solidFill>
                <a:srgbClr val="00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" name="Google Shape;189;p12"/>
          <p:cNvSpPr/>
          <p:nvPr/>
        </p:nvSpPr>
        <p:spPr>
          <a:xfrm>
            <a:off x="152400" y="9906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Kurangkan 779,8 dengan 46,365.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779,8 – 46,4 = 733,4</a:t>
            </a:r>
            <a:endParaRPr b="1" baseline="30000" i="0" sz="16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/>
          <p:nvPr/>
        </p:nvSpPr>
        <p:spPr>
          <a:xfrm>
            <a:off x="152400" y="42672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Kalikan 349,1 dan 863,4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349,1 x 863,4 = 301412,94 ≈ 301400</a:t>
            </a:r>
            <a:endParaRPr b="1" baseline="30000" i="0" sz="1600" u="none" cap="none" strike="noStrike">
              <a:solidFill>
                <a:srgbClr val="00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" name="Google Shape;191;p12"/>
          <p:cNvSpPr/>
          <p:nvPr/>
        </p:nvSpPr>
        <p:spPr>
          <a:xfrm>
            <a:off x="152400" y="51816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Bagilah 56,3 dengan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√5</a:t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diambil </a:t>
            </a:r>
            <a:r>
              <a:rPr b="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√5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2,236, sehingga 56,3 : 2,236 = 25,178890… ≈ 25,2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">
            <a:hlinkClick action="ppaction://hlinksldjump" r:id="rId3"/>
          </p:cNvPr>
          <p:cNvSpPr/>
          <p:nvPr/>
        </p:nvSpPr>
        <p:spPr>
          <a:xfrm>
            <a:off x="8534400" y="2286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3"/>
          <p:cNvSpPr txBox="1"/>
          <p:nvPr>
            <p:ph type="title"/>
          </p:nvPr>
        </p:nvSpPr>
        <p:spPr>
          <a:xfrm>
            <a:off x="152400" y="0"/>
            <a:ext cx="88392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Pengertian “Kesalahan”</a:t>
            </a:r>
            <a:r>
              <a:rPr b="1" lang="en-US" sz="2000"/>
              <a:t>   </a:t>
            </a:r>
            <a:r>
              <a:rPr b="1" lang="en-US" sz="2000">
                <a:solidFill>
                  <a:srgbClr val="969696"/>
                </a:solidFill>
              </a:rPr>
              <a:t>(1)</a:t>
            </a:r>
            <a:endParaRPr/>
          </a:p>
        </p:txBody>
      </p:sp>
      <p:sp>
        <p:nvSpPr>
          <p:cNvPr id="199" name="Google Shape;199;p13"/>
          <p:cNvSpPr txBox="1"/>
          <p:nvPr>
            <p:ph idx="1" type="body"/>
          </p:nvPr>
        </p:nvSpPr>
        <p:spPr>
          <a:xfrm>
            <a:off x="228600" y="10668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Penyelesaian secara numerik terhadap persamaan matematis akan menghasilkan nilai perkiraan yang mendekati nilai sebenarnya / eksak (yang diperoleh melalui penyelesaian secara analitis).</a:t>
            </a:r>
            <a:endParaRPr/>
          </a:p>
        </p:txBody>
      </p:sp>
      <p:cxnSp>
        <p:nvCxnSpPr>
          <p:cNvPr id="200" name="Google Shape;200;p13"/>
          <p:cNvCxnSpPr/>
          <p:nvPr/>
        </p:nvCxnSpPr>
        <p:spPr>
          <a:xfrm>
            <a:off x="228600" y="6858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13"/>
          <p:cNvSpPr/>
          <p:nvPr/>
        </p:nvSpPr>
        <p:spPr>
          <a:xfrm>
            <a:off x="304800" y="30480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488" lvl="0" marL="344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a.  Kesalahan Bawaan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kesalahan dari nilai data. Salah tulis, salah salin, salah baca, dlsb;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b.  Kesalahan Pembulatan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karena tidak diperhitungkannya beberapa angka terakhir dari suatu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bilangan;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c.  Kesalahan Pemotongan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99FF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99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</a:t>
            </a:r>
            <a:r>
              <a:rPr b="1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karena tidak dilakukannya penghitungan sesuai dengan prosedur yang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benar. misalnya menghentikan proses tak-hingga menjadi proses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488" lvl="0" marL="344488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berhingga (deret Maclaurin : e</a:t>
            </a:r>
            <a:r>
              <a:rPr b="1" baseline="30000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+ x + x</a:t>
            </a:r>
            <a:r>
              <a:rPr b="1" baseline="30000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/2! + x</a:t>
            </a:r>
            <a:r>
              <a:rPr b="1" baseline="30000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/3! + x</a:t>
            </a:r>
            <a:r>
              <a:rPr b="1" baseline="30000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/4! + …);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3"/>
          <p:cNvSpPr/>
          <p:nvPr/>
        </p:nvSpPr>
        <p:spPr>
          <a:xfrm>
            <a:off x="228600" y="22098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Artinya, ada kemungkinan nilai perkiraan akan mengandung kesalahan jika dibandingkan nilai eksaknya. Dan secara umum, bentuk kesalahan numerik ini dibedakan menjadi 3 macam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2006-02-17T22:34:15Z</dcterms:created>
  <dc:creator>Viktor</dc:creator>
</cp:coreProperties>
</file>