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7.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embeddedFontLst>
    <p:embeddedFont>
      <p:font typeface="Arim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7" roundtripDataSignature="AMtx7mjipo42WU/eEEfz8f5di8HQeC79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3FE95E3-BF76-4FD9-BEE4-46C0282CE52B}">
  <a:tblStyle styleId="{93FE95E3-BF76-4FD9-BEE4-46C0282CE52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mo-boldItalic.fntdata"/><Relationship Id="rId25" Type="http://schemas.openxmlformats.org/officeDocument/2006/relationships/font" Target="fonts/Arimo-italic.fntdata"/><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0" name="Google Shape;10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5" name="Google Shape;22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1" name="Google Shape;24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0" name="Google Shape;27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7" name="Google Shape;10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74" name="Google Shape;74;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5" name="Google Shape;75;p2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28"/>
          <p:cNvSpPr/>
          <p:nvPr>
            <p:ph idx="2" type="pic"/>
          </p:nvPr>
        </p:nvSpPr>
        <p:spPr>
          <a:xfrm>
            <a:off x="1792288" y="612775"/>
            <a:ext cx="5486400" cy="4114800"/>
          </a:xfrm>
          <a:prstGeom prst="rect">
            <a:avLst/>
          </a:prstGeom>
          <a:noFill/>
          <a:ln>
            <a:noFill/>
          </a:ln>
        </p:spPr>
      </p:sp>
      <p:sp>
        <p:nvSpPr>
          <p:cNvPr id="81" name="Google Shape;81;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2" name="Google Shape;82;p2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2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2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3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3" name="Google Shape;93;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3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0" name="Google Shape;30;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31" name="Google Shape;31;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21"/>
          <p:cNvSpPr txBox="1"/>
          <p:nvPr>
            <p:ph idx="2" type="body"/>
          </p:nvPr>
        </p:nvSpPr>
        <p:spPr>
          <a:xfrm>
            <a:off x="4648200" y="1600200"/>
            <a:ext cx="4038600" cy="21859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21"/>
          <p:cNvSpPr txBox="1"/>
          <p:nvPr>
            <p:ph idx="3" type="body"/>
          </p:nvPr>
        </p:nvSpPr>
        <p:spPr>
          <a:xfrm>
            <a:off x="4648200" y="3938588"/>
            <a:ext cx="4038600" cy="218757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2" name="Shape 42"/>
        <p:cNvGrpSpPr/>
        <p:nvPr/>
      </p:nvGrpSpPr>
      <p:grpSpPr>
        <a:xfrm>
          <a:off x="0" y="0"/>
          <a:ext cx="0" cy="0"/>
          <a:chOff x="0" y="0"/>
          <a:chExt cx="0" cy="0"/>
        </a:xfrm>
      </p:grpSpPr>
      <p:sp>
        <p:nvSpPr>
          <p:cNvPr id="43" name="Google Shape;4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2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2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50" name="Google Shape;50;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6" name="Google Shape;56;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7" name="Google Shape;57;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8" name="Google Shape;58;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9" name="Google Shape;59;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3.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2.png"/><Relationship Id="rId7" Type="http://schemas.openxmlformats.org/officeDocument/2006/relationships/slide" Target="/ppt/slid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vmlDrawing" Target="../drawings/vmlDrawing4.vml"/><Relationship Id="rId4" Type="http://schemas.openxmlformats.org/officeDocument/2006/relationships/oleObject" Target="../embeddings/oleObject5.bin"/><Relationship Id="rId5" Type="http://schemas.openxmlformats.org/officeDocument/2006/relationships/oleObject" Target="../embeddings/oleObject5.bin"/><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vmlDrawing" Target="../drawings/vmlDrawing5.vml"/><Relationship Id="rId4" Type="http://schemas.openxmlformats.org/officeDocument/2006/relationships/oleObject" Target="../embeddings/oleObject6.bin"/><Relationship Id="rId5" Type="http://schemas.openxmlformats.org/officeDocument/2006/relationships/oleObject" Target="../embeddings/oleObject6.bin"/><Relationship Id="rId6"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6.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2.png"/><Relationship Id="rId7" Type="http://schemas.openxmlformats.org/officeDocument/2006/relationships/slide" Target="/ppt/slid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5.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11.xml"/><Relationship Id="rId8" Type="http://schemas.openxmlformats.org/officeDocument/2006/relationships/slide" Target="/ppt/slid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slide" Target="/ppt/slides/slide2.xml"/></Relationships>
</file>

<file path=ppt/slides/_rels/slide5.xml.rels><?xml version="1.0" encoding="UTF-8" standalone="yes"?><Relationships xmlns="http://schemas.openxmlformats.org/package/2006/relationships"><Relationship Id="rId10" Type="http://schemas.openxmlformats.org/officeDocument/2006/relationships/slide" Target="/ppt/slides/slide2.xml"/><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5.png"/><Relationship Id="rId5" Type="http://schemas.openxmlformats.org/officeDocument/2006/relationships/oleObject" Target="../embeddings/oleObject1.bin"/><Relationship Id="rId6" Type="http://schemas.openxmlformats.org/officeDocument/2006/relationships/image" Target="../media/image4.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slide" Target="/ppt/slid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ctrTitle"/>
          </p:nvPr>
        </p:nvSpPr>
        <p:spPr>
          <a:xfrm>
            <a:off x="609600" y="2209800"/>
            <a:ext cx="7772400" cy="1905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6000">
                <a:solidFill>
                  <a:schemeClr val="dk1"/>
                </a:solidFill>
                <a:latin typeface="Arial"/>
                <a:ea typeface="Arial"/>
                <a:cs typeface="Arial"/>
                <a:sym typeface="Arial"/>
              </a:rPr>
              <a:t>AKAR PERSAMAAN:</a:t>
            </a:r>
            <a:br>
              <a:rPr lang="en-US" sz="6000">
                <a:solidFill>
                  <a:schemeClr val="dk1"/>
                </a:solidFill>
                <a:latin typeface="Arial"/>
                <a:ea typeface="Arial"/>
                <a:cs typeface="Arial"/>
                <a:sym typeface="Arial"/>
              </a:rPr>
            </a:br>
            <a:r>
              <a:rPr lang="en-US" sz="6000">
                <a:solidFill>
                  <a:srgbClr val="000099"/>
                </a:solidFill>
                <a:latin typeface="Arial"/>
                <a:ea typeface="Arial"/>
                <a:cs typeface="Arial"/>
                <a:sym typeface="Arial"/>
              </a:rPr>
              <a:t>Metode Akolade</a:t>
            </a:r>
            <a:endParaRPr/>
          </a:p>
        </p:txBody>
      </p:sp>
      <p:sp>
        <p:nvSpPr>
          <p:cNvPr id="103" name="Google Shape;103;p1"/>
          <p:cNvSpPr txBox="1"/>
          <p:nvPr>
            <p:ph idx="1" type="subTitle"/>
          </p:nvPr>
        </p:nvSpPr>
        <p:spPr>
          <a:xfrm>
            <a:off x="1524000" y="533400"/>
            <a:ext cx="6400800" cy="457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2400"/>
              <a:buFont typeface="Comic Sans MS"/>
              <a:buNone/>
            </a:pPr>
            <a:r>
              <a:rPr b="1" lang="en-US" sz="2400">
                <a:latin typeface="Comic Sans MS"/>
                <a:ea typeface="Comic Sans MS"/>
                <a:cs typeface="Comic Sans MS"/>
                <a:sym typeface="Comic Sans MS"/>
              </a:rPr>
              <a:t>Pertemuan II</a:t>
            </a:r>
            <a:endParaRPr/>
          </a:p>
        </p:txBody>
      </p:sp>
      <p:sp>
        <p:nvSpPr>
          <p:cNvPr id="104" name="Google Shape;104;p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04" name="Google Shape;204;p10"/>
          <p:cNvSpPr txBox="1"/>
          <p:nvPr>
            <p:ph type="title"/>
          </p:nvPr>
        </p:nvSpPr>
        <p:spPr>
          <a:xfrm>
            <a:off x="152400" y="-152400"/>
            <a:ext cx="82296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Metode Bolzano</a:t>
            </a:r>
            <a:r>
              <a:rPr b="1" lang="en-US" sz="2000">
                <a:solidFill>
                  <a:srgbClr val="000099"/>
                </a:solidFill>
                <a:latin typeface="Arial"/>
                <a:ea typeface="Arial"/>
                <a:cs typeface="Arial"/>
                <a:sym typeface="Arial"/>
              </a:rPr>
              <a:t>   </a:t>
            </a:r>
            <a:r>
              <a:rPr b="1" lang="en-US" sz="2000">
                <a:solidFill>
                  <a:srgbClr val="969696"/>
                </a:solidFill>
              </a:rPr>
              <a:t>(4)</a:t>
            </a:r>
            <a:r>
              <a:rPr b="1" lang="en-US" sz="2000">
                <a:solidFill>
                  <a:srgbClr val="000099"/>
                </a:solidFill>
                <a:latin typeface="Arial"/>
                <a:ea typeface="Arial"/>
                <a:cs typeface="Arial"/>
                <a:sym typeface="Arial"/>
              </a:rPr>
              <a:t>  </a:t>
            </a:r>
            <a:endParaRPr b="1" sz="2000">
              <a:solidFill>
                <a:srgbClr val="969696"/>
              </a:solidFill>
              <a:latin typeface="Arimo"/>
              <a:ea typeface="Arimo"/>
              <a:cs typeface="Arimo"/>
              <a:sym typeface="Arimo"/>
            </a:endParaRPr>
          </a:p>
        </p:txBody>
      </p:sp>
      <p:cxnSp>
        <p:nvCxnSpPr>
          <p:cNvPr id="205" name="Google Shape;205;p10"/>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206" name="Google Shape;206;p10"/>
          <p:cNvSpPr/>
          <p:nvPr/>
        </p:nvSpPr>
        <p:spPr>
          <a:xfrm>
            <a:off x="228600" y="838200"/>
            <a:ext cx="86868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1800"/>
              <a:buFont typeface="Comic Sans MS"/>
              <a:buNone/>
            </a:pPr>
            <a:r>
              <a:rPr b="1" i="0" lang="en-US" sz="1800" u="none" cap="none" strike="noStrike">
                <a:solidFill>
                  <a:schemeClr val="lt2"/>
                </a:solidFill>
                <a:latin typeface="Comic Sans MS"/>
                <a:ea typeface="Comic Sans MS"/>
                <a:cs typeface="Comic Sans MS"/>
                <a:sym typeface="Comic Sans MS"/>
              </a:rPr>
              <a:t>contoh :</a:t>
            </a:r>
            <a:r>
              <a:rPr b="1" i="0" lang="en-US" sz="1800" u="none" cap="none" strike="noStrike">
                <a:solidFill>
                  <a:schemeClr val="dk1"/>
                </a:solidFill>
                <a:latin typeface="Comic Sans MS"/>
                <a:ea typeface="Comic Sans MS"/>
                <a:cs typeface="Comic Sans MS"/>
                <a:sym typeface="Comic Sans MS"/>
              </a:rPr>
              <a:t>  bagaimana jika fungsi yang digunakan adalah f(x) = e</a:t>
            </a:r>
            <a:r>
              <a:rPr b="1" baseline="30000" i="0" lang="en-US" sz="1800" u="none" cap="none" strike="noStrike">
                <a:solidFill>
                  <a:schemeClr val="dk1"/>
                </a:solidFill>
                <a:latin typeface="Comic Sans MS"/>
                <a:ea typeface="Comic Sans MS"/>
                <a:cs typeface="Comic Sans MS"/>
                <a:sym typeface="Comic Sans MS"/>
              </a:rPr>
              <a:t>-x</a:t>
            </a:r>
            <a:r>
              <a:rPr b="1" i="0" lang="en-US" sz="1800" u="none" cap="none" strike="noStrike">
                <a:solidFill>
                  <a:schemeClr val="dk1"/>
                </a:solidFill>
                <a:latin typeface="Comic Sans MS"/>
                <a:ea typeface="Comic Sans MS"/>
                <a:cs typeface="Comic Sans MS"/>
                <a:sym typeface="Comic Sans MS"/>
              </a:rPr>
              <a:t> – x ?</a:t>
            </a:r>
            <a:endParaRPr b="1" i="0" sz="1800" u="none" cap="none" strike="noStrike">
              <a:solidFill>
                <a:srgbClr val="969696"/>
              </a:solidFill>
              <a:latin typeface="Comic Sans MS"/>
              <a:ea typeface="Comic Sans MS"/>
              <a:cs typeface="Comic Sans MS"/>
              <a:sym typeface="Comic Sans MS"/>
            </a:endParaRPr>
          </a:p>
        </p:txBody>
      </p:sp>
      <p:graphicFrame>
        <p:nvGraphicFramePr>
          <p:cNvPr id="207" name="Google Shape;207;p10"/>
          <p:cNvGraphicFramePr/>
          <p:nvPr/>
        </p:nvGraphicFramePr>
        <p:xfrm>
          <a:off x="228600" y="1447800"/>
          <a:ext cx="3886200" cy="2506663"/>
        </p:xfrm>
        <a:graphic>
          <a:graphicData uri="http://schemas.openxmlformats.org/presentationml/2006/ole">
            <mc:AlternateContent>
              <mc:Choice Requires="v">
                <p:oleObj r:id="rId4" imgH="2506663" imgW="3886200" progId="Excel.Chart.8" spid="_x0000_s1">
                  <p:embed/>
                </p:oleObj>
              </mc:Choice>
              <mc:Fallback>
                <p:oleObj r:id="rId5" imgH="2506663" imgW="3886200" progId="Excel.Chart.8">
                  <p:embed/>
                  <p:pic>
                    <p:nvPicPr>
                      <p:cNvPr id="207" name="Google Shape;207;p10"/>
                      <p:cNvPicPr preferRelativeResize="0"/>
                      <p:nvPr/>
                    </p:nvPicPr>
                    <p:blipFill rotWithShape="1">
                      <a:blip r:embed="rId6">
                        <a:alphaModFix/>
                      </a:blip>
                      <a:srcRect b="0" l="0" r="0" t="0"/>
                      <a:stretch/>
                    </p:blipFill>
                    <p:spPr>
                      <a:xfrm>
                        <a:off x="228600" y="1447800"/>
                        <a:ext cx="3886200" cy="2506663"/>
                      </a:xfrm>
                      <a:prstGeom prst="rect">
                        <a:avLst/>
                      </a:prstGeom>
                      <a:noFill/>
                      <a:ln>
                        <a:noFill/>
                      </a:ln>
                    </p:spPr>
                  </p:pic>
                </p:oleObj>
              </mc:Fallback>
            </mc:AlternateContent>
          </a:graphicData>
        </a:graphic>
      </p:graphicFrame>
      <p:sp>
        <p:nvSpPr>
          <p:cNvPr id="208" name="Google Shape;208;p10"/>
          <p:cNvSpPr/>
          <p:nvPr/>
        </p:nvSpPr>
        <p:spPr>
          <a:xfrm>
            <a:off x="4267200" y="1447800"/>
            <a:ext cx="48768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Kita dapat menggunakan grafiknya untuk menentukan nilai awal iterasi, yaitu x</a:t>
            </a:r>
            <a:r>
              <a:rPr b="1" baseline="-25000" i="0" lang="en-US" sz="1600" u="none" cap="none" strike="noStrike">
                <a:solidFill>
                  <a:srgbClr val="0033CC"/>
                </a:solidFill>
                <a:latin typeface="Comic Sans MS"/>
                <a:ea typeface="Comic Sans MS"/>
                <a:cs typeface="Comic Sans MS"/>
                <a:sym typeface="Comic Sans MS"/>
              </a:rPr>
              <a:t>1</a:t>
            </a:r>
            <a:r>
              <a:rPr b="1" i="0" lang="en-US" sz="1600" u="none" cap="none" strike="noStrike">
                <a:solidFill>
                  <a:srgbClr val="0033CC"/>
                </a:solidFill>
                <a:latin typeface="Comic Sans MS"/>
                <a:ea typeface="Comic Sans MS"/>
                <a:cs typeface="Comic Sans MS"/>
                <a:sym typeface="Comic Sans MS"/>
              </a:rPr>
              <a:t>=0 dan x</a:t>
            </a:r>
            <a:r>
              <a:rPr b="1" baseline="-25000" i="0" lang="en-US" sz="1600" u="none" cap="none" strike="noStrike">
                <a:solidFill>
                  <a:srgbClr val="0033CC"/>
                </a:solidFill>
                <a:latin typeface="Comic Sans MS"/>
                <a:ea typeface="Comic Sans MS"/>
                <a:cs typeface="Comic Sans MS"/>
                <a:sym typeface="Comic Sans MS"/>
              </a:rPr>
              <a:t>2</a:t>
            </a:r>
            <a:r>
              <a:rPr b="1" i="0" lang="en-US" sz="1600" u="none" cap="none" strike="noStrike">
                <a:solidFill>
                  <a:srgbClr val="0033CC"/>
                </a:solidFill>
                <a:latin typeface="Comic Sans MS"/>
                <a:ea typeface="Comic Sans MS"/>
                <a:cs typeface="Comic Sans MS"/>
                <a:sym typeface="Comic Sans MS"/>
              </a:rPr>
              <a:t>=1 (krn terlihat grafik memotong sumbu X di antara 0 sampai 1).</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Jadi x</a:t>
            </a:r>
            <a:r>
              <a:rPr b="1" baseline="-25000" i="0" lang="en-US" sz="1600" u="none" cap="none" strike="noStrike">
                <a:solidFill>
                  <a:srgbClr val="0033CC"/>
                </a:solidFill>
                <a:latin typeface="Comic Sans MS"/>
                <a:ea typeface="Comic Sans MS"/>
                <a:cs typeface="Comic Sans MS"/>
                <a:sym typeface="Comic Sans MS"/>
              </a:rPr>
              <a:t>3</a:t>
            </a:r>
            <a:r>
              <a:rPr b="1" i="0" lang="en-US" sz="1600" u="none" cap="none" strike="noStrike">
                <a:solidFill>
                  <a:srgbClr val="0033CC"/>
                </a:solidFill>
                <a:latin typeface="Comic Sans MS"/>
                <a:ea typeface="Comic Sans MS"/>
                <a:cs typeface="Comic Sans MS"/>
                <a:sym typeface="Comic Sans MS"/>
              </a:rPr>
              <a:t> = (0 + 1) / 2 = 0,5</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E</a:t>
            </a:r>
            <a:r>
              <a:rPr b="1" baseline="-25000" i="0" lang="en-US" sz="1600" u="none" cap="none" strike="noStrike">
                <a:solidFill>
                  <a:srgbClr val="0033CC"/>
                </a:solidFill>
                <a:latin typeface="Comic Sans MS"/>
                <a:ea typeface="Comic Sans MS"/>
                <a:cs typeface="Comic Sans MS"/>
                <a:sym typeface="Comic Sans MS"/>
              </a:rPr>
              <a:t>a</a:t>
            </a:r>
            <a:r>
              <a:rPr b="1" i="0" lang="en-US" sz="1600" u="none" cap="none" strike="noStrike">
                <a:solidFill>
                  <a:srgbClr val="0033CC"/>
                </a:solidFill>
                <a:latin typeface="Comic Sans MS"/>
                <a:ea typeface="Comic Sans MS"/>
                <a:cs typeface="Comic Sans MS"/>
                <a:sym typeface="Comic Sans MS"/>
              </a:rPr>
              <a:t> = 0,56714329 – 0,5 = 0,06714329</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Atau, Er = (0,06714329/0,56714329) . 100%</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	=  11,8%</a:t>
            </a:r>
            <a:endParaRPr/>
          </a:p>
        </p:txBody>
      </p:sp>
      <p:sp>
        <p:nvSpPr>
          <p:cNvPr id="209" name="Google Shape;209;p10"/>
          <p:cNvSpPr/>
          <p:nvPr/>
        </p:nvSpPr>
        <p:spPr>
          <a:xfrm>
            <a:off x="2209800" y="2133600"/>
            <a:ext cx="1828800" cy="381000"/>
          </a:xfrm>
          <a:prstGeom prst="wedgeEllipseCallout">
            <a:avLst>
              <a:gd fmla="val -33940" name="adj1"/>
              <a:gd fmla="val 142917"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0,56714329…</a:t>
            </a:r>
            <a:endParaRPr/>
          </a:p>
        </p:txBody>
      </p:sp>
      <p:sp>
        <p:nvSpPr>
          <p:cNvPr id="210" name="Google Shape;210;p10"/>
          <p:cNvSpPr/>
          <p:nvPr/>
        </p:nvSpPr>
        <p:spPr>
          <a:xfrm>
            <a:off x="76200" y="4038600"/>
            <a:ext cx="4495800" cy="220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800080"/>
              </a:buClr>
              <a:buSzPts val="1600"/>
              <a:buFont typeface="Comic Sans MS"/>
              <a:buNone/>
            </a:pPr>
            <a:r>
              <a:rPr b="1" i="0" lang="en-US" sz="1600" u="none" cap="none" strike="noStrike">
                <a:solidFill>
                  <a:srgbClr val="800080"/>
                </a:solidFill>
                <a:latin typeface="Comic Sans MS"/>
                <a:ea typeface="Comic Sans MS"/>
                <a:cs typeface="Comic Sans MS"/>
                <a:sym typeface="Comic Sans MS"/>
              </a:rPr>
              <a:t>Ingat, f(0) = 1 dan f(1) = -0,63212.</a:t>
            </a:r>
            <a:endParaRPr/>
          </a:p>
          <a:p>
            <a:pPr indent="0" lvl="0" marL="0" marR="0" rtl="0" algn="l">
              <a:spcBef>
                <a:spcPts val="320"/>
              </a:spcBef>
              <a:spcAft>
                <a:spcPts val="0"/>
              </a:spcAft>
              <a:buClr>
                <a:srgbClr val="800080"/>
              </a:buClr>
              <a:buSzPts val="1600"/>
              <a:buFont typeface="Comic Sans MS"/>
              <a:buNone/>
            </a:pPr>
            <a:r>
              <a:rPr b="1" i="0" lang="en-US" sz="1600" u="none" cap="none" strike="noStrike">
                <a:solidFill>
                  <a:srgbClr val="800080"/>
                </a:solidFill>
                <a:latin typeface="Comic Sans MS"/>
                <a:ea typeface="Comic Sans MS"/>
                <a:cs typeface="Comic Sans MS"/>
                <a:sym typeface="Comic Sans MS"/>
              </a:rPr>
              <a:t>Dan f(0,5) = 0,06531.</a:t>
            </a:r>
            <a:endParaRPr/>
          </a:p>
          <a:p>
            <a:pPr indent="0" lvl="0" marL="0" marR="0" rtl="0" algn="l">
              <a:spcBef>
                <a:spcPts val="320"/>
              </a:spcBef>
              <a:spcAft>
                <a:spcPts val="0"/>
              </a:spcAft>
              <a:buClr>
                <a:srgbClr val="800080"/>
              </a:buClr>
              <a:buSzPts val="1600"/>
              <a:buFont typeface="Comic Sans MS"/>
              <a:buNone/>
            </a:pPr>
            <a:r>
              <a:rPr b="1" i="0" lang="en-US" sz="1600" u="none" cap="none" strike="noStrike">
                <a:solidFill>
                  <a:srgbClr val="800080"/>
                </a:solidFill>
                <a:latin typeface="Comic Sans MS"/>
                <a:ea typeface="Comic Sans MS"/>
                <a:cs typeface="Comic Sans MS"/>
                <a:sym typeface="Comic Sans MS"/>
              </a:rPr>
              <a:t>Jadi akar terletak antara 0,5 sampai 1.</a:t>
            </a:r>
            <a:endParaRPr/>
          </a:p>
          <a:p>
            <a:pPr indent="0" lvl="0" marL="0" marR="0" rtl="0" algn="l">
              <a:spcBef>
                <a:spcPts val="320"/>
              </a:spcBef>
              <a:spcAft>
                <a:spcPts val="0"/>
              </a:spcAft>
              <a:buClr>
                <a:schemeClr val="dk1"/>
              </a:buClr>
              <a:buSzPts val="1600"/>
              <a:buFont typeface="Arial"/>
              <a:buNone/>
            </a:pPr>
            <a:r>
              <a:t/>
            </a:r>
            <a:endParaRPr b="1" i="0" sz="1600" u="none" cap="none" strike="noStrike">
              <a:solidFill>
                <a:srgbClr val="800080"/>
              </a:solidFill>
              <a:latin typeface="Comic Sans MS"/>
              <a:ea typeface="Comic Sans MS"/>
              <a:cs typeface="Comic Sans MS"/>
              <a:sym typeface="Comic Sans MS"/>
            </a:endParaRPr>
          </a:p>
          <a:p>
            <a:pPr indent="0" lvl="0" marL="0" marR="0" rtl="0" algn="l">
              <a:spcBef>
                <a:spcPts val="320"/>
              </a:spcBef>
              <a:spcAft>
                <a:spcPts val="0"/>
              </a:spcAft>
              <a:buClr>
                <a:srgbClr val="800080"/>
              </a:buClr>
              <a:buSzPts val="1600"/>
              <a:buFont typeface="Comic Sans MS"/>
              <a:buNone/>
            </a:pPr>
            <a:r>
              <a:rPr b="1" i="0" lang="en-US" sz="1600" u="none" cap="none" strike="noStrike">
                <a:solidFill>
                  <a:srgbClr val="800080"/>
                </a:solidFill>
                <a:latin typeface="Comic Sans MS"/>
                <a:ea typeface="Comic Sans MS"/>
                <a:cs typeface="Comic Sans MS"/>
                <a:sym typeface="Comic Sans MS"/>
              </a:rPr>
              <a:t>X</a:t>
            </a:r>
            <a:r>
              <a:rPr b="1" baseline="-25000" i="0" lang="en-US" sz="1600" u="none" cap="none" strike="noStrike">
                <a:solidFill>
                  <a:srgbClr val="800080"/>
                </a:solidFill>
                <a:latin typeface="Comic Sans MS"/>
                <a:ea typeface="Comic Sans MS"/>
                <a:cs typeface="Comic Sans MS"/>
                <a:sym typeface="Comic Sans MS"/>
              </a:rPr>
              <a:t>3</a:t>
            </a:r>
            <a:r>
              <a:rPr b="1" i="0" lang="en-US" sz="1600" u="none" cap="none" strike="noStrike">
                <a:solidFill>
                  <a:srgbClr val="800080"/>
                </a:solidFill>
                <a:latin typeface="Comic Sans MS"/>
                <a:ea typeface="Comic Sans MS"/>
                <a:cs typeface="Comic Sans MS"/>
                <a:sym typeface="Comic Sans MS"/>
              </a:rPr>
              <a:t> = (0,5 + 1) / 2 = 0,75</a:t>
            </a:r>
            <a:endParaRPr/>
          </a:p>
          <a:p>
            <a:pPr indent="0" lvl="0" marL="0" marR="0" rtl="0" algn="l">
              <a:spcBef>
                <a:spcPts val="320"/>
              </a:spcBef>
              <a:spcAft>
                <a:spcPts val="0"/>
              </a:spcAft>
              <a:buClr>
                <a:srgbClr val="800080"/>
              </a:buClr>
              <a:buSzPts val="1600"/>
              <a:buFont typeface="Comic Sans MS"/>
              <a:buNone/>
            </a:pPr>
            <a:r>
              <a:rPr b="1" i="0" lang="en-US" sz="1600" u="none" cap="none" strike="noStrike">
                <a:solidFill>
                  <a:srgbClr val="800080"/>
                </a:solidFill>
                <a:latin typeface="Comic Sans MS"/>
                <a:ea typeface="Comic Sans MS"/>
                <a:cs typeface="Comic Sans MS"/>
                <a:sym typeface="Comic Sans MS"/>
              </a:rPr>
              <a:t>f(0,75) = -0,030</a:t>
            </a:r>
            <a:endParaRPr/>
          </a:p>
          <a:p>
            <a:pPr indent="0" lvl="0" marL="0" marR="0" rtl="0" algn="l">
              <a:spcBef>
                <a:spcPts val="320"/>
              </a:spcBef>
              <a:spcAft>
                <a:spcPts val="0"/>
              </a:spcAft>
              <a:buClr>
                <a:srgbClr val="800080"/>
              </a:buClr>
              <a:buSzPts val="1600"/>
              <a:buFont typeface="Comic Sans MS"/>
              <a:buNone/>
            </a:pPr>
            <a:r>
              <a:rPr b="1" i="0" lang="en-US" sz="1600" u="none" cap="none" strike="noStrike">
                <a:solidFill>
                  <a:srgbClr val="800080"/>
                </a:solidFill>
                <a:latin typeface="Comic Sans MS"/>
                <a:ea typeface="Comic Sans MS"/>
                <a:cs typeface="Comic Sans MS"/>
                <a:sym typeface="Comic Sans MS"/>
              </a:rPr>
              <a:t>Jadi akar terletak antara 0,5 sampai 0,75</a:t>
            </a:r>
            <a:endParaRPr/>
          </a:p>
        </p:txBody>
      </p:sp>
      <p:sp>
        <p:nvSpPr>
          <p:cNvPr id="211" name="Google Shape;211;p10"/>
          <p:cNvSpPr/>
          <p:nvPr/>
        </p:nvSpPr>
        <p:spPr>
          <a:xfrm>
            <a:off x="4724400" y="4038600"/>
            <a:ext cx="4343400" cy="182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6600"/>
              </a:buClr>
              <a:buSzPts val="1600"/>
              <a:buFont typeface="Comic Sans MS"/>
              <a:buNone/>
            </a:pPr>
            <a:r>
              <a:rPr b="1" i="0" lang="en-US" sz="1600" u="none" cap="none" strike="noStrike">
                <a:solidFill>
                  <a:srgbClr val="006600"/>
                </a:solidFill>
                <a:latin typeface="Comic Sans MS"/>
                <a:ea typeface="Comic Sans MS"/>
                <a:cs typeface="Comic Sans MS"/>
                <a:sym typeface="Comic Sans MS"/>
              </a:rPr>
              <a:t>X</a:t>
            </a:r>
            <a:r>
              <a:rPr b="1" baseline="-25000" i="0" lang="en-US" sz="1600" u="none" cap="none" strike="noStrike">
                <a:solidFill>
                  <a:srgbClr val="006600"/>
                </a:solidFill>
                <a:latin typeface="Comic Sans MS"/>
                <a:ea typeface="Comic Sans MS"/>
                <a:cs typeface="Comic Sans MS"/>
                <a:sym typeface="Comic Sans MS"/>
              </a:rPr>
              <a:t>3</a:t>
            </a:r>
            <a:r>
              <a:rPr b="1" i="0" lang="en-US" sz="1600" u="none" cap="none" strike="noStrike">
                <a:solidFill>
                  <a:srgbClr val="006600"/>
                </a:solidFill>
                <a:latin typeface="Comic Sans MS"/>
                <a:ea typeface="Comic Sans MS"/>
                <a:cs typeface="Comic Sans MS"/>
                <a:sym typeface="Comic Sans MS"/>
              </a:rPr>
              <a:t> = (0,5 + 0,75) / 2 = 0,625</a:t>
            </a:r>
            <a:endParaRPr/>
          </a:p>
          <a:p>
            <a:pPr indent="0" lvl="0" marL="0" marR="0" rtl="0" algn="l">
              <a:spcBef>
                <a:spcPts val="0"/>
              </a:spcBef>
              <a:spcAft>
                <a:spcPts val="0"/>
              </a:spcAft>
              <a:buClr>
                <a:srgbClr val="006600"/>
              </a:buClr>
              <a:buSzPts val="1600"/>
              <a:buFont typeface="Comic Sans MS"/>
              <a:buNone/>
            </a:pPr>
            <a:r>
              <a:rPr b="1" i="0" lang="en-US" sz="1600" u="none" cap="none" strike="noStrike">
                <a:solidFill>
                  <a:srgbClr val="006600"/>
                </a:solidFill>
                <a:latin typeface="Comic Sans MS"/>
                <a:ea typeface="Comic Sans MS"/>
                <a:cs typeface="Comic Sans MS"/>
                <a:sym typeface="Comic Sans MS"/>
              </a:rPr>
              <a:t>f(0,625) = -0,010</a:t>
            </a:r>
            <a:endParaRPr/>
          </a:p>
          <a:p>
            <a:pPr indent="0" lvl="0" marL="0" marR="0" rtl="0" algn="l">
              <a:spcBef>
                <a:spcPts val="0"/>
              </a:spcBef>
              <a:spcAft>
                <a:spcPts val="0"/>
              </a:spcAft>
              <a:buClr>
                <a:srgbClr val="006600"/>
              </a:buClr>
              <a:buSzPts val="1600"/>
              <a:buFont typeface="Comic Sans MS"/>
              <a:buNone/>
            </a:pPr>
            <a:r>
              <a:rPr b="1" i="0" lang="en-US" sz="1600" u="none" cap="none" strike="noStrike">
                <a:solidFill>
                  <a:srgbClr val="006600"/>
                </a:solidFill>
                <a:latin typeface="Comic Sans MS"/>
                <a:ea typeface="Comic Sans MS"/>
                <a:cs typeface="Comic Sans MS"/>
                <a:sym typeface="Comic Sans MS"/>
              </a:rPr>
              <a:t>Jadi akar terletak antara 0,5 dan 0,625</a:t>
            </a:r>
            <a:endParaRPr/>
          </a:p>
          <a:p>
            <a:pPr indent="0" lvl="0" marL="0" marR="0" rtl="0" algn="l">
              <a:spcBef>
                <a:spcPts val="0"/>
              </a:spcBef>
              <a:spcAft>
                <a:spcPts val="0"/>
              </a:spcAft>
              <a:buClr>
                <a:schemeClr val="dk1"/>
              </a:buClr>
              <a:buSzPts val="1600"/>
              <a:buFont typeface="Arial"/>
              <a:buNone/>
            </a:pPr>
            <a:r>
              <a:t/>
            </a:r>
            <a:endParaRPr b="1" i="0" sz="1600" u="none" cap="none" strike="noStrike">
              <a:solidFill>
                <a:srgbClr val="006600"/>
              </a:solidFill>
              <a:latin typeface="Comic Sans MS"/>
              <a:ea typeface="Comic Sans MS"/>
              <a:cs typeface="Comic Sans MS"/>
              <a:sym typeface="Comic Sans MS"/>
            </a:endParaRPr>
          </a:p>
          <a:p>
            <a:pPr indent="0" lvl="0" marL="0" marR="0" rtl="0" algn="l">
              <a:spcBef>
                <a:spcPts val="0"/>
              </a:spcBef>
              <a:spcAft>
                <a:spcPts val="0"/>
              </a:spcAft>
              <a:buClr>
                <a:srgbClr val="006600"/>
              </a:buClr>
              <a:buSzPts val="1600"/>
              <a:buFont typeface="Comic Sans MS"/>
              <a:buNone/>
            </a:pPr>
            <a:r>
              <a:rPr b="1" i="0" lang="en-US" sz="1600" u="none" cap="none" strike="noStrike">
                <a:solidFill>
                  <a:srgbClr val="006600"/>
                </a:solidFill>
                <a:latin typeface="Comic Sans MS"/>
                <a:ea typeface="Comic Sans MS"/>
                <a:cs typeface="Comic Sans MS"/>
                <a:sym typeface="Comic Sans MS"/>
              </a:rPr>
              <a:t>X</a:t>
            </a:r>
            <a:r>
              <a:rPr b="1" baseline="-25000" i="0" lang="en-US" sz="1600" u="none" cap="none" strike="noStrike">
                <a:solidFill>
                  <a:srgbClr val="006600"/>
                </a:solidFill>
                <a:latin typeface="Comic Sans MS"/>
                <a:ea typeface="Comic Sans MS"/>
                <a:cs typeface="Comic Sans MS"/>
                <a:sym typeface="Comic Sans MS"/>
              </a:rPr>
              <a:t>3</a:t>
            </a:r>
            <a:r>
              <a:rPr b="1" i="0" lang="en-US" sz="1600" u="none" cap="none" strike="noStrike">
                <a:solidFill>
                  <a:srgbClr val="006600"/>
                </a:solidFill>
                <a:latin typeface="Comic Sans MS"/>
                <a:ea typeface="Comic Sans MS"/>
                <a:cs typeface="Comic Sans MS"/>
                <a:sym typeface="Comic Sans MS"/>
              </a:rPr>
              <a:t> = (0,5 + 0,625) / 2 = 0,5625</a:t>
            </a:r>
            <a:endParaRPr/>
          </a:p>
          <a:p>
            <a:pPr indent="0" lvl="0" marL="0" marR="0" rtl="0" algn="l">
              <a:spcBef>
                <a:spcPts val="0"/>
              </a:spcBef>
              <a:spcAft>
                <a:spcPts val="0"/>
              </a:spcAft>
              <a:buClr>
                <a:srgbClr val="006600"/>
              </a:buClr>
              <a:buSzPts val="1600"/>
              <a:buFont typeface="Comic Sans MS"/>
              <a:buNone/>
            </a:pPr>
            <a:r>
              <a:rPr b="1" i="0" lang="en-US" sz="1600" u="none" cap="none" strike="noStrike">
                <a:solidFill>
                  <a:srgbClr val="006600"/>
                </a:solidFill>
                <a:latin typeface="Comic Sans MS"/>
                <a:ea typeface="Comic Sans MS"/>
                <a:cs typeface="Comic Sans MS"/>
                <a:sym typeface="Comic Sans MS"/>
              </a:rPr>
              <a:t>E</a:t>
            </a:r>
            <a:r>
              <a:rPr b="1" baseline="-25000" i="0" lang="en-US" sz="1600" u="none" cap="none" strike="noStrike">
                <a:solidFill>
                  <a:srgbClr val="006600"/>
                </a:solidFill>
                <a:latin typeface="Comic Sans MS"/>
                <a:ea typeface="Comic Sans MS"/>
                <a:cs typeface="Comic Sans MS"/>
                <a:sym typeface="Comic Sans MS"/>
              </a:rPr>
              <a:t>a</a:t>
            </a:r>
            <a:r>
              <a:rPr b="1" i="0" lang="en-US" sz="1600" u="none" cap="none" strike="noStrike">
                <a:solidFill>
                  <a:srgbClr val="006600"/>
                </a:solidFill>
                <a:latin typeface="Comic Sans MS"/>
                <a:ea typeface="Comic Sans MS"/>
                <a:cs typeface="Comic Sans MS"/>
                <a:sym typeface="Comic Sans MS"/>
              </a:rPr>
              <a:t> = 0,56714329 – 0,5625 = 0,004543</a:t>
            </a:r>
            <a:endParaRPr/>
          </a:p>
          <a:p>
            <a:pPr indent="0" lvl="0" marL="0" marR="0" rtl="0" algn="l">
              <a:spcBef>
                <a:spcPts val="0"/>
              </a:spcBef>
              <a:spcAft>
                <a:spcPts val="0"/>
              </a:spcAft>
              <a:buClr>
                <a:srgbClr val="006600"/>
              </a:buClr>
              <a:buSzPts val="1600"/>
              <a:buFont typeface="Comic Sans MS"/>
              <a:buNone/>
            </a:pPr>
            <a:r>
              <a:rPr b="1" i="0" lang="en-US" sz="1600" u="none" cap="none" strike="noStrike">
                <a:solidFill>
                  <a:srgbClr val="006600"/>
                </a:solidFill>
                <a:latin typeface="Comic Sans MS"/>
                <a:ea typeface="Comic Sans MS"/>
                <a:cs typeface="Comic Sans MS"/>
                <a:sym typeface="Comic Sans MS"/>
              </a:rPr>
              <a:t>Er = 0,819%</a:t>
            </a:r>
            <a:endParaRPr/>
          </a:p>
        </p:txBody>
      </p:sp>
      <p:cxnSp>
        <p:nvCxnSpPr>
          <p:cNvPr id="212" name="Google Shape;212;p10"/>
          <p:cNvCxnSpPr/>
          <p:nvPr/>
        </p:nvCxnSpPr>
        <p:spPr>
          <a:xfrm>
            <a:off x="4648200" y="4038600"/>
            <a:ext cx="0" cy="2057400"/>
          </a:xfrm>
          <a:prstGeom prst="straightConnector1">
            <a:avLst/>
          </a:prstGeom>
          <a:noFill/>
          <a:ln cap="flat" cmpd="sng" w="28575">
            <a:solidFill>
              <a:schemeClr val="dk1"/>
            </a:solidFill>
            <a:prstDash val="solid"/>
            <a:round/>
            <a:headEnd len="med" w="med" type="none"/>
            <a:tailEnd len="med" w="med" type="none"/>
          </a:ln>
        </p:spPr>
      </p:cxnSp>
      <p:sp>
        <p:nvSpPr>
          <p:cNvPr id="213" name="Google Shape;213;p10">
            <a:hlinkClick action="ppaction://hlinksldjump" r:id="rId7"/>
          </p:cNvPr>
          <p:cNvSpPr/>
          <p:nvPr/>
        </p:nvSpPr>
        <p:spPr>
          <a:xfrm>
            <a:off x="8534400" y="152400"/>
            <a:ext cx="381000" cy="304800"/>
          </a:xfrm>
          <a:custGeom>
            <a:rect b="b" l="l" r="r" t="t"/>
            <a:pathLst>
              <a:path extrusionOk="0" h="120000" w="120000">
                <a:moveTo>
                  <a:pt x="0" y="0"/>
                </a:moveTo>
                <a:lnTo>
                  <a:pt x="120000" y="0"/>
                </a:lnTo>
                <a:lnTo>
                  <a:pt x="120000" y="120000"/>
                </a:lnTo>
                <a:lnTo>
                  <a:pt x="0" y="120000"/>
                </a:lnTo>
                <a:close/>
                <a:moveTo>
                  <a:pt x="24000" y="60000"/>
                </a:moveTo>
                <a:lnTo>
                  <a:pt x="96000" y="15000"/>
                </a:lnTo>
                <a:lnTo>
                  <a:pt x="96000" y="105000"/>
                </a:lnTo>
                <a:close/>
              </a:path>
              <a:path extrusionOk="0" fill="darken" h="120000" w="120000">
                <a:moveTo>
                  <a:pt x="24000" y="60000"/>
                </a:moveTo>
                <a:lnTo>
                  <a:pt x="96000" y="15000"/>
                </a:lnTo>
                <a:lnTo>
                  <a:pt x="96000" y="105000"/>
                </a:lnTo>
                <a:close/>
              </a:path>
              <a:path extrusionOk="0" fill="none" h="120000" w="120000">
                <a:moveTo>
                  <a:pt x="24000" y="60000"/>
                </a:moveTo>
                <a:lnTo>
                  <a:pt x="96000" y="15000"/>
                </a:lnTo>
                <a:lnTo>
                  <a:pt x="96000" y="10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19" name="Google Shape;219;p11"/>
          <p:cNvSpPr txBox="1"/>
          <p:nvPr>
            <p:ph type="title"/>
          </p:nvPr>
        </p:nvSpPr>
        <p:spPr>
          <a:xfrm>
            <a:off x="152400" y="-152400"/>
            <a:ext cx="82296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Metode Regula Falsi</a:t>
            </a:r>
            <a:r>
              <a:rPr b="1" lang="en-US" sz="2000">
                <a:solidFill>
                  <a:srgbClr val="000099"/>
                </a:solidFill>
                <a:latin typeface="Arial"/>
                <a:ea typeface="Arial"/>
                <a:cs typeface="Arial"/>
                <a:sym typeface="Arial"/>
              </a:rPr>
              <a:t>    </a:t>
            </a:r>
            <a:r>
              <a:rPr b="1" lang="en-US" sz="2000">
                <a:solidFill>
                  <a:srgbClr val="969696"/>
                </a:solidFill>
              </a:rPr>
              <a:t>(1)</a:t>
            </a:r>
            <a:r>
              <a:rPr b="1" lang="en-US" sz="2000">
                <a:solidFill>
                  <a:srgbClr val="000099"/>
                </a:solidFill>
                <a:latin typeface="Arial"/>
                <a:ea typeface="Arial"/>
                <a:cs typeface="Arial"/>
                <a:sym typeface="Arial"/>
              </a:rPr>
              <a:t>  </a:t>
            </a:r>
            <a:endParaRPr b="1" sz="2000">
              <a:solidFill>
                <a:srgbClr val="969696"/>
              </a:solidFill>
              <a:latin typeface="Arimo"/>
              <a:ea typeface="Arimo"/>
              <a:cs typeface="Arimo"/>
              <a:sym typeface="Arimo"/>
            </a:endParaRPr>
          </a:p>
        </p:txBody>
      </p:sp>
      <p:cxnSp>
        <p:nvCxnSpPr>
          <p:cNvPr id="220" name="Google Shape;220;p11"/>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221" name="Google Shape;221;p11"/>
          <p:cNvSpPr/>
          <p:nvPr/>
        </p:nvSpPr>
        <p:spPr>
          <a:xfrm>
            <a:off x="228600" y="914400"/>
            <a:ext cx="8686800" cy="129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Disebut pula </a:t>
            </a:r>
            <a:r>
              <a:rPr b="1" i="0" lang="en-US" sz="1800" u="none" cap="none" strike="noStrike">
                <a:solidFill>
                  <a:srgbClr val="0033CC"/>
                </a:solidFill>
                <a:latin typeface="Comic Sans MS"/>
                <a:ea typeface="Comic Sans MS"/>
                <a:cs typeface="Comic Sans MS"/>
                <a:sym typeface="Comic Sans MS"/>
              </a:rPr>
              <a:t>metode Posisi Salah</a:t>
            </a:r>
            <a:r>
              <a:rPr b="1" i="0" lang="en-US" sz="1800" u="none" cap="none" strike="noStrike">
                <a:solidFill>
                  <a:schemeClr val="dk1"/>
                </a:solidFill>
                <a:latin typeface="Comic Sans MS"/>
                <a:ea typeface="Comic Sans MS"/>
                <a:cs typeface="Comic Sans MS"/>
                <a:sym typeface="Comic Sans MS"/>
              </a:rPr>
              <a:t> atau </a:t>
            </a:r>
            <a:r>
              <a:rPr b="1" i="0" lang="en-US" sz="1800" u="none" cap="none" strike="noStrike">
                <a:solidFill>
                  <a:srgbClr val="0033CC"/>
                </a:solidFill>
                <a:latin typeface="Comic Sans MS"/>
                <a:ea typeface="Comic Sans MS"/>
                <a:cs typeface="Comic Sans MS"/>
                <a:sym typeface="Comic Sans MS"/>
              </a:rPr>
              <a:t>metode Interpolasi Linier</a:t>
            </a:r>
            <a:r>
              <a:rPr b="1" i="0" lang="en-US" sz="1800" u="none" cap="none" strike="noStrike">
                <a:solidFill>
                  <a:schemeClr val="dk1"/>
                </a:solidFill>
                <a:latin typeface="Comic Sans MS"/>
                <a:ea typeface="Comic Sans MS"/>
                <a:cs typeface="Comic Sans MS"/>
                <a:sym typeface="Comic Sans MS"/>
              </a:rPr>
              <a:t>.</a:t>
            </a:r>
            <a:endParaRPr/>
          </a:p>
          <a:p>
            <a:pPr indent="0" lvl="0" marL="0" marR="0" rtl="0" algn="l">
              <a:spcBef>
                <a:spcPts val="36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Metode yang pada banyak kasus sering memberikan hasil yang lebih baik ketimbang metode Bolzano ini, bekerja dengan meng-interpolasi-kan 2 nilai fungsi yang berlawanan tanda.</a:t>
            </a:r>
            <a:endParaRPr b="1" i="0" sz="1800" u="none" cap="none" strike="noStrike">
              <a:solidFill>
                <a:srgbClr val="969696"/>
              </a:solidFill>
              <a:latin typeface="Comic Sans MS"/>
              <a:ea typeface="Comic Sans MS"/>
              <a:cs typeface="Comic Sans MS"/>
              <a:sym typeface="Comic Sans MS"/>
            </a:endParaRPr>
          </a:p>
        </p:txBody>
      </p:sp>
      <p:graphicFrame>
        <p:nvGraphicFramePr>
          <p:cNvPr id="222" name="Google Shape;222;p11"/>
          <p:cNvGraphicFramePr/>
          <p:nvPr/>
        </p:nvGraphicFramePr>
        <p:xfrm>
          <a:off x="1752600" y="2209800"/>
          <a:ext cx="5486400" cy="3822700"/>
        </p:xfrm>
        <a:graphic>
          <a:graphicData uri="http://schemas.openxmlformats.org/presentationml/2006/ole">
            <mc:AlternateContent>
              <mc:Choice Requires="v">
                <p:oleObj r:id="rId4" imgH="3822700" imgW="5486400" progId="Visio.Drawing.11" spid="_x0000_s1">
                  <p:embed/>
                </p:oleObj>
              </mc:Choice>
              <mc:Fallback>
                <p:oleObj r:id="rId5" imgH="3822700" imgW="5486400" progId="Visio.Drawing.11">
                  <p:embed/>
                  <p:pic>
                    <p:nvPicPr>
                      <p:cNvPr id="222" name="Google Shape;222;p11"/>
                      <p:cNvPicPr preferRelativeResize="0"/>
                      <p:nvPr/>
                    </p:nvPicPr>
                    <p:blipFill rotWithShape="1">
                      <a:blip r:embed="rId6">
                        <a:alphaModFix/>
                      </a:blip>
                      <a:srcRect b="0" l="0" r="0" t="0"/>
                      <a:stretch/>
                    </p:blipFill>
                    <p:spPr>
                      <a:xfrm>
                        <a:off x="1752600" y="2209800"/>
                        <a:ext cx="5486400" cy="3822700"/>
                      </a:xfrm>
                      <a:prstGeom prst="rect">
                        <a:avLst/>
                      </a:prstGeom>
                      <a:noFill/>
                      <a:ln>
                        <a:noFill/>
                      </a:ln>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28" name="Google Shape;228;p12"/>
          <p:cNvSpPr txBox="1"/>
          <p:nvPr>
            <p:ph type="title"/>
          </p:nvPr>
        </p:nvSpPr>
        <p:spPr>
          <a:xfrm>
            <a:off x="152400" y="-152400"/>
            <a:ext cx="82296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Metode Regula Falsi</a:t>
            </a:r>
            <a:r>
              <a:rPr b="1" lang="en-US" sz="2000">
                <a:solidFill>
                  <a:srgbClr val="000099"/>
                </a:solidFill>
                <a:latin typeface="Arial"/>
                <a:ea typeface="Arial"/>
                <a:cs typeface="Arial"/>
                <a:sym typeface="Arial"/>
              </a:rPr>
              <a:t>    </a:t>
            </a:r>
            <a:r>
              <a:rPr b="1" lang="en-US" sz="2000">
                <a:solidFill>
                  <a:srgbClr val="969696"/>
                </a:solidFill>
              </a:rPr>
              <a:t>(2)</a:t>
            </a:r>
            <a:r>
              <a:rPr b="1" lang="en-US" sz="2000">
                <a:solidFill>
                  <a:srgbClr val="000099"/>
                </a:solidFill>
                <a:latin typeface="Arial"/>
                <a:ea typeface="Arial"/>
                <a:cs typeface="Arial"/>
                <a:sym typeface="Arial"/>
              </a:rPr>
              <a:t>  </a:t>
            </a:r>
            <a:endParaRPr b="1" sz="2000">
              <a:solidFill>
                <a:srgbClr val="969696"/>
              </a:solidFill>
              <a:latin typeface="Arimo"/>
              <a:ea typeface="Arimo"/>
              <a:cs typeface="Arimo"/>
              <a:sym typeface="Arimo"/>
            </a:endParaRPr>
          </a:p>
        </p:txBody>
      </p:sp>
      <p:cxnSp>
        <p:nvCxnSpPr>
          <p:cNvPr id="229" name="Google Shape;229;p12"/>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230" name="Google Shape;230;p12"/>
          <p:cNvSpPr/>
          <p:nvPr/>
        </p:nvSpPr>
        <p:spPr>
          <a:xfrm>
            <a:off x="381000" y="3886200"/>
            <a:ext cx="3886200" cy="213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660066"/>
              </a:buClr>
              <a:buSzPts val="1800"/>
              <a:buFont typeface="Comic Sans MS"/>
              <a:buNone/>
            </a:pPr>
            <a:r>
              <a:rPr b="1" i="0" lang="en-US" sz="1800" u="none" cap="none" strike="noStrike">
                <a:solidFill>
                  <a:srgbClr val="660066"/>
                </a:solidFill>
                <a:latin typeface="Comic Sans MS"/>
                <a:ea typeface="Comic Sans MS"/>
                <a:cs typeface="Comic Sans MS"/>
                <a:sym typeface="Comic Sans MS"/>
              </a:rPr>
              <a:t>Sebuah garis lurus yang ditarik melalui (x</a:t>
            </a:r>
            <a:r>
              <a:rPr b="1" baseline="-25000" i="0" lang="en-US" sz="1800" u="none" cap="none" strike="noStrike">
                <a:solidFill>
                  <a:srgbClr val="660066"/>
                </a:solidFill>
                <a:latin typeface="Comic Sans MS"/>
                <a:ea typeface="Comic Sans MS"/>
                <a:cs typeface="Comic Sans MS"/>
                <a:sym typeface="Comic Sans MS"/>
              </a:rPr>
              <a:t>1</a:t>
            </a:r>
            <a:r>
              <a:rPr b="1" i="0" lang="en-US" sz="1800" u="none" cap="none" strike="noStrike">
                <a:solidFill>
                  <a:srgbClr val="660066"/>
                </a:solidFill>
                <a:latin typeface="Comic Sans MS"/>
                <a:ea typeface="Comic Sans MS"/>
                <a:cs typeface="Comic Sans MS"/>
                <a:sym typeface="Comic Sans MS"/>
              </a:rPr>
              <a:t>, f(x</a:t>
            </a:r>
            <a:r>
              <a:rPr b="1" baseline="-25000" i="0" lang="en-US" sz="1800" u="none" cap="none" strike="noStrike">
                <a:solidFill>
                  <a:srgbClr val="660066"/>
                </a:solidFill>
                <a:latin typeface="Comic Sans MS"/>
                <a:ea typeface="Comic Sans MS"/>
                <a:cs typeface="Comic Sans MS"/>
                <a:sym typeface="Comic Sans MS"/>
              </a:rPr>
              <a:t>1</a:t>
            </a:r>
            <a:r>
              <a:rPr b="1" i="0" lang="en-US" sz="1800" u="none" cap="none" strike="noStrike">
                <a:solidFill>
                  <a:srgbClr val="660066"/>
                </a:solidFill>
                <a:latin typeface="Comic Sans MS"/>
                <a:ea typeface="Comic Sans MS"/>
                <a:cs typeface="Comic Sans MS"/>
                <a:sym typeface="Comic Sans MS"/>
              </a:rPr>
              <a:t>)) dan (x</a:t>
            </a:r>
            <a:r>
              <a:rPr b="1" baseline="-25000" i="0" lang="en-US" sz="1800" u="none" cap="none" strike="noStrike">
                <a:solidFill>
                  <a:srgbClr val="660066"/>
                </a:solidFill>
                <a:latin typeface="Comic Sans MS"/>
                <a:ea typeface="Comic Sans MS"/>
                <a:cs typeface="Comic Sans MS"/>
                <a:sym typeface="Comic Sans MS"/>
              </a:rPr>
              <a:t>2</a:t>
            </a:r>
            <a:r>
              <a:rPr b="1" i="0" lang="en-US" sz="1800" u="none" cap="none" strike="noStrike">
                <a:solidFill>
                  <a:srgbClr val="660066"/>
                </a:solidFill>
                <a:latin typeface="Comic Sans MS"/>
                <a:ea typeface="Comic Sans MS"/>
                <a:cs typeface="Comic Sans MS"/>
                <a:sym typeface="Comic Sans MS"/>
              </a:rPr>
              <a:t>, f(x</a:t>
            </a:r>
            <a:r>
              <a:rPr b="1" baseline="-25000" i="0" lang="en-US" sz="1800" u="none" cap="none" strike="noStrike">
                <a:solidFill>
                  <a:srgbClr val="660066"/>
                </a:solidFill>
                <a:latin typeface="Comic Sans MS"/>
                <a:ea typeface="Comic Sans MS"/>
                <a:cs typeface="Comic Sans MS"/>
                <a:sym typeface="Comic Sans MS"/>
              </a:rPr>
              <a:t>2</a:t>
            </a:r>
            <a:r>
              <a:rPr b="1" i="0" lang="en-US" sz="1800" u="none" cap="none" strike="noStrike">
                <a:solidFill>
                  <a:srgbClr val="660066"/>
                </a:solidFill>
                <a:latin typeface="Comic Sans MS"/>
                <a:ea typeface="Comic Sans MS"/>
                <a:cs typeface="Comic Sans MS"/>
                <a:sym typeface="Comic Sans MS"/>
              </a:rPr>
              <a:t>)) akan memotong sumbu X di x</a:t>
            </a:r>
            <a:r>
              <a:rPr b="1" baseline="-25000" i="0" lang="en-US" sz="1800" u="none" cap="none" strike="noStrike">
                <a:solidFill>
                  <a:srgbClr val="660066"/>
                </a:solidFill>
                <a:latin typeface="Comic Sans MS"/>
                <a:ea typeface="Comic Sans MS"/>
                <a:cs typeface="Comic Sans MS"/>
                <a:sym typeface="Comic Sans MS"/>
              </a:rPr>
              <a:t>3</a:t>
            </a:r>
            <a:r>
              <a:rPr b="1" i="0" lang="en-US" sz="1800" u="none" cap="none" strike="noStrike">
                <a:solidFill>
                  <a:srgbClr val="660066"/>
                </a:solidFill>
                <a:latin typeface="Comic Sans MS"/>
                <a:ea typeface="Comic Sans MS"/>
                <a:cs typeface="Comic Sans MS"/>
                <a:sym typeface="Comic Sans MS"/>
              </a:rPr>
              <a:t>.</a:t>
            </a:r>
            <a:endParaRPr/>
          </a:p>
          <a:p>
            <a:pPr indent="0" lvl="0" marL="0" marR="0" rtl="0" algn="l">
              <a:spcBef>
                <a:spcPts val="360"/>
              </a:spcBef>
              <a:spcAft>
                <a:spcPts val="0"/>
              </a:spcAft>
              <a:buClr>
                <a:srgbClr val="660066"/>
              </a:buClr>
              <a:buSzPts val="1800"/>
              <a:buFont typeface="Comic Sans MS"/>
              <a:buNone/>
            </a:pPr>
            <a:r>
              <a:rPr b="1" i="0" lang="en-US" sz="1800" u="none" cap="none" strike="noStrike">
                <a:solidFill>
                  <a:srgbClr val="660066"/>
                </a:solidFill>
                <a:latin typeface="Comic Sans MS"/>
                <a:ea typeface="Comic Sans MS"/>
                <a:cs typeface="Comic Sans MS"/>
                <a:sym typeface="Comic Sans MS"/>
              </a:rPr>
              <a:t>Dan x</a:t>
            </a:r>
            <a:r>
              <a:rPr b="1" baseline="-25000" i="0" lang="en-US" sz="1800" u="none" cap="none" strike="noStrike">
                <a:solidFill>
                  <a:srgbClr val="660066"/>
                </a:solidFill>
                <a:latin typeface="Comic Sans MS"/>
                <a:ea typeface="Comic Sans MS"/>
                <a:cs typeface="Comic Sans MS"/>
                <a:sym typeface="Comic Sans MS"/>
              </a:rPr>
              <a:t>3</a:t>
            </a:r>
            <a:r>
              <a:rPr b="1" i="0" lang="en-US" sz="1800" u="none" cap="none" strike="noStrike">
                <a:solidFill>
                  <a:srgbClr val="660066"/>
                </a:solidFill>
                <a:latin typeface="Comic Sans MS"/>
                <a:ea typeface="Comic Sans MS"/>
                <a:cs typeface="Comic Sans MS"/>
                <a:sym typeface="Comic Sans MS"/>
              </a:rPr>
              <a:t> ini diyakini lebih dekat ke titik a (titik potong fungsi f(x) dengan sumbu X), daripada a ke x</a:t>
            </a:r>
            <a:r>
              <a:rPr b="1" baseline="-25000" i="0" lang="en-US" sz="1800" u="none" cap="none" strike="noStrike">
                <a:solidFill>
                  <a:srgbClr val="660066"/>
                </a:solidFill>
                <a:latin typeface="Comic Sans MS"/>
                <a:ea typeface="Comic Sans MS"/>
                <a:cs typeface="Comic Sans MS"/>
                <a:sym typeface="Comic Sans MS"/>
              </a:rPr>
              <a:t>1</a:t>
            </a:r>
            <a:r>
              <a:rPr b="1" i="0" lang="en-US" sz="1800" u="none" cap="none" strike="noStrike">
                <a:solidFill>
                  <a:srgbClr val="660066"/>
                </a:solidFill>
                <a:latin typeface="Comic Sans MS"/>
                <a:ea typeface="Comic Sans MS"/>
                <a:cs typeface="Comic Sans MS"/>
                <a:sym typeface="Comic Sans MS"/>
              </a:rPr>
              <a:t> atau x</a:t>
            </a:r>
            <a:r>
              <a:rPr b="1" baseline="-25000" i="0" lang="en-US" sz="1800" u="none" cap="none" strike="noStrike">
                <a:solidFill>
                  <a:srgbClr val="660066"/>
                </a:solidFill>
                <a:latin typeface="Comic Sans MS"/>
                <a:ea typeface="Comic Sans MS"/>
                <a:cs typeface="Comic Sans MS"/>
                <a:sym typeface="Comic Sans MS"/>
              </a:rPr>
              <a:t>2</a:t>
            </a:r>
            <a:r>
              <a:rPr b="1" i="0" lang="en-US" sz="1800" u="none" cap="none" strike="noStrike">
                <a:solidFill>
                  <a:srgbClr val="660066"/>
                </a:solidFill>
                <a:latin typeface="Comic Sans MS"/>
                <a:ea typeface="Comic Sans MS"/>
                <a:cs typeface="Comic Sans MS"/>
                <a:sym typeface="Comic Sans MS"/>
              </a:rPr>
              <a:t>.</a:t>
            </a:r>
            <a:endParaRPr/>
          </a:p>
        </p:txBody>
      </p:sp>
      <p:graphicFrame>
        <p:nvGraphicFramePr>
          <p:cNvPr id="231" name="Google Shape;231;p12"/>
          <p:cNvGraphicFramePr/>
          <p:nvPr/>
        </p:nvGraphicFramePr>
        <p:xfrm>
          <a:off x="304800" y="1001713"/>
          <a:ext cx="3657600" cy="2655887"/>
        </p:xfrm>
        <a:graphic>
          <a:graphicData uri="http://schemas.openxmlformats.org/presentationml/2006/ole">
            <mc:AlternateContent>
              <mc:Choice Requires="v">
                <p:oleObj r:id="rId4" imgH="2655887" imgW="3657600" progId="Visio.Drawing.11" spid="_x0000_s1">
                  <p:embed/>
                </p:oleObj>
              </mc:Choice>
              <mc:Fallback>
                <p:oleObj r:id="rId5" imgH="2655887" imgW="3657600" progId="Visio.Drawing.11">
                  <p:embed/>
                  <p:pic>
                    <p:nvPicPr>
                      <p:cNvPr id="231" name="Google Shape;231;p12"/>
                      <p:cNvPicPr preferRelativeResize="0"/>
                      <p:nvPr/>
                    </p:nvPicPr>
                    <p:blipFill rotWithShape="1">
                      <a:blip r:embed="rId6">
                        <a:alphaModFix/>
                      </a:blip>
                      <a:srcRect b="0" l="0" r="0" t="0"/>
                      <a:stretch/>
                    </p:blipFill>
                    <p:spPr>
                      <a:xfrm>
                        <a:off x="304800" y="1001713"/>
                        <a:ext cx="3657600" cy="2655887"/>
                      </a:xfrm>
                      <a:prstGeom prst="rect">
                        <a:avLst/>
                      </a:prstGeom>
                      <a:noFill/>
                      <a:ln>
                        <a:noFill/>
                      </a:ln>
                    </p:spPr>
                  </p:pic>
                </p:oleObj>
              </mc:Fallback>
            </mc:AlternateContent>
          </a:graphicData>
        </a:graphic>
      </p:graphicFrame>
      <p:sp>
        <p:nvSpPr>
          <p:cNvPr id="232" name="Google Shape;232;p12"/>
          <p:cNvSpPr/>
          <p:nvPr/>
        </p:nvSpPr>
        <p:spPr>
          <a:xfrm>
            <a:off x="4495800" y="838200"/>
            <a:ext cx="4191000" cy="129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Persamaan garis yang dimaksud adalah :</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	         f(x</a:t>
            </a:r>
            <a:r>
              <a:rPr b="1" baseline="-25000" i="0" lang="en-US" sz="1600" u="none" cap="none" strike="noStrike">
                <a:solidFill>
                  <a:schemeClr val="dk1"/>
                </a:solidFill>
                <a:latin typeface="Comic Sans MS"/>
                <a:ea typeface="Comic Sans MS"/>
                <a:cs typeface="Comic Sans MS"/>
                <a:sym typeface="Comic Sans MS"/>
              </a:rPr>
              <a:t>2</a:t>
            </a:r>
            <a:r>
              <a:rPr b="1" i="0" lang="en-US" sz="1600" u="none" cap="none" strike="noStrike">
                <a:solidFill>
                  <a:schemeClr val="dk1"/>
                </a:solidFill>
                <a:latin typeface="Comic Sans MS"/>
                <a:ea typeface="Comic Sans MS"/>
                <a:cs typeface="Comic Sans MS"/>
                <a:sym typeface="Comic Sans MS"/>
              </a:rPr>
              <a:t>) – f(x</a:t>
            </a:r>
            <a:r>
              <a:rPr b="1" baseline="-25000" i="0" lang="en-US" sz="1600" u="none" cap="none" strike="noStrike">
                <a:solidFill>
                  <a:schemeClr val="dk1"/>
                </a:solidFill>
                <a:latin typeface="Comic Sans MS"/>
                <a:ea typeface="Comic Sans MS"/>
                <a:cs typeface="Comic Sans MS"/>
                <a:sym typeface="Comic Sans MS"/>
              </a:rPr>
              <a:t>1</a:t>
            </a:r>
            <a:r>
              <a:rPr b="1" i="0" lang="en-US" sz="1600" u="none" cap="none" strike="noStrike">
                <a:solidFill>
                  <a:schemeClr val="dk1"/>
                </a:solidFill>
                <a:latin typeface="Comic Sans MS"/>
                <a:ea typeface="Comic Sans MS"/>
                <a:cs typeface="Comic Sans MS"/>
                <a:sym typeface="Comic Sans MS"/>
              </a:rPr>
              <a:t>)</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Y – f(x</a:t>
            </a:r>
            <a:r>
              <a:rPr b="1" baseline="-25000" i="0" lang="en-US" sz="1600" u="none" cap="none" strike="noStrike">
                <a:solidFill>
                  <a:schemeClr val="dk1"/>
                </a:solidFill>
                <a:latin typeface="Comic Sans MS"/>
                <a:ea typeface="Comic Sans MS"/>
                <a:cs typeface="Comic Sans MS"/>
                <a:sym typeface="Comic Sans MS"/>
              </a:rPr>
              <a:t>1</a:t>
            </a:r>
            <a:r>
              <a:rPr b="1" i="0" lang="en-US" sz="1600" u="none" cap="none" strike="noStrike">
                <a:solidFill>
                  <a:schemeClr val="dk1"/>
                </a:solidFill>
                <a:latin typeface="Comic Sans MS"/>
                <a:ea typeface="Comic Sans MS"/>
                <a:cs typeface="Comic Sans MS"/>
                <a:sym typeface="Comic Sans MS"/>
              </a:rPr>
              <a:t>) =	              . (x – x</a:t>
            </a:r>
            <a:r>
              <a:rPr b="1" baseline="-25000" i="0" lang="en-US" sz="1600" u="none" cap="none" strike="noStrike">
                <a:solidFill>
                  <a:schemeClr val="dk1"/>
                </a:solidFill>
                <a:latin typeface="Comic Sans MS"/>
                <a:ea typeface="Comic Sans MS"/>
                <a:cs typeface="Comic Sans MS"/>
                <a:sym typeface="Comic Sans MS"/>
              </a:rPr>
              <a:t>1</a:t>
            </a:r>
            <a:r>
              <a:rPr b="1" i="0" lang="en-US" sz="1600" u="none" cap="none" strike="noStrike">
                <a:solidFill>
                  <a:schemeClr val="dk1"/>
                </a:solidFill>
                <a:latin typeface="Comic Sans MS"/>
                <a:ea typeface="Comic Sans MS"/>
                <a:cs typeface="Comic Sans MS"/>
                <a:sym typeface="Comic Sans MS"/>
              </a:rPr>
              <a:t>)</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	            x</a:t>
            </a:r>
            <a:r>
              <a:rPr b="1" baseline="-25000" i="0" lang="en-US" sz="1600" u="none" cap="none" strike="noStrike">
                <a:solidFill>
                  <a:schemeClr val="dk1"/>
                </a:solidFill>
                <a:latin typeface="Comic Sans MS"/>
                <a:ea typeface="Comic Sans MS"/>
                <a:cs typeface="Comic Sans MS"/>
                <a:sym typeface="Comic Sans MS"/>
              </a:rPr>
              <a:t>2</a:t>
            </a:r>
            <a:r>
              <a:rPr b="1" i="0" lang="en-US" sz="1600" u="none" cap="none" strike="noStrike">
                <a:solidFill>
                  <a:schemeClr val="dk1"/>
                </a:solidFill>
                <a:latin typeface="Comic Sans MS"/>
                <a:ea typeface="Comic Sans MS"/>
                <a:cs typeface="Comic Sans MS"/>
                <a:sym typeface="Comic Sans MS"/>
              </a:rPr>
              <a:t> – x</a:t>
            </a:r>
            <a:r>
              <a:rPr b="1" baseline="-25000" i="0" lang="en-US" sz="1600" u="none" cap="none" strike="noStrike">
                <a:solidFill>
                  <a:schemeClr val="dk1"/>
                </a:solidFill>
                <a:latin typeface="Comic Sans MS"/>
                <a:ea typeface="Comic Sans MS"/>
                <a:cs typeface="Comic Sans MS"/>
                <a:sym typeface="Comic Sans MS"/>
              </a:rPr>
              <a:t>1</a:t>
            </a:r>
            <a:endParaRPr/>
          </a:p>
        </p:txBody>
      </p:sp>
      <p:cxnSp>
        <p:nvCxnSpPr>
          <p:cNvPr id="233" name="Google Shape;233;p12"/>
          <p:cNvCxnSpPr/>
          <p:nvPr/>
        </p:nvCxnSpPr>
        <p:spPr>
          <a:xfrm>
            <a:off x="5791200" y="1600200"/>
            <a:ext cx="1295400" cy="0"/>
          </a:xfrm>
          <a:prstGeom prst="straightConnector1">
            <a:avLst/>
          </a:prstGeom>
          <a:noFill/>
          <a:ln cap="flat" cmpd="sng" w="28575">
            <a:solidFill>
              <a:schemeClr val="dk1"/>
            </a:solidFill>
            <a:prstDash val="solid"/>
            <a:round/>
            <a:headEnd len="med" w="med" type="none"/>
            <a:tailEnd len="med" w="med" type="none"/>
          </a:ln>
        </p:spPr>
      </p:cxnSp>
      <p:sp>
        <p:nvSpPr>
          <p:cNvPr id="234" name="Google Shape;234;p12"/>
          <p:cNvSpPr/>
          <p:nvPr/>
        </p:nvSpPr>
        <p:spPr>
          <a:xfrm>
            <a:off x="4191000" y="2209800"/>
            <a:ext cx="4800600" cy="129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Karena garis tsb melalui titik (x</a:t>
            </a:r>
            <a:r>
              <a:rPr b="1" baseline="-25000" i="0" lang="en-US" sz="1600" u="none" cap="none" strike="noStrike">
                <a:solidFill>
                  <a:schemeClr val="dk1"/>
                </a:solidFill>
                <a:latin typeface="Comic Sans MS"/>
                <a:ea typeface="Comic Sans MS"/>
                <a:cs typeface="Comic Sans MS"/>
                <a:sym typeface="Comic Sans MS"/>
              </a:rPr>
              <a:t>3</a:t>
            </a:r>
            <a:r>
              <a:rPr b="1" i="0" lang="en-US" sz="1600" u="none" cap="none" strike="noStrike">
                <a:solidFill>
                  <a:schemeClr val="dk1"/>
                </a:solidFill>
                <a:latin typeface="Comic Sans MS"/>
                <a:ea typeface="Comic Sans MS"/>
                <a:cs typeface="Comic Sans MS"/>
                <a:sym typeface="Comic Sans MS"/>
              </a:rPr>
              <a:t>, 0), maka :</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	       f(x</a:t>
            </a:r>
            <a:r>
              <a:rPr b="1" baseline="-25000" i="0" lang="en-US" sz="1600" u="none" cap="none" strike="noStrike">
                <a:solidFill>
                  <a:schemeClr val="dk1"/>
                </a:solidFill>
                <a:latin typeface="Comic Sans MS"/>
                <a:ea typeface="Comic Sans MS"/>
                <a:cs typeface="Comic Sans MS"/>
                <a:sym typeface="Comic Sans MS"/>
              </a:rPr>
              <a:t>2</a:t>
            </a:r>
            <a:r>
              <a:rPr b="1" i="0" lang="en-US" sz="1600" u="none" cap="none" strike="noStrike">
                <a:solidFill>
                  <a:schemeClr val="dk1"/>
                </a:solidFill>
                <a:latin typeface="Comic Sans MS"/>
                <a:ea typeface="Comic Sans MS"/>
                <a:cs typeface="Comic Sans MS"/>
                <a:sym typeface="Comic Sans MS"/>
              </a:rPr>
              <a:t>) – f(x</a:t>
            </a:r>
            <a:r>
              <a:rPr b="1" baseline="-25000" i="0" lang="en-US" sz="1600" u="none" cap="none" strike="noStrike">
                <a:solidFill>
                  <a:schemeClr val="dk1"/>
                </a:solidFill>
                <a:latin typeface="Comic Sans MS"/>
                <a:ea typeface="Comic Sans MS"/>
                <a:cs typeface="Comic Sans MS"/>
                <a:sym typeface="Comic Sans MS"/>
              </a:rPr>
              <a:t>1</a:t>
            </a:r>
            <a:r>
              <a:rPr b="1" i="0" lang="en-US" sz="1600" u="none" cap="none" strike="noStrike">
                <a:solidFill>
                  <a:schemeClr val="dk1"/>
                </a:solidFill>
                <a:latin typeface="Comic Sans MS"/>
                <a:ea typeface="Comic Sans MS"/>
                <a:cs typeface="Comic Sans MS"/>
                <a:sym typeface="Comic Sans MS"/>
              </a:rPr>
              <a:t>)</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 f(x</a:t>
            </a:r>
            <a:r>
              <a:rPr b="1" baseline="-25000" i="0" lang="en-US" sz="1600" u="none" cap="none" strike="noStrike">
                <a:solidFill>
                  <a:schemeClr val="dk1"/>
                </a:solidFill>
                <a:latin typeface="Comic Sans MS"/>
                <a:ea typeface="Comic Sans MS"/>
                <a:cs typeface="Comic Sans MS"/>
                <a:sym typeface="Comic Sans MS"/>
              </a:rPr>
              <a:t>1</a:t>
            </a:r>
            <a:r>
              <a:rPr b="1" i="0" lang="en-US" sz="1600" u="none" cap="none" strike="noStrike">
                <a:solidFill>
                  <a:schemeClr val="dk1"/>
                </a:solidFill>
                <a:latin typeface="Comic Sans MS"/>
                <a:ea typeface="Comic Sans MS"/>
                <a:cs typeface="Comic Sans MS"/>
                <a:sym typeface="Comic Sans MS"/>
              </a:rPr>
              <a:t>) =	                  . (x</a:t>
            </a:r>
            <a:r>
              <a:rPr b="1" baseline="-25000" i="0" lang="en-US" sz="1600" u="none" cap="none" strike="noStrike">
                <a:solidFill>
                  <a:schemeClr val="dk1"/>
                </a:solidFill>
                <a:latin typeface="Comic Sans MS"/>
                <a:ea typeface="Comic Sans MS"/>
                <a:cs typeface="Comic Sans MS"/>
                <a:sym typeface="Comic Sans MS"/>
              </a:rPr>
              <a:t>3</a:t>
            </a:r>
            <a:r>
              <a:rPr b="1" i="0" lang="en-US" sz="1600" u="none" cap="none" strike="noStrike">
                <a:solidFill>
                  <a:schemeClr val="dk1"/>
                </a:solidFill>
                <a:latin typeface="Comic Sans MS"/>
                <a:ea typeface="Comic Sans MS"/>
                <a:cs typeface="Comic Sans MS"/>
                <a:sym typeface="Comic Sans MS"/>
              </a:rPr>
              <a:t> – x</a:t>
            </a:r>
            <a:r>
              <a:rPr b="1" baseline="-25000" i="0" lang="en-US" sz="1600" u="none" cap="none" strike="noStrike">
                <a:solidFill>
                  <a:schemeClr val="dk1"/>
                </a:solidFill>
                <a:latin typeface="Comic Sans MS"/>
                <a:ea typeface="Comic Sans MS"/>
                <a:cs typeface="Comic Sans MS"/>
                <a:sym typeface="Comic Sans MS"/>
              </a:rPr>
              <a:t>1</a:t>
            </a:r>
            <a:r>
              <a:rPr b="1" i="0" lang="en-US" sz="1600" u="none" cap="none" strike="noStrike">
                <a:solidFill>
                  <a:schemeClr val="dk1"/>
                </a:solidFill>
                <a:latin typeface="Comic Sans MS"/>
                <a:ea typeface="Comic Sans MS"/>
                <a:cs typeface="Comic Sans MS"/>
                <a:sym typeface="Comic Sans MS"/>
              </a:rPr>
              <a:t>)</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	          x</a:t>
            </a:r>
            <a:r>
              <a:rPr b="1" baseline="-25000" i="0" lang="en-US" sz="1600" u="none" cap="none" strike="noStrike">
                <a:solidFill>
                  <a:schemeClr val="dk1"/>
                </a:solidFill>
                <a:latin typeface="Comic Sans MS"/>
                <a:ea typeface="Comic Sans MS"/>
                <a:cs typeface="Comic Sans MS"/>
                <a:sym typeface="Comic Sans MS"/>
              </a:rPr>
              <a:t>2</a:t>
            </a:r>
            <a:r>
              <a:rPr b="1" i="0" lang="en-US" sz="1600" u="none" cap="none" strike="noStrike">
                <a:solidFill>
                  <a:schemeClr val="dk1"/>
                </a:solidFill>
                <a:latin typeface="Comic Sans MS"/>
                <a:ea typeface="Comic Sans MS"/>
                <a:cs typeface="Comic Sans MS"/>
                <a:sym typeface="Comic Sans MS"/>
              </a:rPr>
              <a:t> – x</a:t>
            </a:r>
            <a:r>
              <a:rPr b="1" baseline="-25000" i="0" lang="en-US" sz="1600" u="none" cap="none" strike="noStrike">
                <a:solidFill>
                  <a:schemeClr val="dk1"/>
                </a:solidFill>
                <a:latin typeface="Comic Sans MS"/>
                <a:ea typeface="Comic Sans MS"/>
                <a:cs typeface="Comic Sans MS"/>
                <a:sym typeface="Comic Sans MS"/>
              </a:rPr>
              <a:t>1</a:t>
            </a:r>
            <a:endParaRPr/>
          </a:p>
        </p:txBody>
      </p:sp>
      <p:cxnSp>
        <p:nvCxnSpPr>
          <p:cNvPr id="235" name="Google Shape;235;p12"/>
          <p:cNvCxnSpPr/>
          <p:nvPr/>
        </p:nvCxnSpPr>
        <p:spPr>
          <a:xfrm>
            <a:off x="5257800" y="3048000"/>
            <a:ext cx="1447800" cy="0"/>
          </a:xfrm>
          <a:prstGeom prst="straightConnector1">
            <a:avLst/>
          </a:prstGeom>
          <a:noFill/>
          <a:ln cap="flat" cmpd="sng" w="28575">
            <a:solidFill>
              <a:schemeClr val="dk1"/>
            </a:solidFill>
            <a:prstDash val="solid"/>
            <a:round/>
            <a:headEnd len="med" w="med" type="none"/>
            <a:tailEnd len="med" w="med" type="none"/>
          </a:ln>
        </p:spPr>
      </p:cxnSp>
      <p:sp>
        <p:nvSpPr>
          <p:cNvPr id="236" name="Google Shape;236;p12"/>
          <p:cNvSpPr/>
          <p:nvPr/>
        </p:nvSpPr>
        <p:spPr>
          <a:xfrm>
            <a:off x="4724400" y="3657600"/>
            <a:ext cx="40386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Persamaan di atas dapat pula ditulis :</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	       </a:t>
            </a:r>
            <a:r>
              <a:rPr b="1" i="0" lang="en-US" sz="1600" u="none" cap="none" strike="noStrike">
                <a:solidFill>
                  <a:srgbClr val="0033CC"/>
                </a:solidFill>
                <a:latin typeface="Comic Sans MS"/>
                <a:ea typeface="Comic Sans MS"/>
                <a:cs typeface="Comic Sans MS"/>
                <a:sym typeface="Comic Sans MS"/>
              </a:rPr>
              <a:t>x</a:t>
            </a:r>
            <a:r>
              <a:rPr b="1" baseline="-25000" i="0" lang="en-US" sz="1600" u="none" cap="none" strike="noStrike">
                <a:solidFill>
                  <a:srgbClr val="0033CC"/>
                </a:solidFill>
                <a:latin typeface="Comic Sans MS"/>
                <a:ea typeface="Comic Sans MS"/>
                <a:cs typeface="Comic Sans MS"/>
                <a:sym typeface="Comic Sans MS"/>
              </a:rPr>
              <a:t>1</a:t>
            </a:r>
            <a:r>
              <a:rPr b="1" i="0" lang="en-US" sz="1600" u="none" cap="none" strike="noStrike">
                <a:solidFill>
                  <a:srgbClr val="0033CC"/>
                </a:solidFill>
                <a:latin typeface="Comic Sans MS"/>
                <a:ea typeface="Comic Sans MS"/>
                <a:cs typeface="Comic Sans MS"/>
                <a:sym typeface="Comic Sans MS"/>
              </a:rPr>
              <a:t> f(x</a:t>
            </a:r>
            <a:r>
              <a:rPr b="1" baseline="-25000" i="0" lang="en-US" sz="1600" u="none" cap="none" strike="noStrike">
                <a:solidFill>
                  <a:srgbClr val="0033CC"/>
                </a:solidFill>
                <a:latin typeface="Comic Sans MS"/>
                <a:ea typeface="Comic Sans MS"/>
                <a:cs typeface="Comic Sans MS"/>
                <a:sym typeface="Comic Sans MS"/>
              </a:rPr>
              <a:t>2</a:t>
            </a:r>
            <a:r>
              <a:rPr b="1" i="0" lang="en-US" sz="1600" u="none" cap="none" strike="noStrike">
                <a:solidFill>
                  <a:srgbClr val="0033CC"/>
                </a:solidFill>
                <a:latin typeface="Comic Sans MS"/>
                <a:ea typeface="Comic Sans MS"/>
                <a:cs typeface="Comic Sans MS"/>
                <a:sym typeface="Comic Sans MS"/>
              </a:rPr>
              <a:t>) – x</a:t>
            </a:r>
            <a:r>
              <a:rPr b="1" baseline="-25000" i="0" lang="en-US" sz="1600" u="none" cap="none" strike="noStrike">
                <a:solidFill>
                  <a:srgbClr val="0033CC"/>
                </a:solidFill>
                <a:latin typeface="Comic Sans MS"/>
                <a:ea typeface="Comic Sans MS"/>
                <a:cs typeface="Comic Sans MS"/>
                <a:sym typeface="Comic Sans MS"/>
              </a:rPr>
              <a:t>2</a:t>
            </a:r>
            <a:r>
              <a:rPr b="1" i="0" lang="en-US" sz="1600" u="none" cap="none" strike="noStrike">
                <a:solidFill>
                  <a:srgbClr val="0033CC"/>
                </a:solidFill>
                <a:latin typeface="Comic Sans MS"/>
                <a:ea typeface="Comic Sans MS"/>
                <a:cs typeface="Comic Sans MS"/>
                <a:sym typeface="Comic Sans MS"/>
              </a:rPr>
              <a:t> f(x</a:t>
            </a:r>
            <a:r>
              <a:rPr b="1" baseline="-25000" i="0" lang="en-US" sz="1600" u="none" cap="none" strike="noStrike">
                <a:solidFill>
                  <a:srgbClr val="0033CC"/>
                </a:solidFill>
                <a:latin typeface="Comic Sans MS"/>
                <a:ea typeface="Comic Sans MS"/>
                <a:cs typeface="Comic Sans MS"/>
                <a:sym typeface="Comic Sans MS"/>
              </a:rPr>
              <a:t>1</a:t>
            </a:r>
            <a:r>
              <a:rPr b="1" i="0" lang="en-US" sz="1600" u="none" cap="none" strike="noStrike">
                <a:solidFill>
                  <a:srgbClr val="0033CC"/>
                </a:solidFill>
                <a:latin typeface="Comic Sans MS"/>
                <a:ea typeface="Comic Sans MS"/>
                <a:cs typeface="Comic Sans MS"/>
                <a:sym typeface="Comic Sans MS"/>
              </a:rPr>
              <a:t>)</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   x</a:t>
            </a:r>
            <a:r>
              <a:rPr b="1" baseline="-25000" i="0" lang="en-US" sz="1600" u="none" cap="none" strike="noStrike">
                <a:solidFill>
                  <a:srgbClr val="0033CC"/>
                </a:solidFill>
                <a:latin typeface="Comic Sans MS"/>
                <a:ea typeface="Comic Sans MS"/>
                <a:cs typeface="Comic Sans MS"/>
                <a:sym typeface="Comic Sans MS"/>
              </a:rPr>
              <a:t>3</a:t>
            </a:r>
            <a:r>
              <a:rPr b="1" i="0" lang="en-US" sz="1600" u="none" cap="none" strike="noStrike">
                <a:solidFill>
                  <a:srgbClr val="0033CC"/>
                </a:solidFill>
                <a:latin typeface="Comic Sans MS"/>
                <a:ea typeface="Comic Sans MS"/>
                <a:cs typeface="Comic Sans MS"/>
                <a:sym typeface="Comic Sans MS"/>
              </a:rPr>
              <a:t> =	                 </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	           f(x</a:t>
            </a:r>
            <a:r>
              <a:rPr b="1" baseline="-25000" i="0" lang="en-US" sz="1600" u="none" cap="none" strike="noStrike">
                <a:solidFill>
                  <a:srgbClr val="0033CC"/>
                </a:solidFill>
                <a:latin typeface="Comic Sans MS"/>
                <a:ea typeface="Comic Sans MS"/>
                <a:cs typeface="Comic Sans MS"/>
                <a:sym typeface="Comic Sans MS"/>
              </a:rPr>
              <a:t>2</a:t>
            </a:r>
            <a:r>
              <a:rPr b="1" i="0" lang="en-US" sz="1600" u="none" cap="none" strike="noStrike">
                <a:solidFill>
                  <a:srgbClr val="0033CC"/>
                </a:solidFill>
                <a:latin typeface="Comic Sans MS"/>
                <a:ea typeface="Comic Sans MS"/>
                <a:cs typeface="Comic Sans MS"/>
                <a:sym typeface="Comic Sans MS"/>
              </a:rPr>
              <a:t>) – f(x</a:t>
            </a:r>
            <a:r>
              <a:rPr b="1" baseline="-25000" i="0" lang="en-US" sz="1600" u="none" cap="none" strike="noStrike">
                <a:solidFill>
                  <a:srgbClr val="0033CC"/>
                </a:solidFill>
                <a:latin typeface="Comic Sans MS"/>
                <a:ea typeface="Comic Sans MS"/>
                <a:cs typeface="Comic Sans MS"/>
                <a:sym typeface="Comic Sans MS"/>
              </a:rPr>
              <a:t>1</a:t>
            </a:r>
            <a:r>
              <a:rPr b="1" i="0" lang="en-US" sz="1600" u="none" cap="none" strike="noStrike">
                <a:solidFill>
                  <a:srgbClr val="0033CC"/>
                </a:solidFill>
                <a:latin typeface="Comic Sans MS"/>
                <a:ea typeface="Comic Sans MS"/>
                <a:cs typeface="Comic Sans MS"/>
                <a:sym typeface="Comic Sans MS"/>
              </a:rPr>
              <a:t>)</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atau,</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	             </a:t>
            </a:r>
            <a:r>
              <a:rPr b="1" i="0" lang="en-US" sz="1600" u="none" cap="none" strike="noStrike">
                <a:solidFill>
                  <a:srgbClr val="FF0000"/>
                </a:solidFill>
                <a:latin typeface="Comic Sans MS"/>
                <a:ea typeface="Comic Sans MS"/>
                <a:cs typeface="Comic Sans MS"/>
                <a:sym typeface="Comic Sans MS"/>
              </a:rPr>
              <a:t>f(x</a:t>
            </a:r>
            <a:r>
              <a:rPr b="1" baseline="-25000" i="0" lang="en-US" sz="1600" u="none" cap="none" strike="noStrike">
                <a:solidFill>
                  <a:srgbClr val="FF0000"/>
                </a:solidFill>
                <a:latin typeface="Comic Sans MS"/>
                <a:ea typeface="Comic Sans MS"/>
                <a:cs typeface="Comic Sans MS"/>
                <a:sym typeface="Comic Sans MS"/>
              </a:rPr>
              <a:t>2</a:t>
            </a:r>
            <a:r>
              <a:rPr b="1" i="0" lang="en-US" sz="1600" u="none" cap="none" strike="noStrike">
                <a:solidFill>
                  <a:srgbClr val="FF0000"/>
                </a:solidFill>
                <a:latin typeface="Comic Sans MS"/>
                <a:ea typeface="Comic Sans MS"/>
                <a:cs typeface="Comic Sans MS"/>
                <a:sym typeface="Comic Sans MS"/>
              </a:rPr>
              <a:t>) . (x</a:t>
            </a:r>
            <a:r>
              <a:rPr b="1" baseline="-25000" i="0" lang="en-US" sz="1600" u="none" cap="none" strike="noStrike">
                <a:solidFill>
                  <a:srgbClr val="FF0000"/>
                </a:solidFill>
                <a:latin typeface="Comic Sans MS"/>
                <a:ea typeface="Comic Sans MS"/>
                <a:cs typeface="Comic Sans MS"/>
                <a:sym typeface="Comic Sans MS"/>
              </a:rPr>
              <a:t>1</a:t>
            </a:r>
            <a:r>
              <a:rPr b="1" i="0" lang="en-US" sz="1600" u="none" cap="none" strike="noStrike">
                <a:solidFill>
                  <a:srgbClr val="FF0000"/>
                </a:solidFill>
                <a:latin typeface="Comic Sans MS"/>
                <a:ea typeface="Comic Sans MS"/>
                <a:cs typeface="Comic Sans MS"/>
                <a:sym typeface="Comic Sans MS"/>
              </a:rPr>
              <a:t> - x</a:t>
            </a:r>
            <a:r>
              <a:rPr b="1" baseline="-25000" i="0" lang="en-US" sz="1600" u="none" cap="none" strike="noStrike">
                <a:solidFill>
                  <a:srgbClr val="FF0000"/>
                </a:solidFill>
                <a:latin typeface="Comic Sans MS"/>
                <a:ea typeface="Comic Sans MS"/>
                <a:cs typeface="Comic Sans MS"/>
                <a:sym typeface="Comic Sans MS"/>
              </a:rPr>
              <a:t>2</a:t>
            </a:r>
            <a:r>
              <a:rPr b="1" i="0" lang="en-US" sz="1600" u="none" cap="none" strike="noStrike">
                <a:solidFill>
                  <a:srgbClr val="FF0000"/>
                </a:solidFill>
                <a:latin typeface="Comic Sans MS"/>
                <a:ea typeface="Comic Sans MS"/>
                <a:cs typeface="Comic Sans MS"/>
                <a:sym typeface="Comic Sans MS"/>
              </a:rPr>
              <a:t>)</a:t>
            </a:r>
            <a:endParaRPr/>
          </a:p>
          <a:p>
            <a:pPr indent="0" lvl="0" marL="0" marR="0" rtl="0" algn="l">
              <a:spcBef>
                <a:spcPts val="320"/>
              </a:spcBef>
              <a:spcAft>
                <a:spcPts val="0"/>
              </a:spcAft>
              <a:buClr>
                <a:srgbClr val="FF0000"/>
              </a:buClr>
              <a:buSzPts val="1600"/>
              <a:buFont typeface="Comic Sans MS"/>
              <a:buNone/>
            </a:pPr>
            <a:r>
              <a:rPr b="1" i="0" lang="en-US" sz="1600" u="none" cap="none" strike="noStrike">
                <a:solidFill>
                  <a:srgbClr val="FF0000"/>
                </a:solidFill>
                <a:latin typeface="Comic Sans MS"/>
                <a:ea typeface="Comic Sans MS"/>
                <a:cs typeface="Comic Sans MS"/>
                <a:sym typeface="Comic Sans MS"/>
              </a:rPr>
              <a:t>   x</a:t>
            </a:r>
            <a:r>
              <a:rPr b="1" baseline="-25000" i="0" lang="en-US" sz="1600" u="none" cap="none" strike="noStrike">
                <a:solidFill>
                  <a:srgbClr val="FF0000"/>
                </a:solidFill>
                <a:latin typeface="Comic Sans MS"/>
                <a:ea typeface="Comic Sans MS"/>
                <a:cs typeface="Comic Sans MS"/>
                <a:sym typeface="Comic Sans MS"/>
              </a:rPr>
              <a:t>3</a:t>
            </a:r>
            <a:r>
              <a:rPr b="1" i="0" lang="en-US" sz="1600" u="none" cap="none" strike="noStrike">
                <a:solidFill>
                  <a:srgbClr val="FF0000"/>
                </a:solidFill>
                <a:latin typeface="Comic Sans MS"/>
                <a:ea typeface="Comic Sans MS"/>
                <a:cs typeface="Comic Sans MS"/>
                <a:sym typeface="Comic Sans MS"/>
              </a:rPr>
              <a:t> =	x</a:t>
            </a:r>
            <a:r>
              <a:rPr b="1" baseline="-25000" i="0" lang="en-US" sz="1600" u="none" cap="none" strike="noStrike">
                <a:solidFill>
                  <a:srgbClr val="FF0000"/>
                </a:solidFill>
                <a:latin typeface="Comic Sans MS"/>
                <a:ea typeface="Comic Sans MS"/>
                <a:cs typeface="Comic Sans MS"/>
                <a:sym typeface="Comic Sans MS"/>
              </a:rPr>
              <a:t>2</a:t>
            </a:r>
            <a:r>
              <a:rPr b="1" i="0" lang="en-US" sz="1600" u="none" cap="none" strike="noStrike">
                <a:solidFill>
                  <a:srgbClr val="FF0000"/>
                </a:solidFill>
                <a:latin typeface="Comic Sans MS"/>
                <a:ea typeface="Comic Sans MS"/>
                <a:cs typeface="Comic Sans MS"/>
                <a:sym typeface="Comic Sans MS"/>
              </a:rPr>
              <a:t> -                </a:t>
            </a:r>
            <a:endParaRPr/>
          </a:p>
          <a:p>
            <a:pPr indent="0" lvl="0" marL="0" marR="0" rtl="0" algn="l">
              <a:spcBef>
                <a:spcPts val="320"/>
              </a:spcBef>
              <a:spcAft>
                <a:spcPts val="0"/>
              </a:spcAft>
              <a:buClr>
                <a:srgbClr val="FF0000"/>
              </a:buClr>
              <a:buSzPts val="1600"/>
              <a:buFont typeface="Comic Sans MS"/>
              <a:buNone/>
            </a:pPr>
            <a:r>
              <a:rPr b="1" i="0" lang="en-US" sz="1600" u="none" cap="none" strike="noStrike">
                <a:solidFill>
                  <a:srgbClr val="FF0000"/>
                </a:solidFill>
                <a:latin typeface="Comic Sans MS"/>
                <a:ea typeface="Comic Sans MS"/>
                <a:cs typeface="Comic Sans MS"/>
                <a:sym typeface="Comic Sans MS"/>
              </a:rPr>
              <a:t>	               f(x</a:t>
            </a:r>
            <a:r>
              <a:rPr b="1" baseline="-25000" i="0" lang="en-US" sz="1600" u="none" cap="none" strike="noStrike">
                <a:solidFill>
                  <a:srgbClr val="FF0000"/>
                </a:solidFill>
                <a:latin typeface="Comic Sans MS"/>
                <a:ea typeface="Comic Sans MS"/>
                <a:cs typeface="Comic Sans MS"/>
                <a:sym typeface="Comic Sans MS"/>
              </a:rPr>
              <a:t>1</a:t>
            </a:r>
            <a:r>
              <a:rPr b="1" i="0" lang="en-US" sz="1600" u="none" cap="none" strike="noStrike">
                <a:solidFill>
                  <a:srgbClr val="FF0000"/>
                </a:solidFill>
                <a:latin typeface="Comic Sans MS"/>
                <a:ea typeface="Comic Sans MS"/>
                <a:cs typeface="Comic Sans MS"/>
                <a:sym typeface="Comic Sans MS"/>
              </a:rPr>
              <a:t>) – f(x</a:t>
            </a:r>
            <a:r>
              <a:rPr b="1" baseline="-25000" i="0" lang="en-US" sz="1600" u="none" cap="none" strike="noStrike">
                <a:solidFill>
                  <a:srgbClr val="FF0000"/>
                </a:solidFill>
                <a:latin typeface="Comic Sans MS"/>
                <a:ea typeface="Comic Sans MS"/>
                <a:cs typeface="Comic Sans MS"/>
                <a:sym typeface="Comic Sans MS"/>
              </a:rPr>
              <a:t>2</a:t>
            </a:r>
            <a:r>
              <a:rPr b="1" i="0" lang="en-US" sz="1600" u="none" cap="none" strike="noStrike">
                <a:solidFill>
                  <a:srgbClr val="FF0000"/>
                </a:solidFill>
                <a:latin typeface="Comic Sans MS"/>
                <a:ea typeface="Comic Sans MS"/>
                <a:cs typeface="Comic Sans MS"/>
                <a:sym typeface="Comic Sans MS"/>
              </a:rPr>
              <a:t>)</a:t>
            </a:r>
            <a:endParaRPr/>
          </a:p>
        </p:txBody>
      </p:sp>
      <p:cxnSp>
        <p:nvCxnSpPr>
          <p:cNvPr id="237" name="Google Shape;237;p12"/>
          <p:cNvCxnSpPr/>
          <p:nvPr/>
        </p:nvCxnSpPr>
        <p:spPr>
          <a:xfrm>
            <a:off x="5791200" y="4419600"/>
            <a:ext cx="1981200" cy="0"/>
          </a:xfrm>
          <a:prstGeom prst="straightConnector1">
            <a:avLst/>
          </a:prstGeom>
          <a:noFill/>
          <a:ln cap="flat" cmpd="sng" w="28575">
            <a:solidFill>
              <a:srgbClr val="0033CC"/>
            </a:solidFill>
            <a:prstDash val="solid"/>
            <a:round/>
            <a:headEnd len="med" w="med" type="none"/>
            <a:tailEnd len="med" w="med" type="none"/>
          </a:ln>
        </p:spPr>
      </p:cxnSp>
      <p:cxnSp>
        <p:nvCxnSpPr>
          <p:cNvPr id="238" name="Google Shape;238;p12"/>
          <p:cNvCxnSpPr/>
          <p:nvPr/>
        </p:nvCxnSpPr>
        <p:spPr>
          <a:xfrm>
            <a:off x="6324600" y="5562600"/>
            <a:ext cx="1676400" cy="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44" name="Google Shape;244;p13"/>
          <p:cNvSpPr txBox="1"/>
          <p:nvPr>
            <p:ph type="title"/>
          </p:nvPr>
        </p:nvSpPr>
        <p:spPr>
          <a:xfrm>
            <a:off x="152400" y="-152400"/>
            <a:ext cx="82296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Metode Regula Falsi</a:t>
            </a:r>
            <a:r>
              <a:rPr b="1" lang="en-US" sz="2000">
                <a:solidFill>
                  <a:srgbClr val="000099"/>
                </a:solidFill>
                <a:latin typeface="Arial"/>
                <a:ea typeface="Arial"/>
                <a:cs typeface="Arial"/>
                <a:sym typeface="Arial"/>
              </a:rPr>
              <a:t>   </a:t>
            </a:r>
            <a:r>
              <a:rPr b="1" lang="en-US" sz="2000">
                <a:solidFill>
                  <a:srgbClr val="969696"/>
                </a:solidFill>
              </a:rPr>
              <a:t>(3)</a:t>
            </a:r>
            <a:r>
              <a:rPr b="1" lang="en-US" sz="2000">
                <a:solidFill>
                  <a:srgbClr val="000099"/>
                </a:solidFill>
                <a:latin typeface="Arial"/>
                <a:ea typeface="Arial"/>
                <a:cs typeface="Arial"/>
                <a:sym typeface="Arial"/>
              </a:rPr>
              <a:t>  </a:t>
            </a:r>
            <a:endParaRPr b="1" sz="2000">
              <a:solidFill>
                <a:srgbClr val="969696"/>
              </a:solidFill>
              <a:latin typeface="Arimo"/>
              <a:ea typeface="Arimo"/>
              <a:cs typeface="Arimo"/>
              <a:sym typeface="Arimo"/>
            </a:endParaRPr>
          </a:p>
        </p:txBody>
      </p:sp>
      <p:cxnSp>
        <p:nvCxnSpPr>
          <p:cNvPr id="245" name="Google Shape;245;p13"/>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246" name="Google Shape;246;p13"/>
          <p:cNvSpPr/>
          <p:nvPr/>
        </p:nvSpPr>
        <p:spPr>
          <a:xfrm>
            <a:off x="152400" y="838200"/>
            <a:ext cx="8839200" cy="381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2"/>
              </a:buClr>
              <a:buSzPts val="1800"/>
              <a:buFont typeface="Comic Sans MS"/>
              <a:buNone/>
            </a:pPr>
            <a:r>
              <a:rPr b="1" i="0" lang="en-US" sz="1800" u="none" cap="none" strike="noStrike">
                <a:solidFill>
                  <a:schemeClr val="lt2"/>
                </a:solidFill>
                <a:latin typeface="Comic Sans MS"/>
                <a:ea typeface="Comic Sans MS"/>
                <a:cs typeface="Comic Sans MS"/>
                <a:sym typeface="Comic Sans MS"/>
              </a:rPr>
              <a:t>contoh :</a:t>
            </a:r>
            <a:r>
              <a:rPr b="1" i="0" lang="en-US" sz="1800" u="none" cap="none" strike="noStrike">
                <a:solidFill>
                  <a:schemeClr val="dk1"/>
                </a:solidFill>
                <a:latin typeface="Comic Sans MS"/>
                <a:ea typeface="Comic Sans MS"/>
                <a:cs typeface="Comic Sans MS"/>
                <a:sym typeface="Comic Sans MS"/>
              </a:rPr>
              <a:t>  bagaimana proses numeris fungsi f(x) = e</a:t>
            </a:r>
            <a:r>
              <a:rPr b="1" baseline="30000" i="0" lang="en-US" sz="1800" u="none" cap="none" strike="noStrike">
                <a:solidFill>
                  <a:schemeClr val="dk1"/>
                </a:solidFill>
                <a:latin typeface="Comic Sans MS"/>
                <a:ea typeface="Comic Sans MS"/>
                <a:cs typeface="Comic Sans MS"/>
                <a:sym typeface="Comic Sans MS"/>
              </a:rPr>
              <a:t>-x</a:t>
            </a:r>
            <a:r>
              <a:rPr b="1" i="0" lang="en-US" sz="1800" u="none" cap="none" strike="noStrike">
                <a:solidFill>
                  <a:schemeClr val="dk1"/>
                </a:solidFill>
                <a:latin typeface="Comic Sans MS"/>
                <a:ea typeface="Comic Sans MS"/>
                <a:cs typeface="Comic Sans MS"/>
                <a:sym typeface="Comic Sans MS"/>
              </a:rPr>
              <a:t> – x dengan Regula Falsi</a:t>
            </a:r>
            <a:endParaRPr b="1" i="0" sz="1800" u="none" cap="none" strike="noStrike">
              <a:solidFill>
                <a:srgbClr val="969696"/>
              </a:solidFill>
              <a:latin typeface="Comic Sans MS"/>
              <a:ea typeface="Comic Sans MS"/>
              <a:cs typeface="Comic Sans MS"/>
              <a:sym typeface="Comic Sans MS"/>
            </a:endParaRPr>
          </a:p>
        </p:txBody>
      </p:sp>
      <p:graphicFrame>
        <p:nvGraphicFramePr>
          <p:cNvPr id="247" name="Google Shape;247;p13"/>
          <p:cNvGraphicFramePr/>
          <p:nvPr/>
        </p:nvGraphicFramePr>
        <p:xfrm>
          <a:off x="228600" y="1447800"/>
          <a:ext cx="3886200" cy="2506663"/>
        </p:xfrm>
        <a:graphic>
          <a:graphicData uri="http://schemas.openxmlformats.org/presentationml/2006/ole">
            <mc:AlternateContent>
              <mc:Choice Requires="v">
                <p:oleObj r:id="rId4" imgH="2506663" imgW="3886200" progId="Excel.Chart.8" spid="_x0000_s1">
                  <p:embed/>
                </p:oleObj>
              </mc:Choice>
              <mc:Fallback>
                <p:oleObj r:id="rId5" imgH="2506663" imgW="3886200" progId="Excel.Chart.8">
                  <p:embed/>
                  <p:pic>
                    <p:nvPicPr>
                      <p:cNvPr id="247" name="Google Shape;247;p13"/>
                      <p:cNvPicPr preferRelativeResize="0"/>
                      <p:nvPr/>
                    </p:nvPicPr>
                    <p:blipFill rotWithShape="1">
                      <a:blip r:embed="rId6">
                        <a:alphaModFix/>
                      </a:blip>
                      <a:srcRect b="0" l="0" r="0" t="0"/>
                      <a:stretch/>
                    </p:blipFill>
                    <p:spPr>
                      <a:xfrm>
                        <a:off x="228600" y="1447800"/>
                        <a:ext cx="3886200" cy="2506663"/>
                      </a:xfrm>
                      <a:prstGeom prst="rect">
                        <a:avLst/>
                      </a:prstGeom>
                      <a:noFill/>
                      <a:ln>
                        <a:noFill/>
                      </a:ln>
                    </p:spPr>
                  </p:pic>
                </p:oleObj>
              </mc:Fallback>
            </mc:AlternateContent>
          </a:graphicData>
        </a:graphic>
      </p:graphicFrame>
      <p:sp>
        <p:nvSpPr>
          <p:cNvPr id="248" name="Google Shape;248;p13"/>
          <p:cNvSpPr/>
          <p:nvPr/>
        </p:nvSpPr>
        <p:spPr>
          <a:xfrm>
            <a:off x="4343400" y="1447800"/>
            <a:ext cx="4800600" cy="236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Masih dari grafik &amp; tabulasi, kita mendapatkan harga awal proses kita, yaitu :</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x</a:t>
            </a:r>
            <a:r>
              <a:rPr b="1" baseline="-25000" i="0" lang="en-US" sz="1600" u="none" cap="none" strike="noStrike">
                <a:solidFill>
                  <a:srgbClr val="0033CC"/>
                </a:solidFill>
                <a:latin typeface="Comic Sans MS"/>
                <a:ea typeface="Comic Sans MS"/>
                <a:cs typeface="Comic Sans MS"/>
                <a:sym typeface="Comic Sans MS"/>
              </a:rPr>
              <a:t>1</a:t>
            </a:r>
            <a:r>
              <a:rPr b="1" i="0" lang="en-US" sz="1600" u="none" cap="none" strike="noStrike">
                <a:solidFill>
                  <a:srgbClr val="0033CC"/>
                </a:solidFill>
                <a:latin typeface="Comic Sans MS"/>
                <a:ea typeface="Comic Sans MS"/>
                <a:cs typeface="Comic Sans MS"/>
                <a:sym typeface="Comic Sans MS"/>
              </a:rPr>
              <a:t> = 0  dengan  f(x</a:t>
            </a:r>
            <a:r>
              <a:rPr b="1" baseline="-25000" i="0" lang="en-US" sz="1600" u="none" cap="none" strike="noStrike">
                <a:solidFill>
                  <a:srgbClr val="0033CC"/>
                </a:solidFill>
                <a:latin typeface="Comic Sans MS"/>
                <a:ea typeface="Comic Sans MS"/>
                <a:cs typeface="Comic Sans MS"/>
                <a:sym typeface="Comic Sans MS"/>
              </a:rPr>
              <a:t>1</a:t>
            </a:r>
            <a:r>
              <a:rPr b="1" i="0" lang="en-US" sz="1600" u="none" cap="none" strike="noStrike">
                <a:solidFill>
                  <a:srgbClr val="0033CC"/>
                </a:solidFill>
                <a:latin typeface="Comic Sans MS"/>
                <a:ea typeface="Comic Sans MS"/>
                <a:cs typeface="Comic Sans MS"/>
                <a:sym typeface="Comic Sans MS"/>
              </a:rPr>
              <a:t>) = 1</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x</a:t>
            </a:r>
            <a:r>
              <a:rPr b="1" baseline="-25000" i="0" lang="en-US" sz="1600" u="none" cap="none" strike="noStrike">
                <a:solidFill>
                  <a:srgbClr val="0033CC"/>
                </a:solidFill>
                <a:latin typeface="Comic Sans MS"/>
                <a:ea typeface="Comic Sans MS"/>
                <a:cs typeface="Comic Sans MS"/>
                <a:sym typeface="Comic Sans MS"/>
              </a:rPr>
              <a:t>2</a:t>
            </a:r>
            <a:r>
              <a:rPr b="1" i="0" lang="en-US" sz="1600" u="none" cap="none" strike="noStrike">
                <a:solidFill>
                  <a:srgbClr val="0033CC"/>
                </a:solidFill>
                <a:latin typeface="Comic Sans MS"/>
                <a:ea typeface="Comic Sans MS"/>
                <a:cs typeface="Comic Sans MS"/>
                <a:sym typeface="Comic Sans MS"/>
              </a:rPr>
              <a:t> = 1  dengan  f(x</a:t>
            </a:r>
            <a:r>
              <a:rPr b="1" baseline="-25000" i="0" lang="en-US" sz="1600" u="none" cap="none" strike="noStrike">
                <a:solidFill>
                  <a:srgbClr val="0033CC"/>
                </a:solidFill>
                <a:latin typeface="Comic Sans MS"/>
                <a:ea typeface="Comic Sans MS"/>
                <a:cs typeface="Comic Sans MS"/>
                <a:sym typeface="Comic Sans MS"/>
              </a:rPr>
              <a:t>2</a:t>
            </a:r>
            <a:r>
              <a:rPr b="1" i="0" lang="en-US" sz="1600" u="none" cap="none" strike="noStrike">
                <a:solidFill>
                  <a:srgbClr val="0033CC"/>
                </a:solidFill>
                <a:latin typeface="Comic Sans MS"/>
                <a:ea typeface="Comic Sans MS"/>
                <a:cs typeface="Comic Sans MS"/>
                <a:sym typeface="Comic Sans MS"/>
              </a:rPr>
              <a:t>) = -0,63212</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berarti</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x</a:t>
            </a:r>
            <a:r>
              <a:rPr b="1" baseline="-25000" i="0" lang="en-US" sz="1600" u="none" cap="none" strike="noStrike">
                <a:solidFill>
                  <a:srgbClr val="0033CC"/>
                </a:solidFill>
                <a:latin typeface="Comic Sans MS"/>
                <a:ea typeface="Comic Sans MS"/>
                <a:cs typeface="Comic Sans MS"/>
                <a:sym typeface="Comic Sans MS"/>
              </a:rPr>
              <a:t>3</a:t>
            </a:r>
            <a:r>
              <a:rPr b="1" i="0" lang="en-US" sz="1600" u="none" cap="none" strike="noStrike">
                <a:solidFill>
                  <a:srgbClr val="0033CC"/>
                </a:solidFill>
                <a:latin typeface="Comic Sans MS"/>
                <a:ea typeface="Comic Sans MS"/>
                <a:cs typeface="Comic Sans MS"/>
                <a:sym typeface="Comic Sans MS"/>
              </a:rPr>
              <a:t> = 1 – [-0,63212 . (0-1)] / 1 – (-0,63212)</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   = 0,6127</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E</a:t>
            </a:r>
            <a:r>
              <a:rPr b="1" baseline="-25000" i="0" lang="en-US" sz="1600" u="none" cap="none" strike="noStrike">
                <a:solidFill>
                  <a:srgbClr val="0033CC"/>
                </a:solidFill>
                <a:latin typeface="Comic Sans MS"/>
                <a:ea typeface="Comic Sans MS"/>
                <a:cs typeface="Comic Sans MS"/>
                <a:sym typeface="Comic Sans MS"/>
              </a:rPr>
              <a:t>r</a:t>
            </a:r>
            <a:r>
              <a:rPr b="1" i="0" lang="en-US" sz="1600" u="none" cap="none" strike="noStrike">
                <a:solidFill>
                  <a:srgbClr val="0033CC"/>
                </a:solidFill>
                <a:latin typeface="Comic Sans MS"/>
                <a:ea typeface="Comic Sans MS"/>
                <a:cs typeface="Comic Sans MS"/>
                <a:sym typeface="Comic Sans MS"/>
              </a:rPr>
              <a:t> = 8,0%</a:t>
            </a:r>
            <a:endParaRPr/>
          </a:p>
        </p:txBody>
      </p:sp>
      <p:sp>
        <p:nvSpPr>
          <p:cNvPr id="249" name="Google Shape;249;p13"/>
          <p:cNvSpPr/>
          <p:nvPr/>
        </p:nvSpPr>
        <p:spPr>
          <a:xfrm>
            <a:off x="2209800" y="2133600"/>
            <a:ext cx="1828800" cy="381000"/>
          </a:xfrm>
          <a:prstGeom prst="wedgeEllipseCallout">
            <a:avLst>
              <a:gd fmla="val -33940" name="adj1"/>
              <a:gd fmla="val 142917" name="adj2"/>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0,56714329…</a:t>
            </a:r>
            <a:endParaRPr/>
          </a:p>
        </p:txBody>
      </p:sp>
      <p:sp>
        <p:nvSpPr>
          <p:cNvPr id="250" name="Google Shape;250;p13"/>
          <p:cNvSpPr/>
          <p:nvPr/>
        </p:nvSpPr>
        <p:spPr>
          <a:xfrm>
            <a:off x="228600" y="4114800"/>
            <a:ext cx="8610600" cy="2133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3300"/>
              </a:buClr>
              <a:buSzPts val="1600"/>
              <a:buFont typeface="Comic Sans MS"/>
              <a:buNone/>
            </a:pPr>
            <a:r>
              <a:rPr b="1" i="0" lang="en-US" sz="1600" u="none" cap="none" strike="noStrike">
                <a:solidFill>
                  <a:srgbClr val="CC3300"/>
                </a:solidFill>
                <a:latin typeface="Comic Sans MS"/>
                <a:ea typeface="Comic Sans MS"/>
                <a:cs typeface="Comic Sans MS"/>
                <a:sym typeface="Comic Sans MS"/>
              </a:rPr>
              <a:t>Iterasi berikutnya:</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f(x</a:t>
            </a:r>
            <a:r>
              <a:rPr b="1" baseline="-25000" i="0" lang="en-US" sz="1600" u="none" cap="none" strike="noStrike">
                <a:solidFill>
                  <a:srgbClr val="0033CC"/>
                </a:solidFill>
                <a:latin typeface="Comic Sans MS"/>
                <a:ea typeface="Comic Sans MS"/>
                <a:cs typeface="Comic Sans MS"/>
                <a:sym typeface="Comic Sans MS"/>
              </a:rPr>
              <a:t>3</a:t>
            </a:r>
            <a:r>
              <a:rPr b="1" i="0" lang="en-US" sz="1600" u="none" cap="none" strike="noStrike">
                <a:solidFill>
                  <a:srgbClr val="0033CC"/>
                </a:solidFill>
                <a:latin typeface="Comic Sans MS"/>
                <a:ea typeface="Comic Sans MS"/>
                <a:cs typeface="Comic Sans MS"/>
                <a:sym typeface="Comic Sans MS"/>
              </a:rPr>
              <a:t>) = -0,0708</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Karena nilai f(x</a:t>
            </a:r>
            <a:r>
              <a:rPr b="1" baseline="-25000" i="0" lang="en-US" sz="1600" u="none" cap="none" strike="noStrike">
                <a:solidFill>
                  <a:srgbClr val="0033CC"/>
                </a:solidFill>
                <a:latin typeface="Comic Sans MS"/>
                <a:ea typeface="Comic Sans MS"/>
                <a:cs typeface="Comic Sans MS"/>
                <a:sym typeface="Comic Sans MS"/>
              </a:rPr>
              <a:t>3</a:t>
            </a:r>
            <a:r>
              <a:rPr b="1" i="0" lang="en-US" sz="1600" u="none" cap="none" strike="noStrike">
                <a:solidFill>
                  <a:srgbClr val="0033CC"/>
                </a:solidFill>
                <a:latin typeface="Comic Sans MS"/>
                <a:ea typeface="Comic Sans MS"/>
                <a:cs typeface="Comic Sans MS"/>
                <a:sym typeface="Comic Sans MS"/>
              </a:rPr>
              <a:t>) &gt; f(x</a:t>
            </a:r>
            <a:r>
              <a:rPr b="1" baseline="-25000" i="0" lang="en-US" sz="1600" u="none" cap="none" strike="noStrike">
                <a:solidFill>
                  <a:srgbClr val="0033CC"/>
                </a:solidFill>
                <a:latin typeface="Comic Sans MS"/>
                <a:ea typeface="Comic Sans MS"/>
                <a:cs typeface="Comic Sans MS"/>
                <a:sym typeface="Comic Sans MS"/>
              </a:rPr>
              <a:t>2</a:t>
            </a:r>
            <a:r>
              <a:rPr b="1" i="0" lang="en-US" sz="1600" u="none" cap="none" strike="noStrike">
                <a:solidFill>
                  <a:srgbClr val="0033CC"/>
                </a:solidFill>
                <a:latin typeface="Comic Sans MS"/>
                <a:ea typeface="Comic Sans MS"/>
                <a:cs typeface="Comic Sans MS"/>
                <a:sym typeface="Comic Sans MS"/>
              </a:rPr>
              <a:t>), maka x</a:t>
            </a:r>
            <a:r>
              <a:rPr b="1" baseline="-25000" i="0" lang="en-US" sz="1600" u="none" cap="none" strike="noStrike">
                <a:solidFill>
                  <a:srgbClr val="0033CC"/>
                </a:solidFill>
                <a:latin typeface="Comic Sans MS"/>
                <a:ea typeface="Comic Sans MS"/>
                <a:cs typeface="Comic Sans MS"/>
                <a:sym typeface="Comic Sans MS"/>
              </a:rPr>
              <a:t>3</a:t>
            </a:r>
            <a:r>
              <a:rPr b="1" i="0" lang="en-US" sz="1600" u="none" cap="none" strike="noStrike">
                <a:solidFill>
                  <a:srgbClr val="0033CC"/>
                </a:solidFill>
                <a:latin typeface="Comic Sans MS"/>
                <a:ea typeface="Comic Sans MS"/>
                <a:cs typeface="Comic Sans MS"/>
                <a:sym typeface="Comic Sans MS"/>
              </a:rPr>
              <a:t> menjadi batas atas sub-interval berikutnya:</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x</a:t>
            </a:r>
            <a:r>
              <a:rPr b="1" baseline="-25000" i="0" lang="en-US" sz="1600" u="none" cap="none" strike="noStrike">
                <a:solidFill>
                  <a:srgbClr val="0033CC"/>
                </a:solidFill>
                <a:latin typeface="Comic Sans MS"/>
                <a:ea typeface="Comic Sans MS"/>
                <a:cs typeface="Comic Sans MS"/>
                <a:sym typeface="Comic Sans MS"/>
              </a:rPr>
              <a:t>1</a:t>
            </a:r>
            <a:r>
              <a:rPr b="1" i="0" lang="en-US" sz="1600" u="none" cap="none" strike="noStrike">
                <a:solidFill>
                  <a:srgbClr val="0033CC"/>
                </a:solidFill>
                <a:latin typeface="Comic Sans MS"/>
                <a:ea typeface="Comic Sans MS"/>
                <a:cs typeface="Comic Sans MS"/>
                <a:sym typeface="Comic Sans MS"/>
              </a:rPr>
              <a:t> = 0         dengan  f(x</a:t>
            </a:r>
            <a:r>
              <a:rPr b="1" baseline="-25000" i="0" lang="en-US" sz="1600" u="none" cap="none" strike="noStrike">
                <a:solidFill>
                  <a:srgbClr val="0033CC"/>
                </a:solidFill>
                <a:latin typeface="Comic Sans MS"/>
                <a:ea typeface="Comic Sans MS"/>
                <a:cs typeface="Comic Sans MS"/>
                <a:sym typeface="Comic Sans MS"/>
              </a:rPr>
              <a:t>1</a:t>
            </a:r>
            <a:r>
              <a:rPr b="1" i="0" lang="en-US" sz="1600" u="none" cap="none" strike="noStrike">
                <a:solidFill>
                  <a:srgbClr val="0033CC"/>
                </a:solidFill>
                <a:latin typeface="Comic Sans MS"/>
                <a:ea typeface="Comic Sans MS"/>
                <a:cs typeface="Comic Sans MS"/>
                <a:sym typeface="Comic Sans MS"/>
              </a:rPr>
              <a:t>) = 1</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x</a:t>
            </a:r>
            <a:r>
              <a:rPr b="1" baseline="-25000" i="0" lang="en-US" sz="1600" u="none" cap="none" strike="noStrike">
                <a:solidFill>
                  <a:srgbClr val="0033CC"/>
                </a:solidFill>
                <a:latin typeface="Comic Sans MS"/>
                <a:ea typeface="Comic Sans MS"/>
                <a:cs typeface="Comic Sans MS"/>
                <a:sym typeface="Comic Sans MS"/>
              </a:rPr>
              <a:t>3</a:t>
            </a:r>
            <a:r>
              <a:rPr b="1" i="0" lang="en-US" sz="1600" u="none" cap="none" strike="noStrike">
                <a:solidFill>
                  <a:srgbClr val="0033CC"/>
                </a:solidFill>
                <a:latin typeface="Comic Sans MS"/>
                <a:ea typeface="Comic Sans MS"/>
                <a:cs typeface="Comic Sans MS"/>
                <a:sym typeface="Comic Sans MS"/>
              </a:rPr>
              <a:t> = 0,6127  dengan  f(x</a:t>
            </a:r>
            <a:r>
              <a:rPr b="1" baseline="-25000" i="0" lang="en-US" sz="1600" u="none" cap="none" strike="noStrike">
                <a:solidFill>
                  <a:srgbClr val="0033CC"/>
                </a:solidFill>
                <a:latin typeface="Comic Sans MS"/>
                <a:ea typeface="Comic Sans MS"/>
                <a:cs typeface="Comic Sans MS"/>
                <a:sym typeface="Comic Sans MS"/>
              </a:rPr>
              <a:t>3</a:t>
            </a:r>
            <a:r>
              <a:rPr b="1" i="0" lang="en-US" sz="1600" u="none" cap="none" strike="noStrike">
                <a:solidFill>
                  <a:srgbClr val="0033CC"/>
                </a:solidFill>
                <a:latin typeface="Comic Sans MS"/>
                <a:ea typeface="Comic Sans MS"/>
                <a:cs typeface="Comic Sans MS"/>
                <a:sym typeface="Comic Sans MS"/>
              </a:rPr>
              <a:t>) = -0,0708</a:t>
            </a:r>
            <a:endParaRPr/>
          </a:p>
          <a:p>
            <a:pPr indent="0" lvl="0" marL="0" marR="0" rtl="0" algn="l">
              <a:spcBef>
                <a:spcPts val="320"/>
              </a:spcBef>
              <a:spcAft>
                <a:spcPts val="0"/>
              </a:spcAft>
              <a:buClr>
                <a:srgbClr val="0033CC"/>
              </a:buClr>
              <a:buSzPts val="1600"/>
              <a:buFont typeface="Comic Sans MS"/>
              <a:buNone/>
            </a:pPr>
            <a:r>
              <a:rPr b="1" i="0" lang="en-US" sz="1600" u="none" cap="none" strike="noStrike">
                <a:solidFill>
                  <a:srgbClr val="0033CC"/>
                </a:solidFill>
                <a:latin typeface="Comic Sans MS"/>
                <a:ea typeface="Comic Sans MS"/>
                <a:cs typeface="Comic Sans MS"/>
                <a:sym typeface="Comic Sans MS"/>
              </a:rPr>
              <a:t>x</a:t>
            </a:r>
            <a:r>
              <a:rPr b="1" baseline="-25000" i="0" lang="en-US" sz="1600" u="none" cap="none" strike="noStrike">
                <a:solidFill>
                  <a:srgbClr val="0033CC"/>
                </a:solidFill>
                <a:latin typeface="Comic Sans MS"/>
                <a:ea typeface="Comic Sans MS"/>
                <a:cs typeface="Comic Sans MS"/>
                <a:sym typeface="Comic Sans MS"/>
              </a:rPr>
              <a:t>4</a:t>
            </a:r>
            <a:r>
              <a:rPr b="1" i="0" lang="en-US" sz="1600" u="none" cap="none" strike="noStrike">
                <a:solidFill>
                  <a:srgbClr val="0033CC"/>
                </a:solidFill>
                <a:latin typeface="Comic Sans MS"/>
                <a:ea typeface="Comic Sans MS"/>
                <a:cs typeface="Comic Sans MS"/>
                <a:sym typeface="Comic Sans MS"/>
              </a:rPr>
              <a:t> = 0,57219  (dengan E</a:t>
            </a:r>
            <a:r>
              <a:rPr b="1" baseline="-25000" i="0" lang="en-US" sz="1600" u="none" cap="none" strike="noStrike">
                <a:solidFill>
                  <a:srgbClr val="0033CC"/>
                </a:solidFill>
                <a:latin typeface="Comic Sans MS"/>
                <a:ea typeface="Comic Sans MS"/>
                <a:cs typeface="Comic Sans MS"/>
                <a:sym typeface="Comic Sans MS"/>
              </a:rPr>
              <a:t>r</a:t>
            </a:r>
            <a:r>
              <a:rPr b="1" i="0" lang="en-US" sz="1600" u="none" cap="none" strike="noStrike">
                <a:solidFill>
                  <a:srgbClr val="0033CC"/>
                </a:solidFill>
                <a:latin typeface="Comic Sans MS"/>
                <a:ea typeface="Comic Sans MS"/>
                <a:cs typeface="Comic Sans MS"/>
                <a:sym typeface="Comic Sans MS"/>
              </a:rPr>
              <a:t> = 7,08%)</a:t>
            </a:r>
            <a:endParaRPr/>
          </a:p>
          <a:p>
            <a:pPr indent="0" lvl="0" marL="0" marR="0" rtl="0" algn="l">
              <a:spcBef>
                <a:spcPts val="320"/>
              </a:spcBef>
              <a:spcAft>
                <a:spcPts val="0"/>
              </a:spcAft>
              <a:buClr>
                <a:srgbClr val="CC3300"/>
              </a:buClr>
              <a:buSzPts val="1600"/>
              <a:buFont typeface="Comic Sans MS"/>
              <a:buNone/>
            </a:pPr>
            <a:r>
              <a:rPr b="1" i="0" lang="en-US" sz="1600" u="none" cap="none" strike="noStrike">
                <a:solidFill>
                  <a:srgbClr val="CC3300"/>
                </a:solidFill>
                <a:latin typeface="Comic Sans MS"/>
                <a:ea typeface="Comic Sans MS"/>
                <a:cs typeface="Comic Sans MS"/>
                <a:sym typeface="Comic Sans MS"/>
              </a:rPr>
              <a:t>Iterasi dapat dilanjutkan untuk semakin mendekatkan hasil.</a:t>
            </a:r>
            <a:endParaRPr/>
          </a:p>
        </p:txBody>
      </p:sp>
      <p:sp>
        <p:nvSpPr>
          <p:cNvPr id="251" name="Google Shape;251;p13">
            <a:hlinkClick action="ppaction://hlinksldjump" r:id="rId7"/>
          </p:cNvPr>
          <p:cNvSpPr/>
          <p:nvPr/>
        </p:nvSpPr>
        <p:spPr>
          <a:xfrm>
            <a:off x="8534400" y="152400"/>
            <a:ext cx="381000" cy="304800"/>
          </a:xfrm>
          <a:custGeom>
            <a:rect b="b" l="l" r="r" t="t"/>
            <a:pathLst>
              <a:path extrusionOk="0" h="120000" w="120000">
                <a:moveTo>
                  <a:pt x="0" y="0"/>
                </a:moveTo>
                <a:lnTo>
                  <a:pt x="120000" y="0"/>
                </a:lnTo>
                <a:lnTo>
                  <a:pt x="120000" y="120000"/>
                </a:lnTo>
                <a:lnTo>
                  <a:pt x="0" y="120000"/>
                </a:lnTo>
                <a:close/>
                <a:moveTo>
                  <a:pt x="24000" y="60000"/>
                </a:moveTo>
                <a:lnTo>
                  <a:pt x="96000" y="15000"/>
                </a:lnTo>
                <a:lnTo>
                  <a:pt x="96000" y="105000"/>
                </a:lnTo>
                <a:close/>
              </a:path>
              <a:path extrusionOk="0" fill="darken" h="120000" w="120000">
                <a:moveTo>
                  <a:pt x="24000" y="60000"/>
                </a:moveTo>
                <a:lnTo>
                  <a:pt x="96000" y="15000"/>
                </a:lnTo>
                <a:lnTo>
                  <a:pt x="96000" y="105000"/>
                </a:lnTo>
                <a:close/>
              </a:path>
              <a:path extrusionOk="0" fill="none" h="120000" w="120000">
                <a:moveTo>
                  <a:pt x="24000" y="60000"/>
                </a:moveTo>
                <a:lnTo>
                  <a:pt x="96000" y="15000"/>
                </a:lnTo>
                <a:lnTo>
                  <a:pt x="96000" y="10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cxnSp>
        <p:nvCxnSpPr>
          <p:cNvPr id="257" name="Google Shape;257;p14"/>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258" name="Google Shape;258;p14"/>
          <p:cNvSpPr/>
          <p:nvPr/>
        </p:nvSpPr>
        <p:spPr>
          <a:xfrm>
            <a:off x="152400" y="1143000"/>
            <a:ext cx="8839200" cy="4267200"/>
          </a:xfrm>
          <a:prstGeom prst="rect">
            <a:avLst/>
          </a:prstGeom>
          <a:noFill/>
          <a:ln>
            <a:noFill/>
          </a:ln>
        </p:spPr>
        <p:txBody>
          <a:bodyPr anchorCtr="0" anchor="t" bIns="45700" lIns="91425" spcFirstLastPara="1" rIns="91425" wrap="square" tIns="45700">
            <a:noAutofit/>
          </a:bodyPr>
          <a:lstStyle/>
          <a:p>
            <a:pPr indent="-533400" lvl="0" marL="533400" marR="0" rtl="0" algn="l">
              <a:spcBef>
                <a:spcPts val="0"/>
              </a:spcBef>
              <a:spcAft>
                <a:spcPts val="0"/>
              </a:spcAft>
              <a:buClr>
                <a:schemeClr val="dk1"/>
              </a:buClr>
              <a:buSzPts val="1400"/>
              <a:buFont typeface="Comic Sans MS"/>
              <a:buAutoNum type="arabicPeriod"/>
            </a:pPr>
            <a:r>
              <a:rPr b="1" i="0" lang="en-US" sz="1400" u="none" cap="none" strike="noStrike">
                <a:solidFill>
                  <a:schemeClr val="dk1"/>
                </a:solidFill>
                <a:latin typeface="Comic Sans MS"/>
                <a:ea typeface="Comic Sans MS"/>
                <a:cs typeface="Comic Sans MS"/>
                <a:sym typeface="Comic Sans MS"/>
              </a:rPr>
              <a:t>Dengan </a:t>
            </a:r>
            <a:r>
              <a:rPr b="1" i="0" lang="en-US" sz="1400" u="none" cap="none" strike="noStrike">
                <a:solidFill>
                  <a:srgbClr val="0033CC"/>
                </a:solidFill>
                <a:latin typeface="Comic Sans MS"/>
                <a:ea typeface="Comic Sans MS"/>
                <a:cs typeface="Comic Sans MS"/>
                <a:sym typeface="Comic Sans MS"/>
              </a:rPr>
              <a:t>metode Grafik</a:t>
            </a:r>
            <a:r>
              <a:rPr b="1" i="0" lang="en-US" sz="1400" u="none" cap="none" strike="noStrike">
                <a:solidFill>
                  <a:schemeClr val="dk1"/>
                </a:solidFill>
                <a:latin typeface="Comic Sans MS"/>
                <a:ea typeface="Comic Sans MS"/>
                <a:cs typeface="Comic Sans MS"/>
                <a:sym typeface="Comic Sans MS"/>
              </a:rPr>
              <a:t>, dapatkan akar-akar persamaan :</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a.  e</a:t>
            </a:r>
            <a:r>
              <a:rPr b="1" baseline="30000" i="0" lang="en-US" sz="1400" u="none" cap="none" strike="noStrike">
                <a:solidFill>
                  <a:schemeClr val="dk1"/>
                </a:solidFill>
                <a:latin typeface="Comic Sans MS"/>
                <a:ea typeface="Comic Sans MS"/>
                <a:cs typeface="Comic Sans MS"/>
                <a:sym typeface="Comic Sans MS"/>
              </a:rPr>
              <a:t>x</a:t>
            </a:r>
            <a:r>
              <a:rPr b="1" i="0" lang="en-US" sz="1400" u="none" cap="none" strike="noStrike">
                <a:solidFill>
                  <a:schemeClr val="dk1"/>
                </a:solidFill>
                <a:latin typeface="Comic Sans MS"/>
                <a:ea typeface="Comic Sans MS"/>
                <a:cs typeface="Comic Sans MS"/>
                <a:sym typeface="Comic Sans MS"/>
              </a:rPr>
              <a:t> – x – 2 = 0	 	d.  -2,1 + 6,21x – 3,9x</a:t>
            </a:r>
            <a:r>
              <a:rPr b="1" baseline="30000" i="0" lang="en-US" sz="1400" u="none" cap="none" strike="noStrike">
                <a:solidFill>
                  <a:schemeClr val="dk1"/>
                </a:solidFill>
                <a:latin typeface="Comic Sans MS"/>
                <a:ea typeface="Comic Sans MS"/>
                <a:cs typeface="Comic Sans MS"/>
                <a:sym typeface="Comic Sans MS"/>
              </a:rPr>
              <a:t>2</a:t>
            </a:r>
            <a:r>
              <a:rPr b="1" i="0" lang="en-US" sz="1400" u="none" cap="none" strike="noStrike">
                <a:solidFill>
                  <a:schemeClr val="dk1"/>
                </a:solidFill>
                <a:latin typeface="Comic Sans MS"/>
                <a:ea typeface="Comic Sans MS"/>
                <a:cs typeface="Comic Sans MS"/>
                <a:sym typeface="Comic Sans MS"/>
              </a:rPr>
              <a:t> + 0,667x</a:t>
            </a:r>
            <a:r>
              <a:rPr b="1" baseline="30000" i="0" lang="en-US" sz="1400" u="none" cap="none" strike="noStrike">
                <a:solidFill>
                  <a:schemeClr val="dk1"/>
                </a:solidFill>
                <a:latin typeface="Comic Sans MS"/>
                <a:ea typeface="Comic Sans MS"/>
                <a:cs typeface="Comic Sans MS"/>
                <a:sym typeface="Comic Sans MS"/>
              </a:rPr>
              <a:t>3</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b.  10</a:t>
            </a:r>
            <a:r>
              <a:rPr b="1" baseline="30000" i="0" lang="en-US" sz="1400" u="none" cap="none" strike="noStrike">
                <a:solidFill>
                  <a:schemeClr val="dk1"/>
                </a:solidFill>
                <a:latin typeface="Comic Sans MS"/>
                <a:ea typeface="Comic Sans MS"/>
                <a:cs typeface="Comic Sans MS"/>
                <a:sym typeface="Comic Sans MS"/>
              </a:rPr>
              <a:t>x</a:t>
            </a:r>
            <a:r>
              <a:rPr b="1" i="0" lang="en-US" sz="1400" u="none" cap="none" strike="noStrike">
                <a:solidFill>
                  <a:schemeClr val="dk1"/>
                </a:solidFill>
                <a:latin typeface="Comic Sans MS"/>
                <a:ea typeface="Comic Sans MS"/>
                <a:cs typeface="Comic Sans MS"/>
                <a:sym typeface="Comic Sans MS"/>
              </a:rPr>
              <a:t> = 100 – 2x		e.  (1 – 0,6x) / x</a:t>
            </a:r>
            <a:endParaRPr b="1" baseline="30000" i="0" sz="1400" u="none" cap="none" strike="noStrike">
              <a:solidFill>
                <a:schemeClr val="dk1"/>
              </a:solidFill>
              <a:latin typeface="Comic Sans MS"/>
              <a:ea typeface="Comic Sans MS"/>
              <a:cs typeface="Comic Sans MS"/>
              <a:sym typeface="Comic Sans MS"/>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c.  -0,874x</a:t>
            </a:r>
            <a:r>
              <a:rPr b="1" baseline="30000" i="0" lang="en-US" sz="1400" u="none" cap="none" strike="noStrike">
                <a:solidFill>
                  <a:schemeClr val="dk1"/>
                </a:solidFill>
                <a:latin typeface="Comic Sans MS"/>
                <a:ea typeface="Comic Sans MS"/>
                <a:cs typeface="Comic Sans MS"/>
                <a:sym typeface="Comic Sans MS"/>
              </a:rPr>
              <a:t>2</a:t>
            </a:r>
            <a:r>
              <a:rPr b="1" i="0" lang="en-US" sz="1400" u="none" cap="none" strike="noStrike">
                <a:solidFill>
                  <a:schemeClr val="dk1"/>
                </a:solidFill>
                <a:latin typeface="Comic Sans MS"/>
                <a:ea typeface="Comic Sans MS"/>
                <a:cs typeface="Comic Sans MS"/>
                <a:sym typeface="Comic Sans MS"/>
              </a:rPr>
              <a:t> + 1,75x + 2,627	f.  9,36 – 21,963x + 16,2965x</a:t>
            </a:r>
            <a:r>
              <a:rPr b="1" baseline="30000" i="0" lang="en-US" sz="1400" u="none" cap="none" strike="noStrike">
                <a:solidFill>
                  <a:schemeClr val="dk1"/>
                </a:solidFill>
                <a:latin typeface="Comic Sans MS"/>
                <a:ea typeface="Comic Sans MS"/>
                <a:cs typeface="Comic Sans MS"/>
                <a:sym typeface="Comic Sans MS"/>
              </a:rPr>
              <a:t>2</a:t>
            </a:r>
            <a:r>
              <a:rPr b="1" i="0" lang="en-US" sz="1400" u="none" cap="none" strike="noStrike">
                <a:solidFill>
                  <a:schemeClr val="dk1"/>
                </a:solidFill>
                <a:latin typeface="Comic Sans MS"/>
                <a:ea typeface="Comic Sans MS"/>
                <a:cs typeface="Comic Sans MS"/>
                <a:sym typeface="Comic Sans MS"/>
              </a:rPr>
              <a:t> – 3,70377x</a:t>
            </a:r>
            <a:r>
              <a:rPr b="1" baseline="30000" i="0" lang="en-US" sz="1400" u="none" cap="none" strike="noStrike">
                <a:solidFill>
                  <a:schemeClr val="dk1"/>
                </a:solidFill>
                <a:latin typeface="Comic Sans MS"/>
                <a:ea typeface="Comic Sans MS"/>
                <a:cs typeface="Comic Sans MS"/>
                <a:sym typeface="Comic Sans MS"/>
              </a:rPr>
              <a:t>3</a:t>
            </a:r>
            <a:endParaRPr/>
          </a:p>
          <a:p>
            <a:pPr indent="-533400" lvl="0" marL="533400" marR="0" rtl="0" algn="l">
              <a:spcBef>
                <a:spcPts val="280"/>
              </a:spcBef>
              <a:spcAft>
                <a:spcPts val="0"/>
              </a:spcAft>
              <a:buClr>
                <a:schemeClr val="dk1"/>
              </a:buClr>
              <a:buSzPts val="1400"/>
              <a:buFont typeface="Arial"/>
              <a:buNone/>
            </a:pPr>
            <a:r>
              <a:t/>
            </a:r>
            <a:endParaRPr b="1" i="0" sz="1400" u="none" cap="none" strike="noStrike">
              <a:solidFill>
                <a:schemeClr val="dk1"/>
              </a:solidFill>
              <a:latin typeface="Comic Sans MS"/>
              <a:ea typeface="Comic Sans MS"/>
              <a:cs typeface="Comic Sans MS"/>
              <a:sym typeface="Comic Sans MS"/>
            </a:endParaRPr>
          </a:p>
          <a:p>
            <a:pPr indent="-533400" lvl="0" marL="533400" marR="0" rtl="0" algn="l">
              <a:spcBef>
                <a:spcPts val="280"/>
              </a:spcBef>
              <a:spcAft>
                <a:spcPts val="0"/>
              </a:spcAft>
              <a:buClr>
                <a:schemeClr val="dk1"/>
              </a:buClr>
              <a:buSzPts val="1400"/>
              <a:buFont typeface="Comic Sans MS"/>
              <a:buAutoNum type="arabicPeriod" startAt="2"/>
            </a:pPr>
            <a:r>
              <a:rPr b="1" i="0" lang="en-US" sz="1400" u="none" cap="none" strike="noStrike">
                <a:solidFill>
                  <a:schemeClr val="dk1"/>
                </a:solidFill>
                <a:latin typeface="Comic Sans MS"/>
                <a:ea typeface="Comic Sans MS"/>
                <a:cs typeface="Comic Sans MS"/>
                <a:sym typeface="Comic Sans MS"/>
              </a:rPr>
              <a:t>Sekarang lengkapi jawaban no.1 di atas dengan </a:t>
            </a:r>
            <a:r>
              <a:rPr b="1" i="0" lang="en-US" sz="1400" u="none" cap="none" strike="noStrike">
                <a:solidFill>
                  <a:srgbClr val="0033CC"/>
                </a:solidFill>
                <a:latin typeface="Comic Sans MS"/>
                <a:ea typeface="Comic Sans MS"/>
                <a:cs typeface="Comic Sans MS"/>
                <a:sym typeface="Comic Sans MS"/>
              </a:rPr>
              <a:t>metode Tabulasi</a:t>
            </a:r>
            <a:r>
              <a:rPr b="1" i="0" lang="en-US" sz="1400" u="none" cap="none" strike="noStrike">
                <a:solidFill>
                  <a:schemeClr val="dk1"/>
                </a:solidFill>
                <a:latin typeface="Comic Sans MS"/>
                <a:ea typeface="Comic Sans MS"/>
                <a:cs typeface="Comic Sans MS"/>
                <a:sym typeface="Comic Sans MS"/>
              </a:rPr>
              <a:t>.</a:t>
            </a:r>
            <a:endParaRPr/>
          </a:p>
          <a:p>
            <a:pPr indent="-533400" lvl="0" marL="533400" marR="0" rtl="0" algn="l">
              <a:spcBef>
                <a:spcPts val="280"/>
              </a:spcBef>
              <a:spcAft>
                <a:spcPts val="0"/>
              </a:spcAft>
              <a:buClr>
                <a:schemeClr val="dk1"/>
              </a:buClr>
              <a:buSzPts val="1400"/>
              <a:buFont typeface="Arial"/>
              <a:buNone/>
            </a:pPr>
            <a:r>
              <a:t/>
            </a:r>
            <a:endParaRPr b="1" i="0" sz="1400" u="none" cap="none" strike="noStrike">
              <a:solidFill>
                <a:schemeClr val="dk1"/>
              </a:solidFill>
              <a:latin typeface="Comic Sans MS"/>
              <a:ea typeface="Comic Sans MS"/>
              <a:cs typeface="Comic Sans MS"/>
              <a:sym typeface="Comic Sans MS"/>
            </a:endParaRPr>
          </a:p>
          <a:p>
            <a:pPr indent="-533400" lvl="0" marL="533400" marR="0" rtl="0" algn="l">
              <a:spcBef>
                <a:spcPts val="280"/>
              </a:spcBef>
              <a:spcAft>
                <a:spcPts val="0"/>
              </a:spcAft>
              <a:buClr>
                <a:schemeClr val="dk1"/>
              </a:buClr>
              <a:buSzPts val="1400"/>
              <a:buFont typeface="Comic Sans MS"/>
              <a:buAutoNum type="arabicPeriod" startAt="2"/>
            </a:pPr>
            <a:r>
              <a:rPr b="1" i="0" lang="en-US" sz="1400" u="none" cap="none" strike="noStrike">
                <a:solidFill>
                  <a:schemeClr val="dk1"/>
                </a:solidFill>
                <a:latin typeface="Comic Sans MS"/>
                <a:ea typeface="Comic Sans MS"/>
                <a:cs typeface="Comic Sans MS"/>
                <a:sym typeface="Comic Sans MS"/>
              </a:rPr>
              <a:t>Dengan </a:t>
            </a:r>
            <a:r>
              <a:rPr b="1" i="0" lang="en-US" sz="1400" u="none" cap="none" strike="noStrike">
                <a:solidFill>
                  <a:srgbClr val="0033CC"/>
                </a:solidFill>
                <a:latin typeface="Comic Sans MS"/>
                <a:ea typeface="Comic Sans MS"/>
                <a:cs typeface="Comic Sans MS"/>
                <a:sym typeface="Comic Sans MS"/>
              </a:rPr>
              <a:t>metode Bolzano</a:t>
            </a:r>
            <a:r>
              <a:rPr b="1" i="0" lang="en-US" sz="1400" u="none" cap="none" strike="noStrike">
                <a:solidFill>
                  <a:schemeClr val="dk1"/>
                </a:solidFill>
                <a:latin typeface="Comic Sans MS"/>
                <a:ea typeface="Comic Sans MS"/>
                <a:cs typeface="Comic Sans MS"/>
                <a:sym typeface="Comic Sans MS"/>
              </a:rPr>
              <a:t>, dapatkan akar-akar persamaan :</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a.  x</a:t>
            </a:r>
            <a:r>
              <a:rPr b="1" baseline="30000" i="0" lang="en-US" sz="1400" u="none" cap="none" strike="noStrike">
                <a:solidFill>
                  <a:schemeClr val="dk1"/>
                </a:solidFill>
                <a:latin typeface="Comic Sans MS"/>
                <a:ea typeface="Comic Sans MS"/>
                <a:cs typeface="Comic Sans MS"/>
                <a:sym typeface="Comic Sans MS"/>
              </a:rPr>
              <a:t>3</a:t>
            </a:r>
            <a:r>
              <a:rPr b="1" i="0" lang="en-US" sz="1400" u="none" cap="none" strike="noStrike">
                <a:solidFill>
                  <a:schemeClr val="dk1"/>
                </a:solidFill>
                <a:latin typeface="Comic Sans MS"/>
                <a:ea typeface="Comic Sans MS"/>
                <a:cs typeface="Comic Sans MS"/>
                <a:sym typeface="Comic Sans MS"/>
              </a:rPr>
              <a:t> – 3x + 1 = 0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=1,5; s/d 3D)	d.  ln x = 1 + 1/x</a:t>
            </a:r>
            <a:r>
              <a:rPr b="1" baseline="30000" i="0" lang="en-US" sz="1400" u="none" cap="none" strike="noStrike">
                <a:solidFill>
                  <a:schemeClr val="dk1"/>
                </a:solidFill>
                <a:latin typeface="Comic Sans MS"/>
                <a:ea typeface="Comic Sans MS"/>
                <a:cs typeface="Comic Sans MS"/>
                <a:sym typeface="Comic Sans MS"/>
              </a:rPr>
              <a:t>2</a:t>
            </a:r>
            <a:r>
              <a:rPr b="1" i="0" lang="en-US" sz="1400" u="none" cap="none" strike="noStrike">
                <a:solidFill>
                  <a:schemeClr val="dk1"/>
                </a:solidFill>
                <a:latin typeface="Comic Sans MS"/>
                <a:ea typeface="Comic Sans MS"/>
                <a:cs typeface="Comic Sans MS"/>
                <a:sym typeface="Comic Sans MS"/>
              </a:rPr>
              <a:t>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=3; s/d 4D)</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b.  Cos x = 3x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=0,3; s/d 5D)	e.  e</a:t>
            </a:r>
            <a:r>
              <a:rPr b="1" baseline="30000" i="0" lang="en-US" sz="1400" u="none" cap="none" strike="noStrike">
                <a:solidFill>
                  <a:schemeClr val="dk1"/>
                </a:solidFill>
                <a:latin typeface="Comic Sans MS"/>
                <a:ea typeface="Comic Sans MS"/>
                <a:cs typeface="Comic Sans MS"/>
                <a:sym typeface="Comic Sans MS"/>
              </a:rPr>
              <a:t>x</a:t>
            </a:r>
            <a:r>
              <a:rPr b="1" i="0" lang="en-US" sz="1400" u="none" cap="none" strike="noStrike">
                <a:solidFill>
                  <a:schemeClr val="dk1"/>
                </a:solidFill>
                <a:latin typeface="Comic Sans MS"/>
                <a:ea typeface="Comic Sans MS"/>
                <a:cs typeface="Comic Sans MS"/>
                <a:sym typeface="Comic Sans MS"/>
              </a:rPr>
              <a:t> – ln x = 20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=3; s/d 5D)</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c.  10</a:t>
            </a:r>
            <a:r>
              <a:rPr b="1" baseline="30000" i="0" lang="en-US" sz="1400" u="none" cap="none" strike="noStrike">
                <a:solidFill>
                  <a:schemeClr val="dk1"/>
                </a:solidFill>
                <a:latin typeface="Comic Sans MS"/>
                <a:ea typeface="Comic Sans MS"/>
                <a:cs typeface="Comic Sans MS"/>
                <a:sym typeface="Comic Sans MS"/>
              </a:rPr>
              <a:t>x</a:t>
            </a:r>
            <a:r>
              <a:rPr b="1" i="0" lang="en-US" sz="1400" u="none" cap="none" strike="noStrike">
                <a:solidFill>
                  <a:schemeClr val="dk1"/>
                </a:solidFill>
                <a:latin typeface="Comic Sans MS"/>
                <a:ea typeface="Comic Sans MS"/>
                <a:cs typeface="Comic Sans MS"/>
                <a:sym typeface="Comic Sans MS"/>
              </a:rPr>
              <a:t> = 100 – 2x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=2; s/d 4D)	f.  10</a:t>
            </a:r>
            <a:r>
              <a:rPr b="1" baseline="30000" i="0" lang="en-US" sz="1400" u="none" cap="none" strike="noStrike">
                <a:solidFill>
                  <a:schemeClr val="dk1"/>
                </a:solidFill>
                <a:latin typeface="Comic Sans MS"/>
                <a:ea typeface="Comic Sans MS"/>
                <a:cs typeface="Comic Sans MS"/>
                <a:sym typeface="Comic Sans MS"/>
              </a:rPr>
              <a:t>x</a:t>
            </a:r>
            <a:r>
              <a:rPr b="1" i="0" lang="en-US" sz="1400" u="none" cap="none" strike="noStrike">
                <a:solidFill>
                  <a:schemeClr val="dk1"/>
                </a:solidFill>
                <a:latin typeface="Comic Sans MS"/>
                <a:ea typeface="Comic Sans MS"/>
                <a:cs typeface="Comic Sans MS"/>
                <a:sym typeface="Comic Sans MS"/>
              </a:rPr>
              <a:t> – 1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=0; s/d 4D)</a:t>
            </a:r>
            <a:endParaRPr/>
          </a:p>
          <a:p>
            <a:pPr indent="-533400" lvl="0" marL="533400" marR="0" rtl="0" algn="l">
              <a:spcBef>
                <a:spcPts val="280"/>
              </a:spcBef>
              <a:spcAft>
                <a:spcPts val="0"/>
              </a:spcAft>
              <a:buClr>
                <a:schemeClr val="dk1"/>
              </a:buClr>
              <a:buSzPts val="1400"/>
              <a:buFont typeface="Arial"/>
              <a:buNone/>
            </a:pPr>
            <a:r>
              <a:t/>
            </a:r>
            <a:endParaRPr b="1" i="0" sz="1400" u="none" cap="none" strike="noStrike">
              <a:solidFill>
                <a:schemeClr val="dk1"/>
              </a:solidFill>
              <a:latin typeface="Comic Sans MS"/>
              <a:ea typeface="Comic Sans MS"/>
              <a:cs typeface="Comic Sans MS"/>
              <a:sym typeface="Comic Sans MS"/>
            </a:endParaRPr>
          </a:p>
          <a:p>
            <a:pPr indent="-533400" lvl="0" marL="533400" marR="0" rtl="0" algn="l">
              <a:spcBef>
                <a:spcPts val="280"/>
              </a:spcBef>
              <a:spcAft>
                <a:spcPts val="0"/>
              </a:spcAft>
              <a:buClr>
                <a:schemeClr val="dk1"/>
              </a:buClr>
              <a:buSzPts val="1400"/>
              <a:buFont typeface="Comic Sans MS"/>
              <a:buAutoNum type="arabicPeriod" startAt="4"/>
            </a:pPr>
            <a:r>
              <a:rPr b="1" i="0" lang="en-US" sz="1400" u="none" cap="none" strike="noStrike">
                <a:solidFill>
                  <a:schemeClr val="dk1"/>
                </a:solidFill>
                <a:latin typeface="Comic Sans MS"/>
                <a:ea typeface="Comic Sans MS"/>
                <a:cs typeface="Comic Sans MS"/>
                <a:sym typeface="Comic Sans MS"/>
              </a:rPr>
              <a:t>Dengan </a:t>
            </a:r>
            <a:r>
              <a:rPr b="1" i="0" lang="en-US" sz="1400" u="none" cap="none" strike="noStrike">
                <a:solidFill>
                  <a:srgbClr val="0033CC"/>
                </a:solidFill>
                <a:latin typeface="Comic Sans MS"/>
                <a:ea typeface="Comic Sans MS"/>
                <a:cs typeface="Comic Sans MS"/>
                <a:sym typeface="Comic Sans MS"/>
              </a:rPr>
              <a:t>metode Regula Falsi</a:t>
            </a:r>
            <a:r>
              <a:rPr b="1" i="0" lang="en-US" sz="1400" u="none" cap="none" strike="noStrike">
                <a:solidFill>
                  <a:schemeClr val="dk1"/>
                </a:solidFill>
                <a:latin typeface="Comic Sans MS"/>
                <a:ea typeface="Comic Sans MS"/>
                <a:cs typeface="Comic Sans MS"/>
                <a:sym typeface="Comic Sans MS"/>
              </a:rPr>
              <a:t>, dapatkan akar-akar persamaan :</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a.  Sin x = 5x - 2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=0,4; s/d 4D)	d.  ln x = 1 + 1/x</a:t>
            </a:r>
            <a:r>
              <a:rPr b="1" baseline="30000" i="0" lang="en-US" sz="1400" u="none" cap="none" strike="noStrike">
                <a:solidFill>
                  <a:schemeClr val="dk1"/>
                </a:solidFill>
                <a:latin typeface="Comic Sans MS"/>
                <a:ea typeface="Comic Sans MS"/>
                <a:cs typeface="Comic Sans MS"/>
                <a:sym typeface="Comic Sans MS"/>
              </a:rPr>
              <a:t>2</a:t>
            </a:r>
            <a:r>
              <a:rPr b="1" i="0" lang="en-US" sz="1400" u="none" cap="none" strike="noStrike">
                <a:solidFill>
                  <a:schemeClr val="dk1"/>
                </a:solidFill>
                <a:latin typeface="Comic Sans MS"/>
                <a:ea typeface="Comic Sans MS"/>
                <a:cs typeface="Comic Sans MS"/>
                <a:sym typeface="Comic Sans MS"/>
              </a:rPr>
              <a:t>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=3; s/d 4D)</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b.  e</a:t>
            </a:r>
            <a:r>
              <a:rPr b="1" baseline="30000" i="0" lang="en-US" sz="1400" u="none" cap="none" strike="noStrike">
                <a:solidFill>
                  <a:schemeClr val="dk1"/>
                </a:solidFill>
                <a:latin typeface="Comic Sans MS"/>
                <a:ea typeface="Comic Sans MS"/>
                <a:cs typeface="Comic Sans MS"/>
                <a:sym typeface="Comic Sans MS"/>
              </a:rPr>
              <a:t>x</a:t>
            </a:r>
            <a:r>
              <a:rPr b="1" i="0" lang="en-US" sz="1400" u="none" cap="none" strike="noStrike">
                <a:solidFill>
                  <a:schemeClr val="dk1"/>
                </a:solidFill>
                <a:latin typeface="Comic Sans MS"/>
                <a:ea typeface="Comic Sans MS"/>
                <a:cs typeface="Comic Sans MS"/>
                <a:sym typeface="Comic Sans MS"/>
              </a:rPr>
              <a:t> = 2x + 21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=3; s/d 4D)	e.  x</a:t>
            </a:r>
            <a:r>
              <a:rPr b="1" baseline="30000" i="0" lang="en-US" sz="1400" u="none" cap="none" strike="noStrike">
                <a:solidFill>
                  <a:schemeClr val="dk1"/>
                </a:solidFill>
                <a:latin typeface="Comic Sans MS"/>
                <a:ea typeface="Comic Sans MS"/>
                <a:cs typeface="Comic Sans MS"/>
                <a:sym typeface="Comic Sans MS"/>
              </a:rPr>
              <a:t>x</a:t>
            </a:r>
            <a:r>
              <a:rPr b="1" i="0" lang="en-US" sz="1400" u="none" cap="none" strike="noStrike">
                <a:solidFill>
                  <a:schemeClr val="dk1"/>
                </a:solidFill>
                <a:latin typeface="Comic Sans MS"/>
                <a:ea typeface="Comic Sans MS"/>
                <a:cs typeface="Comic Sans MS"/>
                <a:sym typeface="Comic Sans MS"/>
              </a:rPr>
              <a:t> = 10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=2,5; s/d 4D)</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c.  Cos x = 3x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=0,3; s/d 5D)	f.  x</a:t>
            </a:r>
            <a:r>
              <a:rPr b="1" baseline="30000" i="0" lang="en-US" sz="1400" u="none" cap="none" strike="noStrike">
                <a:solidFill>
                  <a:schemeClr val="dk1"/>
                </a:solidFill>
                <a:latin typeface="Comic Sans MS"/>
                <a:ea typeface="Comic Sans MS"/>
                <a:cs typeface="Comic Sans MS"/>
                <a:sym typeface="Comic Sans MS"/>
              </a:rPr>
              <a:t>3</a:t>
            </a:r>
            <a:r>
              <a:rPr b="1" i="0" lang="en-US" sz="1400" u="none" cap="none" strike="noStrike">
                <a:solidFill>
                  <a:schemeClr val="dk1"/>
                </a:solidFill>
                <a:latin typeface="Comic Sans MS"/>
                <a:ea typeface="Comic Sans MS"/>
                <a:cs typeface="Comic Sans MS"/>
                <a:sym typeface="Comic Sans MS"/>
              </a:rPr>
              <a:t> – 100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=4; s/d 3D)</a:t>
            </a:r>
            <a:endParaRPr/>
          </a:p>
          <a:p>
            <a:pPr indent="-533400" lvl="0" marL="533400" marR="0" rtl="0" algn="l">
              <a:spcBef>
                <a:spcPts val="280"/>
              </a:spcBef>
              <a:spcAft>
                <a:spcPts val="0"/>
              </a:spcAft>
              <a:buClr>
                <a:schemeClr val="dk1"/>
              </a:buClr>
              <a:buSzPts val="1400"/>
              <a:buFont typeface="Arial"/>
              <a:buNone/>
            </a:pPr>
            <a:r>
              <a:t/>
            </a:r>
            <a:endParaRPr b="1" i="0" sz="1400" u="none" cap="none" strike="noStrike">
              <a:solidFill>
                <a:schemeClr val="dk1"/>
              </a:solidFill>
              <a:latin typeface="Comic Sans MS"/>
              <a:ea typeface="Comic Sans MS"/>
              <a:cs typeface="Comic Sans MS"/>
              <a:sym typeface="Comic Sans MS"/>
            </a:endParaRPr>
          </a:p>
        </p:txBody>
      </p:sp>
      <p:sp>
        <p:nvSpPr>
          <p:cNvPr id="259" name="Google Shape;259;p14"/>
          <p:cNvSpPr txBox="1"/>
          <p:nvPr>
            <p:ph type="title"/>
          </p:nvPr>
        </p:nvSpPr>
        <p:spPr>
          <a:xfrm>
            <a:off x="152400" y="-76200"/>
            <a:ext cx="82296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Latihan  </a:t>
            </a:r>
            <a:r>
              <a:rPr b="1" lang="en-US" sz="2000">
                <a:solidFill>
                  <a:srgbClr val="969696"/>
                </a:solidFill>
              </a:rPr>
              <a:t>(1)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cxnSp>
        <p:nvCxnSpPr>
          <p:cNvPr id="265" name="Google Shape;265;p15"/>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266" name="Google Shape;266;p15"/>
          <p:cNvSpPr/>
          <p:nvPr/>
        </p:nvSpPr>
        <p:spPr>
          <a:xfrm>
            <a:off x="152400" y="1219200"/>
            <a:ext cx="8839200" cy="2362200"/>
          </a:xfrm>
          <a:prstGeom prst="rect">
            <a:avLst/>
          </a:prstGeom>
          <a:noFill/>
          <a:ln>
            <a:noFill/>
          </a:ln>
        </p:spPr>
        <p:txBody>
          <a:bodyPr anchorCtr="0" anchor="t" bIns="45700" lIns="91425" spcFirstLastPara="1" rIns="91425" wrap="square" tIns="45700">
            <a:noAutofit/>
          </a:bodyPr>
          <a:lstStyle/>
          <a:p>
            <a:pPr indent="-533400" lvl="0" marL="533400" marR="0" rtl="0" algn="l">
              <a:spcBef>
                <a:spcPts val="0"/>
              </a:spcBef>
              <a:spcAft>
                <a:spcPts val="0"/>
              </a:spcAft>
              <a:buClr>
                <a:schemeClr val="dk1"/>
              </a:buClr>
              <a:buSzPts val="1400"/>
              <a:buFont typeface="Comic Sans MS"/>
              <a:buAutoNum type="arabicPeriod" startAt="5"/>
            </a:pPr>
            <a:r>
              <a:rPr b="1" i="0" lang="en-US" sz="1400" u="none" cap="none" strike="noStrike">
                <a:solidFill>
                  <a:schemeClr val="dk1"/>
                </a:solidFill>
                <a:latin typeface="Comic Sans MS"/>
                <a:ea typeface="Comic Sans MS"/>
                <a:cs typeface="Comic Sans MS"/>
                <a:sym typeface="Comic Sans MS"/>
              </a:rPr>
              <a:t>Buatlah suatu analisa mengenai metode yang memiliki tingkat akurasi &amp; presisi yang paling tinggi dalam menyelesaikan persamaan berikut :</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f(x) = (1 – 0,6x) / x</a:t>
            </a:r>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perhitungan dibuat sampai 3 iterasi dengan x</a:t>
            </a:r>
            <a:r>
              <a:rPr b="1" baseline="-25000" i="0" lang="en-US" sz="1400" u="none" cap="none" strike="noStrike">
                <a:solidFill>
                  <a:schemeClr val="dk1"/>
                </a:solidFill>
                <a:latin typeface="Comic Sans MS"/>
                <a:ea typeface="Comic Sans MS"/>
                <a:cs typeface="Comic Sans MS"/>
                <a:sym typeface="Comic Sans MS"/>
              </a:rPr>
              <a:t>0</a:t>
            </a:r>
            <a:r>
              <a:rPr b="1" i="0" lang="en-US" sz="1400" u="none" cap="none" strike="noStrike">
                <a:solidFill>
                  <a:schemeClr val="dk1"/>
                </a:solidFill>
                <a:latin typeface="Comic Sans MS"/>
                <a:ea typeface="Comic Sans MS"/>
                <a:cs typeface="Comic Sans MS"/>
                <a:sym typeface="Comic Sans MS"/>
              </a:rPr>
              <a:t> = 2.</a:t>
            </a:r>
            <a:endParaRPr/>
          </a:p>
          <a:p>
            <a:pPr indent="-533400" lvl="0" marL="533400" marR="0" rtl="0" algn="l">
              <a:spcBef>
                <a:spcPts val="280"/>
              </a:spcBef>
              <a:spcAft>
                <a:spcPts val="0"/>
              </a:spcAft>
              <a:buClr>
                <a:schemeClr val="dk1"/>
              </a:buClr>
              <a:buSzPts val="1400"/>
              <a:buFont typeface="Arial"/>
              <a:buNone/>
            </a:pPr>
            <a:r>
              <a:t/>
            </a:r>
            <a:endParaRPr b="1" i="0" sz="1400" u="none" cap="none" strike="noStrike">
              <a:solidFill>
                <a:schemeClr val="dk1"/>
              </a:solidFill>
              <a:latin typeface="Comic Sans MS"/>
              <a:ea typeface="Comic Sans MS"/>
              <a:cs typeface="Comic Sans MS"/>
              <a:sym typeface="Comic Sans MS"/>
            </a:endParaRPr>
          </a:p>
          <a:p>
            <a:pPr indent="-533400" lvl="0" marL="53340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6.    Anda sudah mengerti algoritma pemrosesan metode Bolzano, dan anda sudah memahami cara kerjanya. Sekarang anda tinggal mengimplementasikan algoritma tersebut menjadi sebuah program komputer metode Bolzano (yang dapat menampilkan proses iteratif numerik </a:t>
            </a:r>
            <a:r>
              <a:rPr b="1" i="1" lang="en-US" sz="1400" u="none" cap="none" strike="noStrike">
                <a:solidFill>
                  <a:schemeClr val="dk1"/>
                </a:solidFill>
                <a:latin typeface="Comic Sans MS"/>
                <a:ea typeface="Comic Sans MS"/>
                <a:cs typeface="Comic Sans MS"/>
                <a:sym typeface="Comic Sans MS"/>
              </a:rPr>
              <a:t>plus</a:t>
            </a:r>
            <a:r>
              <a:rPr b="1" i="0" lang="en-US" sz="1400" u="none" cap="none" strike="noStrike">
                <a:solidFill>
                  <a:schemeClr val="dk1"/>
                </a:solidFill>
                <a:latin typeface="Comic Sans MS"/>
                <a:ea typeface="Comic Sans MS"/>
                <a:cs typeface="Comic Sans MS"/>
                <a:sym typeface="Comic Sans MS"/>
              </a:rPr>
              <a:t> grafik fungsinya sekaligus).</a:t>
            </a:r>
            <a:endParaRPr/>
          </a:p>
        </p:txBody>
      </p:sp>
      <p:sp>
        <p:nvSpPr>
          <p:cNvPr id="267" name="Google Shape;267;p15"/>
          <p:cNvSpPr txBox="1"/>
          <p:nvPr>
            <p:ph type="title"/>
          </p:nvPr>
        </p:nvSpPr>
        <p:spPr>
          <a:xfrm>
            <a:off x="152400" y="-76200"/>
            <a:ext cx="82296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Latihan  </a:t>
            </a:r>
            <a:r>
              <a:rPr b="1" lang="en-US" sz="2000">
                <a:solidFill>
                  <a:srgbClr val="969696"/>
                </a:solidFill>
              </a:rPr>
              <a:t>(2)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cxnSp>
        <p:nvCxnSpPr>
          <p:cNvPr id="273" name="Google Shape;273;p16"/>
          <p:cNvCxnSpPr/>
          <p:nvPr/>
        </p:nvCxnSpPr>
        <p:spPr>
          <a:xfrm>
            <a:off x="228600" y="762000"/>
            <a:ext cx="8686800" cy="0"/>
          </a:xfrm>
          <a:prstGeom prst="straightConnector1">
            <a:avLst/>
          </a:prstGeom>
          <a:noFill/>
          <a:ln cap="flat" cmpd="sng" w="57150">
            <a:solidFill>
              <a:srgbClr val="969696"/>
            </a:solidFill>
            <a:prstDash val="solid"/>
            <a:round/>
            <a:headEnd len="med" w="med" type="none"/>
            <a:tailEnd len="med" w="med" type="none"/>
          </a:ln>
        </p:spPr>
      </p:cxnSp>
      <p:sp>
        <p:nvSpPr>
          <p:cNvPr id="274" name="Google Shape;274;p16"/>
          <p:cNvSpPr/>
          <p:nvPr/>
        </p:nvSpPr>
        <p:spPr>
          <a:xfrm>
            <a:off x="304800" y="1219200"/>
            <a:ext cx="8534400" cy="2133600"/>
          </a:xfrm>
          <a:prstGeom prst="rect">
            <a:avLst/>
          </a:prstGeom>
          <a:noFill/>
          <a:ln>
            <a:noFill/>
          </a:ln>
        </p:spPr>
        <p:txBody>
          <a:bodyPr anchorCtr="0" anchor="t" bIns="45700" lIns="91425" spcFirstLastPara="1" rIns="91425" wrap="square" tIns="45700">
            <a:noAutofit/>
          </a:bodyPr>
          <a:lstStyle/>
          <a:p>
            <a:pPr indent="-533400" lvl="0" marL="533400" marR="0" rtl="0" algn="l">
              <a:spcBef>
                <a:spcPts val="0"/>
              </a:spcBef>
              <a:spcAft>
                <a:spcPts val="0"/>
              </a:spcAft>
              <a:buClr>
                <a:schemeClr val="dk1"/>
              </a:buClr>
              <a:buSzPts val="2000"/>
              <a:buFont typeface="Arial"/>
              <a:buNone/>
            </a:pPr>
            <a:r>
              <a:t/>
            </a:r>
            <a:endParaRPr b="1" i="0" sz="2000" u="none" cap="none" strike="noStrike">
              <a:solidFill>
                <a:schemeClr val="dk1"/>
              </a:solidFill>
              <a:latin typeface="Comic Sans MS"/>
              <a:ea typeface="Comic Sans MS"/>
              <a:cs typeface="Comic Sans MS"/>
              <a:sym typeface="Comic Sans MS"/>
            </a:endParaRPr>
          </a:p>
          <a:p>
            <a:pPr indent="0" lvl="0" marL="0" marR="0" rtl="0" algn="ctr">
              <a:spcBef>
                <a:spcPts val="400"/>
              </a:spcBef>
              <a:spcAft>
                <a:spcPts val="0"/>
              </a:spcAft>
              <a:buClr>
                <a:schemeClr val="dk1"/>
              </a:buClr>
              <a:buSzPts val="2000"/>
              <a:buFont typeface="Comic Sans MS"/>
              <a:buNone/>
            </a:pPr>
            <a:r>
              <a:rPr b="1" i="0" lang="en-US" sz="2000" u="none" cap="none" strike="noStrike">
                <a:solidFill>
                  <a:schemeClr val="dk1"/>
                </a:solidFill>
                <a:latin typeface="Comic Sans MS"/>
                <a:ea typeface="Comic Sans MS"/>
                <a:cs typeface="Comic Sans MS"/>
                <a:sym typeface="Comic Sans MS"/>
              </a:rPr>
              <a:t>Anda sudah mengerti algoritma pemrosesan metode </a:t>
            </a:r>
            <a:r>
              <a:rPr b="1" lang="en-US" sz="2000">
                <a:solidFill>
                  <a:schemeClr val="dk1"/>
                </a:solidFill>
                <a:latin typeface="Comic Sans MS"/>
                <a:ea typeface="Comic Sans MS"/>
                <a:cs typeface="Comic Sans MS"/>
                <a:sym typeface="Comic Sans MS"/>
              </a:rPr>
              <a:t>Regula Falsi</a:t>
            </a:r>
            <a:r>
              <a:rPr b="1" i="0" lang="en-US" sz="2000" u="none" cap="none" strike="noStrike">
                <a:solidFill>
                  <a:schemeClr val="dk1"/>
                </a:solidFill>
                <a:latin typeface="Comic Sans MS"/>
                <a:ea typeface="Comic Sans MS"/>
                <a:cs typeface="Comic Sans MS"/>
                <a:sym typeface="Comic Sans MS"/>
              </a:rPr>
              <a:t>, dan anda sudah memahami cara kerjanya. Sekarang anda tinggal mengimplementasikan algoritma tersebut menjadi sebuah program komputer metode </a:t>
            </a:r>
            <a:r>
              <a:rPr b="1" lang="en-US" sz="2000">
                <a:solidFill>
                  <a:schemeClr val="dk1"/>
                </a:solidFill>
                <a:latin typeface="Comic Sans MS"/>
                <a:ea typeface="Comic Sans MS"/>
                <a:cs typeface="Comic Sans MS"/>
                <a:sym typeface="Comic Sans MS"/>
              </a:rPr>
              <a:t>Regula Falsi </a:t>
            </a:r>
            <a:r>
              <a:rPr b="1" i="0" lang="en-US" sz="2000" u="none" cap="none" strike="noStrike">
                <a:solidFill>
                  <a:schemeClr val="dk1"/>
                </a:solidFill>
                <a:latin typeface="Comic Sans MS"/>
                <a:ea typeface="Comic Sans MS"/>
                <a:cs typeface="Comic Sans MS"/>
                <a:sym typeface="Comic Sans MS"/>
              </a:rPr>
              <a:t>(yang dapat menampilkan proses iteratif numerik, lengkap dengan grafik fungsinya).</a:t>
            </a:r>
            <a:endParaRPr/>
          </a:p>
        </p:txBody>
      </p:sp>
      <p:sp>
        <p:nvSpPr>
          <p:cNvPr id="275" name="Google Shape;275;p16"/>
          <p:cNvSpPr txBox="1"/>
          <p:nvPr>
            <p:ph type="title"/>
          </p:nvPr>
        </p:nvSpPr>
        <p:spPr>
          <a:xfrm>
            <a:off x="152400" y="0"/>
            <a:ext cx="8229600" cy="685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Praktikum - 1</a:t>
            </a:r>
            <a:endParaRPr b="1" sz="2000">
              <a:solidFill>
                <a:srgbClr val="96969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10" name="Google Shape;110;p2"/>
          <p:cNvSpPr txBox="1"/>
          <p:nvPr>
            <p:ph type="title"/>
          </p:nvPr>
        </p:nvSpPr>
        <p:spPr>
          <a:xfrm>
            <a:off x="457200" y="152400"/>
            <a:ext cx="8229600" cy="7921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Materi Minggu Ini</a:t>
            </a:r>
            <a:endParaRPr/>
          </a:p>
        </p:txBody>
      </p:sp>
      <p:sp>
        <p:nvSpPr>
          <p:cNvPr id="111" name="Google Shape;111;p2"/>
          <p:cNvSpPr txBox="1"/>
          <p:nvPr>
            <p:ph idx="1" type="body"/>
          </p:nvPr>
        </p:nvSpPr>
        <p:spPr>
          <a:xfrm>
            <a:off x="457200" y="1828800"/>
            <a:ext cx="8229600" cy="3505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99"/>
              </a:buClr>
              <a:buSzPts val="3200"/>
              <a:buFont typeface="Comic Sans MS"/>
              <a:buChar char="•"/>
            </a:pPr>
            <a:r>
              <a:rPr b="1" lang="en-US">
                <a:solidFill>
                  <a:srgbClr val="000099"/>
                </a:solidFill>
                <a:latin typeface="Comic Sans MS"/>
                <a:ea typeface="Comic Sans MS"/>
                <a:cs typeface="Comic Sans MS"/>
                <a:sym typeface="Comic Sans MS"/>
              </a:rPr>
              <a:t>Pengertian Akar Persamaan</a:t>
            </a:r>
            <a:endParaRPr/>
          </a:p>
          <a:p>
            <a:pPr indent="-342900" lvl="0" marL="342900" rtl="0" algn="l">
              <a:spcBef>
                <a:spcPts val="640"/>
              </a:spcBef>
              <a:spcAft>
                <a:spcPts val="0"/>
              </a:spcAft>
              <a:buClr>
                <a:srgbClr val="336600"/>
              </a:buClr>
              <a:buSzPts val="3200"/>
              <a:buFont typeface="Comic Sans MS"/>
              <a:buChar char="•"/>
            </a:pPr>
            <a:r>
              <a:rPr b="1" lang="en-US">
                <a:solidFill>
                  <a:srgbClr val="336600"/>
                </a:solidFill>
                <a:latin typeface="Comic Sans MS"/>
                <a:ea typeface="Comic Sans MS"/>
                <a:cs typeface="Comic Sans MS"/>
                <a:sym typeface="Comic Sans MS"/>
              </a:rPr>
              <a:t>Metode Grafik</a:t>
            </a:r>
            <a:endParaRPr/>
          </a:p>
          <a:p>
            <a:pPr indent="-342900" lvl="0" marL="342900" rtl="0" algn="l">
              <a:spcBef>
                <a:spcPts val="640"/>
              </a:spcBef>
              <a:spcAft>
                <a:spcPts val="0"/>
              </a:spcAft>
              <a:buClr>
                <a:srgbClr val="000099"/>
              </a:buClr>
              <a:buSzPts val="3200"/>
              <a:buFont typeface="Comic Sans MS"/>
              <a:buChar char="•"/>
            </a:pPr>
            <a:r>
              <a:rPr b="1" lang="en-US">
                <a:solidFill>
                  <a:srgbClr val="000099"/>
                </a:solidFill>
                <a:latin typeface="Comic Sans MS"/>
                <a:ea typeface="Comic Sans MS"/>
                <a:cs typeface="Comic Sans MS"/>
                <a:sym typeface="Comic Sans MS"/>
              </a:rPr>
              <a:t>Metode Tabulasi</a:t>
            </a:r>
            <a:endParaRPr/>
          </a:p>
          <a:p>
            <a:pPr indent="-342900" lvl="0" marL="342900" rtl="0" algn="l">
              <a:spcBef>
                <a:spcPts val="640"/>
              </a:spcBef>
              <a:spcAft>
                <a:spcPts val="0"/>
              </a:spcAft>
              <a:buClr>
                <a:srgbClr val="336600"/>
              </a:buClr>
              <a:buSzPts val="3200"/>
              <a:buFont typeface="Comic Sans MS"/>
              <a:buChar char="•"/>
            </a:pPr>
            <a:r>
              <a:rPr b="1" lang="en-US">
                <a:solidFill>
                  <a:srgbClr val="336600"/>
                </a:solidFill>
                <a:latin typeface="Comic Sans MS"/>
                <a:ea typeface="Comic Sans MS"/>
                <a:cs typeface="Comic Sans MS"/>
                <a:sym typeface="Comic Sans MS"/>
              </a:rPr>
              <a:t>Metode Bolzano</a:t>
            </a:r>
            <a:endParaRPr/>
          </a:p>
          <a:p>
            <a:pPr indent="-342900" lvl="0" marL="342900" rtl="0" algn="l">
              <a:spcBef>
                <a:spcPts val="640"/>
              </a:spcBef>
              <a:spcAft>
                <a:spcPts val="0"/>
              </a:spcAft>
              <a:buClr>
                <a:srgbClr val="000099"/>
              </a:buClr>
              <a:buSzPts val="3200"/>
              <a:buFont typeface="Comic Sans MS"/>
              <a:buChar char="•"/>
            </a:pPr>
            <a:r>
              <a:rPr b="1" lang="en-US">
                <a:solidFill>
                  <a:srgbClr val="000099"/>
                </a:solidFill>
                <a:latin typeface="Comic Sans MS"/>
                <a:ea typeface="Comic Sans MS"/>
                <a:cs typeface="Comic Sans MS"/>
                <a:sym typeface="Comic Sans MS"/>
              </a:rPr>
              <a:t>Metode Regula Falsi</a:t>
            </a:r>
            <a:endParaRPr/>
          </a:p>
          <a:p>
            <a:pPr indent="-342900" lvl="0" marL="342900" rtl="0" algn="l">
              <a:spcBef>
                <a:spcPts val="640"/>
              </a:spcBef>
              <a:spcAft>
                <a:spcPts val="0"/>
              </a:spcAft>
              <a:buClr>
                <a:srgbClr val="800080"/>
              </a:buClr>
              <a:buSzPts val="3200"/>
              <a:buFont typeface="Comic Sans MS"/>
              <a:buChar char="•"/>
            </a:pPr>
            <a:r>
              <a:rPr b="1" i="1" lang="en-US">
                <a:solidFill>
                  <a:srgbClr val="800080"/>
                </a:solidFill>
                <a:latin typeface="Comic Sans MS"/>
                <a:ea typeface="Comic Sans MS"/>
                <a:cs typeface="Comic Sans MS"/>
                <a:sym typeface="Comic Sans MS"/>
              </a:rPr>
              <a:t>Tugas II</a:t>
            </a:r>
            <a:endParaRPr/>
          </a:p>
        </p:txBody>
      </p:sp>
      <p:cxnSp>
        <p:nvCxnSpPr>
          <p:cNvPr id="112" name="Google Shape;112;p2"/>
          <p:cNvCxnSpPr/>
          <p:nvPr/>
        </p:nvCxnSpPr>
        <p:spPr>
          <a:xfrm>
            <a:off x="533400" y="1066800"/>
            <a:ext cx="8001000" cy="0"/>
          </a:xfrm>
          <a:prstGeom prst="straightConnector1">
            <a:avLst/>
          </a:prstGeom>
          <a:noFill/>
          <a:ln cap="flat" cmpd="sng" w="57150">
            <a:solidFill>
              <a:srgbClr val="969696"/>
            </a:solidFill>
            <a:prstDash val="solid"/>
            <a:round/>
            <a:headEnd len="med" w="med" type="none"/>
            <a:tailEnd len="med" w="med" type="none"/>
          </a:ln>
        </p:spPr>
      </p:cxnSp>
      <p:sp>
        <p:nvSpPr>
          <p:cNvPr id="113" name="Google Shape;113;p2">
            <a:hlinkClick action="ppaction://hlinksldjump" r:id="rId3"/>
          </p:cNvPr>
          <p:cNvSpPr/>
          <p:nvPr/>
        </p:nvSpPr>
        <p:spPr>
          <a:xfrm>
            <a:off x="6477000" y="1981200"/>
            <a:ext cx="381000" cy="304800"/>
          </a:xfrm>
          <a:custGeom>
            <a:rect b="b" l="l" r="r" t="t"/>
            <a:pathLst>
              <a:path extrusionOk="0" h="120000" w="120000">
                <a:moveTo>
                  <a:pt x="0" y="0"/>
                </a:moveTo>
                <a:lnTo>
                  <a:pt x="120000" y="0"/>
                </a:lnTo>
                <a:lnTo>
                  <a:pt x="120000" y="120000"/>
                </a:lnTo>
                <a:lnTo>
                  <a:pt x="0" y="120000"/>
                </a:lnTo>
                <a:close/>
                <a:moveTo>
                  <a:pt x="96000" y="60000"/>
                </a:moveTo>
                <a:lnTo>
                  <a:pt x="24000" y="15000"/>
                </a:lnTo>
                <a:lnTo>
                  <a:pt x="24000" y="105000"/>
                </a:lnTo>
                <a:close/>
              </a:path>
              <a:path extrusionOk="0" fill="darken" h="120000" w="120000">
                <a:moveTo>
                  <a:pt x="96000" y="60000"/>
                </a:moveTo>
                <a:lnTo>
                  <a:pt x="24000" y="15000"/>
                </a:lnTo>
                <a:lnTo>
                  <a:pt x="24000" y="105000"/>
                </a:lnTo>
                <a:close/>
              </a:path>
              <a:path extrusionOk="0" fill="none" h="120000" w="120000">
                <a:moveTo>
                  <a:pt x="96000" y="60000"/>
                </a:moveTo>
                <a:lnTo>
                  <a:pt x="24000" y="105000"/>
                </a:lnTo>
                <a:lnTo>
                  <a:pt x="24000" y="1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4" name="Google Shape;114;p2">
            <a:hlinkClick action="ppaction://hlinksldjump" r:id="rId4"/>
          </p:cNvPr>
          <p:cNvSpPr/>
          <p:nvPr/>
        </p:nvSpPr>
        <p:spPr>
          <a:xfrm>
            <a:off x="4038600" y="2514600"/>
            <a:ext cx="381000" cy="304800"/>
          </a:xfrm>
          <a:custGeom>
            <a:rect b="b" l="l" r="r" t="t"/>
            <a:pathLst>
              <a:path extrusionOk="0" h="120000" w="120000">
                <a:moveTo>
                  <a:pt x="0" y="0"/>
                </a:moveTo>
                <a:lnTo>
                  <a:pt x="120000" y="0"/>
                </a:lnTo>
                <a:lnTo>
                  <a:pt x="120000" y="120000"/>
                </a:lnTo>
                <a:lnTo>
                  <a:pt x="0" y="120000"/>
                </a:lnTo>
                <a:close/>
                <a:moveTo>
                  <a:pt x="96000" y="60000"/>
                </a:moveTo>
                <a:lnTo>
                  <a:pt x="24000" y="15000"/>
                </a:lnTo>
                <a:lnTo>
                  <a:pt x="24000" y="105000"/>
                </a:lnTo>
                <a:close/>
              </a:path>
              <a:path extrusionOk="0" fill="darken" h="120000" w="120000">
                <a:moveTo>
                  <a:pt x="96000" y="60000"/>
                </a:moveTo>
                <a:lnTo>
                  <a:pt x="24000" y="15000"/>
                </a:lnTo>
                <a:lnTo>
                  <a:pt x="24000" y="105000"/>
                </a:lnTo>
                <a:close/>
              </a:path>
              <a:path extrusionOk="0" fill="none" h="120000" w="120000">
                <a:moveTo>
                  <a:pt x="96000" y="60000"/>
                </a:moveTo>
                <a:lnTo>
                  <a:pt x="24000" y="105000"/>
                </a:lnTo>
                <a:lnTo>
                  <a:pt x="24000" y="1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5" name="Google Shape;115;p2">
            <a:hlinkClick action="ppaction://hlinksldjump" r:id="rId5"/>
          </p:cNvPr>
          <p:cNvSpPr/>
          <p:nvPr/>
        </p:nvSpPr>
        <p:spPr>
          <a:xfrm>
            <a:off x="4419600" y="3124200"/>
            <a:ext cx="381000" cy="304800"/>
          </a:xfrm>
          <a:custGeom>
            <a:rect b="b" l="l" r="r" t="t"/>
            <a:pathLst>
              <a:path extrusionOk="0" h="120000" w="120000">
                <a:moveTo>
                  <a:pt x="0" y="0"/>
                </a:moveTo>
                <a:lnTo>
                  <a:pt x="120000" y="0"/>
                </a:lnTo>
                <a:lnTo>
                  <a:pt x="120000" y="120000"/>
                </a:lnTo>
                <a:lnTo>
                  <a:pt x="0" y="120000"/>
                </a:lnTo>
                <a:close/>
                <a:moveTo>
                  <a:pt x="96000" y="60000"/>
                </a:moveTo>
                <a:lnTo>
                  <a:pt x="24000" y="15000"/>
                </a:lnTo>
                <a:lnTo>
                  <a:pt x="24000" y="105000"/>
                </a:lnTo>
                <a:close/>
              </a:path>
              <a:path extrusionOk="0" fill="darken" h="120000" w="120000">
                <a:moveTo>
                  <a:pt x="96000" y="60000"/>
                </a:moveTo>
                <a:lnTo>
                  <a:pt x="24000" y="15000"/>
                </a:lnTo>
                <a:lnTo>
                  <a:pt x="24000" y="105000"/>
                </a:lnTo>
                <a:close/>
              </a:path>
              <a:path extrusionOk="0" fill="none" h="120000" w="120000">
                <a:moveTo>
                  <a:pt x="96000" y="60000"/>
                </a:moveTo>
                <a:lnTo>
                  <a:pt x="24000" y="105000"/>
                </a:lnTo>
                <a:lnTo>
                  <a:pt x="24000" y="1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2">
            <a:hlinkClick action="ppaction://hlinksldjump" r:id="rId6"/>
          </p:cNvPr>
          <p:cNvSpPr/>
          <p:nvPr/>
        </p:nvSpPr>
        <p:spPr>
          <a:xfrm>
            <a:off x="4191000" y="3733800"/>
            <a:ext cx="381000" cy="304800"/>
          </a:xfrm>
          <a:custGeom>
            <a:rect b="b" l="l" r="r" t="t"/>
            <a:pathLst>
              <a:path extrusionOk="0" h="120000" w="120000">
                <a:moveTo>
                  <a:pt x="0" y="0"/>
                </a:moveTo>
                <a:lnTo>
                  <a:pt x="120000" y="0"/>
                </a:lnTo>
                <a:lnTo>
                  <a:pt x="120000" y="120000"/>
                </a:lnTo>
                <a:lnTo>
                  <a:pt x="0" y="120000"/>
                </a:lnTo>
                <a:close/>
                <a:moveTo>
                  <a:pt x="96000" y="60000"/>
                </a:moveTo>
                <a:lnTo>
                  <a:pt x="24000" y="15000"/>
                </a:lnTo>
                <a:lnTo>
                  <a:pt x="24000" y="105000"/>
                </a:lnTo>
                <a:close/>
              </a:path>
              <a:path extrusionOk="0" fill="darken" h="120000" w="120000">
                <a:moveTo>
                  <a:pt x="96000" y="60000"/>
                </a:moveTo>
                <a:lnTo>
                  <a:pt x="24000" y="15000"/>
                </a:lnTo>
                <a:lnTo>
                  <a:pt x="24000" y="105000"/>
                </a:lnTo>
                <a:close/>
              </a:path>
              <a:path extrusionOk="0" fill="none" h="120000" w="120000">
                <a:moveTo>
                  <a:pt x="96000" y="60000"/>
                </a:moveTo>
                <a:lnTo>
                  <a:pt x="24000" y="105000"/>
                </a:lnTo>
                <a:lnTo>
                  <a:pt x="24000" y="1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2">
            <a:hlinkClick action="ppaction://hlinksldjump" r:id="rId7"/>
          </p:cNvPr>
          <p:cNvSpPr/>
          <p:nvPr/>
        </p:nvSpPr>
        <p:spPr>
          <a:xfrm>
            <a:off x="5029200" y="4267200"/>
            <a:ext cx="381000" cy="304800"/>
          </a:xfrm>
          <a:custGeom>
            <a:rect b="b" l="l" r="r" t="t"/>
            <a:pathLst>
              <a:path extrusionOk="0" h="120000" w="120000">
                <a:moveTo>
                  <a:pt x="0" y="0"/>
                </a:moveTo>
                <a:lnTo>
                  <a:pt x="120000" y="0"/>
                </a:lnTo>
                <a:lnTo>
                  <a:pt x="120000" y="120000"/>
                </a:lnTo>
                <a:lnTo>
                  <a:pt x="0" y="120000"/>
                </a:lnTo>
                <a:close/>
                <a:moveTo>
                  <a:pt x="96000" y="60000"/>
                </a:moveTo>
                <a:lnTo>
                  <a:pt x="24000" y="15000"/>
                </a:lnTo>
                <a:lnTo>
                  <a:pt x="24000" y="105000"/>
                </a:lnTo>
                <a:close/>
              </a:path>
              <a:path extrusionOk="0" fill="darken" h="120000" w="120000">
                <a:moveTo>
                  <a:pt x="96000" y="60000"/>
                </a:moveTo>
                <a:lnTo>
                  <a:pt x="24000" y="15000"/>
                </a:lnTo>
                <a:lnTo>
                  <a:pt x="24000" y="105000"/>
                </a:lnTo>
                <a:close/>
              </a:path>
              <a:path extrusionOk="0" fill="none" h="120000" w="120000">
                <a:moveTo>
                  <a:pt x="96000" y="60000"/>
                </a:moveTo>
                <a:lnTo>
                  <a:pt x="24000" y="105000"/>
                </a:lnTo>
                <a:lnTo>
                  <a:pt x="24000" y="1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8" name="Google Shape;118;p2">
            <a:hlinkClick action="ppaction://hlinksldjump" r:id="rId8"/>
          </p:cNvPr>
          <p:cNvSpPr/>
          <p:nvPr/>
        </p:nvSpPr>
        <p:spPr>
          <a:xfrm>
            <a:off x="2895600" y="4876800"/>
            <a:ext cx="381000" cy="304800"/>
          </a:xfrm>
          <a:custGeom>
            <a:rect b="b" l="l" r="r" t="t"/>
            <a:pathLst>
              <a:path extrusionOk="0" h="120000" w="120000">
                <a:moveTo>
                  <a:pt x="0" y="0"/>
                </a:moveTo>
                <a:lnTo>
                  <a:pt x="120000" y="0"/>
                </a:lnTo>
                <a:lnTo>
                  <a:pt x="120000" y="120000"/>
                </a:lnTo>
                <a:lnTo>
                  <a:pt x="0" y="120000"/>
                </a:lnTo>
                <a:close/>
                <a:moveTo>
                  <a:pt x="96000" y="60000"/>
                </a:moveTo>
                <a:lnTo>
                  <a:pt x="24000" y="15000"/>
                </a:lnTo>
                <a:lnTo>
                  <a:pt x="24000" y="105000"/>
                </a:lnTo>
                <a:close/>
              </a:path>
              <a:path extrusionOk="0" fill="darken" h="120000" w="120000">
                <a:moveTo>
                  <a:pt x="96000" y="60000"/>
                </a:moveTo>
                <a:lnTo>
                  <a:pt x="24000" y="15000"/>
                </a:lnTo>
                <a:lnTo>
                  <a:pt x="24000" y="105000"/>
                </a:lnTo>
                <a:close/>
              </a:path>
              <a:path extrusionOk="0" fill="none" h="120000" w="120000">
                <a:moveTo>
                  <a:pt x="96000" y="60000"/>
                </a:moveTo>
                <a:lnTo>
                  <a:pt x="24000" y="105000"/>
                </a:lnTo>
                <a:lnTo>
                  <a:pt x="24000" y="1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24" name="Google Shape;124;p3"/>
          <p:cNvSpPr txBox="1"/>
          <p:nvPr>
            <p:ph type="title"/>
          </p:nvPr>
        </p:nvSpPr>
        <p:spPr>
          <a:xfrm>
            <a:off x="76200" y="-76200"/>
            <a:ext cx="8915400" cy="60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Pengertian Akar Persamaan</a:t>
            </a:r>
            <a:r>
              <a:rPr b="1" lang="en-US" sz="1800">
                <a:solidFill>
                  <a:schemeClr val="dk1"/>
                </a:solidFill>
                <a:latin typeface="Arial"/>
                <a:ea typeface="Arial"/>
                <a:cs typeface="Arial"/>
                <a:sym typeface="Arial"/>
              </a:rPr>
              <a:t>    </a:t>
            </a:r>
            <a:r>
              <a:rPr b="1" lang="en-US" sz="1800">
                <a:solidFill>
                  <a:srgbClr val="969696"/>
                </a:solidFill>
                <a:latin typeface="Arimo"/>
                <a:ea typeface="Arimo"/>
                <a:cs typeface="Arimo"/>
                <a:sym typeface="Arimo"/>
              </a:rPr>
              <a:t>(1)</a:t>
            </a:r>
            <a:endParaRPr/>
          </a:p>
        </p:txBody>
      </p:sp>
      <p:sp>
        <p:nvSpPr>
          <p:cNvPr id="125" name="Google Shape;125;p3"/>
          <p:cNvSpPr txBox="1"/>
          <p:nvPr>
            <p:ph idx="1" type="body"/>
          </p:nvPr>
        </p:nvSpPr>
        <p:spPr>
          <a:xfrm>
            <a:off x="152400" y="990600"/>
            <a:ext cx="8839200" cy="685800"/>
          </a:xfrm>
          <a:prstGeom prst="rect">
            <a:avLst/>
          </a:prstGeom>
          <a:noFill/>
          <a:ln>
            <a:noFill/>
          </a:ln>
        </p:spPr>
        <p:txBody>
          <a:bodyPr anchorCtr="0" anchor="t" bIns="45700" lIns="91425" spcFirstLastPara="1" rIns="91425" wrap="square" tIns="45700">
            <a:noAutofit/>
          </a:bodyPr>
          <a:lstStyle/>
          <a:p>
            <a:pPr indent="-342900" lvl="0" marL="342900" rtl="0" algn="ctr">
              <a:lnSpc>
                <a:spcPct val="90000"/>
              </a:lnSpc>
              <a:spcBef>
                <a:spcPts val="0"/>
              </a:spcBef>
              <a:spcAft>
                <a:spcPts val="0"/>
              </a:spcAft>
              <a:buClr>
                <a:srgbClr val="000099"/>
              </a:buClr>
              <a:buSzPts val="2000"/>
              <a:buFont typeface="Comic Sans MS"/>
              <a:buNone/>
            </a:pPr>
            <a:r>
              <a:rPr b="1" lang="en-US" sz="2000">
                <a:solidFill>
                  <a:srgbClr val="000099"/>
                </a:solidFill>
                <a:latin typeface="Comic Sans MS"/>
                <a:ea typeface="Comic Sans MS"/>
                <a:cs typeface="Comic Sans MS"/>
                <a:sym typeface="Comic Sans MS"/>
              </a:rPr>
              <a:t>Dalam 2 pertemuan ke depan kita akan mempelajari beberapa metode untuk mencari akar</a:t>
            </a:r>
            <a:r>
              <a:rPr b="1" baseline="30000" lang="en-US" sz="2000">
                <a:solidFill>
                  <a:srgbClr val="000099"/>
                </a:solidFill>
                <a:latin typeface="Comic Sans MS"/>
                <a:ea typeface="Comic Sans MS"/>
                <a:cs typeface="Comic Sans MS"/>
                <a:sym typeface="Comic Sans MS"/>
              </a:rPr>
              <a:t>2</a:t>
            </a:r>
            <a:r>
              <a:rPr b="1" lang="en-US" sz="2000">
                <a:solidFill>
                  <a:srgbClr val="000099"/>
                </a:solidFill>
                <a:latin typeface="Comic Sans MS"/>
                <a:ea typeface="Comic Sans MS"/>
                <a:cs typeface="Comic Sans MS"/>
                <a:sym typeface="Comic Sans MS"/>
              </a:rPr>
              <a:t> persamaan.</a:t>
            </a:r>
            <a:endParaRPr/>
          </a:p>
        </p:txBody>
      </p:sp>
      <p:cxnSp>
        <p:nvCxnSpPr>
          <p:cNvPr id="126" name="Google Shape;126;p3"/>
          <p:cNvCxnSpPr/>
          <p:nvPr/>
        </p:nvCxnSpPr>
        <p:spPr>
          <a:xfrm>
            <a:off x="152400" y="609600"/>
            <a:ext cx="8763000" cy="0"/>
          </a:xfrm>
          <a:prstGeom prst="straightConnector1">
            <a:avLst/>
          </a:prstGeom>
          <a:noFill/>
          <a:ln cap="flat" cmpd="sng" w="57150">
            <a:solidFill>
              <a:srgbClr val="969696"/>
            </a:solidFill>
            <a:prstDash val="solid"/>
            <a:round/>
            <a:headEnd len="med" w="med" type="none"/>
            <a:tailEnd len="med" w="med" type="none"/>
          </a:ln>
        </p:spPr>
      </p:cxnSp>
      <p:sp>
        <p:nvSpPr>
          <p:cNvPr id="127" name="Google Shape;127;p3"/>
          <p:cNvSpPr/>
          <p:nvPr/>
        </p:nvSpPr>
        <p:spPr>
          <a:xfrm>
            <a:off x="228600" y="2971800"/>
            <a:ext cx="8763000" cy="13716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rgbClr val="800080"/>
              </a:buClr>
              <a:buSzPts val="2000"/>
              <a:buFont typeface="Comic Sans MS"/>
              <a:buNone/>
            </a:pPr>
            <a:r>
              <a:rPr b="1" i="0" lang="en-US" sz="2000" u="none" cap="none" strike="noStrike">
                <a:solidFill>
                  <a:srgbClr val="800080"/>
                </a:solidFill>
                <a:latin typeface="Comic Sans MS"/>
                <a:ea typeface="Comic Sans MS"/>
                <a:cs typeface="Comic Sans MS"/>
                <a:sym typeface="Comic Sans MS"/>
              </a:rPr>
              <a:t>Sementara untuk polynomial berderajat 3 atau 4, rumus</a:t>
            </a:r>
            <a:r>
              <a:rPr b="1" baseline="30000" i="0" lang="en-US" sz="2000" u="none" cap="none" strike="noStrike">
                <a:solidFill>
                  <a:srgbClr val="800080"/>
                </a:solidFill>
                <a:latin typeface="Comic Sans MS"/>
                <a:ea typeface="Comic Sans MS"/>
                <a:cs typeface="Comic Sans MS"/>
                <a:sym typeface="Comic Sans MS"/>
              </a:rPr>
              <a:t>2</a:t>
            </a:r>
            <a:r>
              <a:rPr b="1" i="0" lang="en-US" sz="2000" u="none" cap="none" strike="noStrike">
                <a:solidFill>
                  <a:srgbClr val="800080"/>
                </a:solidFill>
                <a:latin typeface="Comic Sans MS"/>
                <a:ea typeface="Comic Sans MS"/>
                <a:cs typeface="Comic Sans MS"/>
                <a:sym typeface="Comic Sans MS"/>
              </a:rPr>
              <a:t> yang ada cukup kompleks. Kita perlu berkali</a:t>
            </a:r>
            <a:r>
              <a:rPr b="1" baseline="30000" i="0" lang="en-US" sz="2000" u="none" cap="none" strike="noStrike">
                <a:solidFill>
                  <a:srgbClr val="800080"/>
                </a:solidFill>
                <a:latin typeface="Comic Sans MS"/>
                <a:ea typeface="Comic Sans MS"/>
                <a:cs typeface="Comic Sans MS"/>
                <a:sym typeface="Comic Sans MS"/>
              </a:rPr>
              <a:t>2</a:t>
            </a:r>
            <a:r>
              <a:rPr b="1" i="0" lang="en-US" sz="2000" u="none" cap="none" strike="noStrike">
                <a:solidFill>
                  <a:srgbClr val="800080"/>
                </a:solidFill>
                <a:latin typeface="Comic Sans MS"/>
                <a:ea typeface="Comic Sans MS"/>
                <a:cs typeface="Comic Sans MS"/>
                <a:sym typeface="Comic Sans MS"/>
              </a:rPr>
              <a:t> mengucap “gladium laviosa” sebelum dapat menggunakannya. Tetapi bagaimanapun juga (secara analitis) rumus</a:t>
            </a:r>
            <a:r>
              <a:rPr b="1" baseline="30000" i="0" lang="en-US" sz="2000" u="none" cap="none" strike="noStrike">
                <a:solidFill>
                  <a:srgbClr val="800080"/>
                </a:solidFill>
                <a:latin typeface="Comic Sans MS"/>
                <a:ea typeface="Comic Sans MS"/>
                <a:cs typeface="Comic Sans MS"/>
                <a:sym typeface="Comic Sans MS"/>
              </a:rPr>
              <a:t>2</a:t>
            </a:r>
            <a:r>
              <a:rPr b="1" i="0" lang="en-US" sz="2000" u="none" cap="none" strike="noStrike">
                <a:solidFill>
                  <a:srgbClr val="800080"/>
                </a:solidFill>
                <a:latin typeface="Comic Sans MS"/>
                <a:ea typeface="Comic Sans MS"/>
                <a:cs typeface="Comic Sans MS"/>
                <a:sym typeface="Comic Sans MS"/>
              </a:rPr>
              <a:t> tsb masih dapat digunakan.</a:t>
            </a:r>
            <a:endParaRPr/>
          </a:p>
        </p:txBody>
      </p:sp>
      <p:sp>
        <p:nvSpPr>
          <p:cNvPr id="128" name="Google Shape;128;p3"/>
          <p:cNvSpPr/>
          <p:nvPr/>
        </p:nvSpPr>
        <p:spPr>
          <a:xfrm>
            <a:off x="152400" y="1965325"/>
            <a:ext cx="8839200" cy="701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6600"/>
              </a:buClr>
              <a:buSzPts val="2000"/>
              <a:buFont typeface="Comic Sans MS"/>
              <a:buNone/>
            </a:pPr>
            <a:r>
              <a:rPr b="1" i="0" lang="en-US" sz="2000" u="none" cap="none" strike="noStrike">
                <a:solidFill>
                  <a:srgbClr val="006600"/>
                </a:solidFill>
                <a:latin typeface="Comic Sans MS"/>
                <a:ea typeface="Comic Sans MS"/>
                <a:cs typeface="Comic Sans MS"/>
                <a:sym typeface="Comic Sans MS"/>
              </a:rPr>
              <a:t>Untuk polynomial berderajat 2, tersedia </a:t>
            </a:r>
            <a:r>
              <a:rPr b="1" i="1" lang="en-US" sz="2000" u="none" cap="none" strike="noStrike">
                <a:solidFill>
                  <a:srgbClr val="006600"/>
                </a:solidFill>
                <a:latin typeface="Comic Sans MS"/>
                <a:ea typeface="Comic Sans MS"/>
                <a:cs typeface="Comic Sans MS"/>
                <a:sym typeface="Comic Sans MS"/>
              </a:rPr>
              <a:t>magical formula</a:t>
            </a:r>
            <a:r>
              <a:rPr b="1" i="0" lang="en-US" sz="2000" u="none" cap="none" strike="noStrike">
                <a:solidFill>
                  <a:srgbClr val="006600"/>
                </a:solidFill>
                <a:latin typeface="Comic Sans MS"/>
                <a:ea typeface="Comic Sans MS"/>
                <a:cs typeface="Comic Sans MS"/>
                <a:sym typeface="Comic Sans MS"/>
              </a:rPr>
              <a:t> “ABC”, yang secara analitis </a:t>
            </a:r>
            <a:r>
              <a:rPr b="1" i="0" lang="en-US" sz="1800" u="none" cap="none" strike="noStrike">
                <a:solidFill>
                  <a:srgbClr val="006600"/>
                </a:solidFill>
                <a:latin typeface="Comic Sans MS"/>
                <a:ea typeface="Comic Sans MS"/>
                <a:cs typeface="Comic Sans MS"/>
                <a:sym typeface="Comic Sans MS"/>
              </a:rPr>
              <a:t>dapat membantu mencari</a:t>
            </a:r>
            <a:r>
              <a:rPr b="0" i="0" lang="en-US" sz="1800" u="none" cap="none" strike="noStrike">
                <a:solidFill>
                  <a:srgbClr val="006600"/>
                </a:solidFill>
                <a:latin typeface="Arial"/>
                <a:ea typeface="Arial"/>
                <a:cs typeface="Arial"/>
                <a:sym typeface="Arial"/>
              </a:rPr>
              <a:t> </a:t>
            </a:r>
            <a:r>
              <a:rPr b="1" i="0" lang="en-US" sz="2000" u="none" cap="none" strike="noStrike">
                <a:solidFill>
                  <a:srgbClr val="006600"/>
                </a:solidFill>
                <a:latin typeface="Comic Sans MS"/>
                <a:ea typeface="Comic Sans MS"/>
                <a:cs typeface="Comic Sans MS"/>
                <a:sym typeface="Comic Sans MS"/>
              </a:rPr>
              <a:t>akar</a:t>
            </a:r>
            <a:r>
              <a:rPr b="1" baseline="30000" i="0" lang="en-US" sz="2000" u="none" cap="none" strike="noStrike">
                <a:solidFill>
                  <a:srgbClr val="006600"/>
                </a:solidFill>
                <a:latin typeface="Comic Sans MS"/>
                <a:ea typeface="Comic Sans MS"/>
                <a:cs typeface="Comic Sans MS"/>
                <a:sym typeface="Comic Sans MS"/>
              </a:rPr>
              <a:t>2</a:t>
            </a:r>
            <a:r>
              <a:rPr b="1" i="0" lang="en-US" sz="2000" u="none" cap="none" strike="noStrike">
                <a:solidFill>
                  <a:srgbClr val="006600"/>
                </a:solidFill>
                <a:latin typeface="Comic Sans MS"/>
                <a:ea typeface="Comic Sans MS"/>
                <a:cs typeface="Comic Sans MS"/>
                <a:sym typeface="Comic Sans MS"/>
              </a:rPr>
              <a:t> persamaan tersebut.</a:t>
            </a:r>
            <a:endParaRPr/>
          </a:p>
        </p:txBody>
      </p:sp>
      <p:sp>
        <p:nvSpPr>
          <p:cNvPr id="129" name="Google Shape;129;p3"/>
          <p:cNvSpPr/>
          <p:nvPr/>
        </p:nvSpPr>
        <p:spPr>
          <a:xfrm>
            <a:off x="304800" y="4419600"/>
            <a:ext cx="8534400" cy="16002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rgbClr val="CC3300"/>
              </a:buClr>
              <a:buSzPts val="2000"/>
              <a:buFont typeface="Comic Sans MS"/>
              <a:buNone/>
            </a:pPr>
            <a:r>
              <a:rPr b="1" i="0" lang="en-US" sz="2000" u="none" cap="none" strike="noStrike">
                <a:solidFill>
                  <a:srgbClr val="CC3300"/>
                </a:solidFill>
                <a:latin typeface="Comic Sans MS"/>
                <a:ea typeface="Comic Sans MS"/>
                <a:cs typeface="Comic Sans MS"/>
                <a:sym typeface="Comic Sans MS"/>
              </a:rPr>
              <a:t>Tapi untuk polynomial berderajat </a:t>
            </a:r>
            <a:r>
              <a:rPr b="1" i="0" lang="en-US" sz="3200" u="none" cap="none" strike="noStrike">
                <a:solidFill>
                  <a:srgbClr val="CC3300"/>
                </a:solidFill>
                <a:latin typeface="Comic Sans MS"/>
                <a:ea typeface="Comic Sans MS"/>
                <a:cs typeface="Comic Sans MS"/>
                <a:sym typeface="Comic Sans MS"/>
              </a:rPr>
              <a:t>&gt;</a:t>
            </a:r>
            <a:r>
              <a:rPr b="1" i="0" lang="en-US" sz="2000" u="none" cap="none" strike="noStrike">
                <a:solidFill>
                  <a:srgbClr val="CC3300"/>
                </a:solidFill>
                <a:latin typeface="Comic Sans MS"/>
                <a:ea typeface="Comic Sans MS"/>
                <a:cs typeface="Comic Sans MS"/>
                <a:sym typeface="Comic Sans MS"/>
              </a:rPr>
              <a:t> 4 ?...</a:t>
            </a:r>
            <a:endParaRPr b="1" i="1" sz="2000" u="none" cap="none" strike="noStrike">
              <a:solidFill>
                <a:srgbClr val="CC3300"/>
              </a:solidFill>
              <a:latin typeface="Comic Sans MS"/>
              <a:ea typeface="Comic Sans MS"/>
              <a:cs typeface="Comic Sans MS"/>
              <a:sym typeface="Comic Sans MS"/>
            </a:endParaRPr>
          </a:p>
          <a:p>
            <a:pPr indent="-342900" lvl="0" marL="342900" marR="0" rtl="0" algn="ctr">
              <a:spcBef>
                <a:spcPts val="400"/>
              </a:spcBef>
              <a:spcAft>
                <a:spcPts val="0"/>
              </a:spcAft>
              <a:buClr>
                <a:srgbClr val="CC3300"/>
              </a:buClr>
              <a:buSzPts val="2000"/>
              <a:buFont typeface="Comic Sans MS"/>
              <a:buNone/>
            </a:pPr>
            <a:r>
              <a:rPr b="1" i="0" lang="en-US" sz="2000" u="none" cap="none" strike="noStrike">
                <a:solidFill>
                  <a:srgbClr val="CC3300"/>
                </a:solidFill>
                <a:latin typeface="Comic Sans MS"/>
                <a:ea typeface="Comic Sans MS"/>
                <a:cs typeface="Comic Sans MS"/>
                <a:sym typeface="Comic Sans MS"/>
              </a:rPr>
              <a:t>yang bisa kita lakukan hanyalah mencoba menyelesaikan melalui serangkaian pendekatan numeris. Dan untuk itu tersedia beragam metode yang dapat kita pilih.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35" name="Google Shape;135;p4"/>
          <p:cNvSpPr txBox="1"/>
          <p:nvPr>
            <p:ph type="title"/>
          </p:nvPr>
        </p:nvSpPr>
        <p:spPr>
          <a:xfrm>
            <a:off x="76200" y="-152400"/>
            <a:ext cx="8686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Pengertian Akar Persamaan</a:t>
            </a:r>
            <a:r>
              <a:rPr b="1" lang="en-US" sz="2000">
                <a:solidFill>
                  <a:srgbClr val="000099"/>
                </a:solidFill>
                <a:latin typeface="Arial"/>
                <a:ea typeface="Arial"/>
                <a:cs typeface="Arial"/>
                <a:sym typeface="Arial"/>
              </a:rPr>
              <a:t>   </a:t>
            </a:r>
            <a:r>
              <a:rPr b="1" lang="en-US" sz="2000">
                <a:solidFill>
                  <a:srgbClr val="969696"/>
                </a:solidFill>
                <a:latin typeface="Arimo"/>
                <a:ea typeface="Arimo"/>
                <a:cs typeface="Arimo"/>
                <a:sym typeface="Arimo"/>
              </a:rPr>
              <a:t>(2)</a:t>
            </a:r>
            <a:endParaRPr/>
          </a:p>
        </p:txBody>
      </p:sp>
      <p:sp>
        <p:nvSpPr>
          <p:cNvPr id="136" name="Google Shape;136;p4"/>
          <p:cNvSpPr txBox="1"/>
          <p:nvPr>
            <p:ph idx="1" type="body"/>
          </p:nvPr>
        </p:nvSpPr>
        <p:spPr>
          <a:xfrm>
            <a:off x="76200" y="1981200"/>
            <a:ext cx="9067800" cy="13716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rgbClr val="0033CC"/>
              </a:buClr>
              <a:buSzPts val="1800"/>
              <a:buFont typeface="Comic Sans MS"/>
              <a:buNone/>
            </a:pPr>
            <a:r>
              <a:rPr b="1" lang="en-US" sz="1800">
                <a:solidFill>
                  <a:srgbClr val="0033CC"/>
                </a:solidFill>
                <a:latin typeface="Comic Sans MS"/>
                <a:ea typeface="Comic Sans MS"/>
                <a:cs typeface="Comic Sans MS"/>
                <a:sym typeface="Comic Sans MS"/>
              </a:rPr>
              <a:t>Cara mudah lainnya?!...</a:t>
            </a:r>
            <a:endParaRPr/>
          </a:p>
          <a:p>
            <a:pPr indent="-342900" lvl="0" marL="342900" rtl="0" algn="ctr">
              <a:spcBef>
                <a:spcPts val="360"/>
              </a:spcBef>
              <a:spcAft>
                <a:spcPts val="0"/>
              </a:spcAft>
              <a:buClr>
                <a:srgbClr val="0033CC"/>
              </a:buClr>
              <a:buSzPts val="1800"/>
              <a:buFont typeface="Comic Sans MS"/>
              <a:buNone/>
            </a:pPr>
            <a:r>
              <a:rPr b="1" lang="en-US" sz="1800">
                <a:solidFill>
                  <a:srgbClr val="0033CC"/>
                </a:solidFill>
                <a:latin typeface="Comic Sans MS"/>
                <a:ea typeface="Comic Sans MS"/>
                <a:cs typeface="Comic Sans MS"/>
                <a:sym typeface="Comic Sans MS"/>
              </a:rPr>
              <a:t>Ada, tapi butuh kesabaran. Yaitu dengan mencoba</a:t>
            </a:r>
            <a:r>
              <a:rPr b="1" baseline="30000" lang="en-US" sz="1800">
                <a:solidFill>
                  <a:srgbClr val="0033CC"/>
                </a:solidFill>
                <a:latin typeface="Comic Sans MS"/>
                <a:ea typeface="Comic Sans MS"/>
                <a:cs typeface="Comic Sans MS"/>
                <a:sym typeface="Comic Sans MS"/>
              </a:rPr>
              <a:t>2</a:t>
            </a:r>
            <a:r>
              <a:rPr b="1" lang="en-US" sz="1800">
                <a:solidFill>
                  <a:srgbClr val="0033CC"/>
                </a:solidFill>
                <a:latin typeface="Comic Sans MS"/>
                <a:ea typeface="Comic Sans MS"/>
                <a:cs typeface="Comic Sans MS"/>
                <a:sym typeface="Comic Sans MS"/>
              </a:rPr>
              <a:t> (</a:t>
            </a:r>
            <a:r>
              <a:rPr b="1" i="1" lang="en-US" sz="1800">
                <a:solidFill>
                  <a:srgbClr val="0033CC"/>
                </a:solidFill>
                <a:latin typeface="Comic Sans MS"/>
                <a:ea typeface="Comic Sans MS"/>
                <a:cs typeface="Comic Sans MS"/>
                <a:sym typeface="Comic Sans MS"/>
              </a:rPr>
              <a:t>trial error</a:t>
            </a:r>
            <a:r>
              <a:rPr b="1" lang="en-US" sz="1800">
                <a:solidFill>
                  <a:srgbClr val="0033CC"/>
                </a:solidFill>
                <a:latin typeface="Comic Sans MS"/>
                <a:ea typeface="Comic Sans MS"/>
                <a:cs typeface="Comic Sans MS"/>
                <a:sym typeface="Comic Sans MS"/>
              </a:rPr>
              <a:t>). Tetapkan sebarang nilai x dan teliti apakah anda bisa mendapatkan f(x) = 0.</a:t>
            </a:r>
            <a:endParaRPr/>
          </a:p>
          <a:p>
            <a:pPr indent="-342900" lvl="0" marL="342900" rtl="0" algn="ctr">
              <a:spcBef>
                <a:spcPts val="360"/>
              </a:spcBef>
              <a:spcAft>
                <a:spcPts val="0"/>
              </a:spcAft>
              <a:buClr>
                <a:srgbClr val="0033CC"/>
              </a:buClr>
              <a:buSzPts val="1800"/>
              <a:buFont typeface="Comic Sans MS"/>
              <a:buNone/>
            </a:pPr>
            <a:r>
              <a:rPr b="1" lang="en-US" sz="1800">
                <a:solidFill>
                  <a:srgbClr val="0033CC"/>
                </a:solidFill>
                <a:latin typeface="Comic Sans MS"/>
                <a:ea typeface="Comic Sans MS"/>
                <a:cs typeface="Comic Sans MS"/>
                <a:sym typeface="Comic Sans MS"/>
              </a:rPr>
              <a:t>Jika gagal, coba nilai x lainnya. Sampai anda ‘beruntung’ menemukan f(x) = 0. </a:t>
            </a:r>
            <a:endParaRPr/>
          </a:p>
        </p:txBody>
      </p:sp>
      <p:cxnSp>
        <p:nvCxnSpPr>
          <p:cNvPr id="137" name="Google Shape;137;p4"/>
          <p:cNvCxnSpPr/>
          <p:nvPr/>
        </p:nvCxnSpPr>
        <p:spPr>
          <a:xfrm>
            <a:off x="152400" y="609600"/>
            <a:ext cx="8839200" cy="0"/>
          </a:xfrm>
          <a:prstGeom prst="straightConnector1">
            <a:avLst/>
          </a:prstGeom>
          <a:noFill/>
          <a:ln cap="flat" cmpd="sng" w="57150">
            <a:solidFill>
              <a:srgbClr val="969696"/>
            </a:solidFill>
            <a:prstDash val="solid"/>
            <a:round/>
            <a:headEnd len="med" w="med" type="none"/>
            <a:tailEnd len="med" w="med" type="none"/>
          </a:ln>
        </p:spPr>
      </p:cxnSp>
      <p:sp>
        <p:nvSpPr>
          <p:cNvPr id="138" name="Google Shape;138;p4"/>
          <p:cNvSpPr/>
          <p:nvPr/>
        </p:nvSpPr>
        <p:spPr>
          <a:xfrm>
            <a:off x="152400" y="3657600"/>
            <a:ext cx="8839200" cy="23622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rgbClr val="800080"/>
              </a:buClr>
              <a:buSzPts val="1800"/>
              <a:buFont typeface="Comic Sans MS"/>
              <a:buNone/>
            </a:pPr>
            <a:r>
              <a:rPr b="1" i="0" lang="en-US" sz="1800" u="none" cap="none" strike="noStrike">
                <a:solidFill>
                  <a:srgbClr val="800080"/>
                </a:solidFill>
                <a:latin typeface="Comic Sans MS"/>
                <a:ea typeface="Comic Sans MS"/>
                <a:cs typeface="Comic Sans MS"/>
                <a:sym typeface="Comic Sans MS"/>
              </a:rPr>
              <a:t>Kedua cara di atas sebenarnya sudah dapat dikategorikan sebagai upaya pendekatan (walaupun tidak sistematis). Di sisi lain terdapat banyak teknik pendekatan yang secara garis besar dikelompokkan dalam 2 kelompok besar, yaitu :</a:t>
            </a:r>
            <a:endParaRPr/>
          </a:p>
          <a:p>
            <a:pPr indent="-342900" lvl="0" marL="342900" marR="0" rtl="0" algn="ctr">
              <a:spcBef>
                <a:spcPts val="240"/>
              </a:spcBef>
              <a:spcAft>
                <a:spcPts val="0"/>
              </a:spcAft>
              <a:buClr>
                <a:schemeClr val="dk1"/>
              </a:buClr>
              <a:buSzPts val="1200"/>
              <a:buFont typeface="Arial"/>
              <a:buNone/>
            </a:pPr>
            <a:r>
              <a:t/>
            </a:r>
            <a:endParaRPr b="1" i="0" sz="1200" u="none" cap="none" strike="noStrike">
              <a:solidFill>
                <a:srgbClr val="800080"/>
              </a:solidFill>
              <a:latin typeface="Comic Sans MS"/>
              <a:ea typeface="Comic Sans MS"/>
              <a:cs typeface="Comic Sans MS"/>
              <a:sym typeface="Comic Sans MS"/>
            </a:endParaRPr>
          </a:p>
          <a:p>
            <a:pPr indent="-342900" lvl="0" marL="342900" marR="0" rtl="0" algn="ctr">
              <a:spcBef>
                <a:spcPts val="480"/>
              </a:spcBef>
              <a:spcAft>
                <a:spcPts val="0"/>
              </a:spcAft>
              <a:buClr>
                <a:schemeClr val="dk1"/>
              </a:buClr>
              <a:buSzPts val="2000"/>
              <a:buFont typeface="Comic Sans MS"/>
              <a:buNone/>
            </a:pPr>
            <a:r>
              <a:rPr b="1" i="0" lang="en-US" sz="2000" u="none" cap="none" strike="noStrike">
                <a:solidFill>
                  <a:schemeClr val="dk1"/>
                </a:solidFill>
                <a:latin typeface="Comic Sans MS"/>
                <a:ea typeface="Comic Sans MS"/>
                <a:cs typeface="Comic Sans MS"/>
                <a:sym typeface="Comic Sans MS"/>
              </a:rPr>
              <a:t>Kelompok </a:t>
            </a:r>
            <a:r>
              <a:rPr b="1" i="0" lang="en-US" sz="2000" u="none" cap="none" strike="noStrike">
                <a:solidFill>
                  <a:srgbClr val="FF0000"/>
                </a:solidFill>
                <a:latin typeface="Comic Sans MS"/>
                <a:ea typeface="Comic Sans MS"/>
                <a:cs typeface="Comic Sans MS"/>
                <a:sym typeface="Comic Sans MS"/>
              </a:rPr>
              <a:t>Metode Akolade</a:t>
            </a:r>
            <a:r>
              <a:rPr b="1" i="0" lang="en-US" sz="2400" u="none" cap="none" strike="noStrike">
                <a:solidFill>
                  <a:schemeClr val="dk1"/>
                </a:solidFill>
                <a:latin typeface="Comic Sans MS"/>
                <a:ea typeface="Comic Sans MS"/>
                <a:cs typeface="Comic Sans MS"/>
                <a:sym typeface="Comic Sans MS"/>
              </a:rPr>
              <a:t> </a:t>
            </a:r>
            <a:r>
              <a:rPr b="1" i="0" lang="en-US" sz="1800" u="none" cap="none" strike="noStrike">
                <a:solidFill>
                  <a:schemeClr val="lt2"/>
                </a:solidFill>
                <a:latin typeface="Comic Sans MS"/>
                <a:ea typeface="Comic Sans MS"/>
                <a:cs typeface="Comic Sans MS"/>
                <a:sym typeface="Comic Sans MS"/>
              </a:rPr>
              <a:t>(minggu ini)</a:t>
            </a:r>
            <a:endParaRPr/>
          </a:p>
          <a:p>
            <a:pPr indent="-342900" lvl="0" marL="342900" marR="0" rtl="0" algn="ctr">
              <a:spcBef>
                <a:spcPts val="480"/>
              </a:spcBef>
              <a:spcAft>
                <a:spcPts val="0"/>
              </a:spcAft>
              <a:buClr>
                <a:schemeClr val="dk1"/>
              </a:buClr>
              <a:buSzPts val="2000"/>
              <a:buFont typeface="Comic Sans MS"/>
              <a:buNone/>
            </a:pPr>
            <a:r>
              <a:rPr b="1" i="0" lang="en-US" sz="2000" u="none" cap="none" strike="noStrike">
                <a:solidFill>
                  <a:schemeClr val="dk1"/>
                </a:solidFill>
                <a:latin typeface="Comic Sans MS"/>
                <a:ea typeface="Comic Sans MS"/>
                <a:cs typeface="Comic Sans MS"/>
                <a:sym typeface="Comic Sans MS"/>
              </a:rPr>
              <a:t>Kelompok </a:t>
            </a:r>
            <a:r>
              <a:rPr b="1" i="0" lang="en-US" sz="2000" u="none" cap="none" strike="noStrike">
                <a:solidFill>
                  <a:srgbClr val="FF0000"/>
                </a:solidFill>
                <a:latin typeface="Comic Sans MS"/>
                <a:ea typeface="Comic Sans MS"/>
                <a:cs typeface="Comic Sans MS"/>
                <a:sym typeface="Comic Sans MS"/>
              </a:rPr>
              <a:t>Metode Terbuka</a:t>
            </a:r>
            <a:r>
              <a:rPr b="1" i="0" lang="en-US" sz="2400" u="none" cap="none" strike="noStrike">
                <a:solidFill>
                  <a:schemeClr val="dk1"/>
                </a:solidFill>
                <a:latin typeface="Comic Sans MS"/>
                <a:ea typeface="Comic Sans MS"/>
                <a:cs typeface="Comic Sans MS"/>
                <a:sym typeface="Comic Sans MS"/>
              </a:rPr>
              <a:t> </a:t>
            </a:r>
            <a:r>
              <a:rPr b="1" i="0" lang="en-US" sz="1800" u="none" cap="none" strike="noStrike">
                <a:solidFill>
                  <a:schemeClr val="lt2"/>
                </a:solidFill>
                <a:latin typeface="Comic Sans MS"/>
                <a:ea typeface="Comic Sans MS"/>
                <a:cs typeface="Comic Sans MS"/>
                <a:sym typeface="Comic Sans MS"/>
              </a:rPr>
              <a:t>(pertemuan berikutnya)</a:t>
            </a:r>
            <a:endParaRPr b="1" i="0" sz="1800" u="sng" cap="none" strike="noStrike">
              <a:solidFill>
                <a:schemeClr val="lt2"/>
              </a:solidFill>
              <a:latin typeface="Comic Sans MS"/>
              <a:ea typeface="Comic Sans MS"/>
              <a:cs typeface="Comic Sans MS"/>
              <a:sym typeface="Comic Sans MS"/>
            </a:endParaRPr>
          </a:p>
        </p:txBody>
      </p:sp>
      <p:sp>
        <p:nvSpPr>
          <p:cNvPr id="139" name="Google Shape;139;p4"/>
          <p:cNvSpPr/>
          <p:nvPr/>
        </p:nvSpPr>
        <p:spPr>
          <a:xfrm>
            <a:off x="152400" y="762000"/>
            <a:ext cx="8839200" cy="9906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rgbClr val="006600"/>
              </a:buClr>
              <a:buSzPts val="1800"/>
              <a:buFont typeface="Comic Sans MS"/>
              <a:buNone/>
            </a:pPr>
            <a:r>
              <a:rPr b="1" i="0" lang="en-US" sz="1800" u="none" cap="none" strike="noStrike">
                <a:solidFill>
                  <a:srgbClr val="006600"/>
                </a:solidFill>
                <a:latin typeface="Comic Sans MS"/>
                <a:ea typeface="Comic Sans MS"/>
                <a:cs typeface="Comic Sans MS"/>
                <a:sym typeface="Comic Sans MS"/>
              </a:rPr>
              <a:t>Cara termudah mencari akar persamaan polynomial berderajat tinggi adalah dengan menggambarkan fungsi tersebut pada koordinat cartesian. Kemudian mencari titik potong fungsi pada sumbu X.</a:t>
            </a:r>
            <a:endParaRPr/>
          </a:p>
        </p:txBody>
      </p:sp>
      <p:sp>
        <p:nvSpPr>
          <p:cNvPr id="140" name="Google Shape;140;p4">
            <a:hlinkClick action="ppaction://hlinksldjump" r:id="rId3"/>
          </p:cNvPr>
          <p:cNvSpPr/>
          <p:nvPr/>
        </p:nvSpPr>
        <p:spPr>
          <a:xfrm>
            <a:off x="8610600" y="152400"/>
            <a:ext cx="381000" cy="304800"/>
          </a:xfrm>
          <a:custGeom>
            <a:rect b="b" l="l" r="r" t="t"/>
            <a:pathLst>
              <a:path extrusionOk="0" h="120000" w="120000">
                <a:moveTo>
                  <a:pt x="0" y="0"/>
                </a:moveTo>
                <a:lnTo>
                  <a:pt x="120000" y="0"/>
                </a:lnTo>
                <a:lnTo>
                  <a:pt x="120000" y="120000"/>
                </a:lnTo>
                <a:lnTo>
                  <a:pt x="0" y="120000"/>
                </a:lnTo>
                <a:close/>
                <a:moveTo>
                  <a:pt x="24000" y="60000"/>
                </a:moveTo>
                <a:lnTo>
                  <a:pt x="96000" y="15000"/>
                </a:lnTo>
                <a:lnTo>
                  <a:pt x="96000" y="105000"/>
                </a:lnTo>
                <a:close/>
              </a:path>
              <a:path extrusionOk="0" fill="darken" h="120000" w="120000">
                <a:moveTo>
                  <a:pt x="24000" y="60000"/>
                </a:moveTo>
                <a:lnTo>
                  <a:pt x="96000" y="15000"/>
                </a:lnTo>
                <a:lnTo>
                  <a:pt x="96000" y="105000"/>
                </a:lnTo>
                <a:close/>
              </a:path>
              <a:path extrusionOk="0" fill="none" h="120000" w="120000">
                <a:moveTo>
                  <a:pt x="24000" y="60000"/>
                </a:moveTo>
                <a:lnTo>
                  <a:pt x="96000" y="15000"/>
                </a:lnTo>
                <a:lnTo>
                  <a:pt x="96000" y="10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46" name="Google Shape;146;p5"/>
          <p:cNvSpPr txBox="1"/>
          <p:nvPr>
            <p:ph type="title"/>
          </p:nvPr>
        </p:nvSpPr>
        <p:spPr>
          <a:xfrm>
            <a:off x="228600" y="0"/>
            <a:ext cx="8229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dk1"/>
                </a:solidFill>
                <a:latin typeface="Arial"/>
                <a:ea typeface="Arial"/>
                <a:cs typeface="Arial"/>
                <a:sym typeface="Arial"/>
              </a:rPr>
              <a:t>Metode Grafik</a:t>
            </a:r>
            <a:r>
              <a:rPr b="1" lang="en-US" sz="1800">
                <a:solidFill>
                  <a:srgbClr val="000099"/>
                </a:solidFill>
                <a:latin typeface="Arial"/>
                <a:ea typeface="Arial"/>
                <a:cs typeface="Arial"/>
                <a:sym typeface="Arial"/>
              </a:rPr>
              <a:t>   </a:t>
            </a:r>
            <a:endParaRPr b="1" sz="1800">
              <a:solidFill>
                <a:srgbClr val="969696"/>
              </a:solidFill>
              <a:latin typeface="Arimo"/>
              <a:ea typeface="Arimo"/>
              <a:cs typeface="Arimo"/>
              <a:sym typeface="Arimo"/>
            </a:endParaRPr>
          </a:p>
        </p:txBody>
      </p:sp>
      <p:graphicFrame>
        <p:nvGraphicFramePr>
          <p:cNvPr id="147" name="Google Shape;147;p5"/>
          <p:cNvGraphicFramePr/>
          <p:nvPr/>
        </p:nvGraphicFramePr>
        <p:xfrm>
          <a:off x="152400" y="3200400"/>
          <a:ext cx="4267200" cy="2819400"/>
        </p:xfrm>
        <a:graphic>
          <a:graphicData uri="http://schemas.openxmlformats.org/presentationml/2006/ole">
            <mc:AlternateContent>
              <mc:Choice Requires="v">
                <p:oleObj r:id="rId4" imgH="2819400" imgW="4267200" progId="Excel.Chart.8" spid="_x0000_s1">
                  <p:embed/>
                </p:oleObj>
              </mc:Choice>
              <mc:Fallback>
                <p:oleObj r:id="rId5" imgH="2819400" imgW="4267200" progId="Excel.Chart.8">
                  <p:embed/>
                  <p:pic>
                    <p:nvPicPr>
                      <p:cNvPr id="147" name="Google Shape;147;p5"/>
                      <p:cNvPicPr preferRelativeResize="0"/>
                      <p:nvPr/>
                    </p:nvPicPr>
                    <p:blipFill rotWithShape="1">
                      <a:blip r:embed="rId6">
                        <a:alphaModFix/>
                      </a:blip>
                      <a:srcRect b="0" l="0" r="0" t="0"/>
                      <a:stretch/>
                    </p:blipFill>
                    <p:spPr>
                      <a:xfrm>
                        <a:off x="152400" y="3200400"/>
                        <a:ext cx="4267200" cy="2819400"/>
                      </a:xfrm>
                      <a:prstGeom prst="rect">
                        <a:avLst/>
                      </a:prstGeom>
                      <a:noFill/>
                      <a:ln>
                        <a:noFill/>
                      </a:ln>
                    </p:spPr>
                  </p:pic>
                </p:oleObj>
              </mc:Fallback>
            </mc:AlternateContent>
          </a:graphicData>
        </a:graphic>
      </p:graphicFrame>
      <p:cxnSp>
        <p:nvCxnSpPr>
          <p:cNvPr id="148" name="Google Shape;148;p5"/>
          <p:cNvCxnSpPr/>
          <p:nvPr/>
        </p:nvCxnSpPr>
        <p:spPr>
          <a:xfrm>
            <a:off x="304800" y="685800"/>
            <a:ext cx="8534400" cy="0"/>
          </a:xfrm>
          <a:prstGeom prst="straightConnector1">
            <a:avLst/>
          </a:prstGeom>
          <a:noFill/>
          <a:ln cap="flat" cmpd="sng" w="57150">
            <a:solidFill>
              <a:srgbClr val="969696"/>
            </a:solidFill>
            <a:prstDash val="solid"/>
            <a:round/>
            <a:headEnd len="med" w="med" type="none"/>
            <a:tailEnd len="med" w="med" type="none"/>
          </a:ln>
        </p:spPr>
      </p:cxnSp>
      <p:sp>
        <p:nvSpPr>
          <p:cNvPr id="149" name="Google Shape;149;p5"/>
          <p:cNvSpPr/>
          <p:nvPr/>
        </p:nvSpPr>
        <p:spPr>
          <a:xfrm>
            <a:off x="304800" y="838200"/>
            <a:ext cx="3352800" cy="99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3300"/>
              </a:buClr>
              <a:buSzPts val="1800"/>
              <a:buFont typeface="Comic Sans MS"/>
              <a:buNone/>
            </a:pPr>
            <a:r>
              <a:rPr b="1" i="0" lang="en-US" sz="1800" u="none" cap="none" strike="noStrike">
                <a:solidFill>
                  <a:srgbClr val="CC3300"/>
                </a:solidFill>
                <a:latin typeface="Comic Sans MS"/>
                <a:ea typeface="Comic Sans MS"/>
                <a:cs typeface="Comic Sans MS"/>
                <a:sym typeface="Comic Sans MS"/>
              </a:rPr>
              <a:t>contoh :</a:t>
            </a:r>
            <a:r>
              <a:rPr b="1" i="0" lang="en-US" sz="1800" u="none" cap="none" strike="noStrike">
                <a:solidFill>
                  <a:srgbClr val="3399FF"/>
                </a:solidFill>
                <a:latin typeface="Comic Sans MS"/>
                <a:ea typeface="Comic Sans MS"/>
                <a:cs typeface="Comic Sans MS"/>
                <a:sym typeface="Comic Sans MS"/>
              </a:rPr>
              <a:t>  </a:t>
            </a:r>
            <a:endParaRPr/>
          </a:p>
          <a:p>
            <a:pPr indent="0" lvl="0" marL="0" marR="0" rtl="0" algn="l">
              <a:spcBef>
                <a:spcPts val="36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dapatkan akar-akar</a:t>
            </a:r>
            <a:endParaRPr/>
          </a:p>
          <a:p>
            <a:pPr indent="0" lvl="0" marL="0" marR="0" rtl="0" algn="l">
              <a:spcBef>
                <a:spcPts val="36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persamaan x</a:t>
            </a:r>
            <a:r>
              <a:rPr b="1" baseline="30000" i="0" lang="en-US" sz="1800" u="none" cap="none" strike="noStrike">
                <a:solidFill>
                  <a:schemeClr val="dk1"/>
                </a:solidFill>
                <a:latin typeface="Comic Sans MS"/>
                <a:ea typeface="Comic Sans MS"/>
                <a:cs typeface="Comic Sans MS"/>
                <a:sym typeface="Comic Sans MS"/>
              </a:rPr>
              <a:t>4</a:t>
            </a:r>
            <a:r>
              <a:rPr b="1" i="0" lang="en-US" sz="1800" u="none" cap="none" strike="noStrike">
                <a:solidFill>
                  <a:schemeClr val="dk1"/>
                </a:solidFill>
                <a:latin typeface="Comic Sans MS"/>
                <a:ea typeface="Comic Sans MS"/>
                <a:cs typeface="Comic Sans MS"/>
                <a:sym typeface="Comic Sans MS"/>
              </a:rPr>
              <a:t> – 3x – 2 = 0</a:t>
            </a:r>
            <a:endParaRPr/>
          </a:p>
        </p:txBody>
      </p:sp>
      <p:sp>
        <p:nvSpPr>
          <p:cNvPr id="150" name="Google Shape;150;p5"/>
          <p:cNvSpPr/>
          <p:nvPr/>
        </p:nvSpPr>
        <p:spPr>
          <a:xfrm>
            <a:off x="304800" y="2057400"/>
            <a:ext cx="3276600" cy="106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33CC"/>
              </a:buClr>
              <a:buSzPts val="1800"/>
              <a:buFont typeface="Comic Sans MS"/>
              <a:buNone/>
            </a:pPr>
            <a:r>
              <a:rPr b="1" i="0" lang="en-US" sz="1800" u="none" cap="none" strike="noStrike">
                <a:solidFill>
                  <a:srgbClr val="0033CC"/>
                </a:solidFill>
                <a:latin typeface="Comic Sans MS"/>
                <a:ea typeface="Comic Sans MS"/>
                <a:cs typeface="Comic Sans MS"/>
                <a:sym typeface="Comic Sans MS"/>
              </a:rPr>
              <a:t>Persamaan di atas dapat </a:t>
            </a:r>
            <a:endParaRPr/>
          </a:p>
          <a:p>
            <a:pPr indent="0" lvl="0" marL="0" marR="0" rtl="0" algn="l">
              <a:spcBef>
                <a:spcPts val="360"/>
              </a:spcBef>
              <a:spcAft>
                <a:spcPts val="0"/>
              </a:spcAft>
              <a:buClr>
                <a:srgbClr val="0033CC"/>
              </a:buClr>
              <a:buSzPts val="1800"/>
              <a:buFont typeface="Comic Sans MS"/>
              <a:buNone/>
            </a:pPr>
            <a:r>
              <a:rPr b="1" i="0" lang="en-US" sz="1800" u="none" cap="none" strike="noStrike">
                <a:solidFill>
                  <a:srgbClr val="0033CC"/>
                </a:solidFill>
                <a:latin typeface="Comic Sans MS"/>
                <a:ea typeface="Comic Sans MS"/>
                <a:cs typeface="Comic Sans MS"/>
                <a:sym typeface="Comic Sans MS"/>
              </a:rPr>
              <a:t>ditulis x</a:t>
            </a:r>
            <a:r>
              <a:rPr b="1" baseline="30000" i="0" lang="en-US" sz="1800" u="none" cap="none" strike="noStrike">
                <a:solidFill>
                  <a:srgbClr val="0033CC"/>
                </a:solidFill>
                <a:latin typeface="Comic Sans MS"/>
                <a:ea typeface="Comic Sans MS"/>
                <a:cs typeface="Comic Sans MS"/>
                <a:sym typeface="Comic Sans MS"/>
              </a:rPr>
              <a:t>4</a:t>
            </a:r>
            <a:r>
              <a:rPr b="1" i="0" lang="en-US" sz="1800" u="none" cap="none" strike="noStrike">
                <a:solidFill>
                  <a:srgbClr val="0033CC"/>
                </a:solidFill>
                <a:latin typeface="Comic Sans MS"/>
                <a:ea typeface="Comic Sans MS"/>
                <a:cs typeface="Comic Sans MS"/>
                <a:sym typeface="Comic Sans MS"/>
              </a:rPr>
              <a:t> = 3x + 2. Atau</a:t>
            </a:r>
            <a:endParaRPr/>
          </a:p>
          <a:p>
            <a:pPr indent="0" lvl="0" marL="0" marR="0" rtl="0" algn="l">
              <a:spcBef>
                <a:spcPts val="360"/>
              </a:spcBef>
              <a:spcAft>
                <a:spcPts val="0"/>
              </a:spcAft>
              <a:buClr>
                <a:srgbClr val="0033CC"/>
              </a:buClr>
              <a:buSzPts val="1800"/>
              <a:buFont typeface="Comic Sans MS"/>
              <a:buNone/>
            </a:pPr>
            <a:r>
              <a:rPr b="1" i="0" lang="en-US" sz="1800" u="none" cap="none" strike="noStrike">
                <a:solidFill>
                  <a:srgbClr val="0033CC"/>
                </a:solidFill>
                <a:latin typeface="Comic Sans MS"/>
                <a:ea typeface="Comic Sans MS"/>
                <a:cs typeface="Comic Sans MS"/>
                <a:sym typeface="Comic Sans MS"/>
              </a:rPr>
              <a:t>y = x</a:t>
            </a:r>
            <a:r>
              <a:rPr b="1" baseline="30000" i="0" lang="en-US" sz="1800" u="none" cap="none" strike="noStrike">
                <a:solidFill>
                  <a:srgbClr val="0033CC"/>
                </a:solidFill>
                <a:latin typeface="Comic Sans MS"/>
                <a:ea typeface="Comic Sans MS"/>
                <a:cs typeface="Comic Sans MS"/>
                <a:sym typeface="Comic Sans MS"/>
              </a:rPr>
              <a:t>4</a:t>
            </a:r>
            <a:r>
              <a:rPr b="1" i="0" lang="en-US" sz="1800" u="none" cap="none" strike="noStrike">
                <a:solidFill>
                  <a:srgbClr val="0033CC"/>
                </a:solidFill>
                <a:latin typeface="Comic Sans MS"/>
                <a:ea typeface="Comic Sans MS"/>
                <a:cs typeface="Comic Sans MS"/>
                <a:sym typeface="Comic Sans MS"/>
              </a:rPr>
              <a:t> dan y = 3x + 2 </a:t>
            </a:r>
            <a:endParaRPr/>
          </a:p>
        </p:txBody>
      </p:sp>
      <p:cxnSp>
        <p:nvCxnSpPr>
          <p:cNvPr id="151" name="Google Shape;151;p5"/>
          <p:cNvCxnSpPr/>
          <p:nvPr/>
        </p:nvCxnSpPr>
        <p:spPr>
          <a:xfrm>
            <a:off x="2286000" y="3581400"/>
            <a:ext cx="0" cy="2209800"/>
          </a:xfrm>
          <a:prstGeom prst="straightConnector1">
            <a:avLst/>
          </a:prstGeom>
          <a:noFill/>
          <a:ln cap="flat" cmpd="sng" w="9525">
            <a:solidFill>
              <a:schemeClr val="dk1"/>
            </a:solidFill>
            <a:prstDash val="solid"/>
            <a:round/>
            <a:headEnd len="med" w="med" type="none"/>
            <a:tailEnd len="med" w="med" type="none"/>
          </a:ln>
        </p:spPr>
      </p:cxnSp>
      <p:sp>
        <p:nvSpPr>
          <p:cNvPr id="152" name="Google Shape;152;p5"/>
          <p:cNvSpPr/>
          <p:nvPr/>
        </p:nvSpPr>
        <p:spPr>
          <a:xfrm>
            <a:off x="5029200" y="838200"/>
            <a:ext cx="3962400" cy="99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3300"/>
              </a:buClr>
              <a:buSzPts val="1800"/>
              <a:buFont typeface="Comic Sans MS"/>
              <a:buNone/>
            </a:pPr>
            <a:r>
              <a:rPr b="1" i="0" lang="en-US" sz="1800" u="none" cap="none" strike="noStrike">
                <a:solidFill>
                  <a:srgbClr val="CC3300"/>
                </a:solidFill>
                <a:latin typeface="Comic Sans MS"/>
                <a:ea typeface="Comic Sans MS"/>
                <a:cs typeface="Comic Sans MS"/>
                <a:sym typeface="Comic Sans MS"/>
              </a:rPr>
              <a:t>contoh :  </a:t>
            </a:r>
            <a:endParaRPr/>
          </a:p>
          <a:p>
            <a:pPr indent="0" lvl="0" marL="0" marR="0" rtl="0" algn="l">
              <a:spcBef>
                <a:spcPts val="36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dapatkan akar pendekatan dari</a:t>
            </a:r>
            <a:endParaRPr/>
          </a:p>
          <a:p>
            <a:pPr indent="0" lvl="0" marL="0" marR="0" rtl="0" algn="l">
              <a:spcBef>
                <a:spcPts val="36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persamaan f(x) = e</a:t>
            </a:r>
            <a:r>
              <a:rPr b="1" baseline="30000" i="0" lang="en-US" sz="1800" u="none" cap="none" strike="noStrike">
                <a:solidFill>
                  <a:schemeClr val="dk1"/>
                </a:solidFill>
                <a:latin typeface="Comic Sans MS"/>
                <a:ea typeface="Comic Sans MS"/>
                <a:cs typeface="Comic Sans MS"/>
                <a:sym typeface="Comic Sans MS"/>
              </a:rPr>
              <a:t>-x</a:t>
            </a:r>
            <a:r>
              <a:rPr b="1" i="0" lang="en-US" sz="1800" u="none" cap="none" strike="noStrike">
                <a:solidFill>
                  <a:schemeClr val="dk1"/>
                </a:solidFill>
                <a:latin typeface="Comic Sans MS"/>
                <a:ea typeface="Comic Sans MS"/>
                <a:cs typeface="Comic Sans MS"/>
                <a:sym typeface="Comic Sans MS"/>
              </a:rPr>
              <a:t> - x</a:t>
            </a:r>
            <a:endParaRPr/>
          </a:p>
        </p:txBody>
      </p:sp>
      <p:sp>
        <p:nvSpPr>
          <p:cNvPr id="153" name="Google Shape;153;p5"/>
          <p:cNvSpPr/>
          <p:nvPr/>
        </p:nvSpPr>
        <p:spPr>
          <a:xfrm>
            <a:off x="1524000" y="5257800"/>
            <a:ext cx="304800" cy="304800"/>
          </a:xfrm>
          <a:prstGeom prst="flowChartConnector">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4" name="Google Shape;154;p5"/>
          <p:cNvSpPr/>
          <p:nvPr/>
        </p:nvSpPr>
        <p:spPr>
          <a:xfrm>
            <a:off x="3733800" y="4572000"/>
            <a:ext cx="304800" cy="304800"/>
          </a:xfrm>
          <a:prstGeom prst="flowChartConnector">
            <a:avLst/>
          </a:prstGeom>
          <a:noFill/>
          <a:ln cap="flat" cmpd="sng" w="317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155" name="Google Shape;155;p5"/>
          <p:cNvGraphicFramePr/>
          <p:nvPr/>
        </p:nvGraphicFramePr>
        <p:xfrm>
          <a:off x="4648200" y="1981200"/>
          <a:ext cx="4267200" cy="4191000"/>
        </p:xfrm>
        <a:graphic>
          <a:graphicData uri="http://schemas.openxmlformats.org/presentationml/2006/ole">
            <mc:AlternateContent>
              <mc:Choice Requires="v">
                <p:oleObj r:id="rId7" imgH="4191000" imgW="4267200" progId="Excel.Chart.8" spid="_x0000_s2">
                  <p:embed/>
                </p:oleObj>
              </mc:Choice>
              <mc:Fallback>
                <p:oleObj r:id="rId8" imgH="4191000" imgW="4267200" progId="Excel.Chart.8">
                  <p:embed/>
                  <p:pic>
                    <p:nvPicPr>
                      <p:cNvPr id="155" name="Google Shape;155;p5"/>
                      <p:cNvPicPr preferRelativeResize="0"/>
                      <p:nvPr/>
                    </p:nvPicPr>
                    <p:blipFill rotWithShape="1">
                      <a:blip r:embed="rId9">
                        <a:alphaModFix/>
                      </a:blip>
                      <a:srcRect b="0" l="0" r="0" t="0"/>
                      <a:stretch/>
                    </p:blipFill>
                    <p:spPr>
                      <a:xfrm>
                        <a:off x="4648200" y="1981200"/>
                        <a:ext cx="4267200" cy="4191000"/>
                      </a:xfrm>
                      <a:prstGeom prst="rect">
                        <a:avLst/>
                      </a:prstGeom>
                      <a:noFill/>
                      <a:ln>
                        <a:noFill/>
                      </a:ln>
                    </p:spPr>
                  </p:pic>
                </p:oleObj>
              </mc:Fallback>
            </mc:AlternateContent>
          </a:graphicData>
        </a:graphic>
      </p:graphicFrame>
      <p:sp>
        <p:nvSpPr>
          <p:cNvPr id="156" name="Google Shape;156;p5"/>
          <p:cNvSpPr/>
          <p:nvPr/>
        </p:nvSpPr>
        <p:spPr>
          <a:xfrm>
            <a:off x="6934200" y="4267200"/>
            <a:ext cx="304800" cy="304800"/>
          </a:xfrm>
          <a:prstGeom prst="flowChartConnector">
            <a:avLst/>
          </a:prstGeom>
          <a:noFill/>
          <a:ln cap="flat" cmpd="sng" w="31750">
            <a:solidFill>
              <a:srgbClr val="0033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7" name="Google Shape;157;p5">
            <a:hlinkClick action="ppaction://hlinksldjump" r:id="rId10"/>
          </p:cNvPr>
          <p:cNvSpPr/>
          <p:nvPr/>
        </p:nvSpPr>
        <p:spPr>
          <a:xfrm>
            <a:off x="8458200" y="228600"/>
            <a:ext cx="381000" cy="304800"/>
          </a:xfrm>
          <a:custGeom>
            <a:rect b="b" l="l" r="r" t="t"/>
            <a:pathLst>
              <a:path extrusionOk="0" h="120000" w="120000">
                <a:moveTo>
                  <a:pt x="0" y="0"/>
                </a:moveTo>
                <a:lnTo>
                  <a:pt x="120000" y="0"/>
                </a:lnTo>
                <a:lnTo>
                  <a:pt x="120000" y="120000"/>
                </a:lnTo>
                <a:lnTo>
                  <a:pt x="0" y="120000"/>
                </a:lnTo>
                <a:close/>
                <a:moveTo>
                  <a:pt x="24000" y="60000"/>
                </a:moveTo>
                <a:lnTo>
                  <a:pt x="96000" y="15000"/>
                </a:lnTo>
                <a:lnTo>
                  <a:pt x="96000" y="105000"/>
                </a:lnTo>
                <a:close/>
              </a:path>
              <a:path extrusionOk="0" fill="darken" h="120000" w="120000">
                <a:moveTo>
                  <a:pt x="24000" y="60000"/>
                </a:moveTo>
                <a:lnTo>
                  <a:pt x="96000" y="15000"/>
                </a:lnTo>
                <a:lnTo>
                  <a:pt x="96000" y="105000"/>
                </a:lnTo>
                <a:close/>
              </a:path>
              <a:path extrusionOk="0" fill="none" h="120000" w="120000">
                <a:moveTo>
                  <a:pt x="24000" y="60000"/>
                </a:moveTo>
                <a:lnTo>
                  <a:pt x="96000" y="15000"/>
                </a:lnTo>
                <a:lnTo>
                  <a:pt x="96000" y="10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63" name="Google Shape;163;p6"/>
          <p:cNvSpPr txBox="1"/>
          <p:nvPr>
            <p:ph type="title"/>
          </p:nvPr>
        </p:nvSpPr>
        <p:spPr>
          <a:xfrm>
            <a:off x="152400" y="0"/>
            <a:ext cx="8229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dk1"/>
                </a:solidFill>
                <a:latin typeface="Arial"/>
                <a:ea typeface="Arial"/>
                <a:cs typeface="Arial"/>
                <a:sym typeface="Arial"/>
              </a:rPr>
              <a:t>Metode Tabulasi</a:t>
            </a:r>
            <a:r>
              <a:rPr b="1" lang="en-US" sz="1800">
                <a:solidFill>
                  <a:srgbClr val="000099"/>
                </a:solidFill>
                <a:latin typeface="Arial"/>
                <a:ea typeface="Arial"/>
                <a:cs typeface="Arial"/>
                <a:sym typeface="Arial"/>
              </a:rPr>
              <a:t>   </a:t>
            </a:r>
            <a:endParaRPr b="1" sz="1800">
              <a:solidFill>
                <a:srgbClr val="969696"/>
              </a:solidFill>
              <a:latin typeface="Arimo"/>
              <a:ea typeface="Arimo"/>
              <a:cs typeface="Arimo"/>
              <a:sym typeface="Arimo"/>
            </a:endParaRPr>
          </a:p>
        </p:txBody>
      </p:sp>
      <p:graphicFrame>
        <p:nvGraphicFramePr>
          <p:cNvPr id="164" name="Google Shape;164;p6"/>
          <p:cNvGraphicFramePr/>
          <p:nvPr/>
        </p:nvGraphicFramePr>
        <p:xfrm>
          <a:off x="3352800" y="2590800"/>
          <a:ext cx="3000000" cy="3000000"/>
        </p:xfrm>
        <a:graphic>
          <a:graphicData uri="http://schemas.openxmlformats.org/drawingml/2006/table">
            <a:tbl>
              <a:tblPr>
                <a:noFill/>
                <a:tableStyleId>{93FE95E3-BF76-4FD9-BEE4-46C0282CE52B}</a:tableStyleId>
              </a:tblPr>
              <a:tblGrid>
                <a:gridCol w="1195400"/>
                <a:gridCol w="1395400"/>
              </a:tblGrid>
              <a:tr h="296875">
                <a:tc>
                  <a:txBody>
                    <a:bodyPr/>
                    <a:lstStyle/>
                    <a:p>
                      <a:pPr indent="-342900" lvl="0" marL="342900" marR="0" rtl="0" algn="ctr">
                        <a:lnSpc>
                          <a:spcPct val="100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x</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f(x)</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0.106531</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0.51</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0.090496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0.52</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0.074521</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1590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0.53</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0.058605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0.54</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0.042748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0.55</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0.02695</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0.56</a:t>
                      </a:r>
                      <a:endParaRPr b="1" i="0" sz="1800" u="none" cap="none" strike="noStrike">
                        <a:solidFill>
                          <a:srgbClr val="FF0000"/>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0.011209</a:t>
                      </a:r>
                      <a:endParaRPr b="1" i="0" sz="1800" u="none" cap="none" strike="noStrike">
                        <a:solidFill>
                          <a:srgbClr val="FF0000"/>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0.57</a:t>
                      </a:r>
                      <a:endParaRPr b="0" i="0" sz="1800" u="none" cap="none" strike="noStrike">
                        <a:solidFill>
                          <a:srgbClr val="FF0000"/>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-0.00447</a:t>
                      </a:r>
                      <a:endParaRPr b="0" i="0" sz="1800" u="none" cap="none" strike="noStrike">
                        <a:solidFill>
                          <a:srgbClr val="FF0000"/>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0.58</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-0.0201</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0.59</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-0.03567</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6875">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0.6</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-0.05119</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165" name="Google Shape;165;p6"/>
          <p:cNvGraphicFramePr/>
          <p:nvPr/>
        </p:nvGraphicFramePr>
        <p:xfrm>
          <a:off x="152400" y="2590800"/>
          <a:ext cx="3000000" cy="3000000"/>
        </p:xfrm>
        <a:graphic>
          <a:graphicData uri="http://schemas.openxmlformats.org/drawingml/2006/table">
            <a:tbl>
              <a:tblPr>
                <a:noFill/>
                <a:tableStyleId>{93FE95E3-BF76-4FD9-BEE4-46C0282CE52B}</a:tableStyleId>
              </a:tblPr>
              <a:tblGrid>
                <a:gridCol w="1303350"/>
                <a:gridCol w="1516050"/>
              </a:tblGrid>
              <a:tr h="298450">
                <a:tc>
                  <a:txBody>
                    <a:bodyPr/>
                    <a:lstStyle/>
                    <a:p>
                      <a:pPr indent="-342900" lvl="0" marL="342900" marR="0" rtl="0" algn="ctr">
                        <a:lnSpc>
                          <a:spcPct val="100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x</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f(x)</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l">
                        <a:lnSpc>
                          <a:spcPct val="100000"/>
                        </a:lnSpc>
                        <a:spcBef>
                          <a:spcPts val="0"/>
                        </a:spcBef>
                        <a:spcAft>
                          <a:spcPts val="0"/>
                        </a:spcAft>
                        <a:buClr>
                          <a:schemeClr val="dk1"/>
                        </a:buClr>
                        <a:buSzPts val="1000"/>
                        <a:buFont typeface="Arial"/>
                        <a:buNone/>
                      </a:pPr>
                      <a:r>
                        <a:rPr lang="en-US" sz="1000">
                          <a:solidFill>
                            <a:schemeClr val="dk1"/>
                          </a:solidFill>
                        </a:rPr>
                        <a:t>           </a:t>
                      </a:r>
                      <a:r>
                        <a:rPr b="0" i="0" lang="en-US" sz="1000" u="none" cap="none" strike="noStrike">
                          <a:solidFill>
                            <a:schemeClr val="dk1"/>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0.1</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0.804837</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0.2</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0.618731</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0.3</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0.440818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0.4</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0.27032</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0.5</a:t>
                      </a:r>
                      <a:endParaRPr b="1" i="0" sz="1800" u="none" cap="none" strike="noStrike">
                        <a:solidFill>
                          <a:srgbClr val="FF0000"/>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0.106531</a:t>
                      </a:r>
                      <a:endParaRPr b="1" i="0" sz="1800" u="none" cap="none" strike="noStrike">
                        <a:solidFill>
                          <a:srgbClr val="FF0000"/>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0.6</a:t>
                      </a:r>
                      <a:endParaRPr b="0" i="0" sz="1800" u="none" cap="none" strike="noStrike">
                        <a:solidFill>
                          <a:srgbClr val="FF0000"/>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-0.05119</a:t>
                      </a:r>
                      <a:endParaRPr b="0" i="0" sz="1800" u="none" cap="none" strike="noStrike">
                        <a:solidFill>
                          <a:srgbClr val="FF0000"/>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0.7</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-0.20341</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0.8</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-0.35067</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0.9</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-0.49343</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1</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-0.63212</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cxnSp>
        <p:nvCxnSpPr>
          <p:cNvPr id="166" name="Google Shape;166;p6"/>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167" name="Google Shape;167;p6"/>
          <p:cNvSpPr/>
          <p:nvPr/>
        </p:nvSpPr>
        <p:spPr>
          <a:xfrm>
            <a:off x="228600" y="762000"/>
            <a:ext cx="8686800" cy="99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Metode Tabulasi ini sebenarnya merupakan perluasan dari metode Grafik. Karena Metode Grafik hanya memberikan pendekatan kasar, maka hasil lebih presisi dapat diperoleh melalui metode Tabulasi ini.</a:t>
            </a:r>
            <a:endParaRPr/>
          </a:p>
        </p:txBody>
      </p:sp>
      <p:sp>
        <p:nvSpPr>
          <p:cNvPr id="168" name="Google Shape;168;p6"/>
          <p:cNvSpPr/>
          <p:nvPr/>
        </p:nvSpPr>
        <p:spPr>
          <a:xfrm>
            <a:off x="228600" y="1828800"/>
            <a:ext cx="8610600" cy="762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3300"/>
              </a:buClr>
              <a:buSzPts val="1800"/>
              <a:buFont typeface="Comic Sans MS"/>
              <a:buNone/>
            </a:pPr>
            <a:r>
              <a:rPr b="1" i="0" lang="en-US" sz="1800" u="none" cap="none" strike="noStrike">
                <a:solidFill>
                  <a:srgbClr val="CC3300"/>
                </a:solidFill>
                <a:latin typeface="Comic Sans MS"/>
                <a:ea typeface="Comic Sans MS"/>
                <a:cs typeface="Comic Sans MS"/>
                <a:sym typeface="Comic Sans MS"/>
              </a:rPr>
              <a:t>contoh :</a:t>
            </a:r>
            <a:r>
              <a:rPr b="1" i="0" lang="en-US" sz="1800" u="none" cap="none" strike="noStrike">
                <a:solidFill>
                  <a:srgbClr val="3399FF"/>
                </a:solidFill>
                <a:latin typeface="Comic Sans MS"/>
                <a:ea typeface="Comic Sans MS"/>
                <a:cs typeface="Comic Sans MS"/>
                <a:sym typeface="Comic Sans MS"/>
              </a:rPr>
              <a:t>  </a:t>
            </a:r>
            <a:endParaRPr/>
          </a:p>
          <a:p>
            <a:pPr indent="0" lvl="0" marL="0" marR="0" rtl="0" algn="l">
              <a:spcBef>
                <a:spcPts val="360"/>
              </a:spcBef>
              <a:spcAft>
                <a:spcPts val="0"/>
              </a:spcAft>
              <a:buClr>
                <a:srgbClr val="0033CC"/>
              </a:buClr>
              <a:buSzPts val="1800"/>
              <a:buFont typeface="Comic Sans MS"/>
              <a:buNone/>
            </a:pPr>
            <a:r>
              <a:rPr b="1" i="0" lang="en-US" sz="1800" u="none" cap="none" strike="noStrike">
                <a:solidFill>
                  <a:srgbClr val="0033CC"/>
                </a:solidFill>
                <a:latin typeface="Comic Sans MS"/>
                <a:ea typeface="Comic Sans MS"/>
                <a:cs typeface="Comic Sans MS"/>
                <a:sym typeface="Comic Sans MS"/>
              </a:rPr>
              <a:t>dapatkan akar pendekatan dari persamaan f(x) = e</a:t>
            </a:r>
            <a:r>
              <a:rPr b="1" baseline="30000" i="0" lang="en-US" sz="1800" u="none" cap="none" strike="noStrike">
                <a:solidFill>
                  <a:srgbClr val="0033CC"/>
                </a:solidFill>
                <a:latin typeface="Comic Sans MS"/>
                <a:ea typeface="Comic Sans MS"/>
                <a:cs typeface="Comic Sans MS"/>
                <a:sym typeface="Comic Sans MS"/>
              </a:rPr>
              <a:t>-x</a:t>
            </a:r>
            <a:r>
              <a:rPr b="1" i="0" lang="en-US" sz="1800" u="none" cap="none" strike="noStrike">
                <a:solidFill>
                  <a:srgbClr val="0033CC"/>
                </a:solidFill>
                <a:latin typeface="Comic Sans MS"/>
                <a:ea typeface="Comic Sans MS"/>
                <a:cs typeface="Comic Sans MS"/>
                <a:sym typeface="Comic Sans MS"/>
              </a:rPr>
              <a:t> - x</a:t>
            </a:r>
            <a:endParaRPr/>
          </a:p>
        </p:txBody>
      </p:sp>
      <p:graphicFrame>
        <p:nvGraphicFramePr>
          <p:cNvPr id="169" name="Google Shape;169;p6"/>
          <p:cNvGraphicFramePr/>
          <p:nvPr/>
        </p:nvGraphicFramePr>
        <p:xfrm>
          <a:off x="6248400" y="2590800"/>
          <a:ext cx="3000000" cy="3000000"/>
        </p:xfrm>
        <a:graphic>
          <a:graphicData uri="http://schemas.openxmlformats.org/drawingml/2006/table">
            <a:tbl>
              <a:tblPr>
                <a:noFill/>
                <a:tableStyleId>{93FE95E3-BF76-4FD9-BEE4-46C0282CE52B}</a:tableStyleId>
              </a:tblPr>
              <a:tblGrid>
                <a:gridCol w="1163650"/>
                <a:gridCol w="1350950"/>
              </a:tblGrid>
              <a:tr h="298450">
                <a:tc>
                  <a:txBody>
                    <a:bodyPr/>
                    <a:lstStyle/>
                    <a:p>
                      <a:pPr indent="-342900" lvl="0" marL="342900" marR="0" rtl="0" algn="ctr">
                        <a:lnSpc>
                          <a:spcPct val="100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x</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1" i="0" lang="en-US" sz="1000" u="none" cap="none" strike="noStrike">
                          <a:solidFill>
                            <a:schemeClr val="dk1"/>
                          </a:solidFill>
                          <a:latin typeface="Arial"/>
                          <a:ea typeface="Arial"/>
                          <a:cs typeface="Arial"/>
                          <a:sym typeface="Arial"/>
                        </a:rPr>
                        <a:t>f(x)</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0.56</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0.011209</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0.561</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0.009638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0.562</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0.008068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0.563</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lang="en-US" sz="1000">
                          <a:solidFill>
                            <a:schemeClr val="dk1"/>
                          </a:solidFill>
                        </a:rPr>
                        <a:t>0</a:t>
                      </a:r>
                      <a:r>
                        <a:rPr b="0" i="0" lang="en-US" sz="1000" u="none" cap="none" strike="noStrike">
                          <a:solidFill>
                            <a:schemeClr val="dk1"/>
                          </a:solidFill>
                          <a:latin typeface="Arial"/>
                          <a:ea typeface="Arial"/>
                          <a:cs typeface="Arial"/>
                          <a:sym typeface="Arial"/>
                        </a:rPr>
                        <a:t>.006498</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0.564</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0.004929</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0.565</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0.00336</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0.566</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0.001792</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0.567</a:t>
                      </a:r>
                      <a:endParaRPr b="0" i="0" sz="1800" u="none" cap="none" strike="noStrike">
                        <a:solidFill>
                          <a:srgbClr val="FF0000"/>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0.000225</a:t>
                      </a:r>
                      <a:endParaRPr b="0" i="0" sz="1800" u="none" cap="none" strike="noStrike">
                        <a:solidFill>
                          <a:srgbClr val="FF0000"/>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0.568</a:t>
                      </a:r>
                      <a:endParaRPr b="1" i="0" sz="1800" u="none" cap="none" strike="noStrike">
                        <a:solidFill>
                          <a:srgbClr val="FF0000"/>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rgbClr val="FF0000"/>
                        </a:buClr>
                        <a:buSzPts val="1000"/>
                        <a:buFont typeface="Arial"/>
                        <a:buNone/>
                      </a:pPr>
                      <a:r>
                        <a:rPr b="1" i="0" lang="en-US" sz="1000" u="none" cap="none" strike="noStrike">
                          <a:solidFill>
                            <a:srgbClr val="FF0000"/>
                          </a:solidFill>
                          <a:latin typeface="Arial"/>
                          <a:ea typeface="Arial"/>
                          <a:cs typeface="Arial"/>
                          <a:sym typeface="Arial"/>
                        </a:rPr>
                        <a:t>-0.00134</a:t>
                      </a:r>
                      <a:endParaRPr b="1" i="0" sz="1800" u="none" cap="none" strike="noStrike">
                        <a:solidFill>
                          <a:srgbClr val="FF0000"/>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0.569</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-0.00291</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98450">
                <a:tc>
                  <a:txBody>
                    <a:bodyPr/>
                    <a:lstStyle/>
                    <a:p>
                      <a:pPr indent="-342900" lvl="0" marL="342900" marR="0" rtl="0" algn="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0.57</a:t>
                      </a:r>
                      <a:endParaRPr b="0" i="0" sz="1800" u="none" cap="none" strike="noStrike">
                        <a:solidFill>
                          <a:schemeClr val="dk1"/>
                        </a:solidFill>
                        <a:latin typeface="Arial"/>
                        <a:ea typeface="Arial"/>
                        <a:cs typeface="Arial"/>
                        <a:sym typeface="Arial"/>
                      </a:endParaRPr>
                    </a:p>
                  </a:txBody>
                  <a:tcPr marT="45725" marB="45725" marR="91450" marL="91450" anchor="b">
                    <a:lnL cap="flat" cmpd="sng" w="9525">
                      <a:solidFill>
                        <a:srgbClr val="000000">
                          <a:alpha val="0"/>
                        </a:srgbClr>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342900" lvl="0" marL="342900" marR="0" rtl="0" algn="ctr">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Arial"/>
                          <a:ea typeface="Arial"/>
                          <a:cs typeface="Arial"/>
                          <a:sym typeface="Arial"/>
                        </a:rPr>
                        <a:t>-0.00447</a:t>
                      </a:r>
                      <a:endParaRPr b="0" i="0" sz="1800" u="none" cap="none" strike="noStrike">
                        <a:solidFill>
                          <a:schemeClr val="dk1"/>
                        </a:solidFill>
                        <a:latin typeface="Arial"/>
                        <a:ea typeface="Arial"/>
                        <a:cs typeface="Arial"/>
                        <a:sym typeface="Arial"/>
                      </a:endParaRPr>
                    </a:p>
                  </a:txBody>
                  <a:tcPr marT="45725" marB="45725" marR="91450" marL="91450" anchor="b">
                    <a:lnL cap="flat" cmpd="sng" w="12700">
                      <a:solidFill>
                        <a:srgbClr val="000000"/>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70" name="Google Shape;170;p6">
            <a:hlinkClick action="ppaction://hlinksldjump" r:id="rId3"/>
          </p:cNvPr>
          <p:cNvSpPr/>
          <p:nvPr/>
        </p:nvSpPr>
        <p:spPr>
          <a:xfrm>
            <a:off x="8534400" y="152400"/>
            <a:ext cx="381000" cy="304800"/>
          </a:xfrm>
          <a:custGeom>
            <a:rect b="b" l="l" r="r" t="t"/>
            <a:pathLst>
              <a:path extrusionOk="0" h="120000" w="120000">
                <a:moveTo>
                  <a:pt x="0" y="0"/>
                </a:moveTo>
                <a:lnTo>
                  <a:pt x="120000" y="0"/>
                </a:lnTo>
                <a:lnTo>
                  <a:pt x="120000" y="120000"/>
                </a:lnTo>
                <a:lnTo>
                  <a:pt x="0" y="120000"/>
                </a:lnTo>
                <a:close/>
                <a:moveTo>
                  <a:pt x="24000" y="60000"/>
                </a:moveTo>
                <a:lnTo>
                  <a:pt x="96000" y="15000"/>
                </a:lnTo>
                <a:lnTo>
                  <a:pt x="96000" y="105000"/>
                </a:lnTo>
                <a:close/>
              </a:path>
              <a:path extrusionOk="0" fill="darken" h="120000" w="120000">
                <a:moveTo>
                  <a:pt x="24000" y="60000"/>
                </a:moveTo>
                <a:lnTo>
                  <a:pt x="96000" y="15000"/>
                </a:lnTo>
                <a:lnTo>
                  <a:pt x="96000" y="105000"/>
                </a:lnTo>
                <a:close/>
              </a:path>
              <a:path extrusionOk="0" fill="none" h="120000" w="120000">
                <a:moveTo>
                  <a:pt x="24000" y="60000"/>
                </a:moveTo>
                <a:lnTo>
                  <a:pt x="96000" y="15000"/>
                </a:lnTo>
                <a:lnTo>
                  <a:pt x="96000" y="105000"/>
                </a:lnTo>
                <a:close/>
              </a:path>
              <a:path extrusionOk="0" fill="none" h="120000" w="120000">
                <a:moveTo>
                  <a:pt x="0" y="0"/>
                </a:moveTo>
                <a:lnTo>
                  <a:pt x="120000" y="0"/>
                </a:lnTo>
                <a:lnTo>
                  <a:pt x="120000" y="120000"/>
                </a:lnTo>
                <a:lnTo>
                  <a:pt x="0" y="120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76" name="Google Shape;176;p7"/>
          <p:cNvSpPr txBox="1"/>
          <p:nvPr>
            <p:ph type="title"/>
          </p:nvPr>
        </p:nvSpPr>
        <p:spPr>
          <a:xfrm>
            <a:off x="152400" y="0"/>
            <a:ext cx="8229600" cy="5635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4000">
                <a:solidFill>
                  <a:schemeClr val="dk1"/>
                </a:solidFill>
                <a:latin typeface="Arial"/>
                <a:ea typeface="Arial"/>
                <a:cs typeface="Arial"/>
                <a:sym typeface="Arial"/>
              </a:rPr>
              <a:t>Metode Bolzano</a:t>
            </a:r>
            <a:r>
              <a:rPr b="1" lang="en-US" sz="1800">
                <a:solidFill>
                  <a:srgbClr val="000099"/>
                </a:solidFill>
                <a:latin typeface="Arial"/>
                <a:ea typeface="Arial"/>
                <a:cs typeface="Arial"/>
                <a:sym typeface="Arial"/>
              </a:rPr>
              <a:t>    </a:t>
            </a:r>
            <a:r>
              <a:rPr b="1" lang="en-US" sz="2000">
                <a:solidFill>
                  <a:srgbClr val="969696"/>
                </a:solidFill>
              </a:rPr>
              <a:t>(1)</a:t>
            </a:r>
            <a:r>
              <a:rPr b="1" lang="en-US" sz="1800">
                <a:solidFill>
                  <a:srgbClr val="000099"/>
                </a:solidFill>
                <a:latin typeface="Arial"/>
                <a:ea typeface="Arial"/>
                <a:cs typeface="Arial"/>
                <a:sym typeface="Arial"/>
              </a:rPr>
              <a:t>  </a:t>
            </a:r>
            <a:endParaRPr b="1" sz="1800">
              <a:solidFill>
                <a:srgbClr val="969696"/>
              </a:solidFill>
              <a:latin typeface="Arimo"/>
              <a:ea typeface="Arimo"/>
              <a:cs typeface="Arimo"/>
              <a:sym typeface="Arimo"/>
            </a:endParaRPr>
          </a:p>
        </p:txBody>
      </p:sp>
      <p:cxnSp>
        <p:nvCxnSpPr>
          <p:cNvPr id="177" name="Google Shape;177;p7"/>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178" name="Google Shape;178;p7"/>
          <p:cNvSpPr/>
          <p:nvPr/>
        </p:nvSpPr>
        <p:spPr>
          <a:xfrm>
            <a:off x="228600" y="914400"/>
            <a:ext cx="8686800" cy="4953000"/>
          </a:xfrm>
          <a:prstGeom prst="rect">
            <a:avLst/>
          </a:prstGeom>
          <a:noFill/>
          <a:ln>
            <a:noFill/>
          </a:ln>
        </p:spPr>
        <p:txBody>
          <a:bodyPr anchorCtr="0" anchor="t" bIns="45700" lIns="91425" spcFirstLastPara="1" rIns="91425" wrap="square" tIns="45700">
            <a:noAutofit/>
          </a:bodyPr>
          <a:lstStyle/>
          <a:p>
            <a:pPr indent="-463550" lvl="0" marL="463550" marR="0" rtl="0" algn="l">
              <a:spcBef>
                <a:spcPts val="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Disebut pula sebagai </a:t>
            </a:r>
            <a:r>
              <a:rPr b="1" i="0" lang="en-US" sz="1600" u="none" cap="none" strike="noStrike">
                <a:solidFill>
                  <a:srgbClr val="0033CC"/>
                </a:solidFill>
                <a:latin typeface="Comic Sans MS"/>
                <a:ea typeface="Comic Sans MS"/>
                <a:cs typeface="Comic Sans MS"/>
                <a:sym typeface="Comic Sans MS"/>
              </a:rPr>
              <a:t>metode Setengah Interval</a:t>
            </a:r>
            <a:r>
              <a:rPr b="1" i="0" lang="en-US" sz="1600" u="none" cap="none" strike="noStrike">
                <a:solidFill>
                  <a:schemeClr val="accent2"/>
                </a:solidFill>
                <a:latin typeface="Comic Sans MS"/>
                <a:ea typeface="Comic Sans MS"/>
                <a:cs typeface="Comic Sans MS"/>
                <a:sym typeface="Comic Sans MS"/>
              </a:rPr>
              <a:t> </a:t>
            </a:r>
            <a:r>
              <a:rPr b="1" i="0" lang="en-US" sz="1600" u="none" cap="none" strike="noStrike">
                <a:solidFill>
                  <a:schemeClr val="dk1"/>
                </a:solidFill>
                <a:latin typeface="Comic Sans MS"/>
                <a:ea typeface="Comic Sans MS"/>
                <a:cs typeface="Comic Sans MS"/>
                <a:sym typeface="Comic Sans MS"/>
              </a:rPr>
              <a:t>(</a:t>
            </a:r>
            <a:r>
              <a:rPr b="1" i="1" lang="en-US" sz="1600" u="none" cap="none" strike="noStrike">
                <a:solidFill>
                  <a:srgbClr val="0033CC"/>
                </a:solidFill>
                <a:latin typeface="Comic Sans MS"/>
                <a:ea typeface="Comic Sans MS"/>
                <a:cs typeface="Comic Sans MS"/>
                <a:sym typeface="Comic Sans MS"/>
              </a:rPr>
              <a:t>Interval Halving</a:t>
            </a:r>
            <a:r>
              <a:rPr b="1" i="0" lang="en-US" sz="1600" u="none" cap="none" strike="noStrike">
                <a:solidFill>
                  <a:schemeClr val="dk1"/>
                </a:solidFill>
                <a:latin typeface="Comic Sans MS"/>
                <a:ea typeface="Comic Sans MS"/>
                <a:cs typeface="Comic Sans MS"/>
                <a:sym typeface="Comic Sans MS"/>
              </a:rPr>
              <a:t>), </a:t>
            </a:r>
            <a:r>
              <a:rPr b="1" i="0" lang="en-US" sz="1600" u="none" cap="none" strike="noStrike">
                <a:solidFill>
                  <a:srgbClr val="0033CC"/>
                </a:solidFill>
                <a:latin typeface="Comic Sans MS"/>
                <a:ea typeface="Comic Sans MS"/>
                <a:cs typeface="Comic Sans MS"/>
                <a:sym typeface="Comic Sans MS"/>
              </a:rPr>
              <a:t>metode Bagi Dua</a:t>
            </a:r>
            <a:r>
              <a:rPr b="1" i="0" lang="en-US" sz="1600" u="none" cap="none" strike="noStrike">
                <a:solidFill>
                  <a:schemeClr val="dk1"/>
                </a:solidFill>
                <a:latin typeface="Comic Sans MS"/>
                <a:ea typeface="Comic Sans MS"/>
                <a:cs typeface="Comic Sans MS"/>
                <a:sym typeface="Comic Sans MS"/>
              </a:rPr>
              <a:t>, </a:t>
            </a:r>
            <a:r>
              <a:rPr b="1" i="0" lang="en-US" sz="1600" u="none" cap="none" strike="noStrike">
                <a:solidFill>
                  <a:srgbClr val="0033CC"/>
                </a:solidFill>
                <a:latin typeface="Comic Sans MS"/>
                <a:ea typeface="Comic Sans MS"/>
                <a:cs typeface="Comic Sans MS"/>
                <a:sym typeface="Comic Sans MS"/>
              </a:rPr>
              <a:t>metode Biseksi</a:t>
            </a:r>
            <a:r>
              <a:rPr b="1" i="0" lang="en-US" sz="1600" u="none" cap="none" strike="noStrike">
                <a:solidFill>
                  <a:schemeClr val="dk1"/>
                </a:solidFill>
                <a:latin typeface="Comic Sans MS"/>
                <a:ea typeface="Comic Sans MS"/>
                <a:cs typeface="Comic Sans MS"/>
                <a:sym typeface="Comic Sans MS"/>
              </a:rPr>
              <a:t>, atau </a:t>
            </a:r>
            <a:r>
              <a:rPr b="1" i="0" lang="en-US" sz="1600" u="none" cap="none" strike="noStrike">
                <a:solidFill>
                  <a:srgbClr val="0033CC"/>
                </a:solidFill>
                <a:latin typeface="Comic Sans MS"/>
                <a:ea typeface="Comic Sans MS"/>
                <a:cs typeface="Comic Sans MS"/>
                <a:sym typeface="Comic Sans MS"/>
              </a:rPr>
              <a:t>metode Pemotongan Biner</a:t>
            </a:r>
            <a:r>
              <a:rPr b="1" i="0" lang="en-US" sz="1600" u="none" cap="none" strike="noStrike">
                <a:solidFill>
                  <a:schemeClr val="dk1"/>
                </a:solidFill>
                <a:latin typeface="Comic Sans MS"/>
                <a:ea typeface="Comic Sans MS"/>
                <a:cs typeface="Comic Sans MS"/>
                <a:sym typeface="Comic Sans MS"/>
              </a:rPr>
              <a:t>.</a:t>
            </a:r>
            <a:endParaRPr/>
          </a:p>
          <a:p>
            <a:pPr indent="-463550" lvl="0" marL="463550" marR="0" rtl="0" algn="l">
              <a:spcBef>
                <a:spcPts val="320"/>
              </a:spcBef>
              <a:spcAft>
                <a:spcPts val="0"/>
              </a:spcAft>
              <a:buClr>
                <a:schemeClr val="dk1"/>
              </a:buClr>
              <a:buSzPts val="1600"/>
              <a:buFont typeface="Arial"/>
              <a:buNone/>
            </a:pPr>
            <a:r>
              <a:t/>
            </a:r>
            <a:endParaRPr b="1" i="0" sz="1600" u="none" cap="none" strike="noStrike">
              <a:solidFill>
                <a:schemeClr val="dk1"/>
              </a:solidFill>
              <a:latin typeface="Comic Sans MS"/>
              <a:ea typeface="Comic Sans MS"/>
              <a:cs typeface="Comic Sans MS"/>
              <a:sym typeface="Comic Sans MS"/>
            </a:endParaRPr>
          </a:p>
          <a:p>
            <a:pPr indent="-463550" lvl="0" marL="46355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Langkah-langkah yang harus dilakukan pada metode Bolzano adalah :</a:t>
            </a:r>
            <a:endParaRPr/>
          </a:p>
          <a:p>
            <a:pPr indent="-463550" lvl="0" marL="463550" marR="0" rtl="0" algn="l">
              <a:spcBef>
                <a:spcPts val="280"/>
              </a:spcBef>
              <a:spcAft>
                <a:spcPts val="0"/>
              </a:spcAft>
              <a:buClr>
                <a:schemeClr val="dk1"/>
              </a:buClr>
              <a:buSzPts val="1400"/>
              <a:buFont typeface="Comic Sans MS"/>
              <a:buAutoNum type="arabicPeriod"/>
            </a:pPr>
            <a:r>
              <a:rPr b="1" i="0" lang="en-US" sz="1400" u="none" cap="none" strike="noStrike">
                <a:solidFill>
                  <a:schemeClr val="dk1"/>
                </a:solidFill>
                <a:latin typeface="Comic Sans MS"/>
                <a:ea typeface="Comic Sans MS"/>
                <a:cs typeface="Comic Sans MS"/>
                <a:sym typeface="Comic Sans MS"/>
              </a:rPr>
              <a:t>Hitung fungsi pada interval yang sama dari x hingga terjadi </a:t>
            </a:r>
            <a:r>
              <a:rPr b="1" i="0" lang="en-US" sz="1400" u="sng" cap="none" strike="noStrike">
                <a:solidFill>
                  <a:srgbClr val="FF0000"/>
                </a:solidFill>
                <a:latin typeface="Comic Sans MS"/>
                <a:ea typeface="Comic Sans MS"/>
                <a:cs typeface="Comic Sans MS"/>
                <a:sym typeface="Comic Sans MS"/>
              </a:rPr>
              <a:t>perubahan tanda</a:t>
            </a:r>
            <a:r>
              <a:rPr b="1" i="0" lang="en-US" sz="1400" u="none" cap="none" strike="noStrike">
                <a:solidFill>
                  <a:schemeClr val="dk1"/>
                </a:solidFill>
                <a:latin typeface="Comic Sans MS"/>
                <a:ea typeface="Comic Sans MS"/>
                <a:cs typeface="Comic Sans MS"/>
                <a:sym typeface="Comic Sans MS"/>
              </a:rPr>
              <a:t> dari f(x</a:t>
            </a:r>
            <a:r>
              <a:rPr b="1" baseline="-25000" i="0" lang="en-US" sz="1400" u="none" cap="none" strike="noStrike">
                <a:solidFill>
                  <a:schemeClr val="dk1"/>
                </a:solidFill>
                <a:latin typeface="Comic Sans MS"/>
                <a:ea typeface="Comic Sans MS"/>
                <a:cs typeface="Comic Sans MS"/>
                <a:sym typeface="Comic Sans MS"/>
              </a:rPr>
              <a:t>n</a:t>
            </a:r>
            <a:r>
              <a:rPr b="1" i="0" lang="en-US" sz="1400" u="none" cap="none" strike="noStrike">
                <a:solidFill>
                  <a:schemeClr val="dk1"/>
                </a:solidFill>
                <a:latin typeface="Comic Sans MS"/>
                <a:ea typeface="Comic Sans MS"/>
                <a:cs typeface="Comic Sans MS"/>
                <a:sym typeface="Comic Sans MS"/>
              </a:rPr>
              <a:t>) dan f(x</a:t>
            </a:r>
            <a:r>
              <a:rPr b="1" baseline="-25000" i="0" lang="en-US" sz="1400" u="none" cap="none" strike="noStrike">
                <a:solidFill>
                  <a:schemeClr val="dk1"/>
                </a:solidFill>
                <a:latin typeface="Comic Sans MS"/>
                <a:ea typeface="Comic Sans MS"/>
                <a:cs typeface="Comic Sans MS"/>
                <a:sym typeface="Comic Sans MS"/>
              </a:rPr>
              <a:t>n+1</a:t>
            </a:r>
            <a:r>
              <a:rPr b="1" i="0" lang="en-US" sz="1400" u="none" cap="none" strike="noStrike">
                <a:solidFill>
                  <a:schemeClr val="dk1"/>
                </a:solidFill>
                <a:latin typeface="Comic Sans MS"/>
                <a:ea typeface="Comic Sans MS"/>
                <a:cs typeface="Comic Sans MS"/>
                <a:sym typeface="Comic Sans MS"/>
              </a:rPr>
              <a:t>). Atau dengan kata lain: f(x</a:t>
            </a:r>
            <a:r>
              <a:rPr b="1" baseline="-25000" i="0" lang="en-US" sz="1400" u="none" cap="none" strike="noStrike">
                <a:solidFill>
                  <a:schemeClr val="dk1"/>
                </a:solidFill>
                <a:latin typeface="Comic Sans MS"/>
                <a:ea typeface="Comic Sans MS"/>
                <a:cs typeface="Comic Sans MS"/>
                <a:sym typeface="Comic Sans MS"/>
              </a:rPr>
              <a:t>n</a:t>
            </a:r>
            <a:r>
              <a:rPr b="1" i="0" lang="en-US" sz="1400" u="none" cap="none" strike="noStrike">
                <a:solidFill>
                  <a:schemeClr val="dk1"/>
                </a:solidFill>
                <a:latin typeface="Comic Sans MS"/>
                <a:ea typeface="Comic Sans MS"/>
                <a:cs typeface="Comic Sans MS"/>
                <a:sym typeface="Comic Sans MS"/>
              </a:rPr>
              <a:t>) x f(x</a:t>
            </a:r>
            <a:r>
              <a:rPr b="1" baseline="-25000" i="0" lang="en-US" sz="1400" u="none" cap="none" strike="noStrike">
                <a:solidFill>
                  <a:schemeClr val="dk1"/>
                </a:solidFill>
                <a:latin typeface="Comic Sans MS"/>
                <a:ea typeface="Comic Sans MS"/>
                <a:cs typeface="Comic Sans MS"/>
                <a:sym typeface="Comic Sans MS"/>
              </a:rPr>
              <a:t>n+1</a:t>
            </a:r>
            <a:r>
              <a:rPr b="1" i="0" lang="en-US" sz="1400" u="none" cap="none" strike="noStrike">
                <a:solidFill>
                  <a:schemeClr val="dk1"/>
                </a:solidFill>
                <a:latin typeface="Comic Sans MS"/>
                <a:ea typeface="Comic Sans MS"/>
                <a:cs typeface="Comic Sans MS"/>
                <a:sym typeface="Comic Sans MS"/>
              </a:rPr>
              <a:t>) &lt; 0;</a:t>
            </a:r>
            <a:endParaRPr/>
          </a:p>
          <a:p>
            <a:pPr indent="-463550" lvl="0" marL="463550" marR="0" rtl="0" algn="l">
              <a:spcBef>
                <a:spcPts val="280"/>
              </a:spcBef>
              <a:spcAft>
                <a:spcPts val="0"/>
              </a:spcAft>
              <a:buClr>
                <a:schemeClr val="dk1"/>
              </a:buClr>
              <a:buSzPts val="1400"/>
              <a:buFont typeface="Comic Sans MS"/>
              <a:buAutoNum type="arabicPeriod"/>
            </a:pPr>
            <a:r>
              <a:rPr b="1" i="0" lang="en-US" sz="1400" u="none" cap="none" strike="noStrike">
                <a:solidFill>
                  <a:schemeClr val="dk1"/>
                </a:solidFill>
                <a:latin typeface="Comic Sans MS"/>
                <a:ea typeface="Comic Sans MS"/>
                <a:cs typeface="Comic Sans MS"/>
                <a:sym typeface="Comic Sans MS"/>
              </a:rPr>
              <a:t>Estimasi pertama untuk akar persamaan dapat diperoleh melalui :  x</a:t>
            </a:r>
            <a:r>
              <a:rPr b="1" baseline="-25000" i="0" lang="en-US" sz="1400" u="none" cap="none" strike="noStrike">
                <a:solidFill>
                  <a:schemeClr val="dk1"/>
                </a:solidFill>
                <a:latin typeface="Comic Sans MS"/>
                <a:ea typeface="Comic Sans MS"/>
                <a:cs typeface="Comic Sans MS"/>
                <a:sym typeface="Comic Sans MS"/>
              </a:rPr>
              <a:t>t</a:t>
            </a:r>
            <a:r>
              <a:rPr b="1" i="0" lang="en-US" sz="1400" u="none" cap="none" strike="noStrike">
                <a:solidFill>
                  <a:schemeClr val="dk1"/>
                </a:solidFill>
                <a:latin typeface="Comic Sans MS"/>
                <a:ea typeface="Comic Sans MS"/>
                <a:cs typeface="Comic Sans MS"/>
                <a:sym typeface="Comic Sans MS"/>
              </a:rPr>
              <a:t> = (x</a:t>
            </a:r>
            <a:r>
              <a:rPr b="1" baseline="-25000" i="0" lang="en-US" sz="1400" u="none" cap="none" strike="noStrike">
                <a:solidFill>
                  <a:schemeClr val="dk1"/>
                </a:solidFill>
                <a:latin typeface="Comic Sans MS"/>
                <a:ea typeface="Comic Sans MS"/>
                <a:cs typeface="Comic Sans MS"/>
                <a:sym typeface="Comic Sans MS"/>
              </a:rPr>
              <a:t>n</a:t>
            </a:r>
            <a:r>
              <a:rPr b="1" i="0" lang="en-US" sz="1400" u="none" cap="none" strike="noStrike">
                <a:solidFill>
                  <a:schemeClr val="dk1"/>
                </a:solidFill>
                <a:latin typeface="Comic Sans MS"/>
                <a:ea typeface="Comic Sans MS"/>
                <a:cs typeface="Comic Sans MS"/>
                <a:sym typeface="Comic Sans MS"/>
              </a:rPr>
              <a:t> + x</a:t>
            </a:r>
            <a:r>
              <a:rPr b="1" baseline="-25000" i="0" lang="en-US" sz="1400" u="none" cap="none" strike="noStrike">
                <a:solidFill>
                  <a:schemeClr val="dk1"/>
                </a:solidFill>
                <a:latin typeface="Comic Sans MS"/>
                <a:ea typeface="Comic Sans MS"/>
                <a:cs typeface="Comic Sans MS"/>
                <a:sym typeface="Comic Sans MS"/>
              </a:rPr>
              <a:t>n+1</a:t>
            </a:r>
            <a:r>
              <a:rPr b="1" i="0" lang="en-US" sz="1400" u="none" cap="none" strike="noStrike">
                <a:solidFill>
                  <a:schemeClr val="dk1"/>
                </a:solidFill>
                <a:latin typeface="Comic Sans MS"/>
                <a:ea typeface="Comic Sans MS"/>
                <a:cs typeface="Comic Sans MS"/>
                <a:sym typeface="Comic Sans MS"/>
              </a:rPr>
              <a:t>) / 2;</a:t>
            </a:r>
            <a:endParaRPr/>
          </a:p>
          <a:p>
            <a:pPr indent="-463550" lvl="0" marL="463550" marR="0" rtl="0" algn="l">
              <a:spcBef>
                <a:spcPts val="280"/>
              </a:spcBef>
              <a:spcAft>
                <a:spcPts val="0"/>
              </a:spcAft>
              <a:buClr>
                <a:schemeClr val="dk1"/>
              </a:buClr>
              <a:buSzPts val="1400"/>
              <a:buFont typeface="Comic Sans MS"/>
              <a:buAutoNum type="arabicPeriod"/>
            </a:pPr>
            <a:r>
              <a:rPr b="1" i="0" lang="en-US" sz="1400" u="none" cap="none" strike="noStrike">
                <a:solidFill>
                  <a:schemeClr val="dk1"/>
                </a:solidFill>
                <a:latin typeface="Comic Sans MS"/>
                <a:ea typeface="Comic Sans MS"/>
                <a:cs typeface="Comic Sans MS"/>
                <a:sym typeface="Comic Sans MS"/>
              </a:rPr>
              <a:t>Lakukan evaluasi untuk menentukan dalam interval mana akar persamaan berada :</a:t>
            </a:r>
            <a:endParaRPr/>
          </a:p>
          <a:p>
            <a:pPr indent="-463550" lvl="0" marL="46355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a.  </a:t>
            </a:r>
            <a:r>
              <a:rPr b="1" i="0" lang="en-US" sz="1400" u="none" cap="none" strike="noStrike">
                <a:solidFill>
                  <a:srgbClr val="FF0000"/>
                </a:solidFill>
                <a:latin typeface="Comic Sans MS"/>
                <a:ea typeface="Comic Sans MS"/>
                <a:cs typeface="Comic Sans MS"/>
                <a:sym typeface="Comic Sans MS"/>
              </a:rPr>
              <a:t>Jika f(x</a:t>
            </a:r>
            <a:r>
              <a:rPr b="1" baseline="-25000" i="0" lang="en-US" sz="1400" u="none" cap="none" strike="noStrike">
                <a:solidFill>
                  <a:srgbClr val="FF0000"/>
                </a:solidFill>
                <a:latin typeface="Comic Sans MS"/>
                <a:ea typeface="Comic Sans MS"/>
                <a:cs typeface="Comic Sans MS"/>
                <a:sym typeface="Comic Sans MS"/>
              </a:rPr>
              <a:t>n</a:t>
            </a:r>
            <a:r>
              <a:rPr b="1" i="0" lang="en-US" sz="1400" u="none" cap="none" strike="noStrike">
                <a:solidFill>
                  <a:srgbClr val="FF0000"/>
                </a:solidFill>
                <a:latin typeface="Comic Sans MS"/>
                <a:ea typeface="Comic Sans MS"/>
                <a:cs typeface="Comic Sans MS"/>
                <a:sym typeface="Comic Sans MS"/>
              </a:rPr>
              <a:t>) x f(x</a:t>
            </a:r>
            <a:r>
              <a:rPr b="1" baseline="-25000" i="0" lang="en-US" sz="1400" u="none" cap="none" strike="noStrike">
                <a:solidFill>
                  <a:srgbClr val="FF0000"/>
                </a:solidFill>
                <a:latin typeface="Comic Sans MS"/>
                <a:ea typeface="Comic Sans MS"/>
                <a:cs typeface="Comic Sans MS"/>
                <a:sym typeface="Comic Sans MS"/>
              </a:rPr>
              <a:t>n+1</a:t>
            </a:r>
            <a:r>
              <a:rPr b="1" i="0" lang="en-US" sz="1400" u="none" cap="none" strike="noStrike">
                <a:solidFill>
                  <a:srgbClr val="FF0000"/>
                </a:solidFill>
                <a:latin typeface="Comic Sans MS"/>
                <a:ea typeface="Comic Sans MS"/>
                <a:cs typeface="Comic Sans MS"/>
                <a:sym typeface="Comic Sans MS"/>
              </a:rPr>
              <a:t>) &lt; 0</a:t>
            </a:r>
            <a:endParaRPr/>
          </a:p>
          <a:p>
            <a:pPr indent="-463550" lvl="0" marL="46355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akar persamaan dalam sub-interval pertama, tetapkan x</a:t>
            </a:r>
            <a:r>
              <a:rPr b="1" baseline="-25000" i="0" lang="en-US" sz="1400" u="none" cap="none" strike="noStrike">
                <a:solidFill>
                  <a:schemeClr val="dk1"/>
                </a:solidFill>
                <a:latin typeface="Comic Sans MS"/>
                <a:ea typeface="Comic Sans MS"/>
                <a:cs typeface="Comic Sans MS"/>
                <a:sym typeface="Comic Sans MS"/>
              </a:rPr>
              <a:t>n+1</a:t>
            </a:r>
            <a:r>
              <a:rPr b="1" i="0" lang="en-US" sz="1400" u="none" cap="none" strike="noStrike">
                <a:solidFill>
                  <a:schemeClr val="dk1"/>
                </a:solidFill>
                <a:latin typeface="Comic Sans MS"/>
                <a:ea typeface="Comic Sans MS"/>
                <a:cs typeface="Comic Sans MS"/>
                <a:sym typeface="Comic Sans MS"/>
              </a:rPr>
              <a:t> = x</a:t>
            </a:r>
            <a:r>
              <a:rPr b="1" baseline="-25000" i="0" lang="en-US" sz="1400" u="none" cap="none" strike="noStrike">
                <a:solidFill>
                  <a:schemeClr val="dk1"/>
                </a:solidFill>
                <a:latin typeface="Comic Sans MS"/>
                <a:ea typeface="Comic Sans MS"/>
                <a:cs typeface="Comic Sans MS"/>
                <a:sym typeface="Comic Sans MS"/>
              </a:rPr>
              <a:t>t</a:t>
            </a:r>
            <a:r>
              <a:rPr b="1" i="0" lang="en-US" sz="1400" u="none" cap="none" strike="noStrike">
                <a:solidFill>
                  <a:schemeClr val="dk1"/>
                </a:solidFill>
                <a:latin typeface="Comic Sans MS"/>
                <a:ea typeface="Comic Sans MS"/>
                <a:cs typeface="Comic Sans MS"/>
                <a:sym typeface="Comic Sans MS"/>
              </a:rPr>
              <a:t>, dan </a:t>
            </a:r>
            <a:endParaRPr/>
          </a:p>
          <a:p>
            <a:pPr indent="-463550" lvl="0" marL="46355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lanjutkan ke langkah 4;</a:t>
            </a:r>
            <a:endParaRPr/>
          </a:p>
          <a:p>
            <a:pPr indent="-463550" lvl="0" marL="46355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b.  </a:t>
            </a:r>
            <a:r>
              <a:rPr b="1" i="0" lang="en-US" sz="1400" u="none" cap="none" strike="noStrike">
                <a:solidFill>
                  <a:srgbClr val="FF0000"/>
                </a:solidFill>
                <a:latin typeface="Comic Sans MS"/>
                <a:ea typeface="Comic Sans MS"/>
                <a:cs typeface="Comic Sans MS"/>
                <a:sym typeface="Comic Sans MS"/>
              </a:rPr>
              <a:t>Jika f(x</a:t>
            </a:r>
            <a:r>
              <a:rPr b="1" baseline="-25000" i="0" lang="en-US" sz="1400" u="none" cap="none" strike="noStrike">
                <a:solidFill>
                  <a:srgbClr val="FF0000"/>
                </a:solidFill>
                <a:latin typeface="Comic Sans MS"/>
                <a:ea typeface="Comic Sans MS"/>
                <a:cs typeface="Comic Sans MS"/>
                <a:sym typeface="Comic Sans MS"/>
              </a:rPr>
              <a:t>n</a:t>
            </a:r>
            <a:r>
              <a:rPr b="1" i="0" lang="en-US" sz="1400" u="none" cap="none" strike="noStrike">
                <a:solidFill>
                  <a:srgbClr val="FF0000"/>
                </a:solidFill>
                <a:latin typeface="Comic Sans MS"/>
                <a:ea typeface="Comic Sans MS"/>
                <a:cs typeface="Comic Sans MS"/>
                <a:sym typeface="Comic Sans MS"/>
              </a:rPr>
              <a:t>) x f(x</a:t>
            </a:r>
            <a:r>
              <a:rPr b="1" baseline="-25000" i="0" lang="en-US" sz="1400" u="none" cap="none" strike="noStrike">
                <a:solidFill>
                  <a:srgbClr val="FF0000"/>
                </a:solidFill>
                <a:latin typeface="Comic Sans MS"/>
                <a:ea typeface="Comic Sans MS"/>
                <a:cs typeface="Comic Sans MS"/>
                <a:sym typeface="Comic Sans MS"/>
              </a:rPr>
              <a:t>n+1</a:t>
            </a:r>
            <a:r>
              <a:rPr b="1" i="0" lang="en-US" sz="1400" u="none" cap="none" strike="noStrike">
                <a:solidFill>
                  <a:srgbClr val="FF0000"/>
                </a:solidFill>
                <a:latin typeface="Comic Sans MS"/>
                <a:ea typeface="Comic Sans MS"/>
                <a:cs typeface="Comic Sans MS"/>
                <a:sym typeface="Comic Sans MS"/>
              </a:rPr>
              <a:t>) &gt; 0</a:t>
            </a:r>
            <a:endParaRPr/>
          </a:p>
          <a:p>
            <a:pPr indent="-463550" lvl="0" marL="46355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akar persamaan dalam sub-interval kedua, tetapkan x</a:t>
            </a:r>
            <a:r>
              <a:rPr b="1" baseline="-25000" i="0" lang="en-US" sz="1400" u="none" cap="none" strike="noStrike">
                <a:solidFill>
                  <a:schemeClr val="dk1"/>
                </a:solidFill>
                <a:latin typeface="Comic Sans MS"/>
                <a:ea typeface="Comic Sans MS"/>
                <a:cs typeface="Comic Sans MS"/>
                <a:sym typeface="Comic Sans MS"/>
              </a:rPr>
              <a:t>n</a:t>
            </a:r>
            <a:r>
              <a:rPr b="1" i="0" lang="en-US" sz="1400" u="none" cap="none" strike="noStrike">
                <a:solidFill>
                  <a:schemeClr val="dk1"/>
                </a:solidFill>
                <a:latin typeface="Comic Sans MS"/>
                <a:ea typeface="Comic Sans MS"/>
                <a:cs typeface="Comic Sans MS"/>
                <a:sym typeface="Comic Sans MS"/>
              </a:rPr>
              <a:t> = x</a:t>
            </a:r>
            <a:r>
              <a:rPr b="1" baseline="-25000" i="0" lang="en-US" sz="1400" u="none" cap="none" strike="noStrike">
                <a:solidFill>
                  <a:schemeClr val="dk1"/>
                </a:solidFill>
                <a:latin typeface="Comic Sans MS"/>
                <a:ea typeface="Comic Sans MS"/>
                <a:cs typeface="Comic Sans MS"/>
                <a:sym typeface="Comic Sans MS"/>
              </a:rPr>
              <a:t>t</a:t>
            </a:r>
            <a:r>
              <a:rPr b="1" i="0" lang="en-US" sz="1400" u="none" cap="none" strike="noStrike">
                <a:solidFill>
                  <a:schemeClr val="dk1"/>
                </a:solidFill>
                <a:latin typeface="Comic Sans MS"/>
                <a:ea typeface="Comic Sans MS"/>
                <a:cs typeface="Comic Sans MS"/>
                <a:sym typeface="Comic Sans MS"/>
              </a:rPr>
              <a:t>, dan </a:t>
            </a:r>
            <a:endParaRPr/>
          </a:p>
          <a:p>
            <a:pPr indent="-463550" lvl="0" marL="46355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lanjutkan ke langkah 4;</a:t>
            </a:r>
            <a:endParaRPr/>
          </a:p>
          <a:p>
            <a:pPr indent="-463550" lvl="0" marL="46355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c.  </a:t>
            </a:r>
            <a:r>
              <a:rPr b="1" i="0" lang="en-US" sz="1400" u="none" cap="none" strike="noStrike">
                <a:solidFill>
                  <a:srgbClr val="FF0000"/>
                </a:solidFill>
                <a:latin typeface="Comic Sans MS"/>
                <a:ea typeface="Comic Sans MS"/>
                <a:cs typeface="Comic Sans MS"/>
                <a:sym typeface="Comic Sans MS"/>
              </a:rPr>
              <a:t>Jika f(x</a:t>
            </a:r>
            <a:r>
              <a:rPr b="1" baseline="-25000" i="0" lang="en-US" sz="1400" u="none" cap="none" strike="noStrike">
                <a:solidFill>
                  <a:srgbClr val="FF0000"/>
                </a:solidFill>
                <a:latin typeface="Comic Sans MS"/>
                <a:ea typeface="Comic Sans MS"/>
                <a:cs typeface="Comic Sans MS"/>
                <a:sym typeface="Comic Sans MS"/>
              </a:rPr>
              <a:t>n</a:t>
            </a:r>
            <a:r>
              <a:rPr b="1" i="0" lang="en-US" sz="1400" u="none" cap="none" strike="noStrike">
                <a:solidFill>
                  <a:srgbClr val="FF0000"/>
                </a:solidFill>
                <a:latin typeface="Comic Sans MS"/>
                <a:ea typeface="Comic Sans MS"/>
                <a:cs typeface="Comic Sans MS"/>
                <a:sym typeface="Comic Sans MS"/>
              </a:rPr>
              <a:t>) x f(x</a:t>
            </a:r>
            <a:r>
              <a:rPr b="1" baseline="-25000" i="0" lang="en-US" sz="1400" u="none" cap="none" strike="noStrike">
                <a:solidFill>
                  <a:srgbClr val="FF0000"/>
                </a:solidFill>
                <a:latin typeface="Comic Sans MS"/>
                <a:ea typeface="Comic Sans MS"/>
                <a:cs typeface="Comic Sans MS"/>
                <a:sym typeface="Comic Sans MS"/>
              </a:rPr>
              <a:t>n+1</a:t>
            </a:r>
            <a:r>
              <a:rPr b="1" i="0" lang="en-US" sz="1400" u="none" cap="none" strike="noStrike">
                <a:solidFill>
                  <a:srgbClr val="FF0000"/>
                </a:solidFill>
                <a:latin typeface="Comic Sans MS"/>
                <a:ea typeface="Comic Sans MS"/>
                <a:cs typeface="Comic Sans MS"/>
                <a:sym typeface="Comic Sans MS"/>
              </a:rPr>
              <a:t>) = 0</a:t>
            </a:r>
            <a:endParaRPr/>
          </a:p>
          <a:p>
            <a:pPr indent="-463550" lvl="0" marL="463550" marR="0" rtl="0" algn="l">
              <a:spcBef>
                <a:spcPts val="280"/>
              </a:spcBef>
              <a:spcAft>
                <a:spcPts val="0"/>
              </a:spcAft>
              <a:buClr>
                <a:schemeClr val="dk1"/>
              </a:buClr>
              <a:buSzPts val="1400"/>
              <a:buFont typeface="Comic Sans MS"/>
              <a:buNone/>
            </a:pPr>
            <a:r>
              <a:rPr b="1" i="0" lang="en-US" sz="1400" u="none" cap="none" strike="noStrike">
                <a:solidFill>
                  <a:schemeClr val="dk1"/>
                </a:solidFill>
                <a:latin typeface="Comic Sans MS"/>
                <a:ea typeface="Comic Sans MS"/>
                <a:cs typeface="Comic Sans MS"/>
                <a:sym typeface="Comic Sans MS"/>
              </a:rPr>
              <a:t>		akar persamaan adalah x</a:t>
            </a:r>
            <a:r>
              <a:rPr b="1" baseline="-25000" i="0" lang="en-US" sz="1400" u="none" cap="none" strike="noStrike">
                <a:solidFill>
                  <a:schemeClr val="dk1"/>
                </a:solidFill>
                <a:latin typeface="Comic Sans MS"/>
                <a:ea typeface="Comic Sans MS"/>
                <a:cs typeface="Comic Sans MS"/>
                <a:sym typeface="Comic Sans MS"/>
              </a:rPr>
              <a:t>t</a:t>
            </a:r>
            <a:r>
              <a:rPr b="1" i="0" lang="en-US" sz="1400" u="none" cap="none" strike="noStrike">
                <a:solidFill>
                  <a:schemeClr val="dk1"/>
                </a:solidFill>
                <a:latin typeface="Comic Sans MS"/>
                <a:ea typeface="Comic Sans MS"/>
                <a:cs typeface="Comic Sans MS"/>
                <a:sym typeface="Comic Sans MS"/>
              </a:rPr>
              <a:t>, dan hitungan selesai;</a:t>
            </a:r>
            <a:endParaRPr/>
          </a:p>
          <a:p>
            <a:pPr indent="-463550" lvl="0" marL="463550" marR="0" rtl="0" algn="l">
              <a:spcBef>
                <a:spcPts val="280"/>
              </a:spcBef>
              <a:spcAft>
                <a:spcPts val="0"/>
              </a:spcAft>
              <a:buClr>
                <a:schemeClr val="dk1"/>
              </a:buClr>
              <a:buSzPts val="1400"/>
              <a:buFont typeface="Comic Sans MS"/>
              <a:buAutoNum type="arabicPeriod" startAt="4"/>
            </a:pPr>
            <a:r>
              <a:rPr b="1" i="0" lang="en-US" sz="1400" u="none" cap="none" strike="noStrike">
                <a:solidFill>
                  <a:schemeClr val="dk1"/>
                </a:solidFill>
                <a:latin typeface="Comic Sans MS"/>
                <a:ea typeface="Comic Sans MS"/>
                <a:cs typeface="Comic Sans MS"/>
                <a:sym typeface="Comic Sans MS"/>
              </a:rPr>
              <a:t>Kembali ke langkah 2 untuk menghitung nilai perkiraan akar yang baru;</a:t>
            </a:r>
            <a:endParaRPr/>
          </a:p>
          <a:p>
            <a:pPr indent="-463550" lvl="0" marL="463550" marR="0" rtl="0" algn="l">
              <a:spcBef>
                <a:spcPts val="280"/>
              </a:spcBef>
              <a:spcAft>
                <a:spcPts val="0"/>
              </a:spcAft>
              <a:buClr>
                <a:schemeClr val="dk1"/>
              </a:buClr>
              <a:buSzPts val="1400"/>
              <a:buFont typeface="Comic Sans MS"/>
              <a:buAutoNum type="arabicPeriod" startAt="4"/>
            </a:pPr>
            <a:r>
              <a:rPr b="1" i="0" lang="en-US" sz="1400" u="none" cap="none" strike="noStrike">
                <a:solidFill>
                  <a:schemeClr val="dk1"/>
                </a:solidFill>
                <a:latin typeface="Comic Sans MS"/>
                <a:ea typeface="Comic Sans MS"/>
                <a:cs typeface="Comic Sans MS"/>
                <a:sym typeface="Comic Sans MS"/>
              </a:rPr>
              <a:t>Jika nilai yang didapat pada no. 4 sudah sesuai denga  batasan yang ditentukan, maka proses selesai, dan x</a:t>
            </a:r>
            <a:r>
              <a:rPr b="1" baseline="-25000" i="0" lang="en-US" sz="1400" u="none" cap="none" strike="noStrike">
                <a:solidFill>
                  <a:schemeClr val="dk1"/>
                </a:solidFill>
                <a:latin typeface="Comic Sans MS"/>
                <a:ea typeface="Comic Sans MS"/>
                <a:cs typeface="Comic Sans MS"/>
                <a:sym typeface="Comic Sans MS"/>
              </a:rPr>
              <a:t>t</a:t>
            </a:r>
            <a:r>
              <a:rPr b="1" i="0" lang="en-US" sz="1400" u="none" cap="none" strike="noStrike">
                <a:solidFill>
                  <a:schemeClr val="dk1"/>
                </a:solidFill>
                <a:latin typeface="Comic Sans MS"/>
                <a:ea typeface="Comic Sans MS"/>
                <a:cs typeface="Comic Sans MS"/>
                <a:sym typeface="Comic Sans MS"/>
              </a:rPr>
              <a:t> adalah akar yang dicari.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84" name="Google Shape;184;p8"/>
          <p:cNvSpPr txBox="1"/>
          <p:nvPr>
            <p:ph type="title"/>
          </p:nvPr>
        </p:nvSpPr>
        <p:spPr>
          <a:xfrm>
            <a:off x="152400" y="-152400"/>
            <a:ext cx="82296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Metode Bolzano</a:t>
            </a:r>
            <a:r>
              <a:rPr b="1" lang="en-US" sz="2000">
                <a:solidFill>
                  <a:srgbClr val="000099"/>
                </a:solidFill>
                <a:latin typeface="Arial"/>
                <a:ea typeface="Arial"/>
                <a:cs typeface="Arial"/>
                <a:sym typeface="Arial"/>
              </a:rPr>
              <a:t>    </a:t>
            </a:r>
            <a:r>
              <a:rPr b="1" lang="en-US" sz="2000">
                <a:solidFill>
                  <a:srgbClr val="969696"/>
                </a:solidFill>
              </a:rPr>
              <a:t>(2)</a:t>
            </a:r>
            <a:r>
              <a:rPr b="1" lang="en-US" sz="2000">
                <a:solidFill>
                  <a:srgbClr val="000099"/>
                </a:solidFill>
                <a:latin typeface="Arial"/>
                <a:ea typeface="Arial"/>
                <a:cs typeface="Arial"/>
                <a:sym typeface="Arial"/>
              </a:rPr>
              <a:t>  </a:t>
            </a:r>
            <a:endParaRPr b="1" sz="2000">
              <a:solidFill>
                <a:srgbClr val="969696"/>
              </a:solidFill>
              <a:latin typeface="Arimo"/>
              <a:ea typeface="Arimo"/>
              <a:cs typeface="Arimo"/>
              <a:sym typeface="Arimo"/>
            </a:endParaRPr>
          </a:p>
        </p:txBody>
      </p:sp>
      <p:cxnSp>
        <p:nvCxnSpPr>
          <p:cNvPr id="185" name="Google Shape;185;p8"/>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186" name="Google Shape;186;p8"/>
          <p:cNvSpPr/>
          <p:nvPr/>
        </p:nvSpPr>
        <p:spPr>
          <a:xfrm>
            <a:off x="228600" y="838200"/>
            <a:ext cx="8686800" cy="152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Istilah “</a:t>
            </a:r>
            <a:r>
              <a:rPr b="1" i="0" lang="en-US" sz="1800" u="none" cap="none" strike="noStrike">
                <a:solidFill>
                  <a:srgbClr val="FF0000"/>
                </a:solidFill>
                <a:latin typeface="Comic Sans MS"/>
                <a:ea typeface="Comic Sans MS"/>
                <a:cs typeface="Comic Sans MS"/>
                <a:sym typeface="Comic Sans MS"/>
              </a:rPr>
              <a:t>perubahan tanda</a:t>
            </a:r>
            <a:r>
              <a:rPr b="1" i="0" lang="en-US" sz="1800" u="none" cap="none" strike="noStrike">
                <a:solidFill>
                  <a:schemeClr val="dk1"/>
                </a:solidFill>
                <a:latin typeface="Comic Sans MS"/>
                <a:ea typeface="Comic Sans MS"/>
                <a:cs typeface="Comic Sans MS"/>
                <a:sym typeface="Comic Sans MS"/>
              </a:rPr>
              <a:t>” dalam metode ini memiliki arti penting. Karena mengingat sifat fungsi yang kontinu, maka adanya 2 nilai fungsi f(x</a:t>
            </a:r>
            <a:r>
              <a:rPr b="1" baseline="-25000" i="0" lang="en-US" sz="1800" u="none" cap="none" strike="noStrike">
                <a:solidFill>
                  <a:schemeClr val="dk1"/>
                </a:solidFill>
                <a:latin typeface="Comic Sans MS"/>
                <a:ea typeface="Comic Sans MS"/>
                <a:cs typeface="Comic Sans MS"/>
                <a:sym typeface="Comic Sans MS"/>
              </a:rPr>
              <a:t>i</a:t>
            </a:r>
            <a:r>
              <a:rPr b="1" i="0" lang="en-US" sz="1800" u="none" cap="none" strike="noStrike">
                <a:solidFill>
                  <a:schemeClr val="dk1"/>
                </a:solidFill>
                <a:latin typeface="Comic Sans MS"/>
                <a:ea typeface="Comic Sans MS"/>
                <a:cs typeface="Comic Sans MS"/>
                <a:sym typeface="Comic Sans MS"/>
              </a:rPr>
              <a:t>) dan f(x</a:t>
            </a:r>
            <a:r>
              <a:rPr b="1" baseline="-25000" i="0" lang="en-US" sz="1800" u="none" cap="none" strike="noStrike">
                <a:solidFill>
                  <a:schemeClr val="dk1"/>
                </a:solidFill>
                <a:latin typeface="Comic Sans MS"/>
                <a:ea typeface="Comic Sans MS"/>
                <a:cs typeface="Comic Sans MS"/>
                <a:sym typeface="Comic Sans MS"/>
              </a:rPr>
              <a:t>i+n</a:t>
            </a:r>
            <a:r>
              <a:rPr b="1" i="0" lang="en-US" sz="1800" u="none" cap="none" strike="noStrike">
                <a:solidFill>
                  <a:schemeClr val="dk1"/>
                </a:solidFill>
                <a:latin typeface="Comic Sans MS"/>
                <a:ea typeface="Comic Sans MS"/>
                <a:cs typeface="Comic Sans MS"/>
                <a:sym typeface="Comic Sans MS"/>
              </a:rPr>
              <a:t>) yang memiliki tanda berbeda menunjukkan fungsi tersebut memotong koordinat (setidaknya satu kali) di antara x</a:t>
            </a:r>
            <a:r>
              <a:rPr b="1" baseline="-25000" i="0" lang="en-US" sz="1800" u="none" cap="none" strike="noStrike">
                <a:solidFill>
                  <a:schemeClr val="dk1"/>
                </a:solidFill>
                <a:latin typeface="Comic Sans MS"/>
                <a:ea typeface="Comic Sans MS"/>
                <a:cs typeface="Comic Sans MS"/>
                <a:sym typeface="Comic Sans MS"/>
              </a:rPr>
              <a:t>i</a:t>
            </a:r>
            <a:r>
              <a:rPr b="1" i="0" lang="en-US" sz="1800" u="none" cap="none" strike="noStrike">
                <a:solidFill>
                  <a:schemeClr val="dk1"/>
                </a:solidFill>
                <a:latin typeface="Comic Sans MS"/>
                <a:ea typeface="Comic Sans MS"/>
                <a:cs typeface="Comic Sans MS"/>
                <a:sym typeface="Comic Sans MS"/>
              </a:rPr>
              <a:t> dan x</a:t>
            </a:r>
            <a:r>
              <a:rPr b="1" baseline="-25000" i="0" lang="en-US" sz="1800" u="none" cap="none" strike="noStrike">
                <a:solidFill>
                  <a:schemeClr val="dk1"/>
                </a:solidFill>
                <a:latin typeface="Comic Sans MS"/>
                <a:ea typeface="Comic Sans MS"/>
                <a:cs typeface="Comic Sans MS"/>
                <a:sym typeface="Comic Sans MS"/>
              </a:rPr>
              <a:t>i+n</a:t>
            </a:r>
            <a:endParaRPr b="1" i="0" sz="1800" u="none" cap="none" strike="noStrike">
              <a:solidFill>
                <a:srgbClr val="CC3300"/>
              </a:solidFill>
              <a:latin typeface="Comic Sans MS"/>
              <a:ea typeface="Comic Sans MS"/>
              <a:cs typeface="Comic Sans MS"/>
              <a:sym typeface="Comic Sans MS"/>
            </a:endParaRPr>
          </a:p>
          <a:p>
            <a:pPr indent="0" lvl="0" marL="0" marR="0" rtl="0" algn="l">
              <a:spcBef>
                <a:spcPts val="360"/>
              </a:spcBef>
              <a:spcAft>
                <a:spcPts val="0"/>
              </a:spcAft>
              <a:buClr>
                <a:srgbClr val="CC3300"/>
              </a:buClr>
              <a:buSzPts val="1800"/>
              <a:buFont typeface="Comic Sans MS"/>
              <a:buNone/>
            </a:pPr>
            <a:r>
              <a:rPr b="1" i="0" lang="en-US" sz="1800" u="none" cap="none" strike="noStrike">
                <a:solidFill>
                  <a:srgbClr val="CC3300"/>
                </a:solidFill>
                <a:latin typeface="Comic Sans MS"/>
                <a:ea typeface="Comic Sans MS"/>
                <a:cs typeface="Comic Sans MS"/>
                <a:sym typeface="Comic Sans MS"/>
              </a:rPr>
              <a:t>(ingat!... yang kita cari adalah nilai x dimana f(x) = 0)</a:t>
            </a:r>
            <a:endParaRPr/>
          </a:p>
        </p:txBody>
      </p:sp>
      <p:graphicFrame>
        <p:nvGraphicFramePr>
          <p:cNvPr id="187" name="Google Shape;187;p8"/>
          <p:cNvGraphicFramePr/>
          <p:nvPr/>
        </p:nvGraphicFramePr>
        <p:xfrm>
          <a:off x="2133600" y="2528888"/>
          <a:ext cx="4495800" cy="3657600"/>
        </p:xfrm>
        <a:graphic>
          <a:graphicData uri="http://schemas.openxmlformats.org/presentationml/2006/ole">
            <mc:AlternateContent>
              <mc:Choice Requires="v">
                <p:oleObj r:id="rId4" imgH="3657600" imgW="4495800" progId="Visio.Drawing.11" spid="_x0000_s1">
                  <p:embed/>
                </p:oleObj>
              </mc:Choice>
              <mc:Fallback>
                <p:oleObj r:id="rId5" imgH="3657600" imgW="4495800" progId="Visio.Drawing.11">
                  <p:embed/>
                  <p:pic>
                    <p:nvPicPr>
                      <p:cNvPr id="187" name="Google Shape;187;p8"/>
                      <p:cNvPicPr preferRelativeResize="0"/>
                      <p:nvPr/>
                    </p:nvPicPr>
                    <p:blipFill rotWithShape="1">
                      <a:blip r:embed="rId6">
                        <a:alphaModFix/>
                      </a:blip>
                      <a:srcRect b="0" l="0" r="0" t="0"/>
                      <a:stretch/>
                    </p:blipFill>
                    <p:spPr>
                      <a:xfrm>
                        <a:off x="2133600" y="2528888"/>
                        <a:ext cx="4495800" cy="3657600"/>
                      </a:xfrm>
                      <a:prstGeom prst="rect">
                        <a:avLst/>
                      </a:prstGeom>
                      <a:noFill/>
                      <a:ln>
                        <a:noFill/>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193" name="Google Shape;193;p9"/>
          <p:cNvSpPr txBox="1"/>
          <p:nvPr>
            <p:ph type="title"/>
          </p:nvPr>
        </p:nvSpPr>
        <p:spPr>
          <a:xfrm>
            <a:off x="152400" y="-152400"/>
            <a:ext cx="8229600" cy="7921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Arial"/>
                <a:ea typeface="Arial"/>
                <a:cs typeface="Arial"/>
                <a:sym typeface="Arial"/>
              </a:rPr>
              <a:t>Metode Bolzano</a:t>
            </a:r>
            <a:r>
              <a:rPr b="1" lang="en-US" sz="2000">
                <a:solidFill>
                  <a:srgbClr val="000099"/>
                </a:solidFill>
                <a:latin typeface="Arial"/>
                <a:ea typeface="Arial"/>
                <a:cs typeface="Arial"/>
                <a:sym typeface="Arial"/>
              </a:rPr>
              <a:t>    </a:t>
            </a:r>
            <a:r>
              <a:rPr b="1" lang="en-US" sz="2000">
                <a:solidFill>
                  <a:srgbClr val="969696"/>
                </a:solidFill>
              </a:rPr>
              <a:t>(3)</a:t>
            </a:r>
            <a:r>
              <a:rPr b="1" lang="en-US" sz="2000">
                <a:solidFill>
                  <a:srgbClr val="000099"/>
                </a:solidFill>
                <a:latin typeface="Arial"/>
                <a:ea typeface="Arial"/>
                <a:cs typeface="Arial"/>
                <a:sym typeface="Arial"/>
              </a:rPr>
              <a:t>  </a:t>
            </a:r>
            <a:endParaRPr b="1" sz="2000">
              <a:solidFill>
                <a:srgbClr val="969696"/>
              </a:solidFill>
              <a:latin typeface="Arimo"/>
              <a:ea typeface="Arimo"/>
              <a:cs typeface="Arimo"/>
              <a:sym typeface="Arimo"/>
            </a:endParaRPr>
          </a:p>
        </p:txBody>
      </p:sp>
      <p:cxnSp>
        <p:nvCxnSpPr>
          <p:cNvPr id="194" name="Google Shape;194;p9"/>
          <p:cNvCxnSpPr/>
          <p:nvPr/>
        </p:nvCxnSpPr>
        <p:spPr>
          <a:xfrm>
            <a:off x="228600" y="609600"/>
            <a:ext cx="8686800" cy="0"/>
          </a:xfrm>
          <a:prstGeom prst="straightConnector1">
            <a:avLst/>
          </a:prstGeom>
          <a:noFill/>
          <a:ln cap="flat" cmpd="sng" w="57150">
            <a:solidFill>
              <a:srgbClr val="969696"/>
            </a:solidFill>
            <a:prstDash val="solid"/>
            <a:round/>
            <a:headEnd len="med" w="med" type="none"/>
            <a:tailEnd len="med" w="med" type="none"/>
          </a:ln>
        </p:spPr>
      </p:cxnSp>
      <p:sp>
        <p:nvSpPr>
          <p:cNvPr id="195" name="Google Shape;195;p9"/>
          <p:cNvSpPr/>
          <p:nvPr/>
        </p:nvSpPr>
        <p:spPr>
          <a:xfrm>
            <a:off x="228600" y="762000"/>
            <a:ext cx="8686800" cy="685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CC3300"/>
              </a:buClr>
              <a:buSzPts val="1600"/>
              <a:buFont typeface="Comic Sans MS"/>
              <a:buNone/>
            </a:pPr>
            <a:r>
              <a:rPr b="1" i="0" lang="en-US" sz="1600" u="none" cap="none" strike="noStrike">
                <a:solidFill>
                  <a:srgbClr val="CC3300"/>
                </a:solidFill>
                <a:latin typeface="Comic Sans MS"/>
                <a:ea typeface="Comic Sans MS"/>
                <a:cs typeface="Comic Sans MS"/>
                <a:sym typeface="Comic Sans MS"/>
              </a:rPr>
              <a:t>contoh :</a:t>
            </a:r>
            <a:r>
              <a:rPr b="1" i="0" lang="en-US" sz="1600" u="none" cap="none" strike="noStrike">
                <a:solidFill>
                  <a:schemeClr val="dk1"/>
                </a:solidFill>
                <a:latin typeface="Comic Sans MS"/>
                <a:ea typeface="Comic Sans MS"/>
                <a:cs typeface="Comic Sans MS"/>
                <a:sym typeface="Comic Sans MS"/>
              </a:rPr>
              <a:t>  dapatkan akar dari persamaan  f(x) = x</a:t>
            </a:r>
            <a:r>
              <a:rPr b="1" baseline="30000" i="0" lang="en-US" sz="1600" u="none" cap="none" strike="noStrike">
                <a:solidFill>
                  <a:schemeClr val="dk1"/>
                </a:solidFill>
                <a:latin typeface="Comic Sans MS"/>
                <a:ea typeface="Comic Sans MS"/>
                <a:cs typeface="Comic Sans MS"/>
                <a:sym typeface="Comic Sans MS"/>
              </a:rPr>
              <a:t>3</a:t>
            </a:r>
            <a:r>
              <a:rPr b="1" i="0" lang="en-US" sz="1600" u="none" cap="none" strike="noStrike">
                <a:solidFill>
                  <a:schemeClr val="dk1"/>
                </a:solidFill>
                <a:latin typeface="Comic Sans MS"/>
                <a:ea typeface="Comic Sans MS"/>
                <a:cs typeface="Comic Sans MS"/>
                <a:sym typeface="Comic Sans MS"/>
              </a:rPr>
              <a:t> + x</a:t>
            </a:r>
            <a:r>
              <a:rPr b="1" baseline="30000" i="0" lang="en-US" sz="1600" u="none" cap="none" strike="noStrike">
                <a:solidFill>
                  <a:schemeClr val="dk1"/>
                </a:solidFill>
                <a:latin typeface="Comic Sans MS"/>
                <a:ea typeface="Comic Sans MS"/>
                <a:cs typeface="Comic Sans MS"/>
                <a:sym typeface="Comic Sans MS"/>
              </a:rPr>
              <a:t>2</a:t>
            </a:r>
            <a:r>
              <a:rPr b="1" i="0" lang="en-US" sz="1600" u="none" cap="none" strike="noStrike">
                <a:solidFill>
                  <a:schemeClr val="dk1"/>
                </a:solidFill>
                <a:latin typeface="Comic Sans MS"/>
                <a:ea typeface="Comic Sans MS"/>
                <a:cs typeface="Comic Sans MS"/>
                <a:sym typeface="Comic Sans MS"/>
              </a:rPr>
              <a:t> – 3x – 3 = 0</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	 	 yang terletak di antara x = 1 dan x = 2.</a:t>
            </a:r>
            <a:endParaRPr b="1" i="0" sz="1600" u="none" cap="none" strike="noStrike">
              <a:solidFill>
                <a:srgbClr val="969696"/>
              </a:solidFill>
              <a:latin typeface="Comic Sans MS"/>
              <a:ea typeface="Comic Sans MS"/>
              <a:cs typeface="Comic Sans MS"/>
              <a:sym typeface="Comic Sans MS"/>
            </a:endParaRPr>
          </a:p>
        </p:txBody>
      </p:sp>
      <p:sp>
        <p:nvSpPr>
          <p:cNvPr id="196" name="Google Shape;196;p9"/>
          <p:cNvSpPr/>
          <p:nvPr/>
        </p:nvSpPr>
        <p:spPr>
          <a:xfrm>
            <a:off x="228600" y="1600200"/>
            <a:ext cx="8686800" cy="1828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Untuk x = 1 :  f(1) = (1)</a:t>
            </a:r>
            <a:r>
              <a:rPr b="1" baseline="30000" i="0" lang="en-US" sz="1600" u="none" cap="none" strike="noStrike">
                <a:solidFill>
                  <a:schemeClr val="dk1"/>
                </a:solidFill>
                <a:latin typeface="Comic Sans MS"/>
                <a:ea typeface="Comic Sans MS"/>
                <a:cs typeface="Comic Sans MS"/>
                <a:sym typeface="Comic Sans MS"/>
              </a:rPr>
              <a:t>3</a:t>
            </a:r>
            <a:r>
              <a:rPr b="1" i="0" lang="en-US" sz="1600" u="none" cap="none" strike="noStrike">
                <a:solidFill>
                  <a:schemeClr val="dk1"/>
                </a:solidFill>
                <a:latin typeface="Comic Sans MS"/>
                <a:ea typeface="Comic Sans MS"/>
                <a:cs typeface="Comic Sans MS"/>
                <a:sym typeface="Comic Sans MS"/>
              </a:rPr>
              <a:t> + (1)</a:t>
            </a:r>
            <a:r>
              <a:rPr b="1" baseline="30000" i="0" lang="en-US" sz="1600" u="none" cap="none" strike="noStrike">
                <a:solidFill>
                  <a:schemeClr val="dk1"/>
                </a:solidFill>
                <a:latin typeface="Comic Sans MS"/>
                <a:ea typeface="Comic Sans MS"/>
                <a:cs typeface="Comic Sans MS"/>
                <a:sym typeface="Comic Sans MS"/>
              </a:rPr>
              <a:t>2</a:t>
            </a:r>
            <a:r>
              <a:rPr b="1" i="0" lang="en-US" sz="1600" u="none" cap="none" strike="noStrike">
                <a:solidFill>
                  <a:schemeClr val="dk1"/>
                </a:solidFill>
                <a:latin typeface="Comic Sans MS"/>
                <a:ea typeface="Comic Sans MS"/>
                <a:cs typeface="Comic Sans MS"/>
                <a:sym typeface="Comic Sans MS"/>
              </a:rPr>
              <a:t> – 3.1 – 3 = -4</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Untuk x = 2 :  f(2) = (2)</a:t>
            </a:r>
            <a:r>
              <a:rPr b="1" baseline="30000" i="0" lang="en-US" sz="1600" u="none" cap="none" strike="noStrike">
                <a:solidFill>
                  <a:schemeClr val="dk1"/>
                </a:solidFill>
                <a:latin typeface="Comic Sans MS"/>
                <a:ea typeface="Comic Sans MS"/>
                <a:cs typeface="Comic Sans MS"/>
                <a:sym typeface="Comic Sans MS"/>
              </a:rPr>
              <a:t>3</a:t>
            </a:r>
            <a:r>
              <a:rPr b="1" i="0" lang="en-US" sz="1600" u="none" cap="none" strike="noStrike">
                <a:solidFill>
                  <a:schemeClr val="dk1"/>
                </a:solidFill>
                <a:latin typeface="Comic Sans MS"/>
                <a:ea typeface="Comic Sans MS"/>
                <a:cs typeface="Comic Sans MS"/>
                <a:sym typeface="Comic Sans MS"/>
              </a:rPr>
              <a:t> + (2)</a:t>
            </a:r>
            <a:r>
              <a:rPr b="1" baseline="30000" i="0" lang="en-US" sz="1600" u="none" cap="none" strike="noStrike">
                <a:solidFill>
                  <a:schemeClr val="dk1"/>
                </a:solidFill>
                <a:latin typeface="Comic Sans MS"/>
                <a:ea typeface="Comic Sans MS"/>
                <a:cs typeface="Comic Sans MS"/>
                <a:sym typeface="Comic Sans MS"/>
              </a:rPr>
              <a:t>2</a:t>
            </a:r>
            <a:r>
              <a:rPr b="1" i="0" lang="en-US" sz="1600" u="none" cap="none" strike="noStrike">
                <a:solidFill>
                  <a:schemeClr val="dk1"/>
                </a:solidFill>
                <a:latin typeface="Comic Sans MS"/>
                <a:ea typeface="Comic Sans MS"/>
                <a:cs typeface="Comic Sans MS"/>
                <a:sym typeface="Comic Sans MS"/>
              </a:rPr>
              <a:t> – 3.2 – 3 = 3</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Ada perubahan tanda antara x=1 dan x=2, jadi salah satu akar persamaan memang terletak di antara x=1 dan x=2. sekarang kita tentukan interval yang baru :</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x</a:t>
            </a:r>
            <a:r>
              <a:rPr b="1" baseline="-25000" i="0" lang="en-US" sz="1600" u="none" cap="none" strike="noStrike">
                <a:solidFill>
                  <a:schemeClr val="dk1"/>
                </a:solidFill>
                <a:latin typeface="Comic Sans MS"/>
                <a:ea typeface="Comic Sans MS"/>
                <a:cs typeface="Comic Sans MS"/>
                <a:sym typeface="Comic Sans MS"/>
              </a:rPr>
              <a:t>t</a:t>
            </a:r>
            <a:r>
              <a:rPr b="1" i="0" lang="en-US" sz="1600" u="none" cap="none" strike="noStrike">
                <a:solidFill>
                  <a:schemeClr val="dk1"/>
                </a:solidFill>
                <a:latin typeface="Comic Sans MS"/>
                <a:ea typeface="Comic Sans MS"/>
                <a:cs typeface="Comic Sans MS"/>
                <a:sym typeface="Comic Sans MS"/>
              </a:rPr>
              <a:t> = (x</a:t>
            </a:r>
            <a:r>
              <a:rPr b="1" baseline="-25000" i="0" lang="en-US" sz="1600" u="none" cap="none" strike="noStrike">
                <a:solidFill>
                  <a:schemeClr val="dk1"/>
                </a:solidFill>
                <a:latin typeface="Comic Sans MS"/>
                <a:ea typeface="Comic Sans MS"/>
                <a:cs typeface="Comic Sans MS"/>
                <a:sym typeface="Comic Sans MS"/>
              </a:rPr>
              <a:t>1</a:t>
            </a:r>
            <a:r>
              <a:rPr b="1" i="0" lang="en-US" sz="1600" u="none" cap="none" strike="noStrike">
                <a:solidFill>
                  <a:schemeClr val="dk1"/>
                </a:solidFill>
                <a:latin typeface="Comic Sans MS"/>
                <a:ea typeface="Comic Sans MS"/>
                <a:cs typeface="Comic Sans MS"/>
                <a:sym typeface="Comic Sans MS"/>
              </a:rPr>
              <a:t> + x</a:t>
            </a:r>
            <a:r>
              <a:rPr b="1" baseline="-25000" i="0" lang="en-US" sz="1600" u="none" cap="none" strike="noStrike">
                <a:solidFill>
                  <a:schemeClr val="dk1"/>
                </a:solidFill>
                <a:latin typeface="Comic Sans MS"/>
                <a:ea typeface="Comic Sans MS"/>
                <a:cs typeface="Comic Sans MS"/>
                <a:sym typeface="Comic Sans MS"/>
              </a:rPr>
              <a:t>2</a:t>
            </a:r>
            <a:r>
              <a:rPr b="1" i="0" lang="en-US" sz="1600" u="none" cap="none" strike="noStrike">
                <a:solidFill>
                  <a:schemeClr val="dk1"/>
                </a:solidFill>
                <a:latin typeface="Comic Sans MS"/>
                <a:ea typeface="Comic Sans MS"/>
                <a:cs typeface="Comic Sans MS"/>
                <a:sym typeface="Comic Sans MS"/>
              </a:rPr>
              <a:t>) / 2 = (1 + 2) / 2 = 1,5		f(x</a:t>
            </a:r>
            <a:r>
              <a:rPr b="1" baseline="-25000" i="0" lang="en-US" sz="1600" u="none" cap="none" strike="noStrike">
                <a:solidFill>
                  <a:schemeClr val="dk1"/>
                </a:solidFill>
                <a:latin typeface="Comic Sans MS"/>
                <a:ea typeface="Comic Sans MS"/>
                <a:cs typeface="Comic Sans MS"/>
                <a:sym typeface="Comic Sans MS"/>
              </a:rPr>
              <a:t>t</a:t>
            </a:r>
            <a:r>
              <a:rPr b="1" i="0" lang="en-US" sz="1600" u="none" cap="none" strike="noStrike">
                <a:solidFill>
                  <a:schemeClr val="dk1"/>
                </a:solidFill>
                <a:latin typeface="Comic Sans MS"/>
                <a:ea typeface="Comic Sans MS"/>
                <a:cs typeface="Comic Sans MS"/>
                <a:sym typeface="Comic Sans MS"/>
              </a:rPr>
              <a:t>=1,5) = -1,875</a:t>
            </a:r>
            <a:endParaRPr/>
          </a:p>
          <a:p>
            <a:pPr indent="0" lvl="0" marL="0" marR="0" rtl="0" algn="l">
              <a:spcBef>
                <a:spcPts val="320"/>
              </a:spcBef>
              <a:spcAft>
                <a:spcPts val="0"/>
              </a:spcAft>
              <a:buClr>
                <a:schemeClr val="dk1"/>
              </a:buClr>
              <a:buSzPts val="1600"/>
              <a:buFont typeface="Comic Sans MS"/>
              <a:buNone/>
            </a:pPr>
            <a:r>
              <a:rPr b="1" i="0" lang="en-US" sz="1600" u="none" cap="none" strike="noStrike">
                <a:solidFill>
                  <a:schemeClr val="dk1"/>
                </a:solidFill>
                <a:latin typeface="Comic Sans MS"/>
                <a:ea typeface="Comic Sans MS"/>
                <a:cs typeface="Comic Sans MS"/>
                <a:sym typeface="Comic Sans MS"/>
              </a:rPr>
              <a:t>Sehingga interval yang baru antara x = 1,5 dan x = 2.</a:t>
            </a:r>
            <a:endParaRPr/>
          </a:p>
        </p:txBody>
      </p:sp>
      <p:cxnSp>
        <p:nvCxnSpPr>
          <p:cNvPr id="197" name="Google Shape;197;p9"/>
          <p:cNvCxnSpPr/>
          <p:nvPr/>
        </p:nvCxnSpPr>
        <p:spPr>
          <a:xfrm>
            <a:off x="4267200" y="2895600"/>
            <a:ext cx="457200" cy="0"/>
          </a:xfrm>
          <a:prstGeom prst="straightConnector1">
            <a:avLst/>
          </a:prstGeom>
          <a:noFill/>
          <a:ln cap="flat" cmpd="sng" w="28575">
            <a:solidFill>
              <a:srgbClr val="FF0000"/>
            </a:solidFill>
            <a:prstDash val="solid"/>
            <a:round/>
            <a:headEnd len="med" w="med" type="none"/>
            <a:tailEnd len="med" w="med" type="triangle"/>
          </a:ln>
        </p:spPr>
      </p:cxnSp>
      <p:graphicFrame>
        <p:nvGraphicFramePr>
          <p:cNvPr id="198" name="Google Shape;198;p9"/>
          <p:cNvGraphicFramePr/>
          <p:nvPr/>
        </p:nvGraphicFramePr>
        <p:xfrm>
          <a:off x="609600" y="3505200"/>
          <a:ext cx="3000000" cy="3000000"/>
        </p:xfrm>
        <a:graphic>
          <a:graphicData uri="http://schemas.openxmlformats.org/drawingml/2006/table">
            <a:tbl>
              <a:tblPr>
                <a:noFill/>
                <a:tableStyleId>{93FE95E3-BF76-4FD9-BEE4-46C0282CE52B}</a:tableStyleId>
              </a:tblPr>
              <a:tblGrid>
                <a:gridCol w="1122375"/>
                <a:gridCol w="1119175"/>
                <a:gridCol w="1122375"/>
                <a:gridCol w="1120775"/>
                <a:gridCol w="1122350"/>
                <a:gridCol w="1119200"/>
                <a:gridCol w="1122350"/>
              </a:tblGrid>
              <a:tr h="335350">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iterasi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x</a:t>
                      </a:r>
                      <a:r>
                        <a:rPr b="1" baseline="-25000" i="0" lang="en-US" sz="16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x</a:t>
                      </a:r>
                      <a:r>
                        <a:rPr b="1" baseline="-25000" i="0" lang="en-US" sz="16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x</a:t>
                      </a:r>
                      <a:r>
                        <a:rPr b="1" baseline="-25000" i="0" lang="en-US" sz="1600" u="none" cap="none" strike="noStrike">
                          <a:solidFill>
                            <a:schemeClr val="dk1"/>
                          </a:solidFill>
                          <a:latin typeface="Arial"/>
                          <a:ea typeface="Arial"/>
                          <a:cs typeface="Arial"/>
                          <a:sym typeface="Arial"/>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f(x</a:t>
                      </a:r>
                      <a:r>
                        <a:rPr b="1" baseline="-25000" i="0" lang="en-US" sz="1600" u="none" cap="none" strike="noStrike">
                          <a:solidFill>
                            <a:schemeClr val="dk1"/>
                          </a:solidFill>
                          <a:latin typeface="Arial"/>
                          <a:ea typeface="Arial"/>
                          <a:cs typeface="Arial"/>
                          <a:sym typeface="Arial"/>
                        </a:rPr>
                        <a:t>1</a:t>
                      </a:r>
                      <a:r>
                        <a:rPr b="1" i="0" lang="en-US" sz="16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f(x</a:t>
                      </a:r>
                      <a:r>
                        <a:rPr b="1" baseline="-25000" i="0" lang="en-US" sz="1600" u="none" cap="none" strike="noStrike">
                          <a:solidFill>
                            <a:schemeClr val="dk1"/>
                          </a:solidFill>
                          <a:latin typeface="Arial"/>
                          <a:ea typeface="Arial"/>
                          <a:cs typeface="Arial"/>
                          <a:sym typeface="Arial"/>
                        </a:rPr>
                        <a:t>2</a:t>
                      </a:r>
                      <a:r>
                        <a:rPr b="1" i="0" lang="en-US" sz="16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1" i="0" lang="en-US" sz="1600" u="none" cap="none" strike="noStrike">
                          <a:solidFill>
                            <a:schemeClr val="dk1"/>
                          </a:solidFill>
                          <a:latin typeface="Arial"/>
                          <a:ea typeface="Arial"/>
                          <a:cs typeface="Arial"/>
                          <a:sym typeface="Arial"/>
                        </a:rPr>
                        <a:t>f(x</a:t>
                      </a:r>
                      <a:r>
                        <a:rPr b="1" baseline="-25000" i="0" lang="en-US" sz="1600" u="none" cap="none" strike="noStrike">
                          <a:solidFill>
                            <a:schemeClr val="dk1"/>
                          </a:solidFill>
                          <a:latin typeface="Arial"/>
                          <a:ea typeface="Arial"/>
                          <a:cs typeface="Arial"/>
                          <a:sym typeface="Arial"/>
                        </a:rPr>
                        <a:t>3</a:t>
                      </a:r>
                      <a:r>
                        <a:rPr b="1" i="0" lang="en-US" sz="1600" u="none" cap="none" strike="noStrike">
                          <a:solidFill>
                            <a:schemeClr val="dk1"/>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53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- 4,0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- 1,875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53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- 1,875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0,17187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53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1,625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- 1,875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0,17187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- 0,94335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53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1,625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1,6875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- 0,94335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0,17187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- 0,40942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53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1,6875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1,71875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- 0,40942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0,17187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- 0,12478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53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53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1,73205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cap="none" strike="noStrike">
                          <a:solidFill>
                            <a:schemeClr val="dk1"/>
                          </a:solidFill>
                          <a:latin typeface="Arial"/>
                          <a:ea typeface="Arial"/>
                          <a:cs typeface="Arial"/>
                          <a:sym typeface="Arial"/>
                        </a:rPr>
                        <a:t>- 0,00000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2006-02-17T22:34:15Z</dcterms:created>
  <dc:creator>Viktor</dc:creator>
</cp:coreProperties>
</file>