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7102475" cy="9388475"/>
  <p:embeddedFontLst>
    <p:embeddedFont>
      <p:font typeface="Arimo"/>
      <p:regular r:id="rId24"/>
      <p:bold r:id="rId25"/>
      <p:italic r:id="rId26"/>
      <p:boldItalic r:id="rId27"/>
    </p:embeddedFont>
    <p:embeddedFont>
      <p:font typeface="Tahom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hP2MR1hYcXRFX7uC+3PHcGOFfa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35645C-9F23-4889-B6FF-D8B11E7168C9}">
  <a:tblStyle styleId="{1035645C-9F23-4889-B6FF-D8B11E7168C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rimo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rimo-italic.fntdata"/><Relationship Id="rId25" Type="http://schemas.openxmlformats.org/officeDocument/2006/relationships/font" Target="fonts/Arimo-bold.fntdata"/><Relationship Id="rId28" Type="http://schemas.openxmlformats.org/officeDocument/2006/relationships/font" Target="fonts/Tahoma-regular.fntdata"/><Relationship Id="rId27" Type="http://schemas.openxmlformats.org/officeDocument/2006/relationships/font" Target="fonts/Arim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Tahom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8163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4913" y="704850"/>
            <a:ext cx="4692650" cy="35194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916988"/>
            <a:ext cx="3078163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1204913" y="704850"/>
            <a:ext cx="4692650" cy="35194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:notes"/>
          <p:cNvSpPr txBox="1"/>
          <p:nvPr>
            <p:ph idx="12" type="sldNum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1204913" y="704850"/>
            <a:ext cx="4692650" cy="35194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1204913" y="704850"/>
            <a:ext cx="4692650" cy="35194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2:notes"/>
          <p:cNvSpPr/>
          <p:nvPr>
            <p:ph idx="2" type="sldImg"/>
          </p:nvPr>
        </p:nvSpPr>
        <p:spPr>
          <a:xfrm>
            <a:off x="1204913" y="704850"/>
            <a:ext cx="4692650" cy="35194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1204913" y="704850"/>
            <a:ext cx="4692650" cy="35194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>
            <p:ph idx="1" type="body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:notes"/>
          <p:cNvSpPr/>
          <p:nvPr>
            <p:ph idx="2" type="sldImg"/>
          </p:nvPr>
        </p:nvSpPr>
        <p:spPr>
          <a:xfrm>
            <a:off x="1204913" y="704850"/>
            <a:ext cx="4692650" cy="35194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>
            <p:ph idx="1" type="body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1204913" y="704850"/>
            <a:ext cx="4692650" cy="35194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 txBox="1"/>
          <p:nvPr>
            <p:ph idx="1" type="body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6:notes"/>
          <p:cNvSpPr/>
          <p:nvPr>
            <p:ph idx="2" type="sldImg"/>
          </p:nvPr>
        </p:nvSpPr>
        <p:spPr>
          <a:xfrm>
            <a:off x="1204913" y="704850"/>
            <a:ext cx="4692650" cy="35194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:notes"/>
          <p:cNvSpPr txBox="1"/>
          <p:nvPr>
            <p:ph idx="1" type="body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7:notes"/>
          <p:cNvSpPr/>
          <p:nvPr>
            <p:ph idx="2" type="sldImg"/>
          </p:nvPr>
        </p:nvSpPr>
        <p:spPr>
          <a:xfrm>
            <a:off x="1204913" y="704850"/>
            <a:ext cx="4692650" cy="35194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204913" y="704850"/>
            <a:ext cx="4692650" cy="35194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204913" y="704850"/>
            <a:ext cx="4692650" cy="35194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204913" y="704850"/>
            <a:ext cx="4692650" cy="35194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204913" y="704850"/>
            <a:ext cx="4692650" cy="35194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204913" y="704850"/>
            <a:ext cx="4692650" cy="35194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204913" y="704850"/>
            <a:ext cx="4692650" cy="35194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204913" y="704850"/>
            <a:ext cx="4692650" cy="35194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709613" y="4459288"/>
            <a:ext cx="5683250" cy="4224337"/>
          </a:xfrm>
          <a:prstGeom prst="rect">
            <a:avLst/>
          </a:prstGeom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204913" y="704850"/>
            <a:ext cx="4692650" cy="35194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4" name="Google Shape;74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2" name="Google Shape;82;p2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50" name="Google Shape;50;p2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6" name="Google Shape;56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7" name="Google Shape;57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8" name="Google Shape;58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9" name="Google Shape;59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5" Type="http://schemas.openxmlformats.org/officeDocument/2006/relationships/slide" Target="/ppt/slides/slide7.xml"/><Relationship Id="rId6" Type="http://schemas.openxmlformats.org/officeDocument/2006/relationships/slide" Target="/ppt/slides/slide10.xml"/><Relationship Id="rId7" Type="http://schemas.openxmlformats.org/officeDocument/2006/relationships/slide" Target="/ppt/slides/slide12.xml"/><Relationship Id="rId8" Type="http://schemas.openxmlformats.org/officeDocument/2006/relationships/slide" Target="/ppt/slides/slide1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609600" y="2209800"/>
            <a:ext cx="7772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AKAR PERSAMAAN:</a:t>
            </a:r>
            <a:br>
              <a:rPr lang="en-U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Metode Terbuka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1524000" y="533400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Pertemuan III</a:t>
            </a:r>
            <a:endParaRPr/>
          </a:p>
        </p:txBody>
      </p:sp>
      <p:sp>
        <p:nvSpPr>
          <p:cNvPr id="104" name="Google Shape;104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Inf - ITS / 2018 - 2022</a:t>
            </a:r>
            <a:endParaRPr/>
          </a:p>
        </p:txBody>
      </p:sp>
      <p:sp>
        <p:nvSpPr>
          <p:cNvPr id="105" name="Google Shape;105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KomNum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Inf - ITS / 2018 - 2022</a:t>
            </a:r>
            <a:endParaRPr/>
          </a:p>
        </p:txBody>
      </p:sp>
      <p:sp>
        <p:nvSpPr>
          <p:cNvPr id="240" name="Google Shape;24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KomNum</a:t>
            </a:r>
            <a:endParaRPr/>
          </a:p>
        </p:txBody>
      </p:sp>
      <p:sp>
        <p:nvSpPr>
          <p:cNvPr id="241" name="Google Shape;24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0"/>
          <p:cNvSpPr txBox="1"/>
          <p:nvPr>
            <p:ph type="title"/>
          </p:nvPr>
        </p:nvSpPr>
        <p:spPr>
          <a:xfrm>
            <a:off x="76200" y="-762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Secant  </a:t>
            </a:r>
            <a:r>
              <a:rPr b="1" lang="en-US" sz="2000">
                <a:solidFill>
                  <a:srgbClr val="969696"/>
                </a:solidFill>
              </a:rPr>
              <a:t>(1)</a:t>
            </a:r>
            <a:r>
              <a:rPr b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43" name="Google Shape;243;p10"/>
          <p:cNvCxnSpPr/>
          <p:nvPr/>
        </p:nvCxnSpPr>
        <p:spPr>
          <a:xfrm>
            <a:off x="152400" y="533400"/>
            <a:ext cx="88392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10"/>
          <p:cNvSpPr/>
          <p:nvPr/>
        </p:nvSpPr>
        <p:spPr>
          <a:xfrm>
            <a:off x="76200" y="685800"/>
            <a:ext cx="9067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Membuat ‘turunan’ sebuah fungsi kadang memang tidak mudah. Dan itu menjadi salah satu kelemahan metode Newton-Raphson.</a:t>
            </a:r>
            <a:endParaRPr/>
          </a:p>
        </p:txBody>
      </p:sp>
      <p:sp>
        <p:nvSpPr>
          <p:cNvPr id="245" name="Google Shape;245;p10"/>
          <p:cNvSpPr/>
          <p:nvPr/>
        </p:nvSpPr>
        <p:spPr>
          <a:xfrm>
            <a:off x="76200" y="1447800"/>
            <a:ext cx="8915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Secant menawarkan pendekatan lain, yaitu dengan membuat ‘differensial beda hingga’. Dalam arti, taksiran suatu akar diramalkan melalui ekstrapolasi sebuah garis singgung fungsi f(x) terhadap sumbu X.</a:t>
            </a:r>
            <a:endParaRPr/>
          </a:p>
        </p:txBody>
      </p:sp>
      <p:graphicFrame>
        <p:nvGraphicFramePr>
          <p:cNvPr id="246" name="Google Shape;246;p10"/>
          <p:cNvGraphicFramePr/>
          <p:nvPr/>
        </p:nvGraphicFramePr>
        <p:xfrm>
          <a:off x="685800" y="2438400"/>
          <a:ext cx="3505200" cy="2886075"/>
        </p:xfrm>
        <a:graphic>
          <a:graphicData uri="http://schemas.openxmlformats.org/presentationml/2006/ole">
            <mc:AlternateContent>
              <mc:Choice Requires="v">
                <p:oleObj r:id="rId4" imgH="2886075" imgW="3505200" progId="Visio.Drawing.11" spid="_x0000_s1">
                  <p:embed/>
                </p:oleObj>
              </mc:Choice>
              <mc:Fallback>
                <p:oleObj r:id="rId5" imgH="2886075" imgW="3505200" progId="Visio.Drawing.11">
                  <p:embed/>
                  <p:pic>
                    <p:nvPicPr>
                      <p:cNvPr id="246" name="Google Shape;246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85800" y="2438400"/>
                        <a:ext cx="3505200" cy="288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" name="Google Shape;247;p10"/>
          <p:cNvSpPr/>
          <p:nvPr/>
        </p:nvSpPr>
        <p:spPr>
          <a:xfrm>
            <a:off x="381000" y="54102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Secant lebih memilih diferensiasi untuk mendekati kemiringan/gradien/slope garis singgung drpd menggunakan turunan.</a:t>
            </a: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4800600" y="3198825"/>
            <a:ext cx="3581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f(x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. (x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i-1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 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   f(x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i-1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– f(x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cxnSp>
        <p:nvCxnSpPr>
          <p:cNvPr id="249" name="Google Shape;249;p10"/>
          <p:cNvCxnSpPr/>
          <p:nvPr/>
        </p:nvCxnSpPr>
        <p:spPr>
          <a:xfrm>
            <a:off x="6400800" y="3657600"/>
            <a:ext cx="1905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Inf - ITS / 2018 - 2022</a:t>
            </a:r>
            <a:endParaRPr/>
          </a:p>
        </p:txBody>
      </p:sp>
      <p:sp>
        <p:nvSpPr>
          <p:cNvPr id="255" name="Google Shape;25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KomNum</a:t>
            </a:r>
            <a:endParaRPr/>
          </a:p>
        </p:txBody>
      </p:sp>
      <p:sp>
        <p:nvSpPr>
          <p:cNvPr id="256" name="Google Shape;25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1"/>
          <p:cNvSpPr txBox="1"/>
          <p:nvPr>
            <p:ph type="title"/>
          </p:nvPr>
        </p:nvSpPr>
        <p:spPr>
          <a:xfrm>
            <a:off x="152400" y="0"/>
            <a:ext cx="82296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Secant  </a:t>
            </a:r>
            <a:r>
              <a:rPr b="1" lang="en-US" sz="2000">
                <a:solidFill>
                  <a:srgbClr val="969696"/>
                </a:solidFill>
              </a:rPr>
              <a:t>(2)</a:t>
            </a:r>
            <a:r>
              <a:rPr b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58" name="Google Shape;258;p11"/>
          <p:cNvCxnSpPr/>
          <p:nvPr/>
        </p:nvCxnSpPr>
        <p:spPr>
          <a:xfrm>
            <a:off x="228600" y="6096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11"/>
          <p:cNvSpPr/>
          <p:nvPr/>
        </p:nvSpPr>
        <p:spPr>
          <a:xfrm>
            <a:off x="304800" y="8382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CC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dengan metode Secant dapatkan akar persamaan f(x) = e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-x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 Gunakan nilai awal x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 dan x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</a:t>
            </a:r>
            <a:endParaRPr/>
          </a:p>
        </p:txBody>
      </p:sp>
      <p:sp>
        <p:nvSpPr>
          <p:cNvPr id="260" name="Google Shape;260;p11"/>
          <p:cNvSpPr/>
          <p:nvPr/>
        </p:nvSpPr>
        <p:spPr>
          <a:xfrm>
            <a:off x="1066800" y="1905000"/>
            <a:ext cx="7010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Secant memang memerlukan 2 nilai awal x. Tetapi tidak mensyaratkan perubahan tanda sebagai batas intervalnya. Sehingga metode ini </a:t>
            </a:r>
            <a:r>
              <a:rPr b="1" i="0" lang="en-US" sz="1600" u="sng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tidak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digolongkan ke dalam kelompok metode Akolade. </a:t>
            </a:r>
            <a:endParaRPr b="1" i="0" sz="1600" u="none" cap="none" strike="noStrike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685800" y="1828800"/>
            <a:ext cx="7848600" cy="1066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76200" y="3048000"/>
            <a:ext cx="27432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Iterasi 1 :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-1</a:t>
            </a:r>
            <a:r>
              <a:rPr b="1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    f(x</a:t>
            </a:r>
            <a:r>
              <a:rPr b="1" baseline="-25000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-1</a:t>
            </a:r>
            <a:r>
              <a:rPr b="1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 1,00000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 = 1    f(x</a:t>
            </a:r>
            <a:r>
              <a:rPr b="1" baseline="-25000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  = -0,63212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-0,63212 (0-1)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 = 1 –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1 – (-0,63212)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= 0,61270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baseline="-25000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i="0" lang="en-US" sz="14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8,0%</a:t>
            </a:r>
            <a:endParaRPr/>
          </a:p>
        </p:txBody>
      </p:sp>
      <p:cxnSp>
        <p:nvCxnSpPr>
          <p:cNvPr id="263" name="Google Shape;263;p11"/>
          <p:cNvCxnSpPr/>
          <p:nvPr/>
        </p:nvCxnSpPr>
        <p:spPr>
          <a:xfrm>
            <a:off x="1066800" y="4724400"/>
            <a:ext cx="1371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11"/>
          <p:cNvSpPr/>
          <p:nvPr/>
        </p:nvSpPr>
        <p:spPr>
          <a:xfrm>
            <a:off x="2819400" y="3124200"/>
            <a:ext cx="31242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Iterasi 2 :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          f(x</a:t>
            </a:r>
            <a:r>
              <a:rPr b="1" baseline="-25000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-0,63212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0,61270   f(x</a:t>
            </a:r>
            <a:r>
              <a:rPr b="1" baseline="-25000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-0,07081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= 0,56384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80008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baseline="-25000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i="0" lang="en-US" sz="14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0,58%</a:t>
            </a:r>
            <a:endParaRPr/>
          </a:p>
        </p:txBody>
      </p:sp>
      <p:sp>
        <p:nvSpPr>
          <p:cNvPr id="265" name="Google Shape;265;p11"/>
          <p:cNvSpPr/>
          <p:nvPr/>
        </p:nvSpPr>
        <p:spPr>
          <a:xfrm>
            <a:off x="6019800" y="3124200"/>
            <a:ext cx="31242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Iterasi 3 :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0,61270  f(x</a:t>
            </a:r>
            <a:r>
              <a:rPr b="1" baseline="-25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-0,07081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0,56384  f(x</a:t>
            </a:r>
            <a:r>
              <a:rPr b="1" baseline="-25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 0,00518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= 0,56717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baseline="-25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0,0048%</a:t>
            </a:r>
            <a:endParaRPr/>
          </a:p>
        </p:txBody>
      </p:sp>
      <p:cxnSp>
        <p:nvCxnSpPr>
          <p:cNvPr id="266" name="Google Shape;266;p11"/>
          <p:cNvCxnSpPr/>
          <p:nvPr/>
        </p:nvCxnSpPr>
        <p:spPr>
          <a:xfrm>
            <a:off x="2743200" y="3200400"/>
            <a:ext cx="0" cy="297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11"/>
          <p:cNvCxnSpPr/>
          <p:nvPr/>
        </p:nvCxnSpPr>
        <p:spPr>
          <a:xfrm>
            <a:off x="5943600" y="3200400"/>
            <a:ext cx="0" cy="297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11"/>
          <p:cNvSpPr/>
          <p:nvPr/>
        </p:nvSpPr>
        <p:spPr>
          <a:xfrm>
            <a:off x="7239000" y="5181600"/>
            <a:ext cx="1905000" cy="762000"/>
          </a:xfrm>
          <a:prstGeom prst="wedgeEllipseCallout">
            <a:avLst>
              <a:gd fmla="val -39667" name="adj1"/>
              <a:gd fmla="val -116250" name="adj2"/>
            </a:avLst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Bandingkan dg nilai yg dicari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0,56714329…</a:t>
            </a:r>
            <a:endParaRPr/>
          </a:p>
        </p:txBody>
      </p:sp>
      <p:sp>
        <p:nvSpPr>
          <p:cNvPr id="269" name="Google Shape;269;p11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Inf - ITS / 2018 - 2022</a:t>
            </a:r>
            <a:endParaRPr/>
          </a:p>
        </p:txBody>
      </p:sp>
      <p:sp>
        <p:nvSpPr>
          <p:cNvPr id="275" name="Google Shape;275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KomNum</a:t>
            </a:r>
            <a:endParaRPr/>
          </a:p>
        </p:txBody>
      </p:sp>
      <p:sp>
        <p:nvSpPr>
          <p:cNvPr id="276" name="Google Shape;276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 txBox="1"/>
          <p:nvPr>
            <p:ph type="title"/>
          </p:nvPr>
        </p:nvSpPr>
        <p:spPr>
          <a:xfrm>
            <a:off x="152400" y="0"/>
            <a:ext cx="82296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Faktorisasi</a:t>
            </a:r>
            <a:r>
              <a:rPr b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-US" sz="2000">
                <a:solidFill>
                  <a:srgbClr val="969696"/>
                </a:solidFill>
              </a:rPr>
              <a:t>(1)</a:t>
            </a:r>
            <a:r>
              <a:rPr b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78" name="Google Shape;278;p12"/>
          <p:cNvCxnSpPr/>
          <p:nvPr/>
        </p:nvCxnSpPr>
        <p:spPr>
          <a:xfrm>
            <a:off x="228600" y="6096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12"/>
          <p:cNvSpPr/>
          <p:nvPr/>
        </p:nvSpPr>
        <p:spPr>
          <a:xfrm>
            <a:off x="228600" y="914400"/>
            <a:ext cx="85344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Faktorisasi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hanya memberikan rumusan untuk polynomial 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berderajat 3, 4 dan 5.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AutoNum type="alphaLcPeriod"/>
            </a:pP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(x) : (1,2)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misal P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(x) = x</a:t>
            </a:r>
            <a:r>
              <a:rPr b="1" baseline="30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A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30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A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x + A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(x + b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 (x</a:t>
            </a:r>
            <a:r>
              <a:rPr b="1" baseline="30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a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x + a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maka b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A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a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;  a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A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b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;  a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A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a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0;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sebagai inisialisasi b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0;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dan proses iterasinya dapat ditabelkan seperti berikut :</a:t>
            </a:r>
            <a:endParaRPr b="1" baseline="-25000" i="0" sz="1800" u="none" cap="none" strike="noStrike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80" name="Google Shape;280;p12"/>
          <p:cNvGraphicFramePr/>
          <p:nvPr/>
        </p:nvGraphicFramePr>
        <p:xfrm>
          <a:off x="9906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{1035645C-9F23-4889-B6FF-D8B11E7168C9}</a:tableStyleId>
              </a:tblPr>
              <a:tblGrid>
                <a:gridCol w="838200"/>
                <a:gridCol w="1066800"/>
                <a:gridCol w="1143000"/>
                <a:gridCol w="1219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Iterasi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Inf - ITS / 2018 - 2022</a:t>
            </a:r>
            <a:endParaRPr/>
          </a:p>
        </p:txBody>
      </p:sp>
      <p:sp>
        <p:nvSpPr>
          <p:cNvPr id="286" name="Google Shape;286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KomNum</a:t>
            </a:r>
            <a:endParaRPr/>
          </a:p>
        </p:txBody>
      </p:sp>
      <p:sp>
        <p:nvSpPr>
          <p:cNvPr id="287" name="Google Shape;287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3"/>
          <p:cNvSpPr txBox="1"/>
          <p:nvPr>
            <p:ph type="title"/>
          </p:nvPr>
        </p:nvSpPr>
        <p:spPr>
          <a:xfrm>
            <a:off x="152400" y="-30163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Faktorisasi  </a:t>
            </a:r>
            <a:r>
              <a:rPr b="1" lang="en-US" sz="2000">
                <a:solidFill>
                  <a:srgbClr val="969696"/>
                </a:solidFill>
              </a:rPr>
              <a:t>(2)</a:t>
            </a:r>
            <a:r>
              <a:rPr b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cxnSp>
        <p:nvCxnSpPr>
          <p:cNvPr id="289" name="Google Shape;289;p13"/>
          <p:cNvCxnSpPr/>
          <p:nvPr/>
        </p:nvCxnSpPr>
        <p:spPr>
          <a:xfrm>
            <a:off x="2286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13"/>
          <p:cNvSpPr/>
          <p:nvPr/>
        </p:nvSpPr>
        <p:spPr>
          <a:xfrm>
            <a:off x="76200" y="914400"/>
            <a:ext cx="9067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b.   P</a:t>
            </a:r>
            <a:r>
              <a:rPr b="1" baseline="-25000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8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(x) : (2,2)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misal P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(x) = x</a:t>
            </a:r>
            <a:r>
              <a:rPr b="1" baseline="30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A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30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 A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30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A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 + A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(x</a:t>
            </a:r>
            <a:r>
              <a:rPr b="1" baseline="30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 + b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(x</a:t>
            </a:r>
            <a:r>
              <a:rPr b="1" baseline="30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a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 + a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maka  b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A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a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b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(A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a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/ a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a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A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b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a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A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a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sebagai inisialisasi b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0;</a:t>
            </a:r>
            <a:endParaRPr/>
          </a:p>
          <a:p>
            <a:pPr indent="-463550" lvl="0" marL="463550" marR="0" rtl="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dan proses iterasinya dapat ditabelkan seperti berikut :</a:t>
            </a:r>
            <a:endParaRPr/>
          </a:p>
        </p:txBody>
      </p:sp>
      <p:graphicFrame>
        <p:nvGraphicFramePr>
          <p:cNvPr id="291" name="Google Shape;291;p13"/>
          <p:cNvGraphicFramePr/>
          <p:nvPr/>
        </p:nvGraphicFramePr>
        <p:xfrm>
          <a:off x="990600" y="388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{1035645C-9F23-4889-B6FF-D8B11E7168C9}</a:tableStyleId>
              </a:tblPr>
              <a:tblGrid>
                <a:gridCol w="838200"/>
                <a:gridCol w="1066800"/>
                <a:gridCol w="1143000"/>
                <a:gridCol w="1219200"/>
                <a:gridCol w="1219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Iterasi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Inf - ITS / 2018 - 2022</a:t>
            </a:r>
            <a:endParaRPr/>
          </a:p>
        </p:txBody>
      </p:sp>
      <p:sp>
        <p:nvSpPr>
          <p:cNvPr id="297" name="Google Shape;297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KomNum</a:t>
            </a:r>
            <a:endParaRPr/>
          </a:p>
        </p:txBody>
      </p:sp>
      <p:sp>
        <p:nvSpPr>
          <p:cNvPr id="298" name="Google Shape;298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 txBox="1"/>
          <p:nvPr>
            <p:ph type="title"/>
          </p:nvPr>
        </p:nvSpPr>
        <p:spPr>
          <a:xfrm>
            <a:off x="152400" y="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Faktorisasi   </a:t>
            </a:r>
            <a:r>
              <a:rPr b="1" lang="en-US" sz="2000">
                <a:solidFill>
                  <a:srgbClr val="969696"/>
                </a:solidFill>
              </a:rPr>
              <a:t>(4)</a:t>
            </a:r>
            <a:r>
              <a:rPr b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cxnSp>
        <p:nvCxnSpPr>
          <p:cNvPr id="300" name="Google Shape;300;p14"/>
          <p:cNvCxnSpPr/>
          <p:nvPr/>
        </p:nvCxnSpPr>
        <p:spPr>
          <a:xfrm>
            <a:off x="228600" y="6096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14"/>
          <p:cNvSpPr/>
          <p:nvPr/>
        </p:nvSpPr>
        <p:spPr>
          <a:xfrm>
            <a:off x="228600" y="762000"/>
            <a:ext cx="6629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Selesaikan persamaan  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+ 1,2x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4x – 4,8 = 0</a:t>
            </a:r>
            <a:endParaRPr/>
          </a:p>
          <a:p>
            <a:pPr indent="-463550" lvl="0" marL="4635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63550" lvl="0" marL="46355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Persamaan di atas bertipe P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(x) = (1,2)</a:t>
            </a:r>
            <a:endParaRPr/>
          </a:p>
        </p:txBody>
      </p:sp>
      <p:graphicFrame>
        <p:nvGraphicFramePr>
          <p:cNvPr id="302" name="Google Shape;302;p14"/>
          <p:cNvGraphicFramePr/>
          <p:nvPr/>
        </p:nvGraphicFramePr>
        <p:xfrm>
          <a:off x="4724400" y="292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{1035645C-9F23-4889-B6FF-D8B11E7168C9}</a:tableStyleId>
              </a:tblPr>
              <a:tblGrid>
                <a:gridCol w="609600"/>
                <a:gridCol w="762000"/>
                <a:gridCol w="914400"/>
                <a:gridCol w="914400"/>
              </a:tblGrid>
              <a:tr h="33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3" name="Google Shape;303;p14"/>
          <p:cNvSpPr/>
          <p:nvPr/>
        </p:nvSpPr>
        <p:spPr>
          <a:xfrm>
            <a:off x="685800" y="1828800"/>
            <a:ext cx="27432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0;</a:t>
            </a:r>
            <a:endParaRPr/>
          </a:p>
          <a:p>
            <a:pPr indent="-463550" lvl="0" marL="46355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1,2 – 0 = 1,2;</a:t>
            </a:r>
            <a:endParaRPr/>
          </a:p>
          <a:p>
            <a:pPr indent="-463550" lvl="0" marL="46355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-4 – (1,2)(0) = -4;</a:t>
            </a:r>
            <a:endParaRPr/>
          </a:p>
          <a:p>
            <a:pPr indent="-463550" lvl="0" marL="4635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63550" lvl="0" marL="46355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(-4,8) / (-4) = 1,2;</a:t>
            </a:r>
            <a:endParaRPr/>
          </a:p>
          <a:p>
            <a:pPr indent="-463550" lvl="0" marL="46355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1,2 – 1,2 = 0;</a:t>
            </a:r>
            <a:endParaRPr/>
          </a:p>
          <a:p>
            <a:pPr indent="-463550" lvl="0" marL="46355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-4 – (0)(1,2) = -4;</a:t>
            </a:r>
            <a:endParaRPr/>
          </a:p>
          <a:p>
            <a:pPr indent="-463550" lvl="0" marL="4635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63550" lvl="0" marL="46355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(-4,8) / (-4) = 1,2;</a:t>
            </a:r>
            <a:endParaRPr/>
          </a:p>
          <a:p>
            <a:pPr indent="-463550" lvl="0" marL="46355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1,2 – 1,2 = 0;</a:t>
            </a:r>
            <a:endParaRPr/>
          </a:p>
          <a:p>
            <a:pPr indent="-463550" lvl="0" marL="46355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-4 – (0)(1,2) = -4;</a:t>
            </a:r>
            <a:endParaRPr/>
          </a:p>
        </p:txBody>
      </p:sp>
      <p:sp>
        <p:nvSpPr>
          <p:cNvPr id="304" name="Google Shape;304;p14"/>
          <p:cNvSpPr/>
          <p:nvPr/>
        </p:nvSpPr>
        <p:spPr>
          <a:xfrm>
            <a:off x="1143000" y="5454650"/>
            <a:ext cx="7239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30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+ 1,2x</a:t>
            </a:r>
            <a:r>
              <a:rPr b="1" baseline="30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4x – 4,8  =  (x + 1,2)(x</a:t>
            </a:r>
            <a:r>
              <a:rPr b="1" baseline="30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4)  =  (x + 1,2)(x + 2)(x – 2)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Inf - ITS / 2018 - 2022</a:t>
            </a:r>
            <a:endParaRPr/>
          </a:p>
        </p:txBody>
      </p:sp>
      <p:sp>
        <p:nvSpPr>
          <p:cNvPr id="310" name="Google Shape;310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KomNum</a:t>
            </a:r>
            <a:endParaRPr/>
          </a:p>
        </p:txBody>
      </p:sp>
      <p:sp>
        <p:nvSpPr>
          <p:cNvPr id="311" name="Google Shape;311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152400" y="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Faktorisasi   </a:t>
            </a:r>
            <a:r>
              <a:rPr b="1" lang="en-US" sz="2000">
                <a:solidFill>
                  <a:srgbClr val="969696"/>
                </a:solidFill>
              </a:rPr>
              <a:t>(5)</a:t>
            </a:r>
            <a:r>
              <a:rPr b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cxnSp>
        <p:nvCxnSpPr>
          <p:cNvPr id="313" name="Google Shape;313;p15"/>
          <p:cNvCxnSpPr/>
          <p:nvPr/>
        </p:nvCxnSpPr>
        <p:spPr>
          <a:xfrm>
            <a:off x="228600" y="6096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15"/>
          <p:cNvSpPr/>
          <p:nvPr/>
        </p:nvSpPr>
        <p:spPr>
          <a:xfrm>
            <a:off x="228600" y="685800"/>
            <a:ext cx="6629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Selesaikan persamaan  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8x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+ 39x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62x + 50 = 0</a:t>
            </a:r>
            <a:endParaRPr/>
          </a:p>
          <a:p>
            <a:pPr indent="-463550" lvl="0" marL="4635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63550" lvl="0" marL="46355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Persamaan di atas bertipe P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(x) = (2,2)</a:t>
            </a:r>
            <a:endParaRPr/>
          </a:p>
        </p:txBody>
      </p:sp>
      <p:graphicFrame>
        <p:nvGraphicFramePr>
          <p:cNvPr id="315" name="Google Shape;315;p15"/>
          <p:cNvGraphicFramePr/>
          <p:nvPr/>
        </p:nvGraphicFramePr>
        <p:xfrm>
          <a:off x="6096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{1035645C-9F23-4889-B6FF-D8B11E7168C9}</a:tableStyleId>
              </a:tblPr>
              <a:tblGrid>
                <a:gridCol w="609600"/>
                <a:gridCol w="1447800"/>
                <a:gridCol w="1600200"/>
                <a:gridCol w="1524000"/>
                <a:gridCol w="1600200"/>
              </a:tblGrid>
              <a:tr h="3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r>
                        <a:rPr b="1" baseline="-2500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1,28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- 1,33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- 6,67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28,85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1,73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- 1,85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- 6,15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25,9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1,93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- 2,83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- 5,17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22,44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2,23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- 2, 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- 5,75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23,83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- 2,1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- 5,9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24,5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15"/>
          <p:cNvSpPr/>
          <p:nvPr/>
        </p:nvSpPr>
        <p:spPr>
          <a:xfrm>
            <a:off x="533400" y="50292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381000" y="5105400"/>
            <a:ext cx="8382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30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8x</a:t>
            </a:r>
            <a:r>
              <a:rPr b="1" baseline="30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+ 39x</a:t>
            </a:r>
            <a:r>
              <a:rPr b="1" baseline="30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62x + 50 = (x</a:t>
            </a:r>
            <a:r>
              <a:rPr b="1" baseline="30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2x + 2) (x</a:t>
            </a:r>
            <a:r>
              <a:rPr b="1" baseline="30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6x + 25) = 0</a:t>
            </a:r>
            <a:endParaRPr/>
          </a:p>
          <a:p>
            <a:pPr indent="-463550" lvl="0" marL="463550" marR="0" rtl="0" algn="l"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30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2x + 2 = 0	dan    x</a:t>
            </a:r>
            <a:r>
              <a:rPr b="1" baseline="30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6x + 25 = 0</a:t>
            </a:r>
            <a:endParaRPr/>
          </a:p>
          <a:p>
            <a:pPr indent="-463550" lvl="0" marL="463550" marR="0" rtl="0" algn="l"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x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1,2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 ± i	dan	x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3,4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3 ± 4i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Inf - ITS / 2018 - 2022</a:t>
            </a:r>
            <a:endParaRPr/>
          </a:p>
        </p:txBody>
      </p:sp>
      <p:sp>
        <p:nvSpPr>
          <p:cNvPr id="323" name="Google Shape;323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KomNum</a:t>
            </a:r>
            <a:endParaRPr/>
          </a:p>
        </p:txBody>
      </p:sp>
      <p:sp>
        <p:nvSpPr>
          <p:cNvPr id="324" name="Google Shape;324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16"/>
          <p:cNvCxnSpPr/>
          <p:nvPr/>
        </p:nvCxnSpPr>
        <p:spPr>
          <a:xfrm>
            <a:off x="228600" y="5334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16"/>
          <p:cNvSpPr/>
          <p:nvPr/>
        </p:nvSpPr>
        <p:spPr>
          <a:xfrm>
            <a:off x="304800" y="914400"/>
            <a:ext cx="8534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Dapatkan akar-akar persamaan berikut :</a:t>
            </a:r>
            <a:endParaRPr/>
          </a:p>
          <a:p>
            <a:pPr indent="-533400" lvl="0" marL="533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a.  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+ 6,6x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29,05x + 22,64 = 0</a:t>
            </a:r>
            <a:endParaRPr/>
          </a:p>
          <a:p>
            <a:pPr indent="-533400" lvl="0" marL="533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b.  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0,41x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+ 1,632x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9,146x + 7,260 = 0</a:t>
            </a:r>
            <a:endParaRPr/>
          </a:p>
          <a:p>
            <a:pPr indent="-533400" lvl="0" marL="533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 :</a:t>
            </a:r>
            <a:endParaRPr/>
          </a:p>
          <a:p>
            <a:pPr indent="-533400" lvl="0" marL="533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Iterasi</a:t>
            </a:r>
            <a:endParaRPr/>
          </a:p>
          <a:p>
            <a:pPr indent="-533400" lvl="0" marL="533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Faktorisasi</a:t>
            </a:r>
            <a:endParaRPr/>
          </a:p>
          <a:p>
            <a:pPr indent="-533400" lvl="0" marL="533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Gunakan metode Newton-Raphson untuk mendapatkan akar persamaan-persamaan :</a:t>
            </a:r>
            <a:endParaRPr/>
          </a:p>
          <a:p>
            <a:pPr indent="-533400" lvl="0" marL="533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AutoNum type="arabicPeriod" startAt="3"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 = -0,875x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+ 1,75x + 2,625  (x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3,1)</a:t>
            </a:r>
            <a:endParaRPr/>
          </a:p>
          <a:p>
            <a:pPr indent="-533400" lvl="0" marL="533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AutoNum type="arabicPeriod" startAt="3"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 = -2,1 + 6,21x – 3,9x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+ 0,667x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  </a:t>
            </a:r>
            <a:endParaRPr/>
          </a:p>
          <a:p>
            <a:pPr indent="-533400" lvl="0" marL="533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AutoNum type="arabicPeriod" startAt="3"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 = -23,33 + 79,35x – 88,09x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+ 41,6x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8,68x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+ 0,658x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  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3,5)</a:t>
            </a:r>
            <a:endParaRPr b="1" baseline="3000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Sekarang gunakan metode Secant untuk maksud yang sama dari persamaan :</a:t>
            </a:r>
            <a:endParaRPr/>
          </a:p>
          <a:p>
            <a:pPr indent="-533400" lvl="0" marL="533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6.    f(x) = 9,36 – 21,963x + 16,2965x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3,70377x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-533400" lvl="0" marL="533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AutoNum type="arabicPeriod" startAt="7"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 = 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8,6x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35,51x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+ 464x – 998,46 (x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i-1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7 dan 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9)</a:t>
            </a:r>
            <a:endParaRPr/>
          </a:p>
          <a:p>
            <a:pPr indent="-533400" lvl="0" marL="533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AutoNum type="arabicPeriod" startAt="7"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 = 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- 6x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+ 11x – 6 (x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i-1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2,5 dan 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3,6)</a:t>
            </a:r>
            <a:endParaRPr/>
          </a:p>
          <a:p>
            <a:pPr indent="-533400" lvl="0" marL="533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7" name="Google Shape;327;p16"/>
          <p:cNvSpPr txBox="1"/>
          <p:nvPr>
            <p:ph type="title"/>
          </p:nvPr>
        </p:nvSpPr>
        <p:spPr>
          <a:xfrm>
            <a:off x="1524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Latihan  </a:t>
            </a:r>
            <a:r>
              <a:rPr b="1" lang="en-US" sz="2000">
                <a:solidFill>
                  <a:srgbClr val="969696"/>
                </a:solidFill>
              </a:rPr>
              <a:t>(1)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Inf - ITS / 2018 - 2022</a:t>
            </a:r>
            <a:endParaRPr/>
          </a:p>
        </p:txBody>
      </p:sp>
      <p:sp>
        <p:nvSpPr>
          <p:cNvPr id="333" name="Google Shape;333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KomNum</a:t>
            </a:r>
            <a:endParaRPr/>
          </a:p>
        </p:txBody>
      </p:sp>
      <p:sp>
        <p:nvSpPr>
          <p:cNvPr id="334" name="Google Shape;334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17"/>
          <p:cNvCxnSpPr/>
          <p:nvPr/>
        </p:nvCxnSpPr>
        <p:spPr>
          <a:xfrm>
            <a:off x="228600" y="533400"/>
            <a:ext cx="86868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17"/>
          <p:cNvSpPr/>
          <p:nvPr/>
        </p:nvSpPr>
        <p:spPr>
          <a:xfrm>
            <a:off x="381000" y="1066800"/>
            <a:ext cx="8077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447675" lvl="0" marL="44767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9.  Buatlah sebuah paparan untuk menjelaskan tentang metode Bairstow dan metode Quotient-Difference (Q-D). Dan buatlah sebuah kesimpulan mengenai kemudahan/kesulitan kedua metode tersebut didalam menyelesaikan masalah dibanding dengan metode2 yang telah anda pelajari dalam materi ini.</a:t>
            </a:r>
            <a:endParaRPr/>
          </a:p>
        </p:txBody>
      </p:sp>
      <p:sp>
        <p:nvSpPr>
          <p:cNvPr id="337" name="Google Shape;337;p17"/>
          <p:cNvSpPr txBox="1"/>
          <p:nvPr>
            <p:ph type="title"/>
          </p:nvPr>
        </p:nvSpPr>
        <p:spPr>
          <a:xfrm>
            <a:off x="1524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Latihan  </a:t>
            </a:r>
            <a:r>
              <a:rPr b="1" lang="en-US" sz="2000">
                <a:solidFill>
                  <a:srgbClr val="969696"/>
                </a:solidFill>
              </a:rPr>
              <a:t>(1)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Inf - ITS / 2018 - 2022</a:t>
            </a:r>
            <a:endParaRPr/>
          </a:p>
        </p:txBody>
      </p:sp>
      <p:sp>
        <p:nvSpPr>
          <p:cNvPr id="112" name="Google Shape;112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KomNum</a:t>
            </a:r>
            <a:endParaRPr/>
          </a:p>
        </p:txBody>
      </p:sp>
      <p:sp>
        <p:nvSpPr>
          <p:cNvPr id="113" name="Google Shape;113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>
            <p:ph type="title"/>
          </p:nvPr>
        </p:nvSpPr>
        <p:spPr>
          <a:xfrm>
            <a:off x="457200" y="152400"/>
            <a:ext cx="8229600" cy="792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 Minggu Ini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457200" y="182880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omic Sans MS"/>
              <a:buChar char="•"/>
            </a:pPr>
            <a:r>
              <a:rPr b="1" lang="en-US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Pengertian Konvergensi &amp; Divergensi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Comic Sans MS"/>
              <a:buChar char="•"/>
            </a:pPr>
            <a:r>
              <a:rPr b="1" lang="en-US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Iterasi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omic Sans MS"/>
              <a:buChar char="•"/>
            </a:pPr>
            <a:r>
              <a:rPr b="1" lang="en-US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Newton-Raphson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6600"/>
              </a:buClr>
              <a:buSzPts val="3200"/>
              <a:buFont typeface="Comic Sans MS"/>
              <a:buChar char="•"/>
            </a:pPr>
            <a:r>
              <a:rPr b="1" lang="en-US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Secant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omic Sans MS"/>
              <a:buChar char="•"/>
            </a:pPr>
            <a:r>
              <a:rPr b="1" lang="en-US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Faktorisasi</a:t>
            </a:r>
            <a:endParaRPr b="1">
              <a:solidFill>
                <a:srgbClr val="0099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800080"/>
              </a:buClr>
              <a:buSzPts val="3200"/>
              <a:buFont typeface="Comic Sans MS"/>
              <a:buChar char="•"/>
            </a:pPr>
            <a:r>
              <a:rPr b="1" i="1" lang="en-US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Tugas III</a:t>
            </a:r>
            <a:endParaRPr/>
          </a:p>
        </p:txBody>
      </p:sp>
      <p:cxnSp>
        <p:nvCxnSpPr>
          <p:cNvPr id="116" name="Google Shape;116;p2"/>
          <p:cNvCxnSpPr/>
          <p:nvPr/>
        </p:nvCxnSpPr>
        <p:spPr>
          <a:xfrm>
            <a:off x="533400" y="1066800"/>
            <a:ext cx="8001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">
            <a:hlinkClick action="ppaction://hlinksldjump" r:id="rId3"/>
          </p:cNvPr>
          <p:cNvSpPr/>
          <p:nvPr/>
        </p:nvSpPr>
        <p:spPr>
          <a:xfrm>
            <a:off x="8153400" y="19812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>
            <a:hlinkClick action="ppaction://hlinksldjump" r:id="rId4"/>
          </p:cNvPr>
          <p:cNvSpPr/>
          <p:nvPr/>
        </p:nvSpPr>
        <p:spPr>
          <a:xfrm>
            <a:off x="4114800" y="25908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>
            <a:hlinkClick action="ppaction://hlinksldjump" r:id="rId5"/>
          </p:cNvPr>
          <p:cNvSpPr/>
          <p:nvPr/>
        </p:nvSpPr>
        <p:spPr>
          <a:xfrm>
            <a:off x="6019800" y="31242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>
            <a:hlinkClick action="ppaction://hlinksldjump" r:id="rId6"/>
          </p:cNvPr>
          <p:cNvSpPr/>
          <p:nvPr/>
        </p:nvSpPr>
        <p:spPr>
          <a:xfrm>
            <a:off x="4114800" y="37338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>
            <a:hlinkClick action="ppaction://hlinksldjump" r:id="rId7"/>
          </p:cNvPr>
          <p:cNvSpPr/>
          <p:nvPr/>
        </p:nvSpPr>
        <p:spPr>
          <a:xfrm>
            <a:off x="4876800" y="4343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>
            <a:hlinkClick action="ppaction://hlinksldjump" r:id="rId8"/>
          </p:cNvPr>
          <p:cNvSpPr/>
          <p:nvPr/>
        </p:nvSpPr>
        <p:spPr>
          <a:xfrm>
            <a:off x="3124200" y="48768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Inf - ITS / 2018 - 2022</a:t>
            </a:r>
            <a:endParaRPr/>
          </a:p>
        </p:txBody>
      </p:sp>
      <p:sp>
        <p:nvSpPr>
          <p:cNvPr id="128" name="Google Shape;128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KomNum</a:t>
            </a:r>
            <a:endParaRPr/>
          </a:p>
        </p:txBody>
      </p:sp>
      <p:sp>
        <p:nvSpPr>
          <p:cNvPr id="129" name="Google Shape;129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>
            <p:ph type="title"/>
          </p:nvPr>
        </p:nvSpPr>
        <p:spPr>
          <a:xfrm>
            <a:off x="76200" y="-762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Konvergensi  vs  Divergensi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76200" y="990600"/>
            <a:ext cx="9067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anda jeli, anda tentu bisa melihat bahwa akar</a:t>
            </a:r>
            <a:r>
              <a:rPr b="1" baseline="30000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persamaan yang didapatkan melalui metode Akolade selalu terletak dalam interval yang kita tentukan mulai dari 2 nilai awal (x</a:t>
            </a:r>
            <a:r>
              <a:rPr b="1" baseline="-25000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dan x</a:t>
            </a:r>
            <a:r>
              <a:rPr b="1" baseline="-25000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2000">
                <a:solidFill>
                  <a:srgbClr val="CC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atau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x</a:t>
            </a:r>
            <a:r>
              <a:rPr b="1" baseline="-25000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dan x</a:t>
            </a:r>
            <a:r>
              <a:rPr b="1" baseline="-25000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cxnSp>
        <p:nvCxnSpPr>
          <p:cNvPr id="132" name="Google Shape;132;p3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3"/>
          <p:cNvSpPr/>
          <p:nvPr/>
        </p:nvSpPr>
        <p:spPr>
          <a:xfrm>
            <a:off x="152400" y="3581400"/>
            <a:ext cx="8839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Sebaliknya, dalam metode Terbuka, nilai awal iterasi biasanya cukup 1. Tetapi selama proses iterasi, nilai taksiran mungkin saja bergerak menjauh &amp; mendekati nilai yang sebenarnya (</a:t>
            </a:r>
            <a:r>
              <a:rPr b="1" i="1" lang="en-US" sz="20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divergensi</a:t>
            </a:r>
            <a:r>
              <a:rPr b="1" i="0" lang="en-US" sz="20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). Hal inilah yang membuat proses metode Terbuka terkadang lebih lama dibanding metode Akolade.</a:t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152400" y="2346325"/>
            <a:ext cx="88392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Secara iteratif, interval yang terbentuk akan semakin menyempit dan (secara bersamaan) nilai akar taksiran akan ‘tergiring’ mendekati nilai yang sebenarnya. Fenomena ini disebut </a:t>
            </a:r>
            <a:r>
              <a:rPr b="1" i="1" lang="en-US" sz="20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konvergensi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152400" y="54102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CC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Tetapi jika prosesnya cenderung konvergen, proses metode Terbuka biasanya justru lebih cepat dibandingkan metode Akolade.</a:t>
            </a:r>
            <a:endParaRPr/>
          </a:p>
        </p:txBody>
      </p:sp>
      <p:sp>
        <p:nvSpPr>
          <p:cNvPr id="136" name="Google Shape;136;p3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Inf - ITS / 2018 - 2022</a:t>
            </a:r>
            <a:endParaRPr/>
          </a:p>
        </p:txBody>
      </p:sp>
      <p:sp>
        <p:nvSpPr>
          <p:cNvPr id="142" name="Google Shape;142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KomNum</a:t>
            </a:r>
            <a:endParaRPr/>
          </a:p>
        </p:txBody>
      </p:sp>
      <p:sp>
        <p:nvSpPr>
          <p:cNvPr id="143" name="Google Shape;143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>
            <p:ph type="title"/>
          </p:nvPr>
        </p:nvSpPr>
        <p:spPr>
          <a:xfrm>
            <a:off x="228600" y="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Iterasi  </a:t>
            </a:r>
            <a:r>
              <a:rPr b="1" lang="en-US" sz="2000">
                <a:solidFill>
                  <a:srgbClr val="969696"/>
                </a:solidFill>
              </a:rPr>
              <a:t>(1)</a:t>
            </a:r>
            <a:r>
              <a:rPr b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45" name="Google Shape;145;p4"/>
          <p:cNvCxnSpPr/>
          <p:nvPr/>
        </p:nvCxnSpPr>
        <p:spPr>
          <a:xfrm>
            <a:off x="304800" y="685800"/>
            <a:ext cx="85344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4"/>
          <p:cNvSpPr/>
          <p:nvPr/>
        </p:nvSpPr>
        <p:spPr>
          <a:xfrm>
            <a:off x="304800" y="12954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Langkah awal metode ini adalah memodifikasi fungsi f(x) = 0 yang diberikan menjadi x = g(x).</a:t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304800" y="2514600"/>
            <a:ext cx="8686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Kemudian bentuk relasi berulang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g(x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).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Dan (secara </a:t>
            </a:r>
            <a:r>
              <a:rPr b="1" i="1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iterative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didapatkan nilai</a:t>
            </a:r>
            <a:r>
              <a:rPr b="1" baseline="30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yang semakin mendekati nilai akar yang dicari.</a:t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304800" y="4114800"/>
            <a:ext cx="8610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Perlu diketahui bahwa proses iterasi ini dapat segera konvergen jika dipenuhi syarat untuk akar pendekatan awal x</a:t>
            </a:r>
            <a:r>
              <a:rPr b="1" baseline="-25000" i="0" lang="en-US" sz="20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yaitu :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h’(x</a:t>
            </a:r>
            <a:r>
              <a:rPr b="1" baseline="-25000" i="0" lang="en-US" sz="20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&lt;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Inf - ITS / 2018 - 2022</a:t>
            </a:r>
            <a:endParaRPr/>
          </a:p>
        </p:txBody>
      </p:sp>
      <p:sp>
        <p:nvSpPr>
          <p:cNvPr id="154" name="Google Shape;15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KomNum</a:t>
            </a:r>
            <a:endParaRPr/>
          </a:p>
        </p:txBody>
      </p:sp>
      <p:sp>
        <p:nvSpPr>
          <p:cNvPr id="155" name="Google Shape;15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>
            <p:ph type="title"/>
          </p:nvPr>
        </p:nvSpPr>
        <p:spPr>
          <a:xfrm>
            <a:off x="228600" y="0"/>
            <a:ext cx="82296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Iterasi  </a:t>
            </a:r>
            <a:r>
              <a:rPr b="1" lang="en-US" sz="2000">
                <a:solidFill>
                  <a:srgbClr val="969696"/>
                </a:solidFill>
              </a:rPr>
              <a:t>(2)</a:t>
            </a:r>
            <a:r>
              <a:rPr b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57" name="Google Shape;157;p5"/>
          <p:cNvCxnSpPr/>
          <p:nvPr/>
        </p:nvCxnSpPr>
        <p:spPr>
          <a:xfrm>
            <a:off x="304800" y="609600"/>
            <a:ext cx="85344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5"/>
          <p:cNvSpPr/>
          <p:nvPr/>
        </p:nvSpPr>
        <p:spPr>
          <a:xfrm>
            <a:off x="304800" y="838200"/>
            <a:ext cx="8610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CC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dengan metode Iterasi dapatkan akar persamaan sin x = 5x – 2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di sekitar titik x = 0,5 (sampai dengan 5 iterasi)</a:t>
            </a:r>
            <a:endParaRPr/>
          </a:p>
        </p:txBody>
      </p:sp>
      <p:sp>
        <p:nvSpPr>
          <p:cNvPr id="159" name="Google Shape;159;p5"/>
          <p:cNvSpPr/>
          <p:nvPr/>
        </p:nvSpPr>
        <p:spPr>
          <a:xfrm>
            <a:off x="304800" y="2286000"/>
            <a:ext cx="41148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Modifikasi f(x) :  x = 1/5 . (sin x + 2)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h(x) = 1/5 . (sin x + 2)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h’(x) = 1/5 . cos x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0,5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h’(0,5) = 1/5 . cos 0,5 = 0,2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|h’(x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)| &lt; 1	 	|h’(0,5)| &lt; 1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Kondisi di atas mengisyaratkan bahwa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proses akan berlangsung konvergen. </a:t>
            </a:r>
            <a:endParaRPr/>
          </a:p>
        </p:txBody>
      </p:sp>
      <p:cxnSp>
        <p:nvCxnSpPr>
          <p:cNvPr id="160" name="Google Shape;160;p5"/>
          <p:cNvCxnSpPr/>
          <p:nvPr/>
        </p:nvCxnSpPr>
        <p:spPr>
          <a:xfrm>
            <a:off x="1600200" y="4724400"/>
            <a:ext cx="457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5"/>
          <p:cNvCxnSpPr/>
          <p:nvPr/>
        </p:nvCxnSpPr>
        <p:spPr>
          <a:xfrm>
            <a:off x="4572000" y="2057400"/>
            <a:ext cx="0" cy="3962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5"/>
          <p:cNvSpPr/>
          <p:nvPr/>
        </p:nvSpPr>
        <p:spPr>
          <a:xfrm>
            <a:off x="4876800" y="2743200"/>
            <a:ext cx="3962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1/5 . (sin x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+ 2)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1/5 (0,479425 + 2) = 0,495885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1/5 (0,475810 + 2) = 0,495162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1/5 (0,475208 + 2) = 0,495042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1/5 (0,475069 + 2) = 0,495014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1/5 (0,475044 + 2) = 0,495009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Inf - ITS / 2018 - 2022</a:t>
            </a:r>
            <a:endParaRPr/>
          </a:p>
        </p:txBody>
      </p:sp>
      <p:sp>
        <p:nvSpPr>
          <p:cNvPr id="168" name="Google Shape;168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KomNum</a:t>
            </a:r>
            <a:endParaRPr/>
          </a:p>
        </p:txBody>
      </p:sp>
      <p:sp>
        <p:nvSpPr>
          <p:cNvPr id="169" name="Google Shape;169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>
            <p:ph type="title"/>
          </p:nvPr>
        </p:nvSpPr>
        <p:spPr>
          <a:xfrm>
            <a:off x="228600" y="0"/>
            <a:ext cx="82296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Iterasi  </a:t>
            </a:r>
            <a:r>
              <a:rPr b="1" lang="en-US" sz="2000">
                <a:solidFill>
                  <a:srgbClr val="969696"/>
                </a:solidFill>
              </a:rPr>
              <a:t>(3)</a:t>
            </a:r>
            <a:r>
              <a:rPr b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71" name="Google Shape;171;p6"/>
          <p:cNvCxnSpPr/>
          <p:nvPr/>
        </p:nvCxnSpPr>
        <p:spPr>
          <a:xfrm>
            <a:off x="304800" y="609600"/>
            <a:ext cx="85344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6"/>
          <p:cNvSpPr/>
          <p:nvPr/>
        </p:nvSpPr>
        <p:spPr>
          <a:xfrm>
            <a:off x="304800" y="838200"/>
            <a:ext cx="8610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CC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dengan metode Iterasi dapatkan akar persamaan f(x) = e</a:t>
            </a:r>
            <a:r>
              <a:rPr b="1" baseline="3000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-x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x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457200" y="1981200"/>
            <a:ext cx="3657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Modifikasi f(x) 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x = e</a:t>
            </a:r>
            <a:r>
              <a:rPr b="1" baseline="30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-x</a:t>
            </a:r>
            <a:endParaRPr b="1" i="0" sz="1600" u="none" cap="none" strike="noStrike">
              <a:solidFill>
                <a:srgbClr val="00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Dibentuk menjadi relasi berulang 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e</a:t>
            </a:r>
            <a:r>
              <a:rPr b="1" baseline="30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-xn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h(x) = e</a:t>
            </a:r>
            <a:r>
              <a:rPr b="1" baseline="30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-x</a:t>
            </a:r>
            <a:endParaRPr b="1" i="0" sz="1600" u="none" cap="none" strike="noStrike">
              <a:solidFill>
                <a:srgbClr val="00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h’(x) = -e</a:t>
            </a:r>
            <a:r>
              <a:rPr b="1" baseline="30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-x</a:t>
            </a:r>
            <a:endParaRPr b="1" i="0" sz="1600" u="none" cap="none" strike="noStrike">
              <a:solidFill>
                <a:srgbClr val="00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diasumsikan x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0, maka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h’(x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-1 (&lt; 1)</a:t>
            </a:r>
            <a:endParaRPr/>
          </a:p>
        </p:txBody>
      </p:sp>
      <p:graphicFrame>
        <p:nvGraphicFramePr>
          <p:cNvPr id="174" name="Google Shape;174;p6"/>
          <p:cNvGraphicFramePr/>
          <p:nvPr/>
        </p:nvGraphicFramePr>
        <p:xfrm>
          <a:off x="4572000" y="261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{1035645C-9F23-4889-B6FF-D8B11E7168C9}</a:tableStyleId>
              </a:tblPr>
              <a:tblGrid>
                <a:gridCol w="838200"/>
                <a:gridCol w="1143000"/>
                <a:gridCol w="990600"/>
                <a:gridCol w="990600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Iterasi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 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(%)</a:t>
                      </a:r>
                      <a:endParaRPr b="1" baseline="-2500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(%)</a:t>
                      </a:r>
                      <a:endParaRPr b="1" baseline="-2500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1,000000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76,3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100,0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0,367879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35,1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171,8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0,692201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22,1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46,9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0,500473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11,8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38,3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0,606244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6,89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17,4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0,545396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3,83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11,2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0,579612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0,560115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1,24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3,48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0,571143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0,705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1,93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0,564879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0,399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6"/>
          <p:cNvSpPr/>
          <p:nvPr/>
        </p:nvSpPr>
        <p:spPr>
          <a:xfrm>
            <a:off x="2438400" y="5638800"/>
            <a:ext cx="20829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Nilai akar yang dicari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Adalah 0,56714329</a:t>
            </a:r>
            <a:endParaRPr/>
          </a:p>
        </p:txBody>
      </p:sp>
      <p:sp>
        <p:nvSpPr>
          <p:cNvPr id="176" name="Google Shape;176;p6">
            <a:hlinkClick action="ppaction://hlinksldjump" r:id="rId3"/>
          </p:cNvPr>
          <p:cNvSpPr/>
          <p:nvPr/>
        </p:nvSpPr>
        <p:spPr>
          <a:xfrm>
            <a:off x="84582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5943600" y="1981200"/>
            <a:ext cx="2743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baseline="-25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[(x</a:t>
            </a:r>
            <a:r>
              <a:rPr b="1" baseline="30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30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)/x</a:t>
            </a:r>
            <a:r>
              <a:rPr b="1" baseline="30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n+1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] x 100%</a:t>
            </a:r>
            <a:endParaRPr/>
          </a:p>
        </p:txBody>
      </p:sp>
      <p:sp>
        <p:nvSpPr>
          <p:cNvPr id="178" name="Google Shape;178;p6"/>
          <p:cNvSpPr/>
          <p:nvPr/>
        </p:nvSpPr>
        <p:spPr>
          <a:xfrm>
            <a:off x="5943600" y="1673225"/>
            <a:ext cx="2667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baseline="-25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(E</a:t>
            </a:r>
            <a:r>
              <a:rPr b="1" baseline="-25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/ v</a:t>
            </a:r>
            <a:r>
              <a:rPr b="1" baseline="-25000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4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x 100%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Inf - ITS / 2018 - 2022</a:t>
            </a:r>
            <a:endParaRPr/>
          </a:p>
        </p:txBody>
      </p:sp>
      <p:sp>
        <p:nvSpPr>
          <p:cNvPr id="184" name="Google Shape;184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KomNum</a:t>
            </a:r>
            <a:endParaRPr/>
          </a:p>
        </p:txBody>
      </p:sp>
      <p:sp>
        <p:nvSpPr>
          <p:cNvPr id="185" name="Google Shape;185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 txBox="1"/>
          <p:nvPr>
            <p:ph type="title"/>
          </p:nvPr>
        </p:nvSpPr>
        <p:spPr>
          <a:xfrm>
            <a:off x="228600" y="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Newton-Raphson  </a:t>
            </a:r>
            <a:r>
              <a:rPr b="1" lang="en-US" sz="2000">
                <a:solidFill>
                  <a:srgbClr val="969696"/>
                </a:solidFill>
              </a:rPr>
              <a:t>(1)</a:t>
            </a:r>
            <a:r>
              <a:rPr b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87" name="Google Shape;187;p7"/>
          <p:cNvCxnSpPr/>
          <p:nvPr/>
        </p:nvCxnSpPr>
        <p:spPr>
          <a:xfrm>
            <a:off x="304800" y="685800"/>
            <a:ext cx="85344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7"/>
          <p:cNvSpPr/>
          <p:nvPr/>
        </p:nvSpPr>
        <p:spPr>
          <a:xfrm>
            <a:off x="228600" y="1066800"/>
            <a:ext cx="8610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Comic Sans MS"/>
              <a:buNone/>
            </a:pPr>
            <a:r>
              <a:rPr b="1" i="1" lang="en-US" sz="1800" u="none" cap="none" strike="noStrike">
                <a:solidFill>
                  <a:srgbClr val="CC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 famous method</a:t>
            </a:r>
            <a:r>
              <a:rPr b="1" i="0" lang="en-US" sz="1800" u="none" cap="none" strike="noStrike">
                <a:solidFill>
                  <a:srgbClr val="CC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?!…</a:t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304800" y="16002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Yup!... Metode Newton-Raphson memang paling dikenal dan paling banyak digunakan dibanding metode</a:t>
            </a:r>
            <a:r>
              <a:rPr b="1" baseline="30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lain.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4648200" y="2667000"/>
            <a:ext cx="4191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nilai perkiraan awal adalah x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maka dapat dibuat sebuah garis yang menyinggung fungsi f(x) di titik (x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f(x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)).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Garis singgung ini diyakini akan memotong sumbu X di suatu titik di dekat nilai yang kita cari.</a:t>
            </a:r>
            <a:endParaRPr/>
          </a:p>
        </p:txBody>
      </p:sp>
      <p:sp>
        <p:nvSpPr>
          <p:cNvPr id="191" name="Google Shape;191;p7"/>
          <p:cNvSpPr/>
          <p:nvPr/>
        </p:nvSpPr>
        <p:spPr>
          <a:xfrm>
            <a:off x="3276600" y="3657600"/>
            <a:ext cx="304800" cy="1219200"/>
          </a:xfrm>
          <a:prstGeom prst="rightBrace">
            <a:avLst>
              <a:gd fmla="val 33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3581400" y="4083050"/>
            <a:ext cx="838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- 0</a:t>
            </a:r>
            <a:endParaRPr/>
          </a:p>
        </p:txBody>
      </p:sp>
      <p:sp>
        <p:nvSpPr>
          <p:cNvPr id="193" name="Google Shape;193;p7"/>
          <p:cNvSpPr/>
          <p:nvPr/>
        </p:nvSpPr>
        <p:spPr>
          <a:xfrm rot="5400000">
            <a:off x="2457450" y="5048250"/>
            <a:ext cx="266700" cy="914400"/>
          </a:xfrm>
          <a:prstGeom prst="rightBrace">
            <a:avLst>
              <a:gd fmla="val 28571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2209800" y="5638800"/>
            <a:ext cx="990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endParaRPr/>
          </a:p>
        </p:txBody>
      </p:sp>
      <p:graphicFrame>
        <p:nvGraphicFramePr>
          <p:cNvPr id="195" name="Google Shape;195;p7"/>
          <p:cNvGraphicFramePr/>
          <p:nvPr/>
        </p:nvGraphicFramePr>
        <p:xfrm>
          <a:off x="152400" y="2525713"/>
          <a:ext cx="3962400" cy="3341687"/>
        </p:xfrm>
        <a:graphic>
          <a:graphicData uri="http://schemas.openxmlformats.org/presentationml/2006/ole">
            <mc:AlternateContent>
              <mc:Choice Requires="v">
                <p:oleObj r:id="rId4" imgH="3341687" imgW="3962400" progId="Visio.Drawing.11" spid="_x0000_s1">
                  <p:embed/>
                </p:oleObj>
              </mc:Choice>
              <mc:Fallback>
                <p:oleObj r:id="rId5" imgH="3341687" imgW="3962400" progId="Visio.Drawing.11">
                  <p:embed/>
                  <p:pic>
                    <p:nvPicPr>
                      <p:cNvPr id="195" name="Google Shape;195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2400" y="2525713"/>
                        <a:ext cx="3962400" cy="334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Inf - ITS / 2018 - 2022</a:t>
            </a:r>
            <a:endParaRPr/>
          </a:p>
        </p:txBody>
      </p:sp>
      <p:sp>
        <p:nvSpPr>
          <p:cNvPr id="201" name="Google Shape;201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KomNum</a:t>
            </a:r>
            <a:endParaRPr/>
          </a:p>
        </p:txBody>
      </p:sp>
      <p:sp>
        <p:nvSpPr>
          <p:cNvPr id="202" name="Google Shape;202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 txBox="1"/>
          <p:nvPr>
            <p:ph type="title"/>
          </p:nvPr>
        </p:nvSpPr>
        <p:spPr>
          <a:xfrm>
            <a:off x="228600" y="-762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Newton-Raphson  </a:t>
            </a:r>
            <a:r>
              <a:rPr b="1" lang="en-US" sz="2000">
                <a:solidFill>
                  <a:srgbClr val="969696"/>
                </a:solidFill>
              </a:rPr>
              <a:t>(2)</a:t>
            </a:r>
            <a:r>
              <a:rPr b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04" name="Google Shape;204;p8"/>
          <p:cNvCxnSpPr/>
          <p:nvPr/>
        </p:nvCxnSpPr>
        <p:spPr>
          <a:xfrm>
            <a:off x="304800" y="609600"/>
            <a:ext cx="85344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8"/>
          <p:cNvSpPr/>
          <p:nvPr/>
        </p:nvSpPr>
        <p:spPr>
          <a:xfrm>
            <a:off x="4648200" y="914400"/>
            <a:ext cx="4191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Untuk menunjukkan </a:t>
            </a:r>
            <a:r>
              <a:rPr b="1" i="0" lang="en-US" sz="1800" u="sng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persamaan garis singgung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tersebut, kita dapat menggunakan turunan pertama pada titik x</a:t>
            </a:r>
            <a:r>
              <a:rPr b="1" baseline="-25000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(yang menyatakan gradien/ kemiringan garis singgung tersebut). </a:t>
            </a:r>
            <a:endParaRPr/>
          </a:p>
        </p:txBody>
      </p:sp>
      <p:sp>
        <p:nvSpPr>
          <p:cNvPr id="206" name="Google Shape;206;p8"/>
          <p:cNvSpPr/>
          <p:nvPr/>
        </p:nvSpPr>
        <p:spPr>
          <a:xfrm>
            <a:off x="3276600" y="2209800"/>
            <a:ext cx="304800" cy="1295400"/>
          </a:xfrm>
          <a:prstGeom prst="rightBrace">
            <a:avLst>
              <a:gd fmla="val 3541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3581400" y="2667000"/>
            <a:ext cx="838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f(x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- 0</a:t>
            </a:r>
            <a:endParaRPr/>
          </a:p>
        </p:txBody>
      </p:sp>
      <p:sp>
        <p:nvSpPr>
          <p:cNvPr id="208" name="Google Shape;208;p8"/>
          <p:cNvSpPr/>
          <p:nvPr/>
        </p:nvSpPr>
        <p:spPr>
          <a:xfrm rot="5400000">
            <a:off x="2457450" y="3562350"/>
            <a:ext cx="266700" cy="914400"/>
          </a:xfrm>
          <a:prstGeom prst="rightBrace">
            <a:avLst>
              <a:gd fmla="val 28571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2209800" y="4191000"/>
            <a:ext cx="1295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h</a:t>
            </a:r>
            <a:endParaRPr b="1" baseline="-2500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0" name="Google Shape;210;p8"/>
          <p:cNvGraphicFramePr/>
          <p:nvPr/>
        </p:nvGraphicFramePr>
        <p:xfrm>
          <a:off x="152400" y="990600"/>
          <a:ext cx="3962400" cy="3341688"/>
        </p:xfrm>
        <a:graphic>
          <a:graphicData uri="http://schemas.openxmlformats.org/presentationml/2006/ole">
            <mc:AlternateContent>
              <mc:Choice Requires="v">
                <p:oleObj r:id="rId4" imgH="3341688" imgW="3962400" progId="Visio.Drawing.11" spid="_x0000_s1">
                  <p:embed/>
                </p:oleObj>
              </mc:Choice>
              <mc:Fallback>
                <p:oleObj r:id="rId5" imgH="3341688" imgW="3962400" progId="Visio.Drawing.11">
                  <p:embed/>
                  <p:pic>
                    <p:nvPicPr>
                      <p:cNvPr id="210" name="Google Shape;210;p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2400" y="990600"/>
                        <a:ext cx="3962400" cy="334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" name="Google Shape;211;p8"/>
          <p:cNvSpPr/>
          <p:nvPr/>
        </p:nvSpPr>
        <p:spPr>
          <a:xfrm>
            <a:off x="4648200" y="2590800"/>
            <a:ext cx="419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		           f(x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f’(x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 	   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atau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h = 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h		           f’(x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cxnSp>
        <p:nvCxnSpPr>
          <p:cNvPr id="212" name="Google Shape;212;p8"/>
          <p:cNvCxnSpPr/>
          <p:nvPr/>
        </p:nvCxnSpPr>
        <p:spPr>
          <a:xfrm>
            <a:off x="5562600" y="3124200"/>
            <a:ext cx="609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8"/>
          <p:cNvSpPr/>
          <p:nvPr/>
        </p:nvSpPr>
        <p:spPr>
          <a:xfrm>
            <a:off x="381000" y="4800600"/>
            <a:ext cx="4038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garis singgung pada titik x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memotong sumbu X di x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maka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 = 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atau</a:t>
            </a: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h</a:t>
            </a:r>
            <a:endParaRPr/>
          </a:p>
        </p:txBody>
      </p:sp>
      <p:cxnSp>
        <p:nvCxnSpPr>
          <p:cNvPr id="214" name="Google Shape;214;p8"/>
          <p:cNvCxnSpPr/>
          <p:nvPr/>
        </p:nvCxnSpPr>
        <p:spPr>
          <a:xfrm>
            <a:off x="7696200" y="3124200"/>
            <a:ext cx="609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8"/>
          <p:cNvSpPr/>
          <p:nvPr/>
        </p:nvSpPr>
        <p:spPr>
          <a:xfrm>
            <a:off x="4876800" y="4114800"/>
            <a:ext cx="396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Secara iteratif, nilai pendekatan untuk akar (x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persamaan dapat dicari melalui rumusan :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	  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i="0" sz="1800" u="none" cap="none" strike="noStrike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	    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’(x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cxnSp>
        <p:nvCxnSpPr>
          <p:cNvPr id="216" name="Google Shape;216;p8"/>
          <p:cNvCxnSpPr/>
          <p:nvPr/>
        </p:nvCxnSpPr>
        <p:spPr>
          <a:xfrm>
            <a:off x="6629400" y="5486400"/>
            <a:ext cx="6096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 Inf - ITS / 2018 - 2022</a:t>
            </a:r>
            <a:endParaRPr/>
          </a:p>
        </p:txBody>
      </p:sp>
      <p:sp>
        <p:nvSpPr>
          <p:cNvPr id="222" name="Google Shape;222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KomNum</a:t>
            </a:r>
            <a:endParaRPr/>
          </a:p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 txBox="1"/>
          <p:nvPr>
            <p:ph type="title"/>
          </p:nvPr>
        </p:nvSpPr>
        <p:spPr>
          <a:xfrm>
            <a:off x="228600" y="0"/>
            <a:ext cx="82296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Metode Newton-Raphson  </a:t>
            </a:r>
            <a:r>
              <a:rPr b="1" lang="en-US" sz="2000">
                <a:solidFill>
                  <a:srgbClr val="969696"/>
                </a:solidFill>
              </a:rPr>
              <a:t>(3)</a:t>
            </a:r>
            <a:r>
              <a:rPr b="1" lang="en-US" sz="18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25" name="Google Shape;225;p9"/>
          <p:cNvCxnSpPr/>
          <p:nvPr/>
        </p:nvCxnSpPr>
        <p:spPr>
          <a:xfrm>
            <a:off x="304800" y="609600"/>
            <a:ext cx="85344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9"/>
          <p:cNvSpPr/>
          <p:nvPr/>
        </p:nvSpPr>
        <p:spPr>
          <a:xfrm>
            <a:off x="304800" y="8382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sekali lagi, carilah akar persamaan f(x) = e</a:t>
            </a:r>
            <a:r>
              <a:rPr b="1" baseline="30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-x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 menggunakan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 metode Newton-Raphson dengan nilai awal 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</a:t>
            </a: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228600" y="1905000"/>
            <a:ext cx="7924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Turunan pertama fungsi f(x) = e</a:t>
            </a:r>
            <a:r>
              <a:rPr b="1" baseline="30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-x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 adalah f’(x) = -e</a:t>
            </a:r>
            <a:r>
              <a:rPr b="1" baseline="30000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-x</a:t>
            </a: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1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80008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kemudian substitusikan ke dalam formulasi Newton-Raphson menjadi 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80008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e</a:t>
            </a:r>
            <a:r>
              <a:rPr b="1" baseline="30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-x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 b="1" i="0" sz="1600" u="none" cap="none" strike="noStrike">
              <a:solidFill>
                <a:srgbClr val="0033C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 =  x</a:t>
            </a:r>
            <a:r>
              <a:rPr b="1" baseline="-25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33CC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-e</a:t>
            </a:r>
            <a:r>
              <a:rPr b="1" baseline="30000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-x</a:t>
            </a:r>
            <a:r>
              <a:rPr b="1" i="0" lang="en-US" sz="1600" u="none" cap="none" strike="noStrike">
                <a:solidFill>
                  <a:srgbClr val="0033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1</a:t>
            </a:r>
            <a:endParaRPr/>
          </a:p>
        </p:txBody>
      </p:sp>
      <p:cxnSp>
        <p:nvCxnSpPr>
          <p:cNvPr id="228" name="Google Shape;228;p9"/>
          <p:cNvCxnSpPr/>
          <p:nvPr/>
        </p:nvCxnSpPr>
        <p:spPr>
          <a:xfrm>
            <a:off x="1600200" y="3276600"/>
            <a:ext cx="838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29" name="Google Shape;229;p9"/>
          <p:cNvGraphicFramePr/>
          <p:nvPr/>
        </p:nvGraphicFramePr>
        <p:xfrm>
          <a:off x="3276600" y="383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{1035645C-9F23-4889-B6FF-D8B11E7168C9}</a:tableStyleId>
              </a:tblPr>
              <a:tblGrid>
                <a:gridCol w="762000"/>
                <a:gridCol w="1295400"/>
                <a:gridCol w="106680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Iterasi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="1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 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(%)</a:t>
                      </a:r>
                      <a:endParaRPr b="1" baseline="-2500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0,500000000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11,8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0,566311003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0,147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0,567143165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0,0000220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0,567143290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 10</a:t>
                      </a:r>
                      <a:r>
                        <a:rPr b="0" baseline="30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0" name="Google Shape;230;p9"/>
          <p:cNvSpPr/>
          <p:nvPr/>
        </p:nvSpPr>
        <p:spPr>
          <a:xfrm>
            <a:off x="609600" y="4953000"/>
            <a:ext cx="2514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iterasinya ditunjukkan pada tabel berikut :</a:t>
            </a:r>
            <a:endParaRPr/>
          </a:p>
        </p:txBody>
      </p:sp>
      <p:sp>
        <p:nvSpPr>
          <p:cNvPr id="231" name="Google Shape;231;p9"/>
          <p:cNvSpPr/>
          <p:nvPr/>
        </p:nvSpPr>
        <p:spPr>
          <a:xfrm rot="5400000">
            <a:off x="1257300" y="4152900"/>
            <a:ext cx="838200" cy="457200"/>
          </a:xfrm>
          <a:prstGeom prst="rightArrow">
            <a:avLst>
              <a:gd fmla="val 50000" name="adj1"/>
              <a:gd fmla="val 45833" name="adj2"/>
            </a:avLst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6858000" y="3352800"/>
            <a:ext cx="2057400" cy="1066800"/>
          </a:xfrm>
          <a:prstGeom prst="wedgeRoundRectCallout">
            <a:avLst>
              <a:gd fmla="val -64583" name="adj1"/>
              <a:gd fmla="val 118602" name="adj2"/>
              <a:gd fmla="val 16667" name="adj3"/>
            </a:avLst>
          </a:prstGeom>
          <a:solidFill>
            <a:srgbClr val="E0F60E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perhatikan jumlah iterasi dan kecepatan penurunan kesalahan relatifnya!</a:t>
            </a:r>
            <a:endParaRPr/>
          </a:p>
        </p:txBody>
      </p:sp>
      <p:sp>
        <p:nvSpPr>
          <p:cNvPr id="233" name="Google Shape;233;p9">
            <a:hlinkClick action="ppaction://hlinksldjump" r:id="rId3"/>
          </p:cNvPr>
          <p:cNvSpPr/>
          <p:nvPr/>
        </p:nvSpPr>
        <p:spPr>
          <a:xfrm>
            <a:off x="84582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6477000" y="5257800"/>
            <a:ext cx="2362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Nilai akar yang dicari</a:t>
            </a:r>
            <a:endParaRPr/>
          </a:p>
          <a:p>
            <a:pPr indent="0" lvl="0" marL="0" marR="0" rtl="0" algn="l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omic Sans MS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Adalah 0,56714329…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2006-02-17T22:34:15Z</dcterms:created>
  <dc:creator>Viktor</dc:creator>
</cp:coreProperties>
</file>