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oleObject" PartName="/ppt/embeddings/oleObject3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9144000"/>
  <p:notesSz cx="6858000" cy="9945675"/>
  <p:embeddedFontLst>
    <p:embeddedFont>
      <p:font typeface="Arim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2" roundtripDataSignature="AMtx7mioHi+mgzeqZ51QIflc5YOKBlac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59FE42-E49D-41B9-9990-981A05D7B6DA}">
  <a:tblStyle styleId="{AC59FE42-E49D-41B9-9990-981A05D7B6D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mo-italic.fntdata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font" Target="fonts/Arim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Arimo-bold.fntdata"/><Relationship Id="rId16" Type="http://schemas.openxmlformats.org/officeDocument/2006/relationships/slide" Target="slides/slide10.xml"/><Relationship Id="rId38" Type="http://schemas.openxmlformats.org/officeDocument/2006/relationships/font" Target="fonts/Arim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44563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7213"/>
            <a:ext cx="29718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944563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944563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944563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944563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:notes"/>
          <p:cNvSpPr/>
          <p:nvPr>
            <p:ph idx="2" type="sldImg"/>
          </p:nvPr>
        </p:nvSpPr>
        <p:spPr>
          <a:xfrm>
            <a:off x="944563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:notes"/>
          <p:cNvSpPr/>
          <p:nvPr>
            <p:ph idx="2" type="sldImg"/>
          </p:nvPr>
        </p:nvSpPr>
        <p:spPr>
          <a:xfrm>
            <a:off x="944563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:notes"/>
          <p:cNvSpPr/>
          <p:nvPr>
            <p:ph idx="2" type="sldImg"/>
          </p:nvPr>
        </p:nvSpPr>
        <p:spPr>
          <a:xfrm>
            <a:off x="944563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:notes"/>
          <p:cNvSpPr/>
          <p:nvPr>
            <p:ph idx="2" type="sldImg"/>
          </p:nvPr>
        </p:nvSpPr>
        <p:spPr>
          <a:xfrm>
            <a:off x="944563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:notes"/>
          <p:cNvSpPr/>
          <p:nvPr>
            <p:ph idx="2" type="sldImg"/>
          </p:nvPr>
        </p:nvSpPr>
        <p:spPr>
          <a:xfrm>
            <a:off x="944563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1:notes"/>
          <p:cNvSpPr/>
          <p:nvPr>
            <p:ph idx="2" type="sldImg"/>
          </p:nvPr>
        </p:nvSpPr>
        <p:spPr>
          <a:xfrm>
            <a:off x="944563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2:notes"/>
          <p:cNvSpPr/>
          <p:nvPr>
            <p:ph idx="2" type="sldImg"/>
          </p:nvPr>
        </p:nvSpPr>
        <p:spPr>
          <a:xfrm>
            <a:off x="944563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944563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:notes"/>
          <p:cNvSpPr/>
          <p:nvPr>
            <p:ph idx="2" type="sldImg"/>
          </p:nvPr>
        </p:nvSpPr>
        <p:spPr>
          <a:xfrm>
            <a:off x="944563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4:notes"/>
          <p:cNvSpPr/>
          <p:nvPr>
            <p:ph idx="2" type="sldImg"/>
          </p:nvPr>
        </p:nvSpPr>
        <p:spPr>
          <a:xfrm>
            <a:off x="944563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5:notes"/>
          <p:cNvSpPr/>
          <p:nvPr>
            <p:ph idx="2" type="sldImg"/>
          </p:nvPr>
        </p:nvSpPr>
        <p:spPr>
          <a:xfrm>
            <a:off x="944563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6:notes"/>
          <p:cNvSpPr/>
          <p:nvPr>
            <p:ph idx="2" type="sldImg"/>
          </p:nvPr>
        </p:nvSpPr>
        <p:spPr>
          <a:xfrm>
            <a:off x="944563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7:notes"/>
          <p:cNvSpPr/>
          <p:nvPr>
            <p:ph idx="2" type="sldImg"/>
          </p:nvPr>
        </p:nvSpPr>
        <p:spPr>
          <a:xfrm>
            <a:off x="944563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8:notes"/>
          <p:cNvSpPr/>
          <p:nvPr>
            <p:ph idx="2" type="sldImg"/>
          </p:nvPr>
        </p:nvSpPr>
        <p:spPr>
          <a:xfrm>
            <a:off x="944563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:notes"/>
          <p:cNvSpPr/>
          <p:nvPr>
            <p:ph idx="2" type="sldImg"/>
          </p:nvPr>
        </p:nvSpPr>
        <p:spPr>
          <a:xfrm>
            <a:off x="944563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0:notes"/>
          <p:cNvSpPr/>
          <p:nvPr>
            <p:ph idx="2" type="sldImg"/>
          </p:nvPr>
        </p:nvSpPr>
        <p:spPr>
          <a:xfrm>
            <a:off x="944563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1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1:notes"/>
          <p:cNvSpPr/>
          <p:nvPr>
            <p:ph idx="2" type="sldImg"/>
          </p:nvPr>
        </p:nvSpPr>
        <p:spPr>
          <a:xfrm>
            <a:off x="944563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2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2:notes"/>
          <p:cNvSpPr/>
          <p:nvPr>
            <p:ph idx="2" type="sldImg"/>
          </p:nvPr>
        </p:nvSpPr>
        <p:spPr>
          <a:xfrm>
            <a:off x="944563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944563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3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3:notes"/>
          <p:cNvSpPr/>
          <p:nvPr>
            <p:ph idx="2" type="sldImg"/>
          </p:nvPr>
        </p:nvSpPr>
        <p:spPr>
          <a:xfrm>
            <a:off x="944563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4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4:notes"/>
          <p:cNvSpPr/>
          <p:nvPr>
            <p:ph idx="2" type="sldImg"/>
          </p:nvPr>
        </p:nvSpPr>
        <p:spPr>
          <a:xfrm>
            <a:off x="944563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944563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944563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944563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944563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944563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944563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81" name="Google Shape;81;p4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2" name="Google Shape;82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4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9" name="Google Shape;89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5" name="Google Shape;95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1" name="Google Shape;101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3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7" name="Google Shape;37;p39"/>
          <p:cNvSpPr txBox="1"/>
          <p:nvPr>
            <p:ph idx="2" type="body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39"/>
          <p:cNvSpPr txBox="1"/>
          <p:nvPr>
            <p:ph idx="3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50" name="Google Shape;50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6" name="Google Shape;56;p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7" name="Google Shape;57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3" name="Google Shape;63;p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4" name="Google Shape;64;p4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5" name="Google Shape;65;p4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6" name="Google Shape;66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8.xml"/><Relationship Id="rId5" Type="http://schemas.openxmlformats.org/officeDocument/2006/relationships/slide" Target="/ppt/slides/slide11.xml"/><Relationship Id="rId6" Type="http://schemas.openxmlformats.org/officeDocument/2006/relationships/slide" Target="/ppt/slides/slide15.xml"/><Relationship Id="rId7" Type="http://schemas.openxmlformats.org/officeDocument/2006/relationships/slide" Target="/ppt/slides/slide25.xml"/><Relationship Id="rId8" Type="http://schemas.openxmlformats.org/officeDocument/2006/relationships/slide" Target="/ppt/slides/slide30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2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slide" Target="/ppt/slides/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1.png"/><Relationship Id="rId7" Type="http://schemas.openxmlformats.org/officeDocument/2006/relationships/slide" Target="/ppt/slides/slide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381000" y="1981200"/>
            <a:ext cx="8305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PENCOCOKAN KURVA:</a:t>
            </a:r>
            <a:br>
              <a:rPr b="1" lang="en-US" sz="6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US" sz="4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ANALISA REGRESI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1524000" y="533400"/>
            <a:ext cx="640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Pertemuan IV</a:t>
            </a:r>
            <a:endParaRPr/>
          </a:p>
        </p:txBody>
      </p:sp>
      <p:sp>
        <p:nvSpPr>
          <p:cNvPr id="110" name="Google Shape;1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0"/>
          <p:cNvSpPr txBox="1"/>
          <p:nvPr>
            <p:ph type="title"/>
          </p:nvPr>
        </p:nvSpPr>
        <p:spPr>
          <a:xfrm>
            <a:off x="76200" y="-76200"/>
            <a:ext cx="8915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Regresi Kuadrat Terkecil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(3)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10" name="Google Shape;210;p10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0"/>
          <p:cNvSpPr/>
          <p:nvPr/>
        </p:nvSpPr>
        <p:spPr>
          <a:xfrm>
            <a:off x="152400" y="914400"/>
            <a:ext cx="8839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mic Sans MS"/>
              <a:buAutoNum type="arabicPeriod" startAt="5"/>
            </a:pP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Tingkat kesalahan fungsi g(x) diukur melalui rumus berikut :</a:t>
            </a:r>
            <a:endParaRPr/>
          </a:p>
          <a:p>
            <a:pPr indent="-463550" lvl="0" marL="463550" marR="0" rtl="0" algn="l"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       n	         n</a:t>
            </a:r>
            <a:endParaRPr/>
          </a:p>
          <a:p>
            <a:pPr indent="-463550" lvl="0" marL="463550" marR="0" rtl="0" algn="l"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D</a:t>
            </a:r>
            <a:r>
              <a:rPr b="1" baseline="30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=  Σ E</a:t>
            </a:r>
            <a:r>
              <a:rPr b="1" baseline="-25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= Σ { y</a:t>
            </a:r>
            <a:r>
              <a:rPr b="1" baseline="-25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g(x</a:t>
            </a:r>
            <a:r>
              <a:rPr b="1" baseline="-25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)}</a:t>
            </a:r>
            <a:r>
              <a:rPr b="1" baseline="30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-463550" lvl="0" marL="463550" marR="0" rtl="0" algn="l"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       i=1     i=1</a:t>
            </a:r>
            <a:endParaRPr/>
          </a:p>
          <a:p>
            <a:pPr indent="-463550" lvl="0" marL="4635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63550" lvl="0" marL="463550" marR="0" rtl="0" algn="l"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AutoNum type="arabicPeriod" startAt="6"/>
            </a:pP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Cari nilai parameter a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, …, a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sdmk hingga D</a:t>
            </a:r>
            <a:r>
              <a:rPr b="1" baseline="30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dapat seminimum mungkin. D</a:t>
            </a:r>
            <a:r>
              <a:rPr b="1" baseline="30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bernilai minimum jika turunan pertamanya terhadap a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, …, a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0.</a:t>
            </a:r>
            <a:endParaRPr/>
          </a:p>
          <a:p>
            <a:pPr indent="-463550" lvl="0" marL="4635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00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63550" lvl="0" marL="463550" marR="0" rtl="0" algn="l"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 ∂D</a:t>
            </a:r>
            <a:r>
              <a:rPr b="1" baseline="30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∂D</a:t>
            </a:r>
            <a:r>
              <a:rPr b="1" baseline="30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       ∂D</a:t>
            </a:r>
            <a:r>
              <a:rPr b="1" baseline="30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-463550" lvl="0" marL="463550" marR="0" rtl="0" algn="l"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=  0			=  0	  …	        =  0</a:t>
            </a:r>
            <a:endParaRPr/>
          </a:p>
          <a:p>
            <a:pPr indent="-463550" lvl="0" marL="463550" marR="0" rtl="0" algn="l"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 ∂a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    ∂a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       ∂a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endParaRPr/>
          </a:p>
          <a:p>
            <a:pPr indent="-463550" lvl="0" marL="4635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00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63550" lvl="0" marL="463550" marR="0" rtl="0" algn="l"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7.  Persamaan no 6 di atas akan memberikan nilai parameter a</a:t>
            </a:r>
            <a:r>
              <a:rPr b="1" baseline="-25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</a:t>
            </a:r>
            <a:r>
              <a:rPr b="1" baseline="-25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…, a</a:t>
            </a:r>
            <a:r>
              <a:rPr b="1" baseline="-25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Sehingga persamaan kurva yang mewakili titik</a:t>
            </a:r>
            <a:r>
              <a:rPr b="1" baseline="30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data dapat diperoleh.</a:t>
            </a:r>
            <a:endParaRPr/>
          </a:p>
        </p:txBody>
      </p:sp>
      <p:cxnSp>
        <p:nvCxnSpPr>
          <p:cNvPr id="212" name="Google Shape;212;p10"/>
          <p:cNvCxnSpPr/>
          <p:nvPr/>
        </p:nvCxnSpPr>
        <p:spPr>
          <a:xfrm>
            <a:off x="685800" y="4343400"/>
            <a:ext cx="533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0"/>
          <p:cNvCxnSpPr/>
          <p:nvPr/>
        </p:nvCxnSpPr>
        <p:spPr>
          <a:xfrm>
            <a:off x="2362200" y="4267200"/>
            <a:ext cx="533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10"/>
          <p:cNvCxnSpPr/>
          <p:nvPr/>
        </p:nvCxnSpPr>
        <p:spPr>
          <a:xfrm>
            <a:off x="4572000" y="4267200"/>
            <a:ext cx="533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10">
            <a:hlinkClick action="ppaction://hlinksldjump" r:id="rId3"/>
          </p:cNvPr>
          <p:cNvSpPr/>
          <p:nvPr/>
        </p:nvSpPr>
        <p:spPr>
          <a:xfrm>
            <a:off x="8534400" y="1524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darken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1"/>
          <p:cNvSpPr txBox="1"/>
          <p:nvPr>
            <p:ph type="title"/>
          </p:nvPr>
        </p:nvSpPr>
        <p:spPr>
          <a:xfrm>
            <a:off x="76200" y="-76200"/>
            <a:ext cx="8915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RKT untuk Kurva Linier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(1)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2" name="Google Shape;222;p11"/>
          <p:cNvSpPr txBox="1"/>
          <p:nvPr>
            <p:ph idx="1" type="body"/>
          </p:nvPr>
        </p:nvSpPr>
        <p:spPr>
          <a:xfrm>
            <a:off x="152400" y="8382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mic Sans MS"/>
              <a:buNone/>
            </a:pP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Permasalahan kita akan menjadi sederhana apabila kurva (yang diwakili oleh titik</a:t>
            </a:r>
            <a:r>
              <a:rPr b="1" baseline="30000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data) berbentuk garis lurus.</a:t>
            </a:r>
            <a:endParaRPr/>
          </a:p>
        </p:txBody>
      </p:sp>
      <p:cxnSp>
        <p:nvCxnSpPr>
          <p:cNvPr id="223" name="Google Shape;223;p11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11"/>
          <p:cNvSpPr/>
          <p:nvPr/>
        </p:nvSpPr>
        <p:spPr>
          <a:xfrm>
            <a:off x="152400" y="1752600"/>
            <a:ext cx="88392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Seperti anda ketahui, bahwa persamaan umum sebuah garis lurus adalah :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g(x) = a + bx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Dan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jumlah-kuadrat-kesalahan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dapat dihitung melalui persamaan :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     </a:t>
            </a:r>
            <a:r>
              <a:rPr b="1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</a:t>
            </a:r>
            <a:r>
              <a:rPr b="1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D</a:t>
            </a:r>
            <a:r>
              <a:rPr b="1" baseline="30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∑ E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∑ { y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}</a:t>
            </a:r>
            <a:r>
              <a:rPr b="1" baseline="30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     </a:t>
            </a:r>
            <a:r>
              <a:rPr b="1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i=1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</a:t>
            </a:r>
            <a:r>
              <a:rPr b="1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i=1</a:t>
            </a:r>
            <a:endParaRPr/>
          </a:p>
        </p:txBody>
      </p:sp>
      <p:sp>
        <p:nvSpPr>
          <p:cNvPr id="225" name="Google Shape;225;p11"/>
          <p:cNvSpPr txBox="1"/>
          <p:nvPr/>
        </p:nvSpPr>
        <p:spPr>
          <a:xfrm>
            <a:off x="1196175" y="4724400"/>
            <a:ext cx="6200100" cy="1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rPr>
              <a:t>dimana</a:t>
            </a:r>
            <a:endParaRPr b="1" sz="2000">
              <a:solidFill>
                <a:srgbClr val="38761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y – b x</a:t>
            </a:r>
            <a:endParaRPr b="1" sz="20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l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</a:t>
            </a:r>
            <a:r>
              <a:rPr b="1"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∑ y</a:t>
            </a:r>
            <a:r>
              <a:rPr b="1" baseline="-25000"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x</a:t>
            </a:r>
            <a:r>
              <a:rPr b="1" baseline="-25000"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∑ y</a:t>
            </a:r>
            <a:r>
              <a:rPr b="1" baseline="-25000"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∑ x</a:t>
            </a:r>
            <a:r>
              <a:rPr b="1" baseline="-25000"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None/>
            </a:pPr>
            <a:r>
              <a:rPr b="1"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b = 					    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n ∑ x</a:t>
            </a:r>
            <a:r>
              <a:rPr b="1" baseline="-25000"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(∑ x</a:t>
            </a:r>
            <a:r>
              <a:rPr b="1" baseline="-25000"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1" baseline="30000"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="1" sz="20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6" name="Google Shape;226;p11"/>
          <p:cNvCxnSpPr/>
          <p:nvPr/>
        </p:nvCxnSpPr>
        <p:spPr>
          <a:xfrm>
            <a:off x="2286000" y="6019800"/>
            <a:ext cx="2708100" cy="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5"/>
          <p:cNvSpPr txBox="1"/>
          <p:nvPr>
            <p:ph type="title"/>
          </p:nvPr>
        </p:nvSpPr>
        <p:spPr>
          <a:xfrm>
            <a:off x="76200" y="-76200"/>
            <a:ext cx="8915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RKT untuk Kurva Linier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(5)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3" name="Google Shape;233;p15"/>
          <p:cNvSpPr txBox="1"/>
          <p:nvPr>
            <p:ph idx="1" type="body"/>
          </p:nvPr>
        </p:nvSpPr>
        <p:spPr>
          <a:xfrm>
            <a:off x="228600" y="6858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Persamaan (4) dan (6) dapat dimanfaatkan untuk mendapatkan koefisien a dan b, sehingga fungsi g(x) dapat diperoleh.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6600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Sedangkan untuk mengetahui derajat kesesuaian dari persamaan yang dicari, dapat dihitung melalui </a:t>
            </a:r>
            <a:r>
              <a:rPr b="1" lang="en-US" sz="1800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koefisien korelasi</a:t>
            </a: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yang berbentuk 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6600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  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b="1" baseline="30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D</a:t>
            </a:r>
            <a:r>
              <a:rPr b="1" baseline="30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	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endParaRPr b="1" baseline="30000"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r</a:t>
            </a:r>
            <a:r>
              <a:rPr b="1" baseline="30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			    </a:t>
            </a:r>
            <a:r>
              <a:rPr b="1" lang="en-US" sz="1800">
                <a:latin typeface="Comic Sans MS"/>
                <a:ea typeface="Comic Sans MS"/>
                <a:cs typeface="Comic Sans MS"/>
                <a:sym typeface="Comic Sans MS"/>
              </a:rPr>
              <a:t>… (7)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      D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b="1" baseline="30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dengan,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r   = koefisien korelasi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</a:t>
            </a:r>
            <a:r>
              <a:rPr b="1" lang="en-US" sz="14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       </a:t>
            </a:r>
            <a:r>
              <a:rPr b="1" lang="en-US" sz="14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D</a:t>
            </a:r>
            <a:r>
              <a:rPr b="1" baseline="-25000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b="1" baseline="30000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∑ ( y</a:t>
            </a:r>
            <a:r>
              <a:rPr b="1" baseline="-25000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y )</a:t>
            </a:r>
            <a:r>
              <a:rPr b="1" baseline="30000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2	</a:t>
            </a: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1" baseline="30000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 = ∑ ( y</a:t>
            </a:r>
            <a:r>
              <a:rPr b="1" baseline="-25000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a - bx</a:t>
            </a:r>
            <a:r>
              <a:rPr b="1" baseline="-25000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)</a:t>
            </a:r>
            <a:r>
              <a:rPr b="1" baseline="30000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</a:t>
            </a:r>
            <a:r>
              <a:rPr b="1" lang="en-US" sz="14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i=1</a:t>
            </a: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   </a:t>
            </a:r>
            <a:r>
              <a:rPr b="1" lang="en-US" sz="14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i=1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1" lang="en-US" sz="1800">
                <a:latin typeface="Comic Sans MS"/>
                <a:ea typeface="Comic Sans MS"/>
                <a:cs typeface="Comic Sans MS"/>
                <a:sym typeface="Comic Sans MS"/>
              </a:rPr>
              <a:t>Jika r = 1, maka fungsi g(x) memiliki tingkat kesesuaian yang tinggi dengan persamaan aslinya (f(x)). Atau r = 0 jika sebaliknya.</a:t>
            </a:r>
            <a:endParaRPr/>
          </a:p>
        </p:txBody>
      </p:sp>
      <p:cxnSp>
        <p:nvCxnSpPr>
          <p:cNvPr id="234" name="Google Shape;234;p15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15"/>
          <p:cNvCxnSpPr/>
          <p:nvPr/>
        </p:nvCxnSpPr>
        <p:spPr>
          <a:xfrm>
            <a:off x="1752600" y="3048000"/>
            <a:ext cx="1295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15"/>
          <p:cNvCxnSpPr/>
          <p:nvPr/>
        </p:nvCxnSpPr>
        <p:spPr>
          <a:xfrm>
            <a:off x="2362200" y="4495800"/>
            <a:ext cx="152400" cy="0"/>
          </a:xfrm>
          <a:prstGeom prst="straightConnector1">
            <a:avLst/>
          </a:prstGeom>
          <a:noFill/>
          <a:ln cap="flat" cmpd="sng" w="28575">
            <a:solidFill>
              <a:srgbClr val="6600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6"/>
          <p:cNvSpPr txBox="1"/>
          <p:nvPr>
            <p:ph type="title"/>
          </p:nvPr>
        </p:nvSpPr>
        <p:spPr>
          <a:xfrm>
            <a:off x="76200" y="-762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RKT untuk Kurva Linier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(6)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3" name="Google Shape;243;p16"/>
          <p:cNvSpPr txBox="1"/>
          <p:nvPr>
            <p:ph idx="1" type="body"/>
          </p:nvPr>
        </p:nvSpPr>
        <p:spPr>
          <a:xfrm>
            <a:off x="152400" y="685800"/>
            <a:ext cx="883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 :</a:t>
            </a: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  tentukan persamaan garis yang mewakili data berikut 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	x	1   2   3    4    5    6     7    8     9   10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	y	4   6   8   10   14   16   20   22   24   28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244" name="Google Shape;244;p16"/>
          <p:cNvGraphicFramePr/>
          <p:nvPr/>
        </p:nvGraphicFramePr>
        <p:xfrm>
          <a:off x="228600" y="2209800"/>
          <a:ext cx="5105400" cy="3495675"/>
        </p:xfrm>
        <a:graphic>
          <a:graphicData uri="http://schemas.openxmlformats.org/presentationml/2006/ole">
            <mc:AlternateContent>
              <mc:Choice Requires="v">
                <p:oleObj r:id="rId4" imgH="3495675" imgW="5105400" progId="Excel.Chart.8" spid="_x0000_s1">
                  <p:embed/>
                </p:oleObj>
              </mc:Choice>
              <mc:Fallback>
                <p:oleObj r:id="rId5" imgH="3495675" imgW="5105400" progId="Excel.Chart.8">
                  <p:embed/>
                  <p:pic>
                    <p:nvPicPr>
                      <p:cNvPr id="244" name="Google Shape;244;p1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28600" y="2209800"/>
                        <a:ext cx="5105400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5" name="Google Shape;245;p16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16"/>
          <p:cNvCxnSpPr/>
          <p:nvPr/>
        </p:nvCxnSpPr>
        <p:spPr>
          <a:xfrm>
            <a:off x="609600" y="1295400"/>
            <a:ext cx="563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16"/>
          <p:cNvCxnSpPr/>
          <p:nvPr/>
        </p:nvCxnSpPr>
        <p:spPr>
          <a:xfrm>
            <a:off x="990600" y="10668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48" name="Google Shape;248;p16"/>
          <p:cNvGraphicFramePr/>
          <p:nvPr/>
        </p:nvGraphicFramePr>
        <p:xfrm>
          <a:off x="55626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{AC59FE42-E49D-41B9-9990-981A05D7B6DA}</a:tableStyleId>
              </a:tblPr>
              <a:tblGrid>
                <a:gridCol w="533400"/>
                <a:gridCol w="685800"/>
                <a:gridCol w="685800"/>
                <a:gridCol w="685800"/>
                <a:gridCol w="685800"/>
              </a:tblGrid>
              <a:tr h="1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. y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b="1" baseline="30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∑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1058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7"/>
          <p:cNvSpPr txBox="1"/>
          <p:nvPr>
            <p:ph type="title"/>
          </p:nvPr>
        </p:nvSpPr>
        <p:spPr>
          <a:xfrm>
            <a:off x="76200" y="-762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RKT untuk Kurva Linier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(7)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5" name="Google Shape;255;p17"/>
          <p:cNvSpPr txBox="1"/>
          <p:nvPr>
            <p:ph idx="1" type="body"/>
          </p:nvPr>
        </p:nvSpPr>
        <p:spPr>
          <a:xfrm>
            <a:off x="152400" y="1066800"/>
            <a:ext cx="8839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Nilai rerata untuk x dan y adalah 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x = ∑ x / n  =  55/10   =   5,5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y = ∑ y / n  =  152/10  =  15,2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Jika persamaan umum garis dinyatakan sebagai :  y = a + bx,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dan,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      n ∑ x</a:t>
            </a:r>
            <a:r>
              <a:rPr b="1" baseline="-25000" lang="en-US" sz="1600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 y</a:t>
            </a:r>
            <a:r>
              <a:rPr b="1" baseline="-25000" lang="en-US" sz="1600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 - ∑ x</a:t>
            </a:r>
            <a:r>
              <a:rPr b="1" baseline="-25000" lang="en-US" sz="1600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 ∑ y</a:t>
            </a:r>
            <a:r>
              <a:rPr b="1" baseline="-25000" lang="en-US" sz="1600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	      10 . 1058 – 55 . 152	        2220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b = 			                =			                   =	           =  2,690909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        n ∑ x</a:t>
            </a:r>
            <a:r>
              <a:rPr b="1" baseline="-25000" lang="en-US" sz="1600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lang="en-US" sz="160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 – (∑ x</a:t>
            </a:r>
            <a:r>
              <a:rPr b="1" baseline="-25000" lang="en-US" sz="1600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1" baseline="30000" lang="en-US" sz="160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	               10 . 385 – (55)</a:t>
            </a:r>
            <a:r>
              <a:rPr b="1" baseline="30000" lang="en-US" sz="160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	         825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a = y – bx  =  15,2 + 2,690909 . 5,5  =  30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Jadi persamaan garis yang mendekati rangkaian data tersebut adalah 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			y  =  30 + 2,69x</a:t>
            </a:r>
            <a:endParaRPr/>
          </a:p>
        </p:txBody>
      </p:sp>
      <p:cxnSp>
        <p:nvCxnSpPr>
          <p:cNvPr id="256" name="Google Shape;256;p17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17"/>
          <p:cNvCxnSpPr/>
          <p:nvPr/>
        </p:nvCxnSpPr>
        <p:spPr>
          <a:xfrm>
            <a:off x="685800" y="3581400"/>
            <a:ext cx="2133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17"/>
          <p:cNvCxnSpPr/>
          <p:nvPr/>
        </p:nvCxnSpPr>
        <p:spPr>
          <a:xfrm>
            <a:off x="3505200" y="3581400"/>
            <a:ext cx="2362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17"/>
          <p:cNvCxnSpPr/>
          <p:nvPr/>
        </p:nvCxnSpPr>
        <p:spPr>
          <a:xfrm>
            <a:off x="6400800" y="3581400"/>
            <a:ext cx="609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17"/>
          <p:cNvCxnSpPr/>
          <p:nvPr/>
        </p:nvCxnSpPr>
        <p:spPr>
          <a:xfrm>
            <a:off x="228600" y="1676400"/>
            <a:ext cx="15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17"/>
          <p:cNvCxnSpPr/>
          <p:nvPr/>
        </p:nvCxnSpPr>
        <p:spPr>
          <a:xfrm>
            <a:off x="228600" y="1981200"/>
            <a:ext cx="15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17"/>
          <p:cNvCxnSpPr/>
          <p:nvPr/>
        </p:nvCxnSpPr>
        <p:spPr>
          <a:xfrm>
            <a:off x="685800" y="4267200"/>
            <a:ext cx="15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17"/>
          <p:cNvCxnSpPr/>
          <p:nvPr/>
        </p:nvCxnSpPr>
        <p:spPr>
          <a:xfrm>
            <a:off x="1143000" y="4267200"/>
            <a:ext cx="15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17">
            <a:hlinkClick action="ppaction://hlinksldjump" r:id="rId3"/>
          </p:cNvPr>
          <p:cNvSpPr/>
          <p:nvPr/>
        </p:nvSpPr>
        <p:spPr>
          <a:xfrm>
            <a:off x="8534400" y="1524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darken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8"/>
          <p:cNvSpPr txBox="1"/>
          <p:nvPr>
            <p:ph type="title"/>
          </p:nvPr>
        </p:nvSpPr>
        <p:spPr>
          <a:xfrm>
            <a:off x="228600" y="0"/>
            <a:ext cx="8534400" cy="41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RKT untuk Kurva Non-Linier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(1)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71" name="Google Shape;271;p18"/>
          <p:cNvSpPr txBox="1"/>
          <p:nvPr>
            <p:ph idx="1" type="body"/>
          </p:nvPr>
        </p:nvSpPr>
        <p:spPr>
          <a:xfrm>
            <a:off x="304800" y="914400"/>
            <a:ext cx="8534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Di dalam praktek akan sering kita jumpai kasus dimana plotting titik</a:t>
            </a:r>
            <a:r>
              <a:rPr b="1" baseline="30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data memiliki tren berupa kurva lengkung.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Sehingga pendekatan melalui RKT utk kurva linier menjadi kurang optimal/sesuai untuk digunakan.</a:t>
            </a:r>
            <a:endParaRPr/>
          </a:p>
        </p:txBody>
      </p:sp>
      <p:cxnSp>
        <p:nvCxnSpPr>
          <p:cNvPr id="272" name="Google Shape;272;p18"/>
          <p:cNvCxnSpPr/>
          <p:nvPr/>
        </p:nvCxnSpPr>
        <p:spPr>
          <a:xfrm>
            <a:off x="2286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18"/>
          <p:cNvSpPr/>
          <p:nvPr/>
        </p:nvSpPr>
        <p:spPr>
          <a:xfrm>
            <a:off x="152400" y="5105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Karena kurva lengkung yang didekati dengan sebuah garis lurus tentu akan menimbulkan kesalahan yang cukup berarti. </a:t>
            </a:r>
            <a:endParaRPr/>
          </a:p>
        </p:txBody>
      </p:sp>
      <p:graphicFrame>
        <p:nvGraphicFramePr>
          <p:cNvPr id="274" name="Google Shape;274;p18"/>
          <p:cNvGraphicFramePr/>
          <p:nvPr/>
        </p:nvGraphicFramePr>
        <p:xfrm>
          <a:off x="762000" y="2355850"/>
          <a:ext cx="7620000" cy="2368550"/>
        </p:xfrm>
        <a:graphic>
          <a:graphicData uri="http://schemas.openxmlformats.org/presentationml/2006/ole">
            <mc:AlternateContent>
              <mc:Choice Requires="v">
                <p:oleObj r:id="rId4" imgH="2368550" imgW="7620000" progId="Visio.Drawing.11" spid="_x0000_s1">
                  <p:embed/>
                </p:oleObj>
              </mc:Choice>
              <mc:Fallback>
                <p:oleObj r:id="rId5" imgH="2368550" imgW="7620000" progId="Visio.Drawing.11">
                  <p:embed/>
                  <p:pic>
                    <p:nvPicPr>
                      <p:cNvPr id="274" name="Google Shape;274;p1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2000" y="2355850"/>
                        <a:ext cx="7620000" cy="23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 txBox="1"/>
          <p:nvPr>
            <p:ph type="title"/>
          </p:nvPr>
        </p:nvSpPr>
        <p:spPr>
          <a:xfrm>
            <a:off x="228600" y="0"/>
            <a:ext cx="8534400" cy="41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RKT untuk Kurva Non-Linier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(2)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81" name="Google Shape;281;p19"/>
          <p:cNvSpPr txBox="1"/>
          <p:nvPr>
            <p:ph idx="1" type="body"/>
          </p:nvPr>
        </p:nvSpPr>
        <p:spPr>
          <a:xfrm>
            <a:off x="304800" y="914400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mic Sans MS"/>
              <a:buNone/>
            </a:pP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Kecuali untuk beberapa bentuk fungsi yang memang dapat didekati dengan metode Linierisasi Kurva Non-Linier. Fungsi</a:t>
            </a:r>
            <a:r>
              <a:rPr b="1" baseline="30000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tersebut antara lain :</a:t>
            </a:r>
            <a:endParaRPr/>
          </a:p>
        </p:txBody>
      </p:sp>
      <p:cxnSp>
        <p:nvCxnSpPr>
          <p:cNvPr id="282" name="Google Shape;282;p19"/>
          <p:cNvCxnSpPr/>
          <p:nvPr/>
        </p:nvCxnSpPr>
        <p:spPr>
          <a:xfrm>
            <a:off x="2286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19"/>
          <p:cNvSpPr/>
          <p:nvPr/>
        </p:nvSpPr>
        <p:spPr>
          <a:xfrm>
            <a:off x="76200" y="2209800"/>
            <a:ext cx="9067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AutoNum type="arabicPeriod"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Fungsi Eksponensial</a:t>
            </a:r>
            <a:endParaRPr/>
          </a:p>
          <a:p>
            <a:pPr indent="-4572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 = a e</a:t>
            </a:r>
            <a:r>
              <a:rPr b="1" baseline="30000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bx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	dengan a dan b adalah konstanta</a:t>
            </a:r>
            <a:endParaRPr/>
          </a:p>
          <a:p>
            <a:pPr indent="-4572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00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persamaan di atas dapat dilinierkan dengan logaritma-natural spt berikut :</a:t>
            </a:r>
            <a:endParaRPr/>
          </a:p>
          <a:p>
            <a:pPr indent="-4572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ln y = ln a + b x ln e</a:t>
            </a:r>
            <a:endParaRPr/>
          </a:p>
          <a:p>
            <a:pPr indent="-4572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jika ln e = 1, maka	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ln y = ln a + b x</a:t>
            </a:r>
            <a:endParaRPr/>
          </a:p>
          <a:p>
            <a:pPr indent="-4572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persamaan di atas berbentuk garis lurus dengan kemiringan b, dan memotong sumbu ln y di ln 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0"/>
          <p:cNvSpPr txBox="1"/>
          <p:nvPr>
            <p:ph type="title"/>
          </p:nvPr>
        </p:nvSpPr>
        <p:spPr>
          <a:xfrm>
            <a:off x="228600" y="0"/>
            <a:ext cx="8534400" cy="41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RKT untuk Kurva Non-Linier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(3)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90" name="Google Shape;290;p20"/>
          <p:cNvCxnSpPr/>
          <p:nvPr/>
        </p:nvCxnSpPr>
        <p:spPr>
          <a:xfrm>
            <a:off x="2286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20"/>
          <p:cNvSpPr/>
          <p:nvPr/>
        </p:nvSpPr>
        <p:spPr>
          <a:xfrm>
            <a:off x="152400" y="1143000"/>
            <a:ext cx="8839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Fungsi Berpangkat</a:t>
            </a:r>
            <a:endParaRPr/>
          </a:p>
          <a:p>
            <a:pPr indent="-4572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fungsi berpangkat adalah contoh lain fungsi dengan kurvanya yang non-linier.</a:t>
            </a:r>
            <a:endParaRPr/>
          </a:p>
          <a:p>
            <a:pPr indent="-4572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 = a x</a:t>
            </a:r>
            <a:r>
              <a:rPr b="1" baseline="30000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dengan a dan b adalah konstanta</a:t>
            </a:r>
            <a:endParaRPr/>
          </a:p>
          <a:p>
            <a:pPr indent="-4572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00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me-linier-kan fungsi di atas juga dapat dilakukan menggunakan persamaan logaritmik spt berikut :</a:t>
            </a:r>
            <a:endParaRPr/>
          </a:p>
          <a:p>
            <a:pPr indent="-4572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00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 y = b log x + log a</a:t>
            </a:r>
            <a:endParaRPr b="1" baseline="-25000" i="0" sz="18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persamaan di atas berbentuk garis lurus dengan kemiringan b dan memotong sumbu log y di log 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1"/>
          <p:cNvSpPr txBox="1"/>
          <p:nvPr>
            <p:ph type="title"/>
          </p:nvPr>
        </p:nvSpPr>
        <p:spPr>
          <a:xfrm>
            <a:off x="152400" y="0"/>
            <a:ext cx="8534400" cy="41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RKT untuk Kurva Non-Linier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(4)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98" name="Google Shape;298;p21"/>
          <p:cNvCxnSpPr/>
          <p:nvPr/>
        </p:nvCxnSpPr>
        <p:spPr>
          <a:xfrm>
            <a:off x="2286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21"/>
          <p:cNvSpPr/>
          <p:nvPr/>
        </p:nvSpPr>
        <p:spPr>
          <a:xfrm>
            <a:off x="152400" y="609600"/>
            <a:ext cx="88392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 :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Tentukan persamaan kurva lengkung yang diwakili serangkaian data berikut :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x	 1	 2	 3	 4	 5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y	0,5	1,7	3,4	5,7	8,4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Penyelesaian masalah di atas dilakukan melalui 2 </a:t>
            </a:r>
            <a:r>
              <a:rPr b="1" i="1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fashion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transformasi log dan ln.</a:t>
            </a:r>
            <a:endParaRPr/>
          </a:p>
        </p:txBody>
      </p:sp>
      <p:cxnSp>
        <p:nvCxnSpPr>
          <p:cNvPr id="300" name="Google Shape;300;p21"/>
          <p:cNvCxnSpPr/>
          <p:nvPr/>
        </p:nvCxnSpPr>
        <p:spPr>
          <a:xfrm flipH="1" rot="10800000">
            <a:off x="1524000" y="1520100"/>
            <a:ext cx="3174600" cy="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1"/>
          <p:cNvCxnSpPr/>
          <p:nvPr/>
        </p:nvCxnSpPr>
        <p:spPr>
          <a:xfrm>
            <a:off x="1897900" y="1272388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02" name="Google Shape;302;p21"/>
          <p:cNvGraphicFramePr/>
          <p:nvPr/>
        </p:nvGraphicFramePr>
        <p:xfrm>
          <a:off x="2133600" y="2743200"/>
          <a:ext cx="4648200" cy="3459163"/>
        </p:xfrm>
        <a:graphic>
          <a:graphicData uri="http://schemas.openxmlformats.org/presentationml/2006/ole">
            <mc:AlternateContent>
              <mc:Choice Requires="v">
                <p:oleObj r:id="rId4" imgH="3459163" imgW="4648200" progId="Excel.Chart.8" spid="_x0000_s1">
                  <p:embed/>
                </p:oleObj>
              </mc:Choice>
              <mc:Fallback>
                <p:oleObj r:id="rId5" imgH="3459163" imgW="4648200" progId="Excel.Chart.8">
                  <p:embed/>
                  <p:pic>
                    <p:nvPicPr>
                      <p:cNvPr id="302" name="Google Shape;302;p2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133600" y="2743200"/>
                        <a:ext cx="4648200" cy="345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2"/>
          <p:cNvSpPr txBox="1"/>
          <p:nvPr>
            <p:ph type="title"/>
          </p:nvPr>
        </p:nvSpPr>
        <p:spPr>
          <a:xfrm>
            <a:off x="152400" y="0"/>
            <a:ext cx="8458200" cy="41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RKT untuk Kurva Non-Linier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(5)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309" name="Google Shape;309;p22"/>
          <p:cNvCxnSpPr/>
          <p:nvPr/>
        </p:nvCxnSpPr>
        <p:spPr>
          <a:xfrm>
            <a:off x="2286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22"/>
          <p:cNvSpPr/>
          <p:nvPr/>
        </p:nvSpPr>
        <p:spPr>
          <a:xfrm>
            <a:off x="152400" y="914400"/>
            <a:ext cx="8839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Transformasi log (fungsi asli diamsusikan sebagai fungsi berpangkat)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Misal persamaan yang dicari adalah :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 = ax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Persamaan tersebut dapat dilinierisasi melalui fungsi logaritmik sbb :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 y = log ax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atau dapat pula dinyatakan sebagai :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 y = b log x + log a 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Sehingga jika dimisalkan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 = log x, p = log y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log a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b, akan diperoleh tabel :</a:t>
            </a:r>
            <a:endParaRPr b="1" i="0" sz="16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311" name="Google Shape;311;p22"/>
          <p:cNvGraphicFramePr/>
          <p:nvPr/>
        </p:nvGraphicFramePr>
        <p:xfrm>
          <a:off x="533400" y="365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{AC59FE42-E49D-41B9-9990-981A05D7B6DA}</a:tableStyleId>
              </a:tblPr>
              <a:tblGrid>
                <a:gridCol w="533400"/>
                <a:gridCol w="609600"/>
                <a:gridCol w="762000"/>
                <a:gridCol w="990600"/>
                <a:gridCol w="1066800"/>
                <a:gridCol w="2057400"/>
                <a:gridCol w="1828800"/>
              </a:tblGrid>
              <a:tr h="33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. p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(q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b="1" baseline="30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- 0,301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1,7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0,3010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0,2304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0,0693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0,0906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3,4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0,4771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0,5315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0,2536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0,2276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5,7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0,6020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0,7559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0,4550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0,3624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8,4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0,6990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0,9243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0,6461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0,4886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50"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∑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19,7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2,0791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2,1411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1,4240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1,1692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>
            <p:ph type="title"/>
          </p:nvPr>
        </p:nvSpPr>
        <p:spPr>
          <a:xfrm>
            <a:off x="457200" y="76200"/>
            <a:ext cx="8229600" cy="792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 Minggu Ini</a:t>
            </a:r>
            <a:endParaRPr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228600" y="182880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Char char="•"/>
            </a:pPr>
            <a:r>
              <a:rPr b="1" lang="en-US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Pencocokan Kurva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6600"/>
              </a:buClr>
              <a:buSzPts val="3200"/>
              <a:buFont typeface="Comic Sans MS"/>
              <a:buChar char="•"/>
            </a:pPr>
            <a:r>
              <a:rPr b="1" lang="en-US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Regresi Kuadrat Terkecil (RKT)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6600"/>
              </a:buClr>
              <a:buSzPts val="3200"/>
              <a:buFont typeface="Comic Sans MS"/>
              <a:buNone/>
            </a:pPr>
            <a:r>
              <a:rPr b="1" lang="en-US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- </a:t>
            </a:r>
            <a:r>
              <a:rPr b="1" lang="en-US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RKT untuk Kurva Linier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1" lang="en-US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- </a:t>
            </a:r>
            <a:r>
              <a:rPr b="1" lang="en-US">
                <a:solidFill>
                  <a:srgbClr val="09BF1F"/>
                </a:solidFill>
                <a:latin typeface="Comic Sans MS"/>
                <a:ea typeface="Comic Sans MS"/>
                <a:cs typeface="Comic Sans MS"/>
                <a:sym typeface="Comic Sans MS"/>
              </a:rPr>
              <a:t>RKT untuk Kurva Non-Linier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Char char="•"/>
            </a:pPr>
            <a:r>
              <a:rPr b="1" lang="en-US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Regresi Polynomial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800080"/>
              </a:buClr>
              <a:buSzPts val="3200"/>
              <a:buFont typeface="Comic Sans MS"/>
              <a:buChar char="•"/>
            </a:pPr>
            <a:r>
              <a:rPr b="1" i="1" lang="en-US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Tugas IV</a:t>
            </a:r>
            <a:endParaRPr/>
          </a:p>
        </p:txBody>
      </p:sp>
      <p:cxnSp>
        <p:nvCxnSpPr>
          <p:cNvPr id="118" name="Google Shape;118;p2"/>
          <p:cNvCxnSpPr/>
          <p:nvPr/>
        </p:nvCxnSpPr>
        <p:spPr>
          <a:xfrm>
            <a:off x="533400" y="914400"/>
            <a:ext cx="8001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2">
            <a:hlinkClick action="ppaction://hlinksldjump" r:id="rId3"/>
          </p:cNvPr>
          <p:cNvSpPr/>
          <p:nvPr/>
        </p:nvSpPr>
        <p:spPr>
          <a:xfrm>
            <a:off x="4267200" y="19812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darken" h="120000" w="120000"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none" h="120000" w="120000">
                <a:moveTo>
                  <a:pt x="96000" y="60000"/>
                </a:moveTo>
                <a:lnTo>
                  <a:pt x="24000" y="105000"/>
                </a:lnTo>
                <a:lnTo>
                  <a:pt x="2400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>
            <a:hlinkClick action="ppaction://hlinksldjump" r:id="rId4"/>
          </p:cNvPr>
          <p:cNvSpPr/>
          <p:nvPr/>
        </p:nvSpPr>
        <p:spPr>
          <a:xfrm>
            <a:off x="7086600" y="25908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darken" h="120000" w="120000"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none" h="120000" w="120000">
                <a:moveTo>
                  <a:pt x="96000" y="60000"/>
                </a:moveTo>
                <a:lnTo>
                  <a:pt x="24000" y="105000"/>
                </a:lnTo>
                <a:lnTo>
                  <a:pt x="2400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>
            <a:hlinkClick action="ppaction://hlinksldjump" r:id="rId5"/>
          </p:cNvPr>
          <p:cNvSpPr/>
          <p:nvPr/>
        </p:nvSpPr>
        <p:spPr>
          <a:xfrm>
            <a:off x="5867400" y="32004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darken" h="120000" w="120000"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none" h="120000" w="120000">
                <a:moveTo>
                  <a:pt x="96000" y="60000"/>
                </a:moveTo>
                <a:lnTo>
                  <a:pt x="24000" y="105000"/>
                </a:lnTo>
                <a:lnTo>
                  <a:pt x="2400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>
            <a:hlinkClick action="ppaction://hlinksldjump" r:id="rId6"/>
          </p:cNvPr>
          <p:cNvSpPr/>
          <p:nvPr/>
        </p:nvSpPr>
        <p:spPr>
          <a:xfrm>
            <a:off x="6858000" y="38100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darken" h="120000" w="120000"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none" h="120000" w="120000">
                <a:moveTo>
                  <a:pt x="96000" y="60000"/>
                </a:moveTo>
                <a:lnTo>
                  <a:pt x="24000" y="105000"/>
                </a:lnTo>
                <a:lnTo>
                  <a:pt x="2400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>
            <a:hlinkClick action="ppaction://hlinksldjump" r:id="rId7"/>
          </p:cNvPr>
          <p:cNvSpPr/>
          <p:nvPr/>
        </p:nvSpPr>
        <p:spPr>
          <a:xfrm>
            <a:off x="4495800" y="43434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darken" h="120000" w="120000"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none" h="120000" w="120000">
                <a:moveTo>
                  <a:pt x="96000" y="60000"/>
                </a:moveTo>
                <a:lnTo>
                  <a:pt x="24000" y="105000"/>
                </a:lnTo>
                <a:lnTo>
                  <a:pt x="2400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>
            <a:hlinkClick action="ppaction://hlinksldjump" r:id="rId8"/>
          </p:cNvPr>
          <p:cNvSpPr/>
          <p:nvPr/>
        </p:nvSpPr>
        <p:spPr>
          <a:xfrm>
            <a:off x="2743200" y="49530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darken" h="120000" w="120000"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none" h="120000" w="120000">
                <a:moveTo>
                  <a:pt x="96000" y="60000"/>
                </a:moveTo>
                <a:lnTo>
                  <a:pt x="24000" y="105000"/>
                </a:lnTo>
                <a:lnTo>
                  <a:pt x="2400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3"/>
          <p:cNvSpPr txBox="1"/>
          <p:nvPr>
            <p:ph type="title"/>
          </p:nvPr>
        </p:nvSpPr>
        <p:spPr>
          <a:xfrm>
            <a:off x="152400" y="0"/>
            <a:ext cx="8458200" cy="41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RKT untuk Kurva Non-Linier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(6)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318" name="Google Shape;318;p23"/>
          <p:cNvCxnSpPr/>
          <p:nvPr/>
        </p:nvCxnSpPr>
        <p:spPr>
          <a:xfrm>
            <a:off x="2286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23"/>
          <p:cNvSpPr/>
          <p:nvPr/>
        </p:nvSpPr>
        <p:spPr>
          <a:xfrm>
            <a:off x="152400" y="914400"/>
            <a:ext cx="8839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Dari tabel tersebut dapat diperoleh beberapa parameter penting, seperti :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q = ∑ log x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/ n = 2,0791 / 5 = 0,4158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 = ∑ log y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/ n = 2,1411 / 5 = 0,42822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Sedangkan koefisien A dan B dihitung melalui persamaan (4) dan (6) :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n ∑ q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p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∑ q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∑ p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	   5 (1,4240) – 2,0791 (2,1411)	   2,6684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				          = 				                   = 	        =  1,7572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n ∑ q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(∑ q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1" baseline="30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5 (1,1692) – 2,0791 (2,0791)	   1,5233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p – B q = 0,42822 – 1,7572 . 0,4158 = - 0,3024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Karena  A = log a  🡪  maka  a = 0,4984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Karena  B = b  🡪  maka  b = 1,7572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Dengan demikian fungsi yang dicari adalah :  y = 0,4984 x</a:t>
            </a:r>
            <a:r>
              <a:rPr b="1" baseline="30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1,7572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20" name="Google Shape;320;p23"/>
          <p:cNvCxnSpPr/>
          <p:nvPr/>
        </p:nvCxnSpPr>
        <p:spPr>
          <a:xfrm>
            <a:off x="228600" y="1295400"/>
            <a:ext cx="15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3"/>
          <p:cNvCxnSpPr/>
          <p:nvPr/>
        </p:nvCxnSpPr>
        <p:spPr>
          <a:xfrm>
            <a:off x="228600" y="1600200"/>
            <a:ext cx="15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3"/>
          <p:cNvCxnSpPr/>
          <p:nvPr/>
        </p:nvCxnSpPr>
        <p:spPr>
          <a:xfrm>
            <a:off x="685800" y="3124200"/>
            <a:ext cx="2057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3"/>
          <p:cNvCxnSpPr/>
          <p:nvPr/>
        </p:nvCxnSpPr>
        <p:spPr>
          <a:xfrm>
            <a:off x="3200400" y="3124200"/>
            <a:ext cx="3124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3"/>
          <p:cNvCxnSpPr/>
          <p:nvPr/>
        </p:nvCxnSpPr>
        <p:spPr>
          <a:xfrm>
            <a:off x="6858000" y="3124200"/>
            <a:ext cx="838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3"/>
          <p:cNvCxnSpPr/>
          <p:nvPr/>
        </p:nvCxnSpPr>
        <p:spPr>
          <a:xfrm>
            <a:off x="685800" y="3810000"/>
            <a:ext cx="15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3"/>
          <p:cNvCxnSpPr/>
          <p:nvPr/>
        </p:nvCxnSpPr>
        <p:spPr>
          <a:xfrm>
            <a:off x="1295400" y="3810000"/>
            <a:ext cx="15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4"/>
          <p:cNvSpPr txBox="1"/>
          <p:nvPr>
            <p:ph type="title"/>
          </p:nvPr>
        </p:nvSpPr>
        <p:spPr>
          <a:xfrm>
            <a:off x="152400" y="0"/>
            <a:ext cx="8458200" cy="41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RKT untuk Kurva Non-Linier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(7)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333" name="Google Shape;333;p24"/>
          <p:cNvCxnSpPr/>
          <p:nvPr/>
        </p:nvCxnSpPr>
        <p:spPr>
          <a:xfrm>
            <a:off x="2286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24"/>
          <p:cNvSpPr/>
          <p:nvPr/>
        </p:nvSpPr>
        <p:spPr>
          <a:xfrm>
            <a:off x="152400" y="11430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Transformasi ln (fungsi asli diasumsikan sebagai fungsi eksponensial)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Misal persamaan yang dicari adalah :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 = a e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bx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atau dapat pula dinyatakan sebagai :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ln y = ln a + bx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Sehingga jika dimisalkan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 = x, p = ln y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ln a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b, maka dpt diperoleh tabel :</a:t>
            </a:r>
            <a:endParaRPr b="1" i="0" sz="16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335" name="Google Shape;335;p24"/>
          <p:cNvGraphicFramePr/>
          <p:nvPr/>
        </p:nvGraphicFramePr>
        <p:xfrm>
          <a:off x="914400" y="332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{AC59FE42-E49D-41B9-9990-981A05D7B6DA}</a:tableStyleId>
              </a:tblPr>
              <a:tblGrid>
                <a:gridCol w="685800"/>
                <a:gridCol w="914400"/>
                <a:gridCol w="990600"/>
                <a:gridCol w="1524000"/>
                <a:gridCol w="1763700"/>
                <a:gridCol w="1174750"/>
              </a:tblGrid>
              <a:tr h="33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b="1" baseline="30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. p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- 0,6931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- 0,6931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1,7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0,5306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1,0612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3,4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1,2238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3,6714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5,7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1,7405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6,962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8,4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2,1282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10,641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∑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19,7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4,93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21,6425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5"/>
          <p:cNvSpPr txBox="1"/>
          <p:nvPr>
            <p:ph type="title"/>
          </p:nvPr>
        </p:nvSpPr>
        <p:spPr>
          <a:xfrm>
            <a:off x="152400" y="0"/>
            <a:ext cx="8458200" cy="41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RKT untuk Kurva Non-Linier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(8)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342" name="Google Shape;342;p25"/>
          <p:cNvCxnSpPr/>
          <p:nvPr/>
        </p:nvCxnSpPr>
        <p:spPr>
          <a:xfrm>
            <a:off x="2286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25"/>
          <p:cNvSpPr/>
          <p:nvPr/>
        </p:nvSpPr>
        <p:spPr>
          <a:xfrm>
            <a:off x="152400" y="914400"/>
            <a:ext cx="8839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Dari tabel tersebut dapat diperoleh beberapa parameter penting, seperti :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q = ∑ x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/ n = 15 / 5 = 3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 = ∑ ln y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/ n = 2,0791 / 5 = 0,4158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Sedangkan koefisien A dan B dihitung melalui persamaan (4) dan (6) :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n ∑ q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p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∑ q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∑ p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	   5 (21,6425) – 15 (4,93)	      34,2625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				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=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			                  =   	        =  0,6852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n ∑ q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(∑ q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1" baseline="30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5 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(55) – (15)</a:t>
            </a:r>
            <a:r>
              <a:rPr b="1" baseline="30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       50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p – B q = 0,4158 – 0,68525 . 3 = - 1,63995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Karena  A = ln a  🡪  maka  a = 0,34447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Karena  B = b  🡪  maka  b = 0,68525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Dengan demikian fungsi yang dicari adalah :  y = 0,34447 e</a:t>
            </a:r>
            <a:r>
              <a:rPr b="1" baseline="30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0,68525x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44" name="Google Shape;344;p25"/>
          <p:cNvCxnSpPr/>
          <p:nvPr/>
        </p:nvCxnSpPr>
        <p:spPr>
          <a:xfrm>
            <a:off x="228600" y="1295400"/>
            <a:ext cx="15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5"/>
          <p:cNvCxnSpPr/>
          <p:nvPr/>
        </p:nvCxnSpPr>
        <p:spPr>
          <a:xfrm>
            <a:off x="228600" y="1600200"/>
            <a:ext cx="15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5"/>
          <p:cNvCxnSpPr/>
          <p:nvPr/>
        </p:nvCxnSpPr>
        <p:spPr>
          <a:xfrm>
            <a:off x="685800" y="3124200"/>
            <a:ext cx="2057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5"/>
          <p:cNvCxnSpPr/>
          <p:nvPr/>
        </p:nvCxnSpPr>
        <p:spPr>
          <a:xfrm>
            <a:off x="3200400" y="3124200"/>
            <a:ext cx="2514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5"/>
          <p:cNvCxnSpPr/>
          <p:nvPr/>
        </p:nvCxnSpPr>
        <p:spPr>
          <a:xfrm>
            <a:off x="6324600" y="3124200"/>
            <a:ext cx="838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5"/>
          <p:cNvCxnSpPr/>
          <p:nvPr/>
        </p:nvCxnSpPr>
        <p:spPr>
          <a:xfrm>
            <a:off x="685800" y="3810000"/>
            <a:ext cx="15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5"/>
          <p:cNvCxnSpPr/>
          <p:nvPr/>
        </p:nvCxnSpPr>
        <p:spPr>
          <a:xfrm>
            <a:off x="1295400" y="3810000"/>
            <a:ext cx="15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6"/>
          <p:cNvSpPr txBox="1"/>
          <p:nvPr>
            <p:ph type="title"/>
          </p:nvPr>
        </p:nvSpPr>
        <p:spPr>
          <a:xfrm>
            <a:off x="152400" y="0"/>
            <a:ext cx="8458200" cy="41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RKT untuk Kurva Non-Linier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(9)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357" name="Google Shape;357;p26"/>
          <p:cNvCxnSpPr/>
          <p:nvPr/>
        </p:nvCxnSpPr>
        <p:spPr>
          <a:xfrm>
            <a:off x="2286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26"/>
          <p:cNvSpPr/>
          <p:nvPr/>
        </p:nvSpPr>
        <p:spPr>
          <a:xfrm>
            <a:off x="152400" y="685800"/>
            <a:ext cx="88392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Sekarang waktunya memilih. Mana di antara 2 pendekatan yang memberikan akurasi lebih bagus. Caranya adalah dengan menghitung koefisien korelasi (7) :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     D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b="1" baseline="30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D</a:t>
            </a:r>
            <a:r>
              <a:rPr b="1" baseline="30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r</a:t>
            </a:r>
            <a:r>
              <a:rPr b="1" baseline="30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  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        D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b="1" baseline="30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dengan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			         n			          n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D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b="1" baseline="30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∑ (y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y )</a:t>
            </a:r>
            <a:r>
              <a:rPr b="1" baseline="30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     D</a:t>
            </a:r>
            <a:r>
              <a:rPr b="1" baseline="30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∑ (y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– ax</a:t>
            </a:r>
            <a:r>
              <a:rPr b="1" baseline="30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1" baseline="30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		           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1" baseline="30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∑ (y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– ae</a:t>
            </a:r>
            <a:r>
              <a:rPr b="1" baseline="30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bx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1" baseline="30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i=1			        i=1			          i=1</a:t>
            </a:r>
            <a:endParaRPr/>
          </a:p>
        </p:txBody>
      </p:sp>
      <p:graphicFrame>
        <p:nvGraphicFramePr>
          <p:cNvPr id="359" name="Google Shape;359;p26"/>
          <p:cNvGraphicFramePr/>
          <p:nvPr/>
        </p:nvGraphicFramePr>
        <p:xfrm>
          <a:off x="762000" y="37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{AC59FE42-E49D-41B9-9990-981A05D7B6DA}</a:tableStyleId>
              </a:tblPr>
              <a:tblGrid>
                <a:gridCol w="457200"/>
                <a:gridCol w="609600"/>
                <a:gridCol w="685800"/>
                <a:gridCol w="838200"/>
                <a:gridCol w="990600"/>
                <a:gridCol w="1066800"/>
                <a:gridCol w="990600"/>
                <a:gridCol w="838200"/>
                <a:gridCol w="990600"/>
              </a:tblGrid>
              <a:tr h="3048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Transformasi log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Transformasi ln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0480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g(x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r>
                        <a:rPr b="1" baseline="30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b="1" baseline="30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g(x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r>
                        <a:rPr b="1" baseline="30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b="1" baseline="30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0,4984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0,000003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11,8336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0,6835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0,03367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11,8336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1,6848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0,000231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5,0176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1,3563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0,11813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5,0176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3,4354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0,00125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0,2916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2,6912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0,50240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0,2916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5,7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5,6953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0,000022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3,0976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5,3401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0,12953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3,0976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8,4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8,4296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0,000876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19,8916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10,5963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4,82373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19,8916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∑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19,7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0,00238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40,132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5,60746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40,132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60" name="Google Shape;360;p26"/>
          <p:cNvCxnSpPr/>
          <p:nvPr/>
        </p:nvCxnSpPr>
        <p:spPr>
          <a:xfrm>
            <a:off x="2133600" y="1981200"/>
            <a:ext cx="838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26"/>
          <p:cNvSpPr/>
          <p:nvPr/>
        </p:nvSpPr>
        <p:spPr>
          <a:xfrm>
            <a:off x="3581400" y="2743200"/>
            <a:ext cx="2362200" cy="838200"/>
          </a:xfrm>
          <a:prstGeom prst="wedgeRoundRectCallout">
            <a:avLst>
              <a:gd fmla="val -32208" name="adj1"/>
              <a:gd fmla="val 118009" name="adj2"/>
              <a:gd fmla="val 16667" name="adj3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6"/>
          <p:cNvSpPr/>
          <p:nvPr/>
        </p:nvSpPr>
        <p:spPr>
          <a:xfrm>
            <a:off x="6477000" y="2743200"/>
            <a:ext cx="2362200" cy="838200"/>
          </a:xfrm>
          <a:prstGeom prst="wedgeRoundRectCallout">
            <a:avLst>
              <a:gd fmla="val -28690" name="adj1"/>
              <a:gd fmla="val 121315" name="adj2"/>
              <a:gd fmla="val 16667" name="adj3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3" name="Google Shape;363;p26"/>
          <p:cNvCxnSpPr/>
          <p:nvPr/>
        </p:nvCxnSpPr>
        <p:spPr>
          <a:xfrm>
            <a:off x="2019300" y="2996175"/>
            <a:ext cx="152400" cy="0"/>
          </a:xfrm>
          <a:prstGeom prst="straightConnector1">
            <a:avLst/>
          </a:prstGeom>
          <a:noFill/>
          <a:ln cap="flat" cmpd="sng" w="28575">
            <a:solidFill>
              <a:srgbClr val="6600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7"/>
          <p:cNvSpPr txBox="1"/>
          <p:nvPr>
            <p:ph type="title"/>
          </p:nvPr>
        </p:nvSpPr>
        <p:spPr>
          <a:xfrm>
            <a:off x="152400" y="0"/>
            <a:ext cx="8458200" cy="41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RKT untuk Kurva Non-Linier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(9)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370" name="Google Shape;370;p27"/>
          <p:cNvCxnSpPr/>
          <p:nvPr/>
        </p:nvCxnSpPr>
        <p:spPr>
          <a:xfrm>
            <a:off x="2286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27"/>
          <p:cNvSpPr/>
          <p:nvPr/>
        </p:nvSpPr>
        <p:spPr>
          <a:xfrm>
            <a:off x="152400" y="914400"/>
            <a:ext cx="8839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Dari tabel tersebut dapat dicari nilai r untuk transformasi log :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D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D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    ½	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40,132 – 0,00238   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½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 =   		      =  			                  =  0,99997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D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		                   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40,132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Sedangkan untuk transformasi ln :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D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D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    ½	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40,132 – 5,60746   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½</a:t>
            </a:r>
            <a:endParaRPr b="1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 =   		      =  			                   =  0,92751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D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		                    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40,132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baseline="3000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Dapat dilihat bahwa koefisien korelasi r untuk transformasi log lebih mendekati nilai 1 dibanding transformasi ln. Sehingga bisa disimpulkan bahwa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transformasi log memberikan pendekatan yang lebih baik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cxnSp>
        <p:nvCxnSpPr>
          <p:cNvPr id="372" name="Google Shape;372;p27"/>
          <p:cNvCxnSpPr/>
          <p:nvPr/>
        </p:nvCxnSpPr>
        <p:spPr>
          <a:xfrm>
            <a:off x="762000" y="1905000"/>
            <a:ext cx="838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p27"/>
          <p:cNvSpPr/>
          <p:nvPr/>
        </p:nvSpPr>
        <p:spPr>
          <a:xfrm>
            <a:off x="609600" y="1447800"/>
            <a:ext cx="76200" cy="838200"/>
          </a:xfrm>
          <a:prstGeom prst="leftBracket">
            <a:avLst>
              <a:gd fmla="val 91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7"/>
          <p:cNvSpPr/>
          <p:nvPr/>
        </p:nvSpPr>
        <p:spPr>
          <a:xfrm>
            <a:off x="609600" y="3200400"/>
            <a:ext cx="76200" cy="838200"/>
          </a:xfrm>
          <a:prstGeom prst="leftBracket">
            <a:avLst>
              <a:gd fmla="val 91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7"/>
          <p:cNvSpPr/>
          <p:nvPr/>
        </p:nvSpPr>
        <p:spPr>
          <a:xfrm>
            <a:off x="1603275" y="1447800"/>
            <a:ext cx="76200" cy="838200"/>
          </a:xfrm>
          <a:prstGeom prst="rightBracket">
            <a:avLst>
              <a:gd fmla="val 91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7"/>
          <p:cNvSpPr/>
          <p:nvPr/>
        </p:nvSpPr>
        <p:spPr>
          <a:xfrm>
            <a:off x="1600200" y="3200400"/>
            <a:ext cx="76200" cy="838200"/>
          </a:xfrm>
          <a:prstGeom prst="rightBracket">
            <a:avLst>
              <a:gd fmla="val 91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7" name="Google Shape;377;p27"/>
          <p:cNvCxnSpPr/>
          <p:nvPr/>
        </p:nvCxnSpPr>
        <p:spPr>
          <a:xfrm>
            <a:off x="762000" y="3657600"/>
            <a:ext cx="838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27"/>
          <p:cNvCxnSpPr/>
          <p:nvPr/>
        </p:nvCxnSpPr>
        <p:spPr>
          <a:xfrm>
            <a:off x="2819400" y="1905000"/>
            <a:ext cx="1828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27"/>
          <p:cNvCxnSpPr/>
          <p:nvPr/>
        </p:nvCxnSpPr>
        <p:spPr>
          <a:xfrm>
            <a:off x="2819400" y="3657600"/>
            <a:ext cx="1828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27"/>
          <p:cNvSpPr/>
          <p:nvPr/>
        </p:nvSpPr>
        <p:spPr>
          <a:xfrm>
            <a:off x="2667000" y="1447800"/>
            <a:ext cx="76200" cy="838200"/>
          </a:xfrm>
          <a:prstGeom prst="leftBracket">
            <a:avLst>
              <a:gd fmla="val 91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2667000" y="3200400"/>
            <a:ext cx="76200" cy="838200"/>
          </a:xfrm>
          <a:prstGeom prst="leftBracket">
            <a:avLst>
              <a:gd fmla="val 91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4724400" y="1447800"/>
            <a:ext cx="76200" cy="838200"/>
          </a:xfrm>
          <a:prstGeom prst="rightBracket">
            <a:avLst>
              <a:gd fmla="val 91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4727475" y="3190225"/>
            <a:ext cx="76200" cy="838200"/>
          </a:xfrm>
          <a:prstGeom prst="rightBracket">
            <a:avLst>
              <a:gd fmla="val 91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7">
            <a:hlinkClick action="ppaction://hlinksldjump" r:id="rId3"/>
          </p:cNvPr>
          <p:cNvSpPr/>
          <p:nvPr/>
        </p:nvSpPr>
        <p:spPr>
          <a:xfrm>
            <a:off x="8610600" y="1524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darken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8"/>
          <p:cNvSpPr txBox="1"/>
          <p:nvPr>
            <p:ph type="title"/>
          </p:nvPr>
        </p:nvSpPr>
        <p:spPr>
          <a:xfrm>
            <a:off x="76200" y="-76200"/>
            <a:ext cx="8915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Regresi Polynomial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(1)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91" name="Google Shape;391;p28"/>
          <p:cNvSpPr txBox="1"/>
          <p:nvPr>
            <p:ph idx="1" type="body"/>
          </p:nvPr>
        </p:nvSpPr>
        <p:spPr>
          <a:xfrm>
            <a:off x="0" y="1066800"/>
            <a:ext cx="9144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mic Sans MS"/>
              <a:buNone/>
            </a:pP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Persamaan garis lurus dapat didekati dg </a:t>
            </a:r>
            <a:r>
              <a:rPr b="1"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Kuadrat Terkecil</a:t>
            </a: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mic Sans MS"/>
              <a:buNone/>
            </a:pP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Sementara untuk kurva lengkung, pendekatan yang cukup logis adalah melalui transformasi log atau ln.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mic Sans MS"/>
              <a:buNone/>
            </a:pP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Atau, untuk kurva lengkung dapat didekati dengan </a:t>
            </a:r>
            <a:r>
              <a:rPr b="1"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Regresi Polynomial</a:t>
            </a: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cxnSp>
        <p:nvCxnSpPr>
          <p:cNvPr id="392" name="Google Shape;392;p28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28"/>
          <p:cNvSpPr/>
          <p:nvPr/>
        </p:nvSpPr>
        <p:spPr>
          <a:xfrm>
            <a:off x="304800" y="3352800"/>
            <a:ext cx="8382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Persamaan polynomial orde-r mempunyai bentuk :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 = a</a:t>
            </a:r>
            <a:r>
              <a:rPr b="1" baseline="-25000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a</a:t>
            </a:r>
            <a:r>
              <a:rPr b="1" baseline="-25000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 + a</a:t>
            </a:r>
            <a:r>
              <a:rPr b="1" baseline="-25000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30000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… + a</a:t>
            </a:r>
            <a:r>
              <a:rPr b="1" baseline="-25000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30000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660066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Jumlah kuadrat kesalahan dr pendekatan polynom di atas adalah :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660066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	       		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1" baseline="30000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∑ (y</a:t>
            </a:r>
            <a:r>
              <a:rPr b="1" baseline="-25000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a</a:t>
            </a:r>
            <a:r>
              <a:rPr b="1" baseline="-25000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a</a:t>
            </a:r>
            <a:r>
              <a:rPr b="1" baseline="-25000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a</a:t>
            </a:r>
            <a:r>
              <a:rPr b="1" baseline="-25000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… - a</a:t>
            </a:r>
            <a:r>
              <a:rPr b="1" baseline="-25000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1" baseline="30000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="1" baseline="3000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	      		</a:t>
            </a:r>
            <a:r>
              <a:rPr b="1"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i=1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9"/>
          <p:cNvSpPr txBox="1"/>
          <p:nvPr>
            <p:ph type="title"/>
          </p:nvPr>
        </p:nvSpPr>
        <p:spPr>
          <a:xfrm>
            <a:off x="76200" y="-76200"/>
            <a:ext cx="8915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Regresi Polynomial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(2)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00" name="Google Shape;400;p29"/>
          <p:cNvSpPr txBox="1"/>
          <p:nvPr>
            <p:ph idx="1" type="body"/>
          </p:nvPr>
        </p:nvSpPr>
        <p:spPr>
          <a:xfrm>
            <a:off x="152400" y="838200"/>
            <a:ext cx="8915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Jika didiferensiasi terhadap setiap koefisiennya, maka persamaan (8) akan menjadi 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∂D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              </a:t>
            </a:r>
            <a:r>
              <a:rPr b="1" lang="en-US" sz="1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= - 2 ∑    (a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a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 - a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… - a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∂a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              </a:t>
            </a:r>
            <a:r>
              <a:rPr b="1" lang="en-US" sz="1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i=1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baseline="-25000" sz="16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baseline="-25000" sz="16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∂D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              </a:t>
            </a:r>
            <a:r>
              <a:rPr b="1" lang="en-US" sz="1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= - 2 ∑ x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(a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a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 - a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… - a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∂a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              </a:t>
            </a:r>
            <a:r>
              <a:rPr b="1" lang="en-US" sz="1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i=1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baseline="-25000" sz="16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baseline="-25000" sz="16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∂D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              </a:t>
            </a:r>
            <a:r>
              <a:rPr b="1" lang="en-US" sz="1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= - 2 ∑ x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(a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a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 - a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… - a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∂a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              </a:t>
            </a:r>
            <a:r>
              <a:rPr b="1" lang="en-US" sz="1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i=1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baseline="-25000" sz="16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∂D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              </a:t>
            </a:r>
            <a:r>
              <a:rPr b="1" lang="en-US" sz="1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= - 2 ∑ x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(a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a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 - a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… - a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∂a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              </a:t>
            </a:r>
            <a:r>
              <a:rPr b="1" lang="en-US" sz="1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i=1</a:t>
            </a:r>
            <a:endParaRPr/>
          </a:p>
        </p:txBody>
      </p:sp>
      <p:cxnSp>
        <p:nvCxnSpPr>
          <p:cNvPr id="401" name="Google Shape;401;p29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29"/>
          <p:cNvCxnSpPr/>
          <p:nvPr/>
        </p:nvCxnSpPr>
        <p:spPr>
          <a:xfrm>
            <a:off x="152400" y="1676400"/>
            <a:ext cx="457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29"/>
          <p:cNvCxnSpPr/>
          <p:nvPr/>
        </p:nvCxnSpPr>
        <p:spPr>
          <a:xfrm>
            <a:off x="152400" y="2895600"/>
            <a:ext cx="457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9"/>
          <p:cNvCxnSpPr/>
          <p:nvPr/>
        </p:nvCxnSpPr>
        <p:spPr>
          <a:xfrm>
            <a:off x="152400" y="4114800"/>
            <a:ext cx="457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29"/>
          <p:cNvCxnSpPr/>
          <p:nvPr/>
        </p:nvCxnSpPr>
        <p:spPr>
          <a:xfrm>
            <a:off x="152400" y="5943600"/>
            <a:ext cx="457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29"/>
          <p:cNvSpPr/>
          <p:nvPr/>
        </p:nvSpPr>
        <p:spPr>
          <a:xfrm>
            <a:off x="5263125" y="1828800"/>
            <a:ext cx="3652200" cy="753000"/>
          </a:xfrm>
          <a:prstGeom prst="wedgeRoundRectCallout">
            <a:avLst>
              <a:gd fmla="val -70197" name="adj1"/>
              <a:gd fmla="val 185013" name="adj2"/>
              <a:gd fmla="val 16667" name="adj3"/>
            </a:avLst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Bentuk persamaan</a:t>
            </a:r>
            <a:r>
              <a:rPr b="1" baseline="30000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nya menyerupai sistem persamaan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0"/>
          <p:cNvSpPr txBox="1"/>
          <p:nvPr>
            <p:ph type="title"/>
          </p:nvPr>
        </p:nvSpPr>
        <p:spPr>
          <a:xfrm>
            <a:off x="76200" y="-76200"/>
            <a:ext cx="8915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Regresi Polynomial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(3)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13" name="Google Shape;413;p30"/>
          <p:cNvSpPr txBox="1"/>
          <p:nvPr>
            <p:ph idx="1" type="body"/>
          </p:nvPr>
        </p:nvSpPr>
        <p:spPr>
          <a:xfrm>
            <a:off x="381000" y="1371600"/>
            <a:ext cx="8305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n       ∑x      ∑x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	  …	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∑x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		       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∑y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baseline="-25000"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∑x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	 ∑x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∑x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	  …	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∑x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r+1		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∑x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baseline="-25000"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∑x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	 ∑x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∑x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	  …	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∑x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r+2		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=	 ∑x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baseline="-25000"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.	  .	   .		  .		 .		   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.	  .	   .		  .		 .		   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.	  .	   .		  .		 .		   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∑x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	 ∑x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r+1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∑x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r+2	  …	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∑x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r+r		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∑x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 b="1" baseline="30000"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14" name="Google Shape;414;p30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30"/>
          <p:cNvSpPr/>
          <p:nvPr/>
        </p:nvSpPr>
        <p:spPr>
          <a:xfrm>
            <a:off x="304800" y="1447800"/>
            <a:ext cx="228600" cy="3276600"/>
          </a:xfrm>
          <a:prstGeom prst="leftBracket">
            <a:avLst>
              <a:gd fmla="val 119444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0"/>
          <p:cNvSpPr/>
          <p:nvPr/>
        </p:nvSpPr>
        <p:spPr>
          <a:xfrm>
            <a:off x="4724400" y="1371600"/>
            <a:ext cx="228600" cy="3200400"/>
          </a:xfrm>
          <a:prstGeom prst="leftBracket">
            <a:avLst>
              <a:gd fmla="val 1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0"/>
          <p:cNvSpPr/>
          <p:nvPr/>
        </p:nvSpPr>
        <p:spPr>
          <a:xfrm>
            <a:off x="5867400" y="1371600"/>
            <a:ext cx="228600" cy="3200400"/>
          </a:xfrm>
          <a:prstGeom prst="leftBracket">
            <a:avLst>
              <a:gd fmla="val 1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0"/>
          <p:cNvSpPr/>
          <p:nvPr/>
        </p:nvSpPr>
        <p:spPr>
          <a:xfrm>
            <a:off x="4343400" y="1371600"/>
            <a:ext cx="228600" cy="3200400"/>
          </a:xfrm>
          <a:prstGeom prst="rightBracket">
            <a:avLst>
              <a:gd fmla="val 1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0"/>
          <p:cNvSpPr/>
          <p:nvPr/>
        </p:nvSpPr>
        <p:spPr>
          <a:xfrm>
            <a:off x="5257800" y="1295400"/>
            <a:ext cx="228600" cy="3200400"/>
          </a:xfrm>
          <a:prstGeom prst="rightBracket">
            <a:avLst>
              <a:gd fmla="val 1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0"/>
          <p:cNvSpPr/>
          <p:nvPr/>
        </p:nvSpPr>
        <p:spPr>
          <a:xfrm>
            <a:off x="6629400" y="1371600"/>
            <a:ext cx="228600" cy="3200400"/>
          </a:xfrm>
          <a:prstGeom prst="rightBracket">
            <a:avLst>
              <a:gd fmla="val 1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0"/>
          <p:cNvSpPr/>
          <p:nvPr/>
        </p:nvSpPr>
        <p:spPr>
          <a:xfrm>
            <a:off x="304800" y="4800600"/>
            <a:ext cx="8610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Berarti kita bisa menyatakan himpunan persamaan turunan tersebut menjadi persamaan matriks AX = B. Dan selanjutnya kita dapat menggunakan metode eliminasi Gauss, Gauss-Jordan, dll untuk mencari nilai a</a:t>
            </a:r>
            <a:r>
              <a:rPr b="1" baseline="-25000" i="0" lang="en-US" sz="18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</a:t>
            </a:r>
            <a:r>
              <a:rPr b="1" baseline="-25000" i="0" lang="en-US" sz="18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…, a</a:t>
            </a:r>
            <a:r>
              <a:rPr b="1" baseline="-25000" i="0" lang="en-US" sz="18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1" baseline="30000" i="0" sz="18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1"/>
          <p:cNvSpPr txBox="1"/>
          <p:nvPr>
            <p:ph type="title"/>
          </p:nvPr>
        </p:nvSpPr>
        <p:spPr>
          <a:xfrm>
            <a:off x="76200" y="-76200"/>
            <a:ext cx="8915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Regresi Polynomial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(4)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428" name="Google Shape;428;p31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31"/>
          <p:cNvSpPr/>
          <p:nvPr/>
        </p:nvSpPr>
        <p:spPr>
          <a:xfrm>
            <a:off x="1371600" y="4343400"/>
            <a:ext cx="76200" cy="1371600"/>
          </a:xfrm>
          <a:prstGeom prst="leftBracket">
            <a:avLst>
              <a:gd fmla="val 150000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1"/>
          <p:cNvSpPr/>
          <p:nvPr/>
        </p:nvSpPr>
        <p:spPr>
          <a:xfrm>
            <a:off x="4114800" y="4343400"/>
            <a:ext cx="152400" cy="1371600"/>
          </a:xfrm>
          <a:prstGeom prst="leftBracket">
            <a:avLst>
              <a:gd fmla="val 75000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1"/>
          <p:cNvSpPr/>
          <p:nvPr/>
        </p:nvSpPr>
        <p:spPr>
          <a:xfrm>
            <a:off x="5334000" y="4343400"/>
            <a:ext cx="152400" cy="1371600"/>
          </a:xfrm>
          <a:prstGeom prst="leftBracket">
            <a:avLst>
              <a:gd fmla="val 75000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1"/>
          <p:cNvSpPr/>
          <p:nvPr/>
        </p:nvSpPr>
        <p:spPr>
          <a:xfrm>
            <a:off x="3810000" y="4343400"/>
            <a:ext cx="76200" cy="1371600"/>
          </a:xfrm>
          <a:prstGeom prst="rightBracket">
            <a:avLst>
              <a:gd fmla="val 150000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1"/>
          <p:cNvSpPr/>
          <p:nvPr/>
        </p:nvSpPr>
        <p:spPr>
          <a:xfrm>
            <a:off x="4572000" y="4343400"/>
            <a:ext cx="152400" cy="1371600"/>
          </a:xfrm>
          <a:prstGeom prst="rightBracket">
            <a:avLst>
              <a:gd fmla="val 75000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1"/>
          <p:cNvSpPr/>
          <p:nvPr/>
        </p:nvSpPr>
        <p:spPr>
          <a:xfrm>
            <a:off x="6019800" y="4343400"/>
            <a:ext cx="152400" cy="1371600"/>
          </a:xfrm>
          <a:prstGeom prst="rightBracket">
            <a:avLst>
              <a:gd fmla="val 75000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1"/>
          <p:cNvSpPr/>
          <p:nvPr/>
        </p:nvSpPr>
        <p:spPr>
          <a:xfrm>
            <a:off x="304800" y="1103313"/>
            <a:ext cx="8534400" cy="27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 :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carilah persamaan kurva polynomial orde-2 yang mewakili data berikut :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x	 0	    1	  2	       3	       4	       5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y	2,1	  7,7	13,6	27,2	40,9	61,1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Persamaan polynomial orde-2 memiliki bentuk :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g(x) = a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a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 + a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Diferensialisasi D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terhadap setiap koefisiennya akan menghasilkan bentuk :</a:t>
            </a:r>
            <a:endParaRPr/>
          </a:p>
        </p:txBody>
      </p:sp>
      <p:sp>
        <p:nvSpPr>
          <p:cNvPr id="436" name="Google Shape;436;p31"/>
          <p:cNvSpPr/>
          <p:nvPr/>
        </p:nvSpPr>
        <p:spPr>
          <a:xfrm>
            <a:off x="1295400" y="4267200"/>
            <a:ext cx="64770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 n	       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∑x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∑x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a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  ∑y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∑x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	 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∑x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∑x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a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=     ∑x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∑x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	 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∑x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∑x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a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 ∑x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1" baseline="-25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cxnSp>
        <p:nvCxnSpPr>
          <p:cNvPr id="437" name="Google Shape;437;p31"/>
          <p:cNvCxnSpPr/>
          <p:nvPr/>
        </p:nvCxnSpPr>
        <p:spPr>
          <a:xfrm>
            <a:off x="990600" y="1676400"/>
            <a:ext cx="609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31"/>
          <p:cNvCxnSpPr/>
          <p:nvPr/>
        </p:nvCxnSpPr>
        <p:spPr>
          <a:xfrm>
            <a:off x="1600200" y="14478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2"/>
          <p:cNvSpPr txBox="1"/>
          <p:nvPr>
            <p:ph type="title"/>
          </p:nvPr>
        </p:nvSpPr>
        <p:spPr>
          <a:xfrm>
            <a:off x="76200" y="-762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Regresi Polynomial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(5)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445" name="Google Shape;445;p32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" name="Google Shape;446;p32"/>
          <p:cNvSpPr/>
          <p:nvPr/>
        </p:nvSpPr>
        <p:spPr>
          <a:xfrm>
            <a:off x="152400" y="3505200"/>
            <a:ext cx="88392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Dengan menggunakan data tabel, maka diperoleh :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6a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 15a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  55a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 397,4				                  a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    0,1922732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15a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 55a</a:t>
            </a:r>
            <a:r>
              <a:rPr b="1" baseline="-25000"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+ 175a</a:t>
            </a:r>
            <a:r>
              <a:rPr b="1" baseline="-25000"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  585,6	                     		</a:t>
            </a:r>
            <a:r>
              <a:rPr b="1"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- 33,20882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55a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+ 175a</a:t>
            </a:r>
            <a:r>
              <a:rPr b="1" baseline="-25000"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+ 979a</a:t>
            </a:r>
            <a:r>
              <a:rPr b="1" baseline="-25000"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2488,8				                   a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 147,49288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Jadi persamaan kurva yang dicari adalah :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y = 147,49288 – 33,20882x + 0,1922732x</a:t>
            </a:r>
            <a:r>
              <a:rPr b="1" baseline="30000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447" name="Google Shape;447;p32"/>
          <p:cNvGraphicFramePr/>
          <p:nvPr/>
        </p:nvGraphicFramePr>
        <p:xfrm>
          <a:off x="7620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{AC59FE42-E49D-41B9-9990-981A05D7B6DA}</a:tableStyleId>
              </a:tblPr>
              <a:tblGrid>
                <a:gridCol w="533400"/>
                <a:gridCol w="762000"/>
                <a:gridCol w="838200"/>
                <a:gridCol w="838200"/>
                <a:gridCol w="838200"/>
                <a:gridCol w="1295400"/>
                <a:gridCol w="1295400"/>
                <a:gridCol w="1295400"/>
              </a:tblGrid>
              <a:tr h="33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T="45700" marB="4570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b="1" baseline="30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b="1" baseline="30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b="1" baseline="30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b="1" baseline="30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00" marB="4570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7,7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7,7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7,7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00" marB="4570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13,6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27,2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54,4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00" marB="4570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27,2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81,6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244,8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00" marB="4570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40,9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256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163,6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654,4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00" marB="4570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61,1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75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625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305,5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1527,5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mic Sans M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∑</a:t>
                      </a:r>
                      <a:endParaRPr/>
                    </a:p>
                  </a:txBody>
                  <a:tcPr marT="45700" marB="4570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397,4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55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175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979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585,6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2488,8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48" name="Google Shape;448;p32"/>
          <p:cNvSpPr/>
          <p:nvPr/>
        </p:nvSpPr>
        <p:spPr>
          <a:xfrm>
            <a:off x="3810000" y="3962400"/>
            <a:ext cx="2514600" cy="609600"/>
          </a:xfrm>
          <a:prstGeom prst="rightArrow">
            <a:avLst>
              <a:gd fmla="val 50000" name="adj1"/>
              <a:gd fmla="val 103125" name="adj2"/>
            </a:avLst>
          </a:prstGeom>
          <a:solidFill>
            <a:srgbClr val="FCF60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2">
            <a:hlinkClick action="ppaction://hlinksldjump" r:id="rId3"/>
          </p:cNvPr>
          <p:cNvSpPr/>
          <p:nvPr/>
        </p:nvSpPr>
        <p:spPr>
          <a:xfrm>
            <a:off x="8534400" y="1524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darken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>
            <p:ph type="title"/>
          </p:nvPr>
        </p:nvSpPr>
        <p:spPr>
          <a:xfrm>
            <a:off x="76200" y="-76200"/>
            <a:ext cx="8915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Pencocokan Kurva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(1)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31" name="Google Shape;131;p3"/>
          <p:cNvSpPr txBox="1"/>
          <p:nvPr>
            <p:ph idx="1" type="body"/>
          </p:nvPr>
        </p:nvSpPr>
        <p:spPr>
          <a:xfrm>
            <a:off x="152400" y="990600"/>
            <a:ext cx="883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mic Sans MS"/>
              <a:buNone/>
            </a:pP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Seringkali data tersajikan dalam bentuk rangkaian nilai diskrit (deretan angka</a:t>
            </a:r>
            <a:r>
              <a:rPr b="1" baseline="30000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dalam urutan yang kontinu), tanpa disertai bentuk fungsi yang menghasilkan data tsb.</a:t>
            </a:r>
            <a:endParaRPr/>
          </a:p>
        </p:txBody>
      </p:sp>
      <p:cxnSp>
        <p:nvCxnSpPr>
          <p:cNvPr id="132" name="Google Shape;132;p3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3"/>
          <p:cNvSpPr/>
          <p:nvPr/>
        </p:nvSpPr>
        <p:spPr>
          <a:xfrm>
            <a:off x="152400" y="2438400"/>
            <a:ext cx="8839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Dalam kasus di atas, kita dapat men-”generate” fungsi sederhana untuk mengaproksimasi bentuk fungsi sebenarnya dengan memanfaatkan rangkaian data yang ada.</a:t>
            </a: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152400" y="3886200"/>
            <a:ext cx="8839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Mengapa bentuk fungsi begitu penting bagi kita?...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6600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660066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Selain untuk memenuhi kebutuhan proses numeris, seperti integrasi atau mendapatkan solusi pendekatan dari persamaan differensial, seringkali kita harus menganalisa tren atau melakukan pengujian hipotesa terhadap nilai</a:t>
            </a:r>
            <a:r>
              <a:rPr b="1" baseline="30000" i="0" lang="en-US" sz="20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diskrit yang dihasilkan oleh fungsi tsb.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5" name="Google Shape;455;p33"/>
          <p:cNvCxnSpPr/>
          <p:nvPr/>
        </p:nvCxnSpPr>
        <p:spPr>
          <a:xfrm>
            <a:off x="152400" y="533400"/>
            <a:ext cx="88392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33"/>
          <p:cNvSpPr/>
          <p:nvPr/>
        </p:nvSpPr>
        <p:spPr>
          <a:xfrm>
            <a:off x="152400" y="990600"/>
            <a:ext cx="8763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3225" lvl="0" marL="4032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AutoNum type="arabicPeriod"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Tentukan: (a) rerata; (b) deviasi standar; dan (c) varian; dari data-data berikut</a:t>
            </a:r>
            <a:endParaRPr/>
          </a:p>
          <a:p>
            <a:pPr indent="-403225" lvl="0" marL="40322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0,95	1,42	1,54	1,55	1,63</a:t>
            </a:r>
            <a:endParaRPr/>
          </a:p>
          <a:p>
            <a:pPr indent="-403225" lvl="0" marL="40322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1,32	1,15	1,47	1,95	1,25</a:t>
            </a:r>
            <a:endParaRPr/>
          </a:p>
          <a:p>
            <a:pPr indent="-403225" lvl="0" marL="40322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1,46	1,47	1,92	1,35	1,05</a:t>
            </a:r>
            <a:endParaRPr/>
          </a:p>
          <a:p>
            <a:pPr indent="-403225" lvl="0" marL="40322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1,85	1,74	1,65	1,78	1,71</a:t>
            </a:r>
            <a:endParaRPr/>
          </a:p>
          <a:p>
            <a:pPr indent="-403225" lvl="0" marL="40322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2,39	1,82	2,06	2,14	2,27</a:t>
            </a:r>
            <a:endParaRPr/>
          </a:p>
          <a:p>
            <a:pPr indent="-403225" lvl="0" marL="40322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03225" lvl="0" marL="40322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AutoNum type="arabicPeriod" startAt="2"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Gunakan regresi kuadrat terkecil untuk menaksir fungsi garis lurus dari data berikut :</a:t>
            </a:r>
            <a:endParaRPr/>
          </a:p>
          <a:p>
            <a:pPr indent="-403225" lvl="0" marL="40322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x	1   3   5   7  10  12  13  16   18   20</a:t>
            </a:r>
            <a:endParaRPr/>
          </a:p>
          <a:p>
            <a:pPr indent="-403225" lvl="0" marL="40322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y	3   2   6   5   8   7   10   9   12   10</a:t>
            </a:r>
            <a:endParaRPr/>
          </a:p>
          <a:p>
            <a:pPr indent="-403225" lvl="0" marL="40322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03225" lvl="0" marL="40322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  Gunakan regresi kuadrat terkecil untuk menaksir fungsi garis lurus dari data berikut :</a:t>
            </a:r>
            <a:endParaRPr/>
          </a:p>
          <a:p>
            <a:pPr indent="-403225" lvl="0" marL="40322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x	 4   6   8   10   14   16   20   22   24   28   28   34   36   38</a:t>
            </a:r>
            <a:endParaRPr/>
          </a:p>
          <a:p>
            <a:pPr indent="-403225" lvl="0" marL="40322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y	30  18  22  28   14   22   16    8   20    8    14   14   0     8</a:t>
            </a:r>
            <a:endParaRPr/>
          </a:p>
          <a:p>
            <a:pPr indent="-403225" lvl="0" marL="40322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03225" lvl="0" marL="40322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4.   Gunakan regresi kuadrat terkecil untuk menaksir fungsi kurva dari data berikut :</a:t>
            </a:r>
            <a:endParaRPr/>
          </a:p>
          <a:p>
            <a:pPr indent="-403225" lvl="0" marL="40322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x	 1      2    2,5    4     6      8    8,5</a:t>
            </a:r>
            <a:endParaRPr/>
          </a:p>
          <a:p>
            <a:pPr indent="-403225" lvl="0" marL="40322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y	0,4   0,7   0,8   1,0   1,2   1,3   1,4	</a:t>
            </a:r>
            <a:endParaRPr/>
          </a:p>
        </p:txBody>
      </p:sp>
      <p:sp>
        <p:nvSpPr>
          <p:cNvPr id="457" name="Google Shape;457;p33"/>
          <p:cNvSpPr txBox="1"/>
          <p:nvPr>
            <p:ph type="title"/>
          </p:nvPr>
        </p:nvSpPr>
        <p:spPr>
          <a:xfrm>
            <a:off x="76200" y="-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Latihan  </a:t>
            </a:r>
            <a:r>
              <a:rPr b="1" lang="en-US" sz="2000">
                <a:solidFill>
                  <a:srgbClr val="969696"/>
                </a:solidFill>
              </a:rPr>
              <a:t>(1)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3" name="Google Shape;463;p34"/>
          <p:cNvCxnSpPr/>
          <p:nvPr/>
        </p:nvCxnSpPr>
        <p:spPr>
          <a:xfrm>
            <a:off x="152400" y="533400"/>
            <a:ext cx="88392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34"/>
          <p:cNvSpPr/>
          <p:nvPr/>
        </p:nvSpPr>
        <p:spPr>
          <a:xfrm>
            <a:off x="152400" y="990600"/>
            <a:ext cx="8763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3225" lvl="0" marL="4032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5.   Gunakan regresi kuadrat terkecil untuk menaksir fungsi kurva dari data berikut :</a:t>
            </a:r>
            <a:endParaRPr/>
          </a:p>
          <a:p>
            <a:pPr indent="-403225" lvl="0" marL="40322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x	2,5   3,5   5   6   7,5   10   12,5   15   17,5   20</a:t>
            </a:r>
            <a:endParaRPr/>
          </a:p>
          <a:p>
            <a:pPr indent="-403225" lvl="0" marL="40322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y	 5    3,4   2  1,6  1,2   0,8   0,6   0,4   0,3   0,3</a:t>
            </a:r>
            <a:endParaRPr/>
          </a:p>
          <a:p>
            <a:pPr indent="-403225" lvl="0" marL="40322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03225" lvl="0" marL="40322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6.   Gunakan regresi polynomial untuk menaksir fungsi kurva dari data berikut :</a:t>
            </a:r>
            <a:endParaRPr/>
          </a:p>
          <a:p>
            <a:pPr indent="-403225" lvl="0" marL="40322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x	 0,05   0,4     0,8    1,2      1,6      2,0      2,4</a:t>
            </a:r>
            <a:endParaRPr/>
          </a:p>
          <a:p>
            <a:pPr indent="-403225" lvl="0" marL="40322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y	  550   750   1.000  1.400   2.000   2.700   3.750</a:t>
            </a:r>
            <a:endParaRPr/>
          </a:p>
          <a:p>
            <a:pPr indent="-403225" lvl="0" marL="40322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03225" lvl="0" marL="40322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7.   Gunakan regresi polynomial untuk menaksir fungsi kurva dari data berikut :</a:t>
            </a:r>
            <a:endParaRPr/>
          </a:p>
          <a:p>
            <a:pPr indent="-403225" lvl="0" marL="40322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x	 0     2    4      6    9     11    13    15     17   19   23   25   28</a:t>
            </a:r>
            <a:endParaRPr/>
          </a:p>
          <a:p>
            <a:pPr indent="-403225" lvl="0" marL="40322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y	1,2  0,6  0,4  -0,2   0   -0,6  -0,4  -0,2  -0,4  0,2  0,4  1,2  1,8	</a:t>
            </a:r>
            <a:endParaRPr/>
          </a:p>
        </p:txBody>
      </p:sp>
      <p:sp>
        <p:nvSpPr>
          <p:cNvPr id="465" name="Google Shape;465;p34"/>
          <p:cNvSpPr txBox="1"/>
          <p:nvPr>
            <p:ph type="title"/>
          </p:nvPr>
        </p:nvSpPr>
        <p:spPr>
          <a:xfrm>
            <a:off x="76200" y="-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Latihan  </a:t>
            </a:r>
            <a:r>
              <a:rPr b="1" lang="en-US" sz="2000">
                <a:solidFill>
                  <a:srgbClr val="969696"/>
                </a:solidFill>
              </a:rPr>
              <a:t>(2)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 txBox="1"/>
          <p:nvPr>
            <p:ph type="title"/>
          </p:nvPr>
        </p:nvSpPr>
        <p:spPr>
          <a:xfrm>
            <a:off x="76200" y="-76200"/>
            <a:ext cx="8915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Pencocokan Kurva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(2)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1" name="Google Shape;141;p4"/>
          <p:cNvSpPr txBox="1"/>
          <p:nvPr>
            <p:ph idx="1" type="body"/>
          </p:nvPr>
        </p:nvSpPr>
        <p:spPr>
          <a:xfrm>
            <a:off x="152400" y="1295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mic Sans MS"/>
              <a:buNone/>
            </a:pP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Terhadap keberadaan rangkaian/pasangan data yang tidak diketahui fungsi asalnya, terdapat 2 hal yang dapat dilakukan :</a:t>
            </a:r>
            <a:endParaRPr/>
          </a:p>
        </p:txBody>
      </p:sp>
      <p:cxnSp>
        <p:nvCxnSpPr>
          <p:cNvPr id="142" name="Google Shape;142;p4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4"/>
          <p:cNvSpPr/>
          <p:nvPr/>
        </p:nvSpPr>
        <p:spPr>
          <a:xfrm>
            <a:off x="152400" y="2590800"/>
            <a:ext cx="8839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1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Pertama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berusaha mencari bentuk kurva (fungsi) yang mewakili rangkaian data diskrit tersebut.</a:t>
            </a:r>
            <a:endParaRPr/>
          </a:p>
        </p:txBody>
      </p:sp>
      <p:sp>
        <p:nvSpPr>
          <p:cNvPr id="144" name="Google Shape;144;p4"/>
          <p:cNvSpPr/>
          <p:nvPr/>
        </p:nvSpPr>
        <p:spPr>
          <a:xfrm>
            <a:off x="152400" y="3810000"/>
            <a:ext cx="8839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2000"/>
              <a:buFont typeface="Comic Sans MS"/>
              <a:buNone/>
            </a:pPr>
            <a:r>
              <a:rPr b="1" i="1" lang="en-US" sz="20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Kedua</a:t>
            </a:r>
            <a:r>
              <a:rPr b="1" i="0" lang="en-US" sz="20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, berusaha meng-estimasi/memperkirakan nilai fungsi pada titik</a:t>
            </a:r>
            <a:r>
              <a:rPr b="1" baseline="30000" i="0" lang="en-US" sz="20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tertentu yang belum diketahui.</a:t>
            </a:r>
            <a:endParaRPr/>
          </a:p>
        </p:txBody>
      </p:sp>
      <p:sp>
        <p:nvSpPr>
          <p:cNvPr id="145" name="Google Shape;145;p4"/>
          <p:cNvSpPr/>
          <p:nvPr/>
        </p:nvSpPr>
        <p:spPr>
          <a:xfrm>
            <a:off x="152400" y="5181600"/>
            <a:ext cx="883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Keduanya dikenal sebagai teknik </a:t>
            </a:r>
            <a:r>
              <a:rPr b="1" i="0" lang="en-US" sz="2000" u="sng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Pencocokan Kurva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b="1" i="1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curve fitting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 txBox="1"/>
          <p:nvPr>
            <p:ph type="title"/>
          </p:nvPr>
        </p:nvSpPr>
        <p:spPr>
          <a:xfrm>
            <a:off x="76200" y="-762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Pencocokan Kurva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(3)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2" name="Google Shape;152;p5"/>
          <p:cNvSpPr txBox="1"/>
          <p:nvPr>
            <p:ph idx="1" type="body"/>
          </p:nvPr>
        </p:nvSpPr>
        <p:spPr>
          <a:xfrm>
            <a:off x="152400" y="7620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mic Sans MS"/>
              <a:buNone/>
            </a:pP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Pendekatan</a:t>
            </a:r>
            <a:r>
              <a:rPr b="1" baseline="30000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yang lazim digunakan untuk melakukan Pencocokan Kurva antara lain adalah : </a:t>
            </a:r>
            <a:endParaRPr/>
          </a:p>
        </p:txBody>
      </p:sp>
      <p:cxnSp>
        <p:nvCxnSpPr>
          <p:cNvPr id="153" name="Google Shape;153;p5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5"/>
          <p:cNvSpPr/>
          <p:nvPr/>
        </p:nvSpPr>
        <p:spPr>
          <a:xfrm>
            <a:off x="228600" y="1600200"/>
            <a:ext cx="8915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mic Sans MS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Regresi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Kuadrat Terkecil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least-square regresion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ini digunakan apabila data yang tersaji memiliki tingkat kesalahan berarti (akurasi) rendah. Anda hanya perlu membuat sebuah garis lurus yang merepresentasikan tren dari data</a:t>
            </a:r>
            <a:r>
              <a:rPr b="1" baseline="30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tsb secara umum.</a:t>
            </a:r>
            <a:endParaRPr/>
          </a:p>
        </p:txBody>
      </p:sp>
      <p:graphicFrame>
        <p:nvGraphicFramePr>
          <p:cNvPr id="155" name="Google Shape;155;p5"/>
          <p:cNvGraphicFramePr/>
          <p:nvPr/>
        </p:nvGraphicFramePr>
        <p:xfrm>
          <a:off x="1219200" y="3589338"/>
          <a:ext cx="6477000" cy="2582862"/>
        </p:xfrm>
        <a:graphic>
          <a:graphicData uri="http://schemas.openxmlformats.org/presentationml/2006/ole">
            <mc:AlternateContent>
              <mc:Choice Requires="v">
                <p:oleObj r:id="rId4" imgH="2582862" imgW="6477000" progId="Visio.Drawing.11" spid="_x0000_s1">
                  <p:embed/>
                </p:oleObj>
              </mc:Choice>
              <mc:Fallback>
                <p:oleObj r:id="rId5" imgH="2582862" imgW="6477000" progId="Visio.Drawing.11">
                  <p:embed/>
                  <p:pic>
                    <p:nvPicPr>
                      <p:cNvPr id="155" name="Google Shape;155;p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219200" y="3589338"/>
                        <a:ext cx="6477000" cy="258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 txBox="1"/>
          <p:nvPr>
            <p:ph type="title"/>
          </p:nvPr>
        </p:nvSpPr>
        <p:spPr>
          <a:xfrm>
            <a:off x="76200" y="-762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Pencocokan Kurva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(3)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62" name="Google Shape;162;p6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6"/>
          <p:cNvSpPr/>
          <p:nvPr/>
        </p:nvSpPr>
        <p:spPr>
          <a:xfrm>
            <a:off x="152400" y="762000"/>
            <a:ext cx="88392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Interpolasi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Jika tingkat ketelitian data yang kita miliki lebih baik, maka metode </a:t>
            </a:r>
            <a:r>
              <a:rPr b="1" i="1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Interpolasi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dapat dipakai. Kita gunakan segmen</a:t>
            </a:r>
            <a:r>
              <a:rPr b="1" baseline="30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garis lurus untuk menghubungkan titik</a:t>
            </a:r>
            <a:r>
              <a:rPr b="1" baseline="30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data (interpolasi linier). Atau, dengan menggunakan kurva (interpolasi polynomial) untuk memperoleh hasil yang lebih baik.</a:t>
            </a:r>
            <a:endParaRPr/>
          </a:p>
        </p:txBody>
      </p:sp>
      <p:graphicFrame>
        <p:nvGraphicFramePr>
          <p:cNvPr id="164" name="Google Shape;164;p6"/>
          <p:cNvGraphicFramePr/>
          <p:nvPr/>
        </p:nvGraphicFramePr>
        <p:xfrm>
          <a:off x="990600" y="2590800"/>
          <a:ext cx="6705600" cy="2654300"/>
        </p:xfrm>
        <a:graphic>
          <a:graphicData uri="http://schemas.openxmlformats.org/presentationml/2006/ole">
            <mc:AlternateContent>
              <mc:Choice Requires="v">
                <p:oleObj r:id="rId4" imgH="2654300" imgW="6705600" progId="Visio.Drawing.11" spid="_x0000_s1">
                  <p:embed/>
                </p:oleObj>
              </mc:Choice>
              <mc:Fallback>
                <p:oleObj r:id="rId5" imgH="2654300" imgW="6705600" progId="Visio.Drawing.11">
                  <p:embed/>
                  <p:pic>
                    <p:nvPicPr>
                      <p:cNvPr id="164" name="Google Shape;164;p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90600" y="2590800"/>
                        <a:ext cx="6705600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" name="Google Shape;165;p6"/>
          <p:cNvSpPr/>
          <p:nvPr/>
        </p:nvSpPr>
        <p:spPr>
          <a:xfrm>
            <a:off x="152400" y="5334000"/>
            <a:ext cx="8839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Analisis regresi menggunakan sedikit notasi dan perhitungan statistik. Ini artinya, ada sedikit yang perlu anda ingat kembali…  </a:t>
            </a:r>
            <a:endParaRPr b="1" i="0" sz="2000" u="none" cap="none" strike="noStrike">
              <a:solidFill>
                <a:srgbClr val="6600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6" name="Google Shape;166;p6">
            <a:hlinkClick action="ppaction://hlinksldjump" r:id="rId7"/>
          </p:cNvPr>
          <p:cNvSpPr/>
          <p:nvPr/>
        </p:nvSpPr>
        <p:spPr>
          <a:xfrm>
            <a:off x="8077200" y="5715000"/>
            <a:ext cx="304800" cy="22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darken" h="120000" w="120000"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none" h="120000" w="120000">
                <a:moveTo>
                  <a:pt x="93750" y="60000"/>
                </a:moveTo>
                <a:lnTo>
                  <a:pt x="26250" y="105000"/>
                </a:lnTo>
                <a:lnTo>
                  <a:pt x="2625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CC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 txBox="1"/>
          <p:nvPr>
            <p:ph type="title"/>
          </p:nvPr>
        </p:nvSpPr>
        <p:spPr>
          <a:xfrm>
            <a:off x="76200" y="0"/>
            <a:ext cx="8229600" cy="487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Sedikit Notasi Statistik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73" name="Google Shape;173;p7"/>
          <p:cNvSpPr txBox="1"/>
          <p:nvPr>
            <p:ph idx="1" type="body"/>
          </p:nvPr>
        </p:nvSpPr>
        <p:spPr>
          <a:xfrm>
            <a:off x="3048000" y="1219200"/>
            <a:ext cx="5943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Rerata/rata-rata data ( y ) adalah jumlah nilai data (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Σ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y)dibagi jumlah data (n) 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  </a:t>
            </a: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Σ</a:t>
            </a:r>
            <a:r>
              <a:rPr b="1" lang="en-US" sz="1400">
                <a:solidFill>
                  <a:srgbClr val="FF0000"/>
                </a:solidFill>
              </a:rPr>
              <a:t> </a:t>
            </a: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1" baseline="-25000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y  =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   n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Deviasi Standar ( σ</a:t>
            </a: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atau penyebaran nilai data adalah 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       </a:t>
            </a: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Σ</a:t>
            </a:r>
            <a:r>
              <a:rPr b="1" lang="en-US" sz="1400">
                <a:solidFill>
                  <a:srgbClr val="FF0000"/>
                </a:solidFill>
              </a:rPr>
              <a:t> (  </a:t>
            </a: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1" baseline="-25000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y )</a:t>
            </a:r>
            <a:r>
              <a:rPr b="1" baseline="30000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σ  =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           n – 1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Atau dapat pula dinyatakan dalam bentuk Varians ( σ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Σ</a:t>
            </a:r>
            <a:r>
              <a:rPr b="1" lang="en-US" sz="1400">
                <a:solidFill>
                  <a:srgbClr val="FF0000"/>
                </a:solidFill>
              </a:rPr>
              <a:t> (  </a:t>
            </a: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1" baseline="-25000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y )</a:t>
            </a:r>
            <a:r>
              <a:rPr b="1" baseline="30000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σ</a:t>
            </a:r>
            <a:r>
              <a:rPr b="1" baseline="30000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=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    n – 1</a:t>
            </a:r>
            <a:endParaRPr b="1" sz="16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4" name="Google Shape;174;p7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75" name="Google Shape;175;p7"/>
          <p:cNvGraphicFramePr/>
          <p:nvPr/>
        </p:nvGraphicFramePr>
        <p:xfrm>
          <a:off x="228600" y="112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{AC59FE42-E49D-41B9-9990-981A05D7B6DA}</a:tableStyleId>
              </a:tblPr>
              <a:tblGrid>
                <a:gridCol w="1050925"/>
                <a:gridCol w="1539875"/>
              </a:tblGrid>
              <a:tr h="493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Tahun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(x</a:t>
                      </a:r>
                      <a:r>
                        <a:rPr b="1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Debit Air = y</a:t>
                      </a:r>
                      <a:r>
                        <a:rPr b="1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(m</a:t>
                      </a:r>
                      <a:r>
                        <a:rPr b="1" baseline="30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/det)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1991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8,52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1992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3,33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1993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7,85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1994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7,65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1995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10,91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1996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4,17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1997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3,40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1998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8,00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1999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13,4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5,40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8,87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4,73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2003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7,40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2004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6,88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2005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5,00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76" name="Google Shape;176;p7"/>
          <p:cNvCxnSpPr/>
          <p:nvPr/>
        </p:nvCxnSpPr>
        <p:spPr>
          <a:xfrm>
            <a:off x="5638800" y="1295400"/>
            <a:ext cx="152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7"/>
          <p:cNvCxnSpPr/>
          <p:nvPr/>
        </p:nvCxnSpPr>
        <p:spPr>
          <a:xfrm>
            <a:off x="4572000" y="2209800"/>
            <a:ext cx="457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7"/>
          <p:cNvCxnSpPr/>
          <p:nvPr/>
        </p:nvCxnSpPr>
        <p:spPr>
          <a:xfrm>
            <a:off x="4038600" y="2133600"/>
            <a:ext cx="152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7"/>
          <p:cNvCxnSpPr/>
          <p:nvPr/>
        </p:nvCxnSpPr>
        <p:spPr>
          <a:xfrm>
            <a:off x="5791200" y="3276600"/>
            <a:ext cx="152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7"/>
          <p:cNvCxnSpPr/>
          <p:nvPr/>
        </p:nvCxnSpPr>
        <p:spPr>
          <a:xfrm>
            <a:off x="4953000" y="3657600"/>
            <a:ext cx="1143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7"/>
          <p:cNvSpPr txBox="1"/>
          <p:nvPr/>
        </p:nvSpPr>
        <p:spPr>
          <a:xfrm>
            <a:off x="4191000" y="3238500"/>
            <a:ext cx="8382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  <a:endParaRPr/>
          </a:p>
        </p:txBody>
      </p:sp>
      <p:cxnSp>
        <p:nvCxnSpPr>
          <p:cNvPr id="182" name="Google Shape;182;p7"/>
          <p:cNvCxnSpPr/>
          <p:nvPr/>
        </p:nvCxnSpPr>
        <p:spPr>
          <a:xfrm>
            <a:off x="4419600" y="5029200"/>
            <a:ext cx="1143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7"/>
          <p:cNvCxnSpPr/>
          <p:nvPr/>
        </p:nvCxnSpPr>
        <p:spPr>
          <a:xfrm>
            <a:off x="5105400" y="4648200"/>
            <a:ext cx="152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7">
            <a:hlinkClick action="ppaction://hlinksldjump" r:id="rId3"/>
          </p:cNvPr>
          <p:cNvSpPr/>
          <p:nvPr/>
        </p:nvSpPr>
        <p:spPr>
          <a:xfrm>
            <a:off x="8534400" y="1524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darken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8"/>
          <p:cNvSpPr txBox="1"/>
          <p:nvPr>
            <p:ph type="title"/>
          </p:nvPr>
        </p:nvSpPr>
        <p:spPr>
          <a:xfrm>
            <a:off x="76200" y="-76200"/>
            <a:ext cx="8915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Regresi Kuadrat Terkecil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(1)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1" name="Google Shape;191;p8"/>
          <p:cNvSpPr txBox="1"/>
          <p:nvPr>
            <p:ph idx="1" type="body"/>
          </p:nvPr>
        </p:nvSpPr>
        <p:spPr>
          <a:xfrm>
            <a:off x="152400" y="914400"/>
            <a:ext cx="8839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mic Sans MS"/>
              <a:buNone/>
            </a:pP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Jika data yang tersaji memiliki tingkat kesalahan yang cukup signifikan, maka penggunaan interpolasi bukanlah pilihan yang bijaksana. Karena (kemungkinan besar) hasil pendekatannya akan kurang memuaskan.</a:t>
            </a:r>
            <a:endParaRPr/>
          </a:p>
        </p:txBody>
      </p:sp>
      <p:cxnSp>
        <p:nvCxnSpPr>
          <p:cNvPr id="192" name="Google Shape;192;p8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8"/>
          <p:cNvSpPr/>
          <p:nvPr/>
        </p:nvSpPr>
        <p:spPr>
          <a:xfrm>
            <a:off x="152400" y="2286000"/>
            <a:ext cx="8839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Ada cara yang lebih mudah, yaitu dengan membuat kurva yang dapat mewakili titik</a:t>
            </a:r>
            <a:r>
              <a:rPr b="1" baseline="30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data tersebut.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Katakan kurva ini adalah kurva dari fungsi g(x) yang ‘mirip’ dengan fungsi sebenarnya.</a:t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0" y="3962400"/>
            <a:ext cx="9144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Tetapi jika penyebaran titik datanya sangat besar? …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660066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Rasanya koq sulit cara di atas bisa berhasil dengan baik ☹</a:t>
            </a:r>
            <a:endParaRPr b="1" i="0" sz="2000" u="none" cap="none" strike="noStrike">
              <a:solidFill>
                <a:srgbClr val="6600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660066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Kecuali jika, … kita dapat membuat kurva buatan, g(x), yang mampu meminimalkan perbedaan (selisih) dengan kurva aslinya, f(x).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6600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660066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Teknik ini yang disebut dengan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Regresi Kuadrat Terkecil</a:t>
            </a:r>
            <a:r>
              <a:rPr b="1" i="0" lang="en-US" sz="20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9"/>
          <p:cNvSpPr txBox="1"/>
          <p:nvPr>
            <p:ph type="title"/>
          </p:nvPr>
        </p:nvSpPr>
        <p:spPr>
          <a:xfrm>
            <a:off x="76200" y="-76200"/>
            <a:ext cx="8915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Regresi Kuadrat Terkecil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(2)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1" name="Google Shape;201;p9"/>
          <p:cNvSpPr txBox="1"/>
          <p:nvPr>
            <p:ph idx="1" type="body"/>
          </p:nvPr>
        </p:nvSpPr>
        <p:spPr>
          <a:xfrm>
            <a:off x="152400" y="9906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mic Sans MS"/>
              <a:buNone/>
            </a:pP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Secara umum prosedur untuk mengaplikasikan metode Regresi Kuadrat Terkecil (RKT) ini adalah sbb :</a:t>
            </a:r>
            <a:endParaRPr/>
          </a:p>
        </p:txBody>
      </p:sp>
      <p:cxnSp>
        <p:nvCxnSpPr>
          <p:cNvPr id="202" name="Google Shape;202;p9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9"/>
          <p:cNvSpPr/>
          <p:nvPr/>
        </p:nvSpPr>
        <p:spPr>
          <a:xfrm>
            <a:off x="76200" y="1905000"/>
            <a:ext cx="9067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mic Sans MS"/>
              <a:buAutoNum type="arabicPeriod"/>
            </a:pP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Titik</a:t>
            </a:r>
            <a:r>
              <a:rPr b="1" baseline="30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data diplot ke dalam koordinat cartesian. Dari pola datanya bisa dilihat, apakah kurva pendekatan yang akan kita buat berbentuk garis lurus atau garis lengkung;</a:t>
            </a:r>
            <a:endParaRPr/>
          </a:p>
          <a:p>
            <a:pPr indent="-463550" lvl="0" marL="463550" marR="0" rtl="0" algn="l"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AutoNum type="arabicPeriod"/>
            </a:pP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Tentukanlah sebuah fungsi g(x) yang dpt mewakili fungsi titik</a:t>
            </a:r>
            <a:r>
              <a:rPr b="1" baseline="30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data f(x) :</a:t>
            </a:r>
            <a:endParaRPr/>
          </a:p>
          <a:p>
            <a:pPr indent="-463550" lvl="0" marL="463550" marR="0" rtl="0" algn="l"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g(x) = a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a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x + a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30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… + a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30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endParaRPr/>
          </a:p>
          <a:p>
            <a:pPr indent="-463550" lvl="0" marL="463550" marR="0" rtl="0" algn="l"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mic Sans MS"/>
              <a:buAutoNum type="arabicPeriod" startAt="3"/>
            </a:pP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Jika a</a:t>
            </a:r>
            <a:r>
              <a:rPr b="1" baseline="-25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</a:t>
            </a:r>
            <a:r>
              <a:rPr b="1" baseline="-25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…, a</a:t>
            </a:r>
            <a:r>
              <a:rPr b="1" baseline="-25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adalah parameter fungsi g(x), maka tentukan nilai parameter</a:t>
            </a:r>
            <a:r>
              <a:rPr b="1" baseline="30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tsb sdmk hingga g(x) dpt mendekati titik</a:t>
            </a:r>
            <a:r>
              <a:rPr b="1" baseline="30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data;</a:t>
            </a:r>
            <a:endParaRPr/>
          </a:p>
          <a:p>
            <a:pPr indent="-463550" lvl="0" marL="463550" marR="0" rtl="0" algn="l"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AutoNum type="arabicPeriod" startAt="3"/>
            </a:pP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Jika koordinat titik</a:t>
            </a:r>
            <a:r>
              <a:rPr b="1" baseline="30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data adalah M(x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), maka selisih dengan fungsi g(x) adalah :</a:t>
            </a:r>
            <a:endParaRPr/>
          </a:p>
          <a:p>
            <a:pPr indent="-463550" lvl="0" marL="463550" marR="0" rtl="0" algn="l"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M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G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  <a:p>
            <a:pPr indent="-463550" lvl="0" marL="463550" marR="0" rtl="0" algn="l"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= y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g(x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; a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, …, a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-463550" lvl="0" marL="463550" marR="0" rtl="0" algn="l"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= y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(a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a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a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a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… + a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baseline="30000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2006-02-17T22:34:15Z</dcterms:created>
  <dc:creator>Viktor</dc:creator>
</cp:coreProperties>
</file>