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945675"/>
  <p:embeddedFontLst>
    <p:embeddedFont>
      <p:font typeface="Arim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0" roundtripDataSignature="AMtx7mhnjneBEaI1/v+dKjp+BirrTY2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E19816-766E-43F0-88B6-1EDDD7B8A77A}">
  <a:tblStyle styleId="{58E19816-766E-43F0-88B6-1EDDD7B8A77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Arimo-bold.fntdata"/><Relationship Id="rId14" Type="http://schemas.openxmlformats.org/officeDocument/2006/relationships/slide" Target="slides/slide8.xml"/><Relationship Id="rId36" Type="http://schemas.openxmlformats.org/officeDocument/2006/relationships/font" Target="fonts/Arimo-regular.fntdata"/><Relationship Id="rId17" Type="http://schemas.openxmlformats.org/officeDocument/2006/relationships/slide" Target="slides/slide11.xml"/><Relationship Id="rId39" Type="http://schemas.openxmlformats.org/officeDocument/2006/relationships/font" Target="fonts/Arimo-boldItalic.fntdata"/><Relationship Id="rId16" Type="http://schemas.openxmlformats.org/officeDocument/2006/relationships/slide" Target="slides/slide10.xml"/><Relationship Id="rId38" Type="http://schemas.openxmlformats.org/officeDocument/2006/relationships/font" Target="fonts/Arim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2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942975" y="746125"/>
            <a:ext cx="4972050" cy="37290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6" name="Google Shape;76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3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3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8" name="Google Shape;68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0" Type="http://schemas.openxmlformats.org/officeDocument/2006/relationships/slide" Target="/ppt/slides/slide2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13.xml"/><Relationship Id="rId9" Type="http://schemas.openxmlformats.org/officeDocument/2006/relationships/slide" Target="/ppt/slides/slide24.xml"/><Relationship Id="rId5" Type="http://schemas.openxmlformats.org/officeDocument/2006/relationships/slide" Target="/ppt/slides/slide17.xml"/><Relationship Id="rId6" Type="http://schemas.openxmlformats.org/officeDocument/2006/relationships/slide" Target="/ppt/slides/slide23.xml"/><Relationship Id="rId7" Type="http://schemas.openxmlformats.org/officeDocument/2006/relationships/slide" Target="/ppt/slides/slide28.xml"/><Relationship Id="rId8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381000" y="1981200"/>
            <a:ext cx="830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PENCOCOKAN KURVA:</a:t>
            </a:r>
            <a:br>
              <a:rPr b="1" lang="en-US" sz="6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1" lang="en-US" sz="4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</a:t>
            </a:r>
            <a:endParaRPr/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1524000" y="53340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Pertemuan V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(6)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10"/>
          <p:cNvSpPr/>
          <p:nvPr/>
        </p:nvSpPr>
        <p:spPr>
          <a:xfrm>
            <a:off x="152400" y="9144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Dimana koefisien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dapat ditentukan melalui pemecahan fungsi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1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 terbagi hingga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 terbagi hingga pertama: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(f(x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)) / 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 terbagi hingga kedua: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( 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– 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) / 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 terbagi hingga ke-n: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f[x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= ( f[x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– f[x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) / (x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(7)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23" name="Google Shape;223;p11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11"/>
          <p:cNvSpPr/>
          <p:nvPr/>
        </p:nvSpPr>
        <p:spPr>
          <a:xfrm>
            <a:off x="152400" y="1524000"/>
            <a:ext cx="8839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Sedemikian hingga nilai</a:t>
            </a:r>
            <a:r>
              <a:rPr b="1" baseline="30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koefisien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diperoleh melalui </a:t>
            </a:r>
            <a:r>
              <a:rPr b="1" i="1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diferensi terbagi hingga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dapat disubstitusikan ke dlm persamaan</a:t>
            </a:r>
            <a:r>
              <a:rPr b="1" lang="en-US" sz="20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tsb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menjadi: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f(x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 + …    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+ 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)f[x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…,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]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Yang selanjutnya disebut sebagai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Polynomial Interpolasi Diferensi Terbagi Newton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 txBox="1"/>
          <p:nvPr>
            <p:ph type="title"/>
          </p:nvPr>
        </p:nvSpPr>
        <p:spPr>
          <a:xfrm>
            <a:off x="76200" y="-76200"/>
            <a:ext cx="8610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(8)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1" name="Google Shape;231;p12"/>
          <p:cNvSpPr txBox="1"/>
          <p:nvPr>
            <p:ph idx="1" type="body"/>
          </p:nvPr>
        </p:nvSpPr>
        <p:spPr>
          <a:xfrm>
            <a:off x="228600" y="762000"/>
            <a:ext cx="8686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jika diketahui ln 1 = 0; ln 4 = 1,3862944; dan ln 6 = 1,7917595.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dengan metode interpolasi polynomial, carilah nilai ln 2 (diketahui nilai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eksak ln 2 = 0,69314718)</a:t>
            </a:r>
            <a:endParaRPr/>
          </a:p>
        </p:txBody>
      </p:sp>
      <p:cxnSp>
        <p:nvCxnSpPr>
          <p:cNvPr id="232" name="Google Shape;232;p12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12"/>
          <p:cNvSpPr/>
          <p:nvPr/>
        </p:nvSpPr>
        <p:spPr>
          <a:xfrm>
            <a:off x="228600" y="1828800"/>
            <a:ext cx="8610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yang diketahui ada 3 titik, maka dapat digunakan pendekatan interpolasi polynomial yang ber-orde 2, dengan bentuk umum persamaannya adalah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0 (krn f(x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0 🡪 ln 1 = 0)		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(1,3862944 – 0) / (4 – 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    = 0,46209813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[((1,7917595 – 1,3862944) / (6 – 4)) – 0,46209813] / (6 – 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- 0,051873116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Jadi pers polynomial :  f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0 + 0,46209813(x – 1) – 0,051873116(x – 1)(x – 4)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Utk x = 2  🡪  maka ln 2 ≈ f</a:t>
            </a:r>
            <a:r>
              <a:rPr b="1" baseline="-2500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(2) = 0,56584436	(Er = 18,4%)</a:t>
            </a:r>
            <a:endParaRPr b="1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4" name="Google Shape;234;p12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3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Beda Hingga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1" name="Google Shape;241;p13"/>
          <p:cNvSpPr txBox="1"/>
          <p:nvPr>
            <p:ph idx="1" type="body"/>
          </p:nvPr>
        </p:nvSpPr>
        <p:spPr>
          <a:xfrm>
            <a:off x="228600" y="914400"/>
            <a:ext cx="8686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Beda-hingga pada dasarnya ada rekapitulasi selisih antara dua nilai fungsi yang berurutan. Informasi beda-hingga umumnya direpresentasikan dalam bentuk tabel.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beda-hingga dapat direpresentasi secara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diagonal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atau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horisontal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Sementara dari cara memperoleh nilai beda-nya, ada tabel beda yang disebut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 Maju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ada pula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 Mundur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cxnSp>
        <p:nvCxnSpPr>
          <p:cNvPr id="242" name="Google Shape;242;p1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13"/>
          <p:cNvSpPr/>
          <p:nvPr/>
        </p:nvSpPr>
        <p:spPr>
          <a:xfrm>
            <a:off x="76200" y="3429000"/>
            <a:ext cx="9067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tabel beda-hingga maju, nilai beda-nya dihitung melalui rumus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∆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f(x+h) - ∆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 untuk tabel beda-hingga mundur, nilai beda-nya didapat dari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E1060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E1060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∇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= </a:t>
            </a:r>
            <a:r>
              <a:rPr b="1" i="0" lang="en-US" sz="2000" u="none" cap="none" strike="noStrike">
                <a:solidFill>
                  <a:srgbClr val="E1060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∇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- </a:t>
            </a:r>
            <a:r>
              <a:rPr b="1" i="0" lang="en-US" sz="2000" u="none" cap="none" strike="noStrike">
                <a:solidFill>
                  <a:srgbClr val="E1060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∇</a:t>
            </a:r>
            <a:r>
              <a:rPr b="1" baseline="30000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f(x+h)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dengan  h =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Beda Hingga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50" name="Google Shape;250;p1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4"/>
          <p:cNvSpPr/>
          <p:nvPr/>
        </p:nvSpPr>
        <p:spPr>
          <a:xfrm>
            <a:off x="76200" y="6858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 Diagonal Maju</a:t>
            </a:r>
            <a:endParaRPr/>
          </a:p>
        </p:txBody>
      </p:sp>
      <p:sp>
        <p:nvSpPr>
          <p:cNvPr id="252" name="Google Shape;252;p14"/>
          <p:cNvSpPr/>
          <p:nvPr/>
        </p:nvSpPr>
        <p:spPr>
          <a:xfrm>
            <a:off x="609600" y="11430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	x	f(x)	∆f(x)	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 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0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			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 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n-4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n-4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3" name="Google Shape;253;p14"/>
          <p:cNvCxnSpPr/>
          <p:nvPr/>
        </p:nvCxnSpPr>
        <p:spPr>
          <a:xfrm>
            <a:off x="609600" y="152400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Beda Hingga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0" name="Google Shape;260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15"/>
          <p:cNvSpPr/>
          <p:nvPr/>
        </p:nvSpPr>
        <p:spPr>
          <a:xfrm>
            <a:off x="152400" y="685800"/>
            <a:ext cx="365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 Horisontal Maju</a:t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609600" y="1143000"/>
            <a:ext cx="8382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	x	f(x)	∆f(x)	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  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0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endParaRPr b="1" baseline="-2500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 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 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	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 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	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 	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cxnSp>
        <p:nvCxnSpPr>
          <p:cNvPr id="263" name="Google Shape;263;p15"/>
          <p:cNvCxnSpPr/>
          <p:nvPr/>
        </p:nvCxnSpPr>
        <p:spPr>
          <a:xfrm>
            <a:off x="609600" y="152400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6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Beda Hingga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70" name="Google Shape;270;p1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1" name="Google Shape;271;p16"/>
          <p:cNvSpPr/>
          <p:nvPr/>
        </p:nvSpPr>
        <p:spPr>
          <a:xfrm>
            <a:off x="76200" y="685800"/>
            <a:ext cx="3886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 Diagonal Mundur</a:t>
            </a:r>
            <a:endParaRPr/>
          </a:p>
        </p:txBody>
      </p:sp>
      <p:sp>
        <p:nvSpPr>
          <p:cNvPr id="272" name="Google Shape;272;p16"/>
          <p:cNvSpPr/>
          <p:nvPr/>
        </p:nvSpPr>
        <p:spPr>
          <a:xfrm>
            <a:off x="609600" y="1143000"/>
            <a:ext cx="83058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	x	f(x)	▽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	 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    …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0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▽f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▽f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▽f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.	.	.			</a:t>
            </a:r>
            <a:endParaRPr/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 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n-4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n-4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▽f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n-3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	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▽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n-2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▽f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n	x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	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cxnSp>
        <p:nvCxnSpPr>
          <p:cNvPr id="273" name="Google Shape;273;p16"/>
          <p:cNvCxnSpPr/>
          <p:nvPr/>
        </p:nvCxnSpPr>
        <p:spPr>
          <a:xfrm>
            <a:off x="609600" y="1524000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80" name="Google Shape;280;p17"/>
          <p:cNvSpPr txBox="1"/>
          <p:nvPr>
            <p:ph idx="1" type="body"/>
          </p:nvPr>
        </p:nvSpPr>
        <p:spPr>
          <a:xfrm>
            <a:off x="76200" y="838200"/>
            <a:ext cx="90678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Newton-Gregory Forward (NGF)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		   s(s-1)	          s(s-1)(s-2)	        	   s(s-1)(s-2)…(s-n+1)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s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	    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 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		                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			2!		           3!		                         n!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x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h</a:t>
            </a:r>
            <a:endParaRPr/>
          </a:p>
        </p:txBody>
      </p:sp>
      <p:cxnSp>
        <p:nvCxnSpPr>
          <p:cNvPr id="281" name="Google Shape;281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2133600" y="19050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7"/>
          <p:cNvCxnSpPr/>
          <p:nvPr/>
        </p:nvCxnSpPr>
        <p:spPr>
          <a:xfrm>
            <a:off x="3810000" y="19050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7"/>
          <p:cNvCxnSpPr/>
          <p:nvPr/>
        </p:nvCxnSpPr>
        <p:spPr>
          <a:xfrm>
            <a:off x="6324600" y="1905000"/>
            <a:ext cx="1981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7"/>
          <p:cNvCxnSpPr/>
          <p:nvPr/>
        </p:nvCxnSpPr>
        <p:spPr>
          <a:xfrm>
            <a:off x="609600" y="26670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7"/>
          <p:cNvSpPr/>
          <p:nvPr/>
        </p:nvSpPr>
        <p:spPr>
          <a:xfrm>
            <a:off x="76200" y="3505200"/>
            <a:ext cx="9067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Newton-Gregory Backward (NGB)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		   s(s+1)	           s(s+1)(s+2)	              s(s+1)(s+2)…(s+n-1)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s∆f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	      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    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 + 		               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-n</a:t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			2!		           3!		                          n!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 =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h</a:t>
            </a:r>
            <a:endParaRPr/>
          </a:p>
        </p:txBody>
      </p:sp>
      <p:cxnSp>
        <p:nvCxnSpPr>
          <p:cNvPr id="287" name="Google Shape;287;p17"/>
          <p:cNvCxnSpPr/>
          <p:nvPr/>
        </p:nvCxnSpPr>
        <p:spPr>
          <a:xfrm>
            <a:off x="6400800" y="4724400"/>
            <a:ext cx="19812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17"/>
          <p:cNvCxnSpPr/>
          <p:nvPr/>
        </p:nvCxnSpPr>
        <p:spPr>
          <a:xfrm>
            <a:off x="3886200" y="47244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17"/>
          <p:cNvCxnSpPr/>
          <p:nvPr/>
        </p:nvCxnSpPr>
        <p:spPr>
          <a:xfrm>
            <a:off x="2209800" y="47244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17"/>
          <p:cNvCxnSpPr/>
          <p:nvPr/>
        </p:nvCxnSpPr>
        <p:spPr>
          <a:xfrm>
            <a:off x="609600" y="56388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7" name="Google Shape;297;p18"/>
          <p:cNvSpPr txBox="1"/>
          <p:nvPr>
            <p:ph idx="1" type="body"/>
          </p:nvPr>
        </p:nvSpPr>
        <p:spPr>
          <a:xfrm>
            <a:off x="152400" y="10668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Newton-Gregory : </a:t>
            </a:r>
            <a:r>
              <a:rPr b="1" i="1" lang="en-US" sz="2000">
                <a:latin typeface="Comic Sans MS"/>
                <a:ea typeface="Comic Sans MS"/>
                <a:cs typeface="Comic Sans MS"/>
                <a:sym typeface="Comic Sans MS"/>
              </a:rPr>
              <a:t>facts and figures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AutoNum type="arabicPeriod"/>
            </a:pP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Newton-Gregory hanya dapat menyelesaikan masalah</a:t>
            </a:r>
            <a:r>
              <a:rPr b="1" baseline="30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yang bersifat </a:t>
            </a:r>
            <a:r>
              <a:rPr b="1" i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-406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AutoNum type="arabicPeriod"/>
            </a:pP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Optimal jika digunakan untuk mencari nilai fungsi f(x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 untuk 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dekat titik awal 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atau 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(NGF) dan nilai fungsi f(x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 untuk x</a:t>
            </a:r>
            <a:r>
              <a:rPr b="1" baseline="-25000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dekat titik akhir (NGB);</a:t>
            </a:r>
            <a:endParaRPr/>
          </a:p>
          <a:p>
            <a:pPr indent="-406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AutoNum type="arabicPeriod"/>
            </a:pP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Metode Newton-Gregory (F &amp; B) tidak dapat diaplikasikan untuk menyelesaikan permasalahan interpolasi balik (</a:t>
            </a:r>
            <a:r>
              <a:rPr b="1" i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invers interpolation</a:t>
            </a:r>
            <a:r>
              <a:rPr b="1" lang="en-US" sz="2000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);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lang="en-US" sz="2000">
                <a:latin typeface="Comic Sans MS"/>
                <a:ea typeface="Comic Sans MS"/>
                <a:cs typeface="Comic Sans MS"/>
                <a:sym typeface="Comic Sans MS"/>
              </a:rPr>
              <a:t>Beberapa alternatif penulisan lain untuk rumus Newton-Gregory bisa anda baca selengkapnya di buku : Soehardjo, “Analisa Numerik”</a:t>
            </a:r>
            <a:endParaRPr/>
          </a:p>
        </p:txBody>
      </p:sp>
      <p:cxnSp>
        <p:nvCxnSpPr>
          <p:cNvPr id="298" name="Google Shape;298;p18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(3)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5" name="Google Shape;305;p19"/>
          <p:cNvSpPr txBox="1"/>
          <p:nvPr>
            <p:ph idx="1" type="body"/>
          </p:nvPr>
        </p:nvSpPr>
        <p:spPr>
          <a:xfrm>
            <a:off x="152400" y="6858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 carilah nilai f(x</a:t>
            </a:r>
            <a:r>
              <a:rPr b="1" baseline="-25000" lang="en-US" sz="14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) untuk x</a:t>
            </a:r>
            <a:r>
              <a:rPr b="1" baseline="-25000" lang="en-US" sz="14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= 1,03, jika diketahui fungsi tsb menghasilkan 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     nilai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sbb :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x	 1,0	 	 1,3	 	 1,6	 	 1,9	 	 2,2	 	 2,5		 2,8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f(x)	1,449	2,060	2,645	3,216	3,779	4,338	4,898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1 🡪 mencari nilai beda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x	f(x)		∆f(x)	 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1,0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1,449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0,611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1,3	2,060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-0,026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0,585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0,012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1,6	2,645			-0,014	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-0,006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0,571				0,006	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0,004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1,9	3,216			-0,008					-0,002	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-0,001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0,563				0,004					0,003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2,2	3,779			-0,004					  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0,559				0,005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2,5	4,338			  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0,560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2,8	4,898	</a:t>
            </a:r>
            <a:endParaRPr/>
          </a:p>
        </p:txBody>
      </p:sp>
      <p:cxnSp>
        <p:nvCxnSpPr>
          <p:cNvPr id="306" name="Google Shape;306;p1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9"/>
          <p:cNvSpPr/>
          <p:nvPr/>
        </p:nvSpPr>
        <p:spPr>
          <a:xfrm>
            <a:off x="5410200" y="2667000"/>
            <a:ext cx="3276600" cy="1066800"/>
          </a:xfrm>
          <a:prstGeom prst="cloudCallout">
            <a:avLst>
              <a:gd fmla="val -138083" name="adj1"/>
              <a:gd fmla="val -16370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1,03 ada di dekat titik awal. shg NGF lebih cocok digunakan.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/>
          <p:nvPr>
            <p:ph type="title"/>
          </p:nvPr>
        </p:nvSpPr>
        <p:spPr>
          <a:xfrm>
            <a:off x="152400" y="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 Minggu Ini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304800" y="11430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Polynomial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Beda Hingga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Newton-Gregory (F/B)</a:t>
            </a:r>
            <a:endParaRPr b="1" sz="2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Gauss (F/B)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Lagrange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mic Sans MS"/>
              <a:buChar char="•"/>
            </a:pPr>
            <a:r>
              <a:rPr b="1" lang="en-US" sz="2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Hermite</a:t>
            </a:r>
            <a:endParaRPr b="1" sz="28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800080"/>
              </a:buClr>
              <a:buSzPts val="2800"/>
              <a:buFont typeface="Comic Sans MS"/>
              <a:buChar char="•"/>
            </a:pPr>
            <a:r>
              <a:rPr b="1" i="1" lang="en-US" sz="2800">
                <a:solidFill>
                  <a:srgbClr val="800080"/>
                </a:solidFill>
                <a:latin typeface="Comic Sans MS"/>
                <a:ea typeface="Comic Sans MS"/>
                <a:cs typeface="Comic Sans MS"/>
                <a:sym typeface="Comic Sans MS"/>
              </a:rPr>
              <a:t>Tugas V</a:t>
            </a:r>
            <a:endParaRPr/>
          </a:p>
        </p:txBody>
      </p:sp>
      <p:cxnSp>
        <p:nvCxnSpPr>
          <p:cNvPr id="105" name="Google Shape;105;p2"/>
          <p:cNvCxnSpPr/>
          <p:nvPr/>
        </p:nvCxnSpPr>
        <p:spPr>
          <a:xfrm>
            <a:off x="304800" y="609600"/>
            <a:ext cx="86106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2">
            <a:hlinkClick action="ppaction://hlinksldjump" r:id="rId3"/>
          </p:cNvPr>
          <p:cNvSpPr/>
          <p:nvPr/>
        </p:nvSpPr>
        <p:spPr>
          <a:xfrm>
            <a:off x="4648200" y="17526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>
            <a:hlinkClick action="ppaction://hlinksldjump" r:id="rId4"/>
          </p:cNvPr>
          <p:cNvSpPr/>
          <p:nvPr/>
        </p:nvSpPr>
        <p:spPr>
          <a:xfrm>
            <a:off x="3048000" y="2286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>
            <a:hlinkClick action="ppaction://hlinksldjump" r:id="rId5"/>
          </p:cNvPr>
          <p:cNvSpPr/>
          <p:nvPr/>
        </p:nvSpPr>
        <p:spPr>
          <a:xfrm>
            <a:off x="6781800" y="2819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>
            <a:hlinkClick action="ppaction://hlinksldjump" r:id="rId6"/>
          </p:cNvPr>
          <p:cNvSpPr/>
          <p:nvPr/>
        </p:nvSpPr>
        <p:spPr>
          <a:xfrm>
            <a:off x="4876800" y="3352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>
            <a:hlinkClick action="ppaction://hlinksldjump" r:id="rId7"/>
          </p:cNvPr>
          <p:cNvSpPr/>
          <p:nvPr/>
        </p:nvSpPr>
        <p:spPr>
          <a:xfrm>
            <a:off x="2362200" y="48768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>
            <a:hlinkClick action="ppaction://hlinksldjump" r:id="rId8"/>
          </p:cNvPr>
          <p:cNvSpPr/>
          <p:nvPr/>
        </p:nvSpPr>
        <p:spPr>
          <a:xfrm>
            <a:off x="2743200" y="12192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>
            <a:hlinkClick action="ppaction://hlinksldjump" r:id="rId9"/>
          </p:cNvPr>
          <p:cNvSpPr/>
          <p:nvPr/>
        </p:nvSpPr>
        <p:spPr>
          <a:xfrm>
            <a:off x="4419600" y="38100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>
            <a:hlinkClick action="ppaction://hlinksldjump" r:id="rId10"/>
          </p:cNvPr>
          <p:cNvSpPr/>
          <p:nvPr/>
        </p:nvSpPr>
        <p:spPr>
          <a:xfrm>
            <a:off x="4343400" y="4343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darken" h="120000" w="120000">
                <a:moveTo>
                  <a:pt x="96000" y="60000"/>
                </a:moveTo>
                <a:lnTo>
                  <a:pt x="24000" y="15000"/>
                </a:lnTo>
                <a:lnTo>
                  <a:pt x="24000" y="105000"/>
                </a:lnTo>
                <a:close/>
              </a:path>
              <a:path extrusionOk="0" fill="none" h="120000" w="120000">
                <a:moveTo>
                  <a:pt x="96000" y="60000"/>
                </a:moveTo>
                <a:lnTo>
                  <a:pt x="24000" y="105000"/>
                </a:lnTo>
                <a:lnTo>
                  <a:pt x="24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152400" y="1066800"/>
            <a:ext cx="883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2 🡪 mencari nilai s (lebar interval)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s = (1,03 – 1) / (1,3 – 1) = 0,1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3 🡪 mencari nilai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		   </a:t>
            </a: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0,1 (0,1 – 1)			   0,1 (0,1 – 1)(0,1 – 2)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f(1,03) = 1,449 + 0,1(0,611) + 			 . -0,026 + 				   . 0,012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	   2!						  3!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   0,1 (0,1 – 1)(0,1 – 2)(0,1 – 3)			 0,1 (0,1 – 1)(0,1 – 2)(0,1 – 3)(0,1 – 4)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+						. -0,006 +								. 0,004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4!								 5!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   0,1 (0,1 – 1)(0,1 – 2)(0,1 – 3)(0,1 – 4)(0,1 – 5)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+								     . -0,001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	 6!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=  1,5118136</a:t>
            </a:r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1371600" y="4953000"/>
            <a:ext cx="358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0"/>
          <p:cNvCxnSpPr/>
          <p:nvPr/>
        </p:nvCxnSpPr>
        <p:spPr>
          <a:xfrm>
            <a:off x="4800600" y="4038600"/>
            <a:ext cx="30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/>
          <p:nvPr/>
        </p:nvCxnSpPr>
        <p:spPr>
          <a:xfrm>
            <a:off x="1371600" y="4038600"/>
            <a:ext cx="2286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0"/>
          <p:cNvCxnSpPr/>
          <p:nvPr/>
        </p:nvCxnSpPr>
        <p:spPr>
          <a:xfrm>
            <a:off x="4953000" y="3200400"/>
            <a:ext cx="175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0"/>
          <p:cNvCxnSpPr/>
          <p:nvPr/>
        </p:nvCxnSpPr>
        <p:spPr>
          <a:xfrm>
            <a:off x="2743200" y="3200400"/>
            <a:ext cx="106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1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152400" y="685800"/>
            <a:ext cx="88392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 carilah nilai f(x</a:t>
            </a:r>
            <a:r>
              <a:rPr b="1" baseline="-25000" lang="en-US" sz="14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) untuk x</a:t>
            </a:r>
            <a:r>
              <a:rPr b="1" baseline="-25000" lang="en-US" sz="14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= 2,67, jika diketahui fungsi tsb menghasilkan 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     nilai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 sbb :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x	 1,0	 	 1,3	 	 1,6	 	 1,9	 	 2,2	 	 2,5		 2,8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f(x)	1,449	2,060	2,645	3,216	3,779	4,338	4,898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1 🡪 mencari nilai beda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x	f(x)		∆f(x)	 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 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		∆</a:t>
            </a:r>
            <a:r>
              <a:rPr b="1" baseline="30000" lang="en-US" sz="1400"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f(x)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1,0	1,449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0,611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1,3	2,060			-0,026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0,585				0,012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1,6	2,645			-0,014					-0,006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0,571				0,006					0,004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1,9	3,216			-0,008					-0,002	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-0,001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0,563				0,004	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0,003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2,2	3,779			-0,004					  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0,559	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0,005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2,5	4,338			  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0,001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0,560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2,8	</a:t>
            </a:r>
            <a:r>
              <a:rPr b="1" lang="en-US" sz="1400" u="sng">
                <a:latin typeface="Comic Sans MS"/>
                <a:ea typeface="Comic Sans MS"/>
                <a:cs typeface="Comic Sans MS"/>
                <a:sym typeface="Comic Sans MS"/>
              </a:rPr>
              <a:t>4,898</a:t>
            </a: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</p:txBody>
      </p:sp>
      <p:cxnSp>
        <p:nvCxnSpPr>
          <p:cNvPr id="328" name="Google Shape;328;p2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21"/>
          <p:cNvSpPr/>
          <p:nvPr/>
        </p:nvSpPr>
        <p:spPr>
          <a:xfrm>
            <a:off x="5715000" y="5029200"/>
            <a:ext cx="3276600" cy="1066800"/>
          </a:xfrm>
          <a:prstGeom prst="cloudCallout">
            <a:avLst>
              <a:gd fmla="val -143352" name="adj1"/>
              <a:gd fmla="val 9819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2,67 ada di dekat titik akhir. Jadi NGB adalah pilihan terbaik.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2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Newton-Gregory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2000">
                <a:solidFill>
                  <a:schemeClr val="lt2"/>
                </a:solidFill>
              </a:rPr>
              <a:t>(6)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36" name="Google Shape;336;p22"/>
          <p:cNvSpPr txBox="1"/>
          <p:nvPr>
            <p:ph idx="1" type="body"/>
          </p:nvPr>
        </p:nvSpPr>
        <p:spPr>
          <a:xfrm>
            <a:off x="76200" y="685800"/>
            <a:ext cx="9067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2 🡪 mencari nilai s (lebar interval)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s = (2,67 – 2,8) / (1,3 – 1) = -0,43333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omic Sans MS"/>
              <a:buNone/>
            </a:pP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Langkah 3 🡪 mencari nilai f(x</a:t>
            </a:r>
            <a:r>
              <a:rPr b="1" baseline="-25000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4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lang="en-US" sz="1400">
                <a:latin typeface="Comic Sans MS"/>
                <a:ea typeface="Comic Sans MS"/>
                <a:cs typeface="Comic Sans MS"/>
                <a:sym typeface="Comic Sans MS"/>
              </a:rPr>
              <a:t>					   	 </a:t>
            </a: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-0,433 (-0,433 + 1)		     -0,433 (-0,433 + 1)(-0,433 + 2)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f(1,03) = 4,898 + -0,433(0,560) + 			             . 0,001 + 						    . 0,005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	            2!						  3!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   0,433 (0,433 + 1)(0,433 + 2)(0,433 + 3)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+							    . 0,001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    4!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   0,433 (0,433 + 1)(0,433 + 2)(0,433 + 3)(0,433 + 4)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+								          . 0,003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	 	5!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   0,433 (0,433 + 1)(0,433 + 2)(0,433 + 3)(0,433 + 4)(0,433 + 5)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+								     			   . -0,001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					 		6!</a:t>
            </a:r>
            <a:endParaRPr/>
          </a:p>
          <a:p>
            <a:pPr indent="-533400" lvl="0" marL="533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lang="en-US" sz="1200">
                <a:latin typeface="Comic Sans MS"/>
                <a:ea typeface="Comic Sans MS"/>
                <a:cs typeface="Comic Sans MS"/>
                <a:sym typeface="Comic Sans MS"/>
              </a:rPr>
              <a:t>	=  4,654783</a:t>
            </a:r>
            <a:endParaRPr/>
          </a:p>
        </p:txBody>
      </p:sp>
      <p:cxnSp>
        <p:nvCxnSpPr>
          <p:cNvPr id="337" name="Google Shape;337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22"/>
          <p:cNvCxnSpPr/>
          <p:nvPr/>
        </p:nvCxnSpPr>
        <p:spPr>
          <a:xfrm>
            <a:off x="1295400" y="5410200"/>
            <a:ext cx="4876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2"/>
          <p:cNvCxnSpPr/>
          <p:nvPr/>
        </p:nvCxnSpPr>
        <p:spPr>
          <a:xfrm>
            <a:off x="1295400" y="4495800"/>
            <a:ext cx="396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1295400" y="3657600"/>
            <a:ext cx="312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2"/>
          <p:cNvCxnSpPr/>
          <p:nvPr/>
        </p:nvCxnSpPr>
        <p:spPr>
          <a:xfrm>
            <a:off x="5562600" y="2819400"/>
            <a:ext cx="2514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2"/>
          <p:cNvCxnSpPr/>
          <p:nvPr/>
        </p:nvCxnSpPr>
        <p:spPr>
          <a:xfrm>
            <a:off x="2971800" y="2819400"/>
            <a:ext cx="1600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22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3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Gauss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152400" y="685800"/>
            <a:ext cx="8839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Gauss Forward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		  s(s-1)	          s(s-1)(s-2)	    	    s(s-1)(s-2)(s-3)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s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	   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 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       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		    2!		          3!		                  4!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	   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s(s-1)(s-2)(s-3)(s-4)		     s(s-1)(s-2)(s-3)(s-4)(s-5)</a:t>
            </a:r>
            <a:endParaRPr b="1" sz="16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+ 		         			  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-2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+				 				∆</a:t>
            </a:r>
            <a:r>
              <a:rPr b="1" baseline="30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		   5!				     					6!</a:t>
            </a:r>
            <a:endParaRPr/>
          </a:p>
        </p:txBody>
      </p:sp>
      <p:cxnSp>
        <p:nvCxnSpPr>
          <p:cNvPr id="351" name="Google Shape;351;p2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3"/>
          <p:cNvCxnSpPr/>
          <p:nvPr/>
        </p:nvCxnSpPr>
        <p:spPr>
          <a:xfrm>
            <a:off x="2133600" y="16764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3810000" y="1676400"/>
            <a:ext cx="1066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3"/>
          <p:cNvCxnSpPr/>
          <p:nvPr/>
        </p:nvCxnSpPr>
        <p:spPr>
          <a:xfrm>
            <a:off x="6019800" y="16764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3"/>
          <p:cNvCxnSpPr/>
          <p:nvPr/>
        </p:nvCxnSpPr>
        <p:spPr>
          <a:xfrm>
            <a:off x="1371600" y="2743200"/>
            <a:ext cx="2057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1143000" y="5562600"/>
            <a:ext cx="19812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3962400" y="4495800"/>
            <a:ext cx="1066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2286000" y="4495800"/>
            <a:ext cx="685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3"/>
          <p:cNvCxnSpPr/>
          <p:nvPr/>
        </p:nvCxnSpPr>
        <p:spPr>
          <a:xfrm>
            <a:off x="6248400" y="4495800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3"/>
          <p:cNvCxnSpPr/>
          <p:nvPr/>
        </p:nvCxnSpPr>
        <p:spPr>
          <a:xfrm>
            <a:off x="4724400" y="2743200"/>
            <a:ext cx="25908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23"/>
          <p:cNvSpPr/>
          <p:nvPr/>
        </p:nvSpPr>
        <p:spPr>
          <a:xfrm>
            <a:off x="152400" y="3505200"/>
            <a:ext cx="8839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Gauss Backward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		    s(s-1)	      s(s-1)(s-2)	     		s(s-1)(s-2)(s-3)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s∆f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	 	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-1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		     			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-2</a:t>
            </a:r>
            <a:endParaRPr b="1" i="0" sz="1600" u="none" cap="none" strike="noStrike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			2!		     		3!		                   4!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s(s-1)(s-2)(s-3)(s-4)		    s(s-1)(s-2)(s-3)(s-4)(s-5)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+ 	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	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-3 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				 	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baseline="30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-3</a:t>
            </a: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…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 5!				     			6!</a:t>
            </a:r>
            <a:endParaRPr/>
          </a:p>
        </p:txBody>
      </p:sp>
      <p:cxnSp>
        <p:nvCxnSpPr>
          <p:cNvPr id="362" name="Google Shape;362;p23"/>
          <p:cNvCxnSpPr/>
          <p:nvPr/>
        </p:nvCxnSpPr>
        <p:spPr>
          <a:xfrm>
            <a:off x="4191000" y="5562600"/>
            <a:ext cx="2590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23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Lagrange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0" name="Google Shape;370;p24"/>
          <p:cNvSpPr txBox="1"/>
          <p:nvPr>
            <p:ph idx="1" type="body"/>
          </p:nvPr>
        </p:nvSpPr>
        <p:spPr>
          <a:xfrm>
            <a:off x="1447800" y="762000"/>
            <a:ext cx="5562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					                  . f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+				                       . f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	+ 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+				                         . f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371" name="Google Shape;371;p2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4"/>
          <p:cNvCxnSpPr/>
          <p:nvPr/>
        </p:nvCxnSpPr>
        <p:spPr>
          <a:xfrm>
            <a:off x="2286000" y="1219200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4"/>
          <p:cNvCxnSpPr/>
          <p:nvPr/>
        </p:nvCxnSpPr>
        <p:spPr>
          <a:xfrm>
            <a:off x="2667000" y="2209800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4"/>
          <p:cNvCxnSpPr/>
          <p:nvPr/>
        </p:nvCxnSpPr>
        <p:spPr>
          <a:xfrm>
            <a:off x="2743200" y="3886200"/>
            <a:ext cx="3657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5" name="Google Shape;375;p24"/>
          <p:cNvSpPr/>
          <p:nvPr/>
        </p:nvSpPr>
        <p:spPr>
          <a:xfrm>
            <a:off x="152400" y="4572000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Lagrange : </a:t>
            </a:r>
            <a:r>
              <a:rPr b="1" i="1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facts and figures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Lagrange tidak memerlukan tabel beda;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Aplikatif untuk kasus </a:t>
            </a:r>
            <a:r>
              <a:rPr b="1" i="1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(h konstan) maupun </a:t>
            </a:r>
            <a:r>
              <a:rPr b="1" i="1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non-equispaced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(h tidak konstan);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Aplikatif untuk kasus interpolasi dan </a:t>
            </a:r>
            <a:r>
              <a:rPr b="1" i="1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invers interpolation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Efisien untuk mencari nilai fungsi di dekat titik awal, tengah, maupun akhir;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Lagrange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82" name="Google Shape;382;p25"/>
          <p:cNvSpPr txBox="1"/>
          <p:nvPr>
            <p:ph idx="1" type="body"/>
          </p:nvPr>
        </p:nvSpPr>
        <p:spPr>
          <a:xfrm>
            <a:off x="152400" y="6858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carilah nilai log 656, jika diketahui nilai</a:t>
            </a:r>
            <a:r>
              <a:rPr b="1" baseline="30000" lang="en-US" sz="1600"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log 654 = 2,8156, log 658 = 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 2,8182, log 659 = 2,8189, log 661 = 2,8202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533400" lvl="0" marL="533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</a:t>
            </a:r>
            <a:endParaRPr/>
          </a:p>
        </p:txBody>
      </p:sp>
      <p:cxnSp>
        <p:nvCxnSpPr>
          <p:cNvPr id="383" name="Google Shape;383;p2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5"/>
          <p:cNvCxnSpPr/>
          <p:nvPr/>
        </p:nvCxnSpPr>
        <p:spPr>
          <a:xfrm>
            <a:off x="4038600" y="1828800"/>
            <a:ext cx="3581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5"/>
          <p:cNvCxnSpPr/>
          <p:nvPr/>
        </p:nvCxnSpPr>
        <p:spPr>
          <a:xfrm>
            <a:off x="4114800" y="2819400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5"/>
          <p:cNvCxnSpPr/>
          <p:nvPr/>
        </p:nvCxnSpPr>
        <p:spPr>
          <a:xfrm>
            <a:off x="4114800" y="3810000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5"/>
          <p:cNvCxnSpPr/>
          <p:nvPr/>
        </p:nvCxnSpPr>
        <p:spPr>
          <a:xfrm>
            <a:off x="4114800" y="4800600"/>
            <a:ext cx="3505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5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5"/>
          <p:cNvSpPr/>
          <p:nvPr/>
        </p:nvSpPr>
        <p:spPr>
          <a:xfrm>
            <a:off x="2819400" y="1447800"/>
            <a:ext cx="6324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(656 – 658)(656 – 659)(656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 656 = 				                       . (2,8156)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(654 – 658)(654 – 659)(654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(656 – 654)(656 – 659)(656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+				                       . (2,8182)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(658 – 654)(658 – 659)(658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(656 – 654)(656 – 658)(656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+				  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. (2,8189)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(659 – 654)(659 – 658)(659 – 661)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(656 – 654)(656 – 658)(656 – 659)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+				                       . (2,8202)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(661 – 654)(661 – 654)(661 – 654)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=  2,8168</a:t>
            </a:r>
            <a:endParaRPr/>
          </a:p>
        </p:txBody>
      </p:sp>
      <p:graphicFrame>
        <p:nvGraphicFramePr>
          <p:cNvPr id="390" name="Google Shape;390;p25"/>
          <p:cNvGraphicFramePr/>
          <p:nvPr/>
        </p:nvGraphicFramePr>
        <p:xfrm>
          <a:off x="381000" y="2820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{58E19816-766E-43F0-88B6-1EDDD7B8A77A}</a:tableStyleId>
              </a:tblPr>
              <a:tblGrid>
                <a:gridCol w="533400"/>
                <a:gridCol w="838200"/>
                <a:gridCol w="9906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Log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Nilai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2,8156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2,8182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2,8189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2,8202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6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Hermite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97" name="Google Shape;397;p26"/>
          <p:cNvSpPr txBox="1"/>
          <p:nvPr>
            <p:ph idx="1" type="body"/>
          </p:nvPr>
        </p:nvSpPr>
        <p:spPr>
          <a:xfrm>
            <a:off x="381000" y="762000"/>
            <a:ext cx="8305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					    	                             . f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+				    	                                 . f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+ 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0066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+				      	                             . f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sin(x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lang="en-US" sz="16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cxnSp>
        <p:nvCxnSpPr>
          <p:cNvPr id="398" name="Google Shape;398;p2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6"/>
          <p:cNvCxnSpPr/>
          <p:nvPr/>
        </p:nvCxnSpPr>
        <p:spPr>
          <a:xfrm>
            <a:off x="1219200" y="1219200"/>
            <a:ext cx="4876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6"/>
          <p:cNvCxnSpPr/>
          <p:nvPr/>
        </p:nvCxnSpPr>
        <p:spPr>
          <a:xfrm>
            <a:off x="1676400" y="2286000"/>
            <a:ext cx="48006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6"/>
          <p:cNvCxnSpPr/>
          <p:nvPr/>
        </p:nvCxnSpPr>
        <p:spPr>
          <a:xfrm>
            <a:off x="1676400" y="3886200"/>
            <a:ext cx="4876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26"/>
          <p:cNvSpPr/>
          <p:nvPr/>
        </p:nvSpPr>
        <p:spPr>
          <a:xfrm>
            <a:off x="152400" y="4800600"/>
            <a:ext cx="8839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Hermite : </a:t>
            </a:r>
            <a:r>
              <a:rPr b="1" i="1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facts and figures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AutoNum type="arabicPeriod"/>
            </a:pPr>
            <a:r>
              <a:rPr b="1" i="1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Hermite is truly dedicated for periodic function’s problems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(makanya disebut juga interpolasi trigonometrik);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AutoNum type="arabicPeriod"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Karena ‘diturunkan’ dari rumus Interpolasi Lagrange, maka kelebihan &amp; kekurangannya secara umum sama dengan Interpolasi Lagrange;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 txBox="1"/>
          <p:nvPr>
            <p:ph type="title"/>
          </p:nvPr>
        </p:nvSpPr>
        <p:spPr>
          <a:xfrm>
            <a:off x="76200" y="-2286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Hermite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152400" y="685800"/>
            <a:ext cx="88392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</a:t>
            </a: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  carilah nilai f(x) untuk x = 0,6 radian, jika diketahui tabel berikut :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x		  0,4		  0,5		   0,7		   0,8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1" lang="en-US" sz="1600">
                <a:latin typeface="Comic Sans MS"/>
                <a:ea typeface="Comic Sans MS"/>
                <a:cs typeface="Comic Sans MS"/>
                <a:sym typeface="Comic Sans MS"/>
              </a:rPr>
              <a:t>			f(x)		0,0977		0,0088		-0,1577		-0,2192</a:t>
            </a:r>
            <a:r>
              <a:rPr b="1" lang="en-US" sz="16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</p:txBody>
      </p:sp>
      <p:cxnSp>
        <p:nvCxnSpPr>
          <p:cNvPr id="410" name="Google Shape;410;p2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7"/>
          <p:cNvCxnSpPr/>
          <p:nvPr/>
        </p:nvCxnSpPr>
        <p:spPr>
          <a:xfrm>
            <a:off x="2133600" y="2286000"/>
            <a:ext cx="441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7"/>
          <p:cNvCxnSpPr/>
          <p:nvPr/>
        </p:nvCxnSpPr>
        <p:spPr>
          <a:xfrm>
            <a:off x="2133600" y="3200400"/>
            <a:ext cx="441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7"/>
          <p:cNvCxnSpPr/>
          <p:nvPr/>
        </p:nvCxnSpPr>
        <p:spPr>
          <a:xfrm>
            <a:off x="2209800" y="5181600"/>
            <a:ext cx="4343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7"/>
          <p:cNvCxnSpPr/>
          <p:nvPr/>
        </p:nvCxnSpPr>
        <p:spPr>
          <a:xfrm>
            <a:off x="2133600" y="4191000"/>
            <a:ext cx="4419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27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609600" y="1828800"/>
            <a:ext cx="7620000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sin(0,6 – 0,5) sin(0,6 – 0,7) sin(0,6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f(0,6)  = 				     	                                . (0,0977)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sin(0,4 – 0,5) sin(0,4 – 0,7) sin(0,4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sin(0,6 – 0,4) sin(0,6 – 0,7) sin(0,6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+				     	                                . (0,0088)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sin(0,5 – 0,4) sin(0,5 – 0,7) sin(0,5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sin(0,6 – 0,4) sin(0,6 – 0,5) sin(0,6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+				     	                                . (-0,1577)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sin(0,7 – 0,4) sin(0,7 – 0,5) sin(0,7 – 0,8)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sin(0,6 – 0,4) sin(0,6 – 0,5) sin(0,6 – 0,7)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+				     	                                . (-0,2192)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sin(0,8 – 0,4) sin(0,8 – 0,5) sin(0,8 – 0,7)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=  - 0,07915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p28"/>
          <p:cNvCxnSpPr/>
          <p:nvPr/>
        </p:nvCxnSpPr>
        <p:spPr>
          <a:xfrm>
            <a:off x="152400" y="4572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28"/>
          <p:cNvSpPr/>
          <p:nvPr/>
        </p:nvSpPr>
        <p:spPr>
          <a:xfrm>
            <a:off x="152400" y="838200"/>
            <a:ext cx="8763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 Carilah nilai y(2,1) menggunakan Interpolasi Linier, Kuadratik, NGF, dan Lagrange, jika diketahui data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berikut  :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2	      4	    6	         8	        10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9,68	   10,96	 12,32	13,76	15,28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 Carilah nilai e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2,00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menggunakan Interpolasi NGB, jika diketahui data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berikut :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0,1	        0,6	        1,1	        1,6	       2,1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y	1,1052	1,8221	3,0042	4,9530	8,1662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 Carilah nilai sin(0,28) menggunakan Interpolasi Gauss Forward, Gauss Backward, dan Hermite, jika diketahui data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berikut :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x	       0,15	 0,20	 0,25	 0,30	 0,35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sin(x)	0,1494	0,1986	0,2474	0,2955	0,3429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61950" lvl="0" marL="36195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 Tentukan tekanan uap pada temperatur 372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jika diketahui hubungan antara tekanan uap dan temperatur sebuah bejana adalah sbb :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T	361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367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378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387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399</a:t>
            </a:r>
            <a:r>
              <a:rPr b="1" baseline="3000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-3429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P	154,9	167,0	191,0	212,5	244,2	</a:t>
            </a:r>
            <a:endParaRPr/>
          </a:p>
        </p:txBody>
      </p:sp>
      <p:sp>
        <p:nvSpPr>
          <p:cNvPr id="424" name="Google Shape;424;p28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(1)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29"/>
          <p:cNvCxnSpPr/>
          <p:nvPr/>
        </p:nvCxnSpPr>
        <p:spPr>
          <a:xfrm>
            <a:off x="152400" y="457200"/>
            <a:ext cx="88392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9"/>
          <p:cNvSpPr/>
          <p:nvPr/>
        </p:nvSpPr>
        <p:spPr>
          <a:xfrm>
            <a:off x="304800" y="1143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Fungsi interpolasi polynomial yang telah anda pelajari akan sulit digunakan apabila fungsi yang hendak diinterpolasikan memiliki banyak fluktuasi, sehingga akan memerlukan banyak titik data.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metode alternatif yang dapat digunakan adalah menerapkan fungsi interpolasi polynomial untuk bagian per bagian kurva. Metode ini dikenal dengan sebutan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Spline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buatlah sebuah paparan untuk menjelaskan tentang Interpolasi Spline, yang meliputi: konsep dasar, Spline Linier, Spline Kuadratik, &amp; Spline Kubik.</a:t>
            </a:r>
            <a:endParaRPr/>
          </a:p>
        </p:txBody>
      </p:sp>
      <p:sp>
        <p:nvSpPr>
          <p:cNvPr id="432" name="Google Shape;432;p29"/>
          <p:cNvSpPr txBox="1"/>
          <p:nvPr>
            <p:ph type="title"/>
          </p:nvPr>
        </p:nvSpPr>
        <p:spPr>
          <a:xfrm>
            <a:off x="76200" y="-1524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Latihan  </a:t>
            </a:r>
            <a:r>
              <a:rPr b="1" lang="en-US" sz="2000">
                <a:solidFill>
                  <a:srgbClr val="969696"/>
                </a:solidFill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228600" y="655638"/>
            <a:ext cx="86868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pada materi pencocokan kurva sebelumnya anda diminta menaksir </a:t>
            </a:r>
            <a:r>
              <a:rPr b="1" lang="en-US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fungsi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melalui rangkaian data, maka sekarang kita diminta untuk mengestimasi </a:t>
            </a:r>
            <a:r>
              <a:rPr b="1" lang="en-US" sz="1800" u="sng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nilai fungsi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f(x)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di antara beberapa nilai fungsi yang diketahui (tanpa diketahui bentuk fungsinya).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3"/>
          <p:cNvSpPr/>
          <p:nvPr/>
        </p:nvSpPr>
        <p:spPr>
          <a:xfrm>
            <a:off x="152400" y="1905000"/>
            <a:ext cx="883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Suatu pendekatan yang umum dilakukan untuk masalah di atas adalah melakukan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Atau jika sebaliknya, disebut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balik 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</a:t>
            </a:r>
            <a:r>
              <a:rPr b="1" i="1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invers interpolation</a:t>
            </a:r>
            <a:r>
              <a:rPr b="1" i="0" lang="en-US" sz="18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yaitu mencari nilai variabel x dari nilai fungsi f(x) yang diketahui (atau, diketahui f(x), ditanya berapa x-nya?),.</a:t>
            </a:r>
            <a:endParaRPr/>
          </a:p>
        </p:txBody>
      </p:sp>
      <p:graphicFrame>
        <p:nvGraphicFramePr>
          <p:cNvPr id="123" name="Google Shape;123;p3"/>
          <p:cNvGraphicFramePr/>
          <p:nvPr/>
        </p:nvGraphicFramePr>
        <p:xfrm>
          <a:off x="3048000" y="351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{58E19816-766E-43F0-88B6-1EDDD7B8A77A}</a:tableStyleId>
              </a:tblPr>
              <a:tblGrid>
                <a:gridCol w="762000"/>
                <a:gridCol w="10668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f(x)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0,406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5,114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3"/>
          <p:cNvSpPr/>
          <p:nvPr/>
        </p:nvSpPr>
        <p:spPr>
          <a:xfrm>
            <a:off x="5334000" y="4800600"/>
            <a:ext cx="3505200" cy="914400"/>
          </a:xfrm>
          <a:prstGeom prst="wedgeRoundRectCallout">
            <a:avLst>
              <a:gd fmla="val -62292" name="adj1"/>
              <a:gd fmla="val -47644" name="adj2"/>
              <a:gd fmla="val 16667" name="adj3"/>
            </a:avLst>
          </a:prstGeom>
          <a:solidFill>
            <a:srgbClr val="99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x utk f(x) = 0,5?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x utk f(x) = 1,92?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x utk f(x) = 3,738?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228600" y="3733800"/>
            <a:ext cx="2362200" cy="914400"/>
          </a:xfrm>
          <a:prstGeom prst="wedgeRoundRectCallout">
            <a:avLst>
              <a:gd fmla="val 69444" name="adj1"/>
              <a:gd fmla="val 43264" name="adj2"/>
              <a:gd fmla="val 16667" name="adj3"/>
            </a:avLst>
          </a:prstGeom>
          <a:solidFill>
            <a:srgbClr val="99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f(0,1)?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f(0,35)?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berapa nilai f(1,16)?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>
            <p:ph type="title"/>
          </p:nvPr>
        </p:nvSpPr>
        <p:spPr>
          <a:xfrm>
            <a:off x="76200" y="-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228600" y="3581400"/>
            <a:ext cx="8686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Untuk dapat menerapkan metode interpolasi, kita harus melakukan modifikasi terhadap </a:t>
            </a:r>
            <a:r>
              <a:rPr b="1" i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 table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Modifikasi tersebut adalah dengan menambahkan informasi mengenai nilai</a:t>
            </a:r>
            <a:r>
              <a:rPr b="1" baseline="30000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beda-hingga fungsi f(x).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00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None/>
            </a:pP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selanjutnya </a:t>
            </a:r>
            <a:r>
              <a:rPr b="1" i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table ini akan disebut sebagai </a:t>
            </a:r>
            <a:r>
              <a:rPr b="1" lang="en-U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beda-hingga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 (</a:t>
            </a:r>
            <a:r>
              <a:rPr b="1" i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difference table</a:t>
            </a:r>
            <a:r>
              <a:rPr b="1" lang="en-US" sz="20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</p:txBody>
      </p:sp>
      <p:cxnSp>
        <p:nvCxnSpPr>
          <p:cNvPr id="133" name="Google Shape;133;p4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4"/>
          <p:cNvSpPr/>
          <p:nvPr/>
        </p:nvSpPr>
        <p:spPr>
          <a:xfrm>
            <a:off x="2971800" y="1219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nilai fungsi ada yang memiliki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konstan (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ada pula yang tidak (</a:t>
            </a:r>
            <a:r>
              <a:rPr b="1" i="1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non-equispaced 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Tabel di samping memiliki </a:t>
            </a:r>
            <a:r>
              <a:rPr b="1" i="0" lang="en-US" sz="2000" u="none" cap="none" strike="noStrik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∆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 = 0,2 (konstan), sehingga dapat disebut </a:t>
            </a:r>
            <a:r>
              <a:rPr b="1" i="1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equispaced table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35" name="Google Shape;135;p4">
            <a:hlinkClick action="ppaction://hlinksldjump" r:id="rId3"/>
          </p:cNvPr>
          <p:cNvSpPr/>
          <p:nvPr/>
        </p:nvSpPr>
        <p:spPr>
          <a:xfrm>
            <a:off x="8534400" y="152400"/>
            <a:ext cx="381000" cy="304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darken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24000" y="60000"/>
                </a:moveTo>
                <a:lnTo>
                  <a:pt x="96000" y="15000"/>
                </a:lnTo>
                <a:lnTo>
                  <a:pt x="96000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4"/>
          <p:cNvGraphicFramePr/>
          <p:nvPr/>
        </p:nvGraphicFramePr>
        <p:xfrm>
          <a:off x="304800" y="85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{58E19816-766E-43F0-88B6-1EDDD7B8A77A}</a:tableStyleId>
              </a:tblPr>
              <a:tblGrid>
                <a:gridCol w="1066800"/>
                <a:gridCol w="1371600"/>
              </a:tblGrid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f(x)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0,000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0,406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0,846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1,368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2,060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5,114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76200" y="-76200"/>
            <a:ext cx="8610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2000">
                <a:solidFill>
                  <a:schemeClr val="lt2"/>
                </a:solidFill>
              </a:rPr>
              <a:t>(1)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0" y="7620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Bentuk interpolasi yang paling sederhana adalah interpolasi ber-orde 1 atau </a:t>
            </a:r>
            <a:r>
              <a:rPr b="1" lang="en-US" sz="18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Linier</a:t>
            </a: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. Yaitu menghubungkan 2 titik data dengan sebuah garis lurus.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5"/>
          <p:cNvSpPr/>
          <p:nvPr/>
        </p:nvSpPr>
        <p:spPr>
          <a:xfrm>
            <a:off x="4572000" y="1524000"/>
            <a:ext cx="4572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Hubungan antara 2 segitiga di samping dijelaskan sbb :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BC	     DE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=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AB	     AD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      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=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= f(x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		           (x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8000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   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- x</a:t>
            </a:r>
            <a:r>
              <a:rPr b="1" baseline="-25000" i="0" lang="en-US" sz="18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cxnSp>
        <p:nvCxnSpPr>
          <p:cNvPr id="146" name="Google Shape;146;p5"/>
          <p:cNvCxnSpPr/>
          <p:nvPr/>
        </p:nvCxnSpPr>
        <p:spPr>
          <a:xfrm>
            <a:off x="4572000" y="2971800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5562600" y="2971800"/>
            <a:ext cx="4572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4648200" y="426720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5"/>
          <p:cNvCxnSpPr/>
          <p:nvPr/>
        </p:nvCxnSpPr>
        <p:spPr>
          <a:xfrm>
            <a:off x="6781800" y="426720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5"/>
          <p:cNvCxnSpPr/>
          <p:nvPr/>
        </p:nvCxnSpPr>
        <p:spPr>
          <a:xfrm>
            <a:off x="6400800" y="563880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5"/>
          <p:cNvSpPr txBox="1"/>
          <p:nvPr/>
        </p:nvSpPr>
        <p:spPr>
          <a:xfrm>
            <a:off x="76200" y="5029200"/>
            <a:ext cx="4419600" cy="107791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Slope (f(x</a:t>
            </a:r>
            <a:r>
              <a:rPr b="1" baseline="-25000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 / x</a:t>
            </a:r>
            <a:r>
              <a:rPr b="1" baseline="-25000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) menunjukkan kemiringan garis. Dimana semakin kecil interval di antara titik data, maka hasil perkiraan akan semakin baik.</a:t>
            </a:r>
            <a:endParaRPr/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76200" y="1468438"/>
          <a:ext cx="4267200" cy="3408362"/>
        </p:xfrm>
        <a:graphic>
          <a:graphicData uri="http://schemas.openxmlformats.org/presentationml/2006/ole">
            <mc:AlternateContent>
              <mc:Choice Requires="v">
                <p:oleObj r:id="rId4" imgH="3408362" imgW="4267200" progId="Visio.Drawing.11" spid="_x0000_s1">
                  <p:embed/>
                </p:oleObj>
              </mc:Choice>
              <mc:Fallback>
                <p:oleObj r:id="rId5" imgH="3408362" imgW="4267200" progId="Visio.Drawing.11">
                  <p:embed/>
                  <p:pic>
                    <p:nvPicPr>
                      <p:cNvPr id="152" name="Google Shape;152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6200" y="1468438"/>
                        <a:ext cx="4267200" cy="340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/>
          <p:nvPr>
            <p:ph type="title"/>
          </p:nvPr>
        </p:nvSpPr>
        <p:spPr>
          <a:xfrm>
            <a:off x="76200" y="-76200"/>
            <a:ext cx="8610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2000">
                <a:solidFill>
                  <a:schemeClr val="lt2"/>
                </a:solidFill>
              </a:rPr>
              <a:t>(2)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228600" y="914400"/>
            <a:ext cx="8686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contoh : jika diketahui ln 1 = 0; ln 4 = 1,3862944; dan ln 6 = 1,7917595.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	 carilah nilai ln 2 (diketahui nilai eksak ln 2 = 0,69314718)</a:t>
            </a:r>
            <a:endParaRPr/>
          </a:p>
        </p:txBody>
      </p:sp>
      <p:cxnSp>
        <p:nvCxnSpPr>
          <p:cNvPr id="160" name="Google Shape;160;p6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6"/>
          <p:cNvSpPr/>
          <p:nvPr/>
        </p:nvSpPr>
        <p:spPr>
          <a:xfrm>
            <a:off x="0" y="2057400"/>
            <a:ext cx="4724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Digunakan nilai ln 1 dan ln 6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1,7917595 - 0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f(2) = 0 +		              x (2-1)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 6 – 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0,35835190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Besar kesalahan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0,69314718 – 0,35835190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Er = 			                 x 100%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0,69314718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008000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48,3%</a:t>
            </a:r>
            <a:endParaRPr b="1" baseline="-25000" i="0" sz="16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2" name="Google Shape;162;p6"/>
          <p:cNvCxnSpPr/>
          <p:nvPr/>
        </p:nvCxnSpPr>
        <p:spPr>
          <a:xfrm>
            <a:off x="5181600" y="4800600"/>
            <a:ext cx="2590800" cy="0"/>
          </a:xfrm>
          <a:prstGeom prst="straightConnector1">
            <a:avLst/>
          </a:prstGeom>
          <a:noFill/>
          <a:ln cap="flat" cmpd="sng" w="28575">
            <a:solidFill>
              <a:srgbClr val="6600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6"/>
          <p:cNvCxnSpPr/>
          <p:nvPr/>
        </p:nvCxnSpPr>
        <p:spPr>
          <a:xfrm>
            <a:off x="1295400" y="2819400"/>
            <a:ext cx="16002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6"/>
          <p:cNvCxnSpPr/>
          <p:nvPr/>
        </p:nvCxnSpPr>
        <p:spPr>
          <a:xfrm>
            <a:off x="609600" y="4495800"/>
            <a:ext cx="2667000" cy="0"/>
          </a:xfrm>
          <a:prstGeom prst="straightConnector1">
            <a:avLst/>
          </a:prstGeom>
          <a:noFill/>
          <a:ln cap="flat" cmpd="sng" w="28575">
            <a:solidFill>
              <a:srgbClr val="0066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6"/>
          <p:cNvCxnSpPr/>
          <p:nvPr/>
        </p:nvCxnSpPr>
        <p:spPr>
          <a:xfrm>
            <a:off x="5867400" y="3048000"/>
            <a:ext cx="1447800" cy="0"/>
          </a:xfrm>
          <a:prstGeom prst="straightConnector1">
            <a:avLst/>
          </a:prstGeom>
          <a:noFill/>
          <a:ln cap="flat" cmpd="sng" w="28575">
            <a:solidFill>
              <a:srgbClr val="6600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6"/>
          <p:cNvSpPr/>
          <p:nvPr/>
        </p:nvSpPr>
        <p:spPr>
          <a:xfrm>
            <a:off x="4495800" y="2057400"/>
            <a:ext cx="441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Digunakan interval dengan nilai lebih kecil, yaitu ln 1 dan ln 4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1,3862944 - 0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f(2) = 0 +		             x (2-1)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     4 – 1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= 0,46209813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Besar kesalahan :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0,69314718 – 0,46209813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Er = 			                 x 100%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      0,69314718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660066"/>
              </a:buClr>
              <a:buSzPts val="1600"/>
              <a:buFont typeface="Comic Sans MS"/>
              <a:buNone/>
            </a:pPr>
            <a:r>
              <a:rPr b="1" i="0" lang="en-US" sz="16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= 33,3%</a:t>
            </a:r>
            <a:endParaRPr b="1" baseline="-25000" i="0" sz="1600" u="none" cap="none" strike="noStrike">
              <a:solidFill>
                <a:srgbClr val="660066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7" name="Google Shape;167;p6"/>
          <p:cNvCxnSpPr/>
          <p:nvPr/>
        </p:nvCxnSpPr>
        <p:spPr>
          <a:xfrm>
            <a:off x="4343400" y="1981200"/>
            <a:ext cx="0" cy="381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6"/>
          <p:cNvSpPr/>
          <p:nvPr/>
        </p:nvSpPr>
        <p:spPr>
          <a:xfrm>
            <a:off x="5791200" y="5466025"/>
            <a:ext cx="3200400" cy="858600"/>
          </a:xfrm>
          <a:prstGeom prst="wedgeEllipseCallout">
            <a:avLst>
              <a:gd fmla="val -58097" name="adj1"/>
              <a:gd fmla="val -4331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Terlihat, besar interval mempengaruhi akurasi hasil perhitungan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152400" y="0"/>
            <a:ext cx="8686800" cy="487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-US" sz="1800">
                <a:solidFill>
                  <a:schemeClr val="lt2"/>
                </a:solidFill>
              </a:rPr>
              <a:t>(3)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5" name="Google Shape;175;p7"/>
          <p:cNvSpPr txBox="1"/>
          <p:nvPr>
            <p:ph idx="1" type="body"/>
          </p:nvPr>
        </p:nvSpPr>
        <p:spPr>
          <a:xfrm>
            <a:off x="152400" y="762000"/>
            <a:ext cx="8763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mic Sans MS"/>
              <a:buNone/>
            </a:pPr>
            <a:r>
              <a:rPr b="1" lang="en-US" sz="18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Dari contoh ini terlihat bahwa walaupun kesalahan penaksiran sudah relatif kecil (33,3%), namun bagaimanapun tetap merupakan kesalahan. Hal ini disebabkan karena fungsi ln merupakan salah satu fungsi garis lengkung, yang ‘dipaksakan’ didekati (baca: interpolasi) dengan garis lurus.</a:t>
            </a:r>
            <a:endParaRPr/>
          </a:p>
        </p:txBody>
      </p:sp>
      <p:cxnSp>
        <p:nvCxnSpPr>
          <p:cNvPr id="176" name="Google Shape;176;p7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7" name="Google Shape;177;p7"/>
          <p:cNvGraphicFramePr/>
          <p:nvPr/>
        </p:nvGraphicFramePr>
        <p:xfrm>
          <a:off x="247650" y="2057400"/>
          <a:ext cx="5314950" cy="4065588"/>
        </p:xfrm>
        <a:graphic>
          <a:graphicData uri="http://schemas.openxmlformats.org/presentationml/2006/ole">
            <mc:AlternateContent>
              <mc:Choice Requires="v">
                <p:oleObj r:id="rId4" imgH="4065588" imgW="5314950" progId="Excel.Chart.8" spid="_x0000_s1">
                  <p:embed/>
                </p:oleObj>
              </mc:Choice>
              <mc:Fallback>
                <p:oleObj r:id="rId5" imgH="4065588" imgW="5314950" progId="Excel.Chart.8">
                  <p:embed/>
                  <p:pic>
                    <p:nvPicPr>
                      <p:cNvPr id="177" name="Google Shape;177;p7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7650" y="2057400"/>
                        <a:ext cx="5314950" cy="406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8" name="Google Shape;178;p7"/>
          <p:cNvCxnSpPr/>
          <p:nvPr/>
        </p:nvCxnSpPr>
        <p:spPr>
          <a:xfrm flipH="1" rot="10800000">
            <a:off x="1371600" y="3048000"/>
            <a:ext cx="2590800" cy="220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9" name="Google Shape;179;p7"/>
          <p:cNvSpPr/>
          <p:nvPr/>
        </p:nvSpPr>
        <p:spPr>
          <a:xfrm>
            <a:off x="2057400" y="4038600"/>
            <a:ext cx="136525" cy="1365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2286000" y="4359275"/>
            <a:ext cx="136525" cy="1365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1219200" y="3124200"/>
            <a:ext cx="990600" cy="685800"/>
          </a:xfrm>
          <a:prstGeom prst="wedgeEllipseCallout">
            <a:avLst>
              <a:gd fmla="val 42708" name="adj1"/>
              <a:gd fmla="val 81019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benar</a:t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2743200" y="4648200"/>
            <a:ext cx="1447800" cy="685800"/>
          </a:xfrm>
          <a:prstGeom prst="wedgeEllipseCallout">
            <a:avLst>
              <a:gd fmla="val -72454" name="adj1"/>
              <a:gd fmla="val -65278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nilai perkiraan</a:t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3581400" y="3733800"/>
            <a:ext cx="838200" cy="381000"/>
          </a:xfrm>
          <a:prstGeom prst="wedgeEllipseCallout">
            <a:avLst>
              <a:gd fmla="val -83713" name="adj1"/>
              <a:gd fmla="val -77500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4648200" y="2971800"/>
            <a:ext cx="1447800" cy="381000"/>
          </a:xfrm>
          <a:prstGeom prst="wedgeEllipseCallout">
            <a:avLst>
              <a:gd fmla="val -69519" name="adj1"/>
              <a:gd fmla="val -77500" name="adj2"/>
            </a:avLst>
          </a:prstGeom>
          <a:solidFill>
            <a:srgbClr val="FF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baseline="-2500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= ln 2</a:t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6172200" y="4219575"/>
            <a:ext cx="25146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Indeks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pada f</a:t>
            </a:r>
            <a:r>
              <a:rPr b="1" baseline="-25000" i="0" lang="en-US" sz="18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berarti interpolasi dilakukan dengan polynomial orde-1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(4)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192" name="Google Shape;192;p8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8"/>
          <p:cNvSpPr/>
          <p:nvPr/>
        </p:nvSpPr>
        <p:spPr>
          <a:xfrm>
            <a:off x="152400" y="838200"/>
            <a:ext cx="88392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Jika interpolasi polynomial menggunakan polynomial ber-orde 2, maka disebut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Interpolasi Kuadrat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Dan agar dapat diinterpolasikan, maka bentuk umum polynomial ber-orde 2 harus ditulis menjadi 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baseline="30000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152400" y="2590800"/>
            <a:ext cx="8839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Dan koefisien 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dan 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dapat diperoleh melalui rumus berikut :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					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	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		   		  	      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	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– f(x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						   </a:t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    		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			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x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cxnSp>
        <p:nvCxnSpPr>
          <p:cNvPr id="195" name="Google Shape;195;p8"/>
          <p:cNvCxnSpPr/>
          <p:nvPr/>
        </p:nvCxnSpPr>
        <p:spPr>
          <a:xfrm>
            <a:off x="3276600" y="3886200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8"/>
          <p:cNvCxnSpPr/>
          <p:nvPr/>
        </p:nvCxnSpPr>
        <p:spPr>
          <a:xfrm>
            <a:off x="1143000" y="5181600"/>
            <a:ext cx="1447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8"/>
          <p:cNvCxnSpPr/>
          <p:nvPr/>
        </p:nvCxnSpPr>
        <p:spPr>
          <a:xfrm>
            <a:off x="3048000" y="5181600"/>
            <a:ext cx="152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8"/>
          <p:cNvCxnSpPr/>
          <p:nvPr/>
        </p:nvCxnSpPr>
        <p:spPr>
          <a:xfrm>
            <a:off x="990600" y="5638800"/>
            <a:ext cx="3733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8"/>
          <p:cNvCxnSpPr/>
          <p:nvPr/>
        </p:nvCxnSpPr>
        <p:spPr>
          <a:xfrm>
            <a:off x="2743200" y="5181600"/>
            <a:ext cx="15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9"/>
          <p:cNvSpPr txBox="1"/>
          <p:nvPr>
            <p:ph type="title"/>
          </p:nvPr>
        </p:nvSpPr>
        <p:spPr>
          <a:xfrm>
            <a:off x="76200" y="-76200"/>
            <a:ext cx="8915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Interpolasi  Polynomial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en-US" sz="2000">
                <a:solidFill>
                  <a:schemeClr val="lt2"/>
                </a:solidFill>
              </a:rPr>
              <a:t>(5)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800">
              <a:solidFill>
                <a:srgbClr val="96969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06" name="Google Shape;206;p9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57150">
            <a:solidFill>
              <a:srgbClr val="96969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9"/>
          <p:cNvSpPr/>
          <p:nvPr/>
        </p:nvSpPr>
        <p:spPr>
          <a:xfrm>
            <a:off x="152400" y="914400"/>
            <a:ext cx="88392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Perlu anda perhatikan bahwa, untuk n+1 titik data, hanya terdapat 1 polynomial (berderajat n atau kurang) yang melalui semua titik data tersebut.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misal, hanya terdapat 1 garis lurus (polynomial orde-1) yang menghubungkan 2 titik data.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atau, 3 titik dapat dihubungkan oleh sebuah parabola (polynomial orde-2).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660066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sedang 4 titik dapat terhubung oleh kurva polynomial orde-3, dst.</a:t>
            </a:r>
            <a:endParaRPr/>
          </a:p>
        </p:txBody>
      </p:sp>
      <p:sp>
        <p:nvSpPr>
          <p:cNvPr id="208" name="Google Shape;208;p9"/>
          <p:cNvSpPr/>
          <p:nvPr/>
        </p:nvSpPr>
        <p:spPr>
          <a:xfrm>
            <a:off x="152400" y="4419600"/>
            <a:ext cx="8839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Atau secara umum bentuk polynomial orde ke-n (untuk n+1 titik data) dapat ditulis seperti berikut:</a:t>
            </a:r>
            <a:endParaRPr/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8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mic Sans MS"/>
              <a:buNone/>
            </a:pP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(x) =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+ … + b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 … (x – x</a:t>
            </a:r>
            <a:r>
              <a:rPr b="1" baseline="-25000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n-1</a:t>
            </a:r>
            <a:r>
              <a:rPr b="1" i="0" lang="en-US" sz="2000" u="none" cap="none" strike="noStrike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2006-05-05T05:02:14Z</dcterms:created>
  <dc:creator>its</dc:creator>
</cp:coreProperties>
</file>