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3.bin"/>
  <Override ContentType="application/vnd.openxmlformats-officedocument.oleObject" PartName="/ppt/embeddings/oleObject6.bin"/>
  <Override ContentType="application/vnd.openxmlformats-officedocument.oleObject" PartName="/ppt/embeddings/oleObject5.bin"/>
  <Override ContentType="application/vnd.openxmlformats-officedocument.oleObject" PartName="/ppt/embeddings/oleObject4.bin"/>
  <Override ContentType="application/vnd.openxmlformats-officedocument.oleObject" PartName="/ppt/embeddings/oleObject7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945675"/>
  <p:embeddedFontLst>
    <p:embeddedFont>
      <p:font typeface="Arim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gvbQc/r+RefpxHRDCNUBMmhsDF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rimo-bold.fntdata"/><Relationship Id="rId23" Type="http://schemas.openxmlformats.org/officeDocument/2006/relationships/font" Target="fonts/Arim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mo-boldItalic.fntdata"/><Relationship Id="rId25" Type="http://schemas.openxmlformats.org/officeDocument/2006/relationships/font" Target="fonts/Arimo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6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7213"/>
            <a:ext cx="29718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:notes"/>
          <p:cNvSpPr txBox="1"/>
          <p:nvPr>
            <p:ph idx="12" type="sldNum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0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1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2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3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4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5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0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1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76" name="Google Shape;76;p3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7" name="Google Shape;77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3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84" name="Google Shape;84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0" name="Google Shape;90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6" name="Google Shape;96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2" type="body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3" type="body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45" name="Google Shape;45;p2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51" name="Google Shape;51;p2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52" name="Google Shape;52;p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8" name="Google Shape;58;p2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9" name="Google Shape;59;p2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0" name="Google Shape;60;p2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1" name="Google Shape;61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vmlDrawing" Target="../drawings/vmlDrawing6.vml"/><Relationship Id="rId4" Type="http://schemas.openxmlformats.org/officeDocument/2006/relationships/oleObject" Target="../embeddings/oleObject6.bin"/><Relationship Id="rId9" Type="http://schemas.openxmlformats.org/officeDocument/2006/relationships/image" Target="../media/image6.png"/><Relationship Id="rId5" Type="http://schemas.openxmlformats.org/officeDocument/2006/relationships/oleObject" Target="../embeddings/oleObject6.bin"/><Relationship Id="rId6" Type="http://schemas.openxmlformats.org/officeDocument/2006/relationships/image" Target="../media/image5.png"/><Relationship Id="rId7" Type="http://schemas.openxmlformats.org/officeDocument/2006/relationships/oleObject" Target="../embeddings/oleObject7.bin"/><Relationship Id="rId8" Type="http://schemas.openxmlformats.org/officeDocument/2006/relationships/oleObject" Target="../embeddings/oleObject7.bin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2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5.xml"/><Relationship Id="rId5" Type="http://schemas.openxmlformats.org/officeDocument/2006/relationships/slide" Target="/ppt/slides/slide16.xml"/><Relationship Id="rId6" Type="http://schemas.openxmlformats.org/officeDocument/2006/relationships/slide" Target="/ppt/slides/slide1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4.bin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5.bin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381000" y="1828800"/>
            <a:ext cx="83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INTEGRASI NUMERIK</a:t>
            </a:r>
            <a:endParaRPr b="1" sz="36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1524000" y="533400"/>
            <a:ext cx="640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1" lang="en-US" sz="2400">
                <a:latin typeface="Comic Sans MS"/>
                <a:ea typeface="Comic Sans MS"/>
                <a:cs typeface="Comic Sans MS"/>
                <a:sym typeface="Comic Sans MS"/>
              </a:rPr>
              <a:t>Pertemuan VI</a:t>
            </a:r>
            <a:endParaRPr/>
          </a:p>
        </p:txBody>
      </p:sp>
      <p:sp>
        <p:nvSpPr>
          <p:cNvPr id="106" name="Google Shape;106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0"/>
          <p:cNvSpPr txBox="1"/>
          <p:nvPr>
            <p:ph type="title"/>
          </p:nvPr>
        </p:nvSpPr>
        <p:spPr>
          <a:xfrm>
            <a:off x="76200" y="-2286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Metode Trapezoida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en-US" sz="2000">
                <a:solidFill>
                  <a:schemeClr val="lt2"/>
                </a:solidFill>
              </a:rPr>
              <a:t>(5)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18" name="Google Shape;218;p10"/>
          <p:cNvSpPr txBox="1"/>
          <p:nvPr>
            <p:ph idx="1" type="body"/>
          </p:nvPr>
        </p:nvSpPr>
        <p:spPr>
          <a:xfrm>
            <a:off x="152400" y="685800"/>
            <a:ext cx="8839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contoh :</a:t>
            </a: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/>
          </a:p>
          <a:p>
            <a:pPr indent="-533400" lvl="0" marL="533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		hitunglah I = ∫ e</a:t>
            </a:r>
            <a:r>
              <a:rPr b="1" baseline="30000" lang="en-US" sz="1600"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 dx dengan metode Trapezoida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  <a:p>
            <a:pPr indent="-533400" lvl="0" marL="533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rtl="0" algn="l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secara analitis :</a:t>
            </a:r>
            <a:endParaRPr/>
          </a:p>
          <a:p>
            <a:pPr indent="-533400" lvl="0" marL="533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			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e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e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53,598150</a:t>
            </a:r>
            <a:endParaRPr/>
          </a:p>
          <a:p>
            <a:pPr indent="-533400" lvl="0" marL="533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rtl="0" algn="l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Integrasi Trapezoida menggunakan 1 pias (lebar * rerata tinggi) :</a:t>
            </a:r>
            <a:endParaRPr/>
          </a:p>
          <a:p>
            <a:pPr indent="-533400" lvl="0" marL="533400" rtl="0" algn="l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  = (b – a) [(f(b) – f(a) / 2 ]</a:t>
            </a:r>
            <a:endParaRPr b="1" sz="16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			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  = (4 – 0)[(e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e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)/2] = 111,1963</a:t>
            </a:r>
            <a:endParaRPr/>
          </a:p>
          <a:p>
            <a:pPr indent="-533400" lvl="0" marL="53340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Er = [(53,598150 – 111,1963)/53,598150] x 100% = 107,46%</a:t>
            </a:r>
            <a:endParaRPr/>
          </a:p>
          <a:p>
            <a:pPr indent="-533400" lvl="0" marL="533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rtl="0" algn="l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Integrasi Trapezoida menggunakan 4 pias (asumsi lebar pias (∆x) = 1) :</a:t>
            </a:r>
            <a:endParaRPr/>
          </a:p>
          <a:p>
            <a:pPr indent="-533400" lvl="0" marL="533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			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  = ½ [ e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+ 2(e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e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e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e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4 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] = 57,991950</a:t>
            </a:r>
            <a:endParaRPr/>
          </a:p>
          <a:p>
            <a:pPr indent="-533400" lvl="0" marL="53340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Er = [(53,598150 – 57,991950)/53,598150] x 100% = 8,2%</a:t>
            </a:r>
            <a:endParaRPr/>
          </a:p>
          <a:p>
            <a:pPr indent="-533400" lvl="0" marL="533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rtl="0" algn="l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Integrasi Trapezoida menggunakan fungsi koreksi-ujung :</a:t>
            </a:r>
            <a:endParaRPr/>
          </a:p>
          <a:p>
            <a:pPr indent="-533400" lvl="0" marL="533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			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  = ½ [ e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+ 2(e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e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e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e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4 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] – 1/12 (e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e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53,525437</a:t>
            </a:r>
            <a:endParaRPr/>
          </a:p>
          <a:p>
            <a:pPr indent="-533400" lvl="0" marL="53340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Er = [(53,598150 – 53,535437)/53,598150] x 100% = 0,14%</a:t>
            </a:r>
            <a:endParaRPr/>
          </a:p>
        </p:txBody>
      </p:sp>
      <p:cxnSp>
        <p:nvCxnSpPr>
          <p:cNvPr id="219" name="Google Shape;219;p10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10"/>
          <p:cNvSpPr txBox="1"/>
          <p:nvPr/>
        </p:nvSpPr>
        <p:spPr>
          <a:xfrm>
            <a:off x="2514600" y="838200"/>
            <a:ext cx="3810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 b="1" baseline="-2500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1" name="Google Shape;221;p10"/>
          <p:cNvSpPr txBox="1"/>
          <p:nvPr/>
        </p:nvSpPr>
        <p:spPr>
          <a:xfrm>
            <a:off x="2362200" y="1173163"/>
            <a:ext cx="3810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 b="1" baseline="-2500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2" name="Google Shape;222;p10">
            <a:hlinkClick action="ppaction://hlinksldjump" r:id="rId3"/>
          </p:cNvPr>
          <p:cNvSpPr/>
          <p:nvPr/>
        </p:nvSpPr>
        <p:spPr>
          <a:xfrm>
            <a:off x="8534400" y="1524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darken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1"/>
          <p:cNvSpPr txBox="1"/>
          <p:nvPr>
            <p:ph type="title"/>
          </p:nvPr>
        </p:nvSpPr>
        <p:spPr>
          <a:xfrm>
            <a:off x="152400" y="-762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Metode Simpson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800">
                <a:solidFill>
                  <a:schemeClr val="lt2"/>
                </a:solidFill>
              </a:rPr>
              <a:t>(1)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6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29" name="Google Shape;229;p11"/>
          <p:cNvSpPr txBox="1"/>
          <p:nvPr>
            <p:ph idx="1" type="body"/>
          </p:nvPr>
        </p:nvSpPr>
        <p:spPr>
          <a:xfrm>
            <a:off x="152400" y="838200"/>
            <a:ext cx="8763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Alternatif lain untuk mendapatkan hasil pendekatan integrasi numeris adalah dengan menggunakan polynomial ber-orde lebih tinggi (</a:t>
            </a:r>
            <a:r>
              <a:rPr b="1" lang="en-US" sz="1800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ingat, metode Trapezoid hanya memanfaatkan persamaan berderajat 1</a:t>
            </a:r>
            <a:r>
              <a:rPr b="1"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).</a:t>
            </a:r>
            <a:endParaRPr/>
          </a:p>
        </p:txBody>
      </p:sp>
      <p:graphicFrame>
        <p:nvGraphicFramePr>
          <p:cNvPr id="230" name="Google Shape;230;p11"/>
          <p:cNvGraphicFramePr/>
          <p:nvPr/>
        </p:nvGraphicFramePr>
        <p:xfrm>
          <a:off x="306388" y="3429000"/>
          <a:ext cx="4037012" cy="2743200"/>
        </p:xfrm>
        <a:graphic>
          <a:graphicData uri="http://schemas.openxmlformats.org/presentationml/2006/ole">
            <mc:AlternateContent>
              <mc:Choice Requires="v">
                <p:oleObj r:id="rId4" imgH="2743200" imgW="4037012" progId="Visio.Drawing.11" spid="_x0000_s1">
                  <p:embed/>
                </p:oleObj>
              </mc:Choice>
              <mc:Fallback>
                <p:oleObj r:id="rId5" imgH="2743200" imgW="4037012" progId="Visio.Drawing.11">
                  <p:embed/>
                  <p:pic>
                    <p:nvPicPr>
                      <p:cNvPr id="230" name="Google Shape;230;p1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06388" y="3429000"/>
                        <a:ext cx="4037012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1" name="Google Shape;231;p11"/>
          <p:cNvCxnSpPr/>
          <p:nvPr/>
        </p:nvCxnSpPr>
        <p:spPr>
          <a:xfrm>
            <a:off x="152400" y="6096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11"/>
          <p:cNvSpPr/>
          <p:nvPr/>
        </p:nvSpPr>
        <p:spPr>
          <a:xfrm>
            <a:off x="228600" y="1981200"/>
            <a:ext cx="8686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Jika ditambahkan 1 titik diantara f(a) dan f(b), maka ada 3 titik yang dapat dihubungkan oleh sebuah polynom ber-orde 2.</a:t>
            </a:r>
            <a:endParaRPr/>
          </a:p>
          <a:p>
            <a:pPr indent="0" lvl="0" marL="0" marR="0" rtl="0" algn="ctr">
              <a:spcBef>
                <a:spcPts val="36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Atau bisa juga digunakan polynom ber-orde 3, jika ditambahkan 2 titik di antara f(a) dan f(b).</a:t>
            </a:r>
            <a:endParaRPr/>
          </a:p>
        </p:txBody>
      </p:sp>
      <p:graphicFrame>
        <p:nvGraphicFramePr>
          <p:cNvPr id="233" name="Google Shape;233;p11"/>
          <p:cNvGraphicFramePr/>
          <p:nvPr/>
        </p:nvGraphicFramePr>
        <p:xfrm>
          <a:off x="4724400" y="3505200"/>
          <a:ext cx="4038600" cy="2667000"/>
        </p:xfrm>
        <a:graphic>
          <a:graphicData uri="http://schemas.openxmlformats.org/presentationml/2006/ole">
            <mc:AlternateContent>
              <mc:Choice Requires="v">
                <p:oleObj r:id="rId7" imgH="2667000" imgW="4038600" progId="Visio.Drawing.11" spid="_x0000_s2">
                  <p:embed/>
                </p:oleObj>
              </mc:Choice>
              <mc:Fallback>
                <p:oleObj r:id="rId8" imgH="2667000" imgW="4038600" progId="Visio.Drawing.11">
                  <p:embed/>
                  <p:pic>
                    <p:nvPicPr>
                      <p:cNvPr id="233" name="Google Shape;233;p11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724400" y="3505200"/>
                        <a:ext cx="4038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" name="Google Shape;234;p11"/>
          <p:cNvSpPr txBox="1"/>
          <p:nvPr/>
        </p:nvSpPr>
        <p:spPr>
          <a:xfrm>
            <a:off x="457200" y="41148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f(a)</a:t>
            </a:r>
            <a:endParaRPr/>
          </a:p>
        </p:txBody>
      </p:sp>
      <p:sp>
        <p:nvSpPr>
          <p:cNvPr id="235" name="Google Shape;235;p11"/>
          <p:cNvSpPr txBox="1"/>
          <p:nvPr/>
        </p:nvSpPr>
        <p:spPr>
          <a:xfrm>
            <a:off x="4876800" y="41910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f(a)</a:t>
            </a:r>
            <a:endParaRPr/>
          </a:p>
        </p:txBody>
      </p:sp>
      <p:sp>
        <p:nvSpPr>
          <p:cNvPr id="236" name="Google Shape;236;p11"/>
          <p:cNvSpPr txBox="1"/>
          <p:nvPr/>
        </p:nvSpPr>
        <p:spPr>
          <a:xfrm>
            <a:off x="3810000" y="41148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f(b)</a:t>
            </a:r>
            <a:endParaRPr/>
          </a:p>
        </p:txBody>
      </p:sp>
      <p:sp>
        <p:nvSpPr>
          <p:cNvPr id="237" name="Google Shape;237;p11"/>
          <p:cNvSpPr txBox="1"/>
          <p:nvPr/>
        </p:nvSpPr>
        <p:spPr>
          <a:xfrm>
            <a:off x="8229600" y="41910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f(b)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2"/>
          <p:cNvSpPr txBox="1"/>
          <p:nvPr>
            <p:ph type="title"/>
          </p:nvPr>
        </p:nvSpPr>
        <p:spPr>
          <a:xfrm>
            <a:off x="152400" y="-762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Metode Simpson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800">
                <a:solidFill>
                  <a:schemeClr val="lt2"/>
                </a:solidFill>
              </a:rPr>
              <a:t>(2)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6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44" name="Google Shape;244;p12"/>
          <p:cNvSpPr txBox="1"/>
          <p:nvPr>
            <p:ph idx="1" type="body"/>
          </p:nvPr>
        </p:nvSpPr>
        <p:spPr>
          <a:xfrm>
            <a:off x="152400" y="990600"/>
            <a:ext cx="8763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mic Sans MS"/>
              <a:buNone/>
            </a:pPr>
            <a:r>
              <a:rPr b="1" lang="en-US" sz="20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Aturan/metode Simpson menyediakan 2 pilihan pendekatan, yaitu </a:t>
            </a:r>
            <a:r>
              <a:rPr b="1"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Aturan Simpson 1/3</a:t>
            </a:r>
            <a:r>
              <a:rPr b="1" lang="en-US" sz="20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dan </a:t>
            </a:r>
            <a:r>
              <a:rPr b="1"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Aturan Simpson 3/8</a:t>
            </a:r>
            <a:r>
              <a:rPr b="1" lang="en-US" sz="20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SzPts val="2000"/>
              <a:buFont typeface="Comic Sans MS"/>
              <a:buNone/>
            </a:pPr>
            <a:r>
              <a:rPr b="1" lang="en-US" sz="2000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Aturan Simpson 1/3 menggunakan rumus integral Newton-Cotes ber-orde 2 (yang diturunkan dari deret Taylor). Sementara Aturan Simpson 3/8 memanfaatkan polynomial Lagrange ber-orde 3.</a:t>
            </a:r>
            <a:r>
              <a:rPr b="1" lang="en-US" sz="20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cxnSp>
        <p:nvCxnSpPr>
          <p:cNvPr id="245" name="Google Shape;245;p12"/>
          <p:cNvCxnSpPr/>
          <p:nvPr/>
        </p:nvCxnSpPr>
        <p:spPr>
          <a:xfrm>
            <a:off x="152400" y="6096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12"/>
          <p:cNvSpPr/>
          <p:nvPr/>
        </p:nvSpPr>
        <p:spPr>
          <a:xfrm>
            <a:off x="152400" y="3581400"/>
            <a:ext cx="8763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Aturan Simpson 1/3 optimal jika menggunakan jumlah pias genap.</a:t>
            </a:r>
            <a:endParaRPr/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Sedangkan Aturan Simpson 3/8 optimal jika menggunakan jumlah pias kelipatan 3.</a:t>
            </a:r>
            <a:endParaRPr/>
          </a:p>
        </p:txBody>
      </p:sp>
      <p:sp>
        <p:nvSpPr>
          <p:cNvPr id="247" name="Google Shape;247;p12"/>
          <p:cNvSpPr/>
          <p:nvPr/>
        </p:nvSpPr>
        <p:spPr>
          <a:xfrm>
            <a:off x="152400" y="51054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Namun kelemahan metode ini adalah hanya dapat digunakan untuk permasalahan yang bersifat </a:t>
            </a:r>
            <a:r>
              <a:rPr b="1" i="1" lang="en-US" sz="20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equispaced </a:t>
            </a:r>
            <a:r>
              <a:rPr b="1" i="0" lang="en-US" sz="20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saja.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3"/>
          <p:cNvSpPr txBox="1"/>
          <p:nvPr>
            <p:ph type="title"/>
          </p:nvPr>
        </p:nvSpPr>
        <p:spPr>
          <a:xfrm>
            <a:off x="76200" y="-1524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Metode Simpson  </a:t>
            </a:r>
            <a:r>
              <a:rPr b="1" lang="en-US" sz="1800">
                <a:solidFill>
                  <a:schemeClr val="lt2"/>
                </a:solidFill>
              </a:rPr>
              <a:t>(3)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6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54" name="Google Shape;254;p13"/>
          <p:cNvSpPr txBox="1"/>
          <p:nvPr>
            <p:ph idx="1" type="body"/>
          </p:nvPr>
        </p:nvSpPr>
        <p:spPr>
          <a:xfrm>
            <a:off x="0" y="1295400"/>
            <a:ext cx="91440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Integrasi Simpson 1/3 dapat dinyatakan sebagai berikut 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     [f(x</a:t>
            </a:r>
            <a:r>
              <a:rPr b="1" baseline="-25000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+ 4 (f(x</a:t>
            </a:r>
            <a:r>
              <a:rPr b="1" baseline="-25000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f(x</a:t>
            </a:r>
            <a:r>
              <a:rPr b="1" baseline="-25000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… + f(x</a:t>
            </a:r>
            <a:r>
              <a:rPr b="1" baseline="-25000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</a:t>
            </a: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)) + 2 (f(x</a:t>
            </a:r>
            <a:r>
              <a:rPr b="1" baseline="-25000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f(x</a:t>
            </a:r>
            <a:r>
              <a:rPr b="1" baseline="-25000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… + f(x</a:t>
            </a:r>
            <a:r>
              <a:rPr b="1" baseline="-25000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n-2</a:t>
            </a: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f(x</a:t>
            </a:r>
            <a:r>
              <a:rPr b="1" baseline="-25000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))]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3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Sedangkan Integrasi Simpson 3/8 adalah seperti berikut 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b="1" lang="en-US" sz="1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3∆x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mic Sans MS"/>
              <a:buNone/>
            </a:pPr>
            <a:r>
              <a:rPr b="1" lang="en-US" sz="1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     [f(x</a:t>
            </a:r>
            <a:r>
              <a:rPr b="1" baseline="-25000" lang="en-US" sz="1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lang="en-US" sz="1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+ 3 (f(x</a:t>
            </a:r>
            <a:r>
              <a:rPr b="1" baseline="-25000" lang="en-US" sz="1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f(x</a:t>
            </a:r>
            <a:r>
              <a:rPr b="1" baseline="-25000" lang="en-US" sz="1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f(x</a:t>
            </a:r>
            <a:r>
              <a:rPr b="1" baseline="-25000" lang="en-US" sz="1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lang="en-US" sz="1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f(x</a:t>
            </a:r>
            <a:r>
              <a:rPr b="1" baseline="-25000" lang="en-US" sz="1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r>
              <a:rPr b="1" lang="en-US" sz="1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… + f(x</a:t>
            </a:r>
            <a:r>
              <a:rPr b="1" baseline="-25000" lang="en-US" sz="1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</a:t>
            </a:r>
            <a:r>
              <a:rPr b="1" lang="en-US" sz="1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)) + 3 (f(x</a:t>
            </a:r>
            <a:r>
              <a:rPr b="1" baseline="-25000" lang="en-US" sz="1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lang="en-US" sz="1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f(x</a:t>
            </a:r>
            <a:r>
              <a:rPr b="1" baseline="-25000" lang="en-US" sz="1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r>
              <a:rPr b="1" lang="en-US" sz="1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… + f(x</a:t>
            </a:r>
            <a:r>
              <a:rPr b="1" baseline="-25000" lang="en-US" sz="1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n-3</a:t>
            </a:r>
            <a:r>
              <a:rPr b="1" lang="en-US" sz="1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f(x</a:t>
            </a:r>
            <a:r>
              <a:rPr b="1" baseline="-25000" lang="en-US" sz="1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lang="en-US" sz="1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))]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mic Sans MS"/>
              <a:buNone/>
            </a:pPr>
            <a:r>
              <a:rPr b="1" lang="en-US" sz="1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8</a:t>
            </a:r>
            <a:endParaRPr/>
          </a:p>
        </p:txBody>
      </p:sp>
      <p:cxnSp>
        <p:nvCxnSpPr>
          <p:cNvPr id="255" name="Google Shape;255;p13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13"/>
          <p:cNvCxnSpPr/>
          <p:nvPr/>
        </p:nvCxnSpPr>
        <p:spPr>
          <a:xfrm>
            <a:off x="457200" y="2362200"/>
            <a:ext cx="381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13"/>
          <p:cNvCxnSpPr/>
          <p:nvPr/>
        </p:nvCxnSpPr>
        <p:spPr>
          <a:xfrm>
            <a:off x="457200" y="4572000"/>
            <a:ext cx="304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4"/>
          <p:cNvSpPr txBox="1"/>
          <p:nvPr>
            <p:ph type="title"/>
          </p:nvPr>
        </p:nvSpPr>
        <p:spPr>
          <a:xfrm>
            <a:off x="76200" y="-2286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Metode Simpson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en-US" sz="2000">
                <a:solidFill>
                  <a:schemeClr val="lt2"/>
                </a:solidFill>
              </a:rPr>
              <a:t>(4)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64" name="Google Shape;264;p14"/>
          <p:cNvSpPr txBox="1"/>
          <p:nvPr>
            <p:ph idx="1" type="body"/>
          </p:nvPr>
        </p:nvSpPr>
        <p:spPr>
          <a:xfrm>
            <a:off x="152400" y="685800"/>
            <a:ext cx="8839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contoh :</a:t>
            </a: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	hitunglah I = ∫ e</a:t>
            </a:r>
            <a:r>
              <a:rPr b="1" baseline="30000" lang="en-US" sz="1600"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 dx dengan metode Simpson 1/3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secara analitis 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e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e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53,598150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Integrasi Simpson 1/3 menggunakan 2 pias (krn Simpson paling sedikit membutuhkan 3 titik). Itu berarti ∆x = (b – a)/2 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I  = ((b – a)/2 . 1/3) [ f(a) + 4f(c) + f(b) ]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I  = (b – a)/6 [ f(a) + 4f(c) + f(b) ]</a:t>
            </a: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I  = (4 – 0)/6 [ e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 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+ 4e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e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4 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] = 56,7696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Er = [(53,598150 – 56,7696)/53,598150] x 100% = 5,917%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Integrasi Simpson 1/3 menggunakan 4 pias (asumsi lebar pias (∆x) = 1) 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  = (1 . 1/3) [ e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+ 4(e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e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+ 2e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 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+ e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4 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] = 53,863846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Er = [(53,598150 – 53,863846)/53,598150] x 100% = 0,5%</a:t>
            </a:r>
            <a:endParaRPr/>
          </a:p>
        </p:txBody>
      </p:sp>
      <p:cxnSp>
        <p:nvCxnSpPr>
          <p:cNvPr id="265" name="Google Shape;265;p14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14"/>
          <p:cNvSpPr txBox="1"/>
          <p:nvPr/>
        </p:nvSpPr>
        <p:spPr>
          <a:xfrm>
            <a:off x="2514600" y="838200"/>
            <a:ext cx="3810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 b="1" baseline="-2500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7" name="Google Shape;267;p14"/>
          <p:cNvSpPr txBox="1"/>
          <p:nvPr/>
        </p:nvSpPr>
        <p:spPr>
          <a:xfrm>
            <a:off x="2362200" y="1219200"/>
            <a:ext cx="3810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 b="1" baseline="-2500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5"/>
          <p:cNvSpPr txBox="1"/>
          <p:nvPr>
            <p:ph type="title"/>
          </p:nvPr>
        </p:nvSpPr>
        <p:spPr>
          <a:xfrm>
            <a:off x="76200" y="-2286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Metode Simpson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en-US" sz="2000">
                <a:solidFill>
                  <a:schemeClr val="lt2"/>
                </a:solidFill>
              </a:rPr>
              <a:t>(5)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74" name="Google Shape;274;p15"/>
          <p:cNvSpPr txBox="1"/>
          <p:nvPr>
            <p:ph idx="1" type="body"/>
          </p:nvPr>
        </p:nvSpPr>
        <p:spPr>
          <a:xfrm>
            <a:off x="152400" y="685800"/>
            <a:ext cx="8839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contoh :</a:t>
            </a: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	hitunglah I = ∫ e</a:t>
            </a:r>
            <a:r>
              <a:rPr b="1" baseline="30000" lang="en-US" sz="1400"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 dx dengan metode Simpson 3/8</a:t>
            </a: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mic Sans MS"/>
              <a:buNone/>
            </a:pPr>
            <a:r>
              <a:rPr b="1" lang="en-US" sz="1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secara analitis 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e</a:t>
            </a:r>
            <a:r>
              <a:rPr b="1" baseline="30000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e</a:t>
            </a:r>
            <a:r>
              <a:rPr b="1" baseline="30000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53,598150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mic Sans MS"/>
              <a:buNone/>
            </a:pPr>
            <a:r>
              <a:rPr b="1" lang="en-US" sz="1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Integrasi Simpson 3/8 menggunakan 3 pias (krn Simpson 3/8 membutuhkan paling sedikit 4 titik).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mic Sans MS"/>
              <a:buNone/>
            </a:pPr>
            <a:r>
              <a:rPr b="1" lang="en-US" sz="1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Atau berarti ∆x = (b – a)/3 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I  = ((b – a)/3 . 3/8) [ f(a) + 3f(c) + 3f(d) + f(b) ]</a:t>
            </a: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I  = (4 – 0)/8 [ e</a:t>
            </a:r>
            <a:r>
              <a:rPr b="1" baseline="30000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 </a:t>
            </a: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+ 3e</a:t>
            </a:r>
            <a:r>
              <a:rPr b="1" baseline="30000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1,3333 </a:t>
            </a: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+ 3e</a:t>
            </a:r>
            <a:r>
              <a:rPr b="1" baseline="30000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2,6667</a:t>
            </a: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+e</a:t>
            </a:r>
            <a:r>
              <a:rPr b="1" baseline="30000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4 </a:t>
            </a: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] = 55,07798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Er = [(53,598150 – 55,07798)/53,598150] x 100% = 2,761%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mic Sans MS"/>
              <a:buNone/>
            </a:pPr>
            <a:r>
              <a:rPr b="1" lang="en-US" sz="1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Integrasi gabungan Simpson 1/3 dan 3/8 (asumsi digunakan 5 pias dengan ∆x = 0,8) 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jadi 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batas</a:t>
            </a:r>
            <a:r>
              <a:rPr b="1" baseline="30000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pias adalah : e</a:t>
            </a:r>
            <a:r>
              <a:rPr b="1" baseline="30000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, e</a:t>
            </a:r>
            <a:r>
              <a:rPr b="1" baseline="30000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0,8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, e</a:t>
            </a:r>
            <a:r>
              <a:rPr b="1" baseline="30000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1,6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, e</a:t>
            </a:r>
            <a:r>
              <a:rPr b="1" baseline="30000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2,4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, e</a:t>
            </a:r>
            <a:r>
              <a:rPr b="1" baseline="30000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3,2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, dan e</a:t>
            </a:r>
            <a:r>
              <a:rPr b="1" baseline="30000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2 pias pertama dengan Simpson 1/3 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I</a:t>
            </a:r>
            <a:r>
              <a:rPr b="1" baseline="-25000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1-2</a:t>
            </a: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= (1,6 – 0)/6 [ e</a:t>
            </a:r>
            <a:r>
              <a:rPr b="1" baseline="30000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+ 4 e</a:t>
            </a:r>
            <a:r>
              <a:rPr b="1" baseline="30000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0,8</a:t>
            </a: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e</a:t>
            </a:r>
            <a:r>
              <a:rPr b="1" baseline="30000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1,6 </a:t>
            </a: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] = 3,96138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3 pias selanjutnya dengan Simpson 3/8 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I</a:t>
            </a:r>
            <a:r>
              <a:rPr b="1" baseline="-25000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3-4-5</a:t>
            </a: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= (4 – 1,6)/8 [ e</a:t>
            </a:r>
            <a:r>
              <a:rPr b="1" baseline="30000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1,6</a:t>
            </a: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+ 3 e</a:t>
            </a:r>
            <a:r>
              <a:rPr b="1" baseline="30000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2,4</a:t>
            </a: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+ 3 e</a:t>
            </a:r>
            <a:r>
              <a:rPr b="1" baseline="30000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3,2 </a:t>
            </a: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+ e</a:t>
            </a:r>
            <a:r>
              <a:rPr b="1" baseline="30000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4 </a:t>
            </a: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] = 49,86549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Integral total 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Itot   = I</a:t>
            </a:r>
            <a:r>
              <a:rPr b="1" baseline="-25000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1-2</a:t>
            </a: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I</a:t>
            </a:r>
            <a:r>
              <a:rPr b="1" baseline="-25000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3-4-5</a:t>
            </a: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=  53,826873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Er = [(53,598150 – 53,826873)/53,598150] x 100% = 0,427%</a:t>
            </a:r>
            <a:endParaRPr/>
          </a:p>
        </p:txBody>
      </p:sp>
      <p:cxnSp>
        <p:nvCxnSpPr>
          <p:cNvPr id="275" name="Google Shape;275;p15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15"/>
          <p:cNvSpPr txBox="1"/>
          <p:nvPr/>
        </p:nvSpPr>
        <p:spPr>
          <a:xfrm>
            <a:off x="2286000" y="715963"/>
            <a:ext cx="3810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 b="1" baseline="-2500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7" name="Google Shape;277;p15"/>
          <p:cNvSpPr txBox="1"/>
          <p:nvPr/>
        </p:nvSpPr>
        <p:spPr>
          <a:xfrm>
            <a:off x="2209800" y="1143000"/>
            <a:ext cx="3810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 b="1" baseline="-2500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Google Shape;278;p15">
            <a:hlinkClick action="ppaction://hlinksldjump" r:id="rId3"/>
          </p:cNvPr>
          <p:cNvSpPr/>
          <p:nvPr/>
        </p:nvSpPr>
        <p:spPr>
          <a:xfrm>
            <a:off x="8534400" y="1524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darken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" name="Google Shape;284;p20"/>
          <p:cNvCxnSpPr/>
          <p:nvPr/>
        </p:nvCxnSpPr>
        <p:spPr>
          <a:xfrm>
            <a:off x="152400" y="533400"/>
            <a:ext cx="88392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20"/>
          <p:cNvSpPr/>
          <p:nvPr/>
        </p:nvSpPr>
        <p:spPr>
          <a:xfrm>
            <a:off x="152400" y="1143000"/>
            <a:ext cx="8763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 Carilah f(x) dx dari data-data berikut dengan batas x=1 sampai x=7 menggunakan integrasi Trapezoida, Simpson 1/3, &amp; Simpson 3/8 jika diketahui data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berikut :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x	  1,0	  2,0	  3,0	   4,0	   5,0	   6,0	  7,0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f(x)	1,8287	5,6575	11,4862	19,3149	29,1437	40,9724	54,8011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x	  1,0	  2,0	  3,0	   4,0	   5,0	   6,0	   7,0</a:t>
            </a:r>
            <a:endParaRPr b="1" baseline="3000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f(x)	2,1353	6,2707	12,4060	20,5413	30,6767	42,8120	56,9473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x	  1,0	  2,0	  3,0	   4,0	   5,0	   6,0	   7,0</a:t>
            </a:r>
            <a:endParaRPr b="1" baseline="3000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f(x)	1,8419	5,6838	11,5257	19,3676	29,2095	41,0514	54,8933 	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6" name="Google Shape;286;p20"/>
          <p:cNvSpPr txBox="1"/>
          <p:nvPr>
            <p:ph type="title"/>
          </p:nvPr>
        </p:nvSpPr>
        <p:spPr>
          <a:xfrm>
            <a:off x="76200" y="-1524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Latihan</a:t>
            </a:r>
            <a:endParaRPr b="1" sz="2400">
              <a:solidFill>
                <a:srgbClr val="96969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p21"/>
          <p:cNvCxnSpPr/>
          <p:nvPr/>
        </p:nvCxnSpPr>
        <p:spPr>
          <a:xfrm>
            <a:off x="152400" y="685800"/>
            <a:ext cx="88392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21"/>
          <p:cNvSpPr/>
          <p:nvPr/>
        </p:nvSpPr>
        <p:spPr>
          <a:xfrm>
            <a:off x="381000" y="1143000"/>
            <a:ext cx="8305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Salah satu kelemahan dari metode Trapezoidal adalah kita harus menggunakan jumlah interval yang besar untuk memperoleh akurasi yang diharapkan. Buatlah sebuah program komputer untuk menjelaskan bagaimana metode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Integrasi Romberg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dapat mengatasi kelemahan tersebut.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endParaRPr/>
          </a:p>
        </p:txBody>
      </p:sp>
      <p:sp>
        <p:nvSpPr>
          <p:cNvPr id="294" name="Google Shape;294;p21"/>
          <p:cNvSpPr txBox="1"/>
          <p:nvPr>
            <p:ph type="title"/>
          </p:nvPr>
        </p:nvSpPr>
        <p:spPr>
          <a:xfrm>
            <a:off x="76200" y="-762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Praktikum - 2</a:t>
            </a:r>
            <a:endParaRPr b="1" sz="2000">
              <a:solidFill>
                <a:srgbClr val="96969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 txBox="1"/>
          <p:nvPr>
            <p:ph type="title"/>
          </p:nvPr>
        </p:nvSpPr>
        <p:spPr>
          <a:xfrm>
            <a:off x="152400" y="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 Minggu Ini</a:t>
            </a:r>
            <a:endParaRPr/>
          </a:p>
        </p:txBody>
      </p:sp>
      <p:sp>
        <p:nvSpPr>
          <p:cNvPr id="113" name="Google Shape;113;p2"/>
          <p:cNvSpPr txBox="1"/>
          <p:nvPr>
            <p:ph idx="1" type="body"/>
          </p:nvPr>
        </p:nvSpPr>
        <p:spPr>
          <a:xfrm>
            <a:off x="457200" y="1368425"/>
            <a:ext cx="8229600" cy="2441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mic Sans MS"/>
              <a:buChar char="•"/>
            </a:pPr>
            <a:r>
              <a:rPr b="1" lang="en-US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Integrasi Numerik</a:t>
            </a:r>
            <a:endParaRPr>
              <a:solidFill>
                <a:srgbClr val="0000FF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1" lang="en-US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endParaRPr b="1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8001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1" lang="en-US"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Metode Trapezoida</a:t>
            </a:r>
            <a:endParaRPr>
              <a:solidFill>
                <a:srgbClr val="0000FF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r>
              <a:rPr b="1" lang="en-US" sz="2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endParaRPr b="1" sz="28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8001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r>
              <a:rPr b="1" lang="en-US"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Metode Simpson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r>
              <a:rPr b="1" lang="en-US" sz="2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endParaRPr b="1" sz="2800">
              <a:solidFill>
                <a:srgbClr val="66CC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800080"/>
              </a:buClr>
              <a:buSzPts val="3200"/>
              <a:buFont typeface="Comic Sans MS"/>
              <a:buChar char="•"/>
            </a:pPr>
            <a:r>
              <a:rPr b="1" i="1" lang="en-US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Tugas VI</a:t>
            </a:r>
            <a:endParaRPr/>
          </a:p>
        </p:txBody>
      </p:sp>
      <p:cxnSp>
        <p:nvCxnSpPr>
          <p:cNvPr id="114" name="Google Shape;114;p2"/>
          <p:cNvCxnSpPr/>
          <p:nvPr/>
        </p:nvCxnSpPr>
        <p:spPr>
          <a:xfrm>
            <a:off x="304800" y="609600"/>
            <a:ext cx="86106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2">
            <a:hlinkClick action="ppaction://hlinksldjump" r:id="rId3"/>
          </p:cNvPr>
          <p:cNvSpPr/>
          <p:nvPr/>
        </p:nvSpPr>
        <p:spPr>
          <a:xfrm>
            <a:off x="4718050" y="14478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darken" h="120000" w="120000"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none" h="120000" w="120000">
                <a:moveTo>
                  <a:pt x="96000" y="60000"/>
                </a:moveTo>
                <a:lnTo>
                  <a:pt x="24000" y="105000"/>
                </a:lnTo>
                <a:lnTo>
                  <a:pt x="2400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>
            <a:hlinkClick action="ppaction://hlinksldjump" r:id="rId4"/>
          </p:cNvPr>
          <p:cNvSpPr/>
          <p:nvPr/>
        </p:nvSpPr>
        <p:spPr>
          <a:xfrm>
            <a:off x="4529138" y="2398713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darken" h="120000" w="120000"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none" h="120000" w="120000">
                <a:moveTo>
                  <a:pt x="96000" y="60000"/>
                </a:moveTo>
                <a:lnTo>
                  <a:pt x="24000" y="105000"/>
                </a:lnTo>
                <a:lnTo>
                  <a:pt x="2400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>
            <a:hlinkClick action="ppaction://hlinksldjump" r:id="rId5"/>
          </p:cNvPr>
          <p:cNvSpPr/>
          <p:nvPr/>
        </p:nvSpPr>
        <p:spPr>
          <a:xfrm>
            <a:off x="2895600" y="4037013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darken" h="120000" w="120000"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none" h="120000" w="120000">
                <a:moveTo>
                  <a:pt x="96000" y="60000"/>
                </a:moveTo>
                <a:lnTo>
                  <a:pt x="24000" y="105000"/>
                </a:lnTo>
                <a:lnTo>
                  <a:pt x="2400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>
            <a:hlinkClick action="ppaction://hlinksldjump" r:id="rId6"/>
          </p:cNvPr>
          <p:cNvSpPr/>
          <p:nvPr/>
        </p:nvSpPr>
        <p:spPr>
          <a:xfrm>
            <a:off x="4038600" y="3221038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darken" h="120000" w="120000"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none" h="120000" w="120000">
                <a:moveTo>
                  <a:pt x="96000" y="60000"/>
                </a:moveTo>
                <a:lnTo>
                  <a:pt x="24000" y="105000"/>
                </a:lnTo>
                <a:lnTo>
                  <a:pt x="2400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 txBox="1"/>
          <p:nvPr>
            <p:ph type="title"/>
          </p:nvPr>
        </p:nvSpPr>
        <p:spPr>
          <a:xfrm>
            <a:off x="76200" y="-1524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Integrasi Numerik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000">
                <a:solidFill>
                  <a:schemeClr val="lt2"/>
                </a:solidFill>
              </a:rPr>
              <a:t>(1)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25" name="Google Shape;125;p3"/>
          <p:cNvSpPr txBox="1"/>
          <p:nvPr>
            <p:ph idx="1" type="body"/>
          </p:nvPr>
        </p:nvSpPr>
        <p:spPr>
          <a:xfrm>
            <a:off x="228600" y="762000"/>
            <a:ext cx="8686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mic Sans MS"/>
              <a:buNone/>
            </a:pPr>
            <a:r>
              <a:rPr b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Integrasi suatu fungsi secara umum dinyatakan sebagai :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mic Sans MS"/>
              <a:buNone/>
            </a:pPr>
            <a:r>
              <a:rPr b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</a:t>
            </a:r>
            <a:r>
              <a:rPr b="1" lang="en-US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∫</a:t>
            </a:r>
            <a:r>
              <a:rPr b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f(x) dx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mic Sans MS"/>
              <a:buNone/>
            </a:pPr>
            <a:r>
              <a:rPr b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yang memberikan makna nilai luasan/area yang dibatasi oleh fungsi f(x), sumbu x, x = a, dan x = b.</a:t>
            </a:r>
            <a:endParaRPr/>
          </a:p>
        </p:txBody>
      </p:sp>
      <p:cxnSp>
        <p:nvCxnSpPr>
          <p:cNvPr id="126" name="Google Shape;126;p3"/>
          <p:cNvCxnSpPr/>
          <p:nvPr/>
        </p:nvCxnSpPr>
        <p:spPr>
          <a:xfrm>
            <a:off x="152400" y="6096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3"/>
          <p:cNvSpPr txBox="1"/>
          <p:nvPr/>
        </p:nvSpPr>
        <p:spPr>
          <a:xfrm>
            <a:off x="4267200" y="1371600"/>
            <a:ext cx="30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4114800" y="1828800"/>
            <a:ext cx="30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/>
          </a:p>
        </p:txBody>
      </p:sp>
      <p:graphicFrame>
        <p:nvGraphicFramePr>
          <p:cNvPr id="129" name="Google Shape;129;p3"/>
          <p:cNvGraphicFramePr/>
          <p:nvPr/>
        </p:nvGraphicFramePr>
        <p:xfrm>
          <a:off x="2590800" y="3065463"/>
          <a:ext cx="3810000" cy="3194050"/>
        </p:xfrm>
        <a:graphic>
          <a:graphicData uri="http://schemas.openxmlformats.org/presentationml/2006/ole">
            <mc:AlternateContent>
              <mc:Choice Requires="v">
                <p:oleObj r:id="rId4" imgH="3194050" imgW="3810000" progId="Visio.Drawing.11" spid="_x0000_s1">
                  <p:embed/>
                </p:oleObj>
              </mc:Choice>
              <mc:Fallback>
                <p:oleObj r:id="rId5" imgH="3194050" imgW="3810000" progId="Visio.Drawing.11">
                  <p:embed/>
                  <p:pic>
                    <p:nvPicPr>
                      <p:cNvPr id="129" name="Google Shape;129;p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590800" y="3065463"/>
                        <a:ext cx="3810000" cy="319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 txBox="1"/>
          <p:nvPr>
            <p:ph type="title"/>
          </p:nvPr>
        </p:nvSpPr>
        <p:spPr>
          <a:xfrm>
            <a:off x="76200" y="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Integrasi Numerik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800">
                <a:solidFill>
                  <a:schemeClr val="lt2"/>
                </a:solidFill>
              </a:rPr>
              <a:t>(2)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6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36" name="Google Shape;136;p4"/>
          <p:cNvCxnSpPr/>
          <p:nvPr/>
        </p:nvCxnSpPr>
        <p:spPr>
          <a:xfrm>
            <a:off x="152400" y="6096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4"/>
          <p:cNvSpPr/>
          <p:nvPr/>
        </p:nvSpPr>
        <p:spPr>
          <a:xfrm>
            <a:off x="152400" y="914400"/>
            <a:ext cx="8839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Menyelesaikan permasalahan integrasi secara analitis sudah anda pelajari. Yang belum adalah mencari nilai integral sebuah fungsi melalui pendekatan numeris.</a:t>
            </a:r>
            <a:endParaRPr b="1" baseline="30000" i="0" sz="2000" u="none" cap="none" strike="noStrike">
              <a:solidFill>
                <a:srgbClr val="80008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152400" y="2286000"/>
            <a:ext cx="8839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Integrasi numeris</a:t>
            </a:r>
            <a:r>
              <a:rPr b="1" i="0" lang="en-US" sz="2000" u="none" cap="none" strike="noStrike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diperlukan, jika :</a:t>
            </a:r>
            <a:endParaRPr/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Integrasi analitis tidak mungkin (terlalu sulit) dilakukan; atau</a:t>
            </a:r>
            <a:endParaRPr/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Fungsi asal tidak diketahui, tapi tersedia himpunan nilai fungsinya.</a:t>
            </a:r>
            <a:endParaRPr b="1" baseline="30000" i="0" sz="2000" u="none" cap="none" strike="noStrike">
              <a:solidFill>
                <a:srgbClr val="FF66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152400" y="3657600"/>
            <a:ext cx="8839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Konsep penyelesaian integrasi secara numeris sebenarnya mudah, yaitu kita bagi luasan dimaksud menjadi pilar</a:t>
            </a:r>
            <a:r>
              <a:rPr b="1" baseline="30000" i="0" lang="en-US" sz="20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/pias</a:t>
            </a:r>
            <a:r>
              <a:rPr b="1" baseline="30000" i="0" lang="en-US" sz="20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. Dan nilai integrasi yang kita cari adalah jumlah luasan dari semua pias tersebut.</a:t>
            </a:r>
            <a:endParaRPr b="1" baseline="30000" i="0" sz="20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152400" y="52578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Secara umum, metode integrasi numeris dapat dibedakan menjadi 2, yaitu kelompok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metode Newton-Cotes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dan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metode Gauss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b="1" baseline="30000" i="0" sz="2000" u="none" cap="none" strike="noStrike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1" name="Google Shape;141;p4">
            <a:hlinkClick action="ppaction://hlinksldjump" r:id="rId3"/>
          </p:cNvPr>
          <p:cNvSpPr/>
          <p:nvPr/>
        </p:nvSpPr>
        <p:spPr>
          <a:xfrm>
            <a:off x="8534400" y="1524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darken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 txBox="1"/>
          <p:nvPr>
            <p:ph type="title"/>
          </p:nvPr>
        </p:nvSpPr>
        <p:spPr>
          <a:xfrm>
            <a:off x="76200" y="-1524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Metode Trapezoida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000">
                <a:solidFill>
                  <a:schemeClr val="lt2"/>
                </a:solidFill>
              </a:rPr>
              <a:t>(1)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8" name="Google Shape;148;p5"/>
          <p:cNvSpPr txBox="1"/>
          <p:nvPr>
            <p:ph idx="1" type="body"/>
          </p:nvPr>
        </p:nvSpPr>
        <p:spPr>
          <a:xfrm>
            <a:off x="228600" y="3429000"/>
            <a:ext cx="86868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Cara termudah mempelajari integrasi numerik adalah dengan mengaplikasikan metode Trapezoida. Metode  ini masuk dalam kelompok 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metode Newton-Cotes orde-1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Disebut orde-1 karena kita akan menggantikan kurva lengkung fungsi f(x) dengan garis lurus (</a:t>
            </a:r>
            <a:r>
              <a:rPr b="1" lang="en-US" sz="1800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lihat garis lurus antara f(a) dan f(b)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).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Sehingga integrasi f(x) adalah luasan trapesium yang dibatasi oleh sumbu X, f(a), f(b), dan garis lurus yang menghubungkan f(a) dengan f(b).</a:t>
            </a:r>
            <a:endParaRPr/>
          </a:p>
        </p:txBody>
      </p:sp>
      <p:cxnSp>
        <p:nvCxnSpPr>
          <p:cNvPr id="149" name="Google Shape;149;p5"/>
          <p:cNvCxnSpPr/>
          <p:nvPr/>
        </p:nvCxnSpPr>
        <p:spPr>
          <a:xfrm>
            <a:off x="152400" y="6096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50" name="Google Shape;150;p5"/>
          <p:cNvGraphicFramePr/>
          <p:nvPr/>
        </p:nvGraphicFramePr>
        <p:xfrm>
          <a:off x="1143000" y="838200"/>
          <a:ext cx="6553200" cy="2457450"/>
        </p:xfrm>
        <a:graphic>
          <a:graphicData uri="http://schemas.openxmlformats.org/presentationml/2006/ole">
            <mc:AlternateContent>
              <mc:Choice Requires="v">
                <p:oleObj r:id="rId4" imgH="2457450" imgW="6553200" progId="Visio.Drawing.11" spid="_x0000_s1">
                  <p:embed/>
                </p:oleObj>
              </mc:Choice>
              <mc:Fallback>
                <p:oleObj r:id="rId5" imgH="2457450" imgW="6553200" progId="Visio.Drawing.11">
                  <p:embed/>
                  <p:pic>
                    <p:nvPicPr>
                      <p:cNvPr id="150" name="Google Shape;150;p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143000" y="838200"/>
                        <a:ext cx="6553200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 txBox="1"/>
          <p:nvPr>
            <p:ph type="title"/>
          </p:nvPr>
        </p:nvSpPr>
        <p:spPr>
          <a:xfrm>
            <a:off x="76200" y="-1524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Metode Trapezoida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000">
                <a:solidFill>
                  <a:schemeClr val="lt2"/>
                </a:solidFill>
              </a:rPr>
              <a:t>(2)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57" name="Google Shape;157;p6"/>
          <p:cNvSpPr txBox="1"/>
          <p:nvPr>
            <p:ph idx="1" type="body"/>
          </p:nvPr>
        </p:nvSpPr>
        <p:spPr>
          <a:xfrm>
            <a:off x="4648200" y="1828800"/>
            <a:ext cx="4038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Secara geometris, luasan arsiran dapat didekati sebagai berikut 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80008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	         f(a) + f(b)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	I ≈ (b – a)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          2</a:t>
            </a:r>
            <a:endParaRPr/>
          </a:p>
        </p:txBody>
      </p:sp>
      <p:cxnSp>
        <p:nvCxnSpPr>
          <p:cNvPr id="158" name="Google Shape;158;p6"/>
          <p:cNvCxnSpPr/>
          <p:nvPr/>
        </p:nvCxnSpPr>
        <p:spPr>
          <a:xfrm>
            <a:off x="152400" y="6096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6"/>
          <p:cNvCxnSpPr/>
          <p:nvPr/>
        </p:nvCxnSpPr>
        <p:spPr>
          <a:xfrm>
            <a:off x="6553200" y="3276600"/>
            <a:ext cx="1143000" cy="0"/>
          </a:xfrm>
          <a:prstGeom prst="straightConnector1">
            <a:avLst/>
          </a:prstGeom>
          <a:noFill/>
          <a:ln cap="flat" cmpd="sng" w="28575">
            <a:solidFill>
              <a:srgbClr val="80008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60" name="Google Shape;160;p6"/>
          <p:cNvGraphicFramePr/>
          <p:nvPr/>
        </p:nvGraphicFramePr>
        <p:xfrm>
          <a:off x="152400" y="998538"/>
          <a:ext cx="3962400" cy="3192462"/>
        </p:xfrm>
        <a:graphic>
          <a:graphicData uri="http://schemas.openxmlformats.org/presentationml/2006/ole">
            <mc:AlternateContent>
              <mc:Choice Requires="v">
                <p:oleObj r:id="rId4" imgH="3192462" imgW="3962400" progId="Visio.Drawing.11" spid="_x0000_s1">
                  <p:embed/>
                </p:oleObj>
              </mc:Choice>
              <mc:Fallback>
                <p:oleObj r:id="rId5" imgH="3192462" imgW="3962400" progId="Visio.Drawing.11">
                  <p:embed/>
                  <p:pic>
                    <p:nvPicPr>
                      <p:cNvPr id="160" name="Google Shape;160;p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52400" y="998538"/>
                        <a:ext cx="3962400" cy="319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" name="Google Shape;161;p6"/>
          <p:cNvSpPr/>
          <p:nvPr/>
        </p:nvSpPr>
        <p:spPr>
          <a:xfrm>
            <a:off x="228600" y="4724400"/>
            <a:ext cx="8686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Tapi pendekatan dengan 1 buah trapesoida akan menyebabkan kesalahan taksiran yang cukup besar (</a:t>
            </a:r>
            <a:r>
              <a:rPr b="1" i="0" lang="en-US" sz="1800" u="none" cap="none" strike="noStrike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lihat area yang tidak terarsir di antara kurva f(x) dengan garis f(a)-f(b)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7"/>
          <p:cNvSpPr txBox="1"/>
          <p:nvPr>
            <p:ph type="title"/>
          </p:nvPr>
        </p:nvSpPr>
        <p:spPr>
          <a:xfrm>
            <a:off x="76200" y="-1524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Metode Trapezoida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000">
                <a:solidFill>
                  <a:schemeClr val="lt2"/>
                </a:solidFill>
              </a:rPr>
              <a:t>(3)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68" name="Google Shape;168;p7"/>
          <p:cNvSpPr txBox="1"/>
          <p:nvPr>
            <p:ph idx="1" type="body"/>
          </p:nvPr>
        </p:nvSpPr>
        <p:spPr>
          <a:xfrm>
            <a:off x="228600" y="762000"/>
            <a:ext cx="8686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Alternatif yang lebih baik adalah dengan membuat banyak pias/trapezoids. Dengan demikian ruang yang tidak </a:t>
            </a:r>
            <a:r>
              <a:rPr b="1" i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ter-cover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arsiran dapat diminimalkan. (selain juga untuk mengantisipasi bentuk kurva fungsi yang kompleks)</a:t>
            </a:r>
            <a:endParaRPr/>
          </a:p>
        </p:txBody>
      </p:sp>
      <p:cxnSp>
        <p:nvCxnSpPr>
          <p:cNvPr id="169" name="Google Shape;169;p7"/>
          <p:cNvCxnSpPr/>
          <p:nvPr/>
        </p:nvCxnSpPr>
        <p:spPr>
          <a:xfrm>
            <a:off x="152400" y="6096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70" name="Google Shape;170;p7"/>
          <p:cNvGraphicFramePr/>
          <p:nvPr/>
        </p:nvGraphicFramePr>
        <p:xfrm>
          <a:off x="1219200" y="2819400"/>
          <a:ext cx="6934200" cy="3344863"/>
        </p:xfrm>
        <a:graphic>
          <a:graphicData uri="http://schemas.openxmlformats.org/presentationml/2006/ole">
            <mc:AlternateContent>
              <mc:Choice Requires="v">
                <p:oleObj r:id="rId4" imgH="3344863" imgW="6934200" progId="Visio.Drawing.11" spid="_x0000_s1">
                  <p:embed/>
                </p:oleObj>
              </mc:Choice>
              <mc:Fallback>
                <p:oleObj r:id="rId5" imgH="3344863" imgW="6934200" progId="Visio.Drawing.11">
                  <p:embed/>
                  <p:pic>
                    <p:nvPicPr>
                      <p:cNvPr id="170" name="Google Shape;170;p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219200" y="2819400"/>
                        <a:ext cx="6934200" cy="334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" name="Google Shape;171;p7"/>
          <p:cNvSpPr/>
          <p:nvPr/>
        </p:nvSpPr>
        <p:spPr>
          <a:xfrm>
            <a:off x="228600" y="190500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Didn’t know why, tetapi ada referensi yg menyebutkan bahwa metode Trapezoida lebih efektif jika menggunakan jumlah pias ganjil.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8"/>
          <p:cNvSpPr txBox="1"/>
          <p:nvPr>
            <p:ph type="title"/>
          </p:nvPr>
        </p:nvSpPr>
        <p:spPr>
          <a:xfrm>
            <a:off x="76200" y="-1524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Metode Trapezoida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800">
                <a:solidFill>
                  <a:schemeClr val="lt2"/>
                </a:solidFill>
              </a:rPr>
              <a:t>(4)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6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78" name="Google Shape;178;p8"/>
          <p:cNvSpPr txBox="1"/>
          <p:nvPr>
            <p:ph idx="1" type="body"/>
          </p:nvPr>
        </p:nvSpPr>
        <p:spPr>
          <a:xfrm>
            <a:off x="228600" y="8382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Integral total untuk permasalahan </a:t>
            </a:r>
            <a:r>
              <a:rPr b="1" i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equispaced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dapat ditulis sebagai 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∫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f(x) dx + 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∫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f(x) dx + … + 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∫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f(x) dx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atau,     f(x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f(x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	         f(x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f(x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		        f(x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f(x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 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x		          +   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x		         + … +  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    2		                2		                    2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atau,	</a:t>
            </a: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∆x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I =	    [ f(x</a:t>
            </a:r>
            <a:r>
              <a:rPr b="1" baseline="-25000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+ 2 ∑ f(x</a:t>
            </a:r>
            <a:r>
              <a:rPr b="1" baseline="-25000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f(x</a:t>
            </a:r>
            <a:r>
              <a:rPr b="1" baseline="-25000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]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2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atau jika fungsi koreksi-ujung diakomodasi ke dalam persamaan Trapezoida 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</a:t>
            </a: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∆x      			                   ∆x</a:t>
            </a:r>
            <a:r>
              <a:rPr b="1" baseline="30000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I =	      [ f(x</a:t>
            </a:r>
            <a:r>
              <a:rPr b="1" baseline="-25000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+ 2 ∑ f(x</a:t>
            </a:r>
            <a:r>
              <a:rPr b="1" baseline="-25000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f(x</a:t>
            </a:r>
            <a:r>
              <a:rPr b="1" baseline="-25000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] -        [ f’(x</a:t>
            </a:r>
            <a:r>
              <a:rPr b="1" baseline="-25000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– f’(x</a:t>
            </a:r>
            <a:r>
              <a:rPr b="1" baseline="-25000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]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2				                   12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79" name="Google Shape;179;p8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8"/>
          <p:cNvSpPr txBox="1"/>
          <p:nvPr/>
        </p:nvSpPr>
        <p:spPr>
          <a:xfrm>
            <a:off x="533400" y="1600200"/>
            <a:ext cx="3810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mic Sans MS"/>
              <a:buNone/>
            </a:pPr>
            <a:r>
              <a:rPr b="1" i="0" lang="en-US" sz="1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1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181" name="Google Shape;181;p8"/>
          <p:cNvSpPr txBox="1"/>
          <p:nvPr/>
        </p:nvSpPr>
        <p:spPr>
          <a:xfrm>
            <a:off x="685800" y="1219200"/>
            <a:ext cx="3810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mic Sans MS"/>
              <a:buNone/>
            </a:pPr>
            <a:r>
              <a:rPr b="1" i="0" lang="en-US" sz="1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1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182" name="Google Shape;182;p8"/>
          <p:cNvSpPr txBox="1"/>
          <p:nvPr/>
        </p:nvSpPr>
        <p:spPr>
          <a:xfrm>
            <a:off x="1676400" y="1600200"/>
            <a:ext cx="3810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mic Sans MS"/>
              <a:buNone/>
            </a:pPr>
            <a:r>
              <a:rPr b="1" i="0" lang="en-US" sz="1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1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183" name="Google Shape;183;p8"/>
          <p:cNvSpPr txBox="1"/>
          <p:nvPr/>
        </p:nvSpPr>
        <p:spPr>
          <a:xfrm>
            <a:off x="1828800" y="1219200"/>
            <a:ext cx="3810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mic Sans MS"/>
              <a:buNone/>
            </a:pPr>
            <a:r>
              <a:rPr b="1" i="0" lang="en-US" sz="1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1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184" name="Google Shape;184;p8"/>
          <p:cNvSpPr txBox="1"/>
          <p:nvPr/>
        </p:nvSpPr>
        <p:spPr>
          <a:xfrm>
            <a:off x="3276600" y="1630363"/>
            <a:ext cx="533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mic Sans MS"/>
              <a:buNone/>
            </a:pPr>
            <a:r>
              <a:rPr b="1" i="0" lang="en-US" sz="1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1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</a:t>
            </a:r>
            <a:endParaRPr/>
          </a:p>
        </p:txBody>
      </p:sp>
      <p:sp>
        <p:nvSpPr>
          <p:cNvPr id="185" name="Google Shape;185;p8"/>
          <p:cNvSpPr txBox="1"/>
          <p:nvPr/>
        </p:nvSpPr>
        <p:spPr>
          <a:xfrm>
            <a:off x="3429000" y="1219200"/>
            <a:ext cx="3810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mic Sans MS"/>
              <a:buNone/>
            </a:pPr>
            <a:r>
              <a:rPr b="1" i="0" lang="en-US" sz="1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1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</p:txBody>
      </p:sp>
      <p:sp>
        <p:nvSpPr>
          <p:cNvPr id="186" name="Google Shape;186;p8"/>
          <p:cNvSpPr txBox="1"/>
          <p:nvPr/>
        </p:nvSpPr>
        <p:spPr>
          <a:xfrm>
            <a:off x="2590800" y="3230563"/>
            <a:ext cx="457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omic Sans MS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</a:t>
            </a:r>
            <a:endParaRPr b="1" baseline="-25000" i="0" sz="1200" u="none" cap="none" strike="noStrik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7" name="Google Shape;187;p8"/>
          <p:cNvSpPr txBox="1"/>
          <p:nvPr/>
        </p:nvSpPr>
        <p:spPr>
          <a:xfrm>
            <a:off x="2564450" y="3661388"/>
            <a:ext cx="457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omic Sans MS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i=1</a:t>
            </a:r>
            <a:endParaRPr b="1" baseline="-25000" i="0" sz="1200" u="none" cap="none" strike="noStrik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8" name="Google Shape;188;p8"/>
          <p:cNvCxnSpPr/>
          <p:nvPr/>
        </p:nvCxnSpPr>
        <p:spPr>
          <a:xfrm>
            <a:off x="1219200" y="3581400"/>
            <a:ext cx="304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8"/>
          <p:cNvSpPr txBox="1"/>
          <p:nvPr/>
        </p:nvSpPr>
        <p:spPr>
          <a:xfrm>
            <a:off x="2743200" y="4678363"/>
            <a:ext cx="457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omic Sans MS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</a:t>
            </a:r>
            <a:endParaRPr b="1" baseline="-25000" i="0" sz="1200" u="none" cap="none" strike="noStrik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2743200" y="5135563"/>
            <a:ext cx="457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omic Sans MS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i=1</a:t>
            </a:r>
            <a:endParaRPr b="1" baseline="-25000" i="0" sz="1200" u="none" cap="none" strike="noStrik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91" name="Google Shape;191;p8"/>
          <p:cNvCxnSpPr/>
          <p:nvPr/>
        </p:nvCxnSpPr>
        <p:spPr>
          <a:xfrm>
            <a:off x="1295400" y="5029200"/>
            <a:ext cx="304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8"/>
          <p:cNvCxnSpPr/>
          <p:nvPr/>
        </p:nvCxnSpPr>
        <p:spPr>
          <a:xfrm>
            <a:off x="4724400" y="5029200"/>
            <a:ext cx="304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8"/>
          <p:cNvCxnSpPr/>
          <p:nvPr/>
        </p:nvCxnSpPr>
        <p:spPr>
          <a:xfrm>
            <a:off x="1295400" y="2438400"/>
            <a:ext cx="1143000" cy="1588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p8"/>
          <p:cNvCxnSpPr/>
          <p:nvPr/>
        </p:nvCxnSpPr>
        <p:spPr>
          <a:xfrm>
            <a:off x="3429000" y="2438400"/>
            <a:ext cx="1143000" cy="1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5" name="Google Shape;195;p8"/>
          <p:cNvCxnSpPr/>
          <p:nvPr/>
        </p:nvCxnSpPr>
        <p:spPr>
          <a:xfrm>
            <a:off x="6019800" y="2438400"/>
            <a:ext cx="1371600" cy="1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9"/>
          <p:cNvSpPr txBox="1"/>
          <p:nvPr>
            <p:ph type="title"/>
          </p:nvPr>
        </p:nvSpPr>
        <p:spPr>
          <a:xfrm>
            <a:off x="76200" y="-1524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Metode Trapezoida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000">
                <a:solidFill>
                  <a:schemeClr val="lt2"/>
                </a:solidFill>
              </a:rPr>
              <a:t>(6)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2" name="Google Shape;202;p9"/>
          <p:cNvSpPr txBox="1"/>
          <p:nvPr>
            <p:ph idx="1" type="body"/>
          </p:nvPr>
        </p:nvSpPr>
        <p:spPr>
          <a:xfrm>
            <a:off x="76200" y="685800"/>
            <a:ext cx="9067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Jika dijumpai kasus dimana harus dibuat pias</a:t>
            </a:r>
            <a:r>
              <a:rPr b="1" baseline="30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dengan lebar tidak sama (</a:t>
            </a:r>
            <a:r>
              <a:rPr b="1" i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non equispaced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), maka metode Trapezoida dapat digunakan dengan sedikit modifikasi.</a:t>
            </a:r>
            <a:endParaRPr/>
          </a:p>
        </p:txBody>
      </p:sp>
      <p:cxnSp>
        <p:nvCxnSpPr>
          <p:cNvPr id="203" name="Google Shape;203;p9"/>
          <p:cNvCxnSpPr/>
          <p:nvPr/>
        </p:nvCxnSpPr>
        <p:spPr>
          <a:xfrm>
            <a:off x="152400" y="6096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9"/>
          <p:cNvSpPr/>
          <p:nvPr/>
        </p:nvSpPr>
        <p:spPr>
          <a:xfrm>
            <a:off x="838200" y="4191000"/>
            <a:ext cx="7772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f(x</a:t>
            </a:r>
            <a:r>
              <a:rPr b="1" baseline="-25000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f(x</a:t>
            </a:r>
            <a:r>
              <a:rPr b="1" baseline="-25000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	      f(x</a:t>
            </a:r>
            <a:r>
              <a:rPr b="1" baseline="-25000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f(x</a:t>
            </a:r>
            <a:r>
              <a:rPr b="1" baseline="-25000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		     f(x</a:t>
            </a:r>
            <a:r>
              <a:rPr b="1" baseline="-25000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f(x</a:t>
            </a:r>
            <a:r>
              <a:rPr b="1" baseline="-25000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</a:t>
            </a:r>
            <a:r>
              <a:rPr b="1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∆x</a:t>
            </a:r>
            <a:r>
              <a:rPr b="1" baseline="-25000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      + ∆x</a:t>
            </a:r>
            <a:r>
              <a:rPr b="1" baseline="-25000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		                </a:t>
            </a:r>
            <a:r>
              <a:rPr b="1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+ … + ∆x</a:t>
            </a:r>
            <a:r>
              <a:rPr b="1" baseline="-25000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 b="1" i="0" sz="1400" u="none" cap="none" strike="noStrik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	          2		                 2			            2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atau,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(x</a:t>
            </a:r>
            <a:r>
              <a:rPr b="1" baseline="-25000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	           (x</a:t>
            </a:r>
            <a:r>
              <a:rPr b="1" baseline="-25000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	                 (x</a:t>
            </a:r>
            <a:r>
              <a:rPr b="1" baseline="-25000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</a:t>
            </a:r>
            <a:r>
              <a:rPr b="1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	          (f</a:t>
            </a:r>
            <a:r>
              <a:rPr b="1" baseline="-25000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f</a:t>
            </a:r>
            <a:r>
              <a:rPr b="1" baseline="-25000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	          (f</a:t>
            </a:r>
            <a:r>
              <a:rPr b="1" baseline="-25000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f</a:t>
            </a:r>
            <a:r>
              <a:rPr b="1" baseline="-25000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… + 	            (f</a:t>
            </a:r>
            <a:r>
              <a:rPr b="1" baseline="-25000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f</a:t>
            </a:r>
            <a:r>
              <a:rPr b="1" baseline="-25000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</a:t>
            </a:r>
            <a:r>
              <a:rPr b="1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2		                2			                2</a:t>
            </a:r>
            <a:endParaRPr/>
          </a:p>
        </p:txBody>
      </p:sp>
      <p:graphicFrame>
        <p:nvGraphicFramePr>
          <p:cNvPr id="205" name="Google Shape;205;p9"/>
          <p:cNvGraphicFramePr/>
          <p:nvPr/>
        </p:nvGraphicFramePr>
        <p:xfrm>
          <a:off x="2133600" y="1295400"/>
          <a:ext cx="4495800" cy="2570163"/>
        </p:xfrm>
        <a:graphic>
          <a:graphicData uri="http://schemas.openxmlformats.org/presentationml/2006/ole">
            <mc:AlternateContent>
              <mc:Choice Requires="v">
                <p:oleObj r:id="rId4" imgH="2570163" imgW="4495800" progId="Visio.Drawing.11" spid="_x0000_s1">
                  <p:embed/>
                </p:oleObj>
              </mc:Choice>
              <mc:Fallback>
                <p:oleObj r:id="rId5" imgH="2570163" imgW="4495800" progId="Visio.Drawing.11">
                  <p:embed/>
                  <p:pic>
                    <p:nvPicPr>
                      <p:cNvPr id="205" name="Google Shape;205;p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133600" y="1295400"/>
                        <a:ext cx="4495800" cy="257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6" name="Google Shape;206;p9"/>
          <p:cNvCxnSpPr/>
          <p:nvPr/>
        </p:nvCxnSpPr>
        <p:spPr>
          <a:xfrm>
            <a:off x="1752600" y="4648200"/>
            <a:ext cx="1066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9"/>
          <p:cNvCxnSpPr/>
          <p:nvPr/>
        </p:nvCxnSpPr>
        <p:spPr>
          <a:xfrm>
            <a:off x="3581400" y="4648200"/>
            <a:ext cx="1143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9"/>
          <p:cNvCxnSpPr/>
          <p:nvPr/>
        </p:nvCxnSpPr>
        <p:spPr>
          <a:xfrm>
            <a:off x="5867400" y="4648200"/>
            <a:ext cx="12192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9"/>
          <p:cNvCxnSpPr/>
          <p:nvPr/>
        </p:nvCxnSpPr>
        <p:spPr>
          <a:xfrm>
            <a:off x="1295400" y="5638800"/>
            <a:ext cx="762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9"/>
          <p:cNvCxnSpPr/>
          <p:nvPr/>
        </p:nvCxnSpPr>
        <p:spPr>
          <a:xfrm>
            <a:off x="3124200" y="5638800"/>
            <a:ext cx="762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9"/>
          <p:cNvCxnSpPr/>
          <p:nvPr/>
        </p:nvCxnSpPr>
        <p:spPr>
          <a:xfrm>
            <a:off x="5486400" y="5638800"/>
            <a:ext cx="762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2006-05-20T09:01:59Z</dcterms:created>
  <dc:creator>its</dc:creator>
</cp:coreProperties>
</file>