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945675"/>
  <p:embeddedFontLst>
    <p:embeddedFont>
      <p:font typeface="Arim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2" roundtripDataSignature="AMtx7mgUgYn+8wLTYEdVlfxuavRAWTdM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33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im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m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mo-boldItalic.fntdata"/><Relationship Id="rId30" Type="http://schemas.openxmlformats.org/officeDocument/2006/relationships/font" Target="fonts/Arim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7213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2" type="sldNum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:notes"/>
          <p:cNvSpPr txBox="1"/>
          <p:nvPr>
            <p:ph idx="12" type="sldNum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9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29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2" type="sldNum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2" type="sldNum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6" name="Google Shape;76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4" name="Google Shape;44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1" name="Google Shape;51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3" name="Google Shape;53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8" name="Google Shape;68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5" Type="http://schemas.openxmlformats.org/officeDocument/2006/relationships/slide" Target="/ppt/slides/slide9.xml"/><Relationship Id="rId6" Type="http://schemas.openxmlformats.org/officeDocument/2006/relationships/slide" Target="/ppt/slides/slide18.xml"/><Relationship Id="rId7" Type="http://schemas.openxmlformats.org/officeDocument/2006/relationships/slide" Target="/ppt/slides/slide18.xml"/><Relationship Id="rId8" Type="http://schemas.openxmlformats.org/officeDocument/2006/relationships/slide" Target="/ppt/slides/slide2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228600" y="1828800"/>
            <a:ext cx="8686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PERSAMAAN DIFERENSIAL BIASA:</a:t>
            </a:r>
            <a:br>
              <a:rPr b="1" lang="en-US" sz="4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US" sz="4800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Single-Step Methods</a:t>
            </a:r>
            <a:endParaRPr b="1" sz="3600">
              <a:solidFill>
                <a:schemeClr val="folHlink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1219200" y="53340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Pertemuan VII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Runge-Kutta (RK)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(2)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228600" y="9906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Bentuk umum persamaan RK adalah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Φ(x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∆x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Seperti diketahui Φ adalah </a:t>
            </a:r>
            <a:r>
              <a:rPr b="1" i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increment function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dapat diartikan sebagai </a:t>
            </a:r>
            <a:r>
              <a:rPr b="1" i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slope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/ kemiringan garis singgung rata</a:t>
            </a:r>
            <a:r>
              <a:rPr b="1" baseline="30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 sepanjang interval.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Φ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(x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dapat ditulis sebagai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Φ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(x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a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… + a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 a adalah konstanta dan k adalah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q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q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 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+ q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22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…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q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(n-1)1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 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+ q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(n-1)2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 + … + 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(n-1)(n-1) 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(n-1)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Perhatikan bahwa harga k berbentuk </a:t>
            </a:r>
            <a:r>
              <a:rPr b="1" i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recurrence relation</a:t>
            </a:r>
            <a:r>
              <a:rPr b="1" lang="en-US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Ini salah satu alasan mengapa metode RK menjadi mudah dan efisien untuk dikomputasikan.</a:t>
            </a:r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18"/>
          <p:cNvSpPr/>
          <p:nvPr/>
        </p:nvSpPr>
        <p:spPr>
          <a:xfrm>
            <a:off x="5867400" y="762000"/>
            <a:ext cx="2819400" cy="990600"/>
          </a:xfrm>
          <a:prstGeom prst="wedgeEllipseCallout">
            <a:avLst>
              <a:gd fmla="val -87444" name="adj1"/>
              <a:gd fmla="val 38222" name="adj2"/>
            </a:avLst>
          </a:prstGeom>
          <a:solidFill>
            <a:srgbClr val="FF99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 bentuk RK orde-1 yang disebut2 ‘mirip’ / identik dengan metode Euler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Runge-Kutta (RK)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(3)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Secara umum bentuk persamaan RK orde-2 (RK-2) dapat ditulis sebagai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(a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∆x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dimana a adalah konstanta dan k adalah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q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Harga</a:t>
            </a:r>
            <a:r>
              <a:rPr b="1" baseline="30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p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dan q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dapat dicari melalui perluasan deret Taylor dan dihasilkan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a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				a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– a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a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= ½		atau		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a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= ½				 p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q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1/2a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karena harga a</a:t>
            </a:r>
            <a:r>
              <a:rPr b="1" baseline="-25000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bisa tak hingga macamnya, maka bermunculanlah sejumlah pendekatan untuk RK-2 ini. Hebatnya, setiap pendekatan memberikan hasil yang sama secara eksak, jika PDB yang diselesaikan berbentuk kuadratik, linier atau konstanta. ‘</a:t>
            </a:r>
            <a:r>
              <a:rPr b="1" i="1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top three</a:t>
            </a:r>
            <a:r>
              <a:rPr b="1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 dari pendekatan</a:t>
            </a:r>
            <a:r>
              <a:rPr b="1" baseline="30000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telah dibuat untuk RK-2 adalah :</a:t>
            </a:r>
            <a:endParaRPr/>
          </a:p>
        </p:txBody>
      </p:sp>
      <p:cxnSp>
        <p:nvCxnSpPr>
          <p:cNvPr id="209" name="Google Shape;209;p19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Runge-Kutta (RK)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(4)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228600" y="9144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Comic Sans MS"/>
              <a:buNone/>
            </a:pPr>
            <a:r>
              <a:rPr b="1" lang="en-US" sz="2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Heun dengan Korektor Tunggal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Asumsi yang digunakan adalah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a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½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a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½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p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q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Bentuk persamaan RK-2 menjadi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( ½ 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½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∆x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 k adalah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k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k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∆x, y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k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Ingat! Heun selalu menganggap bahwa k</a:t>
            </a:r>
            <a:r>
              <a:rPr b="1" baseline="-25000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adalah </a:t>
            </a:r>
            <a:r>
              <a:rPr b="1" i="1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slop</a:t>
            </a:r>
            <a:r>
              <a:rPr b="1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 awal interval dan k</a:t>
            </a:r>
            <a:r>
              <a:rPr b="1" baseline="-25000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adalah </a:t>
            </a:r>
            <a:r>
              <a:rPr b="1" i="1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slope</a:t>
            </a:r>
            <a:r>
              <a:rPr b="1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akhir interval.</a:t>
            </a:r>
            <a:endParaRPr/>
          </a:p>
        </p:txBody>
      </p:sp>
      <p:cxnSp>
        <p:nvCxnSpPr>
          <p:cNvPr id="217" name="Google Shape;217;p2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1"/>
          <p:cNvSpPr txBox="1"/>
          <p:nvPr>
            <p:ph type="title"/>
          </p:nvPr>
        </p:nvSpPr>
        <p:spPr>
          <a:xfrm>
            <a:off x="76200" y="-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Runge-Kutta (RK)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(5)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24" name="Google Shape;224;p21"/>
          <p:cNvSpPr txBox="1"/>
          <p:nvPr>
            <p:ph idx="1" type="body"/>
          </p:nvPr>
        </p:nvSpPr>
        <p:spPr>
          <a:xfrm>
            <a:off x="228600" y="914400"/>
            <a:ext cx="8686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800"/>
              <a:buFont typeface="Comic Sans MS"/>
              <a:buNone/>
            </a:pPr>
            <a:r>
              <a:rPr b="1" lang="en-US" sz="2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Polygon yang diperbaiki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Asumsi yang digunakan adalah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a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a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p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q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½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Bentuk persamaan RK-2 menjadi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∆x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 k adalah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k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	k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½∆x, y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½ k</a:t>
            </a:r>
            <a:r>
              <a:rPr b="1" baseline="-25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∆x)</a:t>
            </a:r>
            <a:endParaRPr/>
          </a:p>
        </p:txBody>
      </p:sp>
      <p:cxnSp>
        <p:nvCxnSpPr>
          <p:cNvPr id="225" name="Google Shape;225;p21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Runge-Kutta (RK)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(6)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457200" y="11430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400"/>
              <a:buFont typeface="Comic Sans MS"/>
              <a:buNone/>
            </a:pPr>
            <a:r>
              <a:rPr b="1" lang="en-US" sz="24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Ralston (1962) &amp; Ralston-Rabinowitz (1978)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9966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9966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9966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Asumsi yang digunakan adalah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		a</a:t>
            </a:r>
            <a:r>
              <a:rPr b="1" baseline="-25000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2/3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		a</a:t>
            </a:r>
            <a:r>
              <a:rPr b="1" baseline="-25000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1/3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		p</a:t>
            </a:r>
            <a:r>
              <a:rPr b="1" baseline="-25000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q</a:t>
            </a:r>
            <a:r>
              <a:rPr b="1" baseline="-25000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¾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9966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Bentuk persamaan RK-2 menjadi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( 1/3 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+ 2/3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∆x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 k adalah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		k</a:t>
            </a:r>
            <a:r>
              <a:rPr b="1" baseline="-25000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		k</a:t>
            </a:r>
            <a:r>
              <a:rPr b="1" baseline="-25000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¾ ∆x, y</a:t>
            </a:r>
            <a:r>
              <a:rPr b="1" baseline="-25000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¾ k</a:t>
            </a:r>
            <a:r>
              <a:rPr b="1" baseline="-25000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 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99663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3" name="Google Shape;233;p2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Runge-Kutta (RK)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(7)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0" name="Google Shape;240;p23"/>
          <p:cNvSpPr txBox="1"/>
          <p:nvPr>
            <p:ph idx="1" type="body"/>
          </p:nvPr>
        </p:nvSpPr>
        <p:spPr>
          <a:xfrm>
            <a:off x="228600" y="9906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Secara umum bentuk persamaan RK orde-3 (RK-3) dapat ditulis sebagai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[1/6 (k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+ 4k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)] ∆x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dimana k adalah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½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½ 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 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+ 2 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lang="en-US" sz="18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nda akan menemukan begitu banyak versi pendekatan untuk RK-3 ini.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F33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Perlu diketahui bahwa jika turunan tersebut hanya berasal dari sebuah fungsi x, maka RK-3 ini menyerupai aturan Simpson 1/3.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Hal ini senada dengan aturan Simpson 1/3 yang dapat memberikan hasil perkiraan integral yang eksak untuk permasalahan</a:t>
            </a:r>
            <a:r>
              <a:rPr b="1" baseline="30000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kubik.</a:t>
            </a:r>
            <a:endParaRPr/>
          </a:p>
        </p:txBody>
      </p:sp>
      <p:cxnSp>
        <p:nvCxnSpPr>
          <p:cNvPr id="241" name="Google Shape;241;p2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Runge-Kutta (RK)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(8)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8" name="Google Shape;248;p24"/>
          <p:cNvSpPr txBox="1"/>
          <p:nvPr>
            <p:ph idx="1" type="body"/>
          </p:nvPr>
        </p:nvSpPr>
        <p:spPr>
          <a:xfrm>
            <a:off x="228600" y="990600"/>
            <a:ext cx="8686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Secara umum bentuk persamaan RK orde-4 (RK-4) dapat ditulis sebagai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[1/6 (k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+ 2k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+ 2k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)] ∆x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dimana k adalah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½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½ 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½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½ 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k</a:t>
            </a:r>
            <a:r>
              <a:rPr b="1" baseline="-25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Pendekatan</a:t>
            </a:r>
            <a:r>
              <a:rPr b="1" baseline="30000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untuk RK-4 juga sudah banyak ‘beredar’ di ‘pasaran’ (tentu dengan berbagai versi untuk nilai a</a:t>
            </a:r>
            <a:r>
              <a:rPr b="1" baseline="-25000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p</a:t>
            </a:r>
            <a:r>
              <a:rPr b="1" baseline="-25000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q</a:t>
            </a:r>
            <a:r>
              <a:rPr b="1" baseline="-25000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1" lang="en-US" sz="1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-nya).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Pendekatan yang tertulis di atas biasa disebut sebagai pendekatan RK-4 klasik, dan ekivalen pula dengan aturan Simpson 1/3.</a:t>
            </a:r>
            <a:endParaRPr/>
          </a:p>
        </p:txBody>
      </p:sp>
      <p:cxnSp>
        <p:nvCxnSpPr>
          <p:cNvPr id="249" name="Google Shape;249;p24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Runge-Kutta (RK)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(9)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6" name="Google Shape;256;p25"/>
          <p:cNvSpPr txBox="1"/>
          <p:nvPr>
            <p:ph idx="1" type="body"/>
          </p:nvPr>
        </p:nvSpPr>
        <p:spPr>
          <a:xfrm>
            <a:off x="228600" y="1143000"/>
            <a:ext cx="86868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i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Higher-order Runge-Kutta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seperti misalnya RK orde-5 Butcher (RK-5B) dapat ditulis sebagai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[1/90 (7k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+ 32k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+ 12k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+ 32k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+ 7k</a:t>
            </a:r>
            <a:r>
              <a:rPr b="1" baseline="-25000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)] ∆x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dimana k adalah 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¼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¼ 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¼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+ 1/8 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+ 1/8 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½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½ 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 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+ 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¾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+ 3/16 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 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+ 9/16 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3/7 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 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+ 2/7 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 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+ 12/7 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 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- 12/7 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 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+ 8/7 k</a:t>
            </a:r>
            <a:r>
              <a:rPr b="1" baseline="-25000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t/>
            </a:r>
            <a:endParaRPr b="1" sz="1800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7" name="Google Shape;257;p2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5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Picard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(1)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5" name="Google Shape;265;p26"/>
          <p:cNvSpPr txBox="1"/>
          <p:nvPr>
            <p:ph idx="1" type="body"/>
          </p:nvPr>
        </p:nvSpPr>
        <p:spPr>
          <a:xfrm>
            <a:off x="228600" y="685800"/>
            <a:ext cx="8686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Misal terdapat PDB sebagai berikut 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dy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=  f(x, y)		dengan syarat y = y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x =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dx</a:t>
            </a:r>
            <a:endParaRPr/>
          </a:p>
        </p:txBody>
      </p:sp>
      <p:cxnSp>
        <p:nvCxnSpPr>
          <p:cNvPr id="266" name="Google Shape;266;p26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6"/>
          <p:cNvSpPr/>
          <p:nvPr/>
        </p:nvSpPr>
        <p:spPr>
          <a:xfrm>
            <a:off x="152400" y="2133600"/>
            <a:ext cx="883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diintegralkan, bentuk di atas menjadi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y = y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 </a:t>
            </a:r>
            <a:r>
              <a:rPr b="1" i="0" lang="en-US" sz="20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∫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f(x, y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dx</a:t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152400" y="3429000"/>
            <a:ext cx="8839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Perbaikan terhadap nilai y dapat dilakukan secara iteratif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Pendekatan 1 :	 y</a:t>
            </a:r>
            <a:r>
              <a:rPr b="1" baseline="-25000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∫</a:t>
            </a: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f(x, y</a:t>
            </a:r>
            <a:r>
              <a:rPr b="1" baseline="-25000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dx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Pendekatan 2 :	 y</a:t>
            </a:r>
            <a:r>
              <a:rPr b="1" baseline="-25000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∫</a:t>
            </a: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f(x, y</a:t>
            </a:r>
            <a:r>
              <a:rPr b="1" baseline="-25000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dx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…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Pendekatan n :	 y</a:t>
            </a:r>
            <a:r>
              <a:rPr b="1" baseline="-25000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 </a:t>
            </a:r>
            <a:r>
              <a:rPr b="1" i="0" lang="en-US" sz="20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∫</a:t>
            </a: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f(x, y</a:t>
            </a:r>
            <a:r>
              <a:rPr b="1" baseline="-25000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16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dx</a:t>
            </a:r>
            <a:endParaRPr/>
          </a:p>
        </p:txBody>
      </p:sp>
      <p:cxnSp>
        <p:nvCxnSpPr>
          <p:cNvPr id="269" name="Google Shape;269;p26"/>
          <p:cNvCxnSpPr/>
          <p:nvPr/>
        </p:nvCxnSpPr>
        <p:spPr>
          <a:xfrm>
            <a:off x="685800" y="14478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6"/>
          <p:cNvSpPr txBox="1"/>
          <p:nvPr/>
        </p:nvSpPr>
        <p:spPr>
          <a:xfrm>
            <a:off x="1066800" y="29718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271" name="Google Shape;271;p26"/>
          <p:cNvSpPr txBox="1"/>
          <p:nvPr/>
        </p:nvSpPr>
        <p:spPr>
          <a:xfrm>
            <a:off x="1295400" y="2590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272" name="Google Shape;272;p26"/>
          <p:cNvSpPr txBox="1"/>
          <p:nvPr/>
        </p:nvSpPr>
        <p:spPr>
          <a:xfrm>
            <a:off x="3276600" y="3886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3276600" y="4572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3276600" y="5486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3048000" y="42672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3048000" y="49530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3048000" y="58674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 txBox="1"/>
          <p:nvPr>
            <p:ph type="title"/>
          </p:nvPr>
        </p:nvSpPr>
        <p:spPr>
          <a:xfrm>
            <a:off x="76200" y="-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Picard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(2)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228600" y="609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 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dapatkan penyelesaian untuk y(0,1) dan y(0,2) dari PDB berikut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f(x, y) = dy / dx = y + x , dengan syarat awal y = 1 jika x = 0</a:t>
            </a:r>
            <a:endParaRPr b="1" baseline="30000"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6" name="Google Shape;286;p2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7"/>
          <p:cNvSpPr/>
          <p:nvPr/>
        </p:nvSpPr>
        <p:spPr>
          <a:xfrm>
            <a:off x="152400" y="1447800"/>
            <a:ext cx="8763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 ∫ f(x, y</a:t>
            </a:r>
            <a:r>
              <a:rPr b="1" baseline="-25000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dx = 1 +  ∫ (x + 1) dx = 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+ x + ½ x</a:t>
            </a:r>
            <a:r>
              <a:rPr b="1" baseline="30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 ∫ f(x, y</a:t>
            </a:r>
            <a:r>
              <a:rPr b="1" baseline="-25000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dx = 1 +  ∫ (x + 1 + x + ½ x</a:t>
            </a:r>
            <a:r>
              <a:rPr b="1" baseline="30000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dx = 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+ x + x</a:t>
            </a:r>
            <a:r>
              <a:rPr b="1" baseline="30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x</a:t>
            </a:r>
            <a:r>
              <a:rPr b="1" baseline="30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/31</a:t>
            </a:r>
            <a:endParaRPr b="1" baseline="30000" i="0" sz="14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660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 ∫ f(x, y</a:t>
            </a:r>
            <a:r>
              <a:rPr b="1" baseline="-25000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dx = 1 +  ∫ (x + 1 + x + x</a:t>
            </a:r>
            <a:r>
              <a:rPr b="1" baseline="30000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x</a:t>
            </a:r>
            <a:r>
              <a:rPr b="1" baseline="30000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2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/31) dx = 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+ x + x</a:t>
            </a:r>
            <a:r>
              <a:rPr b="1" baseline="30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x</a:t>
            </a:r>
            <a:r>
              <a:rPr b="1" baseline="30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/31 + x</a:t>
            </a:r>
            <a:r>
              <a:rPr b="1" baseline="30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/24</a:t>
            </a:r>
            <a:endParaRPr b="1" baseline="30000" i="0" sz="14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baseline="30000" i="0" sz="12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untuk x = 0,1 🡪 y(0,1) = (0,1)</a:t>
            </a:r>
            <a:r>
              <a:rPr b="1" baseline="30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/24 + (0,1)</a:t>
            </a:r>
            <a:r>
              <a:rPr b="1" baseline="30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/31 + (0,1)</a:t>
            </a:r>
            <a:r>
              <a:rPr b="1" baseline="30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+ 0,1 + 1 = 1,1103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Y(0,1) = 1,1103 digunakan sebagai syarat awal baru untuk penghitungan y(0,2) :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 ∫ f(x, y</a:t>
            </a:r>
            <a:r>
              <a:rPr b="1" baseline="-25000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dx = 1,1103 +  ∫ (x + 1,1103) dx = 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0,9943 + 1,1103x + ½ x</a:t>
            </a:r>
            <a:r>
              <a:rPr b="1" baseline="30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 ∫ f(x, y</a:t>
            </a:r>
            <a:r>
              <a:rPr b="1" baseline="-25000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dx = 1,1103 +  ∫ (x + 0,9943 + 1,1103x + ½ x</a:t>
            </a:r>
            <a:r>
              <a:rPr b="1" baseline="30000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dx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= 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1,001 + 0,9943x + 1,0552x</a:t>
            </a:r>
            <a:r>
              <a:rPr b="1" baseline="30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x</a:t>
            </a:r>
            <a:r>
              <a:rPr b="1" baseline="30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/6</a:t>
            </a:r>
            <a:endParaRPr b="1" baseline="30000" i="0" sz="14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 ∫ f(x, y</a:t>
            </a:r>
            <a:r>
              <a:rPr b="1" baseline="-25000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dx = 1 +  ∫ (x + 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1,001 + 0,9943x + 1,0552x</a:t>
            </a:r>
            <a:r>
              <a:rPr b="1" baseline="30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x</a:t>
            </a:r>
            <a:r>
              <a:rPr b="1" baseline="30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/6</a:t>
            </a: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dx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= 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1 + 1,001x + 0,9972x</a:t>
            </a:r>
            <a:r>
              <a:rPr b="1" baseline="30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+ 0,3517x</a:t>
            </a:r>
            <a:r>
              <a:rPr b="1" baseline="30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x</a:t>
            </a:r>
            <a:r>
              <a:rPr b="1" baseline="30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/24  	🡪	y(0,2) = 1,2428</a:t>
            </a:r>
            <a:endParaRPr b="1" i="0" sz="14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990600" y="1295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2514600" y="1295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990600" y="1752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291" name="Google Shape;291;p27"/>
          <p:cNvSpPr txBox="1"/>
          <p:nvPr/>
        </p:nvSpPr>
        <p:spPr>
          <a:xfrm>
            <a:off x="2514600" y="1752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292" name="Google Shape;292;p27"/>
          <p:cNvSpPr txBox="1"/>
          <p:nvPr/>
        </p:nvSpPr>
        <p:spPr>
          <a:xfrm>
            <a:off x="990600" y="2209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293" name="Google Shape;293;p27"/>
          <p:cNvSpPr txBox="1"/>
          <p:nvPr/>
        </p:nvSpPr>
        <p:spPr>
          <a:xfrm>
            <a:off x="2514600" y="2209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294" name="Google Shape;294;p27"/>
          <p:cNvSpPr txBox="1"/>
          <p:nvPr/>
        </p:nvSpPr>
        <p:spPr>
          <a:xfrm>
            <a:off x="838200" y="16002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2362200" y="16002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838200" y="20574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297" name="Google Shape;297;p27"/>
          <p:cNvSpPr txBox="1"/>
          <p:nvPr/>
        </p:nvSpPr>
        <p:spPr>
          <a:xfrm>
            <a:off x="2362200" y="20574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298" name="Google Shape;298;p27"/>
          <p:cNvSpPr txBox="1"/>
          <p:nvPr/>
        </p:nvSpPr>
        <p:spPr>
          <a:xfrm>
            <a:off x="838200" y="25146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299" name="Google Shape;299;p27"/>
          <p:cNvSpPr txBox="1"/>
          <p:nvPr/>
        </p:nvSpPr>
        <p:spPr>
          <a:xfrm>
            <a:off x="2362200" y="25146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990600" y="3657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2971800" y="3657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302" name="Google Shape;302;p27"/>
          <p:cNvSpPr txBox="1"/>
          <p:nvPr/>
        </p:nvSpPr>
        <p:spPr>
          <a:xfrm>
            <a:off x="9906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2971800" y="4114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990600" y="5029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2514600" y="5029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306" name="Google Shape;306;p27"/>
          <p:cNvSpPr txBox="1"/>
          <p:nvPr/>
        </p:nvSpPr>
        <p:spPr>
          <a:xfrm>
            <a:off x="838200" y="3992563"/>
            <a:ext cx="457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0,1</a:t>
            </a:r>
            <a:endParaRPr/>
          </a:p>
        </p:txBody>
      </p:sp>
      <p:sp>
        <p:nvSpPr>
          <p:cNvPr id="307" name="Google Shape;307;p27"/>
          <p:cNvSpPr txBox="1"/>
          <p:nvPr/>
        </p:nvSpPr>
        <p:spPr>
          <a:xfrm>
            <a:off x="2743200" y="3992563"/>
            <a:ext cx="457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0,1</a:t>
            </a:r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838200" y="4449763"/>
            <a:ext cx="457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0,1</a:t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2819400" y="4449763"/>
            <a:ext cx="457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0,1</a:t>
            </a:r>
            <a:endParaRPr/>
          </a:p>
        </p:txBody>
      </p:sp>
      <p:sp>
        <p:nvSpPr>
          <p:cNvPr id="310" name="Google Shape;310;p27"/>
          <p:cNvSpPr txBox="1"/>
          <p:nvPr/>
        </p:nvSpPr>
        <p:spPr>
          <a:xfrm>
            <a:off x="838200" y="54102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0,1</a:t>
            </a:r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2362200" y="5410200"/>
            <a:ext cx="4572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0,1</a:t>
            </a:r>
            <a:endParaRPr/>
          </a:p>
        </p:txBody>
      </p:sp>
      <p:sp>
        <p:nvSpPr>
          <p:cNvPr id="312" name="Google Shape;312;p27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152400" y="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 Minggu Ini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685800" y="1219200"/>
            <a:ext cx="4953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•"/>
            </a:pPr>
            <a:r>
              <a:rPr b="1" lang="en-US" sz="2800">
                <a:latin typeface="Comic Sans MS"/>
                <a:ea typeface="Comic Sans MS"/>
                <a:cs typeface="Comic Sans MS"/>
                <a:sym typeface="Comic Sans MS"/>
              </a:rPr>
              <a:t>Pengantar PDB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3300"/>
              </a:buClr>
              <a:buSzPts val="2800"/>
              <a:buFont typeface="Comic Sans MS"/>
              <a:buNone/>
            </a:pPr>
            <a:r>
              <a:rPr b="1" lang="en-US" sz="2800">
                <a:solidFill>
                  <a:srgbClr val="00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2800">
                <a:solidFill>
                  <a:srgbClr val="33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Euler-Cauchy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3300"/>
              </a:buClr>
              <a:buSzPts val="2800"/>
              <a:buFont typeface="Comic Sans MS"/>
              <a:buNone/>
            </a:pPr>
            <a:r>
              <a:rPr b="1" lang="en-US" sz="2800">
                <a:solidFill>
                  <a:srgbClr val="00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2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Heun SS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3300"/>
              </a:buClr>
              <a:buSzPts val="2800"/>
              <a:buFont typeface="Comic Sans MS"/>
              <a:buNone/>
            </a:pPr>
            <a:r>
              <a:rPr b="1" lang="en-US" sz="2800">
                <a:solidFill>
                  <a:srgbClr val="00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2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Runge-Kutta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3300"/>
              </a:buClr>
              <a:buSzPts val="2800"/>
              <a:buFont typeface="Comic Sans MS"/>
              <a:buNone/>
            </a:pPr>
            <a:r>
              <a:rPr b="1" lang="en-US" sz="2800">
                <a:solidFill>
                  <a:srgbClr val="00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2800">
                <a:solidFill>
                  <a:srgbClr val="33CC33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Picard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3300"/>
              </a:buClr>
              <a:buSzPts val="2800"/>
              <a:buFont typeface="Comic Sans MS"/>
              <a:buNone/>
            </a:pPr>
            <a:r>
              <a:rPr b="1" lang="en-US" sz="2800">
                <a:solidFill>
                  <a:srgbClr val="00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lang="en-US" sz="2800">
                <a:solidFill>
                  <a:srgbClr val="66FF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Taylor</a:t>
            </a:r>
            <a:endParaRPr b="1" sz="2800">
              <a:solidFill>
                <a:srgbClr val="66FF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3300"/>
              </a:buClr>
              <a:buSzPts val="2800"/>
              <a:buFont typeface="Comic Sans MS"/>
              <a:buNone/>
            </a:pPr>
            <a:r>
              <a:t/>
            </a:r>
            <a:endParaRPr b="1" sz="2800">
              <a:solidFill>
                <a:srgbClr val="66FF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800080"/>
              </a:buClr>
              <a:buSzPts val="2800"/>
              <a:buFont typeface="Comic Sans MS"/>
              <a:buChar char="•"/>
            </a:pPr>
            <a:r>
              <a:rPr b="1" i="1" lang="en-US" sz="2800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Tugas VII</a:t>
            </a:r>
            <a:endParaRPr/>
          </a:p>
        </p:txBody>
      </p:sp>
      <p:cxnSp>
        <p:nvCxnSpPr>
          <p:cNvPr id="106" name="Google Shape;106;p2"/>
          <p:cNvCxnSpPr/>
          <p:nvPr/>
        </p:nvCxnSpPr>
        <p:spPr>
          <a:xfrm>
            <a:off x="304800" y="609600"/>
            <a:ext cx="86106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2">
            <a:hlinkClick/>
          </p:cNvPr>
          <p:cNvSpPr/>
          <p:nvPr/>
        </p:nvSpPr>
        <p:spPr>
          <a:xfrm>
            <a:off x="3886200" y="1361850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>
            <a:hlinkClick action="ppaction://hlinksldjump" r:id="rId3"/>
          </p:cNvPr>
          <p:cNvSpPr/>
          <p:nvPr/>
        </p:nvSpPr>
        <p:spPr>
          <a:xfrm>
            <a:off x="5114050" y="1900125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>
            <a:hlinkClick action="ppaction://hlinksldjump" r:id="rId4"/>
          </p:cNvPr>
          <p:cNvSpPr/>
          <p:nvPr/>
        </p:nvSpPr>
        <p:spPr>
          <a:xfrm>
            <a:off x="4336975" y="2347375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>
            <a:hlinkClick action="ppaction://hlinksldjump" r:id="rId5"/>
          </p:cNvPr>
          <p:cNvSpPr/>
          <p:nvPr/>
        </p:nvSpPr>
        <p:spPr>
          <a:xfrm>
            <a:off x="4924650" y="2910875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>
            <a:hlinkClick action="ppaction://hlinksldjump" r:id="rId6"/>
          </p:cNvPr>
          <p:cNvSpPr/>
          <p:nvPr/>
        </p:nvSpPr>
        <p:spPr>
          <a:xfrm>
            <a:off x="3886200" y="3314700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>
            <a:hlinkClick action="ppaction://hlinksldjump" r:id="rId7"/>
          </p:cNvPr>
          <p:cNvSpPr/>
          <p:nvPr/>
        </p:nvSpPr>
        <p:spPr>
          <a:xfrm>
            <a:off x="3886200" y="3907675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>
            <a:hlinkClick action="ppaction://hlinksldjump" r:id="rId8"/>
          </p:cNvPr>
          <p:cNvSpPr/>
          <p:nvPr/>
        </p:nvSpPr>
        <p:spPr>
          <a:xfrm>
            <a:off x="3084325" y="4843350"/>
            <a:ext cx="3048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darken" h="120000" w="120000">
                <a:moveTo>
                  <a:pt x="93750" y="60000"/>
                </a:moveTo>
                <a:lnTo>
                  <a:pt x="26250" y="15000"/>
                </a:lnTo>
                <a:lnTo>
                  <a:pt x="26250" y="105000"/>
                </a:lnTo>
                <a:close/>
              </a:path>
              <a:path extrusionOk="0" fill="none" h="120000" w="120000">
                <a:moveTo>
                  <a:pt x="93750" y="60000"/>
                </a:moveTo>
                <a:lnTo>
                  <a:pt x="26250" y="105000"/>
                </a:lnTo>
                <a:lnTo>
                  <a:pt x="2625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8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Taylor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(1)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9" name="Google Shape;319;p28"/>
          <p:cNvSpPr txBox="1"/>
          <p:nvPr>
            <p:ph idx="1" type="body"/>
          </p:nvPr>
        </p:nvSpPr>
        <p:spPr>
          <a:xfrm>
            <a:off x="228600" y="685800"/>
            <a:ext cx="8686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Penyelesaian PDB dengan metode Taylor dapat diartikan sebagai proses mencari nilai fungsi y(x) pada titik x dari suatu persamaan diferensial f(x, y).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	dy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Misal terdapat PDB :	          =  f(x, y)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	dx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f(x, y) adalah sebuah fungsi bernilai tunggal untuk setiap pasangan nilai x dan y.</a:t>
            </a:r>
            <a:endParaRPr/>
          </a:p>
        </p:txBody>
      </p:sp>
      <p:cxnSp>
        <p:nvCxnSpPr>
          <p:cNvPr id="320" name="Google Shape;320;p28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8"/>
          <p:cNvSpPr/>
          <p:nvPr/>
        </p:nvSpPr>
        <p:spPr>
          <a:xfrm>
            <a:off x="152400" y="3429000"/>
            <a:ext cx="8839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diketahui x = x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y = y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maka untuk mendapatkan nilai di titik</a:t>
            </a:r>
            <a:r>
              <a:rPr b="1" baseline="30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x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h;	x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x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+ 2h;	…	x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x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kh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(dimana h adalah selisih dari 2 nilai x yang berurutan), adalah melalui perluasan deret Taylor sbb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h	          h</a:t>
            </a:r>
            <a:r>
              <a:rPr b="1" baseline="30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b="1" baseline="30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y(x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y(x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m-1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     y’(x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m-1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    y’’(x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m-1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    y’’’(x</a:t>
            </a:r>
            <a:r>
              <a:rPr b="1" baseline="-25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m-1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…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     1!	          2!		     3!</a:t>
            </a:r>
            <a:endParaRPr/>
          </a:p>
        </p:txBody>
      </p:sp>
      <p:cxnSp>
        <p:nvCxnSpPr>
          <p:cNvPr id="322" name="Google Shape;322;p28"/>
          <p:cNvCxnSpPr/>
          <p:nvPr/>
        </p:nvCxnSpPr>
        <p:spPr>
          <a:xfrm>
            <a:off x="2971800" y="1981200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8"/>
          <p:cNvCxnSpPr/>
          <p:nvPr/>
        </p:nvCxnSpPr>
        <p:spPr>
          <a:xfrm>
            <a:off x="2438400" y="5257800"/>
            <a:ext cx="228600" cy="0"/>
          </a:xfrm>
          <a:prstGeom prst="straightConnector1">
            <a:avLst/>
          </a:prstGeom>
          <a:noFill/>
          <a:ln cap="flat" cmpd="sng" w="28575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8"/>
          <p:cNvCxnSpPr/>
          <p:nvPr/>
        </p:nvCxnSpPr>
        <p:spPr>
          <a:xfrm>
            <a:off x="3810000" y="5257800"/>
            <a:ext cx="228600" cy="0"/>
          </a:xfrm>
          <a:prstGeom prst="straightConnector1">
            <a:avLst/>
          </a:prstGeom>
          <a:noFill/>
          <a:ln cap="flat" cmpd="sng" w="28575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8"/>
          <p:cNvCxnSpPr/>
          <p:nvPr/>
        </p:nvCxnSpPr>
        <p:spPr>
          <a:xfrm>
            <a:off x="5181600" y="5257800"/>
            <a:ext cx="228600" cy="0"/>
          </a:xfrm>
          <a:prstGeom prst="straightConnector1">
            <a:avLst/>
          </a:prstGeom>
          <a:noFill/>
          <a:ln cap="flat" cmpd="sng" w="28575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9"/>
          <p:cNvSpPr txBox="1"/>
          <p:nvPr>
            <p:ph type="title"/>
          </p:nvPr>
        </p:nvSpPr>
        <p:spPr>
          <a:xfrm>
            <a:off x="76200" y="-152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Taylor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(2)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33" name="Google Shape;333;p29"/>
          <p:cNvSpPr txBox="1"/>
          <p:nvPr>
            <p:ph idx="1" type="body"/>
          </p:nvPr>
        </p:nvSpPr>
        <p:spPr>
          <a:xfrm>
            <a:off x="228600" y="685800"/>
            <a:ext cx="868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 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carilah nilai y(0,1) dari persamaan diferensial berikut, jika diketahui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y(0) = 1,5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f(x, y) = dy / dx = y + x</a:t>
            </a:r>
            <a:endParaRPr/>
          </a:p>
        </p:txBody>
      </p:sp>
      <p:cxnSp>
        <p:nvCxnSpPr>
          <p:cNvPr id="334" name="Google Shape;334;p29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29"/>
          <p:cNvSpPr/>
          <p:nvPr/>
        </p:nvSpPr>
        <p:spPr>
          <a:xfrm>
            <a:off x="152400" y="1676400"/>
            <a:ext cx="8763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y’(x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y(x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1,5 + 0 = 1,5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y’’(x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f’(x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y’(x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+ 1 = 1,5 + 1 = 2,5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y’’’(x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f’’(x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y’’(x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2,5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Y’’’’(x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f’’’(x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y’’’(x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2,5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…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y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2,5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diasumsikan bahwa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 dan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0,1, maka h =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0,1. dan nilai taksiran y(0,1) dapat dihitung menurut deret Taylor :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  h	         h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 h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y(0,1) = y(0) +      y’(0) +       y’’(0) +       y’’’(0) + …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  1!	         2!	            3!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= 1,5 + (0,1/1) . 1,5 + ((0,1)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/2) . 2,5 + ((0,1)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/6) . 2.5 + …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= 1,6629273</a:t>
            </a:r>
            <a:endParaRPr/>
          </a:p>
        </p:txBody>
      </p:sp>
      <p:cxnSp>
        <p:nvCxnSpPr>
          <p:cNvPr id="336" name="Google Shape;336;p29"/>
          <p:cNvCxnSpPr/>
          <p:nvPr/>
        </p:nvCxnSpPr>
        <p:spPr>
          <a:xfrm>
            <a:off x="1600200" y="457200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9"/>
          <p:cNvCxnSpPr/>
          <p:nvPr/>
        </p:nvCxnSpPr>
        <p:spPr>
          <a:xfrm>
            <a:off x="2667000" y="457200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9"/>
          <p:cNvCxnSpPr/>
          <p:nvPr/>
        </p:nvCxnSpPr>
        <p:spPr>
          <a:xfrm>
            <a:off x="3810000" y="4572000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29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30"/>
          <p:cNvCxnSpPr/>
          <p:nvPr/>
        </p:nvCxnSpPr>
        <p:spPr>
          <a:xfrm>
            <a:off x="152400" y="762000"/>
            <a:ext cx="88392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0"/>
          <p:cNvSpPr/>
          <p:nvPr/>
        </p:nvSpPr>
        <p:spPr>
          <a:xfrm>
            <a:off x="152400" y="1219200"/>
            <a:ext cx="876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Pandang permasalahan harga awal berikut sepanjang interval x = 0 sampai dengan x = 2:</a:t>
            </a:r>
            <a:endParaRPr/>
          </a:p>
          <a:p>
            <a:pPr indent="-533400" lvl="0" marL="533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dy</a:t>
            </a:r>
            <a:endParaRPr/>
          </a:p>
          <a:p>
            <a:pPr indent="-533400" lvl="0" marL="533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 	</a:t>
            </a:r>
            <a:r>
              <a:rPr b="1"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yx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y</a:t>
            </a:r>
            <a:endParaRPr/>
          </a:p>
          <a:p>
            <a:pPr indent="-533400" lvl="0" marL="533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dx</a:t>
            </a:r>
            <a:endParaRPr/>
          </a:p>
          <a:p>
            <a:pPr indent="-533400" lvl="0" marL="533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Selesaikan permasalahan di atas menggunakan metode Euler dengan (a). h = 0,25; dan (b). h = 0,5. Gambarkan pula grafik solusi yang telah anda buat.</a:t>
            </a:r>
            <a:endParaRPr/>
          </a:p>
          <a:p>
            <a:pPr indent="-444500" lvl="0" marL="533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Selesaikan permasalahan di atas menggunakan metode Heun dengan (a). h = 0,25; dan (b). h = 0,5. Gambarkan pula grafik solusi yang telah anda buat.</a:t>
            </a:r>
            <a:endParaRPr/>
          </a:p>
          <a:p>
            <a:pPr indent="-444500" lvl="0" marL="533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Selesaikan permasalahan di atas menggunakan metode RK-2 Ralston dengan (a). h = 0,25; dan (b). h = 0,5. Gambarkan pula grafik solusi yang telah anda buat.</a:t>
            </a:r>
            <a:endParaRPr/>
          </a:p>
          <a:p>
            <a:pPr indent="-444500" lvl="0" marL="533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Selesaikan permasalahan di atas menggunakan metode Taylor dengan (a). h = 0,25; dan (b). h = 0,5. Gambarkan pula grafik solusi yang telah anda buat</a:t>
            </a:r>
            <a:endParaRPr/>
          </a:p>
        </p:txBody>
      </p:sp>
      <p:sp>
        <p:nvSpPr>
          <p:cNvPr id="347" name="Google Shape;347;p30"/>
          <p:cNvSpPr txBox="1"/>
          <p:nvPr>
            <p:ph type="title"/>
          </p:nvPr>
        </p:nvSpPr>
        <p:spPr>
          <a:xfrm>
            <a:off x="7620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Latihan</a:t>
            </a:r>
            <a:endParaRPr b="1" sz="2000">
              <a:solidFill>
                <a:srgbClr val="969696"/>
              </a:solidFill>
            </a:endParaRPr>
          </a:p>
        </p:txBody>
      </p:sp>
      <p:cxnSp>
        <p:nvCxnSpPr>
          <p:cNvPr id="348" name="Google Shape;348;p30"/>
          <p:cNvCxnSpPr/>
          <p:nvPr/>
        </p:nvCxnSpPr>
        <p:spPr>
          <a:xfrm>
            <a:off x="2438400" y="2133600"/>
            <a:ext cx="381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Pengantar PDB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(9)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228600" y="9144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</a:t>
            </a:r>
            <a:r>
              <a:rPr b="1" baseline="30000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dalam penyelesaian persaman diferensial biasa dapat dikategorikan ke dalam 2 pendekatan besar, yaitu :</a:t>
            </a:r>
            <a:endParaRPr/>
          </a:p>
        </p:txBody>
      </p:sp>
      <p:cxnSp>
        <p:nvCxnSpPr>
          <p:cNvPr id="121" name="Google Shape;121;p11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1"/>
          <p:cNvSpPr/>
          <p:nvPr/>
        </p:nvSpPr>
        <p:spPr>
          <a:xfrm>
            <a:off x="152400" y="1905000"/>
            <a:ext cx="8839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0640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Pendekatan Satu-Langkah (Single-Step Methods)</a:t>
            </a:r>
            <a:endParaRPr/>
          </a:p>
          <a:p>
            <a:pPr indent="-406400" lvl="0" marL="40640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dalam kelompok pendekatan ini hanya memanfaatkan sebuah variabel dependen y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pada titik 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berasosiasi dengan nilai variabel tersebut.</a:t>
            </a:r>
            <a:endParaRPr/>
          </a:p>
        </p:txBody>
      </p:sp>
      <p:sp>
        <p:nvSpPr>
          <p:cNvPr id="123" name="Google Shape;123;p11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152400" y="3657600"/>
            <a:ext cx="8839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06400" marR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Pendekatan Banyak-Langkah (Multi-Steps Methods)</a:t>
            </a:r>
            <a:endParaRPr/>
          </a:p>
          <a:p>
            <a:pPr indent="-406400" lvl="0" marL="40640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dalam kelompok pendekatan ini memerlukan lebih banyak informasi tambahan (berupa titik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nilai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fungsi yang berasosiasi dengannya) untuk dapat memberikan solusi. Karena lengkungan garis yang menghubungkan titik2 tersebut menyediakan informasi mengenai trayektori dari solusi yang sedang dicari.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2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Euler-Cauchy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(1)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228600" y="762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Penyelesaian PDB dengan metode Euler adalah proses mencari nilai fungsi pada titik x dari sebuah persamaan diferensial biasa f(x, y).</a:t>
            </a:r>
            <a:endParaRPr/>
          </a:p>
        </p:txBody>
      </p:sp>
      <p:cxnSp>
        <p:nvCxnSpPr>
          <p:cNvPr id="132" name="Google Shape;132;p1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2"/>
          <p:cNvSpPr/>
          <p:nvPr/>
        </p:nvSpPr>
        <p:spPr>
          <a:xfrm>
            <a:off x="152400" y="3505200"/>
            <a:ext cx="8839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Euler memang sederhana, namun tingkat kesalahan terhadap hasil pendekatannya biasanya cukup tinggi.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Untuk menekan tingkat kesalahan tersebut, dapat digunakan ∆x yang cukup kecil. Tetapi konsekuensinya adalah bertambahnya jumlah iterasi.</a:t>
            </a: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152400" y="51816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Menggunakan Metode Euler mudah, karena tidak perlu mencari turunan</a:t>
            </a:r>
            <a:r>
              <a:rPr b="1" baseline="30000" i="0" lang="en-US" sz="18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fungsi terlebih dahulu.</a:t>
            </a:r>
            <a:endParaRPr b="1" baseline="30000" i="0" sz="1800" u="none" cap="none" strike="noStrike">
              <a:solidFill>
                <a:srgbClr val="FF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228600" y="1752600"/>
            <a:ext cx="861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Sebenarnya rumusan metode Euler diturunkan dari deret Taylor (dengan mengabaikan suku berpangkat &gt; 2 yang nilainya sangat kecil) :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y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  y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f(x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∆x		</a:t>
            </a:r>
            <a:r>
              <a:rPr b="1" i="0" lang="en-US" sz="16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🡪  dengan  ∆x = (x</a:t>
            </a:r>
            <a:r>
              <a:rPr b="1" baseline="-25000" i="0" lang="en-US" sz="16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6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/ n</a:t>
            </a:r>
            <a:endParaRPr b="1" baseline="-25000" i="0" sz="16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3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Euler-Cauchy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(2)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3" name="Google Shape;143;p13"/>
          <p:cNvSpPr txBox="1"/>
          <p:nvPr>
            <p:ph idx="1" type="body"/>
          </p:nvPr>
        </p:nvSpPr>
        <p:spPr>
          <a:xfrm>
            <a:off x="228600" y="533400"/>
            <a:ext cx="868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 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carilah nilai y(0,1) dari persamaan diferensial berikut, jika diketahui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y(0) = 2 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f(x, y) = dy / dx = (y – x) / (y + x)</a:t>
            </a:r>
            <a:endParaRPr/>
          </a:p>
        </p:txBody>
      </p:sp>
      <p:cxnSp>
        <p:nvCxnSpPr>
          <p:cNvPr id="144" name="Google Shape;144;p13"/>
          <p:cNvCxnSpPr/>
          <p:nvPr/>
        </p:nvCxnSpPr>
        <p:spPr>
          <a:xfrm>
            <a:off x="152400" y="4572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3"/>
          <p:cNvSpPr/>
          <p:nvPr/>
        </p:nvSpPr>
        <p:spPr>
          <a:xfrm>
            <a:off x="152400" y="1371600"/>
            <a:ext cx="8763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Langkah 1 : mencari nilai ∆x (asumsi misal n = 5)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∆x = 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/ n = (0,1 – 0) / 5 = 0,02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Langkah 2 : mencari penyelesaian y(0,1) melalui iterasi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n = 1 🡪 	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∆y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∆x = [(y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/ (y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)] ∆x = 0,02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y(0,02) =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∆y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 + 0,02 = 2,02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n = 2 🡪 	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∆x = 0 + 0,02 = 0,02</a:t>
            </a:r>
            <a:endParaRPr b="1" i="0" sz="14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∆y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∆x = [(y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/ (y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)] ∆x = 0,01961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y(0,04) =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∆y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2,02 + 0,01961 = 2,03961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n = 3 🡪	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∆x = 0,02 + 0,02 = 0,04</a:t>
            </a:r>
            <a:endParaRPr b="1" i="0" sz="14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∆y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∆x = [(y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/ (y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)] ∆x = 0,01923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y(0,06) =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∆y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2,03961 + 0,01923 = 2,05884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n = 4 🡪 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∆x = 0,04 + 0,02 = 0,06</a:t>
            </a:r>
            <a:endParaRPr b="1" i="0" sz="14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∆y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∆x = [(y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/ (y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)] ∆x = 0,01887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y(0,08) =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∆y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2,05884 + 0,01887 = 2,07771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n = 5 🡪 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∆x = 0,08 + 0,02 = 0,1</a:t>
            </a:r>
            <a:endParaRPr b="1" i="0" sz="14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∆y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∆x = [(y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/ (y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)] ∆x = 0,01852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y(0,1) =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∆y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2,07771 + 0,01852 = 2,09623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Heun SS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(1)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152400" y="914400"/>
            <a:ext cx="8763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Banyak metode dalam penyelesaian PDB yang dapat dikategorikan sebagai perbaikan maupun modifikasi terhadap metode Euler-Cauchy.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Aplikasi suku</a:t>
            </a:r>
            <a:r>
              <a:rPr b="1" baseline="30000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berorde tinggi dari deret Taylor dan aplikasi aturan Trapezoid adalah 2 di antara sekian banyak metode yang dimaksud.</a:t>
            </a:r>
            <a:endParaRPr/>
          </a:p>
        </p:txBody>
      </p:sp>
      <p:cxnSp>
        <p:nvCxnSpPr>
          <p:cNvPr id="153" name="Google Shape;153;p14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4"/>
          <p:cNvSpPr/>
          <p:nvPr/>
        </p:nvSpPr>
        <p:spPr>
          <a:xfrm>
            <a:off x="228600" y="2743200"/>
            <a:ext cx="8686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</a:t>
            </a:r>
            <a:r>
              <a:rPr b="1" baseline="3000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lain yang secara ekplisit memberikan rumusan berbeda adalah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Heun</a:t>
            </a:r>
            <a:r>
              <a:rPr b="1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Runge-Kutta</a:t>
            </a:r>
            <a:r>
              <a:rPr b="1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(dengan bermacam</a:t>
            </a:r>
            <a:r>
              <a:rPr b="1" baseline="3000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orde-nya).</a:t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228600" y="4191000"/>
            <a:ext cx="868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Heun menekankan perbaikan atas perkiraan kemiringan garis singgung (</a:t>
            </a:r>
            <a:r>
              <a:rPr b="1" i="1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slope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melalui penentuan 2 turunan untuk interval (di titik awal dan titik akhir).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Rerata kedua turunan tersebut selanjutnya digunakan untuk memperbaiki perkiraan </a:t>
            </a:r>
            <a:r>
              <a:rPr b="1" i="1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slope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berlaku untuk seluruh rentang interval.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Heun SS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(2)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228600" y="838200"/>
            <a:ext cx="8686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Euler menggunakan persamaan berikut untuk mensolusikan masalah 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y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baseline="30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(0)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 y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</a:t>
            </a:r>
            <a:r>
              <a:rPr b="1" lang="en-US" sz="1800">
                <a:solidFill>
                  <a:srgbClr val="33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∆x f(x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Maka Heun menggunakan persamaan di atas untuk memprediksi solusi. Sehingga persamaan di atas disebut sebagai persamaan </a:t>
            </a:r>
            <a:r>
              <a:rPr b="1" lang="en-US" sz="180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Predictor</a:t>
            </a:r>
            <a:r>
              <a:rPr b="1"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1800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3" name="Google Shape;163;p1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5"/>
          <p:cNvSpPr/>
          <p:nvPr/>
        </p:nvSpPr>
        <p:spPr>
          <a:xfrm>
            <a:off x="228600" y="3124200"/>
            <a:ext cx="86868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Dan solusi sebenarnya (versi Heun) dihasilkan melalui ekstrapolasi linier dari rerata hasil penggabungan </a:t>
            </a:r>
            <a:r>
              <a:rPr b="1" i="1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slope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awal y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 = f(x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dan </a:t>
            </a:r>
            <a:r>
              <a:rPr b="1" i="1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slope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akhir y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 = f(x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baseline="30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(0)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: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		    		f(x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f(x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baseline="30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(0)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			                   ∆x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                  2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Persamaan ini disebut sebagai persamaan </a:t>
            </a:r>
            <a:r>
              <a:rPr b="1" i="0" lang="en-US" sz="1800" u="sng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Corrector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cxnSp>
        <p:nvCxnSpPr>
          <p:cNvPr id="165" name="Google Shape;165;p15"/>
          <p:cNvCxnSpPr/>
          <p:nvPr/>
        </p:nvCxnSpPr>
        <p:spPr>
          <a:xfrm>
            <a:off x="2514600" y="4800600"/>
            <a:ext cx="26670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15"/>
          <p:cNvSpPr/>
          <p:nvPr/>
        </p:nvSpPr>
        <p:spPr>
          <a:xfrm>
            <a:off x="2438400" y="4191000"/>
            <a:ext cx="1219200" cy="60960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3657600" y="4191000"/>
            <a:ext cx="1752600" cy="609600"/>
          </a:xfrm>
          <a:prstGeom prst="ellipse">
            <a:avLst/>
          </a:prstGeom>
          <a:noFill/>
          <a:ln cap="flat" cmpd="sng" w="25400">
            <a:solidFill>
              <a:srgbClr val="88A3A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5"/>
          <p:cNvCxnSpPr/>
          <p:nvPr/>
        </p:nvCxnSpPr>
        <p:spPr>
          <a:xfrm flipH="1" rot="10800000">
            <a:off x="3249575" y="3809900"/>
            <a:ext cx="1170000" cy="306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9" name="Google Shape;169;p15"/>
          <p:cNvCxnSpPr>
            <a:stCxn id="167" idx="7"/>
          </p:cNvCxnSpPr>
          <p:nvPr/>
        </p:nvCxnSpPr>
        <p:spPr>
          <a:xfrm rot="-5400000">
            <a:off x="6227838" y="2735574"/>
            <a:ext cx="470400" cy="2619000"/>
          </a:xfrm>
          <a:prstGeom prst="curvedConnector2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 txBox="1"/>
          <p:nvPr>
            <p:ph type="title"/>
          </p:nvPr>
        </p:nvSpPr>
        <p:spPr>
          <a:xfrm>
            <a:off x="76200" y="-762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Heun SS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(3)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228600" y="9144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 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gunakan metode Heun untuk mengintegrasikan y’ = 4e</a:t>
            </a:r>
            <a:r>
              <a:rPr b="1" baseline="30000" lang="en-US" sz="1400">
                <a:latin typeface="Comic Sans MS"/>
                <a:ea typeface="Comic Sans MS"/>
                <a:cs typeface="Comic Sans MS"/>
                <a:sym typeface="Comic Sans MS"/>
              </a:rPr>
              <a:t>0,8x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 – 0,5y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dari x = 0 sampai x = 4, jika diketahui ∆x = 1 dan y(0) = 2</a:t>
            </a:r>
            <a:endParaRPr/>
          </a:p>
        </p:txBody>
      </p:sp>
      <p:cxnSp>
        <p:nvCxnSpPr>
          <p:cNvPr id="178" name="Google Shape;178;p16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6"/>
          <p:cNvSpPr/>
          <p:nvPr/>
        </p:nvSpPr>
        <p:spPr>
          <a:xfrm>
            <a:off x="228600" y="1752600"/>
            <a:ext cx="8763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Hasil secara analitis adalah :	y = 4/1,3 (e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0,8x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e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-0,5x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+ 2e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-0,5x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Solusi awal dari metode Heun adalah berupa prediksi (dari persamaan predictor) dari harga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inisialisasi, yaitu :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(0)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 + 1 . [4e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0,5(2)] = 5      🡪 ini adalah hasil yang juga diperoleh jika menggunakan 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      metode Euler.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Slope awal  : 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4e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0,5(2) = 3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Slope akhir : 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 = f(x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4e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0,8(1)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0,5(5) = 6,40216371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Persamaan Corrector : 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 + [(3 + 6,40216371) / 2] . 1 = 6,70108186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dilakukan iterasi terhadap persamaan Corrector, maka didapat :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Iterasi 1  : 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 + [((3 + 4e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0,8(1)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0,5(6,70108186)) / 2] . 1 = 6,27581139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Iterasi 2  :  y</a:t>
            </a:r>
            <a:r>
              <a:rPr b="1" baseline="-25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 + [((3 + 4e</a:t>
            </a:r>
            <a:r>
              <a:rPr b="1" baseline="30000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0,8(1)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0,5(6,27581139)) / 2] . 1 = 6,38212901</a:t>
            </a:r>
            <a:endParaRPr/>
          </a:p>
        </p:txBody>
      </p:sp>
      <p:sp>
        <p:nvSpPr>
          <p:cNvPr id="180" name="Google Shape;180;p16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7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Runge-Kutta (RK)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>
                <a:solidFill>
                  <a:schemeClr val="lt2"/>
                </a:solidFill>
              </a:rPr>
              <a:t>(1)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228600" y="7620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Runge-Kutta (RK) dapat dikatakan sebagai metode yang paling populer di dalam menyelesaikan masalah</a:t>
            </a:r>
            <a:r>
              <a:rPr b="1" baseline="30000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diferensial.</a:t>
            </a:r>
            <a:endParaRPr/>
          </a:p>
        </p:txBody>
      </p:sp>
      <p:cxnSp>
        <p:nvCxnSpPr>
          <p:cNvPr id="188" name="Google Shape;188;p1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7"/>
          <p:cNvSpPr/>
          <p:nvPr/>
        </p:nvSpPr>
        <p:spPr>
          <a:xfrm>
            <a:off x="152400" y="26670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Selain itu, tingkat akurasi yang tinggi dapat dicapai melalui jumlah iterasi yang relatif sedikit.</a:t>
            </a: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152400" y="1524000"/>
            <a:ext cx="883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ini memiliki akurasi yang lebih tinggi dibanding metode Euler. Tetapi, walaupun akurasinya masih sebanding dengan metode Taylor, namun metode ini tetap disuka karena tidak memerlukan turunan fungsi dalam aplikasinya.</a:t>
            </a:r>
            <a:endParaRPr b="1" baseline="30000" i="0" sz="18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152400" y="35814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Runge-Kutta sendiri dikembangkan dari deret Taylor (dan dapat dikatakan merupakan perluasan deret Taylor).</a:t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152400" y="4495800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Jumlah suku (n) pada </a:t>
            </a:r>
            <a:r>
              <a:rPr b="1" i="1" lang="en-US" sz="1800" u="none" cap="none" strike="noStrike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increment function </a:t>
            </a:r>
            <a:r>
              <a:rPr b="1" i="0" lang="en-US" sz="1800" u="none" cap="none" strike="noStrike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dari persamaan RK menentukan orde/derajat dari metode tersebut.</a:t>
            </a:r>
            <a:endParaRPr/>
          </a:p>
          <a:p>
            <a: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rgbClr val="996633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996633"/>
                </a:solidFill>
                <a:latin typeface="Comic Sans MS"/>
                <a:ea typeface="Comic Sans MS"/>
                <a:cs typeface="Comic Sans MS"/>
                <a:sym typeface="Comic Sans MS"/>
              </a:rPr>
              <a:t>Keunikan metode RK ini adalah jika n = 1 maka persamaan RK identik dengan metode Euler. Sementara itu banyak metode diferensiasi lain yang mengembangkan persamaannya berdasarkan RK orde-2.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2006-05-29T09:07:34Z</dcterms:created>
  <dc:creator>its</dc:creator>
</cp:coreProperties>
</file>