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38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1D34221-F5D6-449D-955D-50DEF487F9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E8F17D-B904-4EB0-95E6-606837076D5C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329943-B4F1-46A1-A1DD-AC1704DAC41E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CDD8E1-708A-4528-9AC9-46CEB392284F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99C1CA-9BDA-45B4-9038-3ED0570AF77C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2018 - 2022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D42B3F-7B7B-4298-8B71-97C6EAD275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384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2018 - 2022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D3F7F-9D52-469C-8A62-0E3F0F5D60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2018 - 2022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6654D-05A0-4C42-B5D3-20399B0CC2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839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2018 - 2022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CCBEF-4B8A-400B-B8DC-FB787C787E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84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2018 - 2022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2D694-AEF2-4B59-83B2-1ADEE44E93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55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2018 - 2022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E24A70-B782-4C2F-A224-77E3F49EBB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21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2018 - 2022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159B54-3EED-47F5-AAB2-3385FBAF9E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59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2018 - 2022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416B0C-331E-4B4E-B9B4-CC30E2A7F5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88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2018 - 2022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D63972-B9BB-40A0-9FF5-90B108F585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79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2018 - 2022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0C3831-BCDA-4DAD-A03A-4A39E1704B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19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2018 - 2022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4203E1-3DB0-4EC5-B8CA-21C3C494D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79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T. Inf - ITS / 2018 - 2022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CD4E0-187E-4295-AB83-BD4B0585EC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16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T. Inf - ITS / 2018 - 2022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KomNum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1EC7EDA9-7C69-42CE-9620-4111389520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939F10-891A-430D-A14F-4CEC5257C92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828800"/>
            <a:ext cx="8686800" cy="2286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chemeClr val="accent2"/>
                </a:solidFill>
                <a:latin typeface="Comic Sans MS" panose="030F0702030302020204" pitchFamily="66" charset="0"/>
              </a:rPr>
              <a:t>PERSAMAAN DIFERENSIAL BIASA:</a:t>
            </a:r>
            <a:br>
              <a:rPr lang="en-US" altLang="en-US" sz="4800" b="1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r>
              <a:rPr lang="en-US" altLang="en-US" sz="4800" b="1">
                <a:solidFill>
                  <a:srgbClr val="0066FF"/>
                </a:solidFill>
                <a:latin typeface="Comic Sans MS" panose="030F0702030302020204" pitchFamily="66" charset="0"/>
              </a:rPr>
              <a:t>Multi-Steps Methods</a:t>
            </a:r>
            <a:endParaRPr lang="en-US" altLang="en-US" sz="3600" b="1">
              <a:solidFill>
                <a:srgbClr val="0066FF"/>
              </a:solidFill>
              <a:latin typeface="Comic Sans MS" panose="030F0702030302020204" pitchFamily="66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533400"/>
            <a:ext cx="6400800" cy="457200"/>
          </a:xfrm>
        </p:spPr>
        <p:txBody>
          <a:bodyPr/>
          <a:lstStyle/>
          <a:p>
            <a:pPr eaLnBrk="1" hangingPunct="1"/>
            <a:r>
              <a:rPr lang="en-US" altLang="en-US" sz="2400" b="1">
                <a:latin typeface="Comic Sans MS" panose="030F0702030302020204" pitchFamily="66" charset="0"/>
              </a:rPr>
              <a:t>Pertemuan VIII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99ACBE-0C0E-452B-82B3-A04293FE094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6389" name="Line 2"/>
          <p:cNvSpPr>
            <a:spLocks noChangeShapeType="1"/>
          </p:cNvSpPr>
          <p:nvPr/>
        </p:nvSpPr>
        <p:spPr bwMode="auto">
          <a:xfrm>
            <a:off x="152400" y="609600"/>
            <a:ext cx="88392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533400" y="11430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Carilah nilai y(0,6) dari persamaan diferensial di bawah ini: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			  dy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		f(x,y)  =       =  x + y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			  dx</a:t>
            </a:r>
          </a:p>
          <a:p>
            <a:pPr eaLnBrk="1" hangingPunct="1">
              <a:buFontTx/>
              <a:buNone/>
            </a:pPr>
            <a:endParaRPr lang="en-US" altLang="en-US" sz="1600" b="1">
              <a:latin typeface="Comic Sans MS" panose="030F0702030302020204" pitchFamily="66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sz="1600" b="1">
                <a:latin typeface="Comic Sans MS" panose="030F0702030302020204" pitchFamily="66" charset="0"/>
              </a:rPr>
              <a:t>Menggunakan metode Adam</a:t>
            </a:r>
          </a:p>
          <a:p>
            <a:pPr eaLnBrk="1" hangingPunct="1">
              <a:buFontTx/>
              <a:buAutoNum type="arabicPeriod"/>
            </a:pPr>
            <a:r>
              <a:rPr lang="en-US" altLang="en-US" sz="1600" b="1">
                <a:latin typeface="Comic Sans MS" panose="030F0702030302020204" pitchFamily="66" charset="0"/>
              </a:rPr>
              <a:t>Menggunakan metode Milne</a:t>
            </a:r>
          </a:p>
          <a:p>
            <a:pPr eaLnBrk="1" hangingPunct="1">
              <a:buFontTx/>
              <a:buAutoNum type="arabicPeriod"/>
            </a:pPr>
            <a:r>
              <a:rPr lang="en-US" altLang="en-US" sz="1600" b="1">
                <a:latin typeface="Comic Sans MS" panose="030F0702030302020204" pitchFamily="66" charset="0"/>
              </a:rPr>
              <a:t>Menggunakan metode Adam-Moulton</a:t>
            </a:r>
          </a:p>
          <a:p>
            <a:pPr eaLnBrk="1" hangingPunct="1">
              <a:buFontTx/>
              <a:buNone/>
            </a:pPr>
            <a:endParaRPr lang="en-US" altLang="en-US" sz="16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Jika diketahui: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		s	 x	   y</a:t>
            </a:r>
          </a:p>
          <a:p>
            <a:pPr eaLnBrk="1" hangingPunct="1">
              <a:buFontTx/>
              <a:buNone/>
            </a:pPr>
            <a:endParaRPr lang="en-US" altLang="en-US" sz="1600" b="1"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		1	0,2	1,2428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		2	0,3	1,3997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		3	0,4	1,5839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Comic Sans MS" panose="030F0702030302020204" pitchFamily="66" charset="0"/>
              </a:rPr>
              <a:t>			4	0,5	1,7974</a:t>
            </a:r>
          </a:p>
        </p:txBody>
      </p:sp>
      <p:sp>
        <p:nvSpPr>
          <p:cNvPr id="16391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" y="-76200"/>
            <a:ext cx="8229600" cy="685800"/>
          </a:xfrm>
          <a:noFill/>
        </p:spPr>
        <p:txBody>
          <a:bodyPr/>
          <a:lstStyle/>
          <a:p>
            <a:pPr algn="l" eaLnBrk="1" hangingPunct="1"/>
            <a:r>
              <a:rPr lang="en-US" altLang="en-US" b="1">
                <a:latin typeface="Albert" pitchFamily="2" charset="0"/>
              </a:rPr>
              <a:t>Latihan</a:t>
            </a:r>
            <a:endParaRPr lang="en-US" altLang="en-US" sz="2000" b="1">
              <a:solidFill>
                <a:srgbClr val="969696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505200" y="1903413"/>
            <a:ext cx="304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38400" y="4570413"/>
            <a:ext cx="25908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BDBC89-ADA9-4779-BA45-10FE4EEEEAE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5334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latin typeface="Albert" pitchFamily="2" charset="0"/>
              </a:rPr>
              <a:t>Materi Minggu Ini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5257800" cy="3124200"/>
          </a:xfrm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accent2"/>
                </a:solidFill>
                <a:latin typeface="Comic Sans MS" panose="030F0702030302020204" pitchFamily="66" charset="0"/>
              </a:rPr>
              <a:t>Multi-Step Methods</a:t>
            </a:r>
          </a:p>
          <a:p>
            <a:pPr eaLnBrk="1" hangingPunct="1">
              <a:buFontTx/>
              <a:buNone/>
            </a:pPr>
            <a:r>
              <a:rPr lang="en-US" altLang="en-US" sz="2800" b="1">
                <a:solidFill>
                  <a:srgbClr val="003300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 sz="2800" b="1">
                <a:solidFill>
                  <a:srgbClr val="0000CC"/>
                </a:solidFill>
                <a:latin typeface="Comic Sans MS" panose="030F0702030302020204" pitchFamily="66" charset="0"/>
              </a:rPr>
              <a:t>Metode Heun MS</a:t>
            </a:r>
          </a:p>
          <a:p>
            <a:pPr eaLnBrk="1" hangingPunct="1">
              <a:buFontTx/>
              <a:buNone/>
            </a:pPr>
            <a:r>
              <a:rPr lang="en-US" altLang="en-US" sz="2800" b="1">
                <a:solidFill>
                  <a:srgbClr val="003300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 sz="2800" b="1">
                <a:solidFill>
                  <a:srgbClr val="0000FF"/>
                </a:solidFill>
                <a:latin typeface="Comic Sans MS" panose="030F0702030302020204" pitchFamily="66" charset="0"/>
              </a:rPr>
              <a:t>Metode Adam</a:t>
            </a:r>
          </a:p>
          <a:p>
            <a:pPr eaLnBrk="1" hangingPunct="1">
              <a:buFontTx/>
              <a:buNone/>
            </a:pPr>
            <a:r>
              <a:rPr lang="en-US" altLang="en-US" sz="2800" b="1">
                <a:solidFill>
                  <a:srgbClr val="003300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 sz="2800" b="1">
                <a:solidFill>
                  <a:srgbClr val="0066FF"/>
                </a:solidFill>
                <a:latin typeface="Comic Sans MS" panose="030F0702030302020204" pitchFamily="66" charset="0"/>
              </a:rPr>
              <a:t>Metode Milne</a:t>
            </a:r>
          </a:p>
          <a:p>
            <a:pPr eaLnBrk="1" hangingPunct="1">
              <a:buFontTx/>
              <a:buNone/>
            </a:pPr>
            <a:r>
              <a:rPr lang="en-US" altLang="en-US" sz="2800" b="1">
                <a:solidFill>
                  <a:srgbClr val="003300"/>
                </a:solidFill>
                <a:latin typeface="Comic Sans MS" panose="030F0702030302020204" pitchFamily="66" charset="0"/>
              </a:rPr>
              <a:t>		</a:t>
            </a:r>
            <a:r>
              <a:rPr lang="en-US" altLang="en-US" sz="2800" b="1">
                <a:solidFill>
                  <a:srgbClr val="3399FF"/>
                </a:solidFill>
                <a:latin typeface="Comic Sans MS" panose="030F0702030302020204" pitchFamily="66" charset="0"/>
              </a:rPr>
              <a:t>Metode Adam-Moulton</a:t>
            </a:r>
          </a:p>
          <a:p>
            <a:pPr eaLnBrk="1" hangingPunct="1"/>
            <a:r>
              <a:rPr lang="en-US" altLang="en-US" sz="2800" b="1" i="1">
                <a:solidFill>
                  <a:srgbClr val="800080"/>
                </a:solidFill>
                <a:latin typeface="Comic Sans MS" panose="030F0702030302020204" pitchFamily="66" charset="0"/>
              </a:rPr>
              <a:t>Tugas VIII</a:t>
            </a:r>
          </a:p>
        </p:txBody>
      </p:sp>
      <p:sp>
        <p:nvSpPr>
          <p:cNvPr id="5127" name="Line 4"/>
          <p:cNvSpPr>
            <a:spLocks noChangeShapeType="1"/>
          </p:cNvSpPr>
          <p:nvPr/>
        </p:nvSpPr>
        <p:spPr bwMode="auto">
          <a:xfrm>
            <a:off x="304800" y="762000"/>
            <a:ext cx="86106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AutoShape 1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800600" y="2362200"/>
            <a:ext cx="304800" cy="2286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29" name="AutoShape 1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2971800"/>
            <a:ext cx="304800" cy="2286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0" name="AutoShape 1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3429000"/>
            <a:ext cx="304800" cy="2286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1" name="AutoShape 1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791200" y="3962400"/>
            <a:ext cx="304800" cy="2286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132" name="AutoShape 16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276600" y="4495800"/>
            <a:ext cx="304800" cy="2286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9A7DA3-7E53-434B-B12F-2D37CDC5F59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229600" cy="6858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latin typeface="Albert" pitchFamily="2" charset="0"/>
              </a:rPr>
              <a:t>Metode Heun MS</a:t>
            </a:r>
            <a:r>
              <a:rPr lang="en-US" altLang="en-US" sz="1600" b="1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1800" b="1">
                <a:solidFill>
                  <a:schemeClr val="bg2"/>
                </a:solidFill>
              </a:rPr>
              <a:t>(1)</a:t>
            </a:r>
            <a:r>
              <a:rPr lang="en-US" altLang="en-US" sz="1600" b="1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600" b="1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762000"/>
            <a:ext cx="8610600" cy="167640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mic Sans MS" panose="030F0702030302020204" pitchFamily="66" charset="0"/>
              </a:rPr>
              <a:t>Di dalam pendekatan </a:t>
            </a:r>
            <a:r>
              <a:rPr lang="en-US" altLang="en-US" sz="2000" b="1" i="1">
                <a:solidFill>
                  <a:srgbClr val="000099"/>
                </a:solidFill>
                <a:latin typeface="Comic Sans MS" panose="030F0702030302020204" pitchFamily="66" charset="0"/>
              </a:rPr>
              <a:t>multi-steps</a:t>
            </a:r>
            <a:r>
              <a:rPr lang="en-US" altLang="en-US" sz="2000" b="1">
                <a:solidFill>
                  <a:srgbClr val="000099"/>
                </a:solidFill>
                <a:latin typeface="Comic Sans MS" panose="030F0702030302020204" pitchFamily="66" charset="0"/>
              </a:rPr>
              <a:t>, metode Heun sering disebut sebagai </a:t>
            </a:r>
            <a:r>
              <a:rPr lang="en-US" altLang="en-US" sz="2000" b="1" i="1">
                <a:solidFill>
                  <a:srgbClr val="000099"/>
                </a:solidFill>
                <a:latin typeface="Comic Sans MS" panose="030F0702030302020204" pitchFamily="66" charset="0"/>
              </a:rPr>
              <a:t>non self-starting Heun method</a:t>
            </a:r>
            <a:r>
              <a:rPr lang="en-US" altLang="en-US" sz="2000" b="1">
                <a:solidFill>
                  <a:srgbClr val="000099"/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 algn="ctr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solidFill>
                  <a:srgbClr val="000099"/>
                </a:solidFill>
                <a:latin typeface="Comic Sans MS" panose="030F0702030302020204" pitchFamily="66" charset="0"/>
              </a:rPr>
              <a:t>Hal ini dikarenakan, Heun </a:t>
            </a:r>
            <a:r>
              <a:rPr lang="en-US" altLang="en-US" sz="2000" b="1" i="1">
                <a:solidFill>
                  <a:srgbClr val="000099"/>
                </a:solidFill>
                <a:latin typeface="Comic Sans MS" panose="030F0702030302020204" pitchFamily="66" charset="0"/>
              </a:rPr>
              <a:t>multi-steps</a:t>
            </a:r>
            <a:r>
              <a:rPr lang="en-US" altLang="en-US" sz="2000" b="1">
                <a:solidFill>
                  <a:srgbClr val="000099"/>
                </a:solidFill>
                <a:latin typeface="Comic Sans MS" panose="030F0702030302020204" pitchFamily="66" charset="0"/>
              </a:rPr>
              <a:t> menggunakan y</a:t>
            </a:r>
            <a:r>
              <a:rPr lang="en-US" altLang="en-US" sz="2000" b="1" baseline="-25000">
                <a:solidFill>
                  <a:srgbClr val="000099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2000" b="1">
                <a:solidFill>
                  <a:srgbClr val="000099"/>
                </a:solidFill>
                <a:latin typeface="Comic Sans MS" panose="030F0702030302020204" pitchFamily="66" charset="0"/>
              </a:rPr>
              <a:t> (bukan harga y</a:t>
            </a:r>
            <a:r>
              <a:rPr lang="en-US" altLang="en-US" sz="2000" b="1" baseline="-25000">
                <a:solidFill>
                  <a:srgbClr val="000099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000" b="1">
                <a:solidFill>
                  <a:srgbClr val="000099"/>
                </a:solidFill>
                <a:latin typeface="Comic Sans MS" panose="030F0702030302020204" pitchFamily="66" charset="0"/>
              </a:rPr>
              <a:t>) untuk memprediksi harga y</a:t>
            </a:r>
            <a:r>
              <a:rPr lang="en-US" altLang="en-US" sz="2000" b="1" baseline="-25000">
                <a:solidFill>
                  <a:srgbClr val="000099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2000" b="1">
                <a:solidFill>
                  <a:srgbClr val="000099"/>
                </a:solidFill>
                <a:latin typeface="Comic Sans MS" panose="030F0702030302020204" pitchFamily="66" charset="0"/>
              </a:rPr>
              <a:t>. Padahal harga y</a:t>
            </a:r>
            <a:r>
              <a:rPr lang="en-US" altLang="en-US" sz="2000" b="1" baseline="-25000">
                <a:solidFill>
                  <a:srgbClr val="000099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2000" b="1">
                <a:solidFill>
                  <a:srgbClr val="000099"/>
                </a:solidFill>
                <a:latin typeface="Comic Sans MS" panose="030F0702030302020204" pitchFamily="66" charset="0"/>
              </a:rPr>
              <a:t> umumnya tidak tersedia sebagai informasi awal dalam permasalahan nilai awal.</a:t>
            </a:r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Rectangle 5"/>
          <p:cNvSpPr>
            <a:spLocks noChangeArrowheads="1"/>
          </p:cNvSpPr>
          <p:nvPr/>
        </p:nvSpPr>
        <p:spPr bwMode="auto">
          <a:xfrm>
            <a:off x="304800" y="2971800"/>
            <a:ext cx="83058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Predictor :    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		y</a:t>
            </a:r>
            <a:r>
              <a:rPr lang="en-US" altLang="en-US" sz="20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20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(0)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20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20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 + f(x</a:t>
            </a:r>
            <a:r>
              <a:rPr lang="en-US" altLang="en-US" sz="20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, y</a:t>
            </a:r>
            <a:r>
              <a:rPr lang="en-US" altLang="en-US" sz="20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0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) 2 ∆x</a:t>
            </a:r>
          </a:p>
          <a:p>
            <a:pPr eaLnBrk="1" hangingPunct="1">
              <a:buFontTx/>
              <a:buNone/>
            </a:pPr>
            <a:endParaRPr lang="en-US" altLang="en-US" sz="2000" b="1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Corrector :    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				 f(x</a:t>
            </a:r>
            <a:r>
              <a:rPr lang="en-US" altLang="en-US" sz="20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, y</a:t>
            </a:r>
            <a:r>
              <a:rPr lang="en-US" altLang="en-US" sz="20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0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) + f(x</a:t>
            </a:r>
            <a:r>
              <a:rPr lang="en-US" altLang="en-US" sz="20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, y</a:t>
            </a:r>
            <a:r>
              <a:rPr lang="en-US" altLang="en-US" sz="20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20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(j-1)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		y</a:t>
            </a:r>
            <a:r>
              <a:rPr lang="en-US" altLang="en-US" sz="20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20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(j)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20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2000" b="1" baseline="30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 +					 ∆x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			       			2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Comic Sans MS" panose="030F0702030302020204" pitchFamily="66" charset="0"/>
              </a:rPr>
              <a:t>						        untuk j = 1, 2, …, m</a:t>
            </a:r>
          </a:p>
        </p:txBody>
      </p:sp>
      <p:sp>
        <p:nvSpPr>
          <p:cNvPr id="6153" name="Line 6"/>
          <p:cNvSpPr>
            <a:spLocks noChangeShapeType="1"/>
          </p:cNvSpPr>
          <p:nvPr/>
        </p:nvSpPr>
        <p:spPr bwMode="auto">
          <a:xfrm>
            <a:off x="4191000" y="5029200"/>
            <a:ext cx="3352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5B4427-D1BC-4978-BE1B-6DE294BECF2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229600" cy="6858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latin typeface="Albert" pitchFamily="2" charset="0"/>
              </a:rPr>
              <a:t>Metode Adam</a:t>
            </a:r>
            <a:r>
              <a:rPr lang="en-US" altLang="en-US" sz="1600" b="1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1800" b="1">
                <a:solidFill>
                  <a:schemeClr val="bg2"/>
                </a:solidFill>
              </a:rPr>
              <a:t>(1)</a:t>
            </a:r>
            <a:r>
              <a:rPr lang="en-US" altLang="en-US" sz="1600" b="1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600" b="1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85800"/>
            <a:ext cx="8686800" cy="990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z="1800" b="1">
                <a:solidFill>
                  <a:srgbClr val="000099"/>
                </a:solidFill>
                <a:latin typeface="Comic Sans MS" panose="030F0702030302020204" pitchFamily="66" charset="0"/>
              </a:rPr>
              <a:t>Berbeda dari metode</a:t>
            </a:r>
            <a:r>
              <a:rPr lang="en-US" altLang="en-US" sz="1800" b="1" baseline="30000">
                <a:solidFill>
                  <a:srgbClr val="000099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b="1">
                <a:solidFill>
                  <a:srgbClr val="000099"/>
                </a:solidFill>
                <a:latin typeface="Comic Sans MS" panose="030F0702030302020204" pitchFamily="66" charset="0"/>
              </a:rPr>
              <a:t> satu-langkah, metode Adam memerlukan lebih dari satu informasi nilai fungsi untuk dapat menjalankan proses numerisnya.</a:t>
            </a:r>
          </a:p>
        </p:txBody>
      </p:sp>
      <p:sp>
        <p:nvSpPr>
          <p:cNvPr id="7175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152400" y="3429000"/>
            <a:ext cx="883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Dapat dilihat bahwa dibutuhkan informasi nilai f</a:t>
            </a:r>
            <a:r>
              <a:rPr lang="en-US" altLang="en-US" sz="18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, f</a:t>
            </a:r>
            <a:r>
              <a:rPr lang="en-US" altLang="en-US" sz="18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, f</a:t>
            </a:r>
            <a:r>
              <a:rPr lang="en-US" altLang="en-US" sz="18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n-2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, dan f</a:t>
            </a:r>
            <a:r>
              <a:rPr lang="en-US" altLang="en-US" sz="1800" b="1" baseline="-25000">
                <a:solidFill>
                  <a:srgbClr val="800080"/>
                </a:solidFill>
                <a:latin typeface="Comic Sans MS" panose="030F0702030302020204" pitchFamily="66" charset="0"/>
              </a:rPr>
              <a:t>n-3</a:t>
            </a:r>
            <a:r>
              <a:rPr lang="en-US" altLang="en-US" sz="1800" b="1">
                <a:solidFill>
                  <a:srgbClr val="800080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228600" y="1905000"/>
            <a:ext cx="8686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			    h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		y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+     (55f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– 59f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+ 37f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n-2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– 9f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n-3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			    24</a:t>
            </a:r>
          </a:p>
        </p:txBody>
      </p:sp>
      <p:sp>
        <p:nvSpPr>
          <p:cNvPr id="7178" name="Line 7"/>
          <p:cNvSpPr>
            <a:spLocks noChangeShapeType="1"/>
          </p:cNvSpPr>
          <p:nvPr/>
        </p:nvSpPr>
        <p:spPr bwMode="auto">
          <a:xfrm>
            <a:off x="3429000" y="243840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Rectangle 8"/>
          <p:cNvSpPr>
            <a:spLocks noChangeArrowheads="1"/>
          </p:cNvSpPr>
          <p:nvPr/>
        </p:nvSpPr>
        <p:spPr bwMode="auto">
          <a:xfrm>
            <a:off x="152400" y="4419600"/>
            <a:ext cx="8839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800" b="1">
                <a:solidFill>
                  <a:srgbClr val="006600"/>
                </a:solidFill>
                <a:latin typeface="Comic Sans MS" panose="030F0702030302020204" pitchFamily="66" charset="0"/>
              </a:rPr>
              <a:t>Kelebihan metode Adam adalah walaupun sederhana, namun memiliki tingkat akurasi yang lebih baik dibanding metode Euler.</a:t>
            </a:r>
          </a:p>
          <a:p>
            <a:pPr algn="ctr" eaLnBrk="1" hangingPunct="1">
              <a:buFontTx/>
              <a:buNone/>
            </a:pPr>
            <a:r>
              <a:rPr lang="en-US" altLang="en-US" sz="1800" b="1">
                <a:solidFill>
                  <a:srgbClr val="006600"/>
                </a:solidFill>
                <a:latin typeface="Comic Sans MS" panose="030F0702030302020204" pitchFamily="66" charset="0"/>
              </a:rPr>
              <a:t>Sementara kelemahannya adalah hanya mampu menyelesaikan permasalahan</a:t>
            </a:r>
            <a:r>
              <a:rPr lang="en-US" altLang="en-US" sz="1800" b="1" baseline="3000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b="1">
                <a:solidFill>
                  <a:srgbClr val="006600"/>
                </a:solidFill>
                <a:latin typeface="Comic Sans MS" panose="030F0702030302020204" pitchFamily="66" charset="0"/>
              </a:rPr>
              <a:t> yang bersifat </a:t>
            </a:r>
            <a:r>
              <a:rPr lang="en-US" altLang="en-US" sz="1800" b="1" i="1">
                <a:solidFill>
                  <a:srgbClr val="006600"/>
                </a:solidFill>
                <a:latin typeface="Comic Sans MS" panose="030F0702030302020204" pitchFamily="66" charset="0"/>
              </a:rPr>
              <a:t>equispaced</a:t>
            </a:r>
            <a:r>
              <a:rPr lang="en-US" altLang="en-US" sz="1800" b="1">
                <a:solidFill>
                  <a:srgbClr val="006600"/>
                </a:solidFill>
                <a:latin typeface="Comic Sans MS" panose="030F0702030302020204" pitchFamily="66" charset="0"/>
              </a:rPr>
              <a:t> saja.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C3EB1D-DF1A-4535-B7E4-EF6D5711B94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839200" cy="6858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latin typeface="Albert" pitchFamily="2" charset="0"/>
              </a:rPr>
              <a:t>Metode Adam</a:t>
            </a:r>
            <a:r>
              <a:rPr lang="en-US" altLang="en-US" sz="1600" b="1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1800" b="1">
                <a:solidFill>
                  <a:schemeClr val="bg2"/>
                </a:solidFill>
              </a:rPr>
              <a:t>(2)</a:t>
            </a:r>
            <a:r>
              <a:rPr lang="en-US" altLang="en-US" sz="1600" b="1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600" b="1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85800"/>
            <a:ext cx="86868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>
                <a:solidFill>
                  <a:srgbClr val="000099"/>
                </a:solidFill>
                <a:latin typeface="Comic Sans MS" panose="030F0702030302020204" pitchFamily="66" charset="0"/>
              </a:rPr>
              <a:t>contoh :   </a:t>
            </a:r>
            <a:r>
              <a:rPr lang="en-US" altLang="en-US" sz="1400" b="1">
                <a:latin typeface="Comic Sans MS" panose="030F0702030302020204" pitchFamily="66" charset="0"/>
              </a:rPr>
              <a:t>carilah nilai y(0,6) dari persamaan diferensial f(x, y) = dy / dx = y + 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jika diketahui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x	  0,2	  0,3	  0,4	  0,5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y	1,2428	1,3997	1,5839	1,7974</a:t>
            </a:r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381000" y="2209800"/>
            <a:ext cx="8458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h = x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0,3 – 0,2 = 0,1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  = 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+ x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1,7974 + 0,5 = 2,2974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+ x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1,5836 + 0,4 = 1,9836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n-2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+ x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1,3997 + 0,3 = 1,6997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n-3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+ x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1,2428 + 0,2 = 1,4428</a:t>
            </a:r>
          </a:p>
          <a:p>
            <a:pPr eaLnBrk="1" hangingPunct="1">
              <a:buFontTx/>
              <a:buNone/>
            </a:pPr>
            <a:endParaRPr lang="en-US" altLang="en-US" sz="14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endParaRPr lang="en-US" altLang="en-US" sz="14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	   h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y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+       (55f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– 59f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+ 37f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n-2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– 9f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n-3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	  24</a:t>
            </a:r>
          </a:p>
          <a:p>
            <a:pPr eaLnBrk="1" hangingPunct="1">
              <a:buFontTx/>
              <a:buNone/>
            </a:pPr>
            <a:endParaRPr lang="en-US" altLang="en-US" sz="14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    = 1,7974 + (0,1/24)[(55(2,2974) – 59(1,9836) + 37(1,6997) – 9(1,4428)]</a:t>
            </a:r>
          </a:p>
          <a:p>
            <a:pPr eaLnBrk="1" hangingPunct="1">
              <a:buFontTx/>
              <a:buNone/>
            </a:pPr>
            <a:endParaRPr lang="en-US" altLang="en-US" sz="1400" b="1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    = 2,0442</a:t>
            </a:r>
          </a:p>
        </p:txBody>
      </p:sp>
      <p:sp>
        <p:nvSpPr>
          <p:cNvPr id="8201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202" name="Line 7"/>
          <p:cNvSpPr>
            <a:spLocks noChangeShapeType="1"/>
          </p:cNvSpPr>
          <p:nvPr/>
        </p:nvSpPr>
        <p:spPr bwMode="auto">
          <a:xfrm>
            <a:off x="1524000" y="44196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CAB1A9-4BEF-4503-8745-7F7C4EFF486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229600" cy="6858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latin typeface="Albert" pitchFamily="2" charset="0"/>
              </a:rPr>
              <a:t>Metode Milne</a:t>
            </a:r>
            <a:r>
              <a:rPr lang="en-US" altLang="en-US" sz="1600" b="1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1800" b="1">
                <a:solidFill>
                  <a:schemeClr val="bg2"/>
                </a:solidFill>
              </a:rPr>
              <a:t>(1)</a:t>
            </a:r>
            <a:r>
              <a:rPr lang="en-US" altLang="en-US" sz="1600" b="1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600" b="1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85800"/>
            <a:ext cx="8686800" cy="990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en-US" sz="1800" b="1">
                <a:solidFill>
                  <a:srgbClr val="000099"/>
                </a:solidFill>
                <a:latin typeface="Comic Sans MS" panose="030F0702030302020204" pitchFamily="66" charset="0"/>
              </a:rPr>
              <a:t>Sebagai alternatif lain dari kelompok metode </a:t>
            </a:r>
            <a:r>
              <a:rPr lang="en-US" altLang="en-US" sz="1800" b="1" i="1">
                <a:solidFill>
                  <a:srgbClr val="000099"/>
                </a:solidFill>
                <a:latin typeface="Comic Sans MS" panose="030F0702030302020204" pitchFamily="66" charset="0"/>
              </a:rPr>
              <a:t>multi-step</a:t>
            </a:r>
            <a:r>
              <a:rPr lang="en-US" altLang="en-US" sz="1800" b="1">
                <a:solidFill>
                  <a:srgbClr val="000099"/>
                </a:solidFill>
                <a:latin typeface="Comic Sans MS" panose="030F0702030302020204" pitchFamily="66" charset="0"/>
              </a:rPr>
              <a:t>, Milne menawarkan akurasi yang lebih baik dibanding metode Adam. Namun dengan konsekuensi langkah penyelesaian yang lebih panjang.</a:t>
            </a:r>
          </a:p>
        </p:txBody>
      </p:sp>
      <p:sp>
        <p:nvSpPr>
          <p:cNvPr id="10247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Rectangle 5"/>
          <p:cNvSpPr>
            <a:spLocks noChangeArrowheads="1"/>
          </p:cNvSpPr>
          <p:nvPr/>
        </p:nvSpPr>
        <p:spPr bwMode="auto">
          <a:xfrm>
            <a:off x="228600" y="2133600"/>
            <a:ext cx="8686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Predictor :    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			      4h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		y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n-3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+       (2f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n-2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– f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+ 2f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			       3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Corrector :    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			       h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		y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+       (f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+ 4f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+ f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			       3</a:t>
            </a:r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>
            <a:off x="3657600" y="2971800"/>
            <a:ext cx="381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Rectangle 7"/>
          <p:cNvSpPr>
            <a:spLocks noChangeArrowheads="1"/>
          </p:cNvSpPr>
          <p:nvPr/>
        </p:nvSpPr>
        <p:spPr bwMode="auto">
          <a:xfrm>
            <a:off x="152400" y="525780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800" b="1">
                <a:solidFill>
                  <a:srgbClr val="006600"/>
                </a:solidFill>
                <a:latin typeface="Comic Sans MS" panose="030F0702030302020204" pitchFamily="66" charset="0"/>
              </a:rPr>
              <a:t>Sama halnya dengan metode Adam, Milne juga hanya mampu menyelesaikan permasalahan</a:t>
            </a:r>
            <a:r>
              <a:rPr lang="en-US" altLang="en-US" sz="1800" b="1" baseline="3000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b="1">
                <a:solidFill>
                  <a:srgbClr val="006600"/>
                </a:solidFill>
                <a:latin typeface="Comic Sans MS" panose="030F0702030302020204" pitchFamily="66" charset="0"/>
              </a:rPr>
              <a:t> yang bersifat </a:t>
            </a:r>
            <a:r>
              <a:rPr lang="en-US" altLang="en-US" sz="1800" b="1" i="1">
                <a:solidFill>
                  <a:srgbClr val="006600"/>
                </a:solidFill>
                <a:latin typeface="Comic Sans MS" panose="030F0702030302020204" pitchFamily="66" charset="0"/>
              </a:rPr>
              <a:t>equispaced</a:t>
            </a:r>
            <a:r>
              <a:rPr lang="en-US" altLang="en-US" sz="1800" b="1">
                <a:solidFill>
                  <a:srgbClr val="006600"/>
                </a:solidFill>
                <a:latin typeface="Comic Sans MS" panose="030F0702030302020204" pitchFamily="66" charset="0"/>
              </a:rPr>
              <a:t> saja.</a:t>
            </a:r>
          </a:p>
        </p:txBody>
      </p:sp>
      <p:sp>
        <p:nvSpPr>
          <p:cNvPr id="10251" name="Line 8"/>
          <p:cNvSpPr>
            <a:spLocks noChangeShapeType="1"/>
          </p:cNvSpPr>
          <p:nvPr/>
        </p:nvSpPr>
        <p:spPr bwMode="auto">
          <a:xfrm>
            <a:off x="3657600" y="4267200"/>
            <a:ext cx="381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FF0EB8-000C-4C69-912D-C3C8744105A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839200" cy="6858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latin typeface="Albert" pitchFamily="2" charset="0"/>
              </a:rPr>
              <a:t>Metode Milne</a:t>
            </a:r>
            <a:r>
              <a:rPr lang="en-US" altLang="en-US" sz="1600" b="1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1800" b="1">
                <a:solidFill>
                  <a:schemeClr val="bg2"/>
                </a:solidFill>
              </a:rPr>
              <a:t>(2)</a:t>
            </a:r>
            <a:r>
              <a:rPr lang="en-US" altLang="en-US" sz="1600" b="1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600" b="1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09600"/>
            <a:ext cx="86868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>
                <a:solidFill>
                  <a:srgbClr val="000099"/>
                </a:solidFill>
                <a:latin typeface="Comic Sans MS" panose="030F0702030302020204" pitchFamily="66" charset="0"/>
              </a:rPr>
              <a:t>contoh :   </a:t>
            </a:r>
            <a:r>
              <a:rPr lang="en-US" altLang="en-US" sz="1400" b="1">
                <a:latin typeface="Comic Sans MS" panose="030F0702030302020204" pitchFamily="66" charset="0"/>
              </a:rPr>
              <a:t>carilah nilai y(0,6) dari persamaan diferensial f(x, y) = dy / dx = y + 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jika diketahui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x	  0,2	  0,3	  0,4	  0,5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y	1,2428	1,3997	1,5839	1,7974</a:t>
            </a:r>
          </a:p>
        </p:txBody>
      </p:sp>
      <p:sp>
        <p:nvSpPr>
          <p:cNvPr id="11271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" name="Rectangle 5"/>
          <p:cNvSpPr>
            <a:spLocks noChangeArrowheads="1"/>
          </p:cNvSpPr>
          <p:nvPr/>
        </p:nvSpPr>
        <p:spPr bwMode="auto">
          <a:xfrm>
            <a:off x="2133600" y="1828800"/>
            <a:ext cx="4191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h = x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0,3 – 0,2 = 0,1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  = 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+ x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1,7974 + 0,5 = 2,2974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+ x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1,5836 + 0,4 = 1,9836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n-2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+ x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1,3997 + 0,3 = 1,6997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n-3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+ x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1,2428 + 0,2 = 1,4428</a:t>
            </a:r>
          </a:p>
        </p:txBody>
      </p:sp>
      <p:sp>
        <p:nvSpPr>
          <p:cNvPr id="11273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74" name="Rectangle 7"/>
          <p:cNvSpPr>
            <a:spLocks noChangeArrowheads="1"/>
          </p:cNvSpPr>
          <p:nvPr/>
        </p:nvSpPr>
        <p:spPr bwMode="auto">
          <a:xfrm>
            <a:off x="76200" y="3352800"/>
            <a:ext cx="45720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Prediksi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               4h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y</a:t>
            </a:r>
            <a:r>
              <a:rPr lang="en-US" altLang="en-US" sz="14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4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n-3</a:t>
            </a: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 +       (2f</a:t>
            </a:r>
            <a:r>
              <a:rPr lang="en-US" altLang="en-US" sz="14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n-2</a:t>
            </a: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 – f</a:t>
            </a:r>
            <a:r>
              <a:rPr lang="en-US" altLang="en-US" sz="14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 + 2f</a:t>
            </a:r>
            <a:r>
              <a:rPr lang="en-US" altLang="en-US" sz="14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	  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     = 1,2428 + [4 (0,1) /3][2(1,6997) – 1,9836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        + 2(2,2974)]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     = 2,04421333</a:t>
            </a:r>
          </a:p>
        </p:txBody>
      </p:sp>
      <p:sp>
        <p:nvSpPr>
          <p:cNvPr id="11275" name="Rectangle 8"/>
          <p:cNvSpPr>
            <a:spLocks noChangeArrowheads="1"/>
          </p:cNvSpPr>
          <p:nvPr/>
        </p:nvSpPr>
        <p:spPr bwMode="auto">
          <a:xfrm>
            <a:off x="5029200" y="3352800"/>
            <a:ext cx="41910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Koreksi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4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+ x</a:t>
            </a:r>
            <a:r>
              <a:rPr lang="en-US" altLang="en-US" sz="14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n+1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      = 2,04421333 + 0,6 = 2,64421333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solidFill>
                <a:srgbClr val="660066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               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y</a:t>
            </a:r>
            <a:r>
              <a:rPr lang="en-US" altLang="en-US" sz="14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4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+       (f</a:t>
            </a:r>
            <a:r>
              <a:rPr lang="en-US" altLang="en-US" sz="14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+ 4f</a:t>
            </a:r>
            <a:r>
              <a:rPr lang="en-US" altLang="en-US" sz="14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+ f</a:t>
            </a:r>
            <a:r>
              <a:rPr lang="en-US" altLang="en-US" sz="14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	  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solidFill>
                <a:srgbClr val="660066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    = 1,5836 + (0,1/3)[1,9836 + 4(2,2974)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       + 2,64421333]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solidFill>
                <a:srgbClr val="660066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    = 2,04419</a:t>
            </a:r>
          </a:p>
        </p:txBody>
      </p:sp>
      <p:sp>
        <p:nvSpPr>
          <p:cNvPr id="11276" name="Line 9"/>
          <p:cNvSpPr>
            <a:spLocks noChangeShapeType="1"/>
          </p:cNvSpPr>
          <p:nvPr/>
        </p:nvSpPr>
        <p:spPr bwMode="auto">
          <a:xfrm>
            <a:off x="1295400" y="3962400"/>
            <a:ext cx="304800" cy="0"/>
          </a:xfrm>
          <a:prstGeom prst="line">
            <a:avLst/>
          </a:prstGeom>
          <a:noFill/>
          <a:ln w="28575">
            <a:solidFill>
              <a:srgbClr val="33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0"/>
          <p:cNvSpPr>
            <a:spLocks noChangeShapeType="1"/>
          </p:cNvSpPr>
          <p:nvPr/>
        </p:nvSpPr>
        <p:spPr bwMode="auto">
          <a:xfrm>
            <a:off x="6248400" y="4572000"/>
            <a:ext cx="304800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00EE34-59CA-45F9-AADC-FDA6A163ADE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229600" cy="6858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latin typeface="Albert" pitchFamily="2" charset="0"/>
              </a:rPr>
              <a:t>Metode Adam-Moulton</a:t>
            </a:r>
            <a:r>
              <a:rPr lang="en-US" altLang="en-US" sz="1600" b="1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1800" b="1">
                <a:solidFill>
                  <a:schemeClr val="bg2"/>
                </a:solidFill>
              </a:rPr>
              <a:t>(1)</a:t>
            </a:r>
            <a:r>
              <a:rPr lang="en-US" altLang="en-US" sz="1600" b="1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600" b="1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8839200" cy="13716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solidFill>
                  <a:srgbClr val="000099"/>
                </a:solidFill>
                <a:latin typeface="Comic Sans MS" panose="030F0702030302020204" pitchFamily="66" charset="0"/>
              </a:rPr>
              <a:t>Juga sebagai alternatif lain dari kelompok metode </a:t>
            </a:r>
            <a:r>
              <a:rPr lang="en-US" altLang="en-US" sz="1800" b="1" i="1">
                <a:solidFill>
                  <a:srgbClr val="000099"/>
                </a:solidFill>
                <a:latin typeface="Comic Sans MS" panose="030F0702030302020204" pitchFamily="66" charset="0"/>
              </a:rPr>
              <a:t>multi-steps</a:t>
            </a:r>
            <a:r>
              <a:rPr lang="en-US" altLang="en-US" sz="1800" b="1">
                <a:solidFill>
                  <a:srgbClr val="000099"/>
                </a:solidFill>
                <a:latin typeface="Comic Sans MS" panose="030F0702030302020204" pitchFamily="66" charset="0"/>
              </a:rPr>
              <a:t>, Adam-Moulton merupakan perbaikan dari metode Adam, dengan mengadopsi pendekatan metode Milne. Yaitu menggunakan persamaan </a:t>
            </a:r>
            <a:r>
              <a:rPr lang="en-US" altLang="en-US" sz="1800" b="1" i="1">
                <a:solidFill>
                  <a:srgbClr val="000099"/>
                </a:solidFill>
                <a:latin typeface="Comic Sans MS" panose="030F0702030302020204" pitchFamily="66" charset="0"/>
              </a:rPr>
              <a:t>predictor</a:t>
            </a:r>
            <a:r>
              <a:rPr lang="en-US" altLang="en-US" sz="1800" b="1">
                <a:solidFill>
                  <a:srgbClr val="000099"/>
                </a:solidFill>
                <a:latin typeface="Comic Sans MS" panose="030F0702030302020204" pitchFamily="66" charset="0"/>
              </a:rPr>
              <a:t> dan </a:t>
            </a:r>
            <a:r>
              <a:rPr lang="en-US" altLang="en-US" sz="1800" b="1" i="1">
                <a:solidFill>
                  <a:srgbClr val="000099"/>
                </a:solidFill>
                <a:latin typeface="Comic Sans MS" panose="030F0702030302020204" pitchFamily="66" charset="0"/>
              </a:rPr>
              <a:t>corrector</a:t>
            </a:r>
            <a:r>
              <a:rPr lang="en-US" altLang="en-US" sz="1800" b="1">
                <a:solidFill>
                  <a:srgbClr val="000099"/>
                </a:solidFill>
                <a:latin typeface="Comic Sans MS" panose="030F0702030302020204" pitchFamily="66" charset="0"/>
              </a:rPr>
              <a:t>. Akurasinya lebih baik dari metode Adam. Namun langkah penyelesaiannya lebih panjang.</a:t>
            </a:r>
          </a:p>
        </p:txBody>
      </p:sp>
      <p:sp>
        <p:nvSpPr>
          <p:cNvPr id="13319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Rectangle 5"/>
          <p:cNvSpPr>
            <a:spLocks noChangeArrowheads="1"/>
          </p:cNvSpPr>
          <p:nvPr/>
        </p:nvSpPr>
        <p:spPr bwMode="auto">
          <a:xfrm>
            <a:off x="152400" y="2209800"/>
            <a:ext cx="8686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Predictor :    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			     h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		y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+       (55f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– 59f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+ 37f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n-2 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- 9f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n-3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			     24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Corrector :    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			     h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		y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+       (9f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+ 19f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 - 5f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n-1 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+ f</a:t>
            </a:r>
            <a:r>
              <a:rPr lang="en-US" altLang="en-US" sz="18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n-2</a:t>
            </a: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Comic Sans MS" panose="030F0702030302020204" pitchFamily="66" charset="0"/>
              </a:rPr>
              <a:t>			     24</a:t>
            </a:r>
          </a:p>
        </p:txBody>
      </p:sp>
      <p:sp>
        <p:nvSpPr>
          <p:cNvPr id="13321" name="Line 6"/>
          <p:cNvSpPr>
            <a:spLocks noChangeShapeType="1"/>
          </p:cNvSpPr>
          <p:nvPr/>
        </p:nvSpPr>
        <p:spPr bwMode="auto">
          <a:xfrm>
            <a:off x="3429000" y="3048000"/>
            <a:ext cx="381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Rectangle 7"/>
          <p:cNvSpPr>
            <a:spLocks noChangeArrowheads="1"/>
          </p:cNvSpPr>
          <p:nvPr/>
        </p:nvSpPr>
        <p:spPr bwMode="auto">
          <a:xfrm>
            <a:off x="152400" y="541020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800" b="1">
                <a:solidFill>
                  <a:srgbClr val="006600"/>
                </a:solidFill>
                <a:latin typeface="Comic Sans MS" panose="030F0702030302020204" pitchFamily="66" charset="0"/>
              </a:rPr>
              <a:t>Sama dengan sebelumnya, Adam-Moulton hanya menyelesaikan permasalahan</a:t>
            </a:r>
            <a:r>
              <a:rPr lang="en-US" altLang="en-US" sz="1800" b="1" baseline="30000">
                <a:solidFill>
                  <a:srgbClr val="0066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b="1">
                <a:solidFill>
                  <a:srgbClr val="006600"/>
                </a:solidFill>
                <a:latin typeface="Comic Sans MS" panose="030F0702030302020204" pitchFamily="66" charset="0"/>
              </a:rPr>
              <a:t>  </a:t>
            </a:r>
            <a:r>
              <a:rPr lang="en-US" altLang="en-US" sz="1800" b="1" i="1">
                <a:solidFill>
                  <a:srgbClr val="006600"/>
                </a:solidFill>
                <a:latin typeface="Comic Sans MS" panose="030F0702030302020204" pitchFamily="66" charset="0"/>
              </a:rPr>
              <a:t>equispaced</a:t>
            </a:r>
            <a:r>
              <a:rPr lang="en-US" altLang="en-US" sz="1800" b="1">
                <a:solidFill>
                  <a:srgbClr val="006600"/>
                </a:solidFill>
                <a:latin typeface="Comic Sans MS" panose="030F0702030302020204" pitchFamily="66" charset="0"/>
              </a:rPr>
              <a:t> saja.</a:t>
            </a:r>
          </a:p>
        </p:txBody>
      </p:sp>
      <p:sp>
        <p:nvSpPr>
          <p:cNvPr id="13323" name="Line 8"/>
          <p:cNvSpPr>
            <a:spLocks noChangeShapeType="1"/>
          </p:cNvSpPr>
          <p:nvPr/>
        </p:nvSpPr>
        <p:spPr bwMode="auto">
          <a:xfrm>
            <a:off x="3429000" y="4343400"/>
            <a:ext cx="381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6E7F57-2C0D-440B-A644-DFDD3BCED4E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152400"/>
            <a:ext cx="8839200" cy="685800"/>
          </a:xfrm>
        </p:spPr>
        <p:txBody>
          <a:bodyPr/>
          <a:lstStyle/>
          <a:p>
            <a:pPr algn="l" eaLnBrk="1" hangingPunct="1"/>
            <a:r>
              <a:rPr lang="en-US" altLang="en-US" b="1">
                <a:solidFill>
                  <a:schemeClr val="tx1"/>
                </a:solidFill>
                <a:latin typeface="Albert" pitchFamily="2" charset="0"/>
              </a:rPr>
              <a:t>Metode Adam-Moulton</a:t>
            </a:r>
            <a:r>
              <a:rPr lang="en-US" altLang="en-US" sz="1600" b="1">
                <a:solidFill>
                  <a:schemeClr val="tx1"/>
                </a:solidFill>
                <a:latin typeface="Albert" pitchFamily="2" charset="0"/>
              </a:rPr>
              <a:t>    </a:t>
            </a:r>
            <a:r>
              <a:rPr lang="en-US" altLang="en-US" sz="1800" b="1">
                <a:solidFill>
                  <a:schemeClr val="bg2"/>
                </a:solidFill>
              </a:rPr>
              <a:t>(2)</a:t>
            </a:r>
            <a:r>
              <a:rPr lang="en-US" altLang="en-US" sz="1600" b="1">
                <a:solidFill>
                  <a:schemeClr val="tx1"/>
                </a:solidFill>
                <a:latin typeface="Albert" pitchFamily="2" charset="0"/>
              </a:rPr>
              <a:t> </a:t>
            </a:r>
            <a:endParaRPr lang="en-US" altLang="en-US" sz="1600" b="1">
              <a:solidFill>
                <a:srgbClr val="969696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609600"/>
            <a:ext cx="8686800" cy="990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>
                <a:solidFill>
                  <a:srgbClr val="000099"/>
                </a:solidFill>
                <a:latin typeface="Comic Sans MS" panose="030F0702030302020204" pitchFamily="66" charset="0"/>
              </a:rPr>
              <a:t>contoh :   </a:t>
            </a:r>
            <a:r>
              <a:rPr lang="en-US" altLang="en-US" sz="1400" b="1">
                <a:latin typeface="Comic Sans MS" panose="030F0702030302020204" pitchFamily="66" charset="0"/>
              </a:rPr>
              <a:t>carilah nilai y(0,6) dari persamaan diferensial f(x, y) = dy / dx = y + x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jika diketahui 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x	  0,2	  0,3	  0,4	  0,5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en-US" sz="1400" b="1">
                <a:latin typeface="Comic Sans MS" panose="030F0702030302020204" pitchFamily="66" charset="0"/>
              </a:rPr>
              <a:t>	y	1,2428	1,3997	1,5839	1,7974</a:t>
            </a:r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Rectangle 5"/>
          <p:cNvSpPr>
            <a:spLocks noChangeArrowheads="1"/>
          </p:cNvSpPr>
          <p:nvPr/>
        </p:nvSpPr>
        <p:spPr bwMode="auto">
          <a:xfrm>
            <a:off x="2133600" y="1828800"/>
            <a:ext cx="4191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h = x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– x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0,3 – 0,2 = 0,1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  = 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+ x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1,7974 + 0,5 = 2,2974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+ x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1,5836 + 0,4 = 1,9836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n-2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+ x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1,3997 + 0,3 = 1,6997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n-3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f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+ x</a:t>
            </a:r>
            <a:r>
              <a:rPr lang="en-US" altLang="en-US" sz="1400" b="1" baseline="-2500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400" b="1">
                <a:solidFill>
                  <a:schemeClr val="accent2"/>
                </a:solidFill>
                <a:latin typeface="Comic Sans MS" panose="030F0702030302020204" pitchFamily="66" charset="0"/>
              </a:rPr>
              <a:t> = 1,2428 + 0,2 = 1,4428</a:t>
            </a:r>
          </a:p>
        </p:txBody>
      </p:sp>
      <p:sp>
        <p:nvSpPr>
          <p:cNvPr id="14345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4400" y="152400"/>
            <a:ext cx="381000" cy="304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4346" name="Rectangle 7"/>
          <p:cNvSpPr>
            <a:spLocks noChangeArrowheads="1"/>
          </p:cNvSpPr>
          <p:nvPr/>
        </p:nvSpPr>
        <p:spPr bwMode="auto">
          <a:xfrm>
            <a:off x="76200" y="3352800"/>
            <a:ext cx="46482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Prediksi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              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y</a:t>
            </a:r>
            <a:r>
              <a:rPr lang="en-US" altLang="en-US" sz="14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4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 +       (55f</a:t>
            </a:r>
            <a:r>
              <a:rPr lang="en-US" altLang="en-US" sz="14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 – 59f</a:t>
            </a:r>
            <a:r>
              <a:rPr lang="en-US" altLang="en-US" sz="14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n-1</a:t>
            </a: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 + 37f</a:t>
            </a:r>
            <a:r>
              <a:rPr lang="en-US" altLang="en-US" sz="14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n-2 </a:t>
            </a: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- 9f</a:t>
            </a:r>
            <a:r>
              <a:rPr lang="en-US" altLang="en-US" sz="1400" b="1" baseline="-25000">
                <a:solidFill>
                  <a:srgbClr val="006600"/>
                </a:solidFill>
                <a:latin typeface="Comic Sans MS" panose="030F0702030302020204" pitchFamily="66" charset="0"/>
              </a:rPr>
              <a:t>n-3</a:t>
            </a: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	  24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     = 1,7974 + (0,1/24)[55(2,2974) – 59(1,9836)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        + 37(1,6997) – 9(1,4428)]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6600"/>
                </a:solidFill>
                <a:latin typeface="Comic Sans MS" panose="030F0702030302020204" pitchFamily="66" charset="0"/>
              </a:rPr>
              <a:t>     = 2,04418</a:t>
            </a:r>
          </a:p>
        </p:txBody>
      </p:sp>
      <p:sp>
        <p:nvSpPr>
          <p:cNvPr id="14347" name="Rectangle 8"/>
          <p:cNvSpPr>
            <a:spLocks noChangeArrowheads="1"/>
          </p:cNvSpPr>
          <p:nvPr/>
        </p:nvSpPr>
        <p:spPr bwMode="auto">
          <a:xfrm>
            <a:off x="5029200" y="3352800"/>
            <a:ext cx="4191000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Koreksi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f</a:t>
            </a:r>
            <a:r>
              <a:rPr lang="en-US" altLang="en-US" sz="14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4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+ x</a:t>
            </a:r>
            <a:r>
              <a:rPr lang="en-US" altLang="en-US" sz="14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n+1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      = 2,04418 + 0,6 = 2,64418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solidFill>
                <a:srgbClr val="660066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             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y</a:t>
            </a:r>
            <a:r>
              <a:rPr lang="en-US" altLang="en-US" sz="14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= y</a:t>
            </a:r>
            <a:r>
              <a:rPr lang="en-US" altLang="en-US" sz="14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+      (9f</a:t>
            </a:r>
            <a:r>
              <a:rPr lang="en-US" altLang="en-US" sz="14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n+1</a:t>
            </a: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+ 19f</a:t>
            </a:r>
            <a:r>
              <a:rPr lang="en-US" altLang="en-US" sz="14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- 5f</a:t>
            </a:r>
            <a:r>
              <a:rPr lang="en-US" altLang="en-US" sz="14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n-1 </a:t>
            </a: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- f</a:t>
            </a:r>
            <a:r>
              <a:rPr lang="en-US" altLang="en-US" sz="1400" b="1" baseline="-25000">
                <a:solidFill>
                  <a:srgbClr val="660066"/>
                </a:solidFill>
                <a:latin typeface="Comic Sans MS" panose="030F0702030302020204" pitchFamily="66" charset="0"/>
              </a:rPr>
              <a:t>n-2</a:t>
            </a: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	  24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solidFill>
                <a:srgbClr val="660066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    = 1,7974 + (0,1/24)[9(2,64418)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       + 19(2,2974) – 5(1,9836) + 1,6997]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solidFill>
                <a:srgbClr val="660066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660066"/>
                </a:solidFill>
                <a:latin typeface="Comic Sans MS" panose="030F0702030302020204" pitchFamily="66" charset="0"/>
              </a:rPr>
              <a:t>     = 2,04419</a:t>
            </a:r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1219200" y="3962400"/>
            <a:ext cx="228600" cy="0"/>
          </a:xfrm>
          <a:prstGeom prst="line">
            <a:avLst/>
          </a:prstGeom>
          <a:noFill/>
          <a:ln w="28575">
            <a:solidFill>
              <a:srgbClr val="33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0"/>
          <p:cNvSpPr>
            <a:spLocks noChangeShapeType="1"/>
          </p:cNvSpPr>
          <p:nvPr/>
        </p:nvSpPr>
        <p:spPr bwMode="auto">
          <a:xfrm>
            <a:off x="6096000" y="4572000"/>
            <a:ext cx="304800" cy="0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1229</Words>
  <Application>Microsoft Office PowerPoint</Application>
  <PresentationFormat>On-screen Show (4:3)</PresentationFormat>
  <Paragraphs>162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Albert</vt:lpstr>
      <vt:lpstr>Arial</vt:lpstr>
      <vt:lpstr>Arial Unicode MS</vt:lpstr>
      <vt:lpstr>Comic Sans MS</vt:lpstr>
      <vt:lpstr>Default Design</vt:lpstr>
      <vt:lpstr>PERSAMAAN DIFERENSIAL BIASA: Multi-Steps Methods</vt:lpstr>
      <vt:lpstr>Materi Minggu Ini</vt:lpstr>
      <vt:lpstr>Metode Heun MS    (1) </vt:lpstr>
      <vt:lpstr>Metode Adam    (1) </vt:lpstr>
      <vt:lpstr>Metode Adam    (2) </vt:lpstr>
      <vt:lpstr>Metode Milne    (1) </vt:lpstr>
      <vt:lpstr>Metode Milne    (2) </vt:lpstr>
      <vt:lpstr>Metode Adam-Moulton    (1) </vt:lpstr>
      <vt:lpstr>Metode Adam-Moulton    (2) </vt:lpstr>
      <vt:lpstr>Latihan</vt:lpstr>
    </vt:vector>
  </TitlesOfParts>
  <Company>sby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PERSAMAAN DIFERENSIAL BIASA: Multi-Steps Methods</dc:title>
  <dc:creator>its</dc:creator>
  <cp:lastModifiedBy>Yoseph Kevin Hendrata</cp:lastModifiedBy>
  <cp:revision>12</cp:revision>
  <dcterms:created xsi:type="dcterms:W3CDTF">2007-01-17T05:11:55Z</dcterms:created>
  <dcterms:modified xsi:type="dcterms:W3CDTF">2025-06-09T09:57:10Z</dcterms:modified>
</cp:coreProperties>
</file>