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  <p:sldMasterId id="2147483649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60" d="100"/>
          <a:sy n="160" d="100"/>
        </p:scale>
        <p:origin x="24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CF671F5C-BEB9-364F-AF1C-10A0498E8FD4}" type="datetimeFigureOut">
              <a:rPr lang="en-US" altLang="en-US"/>
              <a:pPr/>
              <a:t>2/5/18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E7548813-4A56-7A4B-80B9-50267F767C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en-I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ADAB47B3-558B-4649-8D76-1FA855EA95E0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fld id="{349C34E7-13CF-5C42-8610-A9EB8C29F0F6}" type="slidenum">
              <a:rPr lang="en-IN" altLang="en-US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pPr>
                <a:lnSpc>
                  <a:spcPct val="95000"/>
                </a:lnSpc>
              </a:pPr>
              <a:t>1</a:t>
            </a:fld>
            <a:endParaRPr lang="en-IN" altLang="en-US">
              <a:solidFill>
                <a:srgbClr val="000000"/>
              </a:solidFill>
              <a:latin typeface="Times New Roman" charset="0"/>
              <a:ea typeface="DejaVu Sans" charset="0"/>
              <a:cs typeface="DejaVu Sans" charset="0"/>
            </a:endParaRPr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fld id="{D7006CA7-29E8-A342-A7AB-C7ECC7ECCDE7}" type="slidenum">
              <a:rPr lang="en-IN" altLang="en-US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pPr>
                <a:lnSpc>
                  <a:spcPct val="95000"/>
                </a:lnSpc>
              </a:pPr>
              <a:t>2</a:t>
            </a:fld>
            <a:endParaRPr lang="en-IN" altLang="en-US">
              <a:solidFill>
                <a:srgbClr val="000000"/>
              </a:solidFill>
              <a:latin typeface="Times New Roman" charset="0"/>
              <a:ea typeface="DejaVu Sans" charset="0"/>
              <a:cs typeface="DejaVu Sans" charset="0"/>
            </a:endParaRPr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fld id="{CF69EF5A-E02F-A74C-A8C4-13B371AFBD35}" type="slidenum">
              <a:rPr lang="en-IN" altLang="en-US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pPr>
                <a:lnSpc>
                  <a:spcPct val="95000"/>
                </a:lnSpc>
              </a:pPr>
              <a:t>3</a:t>
            </a:fld>
            <a:endParaRPr lang="en-IN" altLang="en-US">
              <a:solidFill>
                <a:srgbClr val="000000"/>
              </a:solidFill>
              <a:latin typeface="Times New Roman" charset="0"/>
              <a:ea typeface="DejaVu Sans" charset="0"/>
              <a:cs typeface="DejaVu Sans" charset="0"/>
            </a:endParaRPr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fld id="{BCFCECF7-4972-8B41-A742-61E6EE6A0E3F}" type="slidenum">
              <a:rPr lang="en-IN" altLang="en-US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pPr>
                <a:lnSpc>
                  <a:spcPct val="95000"/>
                </a:lnSpc>
              </a:pPr>
              <a:t>4</a:t>
            </a:fld>
            <a:endParaRPr lang="en-IN" altLang="en-US">
              <a:solidFill>
                <a:srgbClr val="000000"/>
              </a:solidFill>
              <a:latin typeface="Times New Roman" charset="0"/>
              <a:ea typeface="DejaVu Sans" charset="0"/>
              <a:cs typeface="DejaVu Sans" charset="0"/>
            </a:endParaRPr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fld id="{60335603-519B-5C4C-B949-2EAEACC44AC1}" type="slidenum">
              <a:rPr lang="en-IN" altLang="en-US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pPr>
                <a:lnSpc>
                  <a:spcPct val="95000"/>
                </a:lnSpc>
              </a:pPr>
              <a:t>5</a:t>
            </a:fld>
            <a:endParaRPr lang="en-IN" altLang="en-US">
              <a:solidFill>
                <a:srgbClr val="000000"/>
              </a:solidFill>
              <a:latin typeface="Times New Roman" charset="0"/>
              <a:ea typeface="DejaVu Sans" charset="0"/>
              <a:cs typeface="DejaVu Sans" charset="0"/>
            </a:endParaRPr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fld id="{1A06F57A-7D52-394E-BC04-883AB8024C68}" type="slidenum">
              <a:rPr lang="en-IN" altLang="en-US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pPr>
                <a:lnSpc>
                  <a:spcPct val="95000"/>
                </a:lnSpc>
              </a:pPr>
              <a:t>6</a:t>
            </a:fld>
            <a:endParaRPr lang="en-IN" altLang="en-US">
              <a:solidFill>
                <a:srgbClr val="000000"/>
              </a:solidFill>
              <a:latin typeface="Times New Roman" charset="0"/>
              <a:ea typeface="DejaVu Sans" charset="0"/>
              <a:cs typeface="DejaVu Sans" charset="0"/>
            </a:endParaRPr>
          </a:p>
        </p:txBody>
      </p:sp>
      <p:sp>
        <p:nvSpPr>
          <p:cNvPr id="194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94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fld id="{215ACD96-1607-454F-8701-0A063E7E419A}" type="slidenum">
              <a:rPr lang="en-IN" altLang="en-US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pPr>
                <a:lnSpc>
                  <a:spcPct val="95000"/>
                </a:lnSpc>
              </a:pPr>
              <a:t>7</a:t>
            </a:fld>
            <a:endParaRPr lang="en-IN" altLang="en-US">
              <a:solidFill>
                <a:srgbClr val="000000"/>
              </a:solidFill>
              <a:latin typeface="Times New Roman" charset="0"/>
              <a:ea typeface="DejaVu Sans" charset="0"/>
              <a:cs typeface="DejaVu Sans" charset="0"/>
            </a:endParaRPr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4413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</a:pPr>
            <a:fld id="{DF8DD005-23D0-AE43-8B48-6459D9BC19F0}" type="slidenum">
              <a:rPr lang="en-IN" altLang="en-US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rPr>
              <a:pPr>
                <a:lnSpc>
                  <a:spcPct val="95000"/>
                </a:lnSpc>
              </a:pPr>
              <a:t>8</a:t>
            </a:fld>
            <a:endParaRPr lang="en-IN" altLang="en-US">
              <a:solidFill>
                <a:srgbClr val="000000"/>
              </a:solidFill>
              <a:latin typeface="Times New Roman" charset="0"/>
              <a:ea typeface="DejaVu Sans" charset="0"/>
              <a:cs typeface="DejaVu Sans" charset="0"/>
            </a:endParaRPr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7411F-5451-8343-A207-0C23EA1FD94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16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18269E-3D41-4E4F-92AB-486601C4023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0067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39100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3910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27B6F-672E-B542-84C0-04AFADB44AA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44282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84FFB-B41A-7940-B525-76383039C51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5127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1203E-1450-A34A-8208-87C884CD670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660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0EAA9-E446-8A40-A7A0-2806EB94C7C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4759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CE092-CEB5-3F40-A0E3-D34775F6F66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4325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152525"/>
            <a:ext cx="4183063" cy="341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52525"/>
            <a:ext cx="4183062" cy="341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F373A-45E7-4544-A721-4B267826BEC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02020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62AA6-B728-5744-9CA7-806B75A9E7A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70527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4DF6D-73BE-704D-B6E1-CBB2436DAC7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54229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34DC5-69E6-E648-BFED-3DF1662082B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963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2F548-59AC-5742-84C1-248AE6490E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9050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A8398-FAAB-FD4E-86E1-27D017C1976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92068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71599-0E35-6543-B997-F6F8FF574BA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3103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6F45B-7E76-A54E-8E5A-4A722F08F11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86168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0838" y="274638"/>
            <a:ext cx="2128837" cy="42926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1150" y="274638"/>
            <a:ext cx="6237288" cy="429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60E59E-DE61-264A-B2CB-E838C957C3D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649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F8C1B-33B9-374D-8578-EA089101D79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5408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A47A9-661A-5A44-A412-47E933B3F5C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7691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C41B4-538A-3F43-965C-63380EB3846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5086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81427-604E-6240-9A75-19C54013A29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9138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CA20F-CA88-B64B-991E-341DEBF0CDD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499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B2D0F-2912-A641-8A75-8CF03565C4B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0726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DFC6D-9C82-454A-9B45-F8B7D85515D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4721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ShapeType="1"/>
          </p:cNvSpPr>
          <p:nvPr/>
        </p:nvSpPr>
        <p:spPr bwMode="auto">
          <a:xfrm>
            <a:off x="0" y="2998788"/>
            <a:ext cx="9144000" cy="1587"/>
          </a:xfrm>
          <a:prstGeom prst="straightConnector1">
            <a:avLst/>
          </a:prstGeom>
          <a:noFill/>
          <a:ln w="19080" cap="flat">
            <a:solidFill>
              <a:srgbClr val="63D2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sldNum"/>
          </p:nvPr>
        </p:nvSpPr>
        <p:spPr bwMode="auto">
          <a:xfrm>
            <a:off x="8472488" y="4662488"/>
            <a:ext cx="5461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49263" algn="l"/>
              </a:tabLst>
              <a:defRPr sz="1000">
                <a:solidFill>
                  <a:srgbClr val="FFFFFF"/>
                </a:solidFill>
                <a:latin typeface="Proxima Nova" charset="0"/>
                <a:ea typeface="Proxima Nova" charset="0"/>
                <a:cs typeface="Proxima Nova" charset="0"/>
              </a:defRPr>
            </a:lvl1pPr>
          </a:lstStyle>
          <a:p>
            <a:fld id="{833D65B9-A2DF-AB41-AEDF-6F306FB8C780}" type="slidenum">
              <a:rPr lang="en-IN" altLang="en-US"/>
              <a:pPr/>
              <a:t>‹#›</a:t>
            </a:fld>
            <a:endParaRPr lang="en-I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5045075"/>
            <a:ext cx="9144000" cy="96838"/>
          </a:xfrm>
          <a:prstGeom prst="rect">
            <a:avLst/>
          </a:prstGeom>
          <a:solidFill>
            <a:srgbClr val="63D2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152525"/>
            <a:ext cx="8518525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8472488" y="4662488"/>
            <a:ext cx="5461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49263" algn="l"/>
              </a:tabLst>
              <a:defRPr sz="1000">
                <a:solidFill>
                  <a:srgbClr val="2027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</a:lstStyle>
          <a:p>
            <a:fld id="{9615AD3C-1F01-A94E-A51B-BAB2883BDB10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1257300"/>
            <a:ext cx="8123238" cy="1589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0000"/>
              </a:lnSpc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4800" smtClean="0">
                <a:solidFill>
                  <a:srgbClr val="FFFFFF"/>
                </a:solidFill>
                <a:latin typeface="Proxima Nova" charset="0"/>
                <a:ea typeface="Proxima Nova" charset="0"/>
                <a:cs typeface="Proxima Nova" charset="0"/>
              </a:rPr>
              <a:t>Artifical Stock Broker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11175" y="3182938"/>
            <a:ext cx="8123238" cy="630237"/>
          </a:xfrm>
        </p:spPr>
        <p:txBody>
          <a:bodyPr lIns="91440" tIns="91440" rIns="91440" bIns="91440"/>
          <a:lstStyle/>
          <a:p>
            <a:pPr marL="0" indent="457200" eaLnBrk="1">
              <a:lnSpc>
                <a:spcPct val="100000"/>
              </a:lnSpc>
              <a:spcBef>
                <a:spcPct val="0"/>
              </a:spcBef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2400" smtClean="0">
                <a:solidFill>
                  <a:srgbClr val="FFFFFF"/>
                </a:solidFill>
                <a:latin typeface="Proxima Nova" charset="0"/>
                <a:ea typeface="Proxima Nova" charset="0"/>
                <a:cs typeface="Proxima Nova" charset="0"/>
              </a:rPr>
              <a:t>Alwin, Akashdeep, Ashray, Atul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444500"/>
            <a:ext cx="8520113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0000"/>
              </a:lnSpc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2800" smtClean="0">
                <a:solidFill>
                  <a:srgbClr val="202729"/>
                </a:solidFill>
                <a:latin typeface="Proxima Nova" charset="0"/>
                <a:ea typeface="Proxima Nova" charset="0"/>
                <a:cs typeface="Proxima Nova" charset="0"/>
              </a:rPr>
              <a:t>Introduction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1150" y="1152525"/>
            <a:ext cx="8520113" cy="3416300"/>
          </a:xfrm>
        </p:spPr>
        <p:txBody>
          <a:bodyPr lIns="91440" tIns="91440" rIns="91440" bIns="91440"/>
          <a:lstStyle/>
          <a:p>
            <a:pPr marL="457200" indent="-341313" eaLnBrk="1">
              <a:lnSpc>
                <a:spcPct val="100000"/>
              </a:lnSpc>
              <a:spcBef>
                <a:spcPct val="0"/>
              </a:spcBef>
              <a:buClr>
                <a:srgbClr val="616161"/>
              </a:buClr>
              <a:buFont typeface="Proxima Nova" charset="0"/>
              <a:buChar char="❖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1800" dirty="0" smtClean="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25 % of Millennials (i.e. people between the ages of 18 and 35) don’t invest their money due to lack of understanding of the stock market</a:t>
            </a:r>
          </a:p>
          <a:p>
            <a:pPr marL="457200" indent="-341313" eaLnBrk="1">
              <a:lnSpc>
                <a:spcPct val="100000"/>
              </a:lnSpc>
              <a:spcBef>
                <a:spcPct val="0"/>
              </a:spcBef>
              <a:buClr>
                <a:srgbClr val="616161"/>
              </a:buClr>
              <a:buFont typeface="Proxima Nova" charset="0"/>
              <a:buChar char="❖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1800" dirty="0" smtClean="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60% of people do not own any stocks</a:t>
            </a:r>
          </a:p>
          <a:p>
            <a:pPr marL="457200" indent="-341313" eaLnBrk="1">
              <a:lnSpc>
                <a:spcPct val="100000"/>
              </a:lnSpc>
              <a:spcBef>
                <a:spcPct val="0"/>
              </a:spcBef>
              <a:buClr>
                <a:srgbClr val="616161"/>
              </a:buClr>
              <a:buFont typeface="Proxima Nova" charset="0"/>
              <a:buChar char="❖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1800" dirty="0" smtClean="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Median Balance of 401(k) accounts: $31,396 </a:t>
            </a:r>
          </a:p>
          <a:p>
            <a:pPr marL="457200" indent="-341313" eaLnBrk="1">
              <a:lnSpc>
                <a:spcPct val="100000"/>
              </a:lnSpc>
              <a:spcBef>
                <a:spcPct val="0"/>
              </a:spcBef>
              <a:buClr>
                <a:srgbClr val="616161"/>
              </a:buClr>
              <a:buFont typeface="Proxima Nova" charset="0"/>
              <a:buChar char="❖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1800" dirty="0" smtClean="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Recommended Balance: $218,000- $350,000</a:t>
            </a:r>
          </a:p>
          <a:p>
            <a:pPr marL="457200" indent="-341313" eaLnBrk="1">
              <a:lnSpc>
                <a:spcPct val="100000"/>
              </a:lnSpc>
              <a:spcBef>
                <a:spcPct val="0"/>
              </a:spcBef>
              <a:buClr>
                <a:srgbClr val="616161"/>
              </a:buClr>
              <a:buFont typeface="Proxima Nova" charset="0"/>
              <a:buChar char="❖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1800" b="1" dirty="0" smtClean="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Main Goal</a:t>
            </a:r>
            <a:r>
              <a:rPr lang="en-IN" altLang="en-US" sz="1800" dirty="0" smtClean="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: to let more people comprehend the stock market and include more people financially.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444500"/>
            <a:ext cx="8520113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24892" rIns="0" bIns="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2800" smtClean="0"/>
              <a:t>Main Idea</a:t>
            </a:r>
            <a:r>
              <a:rPr lang="en-IN" altLang="en-US" smtClean="0"/>
              <a:t>: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1150" y="1152525"/>
            <a:ext cx="8520113" cy="3416300"/>
          </a:xfrm>
        </p:spPr>
        <p:txBody>
          <a:bodyPr tIns="0"/>
          <a:lstStyle/>
          <a:p>
            <a:pPr marL="0" indent="0" eaLnBrk="1">
              <a:lnSpc>
                <a:spcPct val="112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180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To motivate naive users to invest in stock markets.</a:t>
            </a:r>
          </a:p>
          <a:p>
            <a:pPr marL="0" indent="0" eaLnBrk="1">
              <a:lnSpc>
                <a:spcPct val="112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180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To eleminate the bias caused due to stock brokers.</a:t>
            </a:r>
          </a:p>
          <a:p>
            <a:pPr marL="0" indent="0" eaLnBrk="1">
              <a:lnSpc>
                <a:spcPct val="112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180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 </a:t>
            </a:r>
          </a:p>
          <a:p>
            <a:pPr marL="0" indent="0" eaLnBrk="1">
              <a:lnSpc>
                <a:spcPct val="112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en-IN" altLang="en-US" sz="1800">
              <a:solidFill>
                <a:srgbClr val="61616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444500"/>
            <a:ext cx="8520113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0000"/>
              </a:lnSpc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2800" smtClean="0">
                <a:solidFill>
                  <a:srgbClr val="202729"/>
                </a:solidFill>
                <a:latin typeface="Proxima Nova" charset="0"/>
                <a:ea typeface="Proxima Nova" charset="0"/>
                <a:cs typeface="Proxima Nova" charset="0"/>
              </a:rPr>
              <a:t>Algorithm Design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1150" y="1152525"/>
            <a:ext cx="8202613" cy="3416300"/>
          </a:xfrm>
        </p:spPr>
        <p:txBody>
          <a:bodyPr lIns="91440" tIns="91440" rIns="91440" bIns="91440"/>
          <a:lstStyle/>
          <a:p>
            <a:pPr marL="457200" indent="-341313" eaLnBrk="1">
              <a:lnSpc>
                <a:spcPct val="150000"/>
              </a:lnSpc>
              <a:spcBef>
                <a:spcPct val="0"/>
              </a:spcBef>
              <a:buClr>
                <a:srgbClr val="616161"/>
              </a:buClr>
              <a:buFont typeface="Proxima Nova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en-IN" altLang="en-US" sz="1800">
              <a:solidFill>
                <a:srgbClr val="616161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marL="457200" indent="-341313" eaLnBrk="1">
              <a:lnSpc>
                <a:spcPct val="150000"/>
              </a:lnSpc>
              <a:spcBef>
                <a:spcPct val="0"/>
              </a:spcBef>
              <a:buClr>
                <a:srgbClr val="616161"/>
              </a:buClr>
              <a:buFont typeface="Proxima Nova" charset="0"/>
              <a:buChar char="❖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180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Sentiment Analyser (From twitter’s feed)</a:t>
            </a:r>
          </a:p>
          <a:p>
            <a:pPr marL="457200" indent="-341313" eaLnBrk="1">
              <a:lnSpc>
                <a:spcPct val="150000"/>
              </a:lnSpc>
              <a:spcBef>
                <a:spcPct val="0"/>
              </a:spcBef>
              <a:buClr>
                <a:srgbClr val="616161"/>
              </a:buClr>
              <a:buFont typeface="Proxima Nova" charset="0"/>
              <a:buChar char="❖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180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From user’s data background</a:t>
            </a:r>
          </a:p>
          <a:p>
            <a:pPr marL="457200" indent="-341313" eaLnBrk="1">
              <a:lnSpc>
                <a:spcPct val="150000"/>
              </a:lnSpc>
              <a:spcBef>
                <a:spcPct val="0"/>
              </a:spcBef>
              <a:buClr>
                <a:srgbClr val="616161"/>
              </a:buClr>
              <a:buFont typeface="Proxima Nova" charset="0"/>
              <a:buChar char="❖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en-IN" altLang="en-US" sz="1800">
                <a:solidFill>
                  <a:srgbClr val="616161"/>
                </a:solidFill>
                <a:latin typeface="Proxima Nova" charset="0"/>
                <a:ea typeface="Proxima Nova" charset="0"/>
                <a:cs typeface="Proxima Nova" charset="0"/>
              </a:rPr>
              <a:t>RNN using LSTM model to predict tomorrow’s stock price from today’s one</a:t>
            </a:r>
          </a:p>
          <a:p>
            <a:pPr marL="457200" indent="-341313" eaLnBrk="1">
              <a:lnSpc>
                <a:spcPct val="150000"/>
              </a:lnSpc>
              <a:spcBef>
                <a:spcPct val="0"/>
              </a:spcBef>
              <a:buClr>
                <a:srgbClr val="616161"/>
              </a:buClr>
              <a:buFont typeface="Proxima Nova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en-IN" altLang="en-US" sz="1800">
              <a:solidFill>
                <a:srgbClr val="61616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441325"/>
            <a:ext cx="8520113" cy="5794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17780" rIns="0" bIns="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2000" b="1" smtClean="0"/>
              <a:t>Result of Sentiment Analyser for 500 latest tweets with phrase “$KO” ie Coca Cola Stocks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152525"/>
            <a:ext cx="5807075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1260475"/>
            <a:ext cx="45720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330200"/>
            <a:ext cx="8520113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0000"/>
              </a:lnSpc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2800" dirty="0" smtClean="0">
                <a:solidFill>
                  <a:srgbClr val="202729"/>
                </a:solidFill>
                <a:latin typeface="Proxima Nova" charset="0"/>
                <a:ea typeface="Proxima Nova" charset="0"/>
                <a:cs typeface="Proxima Nova" charset="0"/>
              </a:rPr>
              <a:t>Sample Result: Coca Cola , Walmart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295400"/>
            <a:ext cx="4249738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1223963"/>
            <a:ext cx="4433888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444500"/>
            <a:ext cx="8520113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17780" rIns="0" bIns="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2000" b="1" smtClean="0"/>
              <a:t>Market and Business Model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1150" y="1152525"/>
            <a:ext cx="8520113" cy="3416300"/>
          </a:xfrm>
        </p:spPr>
        <p:txBody>
          <a:bodyPr/>
          <a:lstStyle/>
          <a:p>
            <a:pPr marL="431800" indent="-323850" eaLnBrk="1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dirty="0" smtClean="0"/>
              <a:t>We can integrate a </a:t>
            </a:r>
            <a:r>
              <a:rPr lang="en-IN" altLang="en-US" dirty="0" err="1" smtClean="0"/>
              <a:t>payement</a:t>
            </a:r>
            <a:r>
              <a:rPr lang="en-IN" altLang="en-US" dirty="0" smtClean="0"/>
              <a:t> gateway in our model, so that users can directly buy stocks from our interface.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11150" y="444500"/>
            <a:ext cx="8520113" cy="573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0000"/>
              </a:lnSpc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sz="2800" smtClean="0">
                <a:solidFill>
                  <a:srgbClr val="202729"/>
                </a:solidFill>
                <a:latin typeface="Proxima Nova" charset="0"/>
                <a:ea typeface="Proxima Nova" charset="0"/>
                <a:cs typeface="Proxima Nova" charset="0"/>
              </a:rPr>
              <a:t>Conclusion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1150" y="1152525"/>
            <a:ext cx="8520113" cy="3416300"/>
          </a:xfrm>
        </p:spPr>
        <p:txBody>
          <a:bodyPr lIns="91440" tIns="91440" rIns="91440" bIns="91440"/>
          <a:lstStyle/>
          <a:p>
            <a:pPr marL="431800" indent="-323850" eaLnBrk="1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en-IN" altLang="en-US" dirty="0" smtClean="0"/>
              <a:t>Based on various deep learning techniques we are able to suggest a good investment </a:t>
            </a:r>
            <a:r>
              <a:rPr lang="en-IN" altLang="en-US" dirty="0" err="1" smtClean="0"/>
              <a:t>oppurtunity</a:t>
            </a:r>
            <a:r>
              <a:rPr lang="en-IN" altLang="en-US" smtClean="0"/>
              <a:t> to naive users thereby increasing our user base and hence increasing the spectrum of people investing into stocks. </a:t>
            </a:r>
            <a:endParaRPr lang="en-IN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223</Words>
  <Application>Microsoft Macintosh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Times New Roman</vt:lpstr>
      <vt:lpstr>Proxima Nova</vt:lpstr>
      <vt:lpstr>DejaVu Sans</vt:lpstr>
      <vt:lpstr>Wingdings</vt:lpstr>
      <vt:lpstr>Office Theme</vt:lpstr>
      <vt:lpstr>Office Theme</vt:lpstr>
      <vt:lpstr>Artifical Stock Broker</vt:lpstr>
      <vt:lpstr>Introduction</vt:lpstr>
      <vt:lpstr>Main Idea:</vt:lpstr>
      <vt:lpstr>Algorithm Design</vt:lpstr>
      <vt:lpstr>Result of Sentiment Analyser for 500 latest tweets with phrase “$KO” ie Coca Cola Stocks </vt:lpstr>
      <vt:lpstr>Sample Result: Coca Cola , Walmart</vt:lpstr>
      <vt:lpstr>Market and Business Model</vt:lpstr>
      <vt:lpstr>Conclusion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Artifical Stock Broker</dc:title>
  <dc:subject/>
  <dc:creator/>
  <cp:keywords/>
  <dc:description/>
  <cp:lastModifiedBy>Microsoft Office User</cp:lastModifiedBy>
  <cp:revision>3</cp:revision>
  <cp:lastPrinted>1601-01-01T00:00:00Z</cp:lastPrinted>
  <dcterms:created xsi:type="dcterms:W3CDTF">1601-01-01T00:00:00Z</dcterms:created>
  <dcterms:modified xsi:type="dcterms:W3CDTF">2018-02-05T11:04:35Z</dcterms:modified>
</cp:coreProperties>
</file>