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4"/>
  </p:notesMasterIdLst>
  <p:sldIdLst>
    <p:sldId id="264" r:id="rId3"/>
    <p:sldId id="281" r:id="rId4"/>
    <p:sldId id="282" r:id="rId5"/>
    <p:sldId id="283" r:id="rId6"/>
    <p:sldId id="289" r:id="rId7"/>
    <p:sldId id="284" r:id="rId8"/>
    <p:sldId id="293" r:id="rId9"/>
    <p:sldId id="285" r:id="rId10"/>
    <p:sldId id="279" r:id="rId11"/>
    <p:sldId id="288"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0000FF"/>
    <a:srgbClr val="528B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8"/>
    <p:restoredTop sz="84403"/>
  </p:normalViewPr>
  <p:slideViewPr>
    <p:cSldViewPr snapToGrid="0" snapToObjects="1">
      <p:cViewPr>
        <p:scale>
          <a:sx n="168" d="100"/>
          <a:sy n="168" d="100"/>
        </p:scale>
        <p:origin x="156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D14904-9D82-EC45-8975-089C7B0F2A0F}" type="datetimeFigureOut">
              <a:rPr lang="en-US" smtClean="0"/>
              <a:t>11/28/18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6D3E9-07FF-9647-8CC8-D73A7CE2BB8A}" type="slidenum">
              <a:rPr lang="en-US" smtClean="0"/>
              <a:t>‹#›</a:t>
            </a:fld>
            <a:endParaRPr lang="en-US"/>
          </a:p>
        </p:txBody>
      </p:sp>
    </p:spTree>
    <p:extLst>
      <p:ext uri="{BB962C8B-B14F-4D97-AF65-F5344CB8AC3E}">
        <p14:creationId xmlns:p14="http://schemas.microsoft.com/office/powerpoint/2010/main" val="298643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lacks, absences, non-existents, and the lik</a:t>
            </a:r>
            <a:r>
              <a:rPr lang="en-US" dirty="0">
                <a:latin typeface="Times New Roman" panose="02020603050405020304" pitchFamily="18" charset="0"/>
                <a:cs typeface="Times New Roman" panose="02020603050405020304" pitchFamily="18" charset="0"/>
              </a:rPr>
              <a:t>e - which are sometimes postulated as artifacts of specific terminologies or of associated logical or computational frameworks.</a:t>
            </a:r>
          </a:p>
          <a:p>
            <a:endParaRPr lang="en-US" dirty="0"/>
          </a:p>
        </p:txBody>
      </p:sp>
      <p:sp>
        <p:nvSpPr>
          <p:cNvPr id="4" name="Slide Number Placeholder 3"/>
          <p:cNvSpPr>
            <a:spLocks noGrp="1"/>
          </p:cNvSpPr>
          <p:nvPr>
            <p:ph type="sldNum" sz="quarter" idx="5"/>
          </p:nvPr>
        </p:nvSpPr>
        <p:spPr/>
        <p:txBody>
          <a:bodyPr/>
          <a:lstStyle/>
          <a:p>
            <a:fld id="{EA06D3E9-07FF-9647-8CC8-D73A7CE2BB8A}" type="slidenum">
              <a:rPr lang="en-US" smtClean="0"/>
              <a:t>3</a:t>
            </a:fld>
            <a:endParaRPr lang="en-US"/>
          </a:p>
        </p:txBody>
      </p:sp>
    </p:spTree>
    <p:extLst>
      <p:ext uri="{BB962C8B-B14F-4D97-AF65-F5344CB8AC3E}">
        <p14:creationId xmlns:p14="http://schemas.microsoft.com/office/powerpoint/2010/main" val="402939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it distinguishes particulars from universals, particulars are entities such as John, or the specific depression from which John, universals are repeatable entities, such as Human Being and Depression, which have particulars as their instances.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distinguishes within the realm of particulars between continuants and occurrents. Continuants are entities - such as John, his brain, his brain cells - that endure continuously through time while undergoing changes of various sorts. The domain of occurrents is made up of processes, entities which unfold over a certain time span through successive temporal parts or phases, including entities such as actions, and of the instantaneous boundaries of processes (beginnings and endings).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 distinction between dependent and independent entities, the for- </a:t>
            </a:r>
            <a:r>
              <a:rPr lang="en-US" dirty="0" err="1"/>
              <a:t>mer</a:t>
            </a:r>
            <a:r>
              <a:rPr lang="en-US" dirty="0"/>
              <a:t> being such that they cannot exist without some instance of the latter: John’s height or weight, for example, cannot exist without John himself, and neither can his depression, or his feelings of remorse, or his bouts of anger.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•distinguishes three major families of relations (depicted in bold italic face) between entities in the categories just distinguished: (1) &lt;p, p&gt;-relations: from </a:t>
            </a:r>
            <a:r>
              <a:rPr lang="en-US" sz="1200" kern="1200" dirty="0" err="1">
                <a:solidFill>
                  <a:schemeClr val="tx1"/>
                </a:solidFill>
                <a:effectLst/>
                <a:latin typeface="+mn-lt"/>
                <a:ea typeface="+mn-ea"/>
                <a:cs typeface="+mn-cs"/>
              </a:rPr>
              <a:t>particu</a:t>
            </a:r>
            <a:r>
              <a:rPr lang="en-US" sz="1200" kern="1200" dirty="0">
                <a:solidFill>
                  <a:schemeClr val="tx1"/>
                </a:solidFill>
                <a:effectLst/>
                <a:latin typeface="+mn-lt"/>
                <a:ea typeface="+mn-ea"/>
                <a:cs typeface="+mn-cs"/>
              </a:rPr>
              <a:t>- lar to particular (for example: part of between John’s brain and John; member of between </a:t>
            </a:r>
            <a:r>
              <a:rPr lang="en-US" sz="1200" kern="1200" dirty="0" err="1">
                <a:solidFill>
                  <a:schemeClr val="tx1"/>
                </a:solidFill>
                <a:effectLst/>
                <a:latin typeface="+mn-lt"/>
                <a:ea typeface="+mn-ea"/>
                <a:cs typeface="+mn-cs"/>
              </a:rPr>
              <a:t>Dr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McX</a:t>
            </a:r>
            <a:r>
              <a:rPr lang="en-US" sz="1200" kern="1200" dirty="0">
                <a:solidFill>
                  <a:schemeClr val="tx1"/>
                </a:solidFill>
                <a:effectLst/>
                <a:latin typeface="+mn-lt"/>
                <a:ea typeface="+mn-ea"/>
                <a:cs typeface="+mn-cs"/>
              </a:rPr>
              <a:t> and the clinical staff of hospital Y; </a:t>
            </a:r>
            <a:r>
              <a:rPr lang="en-US" sz="1200" kern="1200" dirty="0" err="1">
                <a:solidFill>
                  <a:schemeClr val="tx1"/>
                </a:solidFill>
                <a:effectLst/>
                <a:latin typeface="+mn-lt"/>
                <a:ea typeface="+mn-ea"/>
                <a:cs typeface="+mn-cs"/>
              </a:rPr>
              <a:t>participant_of</a:t>
            </a:r>
            <a:r>
              <a:rPr lang="en-US" sz="1200" kern="1200" dirty="0">
                <a:solidFill>
                  <a:schemeClr val="tx1"/>
                </a:solidFill>
                <a:effectLst/>
                <a:latin typeface="+mn-lt"/>
                <a:ea typeface="+mn-ea"/>
                <a:cs typeface="+mn-cs"/>
              </a:rPr>
              <a:t> between Jim and his life); (2) &lt;p, u&gt;-relations: from particular to universal (for example: </a:t>
            </a:r>
            <a:r>
              <a:rPr lang="en-US" sz="1200" kern="1200" dirty="0" err="1">
                <a:solidFill>
                  <a:schemeClr val="tx1"/>
                </a:solidFill>
                <a:effectLst/>
                <a:latin typeface="+mn-lt"/>
                <a:ea typeface="+mn-ea"/>
                <a:cs typeface="+mn-cs"/>
              </a:rPr>
              <a:t>instance_of</a:t>
            </a:r>
            <a:r>
              <a:rPr lang="en-US" sz="1200" kern="1200" dirty="0">
                <a:solidFill>
                  <a:schemeClr val="tx1"/>
                </a:solidFill>
                <a:effectLst/>
                <a:latin typeface="+mn-lt"/>
                <a:ea typeface="+mn-ea"/>
                <a:cs typeface="+mn-cs"/>
              </a:rPr>
              <a:t> between John and the universal Human Being); and (3) &lt;u, u&gt;-relations: from </a:t>
            </a:r>
            <a:r>
              <a:rPr lang="en-US" sz="1200" kern="1200" dirty="0" err="1">
                <a:solidFill>
                  <a:schemeClr val="tx1"/>
                </a:solidFill>
                <a:effectLst/>
                <a:latin typeface="+mn-lt"/>
                <a:ea typeface="+mn-ea"/>
                <a:cs typeface="+mn-cs"/>
              </a:rPr>
              <a:t>univer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sal</a:t>
            </a:r>
            <a:r>
              <a:rPr lang="en-US" sz="1200" kern="1200" dirty="0">
                <a:solidFill>
                  <a:schemeClr val="tx1"/>
                </a:solidFill>
                <a:effectLst/>
                <a:latin typeface="+mn-lt"/>
                <a:ea typeface="+mn-ea"/>
                <a:cs typeface="+mn-cs"/>
              </a:rPr>
              <a:t> to universal (for example: </a:t>
            </a:r>
            <a:r>
              <a:rPr lang="en-US" sz="1200" kern="1200" dirty="0" err="1">
                <a:solidFill>
                  <a:schemeClr val="tx1"/>
                </a:solidFill>
                <a:effectLst/>
                <a:latin typeface="+mn-lt"/>
                <a:ea typeface="+mn-ea"/>
                <a:cs typeface="+mn-cs"/>
              </a:rPr>
              <a:t>subkind_of</a:t>
            </a:r>
            <a:r>
              <a:rPr lang="en-US" sz="1200" kern="1200" dirty="0">
                <a:solidFill>
                  <a:schemeClr val="tx1"/>
                </a:solidFill>
                <a:effectLst/>
                <a:latin typeface="+mn-lt"/>
                <a:ea typeface="+mn-ea"/>
                <a:cs typeface="+mn-cs"/>
              </a:rPr>
              <a:t> between </a:t>
            </a:r>
            <a:r>
              <a:rPr lang="en-US" sz="1200" kern="1200" dirty="0" err="1">
                <a:solidFill>
                  <a:schemeClr val="tx1"/>
                </a:solidFill>
                <a:effectLst/>
                <a:latin typeface="+mn-lt"/>
                <a:ea typeface="+mn-ea"/>
                <a:cs typeface="+mn-cs"/>
              </a:rPr>
              <a:t>Mouseand</a:t>
            </a:r>
            <a:r>
              <a:rPr lang="en-US" sz="1200" kern="1200" dirty="0">
                <a:solidFill>
                  <a:schemeClr val="tx1"/>
                </a:solidFill>
                <a:effectLst/>
                <a:latin typeface="+mn-lt"/>
                <a:ea typeface="+mn-ea"/>
                <a:cs typeface="+mn-cs"/>
              </a:rPr>
              <a:t> Organism) [19]. </a:t>
            </a:r>
          </a:p>
          <a:p>
            <a:endParaRPr lang="en-US" dirty="0"/>
          </a:p>
        </p:txBody>
      </p:sp>
      <p:sp>
        <p:nvSpPr>
          <p:cNvPr id="4" name="Slide Number Placeholder 3"/>
          <p:cNvSpPr>
            <a:spLocks noGrp="1"/>
          </p:cNvSpPr>
          <p:nvPr>
            <p:ph type="sldNum" sz="quarter" idx="5"/>
          </p:nvPr>
        </p:nvSpPr>
        <p:spPr/>
        <p:txBody>
          <a:bodyPr/>
          <a:lstStyle/>
          <a:p>
            <a:fld id="{EA06D3E9-07FF-9647-8CC8-D73A7CE2BB8A}" type="slidenum">
              <a:rPr lang="en-US" smtClean="0"/>
              <a:t>4</a:t>
            </a:fld>
            <a:endParaRPr lang="en-US"/>
          </a:p>
        </p:txBody>
      </p:sp>
    </p:spTree>
    <p:extLst>
      <p:ext uri="{BB962C8B-B14F-4D97-AF65-F5344CB8AC3E}">
        <p14:creationId xmlns:p14="http://schemas.microsoft.com/office/powerpoint/2010/main" val="112461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avoid redundancy: terms already included in existing ontologies should be imported where necessary in order to ensure that for each domain there should be convergence upon exactly one Foundry ontology; [26]</a:t>
            </a:r>
          </a:p>
          <a:p>
            <a:r>
              <a:rPr lang="en-US" sz="1200" kern="1200" dirty="0">
                <a:solidFill>
                  <a:schemeClr val="tx1"/>
                </a:solidFill>
                <a:effectLst/>
                <a:latin typeface="+mn-lt"/>
                <a:ea typeface="+mn-ea"/>
                <a:cs typeface="+mn-cs"/>
              </a:rPr>
              <a:t>2. exploit compositionality: terms and definitions should be built up compositionally out of component representations taken either from OGMS itself or from external ontologies; [11] </a:t>
            </a:r>
          </a:p>
          <a:p>
            <a:r>
              <a:rPr lang="en-US" sz="1200" kern="1200" dirty="0">
                <a:solidFill>
                  <a:schemeClr val="tx1"/>
                </a:solidFill>
                <a:effectLst/>
                <a:latin typeface="+mn-lt"/>
                <a:ea typeface="+mn-ea"/>
                <a:cs typeface="+mn-cs"/>
              </a:rPr>
              <a:t>•3. common architecture: ontologies should use upper-level categories drawn from BFO together with relations unambiguously defined according to the pattern set forth in the OBO Relation Ontology; [19] </a:t>
            </a:r>
          </a:p>
          <a:p>
            <a:endParaRPr lang="en-US" dirty="0"/>
          </a:p>
        </p:txBody>
      </p:sp>
      <p:sp>
        <p:nvSpPr>
          <p:cNvPr id="4" name="Slide Number Placeholder 3"/>
          <p:cNvSpPr>
            <a:spLocks noGrp="1"/>
          </p:cNvSpPr>
          <p:nvPr>
            <p:ph type="sldNum" sz="quarter" idx="5"/>
          </p:nvPr>
        </p:nvSpPr>
        <p:spPr/>
        <p:txBody>
          <a:bodyPr/>
          <a:lstStyle/>
          <a:p>
            <a:fld id="{EA06D3E9-07FF-9647-8CC8-D73A7CE2BB8A}" type="slidenum">
              <a:rPr lang="en-US" smtClean="0"/>
              <a:t>5</a:t>
            </a:fld>
            <a:endParaRPr lang="en-US"/>
          </a:p>
        </p:txBody>
      </p:sp>
    </p:spTree>
    <p:extLst>
      <p:ext uri="{BB962C8B-B14F-4D97-AF65-F5344CB8AC3E}">
        <p14:creationId xmlns:p14="http://schemas.microsoft.com/office/powerpoint/2010/main" val="365195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distinguishing these three levels we are able, for instance, to differentiate clearly between disorders and diseases on the one hand and diagnoses on the other. Disorders and diseases are L1 entities - they exist in first-order reality, on the side of the patient. Diagnoses, in contrast, belong to either L2 or L3, depending on whether they are for- </a:t>
            </a:r>
            <a:r>
              <a:rPr lang="en-US" sz="1200" kern="1200" dirty="0" err="1">
                <a:solidFill>
                  <a:schemeClr val="tx1"/>
                </a:solidFill>
                <a:effectLst/>
                <a:latin typeface="+mn-lt"/>
                <a:ea typeface="+mn-ea"/>
                <a:cs typeface="+mn-cs"/>
              </a:rPr>
              <a:t>mulated</a:t>
            </a:r>
            <a:r>
              <a:rPr lang="en-US" sz="1200" kern="1200" dirty="0">
                <a:solidFill>
                  <a:schemeClr val="tx1"/>
                </a:solidFill>
                <a:effectLst/>
                <a:latin typeface="+mn-lt"/>
                <a:ea typeface="+mn-ea"/>
                <a:cs typeface="+mn-cs"/>
              </a:rPr>
              <a:t> in a clinician’s mind, or in an entry in an Electronic Health Record. </a:t>
            </a:r>
          </a:p>
          <a:p>
            <a:endParaRPr lang="en-US" dirty="0"/>
          </a:p>
        </p:txBody>
      </p:sp>
      <p:sp>
        <p:nvSpPr>
          <p:cNvPr id="4" name="Slide Number Placeholder 3"/>
          <p:cNvSpPr>
            <a:spLocks noGrp="1"/>
          </p:cNvSpPr>
          <p:nvPr>
            <p:ph type="sldNum" sz="quarter" idx="5"/>
          </p:nvPr>
        </p:nvSpPr>
        <p:spPr/>
        <p:txBody>
          <a:bodyPr/>
          <a:lstStyle/>
          <a:p>
            <a:fld id="{EA06D3E9-07FF-9647-8CC8-D73A7CE2BB8A}" type="slidenum">
              <a:rPr lang="en-US" smtClean="0"/>
              <a:t>6</a:t>
            </a:fld>
            <a:endParaRPr lang="en-US"/>
          </a:p>
        </p:txBody>
      </p:sp>
    </p:spTree>
    <p:extLst>
      <p:ext uri="{BB962C8B-B14F-4D97-AF65-F5344CB8AC3E}">
        <p14:creationId xmlns:p14="http://schemas.microsoft.com/office/powerpoint/2010/main" val="121762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presents here a set of terms and definitions representing the core entities involved in the phenomenon of mental disease, building further on BFO and OGMS</a:t>
            </a:r>
          </a:p>
          <a:p>
            <a:r>
              <a:rPr lang="en-US" dirty="0"/>
              <a:t>By distinguishing these three levels we are able, for instance, to differentiate clearly between disorders and diseases on the one hand and diagnoses on the other.</a:t>
            </a:r>
          </a:p>
          <a:p>
            <a:endParaRPr lang="en-US" dirty="0"/>
          </a:p>
        </p:txBody>
      </p:sp>
      <p:sp>
        <p:nvSpPr>
          <p:cNvPr id="4" name="Slide Number Placeholder 3"/>
          <p:cNvSpPr>
            <a:spLocks noGrp="1"/>
          </p:cNvSpPr>
          <p:nvPr>
            <p:ph type="sldNum" sz="quarter" idx="5"/>
          </p:nvPr>
        </p:nvSpPr>
        <p:spPr/>
        <p:txBody>
          <a:bodyPr/>
          <a:lstStyle/>
          <a:p>
            <a:fld id="{EA06D3E9-07FF-9647-8CC8-D73A7CE2BB8A}" type="slidenum">
              <a:rPr lang="en-US" smtClean="0"/>
              <a:t>7</a:t>
            </a:fld>
            <a:endParaRPr lang="en-US"/>
          </a:p>
        </p:txBody>
      </p:sp>
    </p:spTree>
    <p:extLst>
      <p:ext uri="{BB962C8B-B14F-4D97-AF65-F5344CB8AC3E}">
        <p14:creationId xmlns:p14="http://schemas.microsoft.com/office/powerpoint/2010/main" val="688596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Figure 1. depicts in simple form the entities which exist on the side of a specific person when that person (an instance of Organism) has a disease. </a:t>
            </a:r>
          </a:p>
          <a:p>
            <a:endParaRPr lang="en-US" dirty="0"/>
          </a:p>
        </p:txBody>
      </p:sp>
      <p:sp>
        <p:nvSpPr>
          <p:cNvPr id="4" name="Slide Number Placeholder 3"/>
          <p:cNvSpPr>
            <a:spLocks noGrp="1"/>
          </p:cNvSpPr>
          <p:nvPr>
            <p:ph type="sldNum" sz="quarter" idx="5"/>
          </p:nvPr>
        </p:nvSpPr>
        <p:spPr/>
        <p:txBody>
          <a:bodyPr/>
          <a:lstStyle/>
          <a:p>
            <a:fld id="{EA06D3E9-07FF-9647-8CC8-D73A7CE2BB8A}" type="slidenum">
              <a:rPr lang="en-US" smtClean="0"/>
              <a:t>8</a:t>
            </a:fld>
            <a:endParaRPr lang="en-US"/>
          </a:p>
        </p:txBody>
      </p:sp>
    </p:spTree>
    <p:extLst>
      <p:ext uri="{BB962C8B-B14F-4D97-AF65-F5344CB8AC3E}">
        <p14:creationId xmlns:p14="http://schemas.microsoft.com/office/powerpoint/2010/main" val="289479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say that the patient has a mental disease is to say that there is some Mental Dis- order instance in the patient. This is, in OGMS terms, the physical basis of the </a:t>
            </a:r>
            <a:r>
              <a:rPr lang="en-US" dirty="0" err="1"/>
              <a:t>corre</a:t>
            </a:r>
            <a:r>
              <a:rPr lang="en-US" dirty="0"/>
              <a:t>- </a:t>
            </a:r>
            <a:r>
              <a:rPr lang="en-US" dirty="0" err="1"/>
              <a:t>sponding</a:t>
            </a:r>
            <a:r>
              <a:rPr lang="en-US" dirty="0"/>
              <a:t> Disease instance. As a part of the organism it is, like the organism itself, an independent continuant (IC). This Disease instance is a certain disposition (DC), which inheres in the corresponding disorder in the patient, and is itself the potentiality for (and is realized in) instances of Pathological Mental Process (O) of certain pro- </a:t>
            </a:r>
            <a:r>
              <a:rPr lang="en-US" dirty="0" err="1"/>
              <a:t>cess</a:t>
            </a:r>
            <a:r>
              <a:rPr lang="en-US" dirty="0"/>
              <a:t> types, for example as manifested in the form of signs and symptoms. Typically, multiple patterns of such processes - multiple presentations, in other words, or what we shall officially call multiple Disease Courses (O) - will be associated with the same Disorder type, for example in reflection of the presence or absence of pharmaceutical or other interventions, of differences in environmental influence, and so forth. </a:t>
            </a:r>
          </a:p>
          <a:p>
            <a:endParaRPr lang="en-US" dirty="0"/>
          </a:p>
        </p:txBody>
      </p:sp>
      <p:sp>
        <p:nvSpPr>
          <p:cNvPr id="4" name="Slide Number Placeholder 3"/>
          <p:cNvSpPr>
            <a:spLocks noGrp="1"/>
          </p:cNvSpPr>
          <p:nvPr>
            <p:ph type="sldNum" sz="quarter" idx="5"/>
          </p:nvPr>
        </p:nvSpPr>
        <p:spPr/>
        <p:txBody>
          <a:bodyPr/>
          <a:lstStyle/>
          <a:p>
            <a:fld id="{EA06D3E9-07FF-9647-8CC8-D73A7CE2BB8A}" type="slidenum">
              <a:rPr lang="en-US" smtClean="0"/>
              <a:t>9</a:t>
            </a:fld>
            <a:endParaRPr lang="en-US"/>
          </a:p>
        </p:txBody>
      </p:sp>
    </p:spTree>
    <p:extLst>
      <p:ext uri="{BB962C8B-B14F-4D97-AF65-F5344CB8AC3E}">
        <p14:creationId xmlns:p14="http://schemas.microsoft.com/office/powerpoint/2010/main" val="2232865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being rooted in Basic Formal Ontology and in the Ontology of General Medical Science our ontology is fully compatible with other ontologies that adhere to the principles of the Open Biomedical Ontology Foundry. </a:t>
            </a:r>
          </a:p>
          <a:p>
            <a:r>
              <a:rPr lang="en-US" dirty="0"/>
              <a:t>Not based on any specific theory of mind, nor does it commit us to either the categorical or dimensional view on mental disease. </a:t>
            </a:r>
          </a:p>
          <a:p>
            <a:endParaRPr lang="en-US" dirty="0"/>
          </a:p>
        </p:txBody>
      </p:sp>
      <p:sp>
        <p:nvSpPr>
          <p:cNvPr id="4" name="Slide Number Placeholder 3"/>
          <p:cNvSpPr>
            <a:spLocks noGrp="1"/>
          </p:cNvSpPr>
          <p:nvPr>
            <p:ph type="sldNum" sz="quarter" idx="5"/>
          </p:nvPr>
        </p:nvSpPr>
        <p:spPr/>
        <p:txBody>
          <a:bodyPr/>
          <a:lstStyle/>
          <a:p>
            <a:fld id="{EA06D3E9-07FF-9647-8CC8-D73A7CE2BB8A}" type="slidenum">
              <a:rPr lang="en-US" smtClean="0"/>
              <a:t>10</a:t>
            </a:fld>
            <a:endParaRPr lang="en-US"/>
          </a:p>
        </p:txBody>
      </p:sp>
    </p:spTree>
    <p:extLst>
      <p:ext uri="{BB962C8B-B14F-4D97-AF65-F5344CB8AC3E}">
        <p14:creationId xmlns:p14="http://schemas.microsoft.com/office/powerpoint/2010/main" val="150125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6961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72582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59374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3505200" y="6492875"/>
            <a:ext cx="2895600" cy="365125"/>
          </a:xfrm>
          <a:prstGeom prst="rect">
            <a:avLst/>
          </a:prstGeom>
        </p:spPr>
        <p:txBody>
          <a:bodyPr/>
          <a:lstStyle/>
          <a:p>
            <a:pPr defTabSz="914400"/>
            <a:endParaRPr lang="en-US" dirty="0">
              <a:solidFill>
                <a:prstClr val="black"/>
              </a:solidFill>
            </a:endParaRPr>
          </a:p>
        </p:txBody>
      </p:sp>
      <p:sp>
        <p:nvSpPr>
          <p:cNvPr id="4" name="Date Placeholder 3"/>
          <p:cNvSpPr>
            <a:spLocks noGrp="1"/>
          </p:cNvSpPr>
          <p:nvPr>
            <p:ph type="dt" sz="half" idx="10"/>
          </p:nvPr>
        </p:nvSpPr>
        <p:spPr>
          <a:xfrm>
            <a:off x="0" y="6501735"/>
            <a:ext cx="3733800" cy="365125"/>
          </a:xfrm>
          <a:prstGeom prst="rect">
            <a:avLst/>
          </a:prstGeom>
        </p:spPr>
        <p:txBody>
          <a:bodyPr/>
          <a:lstStyle/>
          <a:p>
            <a:pPr defTabSz="914400"/>
            <a:endParaRPr lang="en-US" dirty="0">
              <a:solidFill>
                <a:prstClr val="black"/>
              </a:solidFill>
            </a:endParaRPr>
          </a:p>
        </p:txBody>
      </p:sp>
      <p:sp>
        <p:nvSpPr>
          <p:cNvPr id="6" name="Slide Number Placeholder 5"/>
          <p:cNvSpPr>
            <a:spLocks noGrp="1"/>
          </p:cNvSpPr>
          <p:nvPr>
            <p:ph type="sldNum" sz="quarter" idx="12"/>
          </p:nvPr>
        </p:nvSpPr>
        <p:spPr/>
        <p:txBody>
          <a:bodyPr/>
          <a:lstStyle/>
          <a:p>
            <a:fld id="{27019B88-CD42-45A9-8D5B-BEF706A5207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4218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chemeClr val="tx2">
                    <a:lumMod val="60000"/>
                    <a:lumOff val="4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solidFill>
                  <a:srgbClr val="0070C0"/>
                </a:solidFill>
              </a:defRPr>
            </a:lvl1pPr>
          </a:lstStyle>
          <a:p>
            <a:r>
              <a:rPr lang="en-US"/>
              <a:t>p.</a:t>
            </a:r>
            <a:fld id="{27019B88-CD42-45A9-8D5B-BEF706A52079}" type="slidenum">
              <a:rPr lang="en-US" smtClean="0"/>
              <a:pPr/>
              <a:t>‹#›</a:t>
            </a:fld>
            <a:endParaRPr lang="en-US" dirty="0"/>
          </a:p>
        </p:txBody>
      </p:sp>
    </p:spTree>
    <p:extLst>
      <p:ext uri="{BB962C8B-B14F-4D97-AF65-F5344CB8AC3E}">
        <p14:creationId xmlns:p14="http://schemas.microsoft.com/office/powerpoint/2010/main" val="3101796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0" y="6501735"/>
            <a:ext cx="3733800" cy="365125"/>
          </a:xfrm>
          <a:prstGeom prst="rect">
            <a:avLst/>
          </a:prstGeom>
        </p:spPr>
        <p:txBody>
          <a:bodyPr/>
          <a:lstStyle/>
          <a:p>
            <a:pPr defTabSz="914400"/>
            <a:endParaRPr lang="en-US">
              <a:solidFill>
                <a:prstClr val="black"/>
              </a:solidFill>
            </a:endParaRPr>
          </a:p>
        </p:txBody>
      </p:sp>
      <p:sp>
        <p:nvSpPr>
          <p:cNvPr id="5" name="Footer Placeholder 4"/>
          <p:cNvSpPr>
            <a:spLocks noGrp="1"/>
          </p:cNvSpPr>
          <p:nvPr>
            <p:ph type="ftr" sz="quarter" idx="11"/>
          </p:nvPr>
        </p:nvSpPr>
        <p:spPr>
          <a:xfrm>
            <a:off x="3505200" y="6492875"/>
            <a:ext cx="2895600" cy="365125"/>
          </a:xfrm>
          <a:prstGeom prst="rect">
            <a:avLst/>
          </a:prstGeom>
        </p:spPr>
        <p:txBody>
          <a:bodyPr/>
          <a:lstStyle/>
          <a:p>
            <a:pPr defTabSz="914400"/>
            <a:endParaRPr lang="en-US" dirty="0">
              <a:solidFill>
                <a:prstClr val="black"/>
              </a:solidFill>
            </a:endParaRPr>
          </a:p>
        </p:txBody>
      </p:sp>
      <p:sp>
        <p:nvSpPr>
          <p:cNvPr id="6" name="Slide Number Placeholder 5"/>
          <p:cNvSpPr>
            <a:spLocks noGrp="1"/>
          </p:cNvSpPr>
          <p:nvPr>
            <p:ph type="sldNum" sz="quarter" idx="12"/>
          </p:nvPr>
        </p:nvSpPr>
        <p:spPr/>
        <p:txBody>
          <a:bodyPr/>
          <a:lstStyle/>
          <a:p>
            <a:fld id="{27019B88-CD42-45A9-8D5B-BEF706A5207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52247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0" y="6501735"/>
            <a:ext cx="3733800" cy="365125"/>
          </a:xfrm>
          <a:prstGeom prst="rect">
            <a:avLst/>
          </a:prstGeom>
        </p:spPr>
        <p:txBody>
          <a:bodyPr/>
          <a:lstStyle/>
          <a:p>
            <a:pPr defTabSz="914400"/>
            <a:endParaRPr lang="en-US">
              <a:solidFill>
                <a:prstClr val="black"/>
              </a:solidFill>
            </a:endParaRPr>
          </a:p>
        </p:txBody>
      </p:sp>
      <p:sp>
        <p:nvSpPr>
          <p:cNvPr id="6" name="Footer Placeholder 5"/>
          <p:cNvSpPr>
            <a:spLocks noGrp="1"/>
          </p:cNvSpPr>
          <p:nvPr>
            <p:ph type="ftr" sz="quarter" idx="11"/>
          </p:nvPr>
        </p:nvSpPr>
        <p:spPr>
          <a:xfrm>
            <a:off x="3505200" y="6492875"/>
            <a:ext cx="2895600" cy="365125"/>
          </a:xfrm>
          <a:prstGeom prst="rect">
            <a:avLst/>
          </a:prstGeom>
        </p:spPr>
        <p:txBody>
          <a:bodyPr/>
          <a:lstStyle/>
          <a:p>
            <a:pPr defTabSz="914400"/>
            <a:endParaRPr lang="en-US">
              <a:solidFill>
                <a:prstClr val="black"/>
              </a:solidFill>
            </a:endParaRPr>
          </a:p>
        </p:txBody>
      </p:sp>
      <p:sp>
        <p:nvSpPr>
          <p:cNvPr id="7" name="Slide Number Placeholder 6"/>
          <p:cNvSpPr>
            <a:spLocks noGrp="1"/>
          </p:cNvSpPr>
          <p:nvPr>
            <p:ph type="sldNum" sz="quarter" idx="12"/>
          </p:nvPr>
        </p:nvSpPr>
        <p:spPr/>
        <p:txBody>
          <a:bodyPr/>
          <a:lstStyle/>
          <a:p>
            <a:fld id="{27019B88-CD42-45A9-8D5B-BEF706A5207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97596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0" y="6501735"/>
            <a:ext cx="3733800" cy="365125"/>
          </a:xfrm>
          <a:prstGeom prst="rect">
            <a:avLst/>
          </a:prstGeom>
        </p:spPr>
        <p:txBody>
          <a:bodyPr/>
          <a:lstStyle/>
          <a:p>
            <a:pPr defTabSz="914400"/>
            <a:endParaRPr lang="en-US">
              <a:solidFill>
                <a:prstClr val="black"/>
              </a:solidFill>
            </a:endParaRPr>
          </a:p>
        </p:txBody>
      </p:sp>
      <p:sp>
        <p:nvSpPr>
          <p:cNvPr id="8" name="Footer Placeholder 7"/>
          <p:cNvSpPr>
            <a:spLocks noGrp="1"/>
          </p:cNvSpPr>
          <p:nvPr>
            <p:ph type="ftr" sz="quarter" idx="11"/>
          </p:nvPr>
        </p:nvSpPr>
        <p:spPr>
          <a:xfrm>
            <a:off x="3505200" y="6492875"/>
            <a:ext cx="2895600" cy="365125"/>
          </a:xfrm>
          <a:prstGeom prst="rect">
            <a:avLst/>
          </a:prstGeom>
        </p:spPr>
        <p:txBody>
          <a:bodyPr/>
          <a:lstStyle/>
          <a:p>
            <a:pPr defTabSz="914400"/>
            <a:endParaRPr lang="en-US">
              <a:solidFill>
                <a:prstClr val="black"/>
              </a:solidFill>
            </a:endParaRPr>
          </a:p>
        </p:txBody>
      </p:sp>
      <p:sp>
        <p:nvSpPr>
          <p:cNvPr id="9" name="Slide Number Placeholder 8"/>
          <p:cNvSpPr>
            <a:spLocks noGrp="1"/>
          </p:cNvSpPr>
          <p:nvPr>
            <p:ph type="sldNum" sz="quarter" idx="12"/>
          </p:nvPr>
        </p:nvSpPr>
        <p:spPr/>
        <p:txBody>
          <a:bodyPr/>
          <a:lstStyle/>
          <a:p>
            <a:fld id="{27019B88-CD42-45A9-8D5B-BEF706A5207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5440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0" y="6501735"/>
            <a:ext cx="3733800" cy="365125"/>
          </a:xfrm>
          <a:prstGeom prst="rect">
            <a:avLst/>
          </a:prstGeom>
        </p:spPr>
        <p:txBody>
          <a:bodyPr/>
          <a:lstStyle/>
          <a:p>
            <a:pPr defTabSz="914400"/>
            <a:endParaRPr lang="en-US">
              <a:solidFill>
                <a:prstClr val="black"/>
              </a:solidFill>
            </a:endParaRPr>
          </a:p>
        </p:txBody>
      </p:sp>
      <p:sp>
        <p:nvSpPr>
          <p:cNvPr id="4" name="Footer Placeholder 3"/>
          <p:cNvSpPr>
            <a:spLocks noGrp="1"/>
          </p:cNvSpPr>
          <p:nvPr>
            <p:ph type="ftr" sz="quarter" idx="11"/>
          </p:nvPr>
        </p:nvSpPr>
        <p:spPr>
          <a:xfrm>
            <a:off x="3505200" y="6492875"/>
            <a:ext cx="2895600" cy="365125"/>
          </a:xfrm>
          <a:prstGeom prst="rect">
            <a:avLst/>
          </a:prstGeom>
        </p:spPr>
        <p:txBody>
          <a:bodyPr/>
          <a:lstStyle/>
          <a:p>
            <a:pPr defTabSz="914400"/>
            <a:endParaRPr lang="en-US">
              <a:solidFill>
                <a:prstClr val="black"/>
              </a:solidFill>
            </a:endParaRPr>
          </a:p>
        </p:txBody>
      </p:sp>
      <p:sp>
        <p:nvSpPr>
          <p:cNvPr id="5" name="Slide Number Placeholder 4"/>
          <p:cNvSpPr>
            <a:spLocks noGrp="1"/>
          </p:cNvSpPr>
          <p:nvPr>
            <p:ph type="sldNum" sz="quarter" idx="12"/>
          </p:nvPr>
        </p:nvSpPr>
        <p:spPr/>
        <p:txBody>
          <a:bodyPr/>
          <a:lstStyle/>
          <a:p>
            <a:fld id="{27019B88-CD42-45A9-8D5B-BEF706A5207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68838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501735"/>
            <a:ext cx="3733800" cy="365125"/>
          </a:xfrm>
          <a:prstGeom prst="rect">
            <a:avLst/>
          </a:prstGeom>
        </p:spPr>
        <p:txBody>
          <a:bodyPr/>
          <a:lstStyle/>
          <a:p>
            <a:pPr defTabSz="914400"/>
            <a:endParaRPr lang="en-US">
              <a:solidFill>
                <a:prstClr val="black"/>
              </a:solidFill>
            </a:endParaRPr>
          </a:p>
        </p:txBody>
      </p:sp>
      <p:sp>
        <p:nvSpPr>
          <p:cNvPr id="3" name="Footer Placeholder 2"/>
          <p:cNvSpPr>
            <a:spLocks noGrp="1"/>
          </p:cNvSpPr>
          <p:nvPr>
            <p:ph type="ftr" sz="quarter" idx="11"/>
          </p:nvPr>
        </p:nvSpPr>
        <p:spPr>
          <a:xfrm>
            <a:off x="3505200" y="6492875"/>
            <a:ext cx="2895600" cy="365125"/>
          </a:xfrm>
          <a:prstGeom prst="rect">
            <a:avLst/>
          </a:prstGeom>
        </p:spPr>
        <p:txBody>
          <a:bodyPr/>
          <a:lstStyle/>
          <a:p>
            <a:pPr defTabSz="914400"/>
            <a:endParaRPr lang="en-US">
              <a:solidFill>
                <a:prstClr val="black"/>
              </a:solidFill>
            </a:endParaRPr>
          </a:p>
        </p:txBody>
      </p:sp>
      <p:sp>
        <p:nvSpPr>
          <p:cNvPr id="4" name="Slide Number Placeholder 3"/>
          <p:cNvSpPr>
            <a:spLocks noGrp="1"/>
          </p:cNvSpPr>
          <p:nvPr>
            <p:ph type="sldNum" sz="quarter" idx="12"/>
          </p:nvPr>
        </p:nvSpPr>
        <p:spPr/>
        <p:txBody>
          <a:bodyPr/>
          <a:lstStyle/>
          <a:p>
            <a:fld id="{27019B88-CD42-45A9-8D5B-BEF706A5207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03199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0" y="6501735"/>
            <a:ext cx="3733800" cy="365125"/>
          </a:xfrm>
          <a:prstGeom prst="rect">
            <a:avLst/>
          </a:prstGeom>
        </p:spPr>
        <p:txBody>
          <a:bodyPr/>
          <a:lstStyle/>
          <a:p>
            <a:pPr defTabSz="914400"/>
            <a:endParaRPr lang="en-US">
              <a:solidFill>
                <a:prstClr val="black"/>
              </a:solidFill>
            </a:endParaRPr>
          </a:p>
        </p:txBody>
      </p:sp>
      <p:sp>
        <p:nvSpPr>
          <p:cNvPr id="6" name="Footer Placeholder 5"/>
          <p:cNvSpPr>
            <a:spLocks noGrp="1"/>
          </p:cNvSpPr>
          <p:nvPr>
            <p:ph type="ftr" sz="quarter" idx="11"/>
          </p:nvPr>
        </p:nvSpPr>
        <p:spPr>
          <a:xfrm>
            <a:off x="3505200" y="6492875"/>
            <a:ext cx="2895600" cy="365125"/>
          </a:xfrm>
          <a:prstGeom prst="rect">
            <a:avLst/>
          </a:prstGeom>
        </p:spPr>
        <p:txBody>
          <a:bodyPr/>
          <a:lstStyle/>
          <a:p>
            <a:pPr defTabSz="914400"/>
            <a:endParaRPr lang="en-US">
              <a:solidFill>
                <a:prstClr val="black"/>
              </a:solidFill>
            </a:endParaRPr>
          </a:p>
        </p:txBody>
      </p:sp>
      <p:sp>
        <p:nvSpPr>
          <p:cNvPr id="7" name="Slide Number Placeholder 6"/>
          <p:cNvSpPr>
            <a:spLocks noGrp="1"/>
          </p:cNvSpPr>
          <p:nvPr>
            <p:ph type="sldNum" sz="quarter" idx="12"/>
          </p:nvPr>
        </p:nvSpPr>
        <p:spPr/>
        <p:txBody>
          <a:bodyPr/>
          <a:lstStyle/>
          <a:p>
            <a:fld id="{27019B88-CD42-45A9-8D5B-BEF706A5207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1191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1905"/>
          </a:xfrm>
        </p:spPr>
        <p:txBody>
          <a:bodyPr/>
          <a:lstStyle/>
          <a:p>
            <a:r>
              <a:rPr lang="en-US"/>
              <a:t>Click to edit Master title style</a:t>
            </a:r>
          </a:p>
        </p:txBody>
      </p:sp>
      <p:sp>
        <p:nvSpPr>
          <p:cNvPr id="3" name="Content Placeholder 2"/>
          <p:cNvSpPr>
            <a:spLocks noGrp="1"/>
          </p:cNvSpPr>
          <p:nvPr>
            <p:ph idx="1"/>
          </p:nvPr>
        </p:nvSpPr>
        <p:spPr>
          <a:xfrm>
            <a:off x="457200" y="1130060"/>
            <a:ext cx="8229600" cy="5080959"/>
          </a:xfrm>
        </p:spPr>
        <p:txBody>
          <a:bodyPr>
            <a:normAutofit/>
          </a:bodyPr>
          <a:lstStyle>
            <a:lvl1pPr>
              <a:defRPr sz="24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1800">
                <a:latin typeface="Times New Roman" pitchFamily="18" charset="0"/>
                <a:cs typeface="Times New Roman" pitchFamily="18" charset="0"/>
              </a:defRPr>
            </a:lvl3pPr>
            <a:lvl4pPr>
              <a:defRPr sz="1600">
                <a:latin typeface="Times New Roman" pitchFamily="18" charset="0"/>
                <a:cs typeface="Times New Roman" pitchFamily="18" charset="0"/>
              </a:defRPr>
            </a:lvl4pPr>
            <a:lvl5pPr>
              <a:defRPr sz="16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60242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0" y="6501735"/>
            <a:ext cx="3733800" cy="365125"/>
          </a:xfrm>
          <a:prstGeom prst="rect">
            <a:avLst/>
          </a:prstGeom>
        </p:spPr>
        <p:txBody>
          <a:bodyPr/>
          <a:lstStyle/>
          <a:p>
            <a:pPr defTabSz="914400"/>
            <a:endParaRPr lang="en-US">
              <a:solidFill>
                <a:prstClr val="black"/>
              </a:solidFill>
            </a:endParaRPr>
          </a:p>
        </p:txBody>
      </p:sp>
      <p:sp>
        <p:nvSpPr>
          <p:cNvPr id="6" name="Footer Placeholder 5"/>
          <p:cNvSpPr>
            <a:spLocks noGrp="1"/>
          </p:cNvSpPr>
          <p:nvPr>
            <p:ph type="ftr" sz="quarter" idx="11"/>
          </p:nvPr>
        </p:nvSpPr>
        <p:spPr>
          <a:xfrm>
            <a:off x="3505200" y="6492875"/>
            <a:ext cx="2895600" cy="365125"/>
          </a:xfrm>
          <a:prstGeom prst="rect">
            <a:avLst/>
          </a:prstGeom>
        </p:spPr>
        <p:txBody>
          <a:bodyPr/>
          <a:lstStyle/>
          <a:p>
            <a:pPr defTabSz="914400"/>
            <a:endParaRPr lang="en-US">
              <a:solidFill>
                <a:prstClr val="black"/>
              </a:solidFill>
            </a:endParaRPr>
          </a:p>
        </p:txBody>
      </p:sp>
      <p:sp>
        <p:nvSpPr>
          <p:cNvPr id="7" name="Slide Number Placeholder 6"/>
          <p:cNvSpPr>
            <a:spLocks noGrp="1"/>
          </p:cNvSpPr>
          <p:nvPr>
            <p:ph type="sldNum" sz="quarter" idx="12"/>
          </p:nvPr>
        </p:nvSpPr>
        <p:spPr/>
        <p:txBody>
          <a:bodyPr/>
          <a:lstStyle/>
          <a:p>
            <a:fld id="{27019B88-CD42-45A9-8D5B-BEF706A5207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29235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501735"/>
            <a:ext cx="3733800" cy="365125"/>
          </a:xfrm>
          <a:prstGeom prst="rect">
            <a:avLst/>
          </a:prstGeom>
        </p:spPr>
        <p:txBody>
          <a:bodyPr/>
          <a:lstStyle/>
          <a:p>
            <a:pPr defTabSz="914400"/>
            <a:endParaRPr lang="en-US">
              <a:solidFill>
                <a:prstClr val="black"/>
              </a:solidFill>
            </a:endParaRPr>
          </a:p>
        </p:txBody>
      </p:sp>
      <p:sp>
        <p:nvSpPr>
          <p:cNvPr id="5" name="Footer Placeholder 4"/>
          <p:cNvSpPr>
            <a:spLocks noGrp="1"/>
          </p:cNvSpPr>
          <p:nvPr>
            <p:ph type="ftr" sz="quarter" idx="11"/>
          </p:nvPr>
        </p:nvSpPr>
        <p:spPr>
          <a:xfrm>
            <a:off x="3505200" y="6492875"/>
            <a:ext cx="2895600" cy="365125"/>
          </a:xfrm>
          <a:prstGeom prst="rect">
            <a:avLst/>
          </a:prstGeom>
        </p:spPr>
        <p:txBody>
          <a:bodyPr/>
          <a:lstStyle/>
          <a:p>
            <a:pPr defTabSz="914400"/>
            <a:endParaRPr lang="en-US">
              <a:solidFill>
                <a:prstClr val="black"/>
              </a:solidFill>
            </a:endParaRPr>
          </a:p>
        </p:txBody>
      </p:sp>
      <p:sp>
        <p:nvSpPr>
          <p:cNvPr id="6" name="Slide Number Placeholder 5"/>
          <p:cNvSpPr>
            <a:spLocks noGrp="1"/>
          </p:cNvSpPr>
          <p:nvPr>
            <p:ph type="sldNum" sz="quarter" idx="12"/>
          </p:nvPr>
        </p:nvSpPr>
        <p:spPr/>
        <p:txBody>
          <a:bodyPr/>
          <a:lstStyle/>
          <a:p>
            <a:fld id="{27019B88-CD42-45A9-8D5B-BEF706A5207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1139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501735"/>
            <a:ext cx="3733800" cy="365125"/>
          </a:xfrm>
          <a:prstGeom prst="rect">
            <a:avLst/>
          </a:prstGeom>
        </p:spPr>
        <p:txBody>
          <a:bodyPr/>
          <a:lstStyle/>
          <a:p>
            <a:pPr defTabSz="914400"/>
            <a:endParaRPr lang="en-US">
              <a:solidFill>
                <a:prstClr val="black"/>
              </a:solidFill>
            </a:endParaRPr>
          </a:p>
        </p:txBody>
      </p:sp>
      <p:sp>
        <p:nvSpPr>
          <p:cNvPr id="5" name="Footer Placeholder 4"/>
          <p:cNvSpPr>
            <a:spLocks noGrp="1"/>
          </p:cNvSpPr>
          <p:nvPr>
            <p:ph type="ftr" sz="quarter" idx="11"/>
          </p:nvPr>
        </p:nvSpPr>
        <p:spPr>
          <a:xfrm>
            <a:off x="3505200" y="6492875"/>
            <a:ext cx="2895600" cy="365125"/>
          </a:xfrm>
          <a:prstGeom prst="rect">
            <a:avLst/>
          </a:prstGeom>
        </p:spPr>
        <p:txBody>
          <a:bodyPr/>
          <a:lstStyle/>
          <a:p>
            <a:pPr defTabSz="914400"/>
            <a:endParaRPr lang="en-US">
              <a:solidFill>
                <a:prstClr val="black"/>
              </a:solidFill>
            </a:endParaRPr>
          </a:p>
        </p:txBody>
      </p:sp>
      <p:sp>
        <p:nvSpPr>
          <p:cNvPr id="6" name="Slide Number Placeholder 5"/>
          <p:cNvSpPr>
            <a:spLocks noGrp="1"/>
          </p:cNvSpPr>
          <p:nvPr>
            <p:ph type="sldNum" sz="quarter" idx="12"/>
          </p:nvPr>
        </p:nvSpPr>
        <p:spPr/>
        <p:txBody>
          <a:bodyPr/>
          <a:lstStyle/>
          <a:p>
            <a:fld id="{27019B88-CD42-45A9-8D5B-BEF706A5207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0397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3987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559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11/27/18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39916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11/27/18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28048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11/27/18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08491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7912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56096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11/27/18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3994860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43000"/>
            <a:ext cx="8229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6477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458200" y="6503508"/>
            <a:ext cx="533400" cy="354492"/>
          </a:xfrm>
          <a:prstGeom prst="rect">
            <a:avLst/>
          </a:prstGeom>
        </p:spPr>
        <p:txBody>
          <a:bodyPr vert="horz" lIns="91440" tIns="45720" rIns="91440" bIns="45720" rtlCol="0" anchor="ctr"/>
          <a:lstStyle>
            <a:lvl1pPr algn="r">
              <a:defRPr sz="1200">
                <a:solidFill>
                  <a:schemeClr val="tx1"/>
                </a:solidFill>
              </a:defRPr>
            </a:lvl1pPr>
          </a:lstStyle>
          <a:p>
            <a:pPr defTabSz="914400"/>
            <a:fld id="{27019B88-CD42-45A9-8D5B-BEF706A52079}" type="slidenum">
              <a:rPr lang="en-US" smtClean="0">
                <a:solidFill>
                  <a:prstClr val="black"/>
                </a:solidFill>
              </a:rPr>
              <a:pPr defTabSz="914400"/>
              <a:t>‹#›</a:t>
            </a:fld>
            <a:endParaRPr lang="en-US" dirty="0">
              <a:solidFill>
                <a:prstClr val="black"/>
              </a:solidFill>
            </a:endParaRPr>
          </a:p>
        </p:txBody>
      </p:sp>
      <p:cxnSp>
        <p:nvCxnSpPr>
          <p:cNvPr id="11" name="Straight Connector 10"/>
          <p:cNvCxnSpPr/>
          <p:nvPr userDrawn="1"/>
        </p:nvCxnSpPr>
        <p:spPr>
          <a:xfrm>
            <a:off x="0" y="9144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919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179467"/>
            <a:ext cx="8229600" cy="762000"/>
          </a:xfrm>
        </p:spPr>
        <p:txBody>
          <a:bodyPr>
            <a:normAutofit fontScale="90000"/>
          </a:bodyPr>
          <a:lstStyle/>
          <a:p>
            <a:r>
              <a:rPr lang="en-US" dirty="0">
                <a:solidFill>
                  <a:srgbClr val="0000FF"/>
                </a:solidFill>
              </a:rPr>
              <a:t>Foundations for a realist ontology of mental disease</a:t>
            </a:r>
          </a:p>
        </p:txBody>
      </p:sp>
      <p:sp>
        <p:nvSpPr>
          <p:cNvPr id="3" name="Subtitle 2"/>
          <p:cNvSpPr>
            <a:spLocks noGrp="1"/>
          </p:cNvSpPr>
          <p:nvPr>
            <p:ph idx="1"/>
          </p:nvPr>
        </p:nvSpPr>
        <p:spPr>
          <a:xfrm>
            <a:off x="571500" y="3522216"/>
            <a:ext cx="8001000" cy="2701031"/>
          </a:xfrm>
        </p:spPr>
        <p:txBody>
          <a:bodyPr>
            <a:normAutofit/>
          </a:bodyPr>
          <a:lstStyle/>
          <a:p>
            <a:pPr marL="0" indent="0" algn="ctr">
              <a:buNone/>
            </a:pPr>
            <a:r>
              <a:rPr lang="en-US" dirty="0"/>
              <a:t>Reviewed by </a:t>
            </a:r>
            <a:r>
              <a:rPr lang="en-US" dirty="0" err="1"/>
              <a:t>Yangfan</a:t>
            </a:r>
            <a:r>
              <a:rPr lang="en-US" dirty="0"/>
              <a:t> Sun</a:t>
            </a:r>
            <a:endParaRPr lang="en-US" dirty="0">
              <a:solidFill>
                <a:schemeClr val="tx1"/>
              </a:solidFill>
            </a:endParaRPr>
          </a:p>
          <a:p>
            <a:pPr marL="0" indent="0" algn="ctr">
              <a:buNone/>
            </a:pPr>
            <a:r>
              <a:rPr lang="en-US" sz="2000" dirty="0"/>
              <a:t>Dept of Computer Science &amp; Electrical Engineering</a:t>
            </a:r>
          </a:p>
          <a:p>
            <a:pPr marL="0" indent="0" algn="ctr">
              <a:buNone/>
            </a:pPr>
            <a:r>
              <a:rPr lang="en-US" sz="2000" dirty="0"/>
              <a:t>University of Missouri, Kansas City</a:t>
            </a:r>
          </a:p>
          <a:p>
            <a:pPr marL="0" indent="0" algn="ctr">
              <a:buNone/>
            </a:pPr>
            <a:r>
              <a:rPr lang="en-US" sz="2000" dirty="0"/>
              <a:t>Email: ysb5b@mail.umkc.edu</a:t>
            </a:r>
          </a:p>
          <a:p>
            <a:pPr marL="0" indent="0" algn="ctr">
              <a:buNone/>
            </a:pPr>
            <a:endParaRPr lang="en-US" sz="2000" dirty="0"/>
          </a:p>
        </p:txBody>
      </p:sp>
    </p:spTree>
    <p:extLst>
      <p:ext uri="{BB962C8B-B14F-4D97-AF65-F5344CB8AC3E}">
        <p14:creationId xmlns:p14="http://schemas.microsoft.com/office/powerpoint/2010/main" val="1321661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AF1C-36E3-B74D-889E-636F6FA13EA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B1626EF-B491-4342-A6F9-B961616D583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By using the realism based approach the paper have been able to identify certain confusions in the clinical terminology around mental disease, disorder, and illness. </a:t>
            </a:r>
          </a:p>
          <a:p>
            <a:r>
              <a:rPr lang="en-US" dirty="0">
                <a:latin typeface="Times New Roman" panose="02020603050405020304" pitchFamily="18" charset="0"/>
                <a:cs typeface="Times New Roman" panose="02020603050405020304" pitchFamily="18" charset="0"/>
              </a:rPr>
              <a:t>To bring clarity, the paper presented an ontology resting on the identification of mental diseases as dispositions which exist because of underlying disorders in mental functioning related anatomical structures.</a:t>
            </a:r>
            <a:endParaRPr lang="en-US" dirty="0"/>
          </a:p>
        </p:txBody>
      </p:sp>
      <p:sp>
        <p:nvSpPr>
          <p:cNvPr id="4" name="Slide Number Placeholder 3">
            <a:extLst>
              <a:ext uri="{FF2B5EF4-FFF2-40B4-BE49-F238E27FC236}">
                <a16:creationId xmlns:a16="http://schemas.microsoft.com/office/drawing/2014/main" id="{212F8803-2C41-A44E-86DB-3F9B54F18A23}"/>
              </a:ext>
            </a:extLst>
          </p:cNvPr>
          <p:cNvSpPr>
            <a:spLocks noGrp="1"/>
          </p:cNvSpPr>
          <p:nvPr>
            <p:ph type="sldNum" sz="quarter" idx="12"/>
          </p:nvPr>
        </p:nvSpPr>
        <p:spPr/>
        <p:txBody>
          <a:bodyPr/>
          <a:lstStyle/>
          <a:p>
            <a:r>
              <a:rPr lang="en-US"/>
              <a:t>p.</a:t>
            </a:r>
            <a:fld id="{27019B88-CD42-45A9-8D5B-BEF706A52079}" type="slidenum">
              <a:rPr lang="en-US" smtClean="0"/>
              <a:pPr/>
              <a:t>10</a:t>
            </a:fld>
            <a:endParaRPr lang="en-US" dirty="0"/>
          </a:p>
        </p:txBody>
      </p:sp>
    </p:spTree>
    <p:extLst>
      <p:ext uri="{BB962C8B-B14F-4D97-AF65-F5344CB8AC3E}">
        <p14:creationId xmlns:p14="http://schemas.microsoft.com/office/powerpoint/2010/main" val="247112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normAutofit/>
          </a:bodyPr>
          <a:lstStyle/>
          <a:p>
            <a:r>
              <a:rPr lang="en-US" altLang="zh-CN" sz="4800" dirty="0"/>
              <a:t>Thank you!</a:t>
            </a:r>
            <a:endParaRPr lang="zh-CN" altLang="en-US" sz="4800" dirty="0"/>
          </a:p>
        </p:txBody>
      </p:sp>
    </p:spTree>
    <p:extLst>
      <p:ext uri="{BB962C8B-B14F-4D97-AF65-F5344CB8AC3E}">
        <p14:creationId xmlns:p14="http://schemas.microsoft.com/office/powerpoint/2010/main" val="152862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3CC7-5135-B74A-BCBC-9017E8BF71F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FD40450-1D4A-7943-9422-2569E468B5FF}"/>
              </a:ext>
            </a:extLst>
          </p:cNvPr>
          <p:cNvSpPr>
            <a:spLocks noGrp="1"/>
          </p:cNvSpPr>
          <p:nvPr>
            <p:ph idx="1"/>
          </p:nvPr>
        </p:nvSpPr>
        <p:spPr/>
        <p:txBody>
          <a:bodyPr>
            <a:normAutofit/>
          </a:bodyPr>
          <a:lstStyle/>
          <a:p>
            <a:pPr>
              <a:buFont typeface="Wingdings" pitchFamily="2" charset="2"/>
              <a:buChar char="q"/>
            </a:pPr>
            <a:r>
              <a:rPr lang="en-US" b="1" i="1" dirty="0">
                <a:latin typeface="Times New Roman" panose="02020603050405020304" pitchFamily="18" charset="0"/>
                <a:cs typeface="Times New Roman" panose="02020603050405020304" pitchFamily="18" charset="0"/>
              </a:rPr>
              <a:t>Motivation</a:t>
            </a:r>
            <a:r>
              <a:rPr lang="en-US" dirty="0">
                <a:latin typeface="Times New Roman" panose="02020603050405020304" pitchFamily="18" charset="0"/>
                <a:cs typeface="Times New Roman" panose="02020603050405020304" pitchFamily="18" charset="0"/>
              </a:rPr>
              <a:t>: The classifications of mental disorders have existed for over one hundred years and still remains unspecified what terms such as </a:t>
            </a:r>
            <a:r>
              <a:rPr lang="en-US" b="1" i="1" dirty="0">
                <a:latin typeface="Times New Roman" panose="02020603050405020304" pitchFamily="18" charset="0"/>
                <a:cs typeface="Times New Roman" panose="02020603050405020304" pitchFamily="18" charset="0"/>
              </a:rPr>
              <a:t>mental disorder, disease and illness</a:t>
            </a:r>
            <a:r>
              <a:rPr lang="en-US" dirty="0">
                <a:latin typeface="Times New Roman" panose="02020603050405020304" pitchFamily="18" charset="0"/>
                <a:cs typeface="Times New Roman" panose="02020603050405020304" pitchFamily="18" charset="0"/>
              </a:rPr>
              <a:t>.</a:t>
            </a:r>
          </a:p>
          <a:p>
            <a:pPr>
              <a:buFont typeface="Wingdings" pitchFamily="2" charset="2"/>
              <a:buChar char="q"/>
            </a:pPr>
            <a:r>
              <a:rPr lang="en-US" b="1" i="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Ontologies can address this shortfall</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provide a formal description of the structure of some pre-existing terminology or classification, rather than of the corresponding structures and processes on the side of the patient. </a:t>
            </a:r>
          </a:p>
          <a:p>
            <a:pPr>
              <a:buFont typeface="Wingdings" pitchFamily="2" charset="2"/>
              <a:buChar char="q"/>
            </a:pPr>
            <a:r>
              <a:rPr lang="en-US" b="1" i="1" dirty="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The key contributions lie in the identification of confusions in the existing terminology of mental disease and in providing clear and unambiguous reference to entities on the side of the patient</a:t>
            </a:r>
            <a:r>
              <a:rPr lang="en-US" altLang="zh-CN" dirty="0">
                <a:latin typeface="Times New Roman" panose="02020603050405020304" pitchFamily="18" charset="0"/>
                <a:cs typeface="Times New Roman" panose="02020603050405020304" pitchFamily="18" charset="0"/>
              </a:rPr>
              <a:t>.</a:t>
            </a: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4FF59723-3C52-2143-B2E0-B0782B0CD70A}"/>
              </a:ext>
            </a:extLst>
          </p:cNvPr>
          <p:cNvSpPr>
            <a:spLocks noGrp="1"/>
          </p:cNvSpPr>
          <p:nvPr>
            <p:ph type="sldNum" sz="quarter" idx="12"/>
          </p:nvPr>
        </p:nvSpPr>
        <p:spPr/>
        <p:txBody>
          <a:bodyPr/>
          <a:lstStyle/>
          <a:p>
            <a:r>
              <a:rPr lang="en-US"/>
              <a:t>p.</a:t>
            </a:r>
            <a:fld id="{27019B88-CD42-45A9-8D5B-BEF706A52079}" type="slidenum">
              <a:rPr lang="en-US" smtClean="0"/>
              <a:pPr/>
              <a:t>2</a:t>
            </a:fld>
            <a:endParaRPr lang="en-US" dirty="0"/>
          </a:p>
        </p:txBody>
      </p:sp>
    </p:spTree>
    <p:extLst>
      <p:ext uri="{BB962C8B-B14F-4D97-AF65-F5344CB8AC3E}">
        <p14:creationId xmlns:p14="http://schemas.microsoft.com/office/powerpoint/2010/main" val="375930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ADAB-F9E9-BD44-8480-686C0C6A057D}"/>
              </a:ext>
            </a:extLst>
          </p:cNvPr>
          <p:cNvSpPr>
            <a:spLocks noGrp="1"/>
          </p:cNvSpPr>
          <p:nvPr>
            <p:ph type="title"/>
          </p:nvPr>
        </p:nvSpPr>
        <p:spPr/>
        <p:txBody>
          <a:bodyPr/>
          <a:lstStyle/>
          <a:p>
            <a:r>
              <a:rPr lang="en-US" dirty="0"/>
              <a:t>Basic Formal Ontology (BFO) </a:t>
            </a:r>
          </a:p>
        </p:txBody>
      </p:sp>
      <p:sp>
        <p:nvSpPr>
          <p:cNvPr id="3" name="Content Placeholder 2">
            <a:extLst>
              <a:ext uri="{FF2B5EF4-FFF2-40B4-BE49-F238E27FC236}">
                <a16:creationId xmlns:a16="http://schemas.microsoft.com/office/drawing/2014/main" id="{22735DC1-88E1-1E41-AC07-5BCCE4A82660}"/>
              </a:ext>
            </a:extLst>
          </p:cNvPr>
          <p:cNvSpPr>
            <a:spLocks noGrp="1"/>
          </p:cNvSpPr>
          <p:nvPr>
            <p:ph idx="1"/>
          </p:nvPr>
        </p:nvSpPr>
        <p:spPr/>
        <p:txBody>
          <a:bodyPr>
            <a:normAutofit/>
          </a:bodyPr>
          <a:lstStyle/>
          <a:p>
            <a:pPr>
              <a:buFont typeface="Wingdings" pitchFamily="2" charset="2"/>
              <a:buChar char="q"/>
            </a:pPr>
            <a:r>
              <a:rPr lang="en-US" dirty="0">
                <a:latin typeface="Times New Roman" panose="02020603050405020304" pitchFamily="18" charset="0"/>
                <a:cs typeface="Times New Roman" panose="02020603050405020304" pitchFamily="18" charset="0"/>
              </a:rPr>
              <a:t>BFO is an upper-level ontology framework encapsulating best practices in the development of ontologies to serve scientific research, especially at the creation of high-quality shared ontologies (biomedical research domains). </a:t>
            </a:r>
          </a:p>
          <a:p>
            <a:pPr>
              <a:buFont typeface="Wingdings" pitchFamily="2" charset="2"/>
              <a:buChar char="q"/>
            </a:pPr>
            <a:r>
              <a:rPr lang="en-US" dirty="0">
                <a:latin typeface="Times New Roman" panose="02020603050405020304" pitchFamily="18" charset="0"/>
                <a:cs typeface="Times New Roman" panose="02020603050405020304" pitchFamily="18" charset="0"/>
              </a:rPr>
              <a:t>BFO is a realist ontology, which mean that </a:t>
            </a:r>
            <a:r>
              <a:rPr lang="en-US" b="1" dirty="0">
                <a:latin typeface="Times New Roman" panose="02020603050405020304" pitchFamily="18" charset="0"/>
                <a:cs typeface="Times New Roman" panose="02020603050405020304" pitchFamily="18" charset="0"/>
              </a:rPr>
              <a:t>representations faithful to BFO can acknowledge only those entities which exist in reality, reject all those types of putative negative entities.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969A236-332D-8744-966D-F1A2FEF73E4C}"/>
              </a:ext>
            </a:extLst>
          </p:cNvPr>
          <p:cNvSpPr>
            <a:spLocks noGrp="1"/>
          </p:cNvSpPr>
          <p:nvPr>
            <p:ph type="sldNum" sz="quarter" idx="12"/>
          </p:nvPr>
        </p:nvSpPr>
        <p:spPr/>
        <p:txBody>
          <a:bodyPr/>
          <a:lstStyle/>
          <a:p>
            <a:r>
              <a:rPr lang="en-US"/>
              <a:t>p.</a:t>
            </a:r>
            <a:fld id="{27019B88-CD42-45A9-8D5B-BEF706A52079}" type="slidenum">
              <a:rPr lang="en-US" smtClean="0"/>
              <a:pPr/>
              <a:t>3</a:t>
            </a:fld>
            <a:endParaRPr lang="en-US" dirty="0"/>
          </a:p>
        </p:txBody>
      </p:sp>
    </p:spTree>
    <p:extLst>
      <p:ext uri="{BB962C8B-B14F-4D97-AF65-F5344CB8AC3E}">
        <p14:creationId xmlns:p14="http://schemas.microsoft.com/office/powerpoint/2010/main" val="233801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D1BF-3FB7-3346-ABAF-6E7A03FBCF63}"/>
              </a:ext>
            </a:extLst>
          </p:cNvPr>
          <p:cNvSpPr>
            <a:spLocks noGrp="1"/>
          </p:cNvSpPr>
          <p:nvPr>
            <p:ph type="title"/>
          </p:nvPr>
        </p:nvSpPr>
        <p:spPr>
          <a:xfrm>
            <a:off x="457200" y="381000"/>
            <a:ext cx="8229600" cy="762000"/>
          </a:xfrm>
        </p:spPr>
        <p:txBody>
          <a:bodyPr/>
          <a:lstStyle/>
          <a:p>
            <a:r>
              <a:rPr lang="en-US" dirty="0"/>
              <a:t>Basic Formal Ontology (BFO) </a:t>
            </a:r>
          </a:p>
        </p:txBody>
      </p:sp>
      <p:sp>
        <p:nvSpPr>
          <p:cNvPr id="3" name="Content Placeholder 2">
            <a:extLst>
              <a:ext uri="{FF2B5EF4-FFF2-40B4-BE49-F238E27FC236}">
                <a16:creationId xmlns:a16="http://schemas.microsoft.com/office/drawing/2014/main" id="{0FE76211-C537-1749-A94E-77BE754EB3CF}"/>
              </a:ext>
            </a:extLst>
          </p:cNvPr>
          <p:cNvSpPr>
            <a:spLocks noGrp="1"/>
          </p:cNvSpPr>
          <p:nvPr>
            <p:ph idx="1"/>
          </p:nvPr>
        </p:nvSpPr>
        <p:spPr/>
        <p:txBody>
          <a:bodyPr>
            <a:normAutofit/>
          </a:bodyPr>
          <a:lstStyle/>
          <a:p>
            <a:pPr>
              <a:buFont typeface="Wingdings" pitchFamily="2" charset="2"/>
              <a:buChar char="q"/>
            </a:pPr>
            <a:r>
              <a:rPr lang="en-US" dirty="0">
                <a:latin typeface="Times New Roman" panose="02020603050405020304" pitchFamily="18" charset="0"/>
                <a:cs typeface="Times New Roman" panose="02020603050405020304" pitchFamily="18" charset="0"/>
              </a:rPr>
              <a:t>BFO captures a small number of basic categories into which reality is divided:</a:t>
            </a:r>
          </a:p>
          <a:p>
            <a:pPr lvl="1"/>
            <a:r>
              <a:rPr lang="en-US" dirty="0">
                <a:latin typeface="Times New Roman" panose="02020603050405020304" pitchFamily="18" charset="0"/>
                <a:cs typeface="Times New Roman" panose="02020603050405020304" pitchFamily="18" charset="0"/>
              </a:rPr>
              <a:t>First, it distinguishes particulars from universals (particulars are specific entities and universals are repeatable entities)</a:t>
            </a:r>
          </a:p>
          <a:p>
            <a:pPr lvl="1"/>
            <a:r>
              <a:rPr lang="en-US" dirty="0">
                <a:latin typeface="Times New Roman" panose="02020603050405020304" pitchFamily="18" charset="0"/>
                <a:cs typeface="Times New Roman" panose="02020603050405020304" pitchFamily="18" charset="0"/>
              </a:rPr>
              <a:t>Second, it distinguishes within the realm of particulars between continuants and occurrents. Entities endure continuously through time as continuants, while time span </a:t>
            </a:r>
            <a:r>
              <a:rPr lang="en-US" altLang="zh-CN" dirty="0">
                <a:latin typeface="Times New Roman" panose="02020603050405020304" pitchFamily="18" charset="0"/>
                <a:cs typeface="Times New Roman" panose="02020603050405020304" pitchFamily="18" charset="0"/>
              </a:rPr>
              <a:t>discretely </a:t>
            </a:r>
            <a:r>
              <a:rPr lang="en-US" dirty="0">
                <a:latin typeface="Times New Roman" panose="02020603050405020304" pitchFamily="18" charset="0"/>
                <a:cs typeface="Times New Roman" panose="02020603050405020304" pitchFamily="18" charset="0"/>
              </a:rPr>
              <a:t>as occurrents</a:t>
            </a:r>
            <a:r>
              <a:rPr lang="en-US" altLang="zh-C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Third, it distinguishes between dependent and independent entities.</a:t>
            </a:r>
          </a:p>
          <a:p>
            <a:pPr lvl="1"/>
            <a:r>
              <a:rPr lang="en-US" dirty="0">
                <a:latin typeface="Times New Roman" panose="02020603050405020304" pitchFamily="18" charset="0"/>
                <a:cs typeface="Times New Roman" panose="02020603050405020304" pitchFamily="18" charset="0"/>
              </a:rPr>
              <a:t>More than that, three major families of relations between entities in the categories just distinguished:</a:t>
            </a:r>
          </a:p>
          <a:p>
            <a:pPr lvl="2"/>
            <a:r>
              <a:rPr lang="en-US" dirty="0">
                <a:latin typeface="Times New Roman" panose="02020603050405020304" pitchFamily="18" charset="0"/>
                <a:cs typeface="Times New Roman" panose="02020603050405020304" pitchFamily="18" charset="0"/>
              </a:rPr>
              <a:t>&lt;p, p&gt;-relations</a:t>
            </a:r>
          </a:p>
          <a:p>
            <a:pPr lvl="2"/>
            <a:r>
              <a:rPr lang="en-US" dirty="0">
                <a:latin typeface="Times New Roman" panose="02020603050405020304" pitchFamily="18" charset="0"/>
                <a:cs typeface="Times New Roman" panose="02020603050405020304" pitchFamily="18" charset="0"/>
              </a:rPr>
              <a:t>&lt;p, u&gt;-relations</a:t>
            </a:r>
          </a:p>
          <a:p>
            <a:pPr lvl="2"/>
            <a:r>
              <a:rPr lang="en-US" dirty="0">
                <a:latin typeface="Times New Roman" panose="02020603050405020304" pitchFamily="18" charset="0"/>
                <a:cs typeface="Times New Roman" panose="02020603050405020304" pitchFamily="18" charset="0"/>
              </a:rPr>
              <a:t>&lt;u, u&gt;-relations</a:t>
            </a:r>
          </a:p>
          <a:p>
            <a:endParaRPr lang="en-US" dirty="0"/>
          </a:p>
          <a:p>
            <a:endParaRPr lang="en-US" dirty="0"/>
          </a:p>
        </p:txBody>
      </p:sp>
      <p:sp>
        <p:nvSpPr>
          <p:cNvPr id="4" name="Slide Number Placeholder 3">
            <a:extLst>
              <a:ext uri="{FF2B5EF4-FFF2-40B4-BE49-F238E27FC236}">
                <a16:creationId xmlns:a16="http://schemas.microsoft.com/office/drawing/2014/main" id="{F3B01A7A-2903-CD48-B4B5-043E6B69ECB1}"/>
              </a:ext>
            </a:extLst>
          </p:cNvPr>
          <p:cNvSpPr>
            <a:spLocks noGrp="1"/>
          </p:cNvSpPr>
          <p:nvPr>
            <p:ph type="sldNum" sz="quarter" idx="12"/>
          </p:nvPr>
        </p:nvSpPr>
        <p:spPr/>
        <p:txBody>
          <a:bodyPr/>
          <a:lstStyle/>
          <a:p>
            <a:r>
              <a:rPr lang="en-US"/>
              <a:t>p.</a:t>
            </a:r>
            <a:fld id="{27019B88-CD42-45A9-8D5B-BEF706A52079}" type="slidenum">
              <a:rPr lang="en-US" smtClean="0"/>
              <a:pPr/>
              <a:t>4</a:t>
            </a:fld>
            <a:endParaRPr lang="en-US" dirty="0"/>
          </a:p>
        </p:txBody>
      </p:sp>
    </p:spTree>
    <p:extLst>
      <p:ext uri="{BB962C8B-B14F-4D97-AF65-F5344CB8AC3E}">
        <p14:creationId xmlns:p14="http://schemas.microsoft.com/office/powerpoint/2010/main" val="60382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FE3A-5181-684A-8A2B-0115DCF9A69B}"/>
              </a:ext>
            </a:extLst>
          </p:cNvPr>
          <p:cNvSpPr>
            <a:spLocks noGrp="1"/>
          </p:cNvSpPr>
          <p:nvPr>
            <p:ph type="title"/>
          </p:nvPr>
        </p:nvSpPr>
        <p:spPr/>
        <p:txBody>
          <a:bodyPr/>
          <a:lstStyle/>
          <a:p>
            <a:r>
              <a:rPr lang="en-US" dirty="0"/>
              <a:t>Ontology of General Medical Science (OGMS)</a:t>
            </a:r>
          </a:p>
        </p:txBody>
      </p:sp>
      <p:sp>
        <p:nvSpPr>
          <p:cNvPr id="3" name="Content Placeholder 2">
            <a:extLst>
              <a:ext uri="{FF2B5EF4-FFF2-40B4-BE49-F238E27FC236}">
                <a16:creationId xmlns:a16="http://schemas.microsoft.com/office/drawing/2014/main" id="{1F59A96B-D1BD-3F49-951C-16B59E6E5D9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Ontology of General Medical Science (OGMS) is an ongoing endeavor to facilitate inference across the boundaries of domain ontologies.</a:t>
            </a:r>
          </a:p>
          <a:p>
            <a:r>
              <a:rPr lang="en-US" dirty="0">
                <a:latin typeface="Times New Roman" panose="02020603050405020304" pitchFamily="18" charset="0"/>
                <a:cs typeface="Times New Roman" panose="02020603050405020304" pitchFamily="18" charset="0"/>
              </a:rPr>
              <a:t>It comprises representations of highly general universals in the domains of anatomy, physiology and pathology, of diagnosis and treatment, and of information artifacts such as clinical histories and lab test results.</a:t>
            </a:r>
          </a:p>
          <a:p>
            <a:r>
              <a:rPr lang="en-US" dirty="0">
                <a:latin typeface="Times New Roman" panose="02020603050405020304" pitchFamily="18" charset="0"/>
                <a:cs typeface="Times New Roman" panose="02020603050405020304" pitchFamily="18" charset="0"/>
              </a:rPr>
              <a:t>It follows the principles of the Open Biomedical Ontologies (OBO) Foundry, </a:t>
            </a:r>
          </a:p>
          <a:p>
            <a:pPr lvl="1"/>
            <a:r>
              <a:rPr lang="en-US" dirty="0">
                <a:latin typeface="Times New Roman" panose="02020603050405020304" pitchFamily="18" charset="0"/>
                <a:cs typeface="Times New Roman" panose="02020603050405020304" pitchFamily="18" charset="0"/>
              </a:rPr>
              <a:t>Avoid redundancy</a:t>
            </a:r>
          </a:p>
          <a:p>
            <a:pPr lvl="1"/>
            <a:r>
              <a:rPr lang="en-US" dirty="0">
                <a:latin typeface="Times New Roman" panose="02020603050405020304" pitchFamily="18" charset="0"/>
                <a:cs typeface="Times New Roman" panose="02020603050405020304" pitchFamily="18" charset="0"/>
              </a:rPr>
              <a:t>Exploit compositionality</a:t>
            </a:r>
          </a:p>
          <a:p>
            <a:pPr lvl="1"/>
            <a:r>
              <a:rPr lang="en-US" dirty="0">
                <a:latin typeface="Times New Roman" panose="02020603050405020304" pitchFamily="18" charset="0"/>
                <a:cs typeface="Times New Roman" panose="02020603050405020304" pitchFamily="18" charset="0"/>
              </a:rPr>
              <a:t>Common architecture</a:t>
            </a:r>
          </a:p>
          <a:p>
            <a:endParaRPr lang="en-US" dirty="0"/>
          </a:p>
        </p:txBody>
      </p:sp>
      <p:sp>
        <p:nvSpPr>
          <p:cNvPr id="4" name="Slide Number Placeholder 3">
            <a:extLst>
              <a:ext uri="{FF2B5EF4-FFF2-40B4-BE49-F238E27FC236}">
                <a16:creationId xmlns:a16="http://schemas.microsoft.com/office/drawing/2014/main" id="{01A37A3A-1490-A548-A132-1870C2A47585}"/>
              </a:ext>
            </a:extLst>
          </p:cNvPr>
          <p:cNvSpPr>
            <a:spLocks noGrp="1"/>
          </p:cNvSpPr>
          <p:nvPr>
            <p:ph type="sldNum" sz="quarter" idx="12"/>
          </p:nvPr>
        </p:nvSpPr>
        <p:spPr/>
        <p:txBody>
          <a:bodyPr/>
          <a:lstStyle/>
          <a:p>
            <a:r>
              <a:rPr lang="en-US"/>
              <a:t>p.</a:t>
            </a:r>
            <a:fld id="{27019B88-CD42-45A9-8D5B-BEF706A52079}" type="slidenum">
              <a:rPr lang="en-US" smtClean="0"/>
              <a:pPr/>
              <a:t>5</a:t>
            </a:fld>
            <a:endParaRPr lang="en-US" dirty="0"/>
          </a:p>
        </p:txBody>
      </p:sp>
    </p:spTree>
    <p:extLst>
      <p:ext uri="{BB962C8B-B14F-4D97-AF65-F5344CB8AC3E}">
        <p14:creationId xmlns:p14="http://schemas.microsoft.com/office/powerpoint/2010/main" val="302596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69EA-C858-9B47-8255-59CDED12EE38}"/>
              </a:ext>
            </a:extLst>
          </p:cNvPr>
          <p:cNvSpPr>
            <a:spLocks noGrp="1"/>
          </p:cNvSpPr>
          <p:nvPr>
            <p:ph type="title"/>
          </p:nvPr>
        </p:nvSpPr>
        <p:spPr/>
        <p:txBody>
          <a:bodyPr/>
          <a:lstStyle/>
          <a:p>
            <a:r>
              <a:rPr lang="en-US" dirty="0"/>
              <a:t>Ontology of General Medical Science (OGMS)</a:t>
            </a:r>
          </a:p>
        </p:txBody>
      </p:sp>
      <p:sp>
        <p:nvSpPr>
          <p:cNvPr id="3" name="Content Placeholder 2">
            <a:extLst>
              <a:ext uri="{FF2B5EF4-FFF2-40B4-BE49-F238E27FC236}">
                <a16:creationId xmlns:a16="http://schemas.microsoft.com/office/drawing/2014/main" id="{26C89220-D113-C947-8F0D-3F040866DFF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Granular Partition Theory is a framework for understanding the ways in which, when cataloguing, classifying, mapping or indeed diagnosing a certain portion of reality (POR), we divide up or partition this reality at one or more levels of granularity.</a:t>
            </a:r>
          </a:p>
          <a:p>
            <a:r>
              <a:rPr lang="en-US" dirty="0">
                <a:latin typeface="Times New Roman" panose="02020603050405020304" pitchFamily="18" charset="0"/>
                <a:cs typeface="Times New Roman" panose="02020603050405020304" pitchFamily="18" charset="0"/>
              </a:rPr>
              <a:t>The paper proposed in a calculus for use in quality assurance of the complex representations:</a:t>
            </a:r>
          </a:p>
          <a:p>
            <a:pPr lvl="1"/>
            <a:r>
              <a:rPr lang="en-US" dirty="0">
                <a:latin typeface="Times New Roman" panose="02020603050405020304" pitchFamily="18" charset="0"/>
                <a:cs typeface="Times New Roman" panose="02020603050405020304" pitchFamily="18" charset="0"/>
              </a:rPr>
              <a:t>Level L1: the level of reality, for example, in the medical domain, the reality of pains, wounds, bacteria, on the side of the patient).</a:t>
            </a:r>
          </a:p>
          <a:p>
            <a:pPr lvl="1"/>
            <a:r>
              <a:rPr lang="en-US" dirty="0">
                <a:latin typeface="Times New Roman" panose="02020603050405020304" pitchFamily="18" charset="0"/>
                <a:cs typeface="Times New Roman" panose="02020603050405020304" pitchFamily="18" charset="0"/>
              </a:rPr>
              <a:t>Level L2: the level of cognitive representations of this reality, for example as embodied in observations and interpretations.</a:t>
            </a:r>
          </a:p>
          <a:p>
            <a:pPr lvl="1"/>
            <a:r>
              <a:rPr lang="en-US" dirty="0">
                <a:latin typeface="Times New Roman" panose="02020603050405020304" pitchFamily="18" charset="0"/>
                <a:cs typeface="Times New Roman" panose="02020603050405020304" pitchFamily="18" charset="0"/>
              </a:rPr>
              <a:t>Level L3: the level of publicly accessible concretizations of L2 cognitive representations in information artifacts of various sorts.</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260F50F-9C1A-2F4D-B6FD-824EEA5C60CA}"/>
              </a:ext>
            </a:extLst>
          </p:cNvPr>
          <p:cNvSpPr>
            <a:spLocks noGrp="1"/>
          </p:cNvSpPr>
          <p:nvPr>
            <p:ph type="sldNum" sz="quarter" idx="12"/>
          </p:nvPr>
        </p:nvSpPr>
        <p:spPr/>
        <p:txBody>
          <a:bodyPr/>
          <a:lstStyle/>
          <a:p>
            <a:r>
              <a:rPr lang="en-US"/>
              <a:t>p.</a:t>
            </a:r>
            <a:fld id="{27019B88-CD42-45A9-8D5B-BEF706A52079}" type="slidenum">
              <a:rPr lang="en-US" smtClean="0"/>
              <a:pPr/>
              <a:t>6</a:t>
            </a:fld>
            <a:endParaRPr lang="en-US" dirty="0"/>
          </a:p>
        </p:txBody>
      </p:sp>
    </p:spTree>
    <p:extLst>
      <p:ext uri="{BB962C8B-B14F-4D97-AF65-F5344CB8AC3E}">
        <p14:creationId xmlns:p14="http://schemas.microsoft.com/office/powerpoint/2010/main" val="88621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E5A84-488F-EE42-AED8-2CD50FDD2D62}"/>
              </a:ext>
            </a:extLst>
          </p:cNvPr>
          <p:cNvSpPr>
            <a:spLocks noGrp="1"/>
          </p:cNvSpPr>
          <p:nvPr>
            <p:ph idx="1"/>
          </p:nvPr>
        </p:nvSpPr>
        <p:spPr>
          <a:xfrm>
            <a:off x="486697" y="887896"/>
            <a:ext cx="2667320" cy="5335923"/>
          </a:xfrm>
        </p:spPr>
        <p:txBody>
          <a:bodyPr>
            <a:normAutofit/>
          </a:bodyPr>
          <a:lstStyle/>
          <a:p>
            <a:pPr marL="0" indent="0">
              <a:buNone/>
            </a:pPr>
            <a:endParaRPr lang="en-US" dirty="0"/>
          </a:p>
          <a:p>
            <a:endParaRPr lang="en-US" dirty="0"/>
          </a:p>
          <a:p>
            <a:endParaRPr lang="en-US" b="1" dirty="0"/>
          </a:p>
        </p:txBody>
      </p:sp>
      <p:sp>
        <p:nvSpPr>
          <p:cNvPr id="4" name="Slide Number Placeholder 3">
            <a:extLst>
              <a:ext uri="{FF2B5EF4-FFF2-40B4-BE49-F238E27FC236}">
                <a16:creationId xmlns:a16="http://schemas.microsoft.com/office/drawing/2014/main" id="{46750E65-D5FE-5C47-9DD9-4665F6BFBEF4}"/>
              </a:ext>
            </a:extLst>
          </p:cNvPr>
          <p:cNvSpPr>
            <a:spLocks noGrp="1"/>
          </p:cNvSpPr>
          <p:nvPr>
            <p:ph type="sldNum" sz="quarter" idx="12"/>
          </p:nvPr>
        </p:nvSpPr>
        <p:spPr>
          <a:xfrm>
            <a:off x="6457950" y="6356350"/>
            <a:ext cx="2057400" cy="365125"/>
          </a:xfrm>
        </p:spPr>
        <p:txBody>
          <a:bodyPr>
            <a:normAutofit/>
          </a:bodyPr>
          <a:lstStyle/>
          <a:p>
            <a:pPr>
              <a:spcAft>
                <a:spcPts val="600"/>
              </a:spcAft>
            </a:pPr>
            <a:r>
              <a:rPr lang="en-US"/>
              <a:t>p.</a:t>
            </a:r>
            <a:fld id="{27019B88-CD42-45A9-8D5B-BEF706A52079}" type="slidenum">
              <a:rPr lang="en-US" smtClean="0"/>
              <a:pPr>
                <a:spcAft>
                  <a:spcPts val="600"/>
                </a:spcAft>
              </a:pPr>
              <a:t>7</a:t>
            </a:fld>
            <a:endParaRPr lang="en-US"/>
          </a:p>
        </p:txBody>
      </p:sp>
      <p:pic>
        <p:nvPicPr>
          <p:cNvPr id="9" name="Picture 8">
            <a:extLst>
              <a:ext uri="{FF2B5EF4-FFF2-40B4-BE49-F238E27FC236}">
                <a16:creationId xmlns:a16="http://schemas.microsoft.com/office/drawing/2014/main" id="{84DFEA56-E59E-1C4C-B639-5247CD6EDC1B}"/>
              </a:ext>
            </a:extLst>
          </p:cNvPr>
          <p:cNvPicPr>
            <a:picLocks noChangeAspect="1"/>
          </p:cNvPicPr>
          <p:nvPr/>
        </p:nvPicPr>
        <p:blipFill>
          <a:blip r:embed="rId3"/>
          <a:stretch>
            <a:fillRect/>
          </a:stretch>
        </p:blipFill>
        <p:spPr>
          <a:xfrm>
            <a:off x="1500477" y="72278"/>
            <a:ext cx="5883966" cy="5958786"/>
          </a:xfrm>
          <a:prstGeom prst="rect">
            <a:avLst/>
          </a:prstGeom>
        </p:spPr>
      </p:pic>
    </p:spTree>
    <p:extLst>
      <p:ext uri="{BB962C8B-B14F-4D97-AF65-F5344CB8AC3E}">
        <p14:creationId xmlns:p14="http://schemas.microsoft.com/office/powerpoint/2010/main" val="384750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3191-9946-0B4D-8A1B-FBDE363B1AC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9CAEEBE-C638-994D-B44F-B2A4780F0A7A}"/>
              </a:ext>
            </a:extLst>
          </p:cNvPr>
          <p:cNvSpPr>
            <a:spLocks noGrp="1"/>
          </p:cNvSpPr>
          <p:nvPr>
            <p:ph idx="1"/>
          </p:nvPr>
        </p:nvSpPr>
        <p:spPr/>
        <p:txBody>
          <a:bodyPr>
            <a:normAutofit/>
          </a:bodyPr>
          <a:lstStyle/>
          <a:p>
            <a:r>
              <a:rPr lang="en-US" sz="1400" dirty="0">
                <a:latin typeface="Times New Roman" panose="02020603050405020304" pitchFamily="18" charset="0"/>
                <a:cs typeface="Times New Roman" panose="02020603050405020304" pitchFamily="18" charset="0"/>
              </a:rPr>
              <a:t>BFO provides for the analysis an initial set of top-level representational units which are independent of any specific domain. </a:t>
            </a:r>
          </a:p>
          <a:p>
            <a:r>
              <a:rPr lang="en-US" sz="1400" dirty="0">
                <a:latin typeface="Times New Roman" panose="02020603050405020304" pitchFamily="18" charset="0"/>
                <a:cs typeface="Times New Roman" panose="02020603050405020304" pitchFamily="18" charset="0"/>
              </a:rPr>
              <a:t>OGMS, using BFO as foundation, expands the range of representational units to embrace the terms of general medical science. </a:t>
            </a:r>
          </a:p>
          <a:p>
            <a:r>
              <a:rPr lang="en-US" sz="1400" dirty="0">
                <a:latin typeface="Times New Roman" panose="02020603050405020304" pitchFamily="18" charset="0"/>
                <a:cs typeface="Times New Roman" panose="02020603050405020304" pitchFamily="18" charset="0"/>
              </a:rPr>
              <a:t>Then, assessed for each of the identified entities whether they belong to the portion of reality described by either BFO or OGMS or to the more specific portion of reality to be described in our proposed Ontology of Mental Disease (OMD). </a:t>
            </a:r>
          </a:p>
          <a:p>
            <a:endParaRPr lang="en-US" dirty="0"/>
          </a:p>
          <a:p>
            <a:endParaRPr lang="en-US" dirty="0"/>
          </a:p>
        </p:txBody>
      </p:sp>
      <p:sp>
        <p:nvSpPr>
          <p:cNvPr id="4" name="Slide Number Placeholder 3">
            <a:extLst>
              <a:ext uri="{FF2B5EF4-FFF2-40B4-BE49-F238E27FC236}">
                <a16:creationId xmlns:a16="http://schemas.microsoft.com/office/drawing/2014/main" id="{D8004351-32F0-AA45-A6F1-50ECC13AED39}"/>
              </a:ext>
            </a:extLst>
          </p:cNvPr>
          <p:cNvSpPr>
            <a:spLocks noGrp="1"/>
          </p:cNvSpPr>
          <p:nvPr>
            <p:ph type="sldNum" sz="quarter" idx="12"/>
          </p:nvPr>
        </p:nvSpPr>
        <p:spPr/>
        <p:txBody>
          <a:bodyPr/>
          <a:lstStyle/>
          <a:p>
            <a:r>
              <a:rPr lang="en-US"/>
              <a:t>p.</a:t>
            </a:r>
            <a:fld id="{27019B88-CD42-45A9-8D5B-BEF706A52079}" type="slidenum">
              <a:rPr lang="en-US" smtClean="0"/>
              <a:pPr/>
              <a:t>8</a:t>
            </a:fld>
            <a:endParaRPr lang="en-US" dirty="0"/>
          </a:p>
        </p:txBody>
      </p:sp>
      <p:pic>
        <p:nvPicPr>
          <p:cNvPr id="5" name="Picture 4">
            <a:extLst>
              <a:ext uri="{FF2B5EF4-FFF2-40B4-BE49-F238E27FC236}">
                <a16:creationId xmlns:a16="http://schemas.microsoft.com/office/drawing/2014/main" id="{8F56010A-0DA7-C14F-A366-AF87DE83FC61}"/>
              </a:ext>
            </a:extLst>
          </p:cNvPr>
          <p:cNvPicPr>
            <a:picLocks noChangeAspect="1"/>
          </p:cNvPicPr>
          <p:nvPr/>
        </p:nvPicPr>
        <p:blipFill>
          <a:blip r:embed="rId3"/>
          <a:stretch>
            <a:fillRect/>
          </a:stretch>
        </p:blipFill>
        <p:spPr>
          <a:xfrm>
            <a:off x="2933700" y="2606040"/>
            <a:ext cx="5524500" cy="2939334"/>
          </a:xfrm>
          <a:prstGeom prst="rect">
            <a:avLst/>
          </a:prstGeom>
        </p:spPr>
      </p:pic>
    </p:spTree>
    <p:extLst>
      <p:ext uri="{BB962C8B-B14F-4D97-AF65-F5344CB8AC3E}">
        <p14:creationId xmlns:p14="http://schemas.microsoft.com/office/powerpoint/2010/main" val="266090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FEE3-A605-1B44-8B70-E768FC96257D}"/>
              </a:ext>
            </a:extLst>
          </p:cNvPr>
          <p:cNvSpPr>
            <a:spLocks noGrp="1"/>
          </p:cNvSpPr>
          <p:nvPr>
            <p:ph type="title"/>
          </p:nvPr>
        </p:nvSpPr>
        <p:spPr/>
        <p:txBody>
          <a:bodyPr/>
          <a:lstStyle/>
          <a:p>
            <a:r>
              <a:rPr lang="en-US" dirty="0"/>
              <a:t>Result</a:t>
            </a:r>
          </a:p>
        </p:txBody>
      </p:sp>
      <p:pic>
        <p:nvPicPr>
          <p:cNvPr id="6" name="Content Placeholder 5">
            <a:extLst>
              <a:ext uri="{FF2B5EF4-FFF2-40B4-BE49-F238E27FC236}">
                <a16:creationId xmlns:a16="http://schemas.microsoft.com/office/drawing/2014/main" id="{F7B3F35F-20A7-7442-A95E-6503560AB0C9}"/>
              </a:ext>
            </a:extLst>
          </p:cNvPr>
          <p:cNvPicPr>
            <a:picLocks noGrp="1" noChangeAspect="1"/>
          </p:cNvPicPr>
          <p:nvPr>
            <p:ph idx="1"/>
          </p:nvPr>
        </p:nvPicPr>
        <p:blipFill>
          <a:blip r:embed="rId3"/>
          <a:stretch>
            <a:fillRect/>
          </a:stretch>
        </p:blipFill>
        <p:spPr>
          <a:xfrm>
            <a:off x="1343722" y="1508760"/>
            <a:ext cx="6607097" cy="4880888"/>
          </a:xfrm>
        </p:spPr>
      </p:pic>
      <p:sp>
        <p:nvSpPr>
          <p:cNvPr id="4" name="Slide Number Placeholder 3">
            <a:extLst>
              <a:ext uri="{FF2B5EF4-FFF2-40B4-BE49-F238E27FC236}">
                <a16:creationId xmlns:a16="http://schemas.microsoft.com/office/drawing/2014/main" id="{3430E79B-6F7E-C84E-8D56-156F5A8BBA1B}"/>
              </a:ext>
            </a:extLst>
          </p:cNvPr>
          <p:cNvSpPr>
            <a:spLocks noGrp="1"/>
          </p:cNvSpPr>
          <p:nvPr>
            <p:ph type="sldNum" sz="quarter" idx="12"/>
          </p:nvPr>
        </p:nvSpPr>
        <p:spPr/>
        <p:txBody>
          <a:bodyPr/>
          <a:lstStyle/>
          <a:p>
            <a:r>
              <a:rPr lang="en-US"/>
              <a:t>p.</a:t>
            </a:r>
            <a:fld id="{27019B88-CD42-45A9-8D5B-BEF706A52079}" type="slidenum">
              <a:rPr lang="en-US" smtClean="0"/>
              <a:pPr/>
              <a:t>9</a:t>
            </a:fld>
            <a:endParaRPr lang="en-US" dirty="0"/>
          </a:p>
        </p:txBody>
      </p:sp>
      <p:sp>
        <p:nvSpPr>
          <p:cNvPr id="7" name="Rectangle 6">
            <a:extLst>
              <a:ext uri="{FF2B5EF4-FFF2-40B4-BE49-F238E27FC236}">
                <a16:creationId xmlns:a16="http://schemas.microsoft.com/office/drawing/2014/main" id="{629CD703-0173-284E-89E8-A712BCDDB2AE}"/>
              </a:ext>
            </a:extLst>
          </p:cNvPr>
          <p:cNvSpPr/>
          <p:nvPr/>
        </p:nvSpPr>
        <p:spPr>
          <a:xfrm>
            <a:off x="556260" y="922496"/>
            <a:ext cx="806196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Figure 2 contains an overview of the entities which we believe will need to play a foundational role in a future OMD alongside the entities already represented in BFO and OGMS. </a:t>
            </a:r>
          </a:p>
        </p:txBody>
      </p:sp>
    </p:spTree>
    <p:extLst>
      <p:ext uri="{BB962C8B-B14F-4D97-AF65-F5344CB8AC3E}">
        <p14:creationId xmlns:p14="http://schemas.microsoft.com/office/powerpoint/2010/main" val="364503165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1357</Words>
  <Application>Microsoft Macintosh PowerPoint</Application>
  <PresentationFormat>On-screen Show (4:3)</PresentationFormat>
  <Paragraphs>86</Paragraphs>
  <Slides>11</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Helvetica</vt:lpstr>
      <vt:lpstr>Times New Roman</vt:lpstr>
      <vt:lpstr>Wingdings</vt:lpstr>
      <vt:lpstr>Custom Design</vt:lpstr>
      <vt:lpstr>Office Theme</vt:lpstr>
      <vt:lpstr>Foundations for a realist ontology of mental disease</vt:lpstr>
      <vt:lpstr>Introduction</vt:lpstr>
      <vt:lpstr>Basic Formal Ontology (BFO) </vt:lpstr>
      <vt:lpstr>Basic Formal Ontology (BFO) </vt:lpstr>
      <vt:lpstr>Ontology of General Medical Science (OGMS)</vt:lpstr>
      <vt:lpstr>Ontology of General Medical Science (OGMS)</vt:lpstr>
      <vt:lpstr>PowerPoint Presentation</vt:lpstr>
      <vt:lpstr>Methodology</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for a realist ontology of mental disease</dc:title>
  <dc:creator>Sun, Yangfan (UMKC-Student)</dc:creator>
  <cp:lastModifiedBy>Sun, Yangfan (UMKC-Student)</cp:lastModifiedBy>
  <cp:revision>14</cp:revision>
  <dcterms:created xsi:type="dcterms:W3CDTF">2018-11-28T20:21:25Z</dcterms:created>
  <dcterms:modified xsi:type="dcterms:W3CDTF">2018-11-29T19:46:23Z</dcterms:modified>
</cp:coreProperties>
</file>