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258" r:id="rId6"/>
    <p:sldId id="270" r:id="rId7"/>
    <p:sldId id="464" r:id="rId8"/>
    <p:sldId id="318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392" r:id="rId17"/>
    <p:sldId id="472" r:id="rId18"/>
    <p:sldId id="261" r:id="rId19"/>
    <p:sldId id="31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EFB4CE"/>
    <a:srgbClr val="F5D1E1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425"/>
            <a:ext cx="9144000" cy="23877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240"/>
            <a:ext cx="9144000" cy="16558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83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45"/>
            <a:ext cx="2628900" cy="58121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45"/>
            <a:ext cx="7734300" cy="58121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834"/>
            <a:ext cx="10515600" cy="285289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719"/>
            <a:ext cx="10515600" cy="15002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728"/>
            <a:ext cx="5181600" cy="4351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728"/>
            <a:ext cx="5181600" cy="4351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45"/>
            <a:ext cx="10515600" cy="1325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257"/>
            <a:ext cx="5157787" cy="8239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215"/>
            <a:ext cx="5157787" cy="3684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257"/>
            <a:ext cx="5183188" cy="8239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215"/>
            <a:ext cx="5183188" cy="3684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26"/>
            <a:ext cx="3932237" cy="16002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81"/>
            <a:ext cx="6172200" cy="48738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515"/>
            <a:ext cx="3932237" cy="3811802"/>
          </a:xfrm>
        </p:spPr>
        <p:txBody>
          <a:bodyPr/>
          <a:lstStyle>
            <a:lvl1pPr marL="0" indent="0">
              <a:buNone/>
              <a:defRPr sz="1600"/>
            </a:lvl1pPr>
            <a:lvl2pPr marL="457835" indent="0">
              <a:buNone/>
              <a:defRPr sz="1405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26"/>
            <a:ext cx="3932237" cy="16002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81"/>
            <a:ext cx="6172200" cy="4873898"/>
          </a:xfrm>
        </p:spPr>
        <p:txBody>
          <a:bodyPr/>
          <a:lstStyle>
            <a:lvl1pPr marL="0" indent="0">
              <a:buNone/>
              <a:defRPr sz="3200"/>
            </a:lvl1pPr>
            <a:lvl2pPr marL="457835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515"/>
            <a:ext cx="3932237" cy="3811802"/>
          </a:xfrm>
        </p:spPr>
        <p:txBody>
          <a:bodyPr/>
          <a:lstStyle>
            <a:lvl1pPr marL="0" indent="0">
              <a:buNone/>
              <a:defRPr sz="1600"/>
            </a:lvl1pPr>
            <a:lvl2pPr marL="457835" indent="0">
              <a:buNone/>
              <a:defRPr sz="1405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45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728"/>
            <a:ext cx="10515600" cy="43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705"/>
            <a:ext cx="2743200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705"/>
            <a:ext cx="4114800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705"/>
            <a:ext cx="2743200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20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survey.stackoverflow.co/2022/#section-version-control-version-control-systems" TargetMode="Externa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7780" y="6621145"/>
            <a:ext cx="12208510" cy="239395"/>
          </a:xfrm>
          <a:prstGeom prst="rect">
            <a:avLst/>
          </a:prstGeom>
          <a:solidFill>
            <a:srgbClr val="F5D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grpSp>
        <p:nvGrpSpPr>
          <p:cNvPr id="11" name="组合 10"/>
          <p:cNvGrpSpPr/>
          <p:nvPr/>
        </p:nvGrpSpPr>
        <p:grpSpPr>
          <a:xfrm>
            <a:off x="10554963" y="3750"/>
            <a:ext cx="698500" cy="957580"/>
            <a:chOff x="11060734" y="1"/>
            <a:chExt cx="776801" cy="1064923"/>
          </a:xfrm>
        </p:grpSpPr>
        <p:sp>
          <p:nvSpPr>
            <p:cNvPr id="12" name="五边形 11"/>
            <p:cNvSpPr/>
            <p:nvPr/>
          </p:nvSpPr>
          <p:spPr>
            <a:xfrm rot="5400000">
              <a:off x="10916673" y="144062"/>
              <a:ext cx="1064923" cy="776801"/>
            </a:xfrm>
            <a:prstGeom prst="homePlate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4997" y="86861"/>
              <a:ext cx="648276" cy="64827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1508125" y="2139315"/>
            <a:ext cx="9046210" cy="969645"/>
          </a:xfrm>
          <a:prstGeom prst="rect">
            <a:avLst/>
          </a:prstGeom>
          <a:solidFill>
            <a:srgbClr val="EF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solidFill>
                <a:srgbClr val="EFB4C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68185" y="4735830"/>
            <a:ext cx="379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刘胜与</a:t>
            </a:r>
            <a:r>
              <a:rPr lang="en-US" altLang="zh-CN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 </a:t>
            </a:r>
            <a:r>
              <a:rPr lang="zh-CN" altLang="en-US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谢安喆</a:t>
            </a:r>
            <a:r>
              <a:rPr lang="en-US" altLang="zh-CN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      202</a:t>
            </a:r>
            <a:r>
              <a:rPr lang="x-none" altLang="en-US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3</a:t>
            </a:r>
            <a:r>
              <a:rPr lang="en-US" altLang="en-US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/</a:t>
            </a:r>
            <a:r>
              <a:rPr lang="x-none" altLang="en-US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04</a:t>
            </a:r>
            <a:r>
              <a:rPr lang="en-US" altLang="en-US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/0</a:t>
            </a:r>
            <a:r>
              <a:rPr lang="x-none" altLang="en-US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6</a:t>
            </a:r>
            <a:endParaRPr lang="x-none" altLang="en-US" b="1" dirty="0">
              <a:solidFill>
                <a:srgbClr val="EFB4CE"/>
              </a:solidFill>
              <a:latin typeface="方正准圆简体" panose="03000509000000000000" pitchFamily="65" charset="-122"/>
              <a:ea typeface="方正准圆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5810" y="2239645"/>
            <a:ext cx="7990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">
              <a:buClrTx/>
              <a:buSzTx/>
              <a:buFontTx/>
            </a:pPr>
            <a:r>
              <a:rPr lang="zh-CN" altLang="en-US" sz="4400" b="1" dirty="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  <a:sym typeface="+mn-ea"/>
              </a:rPr>
              <a:t>程序设计实习大作业经验分享</a:t>
            </a:r>
            <a:endParaRPr lang="zh-CN" sz="4400" b="1" dirty="0">
              <a:solidFill>
                <a:schemeClr val="bg1"/>
              </a:solidFill>
              <a:latin typeface="AR PL UKai CN" panose="02000503000000000000" charset="-122"/>
              <a:ea typeface="AR PL UKai CN" panose="02000503000000000000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23935" y="6366230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068695" y="3166745"/>
            <a:ext cx="4913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x-none" sz="2800" b="1" dirty="0">
                <a:solidFill>
                  <a:srgbClr val="EFB4CE"/>
                </a:solidFill>
                <a:latin typeface="AR PL UKai CN" panose="02000503000000000000" charset="-122"/>
                <a:ea typeface="AR PL UKai CN" panose="02000503000000000000" charset="-122"/>
                <a:sym typeface="+mn-ea"/>
              </a:rPr>
              <a:t>—— </a:t>
            </a:r>
            <a:r>
              <a:rPr lang="zh-CN" altLang="en-US" sz="2800" b="1" dirty="0">
                <a:solidFill>
                  <a:srgbClr val="EFB4CE"/>
                </a:solidFill>
                <a:latin typeface="AR PL UKai CN" panose="02000503000000000000" charset="-122"/>
                <a:ea typeface="AR PL UKai CN" panose="02000503000000000000" charset="-122"/>
                <a:sym typeface="+mn-ea"/>
              </a:rPr>
              <a:t>项目管理</a:t>
            </a:r>
            <a:endParaRPr lang="zh-CN" altLang="en-US" sz="2800" b="1" dirty="0">
              <a:solidFill>
                <a:srgbClr val="EFB4CE"/>
              </a:solidFill>
              <a:latin typeface="AR PL UKai CN" panose="02000503000000000000" charset="-122"/>
              <a:ea typeface="AR PL UKai CN" panose="02000503000000000000" charset="-122"/>
              <a:sym typeface="+mn-ea"/>
            </a:endParaRPr>
          </a:p>
          <a:p>
            <a:pPr algn="ctr"/>
            <a:r>
              <a:rPr lang="en-US" altLang="zh-CN" sz="2800" b="1" dirty="0">
                <a:solidFill>
                  <a:srgbClr val="EFB4CE"/>
                </a:solidFill>
                <a:latin typeface="AR PL UKai CN" panose="02000503000000000000" charset="-122"/>
                <a:ea typeface="AR PL UKai CN" panose="02000503000000000000" charset="-122"/>
                <a:sym typeface="+mn-ea"/>
              </a:rPr>
              <a:t>     </a:t>
            </a:r>
            <a:r>
              <a:rPr lang="zh-CN" altLang="en-US" sz="2800" b="1" dirty="0">
                <a:solidFill>
                  <a:srgbClr val="EFB4CE"/>
                </a:solidFill>
                <a:latin typeface="AR PL UKai CN" panose="02000503000000000000" charset="-122"/>
                <a:ea typeface="AR PL UKai CN" panose="02000503000000000000" charset="-122"/>
                <a:sym typeface="+mn-ea"/>
              </a:rPr>
              <a:t>版本管理</a:t>
            </a:r>
            <a:endParaRPr lang="zh-CN" altLang="en-US" sz="2800" b="1" dirty="0">
              <a:solidFill>
                <a:srgbClr val="EFB4CE"/>
              </a:solidFill>
              <a:latin typeface="AR PL UKai CN" panose="02000503000000000000" charset="-122"/>
              <a:ea typeface="AR PL UKai CN" panose="02000503000000000000" charset="-122"/>
              <a:sym typeface="+mn-ea"/>
            </a:endParaRPr>
          </a:p>
        </p:txBody>
      </p:sp>
      <p:sp>
        <p:nvSpPr>
          <p:cNvPr id="9" name="文本框 17"/>
          <p:cNvSpPr txBox="1"/>
          <p:nvPr/>
        </p:nvSpPr>
        <p:spPr>
          <a:xfrm>
            <a:off x="7068185" y="5186680"/>
            <a:ext cx="379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开源协议：</a:t>
            </a:r>
            <a:r>
              <a:rPr lang="x-none" altLang="zh-CN" b="1" dirty="0">
                <a:solidFill>
                  <a:srgbClr val="EFB4CE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CC-BY-SA 3.0</a:t>
            </a:r>
            <a:endParaRPr lang="x-none" altLang="zh-CN" b="1" dirty="0">
              <a:solidFill>
                <a:srgbClr val="EFB4CE"/>
              </a:solidFill>
              <a:latin typeface="方正准圆简体" panose="03000509000000000000" pitchFamily="65" charset="-122"/>
              <a:ea typeface="方正准圆简体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x-none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分工协作</a:t>
            </a:r>
            <a:endParaRPr lang="zh-CN" altLang="x-none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276" y="1492004"/>
            <a:ext cx="9697736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规划好“组内每个人负责干什么”是提高效率的关键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“模块化”、“解耦合”与“接口”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“前端”与“后端”</a:t>
            </a:r>
            <a:r>
              <a:rPr lang="en-US" altLang="zh-CN">
                <a:sym typeface="+mn-ea"/>
              </a:rPr>
              <a:t> —— </a:t>
            </a:r>
            <a:r>
              <a:rPr lang="zh-CN" altLang="en-US">
                <a:sym typeface="+mn-ea"/>
              </a:rPr>
              <a:t>我们组当时就是我负责后端、谢安喆同学负责前端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x-none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代码风格</a:t>
            </a:r>
            <a:endParaRPr lang="zh-CN" altLang="x-none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276" y="1492004"/>
            <a:ext cx="9697736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大型公司（比如</a:t>
            </a:r>
            <a:r>
              <a:rPr lang="en-US" altLang="zh-CN">
                <a:sym typeface="+mn-ea"/>
              </a:rPr>
              <a:t> google</a:t>
            </a:r>
            <a:r>
              <a:rPr lang="zh-CN">
                <a:sym typeface="+mn-ea"/>
              </a:rPr>
              <a:t>）会有统一的代码风格要求（</a:t>
            </a:r>
            <a:r>
              <a:rPr lang="en-US" altLang="zh-CN">
                <a:sym typeface="+mn-ea"/>
              </a:rPr>
              <a:t>google code style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同学们倒不必强求组内的代码风格完全一致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但一定要保证自己写的代码能让别人看得比较舒服</a:t>
            </a:r>
            <a:endParaRPr lang="zh-CN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495" y="2321560"/>
            <a:ext cx="3175000" cy="3175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487410" y="5496560"/>
            <a:ext cx="287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https://devrant.com/rants/1085852/only-god-know</a:t>
            </a:r>
            <a:endParaRPr lang="en-US" sz="1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x-none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单元测试</a:t>
            </a:r>
            <a:endParaRPr lang="zh-CN" altLang="x-none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276" y="1492004"/>
            <a:ext cx="9697736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比较高级的玩法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写完整个程序之后进行测试（</a:t>
            </a:r>
            <a:r>
              <a:rPr lang="en-US" altLang="zh-CN">
                <a:sym typeface="+mn-ea"/>
              </a:rPr>
              <a:t>X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写一些“测试用的代码”，专门测试程序中某几个特定的部分或模块（单元测试）</a:t>
            </a:r>
            <a:endParaRPr lang="zh-CN"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x-none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持续集成、持续部署（CI/CD）</a:t>
            </a:r>
            <a:endParaRPr lang="zh-CN" altLang="x-none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330" y="1492250"/>
            <a:ext cx="10388600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很高级的玩法，仅推荐有基础的同学玩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可以提高开发中的自动化程度（比如，每次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git push </a:t>
            </a:r>
            <a:r>
              <a:rPr lang="zh-CN" altLang="x-none">
                <a:sym typeface="+mn-ea"/>
              </a:rPr>
              <a:t>之后，系统都会自动执行一系列单元测试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不过在</a:t>
            </a:r>
            <a:r>
              <a:rPr lang="en-US" altLang="zh-CN">
                <a:sym typeface="+mn-ea"/>
              </a:rPr>
              <a:t> QT </a:t>
            </a:r>
            <a:r>
              <a:rPr lang="zh-CN" altLang="en-US">
                <a:sym typeface="+mn-ea"/>
              </a:rPr>
              <a:t>大作业中似乎没什么用</a:t>
            </a:r>
            <a:endParaRPr lang="zh-CN" altLang="en-US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0" y="3315970"/>
            <a:ext cx="4760595" cy="2381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52511" y="1498486"/>
            <a:ext cx="9907712" cy="3861411"/>
            <a:chOff x="585100" y="728634"/>
            <a:chExt cx="11018354" cy="4294271"/>
          </a:xfrm>
        </p:grpSpPr>
        <p:grpSp>
          <p:nvGrpSpPr>
            <p:cNvPr id="16" name="组合 15"/>
            <p:cNvGrpSpPr/>
            <p:nvPr/>
          </p:nvGrpSpPr>
          <p:grpSpPr>
            <a:xfrm>
              <a:off x="585100" y="728634"/>
              <a:ext cx="11018354" cy="4288211"/>
              <a:chOff x="1173646" y="1278834"/>
              <a:chExt cx="11018354" cy="428821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85" r="1845" b="18502"/>
              <a:stretch>
                <a:fillRect/>
              </a:stretch>
            </p:blipFill>
            <p:spPr>
              <a:xfrm>
                <a:off x="1173646" y="1278834"/>
                <a:ext cx="11018354" cy="428821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1404753" y="1278834"/>
                <a:ext cx="130687" cy="4276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2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85100" y="734694"/>
              <a:ext cx="11018354" cy="4288211"/>
            </a:xfrm>
            <a:prstGeom prst="rect">
              <a:avLst/>
            </a:prstGeom>
            <a:solidFill>
              <a:srgbClr val="FDF5F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815958" y="1063570"/>
            <a:ext cx="3195844" cy="4731244"/>
          </a:xfrm>
          <a:prstGeom prst="rect">
            <a:avLst/>
          </a:prstGeom>
          <a:solidFill>
            <a:srgbClr val="F3C5DA"/>
          </a:solidFill>
          <a:ln>
            <a:noFill/>
          </a:ln>
          <a:effectLst>
            <a:outerShdw blurRad="508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70761" y="2095924"/>
            <a:ext cx="2886937" cy="2298246"/>
            <a:chOff x="11132" y="1858"/>
            <a:chExt cx="5056" cy="4025"/>
          </a:xfrm>
        </p:grpSpPr>
        <p:sp>
          <p:nvSpPr>
            <p:cNvPr id="13" name="文本框 12"/>
            <p:cNvSpPr txBox="1"/>
            <p:nvPr/>
          </p:nvSpPr>
          <p:spPr>
            <a:xfrm>
              <a:off x="11891" y="1858"/>
              <a:ext cx="3539" cy="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630">
                  <a:solidFill>
                    <a:schemeClr val="bg1"/>
                  </a:solidFill>
                  <a:latin typeface="AR PL UKai CN" panose="02000503000000000000" charset="-122"/>
                  <a:ea typeface="AR PL UKai CN" panose="02000503000000000000" charset="-122"/>
                </a:rPr>
                <a:t>三</a:t>
              </a:r>
              <a:endParaRPr lang="zh-CN" altLang="en-US" sz="863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132" y="4743"/>
              <a:ext cx="5056" cy="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x-none" sz="2800" b="1" dirty="0">
                  <a:solidFill>
                    <a:schemeClr val="bg1"/>
                  </a:solidFill>
                  <a:latin typeface="AR PL UKai CN" panose="02000503000000000000" charset="-122"/>
                  <a:ea typeface="AR PL UKai CN" panose="02000503000000000000" charset="-122"/>
                </a:rPr>
                <a:t>代码管理</a:t>
              </a:r>
              <a:r>
                <a:rPr lang="zh-CN" altLang="en-US" sz="2800" b="1" dirty="0">
                  <a:solidFill>
                    <a:schemeClr val="bg1"/>
                  </a:solidFill>
                  <a:latin typeface="AR PL UKai CN" panose="02000503000000000000" charset="-122"/>
                  <a:ea typeface="AR PL UKai CN" panose="02000503000000000000" charset="-122"/>
                </a:rPr>
                <a:t>：</a:t>
              </a:r>
              <a:r>
                <a:rPr lang="x-none" altLang="zh-CN" sz="2800" b="1" dirty="0">
                  <a:solidFill>
                    <a:schemeClr val="bg1"/>
                  </a:solidFill>
                  <a:latin typeface="AR PL UKai CN" panose="02000503000000000000" charset="-122"/>
                  <a:ea typeface="AR PL UKai CN" panose="02000503000000000000" charset="-122"/>
                </a:rPr>
                <a:t>git</a:t>
              </a:r>
              <a:endParaRPr lang="zh-CN" altLang="x-none" sz="2800" b="1" dirty="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  <a:sym typeface="+mn-ea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x-none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多人开发中的代码同步</a:t>
            </a:r>
            <a:endParaRPr lang="zh-CN" altLang="x-none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330" y="1492250"/>
            <a:ext cx="103886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多人共同开发一个大项目时，如何同步大家手上的代码？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x-none" altLang="zh-CN">
                <a:sym typeface="+mn-ea"/>
              </a:rPr>
              <a:t>U </a:t>
            </a:r>
            <a:r>
              <a:rPr lang="zh-CN" altLang="x-none">
                <a:sym typeface="+mn-ea"/>
              </a:rPr>
              <a:t>盘拷贝？微信发送？又乱又低效。</a:t>
            </a:r>
            <a:endParaRPr lang="zh-CN" altLang="x-none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我们需要一个“版本控制系统”</a:t>
            </a:r>
            <a:endParaRPr lang="zh-CN" altLang="x-none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推荐使用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git </a:t>
            </a:r>
            <a:r>
              <a:rPr lang="en-US" altLang="x-none">
                <a:sym typeface="+mn-ea"/>
              </a:rPr>
              <a:t>—— 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  <a:hlinkClick r:id="rId2" tooltip="" action="ppaction://hlinkfile"/>
              </a:rPr>
              <a:t>stackoverflow </a:t>
            </a:r>
            <a:r>
              <a:rPr lang="zh-CN" altLang="x-none">
                <a:sym typeface="+mn-ea"/>
                <a:hlinkClick r:id="rId2" tooltip="" action="ppaction://hlinkfile"/>
              </a:rPr>
              <a:t>上的调查</a:t>
            </a:r>
            <a:r>
              <a:rPr lang="zh-CN" altLang="x-none">
                <a:sym typeface="+mn-ea"/>
              </a:rPr>
              <a:t>，</a:t>
            </a:r>
            <a:r>
              <a:rPr lang="en-US" altLang="zh-CN">
                <a:sym typeface="+mn-ea"/>
              </a:rPr>
              <a:t>2022 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93.9% </a:t>
            </a:r>
            <a:r>
              <a:rPr lang="zh-CN" altLang="x-none">
                <a:sym typeface="+mn-ea"/>
              </a:rPr>
              <a:t>的项目都在用</a:t>
            </a:r>
            <a:r>
              <a:rPr lang="en-US" altLang="zh-CN">
                <a:sym typeface="+mn-ea"/>
              </a:rPr>
              <a:t> git </a:t>
            </a:r>
            <a:r>
              <a:rPr lang="zh-CN" altLang="en-US">
                <a:sym typeface="+mn-ea"/>
              </a:rPr>
              <a:t>做版本控制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</a:t>
            </a:r>
            <a:r>
              <a:rPr lang="zh-CN" altLang="en-US">
                <a:sym typeface="+mn-ea"/>
              </a:rPr>
              <a:t>教程推荐</a:t>
            </a:r>
            <a:r>
              <a:rPr lang="zh-CN" altLang="en-US">
                <a:sym typeface="+mn-ea"/>
                <a:hlinkClick r:id="rId3" tooltip="" action="ppaction://hlinkfile"/>
              </a:rPr>
              <a:t>这个</a:t>
            </a:r>
            <a:r>
              <a:rPr lang="zh-CN" altLang="en-US">
                <a:sym typeface="+mn-ea"/>
              </a:rPr>
              <a:t>，有中文版，看完前三章即可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一定要学一学！以后一定会用到的。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注：</a:t>
            </a:r>
            <a:r>
              <a:rPr lang="x-none" altLang="zh-CN" sz="1200">
                <a:sym typeface="+mn-ea"/>
              </a:rPr>
              <a:t>git </a:t>
            </a:r>
            <a:r>
              <a:rPr lang="zh-CN" altLang="x-none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 </a:t>
            </a:r>
            <a:r>
              <a:rPr lang="x-none" altLang="en-US" sz="1200">
                <a:sym typeface="+mn-ea"/>
              </a:rPr>
              <a:t>github </a:t>
            </a:r>
            <a:r>
              <a:rPr lang="zh-CN" altLang="x-none" sz="1200">
                <a:sym typeface="+mn-ea"/>
              </a:rPr>
              <a:t>是两个东西</a:t>
            </a:r>
            <a:endParaRPr lang="zh-CN" altLang="x-none" sz="12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45" y="3474085"/>
            <a:ext cx="5372100" cy="3467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056370" y="6547485"/>
            <a:ext cx="12611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https://git-scm.com/</a:t>
            </a:r>
            <a:endParaRPr lang="en-US" sz="1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3850" y="1518650"/>
            <a:ext cx="9950770" cy="3870090"/>
            <a:chOff x="472456" y="2189880"/>
            <a:chExt cx="11066239" cy="430392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82" b="22281"/>
            <a:stretch>
              <a:fillRect/>
            </a:stretch>
          </p:blipFill>
          <p:spPr>
            <a:xfrm>
              <a:off x="472456" y="2195940"/>
              <a:ext cx="11066239" cy="4285742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703563" y="2189880"/>
              <a:ext cx="130687" cy="4276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6398" y="2205591"/>
              <a:ext cx="11018354" cy="4288211"/>
            </a:xfrm>
            <a:prstGeom prst="rect">
              <a:avLst/>
            </a:prstGeom>
            <a:solidFill>
              <a:srgbClr val="FDF5F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816593" y="1075635"/>
            <a:ext cx="3195844" cy="4731244"/>
          </a:xfrm>
          <a:prstGeom prst="rect">
            <a:avLst/>
          </a:prstGeom>
          <a:solidFill>
            <a:srgbClr val="F3C5DA"/>
          </a:solidFill>
          <a:ln>
            <a:noFill/>
          </a:ln>
          <a:effectLst>
            <a:outerShdw blurRad="508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12"/>
          <p:cNvSpPr txBox="1"/>
          <p:nvPr/>
        </p:nvSpPr>
        <p:spPr>
          <a:xfrm>
            <a:off x="7404144" y="2095924"/>
            <a:ext cx="2020742" cy="1419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63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</a:rPr>
              <a:t>四</a:t>
            </a:r>
            <a:endParaRPr lang="zh-CN" altLang="en-US" sz="8630">
              <a:solidFill>
                <a:schemeClr val="bg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7104944" y="3816896"/>
            <a:ext cx="262028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x-none" sz="2160" b="1" dirty="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</a:rPr>
              <a:t>文档查阅</a:t>
            </a:r>
            <a:endParaRPr lang="zh-CN" altLang="x-none" sz="2160" b="1" dirty="0">
              <a:solidFill>
                <a:schemeClr val="bg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08334" y="790847"/>
            <a:ext cx="10175965" cy="5277394"/>
          </a:xfrm>
          <a:prstGeom prst="rect">
            <a:avLst/>
          </a:prstGeom>
          <a:solidFill>
            <a:srgbClr val="F3C5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43201" y="2038985"/>
            <a:ext cx="691324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Karumbi" panose="02000603000000000000" charset="0"/>
                <a:ea typeface="Microsoft YaHei" panose="020B0503020204020204" charset="-122"/>
                <a:cs typeface="Karumbi" panose="02000603000000000000" charset="0"/>
              </a:rPr>
              <a:t>THANK YOU</a:t>
            </a:r>
            <a:endParaRPr lang="en-US" altLang="zh-CN" sz="11500" b="1" dirty="0">
              <a:solidFill>
                <a:schemeClr val="bg1"/>
              </a:solidFill>
              <a:latin typeface="Karumbi" panose="02000603000000000000" charset="0"/>
              <a:ea typeface="Microsoft YaHei" panose="020B0503020204020204" charset="-122"/>
              <a:cs typeface="Karumbi" panose="02000603000000000000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449570" y="4249147"/>
            <a:ext cx="1500505" cy="360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EFAFCC"/>
                </a:solidFill>
                <a:latin typeface="Microsoft YaHei" panose="020B0503020204020204" charset="-122"/>
                <a:ea typeface="Microsoft YaHei" panose="020B0503020204020204" charset="-122"/>
              </a:rPr>
              <a:t>END</a:t>
            </a:r>
            <a:endParaRPr lang="en-US" altLang="zh-CN" b="1" dirty="0">
              <a:solidFill>
                <a:srgbClr val="EFAFCC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77385" y="4734560"/>
            <a:ext cx="350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刘胜与</a:t>
            </a:r>
            <a:r>
              <a:rPr lang="en-US" altLang="zh-CN" b="1" dirty="0">
                <a:solidFill>
                  <a:schemeClr val="bg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谢安喆</a:t>
            </a:r>
            <a:r>
              <a:rPr lang="en-US" altLang="zh-CN" b="1" dirty="0">
                <a:solidFill>
                  <a:schemeClr val="bg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  2023</a:t>
            </a:r>
            <a:r>
              <a:rPr lang="en-US" altLang="en-US" b="1" dirty="0">
                <a:solidFill>
                  <a:schemeClr val="bg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/04/16</a:t>
            </a:r>
            <a:endParaRPr lang="en-US" altLang="en-US" b="1" dirty="0">
              <a:solidFill>
                <a:schemeClr val="bg1"/>
              </a:solidFill>
              <a:latin typeface="方正准圆简体" panose="03000509000000000000" pitchFamily="65" charset="-122"/>
              <a:ea typeface="方正准圆简体" panose="03000509000000000000" pitchFamily="65" charset="-122"/>
            </a:endParaRPr>
          </a:p>
        </p:txBody>
      </p:sp>
      <p:sp>
        <p:nvSpPr>
          <p:cNvPr id="2" name="文本框 17"/>
          <p:cNvSpPr txBox="1"/>
          <p:nvPr/>
        </p:nvSpPr>
        <p:spPr>
          <a:xfrm>
            <a:off x="2345690" y="3547745"/>
            <a:ext cx="776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 dirty="0">
                <a:solidFill>
                  <a:schemeClr val="bg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祝大家期中考试取得好成绩！</a:t>
            </a:r>
            <a:endParaRPr lang="zh-CN" sz="2400" b="1" dirty="0">
              <a:solidFill>
                <a:schemeClr val="bg1"/>
              </a:solidFill>
              <a:latin typeface="方正准圆简体" panose="03000509000000000000" pitchFamily="65" charset="-122"/>
              <a:ea typeface="方正准圆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cut/>
      </p:transition>
    </mc:Choice>
    <mc:Fallback>
      <p:transition advClick="0" advTm="0">
        <p:cut/>
      </p:transition>
    </mc:Fallback>
  </mc:AlternateContent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4472" y="332699"/>
            <a:ext cx="2908064" cy="6193555"/>
          </a:xfrm>
          <a:prstGeom prst="rect">
            <a:avLst/>
          </a:prstGeom>
          <a:solidFill>
            <a:srgbClr val="F3C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45" y="727633"/>
            <a:ext cx="3039964" cy="54042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48845" y="717862"/>
            <a:ext cx="3039964" cy="5446722"/>
          </a:xfrm>
          <a:prstGeom prst="rect">
            <a:avLst/>
          </a:prstGeom>
          <a:solidFill>
            <a:srgbClr val="F3C5D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8924" name="文本框 5"/>
          <p:cNvSpPr txBox="1"/>
          <p:nvPr/>
        </p:nvSpPr>
        <p:spPr>
          <a:xfrm>
            <a:off x="1984234" y="1269698"/>
            <a:ext cx="2198370" cy="5892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3235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CONTENTS</a:t>
            </a:r>
            <a:endParaRPr lang="en-US" altLang="zh-CN" sz="3235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84281" y="2157878"/>
            <a:ext cx="428245" cy="428245"/>
          </a:xfrm>
          <a:prstGeom prst="rect">
            <a:avLst/>
          </a:prstGeom>
          <a:noFill/>
          <a:ln>
            <a:solidFill>
              <a:schemeClr val="bg1"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4151" y="2012275"/>
            <a:ext cx="428245" cy="42824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37162" y="3744988"/>
            <a:ext cx="614388" cy="614388"/>
          </a:xfrm>
          <a:prstGeom prst="rect">
            <a:avLst/>
          </a:prstGeom>
          <a:noFill/>
          <a:ln w="15875">
            <a:solidFill>
              <a:srgbClr val="EFA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20" b="1" dirty="0">
                <a:solidFill>
                  <a:srgbClr val="EFAFCC"/>
                </a:solidFill>
                <a:latin typeface="Microsoft YaHei" panose="020B0503020204020204" charset="-122"/>
                <a:ea typeface="Microsoft YaHei" panose="020B0503020204020204" charset="-122"/>
              </a:rPr>
              <a:t>03</a:t>
            </a:r>
            <a:endParaRPr lang="en-US" altLang="zh-CN" sz="2520" b="1" dirty="0">
              <a:solidFill>
                <a:srgbClr val="EFAFCC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3726" y="3872256"/>
            <a:ext cx="4767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x-none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代码管理：</a:t>
            </a:r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git </a:t>
            </a:r>
            <a:r>
              <a:rPr lang="zh-CN" altLang="x-none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的使用</a:t>
            </a:r>
            <a:endParaRPr lang="zh-CN" altLang="x-none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37162" y="4853349"/>
            <a:ext cx="614388" cy="614388"/>
          </a:xfrm>
          <a:prstGeom prst="rect">
            <a:avLst/>
          </a:prstGeom>
          <a:noFill/>
          <a:ln w="15875">
            <a:solidFill>
              <a:srgbClr val="EFA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20" b="1" dirty="0">
                <a:solidFill>
                  <a:srgbClr val="EFAFCC"/>
                </a:solidFill>
                <a:latin typeface="Microsoft YaHei" panose="020B0503020204020204" charset="-122"/>
                <a:ea typeface="Microsoft YaHei" panose="020B0503020204020204" charset="-122"/>
              </a:rPr>
              <a:t>04</a:t>
            </a:r>
            <a:endParaRPr lang="en-US" altLang="zh-CN" sz="2520" b="1" dirty="0">
              <a:solidFill>
                <a:srgbClr val="EFAFCC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93726" y="4981251"/>
            <a:ext cx="4767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文档查阅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10"/>
          <p:cNvGrpSpPr/>
          <p:nvPr/>
        </p:nvGrpSpPr>
        <p:grpSpPr>
          <a:xfrm>
            <a:off x="10554963" y="3750"/>
            <a:ext cx="698500" cy="957580"/>
            <a:chOff x="11060734" y="1"/>
            <a:chExt cx="776801" cy="1064923"/>
          </a:xfrm>
        </p:grpSpPr>
        <p:sp>
          <p:nvSpPr>
            <p:cNvPr id="12" name="五边形 11"/>
            <p:cNvSpPr/>
            <p:nvPr/>
          </p:nvSpPr>
          <p:spPr>
            <a:xfrm rot="5400000">
              <a:off x="10916673" y="144062"/>
              <a:ext cx="1064923" cy="776801"/>
            </a:xfrm>
            <a:prstGeom prst="homePlate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20"/>
            </a:p>
          </p:txBody>
        </p:sp>
        <p:pic>
          <p:nvPicPr>
            <p:cNvPr id="10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4997" y="86861"/>
              <a:ext cx="648276" cy="648275"/>
            </a:xfrm>
            <a:prstGeom prst="rect">
              <a:avLst/>
            </a:prstGeom>
          </p:spPr>
        </p:pic>
      </p:grpSp>
      <p:sp>
        <p:nvSpPr>
          <p:cNvPr id="2" name="矩形 10"/>
          <p:cNvSpPr/>
          <p:nvPr/>
        </p:nvSpPr>
        <p:spPr>
          <a:xfrm>
            <a:off x="5237162" y="1525028"/>
            <a:ext cx="614388" cy="614388"/>
          </a:xfrm>
          <a:prstGeom prst="rect">
            <a:avLst/>
          </a:prstGeom>
          <a:noFill/>
          <a:ln w="15875">
            <a:solidFill>
              <a:srgbClr val="EFA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20" b="1" dirty="0">
                <a:solidFill>
                  <a:srgbClr val="EFAFCC"/>
                </a:solidFill>
                <a:latin typeface="Microsoft YaHei" panose="020B0503020204020204" charset="-122"/>
                <a:ea typeface="Microsoft YaHei" panose="020B0503020204020204" charset="-122"/>
              </a:rPr>
              <a:t>01</a:t>
            </a:r>
            <a:endParaRPr lang="en-US" altLang="zh-CN" sz="2520" b="1" dirty="0">
              <a:solidFill>
                <a:srgbClr val="EFAFCC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5993726" y="1652296"/>
            <a:ext cx="4767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项目介绍与展示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15" name="矩形 10"/>
          <p:cNvSpPr/>
          <p:nvPr/>
        </p:nvSpPr>
        <p:spPr>
          <a:xfrm>
            <a:off x="5237797" y="2671838"/>
            <a:ext cx="614388" cy="614388"/>
          </a:xfrm>
          <a:prstGeom prst="rect">
            <a:avLst/>
          </a:prstGeom>
          <a:noFill/>
          <a:ln w="15875">
            <a:solidFill>
              <a:srgbClr val="EFA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20" b="1" dirty="0">
                <a:solidFill>
                  <a:srgbClr val="EFAFCC"/>
                </a:solidFill>
                <a:latin typeface="Microsoft YaHei" panose="020B0503020204020204" charset="-122"/>
                <a:ea typeface="Microsoft YaHei" panose="020B0503020204020204" charset="-122"/>
              </a:rPr>
              <a:t>02</a:t>
            </a:r>
            <a:endParaRPr lang="en-US" altLang="zh-CN" sz="2520" b="1" dirty="0">
              <a:solidFill>
                <a:srgbClr val="EFAFCC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5994361" y="2799106"/>
            <a:ext cx="4767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项目管理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56956" y="1498486"/>
            <a:ext cx="9907712" cy="3861411"/>
            <a:chOff x="585100" y="728634"/>
            <a:chExt cx="11018354" cy="4294271"/>
          </a:xfrm>
        </p:grpSpPr>
        <p:grpSp>
          <p:nvGrpSpPr>
            <p:cNvPr id="16" name="组合 15"/>
            <p:cNvGrpSpPr/>
            <p:nvPr/>
          </p:nvGrpSpPr>
          <p:grpSpPr>
            <a:xfrm>
              <a:off x="585100" y="728634"/>
              <a:ext cx="11018354" cy="4288211"/>
              <a:chOff x="1173646" y="1278834"/>
              <a:chExt cx="11018354" cy="428821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85" r="1845" b="18502"/>
              <a:stretch>
                <a:fillRect/>
              </a:stretch>
            </p:blipFill>
            <p:spPr>
              <a:xfrm>
                <a:off x="1173646" y="1278834"/>
                <a:ext cx="11018354" cy="428821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1404753" y="1278834"/>
                <a:ext cx="130687" cy="4276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2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85100" y="734694"/>
              <a:ext cx="11018354" cy="4288211"/>
            </a:xfrm>
            <a:prstGeom prst="rect">
              <a:avLst/>
            </a:prstGeom>
            <a:solidFill>
              <a:srgbClr val="FDF5F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815958" y="1063570"/>
            <a:ext cx="3195844" cy="4731244"/>
          </a:xfrm>
          <a:prstGeom prst="rect">
            <a:avLst/>
          </a:prstGeom>
          <a:solidFill>
            <a:srgbClr val="F3C5DA"/>
          </a:solidFill>
          <a:ln>
            <a:noFill/>
          </a:ln>
          <a:effectLst>
            <a:outerShdw blurRad="508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04944" y="2095924"/>
            <a:ext cx="2620284" cy="2144649"/>
            <a:chOff x="11367" y="1858"/>
            <a:chExt cx="4589" cy="3756"/>
          </a:xfrm>
        </p:grpSpPr>
        <p:sp>
          <p:nvSpPr>
            <p:cNvPr id="13" name="文本框 12"/>
            <p:cNvSpPr txBox="1"/>
            <p:nvPr/>
          </p:nvSpPr>
          <p:spPr>
            <a:xfrm>
              <a:off x="11891" y="1858"/>
              <a:ext cx="3539" cy="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630">
                  <a:solidFill>
                    <a:schemeClr val="bg1"/>
                  </a:solidFill>
                  <a:latin typeface="AR PL UKai CN" panose="02000503000000000000" charset="-122"/>
                  <a:ea typeface="AR PL UKai CN" panose="02000503000000000000" charset="-122"/>
                </a:rPr>
                <a:t>一</a:t>
              </a:r>
              <a:endParaRPr lang="zh-CN" altLang="en-US" sz="863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367" y="4872"/>
              <a:ext cx="4589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60" b="1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项目介绍与展示</a:t>
              </a:r>
              <a:endParaRPr lang="zh-CN" altLang="en-US" sz="216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DDL Firewall - 一款面向大学生的事务管理器</a:t>
            </a:r>
            <a:endParaRPr lang="zh-CN" altLang="en-US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0276" y="1492004"/>
            <a:ext cx="9697736" cy="1740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620">
                <a:sym typeface="+mn-ea"/>
              </a:rPr>
              <a:t>动机：现有的事务管理器（比如手机自带的备忘录、滴答清单、时光序）不够好用</a:t>
            </a:r>
            <a:r>
              <a:rPr lang="en-US" altLang="zh-CN" sz="1620">
                <a:sym typeface="+mn-ea"/>
              </a:rPr>
              <a:t> —— </a:t>
            </a:r>
            <a:r>
              <a:rPr lang="zh-CN" altLang="en-US" sz="1620">
                <a:sym typeface="+mn-ea"/>
              </a:rPr>
              <a:t>不符合大学生的需求</a:t>
            </a:r>
            <a:endParaRPr lang="zh-CN" altLang="en-US" sz="162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20">
                <a:sym typeface="+mn-ea"/>
              </a:rPr>
              <a:t>主题：设计一款面向大学生的事务管理器</a:t>
            </a:r>
            <a:endParaRPr lang="zh-CN" altLang="en-US" sz="162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62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2533015"/>
            <a:ext cx="4749165" cy="35655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代码量</a:t>
            </a:r>
            <a:endParaRPr lang="zh-CN" altLang="en-US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2588260"/>
            <a:ext cx="8772525" cy="28860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52511" y="1498486"/>
            <a:ext cx="9907712" cy="3861411"/>
            <a:chOff x="585100" y="728634"/>
            <a:chExt cx="11018354" cy="4294271"/>
          </a:xfrm>
        </p:grpSpPr>
        <p:grpSp>
          <p:nvGrpSpPr>
            <p:cNvPr id="16" name="组合 15"/>
            <p:cNvGrpSpPr/>
            <p:nvPr/>
          </p:nvGrpSpPr>
          <p:grpSpPr>
            <a:xfrm>
              <a:off x="585100" y="728634"/>
              <a:ext cx="11018354" cy="4288211"/>
              <a:chOff x="1173646" y="1278834"/>
              <a:chExt cx="11018354" cy="428821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85" r="1845" b="18502"/>
              <a:stretch>
                <a:fillRect/>
              </a:stretch>
            </p:blipFill>
            <p:spPr>
              <a:xfrm>
                <a:off x="1173646" y="1278834"/>
                <a:ext cx="11018354" cy="428821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1404753" y="1278834"/>
                <a:ext cx="130687" cy="4276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2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85100" y="734694"/>
              <a:ext cx="11018354" cy="4288211"/>
            </a:xfrm>
            <a:prstGeom prst="rect">
              <a:avLst/>
            </a:prstGeom>
            <a:solidFill>
              <a:srgbClr val="FDF5F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815958" y="1060395"/>
            <a:ext cx="3195844" cy="4731244"/>
          </a:xfrm>
          <a:prstGeom prst="rect">
            <a:avLst/>
          </a:prstGeom>
          <a:solidFill>
            <a:srgbClr val="F3C5DA"/>
          </a:solidFill>
          <a:ln>
            <a:noFill/>
          </a:ln>
          <a:effectLst>
            <a:outerShdw blurRad="508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70761" y="2095924"/>
            <a:ext cx="2886937" cy="2298246"/>
            <a:chOff x="11132" y="1858"/>
            <a:chExt cx="5056" cy="4025"/>
          </a:xfrm>
        </p:grpSpPr>
        <p:sp>
          <p:nvSpPr>
            <p:cNvPr id="13" name="文本框 12"/>
            <p:cNvSpPr txBox="1"/>
            <p:nvPr/>
          </p:nvSpPr>
          <p:spPr>
            <a:xfrm>
              <a:off x="11891" y="1858"/>
              <a:ext cx="3539" cy="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x-none" sz="8630">
                  <a:solidFill>
                    <a:schemeClr val="bg1"/>
                  </a:solidFill>
                  <a:latin typeface="AR PL UKai CN" panose="02000503000000000000" charset="-122"/>
                  <a:ea typeface="AR PL UKai CN" panose="02000503000000000000" charset="-122"/>
                </a:rPr>
                <a:t>二</a:t>
              </a:r>
              <a:endParaRPr lang="zh-CN" altLang="x-none" sz="863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132" y="4743"/>
              <a:ext cx="5056" cy="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AR PL UKai CN" panose="02000503000000000000" charset="-122"/>
                  <a:ea typeface="AR PL UKai CN" panose="02000503000000000000" charset="-122"/>
                </a:rPr>
                <a:t>项目管理</a:t>
              </a:r>
              <a:endParaRPr lang="zh-CN" altLang="en-US" sz="2800" b="1" dirty="0">
                <a:solidFill>
                  <a:schemeClr val="bg1"/>
                </a:solidFill>
                <a:latin typeface="AR PL UKai CN" panose="02000503000000000000" charset="-122"/>
                <a:ea typeface="AR PL UKai CN" panose="02000503000000000000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项目管理包括</a:t>
            </a:r>
            <a:endParaRPr lang="zh-CN" altLang="en-US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276" y="1492004"/>
            <a:ext cx="9697736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x-none" altLang="zh-CN">
                <a:sym typeface="+mn-ea"/>
              </a:rPr>
              <a:t>idea </a:t>
            </a:r>
            <a:r>
              <a:rPr lang="zh-CN" altLang="x-none">
                <a:sym typeface="+mn-ea"/>
              </a:rPr>
              <a:t>的确立</a:t>
            </a:r>
            <a:endParaRPr lang="zh-CN" altLang="x-none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进度管理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分工协作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代码风格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单元测试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持续集成、持续部署（</a:t>
            </a:r>
            <a:r>
              <a:rPr lang="x-none" altLang="zh-CN">
                <a:sym typeface="+mn-ea"/>
              </a:rPr>
              <a:t>CI/CD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x-none" altLang="zh-CN">
                <a:sym typeface="+mn-ea"/>
              </a:rPr>
              <a:t>........</a:t>
            </a:r>
            <a:endParaRPr lang="zh-CN"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zh-CN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60145" y="5212080"/>
            <a:ext cx="67576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>
                <a:sym typeface="+mn-ea"/>
              </a:rPr>
              <a:t>良好的开发习惯会让你写代码如鱼得水</a:t>
            </a:r>
            <a:endParaRPr lang="zh-CN" sz="2800">
              <a:sym typeface="+mn-ea"/>
            </a:endParaRPr>
          </a:p>
          <a:p>
            <a:endParaRPr lang="zh-CN" sz="2800"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x-none" altLang="zh-CN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IDEA </a:t>
            </a:r>
            <a:r>
              <a:rPr lang="zh-CN" altLang="x-none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从哪里来</a:t>
            </a:r>
            <a:endParaRPr lang="zh-CN" altLang="x-none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276" y="1492004"/>
            <a:ext cx="9697736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不必拘泥于传统的窗口化应用！我记得我有个朋友拿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 </a:t>
            </a:r>
            <a:r>
              <a:rPr lang="zh-CN" altLang="x-none">
                <a:sym typeface="+mn-ea"/>
              </a:rPr>
              <a:t>做了个游戏</a:t>
            </a:r>
            <a:endParaRPr lang="zh-CN" altLang="x-none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可以从日常生活中寻找灵感（发现生活中的“痛点”）</a:t>
            </a:r>
            <a:endParaRPr lang="zh-CN"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833405" y="344995"/>
            <a:ext cx="1361203" cy="675875"/>
            <a:chOff x="10252364" y="198035"/>
            <a:chExt cx="1513792" cy="751640"/>
          </a:xfrm>
        </p:grpSpPr>
        <p:sp>
          <p:nvSpPr>
            <p:cNvPr id="5" name="矩形 4"/>
            <p:cNvSpPr/>
            <p:nvPr/>
          </p:nvSpPr>
          <p:spPr>
            <a:xfrm>
              <a:off x="10252364" y="198035"/>
              <a:ext cx="1513792" cy="751640"/>
            </a:xfrm>
            <a:prstGeom prst="rect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028" y="237552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文本框 217"/>
          <p:cNvSpPr txBox="1"/>
          <p:nvPr/>
        </p:nvSpPr>
        <p:spPr>
          <a:xfrm>
            <a:off x="1160145" y="431800"/>
            <a:ext cx="867346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x-none" sz="3235" b="1">
                <a:solidFill>
                  <a:schemeClr val="tx1">
                    <a:lumMod val="65000"/>
                    <a:lumOff val="35000"/>
                  </a:schemeClr>
                </a:solidFill>
                <a:latin typeface="AR PL UKai HK" panose="02000503000000000000" charset="-122"/>
                <a:ea typeface="AR PL UKai HK" panose="02000503000000000000" charset="-122"/>
                <a:sym typeface="+mn-ea"/>
              </a:rPr>
              <a:t>进度管理</a:t>
            </a:r>
            <a:endParaRPr lang="zh-CN" altLang="x-none" sz="3235" b="1">
              <a:solidFill>
                <a:schemeClr val="tx1">
                  <a:lumMod val="65000"/>
                  <a:lumOff val="35000"/>
                </a:schemeClr>
              </a:solidFill>
              <a:latin typeface="AR PL UKai HK" panose="02000503000000000000" charset="-122"/>
              <a:ea typeface="AR PL UKai HK" panose="02000503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70466" y="1185952"/>
            <a:ext cx="630946" cy="1143"/>
          </a:xfrm>
          <a:prstGeom prst="line">
            <a:avLst/>
          </a:prstGeom>
          <a:ln w="53975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5680" y="6356705"/>
            <a:ext cx="2743200" cy="36514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0276" y="1492004"/>
            <a:ext cx="9697736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大型项目的开发都会有一个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developing plan</a:t>
            </a:r>
            <a:r>
              <a:rPr lang="zh-CN" altLang="x-none">
                <a:sym typeface="+mn-ea"/>
              </a:rPr>
              <a:t>（开发计划）</a:t>
            </a:r>
            <a:endParaRPr lang="zh-CN" altLang="x-none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做到心中有数：大概什么时候完成哪个功能</a:t>
            </a:r>
            <a:endParaRPr lang="zh-CN" altLang="x-none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别做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DDL </a:t>
            </a:r>
            <a:r>
              <a:rPr lang="zh-CN" altLang="x-none">
                <a:sym typeface="+mn-ea"/>
              </a:rPr>
              <a:t>战士</a:t>
            </a:r>
            <a:endParaRPr lang="zh-CN" altLang="x-none"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66CC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WPS Presentation</Application>
  <PresentationFormat>宽屏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SimSun</vt:lpstr>
      <vt:lpstr>Wingdings</vt:lpstr>
      <vt:lpstr>方正准圆简体</vt:lpstr>
      <vt:lpstr>AR PL UKai CN</vt:lpstr>
      <vt:lpstr>Microsoft YaHei</vt:lpstr>
      <vt:lpstr>文泉驿微米黑</vt:lpstr>
      <vt:lpstr>Open Sans</vt:lpstr>
      <vt:lpstr>Fira Code Light</vt:lpstr>
      <vt:lpstr>AR PL UKai HK</vt:lpstr>
      <vt:lpstr>Calibri</vt:lpstr>
      <vt:lpstr>Microsoft YaHei</vt:lpstr>
      <vt:lpstr>Arial Unicode MS</vt:lpstr>
      <vt:lpstr>SimSun</vt:lpstr>
      <vt:lpstr>Calibri Light</vt:lpstr>
      <vt:lpstr>Karumbi</vt:lpstr>
      <vt:lpstr>SimSun</vt:lpstr>
      <vt:lpstr>DejaVu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intlsy</cp:lastModifiedBy>
  <cp:revision>333</cp:revision>
  <dcterms:created xsi:type="dcterms:W3CDTF">2023-04-16T15:57:59Z</dcterms:created>
  <dcterms:modified xsi:type="dcterms:W3CDTF">2023-04-16T15:57:59Z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