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4"/>
  </p:notesMasterIdLst>
  <p:sldIdLst>
    <p:sldId id="256" r:id="rId2"/>
    <p:sldId id="284" r:id="rId3"/>
    <p:sldId id="287" r:id="rId4"/>
    <p:sldId id="265" r:id="rId5"/>
    <p:sldId id="289" r:id="rId6"/>
    <p:sldId id="290" r:id="rId7"/>
    <p:sldId id="291" r:id="rId8"/>
    <p:sldId id="292" r:id="rId9"/>
    <p:sldId id="293" r:id="rId10"/>
    <p:sldId id="295" r:id="rId11"/>
    <p:sldId id="288" r:id="rId12"/>
    <p:sldId id="275" r:id="rId13"/>
  </p:sldIdLst>
  <p:sldSz cx="9144000" cy="6858000" type="screen4x3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22" autoAdjust="0"/>
    <p:restoredTop sz="94643" autoAdjust="0"/>
  </p:normalViewPr>
  <p:slideViewPr>
    <p:cSldViewPr>
      <p:cViewPr>
        <p:scale>
          <a:sx n="66" d="100"/>
          <a:sy n="66" d="100"/>
        </p:scale>
        <p:origin x="-1188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BA4A-3F63-455B-A7BC-BE3ACF86011E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C53B-55E6-428E-96C4-6650EA52D1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7285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9B6-A1BB-4C9E-8561-EA9AF8554193}" type="datetimeFigureOut">
              <a:rPr kumimoji="1" lang="ja-JP" altLang="en-US" smtClean="0"/>
              <a:pPr/>
              <a:t>2019/11/28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603498"/>
          </a:xfrm>
        </p:spPr>
        <p:txBody>
          <a:bodyPr>
            <a:noAutofit/>
          </a:bodyPr>
          <a:lstStyle/>
          <a:p>
            <a:pPr algn="l"/>
            <a:r>
              <a:rPr lang="ja-JP" altLang="en-US" sz="8000" b="1" dirty="0" smtClean="0">
                <a:solidFill>
                  <a:srgbClr val="FF0000"/>
                </a:solidFill>
              </a:rPr>
              <a:t>新</a:t>
            </a:r>
            <a:r>
              <a:rPr lang="ja-JP" altLang="en-US" sz="8000" b="1" dirty="0" smtClean="0"/>
              <a:t>・超射撃</a:t>
            </a:r>
            <a:r>
              <a:rPr lang="ja-JP" altLang="en-US" sz="8000" b="1" dirty="0"/>
              <a:t>破壊</a:t>
            </a:r>
            <a:r>
              <a:rPr lang="ja-JP" altLang="en-US" sz="8000" b="1" dirty="0" smtClean="0"/>
              <a:t>特化スマホ最適化縦シューティング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021288"/>
            <a:ext cx="4680520" cy="576064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 smtClean="0"/>
              <a:t>企画書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・</a:t>
            </a:r>
            <a:r>
              <a:rPr lang="ja-JP" altLang="en-US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ランキング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72071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ゲームオーバー時のスコアとランクを保存（</a:t>
            </a:r>
            <a:r>
              <a:rPr kumimoji="1" lang="en-US" altLang="ja-JP" sz="1800" dirty="0" smtClean="0"/>
              <a:t>10</a:t>
            </a:r>
            <a:r>
              <a:rPr kumimoji="1" lang="ja-JP" altLang="en-US" sz="1800" dirty="0" smtClean="0"/>
              <a:t>位まで）</a:t>
            </a:r>
            <a:endParaRPr kumimoji="1"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 dirty="0" smtClean="0"/>
              <a:t>（藤原）</a:t>
            </a:r>
            <a:r>
              <a:rPr kumimoji="1" lang="ja-JP" altLang="en-US" dirty="0" smtClean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ja-JP" sz="2600" dirty="0" smtClean="0"/>
              <a:t>※20-11</a:t>
            </a:r>
            <a:r>
              <a:rPr lang="ja-JP" altLang="en-US" sz="2600" dirty="0" smtClean="0"/>
              <a:t>のデジゲー博に出展予定</a:t>
            </a:r>
            <a:endParaRPr lang="en-US" altLang="ja-JP" sz="2600" dirty="0" smtClean="0"/>
          </a:p>
          <a:p>
            <a:pPr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19</a:t>
            </a:r>
            <a:r>
              <a:rPr lang="ja-JP" altLang="en-US" dirty="0" smtClean="0"/>
              <a:t>年内</a:t>
            </a:r>
            <a:endParaRPr lang="en-US" altLang="ja-JP" dirty="0" smtClean="0"/>
          </a:p>
          <a:p>
            <a:pPr>
              <a:buNone/>
            </a:pPr>
            <a:r>
              <a:rPr lang="en-US" altLang="ja-JP" sz="2600" dirty="0" smtClean="0"/>
              <a:t>	</a:t>
            </a:r>
            <a:r>
              <a:rPr lang="ja-JP" altLang="en-US" sz="2600" dirty="0" smtClean="0"/>
              <a:t>企画と仕様練り　資料化　ビルドまでの環境整備？　エフェクトテスト</a:t>
            </a:r>
          </a:p>
          <a:p>
            <a:pPr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20-1</a:t>
            </a:r>
            <a:endParaRPr lang="ja-JP" altLang="en-US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sz="2600" dirty="0" smtClean="0"/>
              <a:t> 作業者へ資料共有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sz="2600" dirty="0" smtClean="0"/>
              <a:t>ＳＰ、ＣＣ？購入</a:t>
            </a:r>
          </a:p>
          <a:p>
            <a:pPr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20-3</a:t>
            </a:r>
          </a:p>
          <a:p>
            <a:pPr>
              <a:buNone/>
            </a:pPr>
            <a:r>
              <a:rPr lang="en-US" altLang="ja-JP" sz="2600" dirty="0" smtClean="0"/>
              <a:t>	</a:t>
            </a:r>
            <a:r>
              <a:rPr lang="ja-JP" altLang="en-US" sz="2600" dirty="0" smtClean="0"/>
              <a:t>実装に困らないよう　初稿素材完成</a:t>
            </a:r>
          </a:p>
          <a:p>
            <a:pPr>
              <a:buNone/>
            </a:pPr>
            <a:r>
              <a:rPr lang="en-US" altLang="ja-JP" sz="2600" dirty="0" smtClean="0"/>
              <a:t>	7</a:t>
            </a:r>
            <a:r>
              <a:rPr lang="ja-JP" altLang="en-US" sz="2600" dirty="0" err="1" smtClean="0"/>
              <a:t>まで</a:t>
            </a:r>
            <a:r>
              <a:rPr lang="ja-JP" altLang="en-US" sz="2600" dirty="0" smtClean="0"/>
              <a:t>ブラＵＰ</a:t>
            </a:r>
          </a:p>
          <a:p>
            <a:pPr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20-7</a:t>
            </a:r>
            <a:endParaRPr lang="ja-JP" altLang="en-US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sz="2600" dirty="0" smtClean="0"/>
              <a:t>ベータレベルの完成度</a:t>
            </a:r>
          </a:p>
          <a:p>
            <a:pPr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20-8</a:t>
            </a:r>
            <a:endParaRPr lang="ja-JP" altLang="en-US" dirty="0" smtClean="0"/>
          </a:p>
          <a:p>
            <a:pPr>
              <a:buNone/>
            </a:pPr>
            <a:r>
              <a:rPr lang="ja-JP" altLang="en-US" sz="2600" dirty="0" smtClean="0"/>
              <a:t>  </a:t>
            </a:r>
            <a:r>
              <a:rPr lang="en-US" altLang="ja-JP" sz="2600" dirty="0" smtClean="0"/>
              <a:t>	</a:t>
            </a:r>
            <a:r>
              <a:rPr lang="ja-JP" altLang="en-US" sz="2600" dirty="0" smtClean="0"/>
              <a:t> 宣伝素材やチラシ作成　印刷準備完了</a:t>
            </a:r>
          </a:p>
          <a:p>
            <a:pPr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20-10</a:t>
            </a:r>
            <a:endParaRPr lang="ja-JP" altLang="en-US" dirty="0" smtClean="0"/>
          </a:p>
          <a:p>
            <a:pPr>
              <a:buNone/>
            </a:pPr>
            <a:r>
              <a:rPr lang="en-US" altLang="ja-JP" sz="2300" dirty="0" smtClean="0"/>
              <a:t>	</a:t>
            </a:r>
            <a:r>
              <a:rPr lang="ja-JP" altLang="en-US" sz="2300" dirty="0" smtClean="0"/>
              <a:t>印刷物の出力　全ての準備完了</a:t>
            </a:r>
            <a:endParaRPr lang="ja-JP" alt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10466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ありがとうございました。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-1836712" y="7605464"/>
            <a:ext cx="8229600" cy="4525963"/>
          </a:xfr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このアプリのウリ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スマートデバイスで最も破壊の爽快感を味わえるＳＴＧです。</a:t>
            </a:r>
            <a:endParaRPr lang="en-US" altLang="ja-JP" dirty="0"/>
          </a:p>
          <a:p>
            <a:endParaRPr lang="en-US" altLang="ja-JP" dirty="0"/>
          </a:p>
          <a:p>
            <a:pPr>
              <a:buNone/>
            </a:pPr>
            <a:r>
              <a:rPr lang="ja-JP" altLang="en-US" sz="1600" dirty="0" smtClean="0"/>
              <a:t>・スマートデバイスのＳＴＧはほぼすべて撃つ事がオートでした。</a:t>
            </a:r>
            <a:endParaRPr lang="en-US" altLang="ja-JP" sz="1600" dirty="0" smtClean="0"/>
          </a:p>
          <a:p>
            <a:pPr>
              <a:buNone/>
            </a:pPr>
            <a:r>
              <a:rPr lang="ja-JP" altLang="en-US" sz="1600" dirty="0" smtClean="0"/>
              <a:t>「シューティング」と言っているのに</a:t>
            </a:r>
            <a:endParaRPr lang="en-US" altLang="ja-JP" sz="1600" dirty="0" smtClean="0"/>
          </a:p>
          <a:p>
            <a:pPr>
              <a:buNone/>
            </a:pPr>
            <a:r>
              <a:rPr lang="ja-JP" altLang="en-US" sz="1600" dirty="0"/>
              <a:t>自分</a:t>
            </a:r>
            <a:r>
              <a:rPr lang="ja-JP" altLang="en-US" sz="1600" dirty="0" smtClean="0"/>
              <a:t>で撃つ事をコントロール出来ないのは</a:t>
            </a:r>
            <a:endParaRPr lang="en-US" altLang="ja-JP" sz="1600" dirty="0" smtClean="0"/>
          </a:p>
          <a:p>
            <a:pPr>
              <a:buNone/>
            </a:pPr>
            <a:r>
              <a:rPr lang="ja-JP" altLang="en-US" sz="1600" dirty="0" smtClean="0"/>
              <a:t>おかしいとは思わないでしょうか？</a:t>
            </a:r>
            <a:endParaRPr lang="en-US" altLang="ja-JP" sz="1600" dirty="0" smtClean="0"/>
          </a:p>
          <a:p>
            <a:pPr>
              <a:buNone/>
            </a:pPr>
            <a:endParaRPr lang="en-US" altLang="ja-JP" sz="1600" dirty="0"/>
          </a:p>
          <a:p>
            <a:pPr>
              <a:buNone/>
            </a:pPr>
            <a:r>
              <a:rPr lang="ja-JP" altLang="en-US" sz="1600" dirty="0" smtClean="0"/>
              <a:t>・スマートデバイスはコントローラーやキーボード等の操作の制約がありません。</a:t>
            </a:r>
            <a:endParaRPr lang="en-US" altLang="ja-JP" sz="1600" dirty="0" smtClean="0"/>
          </a:p>
          <a:p>
            <a:pPr>
              <a:buNone/>
            </a:pPr>
            <a:r>
              <a:rPr lang="ja-JP" altLang="en-US" sz="1600" dirty="0" smtClean="0"/>
              <a:t>せっかく自由に操作を設計できるのだから</a:t>
            </a:r>
            <a:endParaRPr lang="en-US" altLang="ja-JP" sz="1600" dirty="0" smtClean="0"/>
          </a:p>
          <a:p>
            <a:pPr>
              <a:buNone/>
            </a:pPr>
            <a:r>
              <a:rPr lang="ja-JP" altLang="en-US" sz="1600" dirty="0"/>
              <a:t>本当</a:t>
            </a:r>
            <a:r>
              <a:rPr lang="ja-JP" altLang="en-US" sz="1600" dirty="0" smtClean="0"/>
              <a:t>に最適なＳＴＧの操作を考えてみても良いのではないでしょうか？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100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サイト用素材\レイアウト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2" y="2857496"/>
            <a:ext cx="3000378" cy="4000504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指１本で全方位撃ちまくれ！</a:t>
            </a:r>
            <a:endParaRPr kumimoji="1"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412776"/>
            <a:ext cx="8248430" cy="1972815"/>
          </a:xfrm>
        </p:spPr>
        <p:txBody>
          <a:bodyPr>
            <a:noAutofit/>
          </a:bodyPr>
          <a:lstStyle/>
          <a:p>
            <a:r>
              <a:rPr kumimoji="1" lang="en-US" altLang="ja-JP" sz="1800" dirty="0" smtClean="0"/>
              <a:t>360</a:t>
            </a:r>
            <a:r>
              <a:rPr kumimoji="1" lang="ja-JP" altLang="en-US" sz="1800" dirty="0" smtClean="0"/>
              <a:t>度ショット方向を自由に決められるショットボタンを使う</a:t>
            </a:r>
            <a:endParaRPr kumimoji="1" lang="en-US" altLang="ja-JP" sz="1800" dirty="0" smtClean="0"/>
          </a:p>
          <a:p>
            <a:r>
              <a:rPr kumimoji="1" lang="ja-JP" altLang="en-US" sz="1800" dirty="0" smtClean="0"/>
              <a:t>ショット切り替えに</a:t>
            </a:r>
            <a:r>
              <a:rPr kumimoji="1" lang="ja-JP" altLang="en-US" sz="1800" b="1" dirty="0" smtClean="0"/>
              <a:t>「ツマミ」　</a:t>
            </a:r>
            <a:r>
              <a:rPr kumimoji="1" lang="ja-JP" altLang="en-US" sz="1800" dirty="0" smtClean="0"/>
              <a:t>必殺技ボタン</a:t>
            </a:r>
            <a:r>
              <a:rPr kumimoji="1" lang="ja-JP" altLang="en-US" sz="1800" b="1" dirty="0" smtClean="0"/>
              <a:t>「割らないと押せないボタン」</a:t>
            </a:r>
            <a:endParaRPr kumimoji="1" lang="en-US" altLang="ja-JP" sz="1800" b="1" dirty="0" smtClean="0"/>
          </a:p>
          <a:p>
            <a:pPr>
              <a:buNone/>
            </a:pPr>
            <a:r>
              <a:rPr kumimoji="1" lang="ja-JP" altLang="en-US" sz="1800" dirty="0" smtClean="0"/>
              <a:t>というゲームパッドでは実現できない仕掛けを盛り込む</a:t>
            </a:r>
            <a:endParaRPr kumimoji="1" lang="en-US" altLang="ja-JP" sz="1800" dirty="0" smtClean="0"/>
          </a:p>
          <a:p>
            <a:pPr>
              <a:buNone/>
            </a:pPr>
            <a:r>
              <a:rPr lang="ja-JP" altLang="en-US" sz="1800" dirty="0" smtClean="0"/>
              <a:t>他にない操作系のＳＴＧを実現！</a:t>
            </a:r>
            <a:endParaRPr kumimoji="1" lang="ja-JP" altLang="en-US" sz="1800" dirty="0"/>
          </a:p>
        </p:txBody>
      </p:sp>
      <p:pic>
        <p:nvPicPr>
          <p:cNvPr id="1028" name="Picture 4" descr="D:\PSDファイル(絵中心)\企画素材\パワポ素材＿フルイメージ切り抜き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429264"/>
            <a:ext cx="3309203" cy="1312104"/>
          </a:xfrm>
          <a:prstGeom prst="rect">
            <a:avLst/>
          </a:prstGeom>
          <a:noFill/>
        </p:spPr>
      </p:pic>
      <p:sp>
        <p:nvSpPr>
          <p:cNvPr id="9" name="テキスト ボックス 8"/>
          <p:cNvSpPr txBox="1"/>
          <p:nvPr/>
        </p:nvSpPr>
        <p:spPr>
          <a:xfrm>
            <a:off x="1714480" y="478632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atin typeface="I-OTFアンチックStd B" pitchFamily="34" charset="-128"/>
                <a:ea typeface="I-OTFアンチックStd B" pitchFamily="34" charset="-128"/>
              </a:rPr>
              <a:t>ショット</a:t>
            </a:r>
            <a:r>
              <a:rPr kumimoji="1" lang="en-US" altLang="ja-JP" sz="1600" b="1" dirty="0" smtClean="0">
                <a:latin typeface="I-OTFアンチックStd B" pitchFamily="34" charset="-128"/>
                <a:ea typeface="I-OTFアンチックStd B" pitchFamily="34" charset="-128"/>
              </a:rPr>
              <a:t>+</a:t>
            </a:r>
            <a:r>
              <a:rPr kumimoji="1" lang="ja-JP" altLang="en-US" sz="1600" b="1" dirty="0" smtClean="0">
                <a:latin typeface="I-OTFアンチックStd B" pitchFamily="34" charset="-128"/>
                <a:ea typeface="I-OTFアンチックStd B" pitchFamily="34" charset="-128"/>
              </a:rPr>
              <a:t>エイム</a:t>
            </a:r>
            <a:endParaRPr kumimoji="1" lang="en-US" altLang="ja-JP" sz="1600" b="1" dirty="0" smtClean="0">
              <a:latin typeface="I-OTFアンチックStd B" pitchFamily="34" charset="-128"/>
              <a:ea typeface="I-OTFアンチックStd B" pitchFamily="34" charset="-128"/>
            </a:endParaRPr>
          </a:p>
          <a:p>
            <a:r>
              <a:rPr lang="ja-JP" altLang="en-US" sz="1600" b="1" dirty="0" smtClean="0">
                <a:latin typeface="I-OTFアンチックStd B" pitchFamily="34" charset="-128"/>
                <a:ea typeface="I-OTFアンチックStd B" pitchFamily="34" charset="-128"/>
              </a:rPr>
              <a:t>　　　　↓</a:t>
            </a:r>
            <a:endParaRPr kumimoji="1" lang="ja-JP" altLang="en-US" sz="1600" b="1" dirty="0">
              <a:latin typeface="I-OTFアンチックStd B" pitchFamily="34" charset="-128"/>
              <a:ea typeface="I-OTFアンチックStd B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857760"/>
            <a:ext cx="190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I-OTFアンチックStd B" pitchFamily="34" charset="-128"/>
                <a:ea typeface="I-OTFアンチックStd B" pitchFamily="34" charset="-128"/>
              </a:rPr>
              <a:t>サブアクション</a:t>
            </a:r>
            <a:endParaRPr kumimoji="1" lang="en-US" altLang="ja-JP" sz="1600" dirty="0" smtClean="0">
              <a:latin typeface="I-OTFアンチックStd B" pitchFamily="34" charset="-128"/>
              <a:ea typeface="I-OTFアンチックStd B" pitchFamily="34" charset="-128"/>
            </a:endParaRPr>
          </a:p>
          <a:p>
            <a:r>
              <a:rPr lang="en-US" altLang="ja-JP" sz="1600" dirty="0" smtClean="0">
                <a:latin typeface="I-OTFアンチックStd B" pitchFamily="34" charset="-128"/>
                <a:ea typeface="I-OTFアンチックStd B" pitchFamily="34" charset="-128"/>
              </a:rPr>
              <a:t>           </a:t>
            </a:r>
            <a:r>
              <a:rPr lang="ja-JP" altLang="en-US" sz="1600" dirty="0" smtClean="0">
                <a:latin typeface="I-OTFアンチックStd B" pitchFamily="34" charset="-128"/>
                <a:ea typeface="I-OTFアンチックStd B" pitchFamily="34" charset="-128"/>
              </a:rPr>
              <a:t>↓</a:t>
            </a:r>
            <a:endParaRPr kumimoji="1" lang="ja-JP" altLang="en-US" sz="1600" dirty="0">
              <a:latin typeface="I-OTFアンチックStd B" pitchFamily="34" charset="-128"/>
              <a:ea typeface="I-OTFアンチックStd B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4348" y="4429132"/>
            <a:ext cx="190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I-OTFアンチックStd B" pitchFamily="34" charset="-128"/>
                <a:ea typeface="I-OTFアンチックStd B" pitchFamily="34" charset="-128"/>
              </a:rPr>
              <a:t>※</a:t>
            </a:r>
            <a:r>
              <a:rPr kumimoji="1" lang="ja-JP" altLang="en-US" sz="1600" dirty="0" smtClean="0">
                <a:latin typeface="I-OTFアンチックStd B" pitchFamily="34" charset="-128"/>
                <a:ea typeface="I-OTFアンチックStd B" pitchFamily="34" charset="-128"/>
              </a:rPr>
              <a:t>初期イメージ</a:t>
            </a:r>
            <a:endParaRPr kumimoji="1" lang="ja-JP" altLang="en-US" sz="1600" dirty="0">
              <a:latin typeface="I-OTFアンチックStd B" pitchFamily="34" charset="-128"/>
              <a:ea typeface="I-OTFアンチックStd B" pitchFamily="34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929454" y="2357430"/>
            <a:ext cx="1785950" cy="428628"/>
          </a:xfrm>
          <a:prstGeom prst="wedgeRectCallout">
            <a:avLst>
              <a:gd name="adj1" fmla="val 1340"/>
              <a:gd name="adj2" fmla="val 92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制限</a:t>
            </a:r>
            <a:r>
              <a:rPr lang="ja-JP" altLang="en-US" sz="1200" dirty="0" smtClean="0"/>
              <a:t>時間やスコア</a:t>
            </a:r>
            <a:endParaRPr kumimoji="1" lang="ja-JP" altLang="en-US" sz="12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7072330" y="4143380"/>
            <a:ext cx="1785950" cy="428628"/>
          </a:xfrm>
          <a:prstGeom prst="wedgeRectCallout">
            <a:avLst>
              <a:gd name="adj1" fmla="val 42585"/>
              <a:gd name="adj2" fmla="val 13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ショット切り替えつまみ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29190" y="3000372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I-OTFアンチックStd B" pitchFamily="34" charset="-128"/>
                <a:ea typeface="I-OTFアンチックStd B" pitchFamily="34" charset="-128"/>
              </a:rPr>
              <a:t>※</a:t>
            </a:r>
            <a:r>
              <a:rPr kumimoji="1" lang="ja-JP" altLang="en-US" sz="1600" dirty="0" smtClean="0">
                <a:latin typeface="I-OTFアンチックStd B" pitchFamily="34" charset="-128"/>
                <a:ea typeface="I-OTFアンチックStd B" pitchFamily="34" charset="-128"/>
              </a:rPr>
              <a:t>今作の</a:t>
            </a:r>
            <a:endParaRPr kumimoji="1" lang="en-US" altLang="ja-JP" sz="1600" dirty="0" smtClean="0">
              <a:latin typeface="I-OTFアンチックStd B" pitchFamily="34" charset="-128"/>
              <a:ea typeface="I-OTFアンチックStd B" pitchFamily="34" charset="-128"/>
            </a:endParaRPr>
          </a:p>
          <a:p>
            <a:r>
              <a:rPr kumimoji="1" lang="ja-JP" altLang="en-US" sz="1600" dirty="0" smtClean="0">
                <a:latin typeface="I-OTFアンチックStd B" pitchFamily="34" charset="-128"/>
                <a:ea typeface="I-OTFアンチックStd B" pitchFamily="34" charset="-128"/>
              </a:rPr>
              <a:t>レイアウト</a:t>
            </a:r>
            <a:endParaRPr kumimoji="1" lang="ja-JP" altLang="en-US" sz="1600" dirty="0">
              <a:latin typeface="I-OTFアンチックStd B" pitchFamily="34" charset="-128"/>
              <a:ea typeface="I-OTFアンチックStd B" pitchFamily="34" charset="-128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7072330" y="4857760"/>
            <a:ext cx="642942" cy="428628"/>
          </a:xfrm>
          <a:prstGeom prst="wedgeRectCallout">
            <a:avLst>
              <a:gd name="adj1" fmla="val 28758"/>
              <a:gd name="adj2" fmla="val 13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自機</a:t>
            </a:r>
            <a:endParaRPr kumimoji="1" lang="ja-JP" altLang="en-US" sz="1200" dirty="0"/>
          </a:p>
        </p:txBody>
      </p:sp>
      <p:sp>
        <p:nvSpPr>
          <p:cNvPr id="15" name="四角形吹き出し 14"/>
          <p:cNvSpPr/>
          <p:nvPr/>
        </p:nvSpPr>
        <p:spPr>
          <a:xfrm>
            <a:off x="4643438" y="6000768"/>
            <a:ext cx="1143008" cy="428628"/>
          </a:xfrm>
          <a:prstGeom prst="wedgeRectCallout">
            <a:avLst>
              <a:gd name="adj1" fmla="val 73163"/>
              <a:gd name="adj2" fmla="val 15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必殺</a:t>
            </a:r>
            <a:r>
              <a:rPr lang="ja-JP" altLang="en-US" sz="1200" dirty="0" smtClean="0"/>
              <a:t>ボタン</a:t>
            </a:r>
            <a:endParaRPr kumimoji="1" lang="ja-JP" altLang="en-US" sz="12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4857752" y="4286256"/>
            <a:ext cx="1143008" cy="428628"/>
          </a:xfrm>
          <a:prstGeom prst="wedgeRectCallout">
            <a:avLst>
              <a:gd name="adj1" fmla="val 73163"/>
              <a:gd name="adj2" fmla="val 15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ランク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1778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・チマチマした弾避けは不要！敵も弾も全て破壊！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実弾、ミサイル、レーザー全ての攻撃はこちらの攻撃で消し飛ばせる！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完全に「撃つ」事だけに集中！すべてを破壊する爽快感！</a:t>
            </a:r>
            <a:endParaRPr kumimoji="1"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・ゲーム全体の流れ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72071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制限時間生き残り　ＯＲ　ウェーブ制　もしくは　どちらも</a:t>
            </a:r>
            <a:r>
              <a:rPr lang="ja-JP" altLang="en-US" sz="1800" dirty="0" smtClean="0"/>
              <a:t>。　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ｗｖやり切ればクリアー</a:t>
            </a:r>
            <a:endParaRPr kumimoji="1" lang="en-US" altLang="ja-JP" sz="1800" dirty="0" smtClean="0"/>
          </a:p>
          <a:p>
            <a:pPr lvl="1"/>
            <a:r>
              <a:rPr kumimoji="1" lang="ja-JP" altLang="en-US" sz="1200" dirty="0" smtClean="0"/>
              <a:t>（戦闘</a:t>
            </a:r>
            <a:r>
              <a:rPr kumimoji="1" lang="en-US" altLang="ja-JP" sz="1200" dirty="0" smtClean="0"/>
              <a:t>15</a:t>
            </a:r>
            <a:r>
              <a:rPr kumimoji="1" lang="ja-JP" altLang="en-US" sz="1200" dirty="0" err="1" smtClean="0"/>
              <a:t>ｓ</a:t>
            </a:r>
            <a:r>
              <a:rPr kumimoji="1" lang="en-US" altLang="ja-JP" sz="1200" dirty="0" smtClean="0"/>
              <a:t>+</a:t>
            </a:r>
            <a:r>
              <a:rPr kumimoji="1" lang="ja-JP" altLang="en-US" sz="1200" dirty="0" smtClean="0"/>
              <a:t>ビルド</a:t>
            </a:r>
            <a:r>
              <a:rPr kumimoji="1" lang="en-US" altLang="ja-JP" sz="1200" dirty="0" smtClean="0"/>
              <a:t>15s*10wv</a:t>
            </a:r>
            <a:r>
              <a:rPr kumimoji="1" lang="ja-JP" altLang="en-US" sz="1200" dirty="0" smtClean="0"/>
              <a:t>　＝</a:t>
            </a:r>
            <a:r>
              <a:rPr kumimoji="1" lang="en-US" altLang="ja-JP" sz="1200" dirty="0" smtClean="0"/>
              <a:t>300s 5m</a:t>
            </a:r>
          </a:p>
          <a:p>
            <a:pPr lvl="1"/>
            <a:r>
              <a:rPr lang="ja-JP" altLang="en-US" sz="1200" dirty="0" smtClean="0"/>
              <a:t>エンドレスも別で用意してもいいかも</a:t>
            </a:r>
            <a:endParaRPr kumimoji="1" lang="en-US" altLang="ja-JP" sz="1200" dirty="0" smtClean="0"/>
          </a:p>
          <a:p>
            <a:r>
              <a:rPr kumimoji="1" lang="ja-JP" altLang="en-US" sz="1800" dirty="0" smtClean="0"/>
              <a:t>戦闘　→　ランダムビルドアップ３択　→　ビルドアップ反映　→　戦闘　</a:t>
            </a:r>
            <a:r>
              <a:rPr kumimoji="1" lang="en-US" altLang="ja-JP" sz="1800" dirty="0" smtClean="0"/>
              <a:t>…</a:t>
            </a:r>
          </a:p>
          <a:p>
            <a:r>
              <a:rPr lang="ja-JP" altLang="en-US" sz="1800" dirty="0" smtClean="0"/>
              <a:t>倍率兼難易度のゲームランク上げてハイスコアを目指す</a:t>
            </a:r>
            <a:endParaRPr kumimoji="1" lang="en-US" altLang="ja-JP" sz="18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・自機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72071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移動は一切できない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ショットは２種類</a:t>
            </a:r>
            <a:endParaRPr lang="en-US" altLang="ja-JP" sz="1800" dirty="0" smtClean="0"/>
          </a:p>
          <a:p>
            <a:pPr lvl="1"/>
            <a:r>
              <a:rPr kumimoji="1" lang="ja-JP" altLang="en-US" sz="1200" dirty="0" smtClean="0"/>
              <a:t>シンプルな直線フルオート２ＷＡＹ</a:t>
            </a:r>
            <a:endParaRPr kumimoji="1" lang="en-US" altLang="ja-JP" sz="1200" dirty="0" smtClean="0"/>
          </a:p>
          <a:p>
            <a:pPr lvl="1"/>
            <a:r>
              <a:rPr kumimoji="1" lang="ja-JP" altLang="en-US" sz="1200" dirty="0" smtClean="0"/>
              <a:t>放物線爆弾グレネード　着弾点をエイム　速度遅い着弾地点小爆発　直撃当て続ければＤＰＳは高いが</a:t>
            </a:r>
            <a:endParaRPr kumimoji="1" lang="en-US" altLang="ja-JP" sz="1200" dirty="0" smtClean="0"/>
          </a:p>
          <a:p>
            <a:pPr lvl="1">
              <a:buNone/>
            </a:pPr>
            <a:r>
              <a:rPr lang="ja-JP" altLang="en-US" sz="1200" dirty="0" smtClean="0"/>
              <a:t>着弾まで時間が</a:t>
            </a:r>
            <a:r>
              <a:rPr lang="en-US" altLang="ja-JP" sz="1200" dirty="0" smtClean="0"/>
              <a:t>1</a:t>
            </a:r>
            <a:r>
              <a:rPr lang="ja-JP" altLang="en-US" sz="1200" dirty="0" err="1" smtClean="0"/>
              <a:t>ｓ</a:t>
            </a:r>
            <a:r>
              <a:rPr lang="ja-JP" altLang="en-US" sz="1200" dirty="0" smtClean="0"/>
              <a:t>かかるので</a:t>
            </a:r>
            <a:r>
              <a:rPr kumimoji="1" lang="ja-JP" altLang="en-US" sz="1200" dirty="0" smtClean="0"/>
              <a:t>ムズイ　爆風は</a:t>
            </a:r>
            <a:r>
              <a:rPr kumimoji="1" lang="en-US" altLang="ja-JP" sz="1200" dirty="0" smtClean="0"/>
              <a:t>0.5</a:t>
            </a:r>
            <a:r>
              <a:rPr kumimoji="1" lang="ja-JP" altLang="en-US" sz="1200" dirty="0" err="1" smtClean="0"/>
              <a:t>ｓ</a:t>
            </a:r>
            <a:r>
              <a:rPr kumimoji="1" lang="ja-JP" altLang="en-US" sz="1200" dirty="0" smtClean="0"/>
              <a:t>残る</a:t>
            </a:r>
            <a:endParaRPr kumimoji="1" lang="en-US" altLang="ja-JP" sz="1200" dirty="0" smtClean="0"/>
          </a:p>
          <a:p>
            <a:pPr lvl="1"/>
            <a:endParaRPr lang="en-US" altLang="ja-JP" sz="1200" dirty="0" smtClean="0"/>
          </a:p>
        </p:txBody>
      </p:sp>
      <p:pic>
        <p:nvPicPr>
          <p:cNvPr id="1026" name="Picture 2" descr="C:\Users\haras\AppData\Local\Temp\bkg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643314"/>
            <a:ext cx="2546339" cy="2991182"/>
          </a:xfrm>
          <a:prstGeom prst="rect">
            <a:avLst/>
          </a:prstGeom>
          <a:noFill/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143240" y="3643315"/>
            <a:ext cx="3176582" cy="42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 smtClean="0"/>
              <a:t>グレネードイメージ</a:t>
            </a:r>
            <a:r>
              <a:rPr lang="en-US" altLang="ja-JP" smtClean="0"/>
              <a:t>gif</a:t>
            </a:r>
            <a:r>
              <a:rPr lang="ja-JP" altLang="en-US" smtClean="0"/>
              <a:t>動画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・自機オプション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72071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ビルド要素</a:t>
            </a:r>
            <a:endParaRPr lang="en-US" altLang="ja-JP" sz="1800" dirty="0" smtClean="0"/>
          </a:p>
          <a:p>
            <a:pPr lvl="1"/>
            <a:r>
              <a:rPr lang="ja-JP" altLang="en-US" sz="1200" dirty="0" smtClean="0"/>
              <a:t>カベ　敵の突撃や弾を阻む（耐久力あり）　形は６種類？</a:t>
            </a:r>
            <a:endParaRPr lang="en-US" altLang="ja-JP" sz="1200" dirty="0" smtClean="0"/>
          </a:p>
          <a:p>
            <a:pPr lvl="2"/>
            <a:r>
              <a:rPr lang="ja-JP" altLang="en-US" sz="1000" dirty="0" smtClean="0"/>
              <a:t>一度設置すると動かせない</a:t>
            </a:r>
            <a:endParaRPr lang="en-US" altLang="ja-JP" sz="1000" dirty="0" smtClean="0"/>
          </a:p>
          <a:p>
            <a:pPr lvl="1"/>
            <a:r>
              <a:rPr lang="ja-JP" altLang="en-US" sz="1200" dirty="0" smtClean="0"/>
              <a:t>ハンシャ　ショットを当てると　決まった方向に弾を強くして撃ち返す　全８方向</a:t>
            </a:r>
            <a:endParaRPr lang="en-US" altLang="ja-JP" sz="1200" dirty="0" smtClean="0"/>
          </a:p>
          <a:p>
            <a:pPr lvl="2"/>
            <a:r>
              <a:rPr lang="ja-JP" altLang="en-US" sz="1000" dirty="0" smtClean="0"/>
              <a:t>いつでもスワイプで配置を変えられる</a:t>
            </a:r>
            <a:endParaRPr lang="en-US" altLang="ja-JP" sz="1000" dirty="0" smtClean="0"/>
          </a:p>
          <a:p>
            <a:pPr lvl="2"/>
            <a:r>
              <a:rPr lang="ja-JP" altLang="en-US" sz="1000" dirty="0" smtClean="0"/>
              <a:t>ハンシャを通すほど威力が増す</a:t>
            </a:r>
            <a:endParaRPr lang="en-US" altLang="ja-JP" sz="1000" dirty="0" smtClean="0"/>
          </a:p>
          <a:p>
            <a:pPr lvl="2"/>
            <a:r>
              <a:rPr lang="ja-JP" altLang="en-US" sz="1000" dirty="0" smtClean="0"/>
              <a:t>ノーマルショットは威力と色が変わるだけ　　グレネード　は　指向性化　貫通する火柱を吹く</a:t>
            </a:r>
            <a:endParaRPr lang="en-US" altLang="ja-JP" sz="1000" dirty="0" smtClean="0"/>
          </a:p>
          <a:p>
            <a:pPr lvl="2"/>
            <a:r>
              <a:rPr lang="ja-JP" altLang="en-US" sz="1000" dirty="0" smtClean="0"/>
              <a:t>敵の攻撃からの耐久力あり</a:t>
            </a:r>
            <a:endParaRPr lang="en-US" altLang="ja-JP" sz="1000" dirty="0" smtClean="0"/>
          </a:p>
          <a:p>
            <a:pPr lvl="1"/>
            <a:r>
              <a:rPr lang="ja-JP" altLang="en-US" sz="1200" dirty="0" smtClean="0"/>
              <a:t>必殺技　発動さえすれば　画面内のどんな敵も消し飛ぶ　ビルドで２、３回選択しないと使用できない</a:t>
            </a:r>
            <a:endParaRPr lang="en-US" altLang="ja-JP" sz="1200" dirty="0" smtClean="0"/>
          </a:p>
          <a:p>
            <a:pPr lvl="2"/>
            <a:r>
              <a:rPr lang="ja-JP" altLang="en-US" sz="1000" dirty="0" smtClean="0"/>
              <a:t>安全ボタンをたたき割る必要あり　５回タップ</a:t>
            </a:r>
            <a:endParaRPr lang="en-US" altLang="ja-JP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・敵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72071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隕石　シンプルに１</a:t>
            </a:r>
            <a:r>
              <a:rPr lang="ja-JP" altLang="en-US" sz="1800" dirty="0" smtClean="0"/>
              <a:t>直線に落ちる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デカ隕石　ゆっくりだが大きく硬い　普通に壊すと３，４の隕石に分裂　弱点を抜くと分裂しない　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突撃　編隊を組んで決まった軌道を通り高速突撃する</a:t>
            </a:r>
            <a:endParaRPr lang="en-US" altLang="ja-JP" sz="1800" dirty="0" smtClean="0"/>
          </a:p>
          <a:p>
            <a:pPr lvl="1"/>
            <a:r>
              <a:rPr lang="ja-JP" altLang="en-US" sz="1200" dirty="0" smtClean="0"/>
              <a:t>地球狙い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オプション狙い</a:t>
            </a:r>
            <a:endParaRPr lang="en-US" altLang="ja-JP" sz="1600" dirty="0" smtClean="0"/>
          </a:p>
          <a:p>
            <a:r>
              <a:rPr kumimoji="1" lang="ja-JP" altLang="en-US" sz="1800" dirty="0" smtClean="0"/>
              <a:t>砲撃　位置を決めたら動かす弾を撃ちまくる</a:t>
            </a:r>
            <a:endParaRPr kumimoji="1" lang="en-US" altLang="ja-JP" sz="1800" dirty="0" smtClean="0"/>
          </a:p>
          <a:p>
            <a:pPr lvl="1"/>
            <a:r>
              <a:rPr kumimoji="1" lang="ja-JP" altLang="en-US" sz="1200" dirty="0" smtClean="0"/>
              <a:t>乱射　</a:t>
            </a:r>
            <a:r>
              <a:rPr kumimoji="1" lang="en-US" altLang="ja-JP" sz="1200" dirty="0" smtClean="0"/>
              <a:t>30</a:t>
            </a:r>
            <a:r>
              <a:rPr kumimoji="1" lang="ja-JP" altLang="en-US" sz="1200" dirty="0" smtClean="0"/>
              <a:t>度くらいで　球をまき散らす</a:t>
            </a:r>
            <a:endParaRPr kumimoji="1" lang="en-US" altLang="ja-JP" sz="1200" dirty="0" smtClean="0"/>
          </a:p>
          <a:p>
            <a:pPr lvl="1"/>
            <a:r>
              <a:rPr lang="ja-JP" altLang="en-US" sz="1200" dirty="0" smtClean="0"/>
              <a:t>狙撃　斜線を見せて単発高速の弾を撃つ</a:t>
            </a:r>
            <a:endParaRPr kumimoji="1" lang="en-US" altLang="ja-JP" sz="1200" dirty="0" smtClean="0"/>
          </a:p>
          <a:p>
            <a:r>
              <a:rPr lang="ja-JP" altLang="en-US" sz="1800" dirty="0" smtClean="0"/>
              <a:t>要塞　ゆっくり等速落下して地球を斬る　近づかれると耐久無視でゲームオーバー</a:t>
            </a:r>
            <a:endParaRPr lang="en-US" altLang="ja-JP" sz="1800" dirty="0" smtClean="0"/>
          </a:p>
          <a:p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</a:rPr>
              <a:t>・ランク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72071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上手いプレイをすると上がり逆は下がる</a:t>
            </a:r>
            <a:endParaRPr kumimoji="1" lang="en-US" altLang="ja-JP" sz="1800" dirty="0" smtClean="0"/>
          </a:p>
          <a:p>
            <a:pPr lvl="1"/>
            <a:r>
              <a:rPr lang="ja-JP" altLang="en-US" sz="1200" dirty="0" smtClean="0"/>
              <a:t>上手いプレイ</a:t>
            </a:r>
            <a:endParaRPr lang="en-US" altLang="ja-JP" sz="1200" dirty="0" smtClean="0"/>
          </a:p>
          <a:p>
            <a:pPr lvl="2"/>
            <a:r>
              <a:rPr lang="ja-JP" altLang="en-US" sz="1050" dirty="0" smtClean="0"/>
              <a:t>敵を倒す</a:t>
            </a:r>
            <a:endParaRPr lang="en-US" altLang="ja-JP" sz="1050" dirty="0" smtClean="0"/>
          </a:p>
          <a:p>
            <a:pPr lvl="2"/>
            <a:r>
              <a:rPr lang="ja-JP" altLang="en-US" sz="1050" dirty="0" smtClean="0"/>
              <a:t>弾を撃ち落とす</a:t>
            </a:r>
            <a:endParaRPr lang="en-US" altLang="ja-JP" sz="1050" dirty="0" smtClean="0"/>
          </a:p>
          <a:p>
            <a:pPr lvl="2"/>
            <a:r>
              <a:rPr lang="ja-JP" altLang="en-US" sz="1050" dirty="0" smtClean="0"/>
              <a:t>オプションを</a:t>
            </a:r>
            <a:r>
              <a:rPr lang="ja-JP" altLang="en-US" sz="1050" dirty="0" err="1" smtClean="0"/>
              <a:t>使て敵を</a:t>
            </a:r>
            <a:r>
              <a:rPr lang="ja-JP" altLang="en-US" sz="1050" dirty="0" smtClean="0"/>
              <a:t>倒す</a:t>
            </a:r>
            <a:endParaRPr lang="en-US" altLang="ja-JP" sz="1050" dirty="0" smtClean="0"/>
          </a:p>
          <a:p>
            <a:pPr lvl="1"/>
            <a:r>
              <a:rPr lang="ja-JP" altLang="en-US" sz="1200" dirty="0" smtClean="0"/>
              <a:t>上手くないプレイ</a:t>
            </a:r>
            <a:endParaRPr lang="en-US" altLang="ja-JP" sz="1200" dirty="0" smtClean="0"/>
          </a:p>
          <a:p>
            <a:pPr lvl="2"/>
            <a:r>
              <a:rPr kumimoji="1" lang="ja-JP" altLang="en-US" sz="1050" dirty="0" smtClean="0"/>
              <a:t>弾を外し続ける</a:t>
            </a:r>
            <a:endParaRPr kumimoji="1" lang="en-US" altLang="ja-JP" sz="1050" dirty="0" smtClean="0"/>
          </a:p>
          <a:p>
            <a:pPr lvl="2"/>
            <a:r>
              <a:rPr lang="ja-JP" altLang="en-US" sz="1050" dirty="0" smtClean="0"/>
              <a:t>地球にタメージを入れてしまう</a:t>
            </a:r>
            <a:endParaRPr kumimoji="1" lang="en-US" altLang="ja-JP" sz="1050" dirty="0" smtClean="0"/>
          </a:p>
          <a:p>
            <a:pPr lvl="2"/>
            <a:endParaRPr lang="en-US" altLang="ja-JP" sz="400" dirty="0" smtClean="0"/>
          </a:p>
          <a:p>
            <a:pPr lvl="2"/>
            <a:endParaRPr kumimoji="1" lang="en-US" altLang="ja-JP" sz="400" dirty="0" smtClean="0"/>
          </a:p>
          <a:p>
            <a:pPr lvl="2"/>
            <a:endParaRPr lang="en-US" altLang="ja-JP" sz="400" dirty="0" smtClean="0"/>
          </a:p>
          <a:p>
            <a:pPr lvl="2"/>
            <a:endParaRPr kumimoji="1" lang="en-US" altLang="ja-JP" sz="400" dirty="0" smtClean="0"/>
          </a:p>
          <a:p>
            <a:pPr lvl="2"/>
            <a:endParaRPr kumimoji="1" lang="en-US" altLang="ja-JP" sz="400" dirty="0" smtClean="0"/>
          </a:p>
          <a:p>
            <a:r>
              <a:rPr lang="ja-JP" altLang="en-US" sz="1800" dirty="0" smtClean="0"/>
              <a:t>ランクに比例して敵は強くなるがスコアにも高い倍率はかかる</a:t>
            </a:r>
            <a:endParaRPr lang="en-US" altLang="ja-JP" sz="1800" dirty="0" smtClean="0"/>
          </a:p>
          <a:p>
            <a:pPr lvl="1"/>
            <a:r>
              <a:rPr kumimoji="1" lang="ja-JP" altLang="en-US" sz="1200" dirty="0" smtClean="0"/>
              <a:t>強くなる箇所</a:t>
            </a:r>
            <a:endParaRPr kumimoji="1" lang="en-US" altLang="ja-JP" sz="1200" dirty="0" smtClean="0"/>
          </a:p>
          <a:p>
            <a:pPr lvl="2"/>
            <a:r>
              <a:rPr kumimoji="1" lang="ja-JP" altLang="en-US" sz="1050" dirty="0" smtClean="0"/>
              <a:t>移動速度</a:t>
            </a:r>
            <a:endParaRPr kumimoji="1" lang="en-US" altLang="ja-JP" sz="1050" dirty="0" smtClean="0"/>
          </a:p>
          <a:p>
            <a:pPr lvl="2"/>
            <a:r>
              <a:rPr lang="ja-JP" altLang="en-US" sz="1050" dirty="0" smtClean="0"/>
              <a:t>発射する弾の量</a:t>
            </a:r>
            <a:endParaRPr lang="en-US" altLang="ja-JP" sz="1050" dirty="0" smtClean="0"/>
          </a:p>
          <a:p>
            <a:pPr lvl="2"/>
            <a:r>
              <a:rPr kumimoji="1" lang="ja-JP" altLang="en-US" sz="1050" dirty="0" smtClean="0"/>
              <a:t>耐久力</a:t>
            </a:r>
            <a:endParaRPr kumimoji="1" lang="ja-JP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333</Words>
  <Application>Microsoft Office PowerPoint</Application>
  <PresentationFormat>画面に合わせる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Arial</vt:lpstr>
      <vt:lpstr>ＭＳ Ｐゴシック</vt:lpstr>
      <vt:lpstr>Calibri</vt:lpstr>
      <vt:lpstr>I-OTFアンチックStd B</vt:lpstr>
      <vt:lpstr>Office テーマ</vt:lpstr>
      <vt:lpstr>新・超射撃破壊特化スマホ最適化縦シューティング</vt:lpstr>
      <vt:lpstr>このアプリのウリ</vt:lpstr>
      <vt:lpstr>指１本で全方位撃ちまくれ！</vt:lpstr>
      <vt:lpstr>・チマチマした弾避けは不要！敵も弾も全て破壊！</vt:lpstr>
      <vt:lpstr>・ゲーム全体の流れ</vt:lpstr>
      <vt:lpstr>・自機</vt:lpstr>
      <vt:lpstr>・自機オプション</vt:lpstr>
      <vt:lpstr>・敵</vt:lpstr>
      <vt:lpstr>・ランク</vt:lpstr>
      <vt:lpstr>・ランキング</vt:lpstr>
      <vt:lpstr>（藤原）予定</vt:lpstr>
      <vt:lpstr>ありがとうございました。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超射撃破壊特化チーム編成スマホ最適化縦ロボ物シューティング</dc:title>
  <dc:creator>fujihara</dc:creator>
  <cp:lastModifiedBy>shougo fujihara</cp:lastModifiedBy>
  <cp:revision>260</cp:revision>
  <dcterms:created xsi:type="dcterms:W3CDTF">2014-12-04T16:28:48Z</dcterms:created>
  <dcterms:modified xsi:type="dcterms:W3CDTF">2019-11-27T16:19:55Z</dcterms:modified>
</cp:coreProperties>
</file>