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Golos Text"/>
      <p:regular r:id="rId15"/>
      <p:bold r:id="rId16"/>
    </p:embeddedFont>
    <p:embeddedFont>
      <p:font typeface="Anaheim"/>
      <p:regular r:id="rId17"/>
    </p:embeddedFont>
    <p:embeddedFont>
      <p:font typeface="Bebas Neue"/>
      <p:regular r:id="rId18"/>
    </p:embeddedFont>
    <p:embeddedFont>
      <p:font typeface="Epilogue"/>
      <p:regular r:id="rId19"/>
      <p:bold r:id="rId20"/>
      <p:italic r:id="rId21"/>
      <p:boldItalic r:id="rId22"/>
    </p:embeddedFont>
    <p:embeddedFont>
      <p:font typeface="Alber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63CF6E-7C33-4921-9DB6-8A9BB2C7B5AC}">
  <a:tblStyle styleId="{5963CF6E-7C33-4921-9DB6-8A9BB2C7B5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pilogue-bold.fntdata"/><Relationship Id="rId22" Type="http://schemas.openxmlformats.org/officeDocument/2006/relationships/font" Target="fonts/Epilogue-boldItalic.fntdata"/><Relationship Id="rId21" Type="http://schemas.openxmlformats.org/officeDocument/2006/relationships/font" Target="fonts/Epilogue-italic.fntdata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GolosText-regular.fntdata"/><Relationship Id="rId14" Type="http://schemas.openxmlformats.org/officeDocument/2006/relationships/slide" Target="slides/slide9.xml"/><Relationship Id="rId17" Type="http://schemas.openxmlformats.org/officeDocument/2006/relationships/font" Target="fonts/Anaheim-regular.fntdata"/><Relationship Id="rId16" Type="http://schemas.openxmlformats.org/officeDocument/2006/relationships/font" Target="fonts/GolosText-bold.fntdata"/><Relationship Id="rId19" Type="http://schemas.openxmlformats.org/officeDocument/2006/relationships/font" Target="fonts/Epilogue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fc65ec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fc65ec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7fc65ecb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7fc65ecb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7fc65ecb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7fc65ecb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877bfc7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877bfc7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8d4be75a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8d4be75a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8d4be75a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8d4be75a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8d4be75a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8d4be75a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877bfc73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877bfc73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19000"/>
          </a:blip>
          <a:srcRect b="7784" l="0" r="0" t="7784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8221175" y="-585813"/>
            <a:ext cx="1102675" cy="16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8429000" y="53500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96438" y="3815526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5400000">
            <a:off x="8652350" y="3912875"/>
            <a:ext cx="835200" cy="835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b="0" l="0" r="0"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ctrTitle"/>
          </p:nvPr>
        </p:nvSpPr>
        <p:spPr>
          <a:xfrm>
            <a:off x="2808000" y="559575"/>
            <a:ext cx="3528000" cy="9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808000" y="1438575"/>
            <a:ext cx="35280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6"/>
          <p:cNvSpPr txBox="1"/>
          <p:nvPr/>
        </p:nvSpPr>
        <p:spPr>
          <a:xfrm>
            <a:off x="2808000" y="3390300"/>
            <a:ext cx="35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content by </a:t>
            </a: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Swetha Tandri 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19000"/>
          </a:blip>
          <a:srcRect b="0" l="0" r="0" t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752701" y="4529475"/>
            <a:ext cx="1945500" cy="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8103449" y="372663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613548" y="3818800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788976" y="72595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evlinpeck.com/content/online-learning-statistic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715100" y="1433100"/>
            <a:ext cx="7259400" cy="18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Quest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 </a:t>
            </a:r>
            <a:r>
              <a:rPr lang="en" sz="4600"/>
              <a:t>Premium Feature</a:t>
            </a:r>
            <a:endParaRPr sz="4600"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learning fun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5051" y="2445325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509577" y="2445325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15102" y="4315175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342650" y="3663463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725" y="4195737"/>
            <a:ext cx="543525" cy="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solving?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15100" y="1713100"/>
            <a:ext cx="56310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Lack of Engagement and Motivation in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has shown that about 90% of learners do not complete their online courses due to loneliness, </a:t>
            </a:r>
            <a:r>
              <a:rPr lang="en"/>
              <a:t>boredom and lack of structure.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summary of the elearning statistics </a:t>
            </a:r>
            <a:r>
              <a:rPr lang="en" u="sng">
                <a:solidFill>
                  <a:schemeClr val="hlink"/>
                </a:solidFill>
                <a:hlinkClick r:id="rId3"/>
              </a:rPr>
              <a:t>in 2024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715100" y="2474200"/>
            <a:ext cx="7713900" cy="1811700"/>
          </a:xfrm>
          <a:prstGeom prst="roundRect">
            <a:avLst>
              <a:gd fmla="val 1073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715100" y="13456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Gamifying</a:t>
            </a: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 e-learning platforms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1040750" y="2679400"/>
            <a:ext cx="3205800" cy="140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lbert Sans"/>
                <a:ea typeface="Albert Sans"/>
                <a:cs typeface="Albert Sans"/>
                <a:sym typeface="Albert Sans"/>
              </a:rPr>
              <a:t>Scenario: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/>
              <a:t>User want to learn discrete math, content is already there on the learning platform, and they want to check their retention.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715100" y="1822000"/>
            <a:ext cx="7713900" cy="400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 Using flashcards competitions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31" name="Google Shape;131;p21"/>
          <p:cNvCxnSpPr>
            <a:stCxn id="128" idx="2"/>
            <a:endCxn id="130" idx="0"/>
          </p:cNvCxnSpPr>
          <p:nvPr/>
        </p:nvCxnSpPr>
        <p:spPr>
          <a:xfrm>
            <a:off x="4572050" y="1745800"/>
            <a:ext cx="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4897650" y="2679400"/>
            <a:ext cx="3205800" cy="140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 what?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Flash Quest, they can play the game with an opponent who is also taking the course, and compete and get points 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33" name="Google Shape;133;p21"/>
          <p:cNvCxnSpPr>
            <a:stCxn id="130" idx="2"/>
            <a:endCxn id="126" idx="0"/>
          </p:cNvCxnSpPr>
          <p:nvPr/>
        </p:nvCxnSpPr>
        <p:spPr>
          <a:xfrm>
            <a:off x="4572050" y="2222200"/>
            <a:ext cx="0" cy="25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Flash Quest?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51625" y="1150000"/>
            <a:ext cx="7539900" cy="4506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651650" y="1175188"/>
            <a:ext cx="70626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Innovation metric and Evidence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1" name="Google Shape;141;p22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651650" y="17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{5963CF6E-7C33-4921-9DB6-8A9BB2C7B5AC}</a:tableStyleId>
              </a:tblPr>
              <a:tblGrid>
                <a:gridCol w="2587625"/>
                <a:gridCol w="4952225"/>
              </a:tblGrid>
              <a:tr h="117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Addresses a need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gamified flashcard app tackles student disengagement by turning studying into an interactive and competitive experience, ensuring better engagement and improved learning outcomes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Creates a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Learners are highly likely to finish courses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Feasible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Leveraging on existing innovations. Demand because learners want to learn in a fun and simplified way.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Sustainable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People will always want to learn in a fun way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Scalable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Increasing demand for twenty-first-century skills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is our problem worth solving?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715050" y="1285375"/>
            <a:ext cx="7713900" cy="32742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1091275" y="1538000"/>
            <a:ext cx="7062600" cy="277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Relevant</a:t>
            </a:r>
            <a:r>
              <a:rPr lang="en"/>
              <a:t> 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Revolutionizes traditional studying methods, offering an engaging and effective approach to learning in today's digital age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Solvable</a:t>
            </a:r>
            <a:endParaRPr b="1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implifies complex learning challenges using gamification and accessible technology.</a:t>
            </a:r>
            <a:endParaRPr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6059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Marketable</a:t>
            </a:r>
            <a:endParaRPr b="1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 offers a unique blend of interactive learning, gamification, and social connectivity, catering to the growing demand for innovative educational solutions in the digital era.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487750" y="22999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715100" y="1417021"/>
            <a:ext cx="7713900" cy="2628900"/>
          </a:xfrm>
          <a:prstGeom prst="roundRect">
            <a:avLst>
              <a:gd fmla="val 1425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1040750" y="1416725"/>
            <a:ext cx="7062600" cy="262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1459" lvl="0" marL="27432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Levels - Beginner, Intermediate, Expert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51459" lvl="0" marL="27432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Customizable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 avatars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51459" lvl="0" marL="27432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Leaderboard</a:t>
            </a:r>
            <a:endParaRPr sz="18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77650" y="2524025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 Whys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666925" y="1366200"/>
            <a:ext cx="7762200" cy="3001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do we need a gamified flashcard app?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is it important to make learning more engaging and interactive?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do we want to maintain user interest and motivation?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is reducing dropout rates and promoting consistent study habits important?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pilogue"/>
              <a:buAutoNum type="arabicPeriod"/>
            </a:pPr>
            <a:r>
              <a:rPr b="1" lang="en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Why do we want learners to achieve their educational goals and develop a strong foundation?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6" name="Google Shape;166;p25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715100" y="1585600"/>
            <a:ext cx="7713900" cy="2296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Developing a gamified flashcard app is essential to make learning more engaging and interactive. 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This approach helps maintain user interest and motivation, reducing dropout rates and promoting consistent study habits. 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pilogue"/>
                <a:ea typeface="Epilogue"/>
                <a:cs typeface="Epilogue"/>
                <a:sym typeface="Epilogue"/>
              </a:rPr>
              <a:t>Ultimately, this leads to better educational outcomes, personal growth, and the ability to contribute effectively to society.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2808000" y="559575"/>
            <a:ext cx="3528000" cy="9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2808000" y="1438575"/>
            <a:ext cx="35280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32805" y="3800476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 rot="10800000">
            <a:off x="509700" y="4077375"/>
            <a:ext cx="1671900" cy="16719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975" y="-12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 rot="10800000">
            <a:off x="7343223" y="1694975"/>
            <a:ext cx="1003200" cy="10032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157451" y="3164851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 rot="10800000">
            <a:off x="342800" y="3164850"/>
            <a:ext cx="372300" cy="3723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9673" y="-12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/>
          <p:nvPr/>
        </p:nvSpPr>
        <p:spPr>
          <a:xfrm rot="10800000">
            <a:off x="8534400" y="1218137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7" name="Google Shape;187;p27"/>
          <p:cNvSpPr/>
          <p:nvPr/>
        </p:nvSpPr>
        <p:spPr>
          <a:xfrm rot="10800000">
            <a:off x="2181588" y="28153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6799700" y="398388"/>
            <a:ext cx="543525" cy="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