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8" r:id="rId2"/>
  </p:sldMasterIdLst>
  <p:notesMasterIdLst>
    <p:notesMasterId r:id="rId51"/>
  </p:notesMasterIdLst>
  <p:sldIdLst>
    <p:sldId id="256" r:id="rId3"/>
    <p:sldId id="257" r:id="rId4"/>
    <p:sldId id="258" r:id="rId5"/>
    <p:sldId id="259" r:id="rId6"/>
    <p:sldId id="288" r:id="rId7"/>
    <p:sldId id="289" r:id="rId8"/>
    <p:sldId id="290" r:id="rId9"/>
    <p:sldId id="260" r:id="rId10"/>
    <p:sldId id="296" r:id="rId11"/>
    <p:sldId id="306" r:id="rId12"/>
    <p:sldId id="307" r:id="rId13"/>
    <p:sldId id="264" r:id="rId14"/>
    <p:sldId id="265" r:id="rId15"/>
    <p:sldId id="266" r:id="rId16"/>
    <p:sldId id="261" r:id="rId17"/>
    <p:sldId id="268" r:id="rId18"/>
    <p:sldId id="278" r:id="rId19"/>
    <p:sldId id="302" r:id="rId20"/>
    <p:sldId id="303" r:id="rId21"/>
    <p:sldId id="304" r:id="rId22"/>
    <p:sldId id="305" r:id="rId23"/>
    <p:sldId id="269" r:id="rId24"/>
    <p:sldId id="270" r:id="rId25"/>
    <p:sldId id="271" r:id="rId26"/>
    <p:sldId id="272" r:id="rId27"/>
    <p:sldId id="273" r:id="rId28"/>
    <p:sldId id="274" r:id="rId29"/>
    <p:sldId id="276" r:id="rId30"/>
    <p:sldId id="277" r:id="rId31"/>
    <p:sldId id="279" r:id="rId32"/>
    <p:sldId id="282" r:id="rId33"/>
    <p:sldId id="283" r:id="rId34"/>
    <p:sldId id="284" r:id="rId35"/>
    <p:sldId id="291" r:id="rId36"/>
    <p:sldId id="280" r:id="rId37"/>
    <p:sldId id="285" r:id="rId38"/>
    <p:sldId id="292" r:id="rId39"/>
    <p:sldId id="293" r:id="rId40"/>
    <p:sldId id="286" r:id="rId41"/>
    <p:sldId id="287" r:id="rId42"/>
    <p:sldId id="294" r:id="rId43"/>
    <p:sldId id="297" r:id="rId44"/>
    <p:sldId id="295" r:id="rId45"/>
    <p:sldId id="298" r:id="rId46"/>
    <p:sldId id="299" r:id="rId47"/>
    <p:sldId id="300" r:id="rId48"/>
    <p:sldId id="301" r:id="rId49"/>
    <p:sldId id="281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372" autoAdjust="0"/>
  </p:normalViewPr>
  <p:slideViewPr>
    <p:cSldViewPr>
      <p:cViewPr varScale="1">
        <p:scale>
          <a:sx n="95" d="100"/>
          <a:sy n="95" d="100"/>
        </p:scale>
        <p:origin x="204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3842907C-D0AA-4C58-9F94-58B40AD65B29}" type="datetimeFigureOut">
              <a:rPr lang="en-US" smtClean="0"/>
              <a:pPr/>
              <a:t>11/22/2017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1D76769E-C829-4283-B80E-CB90D995C29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07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13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778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974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556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17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296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330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40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073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362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518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290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831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251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393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421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705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94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946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451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429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027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030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12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819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716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455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98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6846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242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2694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2510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6009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3176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8069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9755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4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87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11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06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59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582807"/>
            <a:ext cx="7772400" cy="1199704"/>
          </a:xfrm>
        </p:spPr>
        <p:txBody>
          <a:bodyPr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2" name="Group 14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Shap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/>
            </a:p>
          </p:txBody>
        </p:sp>
        <p:sp>
          <p:nvSpPr>
            <p:cNvPr id="8" name="Shap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/>
            </a:p>
          </p:txBody>
        </p:sp>
        <p:sp>
          <p:nvSpPr>
            <p:cNvPr id="11" name="Shap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6E13C79-1C97-4B32-B2AE-1A69C169643E}" type="datetime2">
              <a:rPr lang="en-US" smtClean="0"/>
              <a:pPr/>
              <a:t>Wednesday, November 22, 2017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5292C34-3E5E-4BA5-AF54-F1601B144FB0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14BF-C004-4398-9186-5EE680724D95}" type="datetime2">
              <a:rPr lang="en-US" smtClean="0"/>
              <a:pPr/>
              <a:t>Wednesday, November 22,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14BF-C004-4398-9186-5EE680724D95}" type="datetime2">
              <a:rPr lang="en-US" smtClean="0"/>
              <a:pPr/>
              <a:t>Wednesday, November 22,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EF5B-F2CC-4EC5-8F1F-29A8BF9EFFA9}" type="datetime2">
              <a:rPr lang="en-US" smtClean="0"/>
              <a:pPr/>
              <a:t>Wednesday, November 22,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888512"/>
            <a:ext cx="4572000" cy="1454888"/>
          </a:xfrm>
        </p:spPr>
        <p:txBody>
          <a:bodyPr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09C1-563D-4D9C-B702-B64C84A5A174}" type="datetime2">
              <a:rPr lang="en-US" smtClean="0"/>
              <a:pPr/>
              <a:t>Wednesday, November 22,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03D9-A6EB-41FB-BF22-3F49E470997E}" type="datetime2">
              <a:rPr lang="en-US" smtClean="0"/>
              <a:pPr/>
              <a:t>Wednesday, November 22,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72430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72430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0534-5698-4F62-9CFE-5DE61A073E78}" type="datetime2">
              <a:rPr lang="en-US" smtClean="0"/>
              <a:pPr/>
              <a:t>Wednesday, November 22,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27A3-B249-4F87-AB1A-1E06AC1AA2A4}" type="datetime2">
              <a:rPr lang="en-US" smtClean="0"/>
              <a:pPr/>
              <a:t>Wednesday, November 22,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6142-29B2-49CC-BCC6-A3AD70B4960E}" type="datetime2">
              <a:rPr lang="en-US" smtClean="0"/>
              <a:pPr/>
              <a:t>Wednesday, November 22,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34000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E86C4691-4882-40A8-AF62-8CF6A18D40B2}" type="datetime2">
              <a:rPr lang="en-US" smtClean="0"/>
              <a:pPr/>
              <a:t>Wednesday, November 22,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371568"/>
            <a:ext cx="7162800" cy="648232"/>
          </a:xfrm>
          <a:noFill/>
        </p:spPr>
        <p:txBody>
          <a:bodyPr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1C6776A-4DEC-47EE-8A49-2C150ECB5465}" type="datetime2">
              <a:rPr lang="en-US" smtClean="0"/>
              <a:pPr/>
              <a:t>Wednesday, November 22, 2017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07688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hap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9" name="Shap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12" name="Shap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>
              <a:defRPr sz="1000">
                <a:solidFill>
                  <a:schemeClr val="tx1"/>
                </a:solidFill>
              </a:defRPr>
            </a:lvl1pPr>
            <a:extLst/>
          </a:lstStyle>
          <a:p>
            <a:fld id="{D10E14BF-C004-4398-9186-5EE680724D95}" type="datetime2">
              <a:rPr lang="en-US" smtClean="0"/>
              <a:pPr/>
              <a:t>Wednesday, November 22, 2017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tx1"/>
                </a:solidFill>
              </a:defRPr>
            </a:lvl1pPr>
            <a:extLst/>
          </a:lstStyle>
          <a:p>
            <a:pPr algn="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 b="0">
                <a:solidFill>
                  <a:schemeClr val="tx1"/>
                </a:solidFill>
              </a:defRPr>
            </a:lvl1pPr>
            <a:extLst/>
          </a:lstStyle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rtl="0" eaLnBrk="1" latinLnBrk="0" hangingPunct="1">
        <a:spcBef>
          <a:spcPct val="0"/>
        </a:spcBef>
        <a:buNone/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5000"/>
        <a:buFont typeface="Wingdings 3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251520" y="3068960"/>
            <a:ext cx="8712968" cy="1181689"/>
          </a:xfrm>
        </p:spPr>
        <p:txBody>
          <a:bodyPr>
            <a:noAutofit/>
          </a:bodyPr>
          <a:lstStyle/>
          <a:p>
            <a:r>
              <a:rPr lang="en-US" sz="5400" dirty="0">
                <a:effectLst/>
              </a:rPr>
              <a:t>Microsoft Bot Framewo</a:t>
            </a:r>
            <a:r>
              <a:rPr lang="en-US" sz="5400" dirty="0"/>
              <a:t>rk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331640" y="2745248"/>
            <a:ext cx="7772400" cy="647423"/>
          </a:xfrm>
        </p:spPr>
        <p:txBody>
          <a:bodyPr>
            <a:normAutofit/>
          </a:bodyPr>
          <a:lstStyle/>
          <a:p>
            <a:r>
              <a:rPr lang="ru-RU" sz="3200" b="1" dirty="0"/>
              <a:t>Создание чат-ботов на платформе </a:t>
            </a:r>
            <a:endParaRPr lang="en-US" sz="32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Bot Connector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2F38CE-A422-4EB9-90D7-8DCD9677A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2736"/>
            <a:ext cx="8964488" cy="483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095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Bot Connector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E727D8-E417-44EE-9926-F5B6A1FE63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29"/>
          <a:stretch/>
        </p:blipFill>
        <p:spPr>
          <a:xfrm>
            <a:off x="1115616" y="1052736"/>
            <a:ext cx="6604442" cy="49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904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GB" dirty="0"/>
              <a:t>Bot Connector - Web Chat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5D3113-527D-4A51-B81A-9CEDD9E54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00147"/>
            <a:ext cx="1095375" cy="1057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C5A91F-A8AB-4A04-B505-AD9BC8980A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3457" y="895326"/>
            <a:ext cx="3603343" cy="596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72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GB" dirty="0"/>
              <a:t>Bot Connector - Telegram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53E7B4-109C-447E-B1B3-B839436EE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24744"/>
            <a:ext cx="1019175" cy="10191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2DF437-7070-404D-96DE-B76517452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4350" y="980728"/>
            <a:ext cx="436245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99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GB" dirty="0"/>
              <a:t>Bot Connector - Skype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8EC3A4-2BBB-41BD-9F43-CB280518E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32265"/>
            <a:ext cx="1066800" cy="1057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6F1D6F-408D-46D4-91C1-59BE46DE5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7137" y="908720"/>
            <a:ext cx="4629663" cy="588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384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Bot Connector </a:t>
            </a:r>
            <a:r>
              <a:rPr lang="ru-RU" dirty="0"/>
              <a:t>- быстрый старт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127878"/>
            <a:ext cx="8229600" cy="579519"/>
          </a:xfrm>
        </p:spPr>
        <p:txBody>
          <a:bodyPr>
            <a:normAutofit/>
          </a:bodyPr>
          <a:lstStyle/>
          <a:p>
            <a:r>
              <a:rPr lang="ru-RU" dirty="0"/>
              <a:t>http://aka.ms/bf-bc-vstemplate</a:t>
            </a:r>
          </a:p>
          <a:p>
            <a:endParaRPr lang="en-GB" dirty="0"/>
          </a:p>
          <a:p>
            <a:pPr marL="109728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A281E4-AABB-481C-BD2A-9E0FF8930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736684"/>
            <a:ext cx="7041692" cy="471205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Bot Connector</a:t>
            </a:r>
            <a:r>
              <a:rPr lang="ru-RU" dirty="0"/>
              <a:t>- быстрый старт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127878"/>
            <a:ext cx="8229600" cy="579519"/>
          </a:xfrm>
        </p:spPr>
        <p:txBody>
          <a:bodyPr/>
          <a:lstStyle/>
          <a:p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473D16-4DB1-45EC-94C8-A98CE5E92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24" y="3432298"/>
            <a:ext cx="8317748" cy="14461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2949CB-60A6-4DA0-A6B6-04E72D5D70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896" y="1956049"/>
            <a:ext cx="8244408" cy="114628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107A005-CD46-4A59-B815-95FCDBA82634}"/>
              </a:ext>
            </a:extLst>
          </p:cNvPr>
          <p:cNvSpPr/>
          <p:nvPr/>
        </p:nvSpPr>
        <p:spPr>
          <a:xfrm>
            <a:off x="3851920" y="4509120"/>
            <a:ext cx="540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56169E-B30A-47A1-84A2-9744651F2862}"/>
              </a:ext>
            </a:extLst>
          </p:cNvPr>
          <p:cNvSpPr/>
          <p:nvPr/>
        </p:nvSpPr>
        <p:spPr>
          <a:xfrm>
            <a:off x="503224" y="1394341"/>
            <a:ext cx="2380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Регистрируем бота</a:t>
            </a:r>
            <a:endParaRPr lang="en-GB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12995F-CD57-44E5-84A7-3FAC4F89434A}"/>
              </a:ext>
            </a:extLst>
          </p:cNvPr>
          <p:cNvSpPr/>
          <p:nvPr/>
        </p:nvSpPr>
        <p:spPr>
          <a:xfrm>
            <a:off x="457200" y="3055736"/>
            <a:ext cx="6950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Обновляем файл конфигурации и пере-публикуем заново</a:t>
            </a:r>
            <a:endParaRPr lang="en-GB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675570-C259-4AAA-A8D6-2D68B2C0545D}"/>
              </a:ext>
            </a:extLst>
          </p:cNvPr>
          <p:cNvSpPr/>
          <p:nvPr/>
        </p:nvSpPr>
        <p:spPr>
          <a:xfrm>
            <a:off x="457200" y="5023754"/>
            <a:ext cx="6688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Регистрируем канали связи для работы в мессенджерах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134570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Bot Framework Emulator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127878"/>
            <a:ext cx="8229600" cy="579519"/>
          </a:xfrm>
        </p:spPr>
        <p:txBody>
          <a:bodyPr/>
          <a:lstStyle/>
          <a:p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20C69F-F144-4F8B-B856-FB597465B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975" y="1128658"/>
            <a:ext cx="5734050" cy="44672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39A90BA-2752-4348-9FFC-698169ED2C9F}"/>
              </a:ext>
            </a:extLst>
          </p:cNvPr>
          <p:cNvSpPr/>
          <p:nvPr/>
        </p:nvSpPr>
        <p:spPr>
          <a:xfrm>
            <a:off x="2483768" y="6021288"/>
            <a:ext cx="6480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https://github.com/Microsoft/BotFramework-Emulator</a:t>
            </a:r>
          </a:p>
        </p:txBody>
      </p:sp>
    </p:spTree>
    <p:extLst>
      <p:ext uri="{BB962C8B-B14F-4D97-AF65-F5344CB8AC3E}">
        <p14:creationId xmlns:p14="http://schemas.microsoft.com/office/powerpoint/2010/main" val="843737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Форматирование текста</a:t>
            </a:r>
            <a:endParaRPr lang="en-GB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127878"/>
            <a:ext cx="8229600" cy="579519"/>
          </a:xfrm>
        </p:spPr>
        <p:txBody>
          <a:bodyPr/>
          <a:lstStyle/>
          <a:p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A2248F-2076-4ED8-8CD7-9E51955C2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484784"/>
            <a:ext cx="6075794" cy="468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642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Форматирование текста</a:t>
            </a:r>
            <a:endParaRPr lang="en-GB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127878"/>
            <a:ext cx="8229600" cy="579519"/>
          </a:xfrm>
        </p:spPr>
        <p:txBody>
          <a:bodyPr/>
          <a:lstStyle/>
          <a:p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F67838-9DF8-4648-B2D7-65CC8C7AB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112" y="1435206"/>
            <a:ext cx="581977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89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 мне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Амельченя Андрей</a:t>
            </a:r>
            <a:endParaRPr lang="en-US" dirty="0"/>
          </a:p>
          <a:p>
            <a:r>
              <a:rPr lang="en-US" dirty="0"/>
              <a:t>Bright Box</a:t>
            </a:r>
          </a:p>
          <a:p>
            <a:r>
              <a:rPr lang="ru-RU" dirty="0"/>
              <a:t>6</a:t>
            </a:r>
            <a:r>
              <a:rPr lang="en-US" dirty="0"/>
              <a:t>+ </a:t>
            </a:r>
            <a:r>
              <a:rPr lang="ru-RU" dirty="0"/>
              <a:t>лет коммерческой разработки</a:t>
            </a:r>
            <a:endParaRPr lang="en-US" dirty="0"/>
          </a:p>
          <a:p>
            <a:r>
              <a:rPr lang="ru-RU" dirty="0"/>
              <a:t>4+ лет</a:t>
            </a:r>
            <a:r>
              <a:rPr lang="en-US" dirty="0"/>
              <a:t>.NET Developer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Форматирование текста</a:t>
            </a:r>
            <a:endParaRPr lang="en-GB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127878"/>
            <a:ext cx="8229600" cy="579519"/>
          </a:xfrm>
        </p:spPr>
        <p:txBody>
          <a:bodyPr/>
          <a:lstStyle/>
          <a:p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0BEF4E-F6BC-475D-A213-A3972C8EE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487" y="1417637"/>
            <a:ext cx="591502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043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Форматирование текста</a:t>
            </a:r>
            <a:endParaRPr lang="en-GB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127878"/>
            <a:ext cx="8229600" cy="579519"/>
          </a:xfrm>
        </p:spPr>
        <p:txBody>
          <a:bodyPr/>
          <a:lstStyle/>
          <a:p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228B1D-892C-43E3-8DDB-0A4D6648FF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600"/>
          <a:stretch/>
        </p:blipFill>
        <p:spPr>
          <a:xfrm>
            <a:off x="683568" y="1857375"/>
            <a:ext cx="7596907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191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Карточки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127878"/>
            <a:ext cx="8229600" cy="579519"/>
          </a:xfrm>
        </p:spPr>
        <p:txBody>
          <a:bodyPr/>
          <a:lstStyle/>
          <a:p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B1EB74-78AE-4B2B-A2E4-FC2ADE276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90" y="1372505"/>
            <a:ext cx="2323290" cy="23762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BE46BD-C1ED-4ED5-A275-3FB4485743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0490" y="1317783"/>
            <a:ext cx="3088633" cy="19316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45F6C9-0A20-4AFA-AC5D-30E6B9138F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3393" y="3439375"/>
            <a:ext cx="1637214" cy="2867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16B9DCC-B89C-4D49-BE98-4C5FCF1962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162" y="4347337"/>
            <a:ext cx="2924175" cy="21907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8929F16-18FC-4A4E-A8D3-0D244749A5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876150">
            <a:off x="6012160" y="1222788"/>
            <a:ext cx="2876550" cy="22955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E99C244-AA57-4EEB-A3BB-349E55B6B9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792608">
            <a:off x="5752243" y="3791027"/>
            <a:ext cx="285750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10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Hero Card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127878"/>
            <a:ext cx="8229600" cy="579519"/>
          </a:xfrm>
        </p:spPr>
        <p:txBody>
          <a:bodyPr/>
          <a:lstStyle/>
          <a:p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0BFC98-BEBA-4E21-8982-0BF9604F3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7" y="3501008"/>
            <a:ext cx="3692556" cy="31683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5A70A4-8A05-4FDD-91B6-28B4D3E2AA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096" y="3420813"/>
            <a:ext cx="3312368" cy="3387894"/>
          </a:xfrm>
          <a:prstGeom prst="rect">
            <a:avLst/>
          </a:prstGeom>
        </p:spPr>
      </p:pic>
      <p:sp>
        <p:nvSpPr>
          <p:cNvPr id="18" name="Rectangle 1">
            <a:extLst>
              <a:ext uri="{FF2B5EF4-FFF2-40B4-BE49-F238E27FC236}">
                <a16:creationId xmlns:a16="http://schemas.microsoft.com/office/drawing/2014/main" id="{6D0C1BC2-A7E0-4094-99EC-869DCF3A5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1118540"/>
            <a:ext cx="8712968" cy="229293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heroCard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HeroCard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{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Title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Заголовок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 Hero Card"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Subtitle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Содержит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одно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большое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изображение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одну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или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несколько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кнопок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 и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текст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Text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Текст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для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 Hero Card"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Images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CardImage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 {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    new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CardImage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"https://sec.ch9.ms/ch9/7ff5</a:t>
            </a:r>
            <a:r>
              <a:rPr lang="en-US" altLang="en-US" sz="1100" dirty="0">
                <a:solidFill>
                  <a:srgbClr val="D69D85"/>
                </a:solidFill>
                <a:latin typeface="Consolas" panose="020B0609020204030204" pitchFamily="49" charset="0"/>
              </a:rPr>
              <a:t>/e07cfef0-aa3b-40bb-9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D69D85"/>
                </a:solidFill>
                <a:latin typeface="Consolas" panose="020B0609020204030204" pitchFamily="49" charset="0"/>
              </a:rPr>
              <a:t>		baa-7c9ef8ff7ff5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/buildreactionbotframework_960.jpg"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},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Buttons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CardAction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 {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    new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CardAction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ActionTypes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OpenUrl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Открыть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ссылку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 value: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"https://docs.microsoft.com/bot-framework"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009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Thumbnail Card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127878"/>
            <a:ext cx="8229600" cy="579519"/>
          </a:xfrm>
        </p:spPr>
        <p:txBody>
          <a:bodyPr/>
          <a:lstStyle/>
          <a:p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701B76-2E13-4403-BBBD-1C1E4DBBC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12" y="3585545"/>
            <a:ext cx="3088633" cy="19316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E16E2D-6338-4B09-A6EC-F20618650D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3501008"/>
            <a:ext cx="3744822" cy="3186920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06EE23D7-9FFA-46F3-94E0-1036FFEA3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84" y="1231331"/>
            <a:ext cx="8460432" cy="2166226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heroCard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ThumbnailCard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{                 </a:t>
            </a:r>
            <a:endParaRPr kumimoji="0" lang="ru-RU" altLang="en-US" sz="11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Title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Заголовок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 Thumbnail Card"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                 </a:t>
            </a:r>
            <a:endParaRPr kumimoji="0" lang="ru-RU" altLang="en-US" sz="11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Subtitle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Содержит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одно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небольшое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изображение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одну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или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несколько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кнопок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 и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текст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                 </a:t>
            </a:r>
            <a:endParaRPr kumimoji="0" lang="ru-RU" altLang="en-US" sz="11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Text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Текст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для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 Thumbnail Card"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                 </a:t>
            </a:r>
            <a:endParaRPr kumimoji="0" lang="ru-RU" altLang="en-US" sz="11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Images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CardImage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 {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CardImage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"https://sec.ch9.ms/ch9/7ff5/e07cfef0-aa3b-40bb-9b</a:t>
            </a:r>
            <a:endParaRPr kumimoji="0" lang="ru-RU" altLang="en-US" sz="1100" b="0" i="0" u="none" strike="noStrike" cap="none" normalizeH="0" baseline="0" dirty="0">
              <a:ln>
                <a:noFill/>
              </a:ln>
              <a:solidFill>
                <a:srgbClr val="D69D85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100" dirty="0">
                <a:solidFill>
                  <a:srgbClr val="D69D85"/>
                </a:solidFill>
                <a:latin typeface="Consolas" panose="020B0609020204030204" pitchFamily="49" charset="0"/>
              </a:rPr>
              <a:t>				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aa-7c9ef8ff7ff5/buildreactionbotframework_960.jpg"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 },                 </a:t>
            </a:r>
            <a:endParaRPr kumimoji="0" lang="ru-RU" altLang="en-US" sz="11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Buttons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CardAction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 { </a:t>
            </a:r>
            <a:endParaRPr kumimoji="0" lang="ru-RU" altLang="en-US" sz="11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CardAction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ActionTypes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OpenUrl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Открыть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ссылку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ru-RU" altLang="en-US" sz="11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value: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"https://docs.microsoft.com/bot-framework"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 </a:t>
            </a:r>
            <a:endParaRPr kumimoji="0" lang="ru-RU" altLang="en-US" sz="11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             </a:t>
            </a:r>
            <a:endParaRPr kumimoji="0" lang="ru-RU" altLang="en-US" sz="11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588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Receipt Card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127878"/>
            <a:ext cx="8229600" cy="579519"/>
          </a:xfrm>
        </p:spPr>
        <p:txBody>
          <a:bodyPr/>
          <a:lstStyle/>
          <a:p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8FFB21-55FB-4B3B-B45B-AA597F3F0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370" y="3990200"/>
            <a:ext cx="1637214" cy="2867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2915D4-9D32-4908-8945-BE1777A8B0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4038232"/>
            <a:ext cx="2494259" cy="2775144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D8173157-2ACB-477C-9AF8-90B0A1BE9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64" y="1127878"/>
            <a:ext cx="8820472" cy="2862322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receiptCard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ReceiptCard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                 </a:t>
            </a:r>
            <a:endParaRPr kumimoji="0" lang="ru-RU" altLang="en-US" sz="9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Title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Заголовок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 Receipt Card"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                 </a:t>
            </a:r>
            <a:endParaRPr kumimoji="0" lang="ru-RU" altLang="en-US" sz="9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Facts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Fact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 {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Fact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Номер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заказа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"1234"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Fact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Метод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оплаты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"VISA 5555-****"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 },                 </a:t>
            </a:r>
            <a:endParaRPr kumimoji="0" lang="ru-RU" altLang="en-US" sz="9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Items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ReceiptItem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 {                     </a:t>
            </a:r>
            <a:endParaRPr kumimoji="0" lang="ru-RU" altLang="en-US" sz="9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9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ReceiptItem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Обмен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данными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 price: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"$ 38.45"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 quantity: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"368"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 </a:t>
            </a:r>
            <a:endParaRPr kumimoji="0" lang="ru-RU" altLang="en-US" sz="9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900" dirty="0">
                <a:solidFill>
                  <a:srgbClr val="DCDCDC"/>
                </a:solidFill>
                <a:latin typeface="Consolas" panose="020B0609020204030204" pitchFamily="49" charset="0"/>
              </a:rPr>
              <a:t>        	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image: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CardImage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(url: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"https://github.com/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amido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/azure-vector-icons/raw/master/renders/traffic-manager.png"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)),                     </a:t>
            </a:r>
            <a:endParaRPr kumimoji="0" lang="ru-RU" altLang="en-US" sz="9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900" dirty="0">
                <a:solidFill>
                  <a:srgbClr val="DCDCDC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ReceiptItem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Служба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приложений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 price: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"$ 45.00"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 quantity: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"720"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 </a:t>
            </a:r>
            <a:endParaRPr kumimoji="0" lang="ru-RU" altLang="en-US" sz="9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90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image: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CardImage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(url: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"https://github.com/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amido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/azure-vector-icons/raw/master/renders/cloud-service.png"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)),                 </a:t>
            </a:r>
            <a:endParaRPr kumimoji="0" lang="ru-RU" altLang="en-US" sz="9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},            </a:t>
            </a:r>
            <a:endParaRPr kumimoji="0" lang="ru-RU" altLang="en-US" sz="9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900" dirty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Tax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"$ 7.50"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                 </a:t>
            </a:r>
            <a:endParaRPr kumimoji="0" lang="ru-RU" altLang="en-US" sz="9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900" dirty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Total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"$ 90.95"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                 </a:t>
            </a:r>
            <a:endParaRPr kumimoji="0" lang="ru-RU" altLang="en-US" sz="9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Buttons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CardAction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 {                     </a:t>
            </a:r>
            <a:endParaRPr kumimoji="0" lang="ru-RU" altLang="en-US" sz="9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900" dirty="0">
                <a:solidFill>
                  <a:srgbClr val="DCDCDC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CardAction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ActionTypes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OpenUrl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Больше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информации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                         </a:t>
            </a:r>
            <a:endParaRPr kumimoji="0" lang="ru-RU" altLang="en-US" sz="9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90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"https://account.windowsazure.com/content/6.10.1.38-.8225.160809-1618/aux-pre/images/offer-icon-freetrial.png"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                         </a:t>
            </a:r>
            <a:endParaRPr kumimoji="0" lang="ru-RU" altLang="en-US" sz="9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90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"https://azure.microsoft.com/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-us/pricing/"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ru-RU" altLang="en-US" sz="9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             </a:t>
            </a:r>
            <a:endParaRPr kumimoji="0" lang="ru-RU" altLang="en-US" sz="9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7263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Sign-in Card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127878"/>
            <a:ext cx="8229600" cy="579519"/>
          </a:xfrm>
        </p:spPr>
        <p:txBody>
          <a:bodyPr/>
          <a:lstStyle/>
          <a:p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DBCFC8-8781-48BF-91D5-F1575E81F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4271858"/>
            <a:ext cx="3186570" cy="11431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487B28-7291-4E5E-B678-D16D996BDF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096" y="4271858"/>
            <a:ext cx="2924175" cy="2190750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3823B45E-59DF-41C4-A0D2-696558E04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1314873"/>
            <a:ext cx="8234947" cy="138499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signinCard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SigninCard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{                 </a:t>
            </a:r>
            <a:endParaRPr kumimoji="0" lang="ru-RU" altLang="en-US" sz="14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400" dirty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Text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Заголовок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 Sign-in Card"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                 </a:t>
            </a:r>
            <a:endParaRPr kumimoji="0" lang="ru-RU" altLang="en-US" sz="14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400" dirty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Buttons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CardAction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 {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CardAction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ActionTypes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Signin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Войти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 </a:t>
            </a:r>
            <a:endParaRPr kumimoji="0" lang="ru-RU" altLang="en-US" sz="14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40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value: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"https://login.microsoftonline.com/"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 </a:t>
            </a:r>
            <a:endParaRPr kumimoji="0" lang="ru-RU" altLang="en-US" sz="14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400" dirty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             </a:t>
            </a:r>
            <a:endParaRPr kumimoji="0" lang="ru-RU" altLang="en-US" sz="14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0617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Animation Card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127878"/>
            <a:ext cx="8229600" cy="579519"/>
          </a:xfrm>
        </p:spPr>
        <p:txBody>
          <a:bodyPr/>
          <a:lstStyle/>
          <a:p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9963C2-36DE-4F28-A0C6-7D312D567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3304188"/>
            <a:ext cx="2876550" cy="2295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FD3E3C-9330-4EF0-B9A2-406C071B1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3356992"/>
            <a:ext cx="3557060" cy="3447500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847C1A61-E22A-4E71-8C5D-115A6D36C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27711"/>
            <a:ext cx="8270000" cy="229293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animationCard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AnimationCard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{                 </a:t>
            </a:r>
            <a:endParaRPr kumimoji="0" lang="ru-RU" altLang="en-US" sz="11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Title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Заголовок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 Animation Card"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                 </a:t>
            </a:r>
            <a:endParaRPr kumimoji="0" lang="ru-RU" altLang="en-US" sz="11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Subtitle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Может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воспроизводить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анимированные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 GIF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или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короткие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видеоролики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                 </a:t>
            </a:r>
            <a:endParaRPr kumimoji="0" lang="ru-RU" altLang="en-US" sz="11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Image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ThumbnailUrl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                     </a:t>
            </a:r>
            <a:endParaRPr kumimoji="0" lang="ru-RU" altLang="en-US" sz="11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"https://docs.microsoft.com/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-us/bot-framework/media/how-it-works/architecture-resize.png"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                </a:t>
            </a:r>
            <a:endParaRPr kumimoji="0" lang="ru-RU" altLang="en-US" sz="11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},                 </a:t>
            </a:r>
            <a:endParaRPr kumimoji="0" lang="ru-RU" altLang="en-US" sz="11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Media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MediaUrl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&gt;{                     </a:t>
            </a:r>
            <a:endParaRPr kumimoji="0" lang="ru-RU" altLang="en-US" sz="11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MediaUrl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(){                         </a:t>
            </a:r>
            <a:endParaRPr kumimoji="0" lang="ru-RU" altLang="en-US" sz="11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"http://i.giphy.com/Ki55RUbOV5njy.gif"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                    </a:t>
            </a:r>
            <a:endParaRPr kumimoji="0" lang="ru-RU" altLang="en-US" sz="11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                 </a:t>
            </a:r>
            <a:endParaRPr kumimoji="0" lang="ru-RU" altLang="en-US" sz="11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             </a:t>
            </a:r>
            <a:endParaRPr kumimoji="0" lang="ru-RU" altLang="en-US" sz="11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9568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Video Card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127878"/>
            <a:ext cx="8229600" cy="579519"/>
          </a:xfrm>
        </p:spPr>
        <p:txBody>
          <a:bodyPr/>
          <a:lstStyle/>
          <a:p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FA24A4-697D-437B-BE31-21C59F63D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300" y="3909319"/>
            <a:ext cx="2857500" cy="2676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AFBE13-2741-406A-B8A1-E7F1F69B4F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3772618"/>
            <a:ext cx="2676525" cy="3086100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96719B96-7DA5-4C84-9B50-20920D135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764704"/>
            <a:ext cx="8964488" cy="3000821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videoCard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VideoCard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{                 </a:t>
            </a:r>
            <a:endParaRPr kumimoji="0" lang="ru-RU" altLang="en-US" sz="9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900" dirty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Title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Заголовок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 Video Card"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                 </a:t>
            </a:r>
            <a:endParaRPr kumimoji="0" lang="ru-RU" altLang="en-US" sz="9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900" dirty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Subtitle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Может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воспроизводить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видео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                 </a:t>
            </a:r>
            <a:endParaRPr kumimoji="0" lang="ru-RU" altLang="en-US" sz="9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900" dirty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Text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Текст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для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 Video Card"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                 </a:t>
            </a:r>
            <a:endParaRPr kumimoji="0" lang="ru-RU" altLang="en-US" sz="9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900" dirty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Image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ThumbnailUrl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{                     </a:t>
            </a:r>
            <a:endParaRPr kumimoji="0" lang="ru-RU" altLang="en-US" sz="9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900" dirty="0">
                <a:solidFill>
                  <a:srgbClr val="DCDCDC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"https://upload.wikimedia.org/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wikipedia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/commons/thumb/c/c5/Big_buck_bunny_poster_big.jpg/220px-Big_buck_bunny_poster_big.jpg"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                </a:t>
            </a:r>
            <a:endParaRPr kumimoji="0" lang="ru-RU" altLang="en-US" sz="9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900" dirty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},                 </a:t>
            </a:r>
            <a:endParaRPr kumimoji="0" lang="ru-RU" altLang="en-US" sz="9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Media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MediaUrl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&gt;{                     </a:t>
            </a:r>
            <a:endParaRPr kumimoji="0" lang="ru-RU" altLang="en-US" sz="9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900" dirty="0">
                <a:solidFill>
                  <a:srgbClr val="DCDCDC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MediaUrl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(){                         </a:t>
            </a:r>
            <a:endParaRPr kumimoji="0" lang="ru-RU" altLang="en-US" sz="9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900" dirty="0">
                <a:solidFill>
                  <a:srgbClr val="DCDCDC"/>
                </a:solidFill>
                <a:latin typeface="Consolas" panose="020B06090202040302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"http://download.blender.org/peach/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bigbuckbunny_movies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/BigBuckBunny_320x180.mp4"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                    </a:t>
            </a:r>
            <a:endParaRPr kumimoji="0" lang="ru-RU" altLang="en-US" sz="9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900" dirty="0">
                <a:solidFill>
                  <a:srgbClr val="DCDCDC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                 </a:t>
            </a:r>
            <a:endParaRPr kumimoji="0" lang="ru-RU" altLang="en-US" sz="9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},                 </a:t>
            </a:r>
            <a:endParaRPr kumimoji="0" lang="ru-RU" altLang="en-US" sz="9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Buttons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CardAction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 {                     </a:t>
            </a:r>
            <a:endParaRPr kumimoji="0" lang="ru-RU" altLang="en-US" sz="9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900" dirty="0">
                <a:solidFill>
                  <a:srgbClr val="DCDCDC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CardAction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(){                         </a:t>
            </a:r>
            <a:endParaRPr kumimoji="0" lang="ru-RU" altLang="en-US" sz="9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900" dirty="0">
                <a:solidFill>
                  <a:srgbClr val="DCDCDC"/>
                </a:solidFill>
                <a:latin typeface="Consolas" panose="020B06090202040302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Title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Открыть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ссылку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                         </a:t>
            </a:r>
            <a:endParaRPr kumimoji="0" lang="ru-RU" altLang="en-US" sz="9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900" dirty="0">
                <a:solidFill>
                  <a:srgbClr val="DCDCDC"/>
                </a:solidFill>
                <a:latin typeface="Consolas" panose="020B06090202040302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Type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ActionTypes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OpenUrl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                         </a:t>
            </a:r>
            <a:endParaRPr kumimoji="0" lang="ru-RU" altLang="en-US" sz="9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900" dirty="0">
                <a:solidFill>
                  <a:srgbClr val="DCDCDC"/>
                </a:solidFill>
                <a:latin typeface="Consolas" panose="020B06090202040302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Value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"https://peach.blender.org/"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                    </a:t>
            </a:r>
            <a:endParaRPr kumimoji="0" lang="ru-RU" altLang="en-US" sz="9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900" dirty="0">
                <a:solidFill>
                  <a:srgbClr val="DCDCDC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                 </a:t>
            </a:r>
            <a:endParaRPr kumimoji="0" lang="ru-RU" altLang="en-US" sz="9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900" dirty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             </a:t>
            </a:r>
            <a:endParaRPr kumimoji="0" lang="ru-RU" altLang="en-US" sz="9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8034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Audio Card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127878"/>
            <a:ext cx="8229600" cy="579519"/>
          </a:xfrm>
        </p:spPr>
        <p:txBody>
          <a:bodyPr/>
          <a:lstStyle/>
          <a:p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92D8C7-6BD8-48B0-B7D8-710B353DD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3225695"/>
            <a:ext cx="2905125" cy="3524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E122F8-6613-41F9-9862-C25347A54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3345305"/>
            <a:ext cx="2993948" cy="3500088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E5E9BB61-4218-454B-902A-3373EE1CA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908720"/>
            <a:ext cx="8776762" cy="216982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audioCard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AudioCard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                 </a:t>
            </a:r>
            <a:endParaRPr kumimoji="0" lang="ru-RU" altLang="en-US" sz="9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900" dirty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Title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Заголовок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 Audio Card"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                 </a:t>
            </a:r>
            <a:endParaRPr kumimoji="0" lang="ru-RU" altLang="en-US" sz="9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900" dirty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Subtitle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может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воспроизводить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аудиофайл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                 </a:t>
            </a:r>
            <a:endParaRPr kumimoji="0" lang="ru-RU" altLang="en-US" sz="9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900" dirty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Text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Текст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для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 Audio Card"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                 </a:t>
            </a:r>
            <a:endParaRPr kumimoji="0" lang="ru-RU" altLang="en-US" sz="9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900" dirty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Image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ThumbnailUrl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kumimoji="0" lang="ru-RU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"https://upload.wikimedia.org/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wikipedia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/3/3c/SW_-_Empire_Strikes_Back.jpg"</a:t>
            </a:r>
            <a:r>
              <a:rPr kumimoji="0" lang="ru-RU" altLang="en-US" sz="9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},                 </a:t>
            </a:r>
            <a:endParaRPr kumimoji="0" lang="ru-RU" altLang="en-US" sz="9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900" dirty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Media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MediaUrl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 {                     </a:t>
            </a:r>
            <a:endParaRPr kumimoji="0" lang="ru-RU" altLang="en-US" sz="9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900" dirty="0">
                <a:solidFill>
                  <a:srgbClr val="DCDCDC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MediaUrl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(){</a:t>
            </a:r>
            <a:r>
              <a:rPr lang="ru-RU" altLang="en-US" sz="900" dirty="0">
                <a:solidFill>
                  <a:srgbClr val="DCDCDC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"http://www.wavlist.com/movies/004/father.wav"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                 </a:t>
            </a:r>
            <a:endParaRPr kumimoji="0" lang="ru-RU" altLang="en-US" sz="9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900" dirty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},                 </a:t>
            </a:r>
            <a:endParaRPr kumimoji="0" lang="ru-RU" altLang="en-US" sz="9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Buttons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CardAction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 {                     </a:t>
            </a:r>
            <a:endParaRPr kumimoji="0" lang="ru-RU" altLang="en-US" sz="9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900" dirty="0">
                <a:solidFill>
                  <a:srgbClr val="DCDCDC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CardAction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 {                         </a:t>
            </a:r>
            <a:endParaRPr kumimoji="0" lang="ru-RU" altLang="en-US" sz="9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900" dirty="0">
                <a:solidFill>
                  <a:srgbClr val="DCDCDC"/>
                </a:solidFill>
                <a:latin typeface="Consolas" panose="020B06090202040302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Title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Открыть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ссылку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Type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ActionTypes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OpenUrl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                         </a:t>
            </a:r>
            <a:endParaRPr kumimoji="0" lang="ru-RU" altLang="en-US" sz="9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900" dirty="0">
                <a:solidFill>
                  <a:srgbClr val="DCDCDC"/>
                </a:solidFill>
                <a:latin typeface="Consolas" panose="020B06090202040302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Value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"https://en.wikipedia.org/wiki/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The_Empire_Strikes_Back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                    </a:t>
            </a:r>
            <a:endParaRPr kumimoji="0" lang="ru-RU" altLang="en-US" sz="9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900" dirty="0">
                <a:solidFill>
                  <a:srgbClr val="DCDCDC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                 </a:t>
            </a:r>
            <a:endParaRPr kumimoji="0" lang="ru-RU" altLang="en-US" sz="9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900" dirty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             </a:t>
            </a:r>
            <a:endParaRPr kumimoji="0" lang="ru-RU" altLang="en-US" sz="9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};       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177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Повестка дня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Bot Framework</a:t>
            </a:r>
            <a:endParaRPr lang="ru-RU" dirty="0"/>
          </a:p>
          <a:p>
            <a:pPr lvl="1"/>
            <a:r>
              <a:rPr lang="ru-RU" dirty="0"/>
              <a:t>Обзор</a:t>
            </a:r>
          </a:p>
          <a:p>
            <a:pPr lvl="1"/>
            <a:r>
              <a:rPr lang="ru-RU" dirty="0"/>
              <a:t>Плюсы использования</a:t>
            </a:r>
          </a:p>
          <a:p>
            <a:pPr lvl="1"/>
            <a:r>
              <a:rPr lang="ru-RU" dirty="0"/>
              <a:t>Подключение мессенджеров</a:t>
            </a:r>
          </a:p>
          <a:p>
            <a:r>
              <a:rPr lang="ru-RU" dirty="0"/>
              <a:t>Карточки</a:t>
            </a:r>
          </a:p>
          <a:p>
            <a:r>
              <a:rPr lang="ru-RU" dirty="0"/>
              <a:t>Диалоги</a:t>
            </a:r>
          </a:p>
          <a:p>
            <a:r>
              <a:rPr lang="en-US" dirty="0" err="1"/>
              <a:t>FormFlow</a:t>
            </a:r>
            <a:endParaRPr lang="ru-RU" dirty="0"/>
          </a:p>
          <a:p>
            <a:r>
              <a:rPr lang="ru-RU" dirty="0"/>
              <a:t>Локализация</a:t>
            </a:r>
          </a:p>
          <a:p>
            <a:r>
              <a:rPr lang="ru-RU" dirty="0"/>
              <a:t>Вопросы/ответы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/>
              <a:t>Диалоги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127878"/>
            <a:ext cx="8229600" cy="579519"/>
          </a:xfrm>
        </p:spPr>
        <p:txBody>
          <a:bodyPr/>
          <a:lstStyle/>
          <a:p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ECC1FC-DF8C-407C-B96E-E759E9337CFC}"/>
              </a:ext>
            </a:extLst>
          </p:cNvPr>
          <p:cNvSpPr/>
          <p:nvPr/>
        </p:nvSpPr>
        <p:spPr>
          <a:xfrm>
            <a:off x="458683" y="943212"/>
            <a:ext cx="5670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https://github.com/Microsoft/botbuilder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7964CE-2E53-4317-A2CE-5972DE36E43F}"/>
              </a:ext>
            </a:extLst>
          </p:cNvPr>
          <p:cNvSpPr/>
          <p:nvPr/>
        </p:nvSpPr>
        <p:spPr>
          <a:xfrm>
            <a:off x="457200" y="123297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NuGet: </a:t>
            </a:r>
            <a:r>
              <a:rPr lang="en-GB" dirty="0" err="1"/>
              <a:t>Microsoft.Bot.Builder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94B3D3-C0AA-4833-ABA9-5BBCFD7DD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200" y="1707396"/>
            <a:ext cx="4765072" cy="465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3981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/>
              <a:t>Диалоги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18356" y="1484784"/>
            <a:ext cx="8507288" cy="345638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/>
              <a:t>Для работы с диалогом нужно реализовать интерфейс </a:t>
            </a:r>
            <a:r>
              <a:rPr lang="en-GB"/>
              <a:t>IDialog&lt;</a:t>
            </a:r>
            <a:r>
              <a:rPr lang="en-US"/>
              <a:t>T</a:t>
            </a:r>
            <a:r>
              <a:rPr lang="en-GB"/>
              <a:t>&gt;</a:t>
            </a:r>
            <a:endParaRPr lang="ru-RU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/>
              <a:t>Диалоги можно объединять между собой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/>
              <a:t>Диалог может возвращать результат, в виде объекта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/>
              <a:t>Диалог может иметь внутреннее состояние</a:t>
            </a:r>
            <a:endParaRPr lang="en-GB"/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4304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/>
              <a:t>Диалоги</a:t>
            </a:r>
            <a:r>
              <a:rPr lang="en-US" dirty="0"/>
              <a:t> – </a:t>
            </a:r>
            <a:r>
              <a:rPr lang="ru-RU" dirty="0"/>
              <a:t>жизненный цикл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18356" y="1556792"/>
            <a:ext cx="8507288" cy="3456384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dirty="0" err="1"/>
              <a:t>context.Wait</a:t>
            </a:r>
            <a:r>
              <a:rPr lang="ru-RU" b="1" dirty="0"/>
              <a:t>() </a:t>
            </a:r>
            <a:r>
              <a:rPr lang="ru-RU" dirty="0"/>
              <a:t>- позволяет указать обратный вызов для следующего сообщения пользователя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dirty="0" err="1"/>
              <a:t>context.Done</a:t>
            </a:r>
            <a:r>
              <a:rPr lang="ru-RU" b="1" dirty="0"/>
              <a:t>() </a:t>
            </a:r>
            <a:r>
              <a:rPr lang="ru-RU" dirty="0"/>
              <a:t>- закрывает текущий диалог, удаляет его из стека и возвращает результат в родительский диалог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dirty="0" err="1"/>
              <a:t>context.Forward</a:t>
            </a:r>
            <a:r>
              <a:rPr lang="ru-RU" b="1" dirty="0"/>
              <a:t>(), </a:t>
            </a:r>
            <a:r>
              <a:rPr lang="ru-RU" b="1" dirty="0" err="1"/>
              <a:t>context.Call</a:t>
            </a:r>
            <a:r>
              <a:rPr lang="ru-RU" b="1" dirty="0"/>
              <a:t>() </a:t>
            </a:r>
            <a:r>
              <a:rPr lang="ru-RU" dirty="0"/>
              <a:t>- вызывает дочерний диалог и </a:t>
            </a:r>
            <a:r>
              <a:rPr lang="ru-RU" dirty="0" err="1"/>
              <a:t>момещает</a:t>
            </a:r>
            <a:r>
              <a:rPr lang="ru-RU" dirty="0"/>
              <a:t> его в верх стека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dirty="0" err="1"/>
              <a:t>context.Fail</a:t>
            </a:r>
            <a:r>
              <a:rPr lang="ru-RU" b="1" dirty="0"/>
              <a:t>() </a:t>
            </a:r>
            <a:r>
              <a:rPr lang="ru-RU" dirty="0"/>
              <a:t>- закрывает текущий диалог, удаляет его из стека и возвращает ошибку в родительский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0370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/>
              <a:t>Диалоги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9D23D9-9445-41C2-8A96-7C1AC2568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F15CB4-30BF-40FE-880B-472F34570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1995487"/>
            <a:ext cx="5032461" cy="338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2495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/>
              <a:t>Диалоги</a:t>
            </a:r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C5BDE278-0431-4C08-9F39-5F93F34B2F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2132856"/>
            <a:ext cx="8315521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0335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FormFlow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127878"/>
            <a:ext cx="8229600" cy="579519"/>
          </a:xfrm>
        </p:spPr>
        <p:txBody>
          <a:bodyPr/>
          <a:lstStyle/>
          <a:p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BADC06-ABA9-41C4-B41B-CEA53A3F8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535" y="1127878"/>
            <a:ext cx="7156930" cy="33161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A85C13-A6AB-4B99-BF61-BCFF00A345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762" y="5077659"/>
            <a:ext cx="76104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1478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FormFlow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127878"/>
            <a:ext cx="8229600" cy="579519"/>
          </a:xfrm>
        </p:spPr>
        <p:txBody>
          <a:bodyPr/>
          <a:lstStyle/>
          <a:p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E0110F-F625-4E18-98E7-40F91544E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925" y="1127878"/>
            <a:ext cx="501015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3468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FormFlow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127878"/>
            <a:ext cx="8229600" cy="579519"/>
          </a:xfrm>
        </p:spPr>
        <p:txBody>
          <a:bodyPr/>
          <a:lstStyle/>
          <a:p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2BF7E0-D88B-4F5F-8E63-A601F137D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093505"/>
            <a:ext cx="631507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9844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FormFlow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127878"/>
            <a:ext cx="8229600" cy="579519"/>
          </a:xfrm>
        </p:spPr>
        <p:txBody>
          <a:bodyPr/>
          <a:lstStyle/>
          <a:p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1A0A54-B766-4704-81B9-2B34AA5CA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908720"/>
            <a:ext cx="5029200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2231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FormFlow</a:t>
            </a:r>
            <a:r>
              <a:rPr lang="ru-RU" dirty="0"/>
              <a:t> - атрибуты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127878"/>
            <a:ext cx="8229600" cy="579519"/>
          </a:xfrm>
        </p:spPr>
        <p:txBody>
          <a:bodyPr/>
          <a:lstStyle/>
          <a:p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39A57F-7F1F-41DF-85B5-F9233FBAC03D}"/>
              </a:ext>
            </a:extLst>
          </p:cNvPr>
          <p:cNvSpPr/>
          <p:nvPr/>
        </p:nvSpPr>
        <p:spPr>
          <a:xfrm>
            <a:off x="89756" y="1417637"/>
            <a:ext cx="89644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Describe</a:t>
            </a:r>
            <a:r>
              <a:rPr lang="en-GB" dirty="0"/>
              <a:t> - </a:t>
            </a:r>
            <a:r>
              <a:rPr lang="en-GB" dirty="0" err="1"/>
              <a:t>как</a:t>
            </a:r>
            <a:r>
              <a:rPr lang="en-GB" dirty="0"/>
              <a:t> </a:t>
            </a:r>
            <a:r>
              <a:rPr lang="en-GB" dirty="0" err="1"/>
              <a:t>элемент</a:t>
            </a:r>
            <a:r>
              <a:rPr lang="en-GB" dirty="0"/>
              <a:t> </a:t>
            </a:r>
            <a:r>
              <a:rPr lang="en-GB" dirty="0" err="1"/>
              <a:t>отображается</a:t>
            </a:r>
            <a:r>
              <a:rPr lang="en-GB" dirty="0"/>
              <a:t> в </a:t>
            </a:r>
            <a:r>
              <a:rPr lang="en-GB" dirty="0" err="1"/>
              <a:t>шаблоне</a:t>
            </a:r>
            <a:r>
              <a:rPr lang="en-GB" dirty="0"/>
              <a:t> </a:t>
            </a:r>
            <a:r>
              <a:rPr lang="en-GB" dirty="0" err="1"/>
              <a:t>или</a:t>
            </a:r>
            <a:r>
              <a:rPr lang="en-GB" dirty="0"/>
              <a:t> </a:t>
            </a:r>
            <a:r>
              <a:rPr lang="en-GB" dirty="0" err="1"/>
              <a:t>карте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Numeric</a:t>
            </a:r>
            <a:r>
              <a:rPr lang="en-GB" dirty="0"/>
              <a:t> - </a:t>
            </a:r>
            <a:r>
              <a:rPr lang="en-GB" dirty="0" err="1"/>
              <a:t>ограничивает</a:t>
            </a:r>
            <a:r>
              <a:rPr lang="en-GB" dirty="0"/>
              <a:t> </a:t>
            </a:r>
            <a:r>
              <a:rPr lang="en-GB" dirty="0" err="1"/>
              <a:t>значение</a:t>
            </a:r>
            <a:r>
              <a:rPr lang="en-GB" dirty="0"/>
              <a:t> </a:t>
            </a:r>
            <a:r>
              <a:rPr lang="en-GB" dirty="0" err="1"/>
              <a:t>числового</a:t>
            </a:r>
            <a:r>
              <a:rPr lang="en-GB" dirty="0"/>
              <a:t> </a:t>
            </a:r>
            <a:r>
              <a:rPr lang="en-GB" dirty="0" err="1"/>
              <a:t>поля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Optional</a:t>
            </a:r>
            <a:r>
              <a:rPr lang="en-GB" dirty="0"/>
              <a:t> - </a:t>
            </a:r>
            <a:r>
              <a:rPr lang="en-GB" dirty="0" err="1"/>
              <a:t>помечает</a:t>
            </a:r>
            <a:r>
              <a:rPr lang="en-GB" dirty="0"/>
              <a:t> </a:t>
            </a:r>
            <a:r>
              <a:rPr lang="en-GB" dirty="0" err="1"/>
              <a:t>элемент</a:t>
            </a:r>
            <a:r>
              <a:rPr lang="en-GB" dirty="0"/>
              <a:t> </a:t>
            </a:r>
            <a:r>
              <a:rPr lang="en-GB" dirty="0" err="1"/>
              <a:t>как</a:t>
            </a:r>
            <a:r>
              <a:rPr lang="en-GB" dirty="0"/>
              <a:t> </a:t>
            </a:r>
            <a:r>
              <a:rPr lang="en-GB" dirty="0" err="1"/>
              <a:t>не</a:t>
            </a:r>
            <a:r>
              <a:rPr lang="en-GB" dirty="0"/>
              <a:t> </a:t>
            </a:r>
            <a:r>
              <a:rPr lang="en-GB" dirty="0" err="1"/>
              <a:t>обязательный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Pattern</a:t>
            </a:r>
            <a:r>
              <a:rPr lang="en-GB" dirty="0"/>
              <a:t> - </a:t>
            </a:r>
            <a:r>
              <a:rPr lang="en-GB" dirty="0" err="1"/>
              <a:t>определяет</a:t>
            </a:r>
            <a:r>
              <a:rPr lang="en-GB" dirty="0"/>
              <a:t> </a:t>
            </a:r>
            <a:r>
              <a:rPr lang="en-GB" dirty="0" err="1"/>
              <a:t>регулярное</a:t>
            </a:r>
            <a:r>
              <a:rPr lang="en-GB" dirty="0"/>
              <a:t> </a:t>
            </a:r>
            <a:r>
              <a:rPr lang="en-GB" dirty="0" err="1"/>
              <a:t>выражение</a:t>
            </a:r>
            <a:r>
              <a:rPr lang="en-GB" dirty="0"/>
              <a:t> </a:t>
            </a:r>
            <a:r>
              <a:rPr lang="en-GB" dirty="0" err="1"/>
              <a:t>для</a:t>
            </a:r>
            <a:r>
              <a:rPr lang="en-GB" dirty="0"/>
              <a:t> </a:t>
            </a:r>
            <a:r>
              <a:rPr lang="en-GB" dirty="0" err="1"/>
              <a:t>проверки</a:t>
            </a:r>
            <a:r>
              <a:rPr lang="en-GB" dirty="0"/>
              <a:t> </a:t>
            </a:r>
            <a:r>
              <a:rPr lang="en-GB" dirty="0" err="1"/>
              <a:t>строки</a:t>
            </a:r>
            <a:r>
              <a:rPr lang="en-GB" dirty="0"/>
              <a:t> </a:t>
            </a:r>
            <a:r>
              <a:rPr lang="en-GB" dirty="0" err="1"/>
              <a:t>ввода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Prompt</a:t>
            </a:r>
            <a:r>
              <a:rPr lang="en-GB" dirty="0"/>
              <a:t> - </a:t>
            </a:r>
            <a:r>
              <a:rPr lang="en-GB" dirty="0" err="1"/>
              <a:t>определяет</a:t>
            </a:r>
            <a:r>
              <a:rPr lang="en-GB" dirty="0"/>
              <a:t> </a:t>
            </a:r>
            <a:r>
              <a:rPr lang="en-GB" dirty="0" err="1"/>
              <a:t>подсказку</a:t>
            </a:r>
            <a:r>
              <a:rPr lang="en-GB" dirty="0"/>
              <a:t> </a:t>
            </a:r>
            <a:r>
              <a:rPr lang="en-GB" dirty="0" err="1"/>
              <a:t>для</a:t>
            </a:r>
            <a:r>
              <a:rPr lang="en-GB" dirty="0"/>
              <a:t> </a:t>
            </a:r>
            <a:r>
              <a:rPr lang="en-GB" dirty="0" err="1"/>
              <a:t>элемента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Template</a:t>
            </a:r>
            <a:r>
              <a:rPr lang="en-GB" dirty="0"/>
              <a:t> - </a:t>
            </a:r>
            <a:r>
              <a:rPr lang="en-GB" dirty="0" err="1"/>
              <a:t>шаблон</a:t>
            </a:r>
            <a:r>
              <a:rPr lang="en-GB" dirty="0"/>
              <a:t>, </a:t>
            </a:r>
            <a:r>
              <a:rPr lang="en-GB" dirty="0" err="1"/>
              <a:t>использующийся</a:t>
            </a:r>
            <a:r>
              <a:rPr lang="en-GB" dirty="0"/>
              <a:t> в </a:t>
            </a:r>
            <a:r>
              <a:rPr lang="en-GB" dirty="0" err="1"/>
              <a:t>сообщениях</a:t>
            </a:r>
            <a:r>
              <a:rPr lang="en-GB" dirty="0"/>
              <a:t> </a:t>
            </a:r>
            <a:r>
              <a:rPr lang="en-GB" dirty="0" err="1"/>
              <a:t>или</a:t>
            </a:r>
            <a:r>
              <a:rPr lang="en-GB" dirty="0"/>
              <a:t> </a:t>
            </a:r>
            <a:r>
              <a:rPr lang="en-GB" dirty="0" err="1"/>
              <a:t>подсказках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Terms</a:t>
            </a:r>
            <a:r>
              <a:rPr lang="en-GB" dirty="0"/>
              <a:t> - </a:t>
            </a:r>
            <a:r>
              <a:rPr lang="en-GB" dirty="0" err="1"/>
              <a:t>определяет</a:t>
            </a:r>
            <a:r>
              <a:rPr lang="en-GB" dirty="0"/>
              <a:t> </a:t>
            </a:r>
            <a:r>
              <a:rPr lang="en-GB" dirty="0" err="1"/>
              <a:t>вводные</a:t>
            </a:r>
            <a:r>
              <a:rPr lang="en-GB" dirty="0"/>
              <a:t> </a:t>
            </a:r>
            <a:r>
              <a:rPr lang="en-GB" dirty="0" err="1"/>
              <a:t>условия</a:t>
            </a:r>
            <a:r>
              <a:rPr lang="en-GB" dirty="0"/>
              <a:t>, </a:t>
            </a:r>
            <a:r>
              <a:rPr lang="en-GB" dirty="0" err="1"/>
              <a:t>соответствующие</a:t>
            </a:r>
            <a:r>
              <a:rPr lang="en-GB" dirty="0"/>
              <a:t> </a:t>
            </a:r>
            <a:r>
              <a:rPr lang="en-GB" dirty="0" err="1"/>
              <a:t>полю</a:t>
            </a:r>
            <a:r>
              <a:rPr lang="en-GB" dirty="0"/>
              <a:t> </a:t>
            </a:r>
            <a:r>
              <a:rPr lang="en-GB" dirty="0" err="1"/>
              <a:t>или</a:t>
            </a:r>
            <a:r>
              <a:rPr lang="en-GB" dirty="0"/>
              <a:t> </a:t>
            </a:r>
            <a:r>
              <a:rPr lang="en-GB" dirty="0" err="1"/>
              <a:t>значению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7154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Bot Framework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BB8731-CF68-4386-A4E3-38B532700E97}"/>
              </a:ext>
            </a:extLst>
          </p:cNvPr>
          <p:cNvSpPr/>
          <p:nvPr/>
        </p:nvSpPr>
        <p:spPr>
          <a:xfrm>
            <a:off x="323528" y="1272613"/>
            <a:ext cx="40174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Telegram: </a:t>
            </a:r>
          </a:p>
          <a:p>
            <a:r>
              <a:rPr lang="en-US" dirty="0"/>
              <a:t>https://telegram.me/bfsamplebot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89AFD2-8391-4EAB-8809-6303F0546761}"/>
              </a:ext>
            </a:extLst>
          </p:cNvPr>
          <p:cNvSpPr/>
          <p:nvPr/>
        </p:nvSpPr>
        <p:spPr>
          <a:xfrm>
            <a:off x="5076057" y="1254919"/>
            <a:ext cx="36107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Skype:</a:t>
            </a:r>
            <a:endParaRPr lang="ru-RU" b="1" dirty="0"/>
          </a:p>
          <a:p>
            <a:r>
              <a:rPr lang="en-GB" dirty="0"/>
              <a:t>https://goo.gl/kTUe9s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9C0858-978F-46A6-BC0E-29830F1B7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81" y="2276872"/>
            <a:ext cx="3731540" cy="3600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84AF0A-CD4E-440C-91A8-113B22759B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6443" y="2450957"/>
            <a:ext cx="3491489" cy="342631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FormFlow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127878"/>
            <a:ext cx="8229600" cy="579519"/>
          </a:xfrm>
        </p:spPr>
        <p:txBody>
          <a:bodyPr/>
          <a:lstStyle/>
          <a:p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E9FF52-8377-41C8-B884-20BA4CBBB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1127878"/>
            <a:ext cx="571500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381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FormFlow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127878"/>
            <a:ext cx="8229600" cy="579519"/>
          </a:xfrm>
        </p:spPr>
        <p:txBody>
          <a:bodyPr/>
          <a:lstStyle/>
          <a:p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1DD082-3AAF-401F-A3E0-16345A7E7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345" y="791265"/>
            <a:ext cx="5038725" cy="18322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B307B6-3938-4D0B-A7F6-4500810C7A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0379" y="2754097"/>
            <a:ext cx="503872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2697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FormFlow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127878"/>
            <a:ext cx="8229600" cy="579519"/>
          </a:xfrm>
        </p:spPr>
        <p:txBody>
          <a:bodyPr/>
          <a:lstStyle/>
          <a:p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E75406-665D-4D77-93EF-3A588D813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145" y="1707397"/>
            <a:ext cx="7439920" cy="344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00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/>
              <a:t>Локализация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127878"/>
            <a:ext cx="8229600" cy="579519"/>
          </a:xfrm>
        </p:spPr>
        <p:txBody>
          <a:bodyPr/>
          <a:lstStyle/>
          <a:p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193D2F-10AF-425A-8BA5-1B2AEE2E9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1876425"/>
            <a:ext cx="88773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3250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/>
              <a:t>Локализация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127878"/>
            <a:ext cx="8229600" cy="579519"/>
          </a:xfrm>
        </p:spPr>
        <p:txBody>
          <a:bodyPr/>
          <a:lstStyle/>
          <a:p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9E31F9-1D69-4D33-BB69-FAD93F25E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045" y="764704"/>
            <a:ext cx="7834395" cy="602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38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/>
              <a:t>Локализация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179512" y="1340768"/>
            <a:ext cx="8229600" cy="579519"/>
          </a:xfrm>
        </p:spPr>
        <p:txBody>
          <a:bodyPr>
            <a:normAutofit fontScale="70000" lnSpcReduction="20000"/>
          </a:bodyPr>
          <a:lstStyle/>
          <a:p>
            <a:pPr marL="109728" indent="0">
              <a:buNone/>
            </a:pPr>
            <a:r>
              <a:rPr lang="ru-RU" b="1" dirty="0"/>
              <a:t>R</a:t>
            </a:r>
            <a:r>
              <a:rPr lang="en-GB" b="1" dirty="0"/>
              <a:t>v</a:t>
            </a:r>
            <a:r>
              <a:rPr lang="ru-RU" b="1" dirty="0" err="1"/>
              <a:t>iew</a:t>
            </a:r>
            <a:r>
              <a:rPr lang="en-US" b="1" dirty="0"/>
              <a:t> </a:t>
            </a:r>
            <a:r>
              <a:rPr lang="ru-RU" dirty="0"/>
              <a:t>– утилита для генерации. Входит в состав </a:t>
            </a:r>
            <a:r>
              <a:rPr lang="ru-RU" b="1" dirty="0" err="1"/>
              <a:t>BotBuilder</a:t>
            </a:r>
            <a:r>
              <a:rPr lang="ru-RU" b="1" dirty="0"/>
              <a:t> SDK.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77AFE5-DCD7-4557-A664-0960CEF6E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56" y="2204864"/>
            <a:ext cx="8964488" cy="9128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A8151C-4DE6-4899-933F-D2BF4955A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944" y="3756227"/>
            <a:ext cx="88773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7066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/>
              <a:t>Локализация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60D0C23-AA95-451A-A0B4-B484C892E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38312" y="1715294"/>
            <a:ext cx="566737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0495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/>
              <a:t>Локализация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1E320-E769-48CB-BF1A-BC75847B0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E3C294-6B52-4404-9CF5-DA56DAF93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8" y="1081487"/>
            <a:ext cx="4555642" cy="4695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5A8D9E-CB3D-4D2F-80FC-FBCF60FC4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251" y="1124744"/>
            <a:ext cx="4521253" cy="462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6781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/>
              <a:t>Вопросы/ответы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127878"/>
            <a:ext cx="8229600" cy="4389354"/>
          </a:xfrm>
        </p:spPr>
        <p:txBody>
          <a:bodyPr>
            <a:normAutofit/>
          </a:bodyPr>
          <a:lstStyle/>
          <a:p>
            <a:r>
              <a:rPr lang="ru-RU" b="1" dirty="0"/>
              <a:t>Сколько это стоит? </a:t>
            </a:r>
            <a:r>
              <a:rPr lang="ru-RU" dirty="0"/>
              <a:t>Сейчас </a:t>
            </a:r>
            <a:r>
              <a:rPr lang="en-US" dirty="0"/>
              <a:t>Bot Framework </a:t>
            </a:r>
            <a:r>
              <a:rPr lang="ru-RU" dirty="0"/>
              <a:t>бесплатный. Платить приходятся только за ресурсы, на которых размещён код самого чат-бота.</a:t>
            </a:r>
            <a:endParaRPr lang="en-US" dirty="0"/>
          </a:p>
          <a:p>
            <a:r>
              <a:rPr lang="ru-RU" b="1" dirty="0"/>
              <a:t>Можно ли доверять </a:t>
            </a:r>
            <a:r>
              <a:rPr lang="en-GB" b="1" dirty="0"/>
              <a:t>Preview? </a:t>
            </a:r>
            <a:r>
              <a:rPr lang="ru-RU" dirty="0"/>
              <a:t>Определённый риск есть всегда. Но, скорее «Да», чем «Нет»</a:t>
            </a:r>
          </a:p>
          <a:p>
            <a:r>
              <a:rPr lang="ru-RU" b="1" dirty="0"/>
              <a:t>Где код показанного чат-бота?</a:t>
            </a:r>
            <a:endParaRPr lang="en-GB" b="1" dirty="0"/>
          </a:p>
          <a:p>
            <a:pPr marL="109728" indent="0">
              <a:buNone/>
            </a:pPr>
            <a:r>
              <a:rPr lang="en-US" dirty="0"/>
              <a:t> 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44267F-9488-407B-9307-8811A2174B44}"/>
              </a:ext>
            </a:extLst>
          </p:cNvPr>
          <p:cNvSpPr/>
          <p:nvPr/>
        </p:nvSpPr>
        <p:spPr>
          <a:xfrm>
            <a:off x="7380312" y="6309320"/>
            <a:ext cx="1507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@flash2048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907625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Bot Framework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275856" y="5949280"/>
            <a:ext cx="5770984" cy="579520"/>
          </a:xfrm>
        </p:spPr>
        <p:txBody>
          <a:bodyPr/>
          <a:lstStyle/>
          <a:p>
            <a:pPr marL="109728" indent="0">
              <a:buNone/>
            </a:pPr>
            <a:r>
              <a:rPr lang="en-US" dirty="0"/>
              <a:t>https://dev.botframework.com/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BBDA57-C421-43AD-9E32-EF8ED81BA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36" y="1196752"/>
            <a:ext cx="8820472" cy="457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962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Bot Framework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1DA9DD6-38C3-4A73-826D-6037C0348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495" y="1824758"/>
            <a:ext cx="9099339" cy="333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580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Bot Framework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96C76C-F85D-45CB-A915-DF45D3F7A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E7AA3D-778A-4CC6-8635-BA188A718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1324784"/>
            <a:ext cx="9036496" cy="415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317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Bot Connector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2DD49C-CCDF-4C47-A493-E60C6D329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2219325"/>
            <a:ext cx="8115300" cy="24193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Bot Connector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6F181A-A638-4B67-AA52-064ECF702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86555"/>
            <a:ext cx="9144000" cy="468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0235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130000" t="-95000" r="40000" b="21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64B2C8F-C7CE-4FA1-B28D-E59C84E1531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on brainstorming</Template>
  <TotalTime>0</TotalTime>
  <Words>482</Words>
  <Application>Microsoft Office PowerPoint</Application>
  <PresentationFormat>On-screen Show (4:3)</PresentationFormat>
  <Paragraphs>236</Paragraphs>
  <Slides>48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Calibri</vt:lpstr>
      <vt:lpstr>Consolas</vt:lpstr>
      <vt:lpstr>Lucida Sans Unicode</vt:lpstr>
      <vt:lpstr>Verdana</vt:lpstr>
      <vt:lpstr>Wingdings 2</vt:lpstr>
      <vt:lpstr>Wingdings 3</vt:lpstr>
      <vt:lpstr>Concourse</vt:lpstr>
      <vt:lpstr>Microsoft Bot Framework</vt:lpstr>
      <vt:lpstr>Обо мне</vt:lpstr>
      <vt:lpstr>Повестка дня</vt:lpstr>
      <vt:lpstr>Microsoft Bot Framework</vt:lpstr>
      <vt:lpstr>Microsoft Bot Framework</vt:lpstr>
      <vt:lpstr>Microsoft Bot Framework</vt:lpstr>
      <vt:lpstr>Microsoft Bot Framework</vt:lpstr>
      <vt:lpstr>Bot Connector</vt:lpstr>
      <vt:lpstr>Bot Connector</vt:lpstr>
      <vt:lpstr>Bot Connector</vt:lpstr>
      <vt:lpstr>Bot Connector</vt:lpstr>
      <vt:lpstr>Bot Connector - Web Chat</vt:lpstr>
      <vt:lpstr>Bot Connector - Telegram</vt:lpstr>
      <vt:lpstr>Bot Connector - Skype</vt:lpstr>
      <vt:lpstr>Bot Connector - быстрый старт</vt:lpstr>
      <vt:lpstr>Bot Connector- быстрый старт</vt:lpstr>
      <vt:lpstr>Bot Framework Emulator</vt:lpstr>
      <vt:lpstr>Форматирование текста</vt:lpstr>
      <vt:lpstr>Форматирование текста</vt:lpstr>
      <vt:lpstr>Форматирование текста</vt:lpstr>
      <vt:lpstr>Форматирование текста</vt:lpstr>
      <vt:lpstr>Карточки</vt:lpstr>
      <vt:lpstr>Hero Card</vt:lpstr>
      <vt:lpstr>Thumbnail Card</vt:lpstr>
      <vt:lpstr>Receipt Card</vt:lpstr>
      <vt:lpstr>Sign-in Card</vt:lpstr>
      <vt:lpstr>Animation Card</vt:lpstr>
      <vt:lpstr>Video Card</vt:lpstr>
      <vt:lpstr>Audio Card</vt:lpstr>
      <vt:lpstr>Диалоги</vt:lpstr>
      <vt:lpstr>Диалоги</vt:lpstr>
      <vt:lpstr>Диалоги – жизненный цикл</vt:lpstr>
      <vt:lpstr>Диалоги</vt:lpstr>
      <vt:lpstr>Диалоги</vt:lpstr>
      <vt:lpstr>FormFlow</vt:lpstr>
      <vt:lpstr>FormFlow</vt:lpstr>
      <vt:lpstr>FormFlow</vt:lpstr>
      <vt:lpstr>FormFlow</vt:lpstr>
      <vt:lpstr>FormFlow - атрибуты</vt:lpstr>
      <vt:lpstr>FormFlow</vt:lpstr>
      <vt:lpstr>FormFlow</vt:lpstr>
      <vt:lpstr>FormFlow</vt:lpstr>
      <vt:lpstr>Локализация</vt:lpstr>
      <vt:lpstr>Локализация</vt:lpstr>
      <vt:lpstr>Локализация</vt:lpstr>
      <vt:lpstr>Локализация</vt:lpstr>
      <vt:lpstr>Локализация</vt:lpstr>
      <vt:lpstr>Вопросы/ответы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2017-10-08T12:34:03Z</dcterms:created>
  <dcterms:modified xsi:type="dcterms:W3CDTF">2017-11-22T04:05:07Z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TC101671239990</vt:lpwstr>
  </property>
</Properties>
</file>