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40" r:id="rId2"/>
    <p:sldId id="257" r:id="rId3"/>
    <p:sldId id="258" r:id="rId4"/>
    <p:sldId id="259" r:id="rId5"/>
    <p:sldId id="260" r:id="rId6"/>
    <p:sldId id="261" r:id="rId7"/>
    <p:sldId id="262" r:id="rId8"/>
    <p:sldId id="263" r:id="rId9"/>
    <p:sldId id="264" r:id="rId10"/>
    <p:sldId id="265" r:id="rId11"/>
    <p:sldId id="266" r:id="rId12"/>
    <p:sldId id="267" r:id="rId13"/>
    <p:sldId id="268" r:id="rId14"/>
    <p:sldId id="338" r:id="rId15"/>
    <p:sldId id="271" r:id="rId16"/>
    <p:sldId id="272" r:id="rId17"/>
    <p:sldId id="273" r:id="rId18"/>
    <p:sldId id="274" r:id="rId19"/>
    <p:sldId id="275" r:id="rId20"/>
    <p:sldId id="341" r:id="rId21"/>
    <p:sldId id="342" r:id="rId22"/>
    <p:sldId id="277" r:id="rId23"/>
    <p:sldId id="343" r:id="rId24"/>
    <p:sldId id="339" r:id="rId25"/>
    <p:sldId id="280" r:id="rId26"/>
    <p:sldId id="281" r:id="rId27"/>
    <p:sldId id="282" r:id="rId28"/>
    <p:sldId id="283" r:id="rId29"/>
    <p:sldId id="284" r:id="rId30"/>
    <p:sldId id="286" r:id="rId31"/>
    <p:sldId id="344" r:id="rId32"/>
    <p:sldId id="288" r:id="rId33"/>
    <p:sldId id="345" r:id="rId34"/>
    <p:sldId id="289" r:id="rId35"/>
    <p:sldId id="290" r:id="rId36"/>
    <p:sldId id="346" r:id="rId37"/>
  </p:sldIdLst>
  <p:sldSz cx="10058400" cy="7772400"/>
  <p:notesSz cx="10058400" cy="7772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66" autoAdjust="0"/>
  </p:normalViewPr>
  <p:slideViewPr>
    <p:cSldViewPr>
      <p:cViewPr varScale="1">
        <p:scale>
          <a:sx n="54" d="100"/>
          <a:sy n="54" d="100"/>
        </p:scale>
        <p:origin x="231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CA89B27-2346-4D54-88CB-29157065AEED}" type="datetimeFigureOut">
              <a:rPr lang="ru-RU" smtClean="0"/>
              <a:t>20.06.2018</a:t>
            </a:fld>
            <a:endParaRPr lang="ru-RU"/>
          </a:p>
        </p:txBody>
      </p:sp>
      <p:sp>
        <p:nvSpPr>
          <p:cNvPr id="4" name="Образ слайда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2AA9139D-F3B0-43FD-A5AD-8912BAAC0BC5}" type="slidenum">
              <a:rPr lang="ru-RU" smtClean="0"/>
              <a:t>‹#›</a:t>
            </a:fld>
            <a:endParaRPr lang="ru-RU"/>
          </a:p>
        </p:txBody>
      </p:sp>
    </p:spTree>
    <p:extLst>
      <p:ext uri="{BB962C8B-B14F-4D97-AF65-F5344CB8AC3E}">
        <p14:creationId xmlns:p14="http://schemas.microsoft.com/office/powerpoint/2010/main" val="360329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Добрый день, коллеги</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Разрешите представиться, меня зовут Андрей и я проведу сегодняшние занятие по теме «Элементарные</a:t>
            </a:r>
            <a:r>
              <a:rPr lang="ru-RU" sz="1200" kern="1200" baseline="0" dirty="0" smtClean="0">
                <a:solidFill>
                  <a:schemeClr val="tx1"/>
                </a:solidFill>
                <a:effectLst/>
                <a:latin typeface="+mn-lt"/>
                <a:ea typeface="+mn-ea"/>
                <a:cs typeface="+mn-cs"/>
              </a:rPr>
              <a:t> сортировки</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Наше</a:t>
            </a:r>
            <a:r>
              <a:rPr lang="ru-RU" sz="1200" kern="1200" baseline="0" dirty="0" smtClean="0">
                <a:solidFill>
                  <a:schemeClr val="tx1"/>
                </a:solidFill>
                <a:effectLst/>
                <a:latin typeface="+mn-lt"/>
                <a:ea typeface="+mn-ea"/>
                <a:cs typeface="+mn-cs"/>
              </a:rPr>
              <a:t> занятие предназначено для, кто уже знает основы программирования и желательно владеет языком программирования </a:t>
            </a:r>
            <a:r>
              <a:rPr lang="en-US" sz="1200" kern="1200" baseline="0" dirty="0" smtClean="0">
                <a:solidFill>
                  <a:schemeClr val="tx1"/>
                </a:solidFill>
                <a:effectLst/>
                <a:latin typeface="+mn-lt"/>
                <a:ea typeface="+mn-ea"/>
                <a:cs typeface="+mn-cs"/>
              </a:rPr>
              <a:t>Java. </a:t>
            </a:r>
            <a:r>
              <a:rPr lang="ru-RU" sz="1200" kern="1200" baseline="0" dirty="0" smtClean="0">
                <a:solidFill>
                  <a:schemeClr val="tx1"/>
                </a:solidFill>
                <a:effectLst/>
                <a:latin typeface="+mn-lt"/>
                <a:ea typeface="+mn-ea"/>
                <a:cs typeface="+mn-cs"/>
              </a:rPr>
              <a:t>Занятие является вводным в более сложные алгоритмы сортировки, применяемые на практике, а также является вводным в курс «Алгоритмы и структуры данных на </a:t>
            </a:r>
            <a:r>
              <a:rPr lang="en-US" sz="1200" kern="1200" baseline="0" dirty="0" smtClean="0">
                <a:solidFill>
                  <a:schemeClr val="tx1"/>
                </a:solidFill>
                <a:effectLst/>
                <a:latin typeface="+mn-lt"/>
                <a:ea typeface="+mn-ea"/>
                <a:cs typeface="+mn-cs"/>
              </a:rPr>
              <a:t>Java</a:t>
            </a:r>
            <a:r>
              <a:rPr lang="ru-RU"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r>
              <a:rPr lang="ru-RU" sz="1200" kern="1200" baseline="0" dirty="0" smtClean="0">
                <a:solidFill>
                  <a:schemeClr val="tx1"/>
                </a:solidFill>
                <a:effectLst/>
                <a:latin typeface="+mn-lt"/>
                <a:ea typeface="+mn-ea"/>
                <a:cs typeface="+mn-cs"/>
              </a:rPr>
              <a:t>Несмотря на то, что в большом количестве книг по данной тематике для изложения материала используют так называемый псевдо код, мы предпочитаем изучать алгоритмы на их настоящей реализации в виде программ, записанных на языке программирования </a:t>
            </a:r>
            <a:r>
              <a:rPr lang="en-US" sz="1200" kern="1200" baseline="0" dirty="0" smtClean="0">
                <a:solidFill>
                  <a:schemeClr val="tx1"/>
                </a:solidFill>
                <a:effectLst/>
                <a:latin typeface="+mn-lt"/>
                <a:ea typeface="+mn-ea"/>
                <a:cs typeface="+mn-cs"/>
              </a:rPr>
              <a:t>Java. </a:t>
            </a:r>
            <a:r>
              <a:rPr lang="ru-RU" sz="1200" kern="1200" baseline="0" dirty="0" smtClean="0">
                <a:solidFill>
                  <a:schemeClr val="tx1"/>
                </a:solidFill>
                <a:effectLst/>
                <a:latin typeface="+mn-lt"/>
                <a:ea typeface="+mn-ea"/>
                <a:cs typeface="+mn-cs"/>
              </a:rPr>
              <a:t>На это имеется несколько на наш взгляд веских причин:</a:t>
            </a:r>
          </a:p>
          <a:p>
            <a:pPr marL="228600" indent="-228600">
              <a:buAutoNum type="arabicPeriod"/>
            </a:pPr>
            <a:r>
              <a:rPr lang="ru-RU" sz="1200" kern="1200" baseline="0" dirty="0" smtClean="0">
                <a:solidFill>
                  <a:schemeClr val="tx1"/>
                </a:solidFill>
                <a:effectLst/>
                <a:latin typeface="+mn-lt"/>
                <a:ea typeface="+mn-ea"/>
                <a:cs typeface="+mn-cs"/>
              </a:rPr>
              <a:t>Программы, в отличии от псевдо кода, можно запускать на исполнение для их изучения.</a:t>
            </a:r>
          </a:p>
          <a:p>
            <a:pPr marL="228600" indent="-228600">
              <a:buAutoNum type="arabicPeriod"/>
            </a:pPr>
            <a:r>
              <a:rPr lang="ru-RU" sz="1200" kern="1200" baseline="0" dirty="0" smtClean="0">
                <a:solidFill>
                  <a:schemeClr val="tx1"/>
                </a:solidFill>
                <a:effectLst/>
                <a:latin typeface="+mn-lt"/>
                <a:ea typeface="+mn-ea"/>
                <a:cs typeface="+mn-cs"/>
              </a:rPr>
              <a:t>Алгоритмы написанные на реальном языке программирования, можно сразу использовать в Ваших приложениях.</a:t>
            </a:r>
          </a:p>
          <a:p>
            <a:pPr marL="228600" indent="-228600">
              <a:buAutoNum type="arabicPeriod"/>
            </a:pPr>
            <a:r>
              <a:rPr lang="ru-RU" sz="1200" kern="1200" baseline="0" dirty="0" smtClean="0">
                <a:solidFill>
                  <a:schemeClr val="tx1"/>
                </a:solidFill>
                <a:effectLst/>
                <a:latin typeface="+mn-lt"/>
                <a:ea typeface="+mn-ea"/>
                <a:cs typeface="+mn-cs"/>
              </a:rPr>
              <a:t>Хорошо написанная программа не теряет </a:t>
            </a:r>
            <a:r>
              <a:rPr lang="ru-RU" sz="1200" kern="1200" baseline="0" dirty="0" err="1" smtClean="0">
                <a:solidFill>
                  <a:schemeClr val="tx1"/>
                </a:solidFill>
                <a:effectLst/>
                <a:latin typeface="+mn-lt"/>
                <a:ea typeface="+mn-ea"/>
                <a:cs typeface="+mn-cs"/>
              </a:rPr>
              <a:t>локоничности</a:t>
            </a:r>
            <a:r>
              <a:rPr lang="ru-RU" sz="1200" kern="1200" baseline="0" dirty="0" smtClean="0">
                <a:solidFill>
                  <a:schemeClr val="tx1"/>
                </a:solidFill>
                <a:effectLst/>
                <a:latin typeface="+mn-lt"/>
                <a:ea typeface="+mn-ea"/>
                <a:cs typeface="+mn-cs"/>
              </a:rPr>
              <a:t> и </a:t>
            </a:r>
            <a:r>
              <a:rPr lang="ru-RU" sz="1200" kern="1200" baseline="0" dirty="0" err="1" smtClean="0">
                <a:solidFill>
                  <a:schemeClr val="tx1"/>
                </a:solidFill>
                <a:effectLst/>
                <a:latin typeface="+mn-lt"/>
                <a:ea typeface="+mn-ea"/>
                <a:cs typeface="+mn-cs"/>
              </a:rPr>
              <a:t>элегантнности</a:t>
            </a:r>
            <a:r>
              <a:rPr lang="ru-RU" sz="1200" kern="1200" baseline="0" dirty="0" smtClean="0">
                <a:solidFill>
                  <a:schemeClr val="tx1"/>
                </a:solidFill>
                <a:effectLst/>
                <a:latin typeface="+mn-lt"/>
                <a:ea typeface="+mn-ea"/>
                <a:cs typeface="+mn-cs"/>
              </a:rPr>
              <a:t> псевдо кода.</a:t>
            </a:r>
          </a:p>
          <a:p>
            <a:pPr marL="0" indent="0">
              <a:buNone/>
            </a:pPr>
            <a:r>
              <a:rPr lang="ru-RU" sz="1200" kern="1200" baseline="0" dirty="0" smtClean="0">
                <a:solidFill>
                  <a:schemeClr val="tx1"/>
                </a:solidFill>
                <a:effectLst/>
                <a:latin typeface="+mn-lt"/>
                <a:ea typeface="+mn-ea"/>
                <a:cs typeface="+mn-cs"/>
              </a:rPr>
              <a:t>Потенциальный недостаток этого подхода – привязка к конкретному языку программирования, что может повлечь за собой проблему отделения идеи алгоритма от его реализации. Чтобы преодолеть этот недостаток мы будем стараться писать программы так, чтобы свести к минимуму эту трудность. Для этого мы будем использовать возможности </a:t>
            </a:r>
            <a:r>
              <a:rPr lang="en-US" sz="1200" kern="1200" baseline="0" dirty="0" smtClean="0">
                <a:solidFill>
                  <a:schemeClr val="tx1"/>
                </a:solidFill>
                <a:effectLst/>
                <a:latin typeface="+mn-lt"/>
                <a:ea typeface="+mn-ea"/>
                <a:cs typeface="+mn-cs"/>
              </a:rPr>
              <a:t>Java</a:t>
            </a:r>
            <a:r>
              <a:rPr lang="ru-RU" sz="1200" kern="1200" baseline="0" dirty="0" smtClean="0">
                <a:solidFill>
                  <a:schemeClr val="tx1"/>
                </a:solidFill>
                <a:effectLst/>
                <a:latin typeface="+mn-lt"/>
                <a:ea typeface="+mn-ea"/>
                <a:cs typeface="+mn-cs"/>
              </a:rPr>
              <a:t>, которые присутствуют в большинстве современных языков программирования, поэтому не должно возникнуть большой проблемы при переходе, скажем, на </a:t>
            </a:r>
            <a:r>
              <a:rPr lang="en-US" sz="1200" kern="1200" baseline="0" dirty="0" smtClean="0">
                <a:solidFill>
                  <a:schemeClr val="tx1"/>
                </a:solidFill>
                <a:effectLst/>
                <a:latin typeface="+mn-lt"/>
                <a:ea typeface="+mn-ea"/>
                <a:cs typeface="+mn-cs"/>
              </a:rPr>
              <a:t>C++ </a:t>
            </a:r>
            <a:r>
              <a:rPr lang="ru-RU" sz="1200" kern="1200" baseline="0" dirty="0" smtClean="0">
                <a:solidFill>
                  <a:schemeClr val="tx1"/>
                </a:solidFill>
                <a:effectLst/>
                <a:latin typeface="+mn-lt"/>
                <a:ea typeface="+mn-ea"/>
                <a:cs typeface="+mn-cs"/>
              </a:rPr>
              <a:t>или </a:t>
            </a:r>
            <a:r>
              <a:rPr lang="en-US" sz="1200" kern="1200" baseline="0" dirty="0" smtClean="0">
                <a:solidFill>
                  <a:schemeClr val="tx1"/>
                </a:solidFill>
                <a:effectLst/>
                <a:latin typeface="+mn-lt"/>
                <a:ea typeface="+mn-ea"/>
                <a:cs typeface="+mn-cs"/>
              </a:rPr>
              <a:t>C#.</a:t>
            </a:r>
            <a:endParaRPr lang="ru-RU" sz="1200" kern="1200" baseline="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C84C6A4-AAFE-4722-8461-C59567C1FB3E}" type="slidenum">
              <a:rPr lang="ru-RU" smtClean="0"/>
              <a:t>1</a:t>
            </a:fld>
            <a:endParaRPr lang="ru-RU"/>
          </a:p>
        </p:txBody>
      </p:sp>
    </p:spTree>
    <p:extLst>
      <p:ext uri="{BB962C8B-B14F-4D97-AF65-F5344CB8AC3E}">
        <p14:creationId xmlns:p14="http://schemas.microsoft.com/office/powerpoint/2010/main" val="338176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Итак подведем итог, для реализации интерфейса </a:t>
            </a:r>
            <a:r>
              <a:rPr lang="en-US" dirty="0" smtClean="0"/>
              <a:t>Comparable</a:t>
            </a:r>
            <a:r>
              <a:rPr lang="en-US" baseline="0" dirty="0" smtClean="0"/>
              <a:t> </a:t>
            </a:r>
            <a:r>
              <a:rPr lang="ru-RU" baseline="0" dirty="0" smtClean="0"/>
              <a:t>нам необходимо реализовать метод …</a:t>
            </a:r>
          </a:p>
          <a:p>
            <a:r>
              <a:rPr lang="ru-RU" baseline="0" dirty="0" smtClean="0"/>
              <a:t>Большинство встроенных в </a:t>
            </a:r>
            <a:r>
              <a:rPr lang="en-US" baseline="0" dirty="0" smtClean="0"/>
              <a:t>Java </a:t>
            </a:r>
            <a:r>
              <a:rPr lang="ru-RU" baseline="0" dirty="0" smtClean="0"/>
              <a:t>классов реализуют этот интерфейс, например, …</a:t>
            </a:r>
          </a:p>
          <a:p>
            <a:r>
              <a:rPr lang="ru-RU" baseline="0" dirty="0" smtClean="0"/>
              <a:t>Давайте перейдем в среду программирования и потренируемся в реализации этого интерфейса. Давайте например создадим класс </a:t>
            </a:r>
            <a:r>
              <a:rPr lang="en-US" baseline="0" dirty="0" smtClean="0"/>
              <a:t>Date</a:t>
            </a:r>
            <a:r>
              <a:rPr lang="ru-RU" baseline="0" dirty="0" smtClean="0"/>
              <a:t>, который инкапсулирует информацию о году, месяц и дне, какой-либо дате и умеет сравнивать две даты…</a:t>
            </a:r>
            <a:endParaRPr lang="en-US" baseline="0" dirty="0" smtClean="0"/>
          </a:p>
        </p:txBody>
      </p:sp>
      <p:sp>
        <p:nvSpPr>
          <p:cNvPr id="4" name="Номер слайда 3"/>
          <p:cNvSpPr>
            <a:spLocks noGrp="1"/>
          </p:cNvSpPr>
          <p:nvPr>
            <p:ph type="sldNum" sz="quarter" idx="10"/>
          </p:nvPr>
        </p:nvSpPr>
        <p:spPr/>
        <p:txBody>
          <a:bodyPr/>
          <a:lstStyle/>
          <a:p>
            <a:fld id="{2AA9139D-F3B0-43FD-A5AD-8912BAAC0BC5}" type="slidenum">
              <a:rPr lang="ru-RU" smtClean="0"/>
              <a:t>10</a:t>
            </a:fld>
            <a:endParaRPr lang="ru-RU"/>
          </a:p>
        </p:txBody>
      </p:sp>
    </p:spTree>
    <p:extLst>
      <p:ext uri="{BB962C8B-B14F-4D97-AF65-F5344CB8AC3E}">
        <p14:creationId xmlns:p14="http://schemas.microsoft.com/office/powerpoint/2010/main" val="208403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Мы используем среду программирования </a:t>
            </a:r>
            <a:r>
              <a:rPr lang="en-US" baseline="0" dirty="0" smtClean="0"/>
              <a:t>IDEA</a:t>
            </a:r>
            <a:r>
              <a:rPr lang="ru-RU" baseline="0" dirty="0" smtClean="0"/>
              <a:t>. Давайте создадим класс </a:t>
            </a:r>
            <a:r>
              <a:rPr lang="en-US" baseline="0" dirty="0" smtClean="0"/>
              <a:t>Date</a:t>
            </a:r>
            <a:r>
              <a:rPr lang="ru-RU" baseline="0" dirty="0" smtClean="0"/>
              <a:t>, который реализует интерфейс </a:t>
            </a:r>
            <a:r>
              <a:rPr lang="en-US" baseline="0" dirty="0" smtClean="0"/>
              <a:t>Comparable… </a:t>
            </a:r>
            <a:r>
              <a:rPr lang="ru-RU" baseline="0" dirty="0" smtClean="0"/>
              <a:t>Создадим свойства для года, месяца и дня. </a:t>
            </a:r>
            <a:r>
              <a:rPr lang="ru-RU" baseline="0" dirty="0" err="1" smtClean="0"/>
              <a:t>Сделам</a:t>
            </a:r>
            <a:r>
              <a:rPr lang="ru-RU" baseline="0" dirty="0" smtClean="0"/>
              <a:t> их </a:t>
            </a:r>
            <a:r>
              <a:rPr lang="en-US" baseline="0" dirty="0" smtClean="0"/>
              <a:t>private </a:t>
            </a:r>
            <a:r>
              <a:rPr lang="ru-RU" baseline="0" dirty="0" smtClean="0"/>
              <a:t>и</a:t>
            </a:r>
            <a:r>
              <a:rPr lang="en-US" baseline="0" dirty="0" smtClean="0"/>
              <a:t> final… </a:t>
            </a:r>
            <a:r>
              <a:rPr lang="ru-RU" baseline="0" dirty="0" smtClean="0"/>
              <a:t>создадим конструктор нашего класса. И реализуем метод </a:t>
            </a:r>
            <a:r>
              <a:rPr lang="en-US" baseline="0" dirty="0" err="1" smtClean="0"/>
              <a:t>compareTo</a:t>
            </a:r>
            <a:r>
              <a:rPr lang="en-US" baseline="0" dirty="0" smtClean="0"/>
              <a:t>. </a:t>
            </a:r>
            <a:r>
              <a:rPr lang="ru-RU" baseline="0" dirty="0" smtClean="0"/>
              <a:t>Для этого как с числами начнем сравнивать со старших разрядов, т.е. с года, далее перейдем на месяц, и далее на дни.</a:t>
            </a:r>
          </a:p>
        </p:txBody>
      </p:sp>
      <p:sp>
        <p:nvSpPr>
          <p:cNvPr id="4" name="Номер слайда 3"/>
          <p:cNvSpPr>
            <a:spLocks noGrp="1"/>
          </p:cNvSpPr>
          <p:nvPr>
            <p:ph type="sldNum" sz="quarter" idx="10"/>
          </p:nvPr>
        </p:nvSpPr>
        <p:spPr/>
        <p:txBody>
          <a:bodyPr/>
          <a:lstStyle/>
          <a:p>
            <a:fld id="{2AA9139D-F3B0-43FD-A5AD-8912BAAC0BC5}" type="slidenum">
              <a:rPr lang="ru-RU" smtClean="0"/>
              <a:t>11</a:t>
            </a:fld>
            <a:endParaRPr lang="ru-RU"/>
          </a:p>
        </p:txBody>
      </p:sp>
    </p:spTree>
    <p:extLst>
      <p:ext uri="{BB962C8B-B14F-4D97-AF65-F5344CB8AC3E}">
        <p14:creationId xmlns:p14="http://schemas.microsoft.com/office/powerpoint/2010/main" val="8069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Двинемся далее. Теперь, чтобы спрятать особенности конкретного языка программирования и оставить код наших программ максимально читаемым и переносимым между</a:t>
            </a:r>
            <a:r>
              <a:rPr lang="ru-RU" baseline="0" dirty="0" smtClean="0"/>
              <a:t> языками программирования, мы </a:t>
            </a:r>
            <a:r>
              <a:rPr lang="ru-RU" dirty="0" smtClean="0"/>
              <a:t>реализуем </a:t>
            </a:r>
            <a:r>
              <a:rPr lang="ru-RU" baseline="0" dirty="0" smtClean="0"/>
              <a:t>два вспомогательных метода.</a:t>
            </a:r>
          </a:p>
          <a:p>
            <a:r>
              <a:rPr lang="ru-RU" baseline="0" dirty="0" smtClean="0"/>
              <a:t>Первый метод </a:t>
            </a:r>
            <a:r>
              <a:rPr lang="en-US" baseline="0" dirty="0" smtClean="0"/>
              <a:t>less </a:t>
            </a:r>
            <a:r>
              <a:rPr lang="ru-RU" baseline="0" dirty="0" smtClean="0"/>
              <a:t>будет принимать два элемента, которые нужно сравнить и возвращать </a:t>
            </a:r>
            <a:r>
              <a:rPr lang="en-US" baseline="0" dirty="0" smtClean="0"/>
              <a:t>true</a:t>
            </a:r>
            <a:r>
              <a:rPr lang="ru-RU" baseline="0" dirty="0" smtClean="0"/>
              <a:t>, если первый параметр меньше второго, и </a:t>
            </a:r>
            <a:r>
              <a:rPr lang="en-US" baseline="0" dirty="0" smtClean="0"/>
              <a:t>false </a:t>
            </a:r>
            <a:r>
              <a:rPr lang="ru-RU" baseline="0" dirty="0" smtClean="0"/>
              <a:t>в обратном случае.</a:t>
            </a:r>
          </a:p>
          <a:p>
            <a:r>
              <a:rPr lang="ru-RU" baseline="0" dirty="0" smtClean="0"/>
              <a:t>Второй метод будет производить обмен двух элементов в массиве.</a:t>
            </a:r>
          </a:p>
          <a:p>
            <a:r>
              <a:rPr lang="ru-RU" baseline="0" dirty="0" smtClean="0"/>
              <a:t>Давайте перейдем в среду программирования и уже наконец-то создадим класс </a:t>
            </a:r>
            <a:r>
              <a:rPr lang="en-US" baseline="0" dirty="0" smtClean="0"/>
              <a:t>Sort</a:t>
            </a:r>
            <a:r>
              <a:rPr lang="ru-RU" baseline="0" dirty="0" smtClean="0"/>
              <a:t>, в котором заложим общие идеи. Которые мы озвучили.</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12</a:t>
            </a:fld>
            <a:endParaRPr lang="ru-RU"/>
          </a:p>
        </p:txBody>
      </p:sp>
    </p:spTree>
    <p:extLst>
      <p:ext uri="{BB962C8B-B14F-4D97-AF65-F5344CB8AC3E}">
        <p14:creationId xmlns:p14="http://schemas.microsoft.com/office/powerpoint/2010/main" val="217118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Далее</a:t>
            </a:r>
            <a:r>
              <a:rPr lang="ru-RU" baseline="0" dirty="0" smtClean="0"/>
              <a:t> мы создадим в нашем классе вспомогательный метод </a:t>
            </a:r>
            <a:r>
              <a:rPr lang="en-US" baseline="0" dirty="0" err="1" smtClean="0"/>
              <a:t>isSorted</a:t>
            </a:r>
            <a:r>
              <a:rPr lang="en-US" baseline="0" dirty="0" smtClean="0"/>
              <a:t>, </a:t>
            </a:r>
            <a:r>
              <a:rPr lang="ru-RU" baseline="0" dirty="0" smtClean="0"/>
              <a:t>который поможет нам проверить, правильно ли наш алгоритм произвел сортировку. Данный метод конечно будет лишним если корректность алгоритма математически строго доказана, однако он сможет спасти нас от опечаток и логических ошибок.</a:t>
            </a:r>
          </a:p>
          <a:p>
            <a:r>
              <a:rPr lang="ru-RU" baseline="0" dirty="0" smtClean="0"/>
              <a:t>Реализация этого метода достаточно проста, мы идем по массиву и проверяем, что текущий элемент не меньше предыдущего.</a:t>
            </a:r>
          </a:p>
          <a:p>
            <a:r>
              <a:rPr lang="ru-RU" baseline="0" dirty="0" smtClean="0"/>
              <a:t>Надо понимать, что этот метод не является абсолютным критерием проверки алгоритм на корректность, так как он просто проверяет в каком порядке находятся элементы массива. Например, если бы кто-то реализовал метод </a:t>
            </a:r>
            <a:r>
              <a:rPr lang="en-US" baseline="0" dirty="0" smtClean="0"/>
              <a:t>sort </a:t>
            </a:r>
            <a:r>
              <a:rPr lang="ru-RU" baseline="0" dirty="0" smtClean="0"/>
              <a:t>так, что все элементы массива заменялись нулями, то метод </a:t>
            </a:r>
            <a:r>
              <a:rPr lang="en-US" baseline="0" dirty="0" err="1" smtClean="0"/>
              <a:t>isSorted</a:t>
            </a:r>
            <a:r>
              <a:rPr lang="en-US" baseline="0" dirty="0" smtClean="0"/>
              <a:t> </a:t>
            </a:r>
            <a:r>
              <a:rPr lang="ru-RU" baseline="0" dirty="0" smtClean="0"/>
              <a:t>подтвердил бы, что сортировка выполнена правильно. Поэтому метод </a:t>
            </a:r>
            <a:r>
              <a:rPr lang="en-US" baseline="0" dirty="0" err="1" smtClean="0"/>
              <a:t>isSorted</a:t>
            </a:r>
            <a:r>
              <a:rPr lang="en-US" baseline="0" dirty="0" smtClean="0"/>
              <a:t> </a:t>
            </a:r>
            <a:r>
              <a:rPr lang="ru-RU" baseline="0" dirty="0" smtClean="0"/>
              <a:t>отработает правильно, если манипуляция с элементами массива проходила только с помощью метода </a:t>
            </a:r>
            <a:r>
              <a:rPr lang="en-US" baseline="0" dirty="0" err="1" smtClean="0"/>
              <a:t>exch</a:t>
            </a:r>
            <a:r>
              <a:rPr lang="en-US" baseline="0" dirty="0" smtClean="0"/>
              <a:t>().</a:t>
            </a:r>
          </a:p>
          <a:p>
            <a:r>
              <a:rPr lang="ru-RU" baseline="0" dirty="0" smtClean="0"/>
              <a:t>Давайте перейдем в среду программирования и реализуем этот метод.</a:t>
            </a:r>
          </a:p>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13</a:t>
            </a:fld>
            <a:endParaRPr lang="ru-RU"/>
          </a:p>
        </p:txBody>
      </p:sp>
    </p:spTree>
    <p:extLst>
      <p:ext uri="{BB962C8B-B14F-4D97-AF65-F5344CB8AC3E}">
        <p14:creationId xmlns:p14="http://schemas.microsoft.com/office/powerpoint/2010/main" val="45667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И так теперь у нас есть базовый</a:t>
            </a:r>
            <a:r>
              <a:rPr lang="ru-RU" baseline="0" dirty="0" smtClean="0"/>
              <a:t> класс, который реализует необходимый функционал. Теперь перейдем к конкретным алгоритмам сортировки.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Обычно</a:t>
            </a:r>
            <a:r>
              <a:rPr lang="ru-RU" baseline="0" dirty="0" smtClean="0"/>
              <a:t> когда спрашиваешь у человека, который недавно познакомился с программирование: какой алгоритм сортировки Вы знаете, ответом является «Сортировка пузырьком». Я так понимая, что следствие того, что этот алгоритм изучается в школьных учебниках Информатики.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Однако, я не считаю этот алгоритм самым очевидным с точки зрения идеи, которая лежит в основе этого алгоритма.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Тогда как алгоритмы сортировки выбором и вставками являются более «естественными».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Начнем с алгоритма выбором.</a:t>
            </a:r>
            <a:endParaRPr lang="ru-RU" dirty="0" smtClean="0"/>
          </a:p>
        </p:txBody>
      </p:sp>
      <p:sp>
        <p:nvSpPr>
          <p:cNvPr id="4" name="Номер слайда 3"/>
          <p:cNvSpPr>
            <a:spLocks noGrp="1"/>
          </p:cNvSpPr>
          <p:nvPr>
            <p:ph type="sldNum" sz="quarter" idx="10"/>
          </p:nvPr>
        </p:nvSpPr>
        <p:spPr/>
        <p:txBody>
          <a:bodyPr/>
          <a:lstStyle/>
          <a:p>
            <a:fld id="{2AA9139D-F3B0-43FD-A5AD-8912BAAC0BC5}" type="slidenum">
              <a:rPr lang="ru-RU" smtClean="0"/>
              <a:t>14</a:t>
            </a:fld>
            <a:endParaRPr lang="ru-RU"/>
          </a:p>
        </p:txBody>
      </p:sp>
    </p:spTree>
    <p:extLst>
      <p:ext uri="{BB962C8B-B14F-4D97-AF65-F5344CB8AC3E}">
        <p14:creationId xmlns:p14="http://schemas.microsoft.com/office/powerpoint/2010/main" val="3912476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Идея</a:t>
            </a:r>
            <a:r>
              <a:rPr lang="ru-RU" baseline="0" dirty="0" smtClean="0"/>
              <a:t> алгоритма проста: на первом шаге мы найдем наименьший из всех элементов массива и поместим его на первое место, поменяв элементы местами. На втором шаге найдем наименьший элемент из всех кроме первого и поместим его на второе место. И т.д. Т.е. на </a:t>
            </a:r>
            <a:r>
              <a:rPr lang="en-US" baseline="0" dirty="0" err="1" smtClean="0"/>
              <a:t>i</a:t>
            </a:r>
            <a:r>
              <a:rPr lang="en-US" baseline="0" dirty="0" smtClean="0"/>
              <a:t>-</a:t>
            </a:r>
            <a:r>
              <a:rPr lang="ru-RU" baseline="0" dirty="0" smtClean="0"/>
              <a:t>ом шаге мы будем находить наименьший элемент из оставшихся и ставить его на </a:t>
            </a:r>
            <a:r>
              <a:rPr lang="en-US" baseline="0" dirty="0" err="1" smtClean="0"/>
              <a:t>i</a:t>
            </a:r>
            <a:r>
              <a:rPr lang="en-US" baseline="0" dirty="0" smtClean="0"/>
              <a:t>-</a:t>
            </a:r>
            <a:r>
              <a:rPr lang="ru-RU" baseline="0" dirty="0" err="1" smtClean="0"/>
              <a:t>ое</a:t>
            </a:r>
            <a:r>
              <a:rPr lang="ru-RU" baseline="0" dirty="0" smtClean="0"/>
              <a:t> место.</a:t>
            </a:r>
          </a:p>
          <a:p>
            <a:r>
              <a:rPr lang="ru-RU" baseline="0" dirty="0" smtClean="0"/>
              <a:t>Давайте посмотрим анимацию алгоритма.</a:t>
            </a:r>
          </a:p>
          <a:p>
            <a:r>
              <a:rPr lang="ru-RU" baseline="0" dirty="0" smtClean="0"/>
              <a:t>Очевидно, что предложенный алгоритм является циклическим, поэтому для понимания того как он работает рассмотрим инвариант цикла.</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15</a:t>
            </a:fld>
            <a:endParaRPr lang="ru-RU"/>
          </a:p>
        </p:txBody>
      </p:sp>
    </p:spTree>
    <p:extLst>
      <p:ext uri="{BB962C8B-B14F-4D97-AF65-F5344CB8AC3E}">
        <p14:creationId xmlns:p14="http://schemas.microsoft.com/office/powerpoint/2010/main" val="211361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a:t>
            </a:r>
            <a:r>
              <a:rPr lang="ru-RU" baseline="0" dirty="0" smtClean="0"/>
              <a:t> так: перед каждым очередным нахождением минимального элемента верными остаются два утверждения…</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16</a:t>
            </a:fld>
            <a:endParaRPr lang="ru-RU"/>
          </a:p>
        </p:txBody>
      </p:sp>
    </p:spTree>
    <p:extLst>
      <p:ext uri="{BB962C8B-B14F-4D97-AF65-F5344CB8AC3E}">
        <p14:creationId xmlns:p14="http://schemas.microsoft.com/office/powerpoint/2010/main" val="25190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Поэтому код</a:t>
            </a:r>
            <a:r>
              <a:rPr lang="ru-RU" baseline="0" dirty="0" smtClean="0"/>
              <a:t> программы должен</a:t>
            </a:r>
            <a:r>
              <a:rPr lang="ru-RU" dirty="0" smtClean="0"/>
              <a:t> сохранять</a:t>
            </a:r>
            <a:r>
              <a:rPr lang="ru-RU" baseline="0" dirty="0" smtClean="0"/>
              <a:t> данный</a:t>
            </a:r>
            <a:r>
              <a:rPr lang="ru-RU" dirty="0" smtClean="0"/>
              <a:t> инвариант.</a:t>
            </a:r>
            <a:r>
              <a:rPr lang="ru-RU" baseline="0" dirty="0" smtClean="0"/>
              <a:t> Для этого после того как мы передвинем указатель вправо, мы должны сделать две вещи: 1. Определить индекс минимального элемента справа от указателя. 2. Поменять минимальный элемент с текущим.</a:t>
            </a:r>
          </a:p>
          <a:p>
            <a:r>
              <a:rPr lang="ru-RU" baseline="0" dirty="0" smtClean="0"/>
              <a:t>Давайте реализуем алгоритм в среде программирования. Создадим новый класс </a:t>
            </a:r>
            <a:r>
              <a:rPr lang="en-US" baseline="0" dirty="0" err="1" smtClean="0"/>
              <a:t>SelectionSort</a:t>
            </a:r>
            <a:r>
              <a:rPr lang="en-US" baseline="0" dirty="0" smtClean="0"/>
              <a:t>, </a:t>
            </a:r>
            <a:r>
              <a:rPr lang="ru-RU" baseline="0" dirty="0" smtClean="0"/>
              <a:t>который будет наследовать класс </a:t>
            </a:r>
            <a:r>
              <a:rPr lang="en-US" baseline="0" dirty="0" smtClean="0"/>
              <a:t>Sort, </a:t>
            </a:r>
            <a:r>
              <a:rPr lang="ru-RU" baseline="0" dirty="0" smtClean="0"/>
              <a:t>т.е. будет обладать всеми его методами</a:t>
            </a:r>
            <a:r>
              <a:rPr lang="en-US" baseline="0" dirty="0" smtClean="0"/>
              <a:t>. </a:t>
            </a:r>
            <a:r>
              <a:rPr lang="ru-RU" baseline="0" dirty="0" smtClean="0"/>
              <a:t>Метод же </a:t>
            </a:r>
            <a:r>
              <a:rPr lang="en-US" baseline="0" dirty="0" smtClean="0"/>
              <a:t>sort </a:t>
            </a:r>
            <a:r>
              <a:rPr lang="ru-RU" baseline="0" dirty="0" smtClean="0"/>
              <a:t>мы с Вами переопределим. С </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17</a:t>
            </a:fld>
            <a:endParaRPr lang="ru-RU"/>
          </a:p>
        </p:txBody>
      </p:sp>
    </p:spTree>
    <p:extLst>
      <p:ext uri="{BB962C8B-B14F-4D97-AF65-F5344CB8AC3E}">
        <p14:creationId xmlns:p14="http://schemas.microsoft.com/office/powerpoint/2010/main" val="3184635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18</a:t>
            </a:fld>
            <a:endParaRPr lang="ru-RU"/>
          </a:p>
        </p:txBody>
      </p:sp>
    </p:spTree>
    <p:extLst>
      <p:ext uri="{BB962C8B-B14F-4D97-AF65-F5344CB8AC3E}">
        <p14:creationId xmlns:p14="http://schemas.microsoft.com/office/powerpoint/2010/main" val="1328556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Достаточно просто создать математическую</a:t>
            </a:r>
            <a:r>
              <a:rPr lang="ru-RU" baseline="0" dirty="0" smtClean="0"/>
              <a:t> модель, которая будет описывать зависимость время выполнения алгоритма от размера входных данных. Для этого давайте</a:t>
            </a:r>
            <a:r>
              <a:rPr lang="ru-RU" dirty="0" smtClean="0"/>
              <a:t> рассмотрим сколько сравнений</a:t>
            </a:r>
            <a:r>
              <a:rPr lang="ru-RU" baseline="0" dirty="0" smtClean="0"/>
              <a:t> и обменов элементов совершает алгоритм сортировки Выбором. Для нахождения минимального элемента на первом шаге мы сделаем </a:t>
            </a:r>
            <a:r>
              <a:rPr lang="en-US" baseline="0" dirty="0" smtClean="0"/>
              <a:t>N-1 </a:t>
            </a:r>
            <a:r>
              <a:rPr lang="ru-RU" baseline="0" dirty="0" smtClean="0"/>
              <a:t>сравнение, на втором </a:t>
            </a:r>
            <a:r>
              <a:rPr lang="en-US" baseline="0" dirty="0" smtClean="0"/>
              <a:t>N-2 </a:t>
            </a:r>
            <a:r>
              <a:rPr lang="ru-RU" baseline="0" dirty="0" smtClean="0"/>
              <a:t>и так далее. Таким образом мы получаем арифметическую прогрессию, сумма которой будет является квадратичной функцией от размера входных данных.</a:t>
            </a:r>
          </a:p>
          <a:p>
            <a:r>
              <a:rPr lang="ru-RU" baseline="0" dirty="0" smtClean="0"/>
              <a:t>Обменов же производим по одному на каждой итерации цикла, поэтому их будет </a:t>
            </a:r>
            <a:r>
              <a:rPr lang="en-US" baseline="0" dirty="0" smtClean="0"/>
              <a:t>N.</a:t>
            </a:r>
          </a:p>
          <a:p>
            <a:r>
              <a:rPr lang="ru-RU" baseline="0" dirty="0" smtClean="0"/>
              <a:t>Иллюстрация трассировки нашего алгоритма на слайде наглядно доказывает данный факт. Ровно половина элементов квадрата является черной поэтому и будет </a:t>
            </a:r>
            <a:r>
              <a:rPr lang="en-US" baseline="0" dirty="0" smtClean="0"/>
              <a:t>N</a:t>
            </a:r>
            <a:r>
              <a:rPr lang="en-US" baseline="30000" dirty="0" smtClean="0"/>
              <a:t>2</a:t>
            </a:r>
            <a:r>
              <a:rPr lang="en-US" baseline="0" dirty="0" smtClean="0"/>
              <a:t>/2 </a:t>
            </a:r>
            <a:r>
              <a:rPr lang="ru-RU" baseline="0" dirty="0" smtClean="0"/>
              <a:t>сравнений. Красных элементов ровно </a:t>
            </a:r>
            <a:r>
              <a:rPr lang="en-US" baseline="0" dirty="0" smtClean="0"/>
              <a:t>N, </a:t>
            </a:r>
            <a:r>
              <a:rPr lang="ru-RU" baseline="0" dirty="0" smtClean="0"/>
              <a:t>поэтому и обменов </a:t>
            </a:r>
            <a:r>
              <a:rPr lang="en-US" baseline="0" dirty="0" smtClean="0"/>
              <a:t>N.</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19</a:t>
            </a:fld>
            <a:endParaRPr lang="ru-RU"/>
          </a:p>
        </p:txBody>
      </p:sp>
    </p:spTree>
    <p:extLst>
      <p:ext uri="{BB962C8B-B14F-4D97-AF65-F5344CB8AC3E}">
        <p14:creationId xmlns:p14="http://schemas.microsoft.com/office/powerpoint/2010/main" val="280066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В современном мире нас завалило огромным количеством данных, и первым шагом по их организации и систематизации является сортировка. Все компьютерные системы содержат реализации алгоритмов сортировки, которые используются как пользователями, так и самими системами.</a:t>
            </a:r>
          </a:p>
          <a:p>
            <a:r>
              <a:rPr lang="ru-RU" sz="1200" kern="1200" dirty="0" smtClean="0">
                <a:solidFill>
                  <a:schemeClr val="tx1"/>
                </a:solidFill>
                <a:effectLst/>
                <a:latin typeface="+mn-lt"/>
                <a:ea typeface="+mn-ea"/>
                <a:cs typeface="+mn-cs"/>
              </a:rPr>
              <a:t>На заре компьютерных вычислений было распространено мнение, что до 30 % всех вычислительных действий уходило на сортировку. Если в наши дни эта доля и снизилась, то в основном из-за повышения эффективности алгоритмов сортировки, а не из-за уменьшения ее важности.</a:t>
            </a:r>
          </a:p>
          <a:p>
            <a:r>
              <a:rPr lang="ru-RU" sz="1200" kern="1200" dirty="0" smtClean="0">
                <a:solidFill>
                  <a:schemeClr val="tx1"/>
                </a:solidFill>
                <a:effectLst/>
                <a:latin typeface="+mn-lt"/>
                <a:ea typeface="+mn-ea"/>
                <a:cs typeface="+mn-cs"/>
              </a:rPr>
              <a:t>Возможно, Вы будете в своей деятельности пользоваться только системной сортировкой, но изучение алгоритмов сортировки важно по нескольким практическим причинам:</a:t>
            </a:r>
          </a:p>
          <a:p>
            <a:r>
              <a:rPr lang="ru-RU" sz="1200" kern="1200" dirty="0" smtClean="0">
                <a:solidFill>
                  <a:schemeClr val="tx1"/>
                </a:solidFill>
                <a:effectLst/>
                <a:latin typeface="+mn-lt"/>
                <a:ea typeface="+mn-ea"/>
                <a:cs typeface="+mn-cs"/>
              </a:rPr>
              <a:t>анализ алгоритмов сортировки представляет собой хорошее введение в сравнение производительности алгоритмов;</a:t>
            </a:r>
          </a:p>
          <a:p>
            <a:r>
              <a:rPr lang="ru-RU" sz="1200" kern="1200" dirty="0" smtClean="0">
                <a:solidFill>
                  <a:schemeClr val="tx1"/>
                </a:solidFill>
                <a:effectLst/>
                <a:latin typeface="+mn-lt"/>
                <a:ea typeface="+mn-ea"/>
                <a:cs typeface="+mn-cs"/>
              </a:rPr>
              <a:t>на основе алгоритмов сортировки разрабатываются алгоритмы для решения других задач;</a:t>
            </a:r>
          </a:p>
          <a:p>
            <a:r>
              <a:rPr lang="ru-RU" sz="1200" kern="1200" dirty="0" smtClean="0">
                <a:solidFill>
                  <a:schemeClr val="tx1"/>
                </a:solidFill>
                <a:effectLst/>
                <a:latin typeface="+mn-lt"/>
                <a:ea typeface="+mn-ea"/>
                <a:cs typeface="+mn-cs"/>
              </a:rPr>
              <a:t>имеется большой выбор алгоритмов сортировки, в которых применяются самые разные методы и приемы разработки алгоритмов, с которыми можно познакомится при разработке и анализе алгоритмов сортировки.</a:t>
            </a:r>
          </a:p>
          <a:p>
            <a:r>
              <a:rPr lang="ru-RU" sz="1200" kern="1200" dirty="0" smtClean="0">
                <a:solidFill>
                  <a:schemeClr val="tx1"/>
                </a:solidFill>
                <a:effectLst/>
                <a:latin typeface="+mn-lt"/>
                <a:ea typeface="+mn-ea"/>
                <a:cs typeface="+mn-cs"/>
              </a:rPr>
              <a:t>В качестве первого знакомства с алгоритмами сортировки мы рассмотрим два элементарных метода сортировки – сортировку выбором и сортировку вставками.</a:t>
            </a:r>
          </a:p>
        </p:txBody>
      </p:sp>
      <p:sp>
        <p:nvSpPr>
          <p:cNvPr id="4" name="Номер слайда 3"/>
          <p:cNvSpPr>
            <a:spLocks noGrp="1"/>
          </p:cNvSpPr>
          <p:nvPr>
            <p:ph type="sldNum" sz="quarter" idx="10"/>
          </p:nvPr>
        </p:nvSpPr>
        <p:spPr/>
        <p:txBody>
          <a:bodyPr/>
          <a:lstStyle/>
          <a:p>
            <a:fld id="{2AA9139D-F3B0-43FD-A5AD-8912BAAC0BC5}" type="slidenum">
              <a:rPr lang="ru-RU" smtClean="0"/>
              <a:t>2</a:t>
            </a:fld>
            <a:endParaRPr lang="ru-RU"/>
          </a:p>
        </p:txBody>
      </p:sp>
    </p:spTree>
    <p:extLst>
      <p:ext uri="{BB962C8B-B14F-4D97-AF65-F5344CB8AC3E}">
        <p14:creationId xmlns:p14="http://schemas.microsoft.com/office/powerpoint/2010/main" val="3670638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a:t>
            </a:r>
            <a:r>
              <a:rPr lang="ru-RU" baseline="0" dirty="0" smtClean="0"/>
              <a:t> посмотрим, как работает алгоритм сортировки выбором на различных входных данных.</a:t>
            </a:r>
          </a:p>
          <a:p>
            <a:r>
              <a:rPr lang="ru-RU" baseline="0" dirty="0" smtClean="0"/>
              <a:t>Первый пример: 20 произвольных элементов. Каждый раз указатель проходит до конца в поисках минимального элемента и меняет местами текущий элемент с найденным минимальны. </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20</a:t>
            </a:fld>
            <a:endParaRPr lang="ru-RU"/>
          </a:p>
        </p:txBody>
      </p:sp>
    </p:spTree>
    <p:extLst>
      <p:ext uri="{BB962C8B-B14F-4D97-AF65-F5344CB8AC3E}">
        <p14:creationId xmlns:p14="http://schemas.microsoft.com/office/powerpoint/2010/main" val="1947493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21</a:t>
            </a:fld>
            <a:endParaRPr lang="ru-RU"/>
          </a:p>
        </p:txBody>
      </p:sp>
    </p:spTree>
    <p:extLst>
      <p:ext uri="{BB962C8B-B14F-4D97-AF65-F5344CB8AC3E}">
        <p14:creationId xmlns:p14="http://schemas.microsoft.com/office/powerpoint/2010/main" val="1709444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Интересно посмотреть, как будет</a:t>
            </a:r>
            <a:r>
              <a:rPr lang="ru-RU" baseline="0" dirty="0" smtClean="0"/>
              <a:t> работать алгоритм сортировки выбором</a:t>
            </a:r>
            <a:r>
              <a:rPr lang="ru-RU" dirty="0" smtClean="0"/>
              <a:t> на частично</a:t>
            </a:r>
            <a:r>
              <a:rPr lang="ru-RU" baseline="0" dirty="0" smtClean="0"/>
              <a:t> упорядоченном массиве…</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22</a:t>
            </a:fld>
            <a:endParaRPr lang="ru-RU"/>
          </a:p>
        </p:txBody>
      </p:sp>
    </p:spTree>
    <p:extLst>
      <p:ext uri="{BB962C8B-B14F-4D97-AF65-F5344CB8AC3E}">
        <p14:creationId xmlns:p14="http://schemas.microsoft.com/office/powerpoint/2010/main" val="2171167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видите для алгоритма нет никакой разницы,</a:t>
            </a:r>
            <a:r>
              <a:rPr lang="ru-RU" baseline="0" dirty="0" smtClean="0"/>
              <a:t> он все равно на каждом шаге ищет минимальный элемент и производит обмен.</a:t>
            </a:r>
            <a:r>
              <a:rPr lang="en-US" baseline="0" dirty="0" smtClean="0"/>
              <a:t> </a:t>
            </a:r>
            <a:r>
              <a:rPr lang="ru-RU" baseline="0" dirty="0" smtClean="0"/>
              <a:t>Таким образом этот алгоритм никак не может учитывать дополнительную информацию о сортируемых данных.</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23</a:t>
            </a:fld>
            <a:endParaRPr lang="ru-RU"/>
          </a:p>
        </p:txBody>
      </p:sp>
    </p:spTree>
    <p:extLst>
      <p:ext uri="{BB962C8B-B14F-4D97-AF65-F5344CB8AC3E}">
        <p14:creationId xmlns:p14="http://schemas.microsoft.com/office/powerpoint/2010/main" val="215280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Перейдем к следующему алгоритму,</a:t>
            </a:r>
            <a:r>
              <a:rPr lang="ru-RU" baseline="0" dirty="0" smtClean="0"/>
              <a:t> который имеет очень интересные характеристики производительности и поэтому использующийся на практике</a:t>
            </a:r>
            <a:r>
              <a:rPr lang="ru-RU" dirty="0" smtClean="0"/>
              <a:t>,</a:t>
            </a:r>
            <a:r>
              <a:rPr lang="ru-RU" baseline="0" dirty="0" smtClean="0"/>
              <a:t> сортировке вставками.</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24</a:t>
            </a:fld>
            <a:endParaRPr lang="ru-RU"/>
          </a:p>
        </p:txBody>
      </p:sp>
    </p:spTree>
    <p:extLst>
      <p:ext uri="{BB962C8B-B14F-4D97-AF65-F5344CB8AC3E}">
        <p14:creationId xmlns:p14="http://schemas.microsoft.com/office/powerpoint/2010/main" val="3505409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Все</a:t>
            </a:r>
            <a:r>
              <a:rPr lang="ru-RU" baseline="0" dirty="0" smtClean="0"/>
              <a:t>, кто играл в карты, уже знает этот алгоритм сортировки, потому что именно его, скорее всего Вы и используете, когда в своей руке раскладываете карты по возрастанию номинала. Данный алгоритм также передвигает указатель слева направо, однако теперь ми также слева от указателя формировать уже отсортированную последовательность. Однако теперь элементы слева от указателя не будут находится в своих конечных позициях. Мы не будем искать наименьший элемент справа от указателя, а будем брать текущий элемент, на котором стоит указатель и будем искать место, на которое нужно вставить этот элемент сдвигая все элементы на один вправо. Давайте посмотрим анимацию данного алгоритма. </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25</a:t>
            </a:fld>
            <a:endParaRPr lang="ru-RU"/>
          </a:p>
        </p:txBody>
      </p:sp>
    </p:spTree>
    <p:extLst>
      <p:ext uri="{BB962C8B-B14F-4D97-AF65-F5344CB8AC3E}">
        <p14:creationId xmlns:p14="http://schemas.microsoft.com/office/powerpoint/2010/main" val="1142869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Опять же давайте посмотрим на алгоритм</a:t>
            </a:r>
            <a:r>
              <a:rPr lang="ru-RU" baseline="0" dirty="0" smtClean="0"/>
              <a:t> через призму инварианта. Перед каждым передвижением указателя истинными всегда являются </a:t>
            </a:r>
            <a:r>
              <a:rPr lang="ru-RU" baseline="0" dirty="0" err="1" smtClean="0"/>
              <a:t>слудующием</a:t>
            </a:r>
            <a:r>
              <a:rPr lang="ru-RU" baseline="0" dirty="0" smtClean="0"/>
              <a:t> утверждения…</a:t>
            </a:r>
          </a:p>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26</a:t>
            </a:fld>
            <a:endParaRPr lang="ru-RU"/>
          </a:p>
        </p:txBody>
      </p:sp>
    </p:spTree>
    <p:extLst>
      <p:ext uri="{BB962C8B-B14F-4D97-AF65-F5344CB8AC3E}">
        <p14:creationId xmlns:p14="http://schemas.microsoft.com/office/powerpoint/2010/main" val="936254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Поэтому</a:t>
            </a:r>
            <a:r>
              <a:rPr lang="ru-RU" baseline="0" dirty="0" smtClean="0"/>
              <a:t> для сохранения инварианты цикла после продвижения указателя, мы должны…</a:t>
            </a:r>
          </a:p>
          <a:p>
            <a:r>
              <a:rPr lang="ru-RU" baseline="0" dirty="0" smtClean="0"/>
              <a:t>Давайте реализуем этот </a:t>
            </a:r>
            <a:r>
              <a:rPr lang="ru-RU" baseline="0" dirty="0" err="1" smtClean="0"/>
              <a:t>алгортим</a:t>
            </a:r>
            <a:r>
              <a:rPr lang="ru-RU" baseline="0" dirty="0" smtClean="0"/>
              <a:t> в среде программирования. Для этого создадим новый класс </a:t>
            </a:r>
            <a:r>
              <a:rPr lang="en-US" baseline="0" dirty="0" err="1" smtClean="0"/>
              <a:t>InsertionSort</a:t>
            </a:r>
            <a:r>
              <a:rPr lang="en-US" baseline="0" dirty="0" smtClean="0"/>
              <a:t> </a:t>
            </a:r>
            <a:r>
              <a:rPr lang="ru-RU" baseline="0" dirty="0" smtClean="0"/>
              <a:t>наследующий класс </a:t>
            </a:r>
            <a:r>
              <a:rPr lang="en-US" baseline="0" dirty="0" smtClean="0"/>
              <a:t>Sort </a:t>
            </a:r>
            <a:r>
              <a:rPr lang="ru-RU" baseline="0" dirty="0" smtClean="0"/>
              <a:t>и переопределим метод </a:t>
            </a:r>
            <a:r>
              <a:rPr lang="en-US" baseline="0" dirty="0" smtClean="0"/>
              <a:t>Sort().</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27</a:t>
            </a:fld>
            <a:endParaRPr lang="ru-RU"/>
          </a:p>
        </p:txBody>
      </p:sp>
    </p:spTree>
    <p:extLst>
      <p:ext uri="{BB962C8B-B14F-4D97-AF65-F5344CB8AC3E}">
        <p14:creationId xmlns:p14="http://schemas.microsoft.com/office/powerpoint/2010/main" val="852857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28</a:t>
            </a:fld>
            <a:endParaRPr lang="ru-RU"/>
          </a:p>
        </p:txBody>
      </p:sp>
    </p:spTree>
    <p:extLst>
      <p:ext uri="{BB962C8B-B14F-4D97-AF65-F5344CB8AC3E}">
        <p14:creationId xmlns:p14="http://schemas.microsoft.com/office/powerpoint/2010/main" val="544751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Проведем</a:t>
            </a:r>
            <a:r>
              <a:rPr lang="ru-RU" baseline="0" dirty="0" smtClean="0"/>
              <a:t> кратки анализ производительности сортировки вставками. В случае сортировки вставками этот анализ производить уже гораздо сложнее, так как нельзя точно сказать сколько будет совершено обменов элементов в массиве и сравнений. Конкретное число обменов и сравнений будет зависеть от начального состояния массива. Так если он будет отсортирован в убывающем порядке, то количество сравнений и обменом будет максимальным и будет квадратично зависеть от размера входных данных. Если же массив будет уже отсортированным по возрастанию то перестановок не будет выполнено ни одной а сравнений </a:t>
            </a:r>
            <a:r>
              <a:rPr lang="en-US" baseline="0" dirty="0" smtClean="0"/>
              <a:t>N-1.</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29</a:t>
            </a:fld>
            <a:endParaRPr lang="ru-RU"/>
          </a:p>
        </p:txBody>
      </p:sp>
    </p:spTree>
    <p:extLst>
      <p:ext uri="{BB962C8B-B14F-4D97-AF65-F5344CB8AC3E}">
        <p14:creationId xmlns:p14="http://schemas.microsoft.com/office/powerpoint/2010/main" val="50375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a:t>
            </a:r>
            <a:r>
              <a:rPr lang="ru-RU" baseline="0" dirty="0" smtClean="0"/>
              <a:t> сначала более строго поставим задачу сортировки.</a:t>
            </a:r>
            <a:r>
              <a:rPr lang="en-US" baseline="0" dirty="0" smtClean="0"/>
              <a:t> </a:t>
            </a:r>
            <a:r>
              <a:rPr lang="ru-RU" baseline="0" dirty="0" smtClean="0"/>
              <a:t>Пусть у нас имеется база данных студентов, каждая запись которой содержит какую-либо информацию о студентах, например, номер курса, группу, номер телефона, город проживания и так далее. И у нас есть информация, которая называется ключом, и по который мы хотим переставить элементы так, чтобы это информация находилась в возрастающем порядке. Это и есть задача сортировки … </a:t>
            </a:r>
          </a:p>
          <a:p>
            <a:r>
              <a:rPr lang="ru-RU" baseline="0" dirty="0" smtClean="0"/>
              <a:t>Теперь давайте поставим перед собой цель написать алгоритм сортировки, который может сортировать различные типы данных. Давайте посмотрим пару примеров…</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3</a:t>
            </a:fld>
            <a:endParaRPr lang="ru-RU"/>
          </a:p>
        </p:txBody>
      </p:sp>
    </p:spTree>
    <p:extLst>
      <p:ext uri="{BB962C8B-B14F-4D97-AF65-F5344CB8AC3E}">
        <p14:creationId xmlns:p14="http://schemas.microsoft.com/office/powerpoint/2010/main" val="547809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a:t>
            </a:r>
            <a:r>
              <a:rPr lang="ru-RU" baseline="0" dirty="0" smtClean="0"/>
              <a:t> посмотрим на анимацию работы алгоритма над массивом из 40 случайных чисел. Как видите алгоритм берет очередной элемент и находит его позицию в уже упорядоченной части.</a:t>
            </a:r>
          </a:p>
        </p:txBody>
      </p:sp>
      <p:sp>
        <p:nvSpPr>
          <p:cNvPr id="4" name="Номер слайда 3"/>
          <p:cNvSpPr>
            <a:spLocks noGrp="1"/>
          </p:cNvSpPr>
          <p:nvPr>
            <p:ph type="sldNum" sz="quarter" idx="10"/>
          </p:nvPr>
        </p:nvSpPr>
        <p:spPr/>
        <p:txBody>
          <a:bodyPr/>
          <a:lstStyle/>
          <a:p>
            <a:fld id="{2AA9139D-F3B0-43FD-A5AD-8912BAAC0BC5}" type="slidenum">
              <a:rPr lang="ru-RU" smtClean="0"/>
              <a:t>30</a:t>
            </a:fld>
            <a:endParaRPr lang="ru-RU"/>
          </a:p>
        </p:txBody>
      </p:sp>
    </p:spTree>
    <p:extLst>
      <p:ext uri="{BB962C8B-B14F-4D97-AF65-F5344CB8AC3E}">
        <p14:creationId xmlns:p14="http://schemas.microsoft.com/office/powerpoint/2010/main" val="846904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Более интересно будет посмотреть,</a:t>
            </a:r>
            <a:r>
              <a:rPr lang="ru-RU" baseline="0" dirty="0" smtClean="0"/>
              <a:t> как алгоритм работает над уже упорядоченными массивами.</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31</a:t>
            </a:fld>
            <a:endParaRPr lang="ru-RU"/>
          </a:p>
        </p:txBody>
      </p:sp>
    </p:spTree>
    <p:extLst>
      <p:ext uri="{BB962C8B-B14F-4D97-AF65-F5344CB8AC3E}">
        <p14:creationId xmlns:p14="http://schemas.microsoft.com/office/powerpoint/2010/main" val="4013451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a:t>
            </a:r>
            <a:r>
              <a:rPr lang="ru-RU" baseline="0" dirty="0" smtClean="0"/>
              <a:t> над массивом упорядоченным по убыванию. Как ведите алгоритм работает очень долго, даже дольше чем сортировка вставками, так как она совершает меньше обменов.</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32</a:t>
            </a:fld>
            <a:endParaRPr lang="ru-RU"/>
          </a:p>
        </p:txBody>
      </p:sp>
    </p:spTree>
    <p:extLst>
      <p:ext uri="{BB962C8B-B14F-4D97-AF65-F5344CB8AC3E}">
        <p14:creationId xmlns:p14="http://schemas.microsoft.com/office/powerpoint/2010/main" val="1605116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 над массивом упорядоченным по убыванию</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33</a:t>
            </a:fld>
            <a:endParaRPr lang="ru-RU"/>
          </a:p>
        </p:txBody>
      </p:sp>
    </p:spTree>
    <p:extLst>
      <p:ext uri="{BB962C8B-B14F-4D97-AF65-F5344CB8AC3E}">
        <p14:creationId xmlns:p14="http://schemas.microsoft.com/office/powerpoint/2010/main" val="352248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 поговорим о таких массивах, как почти упорядоченные</a:t>
            </a:r>
            <a:r>
              <a:rPr lang="ru-RU" baseline="0" dirty="0" smtClean="0"/>
              <a:t> массивы. Для этого введем понятие инверсии. И так инверсия – это. Для примера на слайде всего будет 6 инверсий, которые перечислены на слайде.</a:t>
            </a:r>
          </a:p>
          <a:p>
            <a:r>
              <a:rPr lang="ru-RU" baseline="0" dirty="0" smtClean="0"/>
              <a:t>Теперь же дадим определение почти упорядоченного массива. Примерами таких массивов могут служить…</a:t>
            </a:r>
          </a:p>
          <a:p>
            <a:r>
              <a:rPr lang="ru-RU" baseline="0" dirty="0" smtClean="0"/>
              <a:t>Для почти упорядоченных массивов сортировка вставками будет выполняться за линейное время, то есть быстрее чем любая другая сортировка. Именно это свойство алгоритма и определило места его применения.</a:t>
            </a:r>
          </a:p>
        </p:txBody>
      </p:sp>
      <p:sp>
        <p:nvSpPr>
          <p:cNvPr id="4" name="Номер слайда 3"/>
          <p:cNvSpPr>
            <a:spLocks noGrp="1"/>
          </p:cNvSpPr>
          <p:nvPr>
            <p:ph type="sldNum" sz="quarter" idx="10"/>
          </p:nvPr>
        </p:nvSpPr>
        <p:spPr/>
        <p:txBody>
          <a:bodyPr/>
          <a:lstStyle/>
          <a:p>
            <a:fld id="{2AA9139D-F3B0-43FD-A5AD-8912BAAC0BC5}" type="slidenum">
              <a:rPr lang="ru-RU" smtClean="0"/>
              <a:t>34</a:t>
            </a:fld>
            <a:endParaRPr lang="ru-RU"/>
          </a:p>
        </p:txBody>
      </p:sp>
    </p:spTree>
    <p:extLst>
      <p:ext uri="{BB962C8B-B14F-4D97-AF65-F5344CB8AC3E}">
        <p14:creationId xmlns:p14="http://schemas.microsoft.com/office/powerpoint/2010/main" val="3404409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Посмотрим анимацию сортировки почти упорядоченного массива.</a:t>
            </a:r>
          </a:p>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35</a:t>
            </a:fld>
            <a:endParaRPr lang="ru-RU"/>
          </a:p>
        </p:txBody>
      </p:sp>
    </p:spTree>
    <p:extLst>
      <p:ext uri="{BB962C8B-B14F-4D97-AF65-F5344CB8AC3E}">
        <p14:creationId xmlns:p14="http://schemas.microsoft.com/office/powerpoint/2010/main" val="2093665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видите сортировка происходит очень быстро.</a:t>
            </a:r>
          </a:p>
          <a:p>
            <a:r>
              <a:rPr lang="ru-RU" dirty="0" smtClean="0"/>
              <a:t>Подведем</a:t>
            </a:r>
            <a:r>
              <a:rPr lang="ru-RU" baseline="0" dirty="0" smtClean="0"/>
              <a:t> итоги сегодняшнего занятия. Мы рассмотрели два элементарных алгоритма сортировки, разработали их реализацию на языке программирования </a:t>
            </a:r>
            <a:r>
              <a:rPr lang="en-US" baseline="0" dirty="0" smtClean="0"/>
              <a:t>Java, </a:t>
            </a:r>
            <a:r>
              <a:rPr lang="ru-RU" baseline="0" dirty="0" smtClean="0"/>
              <a:t>а также рассмотрели зависимость времени работы этих алгоритмов от размера входных данных. Рассмотренный нами алгоритм сортировки вставками является лишь учебным примером и на практике не используется, в то время как алгоритм сортировки вставками используется на практике для сортировки почти упорядоченных массивов и в некоторых других случаях, которые будут рассматриваться при изучении других более продвинутых алгоритмов сортировки.</a:t>
            </a:r>
          </a:p>
          <a:p>
            <a:r>
              <a:rPr lang="ru-RU" baseline="0" dirty="0" smtClean="0"/>
              <a:t>Так же мы познакомились с интерфейсом </a:t>
            </a:r>
            <a:r>
              <a:rPr lang="en-US" baseline="0" dirty="0" smtClean="0"/>
              <a:t>Comparable</a:t>
            </a:r>
            <a:r>
              <a:rPr lang="ru-RU" baseline="0" dirty="0" smtClean="0"/>
              <a:t>, который помог нам реализовать независимость алгоритма сортировки от типа входных данных.</a:t>
            </a:r>
          </a:p>
          <a:p>
            <a:r>
              <a:rPr lang="ru-RU" baseline="0" dirty="0" smtClean="0"/>
              <a:t>Если у Вас есть вопросы, то жду их в чат.</a:t>
            </a:r>
          </a:p>
          <a:p>
            <a:r>
              <a:rPr lang="ru-RU" baseline="0" dirty="0" smtClean="0"/>
              <a:t>Был рад провести с Вами время, до встречи на следующих </a:t>
            </a:r>
            <a:r>
              <a:rPr lang="ru-RU" baseline="0" dirty="0" err="1" smtClean="0"/>
              <a:t>вебинарах</a:t>
            </a:r>
            <a:r>
              <a:rPr lang="ru-RU" baseline="0" dirty="0" smtClean="0"/>
              <a:t>…</a:t>
            </a:r>
          </a:p>
        </p:txBody>
      </p:sp>
      <p:sp>
        <p:nvSpPr>
          <p:cNvPr id="4" name="Номер слайда 3"/>
          <p:cNvSpPr>
            <a:spLocks noGrp="1"/>
          </p:cNvSpPr>
          <p:nvPr>
            <p:ph type="sldNum" sz="quarter" idx="10"/>
          </p:nvPr>
        </p:nvSpPr>
        <p:spPr/>
        <p:txBody>
          <a:bodyPr/>
          <a:lstStyle/>
          <a:p>
            <a:fld id="{2AA9139D-F3B0-43FD-A5AD-8912BAAC0BC5}" type="slidenum">
              <a:rPr lang="ru-RU" smtClean="0"/>
              <a:t>36</a:t>
            </a:fld>
            <a:endParaRPr lang="ru-RU"/>
          </a:p>
        </p:txBody>
      </p:sp>
    </p:spTree>
    <p:extLst>
      <p:ext uri="{BB962C8B-B14F-4D97-AF65-F5344CB8AC3E}">
        <p14:creationId xmlns:p14="http://schemas.microsoft.com/office/powerpoint/2010/main" val="253669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Первый</a:t>
            </a:r>
            <a:r>
              <a:rPr lang="ru-RU" baseline="0" dirty="0" smtClean="0"/>
              <a:t> пример достаточно прост: наша программа получает с помощью параметра командной строки количество вещественных чисел, которые будут введены с клавиатуры. Далее числа вводятся пользователем и наша программа сортирует их с помощью вызова метода </a:t>
            </a:r>
            <a:r>
              <a:rPr lang="en-US" baseline="0" dirty="0" smtClean="0"/>
              <a:t>sort </a:t>
            </a:r>
            <a:r>
              <a:rPr lang="ru-RU" baseline="0" dirty="0" smtClean="0"/>
              <a:t>класса </a:t>
            </a:r>
            <a:r>
              <a:rPr lang="en-US" baseline="0" dirty="0" err="1" smtClean="0"/>
              <a:t>InsertionSort</a:t>
            </a:r>
            <a:r>
              <a:rPr lang="en-US" baseline="0" dirty="0" smtClean="0"/>
              <a:t>, </a:t>
            </a:r>
            <a:r>
              <a:rPr lang="ru-RU" baseline="0" dirty="0" smtClean="0"/>
              <a:t>который реализует сортировку вставками. Мы рассмотрим реализацию данного алгоритма чуть позже сегодня.</a:t>
            </a:r>
          </a:p>
          <a:p>
            <a:r>
              <a:rPr lang="ru-RU" baseline="0" dirty="0" smtClean="0"/>
              <a:t>В этом пример нет ничего сложно и я уверен, что каждый из Вас сможет реализовать данный алгоритм.</a:t>
            </a:r>
          </a:p>
          <a:p>
            <a:r>
              <a:rPr lang="ru-RU" baseline="0" dirty="0" smtClean="0"/>
              <a:t>Рассмотрим следующий </a:t>
            </a:r>
            <a:r>
              <a:rPr lang="ru-RU" baseline="0" dirty="0" err="1" smtClean="0"/>
              <a:t>приимер</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4</a:t>
            </a:fld>
            <a:endParaRPr lang="ru-RU"/>
          </a:p>
        </p:txBody>
      </p:sp>
    </p:spTree>
    <p:extLst>
      <p:ext uri="{BB962C8B-B14F-4D97-AF65-F5344CB8AC3E}">
        <p14:creationId xmlns:p14="http://schemas.microsoft.com/office/powerpoint/2010/main" val="425472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этом пример в качестве параметра командной строки нашему приложению передается</a:t>
            </a:r>
            <a:r>
              <a:rPr lang="ru-RU" baseline="0" dirty="0" smtClean="0"/>
              <a:t> имя файла, содержащего строки. Строки из файла помещаются в массив строк, которые далее сортируется с помощью того же метода, того же класса, что и в предыдущем примере, без передачи какой либо другой информации и типе сортируемых ключей.</a:t>
            </a:r>
          </a:p>
          <a:p>
            <a:r>
              <a:rPr lang="ru-RU" baseline="0" dirty="0" smtClean="0"/>
              <a:t>В строке, в которой происходит создание массива я использовал собственный класс </a:t>
            </a:r>
            <a:r>
              <a:rPr lang="en-US" baseline="0" dirty="0" smtClean="0"/>
              <a:t>In</a:t>
            </a:r>
            <a:r>
              <a:rPr lang="ru-RU" baseline="0" dirty="0" smtClean="0"/>
              <a:t>, который реализует чтение строк из файла, имя которого передается в качестве параметра. Это уменьшило количество строк кода в нашей программе, и на самом деле сделало ее мало чем отличающейся от псевдо кода.</a:t>
            </a:r>
            <a:endParaRPr lang="en-US" baseline="0" dirty="0" smtClean="0"/>
          </a:p>
          <a:p>
            <a:r>
              <a:rPr lang="ru-RU" baseline="0" dirty="0" smtClean="0"/>
              <a:t>Ну и рассмотрим последний пример…</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5</a:t>
            </a:fld>
            <a:endParaRPr lang="ru-RU"/>
          </a:p>
        </p:txBody>
      </p:sp>
    </p:spTree>
    <p:extLst>
      <p:ext uri="{BB962C8B-B14F-4D97-AF65-F5344CB8AC3E}">
        <p14:creationId xmlns:p14="http://schemas.microsoft.com/office/powerpoint/2010/main" val="30328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данном приложении уже</a:t>
            </a:r>
            <a:r>
              <a:rPr lang="ru-RU" baseline="0" dirty="0" smtClean="0"/>
              <a:t> сортируются файлы, имя каталога, файлы которого необходимо отсортировать передаются параметром командной строки. И опять же используется тот же класс, и тот же метод, что и в предыдущих примерах.</a:t>
            </a:r>
          </a:p>
          <a:p>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6</a:t>
            </a:fld>
            <a:endParaRPr lang="ru-RU"/>
          </a:p>
        </p:txBody>
      </p:sp>
    </p:spTree>
    <p:extLst>
      <p:ext uri="{BB962C8B-B14F-4D97-AF65-F5344CB8AC3E}">
        <p14:creationId xmlns:p14="http://schemas.microsoft.com/office/powerpoint/2010/main" val="244573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Итак,</a:t>
            </a:r>
            <a:r>
              <a:rPr lang="ru-RU" baseline="0" dirty="0" smtClean="0"/>
              <a:t> как же нам достигнуть нашей цели, как метод </a:t>
            </a:r>
            <a:r>
              <a:rPr lang="en-US" baseline="0" dirty="0" smtClean="0"/>
              <a:t>sort</a:t>
            </a:r>
            <a:r>
              <a:rPr lang="ru-RU" baseline="0" dirty="0" smtClean="0"/>
              <a:t>() узнает, как сравнивать данные различных типов, без какой либо информации о типе ключа элементов?</a:t>
            </a:r>
          </a:p>
          <a:p>
            <a:r>
              <a:rPr lang="ru-RU" baseline="0" dirty="0" smtClean="0"/>
              <a:t>Решением данной проблемы может послужить механизм называемый «обратный вызов». Обратный вызов – это ссылка на исполняемый код, который по этой ссылке можно вызвать на исполнение. </a:t>
            </a:r>
          </a:p>
          <a:p>
            <a:r>
              <a:rPr lang="ru-RU" baseline="0" dirty="0" smtClean="0"/>
              <a:t>В различных языках программирования механизм обратного вызова реализован по разному и зависит от философии лежащей в основе этого языка.</a:t>
            </a:r>
          </a:p>
          <a:p>
            <a:r>
              <a:rPr lang="ru-RU" baseline="0" dirty="0" smtClean="0"/>
              <a:t>В случае языка программирования </a:t>
            </a:r>
            <a:r>
              <a:rPr lang="en-US" baseline="0" dirty="0" smtClean="0"/>
              <a:t>Java, </a:t>
            </a:r>
            <a:r>
              <a:rPr lang="ru-RU" baseline="0" dirty="0" smtClean="0"/>
              <a:t>для нашей цели подойдет интерфейс </a:t>
            </a:r>
            <a:r>
              <a:rPr lang="en-US" baseline="0" dirty="0" smtClean="0"/>
              <a:t>Comparable.</a:t>
            </a:r>
            <a:endParaRPr lang="ru-RU" baseline="0" dirty="0" smtClean="0"/>
          </a:p>
          <a:p>
            <a:r>
              <a:rPr lang="ru-RU" baseline="0" dirty="0" smtClean="0"/>
              <a:t>Сейчас мы конечно немного углубляемся в особенности конкретного языка программирования, но это позволит нам значительно упростить наши программы, поэтому оно того стоит.</a:t>
            </a:r>
          </a:p>
          <a:p>
            <a:r>
              <a:rPr lang="ru-RU" baseline="0" dirty="0" smtClean="0"/>
              <a:t>Сначала кратко напомню Вам, что такое интерфейс: грубо говоря – это шаблон, в котором определены методы, которые должен содержать класс, который хочет реализовать данный интерфейс. В интерфейсе определены названия методов, но не определено, как эти методы работают. Поэтому если мы ходим чтобы какой-либо класс реализовывал какой-то интерфейс, то мы должны реализовать в этом классе методы, которые указаны в этом интерфейсе.</a:t>
            </a:r>
          </a:p>
          <a:p>
            <a:r>
              <a:rPr lang="ru-RU" baseline="0" dirty="0" smtClean="0"/>
              <a:t>В нашем случаем нам понадобится интерфейс </a:t>
            </a:r>
            <a:r>
              <a:rPr lang="en-US" baseline="0" dirty="0" smtClean="0"/>
              <a:t>Comparable, </a:t>
            </a:r>
            <a:r>
              <a:rPr lang="ru-RU" baseline="0" dirty="0" smtClean="0"/>
              <a:t>который требует наличия одного лишь метода </a:t>
            </a:r>
            <a:r>
              <a:rPr lang="en-US" baseline="0" dirty="0" err="1" smtClean="0"/>
              <a:t>compareTo</a:t>
            </a:r>
            <a:r>
              <a:rPr lang="en-US" baseline="0" dirty="0" smtClean="0"/>
              <a:t>(). </a:t>
            </a:r>
            <a:r>
              <a:rPr lang="ru-RU" baseline="0" dirty="0" smtClean="0"/>
              <a:t>Данный метод должен сравнивать два объекта. Рассмотрим этот интерфейс на примере…</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7</a:t>
            </a:fld>
            <a:endParaRPr lang="ru-RU"/>
          </a:p>
        </p:txBody>
      </p:sp>
    </p:spTree>
    <p:extLst>
      <p:ext uri="{BB962C8B-B14F-4D97-AF65-F5344CB8AC3E}">
        <p14:creationId xmlns:p14="http://schemas.microsoft.com/office/powerpoint/2010/main" val="336751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Возьмем наш</a:t>
            </a:r>
            <a:r>
              <a:rPr lang="ru-RU" baseline="0" dirty="0" smtClean="0"/>
              <a:t> третий пример. Для того чтобы наш метод </a:t>
            </a:r>
            <a:r>
              <a:rPr lang="en-US" baseline="0" dirty="0" smtClean="0"/>
              <a:t>sort()</a:t>
            </a:r>
            <a:r>
              <a:rPr lang="ru-RU" baseline="0" dirty="0" smtClean="0"/>
              <a:t> смог сравнивать элементы, он должен </a:t>
            </a:r>
            <a:r>
              <a:rPr lang="ru-RU" baseline="0" dirty="0" err="1" smtClean="0"/>
              <a:t>реализвать</a:t>
            </a:r>
            <a:r>
              <a:rPr lang="ru-RU" baseline="0" dirty="0" smtClean="0"/>
              <a:t> интерфейс </a:t>
            </a:r>
            <a:r>
              <a:rPr lang="en-US" baseline="0" dirty="0" smtClean="0"/>
              <a:t>Comparable, </a:t>
            </a:r>
            <a:r>
              <a:rPr lang="ru-RU" baseline="0" dirty="0" smtClean="0"/>
              <a:t>который требует наличие </a:t>
            </a:r>
            <a:r>
              <a:rPr lang="ru-RU" baseline="0" dirty="0" err="1" smtClean="0"/>
              <a:t>мотода</a:t>
            </a:r>
            <a:r>
              <a:rPr lang="ru-RU" baseline="0" dirty="0" smtClean="0"/>
              <a:t> </a:t>
            </a:r>
            <a:r>
              <a:rPr lang="en-US" baseline="0" dirty="0" err="1" smtClean="0"/>
              <a:t>compareTo</a:t>
            </a:r>
            <a:r>
              <a:rPr lang="en-US" baseline="0" dirty="0" smtClean="0"/>
              <a:t>(). </a:t>
            </a:r>
            <a:r>
              <a:rPr lang="ru-RU" baseline="0" dirty="0" smtClean="0"/>
              <a:t>Поэтому при создании класса </a:t>
            </a:r>
            <a:r>
              <a:rPr lang="en-US" baseline="0" dirty="0" smtClean="0"/>
              <a:t>File </a:t>
            </a:r>
            <a:r>
              <a:rPr lang="ru-RU" baseline="0" dirty="0" smtClean="0"/>
              <a:t>необходимо с помощью служебного слова </a:t>
            </a:r>
            <a:r>
              <a:rPr lang="en-US" baseline="0" dirty="0" smtClean="0"/>
              <a:t>implements </a:t>
            </a:r>
            <a:r>
              <a:rPr lang="ru-RU" baseline="0" dirty="0" smtClean="0"/>
              <a:t>указать какой интерфейс реализует наш класс, а также создать метод </a:t>
            </a:r>
            <a:r>
              <a:rPr lang="en-US" baseline="0" dirty="0" err="1" smtClean="0"/>
              <a:t>compareTo</a:t>
            </a:r>
            <a:r>
              <a:rPr lang="ru-RU" baseline="0" dirty="0" smtClean="0"/>
              <a:t>, которому в качестве параметра передается объект, с которым необходимо произвести сравнение, и который должен возвращать целое число. Если значение возвращаемое методом </a:t>
            </a:r>
            <a:r>
              <a:rPr lang="en-US" baseline="0" dirty="0" err="1" smtClean="0"/>
              <a:t>compareTo</a:t>
            </a:r>
            <a:r>
              <a:rPr lang="ru-RU" baseline="0" dirty="0" smtClean="0"/>
              <a:t> равно 0, то объекты равны, если положительное, то объект вызвавший метод </a:t>
            </a:r>
            <a:r>
              <a:rPr lang="en-US" baseline="0" dirty="0" err="1" smtClean="0"/>
              <a:t>compareTo</a:t>
            </a:r>
            <a:r>
              <a:rPr lang="en-US" baseline="0" dirty="0" smtClean="0"/>
              <a:t> </a:t>
            </a:r>
            <a:r>
              <a:rPr lang="ru-RU" baseline="0" dirty="0" smtClean="0"/>
              <a:t>больше объекта, с которым происходит сравнение. Ну и если возвращается отрицательное число, то объект вызвавший метод меньше, объекта, ч которым происходит сравнение.</a:t>
            </a:r>
          </a:p>
          <a:p>
            <a:r>
              <a:rPr lang="ru-RU" baseline="0" dirty="0" smtClean="0"/>
              <a:t>Весть этот механизм позволит нам реализовать алгоритм сортировки следующим образом…</a:t>
            </a:r>
          </a:p>
          <a:p>
            <a:r>
              <a:rPr lang="ru-RU" dirty="0" smtClean="0"/>
              <a:t>То есть теперь</a:t>
            </a:r>
            <a:r>
              <a:rPr lang="ru-RU" baseline="0" dirty="0" smtClean="0"/>
              <a:t> наш алгоритм не зависит от типа сортируемых данных, так как сравнение элементов заложено в сравниваемые объекты и происходит с помощью обратного вызова метода </a:t>
            </a:r>
            <a:r>
              <a:rPr lang="en-US" baseline="0" dirty="0" err="1" smtClean="0"/>
              <a:t>compareTo</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8</a:t>
            </a:fld>
            <a:endParaRPr lang="ru-RU"/>
          </a:p>
        </p:txBody>
      </p:sp>
    </p:spTree>
    <p:extLst>
      <p:ext uri="{BB962C8B-B14F-4D97-AF65-F5344CB8AC3E}">
        <p14:creationId xmlns:p14="http://schemas.microsoft.com/office/powerpoint/2010/main" val="45242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Необходимо</a:t>
            </a:r>
            <a:r>
              <a:rPr lang="ru-RU" baseline="0" dirty="0" smtClean="0"/>
              <a:t> упомянуть несколько правил, которые необходимо помнить при реализации метода </a:t>
            </a:r>
            <a:r>
              <a:rPr lang="en-US" baseline="0" dirty="0" err="1" smtClean="0"/>
              <a:t>compareTo</a:t>
            </a:r>
            <a:r>
              <a:rPr lang="en-US" baseline="0" dirty="0" smtClean="0"/>
              <a:t>().</a:t>
            </a:r>
          </a:p>
          <a:p>
            <a:r>
              <a:rPr lang="ru-RU" baseline="0" dirty="0" smtClean="0"/>
              <a:t>Сравниваемые типы данных, должны удовлетворять отношению линейного порядка, который проще назвать отношением меньше либо равно.</a:t>
            </a:r>
          </a:p>
          <a:p>
            <a:r>
              <a:rPr lang="ru-RU" baseline="0" dirty="0" smtClean="0"/>
              <a:t>Для того чтобы отношение являлось отношением линейного порядка, оно должно обладать тремя свойствами.</a:t>
            </a:r>
          </a:p>
          <a:p>
            <a:r>
              <a:rPr lang="ru-RU" baseline="0" dirty="0" smtClean="0"/>
              <a:t>Примерами объектов для которых существует отношение  линейного порядка могут служить…</a:t>
            </a:r>
          </a:p>
          <a:p>
            <a:r>
              <a:rPr lang="ru-RU" baseline="0" dirty="0" smtClean="0"/>
              <a:t>Примером же объектов, у которых нет отношения линейного порядка…</a:t>
            </a:r>
            <a:endParaRPr lang="ru-RU" dirty="0"/>
          </a:p>
        </p:txBody>
      </p:sp>
      <p:sp>
        <p:nvSpPr>
          <p:cNvPr id="4" name="Номер слайда 3"/>
          <p:cNvSpPr>
            <a:spLocks noGrp="1"/>
          </p:cNvSpPr>
          <p:nvPr>
            <p:ph type="sldNum" sz="quarter" idx="10"/>
          </p:nvPr>
        </p:nvSpPr>
        <p:spPr/>
        <p:txBody>
          <a:bodyPr/>
          <a:lstStyle/>
          <a:p>
            <a:fld id="{2AA9139D-F3B0-43FD-A5AD-8912BAAC0BC5}" type="slidenum">
              <a:rPr lang="ru-RU" smtClean="0"/>
              <a:t>9</a:t>
            </a:fld>
            <a:endParaRPr lang="ru-RU"/>
          </a:p>
        </p:txBody>
      </p:sp>
    </p:spTree>
    <p:extLst>
      <p:ext uri="{BB962C8B-B14F-4D97-AF65-F5344CB8AC3E}">
        <p14:creationId xmlns:p14="http://schemas.microsoft.com/office/powerpoint/2010/main" val="379046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6/20/2018</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Lucida Sans"/>
                <a:cs typeface="Lucida Sans"/>
              </a:defRPr>
            </a:lvl1pPr>
          </a:lstStyle>
          <a:p>
            <a:pPr marL="61594">
              <a:lnSpc>
                <a:spcPts val="99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6/20/2018</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Lucida Sans"/>
                <a:cs typeface="Lucida Sans"/>
              </a:defRPr>
            </a:lvl1pPr>
          </a:lstStyle>
          <a:p>
            <a:pPr marL="61594">
              <a:lnSpc>
                <a:spcPts val="99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6/20/2018</a:t>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Lucida Sans"/>
                <a:cs typeface="Lucida Sans"/>
              </a:defRPr>
            </a:lvl1pPr>
          </a:lstStyle>
          <a:p>
            <a:pPr marL="61594">
              <a:lnSpc>
                <a:spcPts val="99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6/20/2018</a:t>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Lucida Sans"/>
                <a:cs typeface="Lucida Sans"/>
              </a:defRPr>
            </a:lvl1pPr>
          </a:lstStyle>
          <a:p>
            <a:pPr marL="61594">
              <a:lnSpc>
                <a:spcPts val="99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6/20/2018</a:t>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Lucida Sans"/>
                <a:cs typeface="Lucida Sans"/>
              </a:defRPr>
            </a:lvl1pPr>
          </a:lstStyle>
          <a:p>
            <a:pPr marL="61594">
              <a:lnSpc>
                <a:spcPts val="99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47573" y="220725"/>
            <a:ext cx="9763760" cy="7324725"/>
          </a:xfrm>
          <a:custGeom>
            <a:avLst/>
            <a:gdLst/>
            <a:ahLst/>
            <a:cxnLst/>
            <a:rect l="l" t="t" r="r" b="b"/>
            <a:pathLst>
              <a:path w="9763760" h="7324725">
                <a:moveTo>
                  <a:pt x="0" y="0"/>
                </a:moveTo>
                <a:lnTo>
                  <a:pt x="9763252" y="0"/>
                </a:lnTo>
                <a:lnTo>
                  <a:pt x="9763252" y="7324725"/>
                </a:lnTo>
                <a:lnTo>
                  <a:pt x="0" y="7324725"/>
                </a:lnTo>
                <a:lnTo>
                  <a:pt x="0" y="0"/>
                </a:lnTo>
                <a:close/>
              </a:path>
            </a:pathLst>
          </a:custGeom>
          <a:solidFill>
            <a:srgbClr val="F2F2F2"/>
          </a:solidFill>
        </p:spPr>
        <p:txBody>
          <a:bodyPr wrap="square" lIns="0" tIns="0" rIns="0" bIns="0" rtlCol="0"/>
          <a:lstStyle/>
          <a:p>
            <a:endParaRPr/>
          </a:p>
        </p:txBody>
      </p:sp>
      <p:sp>
        <p:nvSpPr>
          <p:cNvPr id="17" name="bk object 17"/>
          <p:cNvSpPr/>
          <p:nvPr/>
        </p:nvSpPr>
        <p:spPr>
          <a:xfrm>
            <a:off x="767505" y="964562"/>
            <a:ext cx="8536305" cy="635"/>
          </a:xfrm>
          <a:custGeom>
            <a:avLst/>
            <a:gdLst/>
            <a:ahLst/>
            <a:cxnLst/>
            <a:rect l="l" t="t" r="r" b="b"/>
            <a:pathLst>
              <a:path w="8536305" h="634">
                <a:moveTo>
                  <a:pt x="0" y="81"/>
                </a:moveTo>
                <a:lnTo>
                  <a:pt x="8535979" y="0"/>
                </a:lnTo>
              </a:path>
            </a:pathLst>
          </a:custGeom>
          <a:ln w="9537">
            <a:solidFill>
              <a:srgbClr val="000000"/>
            </a:solidFill>
          </a:ln>
        </p:spPr>
        <p:txBody>
          <a:bodyPr wrap="square" lIns="0" tIns="0" rIns="0" bIns="0" rtlCol="0"/>
          <a:lstStyle/>
          <a:p>
            <a:endParaRPr/>
          </a:p>
        </p:txBody>
      </p:sp>
      <p:sp>
        <p:nvSpPr>
          <p:cNvPr id="2" name="Holder 2"/>
          <p:cNvSpPr>
            <a:spLocks noGrp="1"/>
          </p:cNvSpPr>
          <p:nvPr>
            <p:ph type="title"/>
          </p:nvPr>
        </p:nvSpPr>
        <p:spPr>
          <a:xfrm>
            <a:off x="789351" y="497657"/>
            <a:ext cx="8479696" cy="333375"/>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3" name="Holder 3"/>
          <p:cNvSpPr>
            <a:spLocks noGrp="1"/>
          </p:cNvSpPr>
          <p:nvPr>
            <p:ph type="body" idx="1"/>
          </p:nvPr>
        </p:nvSpPr>
        <p:spPr>
          <a:xfrm>
            <a:off x="789351" y="1241530"/>
            <a:ext cx="8479696" cy="1907539"/>
          </a:xfrm>
          <a:prstGeom prst="rect">
            <a:avLst/>
          </a:prstGeom>
        </p:spPr>
        <p:txBody>
          <a:bodyPr wrap="square" lIns="0" tIns="0" rIns="0" bIns="0">
            <a:spAutoFit/>
          </a:bodyPr>
          <a:lstStyle>
            <a:lvl1pPr>
              <a:defRPr sz="1800" b="0" i="0">
                <a:solidFill>
                  <a:schemeClr val="tx1"/>
                </a:solidFill>
                <a:latin typeface="Lucida Sans"/>
                <a:cs typeface="Lucida Sans"/>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6/20/2018</a:t>
            </a:fld>
            <a:endParaRPr lang="en-US"/>
          </a:p>
        </p:txBody>
      </p:sp>
      <p:sp>
        <p:nvSpPr>
          <p:cNvPr id="6" name="Holder 6"/>
          <p:cNvSpPr>
            <a:spLocks noGrp="1"/>
          </p:cNvSpPr>
          <p:nvPr>
            <p:ph type="sldNum" sz="quarter" idx="7"/>
          </p:nvPr>
        </p:nvSpPr>
        <p:spPr>
          <a:xfrm>
            <a:off x="9641044" y="7302100"/>
            <a:ext cx="196215" cy="140334"/>
          </a:xfrm>
          <a:prstGeom prst="rect">
            <a:avLst/>
          </a:prstGeom>
        </p:spPr>
        <p:txBody>
          <a:bodyPr wrap="square" lIns="0" tIns="0" rIns="0" bIns="0">
            <a:spAutoFit/>
          </a:bodyPr>
          <a:lstStyle>
            <a:lvl1pPr>
              <a:defRPr sz="900" b="0" i="0">
                <a:solidFill>
                  <a:schemeClr val="tx1"/>
                </a:solidFill>
                <a:latin typeface="Lucida Sans"/>
                <a:cs typeface="Lucida Sans"/>
              </a:defRPr>
            </a:lvl1pPr>
          </a:lstStyle>
          <a:p>
            <a:pPr marL="61594">
              <a:lnSpc>
                <a:spcPts val="99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2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2.mp4"/><Relationship Id="rId1" Type="http://schemas.openxmlformats.org/officeDocument/2006/relationships/video" Target="NULL" TargetMode="External"/><Relationship Id="rId5" Type="http://schemas.openxmlformats.org/officeDocument/2006/relationships/image" Target="../media/image35.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4.gif"/></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jp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9.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6" name="Rectangle 25"/>
          <p:cNvSpPr/>
          <p:nvPr/>
        </p:nvSpPr>
        <p:spPr>
          <a:xfrm>
            <a:off x="2502907" y="114303"/>
            <a:ext cx="5040896" cy="3660790"/>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19" name="Title 1"/>
          <p:cNvSpPr txBox="1">
            <a:spLocks/>
          </p:cNvSpPr>
          <p:nvPr/>
        </p:nvSpPr>
        <p:spPr>
          <a:xfrm>
            <a:off x="2410610" y="2664820"/>
            <a:ext cx="5237185" cy="867165"/>
          </a:xfrm>
          <a:prstGeom prst="rect">
            <a:avLst/>
          </a:prstGeom>
        </p:spPr>
        <p:txBody>
          <a:bodyPr vert="horz" lIns="100584" tIns="50292" rIns="100584" bIns="50292"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rPr>
              <a:t>Элементарные </a:t>
            </a:r>
            <a:r>
              <a:rPr lang="ru-RU"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rPr>
              <a:t>сортировки</a:t>
            </a:r>
          </a:p>
          <a:p>
            <a:endParaRPr lang="en-US" sz="6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endParaRPr>
          </a:p>
        </p:txBody>
      </p:sp>
    </p:spTree>
    <p:extLst>
      <p:ext uri="{BB962C8B-B14F-4D97-AF65-F5344CB8AC3E}">
        <p14:creationId xmlns:p14="http://schemas.microsoft.com/office/powerpoint/2010/main" val="2664354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789351" y="1241530"/>
            <a:ext cx="8479696" cy="1923604"/>
          </a:xfrm>
          <a:prstGeom prst="rect">
            <a:avLst/>
          </a:prstGeom>
        </p:spPr>
        <p:txBody>
          <a:bodyPr vert="horz" wrap="square" lIns="0" tIns="0" rIns="0" bIns="0" rtlCol="0">
            <a:spAutoFit/>
          </a:bodyPr>
          <a:lstStyle/>
          <a:p>
            <a:pPr marL="12700">
              <a:lnSpc>
                <a:spcPts val="1945"/>
              </a:lnSpc>
            </a:pPr>
            <a:r>
              <a:rPr lang="ru-RU" dirty="0" smtClean="0">
                <a:solidFill>
                  <a:srgbClr val="005493"/>
                </a:solidFill>
                <a:latin typeface="+mj-lt"/>
              </a:rPr>
              <a:t>Необходимо реализовать метод </a:t>
            </a:r>
            <a:r>
              <a:rPr dirty="0" err="1" smtClean="0">
                <a:solidFill>
                  <a:srgbClr val="005493"/>
                </a:solidFill>
                <a:latin typeface="+mj-lt"/>
                <a:cs typeface="Lucida Sans Typewriter"/>
              </a:rPr>
              <a:t>compareTo</a:t>
            </a:r>
            <a:r>
              <a:rPr dirty="0" smtClean="0">
                <a:solidFill>
                  <a:srgbClr val="005493"/>
                </a:solidFill>
                <a:latin typeface="+mj-lt"/>
                <a:cs typeface="Lucida Sans Typewriter"/>
              </a:rPr>
              <a:t>()</a:t>
            </a:r>
            <a:r>
              <a:rPr lang="ru-RU" dirty="0" smtClean="0">
                <a:solidFill>
                  <a:srgbClr val="005493"/>
                </a:solidFill>
                <a:latin typeface="+mj-lt"/>
                <a:cs typeface="Lucida Sans Typewriter"/>
              </a:rPr>
              <a:t>, так чтобы </a:t>
            </a:r>
            <a:r>
              <a:rPr dirty="0" err="1" smtClean="0">
                <a:solidFill>
                  <a:srgbClr val="005493"/>
                </a:solidFill>
                <a:latin typeface="+mj-lt"/>
                <a:cs typeface="Lucida Sans Typewriter"/>
              </a:rPr>
              <a:t>v.compareTo</a:t>
            </a:r>
            <a:r>
              <a:rPr dirty="0" smtClean="0">
                <a:solidFill>
                  <a:srgbClr val="005493"/>
                </a:solidFill>
                <a:latin typeface="+mj-lt"/>
                <a:cs typeface="Lucida Sans Typewriter"/>
              </a:rPr>
              <a:t>(w</a:t>
            </a:r>
            <a:r>
              <a:rPr dirty="0">
                <a:solidFill>
                  <a:srgbClr val="005493"/>
                </a:solidFill>
                <a:latin typeface="+mj-lt"/>
                <a:cs typeface="Lucida Sans Typewriter"/>
              </a:rPr>
              <a:t>)</a:t>
            </a:r>
            <a:endParaRPr dirty="0">
              <a:latin typeface="+mj-lt"/>
              <a:cs typeface="Lucida Sans Typewriter"/>
            </a:endParaRPr>
          </a:p>
          <a:p>
            <a:pPr marL="63500">
              <a:lnSpc>
                <a:spcPts val="3050"/>
              </a:lnSpc>
            </a:pPr>
            <a:r>
              <a:rPr baseline="-12037" dirty="0" smtClean="0">
                <a:latin typeface="+mj-lt"/>
                <a:cs typeface="PMingLiU"/>
              </a:rPr>
              <a:t>・</a:t>
            </a:r>
            <a:r>
              <a:rPr lang="ru-RU" dirty="0" smtClean="0">
                <a:latin typeface="+mj-lt"/>
              </a:rPr>
              <a:t>было отношением линейного порядка</a:t>
            </a:r>
            <a:r>
              <a:rPr spc="-45" dirty="0" smtClean="0">
                <a:latin typeface="+mj-lt"/>
              </a:rPr>
              <a:t>.</a:t>
            </a:r>
            <a:endParaRPr dirty="0">
              <a:latin typeface="+mj-lt"/>
              <a:cs typeface="PMingLiU"/>
            </a:endParaRPr>
          </a:p>
          <a:p>
            <a:pPr marL="63500">
              <a:lnSpc>
                <a:spcPts val="3265"/>
              </a:lnSpc>
            </a:pPr>
            <a:r>
              <a:rPr baseline="-12037" dirty="0" smtClean="0">
                <a:latin typeface="+mj-lt"/>
                <a:cs typeface="PMingLiU"/>
              </a:rPr>
              <a:t>・</a:t>
            </a:r>
            <a:r>
              <a:rPr lang="ru-RU" dirty="0" smtClean="0">
                <a:latin typeface="+mj-lt"/>
              </a:rPr>
              <a:t>метод возвращал отрицательное целое, ноль или положительное целое число, если </a:t>
            </a:r>
            <a:r>
              <a:rPr i="1" dirty="0" smtClean="0">
                <a:latin typeface="+mj-lt"/>
                <a:cs typeface="Times New Roman"/>
              </a:rPr>
              <a:t>v </a:t>
            </a:r>
            <a:r>
              <a:rPr lang="ru-RU" dirty="0" smtClean="0">
                <a:latin typeface="+mj-lt"/>
              </a:rPr>
              <a:t>меньше чем, равен или больше чем </a:t>
            </a:r>
            <a:r>
              <a:rPr i="1" dirty="0" smtClean="0">
                <a:latin typeface="+mj-lt"/>
                <a:cs typeface="Times New Roman"/>
              </a:rPr>
              <a:t>w</a:t>
            </a:r>
            <a:r>
              <a:rPr spc="85" dirty="0" smtClean="0">
                <a:latin typeface="+mj-lt"/>
              </a:rPr>
              <a:t> </a:t>
            </a:r>
            <a:r>
              <a:rPr lang="ru-RU" spc="85" dirty="0" smtClean="0">
                <a:latin typeface="+mj-lt"/>
              </a:rPr>
              <a:t>соответственно</a:t>
            </a:r>
            <a:r>
              <a:rPr spc="-5" dirty="0" smtClean="0">
                <a:latin typeface="+mj-lt"/>
              </a:rPr>
              <a:t>.</a:t>
            </a:r>
            <a:endParaRPr spc="-5" dirty="0">
              <a:latin typeface="+mj-lt"/>
            </a:endParaRPr>
          </a:p>
          <a:p>
            <a:pPr marL="63500">
              <a:lnSpc>
                <a:spcPts val="3385"/>
              </a:lnSpc>
            </a:pPr>
            <a:r>
              <a:rPr spc="15" baseline="-12037" dirty="0" smtClean="0">
                <a:latin typeface="+mj-lt"/>
                <a:cs typeface="PMingLiU"/>
              </a:rPr>
              <a:t>・</a:t>
            </a:r>
            <a:r>
              <a:rPr lang="ru-RU" spc="10" dirty="0" smtClean="0">
                <a:latin typeface="+mj-lt"/>
              </a:rPr>
              <a:t>метод выбрасывал исключение, если типы несовместимы</a:t>
            </a:r>
            <a:r>
              <a:rPr dirty="0" smtClean="0">
                <a:latin typeface="+mj-lt"/>
              </a:rPr>
              <a:t>.</a:t>
            </a:r>
            <a:endParaRPr dirty="0">
              <a:latin typeface="+mj-lt"/>
              <a:cs typeface="Lucida Sans Typewriter"/>
            </a:endParaRPr>
          </a:p>
        </p:txBody>
      </p:sp>
      <p:sp>
        <p:nvSpPr>
          <p:cNvPr id="3" name="object 3"/>
          <p:cNvSpPr txBox="1"/>
          <p:nvPr/>
        </p:nvSpPr>
        <p:spPr>
          <a:xfrm>
            <a:off x="789351" y="5781281"/>
            <a:ext cx="8354649" cy="1130118"/>
          </a:xfrm>
          <a:prstGeom prst="rect">
            <a:avLst/>
          </a:prstGeom>
        </p:spPr>
        <p:txBody>
          <a:bodyPr vert="horz" wrap="square" lIns="0" tIns="0" rIns="0" bIns="0" rtlCol="0">
            <a:spAutoFit/>
          </a:bodyPr>
          <a:lstStyle/>
          <a:p>
            <a:pPr marL="12700" marR="5080">
              <a:lnSpc>
                <a:spcPct val="135600"/>
              </a:lnSpc>
              <a:tabLst>
                <a:tab pos="3053080" algn="l"/>
                <a:tab pos="3672204" algn="l"/>
              </a:tabLst>
            </a:pPr>
            <a:r>
              <a:rPr lang="ru-RU" dirty="0" smtClean="0">
                <a:solidFill>
                  <a:srgbClr val="005493"/>
                </a:solidFill>
                <a:latin typeface="+mj-lt"/>
                <a:cs typeface="Lucida Sans"/>
              </a:rPr>
              <a:t>Встроенные сравнимые типы</a:t>
            </a:r>
            <a:r>
              <a:rPr spc="10" dirty="0" smtClean="0">
                <a:solidFill>
                  <a:srgbClr val="005493"/>
                </a:solidFill>
                <a:latin typeface="+mj-lt"/>
                <a:cs typeface="Lucida Sans"/>
              </a:rPr>
              <a:t>.</a:t>
            </a:r>
            <a:r>
              <a:rPr lang="ru-RU" spc="10" dirty="0" smtClean="0">
                <a:solidFill>
                  <a:srgbClr val="005493"/>
                </a:solidFill>
                <a:latin typeface="+mj-lt"/>
                <a:cs typeface="Lucida Sans"/>
              </a:rPr>
              <a:t> </a:t>
            </a:r>
            <a:r>
              <a:rPr dirty="0" smtClean="0">
                <a:latin typeface="+mj-lt"/>
                <a:cs typeface="Lucida Sans Typewriter"/>
              </a:rPr>
              <a:t>Integer</a:t>
            </a:r>
            <a:r>
              <a:rPr dirty="0">
                <a:latin typeface="+mj-lt"/>
                <a:cs typeface="Lucida Sans"/>
              </a:rPr>
              <a:t>, </a:t>
            </a:r>
            <a:r>
              <a:rPr dirty="0">
                <a:latin typeface="+mj-lt"/>
                <a:cs typeface="Lucida Sans Typewriter"/>
              </a:rPr>
              <a:t>Double</a:t>
            </a:r>
            <a:r>
              <a:rPr dirty="0">
                <a:latin typeface="+mj-lt"/>
                <a:cs typeface="Lucida Sans"/>
              </a:rPr>
              <a:t>, </a:t>
            </a:r>
            <a:r>
              <a:rPr dirty="0">
                <a:latin typeface="+mj-lt"/>
                <a:cs typeface="Lucida Sans Typewriter"/>
              </a:rPr>
              <a:t>String</a:t>
            </a:r>
            <a:r>
              <a:rPr dirty="0">
                <a:latin typeface="+mj-lt"/>
                <a:cs typeface="Lucida Sans"/>
              </a:rPr>
              <a:t>, </a:t>
            </a:r>
            <a:r>
              <a:rPr dirty="0">
                <a:latin typeface="+mj-lt"/>
                <a:cs typeface="Lucida Sans Typewriter"/>
              </a:rPr>
              <a:t>Date</a:t>
            </a:r>
            <a:r>
              <a:rPr dirty="0">
                <a:latin typeface="+mj-lt"/>
                <a:cs typeface="Lucida Sans"/>
              </a:rPr>
              <a:t>,</a:t>
            </a:r>
            <a:r>
              <a:rPr spc="-75" dirty="0">
                <a:latin typeface="+mj-lt"/>
                <a:cs typeface="Lucida Sans"/>
              </a:rPr>
              <a:t> </a:t>
            </a:r>
            <a:r>
              <a:rPr dirty="0">
                <a:latin typeface="+mj-lt"/>
                <a:cs typeface="Lucida Sans Typewriter"/>
              </a:rPr>
              <a:t>File</a:t>
            </a:r>
            <a:r>
              <a:rPr dirty="0">
                <a:latin typeface="+mj-lt"/>
                <a:cs typeface="Lucida Sans"/>
              </a:rPr>
              <a:t>,</a:t>
            </a:r>
            <a:r>
              <a:rPr spc="-20" dirty="0">
                <a:latin typeface="+mj-lt"/>
                <a:cs typeface="Lucida Sans"/>
              </a:rPr>
              <a:t> </a:t>
            </a:r>
            <a:r>
              <a:rPr dirty="0">
                <a:latin typeface="+mj-lt"/>
                <a:cs typeface="Lucida Sans"/>
              </a:rPr>
              <a:t>... </a:t>
            </a:r>
            <a:endParaRPr lang="ru-RU" dirty="0" smtClean="0">
              <a:latin typeface="+mj-lt"/>
              <a:cs typeface="Lucida Sans"/>
            </a:endParaRPr>
          </a:p>
          <a:p>
            <a:pPr marL="12700" marR="5080">
              <a:lnSpc>
                <a:spcPct val="135600"/>
              </a:lnSpc>
              <a:tabLst>
                <a:tab pos="3053080" algn="l"/>
                <a:tab pos="3672204" algn="l"/>
              </a:tabLst>
            </a:pPr>
            <a:r>
              <a:rPr lang="ru-RU" spc="-10" dirty="0" smtClean="0">
                <a:solidFill>
                  <a:srgbClr val="005493"/>
                </a:solidFill>
                <a:latin typeface="+mj-lt"/>
                <a:cs typeface="Lucida Sans"/>
              </a:rPr>
              <a:t>Сравнимые типы определенные пользователем</a:t>
            </a:r>
            <a:r>
              <a:rPr spc="10" dirty="0" smtClean="0">
                <a:solidFill>
                  <a:srgbClr val="005493"/>
                </a:solidFill>
                <a:latin typeface="+mj-lt"/>
                <a:cs typeface="Lucida Sans"/>
              </a:rPr>
              <a:t>.</a:t>
            </a:r>
            <a:r>
              <a:rPr lang="ru-RU" spc="10" dirty="0" smtClean="0">
                <a:solidFill>
                  <a:srgbClr val="005493"/>
                </a:solidFill>
                <a:latin typeface="+mj-lt"/>
                <a:cs typeface="Lucida Sans"/>
              </a:rPr>
              <a:t> </a:t>
            </a:r>
            <a:r>
              <a:rPr lang="ru-RU" dirty="0" smtClean="0">
                <a:latin typeface="+mj-lt"/>
                <a:cs typeface="Lucida Sans"/>
              </a:rPr>
              <a:t>Должны реализовывать интерфейс </a:t>
            </a:r>
            <a:r>
              <a:rPr dirty="0" smtClean="0">
                <a:latin typeface="+mj-lt"/>
                <a:cs typeface="Lucida Sans Typewriter"/>
              </a:rPr>
              <a:t>Comparable</a:t>
            </a:r>
            <a:r>
              <a:rPr dirty="0" smtClean="0">
                <a:latin typeface="+mj-lt"/>
                <a:cs typeface="Lucida Sans"/>
              </a:rPr>
              <a:t>.</a:t>
            </a:r>
            <a:endParaRPr dirty="0">
              <a:latin typeface="+mj-lt"/>
              <a:cs typeface="Lucida Sans"/>
            </a:endParaRPr>
          </a:p>
        </p:txBody>
      </p:sp>
      <p:sp>
        <p:nvSpPr>
          <p:cNvPr id="4" name="object 4"/>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45" dirty="0" smtClean="0">
                <a:latin typeface="+mj-lt"/>
              </a:rPr>
              <a:t>Интерфейс </a:t>
            </a:r>
            <a:r>
              <a:rPr sz="2800" b="1" spc="45" dirty="0" smtClean="0">
                <a:latin typeface="+mj-lt"/>
              </a:rPr>
              <a:t>Comparable</a:t>
            </a:r>
            <a:endParaRPr sz="2800" b="1" spc="-25" dirty="0">
              <a:latin typeface="+mj-lt"/>
            </a:endParaRPr>
          </a:p>
        </p:txBody>
      </p:sp>
      <p:sp>
        <p:nvSpPr>
          <p:cNvPr id="5" name="object 5"/>
          <p:cNvSpPr/>
          <p:nvPr/>
        </p:nvSpPr>
        <p:spPr>
          <a:xfrm>
            <a:off x="6341211" y="3699573"/>
            <a:ext cx="1240091" cy="95123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791200" y="4760729"/>
            <a:ext cx="2352010" cy="184666"/>
          </a:xfrm>
          <a:prstGeom prst="rect">
            <a:avLst/>
          </a:prstGeom>
        </p:spPr>
        <p:txBody>
          <a:bodyPr vert="horz" wrap="square" lIns="0" tIns="0" rIns="0" bIns="0" rtlCol="0">
            <a:spAutoFit/>
          </a:bodyPr>
          <a:lstStyle/>
          <a:p>
            <a:pPr marL="12700">
              <a:lnSpc>
                <a:spcPct val="100000"/>
              </a:lnSpc>
            </a:pPr>
            <a:r>
              <a:rPr lang="ru-RU" sz="1200" b="1" dirty="0" smtClean="0">
                <a:latin typeface="Lucida Sans"/>
                <a:cs typeface="Lucida Sans"/>
              </a:rPr>
              <a:t>Больше чем </a:t>
            </a:r>
            <a:r>
              <a:rPr sz="1200" b="1" dirty="0" smtClean="0">
                <a:latin typeface="Lucida Sans"/>
                <a:cs typeface="Lucida Sans"/>
              </a:rPr>
              <a:t>(</a:t>
            </a:r>
            <a:r>
              <a:rPr lang="ru-RU" sz="1200" b="1" dirty="0" smtClean="0">
                <a:latin typeface="Lucida Sans"/>
                <a:cs typeface="Lucida Sans"/>
              </a:rPr>
              <a:t>возвращаем </a:t>
            </a:r>
            <a:r>
              <a:rPr sz="1200" b="1" spc="75" dirty="0" smtClean="0">
                <a:latin typeface="Lucida Sans"/>
                <a:cs typeface="Lucida Sans"/>
              </a:rPr>
              <a:t>+1</a:t>
            </a:r>
            <a:r>
              <a:rPr sz="1200" b="1" spc="75" dirty="0">
                <a:latin typeface="Lucida Sans"/>
                <a:cs typeface="Lucida Sans"/>
              </a:rPr>
              <a:t>)</a:t>
            </a:r>
            <a:endParaRPr sz="1200" dirty="0">
              <a:latin typeface="Lucida Sans"/>
              <a:cs typeface="Lucida Sans"/>
            </a:endParaRPr>
          </a:p>
        </p:txBody>
      </p:sp>
      <p:sp>
        <p:nvSpPr>
          <p:cNvPr id="7" name="object 7"/>
          <p:cNvSpPr txBox="1"/>
          <p:nvPr/>
        </p:nvSpPr>
        <p:spPr>
          <a:xfrm>
            <a:off x="6492723" y="4226631"/>
            <a:ext cx="113030" cy="197485"/>
          </a:xfrm>
          <a:prstGeom prst="rect">
            <a:avLst/>
          </a:prstGeom>
        </p:spPr>
        <p:txBody>
          <a:bodyPr vert="horz" wrap="square" lIns="0" tIns="0" rIns="0" bIns="0" rtlCol="0">
            <a:spAutoFit/>
          </a:bodyPr>
          <a:lstStyle/>
          <a:p>
            <a:pPr marL="12700">
              <a:lnSpc>
                <a:spcPct val="100000"/>
              </a:lnSpc>
            </a:pPr>
            <a:r>
              <a:rPr sz="1200" spc="65" dirty="0">
                <a:solidFill>
                  <a:srgbClr val="8D3124"/>
                </a:solidFill>
                <a:latin typeface="Lucida Sans"/>
                <a:cs typeface="Lucida Sans"/>
              </a:rPr>
              <a:t>v</a:t>
            </a:r>
            <a:endParaRPr sz="1200">
              <a:latin typeface="Lucida Sans"/>
              <a:cs typeface="Lucida Sans"/>
            </a:endParaRPr>
          </a:p>
        </p:txBody>
      </p:sp>
      <p:sp>
        <p:nvSpPr>
          <p:cNvPr id="8" name="object 8"/>
          <p:cNvSpPr txBox="1"/>
          <p:nvPr/>
        </p:nvSpPr>
        <p:spPr>
          <a:xfrm>
            <a:off x="7303403" y="3930975"/>
            <a:ext cx="153670" cy="197485"/>
          </a:xfrm>
          <a:prstGeom prst="rect">
            <a:avLst/>
          </a:prstGeom>
        </p:spPr>
        <p:txBody>
          <a:bodyPr vert="horz" wrap="square" lIns="0" tIns="0" rIns="0" bIns="0" rtlCol="0">
            <a:spAutoFit/>
          </a:bodyPr>
          <a:lstStyle/>
          <a:p>
            <a:pPr marL="12700">
              <a:lnSpc>
                <a:spcPct val="100000"/>
              </a:lnSpc>
            </a:pPr>
            <a:r>
              <a:rPr sz="1200" spc="80" dirty="0">
                <a:solidFill>
                  <a:srgbClr val="8D3124"/>
                </a:solidFill>
                <a:latin typeface="Lucida Sans"/>
                <a:cs typeface="Lucida Sans"/>
              </a:rPr>
              <a:t>w</a:t>
            </a:r>
            <a:endParaRPr sz="1200">
              <a:latin typeface="Lucida Sans"/>
              <a:cs typeface="Lucida Sans"/>
            </a:endParaRPr>
          </a:p>
        </p:txBody>
      </p:sp>
      <p:sp>
        <p:nvSpPr>
          <p:cNvPr id="9" name="object 9"/>
          <p:cNvSpPr/>
          <p:nvPr/>
        </p:nvSpPr>
        <p:spPr>
          <a:xfrm>
            <a:off x="1841144" y="3697808"/>
            <a:ext cx="1240078" cy="95123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295400" y="4760729"/>
            <a:ext cx="2295804" cy="184666"/>
          </a:xfrm>
          <a:prstGeom prst="rect">
            <a:avLst/>
          </a:prstGeom>
        </p:spPr>
        <p:txBody>
          <a:bodyPr vert="horz" wrap="square" lIns="0" tIns="0" rIns="0" bIns="0" rtlCol="0">
            <a:spAutoFit/>
          </a:bodyPr>
          <a:lstStyle/>
          <a:p>
            <a:pPr marL="12700">
              <a:lnSpc>
                <a:spcPct val="100000"/>
              </a:lnSpc>
            </a:pPr>
            <a:r>
              <a:rPr lang="ru-RU" sz="1200" b="1" spc="-5" dirty="0" smtClean="0">
                <a:latin typeface="Lucida Sans"/>
                <a:cs typeface="Lucida Sans"/>
              </a:rPr>
              <a:t>Меньше чем </a:t>
            </a:r>
            <a:r>
              <a:rPr sz="1200" b="1" dirty="0" smtClean="0">
                <a:latin typeface="Lucida Sans"/>
                <a:cs typeface="Lucida Sans"/>
              </a:rPr>
              <a:t>(</a:t>
            </a:r>
            <a:r>
              <a:rPr lang="ru-RU" sz="1200" b="1" dirty="0" smtClean="0">
                <a:latin typeface="Lucida Sans"/>
                <a:cs typeface="Lucida Sans"/>
              </a:rPr>
              <a:t>возвращаем</a:t>
            </a:r>
            <a:r>
              <a:rPr sz="1200" b="1" spc="-25" dirty="0" smtClean="0">
                <a:latin typeface="Lucida Sans"/>
                <a:cs typeface="Lucida Sans"/>
              </a:rPr>
              <a:t> </a:t>
            </a:r>
            <a:r>
              <a:rPr sz="1200" b="1" spc="145" dirty="0">
                <a:latin typeface="Lucida Sans"/>
                <a:cs typeface="Lucida Sans"/>
              </a:rPr>
              <a:t>-1)</a:t>
            </a:r>
            <a:endParaRPr sz="1200" dirty="0">
              <a:latin typeface="Lucida Sans"/>
              <a:cs typeface="Lucida Sans"/>
            </a:endParaRPr>
          </a:p>
        </p:txBody>
      </p:sp>
      <p:sp>
        <p:nvSpPr>
          <p:cNvPr id="11" name="object 11"/>
          <p:cNvSpPr txBox="1"/>
          <p:nvPr/>
        </p:nvSpPr>
        <p:spPr>
          <a:xfrm>
            <a:off x="1991068" y="3988201"/>
            <a:ext cx="113030" cy="197485"/>
          </a:xfrm>
          <a:prstGeom prst="rect">
            <a:avLst/>
          </a:prstGeom>
        </p:spPr>
        <p:txBody>
          <a:bodyPr vert="horz" wrap="square" lIns="0" tIns="0" rIns="0" bIns="0" rtlCol="0">
            <a:spAutoFit/>
          </a:bodyPr>
          <a:lstStyle/>
          <a:p>
            <a:pPr marL="12700">
              <a:lnSpc>
                <a:spcPct val="100000"/>
              </a:lnSpc>
            </a:pPr>
            <a:r>
              <a:rPr sz="1200" spc="65" dirty="0">
                <a:solidFill>
                  <a:srgbClr val="8D3124"/>
                </a:solidFill>
                <a:latin typeface="Lucida Sans"/>
                <a:cs typeface="Lucida Sans"/>
              </a:rPr>
              <a:t>v</a:t>
            </a:r>
            <a:endParaRPr sz="1200">
              <a:latin typeface="Lucida Sans"/>
              <a:cs typeface="Lucida Sans"/>
            </a:endParaRPr>
          </a:p>
        </p:txBody>
      </p:sp>
      <p:sp>
        <p:nvSpPr>
          <p:cNvPr id="12" name="object 12"/>
          <p:cNvSpPr txBox="1"/>
          <p:nvPr/>
        </p:nvSpPr>
        <p:spPr>
          <a:xfrm>
            <a:off x="2811285" y="4236169"/>
            <a:ext cx="153670" cy="197485"/>
          </a:xfrm>
          <a:prstGeom prst="rect">
            <a:avLst/>
          </a:prstGeom>
        </p:spPr>
        <p:txBody>
          <a:bodyPr vert="horz" wrap="square" lIns="0" tIns="0" rIns="0" bIns="0" rtlCol="0">
            <a:spAutoFit/>
          </a:bodyPr>
          <a:lstStyle/>
          <a:p>
            <a:pPr marL="12700">
              <a:lnSpc>
                <a:spcPct val="100000"/>
              </a:lnSpc>
            </a:pPr>
            <a:r>
              <a:rPr sz="1200" spc="80" dirty="0">
                <a:solidFill>
                  <a:srgbClr val="8D3124"/>
                </a:solidFill>
                <a:latin typeface="Lucida Sans"/>
                <a:cs typeface="Lucida Sans"/>
              </a:rPr>
              <a:t>w</a:t>
            </a:r>
            <a:endParaRPr sz="1200">
              <a:latin typeface="Lucida Sans"/>
              <a:cs typeface="Lucida Sans"/>
            </a:endParaRPr>
          </a:p>
        </p:txBody>
      </p:sp>
      <p:sp>
        <p:nvSpPr>
          <p:cNvPr id="13" name="object 13"/>
          <p:cNvSpPr/>
          <p:nvPr/>
        </p:nvSpPr>
        <p:spPr>
          <a:xfrm>
            <a:off x="4172940" y="3701884"/>
            <a:ext cx="1246070" cy="941971"/>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3962400" y="4760729"/>
            <a:ext cx="1711451" cy="184666"/>
          </a:xfrm>
          <a:prstGeom prst="rect">
            <a:avLst/>
          </a:prstGeom>
        </p:spPr>
        <p:txBody>
          <a:bodyPr vert="horz" wrap="square" lIns="0" tIns="0" rIns="0" bIns="0" rtlCol="0">
            <a:spAutoFit/>
          </a:bodyPr>
          <a:lstStyle/>
          <a:p>
            <a:pPr marL="12700">
              <a:lnSpc>
                <a:spcPct val="100000"/>
              </a:lnSpc>
            </a:pPr>
            <a:r>
              <a:rPr lang="ru-RU" sz="1200" b="1" dirty="0" smtClean="0">
                <a:latin typeface="Lucida Sans"/>
                <a:cs typeface="Lucida Sans"/>
              </a:rPr>
              <a:t>Равен </a:t>
            </a:r>
            <a:r>
              <a:rPr sz="1200" b="1" dirty="0" smtClean="0">
                <a:latin typeface="Lucida Sans"/>
                <a:cs typeface="Lucida Sans"/>
              </a:rPr>
              <a:t>(</a:t>
            </a:r>
            <a:r>
              <a:rPr lang="ru-RU" sz="1200" b="1" dirty="0" smtClean="0">
                <a:latin typeface="Lucida Sans"/>
                <a:cs typeface="Lucida Sans"/>
              </a:rPr>
              <a:t>возвращаем </a:t>
            </a:r>
            <a:r>
              <a:rPr sz="1200" b="1" spc="20" dirty="0" smtClean="0">
                <a:latin typeface="Lucida Sans"/>
                <a:cs typeface="Lucida Sans"/>
              </a:rPr>
              <a:t>0</a:t>
            </a:r>
            <a:r>
              <a:rPr sz="1200" b="1" spc="20" dirty="0">
                <a:latin typeface="Lucida Sans"/>
                <a:cs typeface="Lucida Sans"/>
              </a:rPr>
              <a:t>)</a:t>
            </a:r>
            <a:endParaRPr sz="1200" dirty="0">
              <a:latin typeface="Lucida Sans"/>
              <a:cs typeface="Lucida Sans"/>
            </a:endParaRPr>
          </a:p>
        </p:txBody>
      </p:sp>
      <p:sp>
        <p:nvSpPr>
          <p:cNvPr id="17" name="object 17"/>
          <p:cNvSpPr txBox="1"/>
          <p:nvPr/>
        </p:nvSpPr>
        <p:spPr>
          <a:xfrm>
            <a:off x="9653744" y="7302100"/>
            <a:ext cx="170815" cy="140335"/>
          </a:xfrm>
          <a:prstGeom prst="rect">
            <a:avLst/>
          </a:prstGeom>
        </p:spPr>
        <p:txBody>
          <a:bodyPr vert="horz" wrap="square" lIns="0" tIns="0" rIns="0" bIns="0" rtlCol="0">
            <a:spAutoFit/>
          </a:bodyPr>
          <a:lstStyle/>
          <a:p>
            <a:pPr marL="12700">
              <a:lnSpc>
                <a:spcPts val="990"/>
              </a:lnSpc>
            </a:pPr>
            <a:r>
              <a:rPr sz="900" dirty="0">
                <a:latin typeface="Lucida Sans"/>
                <a:cs typeface="Lucida Sans"/>
              </a:rPr>
              <a:t>10</a:t>
            </a:r>
            <a:endParaRPr sz="900">
              <a:latin typeface="Lucida Sans"/>
              <a:cs typeface="Lucida Sans"/>
            </a:endParaRPr>
          </a:p>
        </p:txBody>
      </p:sp>
      <p:sp>
        <p:nvSpPr>
          <p:cNvPr id="15" name="object 15"/>
          <p:cNvSpPr txBox="1"/>
          <p:nvPr/>
        </p:nvSpPr>
        <p:spPr>
          <a:xfrm>
            <a:off x="4308654" y="4112179"/>
            <a:ext cx="113030" cy="197485"/>
          </a:xfrm>
          <a:prstGeom prst="rect">
            <a:avLst/>
          </a:prstGeom>
        </p:spPr>
        <p:txBody>
          <a:bodyPr vert="horz" wrap="square" lIns="0" tIns="0" rIns="0" bIns="0" rtlCol="0">
            <a:spAutoFit/>
          </a:bodyPr>
          <a:lstStyle/>
          <a:p>
            <a:pPr marL="12700">
              <a:lnSpc>
                <a:spcPct val="100000"/>
              </a:lnSpc>
            </a:pPr>
            <a:r>
              <a:rPr sz="1200" spc="65" dirty="0">
                <a:solidFill>
                  <a:srgbClr val="8D3124"/>
                </a:solidFill>
                <a:latin typeface="Lucida Sans"/>
                <a:cs typeface="Lucida Sans"/>
              </a:rPr>
              <a:t>v</a:t>
            </a:r>
            <a:endParaRPr sz="1200">
              <a:latin typeface="Lucida Sans"/>
              <a:cs typeface="Lucida Sans"/>
            </a:endParaRPr>
          </a:p>
        </p:txBody>
      </p:sp>
      <p:sp>
        <p:nvSpPr>
          <p:cNvPr id="16" name="object 16"/>
          <p:cNvSpPr txBox="1"/>
          <p:nvPr/>
        </p:nvSpPr>
        <p:spPr>
          <a:xfrm>
            <a:off x="5167021" y="4102654"/>
            <a:ext cx="153670" cy="197485"/>
          </a:xfrm>
          <a:prstGeom prst="rect">
            <a:avLst/>
          </a:prstGeom>
        </p:spPr>
        <p:txBody>
          <a:bodyPr vert="horz" wrap="square" lIns="0" tIns="0" rIns="0" bIns="0" rtlCol="0">
            <a:spAutoFit/>
          </a:bodyPr>
          <a:lstStyle/>
          <a:p>
            <a:pPr marL="12700">
              <a:lnSpc>
                <a:spcPct val="100000"/>
              </a:lnSpc>
            </a:pPr>
            <a:r>
              <a:rPr sz="1200" spc="80" dirty="0">
                <a:solidFill>
                  <a:srgbClr val="8D3124"/>
                </a:solidFill>
                <a:latin typeface="Lucida Sans"/>
                <a:cs typeface="Lucida Sans"/>
              </a:rPr>
              <a:t>w</a:t>
            </a:r>
            <a:endParaRPr sz="1200">
              <a:latin typeface="Lucida Sans"/>
              <a:cs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1" y="1241530"/>
            <a:ext cx="5908675" cy="276999"/>
          </a:xfrm>
          <a:prstGeom prst="rect">
            <a:avLst/>
          </a:prstGeom>
        </p:spPr>
        <p:txBody>
          <a:bodyPr vert="horz" wrap="square" lIns="0" tIns="0" rIns="0" bIns="0" rtlCol="0">
            <a:spAutoFit/>
          </a:bodyPr>
          <a:lstStyle/>
          <a:p>
            <a:pPr marL="12700">
              <a:lnSpc>
                <a:spcPct val="100000"/>
              </a:lnSpc>
              <a:tabLst>
                <a:tab pos="1854835" algn="l"/>
              </a:tabLst>
            </a:pPr>
            <a:r>
              <a:rPr lang="ru-RU" dirty="0" smtClean="0">
                <a:solidFill>
                  <a:srgbClr val="005493"/>
                </a:solidFill>
                <a:latin typeface="+mj-lt"/>
                <a:cs typeface="Lucida Sans"/>
              </a:rPr>
              <a:t>Тип данных </a:t>
            </a:r>
            <a:r>
              <a:rPr dirty="0" smtClean="0">
                <a:solidFill>
                  <a:srgbClr val="005493"/>
                </a:solidFill>
                <a:latin typeface="+mj-lt"/>
                <a:cs typeface="Lucida Sans"/>
              </a:rPr>
              <a:t>Date</a:t>
            </a:r>
            <a:r>
              <a:rPr spc="15" dirty="0" smtClean="0">
                <a:solidFill>
                  <a:srgbClr val="005493"/>
                </a:solidFill>
                <a:latin typeface="+mj-lt"/>
                <a:cs typeface="Lucida Sans"/>
              </a:rPr>
              <a:t>.</a:t>
            </a:r>
            <a:r>
              <a:rPr lang="ru-RU" spc="15" dirty="0" smtClean="0">
                <a:solidFill>
                  <a:srgbClr val="005493"/>
                </a:solidFill>
                <a:latin typeface="+mj-lt"/>
                <a:cs typeface="Lucida Sans"/>
              </a:rPr>
              <a:t> </a:t>
            </a:r>
            <a:r>
              <a:rPr lang="ru-RU" dirty="0" smtClean="0">
                <a:latin typeface="+mj-lt"/>
                <a:cs typeface="Lucida Sans"/>
              </a:rPr>
              <a:t>Упрощенная версия </a:t>
            </a:r>
            <a:r>
              <a:rPr dirty="0" err="1" smtClean="0">
                <a:latin typeface="+mj-lt"/>
                <a:cs typeface="Lucida Sans Typewriter"/>
              </a:rPr>
              <a:t>java.util.Date</a:t>
            </a:r>
            <a:r>
              <a:rPr dirty="0">
                <a:latin typeface="+mj-lt"/>
                <a:cs typeface="Lucida Sans"/>
              </a:rPr>
              <a:t>.</a:t>
            </a:r>
          </a:p>
        </p:txBody>
      </p:sp>
      <p:sp>
        <p:nvSpPr>
          <p:cNvPr id="3" name="object 3"/>
          <p:cNvSpPr/>
          <p:nvPr/>
        </p:nvSpPr>
        <p:spPr>
          <a:xfrm>
            <a:off x="990600" y="1739900"/>
            <a:ext cx="6235700" cy="56769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62953" y="1811566"/>
            <a:ext cx="6018530" cy="5455920"/>
          </a:xfrm>
          <a:custGeom>
            <a:avLst/>
            <a:gdLst/>
            <a:ahLst/>
            <a:cxnLst/>
            <a:rect l="l" t="t" r="r" b="b"/>
            <a:pathLst>
              <a:path w="6018530" h="5455920">
                <a:moveTo>
                  <a:pt x="0" y="0"/>
                </a:moveTo>
                <a:lnTo>
                  <a:pt x="6018096" y="0"/>
                </a:lnTo>
                <a:lnTo>
                  <a:pt x="6018096" y="5455392"/>
                </a:lnTo>
                <a:lnTo>
                  <a:pt x="0" y="5455392"/>
                </a:lnTo>
                <a:lnTo>
                  <a:pt x="0" y="0"/>
                </a:lnTo>
                <a:close/>
              </a:path>
            </a:pathLst>
          </a:custGeom>
          <a:solidFill>
            <a:srgbClr val="CBCBCB"/>
          </a:solidFill>
        </p:spPr>
        <p:txBody>
          <a:bodyPr wrap="square" lIns="0" tIns="0" rIns="0" bIns="0" rtlCol="0"/>
          <a:lstStyle/>
          <a:p>
            <a:endParaRPr/>
          </a:p>
        </p:txBody>
      </p:sp>
      <p:sp>
        <p:nvSpPr>
          <p:cNvPr id="5" name="object 5"/>
          <p:cNvSpPr/>
          <p:nvPr/>
        </p:nvSpPr>
        <p:spPr>
          <a:xfrm>
            <a:off x="1215551" y="4574628"/>
            <a:ext cx="5713095" cy="2365375"/>
          </a:xfrm>
          <a:custGeom>
            <a:avLst/>
            <a:gdLst/>
            <a:ahLst/>
            <a:cxnLst/>
            <a:rect l="l" t="t" r="r" b="b"/>
            <a:pathLst>
              <a:path w="5713095" h="2365375">
                <a:moveTo>
                  <a:pt x="0" y="0"/>
                </a:moveTo>
                <a:lnTo>
                  <a:pt x="5712908" y="0"/>
                </a:lnTo>
                <a:lnTo>
                  <a:pt x="5712908" y="2365277"/>
                </a:lnTo>
                <a:lnTo>
                  <a:pt x="0" y="2365277"/>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1208277" y="1916725"/>
            <a:ext cx="5193030" cy="5324535"/>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public class Date implements</a:t>
            </a:r>
            <a:r>
              <a:rPr sz="1500" spc="-90" dirty="0">
                <a:latin typeface="Lucida Sans Typewriter"/>
                <a:cs typeface="Lucida Sans Typewriter"/>
              </a:rPr>
              <a:t> </a:t>
            </a:r>
            <a:r>
              <a:rPr sz="1500" dirty="0">
                <a:latin typeface="Lucida Sans Typewriter"/>
                <a:cs typeface="Lucida Sans Typewriter"/>
              </a:rPr>
              <a:t>Comparable&lt;Date&gt;</a:t>
            </a:r>
          </a:p>
          <a:p>
            <a:pPr marL="12700">
              <a:lnSpc>
                <a:spcPct val="100000"/>
              </a:lnSpc>
              <a:spcBef>
                <a:spcPts val="75"/>
              </a:spcBef>
            </a:pPr>
            <a:r>
              <a:rPr sz="1500" dirty="0">
                <a:latin typeface="Lucida Sans Typewriter"/>
                <a:cs typeface="Lucida Sans Typewriter"/>
              </a:rPr>
              <a:t>{</a:t>
            </a:r>
          </a:p>
          <a:p>
            <a:pPr marL="356870">
              <a:lnSpc>
                <a:spcPct val="100000"/>
              </a:lnSpc>
              <a:spcBef>
                <a:spcPts val="75"/>
              </a:spcBef>
            </a:pPr>
            <a:r>
              <a:rPr sz="1500" dirty="0">
                <a:latin typeface="Lucida Sans Typewriter"/>
                <a:cs typeface="Lucida Sans Typewriter"/>
              </a:rPr>
              <a:t>private final int month, day,</a:t>
            </a:r>
            <a:r>
              <a:rPr sz="1500" spc="-90" dirty="0">
                <a:latin typeface="Lucida Sans Typewriter"/>
                <a:cs typeface="Lucida Sans Typewriter"/>
              </a:rPr>
              <a:t> </a:t>
            </a:r>
            <a:r>
              <a:rPr sz="1500" dirty="0">
                <a:latin typeface="Lucida Sans Typewriter"/>
                <a:cs typeface="Lucida Sans Typewriter"/>
              </a:rPr>
              <a:t>year;</a:t>
            </a:r>
          </a:p>
          <a:p>
            <a:pPr>
              <a:lnSpc>
                <a:spcPct val="100000"/>
              </a:lnSpc>
              <a:spcBef>
                <a:spcPts val="40"/>
              </a:spcBef>
            </a:pPr>
            <a:endParaRPr sz="1600" dirty="0">
              <a:latin typeface="Times New Roman"/>
              <a:cs typeface="Times New Roman"/>
            </a:endParaRPr>
          </a:p>
          <a:p>
            <a:pPr marL="356870">
              <a:lnSpc>
                <a:spcPct val="100000"/>
              </a:lnSpc>
            </a:pPr>
            <a:r>
              <a:rPr sz="1500" dirty="0">
                <a:latin typeface="Lucida Sans Typewriter"/>
                <a:cs typeface="Lucida Sans Typewriter"/>
              </a:rPr>
              <a:t>public Date(int m, int d, int</a:t>
            </a:r>
            <a:r>
              <a:rPr sz="1500" spc="-95" dirty="0">
                <a:latin typeface="Lucida Sans Typewriter"/>
                <a:cs typeface="Lucida Sans Typewriter"/>
              </a:rPr>
              <a:t> </a:t>
            </a:r>
            <a:r>
              <a:rPr sz="1500" dirty="0">
                <a:latin typeface="Lucida Sans Typewriter"/>
                <a:cs typeface="Lucida Sans Typewriter"/>
              </a:rPr>
              <a:t>y)</a:t>
            </a:r>
          </a:p>
          <a:p>
            <a:pPr marL="356870">
              <a:lnSpc>
                <a:spcPct val="100000"/>
              </a:lnSpc>
              <a:spcBef>
                <a:spcPts val="75"/>
              </a:spcBef>
            </a:pPr>
            <a:r>
              <a:rPr sz="1500" dirty="0" smtClean="0">
                <a:latin typeface="Lucida Sans Typewriter"/>
                <a:cs typeface="Lucida Sans Typewriter"/>
              </a:rPr>
              <a:t>{</a:t>
            </a:r>
            <a:endParaRPr lang="ru-RU" sz="1500" dirty="0" smtClean="0">
              <a:latin typeface="Lucida Sans Typewriter"/>
              <a:cs typeface="Lucida Sans Typewriter"/>
            </a:endParaRPr>
          </a:p>
          <a:p>
            <a:pPr marL="719138">
              <a:lnSpc>
                <a:spcPct val="100000"/>
              </a:lnSpc>
              <a:spcBef>
                <a:spcPts val="75"/>
              </a:spcBef>
            </a:pPr>
            <a:r>
              <a:rPr lang="en-US" sz="1500" dirty="0" smtClean="0">
                <a:latin typeface="Lucida Sans Typewriter"/>
                <a:cs typeface="Lucida Sans Typewriter"/>
              </a:rPr>
              <a:t>month = m;</a:t>
            </a:r>
          </a:p>
          <a:p>
            <a:pPr marL="719138">
              <a:lnSpc>
                <a:spcPct val="100000"/>
              </a:lnSpc>
              <a:spcBef>
                <a:spcPts val="75"/>
              </a:spcBef>
            </a:pPr>
            <a:r>
              <a:rPr lang="en-US" sz="1500" dirty="0">
                <a:latin typeface="Lucida Sans Typewriter"/>
                <a:cs typeface="Lucida Sans Typewriter"/>
              </a:rPr>
              <a:t>d</a:t>
            </a:r>
            <a:r>
              <a:rPr lang="en-US" sz="1500" dirty="0" smtClean="0">
                <a:latin typeface="Lucida Sans Typewriter"/>
                <a:cs typeface="Lucida Sans Typewriter"/>
              </a:rPr>
              <a:t>ay = d;</a:t>
            </a:r>
          </a:p>
          <a:p>
            <a:pPr marL="719138">
              <a:lnSpc>
                <a:spcPct val="100000"/>
              </a:lnSpc>
              <a:spcBef>
                <a:spcPts val="75"/>
              </a:spcBef>
            </a:pPr>
            <a:r>
              <a:rPr lang="en-US" sz="1500" dirty="0" smtClean="0">
                <a:latin typeface="Lucida Sans Typewriter"/>
                <a:cs typeface="Lucida Sans Typewriter"/>
              </a:rPr>
              <a:t>year = y;</a:t>
            </a:r>
          </a:p>
          <a:p>
            <a:pPr marL="356870">
              <a:lnSpc>
                <a:spcPct val="100000"/>
              </a:lnSpc>
              <a:spcBef>
                <a:spcPts val="75"/>
              </a:spcBef>
            </a:pPr>
            <a:r>
              <a:rPr lang="en-US" sz="1500" dirty="0" smtClean="0">
                <a:latin typeface="Lucida Sans Typewriter"/>
                <a:cs typeface="Lucida Sans Typewriter"/>
              </a:rPr>
              <a:t>}</a:t>
            </a:r>
          </a:p>
          <a:p>
            <a:pPr marL="356870">
              <a:lnSpc>
                <a:spcPct val="100000"/>
              </a:lnSpc>
              <a:spcBef>
                <a:spcPts val="75"/>
              </a:spcBef>
            </a:pPr>
            <a:endParaRPr lang="en-US" sz="1500" dirty="0" smtClean="0">
              <a:latin typeface="Lucida Sans Typewriter"/>
              <a:cs typeface="Lucida Sans Typewriter"/>
            </a:endParaRPr>
          </a:p>
          <a:p>
            <a:pPr marL="356870">
              <a:spcBef>
                <a:spcPts val="75"/>
              </a:spcBef>
            </a:pPr>
            <a:r>
              <a:rPr lang="en-US" sz="1500" dirty="0" smtClean="0">
                <a:latin typeface="Lucida Sans Typewriter"/>
                <a:cs typeface="Lucida Sans Typewriter"/>
              </a:rPr>
              <a:t>public </a:t>
            </a:r>
            <a:r>
              <a:rPr lang="en-US" sz="1500" dirty="0" err="1" smtClean="0">
                <a:latin typeface="Lucida Sans Typewriter"/>
                <a:cs typeface="Lucida Sans Typewriter"/>
              </a:rPr>
              <a:t>int</a:t>
            </a:r>
            <a:r>
              <a:rPr lang="en-US" sz="1500" spc="-95" dirty="0" smtClean="0">
                <a:latin typeface="Lucida Sans Typewriter"/>
                <a:cs typeface="Lucida Sans Typewriter"/>
              </a:rPr>
              <a:t> </a:t>
            </a:r>
            <a:r>
              <a:rPr lang="en-US" sz="1500" dirty="0" err="1" smtClean="0">
                <a:latin typeface="Lucida Sans Typewriter"/>
                <a:cs typeface="Lucida Sans Typewriter"/>
              </a:rPr>
              <a:t>compareTo</a:t>
            </a:r>
            <a:r>
              <a:rPr lang="en-US" sz="1500" dirty="0" smtClean="0">
                <a:latin typeface="Lucida Sans Typewriter"/>
                <a:cs typeface="Lucida Sans Typewriter"/>
              </a:rPr>
              <a:t>(Date that)</a:t>
            </a:r>
          </a:p>
          <a:p>
            <a:pPr marL="356870">
              <a:spcBef>
                <a:spcPts val="75"/>
              </a:spcBef>
            </a:pPr>
            <a:r>
              <a:rPr lang="en-US" sz="1500" dirty="0" smtClean="0">
                <a:latin typeface="Lucida Sans Typewriter"/>
                <a:cs typeface="Lucida Sans Typewriter"/>
              </a:rPr>
              <a:t>{</a:t>
            </a:r>
          </a:p>
          <a:p>
            <a:pPr marL="719138">
              <a:spcBef>
                <a:spcPts val="75"/>
              </a:spcBef>
            </a:pPr>
            <a:r>
              <a:rPr lang="en-US" sz="1500" dirty="0" smtClean="0">
                <a:latin typeface="Lucida Sans Typewriter"/>
                <a:cs typeface="Lucida Sans Typewriter"/>
              </a:rPr>
              <a:t>if (</a:t>
            </a:r>
            <a:r>
              <a:rPr lang="en-US" sz="1500" dirty="0" err="1" smtClean="0">
                <a:latin typeface="Lucida Sans Typewriter"/>
                <a:cs typeface="Lucida Sans Typewriter"/>
              </a:rPr>
              <a:t>this.year</a:t>
            </a:r>
            <a:r>
              <a:rPr lang="en-US" sz="1500" dirty="0" smtClean="0">
                <a:latin typeface="Lucida Sans Typewriter"/>
                <a:cs typeface="Lucida Sans Typewriter"/>
              </a:rPr>
              <a:t> &lt; </a:t>
            </a:r>
            <a:r>
              <a:rPr lang="en-US" sz="1500" dirty="0" err="1" smtClean="0">
                <a:latin typeface="Lucida Sans Typewriter"/>
                <a:cs typeface="Lucida Sans Typewriter"/>
              </a:rPr>
              <a:t>that.year</a:t>
            </a:r>
            <a:r>
              <a:rPr lang="en-US" sz="1500" dirty="0" smtClean="0">
                <a:latin typeface="Lucida Sans Typewriter"/>
                <a:cs typeface="Lucida Sans Typewriter"/>
              </a:rPr>
              <a:t>) return -1;</a:t>
            </a:r>
          </a:p>
          <a:p>
            <a:pPr marL="719138">
              <a:spcBef>
                <a:spcPts val="75"/>
              </a:spcBef>
            </a:pPr>
            <a:r>
              <a:rPr lang="en-US" sz="1500" dirty="0" smtClean="0">
                <a:latin typeface="Lucida Sans Typewriter"/>
                <a:cs typeface="Lucida Sans Typewriter"/>
              </a:rPr>
              <a:t>if (</a:t>
            </a:r>
            <a:r>
              <a:rPr lang="en-US" sz="1500" dirty="0" err="1" smtClean="0">
                <a:latin typeface="Lucida Sans Typewriter"/>
                <a:cs typeface="Lucida Sans Typewriter"/>
              </a:rPr>
              <a:t>this.year</a:t>
            </a:r>
            <a:r>
              <a:rPr lang="en-US" sz="1500" dirty="0" smtClean="0">
                <a:latin typeface="Lucida Sans Typewriter"/>
                <a:cs typeface="Lucida Sans Typewriter"/>
              </a:rPr>
              <a:t> &gt; </a:t>
            </a:r>
            <a:r>
              <a:rPr lang="en-US" sz="1500" dirty="0" err="1" smtClean="0">
                <a:latin typeface="Lucida Sans Typewriter"/>
                <a:cs typeface="Lucida Sans Typewriter"/>
              </a:rPr>
              <a:t>that.year</a:t>
            </a:r>
            <a:r>
              <a:rPr lang="en-US" sz="1500" dirty="0" smtClean="0">
                <a:latin typeface="Lucida Sans Typewriter"/>
                <a:cs typeface="Lucida Sans Typewriter"/>
              </a:rPr>
              <a:t>) return +1;</a:t>
            </a:r>
          </a:p>
          <a:p>
            <a:pPr marL="719138">
              <a:spcBef>
                <a:spcPts val="75"/>
              </a:spcBef>
            </a:pPr>
            <a:r>
              <a:rPr lang="en-US" sz="1500" dirty="0" smtClean="0">
                <a:latin typeface="Lucida Sans Typewriter"/>
                <a:cs typeface="Lucida Sans Typewriter"/>
              </a:rPr>
              <a:t>if (</a:t>
            </a:r>
            <a:r>
              <a:rPr lang="en-US" sz="1500" dirty="0" err="1" smtClean="0">
                <a:latin typeface="Lucida Sans Typewriter"/>
                <a:cs typeface="Lucida Sans Typewriter"/>
              </a:rPr>
              <a:t>this.month</a:t>
            </a:r>
            <a:r>
              <a:rPr lang="en-US" sz="1500" dirty="0" smtClean="0">
                <a:latin typeface="Lucida Sans Typewriter"/>
                <a:cs typeface="Lucida Sans Typewriter"/>
              </a:rPr>
              <a:t> </a:t>
            </a:r>
            <a:r>
              <a:rPr lang="en-US" sz="1500" dirty="0">
                <a:latin typeface="Lucida Sans Typewriter"/>
                <a:cs typeface="Lucida Sans Typewriter"/>
              </a:rPr>
              <a:t>&gt;</a:t>
            </a:r>
            <a:r>
              <a:rPr lang="en-US" sz="1500" dirty="0" smtClean="0">
                <a:latin typeface="Lucida Sans Typewriter"/>
                <a:cs typeface="Lucida Sans Typewriter"/>
              </a:rPr>
              <a:t> </a:t>
            </a:r>
            <a:r>
              <a:rPr lang="en-US" sz="1500" dirty="0" err="1" smtClean="0">
                <a:latin typeface="Lucida Sans Typewriter"/>
                <a:cs typeface="Lucida Sans Typewriter"/>
              </a:rPr>
              <a:t>that.month</a:t>
            </a:r>
            <a:r>
              <a:rPr lang="en-US" sz="1500" dirty="0" smtClean="0">
                <a:latin typeface="Lucida Sans Typewriter"/>
                <a:cs typeface="Lucida Sans Typewriter"/>
              </a:rPr>
              <a:t>) return -1;</a:t>
            </a:r>
          </a:p>
          <a:p>
            <a:pPr marL="719138">
              <a:spcBef>
                <a:spcPts val="75"/>
              </a:spcBef>
            </a:pPr>
            <a:r>
              <a:rPr lang="en-US" sz="1500" dirty="0" smtClean="0">
                <a:latin typeface="Lucida Sans Typewriter"/>
                <a:cs typeface="Lucida Sans Typewriter"/>
              </a:rPr>
              <a:t>if (</a:t>
            </a:r>
            <a:r>
              <a:rPr lang="en-US" sz="1500" dirty="0" err="1" smtClean="0">
                <a:latin typeface="Lucida Sans Typewriter"/>
                <a:cs typeface="Lucida Sans Typewriter"/>
              </a:rPr>
              <a:t>this.month</a:t>
            </a:r>
            <a:r>
              <a:rPr lang="en-US" sz="1500" dirty="0" smtClean="0">
                <a:latin typeface="Lucida Sans Typewriter"/>
                <a:cs typeface="Lucida Sans Typewriter"/>
              </a:rPr>
              <a:t> &lt; </a:t>
            </a:r>
            <a:r>
              <a:rPr lang="en-US" sz="1500" dirty="0" err="1" smtClean="0">
                <a:latin typeface="Lucida Sans Typewriter"/>
                <a:cs typeface="Lucida Sans Typewriter"/>
              </a:rPr>
              <a:t>that.month</a:t>
            </a:r>
            <a:r>
              <a:rPr lang="en-US" sz="1500" dirty="0" smtClean="0">
                <a:latin typeface="Lucida Sans Typewriter"/>
                <a:cs typeface="Lucida Sans Typewriter"/>
              </a:rPr>
              <a:t>) return +1;</a:t>
            </a:r>
          </a:p>
          <a:p>
            <a:pPr marL="719138">
              <a:spcBef>
                <a:spcPts val="75"/>
              </a:spcBef>
            </a:pPr>
            <a:r>
              <a:rPr lang="en-US" sz="1500" dirty="0" smtClean="0">
                <a:latin typeface="Lucida Sans Typewriter"/>
                <a:cs typeface="Lucida Sans Typewriter"/>
              </a:rPr>
              <a:t>if (</a:t>
            </a:r>
            <a:r>
              <a:rPr lang="en-US" sz="1500" dirty="0" err="1" smtClean="0">
                <a:latin typeface="Lucida Sans Typewriter"/>
                <a:cs typeface="Lucida Sans Typewriter"/>
              </a:rPr>
              <a:t>this.day</a:t>
            </a:r>
            <a:r>
              <a:rPr lang="en-US" sz="1500" dirty="0" smtClean="0">
                <a:latin typeface="Lucida Sans Typewriter"/>
                <a:cs typeface="Lucida Sans Typewriter"/>
              </a:rPr>
              <a:t> &gt; </a:t>
            </a:r>
            <a:r>
              <a:rPr lang="en-US" sz="1500" dirty="0" err="1" smtClean="0">
                <a:latin typeface="Lucida Sans Typewriter"/>
                <a:cs typeface="Lucida Sans Typewriter"/>
              </a:rPr>
              <a:t>that.day</a:t>
            </a:r>
            <a:r>
              <a:rPr lang="en-US" sz="1500" dirty="0" smtClean="0">
                <a:latin typeface="Lucida Sans Typewriter"/>
                <a:cs typeface="Lucida Sans Typewriter"/>
              </a:rPr>
              <a:t>) return -1;</a:t>
            </a:r>
          </a:p>
          <a:p>
            <a:pPr marL="719138">
              <a:spcBef>
                <a:spcPts val="75"/>
              </a:spcBef>
            </a:pPr>
            <a:r>
              <a:rPr lang="en-US" sz="1500" dirty="0" smtClean="0">
                <a:latin typeface="Lucida Sans Typewriter"/>
                <a:cs typeface="Lucida Sans Typewriter"/>
              </a:rPr>
              <a:t>if (</a:t>
            </a:r>
            <a:r>
              <a:rPr lang="en-US" sz="1500" dirty="0" err="1" smtClean="0">
                <a:latin typeface="Lucida Sans Typewriter"/>
                <a:cs typeface="Lucida Sans Typewriter"/>
              </a:rPr>
              <a:t>this.day</a:t>
            </a:r>
            <a:r>
              <a:rPr lang="en-US" sz="1500" dirty="0" smtClean="0">
                <a:latin typeface="Lucida Sans Typewriter"/>
                <a:cs typeface="Lucida Sans Typewriter"/>
              </a:rPr>
              <a:t> &lt; </a:t>
            </a:r>
            <a:r>
              <a:rPr lang="en-US" sz="1500" dirty="0" err="1" smtClean="0">
                <a:latin typeface="Lucida Sans Typewriter"/>
                <a:cs typeface="Lucida Sans Typewriter"/>
              </a:rPr>
              <a:t>that.day</a:t>
            </a:r>
            <a:r>
              <a:rPr lang="en-US" sz="1500" dirty="0" smtClean="0">
                <a:latin typeface="Lucida Sans Typewriter"/>
                <a:cs typeface="Lucida Sans Typewriter"/>
              </a:rPr>
              <a:t>) return +1;</a:t>
            </a:r>
          </a:p>
          <a:p>
            <a:pPr marL="701675">
              <a:lnSpc>
                <a:spcPct val="100000"/>
              </a:lnSpc>
            </a:pPr>
            <a:r>
              <a:rPr lang="en-US" sz="1500" dirty="0" smtClean="0">
                <a:latin typeface="Lucida Sans Typewriter"/>
                <a:cs typeface="Lucida Sans Typewriter"/>
              </a:rPr>
              <a:t>return</a:t>
            </a:r>
            <a:r>
              <a:rPr lang="en-US" sz="1500" spc="-100" dirty="0" smtClean="0">
                <a:latin typeface="Lucida Sans Typewriter"/>
                <a:cs typeface="Lucida Sans Typewriter"/>
              </a:rPr>
              <a:t> </a:t>
            </a:r>
            <a:r>
              <a:rPr lang="en-US" sz="1500" dirty="0" smtClean="0">
                <a:latin typeface="Lucida Sans Typewriter"/>
                <a:cs typeface="Lucida Sans Typewriter"/>
              </a:rPr>
              <a:t>0;</a:t>
            </a:r>
          </a:p>
          <a:p>
            <a:pPr marL="356870">
              <a:lnSpc>
                <a:spcPct val="100000"/>
              </a:lnSpc>
              <a:spcBef>
                <a:spcPts val="75"/>
              </a:spcBef>
            </a:pPr>
            <a:r>
              <a:rPr lang="en-US" sz="1500" dirty="0" smtClean="0">
                <a:latin typeface="Lucida Sans Typewriter"/>
                <a:cs typeface="Lucida Sans Typewriter"/>
              </a:rPr>
              <a:t>}</a:t>
            </a:r>
          </a:p>
          <a:p>
            <a:pPr marL="12700">
              <a:lnSpc>
                <a:spcPct val="100000"/>
              </a:lnSpc>
              <a:spcBef>
                <a:spcPts val="75"/>
              </a:spcBef>
            </a:pPr>
            <a:r>
              <a:rPr lang="en-US" sz="1500" dirty="0" smtClean="0">
                <a:latin typeface="Lucida Sans Typewriter"/>
                <a:cs typeface="Lucida Sans Typewriter"/>
              </a:rPr>
              <a:t>}</a:t>
            </a:r>
          </a:p>
        </p:txBody>
      </p:sp>
      <p:sp>
        <p:nvSpPr>
          <p:cNvPr id="12" name="object 1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10" dirty="0" smtClean="0">
                <a:latin typeface="+mj-lt"/>
              </a:rPr>
              <a:t>Реализация интерфейса </a:t>
            </a:r>
            <a:r>
              <a:rPr sz="2800" b="1" spc="45" dirty="0" smtClean="0">
                <a:latin typeface="+mj-lt"/>
              </a:rPr>
              <a:t>Comparable</a:t>
            </a:r>
            <a:endParaRPr sz="2800" b="1" spc="30" dirty="0">
              <a:latin typeface="+mj-lt"/>
            </a:endParaRPr>
          </a:p>
        </p:txBody>
      </p:sp>
      <p:sp>
        <p:nvSpPr>
          <p:cNvPr id="13" name="object 13"/>
          <p:cNvSpPr txBox="1"/>
          <p:nvPr/>
        </p:nvSpPr>
        <p:spPr>
          <a:xfrm>
            <a:off x="7561773" y="3038374"/>
            <a:ext cx="1481455" cy="443198"/>
          </a:xfrm>
          <a:prstGeom prst="rect">
            <a:avLst/>
          </a:prstGeom>
        </p:spPr>
        <p:txBody>
          <a:bodyPr vert="horz" wrap="square" lIns="0" tIns="0" rIns="0" bIns="0" rtlCol="0">
            <a:spAutoFit/>
          </a:bodyPr>
          <a:lstStyle/>
          <a:p>
            <a:pPr marR="5080" indent="11113" algn="ctr">
              <a:lnSpc>
                <a:spcPct val="119900"/>
              </a:lnSpc>
            </a:pPr>
            <a:r>
              <a:rPr lang="ru-RU" sz="1200" spc="10" dirty="0" smtClean="0">
                <a:solidFill>
                  <a:srgbClr val="8D3124"/>
                </a:solidFill>
                <a:latin typeface="Lucida Sans"/>
                <a:cs typeface="Lucida Sans"/>
              </a:rPr>
              <a:t>Только сравнивает две даты</a:t>
            </a:r>
            <a:endParaRPr sz="1200" dirty="0">
              <a:latin typeface="Lucida Sans"/>
              <a:cs typeface="Lucida Sans"/>
            </a:endParaRPr>
          </a:p>
        </p:txBody>
      </p:sp>
      <p:grpSp>
        <p:nvGrpSpPr>
          <p:cNvPr id="17" name="Группа 16"/>
          <p:cNvGrpSpPr/>
          <p:nvPr/>
        </p:nvGrpSpPr>
        <p:grpSpPr>
          <a:xfrm>
            <a:off x="5391803" y="2078366"/>
            <a:ext cx="2169970" cy="1122033"/>
            <a:chOff x="6069660" y="2252472"/>
            <a:chExt cx="1497996" cy="975238"/>
          </a:xfrm>
        </p:grpSpPr>
        <p:sp>
          <p:nvSpPr>
            <p:cNvPr id="14" name="object 14"/>
            <p:cNvSpPr/>
            <p:nvPr/>
          </p:nvSpPr>
          <p:spPr>
            <a:xfrm>
              <a:off x="6119221" y="2284735"/>
              <a:ext cx="1448435" cy="942975"/>
            </a:xfrm>
            <a:custGeom>
              <a:avLst/>
              <a:gdLst/>
              <a:ahLst/>
              <a:cxnLst/>
              <a:rect l="l" t="t" r="r" b="b"/>
              <a:pathLst>
                <a:path w="1448434" h="942975">
                  <a:moveTo>
                    <a:pt x="0" y="0"/>
                  </a:moveTo>
                  <a:lnTo>
                    <a:pt x="7992" y="5197"/>
                  </a:lnTo>
                  <a:lnTo>
                    <a:pt x="1447950" y="942486"/>
                  </a:lnTo>
                </a:path>
              </a:pathLst>
            </a:custGeom>
            <a:ln w="19074">
              <a:solidFill>
                <a:srgbClr val="8D3124"/>
              </a:solidFill>
            </a:ln>
          </p:spPr>
          <p:txBody>
            <a:bodyPr wrap="square" lIns="0" tIns="0" rIns="0" bIns="0" rtlCol="0"/>
            <a:lstStyle/>
            <a:p>
              <a:endParaRPr/>
            </a:p>
          </p:txBody>
        </p:sp>
        <p:sp>
          <p:nvSpPr>
            <p:cNvPr id="15" name="object 15"/>
            <p:cNvSpPr/>
            <p:nvPr/>
          </p:nvSpPr>
          <p:spPr>
            <a:xfrm>
              <a:off x="6069660" y="2252472"/>
              <a:ext cx="102235" cy="88900"/>
            </a:xfrm>
            <a:custGeom>
              <a:avLst/>
              <a:gdLst/>
              <a:ahLst/>
              <a:cxnLst/>
              <a:rect l="l" t="t" r="r" b="b"/>
              <a:pathLst>
                <a:path w="102235" h="88900">
                  <a:moveTo>
                    <a:pt x="0" y="0"/>
                  </a:moveTo>
                  <a:lnTo>
                    <a:pt x="51765" y="88315"/>
                  </a:lnTo>
                  <a:lnTo>
                    <a:pt x="57556" y="37464"/>
                  </a:lnTo>
                  <a:lnTo>
                    <a:pt x="101714" y="11582"/>
                  </a:lnTo>
                  <a:lnTo>
                    <a:pt x="0" y="0"/>
                  </a:lnTo>
                  <a:close/>
                </a:path>
              </a:pathLst>
            </a:custGeom>
            <a:solidFill>
              <a:srgbClr val="8D3124"/>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0" y="1241530"/>
            <a:ext cx="8659449" cy="1107996"/>
          </a:xfrm>
          <a:prstGeom prst="rect">
            <a:avLst/>
          </a:prstGeom>
        </p:spPr>
        <p:txBody>
          <a:bodyPr vert="horz" wrap="square" lIns="0" tIns="0" rIns="0" bIns="0" rtlCol="0">
            <a:spAutoFit/>
          </a:bodyPr>
          <a:lstStyle/>
          <a:p>
            <a:pPr marL="12700">
              <a:lnSpc>
                <a:spcPct val="100000"/>
              </a:lnSpc>
              <a:tabLst>
                <a:tab pos="2066289" algn="l"/>
              </a:tabLst>
            </a:pPr>
            <a:r>
              <a:rPr lang="ru-RU" dirty="0" smtClean="0">
                <a:solidFill>
                  <a:srgbClr val="005493"/>
                </a:solidFill>
                <a:latin typeface="+mj-lt"/>
                <a:cs typeface="Lucida Sans"/>
              </a:rPr>
              <a:t>Вспомогательные функции</a:t>
            </a:r>
            <a:r>
              <a:rPr dirty="0" smtClean="0">
                <a:solidFill>
                  <a:srgbClr val="005493"/>
                </a:solidFill>
                <a:latin typeface="+mj-lt"/>
                <a:cs typeface="Lucida Sans"/>
              </a:rPr>
              <a:t>.</a:t>
            </a:r>
            <a:r>
              <a:rPr lang="ru-RU" dirty="0" smtClean="0">
                <a:solidFill>
                  <a:srgbClr val="005493"/>
                </a:solidFill>
                <a:latin typeface="+mj-lt"/>
                <a:cs typeface="Lucida Sans"/>
              </a:rPr>
              <a:t> </a:t>
            </a:r>
            <a:r>
              <a:rPr lang="ru-RU" dirty="0" smtClean="0">
                <a:latin typeface="+mj-lt"/>
                <a:cs typeface="Lucida Sans"/>
              </a:rPr>
              <a:t>Сравнивают и меняют местами указанные данные</a:t>
            </a:r>
            <a:r>
              <a:rPr dirty="0" smtClean="0">
                <a:latin typeface="+mj-lt"/>
                <a:cs typeface="Lucida Sans"/>
              </a:rPr>
              <a:t>.</a:t>
            </a:r>
            <a:endParaRPr dirty="0">
              <a:latin typeface="+mj-lt"/>
              <a:cs typeface="Lucida Sans"/>
            </a:endParaRPr>
          </a:p>
          <a:p>
            <a:pPr>
              <a:lnSpc>
                <a:spcPct val="100000"/>
              </a:lnSpc>
            </a:pPr>
            <a:endParaRPr dirty="0">
              <a:latin typeface="+mj-lt"/>
              <a:cs typeface="Times New Roman"/>
            </a:endParaRPr>
          </a:p>
          <a:p>
            <a:pPr>
              <a:lnSpc>
                <a:spcPct val="100000"/>
              </a:lnSpc>
              <a:spcBef>
                <a:spcPts val="15"/>
              </a:spcBef>
            </a:pPr>
            <a:endParaRPr dirty="0">
              <a:latin typeface="+mj-lt"/>
              <a:cs typeface="Times New Roman"/>
            </a:endParaRPr>
          </a:p>
          <a:p>
            <a:pPr marL="12700">
              <a:lnSpc>
                <a:spcPct val="100000"/>
              </a:lnSpc>
              <a:tabLst>
                <a:tab pos="712470" algn="l"/>
              </a:tabLst>
            </a:pPr>
            <a:r>
              <a:rPr lang="ru-RU" dirty="0" smtClean="0">
                <a:solidFill>
                  <a:srgbClr val="005493"/>
                </a:solidFill>
                <a:latin typeface="+mj-lt"/>
                <a:cs typeface="Lucida Sans"/>
              </a:rPr>
              <a:t>Меньше</a:t>
            </a:r>
            <a:r>
              <a:rPr dirty="0" smtClean="0">
                <a:solidFill>
                  <a:srgbClr val="005493"/>
                </a:solidFill>
                <a:latin typeface="+mj-lt"/>
                <a:cs typeface="Lucida Sans"/>
              </a:rPr>
              <a:t>.</a:t>
            </a:r>
            <a:r>
              <a:rPr lang="ru-RU" dirty="0" smtClean="0">
                <a:solidFill>
                  <a:srgbClr val="005493"/>
                </a:solidFill>
                <a:latin typeface="+mj-lt"/>
                <a:cs typeface="Lucida Sans"/>
              </a:rPr>
              <a:t> </a:t>
            </a:r>
            <a:r>
              <a:rPr lang="ru-RU" dirty="0" smtClean="0">
                <a:latin typeface="+mj-lt"/>
                <a:cs typeface="Lucida Sans"/>
              </a:rPr>
              <a:t>Проверяет, меньше ли элемент </a:t>
            </a:r>
            <a:r>
              <a:rPr dirty="0" smtClean="0">
                <a:latin typeface="+mj-lt"/>
                <a:cs typeface="Lucida Sans Typewriter"/>
              </a:rPr>
              <a:t>v</a:t>
            </a:r>
            <a:r>
              <a:rPr spc="-445" dirty="0" smtClean="0">
                <a:latin typeface="+mj-lt"/>
                <a:cs typeface="Lucida Sans Typewriter"/>
              </a:rPr>
              <a:t> </a:t>
            </a:r>
            <a:r>
              <a:rPr lang="ru-RU" dirty="0">
                <a:latin typeface="+mj-lt"/>
                <a:cs typeface="Lucida Sans Typewriter"/>
              </a:rPr>
              <a:t> </a:t>
            </a:r>
            <a:r>
              <a:rPr lang="ru-RU" dirty="0" smtClean="0">
                <a:latin typeface="+mj-lt"/>
                <a:cs typeface="Lucida Sans"/>
              </a:rPr>
              <a:t>чем</a:t>
            </a:r>
            <a:r>
              <a:rPr spc="-15" dirty="0" smtClean="0">
                <a:latin typeface="+mj-lt"/>
                <a:cs typeface="Lucida Sans"/>
              </a:rPr>
              <a:t> </a:t>
            </a:r>
            <a:r>
              <a:rPr dirty="0">
                <a:latin typeface="+mj-lt"/>
                <a:cs typeface="Lucida Sans Typewriter"/>
              </a:rPr>
              <a:t>w</a:t>
            </a:r>
            <a:r>
              <a:rPr spc="-445" dirty="0">
                <a:latin typeface="+mj-lt"/>
                <a:cs typeface="Lucida Sans Typewriter"/>
              </a:rPr>
              <a:t> </a:t>
            </a:r>
            <a:r>
              <a:rPr dirty="0">
                <a:latin typeface="+mj-lt"/>
                <a:cs typeface="Lucida Sans"/>
              </a:rPr>
              <a:t>?</a:t>
            </a:r>
          </a:p>
        </p:txBody>
      </p:sp>
      <p:sp>
        <p:nvSpPr>
          <p:cNvPr id="3" name="object 3"/>
          <p:cNvSpPr txBox="1"/>
          <p:nvPr/>
        </p:nvSpPr>
        <p:spPr>
          <a:xfrm>
            <a:off x="789350" y="4599037"/>
            <a:ext cx="7665084" cy="276999"/>
          </a:xfrm>
          <a:prstGeom prst="rect">
            <a:avLst/>
          </a:prstGeom>
        </p:spPr>
        <p:txBody>
          <a:bodyPr vert="horz" wrap="square" lIns="0" tIns="0" rIns="0" bIns="0" rtlCol="0">
            <a:spAutoFit/>
          </a:bodyPr>
          <a:lstStyle/>
          <a:p>
            <a:pPr marL="12700">
              <a:lnSpc>
                <a:spcPct val="100000"/>
              </a:lnSpc>
              <a:tabLst>
                <a:tab pos="1292860" algn="l"/>
              </a:tabLst>
            </a:pPr>
            <a:r>
              <a:rPr lang="ru-RU" dirty="0" smtClean="0">
                <a:solidFill>
                  <a:srgbClr val="005493"/>
                </a:solidFill>
                <a:latin typeface="+mj-lt"/>
                <a:cs typeface="Lucida Sans"/>
              </a:rPr>
              <a:t>Обмен</a:t>
            </a:r>
            <a:r>
              <a:rPr dirty="0" smtClean="0">
                <a:solidFill>
                  <a:srgbClr val="005493"/>
                </a:solidFill>
                <a:latin typeface="+mj-lt"/>
                <a:cs typeface="Lucida Sans"/>
              </a:rPr>
              <a:t>.</a:t>
            </a:r>
            <a:r>
              <a:rPr lang="ru-RU" dirty="0" smtClean="0">
                <a:solidFill>
                  <a:srgbClr val="005493"/>
                </a:solidFill>
                <a:latin typeface="+mj-lt"/>
                <a:cs typeface="Lucida Sans"/>
              </a:rPr>
              <a:t>  </a:t>
            </a:r>
            <a:r>
              <a:rPr lang="ru-RU" spc="30" dirty="0" smtClean="0">
                <a:latin typeface="+mj-lt"/>
                <a:cs typeface="Lucida Sans"/>
              </a:rPr>
              <a:t>Меняет местами элементы с индексами </a:t>
            </a:r>
            <a:r>
              <a:rPr lang="en-US" spc="30" dirty="0" err="1" smtClean="0">
                <a:latin typeface="+mj-lt"/>
                <a:cs typeface="Lucida Sans"/>
              </a:rPr>
              <a:t>i</a:t>
            </a:r>
            <a:r>
              <a:rPr lang="en-US" spc="30" dirty="0" smtClean="0">
                <a:latin typeface="+mj-lt"/>
                <a:cs typeface="Lucida Sans"/>
              </a:rPr>
              <a:t> </a:t>
            </a:r>
            <a:r>
              <a:rPr lang="ru-RU" spc="30" dirty="0" smtClean="0">
                <a:latin typeface="+mj-lt"/>
                <a:cs typeface="Lucida Sans"/>
              </a:rPr>
              <a:t>и </a:t>
            </a:r>
            <a:r>
              <a:rPr lang="en-US" spc="30" dirty="0" smtClean="0">
                <a:latin typeface="+mj-lt"/>
                <a:cs typeface="Lucida Sans"/>
              </a:rPr>
              <a:t>j</a:t>
            </a:r>
            <a:r>
              <a:rPr lang="ru-RU" spc="30" dirty="0" smtClean="0">
                <a:latin typeface="+mj-lt"/>
                <a:cs typeface="Lucida Sans"/>
              </a:rPr>
              <a:t> в массиве</a:t>
            </a:r>
            <a:r>
              <a:rPr spc="-5" dirty="0" smtClean="0">
                <a:latin typeface="+mj-lt"/>
                <a:cs typeface="Lucida Sans"/>
              </a:rPr>
              <a:t> </a:t>
            </a:r>
            <a:r>
              <a:rPr dirty="0">
                <a:latin typeface="+mj-lt"/>
                <a:cs typeface="Lucida Sans Typewriter"/>
              </a:rPr>
              <a:t>a</a:t>
            </a:r>
            <a:r>
              <a:rPr dirty="0" smtClean="0">
                <a:latin typeface="+mj-lt"/>
                <a:cs typeface="Lucida Sans Typewriter"/>
              </a:rPr>
              <a:t>[]</a:t>
            </a:r>
            <a:r>
              <a:rPr dirty="0" smtClean="0">
                <a:latin typeface="+mj-lt"/>
                <a:cs typeface="Lucida Sans"/>
              </a:rPr>
              <a:t>.</a:t>
            </a:r>
            <a:endParaRPr dirty="0">
              <a:latin typeface="+mj-lt"/>
              <a:cs typeface="Lucida Sans"/>
            </a:endParaRPr>
          </a:p>
        </p:txBody>
      </p:sp>
      <p:sp>
        <p:nvSpPr>
          <p:cNvPr id="4" name="object 4"/>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70" dirty="0" smtClean="0">
                <a:latin typeface="+mj-lt"/>
              </a:rPr>
              <a:t>Две полезные абстракции</a:t>
            </a:r>
            <a:endParaRPr sz="2800" b="1" dirty="0">
              <a:latin typeface="+mj-lt"/>
            </a:endParaRPr>
          </a:p>
        </p:txBody>
      </p:sp>
      <p:sp>
        <p:nvSpPr>
          <p:cNvPr id="5" name="object 5"/>
          <p:cNvSpPr/>
          <p:nvPr/>
        </p:nvSpPr>
        <p:spPr>
          <a:xfrm>
            <a:off x="1219200" y="2552700"/>
            <a:ext cx="7061200" cy="10286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292059" y="2618219"/>
            <a:ext cx="6838315" cy="748946"/>
          </a:xfrm>
          <a:prstGeom prst="rect">
            <a:avLst/>
          </a:prstGeom>
          <a:solidFill>
            <a:srgbClr val="C0C0C0"/>
          </a:solidFill>
        </p:spPr>
        <p:txBody>
          <a:bodyPr vert="horz" wrap="square" lIns="0" tIns="104775" rIns="0" bIns="0" rtlCol="0">
            <a:noAutofit/>
          </a:bodyPr>
          <a:lstStyle/>
          <a:p>
            <a:pPr marL="157480">
              <a:lnSpc>
                <a:spcPct val="100000"/>
              </a:lnSpc>
              <a:spcBef>
                <a:spcPts val="825"/>
              </a:spcBef>
            </a:pPr>
            <a:r>
              <a:rPr lang="en-US" sz="1500" dirty="0" smtClean="0">
                <a:latin typeface="Lucida Sans Typewriter"/>
                <a:cs typeface="Lucida Sans Typewriter"/>
              </a:rPr>
              <a:t>protected </a:t>
            </a:r>
            <a:r>
              <a:rPr sz="1500" dirty="0" smtClean="0">
                <a:latin typeface="Lucida Sans Typewriter"/>
                <a:cs typeface="Lucida Sans Typewriter"/>
              </a:rPr>
              <a:t>static </a:t>
            </a:r>
            <a:r>
              <a:rPr sz="1500" dirty="0">
                <a:latin typeface="Lucida Sans Typewriter"/>
                <a:cs typeface="Lucida Sans Typewriter"/>
              </a:rPr>
              <a:t>boolean less(Comparable v, Comparable</a:t>
            </a:r>
            <a:r>
              <a:rPr sz="1500" spc="-85" dirty="0">
                <a:latin typeface="Lucida Sans Typewriter"/>
                <a:cs typeface="Lucida Sans Typewriter"/>
              </a:rPr>
              <a:t> </a:t>
            </a:r>
            <a:r>
              <a:rPr sz="1500" dirty="0">
                <a:latin typeface="Lucida Sans Typewriter"/>
                <a:cs typeface="Lucida Sans Typewriter"/>
              </a:rPr>
              <a:t>w)</a:t>
            </a:r>
          </a:p>
          <a:p>
            <a:pPr marL="157480">
              <a:lnSpc>
                <a:spcPct val="100000"/>
              </a:lnSpc>
              <a:spcBef>
                <a:spcPts val="375"/>
              </a:spcBef>
              <a:tabLst>
                <a:tab pos="502284" algn="l"/>
                <a:tab pos="3717290" algn="l"/>
              </a:tabLst>
            </a:pPr>
            <a:r>
              <a:rPr sz="1500" dirty="0" smtClean="0">
                <a:latin typeface="Lucida Sans Typewriter"/>
                <a:cs typeface="Lucida Sans Typewriter"/>
              </a:rPr>
              <a:t>{</a:t>
            </a:r>
            <a:r>
              <a:rPr lang="ru-RU" sz="1500" dirty="0" smtClean="0">
                <a:latin typeface="Lucida Sans Typewriter"/>
                <a:cs typeface="Lucida Sans Typewriter"/>
              </a:rPr>
              <a:t> </a:t>
            </a:r>
            <a:r>
              <a:rPr sz="1500" dirty="0" smtClean="0">
                <a:latin typeface="Lucida Sans Typewriter"/>
                <a:cs typeface="Lucida Sans Typewriter"/>
              </a:rPr>
              <a:t>return </a:t>
            </a:r>
            <a:r>
              <a:rPr sz="1500" dirty="0">
                <a:latin typeface="Lucida Sans Typewriter"/>
                <a:cs typeface="Lucida Sans Typewriter"/>
              </a:rPr>
              <a:t>v.compareTo(w) &lt; 0</a:t>
            </a:r>
            <a:r>
              <a:rPr sz="1500" dirty="0" smtClean="0">
                <a:latin typeface="Lucida Sans Typewriter"/>
                <a:cs typeface="Lucida Sans Typewriter"/>
              </a:rPr>
              <a:t>;</a:t>
            </a:r>
            <a:r>
              <a:rPr lang="ru-RU" sz="1500" dirty="0" smtClean="0">
                <a:latin typeface="Lucida Sans Typewriter"/>
                <a:cs typeface="Lucida Sans Typewriter"/>
              </a:rPr>
              <a:t> </a:t>
            </a:r>
            <a:r>
              <a:rPr sz="1500" dirty="0" smtClean="0">
                <a:latin typeface="Lucida Sans Typewriter"/>
                <a:cs typeface="Lucida Sans Typewriter"/>
              </a:rPr>
              <a:t>}</a:t>
            </a:r>
            <a:endParaRPr sz="1500" dirty="0">
              <a:latin typeface="Lucida Sans Typewriter"/>
              <a:cs typeface="Lucida Sans Typewriter"/>
            </a:endParaRPr>
          </a:p>
        </p:txBody>
      </p:sp>
      <p:sp>
        <p:nvSpPr>
          <p:cNvPr id="7" name="object 7"/>
          <p:cNvSpPr/>
          <p:nvPr/>
        </p:nvSpPr>
        <p:spPr>
          <a:xfrm>
            <a:off x="1219200" y="4953000"/>
            <a:ext cx="7061200" cy="20701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292059" y="5021643"/>
            <a:ext cx="6838315" cy="1836357"/>
          </a:xfrm>
          <a:prstGeom prst="rect">
            <a:avLst/>
          </a:prstGeom>
          <a:solidFill>
            <a:srgbClr val="CBCBCB"/>
          </a:solidFill>
        </p:spPr>
        <p:txBody>
          <a:bodyPr vert="horz" wrap="square" lIns="0" tIns="104775" rIns="0" bIns="0" rtlCol="0">
            <a:noAutofit/>
          </a:bodyPr>
          <a:lstStyle/>
          <a:p>
            <a:pPr marL="157480">
              <a:lnSpc>
                <a:spcPct val="100000"/>
              </a:lnSpc>
              <a:spcBef>
                <a:spcPts val="825"/>
              </a:spcBef>
            </a:pPr>
            <a:r>
              <a:rPr lang="en-US" sz="1500" dirty="0">
                <a:latin typeface="Lucida Sans Typewriter"/>
                <a:cs typeface="Lucida Sans Typewriter"/>
              </a:rPr>
              <a:t>protected </a:t>
            </a:r>
            <a:r>
              <a:rPr sz="1500" dirty="0" smtClean="0">
                <a:latin typeface="Lucida Sans Typewriter"/>
                <a:cs typeface="Lucida Sans Typewriter"/>
              </a:rPr>
              <a:t>static </a:t>
            </a:r>
            <a:r>
              <a:rPr sz="1500" dirty="0">
                <a:latin typeface="Lucida Sans Typewriter"/>
                <a:cs typeface="Lucida Sans Typewriter"/>
              </a:rPr>
              <a:t>void exch(Comparable[] a, int i, int</a:t>
            </a:r>
            <a:r>
              <a:rPr sz="1500" spc="-85" dirty="0">
                <a:latin typeface="Lucida Sans Typewriter"/>
                <a:cs typeface="Lucida Sans Typewriter"/>
              </a:rPr>
              <a:t> </a:t>
            </a:r>
            <a:r>
              <a:rPr sz="1500" dirty="0">
                <a:latin typeface="Lucida Sans Typewriter"/>
                <a:cs typeface="Lucida Sans Typewriter"/>
              </a:rPr>
              <a:t>j)</a:t>
            </a:r>
          </a:p>
          <a:p>
            <a:pPr marL="157480">
              <a:lnSpc>
                <a:spcPct val="100000"/>
              </a:lnSpc>
              <a:spcBef>
                <a:spcPts val="375"/>
              </a:spcBef>
            </a:pPr>
            <a:r>
              <a:rPr sz="1500" dirty="0">
                <a:latin typeface="Lucida Sans Typewriter"/>
                <a:cs typeface="Lucida Sans Typewriter"/>
              </a:rPr>
              <a:t>{</a:t>
            </a:r>
          </a:p>
          <a:p>
            <a:pPr marL="502284" marR="3686810">
              <a:lnSpc>
                <a:spcPts val="2180"/>
              </a:lnSpc>
              <a:spcBef>
                <a:spcPts val="55"/>
              </a:spcBef>
            </a:pPr>
            <a:r>
              <a:rPr sz="1500" dirty="0">
                <a:latin typeface="Lucida Sans Typewriter"/>
                <a:cs typeface="Lucida Sans Typewriter"/>
              </a:rPr>
              <a:t>Comparable swap =</a:t>
            </a:r>
            <a:r>
              <a:rPr sz="1500" spc="-95" dirty="0">
                <a:latin typeface="Lucida Sans Typewriter"/>
                <a:cs typeface="Lucida Sans Typewriter"/>
              </a:rPr>
              <a:t> </a:t>
            </a:r>
            <a:r>
              <a:rPr sz="1500" dirty="0">
                <a:latin typeface="Lucida Sans Typewriter"/>
                <a:cs typeface="Lucida Sans Typewriter"/>
              </a:rPr>
              <a:t>a[i]; </a:t>
            </a:r>
            <a:endParaRPr lang="en-US" sz="1500" dirty="0" smtClean="0">
              <a:latin typeface="Lucida Sans Typewriter"/>
              <a:cs typeface="Lucida Sans Typewriter"/>
            </a:endParaRPr>
          </a:p>
          <a:p>
            <a:pPr marL="502284" marR="3686810">
              <a:lnSpc>
                <a:spcPts val="2180"/>
              </a:lnSpc>
              <a:spcBef>
                <a:spcPts val="55"/>
              </a:spcBef>
            </a:pPr>
            <a:r>
              <a:rPr sz="1500" dirty="0" smtClean="0">
                <a:latin typeface="Lucida Sans Typewriter"/>
                <a:cs typeface="Lucida Sans Typewriter"/>
              </a:rPr>
              <a:t>a[</a:t>
            </a:r>
            <a:r>
              <a:rPr sz="1500" dirty="0" err="1" smtClean="0">
                <a:latin typeface="Lucida Sans Typewriter"/>
                <a:cs typeface="Lucida Sans Typewriter"/>
              </a:rPr>
              <a:t>i</a:t>
            </a:r>
            <a:r>
              <a:rPr sz="1500" dirty="0">
                <a:latin typeface="Lucida Sans Typewriter"/>
                <a:cs typeface="Lucida Sans Typewriter"/>
              </a:rPr>
              <a:t>] =</a:t>
            </a:r>
            <a:r>
              <a:rPr sz="1500" spc="-100" dirty="0">
                <a:latin typeface="Lucida Sans Typewriter"/>
                <a:cs typeface="Lucida Sans Typewriter"/>
              </a:rPr>
              <a:t> </a:t>
            </a:r>
            <a:r>
              <a:rPr sz="1500" dirty="0">
                <a:latin typeface="Lucida Sans Typewriter"/>
                <a:cs typeface="Lucida Sans Typewriter"/>
              </a:rPr>
              <a:t>a[j];</a:t>
            </a:r>
          </a:p>
          <a:p>
            <a:pPr marL="502284">
              <a:lnSpc>
                <a:spcPct val="100000"/>
              </a:lnSpc>
              <a:spcBef>
                <a:spcPts val="240"/>
              </a:spcBef>
            </a:pPr>
            <a:r>
              <a:rPr sz="1500" dirty="0">
                <a:latin typeface="Lucida Sans Typewriter"/>
                <a:cs typeface="Lucida Sans Typewriter"/>
              </a:rPr>
              <a:t>a[j] =</a:t>
            </a:r>
            <a:r>
              <a:rPr sz="1500" spc="-100" dirty="0">
                <a:latin typeface="Lucida Sans Typewriter"/>
                <a:cs typeface="Lucida Sans Typewriter"/>
              </a:rPr>
              <a:t> </a:t>
            </a:r>
            <a:r>
              <a:rPr sz="1500" dirty="0">
                <a:latin typeface="Lucida Sans Typewriter"/>
                <a:cs typeface="Lucida Sans Typewriter"/>
              </a:rPr>
              <a:t>swap;</a:t>
            </a:r>
          </a:p>
          <a:p>
            <a:pPr marL="157480">
              <a:lnSpc>
                <a:spcPct val="100000"/>
              </a:lnSpc>
              <a:spcBef>
                <a:spcPts val="300"/>
              </a:spcBef>
            </a:pPr>
            <a:r>
              <a:rPr sz="1500" dirty="0">
                <a:latin typeface="Lucida Sans Typewriter"/>
                <a:cs typeface="Lucida Sans Typewriter"/>
              </a:rPr>
              <a: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1" y="1371600"/>
            <a:ext cx="6830649" cy="369332"/>
          </a:xfrm>
          <a:prstGeom prst="rect">
            <a:avLst/>
          </a:prstGeom>
        </p:spPr>
        <p:txBody>
          <a:bodyPr vert="horz" wrap="square" lIns="0" tIns="0" rIns="0" bIns="0" rtlCol="0">
            <a:spAutoFit/>
          </a:bodyPr>
          <a:lstStyle/>
          <a:p>
            <a:pPr marL="12700">
              <a:lnSpc>
                <a:spcPct val="100000"/>
              </a:lnSpc>
            </a:pPr>
            <a:r>
              <a:rPr lang="ru-RU" sz="2400" dirty="0" smtClean="0">
                <a:solidFill>
                  <a:srgbClr val="005493"/>
                </a:solidFill>
                <a:latin typeface="+mj-lt"/>
                <a:cs typeface="Lucida Sans"/>
              </a:rPr>
              <a:t>Цель. </a:t>
            </a:r>
            <a:r>
              <a:rPr lang="ru-RU" sz="2400" dirty="0" smtClean="0">
                <a:latin typeface="+mj-lt"/>
                <a:cs typeface="Lucida Sans"/>
              </a:rPr>
              <a:t>Проверить, отсортирован ли массив.</a:t>
            </a:r>
            <a:endParaRPr sz="2400" dirty="0">
              <a:latin typeface="+mj-lt"/>
              <a:cs typeface="Lucida Sans"/>
            </a:endParaRPr>
          </a:p>
        </p:txBody>
      </p:sp>
      <p:sp>
        <p:nvSpPr>
          <p:cNvPr id="4" name="object 4"/>
          <p:cNvSpPr txBox="1"/>
          <p:nvPr/>
        </p:nvSpPr>
        <p:spPr>
          <a:xfrm>
            <a:off x="789351" y="5607379"/>
            <a:ext cx="8278449" cy="1506951"/>
          </a:xfrm>
          <a:prstGeom prst="rect">
            <a:avLst/>
          </a:prstGeom>
        </p:spPr>
        <p:txBody>
          <a:bodyPr vert="horz" wrap="square" lIns="0" tIns="0" rIns="0" bIns="0" rtlCol="0">
            <a:spAutoFit/>
          </a:bodyPr>
          <a:lstStyle/>
          <a:p>
            <a:pPr marL="12700" marR="5080">
              <a:lnSpc>
                <a:spcPct val="135600"/>
              </a:lnSpc>
              <a:tabLst>
                <a:tab pos="407034" algn="l"/>
              </a:tabLst>
            </a:pPr>
            <a:r>
              <a:rPr lang="ru-RU" sz="2400" dirty="0" smtClean="0">
                <a:solidFill>
                  <a:srgbClr val="005493"/>
                </a:solidFill>
                <a:latin typeface="+mj-lt"/>
                <a:cs typeface="Lucida Sans"/>
              </a:rPr>
              <a:t>В</a:t>
            </a:r>
            <a:r>
              <a:rPr sz="2400" dirty="0" smtClean="0">
                <a:solidFill>
                  <a:srgbClr val="005493"/>
                </a:solidFill>
                <a:latin typeface="+mj-lt"/>
                <a:cs typeface="Lucida Sans"/>
              </a:rPr>
              <a:t>.</a:t>
            </a:r>
            <a:r>
              <a:rPr sz="2400" dirty="0">
                <a:solidFill>
                  <a:srgbClr val="005493"/>
                </a:solidFill>
                <a:latin typeface="+mj-lt"/>
                <a:cs typeface="Lucida Sans"/>
              </a:rPr>
              <a:t>	</a:t>
            </a:r>
            <a:r>
              <a:rPr lang="ru-RU" sz="2400" dirty="0" smtClean="0">
                <a:latin typeface="+mj-lt"/>
                <a:cs typeface="Lucida Sans"/>
              </a:rPr>
              <a:t>Если алгоритм сортировки прошел тест, точно ли он правильно отсортировал массив</a:t>
            </a:r>
            <a:r>
              <a:rPr sz="2400" spc="10" dirty="0" smtClean="0">
                <a:latin typeface="+mj-lt"/>
                <a:cs typeface="Lucida Sans"/>
              </a:rPr>
              <a:t>? </a:t>
            </a:r>
            <a:endParaRPr lang="ru-RU" sz="2400" spc="5" dirty="0">
              <a:latin typeface="+mj-lt"/>
              <a:cs typeface="Lucida Sans"/>
            </a:endParaRPr>
          </a:p>
          <a:p>
            <a:pPr marL="12700" marR="5080">
              <a:lnSpc>
                <a:spcPct val="135600"/>
              </a:lnSpc>
              <a:tabLst>
                <a:tab pos="407034" algn="l"/>
              </a:tabLst>
            </a:pPr>
            <a:r>
              <a:rPr lang="ru-RU" sz="2400" dirty="0">
                <a:solidFill>
                  <a:srgbClr val="005493"/>
                </a:solidFill>
                <a:latin typeface="+mj-lt"/>
                <a:cs typeface="Lucida Sans"/>
              </a:rPr>
              <a:t>О</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Да (если используем </a:t>
            </a:r>
            <a:r>
              <a:rPr lang="en-US" sz="2400" dirty="0" err="1" smtClean="0">
                <a:latin typeface="+mj-lt"/>
                <a:cs typeface="Lucida Sans"/>
              </a:rPr>
              <a:t>exch</a:t>
            </a:r>
            <a:r>
              <a:rPr lang="en-US" sz="2400" dirty="0" smtClean="0">
                <a:latin typeface="+mj-lt"/>
                <a:cs typeface="Lucida Sans"/>
              </a:rPr>
              <a:t>())</a:t>
            </a:r>
            <a:r>
              <a:rPr lang="ru-RU" sz="2400" dirty="0" smtClean="0">
                <a:latin typeface="+mj-lt"/>
                <a:cs typeface="Lucida Sans"/>
              </a:rPr>
              <a:t>.</a:t>
            </a:r>
            <a:endParaRPr sz="2400" dirty="0">
              <a:latin typeface="+mj-lt"/>
              <a:cs typeface="Lucida Sans"/>
            </a:endParaRPr>
          </a:p>
        </p:txBody>
      </p:sp>
      <p:sp>
        <p:nvSpPr>
          <p:cNvPr id="5" name="object 5"/>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90" dirty="0" smtClean="0">
                <a:latin typeface="+mj-lt"/>
              </a:rPr>
              <a:t>Тестирование</a:t>
            </a:r>
            <a:endParaRPr sz="2800" b="1" spc="90" dirty="0">
              <a:latin typeface="+mj-lt"/>
            </a:endParaRPr>
          </a:p>
        </p:txBody>
      </p:sp>
      <p:sp>
        <p:nvSpPr>
          <p:cNvPr id="6" name="object 6"/>
          <p:cNvSpPr/>
          <p:nvPr/>
        </p:nvSpPr>
        <p:spPr>
          <a:xfrm>
            <a:off x="1168400" y="1968500"/>
            <a:ext cx="6121400" cy="20701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44375" y="2036432"/>
            <a:ext cx="5894705" cy="1849768"/>
          </a:xfrm>
          <a:prstGeom prst="rect">
            <a:avLst/>
          </a:prstGeom>
          <a:solidFill>
            <a:srgbClr val="CBCBCB"/>
          </a:solidFill>
        </p:spPr>
        <p:txBody>
          <a:bodyPr vert="horz" wrap="square" lIns="0" tIns="104775" rIns="0" bIns="0" rtlCol="0">
            <a:noAutofit/>
          </a:bodyPr>
          <a:lstStyle/>
          <a:p>
            <a:pPr marL="157480">
              <a:lnSpc>
                <a:spcPct val="100000"/>
              </a:lnSpc>
              <a:spcBef>
                <a:spcPts val="825"/>
              </a:spcBef>
            </a:pPr>
            <a:r>
              <a:rPr lang="en-US" sz="1500" dirty="0">
                <a:latin typeface="Lucida Sans Typewriter"/>
                <a:cs typeface="Lucida Sans Typewriter"/>
              </a:rPr>
              <a:t>protected </a:t>
            </a:r>
            <a:r>
              <a:rPr sz="1500" dirty="0" smtClean="0">
                <a:latin typeface="Lucida Sans Typewriter"/>
                <a:cs typeface="Lucida Sans Typewriter"/>
              </a:rPr>
              <a:t>static </a:t>
            </a:r>
            <a:r>
              <a:rPr sz="1500" dirty="0">
                <a:latin typeface="Lucida Sans Typewriter"/>
                <a:cs typeface="Lucida Sans Typewriter"/>
              </a:rPr>
              <a:t>boolean isSorted(Comparable[]</a:t>
            </a:r>
            <a:r>
              <a:rPr sz="1500" spc="-85" dirty="0">
                <a:latin typeface="Lucida Sans Typewriter"/>
                <a:cs typeface="Lucida Sans Typewriter"/>
              </a:rPr>
              <a:t> </a:t>
            </a:r>
            <a:r>
              <a:rPr sz="1500" dirty="0">
                <a:latin typeface="Lucida Sans Typewriter"/>
                <a:cs typeface="Lucida Sans Typewriter"/>
              </a:rPr>
              <a:t>a)</a:t>
            </a:r>
          </a:p>
          <a:p>
            <a:pPr marL="157480">
              <a:lnSpc>
                <a:spcPct val="100000"/>
              </a:lnSpc>
              <a:spcBef>
                <a:spcPts val="375"/>
              </a:spcBef>
            </a:pPr>
            <a:r>
              <a:rPr sz="1500" dirty="0">
                <a:latin typeface="Lucida Sans Typewriter"/>
                <a:cs typeface="Lucida Sans Typewriter"/>
              </a:rPr>
              <a:t>{</a:t>
            </a:r>
          </a:p>
          <a:p>
            <a:pPr marL="502284">
              <a:lnSpc>
                <a:spcPct val="100000"/>
              </a:lnSpc>
              <a:spcBef>
                <a:spcPts val="300"/>
              </a:spcBef>
            </a:pPr>
            <a:r>
              <a:rPr sz="1500" dirty="0">
                <a:latin typeface="Lucida Sans Typewriter"/>
                <a:cs typeface="Lucida Sans Typewriter"/>
              </a:rPr>
              <a:t>for (int i = 1; i &lt; a.length;</a:t>
            </a:r>
            <a:r>
              <a:rPr sz="1500" spc="-95" dirty="0">
                <a:latin typeface="Lucida Sans Typewriter"/>
                <a:cs typeface="Lucida Sans Typewriter"/>
              </a:rPr>
              <a:t> </a:t>
            </a:r>
            <a:r>
              <a:rPr sz="1500" dirty="0">
                <a:latin typeface="Lucida Sans Typewriter"/>
                <a:cs typeface="Lucida Sans Typewriter"/>
              </a:rPr>
              <a:t>i++)</a:t>
            </a:r>
          </a:p>
          <a:p>
            <a:pPr marL="502284" marR="790575" indent="344170">
              <a:lnSpc>
                <a:spcPct val="121000"/>
              </a:lnSpc>
            </a:pPr>
            <a:r>
              <a:rPr sz="1500" dirty="0">
                <a:latin typeface="Lucida Sans Typewriter"/>
                <a:cs typeface="Lucida Sans Typewriter"/>
              </a:rPr>
              <a:t>if (less(a[i], a[i-1])) return</a:t>
            </a:r>
            <a:r>
              <a:rPr sz="1500" spc="-90" dirty="0">
                <a:latin typeface="Lucida Sans Typewriter"/>
                <a:cs typeface="Lucida Sans Typewriter"/>
              </a:rPr>
              <a:t> </a:t>
            </a:r>
            <a:r>
              <a:rPr sz="1500" dirty="0" smtClean="0">
                <a:latin typeface="Lucida Sans Typewriter"/>
                <a:cs typeface="Lucida Sans Typewriter"/>
              </a:rPr>
              <a:t>false;</a:t>
            </a:r>
            <a:endParaRPr lang="en-US" sz="1500" dirty="0" smtClean="0">
              <a:latin typeface="Lucida Sans Typewriter"/>
              <a:cs typeface="Lucida Sans Typewriter"/>
            </a:endParaRPr>
          </a:p>
          <a:p>
            <a:pPr marL="502284" marR="790575" indent="344170">
              <a:lnSpc>
                <a:spcPct val="121000"/>
              </a:lnSpc>
            </a:pPr>
            <a:r>
              <a:rPr sz="1500" dirty="0" smtClean="0">
                <a:latin typeface="Lucida Sans Typewriter"/>
                <a:cs typeface="Lucida Sans Typewriter"/>
              </a:rPr>
              <a:t>return</a:t>
            </a:r>
            <a:r>
              <a:rPr sz="1500" spc="-100" dirty="0" smtClean="0">
                <a:latin typeface="Lucida Sans Typewriter"/>
                <a:cs typeface="Lucida Sans Typewriter"/>
              </a:rPr>
              <a:t> </a:t>
            </a:r>
            <a:r>
              <a:rPr sz="1500" dirty="0">
                <a:latin typeface="Lucida Sans Typewriter"/>
                <a:cs typeface="Lucida Sans Typewriter"/>
              </a:rPr>
              <a:t>true;</a:t>
            </a:r>
          </a:p>
          <a:p>
            <a:pPr marL="157480">
              <a:lnSpc>
                <a:spcPct val="100000"/>
              </a:lnSpc>
              <a:spcBef>
                <a:spcPts val="300"/>
              </a:spcBef>
            </a:pPr>
            <a:r>
              <a:rPr sz="1500" dirty="0">
                <a:latin typeface="Lucida Sans Typewriter"/>
                <a:cs typeface="Lucida Sans Typewriter"/>
              </a:rPr>
              <a: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13</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7573" y="220725"/>
            <a:ext cx="9763760" cy="7324725"/>
          </a:xfrm>
          <a:custGeom>
            <a:avLst/>
            <a:gdLst/>
            <a:ahLst/>
            <a:cxnLst/>
            <a:rect l="l" t="t" r="r" b="b"/>
            <a:pathLst>
              <a:path w="9763760" h="7324725">
                <a:moveTo>
                  <a:pt x="0" y="0"/>
                </a:moveTo>
                <a:lnTo>
                  <a:pt x="9763252" y="0"/>
                </a:lnTo>
                <a:lnTo>
                  <a:pt x="9763252" y="7324725"/>
                </a:lnTo>
                <a:lnTo>
                  <a:pt x="0" y="7324725"/>
                </a:lnTo>
                <a:lnTo>
                  <a:pt x="0" y="0"/>
                </a:lnTo>
                <a:close/>
              </a:path>
            </a:pathLst>
          </a:custGeom>
          <a:solidFill>
            <a:srgbClr val="F5F5F5"/>
          </a:solidFill>
        </p:spPr>
        <p:txBody>
          <a:bodyPr wrap="square" lIns="0" tIns="0" rIns="0" bIns="0" rtlCol="0"/>
          <a:lstStyle/>
          <a:p>
            <a:endParaRPr/>
          </a:p>
        </p:txBody>
      </p:sp>
      <p:sp>
        <p:nvSpPr>
          <p:cNvPr id="49" name="object 49"/>
          <p:cNvSpPr/>
          <p:nvPr/>
        </p:nvSpPr>
        <p:spPr>
          <a:xfrm>
            <a:off x="4382154" y="3225009"/>
            <a:ext cx="4893945" cy="0"/>
          </a:xfrm>
          <a:custGeom>
            <a:avLst/>
            <a:gdLst/>
            <a:ahLst/>
            <a:cxnLst/>
            <a:rect l="l" t="t" r="r" b="b"/>
            <a:pathLst>
              <a:path w="4893945">
                <a:moveTo>
                  <a:pt x="0" y="0"/>
                </a:moveTo>
                <a:lnTo>
                  <a:pt x="4893376" y="0"/>
                </a:lnTo>
              </a:path>
            </a:pathLst>
          </a:custGeom>
          <a:ln w="14306">
            <a:solidFill>
              <a:srgbClr val="000000"/>
            </a:solidFill>
          </a:ln>
        </p:spPr>
        <p:txBody>
          <a:bodyPr wrap="square" lIns="0" tIns="0" rIns="0" bIns="0" rtlCol="0"/>
          <a:lstStyle/>
          <a:p>
            <a:endParaRPr>
              <a:latin typeface="+mj-lt"/>
            </a:endParaRPr>
          </a:p>
        </p:txBody>
      </p:sp>
      <p:sp>
        <p:nvSpPr>
          <p:cNvPr id="50" name="object 53"/>
          <p:cNvSpPr txBox="1"/>
          <p:nvPr/>
        </p:nvSpPr>
        <p:spPr>
          <a:xfrm>
            <a:off x="4375417" y="2769513"/>
            <a:ext cx="5535916" cy="430887"/>
          </a:xfrm>
          <a:prstGeom prst="rect">
            <a:avLst/>
          </a:prstGeom>
        </p:spPr>
        <p:txBody>
          <a:bodyPr vert="horz" wrap="square" lIns="0" tIns="0" rIns="0" bIns="0" rtlCol="0">
            <a:spAutoFit/>
          </a:bodyPr>
          <a:lstStyle/>
          <a:p>
            <a:pPr marL="12700">
              <a:lnSpc>
                <a:spcPct val="100000"/>
              </a:lnSpc>
              <a:tabLst>
                <a:tab pos="765810" algn="l"/>
              </a:tabLst>
            </a:pPr>
            <a:r>
              <a:rPr lang="ru-RU" sz="2800" b="1" spc="120" dirty="0" smtClean="0">
                <a:latin typeface="+mj-lt"/>
                <a:cs typeface="Century Gothic"/>
              </a:rPr>
              <a:t>Элементарные сортировки</a:t>
            </a:r>
            <a:endParaRPr sz="2250" dirty="0">
              <a:latin typeface="+mj-lt"/>
              <a:cs typeface="Century Gothic"/>
            </a:endParaRPr>
          </a:p>
        </p:txBody>
      </p:sp>
      <p:sp>
        <p:nvSpPr>
          <p:cNvPr id="51" name="object 54"/>
          <p:cNvSpPr txBox="1"/>
          <p:nvPr/>
        </p:nvSpPr>
        <p:spPr>
          <a:xfrm>
            <a:off x="4346802" y="3425660"/>
            <a:ext cx="4929297" cy="1269578"/>
          </a:xfrm>
          <a:prstGeom prst="rect">
            <a:avLst/>
          </a:prstGeom>
        </p:spPr>
        <p:txBody>
          <a:bodyPr vert="horz" wrap="square" lIns="0" tIns="0" rIns="0" bIns="0" rtlCol="0">
            <a:spAutoFit/>
          </a:bodyPr>
          <a:lstStyle/>
          <a:p>
            <a:pPr marL="250825" indent="-238125">
              <a:lnSpc>
                <a:spcPct val="100000"/>
              </a:lnSpc>
              <a:buFont typeface="Meiryo UI"/>
              <a:buChar char="‣"/>
              <a:tabLst>
                <a:tab pos="251460" algn="l"/>
              </a:tabLst>
            </a:pPr>
            <a:r>
              <a:rPr lang="ru-RU" sz="2250" i="1" dirty="0" smtClean="0">
                <a:solidFill>
                  <a:schemeClr val="bg1">
                    <a:lumMod val="75000"/>
                  </a:schemeClr>
                </a:solidFill>
                <a:latin typeface="+mj-lt"/>
                <a:cs typeface="Calibri"/>
              </a:rPr>
              <a:t>Введение</a:t>
            </a:r>
            <a:endParaRPr sz="2250" dirty="0">
              <a:solidFill>
                <a:schemeClr val="bg1">
                  <a:lumMod val="75000"/>
                </a:schemeClr>
              </a:solidFill>
              <a:latin typeface="+mj-lt"/>
              <a:cs typeface="Calibri"/>
            </a:endParaRPr>
          </a:p>
          <a:p>
            <a:pPr marL="250825" indent="-238125">
              <a:lnSpc>
                <a:spcPct val="100000"/>
              </a:lnSpc>
              <a:spcBef>
                <a:spcPts val="905"/>
              </a:spcBef>
              <a:buFont typeface="Meiryo UI"/>
              <a:buChar char="‣"/>
              <a:tabLst>
                <a:tab pos="251460" algn="l"/>
              </a:tabLst>
            </a:pPr>
            <a:r>
              <a:rPr lang="ru-RU" sz="2250" i="1" dirty="0" smtClean="0">
                <a:latin typeface="+mj-lt"/>
                <a:cs typeface="Calibri"/>
              </a:rPr>
              <a:t>Сортировка выбором</a:t>
            </a:r>
            <a:endParaRPr sz="2250" dirty="0">
              <a:latin typeface="+mj-lt"/>
              <a:cs typeface="Calibri"/>
            </a:endParaRPr>
          </a:p>
          <a:p>
            <a:pPr marL="250825" indent="-238125">
              <a:lnSpc>
                <a:spcPct val="100000"/>
              </a:lnSpc>
              <a:spcBef>
                <a:spcPts val="905"/>
              </a:spcBef>
              <a:buFont typeface="Meiryo UI"/>
              <a:buChar char="‣"/>
              <a:tabLst>
                <a:tab pos="251460" algn="l"/>
              </a:tabLst>
            </a:pPr>
            <a:r>
              <a:rPr lang="ru-RU" sz="2250" i="1" spc="5" dirty="0" smtClean="0">
                <a:solidFill>
                  <a:schemeClr val="bg1">
                    <a:lumMod val="75000"/>
                  </a:schemeClr>
                </a:solidFill>
                <a:latin typeface="+mj-lt"/>
                <a:cs typeface="Calibri"/>
              </a:rPr>
              <a:t>Сортировка вставками</a:t>
            </a:r>
            <a:endParaRPr sz="2250" dirty="0">
              <a:solidFill>
                <a:schemeClr val="bg1">
                  <a:lumMod val="75000"/>
                </a:schemeClr>
              </a:solidFill>
              <a:latin typeface="+mj-lt"/>
              <a:cs typeface="Calibri"/>
            </a:endParaRPr>
          </a:p>
        </p:txBody>
      </p:sp>
    </p:spTree>
    <p:extLst>
      <p:ext uri="{BB962C8B-B14F-4D97-AF65-F5344CB8AC3E}">
        <p14:creationId xmlns:p14="http://schemas.microsoft.com/office/powerpoint/2010/main" val="3134851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640" y="1089130"/>
            <a:ext cx="7782659" cy="1269578"/>
          </a:xfrm>
          <a:prstGeom prst="rect">
            <a:avLst/>
          </a:prstGeom>
        </p:spPr>
        <p:txBody>
          <a:bodyPr vert="horz" wrap="square" lIns="0" tIns="0" rIns="0" bIns="0" rtlCol="0">
            <a:spAutoFit/>
          </a:bodyPr>
          <a:lstStyle/>
          <a:p>
            <a:pPr marL="12700">
              <a:lnSpc>
                <a:spcPts val="3265"/>
              </a:lnSpc>
            </a:pPr>
            <a:r>
              <a:rPr sz="2400" baseline="-12037" dirty="0" smtClean="0">
                <a:latin typeface="+mj-lt"/>
                <a:cs typeface="PMingLiU"/>
              </a:rPr>
              <a:t>・</a:t>
            </a:r>
            <a:r>
              <a:rPr lang="ru-RU" sz="2400" dirty="0" smtClean="0">
                <a:latin typeface="+mj-lt"/>
                <a:cs typeface="Lucida Sans"/>
              </a:rPr>
              <a:t>В </a:t>
            </a:r>
            <a:r>
              <a:rPr sz="2400" dirty="0" err="1" smtClean="0">
                <a:latin typeface="+mj-lt"/>
                <a:cs typeface="Lucida Sans Typewriter"/>
              </a:rPr>
              <a:t>i</a:t>
            </a:r>
            <a:r>
              <a:rPr lang="ru-RU" sz="2400" dirty="0" smtClean="0">
                <a:latin typeface="+mj-lt"/>
                <a:cs typeface="Lucida Sans Typewriter"/>
              </a:rPr>
              <a:t>-ой итерации находим индекс </a:t>
            </a:r>
            <a:r>
              <a:rPr sz="2400" dirty="0" smtClean="0">
                <a:latin typeface="+mj-lt"/>
                <a:cs typeface="Lucida Sans Typewriter"/>
              </a:rPr>
              <a:t>min</a:t>
            </a:r>
            <a:r>
              <a:rPr lang="ru-RU" sz="2400" dirty="0" smtClean="0">
                <a:latin typeface="+mj-lt"/>
                <a:cs typeface="Lucida Sans Typewriter"/>
              </a:rPr>
              <a:t> самого маленького из оставшихся элементов</a:t>
            </a:r>
            <a:r>
              <a:rPr sz="2400" spc="-20" dirty="0" smtClean="0">
                <a:latin typeface="+mj-lt"/>
                <a:cs typeface="Lucida Sans"/>
              </a:rPr>
              <a:t>.</a:t>
            </a:r>
            <a:endParaRPr sz="2400" dirty="0">
              <a:latin typeface="+mj-lt"/>
              <a:cs typeface="Lucida Sans"/>
            </a:endParaRPr>
          </a:p>
          <a:p>
            <a:pPr marL="12700">
              <a:lnSpc>
                <a:spcPts val="3265"/>
              </a:lnSpc>
            </a:pPr>
            <a:r>
              <a:rPr sz="2400" spc="37" baseline="-12037" dirty="0" smtClean="0">
                <a:latin typeface="+mj-lt"/>
                <a:cs typeface="PMingLiU"/>
              </a:rPr>
              <a:t>・</a:t>
            </a:r>
            <a:r>
              <a:rPr lang="ru-RU" sz="2400" spc="25" dirty="0" smtClean="0">
                <a:latin typeface="+mj-lt"/>
                <a:cs typeface="Lucida Sans"/>
              </a:rPr>
              <a:t>Меняем местами элементы</a:t>
            </a:r>
            <a:r>
              <a:rPr sz="2400" spc="25" dirty="0" smtClean="0">
                <a:latin typeface="+mj-lt"/>
                <a:cs typeface="Lucida Sans"/>
              </a:rPr>
              <a:t> </a:t>
            </a:r>
            <a:r>
              <a:rPr sz="2400" dirty="0">
                <a:latin typeface="+mj-lt"/>
                <a:cs typeface="Lucida Sans Typewriter"/>
              </a:rPr>
              <a:t>a[</a:t>
            </a:r>
            <a:r>
              <a:rPr sz="2400" dirty="0" err="1">
                <a:latin typeface="+mj-lt"/>
                <a:cs typeface="Lucida Sans Typewriter"/>
              </a:rPr>
              <a:t>i</a:t>
            </a:r>
            <a:r>
              <a:rPr sz="2400" dirty="0" smtClean="0">
                <a:latin typeface="+mj-lt"/>
                <a:cs typeface="Lucida Sans Typewriter"/>
              </a:rPr>
              <a:t>]</a:t>
            </a:r>
            <a:r>
              <a:rPr lang="ru-RU" sz="2400" dirty="0" smtClean="0">
                <a:latin typeface="+mj-lt"/>
                <a:cs typeface="Lucida Sans Typewriter"/>
              </a:rPr>
              <a:t> </a:t>
            </a:r>
            <a:r>
              <a:rPr lang="ru-RU" sz="2400" spc="-540" dirty="0" smtClean="0">
                <a:latin typeface="+mj-lt"/>
                <a:cs typeface="Lucida Sans Typewriter"/>
              </a:rPr>
              <a:t>и</a:t>
            </a:r>
            <a:r>
              <a:rPr sz="2400" dirty="0" smtClean="0">
                <a:latin typeface="+mj-lt"/>
                <a:cs typeface="Lucida Sans"/>
              </a:rPr>
              <a:t> </a:t>
            </a:r>
            <a:r>
              <a:rPr lang="ru-RU" sz="2400" dirty="0" smtClean="0">
                <a:latin typeface="+mj-lt"/>
                <a:cs typeface="Lucida Sans"/>
              </a:rPr>
              <a:t> </a:t>
            </a:r>
            <a:r>
              <a:rPr sz="2400" dirty="0" smtClean="0">
                <a:latin typeface="+mj-lt"/>
                <a:cs typeface="Lucida Sans Typewriter"/>
              </a:rPr>
              <a:t>a[min</a:t>
            </a:r>
            <a:r>
              <a:rPr sz="2400" dirty="0">
                <a:latin typeface="+mj-lt"/>
                <a:cs typeface="Lucida Sans Typewriter"/>
              </a:rPr>
              <a:t>]</a:t>
            </a:r>
            <a:r>
              <a:rPr sz="2400" dirty="0">
                <a:latin typeface="+mj-lt"/>
                <a:cs typeface="Lucida Sans"/>
              </a:rPr>
              <a:t>.</a:t>
            </a:r>
          </a:p>
        </p:txBody>
      </p:sp>
      <p:sp>
        <p:nvSpPr>
          <p:cNvPr id="3" name="object 3"/>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Демонстрация сортировки выбором</a:t>
            </a:r>
            <a:endParaRPr sz="2800" b="1" spc="20" dirty="0">
              <a:latin typeface="+mj-lt"/>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15</a:t>
            </a:fld>
            <a:endParaRPr dirty="0"/>
          </a:p>
        </p:txBody>
      </p:sp>
      <p:pic>
        <p:nvPicPr>
          <p:cNvPr id="27" name="21DemoSelectionSort">
            <a:hlinkClick r:id="" action="ppaction://media"/>
          </p:cNvPr>
          <p:cNvPicPr>
            <a:picLocks noChangeAspect="1"/>
          </p:cNvPicPr>
          <p:nvPr>
            <a:videoFile r:link="rId1"/>
            <p:extLst>
              <p:ext uri="{DAA4B4D4-6D71-4841-9C94-3DE7FCFB9230}">
                <p14:media xmlns:p14="http://schemas.microsoft.com/office/powerpoint/2010/main" r:embed="rId2">
                  <p14:trim st="482"/>
                  <p14:bmkLst>
                    <p14:bmk name="Закладка 1" time="877.4077"/>
                    <p14:bmk name="Закладка 2" time="1127.4077"/>
                    <p14:bmk name="Закладка 3" time="3627.4077"/>
                    <p14:bmk name="Закладка 4" time="4127.4077"/>
                    <p14:bmk name="Закладка 5" time="5627.4077"/>
                    <p14:bmk name="Закладка 6" time="6127.4077"/>
                    <p14:bmk name="Закладка 7" time="7627.4077"/>
                    <p14:bmk name="Закладка 8" time="8127.4077"/>
                    <p14:bmk name="Закладка 9" time="9627.4077"/>
                    <p14:bmk name="Закладка 10" time="10127.4077"/>
                    <p14:bmk name="Закладка 11" time="12127.4077"/>
                    <p14:bmk name="Закладка 12" time="12627.4077"/>
                    <p14:bmk name="Закладка 13" time="14127.4077"/>
                    <p14:bmk name="Закладка 14" time="14377.4077"/>
                    <p14:bmk name="Закладка 15" time="15877.4077"/>
                    <p14:bmk name="Закладка 16" time="16377.4077"/>
                    <p14:bmk name="Закладка 17" time="18877.4077"/>
                    <p14:bmk name="Закладка 18" time="19127.4077"/>
                    <p14:bmk name="Закладка 19" time="21875"/>
                  </p14:bmkLst>
                </p14:media>
              </p:ext>
            </p:extLst>
          </p:nvPr>
        </p:nvPicPr>
        <p:blipFill rotWithShape="1">
          <a:blip r:embed="rId5"/>
          <a:srcRect t="30209"/>
          <a:stretch>
            <a:fillRect/>
          </a:stretch>
        </p:blipFill>
        <p:spPr>
          <a:xfrm>
            <a:off x="152399" y="2519294"/>
            <a:ext cx="9753600" cy="5105400"/>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video>
                  <p:cMediaNode vol="80000">
                    <p:cTn id="2" fill="hold" display="0">
                      <p:stCondLst>
                        <p:cond delay="indefinite"/>
                      </p:stCondLst>
                    </p:cTn>
                    <p:tgtEl>
                      <p:spTgt spid="27"/>
                    </p:tgtEl>
                  </p:cMediaNode>
                </p:video>
                <p:seq concurrent="1" nextAc="seek">
                  <p:cTn id="3" restart="whenNotActive" fill="hold" evtFilter="cancelBubble" nodeType="interactiveSeq">
                    <p:stCondLst>
                      <p:cond evt="onMediaBookmark" delay="0">
                        <p:tgtEl>
                          <p14:bmkTgt spid="27" bmkName="Закладка 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p:cTn id="7" dur="1" fill="hold"/>
                                            <p:tgtEl>
                                              <p:spTgt spid="27"/>
                                            </p:tgtEl>
                                          </p:cBhvr>
                                        </p:cmd>
                                      </p:childTnLst>
                                    </p:cTn>
                                  </p:par>
                                </p:childTnLst>
                              </p:cTn>
                            </p:par>
                          </p:childTnLst>
                        </p:cTn>
                      </p:par>
                    </p:childTnLst>
                  </p:cTn>
                  <p:nextCondLst>
                    <p:cond evt="onMediaBookmark" delay="0">
                      <p:tgtEl>
                        <p14:bmkTgt spid="27" bmkName="Закладка 1"/>
                      </p:tgtEl>
                    </p:cond>
                  </p:nextCondLst>
                </p:seq>
                <p:seq concurrent="1" nextAc="seek">
                  <p:cTn id="8" restart="whenNotActive" fill="hold" evtFilter="cancelBubble" nodeType="interactiveSeq">
                    <p:stCondLst>
                      <p:cond evt="onMediaBookmark" delay="0">
                        <p:tgtEl>
                          <p14:bmkTgt spid="27" bmkName="Закладка 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7"/>
                                            </p:tgtEl>
                                          </p:cBhvr>
                                        </p:cmd>
                                      </p:childTnLst>
                                    </p:cTn>
                                  </p:par>
                                </p:childTnLst>
                              </p:cTn>
                            </p:par>
                          </p:childTnLst>
                        </p:cTn>
                      </p:par>
                    </p:childTnLst>
                  </p:cTn>
                  <p:nextCondLst>
                    <p:cond evt="onMediaBookmark" delay="0">
                      <p:tgtEl>
                        <p14:bmkTgt spid="27" bmkName="Закладка 2"/>
                      </p:tgtEl>
                    </p:cond>
                  </p:nextCondLst>
                </p:seq>
                <p:seq concurrent="1" nextAc="seek">
                  <p:cTn id="13" restart="whenNotActive" fill="hold" evtFilter="cancelBubble" nodeType="interactiveSeq">
                    <p:stCondLst>
                      <p:cond evt="onMediaBookmark" delay="0">
                        <p:tgtEl>
                          <p14:bmkTgt spid="27" bmkName="Закладка 3"/>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27"/>
                                            </p:tgtEl>
                                          </p:cBhvr>
                                        </p:cmd>
                                      </p:childTnLst>
                                    </p:cTn>
                                  </p:par>
                                </p:childTnLst>
                              </p:cTn>
                            </p:par>
                          </p:childTnLst>
                        </p:cTn>
                      </p:par>
                    </p:childTnLst>
                  </p:cTn>
                  <p:nextCondLst>
                    <p:cond evt="onMediaBookmark" delay="0">
                      <p:tgtEl>
                        <p14:bmkTgt spid="27" bmkName="Закладка 3"/>
                      </p:tgtEl>
                    </p:cond>
                  </p:nextCondLst>
                </p:seq>
                <p:seq concurrent="1" nextAc="seek">
                  <p:cTn id="18" restart="whenNotActive" fill="hold" evtFilter="cancelBubble" nodeType="interactiveSeq">
                    <p:stCondLst>
                      <p:cond evt="onMediaBookmark" delay="0">
                        <p:tgtEl>
                          <p14:bmkTgt spid="27" bmkName="Закладка 4"/>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27"/>
                                            </p:tgtEl>
                                          </p:cBhvr>
                                        </p:cmd>
                                      </p:childTnLst>
                                    </p:cTn>
                                  </p:par>
                                </p:childTnLst>
                              </p:cTn>
                            </p:par>
                          </p:childTnLst>
                        </p:cTn>
                      </p:par>
                    </p:childTnLst>
                  </p:cTn>
                  <p:nextCondLst>
                    <p:cond evt="onMediaBookmark" delay="0">
                      <p:tgtEl>
                        <p14:bmkTgt spid="27" bmkName="Закладка 4"/>
                      </p:tgtEl>
                    </p:cond>
                  </p:nextCondLst>
                </p:seq>
                <p:seq concurrent="1" nextAc="seek">
                  <p:cTn id="23" restart="whenNotActive" fill="hold" evtFilter="cancelBubble" nodeType="interactiveSeq">
                    <p:stCondLst>
                      <p:cond evt="onMediaBookmark" delay="0">
                        <p:tgtEl>
                          <p14:bmkTgt spid="27" bmkName="Закладка 5"/>
                        </p:tgtEl>
                      </p:cond>
                    </p:stCondLst>
                    <p:endSync evt="end" delay="0">
                      <p:rtn val="all"/>
                    </p:endSync>
                    <p:childTnLst>
                      <p:par>
                        <p:cTn id="24" fill="hold">
                          <p:stCondLst>
                            <p:cond delay="0"/>
                          </p:stCondLst>
                          <p:childTnLst>
                            <p:par>
                              <p:cTn id="25" fill="hold">
                                <p:stCondLst>
                                  <p:cond delay="0"/>
                                </p:stCondLst>
                                <p:childTnLst>
                                  <p:par>
                                    <p:cTn id="26" presetID="2" presetClass="mediacall" presetSubtype="0" fill="hold" nodeType="clickEffect">
                                      <p:stCondLst>
                                        <p:cond delay="0"/>
                                      </p:stCondLst>
                                      <p:childTnLst>
                                        <p:cmd type="call" cmd="togglePause">
                                          <p:cBhvr>
                                            <p:cTn id="27" dur="1" fill="hold"/>
                                            <p:tgtEl>
                                              <p:spTgt spid="27"/>
                                            </p:tgtEl>
                                          </p:cBhvr>
                                        </p:cmd>
                                      </p:childTnLst>
                                    </p:cTn>
                                  </p:par>
                                </p:childTnLst>
                              </p:cTn>
                            </p:par>
                          </p:childTnLst>
                        </p:cTn>
                      </p:par>
                    </p:childTnLst>
                  </p:cTn>
                  <p:nextCondLst>
                    <p:cond evt="onMediaBookmark" delay="0">
                      <p:tgtEl>
                        <p14:bmkTgt spid="27" bmkName="Закладка 5"/>
                      </p:tgtEl>
                    </p:cond>
                  </p:nextCondLst>
                </p:seq>
                <p:seq concurrent="1" nextAc="seek">
                  <p:cTn id="28" restart="whenNotActive" fill="hold" evtFilter="cancelBubble" nodeType="interactiveSeq">
                    <p:stCondLst>
                      <p:cond evt="onMediaBookmark" delay="0">
                        <p:tgtEl>
                          <p14:bmkTgt spid="27" bmkName="Закладка 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27"/>
                                            </p:tgtEl>
                                          </p:cBhvr>
                                        </p:cmd>
                                      </p:childTnLst>
                                    </p:cTn>
                                  </p:par>
                                </p:childTnLst>
                              </p:cTn>
                            </p:par>
                          </p:childTnLst>
                        </p:cTn>
                      </p:par>
                    </p:childTnLst>
                  </p:cTn>
                  <p:nextCondLst>
                    <p:cond evt="onMediaBookmark" delay="0">
                      <p:tgtEl>
                        <p14:bmkTgt spid="27" bmkName="Закладка 6"/>
                      </p:tgtEl>
                    </p:cond>
                  </p:nextCondLst>
                </p:seq>
                <p:seq concurrent="1" nextAc="seek">
                  <p:cTn id="33" restart="whenNotActive" fill="hold" evtFilter="cancelBubble" nodeType="interactiveSeq">
                    <p:stCondLst>
                      <p:cond evt="onMediaBookmark" delay="0">
                        <p:tgtEl>
                          <p14:bmkTgt spid="27" bmkName="Закладка 7"/>
                        </p:tgtEl>
                      </p:cond>
                    </p:stCondLst>
                    <p:endSync evt="end" delay="0">
                      <p:rtn val="all"/>
                    </p:endSync>
                    <p:childTnLst>
                      <p:par>
                        <p:cTn id="34" fill="hold">
                          <p:stCondLst>
                            <p:cond delay="0"/>
                          </p:stCondLst>
                          <p:childTnLst>
                            <p:par>
                              <p:cTn id="35" fill="hold">
                                <p:stCondLst>
                                  <p:cond delay="0"/>
                                </p:stCondLst>
                                <p:childTnLst>
                                  <p:par>
                                    <p:cTn id="36" presetID="2" presetClass="mediacall" presetSubtype="0" fill="hold" nodeType="clickEffect">
                                      <p:stCondLst>
                                        <p:cond delay="0"/>
                                      </p:stCondLst>
                                      <p:childTnLst>
                                        <p:cmd type="call" cmd="togglePause">
                                          <p:cBhvr>
                                            <p:cTn id="37" dur="1" fill="hold"/>
                                            <p:tgtEl>
                                              <p:spTgt spid="27"/>
                                            </p:tgtEl>
                                          </p:cBhvr>
                                        </p:cmd>
                                      </p:childTnLst>
                                    </p:cTn>
                                  </p:par>
                                </p:childTnLst>
                              </p:cTn>
                            </p:par>
                          </p:childTnLst>
                        </p:cTn>
                      </p:par>
                    </p:childTnLst>
                  </p:cTn>
                  <p:nextCondLst>
                    <p:cond evt="onMediaBookmark" delay="0">
                      <p:tgtEl>
                        <p14:bmkTgt spid="27" bmkName="Закладка 7"/>
                      </p:tgtEl>
                    </p:cond>
                  </p:nextCondLst>
                </p:seq>
                <p:seq concurrent="1" nextAc="seek">
                  <p:cTn id="38" restart="whenNotActive" fill="hold" evtFilter="cancelBubble" nodeType="interactiveSeq">
                    <p:stCondLst>
                      <p:cond evt="onMediaBookmark" delay="0">
                        <p:tgtEl>
                          <p14:bmkTgt spid="27" bmkName="Закладка 8"/>
                        </p:tgtEl>
                      </p:cond>
                    </p:stCondLst>
                    <p:endSync evt="end" delay="0">
                      <p:rtn val="all"/>
                    </p:endSync>
                    <p:childTnLst>
                      <p:par>
                        <p:cTn id="39" fill="hold">
                          <p:stCondLst>
                            <p:cond delay="0"/>
                          </p:stCondLst>
                          <p:childTnLst>
                            <p:par>
                              <p:cTn id="40" fill="hold">
                                <p:stCondLst>
                                  <p:cond delay="0"/>
                                </p:stCondLst>
                                <p:childTnLst>
                                  <p:par>
                                    <p:cTn id="41" presetID="2" presetClass="mediacall" presetSubtype="0" fill="hold" nodeType="clickEffect">
                                      <p:stCondLst>
                                        <p:cond delay="0"/>
                                      </p:stCondLst>
                                      <p:childTnLst>
                                        <p:cmd type="call" cmd="togglePause">
                                          <p:cBhvr>
                                            <p:cTn id="42" dur="1" fill="hold"/>
                                            <p:tgtEl>
                                              <p:spTgt spid="27"/>
                                            </p:tgtEl>
                                          </p:cBhvr>
                                        </p:cmd>
                                      </p:childTnLst>
                                    </p:cTn>
                                  </p:par>
                                </p:childTnLst>
                              </p:cTn>
                            </p:par>
                          </p:childTnLst>
                        </p:cTn>
                      </p:par>
                    </p:childTnLst>
                  </p:cTn>
                  <p:nextCondLst>
                    <p:cond evt="onMediaBookmark" delay="0">
                      <p:tgtEl>
                        <p14:bmkTgt spid="27" bmkName="Закладка 8"/>
                      </p:tgtEl>
                    </p:cond>
                  </p:nextCondLst>
                </p:seq>
                <p:seq concurrent="1" nextAc="seek">
                  <p:cTn id="43" restart="whenNotActive" fill="hold" evtFilter="cancelBubble" nodeType="interactiveSeq">
                    <p:stCondLst>
                      <p:cond evt="onMediaBookmark" delay="0">
                        <p:tgtEl>
                          <p14:bmkTgt spid="27" bmkName="Закладка 9"/>
                        </p:tgtEl>
                      </p:cond>
                    </p:stCondLst>
                    <p:endSync evt="end" delay="0">
                      <p:rtn val="all"/>
                    </p:endSync>
                    <p:childTnLst>
                      <p:par>
                        <p:cTn id="44" fill="hold">
                          <p:stCondLst>
                            <p:cond delay="0"/>
                          </p:stCondLst>
                          <p:childTnLst>
                            <p:par>
                              <p:cTn id="45" fill="hold">
                                <p:stCondLst>
                                  <p:cond delay="0"/>
                                </p:stCondLst>
                                <p:childTnLst>
                                  <p:par>
                                    <p:cTn id="46" presetID="1" presetClass="mediacall" presetSubtype="0" fill="hold" nodeType="clickEffect">
                                      <p:stCondLst>
                                        <p:cond delay="0"/>
                                      </p:stCondLst>
                                      <p:childTnLst>
                                        <p:cmd type="call" cmd="playFrom(0.0)">
                                          <p:cBhvr>
                                            <p:cTn id="47" dur="21643" fill="hold"/>
                                            <p:tgtEl>
                                              <p:spTgt spid="27"/>
                                            </p:tgtEl>
                                          </p:cBhvr>
                                        </p:cmd>
                                      </p:childTnLst>
                                    </p:cTn>
                                  </p:par>
                                </p:childTnLst>
                              </p:cTn>
                            </p:par>
                          </p:childTnLst>
                        </p:cTn>
                      </p:par>
                    </p:childTnLst>
                  </p:cTn>
                  <p:nextCondLst>
                    <p:cond evt="onMediaBookmark" delay="0">
                      <p:tgtEl>
                        <p14:bmkTgt spid="27" bmkName="Закладка 9"/>
                      </p:tgtEl>
                    </p:cond>
                  </p:nextCondLst>
                </p:seq>
                <p:seq concurrent="1" nextAc="seek">
                  <p:cTn id="48" restart="whenNotActive" fill="hold" evtFilter="cancelBubble" nodeType="interactiveSeq">
                    <p:stCondLst>
                      <p:cond evt="onMediaBookmark" delay="0">
                        <p:tgtEl>
                          <p14:bmkTgt spid="27" bmkName="Закладка 10"/>
                        </p:tgtEl>
                      </p:cond>
                    </p:stCondLst>
                    <p:endSync evt="end" delay="0">
                      <p:rtn val="all"/>
                    </p:endSync>
                    <p:childTnLst>
                      <p:par>
                        <p:cTn id="49" fill="hold">
                          <p:stCondLst>
                            <p:cond delay="0"/>
                          </p:stCondLst>
                          <p:childTnLst>
                            <p:par>
                              <p:cTn id="50" fill="hold">
                                <p:stCondLst>
                                  <p:cond delay="0"/>
                                </p:stCondLst>
                                <p:childTnLst>
                                  <p:par>
                                    <p:cTn id="51" presetID="2" presetClass="mediacall" presetSubtype="0" fill="hold" nodeType="clickEffect">
                                      <p:stCondLst>
                                        <p:cond delay="0"/>
                                      </p:stCondLst>
                                      <p:childTnLst>
                                        <p:cmd type="call" cmd="togglePause">
                                          <p:cBhvr>
                                            <p:cTn id="52" dur="1" fill="hold"/>
                                            <p:tgtEl>
                                              <p:spTgt spid="27"/>
                                            </p:tgtEl>
                                          </p:cBhvr>
                                        </p:cmd>
                                      </p:childTnLst>
                                    </p:cTn>
                                  </p:par>
                                </p:childTnLst>
                              </p:cTn>
                            </p:par>
                          </p:childTnLst>
                        </p:cTn>
                      </p:par>
                    </p:childTnLst>
                  </p:cTn>
                  <p:nextCondLst>
                    <p:cond evt="onMediaBookmark" delay="0">
                      <p:tgtEl>
                        <p14:bmkTgt spid="27" bmkName="Закладка 10"/>
                      </p:tgtEl>
                    </p:cond>
                  </p:nextCondLst>
                </p:seq>
                <p:seq concurrent="1" nextAc="seek">
                  <p:cTn id="53" restart="whenNotActive" fill="hold" evtFilter="cancelBubble" nodeType="interactiveSeq">
                    <p:stCondLst>
                      <p:cond evt="onMediaBookmark" delay="0">
                        <p:tgtEl>
                          <p14:bmkTgt spid="27" bmkName="Закладка 11"/>
                        </p:tgtEl>
                      </p:cond>
                    </p:stCondLst>
                    <p:endSync evt="end" delay="0">
                      <p:rtn val="all"/>
                    </p:endSync>
                    <p:childTnLst>
                      <p:par>
                        <p:cTn id="54" fill="hold">
                          <p:stCondLst>
                            <p:cond delay="0"/>
                          </p:stCondLst>
                          <p:childTnLst>
                            <p:par>
                              <p:cTn id="55" fill="hold">
                                <p:stCondLst>
                                  <p:cond delay="0"/>
                                </p:stCondLst>
                                <p:childTnLst>
                                  <p:par>
                                    <p:cTn id="56" presetID="2" presetClass="mediacall" presetSubtype="0" fill="hold" nodeType="clickEffect">
                                      <p:stCondLst>
                                        <p:cond delay="0"/>
                                      </p:stCondLst>
                                      <p:childTnLst>
                                        <p:cmd type="call" cmd="togglePause">
                                          <p:cBhvr>
                                            <p:cTn id="57" dur="1" fill="hold"/>
                                            <p:tgtEl>
                                              <p:spTgt spid="27"/>
                                            </p:tgtEl>
                                          </p:cBhvr>
                                        </p:cmd>
                                      </p:childTnLst>
                                    </p:cTn>
                                  </p:par>
                                </p:childTnLst>
                              </p:cTn>
                            </p:par>
                          </p:childTnLst>
                        </p:cTn>
                      </p:par>
                    </p:childTnLst>
                  </p:cTn>
                  <p:nextCondLst>
                    <p:cond evt="onMediaBookmark" delay="0">
                      <p:tgtEl>
                        <p14:bmkTgt spid="27" bmkName="Закладка 11"/>
                      </p:tgtEl>
                    </p:cond>
                  </p:nextCondLst>
                </p:seq>
                <p:seq concurrent="1" nextAc="seek">
                  <p:cTn id="58" restart="whenNotActive" fill="hold" evtFilter="cancelBubble" nodeType="interactiveSeq">
                    <p:stCondLst>
                      <p:cond evt="onMediaBookmark" delay="0">
                        <p:tgtEl>
                          <p14:bmkTgt spid="27" bmkName="Закладка 12"/>
                        </p:tgtEl>
                      </p:cond>
                    </p:stCondLst>
                    <p:endSync evt="end" delay="0">
                      <p:rtn val="all"/>
                    </p:endSync>
                    <p:childTnLst>
                      <p:par>
                        <p:cTn id="59" fill="hold">
                          <p:stCondLst>
                            <p:cond delay="0"/>
                          </p:stCondLst>
                          <p:childTnLst>
                            <p:par>
                              <p:cTn id="60" fill="hold">
                                <p:stCondLst>
                                  <p:cond delay="0"/>
                                </p:stCondLst>
                                <p:childTnLst>
                                  <p:par>
                                    <p:cTn id="61" presetID="2" presetClass="mediacall" presetSubtype="0" fill="hold" nodeType="clickEffect">
                                      <p:stCondLst>
                                        <p:cond delay="0"/>
                                      </p:stCondLst>
                                      <p:childTnLst>
                                        <p:cmd type="call" cmd="togglePause">
                                          <p:cBhvr>
                                            <p:cTn id="62" dur="1" fill="hold"/>
                                            <p:tgtEl>
                                              <p:spTgt spid="27"/>
                                            </p:tgtEl>
                                          </p:cBhvr>
                                        </p:cmd>
                                      </p:childTnLst>
                                    </p:cTn>
                                  </p:par>
                                </p:childTnLst>
                              </p:cTn>
                            </p:par>
                          </p:childTnLst>
                        </p:cTn>
                      </p:par>
                    </p:childTnLst>
                  </p:cTn>
                  <p:nextCondLst>
                    <p:cond evt="onMediaBookmark" delay="0">
                      <p:tgtEl>
                        <p14:bmkTgt spid="27" bmkName="Закладка 12"/>
                      </p:tgtEl>
                    </p:cond>
                  </p:nextCondLst>
                </p:seq>
                <p:seq concurrent="1" nextAc="seek">
                  <p:cTn id="63" restart="whenNotActive" fill="hold" evtFilter="cancelBubble" nodeType="interactiveSeq">
                    <p:stCondLst>
                      <p:cond evt="onMediaBookmark" delay="0">
                        <p:tgtEl>
                          <p14:bmkTgt spid="27" bmkName="Закладка 13"/>
                        </p:tgtEl>
                      </p:cond>
                    </p:stCondLst>
                    <p:endSync evt="end" delay="0">
                      <p:rtn val="all"/>
                    </p:endSync>
                    <p:childTnLst>
                      <p:par>
                        <p:cTn id="64" fill="hold">
                          <p:stCondLst>
                            <p:cond delay="0"/>
                          </p:stCondLst>
                          <p:childTnLst>
                            <p:par>
                              <p:cTn id="65" fill="hold">
                                <p:stCondLst>
                                  <p:cond delay="0"/>
                                </p:stCondLst>
                                <p:childTnLst>
                                  <p:par>
                                    <p:cTn id="66" presetID="2" presetClass="mediacall" presetSubtype="0" fill="hold" nodeType="clickEffect">
                                      <p:stCondLst>
                                        <p:cond delay="0"/>
                                      </p:stCondLst>
                                      <p:childTnLst>
                                        <p:cmd type="call" cmd="togglePause">
                                          <p:cBhvr>
                                            <p:cTn id="67" dur="1" fill="hold"/>
                                            <p:tgtEl>
                                              <p:spTgt spid="27"/>
                                            </p:tgtEl>
                                          </p:cBhvr>
                                        </p:cmd>
                                      </p:childTnLst>
                                    </p:cTn>
                                  </p:par>
                                </p:childTnLst>
                              </p:cTn>
                            </p:par>
                          </p:childTnLst>
                        </p:cTn>
                      </p:par>
                    </p:childTnLst>
                  </p:cTn>
                  <p:nextCondLst>
                    <p:cond evt="onMediaBookmark" delay="0">
                      <p:tgtEl>
                        <p14:bmkTgt spid="27" bmkName="Закладка 13"/>
                      </p:tgtEl>
                    </p:cond>
                  </p:nextCondLst>
                </p:seq>
                <p:seq concurrent="1" nextAc="seek">
                  <p:cTn id="68" restart="whenNotActive" fill="hold" evtFilter="cancelBubble" nodeType="interactiveSeq">
                    <p:stCondLst>
                      <p:cond evt="onMediaBookmark" delay="0">
                        <p:tgtEl>
                          <p14:bmkTgt spid="27" bmkName="Закладка 14"/>
                        </p:tgtEl>
                      </p:cond>
                    </p:stCondLst>
                    <p:endSync evt="end" delay="0">
                      <p:rtn val="all"/>
                    </p:endSync>
                    <p:childTnLst>
                      <p:par>
                        <p:cTn id="69" fill="hold">
                          <p:stCondLst>
                            <p:cond delay="0"/>
                          </p:stCondLst>
                          <p:childTnLst>
                            <p:par>
                              <p:cTn id="70" fill="hold">
                                <p:stCondLst>
                                  <p:cond delay="0"/>
                                </p:stCondLst>
                                <p:childTnLst>
                                  <p:par>
                                    <p:cTn id="71" presetID="2" presetClass="mediacall" presetSubtype="0" fill="hold" nodeType="clickEffect">
                                      <p:stCondLst>
                                        <p:cond delay="0"/>
                                      </p:stCondLst>
                                      <p:childTnLst>
                                        <p:cmd type="call" cmd="togglePause">
                                          <p:cBhvr>
                                            <p:cTn id="72" dur="1" fill="hold"/>
                                            <p:tgtEl>
                                              <p:spTgt spid="27"/>
                                            </p:tgtEl>
                                          </p:cBhvr>
                                        </p:cmd>
                                      </p:childTnLst>
                                    </p:cTn>
                                  </p:par>
                                </p:childTnLst>
                              </p:cTn>
                            </p:par>
                          </p:childTnLst>
                        </p:cTn>
                      </p:par>
                    </p:childTnLst>
                  </p:cTn>
                  <p:nextCondLst>
                    <p:cond evt="onMediaBookmark" delay="0">
                      <p:tgtEl>
                        <p14:bmkTgt spid="27" bmkName="Закладка 14"/>
                      </p:tgtEl>
                    </p:cond>
                  </p:nextCondLst>
                </p:seq>
                <p:seq concurrent="1" nextAc="seek">
                  <p:cTn id="73" restart="whenNotActive" fill="hold" evtFilter="cancelBubble" nodeType="interactiveSeq">
                    <p:stCondLst>
                      <p:cond evt="onMediaBookmark" delay="0">
                        <p:tgtEl>
                          <p14:bmkTgt spid="27" bmkName="Закладка 15"/>
                        </p:tgtEl>
                      </p:cond>
                    </p:stCondLst>
                    <p:endSync evt="end" delay="0">
                      <p:rtn val="all"/>
                    </p:endSync>
                    <p:childTnLst>
                      <p:par>
                        <p:cTn id="74" fill="hold">
                          <p:stCondLst>
                            <p:cond delay="0"/>
                          </p:stCondLst>
                          <p:childTnLst>
                            <p:par>
                              <p:cTn id="75" fill="hold">
                                <p:stCondLst>
                                  <p:cond delay="0"/>
                                </p:stCondLst>
                                <p:childTnLst>
                                  <p:par>
                                    <p:cTn id="76" presetID="2" presetClass="mediacall" presetSubtype="0" fill="hold" nodeType="clickEffect">
                                      <p:stCondLst>
                                        <p:cond delay="0"/>
                                      </p:stCondLst>
                                      <p:childTnLst>
                                        <p:cmd type="call" cmd="togglePause">
                                          <p:cBhvr>
                                            <p:cTn id="77" dur="1" fill="hold"/>
                                            <p:tgtEl>
                                              <p:spTgt spid="27"/>
                                            </p:tgtEl>
                                          </p:cBhvr>
                                        </p:cmd>
                                      </p:childTnLst>
                                    </p:cTn>
                                  </p:par>
                                </p:childTnLst>
                              </p:cTn>
                            </p:par>
                          </p:childTnLst>
                        </p:cTn>
                      </p:par>
                    </p:childTnLst>
                  </p:cTn>
                  <p:nextCondLst>
                    <p:cond evt="onMediaBookmark" delay="0">
                      <p:tgtEl>
                        <p14:bmkTgt spid="27" bmkName="Закладка 15"/>
                      </p:tgtEl>
                    </p:cond>
                  </p:nextCondLst>
                </p:seq>
                <p:seq concurrent="1" nextAc="seek">
                  <p:cTn id="78" restart="whenNotActive" fill="hold" evtFilter="cancelBubble" nodeType="interactiveSeq">
                    <p:stCondLst>
                      <p:cond evt="onMediaBookmark" delay="0">
                        <p:tgtEl>
                          <p14:bmkTgt spid="27" bmkName="Закладка 16"/>
                        </p:tgtEl>
                      </p:cond>
                    </p:stCondLst>
                    <p:endSync evt="end" delay="0">
                      <p:rtn val="all"/>
                    </p:endSync>
                    <p:childTnLst>
                      <p:par>
                        <p:cTn id="79" fill="hold">
                          <p:stCondLst>
                            <p:cond delay="0"/>
                          </p:stCondLst>
                          <p:childTnLst>
                            <p:par>
                              <p:cTn id="80" fill="hold">
                                <p:stCondLst>
                                  <p:cond delay="0"/>
                                </p:stCondLst>
                                <p:childTnLst>
                                  <p:par>
                                    <p:cTn id="81" presetID="2" presetClass="mediacall" presetSubtype="0" fill="hold" nodeType="clickEffect">
                                      <p:stCondLst>
                                        <p:cond delay="0"/>
                                      </p:stCondLst>
                                      <p:childTnLst>
                                        <p:cmd type="call" cmd="togglePause">
                                          <p:cBhvr>
                                            <p:cTn id="82" dur="1" fill="hold"/>
                                            <p:tgtEl>
                                              <p:spTgt spid="27"/>
                                            </p:tgtEl>
                                          </p:cBhvr>
                                        </p:cmd>
                                      </p:childTnLst>
                                    </p:cTn>
                                  </p:par>
                                </p:childTnLst>
                              </p:cTn>
                            </p:par>
                          </p:childTnLst>
                        </p:cTn>
                      </p:par>
                    </p:childTnLst>
                  </p:cTn>
                  <p:nextCondLst>
                    <p:cond evt="onMediaBookmark" delay="0">
                      <p:tgtEl>
                        <p14:bmkTgt spid="27" bmkName="Закладка 16"/>
                      </p:tgtEl>
                    </p:cond>
                  </p:nextCondLst>
                </p:seq>
                <p:seq concurrent="1" nextAc="seek">
                  <p:cTn id="83" restart="whenNotActive" fill="hold" evtFilter="cancelBubble" nodeType="interactiveSeq">
                    <p:stCondLst>
                      <p:cond evt="onMediaBookmark" delay="0">
                        <p:tgtEl>
                          <p14:bmkTgt spid="27" bmkName="Закладка 17"/>
                        </p:tgtEl>
                      </p:cond>
                    </p:stCondLst>
                    <p:endSync evt="end" delay="0">
                      <p:rtn val="all"/>
                    </p:endSync>
                    <p:childTnLst>
                      <p:par>
                        <p:cTn id="84" fill="hold">
                          <p:stCondLst>
                            <p:cond delay="0"/>
                          </p:stCondLst>
                          <p:childTnLst>
                            <p:par>
                              <p:cTn id="85" fill="hold">
                                <p:stCondLst>
                                  <p:cond delay="0"/>
                                </p:stCondLst>
                                <p:childTnLst>
                                  <p:par>
                                    <p:cTn id="86" presetID="2" presetClass="mediacall" presetSubtype="0" fill="hold" nodeType="clickEffect">
                                      <p:stCondLst>
                                        <p:cond delay="0"/>
                                      </p:stCondLst>
                                      <p:childTnLst>
                                        <p:cmd type="call" cmd="togglePause">
                                          <p:cBhvr>
                                            <p:cTn id="87" dur="1" fill="hold"/>
                                            <p:tgtEl>
                                              <p:spTgt spid="27"/>
                                            </p:tgtEl>
                                          </p:cBhvr>
                                        </p:cmd>
                                      </p:childTnLst>
                                    </p:cTn>
                                  </p:par>
                                </p:childTnLst>
                              </p:cTn>
                            </p:par>
                          </p:childTnLst>
                        </p:cTn>
                      </p:par>
                    </p:childTnLst>
                  </p:cTn>
                  <p:nextCondLst>
                    <p:cond evt="onMediaBookmark" delay="0">
                      <p:tgtEl>
                        <p14:bmkTgt spid="27" bmkName="Закладка 17"/>
                      </p:tgtEl>
                    </p:cond>
                  </p:nextCondLst>
                </p:seq>
                <p:seq concurrent="1" nextAc="seek">
                  <p:cTn id="88" restart="whenNotActive" fill="hold" evtFilter="cancelBubble" nodeType="interactiveSeq">
                    <p:stCondLst>
                      <p:cond evt="onMediaBookmark" delay="0">
                        <p:tgtEl>
                          <p14:bmkTgt spid="27" bmkName="Закладка 18"/>
                        </p:tgtEl>
                      </p:cond>
                    </p:stCondLst>
                    <p:endSync evt="end" delay="0">
                      <p:rtn val="all"/>
                    </p:endSync>
                    <p:childTnLst>
                      <p:par>
                        <p:cTn id="89" fill="hold">
                          <p:stCondLst>
                            <p:cond delay="0"/>
                          </p:stCondLst>
                          <p:childTnLst>
                            <p:par>
                              <p:cTn id="90" fill="hold">
                                <p:stCondLst>
                                  <p:cond delay="0"/>
                                </p:stCondLst>
                                <p:childTnLst>
                                  <p:par>
                                    <p:cTn id="91" presetID="2" presetClass="mediacall" presetSubtype="0" fill="hold" nodeType="clickEffect">
                                      <p:stCondLst>
                                        <p:cond delay="0"/>
                                      </p:stCondLst>
                                      <p:childTnLst>
                                        <p:cmd type="call" cmd="togglePause">
                                          <p:cBhvr>
                                            <p:cTn id="92" dur="1" fill="hold"/>
                                            <p:tgtEl>
                                              <p:spTgt spid="27"/>
                                            </p:tgtEl>
                                          </p:cBhvr>
                                        </p:cmd>
                                      </p:childTnLst>
                                    </p:cTn>
                                  </p:par>
                                </p:childTnLst>
                              </p:cTn>
                            </p:par>
                          </p:childTnLst>
                        </p:cTn>
                      </p:par>
                    </p:childTnLst>
                  </p:cTn>
                  <p:nextCondLst>
                    <p:cond evt="onMediaBookmark" delay="0">
                      <p:tgtEl>
                        <p14:bmkTgt spid="27" bmkName="Закладка 18"/>
                      </p:tgtEl>
                    </p:cond>
                  </p:nextCondLst>
                </p:seq>
                <p:seq concurrent="1" nextAc="seek">
                  <p:cTn id="93" restart="whenNotActive" fill="hold" evtFilter="cancelBubble" nodeType="interactiveSeq">
                    <p:stCondLst>
                      <p:cond evt="onMediaBookmark" delay="0">
                        <p:tgtEl>
                          <p14:bmkTgt spid="27" bmkName="Закладка 19"/>
                        </p:tgtEl>
                      </p:cond>
                    </p:stCondLst>
                    <p:endSync evt="end" delay="0">
                      <p:rtn val="all"/>
                    </p:endSync>
                    <p:childTnLst>
                      <p:par>
                        <p:cTn id="94" fill="hold">
                          <p:stCondLst>
                            <p:cond delay="0"/>
                          </p:stCondLst>
                          <p:childTnLst>
                            <p:par>
                              <p:cTn id="95" fill="hold">
                                <p:stCondLst>
                                  <p:cond delay="0"/>
                                </p:stCondLst>
                                <p:childTnLst>
                                  <p:par>
                                    <p:cTn id="96" presetID="2" presetClass="mediacall" presetSubtype="0" fill="hold" nodeType="clickEffect">
                                      <p:stCondLst>
                                        <p:cond delay="0"/>
                                      </p:stCondLst>
                                      <p:childTnLst>
                                        <p:cmd type="call" cmd="togglePause">
                                          <p:cBhvr>
                                            <p:cTn id="97" dur="1" fill="hold"/>
                                            <p:tgtEl>
                                              <p:spTgt spid="27"/>
                                            </p:tgtEl>
                                          </p:cBhvr>
                                        </p:cmd>
                                      </p:childTnLst>
                                    </p:cTn>
                                  </p:par>
                                </p:childTnLst>
                              </p:cTn>
                            </p:par>
                          </p:childTnLst>
                        </p:cTn>
                      </p:par>
                    </p:childTnLst>
                  </p:cTn>
                  <p:nextCondLst>
                    <p:cond evt="onMediaBookmark" delay="0">
                      <p:tgtEl>
                        <p14:bmkTgt spid="27" bmkName="Закладка 19"/>
                      </p:tgtEl>
                    </p:cond>
                  </p:nextCondLst>
                </p:seq>
              </p:childTnLst>
            </p:cTn>
          </p:par>
        </p:tnLst>
      </p:timing>
    </mc:Choice>
    <mc:Fallback xmlns="">
      <p:timing>
        <p:tnLst>
          <p:par>
            <p:cTn id="1" dur="indefinite" restart="never" nodeType="tmRoot">
              <p:childTnLst>
                <p:video>
                  <p:cMediaNode vol="80000">
                    <p:cTn id="2" fill="hold" display="0">
                      <p:stCondLst>
                        <p:cond delay="indefinite"/>
                      </p:stCondLst>
                    </p:cTn>
                    <p:tgtEl>
                      <p:spTgt spid="27"/>
                    </p:tgtEl>
                  </p:cMediaNode>
                </p:video>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Сортировка выбором</a:t>
            </a:r>
            <a:endParaRPr sz="2800" b="1" spc="10" dirty="0">
              <a:latin typeface="+mj-lt"/>
            </a:endParaRPr>
          </a:p>
        </p:txBody>
      </p:sp>
      <p:sp>
        <p:nvSpPr>
          <p:cNvPr id="3" name="object 3"/>
          <p:cNvSpPr txBox="1"/>
          <p:nvPr/>
        </p:nvSpPr>
        <p:spPr>
          <a:xfrm>
            <a:off x="789350" y="1241530"/>
            <a:ext cx="8126049" cy="2223686"/>
          </a:xfrm>
          <a:prstGeom prst="rect">
            <a:avLst/>
          </a:prstGeom>
        </p:spPr>
        <p:txBody>
          <a:bodyPr vert="horz" wrap="square" lIns="0" tIns="0" rIns="0" bIns="0" rtlCol="0">
            <a:spAutoFit/>
          </a:bodyPr>
          <a:lstStyle/>
          <a:p>
            <a:pPr marL="12700">
              <a:lnSpc>
                <a:spcPct val="100000"/>
              </a:lnSpc>
              <a:tabLst>
                <a:tab pos="1337945" algn="l"/>
              </a:tabLst>
            </a:pPr>
            <a:r>
              <a:rPr lang="ru-RU" dirty="0" smtClean="0">
                <a:solidFill>
                  <a:srgbClr val="005493"/>
                </a:solidFill>
                <a:latin typeface="+mj-lt"/>
                <a:cs typeface="Lucida Sans"/>
              </a:rPr>
              <a:t>Алгоритм</a:t>
            </a:r>
            <a:r>
              <a:rPr dirty="0" smtClean="0">
                <a:solidFill>
                  <a:srgbClr val="005493"/>
                </a:solidFill>
                <a:latin typeface="+mj-lt"/>
                <a:cs typeface="Lucida Sans"/>
              </a:rPr>
              <a:t>.</a:t>
            </a:r>
            <a:r>
              <a:rPr lang="ru-RU" dirty="0" smtClean="0">
                <a:solidFill>
                  <a:srgbClr val="005493"/>
                </a:solidFill>
                <a:latin typeface="+mj-lt"/>
                <a:cs typeface="Lucida Sans"/>
              </a:rPr>
              <a:t> </a:t>
            </a:r>
            <a:r>
              <a:rPr lang="ru-RU" dirty="0" smtClean="0">
                <a:solidFill>
                  <a:srgbClr val="8D3124"/>
                </a:solidFill>
                <a:latin typeface="+mj-lt"/>
                <a:cs typeface="Symbol"/>
                <a:sym typeface="Symbol" panose="05050102010706020507" pitchFamily="18" charset="2"/>
              </a:rPr>
              <a:t></a:t>
            </a:r>
            <a:r>
              <a:rPr dirty="0" smtClean="0">
                <a:solidFill>
                  <a:srgbClr val="8D3124"/>
                </a:solidFill>
                <a:latin typeface="+mj-lt"/>
                <a:cs typeface="Times New Roman"/>
              </a:rPr>
              <a:t> </a:t>
            </a:r>
            <a:r>
              <a:rPr lang="ru-RU" dirty="0" smtClean="0">
                <a:latin typeface="+mj-lt"/>
                <a:cs typeface="Lucida Sans"/>
              </a:rPr>
              <a:t>Проходим массив слева направо</a:t>
            </a:r>
            <a:r>
              <a:rPr dirty="0" smtClean="0">
                <a:latin typeface="+mj-lt"/>
                <a:cs typeface="Lucida Sans"/>
              </a:rPr>
              <a:t>.</a:t>
            </a:r>
            <a:endParaRPr dirty="0">
              <a:latin typeface="+mj-lt"/>
              <a:cs typeface="Lucida Sans"/>
            </a:endParaRPr>
          </a:p>
          <a:p>
            <a:pPr>
              <a:lnSpc>
                <a:spcPct val="100000"/>
              </a:lnSpc>
            </a:pPr>
            <a:endParaRPr dirty="0">
              <a:latin typeface="+mj-lt"/>
              <a:cs typeface="Times New Roman"/>
            </a:endParaRPr>
          </a:p>
          <a:p>
            <a:pPr marL="12700">
              <a:lnSpc>
                <a:spcPts val="1945"/>
              </a:lnSpc>
              <a:spcBef>
                <a:spcPts val="1510"/>
              </a:spcBef>
            </a:pPr>
            <a:r>
              <a:rPr lang="ru-RU" spc="5" dirty="0" smtClean="0">
                <a:solidFill>
                  <a:srgbClr val="005493"/>
                </a:solidFill>
                <a:latin typeface="+mj-lt"/>
                <a:cs typeface="Lucida Sans"/>
              </a:rPr>
              <a:t>Инварианты</a:t>
            </a:r>
            <a:r>
              <a:rPr spc="5" dirty="0" smtClean="0">
                <a:solidFill>
                  <a:srgbClr val="005493"/>
                </a:solidFill>
                <a:latin typeface="+mj-lt"/>
                <a:cs typeface="Lucida Sans"/>
              </a:rPr>
              <a:t>.</a:t>
            </a:r>
            <a:endParaRPr dirty="0">
              <a:latin typeface="+mj-lt"/>
              <a:cs typeface="Lucida Sans"/>
            </a:endParaRPr>
          </a:p>
          <a:p>
            <a:pPr marL="63500">
              <a:lnSpc>
                <a:spcPts val="3050"/>
              </a:lnSpc>
            </a:pPr>
            <a:r>
              <a:rPr baseline="-12962" dirty="0" smtClean="0">
                <a:latin typeface="+mj-lt"/>
                <a:cs typeface="PMingLiU"/>
              </a:rPr>
              <a:t>・</a:t>
            </a:r>
            <a:r>
              <a:rPr lang="ru-RU" dirty="0" smtClean="0">
                <a:latin typeface="+mj-lt"/>
                <a:cs typeface="Lucida Sans"/>
              </a:rPr>
              <a:t>Элементы слева от</a:t>
            </a:r>
            <a:r>
              <a:rPr dirty="0" smtClean="0">
                <a:latin typeface="+mj-lt"/>
                <a:cs typeface="Lucida Sans"/>
              </a:rPr>
              <a:t> </a:t>
            </a:r>
            <a:r>
              <a:rPr lang="ru-RU" dirty="0">
                <a:solidFill>
                  <a:srgbClr val="8D3124"/>
                </a:solidFill>
                <a:cs typeface="Symbol"/>
                <a:sym typeface="Symbol" panose="05050102010706020507" pitchFamily="18" charset="2"/>
              </a:rPr>
              <a:t></a:t>
            </a:r>
            <a:r>
              <a:rPr dirty="0" smtClean="0">
                <a:solidFill>
                  <a:srgbClr val="8D3124"/>
                </a:solidFill>
                <a:latin typeface="+mj-lt"/>
                <a:cs typeface="Times New Roman"/>
              </a:rPr>
              <a:t> </a:t>
            </a:r>
            <a:r>
              <a:rPr dirty="0" smtClean="0">
                <a:latin typeface="+mj-lt"/>
                <a:cs typeface="Lucida Sans"/>
              </a:rPr>
              <a:t>(</a:t>
            </a:r>
            <a:r>
              <a:rPr lang="ru-RU" dirty="0" smtClean="0">
                <a:latin typeface="+mj-lt"/>
                <a:cs typeface="Lucida Sans"/>
              </a:rPr>
              <a:t>включая</a:t>
            </a:r>
            <a:r>
              <a:rPr dirty="0" smtClean="0">
                <a:latin typeface="+mj-lt"/>
                <a:cs typeface="Lucida Sans"/>
              </a:rPr>
              <a:t> </a:t>
            </a:r>
            <a:r>
              <a:rPr lang="ru-RU" dirty="0">
                <a:solidFill>
                  <a:srgbClr val="8D3124"/>
                </a:solidFill>
                <a:cs typeface="Symbol"/>
                <a:sym typeface="Symbol" panose="05050102010706020507" pitchFamily="18" charset="2"/>
              </a:rPr>
              <a:t></a:t>
            </a:r>
            <a:r>
              <a:rPr dirty="0" smtClean="0">
                <a:latin typeface="+mj-lt"/>
                <a:cs typeface="Lucida Sans"/>
              </a:rPr>
              <a:t>) </a:t>
            </a:r>
            <a:r>
              <a:rPr lang="ru-RU" dirty="0" smtClean="0">
                <a:latin typeface="+mj-lt"/>
                <a:cs typeface="Lucida Sans"/>
              </a:rPr>
              <a:t>не двигаются и находятся в возрастающем порядке</a:t>
            </a:r>
            <a:r>
              <a:rPr spc="-45" dirty="0" smtClean="0">
                <a:latin typeface="+mj-lt"/>
                <a:cs typeface="Lucida Sans"/>
              </a:rPr>
              <a:t>.</a:t>
            </a:r>
            <a:endParaRPr dirty="0">
              <a:latin typeface="+mj-lt"/>
              <a:cs typeface="Lucida Sans"/>
            </a:endParaRPr>
          </a:p>
          <a:p>
            <a:pPr marL="63500">
              <a:lnSpc>
                <a:spcPts val="3265"/>
              </a:lnSpc>
            </a:pPr>
            <a:r>
              <a:rPr baseline="-12962" dirty="0" smtClean="0">
                <a:latin typeface="+mj-lt"/>
                <a:cs typeface="PMingLiU"/>
              </a:rPr>
              <a:t>・</a:t>
            </a:r>
            <a:r>
              <a:rPr lang="ru-RU" dirty="0" smtClean="0">
                <a:latin typeface="+mj-lt"/>
                <a:cs typeface="Lucida Sans"/>
              </a:rPr>
              <a:t>Ни один элемент справа от</a:t>
            </a:r>
            <a:r>
              <a:rPr dirty="0" smtClean="0">
                <a:latin typeface="+mj-lt"/>
                <a:cs typeface="Lucida Sans"/>
              </a:rPr>
              <a:t> </a:t>
            </a:r>
            <a:r>
              <a:rPr lang="ru-RU" dirty="0">
                <a:solidFill>
                  <a:srgbClr val="8D3124"/>
                </a:solidFill>
                <a:cs typeface="Symbol"/>
                <a:sym typeface="Symbol" panose="05050102010706020507" pitchFamily="18" charset="2"/>
              </a:rPr>
              <a:t></a:t>
            </a:r>
            <a:r>
              <a:rPr dirty="0" smtClean="0">
                <a:solidFill>
                  <a:srgbClr val="8D3124"/>
                </a:solidFill>
                <a:latin typeface="+mj-lt"/>
                <a:cs typeface="Times New Roman"/>
              </a:rPr>
              <a:t> </a:t>
            </a:r>
            <a:r>
              <a:rPr lang="ru-RU" dirty="0" smtClean="0">
                <a:latin typeface="+mj-lt"/>
                <a:cs typeface="Lucida Sans"/>
              </a:rPr>
              <a:t>не меньше любого элемента слева от </a:t>
            </a:r>
            <a:r>
              <a:rPr lang="ru-RU" dirty="0">
                <a:solidFill>
                  <a:srgbClr val="8D3124"/>
                </a:solidFill>
                <a:cs typeface="Symbol"/>
                <a:sym typeface="Symbol" panose="05050102010706020507" pitchFamily="18" charset="2"/>
              </a:rPr>
              <a:t></a:t>
            </a:r>
            <a:r>
              <a:rPr dirty="0" smtClean="0">
                <a:latin typeface="+mj-lt"/>
                <a:cs typeface="Lucida Sans"/>
              </a:rPr>
              <a:t>.</a:t>
            </a:r>
            <a:endParaRPr dirty="0">
              <a:latin typeface="+mj-lt"/>
              <a:cs typeface="Lucida Sans"/>
            </a:endParaRPr>
          </a:p>
        </p:txBody>
      </p:sp>
      <p:sp>
        <p:nvSpPr>
          <p:cNvPr id="4" name="object 4"/>
          <p:cNvSpPr/>
          <p:nvPr/>
        </p:nvSpPr>
        <p:spPr>
          <a:xfrm>
            <a:off x="1460500" y="3822700"/>
            <a:ext cx="6438900" cy="3429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800687" y="6690681"/>
            <a:ext cx="1932036" cy="230832"/>
          </a:xfrm>
          <a:prstGeom prst="rect">
            <a:avLst/>
          </a:prstGeom>
        </p:spPr>
        <p:txBody>
          <a:bodyPr vert="horz" wrap="square" lIns="0" tIns="0" rIns="0" bIns="0" rtlCol="0">
            <a:spAutoFit/>
          </a:bodyPr>
          <a:lstStyle/>
          <a:p>
            <a:pPr marL="12700">
              <a:lnSpc>
                <a:spcPct val="100000"/>
              </a:lnSpc>
            </a:pPr>
            <a:r>
              <a:rPr lang="ru-RU" sz="1500" dirty="0" smtClean="0">
                <a:latin typeface="Lucida Sans"/>
                <a:cs typeface="Lucida Sans"/>
              </a:rPr>
              <a:t>Уже на своих местах</a:t>
            </a:r>
            <a:endParaRPr sz="1500" dirty="0">
              <a:latin typeface="Lucida Sans"/>
              <a:cs typeface="Lucida Sans"/>
            </a:endParaRPr>
          </a:p>
        </p:txBody>
      </p:sp>
      <p:sp>
        <p:nvSpPr>
          <p:cNvPr id="6" name="object 6"/>
          <p:cNvSpPr/>
          <p:nvPr/>
        </p:nvSpPr>
        <p:spPr>
          <a:xfrm>
            <a:off x="4915865" y="5381097"/>
            <a:ext cx="2870200" cy="0"/>
          </a:xfrm>
          <a:custGeom>
            <a:avLst/>
            <a:gdLst/>
            <a:ahLst/>
            <a:cxnLst/>
            <a:rect l="l" t="t" r="r" b="b"/>
            <a:pathLst>
              <a:path w="2870200">
                <a:moveTo>
                  <a:pt x="0" y="0"/>
                </a:moveTo>
                <a:lnTo>
                  <a:pt x="2869894" y="0"/>
                </a:lnTo>
              </a:path>
            </a:pathLst>
          </a:custGeom>
          <a:ln w="19074">
            <a:solidFill>
              <a:srgbClr val="000000"/>
            </a:solidFill>
            <a:prstDash val="dash"/>
          </a:ln>
        </p:spPr>
        <p:txBody>
          <a:bodyPr wrap="square" lIns="0" tIns="0" rIns="0" bIns="0" rtlCol="0"/>
          <a:lstStyle/>
          <a:p>
            <a:endParaRPr/>
          </a:p>
        </p:txBody>
      </p:sp>
      <p:sp>
        <p:nvSpPr>
          <p:cNvPr id="7" name="object 7"/>
          <p:cNvSpPr/>
          <p:nvPr/>
        </p:nvSpPr>
        <p:spPr>
          <a:xfrm>
            <a:off x="1872576" y="5381097"/>
            <a:ext cx="744855" cy="0"/>
          </a:xfrm>
          <a:custGeom>
            <a:avLst/>
            <a:gdLst/>
            <a:ahLst/>
            <a:cxnLst/>
            <a:rect l="l" t="t" r="r" b="b"/>
            <a:pathLst>
              <a:path w="744855">
                <a:moveTo>
                  <a:pt x="0" y="0"/>
                </a:moveTo>
                <a:lnTo>
                  <a:pt x="744779" y="0"/>
                </a:lnTo>
              </a:path>
            </a:pathLst>
          </a:custGeom>
          <a:ln w="19074">
            <a:solidFill>
              <a:srgbClr val="000000"/>
            </a:solidFill>
            <a:prstDash val="dash"/>
          </a:ln>
        </p:spPr>
        <p:txBody>
          <a:bodyPr wrap="square" lIns="0" tIns="0" rIns="0" bIns="0" rtlCol="0"/>
          <a:lstStyle/>
          <a:p>
            <a:endParaRPr/>
          </a:p>
        </p:txBody>
      </p:sp>
      <p:sp>
        <p:nvSpPr>
          <p:cNvPr id="8" name="object 8"/>
          <p:cNvSpPr txBox="1"/>
          <p:nvPr/>
        </p:nvSpPr>
        <p:spPr>
          <a:xfrm>
            <a:off x="4766450" y="6638847"/>
            <a:ext cx="163830" cy="309880"/>
          </a:xfrm>
          <a:prstGeom prst="rect">
            <a:avLst/>
          </a:prstGeom>
        </p:spPr>
        <p:txBody>
          <a:bodyPr vert="horz" wrap="square" lIns="0" tIns="0" rIns="0" bIns="0" rtlCol="0">
            <a:spAutoFit/>
          </a:bodyPr>
          <a:lstStyle/>
          <a:p>
            <a:pPr marL="12700">
              <a:lnSpc>
                <a:spcPct val="100000"/>
              </a:lnSpc>
            </a:pPr>
            <a:r>
              <a:rPr sz="1800" dirty="0">
                <a:solidFill>
                  <a:srgbClr val="8D3124"/>
                </a:solidFill>
                <a:latin typeface="Symbol"/>
                <a:cs typeface="Symbol"/>
              </a:rPr>
              <a:t></a:t>
            </a:r>
            <a:endParaRPr sz="1800" dirty="0">
              <a:latin typeface="Symbol"/>
              <a:cs typeface="Symbol"/>
            </a:endParaRPr>
          </a:p>
        </p:txBody>
      </p:sp>
      <p:sp>
        <p:nvSpPr>
          <p:cNvPr id="9" name="object 9"/>
          <p:cNvSpPr/>
          <p:nvPr/>
        </p:nvSpPr>
        <p:spPr>
          <a:xfrm>
            <a:off x="2617355" y="4015308"/>
            <a:ext cx="2298700" cy="2585085"/>
          </a:xfrm>
          <a:custGeom>
            <a:avLst/>
            <a:gdLst/>
            <a:ahLst/>
            <a:cxnLst/>
            <a:rect l="l" t="t" r="r" b="b"/>
            <a:pathLst>
              <a:path w="2298700" h="2585084">
                <a:moveTo>
                  <a:pt x="0" y="0"/>
                </a:moveTo>
                <a:lnTo>
                  <a:pt x="2298509" y="0"/>
                </a:lnTo>
                <a:lnTo>
                  <a:pt x="2298509" y="2584635"/>
                </a:lnTo>
                <a:lnTo>
                  <a:pt x="0" y="2584635"/>
                </a:lnTo>
                <a:lnTo>
                  <a:pt x="0" y="0"/>
                </a:lnTo>
                <a:close/>
              </a:path>
            </a:pathLst>
          </a:custGeom>
          <a:solidFill>
            <a:srgbClr val="EBEBEB">
              <a:alpha val="48118"/>
            </a:srgbClr>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16</a:t>
            </a:fld>
            <a:endParaRPr dirty="0"/>
          </a:p>
        </p:txBody>
      </p:sp>
      <p:cxnSp>
        <p:nvCxnSpPr>
          <p:cNvPr id="12" name="Прямая соединительная линия 11"/>
          <p:cNvCxnSpPr/>
          <p:nvPr/>
        </p:nvCxnSpPr>
        <p:spPr>
          <a:xfrm>
            <a:off x="2617355" y="5381097"/>
            <a:ext cx="513605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Внутренний цикл сортировки выбором</a:t>
            </a:r>
            <a:endParaRPr sz="2800" b="1" spc="85" dirty="0">
              <a:latin typeface="+mj-lt"/>
            </a:endParaRPr>
          </a:p>
        </p:txBody>
      </p:sp>
      <p:sp>
        <p:nvSpPr>
          <p:cNvPr id="3" name="object 3"/>
          <p:cNvSpPr txBox="1"/>
          <p:nvPr/>
        </p:nvSpPr>
        <p:spPr>
          <a:xfrm>
            <a:off x="789351" y="1241530"/>
            <a:ext cx="4384500" cy="830997"/>
          </a:xfrm>
          <a:prstGeom prst="rect">
            <a:avLst/>
          </a:prstGeom>
        </p:spPr>
        <p:txBody>
          <a:bodyPr vert="horz" wrap="square" lIns="0" tIns="0" rIns="0" bIns="0" rtlCol="0">
            <a:spAutoFit/>
          </a:bodyPr>
          <a:lstStyle/>
          <a:p>
            <a:pPr marL="12700">
              <a:lnSpc>
                <a:spcPct val="100000"/>
              </a:lnSpc>
            </a:pPr>
            <a:r>
              <a:rPr lang="ru-RU" dirty="0" smtClean="0">
                <a:solidFill>
                  <a:srgbClr val="005493"/>
                </a:solidFill>
                <a:latin typeface="+mj-lt"/>
                <a:cs typeface="Lucida Sans"/>
              </a:rPr>
              <a:t>Для сохранения инварианта цикла</a:t>
            </a:r>
            <a:r>
              <a:rPr dirty="0" smtClean="0">
                <a:solidFill>
                  <a:srgbClr val="005493"/>
                </a:solidFill>
                <a:latin typeface="+mj-lt"/>
                <a:cs typeface="Lucida Sans"/>
              </a:rPr>
              <a:t>:</a:t>
            </a:r>
            <a:endParaRPr dirty="0">
              <a:latin typeface="+mj-lt"/>
              <a:cs typeface="Lucida Sans"/>
            </a:endParaRPr>
          </a:p>
          <a:p>
            <a:pPr>
              <a:lnSpc>
                <a:spcPct val="100000"/>
              </a:lnSpc>
              <a:spcBef>
                <a:spcPts val="25"/>
              </a:spcBef>
            </a:pPr>
            <a:endParaRPr dirty="0">
              <a:latin typeface="+mj-lt"/>
              <a:cs typeface="Times New Roman"/>
            </a:endParaRPr>
          </a:p>
          <a:p>
            <a:pPr marL="63500">
              <a:lnSpc>
                <a:spcPct val="100000"/>
              </a:lnSpc>
            </a:pPr>
            <a:r>
              <a:rPr baseline="-12037" dirty="0" smtClean="0">
                <a:latin typeface="+mj-lt"/>
                <a:cs typeface="PMingLiU"/>
              </a:rPr>
              <a:t>・</a:t>
            </a:r>
            <a:r>
              <a:rPr lang="ru-RU" dirty="0" smtClean="0">
                <a:latin typeface="+mj-lt"/>
                <a:cs typeface="Lucida Sans"/>
              </a:rPr>
              <a:t>Передвигаем указатель вправо</a:t>
            </a:r>
            <a:r>
              <a:rPr dirty="0" smtClean="0">
                <a:latin typeface="+mj-lt"/>
                <a:cs typeface="Lucida Sans"/>
              </a:rPr>
              <a:t>.</a:t>
            </a:r>
            <a:endParaRPr dirty="0">
              <a:latin typeface="+mj-lt"/>
              <a:cs typeface="Lucida Sans"/>
            </a:endParaRPr>
          </a:p>
        </p:txBody>
      </p:sp>
      <p:sp>
        <p:nvSpPr>
          <p:cNvPr id="4" name="object 4"/>
          <p:cNvSpPr txBox="1"/>
          <p:nvPr/>
        </p:nvSpPr>
        <p:spPr>
          <a:xfrm>
            <a:off x="840640" y="3320883"/>
            <a:ext cx="6245959" cy="276999"/>
          </a:xfrm>
          <a:prstGeom prst="rect">
            <a:avLst/>
          </a:prstGeom>
        </p:spPr>
        <p:txBody>
          <a:bodyPr vert="horz" wrap="square" lIns="0" tIns="0" rIns="0" bIns="0" rtlCol="0">
            <a:spAutoFit/>
          </a:bodyPr>
          <a:lstStyle/>
          <a:p>
            <a:pPr marL="12700">
              <a:lnSpc>
                <a:spcPct val="100000"/>
              </a:lnSpc>
            </a:pPr>
            <a:r>
              <a:rPr spc="15" baseline="-12037" dirty="0" smtClean="0">
                <a:latin typeface="+mj-lt"/>
                <a:cs typeface="PMingLiU"/>
              </a:rPr>
              <a:t>・</a:t>
            </a:r>
            <a:r>
              <a:rPr lang="ru-RU" spc="10" dirty="0" smtClean="0">
                <a:latin typeface="+mj-lt"/>
                <a:cs typeface="Lucida Sans"/>
              </a:rPr>
              <a:t>Определяем индекс минимального элемента справа</a:t>
            </a:r>
            <a:r>
              <a:rPr dirty="0" smtClean="0">
                <a:latin typeface="+mj-lt"/>
                <a:cs typeface="Lucida Sans"/>
              </a:rPr>
              <a:t>.</a:t>
            </a:r>
            <a:endParaRPr dirty="0">
              <a:latin typeface="+mj-lt"/>
              <a:cs typeface="Lucida Sans"/>
            </a:endParaRPr>
          </a:p>
        </p:txBody>
      </p:sp>
      <p:sp>
        <p:nvSpPr>
          <p:cNvPr id="5" name="object 5"/>
          <p:cNvSpPr txBox="1"/>
          <p:nvPr/>
        </p:nvSpPr>
        <p:spPr>
          <a:xfrm>
            <a:off x="840641" y="5924596"/>
            <a:ext cx="3551920" cy="276999"/>
          </a:xfrm>
          <a:prstGeom prst="rect">
            <a:avLst/>
          </a:prstGeom>
        </p:spPr>
        <p:txBody>
          <a:bodyPr vert="horz" wrap="square" lIns="0" tIns="0" rIns="0" bIns="0" rtlCol="0">
            <a:spAutoFit/>
          </a:bodyPr>
          <a:lstStyle/>
          <a:p>
            <a:pPr marL="12700">
              <a:lnSpc>
                <a:spcPct val="100000"/>
              </a:lnSpc>
            </a:pPr>
            <a:r>
              <a:rPr baseline="-12037" dirty="0" smtClean="0">
                <a:latin typeface="+mj-lt"/>
                <a:cs typeface="PMingLiU"/>
              </a:rPr>
              <a:t>・</a:t>
            </a:r>
            <a:r>
              <a:rPr lang="ru-RU" dirty="0" smtClean="0">
                <a:latin typeface="+mj-lt"/>
                <a:cs typeface="Lucida Sans"/>
              </a:rPr>
              <a:t>Меняем местами элементы</a:t>
            </a:r>
            <a:r>
              <a:rPr dirty="0" smtClean="0">
                <a:latin typeface="+mj-lt"/>
                <a:cs typeface="Lucida Sans"/>
              </a:rPr>
              <a:t>.</a:t>
            </a:r>
            <a:endParaRPr dirty="0">
              <a:latin typeface="+mj-lt"/>
              <a:cs typeface="Lucida Sans"/>
            </a:endParaRPr>
          </a:p>
        </p:txBody>
      </p:sp>
      <p:sp>
        <p:nvSpPr>
          <p:cNvPr id="6" name="object 6"/>
          <p:cNvSpPr/>
          <p:nvPr/>
        </p:nvSpPr>
        <p:spPr>
          <a:xfrm>
            <a:off x="1257300" y="2425700"/>
            <a:ext cx="1181100" cy="6985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24279" y="2495715"/>
            <a:ext cx="972819" cy="486409"/>
          </a:xfrm>
          <a:custGeom>
            <a:avLst/>
            <a:gdLst/>
            <a:ahLst/>
            <a:cxnLst/>
            <a:rect l="l" t="t" r="r" b="b"/>
            <a:pathLst>
              <a:path w="972819" h="486410">
                <a:moveTo>
                  <a:pt x="0" y="0"/>
                </a:moveTo>
                <a:lnTo>
                  <a:pt x="972807" y="0"/>
                </a:lnTo>
                <a:lnTo>
                  <a:pt x="972807" y="486410"/>
                </a:lnTo>
                <a:lnTo>
                  <a:pt x="0" y="486410"/>
                </a:lnTo>
                <a:lnTo>
                  <a:pt x="0" y="0"/>
                </a:lnTo>
                <a:close/>
              </a:path>
            </a:pathLst>
          </a:custGeom>
          <a:solidFill>
            <a:srgbClr val="FFFFFF"/>
          </a:solidFill>
        </p:spPr>
        <p:txBody>
          <a:bodyPr wrap="square" lIns="0" tIns="0" rIns="0" bIns="0" rtlCol="0"/>
          <a:lstStyle/>
          <a:p>
            <a:endParaRPr/>
          </a:p>
        </p:txBody>
      </p:sp>
      <p:sp>
        <p:nvSpPr>
          <p:cNvPr id="8" name="object 8"/>
          <p:cNvSpPr txBox="1"/>
          <p:nvPr/>
        </p:nvSpPr>
        <p:spPr>
          <a:xfrm>
            <a:off x="1469604" y="2600874"/>
            <a:ext cx="485140" cy="24384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i++;</a:t>
            </a:r>
            <a:endParaRPr sz="1500">
              <a:latin typeface="Lucida Sans Typewriter"/>
              <a:cs typeface="Lucida Sans Typewriter"/>
            </a:endParaRPr>
          </a:p>
        </p:txBody>
      </p:sp>
      <p:sp>
        <p:nvSpPr>
          <p:cNvPr id="9" name="object 9"/>
          <p:cNvSpPr/>
          <p:nvPr/>
        </p:nvSpPr>
        <p:spPr>
          <a:xfrm>
            <a:off x="6584568" y="1843201"/>
            <a:ext cx="1357630" cy="112395"/>
          </a:xfrm>
          <a:custGeom>
            <a:avLst/>
            <a:gdLst/>
            <a:ahLst/>
            <a:cxnLst/>
            <a:rect l="l" t="t" r="r" b="b"/>
            <a:pathLst>
              <a:path w="1357629" h="112394">
                <a:moveTo>
                  <a:pt x="0" y="112026"/>
                </a:moveTo>
                <a:lnTo>
                  <a:pt x="1357274" y="112026"/>
                </a:lnTo>
                <a:lnTo>
                  <a:pt x="1357274" y="0"/>
                </a:lnTo>
                <a:lnTo>
                  <a:pt x="0" y="0"/>
                </a:lnTo>
                <a:lnTo>
                  <a:pt x="0" y="112026"/>
                </a:lnTo>
                <a:close/>
              </a:path>
            </a:pathLst>
          </a:custGeom>
          <a:solidFill>
            <a:srgbClr val="EBEBEB">
              <a:alpha val="48118"/>
            </a:srgbClr>
          </a:solidFill>
        </p:spPr>
        <p:txBody>
          <a:bodyPr wrap="square" lIns="0" tIns="0" rIns="0" bIns="0" rtlCol="0"/>
          <a:lstStyle/>
          <a:p>
            <a:endParaRPr/>
          </a:p>
        </p:txBody>
      </p:sp>
      <p:sp>
        <p:nvSpPr>
          <p:cNvPr id="10" name="object 10"/>
          <p:cNvSpPr/>
          <p:nvPr/>
        </p:nvSpPr>
        <p:spPr>
          <a:xfrm>
            <a:off x="6584568" y="2899435"/>
            <a:ext cx="1357630" cy="364490"/>
          </a:xfrm>
          <a:custGeom>
            <a:avLst/>
            <a:gdLst/>
            <a:ahLst/>
            <a:cxnLst/>
            <a:rect l="l" t="t" r="r" b="b"/>
            <a:pathLst>
              <a:path w="1357629" h="364489">
                <a:moveTo>
                  <a:pt x="0" y="364502"/>
                </a:moveTo>
                <a:lnTo>
                  <a:pt x="1357274" y="364502"/>
                </a:lnTo>
                <a:lnTo>
                  <a:pt x="1357274" y="0"/>
                </a:lnTo>
                <a:lnTo>
                  <a:pt x="0" y="0"/>
                </a:lnTo>
                <a:lnTo>
                  <a:pt x="0" y="364502"/>
                </a:lnTo>
                <a:close/>
              </a:path>
            </a:pathLst>
          </a:custGeom>
          <a:solidFill>
            <a:srgbClr val="EBEBEB">
              <a:alpha val="48118"/>
            </a:srgbClr>
          </a:solidFill>
        </p:spPr>
        <p:txBody>
          <a:bodyPr wrap="square" lIns="0" tIns="0" rIns="0" bIns="0" rtlCol="0"/>
          <a:lstStyle/>
          <a:p>
            <a:endParaRPr/>
          </a:p>
        </p:txBody>
      </p:sp>
      <p:sp>
        <p:nvSpPr>
          <p:cNvPr id="11" name="object 11"/>
          <p:cNvSpPr/>
          <p:nvPr/>
        </p:nvSpPr>
        <p:spPr>
          <a:xfrm>
            <a:off x="5905500" y="1270000"/>
            <a:ext cx="3759200" cy="205740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959025" y="2934761"/>
            <a:ext cx="152400" cy="285115"/>
          </a:xfrm>
          <a:prstGeom prst="rect">
            <a:avLst/>
          </a:prstGeom>
        </p:spPr>
        <p:txBody>
          <a:bodyPr vert="horz" wrap="square" lIns="0" tIns="0" rIns="0" bIns="0" rtlCol="0">
            <a:spAutoFit/>
          </a:bodyPr>
          <a:lstStyle/>
          <a:p>
            <a:pPr marL="12700">
              <a:lnSpc>
                <a:spcPct val="100000"/>
              </a:lnSpc>
            </a:pPr>
            <a:r>
              <a:rPr sz="1650" dirty="0">
                <a:solidFill>
                  <a:srgbClr val="8D3124"/>
                </a:solidFill>
                <a:latin typeface="Symbol"/>
                <a:cs typeface="Symbol"/>
              </a:rPr>
              <a:t></a:t>
            </a:r>
            <a:endParaRPr sz="1650">
              <a:latin typeface="Symbol"/>
              <a:cs typeface="Symbol"/>
            </a:endParaRPr>
          </a:p>
        </p:txBody>
      </p:sp>
      <p:sp>
        <p:nvSpPr>
          <p:cNvPr id="13" name="object 13"/>
          <p:cNvSpPr/>
          <p:nvPr/>
        </p:nvSpPr>
        <p:spPr>
          <a:xfrm>
            <a:off x="6508610" y="1955228"/>
            <a:ext cx="1421130" cy="944244"/>
          </a:xfrm>
          <a:custGeom>
            <a:avLst/>
            <a:gdLst/>
            <a:ahLst/>
            <a:cxnLst/>
            <a:rect l="l" t="t" r="r" b="b"/>
            <a:pathLst>
              <a:path w="1421129" h="944244">
                <a:moveTo>
                  <a:pt x="0" y="0"/>
                </a:moveTo>
                <a:lnTo>
                  <a:pt x="1421079" y="0"/>
                </a:lnTo>
                <a:lnTo>
                  <a:pt x="1421079" y="944206"/>
                </a:lnTo>
                <a:lnTo>
                  <a:pt x="0" y="944206"/>
                </a:lnTo>
                <a:lnTo>
                  <a:pt x="0" y="0"/>
                </a:lnTo>
                <a:close/>
              </a:path>
            </a:pathLst>
          </a:custGeom>
          <a:solidFill>
            <a:srgbClr val="EBEBEB">
              <a:alpha val="48118"/>
            </a:srgbClr>
          </a:solidFill>
        </p:spPr>
        <p:txBody>
          <a:bodyPr wrap="square" lIns="0" tIns="0" rIns="0" bIns="0" rtlCol="0"/>
          <a:lstStyle/>
          <a:p>
            <a:endParaRPr/>
          </a:p>
        </p:txBody>
      </p:sp>
      <p:sp>
        <p:nvSpPr>
          <p:cNvPr id="14" name="object 14"/>
          <p:cNvSpPr txBox="1"/>
          <p:nvPr/>
        </p:nvSpPr>
        <p:spPr>
          <a:xfrm>
            <a:off x="6672176" y="2923332"/>
            <a:ext cx="1267102" cy="184666"/>
          </a:xfrm>
          <a:prstGeom prst="rect">
            <a:avLst/>
          </a:prstGeom>
        </p:spPr>
        <p:txBody>
          <a:bodyPr vert="horz" wrap="square" lIns="0" tIns="0" rIns="0" bIns="0" rtlCol="0">
            <a:spAutoFit/>
          </a:bodyPr>
          <a:lstStyle/>
          <a:p>
            <a:pPr marL="12700">
              <a:lnSpc>
                <a:spcPct val="100000"/>
              </a:lnSpc>
            </a:pPr>
            <a:r>
              <a:rPr lang="ru-RU" sz="1200" dirty="0" smtClean="0">
                <a:solidFill>
                  <a:srgbClr val="8D3124"/>
                </a:solidFill>
                <a:latin typeface="Lucida Sans"/>
                <a:cs typeface="Lucida Sans"/>
              </a:rPr>
              <a:t>На своих местах</a:t>
            </a:r>
            <a:endParaRPr sz="1200" dirty="0">
              <a:latin typeface="Lucida Sans"/>
              <a:cs typeface="Lucida Sans"/>
            </a:endParaRPr>
          </a:p>
        </p:txBody>
      </p:sp>
      <p:sp>
        <p:nvSpPr>
          <p:cNvPr id="16" name="object 16"/>
          <p:cNvSpPr/>
          <p:nvPr/>
        </p:nvSpPr>
        <p:spPr>
          <a:xfrm>
            <a:off x="1244600" y="6616700"/>
            <a:ext cx="2552700" cy="71120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1320672" y="6691958"/>
            <a:ext cx="2327275" cy="486409"/>
          </a:xfrm>
          <a:custGeom>
            <a:avLst/>
            <a:gdLst/>
            <a:ahLst/>
            <a:cxnLst/>
            <a:rect l="l" t="t" r="r" b="b"/>
            <a:pathLst>
              <a:path w="2327275" h="486409">
                <a:moveTo>
                  <a:pt x="0" y="0"/>
                </a:moveTo>
                <a:lnTo>
                  <a:pt x="2327122" y="0"/>
                </a:lnTo>
                <a:lnTo>
                  <a:pt x="2327122" y="486407"/>
                </a:lnTo>
                <a:lnTo>
                  <a:pt x="0" y="486407"/>
                </a:lnTo>
                <a:lnTo>
                  <a:pt x="0" y="0"/>
                </a:lnTo>
                <a:close/>
              </a:path>
            </a:pathLst>
          </a:custGeom>
          <a:solidFill>
            <a:srgbClr val="FFFFFF"/>
          </a:solidFill>
        </p:spPr>
        <p:txBody>
          <a:bodyPr wrap="square" lIns="0" tIns="0" rIns="0" bIns="0" rtlCol="0"/>
          <a:lstStyle/>
          <a:p>
            <a:endParaRPr/>
          </a:p>
        </p:txBody>
      </p:sp>
      <p:sp>
        <p:nvSpPr>
          <p:cNvPr id="18" name="object 18"/>
          <p:cNvSpPr txBox="1"/>
          <p:nvPr/>
        </p:nvSpPr>
        <p:spPr>
          <a:xfrm>
            <a:off x="1465997" y="6797118"/>
            <a:ext cx="1863089" cy="24384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exch(a, i,</a:t>
            </a:r>
            <a:r>
              <a:rPr sz="1500" spc="-95" dirty="0">
                <a:latin typeface="Lucida Sans Typewriter"/>
                <a:cs typeface="Lucida Sans Typewriter"/>
              </a:rPr>
              <a:t> </a:t>
            </a:r>
            <a:r>
              <a:rPr sz="1500" dirty="0">
                <a:latin typeface="Lucida Sans Typewriter"/>
                <a:cs typeface="Lucida Sans Typewriter"/>
              </a:rPr>
              <a:t>min);</a:t>
            </a:r>
            <a:endParaRPr sz="1500">
              <a:latin typeface="Lucida Sans Typewriter"/>
              <a:cs typeface="Lucida Sans Typewriter"/>
            </a:endParaRPr>
          </a:p>
        </p:txBody>
      </p:sp>
      <p:sp>
        <p:nvSpPr>
          <p:cNvPr id="19" name="object 19"/>
          <p:cNvSpPr/>
          <p:nvPr/>
        </p:nvSpPr>
        <p:spPr>
          <a:xfrm>
            <a:off x="6594106" y="5742863"/>
            <a:ext cx="1557655" cy="1421130"/>
          </a:xfrm>
          <a:custGeom>
            <a:avLst/>
            <a:gdLst/>
            <a:ahLst/>
            <a:cxnLst/>
            <a:rect l="l" t="t" r="r" b="b"/>
            <a:pathLst>
              <a:path w="1557654" h="1421129">
                <a:moveTo>
                  <a:pt x="0" y="0"/>
                </a:moveTo>
                <a:lnTo>
                  <a:pt x="1557108" y="0"/>
                </a:lnTo>
                <a:lnTo>
                  <a:pt x="1557108" y="1420735"/>
                </a:lnTo>
                <a:lnTo>
                  <a:pt x="0" y="1420735"/>
                </a:lnTo>
                <a:lnTo>
                  <a:pt x="0" y="0"/>
                </a:lnTo>
                <a:close/>
              </a:path>
            </a:pathLst>
          </a:custGeom>
          <a:solidFill>
            <a:srgbClr val="EBEBEB">
              <a:alpha val="48118"/>
            </a:srgbClr>
          </a:solidFill>
        </p:spPr>
        <p:txBody>
          <a:bodyPr wrap="square" lIns="0" tIns="0" rIns="0" bIns="0" rtlCol="0"/>
          <a:lstStyle/>
          <a:p>
            <a:endParaRPr/>
          </a:p>
        </p:txBody>
      </p:sp>
      <p:sp>
        <p:nvSpPr>
          <p:cNvPr id="20" name="object 20"/>
          <p:cNvSpPr/>
          <p:nvPr/>
        </p:nvSpPr>
        <p:spPr>
          <a:xfrm>
            <a:off x="5905500" y="5435600"/>
            <a:ext cx="3759200" cy="1651000"/>
          </a:xfrm>
          <a:prstGeom prst="rect">
            <a:avLst/>
          </a:prstGeom>
          <a:blipFill>
            <a:blip r:embed="rId6" cstate="print"/>
            <a:srcRect/>
            <a:stretch>
              <a:fillRect b="-24616"/>
            </a:stretch>
          </a:blipFill>
        </p:spPr>
        <p:txBody>
          <a:bodyPr wrap="square" lIns="0" tIns="0" rIns="0" bIns="0" rtlCol="0"/>
          <a:lstStyle/>
          <a:p>
            <a:endParaRPr/>
          </a:p>
        </p:txBody>
      </p:sp>
      <p:sp>
        <p:nvSpPr>
          <p:cNvPr id="23" name="object 23"/>
          <p:cNvSpPr txBox="1"/>
          <p:nvPr/>
        </p:nvSpPr>
        <p:spPr>
          <a:xfrm>
            <a:off x="8956648" y="7038868"/>
            <a:ext cx="152400" cy="285115"/>
          </a:xfrm>
          <a:prstGeom prst="rect">
            <a:avLst/>
          </a:prstGeom>
        </p:spPr>
        <p:txBody>
          <a:bodyPr vert="horz" wrap="square" lIns="0" tIns="0" rIns="0" bIns="0" rtlCol="0">
            <a:spAutoFit/>
          </a:bodyPr>
          <a:lstStyle/>
          <a:p>
            <a:pPr marL="12700">
              <a:lnSpc>
                <a:spcPct val="100000"/>
              </a:lnSpc>
            </a:pPr>
            <a:r>
              <a:rPr sz="1650" dirty="0">
                <a:solidFill>
                  <a:srgbClr val="8D3124"/>
                </a:solidFill>
                <a:latin typeface="Symbol"/>
                <a:cs typeface="Symbol"/>
              </a:rPr>
              <a:t></a:t>
            </a:r>
            <a:endParaRPr sz="1650" dirty="0">
              <a:latin typeface="Symbol"/>
              <a:cs typeface="Symbol"/>
            </a:endParaRPr>
          </a:p>
        </p:txBody>
      </p:sp>
      <p:sp>
        <p:nvSpPr>
          <p:cNvPr id="24" name="object 24"/>
          <p:cNvSpPr txBox="1"/>
          <p:nvPr/>
        </p:nvSpPr>
        <p:spPr>
          <a:xfrm>
            <a:off x="7951544" y="7045411"/>
            <a:ext cx="152400" cy="285115"/>
          </a:xfrm>
          <a:prstGeom prst="rect">
            <a:avLst/>
          </a:prstGeom>
        </p:spPr>
        <p:txBody>
          <a:bodyPr vert="horz" wrap="square" lIns="0" tIns="0" rIns="0" bIns="0" rtlCol="0">
            <a:spAutoFit/>
          </a:bodyPr>
          <a:lstStyle/>
          <a:p>
            <a:pPr marL="12700">
              <a:lnSpc>
                <a:spcPct val="100000"/>
              </a:lnSpc>
            </a:pPr>
            <a:r>
              <a:rPr sz="1650" dirty="0">
                <a:solidFill>
                  <a:srgbClr val="005493"/>
                </a:solidFill>
                <a:latin typeface="Symbol"/>
                <a:cs typeface="Symbol"/>
              </a:rPr>
              <a:t></a:t>
            </a:r>
            <a:endParaRPr sz="1650">
              <a:latin typeface="Symbol"/>
              <a:cs typeface="Symbol"/>
            </a:endParaRPr>
          </a:p>
        </p:txBody>
      </p:sp>
      <p:sp>
        <p:nvSpPr>
          <p:cNvPr id="25" name="object 25"/>
          <p:cNvSpPr/>
          <p:nvPr/>
        </p:nvSpPr>
        <p:spPr>
          <a:xfrm>
            <a:off x="6584912" y="6123076"/>
            <a:ext cx="1507490" cy="944244"/>
          </a:xfrm>
          <a:custGeom>
            <a:avLst/>
            <a:gdLst/>
            <a:ahLst/>
            <a:cxnLst/>
            <a:rect l="l" t="t" r="r" b="b"/>
            <a:pathLst>
              <a:path w="1507490" h="944245">
                <a:moveTo>
                  <a:pt x="0" y="0"/>
                </a:moveTo>
                <a:lnTo>
                  <a:pt x="1506905" y="0"/>
                </a:lnTo>
                <a:lnTo>
                  <a:pt x="1506905" y="944200"/>
                </a:lnTo>
                <a:lnTo>
                  <a:pt x="0" y="944200"/>
                </a:lnTo>
                <a:lnTo>
                  <a:pt x="0" y="0"/>
                </a:lnTo>
                <a:close/>
              </a:path>
            </a:pathLst>
          </a:custGeom>
          <a:solidFill>
            <a:srgbClr val="EBEBEB">
              <a:alpha val="48118"/>
            </a:srgbClr>
          </a:solidFill>
        </p:spPr>
        <p:txBody>
          <a:bodyPr wrap="square" lIns="0" tIns="0" rIns="0" bIns="0" rtlCol="0"/>
          <a:lstStyle/>
          <a:p>
            <a:endParaRPr/>
          </a:p>
        </p:txBody>
      </p:sp>
      <p:sp>
        <p:nvSpPr>
          <p:cNvPr id="26" name="object 26"/>
          <p:cNvSpPr/>
          <p:nvPr/>
        </p:nvSpPr>
        <p:spPr>
          <a:xfrm>
            <a:off x="1244600" y="4051300"/>
            <a:ext cx="4076700" cy="1524000"/>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1320672" y="4121518"/>
            <a:ext cx="3853179" cy="1306830"/>
          </a:xfrm>
          <a:custGeom>
            <a:avLst/>
            <a:gdLst/>
            <a:ahLst/>
            <a:cxnLst/>
            <a:rect l="l" t="t" r="r" b="b"/>
            <a:pathLst>
              <a:path w="3853179" h="1306829">
                <a:moveTo>
                  <a:pt x="0" y="0"/>
                </a:moveTo>
                <a:lnTo>
                  <a:pt x="3853116" y="0"/>
                </a:lnTo>
                <a:lnTo>
                  <a:pt x="3853116" y="1306626"/>
                </a:lnTo>
                <a:lnTo>
                  <a:pt x="0" y="1306626"/>
                </a:lnTo>
                <a:lnTo>
                  <a:pt x="0" y="0"/>
                </a:lnTo>
                <a:close/>
              </a:path>
            </a:pathLst>
          </a:custGeom>
          <a:solidFill>
            <a:srgbClr val="FFFFFF"/>
          </a:solidFill>
        </p:spPr>
        <p:txBody>
          <a:bodyPr wrap="square" lIns="0" tIns="0" rIns="0" bIns="0" rtlCol="0"/>
          <a:lstStyle/>
          <a:p>
            <a:endParaRPr/>
          </a:p>
        </p:txBody>
      </p:sp>
      <p:sp>
        <p:nvSpPr>
          <p:cNvPr id="28" name="object 28"/>
          <p:cNvSpPr txBox="1"/>
          <p:nvPr/>
        </p:nvSpPr>
        <p:spPr>
          <a:xfrm>
            <a:off x="1465997" y="4226678"/>
            <a:ext cx="3355975" cy="106426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int min =</a:t>
            </a:r>
            <a:r>
              <a:rPr sz="1500" spc="-100" dirty="0">
                <a:latin typeface="Lucida Sans Typewriter"/>
                <a:cs typeface="Lucida Sans Typewriter"/>
              </a:rPr>
              <a:t> </a:t>
            </a:r>
            <a:r>
              <a:rPr sz="1500" dirty="0">
                <a:latin typeface="Lucida Sans Typewriter"/>
                <a:cs typeface="Lucida Sans Typewriter"/>
              </a:rPr>
              <a:t>i;</a:t>
            </a:r>
          </a:p>
          <a:p>
            <a:pPr marL="356870" marR="5080" indent="-344805">
              <a:lnSpc>
                <a:spcPct val="116799"/>
              </a:lnSpc>
              <a:spcBef>
                <a:spcPts val="75"/>
              </a:spcBef>
            </a:pPr>
            <a:r>
              <a:rPr sz="1500" dirty="0">
                <a:latin typeface="Lucida Sans Typewriter"/>
                <a:cs typeface="Lucida Sans Typewriter"/>
              </a:rPr>
              <a:t>for (int j = i+1; j &lt; N;</a:t>
            </a:r>
            <a:r>
              <a:rPr sz="1500" spc="-95" dirty="0">
                <a:latin typeface="Lucida Sans Typewriter"/>
                <a:cs typeface="Lucida Sans Typewriter"/>
              </a:rPr>
              <a:t> </a:t>
            </a:r>
            <a:r>
              <a:rPr sz="1500" dirty="0">
                <a:latin typeface="Lucida Sans Typewriter"/>
                <a:cs typeface="Lucida Sans Typewriter"/>
              </a:rPr>
              <a:t>j++)  if (less(a[j],</a:t>
            </a:r>
            <a:r>
              <a:rPr sz="1500" spc="-95" dirty="0">
                <a:latin typeface="Lucida Sans Typewriter"/>
                <a:cs typeface="Lucida Sans Typewriter"/>
              </a:rPr>
              <a:t> </a:t>
            </a:r>
            <a:r>
              <a:rPr sz="1500" dirty="0">
                <a:latin typeface="Lucida Sans Typewriter"/>
                <a:cs typeface="Lucida Sans Typewriter"/>
              </a:rPr>
              <a:t>a[min]))</a:t>
            </a:r>
          </a:p>
          <a:p>
            <a:pPr marL="701675">
              <a:lnSpc>
                <a:spcPct val="100000"/>
              </a:lnSpc>
              <a:spcBef>
                <a:spcPts val="375"/>
              </a:spcBef>
            </a:pPr>
            <a:r>
              <a:rPr sz="1500" dirty="0">
                <a:latin typeface="Lucida Sans Typewriter"/>
                <a:cs typeface="Lucida Sans Typewriter"/>
              </a:rPr>
              <a:t>min =</a:t>
            </a:r>
            <a:r>
              <a:rPr sz="1500" spc="-100" dirty="0">
                <a:latin typeface="Lucida Sans Typewriter"/>
                <a:cs typeface="Lucida Sans Typewriter"/>
              </a:rPr>
              <a:t> </a:t>
            </a:r>
            <a:r>
              <a:rPr sz="1500" dirty="0">
                <a:latin typeface="Lucida Sans Typewriter"/>
                <a:cs typeface="Lucida Sans Typewriter"/>
              </a:rPr>
              <a:t>j;</a:t>
            </a:r>
          </a:p>
        </p:txBody>
      </p:sp>
      <p:sp>
        <p:nvSpPr>
          <p:cNvPr id="29" name="object 29"/>
          <p:cNvSpPr/>
          <p:nvPr/>
        </p:nvSpPr>
        <p:spPr>
          <a:xfrm>
            <a:off x="6584568" y="3575748"/>
            <a:ext cx="1357630" cy="344170"/>
          </a:xfrm>
          <a:custGeom>
            <a:avLst/>
            <a:gdLst/>
            <a:ahLst/>
            <a:cxnLst/>
            <a:rect l="l" t="t" r="r" b="b"/>
            <a:pathLst>
              <a:path w="1357629" h="344170">
                <a:moveTo>
                  <a:pt x="0" y="344182"/>
                </a:moveTo>
                <a:lnTo>
                  <a:pt x="1357274" y="344182"/>
                </a:lnTo>
                <a:lnTo>
                  <a:pt x="1357274" y="0"/>
                </a:lnTo>
                <a:lnTo>
                  <a:pt x="0" y="0"/>
                </a:lnTo>
                <a:lnTo>
                  <a:pt x="0" y="344182"/>
                </a:lnTo>
                <a:close/>
              </a:path>
            </a:pathLst>
          </a:custGeom>
          <a:solidFill>
            <a:srgbClr val="EBEBEB">
              <a:alpha val="48118"/>
            </a:srgbClr>
          </a:solidFill>
        </p:spPr>
        <p:txBody>
          <a:bodyPr wrap="square" lIns="0" tIns="0" rIns="0" bIns="0" rtlCol="0"/>
          <a:lstStyle/>
          <a:p>
            <a:endParaRPr/>
          </a:p>
        </p:txBody>
      </p:sp>
      <p:sp>
        <p:nvSpPr>
          <p:cNvPr id="30" name="object 30"/>
          <p:cNvSpPr/>
          <p:nvPr/>
        </p:nvSpPr>
        <p:spPr>
          <a:xfrm>
            <a:off x="6584568" y="4864137"/>
            <a:ext cx="1357630" cy="132715"/>
          </a:xfrm>
          <a:custGeom>
            <a:avLst/>
            <a:gdLst/>
            <a:ahLst/>
            <a:cxnLst/>
            <a:rect l="l" t="t" r="r" b="b"/>
            <a:pathLst>
              <a:path w="1357629" h="132714">
                <a:moveTo>
                  <a:pt x="0" y="132346"/>
                </a:moveTo>
                <a:lnTo>
                  <a:pt x="1357274" y="132346"/>
                </a:lnTo>
                <a:lnTo>
                  <a:pt x="1357274" y="0"/>
                </a:lnTo>
                <a:lnTo>
                  <a:pt x="0" y="0"/>
                </a:lnTo>
                <a:lnTo>
                  <a:pt x="0" y="132346"/>
                </a:lnTo>
                <a:close/>
              </a:path>
            </a:pathLst>
          </a:custGeom>
          <a:solidFill>
            <a:srgbClr val="EBEBEB">
              <a:alpha val="48118"/>
            </a:srgbClr>
          </a:solidFill>
        </p:spPr>
        <p:txBody>
          <a:bodyPr wrap="square" lIns="0" tIns="0" rIns="0" bIns="0" rtlCol="0"/>
          <a:lstStyle/>
          <a:p>
            <a:endParaRPr/>
          </a:p>
        </p:txBody>
      </p:sp>
      <p:sp>
        <p:nvSpPr>
          <p:cNvPr id="31" name="object 31"/>
          <p:cNvSpPr/>
          <p:nvPr/>
        </p:nvSpPr>
        <p:spPr>
          <a:xfrm>
            <a:off x="5905500" y="3225800"/>
            <a:ext cx="3759200" cy="2057400"/>
          </a:xfrm>
          <a:prstGeom prst="rect">
            <a:avLst/>
          </a:prstGeom>
          <a:blipFill>
            <a:blip r:embed="rId4" cstate="print"/>
            <a:stretch>
              <a:fillRect/>
            </a:stretch>
          </a:blipFill>
        </p:spPr>
        <p:txBody>
          <a:bodyPr wrap="square" lIns="0" tIns="0" rIns="0" bIns="0" rtlCol="0"/>
          <a:lstStyle/>
          <a:p>
            <a:endParaRPr/>
          </a:p>
        </p:txBody>
      </p:sp>
      <p:sp>
        <p:nvSpPr>
          <p:cNvPr id="32" name="object 32"/>
          <p:cNvSpPr txBox="1"/>
          <p:nvPr/>
        </p:nvSpPr>
        <p:spPr>
          <a:xfrm>
            <a:off x="8950260" y="4869860"/>
            <a:ext cx="152400" cy="285115"/>
          </a:xfrm>
          <a:prstGeom prst="rect">
            <a:avLst/>
          </a:prstGeom>
        </p:spPr>
        <p:txBody>
          <a:bodyPr vert="horz" wrap="square" lIns="0" tIns="0" rIns="0" bIns="0" rtlCol="0">
            <a:spAutoFit/>
          </a:bodyPr>
          <a:lstStyle/>
          <a:p>
            <a:pPr marL="12700">
              <a:lnSpc>
                <a:spcPct val="100000"/>
              </a:lnSpc>
            </a:pPr>
            <a:r>
              <a:rPr sz="1650" dirty="0">
                <a:solidFill>
                  <a:srgbClr val="005493"/>
                </a:solidFill>
                <a:latin typeface="Symbol"/>
                <a:cs typeface="Symbol"/>
              </a:rPr>
              <a:t></a:t>
            </a:r>
            <a:endParaRPr sz="1650" dirty="0">
              <a:latin typeface="Symbol"/>
              <a:cs typeface="Symbol"/>
            </a:endParaRPr>
          </a:p>
        </p:txBody>
      </p:sp>
      <p:sp>
        <p:nvSpPr>
          <p:cNvPr id="33" name="object 33"/>
          <p:cNvSpPr txBox="1"/>
          <p:nvPr/>
        </p:nvSpPr>
        <p:spPr>
          <a:xfrm>
            <a:off x="7948941" y="4881836"/>
            <a:ext cx="152400" cy="285115"/>
          </a:xfrm>
          <a:prstGeom prst="rect">
            <a:avLst/>
          </a:prstGeom>
        </p:spPr>
        <p:txBody>
          <a:bodyPr vert="horz" wrap="square" lIns="0" tIns="0" rIns="0" bIns="0" rtlCol="0">
            <a:spAutoFit/>
          </a:bodyPr>
          <a:lstStyle/>
          <a:p>
            <a:pPr marL="12700">
              <a:lnSpc>
                <a:spcPct val="100000"/>
              </a:lnSpc>
            </a:pPr>
            <a:r>
              <a:rPr sz="1650" dirty="0">
                <a:solidFill>
                  <a:srgbClr val="C64941"/>
                </a:solidFill>
                <a:latin typeface="Symbol"/>
                <a:cs typeface="Symbol"/>
              </a:rPr>
              <a:t></a:t>
            </a:r>
            <a:endParaRPr sz="1650">
              <a:latin typeface="Symbol"/>
              <a:cs typeface="Symbol"/>
            </a:endParaRPr>
          </a:p>
        </p:txBody>
      </p:sp>
      <p:sp>
        <p:nvSpPr>
          <p:cNvPr id="34" name="object 34"/>
          <p:cNvSpPr/>
          <p:nvPr/>
        </p:nvSpPr>
        <p:spPr>
          <a:xfrm>
            <a:off x="6518147" y="3919931"/>
            <a:ext cx="1421130" cy="944244"/>
          </a:xfrm>
          <a:custGeom>
            <a:avLst/>
            <a:gdLst/>
            <a:ahLst/>
            <a:cxnLst/>
            <a:rect l="l" t="t" r="r" b="b"/>
            <a:pathLst>
              <a:path w="1421129" h="944245">
                <a:moveTo>
                  <a:pt x="0" y="0"/>
                </a:moveTo>
                <a:lnTo>
                  <a:pt x="1421079" y="0"/>
                </a:lnTo>
                <a:lnTo>
                  <a:pt x="1421079" y="944206"/>
                </a:lnTo>
                <a:lnTo>
                  <a:pt x="0" y="944206"/>
                </a:lnTo>
                <a:lnTo>
                  <a:pt x="0" y="0"/>
                </a:lnTo>
                <a:close/>
              </a:path>
            </a:pathLst>
          </a:custGeom>
          <a:solidFill>
            <a:srgbClr val="EBEBEB">
              <a:alpha val="48118"/>
            </a:srgbClr>
          </a:solidFill>
        </p:spPr>
        <p:txBody>
          <a:bodyPr wrap="square" lIns="0" tIns="0" rIns="0" bIns="0" rtlCol="0"/>
          <a:lstStyle/>
          <a:p>
            <a:endParaRPr/>
          </a:p>
        </p:txBody>
      </p:sp>
      <p:sp>
        <p:nvSpPr>
          <p:cNvPr id="35" name="object 35"/>
          <p:cNvSpPr txBox="1"/>
          <p:nvPr/>
        </p:nvSpPr>
        <p:spPr>
          <a:xfrm>
            <a:off x="6643473" y="4878498"/>
            <a:ext cx="1281327" cy="184666"/>
          </a:xfrm>
          <a:prstGeom prst="rect">
            <a:avLst/>
          </a:prstGeom>
        </p:spPr>
        <p:txBody>
          <a:bodyPr vert="horz" wrap="square" lIns="0" tIns="0" rIns="0" bIns="0" rtlCol="0">
            <a:spAutoFit/>
          </a:bodyPr>
          <a:lstStyle/>
          <a:p>
            <a:pPr marL="12700">
              <a:lnSpc>
                <a:spcPct val="100000"/>
              </a:lnSpc>
            </a:pPr>
            <a:r>
              <a:rPr lang="ru-RU" sz="1200" dirty="0" smtClean="0">
                <a:solidFill>
                  <a:srgbClr val="8D3124"/>
                </a:solidFill>
                <a:latin typeface="Lucida Sans"/>
                <a:cs typeface="Lucida Sans"/>
              </a:rPr>
              <a:t>На своих местах</a:t>
            </a:r>
            <a:endParaRPr sz="1200" dirty="0">
              <a:latin typeface="Lucida Sans"/>
              <a:cs typeface="Lucida Sans"/>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17</a:t>
            </a:fld>
            <a:endParaRPr dirty="0"/>
          </a:p>
        </p:txBody>
      </p:sp>
      <p:sp>
        <p:nvSpPr>
          <p:cNvPr id="15" name="object 15"/>
          <p:cNvSpPr txBox="1"/>
          <p:nvPr/>
        </p:nvSpPr>
        <p:spPr>
          <a:xfrm>
            <a:off x="6771016" y="7062564"/>
            <a:ext cx="1229984" cy="184666"/>
          </a:xfrm>
          <a:prstGeom prst="rect">
            <a:avLst/>
          </a:prstGeom>
        </p:spPr>
        <p:txBody>
          <a:bodyPr vert="horz" wrap="square" lIns="0" tIns="0" rIns="0" bIns="0" rtlCol="0">
            <a:spAutoFit/>
          </a:bodyPr>
          <a:lstStyle/>
          <a:p>
            <a:pPr marL="12700">
              <a:lnSpc>
                <a:spcPct val="100000"/>
              </a:lnSpc>
            </a:pPr>
            <a:r>
              <a:rPr lang="ru-RU" sz="1200" dirty="0" smtClean="0">
                <a:solidFill>
                  <a:srgbClr val="8D3124"/>
                </a:solidFill>
                <a:latin typeface="Lucida Sans"/>
                <a:cs typeface="Lucida Sans"/>
              </a:rPr>
              <a:t>На своих местах</a:t>
            </a:r>
            <a:endParaRPr sz="1200" dirty="0">
              <a:latin typeface="Lucida Sans"/>
              <a:cs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animBg="1"/>
      <p:bldP spid="17" grpId="0" animBg="1"/>
      <p:bldP spid="18" grpId="0"/>
      <p:bldP spid="26" grpId="0" animBg="1"/>
      <p:bldP spid="27" grpId="0"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Сортировка выбором</a:t>
            </a:r>
            <a:r>
              <a:rPr sz="2800" b="1" spc="35" dirty="0" smtClean="0">
                <a:latin typeface="+mj-lt"/>
              </a:rPr>
              <a:t>:</a:t>
            </a:r>
            <a:r>
              <a:rPr lang="ru-RU" sz="2800" b="1" spc="35" dirty="0" smtClean="0">
                <a:latin typeface="+mj-lt"/>
              </a:rPr>
              <a:t> реализация на </a:t>
            </a:r>
            <a:r>
              <a:rPr lang="en-US" sz="2800" b="1" spc="35" dirty="0" smtClean="0">
                <a:latin typeface="+mj-lt"/>
              </a:rPr>
              <a:t>Java</a:t>
            </a:r>
            <a:endParaRPr sz="2800" b="1" spc="35" dirty="0">
              <a:latin typeface="+mj-lt"/>
            </a:endParaRPr>
          </a:p>
        </p:txBody>
      </p:sp>
      <p:sp>
        <p:nvSpPr>
          <p:cNvPr id="4" name="object 4"/>
          <p:cNvSpPr/>
          <p:nvPr/>
        </p:nvSpPr>
        <p:spPr>
          <a:xfrm>
            <a:off x="1422400" y="1308100"/>
            <a:ext cx="7531100" cy="58039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92351" y="1374749"/>
            <a:ext cx="7315200" cy="5589270"/>
          </a:xfrm>
          <a:custGeom>
            <a:avLst/>
            <a:gdLst/>
            <a:ahLst/>
            <a:cxnLst/>
            <a:rect l="l" t="t" r="r" b="b"/>
            <a:pathLst>
              <a:path w="7315200" h="5589270">
                <a:moveTo>
                  <a:pt x="0" y="0"/>
                </a:moveTo>
                <a:lnTo>
                  <a:pt x="7315187" y="0"/>
                </a:lnTo>
                <a:lnTo>
                  <a:pt x="7315187" y="5588919"/>
                </a:lnTo>
                <a:lnTo>
                  <a:pt x="0" y="5588919"/>
                </a:lnTo>
                <a:lnTo>
                  <a:pt x="0" y="0"/>
                </a:lnTo>
                <a:close/>
              </a:path>
            </a:pathLst>
          </a:custGeom>
          <a:solidFill>
            <a:srgbClr val="C0C0C0"/>
          </a:solidFill>
        </p:spPr>
        <p:txBody>
          <a:bodyPr wrap="square" lIns="0" tIns="0" rIns="0" bIns="0" rtlCol="0"/>
          <a:lstStyle/>
          <a:p>
            <a:endParaRPr/>
          </a:p>
        </p:txBody>
      </p:sp>
      <p:sp>
        <p:nvSpPr>
          <p:cNvPr id="6" name="object 6"/>
          <p:cNvSpPr/>
          <p:nvPr/>
        </p:nvSpPr>
        <p:spPr>
          <a:xfrm>
            <a:off x="1644942" y="2470213"/>
            <a:ext cx="7010400" cy="2298700"/>
          </a:xfrm>
          <a:custGeom>
            <a:avLst/>
            <a:gdLst/>
            <a:ahLst/>
            <a:cxnLst/>
            <a:rect l="l" t="t" r="r" b="b"/>
            <a:pathLst>
              <a:path w="7010400" h="2298700">
                <a:moveTo>
                  <a:pt x="0" y="0"/>
                </a:moveTo>
                <a:lnTo>
                  <a:pt x="7009993" y="0"/>
                </a:lnTo>
                <a:lnTo>
                  <a:pt x="7009993" y="2298522"/>
                </a:lnTo>
                <a:lnTo>
                  <a:pt x="0" y="2298522"/>
                </a:lnTo>
                <a:lnTo>
                  <a:pt x="0" y="0"/>
                </a:lnTo>
                <a:close/>
              </a:path>
            </a:pathLst>
          </a:custGeom>
          <a:solidFill>
            <a:srgbClr val="FFFFFF"/>
          </a:solidFill>
        </p:spPr>
        <p:txBody>
          <a:bodyPr wrap="square" lIns="0" tIns="0" rIns="0" bIns="0" rtlCol="0"/>
          <a:lstStyle/>
          <a:p>
            <a:endParaRPr/>
          </a:p>
        </p:txBody>
      </p:sp>
      <p:sp>
        <p:nvSpPr>
          <p:cNvPr id="7" name="object 7"/>
          <p:cNvSpPr txBox="1"/>
          <p:nvPr/>
        </p:nvSpPr>
        <p:spPr>
          <a:xfrm>
            <a:off x="1650376" y="1479909"/>
            <a:ext cx="7004966" cy="5514330"/>
          </a:xfrm>
          <a:prstGeom prst="rect">
            <a:avLst/>
          </a:prstGeom>
        </p:spPr>
        <p:txBody>
          <a:bodyPr vert="horz" wrap="square" lIns="0" tIns="0" rIns="0" bIns="0" rtlCol="0">
            <a:spAutoFit/>
          </a:bodyPr>
          <a:lstStyle/>
          <a:p>
            <a:pPr>
              <a:lnSpc>
                <a:spcPct val="100000"/>
              </a:lnSpc>
            </a:pPr>
            <a:r>
              <a:rPr sz="1500" dirty="0">
                <a:latin typeface="Lucida Sans Typewriter"/>
                <a:cs typeface="Lucida Sans Typewriter"/>
              </a:rPr>
              <a:t>public class</a:t>
            </a:r>
            <a:r>
              <a:rPr sz="1500" spc="-95" dirty="0">
                <a:latin typeface="Lucida Sans Typewriter"/>
                <a:cs typeface="Lucida Sans Typewriter"/>
              </a:rPr>
              <a:t> </a:t>
            </a:r>
            <a:r>
              <a:rPr sz="1500" dirty="0" err="1" smtClean="0">
                <a:latin typeface="Lucida Sans Typewriter"/>
                <a:cs typeface="Lucida Sans Typewriter"/>
              </a:rPr>
              <a:t>Selection</a:t>
            </a:r>
            <a:r>
              <a:rPr lang="en-US" sz="1500" dirty="0" err="1" smtClean="0">
                <a:latin typeface="Lucida Sans Typewriter"/>
                <a:cs typeface="Lucida Sans Typewriter"/>
              </a:rPr>
              <a:t>Sort</a:t>
            </a:r>
            <a:endParaRPr sz="1500" dirty="0">
              <a:latin typeface="Lucida Sans Typewriter"/>
              <a:cs typeface="Lucida Sans Typewriter"/>
            </a:endParaRPr>
          </a:p>
          <a:p>
            <a:pPr>
              <a:lnSpc>
                <a:spcPct val="100000"/>
              </a:lnSpc>
              <a:spcBef>
                <a:spcPts val="225"/>
              </a:spcBef>
            </a:pPr>
            <a:r>
              <a:rPr sz="1500" dirty="0" smtClean="0">
                <a:latin typeface="Lucida Sans Typewriter"/>
                <a:cs typeface="Lucida Sans Typewriter"/>
              </a:rPr>
              <a:t>{</a:t>
            </a:r>
            <a:endParaRPr lang="en-US" sz="1500" dirty="0" smtClean="0">
              <a:latin typeface="Lucida Sans Typewriter"/>
              <a:cs typeface="Lucida Sans Typewriter"/>
            </a:endParaRPr>
          </a:p>
          <a:p>
            <a:pPr>
              <a:lnSpc>
                <a:spcPct val="100000"/>
              </a:lnSpc>
            </a:pPr>
            <a:r>
              <a:rPr lang="en-US" sz="1500" dirty="0" smtClean="0">
                <a:latin typeface="Lucida Sans Typewriter"/>
                <a:cs typeface="Lucida Sans Typewriter"/>
              </a:rPr>
              <a:t>public static void sort(Comparable[]</a:t>
            </a:r>
            <a:r>
              <a:rPr lang="en-US" sz="1500" spc="-90" dirty="0" smtClean="0">
                <a:latin typeface="Lucida Sans Typewriter"/>
                <a:cs typeface="Lucida Sans Typewriter"/>
              </a:rPr>
              <a:t> </a:t>
            </a:r>
            <a:r>
              <a:rPr lang="en-US" sz="1500" dirty="0" smtClean="0">
                <a:latin typeface="Lucida Sans Typewriter"/>
                <a:cs typeface="Lucida Sans Typewriter"/>
              </a:rPr>
              <a:t>a)</a:t>
            </a:r>
          </a:p>
          <a:p>
            <a:pPr>
              <a:lnSpc>
                <a:spcPct val="100000"/>
              </a:lnSpc>
              <a:spcBef>
                <a:spcPts val="150"/>
              </a:spcBef>
            </a:pPr>
            <a:r>
              <a:rPr lang="en-US" sz="1500" dirty="0" smtClean="0">
                <a:latin typeface="Lucida Sans Typewriter"/>
                <a:cs typeface="Lucida Sans Typewriter"/>
              </a:rPr>
              <a:t>{</a:t>
            </a:r>
          </a:p>
          <a:p>
            <a:pPr marL="344170" marR="3781425">
              <a:lnSpc>
                <a:spcPct val="112599"/>
              </a:lnSpc>
            </a:pPr>
            <a:r>
              <a:rPr lang="en-US" sz="1500" dirty="0" err="1" smtClean="0">
                <a:latin typeface="Lucida Sans Typewriter"/>
                <a:cs typeface="Lucida Sans Typewriter"/>
              </a:rPr>
              <a:t>int</a:t>
            </a:r>
            <a:r>
              <a:rPr lang="en-US" sz="1500" dirty="0" smtClean="0">
                <a:latin typeface="Lucida Sans Typewriter"/>
                <a:cs typeface="Lucida Sans Typewriter"/>
              </a:rPr>
              <a:t> N =</a:t>
            </a:r>
            <a:r>
              <a:rPr lang="en-US" sz="1500" spc="-100" dirty="0" smtClean="0">
                <a:latin typeface="Lucida Sans Typewriter"/>
                <a:cs typeface="Lucida Sans Typewriter"/>
              </a:rPr>
              <a:t> </a:t>
            </a:r>
            <a:r>
              <a:rPr lang="en-US" sz="1500" dirty="0" err="1" smtClean="0">
                <a:latin typeface="Lucida Sans Typewriter"/>
                <a:cs typeface="Lucida Sans Typewriter"/>
              </a:rPr>
              <a:t>a.length</a:t>
            </a:r>
            <a:r>
              <a:rPr lang="en-US" sz="1500" dirty="0" smtClean="0">
                <a:latin typeface="Lucida Sans Typewriter"/>
                <a:cs typeface="Lucida Sans Typewriter"/>
              </a:rPr>
              <a:t>;</a:t>
            </a:r>
          </a:p>
          <a:p>
            <a:pPr marL="344170" marR="3781425">
              <a:lnSpc>
                <a:spcPct val="112599"/>
              </a:lnSpc>
            </a:pPr>
            <a:r>
              <a:rPr lang="en-US" sz="1500" dirty="0">
                <a:latin typeface="Lucida Sans Typewriter"/>
                <a:cs typeface="Lucida Sans Typewriter"/>
              </a:rPr>
              <a:t>f</a:t>
            </a:r>
            <a:r>
              <a:rPr lang="en-US" sz="1500" dirty="0" smtClean="0">
                <a:latin typeface="Lucida Sans Typewriter"/>
                <a:cs typeface="Lucida Sans Typewriter"/>
              </a:rPr>
              <a:t>or </a:t>
            </a:r>
            <a:r>
              <a:rPr lang="nn-NO" sz="1500" dirty="0" smtClean="0">
                <a:latin typeface="Lucida Sans Typewriter"/>
                <a:cs typeface="Lucida Sans Typewriter"/>
              </a:rPr>
              <a:t>(int i = 0; i &lt; N;</a:t>
            </a:r>
            <a:r>
              <a:rPr lang="nn-NO" sz="1500" spc="-95" dirty="0" smtClean="0">
                <a:latin typeface="Lucida Sans Typewriter"/>
                <a:cs typeface="Lucida Sans Typewriter"/>
              </a:rPr>
              <a:t> </a:t>
            </a:r>
            <a:r>
              <a:rPr lang="nn-NO" sz="1500" dirty="0" smtClean="0">
                <a:latin typeface="Lucida Sans Typewriter"/>
                <a:cs typeface="Lucida Sans Typewriter"/>
              </a:rPr>
              <a:t>i++)</a:t>
            </a:r>
          </a:p>
          <a:p>
            <a:pPr marL="358775">
              <a:lnSpc>
                <a:spcPct val="100000"/>
              </a:lnSpc>
            </a:pPr>
            <a:r>
              <a:rPr lang="en-US" sz="1500" dirty="0" smtClean="0">
                <a:latin typeface="Lucida Sans Typewriter"/>
                <a:cs typeface="Lucida Sans Typewriter"/>
              </a:rPr>
              <a:t>{</a:t>
            </a:r>
          </a:p>
          <a:p>
            <a:pPr marL="719138">
              <a:lnSpc>
                <a:spcPct val="100000"/>
              </a:lnSpc>
            </a:pPr>
            <a:r>
              <a:rPr lang="en-US" sz="1500" dirty="0" err="1" smtClean="0">
                <a:latin typeface="Lucida Sans Typewriter"/>
                <a:cs typeface="Lucida Sans Typewriter"/>
              </a:rPr>
              <a:t>int</a:t>
            </a:r>
            <a:r>
              <a:rPr lang="en-US" sz="1500" dirty="0" smtClean="0">
                <a:latin typeface="Lucida Sans Typewriter"/>
                <a:cs typeface="Lucida Sans Typewriter"/>
              </a:rPr>
              <a:t> min =</a:t>
            </a:r>
            <a:r>
              <a:rPr lang="en-US" sz="1500" spc="-100" dirty="0" smtClean="0">
                <a:latin typeface="Lucida Sans Typewriter"/>
                <a:cs typeface="Lucida Sans Typewriter"/>
              </a:rPr>
              <a:t> </a:t>
            </a:r>
            <a:r>
              <a:rPr lang="en-US" sz="1500" dirty="0" err="1" smtClean="0">
                <a:latin typeface="Lucida Sans Typewriter"/>
                <a:cs typeface="Lucida Sans Typewriter"/>
              </a:rPr>
              <a:t>i</a:t>
            </a:r>
            <a:r>
              <a:rPr lang="en-US" sz="1500" dirty="0" smtClean="0">
                <a:latin typeface="Lucida Sans Typewriter"/>
                <a:cs typeface="Lucida Sans Typewriter"/>
              </a:rPr>
              <a:t>;</a:t>
            </a:r>
          </a:p>
          <a:p>
            <a:pPr marL="719138" marR="2288540">
              <a:lnSpc>
                <a:spcPct val="108500"/>
              </a:lnSpc>
              <a:spcBef>
                <a:spcPts val="75"/>
              </a:spcBef>
            </a:pPr>
            <a:r>
              <a:rPr lang="en-US" sz="1500" dirty="0" smtClean="0">
                <a:latin typeface="Lucida Sans Typewriter"/>
                <a:cs typeface="Lucida Sans Typewriter"/>
              </a:rPr>
              <a:t>for (</a:t>
            </a:r>
            <a:r>
              <a:rPr lang="en-US" sz="1500" dirty="0" err="1" smtClean="0">
                <a:latin typeface="Lucida Sans Typewriter"/>
                <a:cs typeface="Lucida Sans Typewriter"/>
              </a:rPr>
              <a:t>int</a:t>
            </a:r>
            <a:r>
              <a:rPr lang="en-US" sz="1500" dirty="0" smtClean="0">
                <a:latin typeface="Lucida Sans Typewriter"/>
                <a:cs typeface="Lucida Sans Typewriter"/>
              </a:rPr>
              <a:t> j = i+1; j &lt; N;</a:t>
            </a:r>
            <a:r>
              <a:rPr lang="en-US" sz="1500" spc="-95" dirty="0" smtClean="0">
                <a:latin typeface="Lucida Sans Typewriter"/>
                <a:cs typeface="Lucida Sans Typewriter"/>
              </a:rPr>
              <a:t> </a:t>
            </a:r>
            <a:r>
              <a:rPr lang="en-US" sz="1500" dirty="0" err="1" smtClean="0">
                <a:latin typeface="Lucida Sans Typewriter"/>
                <a:cs typeface="Lucida Sans Typewriter"/>
              </a:rPr>
              <a:t>j++</a:t>
            </a:r>
            <a:r>
              <a:rPr lang="en-US" sz="1500" dirty="0" smtClean="0">
                <a:latin typeface="Lucida Sans Typewriter"/>
                <a:cs typeface="Lucida Sans Typewriter"/>
              </a:rPr>
              <a:t>) </a:t>
            </a:r>
          </a:p>
          <a:p>
            <a:pPr marL="979488" marR="2288540">
              <a:lnSpc>
                <a:spcPct val="108500"/>
              </a:lnSpc>
              <a:spcBef>
                <a:spcPts val="75"/>
              </a:spcBef>
            </a:pPr>
            <a:r>
              <a:rPr lang="en-US" sz="1500" dirty="0" smtClean="0">
                <a:latin typeface="Lucida Sans Typewriter"/>
                <a:cs typeface="Lucida Sans Typewriter"/>
              </a:rPr>
              <a:t>if (less(a[j],</a:t>
            </a:r>
            <a:r>
              <a:rPr lang="en-US" sz="1500" spc="-95" dirty="0" smtClean="0">
                <a:latin typeface="Lucida Sans Typewriter"/>
                <a:cs typeface="Lucida Sans Typewriter"/>
              </a:rPr>
              <a:t> </a:t>
            </a:r>
            <a:r>
              <a:rPr lang="en-US" sz="1500" dirty="0" smtClean="0">
                <a:latin typeface="Lucida Sans Typewriter"/>
                <a:cs typeface="Lucida Sans Typewriter"/>
              </a:rPr>
              <a:t>a[min]))</a:t>
            </a:r>
          </a:p>
          <a:p>
            <a:pPr marL="1257300" marR="3781425">
              <a:lnSpc>
                <a:spcPct val="112599"/>
              </a:lnSpc>
            </a:pPr>
            <a:r>
              <a:rPr lang="en-US" sz="1500" dirty="0" smtClean="0">
                <a:latin typeface="Lucida Sans Typewriter"/>
                <a:cs typeface="Lucida Sans Typewriter"/>
              </a:rPr>
              <a:t>min = j;</a:t>
            </a:r>
          </a:p>
          <a:p>
            <a:pPr marL="719138" marR="3781425">
              <a:lnSpc>
                <a:spcPct val="112599"/>
              </a:lnSpc>
            </a:pPr>
            <a:r>
              <a:rPr lang="en-US" sz="1500" dirty="0" err="1" smtClean="0">
                <a:latin typeface="Lucida Sans Typewriter"/>
                <a:cs typeface="Lucida Sans Typewriter"/>
              </a:rPr>
              <a:t>exch</a:t>
            </a:r>
            <a:r>
              <a:rPr lang="en-US" sz="1500" dirty="0" smtClean="0">
                <a:latin typeface="Lucida Sans Typewriter"/>
                <a:cs typeface="Lucida Sans Typewriter"/>
              </a:rPr>
              <a:t>(a, </a:t>
            </a:r>
            <a:r>
              <a:rPr lang="en-US" sz="1500" dirty="0" err="1" smtClean="0">
                <a:latin typeface="Lucida Sans Typewriter"/>
                <a:cs typeface="Lucida Sans Typewriter"/>
              </a:rPr>
              <a:t>i</a:t>
            </a:r>
            <a:r>
              <a:rPr lang="en-US" sz="1500" dirty="0" smtClean="0">
                <a:latin typeface="Lucida Sans Typewriter"/>
                <a:cs typeface="Lucida Sans Typewriter"/>
              </a:rPr>
              <a:t>,</a:t>
            </a:r>
            <a:r>
              <a:rPr lang="en-US" sz="1500" spc="-95" dirty="0" smtClean="0">
                <a:latin typeface="Lucida Sans Typewriter"/>
                <a:cs typeface="Lucida Sans Typewriter"/>
              </a:rPr>
              <a:t> </a:t>
            </a:r>
            <a:r>
              <a:rPr lang="en-US" sz="1500" dirty="0" smtClean="0">
                <a:latin typeface="Lucida Sans Typewriter"/>
                <a:cs typeface="Lucida Sans Typewriter"/>
              </a:rPr>
              <a:t>min);</a:t>
            </a:r>
          </a:p>
          <a:p>
            <a:pPr marL="344170">
              <a:lnSpc>
                <a:spcPct val="100000"/>
              </a:lnSpc>
              <a:spcBef>
                <a:spcPts val="225"/>
              </a:spcBef>
            </a:pPr>
            <a:r>
              <a:rPr lang="en-US" sz="1500" dirty="0" smtClean="0">
                <a:latin typeface="Lucida Sans Typewriter"/>
                <a:cs typeface="Lucida Sans Typewriter"/>
              </a:rPr>
              <a:t>}</a:t>
            </a:r>
          </a:p>
          <a:p>
            <a:pPr>
              <a:lnSpc>
                <a:spcPct val="100000"/>
              </a:lnSpc>
              <a:spcBef>
                <a:spcPts val="150"/>
              </a:spcBef>
            </a:pPr>
            <a:r>
              <a:rPr lang="en-US" sz="1500" dirty="0" smtClean="0">
                <a:latin typeface="Lucida Sans Typewriter"/>
                <a:cs typeface="Lucida Sans Typewriter"/>
              </a:rPr>
              <a:t>}</a:t>
            </a:r>
          </a:p>
          <a:p>
            <a:pPr>
              <a:lnSpc>
                <a:spcPct val="100000"/>
              </a:lnSpc>
              <a:spcBef>
                <a:spcPts val="10"/>
              </a:spcBef>
            </a:pPr>
            <a:endParaRPr lang="en-US" sz="1950" dirty="0" smtClean="0">
              <a:latin typeface="Times New Roman"/>
              <a:cs typeface="Times New Roman"/>
            </a:endParaRPr>
          </a:p>
          <a:p>
            <a:pPr>
              <a:lnSpc>
                <a:spcPct val="100000"/>
              </a:lnSpc>
            </a:pPr>
            <a:r>
              <a:rPr lang="en-US" sz="1500" dirty="0" smtClean="0">
                <a:latin typeface="Lucida Sans Typewriter"/>
                <a:cs typeface="Lucida Sans Typewriter"/>
              </a:rPr>
              <a:t>private static </a:t>
            </a:r>
            <a:r>
              <a:rPr lang="en-US" sz="1500" dirty="0" err="1" smtClean="0">
                <a:latin typeface="Lucida Sans Typewriter"/>
                <a:cs typeface="Lucida Sans Typewriter"/>
              </a:rPr>
              <a:t>boolean</a:t>
            </a:r>
            <a:r>
              <a:rPr lang="en-US" sz="1500" dirty="0" smtClean="0">
                <a:latin typeface="Lucida Sans Typewriter"/>
                <a:cs typeface="Lucida Sans Typewriter"/>
              </a:rPr>
              <a:t> less(Comparable v, Comparable</a:t>
            </a:r>
            <a:r>
              <a:rPr lang="en-US" sz="1500" spc="-85" dirty="0" smtClean="0">
                <a:latin typeface="Lucida Sans Typewriter"/>
                <a:cs typeface="Lucida Sans Typewriter"/>
              </a:rPr>
              <a:t> </a:t>
            </a:r>
            <a:r>
              <a:rPr lang="en-US" sz="1500" dirty="0" smtClean="0">
                <a:latin typeface="Lucida Sans Typewriter"/>
                <a:cs typeface="Lucida Sans Typewriter"/>
              </a:rPr>
              <a:t>w)</a:t>
            </a:r>
          </a:p>
          <a:p>
            <a:pPr>
              <a:lnSpc>
                <a:spcPct val="100000"/>
              </a:lnSpc>
              <a:spcBef>
                <a:spcPts val="150"/>
              </a:spcBef>
              <a:tabLst>
                <a:tab pos="344170" algn="l"/>
                <a:tab pos="2296160" algn="l"/>
              </a:tabLst>
            </a:pPr>
            <a:r>
              <a:rPr lang="en-US" sz="1500" dirty="0" smtClean="0">
                <a:latin typeface="Lucida Sans Typewriter"/>
                <a:cs typeface="Lucida Sans Typewriter"/>
              </a:rPr>
              <a:t>{ </a:t>
            </a:r>
            <a:r>
              <a:rPr lang="en-US" sz="1500" dirty="0" smtClean="0">
                <a:solidFill>
                  <a:srgbClr val="606060"/>
                </a:solidFill>
                <a:latin typeface="Lucida Sans Typewriter"/>
                <a:cs typeface="Lucida Sans Typewriter"/>
              </a:rPr>
              <a:t>/* </a:t>
            </a:r>
            <a:r>
              <a:rPr lang="ru-RU" sz="1500" dirty="0" smtClean="0">
                <a:solidFill>
                  <a:srgbClr val="606060"/>
                </a:solidFill>
                <a:latin typeface="Lucida Sans Typewriter"/>
                <a:cs typeface="Lucida Sans Typewriter"/>
              </a:rPr>
              <a:t>как и раньше*/ </a:t>
            </a:r>
            <a:r>
              <a:rPr lang="ru-RU" sz="1500" dirty="0" smtClean="0">
                <a:latin typeface="Lucida Sans Typewriter"/>
                <a:cs typeface="Lucida Sans Typewriter"/>
              </a:rPr>
              <a:t>}</a:t>
            </a:r>
          </a:p>
          <a:p>
            <a:endParaRPr lang="ru-RU" sz="1500" dirty="0" smtClean="0">
              <a:latin typeface="Lucida Sans Typewriter"/>
              <a:cs typeface="Lucida Sans Typewriter"/>
            </a:endParaRPr>
          </a:p>
          <a:p>
            <a:r>
              <a:rPr lang="en-US" sz="1500" dirty="0" smtClean="0">
                <a:latin typeface="Lucida Sans Typewriter"/>
                <a:cs typeface="Lucida Sans Typewriter"/>
              </a:rPr>
              <a:t>private static</a:t>
            </a:r>
            <a:r>
              <a:rPr lang="en-US" sz="1500" spc="-95" dirty="0" smtClean="0">
                <a:latin typeface="Lucida Sans Typewriter"/>
                <a:cs typeface="Lucida Sans Typewriter"/>
              </a:rPr>
              <a:t> </a:t>
            </a:r>
            <a:r>
              <a:rPr lang="en-US" sz="1500" dirty="0" smtClean="0">
                <a:latin typeface="Lucida Sans Typewriter"/>
                <a:cs typeface="Lucida Sans Typewriter"/>
              </a:rPr>
              <a:t>void </a:t>
            </a:r>
            <a:r>
              <a:rPr lang="en-US" sz="1500" dirty="0" err="1" smtClean="0">
                <a:latin typeface="Lucida Sans Typewriter"/>
                <a:cs typeface="Lucida Sans Typewriter"/>
              </a:rPr>
              <a:t>exch</a:t>
            </a:r>
            <a:r>
              <a:rPr lang="en-US" sz="1500" dirty="0" smtClean="0">
                <a:latin typeface="Lucida Sans Typewriter"/>
                <a:cs typeface="Lucida Sans Typewriter"/>
              </a:rPr>
              <a:t>(Comparable[] a, </a:t>
            </a:r>
            <a:r>
              <a:rPr lang="en-US" sz="1500" dirty="0" err="1" smtClean="0">
                <a:latin typeface="Lucida Sans Typewriter"/>
                <a:cs typeface="Lucida Sans Typewriter"/>
              </a:rPr>
              <a:t>int</a:t>
            </a:r>
            <a:r>
              <a:rPr lang="en-US" sz="1500" dirty="0" smtClean="0">
                <a:latin typeface="Lucida Sans Typewriter"/>
                <a:cs typeface="Lucida Sans Typewriter"/>
              </a:rPr>
              <a:t> </a:t>
            </a:r>
            <a:r>
              <a:rPr lang="en-US" sz="1500" dirty="0" err="1" smtClean="0">
                <a:latin typeface="Lucida Sans Typewriter"/>
                <a:cs typeface="Lucida Sans Typewriter"/>
              </a:rPr>
              <a:t>i</a:t>
            </a:r>
            <a:r>
              <a:rPr lang="en-US" sz="1500" dirty="0" smtClean="0">
                <a:latin typeface="Lucida Sans Typewriter"/>
                <a:cs typeface="Lucida Sans Typewriter"/>
              </a:rPr>
              <a:t>, </a:t>
            </a:r>
            <a:r>
              <a:rPr lang="en-US" sz="1500" dirty="0" err="1" smtClean="0">
                <a:latin typeface="Lucida Sans Typewriter"/>
                <a:cs typeface="Lucida Sans Typewriter"/>
              </a:rPr>
              <a:t>int</a:t>
            </a:r>
            <a:r>
              <a:rPr lang="en-US" sz="1500" spc="-90" dirty="0" smtClean="0">
                <a:latin typeface="Lucida Sans Typewriter"/>
                <a:cs typeface="Lucida Sans Typewriter"/>
              </a:rPr>
              <a:t> </a:t>
            </a:r>
            <a:r>
              <a:rPr lang="en-US" sz="1500" dirty="0" smtClean="0">
                <a:latin typeface="Lucida Sans Typewriter"/>
                <a:cs typeface="Lucida Sans Typewriter"/>
              </a:rPr>
              <a:t>j)</a:t>
            </a:r>
          </a:p>
          <a:p>
            <a:pPr>
              <a:lnSpc>
                <a:spcPct val="100000"/>
              </a:lnSpc>
            </a:pPr>
            <a:endParaRPr lang="en-US" sz="1500" dirty="0" smtClean="0">
              <a:latin typeface="Lucida Sans Typewriter"/>
              <a:cs typeface="Lucida Sans Typewriter"/>
            </a:endParaRPr>
          </a:p>
          <a:p>
            <a:pPr>
              <a:lnSpc>
                <a:spcPct val="100000"/>
              </a:lnSpc>
              <a:spcBef>
                <a:spcPts val="150"/>
              </a:spcBef>
              <a:tabLst>
                <a:tab pos="344170" algn="l"/>
              </a:tabLst>
            </a:pPr>
            <a:r>
              <a:rPr lang="en-US" sz="1500" dirty="0" smtClean="0">
                <a:latin typeface="Lucida Sans Typewriter"/>
                <a:cs typeface="Lucida Sans Typewriter"/>
              </a:rPr>
              <a:t>{ </a:t>
            </a:r>
            <a:r>
              <a:rPr lang="en-US" sz="1500" dirty="0" smtClean="0">
                <a:solidFill>
                  <a:srgbClr val="606060"/>
                </a:solidFill>
                <a:latin typeface="Lucida Sans Typewriter"/>
                <a:cs typeface="Lucida Sans Typewriter"/>
              </a:rPr>
              <a:t>/* </a:t>
            </a:r>
            <a:r>
              <a:rPr lang="ru-RU" sz="1500" dirty="0" smtClean="0">
                <a:solidFill>
                  <a:srgbClr val="606060"/>
                </a:solidFill>
                <a:latin typeface="Lucida Sans Typewriter"/>
                <a:cs typeface="Lucida Sans Typewriter"/>
              </a:rPr>
              <a:t>как и раньше </a:t>
            </a:r>
            <a:r>
              <a:rPr lang="en-US" sz="1500" dirty="0" smtClean="0">
                <a:solidFill>
                  <a:srgbClr val="606060"/>
                </a:solidFill>
                <a:latin typeface="Lucida Sans Typewriter"/>
                <a:cs typeface="Lucida Sans Typewriter"/>
              </a:rPr>
              <a:t>*/ </a:t>
            </a:r>
            <a:r>
              <a:rPr lang="en-US" sz="1500" dirty="0" smtClean="0">
                <a:latin typeface="Lucida Sans Typewriter"/>
                <a:cs typeface="Lucida Sans Typewriter"/>
              </a:rPr>
              <a:t>}</a:t>
            </a:r>
          </a:p>
          <a:p>
            <a:pPr>
              <a:lnSpc>
                <a:spcPct val="100000"/>
              </a:lnSpc>
              <a:spcBef>
                <a:spcPts val="150"/>
              </a:spcBef>
              <a:tabLst>
                <a:tab pos="344170" algn="l"/>
              </a:tabLst>
            </a:pPr>
            <a:r>
              <a:rPr lang="en-US" sz="1500" dirty="0" smtClean="0">
                <a:latin typeface="Lucida Sans Typewriter"/>
                <a:cs typeface="Lucida Sans Typewriter"/>
              </a:rPr>
              <a:t>}</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18</a:t>
            </a:fld>
            <a:endParaRPr dirty="0"/>
          </a:p>
        </p:txBody>
      </p:sp>
      <p:sp>
        <p:nvSpPr>
          <p:cNvPr id="11" name="object 11"/>
          <p:cNvSpPr txBox="1"/>
          <p:nvPr/>
        </p:nvSpPr>
        <p:spPr>
          <a:xfrm>
            <a:off x="1994866" y="6067402"/>
            <a:ext cx="6158533" cy="230832"/>
          </a:xfrm>
          <a:prstGeom prst="rect">
            <a:avLst/>
          </a:prstGeom>
        </p:spPr>
        <p:txBody>
          <a:bodyPr vert="horz" wrap="square" lIns="0" tIns="0" rIns="0" bIns="0" rtlCol="0">
            <a:spAutoFit/>
          </a:bodyPr>
          <a:lstStyle/>
          <a:p>
            <a:endParaRPr sz="1500" dirty="0">
              <a:latin typeface="Lucida Sans Typewriter"/>
              <a:cs typeface="Lucida Sans Typewrite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0" y="497657"/>
            <a:ext cx="8202249" cy="430887"/>
          </a:xfrm>
          <a:prstGeom prst="rect">
            <a:avLst/>
          </a:prstGeom>
        </p:spPr>
        <p:txBody>
          <a:bodyPr vert="horz" wrap="square" lIns="0" tIns="0" rIns="0" bIns="0" rtlCol="0">
            <a:spAutoFit/>
          </a:bodyPr>
          <a:lstStyle/>
          <a:p>
            <a:pPr marL="12700">
              <a:lnSpc>
                <a:spcPct val="100000"/>
              </a:lnSpc>
              <a:tabLst>
                <a:tab pos="1894205" algn="l"/>
              </a:tabLst>
            </a:pPr>
            <a:r>
              <a:rPr lang="ru-RU" sz="2800" b="1" spc="-5" dirty="0" smtClean="0">
                <a:latin typeface="+mj-lt"/>
              </a:rPr>
              <a:t>Сортировка выбором</a:t>
            </a:r>
            <a:r>
              <a:rPr sz="2800" b="1" spc="35" dirty="0" smtClean="0">
                <a:latin typeface="+mj-lt"/>
              </a:rPr>
              <a:t>:</a:t>
            </a:r>
            <a:r>
              <a:rPr lang="ru-RU" sz="2800" b="1" spc="35" dirty="0" smtClean="0">
                <a:latin typeface="+mj-lt"/>
              </a:rPr>
              <a:t> </a:t>
            </a:r>
            <a:r>
              <a:rPr lang="ru-RU" sz="2800" b="1" spc="10" dirty="0" smtClean="0">
                <a:latin typeface="+mj-lt"/>
              </a:rPr>
              <a:t>математический анализ</a:t>
            </a:r>
            <a:endParaRPr sz="2800" b="1" spc="-5" dirty="0">
              <a:latin typeface="+mj-lt"/>
            </a:endParaRPr>
          </a:p>
        </p:txBody>
      </p:sp>
      <p:sp>
        <p:nvSpPr>
          <p:cNvPr id="3" name="object 3"/>
          <p:cNvSpPr txBox="1"/>
          <p:nvPr/>
        </p:nvSpPr>
        <p:spPr>
          <a:xfrm>
            <a:off x="789351" y="1143872"/>
            <a:ext cx="8421370" cy="837152"/>
          </a:xfrm>
          <a:prstGeom prst="rect">
            <a:avLst/>
          </a:prstGeom>
        </p:spPr>
        <p:txBody>
          <a:bodyPr vert="horz" wrap="square" lIns="0" tIns="0" rIns="0" bIns="0" rtlCol="0">
            <a:spAutoFit/>
          </a:bodyPr>
          <a:lstStyle/>
          <a:p>
            <a:pPr marL="12700" marR="5080">
              <a:lnSpc>
                <a:spcPct val="135600"/>
              </a:lnSpc>
              <a:tabLst>
                <a:tab pos="1487170" algn="l"/>
                <a:tab pos="3713479" algn="l"/>
              </a:tabLst>
            </a:pPr>
            <a:r>
              <a:rPr lang="ru-RU" sz="2000" spc="-5" dirty="0" smtClean="0">
                <a:solidFill>
                  <a:srgbClr val="005493"/>
                </a:solidFill>
                <a:latin typeface="+mj-lt"/>
                <a:cs typeface="Lucida Sans"/>
              </a:rPr>
              <a:t>Предположение</a:t>
            </a:r>
            <a:r>
              <a:rPr sz="2000" spc="-5" dirty="0" smtClean="0">
                <a:solidFill>
                  <a:srgbClr val="005493"/>
                </a:solidFill>
                <a:latin typeface="+mj-lt"/>
                <a:cs typeface="Lucida Sans"/>
              </a:rPr>
              <a:t>.</a:t>
            </a:r>
            <a:r>
              <a:rPr lang="ru-RU" sz="2000" spc="-5" dirty="0" smtClean="0">
                <a:solidFill>
                  <a:srgbClr val="005493"/>
                </a:solidFill>
                <a:latin typeface="+mj-lt"/>
                <a:cs typeface="Lucida Sans"/>
              </a:rPr>
              <a:t> </a:t>
            </a:r>
            <a:r>
              <a:rPr lang="ru-RU" sz="2000" dirty="0" smtClean="0">
                <a:latin typeface="+mj-lt"/>
                <a:cs typeface="Lucida Sans"/>
              </a:rPr>
              <a:t>Сортировка выбором делает </a:t>
            </a:r>
            <a:r>
              <a:rPr lang="en-US" sz="2000" dirty="0" smtClean="0">
                <a:latin typeface="+mj-lt"/>
                <a:cs typeface="Lucida Sans"/>
              </a:rPr>
              <a:t/>
            </a:r>
            <a:br>
              <a:rPr lang="en-US" sz="2000" dirty="0" smtClean="0">
                <a:latin typeface="+mj-lt"/>
                <a:cs typeface="Lucida Sans"/>
              </a:rPr>
            </a:br>
            <a:r>
              <a:rPr sz="2000" dirty="0" smtClean="0">
                <a:latin typeface="+mj-lt"/>
                <a:cs typeface="Times New Roman"/>
              </a:rPr>
              <a:t>(</a:t>
            </a:r>
            <a:r>
              <a:rPr sz="2000" i="1" dirty="0">
                <a:latin typeface="+mj-lt"/>
                <a:cs typeface="Times New Roman"/>
              </a:rPr>
              <a:t>N </a:t>
            </a:r>
            <a:r>
              <a:rPr sz="2000" dirty="0">
                <a:latin typeface="+mj-lt"/>
                <a:cs typeface="Lucida Sans"/>
              </a:rPr>
              <a:t>– </a:t>
            </a:r>
            <a:r>
              <a:rPr sz="2000" dirty="0">
                <a:latin typeface="+mj-lt"/>
                <a:cs typeface="Times New Roman"/>
              </a:rPr>
              <a:t>1) + (</a:t>
            </a:r>
            <a:r>
              <a:rPr sz="2000" i="1" dirty="0">
                <a:latin typeface="+mj-lt"/>
                <a:cs typeface="Times New Roman"/>
              </a:rPr>
              <a:t>N </a:t>
            </a:r>
            <a:r>
              <a:rPr sz="2000" dirty="0">
                <a:latin typeface="+mj-lt"/>
                <a:cs typeface="Lucida Sans"/>
              </a:rPr>
              <a:t>– </a:t>
            </a:r>
            <a:r>
              <a:rPr sz="2000" dirty="0">
                <a:latin typeface="+mj-lt"/>
                <a:cs typeface="Times New Roman"/>
              </a:rPr>
              <a:t>2) + ... + 1 + 0 ~ </a:t>
            </a:r>
            <a:r>
              <a:rPr sz="2000" i="1" dirty="0">
                <a:latin typeface="+mj-lt"/>
                <a:cs typeface="Times New Roman"/>
              </a:rPr>
              <a:t>N </a:t>
            </a:r>
            <a:r>
              <a:rPr sz="2000" baseline="25462" dirty="0" smtClean="0">
                <a:latin typeface="+mj-lt"/>
                <a:cs typeface="Times New Roman"/>
              </a:rPr>
              <a:t>2</a:t>
            </a:r>
            <a:r>
              <a:rPr sz="2000" dirty="0" smtClean="0">
                <a:latin typeface="+mj-lt"/>
                <a:cs typeface="Times New Roman"/>
              </a:rPr>
              <a:t>/2</a:t>
            </a:r>
            <a:r>
              <a:rPr sz="2000" spc="110" dirty="0" smtClean="0">
                <a:latin typeface="+mj-lt"/>
                <a:cs typeface="Times New Roman"/>
              </a:rPr>
              <a:t> </a:t>
            </a:r>
            <a:r>
              <a:rPr lang="ru-RU" sz="2000" spc="-5" dirty="0" smtClean="0">
                <a:latin typeface="+mj-lt"/>
                <a:cs typeface="Lucida Sans"/>
              </a:rPr>
              <a:t>сравнений</a:t>
            </a:r>
            <a:r>
              <a:rPr sz="2000" spc="-5" dirty="0" smtClean="0">
                <a:latin typeface="+mj-lt"/>
                <a:cs typeface="Lucida Sans"/>
              </a:rPr>
              <a:t> </a:t>
            </a:r>
            <a:r>
              <a:rPr lang="ru-RU" sz="2000" spc="-5" dirty="0" smtClean="0">
                <a:latin typeface="+mj-lt"/>
                <a:cs typeface="Lucida Sans"/>
              </a:rPr>
              <a:t>и</a:t>
            </a:r>
            <a:r>
              <a:rPr sz="2000" dirty="0" smtClean="0">
                <a:latin typeface="+mj-lt"/>
                <a:cs typeface="Lucida Sans"/>
              </a:rPr>
              <a:t> </a:t>
            </a:r>
            <a:r>
              <a:rPr sz="2000" i="1" dirty="0">
                <a:latin typeface="+mj-lt"/>
                <a:cs typeface="Times New Roman"/>
              </a:rPr>
              <a:t>N</a:t>
            </a:r>
            <a:r>
              <a:rPr sz="2000" i="1" spc="35" dirty="0">
                <a:latin typeface="+mj-lt"/>
                <a:cs typeface="Times New Roman"/>
              </a:rPr>
              <a:t> </a:t>
            </a:r>
            <a:r>
              <a:rPr lang="ru-RU" sz="2000" dirty="0" smtClean="0">
                <a:latin typeface="+mj-lt"/>
                <a:cs typeface="Lucida Sans"/>
              </a:rPr>
              <a:t>обменов</a:t>
            </a:r>
            <a:r>
              <a:rPr sz="2000" dirty="0" smtClean="0">
                <a:latin typeface="+mj-lt"/>
                <a:cs typeface="Lucida Sans"/>
              </a:rPr>
              <a:t>.</a:t>
            </a:r>
            <a:endParaRPr sz="2000" dirty="0">
              <a:latin typeface="+mj-lt"/>
              <a:cs typeface="Lucida Sans"/>
            </a:endParaRPr>
          </a:p>
        </p:txBody>
      </p:sp>
      <p:sp>
        <p:nvSpPr>
          <p:cNvPr id="4" name="object 4"/>
          <p:cNvSpPr txBox="1"/>
          <p:nvPr/>
        </p:nvSpPr>
        <p:spPr>
          <a:xfrm>
            <a:off x="789350" y="6351297"/>
            <a:ext cx="8735649" cy="1231106"/>
          </a:xfrm>
          <a:prstGeom prst="rect">
            <a:avLst/>
          </a:prstGeom>
        </p:spPr>
        <p:txBody>
          <a:bodyPr vert="horz" wrap="square" lIns="0" tIns="0" rIns="0" bIns="0" rtlCol="0">
            <a:spAutoFit/>
          </a:bodyPr>
          <a:lstStyle/>
          <a:p>
            <a:pPr marL="12700" marR="5080">
              <a:tabLst>
                <a:tab pos="3287395" algn="l"/>
                <a:tab pos="3926204" algn="l"/>
              </a:tabLst>
            </a:pPr>
            <a:r>
              <a:rPr lang="ru-RU" sz="2000" dirty="0" smtClean="0">
                <a:solidFill>
                  <a:srgbClr val="005493"/>
                </a:solidFill>
                <a:latin typeface="+mj-lt"/>
                <a:cs typeface="Lucida Sans"/>
              </a:rPr>
              <a:t>Время выполнения не зависит от входных данных</a:t>
            </a:r>
            <a:r>
              <a:rPr sz="2000" dirty="0" smtClean="0">
                <a:solidFill>
                  <a:srgbClr val="005493"/>
                </a:solidFill>
                <a:latin typeface="+mj-lt"/>
                <a:cs typeface="Lucida Sans"/>
              </a:rPr>
              <a:t>.</a:t>
            </a:r>
            <a:r>
              <a:rPr lang="ru-RU" sz="2000" dirty="0" smtClean="0">
                <a:solidFill>
                  <a:srgbClr val="005493"/>
                </a:solidFill>
                <a:latin typeface="+mj-lt"/>
                <a:cs typeface="Lucida Sans"/>
              </a:rPr>
              <a:t> </a:t>
            </a:r>
            <a:r>
              <a:rPr lang="ru-RU" sz="2000" dirty="0" smtClean="0">
                <a:latin typeface="+mj-lt"/>
                <a:cs typeface="Lucida Sans"/>
              </a:rPr>
              <a:t>Квадратичное время, даже если входные данные были отсортированы</a:t>
            </a:r>
            <a:r>
              <a:rPr sz="2000" dirty="0" smtClean="0">
                <a:latin typeface="+mj-lt"/>
                <a:cs typeface="Lucida Sans"/>
              </a:rPr>
              <a:t>.</a:t>
            </a:r>
            <a:endParaRPr lang="ru-RU" sz="2000" dirty="0" smtClean="0">
              <a:latin typeface="+mj-lt"/>
              <a:cs typeface="Lucida Sans"/>
            </a:endParaRPr>
          </a:p>
          <a:p>
            <a:pPr marL="12700" marR="5080">
              <a:tabLst>
                <a:tab pos="3287395" algn="l"/>
                <a:tab pos="3926204" algn="l"/>
              </a:tabLst>
            </a:pPr>
            <a:r>
              <a:rPr lang="ru-RU" sz="2000" dirty="0" smtClean="0">
                <a:solidFill>
                  <a:srgbClr val="005493"/>
                </a:solidFill>
                <a:latin typeface="+mj-lt"/>
                <a:cs typeface="Lucida Sans"/>
              </a:rPr>
              <a:t>Перемещение данных минимальное</a:t>
            </a:r>
            <a:r>
              <a:rPr sz="2000" dirty="0" smtClean="0">
                <a:solidFill>
                  <a:srgbClr val="005493"/>
                </a:solidFill>
                <a:latin typeface="+mj-lt"/>
                <a:cs typeface="Lucida Sans"/>
              </a:rPr>
              <a:t>.</a:t>
            </a:r>
            <a:r>
              <a:rPr lang="ru-RU" sz="2000" dirty="0" smtClean="0">
                <a:solidFill>
                  <a:srgbClr val="005493"/>
                </a:solidFill>
                <a:latin typeface="+mj-lt"/>
                <a:cs typeface="Lucida Sans"/>
              </a:rPr>
              <a:t> </a:t>
            </a:r>
            <a:r>
              <a:rPr lang="ru-RU" sz="2000" dirty="0" smtClean="0">
                <a:latin typeface="+mj-lt"/>
                <a:cs typeface="Lucida Sans"/>
              </a:rPr>
              <a:t>Линейное количество обменом элементов</a:t>
            </a:r>
            <a:r>
              <a:rPr sz="2000" dirty="0" smtClean="0">
                <a:latin typeface="+mj-lt"/>
                <a:cs typeface="Lucida Sans"/>
              </a:rPr>
              <a:t>.</a:t>
            </a:r>
            <a:endParaRPr sz="2000" dirty="0">
              <a:latin typeface="+mj-lt"/>
              <a:cs typeface="Lucida Sans"/>
            </a:endParaRPr>
          </a:p>
        </p:txBody>
      </p:sp>
      <p:sp>
        <p:nvSpPr>
          <p:cNvPr id="5" name="object 5"/>
          <p:cNvSpPr txBox="1"/>
          <p:nvPr/>
        </p:nvSpPr>
        <p:spPr>
          <a:xfrm>
            <a:off x="1981200" y="5611590"/>
            <a:ext cx="4808604" cy="161583"/>
          </a:xfrm>
          <a:prstGeom prst="rect">
            <a:avLst/>
          </a:prstGeom>
        </p:spPr>
        <p:txBody>
          <a:bodyPr vert="horz" wrap="square" lIns="0" tIns="0" rIns="0" bIns="0" rtlCol="0">
            <a:spAutoFit/>
          </a:bodyPr>
          <a:lstStyle/>
          <a:p>
            <a:pPr marL="12700">
              <a:lnSpc>
                <a:spcPct val="100000"/>
              </a:lnSpc>
            </a:pPr>
            <a:r>
              <a:rPr lang="ru-RU" sz="1050" b="1" spc="10" dirty="0" smtClean="0">
                <a:solidFill>
                  <a:srgbClr val="231F20"/>
                </a:solidFill>
                <a:latin typeface="Calibri"/>
                <a:cs typeface="Calibri"/>
              </a:rPr>
              <a:t>Трассировка сортировки выбором </a:t>
            </a:r>
            <a:r>
              <a:rPr sz="1050" b="1" spc="10" dirty="0" smtClean="0">
                <a:solidFill>
                  <a:srgbClr val="231F20"/>
                </a:solidFill>
                <a:latin typeface="Calibri"/>
                <a:cs typeface="Calibri"/>
              </a:rPr>
              <a:t>(</a:t>
            </a:r>
            <a:r>
              <a:rPr lang="ru-RU" sz="1050" b="1" spc="10" dirty="0" smtClean="0">
                <a:solidFill>
                  <a:srgbClr val="231F20"/>
                </a:solidFill>
                <a:latin typeface="Calibri"/>
                <a:cs typeface="Calibri"/>
              </a:rPr>
              <a:t>состояние массива после каждого обмена</a:t>
            </a:r>
            <a:r>
              <a:rPr sz="1050" b="1" spc="35" dirty="0" smtClean="0">
                <a:solidFill>
                  <a:srgbClr val="231F20"/>
                </a:solidFill>
                <a:latin typeface="Calibri"/>
                <a:cs typeface="Calibri"/>
              </a:rPr>
              <a:t>)</a:t>
            </a:r>
            <a:endParaRPr sz="1050" dirty="0">
              <a:latin typeface="Calibri"/>
              <a:cs typeface="Calibri"/>
            </a:endParaRPr>
          </a:p>
        </p:txBody>
      </p:sp>
      <p:sp>
        <p:nvSpPr>
          <p:cNvPr id="6" name="object 6"/>
          <p:cNvSpPr txBox="1"/>
          <p:nvPr/>
        </p:nvSpPr>
        <p:spPr>
          <a:xfrm>
            <a:off x="6373244" y="4701871"/>
            <a:ext cx="1026160" cy="423193"/>
          </a:xfrm>
          <a:prstGeom prst="rect">
            <a:avLst/>
          </a:prstGeom>
        </p:spPr>
        <p:txBody>
          <a:bodyPr vert="horz" wrap="square" lIns="0" tIns="0" rIns="0" bIns="0" rtlCol="0">
            <a:spAutoFit/>
          </a:bodyPr>
          <a:lstStyle/>
          <a:p>
            <a:pPr marR="5080">
              <a:lnSpc>
                <a:spcPts val="1140"/>
              </a:lnSpc>
            </a:pPr>
            <a:r>
              <a:rPr lang="ru-RU" sz="1100" i="1" spc="-30" dirty="0" smtClean="0">
                <a:solidFill>
                  <a:srgbClr val="BF311A"/>
                </a:solidFill>
                <a:latin typeface="Book Antiqua"/>
                <a:cs typeface="Book Antiqua"/>
              </a:rPr>
              <a:t>Серые элементы уже находятся на своих местах</a:t>
            </a:r>
            <a:endParaRPr sz="1100" dirty="0">
              <a:latin typeface="Book Antiqua"/>
              <a:cs typeface="Book Antiqua"/>
            </a:endParaRPr>
          </a:p>
        </p:txBody>
      </p:sp>
      <p:sp>
        <p:nvSpPr>
          <p:cNvPr id="7" name="object 7"/>
          <p:cNvSpPr/>
          <p:nvPr/>
        </p:nvSpPr>
        <p:spPr>
          <a:xfrm>
            <a:off x="6165608" y="3341077"/>
            <a:ext cx="75565" cy="48260"/>
          </a:xfrm>
          <a:custGeom>
            <a:avLst/>
            <a:gdLst/>
            <a:ahLst/>
            <a:cxnLst/>
            <a:rect l="l" t="t" r="r" b="b"/>
            <a:pathLst>
              <a:path w="75564" h="48260">
                <a:moveTo>
                  <a:pt x="57785" y="0"/>
                </a:moveTo>
                <a:lnTo>
                  <a:pt x="30759" y="26390"/>
                </a:lnTo>
                <a:lnTo>
                  <a:pt x="0" y="47955"/>
                </a:lnTo>
                <a:lnTo>
                  <a:pt x="36969" y="41287"/>
                </a:lnTo>
                <a:lnTo>
                  <a:pt x="74726" y="40652"/>
                </a:lnTo>
                <a:lnTo>
                  <a:pt x="75222" y="39916"/>
                </a:lnTo>
                <a:lnTo>
                  <a:pt x="54851" y="25082"/>
                </a:lnTo>
                <a:lnTo>
                  <a:pt x="58610" y="50"/>
                </a:lnTo>
                <a:lnTo>
                  <a:pt x="57785" y="0"/>
                </a:lnTo>
                <a:close/>
              </a:path>
            </a:pathLst>
          </a:custGeom>
          <a:solidFill>
            <a:srgbClr val="BF311A"/>
          </a:solidFill>
        </p:spPr>
        <p:txBody>
          <a:bodyPr wrap="square" lIns="0" tIns="0" rIns="0" bIns="0" rtlCol="0"/>
          <a:lstStyle/>
          <a:p>
            <a:endParaRPr/>
          </a:p>
        </p:txBody>
      </p:sp>
      <p:sp>
        <p:nvSpPr>
          <p:cNvPr id="8" name="object 8"/>
          <p:cNvSpPr/>
          <p:nvPr/>
        </p:nvSpPr>
        <p:spPr>
          <a:xfrm>
            <a:off x="6214842" y="3232696"/>
            <a:ext cx="326390" cy="135890"/>
          </a:xfrm>
          <a:custGeom>
            <a:avLst/>
            <a:gdLst/>
            <a:ahLst/>
            <a:cxnLst/>
            <a:rect l="l" t="t" r="r" b="b"/>
            <a:pathLst>
              <a:path w="326390" h="135889">
                <a:moveTo>
                  <a:pt x="325834" y="0"/>
                </a:moveTo>
                <a:lnTo>
                  <a:pt x="0" y="135807"/>
                </a:lnTo>
              </a:path>
            </a:pathLst>
          </a:custGeom>
          <a:ln w="9053">
            <a:solidFill>
              <a:srgbClr val="BF311A"/>
            </a:solidFill>
          </a:ln>
        </p:spPr>
        <p:txBody>
          <a:bodyPr wrap="square" lIns="0" tIns="0" rIns="0" bIns="0" rtlCol="0"/>
          <a:lstStyle/>
          <a:p>
            <a:endParaRPr/>
          </a:p>
        </p:txBody>
      </p:sp>
      <p:sp>
        <p:nvSpPr>
          <p:cNvPr id="9" name="object 9"/>
          <p:cNvSpPr/>
          <p:nvPr/>
        </p:nvSpPr>
        <p:spPr>
          <a:xfrm>
            <a:off x="6190221" y="3354794"/>
            <a:ext cx="38100" cy="24130"/>
          </a:xfrm>
          <a:custGeom>
            <a:avLst/>
            <a:gdLst/>
            <a:ahLst/>
            <a:cxnLst/>
            <a:rect l="l" t="t" r="r" b="b"/>
            <a:pathLst>
              <a:path w="38100" h="24129">
                <a:moveTo>
                  <a:pt x="28892" y="0"/>
                </a:moveTo>
                <a:lnTo>
                  <a:pt x="15392" y="13182"/>
                </a:lnTo>
                <a:lnTo>
                  <a:pt x="5143" y="20370"/>
                </a:lnTo>
                <a:lnTo>
                  <a:pt x="0" y="23952"/>
                </a:lnTo>
                <a:lnTo>
                  <a:pt x="18491" y="20637"/>
                </a:lnTo>
                <a:lnTo>
                  <a:pt x="37363" y="20320"/>
                </a:lnTo>
                <a:lnTo>
                  <a:pt x="37617" y="19951"/>
                </a:lnTo>
                <a:lnTo>
                  <a:pt x="27432" y="12534"/>
                </a:lnTo>
                <a:lnTo>
                  <a:pt x="29311" y="38"/>
                </a:lnTo>
                <a:lnTo>
                  <a:pt x="28892" y="0"/>
                </a:lnTo>
                <a:close/>
              </a:path>
            </a:pathLst>
          </a:custGeom>
          <a:solidFill>
            <a:srgbClr val="BF311A"/>
          </a:solidFill>
        </p:spPr>
        <p:txBody>
          <a:bodyPr wrap="square" lIns="0" tIns="0" rIns="0" bIns="0" rtlCol="0"/>
          <a:lstStyle/>
          <a:p>
            <a:endParaRPr/>
          </a:p>
        </p:txBody>
      </p:sp>
      <p:sp>
        <p:nvSpPr>
          <p:cNvPr id="10" name="object 10"/>
          <p:cNvSpPr/>
          <p:nvPr/>
        </p:nvSpPr>
        <p:spPr>
          <a:xfrm>
            <a:off x="5948388" y="5052250"/>
            <a:ext cx="75565" cy="48260"/>
          </a:xfrm>
          <a:custGeom>
            <a:avLst/>
            <a:gdLst/>
            <a:ahLst/>
            <a:cxnLst/>
            <a:rect l="l" t="t" r="r" b="b"/>
            <a:pathLst>
              <a:path w="75564" h="48260">
                <a:moveTo>
                  <a:pt x="57785" y="0"/>
                </a:moveTo>
                <a:lnTo>
                  <a:pt x="30759" y="26377"/>
                </a:lnTo>
                <a:lnTo>
                  <a:pt x="0" y="47942"/>
                </a:lnTo>
                <a:lnTo>
                  <a:pt x="36969" y="41300"/>
                </a:lnTo>
                <a:lnTo>
                  <a:pt x="74726" y="40652"/>
                </a:lnTo>
                <a:lnTo>
                  <a:pt x="75209" y="39928"/>
                </a:lnTo>
                <a:lnTo>
                  <a:pt x="54851" y="25082"/>
                </a:lnTo>
                <a:lnTo>
                  <a:pt x="58610" y="76"/>
                </a:lnTo>
                <a:lnTo>
                  <a:pt x="57785" y="0"/>
                </a:lnTo>
                <a:close/>
              </a:path>
            </a:pathLst>
          </a:custGeom>
          <a:solidFill>
            <a:srgbClr val="BF311A"/>
          </a:solidFill>
        </p:spPr>
        <p:txBody>
          <a:bodyPr wrap="square" lIns="0" tIns="0" rIns="0" bIns="0" rtlCol="0"/>
          <a:lstStyle/>
          <a:p>
            <a:endParaRPr/>
          </a:p>
        </p:txBody>
      </p:sp>
      <p:sp>
        <p:nvSpPr>
          <p:cNvPr id="11" name="object 11"/>
          <p:cNvSpPr/>
          <p:nvPr/>
        </p:nvSpPr>
        <p:spPr>
          <a:xfrm>
            <a:off x="5997621" y="4943868"/>
            <a:ext cx="326390" cy="135890"/>
          </a:xfrm>
          <a:custGeom>
            <a:avLst/>
            <a:gdLst/>
            <a:ahLst/>
            <a:cxnLst/>
            <a:rect l="l" t="t" r="r" b="b"/>
            <a:pathLst>
              <a:path w="326389" h="135889">
                <a:moveTo>
                  <a:pt x="325834" y="0"/>
                </a:moveTo>
                <a:lnTo>
                  <a:pt x="0" y="135807"/>
                </a:lnTo>
              </a:path>
            </a:pathLst>
          </a:custGeom>
          <a:ln w="9053">
            <a:solidFill>
              <a:srgbClr val="BF311A"/>
            </a:solidFill>
          </a:ln>
        </p:spPr>
        <p:txBody>
          <a:bodyPr wrap="square" lIns="0" tIns="0" rIns="0" bIns="0" rtlCol="0"/>
          <a:lstStyle/>
          <a:p>
            <a:endParaRPr/>
          </a:p>
        </p:txBody>
      </p:sp>
      <p:sp>
        <p:nvSpPr>
          <p:cNvPr id="12" name="object 12"/>
          <p:cNvSpPr/>
          <p:nvPr/>
        </p:nvSpPr>
        <p:spPr>
          <a:xfrm>
            <a:off x="5973000" y="5065979"/>
            <a:ext cx="38100" cy="24130"/>
          </a:xfrm>
          <a:custGeom>
            <a:avLst/>
            <a:gdLst/>
            <a:ahLst/>
            <a:cxnLst/>
            <a:rect l="l" t="t" r="r" b="b"/>
            <a:pathLst>
              <a:path w="38100" h="24129">
                <a:moveTo>
                  <a:pt x="28892" y="0"/>
                </a:moveTo>
                <a:lnTo>
                  <a:pt x="15392" y="13169"/>
                </a:lnTo>
                <a:lnTo>
                  <a:pt x="0" y="23964"/>
                </a:lnTo>
                <a:lnTo>
                  <a:pt x="18478" y="20624"/>
                </a:lnTo>
                <a:lnTo>
                  <a:pt x="37363" y="20320"/>
                </a:lnTo>
                <a:lnTo>
                  <a:pt x="37617" y="19939"/>
                </a:lnTo>
                <a:lnTo>
                  <a:pt x="27432" y="12534"/>
                </a:lnTo>
                <a:lnTo>
                  <a:pt x="29311" y="25"/>
                </a:lnTo>
                <a:lnTo>
                  <a:pt x="28892" y="0"/>
                </a:lnTo>
                <a:close/>
              </a:path>
            </a:pathLst>
          </a:custGeom>
          <a:solidFill>
            <a:srgbClr val="BF311A"/>
          </a:solidFill>
        </p:spPr>
        <p:txBody>
          <a:bodyPr wrap="square" lIns="0" tIns="0" rIns="0" bIns="0" rtlCol="0"/>
          <a:lstStyle/>
          <a:p>
            <a:endParaRPr/>
          </a:p>
        </p:txBody>
      </p:sp>
      <p:sp>
        <p:nvSpPr>
          <p:cNvPr id="13" name="object 13"/>
          <p:cNvSpPr txBox="1"/>
          <p:nvPr/>
        </p:nvSpPr>
        <p:spPr>
          <a:xfrm>
            <a:off x="6411595" y="2302030"/>
            <a:ext cx="1181735" cy="423193"/>
          </a:xfrm>
          <a:prstGeom prst="rect">
            <a:avLst/>
          </a:prstGeom>
        </p:spPr>
        <p:txBody>
          <a:bodyPr vert="horz" wrap="square" lIns="0" tIns="0" rIns="0" bIns="0" rtlCol="0">
            <a:spAutoFit/>
          </a:bodyPr>
          <a:lstStyle/>
          <a:p>
            <a:pPr marL="12700" marR="5080" indent="-12700">
              <a:lnSpc>
                <a:spcPts val="1140"/>
              </a:lnSpc>
            </a:pPr>
            <a:r>
              <a:rPr lang="ru-RU" sz="1100" i="1" spc="-30" dirty="0" smtClean="0">
                <a:solidFill>
                  <a:srgbClr val="BF311A"/>
                </a:solidFill>
                <a:latin typeface="Book Antiqua"/>
                <a:cs typeface="Book Antiqua"/>
              </a:rPr>
              <a:t>Среди черных элементов ищем минимальный</a:t>
            </a:r>
            <a:endParaRPr sz="1100" dirty="0">
              <a:latin typeface="Book Antiqua"/>
              <a:cs typeface="Book Antiqua"/>
            </a:endParaRPr>
          </a:p>
        </p:txBody>
      </p:sp>
      <p:sp>
        <p:nvSpPr>
          <p:cNvPr id="14" name="object 14"/>
          <p:cNvSpPr/>
          <p:nvPr/>
        </p:nvSpPr>
        <p:spPr>
          <a:xfrm>
            <a:off x="6202133" y="2850667"/>
            <a:ext cx="68580" cy="64769"/>
          </a:xfrm>
          <a:custGeom>
            <a:avLst/>
            <a:gdLst/>
            <a:ahLst/>
            <a:cxnLst/>
            <a:rect l="l" t="t" r="r" b="b"/>
            <a:pathLst>
              <a:path w="68579" h="64769">
                <a:moveTo>
                  <a:pt x="39827" y="0"/>
                </a:moveTo>
                <a:lnTo>
                  <a:pt x="39027" y="228"/>
                </a:lnTo>
                <a:lnTo>
                  <a:pt x="22059" y="33959"/>
                </a:lnTo>
                <a:lnTo>
                  <a:pt x="0" y="64376"/>
                </a:lnTo>
                <a:lnTo>
                  <a:pt x="32765" y="46037"/>
                </a:lnTo>
                <a:lnTo>
                  <a:pt x="68262" y="33147"/>
                </a:lnTo>
                <a:lnTo>
                  <a:pt x="68491" y="32270"/>
                </a:lnTo>
                <a:lnTo>
                  <a:pt x="44424" y="24879"/>
                </a:lnTo>
                <a:lnTo>
                  <a:pt x="39827" y="0"/>
                </a:lnTo>
                <a:close/>
              </a:path>
            </a:pathLst>
          </a:custGeom>
          <a:solidFill>
            <a:srgbClr val="BF311A"/>
          </a:solidFill>
        </p:spPr>
        <p:txBody>
          <a:bodyPr wrap="square" lIns="0" tIns="0" rIns="0" bIns="0" rtlCol="0"/>
          <a:lstStyle/>
          <a:p>
            <a:endParaRPr/>
          </a:p>
        </p:txBody>
      </p:sp>
      <p:sp>
        <p:nvSpPr>
          <p:cNvPr id="15" name="object 15"/>
          <p:cNvSpPr/>
          <p:nvPr/>
        </p:nvSpPr>
        <p:spPr>
          <a:xfrm>
            <a:off x="6241996" y="2662300"/>
            <a:ext cx="244475" cy="217804"/>
          </a:xfrm>
          <a:custGeom>
            <a:avLst/>
            <a:gdLst/>
            <a:ahLst/>
            <a:cxnLst/>
            <a:rect l="l" t="t" r="r" b="b"/>
            <a:pathLst>
              <a:path w="244475" h="217805">
                <a:moveTo>
                  <a:pt x="244376" y="0"/>
                </a:moveTo>
                <a:lnTo>
                  <a:pt x="0" y="217292"/>
                </a:lnTo>
              </a:path>
            </a:pathLst>
          </a:custGeom>
          <a:ln w="9052">
            <a:solidFill>
              <a:srgbClr val="BF311A"/>
            </a:solidFill>
          </a:ln>
        </p:spPr>
        <p:txBody>
          <a:bodyPr wrap="square" lIns="0" tIns="0" rIns="0" bIns="0" rtlCol="0"/>
          <a:lstStyle/>
          <a:p>
            <a:endParaRPr/>
          </a:p>
        </p:txBody>
      </p:sp>
      <p:sp>
        <p:nvSpPr>
          <p:cNvPr id="16" name="object 16"/>
          <p:cNvSpPr/>
          <p:nvPr/>
        </p:nvSpPr>
        <p:spPr>
          <a:xfrm>
            <a:off x="6222060" y="2865132"/>
            <a:ext cx="34290" cy="32384"/>
          </a:xfrm>
          <a:custGeom>
            <a:avLst/>
            <a:gdLst/>
            <a:ahLst/>
            <a:cxnLst/>
            <a:rect l="l" t="t" r="r" b="b"/>
            <a:pathLst>
              <a:path w="34289" h="32385">
                <a:moveTo>
                  <a:pt x="19913" y="0"/>
                </a:moveTo>
                <a:lnTo>
                  <a:pt x="19519" y="114"/>
                </a:lnTo>
                <a:lnTo>
                  <a:pt x="11023" y="16992"/>
                </a:lnTo>
                <a:lnTo>
                  <a:pt x="3695" y="27127"/>
                </a:lnTo>
                <a:lnTo>
                  <a:pt x="0" y="32181"/>
                </a:lnTo>
                <a:lnTo>
                  <a:pt x="16408" y="23025"/>
                </a:lnTo>
                <a:lnTo>
                  <a:pt x="34137" y="16573"/>
                </a:lnTo>
                <a:lnTo>
                  <a:pt x="34251" y="16141"/>
                </a:lnTo>
                <a:lnTo>
                  <a:pt x="22212" y="12446"/>
                </a:lnTo>
                <a:lnTo>
                  <a:pt x="19913" y="0"/>
                </a:lnTo>
                <a:close/>
              </a:path>
            </a:pathLst>
          </a:custGeom>
          <a:solidFill>
            <a:srgbClr val="BF311A"/>
          </a:solidFill>
        </p:spPr>
        <p:txBody>
          <a:bodyPr wrap="square" lIns="0" tIns="0" rIns="0" bIns="0" rtlCol="0"/>
          <a:lstStyle/>
          <a:p>
            <a:endParaRPr/>
          </a:p>
        </p:txBody>
      </p:sp>
      <p:graphicFrame>
        <p:nvGraphicFramePr>
          <p:cNvPr id="17" name="object 17"/>
          <p:cNvGraphicFramePr>
            <a:graphicFrameLocks noGrp="1"/>
          </p:cNvGraphicFramePr>
          <p:nvPr/>
        </p:nvGraphicFramePr>
        <p:xfrm>
          <a:off x="2608427" y="2131590"/>
          <a:ext cx="3606400" cy="3422583"/>
        </p:xfrm>
        <a:graphic>
          <a:graphicData uri="http://schemas.openxmlformats.org/drawingml/2006/table">
            <a:tbl>
              <a:tblPr firstRow="1" bandRow="1">
                <a:tableStyleId>{2D5ABB26-0587-4C30-8999-92F81FD0307C}</a:tableStyleId>
              </a:tblPr>
              <a:tblGrid>
                <a:gridCol w="240172"/>
                <a:gridCol w="435894"/>
                <a:gridCol w="305126"/>
                <a:gridCol w="261536"/>
                <a:gridCol w="261536"/>
                <a:gridCol w="261536"/>
                <a:gridCol w="217947"/>
                <a:gridCol w="348715"/>
                <a:gridCol w="217947"/>
                <a:gridCol w="261536"/>
                <a:gridCol w="261536"/>
                <a:gridCol w="217947"/>
                <a:gridCol w="314972"/>
              </a:tblGrid>
              <a:tr h="476379">
                <a:tc>
                  <a:txBody>
                    <a:bodyPr/>
                    <a:lstStyle/>
                    <a:p>
                      <a:pPr>
                        <a:lnSpc>
                          <a:spcPct val="100000"/>
                        </a:lnSpc>
                      </a:pPr>
                      <a:endParaRPr sz="1100">
                        <a:latin typeface="Times New Roman"/>
                        <a:cs typeface="Times New Roman"/>
                      </a:endParaRPr>
                    </a:p>
                    <a:p>
                      <a:pPr marL="65405" algn="ctr">
                        <a:lnSpc>
                          <a:spcPct val="100000"/>
                        </a:lnSpc>
                        <a:spcBef>
                          <a:spcPts val="695"/>
                        </a:spcBef>
                      </a:pPr>
                      <a:r>
                        <a:rPr sz="1100" dirty="0">
                          <a:solidFill>
                            <a:srgbClr val="231F20"/>
                          </a:solidFill>
                          <a:latin typeface="Lucida Sans Typewriter"/>
                          <a:cs typeface="Lucida Sans Typewriter"/>
                        </a:rPr>
                        <a:t>i</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R="122555" algn="r">
                        <a:lnSpc>
                          <a:spcPct val="100000"/>
                        </a:lnSpc>
                        <a:spcBef>
                          <a:spcPts val="695"/>
                        </a:spcBef>
                      </a:pPr>
                      <a:r>
                        <a:rPr sz="1100" dirty="0">
                          <a:solidFill>
                            <a:srgbClr val="231F20"/>
                          </a:solidFill>
                          <a:latin typeface="Lucida Sans Typewriter"/>
                          <a:cs typeface="Lucida Sans Typewriter"/>
                        </a:rPr>
                        <a:t>min</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L="43180" algn="ctr">
                        <a:lnSpc>
                          <a:spcPct val="100000"/>
                        </a:lnSpc>
                        <a:spcBef>
                          <a:spcPts val="695"/>
                        </a:spcBef>
                      </a:pPr>
                      <a:r>
                        <a:rPr sz="1100" dirty="0">
                          <a:solidFill>
                            <a:srgbClr val="231F20"/>
                          </a:solidFill>
                          <a:latin typeface="Lucida Sans Typewriter"/>
                          <a:cs typeface="Lucida Sans Typewriter"/>
                        </a:rPr>
                        <a:t>0</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L="86995">
                        <a:lnSpc>
                          <a:spcPct val="100000"/>
                        </a:lnSpc>
                        <a:spcBef>
                          <a:spcPts val="695"/>
                        </a:spcBef>
                      </a:pPr>
                      <a:r>
                        <a:rPr sz="1100" dirty="0">
                          <a:solidFill>
                            <a:srgbClr val="231F20"/>
                          </a:solidFill>
                          <a:latin typeface="Lucida Sans Typewriter"/>
                          <a:cs typeface="Lucida Sans Typewriter"/>
                        </a:rPr>
                        <a:t>1</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algn="ctr">
                        <a:lnSpc>
                          <a:spcPct val="100000"/>
                        </a:lnSpc>
                        <a:spcBef>
                          <a:spcPts val="695"/>
                        </a:spcBef>
                      </a:pPr>
                      <a:r>
                        <a:rPr sz="1100" dirty="0">
                          <a:solidFill>
                            <a:srgbClr val="231F20"/>
                          </a:solidFill>
                          <a:latin typeface="Lucida Sans Typewriter"/>
                          <a:cs typeface="Lucida Sans Typewriter"/>
                        </a:rPr>
                        <a:t>2</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algn="ctr">
                        <a:lnSpc>
                          <a:spcPct val="100000"/>
                        </a:lnSpc>
                        <a:spcBef>
                          <a:spcPts val="695"/>
                        </a:spcBef>
                      </a:pPr>
                      <a:r>
                        <a:rPr sz="1100" dirty="0">
                          <a:solidFill>
                            <a:srgbClr val="231F20"/>
                          </a:solidFill>
                          <a:latin typeface="Lucida Sans Typewriter"/>
                          <a:cs typeface="Lucida Sans Typewriter"/>
                        </a:rPr>
                        <a:t>3</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R="35560" algn="r">
                        <a:lnSpc>
                          <a:spcPct val="100000"/>
                        </a:lnSpc>
                        <a:spcBef>
                          <a:spcPts val="695"/>
                        </a:spcBef>
                      </a:pPr>
                      <a:r>
                        <a:rPr sz="1100" dirty="0">
                          <a:solidFill>
                            <a:srgbClr val="231F20"/>
                          </a:solidFill>
                          <a:latin typeface="Lucida Sans Typewriter"/>
                          <a:cs typeface="Lucida Sans Typewriter"/>
                        </a:rPr>
                        <a:t>4</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marL="130175" marR="35560" indent="-87630">
                        <a:lnSpc>
                          <a:spcPts val="1710"/>
                        </a:lnSpc>
                        <a:spcBef>
                          <a:spcPts val="30"/>
                        </a:spcBef>
                      </a:pPr>
                      <a:r>
                        <a:rPr sz="1100" dirty="0">
                          <a:solidFill>
                            <a:srgbClr val="231F20"/>
                          </a:solidFill>
                          <a:latin typeface="Lucida Sans Typewriter"/>
                          <a:cs typeface="Lucida Sans Typewriter"/>
                        </a:rPr>
                        <a:t>a[]  </a:t>
                      </a:r>
                      <a:r>
                        <a:rPr sz="1100" spc="-10" dirty="0">
                          <a:solidFill>
                            <a:srgbClr val="231F20"/>
                          </a:solidFill>
                          <a:latin typeface="Lucida Sans Typewriter"/>
                          <a:cs typeface="Lucida Sans Typewriter"/>
                        </a:rPr>
                        <a:t>5</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L="43180">
                        <a:lnSpc>
                          <a:spcPct val="100000"/>
                        </a:lnSpc>
                        <a:spcBef>
                          <a:spcPts val="695"/>
                        </a:spcBef>
                      </a:pPr>
                      <a:r>
                        <a:rPr sz="1100" dirty="0">
                          <a:solidFill>
                            <a:srgbClr val="231F20"/>
                          </a:solidFill>
                          <a:latin typeface="Lucida Sans Typewriter"/>
                          <a:cs typeface="Lucida Sans Typewriter"/>
                        </a:rPr>
                        <a:t>6</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L="86995">
                        <a:lnSpc>
                          <a:spcPct val="100000"/>
                        </a:lnSpc>
                        <a:spcBef>
                          <a:spcPts val="695"/>
                        </a:spcBef>
                      </a:pPr>
                      <a:r>
                        <a:rPr sz="1100" dirty="0">
                          <a:solidFill>
                            <a:srgbClr val="231F20"/>
                          </a:solidFill>
                          <a:latin typeface="Lucida Sans Typewriter"/>
                          <a:cs typeface="Lucida Sans Typewriter"/>
                        </a:rPr>
                        <a:t>7</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L="86995">
                        <a:lnSpc>
                          <a:spcPct val="100000"/>
                        </a:lnSpc>
                        <a:spcBef>
                          <a:spcPts val="695"/>
                        </a:spcBef>
                      </a:pPr>
                      <a:r>
                        <a:rPr sz="1100" dirty="0">
                          <a:solidFill>
                            <a:srgbClr val="231F20"/>
                          </a:solidFill>
                          <a:latin typeface="Lucida Sans Typewriter"/>
                          <a:cs typeface="Lucida Sans Typewriter"/>
                        </a:rPr>
                        <a:t>8</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R="35560" algn="r">
                        <a:lnSpc>
                          <a:spcPct val="100000"/>
                        </a:lnSpc>
                        <a:spcBef>
                          <a:spcPts val="695"/>
                        </a:spcBef>
                      </a:pPr>
                      <a:r>
                        <a:rPr sz="1100" dirty="0">
                          <a:solidFill>
                            <a:srgbClr val="231F20"/>
                          </a:solidFill>
                          <a:latin typeface="Lucida Sans Typewriter"/>
                          <a:cs typeface="Lucida Sans Typewriter"/>
                        </a:rPr>
                        <a:t>9</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c>
                  <a:txBody>
                    <a:bodyPr/>
                    <a:lstStyle/>
                    <a:p>
                      <a:pPr>
                        <a:lnSpc>
                          <a:spcPct val="100000"/>
                        </a:lnSpc>
                      </a:pPr>
                      <a:endParaRPr sz="1100">
                        <a:latin typeface="Times New Roman"/>
                        <a:cs typeface="Times New Roman"/>
                      </a:endParaRPr>
                    </a:p>
                    <a:p>
                      <a:pPr marR="88900" algn="r">
                        <a:lnSpc>
                          <a:spcPct val="100000"/>
                        </a:lnSpc>
                        <a:spcBef>
                          <a:spcPts val="695"/>
                        </a:spcBef>
                      </a:pPr>
                      <a:r>
                        <a:rPr sz="1100" dirty="0">
                          <a:solidFill>
                            <a:srgbClr val="231F20"/>
                          </a:solidFill>
                          <a:latin typeface="Lucida Sans Typewriter"/>
                          <a:cs typeface="Lucida Sans Typewriter"/>
                        </a:rPr>
                        <a:t>10</a:t>
                      </a:r>
                      <a:endParaRPr sz="1100">
                        <a:latin typeface="Lucida Sans Typewriter"/>
                        <a:cs typeface="Lucida Sans Typewriter"/>
                      </a:endParaRPr>
                    </a:p>
                  </a:txBody>
                  <a:tcPr marL="0" marR="0" marT="0" marB="0">
                    <a:lnB w="9053">
                      <a:solidFill>
                        <a:srgbClr val="BF311A"/>
                      </a:solidFill>
                      <a:prstDash val="solid"/>
                    </a:lnB>
                    <a:solidFill>
                      <a:srgbClr val="F2F2F2"/>
                    </a:solidFill>
                  </a:tcPr>
                </a:tc>
              </a:tr>
              <a:tr h="257103">
                <a:tc>
                  <a:txBody>
                    <a:bodyPr/>
                    <a:lstStyle/>
                    <a:p>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L="43180" algn="ctr">
                        <a:lnSpc>
                          <a:spcPct val="100000"/>
                        </a:lnSpc>
                        <a:spcBef>
                          <a:spcPts val="165"/>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L="86995">
                        <a:lnSpc>
                          <a:spcPct val="100000"/>
                        </a:lnSpc>
                        <a:spcBef>
                          <a:spcPts val="165"/>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algn="ctr">
                        <a:lnSpc>
                          <a:spcPct val="100000"/>
                        </a:lnSpc>
                        <a:spcBef>
                          <a:spcPts val="165"/>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algn="ctr">
                        <a:lnSpc>
                          <a:spcPct val="100000"/>
                        </a:lnSpc>
                        <a:spcBef>
                          <a:spcPts val="165"/>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R="35560" algn="r">
                        <a:lnSpc>
                          <a:spcPct val="100000"/>
                        </a:lnSpc>
                        <a:spcBef>
                          <a:spcPts val="165"/>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R="122555" algn="r">
                        <a:lnSpc>
                          <a:spcPct val="100000"/>
                        </a:lnSpc>
                        <a:spcBef>
                          <a:spcPts val="165"/>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L="43180">
                        <a:lnSpc>
                          <a:spcPct val="100000"/>
                        </a:lnSpc>
                        <a:spcBef>
                          <a:spcPts val="165"/>
                        </a:spcBef>
                      </a:pPr>
                      <a:r>
                        <a:rPr sz="1100" dirty="0">
                          <a:solidFill>
                            <a:srgbClr val="231F20"/>
                          </a:solidFill>
                          <a:latin typeface="Lucida Sans Typewriter"/>
                          <a:cs typeface="Lucida Sans Typewriter"/>
                        </a:rPr>
                        <a:t>A</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L="86995">
                        <a:lnSpc>
                          <a:spcPct val="100000"/>
                        </a:lnSpc>
                        <a:spcBef>
                          <a:spcPts val="165"/>
                        </a:spcBef>
                      </a:pPr>
                      <a:r>
                        <a:rPr sz="1100" dirty="0">
                          <a:solidFill>
                            <a:srgbClr val="231F20"/>
                          </a:solidFill>
                          <a:latin typeface="Lucida Sans Typewriter"/>
                          <a:cs typeface="Lucida Sans Typewriter"/>
                        </a:rPr>
                        <a:t>M</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L="86995">
                        <a:lnSpc>
                          <a:spcPct val="100000"/>
                        </a:lnSpc>
                        <a:spcBef>
                          <a:spcPts val="165"/>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R="35560" algn="r">
                        <a:lnSpc>
                          <a:spcPct val="100000"/>
                        </a:lnSpc>
                        <a:spcBef>
                          <a:spcPts val="165"/>
                        </a:spcBef>
                      </a:pPr>
                      <a:r>
                        <a:rPr sz="1100" dirty="0">
                          <a:solidFill>
                            <a:srgbClr val="231F20"/>
                          </a:solidFill>
                          <a:latin typeface="Lucida Sans Typewriter"/>
                          <a:cs typeface="Lucida Sans Typewriter"/>
                        </a:rPr>
                        <a:t>L</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c>
                  <a:txBody>
                    <a:bodyPr/>
                    <a:lstStyle/>
                    <a:p>
                      <a:pPr marR="88900" algn="r">
                        <a:lnSpc>
                          <a:spcPct val="100000"/>
                        </a:lnSpc>
                        <a:spcBef>
                          <a:spcPts val="165"/>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lnT w="9053">
                      <a:solidFill>
                        <a:srgbClr val="BF311A"/>
                      </a:solidFill>
                      <a:prstDash val="solid"/>
                    </a:lnT>
                    <a:solidFill>
                      <a:srgbClr val="F2F2F2"/>
                    </a:solidFill>
                  </a:tcPr>
                </a:tc>
              </a:tr>
              <a:tr h="235399">
                <a:tc>
                  <a:txBody>
                    <a:bodyPr/>
                    <a:lstStyle/>
                    <a:p>
                      <a:pPr marL="65405" algn="ctr">
                        <a:lnSpc>
                          <a:spcPct val="100000"/>
                        </a:lnSpc>
                        <a:spcBef>
                          <a:spcPts val="175"/>
                        </a:spcBef>
                      </a:pPr>
                      <a:r>
                        <a:rPr sz="1100" dirty="0">
                          <a:solidFill>
                            <a:srgbClr val="231F20"/>
                          </a:solidFill>
                          <a:latin typeface="Lucida Sans Typewriter"/>
                          <a:cs typeface="Lucida Sans Typewriter"/>
                        </a:rPr>
                        <a:t>0</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175"/>
                        </a:spcBef>
                      </a:pPr>
                      <a:r>
                        <a:rPr sz="1100" dirty="0">
                          <a:solidFill>
                            <a:srgbClr val="231F20"/>
                          </a:solidFill>
                          <a:latin typeface="Lucida Sans Typewriter"/>
                          <a:cs typeface="Lucida Sans Typewriter"/>
                        </a:rPr>
                        <a:t>6</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175"/>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175"/>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175"/>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175"/>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175"/>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175"/>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175"/>
                        </a:spcBef>
                      </a:pPr>
                      <a:r>
                        <a:rPr sz="1100" dirty="0">
                          <a:solidFill>
                            <a:srgbClr val="BF311A"/>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175"/>
                        </a:spcBef>
                      </a:pPr>
                      <a:r>
                        <a:rPr sz="1100" dirty="0">
                          <a:solidFill>
                            <a:srgbClr val="231F2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175"/>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175"/>
                        </a:spcBef>
                      </a:pPr>
                      <a:r>
                        <a:rPr sz="1100" dirty="0">
                          <a:solidFill>
                            <a:srgbClr val="231F2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175"/>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1</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4</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F311A"/>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2</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10</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BF311A"/>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3</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9</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F311A"/>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4</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7</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F311A"/>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5</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7</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F311A"/>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6</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8</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BBBDC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F311A"/>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7</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10</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BBBDC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BBBDC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BF311A"/>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8</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8</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BBBDC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BBBDC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F311A"/>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r>
              <a:tr h="217291">
                <a:tc>
                  <a:txBody>
                    <a:bodyPr/>
                    <a:lstStyle/>
                    <a:p>
                      <a:pPr marL="65405" algn="ctr">
                        <a:lnSpc>
                          <a:spcPct val="100000"/>
                        </a:lnSpc>
                        <a:spcBef>
                          <a:spcPts val="30"/>
                        </a:spcBef>
                      </a:pPr>
                      <a:r>
                        <a:rPr sz="1100" dirty="0">
                          <a:solidFill>
                            <a:srgbClr val="231F20"/>
                          </a:solidFill>
                          <a:latin typeface="Lucida Sans Typewriter"/>
                          <a:cs typeface="Lucida Sans Typewriter"/>
                        </a:rPr>
                        <a:t>9</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9</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BBBDC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BBBDC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F311A"/>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r>
              <a:tr h="235399">
                <a:tc>
                  <a:txBody>
                    <a:bodyPr/>
                    <a:lstStyle/>
                    <a:p>
                      <a:pPr marR="13335" algn="ctr">
                        <a:lnSpc>
                          <a:spcPct val="100000"/>
                        </a:lnSpc>
                        <a:spcBef>
                          <a:spcPts val="30"/>
                        </a:spcBef>
                      </a:pPr>
                      <a:r>
                        <a:rPr sz="1100" spc="-10" dirty="0">
                          <a:solidFill>
                            <a:srgbClr val="231F20"/>
                          </a:solidFill>
                          <a:latin typeface="Lucida Sans Typewriter"/>
                          <a:cs typeface="Lucida Sans Typewriter"/>
                        </a:rPr>
                        <a:t>10</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231F20"/>
                          </a:solidFill>
                          <a:latin typeface="Lucida Sans Typewriter"/>
                          <a:cs typeface="Lucida Sans Typewriter"/>
                        </a:rPr>
                        <a:t>10</a:t>
                      </a:r>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30"/>
                        </a:spcBef>
                      </a:pPr>
                      <a:r>
                        <a:rPr sz="1100" dirty="0">
                          <a:solidFill>
                            <a:srgbClr val="BBBDC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30"/>
                        </a:spcBef>
                      </a:pPr>
                      <a:r>
                        <a:rPr sz="1100" dirty="0">
                          <a:solidFill>
                            <a:srgbClr val="BBBDC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30"/>
                        </a:spcBef>
                      </a:pPr>
                      <a:r>
                        <a:rPr sz="1100" dirty="0">
                          <a:solidFill>
                            <a:srgbClr val="BBBDC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30"/>
                        </a:spcBef>
                      </a:pPr>
                      <a:r>
                        <a:rPr sz="1100" dirty="0">
                          <a:solidFill>
                            <a:srgbClr val="BBBDC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30"/>
                        </a:spcBef>
                      </a:pPr>
                      <a:r>
                        <a:rPr sz="1100" dirty="0">
                          <a:solidFill>
                            <a:srgbClr val="BBBDC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30"/>
                        </a:spcBef>
                      </a:pPr>
                      <a:r>
                        <a:rPr sz="1100" dirty="0">
                          <a:solidFill>
                            <a:srgbClr val="BBBDC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30"/>
                        </a:spcBef>
                      </a:pPr>
                      <a:r>
                        <a:rPr sz="1100" dirty="0">
                          <a:solidFill>
                            <a:srgbClr val="BF311A"/>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r>
              <a:tr h="262684">
                <a:tc>
                  <a:txBody>
                    <a:bodyPr/>
                    <a:lstStyle/>
                    <a:p>
                      <a:endParaRPr sz="1100">
                        <a:latin typeface="Lucida Sans Typewriter"/>
                        <a:cs typeface="Lucida Sans Typewriter"/>
                      </a:endParaRPr>
                    </a:p>
                  </a:txBody>
                  <a:tcPr marL="0" marR="0" marT="0" marB="0">
                    <a:solidFill>
                      <a:srgbClr val="F2F2F2"/>
                    </a:solidFill>
                  </a:tcPr>
                </a:tc>
                <a:tc>
                  <a:txBody>
                    <a:bodyPr/>
                    <a:lstStyle/>
                    <a:p>
                      <a:endParaRPr sz="1100">
                        <a:latin typeface="Lucida Sans Typewriter"/>
                        <a:cs typeface="Lucida Sans Typewriter"/>
                      </a:endParaRPr>
                    </a:p>
                  </a:txBody>
                  <a:tcPr marL="0" marR="0" marT="0" marB="0">
                    <a:solidFill>
                      <a:srgbClr val="F2F2F2"/>
                    </a:solidFill>
                  </a:tcPr>
                </a:tc>
                <a:tc>
                  <a:txBody>
                    <a:bodyPr/>
                    <a:lstStyle/>
                    <a:p>
                      <a:pPr marL="43180" algn="ctr">
                        <a:lnSpc>
                          <a:spcPct val="100000"/>
                        </a:lnSpc>
                        <a:spcBef>
                          <a:spcPts val="175"/>
                        </a:spcBef>
                      </a:pPr>
                      <a:r>
                        <a:rPr sz="1100" dirty="0">
                          <a:solidFill>
                            <a:srgbClr val="231F20"/>
                          </a:solidFill>
                          <a:latin typeface="Lucida Sans Typewriter"/>
                          <a:cs typeface="Lucida Sans Typewriter"/>
                        </a:rPr>
                        <a:t>A</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175"/>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175"/>
                        </a:spcBef>
                      </a:pPr>
                      <a:r>
                        <a:rPr sz="1100" dirty="0">
                          <a:solidFill>
                            <a:srgbClr val="231F20"/>
                          </a:solidFill>
                          <a:latin typeface="Lucida Sans Typewriter"/>
                          <a:cs typeface="Lucida Sans Typewriter"/>
                        </a:rPr>
                        <a:t>E</a:t>
                      </a:r>
                      <a:endParaRPr sz="1100">
                        <a:latin typeface="Lucida Sans Typewriter"/>
                        <a:cs typeface="Lucida Sans Typewriter"/>
                      </a:endParaRPr>
                    </a:p>
                  </a:txBody>
                  <a:tcPr marL="0" marR="0" marT="0" marB="0">
                    <a:solidFill>
                      <a:srgbClr val="F2F2F2"/>
                    </a:solidFill>
                  </a:tcPr>
                </a:tc>
                <a:tc>
                  <a:txBody>
                    <a:bodyPr/>
                    <a:lstStyle/>
                    <a:p>
                      <a:pPr algn="ctr">
                        <a:lnSpc>
                          <a:spcPct val="100000"/>
                        </a:lnSpc>
                        <a:spcBef>
                          <a:spcPts val="175"/>
                        </a:spcBef>
                      </a:pPr>
                      <a:r>
                        <a:rPr sz="1100" dirty="0">
                          <a:solidFill>
                            <a:srgbClr val="231F20"/>
                          </a:solidFill>
                          <a:latin typeface="Lucida Sans Typewriter"/>
                          <a:cs typeface="Lucida Sans Typewriter"/>
                        </a:rPr>
                        <a:t>L</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175"/>
                        </a:spcBef>
                      </a:pPr>
                      <a:r>
                        <a:rPr sz="1100" dirty="0">
                          <a:solidFill>
                            <a:srgbClr val="231F20"/>
                          </a:solidFill>
                          <a:latin typeface="Lucida Sans Typewriter"/>
                          <a:cs typeface="Lucida Sans Typewriter"/>
                        </a:rPr>
                        <a:t>M</a:t>
                      </a:r>
                      <a:endParaRPr sz="1100">
                        <a:latin typeface="Lucida Sans Typewriter"/>
                        <a:cs typeface="Lucida Sans Typewriter"/>
                      </a:endParaRPr>
                    </a:p>
                  </a:txBody>
                  <a:tcPr marL="0" marR="0" marT="0" marB="0">
                    <a:solidFill>
                      <a:srgbClr val="F2F2F2"/>
                    </a:solidFill>
                  </a:tcPr>
                </a:tc>
                <a:tc>
                  <a:txBody>
                    <a:bodyPr/>
                    <a:lstStyle/>
                    <a:p>
                      <a:pPr marR="122555" algn="r">
                        <a:lnSpc>
                          <a:spcPct val="100000"/>
                        </a:lnSpc>
                        <a:spcBef>
                          <a:spcPts val="175"/>
                        </a:spcBef>
                      </a:pPr>
                      <a:r>
                        <a:rPr sz="1100" dirty="0">
                          <a:solidFill>
                            <a:srgbClr val="231F20"/>
                          </a:solidFill>
                          <a:latin typeface="Lucida Sans Typewriter"/>
                          <a:cs typeface="Lucida Sans Typewriter"/>
                        </a:rPr>
                        <a:t>O</a:t>
                      </a:r>
                      <a:endParaRPr sz="1100">
                        <a:latin typeface="Lucida Sans Typewriter"/>
                        <a:cs typeface="Lucida Sans Typewriter"/>
                      </a:endParaRPr>
                    </a:p>
                  </a:txBody>
                  <a:tcPr marL="0" marR="0" marT="0" marB="0">
                    <a:solidFill>
                      <a:srgbClr val="F2F2F2"/>
                    </a:solidFill>
                  </a:tcPr>
                </a:tc>
                <a:tc>
                  <a:txBody>
                    <a:bodyPr/>
                    <a:lstStyle/>
                    <a:p>
                      <a:pPr marL="43180">
                        <a:lnSpc>
                          <a:spcPct val="100000"/>
                        </a:lnSpc>
                        <a:spcBef>
                          <a:spcPts val="175"/>
                        </a:spcBef>
                      </a:pPr>
                      <a:r>
                        <a:rPr sz="1100" dirty="0">
                          <a:solidFill>
                            <a:srgbClr val="231F20"/>
                          </a:solidFill>
                          <a:latin typeface="Lucida Sans Typewriter"/>
                          <a:cs typeface="Lucida Sans Typewriter"/>
                        </a:rPr>
                        <a:t>P</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175"/>
                        </a:spcBef>
                      </a:pPr>
                      <a:r>
                        <a:rPr sz="1100" dirty="0">
                          <a:solidFill>
                            <a:srgbClr val="231F20"/>
                          </a:solidFill>
                          <a:latin typeface="Lucida Sans Typewriter"/>
                          <a:cs typeface="Lucida Sans Typewriter"/>
                        </a:rPr>
                        <a:t>R</a:t>
                      </a:r>
                      <a:endParaRPr sz="1100">
                        <a:latin typeface="Lucida Sans Typewriter"/>
                        <a:cs typeface="Lucida Sans Typewriter"/>
                      </a:endParaRPr>
                    </a:p>
                  </a:txBody>
                  <a:tcPr marL="0" marR="0" marT="0" marB="0">
                    <a:solidFill>
                      <a:srgbClr val="F2F2F2"/>
                    </a:solidFill>
                  </a:tcPr>
                </a:tc>
                <a:tc>
                  <a:txBody>
                    <a:bodyPr/>
                    <a:lstStyle/>
                    <a:p>
                      <a:pPr marL="86995">
                        <a:lnSpc>
                          <a:spcPct val="100000"/>
                        </a:lnSpc>
                        <a:spcBef>
                          <a:spcPts val="175"/>
                        </a:spcBef>
                      </a:pPr>
                      <a:r>
                        <a:rPr sz="1100" dirty="0">
                          <a:solidFill>
                            <a:srgbClr val="231F20"/>
                          </a:solidFill>
                          <a:latin typeface="Lucida Sans Typewriter"/>
                          <a:cs typeface="Lucida Sans Typewriter"/>
                        </a:rPr>
                        <a:t>S</a:t>
                      </a:r>
                      <a:endParaRPr sz="1100">
                        <a:latin typeface="Lucida Sans Typewriter"/>
                        <a:cs typeface="Lucida Sans Typewriter"/>
                      </a:endParaRPr>
                    </a:p>
                  </a:txBody>
                  <a:tcPr marL="0" marR="0" marT="0" marB="0">
                    <a:solidFill>
                      <a:srgbClr val="F2F2F2"/>
                    </a:solidFill>
                  </a:tcPr>
                </a:tc>
                <a:tc>
                  <a:txBody>
                    <a:bodyPr/>
                    <a:lstStyle/>
                    <a:p>
                      <a:pPr marR="35560" algn="r">
                        <a:lnSpc>
                          <a:spcPct val="100000"/>
                        </a:lnSpc>
                        <a:spcBef>
                          <a:spcPts val="175"/>
                        </a:spcBef>
                      </a:pPr>
                      <a:r>
                        <a:rPr sz="1100" dirty="0">
                          <a:solidFill>
                            <a:srgbClr val="231F20"/>
                          </a:solidFill>
                          <a:latin typeface="Lucida Sans Typewriter"/>
                          <a:cs typeface="Lucida Sans Typewriter"/>
                        </a:rPr>
                        <a:t>T</a:t>
                      </a:r>
                      <a:endParaRPr sz="1100">
                        <a:latin typeface="Lucida Sans Typewriter"/>
                        <a:cs typeface="Lucida Sans Typewriter"/>
                      </a:endParaRPr>
                    </a:p>
                  </a:txBody>
                  <a:tcPr marL="0" marR="0" marT="0" marB="0">
                    <a:solidFill>
                      <a:srgbClr val="F2F2F2"/>
                    </a:solidFill>
                  </a:tcPr>
                </a:tc>
                <a:tc>
                  <a:txBody>
                    <a:bodyPr/>
                    <a:lstStyle/>
                    <a:p>
                      <a:pPr marR="88900" algn="r">
                        <a:lnSpc>
                          <a:spcPct val="100000"/>
                        </a:lnSpc>
                        <a:spcBef>
                          <a:spcPts val="175"/>
                        </a:spcBef>
                      </a:pPr>
                      <a:r>
                        <a:rPr sz="1100" dirty="0">
                          <a:solidFill>
                            <a:srgbClr val="231F20"/>
                          </a:solidFill>
                          <a:latin typeface="Lucida Sans Typewriter"/>
                          <a:cs typeface="Lucida Sans Typewriter"/>
                        </a:rPr>
                        <a:t>X</a:t>
                      </a:r>
                      <a:endParaRPr sz="1100">
                        <a:latin typeface="Lucida Sans Typewriter"/>
                        <a:cs typeface="Lucida Sans Typewriter"/>
                      </a:endParaRPr>
                    </a:p>
                  </a:txBody>
                  <a:tcPr marL="0" marR="0" marT="0" marB="0">
                    <a:solidFill>
                      <a:srgbClr val="F2F2F2"/>
                    </a:solidFill>
                  </a:tcPr>
                </a:tc>
              </a:tr>
            </a:tbl>
          </a:graphicData>
        </a:graphic>
      </p:graphicFrame>
      <p:sp>
        <p:nvSpPr>
          <p:cNvPr id="18" name="object 18"/>
          <p:cNvSpPr txBox="1"/>
          <p:nvPr/>
        </p:nvSpPr>
        <p:spPr>
          <a:xfrm>
            <a:off x="9653744" y="7302100"/>
            <a:ext cx="170815" cy="140335"/>
          </a:xfrm>
          <a:prstGeom prst="rect">
            <a:avLst/>
          </a:prstGeom>
        </p:spPr>
        <p:txBody>
          <a:bodyPr vert="horz" wrap="square" lIns="0" tIns="0" rIns="0" bIns="0" rtlCol="0">
            <a:spAutoFit/>
          </a:bodyPr>
          <a:lstStyle/>
          <a:p>
            <a:pPr marL="12700">
              <a:lnSpc>
                <a:spcPts val="990"/>
              </a:lnSpc>
            </a:pPr>
            <a:r>
              <a:rPr sz="900" dirty="0">
                <a:latin typeface="Lucida Sans"/>
                <a:cs typeface="Lucida Sans"/>
              </a:rPr>
              <a:t>20</a:t>
            </a:r>
            <a:endParaRPr sz="900">
              <a:latin typeface="Lucida Sans"/>
              <a:cs typeface="Lucida Sans"/>
            </a:endParaRPr>
          </a:p>
        </p:txBody>
      </p:sp>
      <p:sp>
        <p:nvSpPr>
          <p:cNvPr id="19" name="object 13"/>
          <p:cNvSpPr txBox="1"/>
          <p:nvPr/>
        </p:nvSpPr>
        <p:spPr>
          <a:xfrm>
            <a:off x="6602437" y="3153717"/>
            <a:ext cx="1981786" cy="141064"/>
          </a:xfrm>
          <a:prstGeom prst="rect">
            <a:avLst/>
          </a:prstGeom>
        </p:spPr>
        <p:txBody>
          <a:bodyPr vert="horz" wrap="square" lIns="0" tIns="0" rIns="0" bIns="0" rtlCol="0">
            <a:spAutoFit/>
          </a:bodyPr>
          <a:lstStyle/>
          <a:p>
            <a:pPr marR="271145">
              <a:lnSpc>
                <a:spcPts val="1140"/>
              </a:lnSpc>
            </a:pPr>
            <a:r>
              <a:rPr lang="ru-RU" sz="1100" i="1" spc="-30" dirty="0" smtClean="0">
                <a:solidFill>
                  <a:srgbClr val="BF311A"/>
                </a:solidFill>
                <a:latin typeface="Book Antiqua"/>
                <a:cs typeface="Book Antiqua"/>
              </a:rPr>
              <a:t>Красный элемент – это </a:t>
            </a:r>
            <a:r>
              <a:rPr sz="850" dirty="0" smtClean="0">
                <a:solidFill>
                  <a:srgbClr val="BF311A"/>
                </a:solidFill>
                <a:latin typeface="Lucida Sans Typewriter"/>
                <a:cs typeface="Lucida Sans Typewriter"/>
              </a:rPr>
              <a:t>a[min</a:t>
            </a:r>
            <a:r>
              <a:rPr sz="850" dirty="0">
                <a:solidFill>
                  <a:srgbClr val="BF311A"/>
                </a:solidFill>
                <a:latin typeface="Lucida Sans Typewriter"/>
                <a:cs typeface="Lucida Sans Typewriter"/>
              </a:rPr>
              <a:t>]</a:t>
            </a:r>
            <a:endParaRPr sz="850" dirty="0">
              <a:latin typeface="Lucida Sans Typewriter"/>
              <a:cs typeface="Lucida Sans Typewri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7573" y="-437354"/>
            <a:ext cx="9763760" cy="7324725"/>
          </a:xfrm>
          <a:custGeom>
            <a:avLst/>
            <a:gdLst/>
            <a:ahLst/>
            <a:cxnLst/>
            <a:rect l="l" t="t" r="r" b="b"/>
            <a:pathLst>
              <a:path w="9763760" h="7324725">
                <a:moveTo>
                  <a:pt x="0" y="0"/>
                </a:moveTo>
                <a:lnTo>
                  <a:pt x="9763252" y="0"/>
                </a:lnTo>
                <a:lnTo>
                  <a:pt x="9763252" y="7324725"/>
                </a:lnTo>
                <a:lnTo>
                  <a:pt x="0" y="7324725"/>
                </a:lnTo>
                <a:lnTo>
                  <a:pt x="0" y="0"/>
                </a:lnTo>
                <a:close/>
              </a:path>
            </a:pathLst>
          </a:custGeom>
          <a:solidFill>
            <a:srgbClr val="F5F5F5"/>
          </a:solidFill>
        </p:spPr>
        <p:txBody>
          <a:bodyPr wrap="square" lIns="0" tIns="0" rIns="0" bIns="0" rtlCol="0"/>
          <a:lstStyle/>
          <a:p>
            <a:endParaRPr/>
          </a:p>
        </p:txBody>
      </p:sp>
      <p:sp>
        <p:nvSpPr>
          <p:cNvPr id="49" name="object 49"/>
          <p:cNvSpPr/>
          <p:nvPr/>
        </p:nvSpPr>
        <p:spPr>
          <a:xfrm>
            <a:off x="4382154" y="3225009"/>
            <a:ext cx="4893945" cy="0"/>
          </a:xfrm>
          <a:custGeom>
            <a:avLst/>
            <a:gdLst/>
            <a:ahLst/>
            <a:cxnLst/>
            <a:rect l="l" t="t" r="r" b="b"/>
            <a:pathLst>
              <a:path w="4893945">
                <a:moveTo>
                  <a:pt x="0" y="0"/>
                </a:moveTo>
                <a:lnTo>
                  <a:pt x="4893376" y="0"/>
                </a:lnTo>
              </a:path>
            </a:pathLst>
          </a:custGeom>
          <a:ln w="14306">
            <a:solidFill>
              <a:srgbClr val="000000"/>
            </a:solidFill>
          </a:ln>
        </p:spPr>
        <p:txBody>
          <a:bodyPr wrap="square" lIns="0" tIns="0" rIns="0" bIns="0" rtlCol="0"/>
          <a:lstStyle/>
          <a:p>
            <a:endParaRPr>
              <a:latin typeface="+mj-lt"/>
            </a:endParaRPr>
          </a:p>
        </p:txBody>
      </p:sp>
      <p:sp>
        <p:nvSpPr>
          <p:cNvPr id="50" name="object 53"/>
          <p:cNvSpPr txBox="1"/>
          <p:nvPr/>
        </p:nvSpPr>
        <p:spPr>
          <a:xfrm>
            <a:off x="4375417" y="2693313"/>
            <a:ext cx="5535916" cy="430887"/>
          </a:xfrm>
          <a:prstGeom prst="rect">
            <a:avLst/>
          </a:prstGeom>
        </p:spPr>
        <p:txBody>
          <a:bodyPr vert="horz" wrap="square" lIns="0" tIns="0" rIns="0" bIns="0" rtlCol="0">
            <a:spAutoFit/>
          </a:bodyPr>
          <a:lstStyle/>
          <a:p>
            <a:pPr marL="12700">
              <a:lnSpc>
                <a:spcPct val="100000"/>
              </a:lnSpc>
              <a:tabLst>
                <a:tab pos="765810" algn="l"/>
              </a:tabLst>
            </a:pPr>
            <a:r>
              <a:rPr lang="ru-RU" sz="2800" b="1" spc="120" dirty="0" smtClean="0">
                <a:latin typeface="+mj-lt"/>
                <a:cs typeface="Century Gothic"/>
              </a:rPr>
              <a:t>Элементарные сортировки</a:t>
            </a:r>
            <a:endParaRPr sz="2250" dirty="0">
              <a:latin typeface="+mj-lt"/>
              <a:cs typeface="Century Gothic"/>
            </a:endParaRPr>
          </a:p>
        </p:txBody>
      </p:sp>
      <p:sp>
        <p:nvSpPr>
          <p:cNvPr id="51" name="object 54"/>
          <p:cNvSpPr txBox="1"/>
          <p:nvPr/>
        </p:nvSpPr>
        <p:spPr>
          <a:xfrm>
            <a:off x="4346802" y="3425660"/>
            <a:ext cx="4929297" cy="1269578"/>
          </a:xfrm>
          <a:prstGeom prst="rect">
            <a:avLst/>
          </a:prstGeom>
        </p:spPr>
        <p:txBody>
          <a:bodyPr vert="horz" wrap="square" lIns="0" tIns="0" rIns="0" bIns="0" rtlCol="0">
            <a:spAutoFit/>
          </a:bodyPr>
          <a:lstStyle/>
          <a:p>
            <a:pPr marL="250825" indent="-238125">
              <a:lnSpc>
                <a:spcPct val="100000"/>
              </a:lnSpc>
              <a:buFont typeface="Meiryo UI"/>
              <a:buChar char="‣"/>
              <a:tabLst>
                <a:tab pos="251460" algn="l"/>
              </a:tabLst>
            </a:pPr>
            <a:r>
              <a:rPr lang="ru-RU" sz="2250" i="1" dirty="0" smtClean="0">
                <a:latin typeface="+mj-lt"/>
                <a:cs typeface="Calibri"/>
              </a:rPr>
              <a:t>Введение</a:t>
            </a:r>
            <a:endParaRPr sz="2250" dirty="0">
              <a:latin typeface="+mj-lt"/>
              <a:cs typeface="Calibri"/>
            </a:endParaRPr>
          </a:p>
          <a:p>
            <a:pPr marL="250825" indent="-238125">
              <a:lnSpc>
                <a:spcPct val="100000"/>
              </a:lnSpc>
              <a:spcBef>
                <a:spcPts val="905"/>
              </a:spcBef>
              <a:buFont typeface="Meiryo UI"/>
              <a:buChar char="‣"/>
              <a:tabLst>
                <a:tab pos="251460" algn="l"/>
              </a:tabLst>
            </a:pPr>
            <a:r>
              <a:rPr lang="ru-RU" sz="2250" i="1" dirty="0" smtClean="0">
                <a:solidFill>
                  <a:schemeClr val="bg1">
                    <a:lumMod val="75000"/>
                  </a:schemeClr>
                </a:solidFill>
                <a:latin typeface="+mj-lt"/>
                <a:cs typeface="Calibri"/>
              </a:rPr>
              <a:t>Сортировка выбором</a:t>
            </a:r>
            <a:endParaRPr sz="2250" dirty="0">
              <a:solidFill>
                <a:schemeClr val="bg1">
                  <a:lumMod val="75000"/>
                </a:schemeClr>
              </a:solidFill>
              <a:latin typeface="+mj-lt"/>
              <a:cs typeface="Calibri"/>
            </a:endParaRPr>
          </a:p>
          <a:p>
            <a:pPr marL="250825" indent="-238125">
              <a:lnSpc>
                <a:spcPct val="100000"/>
              </a:lnSpc>
              <a:spcBef>
                <a:spcPts val="905"/>
              </a:spcBef>
              <a:buFont typeface="Meiryo UI"/>
              <a:buChar char="‣"/>
              <a:tabLst>
                <a:tab pos="251460" algn="l"/>
              </a:tabLst>
            </a:pPr>
            <a:r>
              <a:rPr lang="ru-RU" sz="2250" i="1" spc="5" dirty="0" smtClean="0">
                <a:solidFill>
                  <a:schemeClr val="bg1">
                    <a:lumMod val="75000"/>
                  </a:schemeClr>
                </a:solidFill>
                <a:latin typeface="+mj-lt"/>
                <a:cs typeface="Calibri"/>
              </a:rPr>
              <a:t>Сортировка вставками</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Сортировка выбором: анимация</a:t>
            </a:r>
            <a:endParaRPr sz="2800" b="1" spc="35" dirty="0">
              <a:latin typeface="+mj-lt"/>
            </a:endParaRPr>
          </a:p>
        </p:txBody>
      </p:sp>
      <p:sp>
        <p:nvSpPr>
          <p:cNvPr id="4" name="object 4"/>
          <p:cNvSpPr/>
          <p:nvPr/>
        </p:nvSpPr>
        <p:spPr>
          <a:xfrm>
            <a:off x="3504742" y="5933630"/>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3504742" y="6181597"/>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606060">
              <a:alpha val="57998"/>
            </a:srgbClr>
          </a:solidFill>
        </p:spPr>
        <p:txBody>
          <a:bodyPr wrap="square" lIns="0" tIns="0" rIns="0" bIns="0" rtlCol="0"/>
          <a:lstStyle/>
          <a:p>
            <a:endParaRPr/>
          </a:p>
        </p:txBody>
      </p:sp>
      <p:sp>
        <p:nvSpPr>
          <p:cNvPr id="6" name="object 6"/>
          <p:cNvSpPr/>
          <p:nvPr/>
        </p:nvSpPr>
        <p:spPr>
          <a:xfrm>
            <a:off x="4277271" y="5628436"/>
            <a:ext cx="143510" cy="143510"/>
          </a:xfrm>
          <a:custGeom>
            <a:avLst/>
            <a:gdLst/>
            <a:ahLst/>
            <a:cxnLst/>
            <a:rect l="l" t="t" r="r" b="b"/>
            <a:pathLst>
              <a:path w="143510" h="143510">
                <a:moveTo>
                  <a:pt x="71526" y="0"/>
                </a:moveTo>
                <a:lnTo>
                  <a:pt x="0" y="143052"/>
                </a:lnTo>
                <a:lnTo>
                  <a:pt x="143052" y="143052"/>
                </a:lnTo>
                <a:lnTo>
                  <a:pt x="71526" y="0"/>
                </a:lnTo>
                <a:close/>
              </a:path>
            </a:pathLst>
          </a:custGeom>
          <a:solidFill>
            <a:srgbClr val="8D3124"/>
          </a:solidFill>
        </p:spPr>
        <p:txBody>
          <a:bodyPr wrap="square" lIns="0" tIns="0" rIns="0" bIns="0" rtlCol="0"/>
          <a:lstStyle/>
          <a:p>
            <a:endParaRPr/>
          </a:p>
        </p:txBody>
      </p:sp>
      <p:sp>
        <p:nvSpPr>
          <p:cNvPr id="7" name="object 7"/>
          <p:cNvSpPr txBox="1"/>
          <p:nvPr/>
        </p:nvSpPr>
        <p:spPr>
          <a:xfrm>
            <a:off x="2963876" y="1260507"/>
            <a:ext cx="2293924"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20 </a:t>
            </a:r>
            <a:r>
              <a:rPr lang="ru-RU" sz="1200" b="1" dirty="0" smtClean="0">
                <a:solidFill>
                  <a:srgbClr val="8D3124"/>
                </a:solidFill>
                <a:latin typeface="Lucida Sans"/>
                <a:cs typeface="Lucida Sans"/>
              </a:rPr>
              <a:t>произвольных элементов</a:t>
            </a:r>
            <a:endParaRPr sz="1200" dirty="0">
              <a:latin typeface="Lucida Sans"/>
              <a:cs typeface="Lucida Sans"/>
            </a:endParaRPr>
          </a:p>
        </p:txBody>
      </p:sp>
      <p:sp>
        <p:nvSpPr>
          <p:cNvPr id="8" name="object 8"/>
          <p:cNvSpPr/>
          <p:nvPr/>
        </p:nvSpPr>
        <p:spPr>
          <a:xfrm>
            <a:off x="2870200" y="1473200"/>
            <a:ext cx="3835400" cy="38354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801748" y="5542206"/>
            <a:ext cx="3884295" cy="782394"/>
          </a:xfrm>
          <a:prstGeom prst="rect">
            <a:avLst/>
          </a:prstGeom>
        </p:spPr>
        <p:txBody>
          <a:bodyPr vert="horz" wrap="square" lIns="0" tIns="0" rIns="0" bIns="0" rtlCol="0">
            <a:spAutoFit/>
          </a:bodyPr>
          <a:lstStyle/>
          <a:p>
            <a:pPr marL="1814830" marR="683895" indent="9525">
              <a:lnSpc>
                <a:spcPct val="140800"/>
              </a:lnSpc>
            </a:pPr>
            <a:r>
              <a:rPr lang="ru-RU" sz="1200" dirty="0" smtClean="0">
                <a:latin typeface="Lucida Sans"/>
                <a:cs typeface="Lucida Sans"/>
              </a:rPr>
              <a:t>Указатель</a:t>
            </a:r>
          </a:p>
          <a:p>
            <a:pPr marL="1814830" marR="683895" indent="9525">
              <a:lnSpc>
                <a:spcPct val="140800"/>
              </a:lnSpc>
            </a:pPr>
            <a:r>
              <a:rPr lang="ru-RU" sz="1200" dirty="0" smtClean="0">
                <a:latin typeface="Lucida Sans"/>
                <a:cs typeface="Lucida Sans"/>
              </a:rPr>
              <a:t>На своих местах</a:t>
            </a:r>
            <a:endParaRPr sz="1200" dirty="0">
              <a:latin typeface="Lucida Sans"/>
              <a:cs typeface="Lucida Sans"/>
            </a:endParaRPr>
          </a:p>
          <a:p>
            <a:pPr marL="1814830">
              <a:lnSpc>
                <a:spcPct val="100000"/>
              </a:lnSpc>
              <a:spcBef>
                <a:spcPts val="585"/>
              </a:spcBef>
            </a:pPr>
            <a:r>
              <a:rPr lang="ru-RU" sz="1200" dirty="0" smtClean="0">
                <a:latin typeface="Lucida Sans"/>
                <a:cs typeface="Lucida Sans"/>
              </a:rPr>
              <a:t>Не на своих местах</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20</a:t>
            </a:fld>
            <a:endParaRPr dirty="0"/>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239" y="1638300"/>
            <a:ext cx="3419061" cy="3419061"/>
          </a:xfrm>
          <a:prstGeom prst="rect">
            <a:avLst/>
          </a:prstGeom>
        </p:spPr>
      </p:pic>
    </p:spTree>
    <p:extLst>
      <p:ext uri="{BB962C8B-B14F-4D97-AF65-F5344CB8AC3E}">
        <p14:creationId xmlns:p14="http://schemas.microsoft.com/office/powerpoint/2010/main" val="2511988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Сортировка выбором: анимация</a:t>
            </a:r>
            <a:endParaRPr sz="2800" b="1" spc="35" dirty="0">
              <a:latin typeface="+mj-lt"/>
            </a:endParaRPr>
          </a:p>
        </p:txBody>
      </p:sp>
      <p:sp>
        <p:nvSpPr>
          <p:cNvPr id="4" name="object 4"/>
          <p:cNvSpPr/>
          <p:nvPr/>
        </p:nvSpPr>
        <p:spPr>
          <a:xfrm>
            <a:off x="3504742" y="5933630"/>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3504742" y="6181597"/>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606060">
              <a:alpha val="57998"/>
            </a:srgbClr>
          </a:solidFill>
        </p:spPr>
        <p:txBody>
          <a:bodyPr wrap="square" lIns="0" tIns="0" rIns="0" bIns="0" rtlCol="0"/>
          <a:lstStyle/>
          <a:p>
            <a:endParaRPr/>
          </a:p>
        </p:txBody>
      </p:sp>
      <p:sp>
        <p:nvSpPr>
          <p:cNvPr id="6" name="object 6"/>
          <p:cNvSpPr/>
          <p:nvPr/>
        </p:nvSpPr>
        <p:spPr>
          <a:xfrm>
            <a:off x="4277271" y="5628436"/>
            <a:ext cx="143510" cy="143510"/>
          </a:xfrm>
          <a:custGeom>
            <a:avLst/>
            <a:gdLst/>
            <a:ahLst/>
            <a:cxnLst/>
            <a:rect l="l" t="t" r="r" b="b"/>
            <a:pathLst>
              <a:path w="143510" h="143510">
                <a:moveTo>
                  <a:pt x="71526" y="0"/>
                </a:moveTo>
                <a:lnTo>
                  <a:pt x="0" y="143052"/>
                </a:lnTo>
                <a:lnTo>
                  <a:pt x="143052" y="143052"/>
                </a:lnTo>
                <a:lnTo>
                  <a:pt x="71526" y="0"/>
                </a:lnTo>
                <a:close/>
              </a:path>
            </a:pathLst>
          </a:custGeom>
          <a:solidFill>
            <a:srgbClr val="8D3124"/>
          </a:solidFill>
        </p:spPr>
        <p:txBody>
          <a:bodyPr wrap="square" lIns="0" tIns="0" rIns="0" bIns="0" rtlCol="0"/>
          <a:lstStyle/>
          <a:p>
            <a:endParaRPr/>
          </a:p>
        </p:txBody>
      </p:sp>
      <p:sp>
        <p:nvSpPr>
          <p:cNvPr id="7" name="object 7"/>
          <p:cNvSpPr txBox="1"/>
          <p:nvPr/>
        </p:nvSpPr>
        <p:spPr>
          <a:xfrm>
            <a:off x="2963876" y="1260507"/>
            <a:ext cx="2293924"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20 </a:t>
            </a:r>
            <a:r>
              <a:rPr lang="ru-RU" sz="1200" b="1" dirty="0" smtClean="0">
                <a:solidFill>
                  <a:srgbClr val="8D3124"/>
                </a:solidFill>
                <a:latin typeface="Lucida Sans"/>
                <a:cs typeface="Lucida Sans"/>
              </a:rPr>
              <a:t>произвольных элементов</a:t>
            </a:r>
            <a:endParaRPr sz="1200" dirty="0">
              <a:latin typeface="Lucida Sans"/>
              <a:cs typeface="Lucida Sans"/>
            </a:endParaRPr>
          </a:p>
        </p:txBody>
      </p:sp>
      <p:sp>
        <p:nvSpPr>
          <p:cNvPr id="8" name="object 8"/>
          <p:cNvSpPr/>
          <p:nvPr/>
        </p:nvSpPr>
        <p:spPr>
          <a:xfrm>
            <a:off x="2870200" y="1473200"/>
            <a:ext cx="3835400" cy="38354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801748" y="5542206"/>
            <a:ext cx="3884295" cy="782394"/>
          </a:xfrm>
          <a:prstGeom prst="rect">
            <a:avLst/>
          </a:prstGeom>
        </p:spPr>
        <p:txBody>
          <a:bodyPr vert="horz" wrap="square" lIns="0" tIns="0" rIns="0" bIns="0" rtlCol="0">
            <a:spAutoFit/>
          </a:bodyPr>
          <a:lstStyle/>
          <a:p>
            <a:pPr marL="1814830" marR="683895" indent="9525">
              <a:lnSpc>
                <a:spcPct val="140800"/>
              </a:lnSpc>
            </a:pPr>
            <a:r>
              <a:rPr lang="ru-RU" sz="1200" dirty="0" smtClean="0">
                <a:latin typeface="Lucida Sans"/>
                <a:cs typeface="Lucida Sans"/>
              </a:rPr>
              <a:t>Указатель</a:t>
            </a:r>
          </a:p>
          <a:p>
            <a:pPr marL="1814830" marR="683895" indent="9525">
              <a:lnSpc>
                <a:spcPct val="140800"/>
              </a:lnSpc>
            </a:pPr>
            <a:r>
              <a:rPr lang="ru-RU" sz="1200" dirty="0" smtClean="0">
                <a:latin typeface="Lucida Sans"/>
                <a:cs typeface="Lucida Sans"/>
              </a:rPr>
              <a:t>На своих местах</a:t>
            </a:r>
            <a:endParaRPr sz="1200" dirty="0">
              <a:latin typeface="Lucida Sans"/>
              <a:cs typeface="Lucida Sans"/>
            </a:endParaRPr>
          </a:p>
          <a:p>
            <a:pPr marL="1814830">
              <a:lnSpc>
                <a:spcPct val="100000"/>
              </a:lnSpc>
              <a:spcBef>
                <a:spcPts val="585"/>
              </a:spcBef>
            </a:pPr>
            <a:r>
              <a:rPr lang="ru-RU" sz="1200" dirty="0" smtClean="0">
                <a:latin typeface="Lucida Sans"/>
                <a:cs typeface="Lucida Sans"/>
              </a:rPr>
              <a:t>Не на своих местах</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21</a:t>
            </a:fld>
            <a:endParaRPr dirty="0"/>
          </a:p>
        </p:txBody>
      </p:sp>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180" y="1632253"/>
            <a:ext cx="3430820" cy="3430820"/>
          </a:xfrm>
          <a:prstGeom prst="rect">
            <a:avLst/>
          </a:prstGeom>
        </p:spPr>
      </p:pic>
    </p:spTree>
    <p:extLst>
      <p:ext uri="{BB962C8B-B14F-4D97-AF65-F5344CB8AC3E}">
        <p14:creationId xmlns:p14="http://schemas.microsoft.com/office/powerpoint/2010/main" val="2655666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2870200" y="1473200"/>
            <a:ext cx="3835400" cy="3835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2963876" y="1260507"/>
            <a:ext cx="3360724"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20 </a:t>
            </a:r>
            <a:r>
              <a:rPr lang="ru-RU" sz="1200" b="1" spc="25" dirty="0" smtClean="0">
                <a:solidFill>
                  <a:srgbClr val="8D3124"/>
                </a:solidFill>
                <a:latin typeface="Lucida Sans"/>
                <a:cs typeface="Lucida Sans"/>
              </a:rPr>
              <a:t>частично упорядоченных элементов</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22</a:t>
            </a:fld>
            <a:endParaRPr dirty="0"/>
          </a:p>
        </p:txBody>
      </p:sp>
      <p:sp>
        <p:nvSpPr>
          <p:cNvPr id="14"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Сортировка выбором: анимация</a:t>
            </a:r>
            <a:endParaRPr sz="2800" b="1" spc="35" dirty="0">
              <a:latin typeface="+mj-lt"/>
            </a:endParaRPr>
          </a:p>
        </p:txBody>
      </p:sp>
      <p:sp>
        <p:nvSpPr>
          <p:cNvPr id="15" name="object 4"/>
          <p:cNvSpPr/>
          <p:nvPr/>
        </p:nvSpPr>
        <p:spPr>
          <a:xfrm>
            <a:off x="3504742" y="5933630"/>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000000"/>
          </a:solidFill>
        </p:spPr>
        <p:txBody>
          <a:bodyPr wrap="square" lIns="0" tIns="0" rIns="0" bIns="0" rtlCol="0"/>
          <a:lstStyle/>
          <a:p>
            <a:endParaRPr/>
          </a:p>
        </p:txBody>
      </p:sp>
      <p:sp>
        <p:nvSpPr>
          <p:cNvPr id="16" name="object 5"/>
          <p:cNvSpPr/>
          <p:nvPr/>
        </p:nvSpPr>
        <p:spPr>
          <a:xfrm>
            <a:off x="3504742" y="6181597"/>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606060">
              <a:alpha val="57998"/>
            </a:srgbClr>
          </a:solidFill>
        </p:spPr>
        <p:txBody>
          <a:bodyPr wrap="square" lIns="0" tIns="0" rIns="0" bIns="0" rtlCol="0"/>
          <a:lstStyle/>
          <a:p>
            <a:endParaRPr/>
          </a:p>
        </p:txBody>
      </p:sp>
      <p:sp>
        <p:nvSpPr>
          <p:cNvPr id="17" name="object 6"/>
          <p:cNvSpPr/>
          <p:nvPr/>
        </p:nvSpPr>
        <p:spPr>
          <a:xfrm>
            <a:off x="4277271" y="5628436"/>
            <a:ext cx="143510" cy="143510"/>
          </a:xfrm>
          <a:custGeom>
            <a:avLst/>
            <a:gdLst/>
            <a:ahLst/>
            <a:cxnLst/>
            <a:rect l="l" t="t" r="r" b="b"/>
            <a:pathLst>
              <a:path w="143510" h="143510">
                <a:moveTo>
                  <a:pt x="71526" y="0"/>
                </a:moveTo>
                <a:lnTo>
                  <a:pt x="0" y="143052"/>
                </a:lnTo>
                <a:lnTo>
                  <a:pt x="143052" y="143052"/>
                </a:lnTo>
                <a:lnTo>
                  <a:pt x="71526" y="0"/>
                </a:lnTo>
                <a:close/>
              </a:path>
            </a:pathLst>
          </a:custGeom>
          <a:solidFill>
            <a:srgbClr val="8D3124"/>
          </a:solidFill>
        </p:spPr>
        <p:txBody>
          <a:bodyPr wrap="square" lIns="0" tIns="0" rIns="0" bIns="0" rtlCol="0"/>
          <a:lstStyle/>
          <a:p>
            <a:endParaRPr/>
          </a:p>
        </p:txBody>
      </p:sp>
      <p:sp>
        <p:nvSpPr>
          <p:cNvPr id="18" name="object 10"/>
          <p:cNvSpPr txBox="1"/>
          <p:nvPr/>
        </p:nvSpPr>
        <p:spPr>
          <a:xfrm>
            <a:off x="2801748" y="5542206"/>
            <a:ext cx="3884295" cy="782394"/>
          </a:xfrm>
          <a:prstGeom prst="rect">
            <a:avLst/>
          </a:prstGeom>
        </p:spPr>
        <p:txBody>
          <a:bodyPr vert="horz" wrap="square" lIns="0" tIns="0" rIns="0" bIns="0" rtlCol="0">
            <a:spAutoFit/>
          </a:bodyPr>
          <a:lstStyle/>
          <a:p>
            <a:pPr marL="1814830" marR="683895" indent="9525">
              <a:lnSpc>
                <a:spcPct val="140800"/>
              </a:lnSpc>
            </a:pPr>
            <a:r>
              <a:rPr lang="ru-RU" sz="1200" dirty="0" smtClean="0">
                <a:latin typeface="Lucida Sans"/>
                <a:cs typeface="Lucida Sans"/>
              </a:rPr>
              <a:t>Указатель</a:t>
            </a:r>
          </a:p>
          <a:p>
            <a:pPr marL="1814830" marR="683895" indent="9525">
              <a:lnSpc>
                <a:spcPct val="140800"/>
              </a:lnSpc>
            </a:pPr>
            <a:r>
              <a:rPr lang="ru-RU" sz="1200" dirty="0" smtClean="0">
                <a:latin typeface="Lucida Sans"/>
                <a:cs typeface="Lucida Sans"/>
              </a:rPr>
              <a:t>На своих местах</a:t>
            </a:r>
            <a:endParaRPr sz="1200" dirty="0">
              <a:latin typeface="Lucida Sans"/>
              <a:cs typeface="Lucida Sans"/>
            </a:endParaRPr>
          </a:p>
          <a:p>
            <a:pPr marL="1814830">
              <a:lnSpc>
                <a:spcPct val="100000"/>
              </a:lnSpc>
              <a:spcBef>
                <a:spcPts val="585"/>
              </a:spcBef>
            </a:pPr>
            <a:r>
              <a:rPr lang="ru-RU" sz="1200" dirty="0" smtClean="0">
                <a:latin typeface="Lucida Sans"/>
                <a:cs typeface="Lucida Sans"/>
              </a:rPr>
              <a:t>Не на своих местах</a:t>
            </a:r>
            <a:endParaRPr sz="1200" dirty="0">
              <a:latin typeface="Lucida Sans"/>
              <a:cs typeface="Lucida Sans"/>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5294" y="1627980"/>
            <a:ext cx="3491345" cy="349134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2870200" y="1473200"/>
            <a:ext cx="3835400" cy="3835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2963876" y="1260507"/>
            <a:ext cx="3360724"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20 </a:t>
            </a:r>
            <a:r>
              <a:rPr lang="ru-RU" sz="1200" b="1" spc="25" dirty="0" smtClean="0">
                <a:solidFill>
                  <a:srgbClr val="8D3124"/>
                </a:solidFill>
                <a:latin typeface="Lucida Sans"/>
                <a:cs typeface="Lucida Sans"/>
              </a:rPr>
              <a:t>частично упорядоченных элементов</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23</a:t>
            </a:fld>
            <a:endParaRPr dirty="0"/>
          </a:p>
        </p:txBody>
      </p:sp>
      <p:sp>
        <p:nvSpPr>
          <p:cNvPr id="14"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5" dirty="0" smtClean="0">
                <a:latin typeface="+mj-lt"/>
              </a:rPr>
              <a:t>Сортировка выбором: анимация</a:t>
            </a:r>
            <a:endParaRPr sz="2800" b="1" spc="35" dirty="0">
              <a:latin typeface="+mj-lt"/>
            </a:endParaRPr>
          </a:p>
        </p:txBody>
      </p:sp>
      <p:sp>
        <p:nvSpPr>
          <p:cNvPr id="15" name="object 4"/>
          <p:cNvSpPr/>
          <p:nvPr/>
        </p:nvSpPr>
        <p:spPr>
          <a:xfrm>
            <a:off x="3504742" y="5933630"/>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000000"/>
          </a:solidFill>
        </p:spPr>
        <p:txBody>
          <a:bodyPr wrap="square" lIns="0" tIns="0" rIns="0" bIns="0" rtlCol="0"/>
          <a:lstStyle/>
          <a:p>
            <a:endParaRPr/>
          </a:p>
        </p:txBody>
      </p:sp>
      <p:sp>
        <p:nvSpPr>
          <p:cNvPr id="16" name="object 5"/>
          <p:cNvSpPr/>
          <p:nvPr/>
        </p:nvSpPr>
        <p:spPr>
          <a:xfrm>
            <a:off x="3504742" y="6181597"/>
            <a:ext cx="915669" cy="86360"/>
          </a:xfrm>
          <a:custGeom>
            <a:avLst/>
            <a:gdLst/>
            <a:ahLst/>
            <a:cxnLst/>
            <a:rect l="l" t="t" r="r" b="b"/>
            <a:pathLst>
              <a:path w="915670" h="86360">
                <a:moveTo>
                  <a:pt x="0" y="0"/>
                </a:moveTo>
                <a:lnTo>
                  <a:pt x="915581" y="0"/>
                </a:lnTo>
                <a:lnTo>
                  <a:pt x="915581" y="85839"/>
                </a:lnTo>
                <a:lnTo>
                  <a:pt x="0" y="85839"/>
                </a:lnTo>
                <a:lnTo>
                  <a:pt x="0" y="0"/>
                </a:lnTo>
                <a:close/>
              </a:path>
            </a:pathLst>
          </a:custGeom>
          <a:solidFill>
            <a:srgbClr val="606060">
              <a:alpha val="57998"/>
            </a:srgbClr>
          </a:solidFill>
        </p:spPr>
        <p:txBody>
          <a:bodyPr wrap="square" lIns="0" tIns="0" rIns="0" bIns="0" rtlCol="0"/>
          <a:lstStyle/>
          <a:p>
            <a:endParaRPr/>
          </a:p>
        </p:txBody>
      </p:sp>
      <p:sp>
        <p:nvSpPr>
          <p:cNvPr id="17" name="object 6"/>
          <p:cNvSpPr/>
          <p:nvPr/>
        </p:nvSpPr>
        <p:spPr>
          <a:xfrm>
            <a:off x="4277271" y="5628436"/>
            <a:ext cx="143510" cy="143510"/>
          </a:xfrm>
          <a:custGeom>
            <a:avLst/>
            <a:gdLst/>
            <a:ahLst/>
            <a:cxnLst/>
            <a:rect l="l" t="t" r="r" b="b"/>
            <a:pathLst>
              <a:path w="143510" h="143510">
                <a:moveTo>
                  <a:pt x="71526" y="0"/>
                </a:moveTo>
                <a:lnTo>
                  <a:pt x="0" y="143052"/>
                </a:lnTo>
                <a:lnTo>
                  <a:pt x="143052" y="143052"/>
                </a:lnTo>
                <a:lnTo>
                  <a:pt x="71526" y="0"/>
                </a:lnTo>
                <a:close/>
              </a:path>
            </a:pathLst>
          </a:custGeom>
          <a:solidFill>
            <a:srgbClr val="8D3124"/>
          </a:solidFill>
        </p:spPr>
        <p:txBody>
          <a:bodyPr wrap="square" lIns="0" tIns="0" rIns="0" bIns="0" rtlCol="0"/>
          <a:lstStyle/>
          <a:p>
            <a:endParaRPr/>
          </a:p>
        </p:txBody>
      </p:sp>
      <p:sp>
        <p:nvSpPr>
          <p:cNvPr id="18" name="object 10"/>
          <p:cNvSpPr txBox="1"/>
          <p:nvPr/>
        </p:nvSpPr>
        <p:spPr>
          <a:xfrm>
            <a:off x="2801748" y="5542206"/>
            <a:ext cx="3884295" cy="782394"/>
          </a:xfrm>
          <a:prstGeom prst="rect">
            <a:avLst/>
          </a:prstGeom>
        </p:spPr>
        <p:txBody>
          <a:bodyPr vert="horz" wrap="square" lIns="0" tIns="0" rIns="0" bIns="0" rtlCol="0">
            <a:spAutoFit/>
          </a:bodyPr>
          <a:lstStyle/>
          <a:p>
            <a:pPr marL="1814830" marR="683895" indent="9525">
              <a:lnSpc>
                <a:spcPct val="140800"/>
              </a:lnSpc>
            </a:pPr>
            <a:r>
              <a:rPr lang="ru-RU" sz="1200" dirty="0" smtClean="0">
                <a:latin typeface="Lucida Sans"/>
                <a:cs typeface="Lucida Sans"/>
              </a:rPr>
              <a:t>Указатель</a:t>
            </a:r>
          </a:p>
          <a:p>
            <a:pPr marL="1814830" marR="683895" indent="9525">
              <a:lnSpc>
                <a:spcPct val="140800"/>
              </a:lnSpc>
            </a:pPr>
            <a:r>
              <a:rPr lang="ru-RU" sz="1200" dirty="0" smtClean="0">
                <a:latin typeface="Lucida Sans"/>
                <a:cs typeface="Lucida Sans"/>
              </a:rPr>
              <a:t>На своих местах</a:t>
            </a:r>
            <a:endParaRPr sz="1200" dirty="0">
              <a:latin typeface="Lucida Sans"/>
              <a:cs typeface="Lucida Sans"/>
            </a:endParaRPr>
          </a:p>
          <a:p>
            <a:pPr marL="1814830">
              <a:lnSpc>
                <a:spcPct val="100000"/>
              </a:lnSpc>
              <a:spcBef>
                <a:spcPts val="585"/>
              </a:spcBef>
            </a:pPr>
            <a:r>
              <a:rPr lang="ru-RU" sz="1200" dirty="0" smtClean="0">
                <a:latin typeface="Lucida Sans"/>
                <a:cs typeface="Lucida Sans"/>
              </a:rPr>
              <a:t>Не на своих местах</a:t>
            </a:r>
            <a:endParaRPr sz="1200" dirty="0">
              <a:latin typeface="Lucida Sans"/>
              <a:cs typeface="Lucida Sans"/>
            </a:endParaRPr>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3522" y="1623109"/>
            <a:ext cx="3509446" cy="3509446"/>
          </a:xfrm>
          <a:prstGeom prst="rect">
            <a:avLst/>
          </a:prstGeom>
        </p:spPr>
      </p:pic>
    </p:spTree>
    <p:extLst>
      <p:ext uri="{BB962C8B-B14F-4D97-AF65-F5344CB8AC3E}">
        <p14:creationId xmlns:p14="http://schemas.microsoft.com/office/powerpoint/2010/main" val="1263472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7573" y="220725"/>
            <a:ext cx="9763760" cy="7324725"/>
          </a:xfrm>
          <a:custGeom>
            <a:avLst/>
            <a:gdLst/>
            <a:ahLst/>
            <a:cxnLst/>
            <a:rect l="l" t="t" r="r" b="b"/>
            <a:pathLst>
              <a:path w="9763760" h="7324725">
                <a:moveTo>
                  <a:pt x="0" y="0"/>
                </a:moveTo>
                <a:lnTo>
                  <a:pt x="9763252" y="0"/>
                </a:lnTo>
                <a:lnTo>
                  <a:pt x="9763252" y="7324725"/>
                </a:lnTo>
                <a:lnTo>
                  <a:pt x="0" y="7324725"/>
                </a:lnTo>
                <a:lnTo>
                  <a:pt x="0" y="0"/>
                </a:lnTo>
                <a:close/>
              </a:path>
            </a:pathLst>
          </a:custGeom>
          <a:solidFill>
            <a:srgbClr val="F5F5F5"/>
          </a:solidFill>
        </p:spPr>
        <p:txBody>
          <a:bodyPr wrap="square" lIns="0" tIns="0" rIns="0" bIns="0" rtlCol="0"/>
          <a:lstStyle/>
          <a:p>
            <a:endParaRPr/>
          </a:p>
        </p:txBody>
      </p:sp>
      <p:sp>
        <p:nvSpPr>
          <p:cNvPr id="49" name="object 49"/>
          <p:cNvSpPr/>
          <p:nvPr/>
        </p:nvSpPr>
        <p:spPr>
          <a:xfrm>
            <a:off x="4382154" y="3225009"/>
            <a:ext cx="4893945" cy="0"/>
          </a:xfrm>
          <a:custGeom>
            <a:avLst/>
            <a:gdLst/>
            <a:ahLst/>
            <a:cxnLst/>
            <a:rect l="l" t="t" r="r" b="b"/>
            <a:pathLst>
              <a:path w="4893945">
                <a:moveTo>
                  <a:pt x="0" y="0"/>
                </a:moveTo>
                <a:lnTo>
                  <a:pt x="4893376" y="0"/>
                </a:lnTo>
              </a:path>
            </a:pathLst>
          </a:custGeom>
          <a:ln w="14306">
            <a:solidFill>
              <a:srgbClr val="000000"/>
            </a:solidFill>
          </a:ln>
        </p:spPr>
        <p:txBody>
          <a:bodyPr wrap="square" lIns="0" tIns="0" rIns="0" bIns="0" rtlCol="0"/>
          <a:lstStyle/>
          <a:p>
            <a:endParaRPr>
              <a:latin typeface="+mj-lt"/>
            </a:endParaRPr>
          </a:p>
        </p:txBody>
      </p:sp>
      <p:sp>
        <p:nvSpPr>
          <p:cNvPr id="50" name="object 53"/>
          <p:cNvSpPr txBox="1"/>
          <p:nvPr/>
        </p:nvSpPr>
        <p:spPr>
          <a:xfrm>
            <a:off x="4375417" y="2769513"/>
            <a:ext cx="5535916" cy="430887"/>
          </a:xfrm>
          <a:prstGeom prst="rect">
            <a:avLst/>
          </a:prstGeom>
        </p:spPr>
        <p:txBody>
          <a:bodyPr vert="horz" wrap="square" lIns="0" tIns="0" rIns="0" bIns="0" rtlCol="0">
            <a:spAutoFit/>
          </a:bodyPr>
          <a:lstStyle/>
          <a:p>
            <a:pPr marL="12700">
              <a:lnSpc>
                <a:spcPct val="100000"/>
              </a:lnSpc>
              <a:tabLst>
                <a:tab pos="765810" algn="l"/>
              </a:tabLst>
            </a:pPr>
            <a:r>
              <a:rPr lang="ru-RU" sz="2800" b="1" spc="120" dirty="0" smtClean="0">
                <a:latin typeface="+mj-lt"/>
                <a:cs typeface="Century Gothic"/>
              </a:rPr>
              <a:t>Элементарные сортировки</a:t>
            </a:r>
            <a:endParaRPr sz="2250" dirty="0">
              <a:latin typeface="+mj-lt"/>
              <a:cs typeface="Century Gothic"/>
            </a:endParaRPr>
          </a:p>
        </p:txBody>
      </p:sp>
      <p:sp>
        <p:nvSpPr>
          <p:cNvPr id="51" name="object 54"/>
          <p:cNvSpPr txBox="1"/>
          <p:nvPr/>
        </p:nvSpPr>
        <p:spPr>
          <a:xfrm>
            <a:off x="4346802" y="3425660"/>
            <a:ext cx="4929297" cy="1269578"/>
          </a:xfrm>
          <a:prstGeom prst="rect">
            <a:avLst/>
          </a:prstGeom>
        </p:spPr>
        <p:txBody>
          <a:bodyPr vert="horz" wrap="square" lIns="0" tIns="0" rIns="0" bIns="0" rtlCol="0">
            <a:spAutoFit/>
          </a:bodyPr>
          <a:lstStyle/>
          <a:p>
            <a:pPr marL="250825" indent="-238125">
              <a:lnSpc>
                <a:spcPct val="100000"/>
              </a:lnSpc>
              <a:buFont typeface="Meiryo UI"/>
              <a:buChar char="‣"/>
              <a:tabLst>
                <a:tab pos="251460" algn="l"/>
              </a:tabLst>
            </a:pPr>
            <a:r>
              <a:rPr lang="ru-RU" sz="2250" i="1" dirty="0" smtClean="0">
                <a:solidFill>
                  <a:schemeClr val="bg1">
                    <a:lumMod val="75000"/>
                  </a:schemeClr>
                </a:solidFill>
                <a:latin typeface="+mj-lt"/>
                <a:cs typeface="Calibri"/>
              </a:rPr>
              <a:t>Правила игры</a:t>
            </a:r>
            <a:endParaRPr sz="2250" dirty="0">
              <a:solidFill>
                <a:schemeClr val="bg1">
                  <a:lumMod val="75000"/>
                </a:schemeClr>
              </a:solidFill>
              <a:latin typeface="+mj-lt"/>
              <a:cs typeface="Calibri"/>
            </a:endParaRPr>
          </a:p>
          <a:p>
            <a:pPr marL="250825" indent="-238125">
              <a:lnSpc>
                <a:spcPct val="100000"/>
              </a:lnSpc>
              <a:spcBef>
                <a:spcPts val="905"/>
              </a:spcBef>
              <a:buFont typeface="Meiryo UI"/>
              <a:buChar char="‣"/>
              <a:tabLst>
                <a:tab pos="251460" algn="l"/>
              </a:tabLst>
            </a:pPr>
            <a:r>
              <a:rPr lang="ru-RU" sz="2250" i="1" dirty="0" smtClean="0">
                <a:solidFill>
                  <a:schemeClr val="bg1">
                    <a:lumMod val="75000"/>
                  </a:schemeClr>
                </a:solidFill>
                <a:latin typeface="+mj-lt"/>
                <a:cs typeface="Calibri"/>
              </a:rPr>
              <a:t>Сортировка выбором</a:t>
            </a:r>
            <a:endParaRPr sz="2250" dirty="0">
              <a:solidFill>
                <a:schemeClr val="bg1">
                  <a:lumMod val="75000"/>
                </a:schemeClr>
              </a:solidFill>
              <a:latin typeface="+mj-lt"/>
              <a:cs typeface="Calibri"/>
            </a:endParaRPr>
          </a:p>
          <a:p>
            <a:pPr marL="250825" indent="-238125">
              <a:lnSpc>
                <a:spcPct val="100000"/>
              </a:lnSpc>
              <a:spcBef>
                <a:spcPts val="905"/>
              </a:spcBef>
              <a:buFont typeface="Meiryo UI"/>
              <a:buChar char="‣"/>
              <a:tabLst>
                <a:tab pos="251460" algn="l"/>
              </a:tabLst>
            </a:pPr>
            <a:r>
              <a:rPr lang="ru-RU" sz="2250" i="1" spc="5" dirty="0" smtClean="0">
                <a:latin typeface="+mj-lt"/>
                <a:cs typeface="Calibri"/>
              </a:rPr>
              <a:t>Сортировка вставками</a:t>
            </a:r>
            <a:endParaRPr sz="2250" dirty="0">
              <a:latin typeface="+mj-lt"/>
              <a:cs typeface="Calibri"/>
            </a:endParaRPr>
          </a:p>
        </p:txBody>
      </p:sp>
    </p:spTree>
    <p:extLst>
      <p:ext uri="{BB962C8B-B14F-4D97-AF65-F5344CB8AC3E}">
        <p14:creationId xmlns:p14="http://schemas.microsoft.com/office/powerpoint/2010/main" val="2267817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640" y="1089130"/>
            <a:ext cx="8227159" cy="738664"/>
          </a:xfrm>
          <a:prstGeom prst="rect">
            <a:avLst/>
          </a:prstGeom>
        </p:spPr>
        <p:txBody>
          <a:bodyPr vert="horz" wrap="square" lIns="0" tIns="0" rIns="0" bIns="0" rtlCol="0">
            <a:spAutoFit/>
          </a:bodyPr>
          <a:lstStyle/>
          <a:p>
            <a:pPr marL="12700">
              <a:lnSpc>
                <a:spcPct val="100000"/>
              </a:lnSpc>
            </a:pPr>
            <a:r>
              <a:rPr sz="2400" baseline="-12037" dirty="0" smtClean="0">
                <a:latin typeface="+mj-lt"/>
                <a:cs typeface="PMingLiU"/>
              </a:rPr>
              <a:t>・</a:t>
            </a:r>
            <a:r>
              <a:rPr lang="ru-RU" sz="2400" dirty="0" smtClean="0">
                <a:latin typeface="+mj-lt"/>
                <a:cs typeface="Lucida Sans"/>
              </a:rPr>
              <a:t>На </a:t>
            </a:r>
            <a:r>
              <a:rPr sz="2400" dirty="0" err="1" smtClean="0">
                <a:latin typeface="+mj-lt"/>
                <a:cs typeface="Lucida Sans Typewriter"/>
              </a:rPr>
              <a:t>i</a:t>
            </a:r>
            <a:r>
              <a:rPr lang="ru-RU" sz="2400" dirty="0">
                <a:latin typeface="+mj-lt"/>
                <a:cs typeface="Lucida Sans"/>
              </a:rPr>
              <a:t>-ой итерации </a:t>
            </a:r>
            <a:r>
              <a:rPr lang="ru-RU" sz="2400" dirty="0" smtClean="0">
                <a:latin typeface="+mj-lt"/>
                <a:cs typeface="Lucida Sans"/>
              </a:rPr>
              <a:t>меняем местами</a:t>
            </a:r>
            <a:r>
              <a:rPr sz="2400" spc="30" dirty="0" smtClean="0">
                <a:latin typeface="+mj-lt"/>
                <a:cs typeface="Lucida Sans"/>
              </a:rPr>
              <a:t> </a:t>
            </a:r>
            <a:r>
              <a:rPr sz="2400" dirty="0">
                <a:latin typeface="+mj-lt"/>
                <a:cs typeface="Lucida Sans Typewriter"/>
              </a:rPr>
              <a:t>a[</a:t>
            </a:r>
            <a:r>
              <a:rPr sz="2400" dirty="0" err="1">
                <a:latin typeface="+mj-lt"/>
                <a:cs typeface="Lucida Sans Typewriter"/>
              </a:rPr>
              <a:t>i</a:t>
            </a:r>
            <a:r>
              <a:rPr sz="2400" dirty="0" smtClean="0">
                <a:latin typeface="+mj-lt"/>
                <a:cs typeface="Lucida Sans Typewriter"/>
              </a:rPr>
              <a:t>]</a:t>
            </a:r>
            <a:r>
              <a:rPr lang="ru-RU" sz="2400" dirty="0" smtClean="0">
                <a:latin typeface="+mj-lt"/>
                <a:cs typeface="Lucida Sans Typewriter"/>
              </a:rPr>
              <a:t> </a:t>
            </a:r>
            <a:r>
              <a:rPr lang="ru-RU" sz="2400" dirty="0" smtClean="0">
                <a:latin typeface="+mj-lt"/>
                <a:cs typeface="Lucida Sans"/>
              </a:rPr>
              <a:t>со всеми элементами слева, которые больше его самого</a:t>
            </a:r>
            <a:r>
              <a:rPr sz="2400" dirty="0" smtClean="0">
                <a:latin typeface="+mj-lt"/>
                <a:cs typeface="Lucida Sans"/>
              </a:rPr>
              <a:t>.</a:t>
            </a:r>
            <a:endParaRPr sz="2400" dirty="0">
              <a:latin typeface="+mj-lt"/>
              <a:cs typeface="Lucida Sans"/>
            </a:endParaRPr>
          </a:p>
        </p:txBody>
      </p:sp>
      <p:sp>
        <p:nvSpPr>
          <p:cNvPr id="4" name="object 4"/>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10" dirty="0" smtClean="0">
                <a:latin typeface="+mj-lt"/>
              </a:rPr>
              <a:t>Демонстрация сортировки вставками</a:t>
            </a:r>
            <a:endParaRPr sz="2800" b="1" spc="20" dirty="0">
              <a:latin typeface="+mj-lt"/>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25</a:t>
            </a:fld>
            <a:endParaRPr dirty="0"/>
          </a:p>
        </p:txBody>
      </p:sp>
      <p:pic>
        <p:nvPicPr>
          <p:cNvPr id="36" name="21DemoInsertionSort">
            <a:hlinkClick r:id="" action="ppaction://media"/>
          </p:cNvPr>
          <p:cNvPicPr>
            <a:picLocks noChangeAspect="1"/>
          </p:cNvPicPr>
          <p:nvPr>
            <a:videoFile r:link="rId1"/>
            <p:extLst>
              <p:ext uri="{DAA4B4D4-6D71-4841-9C94-3DE7FCFB9230}">
                <p14:media xmlns:p14="http://schemas.microsoft.com/office/powerpoint/2010/main" r:embed="rId2">
                  <p14:trim st="560"/>
                  <p14:bmkLst>
                    <p14:bmk name="Закладка 1" time="810"/>
                    <p14:bmk name="Закладка 2" time="1060"/>
                    <p14:bmk name="Закладка 3" time="1560"/>
                    <p14:bmk name="Закладка 4" time="1810"/>
                    <p14:bmk name="Закладка 6" time="2060"/>
                    <p14:bmk name="Закладка 14" time="5060"/>
                    <p14:bmk name="Закладка 15" time="5310"/>
                    <p14:bmk name="Закладка 16" time="9560"/>
                    <p14:bmk name="Закладка 17" time="9810"/>
                    <p14:bmk name="Закладка 5" time="11560"/>
                    <p14:bmk name="Закладка 18" time="12060"/>
                    <p14:bmk name="Закладка 7" time="17560"/>
                    <p14:bmk name="Закладка 8" time="17810"/>
                    <p14:bmk name="Закладка 9" time="25810"/>
                    <p14:bmk name="Закладка 10" time="26310"/>
                    <p14:bmk name="Закладка 11" time="27810"/>
                    <p14:bmk name="Закладка 12" time="28060"/>
                    <p14:bmk name="Закладка 13" time="33542"/>
                  </p14:bmkLst>
                </p14:media>
              </p:ext>
            </p:extLst>
          </p:nvPr>
        </p:nvPicPr>
        <p:blipFill rotWithShape="1">
          <a:blip r:embed="rId5"/>
          <a:srcRect t="27083"/>
          <a:stretch>
            <a:fillRect/>
          </a:stretch>
        </p:blipFill>
        <p:spPr>
          <a:xfrm>
            <a:off x="152400" y="2209800"/>
            <a:ext cx="9753600" cy="5334000"/>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video>
                  <p:cMediaNode vol="80000">
                    <p:cTn id="2" fill="hold" display="0">
                      <p:stCondLst>
                        <p:cond delay="indefinite"/>
                      </p:stCondLst>
                    </p:cTn>
                    <p:tgtEl>
                      <p:spTgt spid="36"/>
                    </p:tgtEl>
                  </p:cMediaNode>
                </p:video>
                <p:seq concurrent="1" nextAc="seek">
                  <p:cTn id="3" restart="whenNotActive" fill="hold" evtFilter="cancelBubble" nodeType="interactiveSeq">
                    <p:stCondLst>
                      <p:cond evt="onMediaBookmark" delay="0">
                        <p:tgtEl>
                          <p14:bmkTgt spid="36" bmkName="Закладка 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p:cTn id="7" dur="1" fill="hold"/>
                                            <p:tgtEl>
                                              <p:spTgt spid="36"/>
                                            </p:tgtEl>
                                          </p:cBhvr>
                                        </p:cmd>
                                      </p:childTnLst>
                                    </p:cTn>
                                  </p:par>
                                </p:childTnLst>
                              </p:cTn>
                            </p:par>
                          </p:childTnLst>
                        </p:cTn>
                      </p:par>
                    </p:childTnLst>
                  </p:cTn>
                  <p:nextCondLst>
                    <p:cond evt="onMediaBookmark" delay="0">
                      <p:tgtEl>
                        <p14:bmkTgt spid="36" bmkName="Закладка 1"/>
                      </p:tgtEl>
                    </p:cond>
                  </p:nextCondLst>
                </p:seq>
                <p:seq concurrent="1" nextAc="seek">
                  <p:cTn id="8" restart="whenNotActive" fill="hold" evtFilter="cancelBubble" nodeType="interactiveSeq">
                    <p:stCondLst>
                      <p:cond evt="onMediaBookmark" delay="0">
                        <p:tgtEl>
                          <p14:bmkTgt spid="36" bmkName="Закладка 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6"/>
                                            </p:tgtEl>
                                          </p:cBhvr>
                                        </p:cmd>
                                      </p:childTnLst>
                                    </p:cTn>
                                  </p:par>
                                </p:childTnLst>
                              </p:cTn>
                            </p:par>
                          </p:childTnLst>
                        </p:cTn>
                      </p:par>
                    </p:childTnLst>
                  </p:cTn>
                  <p:nextCondLst>
                    <p:cond evt="onMediaBookmark" delay="0">
                      <p:tgtEl>
                        <p14:bmkTgt spid="36" bmkName="Закладка 2"/>
                      </p:tgtEl>
                    </p:cond>
                  </p:nextCondLst>
                </p:seq>
                <p:seq concurrent="1" nextAc="seek">
                  <p:cTn id="13" restart="whenNotActive" fill="hold" evtFilter="cancelBubble" nodeType="interactiveSeq">
                    <p:stCondLst>
                      <p:cond evt="onMediaBookmark" delay="0">
                        <p:tgtEl>
                          <p14:bmkTgt spid="36" bmkName="Закладка 3"/>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36"/>
                                            </p:tgtEl>
                                          </p:cBhvr>
                                        </p:cmd>
                                      </p:childTnLst>
                                    </p:cTn>
                                  </p:par>
                                </p:childTnLst>
                              </p:cTn>
                            </p:par>
                          </p:childTnLst>
                        </p:cTn>
                      </p:par>
                    </p:childTnLst>
                  </p:cTn>
                  <p:nextCondLst>
                    <p:cond evt="onMediaBookmark" delay="0">
                      <p:tgtEl>
                        <p14:bmkTgt spid="36" bmkName="Закладка 3"/>
                      </p:tgtEl>
                    </p:cond>
                  </p:nextCondLst>
                </p:seq>
                <p:seq concurrent="1" nextAc="seek">
                  <p:cTn id="18" restart="whenNotActive" fill="hold" evtFilter="cancelBubble" nodeType="interactiveSeq">
                    <p:stCondLst>
                      <p:cond evt="onMediaBookmark" delay="0">
                        <p:tgtEl>
                          <p14:bmkTgt spid="36" bmkName="Закладка 4"/>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6"/>
                                            </p:tgtEl>
                                          </p:cBhvr>
                                        </p:cmd>
                                      </p:childTnLst>
                                    </p:cTn>
                                  </p:par>
                                </p:childTnLst>
                              </p:cTn>
                            </p:par>
                          </p:childTnLst>
                        </p:cTn>
                      </p:par>
                    </p:childTnLst>
                  </p:cTn>
                  <p:nextCondLst>
                    <p:cond evt="onMediaBookmark" delay="0">
                      <p:tgtEl>
                        <p14:bmkTgt spid="36" bmkName="Закладка 4"/>
                      </p:tgtEl>
                    </p:cond>
                  </p:nextCondLst>
                </p:seq>
                <p:seq concurrent="1" nextAc="seek">
                  <p:cTn id="23" restart="whenNotActive" fill="hold" evtFilter="cancelBubble" nodeType="interactiveSeq">
                    <p:stCondLst>
                      <p:cond evt="onMediaBookmark" delay="0">
                        <p:tgtEl>
                          <p14:bmkTgt spid="36" bmkName="Закладка 5"/>
                        </p:tgtEl>
                      </p:cond>
                    </p:stCondLst>
                    <p:endSync evt="end" delay="0">
                      <p:rtn val="all"/>
                    </p:endSync>
                    <p:childTnLst>
                      <p:par>
                        <p:cTn id="24" fill="hold">
                          <p:stCondLst>
                            <p:cond delay="0"/>
                          </p:stCondLst>
                          <p:childTnLst>
                            <p:par>
                              <p:cTn id="25" fill="hold">
                                <p:stCondLst>
                                  <p:cond delay="0"/>
                                </p:stCondLst>
                                <p:childTnLst>
                                  <p:par>
                                    <p:cTn id="26" presetID="2" presetClass="mediacall" presetSubtype="0" fill="hold" nodeType="clickEffect">
                                      <p:stCondLst>
                                        <p:cond delay="0"/>
                                      </p:stCondLst>
                                      <p:childTnLst>
                                        <p:cmd type="call" cmd="togglePause">
                                          <p:cBhvr>
                                            <p:cTn id="27" dur="1" fill="hold"/>
                                            <p:tgtEl>
                                              <p:spTgt spid="36"/>
                                            </p:tgtEl>
                                          </p:cBhvr>
                                        </p:cmd>
                                      </p:childTnLst>
                                    </p:cTn>
                                  </p:par>
                                </p:childTnLst>
                              </p:cTn>
                            </p:par>
                          </p:childTnLst>
                        </p:cTn>
                      </p:par>
                    </p:childTnLst>
                  </p:cTn>
                  <p:nextCondLst>
                    <p:cond evt="onMediaBookmark" delay="0">
                      <p:tgtEl>
                        <p14:bmkTgt spid="36" bmkName="Закладка 5"/>
                      </p:tgtEl>
                    </p:cond>
                  </p:nextCondLst>
                </p:seq>
                <p:seq concurrent="1" nextAc="seek">
                  <p:cTn id="28" restart="whenNotActive" fill="hold" evtFilter="cancelBubble" nodeType="interactiveSeq">
                    <p:stCondLst>
                      <p:cond evt="onMediaBookmark" delay="0">
                        <p:tgtEl>
                          <p14:bmkTgt spid="36" bmkName="Закладка 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36"/>
                                            </p:tgtEl>
                                          </p:cBhvr>
                                        </p:cmd>
                                      </p:childTnLst>
                                    </p:cTn>
                                  </p:par>
                                </p:childTnLst>
                              </p:cTn>
                            </p:par>
                          </p:childTnLst>
                        </p:cTn>
                      </p:par>
                    </p:childTnLst>
                  </p:cTn>
                  <p:nextCondLst>
                    <p:cond evt="onMediaBookmark" delay="0">
                      <p:tgtEl>
                        <p14:bmkTgt spid="36" bmkName="Закладка 6"/>
                      </p:tgtEl>
                    </p:cond>
                  </p:nextCondLst>
                </p:seq>
                <p:seq concurrent="1" nextAc="seek">
                  <p:cTn id="33" restart="whenNotActive" fill="hold" evtFilter="cancelBubble" nodeType="interactiveSeq">
                    <p:stCondLst>
                      <p:cond evt="onMediaBookmark" delay="0">
                        <p:tgtEl>
                          <p14:bmkTgt spid="36" bmkName="Закладка 7"/>
                        </p:tgtEl>
                      </p:cond>
                    </p:stCondLst>
                    <p:endSync evt="end" delay="0">
                      <p:rtn val="all"/>
                    </p:endSync>
                    <p:childTnLst>
                      <p:par>
                        <p:cTn id="34" fill="hold">
                          <p:stCondLst>
                            <p:cond delay="0"/>
                          </p:stCondLst>
                          <p:childTnLst>
                            <p:par>
                              <p:cTn id="35" fill="hold">
                                <p:stCondLst>
                                  <p:cond delay="0"/>
                                </p:stCondLst>
                                <p:childTnLst>
                                  <p:par>
                                    <p:cTn id="36" presetID="2" presetClass="mediacall" presetSubtype="0" fill="hold" nodeType="clickEffect">
                                      <p:stCondLst>
                                        <p:cond delay="0"/>
                                      </p:stCondLst>
                                      <p:childTnLst>
                                        <p:cmd type="call" cmd="togglePause">
                                          <p:cBhvr>
                                            <p:cTn id="37" dur="1" fill="hold"/>
                                            <p:tgtEl>
                                              <p:spTgt spid="36"/>
                                            </p:tgtEl>
                                          </p:cBhvr>
                                        </p:cmd>
                                      </p:childTnLst>
                                    </p:cTn>
                                  </p:par>
                                </p:childTnLst>
                              </p:cTn>
                            </p:par>
                          </p:childTnLst>
                        </p:cTn>
                      </p:par>
                    </p:childTnLst>
                  </p:cTn>
                  <p:nextCondLst>
                    <p:cond evt="onMediaBookmark" delay="0">
                      <p:tgtEl>
                        <p14:bmkTgt spid="36" bmkName="Закладка 7"/>
                      </p:tgtEl>
                    </p:cond>
                  </p:nextCondLst>
                </p:seq>
                <p:seq concurrent="1" nextAc="seek">
                  <p:cTn id="38" restart="whenNotActive" fill="hold" evtFilter="cancelBubble" nodeType="interactiveSeq">
                    <p:stCondLst>
                      <p:cond evt="onMediaBookmark" delay="0">
                        <p:tgtEl>
                          <p14:bmkTgt spid="36" bmkName="Закладка 8"/>
                        </p:tgtEl>
                      </p:cond>
                    </p:stCondLst>
                    <p:endSync evt="end" delay="0">
                      <p:rtn val="all"/>
                    </p:endSync>
                    <p:childTnLst>
                      <p:par>
                        <p:cTn id="39" fill="hold">
                          <p:stCondLst>
                            <p:cond delay="0"/>
                          </p:stCondLst>
                          <p:childTnLst>
                            <p:par>
                              <p:cTn id="40" fill="hold">
                                <p:stCondLst>
                                  <p:cond delay="0"/>
                                </p:stCondLst>
                                <p:childTnLst>
                                  <p:par>
                                    <p:cTn id="41" presetID="2" presetClass="mediacall" presetSubtype="0" fill="hold" nodeType="clickEffect">
                                      <p:stCondLst>
                                        <p:cond delay="0"/>
                                      </p:stCondLst>
                                      <p:childTnLst>
                                        <p:cmd type="call" cmd="togglePause">
                                          <p:cBhvr>
                                            <p:cTn id="42" dur="1" fill="hold"/>
                                            <p:tgtEl>
                                              <p:spTgt spid="36"/>
                                            </p:tgtEl>
                                          </p:cBhvr>
                                        </p:cmd>
                                      </p:childTnLst>
                                    </p:cTn>
                                  </p:par>
                                </p:childTnLst>
                              </p:cTn>
                            </p:par>
                          </p:childTnLst>
                        </p:cTn>
                      </p:par>
                    </p:childTnLst>
                  </p:cTn>
                  <p:nextCondLst>
                    <p:cond evt="onMediaBookmark" delay="0">
                      <p:tgtEl>
                        <p14:bmkTgt spid="36" bmkName="Закладка 8"/>
                      </p:tgtEl>
                    </p:cond>
                  </p:nextCondLst>
                </p:seq>
                <p:seq concurrent="1" nextAc="seek">
                  <p:cTn id="43" restart="whenNotActive" fill="hold" evtFilter="cancelBubble" nodeType="interactiveSeq">
                    <p:stCondLst>
                      <p:cond evt="onMediaBookmark" delay="0">
                        <p:tgtEl>
                          <p14:bmkTgt spid="36" bmkName="Закладка 9"/>
                        </p:tgtEl>
                      </p:cond>
                    </p:stCondLst>
                    <p:endSync evt="end" delay="0">
                      <p:rtn val="all"/>
                    </p:endSync>
                    <p:childTnLst>
                      <p:par>
                        <p:cTn id="44" fill="hold">
                          <p:stCondLst>
                            <p:cond delay="0"/>
                          </p:stCondLst>
                          <p:childTnLst>
                            <p:par>
                              <p:cTn id="45" fill="hold">
                                <p:stCondLst>
                                  <p:cond delay="0"/>
                                </p:stCondLst>
                                <p:childTnLst>
                                  <p:par>
                                    <p:cTn id="46" presetID="2" presetClass="mediacall" presetSubtype="0" fill="hold" nodeType="clickEffect">
                                      <p:stCondLst>
                                        <p:cond delay="0"/>
                                      </p:stCondLst>
                                      <p:childTnLst>
                                        <p:cmd type="call" cmd="togglePause">
                                          <p:cBhvr>
                                            <p:cTn id="47" dur="1" fill="hold"/>
                                            <p:tgtEl>
                                              <p:spTgt spid="36"/>
                                            </p:tgtEl>
                                          </p:cBhvr>
                                        </p:cmd>
                                      </p:childTnLst>
                                    </p:cTn>
                                  </p:par>
                                </p:childTnLst>
                              </p:cTn>
                            </p:par>
                          </p:childTnLst>
                        </p:cTn>
                      </p:par>
                    </p:childTnLst>
                  </p:cTn>
                  <p:nextCondLst>
                    <p:cond evt="onMediaBookmark" delay="0">
                      <p:tgtEl>
                        <p14:bmkTgt spid="36" bmkName="Закладка 9"/>
                      </p:tgtEl>
                    </p:cond>
                  </p:nextCondLst>
                </p:seq>
                <p:seq concurrent="1" nextAc="seek">
                  <p:cTn id="48" restart="whenNotActive" fill="hold" evtFilter="cancelBubble" nodeType="interactiveSeq">
                    <p:stCondLst>
                      <p:cond evt="onMediaBookmark" delay="0">
                        <p:tgtEl>
                          <p14:bmkTgt spid="36" bmkName="Закладка 10"/>
                        </p:tgtEl>
                      </p:cond>
                    </p:stCondLst>
                    <p:endSync evt="end" delay="0">
                      <p:rtn val="all"/>
                    </p:endSync>
                    <p:childTnLst>
                      <p:par>
                        <p:cTn id="49" fill="hold">
                          <p:stCondLst>
                            <p:cond delay="0"/>
                          </p:stCondLst>
                          <p:childTnLst>
                            <p:par>
                              <p:cTn id="50" fill="hold">
                                <p:stCondLst>
                                  <p:cond delay="0"/>
                                </p:stCondLst>
                                <p:childTnLst>
                                  <p:par>
                                    <p:cTn id="51" presetID="2" presetClass="mediacall" presetSubtype="0" fill="hold" nodeType="clickEffect">
                                      <p:stCondLst>
                                        <p:cond delay="0"/>
                                      </p:stCondLst>
                                      <p:childTnLst>
                                        <p:cmd type="call" cmd="togglePause">
                                          <p:cBhvr>
                                            <p:cTn id="52" dur="1" fill="hold"/>
                                            <p:tgtEl>
                                              <p:spTgt spid="36"/>
                                            </p:tgtEl>
                                          </p:cBhvr>
                                        </p:cmd>
                                      </p:childTnLst>
                                    </p:cTn>
                                  </p:par>
                                </p:childTnLst>
                              </p:cTn>
                            </p:par>
                          </p:childTnLst>
                        </p:cTn>
                      </p:par>
                    </p:childTnLst>
                  </p:cTn>
                  <p:nextCondLst>
                    <p:cond evt="onMediaBookmark" delay="0">
                      <p:tgtEl>
                        <p14:bmkTgt spid="36" bmkName="Закладка 10"/>
                      </p:tgtEl>
                    </p:cond>
                  </p:nextCondLst>
                </p:seq>
                <p:seq concurrent="1" nextAc="seek">
                  <p:cTn id="53" restart="whenNotActive" fill="hold" evtFilter="cancelBubble" nodeType="interactiveSeq">
                    <p:stCondLst>
                      <p:cond evt="onMediaBookmark" delay="0">
                        <p:tgtEl>
                          <p14:bmkTgt spid="36" bmkName="Закладка 11"/>
                        </p:tgtEl>
                      </p:cond>
                    </p:stCondLst>
                    <p:endSync evt="end" delay="0">
                      <p:rtn val="all"/>
                    </p:endSync>
                    <p:childTnLst>
                      <p:par>
                        <p:cTn id="54" fill="hold">
                          <p:stCondLst>
                            <p:cond delay="0"/>
                          </p:stCondLst>
                          <p:childTnLst>
                            <p:par>
                              <p:cTn id="55" fill="hold">
                                <p:stCondLst>
                                  <p:cond delay="0"/>
                                </p:stCondLst>
                                <p:childTnLst>
                                  <p:par>
                                    <p:cTn id="56" presetID="2" presetClass="mediacall" presetSubtype="0" fill="hold" nodeType="clickEffect">
                                      <p:stCondLst>
                                        <p:cond delay="0"/>
                                      </p:stCondLst>
                                      <p:childTnLst>
                                        <p:cmd type="call" cmd="togglePause">
                                          <p:cBhvr>
                                            <p:cTn id="57" dur="1" fill="hold"/>
                                            <p:tgtEl>
                                              <p:spTgt spid="36"/>
                                            </p:tgtEl>
                                          </p:cBhvr>
                                        </p:cmd>
                                      </p:childTnLst>
                                    </p:cTn>
                                  </p:par>
                                </p:childTnLst>
                              </p:cTn>
                            </p:par>
                          </p:childTnLst>
                        </p:cTn>
                      </p:par>
                    </p:childTnLst>
                  </p:cTn>
                  <p:nextCondLst>
                    <p:cond evt="onMediaBookmark" delay="0">
                      <p:tgtEl>
                        <p14:bmkTgt spid="36" bmkName="Закладка 11"/>
                      </p:tgtEl>
                    </p:cond>
                  </p:nextCondLst>
                </p:seq>
                <p:seq concurrent="1" nextAc="seek">
                  <p:cTn id="58" restart="whenNotActive" fill="hold" evtFilter="cancelBubble" nodeType="interactiveSeq">
                    <p:stCondLst>
                      <p:cond evt="onMediaBookmark" delay="0">
                        <p:tgtEl>
                          <p14:bmkTgt spid="36" bmkName="Закладка 12"/>
                        </p:tgtEl>
                      </p:cond>
                    </p:stCondLst>
                    <p:endSync evt="end" delay="0">
                      <p:rtn val="all"/>
                    </p:endSync>
                    <p:childTnLst>
                      <p:par>
                        <p:cTn id="59" fill="hold">
                          <p:stCondLst>
                            <p:cond delay="0"/>
                          </p:stCondLst>
                          <p:childTnLst>
                            <p:par>
                              <p:cTn id="60" fill="hold">
                                <p:stCondLst>
                                  <p:cond delay="0"/>
                                </p:stCondLst>
                                <p:childTnLst>
                                  <p:par>
                                    <p:cTn id="61" presetID="2" presetClass="mediacall" presetSubtype="0" fill="hold" nodeType="clickEffect">
                                      <p:stCondLst>
                                        <p:cond delay="0"/>
                                      </p:stCondLst>
                                      <p:childTnLst>
                                        <p:cmd type="call" cmd="togglePause">
                                          <p:cBhvr>
                                            <p:cTn id="62" dur="1" fill="hold"/>
                                            <p:tgtEl>
                                              <p:spTgt spid="36"/>
                                            </p:tgtEl>
                                          </p:cBhvr>
                                        </p:cmd>
                                      </p:childTnLst>
                                    </p:cTn>
                                  </p:par>
                                </p:childTnLst>
                              </p:cTn>
                            </p:par>
                          </p:childTnLst>
                        </p:cTn>
                      </p:par>
                    </p:childTnLst>
                  </p:cTn>
                  <p:nextCondLst>
                    <p:cond evt="onMediaBookmark" delay="0">
                      <p:tgtEl>
                        <p14:bmkTgt spid="36" bmkName="Закладка 12"/>
                      </p:tgtEl>
                    </p:cond>
                  </p:nextCondLst>
                </p:seq>
                <p:seq concurrent="1" nextAc="seek">
                  <p:cTn id="63" restart="whenNotActive" fill="hold" evtFilter="cancelBubble" nodeType="interactiveSeq">
                    <p:stCondLst>
                      <p:cond evt="onMediaBookmark" delay="0">
                        <p:tgtEl>
                          <p14:bmkTgt spid="36" bmkName="Закладка 13"/>
                        </p:tgtEl>
                      </p:cond>
                    </p:stCondLst>
                    <p:endSync evt="end" delay="0">
                      <p:rtn val="all"/>
                    </p:endSync>
                    <p:childTnLst>
                      <p:par>
                        <p:cTn id="64" fill="hold">
                          <p:stCondLst>
                            <p:cond delay="0"/>
                          </p:stCondLst>
                          <p:childTnLst>
                            <p:par>
                              <p:cTn id="65" fill="hold">
                                <p:stCondLst>
                                  <p:cond delay="0"/>
                                </p:stCondLst>
                                <p:childTnLst>
                                  <p:par>
                                    <p:cTn id="66" presetID="2" presetClass="mediacall" presetSubtype="0" fill="hold" nodeType="clickEffect">
                                      <p:stCondLst>
                                        <p:cond delay="0"/>
                                      </p:stCondLst>
                                      <p:childTnLst>
                                        <p:cmd type="call" cmd="togglePause">
                                          <p:cBhvr>
                                            <p:cTn id="67" dur="1" fill="hold"/>
                                            <p:tgtEl>
                                              <p:spTgt spid="36"/>
                                            </p:tgtEl>
                                          </p:cBhvr>
                                        </p:cmd>
                                      </p:childTnLst>
                                    </p:cTn>
                                  </p:par>
                                </p:childTnLst>
                              </p:cTn>
                            </p:par>
                          </p:childTnLst>
                        </p:cTn>
                      </p:par>
                    </p:childTnLst>
                  </p:cTn>
                  <p:nextCondLst>
                    <p:cond evt="onMediaBookmark" delay="0">
                      <p:tgtEl>
                        <p14:bmkTgt spid="36" bmkName="Закладка 13"/>
                      </p:tgtEl>
                    </p:cond>
                  </p:nextCondLst>
                </p:seq>
                <p:seq concurrent="1" nextAc="seek">
                  <p:cTn id="68" restart="whenNotActive" fill="hold" evtFilter="cancelBubble" nodeType="interactiveSeq">
                    <p:stCondLst>
                      <p:cond evt="onMediaBookmark" delay="0">
                        <p:tgtEl>
                          <p14:bmkTgt spid="36" bmkName="Закладка 14"/>
                        </p:tgtEl>
                      </p:cond>
                    </p:stCondLst>
                    <p:endSync evt="end" delay="0">
                      <p:rtn val="all"/>
                    </p:endSync>
                    <p:childTnLst>
                      <p:par>
                        <p:cTn id="69" fill="hold">
                          <p:stCondLst>
                            <p:cond delay="0"/>
                          </p:stCondLst>
                          <p:childTnLst>
                            <p:par>
                              <p:cTn id="70" fill="hold">
                                <p:stCondLst>
                                  <p:cond delay="0"/>
                                </p:stCondLst>
                                <p:childTnLst>
                                  <p:par>
                                    <p:cTn id="71" presetID="2" presetClass="mediacall" presetSubtype="0" fill="hold" nodeType="clickEffect">
                                      <p:stCondLst>
                                        <p:cond delay="0"/>
                                      </p:stCondLst>
                                      <p:childTnLst>
                                        <p:cmd type="call" cmd="togglePause">
                                          <p:cBhvr>
                                            <p:cTn id="72" dur="1" fill="hold"/>
                                            <p:tgtEl>
                                              <p:spTgt spid="36"/>
                                            </p:tgtEl>
                                          </p:cBhvr>
                                        </p:cmd>
                                      </p:childTnLst>
                                    </p:cTn>
                                  </p:par>
                                </p:childTnLst>
                              </p:cTn>
                            </p:par>
                          </p:childTnLst>
                        </p:cTn>
                      </p:par>
                    </p:childTnLst>
                  </p:cTn>
                  <p:nextCondLst>
                    <p:cond evt="onMediaBookmark" delay="0">
                      <p:tgtEl>
                        <p14:bmkTgt spid="36" bmkName="Закладка 14"/>
                      </p:tgtEl>
                    </p:cond>
                  </p:nextCondLst>
                </p:seq>
                <p:seq concurrent="1" nextAc="seek">
                  <p:cTn id="73" restart="whenNotActive" fill="hold" evtFilter="cancelBubble" nodeType="interactiveSeq">
                    <p:stCondLst>
                      <p:cond evt="onMediaBookmark" delay="0">
                        <p:tgtEl>
                          <p14:bmkTgt spid="36" bmkName="Закладка 15"/>
                        </p:tgtEl>
                      </p:cond>
                    </p:stCondLst>
                    <p:endSync evt="end" delay="0">
                      <p:rtn val="all"/>
                    </p:endSync>
                    <p:childTnLst>
                      <p:par>
                        <p:cTn id="74" fill="hold">
                          <p:stCondLst>
                            <p:cond delay="0"/>
                          </p:stCondLst>
                          <p:childTnLst>
                            <p:par>
                              <p:cTn id="75" fill="hold">
                                <p:stCondLst>
                                  <p:cond delay="0"/>
                                </p:stCondLst>
                                <p:childTnLst>
                                  <p:par>
                                    <p:cTn id="76" presetID="2" presetClass="mediacall" presetSubtype="0" fill="hold" nodeType="clickEffect">
                                      <p:stCondLst>
                                        <p:cond delay="0"/>
                                      </p:stCondLst>
                                      <p:childTnLst>
                                        <p:cmd type="call" cmd="togglePause">
                                          <p:cBhvr>
                                            <p:cTn id="77" dur="1" fill="hold"/>
                                            <p:tgtEl>
                                              <p:spTgt spid="36"/>
                                            </p:tgtEl>
                                          </p:cBhvr>
                                        </p:cmd>
                                      </p:childTnLst>
                                    </p:cTn>
                                  </p:par>
                                </p:childTnLst>
                              </p:cTn>
                            </p:par>
                          </p:childTnLst>
                        </p:cTn>
                      </p:par>
                    </p:childTnLst>
                  </p:cTn>
                  <p:nextCondLst>
                    <p:cond evt="onMediaBookmark" delay="0">
                      <p:tgtEl>
                        <p14:bmkTgt spid="36" bmkName="Закладка 15"/>
                      </p:tgtEl>
                    </p:cond>
                  </p:nextCondLst>
                </p:seq>
                <p:seq concurrent="1" nextAc="seek">
                  <p:cTn id="78" restart="whenNotActive" fill="hold" evtFilter="cancelBubble" nodeType="interactiveSeq">
                    <p:stCondLst>
                      <p:cond evt="onMediaBookmark" delay="0">
                        <p:tgtEl>
                          <p14:bmkTgt spid="36" bmkName="Закладка 16"/>
                        </p:tgtEl>
                      </p:cond>
                    </p:stCondLst>
                    <p:endSync evt="end" delay="0">
                      <p:rtn val="all"/>
                    </p:endSync>
                    <p:childTnLst>
                      <p:par>
                        <p:cTn id="79" fill="hold">
                          <p:stCondLst>
                            <p:cond delay="0"/>
                          </p:stCondLst>
                          <p:childTnLst>
                            <p:par>
                              <p:cTn id="80" fill="hold">
                                <p:stCondLst>
                                  <p:cond delay="0"/>
                                </p:stCondLst>
                                <p:childTnLst>
                                  <p:par>
                                    <p:cTn id="81" presetID="2" presetClass="mediacall" presetSubtype="0" fill="hold" nodeType="clickEffect">
                                      <p:stCondLst>
                                        <p:cond delay="0"/>
                                      </p:stCondLst>
                                      <p:childTnLst>
                                        <p:cmd type="call" cmd="togglePause">
                                          <p:cBhvr>
                                            <p:cTn id="82" dur="1" fill="hold"/>
                                            <p:tgtEl>
                                              <p:spTgt spid="36"/>
                                            </p:tgtEl>
                                          </p:cBhvr>
                                        </p:cmd>
                                      </p:childTnLst>
                                    </p:cTn>
                                  </p:par>
                                </p:childTnLst>
                              </p:cTn>
                            </p:par>
                          </p:childTnLst>
                        </p:cTn>
                      </p:par>
                    </p:childTnLst>
                  </p:cTn>
                  <p:nextCondLst>
                    <p:cond evt="onMediaBookmark" delay="0">
                      <p:tgtEl>
                        <p14:bmkTgt spid="36" bmkName="Закладка 16"/>
                      </p:tgtEl>
                    </p:cond>
                  </p:nextCondLst>
                </p:seq>
                <p:seq concurrent="1" nextAc="seek">
                  <p:cTn id="83" restart="whenNotActive" fill="hold" evtFilter="cancelBubble" nodeType="interactiveSeq">
                    <p:stCondLst>
                      <p:cond evt="onMediaBookmark" delay="0">
                        <p:tgtEl>
                          <p14:bmkTgt spid="36" bmkName="Закладка 17"/>
                        </p:tgtEl>
                      </p:cond>
                    </p:stCondLst>
                    <p:endSync evt="end" delay="0">
                      <p:rtn val="all"/>
                    </p:endSync>
                    <p:childTnLst>
                      <p:par>
                        <p:cTn id="84" fill="hold">
                          <p:stCondLst>
                            <p:cond delay="0"/>
                          </p:stCondLst>
                          <p:childTnLst>
                            <p:par>
                              <p:cTn id="85" fill="hold">
                                <p:stCondLst>
                                  <p:cond delay="0"/>
                                </p:stCondLst>
                                <p:childTnLst>
                                  <p:par>
                                    <p:cTn id="86" presetID="2" presetClass="mediacall" presetSubtype="0" fill="hold" nodeType="clickEffect">
                                      <p:stCondLst>
                                        <p:cond delay="0"/>
                                      </p:stCondLst>
                                      <p:childTnLst>
                                        <p:cmd type="call" cmd="togglePause">
                                          <p:cBhvr>
                                            <p:cTn id="87" dur="1" fill="hold"/>
                                            <p:tgtEl>
                                              <p:spTgt spid="36"/>
                                            </p:tgtEl>
                                          </p:cBhvr>
                                        </p:cmd>
                                      </p:childTnLst>
                                    </p:cTn>
                                  </p:par>
                                </p:childTnLst>
                              </p:cTn>
                            </p:par>
                          </p:childTnLst>
                        </p:cTn>
                      </p:par>
                    </p:childTnLst>
                  </p:cTn>
                  <p:nextCondLst>
                    <p:cond evt="onMediaBookmark" delay="0">
                      <p:tgtEl>
                        <p14:bmkTgt spid="36" bmkName="Закладка 17"/>
                      </p:tgtEl>
                    </p:cond>
                  </p:nextCondLst>
                </p:seq>
                <p:seq concurrent="1" nextAc="seek">
                  <p:cTn id="88" restart="whenNotActive" fill="hold" evtFilter="cancelBubble" nodeType="interactiveSeq">
                    <p:stCondLst>
                      <p:cond evt="onMediaBookmark" delay="0">
                        <p:tgtEl>
                          <p14:bmkTgt spid="36" bmkName="Закладка 18"/>
                        </p:tgtEl>
                      </p:cond>
                    </p:stCondLst>
                    <p:endSync evt="end" delay="0">
                      <p:rtn val="all"/>
                    </p:endSync>
                    <p:childTnLst>
                      <p:par>
                        <p:cTn id="89" fill="hold">
                          <p:stCondLst>
                            <p:cond delay="0"/>
                          </p:stCondLst>
                          <p:childTnLst>
                            <p:par>
                              <p:cTn id="90" fill="hold">
                                <p:stCondLst>
                                  <p:cond delay="0"/>
                                </p:stCondLst>
                                <p:childTnLst>
                                  <p:par>
                                    <p:cTn id="91" presetID="2" presetClass="mediacall" presetSubtype="0" fill="hold" nodeType="clickEffect">
                                      <p:stCondLst>
                                        <p:cond delay="0"/>
                                      </p:stCondLst>
                                      <p:childTnLst>
                                        <p:cmd type="call" cmd="togglePause">
                                          <p:cBhvr>
                                            <p:cTn id="92" dur="1" fill="hold"/>
                                            <p:tgtEl>
                                              <p:spTgt spid="36"/>
                                            </p:tgtEl>
                                          </p:cBhvr>
                                        </p:cmd>
                                      </p:childTnLst>
                                    </p:cTn>
                                  </p:par>
                                </p:childTnLst>
                              </p:cTn>
                            </p:par>
                          </p:childTnLst>
                        </p:cTn>
                      </p:par>
                    </p:childTnLst>
                  </p:cTn>
                  <p:nextCondLst>
                    <p:cond evt="onMediaBookmark" delay="0">
                      <p:tgtEl>
                        <p14:bmkTgt spid="36" bmkName="Закладка 18"/>
                      </p:tgtEl>
                    </p:cond>
                  </p:nextCondLst>
                </p:seq>
              </p:childTnLst>
            </p:cTn>
          </p:par>
        </p:tnLst>
      </p:timing>
    </mc:Choice>
    <mc:Fallback xmlns="">
      <p:timing>
        <p:tnLst>
          <p:par>
            <p:cTn id="1" dur="indefinite" restart="never" nodeType="tmRoot">
              <p:childTnLst>
                <p:video>
                  <p:cMediaNode vol="80000">
                    <p:cTn id="2" fill="hold" display="0">
                      <p:stCondLst>
                        <p:cond delay="indefinite"/>
                      </p:stCondLst>
                    </p:cTn>
                    <p:tgtEl>
                      <p:spTgt spid="36"/>
                    </p:tgtEl>
                  </p:cMediaNode>
                </p:video>
              </p:childTnLst>
            </p:cTn>
          </p:par>
        </p:tn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92443"/>
          </a:xfrm>
          <a:prstGeom prst="rect">
            <a:avLst/>
          </a:prstGeom>
        </p:spPr>
        <p:txBody>
          <a:bodyPr vert="horz" wrap="square" lIns="0" tIns="0" rIns="0" bIns="0" rtlCol="0">
            <a:spAutoFit/>
          </a:bodyPr>
          <a:lstStyle/>
          <a:p>
            <a:pPr marL="12700">
              <a:lnSpc>
                <a:spcPct val="100000"/>
              </a:lnSpc>
            </a:pPr>
            <a:r>
              <a:rPr lang="ru-RU" sz="3200" b="1" spc="10" dirty="0" smtClean="0">
                <a:latin typeface="+mj-lt"/>
              </a:rPr>
              <a:t>Сортировка вставками</a:t>
            </a:r>
            <a:endParaRPr sz="3200" b="1" spc="10" dirty="0">
              <a:latin typeface="+mj-lt"/>
            </a:endParaRPr>
          </a:p>
        </p:txBody>
      </p:sp>
      <p:sp>
        <p:nvSpPr>
          <p:cNvPr id="3" name="object 3"/>
          <p:cNvSpPr txBox="1">
            <a:spLocks noGrp="1"/>
          </p:cNvSpPr>
          <p:nvPr>
            <p:ph type="body" idx="1"/>
          </p:nvPr>
        </p:nvSpPr>
        <p:spPr>
          <a:xfrm>
            <a:off x="789351" y="1241530"/>
            <a:ext cx="8479696" cy="2023631"/>
          </a:xfrm>
          <a:prstGeom prst="rect">
            <a:avLst/>
          </a:prstGeom>
        </p:spPr>
        <p:txBody>
          <a:bodyPr vert="horz" wrap="square" lIns="0" tIns="0" rIns="0" bIns="0" rtlCol="0">
            <a:spAutoFit/>
          </a:bodyPr>
          <a:lstStyle/>
          <a:p>
            <a:pPr marL="12700">
              <a:lnSpc>
                <a:spcPct val="100000"/>
              </a:lnSpc>
              <a:tabLst>
                <a:tab pos="1337945" algn="l"/>
              </a:tabLst>
            </a:pPr>
            <a:r>
              <a:rPr lang="ru-RU" sz="2400" dirty="0" smtClean="0">
                <a:solidFill>
                  <a:srgbClr val="005493"/>
                </a:solidFill>
                <a:latin typeface="+mj-lt"/>
              </a:rPr>
              <a:t>Алгоритм</a:t>
            </a:r>
            <a:r>
              <a:rPr sz="2400" dirty="0" smtClean="0">
                <a:solidFill>
                  <a:srgbClr val="005493"/>
                </a:solidFill>
                <a:latin typeface="+mj-lt"/>
              </a:rPr>
              <a:t>.</a:t>
            </a:r>
            <a:r>
              <a:rPr lang="ru-RU" sz="2400" dirty="0" smtClean="0">
                <a:solidFill>
                  <a:srgbClr val="005493"/>
                </a:solidFill>
                <a:latin typeface="+mj-lt"/>
              </a:rPr>
              <a:t> </a:t>
            </a:r>
            <a:r>
              <a:rPr lang="ru-RU" sz="2400" dirty="0" smtClean="0">
                <a:solidFill>
                  <a:srgbClr val="8D3124"/>
                </a:solidFill>
                <a:latin typeface="+mj-lt"/>
                <a:cs typeface="Symbol"/>
                <a:sym typeface="Symbol" panose="05050102010706020507" pitchFamily="18" charset="2"/>
              </a:rPr>
              <a:t></a:t>
            </a:r>
            <a:r>
              <a:rPr sz="2400" dirty="0" smtClean="0">
                <a:solidFill>
                  <a:srgbClr val="8D3124"/>
                </a:solidFill>
                <a:latin typeface="+mj-lt"/>
                <a:cs typeface="Times New Roman"/>
              </a:rPr>
              <a:t> </a:t>
            </a:r>
            <a:r>
              <a:rPr lang="ru-RU" sz="2400" dirty="0" smtClean="0">
                <a:latin typeface="+mj-lt"/>
              </a:rPr>
              <a:t>Просматриваем элементы справа на лево</a:t>
            </a:r>
            <a:r>
              <a:rPr sz="2400" dirty="0" smtClean="0">
                <a:latin typeface="+mj-lt"/>
              </a:rPr>
              <a:t>.</a:t>
            </a:r>
            <a:endParaRPr sz="2400" dirty="0">
              <a:latin typeface="+mj-lt"/>
            </a:endParaRPr>
          </a:p>
          <a:p>
            <a:pPr marL="12700">
              <a:lnSpc>
                <a:spcPts val="1945"/>
              </a:lnSpc>
              <a:spcBef>
                <a:spcPts val="1510"/>
              </a:spcBef>
            </a:pPr>
            <a:r>
              <a:rPr lang="ru-RU" sz="2400" spc="5" dirty="0" smtClean="0">
                <a:solidFill>
                  <a:srgbClr val="005493"/>
                </a:solidFill>
                <a:latin typeface="+mj-lt"/>
              </a:rPr>
              <a:t>Инварианты</a:t>
            </a:r>
            <a:r>
              <a:rPr sz="2400" spc="5" dirty="0" smtClean="0">
                <a:solidFill>
                  <a:srgbClr val="005493"/>
                </a:solidFill>
                <a:latin typeface="+mj-lt"/>
              </a:rPr>
              <a:t>.</a:t>
            </a:r>
            <a:endParaRPr sz="2400" spc="5" dirty="0">
              <a:solidFill>
                <a:srgbClr val="005493"/>
              </a:solidFill>
              <a:latin typeface="+mj-lt"/>
            </a:endParaRPr>
          </a:p>
          <a:p>
            <a:pPr marL="63500">
              <a:lnSpc>
                <a:spcPts val="3050"/>
              </a:lnSpc>
            </a:pPr>
            <a:r>
              <a:rPr sz="2400" baseline="-12962" dirty="0" smtClean="0">
                <a:latin typeface="+mj-lt"/>
                <a:cs typeface="PMingLiU"/>
              </a:rPr>
              <a:t>・</a:t>
            </a:r>
            <a:r>
              <a:rPr lang="ru-RU" sz="2400" dirty="0" smtClean="0">
                <a:latin typeface="+mj-lt"/>
              </a:rPr>
              <a:t>Элементы слева от </a:t>
            </a:r>
            <a:r>
              <a:rPr lang="ru-RU" sz="2400" dirty="0">
                <a:solidFill>
                  <a:srgbClr val="8D3124"/>
                </a:solidFill>
                <a:cs typeface="Symbol"/>
                <a:sym typeface="Symbol" panose="05050102010706020507" pitchFamily="18" charset="2"/>
              </a:rPr>
              <a:t></a:t>
            </a:r>
            <a:r>
              <a:rPr sz="2400" dirty="0" smtClean="0">
                <a:solidFill>
                  <a:srgbClr val="8D3124"/>
                </a:solidFill>
                <a:latin typeface="+mj-lt"/>
                <a:cs typeface="Times New Roman"/>
              </a:rPr>
              <a:t> </a:t>
            </a:r>
            <a:r>
              <a:rPr sz="2400" dirty="0" smtClean="0">
                <a:latin typeface="+mj-lt"/>
              </a:rPr>
              <a:t>(</a:t>
            </a:r>
            <a:r>
              <a:rPr lang="ru-RU" sz="2400" dirty="0" smtClean="0">
                <a:latin typeface="+mj-lt"/>
              </a:rPr>
              <a:t>включая</a:t>
            </a:r>
            <a:r>
              <a:rPr sz="2400" dirty="0" smtClean="0">
                <a:latin typeface="+mj-lt"/>
              </a:rPr>
              <a:t> </a:t>
            </a:r>
            <a:r>
              <a:rPr lang="ru-RU" sz="2400" dirty="0">
                <a:solidFill>
                  <a:srgbClr val="8D3124"/>
                </a:solidFill>
                <a:cs typeface="Symbol"/>
                <a:sym typeface="Symbol" panose="05050102010706020507" pitchFamily="18" charset="2"/>
              </a:rPr>
              <a:t></a:t>
            </a:r>
            <a:r>
              <a:rPr sz="2400" dirty="0" smtClean="0">
                <a:latin typeface="+mj-lt"/>
              </a:rPr>
              <a:t>) </a:t>
            </a:r>
            <a:r>
              <a:rPr lang="ru-RU" sz="2400" spc="-15" dirty="0" smtClean="0">
                <a:latin typeface="+mj-lt"/>
              </a:rPr>
              <a:t>расположены в порядке возрастания</a:t>
            </a:r>
            <a:r>
              <a:rPr sz="2400" spc="-45" dirty="0" smtClean="0">
                <a:latin typeface="+mj-lt"/>
              </a:rPr>
              <a:t>.</a:t>
            </a:r>
            <a:endParaRPr sz="2400" dirty="0">
              <a:latin typeface="+mj-lt"/>
              <a:cs typeface="Symbol"/>
            </a:endParaRPr>
          </a:p>
          <a:p>
            <a:pPr marL="63500">
              <a:lnSpc>
                <a:spcPts val="3265"/>
              </a:lnSpc>
            </a:pPr>
            <a:r>
              <a:rPr sz="2400" baseline="-12962" dirty="0" smtClean="0">
                <a:latin typeface="+mj-lt"/>
                <a:cs typeface="PMingLiU"/>
              </a:rPr>
              <a:t>・</a:t>
            </a:r>
            <a:r>
              <a:rPr lang="ru-RU" sz="2400" dirty="0" smtClean="0">
                <a:latin typeface="+mj-lt"/>
              </a:rPr>
              <a:t>Элементы справа от </a:t>
            </a:r>
            <a:r>
              <a:rPr lang="ru-RU" sz="2400" dirty="0">
                <a:solidFill>
                  <a:srgbClr val="8D3124"/>
                </a:solidFill>
                <a:cs typeface="Symbol"/>
                <a:sym typeface="Symbol" panose="05050102010706020507" pitchFamily="18" charset="2"/>
              </a:rPr>
              <a:t></a:t>
            </a:r>
            <a:r>
              <a:rPr sz="2400" dirty="0" smtClean="0">
                <a:solidFill>
                  <a:srgbClr val="8D3124"/>
                </a:solidFill>
                <a:latin typeface="+mj-lt"/>
                <a:cs typeface="Times New Roman"/>
              </a:rPr>
              <a:t> </a:t>
            </a:r>
            <a:r>
              <a:rPr lang="ru-RU" sz="2400" spc="25" dirty="0" smtClean="0">
                <a:latin typeface="+mj-lt"/>
              </a:rPr>
              <a:t>еще не рассматривались</a:t>
            </a:r>
            <a:r>
              <a:rPr sz="2400" dirty="0" smtClean="0">
                <a:latin typeface="+mj-lt"/>
              </a:rPr>
              <a:t>.</a:t>
            </a:r>
            <a:endParaRPr sz="2400" dirty="0">
              <a:latin typeface="+mj-lt"/>
              <a:cs typeface="Times New Roman"/>
            </a:endParaRPr>
          </a:p>
        </p:txBody>
      </p:sp>
      <p:sp>
        <p:nvSpPr>
          <p:cNvPr id="4" name="object 4"/>
          <p:cNvSpPr/>
          <p:nvPr/>
        </p:nvSpPr>
        <p:spPr>
          <a:xfrm>
            <a:off x="2845180" y="4620653"/>
            <a:ext cx="2317750" cy="2365375"/>
          </a:xfrm>
          <a:custGeom>
            <a:avLst/>
            <a:gdLst/>
            <a:ahLst/>
            <a:cxnLst/>
            <a:rect l="l" t="t" r="r" b="b"/>
            <a:pathLst>
              <a:path w="2317750" h="2365375">
                <a:moveTo>
                  <a:pt x="0" y="0"/>
                </a:moveTo>
                <a:lnTo>
                  <a:pt x="2317584" y="0"/>
                </a:lnTo>
                <a:lnTo>
                  <a:pt x="2317584" y="2365269"/>
                </a:lnTo>
                <a:lnTo>
                  <a:pt x="0" y="2365269"/>
                </a:lnTo>
                <a:lnTo>
                  <a:pt x="0" y="0"/>
                </a:lnTo>
                <a:close/>
              </a:path>
            </a:pathLst>
          </a:custGeom>
          <a:solidFill>
            <a:srgbClr val="EBEBEB">
              <a:alpha val="48118"/>
            </a:srgbClr>
          </a:solidFill>
        </p:spPr>
        <p:txBody>
          <a:bodyPr wrap="square" lIns="0" tIns="0" rIns="0" bIns="0" rtlCol="0"/>
          <a:lstStyle/>
          <a:p>
            <a:endParaRPr/>
          </a:p>
        </p:txBody>
      </p:sp>
      <p:sp>
        <p:nvSpPr>
          <p:cNvPr id="5" name="object 5"/>
          <p:cNvSpPr/>
          <p:nvPr/>
        </p:nvSpPr>
        <p:spPr>
          <a:xfrm>
            <a:off x="2188578" y="3434829"/>
            <a:ext cx="5016677" cy="309297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082783" y="3213341"/>
            <a:ext cx="3169920" cy="2586355"/>
          </a:xfrm>
          <a:custGeom>
            <a:avLst/>
            <a:gdLst/>
            <a:ahLst/>
            <a:cxnLst/>
            <a:rect l="l" t="t" r="r" b="b"/>
            <a:pathLst>
              <a:path w="3169920" h="2586354">
                <a:moveTo>
                  <a:pt x="0" y="0"/>
                </a:moveTo>
                <a:lnTo>
                  <a:pt x="3169742" y="0"/>
                </a:lnTo>
                <a:lnTo>
                  <a:pt x="3169742" y="2586278"/>
                </a:lnTo>
                <a:lnTo>
                  <a:pt x="0" y="2586278"/>
                </a:lnTo>
                <a:lnTo>
                  <a:pt x="0" y="0"/>
                </a:lnTo>
                <a:close/>
              </a:path>
            </a:pathLst>
          </a:custGeom>
          <a:solidFill>
            <a:srgbClr val="EBEBEB">
              <a:alpha val="48118"/>
            </a:srgbClr>
          </a:solidFill>
        </p:spPr>
        <p:txBody>
          <a:bodyPr wrap="square" lIns="0" tIns="0" rIns="0" bIns="0" rtlCol="0"/>
          <a:lstStyle/>
          <a:p>
            <a:endParaRPr/>
          </a:p>
        </p:txBody>
      </p:sp>
      <p:sp>
        <p:nvSpPr>
          <p:cNvPr id="7" name="object 7"/>
          <p:cNvSpPr txBox="1"/>
          <p:nvPr/>
        </p:nvSpPr>
        <p:spPr>
          <a:xfrm>
            <a:off x="1905000" y="5847697"/>
            <a:ext cx="1981200" cy="207749"/>
          </a:xfrm>
          <a:prstGeom prst="rect">
            <a:avLst/>
          </a:prstGeom>
        </p:spPr>
        <p:txBody>
          <a:bodyPr vert="horz" wrap="square" lIns="0" tIns="0" rIns="0" bIns="0" rtlCol="0">
            <a:spAutoFit/>
          </a:bodyPr>
          <a:lstStyle/>
          <a:p>
            <a:pPr marL="12700">
              <a:lnSpc>
                <a:spcPct val="100000"/>
              </a:lnSpc>
            </a:pPr>
            <a:r>
              <a:rPr lang="ru-RU" sz="1350" dirty="0" smtClean="0">
                <a:solidFill>
                  <a:srgbClr val="8D3124"/>
                </a:solidFill>
                <a:latin typeface="Lucida Sans"/>
                <a:cs typeface="Lucida Sans"/>
              </a:rPr>
              <a:t>В порядке возрастания</a:t>
            </a:r>
            <a:endParaRPr sz="1350" dirty="0">
              <a:latin typeface="Lucida Sans"/>
              <a:cs typeface="Lucida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26</a:t>
            </a:fld>
            <a:endParaRPr dirty="0"/>
          </a:p>
        </p:txBody>
      </p:sp>
      <p:sp>
        <p:nvSpPr>
          <p:cNvPr id="8" name="object 8"/>
          <p:cNvSpPr txBox="1"/>
          <p:nvPr/>
        </p:nvSpPr>
        <p:spPr>
          <a:xfrm>
            <a:off x="3889007" y="5840229"/>
            <a:ext cx="152400" cy="285115"/>
          </a:xfrm>
          <a:prstGeom prst="rect">
            <a:avLst/>
          </a:prstGeom>
        </p:spPr>
        <p:txBody>
          <a:bodyPr vert="horz" wrap="square" lIns="0" tIns="0" rIns="0" bIns="0" rtlCol="0">
            <a:spAutoFit/>
          </a:bodyPr>
          <a:lstStyle/>
          <a:p>
            <a:pPr marL="12700">
              <a:lnSpc>
                <a:spcPct val="100000"/>
              </a:lnSpc>
            </a:pPr>
            <a:r>
              <a:rPr sz="1650" dirty="0">
                <a:solidFill>
                  <a:srgbClr val="8D3124"/>
                </a:solidFill>
                <a:latin typeface="Symbol"/>
                <a:cs typeface="Symbol"/>
              </a:rPr>
              <a:t></a:t>
            </a:r>
            <a:endParaRPr sz="1650">
              <a:latin typeface="Symbol"/>
              <a:cs typeface="Symbol"/>
            </a:endParaRPr>
          </a:p>
        </p:txBody>
      </p:sp>
      <p:sp>
        <p:nvSpPr>
          <p:cNvPr id="9" name="object 9"/>
          <p:cNvSpPr txBox="1"/>
          <p:nvPr/>
        </p:nvSpPr>
        <p:spPr>
          <a:xfrm>
            <a:off x="4800600" y="5847697"/>
            <a:ext cx="1846182" cy="207749"/>
          </a:xfrm>
          <a:prstGeom prst="rect">
            <a:avLst/>
          </a:prstGeom>
        </p:spPr>
        <p:txBody>
          <a:bodyPr vert="horz" wrap="square" lIns="0" tIns="0" rIns="0" bIns="0" rtlCol="0">
            <a:spAutoFit/>
          </a:bodyPr>
          <a:lstStyle/>
          <a:p>
            <a:pPr marL="12700">
              <a:lnSpc>
                <a:spcPct val="100000"/>
              </a:lnSpc>
            </a:pPr>
            <a:r>
              <a:rPr lang="ru-RU" sz="1350" dirty="0" smtClean="0">
                <a:solidFill>
                  <a:srgbClr val="8D3124"/>
                </a:solidFill>
                <a:latin typeface="Lucida Sans"/>
                <a:cs typeface="Lucida Sans"/>
              </a:rPr>
              <a:t>Не рассматривались</a:t>
            </a:r>
            <a:endParaRPr sz="1350" dirty="0">
              <a:latin typeface="Lucida Sans"/>
              <a:cs typeface="Lucida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10" dirty="0" smtClean="0">
                <a:latin typeface="+mj-lt"/>
              </a:rPr>
              <a:t>Внутренний цикл сортировки вставками</a:t>
            </a:r>
            <a:endParaRPr sz="2800" b="1" spc="85" dirty="0">
              <a:latin typeface="+mj-lt"/>
            </a:endParaRPr>
          </a:p>
        </p:txBody>
      </p:sp>
      <p:sp>
        <p:nvSpPr>
          <p:cNvPr id="3" name="object 3"/>
          <p:cNvSpPr txBox="1"/>
          <p:nvPr/>
        </p:nvSpPr>
        <p:spPr>
          <a:xfrm>
            <a:off x="789351" y="1241530"/>
            <a:ext cx="4011072" cy="923330"/>
          </a:xfrm>
          <a:prstGeom prst="rect">
            <a:avLst/>
          </a:prstGeom>
        </p:spPr>
        <p:txBody>
          <a:bodyPr vert="horz" wrap="square" lIns="0" tIns="0" rIns="0" bIns="0" rtlCol="0">
            <a:spAutoFit/>
          </a:bodyPr>
          <a:lstStyle/>
          <a:p>
            <a:pPr marL="12700">
              <a:lnSpc>
                <a:spcPct val="100000"/>
              </a:lnSpc>
            </a:pPr>
            <a:r>
              <a:rPr lang="ru-RU" sz="2000" dirty="0" smtClean="0">
                <a:solidFill>
                  <a:srgbClr val="005493"/>
                </a:solidFill>
                <a:latin typeface="+mj-lt"/>
                <a:cs typeface="Lucida Sans"/>
              </a:rPr>
              <a:t>Для сохранения инварианта цикла</a:t>
            </a:r>
            <a:r>
              <a:rPr sz="2000" dirty="0" smtClean="0">
                <a:solidFill>
                  <a:srgbClr val="005493"/>
                </a:solidFill>
                <a:latin typeface="+mj-lt"/>
                <a:cs typeface="Lucida Sans"/>
              </a:rPr>
              <a:t>:</a:t>
            </a:r>
            <a:endParaRPr sz="2000" dirty="0">
              <a:latin typeface="+mj-lt"/>
              <a:cs typeface="Lucida Sans"/>
            </a:endParaRPr>
          </a:p>
          <a:p>
            <a:pPr>
              <a:lnSpc>
                <a:spcPct val="100000"/>
              </a:lnSpc>
              <a:spcBef>
                <a:spcPts val="25"/>
              </a:spcBef>
            </a:pPr>
            <a:endParaRPr sz="2000" dirty="0">
              <a:latin typeface="+mj-lt"/>
              <a:cs typeface="Times New Roman"/>
            </a:endParaRPr>
          </a:p>
          <a:p>
            <a:pPr marL="63500">
              <a:lnSpc>
                <a:spcPct val="100000"/>
              </a:lnSpc>
            </a:pPr>
            <a:r>
              <a:rPr sz="2000" baseline="-12037" dirty="0" smtClean="0">
                <a:latin typeface="+mj-lt"/>
                <a:cs typeface="PMingLiU"/>
              </a:rPr>
              <a:t>・</a:t>
            </a:r>
            <a:r>
              <a:rPr lang="ru-RU" sz="2000" dirty="0" smtClean="0">
                <a:latin typeface="+mj-lt"/>
                <a:cs typeface="Lucida Sans"/>
              </a:rPr>
              <a:t>Передвигаем указатель вправо</a:t>
            </a:r>
            <a:r>
              <a:rPr sz="2000" dirty="0" smtClean="0">
                <a:latin typeface="+mj-lt"/>
                <a:cs typeface="Lucida Sans"/>
              </a:rPr>
              <a:t>.</a:t>
            </a:r>
            <a:endParaRPr sz="2000" dirty="0">
              <a:latin typeface="+mj-lt"/>
              <a:cs typeface="Lucida Sans"/>
            </a:endParaRPr>
          </a:p>
        </p:txBody>
      </p:sp>
      <p:sp>
        <p:nvSpPr>
          <p:cNvPr id="4" name="object 4"/>
          <p:cNvSpPr txBox="1"/>
          <p:nvPr/>
        </p:nvSpPr>
        <p:spPr>
          <a:xfrm>
            <a:off x="840641" y="4198203"/>
            <a:ext cx="4527550" cy="923330"/>
          </a:xfrm>
          <a:prstGeom prst="rect">
            <a:avLst/>
          </a:prstGeom>
        </p:spPr>
        <p:txBody>
          <a:bodyPr vert="horz" wrap="square" lIns="0" tIns="0" rIns="0" bIns="0" rtlCol="0">
            <a:spAutoFit/>
          </a:bodyPr>
          <a:lstStyle/>
          <a:p>
            <a:pPr marL="12700">
              <a:lnSpc>
                <a:spcPct val="100000"/>
              </a:lnSpc>
            </a:pPr>
            <a:r>
              <a:rPr lang="ru-RU" sz="2000" baseline="-12037" dirty="0">
                <a:latin typeface="+mj-lt"/>
                <a:cs typeface="PMingLiU"/>
              </a:rPr>
              <a:t>・ </a:t>
            </a:r>
            <a:r>
              <a:rPr lang="ru-RU" sz="2000" spc="15" dirty="0" smtClean="0">
                <a:latin typeface="+mj-lt"/>
                <a:cs typeface="Lucida Sans"/>
              </a:rPr>
              <a:t>Двигаясь справа на лево</a:t>
            </a:r>
            <a:r>
              <a:rPr sz="2000" dirty="0" smtClean="0">
                <a:latin typeface="+mj-lt"/>
                <a:cs typeface="Lucida Sans"/>
              </a:rPr>
              <a:t>,</a:t>
            </a:r>
            <a:r>
              <a:rPr sz="2000" spc="-80" dirty="0" smtClean="0">
                <a:latin typeface="+mj-lt"/>
                <a:cs typeface="Lucida Sans"/>
              </a:rPr>
              <a:t> </a:t>
            </a:r>
            <a:r>
              <a:rPr lang="ru-RU" sz="2000" dirty="0" smtClean="0">
                <a:latin typeface="+mj-lt"/>
                <a:cs typeface="Lucida Sans"/>
              </a:rPr>
              <a:t>меняем местами </a:t>
            </a:r>
            <a:r>
              <a:rPr sz="2000" dirty="0" smtClean="0">
                <a:latin typeface="+mj-lt"/>
                <a:cs typeface="Lucida Sans Typewriter"/>
              </a:rPr>
              <a:t>a[</a:t>
            </a:r>
            <a:r>
              <a:rPr sz="2000" dirty="0" err="1" smtClean="0">
                <a:latin typeface="+mj-lt"/>
                <a:cs typeface="Lucida Sans Typewriter"/>
              </a:rPr>
              <a:t>i</a:t>
            </a:r>
            <a:r>
              <a:rPr sz="2000" dirty="0" smtClean="0">
                <a:latin typeface="+mj-lt"/>
                <a:cs typeface="Lucida Sans Typewriter"/>
              </a:rPr>
              <a:t>]</a:t>
            </a:r>
            <a:r>
              <a:rPr lang="ru-RU" sz="2000" dirty="0" smtClean="0">
                <a:latin typeface="+mj-lt"/>
                <a:cs typeface="Lucida Sans Typewriter"/>
              </a:rPr>
              <a:t> </a:t>
            </a:r>
            <a:r>
              <a:rPr lang="ru-RU" sz="2000" dirty="0" smtClean="0">
                <a:latin typeface="+mj-lt"/>
                <a:cs typeface="Lucida Sans"/>
              </a:rPr>
              <a:t>со всеми элементами, которые больше его самого</a:t>
            </a:r>
            <a:r>
              <a:rPr sz="2000" dirty="0" smtClean="0">
                <a:latin typeface="+mj-lt"/>
                <a:cs typeface="Lucida Sans"/>
              </a:rPr>
              <a:t>.</a:t>
            </a:r>
            <a:endParaRPr sz="2000" dirty="0">
              <a:latin typeface="+mj-lt"/>
              <a:cs typeface="Lucida Sans"/>
            </a:endParaRPr>
          </a:p>
        </p:txBody>
      </p:sp>
      <p:sp>
        <p:nvSpPr>
          <p:cNvPr id="5" name="object 5"/>
          <p:cNvSpPr/>
          <p:nvPr/>
        </p:nvSpPr>
        <p:spPr>
          <a:xfrm>
            <a:off x="1257300" y="2476500"/>
            <a:ext cx="1079500" cy="6985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24279" y="2543403"/>
            <a:ext cx="868044" cy="486409"/>
          </a:xfrm>
          <a:custGeom>
            <a:avLst/>
            <a:gdLst/>
            <a:ahLst/>
            <a:cxnLst/>
            <a:rect l="l" t="t" r="r" b="b"/>
            <a:pathLst>
              <a:path w="868044" h="486410">
                <a:moveTo>
                  <a:pt x="0" y="0"/>
                </a:moveTo>
                <a:lnTo>
                  <a:pt x="867905" y="0"/>
                </a:lnTo>
                <a:lnTo>
                  <a:pt x="867905" y="486410"/>
                </a:lnTo>
                <a:lnTo>
                  <a:pt x="0" y="486410"/>
                </a:lnTo>
                <a:lnTo>
                  <a:pt x="0" y="0"/>
                </a:lnTo>
                <a:close/>
              </a:path>
            </a:pathLst>
          </a:custGeom>
          <a:solidFill>
            <a:srgbClr val="FFFFFF"/>
          </a:solidFill>
        </p:spPr>
        <p:txBody>
          <a:bodyPr wrap="square" lIns="0" tIns="0" rIns="0" bIns="0" rtlCol="0"/>
          <a:lstStyle/>
          <a:p>
            <a:endParaRPr/>
          </a:p>
        </p:txBody>
      </p:sp>
      <p:sp>
        <p:nvSpPr>
          <p:cNvPr id="7" name="object 7"/>
          <p:cNvSpPr txBox="1"/>
          <p:nvPr/>
        </p:nvSpPr>
        <p:spPr>
          <a:xfrm>
            <a:off x="1469604" y="2648563"/>
            <a:ext cx="485140" cy="24384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i++;</a:t>
            </a:r>
            <a:endParaRPr sz="1500">
              <a:latin typeface="Lucida Sans Typewriter"/>
              <a:cs typeface="Lucida Sans Typewriter"/>
            </a:endParaRPr>
          </a:p>
        </p:txBody>
      </p:sp>
      <p:sp>
        <p:nvSpPr>
          <p:cNvPr id="8" name="object 8"/>
          <p:cNvSpPr/>
          <p:nvPr/>
        </p:nvSpPr>
        <p:spPr>
          <a:xfrm>
            <a:off x="6025362" y="1790585"/>
            <a:ext cx="1439545" cy="1507490"/>
          </a:xfrm>
          <a:custGeom>
            <a:avLst/>
            <a:gdLst/>
            <a:ahLst/>
            <a:cxnLst/>
            <a:rect l="l" t="t" r="r" b="b"/>
            <a:pathLst>
              <a:path w="1439545" h="1507489">
                <a:moveTo>
                  <a:pt x="0" y="0"/>
                </a:moveTo>
                <a:lnTo>
                  <a:pt x="1439519" y="0"/>
                </a:lnTo>
                <a:lnTo>
                  <a:pt x="1439519" y="1507324"/>
                </a:lnTo>
                <a:lnTo>
                  <a:pt x="0" y="1507324"/>
                </a:lnTo>
                <a:lnTo>
                  <a:pt x="0" y="0"/>
                </a:lnTo>
                <a:close/>
              </a:path>
            </a:pathLst>
          </a:custGeom>
          <a:solidFill>
            <a:srgbClr val="EBEBEB">
              <a:alpha val="48118"/>
            </a:srgbClr>
          </a:solidFill>
        </p:spPr>
        <p:txBody>
          <a:bodyPr wrap="square" lIns="0" tIns="0" rIns="0" bIns="0" rtlCol="0"/>
          <a:lstStyle/>
          <a:p>
            <a:endParaRPr/>
          </a:p>
        </p:txBody>
      </p:sp>
      <p:sp>
        <p:nvSpPr>
          <p:cNvPr id="9" name="object 9"/>
          <p:cNvSpPr/>
          <p:nvPr/>
        </p:nvSpPr>
        <p:spPr>
          <a:xfrm>
            <a:off x="6259919" y="2202357"/>
            <a:ext cx="1663064" cy="1704339"/>
          </a:xfrm>
          <a:custGeom>
            <a:avLst/>
            <a:gdLst/>
            <a:ahLst/>
            <a:cxnLst/>
            <a:rect l="l" t="t" r="r" b="b"/>
            <a:pathLst>
              <a:path w="1663065" h="1704339">
                <a:moveTo>
                  <a:pt x="0" y="0"/>
                </a:moveTo>
                <a:lnTo>
                  <a:pt x="1663001" y="0"/>
                </a:lnTo>
                <a:lnTo>
                  <a:pt x="1663001" y="1704124"/>
                </a:lnTo>
                <a:lnTo>
                  <a:pt x="0" y="1704124"/>
                </a:lnTo>
                <a:lnTo>
                  <a:pt x="0" y="0"/>
                </a:lnTo>
                <a:close/>
              </a:path>
            </a:pathLst>
          </a:custGeom>
          <a:solidFill>
            <a:srgbClr val="EBEBEB">
              <a:alpha val="48118"/>
            </a:srgbClr>
          </a:solidFill>
        </p:spPr>
        <p:txBody>
          <a:bodyPr wrap="square" lIns="0" tIns="0" rIns="0" bIns="0" rtlCol="0"/>
          <a:lstStyle/>
          <a:p>
            <a:endParaRPr/>
          </a:p>
        </p:txBody>
      </p:sp>
      <p:sp>
        <p:nvSpPr>
          <p:cNvPr id="10" name="object 10"/>
          <p:cNvSpPr/>
          <p:nvPr/>
        </p:nvSpPr>
        <p:spPr>
          <a:xfrm>
            <a:off x="5784176" y="1351508"/>
            <a:ext cx="3598303" cy="222989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331150" y="1190497"/>
            <a:ext cx="2089150" cy="1859914"/>
          </a:xfrm>
          <a:custGeom>
            <a:avLst/>
            <a:gdLst/>
            <a:ahLst/>
            <a:cxnLst/>
            <a:rect l="l" t="t" r="r" b="b"/>
            <a:pathLst>
              <a:path w="2089150" h="1859914">
                <a:moveTo>
                  <a:pt x="0" y="0"/>
                </a:moveTo>
                <a:lnTo>
                  <a:pt x="2088692" y="0"/>
                </a:lnTo>
                <a:lnTo>
                  <a:pt x="2088692" y="1859800"/>
                </a:lnTo>
                <a:lnTo>
                  <a:pt x="0" y="1859800"/>
                </a:lnTo>
                <a:lnTo>
                  <a:pt x="0" y="0"/>
                </a:lnTo>
                <a:close/>
              </a:path>
            </a:pathLst>
          </a:custGeom>
          <a:solidFill>
            <a:srgbClr val="EBEBEB">
              <a:alpha val="48118"/>
            </a:srgbClr>
          </a:solidFill>
        </p:spPr>
        <p:txBody>
          <a:bodyPr wrap="square" lIns="0" tIns="0" rIns="0" bIns="0" rtlCol="0"/>
          <a:lstStyle/>
          <a:p>
            <a:endParaRPr/>
          </a:p>
        </p:txBody>
      </p:sp>
      <p:sp>
        <p:nvSpPr>
          <p:cNvPr id="14" name="object 14"/>
          <p:cNvSpPr txBox="1"/>
          <p:nvPr/>
        </p:nvSpPr>
        <p:spPr>
          <a:xfrm>
            <a:off x="7201650" y="3072810"/>
            <a:ext cx="115570" cy="247650"/>
          </a:xfrm>
          <a:prstGeom prst="rect">
            <a:avLst/>
          </a:prstGeom>
        </p:spPr>
        <p:txBody>
          <a:bodyPr vert="horz" wrap="square" lIns="0" tIns="0" rIns="0" bIns="0" rtlCol="0">
            <a:spAutoFit/>
          </a:bodyPr>
          <a:lstStyle/>
          <a:p>
            <a:pPr>
              <a:lnSpc>
                <a:spcPct val="100000"/>
              </a:lnSpc>
            </a:pPr>
            <a:r>
              <a:rPr sz="1500" dirty="0">
                <a:solidFill>
                  <a:srgbClr val="8D3124"/>
                </a:solidFill>
                <a:latin typeface="Symbol"/>
                <a:cs typeface="Symbol"/>
              </a:rPr>
              <a:t></a:t>
            </a:r>
            <a:endParaRPr sz="1500">
              <a:latin typeface="Symbol"/>
              <a:cs typeface="Symbol"/>
            </a:endParaRPr>
          </a:p>
        </p:txBody>
      </p:sp>
      <p:sp>
        <p:nvSpPr>
          <p:cNvPr id="15" name="object 15"/>
          <p:cNvSpPr/>
          <p:nvPr/>
        </p:nvSpPr>
        <p:spPr>
          <a:xfrm>
            <a:off x="1244600" y="5372100"/>
            <a:ext cx="3835400" cy="152400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320253" y="5437682"/>
            <a:ext cx="3615054" cy="1306830"/>
          </a:xfrm>
          <a:custGeom>
            <a:avLst/>
            <a:gdLst/>
            <a:ahLst/>
            <a:cxnLst/>
            <a:rect l="l" t="t" r="r" b="b"/>
            <a:pathLst>
              <a:path w="3615054" h="1306829">
                <a:moveTo>
                  <a:pt x="0" y="0"/>
                </a:moveTo>
                <a:lnTo>
                  <a:pt x="3614674" y="0"/>
                </a:lnTo>
                <a:lnTo>
                  <a:pt x="3614674" y="1306626"/>
                </a:lnTo>
                <a:lnTo>
                  <a:pt x="0" y="1306626"/>
                </a:lnTo>
                <a:lnTo>
                  <a:pt x="0" y="0"/>
                </a:lnTo>
                <a:close/>
              </a:path>
            </a:pathLst>
          </a:custGeom>
          <a:solidFill>
            <a:srgbClr val="FFFFFF"/>
          </a:solidFill>
        </p:spPr>
        <p:txBody>
          <a:bodyPr wrap="square" lIns="0" tIns="0" rIns="0" bIns="0" rtlCol="0"/>
          <a:lstStyle/>
          <a:p>
            <a:endParaRPr/>
          </a:p>
        </p:txBody>
      </p:sp>
      <p:sp>
        <p:nvSpPr>
          <p:cNvPr id="17" name="object 17"/>
          <p:cNvSpPr txBox="1"/>
          <p:nvPr/>
        </p:nvSpPr>
        <p:spPr>
          <a:xfrm>
            <a:off x="1465578" y="5494836"/>
            <a:ext cx="3469729" cy="1148520"/>
          </a:xfrm>
          <a:prstGeom prst="rect">
            <a:avLst/>
          </a:prstGeom>
        </p:spPr>
        <p:txBody>
          <a:bodyPr vert="horz" wrap="square" lIns="0" tIns="0" rIns="0" bIns="0" rtlCol="0">
            <a:spAutoFit/>
          </a:bodyPr>
          <a:lstStyle/>
          <a:p>
            <a:pPr marL="356870" marR="5080" indent="-344805">
              <a:lnSpc>
                <a:spcPct val="121000"/>
              </a:lnSpc>
            </a:pPr>
            <a:r>
              <a:rPr sz="1500" dirty="0">
                <a:latin typeface="Lucida Sans Typewriter"/>
                <a:cs typeface="Lucida Sans Typewriter"/>
              </a:rPr>
              <a:t>for (int j = i; j &gt; 0;</a:t>
            </a:r>
            <a:r>
              <a:rPr sz="1500" spc="-95" dirty="0">
                <a:latin typeface="Lucida Sans Typewriter"/>
                <a:cs typeface="Lucida Sans Typewriter"/>
              </a:rPr>
              <a:t> </a:t>
            </a:r>
            <a:r>
              <a:rPr sz="1500" dirty="0">
                <a:latin typeface="Lucida Sans Typewriter"/>
                <a:cs typeface="Lucida Sans Typewriter"/>
              </a:rPr>
              <a:t>j--) </a:t>
            </a:r>
            <a:endParaRPr lang="en-US" sz="1500" dirty="0" smtClean="0">
              <a:latin typeface="Lucida Sans Typewriter"/>
              <a:cs typeface="Lucida Sans Typewriter"/>
            </a:endParaRPr>
          </a:p>
          <a:p>
            <a:pPr marL="355600" marR="5080" indent="3175">
              <a:lnSpc>
                <a:spcPct val="121000"/>
              </a:lnSpc>
            </a:pPr>
            <a:r>
              <a:rPr sz="1500" dirty="0" smtClean="0">
                <a:latin typeface="Lucida Sans Typewriter"/>
                <a:cs typeface="Lucida Sans Typewriter"/>
              </a:rPr>
              <a:t>if </a:t>
            </a:r>
            <a:r>
              <a:rPr sz="1500" dirty="0">
                <a:latin typeface="Lucida Sans Typewriter"/>
                <a:cs typeface="Lucida Sans Typewriter"/>
              </a:rPr>
              <a:t>(less(a[j],</a:t>
            </a:r>
            <a:r>
              <a:rPr sz="1500" spc="-95" dirty="0">
                <a:latin typeface="Lucida Sans Typewriter"/>
                <a:cs typeface="Lucida Sans Typewriter"/>
              </a:rPr>
              <a:t> </a:t>
            </a:r>
            <a:r>
              <a:rPr sz="1500" dirty="0">
                <a:latin typeface="Lucida Sans Typewriter"/>
                <a:cs typeface="Lucida Sans Typewriter"/>
              </a:rPr>
              <a:t>a[j-1]))</a:t>
            </a:r>
          </a:p>
          <a:p>
            <a:pPr marL="620713" marR="349250">
              <a:lnSpc>
                <a:spcPts val="2180"/>
              </a:lnSpc>
              <a:spcBef>
                <a:spcPts val="55"/>
              </a:spcBef>
            </a:pPr>
            <a:r>
              <a:rPr sz="1500" dirty="0">
                <a:latin typeface="Lucida Sans Typewriter"/>
                <a:cs typeface="Lucida Sans Typewriter"/>
              </a:rPr>
              <a:t>exch(a, j,</a:t>
            </a:r>
            <a:r>
              <a:rPr sz="1500" spc="-95" dirty="0">
                <a:latin typeface="Lucida Sans Typewriter"/>
                <a:cs typeface="Lucida Sans Typewriter"/>
              </a:rPr>
              <a:t> </a:t>
            </a:r>
            <a:r>
              <a:rPr sz="1500" dirty="0">
                <a:latin typeface="Lucida Sans Typewriter"/>
                <a:cs typeface="Lucida Sans Typewriter"/>
              </a:rPr>
              <a:t>j-1); </a:t>
            </a:r>
            <a:endParaRPr lang="en-US" sz="1500" dirty="0" smtClean="0">
              <a:latin typeface="Lucida Sans Typewriter"/>
              <a:cs typeface="Lucida Sans Typewriter"/>
            </a:endParaRPr>
          </a:p>
          <a:p>
            <a:pPr marL="355600" marR="349250" indent="3175">
              <a:lnSpc>
                <a:spcPts val="2180"/>
              </a:lnSpc>
              <a:spcBef>
                <a:spcPts val="55"/>
              </a:spcBef>
            </a:pPr>
            <a:r>
              <a:rPr sz="1500" dirty="0" smtClean="0">
                <a:latin typeface="Lucida Sans Typewriter"/>
                <a:cs typeface="Lucida Sans Typewriter"/>
              </a:rPr>
              <a:t>else</a:t>
            </a:r>
            <a:r>
              <a:rPr sz="1500" spc="-100" dirty="0" smtClean="0">
                <a:latin typeface="Lucida Sans Typewriter"/>
                <a:cs typeface="Lucida Sans Typewriter"/>
              </a:rPr>
              <a:t> </a:t>
            </a:r>
            <a:r>
              <a:rPr sz="1500" dirty="0">
                <a:latin typeface="Lucida Sans Typewriter"/>
                <a:cs typeface="Lucida Sans Typewriter"/>
              </a:rPr>
              <a:t>break;</a:t>
            </a:r>
          </a:p>
        </p:txBody>
      </p:sp>
      <p:sp>
        <p:nvSpPr>
          <p:cNvPr id="18" name="object 18"/>
          <p:cNvSpPr/>
          <p:nvPr/>
        </p:nvSpPr>
        <p:spPr>
          <a:xfrm>
            <a:off x="5080000" y="4368800"/>
            <a:ext cx="4495800" cy="255270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7284263" y="4693767"/>
            <a:ext cx="1901825" cy="1764030"/>
          </a:xfrm>
          <a:custGeom>
            <a:avLst/>
            <a:gdLst/>
            <a:ahLst/>
            <a:cxnLst/>
            <a:rect l="l" t="t" r="r" b="b"/>
            <a:pathLst>
              <a:path w="1901825" h="1764029">
                <a:moveTo>
                  <a:pt x="0" y="0"/>
                </a:moveTo>
                <a:lnTo>
                  <a:pt x="1901545" y="0"/>
                </a:lnTo>
                <a:lnTo>
                  <a:pt x="1901545" y="1763877"/>
                </a:lnTo>
                <a:lnTo>
                  <a:pt x="0" y="1763877"/>
                </a:lnTo>
                <a:lnTo>
                  <a:pt x="0" y="0"/>
                </a:lnTo>
                <a:close/>
              </a:path>
            </a:pathLst>
          </a:custGeom>
          <a:solidFill>
            <a:srgbClr val="EBEBEB">
              <a:alpha val="48118"/>
            </a:srgbClr>
          </a:solidFill>
        </p:spPr>
        <p:txBody>
          <a:bodyPr wrap="square" lIns="0" tIns="0" rIns="0" bIns="0" rtlCol="0"/>
          <a:lstStyle/>
          <a:p>
            <a:endParaRPr/>
          </a:p>
        </p:txBody>
      </p:sp>
      <p:sp>
        <p:nvSpPr>
          <p:cNvPr id="21" name="object 21"/>
          <p:cNvSpPr txBox="1"/>
          <p:nvPr/>
        </p:nvSpPr>
        <p:spPr>
          <a:xfrm>
            <a:off x="6360959" y="6429522"/>
            <a:ext cx="930275" cy="230832"/>
          </a:xfrm>
          <a:prstGeom prst="rect">
            <a:avLst/>
          </a:prstGeom>
        </p:spPr>
        <p:txBody>
          <a:bodyPr vert="horz" wrap="square" lIns="0" tIns="0" rIns="0" bIns="0" rtlCol="0">
            <a:spAutoFit/>
          </a:bodyPr>
          <a:lstStyle/>
          <a:p>
            <a:pPr marL="221615">
              <a:lnSpc>
                <a:spcPct val="100000"/>
              </a:lnSpc>
            </a:pPr>
            <a:r>
              <a:rPr sz="1500" dirty="0">
                <a:solidFill>
                  <a:srgbClr val="0048AA"/>
                </a:solidFill>
                <a:latin typeface="Symbol"/>
                <a:cs typeface="Symbol"/>
              </a:rPr>
              <a:t></a:t>
            </a:r>
            <a:r>
              <a:rPr sz="1500" dirty="0">
                <a:solidFill>
                  <a:srgbClr val="0048AA"/>
                </a:solidFill>
                <a:latin typeface="Times New Roman"/>
                <a:cs typeface="Times New Roman"/>
              </a:rPr>
              <a:t>  </a:t>
            </a:r>
            <a:r>
              <a:rPr sz="2250" baseline="1851" dirty="0">
                <a:solidFill>
                  <a:srgbClr val="0048AA"/>
                </a:solidFill>
                <a:latin typeface="Symbol"/>
                <a:cs typeface="Symbol"/>
              </a:rPr>
              <a:t></a:t>
            </a:r>
            <a:r>
              <a:rPr sz="2250" baseline="1851" dirty="0">
                <a:solidFill>
                  <a:srgbClr val="0048AA"/>
                </a:solidFill>
                <a:latin typeface="Times New Roman"/>
                <a:cs typeface="Times New Roman"/>
              </a:rPr>
              <a:t>  </a:t>
            </a:r>
            <a:r>
              <a:rPr sz="1500" dirty="0">
                <a:solidFill>
                  <a:srgbClr val="0048AA"/>
                </a:solidFill>
                <a:latin typeface="Symbol"/>
                <a:cs typeface="Symbol"/>
              </a:rPr>
              <a:t></a:t>
            </a:r>
            <a:r>
              <a:rPr sz="1500" spc="-130" dirty="0">
                <a:solidFill>
                  <a:srgbClr val="0048AA"/>
                </a:solidFill>
                <a:latin typeface="Times New Roman"/>
                <a:cs typeface="Times New Roman"/>
              </a:rPr>
              <a:t> </a:t>
            </a:r>
            <a:r>
              <a:rPr sz="1500" dirty="0" smtClean="0">
                <a:solidFill>
                  <a:srgbClr val="8D3124"/>
                </a:solidFill>
                <a:latin typeface="Symbol"/>
                <a:cs typeface="Symbol"/>
              </a:rPr>
              <a:t></a:t>
            </a:r>
            <a:endParaRPr sz="1500" dirty="0">
              <a:latin typeface="Symbol"/>
              <a:cs typeface="Symbol"/>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27</a:t>
            </a:fld>
            <a:endParaRPr dirty="0"/>
          </a:p>
        </p:txBody>
      </p:sp>
      <p:sp>
        <p:nvSpPr>
          <p:cNvPr id="24" name="object 7"/>
          <p:cNvSpPr txBox="1"/>
          <p:nvPr/>
        </p:nvSpPr>
        <p:spPr>
          <a:xfrm>
            <a:off x="5301342" y="3090326"/>
            <a:ext cx="1981200" cy="207749"/>
          </a:xfrm>
          <a:prstGeom prst="rect">
            <a:avLst/>
          </a:prstGeom>
        </p:spPr>
        <p:txBody>
          <a:bodyPr vert="horz" wrap="square" lIns="0" tIns="0" rIns="0" bIns="0" rtlCol="0">
            <a:spAutoFit/>
          </a:bodyPr>
          <a:lstStyle/>
          <a:p>
            <a:pPr marL="12700">
              <a:lnSpc>
                <a:spcPct val="100000"/>
              </a:lnSpc>
            </a:pPr>
            <a:r>
              <a:rPr lang="ru-RU" sz="1350" dirty="0" smtClean="0">
                <a:solidFill>
                  <a:srgbClr val="8D3124"/>
                </a:solidFill>
                <a:latin typeface="Lucida Sans"/>
                <a:cs typeface="Lucida Sans"/>
              </a:rPr>
              <a:t>В порядке возрастания</a:t>
            </a:r>
            <a:endParaRPr sz="1350" dirty="0">
              <a:latin typeface="Lucida Sans"/>
              <a:cs typeface="Lucida Sans"/>
            </a:endParaRPr>
          </a:p>
        </p:txBody>
      </p:sp>
      <p:sp>
        <p:nvSpPr>
          <p:cNvPr id="25" name="object 9"/>
          <p:cNvSpPr txBox="1"/>
          <p:nvPr/>
        </p:nvSpPr>
        <p:spPr>
          <a:xfrm>
            <a:off x="7504447" y="3090326"/>
            <a:ext cx="1846182" cy="207749"/>
          </a:xfrm>
          <a:prstGeom prst="rect">
            <a:avLst/>
          </a:prstGeom>
        </p:spPr>
        <p:txBody>
          <a:bodyPr vert="horz" wrap="square" lIns="0" tIns="0" rIns="0" bIns="0" rtlCol="0">
            <a:spAutoFit/>
          </a:bodyPr>
          <a:lstStyle/>
          <a:p>
            <a:pPr marL="12700">
              <a:lnSpc>
                <a:spcPct val="100000"/>
              </a:lnSpc>
            </a:pPr>
            <a:r>
              <a:rPr lang="ru-RU" sz="1350" dirty="0" smtClean="0">
                <a:solidFill>
                  <a:srgbClr val="8D3124"/>
                </a:solidFill>
                <a:latin typeface="Lucida Sans"/>
                <a:cs typeface="Lucida Sans"/>
              </a:rPr>
              <a:t>Не рассматривались</a:t>
            </a:r>
            <a:endParaRPr sz="1350" dirty="0">
              <a:latin typeface="Lucida Sans"/>
              <a:cs typeface="Lucida Sans"/>
            </a:endParaRPr>
          </a:p>
        </p:txBody>
      </p:sp>
      <p:sp>
        <p:nvSpPr>
          <p:cNvPr id="26" name="object 7"/>
          <p:cNvSpPr txBox="1"/>
          <p:nvPr/>
        </p:nvSpPr>
        <p:spPr>
          <a:xfrm>
            <a:off x="5606854" y="6705600"/>
            <a:ext cx="1981200" cy="207749"/>
          </a:xfrm>
          <a:prstGeom prst="rect">
            <a:avLst/>
          </a:prstGeom>
        </p:spPr>
        <p:txBody>
          <a:bodyPr vert="horz" wrap="square" lIns="0" tIns="0" rIns="0" bIns="0" rtlCol="0">
            <a:spAutoFit/>
          </a:bodyPr>
          <a:lstStyle/>
          <a:p>
            <a:pPr marL="12700">
              <a:lnSpc>
                <a:spcPct val="100000"/>
              </a:lnSpc>
            </a:pPr>
            <a:r>
              <a:rPr lang="ru-RU" sz="1350" dirty="0" smtClean="0">
                <a:solidFill>
                  <a:srgbClr val="8D3124"/>
                </a:solidFill>
                <a:latin typeface="Lucida Sans"/>
                <a:cs typeface="Lucida Sans"/>
              </a:rPr>
              <a:t>В порядке возрастания</a:t>
            </a:r>
            <a:endParaRPr sz="1350" dirty="0">
              <a:latin typeface="Lucida Sans"/>
              <a:cs typeface="Lucida Sans"/>
            </a:endParaRPr>
          </a:p>
        </p:txBody>
      </p:sp>
      <p:sp>
        <p:nvSpPr>
          <p:cNvPr id="27" name="object 9"/>
          <p:cNvSpPr txBox="1"/>
          <p:nvPr/>
        </p:nvSpPr>
        <p:spPr>
          <a:xfrm>
            <a:off x="7809959" y="6705600"/>
            <a:ext cx="1846182" cy="207749"/>
          </a:xfrm>
          <a:prstGeom prst="rect">
            <a:avLst/>
          </a:prstGeom>
        </p:spPr>
        <p:txBody>
          <a:bodyPr vert="horz" wrap="square" lIns="0" tIns="0" rIns="0" bIns="0" rtlCol="0">
            <a:spAutoFit/>
          </a:bodyPr>
          <a:lstStyle/>
          <a:p>
            <a:pPr marL="12700">
              <a:lnSpc>
                <a:spcPct val="100000"/>
              </a:lnSpc>
            </a:pPr>
            <a:r>
              <a:rPr lang="ru-RU" sz="1350" dirty="0" smtClean="0">
                <a:solidFill>
                  <a:srgbClr val="8D3124"/>
                </a:solidFill>
                <a:latin typeface="Lucida Sans"/>
                <a:cs typeface="Lucida Sans"/>
              </a:rPr>
              <a:t>Не рассматривались</a:t>
            </a:r>
            <a:endParaRPr sz="1350" dirty="0">
              <a:latin typeface="Lucida Sans"/>
              <a:cs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7" grpId="0"/>
      <p:bldP spid="18" grpId="0" animBg="1"/>
      <p:bldP spid="20" grpId="0" animBg="1"/>
      <p:bldP spid="21" grpId="0"/>
      <p:bldP spid="22"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10" dirty="0" smtClean="0">
                <a:latin typeface="+mj-lt"/>
              </a:rPr>
              <a:t>Сортировка вставками</a:t>
            </a:r>
            <a:r>
              <a:rPr sz="2800" b="1" spc="35" dirty="0" smtClean="0">
                <a:latin typeface="+mj-lt"/>
              </a:rPr>
              <a:t>: </a:t>
            </a:r>
            <a:r>
              <a:rPr lang="ru-RU" sz="2800" b="1" spc="-5" dirty="0" smtClean="0">
                <a:latin typeface="+mj-lt"/>
              </a:rPr>
              <a:t>реализация на </a:t>
            </a:r>
            <a:r>
              <a:rPr lang="en-US" sz="2800" b="1" spc="-5" dirty="0" smtClean="0">
                <a:latin typeface="+mj-lt"/>
              </a:rPr>
              <a:t>Java</a:t>
            </a:r>
            <a:endParaRPr sz="2800" b="1" spc="15" dirty="0">
              <a:latin typeface="+mj-lt"/>
            </a:endParaRPr>
          </a:p>
        </p:txBody>
      </p:sp>
      <p:sp>
        <p:nvSpPr>
          <p:cNvPr id="3" name="object 3"/>
          <p:cNvSpPr/>
          <p:nvPr/>
        </p:nvSpPr>
        <p:spPr>
          <a:xfrm>
            <a:off x="1460500" y="1435100"/>
            <a:ext cx="7302500" cy="5346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30502" y="1508277"/>
            <a:ext cx="7086600" cy="5131435"/>
          </a:xfrm>
          <a:custGeom>
            <a:avLst/>
            <a:gdLst/>
            <a:ahLst/>
            <a:cxnLst/>
            <a:rect l="l" t="t" r="r" b="b"/>
            <a:pathLst>
              <a:path w="7086600" h="5131434">
                <a:moveTo>
                  <a:pt x="0" y="0"/>
                </a:moveTo>
                <a:lnTo>
                  <a:pt x="7086282" y="0"/>
                </a:lnTo>
                <a:lnTo>
                  <a:pt x="7086282" y="5131120"/>
                </a:lnTo>
                <a:lnTo>
                  <a:pt x="0" y="5131120"/>
                </a:lnTo>
                <a:lnTo>
                  <a:pt x="0" y="0"/>
                </a:lnTo>
                <a:close/>
              </a:path>
            </a:pathLst>
          </a:custGeom>
          <a:solidFill>
            <a:srgbClr val="CBCBCB"/>
          </a:solidFill>
        </p:spPr>
        <p:txBody>
          <a:bodyPr wrap="square" lIns="0" tIns="0" rIns="0" bIns="0" rtlCol="0"/>
          <a:lstStyle/>
          <a:p>
            <a:endParaRPr/>
          </a:p>
        </p:txBody>
      </p:sp>
      <p:sp>
        <p:nvSpPr>
          <p:cNvPr id="12" name="Прямоугольник 11"/>
          <p:cNvSpPr/>
          <p:nvPr/>
        </p:nvSpPr>
        <p:spPr>
          <a:xfrm>
            <a:off x="1688526" y="2743200"/>
            <a:ext cx="6769674"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bject 5"/>
          <p:cNvSpPr txBox="1"/>
          <p:nvPr/>
        </p:nvSpPr>
        <p:spPr>
          <a:xfrm>
            <a:off x="1688526" y="1613437"/>
            <a:ext cx="7144476" cy="4605620"/>
          </a:xfrm>
          <a:prstGeom prst="rect">
            <a:avLst/>
          </a:prstGeom>
        </p:spPr>
        <p:txBody>
          <a:bodyPr vert="horz" wrap="square" lIns="0" tIns="0" rIns="0" bIns="0" rtlCol="0">
            <a:spAutoFit/>
          </a:bodyPr>
          <a:lstStyle/>
          <a:p>
            <a:pPr>
              <a:lnSpc>
                <a:spcPct val="100000"/>
              </a:lnSpc>
            </a:pPr>
            <a:r>
              <a:rPr sz="1500" dirty="0">
                <a:latin typeface="Lucida Sans Typewriter"/>
                <a:cs typeface="Lucida Sans Typewriter"/>
              </a:rPr>
              <a:t>public class</a:t>
            </a:r>
            <a:r>
              <a:rPr sz="1500" spc="-95" dirty="0">
                <a:latin typeface="Lucida Sans Typewriter"/>
                <a:cs typeface="Lucida Sans Typewriter"/>
              </a:rPr>
              <a:t> </a:t>
            </a:r>
            <a:r>
              <a:rPr sz="1500" dirty="0" err="1" smtClean="0">
                <a:latin typeface="Lucida Sans Typewriter"/>
                <a:cs typeface="Lucida Sans Typewriter"/>
              </a:rPr>
              <a:t>Insertio</a:t>
            </a:r>
            <a:r>
              <a:rPr lang="en-US" sz="1500" dirty="0" err="1" smtClean="0">
                <a:latin typeface="Lucida Sans Typewriter"/>
                <a:cs typeface="Lucida Sans Typewriter"/>
              </a:rPr>
              <a:t>nSort</a:t>
            </a:r>
            <a:endParaRPr sz="1500" dirty="0">
              <a:latin typeface="Lucida Sans Typewriter"/>
              <a:cs typeface="Lucida Sans Typewriter"/>
            </a:endParaRPr>
          </a:p>
          <a:p>
            <a:pPr>
              <a:lnSpc>
                <a:spcPct val="100000"/>
              </a:lnSpc>
              <a:spcBef>
                <a:spcPts val="375"/>
              </a:spcBef>
            </a:pPr>
            <a:r>
              <a:rPr sz="1500" dirty="0">
                <a:latin typeface="Lucida Sans Typewriter"/>
                <a:cs typeface="Lucida Sans Typewriter"/>
              </a:rPr>
              <a:t>{</a:t>
            </a:r>
          </a:p>
          <a:p>
            <a:pPr marL="344170">
              <a:lnSpc>
                <a:spcPct val="100000"/>
              </a:lnSpc>
              <a:spcBef>
                <a:spcPts val="300"/>
              </a:spcBef>
            </a:pPr>
            <a:r>
              <a:rPr sz="1500" dirty="0">
                <a:latin typeface="Lucida Sans Typewriter"/>
                <a:cs typeface="Lucida Sans Typewriter"/>
              </a:rPr>
              <a:t>public static void sort(Comparable[]</a:t>
            </a:r>
            <a:r>
              <a:rPr sz="1500" spc="-90" dirty="0">
                <a:latin typeface="Lucida Sans Typewriter"/>
                <a:cs typeface="Lucida Sans Typewriter"/>
              </a:rPr>
              <a:t> </a:t>
            </a:r>
            <a:r>
              <a:rPr sz="1500" dirty="0">
                <a:latin typeface="Lucida Sans Typewriter"/>
                <a:cs typeface="Lucida Sans Typewriter"/>
              </a:rPr>
              <a:t>a)</a:t>
            </a:r>
          </a:p>
          <a:p>
            <a:pPr marL="344170">
              <a:lnSpc>
                <a:spcPct val="100000"/>
              </a:lnSpc>
              <a:spcBef>
                <a:spcPts val="375"/>
              </a:spcBef>
            </a:pPr>
            <a:r>
              <a:rPr sz="1500" dirty="0" smtClean="0">
                <a:latin typeface="Lucida Sans Typewriter"/>
                <a:cs typeface="Lucida Sans Typewriter"/>
              </a:rPr>
              <a:t>{</a:t>
            </a:r>
            <a:endParaRPr lang="en-US" sz="1500" dirty="0" smtClean="0">
              <a:latin typeface="Lucida Sans Typewriter"/>
              <a:cs typeface="Lucida Sans Typewriter"/>
            </a:endParaRPr>
          </a:p>
          <a:p>
            <a:pPr marL="694055">
              <a:lnSpc>
                <a:spcPct val="100000"/>
              </a:lnSpc>
              <a:spcBef>
                <a:spcPts val="385"/>
              </a:spcBef>
            </a:pPr>
            <a:r>
              <a:rPr lang="en-US" sz="1500" dirty="0" err="1" smtClean="0">
                <a:latin typeface="Lucida Sans Typewriter"/>
                <a:cs typeface="Lucida Sans Typewriter"/>
              </a:rPr>
              <a:t>int</a:t>
            </a:r>
            <a:r>
              <a:rPr lang="en-US" sz="1500" dirty="0" smtClean="0">
                <a:latin typeface="Lucida Sans Typewriter"/>
                <a:cs typeface="Lucida Sans Typewriter"/>
              </a:rPr>
              <a:t> N =</a:t>
            </a:r>
            <a:r>
              <a:rPr lang="en-US" sz="1500" spc="-95" dirty="0" smtClean="0">
                <a:latin typeface="Lucida Sans Typewriter"/>
                <a:cs typeface="Lucida Sans Typewriter"/>
              </a:rPr>
              <a:t> </a:t>
            </a:r>
            <a:r>
              <a:rPr lang="en-US" sz="1500" dirty="0" err="1" smtClean="0">
                <a:latin typeface="Lucida Sans Typewriter"/>
                <a:cs typeface="Lucida Sans Typewriter"/>
              </a:rPr>
              <a:t>a.length</a:t>
            </a:r>
            <a:r>
              <a:rPr lang="en-US" sz="1500" dirty="0" smtClean="0">
                <a:latin typeface="Lucida Sans Typewriter"/>
                <a:cs typeface="Lucida Sans Typewriter"/>
              </a:rPr>
              <a:t>;</a:t>
            </a:r>
          </a:p>
          <a:p>
            <a:pPr marL="1038860" marR="2633980" indent="-344805">
              <a:lnSpc>
                <a:spcPts val="2180"/>
              </a:lnSpc>
              <a:spcBef>
                <a:spcPts val="55"/>
              </a:spcBef>
            </a:pPr>
            <a:r>
              <a:rPr lang="en-US" sz="1500" dirty="0" smtClean="0">
                <a:latin typeface="Lucida Sans Typewriter"/>
                <a:cs typeface="Lucida Sans Typewriter"/>
              </a:rPr>
              <a:t>for (</a:t>
            </a:r>
            <a:r>
              <a:rPr lang="en-US" sz="1500" dirty="0" err="1" smtClean="0">
                <a:latin typeface="Lucida Sans Typewriter"/>
                <a:cs typeface="Lucida Sans Typewriter"/>
              </a:rPr>
              <a:t>int</a:t>
            </a:r>
            <a:r>
              <a:rPr lang="en-US" sz="1500" dirty="0" smtClean="0">
                <a:latin typeface="Lucida Sans Typewriter"/>
                <a:cs typeface="Lucida Sans Typewriter"/>
              </a:rPr>
              <a:t> </a:t>
            </a:r>
            <a:r>
              <a:rPr lang="en-US" sz="1500" dirty="0" err="1" smtClean="0">
                <a:latin typeface="Lucida Sans Typewriter"/>
                <a:cs typeface="Lucida Sans Typewriter"/>
              </a:rPr>
              <a:t>i</a:t>
            </a:r>
            <a:r>
              <a:rPr lang="en-US" sz="1500" dirty="0" smtClean="0">
                <a:latin typeface="Lucida Sans Typewriter"/>
                <a:cs typeface="Lucida Sans Typewriter"/>
              </a:rPr>
              <a:t> = 0; </a:t>
            </a:r>
            <a:r>
              <a:rPr lang="en-US" sz="1500" dirty="0" err="1" smtClean="0">
                <a:latin typeface="Lucida Sans Typewriter"/>
                <a:cs typeface="Lucida Sans Typewriter"/>
              </a:rPr>
              <a:t>i</a:t>
            </a:r>
            <a:r>
              <a:rPr lang="en-US" sz="1500" dirty="0" smtClean="0">
                <a:latin typeface="Lucida Sans Typewriter"/>
                <a:cs typeface="Lucida Sans Typewriter"/>
              </a:rPr>
              <a:t> &lt; N; </a:t>
            </a:r>
            <a:r>
              <a:rPr lang="en-US" sz="1500" dirty="0" err="1" smtClean="0">
                <a:latin typeface="Lucida Sans Typewriter"/>
                <a:cs typeface="Lucida Sans Typewriter"/>
              </a:rPr>
              <a:t>i</a:t>
            </a:r>
            <a:r>
              <a:rPr lang="en-US" sz="1500" dirty="0" smtClean="0">
                <a:latin typeface="Lucida Sans Typewriter"/>
                <a:cs typeface="Lucida Sans Typewriter"/>
              </a:rPr>
              <a:t>++)  for (</a:t>
            </a:r>
            <a:r>
              <a:rPr lang="en-US" sz="1500" dirty="0" err="1" smtClean="0">
                <a:latin typeface="Lucida Sans Typewriter"/>
                <a:cs typeface="Lucida Sans Typewriter"/>
              </a:rPr>
              <a:t>int</a:t>
            </a:r>
            <a:r>
              <a:rPr lang="en-US" sz="1500" dirty="0" smtClean="0">
                <a:latin typeface="Lucida Sans Typewriter"/>
                <a:cs typeface="Lucida Sans Typewriter"/>
              </a:rPr>
              <a:t> j = </a:t>
            </a:r>
            <a:r>
              <a:rPr lang="en-US" sz="1500" dirty="0" err="1" smtClean="0">
                <a:latin typeface="Lucida Sans Typewriter"/>
                <a:cs typeface="Lucida Sans Typewriter"/>
              </a:rPr>
              <a:t>i</a:t>
            </a:r>
            <a:r>
              <a:rPr lang="en-US" sz="1500" dirty="0" smtClean="0">
                <a:latin typeface="Lucida Sans Typewriter"/>
                <a:cs typeface="Lucida Sans Typewriter"/>
              </a:rPr>
              <a:t>; j &gt; 0;</a:t>
            </a:r>
            <a:r>
              <a:rPr lang="en-US" sz="1500" spc="-95" dirty="0" smtClean="0">
                <a:latin typeface="Lucida Sans Typewriter"/>
                <a:cs typeface="Lucida Sans Typewriter"/>
              </a:rPr>
              <a:t> </a:t>
            </a:r>
            <a:r>
              <a:rPr lang="en-US" sz="1500" dirty="0" smtClean="0">
                <a:latin typeface="Lucida Sans Typewriter"/>
                <a:cs typeface="Lucida Sans Typewriter"/>
              </a:rPr>
              <a:t>j--)</a:t>
            </a:r>
          </a:p>
          <a:p>
            <a:pPr marL="1338263">
              <a:lnSpc>
                <a:spcPct val="100000"/>
              </a:lnSpc>
              <a:spcBef>
                <a:spcPts val="165"/>
              </a:spcBef>
            </a:pPr>
            <a:r>
              <a:rPr lang="en-US" sz="1500" dirty="0" smtClean="0">
                <a:latin typeface="Lucida Sans Typewriter"/>
                <a:cs typeface="Lucida Sans Typewriter"/>
              </a:rPr>
              <a:t>if (less(a[j],</a:t>
            </a:r>
            <a:r>
              <a:rPr lang="en-US" sz="1500" spc="-95" dirty="0" smtClean="0">
                <a:latin typeface="Lucida Sans Typewriter"/>
                <a:cs typeface="Lucida Sans Typewriter"/>
              </a:rPr>
              <a:t> </a:t>
            </a:r>
            <a:r>
              <a:rPr lang="en-US" sz="1500" dirty="0" smtClean="0">
                <a:latin typeface="Lucida Sans Typewriter"/>
                <a:cs typeface="Lucida Sans Typewriter"/>
              </a:rPr>
              <a:t>a[j-1]))</a:t>
            </a:r>
          </a:p>
          <a:p>
            <a:pPr marL="1383030" marR="3208020" indent="344170">
              <a:lnSpc>
                <a:spcPct val="121000"/>
              </a:lnSpc>
            </a:pPr>
            <a:r>
              <a:rPr lang="en-US" sz="1500" dirty="0" err="1" smtClean="0">
                <a:latin typeface="Lucida Sans Typewriter"/>
                <a:cs typeface="Lucida Sans Typewriter"/>
              </a:rPr>
              <a:t>exch</a:t>
            </a:r>
            <a:r>
              <a:rPr lang="en-US" sz="1500" dirty="0" smtClean="0">
                <a:latin typeface="Lucida Sans Typewriter"/>
                <a:cs typeface="Lucida Sans Typewriter"/>
              </a:rPr>
              <a:t>(a, j,</a:t>
            </a:r>
            <a:r>
              <a:rPr lang="en-US" sz="1500" spc="-95" dirty="0" smtClean="0">
                <a:latin typeface="Lucida Sans Typewriter"/>
                <a:cs typeface="Lucida Sans Typewriter"/>
              </a:rPr>
              <a:t> </a:t>
            </a:r>
            <a:r>
              <a:rPr lang="en-US" sz="1500" dirty="0" smtClean="0">
                <a:latin typeface="Lucida Sans Typewriter"/>
                <a:cs typeface="Lucida Sans Typewriter"/>
              </a:rPr>
              <a:t>j-1);</a:t>
            </a:r>
          </a:p>
          <a:p>
            <a:pPr marL="1338263" marR="3208020">
              <a:lnSpc>
                <a:spcPct val="121000"/>
              </a:lnSpc>
            </a:pPr>
            <a:r>
              <a:rPr lang="en-US" sz="1500" dirty="0" smtClean="0">
                <a:latin typeface="Lucida Sans Typewriter"/>
                <a:cs typeface="Lucida Sans Typewriter"/>
              </a:rPr>
              <a:t>else</a:t>
            </a:r>
            <a:r>
              <a:rPr lang="en-US" sz="1500" spc="-100" dirty="0" smtClean="0">
                <a:latin typeface="Lucida Sans Typewriter"/>
                <a:cs typeface="Lucida Sans Typewriter"/>
              </a:rPr>
              <a:t> </a:t>
            </a:r>
            <a:r>
              <a:rPr lang="en-US" sz="1500" dirty="0" smtClean="0">
                <a:latin typeface="Lucida Sans Typewriter"/>
                <a:cs typeface="Lucida Sans Typewriter"/>
              </a:rPr>
              <a:t>break;</a:t>
            </a:r>
          </a:p>
          <a:p>
            <a:pPr marL="358775">
              <a:lnSpc>
                <a:spcPct val="100000"/>
              </a:lnSpc>
            </a:pPr>
            <a:r>
              <a:rPr lang="en-US" sz="1500" dirty="0" smtClean="0">
                <a:latin typeface="Lucida Sans Typewriter"/>
                <a:cs typeface="Lucida Sans Typewriter"/>
              </a:rPr>
              <a:t>}</a:t>
            </a:r>
          </a:p>
          <a:p>
            <a:pPr>
              <a:lnSpc>
                <a:spcPct val="100000"/>
              </a:lnSpc>
              <a:spcBef>
                <a:spcPts val="5"/>
              </a:spcBef>
            </a:pPr>
            <a:endParaRPr lang="en-US" sz="2150" dirty="0" smtClean="0">
              <a:latin typeface="Times New Roman"/>
              <a:cs typeface="Times New Roman"/>
            </a:endParaRPr>
          </a:p>
          <a:p>
            <a:pPr marL="358775">
              <a:lnSpc>
                <a:spcPct val="100000"/>
              </a:lnSpc>
            </a:pPr>
            <a:r>
              <a:rPr lang="en-US" sz="1500" dirty="0" smtClean="0">
                <a:latin typeface="Lucida Sans Typewriter"/>
                <a:cs typeface="Lucida Sans Typewriter"/>
              </a:rPr>
              <a:t>private static </a:t>
            </a:r>
            <a:r>
              <a:rPr lang="en-US" sz="1500" dirty="0" err="1" smtClean="0">
                <a:latin typeface="Lucida Sans Typewriter"/>
                <a:cs typeface="Lucida Sans Typewriter"/>
              </a:rPr>
              <a:t>boolean</a:t>
            </a:r>
            <a:r>
              <a:rPr lang="en-US" sz="1500" dirty="0" smtClean="0">
                <a:latin typeface="Lucida Sans Typewriter"/>
                <a:cs typeface="Lucida Sans Typewriter"/>
              </a:rPr>
              <a:t> less(Comparable v, Comparable</a:t>
            </a:r>
            <a:r>
              <a:rPr lang="en-US" sz="1500" spc="-85" dirty="0" smtClean="0">
                <a:latin typeface="Lucida Sans Typewriter"/>
                <a:cs typeface="Lucida Sans Typewriter"/>
              </a:rPr>
              <a:t> </a:t>
            </a:r>
            <a:r>
              <a:rPr lang="en-US" sz="1500" dirty="0" smtClean="0">
                <a:latin typeface="Lucida Sans Typewriter"/>
                <a:cs typeface="Lucida Sans Typewriter"/>
              </a:rPr>
              <a:t>w)</a:t>
            </a:r>
          </a:p>
          <a:p>
            <a:pPr marL="358775">
              <a:lnSpc>
                <a:spcPct val="100000"/>
              </a:lnSpc>
              <a:spcBef>
                <a:spcPts val="375"/>
              </a:spcBef>
              <a:tabLst>
                <a:tab pos="344170" algn="l"/>
                <a:tab pos="2296160" algn="l"/>
              </a:tabLst>
            </a:pPr>
            <a:r>
              <a:rPr lang="en-US" sz="1500" dirty="0" smtClean="0">
                <a:latin typeface="Lucida Sans Typewriter"/>
                <a:cs typeface="Lucida Sans Typewriter"/>
              </a:rPr>
              <a:t>{ </a:t>
            </a:r>
            <a:r>
              <a:rPr lang="en-US" sz="1500" dirty="0" smtClean="0">
                <a:solidFill>
                  <a:srgbClr val="606060"/>
                </a:solidFill>
                <a:latin typeface="Lucida Sans Typewriter"/>
                <a:cs typeface="Lucida Sans Typewriter"/>
              </a:rPr>
              <a:t>/* </a:t>
            </a:r>
            <a:r>
              <a:rPr lang="ru-RU" sz="1500" dirty="0" smtClean="0">
                <a:solidFill>
                  <a:srgbClr val="606060"/>
                </a:solidFill>
                <a:latin typeface="Lucida Sans Typewriter"/>
                <a:cs typeface="Lucida Sans Typewriter"/>
              </a:rPr>
              <a:t>как и раньше </a:t>
            </a:r>
            <a:r>
              <a:rPr lang="en-US" sz="1500" dirty="0" smtClean="0">
                <a:solidFill>
                  <a:srgbClr val="606060"/>
                </a:solidFill>
                <a:latin typeface="Lucida Sans Typewriter"/>
                <a:cs typeface="Lucida Sans Typewriter"/>
              </a:rPr>
              <a:t>*/ </a:t>
            </a:r>
            <a:r>
              <a:rPr lang="en-US" sz="1500" dirty="0" smtClean="0">
                <a:latin typeface="Lucida Sans Typewriter"/>
                <a:cs typeface="Lucida Sans Typewriter"/>
              </a:rPr>
              <a:t>}</a:t>
            </a:r>
          </a:p>
          <a:p>
            <a:pPr marL="358775" marR="3208020">
              <a:lnSpc>
                <a:spcPct val="121000"/>
              </a:lnSpc>
            </a:pPr>
            <a:endParaRPr lang="en-US" sz="1500" dirty="0" smtClean="0">
              <a:latin typeface="Lucida Sans Typewriter"/>
              <a:cs typeface="Lucida Sans Typewriter"/>
            </a:endParaRPr>
          </a:p>
          <a:p>
            <a:pPr marL="358775">
              <a:lnSpc>
                <a:spcPct val="100000"/>
              </a:lnSpc>
            </a:pPr>
            <a:r>
              <a:rPr lang="en-US" sz="1500" dirty="0" smtClean="0">
                <a:latin typeface="Lucida Sans Typewriter"/>
                <a:cs typeface="Lucida Sans Typewriter"/>
              </a:rPr>
              <a:t>private static</a:t>
            </a:r>
            <a:r>
              <a:rPr lang="en-US" sz="1500" spc="-95" dirty="0" smtClean="0">
                <a:latin typeface="Lucida Sans Typewriter"/>
                <a:cs typeface="Lucida Sans Typewriter"/>
              </a:rPr>
              <a:t> </a:t>
            </a:r>
            <a:r>
              <a:rPr lang="en-US" sz="1500" dirty="0" smtClean="0">
                <a:latin typeface="Lucida Sans Typewriter"/>
                <a:cs typeface="Lucida Sans Typewriter"/>
              </a:rPr>
              <a:t>void </a:t>
            </a:r>
            <a:r>
              <a:rPr lang="en-US" sz="1500" dirty="0" err="1" smtClean="0">
                <a:latin typeface="Lucida Sans Typewriter"/>
                <a:cs typeface="Lucida Sans Typewriter"/>
              </a:rPr>
              <a:t>exch</a:t>
            </a:r>
            <a:r>
              <a:rPr lang="en-US" sz="1500" dirty="0" smtClean="0">
                <a:latin typeface="Lucida Sans Typewriter"/>
                <a:cs typeface="Lucida Sans Typewriter"/>
              </a:rPr>
              <a:t>(Comparable[] a, </a:t>
            </a:r>
            <a:r>
              <a:rPr lang="en-US" sz="1500" dirty="0" err="1" smtClean="0">
                <a:latin typeface="Lucida Sans Typewriter"/>
                <a:cs typeface="Lucida Sans Typewriter"/>
              </a:rPr>
              <a:t>int</a:t>
            </a:r>
            <a:r>
              <a:rPr lang="en-US" sz="1500" dirty="0" smtClean="0">
                <a:latin typeface="Lucida Sans Typewriter"/>
                <a:cs typeface="Lucida Sans Typewriter"/>
              </a:rPr>
              <a:t> </a:t>
            </a:r>
            <a:r>
              <a:rPr lang="en-US" sz="1500" dirty="0" err="1" smtClean="0">
                <a:latin typeface="Lucida Sans Typewriter"/>
                <a:cs typeface="Lucida Sans Typewriter"/>
              </a:rPr>
              <a:t>i</a:t>
            </a:r>
            <a:r>
              <a:rPr lang="en-US" sz="1500" dirty="0" smtClean="0">
                <a:latin typeface="Lucida Sans Typewriter"/>
                <a:cs typeface="Lucida Sans Typewriter"/>
              </a:rPr>
              <a:t>, </a:t>
            </a:r>
            <a:r>
              <a:rPr lang="en-US" sz="1500" dirty="0" err="1" smtClean="0">
                <a:latin typeface="Lucida Sans Typewriter"/>
                <a:cs typeface="Lucida Sans Typewriter"/>
              </a:rPr>
              <a:t>int</a:t>
            </a:r>
            <a:r>
              <a:rPr lang="en-US" sz="1500" spc="-90" dirty="0" smtClean="0">
                <a:latin typeface="Lucida Sans Typewriter"/>
                <a:cs typeface="Lucida Sans Typewriter"/>
              </a:rPr>
              <a:t> </a:t>
            </a:r>
            <a:r>
              <a:rPr lang="en-US" sz="1500" dirty="0" smtClean="0">
                <a:latin typeface="Lucida Sans Typewriter"/>
                <a:cs typeface="Lucida Sans Typewriter"/>
              </a:rPr>
              <a:t>j)</a:t>
            </a:r>
          </a:p>
          <a:p>
            <a:pPr marL="358775">
              <a:lnSpc>
                <a:spcPct val="100000"/>
              </a:lnSpc>
              <a:spcBef>
                <a:spcPts val="375"/>
              </a:spcBef>
              <a:tabLst>
                <a:tab pos="344170" algn="l"/>
              </a:tabLst>
            </a:pPr>
            <a:r>
              <a:rPr lang="en-US" sz="1500" dirty="0" smtClean="0">
                <a:latin typeface="Lucida Sans Typewriter"/>
                <a:cs typeface="Lucida Sans Typewriter"/>
              </a:rPr>
              <a:t>{ </a:t>
            </a:r>
            <a:r>
              <a:rPr lang="en-US" sz="1500" dirty="0" smtClean="0">
                <a:solidFill>
                  <a:srgbClr val="606060"/>
                </a:solidFill>
                <a:latin typeface="Lucida Sans Typewriter"/>
                <a:cs typeface="Lucida Sans Typewriter"/>
              </a:rPr>
              <a:t>/* </a:t>
            </a:r>
            <a:r>
              <a:rPr lang="ru-RU" sz="1500" dirty="0" smtClean="0">
                <a:solidFill>
                  <a:srgbClr val="606060"/>
                </a:solidFill>
                <a:latin typeface="Lucida Sans Typewriter"/>
                <a:cs typeface="Lucida Sans Typewriter"/>
              </a:rPr>
              <a:t>как и раньше </a:t>
            </a:r>
            <a:r>
              <a:rPr lang="en-US" sz="1500" dirty="0" smtClean="0">
                <a:solidFill>
                  <a:srgbClr val="606060"/>
                </a:solidFill>
                <a:latin typeface="Lucida Sans Typewriter"/>
                <a:cs typeface="Lucida Sans Typewriter"/>
              </a:rPr>
              <a:t>*/ </a:t>
            </a:r>
            <a:r>
              <a:rPr lang="en-US" sz="1500" dirty="0" smtClean="0">
                <a:latin typeface="Lucida Sans Typewriter"/>
                <a:cs typeface="Lucida Sans Typewriter"/>
              </a:rPr>
              <a:t>}</a:t>
            </a:r>
          </a:p>
          <a:p>
            <a:pPr>
              <a:spcBef>
                <a:spcPts val="375"/>
              </a:spcBef>
              <a:tabLst>
                <a:tab pos="344170" algn="l"/>
              </a:tabLst>
            </a:pPr>
            <a:r>
              <a:rPr lang="ru-RU" sz="1500" dirty="0" smtClean="0">
                <a:latin typeface="Lucida Sans Typewriter"/>
                <a:cs typeface="Lucida Sans Typewriter"/>
              </a:rPr>
              <a:t>}</a:t>
            </a:r>
            <a:endParaRPr sz="1500" dirty="0">
              <a:latin typeface="Lucida Sans Typewriter"/>
              <a:cs typeface="Lucida Sans Typewriter"/>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28</a:t>
            </a:fld>
            <a:endParaRP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1" y="1143872"/>
            <a:ext cx="7890509" cy="1506823"/>
          </a:xfrm>
          <a:prstGeom prst="rect">
            <a:avLst/>
          </a:prstGeom>
        </p:spPr>
        <p:txBody>
          <a:bodyPr vert="horz" wrap="square" lIns="0" tIns="0" rIns="0" bIns="0" rtlCol="0">
            <a:spAutoFit/>
          </a:bodyPr>
          <a:lstStyle/>
          <a:p>
            <a:pPr marL="12700" marR="5080">
              <a:lnSpc>
                <a:spcPct val="135600"/>
              </a:lnSpc>
              <a:tabLst>
                <a:tab pos="1487170" algn="l"/>
              </a:tabLst>
            </a:pPr>
            <a:r>
              <a:rPr lang="ru-RU" sz="1800" dirty="0" smtClean="0">
                <a:solidFill>
                  <a:srgbClr val="005493"/>
                </a:solidFill>
                <a:latin typeface="+mj-lt"/>
                <a:cs typeface="Lucida Sans"/>
              </a:rPr>
              <a:t>Предположение</a:t>
            </a:r>
            <a:r>
              <a:rPr sz="1800" dirty="0" smtClean="0">
                <a:solidFill>
                  <a:srgbClr val="005493"/>
                </a:solidFill>
                <a:latin typeface="+mj-lt"/>
                <a:cs typeface="Lucida Sans"/>
              </a:rPr>
              <a:t>.</a:t>
            </a:r>
            <a:r>
              <a:rPr lang="ru-RU" sz="1800" dirty="0" smtClean="0">
                <a:solidFill>
                  <a:srgbClr val="005493"/>
                </a:solidFill>
                <a:latin typeface="+mj-lt"/>
                <a:cs typeface="Lucida Sans"/>
              </a:rPr>
              <a:t> </a:t>
            </a:r>
            <a:r>
              <a:rPr lang="ru-RU" sz="1800" dirty="0" smtClean="0">
                <a:latin typeface="+mj-lt"/>
                <a:cs typeface="Lucida Sans"/>
              </a:rPr>
              <a:t>Для сортировки массива с случайным порядком элементов и различными ключами</a:t>
            </a:r>
            <a:r>
              <a:rPr sz="1800" dirty="0" smtClean="0">
                <a:latin typeface="+mj-lt"/>
                <a:cs typeface="Lucida Sans"/>
              </a:rPr>
              <a:t>,  </a:t>
            </a:r>
            <a:r>
              <a:rPr lang="ru-RU" sz="1800" dirty="0" smtClean="0">
                <a:latin typeface="+mj-lt"/>
                <a:cs typeface="Lucida Sans"/>
              </a:rPr>
              <a:t>сортировка вставками сделает </a:t>
            </a:r>
            <a:endParaRPr lang="en-US" sz="1800" dirty="0" smtClean="0">
              <a:latin typeface="+mj-lt"/>
              <a:cs typeface="Lucida Sans"/>
            </a:endParaRPr>
          </a:p>
          <a:p>
            <a:pPr marL="12700" marR="5080" algn="ctr">
              <a:lnSpc>
                <a:spcPct val="135600"/>
              </a:lnSpc>
              <a:tabLst>
                <a:tab pos="1487170" algn="l"/>
              </a:tabLst>
            </a:pPr>
            <a:r>
              <a:rPr sz="1800" dirty="0" smtClean="0">
                <a:latin typeface="+mj-lt"/>
                <a:cs typeface="Times New Roman"/>
              </a:rPr>
              <a:t>~ </a:t>
            </a:r>
            <a:r>
              <a:rPr sz="1800" i="1" dirty="0" smtClean="0">
                <a:latin typeface="+mj-lt"/>
                <a:cs typeface="Times New Roman"/>
              </a:rPr>
              <a:t>N </a:t>
            </a:r>
            <a:r>
              <a:rPr sz="1800" baseline="25462" dirty="0" smtClean="0">
                <a:latin typeface="+mj-lt"/>
                <a:cs typeface="Times New Roman"/>
              </a:rPr>
              <a:t>2</a:t>
            </a:r>
            <a:r>
              <a:rPr lang="ru-RU" sz="1800" dirty="0" smtClean="0">
                <a:latin typeface="+mj-lt"/>
                <a:cs typeface="Times New Roman"/>
              </a:rPr>
              <a:t>/2</a:t>
            </a:r>
            <a:r>
              <a:rPr sz="1800" baseline="25462" dirty="0" smtClean="0">
                <a:latin typeface="+mj-lt"/>
                <a:cs typeface="Times New Roman"/>
              </a:rPr>
              <a:t> </a:t>
            </a:r>
            <a:r>
              <a:rPr lang="ru-RU" sz="1800" dirty="0" smtClean="0">
                <a:latin typeface="+mj-lt"/>
                <a:cs typeface="Lucida Sans"/>
              </a:rPr>
              <a:t>сравнений</a:t>
            </a:r>
            <a:r>
              <a:rPr sz="1800" dirty="0" smtClean="0">
                <a:latin typeface="+mj-lt"/>
                <a:cs typeface="Lucida Sans"/>
              </a:rPr>
              <a:t> </a:t>
            </a:r>
            <a:r>
              <a:rPr lang="ru-RU" sz="1800" dirty="0" smtClean="0">
                <a:latin typeface="+mj-lt"/>
                <a:cs typeface="Lucida Sans"/>
              </a:rPr>
              <a:t>и</a:t>
            </a:r>
            <a:r>
              <a:rPr sz="1800" dirty="0" smtClean="0">
                <a:latin typeface="+mj-lt"/>
                <a:cs typeface="Lucida Sans"/>
              </a:rPr>
              <a:t> </a:t>
            </a:r>
            <a:r>
              <a:rPr sz="1800" dirty="0">
                <a:latin typeface="+mj-lt"/>
                <a:cs typeface="Times New Roman"/>
              </a:rPr>
              <a:t>~ </a:t>
            </a:r>
            <a:r>
              <a:rPr sz="1800" i="1" dirty="0" smtClean="0">
                <a:latin typeface="+mj-lt"/>
                <a:cs typeface="Times New Roman"/>
              </a:rPr>
              <a:t>N </a:t>
            </a:r>
            <a:r>
              <a:rPr sz="1800" baseline="25462" dirty="0" smtClean="0">
                <a:latin typeface="+mj-lt"/>
                <a:cs typeface="Times New Roman"/>
              </a:rPr>
              <a:t>2</a:t>
            </a:r>
            <a:r>
              <a:rPr lang="ru-RU" sz="1800" dirty="0" smtClean="0">
                <a:latin typeface="+mj-lt"/>
                <a:cs typeface="Times New Roman"/>
              </a:rPr>
              <a:t>/2</a:t>
            </a:r>
            <a:r>
              <a:rPr sz="1800" baseline="25462" dirty="0" smtClean="0">
                <a:latin typeface="+mj-lt"/>
                <a:cs typeface="Times New Roman"/>
              </a:rPr>
              <a:t> </a:t>
            </a:r>
            <a:r>
              <a:rPr lang="ru-RU" sz="1800" dirty="0" smtClean="0">
                <a:latin typeface="+mj-lt"/>
                <a:cs typeface="Lucida Sans"/>
              </a:rPr>
              <a:t>обменов в худшем случае, </a:t>
            </a:r>
            <a:endParaRPr lang="en-US" sz="1800" dirty="0" smtClean="0">
              <a:latin typeface="+mj-lt"/>
              <a:cs typeface="Lucida Sans"/>
            </a:endParaRPr>
          </a:p>
          <a:p>
            <a:pPr marL="12700" marR="5080" algn="ctr">
              <a:lnSpc>
                <a:spcPct val="135600"/>
              </a:lnSpc>
              <a:tabLst>
                <a:tab pos="1487170" algn="l"/>
              </a:tabLst>
            </a:pPr>
            <a:r>
              <a:rPr lang="ru-RU" sz="1800" dirty="0" smtClean="0">
                <a:latin typeface="+mj-lt"/>
                <a:cs typeface="Lucida Sans"/>
              </a:rPr>
              <a:t>а в лучшем случае – </a:t>
            </a:r>
            <a:r>
              <a:rPr lang="en-US" sz="1800" i="1" dirty="0" smtClean="0">
                <a:latin typeface="+mj-lt"/>
                <a:cs typeface="Lucida Sans"/>
              </a:rPr>
              <a:t>N – 1 </a:t>
            </a:r>
            <a:r>
              <a:rPr lang="ru-RU" dirty="0" smtClean="0">
                <a:latin typeface="+mj-lt"/>
                <a:cs typeface="Lucida Sans"/>
              </a:rPr>
              <a:t>сравнений и 0 перестановок</a:t>
            </a:r>
            <a:r>
              <a:rPr sz="1800" dirty="0" smtClean="0">
                <a:latin typeface="+mj-lt"/>
                <a:cs typeface="Lucida Sans"/>
              </a:rPr>
              <a:t>.</a:t>
            </a:r>
            <a:endParaRPr sz="1800" dirty="0">
              <a:latin typeface="+mj-lt"/>
              <a:cs typeface="Lucida Sans"/>
            </a:endParaRPr>
          </a:p>
        </p:txBody>
      </p:sp>
      <p:sp>
        <p:nvSpPr>
          <p:cNvPr id="3" name="object 3"/>
          <p:cNvSpPr txBox="1">
            <a:spLocks noGrp="1"/>
          </p:cNvSpPr>
          <p:nvPr>
            <p:ph type="title"/>
          </p:nvPr>
        </p:nvSpPr>
        <p:spPr>
          <a:xfrm>
            <a:off x="789351" y="497657"/>
            <a:ext cx="8659449" cy="430887"/>
          </a:xfrm>
          <a:prstGeom prst="rect">
            <a:avLst/>
          </a:prstGeom>
        </p:spPr>
        <p:txBody>
          <a:bodyPr vert="horz" wrap="square" lIns="0" tIns="0" rIns="0" bIns="0" rtlCol="0">
            <a:spAutoFit/>
          </a:bodyPr>
          <a:lstStyle/>
          <a:p>
            <a:pPr marL="12700">
              <a:lnSpc>
                <a:spcPct val="100000"/>
              </a:lnSpc>
              <a:tabLst>
                <a:tab pos="1839595" algn="l"/>
              </a:tabLst>
            </a:pPr>
            <a:r>
              <a:rPr lang="ru-RU" sz="2800" b="1" spc="10" dirty="0" smtClean="0">
                <a:latin typeface="+mj-lt"/>
              </a:rPr>
              <a:t>Сортировка вставками</a:t>
            </a:r>
            <a:r>
              <a:rPr sz="2800" b="1" spc="35" dirty="0" smtClean="0">
                <a:latin typeface="+mj-lt"/>
              </a:rPr>
              <a:t>:</a:t>
            </a:r>
            <a:r>
              <a:rPr lang="ru-RU" sz="2800" b="1" spc="35" dirty="0" smtClean="0">
                <a:latin typeface="+mj-lt"/>
              </a:rPr>
              <a:t> математический анализ</a:t>
            </a:r>
            <a:endParaRPr sz="2800" b="1" spc="-5" dirty="0">
              <a:latin typeface="+mj-lt"/>
            </a:endParaRPr>
          </a:p>
        </p:txBody>
      </p:sp>
      <p:sp>
        <p:nvSpPr>
          <p:cNvPr id="4" name="object 4"/>
          <p:cNvSpPr txBox="1"/>
          <p:nvPr/>
        </p:nvSpPr>
        <p:spPr>
          <a:xfrm>
            <a:off x="1447800" y="6472484"/>
            <a:ext cx="5257800" cy="176972"/>
          </a:xfrm>
          <a:prstGeom prst="rect">
            <a:avLst/>
          </a:prstGeom>
        </p:spPr>
        <p:txBody>
          <a:bodyPr vert="horz" wrap="square" lIns="0" tIns="0" rIns="0" bIns="0" rtlCol="0">
            <a:spAutoFit/>
          </a:bodyPr>
          <a:lstStyle/>
          <a:p>
            <a:pPr marL="12700">
              <a:lnSpc>
                <a:spcPct val="100000"/>
              </a:lnSpc>
            </a:pPr>
            <a:r>
              <a:rPr lang="ru-RU" sz="1150" b="1" dirty="0" smtClean="0">
                <a:solidFill>
                  <a:srgbClr val="231F20"/>
                </a:solidFill>
                <a:latin typeface="Calibri"/>
                <a:cs typeface="Calibri"/>
              </a:rPr>
              <a:t>Трассировка сортировки вставками </a:t>
            </a:r>
            <a:r>
              <a:rPr sz="1150" b="1" dirty="0" smtClean="0">
                <a:solidFill>
                  <a:srgbClr val="231F20"/>
                </a:solidFill>
                <a:latin typeface="Calibri"/>
                <a:cs typeface="Calibri"/>
              </a:rPr>
              <a:t>(</a:t>
            </a:r>
            <a:r>
              <a:rPr lang="ru-RU" sz="1150" b="1" dirty="0" smtClean="0">
                <a:solidFill>
                  <a:srgbClr val="231F20"/>
                </a:solidFill>
                <a:latin typeface="Calibri"/>
                <a:cs typeface="Calibri"/>
              </a:rPr>
              <a:t>содержимое массива после каждой вставки</a:t>
            </a:r>
            <a:r>
              <a:rPr sz="1150" b="1" spc="15" dirty="0" smtClean="0">
                <a:solidFill>
                  <a:srgbClr val="231F20"/>
                </a:solidFill>
                <a:latin typeface="Calibri"/>
                <a:cs typeface="Calibri"/>
              </a:rPr>
              <a:t>)</a:t>
            </a:r>
            <a:endParaRPr sz="1150" dirty="0">
              <a:latin typeface="Calibri"/>
              <a:cs typeface="Calibri"/>
            </a:endParaRPr>
          </a:p>
        </p:txBody>
      </p:sp>
      <p:sp>
        <p:nvSpPr>
          <p:cNvPr id="5" name="object 5"/>
          <p:cNvSpPr txBox="1"/>
          <p:nvPr/>
        </p:nvSpPr>
        <p:spPr>
          <a:xfrm>
            <a:off x="6019669" y="5365027"/>
            <a:ext cx="1828931" cy="461665"/>
          </a:xfrm>
          <a:prstGeom prst="rect">
            <a:avLst/>
          </a:prstGeom>
        </p:spPr>
        <p:txBody>
          <a:bodyPr vert="horz" wrap="square" lIns="0" tIns="0" rIns="0" bIns="0" rtlCol="0">
            <a:spAutoFit/>
          </a:bodyPr>
          <a:lstStyle/>
          <a:p>
            <a:pPr marL="12700" marR="5080">
              <a:lnSpc>
                <a:spcPts val="1220"/>
              </a:lnSpc>
            </a:pPr>
            <a:r>
              <a:rPr lang="ru-RU" sz="1200" i="1" spc="-20" dirty="0" smtClean="0">
                <a:solidFill>
                  <a:srgbClr val="BF311A"/>
                </a:solidFill>
                <a:latin typeface="Book Antiqua"/>
                <a:cs typeface="Book Antiqua"/>
              </a:rPr>
              <a:t>Элементы черного цвета передвигались на одну позицию вправо при вставке</a:t>
            </a:r>
            <a:endParaRPr sz="1200" dirty="0">
              <a:latin typeface="Book Antiqua"/>
              <a:cs typeface="Book Antiqua"/>
            </a:endParaRPr>
          </a:p>
        </p:txBody>
      </p:sp>
      <p:sp>
        <p:nvSpPr>
          <p:cNvPr id="6" name="object 6"/>
          <p:cNvSpPr/>
          <p:nvPr/>
        </p:nvSpPr>
        <p:spPr>
          <a:xfrm>
            <a:off x="5538546" y="5692356"/>
            <a:ext cx="80645" cy="51435"/>
          </a:xfrm>
          <a:custGeom>
            <a:avLst/>
            <a:gdLst/>
            <a:ahLst/>
            <a:cxnLst/>
            <a:rect l="l" t="t" r="r" b="b"/>
            <a:pathLst>
              <a:path w="80645" h="51435">
                <a:moveTo>
                  <a:pt x="61963" y="0"/>
                </a:moveTo>
                <a:lnTo>
                  <a:pt x="32981" y="28257"/>
                </a:lnTo>
                <a:lnTo>
                  <a:pt x="0" y="51358"/>
                </a:lnTo>
                <a:lnTo>
                  <a:pt x="39636" y="44234"/>
                </a:lnTo>
                <a:lnTo>
                  <a:pt x="80124" y="43535"/>
                </a:lnTo>
                <a:lnTo>
                  <a:pt x="80645" y="42760"/>
                </a:lnTo>
                <a:lnTo>
                  <a:pt x="58813" y="26860"/>
                </a:lnTo>
                <a:lnTo>
                  <a:pt x="62852" y="76"/>
                </a:lnTo>
                <a:lnTo>
                  <a:pt x="61963" y="0"/>
                </a:lnTo>
                <a:close/>
              </a:path>
            </a:pathLst>
          </a:custGeom>
          <a:solidFill>
            <a:srgbClr val="BF311A"/>
          </a:solidFill>
        </p:spPr>
        <p:txBody>
          <a:bodyPr wrap="square" lIns="0" tIns="0" rIns="0" bIns="0" rtlCol="0"/>
          <a:lstStyle/>
          <a:p>
            <a:endParaRPr/>
          </a:p>
        </p:txBody>
      </p:sp>
      <p:sp>
        <p:nvSpPr>
          <p:cNvPr id="7" name="object 7"/>
          <p:cNvSpPr/>
          <p:nvPr/>
        </p:nvSpPr>
        <p:spPr>
          <a:xfrm>
            <a:off x="5591337" y="5576265"/>
            <a:ext cx="349885" cy="146050"/>
          </a:xfrm>
          <a:custGeom>
            <a:avLst/>
            <a:gdLst/>
            <a:ahLst/>
            <a:cxnLst/>
            <a:rect l="l" t="t" r="r" b="b"/>
            <a:pathLst>
              <a:path w="349885" h="146050">
                <a:moveTo>
                  <a:pt x="349366" y="0"/>
                </a:moveTo>
                <a:lnTo>
                  <a:pt x="0" y="145463"/>
                </a:lnTo>
              </a:path>
            </a:pathLst>
          </a:custGeom>
          <a:ln w="9698">
            <a:solidFill>
              <a:srgbClr val="BF311A"/>
            </a:solidFill>
          </a:ln>
        </p:spPr>
        <p:txBody>
          <a:bodyPr wrap="square" lIns="0" tIns="0" rIns="0" bIns="0" rtlCol="0"/>
          <a:lstStyle/>
          <a:p>
            <a:endParaRPr/>
          </a:p>
        </p:txBody>
      </p:sp>
      <p:sp>
        <p:nvSpPr>
          <p:cNvPr id="8" name="object 8"/>
          <p:cNvSpPr/>
          <p:nvPr/>
        </p:nvSpPr>
        <p:spPr>
          <a:xfrm>
            <a:off x="5564949" y="5707062"/>
            <a:ext cx="40640" cy="26034"/>
          </a:xfrm>
          <a:custGeom>
            <a:avLst/>
            <a:gdLst/>
            <a:ahLst/>
            <a:cxnLst/>
            <a:rect l="l" t="t" r="r" b="b"/>
            <a:pathLst>
              <a:path w="40639" h="26035">
                <a:moveTo>
                  <a:pt x="30975" y="0"/>
                </a:moveTo>
                <a:lnTo>
                  <a:pt x="16497" y="14097"/>
                </a:lnTo>
                <a:lnTo>
                  <a:pt x="5511" y="21818"/>
                </a:lnTo>
                <a:lnTo>
                  <a:pt x="0" y="25654"/>
                </a:lnTo>
                <a:lnTo>
                  <a:pt x="19812" y="22085"/>
                </a:lnTo>
                <a:lnTo>
                  <a:pt x="40055" y="21755"/>
                </a:lnTo>
                <a:lnTo>
                  <a:pt x="40322" y="21348"/>
                </a:lnTo>
                <a:lnTo>
                  <a:pt x="29400" y="13411"/>
                </a:lnTo>
                <a:lnTo>
                  <a:pt x="31419" y="12"/>
                </a:lnTo>
                <a:lnTo>
                  <a:pt x="30975" y="0"/>
                </a:lnTo>
                <a:close/>
              </a:path>
            </a:pathLst>
          </a:custGeom>
          <a:solidFill>
            <a:srgbClr val="BF311A"/>
          </a:solidFill>
        </p:spPr>
        <p:txBody>
          <a:bodyPr wrap="square" lIns="0" tIns="0" rIns="0" bIns="0" rtlCol="0"/>
          <a:lstStyle/>
          <a:p>
            <a:endParaRPr/>
          </a:p>
        </p:txBody>
      </p:sp>
      <p:sp>
        <p:nvSpPr>
          <p:cNvPr id="9" name="object 9"/>
          <p:cNvSpPr txBox="1"/>
          <p:nvPr/>
        </p:nvSpPr>
        <p:spPr>
          <a:xfrm>
            <a:off x="6172439" y="3590387"/>
            <a:ext cx="876300" cy="461665"/>
          </a:xfrm>
          <a:prstGeom prst="rect">
            <a:avLst/>
          </a:prstGeom>
        </p:spPr>
        <p:txBody>
          <a:bodyPr vert="horz" wrap="square" lIns="0" tIns="0" rIns="0" bIns="0" rtlCol="0">
            <a:spAutoFit/>
          </a:bodyPr>
          <a:lstStyle/>
          <a:p>
            <a:pPr marL="52705" marR="5080" indent="-40640">
              <a:lnSpc>
                <a:spcPts val="1220"/>
              </a:lnSpc>
            </a:pPr>
            <a:r>
              <a:rPr lang="ru-RU" sz="1200" i="1" spc="-20" dirty="0" smtClean="0">
                <a:solidFill>
                  <a:srgbClr val="BF311A"/>
                </a:solidFill>
                <a:latin typeface="Book Antiqua"/>
                <a:cs typeface="Book Antiqua"/>
              </a:rPr>
              <a:t>Элементы серого цвета не двигались</a:t>
            </a:r>
            <a:endParaRPr sz="1200" dirty="0">
              <a:latin typeface="Book Antiqua"/>
              <a:cs typeface="Book Antiqua"/>
            </a:endParaRPr>
          </a:p>
        </p:txBody>
      </p:sp>
      <p:sp>
        <p:nvSpPr>
          <p:cNvPr id="10" name="object 10"/>
          <p:cNvSpPr txBox="1"/>
          <p:nvPr/>
        </p:nvSpPr>
        <p:spPr>
          <a:xfrm>
            <a:off x="6172439" y="4477707"/>
            <a:ext cx="2239994" cy="153888"/>
          </a:xfrm>
          <a:prstGeom prst="rect">
            <a:avLst/>
          </a:prstGeom>
        </p:spPr>
        <p:txBody>
          <a:bodyPr vert="horz" wrap="square" lIns="0" tIns="0" rIns="0" bIns="0" rtlCol="0">
            <a:spAutoFit/>
          </a:bodyPr>
          <a:lstStyle/>
          <a:p>
            <a:pPr marR="5080">
              <a:lnSpc>
                <a:spcPts val="1220"/>
              </a:lnSpc>
            </a:pPr>
            <a:r>
              <a:rPr lang="ru-RU" sz="1200" i="1" spc="-25" dirty="0" smtClean="0">
                <a:solidFill>
                  <a:srgbClr val="BF311A"/>
                </a:solidFill>
                <a:latin typeface="Book Antiqua"/>
                <a:cs typeface="Book Antiqua"/>
              </a:rPr>
              <a:t>Элемент красного цвета – это </a:t>
            </a:r>
            <a:r>
              <a:rPr sz="900" spc="5" dirty="0" smtClean="0">
                <a:solidFill>
                  <a:srgbClr val="BF311A"/>
                </a:solidFill>
                <a:latin typeface="Lucida Sans Typewriter"/>
                <a:cs typeface="Lucida Sans Typewriter"/>
              </a:rPr>
              <a:t>a[j</a:t>
            </a:r>
            <a:r>
              <a:rPr sz="900" spc="5" dirty="0">
                <a:solidFill>
                  <a:srgbClr val="BF311A"/>
                </a:solidFill>
                <a:latin typeface="Lucida Sans Typewriter"/>
                <a:cs typeface="Lucida Sans Typewriter"/>
              </a:rPr>
              <a:t>]</a:t>
            </a:r>
            <a:endParaRPr sz="900" dirty="0">
              <a:latin typeface="Lucida Sans Typewriter"/>
              <a:cs typeface="Lucida Sans Typewriter"/>
            </a:endParaRPr>
          </a:p>
        </p:txBody>
      </p:sp>
      <p:sp>
        <p:nvSpPr>
          <p:cNvPr id="11" name="object 11"/>
          <p:cNvSpPr/>
          <p:nvPr/>
        </p:nvSpPr>
        <p:spPr>
          <a:xfrm>
            <a:off x="5799111" y="3860279"/>
            <a:ext cx="81280" cy="46990"/>
          </a:xfrm>
          <a:custGeom>
            <a:avLst/>
            <a:gdLst/>
            <a:ahLst/>
            <a:cxnLst/>
            <a:rect l="l" t="t" r="r" b="b"/>
            <a:pathLst>
              <a:path w="81279" h="46989">
                <a:moveTo>
                  <a:pt x="65544" y="0"/>
                </a:moveTo>
                <a:lnTo>
                  <a:pt x="34569" y="26047"/>
                </a:lnTo>
                <a:lnTo>
                  <a:pt x="0" y="46685"/>
                </a:lnTo>
                <a:lnTo>
                  <a:pt x="40043" y="42456"/>
                </a:lnTo>
                <a:lnTo>
                  <a:pt x="79247" y="42456"/>
                </a:lnTo>
                <a:lnTo>
                  <a:pt x="60451" y="26555"/>
                </a:lnTo>
                <a:lnTo>
                  <a:pt x="66421" y="126"/>
                </a:lnTo>
                <a:lnTo>
                  <a:pt x="65544" y="0"/>
                </a:lnTo>
                <a:close/>
              </a:path>
              <a:path w="81279" h="46989">
                <a:moveTo>
                  <a:pt x="79247" y="42456"/>
                </a:moveTo>
                <a:lnTo>
                  <a:pt x="40043" y="42456"/>
                </a:lnTo>
                <a:lnTo>
                  <a:pt x="80479" y="44754"/>
                </a:lnTo>
                <a:lnTo>
                  <a:pt x="81064" y="43992"/>
                </a:lnTo>
                <a:lnTo>
                  <a:pt x="79247" y="42456"/>
                </a:lnTo>
                <a:close/>
              </a:path>
            </a:pathLst>
          </a:custGeom>
          <a:solidFill>
            <a:srgbClr val="BF311A"/>
          </a:solidFill>
        </p:spPr>
        <p:txBody>
          <a:bodyPr wrap="square" lIns="0" tIns="0" rIns="0" bIns="0" rtlCol="0"/>
          <a:lstStyle/>
          <a:p>
            <a:endParaRPr/>
          </a:p>
        </p:txBody>
      </p:sp>
      <p:sp>
        <p:nvSpPr>
          <p:cNvPr id="12" name="object 12"/>
          <p:cNvSpPr/>
          <p:nvPr/>
        </p:nvSpPr>
        <p:spPr>
          <a:xfrm>
            <a:off x="5853367" y="3801617"/>
            <a:ext cx="262255" cy="87630"/>
          </a:xfrm>
          <a:custGeom>
            <a:avLst/>
            <a:gdLst/>
            <a:ahLst/>
            <a:cxnLst/>
            <a:rect l="l" t="t" r="r" b="b"/>
            <a:pathLst>
              <a:path w="262254" h="87629">
                <a:moveTo>
                  <a:pt x="262024" y="0"/>
                </a:moveTo>
                <a:lnTo>
                  <a:pt x="0" y="87277"/>
                </a:lnTo>
              </a:path>
            </a:pathLst>
          </a:custGeom>
          <a:ln w="9698">
            <a:solidFill>
              <a:srgbClr val="BF311A"/>
            </a:solidFill>
          </a:ln>
        </p:spPr>
        <p:txBody>
          <a:bodyPr wrap="square" lIns="0" tIns="0" rIns="0" bIns="0" rtlCol="0"/>
          <a:lstStyle/>
          <a:p>
            <a:endParaRPr/>
          </a:p>
        </p:txBody>
      </p:sp>
      <p:sp>
        <p:nvSpPr>
          <p:cNvPr id="13" name="object 13"/>
          <p:cNvSpPr/>
          <p:nvPr/>
        </p:nvSpPr>
        <p:spPr>
          <a:xfrm>
            <a:off x="5826226" y="3874579"/>
            <a:ext cx="40640" cy="23495"/>
          </a:xfrm>
          <a:custGeom>
            <a:avLst/>
            <a:gdLst/>
            <a:ahLst/>
            <a:cxnLst/>
            <a:rect l="l" t="t" r="r" b="b"/>
            <a:pathLst>
              <a:path w="40639" h="23495">
                <a:moveTo>
                  <a:pt x="32791" y="0"/>
                </a:moveTo>
                <a:lnTo>
                  <a:pt x="17297" y="13042"/>
                </a:lnTo>
                <a:lnTo>
                  <a:pt x="0" y="23355"/>
                </a:lnTo>
                <a:lnTo>
                  <a:pt x="20040" y="21234"/>
                </a:lnTo>
                <a:lnTo>
                  <a:pt x="39598" y="21234"/>
                </a:lnTo>
                <a:lnTo>
                  <a:pt x="30238" y="13284"/>
                </a:lnTo>
                <a:lnTo>
                  <a:pt x="33210" y="63"/>
                </a:lnTo>
                <a:lnTo>
                  <a:pt x="32791" y="0"/>
                </a:lnTo>
                <a:close/>
              </a:path>
              <a:path w="40639" h="23495">
                <a:moveTo>
                  <a:pt x="39598" y="21234"/>
                </a:moveTo>
                <a:lnTo>
                  <a:pt x="20040" y="21234"/>
                </a:lnTo>
                <a:lnTo>
                  <a:pt x="40259" y="22377"/>
                </a:lnTo>
                <a:lnTo>
                  <a:pt x="40525" y="22021"/>
                </a:lnTo>
                <a:lnTo>
                  <a:pt x="39598" y="21234"/>
                </a:lnTo>
                <a:close/>
              </a:path>
            </a:pathLst>
          </a:custGeom>
          <a:solidFill>
            <a:srgbClr val="BF311A"/>
          </a:solidFill>
        </p:spPr>
        <p:txBody>
          <a:bodyPr wrap="square" lIns="0" tIns="0" rIns="0" bIns="0" rtlCol="0"/>
          <a:lstStyle/>
          <a:p>
            <a:endParaRPr/>
          </a:p>
        </p:txBody>
      </p:sp>
      <p:graphicFrame>
        <p:nvGraphicFramePr>
          <p:cNvPr id="14" name="object 14"/>
          <p:cNvGraphicFramePr>
            <a:graphicFrameLocks noGrp="1"/>
          </p:cNvGraphicFramePr>
          <p:nvPr/>
        </p:nvGraphicFramePr>
        <p:xfrm>
          <a:off x="1958980" y="3034033"/>
          <a:ext cx="3865245" cy="3424151"/>
        </p:xfrm>
        <a:graphic>
          <a:graphicData uri="http://schemas.openxmlformats.org/drawingml/2006/table">
            <a:tbl>
              <a:tblPr firstRow="1" bandRow="1">
                <a:tableStyleId>{2D5ABB26-0587-4C30-8999-92F81FD0307C}</a:tableStyleId>
              </a:tblPr>
              <a:tblGrid>
                <a:gridCol w="349387"/>
                <a:gridCol w="373900"/>
                <a:gridCol w="327162"/>
                <a:gridCol w="280425"/>
                <a:gridCol w="280425"/>
                <a:gridCol w="280425"/>
                <a:gridCol w="233687"/>
                <a:gridCol w="373900"/>
                <a:gridCol w="233687"/>
                <a:gridCol w="280425"/>
                <a:gridCol w="280425"/>
                <a:gridCol w="233687"/>
                <a:gridCol w="337710"/>
              </a:tblGrid>
              <a:tr h="505748">
                <a:tc>
                  <a:txBody>
                    <a:bodyPr/>
                    <a:lstStyle/>
                    <a:p>
                      <a:pPr>
                        <a:lnSpc>
                          <a:spcPct val="100000"/>
                        </a:lnSpc>
                      </a:pPr>
                      <a:endParaRPr sz="1200" dirty="0">
                        <a:latin typeface="Times New Roman"/>
                        <a:cs typeface="Times New Roman"/>
                      </a:endParaRPr>
                    </a:p>
                    <a:p>
                      <a:pPr marR="132080" algn="r">
                        <a:lnSpc>
                          <a:spcPct val="100000"/>
                        </a:lnSpc>
                        <a:spcBef>
                          <a:spcPts val="715"/>
                        </a:spcBef>
                      </a:pPr>
                      <a:r>
                        <a:rPr sz="1200" dirty="0">
                          <a:solidFill>
                            <a:srgbClr val="231F20"/>
                          </a:solidFill>
                          <a:latin typeface="Lucida Sans Typewriter"/>
                          <a:cs typeface="Lucida Sans Typewriter"/>
                        </a:rPr>
                        <a:t>i</a:t>
                      </a:r>
                      <a:endParaRPr sz="1200" dirty="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algn="ctr">
                        <a:lnSpc>
                          <a:spcPct val="100000"/>
                        </a:lnSpc>
                        <a:spcBef>
                          <a:spcPts val="715"/>
                        </a:spcBef>
                      </a:pPr>
                      <a:r>
                        <a:rPr sz="1200" dirty="0">
                          <a:solidFill>
                            <a:srgbClr val="231F20"/>
                          </a:solidFill>
                          <a:latin typeface="Lucida Sans Typewriter"/>
                          <a:cs typeface="Lucida Sans Typewriter"/>
                        </a:rPr>
                        <a:t>j</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dirty="0">
                        <a:latin typeface="Times New Roman"/>
                        <a:cs typeface="Times New Roman"/>
                      </a:endParaRPr>
                    </a:p>
                    <a:p>
                      <a:pPr marR="85725" algn="r">
                        <a:lnSpc>
                          <a:spcPct val="100000"/>
                        </a:lnSpc>
                        <a:spcBef>
                          <a:spcPts val="715"/>
                        </a:spcBef>
                      </a:pPr>
                      <a:r>
                        <a:rPr sz="1200" dirty="0">
                          <a:solidFill>
                            <a:srgbClr val="231F20"/>
                          </a:solidFill>
                          <a:latin typeface="Lucida Sans Typewriter"/>
                          <a:cs typeface="Lucida Sans Typewriter"/>
                        </a:rPr>
                        <a:t>0</a:t>
                      </a:r>
                      <a:endParaRPr sz="1200" dirty="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algn="ctr">
                        <a:lnSpc>
                          <a:spcPct val="100000"/>
                        </a:lnSpc>
                        <a:spcBef>
                          <a:spcPts val="715"/>
                        </a:spcBef>
                      </a:pPr>
                      <a:r>
                        <a:rPr sz="1200" dirty="0">
                          <a:solidFill>
                            <a:srgbClr val="231F20"/>
                          </a:solidFill>
                          <a:latin typeface="Lucida Sans Typewriter"/>
                          <a:cs typeface="Lucida Sans Typewriter"/>
                        </a:rPr>
                        <a:t>1</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algn="ctr">
                        <a:lnSpc>
                          <a:spcPct val="100000"/>
                        </a:lnSpc>
                        <a:spcBef>
                          <a:spcPts val="715"/>
                        </a:spcBef>
                      </a:pPr>
                      <a:r>
                        <a:rPr sz="1200" dirty="0">
                          <a:solidFill>
                            <a:srgbClr val="231F20"/>
                          </a:solidFill>
                          <a:latin typeface="Lucida Sans Typewriter"/>
                          <a:cs typeface="Lucida Sans Typewriter"/>
                        </a:rPr>
                        <a:t>2</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algn="ctr">
                        <a:lnSpc>
                          <a:spcPct val="100000"/>
                        </a:lnSpc>
                        <a:spcBef>
                          <a:spcPts val="715"/>
                        </a:spcBef>
                      </a:pPr>
                      <a:r>
                        <a:rPr sz="1200" dirty="0">
                          <a:solidFill>
                            <a:srgbClr val="231F20"/>
                          </a:solidFill>
                          <a:latin typeface="Lucida Sans Typewriter"/>
                          <a:cs typeface="Lucida Sans Typewriter"/>
                        </a:rPr>
                        <a:t>3</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marR="38735" algn="r">
                        <a:lnSpc>
                          <a:spcPct val="100000"/>
                        </a:lnSpc>
                        <a:spcBef>
                          <a:spcPts val="715"/>
                        </a:spcBef>
                      </a:pPr>
                      <a:r>
                        <a:rPr sz="1200" dirty="0">
                          <a:solidFill>
                            <a:srgbClr val="231F20"/>
                          </a:solidFill>
                          <a:latin typeface="Lucida Sans Typewriter"/>
                          <a:cs typeface="Lucida Sans Typewriter"/>
                        </a:rPr>
                        <a:t>4</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gn="ctr">
                        <a:lnSpc>
                          <a:spcPct val="100000"/>
                        </a:lnSpc>
                        <a:spcBef>
                          <a:spcPts val="260"/>
                        </a:spcBef>
                      </a:pPr>
                      <a:r>
                        <a:rPr sz="1200" spc="10" dirty="0">
                          <a:solidFill>
                            <a:srgbClr val="231F20"/>
                          </a:solidFill>
                          <a:latin typeface="Lucida Sans Typewriter"/>
                          <a:cs typeface="Lucida Sans Typewriter"/>
                        </a:rPr>
                        <a:t>a[]</a:t>
                      </a:r>
                      <a:endParaRPr sz="1200" dirty="0">
                        <a:latin typeface="Lucida Sans Typewriter"/>
                        <a:cs typeface="Lucida Sans Typewriter"/>
                      </a:endParaRPr>
                    </a:p>
                    <a:p>
                      <a:pPr algn="ctr">
                        <a:lnSpc>
                          <a:spcPct val="100000"/>
                        </a:lnSpc>
                        <a:spcBef>
                          <a:spcPts val="390"/>
                        </a:spcBef>
                      </a:pPr>
                      <a:r>
                        <a:rPr sz="1200" dirty="0">
                          <a:solidFill>
                            <a:srgbClr val="231F20"/>
                          </a:solidFill>
                          <a:latin typeface="Lucida Sans Typewriter"/>
                          <a:cs typeface="Lucida Sans Typewriter"/>
                        </a:rPr>
                        <a:t>5</a:t>
                      </a:r>
                      <a:endParaRPr sz="1200" dirty="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marR="38735" algn="ctr">
                        <a:lnSpc>
                          <a:spcPct val="100000"/>
                        </a:lnSpc>
                        <a:spcBef>
                          <a:spcPts val="715"/>
                        </a:spcBef>
                      </a:pPr>
                      <a:r>
                        <a:rPr sz="1200" dirty="0">
                          <a:solidFill>
                            <a:srgbClr val="231F20"/>
                          </a:solidFill>
                          <a:latin typeface="Lucida Sans Typewriter"/>
                          <a:cs typeface="Lucida Sans Typewriter"/>
                        </a:rPr>
                        <a:t>6</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algn="ctr">
                        <a:lnSpc>
                          <a:spcPct val="100000"/>
                        </a:lnSpc>
                        <a:spcBef>
                          <a:spcPts val="715"/>
                        </a:spcBef>
                      </a:pPr>
                      <a:r>
                        <a:rPr sz="1200" dirty="0">
                          <a:solidFill>
                            <a:srgbClr val="231F20"/>
                          </a:solidFill>
                          <a:latin typeface="Lucida Sans Typewriter"/>
                          <a:cs typeface="Lucida Sans Typewriter"/>
                        </a:rPr>
                        <a:t>7</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marR="85725" algn="r">
                        <a:lnSpc>
                          <a:spcPct val="100000"/>
                        </a:lnSpc>
                        <a:spcBef>
                          <a:spcPts val="715"/>
                        </a:spcBef>
                      </a:pPr>
                      <a:r>
                        <a:rPr sz="1200" dirty="0">
                          <a:solidFill>
                            <a:srgbClr val="231F20"/>
                          </a:solidFill>
                          <a:latin typeface="Lucida Sans Typewriter"/>
                          <a:cs typeface="Lucida Sans Typewriter"/>
                        </a:rPr>
                        <a:t>8</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marR="38735" algn="r">
                        <a:lnSpc>
                          <a:spcPct val="100000"/>
                        </a:lnSpc>
                        <a:spcBef>
                          <a:spcPts val="715"/>
                        </a:spcBef>
                      </a:pPr>
                      <a:r>
                        <a:rPr sz="1200" dirty="0">
                          <a:solidFill>
                            <a:srgbClr val="231F20"/>
                          </a:solidFill>
                          <a:latin typeface="Lucida Sans Typewriter"/>
                          <a:cs typeface="Lucida Sans Typewriter"/>
                        </a:rPr>
                        <a:t>9</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c>
                  <a:txBody>
                    <a:bodyPr/>
                    <a:lstStyle/>
                    <a:p>
                      <a:pPr>
                        <a:lnSpc>
                          <a:spcPct val="100000"/>
                        </a:lnSpc>
                      </a:pPr>
                      <a:endParaRPr sz="1200">
                        <a:latin typeface="Times New Roman"/>
                        <a:cs typeface="Times New Roman"/>
                      </a:endParaRPr>
                    </a:p>
                    <a:p>
                      <a:pPr marR="95885" algn="r">
                        <a:lnSpc>
                          <a:spcPct val="100000"/>
                        </a:lnSpc>
                        <a:spcBef>
                          <a:spcPts val="715"/>
                        </a:spcBef>
                      </a:pPr>
                      <a:r>
                        <a:rPr sz="1200" dirty="0">
                          <a:solidFill>
                            <a:srgbClr val="231F20"/>
                          </a:solidFill>
                          <a:latin typeface="Lucida Sans Typewriter"/>
                          <a:cs typeface="Lucida Sans Typewriter"/>
                        </a:rPr>
                        <a:t>10</a:t>
                      </a:r>
                      <a:endParaRPr sz="1200">
                        <a:latin typeface="Lucida Sans Typewriter"/>
                        <a:cs typeface="Lucida Sans Typewriter"/>
                      </a:endParaRPr>
                    </a:p>
                  </a:txBody>
                  <a:tcPr marL="0" marR="0" marT="0" marB="0">
                    <a:lnB w="9697">
                      <a:solidFill>
                        <a:srgbClr val="BF311A"/>
                      </a:solidFill>
                      <a:prstDash val="solid"/>
                    </a:lnB>
                    <a:solidFill>
                      <a:srgbClr val="F2F2F2"/>
                    </a:solidFill>
                  </a:tcPr>
                </a:tc>
              </a:tr>
              <a:tr h="275368">
                <a:tc>
                  <a:txBody>
                    <a:bodyPr/>
                    <a:lstStyle/>
                    <a:p>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marR="85725" algn="r">
                        <a:lnSpc>
                          <a:spcPct val="100000"/>
                        </a:lnSpc>
                        <a:spcBef>
                          <a:spcPts val="210"/>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algn="ctr">
                        <a:lnSpc>
                          <a:spcPct val="100000"/>
                        </a:lnSpc>
                        <a:spcBef>
                          <a:spcPts val="210"/>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algn="ctr">
                        <a:lnSpc>
                          <a:spcPct val="100000"/>
                        </a:lnSpc>
                        <a:spcBef>
                          <a:spcPts val="210"/>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algn="ctr">
                        <a:lnSpc>
                          <a:spcPct val="100000"/>
                        </a:lnSpc>
                        <a:spcBef>
                          <a:spcPts val="210"/>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marR="38735" algn="r">
                        <a:lnSpc>
                          <a:spcPct val="100000"/>
                        </a:lnSpc>
                        <a:spcBef>
                          <a:spcPts val="210"/>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algn="ctr">
                        <a:lnSpc>
                          <a:spcPct val="100000"/>
                        </a:lnSpc>
                        <a:spcBef>
                          <a:spcPts val="210"/>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marR="38735" algn="ctr">
                        <a:lnSpc>
                          <a:spcPct val="100000"/>
                        </a:lnSpc>
                        <a:spcBef>
                          <a:spcPts val="210"/>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algn="ctr">
                        <a:lnSpc>
                          <a:spcPct val="100000"/>
                        </a:lnSpc>
                        <a:spcBef>
                          <a:spcPts val="210"/>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marR="85725" algn="r">
                        <a:lnSpc>
                          <a:spcPct val="100000"/>
                        </a:lnSpc>
                        <a:spcBef>
                          <a:spcPts val="210"/>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marR="38735" algn="r">
                        <a:lnSpc>
                          <a:spcPct val="100000"/>
                        </a:lnSpc>
                        <a:spcBef>
                          <a:spcPts val="210"/>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c>
                  <a:txBody>
                    <a:bodyPr/>
                    <a:lstStyle/>
                    <a:p>
                      <a:pPr marR="95885" algn="r">
                        <a:lnSpc>
                          <a:spcPct val="100000"/>
                        </a:lnSpc>
                        <a:spcBef>
                          <a:spcPts val="210"/>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0" marB="0">
                    <a:lnT w="9697">
                      <a:solidFill>
                        <a:srgbClr val="BF311A"/>
                      </a:solidFill>
                      <a:prstDash val="solid"/>
                    </a:lnT>
                    <a:solidFill>
                      <a:srgbClr val="F2F2F2"/>
                    </a:solidFill>
                  </a:tcPr>
                </a:tc>
              </a:tr>
              <a:tr h="252135">
                <a:tc>
                  <a:txBody>
                    <a:bodyPr/>
                    <a:lstStyle/>
                    <a:p>
                      <a:pPr marR="132080" algn="r">
                        <a:lnSpc>
                          <a:spcPct val="100000"/>
                        </a:lnSpc>
                        <a:spcBef>
                          <a:spcPts val="220"/>
                        </a:spcBef>
                      </a:pPr>
                      <a:r>
                        <a:rPr sz="1200" dirty="0">
                          <a:solidFill>
                            <a:srgbClr val="231F20"/>
                          </a:solidFill>
                          <a:latin typeface="Lucida Sans Typewriter"/>
                          <a:cs typeface="Lucida Sans Typewriter"/>
                        </a:rPr>
                        <a:t>1</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0</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220"/>
                        </a:spcBef>
                      </a:pPr>
                      <a:r>
                        <a:rPr sz="1200" dirty="0">
                          <a:solidFill>
                            <a:srgbClr val="BF311A"/>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220"/>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220"/>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220"/>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220"/>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220"/>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2</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1</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BBDC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F311A"/>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3</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3</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F311A"/>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E</a:t>
                      </a:r>
                      <a:endParaRPr sz="1200" dirty="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4</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0</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F311A"/>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5</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5</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BBDC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F311A"/>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BCBEC0"/>
                          </a:solidFill>
                          <a:latin typeface="Lucida Sans Typewriter"/>
                          <a:cs typeface="Lucida Sans Typewriter"/>
                        </a:rPr>
                        <a:t>A</a:t>
                      </a:r>
                      <a:endParaRPr sz="1200" dirty="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6</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0</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F311A"/>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7</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2</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BBD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F311A"/>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8</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4</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BBD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F311A"/>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32740">
                <a:tc>
                  <a:txBody>
                    <a:bodyPr/>
                    <a:lstStyle/>
                    <a:p>
                      <a:pPr marR="132080" algn="r">
                        <a:lnSpc>
                          <a:spcPct val="100000"/>
                        </a:lnSpc>
                        <a:spcBef>
                          <a:spcPts val="65"/>
                        </a:spcBef>
                      </a:pPr>
                      <a:r>
                        <a:rPr sz="1200" dirty="0">
                          <a:solidFill>
                            <a:srgbClr val="231F20"/>
                          </a:solidFill>
                          <a:latin typeface="Lucida Sans Typewriter"/>
                          <a:cs typeface="Lucida Sans Typewriter"/>
                        </a:rPr>
                        <a:t>9</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2</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BBD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F311A"/>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r>
              <a:tr h="252135">
                <a:tc>
                  <a:txBody>
                    <a:bodyPr/>
                    <a:lstStyle/>
                    <a:p>
                      <a:pPr marR="132080" algn="r">
                        <a:lnSpc>
                          <a:spcPct val="100000"/>
                        </a:lnSpc>
                        <a:spcBef>
                          <a:spcPts val="65"/>
                        </a:spcBef>
                      </a:pPr>
                      <a:r>
                        <a:rPr sz="1200" dirty="0">
                          <a:solidFill>
                            <a:srgbClr val="231F20"/>
                          </a:solidFill>
                          <a:latin typeface="Lucida Sans Typewriter"/>
                          <a:cs typeface="Lucida Sans Typewriter"/>
                        </a:rPr>
                        <a:t>10</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2</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BBBDC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BBDC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BF311A"/>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0" marB="0">
                    <a:solidFill>
                      <a:srgbClr val="F2F2F2"/>
                    </a:solidFill>
                  </a:tcPr>
                </a:tc>
              </a:tr>
              <a:tr h="276845">
                <a:tc>
                  <a:txBody>
                    <a:bodyPr/>
                    <a:lstStyle/>
                    <a:p>
                      <a:endParaRPr sz="1200">
                        <a:latin typeface="Lucida Sans Typewriter"/>
                        <a:cs typeface="Lucida Sans Typewriter"/>
                      </a:endParaRPr>
                    </a:p>
                  </a:txBody>
                  <a:tcPr marL="0" marR="0" marT="0" marB="0">
                    <a:solidFill>
                      <a:srgbClr val="F2F2F2"/>
                    </a:solidFill>
                  </a:tcPr>
                </a:tc>
                <a:tc>
                  <a:txBody>
                    <a:bodyPr/>
                    <a:lstStyle/>
                    <a:p>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220"/>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220"/>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0" marB="0">
                    <a:solidFill>
                      <a:srgbClr val="F2F2F2"/>
                    </a:solidFill>
                  </a:tcPr>
                </a:tc>
                <a:tc>
                  <a:txBody>
                    <a:bodyPr/>
                    <a:lstStyle/>
                    <a:p>
                      <a:pPr marR="38735" algn="ctr">
                        <a:lnSpc>
                          <a:spcPct val="100000"/>
                        </a:lnSpc>
                        <a:spcBef>
                          <a:spcPts val="220"/>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0" marB="0">
                    <a:solidFill>
                      <a:srgbClr val="F2F2F2"/>
                    </a:solidFill>
                  </a:tcPr>
                </a:tc>
                <a:tc>
                  <a:txBody>
                    <a:bodyPr/>
                    <a:lstStyle/>
                    <a:p>
                      <a:pPr algn="ctr">
                        <a:lnSpc>
                          <a:spcPct val="100000"/>
                        </a:lnSpc>
                        <a:spcBef>
                          <a:spcPts val="220"/>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0" marB="0">
                    <a:solidFill>
                      <a:srgbClr val="F2F2F2"/>
                    </a:solidFill>
                  </a:tcPr>
                </a:tc>
                <a:tc>
                  <a:txBody>
                    <a:bodyPr/>
                    <a:lstStyle/>
                    <a:p>
                      <a:pPr marR="85725" algn="r">
                        <a:lnSpc>
                          <a:spcPct val="100000"/>
                        </a:lnSpc>
                        <a:spcBef>
                          <a:spcPts val="220"/>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0" marB="0">
                    <a:solidFill>
                      <a:srgbClr val="F2F2F2"/>
                    </a:solidFill>
                  </a:tcPr>
                </a:tc>
                <a:tc>
                  <a:txBody>
                    <a:bodyPr/>
                    <a:lstStyle/>
                    <a:p>
                      <a:pPr marR="38735" algn="r">
                        <a:lnSpc>
                          <a:spcPct val="100000"/>
                        </a:lnSpc>
                        <a:spcBef>
                          <a:spcPts val="220"/>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0" marB="0">
                    <a:solidFill>
                      <a:srgbClr val="F2F2F2"/>
                    </a:solidFill>
                  </a:tcPr>
                </a:tc>
                <a:tc>
                  <a:txBody>
                    <a:bodyPr/>
                    <a:lstStyle/>
                    <a:p>
                      <a:pPr marR="95885" algn="r">
                        <a:lnSpc>
                          <a:spcPct val="100000"/>
                        </a:lnSpc>
                        <a:spcBef>
                          <a:spcPts val="220"/>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0" marB="0">
                    <a:solidFill>
                      <a:srgbClr val="F2F2F2"/>
                    </a:solidFill>
                  </a:tcPr>
                </a:tc>
              </a:tr>
            </a:tbl>
          </a:graphicData>
        </a:graphic>
      </p:graphicFrame>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29</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1" y="1241530"/>
            <a:ext cx="8479696" cy="369332"/>
          </a:xfrm>
          <a:prstGeom prst="rect">
            <a:avLst/>
          </a:prstGeom>
        </p:spPr>
        <p:txBody>
          <a:bodyPr vert="horz" wrap="square" lIns="0" tIns="0" rIns="0" bIns="0" rtlCol="0">
            <a:spAutoFit/>
          </a:bodyPr>
          <a:lstStyle/>
          <a:p>
            <a:pPr marL="12700">
              <a:lnSpc>
                <a:spcPct val="100000"/>
              </a:lnSpc>
              <a:tabLst>
                <a:tab pos="493395" algn="l"/>
              </a:tabLst>
            </a:pPr>
            <a:r>
              <a:rPr lang="ru-RU" sz="2400" dirty="0" smtClean="0">
                <a:solidFill>
                  <a:srgbClr val="005493"/>
                </a:solidFill>
                <a:latin typeface="+mj-lt"/>
                <a:cs typeface="Lucida Sans"/>
              </a:rPr>
              <a:t>Пример</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Запись о студенте в университете</a:t>
            </a:r>
            <a:r>
              <a:rPr sz="2400" dirty="0" smtClean="0">
                <a:latin typeface="+mj-lt"/>
                <a:cs typeface="Lucida Sans"/>
              </a:rPr>
              <a:t>.</a:t>
            </a:r>
            <a:endParaRPr sz="2400" dirty="0">
              <a:latin typeface="+mj-lt"/>
              <a:cs typeface="Lucida Sans"/>
            </a:endParaRPr>
          </a:p>
        </p:txBody>
      </p:sp>
      <p:sp>
        <p:nvSpPr>
          <p:cNvPr id="3" name="object 3"/>
          <p:cNvSpPr txBox="1"/>
          <p:nvPr/>
        </p:nvSpPr>
        <p:spPr>
          <a:xfrm>
            <a:off x="779699" y="4186614"/>
            <a:ext cx="9269049" cy="738664"/>
          </a:xfrm>
          <a:prstGeom prst="rect">
            <a:avLst/>
          </a:prstGeom>
        </p:spPr>
        <p:txBody>
          <a:bodyPr vert="horz" wrap="square" lIns="0" tIns="0" rIns="0" bIns="0" rtlCol="0">
            <a:spAutoFit/>
          </a:bodyPr>
          <a:lstStyle/>
          <a:p>
            <a:pPr marL="12700">
              <a:lnSpc>
                <a:spcPct val="100000"/>
              </a:lnSpc>
              <a:tabLst>
                <a:tab pos="672465" algn="l"/>
              </a:tabLst>
            </a:pPr>
            <a:r>
              <a:rPr lang="ru-RU" sz="2400" dirty="0" smtClean="0">
                <a:solidFill>
                  <a:srgbClr val="005493"/>
                </a:solidFill>
                <a:latin typeface="+mj-lt"/>
                <a:cs typeface="Lucida Sans"/>
              </a:rPr>
              <a:t>Сортировка. </a:t>
            </a:r>
            <a:r>
              <a:rPr lang="ru-RU" sz="2400" dirty="0" smtClean="0">
                <a:latin typeface="+mj-lt"/>
                <a:cs typeface="Lucida Sans"/>
              </a:rPr>
              <a:t>Переставить элементы массива из </a:t>
            </a:r>
            <a:r>
              <a:rPr lang="en-US" sz="2400" dirty="0" smtClean="0">
                <a:latin typeface="+mj-lt"/>
                <a:cs typeface="Lucida Sans"/>
              </a:rPr>
              <a:t>N </a:t>
            </a:r>
            <a:r>
              <a:rPr lang="ru-RU" sz="2400" dirty="0" smtClean="0">
                <a:latin typeface="+mj-lt"/>
                <a:cs typeface="Lucida Sans"/>
              </a:rPr>
              <a:t>элементов </a:t>
            </a:r>
            <a:r>
              <a:rPr lang="en-US" sz="2400" dirty="0" smtClean="0">
                <a:latin typeface="+mj-lt"/>
                <a:cs typeface="Lucida Sans"/>
              </a:rPr>
              <a:t/>
            </a:r>
            <a:br>
              <a:rPr lang="en-US" sz="2400" dirty="0" smtClean="0">
                <a:latin typeface="+mj-lt"/>
                <a:cs typeface="Lucida Sans"/>
              </a:rPr>
            </a:br>
            <a:r>
              <a:rPr lang="ru-RU" sz="2400" dirty="0" smtClean="0">
                <a:latin typeface="+mj-lt"/>
                <a:cs typeface="Lucida Sans"/>
              </a:rPr>
              <a:t>в порядке возрастания</a:t>
            </a:r>
            <a:r>
              <a:rPr sz="2400" spc="-45" dirty="0" smtClean="0">
                <a:latin typeface="+mj-lt"/>
                <a:cs typeface="Lucida Sans"/>
              </a:rPr>
              <a:t>.</a:t>
            </a:r>
            <a:endParaRPr sz="2400" dirty="0">
              <a:latin typeface="+mj-lt"/>
              <a:cs typeface="Lucida Sans"/>
            </a:endParaRPr>
          </a:p>
        </p:txBody>
      </p:sp>
      <p:sp>
        <p:nvSpPr>
          <p:cNvPr id="4" name="object 4"/>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25" dirty="0" smtClean="0">
                <a:latin typeface="+mj-lt"/>
              </a:rPr>
              <a:t>Задача сортировки</a:t>
            </a:r>
            <a:endParaRPr sz="2800" b="1" spc="45" dirty="0">
              <a:latin typeface="+mj-lt"/>
            </a:endParaRPr>
          </a:p>
        </p:txBody>
      </p:sp>
      <p:sp>
        <p:nvSpPr>
          <p:cNvPr id="5" name="object 5"/>
          <p:cNvSpPr txBox="1"/>
          <p:nvPr/>
        </p:nvSpPr>
        <p:spPr>
          <a:xfrm>
            <a:off x="1485583" y="2757875"/>
            <a:ext cx="724217" cy="189159"/>
          </a:xfrm>
          <a:prstGeom prst="rect">
            <a:avLst/>
          </a:prstGeom>
        </p:spPr>
        <p:txBody>
          <a:bodyPr vert="horz" wrap="square" lIns="0" tIns="0" rIns="0" bIns="0" rtlCol="0">
            <a:spAutoFit/>
          </a:bodyPr>
          <a:lstStyle/>
          <a:p>
            <a:pPr marL="12700">
              <a:lnSpc>
                <a:spcPct val="100000"/>
              </a:lnSpc>
              <a:tabLst>
                <a:tab pos="1103630" algn="l"/>
              </a:tabLst>
            </a:pPr>
            <a:r>
              <a:rPr lang="ru-RU" sz="1200" dirty="0" smtClean="0">
                <a:solidFill>
                  <a:srgbClr val="8D3124"/>
                </a:solidFill>
                <a:latin typeface="Lucida Sans"/>
                <a:cs typeface="Lucida Sans"/>
              </a:rPr>
              <a:t>Запись</a:t>
            </a:r>
            <a:endParaRPr sz="1200" dirty="0">
              <a:latin typeface="Lucida Sans"/>
              <a:cs typeface="Lucida Sans"/>
            </a:endParaRPr>
          </a:p>
        </p:txBody>
      </p:sp>
      <p:sp>
        <p:nvSpPr>
          <p:cNvPr id="7" name="object 7"/>
          <p:cNvSpPr txBox="1"/>
          <p:nvPr/>
        </p:nvSpPr>
        <p:spPr>
          <a:xfrm>
            <a:off x="1542809" y="3711608"/>
            <a:ext cx="514591" cy="189158"/>
          </a:xfrm>
          <a:prstGeom prst="rect">
            <a:avLst/>
          </a:prstGeom>
        </p:spPr>
        <p:txBody>
          <a:bodyPr vert="horz" wrap="square" lIns="0" tIns="0" rIns="0" bIns="0" rtlCol="0">
            <a:spAutoFit/>
          </a:bodyPr>
          <a:lstStyle/>
          <a:p>
            <a:pPr marL="12700">
              <a:lnSpc>
                <a:spcPct val="100000"/>
              </a:lnSpc>
              <a:tabLst>
                <a:tab pos="1043305" algn="l"/>
              </a:tabLst>
            </a:pPr>
            <a:r>
              <a:rPr lang="ru-RU" sz="1200" spc="15" dirty="0" smtClean="0">
                <a:solidFill>
                  <a:srgbClr val="8D3124"/>
                </a:solidFill>
                <a:latin typeface="Lucida Sans"/>
                <a:cs typeface="Lucida Sans"/>
              </a:rPr>
              <a:t>Ключ</a:t>
            </a:r>
            <a:r>
              <a:rPr sz="1200" spc="15" dirty="0" smtClean="0">
                <a:solidFill>
                  <a:srgbClr val="8D3124"/>
                </a:solidFill>
                <a:latin typeface="Lucida Sans"/>
                <a:cs typeface="Lucida Sans"/>
              </a:rPr>
              <a:t> </a:t>
            </a:r>
            <a:endParaRPr sz="1200" dirty="0">
              <a:latin typeface="Lucida Sans"/>
              <a:cs typeface="Lucida Sans"/>
            </a:endParaRPr>
          </a:p>
        </p:txBody>
      </p:sp>
      <p:sp>
        <p:nvSpPr>
          <p:cNvPr id="9" name="object 9"/>
          <p:cNvSpPr/>
          <p:nvPr/>
        </p:nvSpPr>
        <p:spPr>
          <a:xfrm>
            <a:off x="2743200" y="1651000"/>
            <a:ext cx="5092700" cy="2514600"/>
          </a:xfrm>
          <a:prstGeom prst="rect">
            <a:avLst/>
          </a:prstGeom>
          <a:blipFill>
            <a:blip r:embed="rId3"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extLst>
              <p:ext uri="{D42A27DB-BD31-4B8C-83A1-F6EECF244321}">
                <p14:modId xmlns:p14="http://schemas.microsoft.com/office/powerpoint/2010/main" val="806023588"/>
              </p:ext>
            </p:extLst>
          </p:nvPr>
        </p:nvGraphicFramePr>
        <p:xfrm>
          <a:off x="2816848" y="1718691"/>
          <a:ext cx="4854534" cy="2288981"/>
        </p:xfrm>
        <a:graphic>
          <a:graphicData uri="http://schemas.openxmlformats.org/drawingml/2006/table">
            <a:tbl>
              <a:tblPr firstRow="1" bandRow="1">
                <a:tableStyleId>{2D5ABB26-0587-4C30-8999-92F81FD0307C}</a:tableStyleId>
              </a:tblPr>
              <a:tblGrid>
                <a:gridCol w="1150135"/>
                <a:gridCol w="481953"/>
                <a:gridCol w="471004"/>
                <a:gridCol w="1391116"/>
                <a:gridCol w="1360326"/>
              </a:tblGrid>
              <a:tr h="326996">
                <a:tc>
                  <a:txBody>
                    <a:bodyPr/>
                    <a:lstStyle/>
                    <a:p>
                      <a:pPr algn="ctr">
                        <a:lnSpc>
                          <a:spcPct val="100000"/>
                        </a:lnSpc>
                        <a:spcBef>
                          <a:spcPts val="375"/>
                        </a:spcBef>
                      </a:pPr>
                      <a:r>
                        <a:rPr lang="ru-RU" sz="1200" dirty="0" smtClean="0">
                          <a:latin typeface="Lucida Sans"/>
                          <a:cs typeface="Lucida Sans"/>
                        </a:rPr>
                        <a:t>Кузнецов</a:t>
                      </a:r>
                      <a:endParaRPr sz="1200" dirty="0">
                        <a:latin typeface="Lucida Sans"/>
                        <a:cs typeface="Lucida Sans"/>
                      </a:endParaRPr>
                    </a:p>
                  </a:txBody>
                  <a:tcPr marL="0" marR="0" marT="0" marB="0">
                    <a:lnR w="2384">
                      <a:solidFill>
                        <a:srgbClr val="E7EAEB"/>
                      </a:solidFill>
                      <a:prstDash val="solid"/>
                    </a:lnR>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3</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B w="2384">
                      <a:solidFill>
                        <a:srgbClr val="E7EAEB"/>
                      </a:solidFill>
                      <a:prstDash val="solid"/>
                    </a:lnB>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991-878-4944</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B w="2384">
                      <a:solidFill>
                        <a:srgbClr val="E7EAEB"/>
                      </a:solidFill>
                      <a:prstDash val="solid"/>
                    </a:lnB>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Москва</a:t>
                      </a:r>
                      <a:endParaRPr sz="1050" dirty="0">
                        <a:latin typeface="Lucida Sans"/>
                        <a:cs typeface="Lucida Sans"/>
                      </a:endParaRPr>
                    </a:p>
                  </a:txBody>
                  <a:tcPr marL="0" marR="0" marT="0" marB="0">
                    <a:lnL w="2384">
                      <a:solidFill>
                        <a:srgbClr val="E7EAEB"/>
                      </a:solidFill>
                      <a:prstDash val="solid"/>
                    </a:lnL>
                    <a:lnB w="2384">
                      <a:solidFill>
                        <a:srgbClr val="E7EAEB"/>
                      </a:solidFill>
                      <a:prstDash val="solid"/>
                    </a:lnB>
                    <a:solidFill>
                      <a:srgbClr val="D5D5D5"/>
                    </a:solidFill>
                  </a:tcPr>
                </a:tc>
              </a:tr>
              <a:tr h="326996">
                <a:tc>
                  <a:txBody>
                    <a:bodyPr/>
                    <a:lstStyle/>
                    <a:p>
                      <a:pPr algn="ctr">
                        <a:lnSpc>
                          <a:spcPct val="100000"/>
                        </a:lnSpc>
                        <a:spcBef>
                          <a:spcPts val="375"/>
                        </a:spcBef>
                      </a:pPr>
                      <a:r>
                        <a:rPr lang="ru-RU" sz="1200" dirty="0" smtClean="0">
                          <a:latin typeface="Lucida Sans"/>
                          <a:cs typeface="Lucida Sans"/>
                        </a:rPr>
                        <a:t>Соколов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2</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232-343-5555</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0" algn="ctr">
                        <a:lnSpc>
                          <a:spcPct val="100000"/>
                        </a:lnSpc>
                        <a:spcBef>
                          <a:spcPts val="525"/>
                        </a:spcBef>
                      </a:pPr>
                      <a:r>
                        <a:rPr lang="ru-RU" sz="1050" dirty="0" smtClean="0">
                          <a:solidFill>
                            <a:srgbClr val="606060"/>
                          </a:solidFill>
                          <a:latin typeface="Lucida Sans"/>
                          <a:ea typeface="+mn-ea"/>
                          <a:cs typeface="Lucida Sans"/>
                        </a:rPr>
                        <a:t>Саратов</a:t>
                      </a:r>
                      <a:endParaRPr sz="1050" dirty="0">
                        <a:solidFill>
                          <a:srgbClr val="606060"/>
                        </a:solidFill>
                        <a:latin typeface="Lucida Sans"/>
                        <a:ea typeface="+mn-ea"/>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5">
                <a:tc>
                  <a:txBody>
                    <a:bodyPr/>
                    <a:lstStyle/>
                    <a:p>
                      <a:pPr algn="ctr">
                        <a:lnSpc>
                          <a:spcPct val="100000"/>
                        </a:lnSpc>
                        <a:spcBef>
                          <a:spcPts val="375"/>
                        </a:spcBef>
                      </a:pPr>
                      <a:r>
                        <a:rPr lang="ru-RU" sz="1200" dirty="0" smtClean="0">
                          <a:latin typeface="Lucida Sans"/>
                          <a:cs typeface="Lucida Sans"/>
                        </a:rPr>
                        <a:t>Петров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4</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9865">
                        <a:lnSpc>
                          <a:spcPct val="100000"/>
                        </a:lnSpc>
                        <a:spcBef>
                          <a:spcPts val="375"/>
                        </a:spcBef>
                      </a:pPr>
                      <a:r>
                        <a:rPr sz="1200" dirty="0">
                          <a:solidFill>
                            <a:srgbClr val="606060"/>
                          </a:solidFill>
                          <a:latin typeface="Lucida Sans"/>
                          <a:cs typeface="Lucida Sans"/>
                        </a:rPr>
                        <a:t>B</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766-093-9873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spc="0" dirty="0" smtClean="0">
                          <a:solidFill>
                            <a:srgbClr val="606060"/>
                          </a:solidFill>
                          <a:latin typeface="Lucida Sans"/>
                          <a:cs typeface="Lucida Sans"/>
                        </a:rPr>
                        <a:t>Челябинск</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7">
                <a:tc>
                  <a:txBody>
                    <a:bodyPr/>
                    <a:lstStyle/>
                    <a:p>
                      <a:pPr algn="ctr">
                        <a:lnSpc>
                          <a:spcPct val="100000"/>
                        </a:lnSpc>
                        <a:spcBef>
                          <a:spcPts val="375"/>
                        </a:spcBef>
                      </a:pPr>
                      <a:r>
                        <a:rPr lang="ru-RU" sz="1200" dirty="0" smtClean="0">
                          <a:solidFill>
                            <a:schemeClr val="bg1"/>
                          </a:solidFill>
                          <a:latin typeface="Lucida Sans"/>
                          <a:cs typeface="Lucida Sans"/>
                        </a:rPr>
                        <a:t>Орлов</a:t>
                      </a:r>
                      <a:endParaRPr sz="1200" dirty="0">
                        <a:solidFill>
                          <a:schemeClr val="bg1"/>
                        </a:solidFill>
                        <a:latin typeface="Lucida Sans"/>
                        <a:cs typeface="Lucida Sans"/>
                      </a:endParaRPr>
                    </a:p>
                  </a:txBody>
                  <a:tcPr marL="0" marR="0" marT="0" marB="0">
                    <a:lnL w="2384">
                      <a:solidFill>
                        <a:srgbClr val="000000"/>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0048AA"/>
                    </a:solidFill>
                  </a:tcPr>
                </a:tc>
                <a:tc>
                  <a:txBody>
                    <a:bodyPr/>
                    <a:lstStyle/>
                    <a:p>
                      <a:pPr marL="43815" algn="ctr">
                        <a:lnSpc>
                          <a:spcPct val="100000"/>
                        </a:lnSpc>
                        <a:spcBef>
                          <a:spcPts val="375"/>
                        </a:spcBef>
                      </a:pPr>
                      <a:r>
                        <a:rPr sz="1200" dirty="0">
                          <a:solidFill>
                            <a:srgbClr val="FFFFFF"/>
                          </a:solidFill>
                          <a:latin typeface="Lucida Sans"/>
                          <a:cs typeface="Lucida Sans"/>
                        </a:rPr>
                        <a:t>1</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0048AA"/>
                    </a:solidFill>
                  </a:tcPr>
                </a:tc>
                <a:tc>
                  <a:txBody>
                    <a:bodyPr/>
                    <a:lstStyle/>
                    <a:p>
                      <a:pPr marL="181610">
                        <a:lnSpc>
                          <a:spcPct val="100000"/>
                        </a:lnSpc>
                        <a:spcBef>
                          <a:spcPts val="375"/>
                        </a:spcBef>
                      </a:pPr>
                      <a:r>
                        <a:rPr sz="1200" dirty="0">
                          <a:solidFill>
                            <a:srgbClr val="FFFFFF"/>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0048AA"/>
                    </a:solidFill>
                  </a:tcPr>
                </a:tc>
                <a:tc>
                  <a:txBody>
                    <a:bodyPr/>
                    <a:lstStyle/>
                    <a:p>
                      <a:pPr algn="ctr">
                        <a:lnSpc>
                          <a:spcPct val="100000"/>
                        </a:lnSpc>
                        <a:spcBef>
                          <a:spcPts val="525"/>
                        </a:spcBef>
                      </a:pPr>
                      <a:r>
                        <a:rPr sz="1050" dirty="0">
                          <a:solidFill>
                            <a:srgbClr val="FFFFFF"/>
                          </a:solidFill>
                          <a:latin typeface="Lucida Sans"/>
                          <a:cs typeface="Lucida Sans"/>
                        </a:rPr>
                        <a:t>766-093-9873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0048AA"/>
                    </a:solidFill>
                  </a:tcPr>
                </a:tc>
                <a:tc>
                  <a:txBody>
                    <a:bodyPr/>
                    <a:lstStyle/>
                    <a:p>
                      <a:pPr algn="ctr">
                        <a:lnSpc>
                          <a:spcPct val="100000"/>
                        </a:lnSpc>
                        <a:spcBef>
                          <a:spcPts val="525"/>
                        </a:spcBef>
                      </a:pPr>
                      <a:r>
                        <a:rPr lang="ru-RU" sz="1050" spc="0" dirty="0" smtClean="0">
                          <a:solidFill>
                            <a:srgbClr val="FFFFFF"/>
                          </a:solidFill>
                          <a:latin typeface="Lucida Sans"/>
                          <a:cs typeface="Lucida Sans"/>
                        </a:rPr>
                        <a:t>Екатеринбург</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0048AA"/>
                    </a:solidFill>
                  </a:tcPr>
                </a:tc>
              </a:tr>
              <a:tr h="327001">
                <a:tc>
                  <a:txBody>
                    <a:bodyPr/>
                    <a:lstStyle/>
                    <a:p>
                      <a:pPr algn="ctr">
                        <a:lnSpc>
                          <a:spcPct val="100000"/>
                        </a:lnSpc>
                        <a:spcBef>
                          <a:spcPts val="375"/>
                        </a:spcBef>
                      </a:pPr>
                      <a:r>
                        <a:rPr lang="ru-RU" sz="1200" dirty="0" smtClean="0">
                          <a:latin typeface="Lucida Sans"/>
                          <a:cs typeface="Lucida Sans"/>
                        </a:rPr>
                        <a:t>Сидоров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3</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9865">
                        <a:lnSpc>
                          <a:spcPct val="100000"/>
                        </a:lnSpc>
                        <a:spcBef>
                          <a:spcPts val="375"/>
                        </a:spcBef>
                      </a:pPr>
                      <a:r>
                        <a:rPr sz="1200" dirty="0">
                          <a:solidFill>
                            <a:srgbClr val="606060"/>
                          </a:solidFill>
                          <a:latin typeface="Lucida Sans"/>
                          <a:cs typeface="Lucida Sans"/>
                        </a:rPr>
                        <a:t>B</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898-122-9643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spc="0" dirty="0" smtClean="0">
                          <a:solidFill>
                            <a:srgbClr val="606060"/>
                          </a:solidFill>
                          <a:latin typeface="Lucida Sans"/>
                          <a:cs typeface="Lucida Sans"/>
                        </a:rPr>
                        <a:t>Тверь</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4">
                <a:tc>
                  <a:txBody>
                    <a:bodyPr/>
                    <a:lstStyle/>
                    <a:p>
                      <a:pPr algn="ctr">
                        <a:lnSpc>
                          <a:spcPct val="100000"/>
                        </a:lnSpc>
                        <a:spcBef>
                          <a:spcPts val="375"/>
                        </a:spcBef>
                      </a:pPr>
                      <a:r>
                        <a:rPr lang="ru-RU" sz="1200" spc="5" dirty="0" smtClean="0">
                          <a:latin typeface="Lucida Sans"/>
                          <a:cs typeface="Lucida Sans"/>
                        </a:rPr>
                        <a:t>Александров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3</a:t>
                      </a:r>
                      <a:endParaRPr sz="1200" dirty="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664-480-0023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Самара</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7002">
                <a:tc>
                  <a:txBody>
                    <a:bodyPr/>
                    <a:lstStyle/>
                    <a:p>
                      <a:pPr algn="ctr">
                        <a:lnSpc>
                          <a:spcPct val="100000"/>
                        </a:lnSpc>
                        <a:spcBef>
                          <a:spcPts val="375"/>
                        </a:spcBef>
                      </a:pPr>
                      <a:r>
                        <a:rPr lang="ru-RU" sz="1200" dirty="0" smtClean="0">
                          <a:solidFill>
                            <a:srgbClr val="FFFFFF"/>
                          </a:solidFill>
                          <a:latin typeface="Lucida Sans"/>
                          <a:cs typeface="Lucida Sans"/>
                        </a:rPr>
                        <a:t>Иванов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solidFill>
                      <a:srgbClr val="0048AA"/>
                    </a:solidFill>
                  </a:tcPr>
                </a:tc>
                <a:tc>
                  <a:txBody>
                    <a:bodyPr/>
                    <a:lstStyle/>
                    <a:p>
                      <a:pPr marL="43815" algn="ctr">
                        <a:lnSpc>
                          <a:spcPct val="100000"/>
                        </a:lnSpc>
                        <a:spcBef>
                          <a:spcPts val="375"/>
                        </a:spcBef>
                      </a:pPr>
                      <a:r>
                        <a:rPr sz="1200" dirty="0">
                          <a:solidFill>
                            <a:srgbClr val="606060"/>
                          </a:solidFill>
                          <a:latin typeface="Lucida Sans"/>
                          <a:cs typeface="Lucida Sans"/>
                        </a:rPr>
                        <a:t>4</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solidFill>
                      <a:srgbClr val="D5D5D5"/>
                    </a:solidFill>
                  </a:tcPr>
                </a:tc>
                <a:tc>
                  <a:txBody>
                    <a:bodyPr/>
                    <a:lstStyle/>
                    <a:p>
                      <a:pPr marL="180975">
                        <a:lnSpc>
                          <a:spcPct val="100000"/>
                        </a:lnSpc>
                        <a:spcBef>
                          <a:spcPts val="375"/>
                        </a:spcBef>
                      </a:pPr>
                      <a:r>
                        <a:rPr sz="1200" dirty="0">
                          <a:solidFill>
                            <a:srgbClr val="606060"/>
                          </a:solidFill>
                          <a:latin typeface="Lucida Sans"/>
                          <a:cs typeface="Lucida Sans"/>
                        </a:rPr>
                        <a:t>C</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874-088-1212</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Волгоград</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solidFill>
                      <a:srgbClr val="D5D5D5"/>
                    </a:solidFill>
                  </a:tcPr>
                </a:tc>
              </a:tr>
            </a:tbl>
          </a:graphicData>
        </a:graphic>
      </p:graphicFrame>
      <p:sp>
        <p:nvSpPr>
          <p:cNvPr id="11" name="object 11"/>
          <p:cNvSpPr/>
          <p:nvPr/>
        </p:nvSpPr>
        <p:spPr>
          <a:xfrm>
            <a:off x="2755900" y="4991100"/>
            <a:ext cx="5080000" cy="25146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818041" y="5056187"/>
            <a:ext cx="1149350" cy="326390"/>
          </a:xfrm>
          <a:custGeom>
            <a:avLst/>
            <a:gdLst/>
            <a:ahLst/>
            <a:cxnLst/>
            <a:rect l="l" t="t" r="r" b="b"/>
            <a:pathLst>
              <a:path w="1149350" h="326389">
                <a:moveTo>
                  <a:pt x="1148943" y="0"/>
                </a:moveTo>
                <a:lnTo>
                  <a:pt x="0" y="0"/>
                </a:lnTo>
                <a:lnTo>
                  <a:pt x="0" y="325805"/>
                </a:lnTo>
                <a:lnTo>
                  <a:pt x="1148943" y="325805"/>
                </a:lnTo>
                <a:lnTo>
                  <a:pt x="1148943" y="0"/>
                </a:lnTo>
                <a:close/>
              </a:path>
            </a:pathLst>
          </a:custGeom>
          <a:solidFill>
            <a:srgbClr val="D5D5D5"/>
          </a:solidFill>
        </p:spPr>
        <p:txBody>
          <a:bodyPr wrap="square" lIns="0" tIns="0" rIns="0" bIns="0" rtlCol="0"/>
          <a:lstStyle/>
          <a:p>
            <a:endParaRPr/>
          </a:p>
        </p:txBody>
      </p:sp>
      <p:sp>
        <p:nvSpPr>
          <p:cNvPr id="13" name="object 13"/>
          <p:cNvSpPr/>
          <p:nvPr/>
        </p:nvSpPr>
        <p:spPr>
          <a:xfrm>
            <a:off x="3969372" y="5056187"/>
            <a:ext cx="480059" cy="326390"/>
          </a:xfrm>
          <a:custGeom>
            <a:avLst/>
            <a:gdLst/>
            <a:ahLst/>
            <a:cxnLst/>
            <a:rect l="l" t="t" r="r" b="b"/>
            <a:pathLst>
              <a:path w="480060" h="326389">
                <a:moveTo>
                  <a:pt x="479577" y="0"/>
                </a:moveTo>
                <a:lnTo>
                  <a:pt x="0" y="0"/>
                </a:lnTo>
                <a:lnTo>
                  <a:pt x="0" y="325805"/>
                </a:lnTo>
                <a:lnTo>
                  <a:pt x="479577" y="325805"/>
                </a:lnTo>
                <a:lnTo>
                  <a:pt x="479577" y="0"/>
                </a:lnTo>
                <a:close/>
              </a:path>
            </a:pathLst>
          </a:custGeom>
          <a:solidFill>
            <a:srgbClr val="D5D5D5"/>
          </a:solidFill>
        </p:spPr>
        <p:txBody>
          <a:bodyPr wrap="square" lIns="0" tIns="0" rIns="0" bIns="0" rtlCol="0"/>
          <a:lstStyle/>
          <a:p>
            <a:endParaRPr/>
          </a:p>
        </p:txBody>
      </p:sp>
      <p:sp>
        <p:nvSpPr>
          <p:cNvPr id="14" name="object 14"/>
          <p:cNvSpPr/>
          <p:nvPr/>
        </p:nvSpPr>
        <p:spPr>
          <a:xfrm>
            <a:off x="4451324" y="5056187"/>
            <a:ext cx="468630" cy="326390"/>
          </a:xfrm>
          <a:custGeom>
            <a:avLst/>
            <a:gdLst/>
            <a:ahLst/>
            <a:cxnLst/>
            <a:rect l="l" t="t" r="r" b="b"/>
            <a:pathLst>
              <a:path w="468629" h="326389">
                <a:moveTo>
                  <a:pt x="468630" y="0"/>
                </a:moveTo>
                <a:lnTo>
                  <a:pt x="0" y="0"/>
                </a:lnTo>
                <a:lnTo>
                  <a:pt x="0" y="325805"/>
                </a:lnTo>
                <a:lnTo>
                  <a:pt x="468630" y="325805"/>
                </a:lnTo>
                <a:lnTo>
                  <a:pt x="468630" y="0"/>
                </a:lnTo>
                <a:close/>
              </a:path>
            </a:pathLst>
          </a:custGeom>
          <a:solidFill>
            <a:srgbClr val="D5D5D5"/>
          </a:solidFill>
        </p:spPr>
        <p:txBody>
          <a:bodyPr wrap="square" lIns="0" tIns="0" rIns="0" bIns="0" rtlCol="0"/>
          <a:lstStyle/>
          <a:p>
            <a:endParaRPr/>
          </a:p>
        </p:txBody>
      </p:sp>
      <p:sp>
        <p:nvSpPr>
          <p:cNvPr id="15" name="object 15"/>
          <p:cNvSpPr/>
          <p:nvPr/>
        </p:nvSpPr>
        <p:spPr>
          <a:xfrm>
            <a:off x="4922329" y="5056187"/>
            <a:ext cx="1388745" cy="326390"/>
          </a:xfrm>
          <a:custGeom>
            <a:avLst/>
            <a:gdLst/>
            <a:ahLst/>
            <a:cxnLst/>
            <a:rect l="l" t="t" r="r" b="b"/>
            <a:pathLst>
              <a:path w="1388745" h="326389">
                <a:moveTo>
                  <a:pt x="1388732" y="0"/>
                </a:moveTo>
                <a:lnTo>
                  <a:pt x="0" y="0"/>
                </a:lnTo>
                <a:lnTo>
                  <a:pt x="0" y="325805"/>
                </a:lnTo>
                <a:lnTo>
                  <a:pt x="1388732" y="325805"/>
                </a:lnTo>
                <a:lnTo>
                  <a:pt x="1388732" y="0"/>
                </a:lnTo>
                <a:close/>
              </a:path>
            </a:pathLst>
          </a:custGeom>
          <a:solidFill>
            <a:srgbClr val="D5D5D5"/>
          </a:solidFill>
        </p:spPr>
        <p:txBody>
          <a:bodyPr wrap="square" lIns="0" tIns="0" rIns="0" bIns="0" rtlCol="0"/>
          <a:lstStyle/>
          <a:p>
            <a:endParaRPr/>
          </a:p>
        </p:txBody>
      </p:sp>
      <p:sp>
        <p:nvSpPr>
          <p:cNvPr id="16" name="object 16"/>
          <p:cNvSpPr/>
          <p:nvPr/>
        </p:nvSpPr>
        <p:spPr>
          <a:xfrm>
            <a:off x="6313449" y="5056187"/>
            <a:ext cx="1359535" cy="326390"/>
          </a:xfrm>
          <a:custGeom>
            <a:avLst/>
            <a:gdLst/>
            <a:ahLst/>
            <a:cxnLst/>
            <a:rect l="l" t="t" r="r" b="b"/>
            <a:pathLst>
              <a:path w="1359534" h="326389">
                <a:moveTo>
                  <a:pt x="1359128" y="0"/>
                </a:moveTo>
                <a:lnTo>
                  <a:pt x="0" y="0"/>
                </a:lnTo>
                <a:lnTo>
                  <a:pt x="0" y="325805"/>
                </a:lnTo>
                <a:lnTo>
                  <a:pt x="1359128" y="325805"/>
                </a:lnTo>
                <a:lnTo>
                  <a:pt x="1359128" y="0"/>
                </a:lnTo>
                <a:close/>
              </a:path>
            </a:pathLst>
          </a:custGeom>
          <a:solidFill>
            <a:srgbClr val="D5D5D5"/>
          </a:solidFill>
        </p:spPr>
        <p:txBody>
          <a:bodyPr wrap="square" lIns="0" tIns="0" rIns="0" bIns="0" rtlCol="0"/>
          <a:lstStyle/>
          <a:p>
            <a:endParaRPr/>
          </a:p>
        </p:txBody>
      </p:sp>
      <p:sp>
        <p:nvSpPr>
          <p:cNvPr id="17" name="object 17"/>
          <p:cNvSpPr/>
          <p:nvPr/>
        </p:nvSpPr>
        <p:spPr>
          <a:xfrm>
            <a:off x="2818041" y="5384381"/>
            <a:ext cx="1149350" cy="325120"/>
          </a:xfrm>
          <a:custGeom>
            <a:avLst/>
            <a:gdLst/>
            <a:ahLst/>
            <a:cxnLst/>
            <a:rect l="l" t="t" r="r" b="b"/>
            <a:pathLst>
              <a:path w="1149350" h="325120">
                <a:moveTo>
                  <a:pt x="1148943" y="0"/>
                </a:moveTo>
                <a:lnTo>
                  <a:pt x="0" y="0"/>
                </a:lnTo>
                <a:lnTo>
                  <a:pt x="0" y="324612"/>
                </a:lnTo>
                <a:lnTo>
                  <a:pt x="1148943" y="324612"/>
                </a:lnTo>
                <a:lnTo>
                  <a:pt x="1148943" y="0"/>
                </a:lnTo>
                <a:close/>
              </a:path>
            </a:pathLst>
          </a:custGeom>
          <a:solidFill>
            <a:srgbClr val="D5D5D5"/>
          </a:solidFill>
        </p:spPr>
        <p:txBody>
          <a:bodyPr wrap="square" lIns="0" tIns="0" rIns="0" bIns="0" rtlCol="0"/>
          <a:lstStyle/>
          <a:p>
            <a:endParaRPr/>
          </a:p>
        </p:txBody>
      </p:sp>
      <p:sp>
        <p:nvSpPr>
          <p:cNvPr id="18" name="object 18"/>
          <p:cNvSpPr/>
          <p:nvPr/>
        </p:nvSpPr>
        <p:spPr>
          <a:xfrm>
            <a:off x="3969372" y="5384381"/>
            <a:ext cx="480059" cy="325120"/>
          </a:xfrm>
          <a:custGeom>
            <a:avLst/>
            <a:gdLst/>
            <a:ahLst/>
            <a:cxnLst/>
            <a:rect l="l" t="t" r="r" b="b"/>
            <a:pathLst>
              <a:path w="480060" h="325120">
                <a:moveTo>
                  <a:pt x="479577" y="0"/>
                </a:moveTo>
                <a:lnTo>
                  <a:pt x="0" y="0"/>
                </a:lnTo>
                <a:lnTo>
                  <a:pt x="0" y="324612"/>
                </a:lnTo>
                <a:lnTo>
                  <a:pt x="479577" y="324612"/>
                </a:lnTo>
                <a:lnTo>
                  <a:pt x="479577" y="0"/>
                </a:lnTo>
                <a:close/>
              </a:path>
            </a:pathLst>
          </a:custGeom>
          <a:solidFill>
            <a:srgbClr val="D5D5D5"/>
          </a:solidFill>
        </p:spPr>
        <p:txBody>
          <a:bodyPr wrap="square" lIns="0" tIns="0" rIns="0" bIns="0" rtlCol="0"/>
          <a:lstStyle/>
          <a:p>
            <a:endParaRPr/>
          </a:p>
        </p:txBody>
      </p:sp>
      <p:sp>
        <p:nvSpPr>
          <p:cNvPr id="19" name="object 19"/>
          <p:cNvSpPr/>
          <p:nvPr/>
        </p:nvSpPr>
        <p:spPr>
          <a:xfrm>
            <a:off x="4451324" y="5384381"/>
            <a:ext cx="468630" cy="325120"/>
          </a:xfrm>
          <a:custGeom>
            <a:avLst/>
            <a:gdLst/>
            <a:ahLst/>
            <a:cxnLst/>
            <a:rect l="l" t="t" r="r" b="b"/>
            <a:pathLst>
              <a:path w="468629" h="325120">
                <a:moveTo>
                  <a:pt x="468630" y="0"/>
                </a:moveTo>
                <a:lnTo>
                  <a:pt x="0" y="0"/>
                </a:lnTo>
                <a:lnTo>
                  <a:pt x="0" y="324612"/>
                </a:lnTo>
                <a:lnTo>
                  <a:pt x="468630" y="324612"/>
                </a:lnTo>
                <a:lnTo>
                  <a:pt x="468630" y="0"/>
                </a:lnTo>
                <a:close/>
              </a:path>
            </a:pathLst>
          </a:custGeom>
          <a:solidFill>
            <a:srgbClr val="D5D5D5"/>
          </a:solidFill>
        </p:spPr>
        <p:txBody>
          <a:bodyPr wrap="square" lIns="0" tIns="0" rIns="0" bIns="0" rtlCol="0"/>
          <a:lstStyle/>
          <a:p>
            <a:endParaRPr/>
          </a:p>
        </p:txBody>
      </p:sp>
      <p:sp>
        <p:nvSpPr>
          <p:cNvPr id="20" name="object 20"/>
          <p:cNvSpPr/>
          <p:nvPr/>
        </p:nvSpPr>
        <p:spPr>
          <a:xfrm>
            <a:off x="4922329" y="5384381"/>
            <a:ext cx="1388745" cy="325120"/>
          </a:xfrm>
          <a:custGeom>
            <a:avLst/>
            <a:gdLst/>
            <a:ahLst/>
            <a:cxnLst/>
            <a:rect l="l" t="t" r="r" b="b"/>
            <a:pathLst>
              <a:path w="1388745" h="325120">
                <a:moveTo>
                  <a:pt x="1388732" y="0"/>
                </a:moveTo>
                <a:lnTo>
                  <a:pt x="0" y="0"/>
                </a:lnTo>
                <a:lnTo>
                  <a:pt x="0" y="324612"/>
                </a:lnTo>
                <a:lnTo>
                  <a:pt x="1388732" y="324612"/>
                </a:lnTo>
                <a:lnTo>
                  <a:pt x="1388732" y="0"/>
                </a:lnTo>
                <a:close/>
              </a:path>
            </a:pathLst>
          </a:custGeom>
          <a:solidFill>
            <a:srgbClr val="D5D5D5"/>
          </a:solidFill>
        </p:spPr>
        <p:txBody>
          <a:bodyPr wrap="square" lIns="0" tIns="0" rIns="0" bIns="0" rtlCol="0"/>
          <a:lstStyle/>
          <a:p>
            <a:endParaRPr/>
          </a:p>
        </p:txBody>
      </p:sp>
      <p:sp>
        <p:nvSpPr>
          <p:cNvPr id="21" name="object 21"/>
          <p:cNvSpPr/>
          <p:nvPr/>
        </p:nvSpPr>
        <p:spPr>
          <a:xfrm>
            <a:off x="6313449" y="5384381"/>
            <a:ext cx="1359535" cy="325120"/>
          </a:xfrm>
          <a:custGeom>
            <a:avLst/>
            <a:gdLst/>
            <a:ahLst/>
            <a:cxnLst/>
            <a:rect l="l" t="t" r="r" b="b"/>
            <a:pathLst>
              <a:path w="1359534" h="325120">
                <a:moveTo>
                  <a:pt x="1359128" y="0"/>
                </a:moveTo>
                <a:lnTo>
                  <a:pt x="0" y="0"/>
                </a:lnTo>
                <a:lnTo>
                  <a:pt x="0" y="324612"/>
                </a:lnTo>
                <a:lnTo>
                  <a:pt x="1359128" y="324612"/>
                </a:lnTo>
                <a:lnTo>
                  <a:pt x="1359128" y="0"/>
                </a:lnTo>
                <a:close/>
              </a:path>
            </a:pathLst>
          </a:custGeom>
          <a:solidFill>
            <a:srgbClr val="D5D5D5"/>
          </a:solidFill>
        </p:spPr>
        <p:txBody>
          <a:bodyPr wrap="square" lIns="0" tIns="0" rIns="0" bIns="0" rtlCol="0"/>
          <a:lstStyle/>
          <a:p>
            <a:endParaRPr/>
          </a:p>
        </p:txBody>
      </p:sp>
      <p:sp>
        <p:nvSpPr>
          <p:cNvPr id="22" name="object 22"/>
          <p:cNvSpPr/>
          <p:nvPr/>
        </p:nvSpPr>
        <p:spPr>
          <a:xfrm>
            <a:off x="2818041" y="5711367"/>
            <a:ext cx="1149350" cy="325120"/>
          </a:xfrm>
          <a:custGeom>
            <a:avLst/>
            <a:gdLst/>
            <a:ahLst/>
            <a:cxnLst/>
            <a:rect l="l" t="t" r="r" b="b"/>
            <a:pathLst>
              <a:path w="1149350" h="325120">
                <a:moveTo>
                  <a:pt x="1148943" y="0"/>
                </a:moveTo>
                <a:lnTo>
                  <a:pt x="0" y="0"/>
                </a:lnTo>
                <a:lnTo>
                  <a:pt x="0" y="324624"/>
                </a:lnTo>
                <a:lnTo>
                  <a:pt x="1148943" y="324624"/>
                </a:lnTo>
                <a:lnTo>
                  <a:pt x="1148943" y="0"/>
                </a:lnTo>
                <a:close/>
              </a:path>
            </a:pathLst>
          </a:custGeom>
          <a:solidFill>
            <a:srgbClr val="D5D5D5"/>
          </a:solidFill>
        </p:spPr>
        <p:txBody>
          <a:bodyPr wrap="square" lIns="0" tIns="0" rIns="0" bIns="0" rtlCol="0"/>
          <a:lstStyle/>
          <a:p>
            <a:endParaRPr/>
          </a:p>
        </p:txBody>
      </p:sp>
      <p:sp>
        <p:nvSpPr>
          <p:cNvPr id="23" name="object 23"/>
          <p:cNvSpPr/>
          <p:nvPr/>
        </p:nvSpPr>
        <p:spPr>
          <a:xfrm>
            <a:off x="3969372" y="5711367"/>
            <a:ext cx="480059" cy="325120"/>
          </a:xfrm>
          <a:custGeom>
            <a:avLst/>
            <a:gdLst/>
            <a:ahLst/>
            <a:cxnLst/>
            <a:rect l="l" t="t" r="r" b="b"/>
            <a:pathLst>
              <a:path w="480060" h="325120">
                <a:moveTo>
                  <a:pt x="479577" y="0"/>
                </a:moveTo>
                <a:lnTo>
                  <a:pt x="0" y="0"/>
                </a:lnTo>
                <a:lnTo>
                  <a:pt x="0" y="324624"/>
                </a:lnTo>
                <a:lnTo>
                  <a:pt x="479577" y="324624"/>
                </a:lnTo>
                <a:lnTo>
                  <a:pt x="479577" y="0"/>
                </a:lnTo>
                <a:close/>
              </a:path>
            </a:pathLst>
          </a:custGeom>
          <a:solidFill>
            <a:srgbClr val="D5D5D5"/>
          </a:solidFill>
        </p:spPr>
        <p:txBody>
          <a:bodyPr wrap="square" lIns="0" tIns="0" rIns="0" bIns="0" rtlCol="0"/>
          <a:lstStyle/>
          <a:p>
            <a:endParaRPr/>
          </a:p>
        </p:txBody>
      </p:sp>
      <p:sp>
        <p:nvSpPr>
          <p:cNvPr id="24" name="object 24"/>
          <p:cNvSpPr/>
          <p:nvPr/>
        </p:nvSpPr>
        <p:spPr>
          <a:xfrm>
            <a:off x="4451324" y="5711367"/>
            <a:ext cx="468630" cy="325120"/>
          </a:xfrm>
          <a:custGeom>
            <a:avLst/>
            <a:gdLst/>
            <a:ahLst/>
            <a:cxnLst/>
            <a:rect l="l" t="t" r="r" b="b"/>
            <a:pathLst>
              <a:path w="468629" h="325120">
                <a:moveTo>
                  <a:pt x="468630" y="0"/>
                </a:moveTo>
                <a:lnTo>
                  <a:pt x="0" y="0"/>
                </a:lnTo>
                <a:lnTo>
                  <a:pt x="0" y="324624"/>
                </a:lnTo>
                <a:lnTo>
                  <a:pt x="468630" y="324624"/>
                </a:lnTo>
                <a:lnTo>
                  <a:pt x="468630" y="0"/>
                </a:lnTo>
                <a:close/>
              </a:path>
            </a:pathLst>
          </a:custGeom>
          <a:solidFill>
            <a:srgbClr val="D5D5D5"/>
          </a:solidFill>
        </p:spPr>
        <p:txBody>
          <a:bodyPr wrap="square" lIns="0" tIns="0" rIns="0" bIns="0" rtlCol="0"/>
          <a:lstStyle/>
          <a:p>
            <a:endParaRPr/>
          </a:p>
        </p:txBody>
      </p:sp>
      <p:sp>
        <p:nvSpPr>
          <p:cNvPr id="25" name="object 25"/>
          <p:cNvSpPr/>
          <p:nvPr/>
        </p:nvSpPr>
        <p:spPr>
          <a:xfrm>
            <a:off x="4922329" y="5711367"/>
            <a:ext cx="1388745" cy="325120"/>
          </a:xfrm>
          <a:custGeom>
            <a:avLst/>
            <a:gdLst/>
            <a:ahLst/>
            <a:cxnLst/>
            <a:rect l="l" t="t" r="r" b="b"/>
            <a:pathLst>
              <a:path w="1388745" h="325120">
                <a:moveTo>
                  <a:pt x="1388732" y="0"/>
                </a:moveTo>
                <a:lnTo>
                  <a:pt x="0" y="0"/>
                </a:lnTo>
                <a:lnTo>
                  <a:pt x="0" y="324624"/>
                </a:lnTo>
                <a:lnTo>
                  <a:pt x="1388732" y="324624"/>
                </a:lnTo>
                <a:lnTo>
                  <a:pt x="1388732" y="0"/>
                </a:lnTo>
                <a:close/>
              </a:path>
            </a:pathLst>
          </a:custGeom>
          <a:solidFill>
            <a:srgbClr val="D5D5D5"/>
          </a:solidFill>
        </p:spPr>
        <p:txBody>
          <a:bodyPr wrap="square" lIns="0" tIns="0" rIns="0" bIns="0" rtlCol="0"/>
          <a:lstStyle/>
          <a:p>
            <a:endParaRPr/>
          </a:p>
        </p:txBody>
      </p:sp>
      <p:sp>
        <p:nvSpPr>
          <p:cNvPr id="26" name="object 26"/>
          <p:cNvSpPr/>
          <p:nvPr/>
        </p:nvSpPr>
        <p:spPr>
          <a:xfrm>
            <a:off x="6313449" y="5711367"/>
            <a:ext cx="1359535" cy="325120"/>
          </a:xfrm>
          <a:custGeom>
            <a:avLst/>
            <a:gdLst/>
            <a:ahLst/>
            <a:cxnLst/>
            <a:rect l="l" t="t" r="r" b="b"/>
            <a:pathLst>
              <a:path w="1359534" h="325120">
                <a:moveTo>
                  <a:pt x="1359128" y="0"/>
                </a:moveTo>
                <a:lnTo>
                  <a:pt x="0" y="0"/>
                </a:lnTo>
                <a:lnTo>
                  <a:pt x="0" y="324624"/>
                </a:lnTo>
                <a:lnTo>
                  <a:pt x="1359128" y="324624"/>
                </a:lnTo>
                <a:lnTo>
                  <a:pt x="1359128" y="0"/>
                </a:lnTo>
                <a:close/>
              </a:path>
            </a:pathLst>
          </a:custGeom>
          <a:solidFill>
            <a:srgbClr val="D5D5D5"/>
          </a:solidFill>
        </p:spPr>
        <p:txBody>
          <a:bodyPr wrap="square" lIns="0" tIns="0" rIns="0" bIns="0" rtlCol="0"/>
          <a:lstStyle/>
          <a:p>
            <a:endParaRPr/>
          </a:p>
        </p:txBody>
      </p:sp>
      <p:sp>
        <p:nvSpPr>
          <p:cNvPr id="27" name="object 27"/>
          <p:cNvSpPr/>
          <p:nvPr/>
        </p:nvSpPr>
        <p:spPr>
          <a:xfrm>
            <a:off x="2818041" y="6038367"/>
            <a:ext cx="1149350" cy="325120"/>
          </a:xfrm>
          <a:custGeom>
            <a:avLst/>
            <a:gdLst/>
            <a:ahLst/>
            <a:cxnLst/>
            <a:rect l="l" t="t" r="r" b="b"/>
            <a:pathLst>
              <a:path w="1149350" h="325120">
                <a:moveTo>
                  <a:pt x="1148943" y="0"/>
                </a:moveTo>
                <a:lnTo>
                  <a:pt x="0" y="0"/>
                </a:lnTo>
                <a:lnTo>
                  <a:pt x="0" y="324612"/>
                </a:lnTo>
                <a:lnTo>
                  <a:pt x="1148943" y="324612"/>
                </a:lnTo>
                <a:lnTo>
                  <a:pt x="1148943" y="0"/>
                </a:lnTo>
                <a:close/>
              </a:path>
            </a:pathLst>
          </a:custGeom>
          <a:solidFill>
            <a:srgbClr val="D5D5D5"/>
          </a:solidFill>
        </p:spPr>
        <p:txBody>
          <a:bodyPr wrap="square" lIns="0" tIns="0" rIns="0" bIns="0" rtlCol="0"/>
          <a:lstStyle/>
          <a:p>
            <a:endParaRPr/>
          </a:p>
        </p:txBody>
      </p:sp>
      <p:sp>
        <p:nvSpPr>
          <p:cNvPr id="28" name="object 28"/>
          <p:cNvSpPr/>
          <p:nvPr/>
        </p:nvSpPr>
        <p:spPr>
          <a:xfrm>
            <a:off x="3969372" y="6038367"/>
            <a:ext cx="480059" cy="325120"/>
          </a:xfrm>
          <a:custGeom>
            <a:avLst/>
            <a:gdLst/>
            <a:ahLst/>
            <a:cxnLst/>
            <a:rect l="l" t="t" r="r" b="b"/>
            <a:pathLst>
              <a:path w="480060" h="325120">
                <a:moveTo>
                  <a:pt x="479577" y="0"/>
                </a:moveTo>
                <a:lnTo>
                  <a:pt x="0" y="0"/>
                </a:lnTo>
                <a:lnTo>
                  <a:pt x="0" y="324612"/>
                </a:lnTo>
                <a:lnTo>
                  <a:pt x="479577" y="324612"/>
                </a:lnTo>
                <a:lnTo>
                  <a:pt x="479577" y="0"/>
                </a:lnTo>
                <a:close/>
              </a:path>
            </a:pathLst>
          </a:custGeom>
          <a:solidFill>
            <a:srgbClr val="D5D5D5"/>
          </a:solidFill>
        </p:spPr>
        <p:txBody>
          <a:bodyPr wrap="square" lIns="0" tIns="0" rIns="0" bIns="0" rtlCol="0"/>
          <a:lstStyle/>
          <a:p>
            <a:endParaRPr/>
          </a:p>
        </p:txBody>
      </p:sp>
      <p:sp>
        <p:nvSpPr>
          <p:cNvPr id="29" name="object 29"/>
          <p:cNvSpPr/>
          <p:nvPr/>
        </p:nvSpPr>
        <p:spPr>
          <a:xfrm>
            <a:off x="4451324" y="6038367"/>
            <a:ext cx="468630" cy="325120"/>
          </a:xfrm>
          <a:custGeom>
            <a:avLst/>
            <a:gdLst/>
            <a:ahLst/>
            <a:cxnLst/>
            <a:rect l="l" t="t" r="r" b="b"/>
            <a:pathLst>
              <a:path w="468629" h="325120">
                <a:moveTo>
                  <a:pt x="468630" y="0"/>
                </a:moveTo>
                <a:lnTo>
                  <a:pt x="0" y="0"/>
                </a:lnTo>
                <a:lnTo>
                  <a:pt x="0" y="324612"/>
                </a:lnTo>
                <a:lnTo>
                  <a:pt x="468630" y="324612"/>
                </a:lnTo>
                <a:lnTo>
                  <a:pt x="468630" y="0"/>
                </a:lnTo>
                <a:close/>
              </a:path>
            </a:pathLst>
          </a:custGeom>
          <a:solidFill>
            <a:srgbClr val="D5D5D5"/>
          </a:solidFill>
        </p:spPr>
        <p:txBody>
          <a:bodyPr wrap="square" lIns="0" tIns="0" rIns="0" bIns="0" rtlCol="0"/>
          <a:lstStyle/>
          <a:p>
            <a:endParaRPr/>
          </a:p>
        </p:txBody>
      </p:sp>
      <p:sp>
        <p:nvSpPr>
          <p:cNvPr id="30" name="object 30"/>
          <p:cNvSpPr/>
          <p:nvPr/>
        </p:nvSpPr>
        <p:spPr>
          <a:xfrm>
            <a:off x="4922329" y="6038367"/>
            <a:ext cx="1388745" cy="325120"/>
          </a:xfrm>
          <a:custGeom>
            <a:avLst/>
            <a:gdLst/>
            <a:ahLst/>
            <a:cxnLst/>
            <a:rect l="l" t="t" r="r" b="b"/>
            <a:pathLst>
              <a:path w="1388745" h="325120">
                <a:moveTo>
                  <a:pt x="1388732" y="0"/>
                </a:moveTo>
                <a:lnTo>
                  <a:pt x="0" y="0"/>
                </a:lnTo>
                <a:lnTo>
                  <a:pt x="0" y="324612"/>
                </a:lnTo>
                <a:lnTo>
                  <a:pt x="1388732" y="324612"/>
                </a:lnTo>
                <a:lnTo>
                  <a:pt x="1388732" y="0"/>
                </a:lnTo>
                <a:close/>
              </a:path>
            </a:pathLst>
          </a:custGeom>
          <a:solidFill>
            <a:srgbClr val="D5D5D5"/>
          </a:solidFill>
        </p:spPr>
        <p:txBody>
          <a:bodyPr wrap="square" lIns="0" tIns="0" rIns="0" bIns="0" rtlCol="0"/>
          <a:lstStyle/>
          <a:p>
            <a:endParaRPr/>
          </a:p>
        </p:txBody>
      </p:sp>
      <p:sp>
        <p:nvSpPr>
          <p:cNvPr id="31" name="object 31"/>
          <p:cNvSpPr/>
          <p:nvPr/>
        </p:nvSpPr>
        <p:spPr>
          <a:xfrm>
            <a:off x="6313449" y="6038367"/>
            <a:ext cx="1359535" cy="325120"/>
          </a:xfrm>
          <a:custGeom>
            <a:avLst/>
            <a:gdLst/>
            <a:ahLst/>
            <a:cxnLst/>
            <a:rect l="l" t="t" r="r" b="b"/>
            <a:pathLst>
              <a:path w="1359534" h="325120">
                <a:moveTo>
                  <a:pt x="1359128" y="0"/>
                </a:moveTo>
                <a:lnTo>
                  <a:pt x="0" y="0"/>
                </a:lnTo>
                <a:lnTo>
                  <a:pt x="0" y="324612"/>
                </a:lnTo>
                <a:lnTo>
                  <a:pt x="1359128" y="324612"/>
                </a:lnTo>
                <a:lnTo>
                  <a:pt x="1359128" y="0"/>
                </a:lnTo>
                <a:close/>
              </a:path>
            </a:pathLst>
          </a:custGeom>
          <a:solidFill>
            <a:srgbClr val="D5D5D5"/>
          </a:solidFill>
        </p:spPr>
        <p:txBody>
          <a:bodyPr wrap="square" lIns="0" tIns="0" rIns="0" bIns="0" rtlCol="0"/>
          <a:lstStyle/>
          <a:p>
            <a:endParaRPr/>
          </a:p>
        </p:txBody>
      </p:sp>
      <p:sp>
        <p:nvSpPr>
          <p:cNvPr id="32" name="object 32"/>
          <p:cNvSpPr/>
          <p:nvPr/>
        </p:nvSpPr>
        <p:spPr>
          <a:xfrm>
            <a:off x="2818041" y="6365366"/>
            <a:ext cx="1149350" cy="325120"/>
          </a:xfrm>
          <a:custGeom>
            <a:avLst/>
            <a:gdLst/>
            <a:ahLst/>
            <a:cxnLst/>
            <a:rect l="l" t="t" r="r" b="b"/>
            <a:pathLst>
              <a:path w="1149350" h="325120">
                <a:moveTo>
                  <a:pt x="1148943" y="0"/>
                </a:moveTo>
                <a:lnTo>
                  <a:pt x="0" y="0"/>
                </a:lnTo>
                <a:lnTo>
                  <a:pt x="0" y="324613"/>
                </a:lnTo>
                <a:lnTo>
                  <a:pt x="1148943" y="324613"/>
                </a:lnTo>
                <a:lnTo>
                  <a:pt x="1148943" y="0"/>
                </a:lnTo>
                <a:close/>
              </a:path>
            </a:pathLst>
          </a:custGeom>
          <a:solidFill>
            <a:srgbClr val="D5D5D5"/>
          </a:solidFill>
        </p:spPr>
        <p:txBody>
          <a:bodyPr wrap="square" lIns="0" tIns="0" rIns="0" bIns="0" rtlCol="0"/>
          <a:lstStyle/>
          <a:p>
            <a:endParaRPr/>
          </a:p>
        </p:txBody>
      </p:sp>
      <p:sp>
        <p:nvSpPr>
          <p:cNvPr id="33" name="object 33"/>
          <p:cNvSpPr/>
          <p:nvPr/>
        </p:nvSpPr>
        <p:spPr>
          <a:xfrm>
            <a:off x="3969372" y="6365366"/>
            <a:ext cx="480059" cy="325120"/>
          </a:xfrm>
          <a:custGeom>
            <a:avLst/>
            <a:gdLst/>
            <a:ahLst/>
            <a:cxnLst/>
            <a:rect l="l" t="t" r="r" b="b"/>
            <a:pathLst>
              <a:path w="480060" h="325120">
                <a:moveTo>
                  <a:pt x="479577" y="0"/>
                </a:moveTo>
                <a:lnTo>
                  <a:pt x="0" y="0"/>
                </a:lnTo>
                <a:lnTo>
                  <a:pt x="0" y="324613"/>
                </a:lnTo>
                <a:lnTo>
                  <a:pt x="479577" y="324613"/>
                </a:lnTo>
                <a:lnTo>
                  <a:pt x="479577" y="0"/>
                </a:lnTo>
                <a:close/>
              </a:path>
            </a:pathLst>
          </a:custGeom>
          <a:solidFill>
            <a:srgbClr val="D5D5D5"/>
          </a:solidFill>
        </p:spPr>
        <p:txBody>
          <a:bodyPr wrap="square" lIns="0" tIns="0" rIns="0" bIns="0" rtlCol="0"/>
          <a:lstStyle/>
          <a:p>
            <a:endParaRPr/>
          </a:p>
        </p:txBody>
      </p:sp>
      <p:sp>
        <p:nvSpPr>
          <p:cNvPr id="34" name="object 34"/>
          <p:cNvSpPr/>
          <p:nvPr/>
        </p:nvSpPr>
        <p:spPr>
          <a:xfrm>
            <a:off x="4451324" y="6365366"/>
            <a:ext cx="468630" cy="325120"/>
          </a:xfrm>
          <a:custGeom>
            <a:avLst/>
            <a:gdLst/>
            <a:ahLst/>
            <a:cxnLst/>
            <a:rect l="l" t="t" r="r" b="b"/>
            <a:pathLst>
              <a:path w="468629" h="325120">
                <a:moveTo>
                  <a:pt x="468630" y="0"/>
                </a:moveTo>
                <a:lnTo>
                  <a:pt x="0" y="0"/>
                </a:lnTo>
                <a:lnTo>
                  <a:pt x="0" y="324613"/>
                </a:lnTo>
                <a:lnTo>
                  <a:pt x="468630" y="324613"/>
                </a:lnTo>
                <a:lnTo>
                  <a:pt x="468630" y="0"/>
                </a:lnTo>
                <a:close/>
              </a:path>
            </a:pathLst>
          </a:custGeom>
          <a:solidFill>
            <a:srgbClr val="D5D5D5"/>
          </a:solidFill>
        </p:spPr>
        <p:txBody>
          <a:bodyPr wrap="square" lIns="0" tIns="0" rIns="0" bIns="0" rtlCol="0"/>
          <a:lstStyle/>
          <a:p>
            <a:endParaRPr/>
          </a:p>
        </p:txBody>
      </p:sp>
      <p:sp>
        <p:nvSpPr>
          <p:cNvPr id="35" name="object 35"/>
          <p:cNvSpPr/>
          <p:nvPr/>
        </p:nvSpPr>
        <p:spPr>
          <a:xfrm>
            <a:off x="4922329" y="6365366"/>
            <a:ext cx="1388745" cy="325120"/>
          </a:xfrm>
          <a:custGeom>
            <a:avLst/>
            <a:gdLst/>
            <a:ahLst/>
            <a:cxnLst/>
            <a:rect l="l" t="t" r="r" b="b"/>
            <a:pathLst>
              <a:path w="1388745" h="325120">
                <a:moveTo>
                  <a:pt x="1388732" y="0"/>
                </a:moveTo>
                <a:lnTo>
                  <a:pt x="0" y="0"/>
                </a:lnTo>
                <a:lnTo>
                  <a:pt x="0" y="324613"/>
                </a:lnTo>
                <a:lnTo>
                  <a:pt x="1388732" y="324613"/>
                </a:lnTo>
                <a:lnTo>
                  <a:pt x="1388732" y="0"/>
                </a:lnTo>
                <a:close/>
              </a:path>
            </a:pathLst>
          </a:custGeom>
          <a:solidFill>
            <a:srgbClr val="D5D5D5"/>
          </a:solidFill>
        </p:spPr>
        <p:txBody>
          <a:bodyPr wrap="square" lIns="0" tIns="0" rIns="0" bIns="0" rtlCol="0"/>
          <a:lstStyle/>
          <a:p>
            <a:endParaRPr/>
          </a:p>
        </p:txBody>
      </p:sp>
      <p:sp>
        <p:nvSpPr>
          <p:cNvPr id="36" name="object 36"/>
          <p:cNvSpPr/>
          <p:nvPr/>
        </p:nvSpPr>
        <p:spPr>
          <a:xfrm>
            <a:off x="6313449" y="6365366"/>
            <a:ext cx="1359535" cy="325120"/>
          </a:xfrm>
          <a:custGeom>
            <a:avLst/>
            <a:gdLst/>
            <a:ahLst/>
            <a:cxnLst/>
            <a:rect l="l" t="t" r="r" b="b"/>
            <a:pathLst>
              <a:path w="1359534" h="325120">
                <a:moveTo>
                  <a:pt x="1359128" y="0"/>
                </a:moveTo>
                <a:lnTo>
                  <a:pt x="0" y="0"/>
                </a:lnTo>
                <a:lnTo>
                  <a:pt x="0" y="324613"/>
                </a:lnTo>
                <a:lnTo>
                  <a:pt x="1359128" y="324613"/>
                </a:lnTo>
                <a:lnTo>
                  <a:pt x="1359128" y="0"/>
                </a:lnTo>
                <a:close/>
              </a:path>
            </a:pathLst>
          </a:custGeom>
          <a:solidFill>
            <a:srgbClr val="D5D5D5"/>
          </a:solidFill>
        </p:spPr>
        <p:txBody>
          <a:bodyPr wrap="square" lIns="0" tIns="0" rIns="0" bIns="0" rtlCol="0"/>
          <a:lstStyle/>
          <a:p>
            <a:endParaRPr/>
          </a:p>
        </p:txBody>
      </p:sp>
      <p:sp>
        <p:nvSpPr>
          <p:cNvPr id="37" name="object 37"/>
          <p:cNvSpPr/>
          <p:nvPr/>
        </p:nvSpPr>
        <p:spPr>
          <a:xfrm>
            <a:off x="2818041" y="6692364"/>
            <a:ext cx="1149350" cy="325120"/>
          </a:xfrm>
          <a:custGeom>
            <a:avLst/>
            <a:gdLst/>
            <a:ahLst/>
            <a:cxnLst/>
            <a:rect l="l" t="t" r="r" b="b"/>
            <a:pathLst>
              <a:path w="1149350" h="325120">
                <a:moveTo>
                  <a:pt x="1148943" y="0"/>
                </a:moveTo>
                <a:lnTo>
                  <a:pt x="0" y="0"/>
                </a:lnTo>
                <a:lnTo>
                  <a:pt x="0" y="324611"/>
                </a:lnTo>
                <a:lnTo>
                  <a:pt x="1148943" y="324611"/>
                </a:lnTo>
                <a:lnTo>
                  <a:pt x="1148943" y="0"/>
                </a:lnTo>
                <a:close/>
              </a:path>
            </a:pathLst>
          </a:custGeom>
          <a:solidFill>
            <a:srgbClr val="D5D5D5"/>
          </a:solidFill>
        </p:spPr>
        <p:txBody>
          <a:bodyPr wrap="square" lIns="0" tIns="0" rIns="0" bIns="0" rtlCol="0"/>
          <a:lstStyle/>
          <a:p>
            <a:endParaRPr/>
          </a:p>
        </p:txBody>
      </p:sp>
      <p:sp>
        <p:nvSpPr>
          <p:cNvPr id="38" name="object 38"/>
          <p:cNvSpPr/>
          <p:nvPr/>
        </p:nvSpPr>
        <p:spPr>
          <a:xfrm>
            <a:off x="3969372" y="6692364"/>
            <a:ext cx="480059" cy="325120"/>
          </a:xfrm>
          <a:custGeom>
            <a:avLst/>
            <a:gdLst/>
            <a:ahLst/>
            <a:cxnLst/>
            <a:rect l="l" t="t" r="r" b="b"/>
            <a:pathLst>
              <a:path w="480060" h="325120">
                <a:moveTo>
                  <a:pt x="479577" y="0"/>
                </a:moveTo>
                <a:lnTo>
                  <a:pt x="0" y="0"/>
                </a:lnTo>
                <a:lnTo>
                  <a:pt x="0" y="324611"/>
                </a:lnTo>
                <a:lnTo>
                  <a:pt x="479577" y="324611"/>
                </a:lnTo>
                <a:lnTo>
                  <a:pt x="479577" y="0"/>
                </a:lnTo>
                <a:close/>
              </a:path>
            </a:pathLst>
          </a:custGeom>
          <a:solidFill>
            <a:srgbClr val="D5D5D5"/>
          </a:solidFill>
        </p:spPr>
        <p:txBody>
          <a:bodyPr wrap="square" lIns="0" tIns="0" rIns="0" bIns="0" rtlCol="0"/>
          <a:lstStyle/>
          <a:p>
            <a:endParaRPr/>
          </a:p>
        </p:txBody>
      </p:sp>
      <p:sp>
        <p:nvSpPr>
          <p:cNvPr id="39" name="object 39"/>
          <p:cNvSpPr/>
          <p:nvPr/>
        </p:nvSpPr>
        <p:spPr>
          <a:xfrm>
            <a:off x="4451324" y="6692364"/>
            <a:ext cx="468630" cy="325120"/>
          </a:xfrm>
          <a:custGeom>
            <a:avLst/>
            <a:gdLst/>
            <a:ahLst/>
            <a:cxnLst/>
            <a:rect l="l" t="t" r="r" b="b"/>
            <a:pathLst>
              <a:path w="468629" h="325120">
                <a:moveTo>
                  <a:pt x="468630" y="0"/>
                </a:moveTo>
                <a:lnTo>
                  <a:pt x="0" y="0"/>
                </a:lnTo>
                <a:lnTo>
                  <a:pt x="0" y="324611"/>
                </a:lnTo>
                <a:lnTo>
                  <a:pt x="468630" y="324611"/>
                </a:lnTo>
                <a:lnTo>
                  <a:pt x="468630" y="0"/>
                </a:lnTo>
                <a:close/>
              </a:path>
            </a:pathLst>
          </a:custGeom>
          <a:solidFill>
            <a:srgbClr val="D5D5D5"/>
          </a:solidFill>
        </p:spPr>
        <p:txBody>
          <a:bodyPr wrap="square" lIns="0" tIns="0" rIns="0" bIns="0" rtlCol="0"/>
          <a:lstStyle/>
          <a:p>
            <a:endParaRPr/>
          </a:p>
        </p:txBody>
      </p:sp>
      <p:sp>
        <p:nvSpPr>
          <p:cNvPr id="40" name="object 40"/>
          <p:cNvSpPr/>
          <p:nvPr/>
        </p:nvSpPr>
        <p:spPr>
          <a:xfrm>
            <a:off x="4922329" y="6692364"/>
            <a:ext cx="1388745" cy="325120"/>
          </a:xfrm>
          <a:custGeom>
            <a:avLst/>
            <a:gdLst/>
            <a:ahLst/>
            <a:cxnLst/>
            <a:rect l="l" t="t" r="r" b="b"/>
            <a:pathLst>
              <a:path w="1388745" h="325120">
                <a:moveTo>
                  <a:pt x="1388732" y="0"/>
                </a:moveTo>
                <a:lnTo>
                  <a:pt x="0" y="0"/>
                </a:lnTo>
                <a:lnTo>
                  <a:pt x="0" y="324611"/>
                </a:lnTo>
                <a:lnTo>
                  <a:pt x="1388732" y="324611"/>
                </a:lnTo>
                <a:lnTo>
                  <a:pt x="1388732" y="0"/>
                </a:lnTo>
                <a:close/>
              </a:path>
            </a:pathLst>
          </a:custGeom>
          <a:solidFill>
            <a:srgbClr val="D5D5D5"/>
          </a:solidFill>
        </p:spPr>
        <p:txBody>
          <a:bodyPr wrap="square" lIns="0" tIns="0" rIns="0" bIns="0" rtlCol="0"/>
          <a:lstStyle/>
          <a:p>
            <a:endParaRPr/>
          </a:p>
        </p:txBody>
      </p:sp>
      <p:sp>
        <p:nvSpPr>
          <p:cNvPr id="41" name="object 41"/>
          <p:cNvSpPr/>
          <p:nvPr/>
        </p:nvSpPr>
        <p:spPr>
          <a:xfrm>
            <a:off x="6313449" y="6692364"/>
            <a:ext cx="1359535" cy="325120"/>
          </a:xfrm>
          <a:custGeom>
            <a:avLst/>
            <a:gdLst/>
            <a:ahLst/>
            <a:cxnLst/>
            <a:rect l="l" t="t" r="r" b="b"/>
            <a:pathLst>
              <a:path w="1359534" h="325120">
                <a:moveTo>
                  <a:pt x="1359128" y="0"/>
                </a:moveTo>
                <a:lnTo>
                  <a:pt x="0" y="0"/>
                </a:lnTo>
                <a:lnTo>
                  <a:pt x="0" y="324611"/>
                </a:lnTo>
                <a:lnTo>
                  <a:pt x="1359128" y="324611"/>
                </a:lnTo>
                <a:lnTo>
                  <a:pt x="1359128" y="0"/>
                </a:lnTo>
                <a:close/>
              </a:path>
            </a:pathLst>
          </a:custGeom>
          <a:solidFill>
            <a:srgbClr val="D5D5D5"/>
          </a:solidFill>
        </p:spPr>
        <p:txBody>
          <a:bodyPr wrap="square" lIns="0" tIns="0" rIns="0" bIns="0" rtlCol="0"/>
          <a:lstStyle/>
          <a:p>
            <a:endParaRPr/>
          </a:p>
        </p:txBody>
      </p:sp>
      <p:sp>
        <p:nvSpPr>
          <p:cNvPr id="42" name="object 42"/>
          <p:cNvSpPr/>
          <p:nvPr/>
        </p:nvSpPr>
        <p:spPr>
          <a:xfrm>
            <a:off x="2818041" y="7019361"/>
            <a:ext cx="1149350" cy="326390"/>
          </a:xfrm>
          <a:custGeom>
            <a:avLst/>
            <a:gdLst/>
            <a:ahLst/>
            <a:cxnLst/>
            <a:rect l="l" t="t" r="r" b="b"/>
            <a:pathLst>
              <a:path w="1149350" h="326390">
                <a:moveTo>
                  <a:pt x="1148943" y="0"/>
                </a:moveTo>
                <a:lnTo>
                  <a:pt x="0" y="0"/>
                </a:lnTo>
                <a:lnTo>
                  <a:pt x="0" y="325804"/>
                </a:lnTo>
                <a:lnTo>
                  <a:pt x="1148943" y="325804"/>
                </a:lnTo>
                <a:lnTo>
                  <a:pt x="1148943" y="0"/>
                </a:lnTo>
                <a:close/>
              </a:path>
            </a:pathLst>
          </a:custGeom>
          <a:solidFill>
            <a:srgbClr val="D5D5D5"/>
          </a:solidFill>
        </p:spPr>
        <p:txBody>
          <a:bodyPr wrap="square" lIns="0" tIns="0" rIns="0" bIns="0" rtlCol="0"/>
          <a:lstStyle/>
          <a:p>
            <a:endParaRPr/>
          </a:p>
        </p:txBody>
      </p:sp>
      <p:sp>
        <p:nvSpPr>
          <p:cNvPr id="43" name="object 43"/>
          <p:cNvSpPr/>
          <p:nvPr/>
        </p:nvSpPr>
        <p:spPr>
          <a:xfrm>
            <a:off x="3969372" y="7019361"/>
            <a:ext cx="480059" cy="326390"/>
          </a:xfrm>
          <a:custGeom>
            <a:avLst/>
            <a:gdLst/>
            <a:ahLst/>
            <a:cxnLst/>
            <a:rect l="l" t="t" r="r" b="b"/>
            <a:pathLst>
              <a:path w="480060" h="326390">
                <a:moveTo>
                  <a:pt x="479577" y="0"/>
                </a:moveTo>
                <a:lnTo>
                  <a:pt x="0" y="0"/>
                </a:lnTo>
                <a:lnTo>
                  <a:pt x="0" y="325804"/>
                </a:lnTo>
                <a:lnTo>
                  <a:pt x="479577" y="325804"/>
                </a:lnTo>
                <a:lnTo>
                  <a:pt x="479577" y="0"/>
                </a:lnTo>
                <a:close/>
              </a:path>
            </a:pathLst>
          </a:custGeom>
          <a:solidFill>
            <a:srgbClr val="D5D5D5"/>
          </a:solidFill>
        </p:spPr>
        <p:txBody>
          <a:bodyPr wrap="square" lIns="0" tIns="0" rIns="0" bIns="0" rtlCol="0"/>
          <a:lstStyle/>
          <a:p>
            <a:endParaRPr/>
          </a:p>
        </p:txBody>
      </p:sp>
      <p:sp>
        <p:nvSpPr>
          <p:cNvPr id="44" name="object 44"/>
          <p:cNvSpPr/>
          <p:nvPr/>
        </p:nvSpPr>
        <p:spPr>
          <a:xfrm>
            <a:off x="4451324" y="7019361"/>
            <a:ext cx="468630" cy="326390"/>
          </a:xfrm>
          <a:custGeom>
            <a:avLst/>
            <a:gdLst/>
            <a:ahLst/>
            <a:cxnLst/>
            <a:rect l="l" t="t" r="r" b="b"/>
            <a:pathLst>
              <a:path w="468629" h="326390">
                <a:moveTo>
                  <a:pt x="468630" y="0"/>
                </a:moveTo>
                <a:lnTo>
                  <a:pt x="0" y="0"/>
                </a:lnTo>
                <a:lnTo>
                  <a:pt x="0" y="325804"/>
                </a:lnTo>
                <a:lnTo>
                  <a:pt x="468630" y="325804"/>
                </a:lnTo>
                <a:lnTo>
                  <a:pt x="468630" y="0"/>
                </a:lnTo>
                <a:close/>
              </a:path>
            </a:pathLst>
          </a:custGeom>
          <a:solidFill>
            <a:srgbClr val="D5D5D5"/>
          </a:solidFill>
        </p:spPr>
        <p:txBody>
          <a:bodyPr wrap="square" lIns="0" tIns="0" rIns="0" bIns="0" rtlCol="0"/>
          <a:lstStyle/>
          <a:p>
            <a:endParaRPr/>
          </a:p>
        </p:txBody>
      </p:sp>
      <p:sp>
        <p:nvSpPr>
          <p:cNvPr id="45" name="object 45"/>
          <p:cNvSpPr/>
          <p:nvPr/>
        </p:nvSpPr>
        <p:spPr>
          <a:xfrm>
            <a:off x="4922329" y="7019361"/>
            <a:ext cx="1388745" cy="326390"/>
          </a:xfrm>
          <a:custGeom>
            <a:avLst/>
            <a:gdLst/>
            <a:ahLst/>
            <a:cxnLst/>
            <a:rect l="l" t="t" r="r" b="b"/>
            <a:pathLst>
              <a:path w="1388745" h="326390">
                <a:moveTo>
                  <a:pt x="1388732" y="0"/>
                </a:moveTo>
                <a:lnTo>
                  <a:pt x="0" y="0"/>
                </a:lnTo>
                <a:lnTo>
                  <a:pt x="0" y="325804"/>
                </a:lnTo>
                <a:lnTo>
                  <a:pt x="1388732" y="325804"/>
                </a:lnTo>
                <a:lnTo>
                  <a:pt x="1388732" y="0"/>
                </a:lnTo>
                <a:close/>
              </a:path>
            </a:pathLst>
          </a:custGeom>
          <a:solidFill>
            <a:srgbClr val="D5D5D5"/>
          </a:solidFill>
        </p:spPr>
        <p:txBody>
          <a:bodyPr wrap="square" lIns="0" tIns="0" rIns="0" bIns="0" rtlCol="0"/>
          <a:lstStyle/>
          <a:p>
            <a:endParaRPr/>
          </a:p>
        </p:txBody>
      </p:sp>
      <p:sp>
        <p:nvSpPr>
          <p:cNvPr id="46" name="object 46"/>
          <p:cNvSpPr/>
          <p:nvPr/>
        </p:nvSpPr>
        <p:spPr>
          <a:xfrm>
            <a:off x="6313449" y="7019361"/>
            <a:ext cx="1359535" cy="326390"/>
          </a:xfrm>
          <a:custGeom>
            <a:avLst/>
            <a:gdLst/>
            <a:ahLst/>
            <a:cxnLst/>
            <a:rect l="l" t="t" r="r" b="b"/>
            <a:pathLst>
              <a:path w="1359534" h="326390">
                <a:moveTo>
                  <a:pt x="1359128" y="0"/>
                </a:moveTo>
                <a:lnTo>
                  <a:pt x="0" y="0"/>
                </a:lnTo>
                <a:lnTo>
                  <a:pt x="0" y="325804"/>
                </a:lnTo>
                <a:lnTo>
                  <a:pt x="1359128" y="325804"/>
                </a:lnTo>
                <a:lnTo>
                  <a:pt x="1359128" y="0"/>
                </a:lnTo>
                <a:close/>
              </a:path>
            </a:pathLst>
          </a:custGeom>
          <a:solidFill>
            <a:srgbClr val="D5D5D5"/>
          </a:solidFill>
        </p:spPr>
        <p:txBody>
          <a:bodyPr wrap="square" lIns="0" tIns="0" rIns="0" bIns="0" rtlCol="0"/>
          <a:lstStyle/>
          <a:p>
            <a:endParaRPr/>
          </a:p>
        </p:txBody>
      </p:sp>
      <p:graphicFrame>
        <p:nvGraphicFramePr>
          <p:cNvPr id="47" name="object 47"/>
          <p:cNvGraphicFramePr>
            <a:graphicFrameLocks noGrp="1"/>
          </p:cNvGraphicFramePr>
          <p:nvPr>
            <p:extLst>
              <p:ext uri="{D42A27DB-BD31-4B8C-83A1-F6EECF244321}">
                <p14:modId xmlns:p14="http://schemas.microsoft.com/office/powerpoint/2010/main" val="35910932"/>
              </p:ext>
            </p:extLst>
          </p:nvPr>
        </p:nvGraphicFramePr>
        <p:xfrm>
          <a:off x="2818041" y="5056187"/>
          <a:ext cx="4854537" cy="2288974"/>
        </p:xfrm>
        <a:graphic>
          <a:graphicData uri="http://schemas.openxmlformats.org/drawingml/2006/table">
            <a:tbl>
              <a:tblPr firstRow="1" bandRow="1">
                <a:tableStyleId>{2D5ABB26-0587-4C30-8999-92F81FD0307C}</a:tableStyleId>
              </a:tblPr>
              <a:tblGrid>
                <a:gridCol w="1150135"/>
                <a:gridCol w="481953"/>
                <a:gridCol w="471004"/>
                <a:gridCol w="1391116"/>
                <a:gridCol w="1360329"/>
              </a:tblGrid>
              <a:tr h="326996">
                <a:tc>
                  <a:txBody>
                    <a:bodyPr/>
                    <a:lstStyle/>
                    <a:p>
                      <a:pPr algn="ctr">
                        <a:lnSpc>
                          <a:spcPct val="100000"/>
                        </a:lnSpc>
                        <a:spcBef>
                          <a:spcPts val="375"/>
                        </a:spcBef>
                      </a:pPr>
                      <a:r>
                        <a:rPr lang="ru-RU" sz="1200" spc="5" dirty="0" smtClean="0">
                          <a:latin typeface="Lucida Sans"/>
                          <a:cs typeface="Lucida Sans"/>
                        </a:rPr>
                        <a:t>Александров</a:t>
                      </a:r>
                      <a:endParaRPr sz="1200" dirty="0">
                        <a:latin typeface="Lucida Sans"/>
                        <a:cs typeface="Lucida Sans"/>
                      </a:endParaRPr>
                    </a:p>
                  </a:txBody>
                  <a:tcPr marL="0" marR="0" marT="0" marB="0">
                    <a:lnR w="2384">
                      <a:solidFill>
                        <a:srgbClr val="E7EAEB"/>
                      </a:solidFill>
                      <a:prstDash val="solid"/>
                    </a:lnR>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3</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B w="2384">
                      <a:solidFill>
                        <a:srgbClr val="E7EAEB"/>
                      </a:solidFill>
                      <a:prstDash val="solid"/>
                    </a:lnB>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664-480-0023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B w="2384">
                      <a:solidFill>
                        <a:srgbClr val="E7EAEB"/>
                      </a:solidFill>
                      <a:prstDash val="solid"/>
                    </a:lnB>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Самара</a:t>
                      </a:r>
                      <a:endParaRPr sz="1050" dirty="0">
                        <a:latin typeface="Lucida Sans"/>
                        <a:cs typeface="Lucida Sans"/>
                      </a:endParaRPr>
                    </a:p>
                  </a:txBody>
                  <a:tcPr marL="0" marR="0" marT="0" marB="0">
                    <a:lnL w="2384">
                      <a:solidFill>
                        <a:srgbClr val="E7EAEB"/>
                      </a:solidFill>
                      <a:prstDash val="solid"/>
                    </a:lnL>
                    <a:lnB w="2384">
                      <a:solidFill>
                        <a:srgbClr val="E7EAEB"/>
                      </a:solidFill>
                      <a:prstDash val="solid"/>
                    </a:lnB>
                    <a:solidFill>
                      <a:srgbClr val="D5D5D5"/>
                    </a:solidFill>
                  </a:tcPr>
                </a:tc>
              </a:tr>
              <a:tr h="326996">
                <a:tc>
                  <a:txBody>
                    <a:bodyPr/>
                    <a:lstStyle/>
                    <a:p>
                      <a:pPr algn="ctr">
                        <a:lnSpc>
                          <a:spcPct val="100000"/>
                        </a:lnSpc>
                        <a:spcBef>
                          <a:spcPts val="375"/>
                        </a:spcBef>
                      </a:pPr>
                      <a:r>
                        <a:rPr lang="ru-RU" sz="1200" dirty="0" smtClean="0">
                          <a:latin typeface="Lucida Sans"/>
                          <a:cs typeface="Lucida Sans"/>
                        </a:rPr>
                        <a:t>Иванов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4</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0975">
                        <a:lnSpc>
                          <a:spcPct val="100000"/>
                        </a:lnSpc>
                        <a:spcBef>
                          <a:spcPts val="375"/>
                        </a:spcBef>
                      </a:pPr>
                      <a:r>
                        <a:rPr sz="1200" dirty="0">
                          <a:solidFill>
                            <a:srgbClr val="606060"/>
                          </a:solidFill>
                          <a:latin typeface="Lucida Sans"/>
                          <a:cs typeface="Lucida Sans"/>
                        </a:rPr>
                        <a:t>C</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874-088-1212</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Волгоград</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5">
                <a:tc>
                  <a:txBody>
                    <a:bodyPr/>
                    <a:lstStyle/>
                    <a:p>
                      <a:pPr algn="ctr">
                        <a:lnSpc>
                          <a:spcPct val="100000"/>
                        </a:lnSpc>
                        <a:spcBef>
                          <a:spcPts val="375"/>
                        </a:spcBef>
                      </a:pPr>
                      <a:r>
                        <a:rPr lang="ru-RU" sz="1200" dirty="0" smtClean="0">
                          <a:latin typeface="Lucida Sans"/>
                          <a:cs typeface="Lucida Sans"/>
                        </a:rPr>
                        <a:t>Кузнецов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3</a:t>
                      </a:r>
                      <a:endParaRPr sz="1200" dirty="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991-878-4944</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Москва</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9">
                <a:tc>
                  <a:txBody>
                    <a:bodyPr/>
                    <a:lstStyle/>
                    <a:p>
                      <a:pPr algn="ctr">
                        <a:lnSpc>
                          <a:spcPct val="100000"/>
                        </a:lnSpc>
                        <a:spcBef>
                          <a:spcPts val="375"/>
                        </a:spcBef>
                      </a:pPr>
                      <a:r>
                        <a:rPr lang="ru-RU" sz="1200" dirty="0" smtClean="0">
                          <a:latin typeface="Lucida Sans"/>
                          <a:cs typeface="Lucida Sans"/>
                        </a:rPr>
                        <a:t>Орлов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1</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766-093-9873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spc="10" dirty="0" smtClean="0">
                          <a:solidFill>
                            <a:srgbClr val="606060"/>
                          </a:solidFill>
                          <a:latin typeface="Lucida Sans"/>
                          <a:cs typeface="Lucida Sans"/>
                        </a:rPr>
                        <a:t>Екатеринбург</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9">
                <a:tc>
                  <a:txBody>
                    <a:bodyPr/>
                    <a:lstStyle/>
                    <a:p>
                      <a:pPr algn="ctr">
                        <a:lnSpc>
                          <a:spcPct val="100000"/>
                        </a:lnSpc>
                        <a:spcBef>
                          <a:spcPts val="375"/>
                        </a:spcBef>
                      </a:pPr>
                      <a:r>
                        <a:rPr lang="ru-RU" sz="1200" dirty="0" smtClean="0">
                          <a:latin typeface="Lucida Sans"/>
                          <a:cs typeface="Lucida Sans"/>
                        </a:rPr>
                        <a:t>Петров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4</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9865">
                        <a:lnSpc>
                          <a:spcPct val="100000"/>
                        </a:lnSpc>
                        <a:spcBef>
                          <a:spcPts val="375"/>
                        </a:spcBef>
                      </a:pPr>
                      <a:r>
                        <a:rPr sz="1200" dirty="0">
                          <a:solidFill>
                            <a:srgbClr val="606060"/>
                          </a:solidFill>
                          <a:latin typeface="Lucida Sans"/>
                          <a:cs typeface="Lucida Sans"/>
                        </a:rPr>
                        <a:t>B</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766-093-9873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Челябинск</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0">
                <a:tc>
                  <a:txBody>
                    <a:bodyPr/>
                    <a:lstStyle/>
                    <a:p>
                      <a:pPr algn="ctr">
                        <a:lnSpc>
                          <a:spcPct val="100000"/>
                        </a:lnSpc>
                        <a:spcBef>
                          <a:spcPts val="375"/>
                        </a:spcBef>
                      </a:pPr>
                      <a:r>
                        <a:rPr lang="ru-RU" sz="1200" dirty="0" smtClean="0">
                          <a:latin typeface="Lucida Sans"/>
                          <a:cs typeface="Lucida Sans"/>
                        </a:rPr>
                        <a:t>Сидоров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3</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marL="189865">
                        <a:lnSpc>
                          <a:spcPct val="100000"/>
                        </a:lnSpc>
                        <a:spcBef>
                          <a:spcPts val="375"/>
                        </a:spcBef>
                      </a:pPr>
                      <a:r>
                        <a:rPr sz="1200" dirty="0">
                          <a:solidFill>
                            <a:srgbClr val="606060"/>
                          </a:solidFill>
                          <a:latin typeface="Lucida Sans"/>
                          <a:cs typeface="Lucida Sans"/>
                        </a:rPr>
                        <a:t>B</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898-122-9643</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lnB w="2384">
                      <a:solidFill>
                        <a:srgbClr val="E7EAEB"/>
                      </a:solidFill>
                      <a:prstDash val="solid"/>
                    </a:lnB>
                    <a:solidFill>
                      <a:srgbClr val="D5D5D5"/>
                    </a:solidFill>
                  </a:tcPr>
                </a:tc>
                <a:tc>
                  <a:txBody>
                    <a:bodyPr/>
                    <a:lstStyle/>
                    <a:p>
                      <a:pPr algn="ctr">
                        <a:lnSpc>
                          <a:spcPct val="100000"/>
                        </a:lnSpc>
                        <a:spcBef>
                          <a:spcPts val="525"/>
                        </a:spcBef>
                      </a:pPr>
                      <a:r>
                        <a:rPr lang="ru-RU" sz="1050" spc="10" dirty="0" smtClean="0">
                          <a:solidFill>
                            <a:srgbClr val="606060"/>
                          </a:solidFill>
                          <a:latin typeface="Lucida Sans"/>
                          <a:cs typeface="Lucida Sans"/>
                        </a:rPr>
                        <a:t>Тверь</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lnB w="2384">
                      <a:solidFill>
                        <a:srgbClr val="E7EAEB"/>
                      </a:solidFill>
                      <a:prstDash val="solid"/>
                    </a:lnB>
                    <a:solidFill>
                      <a:srgbClr val="D5D5D5"/>
                    </a:solidFill>
                  </a:tcPr>
                </a:tc>
              </a:tr>
              <a:tr h="326999">
                <a:tc>
                  <a:txBody>
                    <a:bodyPr/>
                    <a:lstStyle/>
                    <a:p>
                      <a:pPr algn="ctr">
                        <a:lnSpc>
                          <a:spcPct val="100000"/>
                        </a:lnSpc>
                        <a:spcBef>
                          <a:spcPts val="375"/>
                        </a:spcBef>
                      </a:pPr>
                      <a:r>
                        <a:rPr lang="ru-RU" sz="1200" dirty="0" smtClean="0">
                          <a:latin typeface="Lucida Sans"/>
                          <a:cs typeface="Lucida Sans"/>
                        </a:rPr>
                        <a:t>Соколов</a:t>
                      </a:r>
                      <a:endParaRPr sz="1200" dirty="0">
                        <a:latin typeface="Lucida Sans"/>
                        <a:cs typeface="Lucida Sans"/>
                      </a:endParaRPr>
                    </a:p>
                  </a:txBody>
                  <a:tcPr marL="0" marR="0" marT="0" marB="0">
                    <a:lnR w="2384">
                      <a:solidFill>
                        <a:srgbClr val="E7EAEB"/>
                      </a:solidFill>
                      <a:prstDash val="solid"/>
                    </a:lnR>
                    <a:lnT w="2384">
                      <a:solidFill>
                        <a:srgbClr val="E7EAEB"/>
                      </a:solidFill>
                      <a:prstDash val="solid"/>
                    </a:lnT>
                    <a:solidFill>
                      <a:srgbClr val="D5D5D5"/>
                    </a:solidFill>
                  </a:tcPr>
                </a:tc>
                <a:tc>
                  <a:txBody>
                    <a:bodyPr/>
                    <a:lstStyle/>
                    <a:p>
                      <a:pPr marL="43815" algn="ctr">
                        <a:lnSpc>
                          <a:spcPct val="100000"/>
                        </a:lnSpc>
                        <a:spcBef>
                          <a:spcPts val="375"/>
                        </a:spcBef>
                      </a:pPr>
                      <a:r>
                        <a:rPr sz="1200" dirty="0">
                          <a:solidFill>
                            <a:srgbClr val="606060"/>
                          </a:solidFill>
                          <a:latin typeface="Lucida Sans"/>
                          <a:cs typeface="Lucida Sans"/>
                        </a:rPr>
                        <a:t>2</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solidFill>
                      <a:srgbClr val="D5D5D5"/>
                    </a:solidFill>
                  </a:tcPr>
                </a:tc>
                <a:tc>
                  <a:txBody>
                    <a:bodyPr/>
                    <a:lstStyle/>
                    <a:p>
                      <a:pPr marL="181610">
                        <a:lnSpc>
                          <a:spcPct val="100000"/>
                        </a:lnSpc>
                        <a:spcBef>
                          <a:spcPts val="375"/>
                        </a:spcBef>
                      </a:pPr>
                      <a:r>
                        <a:rPr sz="1200" dirty="0">
                          <a:solidFill>
                            <a:srgbClr val="606060"/>
                          </a:solidFill>
                          <a:latin typeface="Lucida Sans"/>
                          <a:cs typeface="Lucida Sans"/>
                        </a:rPr>
                        <a:t>A</a:t>
                      </a:r>
                      <a:endParaRPr sz="120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solidFill>
                      <a:srgbClr val="D5D5D5"/>
                    </a:solidFill>
                  </a:tcPr>
                </a:tc>
                <a:tc>
                  <a:txBody>
                    <a:bodyPr/>
                    <a:lstStyle/>
                    <a:p>
                      <a:pPr algn="ctr">
                        <a:lnSpc>
                          <a:spcPct val="100000"/>
                        </a:lnSpc>
                        <a:spcBef>
                          <a:spcPts val="525"/>
                        </a:spcBef>
                      </a:pPr>
                      <a:r>
                        <a:rPr sz="1050" dirty="0">
                          <a:solidFill>
                            <a:srgbClr val="606060"/>
                          </a:solidFill>
                          <a:latin typeface="Lucida Sans"/>
                          <a:cs typeface="Lucida Sans"/>
                        </a:rPr>
                        <a:t>232-343-5555</a:t>
                      </a:r>
                      <a:endParaRPr sz="1050">
                        <a:latin typeface="Lucida Sans"/>
                        <a:cs typeface="Lucida Sans"/>
                      </a:endParaRPr>
                    </a:p>
                  </a:txBody>
                  <a:tcPr marL="0" marR="0" marT="0" marB="0">
                    <a:lnL w="2384">
                      <a:solidFill>
                        <a:srgbClr val="E7EAEB"/>
                      </a:solidFill>
                      <a:prstDash val="solid"/>
                    </a:lnL>
                    <a:lnR w="2384">
                      <a:solidFill>
                        <a:srgbClr val="E7EAEB"/>
                      </a:solidFill>
                      <a:prstDash val="solid"/>
                    </a:lnR>
                    <a:lnT w="2384">
                      <a:solidFill>
                        <a:srgbClr val="E7EAEB"/>
                      </a:solidFill>
                      <a:prstDash val="solid"/>
                    </a:lnT>
                    <a:solidFill>
                      <a:srgbClr val="D5D5D5"/>
                    </a:solidFill>
                  </a:tcPr>
                </a:tc>
                <a:tc>
                  <a:txBody>
                    <a:bodyPr/>
                    <a:lstStyle/>
                    <a:p>
                      <a:pPr algn="ctr">
                        <a:lnSpc>
                          <a:spcPct val="100000"/>
                        </a:lnSpc>
                        <a:spcBef>
                          <a:spcPts val="525"/>
                        </a:spcBef>
                      </a:pPr>
                      <a:r>
                        <a:rPr lang="ru-RU" sz="1050" dirty="0" smtClean="0">
                          <a:solidFill>
                            <a:srgbClr val="606060"/>
                          </a:solidFill>
                          <a:latin typeface="Lucida Sans"/>
                          <a:cs typeface="Lucida Sans"/>
                        </a:rPr>
                        <a:t>Саратов</a:t>
                      </a:r>
                      <a:endParaRPr sz="1050" dirty="0">
                        <a:latin typeface="Lucida Sans"/>
                        <a:cs typeface="Lucida Sans"/>
                      </a:endParaRPr>
                    </a:p>
                  </a:txBody>
                  <a:tcPr marL="0" marR="0" marT="0" marB="0">
                    <a:lnL w="2384">
                      <a:solidFill>
                        <a:srgbClr val="E7EAEB"/>
                      </a:solidFill>
                      <a:prstDash val="solid"/>
                    </a:lnL>
                    <a:lnT w="2384">
                      <a:solidFill>
                        <a:srgbClr val="E7EAEB"/>
                      </a:solidFill>
                      <a:prstDash val="solid"/>
                    </a:lnT>
                    <a:solidFill>
                      <a:srgbClr val="D5D5D5"/>
                    </a:solidFill>
                  </a:tcPr>
                </a:tc>
              </a:tr>
            </a:tbl>
          </a:graphicData>
        </a:graphic>
      </p:graphicFrame>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3</a:t>
            </a:fld>
            <a:endParaRPr dirty="0"/>
          </a:p>
        </p:txBody>
      </p:sp>
      <p:cxnSp>
        <p:nvCxnSpPr>
          <p:cNvPr id="57" name="Прямая со стрелкой 56"/>
          <p:cNvCxnSpPr/>
          <p:nvPr/>
        </p:nvCxnSpPr>
        <p:spPr>
          <a:xfrm>
            <a:off x="2212352" y="3810000"/>
            <a:ext cx="60704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Прямая со стрелкой 57"/>
          <p:cNvCxnSpPr/>
          <p:nvPr/>
        </p:nvCxnSpPr>
        <p:spPr>
          <a:xfrm>
            <a:off x="2209800" y="2852058"/>
            <a:ext cx="60704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000" y="1689100"/>
            <a:ext cx="5359400" cy="53467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2000" y="533400"/>
            <a:ext cx="8479696" cy="430887"/>
          </a:xfrm>
          <a:prstGeom prst="rect">
            <a:avLst/>
          </a:prstGeom>
        </p:spPr>
        <p:txBody>
          <a:bodyPr vert="horz" wrap="square" lIns="0" tIns="0" rIns="0" bIns="0" rtlCol="0">
            <a:spAutoFit/>
          </a:bodyPr>
          <a:lstStyle/>
          <a:p>
            <a:pPr marL="12700">
              <a:lnSpc>
                <a:spcPct val="100000"/>
              </a:lnSpc>
            </a:pPr>
            <a:r>
              <a:rPr lang="ru-RU" sz="2800" b="1" spc="35" dirty="0" smtClean="0">
                <a:latin typeface="+mj-lt"/>
              </a:rPr>
              <a:t>Сортировка вставками</a:t>
            </a:r>
            <a:r>
              <a:rPr sz="2800" b="1" spc="35" dirty="0" smtClean="0">
                <a:latin typeface="+mj-lt"/>
              </a:rPr>
              <a:t>:</a:t>
            </a:r>
            <a:r>
              <a:rPr lang="ru-RU" sz="2800" b="1" spc="35" dirty="0" smtClean="0">
                <a:latin typeface="+mj-lt"/>
              </a:rPr>
              <a:t> анимация</a:t>
            </a:r>
            <a:endParaRPr sz="2800" b="1" spc="35" dirty="0">
              <a:latin typeface="+mj-lt"/>
            </a:endParaRPr>
          </a:p>
        </p:txBody>
      </p:sp>
      <p:sp>
        <p:nvSpPr>
          <p:cNvPr id="6" name="object 6"/>
          <p:cNvSpPr/>
          <p:nvPr/>
        </p:nvSpPr>
        <p:spPr>
          <a:xfrm>
            <a:off x="6852361" y="6486804"/>
            <a:ext cx="915669" cy="86360"/>
          </a:xfrm>
          <a:custGeom>
            <a:avLst/>
            <a:gdLst/>
            <a:ahLst/>
            <a:cxnLst/>
            <a:rect l="l" t="t" r="r" b="b"/>
            <a:pathLst>
              <a:path w="915670" h="86359">
                <a:moveTo>
                  <a:pt x="0" y="0"/>
                </a:moveTo>
                <a:lnTo>
                  <a:pt x="915593" y="0"/>
                </a:lnTo>
                <a:lnTo>
                  <a:pt x="915593" y="85831"/>
                </a:lnTo>
                <a:lnTo>
                  <a:pt x="0" y="85831"/>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6852361" y="6734771"/>
            <a:ext cx="915669" cy="86360"/>
          </a:xfrm>
          <a:custGeom>
            <a:avLst/>
            <a:gdLst/>
            <a:ahLst/>
            <a:cxnLst/>
            <a:rect l="l" t="t" r="r" b="b"/>
            <a:pathLst>
              <a:path w="915670" h="86359">
                <a:moveTo>
                  <a:pt x="0" y="0"/>
                </a:moveTo>
                <a:lnTo>
                  <a:pt x="915593" y="0"/>
                </a:lnTo>
                <a:lnTo>
                  <a:pt x="915593" y="85836"/>
                </a:lnTo>
                <a:lnTo>
                  <a:pt x="0" y="85836"/>
                </a:lnTo>
                <a:lnTo>
                  <a:pt x="0" y="0"/>
                </a:lnTo>
                <a:close/>
              </a:path>
            </a:pathLst>
          </a:custGeom>
          <a:solidFill>
            <a:srgbClr val="606060">
              <a:alpha val="57998"/>
            </a:srgbClr>
          </a:solidFill>
        </p:spPr>
        <p:txBody>
          <a:bodyPr wrap="square" lIns="0" tIns="0" rIns="0" bIns="0" rtlCol="0"/>
          <a:lstStyle/>
          <a:p>
            <a:endParaRPr/>
          </a:p>
        </p:txBody>
      </p:sp>
      <p:sp>
        <p:nvSpPr>
          <p:cNvPr id="8" name="object 8"/>
          <p:cNvSpPr/>
          <p:nvPr/>
        </p:nvSpPr>
        <p:spPr>
          <a:xfrm>
            <a:off x="7624902" y="6181597"/>
            <a:ext cx="143510" cy="143510"/>
          </a:xfrm>
          <a:custGeom>
            <a:avLst/>
            <a:gdLst/>
            <a:ahLst/>
            <a:cxnLst/>
            <a:rect l="l" t="t" r="r" b="b"/>
            <a:pathLst>
              <a:path w="143509" h="143510">
                <a:moveTo>
                  <a:pt x="71526" y="0"/>
                </a:moveTo>
                <a:lnTo>
                  <a:pt x="0" y="143065"/>
                </a:lnTo>
                <a:lnTo>
                  <a:pt x="143052" y="143065"/>
                </a:lnTo>
                <a:lnTo>
                  <a:pt x="71526" y="0"/>
                </a:lnTo>
                <a:close/>
              </a:path>
            </a:pathLst>
          </a:custGeom>
          <a:solidFill>
            <a:srgbClr val="8D3124"/>
          </a:solidFill>
        </p:spPr>
        <p:txBody>
          <a:bodyPr wrap="square" lIns="0" tIns="0" rIns="0" bIns="0" rtlCol="0"/>
          <a:lstStyle/>
          <a:p>
            <a:endParaRPr/>
          </a:p>
        </p:txBody>
      </p:sp>
      <p:sp>
        <p:nvSpPr>
          <p:cNvPr id="9" name="object 9"/>
          <p:cNvSpPr txBox="1"/>
          <p:nvPr/>
        </p:nvSpPr>
        <p:spPr>
          <a:xfrm>
            <a:off x="7890429" y="6111569"/>
            <a:ext cx="1750615" cy="928588"/>
          </a:xfrm>
          <a:prstGeom prst="rect">
            <a:avLst/>
          </a:prstGeom>
        </p:spPr>
        <p:txBody>
          <a:bodyPr vert="horz" wrap="square" lIns="0" tIns="0" rIns="0" bIns="0" rtlCol="0">
            <a:spAutoFit/>
          </a:bodyPr>
          <a:lstStyle/>
          <a:p>
            <a:pPr marR="5080" indent="9525">
              <a:lnSpc>
                <a:spcPct val="140800"/>
              </a:lnSpc>
            </a:pPr>
            <a:r>
              <a:rPr lang="ru-RU" sz="1200" dirty="0" smtClean="0">
                <a:latin typeface="Lucida Sans"/>
                <a:cs typeface="Lucida Sans"/>
              </a:rPr>
              <a:t>Позиция алгоритма</a:t>
            </a:r>
          </a:p>
          <a:p>
            <a:pPr marR="5080" indent="9525">
              <a:lnSpc>
                <a:spcPct val="140800"/>
              </a:lnSpc>
            </a:pPr>
            <a:r>
              <a:rPr lang="ru-RU" sz="1200" dirty="0" smtClean="0">
                <a:latin typeface="Lucida Sans"/>
                <a:cs typeface="Lucida Sans"/>
              </a:rPr>
              <a:t>В порядке возрастания</a:t>
            </a:r>
            <a:endParaRPr sz="1200" dirty="0">
              <a:latin typeface="Lucida Sans"/>
              <a:cs typeface="Lucida Sans"/>
            </a:endParaRPr>
          </a:p>
          <a:p>
            <a:pPr>
              <a:lnSpc>
                <a:spcPct val="100000"/>
              </a:lnSpc>
              <a:spcBef>
                <a:spcPts val="585"/>
              </a:spcBef>
            </a:pPr>
            <a:r>
              <a:rPr lang="ru-RU" sz="1200" dirty="0" smtClean="0">
                <a:latin typeface="Lucida Sans"/>
                <a:cs typeface="Lucida Sans"/>
              </a:rPr>
              <a:t>Еще не просмотрены</a:t>
            </a:r>
            <a:endParaRPr sz="1200" dirty="0">
              <a:latin typeface="Lucida Sans"/>
              <a:cs typeface="Lucida Sans"/>
            </a:endParaRPr>
          </a:p>
          <a:p>
            <a:pPr>
              <a:lnSpc>
                <a:spcPct val="100000"/>
              </a:lnSpc>
              <a:spcBef>
                <a:spcPts val="20"/>
              </a:spcBef>
            </a:pPr>
            <a:endParaRPr sz="95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30</a:t>
            </a:fld>
            <a:endParaRPr dirty="0"/>
          </a:p>
        </p:txBody>
      </p:sp>
      <p:sp>
        <p:nvSpPr>
          <p:cNvPr id="10" name="object 10"/>
          <p:cNvSpPr txBox="1"/>
          <p:nvPr/>
        </p:nvSpPr>
        <p:spPr>
          <a:xfrm>
            <a:off x="1104085" y="1432173"/>
            <a:ext cx="2096315"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40 </a:t>
            </a:r>
            <a:r>
              <a:rPr lang="ru-RU" sz="1200" b="1" dirty="0" smtClean="0">
                <a:solidFill>
                  <a:srgbClr val="8D3124"/>
                </a:solidFill>
                <a:latin typeface="Lucida Sans"/>
                <a:cs typeface="Lucida Sans"/>
              </a:rPr>
              <a:t>случайных элементов</a:t>
            </a:r>
            <a:endParaRPr sz="1200" dirty="0">
              <a:latin typeface="Lucida Sans"/>
              <a:cs typeface="Lucida Sans"/>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620" y="1817370"/>
            <a:ext cx="5090160" cy="509016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000" y="1689100"/>
            <a:ext cx="5359400" cy="53467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2000" y="533400"/>
            <a:ext cx="8479696" cy="430887"/>
          </a:xfrm>
          <a:prstGeom prst="rect">
            <a:avLst/>
          </a:prstGeom>
        </p:spPr>
        <p:txBody>
          <a:bodyPr vert="horz" wrap="square" lIns="0" tIns="0" rIns="0" bIns="0" rtlCol="0">
            <a:spAutoFit/>
          </a:bodyPr>
          <a:lstStyle/>
          <a:p>
            <a:pPr marL="12700">
              <a:lnSpc>
                <a:spcPct val="100000"/>
              </a:lnSpc>
            </a:pPr>
            <a:r>
              <a:rPr lang="ru-RU" sz="2800" b="1" spc="35" dirty="0" smtClean="0">
                <a:latin typeface="+mj-lt"/>
              </a:rPr>
              <a:t>Сортировка вставками</a:t>
            </a:r>
            <a:r>
              <a:rPr sz="2800" b="1" spc="35" dirty="0" smtClean="0">
                <a:latin typeface="+mj-lt"/>
              </a:rPr>
              <a:t>:</a:t>
            </a:r>
            <a:r>
              <a:rPr lang="ru-RU" sz="2800" b="1" spc="35" dirty="0" smtClean="0">
                <a:latin typeface="+mj-lt"/>
              </a:rPr>
              <a:t> анимация</a:t>
            </a:r>
            <a:endParaRPr sz="2800" b="1" spc="35" dirty="0">
              <a:latin typeface="+mj-lt"/>
            </a:endParaRPr>
          </a:p>
        </p:txBody>
      </p:sp>
      <p:sp>
        <p:nvSpPr>
          <p:cNvPr id="6" name="object 6"/>
          <p:cNvSpPr/>
          <p:nvPr/>
        </p:nvSpPr>
        <p:spPr>
          <a:xfrm>
            <a:off x="6852361" y="6486804"/>
            <a:ext cx="915669" cy="86360"/>
          </a:xfrm>
          <a:custGeom>
            <a:avLst/>
            <a:gdLst/>
            <a:ahLst/>
            <a:cxnLst/>
            <a:rect l="l" t="t" r="r" b="b"/>
            <a:pathLst>
              <a:path w="915670" h="86359">
                <a:moveTo>
                  <a:pt x="0" y="0"/>
                </a:moveTo>
                <a:lnTo>
                  <a:pt x="915593" y="0"/>
                </a:lnTo>
                <a:lnTo>
                  <a:pt x="915593" y="85831"/>
                </a:lnTo>
                <a:lnTo>
                  <a:pt x="0" y="85831"/>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6852361" y="6734771"/>
            <a:ext cx="915669" cy="86360"/>
          </a:xfrm>
          <a:custGeom>
            <a:avLst/>
            <a:gdLst/>
            <a:ahLst/>
            <a:cxnLst/>
            <a:rect l="l" t="t" r="r" b="b"/>
            <a:pathLst>
              <a:path w="915670" h="86359">
                <a:moveTo>
                  <a:pt x="0" y="0"/>
                </a:moveTo>
                <a:lnTo>
                  <a:pt x="915593" y="0"/>
                </a:lnTo>
                <a:lnTo>
                  <a:pt x="915593" y="85836"/>
                </a:lnTo>
                <a:lnTo>
                  <a:pt x="0" y="85836"/>
                </a:lnTo>
                <a:lnTo>
                  <a:pt x="0" y="0"/>
                </a:lnTo>
                <a:close/>
              </a:path>
            </a:pathLst>
          </a:custGeom>
          <a:solidFill>
            <a:srgbClr val="606060">
              <a:alpha val="57998"/>
            </a:srgbClr>
          </a:solidFill>
        </p:spPr>
        <p:txBody>
          <a:bodyPr wrap="square" lIns="0" tIns="0" rIns="0" bIns="0" rtlCol="0"/>
          <a:lstStyle/>
          <a:p>
            <a:endParaRPr/>
          </a:p>
        </p:txBody>
      </p:sp>
      <p:sp>
        <p:nvSpPr>
          <p:cNvPr id="8" name="object 8"/>
          <p:cNvSpPr/>
          <p:nvPr/>
        </p:nvSpPr>
        <p:spPr>
          <a:xfrm>
            <a:off x="7624902" y="6181597"/>
            <a:ext cx="143510" cy="143510"/>
          </a:xfrm>
          <a:custGeom>
            <a:avLst/>
            <a:gdLst/>
            <a:ahLst/>
            <a:cxnLst/>
            <a:rect l="l" t="t" r="r" b="b"/>
            <a:pathLst>
              <a:path w="143509" h="143510">
                <a:moveTo>
                  <a:pt x="71526" y="0"/>
                </a:moveTo>
                <a:lnTo>
                  <a:pt x="0" y="143065"/>
                </a:lnTo>
                <a:lnTo>
                  <a:pt x="143052" y="143065"/>
                </a:lnTo>
                <a:lnTo>
                  <a:pt x="71526" y="0"/>
                </a:lnTo>
                <a:close/>
              </a:path>
            </a:pathLst>
          </a:custGeom>
          <a:solidFill>
            <a:srgbClr val="8D3124"/>
          </a:solidFill>
        </p:spPr>
        <p:txBody>
          <a:bodyPr wrap="square" lIns="0" tIns="0" rIns="0" bIns="0" rtlCol="0"/>
          <a:lstStyle/>
          <a:p>
            <a:endParaRPr/>
          </a:p>
        </p:txBody>
      </p:sp>
      <p:sp>
        <p:nvSpPr>
          <p:cNvPr id="9" name="object 9"/>
          <p:cNvSpPr txBox="1"/>
          <p:nvPr/>
        </p:nvSpPr>
        <p:spPr>
          <a:xfrm>
            <a:off x="7890429" y="6111569"/>
            <a:ext cx="1750615" cy="928588"/>
          </a:xfrm>
          <a:prstGeom prst="rect">
            <a:avLst/>
          </a:prstGeom>
        </p:spPr>
        <p:txBody>
          <a:bodyPr vert="horz" wrap="square" lIns="0" tIns="0" rIns="0" bIns="0" rtlCol="0">
            <a:spAutoFit/>
          </a:bodyPr>
          <a:lstStyle/>
          <a:p>
            <a:pPr marR="5080" indent="9525">
              <a:lnSpc>
                <a:spcPct val="140800"/>
              </a:lnSpc>
            </a:pPr>
            <a:r>
              <a:rPr lang="ru-RU" sz="1200" dirty="0" smtClean="0">
                <a:latin typeface="Lucida Sans"/>
                <a:cs typeface="Lucida Sans"/>
              </a:rPr>
              <a:t>Позиция алгоритма</a:t>
            </a:r>
          </a:p>
          <a:p>
            <a:pPr marR="5080" indent="9525">
              <a:lnSpc>
                <a:spcPct val="140800"/>
              </a:lnSpc>
            </a:pPr>
            <a:r>
              <a:rPr lang="ru-RU" sz="1200" dirty="0" smtClean="0">
                <a:latin typeface="Lucida Sans"/>
                <a:cs typeface="Lucida Sans"/>
              </a:rPr>
              <a:t>В порядке возрастания</a:t>
            </a:r>
            <a:endParaRPr sz="1200" dirty="0">
              <a:latin typeface="Lucida Sans"/>
              <a:cs typeface="Lucida Sans"/>
            </a:endParaRPr>
          </a:p>
          <a:p>
            <a:pPr>
              <a:lnSpc>
                <a:spcPct val="100000"/>
              </a:lnSpc>
              <a:spcBef>
                <a:spcPts val="585"/>
              </a:spcBef>
            </a:pPr>
            <a:r>
              <a:rPr lang="ru-RU" sz="1200" dirty="0" smtClean="0">
                <a:latin typeface="Lucida Sans"/>
                <a:cs typeface="Lucida Sans"/>
              </a:rPr>
              <a:t>Еще не просмотрены</a:t>
            </a:r>
            <a:endParaRPr sz="1200" dirty="0">
              <a:latin typeface="Lucida Sans"/>
              <a:cs typeface="Lucida Sans"/>
            </a:endParaRPr>
          </a:p>
          <a:p>
            <a:pPr>
              <a:lnSpc>
                <a:spcPct val="100000"/>
              </a:lnSpc>
              <a:spcBef>
                <a:spcPts val="20"/>
              </a:spcBef>
            </a:pPr>
            <a:endParaRPr sz="95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31</a:t>
            </a:fld>
            <a:endParaRPr dirty="0"/>
          </a:p>
        </p:txBody>
      </p:sp>
      <p:sp>
        <p:nvSpPr>
          <p:cNvPr id="10" name="object 10"/>
          <p:cNvSpPr txBox="1"/>
          <p:nvPr/>
        </p:nvSpPr>
        <p:spPr>
          <a:xfrm>
            <a:off x="1104085" y="1432173"/>
            <a:ext cx="2096315"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40 </a:t>
            </a:r>
            <a:r>
              <a:rPr lang="ru-RU" sz="1200" b="1" dirty="0" smtClean="0">
                <a:solidFill>
                  <a:srgbClr val="8D3124"/>
                </a:solidFill>
                <a:latin typeface="Lucida Sans"/>
                <a:cs typeface="Lucida Sans"/>
              </a:rPr>
              <a:t>случайных элементов</a:t>
            </a:r>
            <a:endParaRPr sz="1200" dirty="0">
              <a:latin typeface="Lucida Sans"/>
              <a:cs typeface="Lucida Sans"/>
            </a:endParaRPr>
          </a:p>
        </p:txBody>
      </p:sp>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999" y="1805798"/>
            <a:ext cx="5103002" cy="5103002"/>
          </a:xfrm>
          <a:prstGeom prst="rect">
            <a:avLst/>
          </a:prstGeom>
        </p:spPr>
      </p:pic>
    </p:spTree>
    <p:extLst>
      <p:ext uri="{BB962C8B-B14F-4D97-AF65-F5344CB8AC3E}">
        <p14:creationId xmlns:p14="http://schemas.microsoft.com/office/powerpoint/2010/main" val="3229406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000" y="1689100"/>
            <a:ext cx="5359400" cy="53467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04084" y="1441711"/>
            <a:ext cx="2934515"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40 </a:t>
            </a:r>
            <a:r>
              <a:rPr lang="ru-RU" sz="1200" b="1" spc="25" dirty="0" smtClean="0">
                <a:solidFill>
                  <a:srgbClr val="8D3124"/>
                </a:solidFill>
                <a:latin typeface="Lucida Sans"/>
                <a:cs typeface="Lucida Sans"/>
              </a:rPr>
              <a:t>элементов в порядке убывания</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32</a:t>
            </a:fld>
            <a:endParaRPr dirty="0"/>
          </a:p>
        </p:txBody>
      </p:sp>
      <p:sp>
        <p:nvSpPr>
          <p:cNvPr id="13" name="object 4"/>
          <p:cNvSpPr txBox="1">
            <a:spLocks noGrp="1"/>
          </p:cNvSpPr>
          <p:nvPr>
            <p:ph type="title"/>
          </p:nvPr>
        </p:nvSpPr>
        <p:spPr>
          <a:xfrm>
            <a:off x="762000" y="533400"/>
            <a:ext cx="8479696" cy="430887"/>
          </a:xfrm>
          <a:prstGeom prst="rect">
            <a:avLst/>
          </a:prstGeom>
        </p:spPr>
        <p:txBody>
          <a:bodyPr vert="horz" wrap="square" lIns="0" tIns="0" rIns="0" bIns="0" rtlCol="0">
            <a:spAutoFit/>
          </a:bodyPr>
          <a:lstStyle/>
          <a:p>
            <a:pPr marL="12700">
              <a:lnSpc>
                <a:spcPct val="100000"/>
              </a:lnSpc>
            </a:pPr>
            <a:r>
              <a:rPr lang="ru-RU" sz="2800" b="1" spc="35" dirty="0" smtClean="0">
                <a:latin typeface="+mj-lt"/>
              </a:rPr>
              <a:t>Сортировка вставками</a:t>
            </a:r>
            <a:r>
              <a:rPr sz="2800" b="1" spc="35" dirty="0" smtClean="0">
                <a:latin typeface="+mj-lt"/>
              </a:rPr>
              <a:t>:</a:t>
            </a:r>
            <a:r>
              <a:rPr lang="ru-RU" sz="2800" b="1" spc="35" dirty="0" smtClean="0">
                <a:latin typeface="+mj-lt"/>
              </a:rPr>
              <a:t> анимация</a:t>
            </a:r>
            <a:endParaRPr sz="2800" b="1" spc="35" dirty="0">
              <a:latin typeface="+mj-lt"/>
            </a:endParaRPr>
          </a:p>
        </p:txBody>
      </p:sp>
      <p:sp>
        <p:nvSpPr>
          <p:cNvPr id="15" name="object 6"/>
          <p:cNvSpPr/>
          <p:nvPr/>
        </p:nvSpPr>
        <p:spPr>
          <a:xfrm>
            <a:off x="6852361" y="6486804"/>
            <a:ext cx="915669" cy="86360"/>
          </a:xfrm>
          <a:custGeom>
            <a:avLst/>
            <a:gdLst/>
            <a:ahLst/>
            <a:cxnLst/>
            <a:rect l="l" t="t" r="r" b="b"/>
            <a:pathLst>
              <a:path w="915670" h="86359">
                <a:moveTo>
                  <a:pt x="0" y="0"/>
                </a:moveTo>
                <a:lnTo>
                  <a:pt x="915593" y="0"/>
                </a:lnTo>
                <a:lnTo>
                  <a:pt x="915593" y="85831"/>
                </a:lnTo>
                <a:lnTo>
                  <a:pt x="0" y="85831"/>
                </a:lnTo>
                <a:lnTo>
                  <a:pt x="0" y="0"/>
                </a:lnTo>
                <a:close/>
              </a:path>
            </a:pathLst>
          </a:custGeom>
          <a:solidFill>
            <a:srgbClr val="000000"/>
          </a:solidFill>
        </p:spPr>
        <p:txBody>
          <a:bodyPr wrap="square" lIns="0" tIns="0" rIns="0" bIns="0" rtlCol="0"/>
          <a:lstStyle/>
          <a:p>
            <a:endParaRPr/>
          </a:p>
        </p:txBody>
      </p:sp>
      <p:sp>
        <p:nvSpPr>
          <p:cNvPr id="16" name="object 7"/>
          <p:cNvSpPr/>
          <p:nvPr/>
        </p:nvSpPr>
        <p:spPr>
          <a:xfrm>
            <a:off x="6852361" y="6734771"/>
            <a:ext cx="915669" cy="86360"/>
          </a:xfrm>
          <a:custGeom>
            <a:avLst/>
            <a:gdLst/>
            <a:ahLst/>
            <a:cxnLst/>
            <a:rect l="l" t="t" r="r" b="b"/>
            <a:pathLst>
              <a:path w="915670" h="86359">
                <a:moveTo>
                  <a:pt x="0" y="0"/>
                </a:moveTo>
                <a:lnTo>
                  <a:pt x="915593" y="0"/>
                </a:lnTo>
                <a:lnTo>
                  <a:pt x="915593" y="85836"/>
                </a:lnTo>
                <a:lnTo>
                  <a:pt x="0" y="85836"/>
                </a:lnTo>
                <a:lnTo>
                  <a:pt x="0" y="0"/>
                </a:lnTo>
                <a:close/>
              </a:path>
            </a:pathLst>
          </a:custGeom>
          <a:solidFill>
            <a:srgbClr val="606060">
              <a:alpha val="57998"/>
            </a:srgbClr>
          </a:solidFill>
        </p:spPr>
        <p:txBody>
          <a:bodyPr wrap="square" lIns="0" tIns="0" rIns="0" bIns="0" rtlCol="0"/>
          <a:lstStyle/>
          <a:p>
            <a:endParaRPr/>
          </a:p>
        </p:txBody>
      </p:sp>
      <p:sp>
        <p:nvSpPr>
          <p:cNvPr id="17" name="object 8"/>
          <p:cNvSpPr/>
          <p:nvPr/>
        </p:nvSpPr>
        <p:spPr>
          <a:xfrm>
            <a:off x="7624902" y="6181597"/>
            <a:ext cx="143510" cy="143510"/>
          </a:xfrm>
          <a:custGeom>
            <a:avLst/>
            <a:gdLst/>
            <a:ahLst/>
            <a:cxnLst/>
            <a:rect l="l" t="t" r="r" b="b"/>
            <a:pathLst>
              <a:path w="143509" h="143510">
                <a:moveTo>
                  <a:pt x="71526" y="0"/>
                </a:moveTo>
                <a:lnTo>
                  <a:pt x="0" y="143065"/>
                </a:lnTo>
                <a:lnTo>
                  <a:pt x="143052" y="143065"/>
                </a:lnTo>
                <a:lnTo>
                  <a:pt x="71526" y="0"/>
                </a:lnTo>
                <a:close/>
              </a:path>
            </a:pathLst>
          </a:custGeom>
          <a:solidFill>
            <a:srgbClr val="8D3124"/>
          </a:solidFill>
        </p:spPr>
        <p:txBody>
          <a:bodyPr wrap="square" lIns="0" tIns="0" rIns="0" bIns="0" rtlCol="0"/>
          <a:lstStyle/>
          <a:p>
            <a:endParaRPr/>
          </a:p>
        </p:txBody>
      </p:sp>
      <p:sp>
        <p:nvSpPr>
          <p:cNvPr id="18" name="object 9"/>
          <p:cNvSpPr txBox="1"/>
          <p:nvPr/>
        </p:nvSpPr>
        <p:spPr>
          <a:xfrm>
            <a:off x="7890429" y="6111569"/>
            <a:ext cx="1750615" cy="928588"/>
          </a:xfrm>
          <a:prstGeom prst="rect">
            <a:avLst/>
          </a:prstGeom>
        </p:spPr>
        <p:txBody>
          <a:bodyPr vert="horz" wrap="square" lIns="0" tIns="0" rIns="0" bIns="0" rtlCol="0">
            <a:spAutoFit/>
          </a:bodyPr>
          <a:lstStyle/>
          <a:p>
            <a:pPr marR="5080" indent="9525">
              <a:lnSpc>
                <a:spcPct val="140800"/>
              </a:lnSpc>
            </a:pPr>
            <a:r>
              <a:rPr lang="ru-RU" sz="1200" dirty="0" smtClean="0">
                <a:latin typeface="Lucida Sans"/>
                <a:cs typeface="Lucida Sans"/>
              </a:rPr>
              <a:t>Позиция алгоритма</a:t>
            </a:r>
          </a:p>
          <a:p>
            <a:pPr marR="5080" indent="9525">
              <a:lnSpc>
                <a:spcPct val="140800"/>
              </a:lnSpc>
            </a:pPr>
            <a:r>
              <a:rPr lang="ru-RU" sz="1200" dirty="0" smtClean="0">
                <a:latin typeface="Lucida Sans"/>
                <a:cs typeface="Lucida Sans"/>
              </a:rPr>
              <a:t>В порядке возрастания</a:t>
            </a:r>
            <a:endParaRPr sz="1200" dirty="0">
              <a:latin typeface="Lucida Sans"/>
              <a:cs typeface="Lucida Sans"/>
            </a:endParaRPr>
          </a:p>
          <a:p>
            <a:pPr>
              <a:lnSpc>
                <a:spcPct val="100000"/>
              </a:lnSpc>
              <a:spcBef>
                <a:spcPts val="585"/>
              </a:spcBef>
            </a:pPr>
            <a:r>
              <a:rPr lang="ru-RU" sz="1200" dirty="0" smtClean="0">
                <a:latin typeface="Lucida Sans"/>
                <a:cs typeface="Lucida Sans"/>
              </a:rPr>
              <a:t>Еще не просмотрены</a:t>
            </a:r>
            <a:endParaRPr sz="1200" dirty="0">
              <a:latin typeface="Lucida Sans"/>
              <a:cs typeface="Lucida Sans"/>
            </a:endParaRPr>
          </a:p>
          <a:p>
            <a:pPr>
              <a:lnSpc>
                <a:spcPct val="100000"/>
              </a:lnSpc>
              <a:spcBef>
                <a:spcPts val="20"/>
              </a:spcBef>
            </a:pPr>
            <a:endParaRPr sz="950" dirty="0">
              <a:latin typeface="Times New Roman"/>
              <a:cs typeface="Times New Roman"/>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752600"/>
            <a:ext cx="5090160" cy="509016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000" y="1689100"/>
            <a:ext cx="5359400" cy="53467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04084" y="1441711"/>
            <a:ext cx="2934515"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40 </a:t>
            </a:r>
            <a:r>
              <a:rPr lang="ru-RU" sz="1200" b="1" spc="25" dirty="0" smtClean="0">
                <a:solidFill>
                  <a:srgbClr val="8D3124"/>
                </a:solidFill>
                <a:latin typeface="Lucida Sans"/>
                <a:cs typeface="Lucida Sans"/>
              </a:rPr>
              <a:t>элементов в порядке убывания</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33</a:t>
            </a:fld>
            <a:endParaRPr dirty="0"/>
          </a:p>
        </p:txBody>
      </p:sp>
      <p:sp>
        <p:nvSpPr>
          <p:cNvPr id="13" name="object 4"/>
          <p:cNvSpPr txBox="1">
            <a:spLocks noGrp="1"/>
          </p:cNvSpPr>
          <p:nvPr>
            <p:ph type="title"/>
          </p:nvPr>
        </p:nvSpPr>
        <p:spPr>
          <a:xfrm>
            <a:off x="762000" y="533400"/>
            <a:ext cx="8479696" cy="430887"/>
          </a:xfrm>
          <a:prstGeom prst="rect">
            <a:avLst/>
          </a:prstGeom>
        </p:spPr>
        <p:txBody>
          <a:bodyPr vert="horz" wrap="square" lIns="0" tIns="0" rIns="0" bIns="0" rtlCol="0">
            <a:spAutoFit/>
          </a:bodyPr>
          <a:lstStyle/>
          <a:p>
            <a:pPr marL="12700">
              <a:lnSpc>
                <a:spcPct val="100000"/>
              </a:lnSpc>
            </a:pPr>
            <a:r>
              <a:rPr lang="ru-RU" sz="2800" b="1" spc="35" dirty="0" smtClean="0">
                <a:latin typeface="+mj-lt"/>
              </a:rPr>
              <a:t>Сортировка вставками</a:t>
            </a:r>
            <a:r>
              <a:rPr sz="2800" b="1" spc="35" dirty="0" smtClean="0">
                <a:latin typeface="+mj-lt"/>
              </a:rPr>
              <a:t>:</a:t>
            </a:r>
            <a:r>
              <a:rPr lang="ru-RU" sz="2800" b="1" spc="35" dirty="0" smtClean="0">
                <a:latin typeface="+mj-lt"/>
              </a:rPr>
              <a:t> анимация</a:t>
            </a:r>
            <a:endParaRPr sz="2800" b="1" spc="35" dirty="0">
              <a:latin typeface="+mj-lt"/>
            </a:endParaRPr>
          </a:p>
        </p:txBody>
      </p:sp>
      <p:pic>
        <p:nvPicPr>
          <p:cNvPr id="14" name="Рисунок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112" y="1776186"/>
            <a:ext cx="5081814" cy="5081814"/>
          </a:xfrm>
          <a:prstGeom prst="rect">
            <a:avLst/>
          </a:prstGeom>
        </p:spPr>
      </p:pic>
      <p:sp>
        <p:nvSpPr>
          <p:cNvPr id="15" name="object 6"/>
          <p:cNvSpPr/>
          <p:nvPr/>
        </p:nvSpPr>
        <p:spPr>
          <a:xfrm>
            <a:off x="6852361" y="6486804"/>
            <a:ext cx="915669" cy="86360"/>
          </a:xfrm>
          <a:custGeom>
            <a:avLst/>
            <a:gdLst/>
            <a:ahLst/>
            <a:cxnLst/>
            <a:rect l="l" t="t" r="r" b="b"/>
            <a:pathLst>
              <a:path w="915670" h="86359">
                <a:moveTo>
                  <a:pt x="0" y="0"/>
                </a:moveTo>
                <a:lnTo>
                  <a:pt x="915593" y="0"/>
                </a:lnTo>
                <a:lnTo>
                  <a:pt x="915593" y="85831"/>
                </a:lnTo>
                <a:lnTo>
                  <a:pt x="0" y="85831"/>
                </a:lnTo>
                <a:lnTo>
                  <a:pt x="0" y="0"/>
                </a:lnTo>
                <a:close/>
              </a:path>
            </a:pathLst>
          </a:custGeom>
          <a:solidFill>
            <a:srgbClr val="000000"/>
          </a:solidFill>
        </p:spPr>
        <p:txBody>
          <a:bodyPr wrap="square" lIns="0" tIns="0" rIns="0" bIns="0" rtlCol="0"/>
          <a:lstStyle/>
          <a:p>
            <a:endParaRPr/>
          </a:p>
        </p:txBody>
      </p:sp>
      <p:sp>
        <p:nvSpPr>
          <p:cNvPr id="16" name="object 7"/>
          <p:cNvSpPr/>
          <p:nvPr/>
        </p:nvSpPr>
        <p:spPr>
          <a:xfrm>
            <a:off x="6852361" y="6734771"/>
            <a:ext cx="915669" cy="86360"/>
          </a:xfrm>
          <a:custGeom>
            <a:avLst/>
            <a:gdLst/>
            <a:ahLst/>
            <a:cxnLst/>
            <a:rect l="l" t="t" r="r" b="b"/>
            <a:pathLst>
              <a:path w="915670" h="86359">
                <a:moveTo>
                  <a:pt x="0" y="0"/>
                </a:moveTo>
                <a:lnTo>
                  <a:pt x="915593" y="0"/>
                </a:lnTo>
                <a:lnTo>
                  <a:pt x="915593" y="85836"/>
                </a:lnTo>
                <a:lnTo>
                  <a:pt x="0" y="85836"/>
                </a:lnTo>
                <a:lnTo>
                  <a:pt x="0" y="0"/>
                </a:lnTo>
                <a:close/>
              </a:path>
            </a:pathLst>
          </a:custGeom>
          <a:solidFill>
            <a:srgbClr val="606060">
              <a:alpha val="57998"/>
            </a:srgbClr>
          </a:solidFill>
        </p:spPr>
        <p:txBody>
          <a:bodyPr wrap="square" lIns="0" tIns="0" rIns="0" bIns="0" rtlCol="0"/>
          <a:lstStyle/>
          <a:p>
            <a:endParaRPr/>
          </a:p>
        </p:txBody>
      </p:sp>
      <p:sp>
        <p:nvSpPr>
          <p:cNvPr id="17" name="object 8"/>
          <p:cNvSpPr/>
          <p:nvPr/>
        </p:nvSpPr>
        <p:spPr>
          <a:xfrm>
            <a:off x="7624902" y="6181597"/>
            <a:ext cx="143510" cy="143510"/>
          </a:xfrm>
          <a:custGeom>
            <a:avLst/>
            <a:gdLst/>
            <a:ahLst/>
            <a:cxnLst/>
            <a:rect l="l" t="t" r="r" b="b"/>
            <a:pathLst>
              <a:path w="143509" h="143510">
                <a:moveTo>
                  <a:pt x="71526" y="0"/>
                </a:moveTo>
                <a:lnTo>
                  <a:pt x="0" y="143065"/>
                </a:lnTo>
                <a:lnTo>
                  <a:pt x="143052" y="143065"/>
                </a:lnTo>
                <a:lnTo>
                  <a:pt x="71526" y="0"/>
                </a:lnTo>
                <a:close/>
              </a:path>
            </a:pathLst>
          </a:custGeom>
          <a:solidFill>
            <a:srgbClr val="8D3124"/>
          </a:solidFill>
        </p:spPr>
        <p:txBody>
          <a:bodyPr wrap="square" lIns="0" tIns="0" rIns="0" bIns="0" rtlCol="0"/>
          <a:lstStyle/>
          <a:p>
            <a:endParaRPr/>
          </a:p>
        </p:txBody>
      </p:sp>
      <p:sp>
        <p:nvSpPr>
          <p:cNvPr id="18" name="object 9"/>
          <p:cNvSpPr txBox="1"/>
          <p:nvPr/>
        </p:nvSpPr>
        <p:spPr>
          <a:xfrm>
            <a:off x="7890429" y="6111569"/>
            <a:ext cx="1750615" cy="928588"/>
          </a:xfrm>
          <a:prstGeom prst="rect">
            <a:avLst/>
          </a:prstGeom>
        </p:spPr>
        <p:txBody>
          <a:bodyPr vert="horz" wrap="square" lIns="0" tIns="0" rIns="0" bIns="0" rtlCol="0">
            <a:spAutoFit/>
          </a:bodyPr>
          <a:lstStyle/>
          <a:p>
            <a:pPr marR="5080" indent="9525">
              <a:lnSpc>
                <a:spcPct val="140800"/>
              </a:lnSpc>
            </a:pPr>
            <a:r>
              <a:rPr lang="ru-RU" sz="1200" dirty="0" smtClean="0">
                <a:latin typeface="Lucida Sans"/>
                <a:cs typeface="Lucida Sans"/>
              </a:rPr>
              <a:t>Позиция алгоритма</a:t>
            </a:r>
          </a:p>
          <a:p>
            <a:pPr marR="5080" indent="9525">
              <a:lnSpc>
                <a:spcPct val="140800"/>
              </a:lnSpc>
            </a:pPr>
            <a:r>
              <a:rPr lang="ru-RU" sz="1200" dirty="0" smtClean="0">
                <a:latin typeface="Lucida Sans"/>
                <a:cs typeface="Lucida Sans"/>
              </a:rPr>
              <a:t>В порядке возрастания</a:t>
            </a:r>
            <a:endParaRPr sz="1200" dirty="0">
              <a:latin typeface="Lucida Sans"/>
              <a:cs typeface="Lucida Sans"/>
            </a:endParaRPr>
          </a:p>
          <a:p>
            <a:pPr>
              <a:lnSpc>
                <a:spcPct val="100000"/>
              </a:lnSpc>
              <a:spcBef>
                <a:spcPts val="585"/>
              </a:spcBef>
            </a:pPr>
            <a:r>
              <a:rPr lang="ru-RU" sz="1200" dirty="0" smtClean="0">
                <a:latin typeface="Lucida Sans"/>
                <a:cs typeface="Lucida Sans"/>
              </a:rPr>
              <a:t>Еще не просмотрены</a:t>
            </a:r>
            <a:endParaRPr sz="1200" dirty="0">
              <a:latin typeface="Lucida Sans"/>
              <a:cs typeface="Lucida Sans"/>
            </a:endParaRPr>
          </a:p>
          <a:p>
            <a:pPr>
              <a:lnSpc>
                <a:spcPct val="100000"/>
              </a:lnSpc>
              <a:spcBef>
                <a:spcPts val="20"/>
              </a:spcBef>
            </a:pPr>
            <a:endParaRPr sz="950" dirty="0">
              <a:latin typeface="Times New Roman"/>
              <a:cs typeface="Times New Roman"/>
            </a:endParaRPr>
          </a:p>
        </p:txBody>
      </p:sp>
    </p:spTree>
    <p:extLst>
      <p:ext uri="{BB962C8B-B14F-4D97-AF65-F5344CB8AC3E}">
        <p14:creationId xmlns:p14="http://schemas.microsoft.com/office/powerpoint/2010/main" val="4061284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1" y="1241530"/>
            <a:ext cx="7821249" cy="615553"/>
          </a:xfrm>
          <a:prstGeom prst="rect">
            <a:avLst/>
          </a:prstGeom>
        </p:spPr>
        <p:txBody>
          <a:bodyPr vert="horz" wrap="square" lIns="0" tIns="0" rIns="0" bIns="0" rtlCol="0">
            <a:spAutoFit/>
          </a:bodyPr>
          <a:lstStyle/>
          <a:p>
            <a:pPr marL="12700"/>
            <a:r>
              <a:rPr lang="ru-RU" sz="2000" dirty="0" smtClean="0">
                <a:solidFill>
                  <a:srgbClr val="005493"/>
                </a:solidFill>
                <a:latin typeface="+mj-lt"/>
                <a:cs typeface="Lucida Sans"/>
              </a:rPr>
              <a:t>Определение</a:t>
            </a:r>
            <a:r>
              <a:rPr sz="2000" dirty="0" smtClean="0">
                <a:solidFill>
                  <a:srgbClr val="005493"/>
                </a:solidFill>
                <a:latin typeface="+mj-lt"/>
                <a:cs typeface="Lucida Sans"/>
              </a:rPr>
              <a:t>.</a:t>
            </a:r>
            <a:r>
              <a:rPr lang="ru-RU" sz="2000" dirty="0" smtClean="0">
                <a:solidFill>
                  <a:srgbClr val="005493"/>
                </a:solidFill>
                <a:latin typeface="+mj-lt"/>
                <a:cs typeface="Lucida Sans"/>
              </a:rPr>
              <a:t> </a:t>
            </a:r>
            <a:r>
              <a:rPr lang="ru-RU" sz="2000" dirty="0" smtClean="0">
                <a:solidFill>
                  <a:srgbClr val="8D3124"/>
                </a:solidFill>
                <a:latin typeface="+mj-lt"/>
                <a:cs typeface="Lucida Sans"/>
              </a:rPr>
              <a:t>Инверсия</a:t>
            </a:r>
            <a:r>
              <a:rPr lang="en-US" sz="2000" dirty="0" smtClean="0">
                <a:solidFill>
                  <a:srgbClr val="8D3124"/>
                </a:solidFill>
                <a:latin typeface="+mj-lt"/>
                <a:cs typeface="Lucida Sans"/>
              </a:rPr>
              <a:t> </a:t>
            </a:r>
            <a:r>
              <a:rPr lang="ru-RU" sz="2000" dirty="0" smtClean="0">
                <a:latin typeface="+mj-lt"/>
                <a:cs typeface="Lucida Sans"/>
              </a:rPr>
              <a:t>- это пара ключей находящихся в неправильном порядке</a:t>
            </a:r>
            <a:r>
              <a:rPr lang="en-US" sz="2000" dirty="0" smtClean="0">
                <a:latin typeface="+mj-lt"/>
                <a:cs typeface="Lucida Sans"/>
              </a:rPr>
              <a:t>.</a:t>
            </a:r>
            <a:endParaRPr lang="en-US" sz="2000" dirty="0">
              <a:latin typeface="+mj-lt"/>
              <a:cs typeface="Lucida Sans"/>
            </a:endParaRPr>
          </a:p>
        </p:txBody>
      </p:sp>
      <p:sp>
        <p:nvSpPr>
          <p:cNvPr id="4" name="object 4"/>
          <p:cNvSpPr txBox="1"/>
          <p:nvPr/>
        </p:nvSpPr>
        <p:spPr>
          <a:xfrm>
            <a:off x="789351" y="3845242"/>
            <a:ext cx="9047908" cy="2824876"/>
          </a:xfrm>
          <a:prstGeom prst="rect">
            <a:avLst/>
          </a:prstGeom>
        </p:spPr>
        <p:txBody>
          <a:bodyPr vert="horz" wrap="square" lIns="0" tIns="0" rIns="0" bIns="0" rtlCol="0">
            <a:spAutoFit/>
          </a:bodyPr>
          <a:lstStyle/>
          <a:p>
            <a:pPr marL="12700">
              <a:lnSpc>
                <a:spcPts val="1945"/>
              </a:lnSpc>
            </a:pPr>
            <a:r>
              <a:rPr lang="ru-RU" sz="2000" dirty="0" smtClean="0">
                <a:solidFill>
                  <a:srgbClr val="005493"/>
                </a:solidFill>
                <a:latin typeface="+mj-lt"/>
                <a:cs typeface="Lucida Sans"/>
              </a:rPr>
              <a:t>Определение</a:t>
            </a:r>
            <a:r>
              <a:rPr sz="2000" dirty="0" smtClean="0">
                <a:solidFill>
                  <a:srgbClr val="005493"/>
                </a:solidFill>
                <a:latin typeface="+mj-lt"/>
                <a:cs typeface="Lucida Sans"/>
              </a:rPr>
              <a:t>. </a:t>
            </a:r>
            <a:r>
              <a:rPr lang="ru-RU" sz="2000" dirty="0" smtClean="0">
                <a:latin typeface="+mj-lt"/>
                <a:cs typeface="Lucida Sans"/>
              </a:rPr>
              <a:t>Массив называется частично упорядоченным, если количество инверсий </a:t>
            </a:r>
            <a:r>
              <a:rPr lang="ru-RU" sz="2000" dirty="0">
                <a:latin typeface="+mj-lt"/>
                <a:cs typeface="Lucida Sans"/>
              </a:rPr>
              <a:t>≤</a:t>
            </a:r>
            <a:r>
              <a:rPr sz="2000" dirty="0" smtClean="0">
                <a:latin typeface="+mj-lt"/>
                <a:cs typeface="Times New Roman"/>
              </a:rPr>
              <a:t> </a:t>
            </a:r>
            <a:r>
              <a:rPr sz="2000" i="1" dirty="0">
                <a:latin typeface="+mj-lt"/>
                <a:cs typeface="Times New Roman"/>
              </a:rPr>
              <a:t>c N</a:t>
            </a:r>
            <a:r>
              <a:rPr sz="2000" dirty="0">
                <a:latin typeface="+mj-lt"/>
                <a:cs typeface="Lucida Sans"/>
              </a:rPr>
              <a:t>.</a:t>
            </a:r>
          </a:p>
          <a:p>
            <a:pPr marL="63500">
              <a:lnSpc>
                <a:spcPts val="3050"/>
              </a:lnSpc>
            </a:pPr>
            <a:r>
              <a:rPr sz="2000" baseline="-10185" dirty="0" smtClean="0">
                <a:latin typeface="+mj-lt"/>
                <a:cs typeface="PMingLiU"/>
              </a:rPr>
              <a:t>・</a:t>
            </a:r>
            <a:r>
              <a:rPr lang="ru-RU" sz="2000" dirty="0" smtClean="0">
                <a:latin typeface="+mj-lt"/>
                <a:cs typeface="Lucida Sans"/>
              </a:rPr>
              <a:t>Пример </a:t>
            </a:r>
            <a:r>
              <a:rPr sz="2000" dirty="0" smtClean="0">
                <a:latin typeface="+mj-lt"/>
                <a:cs typeface="Lucida Sans"/>
              </a:rPr>
              <a:t>1</a:t>
            </a:r>
            <a:r>
              <a:rPr sz="2000" dirty="0">
                <a:latin typeface="+mj-lt"/>
                <a:cs typeface="Lucida Sans"/>
              </a:rPr>
              <a:t>. </a:t>
            </a:r>
            <a:r>
              <a:rPr lang="ru-RU" sz="2000" dirty="0" smtClean="0">
                <a:latin typeface="+mj-lt"/>
                <a:cs typeface="Lucida Sans"/>
              </a:rPr>
              <a:t>Массив из </a:t>
            </a:r>
            <a:r>
              <a:rPr sz="2000" dirty="0" smtClean="0">
                <a:latin typeface="+mj-lt"/>
                <a:cs typeface="Times New Roman"/>
              </a:rPr>
              <a:t>10 </a:t>
            </a:r>
            <a:r>
              <a:rPr lang="ru-RU" sz="2000" dirty="0" smtClean="0">
                <a:latin typeface="+mj-lt"/>
                <a:cs typeface="Lucida Sans"/>
              </a:rPr>
              <a:t>элементов добавленный к отсортированному массиву из </a:t>
            </a:r>
            <a:r>
              <a:rPr sz="2000" i="1" dirty="0" smtClean="0">
                <a:latin typeface="+mj-lt"/>
                <a:cs typeface="Times New Roman"/>
              </a:rPr>
              <a:t>N</a:t>
            </a:r>
            <a:r>
              <a:rPr lang="ru-RU" sz="2000" i="1" dirty="0" smtClean="0">
                <a:latin typeface="+mj-lt"/>
                <a:cs typeface="Times New Roman"/>
              </a:rPr>
              <a:t> </a:t>
            </a:r>
            <a:r>
              <a:rPr lang="ru-RU" sz="2000" dirty="0">
                <a:latin typeface="+mj-lt"/>
                <a:cs typeface="Lucida Sans"/>
              </a:rPr>
              <a:t> элементов</a:t>
            </a:r>
            <a:r>
              <a:rPr sz="2000" dirty="0" smtClean="0">
                <a:latin typeface="+mj-lt"/>
                <a:cs typeface="Lucida Sans"/>
              </a:rPr>
              <a:t>.</a:t>
            </a:r>
          </a:p>
          <a:p>
            <a:pPr marL="63500">
              <a:lnSpc>
                <a:spcPts val="3265"/>
              </a:lnSpc>
            </a:pPr>
            <a:r>
              <a:rPr sz="2000" baseline="-10185" dirty="0" smtClean="0">
                <a:latin typeface="+mj-lt"/>
                <a:cs typeface="PMingLiU"/>
              </a:rPr>
              <a:t>・</a:t>
            </a:r>
            <a:r>
              <a:rPr lang="ru-RU" sz="2000" dirty="0" smtClean="0">
                <a:latin typeface="+mj-lt"/>
                <a:cs typeface="Lucida Sans"/>
              </a:rPr>
              <a:t>Пример</a:t>
            </a:r>
            <a:r>
              <a:rPr sz="2000" dirty="0" smtClean="0">
                <a:latin typeface="+mj-lt"/>
                <a:cs typeface="Lucida Sans"/>
              </a:rPr>
              <a:t> 2. </a:t>
            </a:r>
            <a:r>
              <a:rPr lang="ru-RU" sz="2000" dirty="0" smtClean="0">
                <a:latin typeface="+mj-lt"/>
                <a:cs typeface="Lucida Sans"/>
              </a:rPr>
              <a:t>Массив размера</a:t>
            </a:r>
            <a:r>
              <a:rPr sz="2000" dirty="0" smtClean="0">
                <a:latin typeface="+mj-lt"/>
                <a:cs typeface="Lucida Sans"/>
              </a:rPr>
              <a:t> </a:t>
            </a:r>
            <a:r>
              <a:rPr sz="2000" i="1" dirty="0" smtClean="0">
                <a:latin typeface="+mj-lt"/>
                <a:cs typeface="Times New Roman"/>
              </a:rPr>
              <a:t>N </a:t>
            </a:r>
            <a:r>
              <a:rPr lang="ru-RU" sz="2000" dirty="0" smtClean="0">
                <a:latin typeface="+mj-lt"/>
                <a:cs typeface="Lucida Sans"/>
              </a:rPr>
              <a:t>с только лишь </a:t>
            </a:r>
            <a:r>
              <a:rPr sz="2000" dirty="0" smtClean="0">
                <a:latin typeface="+mj-lt"/>
                <a:cs typeface="Times New Roman"/>
              </a:rPr>
              <a:t>10 </a:t>
            </a:r>
            <a:r>
              <a:rPr lang="ru-RU" sz="2000" dirty="0" smtClean="0">
                <a:latin typeface="+mj-lt"/>
                <a:cs typeface="Lucida Sans"/>
              </a:rPr>
              <a:t>элементами не на своем месте</a:t>
            </a:r>
            <a:r>
              <a:rPr sz="2000" dirty="0" smtClean="0">
                <a:latin typeface="+mj-lt"/>
                <a:cs typeface="Lucida Sans"/>
              </a:rPr>
              <a:t>.</a:t>
            </a:r>
          </a:p>
          <a:p>
            <a:pPr marL="12700" marR="5080">
              <a:lnSpc>
                <a:spcPct val="135600"/>
              </a:lnSpc>
              <a:spcBef>
                <a:spcPts val="2165"/>
              </a:spcBef>
              <a:tabLst>
                <a:tab pos="440055" algn="l"/>
                <a:tab pos="1487170" algn="l"/>
              </a:tabLst>
            </a:pPr>
            <a:r>
              <a:rPr lang="ru-RU" sz="2000" dirty="0" smtClean="0">
                <a:latin typeface="+mj-lt"/>
                <a:cs typeface="Lucida Sans"/>
              </a:rPr>
              <a:t>Для частично упорядоченных массивов</a:t>
            </a:r>
            <a:r>
              <a:rPr sz="2000" dirty="0" smtClean="0">
                <a:latin typeface="+mj-lt"/>
                <a:cs typeface="Lucida Sans"/>
              </a:rPr>
              <a:t>, </a:t>
            </a:r>
            <a:r>
              <a:rPr lang="ru-RU" sz="2000" dirty="0" smtClean="0">
                <a:latin typeface="+mj-lt"/>
                <a:cs typeface="Lucida Sans"/>
              </a:rPr>
              <a:t>сортировка вставками выполняется за линейное время</a:t>
            </a:r>
            <a:r>
              <a:rPr sz="2000" dirty="0" smtClean="0">
                <a:latin typeface="+mj-lt"/>
                <a:cs typeface="Lucida Sans"/>
              </a:rPr>
              <a:t>.</a:t>
            </a:r>
            <a:endParaRPr lang="ru-RU" sz="2000" dirty="0">
              <a:latin typeface="+mj-lt"/>
              <a:cs typeface="Lucida Sans"/>
            </a:endParaRPr>
          </a:p>
        </p:txBody>
      </p:sp>
      <p:sp>
        <p:nvSpPr>
          <p:cNvPr id="5" name="object 5"/>
          <p:cNvSpPr txBox="1">
            <a:spLocks noGrp="1"/>
          </p:cNvSpPr>
          <p:nvPr>
            <p:ph type="title"/>
          </p:nvPr>
        </p:nvSpPr>
        <p:spPr>
          <a:xfrm>
            <a:off x="789351" y="497657"/>
            <a:ext cx="8430849" cy="369332"/>
          </a:xfrm>
          <a:prstGeom prst="rect">
            <a:avLst/>
          </a:prstGeom>
        </p:spPr>
        <p:txBody>
          <a:bodyPr vert="horz" wrap="square" lIns="0" tIns="0" rIns="0" bIns="0" rtlCol="0">
            <a:spAutoFit/>
          </a:bodyPr>
          <a:lstStyle/>
          <a:p>
            <a:pPr marL="12700">
              <a:lnSpc>
                <a:spcPct val="100000"/>
              </a:lnSpc>
              <a:tabLst>
                <a:tab pos="1839595" algn="l"/>
              </a:tabLst>
            </a:pPr>
            <a:r>
              <a:rPr lang="ru-RU" sz="2400" b="1" spc="10" dirty="0" smtClean="0">
                <a:latin typeface="+mj-lt"/>
              </a:rPr>
              <a:t>Сортировка вставкам</a:t>
            </a:r>
            <a:r>
              <a:rPr sz="2400" b="1" spc="35" dirty="0" smtClean="0">
                <a:latin typeface="+mj-lt"/>
              </a:rPr>
              <a:t>:</a:t>
            </a:r>
            <a:r>
              <a:rPr lang="ru-RU" sz="2400" b="1" spc="35" dirty="0">
                <a:latin typeface="+mj-lt"/>
              </a:rPr>
              <a:t> </a:t>
            </a:r>
            <a:r>
              <a:rPr lang="ru-RU" sz="2400" b="1" spc="35" dirty="0" smtClean="0">
                <a:latin typeface="+mj-lt"/>
              </a:rPr>
              <a:t>частично упорядоченные массивы</a:t>
            </a:r>
            <a:endParaRPr sz="2400" b="1" spc="45" dirty="0">
              <a:latin typeface="+mj-lt"/>
            </a:endParaRPr>
          </a:p>
        </p:txBody>
      </p:sp>
      <p:sp>
        <p:nvSpPr>
          <p:cNvPr id="6" name="object 6"/>
          <p:cNvSpPr txBox="1"/>
          <p:nvPr/>
        </p:nvSpPr>
        <p:spPr>
          <a:xfrm>
            <a:off x="2723061" y="1916217"/>
            <a:ext cx="2402277" cy="276999"/>
          </a:xfrm>
          <a:prstGeom prst="rect">
            <a:avLst/>
          </a:prstGeom>
        </p:spPr>
        <p:txBody>
          <a:bodyPr vert="horz" wrap="square" lIns="0" tIns="0" rIns="0" bIns="0" rtlCol="0">
            <a:spAutoFit/>
          </a:bodyPr>
          <a:lstStyle/>
          <a:p>
            <a:pPr marL="12700">
              <a:lnSpc>
                <a:spcPct val="100000"/>
              </a:lnSpc>
            </a:pPr>
            <a:r>
              <a:rPr sz="1800" dirty="0">
                <a:latin typeface="Lucida Sans Typewriter"/>
                <a:cs typeface="Lucida Sans Typewriter"/>
              </a:rPr>
              <a:t>A E E L M O T R X P</a:t>
            </a:r>
            <a:r>
              <a:rPr sz="1800" spc="-100" dirty="0">
                <a:latin typeface="Lucida Sans Typewriter"/>
                <a:cs typeface="Lucida Sans Typewriter"/>
              </a:rPr>
              <a:t> </a:t>
            </a:r>
            <a:r>
              <a:rPr sz="1800" dirty="0">
                <a:latin typeface="Lucida Sans Typewriter"/>
                <a:cs typeface="Lucida Sans Typewriter"/>
              </a:rPr>
              <a:t>S</a:t>
            </a:r>
          </a:p>
        </p:txBody>
      </p:sp>
      <p:sp>
        <p:nvSpPr>
          <p:cNvPr id="7" name="object 7"/>
          <p:cNvSpPr txBox="1"/>
          <p:nvPr/>
        </p:nvSpPr>
        <p:spPr>
          <a:xfrm>
            <a:off x="5262398" y="2643449"/>
            <a:ext cx="2402840" cy="493395"/>
          </a:xfrm>
          <a:prstGeom prst="rect">
            <a:avLst/>
          </a:prstGeom>
        </p:spPr>
        <p:txBody>
          <a:bodyPr vert="horz" wrap="square" lIns="0" tIns="0" rIns="0" bIns="0" rtlCol="0">
            <a:spAutoFit/>
          </a:bodyPr>
          <a:lstStyle/>
          <a:p>
            <a:pPr algn="ctr">
              <a:lnSpc>
                <a:spcPct val="100000"/>
              </a:lnSpc>
            </a:pPr>
            <a:r>
              <a:rPr sz="1350" dirty="0">
                <a:solidFill>
                  <a:srgbClr val="8D3124"/>
                </a:solidFill>
                <a:latin typeface="Lucida Sans Typewriter"/>
                <a:cs typeface="Lucida Sans Typewriter"/>
              </a:rPr>
              <a:t>T-R T-P T-S R-P X-P</a:t>
            </a:r>
            <a:r>
              <a:rPr sz="1350" spc="-95" dirty="0">
                <a:solidFill>
                  <a:srgbClr val="8D3124"/>
                </a:solidFill>
                <a:latin typeface="Lucida Sans Typewriter"/>
                <a:cs typeface="Lucida Sans Typewriter"/>
              </a:rPr>
              <a:t> </a:t>
            </a:r>
            <a:r>
              <a:rPr sz="1350" dirty="0">
                <a:solidFill>
                  <a:srgbClr val="8D3124"/>
                </a:solidFill>
                <a:latin typeface="Lucida Sans Typewriter"/>
                <a:cs typeface="Lucida Sans Typewriter"/>
              </a:rPr>
              <a:t>X-S</a:t>
            </a:r>
            <a:endParaRPr sz="1350" dirty="0">
              <a:latin typeface="Lucida Sans Typewriter"/>
              <a:cs typeface="Lucida Sans Typewriter"/>
            </a:endParaRPr>
          </a:p>
          <a:p>
            <a:pPr marR="76200" algn="ctr">
              <a:lnSpc>
                <a:spcPct val="100000"/>
              </a:lnSpc>
              <a:spcBef>
                <a:spcPts val="705"/>
              </a:spcBef>
            </a:pPr>
            <a:r>
              <a:rPr sz="1200" dirty="0" smtClean="0">
                <a:solidFill>
                  <a:srgbClr val="8D3124"/>
                </a:solidFill>
                <a:latin typeface="Lucida Sans"/>
                <a:cs typeface="Lucida Sans"/>
              </a:rPr>
              <a:t>(</a:t>
            </a:r>
            <a:r>
              <a:rPr lang="ru-RU" sz="1200" dirty="0" smtClean="0">
                <a:solidFill>
                  <a:srgbClr val="8D3124"/>
                </a:solidFill>
                <a:latin typeface="Lucida Sans"/>
                <a:cs typeface="Lucida Sans"/>
              </a:rPr>
              <a:t>6 инверсий</a:t>
            </a:r>
            <a:r>
              <a:rPr sz="1200" spc="5" dirty="0" smtClean="0">
                <a:solidFill>
                  <a:srgbClr val="8D3124"/>
                </a:solidFill>
                <a:latin typeface="Lucida Sans"/>
                <a:cs typeface="Lucida Sans"/>
              </a:rPr>
              <a:t>)</a:t>
            </a:r>
            <a:endParaRPr sz="1200" dirty="0">
              <a:latin typeface="Lucida Sans"/>
              <a:cs typeface="Lucida Sans"/>
            </a:endParaRPr>
          </a:p>
        </p:txBody>
      </p:sp>
      <p:sp>
        <p:nvSpPr>
          <p:cNvPr id="11" name="object 11"/>
          <p:cNvSpPr/>
          <p:nvPr/>
        </p:nvSpPr>
        <p:spPr>
          <a:xfrm>
            <a:off x="5069277" y="2230267"/>
            <a:ext cx="276225" cy="321310"/>
          </a:xfrm>
          <a:custGeom>
            <a:avLst/>
            <a:gdLst/>
            <a:ahLst/>
            <a:cxnLst/>
            <a:rect l="l" t="t" r="r" b="b"/>
            <a:pathLst>
              <a:path w="276225" h="321310">
                <a:moveTo>
                  <a:pt x="0" y="0"/>
                </a:moveTo>
                <a:lnTo>
                  <a:pt x="6227" y="7229"/>
                </a:lnTo>
                <a:lnTo>
                  <a:pt x="275869" y="320781"/>
                </a:lnTo>
              </a:path>
            </a:pathLst>
          </a:custGeom>
          <a:ln w="19074">
            <a:solidFill>
              <a:srgbClr val="8D3124"/>
            </a:solidFill>
          </a:ln>
        </p:spPr>
        <p:txBody>
          <a:bodyPr wrap="square" lIns="0" tIns="0" rIns="0" bIns="0" rtlCol="0"/>
          <a:lstStyle/>
          <a:p>
            <a:endParaRPr/>
          </a:p>
        </p:txBody>
      </p:sp>
      <p:sp>
        <p:nvSpPr>
          <p:cNvPr id="12" name="object 12"/>
          <p:cNvSpPr/>
          <p:nvPr/>
        </p:nvSpPr>
        <p:spPr>
          <a:xfrm>
            <a:off x="5030723" y="2185428"/>
            <a:ext cx="94615" cy="99695"/>
          </a:xfrm>
          <a:custGeom>
            <a:avLst/>
            <a:gdLst/>
            <a:ahLst/>
            <a:cxnLst/>
            <a:rect l="l" t="t" r="r" b="b"/>
            <a:pathLst>
              <a:path w="94614" h="99694">
                <a:moveTo>
                  <a:pt x="0" y="0"/>
                </a:moveTo>
                <a:lnTo>
                  <a:pt x="24993" y="99275"/>
                </a:lnTo>
                <a:lnTo>
                  <a:pt x="44767" y="52069"/>
                </a:lnTo>
                <a:lnTo>
                  <a:pt x="94411" y="39573"/>
                </a:lnTo>
                <a:lnTo>
                  <a:pt x="0" y="0"/>
                </a:lnTo>
                <a:close/>
              </a:path>
            </a:pathLst>
          </a:custGeom>
          <a:solidFill>
            <a:srgbClr val="8D3124"/>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34</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000" y="1663700"/>
            <a:ext cx="5359400" cy="5359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32698" y="1432173"/>
            <a:ext cx="3286902"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40 </a:t>
            </a:r>
            <a:r>
              <a:rPr lang="ru-RU" sz="1200" b="1" spc="25" dirty="0" smtClean="0">
                <a:solidFill>
                  <a:srgbClr val="8D3124"/>
                </a:solidFill>
                <a:latin typeface="Lucida Sans"/>
                <a:cs typeface="Lucida Sans"/>
              </a:rPr>
              <a:t>частично упорядоченных элементов</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35</a:t>
            </a:fld>
            <a:endParaRPr dirty="0"/>
          </a:p>
        </p:txBody>
      </p:sp>
      <p:sp>
        <p:nvSpPr>
          <p:cNvPr id="12" name="object 6"/>
          <p:cNvSpPr/>
          <p:nvPr/>
        </p:nvSpPr>
        <p:spPr>
          <a:xfrm>
            <a:off x="6852361" y="6486804"/>
            <a:ext cx="915669" cy="86360"/>
          </a:xfrm>
          <a:custGeom>
            <a:avLst/>
            <a:gdLst/>
            <a:ahLst/>
            <a:cxnLst/>
            <a:rect l="l" t="t" r="r" b="b"/>
            <a:pathLst>
              <a:path w="915670" h="86359">
                <a:moveTo>
                  <a:pt x="0" y="0"/>
                </a:moveTo>
                <a:lnTo>
                  <a:pt x="915593" y="0"/>
                </a:lnTo>
                <a:lnTo>
                  <a:pt x="915593" y="85831"/>
                </a:lnTo>
                <a:lnTo>
                  <a:pt x="0" y="85831"/>
                </a:lnTo>
                <a:lnTo>
                  <a:pt x="0" y="0"/>
                </a:lnTo>
                <a:close/>
              </a:path>
            </a:pathLst>
          </a:custGeom>
          <a:solidFill>
            <a:srgbClr val="000000"/>
          </a:solidFill>
        </p:spPr>
        <p:txBody>
          <a:bodyPr wrap="square" lIns="0" tIns="0" rIns="0" bIns="0" rtlCol="0"/>
          <a:lstStyle/>
          <a:p>
            <a:endParaRPr/>
          </a:p>
        </p:txBody>
      </p:sp>
      <p:sp>
        <p:nvSpPr>
          <p:cNvPr id="13" name="object 7"/>
          <p:cNvSpPr/>
          <p:nvPr/>
        </p:nvSpPr>
        <p:spPr>
          <a:xfrm>
            <a:off x="6852361" y="6734771"/>
            <a:ext cx="915669" cy="86360"/>
          </a:xfrm>
          <a:custGeom>
            <a:avLst/>
            <a:gdLst/>
            <a:ahLst/>
            <a:cxnLst/>
            <a:rect l="l" t="t" r="r" b="b"/>
            <a:pathLst>
              <a:path w="915670" h="86359">
                <a:moveTo>
                  <a:pt x="0" y="0"/>
                </a:moveTo>
                <a:lnTo>
                  <a:pt x="915593" y="0"/>
                </a:lnTo>
                <a:lnTo>
                  <a:pt x="915593" y="85836"/>
                </a:lnTo>
                <a:lnTo>
                  <a:pt x="0" y="85836"/>
                </a:lnTo>
                <a:lnTo>
                  <a:pt x="0" y="0"/>
                </a:lnTo>
                <a:close/>
              </a:path>
            </a:pathLst>
          </a:custGeom>
          <a:solidFill>
            <a:srgbClr val="606060">
              <a:alpha val="57998"/>
            </a:srgbClr>
          </a:solidFill>
        </p:spPr>
        <p:txBody>
          <a:bodyPr wrap="square" lIns="0" tIns="0" rIns="0" bIns="0" rtlCol="0"/>
          <a:lstStyle/>
          <a:p>
            <a:endParaRPr/>
          </a:p>
        </p:txBody>
      </p:sp>
      <p:sp>
        <p:nvSpPr>
          <p:cNvPr id="14" name="object 8"/>
          <p:cNvSpPr/>
          <p:nvPr/>
        </p:nvSpPr>
        <p:spPr>
          <a:xfrm>
            <a:off x="7624902" y="6181597"/>
            <a:ext cx="143510" cy="143510"/>
          </a:xfrm>
          <a:custGeom>
            <a:avLst/>
            <a:gdLst/>
            <a:ahLst/>
            <a:cxnLst/>
            <a:rect l="l" t="t" r="r" b="b"/>
            <a:pathLst>
              <a:path w="143509" h="143510">
                <a:moveTo>
                  <a:pt x="71526" y="0"/>
                </a:moveTo>
                <a:lnTo>
                  <a:pt x="0" y="143065"/>
                </a:lnTo>
                <a:lnTo>
                  <a:pt x="143052" y="143065"/>
                </a:lnTo>
                <a:lnTo>
                  <a:pt x="71526" y="0"/>
                </a:lnTo>
                <a:close/>
              </a:path>
            </a:pathLst>
          </a:custGeom>
          <a:solidFill>
            <a:srgbClr val="8D3124"/>
          </a:solidFill>
        </p:spPr>
        <p:txBody>
          <a:bodyPr wrap="square" lIns="0" tIns="0" rIns="0" bIns="0" rtlCol="0"/>
          <a:lstStyle/>
          <a:p>
            <a:endParaRPr/>
          </a:p>
        </p:txBody>
      </p:sp>
      <p:sp>
        <p:nvSpPr>
          <p:cNvPr id="15" name="object 9"/>
          <p:cNvSpPr txBox="1"/>
          <p:nvPr/>
        </p:nvSpPr>
        <p:spPr>
          <a:xfrm>
            <a:off x="7890429" y="6111569"/>
            <a:ext cx="1750615" cy="928588"/>
          </a:xfrm>
          <a:prstGeom prst="rect">
            <a:avLst/>
          </a:prstGeom>
        </p:spPr>
        <p:txBody>
          <a:bodyPr vert="horz" wrap="square" lIns="0" tIns="0" rIns="0" bIns="0" rtlCol="0">
            <a:spAutoFit/>
          </a:bodyPr>
          <a:lstStyle/>
          <a:p>
            <a:pPr marR="5080" indent="9525">
              <a:lnSpc>
                <a:spcPct val="140800"/>
              </a:lnSpc>
            </a:pPr>
            <a:r>
              <a:rPr lang="ru-RU" sz="1200" dirty="0" smtClean="0">
                <a:latin typeface="Lucida Sans"/>
                <a:cs typeface="Lucida Sans"/>
              </a:rPr>
              <a:t>Позиция алгоритма</a:t>
            </a:r>
          </a:p>
          <a:p>
            <a:pPr marR="5080" indent="9525">
              <a:lnSpc>
                <a:spcPct val="140800"/>
              </a:lnSpc>
            </a:pPr>
            <a:r>
              <a:rPr lang="ru-RU" sz="1200" dirty="0" smtClean="0">
                <a:latin typeface="Lucida Sans"/>
                <a:cs typeface="Lucida Sans"/>
              </a:rPr>
              <a:t>В порядке возрастания</a:t>
            </a:r>
            <a:endParaRPr sz="1200" dirty="0">
              <a:latin typeface="Lucida Sans"/>
              <a:cs typeface="Lucida Sans"/>
            </a:endParaRPr>
          </a:p>
          <a:p>
            <a:pPr>
              <a:lnSpc>
                <a:spcPct val="100000"/>
              </a:lnSpc>
              <a:spcBef>
                <a:spcPts val="585"/>
              </a:spcBef>
            </a:pPr>
            <a:r>
              <a:rPr lang="ru-RU" sz="1200" dirty="0" smtClean="0">
                <a:latin typeface="Lucida Sans"/>
                <a:cs typeface="Lucida Sans"/>
              </a:rPr>
              <a:t>Еще не просмотрены</a:t>
            </a:r>
            <a:endParaRPr sz="1200" dirty="0">
              <a:latin typeface="Lucida Sans"/>
              <a:cs typeface="Lucida Sans"/>
            </a:endParaRPr>
          </a:p>
          <a:p>
            <a:pPr>
              <a:lnSpc>
                <a:spcPct val="100000"/>
              </a:lnSpc>
              <a:spcBef>
                <a:spcPts val="20"/>
              </a:spcBef>
            </a:pPr>
            <a:endParaRPr sz="950" dirty="0">
              <a:latin typeface="Times New Roman"/>
              <a:cs typeface="Times New Roman"/>
            </a:endParaRPr>
          </a:p>
        </p:txBody>
      </p:sp>
      <p:sp>
        <p:nvSpPr>
          <p:cNvPr id="18" name="object 4"/>
          <p:cNvSpPr txBox="1">
            <a:spLocks noGrp="1"/>
          </p:cNvSpPr>
          <p:nvPr>
            <p:ph type="title"/>
          </p:nvPr>
        </p:nvSpPr>
        <p:spPr>
          <a:xfrm>
            <a:off x="762000" y="533400"/>
            <a:ext cx="8479696" cy="430887"/>
          </a:xfrm>
          <a:prstGeom prst="rect">
            <a:avLst/>
          </a:prstGeom>
        </p:spPr>
        <p:txBody>
          <a:bodyPr vert="horz" wrap="square" lIns="0" tIns="0" rIns="0" bIns="0" rtlCol="0">
            <a:spAutoFit/>
          </a:bodyPr>
          <a:lstStyle/>
          <a:p>
            <a:pPr marL="12700">
              <a:lnSpc>
                <a:spcPct val="100000"/>
              </a:lnSpc>
            </a:pPr>
            <a:r>
              <a:rPr lang="ru-RU" sz="2800" b="1" spc="35" dirty="0" smtClean="0">
                <a:latin typeface="+mj-lt"/>
              </a:rPr>
              <a:t>Сортировка вставками</a:t>
            </a:r>
            <a:r>
              <a:rPr sz="2800" b="1" spc="35" dirty="0" smtClean="0">
                <a:latin typeface="+mj-lt"/>
              </a:rPr>
              <a:t>:</a:t>
            </a:r>
            <a:r>
              <a:rPr lang="ru-RU" sz="2800" b="1" spc="35" dirty="0" smtClean="0">
                <a:latin typeface="+mj-lt"/>
              </a:rPr>
              <a:t> анимация</a:t>
            </a:r>
            <a:endParaRPr sz="2800" b="1" spc="35" dirty="0">
              <a:latin typeface="+mj-lt"/>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300" y="1803400"/>
            <a:ext cx="5029200" cy="50292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000" y="1663700"/>
            <a:ext cx="5359400" cy="5359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32698" y="1432173"/>
            <a:ext cx="3286902" cy="184666"/>
          </a:xfrm>
          <a:prstGeom prst="rect">
            <a:avLst/>
          </a:prstGeom>
        </p:spPr>
        <p:txBody>
          <a:bodyPr vert="horz" wrap="square" lIns="0" tIns="0" rIns="0" bIns="0" rtlCol="0">
            <a:spAutoFit/>
          </a:bodyPr>
          <a:lstStyle/>
          <a:p>
            <a:pPr marL="12700">
              <a:lnSpc>
                <a:spcPct val="100000"/>
              </a:lnSpc>
            </a:pPr>
            <a:r>
              <a:rPr sz="1200" b="1" spc="25" dirty="0">
                <a:solidFill>
                  <a:srgbClr val="8D3124"/>
                </a:solidFill>
                <a:latin typeface="Lucida Sans"/>
                <a:cs typeface="Lucida Sans"/>
              </a:rPr>
              <a:t>40 </a:t>
            </a:r>
            <a:r>
              <a:rPr lang="ru-RU" sz="1200" b="1" spc="25" dirty="0" smtClean="0">
                <a:solidFill>
                  <a:srgbClr val="8D3124"/>
                </a:solidFill>
                <a:latin typeface="Lucida Sans"/>
                <a:cs typeface="Lucida Sans"/>
              </a:rPr>
              <a:t>частично упорядоченных элементов</a:t>
            </a:r>
            <a:endParaRPr sz="1200" dirty="0">
              <a:latin typeface="Lucida Sans"/>
              <a:cs typeface="Lucida San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990"/>
              </a:lnSpc>
            </a:pPr>
            <a:fld id="{81D60167-4931-47E6-BA6A-407CBD079E47}" type="slidenum">
              <a:rPr dirty="0"/>
              <a:t>36</a:t>
            </a:fld>
            <a:endParaRPr dirty="0"/>
          </a:p>
        </p:txBody>
      </p:sp>
      <p:sp>
        <p:nvSpPr>
          <p:cNvPr id="12" name="object 6"/>
          <p:cNvSpPr/>
          <p:nvPr/>
        </p:nvSpPr>
        <p:spPr>
          <a:xfrm>
            <a:off x="6852361" y="6486804"/>
            <a:ext cx="915669" cy="86360"/>
          </a:xfrm>
          <a:custGeom>
            <a:avLst/>
            <a:gdLst/>
            <a:ahLst/>
            <a:cxnLst/>
            <a:rect l="l" t="t" r="r" b="b"/>
            <a:pathLst>
              <a:path w="915670" h="86359">
                <a:moveTo>
                  <a:pt x="0" y="0"/>
                </a:moveTo>
                <a:lnTo>
                  <a:pt x="915593" y="0"/>
                </a:lnTo>
                <a:lnTo>
                  <a:pt x="915593" y="85831"/>
                </a:lnTo>
                <a:lnTo>
                  <a:pt x="0" y="85831"/>
                </a:lnTo>
                <a:lnTo>
                  <a:pt x="0" y="0"/>
                </a:lnTo>
                <a:close/>
              </a:path>
            </a:pathLst>
          </a:custGeom>
          <a:solidFill>
            <a:srgbClr val="000000"/>
          </a:solidFill>
        </p:spPr>
        <p:txBody>
          <a:bodyPr wrap="square" lIns="0" tIns="0" rIns="0" bIns="0" rtlCol="0"/>
          <a:lstStyle/>
          <a:p>
            <a:endParaRPr/>
          </a:p>
        </p:txBody>
      </p:sp>
      <p:sp>
        <p:nvSpPr>
          <p:cNvPr id="13" name="object 7"/>
          <p:cNvSpPr/>
          <p:nvPr/>
        </p:nvSpPr>
        <p:spPr>
          <a:xfrm>
            <a:off x="6852361" y="6734771"/>
            <a:ext cx="915669" cy="86360"/>
          </a:xfrm>
          <a:custGeom>
            <a:avLst/>
            <a:gdLst/>
            <a:ahLst/>
            <a:cxnLst/>
            <a:rect l="l" t="t" r="r" b="b"/>
            <a:pathLst>
              <a:path w="915670" h="86359">
                <a:moveTo>
                  <a:pt x="0" y="0"/>
                </a:moveTo>
                <a:lnTo>
                  <a:pt x="915593" y="0"/>
                </a:lnTo>
                <a:lnTo>
                  <a:pt x="915593" y="85836"/>
                </a:lnTo>
                <a:lnTo>
                  <a:pt x="0" y="85836"/>
                </a:lnTo>
                <a:lnTo>
                  <a:pt x="0" y="0"/>
                </a:lnTo>
                <a:close/>
              </a:path>
            </a:pathLst>
          </a:custGeom>
          <a:solidFill>
            <a:srgbClr val="606060">
              <a:alpha val="57998"/>
            </a:srgbClr>
          </a:solidFill>
        </p:spPr>
        <p:txBody>
          <a:bodyPr wrap="square" lIns="0" tIns="0" rIns="0" bIns="0" rtlCol="0"/>
          <a:lstStyle/>
          <a:p>
            <a:endParaRPr/>
          </a:p>
        </p:txBody>
      </p:sp>
      <p:sp>
        <p:nvSpPr>
          <p:cNvPr id="14" name="object 8"/>
          <p:cNvSpPr/>
          <p:nvPr/>
        </p:nvSpPr>
        <p:spPr>
          <a:xfrm>
            <a:off x="7624902" y="6181597"/>
            <a:ext cx="143510" cy="143510"/>
          </a:xfrm>
          <a:custGeom>
            <a:avLst/>
            <a:gdLst/>
            <a:ahLst/>
            <a:cxnLst/>
            <a:rect l="l" t="t" r="r" b="b"/>
            <a:pathLst>
              <a:path w="143509" h="143510">
                <a:moveTo>
                  <a:pt x="71526" y="0"/>
                </a:moveTo>
                <a:lnTo>
                  <a:pt x="0" y="143065"/>
                </a:lnTo>
                <a:lnTo>
                  <a:pt x="143052" y="143065"/>
                </a:lnTo>
                <a:lnTo>
                  <a:pt x="71526" y="0"/>
                </a:lnTo>
                <a:close/>
              </a:path>
            </a:pathLst>
          </a:custGeom>
          <a:solidFill>
            <a:srgbClr val="8D3124"/>
          </a:solidFill>
        </p:spPr>
        <p:txBody>
          <a:bodyPr wrap="square" lIns="0" tIns="0" rIns="0" bIns="0" rtlCol="0"/>
          <a:lstStyle/>
          <a:p>
            <a:endParaRPr/>
          </a:p>
        </p:txBody>
      </p:sp>
      <p:sp>
        <p:nvSpPr>
          <p:cNvPr id="15" name="object 9"/>
          <p:cNvSpPr txBox="1"/>
          <p:nvPr/>
        </p:nvSpPr>
        <p:spPr>
          <a:xfrm>
            <a:off x="7890429" y="6111569"/>
            <a:ext cx="1750615" cy="928588"/>
          </a:xfrm>
          <a:prstGeom prst="rect">
            <a:avLst/>
          </a:prstGeom>
        </p:spPr>
        <p:txBody>
          <a:bodyPr vert="horz" wrap="square" lIns="0" tIns="0" rIns="0" bIns="0" rtlCol="0">
            <a:spAutoFit/>
          </a:bodyPr>
          <a:lstStyle/>
          <a:p>
            <a:pPr marR="5080" indent="9525">
              <a:lnSpc>
                <a:spcPct val="140800"/>
              </a:lnSpc>
            </a:pPr>
            <a:r>
              <a:rPr lang="ru-RU" sz="1200" dirty="0" smtClean="0">
                <a:latin typeface="Lucida Sans"/>
                <a:cs typeface="Lucida Sans"/>
              </a:rPr>
              <a:t>Позиция алгоритма</a:t>
            </a:r>
          </a:p>
          <a:p>
            <a:pPr marR="5080" indent="9525">
              <a:lnSpc>
                <a:spcPct val="140800"/>
              </a:lnSpc>
            </a:pPr>
            <a:r>
              <a:rPr lang="ru-RU" sz="1200" dirty="0" smtClean="0">
                <a:latin typeface="Lucida Sans"/>
                <a:cs typeface="Lucida Sans"/>
              </a:rPr>
              <a:t>В порядке возрастания</a:t>
            </a:r>
            <a:endParaRPr sz="1200" dirty="0">
              <a:latin typeface="Lucida Sans"/>
              <a:cs typeface="Lucida Sans"/>
            </a:endParaRPr>
          </a:p>
          <a:p>
            <a:pPr>
              <a:lnSpc>
                <a:spcPct val="100000"/>
              </a:lnSpc>
              <a:spcBef>
                <a:spcPts val="585"/>
              </a:spcBef>
            </a:pPr>
            <a:r>
              <a:rPr lang="ru-RU" sz="1200" dirty="0" smtClean="0">
                <a:latin typeface="Lucida Sans"/>
                <a:cs typeface="Lucida Sans"/>
              </a:rPr>
              <a:t>Еще не просмотрены</a:t>
            </a:r>
            <a:endParaRPr sz="1200" dirty="0">
              <a:latin typeface="Lucida Sans"/>
              <a:cs typeface="Lucida Sans"/>
            </a:endParaRPr>
          </a:p>
          <a:p>
            <a:pPr>
              <a:lnSpc>
                <a:spcPct val="100000"/>
              </a:lnSpc>
              <a:spcBef>
                <a:spcPts val="20"/>
              </a:spcBef>
            </a:pPr>
            <a:endParaRPr sz="950" dirty="0">
              <a:latin typeface="Times New Roman"/>
              <a:cs typeface="Times New Roman"/>
            </a:endParaRPr>
          </a:p>
        </p:txBody>
      </p:sp>
      <p:pic>
        <p:nvPicPr>
          <p:cNvPr id="16" name="Рисунок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697" y="1799771"/>
            <a:ext cx="5021359" cy="5021359"/>
          </a:xfrm>
          <a:prstGeom prst="rect">
            <a:avLst/>
          </a:prstGeom>
        </p:spPr>
      </p:pic>
      <p:sp>
        <p:nvSpPr>
          <p:cNvPr id="18" name="object 4"/>
          <p:cNvSpPr txBox="1">
            <a:spLocks noGrp="1"/>
          </p:cNvSpPr>
          <p:nvPr>
            <p:ph type="title"/>
          </p:nvPr>
        </p:nvSpPr>
        <p:spPr>
          <a:xfrm>
            <a:off x="762000" y="533400"/>
            <a:ext cx="8479696" cy="430887"/>
          </a:xfrm>
          <a:prstGeom prst="rect">
            <a:avLst/>
          </a:prstGeom>
        </p:spPr>
        <p:txBody>
          <a:bodyPr vert="horz" wrap="square" lIns="0" tIns="0" rIns="0" bIns="0" rtlCol="0">
            <a:spAutoFit/>
          </a:bodyPr>
          <a:lstStyle/>
          <a:p>
            <a:pPr marL="12700">
              <a:lnSpc>
                <a:spcPct val="100000"/>
              </a:lnSpc>
            </a:pPr>
            <a:r>
              <a:rPr lang="ru-RU" sz="2800" b="1" spc="35" dirty="0" smtClean="0">
                <a:latin typeface="+mj-lt"/>
              </a:rPr>
              <a:t>Сортировка вставками</a:t>
            </a:r>
            <a:r>
              <a:rPr sz="2800" b="1" spc="35" dirty="0" smtClean="0">
                <a:latin typeface="+mj-lt"/>
              </a:rPr>
              <a:t>:</a:t>
            </a:r>
            <a:r>
              <a:rPr lang="ru-RU" sz="2800" b="1" spc="35" dirty="0" smtClean="0">
                <a:latin typeface="+mj-lt"/>
              </a:rPr>
              <a:t> анимация</a:t>
            </a:r>
            <a:endParaRPr sz="2800" b="1" spc="35" dirty="0">
              <a:latin typeface="+mj-lt"/>
            </a:endParaRPr>
          </a:p>
        </p:txBody>
      </p:sp>
    </p:spTree>
    <p:extLst>
      <p:ext uri="{BB962C8B-B14F-4D97-AF65-F5344CB8AC3E}">
        <p14:creationId xmlns:p14="http://schemas.microsoft.com/office/powerpoint/2010/main" val="3931166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800100" y="2908300"/>
            <a:ext cx="5753100" cy="39751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72204" y="2975127"/>
            <a:ext cx="5532120" cy="3767454"/>
          </a:xfrm>
          <a:custGeom>
            <a:avLst/>
            <a:gdLst/>
            <a:ahLst/>
            <a:cxnLst/>
            <a:rect l="l" t="t" r="r" b="b"/>
            <a:pathLst>
              <a:path w="5532120" h="3767454">
                <a:moveTo>
                  <a:pt x="0" y="0"/>
                </a:moveTo>
                <a:lnTo>
                  <a:pt x="5531694" y="0"/>
                </a:lnTo>
                <a:lnTo>
                  <a:pt x="5531694" y="3767274"/>
                </a:lnTo>
                <a:lnTo>
                  <a:pt x="0" y="3767274"/>
                </a:lnTo>
                <a:lnTo>
                  <a:pt x="0" y="0"/>
                </a:lnTo>
                <a:close/>
              </a:path>
            </a:pathLst>
          </a:custGeom>
          <a:solidFill>
            <a:srgbClr val="CBCBCB"/>
          </a:solidFill>
        </p:spPr>
        <p:txBody>
          <a:bodyPr wrap="square" lIns="0" tIns="0" rIns="0" bIns="0" rtlCol="0"/>
          <a:lstStyle/>
          <a:p>
            <a:endParaRPr/>
          </a:p>
        </p:txBody>
      </p:sp>
      <p:sp>
        <p:nvSpPr>
          <p:cNvPr id="2" name="object 2"/>
          <p:cNvSpPr txBox="1"/>
          <p:nvPr/>
        </p:nvSpPr>
        <p:spPr>
          <a:xfrm>
            <a:off x="789351" y="1143872"/>
            <a:ext cx="9047908" cy="1462644"/>
          </a:xfrm>
          <a:prstGeom prst="rect">
            <a:avLst/>
          </a:prstGeom>
        </p:spPr>
        <p:txBody>
          <a:bodyPr vert="horz" wrap="square" lIns="0" tIns="0" rIns="0" bIns="0" rtlCol="0">
            <a:spAutoFit/>
          </a:bodyPr>
          <a:lstStyle/>
          <a:p>
            <a:pPr marL="12700" marR="5080">
              <a:lnSpc>
                <a:spcPct val="135600"/>
              </a:lnSpc>
            </a:pPr>
            <a:r>
              <a:rPr lang="ru-RU" sz="2400" dirty="0" smtClean="0">
                <a:solidFill>
                  <a:srgbClr val="005493"/>
                </a:solidFill>
                <a:latin typeface="+mj-lt"/>
                <a:cs typeface="Lucida Sans"/>
              </a:rPr>
              <a:t>Цель</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Сортировать данные </a:t>
            </a:r>
            <a:r>
              <a:rPr lang="ru-RU" sz="2400" spc="25" dirty="0" smtClean="0">
                <a:solidFill>
                  <a:srgbClr val="8D3124"/>
                </a:solidFill>
                <a:latin typeface="+mj-lt"/>
                <a:cs typeface="Lucida Sans"/>
              </a:rPr>
              <a:t>любого </a:t>
            </a:r>
            <a:r>
              <a:rPr lang="ru-RU" sz="2400" spc="20" dirty="0" smtClean="0">
                <a:latin typeface="+mj-lt"/>
                <a:cs typeface="Lucida Sans"/>
              </a:rPr>
              <a:t>типа</a:t>
            </a:r>
            <a:r>
              <a:rPr lang="en-US" sz="2400" dirty="0" smtClean="0">
                <a:latin typeface="+mj-lt"/>
                <a:cs typeface="Lucida Sans"/>
              </a:rPr>
              <a:t>.</a:t>
            </a:r>
            <a:endParaRPr lang="en-US" sz="2400" dirty="0">
              <a:latin typeface="+mj-lt"/>
              <a:cs typeface="Lucida Sans"/>
            </a:endParaRPr>
          </a:p>
          <a:p>
            <a:pPr marL="12700" marR="5080">
              <a:lnSpc>
                <a:spcPct val="135600"/>
              </a:lnSpc>
            </a:pPr>
            <a:r>
              <a:rPr lang="ru-RU" sz="2400" dirty="0" smtClean="0">
                <a:solidFill>
                  <a:srgbClr val="005493"/>
                </a:solidFill>
                <a:latin typeface="+mj-lt"/>
                <a:cs typeface="Lucida Sans"/>
              </a:rPr>
              <a:t>Пример 1</a:t>
            </a:r>
            <a:r>
              <a:rPr sz="2400" dirty="0" smtClean="0">
                <a:solidFill>
                  <a:srgbClr val="005493"/>
                </a:solidFill>
                <a:latin typeface="+mj-lt"/>
                <a:cs typeface="Lucida Sans"/>
              </a:rPr>
              <a:t>.</a:t>
            </a:r>
            <a:r>
              <a:rPr lang="ru-RU" sz="2400" dirty="0">
                <a:solidFill>
                  <a:srgbClr val="005493"/>
                </a:solidFill>
                <a:latin typeface="+mj-lt"/>
                <a:cs typeface="Lucida Sans"/>
              </a:rPr>
              <a:t> </a:t>
            </a:r>
            <a:r>
              <a:rPr lang="ru-RU" sz="2400" dirty="0" smtClean="0">
                <a:latin typeface="+mj-lt"/>
                <a:cs typeface="Lucida Sans"/>
              </a:rPr>
              <a:t>Сортировать случайные вещественные числа в возрастающем порядке</a:t>
            </a:r>
            <a:r>
              <a:rPr lang="en-US" sz="2400" spc="-45" dirty="0" smtClean="0">
                <a:latin typeface="+mj-lt"/>
                <a:cs typeface="Lucida Sans"/>
              </a:rPr>
              <a:t>.</a:t>
            </a:r>
            <a:endParaRPr lang="en-US" sz="2400" dirty="0">
              <a:latin typeface="+mj-lt"/>
              <a:cs typeface="Lucida Sans"/>
            </a:endParaRPr>
          </a:p>
        </p:txBody>
      </p:sp>
      <p:sp>
        <p:nvSpPr>
          <p:cNvPr id="9" name="object 9"/>
          <p:cNvSpPr/>
          <p:nvPr/>
        </p:nvSpPr>
        <p:spPr>
          <a:xfrm>
            <a:off x="1024802" y="5285740"/>
            <a:ext cx="5226685" cy="276860"/>
          </a:xfrm>
          <a:custGeom>
            <a:avLst/>
            <a:gdLst/>
            <a:ahLst/>
            <a:cxnLst/>
            <a:rect l="l" t="t" r="r" b="b"/>
            <a:pathLst>
              <a:path w="5226685" h="276860">
                <a:moveTo>
                  <a:pt x="0" y="0"/>
                </a:moveTo>
                <a:lnTo>
                  <a:pt x="5226493" y="0"/>
                </a:lnTo>
                <a:lnTo>
                  <a:pt x="5226493" y="276593"/>
                </a:lnTo>
                <a:lnTo>
                  <a:pt x="0" y="276593"/>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794500" y="2908300"/>
            <a:ext cx="2768600" cy="33782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861898" y="2980639"/>
            <a:ext cx="2556510" cy="3157220"/>
          </a:xfrm>
          <a:custGeom>
            <a:avLst/>
            <a:gdLst/>
            <a:ahLst/>
            <a:cxnLst/>
            <a:rect l="l" t="t" r="r" b="b"/>
            <a:pathLst>
              <a:path w="2556509" h="3157220">
                <a:moveTo>
                  <a:pt x="0" y="0"/>
                </a:moveTo>
                <a:lnTo>
                  <a:pt x="2556027" y="0"/>
                </a:lnTo>
                <a:lnTo>
                  <a:pt x="2556027" y="3156877"/>
                </a:lnTo>
                <a:lnTo>
                  <a:pt x="0" y="3156877"/>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7007223" y="3034000"/>
            <a:ext cx="2092960" cy="2971800"/>
          </a:xfrm>
          <a:prstGeom prst="rect">
            <a:avLst/>
          </a:prstGeom>
        </p:spPr>
        <p:txBody>
          <a:bodyPr vert="horz" wrap="square" lIns="0" tIns="0" rIns="0" bIns="0" rtlCol="0">
            <a:spAutoFit/>
          </a:bodyPr>
          <a:lstStyle/>
          <a:p>
            <a:pPr marL="12700" marR="5080">
              <a:lnSpc>
                <a:spcPct val="129800"/>
              </a:lnSpc>
            </a:pPr>
            <a:r>
              <a:rPr sz="1350" dirty="0">
                <a:solidFill>
                  <a:srgbClr val="606060"/>
                </a:solidFill>
                <a:latin typeface="Lucida Sans Typewriter"/>
                <a:cs typeface="Lucida Sans Typewriter"/>
              </a:rPr>
              <a:t>% </a:t>
            </a:r>
            <a:r>
              <a:rPr sz="1350" dirty="0">
                <a:latin typeface="Lucida Sans Typewriter"/>
                <a:cs typeface="Lucida Sans Typewriter"/>
              </a:rPr>
              <a:t>java Experiment</a:t>
            </a:r>
            <a:r>
              <a:rPr sz="1350" spc="-95" dirty="0">
                <a:latin typeface="Lucida Sans Typewriter"/>
                <a:cs typeface="Lucida Sans Typewriter"/>
              </a:rPr>
              <a:t> </a:t>
            </a:r>
            <a:r>
              <a:rPr sz="1350" dirty="0">
                <a:latin typeface="Lucida Sans Typewriter"/>
                <a:cs typeface="Lucida Sans Typewriter"/>
              </a:rPr>
              <a:t>10  </a:t>
            </a:r>
            <a:r>
              <a:rPr sz="1350" dirty="0">
                <a:solidFill>
                  <a:srgbClr val="606060"/>
                </a:solidFill>
                <a:latin typeface="Lucida Sans Typewriter"/>
                <a:cs typeface="Lucida Sans Typewriter"/>
              </a:rPr>
              <a:t>0.08614716385210452</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0.09054270895414829</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0.10708746304898642</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0.21166190071646818</a:t>
            </a:r>
            <a:endParaRPr sz="1350" dirty="0">
              <a:latin typeface="Lucida Sans Typewriter"/>
              <a:cs typeface="Lucida Sans Typewriter"/>
            </a:endParaRPr>
          </a:p>
          <a:p>
            <a:pPr marL="12700">
              <a:lnSpc>
                <a:spcPct val="100000"/>
              </a:lnSpc>
              <a:spcBef>
                <a:spcPts val="555"/>
              </a:spcBef>
            </a:pPr>
            <a:r>
              <a:rPr sz="1350" dirty="0">
                <a:solidFill>
                  <a:srgbClr val="606060"/>
                </a:solidFill>
                <a:latin typeface="Lucida Sans Typewriter"/>
                <a:cs typeface="Lucida Sans Typewriter"/>
              </a:rPr>
              <a:t>0.363292849257276</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0.460954145685913</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0.5340026311350087</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0.7216129793703496</a:t>
            </a:r>
            <a:endParaRPr sz="1350" dirty="0">
              <a:latin typeface="Lucida Sans Typewriter"/>
              <a:cs typeface="Lucida Sans Typewriter"/>
            </a:endParaRPr>
          </a:p>
          <a:p>
            <a:pPr marL="12700">
              <a:lnSpc>
                <a:spcPct val="100000"/>
              </a:lnSpc>
              <a:spcBef>
                <a:spcPts val="480"/>
              </a:spcBef>
            </a:pPr>
            <a:r>
              <a:rPr sz="1350" dirty="0">
                <a:solidFill>
                  <a:srgbClr val="606060"/>
                </a:solidFill>
                <a:latin typeface="Lucida Sans Typewriter"/>
                <a:cs typeface="Lucida Sans Typewriter"/>
              </a:rPr>
              <a:t>0.9003500354411443</a:t>
            </a:r>
            <a:endParaRPr sz="1350" dirty="0">
              <a:latin typeface="Lucida Sans Typewriter"/>
              <a:cs typeface="Lucida Sans Typewriter"/>
            </a:endParaRPr>
          </a:p>
          <a:p>
            <a:pPr marL="12700">
              <a:lnSpc>
                <a:spcPct val="100000"/>
              </a:lnSpc>
              <a:spcBef>
                <a:spcPts val="555"/>
              </a:spcBef>
            </a:pPr>
            <a:r>
              <a:rPr sz="1350" dirty="0">
                <a:solidFill>
                  <a:srgbClr val="606060"/>
                </a:solidFill>
                <a:latin typeface="Lucida Sans Typewriter"/>
                <a:cs typeface="Lucida Sans Typewriter"/>
              </a:rPr>
              <a:t>0.9293994908845686</a:t>
            </a:r>
            <a:endParaRPr sz="1350" dirty="0">
              <a:latin typeface="Lucida Sans Typewriter"/>
              <a:cs typeface="Lucida Sans Typewriter"/>
            </a:endParaRPr>
          </a:p>
        </p:txBody>
      </p:sp>
      <p:sp>
        <p:nvSpPr>
          <p:cNvPr id="11" name="object 11"/>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dirty="0" smtClean="0">
                <a:latin typeface="+mj-lt"/>
              </a:rPr>
              <a:t>Пример клиента сортировки 1</a:t>
            </a:r>
            <a:endParaRPr sz="2800" b="1" spc="125" dirty="0">
              <a:latin typeface="+mj-lt"/>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4</a:t>
            </a:fld>
            <a:endParaRPr dirty="0"/>
          </a:p>
        </p:txBody>
      </p:sp>
      <p:sp>
        <p:nvSpPr>
          <p:cNvPr id="10" name="object 10"/>
          <p:cNvSpPr txBox="1"/>
          <p:nvPr/>
        </p:nvSpPr>
        <p:spPr>
          <a:xfrm>
            <a:off x="872204" y="2975127"/>
            <a:ext cx="5532120" cy="3767454"/>
          </a:xfrm>
          <a:prstGeom prst="rect">
            <a:avLst/>
          </a:prstGeom>
        </p:spPr>
        <p:txBody>
          <a:bodyPr vert="horz" wrap="square" lIns="0" tIns="104775" rIns="0" bIns="0" rtlCol="0">
            <a:spAutoFit/>
          </a:bodyPr>
          <a:lstStyle/>
          <a:p>
            <a:pPr marL="157480">
              <a:lnSpc>
                <a:spcPct val="100000"/>
              </a:lnSpc>
              <a:spcBef>
                <a:spcPts val="825"/>
              </a:spcBef>
            </a:pPr>
            <a:r>
              <a:rPr sz="1500" dirty="0">
                <a:latin typeface="Lucida Sans Typewriter"/>
                <a:cs typeface="Lucida Sans Typewriter"/>
              </a:rPr>
              <a:t>public class</a:t>
            </a:r>
            <a:r>
              <a:rPr sz="1500" spc="-95" dirty="0">
                <a:latin typeface="Lucida Sans Typewriter"/>
                <a:cs typeface="Lucida Sans Typewriter"/>
              </a:rPr>
              <a:t> </a:t>
            </a:r>
            <a:r>
              <a:rPr sz="1500" dirty="0">
                <a:latin typeface="Lucida Sans Typewriter"/>
                <a:cs typeface="Lucida Sans Typewriter"/>
              </a:rPr>
              <a:t>Experiment</a:t>
            </a:r>
          </a:p>
          <a:p>
            <a:pPr marL="157480">
              <a:lnSpc>
                <a:spcPct val="100000"/>
              </a:lnSpc>
              <a:spcBef>
                <a:spcPts val="375"/>
              </a:spcBef>
            </a:pPr>
            <a:r>
              <a:rPr sz="1500" dirty="0">
                <a:latin typeface="Lucida Sans Typewriter"/>
                <a:cs typeface="Lucida Sans Typewriter"/>
              </a:rPr>
              <a:t>{</a:t>
            </a:r>
          </a:p>
          <a:p>
            <a:pPr marL="502284">
              <a:lnSpc>
                <a:spcPct val="100000"/>
              </a:lnSpc>
              <a:spcBef>
                <a:spcPts val="300"/>
              </a:spcBef>
            </a:pPr>
            <a:r>
              <a:rPr sz="1500" dirty="0">
                <a:latin typeface="Lucida Sans Typewriter"/>
                <a:cs typeface="Lucida Sans Typewriter"/>
              </a:rPr>
              <a:t>public static void main(String[]</a:t>
            </a:r>
            <a:r>
              <a:rPr sz="1500" spc="-90" dirty="0">
                <a:latin typeface="Lucida Sans Typewriter"/>
                <a:cs typeface="Lucida Sans Typewriter"/>
              </a:rPr>
              <a:t> </a:t>
            </a:r>
            <a:r>
              <a:rPr sz="1500" dirty="0">
                <a:latin typeface="Lucida Sans Typewriter"/>
                <a:cs typeface="Lucida Sans Typewriter"/>
              </a:rPr>
              <a:t>args)</a:t>
            </a:r>
          </a:p>
          <a:p>
            <a:pPr marL="502284">
              <a:lnSpc>
                <a:spcPct val="100000"/>
              </a:lnSpc>
              <a:spcBef>
                <a:spcPts val="375"/>
              </a:spcBef>
            </a:pPr>
            <a:r>
              <a:rPr sz="1500" dirty="0">
                <a:latin typeface="Lucida Sans Typewriter"/>
                <a:cs typeface="Lucida Sans Typewriter"/>
              </a:rPr>
              <a:t>{</a:t>
            </a:r>
          </a:p>
          <a:p>
            <a:pPr marL="846455" marR="772795">
              <a:lnSpc>
                <a:spcPct val="116799"/>
              </a:lnSpc>
              <a:spcBef>
                <a:spcPts val="75"/>
              </a:spcBef>
            </a:pPr>
            <a:r>
              <a:rPr sz="1500" dirty="0">
                <a:latin typeface="Lucida Sans Typewriter"/>
                <a:cs typeface="Lucida Sans Typewriter"/>
              </a:rPr>
              <a:t>int N =</a:t>
            </a:r>
            <a:r>
              <a:rPr sz="1500" spc="-90" dirty="0">
                <a:latin typeface="Lucida Sans Typewriter"/>
                <a:cs typeface="Lucida Sans Typewriter"/>
              </a:rPr>
              <a:t> </a:t>
            </a:r>
            <a:r>
              <a:rPr sz="1500" dirty="0" err="1">
                <a:latin typeface="Lucida Sans Typewriter"/>
                <a:cs typeface="Lucida Sans Typewriter"/>
              </a:rPr>
              <a:t>Integer.parseInt</a:t>
            </a:r>
            <a:r>
              <a:rPr sz="1500" dirty="0">
                <a:latin typeface="Lucida Sans Typewriter"/>
                <a:cs typeface="Lucida Sans Typewriter"/>
              </a:rPr>
              <a:t>(</a:t>
            </a:r>
            <a:r>
              <a:rPr sz="1500" dirty="0" err="1">
                <a:latin typeface="Lucida Sans Typewriter"/>
                <a:cs typeface="Lucida Sans Typewriter"/>
              </a:rPr>
              <a:t>args</a:t>
            </a:r>
            <a:r>
              <a:rPr sz="1500" dirty="0">
                <a:latin typeface="Lucida Sans Typewriter"/>
                <a:cs typeface="Lucida Sans Typewriter"/>
              </a:rPr>
              <a:t>[0</a:t>
            </a:r>
            <a:r>
              <a:rPr sz="1500" dirty="0" smtClean="0">
                <a:latin typeface="Lucida Sans Typewriter"/>
                <a:cs typeface="Lucida Sans Typewriter"/>
              </a:rPr>
              <a:t>]);</a:t>
            </a:r>
            <a:endParaRPr lang="ru-RU" sz="1500" dirty="0" smtClean="0">
              <a:latin typeface="Lucida Sans Typewriter"/>
              <a:cs typeface="Lucida Sans Typewriter"/>
            </a:endParaRPr>
          </a:p>
          <a:p>
            <a:pPr marL="846455" marR="772795">
              <a:lnSpc>
                <a:spcPct val="116799"/>
              </a:lnSpc>
              <a:spcBef>
                <a:spcPts val="75"/>
              </a:spcBef>
            </a:pPr>
            <a:r>
              <a:rPr sz="1500" dirty="0" smtClean="0">
                <a:latin typeface="Lucida Sans Typewriter"/>
                <a:cs typeface="Lucida Sans Typewriter"/>
              </a:rPr>
              <a:t>Double</a:t>
            </a:r>
            <a:r>
              <a:rPr sz="1500" dirty="0">
                <a:latin typeface="Lucida Sans Typewriter"/>
                <a:cs typeface="Lucida Sans Typewriter"/>
              </a:rPr>
              <a:t>[] a = new</a:t>
            </a:r>
            <a:r>
              <a:rPr sz="1500" spc="-95" dirty="0">
                <a:latin typeface="Lucida Sans Typewriter"/>
                <a:cs typeface="Lucida Sans Typewriter"/>
              </a:rPr>
              <a:t> </a:t>
            </a:r>
            <a:r>
              <a:rPr sz="1500" dirty="0">
                <a:latin typeface="Lucida Sans Typewriter"/>
                <a:cs typeface="Lucida Sans Typewriter"/>
              </a:rPr>
              <a:t>Double[N];</a:t>
            </a:r>
          </a:p>
          <a:p>
            <a:pPr marL="1191260" marR="1231900" indent="-344805">
              <a:lnSpc>
                <a:spcPct val="116799"/>
              </a:lnSpc>
              <a:spcBef>
                <a:spcPts val="75"/>
              </a:spcBef>
            </a:pPr>
            <a:r>
              <a:rPr sz="1500" dirty="0">
                <a:latin typeface="Lucida Sans Typewriter"/>
                <a:cs typeface="Lucida Sans Typewriter"/>
              </a:rPr>
              <a:t>for (int i = 0; i &lt; N; i++)  </a:t>
            </a:r>
            <a:endParaRPr lang="en-US" sz="1500" dirty="0" smtClean="0">
              <a:latin typeface="Lucida Sans Typewriter"/>
              <a:cs typeface="Lucida Sans Typewriter"/>
            </a:endParaRPr>
          </a:p>
          <a:p>
            <a:pPr marL="1191260" marR="1231900" indent="-344805">
              <a:lnSpc>
                <a:spcPct val="116799"/>
              </a:lnSpc>
              <a:spcBef>
                <a:spcPts val="75"/>
              </a:spcBef>
            </a:pPr>
            <a:r>
              <a:rPr lang="en-US" sz="1500" dirty="0">
                <a:latin typeface="Lucida Sans Typewriter"/>
                <a:cs typeface="Lucida Sans Typewriter"/>
              </a:rPr>
              <a:t> </a:t>
            </a:r>
            <a:r>
              <a:rPr lang="en-US" sz="1500" dirty="0" smtClean="0">
                <a:latin typeface="Lucida Sans Typewriter"/>
                <a:cs typeface="Lucida Sans Typewriter"/>
              </a:rPr>
              <a:t>   </a:t>
            </a:r>
            <a:r>
              <a:rPr sz="1500" dirty="0" smtClean="0">
                <a:latin typeface="Lucida Sans Typewriter"/>
                <a:cs typeface="Lucida Sans Typewriter"/>
              </a:rPr>
              <a:t>a[</a:t>
            </a:r>
            <a:r>
              <a:rPr sz="1500" dirty="0" err="1" smtClean="0">
                <a:latin typeface="Lucida Sans Typewriter"/>
                <a:cs typeface="Lucida Sans Typewriter"/>
              </a:rPr>
              <a:t>i</a:t>
            </a:r>
            <a:r>
              <a:rPr sz="1500" dirty="0">
                <a:latin typeface="Lucida Sans Typewriter"/>
                <a:cs typeface="Lucida Sans Typewriter"/>
              </a:rPr>
              <a:t>] =</a:t>
            </a:r>
            <a:r>
              <a:rPr sz="1500" spc="-95" dirty="0">
                <a:latin typeface="Lucida Sans Typewriter"/>
                <a:cs typeface="Lucida Sans Typewriter"/>
              </a:rPr>
              <a:t> </a:t>
            </a:r>
            <a:r>
              <a:rPr sz="1500" dirty="0">
                <a:latin typeface="Lucida Sans Typewriter"/>
                <a:cs typeface="Lucida Sans Typewriter"/>
              </a:rPr>
              <a:t>StdRandom.uniform();</a:t>
            </a:r>
          </a:p>
          <a:p>
            <a:pPr marL="846455">
              <a:lnSpc>
                <a:spcPct val="100000"/>
              </a:lnSpc>
              <a:spcBef>
                <a:spcPts val="375"/>
              </a:spcBef>
            </a:pPr>
            <a:r>
              <a:rPr sz="1500" dirty="0" err="1" smtClean="0">
                <a:latin typeface="Lucida Sans Typewriter"/>
                <a:cs typeface="Lucida Sans Typewriter"/>
              </a:rPr>
              <a:t>Insertion</a:t>
            </a:r>
            <a:r>
              <a:rPr lang="en-US" sz="1500" dirty="0" err="1" smtClean="0">
                <a:latin typeface="Lucida Sans Typewriter"/>
                <a:cs typeface="Lucida Sans Typewriter"/>
              </a:rPr>
              <a:t>Sort</a:t>
            </a:r>
            <a:r>
              <a:rPr sz="1500" dirty="0" err="1" smtClean="0">
                <a:latin typeface="Lucida Sans Typewriter"/>
                <a:cs typeface="Lucida Sans Typewriter"/>
              </a:rPr>
              <a:t>.sort</a:t>
            </a:r>
            <a:r>
              <a:rPr sz="1500" dirty="0" smtClean="0">
                <a:latin typeface="Lucida Sans Typewriter"/>
                <a:cs typeface="Lucida Sans Typewriter"/>
              </a:rPr>
              <a:t>(a</a:t>
            </a:r>
            <a:r>
              <a:rPr sz="1500" dirty="0">
                <a:latin typeface="Lucida Sans Typewriter"/>
                <a:cs typeface="Lucida Sans Typewriter"/>
              </a:rPr>
              <a:t>);</a:t>
            </a:r>
          </a:p>
          <a:p>
            <a:pPr marL="1191260" marR="1576070" indent="-344805">
              <a:lnSpc>
                <a:spcPct val="116799"/>
              </a:lnSpc>
              <a:spcBef>
                <a:spcPts val="75"/>
              </a:spcBef>
            </a:pPr>
            <a:r>
              <a:rPr sz="1500" dirty="0">
                <a:latin typeface="Lucida Sans Typewriter"/>
                <a:cs typeface="Lucida Sans Typewriter"/>
              </a:rPr>
              <a:t>for (int i = 0; i &lt; N;</a:t>
            </a:r>
            <a:r>
              <a:rPr sz="1500" spc="-95" dirty="0">
                <a:latin typeface="Lucida Sans Typewriter"/>
                <a:cs typeface="Lucida Sans Typewriter"/>
              </a:rPr>
              <a:t> </a:t>
            </a:r>
            <a:r>
              <a:rPr sz="1500" dirty="0">
                <a:latin typeface="Lucida Sans Typewriter"/>
                <a:cs typeface="Lucida Sans Typewriter"/>
              </a:rPr>
              <a:t>i++)  </a:t>
            </a:r>
            <a:r>
              <a:rPr lang="en-US" sz="1500" dirty="0" err="1" smtClean="0">
                <a:latin typeface="Lucida Sans Typewriter"/>
                <a:cs typeface="Lucida Sans Typewriter"/>
              </a:rPr>
              <a:t>System.</a:t>
            </a:r>
            <a:r>
              <a:rPr sz="1500" dirty="0" err="1" smtClean="0">
                <a:latin typeface="Lucida Sans Typewriter"/>
                <a:cs typeface="Lucida Sans Typewriter"/>
              </a:rPr>
              <a:t>Out.println</a:t>
            </a:r>
            <a:r>
              <a:rPr sz="1500" dirty="0" smtClean="0">
                <a:latin typeface="Lucida Sans Typewriter"/>
                <a:cs typeface="Lucida Sans Typewriter"/>
              </a:rPr>
              <a:t>(a[</a:t>
            </a:r>
            <a:r>
              <a:rPr sz="1500" dirty="0" err="1" smtClean="0">
                <a:latin typeface="Lucida Sans Typewriter"/>
                <a:cs typeface="Lucida Sans Typewriter"/>
              </a:rPr>
              <a:t>i</a:t>
            </a:r>
            <a:r>
              <a:rPr sz="1500" dirty="0">
                <a:latin typeface="Lucida Sans Typewriter"/>
                <a:cs typeface="Lucida Sans Typewriter"/>
              </a:rPr>
              <a:t>]);</a:t>
            </a:r>
          </a:p>
          <a:p>
            <a:pPr marL="502284">
              <a:lnSpc>
                <a:spcPct val="100000"/>
              </a:lnSpc>
              <a:spcBef>
                <a:spcPts val="375"/>
              </a:spcBef>
            </a:pPr>
            <a:r>
              <a:rPr sz="1500" dirty="0">
                <a:latin typeface="Lucida Sans Typewriter"/>
                <a:cs typeface="Lucida Sans Typewriter"/>
              </a:rPr>
              <a:t>}</a:t>
            </a:r>
          </a:p>
          <a:p>
            <a:pPr marL="157480">
              <a:lnSpc>
                <a:spcPct val="100000"/>
              </a:lnSpc>
              <a:spcBef>
                <a:spcPts val="300"/>
              </a:spcBef>
            </a:pPr>
            <a:r>
              <a:rPr sz="1500" dirty="0">
                <a:latin typeface="Lucida Sans Typewriter"/>
                <a:cs typeface="Lucida Sans Typewriter"/>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603500" y="3746500"/>
            <a:ext cx="2578100" cy="508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66900" y="2565400"/>
            <a:ext cx="5727700" cy="31623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940394" y="2631782"/>
            <a:ext cx="5503545" cy="2947670"/>
          </a:xfrm>
          <a:custGeom>
            <a:avLst/>
            <a:gdLst/>
            <a:ahLst/>
            <a:cxnLst/>
            <a:rect l="l" t="t" r="r" b="b"/>
            <a:pathLst>
              <a:path w="5503545" h="2947670">
                <a:moveTo>
                  <a:pt x="0" y="0"/>
                </a:moveTo>
                <a:lnTo>
                  <a:pt x="5503075" y="0"/>
                </a:lnTo>
                <a:lnTo>
                  <a:pt x="5503075" y="2947060"/>
                </a:lnTo>
                <a:lnTo>
                  <a:pt x="0" y="2947060"/>
                </a:lnTo>
                <a:lnTo>
                  <a:pt x="0" y="0"/>
                </a:lnTo>
                <a:close/>
              </a:path>
            </a:pathLst>
          </a:custGeom>
          <a:solidFill>
            <a:srgbClr val="CBCBCB"/>
          </a:solidFill>
        </p:spPr>
        <p:txBody>
          <a:bodyPr wrap="square" lIns="0" tIns="0" rIns="0" bIns="0" rtlCol="0"/>
          <a:lstStyle/>
          <a:p>
            <a:endParaRPr/>
          </a:p>
        </p:txBody>
      </p:sp>
      <p:sp>
        <p:nvSpPr>
          <p:cNvPr id="8" name="object 8"/>
          <p:cNvSpPr txBox="1"/>
          <p:nvPr/>
        </p:nvSpPr>
        <p:spPr>
          <a:xfrm>
            <a:off x="2085719" y="2736942"/>
            <a:ext cx="2896235" cy="52070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public class</a:t>
            </a:r>
            <a:r>
              <a:rPr sz="1500" spc="-95" dirty="0">
                <a:latin typeface="Lucida Sans Typewriter"/>
                <a:cs typeface="Lucida Sans Typewriter"/>
              </a:rPr>
              <a:t> </a:t>
            </a:r>
            <a:r>
              <a:rPr sz="1500" dirty="0">
                <a:latin typeface="Lucida Sans Typewriter"/>
                <a:cs typeface="Lucida Sans Typewriter"/>
              </a:rPr>
              <a:t>StringSorter</a:t>
            </a:r>
            <a:endParaRPr sz="1500">
              <a:latin typeface="Lucida Sans Typewriter"/>
              <a:cs typeface="Lucida Sans Typewriter"/>
            </a:endParaRPr>
          </a:p>
          <a:p>
            <a:pPr marL="12700">
              <a:lnSpc>
                <a:spcPct val="100000"/>
              </a:lnSpc>
              <a:spcBef>
                <a:spcPts val="375"/>
              </a:spcBef>
            </a:pPr>
            <a:r>
              <a:rPr sz="1500" dirty="0">
                <a:latin typeface="Lucida Sans Typewriter"/>
                <a:cs typeface="Lucida Sans Typewriter"/>
              </a:rPr>
              <a:t>{</a:t>
            </a:r>
            <a:endParaRPr sz="1500">
              <a:latin typeface="Lucida Sans Typewriter"/>
              <a:cs typeface="Lucida Sans Typewriter"/>
            </a:endParaRPr>
          </a:p>
        </p:txBody>
      </p:sp>
      <p:sp>
        <p:nvSpPr>
          <p:cNvPr id="9" name="object 9"/>
          <p:cNvSpPr txBox="1"/>
          <p:nvPr/>
        </p:nvSpPr>
        <p:spPr>
          <a:xfrm>
            <a:off x="3486042" y="3280574"/>
            <a:ext cx="2781935" cy="24384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void main(String[]</a:t>
            </a:r>
            <a:r>
              <a:rPr sz="1500" spc="-95" dirty="0">
                <a:latin typeface="Lucida Sans Typewriter"/>
                <a:cs typeface="Lucida Sans Typewriter"/>
              </a:rPr>
              <a:t> </a:t>
            </a:r>
            <a:r>
              <a:rPr sz="1500" dirty="0">
                <a:latin typeface="Lucida Sans Typewriter"/>
                <a:cs typeface="Lucida Sans Typewriter"/>
              </a:rPr>
              <a:t>args)</a:t>
            </a:r>
          </a:p>
        </p:txBody>
      </p:sp>
      <p:sp>
        <p:nvSpPr>
          <p:cNvPr id="10" name="object 10"/>
          <p:cNvSpPr txBox="1"/>
          <p:nvPr/>
        </p:nvSpPr>
        <p:spPr>
          <a:xfrm>
            <a:off x="2430210" y="3280574"/>
            <a:ext cx="1518285" cy="796925"/>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public</a:t>
            </a:r>
            <a:r>
              <a:rPr sz="1500" spc="-100" dirty="0">
                <a:latin typeface="Lucida Sans Typewriter"/>
                <a:cs typeface="Lucida Sans Typewriter"/>
              </a:rPr>
              <a:t> </a:t>
            </a:r>
            <a:r>
              <a:rPr sz="1500" dirty="0">
                <a:latin typeface="Lucida Sans Typewriter"/>
                <a:cs typeface="Lucida Sans Typewriter"/>
              </a:rPr>
              <a:t>static</a:t>
            </a:r>
            <a:endParaRPr sz="1500">
              <a:latin typeface="Lucida Sans Typewriter"/>
              <a:cs typeface="Lucida Sans Typewriter"/>
            </a:endParaRPr>
          </a:p>
          <a:p>
            <a:pPr marL="12700">
              <a:lnSpc>
                <a:spcPct val="100000"/>
              </a:lnSpc>
              <a:spcBef>
                <a:spcPts val="375"/>
              </a:spcBef>
            </a:pPr>
            <a:r>
              <a:rPr sz="1500" dirty="0">
                <a:latin typeface="Lucida Sans Typewriter"/>
                <a:cs typeface="Lucida Sans Typewriter"/>
              </a:rPr>
              <a:t>{</a:t>
            </a:r>
            <a:endParaRPr sz="1500">
              <a:latin typeface="Lucida Sans Typewriter"/>
              <a:cs typeface="Lucida Sans Typewriter"/>
            </a:endParaRPr>
          </a:p>
          <a:p>
            <a:pPr marL="356870">
              <a:lnSpc>
                <a:spcPct val="100000"/>
              </a:lnSpc>
              <a:spcBef>
                <a:spcPts val="375"/>
              </a:spcBef>
            </a:pPr>
            <a:r>
              <a:rPr sz="1500" dirty="0">
                <a:latin typeface="Lucida Sans Typewriter"/>
                <a:cs typeface="Lucida Sans Typewriter"/>
              </a:rPr>
              <a:t>String[]</a:t>
            </a:r>
            <a:r>
              <a:rPr sz="1500" spc="-100" dirty="0">
                <a:latin typeface="Lucida Sans Typewriter"/>
                <a:cs typeface="Lucida Sans Typewriter"/>
              </a:rPr>
              <a:t> </a:t>
            </a:r>
            <a:r>
              <a:rPr sz="1500" dirty="0">
                <a:latin typeface="Lucida Sans Typewriter"/>
                <a:cs typeface="Lucida Sans Typewriter"/>
              </a:rPr>
              <a:t>a</a:t>
            </a:r>
            <a:endParaRPr sz="1500">
              <a:latin typeface="Lucida Sans Typewriter"/>
              <a:cs typeface="Lucida Sans Typewriter"/>
            </a:endParaRPr>
          </a:p>
        </p:txBody>
      </p:sp>
      <p:sp>
        <p:nvSpPr>
          <p:cNvPr id="11" name="object 11"/>
          <p:cNvSpPr txBox="1"/>
          <p:nvPr/>
        </p:nvSpPr>
        <p:spPr>
          <a:xfrm>
            <a:off x="3564759" y="3825766"/>
            <a:ext cx="3011170" cy="243840"/>
          </a:xfrm>
          <a:prstGeom prst="rect">
            <a:avLst/>
          </a:prstGeom>
        </p:spPr>
        <p:txBody>
          <a:bodyPr vert="horz" wrap="square" lIns="0" tIns="0" rIns="0" bIns="0" rtlCol="0">
            <a:spAutoFit/>
          </a:bodyPr>
          <a:lstStyle/>
          <a:p>
            <a:pPr marL="12700">
              <a:lnSpc>
                <a:spcPct val="100000"/>
              </a:lnSpc>
            </a:pPr>
            <a:r>
              <a:rPr sz="1500" dirty="0">
                <a:latin typeface="Lucida Sans Typewriter"/>
                <a:cs typeface="Lucida Sans Typewriter"/>
              </a:rPr>
              <a:t>=</a:t>
            </a:r>
            <a:r>
              <a:rPr sz="1500" spc="-95" dirty="0">
                <a:latin typeface="Lucida Sans Typewriter"/>
                <a:cs typeface="Lucida Sans Typewriter"/>
              </a:rPr>
              <a:t> </a:t>
            </a:r>
            <a:r>
              <a:rPr sz="1500" dirty="0">
                <a:latin typeface="Lucida Sans Typewriter"/>
                <a:cs typeface="Lucida Sans Typewriter"/>
              </a:rPr>
              <a:t>In.readStrings(args[0]);</a:t>
            </a:r>
          </a:p>
        </p:txBody>
      </p:sp>
      <p:sp>
        <p:nvSpPr>
          <p:cNvPr id="12" name="object 12"/>
          <p:cNvSpPr txBox="1"/>
          <p:nvPr/>
        </p:nvSpPr>
        <p:spPr>
          <a:xfrm>
            <a:off x="2092998" y="4061053"/>
            <a:ext cx="5198110" cy="270587"/>
          </a:xfrm>
          <a:prstGeom prst="rect">
            <a:avLst/>
          </a:prstGeom>
          <a:solidFill>
            <a:srgbClr val="FFFFFF"/>
          </a:solidFill>
        </p:spPr>
        <p:txBody>
          <a:bodyPr vert="horz" wrap="square" lIns="0" tIns="39370" rIns="0" bIns="0" rtlCol="0">
            <a:spAutoFit/>
          </a:bodyPr>
          <a:lstStyle/>
          <a:p>
            <a:pPr marL="694055">
              <a:lnSpc>
                <a:spcPts val="1789"/>
              </a:lnSpc>
              <a:spcBef>
                <a:spcPts val="310"/>
              </a:spcBef>
            </a:pPr>
            <a:r>
              <a:rPr sz="1500" dirty="0" err="1" smtClean="0">
                <a:latin typeface="Lucida Sans Typewriter"/>
                <a:cs typeface="Lucida Sans Typewriter"/>
              </a:rPr>
              <a:t>Insertion</a:t>
            </a:r>
            <a:r>
              <a:rPr lang="en-US" sz="1500" dirty="0" err="1" smtClean="0">
                <a:latin typeface="Lucida Sans Typewriter"/>
                <a:cs typeface="Lucida Sans Typewriter"/>
              </a:rPr>
              <a:t>Sort</a:t>
            </a:r>
            <a:r>
              <a:rPr sz="1500" dirty="0" err="1" smtClean="0">
                <a:latin typeface="Lucida Sans Typewriter"/>
                <a:cs typeface="Lucida Sans Typewriter"/>
              </a:rPr>
              <a:t>.sort</a:t>
            </a:r>
            <a:r>
              <a:rPr sz="1500" dirty="0" smtClean="0">
                <a:latin typeface="Lucida Sans Typewriter"/>
                <a:cs typeface="Lucida Sans Typewriter"/>
              </a:rPr>
              <a:t>(a</a:t>
            </a:r>
            <a:r>
              <a:rPr sz="1500" dirty="0">
                <a:latin typeface="Lucida Sans Typewriter"/>
                <a:cs typeface="Lucida Sans Typewriter"/>
              </a:rPr>
              <a:t>);</a:t>
            </a:r>
          </a:p>
        </p:txBody>
      </p:sp>
      <p:sp>
        <p:nvSpPr>
          <p:cNvPr id="13" name="object 13"/>
          <p:cNvSpPr/>
          <p:nvPr/>
        </p:nvSpPr>
        <p:spPr>
          <a:xfrm>
            <a:off x="2514600" y="5334000"/>
            <a:ext cx="4432300" cy="17653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589148" y="5403138"/>
            <a:ext cx="4206240" cy="1545590"/>
          </a:xfrm>
          <a:custGeom>
            <a:avLst/>
            <a:gdLst/>
            <a:ahLst/>
            <a:cxnLst/>
            <a:rect l="l" t="t" r="r" b="b"/>
            <a:pathLst>
              <a:path w="4206240" h="1545590">
                <a:moveTo>
                  <a:pt x="0" y="0"/>
                </a:moveTo>
                <a:lnTo>
                  <a:pt x="4205998" y="0"/>
                </a:lnTo>
                <a:lnTo>
                  <a:pt x="4205998" y="1545059"/>
                </a:lnTo>
                <a:lnTo>
                  <a:pt x="0" y="1545059"/>
                </a:lnTo>
                <a:lnTo>
                  <a:pt x="0" y="0"/>
                </a:lnTo>
                <a:close/>
              </a:path>
            </a:pathLst>
          </a:custGeom>
          <a:solidFill>
            <a:srgbClr val="FFFFFF"/>
          </a:solidFill>
        </p:spPr>
        <p:txBody>
          <a:bodyPr wrap="square" lIns="0" tIns="0" rIns="0" bIns="0" rtlCol="0"/>
          <a:lstStyle/>
          <a:p>
            <a:endParaRPr/>
          </a:p>
        </p:txBody>
      </p:sp>
      <p:sp>
        <p:nvSpPr>
          <p:cNvPr id="15" name="object 15"/>
          <p:cNvSpPr txBox="1"/>
          <p:nvPr/>
        </p:nvSpPr>
        <p:spPr>
          <a:xfrm>
            <a:off x="2085719" y="4338971"/>
            <a:ext cx="4618990" cy="1104405"/>
          </a:xfrm>
          <a:prstGeom prst="rect">
            <a:avLst/>
          </a:prstGeom>
        </p:spPr>
        <p:txBody>
          <a:bodyPr vert="horz" wrap="square" lIns="0" tIns="0" rIns="0" bIns="0" rtlCol="0">
            <a:spAutoFit/>
          </a:bodyPr>
          <a:lstStyle/>
          <a:p>
            <a:pPr marL="1045844" marR="5080" indent="-344805">
              <a:lnSpc>
                <a:spcPct val="116799"/>
              </a:lnSpc>
            </a:pPr>
            <a:r>
              <a:rPr sz="1500" dirty="0">
                <a:latin typeface="Lucida Sans Typewriter"/>
                <a:cs typeface="Lucida Sans Typewriter"/>
              </a:rPr>
              <a:t>for (int i = 0; i &lt; a.length;</a:t>
            </a:r>
            <a:r>
              <a:rPr sz="1500" spc="-95" dirty="0">
                <a:latin typeface="Lucida Sans Typewriter"/>
                <a:cs typeface="Lucida Sans Typewriter"/>
              </a:rPr>
              <a:t> </a:t>
            </a:r>
            <a:r>
              <a:rPr sz="1500" dirty="0">
                <a:latin typeface="Lucida Sans Typewriter"/>
                <a:cs typeface="Lucida Sans Typewriter"/>
              </a:rPr>
              <a:t>i++)  </a:t>
            </a:r>
            <a:r>
              <a:rPr lang="en-US" sz="1500" dirty="0" err="1" smtClean="0">
                <a:latin typeface="Lucida Sans Typewriter"/>
                <a:cs typeface="Lucida Sans Typewriter"/>
              </a:rPr>
              <a:t>System.out</a:t>
            </a:r>
            <a:r>
              <a:rPr sz="1500" dirty="0" err="1" smtClean="0">
                <a:latin typeface="Lucida Sans Typewriter"/>
                <a:cs typeface="Lucida Sans Typewriter"/>
              </a:rPr>
              <a:t>.println</a:t>
            </a:r>
            <a:r>
              <a:rPr sz="1500" dirty="0" smtClean="0">
                <a:latin typeface="Lucida Sans Typewriter"/>
                <a:cs typeface="Lucida Sans Typewriter"/>
              </a:rPr>
              <a:t>(a[</a:t>
            </a:r>
            <a:r>
              <a:rPr sz="1500" dirty="0" err="1" smtClean="0">
                <a:latin typeface="Lucida Sans Typewriter"/>
                <a:cs typeface="Lucida Sans Typewriter"/>
              </a:rPr>
              <a:t>i</a:t>
            </a:r>
            <a:r>
              <a:rPr sz="1500" dirty="0">
                <a:latin typeface="Lucida Sans Typewriter"/>
                <a:cs typeface="Lucida Sans Typewriter"/>
              </a:rPr>
              <a:t>]);</a:t>
            </a:r>
          </a:p>
          <a:p>
            <a:pPr marL="356870">
              <a:lnSpc>
                <a:spcPct val="100000"/>
              </a:lnSpc>
              <a:spcBef>
                <a:spcPts val="375"/>
              </a:spcBef>
            </a:pPr>
            <a:r>
              <a:rPr sz="1500" dirty="0">
                <a:latin typeface="Lucida Sans Typewriter"/>
                <a:cs typeface="Lucida Sans Typewriter"/>
              </a:rPr>
              <a:t>}</a:t>
            </a:r>
          </a:p>
          <a:p>
            <a:pPr marL="12700">
              <a:lnSpc>
                <a:spcPct val="100000"/>
              </a:lnSpc>
              <a:spcBef>
                <a:spcPts val="375"/>
              </a:spcBef>
            </a:pPr>
            <a:r>
              <a:rPr sz="1500" dirty="0" smtClean="0">
                <a:latin typeface="Lucida Sans Typewriter"/>
                <a:cs typeface="Lucida Sans Typewriter"/>
              </a:rPr>
              <a:t>}</a:t>
            </a:r>
            <a:endParaRPr sz="1500" dirty="0">
              <a:latin typeface="Lucida Sans Typewriter"/>
              <a:cs typeface="Lucida Sans Typewriter"/>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5</a:t>
            </a:fld>
            <a:endParaRPr dirty="0"/>
          </a:p>
        </p:txBody>
      </p:sp>
      <p:sp>
        <p:nvSpPr>
          <p:cNvPr id="16" name="object 16"/>
          <p:cNvSpPr txBox="1"/>
          <p:nvPr/>
        </p:nvSpPr>
        <p:spPr>
          <a:xfrm>
            <a:off x="2734473" y="5630994"/>
            <a:ext cx="3437727" cy="415498"/>
          </a:xfrm>
          <a:prstGeom prst="rect">
            <a:avLst/>
          </a:prstGeom>
        </p:spPr>
        <p:txBody>
          <a:bodyPr vert="horz" wrap="square" lIns="0" tIns="0" rIns="0" bIns="0" rtlCol="0">
            <a:spAutoFit/>
          </a:bodyPr>
          <a:lstStyle/>
          <a:p>
            <a:pPr marL="12700"/>
            <a:r>
              <a:rPr lang="en-US" sz="1350" dirty="0" smtClean="0">
                <a:solidFill>
                  <a:srgbClr val="606060"/>
                </a:solidFill>
                <a:latin typeface="Lucida Sans Typewriter"/>
                <a:cs typeface="Lucida Sans Typewriter"/>
              </a:rPr>
              <a:t>% </a:t>
            </a:r>
            <a:r>
              <a:rPr lang="en-US" sz="1350" dirty="0" smtClean="0">
                <a:latin typeface="Lucida Sans Typewriter"/>
                <a:cs typeface="Lucida Sans Typewriter"/>
              </a:rPr>
              <a:t>more</a:t>
            </a:r>
            <a:r>
              <a:rPr lang="en-US" sz="1350" spc="-100" dirty="0" smtClean="0">
                <a:latin typeface="Lucida Sans Typewriter"/>
                <a:cs typeface="Lucida Sans Typewriter"/>
              </a:rPr>
              <a:t> </a:t>
            </a:r>
            <a:r>
              <a:rPr lang="en-US" sz="1350" dirty="0" smtClean="0">
                <a:latin typeface="Lucida Sans Typewriter"/>
                <a:cs typeface="Lucida Sans Typewriter"/>
              </a:rPr>
              <a:t>words3.txt</a:t>
            </a:r>
          </a:p>
          <a:p>
            <a:pPr marL="12700"/>
            <a:r>
              <a:rPr sz="1350" dirty="0" smtClean="0">
                <a:solidFill>
                  <a:srgbClr val="606060"/>
                </a:solidFill>
                <a:latin typeface="Lucida Sans Typewriter"/>
                <a:cs typeface="Lucida Sans Typewriter"/>
              </a:rPr>
              <a:t>bed </a:t>
            </a:r>
            <a:r>
              <a:rPr sz="1350" dirty="0">
                <a:solidFill>
                  <a:srgbClr val="606060"/>
                </a:solidFill>
                <a:latin typeface="Lucida Sans Typewriter"/>
                <a:cs typeface="Lucida Sans Typewriter"/>
              </a:rPr>
              <a:t>bug dad yet</a:t>
            </a:r>
            <a:r>
              <a:rPr sz="1350" spc="-100" dirty="0">
                <a:solidFill>
                  <a:srgbClr val="606060"/>
                </a:solidFill>
                <a:latin typeface="Lucida Sans Typewriter"/>
                <a:cs typeface="Lucida Sans Typewriter"/>
              </a:rPr>
              <a:t> </a:t>
            </a:r>
            <a:r>
              <a:rPr sz="1350" dirty="0" smtClean="0">
                <a:solidFill>
                  <a:srgbClr val="606060"/>
                </a:solidFill>
                <a:latin typeface="Lucida Sans Typewriter"/>
                <a:cs typeface="Lucida Sans Typewriter"/>
              </a:rPr>
              <a:t>zoo</a:t>
            </a:r>
            <a:r>
              <a:rPr lang="ru-RU" sz="1350" dirty="0" smtClean="0">
                <a:solidFill>
                  <a:srgbClr val="606060"/>
                </a:solidFill>
                <a:latin typeface="Lucida Sans Typewriter"/>
                <a:cs typeface="Lucida Sans Typewriter"/>
              </a:rPr>
              <a:t> </a:t>
            </a:r>
            <a:r>
              <a:rPr lang="en-US" sz="1350" dirty="0" smtClean="0">
                <a:solidFill>
                  <a:srgbClr val="606060"/>
                </a:solidFill>
                <a:latin typeface="Lucida Sans Typewriter"/>
                <a:cs typeface="Lucida Sans Typewriter"/>
              </a:rPr>
              <a:t>... all bad</a:t>
            </a:r>
            <a:r>
              <a:rPr lang="en-US" sz="1350" spc="-100" dirty="0" smtClean="0">
                <a:solidFill>
                  <a:srgbClr val="606060"/>
                </a:solidFill>
                <a:latin typeface="Lucida Sans Typewriter"/>
                <a:cs typeface="Lucida Sans Typewriter"/>
              </a:rPr>
              <a:t> </a:t>
            </a:r>
            <a:r>
              <a:rPr lang="en-US" sz="1350" dirty="0" smtClean="0">
                <a:solidFill>
                  <a:srgbClr val="606060"/>
                </a:solidFill>
                <a:latin typeface="Lucida Sans Typewriter"/>
                <a:cs typeface="Lucida Sans Typewriter"/>
              </a:rPr>
              <a:t>yes</a:t>
            </a:r>
            <a:endParaRPr lang="en-US" sz="1350" dirty="0" smtClean="0">
              <a:latin typeface="Lucida Sans Typewriter"/>
              <a:cs typeface="Lucida Sans Typewriter"/>
            </a:endParaRPr>
          </a:p>
        </p:txBody>
      </p:sp>
      <p:sp>
        <p:nvSpPr>
          <p:cNvPr id="18" name="object 18"/>
          <p:cNvSpPr txBox="1"/>
          <p:nvPr/>
        </p:nvSpPr>
        <p:spPr>
          <a:xfrm>
            <a:off x="2734473" y="6257642"/>
            <a:ext cx="3970236" cy="810222"/>
          </a:xfrm>
          <a:prstGeom prst="rect">
            <a:avLst/>
          </a:prstGeom>
        </p:spPr>
        <p:txBody>
          <a:bodyPr vert="horz" wrap="square" lIns="0" tIns="0" rIns="0" bIns="0" rtlCol="0">
            <a:spAutoFit/>
          </a:bodyPr>
          <a:lstStyle/>
          <a:p>
            <a:pPr marL="12700" marR="5080">
              <a:lnSpc>
                <a:spcPct val="129800"/>
              </a:lnSpc>
            </a:pPr>
            <a:r>
              <a:rPr sz="1350" dirty="0">
                <a:solidFill>
                  <a:srgbClr val="606060"/>
                </a:solidFill>
                <a:latin typeface="Lucida Sans Typewriter"/>
                <a:cs typeface="Lucida Sans Typewriter"/>
              </a:rPr>
              <a:t>% </a:t>
            </a:r>
            <a:r>
              <a:rPr sz="1350" dirty="0">
                <a:latin typeface="Lucida Sans Typewriter"/>
                <a:cs typeface="Lucida Sans Typewriter"/>
              </a:rPr>
              <a:t>java</a:t>
            </a:r>
            <a:r>
              <a:rPr sz="1350" spc="-95" dirty="0">
                <a:latin typeface="Lucida Sans Typewriter"/>
                <a:cs typeface="Lucida Sans Typewriter"/>
              </a:rPr>
              <a:t> </a:t>
            </a:r>
            <a:r>
              <a:rPr sz="1350" dirty="0" err="1">
                <a:latin typeface="Lucida Sans Typewriter"/>
                <a:cs typeface="Lucida Sans Typewriter"/>
              </a:rPr>
              <a:t>StringSorter</a:t>
            </a:r>
            <a:r>
              <a:rPr sz="1350" dirty="0">
                <a:latin typeface="Lucida Sans Typewriter"/>
                <a:cs typeface="Lucida Sans Typewriter"/>
              </a:rPr>
              <a:t> </a:t>
            </a:r>
            <a:r>
              <a:rPr lang="en-US" sz="1350" dirty="0" smtClean="0">
                <a:latin typeface="Lucida Sans Typewriter"/>
                <a:cs typeface="Lucida Sans Typewriter"/>
              </a:rPr>
              <a:t>words3.txt</a:t>
            </a:r>
            <a:r>
              <a:rPr sz="1350" dirty="0" smtClean="0">
                <a:latin typeface="Lucida Sans Typewriter"/>
                <a:cs typeface="Lucida Sans Typewriter"/>
              </a:rPr>
              <a:t> </a:t>
            </a:r>
            <a:endParaRPr lang="ru-RU" sz="1350" dirty="0" smtClean="0">
              <a:latin typeface="Lucida Sans Typewriter"/>
              <a:cs typeface="Lucida Sans Typewriter"/>
            </a:endParaRPr>
          </a:p>
          <a:p>
            <a:pPr marL="12700" marR="5080">
              <a:lnSpc>
                <a:spcPct val="129800"/>
              </a:lnSpc>
            </a:pPr>
            <a:r>
              <a:rPr sz="1350" dirty="0" smtClean="0">
                <a:solidFill>
                  <a:srgbClr val="606060"/>
                </a:solidFill>
                <a:latin typeface="Lucida Sans Typewriter"/>
                <a:cs typeface="Lucida Sans Typewriter"/>
              </a:rPr>
              <a:t>all bad </a:t>
            </a:r>
            <a:r>
              <a:rPr sz="1350" dirty="0">
                <a:solidFill>
                  <a:srgbClr val="606060"/>
                </a:solidFill>
                <a:latin typeface="Lucida Sans Typewriter"/>
                <a:cs typeface="Lucida Sans Typewriter"/>
              </a:rPr>
              <a:t>bed bug</a:t>
            </a:r>
            <a:r>
              <a:rPr sz="1350" spc="-100" dirty="0">
                <a:solidFill>
                  <a:srgbClr val="606060"/>
                </a:solidFill>
                <a:latin typeface="Lucida Sans Typewriter"/>
                <a:cs typeface="Lucida Sans Typewriter"/>
              </a:rPr>
              <a:t> </a:t>
            </a:r>
            <a:r>
              <a:rPr sz="1350" dirty="0" smtClean="0">
                <a:solidFill>
                  <a:srgbClr val="606060"/>
                </a:solidFill>
                <a:latin typeface="Lucida Sans Typewriter"/>
                <a:cs typeface="Lucida Sans Typewriter"/>
              </a:rPr>
              <a:t>dad</a:t>
            </a:r>
            <a:r>
              <a:rPr lang="ru-RU" sz="1350" dirty="0" smtClean="0">
                <a:solidFill>
                  <a:srgbClr val="606060"/>
                </a:solidFill>
                <a:latin typeface="Lucida Sans Typewriter"/>
                <a:cs typeface="Lucida Sans Typewriter"/>
              </a:rPr>
              <a:t> </a:t>
            </a:r>
            <a:r>
              <a:rPr lang="en-US" sz="1350" dirty="0" smtClean="0">
                <a:solidFill>
                  <a:srgbClr val="606060"/>
                </a:solidFill>
                <a:latin typeface="Lucida Sans Typewriter"/>
                <a:cs typeface="Lucida Sans Typewriter"/>
              </a:rPr>
              <a:t>... yes yet</a:t>
            </a:r>
            <a:r>
              <a:rPr lang="en-US" sz="1350" spc="-100" dirty="0" smtClean="0">
                <a:solidFill>
                  <a:srgbClr val="606060"/>
                </a:solidFill>
                <a:latin typeface="Lucida Sans Typewriter"/>
                <a:cs typeface="Lucida Sans Typewriter"/>
              </a:rPr>
              <a:t> </a:t>
            </a:r>
            <a:r>
              <a:rPr lang="en-US" sz="1350" dirty="0" smtClean="0">
                <a:solidFill>
                  <a:srgbClr val="606060"/>
                </a:solidFill>
                <a:latin typeface="Lucida Sans Typewriter"/>
                <a:cs typeface="Lucida Sans Typewriter"/>
              </a:rPr>
              <a:t>zoo</a:t>
            </a:r>
            <a:endParaRPr lang="en-US" sz="1350" dirty="0" smtClean="0">
              <a:latin typeface="Lucida Sans Typewriter"/>
              <a:cs typeface="Lucida Sans Typewriter"/>
            </a:endParaRPr>
          </a:p>
          <a:p>
            <a:pPr marL="12700" marR="5080">
              <a:lnSpc>
                <a:spcPct val="129800"/>
              </a:lnSpc>
            </a:pPr>
            <a:r>
              <a:rPr lang="ru-RU" sz="1350" dirty="0" smtClean="0">
                <a:latin typeface="Lucida Sans Typewriter"/>
                <a:cs typeface="Lucida Sans Typewriter"/>
              </a:rPr>
              <a:t>	</a:t>
            </a:r>
            <a:endParaRPr sz="1350" dirty="0">
              <a:latin typeface="Lucida Sans Typewriter"/>
              <a:cs typeface="Lucida Sans Typewriter"/>
            </a:endParaRPr>
          </a:p>
        </p:txBody>
      </p:sp>
      <p:sp>
        <p:nvSpPr>
          <p:cNvPr id="23" name="object 11"/>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dirty="0" smtClean="0">
                <a:latin typeface="+mj-lt"/>
              </a:rPr>
              <a:t>Пример клиента сортировки 2</a:t>
            </a:r>
            <a:endParaRPr sz="2800" b="1" spc="125" dirty="0">
              <a:latin typeface="+mj-lt"/>
            </a:endParaRPr>
          </a:p>
        </p:txBody>
      </p:sp>
      <p:sp>
        <p:nvSpPr>
          <p:cNvPr id="24" name="object 2"/>
          <p:cNvSpPr txBox="1"/>
          <p:nvPr/>
        </p:nvSpPr>
        <p:spPr>
          <a:xfrm>
            <a:off x="789351" y="1143872"/>
            <a:ext cx="9047908" cy="1004634"/>
          </a:xfrm>
          <a:prstGeom prst="rect">
            <a:avLst/>
          </a:prstGeom>
        </p:spPr>
        <p:txBody>
          <a:bodyPr vert="horz" wrap="square" lIns="0" tIns="0" rIns="0" bIns="0" rtlCol="0">
            <a:spAutoFit/>
          </a:bodyPr>
          <a:lstStyle/>
          <a:p>
            <a:pPr marL="12700" marR="5080">
              <a:lnSpc>
                <a:spcPct val="135600"/>
              </a:lnSpc>
            </a:pPr>
            <a:r>
              <a:rPr lang="ru-RU" sz="2400" dirty="0" smtClean="0">
                <a:solidFill>
                  <a:srgbClr val="005493"/>
                </a:solidFill>
                <a:latin typeface="+mj-lt"/>
                <a:cs typeface="Lucida Sans"/>
              </a:rPr>
              <a:t>Цель</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Сортировать данные </a:t>
            </a:r>
            <a:r>
              <a:rPr lang="ru-RU" sz="2400" spc="25" dirty="0" smtClean="0">
                <a:solidFill>
                  <a:srgbClr val="8D3124"/>
                </a:solidFill>
                <a:latin typeface="+mj-lt"/>
                <a:cs typeface="Lucida Sans"/>
              </a:rPr>
              <a:t>любого </a:t>
            </a:r>
            <a:r>
              <a:rPr lang="ru-RU" sz="2400" spc="20" dirty="0" smtClean="0">
                <a:latin typeface="+mj-lt"/>
                <a:cs typeface="Lucida Sans"/>
              </a:rPr>
              <a:t>типа</a:t>
            </a:r>
            <a:r>
              <a:rPr lang="en-US" sz="2400" dirty="0" smtClean="0">
                <a:latin typeface="+mj-lt"/>
                <a:cs typeface="Lucida Sans"/>
              </a:rPr>
              <a:t>.</a:t>
            </a:r>
            <a:endParaRPr lang="en-US" sz="2400" dirty="0">
              <a:latin typeface="+mj-lt"/>
              <a:cs typeface="Lucida Sans"/>
            </a:endParaRPr>
          </a:p>
          <a:p>
            <a:pPr marL="12700" marR="5080">
              <a:lnSpc>
                <a:spcPct val="135600"/>
              </a:lnSpc>
            </a:pPr>
            <a:r>
              <a:rPr lang="ru-RU" sz="2400" dirty="0" smtClean="0">
                <a:solidFill>
                  <a:srgbClr val="005493"/>
                </a:solidFill>
                <a:latin typeface="+mj-lt"/>
                <a:cs typeface="Lucida Sans"/>
              </a:rPr>
              <a:t>Пример 2</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Сортировать слова из файла в алфавитном порядке</a:t>
            </a:r>
            <a:r>
              <a:rPr lang="en-US" sz="2400" spc="-45" dirty="0" smtClean="0">
                <a:latin typeface="+mj-lt"/>
                <a:cs typeface="Lucida Sans"/>
              </a:rPr>
              <a:t>.</a:t>
            </a:r>
            <a:endParaRPr lang="en-US" sz="2400" dirty="0">
              <a:latin typeface="+mj-lt"/>
              <a:cs typeface="Lucida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12800" y="2921000"/>
            <a:ext cx="5892800" cy="37084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81741" y="2994202"/>
            <a:ext cx="5674995" cy="3491229"/>
          </a:xfrm>
          <a:custGeom>
            <a:avLst/>
            <a:gdLst/>
            <a:ahLst/>
            <a:cxnLst/>
            <a:rect l="l" t="t" r="r" b="b"/>
            <a:pathLst>
              <a:path w="5674995" h="3491229">
                <a:moveTo>
                  <a:pt x="0" y="0"/>
                </a:moveTo>
                <a:lnTo>
                  <a:pt x="5674760" y="0"/>
                </a:lnTo>
                <a:lnTo>
                  <a:pt x="5674760" y="3490683"/>
                </a:lnTo>
                <a:lnTo>
                  <a:pt x="0" y="3490683"/>
                </a:lnTo>
                <a:lnTo>
                  <a:pt x="0" y="0"/>
                </a:lnTo>
                <a:close/>
              </a:path>
            </a:pathLst>
          </a:custGeom>
          <a:solidFill>
            <a:srgbClr val="CBCBCB"/>
          </a:solidFill>
        </p:spPr>
        <p:txBody>
          <a:bodyPr wrap="square" lIns="0" tIns="0" rIns="0" bIns="0" rtlCol="0"/>
          <a:lstStyle/>
          <a:p>
            <a:endParaRPr/>
          </a:p>
        </p:txBody>
      </p:sp>
      <p:sp>
        <p:nvSpPr>
          <p:cNvPr id="10" name="object 10"/>
          <p:cNvSpPr/>
          <p:nvPr/>
        </p:nvSpPr>
        <p:spPr>
          <a:xfrm>
            <a:off x="1034340" y="5041265"/>
            <a:ext cx="5369560" cy="267335"/>
          </a:xfrm>
          <a:custGeom>
            <a:avLst/>
            <a:gdLst/>
            <a:ahLst/>
            <a:cxnLst/>
            <a:rect l="l" t="t" r="r" b="b"/>
            <a:pathLst>
              <a:path w="5369560" h="267335">
                <a:moveTo>
                  <a:pt x="0" y="0"/>
                </a:moveTo>
                <a:lnTo>
                  <a:pt x="5369558" y="0"/>
                </a:lnTo>
                <a:lnTo>
                  <a:pt x="5369558" y="267042"/>
                </a:lnTo>
                <a:lnTo>
                  <a:pt x="0" y="267042"/>
                </a:lnTo>
                <a:lnTo>
                  <a:pt x="0" y="0"/>
                </a:lnTo>
                <a:close/>
              </a:path>
            </a:pathLst>
          </a:custGeom>
          <a:solidFill>
            <a:srgbClr val="FFFFFF"/>
          </a:solidFill>
        </p:spPr>
        <p:txBody>
          <a:bodyPr wrap="square" lIns="0" tIns="0" rIns="0" bIns="0" rtlCol="0"/>
          <a:lstStyle/>
          <a:p>
            <a:endParaRPr/>
          </a:p>
        </p:txBody>
      </p:sp>
      <p:sp>
        <p:nvSpPr>
          <p:cNvPr id="11" name="object 11"/>
          <p:cNvSpPr txBox="1"/>
          <p:nvPr/>
        </p:nvSpPr>
        <p:spPr>
          <a:xfrm>
            <a:off x="881741" y="2994202"/>
            <a:ext cx="5674995" cy="3491229"/>
          </a:xfrm>
          <a:prstGeom prst="rect">
            <a:avLst/>
          </a:prstGeom>
        </p:spPr>
        <p:txBody>
          <a:bodyPr vert="horz" wrap="square" lIns="0" tIns="57150" rIns="0" bIns="0" rtlCol="0">
            <a:spAutoFit/>
          </a:bodyPr>
          <a:lstStyle/>
          <a:p>
            <a:pPr marL="157480" marR="2867660">
              <a:lnSpc>
                <a:spcPct val="121000"/>
              </a:lnSpc>
              <a:spcBef>
                <a:spcPts val="450"/>
              </a:spcBef>
            </a:pPr>
            <a:r>
              <a:rPr sz="1500" dirty="0">
                <a:latin typeface="Lucida Sans Typewriter"/>
                <a:cs typeface="Lucida Sans Typewriter"/>
              </a:rPr>
              <a:t>import java.io.File; </a:t>
            </a:r>
            <a:endParaRPr lang="ru-RU" sz="1500" dirty="0" smtClean="0">
              <a:latin typeface="Lucida Sans Typewriter"/>
              <a:cs typeface="Lucida Sans Typewriter"/>
            </a:endParaRPr>
          </a:p>
          <a:p>
            <a:pPr marL="157480" marR="2867660">
              <a:lnSpc>
                <a:spcPct val="121000"/>
              </a:lnSpc>
              <a:spcBef>
                <a:spcPts val="450"/>
              </a:spcBef>
            </a:pPr>
            <a:r>
              <a:rPr sz="1500" dirty="0" smtClean="0">
                <a:latin typeface="Lucida Sans Typewriter"/>
                <a:cs typeface="Lucida Sans Typewriter"/>
              </a:rPr>
              <a:t>public </a:t>
            </a:r>
            <a:r>
              <a:rPr sz="1500" dirty="0">
                <a:latin typeface="Lucida Sans Typewriter"/>
                <a:cs typeface="Lucida Sans Typewriter"/>
              </a:rPr>
              <a:t>class</a:t>
            </a:r>
            <a:r>
              <a:rPr sz="1500" spc="-95" dirty="0">
                <a:latin typeface="Lucida Sans Typewriter"/>
                <a:cs typeface="Lucida Sans Typewriter"/>
              </a:rPr>
              <a:t> </a:t>
            </a:r>
            <a:r>
              <a:rPr sz="1500" dirty="0">
                <a:latin typeface="Lucida Sans Typewriter"/>
                <a:cs typeface="Lucida Sans Typewriter"/>
              </a:rPr>
              <a:t>FileSorter</a:t>
            </a:r>
          </a:p>
          <a:p>
            <a:pPr marL="157480">
              <a:lnSpc>
                <a:spcPct val="100000"/>
              </a:lnSpc>
              <a:spcBef>
                <a:spcPts val="300"/>
              </a:spcBef>
            </a:pPr>
            <a:r>
              <a:rPr sz="1500" dirty="0">
                <a:latin typeface="Lucida Sans Typewriter"/>
                <a:cs typeface="Lucida Sans Typewriter"/>
              </a:rPr>
              <a:t>{</a:t>
            </a:r>
          </a:p>
          <a:p>
            <a:pPr marL="502284">
              <a:lnSpc>
                <a:spcPct val="100000"/>
              </a:lnSpc>
              <a:spcBef>
                <a:spcPts val="375"/>
              </a:spcBef>
            </a:pPr>
            <a:r>
              <a:rPr sz="1500" dirty="0">
                <a:latin typeface="Lucida Sans Typewriter"/>
                <a:cs typeface="Lucida Sans Typewriter"/>
              </a:rPr>
              <a:t>public static void main(String[]</a:t>
            </a:r>
            <a:r>
              <a:rPr sz="1500" spc="-90" dirty="0">
                <a:latin typeface="Lucida Sans Typewriter"/>
                <a:cs typeface="Lucida Sans Typewriter"/>
              </a:rPr>
              <a:t> </a:t>
            </a:r>
            <a:r>
              <a:rPr sz="1500" dirty="0">
                <a:latin typeface="Lucida Sans Typewriter"/>
                <a:cs typeface="Lucida Sans Typewriter"/>
              </a:rPr>
              <a:t>args)</a:t>
            </a:r>
          </a:p>
          <a:p>
            <a:pPr marL="502284">
              <a:lnSpc>
                <a:spcPct val="100000"/>
              </a:lnSpc>
              <a:spcBef>
                <a:spcPts val="375"/>
              </a:spcBef>
            </a:pPr>
            <a:r>
              <a:rPr sz="1500" dirty="0">
                <a:latin typeface="Lucida Sans Typewriter"/>
                <a:cs typeface="Lucida Sans Typewriter"/>
              </a:rPr>
              <a:t>{</a:t>
            </a:r>
          </a:p>
          <a:p>
            <a:pPr marL="846455">
              <a:lnSpc>
                <a:spcPct val="100000"/>
              </a:lnSpc>
              <a:spcBef>
                <a:spcPts val="300"/>
              </a:spcBef>
            </a:pPr>
            <a:r>
              <a:rPr sz="1500" dirty="0">
                <a:latin typeface="Lucida Sans Typewriter"/>
                <a:cs typeface="Lucida Sans Typewriter"/>
              </a:rPr>
              <a:t>File directory = new</a:t>
            </a:r>
            <a:r>
              <a:rPr sz="1500" spc="-90" dirty="0">
                <a:latin typeface="Lucida Sans Typewriter"/>
                <a:cs typeface="Lucida Sans Typewriter"/>
              </a:rPr>
              <a:t> </a:t>
            </a:r>
            <a:r>
              <a:rPr sz="1500" dirty="0">
                <a:latin typeface="Lucida Sans Typewriter"/>
                <a:cs typeface="Lucida Sans Typewriter"/>
              </a:rPr>
              <a:t>File(args[0]);</a:t>
            </a:r>
          </a:p>
          <a:p>
            <a:pPr marL="846455" marR="570865">
              <a:lnSpc>
                <a:spcPct val="116799"/>
              </a:lnSpc>
              <a:spcBef>
                <a:spcPts val="75"/>
              </a:spcBef>
            </a:pPr>
            <a:r>
              <a:rPr sz="1500" dirty="0">
                <a:latin typeface="Lucida Sans Typewriter"/>
                <a:cs typeface="Lucida Sans Typewriter"/>
              </a:rPr>
              <a:t>File[] files =</a:t>
            </a:r>
            <a:r>
              <a:rPr sz="1500" spc="-90" dirty="0">
                <a:latin typeface="Lucida Sans Typewriter"/>
                <a:cs typeface="Lucida Sans Typewriter"/>
              </a:rPr>
              <a:t> </a:t>
            </a:r>
            <a:r>
              <a:rPr sz="1500" dirty="0">
                <a:latin typeface="Lucida Sans Typewriter"/>
                <a:cs typeface="Lucida Sans Typewriter"/>
              </a:rPr>
              <a:t>directory.listFiles();  </a:t>
            </a:r>
            <a:r>
              <a:rPr sz="1500" dirty="0" err="1" smtClean="0">
                <a:latin typeface="Lucida Sans Typewriter"/>
                <a:cs typeface="Lucida Sans Typewriter"/>
              </a:rPr>
              <a:t>Insertion</a:t>
            </a:r>
            <a:r>
              <a:rPr lang="en-US" sz="1500" dirty="0" err="1" smtClean="0">
                <a:latin typeface="Lucida Sans Typewriter"/>
                <a:cs typeface="Lucida Sans Typewriter"/>
              </a:rPr>
              <a:t>Sort</a:t>
            </a:r>
            <a:r>
              <a:rPr sz="1500" dirty="0" err="1" smtClean="0">
                <a:latin typeface="Lucida Sans Typewriter"/>
                <a:cs typeface="Lucida Sans Typewriter"/>
              </a:rPr>
              <a:t>.sort</a:t>
            </a:r>
            <a:r>
              <a:rPr sz="1500" dirty="0" smtClean="0">
                <a:latin typeface="Lucida Sans Typewriter"/>
                <a:cs typeface="Lucida Sans Typewriter"/>
              </a:rPr>
              <a:t>(files</a:t>
            </a:r>
            <a:r>
              <a:rPr sz="1500" dirty="0">
                <a:latin typeface="Lucida Sans Typewriter"/>
                <a:cs typeface="Lucida Sans Typewriter"/>
              </a:rPr>
              <a:t>);</a:t>
            </a:r>
          </a:p>
          <a:p>
            <a:pPr marL="1191260" marR="456565" indent="-344805">
              <a:lnSpc>
                <a:spcPct val="121000"/>
              </a:lnSpc>
            </a:pPr>
            <a:r>
              <a:rPr sz="1500" dirty="0">
                <a:latin typeface="Lucida Sans Typewriter"/>
                <a:cs typeface="Lucida Sans Typewriter"/>
              </a:rPr>
              <a:t>for (int i = 0; i &lt; files.length;</a:t>
            </a:r>
            <a:r>
              <a:rPr sz="1500" spc="-90" dirty="0">
                <a:latin typeface="Lucida Sans Typewriter"/>
                <a:cs typeface="Lucida Sans Typewriter"/>
              </a:rPr>
              <a:t> </a:t>
            </a:r>
            <a:r>
              <a:rPr sz="1500" dirty="0">
                <a:latin typeface="Lucida Sans Typewriter"/>
                <a:cs typeface="Lucida Sans Typewriter"/>
              </a:rPr>
              <a:t>i++)  </a:t>
            </a:r>
            <a:r>
              <a:rPr sz="1500" dirty="0" err="1" smtClean="0">
                <a:latin typeface="Lucida Sans Typewriter"/>
                <a:cs typeface="Lucida Sans Typewriter"/>
              </a:rPr>
              <a:t>S</a:t>
            </a:r>
            <a:r>
              <a:rPr lang="en-US" sz="1500" dirty="0" err="1" smtClean="0">
                <a:latin typeface="Lucida Sans Typewriter"/>
                <a:cs typeface="Lucida Sans Typewriter"/>
              </a:rPr>
              <a:t>ystem.out</a:t>
            </a:r>
            <a:r>
              <a:rPr sz="1500" dirty="0" err="1" smtClean="0">
                <a:latin typeface="Lucida Sans Typewriter"/>
                <a:cs typeface="Lucida Sans Typewriter"/>
              </a:rPr>
              <a:t>.println</a:t>
            </a:r>
            <a:r>
              <a:rPr sz="1500" dirty="0" smtClean="0">
                <a:latin typeface="Lucida Sans Typewriter"/>
                <a:cs typeface="Lucida Sans Typewriter"/>
              </a:rPr>
              <a:t>(files[</a:t>
            </a:r>
            <a:r>
              <a:rPr sz="1500" dirty="0" err="1" smtClean="0">
                <a:latin typeface="Lucida Sans Typewriter"/>
                <a:cs typeface="Lucida Sans Typewriter"/>
              </a:rPr>
              <a:t>i</a:t>
            </a:r>
            <a:r>
              <a:rPr sz="1500" dirty="0">
                <a:latin typeface="Lucida Sans Typewriter"/>
                <a:cs typeface="Lucida Sans Typewriter"/>
              </a:rPr>
              <a:t>].getName());</a:t>
            </a:r>
          </a:p>
          <a:p>
            <a:pPr marL="502284">
              <a:lnSpc>
                <a:spcPct val="100000"/>
              </a:lnSpc>
              <a:spcBef>
                <a:spcPts val="300"/>
              </a:spcBef>
            </a:pPr>
            <a:r>
              <a:rPr sz="1500" dirty="0">
                <a:latin typeface="Lucida Sans Typewriter"/>
                <a:cs typeface="Lucida Sans Typewriter"/>
              </a:rPr>
              <a:t>}</a:t>
            </a:r>
          </a:p>
          <a:p>
            <a:pPr marL="157480">
              <a:lnSpc>
                <a:spcPct val="100000"/>
              </a:lnSpc>
              <a:spcBef>
                <a:spcPts val="375"/>
              </a:spcBef>
            </a:pPr>
            <a:r>
              <a:rPr sz="1500" dirty="0">
                <a:latin typeface="Lucida Sans Typewriter"/>
                <a:cs typeface="Lucida Sans Typewriter"/>
              </a:rPr>
              <a:t>}</a:t>
            </a:r>
          </a:p>
        </p:txBody>
      </p:sp>
      <p:sp>
        <p:nvSpPr>
          <p:cNvPr id="4" name="object 4"/>
          <p:cNvSpPr/>
          <p:nvPr/>
        </p:nvSpPr>
        <p:spPr>
          <a:xfrm>
            <a:off x="6921500" y="2921000"/>
            <a:ext cx="2527300" cy="33782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995426" y="2994748"/>
            <a:ext cx="2308225" cy="3157220"/>
          </a:xfrm>
          <a:custGeom>
            <a:avLst/>
            <a:gdLst/>
            <a:ahLst/>
            <a:cxnLst/>
            <a:rect l="l" t="t" r="r" b="b"/>
            <a:pathLst>
              <a:path w="2308225" h="3157220">
                <a:moveTo>
                  <a:pt x="0" y="0"/>
                </a:moveTo>
                <a:lnTo>
                  <a:pt x="2308047" y="0"/>
                </a:lnTo>
                <a:lnTo>
                  <a:pt x="2308047" y="3156889"/>
                </a:lnTo>
                <a:lnTo>
                  <a:pt x="0" y="3156889"/>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7140750" y="3046258"/>
            <a:ext cx="1989455" cy="2993384"/>
          </a:xfrm>
          <a:prstGeom prst="rect">
            <a:avLst/>
          </a:prstGeom>
        </p:spPr>
        <p:txBody>
          <a:bodyPr vert="horz" wrap="square" lIns="0" tIns="0" rIns="0" bIns="0" rtlCol="0">
            <a:spAutoFit/>
          </a:bodyPr>
          <a:lstStyle/>
          <a:p>
            <a:pPr marL="12700" marR="5080">
              <a:lnSpc>
                <a:spcPct val="130700"/>
              </a:lnSpc>
            </a:pPr>
            <a:r>
              <a:rPr sz="1350" dirty="0">
                <a:solidFill>
                  <a:srgbClr val="606060"/>
                </a:solidFill>
                <a:latin typeface="Lucida Sans Typewriter"/>
                <a:cs typeface="Lucida Sans Typewriter"/>
              </a:rPr>
              <a:t>% </a:t>
            </a:r>
            <a:r>
              <a:rPr sz="1350" dirty="0">
                <a:latin typeface="Lucida Sans Typewriter"/>
                <a:cs typeface="Lucida Sans Typewriter"/>
              </a:rPr>
              <a:t>java </a:t>
            </a:r>
            <a:r>
              <a:rPr sz="1350" dirty="0" err="1" smtClean="0">
                <a:latin typeface="Lucida Sans Typewriter"/>
                <a:cs typeface="Lucida Sans Typewriter"/>
              </a:rPr>
              <a:t>FileSorter</a:t>
            </a:r>
            <a:r>
              <a:rPr lang="en-US" sz="1350" dirty="0" smtClean="0">
                <a:latin typeface="Lucida Sans Typewriter"/>
                <a:cs typeface="Lucida Sans Typewriter"/>
              </a:rPr>
              <a:t> .</a:t>
            </a:r>
            <a:r>
              <a:rPr sz="1350" dirty="0" smtClean="0">
                <a:latin typeface="Lucida Sans Typewriter"/>
                <a:cs typeface="Lucida Sans Typewriter"/>
              </a:rPr>
              <a:t>  </a:t>
            </a:r>
            <a:r>
              <a:rPr sz="1350" dirty="0">
                <a:solidFill>
                  <a:srgbClr val="606060"/>
                </a:solidFill>
                <a:latin typeface="Lucida Sans Typewriter"/>
                <a:cs typeface="Lucida Sans Typewriter"/>
              </a:rPr>
              <a:t>Insertion.class  Insertion.java  InsertionX.class  InsertionX.java  Selection.class  Selection.java  </a:t>
            </a:r>
            <a:r>
              <a:rPr sz="1350" dirty="0" err="1">
                <a:solidFill>
                  <a:srgbClr val="606060"/>
                </a:solidFill>
                <a:latin typeface="Lucida Sans Typewriter"/>
                <a:cs typeface="Lucida Sans Typewriter"/>
              </a:rPr>
              <a:t>Shell.class</a:t>
            </a:r>
            <a:r>
              <a:rPr sz="1350" dirty="0">
                <a:solidFill>
                  <a:srgbClr val="606060"/>
                </a:solidFill>
                <a:latin typeface="Lucida Sans Typewriter"/>
                <a:cs typeface="Lucida Sans Typewriter"/>
              </a:rPr>
              <a:t>  </a:t>
            </a:r>
            <a:endParaRPr lang="en-US" sz="1350" dirty="0" smtClean="0">
              <a:solidFill>
                <a:srgbClr val="606060"/>
              </a:solidFill>
              <a:latin typeface="Lucida Sans Typewriter"/>
              <a:cs typeface="Lucida Sans Typewriter"/>
            </a:endParaRPr>
          </a:p>
          <a:p>
            <a:pPr marL="12700" marR="5080">
              <a:lnSpc>
                <a:spcPct val="130700"/>
              </a:lnSpc>
            </a:pPr>
            <a:r>
              <a:rPr sz="1350" dirty="0" smtClean="0">
                <a:solidFill>
                  <a:srgbClr val="606060"/>
                </a:solidFill>
                <a:latin typeface="Lucida Sans Typewriter"/>
                <a:cs typeface="Lucida Sans Typewriter"/>
              </a:rPr>
              <a:t>Shell.java  </a:t>
            </a:r>
            <a:endParaRPr lang="en-US" sz="1350" dirty="0" smtClean="0">
              <a:solidFill>
                <a:srgbClr val="606060"/>
              </a:solidFill>
              <a:latin typeface="Lucida Sans Typewriter"/>
              <a:cs typeface="Lucida Sans Typewriter"/>
            </a:endParaRPr>
          </a:p>
          <a:p>
            <a:pPr marL="12700" marR="5080">
              <a:lnSpc>
                <a:spcPct val="130700"/>
              </a:lnSpc>
            </a:pPr>
            <a:r>
              <a:rPr sz="1350" dirty="0" err="1" smtClean="0">
                <a:solidFill>
                  <a:srgbClr val="606060"/>
                </a:solidFill>
                <a:latin typeface="Lucida Sans Typewriter"/>
                <a:cs typeface="Lucida Sans Typewriter"/>
              </a:rPr>
              <a:t>ShellX.class</a:t>
            </a:r>
            <a:r>
              <a:rPr sz="1350" dirty="0" smtClean="0">
                <a:solidFill>
                  <a:srgbClr val="606060"/>
                </a:solidFill>
                <a:latin typeface="Lucida Sans Typewriter"/>
                <a:cs typeface="Lucida Sans Typewriter"/>
              </a:rPr>
              <a:t>  </a:t>
            </a:r>
            <a:endParaRPr lang="en-US" sz="1350" dirty="0" smtClean="0">
              <a:solidFill>
                <a:srgbClr val="606060"/>
              </a:solidFill>
              <a:latin typeface="Lucida Sans Typewriter"/>
              <a:cs typeface="Lucida Sans Typewriter"/>
            </a:endParaRPr>
          </a:p>
          <a:p>
            <a:pPr marL="12700" marR="5080">
              <a:lnSpc>
                <a:spcPct val="130700"/>
              </a:lnSpc>
            </a:pPr>
            <a:r>
              <a:rPr sz="1350" dirty="0" smtClean="0">
                <a:solidFill>
                  <a:srgbClr val="606060"/>
                </a:solidFill>
                <a:latin typeface="Lucida Sans Typewriter"/>
                <a:cs typeface="Lucida Sans Typewriter"/>
              </a:rPr>
              <a:t>ShellX.java</a:t>
            </a:r>
            <a:endParaRPr sz="1350" dirty="0">
              <a:latin typeface="Lucida Sans Typewriter"/>
              <a:cs typeface="Lucida Sans Typewriter"/>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6</a:t>
            </a:fld>
            <a:endParaRPr dirty="0"/>
          </a:p>
        </p:txBody>
      </p:sp>
      <p:sp>
        <p:nvSpPr>
          <p:cNvPr id="14" name="object 11"/>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dirty="0" smtClean="0">
                <a:latin typeface="+mj-lt"/>
              </a:rPr>
              <a:t>Пример клиента сортировки 3</a:t>
            </a:r>
            <a:endParaRPr sz="2800" b="1" spc="125" dirty="0">
              <a:latin typeface="+mj-lt"/>
            </a:endParaRPr>
          </a:p>
        </p:txBody>
      </p:sp>
      <p:sp>
        <p:nvSpPr>
          <p:cNvPr id="15" name="object 2"/>
          <p:cNvSpPr txBox="1"/>
          <p:nvPr/>
        </p:nvSpPr>
        <p:spPr>
          <a:xfrm>
            <a:off x="789351" y="1143872"/>
            <a:ext cx="8514300" cy="1506951"/>
          </a:xfrm>
          <a:prstGeom prst="rect">
            <a:avLst/>
          </a:prstGeom>
        </p:spPr>
        <p:txBody>
          <a:bodyPr vert="horz" wrap="square" lIns="0" tIns="0" rIns="0" bIns="0" rtlCol="0">
            <a:spAutoFit/>
          </a:bodyPr>
          <a:lstStyle/>
          <a:p>
            <a:pPr marL="12700" marR="5080">
              <a:lnSpc>
                <a:spcPct val="135600"/>
              </a:lnSpc>
            </a:pPr>
            <a:r>
              <a:rPr lang="ru-RU" sz="2400" dirty="0" smtClean="0">
                <a:solidFill>
                  <a:srgbClr val="005493"/>
                </a:solidFill>
                <a:latin typeface="+mj-lt"/>
                <a:cs typeface="Lucida Sans"/>
              </a:rPr>
              <a:t>Цель</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Сортировать данные </a:t>
            </a:r>
            <a:r>
              <a:rPr lang="ru-RU" sz="2400" spc="25" dirty="0" smtClean="0">
                <a:solidFill>
                  <a:srgbClr val="8D3124"/>
                </a:solidFill>
                <a:latin typeface="+mj-lt"/>
                <a:cs typeface="Lucida Sans"/>
              </a:rPr>
              <a:t>любого </a:t>
            </a:r>
            <a:r>
              <a:rPr lang="ru-RU" sz="2400" spc="20" dirty="0" smtClean="0">
                <a:latin typeface="+mj-lt"/>
                <a:cs typeface="Lucida Sans"/>
              </a:rPr>
              <a:t>типа</a:t>
            </a:r>
            <a:r>
              <a:rPr lang="en-US" sz="2400" dirty="0" smtClean="0">
                <a:latin typeface="+mj-lt"/>
                <a:cs typeface="Lucida Sans"/>
              </a:rPr>
              <a:t>.</a:t>
            </a:r>
            <a:endParaRPr lang="en-US" sz="2400" dirty="0">
              <a:latin typeface="+mj-lt"/>
              <a:cs typeface="Lucida Sans"/>
            </a:endParaRPr>
          </a:p>
          <a:p>
            <a:pPr marL="12700" marR="5080">
              <a:lnSpc>
                <a:spcPct val="135600"/>
              </a:lnSpc>
            </a:pPr>
            <a:r>
              <a:rPr lang="ru-RU" sz="2400" dirty="0" smtClean="0">
                <a:solidFill>
                  <a:srgbClr val="005493"/>
                </a:solidFill>
                <a:latin typeface="+mj-lt"/>
                <a:cs typeface="Lucida Sans"/>
              </a:rPr>
              <a:t>Пример 3</a:t>
            </a:r>
            <a:r>
              <a:rPr sz="2400" dirty="0" smtClean="0">
                <a:solidFill>
                  <a:srgbClr val="005493"/>
                </a:solidFill>
                <a:latin typeface="+mj-lt"/>
                <a:cs typeface="Lucida Sans"/>
              </a:rPr>
              <a:t>.</a:t>
            </a:r>
            <a:r>
              <a:rPr lang="ru-RU" sz="2400" dirty="0" smtClean="0">
                <a:solidFill>
                  <a:srgbClr val="005493"/>
                </a:solidFill>
                <a:latin typeface="+mj-lt"/>
                <a:cs typeface="Lucida Sans"/>
              </a:rPr>
              <a:t> </a:t>
            </a:r>
            <a:r>
              <a:rPr lang="ru-RU" sz="2400" dirty="0" smtClean="0">
                <a:latin typeface="+mj-lt"/>
                <a:cs typeface="Lucida Sans"/>
              </a:rPr>
              <a:t>Сортировать файлы в заданной директории </a:t>
            </a:r>
            <a:r>
              <a:rPr lang="en-US" sz="2400" dirty="0" smtClean="0">
                <a:latin typeface="+mj-lt"/>
                <a:cs typeface="Lucida Sans"/>
              </a:rPr>
              <a:t/>
            </a:r>
            <a:br>
              <a:rPr lang="en-US" sz="2400" dirty="0" smtClean="0">
                <a:latin typeface="+mj-lt"/>
                <a:cs typeface="Lucida Sans"/>
              </a:rPr>
            </a:br>
            <a:r>
              <a:rPr lang="ru-RU" sz="2400" dirty="0" smtClean="0">
                <a:latin typeface="+mj-lt"/>
                <a:cs typeface="Lucida Sans"/>
              </a:rPr>
              <a:t>по имени файла</a:t>
            </a:r>
            <a:r>
              <a:rPr lang="en-US" sz="2400" spc="-45" dirty="0" smtClean="0">
                <a:latin typeface="+mj-lt"/>
                <a:cs typeface="Lucida Sans"/>
              </a:rPr>
              <a:t>.</a:t>
            </a:r>
            <a:endParaRPr lang="en-US" sz="2400" dirty="0">
              <a:latin typeface="+mj-lt"/>
              <a:cs typeface="Lucida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45" dirty="0" smtClean="0">
                <a:latin typeface="+mj-lt"/>
              </a:rPr>
              <a:t>Обратный вызов (</a:t>
            </a:r>
            <a:r>
              <a:rPr lang="en-US" sz="2800" b="1" spc="-45" dirty="0" smtClean="0">
                <a:latin typeface="+mj-lt"/>
              </a:rPr>
              <a:t>callback)</a:t>
            </a:r>
            <a:endParaRPr sz="2800" b="1" spc="-100" dirty="0">
              <a:latin typeface="+mj-l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7</a:t>
            </a:fld>
            <a:endParaRPr dirty="0"/>
          </a:p>
        </p:txBody>
      </p:sp>
      <p:sp>
        <p:nvSpPr>
          <p:cNvPr id="3" name="object 3"/>
          <p:cNvSpPr txBox="1"/>
          <p:nvPr/>
        </p:nvSpPr>
        <p:spPr>
          <a:xfrm>
            <a:off x="789351" y="1241530"/>
            <a:ext cx="8307070" cy="5779403"/>
          </a:xfrm>
          <a:prstGeom prst="rect">
            <a:avLst/>
          </a:prstGeom>
        </p:spPr>
        <p:txBody>
          <a:bodyPr vert="horz" wrap="square" lIns="0" tIns="0" rIns="0" bIns="0" rtlCol="0">
            <a:spAutoFit/>
          </a:bodyPr>
          <a:lstStyle/>
          <a:p>
            <a:pPr marL="12700" marR="5080">
              <a:lnSpc>
                <a:spcPct val="135600"/>
              </a:lnSpc>
            </a:pPr>
            <a:r>
              <a:rPr lang="ru-RU" sz="2000" dirty="0">
                <a:solidFill>
                  <a:srgbClr val="005493"/>
                </a:solidFill>
                <a:latin typeface="+mj-lt"/>
                <a:cs typeface="Lucida Sans"/>
              </a:rPr>
              <a:t>Цель. </a:t>
            </a:r>
            <a:r>
              <a:rPr lang="ru-RU" sz="2000" dirty="0" smtClean="0">
                <a:latin typeface="+mj-lt"/>
                <a:cs typeface="Lucida Sans"/>
              </a:rPr>
              <a:t>Сортировать данные </a:t>
            </a:r>
            <a:r>
              <a:rPr lang="ru-RU" sz="2000" spc="25" dirty="0" smtClean="0">
                <a:solidFill>
                  <a:srgbClr val="8D3124"/>
                </a:solidFill>
                <a:latin typeface="+mj-lt"/>
                <a:cs typeface="Lucida Sans"/>
              </a:rPr>
              <a:t>любого </a:t>
            </a:r>
            <a:r>
              <a:rPr lang="ru-RU" sz="2000" spc="20" dirty="0" smtClean="0">
                <a:latin typeface="+mj-lt"/>
                <a:cs typeface="Lucida Sans"/>
              </a:rPr>
              <a:t>типа</a:t>
            </a:r>
            <a:r>
              <a:rPr lang="ru-RU" sz="2000" dirty="0" smtClean="0">
                <a:latin typeface="+mj-lt"/>
                <a:cs typeface="Lucida Sans"/>
              </a:rPr>
              <a:t>.</a:t>
            </a:r>
          </a:p>
          <a:p>
            <a:pPr>
              <a:lnSpc>
                <a:spcPct val="100000"/>
              </a:lnSpc>
            </a:pPr>
            <a:endParaRPr sz="2000" dirty="0">
              <a:latin typeface="+mj-lt"/>
              <a:cs typeface="Times New Roman"/>
            </a:endParaRPr>
          </a:p>
          <a:p>
            <a:pPr marL="12700">
              <a:lnSpc>
                <a:spcPct val="100000"/>
              </a:lnSpc>
              <a:tabLst>
                <a:tab pos="407034" algn="l"/>
              </a:tabLst>
            </a:pPr>
            <a:r>
              <a:rPr lang="ru-RU" sz="2000" dirty="0">
                <a:solidFill>
                  <a:srgbClr val="005493"/>
                </a:solidFill>
                <a:latin typeface="+mj-lt"/>
                <a:cs typeface="Lucida Sans"/>
              </a:rPr>
              <a:t>В</a:t>
            </a:r>
            <a:r>
              <a:rPr sz="2000" dirty="0" smtClean="0">
                <a:solidFill>
                  <a:srgbClr val="005493"/>
                </a:solidFill>
                <a:latin typeface="+mj-lt"/>
                <a:cs typeface="Lucida Sans"/>
              </a:rPr>
              <a:t>.</a:t>
            </a:r>
            <a:r>
              <a:rPr lang="ru-RU" sz="2000" dirty="0">
                <a:solidFill>
                  <a:srgbClr val="005493"/>
                </a:solidFill>
                <a:latin typeface="+mj-lt"/>
                <a:cs typeface="Lucida Sans"/>
              </a:rPr>
              <a:t> </a:t>
            </a:r>
            <a:r>
              <a:rPr lang="ru-RU" sz="2000" spc="40" dirty="0" smtClean="0">
                <a:latin typeface="+mj-lt"/>
                <a:cs typeface="Lucida Sans"/>
              </a:rPr>
              <a:t>Как метод</a:t>
            </a:r>
            <a:r>
              <a:rPr sz="2000" dirty="0" smtClean="0">
                <a:latin typeface="+mj-lt"/>
                <a:cs typeface="Lucida Sans"/>
              </a:rPr>
              <a:t> </a:t>
            </a:r>
            <a:r>
              <a:rPr sz="2000" dirty="0">
                <a:latin typeface="+mj-lt"/>
                <a:cs typeface="Lucida Sans Typewriter"/>
              </a:rPr>
              <a:t>sort() </a:t>
            </a:r>
            <a:r>
              <a:rPr lang="ru-RU" sz="2000" spc="30" dirty="0" smtClean="0">
                <a:latin typeface="+mj-lt"/>
                <a:cs typeface="Lucida Sans"/>
              </a:rPr>
              <a:t>узнает как сравнивать данные различных типов (</a:t>
            </a:r>
            <a:r>
              <a:rPr sz="2000" dirty="0" smtClean="0">
                <a:latin typeface="+mj-lt"/>
                <a:cs typeface="Lucida Sans Typewriter"/>
              </a:rPr>
              <a:t>Double</a:t>
            </a:r>
            <a:r>
              <a:rPr sz="2000" dirty="0">
                <a:latin typeface="+mj-lt"/>
                <a:cs typeface="Lucida Sans"/>
              </a:rPr>
              <a:t>, </a:t>
            </a:r>
            <a:r>
              <a:rPr sz="2000" dirty="0">
                <a:latin typeface="+mj-lt"/>
                <a:cs typeface="Lucida Sans Typewriter"/>
              </a:rPr>
              <a:t>String</a:t>
            </a:r>
            <a:r>
              <a:rPr sz="2000" dirty="0">
                <a:latin typeface="+mj-lt"/>
                <a:cs typeface="Lucida Sans"/>
              </a:rPr>
              <a:t>,</a:t>
            </a:r>
            <a:r>
              <a:rPr sz="2000" spc="-240" dirty="0">
                <a:latin typeface="+mj-lt"/>
                <a:cs typeface="Lucida Sans"/>
              </a:rPr>
              <a:t> </a:t>
            </a:r>
            <a:r>
              <a:rPr lang="ru-RU" sz="2000" dirty="0" smtClean="0">
                <a:latin typeface="+mj-lt"/>
                <a:cs typeface="Lucida Sans"/>
              </a:rPr>
              <a:t>и </a:t>
            </a:r>
            <a:r>
              <a:rPr sz="2000" dirty="0" err="1" smtClean="0">
                <a:latin typeface="+mj-lt"/>
                <a:cs typeface="Lucida Sans Typewriter"/>
              </a:rPr>
              <a:t>java.io.File</a:t>
            </a:r>
            <a:r>
              <a:rPr lang="ru-RU" sz="2000" dirty="0" smtClean="0">
                <a:latin typeface="+mj-lt"/>
                <a:cs typeface="Lucida Sans Typewriter"/>
              </a:rPr>
              <a:t>) </a:t>
            </a:r>
            <a:r>
              <a:rPr sz="2000" spc="-509" dirty="0" smtClean="0">
                <a:latin typeface="+mj-lt"/>
                <a:cs typeface="Lucida Sans Typewriter"/>
              </a:rPr>
              <a:t> </a:t>
            </a:r>
            <a:r>
              <a:rPr lang="ru-RU" sz="2000" spc="-509" dirty="0" smtClean="0">
                <a:latin typeface="+mj-lt"/>
                <a:cs typeface="Lucida Sans Typewriter"/>
              </a:rPr>
              <a:t> </a:t>
            </a:r>
            <a:r>
              <a:rPr lang="ru-RU" sz="2000" spc="15" dirty="0" smtClean="0">
                <a:latin typeface="+mj-lt"/>
                <a:cs typeface="Lucida Sans"/>
              </a:rPr>
              <a:t>без какой-либо информации о типе ключа элементов</a:t>
            </a:r>
            <a:r>
              <a:rPr sz="2000" spc="20" dirty="0" smtClean="0">
                <a:latin typeface="+mj-lt"/>
                <a:cs typeface="Lucida Sans"/>
              </a:rPr>
              <a:t>?</a:t>
            </a:r>
            <a:endParaRPr sz="2000" dirty="0">
              <a:latin typeface="+mj-lt"/>
              <a:cs typeface="Lucida Sans"/>
            </a:endParaRPr>
          </a:p>
          <a:p>
            <a:pPr>
              <a:lnSpc>
                <a:spcPct val="100000"/>
              </a:lnSpc>
            </a:pPr>
            <a:endParaRPr sz="2000" dirty="0">
              <a:latin typeface="+mj-lt"/>
              <a:cs typeface="Times New Roman"/>
            </a:endParaRPr>
          </a:p>
          <a:p>
            <a:pPr>
              <a:lnSpc>
                <a:spcPct val="100000"/>
              </a:lnSpc>
              <a:spcBef>
                <a:spcPts val="15"/>
              </a:spcBef>
            </a:pPr>
            <a:endParaRPr sz="2000" dirty="0">
              <a:latin typeface="+mj-lt"/>
              <a:cs typeface="Times New Roman"/>
            </a:endParaRPr>
          </a:p>
          <a:p>
            <a:pPr marL="12700">
              <a:lnSpc>
                <a:spcPts val="1945"/>
              </a:lnSpc>
            </a:pPr>
            <a:r>
              <a:rPr lang="ru-RU" sz="2000" dirty="0" smtClean="0">
                <a:solidFill>
                  <a:srgbClr val="005493"/>
                </a:solidFill>
                <a:latin typeface="+mj-lt"/>
                <a:cs typeface="Lucida Sans"/>
              </a:rPr>
              <a:t>Обратный вызов </a:t>
            </a:r>
            <a:r>
              <a:rPr sz="2000" dirty="0" smtClean="0">
                <a:solidFill>
                  <a:srgbClr val="005493"/>
                </a:solidFill>
                <a:latin typeface="+mj-lt"/>
                <a:cs typeface="Lucida Sans"/>
              </a:rPr>
              <a:t>= </a:t>
            </a:r>
            <a:r>
              <a:rPr lang="ru-RU" sz="2000" dirty="0" smtClean="0">
                <a:solidFill>
                  <a:srgbClr val="005493"/>
                </a:solidFill>
                <a:latin typeface="+mj-lt"/>
                <a:cs typeface="Lucida Sans"/>
              </a:rPr>
              <a:t>ссылка на исполняемый код</a:t>
            </a:r>
            <a:r>
              <a:rPr sz="2000" dirty="0" smtClean="0">
                <a:solidFill>
                  <a:srgbClr val="005493"/>
                </a:solidFill>
                <a:latin typeface="+mj-lt"/>
                <a:cs typeface="Lucida Sans"/>
              </a:rPr>
              <a:t>.</a:t>
            </a:r>
            <a:endParaRPr sz="2000" dirty="0">
              <a:latin typeface="+mj-lt"/>
              <a:cs typeface="Lucida Sans"/>
            </a:endParaRPr>
          </a:p>
          <a:p>
            <a:pPr marL="63500">
              <a:lnSpc>
                <a:spcPts val="3050"/>
              </a:lnSpc>
            </a:pPr>
            <a:r>
              <a:rPr sz="2000" baseline="-12037" dirty="0" smtClean="0">
                <a:latin typeface="+mj-lt"/>
                <a:cs typeface="PMingLiU"/>
              </a:rPr>
              <a:t>・</a:t>
            </a:r>
            <a:r>
              <a:rPr lang="ru-RU" sz="2000" dirty="0" smtClean="0">
                <a:latin typeface="+mj-lt"/>
                <a:cs typeface="Lucida Sans"/>
              </a:rPr>
              <a:t>Клиент передает массив объектов в функцию </a:t>
            </a:r>
            <a:r>
              <a:rPr sz="2000" dirty="0" smtClean="0">
                <a:latin typeface="+mj-lt"/>
                <a:cs typeface="Lucida Sans Typewriter"/>
              </a:rPr>
              <a:t>sort()</a:t>
            </a:r>
            <a:r>
              <a:rPr sz="2000" dirty="0" smtClean="0">
                <a:latin typeface="+mj-lt"/>
                <a:cs typeface="Lucida Sans"/>
              </a:rPr>
              <a:t>.</a:t>
            </a:r>
            <a:endParaRPr sz="2000" dirty="0">
              <a:latin typeface="+mj-lt"/>
              <a:cs typeface="Lucida Sans"/>
            </a:endParaRPr>
          </a:p>
          <a:p>
            <a:pPr marL="63500">
              <a:lnSpc>
                <a:spcPts val="3265"/>
              </a:lnSpc>
            </a:pPr>
            <a:r>
              <a:rPr sz="2000" baseline="-12037" dirty="0" smtClean="0">
                <a:latin typeface="+mj-lt"/>
                <a:cs typeface="PMingLiU"/>
              </a:rPr>
              <a:t>・</a:t>
            </a:r>
            <a:r>
              <a:rPr lang="ru-RU" sz="2000" dirty="0" smtClean="0">
                <a:latin typeface="+mj-lt"/>
                <a:cs typeface="PMingLiU"/>
              </a:rPr>
              <a:t>Функция </a:t>
            </a:r>
            <a:r>
              <a:rPr sz="2000" dirty="0" smtClean="0">
                <a:latin typeface="+mj-lt"/>
                <a:cs typeface="Lucida Sans Typewriter"/>
              </a:rPr>
              <a:t>sort()</a:t>
            </a:r>
            <a:r>
              <a:rPr lang="ru-RU" sz="2000" dirty="0" smtClean="0">
                <a:latin typeface="+mj-lt"/>
                <a:cs typeface="Lucida Sans Typewriter"/>
              </a:rPr>
              <a:t> </a:t>
            </a:r>
            <a:r>
              <a:rPr lang="ru-RU" sz="2000" dirty="0" smtClean="0">
                <a:latin typeface="+mj-lt"/>
                <a:cs typeface="Lucida Sans"/>
              </a:rPr>
              <a:t>делает обратный вызов метода объекта </a:t>
            </a:r>
            <a:r>
              <a:rPr sz="2000" dirty="0" err="1" smtClean="0">
                <a:latin typeface="+mj-lt"/>
                <a:cs typeface="Lucida Sans Typewriter"/>
              </a:rPr>
              <a:t>compareTo</a:t>
            </a:r>
            <a:r>
              <a:rPr sz="2000" dirty="0" smtClean="0">
                <a:latin typeface="+mj-lt"/>
                <a:cs typeface="Lucida Sans Typewriter"/>
              </a:rPr>
              <a:t>()</a:t>
            </a:r>
            <a:r>
              <a:rPr sz="2000" dirty="0" smtClean="0">
                <a:latin typeface="+mj-lt"/>
                <a:cs typeface="Lucida Sans"/>
              </a:rPr>
              <a:t>.</a:t>
            </a:r>
            <a:endParaRPr sz="2000" dirty="0">
              <a:latin typeface="+mj-lt"/>
              <a:cs typeface="Lucida Sans"/>
            </a:endParaRPr>
          </a:p>
          <a:p>
            <a:pPr>
              <a:lnSpc>
                <a:spcPct val="100000"/>
              </a:lnSpc>
              <a:spcBef>
                <a:spcPts val="5"/>
              </a:spcBef>
            </a:pPr>
            <a:endParaRPr sz="2000" dirty="0">
              <a:latin typeface="+mj-lt"/>
              <a:cs typeface="Times New Roman"/>
            </a:endParaRPr>
          </a:p>
          <a:p>
            <a:pPr marL="12700">
              <a:lnSpc>
                <a:spcPts val="1945"/>
              </a:lnSpc>
            </a:pPr>
            <a:r>
              <a:rPr lang="ru-RU" sz="2000" dirty="0" smtClean="0">
                <a:solidFill>
                  <a:srgbClr val="005493"/>
                </a:solidFill>
                <a:latin typeface="+mj-lt"/>
                <a:cs typeface="Lucida Sans"/>
              </a:rPr>
              <a:t>Реализация обратных вызовов</a:t>
            </a:r>
            <a:r>
              <a:rPr sz="2000" dirty="0" smtClean="0">
                <a:solidFill>
                  <a:srgbClr val="005493"/>
                </a:solidFill>
                <a:latin typeface="+mj-lt"/>
                <a:cs typeface="Lucida Sans"/>
              </a:rPr>
              <a:t>.</a:t>
            </a:r>
            <a:endParaRPr sz="2000" dirty="0">
              <a:latin typeface="+mj-lt"/>
              <a:cs typeface="Lucida Sans"/>
            </a:endParaRPr>
          </a:p>
          <a:p>
            <a:pPr marL="63500">
              <a:lnSpc>
                <a:spcPts val="3050"/>
              </a:lnSpc>
              <a:tabLst>
                <a:tab pos="1116965" algn="l"/>
              </a:tabLst>
            </a:pPr>
            <a:r>
              <a:rPr sz="2000" spc="22" baseline="-12037" dirty="0">
                <a:latin typeface="+mj-lt"/>
                <a:cs typeface="PMingLiU"/>
              </a:rPr>
              <a:t>・</a:t>
            </a:r>
            <a:r>
              <a:rPr sz="2000" spc="15" dirty="0">
                <a:latin typeface="+mj-lt"/>
                <a:cs typeface="Lucida Sans"/>
              </a:rPr>
              <a:t>Java</a:t>
            </a:r>
            <a:r>
              <a:rPr sz="2000" spc="15" dirty="0" smtClean="0">
                <a:latin typeface="+mj-lt"/>
                <a:cs typeface="Lucida Sans"/>
              </a:rPr>
              <a:t>:</a:t>
            </a:r>
            <a:r>
              <a:rPr lang="ru-RU" sz="2000" spc="15" dirty="0" smtClean="0">
                <a:latin typeface="+mj-lt"/>
                <a:cs typeface="Lucida Sans"/>
              </a:rPr>
              <a:t> </a:t>
            </a:r>
            <a:r>
              <a:rPr lang="ru-RU" sz="2000" dirty="0" smtClean="0">
                <a:solidFill>
                  <a:srgbClr val="8D3124"/>
                </a:solidFill>
                <a:latin typeface="+mj-lt"/>
                <a:cs typeface="Lucida Sans"/>
              </a:rPr>
              <a:t>интерфейсы</a:t>
            </a:r>
            <a:r>
              <a:rPr sz="2000" dirty="0" smtClean="0">
                <a:latin typeface="+mj-lt"/>
                <a:cs typeface="Lucida Sans"/>
              </a:rPr>
              <a:t>.</a:t>
            </a:r>
            <a:endParaRPr sz="2000" dirty="0">
              <a:latin typeface="+mj-lt"/>
              <a:cs typeface="Lucida Sans"/>
            </a:endParaRPr>
          </a:p>
          <a:p>
            <a:pPr marL="63500">
              <a:lnSpc>
                <a:spcPts val="2930"/>
              </a:lnSpc>
              <a:tabLst>
                <a:tab pos="820419" algn="l"/>
              </a:tabLst>
            </a:pPr>
            <a:r>
              <a:rPr sz="2000" baseline="-12037" dirty="0">
                <a:latin typeface="+mj-lt"/>
                <a:cs typeface="PMingLiU"/>
              </a:rPr>
              <a:t>・</a:t>
            </a:r>
            <a:r>
              <a:rPr sz="2000" dirty="0" smtClean="0">
                <a:latin typeface="+mj-lt"/>
                <a:cs typeface="Lucida Sans"/>
              </a:rPr>
              <a:t>C:</a:t>
            </a:r>
            <a:r>
              <a:rPr lang="ru-RU" sz="2000" dirty="0" smtClean="0">
                <a:latin typeface="+mj-lt"/>
                <a:cs typeface="Lucida Sans"/>
              </a:rPr>
              <a:t> указатели на функцию</a:t>
            </a:r>
            <a:r>
              <a:rPr sz="2000" dirty="0" smtClean="0">
                <a:latin typeface="+mj-lt"/>
                <a:cs typeface="Lucida Sans"/>
              </a:rPr>
              <a:t>.</a:t>
            </a:r>
            <a:endParaRPr sz="2000" dirty="0">
              <a:latin typeface="+mj-lt"/>
              <a:cs typeface="Lucida Sans"/>
            </a:endParaRPr>
          </a:p>
          <a:p>
            <a:pPr marL="63500">
              <a:lnSpc>
                <a:spcPts val="2930"/>
              </a:lnSpc>
              <a:tabLst>
                <a:tab pos="1109980" algn="l"/>
              </a:tabLst>
            </a:pPr>
            <a:r>
              <a:rPr sz="2000" baseline="-12037" dirty="0">
                <a:latin typeface="+mj-lt"/>
                <a:cs typeface="PMingLiU"/>
              </a:rPr>
              <a:t>・</a:t>
            </a:r>
            <a:r>
              <a:rPr sz="2000" dirty="0">
                <a:latin typeface="+mj-lt"/>
                <a:cs typeface="Lucida Sans"/>
              </a:rPr>
              <a:t>C</a:t>
            </a:r>
            <a:r>
              <a:rPr sz="2000" dirty="0" smtClean="0">
                <a:latin typeface="+mj-lt"/>
                <a:cs typeface="Lucida Sans"/>
              </a:rPr>
              <a:t>++:</a:t>
            </a:r>
            <a:r>
              <a:rPr lang="ru-RU" sz="2000" dirty="0" smtClean="0">
                <a:latin typeface="+mj-lt"/>
                <a:cs typeface="Lucida Sans"/>
              </a:rPr>
              <a:t> </a:t>
            </a:r>
            <a:r>
              <a:rPr lang="ru-RU" sz="2000" spc="10" dirty="0" smtClean="0">
                <a:latin typeface="+mj-lt"/>
                <a:cs typeface="Lucida Sans"/>
              </a:rPr>
              <a:t>функциональные объекты</a:t>
            </a:r>
            <a:r>
              <a:rPr sz="2000" dirty="0" smtClean="0">
                <a:latin typeface="+mj-lt"/>
                <a:cs typeface="Lucida Sans"/>
              </a:rPr>
              <a:t>.</a:t>
            </a:r>
            <a:endParaRPr sz="2000" dirty="0">
              <a:latin typeface="+mj-lt"/>
              <a:cs typeface="Lucida Sans"/>
            </a:endParaRPr>
          </a:p>
          <a:p>
            <a:pPr marL="63500">
              <a:lnSpc>
                <a:spcPts val="2930"/>
              </a:lnSpc>
              <a:tabLst>
                <a:tab pos="965200" algn="l"/>
              </a:tabLst>
            </a:pPr>
            <a:r>
              <a:rPr sz="2000" baseline="-12037" dirty="0">
                <a:latin typeface="+mj-lt"/>
                <a:cs typeface="PMingLiU"/>
              </a:rPr>
              <a:t>・</a:t>
            </a:r>
            <a:r>
              <a:rPr sz="2000" dirty="0">
                <a:latin typeface="+mj-lt"/>
                <a:cs typeface="Lucida Sans"/>
              </a:rPr>
              <a:t>C</a:t>
            </a:r>
            <a:r>
              <a:rPr sz="2000" dirty="0" smtClean="0">
                <a:latin typeface="+mj-lt"/>
                <a:cs typeface="Lucida Sans"/>
              </a:rPr>
              <a:t>#:</a:t>
            </a:r>
            <a:r>
              <a:rPr lang="ru-RU" sz="2000" dirty="0">
                <a:latin typeface="+mj-lt"/>
                <a:cs typeface="Lucida Sans"/>
              </a:rPr>
              <a:t> </a:t>
            </a:r>
            <a:r>
              <a:rPr lang="ru-RU" sz="2000" dirty="0" smtClean="0">
                <a:latin typeface="+mj-lt"/>
                <a:cs typeface="Lucida Sans"/>
              </a:rPr>
              <a:t>делегаты</a:t>
            </a:r>
            <a:r>
              <a:rPr sz="2000" dirty="0" smtClean="0">
                <a:latin typeface="+mj-lt"/>
                <a:cs typeface="Lucida Sans"/>
              </a:rPr>
              <a:t>.</a:t>
            </a:r>
            <a:endParaRPr sz="2000" dirty="0">
              <a:latin typeface="+mj-lt"/>
              <a:cs typeface="Lucida Sans"/>
            </a:endParaRPr>
          </a:p>
          <a:p>
            <a:pPr marL="63500">
              <a:lnSpc>
                <a:spcPts val="3265"/>
              </a:lnSpc>
              <a:tabLst>
                <a:tab pos="3675379" algn="l"/>
              </a:tabLst>
            </a:pPr>
            <a:r>
              <a:rPr sz="2000" spc="15" baseline="-12037" dirty="0">
                <a:latin typeface="+mj-lt"/>
                <a:cs typeface="PMingLiU"/>
              </a:rPr>
              <a:t>・</a:t>
            </a:r>
            <a:r>
              <a:rPr sz="2000" spc="10" dirty="0">
                <a:latin typeface="+mj-lt"/>
                <a:cs typeface="Lucida Sans"/>
              </a:rPr>
              <a:t>Python, </a:t>
            </a:r>
            <a:r>
              <a:rPr sz="2000" dirty="0">
                <a:latin typeface="+mj-lt"/>
                <a:cs typeface="Lucida Sans"/>
              </a:rPr>
              <a:t>Perl, ML,</a:t>
            </a:r>
            <a:r>
              <a:rPr sz="2000" spc="5" dirty="0">
                <a:latin typeface="+mj-lt"/>
                <a:cs typeface="Lucida Sans"/>
              </a:rPr>
              <a:t> </a:t>
            </a:r>
            <a:r>
              <a:rPr sz="2000" spc="10" dirty="0" err="1" smtClean="0">
                <a:latin typeface="+mj-lt"/>
                <a:cs typeface="Lucida Sans"/>
              </a:rPr>
              <a:t>Javascript</a:t>
            </a:r>
            <a:r>
              <a:rPr sz="2000" spc="10" dirty="0" smtClean="0">
                <a:latin typeface="+mj-lt"/>
                <a:cs typeface="Lucida Sans"/>
              </a:rPr>
              <a:t>:</a:t>
            </a:r>
            <a:r>
              <a:rPr lang="ru-RU" sz="2000" spc="10" dirty="0" smtClean="0">
                <a:latin typeface="+mj-lt"/>
                <a:cs typeface="Lucida Sans"/>
              </a:rPr>
              <a:t> фун</a:t>
            </a:r>
            <a:r>
              <a:rPr lang="ru-RU" sz="2000" dirty="0" smtClean="0">
                <a:latin typeface="+mj-lt"/>
                <a:cs typeface="Lucida Sans"/>
              </a:rPr>
              <a:t>кции первого класса</a:t>
            </a:r>
            <a:r>
              <a:rPr sz="2000" dirty="0" smtClean="0">
                <a:latin typeface="+mj-lt"/>
                <a:cs typeface="Lucida Sans"/>
              </a:rPr>
              <a:t>.</a:t>
            </a:r>
            <a:endParaRPr sz="2000" dirty="0">
              <a:latin typeface="+mj-lt"/>
              <a:cs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11200" y="1422400"/>
            <a:ext cx="4559300" cy="29083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79637" y="1496199"/>
            <a:ext cx="4349115" cy="2694940"/>
          </a:xfrm>
          <a:custGeom>
            <a:avLst/>
            <a:gdLst/>
            <a:ahLst/>
            <a:cxnLst/>
            <a:rect l="l" t="t" r="r" b="b"/>
            <a:pathLst>
              <a:path w="4349115" h="2694940">
                <a:moveTo>
                  <a:pt x="0" y="0"/>
                </a:moveTo>
                <a:lnTo>
                  <a:pt x="4349054" y="0"/>
                </a:lnTo>
                <a:lnTo>
                  <a:pt x="4349054" y="2694622"/>
                </a:lnTo>
                <a:lnTo>
                  <a:pt x="0" y="2694622"/>
                </a:lnTo>
                <a:lnTo>
                  <a:pt x="0" y="0"/>
                </a:lnTo>
                <a:close/>
              </a:path>
            </a:pathLst>
          </a:custGeom>
          <a:solidFill>
            <a:srgbClr val="D6D6D6"/>
          </a:solidFill>
        </p:spPr>
        <p:txBody>
          <a:bodyPr wrap="square" lIns="0" tIns="0" rIns="0" bIns="0" rtlCol="0"/>
          <a:lstStyle/>
          <a:p>
            <a:endParaRPr/>
          </a:p>
        </p:txBody>
      </p:sp>
      <p:sp>
        <p:nvSpPr>
          <p:cNvPr id="6" name="object 6"/>
          <p:cNvSpPr/>
          <p:nvPr/>
        </p:nvSpPr>
        <p:spPr>
          <a:xfrm>
            <a:off x="1375092" y="2959100"/>
            <a:ext cx="2184400" cy="248285"/>
          </a:xfrm>
          <a:custGeom>
            <a:avLst/>
            <a:gdLst/>
            <a:ahLst/>
            <a:cxnLst/>
            <a:rect l="l" t="t" r="r" b="b"/>
            <a:pathLst>
              <a:path w="2184400" h="248285">
                <a:moveTo>
                  <a:pt x="0" y="0"/>
                </a:moveTo>
                <a:lnTo>
                  <a:pt x="2184069" y="0"/>
                </a:lnTo>
                <a:lnTo>
                  <a:pt x="2184069" y="247967"/>
                </a:lnTo>
                <a:lnTo>
                  <a:pt x="0" y="247967"/>
                </a:lnTo>
                <a:lnTo>
                  <a:pt x="0" y="0"/>
                </a:lnTo>
                <a:close/>
              </a:path>
            </a:pathLst>
          </a:custGeom>
          <a:solidFill>
            <a:srgbClr val="FFFFFF"/>
          </a:solidFill>
        </p:spPr>
        <p:txBody>
          <a:bodyPr wrap="square" lIns="0" tIns="0" rIns="0" bIns="0" rtlCol="0"/>
          <a:lstStyle/>
          <a:p>
            <a:endParaRPr/>
          </a:p>
        </p:txBody>
      </p:sp>
      <p:sp>
        <p:nvSpPr>
          <p:cNvPr id="7" name="object 7"/>
          <p:cNvSpPr txBox="1"/>
          <p:nvPr/>
        </p:nvSpPr>
        <p:spPr>
          <a:xfrm>
            <a:off x="827500" y="1216629"/>
            <a:ext cx="1229899" cy="184666"/>
          </a:xfrm>
          <a:prstGeom prst="rect">
            <a:avLst/>
          </a:prstGeom>
        </p:spPr>
        <p:txBody>
          <a:bodyPr vert="horz" wrap="square" lIns="0" tIns="0" rIns="0" bIns="0" rtlCol="0">
            <a:spAutoFit/>
          </a:bodyPr>
          <a:lstStyle/>
          <a:p>
            <a:pPr marL="12700">
              <a:lnSpc>
                <a:spcPct val="100000"/>
              </a:lnSpc>
            </a:pPr>
            <a:r>
              <a:rPr lang="ru-RU" sz="1200" b="1" dirty="0" smtClean="0">
                <a:solidFill>
                  <a:srgbClr val="8D3124"/>
                </a:solidFill>
                <a:latin typeface="Lucida Sans"/>
                <a:cs typeface="Lucida Sans"/>
              </a:rPr>
              <a:t>Клиент</a:t>
            </a:r>
            <a:endParaRPr sz="1200" dirty="0">
              <a:latin typeface="Lucida Sans"/>
              <a:cs typeface="Lucida Sans"/>
            </a:endParaRPr>
          </a:p>
        </p:txBody>
      </p:sp>
      <p:sp>
        <p:nvSpPr>
          <p:cNvPr id="8" name="object 8"/>
          <p:cNvSpPr txBox="1"/>
          <p:nvPr/>
        </p:nvSpPr>
        <p:spPr>
          <a:xfrm>
            <a:off x="779637" y="1496199"/>
            <a:ext cx="4349115" cy="2543004"/>
          </a:xfrm>
          <a:prstGeom prst="rect">
            <a:avLst/>
          </a:prstGeom>
        </p:spPr>
        <p:txBody>
          <a:bodyPr vert="horz" wrap="square" lIns="0" tIns="6350" rIns="0" bIns="0" rtlCol="0">
            <a:spAutoFit/>
          </a:bodyPr>
          <a:lstStyle/>
          <a:p>
            <a:pPr marL="126364" marR="2101850">
              <a:lnSpc>
                <a:spcPts val="1650"/>
              </a:lnSpc>
              <a:spcBef>
                <a:spcPts val="50"/>
              </a:spcBef>
            </a:pPr>
            <a:r>
              <a:rPr sz="1200" dirty="0">
                <a:latin typeface="Lucida Sans Typewriter"/>
                <a:cs typeface="Lucida Sans Typewriter"/>
              </a:rPr>
              <a:t>import </a:t>
            </a:r>
            <a:r>
              <a:rPr sz="1200" dirty="0" err="1" smtClean="0">
                <a:latin typeface="Lucida Sans Typewriter"/>
                <a:cs typeface="Lucida Sans Typewriter"/>
              </a:rPr>
              <a:t>java.io.File</a:t>
            </a:r>
            <a:r>
              <a:rPr sz="1200" dirty="0" smtClean="0">
                <a:latin typeface="Lucida Sans Typewriter"/>
                <a:cs typeface="Lucida Sans Typewriter"/>
              </a:rPr>
              <a:t>;</a:t>
            </a:r>
            <a:endParaRPr lang="en-US" sz="1200" dirty="0" smtClean="0">
              <a:latin typeface="Lucida Sans Typewriter"/>
              <a:cs typeface="Lucida Sans Typewriter"/>
            </a:endParaRPr>
          </a:p>
          <a:p>
            <a:pPr marL="126364" marR="2101850">
              <a:lnSpc>
                <a:spcPts val="1650"/>
              </a:lnSpc>
              <a:spcBef>
                <a:spcPts val="50"/>
              </a:spcBef>
            </a:pPr>
            <a:r>
              <a:rPr sz="1200" dirty="0" smtClean="0">
                <a:latin typeface="Lucida Sans Typewriter"/>
                <a:cs typeface="Lucida Sans Typewriter"/>
              </a:rPr>
              <a:t>public </a:t>
            </a:r>
            <a:r>
              <a:rPr sz="1200" dirty="0">
                <a:latin typeface="Lucida Sans Typewriter"/>
                <a:cs typeface="Lucida Sans Typewriter"/>
              </a:rPr>
              <a:t>class</a:t>
            </a:r>
            <a:r>
              <a:rPr sz="1200" spc="-95" dirty="0">
                <a:latin typeface="Lucida Sans Typewriter"/>
                <a:cs typeface="Lucida Sans Typewriter"/>
              </a:rPr>
              <a:t> </a:t>
            </a:r>
            <a:r>
              <a:rPr sz="1200" dirty="0">
                <a:latin typeface="Lucida Sans Typewriter"/>
                <a:cs typeface="Lucida Sans Typewriter"/>
              </a:rPr>
              <a:t>FileSorter</a:t>
            </a:r>
          </a:p>
          <a:p>
            <a:pPr marL="126364">
              <a:lnSpc>
                <a:spcPct val="100000"/>
              </a:lnSpc>
              <a:spcBef>
                <a:spcPts val="120"/>
              </a:spcBef>
            </a:pPr>
            <a:r>
              <a:rPr sz="1200" dirty="0">
                <a:latin typeface="Lucida Sans Typewriter"/>
                <a:cs typeface="Lucida Sans Typewriter"/>
              </a:rPr>
              <a:t>{</a:t>
            </a:r>
          </a:p>
          <a:p>
            <a:pPr marL="401955">
              <a:lnSpc>
                <a:spcPct val="100000"/>
              </a:lnSpc>
              <a:spcBef>
                <a:spcPts val="210"/>
              </a:spcBef>
            </a:pPr>
            <a:r>
              <a:rPr sz="1200" dirty="0">
                <a:latin typeface="Lucida Sans Typewriter"/>
                <a:cs typeface="Lucida Sans Typewriter"/>
              </a:rPr>
              <a:t>public static void main(String[]</a:t>
            </a:r>
            <a:r>
              <a:rPr sz="1200" spc="-95" dirty="0">
                <a:latin typeface="Lucida Sans Typewriter"/>
                <a:cs typeface="Lucida Sans Typewriter"/>
              </a:rPr>
              <a:t> </a:t>
            </a:r>
            <a:r>
              <a:rPr sz="1200" dirty="0">
                <a:latin typeface="Lucida Sans Typewriter"/>
                <a:cs typeface="Lucida Sans Typewriter"/>
              </a:rPr>
              <a:t>args)</a:t>
            </a:r>
          </a:p>
          <a:p>
            <a:pPr marL="401955">
              <a:lnSpc>
                <a:spcPct val="100000"/>
              </a:lnSpc>
              <a:spcBef>
                <a:spcPts val="210"/>
              </a:spcBef>
            </a:pPr>
            <a:r>
              <a:rPr sz="1200" dirty="0">
                <a:latin typeface="Lucida Sans Typewriter"/>
                <a:cs typeface="Lucida Sans Typewriter"/>
              </a:rPr>
              <a:t>{</a:t>
            </a:r>
          </a:p>
          <a:p>
            <a:pPr marL="677545" marR="264795">
              <a:lnSpc>
                <a:spcPct val="114700"/>
              </a:lnSpc>
            </a:pPr>
            <a:r>
              <a:rPr sz="1200" dirty="0">
                <a:latin typeface="Lucida Sans Typewriter"/>
                <a:cs typeface="Lucida Sans Typewriter"/>
              </a:rPr>
              <a:t>File directory = new File(args[0]); </a:t>
            </a:r>
            <a:endParaRPr lang="en-US" sz="1200" dirty="0" smtClean="0">
              <a:latin typeface="Lucida Sans Typewriter"/>
              <a:cs typeface="Lucida Sans Typewriter"/>
            </a:endParaRPr>
          </a:p>
          <a:p>
            <a:pPr marL="677545" marR="264795">
              <a:lnSpc>
                <a:spcPct val="114700"/>
              </a:lnSpc>
            </a:pPr>
            <a:r>
              <a:rPr sz="1200" dirty="0" smtClean="0">
                <a:latin typeface="Lucida Sans Typewriter"/>
                <a:cs typeface="Lucida Sans Typewriter"/>
              </a:rPr>
              <a:t>File</a:t>
            </a:r>
            <a:r>
              <a:rPr sz="1200" dirty="0">
                <a:latin typeface="Lucida Sans Typewriter"/>
                <a:cs typeface="Lucida Sans Typewriter"/>
              </a:rPr>
              <a:t>[] files =</a:t>
            </a:r>
            <a:r>
              <a:rPr sz="1200" spc="-90" dirty="0">
                <a:latin typeface="Lucida Sans Typewriter"/>
                <a:cs typeface="Lucida Sans Typewriter"/>
              </a:rPr>
              <a:t> </a:t>
            </a:r>
            <a:r>
              <a:rPr sz="1200" dirty="0">
                <a:latin typeface="Lucida Sans Typewriter"/>
                <a:cs typeface="Lucida Sans Typewriter"/>
              </a:rPr>
              <a:t>directory.listFiles();  Insertion.sort(files);</a:t>
            </a:r>
          </a:p>
          <a:p>
            <a:pPr marL="953135" marR="172720" indent="-275590">
              <a:lnSpc>
                <a:spcPct val="114700"/>
              </a:lnSpc>
            </a:pPr>
            <a:r>
              <a:rPr sz="1200" dirty="0">
                <a:latin typeface="Lucida Sans Typewriter"/>
                <a:cs typeface="Lucida Sans Typewriter"/>
              </a:rPr>
              <a:t>for (int i = 0; i &lt; files.length;</a:t>
            </a:r>
            <a:r>
              <a:rPr sz="1200" spc="-95" dirty="0">
                <a:latin typeface="Lucida Sans Typewriter"/>
                <a:cs typeface="Lucida Sans Typewriter"/>
              </a:rPr>
              <a:t> </a:t>
            </a:r>
            <a:r>
              <a:rPr sz="1200" dirty="0">
                <a:latin typeface="Lucida Sans Typewriter"/>
                <a:cs typeface="Lucida Sans Typewriter"/>
              </a:rPr>
              <a:t>i++)  StdOut.println(files[i].getName());</a:t>
            </a:r>
          </a:p>
          <a:p>
            <a:pPr marL="401955">
              <a:lnSpc>
                <a:spcPct val="100000"/>
              </a:lnSpc>
              <a:spcBef>
                <a:spcPts val="210"/>
              </a:spcBef>
            </a:pPr>
            <a:r>
              <a:rPr sz="1200" dirty="0">
                <a:latin typeface="Lucida Sans Typewriter"/>
                <a:cs typeface="Lucida Sans Typewriter"/>
              </a:rPr>
              <a:t>}</a:t>
            </a:r>
          </a:p>
          <a:p>
            <a:pPr marL="126364">
              <a:lnSpc>
                <a:spcPct val="100000"/>
              </a:lnSpc>
              <a:spcBef>
                <a:spcPts val="210"/>
              </a:spcBef>
            </a:pPr>
            <a:r>
              <a:rPr sz="1200" dirty="0">
                <a:latin typeface="Lucida Sans Typewriter"/>
                <a:cs typeface="Lucida Sans Typewriter"/>
              </a:rPr>
              <a:t>}</a:t>
            </a:r>
          </a:p>
        </p:txBody>
      </p:sp>
      <p:sp>
        <p:nvSpPr>
          <p:cNvPr id="9" name="object 9"/>
          <p:cNvSpPr txBox="1"/>
          <p:nvPr/>
        </p:nvSpPr>
        <p:spPr>
          <a:xfrm>
            <a:off x="5494897" y="5073134"/>
            <a:ext cx="2160028" cy="184666"/>
          </a:xfrm>
          <a:prstGeom prst="rect">
            <a:avLst/>
          </a:prstGeom>
        </p:spPr>
        <p:txBody>
          <a:bodyPr vert="horz" wrap="square" lIns="0" tIns="0" rIns="0" bIns="0" rtlCol="0">
            <a:spAutoFit/>
          </a:bodyPr>
          <a:lstStyle/>
          <a:p>
            <a:pPr marL="12700">
              <a:lnSpc>
                <a:spcPct val="100000"/>
              </a:lnSpc>
            </a:pPr>
            <a:r>
              <a:rPr lang="ru-RU" sz="1200" b="1" spc="-5" dirty="0" smtClean="0">
                <a:solidFill>
                  <a:srgbClr val="8D3124"/>
                </a:solidFill>
                <a:latin typeface="Lucida Sans"/>
                <a:cs typeface="Lucida Sans"/>
              </a:rPr>
              <a:t>Реализация сортировки</a:t>
            </a:r>
            <a:endParaRPr sz="1200" dirty="0">
              <a:latin typeface="Lucida Sans"/>
              <a:cs typeface="Lucida Sans"/>
            </a:endParaRPr>
          </a:p>
        </p:txBody>
      </p:sp>
      <p:sp>
        <p:nvSpPr>
          <p:cNvPr id="10" name="object 10"/>
          <p:cNvSpPr/>
          <p:nvPr/>
        </p:nvSpPr>
        <p:spPr>
          <a:xfrm>
            <a:off x="5384800" y="5219700"/>
            <a:ext cx="4051300" cy="22479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448782" y="5294629"/>
            <a:ext cx="3843654" cy="2023110"/>
          </a:xfrm>
          <a:custGeom>
            <a:avLst/>
            <a:gdLst/>
            <a:ahLst/>
            <a:cxnLst/>
            <a:rect l="l" t="t" r="r" b="b"/>
            <a:pathLst>
              <a:path w="3843654" h="2023109">
                <a:moveTo>
                  <a:pt x="0" y="0"/>
                </a:moveTo>
                <a:lnTo>
                  <a:pt x="3843566" y="0"/>
                </a:lnTo>
                <a:lnTo>
                  <a:pt x="3843566" y="2022927"/>
                </a:lnTo>
                <a:lnTo>
                  <a:pt x="0" y="2022927"/>
                </a:lnTo>
                <a:lnTo>
                  <a:pt x="0" y="0"/>
                </a:lnTo>
                <a:close/>
              </a:path>
            </a:pathLst>
          </a:custGeom>
          <a:solidFill>
            <a:srgbClr val="D6D6D6"/>
          </a:solidFill>
        </p:spPr>
        <p:txBody>
          <a:bodyPr wrap="square" lIns="0" tIns="0" rIns="0" bIns="0" rtlCol="0"/>
          <a:lstStyle/>
          <a:p>
            <a:endParaRPr/>
          </a:p>
        </p:txBody>
      </p:sp>
      <p:sp>
        <p:nvSpPr>
          <p:cNvPr id="12" name="object 12"/>
          <p:cNvSpPr/>
          <p:nvPr/>
        </p:nvSpPr>
        <p:spPr>
          <a:xfrm>
            <a:off x="6361891" y="6345097"/>
            <a:ext cx="1818717" cy="201719"/>
          </a:xfrm>
          <a:custGeom>
            <a:avLst/>
            <a:gdLst/>
            <a:ahLst/>
            <a:cxnLst/>
            <a:rect l="l" t="t" r="r" b="b"/>
            <a:pathLst>
              <a:path w="2089150" h="257809">
                <a:moveTo>
                  <a:pt x="0" y="0"/>
                </a:moveTo>
                <a:lnTo>
                  <a:pt x="2088692" y="0"/>
                </a:lnTo>
                <a:lnTo>
                  <a:pt x="2088692" y="257510"/>
                </a:lnTo>
                <a:lnTo>
                  <a:pt x="0" y="257510"/>
                </a:lnTo>
                <a:lnTo>
                  <a:pt x="0" y="0"/>
                </a:lnTo>
                <a:close/>
              </a:path>
            </a:pathLst>
          </a:custGeom>
          <a:solidFill>
            <a:srgbClr val="FFFFFF"/>
          </a:solidFill>
        </p:spPr>
        <p:txBody>
          <a:bodyPr wrap="square" lIns="0" tIns="0" rIns="0" bIns="0" rtlCol="0"/>
          <a:lstStyle/>
          <a:p>
            <a:endParaRPr/>
          </a:p>
        </p:txBody>
      </p:sp>
      <p:sp>
        <p:nvSpPr>
          <p:cNvPr id="15" name="object 15"/>
          <p:cNvSpPr txBox="1"/>
          <p:nvPr/>
        </p:nvSpPr>
        <p:spPr>
          <a:xfrm>
            <a:off x="2467292" y="6815091"/>
            <a:ext cx="2246629" cy="443198"/>
          </a:xfrm>
          <a:prstGeom prst="rect">
            <a:avLst/>
          </a:prstGeom>
        </p:spPr>
        <p:txBody>
          <a:bodyPr vert="horz" wrap="square" lIns="0" tIns="0" rIns="0" bIns="0" rtlCol="0">
            <a:spAutoFit/>
          </a:bodyPr>
          <a:lstStyle/>
          <a:p>
            <a:pPr marL="12700" marR="5080">
              <a:lnSpc>
                <a:spcPct val="119900"/>
              </a:lnSpc>
            </a:pPr>
            <a:r>
              <a:rPr lang="ru-RU" sz="1200" spc="15" dirty="0" smtClean="0">
                <a:solidFill>
                  <a:srgbClr val="96231F"/>
                </a:solidFill>
                <a:latin typeface="Lucida Sans"/>
                <a:cs typeface="Lucida Sans"/>
              </a:rPr>
              <a:t>Ключевой момент</a:t>
            </a:r>
            <a:r>
              <a:rPr sz="1200" dirty="0" smtClean="0">
                <a:solidFill>
                  <a:srgbClr val="96231F"/>
                </a:solidFill>
                <a:latin typeface="Lucida Sans"/>
                <a:cs typeface="Lucida Sans"/>
              </a:rPr>
              <a:t>: </a:t>
            </a:r>
            <a:r>
              <a:rPr lang="ru-RU" sz="1200" dirty="0" smtClean="0">
                <a:solidFill>
                  <a:srgbClr val="96231F"/>
                </a:solidFill>
                <a:latin typeface="Lucida Sans"/>
                <a:cs typeface="Lucida Sans"/>
              </a:rPr>
              <a:t>избавились от зависимости от типа данных</a:t>
            </a:r>
            <a:endParaRPr sz="1200" dirty="0">
              <a:latin typeface="Lucida Sans"/>
              <a:cs typeface="Lucida Sans"/>
            </a:endParaRPr>
          </a:p>
        </p:txBody>
      </p:sp>
      <p:sp>
        <p:nvSpPr>
          <p:cNvPr id="16" name="object 16"/>
          <p:cNvSpPr/>
          <p:nvPr/>
        </p:nvSpPr>
        <p:spPr>
          <a:xfrm>
            <a:off x="6977742" y="5352783"/>
            <a:ext cx="1143000" cy="215651"/>
          </a:xfrm>
          <a:custGeom>
            <a:avLst/>
            <a:gdLst/>
            <a:ahLst/>
            <a:cxnLst/>
            <a:rect l="l" t="t" r="r" b="b"/>
            <a:pathLst>
              <a:path w="1488440" h="210185">
                <a:moveTo>
                  <a:pt x="0" y="0"/>
                </a:moveTo>
                <a:lnTo>
                  <a:pt x="1487830" y="0"/>
                </a:lnTo>
                <a:lnTo>
                  <a:pt x="1487830" y="209829"/>
                </a:lnTo>
                <a:lnTo>
                  <a:pt x="0" y="209829"/>
                </a:lnTo>
                <a:lnTo>
                  <a:pt x="0" y="0"/>
                </a:lnTo>
                <a:close/>
              </a:path>
            </a:pathLst>
          </a:custGeom>
          <a:solidFill>
            <a:srgbClr val="FFFFFF"/>
          </a:solidFill>
        </p:spPr>
        <p:txBody>
          <a:bodyPr wrap="square" lIns="0" tIns="0" rIns="0" bIns="0" rtlCol="0"/>
          <a:lstStyle/>
          <a:p>
            <a:endParaRPr/>
          </a:p>
        </p:txBody>
      </p:sp>
      <p:sp>
        <p:nvSpPr>
          <p:cNvPr id="17" name="object 17"/>
          <p:cNvSpPr txBox="1"/>
          <p:nvPr/>
        </p:nvSpPr>
        <p:spPr>
          <a:xfrm>
            <a:off x="5538043" y="5332965"/>
            <a:ext cx="3754393" cy="1925323"/>
          </a:xfrm>
          <a:prstGeom prst="rect">
            <a:avLst/>
          </a:prstGeom>
        </p:spPr>
        <p:txBody>
          <a:bodyPr vert="horz" wrap="none" lIns="0" tIns="0" rIns="0" bIns="0" rtlCol="0">
            <a:noAutofit/>
          </a:bodyPr>
          <a:lstStyle/>
          <a:p>
            <a:pPr marL="12700">
              <a:lnSpc>
                <a:spcPct val="100000"/>
              </a:lnSpc>
            </a:pPr>
            <a:r>
              <a:rPr sz="1200" dirty="0">
                <a:latin typeface="Lucida Sans Typewriter"/>
                <a:cs typeface="Lucida Sans Typewriter"/>
              </a:rPr>
              <a:t>public static void sort(Comparable[]</a:t>
            </a:r>
            <a:r>
              <a:rPr sz="1200" spc="-90" dirty="0">
                <a:latin typeface="Lucida Sans Typewriter"/>
                <a:cs typeface="Lucida Sans Typewriter"/>
              </a:rPr>
              <a:t> </a:t>
            </a:r>
            <a:r>
              <a:rPr sz="1200" dirty="0">
                <a:latin typeface="Lucida Sans Typewriter"/>
                <a:cs typeface="Lucida Sans Typewriter"/>
              </a:rPr>
              <a:t>a)</a:t>
            </a:r>
          </a:p>
          <a:p>
            <a:pPr marL="12700">
              <a:lnSpc>
                <a:spcPct val="100000"/>
              </a:lnSpc>
              <a:spcBef>
                <a:spcPts val="210"/>
              </a:spcBef>
            </a:pPr>
            <a:r>
              <a:rPr sz="1200" dirty="0">
                <a:latin typeface="Lucida Sans Typewriter"/>
                <a:cs typeface="Lucida Sans Typewriter"/>
              </a:rPr>
              <a:t>{</a:t>
            </a:r>
          </a:p>
          <a:p>
            <a:pPr marL="288290" marR="3036570" defTabSz="4392613">
              <a:lnSpc>
                <a:spcPct val="114700"/>
              </a:lnSpc>
            </a:pPr>
            <a:r>
              <a:rPr sz="1200" dirty="0" err="1">
                <a:latin typeface="Lucida Sans Typewriter"/>
                <a:cs typeface="Lucida Sans Typewriter"/>
              </a:rPr>
              <a:t>int</a:t>
            </a:r>
            <a:r>
              <a:rPr sz="1200" dirty="0">
                <a:latin typeface="Lucida Sans Typewriter"/>
                <a:cs typeface="Lucida Sans Typewriter"/>
              </a:rPr>
              <a:t>  </a:t>
            </a:r>
            <a:r>
              <a:rPr lang="en-US" sz="1200" dirty="0" smtClean="0">
                <a:latin typeface="Lucida Sans Typewriter"/>
                <a:cs typeface="Lucida Sans Typewriter"/>
              </a:rPr>
              <a:t>N =</a:t>
            </a:r>
            <a:r>
              <a:rPr lang="en-US" sz="1200" spc="-100" dirty="0" smtClean="0">
                <a:latin typeface="Lucida Sans Typewriter"/>
                <a:cs typeface="Lucida Sans Typewriter"/>
              </a:rPr>
              <a:t> </a:t>
            </a:r>
            <a:r>
              <a:rPr lang="en-US" sz="1200" dirty="0" err="1" smtClean="0">
                <a:latin typeface="Lucida Sans Typewriter"/>
                <a:cs typeface="Lucida Sans Typewriter"/>
              </a:rPr>
              <a:t>a.length</a:t>
            </a:r>
            <a:r>
              <a:rPr lang="en-US" sz="1200" dirty="0" smtClean="0">
                <a:latin typeface="Lucida Sans Typewriter"/>
                <a:cs typeface="Lucida Sans Typewriter"/>
              </a:rPr>
              <a:t>;</a:t>
            </a:r>
          </a:p>
          <a:p>
            <a:pPr marL="288290" marR="3036570">
              <a:lnSpc>
                <a:spcPct val="114700"/>
              </a:lnSpc>
            </a:pPr>
            <a:r>
              <a:rPr sz="1200" dirty="0" smtClean="0">
                <a:latin typeface="Lucida Sans Typewriter"/>
                <a:cs typeface="Lucida Sans Typewriter"/>
              </a:rPr>
              <a:t>for</a:t>
            </a:r>
            <a:r>
              <a:rPr lang="ru-RU" sz="1200" dirty="0" smtClean="0">
                <a:latin typeface="Lucida Sans Typewriter"/>
                <a:cs typeface="Lucida Sans Typewriter"/>
              </a:rPr>
              <a:t> </a:t>
            </a:r>
            <a:r>
              <a:rPr lang="nn-NO" sz="1200" dirty="0" smtClean="0">
                <a:latin typeface="Lucida Sans Typewriter"/>
                <a:cs typeface="Lucida Sans Typewriter"/>
              </a:rPr>
              <a:t>(int i = 0; i &lt; N;</a:t>
            </a:r>
            <a:r>
              <a:rPr lang="nn-NO" sz="1200" spc="-100" dirty="0" smtClean="0">
                <a:latin typeface="Lucida Sans Typewriter"/>
                <a:cs typeface="Lucida Sans Typewriter"/>
              </a:rPr>
              <a:t> </a:t>
            </a:r>
            <a:r>
              <a:rPr lang="nn-NO" sz="1200" dirty="0" smtClean="0">
                <a:latin typeface="Lucida Sans Typewriter"/>
                <a:cs typeface="Lucida Sans Typewriter"/>
              </a:rPr>
              <a:t>i++)</a:t>
            </a:r>
          </a:p>
          <a:p>
            <a:pPr marL="538163">
              <a:lnSpc>
                <a:spcPct val="100000"/>
              </a:lnSpc>
            </a:pPr>
            <a:r>
              <a:rPr lang="en-US" sz="1200" dirty="0" smtClean="0">
                <a:latin typeface="Lucida Sans Typewriter"/>
                <a:cs typeface="Lucida Sans Typewriter"/>
              </a:rPr>
              <a:t>for (</a:t>
            </a:r>
            <a:r>
              <a:rPr lang="en-US" sz="1200" dirty="0" err="1" smtClean="0">
                <a:latin typeface="Lucida Sans Typewriter"/>
                <a:cs typeface="Lucida Sans Typewriter"/>
              </a:rPr>
              <a:t>int</a:t>
            </a:r>
            <a:r>
              <a:rPr lang="en-US" sz="1200" dirty="0" smtClean="0">
                <a:latin typeface="Lucida Sans Typewriter"/>
                <a:cs typeface="Lucida Sans Typewriter"/>
              </a:rPr>
              <a:t> j = </a:t>
            </a:r>
            <a:r>
              <a:rPr lang="en-US" sz="1200" dirty="0" err="1" smtClean="0">
                <a:latin typeface="Lucida Sans Typewriter"/>
                <a:cs typeface="Lucida Sans Typewriter"/>
              </a:rPr>
              <a:t>i</a:t>
            </a:r>
            <a:r>
              <a:rPr lang="en-US" sz="1200" dirty="0" smtClean="0">
                <a:latin typeface="Lucida Sans Typewriter"/>
                <a:cs typeface="Lucida Sans Typewriter"/>
              </a:rPr>
              <a:t>; j &gt; 0;</a:t>
            </a:r>
            <a:r>
              <a:rPr lang="en-US" sz="1200" spc="-95" dirty="0" smtClean="0">
                <a:latin typeface="Lucida Sans Typewriter"/>
                <a:cs typeface="Lucida Sans Typewriter"/>
              </a:rPr>
              <a:t> </a:t>
            </a:r>
            <a:r>
              <a:rPr lang="en-US" sz="1200" dirty="0" smtClean="0">
                <a:latin typeface="Lucida Sans Typewriter"/>
                <a:cs typeface="Lucida Sans Typewriter"/>
              </a:rPr>
              <a:t>j--)</a:t>
            </a:r>
          </a:p>
          <a:p>
            <a:pPr marL="719138" marR="5080">
              <a:lnSpc>
                <a:spcPct val="114700"/>
              </a:lnSpc>
            </a:pPr>
            <a:r>
              <a:rPr lang="en-US" sz="1200" dirty="0" smtClean="0">
                <a:latin typeface="Lucida Sans Typewriter"/>
                <a:cs typeface="Lucida Sans Typewriter"/>
              </a:rPr>
              <a:t>if (a[j].</a:t>
            </a:r>
            <a:r>
              <a:rPr lang="en-US" sz="1200" dirty="0" err="1" smtClean="0">
                <a:latin typeface="Lucida Sans Typewriter"/>
                <a:cs typeface="Lucida Sans Typewriter"/>
              </a:rPr>
              <a:t>compareTo</a:t>
            </a:r>
            <a:r>
              <a:rPr lang="en-US" sz="1200" dirty="0" smtClean="0">
                <a:latin typeface="Lucida Sans Typewriter"/>
                <a:cs typeface="Lucida Sans Typewriter"/>
              </a:rPr>
              <a:t>(a[j-1]) &lt;</a:t>
            </a:r>
            <a:r>
              <a:rPr lang="en-US" sz="1200" spc="-95" dirty="0" smtClean="0">
                <a:latin typeface="Lucida Sans Typewriter"/>
                <a:cs typeface="Lucida Sans Typewriter"/>
              </a:rPr>
              <a:t> </a:t>
            </a:r>
            <a:r>
              <a:rPr lang="en-US" sz="1200" dirty="0" smtClean="0">
                <a:latin typeface="Lucida Sans Typewriter"/>
                <a:cs typeface="Lucida Sans Typewriter"/>
              </a:rPr>
              <a:t>0) </a:t>
            </a:r>
          </a:p>
          <a:p>
            <a:pPr marL="979488" marR="5080">
              <a:lnSpc>
                <a:spcPct val="114700"/>
              </a:lnSpc>
            </a:pPr>
            <a:r>
              <a:rPr lang="en-US" sz="1200" dirty="0" err="1" smtClean="0">
                <a:latin typeface="Lucida Sans Typewriter"/>
                <a:cs typeface="Lucida Sans Typewriter"/>
              </a:rPr>
              <a:t>exch</a:t>
            </a:r>
            <a:r>
              <a:rPr lang="en-US" sz="1200" dirty="0" smtClean="0">
                <a:latin typeface="Lucida Sans Typewriter"/>
                <a:cs typeface="Lucida Sans Typewriter"/>
              </a:rPr>
              <a:t>(a, j,</a:t>
            </a:r>
            <a:r>
              <a:rPr lang="en-US" sz="1200" spc="-100" dirty="0" smtClean="0">
                <a:latin typeface="Lucida Sans Typewriter"/>
                <a:cs typeface="Lucida Sans Typewriter"/>
              </a:rPr>
              <a:t> </a:t>
            </a:r>
            <a:r>
              <a:rPr lang="en-US" sz="1200" dirty="0" smtClean="0">
                <a:latin typeface="Lucida Sans Typewriter"/>
                <a:cs typeface="Lucida Sans Typewriter"/>
              </a:rPr>
              <a:t>j-1);</a:t>
            </a:r>
          </a:p>
          <a:p>
            <a:pPr marL="287655">
              <a:lnSpc>
                <a:spcPct val="100000"/>
              </a:lnSpc>
              <a:spcBef>
                <a:spcPts val="210"/>
              </a:spcBef>
            </a:pPr>
            <a:r>
              <a:rPr lang="en-US" sz="1200" dirty="0" smtClean="0">
                <a:latin typeface="Lucida Sans Typewriter"/>
                <a:cs typeface="Lucida Sans Typewriter"/>
              </a:rPr>
              <a:t>else</a:t>
            </a:r>
            <a:r>
              <a:rPr lang="en-US" sz="1200" spc="-100" dirty="0" smtClean="0">
                <a:latin typeface="Lucida Sans Typewriter"/>
                <a:cs typeface="Lucida Sans Typewriter"/>
              </a:rPr>
              <a:t> </a:t>
            </a:r>
            <a:r>
              <a:rPr lang="en-US" sz="1200" dirty="0" smtClean="0">
                <a:latin typeface="Lucida Sans Typewriter"/>
                <a:cs typeface="Lucida Sans Typewriter"/>
              </a:rPr>
              <a:t>break;</a:t>
            </a:r>
          </a:p>
          <a:p>
            <a:pPr marR="3036570">
              <a:lnSpc>
                <a:spcPct val="114700"/>
              </a:lnSpc>
            </a:pPr>
            <a:r>
              <a:rPr lang="en-US" sz="1200" dirty="0">
                <a:latin typeface="Lucida Sans Typewriter"/>
                <a:cs typeface="Lucida Sans Typewriter"/>
              </a:rPr>
              <a:t>}</a:t>
            </a:r>
            <a:endParaRPr sz="1200" dirty="0">
              <a:latin typeface="Lucida Sans Typewriter"/>
              <a:cs typeface="Lucida Sans Typewriter"/>
            </a:endParaRPr>
          </a:p>
        </p:txBody>
      </p:sp>
      <p:sp>
        <p:nvSpPr>
          <p:cNvPr id="21" name="object 21"/>
          <p:cNvSpPr/>
          <p:nvPr/>
        </p:nvSpPr>
        <p:spPr>
          <a:xfrm>
            <a:off x="5956300" y="1435100"/>
            <a:ext cx="3479800" cy="3327400"/>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6032144" y="1504899"/>
            <a:ext cx="3261995" cy="3109595"/>
          </a:xfrm>
          <a:custGeom>
            <a:avLst/>
            <a:gdLst/>
            <a:ahLst/>
            <a:cxnLst/>
            <a:rect l="l" t="t" r="r" b="b"/>
            <a:pathLst>
              <a:path w="3261995" h="3109595">
                <a:moveTo>
                  <a:pt x="0" y="0"/>
                </a:moveTo>
                <a:lnTo>
                  <a:pt x="3261791" y="0"/>
                </a:lnTo>
                <a:lnTo>
                  <a:pt x="3261791" y="3109188"/>
                </a:lnTo>
                <a:lnTo>
                  <a:pt x="0" y="3109188"/>
                </a:lnTo>
                <a:lnTo>
                  <a:pt x="0" y="0"/>
                </a:lnTo>
                <a:close/>
              </a:path>
            </a:pathLst>
          </a:custGeom>
          <a:solidFill>
            <a:srgbClr val="D6D6D6"/>
          </a:solidFill>
        </p:spPr>
        <p:txBody>
          <a:bodyPr wrap="square" lIns="0" tIns="0" rIns="0" bIns="0" rtlCol="0"/>
          <a:lstStyle/>
          <a:p>
            <a:endParaRPr/>
          </a:p>
        </p:txBody>
      </p:sp>
      <p:sp>
        <p:nvSpPr>
          <p:cNvPr id="23" name="object 23"/>
          <p:cNvSpPr/>
          <p:nvPr/>
        </p:nvSpPr>
        <p:spPr>
          <a:xfrm>
            <a:off x="6291491" y="2350706"/>
            <a:ext cx="2823210" cy="1917064"/>
          </a:xfrm>
          <a:custGeom>
            <a:avLst/>
            <a:gdLst/>
            <a:ahLst/>
            <a:cxnLst/>
            <a:rect l="l" t="t" r="r" b="b"/>
            <a:pathLst>
              <a:path w="2823209" h="1917064">
                <a:moveTo>
                  <a:pt x="0" y="0"/>
                </a:moveTo>
                <a:lnTo>
                  <a:pt x="2823083" y="0"/>
                </a:lnTo>
                <a:lnTo>
                  <a:pt x="2823083" y="1917014"/>
                </a:lnTo>
                <a:lnTo>
                  <a:pt x="0" y="1917014"/>
                </a:lnTo>
                <a:lnTo>
                  <a:pt x="0" y="0"/>
                </a:lnTo>
                <a:close/>
              </a:path>
            </a:pathLst>
          </a:custGeom>
          <a:solidFill>
            <a:srgbClr val="FFFFFF"/>
          </a:solidFill>
        </p:spPr>
        <p:txBody>
          <a:bodyPr wrap="square" lIns="0" tIns="0" rIns="0" bIns="0" rtlCol="0"/>
          <a:lstStyle/>
          <a:p>
            <a:endParaRPr/>
          </a:p>
        </p:txBody>
      </p:sp>
      <p:sp>
        <p:nvSpPr>
          <p:cNvPr id="24" name="object 24"/>
          <p:cNvSpPr/>
          <p:nvPr/>
        </p:nvSpPr>
        <p:spPr>
          <a:xfrm>
            <a:off x="6121095" y="1717109"/>
            <a:ext cx="2756535" cy="248285"/>
          </a:xfrm>
          <a:custGeom>
            <a:avLst/>
            <a:gdLst/>
            <a:ahLst/>
            <a:cxnLst/>
            <a:rect l="l" t="t" r="r" b="b"/>
            <a:pathLst>
              <a:path w="2756534" h="248285">
                <a:moveTo>
                  <a:pt x="0" y="0"/>
                </a:moveTo>
                <a:lnTo>
                  <a:pt x="2756306" y="0"/>
                </a:lnTo>
                <a:lnTo>
                  <a:pt x="2756306" y="247967"/>
                </a:lnTo>
                <a:lnTo>
                  <a:pt x="0" y="247967"/>
                </a:lnTo>
                <a:lnTo>
                  <a:pt x="0" y="0"/>
                </a:lnTo>
                <a:close/>
              </a:path>
            </a:pathLst>
          </a:custGeom>
          <a:solidFill>
            <a:srgbClr val="FFFFFF"/>
          </a:solidFill>
        </p:spPr>
        <p:txBody>
          <a:bodyPr wrap="square" lIns="0" tIns="0" rIns="0" bIns="0" rtlCol="0"/>
          <a:lstStyle/>
          <a:p>
            <a:endParaRPr/>
          </a:p>
        </p:txBody>
      </p:sp>
      <p:sp>
        <p:nvSpPr>
          <p:cNvPr id="25" name="object 25"/>
          <p:cNvSpPr txBox="1"/>
          <p:nvPr/>
        </p:nvSpPr>
        <p:spPr>
          <a:xfrm>
            <a:off x="6077306" y="1217264"/>
            <a:ext cx="2960370" cy="3222934"/>
          </a:xfrm>
          <a:prstGeom prst="rect">
            <a:avLst/>
          </a:prstGeom>
        </p:spPr>
        <p:txBody>
          <a:bodyPr vert="horz" wrap="square" lIns="0" tIns="0" rIns="0" bIns="0" rtlCol="0">
            <a:spAutoFit/>
          </a:bodyPr>
          <a:lstStyle/>
          <a:p>
            <a:pPr marL="112395" indent="-100330">
              <a:lnSpc>
                <a:spcPct val="100000"/>
              </a:lnSpc>
            </a:pPr>
            <a:r>
              <a:rPr lang="ru-RU" sz="1200" b="1" dirty="0" smtClean="0">
                <a:solidFill>
                  <a:srgbClr val="8D3124"/>
                </a:solidFill>
                <a:latin typeface="Lucida Sans"/>
                <a:cs typeface="Lucida Sans"/>
              </a:rPr>
              <a:t>Реализация объекта</a:t>
            </a:r>
            <a:endParaRPr sz="1200" dirty="0">
              <a:latin typeface="Lucida Sans"/>
              <a:cs typeface="Lucida Sans"/>
            </a:endParaRPr>
          </a:p>
          <a:p>
            <a:pPr marL="112395" marR="359410">
              <a:lnSpc>
                <a:spcPct val="114700"/>
              </a:lnSpc>
              <a:spcBef>
                <a:spcPts val="715"/>
              </a:spcBef>
            </a:pPr>
            <a:r>
              <a:rPr sz="1200" dirty="0">
                <a:latin typeface="Lucida Sans Typewriter"/>
                <a:cs typeface="Lucida Sans Typewriter"/>
              </a:rPr>
              <a:t>public class File  implements</a:t>
            </a:r>
            <a:r>
              <a:rPr sz="1200" spc="-95" dirty="0">
                <a:latin typeface="Lucida Sans Typewriter"/>
                <a:cs typeface="Lucida Sans Typewriter"/>
              </a:rPr>
              <a:t> </a:t>
            </a:r>
            <a:r>
              <a:rPr sz="1200" dirty="0">
                <a:latin typeface="Lucida Sans Typewriter"/>
                <a:cs typeface="Lucida Sans Typewriter"/>
              </a:rPr>
              <a:t>Comparable&lt;File&gt;</a:t>
            </a:r>
          </a:p>
          <a:p>
            <a:pPr marL="112395">
              <a:lnSpc>
                <a:spcPct val="100000"/>
              </a:lnSpc>
              <a:spcBef>
                <a:spcPts val="210"/>
              </a:spcBef>
            </a:pPr>
            <a:r>
              <a:rPr sz="1200" dirty="0">
                <a:latin typeface="Lucida Sans Typewriter"/>
                <a:cs typeface="Lucida Sans Typewriter"/>
              </a:rPr>
              <a:t>{</a:t>
            </a:r>
          </a:p>
          <a:p>
            <a:pPr marL="387985">
              <a:lnSpc>
                <a:spcPct val="100000"/>
              </a:lnSpc>
              <a:spcBef>
                <a:spcPts val="210"/>
              </a:spcBef>
            </a:pPr>
            <a:r>
              <a:rPr sz="1200" dirty="0">
                <a:latin typeface="Lucida Sans Typewriter"/>
                <a:cs typeface="Lucida Sans Typewriter"/>
              </a:rPr>
              <a:t>...</a:t>
            </a:r>
          </a:p>
          <a:p>
            <a:pPr marL="387985">
              <a:lnSpc>
                <a:spcPct val="100000"/>
              </a:lnSpc>
              <a:spcBef>
                <a:spcPts val="210"/>
              </a:spcBef>
            </a:pPr>
            <a:r>
              <a:rPr sz="1200" dirty="0">
                <a:latin typeface="Lucida Sans Typewriter"/>
                <a:cs typeface="Lucida Sans Typewriter"/>
              </a:rPr>
              <a:t>public int compareTo(File</a:t>
            </a:r>
            <a:r>
              <a:rPr sz="1200" spc="-95" dirty="0">
                <a:latin typeface="Lucida Sans Typewriter"/>
                <a:cs typeface="Lucida Sans Typewriter"/>
              </a:rPr>
              <a:t> </a:t>
            </a:r>
            <a:r>
              <a:rPr sz="1200" dirty="0">
                <a:latin typeface="Lucida Sans Typewriter"/>
                <a:cs typeface="Lucida Sans Typewriter"/>
              </a:rPr>
              <a:t>b)</a:t>
            </a:r>
          </a:p>
          <a:p>
            <a:pPr marL="387985">
              <a:lnSpc>
                <a:spcPct val="100000"/>
              </a:lnSpc>
              <a:spcBef>
                <a:spcPts val="210"/>
              </a:spcBef>
            </a:pPr>
            <a:r>
              <a:rPr sz="1200" dirty="0">
                <a:latin typeface="Lucida Sans Typewriter"/>
                <a:cs typeface="Lucida Sans Typewriter"/>
              </a:rPr>
              <a:t>{</a:t>
            </a:r>
          </a:p>
          <a:p>
            <a:pPr marL="663575">
              <a:lnSpc>
                <a:spcPct val="100000"/>
              </a:lnSpc>
              <a:spcBef>
                <a:spcPts val="210"/>
              </a:spcBef>
            </a:pPr>
            <a:r>
              <a:rPr sz="1200" dirty="0">
                <a:latin typeface="Lucida Sans Typewriter"/>
                <a:cs typeface="Lucida Sans Typewriter"/>
              </a:rPr>
              <a:t>...</a:t>
            </a:r>
          </a:p>
          <a:p>
            <a:pPr marL="663575">
              <a:lnSpc>
                <a:spcPct val="100000"/>
              </a:lnSpc>
              <a:spcBef>
                <a:spcPts val="210"/>
              </a:spcBef>
            </a:pPr>
            <a:r>
              <a:rPr sz="1200" dirty="0">
                <a:latin typeface="Lucida Sans Typewriter"/>
                <a:cs typeface="Lucida Sans Typewriter"/>
              </a:rPr>
              <a:t>return</a:t>
            </a:r>
            <a:r>
              <a:rPr sz="1200" spc="-100" dirty="0">
                <a:latin typeface="Lucida Sans Typewriter"/>
                <a:cs typeface="Lucida Sans Typewriter"/>
              </a:rPr>
              <a:t> </a:t>
            </a:r>
            <a:r>
              <a:rPr sz="1200" dirty="0">
                <a:latin typeface="Lucida Sans Typewriter"/>
                <a:cs typeface="Lucida Sans Typewriter"/>
              </a:rPr>
              <a:t>-1;</a:t>
            </a:r>
          </a:p>
          <a:p>
            <a:pPr marL="663575">
              <a:lnSpc>
                <a:spcPct val="100000"/>
              </a:lnSpc>
              <a:spcBef>
                <a:spcPts val="210"/>
              </a:spcBef>
            </a:pPr>
            <a:r>
              <a:rPr sz="1200" dirty="0">
                <a:latin typeface="Lucida Sans Typewriter"/>
                <a:cs typeface="Lucida Sans Typewriter"/>
              </a:rPr>
              <a:t>...</a:t>
            </a:r>
          </a:p>
          <a:p>
            <a:pPr marL="663575">
              <a:lnSpc>
                <a:spcPct val="100000"/>
              </a:lnSpc>
              <a:spcBef>
                <a:spcPts val="210"/>
              </a:spcBef>
            </a:pPr>
            <a:r>
              <a:rPr sz="1200" dirty="0">
                <a:latin typeface="Lucida Sans Typewriter"/>
                <a:cs typeface="Lucida Sans Typewriter"/>
              </a:rPr>
              <a:t>return</a:t>
            </a:r>
            <a:r>
              <a:rPr sz="1200" spc="-100" dirty="0">
                <a:latin typeface="Lucida Sans Typewriter"/>
                <a:cs typeface="Lucida Sans Typewriter"/>
              </a:rPr>
              <a:t> </a:t>
            </a:r>
            <a:r>
              <a:rPr sz="1200" dirty="0">
                <a:latin typeface="Lucida Sans Typewriter"/>
                <a:cs typeface="Lucida Sans Typewriter"/>
              </a:rPr>
              <a:t>+1;</a:t>
            </a:r>
          </a:p>
          <a:p>
            <a:pPr marL="663575">
              <a:lnSpc>
                <a:spcPct val="100000"/>
              </a:lnSpc>
              <a:spcBef>
                <a:spcPts val="210"/>
              </a:spcBef>
            </a:pPr>
            <a:r>
              <a:rPr sz="1200" dirty="0">
                <a:latin typeface="Lucida Sans Typewriter"/>
                <a:cs typeface="Lucida Sans Typewriter"/>
              </a:rPr>
              <a:t>...</a:t>
            </a:r>
          </a:p>
          <a:p>
            <a:pPr marL="663575">
              <a:lnSpc>
                <a:spcPct val="100000"/>
              </a:lnSpc>
              <a:spcBef>
                <a:spcPts val="210"/>
              </a:spcBef>
            </a:pPr>
            <a:r>
              <a:rPr sz="1200" dirty="0">
                <a:latin typeface="Lucida Sans Typewriter"/>
                <a:cs typeface="Lucida Sans Typewriter"/>
              </a:rPr>
              <a:t>return</a:t>
            </a:r>
            <a:r>
              <a:rPr sz="1200" spc="-100" dirty="0">
                <a:latin typeface="Lucida Sans Typewriter"/>
                <a:cs typeface="Lucida Sans Typewriter"/>
              </a:rPr>
              <a:t> </a:t>
            </a:r>
            <a:r>
              <a:rPr sz="1200" dirty="0">
                <a:latin typeface="Lucida Sans Typewriter"/>
                <a:cs typeface="Lucida Sans Typewriter"/>
              </a:rPr>
              <a:t>0</a:t>
            </a:r>
            <a:r>
              <a:rPr sz="1200" dirty="0" smtClean="0">
                <a:latin typeface="Lucida Sans Typewriter"/>
                <a:cs typeface="Lucida Sans Typewriter"/>
              </a:rPr>
              <a:t>;</a:t>
            </a:r>
            <a:endParaRPr lang="ru-RU" sz="1200" dirty="0" smtClean="0">
              <a:latin typeface="Lucida Sans Typewriter"/>
              <a:cs typeface="Lucida Sans Typewriter"/>
            </a:endParaRPr>
          </a:p>
          <a:p>
            <a:pPr marL="441325">
              <a:lnSpc>
                <a:spcPct val="100000"/>
              </a:lnSpc>
              <a:spcBef>
                <a:spcPts val="210"/>
              </a:spcBef>
            </a:pPr>
            <a:r>
              <a:rPr lang="en-US" sz="1200" dirty="0" smtClean="0">
                <a:latin typeface="Lucida Sans Typewriter"/>
                <a:cs typeface="Lucida Sans Typewriter"/>
              </a:rPr>
              <a:t>}</a:t>
            </a:r>
          </a:p>
          <a:p>
            <a:pPr marL="179388">
              <a:lnSpc>
                <a:spcPct val="100000"/>
              </a:lnSpc>
              <a:spcBef>
                <a:spcPts val="210"/>
              </a:spcBef>
            </a:pPr>
            <a:r>
              <a:rPr lang="en-US" sz="1200" dirty="0" smtClean="0">
                <a:latin typeface="Lucida Sans Typewriter"/>
                <a:cs typeface="Lucida Sans Typewriter"/>
              </a:rPr>
              <a:t>}</a:t>
            </a:r>
            <a:endParaRPr lang="ru-RU" sz="1200" dirty="0" smtClean="0">
              <a:latin typeface="Lucida Sans Typewriter"/>
              <a:cs typeface="Lucida Sans Typewriter"/>
            </a:endParaRPr>
          </a:p>
        </p:txBody>
      </p:sp>
      <p:sp>
        <p:nvSpPr>
          <p:cNvPr id="28" name="object 28"/>
          <p:cNvSpPr txBox="1"/>
          <p:nvPr/>
        </p:nvSpPr>
        <p:spPr>
          <a:xfrm>
            <a:off x="842125" y="4982420"/>
            <a:ext cx="3032760" cy="184666"/>
          </a:xfrm>
          <a:prstGeom prst="rect">
            <a:avLst/>
          </a:prstGeom>
        </p:spPr>
        <p:txBody>
          <a:bodyPr vert="horz" wrap="square" lIns="0" tIns="0" rIns="0" bIns="0" rtlCol="0">
            <a:spAutoFit/>
          </a:bodyPr>
          <a:lstStyle/>
          <a:p>
            <a:pPr marL="12700">
              <a:lnSpc>
                <a:spcPct val="100000"/>
              </a:lnSpc>
            </a:pPr>
            <a:r>
              <a:rPr lang="ru-RU" sz="1200" b="1" spc="-5" dirty="0" smtClean="0">
                <a:solidFill>
                  <a:srgbClr val="8D3124"/>
                </a:solidFill>
                <a:latin typeface="Lucida Sans"/>
                <a:cs typeface="Lucida Sans"/>
              </a:rPr>
              <a:t>Интерфейс </a:t>
            </a:r>
            <a:r>
              <a:rPr sz="1200" b="1" spc="-5" dirty="0" smtClean="0">
                <a:solidFill>
                  <a:srgbClr val="8D3124"/>
                </a:solidFill>
                <a:latin typeface="Lucida Sans"/>
                <a:cs typeface="Lucida Sans"/>
              </a:rPr>
              <a:t>Comparable </a:t>
            </a:r>
            <a:r>
              <a:rPr sz="1200" b="1" dirty="0" smtClean="0">
                <a:solidFill>
                  <a:srgbClr val="8D3124"/>
                </a:solidFill>
                <a:latin typeface="Lucida Sans"/>
                <a:cs typeface="Lucida Sans"/>
              </a:rPr>
              <a:t>(</a:t>
            </a:r>
            <a:r>
              <a:rPr lang="ru-RU" sz="1200" b="1" dirty="0" smtClean="0">
                <a:solidFill>
                  <a:srgbClr val="8D3124"/>
                </a:solidFill>
                <a:latin typeface="Lucida Sans"/>
                <a:cs typeface="Lucida Sans"/>
              </a:rPr>
              <a:t>есть в</a:t>
            </a:r>
            <a:r>
              <a:rPr sz="1200" b="1" spc="30" dirty="0" smtClean="0">
                <a:solidFill>
                  <a:srgbClr val="8D3124"/>
                </a:solidFill>
                <a:latin typeface="Lucida Sans"/>
                <a:cs typeface="Lucida Sans"/>
              </a:rPr>
              <a:t> </a:t>
            </a:r>
            <a:r>
              <a:rPr sz="1200" b="1" dirty="0">
                <a:solidFill>
                  <a:srgbClr val="8D3124"/>
                </a:solidFill>
                <a:latin typeface="Lucida Sans"/>
                <a:cs typeface="Lucida Sans"/>
              </a:rPr>
              <a:t>Java)</a:t>
            </a:r>
            <a:endParaRPr sz="1200" dirty="0">
              <a:latin typeface="Lucida Sans"/>
              <a:cs typeface="Lucida Sans"/>
            </a:endParaRPr>
          </a:p>
        </p:txBody>
      </p:sp>
      <p:sp>
        <p:nvSpPr>
          <p:cNvPr id="29" name="object 29"/>
          <p:cNvSpPr/>
          <p:nvPr/>
        </p:nvSpPr>
        <p:spPr>
          <a:xfrm>
            <a:off x="685800" y="5219700"/>
            <a:ext cx="3886200" cy="1384300"/>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757967" y="5294629"/>
            <a:ext cx="3662679" cy="1163955"/>
          </a:xfrm>
          <a:custGeom>
            <a:avLst/>
            <a:gdLst/>
            <a:ahLst/>
            <a:cxnLst/>
            <a:rect l="l" t="t" r="r" b="b"/>
            <a:pathLst>
              <a:path w="3662679" h="1163954">
                <a:moveTo>
                  <a:pt x="0" y="0"/>
                </a:moveTo>
                <a:lnTo>
                  <a:pt x="3662356" y="0"/>
                </a:lnTo>
                <a:lnTo>
                  <a:pt x="3662356" y="1163561"/>
                </a:lnTo>
                <a:lnTo>
                  <a:pt x="0" y="1163561"/>
                </a:lnTo>
                <a:lnTo>
                  <a:pt x="0" y="0"/>
                </a:lnTo>
                <a:close/>
              </a:path>
            </a:pathLst>
          </a:custGeom>
          <a:solidFill>
            <a:srgbClr val="D6D6D6"/>
          </a:solidFill>
        </p:spPr>
        <p:txBody>
          <a:bodyPr wrap="square" lIns="0" tIns="0" rIns="0" bIns="0" rtlCol="0"/>
          <a:lstStyle/>
          <a:p>
            <a:endParaRPr/>
          </a:p>
        </p:txBody>
      </p:sp>
      <p:sp>
        <p:nvSpPr>
          <p:cNvPr id="31" name="object 31"/>
          <p:cNvSpPr txBox="1"/>
          <p:nvPr/>
        </p:nvSpPr>
        <p:spPr>
          <a:xfrm>
            <a:off x="853342" y="5437682"/>
            <a:ext cx="3443604" cy="848994"/>
          </a:xfrm>
          <a:prstGeom prst="rect">
            <a:avLst/>
          </a:prstGeom>
          <a:solidFill>
            <a:srgbClr val="FFFFFF"/>
          </a:solidFill>
        </p:spPr>
        <p:txBody>
          <a:bodyPr vert="horz" wrap="square" lIns="0" tIns="0" rIns="0" bIns="0" rtlCol="0">
            <a:spAutoFit/>
          </a:bodyPr>
          <a:lstStyle/>
          <a:p>
            <a:pPr marL="138430">
              <a:lnSpc>
                <a:spcPct val="100000"/>
              </a:lnSpc>
            </a:pPr>
            <a:r>
              <a:rPr sz="1200" dirty="0">
                <a:latin typeface="Lucida Sans Typewriter"/>
                <a:cs typeface="Lucida Sans Typewriter"/>
              </a:rPr>
              <a:t>public interface</a:t>
            </a:r>
            <a:r>
              <a:rPr sz="1200" spc="-95" dirty="0">
                <a:latin typeface="Lucida Sans Typewriter"/>
                <a:cs typeface="Lucida Sans Typewriter"/>
              </a:rPr>
              <a:t> </a:t>
            </a:r>
            <a:r>
              <a:rPr sz="1200" dirty="0">
                <a:latin typeface="Lucida Sans Typewriter"/>
                <a:cs typeface="Lucida Sans Typewriter"/>
              </a:rPr>
              <a:t>Comparable&lt;Item&gt;</a:t>
            </a:r>
          </a:p>
          <a:p>
            <a:pPr marL="138430">
              <a:lnSpc>
                <a:spcPct val="100000"/>
              </a:lnSpc>
              <a:spcBef>
                <a:spcPts val="210"/>
              </a:spcBef>
            </a:pPr>
            <a:r>
              <a:rPr sz="1200" dirty="0">
                <a:latin typeface="Lucida Sans Typewriter"/>
                <a:cs typeface="Lucida Sans Typewriter"/>
              </a:rPr>
              <a:t>{</a:t>
            </a:r>
          </a:p>
          <a:p>
            <a:pPr marL="414020">
              <a:lnSpc>
                <a:spcPct val="100000"/>
              </a:lnSpc>
              <a:spcBef>
                <a:spcPts val="210"/>
              </a:spcBef>
            </a:pPr>
            <a:r>
              <a:rPr sz="1200" dirty="0">
                <a:latin typeface="Lucida Sans Typewriter"/>
                <a:cs typeface="Lucida Sans Typewriter"/>
              </a:rPr>
              <a:t>public int compareTo(Item</a:t>
            </a:r>
            <a:r>
              <a:rPr sz="1200" spc="-95" dirty="0">
                <a:latin typeface="Lucida Sans Typewriter"/>
                <a:cs typeface="Lucida Sans Typewriter"/>
              </a:rPr>
              <a:t> </a:t>
            </a:r>
            <a:r>
              <a:rPr sz="1200" dirty="0">
                <a:latin typeface="Lucida Sans Typewriter"/>
                <a:cs typeface="Lucida Sans Typewriter"/>
              </a:rPr>
              <a:t>that);</a:t>
            </a:r>
          </a:p>
          <a:p>
            <a:pPr marL="138430">
              <a:lnSpc>
                <a:spcPct val="100000"/>
              </a:lnSpc>
              <a:spcBef>
                <a:spcPts val="210"/>
              </a:spcBef>
            </a:pPr>
            <a:r>
              <a:rPr sz="1200" dirty="0">
                <a:latin typeface="Lucida Sans Typewriter"/>
                <a:cs typeface="Lucida Sans Typewriter"/>
              </a:rPr>
              <a:t>}</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8</a:t>
            </a:fld>
            <a:endParaRPr dirty="0"/>
          </a:p>
        </p:txBody>
      </p:sp>
      <p:sp>
        <p:nvSpPr>
          <p:cNvPr id="35" name="object 2"/>
          <p:cNvSpPr txBox="1">
            <a:spLocks noGrp="1"/>
          </p:cNvSpPr>
          <p:nvPr>
            <p:ph type="title"/>
          </p:nvPr>
        </p:nvSpPr>
        <p:spPr>
          <a:xfrm>
            <a:off x="789351" y="497657"/>
            <a:ext cx="8479696" cy="430887"/>
          </a:xfrm>
          <a:prstGeom prst="rect">
            <a:avLst/>
          </a:prstGeom>
        </p:spPr>
        <p:txBody>
          <a:bodyPr vert="horz" wrap="square" lIns="0" tIns="0" rIns="0" bIns="0" rtlCol="0">
            <a:spAutoFit/>
          </a:bodyPr>
          <a:lstStyle/>
          <a:p>
            <a:pPr marL="12700">
              <a:lnSpc>
                <a:spcPct val="100000"/>
              </a:lnSpc>
            </a:pPr>
            <a:r>
              <a:rPr lang="ru-RU" sz="2800" b="1" spc="-45" dirty="0" smtClean="0">
                <a:latin typeface="+mj-lt"/>
              </a:rPr>
              <a:t>Обратный вызов (</a:t>
            </a:r>
            <a:r>
              <a:rPr lang="en-US" sz="2800" b="1" spc="-45" dirty="0" smtClean="0">
                <a:latin typeface="+mj-lt"/>
              </a:rPr>
              <a:t>callback)</a:t>
            </a:r>
            <a:endParaRPr sz="2800" b="1" spc="-100" dirty="0">
              <a:latin typeface="+mj-lt"/>
            </a:endParaRPr>
          </a:p>
        </p:txBody>
      </p:sp>
      <p:cxnSp>
        <p:nvCxnSpPr>
          <p:cNvPr id="37" name="Прямая со стрелкой 36"/>
          <p:cNvCxnSpPr>
            <a:stCxn id="15" idx="3"/>
          </p:cNvCxnSpPr>
          <p:nvPr/>
        </p:nvCxnSpPr>
        <p:spPr>
          <a:xfrm flipV="1">
            <a:off x="4713921" y="6458584"/>
            <a:ext cx="1577570" cy="5781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5" grpId="0"/>
      <p:bldP spid="16" grpId="0" animBg="1"/>
      <p:bldP spid="17" grpId="0"/>
      <p:bldP spid="21" grpId="0" animBg="1"/>
      <p:bldP spid="22" grpId="0" animBg="1"/>
      <p:bldP spid="23" grpId="0" animBg="1"/>
      <p:bldP spid="24" grpId="0" animBg="1"/>
      <p:bldP spid="25" grpId="0"/>
      <p:bldP spid="28" grpId="0"/>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9350" y="1241530"/>
            <a:ext cx="7973649" cy="3795911"/>
          </a:xfrm>
          <a:prstGeom prst="rect">
            <a:avLst/>
          </a:prstGeom>
        </p:spPr>
        <p:txBody>
          <a:bodyPr vert="horz" wrap="square" lIns="0" tIns="0" rIns="0" bIns="0" rtlCol="0">
            <a:spAutoFit/>
          </a:bodyPr>
          <a:lstStyle/>
          <a:p>
            <a:pPr marL="12700">
              <a:lnSpc>
                <a:spcPts val="1945"/>
              </a:lnSpc>
            </a:pPr>
            <a:r>
              <a:rPr lang="ru-RU" sz="2000" dirty="0" smtClean="0">
                <a:solidFill>
                  <a:srgbClr val="8D3124"/>
                </a:solidFill>
                <a:latin typeface="+mj-lt"/>
                <a:cs typeface="Lucida Sans"/>
              </a:rPr>
              <a:t>Общий порядок </a:t>
            </a:r>
            <a:r>
              <a:rPr lang="ru-RU" sz="2000" dirty="0" smtClean="0">
                <a:latin typeface="+mj-lt"/>
                <a:cs typeface="Lucida Sans"/>
              </a:rPr>
              <a:t>– это бинарное отношение </a:t>
            </a:r>
            <a:r>
              <a:rPr sz="2000" dirty="0" smtClean="0">
                <a:latin typeface="+mj-lt"/>
                <a:cs typeface="Times New Roman"/>
              </a:rPr>
              <a:t>≤</a:t>
            </a:r>
            <a:r>
              <a:rPr lang="ru-RU" sz="2000" dirty="0" smtClean="0">
                <a:latin typeface="+mj-lt"/>
                <a:cs typeface="Times New Roman"/>
              </a:rPr>
              <a:t>, которое обладает следующими свойствами:</a:t>
            </a:r>
            <a:endParaRPr sz="2000" dirty="0">
              <a:latin typeface="+mj-lt"/>
              <a:cs typeface="Lucida Sans"/>
            </a:endParaRPr>
          </a:p>
          <a:p>
            <a:pPr marL="63500">
              <a:lnSpc>
                <a:spcPts val="3050"/>
              </a:lnSpc>
              <a:tabLst>
                <a:tab pos="2225040" algn="l"/>
              </a:tabLst>
            </a:pPr>
            <a:r>
              <a:rPr sz="2000" spc="15" baseline="-10185" dirty="0" smtClean="0">
                <a:latin typeface="+mj-lt"/>
                <a:cs typeface="PMingLiU"/>
              </a:rPr>
              <a:t>・</a:t>
            </a:r>
            <a:r>
              <a:rPr lang="ru-RU" sz="2000" spc="10" dirty="0" smtClean="0">
                <a:latin typeface="+mj-lt"/>
                <a:cs typeface="Lucida Sans"/>
              </a:rPr>
              <a:t>Антисимметричность</a:t>
            </a:r>
            <a:r>
              <a:rPr sz="2000" spc="10" dirty="0" smtClean="0">
                <a:latin typeface="+mj-lt"/>
                <a:cs typeface="Lucida Sans"/>
              </a:rPr>
              <a:t>:</a:t>
            </a:r>
            <a:r>
              <a:rPr lang="ru-RU" sz="2000" spc="10" dirty="0">
                <a:latin typeface="+mj-lt"/>
                <a:cs typeface="Lucida Sans"/>
              </a:rPr>
              <a:t> </a:t>
            </a:r>
            <a:r>
              <a:rPr lang="ru-RU" sz="2000" spc="10" dirty="0" smtClean="0">
                <a:latin typeface="+mj-lt"/>
                <a:cs typeface="Lucida Sans"/>
              </a:rPr>
              <a:t>если </a:t>
            </a:r>
            <a:r>
              <a:rPr sz="2000" i="1" dirty="0" smtClean="0">
                <a:latin typeface="+mj-lt"/>
                <a:cs typeface="Times New Roman"/>
              </a:rPr>
              <a:t>v </a:t>
            </a:r>
            <a:r>
              <a:rPr sz="2000" dirty="0">
                <a:latin typeface="+mj-lt"/>
                <a:cs typeface="Times New Roman"/>
              </a:rPr>
              <a:t>≤ </a:t>
            </a:r>
            <a:r>
              <a:rPr sz="2000" i="1" dirty="0">
                <a:latin typeface="+mj-lt"/>
                <a:cs typeface="Times New Roman"/>
              </a:rPr>
              <a:t>w </a:t>
            </a:r>
            <a:r>
              <a:rPr lang="ru-RU" sz="2000" dirty="0" smtClean="0">
                <a:latin typeface="+mj-lt"/>
                <a:cs typeface="Lucida Sans"/>
              </a:rPr>
              <a:t>и</a:t>
            </a:r>
            <a:r>
              <a:rPr sz="2000" dirty="0" smtClean="0">
                <a:latin typeface="+mj-lt"/>
                <a:cs typeface="Lucida Sans"/>
              </a:rPr>
              <a:t> </a:t>
            </a:r>
            <a:r>
              <a:rPr sz="2000" i="1" dirty="0">
                <a:latin typeface="+mj-lt"/>
                <a:cs typeface="Times New Roman"/>
              </a:rPr>
              <a:t>w </a:t>
            </a:r>
            <a:r>
              <a:rPr sz="2000" dirty="0">
                <a:latin typeface="+mj-lt"/>
                <a:cs typeface="Times New Roman"/>
              </a:rPr>
              <a:t>≤ </a:t>
            </a:r>
            <a:r>
              <a:rPr sz="2000" i="1" dirty="0">
                <a:latin typeface="+mj-lt"/>
                <a:cs typeface="Times New Roman"/>
              </a:rPr>
              <a:t>v</a:t>
            </a:r>
            <a:r>
              <a:rPr sz="2000" dirty="0">
                <a:latin typeface="+mj-lt"/>
                <a:cs typeface="Lucida Sans"/>
              </a:rPr>
              <a:t>, </a:t>
            </a:r>
            <a:r>
              <a:rPr lang="ru-RU" sz="2000" dirty="0" smtClean="0">
                <a:latin typeface="+mj-lt"/>
                <a:cs typeface="Lucida Sans"/>
              </a:rPr>
              <a:t>тогда</a:t>
            </a:r>
            <a:r>
              <a:rPr sz="2000" dirty="0" smtClean="0">
                <a:latin typeface="+mj-lt"/>
                <a:cs typeface="Lucida Sans"/>
              </a:rPr>
              <a:t> </a:t>
            </a:r>
            <a:r>
              <a:rPr sz="2000" i="1" dirty="0">
                <a:latin typeface="+mj-lt"/>
                <a:cs typeface="Times New Roman"/>
              </a:rPr>
              <a:t>v </a:t>
            </a:r>
            <a:r>
              <a:rPr sz="2000" dirty="0">
                <a:latin typeface="+mj-lt"/>
                <a:cs typeface="Times New Roman"/>
              </a:rPr>
              <a:t>=</a:t>
            </a:r>
            <a:r>
              <a:rPr sz="2000" spc="30" dirty="0">
                <a:latin typeface="+mj-lt"/>
                <a:cs typeface="Times New Roman"/>
              </a:rPr>
              <a:t> </a:t>
            </a:r>
            <a:r>
              <a:rPr sz="2000" i="1" dirty="0">
                <a:latin typeface="+mj-lt"/>
                <a:cs typeface="Times New Roman"/>
              </a:rPr>
              <a:t>w</a:t>
            </a:r>
            <a:r>
              <a:rPr sz="2000" dirty="0">
                <a:latin typeface="+mj-lt"/>
                <a:cs typeface="Lucida Sans"/>
              </a:rPr>
              <a:t>.</a:t>
            </a:r>
          </a:p>
          <a:p>
            <a:pPr marL="63500">
              <a:lnSpc>
                <a:spcPts val="2930"/>
              </a:lnSpc>
              <a:tabLst>
                <a:tab pos="1889760" algn="l"/>
              </a:tabLst>
            </a:pPr>
            <a:r>
              <a:rPr sz="2000" spc="-7" baseline="-10185" dirty="0" smtClean="0">
                <a:latin typeface="+mj-lt"/>
                <a:cs typeface="PMingLiU"/>
              </a:rPr>
              <a:t>・</a:t>
            </a:r>
            <a:r>
              <a:rPr lang="ru-RU" sz="2000" spc="-5" dirty="0" smtClean="0">
                <a:latin typeface="+mj-lt"/>
                <a:cs typeface="Lucida Sans"/>
              </a:rPr>
              <a:t>Транзитивность</a:t>
            </a:r>
            <a:r>
              <a:rPr sz="2000" spc="-5" dirty="0" smtClean="0">
                <a:latin typeface="+mj-lt"/>
                <a:cs typeface="Lucida Sans"/>
              </a:rPr>
              <a:t>:</a:t>
            </a:r>
            <a:r>
              <a:rPr lang="ru-RU" sz="2000" spc="-5" dirty="0" smtClean="0">
                <a:latin typeface="+mj-lt"/>
                <a:cs typeface="Lucida Sans"/>
              </a:rPr>
              <a:t> </a:t>
            </a:r>
            <a:r>
              <a:rPr lang="ru-RU" sz="2000" dirty="0" smtClean="0">
                <a:latin typeface="+mj-lt"/>
                <a:cs typeface="Lucida Sans"/>
              </a:rPr>
              <a:t>если</a:t>
            </a:r>
            <a:r>
              <a:rPr sz="2000" dirty="0" smtClean="0">
                <a:latin typeface="+mj-lt"/>
                <a:cs typeface="Lucida Sans"/>
              </a:rPr>
              <a:t> </a:t>
            </a:r>
            <a:r>
              <a:rPr sz="2000" i="1" dirty="0">
                <a:latin typeface="+mj-lt"/>
                <a:cs typeface="Times New Roman"/>
              </a:rPr>
              <a:t>v </a:t>
            </a:r>
            <a:r>
              <a:rPr sz="2000" dirty="0">
                <a:latin typeface="+mj-lt"/>
                <a:cs typeface="Times New Roman"/>
              </a:rPr>
              <a:t>≤ </a:t>
            </a:r>
            <a:r>
              <a:rPr sz="2000" i="1" dirty="0">
                <a:latin typeface="+mj-lt"/>
                <a:cs typeface="Times New Roman"/>
              </a:rPr>
              <a:t>w </a:t>
            </a:r>
            <a:r>
              <a:rPr lang="ru-RU" sz="2000" dirty="0" smtClean="0">
                <a:latin typeface="+mj-lt"/>
                <a:cs typeface="Lucida Sans"/>
              </a:rPr>
              <a:t>и</a:t>
            </a:r>
            <a:r>
              <a:rPr sz="2000" dirty="0" smtClean="0">
                <a:latin typeface="+mj-lt"/>
                <a:cs typeface="Lucida Sans"/>
              </a:rPr>
              <a:t> </a:t>
            </a:r>
            <a:r>
              <a:rPr sz="2000" i="1" dirty="0">
                <a:latin typeface="+mj-lt"/>
                <a:cs typeface="Times New Roman"/>
              </a:rPr>
              <a:t>w </a:t>
            </a:r>
            <a:r>
              <a:rPr sz="2000" dirty="0">
                <a:latin typeface="+mj-lt"/>
                <a:cs typeface="Times New Roman"/>
              </a:rPr>
              <a:t>≤ </a:t>
            </a:r>
            <a:r>
              <a:rPr sz="2000" i="1" dirty="0">
                <a:latin typeface="+mj-lt"/>
                <a:cs typeface="Times New Roman"/>
              </a:rPr>
              <a:t>x</a:t>
            </a:r>
            <a:r>
              <a:rPr sz="2000" dirty="0">
                <a:latin typeface="+mj-lt"/>
                <a:cs typeface="Lucida Sans"/>
              </a:rPr>
              <a:t>, </a:t>
            </a:r>
            <a:r>
              <a:rPr lang="ru-RU" sz="2000" dirty="0" smtClean="0">
                <a:latin typeface="+mj-lt"/>
                <a:cs typeface="Lucida Sans"/>
              </a:rPr>
              <a:t>тогда</a:t>
            </a:r>
            <a:r>
              <a:rPr sz="2000" dirty="0" smtClean="0">
                <a:latin typeface="+mj-lt"/>
                <a:cs typeface="Lucida Sans"/>
              </a:rPr>
              <a:t> </a:t>
            </a:r>
            <a:r>
              <a:rPr sz="2000" i="1" dirty="0">
                <a:latin typeface="+mj-lt"/>
                <a:cs typeface="Times New Roman"/>
              </a:rPr>
              <a:t>v </a:t>
            </a:r>
            <a:r>
              <a:rPr sz="2000" dirty="0">
                <a:latin typeface="+mj-lt"/>
                <a:cs typeface="Times New Roman"/>
              </a:rPr>
              <a:t>≤</a:t>
            </a:r>
            <a:r>
              <a:rPr sz="2000" spc="30" dirty="0">
                <a:latin typeface="+mj-lt"/>
                <a:cs typeface="Times New Roman"/>
              </a:rPr>
              <a:t> </a:t>
            </a:r>
            <a:r>
              <a:rPr sz="2000" i="1" dirty="0">
                <a:latin typeface="+mj-lt"/>
                <a:cs typeface="Times New Roman"/>
              </a:rPr>
              <a:t>x</a:t>
            </a:r>
            <a:r>
              <a:rPr sz="2000" dirty="0">
                <a:latin typeface="+mj-lt"/>
                <a:cs typeface="Lucida Sans"/>
              </a:rPr>
              <a:t>.</a:t>
            </a:r>
          </a:p>
          <a:p>
            <a:pPr marL="63500">
              <a:lnSpc>
                <a:spcPts val="3265"/>
              </a:lnSpc>
              <a:tabLst>
                <a:tab pos="1478915" algn="l"/>
              </a:tabLst>
            </a:pPr>
            <a:r>
              <a:rPr sz="2000" spc="-22" baseline="-10185" dirty="0" smtClean="0">
                <a:latin typeface="+mj-lt"/>
                <a:cs typeface="PMingLiU"/>
              </a:rPr>
              <a:t>・</a:t>
            </a:r>
            <a:r>
              <a:rPr lang="ru-RU" sz="2000" spc="-15" dirty="0" smtClean="0">
                <a:latin typeface="+mj-lt"/>
                <a:cs typeface="Lucida Sans"/>
              </a:rPr>
              <a:t>Полнота</a:t>
            </a:r>
            <a:r>
              <a:rPr sz="2000" spc="-15" dirty="0" smtClean="0">
                <a:latin typeface="+mj-lt"/>
                <a:cs typeface="Lucida Sans"/>
              </a:rPr>
              <a:t>:</a:t>
            </a:r>
            <a:r>
              <a:rPr lang="ru-RU" sz="2000" spc="-15" dirty="0" smtClean="0">
                <a:latin typeface="+mj-lt"/>
                <a:cs typeface="Lucida Sans"/>
              </a:rPr>
              <a:t> </a:t>
            </a:r>
            <a:r>
              <a:rPr lang="ru-RU" sz="2000" dirty="0" smtClean="0">
                <a:latin typeface="+mj-lt"/>
                <a:cs typeface="Lucida Sans"/>
              </a:rPr>
              <a:t>либо </a:t>
            </a:r>
            <a:r>
              <a:rPr sz="2000" i="1" dirty="0" smtClean="0">
                <a:latin typeface="+mj-lt"/>
                <a:cs typeface="Times New Roman"/>
              </a:rPr>
              <a:t>v </a:t>
            </a:r>
            <a:r>
              <a:rPr sz="2000" dirty="0">
                <a:latin typeface="+mj-lt"/>
                <a:cs typeface="Times New Roman"/>
              </a:rPr>
              <a:t>≤ </a:t>
            </a:r>
            <a:r>
              <a:rPr sz="2000" i="1" dirty="0" smtClean="0">
                <a:latin typeface="+mj-lt"/>
                <a:cs typeface="Times New Roman"/>
              </a:rPr>
              <a:t>w</a:t>
            </a:r>
            <a:r>
              <a:rPr lang="ru-RU" sz="2000" i="1" dirty="0" smtClean="0">
                <a:latin typeface="+mj-lt"/>
                <a:cs typeface="Times New Roman"/>
              </a:rPr>
              <a:t>,</a:t>
            </a:r>
            <a:r>
              <a:rPr sz="2000" i="1" dirty="0" smtClean="0">
                <a:latin typeface="+mj-lt"/>
                <a:cs typeface="Times New Roman"/>
              </a:rPr>
              <a:t> </a:t>
            </a:r>
            <a:r>
              <a:rPr lang="ru-RU" sz="2000" dirty="0" smtClean="0">
                <a:latin typeface="+mj-lt"/>
                <a:cs typeface="Lucida Sans"/>
              </a:rPr>
              <a:t>либо</a:t>
            </a:r>
            <a:r>
              <a:rPr sz="2000" dirty="0" smtClean="0">
                <a:latin typeface="+mj-lt"/>
                <a:cs typeface="Lucida Sans"/>
              </a:rPr>
              <a:t> </a:t>
            </a:r>
            <a:r>
              <a:rPr sz="2000" i="1" dirty="0">
                <a:latin typeface="+mj-lt"/>
                <a:cs typeface="Times New Roman"/>
              </a:rPr>
              <a:t>w </a:t>
            </a:r>
            <a:r>
              <a:rPr sz="2000" dirty="0">
                <a:latin typeface="+mj-lt"/>
                <a:cs typeface="Times New Roman"/>
              </a:rPr>
              <a:t>≤ </a:t>
            </a:r>
            <a:r>
              <a:rPr sz="2000" i="1" dirty="0" smtClean="0">
                <a:latin typeface="+mj-lt"/>
                <a:cs typeface="Times New Roman"/>
              </a:rPr>
              <a:t>v</a:t>
            </a:r>
            <a:r>
              <a:rPr lang="ru-RU" sz="2000" i="1" dirty="0" smtClean="0">
                <a:latin typeface="+mj-lt"/>
                <a:cs typeface="Times New Roman"/>
              </a:rPr>
              <a:t>,</a:t>
            </a:r>
            <a:r>
              <a:rPr sz="2000" i="1" dirty="0" smtClean="0">
                <a:latin typeface="+mj-lt"/>
                <a:cs typeface="Times New Roman"/>
              </a:rPr>
              <a:t> </a:t>
            </a:r>
            <a:r>
              <a:rPr lang="ru-RU" sz="2000" dirty="0" smtClean="0">
                <a:latin typeface="+mj-lt"/>
                <a:cs typeface="Lucida Sans"/>
              </a:rPr>
              <a:t>либо и то и другое</a:t>
            </a:r>
            <a:r>
              <a:rPr sz="2000" dirty="0" smtClean="0">
                <a:latin typeface="+mj-lt"/>
                <a:cs typeface="Lucida Sans"/>
              </a:rPr>
              <a:t>.</a:t>
            </a:r>
            <a:endParaRPr sz="2000" dirty="0">
              <a:latin typeface="+mj-lt"/>
              <a:cs typeface="Lucida Sans"/>
            </a:endParaRPr>
          </a:p>
          <a:p>
            <a:pPr>
              <a:lnSpc>
                <a:spcPct val="100000"/>
              </a:lnSpc>
              <a:spcBef>
                <a:spcPts val="5"/>
              </a:spcBef>
            </a:pPr>
            <a:endParaRPr sz="2000" dirty="0">
              <a:latin typeface="+mj-lt"/>
              <a:cs typeface="Times New Roman"/>
            </a:endParaRPr>
          </a:p>
          <a:p>
            <a:pPr marL="12700">
              <a:lnSpc>
                <a:spcPts val="1945"/>
              </a:lnSpc>
            </a:pPr>
            <a:r>
              <a:rPr lang="ru-RU" sz="2000" dirty="0" smtClean="0">
                <a:solidFill>
                  <a:srgbClr val="005493"/>
                </a:solidFill>
                <a:latin typeface="+mj-lt"/>
                <a:cs typeface="Lucida Sans"/>
              </a:rPr>
              <a:t>Пример</a:t>
            </a:r>
            <a:r>
              <a:rPr sz="2000" dirty="0" smtClean="0">
                <a:solidFill>
                  <a:srgbClr val="005493"/>
                </a:solidFill>
                <a:latin typeface="+mj-lt"/>
                <a:cs typeface="Lucida Sans"/>
              </a:rPr>
              <a:t>.</a:t>
            </a:r>
            <a:endParaRPr sz="2000" dirty="0">
              <a:latin typeface="+mj-lt"/>
              <a:cs typeface="Lucida Sans"/>
            </a:endParaRPr>
          </a:p>
          <a:p>
            <a:pPr marL="63500">
              <a:lnSpc>
                <a:spcPts val="3050"/>
              </a:lnSpc>
            </a:pPr>
            <a:r>
              <a:rPr sz="2000" spc="-7" baseline="-12037" dirty="0" smtClean="0">
                <a:latin typeface="+mj-lt"/>
                <a:cs typeface="PMingLiU"/>
              </a:rPr>
              <a:t>・</a:t>
            </a:r>
            <a:r>
              <a:rPr lang="ru-RU" sz="2000" spc="-5" dirty="0" smtClean="0">
                <a:latin typeface="+mj-lt"/>
                <a:cs typeface="Lucida Sans"/>
              </a:rPr>
              <a:t>Стандартный порядок для натуральных и действительных чисел</a:t>
            </a:r>
            <a:endParaRPr sz="2000" dirty="0">
              <a:latin typeface="+mj-lt"/>
              <a:cs typeface="Lucida Sans"/>
            </a:endParaRPr>
          </a:p>
          <a:p>
            <a:pPr marL="63500">
              <a:lnSpc>
                <a:spcPts val="2930"/>
              </a:lnSpc>
            </a:pPr>
            <a:r>
              <a:rPr sz="2000" spc="-7" baseline="-12037" dirty="0" smtClean="0">
                <a:latin typeface="+mj-lt"/>
                <a:cs typeface="PMingLiU"/>
              </a:rPr>
              <a:t>・</a:t>
            </a:r>
            <a:r>
              <a:rPr lang="ru-RU" sz="2000" spc="-5" dirty="0" smtClean="0">
                <a:latin typeface="+mj-lt"/>
                <a:cs typeface="Lucida Sans"/>
              </a:rPr>
              <a:t>Хронологический порядок для дат и времени</a:t>
            </a:r>
            <a:r>
              <a:rPr sz="2000" dirty="0" smtClean="0">
                <a:latin typeface="+mj-lt"/>
                <a:cs typeface="Lucida Sans"/>
              </a:rPr>
              <a:t>.</a:t>
            </a:r>
            <a:endParaRPr sz="2000" dirty="0">
              <a:latin typeface="+mj-lt"/>
              <a:cs typeface="Lucida Sans"/>
            </a:endParaRPr>
          </a:p>
          <a:p>
            <a:pPr marL="63500">
              <a:lnSpc>
                <a:spcPts val="2930"/>
              </a:lnSpc>
            </a:pPr>
            <a:r>
              <a:rPr sz="2000" baseline="-12037" dirty="0" smtClean="0">
                <a:latin typeface="+mj-lt"/>
                <a:cs typeface="PMingLiU"/>
              </a:rPr>
              <a:t>・</a:t>
            </a:r>
            <a:r>
              <a:rPr lang="ru-RU" sz="2000" dirty="0" smtClean="0">
                <a:latin typeface="+mj-lt"/>
                <a:cs typeface="Lucida Sans"/>
              </a:rPr>
              <a:t>Алфавитный порядок для строк</a:t>
            </a:r>
            <a:r>
              <a:rPr sz="2000" dirty="0" smtClean="0">
                <a:latin typeface="+mj-lt"/>
                <a:cs typeface="Lucida Sans"/>
              </a:rPr>
              <a:t>.</a:t>
            </a:r>
            <a:endParaRPr sz="2000" dirty="0">
              <a:latin typeface="+mj-lt"/>
              <a:cs typeface="Lucida Sans"/>
            </a:endParaRPr>
          </a:p>
          <a:p>
            <a:pPr marL="63500">
              <a:lnSpc>
                <a:spcPts val="3265"/>
              </a:lnSpc>
            </a:pPr>
            <a:r>
              <a:rPr sz="2000" baseline="-12037" dirty="0">
                <a:latin typeface="+mj-lt"/>
                <a:cs typeface="PMingLiU"/>
              </a:rPr>
              <a:t>・</a:t>
            </a:r>
            <a:r>
              <a:rPr sz="2000" dirty="0">
                <a:latin typeface="+mj-lt"/>
                <a:cs typeface="Lucida Sans"/>
              </a:rPr>
              <a:t>…</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r>
              <a:rPr lang="ru-RU" b="1" dirty="0" smtClean="0"/>
              <a:t>Общий порядок (линейный порядок)</a:t>
            </a:r>
            <a:endParaRPr lang="ru-RU" b="1"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61594">
              <a:lnSpc>
                <a:spcPts val="990"/>
              </a:lnSpc>
            </a:pPr>
            <a:fld id="{81D60167-4931-47E6-BA6A-407CBD079E47}" type="slidenum">
              <a:rPr dirty="0"/>
              <a:t>9</a:t>
            </a:fld>
            <a:endParaRPr dirty="0"/>
          </a:p>
        </p:txBody>
      </p:sp>
      <p:sp>
        <p:nvSpPr>
          <p:cNvPr id="9" name="Прямоугольник 8"/>
          <p:cNvSpPr/>
          <p:nvPr/>
        </p:nvSpPr>
        <p:spPr>
          <a:xfrm>
            <a:off x="6301756" y="7012661"/>
            <a:ext cx="3192285" cy="271869"/>
          </a:xfrm>
          <a:prstGeom prst="rect">
            <a:avLst/>
          </a:prstGeom>
        </p:spPr>
        <p:txBody>
          <a:bodyPr wrap="none">
            <a:spAutoFit/>
          </a:bodyPr>
          <a:lstStyle/>
          <a:p>
            <a:pPr marR="5080" algn="r">
              <a:lnSpc>
                <a:spcPts val="1435"/>
              </a:lnSpc>
            </a:pPr>
            <a:r>
              <a:rPr lang="ru-RU" dirty="0" err="1" smtClean="0">
                <a:solidFill>
                  <a:schemeClr val="accent2">
                    <a:lumMod val="75000"/>
                  </a:schemeClr>
                </a:solidFill>
                <a:latin typeface="Lucida Sans"/>
                <a:cs typeface="Lucida Sans"/>
              </a:rPr>
              <a:t>Нетранзитивное</a:t>
            </a:r>
            <a:r>
              <a:rPr lang="ru-RU" dirty="0" smtClean="0">
                <a:solidFill>
                  <a:schemeClr val="accent2">
                    <a:lumMod val="75000"/>
                  </a:schemeClr>
                </a:solidFill>
                <a:latin typeface="Lucida Sans"/>
                <a:cs typeface="Lucida Sans"/>
              </a:rPr>
              <a:t> отношение</a:t>
            </a:r>
            <a:endParaRPr lang="en-US" dirty="0">
              <a:solidFill>
                <a:schemeClr val="accent2">
                  <a:lumMod val="75000"/>
                </a:schemeClr>
              </a:solidFill>
              <a:latin typeface="Lucida Sans"/>
              <a:cs typeface="Lucida Sans"/>
            </a:endParaRPr>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754" y="3926921"/>
            <a:ext cx="3486289" cy="289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1282</TotalTime>
  <Words>5042</Words>
  <Application>Microsoft Office PowerPoint</Application>
  <PresentationFormat>Произвольный</PresentationFormat>
  <Paragraphs>980</Paragraphs>
  <Slides>36</Slides>
  <Notes>36</Notes>
  <HiddenSlides>1</HiddenSlides>
  <MMClips>2</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36</vt:i4>
      </vt:variant>
    </vt:vector>
  </HeadingPairs>
  <TitlesOfParts>
    <vt:vector size="47" baseType="lpstr">
      <vt:lpstr>Meiryo UI</vt:lpstr>
      <vt:lpstr>PMingLiU</vt:lpstr>
      <vt:lpstr>Arial</vt:lpstr>
      <vt:lpstr>Book Antiqua</vt:lpstr>
      <vt:lpstr>Calibri</vt:lpstr>
      <vt:lpstr>Century Gothic</vt:lpstr>
      <vt:lpstr>Lucida Sans</vt:lpstr>
      <vt:lpstr>Lucida Sans Typewriter</vt:lpstr>
      <vt:lpstr>Symbol</vt:lpstr>
      <vt:lpstr>Times New Roman</vt:lpstr>
      <vt:lpstr>Office Theme</vt:lpstr>
      <vt:lpstr>Презентация PowerPoint</vt:lpstr>
      <vt:lpstr>Презентация PowerPoint</vt:lpstr>
      <vt:lpstr>Задача сортировки</vt:lpstr>
      <vt:lpstr>Пример клиента сортировки 1</vt:lpstr>
      <vt:lpstr>Пример клиента сортировки 2</vt:lpstr>
      <vt:lpstr>Пример клиента сортировки 3</vt:lpstr>
      <vt:lpstr>Обратный вызов (callback)</vt:lpstr>
      <vt:lpstr>Обратный вызов (callback)</vt:lpstr>
      <vt:lpstr>Общий порядок (линейный порядок)</vt:lpstr>
      <vt:lpstr>Интерфейс Comparable</vt:lpstr>
      <vt:lpstr>Реализация интерфейса Comparable</vt:lpstr>
      <vt:lpstr>Две полезные абстракции</vt:lpstr>
      <vt:lpstr>Тестирование</vt:lpstr>
      <vt:lpstr>Презентация PowerPoint</vt:lpstr>
      <vt:lpstr>Демонстрация сортировки выбором</vt:lpstr>
      <vt:lpstr>Сортировка выбором</vt:lpstr>
      <vt:lpstr>Внутренний цикл сортировки выбором</vt:lpstr>
      <vt:lpstr>Сортировка выбором: реализация на Java</vt:lpstr>
      <vt:lpstr>Сортировка выбором: математический анализ</vt:lpstr>
      <vt:lpstr>Сортировка выбором: анимация</vt:lpstr>
      <vt:lpstr>Сортировка выбором: анимация</vt:lpstr>
      <vt:lpstr>Сортировка выбором: анимация</vt:lpstr>
      <vt:lpstr>Сортировка выбором: анимация</vt:lpstr>
      <vt:lpstr>Презентация PowerPoint</vt:lpstr>
      <vt:lpstr>Демонстрация сортировки вставками</vt:lpstr>
      <vt:lpstr>Сортировка вставками</vt:lpstr>
      <vt:lpstr>Внутренний цикл сортировки вставками</vt:lpstr>
      <vt:lpstr>Сортировка вставками: реализация на Java</vt:lpstr>
      <vt:lpstr>Сортировка вставками: математический анализ</vt:lpstr>
      <vt:lpstr>Сортировка вставками: анимация</vt:lpstr>
      <vt:lpstr>Сортировка вставками: анимация</vt:lpstr>
      <vt:lpstr>Сортировка вставками: анимация</vt:lpstr>
      <vt:lpstr>Сортировка вставками: анимация</vt:lpstr>
      <vt:lpstr>Сортировка вставкам: частично упорядоченные массивы</vt:lpstr>
      <vt:lpstr>Сортировка вставками: анимация</vt:lpstr>
      <vt:lpstr>Сортировка вставками: анимация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Андрей</dc:creator>
  <cp:lastModifiedBy>Тимофеев</cp:lastModifiedBy>
  <cp:revision>86</cp:revision>
  <dcterms:created xsi:type="dcterms:W3CDTF">2017-07-12T05:29:58Z</dcterms:created>
  <dcterms:modified xsi:type="dcterms:W3CDTF">2018-06-20T06:32:19Z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2017-07-12T00:00:00Z</vt:filetime>
  </property>
</Properties>
</file>