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5143500" type="screen16x9"/>
  <p:notesSz cx="6858000" cy="9144000"/>
  <p:embeddedFontLst>
    <p:embeddedFont>
      <p:font typeface="DM Serif Display" pitchFamily="2" charset="0"/>
      <p:regular r:id="rId74"/>
      <p:italic r:id="rId75"/>
    </p:embeddedFont>
    <p:embeddedFont>
      <p:font typeface="Georgia" panose="02040502050405020303" pitchFamily="18" charset="0"/>
      <p:regular r:id="rId76"/>
      <p:bold r:id="rId77"/>
      <p:italic r:id="rId78"/>
      <p:boldItalic r:id="rId79"/>
    </p:embeddedFont>
    <p:embeddedFont>
      <p:font typeface="Roboto Mono" panose="00000009000000000000" pitchFamily="49" charset="0"/>
      <p:regular r:id="rId80"/>
      <p:bold r:id="rId81"/>
      <p:italic r:id="rId82"/>
      <p:boldItalic r:id="rId83"/>
    </p:embeddedFont>
    <p:embeddedFont>
      <p:font typeface="Schibsted Grotesk" panose="020B0604020202020204" charset="0"/>
      <p:regular r:id="rId84"/>
      <p:bold r:id="rId85"/>
      <p:italic r:id="rId86"/>
      <p:boldItalic r:id="rId8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C66427-3BD1-4C0E-B9EF-F7CC5F7B2BA6}">
  <a:tblStyle styleId="{BAC66427-3BD1-4C0E-B9EF-F7CC5F7B2B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A01CDBE-DF46-4734-BB91-DE70DBBE85E2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99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1.fntdata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7.fntdata"/><Relationship Id="rId85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2.fntdata"/><Relationship Id="rId83" Type="http://schemas.openxmlformats.org/officeDocument/2006/relationships/font" Target="fonts/font10.fntdata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5.fntdata"/><Relationship Id="rId81" Type="http://schemas.openxmlformats.org/officeDocument/2006/relationships/font" Target="fonts/font8.fntdata"/><Relationship Id="rId86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6/11/relationships/changesInfo" Target="changesInfos/changesInfo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4.fntdata"/><Relationship Id="rId61" Type="http://schemas.openxmlformats.org/officeDocument/2006/relationships/slide" Target="slides/slide60.xml"/><Relationship Id="rId82" Type="http://schemas.openxmlformats.org/officeDocument/2006/relationships/font" Target="fonts/font9.fntdata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, Jiaming" userId="63443403-1d33-4945-9633-3c86fd7a9301" providerId="ADAL" clId="{42A73FDD-49EE-417B-B663-1A20B923B3EA}"/>
    <pc:docChg chg="undo custSel modSld">
      <pc:chgData name="Xu, Jiaming" userId="63443403-1d33-4945-9633-3c86fd7a9301" providerId="ADAL" clId="{42A73FDD-49EE-417B-B663-1A20B923B3EA}" dt="2025-03-23T12:40:28.436" v="223" actId="13926"/>
      <pc:docMkLst>
        <pc:docMk/>
      </pc:docMkLst>
      <pc:sldChg chg="modSp mod">
        <pc:chgData name="Xu, Jiaming" userId="63443403-1d33-4945-9633-3c86fd7a9301" providerId="ADAL" clId="{42A73FDD-49EE-417B-B663-1A20B923B3EA}" dt="2025-03-23T12:17:48.145" v="2" actId="13926"/>
        <pc:sldMkLst>
          <pc:docMk/>
          <pc:sldMk cId="0" sldId="281"/>
        </pc:sldMkLst>
        <pc:spChg chg="mod">
          <ac:chgData name="Xu, Jiaming" userId="63443403-1d33-4945-9633-3c86fd7a9301" providerId="ADAL" clId="{42A73FDD-49EE-417B-B663-1A20B923B3EA}" dt="2025-03-23T12:17:48.145" v="2" actId="13926"/>
          <ac:spMkLst>
            <pc:docMk/>
            <pc:sldMk cId="0" sldId="281"/>
            <ac:spMk id="219" creationId="{00000000-0000-0000-0000-000000000000}"/>
          </ac:spMkLst>
        </pc:spChg>
      </pc:sldChg>
      <pc:sldChg chg="modSp mod">
        <pc:chgData name="Xu, Jiaming" userId="63443403-1d33-4945-9633-3c86fd7a9301" providerId="ADAL" clId="{42A73FDD-49EE-417B-B663-1A20B923B3EA}" dt="2025-03-23T12:18:39.048" v="4" actId="1076"/>
        <pc:sldMkLst>
          <pc:docMk/>
          <pc:sldMk cId="0" sldId="283"/>
        </pc:sldMkLst>
        <pc:spChg chg="mod">
          <ac:chgData name="Xu, Jiaming" userId="63443403-1d33-4945-9633-3c86fd7a9301" providerId="ADAL" clId="{42A73FDD-49EE-417B-B663-1A20B923B3EA}" dt="2025-03-23T12:18:39.048" v="4" actId="1076"/>
          <ac:spMkLst>
            <pc:docMk/>
            <pc:sldMk cId="0" sldId="283"/>
            <ac:spMk id="233" creationId="{00000000-0000-0000-0000-000000000000}"/>
          </ac:spMkLst>
        </pc:spChg>
      </pc:sldChg>
      <pc:sldChg chg="modSp mod">
        <pc:chgData name="Xu, Jiaming" userId="63443403-1d33-4945-9633-3c86fd7a9301" providerId="ADAL" clId="{42A73FDD-49EE-417B-B663-1A20B923B3EA}" dt="2025-03-23T12:40:03.534" v="222" actId="20577"/>
        <pc:sldMkLst>
          <pc:docMk/>
          <pc:sldMk cId="0" sldId="312"/>
        </pc:sldMkLst>
        <pc:spChg chg="mod">
          <ac:chgData name="Xu, Jiaming" userId="63443403-1d33-4945-9633-3c86fd7a9301" providerId="ADAL" clId="{42A73FDD-49EE-417B-B663-1A20B923B3EA}" dt="2025-03-23T12:40:03.534" v="222" actId="20577"/>
          <ac:spMkLst>
            <pc:docMk/>
            <pc:sldMk cId="0" sldId="312"/>
            <ac:spMk id="419" creationId="{00000000-0000-0000-0000-000000000000}"/>
          </ac:spMkLst>
        </pc:spChg>
      </pc:sldChg>
      <pc:sldChg chg="modSp mod">
        <pc:chgData name="Xu, Jiaming" userId="63443403-1d33-4945-9633-3c86fd7a9301" providerId="ADAL" clId="{42A73FDD-49EE-417B-B663-1A20B923B3EA}" dt="2025-03-23T12:40:28.436" v="223" actId="13926"/>
        <pc:sldMkLst>
          <pc:docMk/>
          <pc:sldMk cId="0" sldId="314"/>
        </pc:sldMkLst>
        <pc:spChg chg="mod">
          <ac:chgData name="Xu, Jiaming" userId="63443403-1d33-4945-9633-3c86fd7a9301" providerId="ADAL" clId="{42A73FDD-49EE-417B-B663-1A20B923B3EA}" dt="2025-03-23T12:40:28.436" v="223" actId="13926"/>
          <ac:spMkLst>
            <pc:docMk/>
            <pc:sldMk cId="0" sldId="314"/>
            <ac:spMk id="43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50929c778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50929c778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1bdd8ad0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1bdd8ad0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64a8b065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64a8b065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64a8b065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64a8b065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409730d50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409730d50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Might want a slide on ASCII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73d4b535a_1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73d4b535a_1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1bdd8ad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1bdd8ad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Might want a slide on ASCII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73d4b535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73d4b535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73d4b535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73d4b535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73d4b535a_1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73d4b535a_1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73d4b535a_1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73d4b535a_1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73d4b53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73d4b53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73d4b535a_1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73d4b535a_1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409730d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409730d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73d4b535a_1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73d4b535a_1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JSR has a longer 11 bit offset range than the BR 9 bit offset. JSR saves R7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73d4b535a_1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73d4b535a_1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73d4b535a_1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73d4b535a_1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73d4b535a_1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73d4b535a_1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73d4b535a_1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73d4b535a_1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73d4b535a_1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73d4b535a_1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73d4b535a_1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573d4b535a_1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LC3,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JSR</a:t>
            </a:r>
            <a:r>
              <a:rPr lang="en">
                <a:solidFill>
                  <a:schemeClr val="dk1"/>
                </a:solidFill>
              </a:rPr>
              <a:t> (Jump to Subroutine) stores the return address in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R7</a:t>
            </a:r>
            <a:r>
              <a:rPr lang="en">
                <a:solidFill>
                  <a:schemeClr val="dk1"/>
                </a:solidFill>
              </a:rPr>
              <a:t>. Each time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JSR</a:t>
            </a:r>
            <a:r>
              <a:rPr lang="en">
                <a:solidFill>
                  <a:schemeClr val="dk1"/>
                </a:solidFill>
              </a:rPr>
              <a:t> is called, the current return address is overwritten.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When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REVERSE</a:t>
            </a:r>
            <a:r>
              <a:rPr lang="en">
                <a:solidFill>
                  <a:schemeClr val="dk1"/>
                </a:solidFill>
              </a:rPr>
              <a:t> calls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SWAP</a:t>
            </a:r>
            <a:r>
              <a:rPr lang="en">
                <a:solidFill>
                  <a:schemeClr val="dk1"/>
                </a:solidFill>
              </a:rPr>
              <a:t> using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JSR SWAP</a:t>
            </a:r>
            <a:r>
              <a:rPr lang="en">
                <a:solidFill>
                  <a:schemeClr val="dk1"/>
                </a:solidFill>
              </a:rPr>
              <a:t>, it overwrites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R7</a:t>
            </a:r>
            <a:r>
              <a:rPr lang="en">
                <a:solidFill>
                  <a:schemeClr val="dk1"/>
                </a:solidFill>
              </a:rPr>
              <a:t>, which contains the return address of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REVERSE</a:t>
            </a:r>
            <a:r>
              <a:rPr lang="en">
                <a:solidFill>
                  <a:schemeClr val="dk1"/>
                </a:solidFill>
              </a:rPr>
              <a:t>. Once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SWAP</a:t>
            </a:r>
            <a:r>
              <a:rPr lang="en">
                <a:solidFill>
                  <a:schemeClr val="dk1"/>
                </a:solidFill>
              </a:rPr>
              <a:t> finishes, the return address for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REVERSE</a:t>
            </a:r>
            <a:r>
              <a:rPr lang="en">
                <a:solidFill>
                  <a:schemeClr val="dk1"/>
                </a:solidFill>
              </a:rPr>
              <a:t> is lost, so returning from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REVERSE</a:t>
            </a:r>
            <a:r>
              <a:rPr lang="en">
                <a:solidFill>
                  <a:schemeClr val="dk1"/>
                </a:solidFill>
              </a:rPr>
              <a:t> leads to an incorrect location, causing the program to malfunction.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>
                <a:solidFill>
                  <a:schemeClr val="dk1"/>
                </a:solidFill>
              </a:rPr>
              <a:t>You need to save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R7</a:t>
            </a:r>
            <a:r>
              <a:rPr lang="en">
                <a:solidFill>
                  <a:schemeClr val="dk1"/>
                </a:solidFill>
              </a:rPr>
              <a:t> before calling another subroutine inside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REVERSE</a:t>
            </a:r>
            <a:r>
              <a:rPr lang="en">
                <a:solidFill>
                  <a:schemeClr val="dk1"/>
                </a:solidFill>
              </a:rPr>
              <a:t> and restore it after the call. For example, add this in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REVERSE</a:t>
            </a:r>
            <a:r>
              <a:rPr lang="en">
                <a:solidFill>
                  <a:schemeClr val="dk1"/>
                </a:solidFill>
              </a:rPr>
              <a:t> before calling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JSR SWAP</a:t>
            </a:r>
            <a:r>
              <a:rPr lang="en">
                <a:solidFill>
                  <a:schemeClr val="dk1"/>
                </a:solidFill>
              </a:rPr>
              <a:t>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And after returning from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SWAP</a:t>
            </a:r>
            <a:r>
              <a:rPr lang="en">
                <a:solidFill>
                  <a:schemeClr val="dk1"/>
                </a:solidFill>
              </a:rPr>
              <a:t>, restore it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64a8b065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664a8b065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73d4b535a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73d4b535a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7d27a0c00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7d27a0c00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73d4b535a_1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573d4b535a_1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3d4b535a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3d4b535a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Overflow: can overwrite other memory not allocated to the stack.  Underflow: can read memory from the TOP pointer that was not pushed into the stack.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memory is lower than the others.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Popping off of the stack does not delete the memory, only moves the pointer.  So it can be read later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73d4b535a_1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573d4b535a_1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73d4b535a_1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73d4b535a_1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573d4b535a_1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573d4b535a_1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73d4b535a_1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573d4b535a_1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No, remember only the pointer is moved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31bdd8ad0c_4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31bdd8ad0c_4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Overflow: can overwrite other memory not allocated to the stack.  Underflow: can read memory from the TOP pointer that was not pushed into the stack.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memory is lower than the others.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Popping off of the stack does not delete the memory, only moves the pointer.  So it can be read later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73d4b535a_1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73d4b535a_1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PUSH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POP(Y)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POP(X)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PUSH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POP(V)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POP(U) POP(W) POP(Z)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PUSH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POP(S)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POP(R) POP(T)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801cfc5fbf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801cfc5fbf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PUSH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POP(Y)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POP(X)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PUSH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POP(V)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POP(U) POP(W) POP(Z)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PUSH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POP(S)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POP(R) POP(T)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64a8b06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64a8b06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b409730d5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b409730d5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68d1963a18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68d1963a18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31bdd8ad0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31bdd8ad0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68d1963a1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68d1963a1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68d1963a1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68d1963a1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68d1963a18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68d1963a18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68d1963a18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68d1963a18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68d1963a18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68d1963a18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033085aa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033085aa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68d1963a18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68d1963a18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64a8b06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64a8b06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68d1963a18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68d1963a18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68d1963a18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68d1963a18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68d1963a18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68d1963a18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68d1963a18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68d1963a18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68d1963a18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68d1963a18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68d1963a18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68d1963a18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664a8b065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664a8b065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573d4b535a_1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573d4b535a_1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 R0 OP1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 R0 OP1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R1 R1 #0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R1 R1 R2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R0 R0 #-1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BRp LABEL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801cfc5fb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801cfc5fb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 R0 OP1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 R0 OP1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R1 R1 #0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R1 R1 R2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R0 R0 #-1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BRp LABEL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573d4b535a_1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573d4b535a_1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64a8b065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64a8b065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31bdd8ad0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31bdd8ad0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31bdd8ad0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31bdd8ad0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31bdd8ad0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31bdd8ad0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31bdd8ad0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31bdd8ad0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31bdd8ad0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31bdd8ad0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31bdd8ad0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31bdd8ad0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x27 onwards is free I think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31bdd8ad0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31bdd8ad0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31bdd8ad0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31bdd8ad0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31bdd8ad0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31bdd8ad0c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31bdd8ad0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31bdd8ad0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73d4b535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73d4b535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31bdd8ad0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31bdd8ad0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573d4b535a_1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573d4b535a_1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73d4b535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73d4b535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73d4b535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73d4b535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2400" y="737025"/>
            <a:ext cx="8659200" cy="20526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DM Serif Display"/>
              <a:buNone/>
              <a:defRPr sz="50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chibsted Grotesk"/>
              <a:buNone/>
              <a:defRPr sz="2800"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DM Serif Display"/>
              <a:buNone/>
              <a:defRPr sz="12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chibsted Grotesk"/>
              <a:buChar char="●"/>
              <a:defRPr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hibsted Grotesk"/>
              <a:buChar char="○"/>
              <a:defRPr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hibsted Grotesk"/>
              <a:buChar char="■"/>
              <a:defRPr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hibsted Grotesk"/>
              <a:buChar char="●"/>
              <a:defRPr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hibsted Grotesk"/>
              <a:buChar char="○"/>
              <a:defRPr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hibsted Grotesk"/>
              <a:buChar char="■"/>
              <a:defRPr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hibsted Grotesk"/>
              <a:buChar char="●"/>
              <a:defRPr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hibsted Grotesk"/>
              <a:buChar char="○"/>
              <a:defRPr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hibsted Grotesk"/>
              <a:buChar char="■"/>
              <a:defRPr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M Serif Display"/>
              <a:buNone/>
              <a:defRPr sz="36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2800"/>
              <a:buNone/>
              <a:defRPr>
                <a:solidFill>
                  <a:srgbClr val="0C193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800"/>
              <a:buFont typeface="Schibsted Grotesk"/>
              <a:buChar char="●"/>
              <a:defRPr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400"/>
              <a:buFont typeface="Schibsted Grotesk"/>
              <a:buChar char="○"/>
              <a:defRPr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400"/>
              <a:buFont typeface="Schibsted Grotesk"/>
              <a:buChar char="■"/>
              <a:defRPr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400"/>
              <a:buFont typeface="Schibsted Grotesk"/>
              <a:buChar char="●"/>
              <a:defRPr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400"/>
              <a:buFont typeface="Schibsted Grotesk"/>
              <a:buChar char="○"/>
              <a:defRPr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400"/>
              <a:buFont typeface="Schibsted Grotesk"/>
              <a:buChar char="■"/>
              <a:defRPr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400"/>
              <a:buFont typeface="Schibsted Grotesk"/>
              <a:buChar char="●"/>
              <a:defRPr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400"/>
              <a:buFont typeface="Schibsted Grotesk"/>
              <a:buChar char="○"/>
              <a:defRPr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400"/>
              <a:buFont typeface="Schibsted Grotesk"/>
              <a:buChar char="■"/>
              <a:defRPr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2800"/>
              <a:buNone/>
              <a:defRPr>
                <a:solidFill>
                  <a:srgbClr val="0C193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987552"/>
            <a:ext cx="3999900" cy="3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400"/>
              <a:buFont typeface="Schibsted Grotesk"/>
              <a:buChar char="●"/>
              <a:defRPr sz="1400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200"/>
              <a:buFont typeface="Schibsted Grotesk"/>
              <a:buChar char="○"/>
              <a:defRPr sz="1200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200"/>
              <a:buFont typeface="Schibsted Grotesk"/>
              <a:buChar char="■"/>
              <a:defRPr sz="1200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200"/>
              <a:buFont typeface="Schibsted Grotesk"/>
              <a:buChar char="●"/>
              <a:defRPr sz="1200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200"/>
              <a:buFont typeface="Schibsted Grotesk"/>
              <a:buChar char="○"/>
              <a:defRPr sz="1200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200"/>
              <a:buFont typeface="Schibsted Grotesk"/>
              <a:buChar char="■"/>
              <a:defRPr sz="1200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200"/>
              <a:buFont typeface="Schibsted Grotesk"/>
              <a:buChar char="●"/>
              <a:defRPr sz="1200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200"/>
              <a:buFont typeface="Schibsted Grotesk"/>
              <a:buChar char="○"/>
              <a:defRPr sz="1200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200"/>
              <a:buFont typeface="Schibsted Grotesk"/>
              <a:buChar char="■"/>
              <a:defRPr sz="1200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987552"/>
            <a:ext cx="3999900" cy="3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400"/>
              <a:buFont typeface="Schibsted Grotesk"/>
              <a:buChar char="●"/>
              <a:defRPr sz="1400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200"/>
              <a:buFont typeface="Schibsted Grotesk"/>
              <a:buChar char="○"/>
              <a:defRPr sz="1200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200"/>
              <a:buFont typeface="Schibsted Grotesk"/>
              <a:buChar char="■"/>
              <a:defRPr sz="1200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200"/>
              <a:buFont typeface="Schibsted Grotesk"/>
              <a:buChar char="●"/>
              <a:defRPr sz="1200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200"/>
              <a:buFont typeface="Schibsted Grotesk"/>
              <a:buChar char="○"/>
              <a:defRPr sz="1200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200"/>
              <a:buFont typeface="Schibsted Grotesk"/>
              <a:buChar char="■"/>
              <a:defRPr sz="1200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200"/>
              <a:buFont typeface="Schibsted Grotesk"/>
              <a:buChar char="●"/>
              <a:defRPr sz="1200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200"/>
              <a:buFont typeface="Schibsted Grotesk"/>
              <a:buChar char="○"/>
              <a:defRPr sz="1200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200"/>
              <a:buFont typeface="Schibsted Grotesk"/>
              <a:buChar char="■"/>
              <a:defRPr sz="1200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2800"/>
              <a:buNone/>
              <a:defRPr>
                <a:solidFill>
                  <a:srgbClr val="0C193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987552"/>
            <a:ext cx="2808000" cy="3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200"/>
              <a:buFont typeface="Schibsted Grotesk"/>
              <a:buChar char="●"/>
              <a:defRPr sz="1200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200"/>
              <a:buFont typeface="Schibsted Grotesk"/>
              <a:buChar char="○"/>
              <a:defRPr sz="1200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200"/>
              <a:buFont typeface="Schibsted Grotesk"/>
              <a:buChar char="■"/>
              <a:defRPr sz="1200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200"/>
              <a:buFont typeface="Schibsted Grotesk"/>
              <a:buChar char="●"/>
              <a:defRPr sz="1200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200"/>
              <a:buFont typeface="Schibsted Grotesk"/>
              <a:buChar char="○"/>
              <a:defRPr sz="1200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200"/>
              <a:buFont typeface="Schibsted Grotesk"/>
              <a:buChar char="■"/>
              <a:defRPr sz="1200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200"/>
              <a:buFont typeface="Schibsted Grotesk"/>
              <a:buChar char="●"/>
              <a:defRPr sz="1200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200"/>
              <a:buFont typeface="Schibsted Grotesk"/>
              <a:buChar char="○"/>
              <a:defRPr sz="1200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200"/>
              <a:buFont typeface="Schibsted Grotesk"/>
              <a:buChar char="■"/>
              <a:defRPr sz="1200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2800"/>
              <a:buNone/>
              <a:defRPr>
                <a:solidFill>
                  <a:srgbClr val="0C19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M Serif Display"/>
              <a:buNone/>
              <a:defRPr sz="4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2F3E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3093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DM Serif Display"/>
              <a:buNone/>
              <a:defRPr sz="3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3107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Schibsted Grotesk"/>
              <a:buNone/>
              <a:defRPr sz="2100"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chibsted Grotesk"/>
              <a:buChar char="●"/>
              <a:defRPr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hibsted Grotesk"/>
              <a:buChar char="○"/>
              <a:defRPr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hibsted Grotesk"/>
              <a:buChar char="■"/>
              <a:defRPr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hibsted Grotesk"/>
              <a:buChar char="●"/>
              <a:defRPr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hibsted Grotesk"/>
              <a:buChar char="○"/>
              <a:defRPr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hibsted Grotesk"/>
              <a:buChar char="■"/>
              <a:defRPr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hibsted Grotesk"/>
              <a:buChar char="●"/>
              <a:defRPr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hibsted Grotesk"/>
              <a:buChar char="○"/>
              <a:defRPr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hibsted Grotesk"/>
              <a:buChar char="■"/>
              <a:defRPr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chibsted Grotesk"/>
              <a:buNone/>
              <a:defRPr>
                <a:solidFill>
                  <a:schemeClr val="lt1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2800"/>
              <a:buFont typeface="Schibsted Grotesk"/>
              <a:buNone/>
              <a:defRPr sz="2800" b="1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800"/>
              <a:buFont typeface="Schibsted Grotesk"/>
              <a:buChar char="●"/>
              <a:defRPr sz="1800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400"/>
              <a:buFont typeface="Schibsted Grotesk"/>
              <a:buChar char="○"/>
              <a:defRPr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400"/>
              <a:buFont typeface="Schibsted Grotesk"/>
              <a:buChar char="■"/>
              <a:defRPr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400"/>
              <a:buFont typeface="Schibsted Grotesk"/>
              <a:buChar char="●"/>
              <a:defRPr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400"/>
              <a:buFont typeface="Schibsted Grotesk"/>
              <a:buChar char="○"/>
              <a:defRPr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400"/>
              <a:buFont typeface="Schibsted Grotesk"/>
              <a:buChar char="■"/>
              <a:defRPr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400"/>
              <a:buFont typeface="Schibsted Grotesk"/>
              <a:buChar char="●"/>
              <a:defRPr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400"/>
              <a:buFont typeface="Schibsted Grotesk"/>
              <a:buChar char="○"/>
              <a:defRPr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1933"/>
              </a:buClr>
              <a:buSzPts val="1400"/>
              <a:buFont typeface="Schibsted Grotesk"/>
              <a:buChar char="■"/>
              <a:defRPr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nh2d5IUU_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ctrTitle"/>
          </p:nvPr>
        </p:nvSpPr>
        <p:spPr>
          <a:xfrm>
            <a:off x="242400" y="737025"/>
            <a:ext cx="8659200" cy="20526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HKN ECE 220 Midterm 1 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Review Session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Eisa Kamran, David Thomas, Xavier Routh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LC3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68350" y="991125"/>
            <a:ext cx="8607300" cy="3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17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Code is often repeated, </a:t>
            </a:r>
            <a:endParaRPr sz="1625"/>
          </a:p>
          <a:p>
            <a:pPr marL="914400" lvl="1" indent="-3317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5"/>
              <a:buChar char="○"/>
            </a:pPr>
            <a:r>
              <a:rPr lang="en" sz="1625"/>
              <a:t>Solutions?</a:t>
            </a:r>
            <a:endParaRPr sz="1625"/>
          </a:p>
          <a:p>
            <a:pPr marL="914400" lvl="1" indent="-3317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5"/>
              <a:buChar char="○"/>
            </a:pPr>
            <a:r>
              <a:rPr lang="en" sz="1625"/>
              <a:t>Subroutines, Traps.</a:t>
            </a:r>
            <a:endParaRPr sz="1625"/>
          </a:p>
          <a:p>
            <a:pPr marL="457200" lvl="0" indent="-3317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LC3 Code is difficult to write</a:t>
            </a:r>
            <a:endParaRPr sz="1625"/>
          </a:p>
          <a:p>
            <a:pPr marL="914400" lvl="1" indent="-3317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5"/>
              <a:buChar char="○"/>
            </a:pPr>
            <a:r>
              <a:rPr lang="en" sz="1625"/>
              <a:t>Have to manually track registers</a:t>
            </a:r>
            <a:endParaRPr sz="1625"/>
          </a:p>
          <a:p>
            <a:pPr marL="914400" lvl="1" indent="-3317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5"/>
              <a:buChar char="○"/>
            </a:pPr>
            <a:r>
              <a:rPr lang="en" sz="1625"/>
              <a:t>Have to write multiple instructions to do a simple thing</a:t>
            </a:r>
            <a:endParaRPr sz="1625"/>
          </a:p>
          <a:p>
            <a:pPr marL="914400" lvl="1" indent="-3317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5"/>
              <a:buChar char="○"/>
            </a:pPr>
            <a:r>
              <a:rPr lang="en" sz="1625"/>
              <a:t>Solutions?</a:t>
            </a:r>
            <a:endParaRPr sz="1625"/>
          </a:p>
          <a:p>
            <a:pPr marL="1371600" lvl="2" indent="-3317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5"/>
              <a:buChar char="■"/>
            </a:pPr>
            <a:r>
              <a:rPr lang="en" sz="1625"/>
              <a:t>Higher level language: C</a:t>
            </a:r>
            <a:endParaRPr sz="16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/ Output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Mapped I/O</a:t>
            </a: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the programmer interact with I/O devices?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instructions! ST, LD, etc…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Memory-Mapped I/O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Represent keyboard / monitor ‘registers’ as </a:t>
            </a:r>
            <a:r>
              <a:rPr lang="en" b="1"/>
              <a:t>memory</a:t>
            </a:r>
            <a:r>
              <a:rPr lang="en"/>
              <a:t> addresses.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‘Registers’ are logically treated as part of LC3’s main memory.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But</a:t>
            </a:r>
            <a:r>
              <a:rPr lang="en"/>
              <a:t>,</a:t>
            </a:r>
            <a:r>
              <a:rPr lang="en" b="1"/>
              <a:t> </a:t>
            </a:r>
            <a:r>
              <a:rPr lang="en"/>
              <a:t>‘Registers’ are physically separate from main memory.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extra memory address hardware to deal with device addresses.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I/O Device Registers</a:t>
            </a: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Keyboard Registers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KBDR (data)</a:t>
            </a:r>
            <a:r>
              <a:rPr lang="en"/>
              <a:t>: stores ASCII value entered from keyboard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Ready bit [15] indicates if a new character has been typed on the keyboard.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KBSR (status)</a:t>
            </a:r>
            <a:r>
              <a:rPr lang="en"/>
              <a:t>: let processor know a new value is entered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 Registers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DDR (data):</a:t>
            </a:r>
            <a:r>
              <a:rPr lang="en"/>
              <a:t> store ASCII value to be displayed on monitor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DSR (status)</a:t>
            </a:r>
            <a:r>
              <a:rPr lang="en"/>
              <a:t>: let processor know a new value is ready to be displayed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13" y="2928938"/>
            <a:ext cx="429577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338" y="3016088"/>
            <a:ext cx="39909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 fontScale="90000"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901"/>
              <a:buFont typeface="Arial"/>
              <a:buNone/>
            </a:pPr>
            <a:r>
              <a:rPr lang="en" sz="3050">
                <a:solidFill>
                  <a:srgbClr val="0C1933"/>
                </a:solidFill>
              </a:rPr>
              <a:t>Polling Keyboard Input</a:t>
            </a:r>
            <a:endParaRPr sz="3050">
              <a:solidFill>
                <a:srgbClr val="0C193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311700" y="3653400"/>
            <a:ext cx="8520600" cy="8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317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Don’t we have to unset the ready bit? (KBSR[15])</a:t>
            </a:r>
            <a:endParaRPr sz="1625"/>
          </a:p>
          <a:p>
            <a:pPr marL="914400" marR="0" lvl="1" indent="-3317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5"/>
              <a:buChar char="○"/>
            </a:pPr>
            <a:r>
              <a:rPr lang="en"/>
              <a:t>No, keyboard hardware unsets it once </a:t>
            </a:r>
            <a:r>
              <a:rPr lang="en" b="1"/>
              <a:t>KBDR </a:t>
            </a:r>
            <a:r>
              <a:rPr lang="en"/>
              <a:t>is read. </a:t>
            </a: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556225" y="1131600"/>
            <a:ext cx="4317600" cy="2521800"/>
          </a:xfrm>
          <a:prstGeom prst="rect">
            <a:avLst/>
          </a:prstGeom>
          <a:solidFill>
            <a:srgbClr val="0F2040"/>
          </a:solidFill>
          <a:ln>
            <a:noFill/>
          </a:ln>
          <a:effectLst>
            <a:outerShdw blurRad="114300" dist="28575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POLL </a:t>
            </a:r>
            <a:r>
              <a:rPr lang="en" sz="1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LDI 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R1, 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KBSR  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BRzp 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POLL     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LDI 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R0, 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KBDR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;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(rest of program); 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KBSR 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.FILL xFE00;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KBDR 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.FILL xFE02;</a:t>
            </a:r>
            <a:endParaRPr sz="9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830" y="595825"/>
            <a:ext cx="2061970" cy="354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I/O Polling Routine</a:t>
            </a:r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Keyboard Registers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KBDR</a:t>
            </a:r>
            <a:r>
              <a:rPr lang="en"/>
              <a:t>: stores ASCII value entered from keyboard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KBSR</a:t>
            </a:r>
            <a:r>
              <a:rPr lang="en"/>
              <a:t>: let processor know a new value is entered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Monitor / Display Registers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DDR:</a:t>
            </a:r>
            <a:r>
              <a:rPr lang="en"/>
              <a:t> store ASCII value to be displayed on monitor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DSR</a:t>
            </a:r>
            <a:r>
              <a:rPr lang="en"/>
              <a:t>: let processor know a new value is ready to be displayed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I/O Polling vs Interrupts</a:t>
            </a:r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269475" y="10616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marR="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ct val="110769"/>
              <a:buFont typeface="Times New Roman"/>
              <a:buChar char="●"/>
            </a:pPr>
            <a:r>
              <a:rPr lang="en" sz="1625" b="1"/>
              <a:t>Polling</a:t>
            </a:r>
            <a:r>
              <a:rPr lang="en" sz="1625"/>
              <a:t>:</a:t>
            </a:r>
            <a:endParaRPr sz="1625"/>
          </a:p>
          <a:p>
            <a:pPr marL="914400" marR="0" lvl="1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ct val="86153"/>
              <a:buFont typeface="Times New Roman"/>
              <a:buChar char="○"/>
            </a:pPr>
            <a:r>
              <a:rPr lang="en" sz="1625"/>
              <a:t>Loop indefinitely until data is available by checking status registers (KBSR, DSR).</a:t>
            </a:r>
            <a:endParaRPr sz="1625"/>
          </a:p>
          <a:p>
            <a:pPr marL="914400" marR="0" lvl="1" indent="-3240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25"/>
              <a:t>Used in 220.</a:t>
            </a:r>
            <a:endParaRPr sz="1625"/>
          </a:p>
          <a:p>
            <a:pPr marL="914400" marR="0" lvl="1" indent="-3240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25"/>
              <a:t>What are downsides? </a:t>
            </a:r>
            <a:endParaRPr sz="1625"/>
          </a:p>
          <a:p>
            <a:pPr marL="457200" marR="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ct val="110769"/>
              <a:buFont typeface="Times New Roman"/>
              <a:buChar char="●"/>
            </a:pPr>
            <a:r>
              <a:rPr lang="en" sz="1625" b="1"/>
              <a:t>Interrupts</a:t>
            </a:r>
            <a:r>
              <a:rPr lang="en" sz="1625"/>
              <a:t>:</a:t>
            </a:r>
            <a:endParaRPr sz="1625"/>
          </a:p>
          <a:p>
            <a:pPr marL="914400" marR="0" lvl="1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ct val="86153"/>
              <a:buFont typeface="Times New Roman"/>
              <a:buChar char="○"/>
            </a:pPr>
            <a:r>
              <a:rPr lang="en" sz="1625"/>
              <a:t>Allows program to perform other work while no data is available.</a:t>
            </a:r>
            <a:endParaRPr sz="1625"/>
          </a:p>
          <a:p>
            <a:pPr marL="914400" marR="0" lvl="1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ct val="86153"/>
              <a:buFont typeface="Times New Roman"/>
              <a:buChar char="○"/>
            </a:pPr>
            <a:r>
              <a:rPr lang="en" sz="1625"/>
              <a:t>Upon reception of interrupt, pause current code execution and execute special interrupt handling functions.</a:t>
            </a:r>
            <a:endParaRPr sz="1625"/>
          </a:p>
          <a:p>
            <a:pPr marL="914400" marR="0" lvl="1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ct val="86153"/>
              <a:buFont typeface="Times New Roman"/>
              <a:buChar char="○"/>
            </a:pPr>
            <a:r>
              <a:rPr lang="en" sz="1625"/>
              <a:t>Return to interrupted code once interrupt has been handled.</a:t>
            </a:r>
            <a:endParaRPr sz="1625"/>
          </a:p>
          <a:p>
            <a:pPr marL="914400" marR="0" lvl="1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ct val="86153"/>
              <a:buFont typeface="Times New Roman"/>
              <a:buChar char="○"/>
            </a:pPr>
            <a:r>
              <a:rPr lang="en" sz="1625"/>
              <a:t>Will be covered in depth later in ECE 220 and in ECE 391!</a:t>
            </a:r>
            <a:endParaRPr sz="1850">
              <a:solidFill>
                <a:srgbClr val="001F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LC3 - I/O (Diagram)</a:t>
            </a:r>
            <a:endParaRPr/>
          </a:p>
        </p:txBody>
      </p:sp>
      <p:sp>
        <p:nvSpPr>
          <p:cNvPr id="156" name="Google Shape;156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7" name="Google Shape;157;p29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 rotWithShape="1">
          <a:blip r:embed="rId3">
            <a:alphaModFix/>
          </a:blip>
          <a:srcRect t="10273"/>
          <a:stretch/>
        </p:blipFill>
        <p:spPr>
          <a:xfrm>
            <a:off x="1211688" y="976575"/>
            <a:ext cx="6720628" cy="374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 fontScale="90000"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901"/>
              <a:buFont typeface="Arial"/>
              <a:buNone/>
            </a:pPr>
            <a:r>
              <a:rPr lang="en" sz="3050">
                <a:solidFill>
                  <a:srgbClr val="132957"/>
                </a:solidFill>
              </a:rPr>
              <a:t>LC-3 Review: I/O</a:t>
            </a:r>
            <a:endParaRPr sz="3050">
              <a:solidFill>
                <a:srgbClr val="132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" sz="1625"/>
              <a:t>Memory Mapped I/O</a:t>
            </a:r>
            <a:endParaRPr sz="1625"/>
          </a:p>
          <a:p>
            <a:pPr marL="346075" lvl="0" indent="-333375" algn="l" rtl="0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rgbClr val="001F5F"/>
              </a:buClr>
              <a:buSzPts val="2300"/>
              <a:buFont typeface="Arial"/>
              <a:buChar char="•"/>
            </a:pPr>
            <a:r>
              <a:rPr lang="en" sz="1625"/>
              <a:t>Map I/O to specific memory addresses</a:t>
            </a:r>
            <a:endParaRPr sz="1625"/>
          </a:p>
          <a:p>
            <a:pPr marL="1137920" lvl="1" indent="-334007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1F5F"/>
              </a:buClr>
              <a:buSzPts val="2300"/>
              <a:buFont typeface="Arial"/>
              <a:buChar char="•"/>
            </a:pPr>
            <a:r>
              <a:rPr lang="en" sz="1625"/>
              <a:t>Removes the need for dedicated I/O channels</a:t>
            </a:r>
            <a:endParaRPr sz="1625"/>
          </a:p>
          <a:p>
            <a:pPr marL="346075" marR="202565" lvl="0" indent="-333375" algn="l" rtl="0">
              <a:lnSpc>
                <a:spcPct val="100600"/>
              </a:lnSpc>
              <a:spcBef>
                <a:spcPts val="305"/>
              </a:spcBef>
              <a:spcAft>
                <a:spcPts val="0"/>
              </a:spcAft>
              <a:buClr>
                <a:srgbClr val="001F5F"/>
              </a:buClr>
              <a:buSzPts val="2300"/>
              <a:buFont typeface="Arial"/>
              <a:buChar char="•"/>
            </a:pPr>
            <a:r>
              <a:rPr lang="en" sz="1625"/>
              <a:t>Accessing the mapped memory address gives access to the  input or output device</a:t>
            </a:r>
            <a:endParaRPr sz="1625"/>
          </a:p>
          <a:p>
            <a:pPr marL="1137920" marR="123825" lvl="1" indent="-334007" algn="l" rtl="0">
              <a:lnSpc>
                <a:spcPct val="117391"/>
              </a:lnSpc>
              <a:spcBef>
                <a:spcPts val="985"/>
              </a:spcBef>
              <a:spcAft>
                <a:spcPts val="0"/>
              </a:spcAft>
              <a:buClr>
                <a:srgbClr val="001F5F"/>
              </a:buClr>
              <a:buSzPts val="2300"/>
              <a:buFont typeface="Arial"/>
              <a:buChar char="•"/>
            </a:pPr>
            <a:r>
              <a:rPr lang="en" sz="1625"/>
              <a:t>Reading from xFE02 (KBDR) returns a char of what key  was pressed	on the keyboard</a:t>
            </a:r>
            <a:endParaRPr sz="1625"/>
          </a:p>
          <a:p>
            <a:pPr marL="1137920" lvl="1" indent="-334007" algn="l" rtl="0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rgbClr val="001F5F"/>
              </a:buClr>
              <a:buSzPts val="2300"/>
              <a:buFont typeface="Arial"/>
              <a:buChar char="•"/>
            </a:pPr>
            <a:r>
              <a:rPr lang="en" sz="1625"/>
              <a:t>Writing ‘a’ to xFE06 (DDR) will display ‘a’ on the display</a:t>
            </a:r>
            <a:endParaRPr sz="1625"/>
          </a:p>
          <a:p>
            <a:pPr marL="1137920" marR="5080" lvl="1" indent="-334007" algn="l" rtl="0">
              <a:lnSpc>
                <a:spcPct val="100699"/>
              </a:lnSpc>
              <a:spcBef>
                <a:spcPts val="300"/>
              </a:spcBef>
              <a:spcAft>
                <a:spcPts val="0"/>
              </a:spcAft>
              <a:buClr>
                <a:srgbClr val="001F5F"/>
              </a:buClr>
              <a:buSzPts val="2300"/>
              <a:buFont typeface="Arial"/>
              <a:buChar char="•"/>
            </a:pPr>
            <a:r>
              <a:rPr lang="en" sz="1625"/>
              <a:t>Check the status register (KBSR, DSR) of the respective  input/output before reading or writing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 fontScale="90000"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901"/>
              <a:buFont typeface="Arial"/>
              <a:buNone/>
            </a:pPr>
            <a:r>
              <a:rPr lang="en" sz="3050">
                <a:solidFill>
                  <a:srgbClr val="132957"/>
                </a:solidFill>
              </a:rPr>
              <a:t>LC-3 Review: Polling Display Output</a:t>
            </a:r>
            <a:endParaRPr sz="3050">
              <a:solidFill>
                <a:srgbClr val="132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" sz="1625"/>
              <a:t>Writing to the display</a:t>
            </a:r>
            <a:endParaRPr sz="1625"/>
          </a:p>
          <a:p>
            <a:pPr marL="457200" marR="0" lvl="0" indent="-3317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Poll DSR until ready bit is set then write display data to DDR</a:t>
            </a:r>
            <a:endParaRPr sz="1625"/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endParaRPr sz="1625"/>
          </a:p>
        </p:txBody>
      </p:sp>
      <p:graphicFrame>
        <p:nvGraphicFramePr>
          <p:cNvPr id="171" name="Google Shape;171;p31"/>
          <p:cNvGraphicFramePr/>
          <p:nvPr/>
        </p:nvGraphicFramePr>
        <p:xfrm>
          <a:off x="353375" y="1685325"/>
          <a:ext cx="8101800" cy="1998158"/>
        </p:xfrm>
        <a:graphic>
          <a:graphicData uri="http://schemas.openxmlformats.org/drawingml/2006/table">
            <a:tbl>
              <a:tblPr firstRow="1" bandRow="1">
                <a:noFill/>
                <a:tableStyleId>{0A01CDBE-DF46-4734-BB91-DE70DBBE85E2}</a:tableStyleId>
              </a:tblPr>
              <a:tblGrid>
                <a:gridCol w="101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39200">
                <a:tc>
                  <a:txBody>
                    <a:bodyPr/>
                    <a:lstStyle/>
                    <a:p>
                      <a:pPr marL="774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50"/>
                        <a:buFont typeface="Arial"/>
                        <a:buNone/>
                      </a:pPr>
                      <a:r>
                        <a:rPr lang="en" sz="165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POLL</a:t>
                      </a:r>
                      <a:endParaRPr sz="165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14000" marB="0">
                    <a:lnL w="38100" cap="flat" cmpd="sng">
                      <a:solidFill>
                        <a:srgbClr val="4F81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62863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50"/>
                        <a:buFont typeface="Arial"/>
                        <a:buNone/>
                      </a:pPr>
                      <a:r>
                        <a:rPr lang="en" sz="165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LDI</a:t>
                      </a:r>
                      <a:endParaRPr sz="165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87042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50"/>
                        <a:buFont typeface="Arial"/>
                        <a:buNone/>
                      </a:pPr>
                      <a:r>
                        <a:rPr lang="en" sz="165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BRz</a:t>
                      </a:r>
                      <a:r>
                        <a:rPr lang="en" sz="1650" u="none" strike="noStrike" cap="none"/>
                        <a:t>p</a:t>
                      </a:r>
                      <a:endParaRPr sz="1650" u="none" strike="noStrike" cap="none"/>
                    </a:p>
                    <a:p>
                      <a:pPr marL="34925" marR="0" lvl="0" indent="0" algn="ctr" rtl="0">
                        <a:lnSpc>
                          <a:spcPct val="11500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50"/>
                        <a:buFont typeface="Arial"/>
                        <a:buNone/>
                      </a:pPr>
                      <a:r>
                        <a:rPr lang="en" sz="165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STI</a:t>
                      </a:r>
                      <a:endParaRPr sz="165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14000" marB="0"/>
                </a:tc>
                <a:tc>
                  <a:txBody>
                    <a:bodyPr/>
                    <a:lstStyle/>
                    <a:p>
                      <a:pPr marL="243840" marR="1078865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50"/>
                        <a:buFont typeface="Arial"/>
                        <a:buNone/>
                      </a:pPr>
                      <a:r>
                        <a:rPr lang="en" sz="165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R1, DSR  POLL  </a:t>
                      </a:r>
                      <a:endParaRPr sz="165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1078865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50"/>
                        <a:buFont typeface="Arial"/>
                        <a:buNone/>
                      </a:pPr>
                      <a:r>
                        <a:rPr lang="en" sz="1650" u="none" strike="noStrike" cap="none"/>
                        <a:t>    </a:t>
                      </a:r>
                      <a:r>
                        <a:rPr lang="en" sz="165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R0,</a:t>
                      </a:r>
                      <a:r>
                        <a:rPr lang="en" sz="1650" u="none" strike="noStrike" cap="none"/>
                        <a:t> </a:t>
                      </a:r>
                      <a:r>
                        <a:rPr lang="en" sz="165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DDR</a:t>
                      </a:r>
                      <a:endParaRPr sz="165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194950" marB="0"/>
                </a:tc>
                <a:tc>
                  <a:txBody>
                    <a:bodyPr/>
                    <a:lstStyle/>
                    <a:p>
                      <a:pPr marL="1086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50"/>
                        <a:buFont typeface="Arial"/>
                        <a:buNone/>
                      </a:pPr>
                      <a:r>
                        <a:rPr lang="en" sz="165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 Check status register</a:t>
                      </a:r>
                      <a:endParaRPr sz="1200" u="none" strike="noStrike" cap="none"/>
                    </a:p>
                    <a:p>
                      <a:pPr marL="1086485" marR="0" lvl="0" indent="0" algn="l" rtl="0">
                        <a:lnSpc>
                          <a:spcPct val="100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50"/>
                        <a:buFont typeface="Arial"/>
                        <a:buNone/>
                      </a:pPr>
                      <a:r>
                        <a:rPr lang="en" sz="165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 Loop while ready bit not set</a:t>
                      </a:r>
                      <a:endParaRPr sz="1200" u="none" strike="noStrike" cap="none"/>
                    </a:p>
                    <a:p>
                      <a:pPr marL="1086485" marR="0" lvl="0" indent="0" algn="l" rtl="0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50"/>
                        <a:buFont typeface="Arial"/>
                        <a:buNone/>
                      </a:pPr>
                      <a:r>
                        <a:rPr lang="en" sz="165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 Write display data</a:t>
                      </a:r>
                      <a:endParaRPr sz="1200" u="none" strike="noStrike" cap="none"/>
                    </a:p>
                  </a:txBody>
                  <a:tcPr marL="0" marR="0" marT="2140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75">
                <a:tc>
                  <a:txBody>
                    <a:bodyPr/>
                    <a:lstStyle/>
                    <a:p>
                      <a:pPr marL="774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50"/>
                        <a:buFont typeface="Arial"/>
                        <a:buNone/>
                      </a:pPr>
                      <a:r>
                        <a:rPr lang="en" sz="165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DSR</a:t>
                      </a:r>
                      <a:endParaRPr sz="165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70475" marB="0">
                    <a:lnL w="38100" cap="flat" cmpd="sng">
                      <a:solidFill>
                        <a:srgbClr val="4F81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27559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50"/>
                        <a:buFont typeface="Arial"/>
                        <a:buNone/>
                      </a:pPr>
                      <a:r>
                        <a:rPr lang="en" sz="165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.FILL</a:t>
                      </a:r>
                      <a:endParaRPr sz="165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70475" marB="0"/>
                </a:tc>
                <a:tc>
                  <a:txBody>
                    <a:bodyPr/>
                    <a:lstStyle/>
                    <a:p>
                      <a:pPr marL="2438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50"/>
                        <a:buFont typeface="Arial"/>
                        <a:buNone/>
                      </a:pPr>
                      <a:r>
                        <a:rPr lang="en" sz="165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xFE04</a:t>
                      </a:r>
                      <a:endParaRPr sz="165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70475" marB="0"/>
                </a:tc>
                <a:tc>
                  <a:txBody>
                    <a:bodyPr/>
                    <a:lstStyle/>
                    <a:p>
                      <a:pPr marL="1086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50"/>
                        <a:buFont typeface="Arial"/>
                        <a:buNone/>
                      </a:pPr>
                      <a:r>
                        <a:rPr lang="en" sz="165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 DSR address</a:t>
                      </a:r>
                      <a:endParaRPr sz="165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704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800">
                <a:tc>
                  <a:txBody>
                    <a:bodyPr/>
                    <a:lstStyle/>
                    <a:p>
                      <a:pPr marL="774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50"/>
                        <a:buFont typeface="Arial"/>
                        <a:buNone/>
                      </a:pPr>
                      <a:r>
                        <a:rPr lang="en" sz="165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DDR</a:t>
                      </a:r>
                      <a:endParaRPr sz="165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200" marB="0">
                    <a:lnL w="38100" cap="flat" cmpd="sng">
                      <a:solidFill>
                        <a:srgbClr val="4F81B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27559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50"/>
                        <a:buFont typeface="Arial"/>
                        <a:buNone/>
                      </a:pPr>
                      <a:r>
                        <a:rPr lang="en" sz="165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.FILL</a:t>
                      </a:r>
                      <a:endParaRPr sz="165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200" marB="0"/>
                </a:tc>
                <a:tc>
                  <a:txBody>
                    <a:bodyPr/>
                    <a:lstStyle/>
                    <a:p>
                      <a:pPr marL="2438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50"/>
                        <a:buFont typeface="Arial"/>
                        <a:buNone/>
                      </a:pPr>
                      <a:r>
                        <a:rPr lang="en" sz="165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xFE06</a:t>
                      </a:r>
                      <a:endParaRPr sz="165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200" marB="0"/>
                </a:tc>
                <a:tc>
                  <a:txBody>
                    <a:bodyPr/>
                    <a:lstStyle/>
                    <a:p>
                      <a:pPr marL="10864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50"/>
                        <a:buFont typeface="Arial"/>
                        <a:buNone/>
                      </a:pPr>
                      <a:r>
                        <a:rPr lang="en" sz="165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 DDR address</a:t>
                      </a:r>
                      <a:endParaRPr sz="165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2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2" name="Google Shape;17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025" y="3409975"/>
            <a:ext cx="7569126" cy="13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session is recorded.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Slides &amp; recording will be available on the HKN website.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 info: (from course website)</a:t>
            </a:r>
            <a:endParaRPr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closed-book, closed-note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Thursday 2/27 7:00-8:20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Lectures 1-6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much material to cover, we will available after to answer questions / go over worksheets and past exams.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HKN will be holding bonus office hours before your exam Wednesday night from 6:00 and Thursday time tbd in the RSO room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Please fill out the feedback form at the end of this session, it helps us know how to improve for next time!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901"/>
              <a:buFont typeface="Arial"/>
              <a:buNone/>
            </a:pPr>
            <a:r>
              <a:rPr lang="en" sz="3050">
                <a:solidFill>
                  <a:srgbClr val="132957"/>
                </a:solidFill>
              </a:rPr>
              <a:t>Interrupt I/O</a:t>
            </a:r>
            <a:endParaRPr sz="3050">
              <a:solidFill>
                <a:srgbClr val="132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41622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17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Interrupt I/O stops the flow of the program to input data</a:t>
            </a:r>
            <a:endParaRPr sz="1625"/>
          </a:p>
          <a:p>
            <a:pPr marL="457200" lvl="0" indent="-3317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Allows to change the flow of the program</a:t>
            </a:r>
            <a:endParaRPr sz="1625"/>
          </a:p>
          <a:p>
            <a:pPr marL="457200" lvl="0" indent="-3317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Featured more in future classes down the line</a:t>
            </a: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 rotWithShape="1">
          <a:blip r:embed="rId3">
            <a:alphaModFix/>
          </a:blip>
          <a:srcRect r="16839"/>
          <a:stretch/>
        </p:blipFill>
        <p:spPr>
          <a:xfrm>
            <a:off x="4515375" y="878775"/>
            <a:ext cx="4376472" cy="330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TRAPs and Subroutines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 fontScale="90000"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901"/>
              <a:buFont typeface="Arial"/>
              <a:buNone/>
            </a:pPr>
            <a:r>
              <a:rPr lang="en" sz="3050">
                <a:solidFill>
                  <a:srgbClr val="132957"/>
                </a:solidFill>
              </a:rPr>
              <a:t>Subroutines</a:t>
            </a:r>
            <a:endParaRPr sz="3050">
              <a:solidFill>
                <a:srgbClr val="132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1787" algn="l" rtl="0">
              <a:lnSpc>
                <a:spcPct val="111891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Useful if there is a code segment that needs to be executed multiple times</a:t>
            </a:r>
            <a:endParaRPr sz="1625"/>
          </a:p>
          <a:p>
            <a:pPr marL="457200" lvl="0" indent="-3317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Subroutines can be invoked by JSR or JSRR</a:t>
            </a:r>
            <a:endParaRPr sz="1625"/>
          </a:p>
          <a:p>
            <a:pPr marL="457200" lvl="0" indent="-331787" algn="l" rtl="0">
              <a:lnSpc>
                <a:spcPct val="116486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Return is implemented with RET instruction</a:t>
            </a:r>
            <a:endParaRPr sz="1625"/>
          </a:p>
          <a:p>
            <a:pPr marL="457200" lvl="0" indent="-331787" algn="l" rtl="0">
              <a:lnSpc>
                <a:spcPct val="116486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What does JSR do differently than the BR instruction?</a:t>
            </a:r>
            <a:endParaRPr sz="1625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91" name="Google Shape;191;p34"/>
          <p:cNvSpPr/>
          <p:nvPr/>
        </p:nvSpPr>
        <p:spPr>
          <a:xfrm>
            <a:off x="394126" y="2248228"/>
            <a:ext cx="4670100" cy="1704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4"/>
          <p:cNvSpPr txBox="1"/>
          <p:nvPr/>
        </p:nvSpPr>
        <p:spPr>
          <a:xfrm>
            <a:off x="5317615" y="2248237"/>
            <a:ext cx="3155400" cy="22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" sz="1625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TEMP &lt;- PC</a:t>
            </a:r>
            <a:endParaRPr sz="1625">
              <a:solidFill>
                <a:srgbClr val="0C1933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69850" marR="0" lvl="0" indent="0" algn="l" rtl="0">
              <a:lnSpc>
                <a:spcPct val="100000"/>
              </a:lnSpc>
              <a:spcBef>
                <a:spcPts val="1385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" sz="1625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If (IR[11] == 0)</a:t>
            </a:r>
            <a:endParaRPr sz="1625">
              <a:solidFill>
                <a:srgbClr val="0C1933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48895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" sz="1625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PC &lt;- BaseR</a:t>
            </a:r>
            <a:endParaRPr sz="1625">
              <a:solidFill>
                <a:srgbClr val="0C1933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14605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" sz="1625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Else</a:t>
            </a:r>
            <a:endParaRPr sz="1625">
              <a:solidFill>
                <a:srgbClr val="0C1933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45085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" sz="1625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PC &lt;- PC + SEXT(PCoffset11)</a:t>
            </a:r>
            <a:endParaRPr sz="1625">
              <a:solidFill>
                <a:srgbClr val="0C1933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endParaRPr sz="1625">
              <a:solidFill>
                <a:srgbClr val="0C1933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" sz="1625">
                <a:solidFill>
                  <a:srgbClr val="0C1933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R7 &lt;- TEMP</a:t>
            </a:r>
            <a:endParaRPr sz="18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/>
          <p:nvPr/>
        </p:nvSpPr>
        <p:spPr>
          <a:xfrm>
            <a:off x="4639475" y="967175"/>
            <a:ext cx="4140000" cy="3619800"/>
          </a:xfrm>
          <a:prstGeom prst="rect">
            <a:avLst/>
          </a:prstGeom>
          <a:solidFill>
            <a:srgbClr val="0F2040"/>
          </a:solidFill>
          <a:ln>
            <a:noFill/>
          </a:ln>
          <a:effectLst>
            <a:outerShdw blurRad="114300" dist="28575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; Caller-save user program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ST R0, SaveR0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ST R7, SaveR7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JSR MY_SUBROUTINE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LD R7, SaveR7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LD R0, SaveR0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HALT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SaveR0 .BLKW #1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SaveR7 .BLKW #1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8" name="Google Shape;198;p35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 fontScale="90000"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901"/>
              <a:buFont typeface="Arial"/>
              <a:buNone/>
            </a:pPr>
            <a:r>
              <a:rPr lang="en" sz="3050">
                <a:solidFill>
                  <a:srgbClr val="132957"/>
                </a:solidFill>
              </a:rPr>
              <a:t>Subroutines: Callee and Caller Save</a:t>
            </a:r>
            <a:endParaRPr sz="3050">
              <a:solidFill>
                <a:srgbClr val="132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42603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marR="338455" lvl="0" indent="-331787" algn="l" rtl="0">
              <a:lnSpc>
                <a:spcPct val="1032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Subroutine will save and restore registers that it modifies except for the return values</a:t>
            </a:r>
            <a:endParaRPr sz="1625"/>
          </a:p>
          <a:p>
            <a:pPr marL="0" marR="338455" lvl="0" indent="0" algn="l" rtl="0">
              <a:lnSpc>
                <a:spcPct val="1032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25"/>
          </a:p>
          <a:p>
            <a:pPr marL="457200" marR="5080" lvl="0" indent="-331787" algn="l" rtl="0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The only visible change should be the return value (if any) upon return</a:t>
            </a:r>
            <a:endParaRPr sz="1625"/>
          </a:p>
          <a:p>
            <a:pPr marL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1F5F"/>
              </a:buClr>
              <a:buSzPts val="2400"/>
              <a:buFont typeface="Times New Roman"/>
              <a:buNone/>
            </a:pPr>
            <a:endParaRPr sz="1625"/>
          </a:p>
          <a:p>
            <a:pPr marL="457200" marR="147320" lvl="0" indent="-331787" algn="l" rtl="0">
              <a:lnSpc>
                <a:spcPct val="101499"/>
              </a:lnSpc>
              <a:spcBef>
                <a:spcPts val="5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Caller should save registers that could be modified by the subroutine or if they contain important data</a:t>
            </a:r>
            <a:endParaRPr sz="1625"/>
          </a:p>
          <a:p>
            <a:pPr marL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1625"/>
          </a:p>
          <a:p>
            <a:pPr marL="457200" marR="114300" lvl="0" indent="-331787" algn="l" rtl="0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 u="sng"/>
              <a:t>Eg.:</a:t>
            </a:r>
            <a:r>
              <a:rPr lang="en" sz="1625"/>
              <a:t> R7 would need to be saved since JSR and JSRR overwrite its value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901"/>
              <a:buFont typeface="Arial"/>
              <a:buNone/>
            </a:pPr>
            <a:r>
              <a:rPr lang="en" sz="3050">
                <a:solidFill>
                  <a:srgbClr val="132957"/>
                </a:solidFill>
              </a:rPr>
              <a:t>Subroutines: Conceptual Questions</a:t>
            </a:r>
            <a:endParaRPr sz="3050">
              <a:solidFill>
                <a:srgbClr val="132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338455" lvl="0" indent="-357187" algn="l" rtl="0">
              <a:lnSpc>
                <a:spcPct val="103200"/>
              </a:lnSpc>
              <a:spcBef>
                <a:spcPts val="0"/>
              </a:spcBef>
              <a:spcAft>
                <a:spcPts val="0"/>
              </a:spcAft>
              <a:buSzPts val="2025"/>
              <a:buChar char="●"/>
            </a:pPr>
            <a:r>
              <a:rPr lang="en" sz="2025" dirty="0"/>
              <a:t>What are some benefits of using Subroutines?</a:t>
            </a:r>
            <a:endParaRPr sz="2025" dirty="0"/>
          </a:p>
          <a:p>
            <a:pPr marL="457200" marR="338455" lvl="0" indent="-357187" algn="l" rtl="0">
              <a:lnSpc>
                <a:spcPct val="103200"/>
              </a:lnSpc>
              <a:spcBef>
                <a:spcPts val="0"/>
              </a:spcBef>
              <a:spcAft>
                <a:spcPts val="0"/>
              </a:spcAft>
              <a:buSzPts val="2025"/>
              <a:buChar char="●"/>
            </a:pPr>
            <a:r>
              <a:rPr lang="en" sz="2025" dirty="0"/>
              <a:t>What can happen if you do not callee save your registers?</a:t>
            </a:r>
            <a:endParaRPr sz="2025" dirty="0"/>
          </a:p>
          <a:p>
            <a:pPr marL="914400" marR="338455" lvl="1" indent="-357187" algn="l" rtl="0">
              <a:lnSpc>
                <a:spcPct val="103200"/>
              </a:lnSpc>
              <a:spcBef>
                <a:spcPts val="0"/>
              </a:spcBef>
              <a:spcAft>
                <a:spcPts val="0"/>
              </a:spcAft>
              <a:buSzPts val="2025"/>
              <a:buChar char="○"/>
            </a:pPr>
            <a:r>
              <a:rPr lang="en" sz="2025" dirty="0"/>
              <a:t>What cases do problems occur?</a:t>
            </a:r>
            <a:endParaRPr sz="2025" dirty="0"/>
          </a:p>
          <a:p>
            <a:pPr marL="457200" marR="338455" lvl="0" indent="-376237" algn="l" rtl="0">
              <a:lnSpc>
                <a:spcPct val="103200"/>
              </a:lnSpc>
              <a:spcBef>
                <a:spcPts val="0"/>
              </a:spcBef>
              <a:spcAft>
                <a:spcPts val="0"/>
              </a:spcAft>
              <a:buSzPts val="2325"/>
              <a:buChar char="●"/>
            </a:pPr>
            <a:r>
              <a:rPr lang="en" sz="2025" dirty="0"/>
              <a:t>What will happen if you forget to callee save R7 if it has been modified in the subroutine</a:t>
            </a:r>
            <a:r>
              <a:rPr lang="en" sz="2325" dirty="0"/>
              <a:t>?</a:t>
            </a:r>
            <a:endParaRPr sz="3400" dirty="0">
              <a:solidFill>
                <a:srgbClr val="001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 fontScale="90000"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901"/>
              <a:buFont typeface="Arial"/>
              <a:buNone/>
            </a:pPr>
            <a:r>
              <a:rPr lang="en" sz="3050">
                <a:solidFill>
                  <a:srgbClr val="132957"/>
                </a:solidFill>
              </a:rPr>
              <a:t>TRAPs</a:t>
            </a:r>
            <a:endParaRPr sz="3050">
              <a:solidFill>
                <a:srgbClr val="132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" sz="1625"/>
              <a:t>TRAP function</a:t>
            </a:r>
            <a:endParaRPr sz="1625"/>
          </a:p>
          <a:p>
            <a:pPr marL="457200" lvl="0" indent="-331787" algn="l" rtl="0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Same as subroutines, but for “system” code / functionality</a:t>
            </a:r>
            <a:endParaRPr sz="1625"/>
          </a:p>
          <a:p>
            <a:pPr marL="457200" lvl="0" indent="-3317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Programmers can use complex operations without specialized knowledge</a:t>
            </a:r>
            <a:endParaRPr sz="1625"/>
          </a:p>
          <a:p>
            <a:pPr marL="457200" lvl="0" indent="-3317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Only the person who writes TRAPs needs to know about KBDR, KBSR, etc…</a:t>
            </a:r>
            <a:endParaRPr sz="1625"/>
          </a:p>
          <a:p>
            <a:pPr marL="457200" lvl="0" indent="0" algn="l" rtl="0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None/>
            </a:pPr>
            <a:endParaRPr sz="1625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25"/>
          </a:p>
        </p:txBody>
      </p:sp>
      <p:sp>
        <p:nvSpPr>
          <p:cNvPr id="212" name="Google Shape;212;p37"/>
          <p:cNvSpPr/>
          <p:nvPr/>
        </p:nvSpPr>
        <p:spPr>
          <a:xfrm>
            <a:off x="3497253" y="219478"/>
            <a:ext cx="4866600" cy="970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25">
              <a:solidFill>
                <a:srgbClr val="0C1933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  <p:sp>
        <p:nvSpPr>
          <p:cNvPr id="213" name="Google Shape;213;p37"/>
          <p:cNvSpPr/>
          <p:nvPr/>
        </p:nvSpPr>
        <p:spPr>
          <a:xfrm>
            <a:off x="886000" y="2203625"/>
            <a:ext cx="6749100" cy="2318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 fontScale="90000"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901"/>
              <a:buFont typeface="Arial"/>
              <a:buNone/>
            </a:pPr>
            <a:r>
              <a:rPr lang="en" sz="3050">
                <a:solidFill>
                  <a:srgbClr val="132957"/>
                </a:solidFill>
              </a:rPr>
              <a:t>TRAPs: How they work</a:t>
            </a:r>
            <a:endParaRPr sz="3050">
              <a:solidFill>
                <a:srgbClr val="132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56820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35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5"/>
              <a:buChar char="●"/>
            </a:pPr>
            <a:r>
              <a:rPr lang="en" sz="2125" dirty="0"/>
              <a:t>TRAP function is </a:t>
            </a:r>
            <a:r>
              <a:rPr lang="en" sz="2125" dirty="0">
                <a:highlight>
                  <a:srgbClr val="FFFF00"/>
                </a:highlight>
              </a:rPr>
              <a:t>called by the user</a:t>
            </a:r>
            <a:endParaRPr sz="2125" dirty="0">
              <a:highlight>
                <a:srgbClr val="FFFF00"/>
              </a:highlight>
            </a:endParaRPr>
          </a:p>
          <a:p>
            <a:pPr marL="457200" lvl="0" indent="-3635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5"/>
              <a:buChar char="●"/>
            </a:pPr>
            <a:r>
              <a:rPr lang="en" sz="2125" dirty="0"/>
              <a:t>The 8-bit trap vector is used as the index of the </a:t>
            </a:r>
            <a:r>
              <a:rPr lang="en" sz="2125" dirty="0">
                <a:highlight>
                  <a:srgbClr val="FFFF00"/>
                </a:highlight>
              </a:rPr>
              <a:t>service routine’s address </a:t>
            </a:r>
            <a:r>
              <a:rPr lang="en" sz="2125" dirty="0"/>
              <a:t>in the trap vector table</a:t>
            </a:r>
            <a:endParaRPr sz="2125" dirty="0"/>
          </a:p>
          <a:p>
            <a:pPr marL="457200" marR="400050" lvl="0" indent="-363537" algn="l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SzPts val="2125"/>
              <a:buChar char="●"/>
            </a:pPr>
            <a:r>
              <a:rPr lang="en" sz="2125" dirty="0"/>
              <a:t>The PC is loaded with the </a:t>
            </a:r>
            <a:r>
              <a:rPr lang="en" sz="2125" dirty="0">
                <a:highlight>
                  <a:srgbClr val="FFFF00"/>
                </a:highlight>
              </a:rPr>
              <a:t>address of the service  routine</a:t>
            </a:r>
            <a:endParaRPr sz="2125" dirty="0">
              <a:highlight>
                <a:srgbClr val="FFFF00"/>
              </a:highlight>
            </a:endParaRPr>
          </a:p>
          <a:p>
            <a:pPr marL="457200" marR="5080" lvl="0" indent="-363537" algn="l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SzPts val="2125"/>
              <a:buChar char="●"/>
            </a:pPr>
            <a:r>
              <a:rPr lang="en" sz="2125" dirty="0"/>
              <a:t>After executing the service routine, control returns to  the user program</a:t>
            </a:r>
            <a:endParaRPr sz="2125" dirty="0"/>
          </a:p>
          <a:p>
            <a:pPr marL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625" dirty="0"/>
          </a:p>
          <a:p>
            <a:pPr marL="269875" marR="3904615" lvl="0" indent="0" algn="l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20" name="Google Shape;220;p38"/>
          <p:cNvSpPr/>
          <p:nvPr/>
        </p:nvSpPr>
        <p:spPr>
          <a:xfrm>
            <a:off x="6193875" y="923600"/>
            <a:ext cx="2480700" cy="3752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901"/>
              <a:buFont typeface="Arial"/>
              <a:buNone/>
            </a:pPr>
            <a:r>
              <a:rPr lang="en" sz="3050">
                <a:solidFill>
                  <a:srgbClr val="132957"/>
                </a:solidFill>
              </a:rPr>
              <a:t>TRAPs: Conceptual Questions</a:t>
            </a:r>
            <a:endParaRPr sz="3050">
              <a:solidFill>
                <a:srgbClr val="132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" sz="2425" dirty="0"/>
              <a:t>How are TRAP service routines different from user written subroutines?</a:t>
            </a:r>
            <a:endParaRPr sz="2425" dirty="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" sz="2425" dirty="0"/>
              <a:t>Where does the TRAP instruction take the code?</a:t>
            </a:r>
            <a:endParaRPr sz="2425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25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 fontScale="90000"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750"/>
              <a:buFont typeface="Arial"/>
              <a:buNone/>
            </a:pPr>
            <a:r>
              <a:rPr lang="en" sz="3200">
                <a:solidFill>
                  <a:srgbClr val="001F5F"/>
                </a:solidFill>
              </a:rPr>
              <a:t>Problem with nested calls</a:t>
            </a:r>
            <a:endParaRPr sz="3200">
              <a:solidFill>
                <a:srgbClr val="132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0"/>
          <p:cNvSpPr txBox="1"/>
          <p:nvPr/>
        </p:nvSpPr>
        <p:spPr>
          <a:xfrm>
            <a:off x="405212" y="1717497"/>
            <a:ext cx="13692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500" i="0" u="none" strike="noStrike" cap="none">
                <a:solidFill>
                  <a:srgbClr val="FF0000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LD R0, START  </a:t>
            </a:r>
            <a:endParaRPr sz="1500" i="0" u="none" strike="noStrike" cap="none">
              <a:solidFill>
                <a:srgbClr val="FF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500" i="0" u="none" strike="noStrike" cap="none">
                <a:solidFill>
                  <a:srgbClr val="FF0000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LD R1, END  </a:t>
            </a:r>
            <a:endParaRPr sz="1500" i="0" u="none" strike="noStrike" cap="none">
              <a:solidFill>
                <a:srgbClr val="FF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500" i="0" u="none" strike="noStrike" cap="none">
                <a:solidFill>
                  <a:srgbClr val="FF0000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JSR </a:t>
            </a:r>
            <a:r>
              <a:rPr lang="en" sz="1500" i="0" u="none" strike="noStrike" cap="none">
                <a:solidFill>
                  <a:srgbClr val="00AF50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REVERSE  </a:t>
            </a:r>
            <a:r>
              <a:rPr lang="en" sz="1500" i="0" u="none" strike="noStrike" cap="none">
                <a:solidFill>
                  <a:srgbClr val="FF0000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HALT</a:t>
            </a:r>
            <a:endParaRPr sz="1500" i="0" u="none" strike="noStrike" cap="none">
              <a:solidFill>
                <a:srgbClr val="00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  <p:sp>
        <p:nvSpPr>
          <p:cNvPr id="233" name="Google Shape;233;p40"/>
          <p:cNvSpPr txBox="1"/>
          <p:nvPr/>
        </p:nvSpPr>
        <p:spPr>
          <a:xfrm>
            <a:off x="3085355" y="1072997"/>
            <a:ext cx="2512800" cy="3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i="0" u="none" strike="noStrike" cap="none" dirty="0">
                <a:solidFill>
                  <a:srgbClr val="00AF50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REVERSE</a:t>
            </a:r>
            <a:endParaRPr i="0" u="none" strike="noStrike" cap="none" dirty="0">
              <a:solidFill>
                <a:srgbClr val="00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12700" marR="0" lvl="0" indent="0" algn="l" rtl="0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i="0" u="none" strike="noStrike" cap="none" dirty="0">
                <a:solidFill>
                  <a:srgbClr val="00AF50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ST R0, SAVER0_REVERSE</a:t>
            </a:r>
            <a:endParaRPr i="0" u="none" strike="noStrike" cap="none" dirty="0">
              <a:solidFill>
                <a:srgbClr val="00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12700" marR="23495" lvl="0" indent="0" algn="just" rtl="0">
              <a:lnSpc>
                <a:spcPct val="997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i="0" u="none" strike="noStrike" cap="none" dirty="0">
                <a:solidFill>
                  <a:srgbClr val="00AF50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ST R1, SAVER1_REVERSE</a:t>
            </a:r>
            <a:endParaRPr dirty="0">
              <a:solidFill>
                <a:srgbClr val="00AF5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12700" marR="23495" lvl="0" indent="0" algn="just" rtl="0">
              <a:lnSpc>
                <a:spcPct val="997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i="0" u="none" strike="noStrike" cap="none" dirty="0">
                <a:solidFill>
                  <a:srgbClr val="00AF50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ST R2, SAVER2_REVERSE  </a:t>
            </a:r>
            <a:endParaRPr i="0" u="none" strike="noStrike" cap="none" dirty="0">
              <a:solidFill>
                <a:srgbClr val="00AF5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12700" marR="23495" lvl="0" indent="0" algn="just" rtl="0">
              <a:lnSpc>
                <a:spcPct val="997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i="0" u="none" strike="noStrike" cap="none" dirty="0">
                <a:solidFill>
                  <a:srgbClr val="00AF50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ST</a:t>
            </a:r>
            <a:r>
              <a:rPr lang="en" dirty="0">
                <a:solidFill>
                  <a:srgbClr val="00AF50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" i="0" u="none" strike="noStrike" cap="none" dirty="0">
                <a:solidFill>
                  <a:srgbClr val="00AF50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R3,SAVER3_REVERSE  RLOOP</a:t>
            </a:r>
            <a:endParaRPr i="0" u="none" strike="noStrike" cap="none" dirty="0">
              <a:solidFill>
                <a:srgbClr val="00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1270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i="0" u="none" strike="noStrike" cap="none" dirty="0">
                <a:solidFill>
                  <a:srgbClr val="00AF50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JSR </a:t>
            </a:r>
            <a:r>
              <a:rPr lang="en" i="0" u="none" strike="noStrike" cap="none" dirty="0">
                <a:solidFill>
                  <a:srgbClr val="006FC0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SWAP</a:t>
            </a:r>
            <a:endParaRPr i="0" u="none" strike="noStrike" cap="none" dirty="0">
              <a:solidFill>
                <a:srgbClr val="00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12700" marR="915668" lvl="0" indent="0" algn="l" rtl="0">
              <a:lnSpc>
                <a:spcPct val="99400"/>
              </a:lnSpc>
              <a:spcBef>
                <a:spcPts val="10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i="0" u="none" strike="noStrike" cap="none" dirty="0">
                <a:solidFill>
                  <a:srgbClr val="00AF50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ADD R0, R0, #1  ADD R1, R1, #-1  NOT R2, R0  ADD R2, R2, #1  ADD R3, R2, R1  BRp RLOOP</a:t>
            </a:r>
            <a:endParaRPr i="0" u="none" strike="noStrike" cap="none" dirty="0">
              <a:solidFill>
                <a:srgbClr val="00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12700" marR="5080" lvl="0" indent="0" algn="just" rtl="0">
              <a:lnSpc>
                <a:spcPct val="99100"/>
              </a:lnSpc>
              <a:spcBef>
                <a:spcPts val="11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i="0" u="none" strike="noStrike" cap="none" dirty="0">
                <a:solidFill>
                  <a:srgbClr val="00AF50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LD R0, SAVER0_REVERSE  LD R1, SAVER1_REVERSE  LD R2, SAVER2_REVERSE  LD R3, SAVER3_REVERSE  RET</a:t>
            </a:r>
            <a:endParaRPr i="0" u="none" strike="noStrike" cap="none" dirty="0">
              <a:solidFill>
                <a:srgbClr val="00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  <p:sp>
        <p:nvSpPr>
          <p:cNvPr id="234" name="Google Shape;234;p40"/>
          <p:cNvSpPr txBox="1"/>
          <p:nvPr/>
        </p:nvSpPr>
        <p:spPr>
          <a:xfrm>
            <a:off x="6662404" y="923597"/>
            <a:ext cx="2481600" cy="27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i="0" u="none" strike="noStrike" cap="none">
                <a:solidFill>
                  <a:srgbClr val="006FC0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SWAP</a:t>
            </a:r>
            <a:endParaRPr sz="1600" i="0" u="none" strike="noStrike" cap="none">
              <a:solidFill>
                <a:srgbClr val="00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12700" marR="466725" lvl="0" indent="0" algn="l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i="0" u="none" strike="noStrike" cap="none">
                <a:solidFill>
                  <a:srgbClr val="006FC0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ST R2, SAVER2_SWAP  ST R3, SAVER3_SWAP</a:t>
            </a:r>
            <a:endParaRPr sz="1600" i="0" u="none" strike="noStrike" cap="none">
              <a:solidFill>
                <a:srgbClr val="00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12700" marR="990600" lvl="0" indent="0" algn="just" rtl="0">
              <a:lnSpc>
                <a:spcPct val="997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i="0" u="none" strike="noStrike" cap="none">
                <a:solidFill>
                  <a:srgbClr val="006FC0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LDR R2, R0, #0  LDR R3, R1, #0  STR R2, R1, #0  STR R3, R0, #0</a:t>
            </a:r>
            <a:endParaRPr sz="1600" i="0" u="none" strike="noStrike" cap="none">
              <a:solidFill>
                <a:srgbClr val="00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12700" marR="5080" lvl="0" indent="0" algn="l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i="0" u="none" strike="noStrike" cap="none">
                <a:solidFill>
                  <a:srgbClr val="006FC0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LD R2, SAVER2_SWAP </a:t>
            </a:r>
            <a:endParaRPr sz="1600" i="0" u="none" strike="noStrike" cap="none">
              <a:solidFill>
                <a:srgbClr val="006FC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12700" marR="5080" lvl="0" indent="0" algn="l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i="0" u="none" strike="noStrike" cap="none">
                <a:solidFill>
                  <a:srgbClr val="006FC0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LD  R3, SAVER3_SWAP</a:t>
            </a:r>
            <a:endParaRPr sz="1600" i="0" u="none" strike="noStrike" cap="none">
              <a:solidFill>
                <a:srgbClr val="00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12700" marR="0" lvl="0" indent="0" algn="just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i="0" u="none" strike="noStrike" cap="none">
                <a:solidFill>
                  <a:srgbClr val="006FC0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RET</a:t>
            </a:r>
            <a:endParaRPr sz="1600" i="0" u="none" strike="noStrike" cap="none">
              <a:solidFill>
                <a:srgbClr val="00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  <p:sp>
        <p:nvSpPr>
          <p:cNvPr id="235" name="Google Shape;235;p40"/>
          <p:cNvSpPr/>
          <p:nvPr/>
        </p:nvSpPr>
        <p:spPr>
          <a:xfrm>
            <a:off x="1870904" y="1622526"/>
            <a:ext cx="983614" cy="741044"/>
          </a:xfrm>
          <a:custGeom>
            <a:avLst/>
            <a:gdLst/>
            <a:ahLst/>
            <a:cxnLst/>
            <a:rect l="l" t="t" r="r" b="b"/>
            <a:pathLst>
              <a:path w="983614" h="741044" extrusionOk="0">
                <a:moveTo>
                  <a:pt x="919358" y="41927"/>
                </a:moveTo>
                <a:lnTo>
                  <a:pt x="0" y="733425"/>
                </a:lnTo>
                <a:lnTo>
                  <a:pt x="5714" y="741045"/>
                </a:lnTo>
                <a:lnTo>
                  <a:pt x="925083" y="49540"/>
                </a:lnTo>
                <a:lnTo>
                  <a:pt x="919358" y="41927"/>
                </a:lnTo>
                <a:close/>
              </a:path>
              <a:path w="983614" h="741044" extrusionOk="0">
                <a:moveTo>
                  <a:pt x="966019" y="34289"/>
                </a:moveTo>
                <a:lnTo>
                  <a:pt x="929513" y="34289"/>
                </a:lnTo>
                <a:lnTo>
                  <a:pt x="935227" y="41910"/>
                </a:lnTo>
                <a:lnTo>
                  <a:pt x="925083" y="49540"/>
                </a:lnTo>
                <a:lnTo>
                  <a:pt x="945133" y="76200"/>
                </a:lnTo>
                <a:lnTo>
                  <a:pt x="966019" y="34289"/>
                </a:lnTo>
                <a:close/>
              </a:path>
              <a:path w="983614" h="741044" extrusionOk="0">
                <a:moveTo>
                  <a:pt x="929513" y="34289"/>
                </a:moveTo>
                <a:lnTo>
                  <a:pt x="919358" y="41927"/>
                </a:lnTo>
                <a:lnTo>
                  <a:pt x="925083" y="49540"/>
                </a:lnTo>
                <a:lnTo>
                  <a:pt x="935227" y="41910"/>
                </a:lnTo>
                <a:lnTo>
                  <a:pt x="929513" y="34289"/>
                </a:lnTo>
                <a:close/>
              </a:path>
              <a:path w="983614" h="741044" extrusionOk="0">
                <a:moveTo>
                  <a:pt x="983107" y="0"/>
                </a:moveTo>
                <a:lnTo>
                  <a:pt x="899287" y="15239"/>
                </a:lnTo>
                <a:lnTo>
                  <a:pt x="919358" y="41927"/>
                </a:lnTo>
                <a:lnTo>
                  <a:pt x="929513" y="34289"/>
                </a:lnTo>
                <a:lnTo>
                  <a:pt x="966019" y="34289"/>
                </a:lnTo>
                <a:lnTo>
                  <a:pt x="983107" y="0"/>
                </a:lnTo>
                <a:close/>
              </a:path>
            </a:pathLst>
          </a:custGeom>
          <a:solidFill>
            <a:srgbClr val="00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0"/>
          <p:cNvSpPr/>
          <p:nvPr/>
        </p:nvSpPr>
        <p:spPr>
          <a:xfrm>
            <a:off x="4438144" y="1118498"/>
            <a:ext cx="2157095" cy="1538604"/>
          </a:xfrm>
          <a:custGeom>
            <a:avLst/>
            <a:gdLst/>
            <a:ahLst/>
            <a:cxnLst/>
            <a:rect l="l" t="t" r="r" b="b"/>
            <a:pathLst>
              <a:path w="2157095" h="1538604" extrusionOk="0">
                <a:moveTo>
                  <a:pt x="2092156" y="40376"/>
                </a:moveTo>
                <a:lnTo>
                  <a:pt x="0" y="1530477"/>
                </a:lnTo>
                <a:lnTo>
                  <a:pt x="5460" y="1538224"/>
                </a:lnTo>
                <a:lnTo>
                  <a:pt x="2097705" y="48150"/>
                </a:lnTo>
                <a:lnTo>
                  <a:pt x="2092156" y="40376"/>
                </a:lnTo>
                <a:close/>
              </a:path>
              <a:path w="2157095" h="1538604" extrusionOk="0">
                <a:moveTo>
                  <a:pt x="2139483" y="33020"/>
                </a:moveTo>
                <a:lnTo>
                  <a:pt x="2102484" y="33020"/>
                </a:lnTo>
                <a:lnTo>
                  <a:pt x="2108072" y="40766"/>
                </a:lnTo>
                <a:lnTo>
                  <a:pt x="2097705" y="48150"/>
                </a:lnTo>
                <a:lnTo>
                  <a:pt x="2117090" y="75311"/>
                </a:lnTo>
                <a:lnTo>
                  <a:pt x="2139483" y="33020"/>
                </a:lnTo>
                <a:close/>
              </a:path>
              <a:path w="2157095" h="1538604" extrusionOk="0">
                <a:moveTo>
                  <a:pt x="2102484" y="33020"/>
                </a:moveTo>
                <a:lnTo>
                  <a:pt x="2092156" y="40376"/>
                </a:lnTo>
                <a:lnTo>
                  <a:pt x="2097705" y="48150"/>
                </a:lnTo>
                <a:lnTo>
                  <a:pt x="2108072" y="40766"/>
                </a:lnTo>
                <a:lnTo>
                  <a:pt x="2102484" y="33020"/>
                </a:lnTo>
                <a:close/>
              </a:path>
              <a:path w="2157095" h="1538604" extrusionOk="0">
                <a:moveTo>
                  <a:pt x="2156967" y="0"/>
                </a:moveTo>
                <a:lnTo>
                  <a:pt x="2072766" y="13208"/>
                </a:lnTo>
                <a:lnTo>
                  <a:pt x="2092156" y="40376"/>
                </a:lnTo>
                <a:lnTo>
                  <a:pt x="2102484" y="33020"/>
                </a:lnTo>
                <a:lnTo>
                  <a:pt x="2139483" y="33020"/>
                </a:lnTo>
                <a:lnTo>
                  <a:pt x="2156967" y="0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40"/>
          <p:cNvSpPr/>
          <p:nvPr/>
        </p:nvSpPr>
        <p:spPr>
          <a:xfrm>
            <a:off x="4405375" y="2712800"/>
            <a:ext cx="2222627" cy="830633"/>
          </a:xfrm>
          <a:custGeom>
            <a:avLst/>
            <a:gdLst/>
            <a:ahLst/>
            <a:cxnLst/>
            <a:rect l="l" t="t" r="r" b="b"/>
            <a:pathLst>
              <a:path w="2020570" h="770889" extrusionOk="0">
                <a:moveTo>
                  <a:pt x="72974" y="31256"/>
                </a:moveTo>
                <a:lnTo>
                  <a:pt x="69625" y="40176"/>
                </a:lnTo>
                <a:lnTo>
                  <a:pt x="2016887" y="770636"/>
                </a:lnTo>
                <a:lnTo>
                  <a:pt x="2020315" y="761745"/>
                </a:lnTo>
                <a:lnTo>
                  <a:pt x="72974" y="31256"/>
                </a:lnTo>
                <a:close/>
              </a:path>
              <a:path w="2020570" h="770889" extrusionOk="0">
                <a:moveTo>
                  <a:pt x="84709" y="0"/>
                </a:moveTo>
                <a:lnTo>
                  <a:pt x="0" y="8889"/>
                </a:lnTo>
                <a:lnTo>
                  <a:pt x="57912" y="71374"/>
                </a:lnTo>
                <a:lnTo>
                  <a:pt x="69625" y="40176"/>
                </a:lnTo>
                <a:lnTo>
                  <a:pt x="57658" y="35687"/>
                </a:lnTo>
                <a:lnTo>
                  <a:pt x="61087" y="26796"/>
                </a:lnTo>
                <a:lnTo>
                  <a:pt x="74648" y="26796"/>
                </a:lnTo>
                <a:lnTo>
                  <a:pt x="84709" y="0"/>
                </a:lnTo>
                <a:close/>
              </a:path>
              <a:path w="2020570" h="770889" extrusionOk="0">
                <a:moveTo>
                  <a:pt x="61087" y="26796"/>
                </a:moveTo>
                <a:lnTo>
                  <a:pt x="57658" y="35687"/>
                </a:lnTo>
                <a:lnTo>
                  <a:pt x="69625" y="40176"/>
                </a:lnTo>
                <a:lnTo>
                  <a:pt x="72974" y="31256"/>
                </a:lnTo>
                <a:lnTo>
                  <a:pt x="61087" y="26796"/>
                </a:lnTo>
                <a:close/>
              </a:path>
              <a:path w="2020570" h="770889" extrusionOk="0">
                <a:moveTo>
                  <a:pt x="74648" y="26796"/>
                </a:moveTo>
                <a:lnTo>
                  <a:pt x="61087" y="26796"/>
                </a:lnTo>
                <a:lnTo>
                  <a:pt x="72974" y="31256"/>
                </a:lnTo>
                <a:lnTo>
                  <a:pt x="74648" y="26796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0"/>
          <p:cNvSpPr/>
          <p:nvPr/>
        </p:nvSpPr>
        <p:spPr>
          <a:xfrm>
            <a:off x="576262" y="6434073"/>
            <a:ext cx="2545715" cy="76834"/>
          </a:xfrm>
          <a:custGeom>
            <a:avLst/>
            <a:gdLst/>
            <a:ahLst/>
            <a:cxnLst/>
            <a:rect l="l" t="t" r="r" b="b"/>
            <a:pathLst>
              <a:path w="2545715" h="76834" extrusionOk="0">
                <a:moveTo>
                  <a:pt x="2469451" y="0"/>
                </a:moveTo>
                <a:lnTo>
                  <a:pt x="2469451" y="76263"/>
                </a:lnTo>
                <a:lnTo>
                  <a:pt x="2536237" y="42925"/>
                </a:lnTo>
                <a:lnTo>
                  <a:pt x="2482151" y="42925"/>
                </a:lnTo>
                <a:lnTo>
                  <a:pt x="2482151" y="33400"/>
                </a:lnTo>
                <a:lnTo>
                  <a:pt x="2536031" y="33400"/>
                </a:lnTo>
                <a:lnTo>
                  <a:pt x="2469451" y="0"/>
                </a:lnTo>
                <a:close/>
              </a:path>
              <a:path w="2545715" h="76834" extrusionOk="0">
                <a:moveTo>
                  <a:pt x="2469451" y="33400"/>
                </a:moveTo>
                <a:lnTo>
                  <a:pt x="0" y="33400"/>
                </a:lnTo>
                <a:lnTo>
                  <a:pt x="0" y="42925"/>
                </a:lnTo>
                <a:lnTo>
                  <a:pt x="2469451" y="42925"/>
                </a:lnTo>
                <a:lnTo>
                  <a:pt x="2469451" y="33400"/>
                </a:lnTo>
                <a:close/>
              </a:path>
              <a:path w="2545715" h="76834" extrusionOk="0">
                <a:moveTo>
                  <a:pt x="2536031" y="33400"/>
                </a:moveTo>
                <a:lnTo>
                  <a:pt x="2482151" y="33400"/>
                </a:lnTo>
                <a:lnTo>
                  <a:pt x="2482151" y="42925"/>
                </a:lnTo>
                <a:lnTo>
                  <a:pt x="2536237" y="42925"/>
                </a:lnTo>
                <a:lnTo>
                  <a:pt x="2545651" y="38226"/>
                </a:lnTo>
                <a:lnTo>
                  <a:pt x="2536031" y="33400"/>
                </a:lnTo>
                <a:close/>
              </a:path>
            </a:pathLst>
          </a:custGeom>
          <a:solidFill>
            <a:srgbClr val="00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LC3 Architecture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LC3 Programming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Pseudo-Ops (Assembler Directives)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Memory-Mapped I/O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TRAPs and Subroutines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Callee vs Caller saved registers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C Programming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 fontScale="90000"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901"/>
              <a:buFont typeface="Arial"/>
              <a:buNone/>
            </a:pPr>
            <a:r>
              <a:rPr lang="en" sz="3050">
                <a:solidFill>
                  <a:srgbClr val="132957"/>
                </a:solidFill>
              </a:rPr>
              <a:t>Stacks</a:t>
            </a:r>
            <a:endParaRPr sz="3050">
              <a:solidFill>
                <a:srgbClr val="132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42"/>
          <p:cNvSpPr txBox="1"/>
          <p:nvPr/>
        </p:nvSpPr>
        <p:spPr>
          <a:xfrm>
            <a:off x="311700" y="1141575"/>
            <a:ext cx="5408700" cy="16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457200" marR="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ts val="1550"/>
              <a:buFont typeface="Schibsted Grotesk"/>
              <a:buChar char="●"/>
            </a:pPr>
            <a:r>
              <a:rPr lang="en" sz="155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Last-In-First-Out (LIFO, same as FILO)</a:t>
            </a:r>
            <a:endParaRPr sz="155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457200" marR="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ts val="1550"/>
              <a:buFont typeface="Schibsted Grotesk"/>
              <a:buChar char="●"/>
            </a:pPr>
            <a:r>
              <a:rPr lang="en" sz="1550" i="0" u="none" strike="noStrike" cap="none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Stack operations:</a:t>
            </a:r>
            <a:endParaRPr sz="1550" i="0" u="none" strike="noStrike" cap="none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914400" marR="0" lvl="1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ts val="1550"/>
              <a:buFont typeface="Schibsted Grotesk"/>
              <a:buChar char="○"/>
            </a:pPr>
            <a:r>
              <a:rPr lang="en" sz="155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Push: Adds a new item to the top of the stack.</a:t>
            </a:r>
            <a:endParaRPr sz="155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914400" marR="0" lvl="1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ts val="1550"/>
              <a:buFont typeface="Schibsted Grotesk"/>
              <a:buChar char="○"/>
            </a:pPr>
            <a:r>
              <a:rPr lang="en" sz="155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Pop: Removes the item on the top of the stack.</a:t>
            </a:r>
            <a:endParaRPr sz="155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914400" marR="0" lvl="1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ts val="1550"/>
              <a:buFont typeface="Schibsted Grotesk"/>
              <a:buChar char="○"/>
            </a:pPr>
            <a:r>
              <a:rPr lang="en" sz="155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IsEmpty: Checks if the stack is empty.</a:t>
            </a:r>
            <a:endParaRPr sz="155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914400" marR="0" lvl="1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ts val="1550"/>
              <a:buFont typeface="Schibsted Grotesk"/>
              <a:buChar char="○"/>
            </a:pPr>
            <a:r>
              <a:rPr lang="en" sz="155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IsFull: Checks if the stack is full.</a:t>
            </a:r>
            <a:endParaRPr sz="1550" i="0" u="none" strike="noStrike" cap="none">
              <a:solidFill>
                <a:srgbClr val="00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  <p:sp>
        <p:nvSpPr>
          <p:cNvPr id="250" name="Google Shape;250;p42"/>
          <p:cNvSpPr/>
          <p:nvPr/>
        </p:nvSpPr>
        <p:spPr>
          <a:xfrm>
            <a:off x="4947300" y="2571750"/>
            <a:ext cx="3885000" cy="1879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 fontScale="90000"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901"/>
              <a:buFont typeface="Arial"/>
              <a:buNone/>
            </a:pPr>
            <a:r>
              <a:rPr lang="en" sz="3050">
                <a:solidFill>
                  <a:srgbClr val="132957"/>
                </a:solidFill>
              </a:rPr>
              <a:t>Stacks: Continued</a:t>
            </a:r>
            <a:endParaRPr sz="3050">
              <a:solidFill>
                <a:srgbClr val="132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3"/>
          <p:cNvSpPr txBox="1">
            <a:spLocks noGrp="1"/>
          </p:cNvSpPr>
          <p:nvPr>
            <p:ph type="body" idx="1"/>
          </p:nvPr>
        </p:nvSpPr>
        <p:spPr>
          <a:xfrm>
            <a:off x="159300" y="1061675"/>
            <a:ext cx="4729200" cy="16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ts val="1650"/>
              <a:buFont typeface="Schibsted Grotesk"/>
              <a:buChar char="●"/>
            </a:pPr>
            <a:r>
              <a:rPr lang="en" sz="1650">
                <a:solidFill>
                  <a:srgbClr val="001F5F"/>
                </a:solidFill>
              </a:rPr>
              <a:t>Implementation</a:t>
            </a:r>
            <a:endParaRPr sz="1650">
              <a:solidFill>
                <a:srgbClr val="000000"/>
              </a:solidFill>
            </a:endParaRPr>
          </a:p>
          <a:p>
            <a:pPr marL="914400" lvl="1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ts val="1650"/>
              <a:buFont typeface="Schibsted Grotesk"/>
              <a:buChar char="○"/>
            </a:pPr>
            <a:r>
              <a:rPr lang="en" sz="1650">
                <a:solidFill>
                  <a:srgbClr val="001F5F"/>
                </a:solidFill>
              </a:rPr>
              <a:t>Keep elements stationary, just move the pointer for TOP</a:t>
            </a:r>
            <a:endParaRPr sz="1650">
              <a:solidFill>
                <a:srgbClr val="000000"/>
              </a:solidFill>
            </a:endParaRPr>
          </a:p>
          <a:p>
            <a:pPr marL="914400" lvl="1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ts val="1650"/>
              <a:buFont typeface="Schibsted Grotesk"/>
              <a:buChar char="○"/>
            </a:pPr>
            <a:r>
              <a:rPr lang="en" sz="1650">
                <a:solidFill>
                  <a:srgbClr val="001F5F"/>
                </a:solidFill>
              </a:rPr>
              <a:t>More efficient than moving everything</a:t>
            </a:r>
            <a:endParaRPr sz="1650"/>
          </a:p>
        </p:txBody>
      </p:sp>
      <p:pic>
        <p:nvPicPr>
          <p:cNvPr id="257" name="Google Shape;257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1750" y="1081600"/>
            <a:ext cx="3675850" cy="162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3"/>
          <p:cNvSpPr txBox="1"/>
          <p:nvPr/>
        </p:nvSpPr>
        <p:spPr>
          <a:xfrm>
            <a:off x="311705" y="2982600"/>
            <a:ext cx="86817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2700" rIns="0" bIns="0" anchor="t" anchorCtr="0">
            <a:spAutoFit/>
          </a:bodyPr>
          <a:lstStyle/>
          <a:p>
            <a:pPr marL="457200" marR="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ts val="1650"/>
              <a:buFont typeface="Schibsted Grotesk"/>
              <a:buChar char="●"/>
            </a:pPr>
            <a:r>
              <a:rPr lang="en" sz="1650" b="1" i="0" u="none" strike="noStrike" cap="none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NOTICE</a:t>
            </a:r>
            <a:r>
              <a:rPr lang="en" sz="1650" i="0" u="none" strike="noStrike" cap="none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: Different conventions for TOP: can indicate next empty slot </a:t>
            </a:r>
            <a:r>
              <a:rPr lang="en" sz="1650" i="0" u="sng" strike="noStrike" cap="none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or</a:t>
            </a:r>
            <a:r>
              <a:rPr lang="en" sz="1650" i="0" u="none" strike="noStrike" cap="none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last pushed</a:t>
            </a:r>
            <a:r>
              <a:rPr lang="en" sz="165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</a:t>
            </a:r>
            <a:r>
              <a:rPr lang="en" sz="1650" i="0" u="none" strike="noStrike" cap="none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element in the stack</a:t>
            </a:r>
            <a:endParaRPr sz="1200"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457200" marR="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ts val="1650"/>
              <a:buFont typeface="Schibsted Grotesk"/>
              <a:buChar char="●"/>
            </a:pPr>
            <a:r>
              <a:rPr lang="en" sz="1650" i="0" u="none" strike="noStrike" cap="none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END always points to the last fillable slot on the stack</a:t>
            </a:r>
            <a:endParaRPr sz="1200" i="0" u="none" strike="noStrike" cap="none">
              <a:solidFill>
                <a:srgbClr val="00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>
            <a:spLocks noGrp="1"/>
          </p:cNvSpPr>
          <p:nvPr>
            <p:ph type="title"/>
          </p:nvPr>
        </p:nvSpPr>
        <p:spPr>
          <a:xfrm>
            <a:off x="311700" y="346329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 fontScale="90000"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901"/>
              <a:buFont typeface="Arial"/>
              <a:buNone/>
            </a:pPr>
            <a:r>
              <a:rPr lang="en" sz="3050">
                <a:solidFill>
                  <a:srgbClr val="132957"/>
                </a:solidFill>
              </a:rPr>
              <a:t>Stacks: Conceptual Questions</a:t>
            </a:r>
            <a:endParaRPr sz="3050">
              <a:solidFill>
                <a:srgbClr val="132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4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ts val="1850"/>
              <a:buChar char="●"/>
            </a:pPr>
            <a:r>
              <a:rPr lang="en" sz="1850" dirty="0">
                <a:solidFill>
                  <a:srgbClr val="001F5F"/>
                </a:solidFill>
              </a:rPr>
              <a:t>Explain the dangers of overflow and underflow.</a:t>
            </a:r>
            <a:endParaRPr sz="1850" dirty="0">
              <a:solidFill>
                <a:srgbClr val="001F5F"/>
              </a:solidFill>
            </a:endParaRPr>
          </a:p>
          <a:p>
            <a:pPr marL="457200" lvl="0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ts val="1850"/>
              <a:buChar char="●"/>
            </a:pPr>
            <a:r>
              <a:rPr lang="en" sz="1850" dirty="0">
                <a:solidFill>
                  <a:srgbClr val="001F5F"/>
                </a:solidFill>
              </a:rPr>
              <a:t>Where are the numerically higher memory addresses on the stack?</a:t>
            </a:r>
            <a:endParaRPr sz="1850" dirty="0">
              <a:solidFill>
                <a:srgbClr val="001F5F"/>
              </a:solidFill>
            </a:endParaRPr>
          </a:p>
          <a:p>
            <a:pPr marL="457200" lvl="0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ts val="1850"/>
              <a:buChar char="●"/>
            </a:pPr>
            <a:r>
              <a:rPr lang="en" sz="1850" dirty="0">
                <a:solidFill>
                  <a:srgbClr val="001F5F"/>
                </a:solidFill>
              </a:rPr>
              <a:t>What are the security risks with stacks?</a:t>
            </a:r>
            <a:endParaRPr sz="1850" dirty="0">
              <a:solidFill>
                <a:srgbClr val="001F5F"/>
              </a:solidFill>
            </a:endParaRPr>
          </a:p>
          <a:p>
            <a:pPr marL="457200" lvl="0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ts val="1850"/>
              <a:buChar char="●"/>
            </a:pPr>
            <a:r>
              <a:rPr lang="en" sz="1850" dirty="0">
                <a:solidFill>
                  <a:srgbClr val="001F5F"/>
                </a:solidFill>
              </a:rPr>
              <a:t>How would you check the remaining size of your stack?</a:t>
            </a:r>
            <a:endParaRPr sz="1850" dirty="0">
              <a:solidFill>
                <a:srgbClr val="001F5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901"/>
              <a:buFont typeface="Arial"/>
              <a:buNone/>
            </a:pPr>
            <a:r>
              <a:rPr lang="en" sz="3050">
                <a:solidFill>
                  <a:srgbClr val="132957"/>
                </a:solidFill>
              </a:rPr>
              <a:t>Stacks: Push and Pop</a:t>
            </a:r>
            <a:endParaRPr sz="3050">
              <a:solidFill>
                <a:srgbClr val="132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0" name="Google Shape;27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850" y="1130925"/>
            <a:ext cx="8133376" cy="29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/>
        </p:nvSpPr>
        <p:spPr>
          <a:xfrm>
            <a:off x="391200" y="398600"/>
            <a:ext cx="23007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50" b="1">
                <a:solidFill>
                  <a:srgbClr val="132957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Push</a:t>
            </a:r>
            <a:endParaRPr sz="3050" b="1">
              <a:solidFill>
                <a:srgbClr val="132957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  <p:sp>
        <p:nvSpPr>
          <p:cNvPr id="276" name="Google Shape;276;p46"/>
          <p:cNvSpPr txBox="1"/>
          <p:nvPr/>
        </p:nvSpPr>
        <p:spPr>
          <a:xfrm>
            <a:off x="1602625" y="253923"/>
            <a:ext cx="4439100" cy="46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7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ST R3, PUSH_SAVER3</a:t>
            </a: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7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ST R4, PUSH_SAVER4</a:t>
            </a: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7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AND R5, R5, #0 </a:t>
            </a:r>
            <a:r>
              <a:rPr lang="en" sz="1700">
                <a:solidFill>
                  <a:srgbClr val="C0504D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//Clear R5</a:t>
            </a: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700">
                <a:solidFill>
                  <a:srgbClr val="C0504D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//Calculating Overflow:</a:t>
            </a: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700">
                <a:solidFill>
                  <a:srgbClr val="C0504D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//TOP = END</a:t>
            </a: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7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LD R3, STACK_END </a:t>
            </a: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7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LD R4, STACK_TOP</a:t>
            </a: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7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ADD R3, R3, #-1</a:t>
            </a: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7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NOT R3 </a:t>
            </a:r>
            <a:r>
              <a:rPr lang="en" sz="1700">
                <a:solidFill>
                  <a:srgbClr val="C0504D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//2’s complement of R3</a:t>
            </a: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7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ADD R3, R3, #1</a:t>
            </a: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7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ADD R3, R4, R3</a:t>
            </a: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7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BRz OVERFLOW</a:t>
            </a: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700">
                <a:solidFill>
                  <a:srgbClr val="76923C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STR R0, R4, #0 </a:t>
            </a:r>
            <a:r>
              <a:rPr lang="en" sz="1700">
                <a:solidFill>
                  <a:srgbClr val="C0504D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//Push value in R0 to stack</a:t>
            </a: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700">
                <a:solidFill>
                  <a:srgbClr val="76923C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ADD R4, R4, #-1 </a:t>
            </a:r>
            <a:r>
              <a:rPr lang="en" sz="1700">
                <a:solidFill>
                  <a:srgbClr val="C0504D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//Update stack top</a:t>
            </a: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7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ST R4, STACK_TOP</a:t>
            </a: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7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BRnzp DONE_PUSH</a:t>
            </a: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  <p:sp>
        <p:nvSpPr>
          <p:cNvPr id="277" name="Google Shape;277;p46"/>
          <p:cNvSpPr txBox="1"/>
          <p:nvPr/>
        </p:nvSpPr>
        <p:spPr>
          <a:xfrm>
            <a:off x="5361392" y="253914"/>
            <a:ext cx="3191700" cy="3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8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OVERFLOW 	</a:t>
            </a:r>
            <a:endParaRPr sz="800">
              <a:solidFill>
                <a:schemeClr val="dk1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8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	ADD R5, R5, #1</a:t>
            </a:r>
            <a:endParaRPr sz="800">
              <a:solidFill>
                <a:schemeClr val="dk1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800">
                <a:solidFill>
                  <a:srgbClr val="C0504D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//Return 1 in R5 if overflow</a:t>
            </a:r>
            <a:endParaRPr sz="800">
              <a:solidFill>
                <a:schemeClr val="dk1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8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8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DONE_PUSH	</a:t>
            </a:r>
            <a:endParaRPr sz="800">
              <a:solidFill>
                <a:schemeClr val="dk1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8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	LD R3, PUSH_SAVER3</a:t>
            </a:r>
            <a:endParaRPr sz="800">
              <a:solidFill>
                <a:schemeClr val="dk1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8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	LD R4, PUSH_SAVER4</a:t>
            </a:r>
            <a:endParaRPr sz="800">
              <a:solidFill>
                <a:schemeClr val="dk1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8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	RET </a:t>
            </a:r>
            <a:endParaRPr sz="800">
              <a:solidFill>
                <a:schemeClr val="dk1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8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/</a:t>
            </a:r>
            <a:r>
              <a:rPr lang="en" sz="1800">
                <a:solidFill>
                  <a:srgbClr val="C0504D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/Restore R3 and R4</a:t>
            </a:r>
            <a:endParaRPr sz="800">
              <a:solidFill>
                <a:schemeClr val="dk1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800">
                <a:solidFill>
                  <a:srgbClr val="C0504D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//Make sure not to modify R7</a:t>
            </a:r>
            <a:endParaRPr sz="800">
              <a:solidFill>
                <a:schemeClr val="dk1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8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13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/>
        </p:nvSpPr>
        <p:spPr>
          <a:xfrm>
            <a:off x="401050" y="401875"/>
            <a:ext cx="23007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50" b="1">
                <a:solidFill>
                  <a:srgbClr val="132957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Pop</a:t>
            </a:r>
            <a:endParaRPr sz="3050" b="1">
              <a:solidFill>
                <a:srgbClr val="132957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  <p:sp>
        <p:nvSpPr>
          <p:cNvPr id="283" name="Google Shape;283;p47"/>
          <p:cNvSpPr txBox="1"/>
          <p:nvPr/>
        </p:nvSpPr>
        <p:spPr>
          <a:xfrm>
            <a:off x="1486450" y="193650"/>
            <a:ext cx="3849300" cy="47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ST R3, POP_SAVER3</a:t>
            </a: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ST R4, POP_SAVER4</a:t>
            </a: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AND R5, R5, #0 </a:t>
            </a:r>
            <a:r>
              <a:rPr lang="en" sz="1700">
                <a:solidFill>
                  <a:srgbClr val="C0504D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//Clear R5</a:t>
            </a: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0504D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//Calculating Underflow:</a:t>
            </a: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0504D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//TOP = START</a:t>
            </a: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LD R3, STACK_START </a:t>
            </a: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LD R4, STACK_TOP</a:t>
            </a: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ADD R3, R3, #-1</a:t>
            </a: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NOT R3 </a:t>
            </a:r>
            <a:r>
              <a:rPr lang="en" sz="1700">
                <a:solidFill>
                  <a:srgbClr val="C0504D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//2’s complement of R3</a:t>
            </a: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ADD R3, R3, #1</a:t>
            </a: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ADD R3, R4, R3</a:t>
            </a: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BRz UNDERFLOW</a:t>
            </a: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76923C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LDR R0, R4, #0 </a:t>
            </a:r>
            <a:r>
              <a:rPr lang="en" sz="1700">
                <a:solidFill>
                  <a:srgbClr val="C0504D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// Load value pushed in R0</a:t>
            </a:r>
            <a:endParaRPr sz="2000">
              <a:solidFill>
                <a:srgbClr val="C0504D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76923C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ADD R4, R4, #1 </a:t>
            </a:r>
            <a:r>
              <a:rPr lang="en" sz="1700">
                <a:solidFill>
                  <a:srgbClr val="C0504D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//Update top of stack</a:t>
            </a: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ST R4, STACK_TOP</a:t>
            </a: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BRnzp DONE_POP</a:t>
            </a: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  <p:sp>
        <p:nvSpPr>
          <p:cNvPr id="284" name="Google Shape;284;p47"/>
          <p:cNvSpPr txBox="1"/>
          <p:nvPr/>
        </p:nvSpPr>
        <p:spPr>
          <a:xfrm>
            <a:off x="5171392" y="264189"/>
            <a:ext cx="31917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 i="0" u="none" strike="noStrike" cap="none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UNDERFLOW </a:t>
            </a:r>
            <a:endParaRPr sz="800" i="0" u="none" strike="noStrike" cap="none">
              <a:solidFill>
                <a:srgbClr val="00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 i="0" u="none" strike="noStrike" cap="none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	ADD R5, R5, #1</a:t>
            </a:r>
            <a:endParaRPr sz="800" i="0" u="none" strike="noStrike" cap="none">
              <a:solidFill>
                <a:srgbClr val="00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 i="0" u="none" strike="noStrike" cap="none">
                <a:solidFill>
                  <a:srgbClr val="C0504D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//Return 1 in R5 if underflow</a:t>
            </a:r>
            <a:endParaRPr sz="800" i="0" u="none" strike="noStrike" cap="none">
              <a:solidFill>
                <a:srgbClr val="00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800" i="0" u="none" strike="noStrike" cap="none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 i="0" u="none" strike="noStrike" cap="none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DONE_POP</a:t>
            </a:r>
            <a:endParaRPr sz="800" i="0" u="none" strike="noStrike" cap="none">
              <a:solidFill>
                <a:srgbClr val="00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 i="0" u="none" strike="noStrike" cap="none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	LD R3, POP_SAVER3</a:t>
            </a:r>
            <a:endParaRPr sz="800" i="0" u="none" strike="noStrike" cap="none">
              <a:solidFill>
                <a:srgbClr val="00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 i="0" u="none" strike="noStrike" cap="none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	LD R4, POP_SAVER4</a:t>
            </a:r>
            <a:endParaRPr sz="800" i="0" u="none" strike="noStrike" cap="none">
              <a:solidFill>
                <a:srgbClr val="00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 i="0" u="none" strike="noStrike" cap="none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	RET </a:t>
            </a:r>
            <a:endParaRPr sz="800" i="0" u="none" strike="noStrike" cap="none">
              <a:solidFill>
                <a:srgbClr val="00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 i="0" u="none" strike="noStrike" cap="none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/</a:t>
            </a:r>
            <a:r>
              <a:rPr lang="en" sz="1800" i="0" u="none" strike="noStrike" cap="none">
                <a:solidFill>
                  <a:srgbClr val="C0504D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/Restore R3 and R4</a:t>
            </a:r>
            <a:endParaRPr sz="800" i="0" u="none" strike="noStrike" cap="none">
              <a:solidFill>
                <a:srgbClr val="00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 i="0" u="none" strike="noStrike" cap="none">
                <a:solidFill>
                  <a:srgbClr val="C0504D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//Make sure not to modify R7</a:t>
            </a:r>
            <a:endParaRPr sz="800" i="0" u="none" strike="noStrike" cap="none">
              <a:solidFill>
                <a:srgbClr val="00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100" i="0" u="none" strike="noStrike" cap="none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 fontScale="90000"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901"/>
              <a:buFont typeface="Arial"/>
              <a:buNone/>
            </a:pPr>
            <a:r>
              <a:rPr lang="en" sz="3050">
                <a:solidFill>
                  <a:srgbClr val="132957"/>
                </a:solidFill>
              </a:rPr>
              <a:t>Practice Questions</a:t>
            </a:r>
            <a:endParaRPr sz="3050">
              <a:solidFill>
                <a:srgbClr val="132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48"/>
          <p:cNvSpPr txBox="1">
            <a:spLocks noGrp="1"/>
          </p:cNvSpPr>
          <p:nvPr>
            <p:ph type="body" idx="1"/>
          </p:nvPr>
        </p:nvSpPr>
        <p:spPr>
          <a:xfrm>
            <a:off x="573400" y="1432750"/>
            <a:ext cx="8181900" cy="25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" marR="5080" lvl="0" indent="0" algn="l" rtl="0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1F5F"/>
                </a:solidFill>
              </a:rPr>
              <a:t>Assume 3 items have been pushed onto the stack. After a POP operation, will the last item pushed onto the stack be erased from memory?  Explain.</a:t>
            </a:r>
            <a:endParaRPr sz="2700">
              <a:solidFill>
                <a:srgbClr val="001F5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>
            <a:spLocks noGrp="1"/>
          </p:cNvSpPr>
          <p:nvPr>
            <p:ph type="title"/>
          </p:nvPr>
        </p:nvSpPr>
        <p:spPr>
          <a:xfrm>
            <a:off x="311700" y="346329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 fontScale="90000"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901"/>
              <a:buFont typeface="Arial"/>
              <a:buNone/>
            </a:pPr>
            <a:r>
              <a:rPr lang="en" sz="3050">
                <a:solidFill>
                  <a:srgbClr val="132957"/>
                </a:solidFill>
              </a:rPr>
              <a:t>Stacks: Conceptual Questions</a:t>
            </a:r>
            <a:endParaRPr sz="3050">
              <a:solidFill>
                <a:srgbClr val="132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49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ts val="1850"/>
              <a:buChar char="●"/>
            </a:pPr>
            <a:r>
              <a:rPr lang="en" sz="1850">
                <a:solidFill>
                  <a:srgbClr val="001F5F"/>
                </a:solidFill>
              </a:rPr>
              <a:t>Explain the dangers of overflow and underflow.</a:t>
            </a:r>
            <a:endParaRPr sz="1850">
              <a:solidFill>
                <a:srgbClr val="001F5F"/>
              </a:solidFill>
            </a:endParaRPr>
          </a:p>
          <a:p>
            <a:pPr marL="457200" lvl="0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ts val="1850"/>
              <a:buChar char="●"/>
            </a:pPr>
            <a:r>
              <a:rPr lang="en" sz="1850">
                <a:solidFill>
                  <a:srgbClr val="001F5F"/>
                </a:solidFill>
              </a:rPr>
              <a:t>Where are the numerically higher memory addresses on the stack?</a:t>
            </a:r>
            <a:endParaRPr sz="1850">
              <a:solidFill>
                <a:srgbClr val="001F5F"/>
              </a:solidFill>
            </a:endParaRPr>
          </a:p>
          <a:p>
            <a:pPr marL="457200" lvl="0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ts val="1850"/>
              <a:buChar char="●"/>
            </a:pPr>
            <a:r>
              <a:rPr lang="en" sz="1850">
                <a:solidFill>
                  <a:srgbClr val="001F5F"/>
                </a:solidFill>
              </a:rPr>
              <a:t>What are the security risks with stacks?</a:t>
            </a:r>
            <a:endParaRPr sz="1850">
              <a:solidFill>
                <a:srgbClr val="001F5F"/>
              </a:solidFill>
            </a:endParaRPr>
          </a:p>
          <a:p>
            <a:pPr marL="457200" lvl="0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ts val="1850"/>
              <a:buChar char="●"/>
            </a:pPr>
            <a:r>
              <a:rPr lang="en" sz="1850">
                <a:solidFill>
                  <a:srgbClr val="001F5F"/>
                </a:solidFill>
              </a:rPr>
              <a:t>How would you check the remaining size of your stack?</a:t>
            </a:r>
            <a:endParaRPr sz="1850">
              <a:solidFill>
                <a:srgbClr val="001F5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/>
          <p:nvPr/>
        </p:nvSpPr>
        <p:spPr>
          <a:xfrm>
            <a:off x="749924" y="1274450"/>
            <a:ext cx="7272000" cy="3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i="0" u="none" strike="noStrike" cap="none" dirty="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The input stream of a stack is a list of all the  elements we pushed onto the stack, in the order that we pushed them. If the input stream is </a:t>
            </a:r>
            <a:endParaRPr sz="2700" dirty="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457200" marR="5080" lvl="0" indent="-400050" algn="l" rtl="0">
              <a:lnSpc>
                <a:spcPct val="100099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ts val="2700"/>
              <a:buFont typeface="Schibsted Grotesk"/>
              <a:buChar char="-"/>
            </a:pPr>
            <a:r>
              <a:rPr lang="en" sz="2700" b="1" i="0" u="none" strike="noStrike" cap="none" dirty="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ZYXWVUTSR</a:t>
            </a:r>
            <a:r>
              <a:rPr lang="en" sz="2700" i="0" u="none" strike="noStrike" cap="none" dirty="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, </a:t>
            </a:r>
            <a:endParaRPr sz="2700" i="0" u="none" strike="noStrike" cap="none" dirty="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457200" marR="5080" lvl="0" indent="-400050" algn="l" rtl="0">
              <a:lnSpc>
                <a:spcPct val="100099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ts val="2700"/>
              <a:buFont typeface="Schibsted Grotesk"/>
              <a:buChar char="-"/>
            </a:pPr>
            <a:r>
              <a:rPr lang="en" sz="2700" i="0" u="none" strike="noStrike" cap="none" dirty="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create a sequence of pushes and pops such that the output stream is </a:t>
            </a:r>
            <a:r>
              <a:rPr lang="en" sz="2700" b="1" i="0" u="none" strike="noStrike" cap="none" dirty="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YXVUWZSRT</a:t>
            </a:r>
            <a:r>
              <a:rPr lang="en" sz="2700" i="0" u="none" strike="noStrike" cap="none" dirty="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.</a:t>
            </a:r>
            <a:endParaRPr sz="2700" i="0" u="none" strike="noStrike" cap="none" dirty="0">
              <a:solidFill>
                <a:srgbClr val="00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  <p:sp>
        <p:nvSpPr>
          <p:cNvPr id="302" name="Google Shape;302;p50"/>
          <p:cNvSpPr txBox="1"/>
          <p:nvPr/>
        </p:nvSpPr>
        <p:spPr>
          <a:xfrm>
            <a:off x="351100" y="228200"/>
            <a:ext cx="77007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3050" b="1">
                <a:solidFill>
                  <a:srgbClr val="132957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Practice Stacks Question</a:t>
            </a:r>
            <a:endParaRPr sz="1800">
              <a:solidFill>
                <a:srgbClr val="0C1933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1"/>
          <p:cNvSpPr txBox="1"/>
          <p:nvPr/>
        </p:nvSpPr>
        <p:spPr>
          <a:xfrm>
            <a:off x="558299" y="69700"/>
            <a:ext cx="72720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i="0" u="none" strike="noStrike" cap="none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If the input stream is  ZYXWVUTSR, create a sequence of pushes and pops such that the output stream is YXVUWZSRT. A </a:t>
            </a:r>
            <a:r>
              <a:rPr lang="en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“PUSH” reads in one character from the input stream and a “POP” writes a character to the output stream.</a:t>
            </a:r>
            <a:endParaRPr i="0" u="none" strike="noStrike" cap="none">
              <a:solidFill>
                <a:srgbClr val="00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  <p:sp>
        <p:nvSpPr>
          <p:cNvPr id="308" name="Google Shape;308;p51"/>
          <p:cNvSpPr txBox="1"/>
          <p:nvPr/>
        </p:nvSpPr>
        <p:spPr>
          <a:xfrm>
            <a:off x="679450" y="1083750"/>
            <a:ext cx="7272000" cy="28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PUSH PUSH 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POP(Y)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PUSH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POP(X)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PUSH PUSH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POP(V)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PUSH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POP(U) POP(W) POP(Z)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PUSH PUSH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POP(S)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PUSH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POP(R) POP(T)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LC3 Review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Programming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3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19" name="Google Shape;319;p53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 is a high level language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Abstraction from hardware details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 is a imperative language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specifies an explicit sequence of steps to follow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Compilation vs Interpretation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Compilation: translates statements into machine language (c, c++)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Interpretation: executes program statements (python, matlab)</a:t>
            </a: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Examples</a:t>
            </a:r>
            <a:endParaRPr/>
          </a:p>
        </p:txBody>
      </p:sp>
      <p:sp>
        <p:nvSpPr>
          <p:cNvPr id="325" name="Google Shape;325;p54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https://onlinegdb.com/nh2d5IUU_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 Program Structure</a:t>
            </a:r>
            <a:endParaRPr/>
          </a:p>
        </p:txBody>
      </p:sp>
      <p:sp>
        <p:nvSpPr>
          <p:cNvPr id="331" name="Google Shape;331;p55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34452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&lt;stdio.h&gt;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#define PI 3.141576f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 main(){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float r; /* radius */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float A; /* area */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printf("Enter radius: ");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scanf("%f", &amp;r);</a:t>
            </a:r>
            <a:endParaRPr/>
          </a:p>
        </p:txBody>
      </p:sp>
      <p:sp>
        <p:nvSpPr>
          <p:cNvPr id="332" name="Google Shape;332;p55"/>
          <p:cNvSpPr txBox="1">
            <a:spLocks noGrp="1"/>
          </p:cNvSpPr>
          <p:nvPr>
            <p:ph type="body" idx="1"/>
          </p:nvPr>
        </p:nvSpPr>
        <p:spPr>
          <a:xfrm>
            <a:off x="4338775" y="1056025"/>
            <a:ext cx="34452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 = PI * r * r; /* area */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printf("A=%f \n", A);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return 0;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5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types/formats</a:t>
            </a:r>
            <a:endParaRPr/>
          </a:p>
        </p:txBody>
      </p:sp>
      <p:sp>
        <p:nvSpPr>
          <p:cNvPr id="338" name="Google Shape;338;p56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%d: decimal integer</a:t>
            </a:r>
            <a:endParaRPr sz="2200"/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int, long, long long, unsigned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%f: floating-point number</a:t>
            </a:r>
            <a:endParaRPr sz="2200"/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float, double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%c: ASCII character</a:t>
            </a:r>
            <a:endParaRPr sz="2200"/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char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%s: string</a:t>
            </a:r>
            <a:endParaRPr sz="22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Variables</a:t>
            </a:r>
            <a:endParaRPr/>
          </a:p>
        </p:txBody>
      </p:sp>
      <p:sp>
        <p:nvSpPr>
          <p:cNvPr id="344" name="Google Shape;344;p57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14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combination of letters, numbers, and underscore(_)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matters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begin with a number</a:t>
            </a:r>
            <a:endParaRPr/>
          </a:p>
        </p:txBody>
      </p:sp>
      <p:sp>
        <p:nvSpPr>
          <p:cNvPr id="345" name="Google Shape;345;p57"/>
          <p:cNvSpPr txBox="1">
            <a:spLocks noGrp="1"/>
          </p:cNvSpPr>
          <p:nvPr>
            <p:ph type="body" idx="1"/>
          </p:nvPr>
        </p:nvSpPr>
        <p:spPr>
          <a:xfrm>
            <a:off x="409525" y="2706825"/>
            <a:ext cx="8520600" cy="14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num;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char c = ‘c’;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351" name="Google Shape;351;p58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7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The region of the program in which the variable is “alive” </a:t>
            </a:r>
            <a:endParaRPr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Local variables </a:t>
            </a:r>
            <a:endParaRPr dirty="0"/>
          </a:p>
          <a:p>
            <a:pPr marL="9144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dirty="0"/>
              <a:t>Accessible within a block </a:t>
            </a:r>
            <a:endParaRPr dirty="0"/>
          </a:p>
          <a:p>
            <a:pPr marL="9144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dirty="0"/>
              <a:t> Block defined by open and close braces { } 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Global variables </a:t>
            </a:r>
            <a:endParaRPr dirty="0"/>
          </a:p>
          <a:p>
            <a:pPr marL="9144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dirty="0"/>
              <a:t>Accessible throughout the program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Storage class :</a:t>
            </a:r>
            <a:endParaRPr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Automatic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– Lose value once block is completed (local variables are automatic by default)</a:t>
            </a:r>
            <a:endParaRPr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 Static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– Retain value throughout program</a:t>
            </a: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9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357" name="Google Shape;357;p59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=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Arithmetic: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*, +, -, /, 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Bitwise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~, &lt;&lt;, &gt;&gt;, &amp;, ^, |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&gt;, &gt;=, &lt;, &lt;= , ==, !=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!, &amp;&amp;, ||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Increment/Decrement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++, - -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0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</a:t>
            </a:r>
            <a:endParaRPr/>
          </a:p>
        </p:txBody>
      </p:sp>
      <p:sp>
        <p:nvSpPr>
          <p:cNvPr id="363" name="Google Shape;363;p60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data_type array_name[size];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 arr[3] = {1, 2, 3}; //example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string is an array of chars, terminated by NULL character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 is fixed size - cannot be extended past initial declared size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</a:t>
            </a:r>
            <a:r>
              <a:rPr lang="en" b="1"/>
              <a:t>passed only by reference</a:t>
            </a:r>
            <a:r>
              <a:rPr lang="en"/>
              <a:t> into functions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1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 Programming: i++ vs ++i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61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I+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 = 4;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 = x++;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//result: x=5 y=4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 = 4;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 = ++x;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//result: x=5 y=5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1933"/>
                </a:solidFill>
              </a:rPr>
              <a:t>LC3 Architecture</a:t>
            </a:r>
            <a:endParaRPr>
              <a:solidFill>
                <a:srgbClr val="0C1933"/>
              </a:solidFill>
            </a:endParaRPr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 bit data and 16 bit address (coincidental).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 general purpose registers R0-R7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registers: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PC (program counter)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IR (instruction register)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control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 (address)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MDR (data)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Memory-Mapped I/O (Discussed in detail later)</a:t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5453100" y="949200"/>
            <a:ext cx="3690900" cy="3245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2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</a:t>
            </a:r>
            <a:endParaRPr/>
          </a:p>
        </p:txBody>
      </p:sp>
      <p:sp>
        <p:nvSpPr>
          <p:cNvPr id="375" name="Google Shape;375;p62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Conditional: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Making a decision about which code to execute, based on evaluated expression </a:t>
            </a:r>
            <a:endParaRPr/>
          </a:p>
          <a:p>
            <a:pPr marL="9144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if </a:t>
            </a:r>
            <a:endParaRPr/>
          </a:p>
          <a:p>
            <a:pPr marL="9144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if-else </a:t>
            </a:r>
            <a:endParaRPr/>
          </a:p>
          <a:p>
            <a:pPr marL="9144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switch 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Iteration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Executing code multiple times, ending based on evaluated expression</a:t>
            </a:r>
            <a:endParaRPr/>
          </a:p>
          <a:p>
            <a:pPr marL="9144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while </a:t>
            </a:r>
            <a:endParaRPr/>
          </a:p>
          <a:p>
            <a:pPr marL="9144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for</a:t>
            </a:r>
            <a:endParaRPr/>
          </a:p>
          <a:p>
            <a:pPr marL="9144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do-while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3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&amp; if-else</a:t>
            </a:r>
            <a:endParaRPr/>
          </a:p>
        </p:txBody>
      </p:sp>
      <p:sp>
        <p:nvSpPr>
          <p:cNvPr id="381" name="Google Shape;381;p63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42603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(condition){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action;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382" name="Google Shape;382;p63"/>
          <p:cNvSpPr txBox="1">
            <a:spLocks noGrp="1"/>
          </p:cNvSpPr>
          <p:nvPr>
            <p:ph type="body" idx="1"/>
          </p:nvPr>
        </p:nvSpPr>
        <p:spPr>
          <a:xfrm>
            <a:off x="4707150" y="985475"/>
            <a:ext cx="42603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(condition){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action_if;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action_else;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4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</a:t>
            </a:r>
            <a:endParaRPr/>
          </a:p>
        </p:txBody>
      </p:sp>
      <p:sp>
        <p:nvSpPr>
          <p:cNvPr id="388" name="Google Shape;388;p64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72243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(expression)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case const1: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	action1;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break;  //break statement is required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case const2: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action2;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break;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default: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action3; //default action is optional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}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5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vs do-while</a:t>
            </a:r>
            <a:endParaRPr/>
          </a:p>
        </p:txBody>
      </p:sp>
      <p:sp>
        <p:nvSpPr>
          <p:cNvPr id="394" name="Google Shape;394;p65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37725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(test){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loop_body;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 </a:t>
            </a:r>
            <a:endParaRPr/>
          </a:p>
        </p:txBody>
      </p:sp>
      <p:sp>
        <p:nvSpPr>
          <p:cNvPr id="395" name="Google Shape;395;p65"/>
          <p:cNvSpPr txBox="1">
            <a:spLocks noGrp="1"/>
          </p:cNvSpPr>
          <p:nvPr>
            <p:ph type="body" idx="1"/>
          </p:nvPr>
        </p:nvSpPr>
        <p:spPr>
          <a:xfrm>
            <a:off x="4502500" y="985475"/>
            <a:ext cx="37725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do{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loop_body;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}while (test);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6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</a:t>
            </a:r>
            <a:endParaRPr/>
          </a:p>
        </p:txBody>
      </p:sp>
      <p:sp>
        <p:nvSpPr>
          <p:cNvPr id="401" name="Google Shape;401;p66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4260300" cy="35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(init; end-test; update)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statement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402" name="Google Shape;402;p66"/>
          <p:cNvSpPr txBox="1">
            <a:spLocks noGrp="1"/>
          </p:cNvSpPr>
          <p:nvPr>
            <p:ph type="body" idx="1"/>
          </p:nvPr>
        </p:nvSpPr>
        <p:spPr>
          <a:xfrm>
            <a:off x="4775375" y="985475"/>
            <a:ext cx="4260300" cy="35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(int i=0; i &lt; 10; i++)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statement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7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vs continue</a:t>
            </a:r>
            <a:endParaRPr/>
          </a:p>
        </p:txBody>
      </p:sp>
      <p:sp>
        <p:nvSpPr>
          <p:cNvPr id="408" name="Google Shape;408;p67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break 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used only in switch or iteration statement 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used to exit a loop before terminating condition occurs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continue 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used only in iteration statement 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end the current iteration and start the next</a:t>
            </a:r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9"/>
          <p:cNvSpPr txBox="1">
            <a:spLocks noGrp="1"/>
          </p:cNvSpPr>
          <p:nvPr>
            <p:ph type="title"/>
          </p:nvPr>
        </p:nvSpPr>
        <p:spPr>
          <a:xfrm>
            <a:off x="311700" y="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12700" marR="5080" lvl="0" indent="0" algn="l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None/>
            </a:pPr>
            <a:r>
              <a:rPr lang="en" sz="2700" b="0" dirty="0">
                <a:solidFill>
                  <a:srgbClr val="132957"/>
                </a:solidFill>
              </a:rPr>
              <a:t>Fill in the blanks to perform multiplication and get the result of 5 times 6 (5*6) in Register 1</a:t>
            </a:r>
            <a:endParaRPr sz="2700" b="0" dirty="0"/>
          </a:p>
        </p:txBody>
      </p:sp>
      <p:sp>
        <p:nvSpPr>
          <p:cNvPr id="419" name="Google Shape;419;p69"/>
          <p:cNvSpPr txBox="1"/>
          <p:nvPr/>
        </p:nvSpPr>
        <p:spPr>
          <a:xfrm>
            <a:off x="384600" y="1137575"/>
            <a:ext cx="7962000" cy="3212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457200" marR="1466215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dirty="0">
                <a:solidFill>
                  <a:srgbClr val="001F5F"/>
                </a:solidFill>
              </a:rPr>
              <a:t>.ORIG x3000</a:t>
            </a:r>
            <a:endParaRPr sz="1600" dirty="0">
              <a:solidFill>
                <a:srgbClr val="001F5F"/>
              </a:solidFill>
            </a:endParaRPr>
          </a:p>
          <a:p>
            <a:pPr marL="457200" marR="1466215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i="0" u="none" strike="noStrike" cap="none" dirty="0">
                <a:solidFill>
                  <a:srgbClr val="001F5F"/>
                </a:solidFill>
              </a:rPr>
              <a:t>_LD R0,OP1</a:t>
            </a:r>
            <a:r>
              <a:rPr lang="en" sz="1600" i="0" u="none" strike="noStrike" cap="none" dirty="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 ; load R0 with OP1</a:t>
            </a:r>
            <a:endParaRPr sz="1600" dirty="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457200" marR="1466215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i="0" u="none" strike="noStrike" cap="none" dirty="0">
                <a:solidFill>
                  <a:srgbClr val="001F5F"/>
                </a:solidFill>
              </a:rPr>
              <a:t>__LD R2,OP2_</a:t>
            </a:r>
            <a:r>
              <a:rPr lang="en" sz="1600" i="0" u="none" strike="noStrike" cap="none" dirty="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 ; load R2 with OP2</a:t>
            </a:r>
            <a:endParaRPr sz="1600" dirty="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457200" marR="1466215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i="0" u="none" strike="noStrike" cap="none" dirty="0">
                <a:solidFill>
                  <a:srgbClr val="001F5F"/>
                </a:solidFill>
              </a:rPr>
              <a:t>__AND R1,R1,#0</a:t>
            </a:r>
            <a:r>
              <a:rPr lang="en" sz="1600" i="0" u="none" strike="noStrike" cap="none" dirty="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 ; clear R1</a:t>
            </a:r>
            <a:endParaRPr sz="1600" dirty="0"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dirty="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LABEL</a:t>
            </a:r>
            <a:endParaRPr sz="1600" dirty="0"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469900" marR="0" lvl="0" indent="444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i="0" u="none" strike="noStrike" cap="none" dirty="0">
                <a:solidFill>
                  <a:srgbClr val="001F5F"/>
                </a:solidFill>
              </a:rPr>
              <a:t>__ADD R1,R1,R0____________</a:t>
            </a:r>
            <a:endParaRPr sz="1600" dirty="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927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i="0" u="none" strike="noStrike" cap="none" dirty="0">
                <a:solidFill>
                  <a:srgbClr val="001F5F"/>
                </a:solidFill>
              </a:rPr>
              <a:t>__Add R2,R2,#-1 ____________</a:t>
            </a:r>
            <a:endParaRPr sz="1600" dirty="0">
              <a:solidFill>
                <a:srgbClr val="001F5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-US" sz="1650" i="0" u="none" strike="noStrike" cap="none" dirty="0">
                <a:solidFill>
                  <a:srgbClr val="000000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	</a:t>
            </a:r>
            <a:r>
              <a:rPr lang="en-US" sz="1650" i="0" u="none" strike="noStrike" cap="none" dirty="0" err="1">
                <a:solidFill>
                  <a:srgbClr val="000000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BRp</a:t>
            </a:r>
            <a:r>
              <a:rPr lang="en-US" sz="1650" i="0" u="none" strike="noStrike" cap="none" dirty="0">
                <a:solidFill>
                  <a:srgbClr val="000000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LABEL </a:t>
            </a:r>
            <a:endParaRPr sz="1650" i="0" u="none" strike="noStrike" cap="none" dirty="0">
              <a:solidFill>
                <a:srgbClr val="00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45720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i="0" u="none" strike="noStrike" cap="none" dirty="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HAL</a:t>
            </a:r>
            <a:r>
              <a:rPr lang="en" sz="1600" dirty="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T</a:t>
            </a:r>
            <a:endParaRPr sz="1600" dirty="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i="0" u="none" strike="noStrike" cap="none" dirty="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OP1</a:t>
            </a:r>
            <a:r>
              <a:rPr lang="en" sz="1600" dirty="0">
                <a:latin typeface="Schibsted Grotesk"/>
                <a:ea typeface="Schibsted Grotesk"/>
                <a:cs typeface="Schibsted Grotesk"/>
                <a:sym typeface="Schibsted Grotesk"/>
              </a:rPr>
              <a:t>		</a:t>
            </a:r>
            <a:r>
              <a:rPr lang="en" sz="1600" i="0" u="none" strike="noStrike" cap="none" dirty="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.FILL #5</a:t>
            </a:r>
            <a:endParaRPr sz="1600" i="0" u="none" strike="noStrike" cap="none" dirty="0">
              <a:solidFill>
                <a:srgbClr val="00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i="0" u="none" strike="noStrike" cap="none" dirty="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OP2</a:t>
            </a:r>
            <a:r>
              <a:rPr lang="en" sz="1600" dirty="0">
                <a:latin typeface="Schibsted Grotesk"/>
                <a:ea typeface="Schibsted Grotesk"/>
                <a:cs typeface="Schibsted Grotesk"/>
                <a:sym typeface="Schibsted Grotesk"/>
              </a:rPr>
              <a:t>		</a:t>
            </a:r>
            <a:r>
              <a:rPr lang="en" sz="1600" i="0" u="none" strike="noStrike" cap="none" dirty="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.FILL #6</a:t>
            </a:r>
            <a:br>
              <a:rPr lang="en" sz="1600" i="0" u="none" strike="noStrike" cap="none" dirty="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</a:br>
            <a:r>
              <a:rPr lang="en" sz="1600" i="0" u="none" strike="noStrike" cap="none" dirty="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		.END</a:t>
            </a:r>
            <a:endParaRPr sz="1600" i="0" u="none" strike="noStrike" cap="none" dirty="0">
              <a:solidFill>
                <a:srgbClr val="00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0"/>
          <p:cNvSpPr txBox="1">
            <a:spLocks noGrp="1"/>
          </p:cNvSpPr>
          <p:nvPr>
            <p:ph type="title"/>
          </p:nvPr>
        </p:nvSpPr>
        <p:spPr>
          <a:xfrm>
            <a:off x="311700" y="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12700" marR="5080" lvl="0" indent="0" algn="l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None/>
            </a:pPr>
            <a:r>
              <a:rPr lang="en" sz="2700" b="0">
                <a:solidFill>
                  <a:srgbClr val="132957"/>
                </a:solidFill>
              </a:rPr>
              <a:t>Fill in the blanks to perform multiplication and get the result of 5 times 6 (5*6) in Register 1</a:t>
            </a:r>
            <a:endParaRPr sz="2700" b="0"/>
          </a:p>
        </p:txBody>
      </p:sp>
      <p:sp>
        <p:nvSpPr>
          <p:cNvPr id="425" name="Google Shape;425;p70"/>
          <p:cNvSpPr txBox="1"/>
          <p:nvPr/>
        </p:nvSpPr>
        <p:spPr>
          <a:xfrm>
            <a:off x="384600" y="1137575"/>
            <a:ext cx="7962000" cy="3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457200" marR="1466215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>
                <a:solidFill>
                  <a:srgbClr val="001F5F"/>
                </a:solidFill>
              </a:rPr>
              <a:t>.ORIG x3000</a:t>
            </a:r>
            <a:endParaRPr sz="1600">
              <a:solidFill>
                <a:srgbClr val="001F5F"/>
              </a:solidFill>
            </a:endParaRPr>
          </a:p>
          <a:p>
            <a:pPr marL="457200" marR="1466215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i="0" u="none" strike="noStrike" cap="none">
                <a:solidFill>
                  <a:srgbClr val="001F5F"/>
                </a:solidFill>
              </a:rPr>
              <a:t>______________</a:t>
            </a:r>
            <a:r>
              <a:rPr lang="en" sz="1600" i="0" u="none" strike="noStrike" cap="none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 ; load R0 with OP1</a:t>
            </a:r>
            <a:endParaRPr sz="16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457200" marR="1466215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i="0" u="none" strike="noStrike" cap="none">
                <a:solidFill>
                  <a:srgbClr val="001F5F"/>
                </a:solidFill>
              </a:rPr>
              <a:t>______________</a:t>
            </a:r>
            <a:r>
              <a:rPr lang="en" sz="1600" i="0" u="none" strike="noStrike" cap="none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 ; load R2 with OP2</a:t>
            </a:r>
            <a:endParaRPr sz="16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457200" marR="1466215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i="0" u="none" strike="noStrike" cap="none">
                <a:solidFill>
                  <a:srgbClr val="001F5F"/>
                </a:solidFill>
              </a:rPr>
              <a:t>______________</a:t>
            </a:r>
            <a:r>
              <a:rPr lang="en" sz="1600" i="0" u="none" strike="noStrike" cap="none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  ; clear R1</a:t>
            </a:r>
            <a:endParaRPr sz="1600"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LABEL</a:t>
            </a:r>
            <a:endParaRPr sz="1600"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469900" marR="0" lvl="0" indent="444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i="0" u="none" strike="noStrike" cap="none">
                <a:solidFill>
                  <a:srgbClr val="001F5F"/>
                </a:solidFill>
              </a:rPr>
              <a:t>______________ ; Add</a:t>
            </a:r>
            <a:r>
              <a:rPr lang="en" sz="1600">
                <a:solidFill>
                  <a:srgbClr val="001F5F"/>
                </a:solidFill>
              </a:rPr>
              <a:t> R1 + R2, Result into R1</a:t>
            </a:r>
            <a:endParaRPr sz="1600">
              <a:solidFill>
                <a:srgbClr val="001F5F"/>
              </a:solidFill>
            </a:endParaRPr>
          </a:p>
          <a:p>
            <a:pPr marL="927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i="0" u="none" strike="noStrike" cap="none">
                <a:solidFill>
                  <a:srgbClr val="001F5F"/>
                </a:solidFill>
              </a:rPr>
              <a:t>______________ ; Decrement our counter</a:t>
            </a:r>
            <a:endParaRPr sz="1600">
              <a:solidFill>
                <a:srgbClr val="001F5F"/>
              </a:solidFill>
            </a:endParaRPr>
          </a:p>
          <a:p>
            <a:pPr marL="927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i="0" u="none" strike="noStrike" cap="none">
                <a:solidFill>
                  <a:srgbClr val="001F5F"/>
                </a:solidFill>
              </a:rPr>
              <a:t>______________ ; If </a:t>
            </a:r>
            <a:r>
              <a:rPr lang="en" sz="1600">
                <a:solidFill>
                  <a:srgbClr val="001F5F"/>
                </a:solidFill>
              </a:rPr>
              <a:t>counter is greater than 0, go back to beginning of loop.</a:t>
            </a:r>
            <a:endParaRPr sz="1600" i="0" u="none" strike="noStrike" cap="non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endParaRPr sz="1650" i="0" u="none" strike="noStrike" cap="none">
              <a:solidFill>
                <a:srgbClr val="00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45720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i="0" u="none" strike="noStrike" cap="none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HAL</a:t>
            </a:r>
            <a:r>
              <a:rPr lang="en" sz="1600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T</a:t>
            </a:r>
            <a:endParaRPr sz="1600">
              <a:solidFill>
                <a:srgbClr val="001F5F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i="0" u="none" strike="noStrike" cap="none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OP1</a:t>
            </a:r>
            <a:r>
              <a:rPr lang="en" sz="1600">
                <a:latin typeface="Schibsted Grotesk"/>
                <a:ea typeface="Schibsted Grotesk"/>
                <a:cs typeface="Schibsted Grotesk"/>
                <a:sym typeface="Schibsted Grotesk"/>
              </a:rPr>
              <a:t>		</a:t>
            </a:r>
            <a:r>
              <a:rPr lang="en" sz="1600" i="0" u="none" strike="noStrike" cap="none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.FILL #5</a:t>
            </a:r>
            <a:endParaRPr sz="1600" i="0" u="none" strike="noStrike" cap="none">
              <a:solidFill>
                <a:srgbClr val="00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i="0" u="none" strike="noStrike" cap="none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OP2</a:t>
            </a:r>
            <a:r>
              <a:rPr lang="en" sz="1600">
                <a:latin typeface="Schibsted Grotesk"/>
                <a:ea typeface="Schibsted Grotesk"/>
                <a:cs typeface="Schibsted Grotesk"/>
                <a:sym typeface="Schibsted Grotesk"/>
              </a:rPr>
              <a:t>		</a:t>
            </a:r>
            <a:r>
              <a:rPr lang="en" sz="1600" i="0" u="none" strike="noStrike" cap="none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.FILL #6</a:t>
            </a:r>
            <a:br>
              <a:rPr lang="en" sz="1600" i="0" u="none" strike="noStrike" cap="none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</a:br>
            <a:r>
              <a:rPr lang="en" sz="1600" i="0" u="none" strike="noStrike" cap="none">
                <a:solidFill>
                  <a:srgbClr val="001F5F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		.END</a:t>
            </a:r>
            <a:endParaRPr sz="1600" i="0" u="none" strike="noStrike" cap="none">
              <a:solidFill>
                <a:srgbClr val="000000"/>
              </a:solidFill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  <p:sp>
        <p:nvSpPr>
          <p:cNvPr id="426" name="Google Shape;426;p70"/>
          <p:cNvSpPr txBox="1"/>
          <p:nvPr/>
        </p:nvSpPr>
        <p:spPr>
          <a:xfrm>
            <a:off x="1495600" y="1396800"/>
            <a:ext cx="1188300" cy="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chibsted Grotesk"/>
                <a:ea typeface="Schibsted Grotesk"/>
                <a:cs typeface="Schibsted Grotesk"/>
                <a:sym typeface="Schibsted Grotesk"/>
              </a:rPr>
              <a:t>LD R0, OP1</a:t>
            </a:r>
            <a:endParaRPr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  <p:sp>
        <p:nvSpPr>
          <p:cNvPr id="427" name="Google Shape;427;p70"/>
          <p:cNvSpPr txBox="1"/>
          <p:nvPr/>
        </p:nvSpPr>
        <p:spPr>
          <a:xfrm>
            <a:off x="1434300" y="1665100"/>
            <a:ext cx="1211400" cy="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chibsted Grotesk"/>
                <a:ea typeface="Schibsted Grotesk"/>
                <a:cs typeface="Schibsted Grotesk"/>
                <a:sym typeface="Schibsted Grotesk"/>
              </a:rPr>
              <a:t>LD R2, OP2</a:t>
            </a:r>
            <a:endParaRPr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  <p:sp>
        <p:nvSpPr>
          <p:cNvPr id="428" name="Google Shape;428;p70"/>
          <p:cNvSpPr txBox="1"/>
          <p:nvPr/>
        </p:nvSpPr>
        <p:spPr>
          <a:xfrm>
            <a:off x="1434300" y="1971725"/>
            <a:ext cx="1379700" cy="1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chibsted Grotesk"/>
                <a:ea typeface="Schibsted Grotesk"/>
                <a:cs typeface="Schibsted Grotesk"/>
                <a:sym typeface="Schibsted Grotesk"/>
              </a:rPr>
              <a:t>AND R1, R1, #0</a:t>
            </a:r>
            <a:endParaRPr sz="1300"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  <p:sp>
        <p:nvSpPr>
          <p:cNvPr id="429" name="Google Shape;429;p70"/>
          <p:cNvSpPr txBox="1"/>
          <p:nvPr/>
        </p:nvSpPr>
        <p:spPr>
          <a:xfrm>
            <a:off x="1218600" y="2459225"/>
            <a:ext cx="16428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ADD R1 R1 R2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ADD R0 R0 #-1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BRp LABEL</a:t>
            </a:r>
            <a:endParaRPr sz="1800">
              <a:latin typeface="Schibsted Grotesk"/>
              <a:ea typeface="Schibsted Grotesk"/>
              <a:cs typeface="Schibsted Grotesk"/>
              <a:sym typeface="Schibsted Grotesk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1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 fontScale="90000"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901"/>
              <a:buFont typeface="Arial"/>
              <a:buNone/>
            </a:pPr>
            <a:r>
              <a:rPr lang="en" sz="3050">
                <a:solidFill>
                  <a:srgbClr val="132957"/>
                </a:solidFill>
              </a:rPr>
              <a:t>LC3 Problem Tips</a:t>
            </a:r>
            <a:endParaRPr sz="3050">
              <a:solidFill>
                <a:srgbClr val="132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71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355600" lvl="0" indent="-331470" algn="l" rtl="0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chibsted Grotesk"/>
              <a:buChar char="•"/>
            </a:pPr>
            <a:r>
              <a:rPr lang="en" sz="2400" dirty="0">
                <a:solidFill>
                  <a:schemeClr val="dk1"/>
                </a:solidFill>
              </a:rPr>
              <a:t>Use LABELS.</a:t>
            </a:r>
            <a:endParaRPr sz="2400" dirty="0">
              <a:solidFill>
                <a:schemeClr val="dk1"/>
              </a:solidFill>
            </a:endParaRPr>
          </a:p>
          <a:p>
            <a:pPr marL="355600" lvl="0" indent="-331470" algn="l" rtl="0">
              <a:lnSpc>
                <a:spcPct val="119375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chibsted Grotesk"/>
              <a:buChar char="•"/>
            </a:pPr>
            <a:r>
              <a:rPr lang="en" sz="2400" dirty="0">
                <a:solidFill>
                  <a:schemeClr val="dk1"/>
                </a:solidFill>
              </a:rPr>
              <a:t>BR == BRnzp.</a:t>
            </a:r>
            <a:endParaRPr sz="2400" dirty="0">
              <a:solidFill>
                <a:schemeClr val="dk1"/>
              </a:solidFill>
            </a:endParaRPr>
          </a:p>
          <a:p>
            <a:pPr marL="355600" lvl="0" indent="-331470" algn="l" rtl="0">
              <a:lnSpc>
                <a:spcPct val="118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chibsted Grotesk"/>
              <a:buChar char="•"/>
            </a:pPr>
            <a:r>
              <a:rPr lang="en" sz="2400" dirty="0">
                <a:solidFill>
                  <a:schemeClr val="dk1"/>
                </a:solidFill>
              </a:rPr>
              <a:t>Draw a flowchart of the algorithm.</a:t>
            </a:r>
            <a:endParaRPr sz="2400" dirty="0">
              <a:solidFill>
                <a:schemeClr val="dk1"/>
              </a:solidFill>
            </a:endParaRPr>
          </a:p>
          <a:p>
            <a:pPr marL="355600" lvl="0" indent="-331470" algn="l" rtl="0">
              <a:lnSpc>
                <a:spcPct val="118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dirty="0">
                <a:solidFill>
                  <a:schemeClr val="dk1"/>
                </a:solidFill>
              </a:rPr>
              <a:t>Make a </a:t>
            </a:r>
            <a:r>
              <a:rPr lang="en" sz="2400" b="1" dirty="0">
                <a:solidFill>
                  <a:schemeClr val="dk1"/>
                </a:solidFill>
              </a:rPr>
              <a:t>register table</a:t>
            </a:r>
            <a:r>
              <a:rPr lang="en" sz="2400" dirty="0">
                <a:solidFill>
                  <a:schemeClr val="dk1"/>
                </a:solidFill>
              </a:rPr>
              <a:t>: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69570" algn="l" rtl="0">
              <a:lnSpc>
                <a:spcPct val="11437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dirty="0">
                <a:solidFill>
                  <a:schemeClr val="dk1"/>
                </a:solidFill>
                <a:highlight>
                  <a:srgbClr val="FFFF00"/>
                </a:highlight>
              </a:rPr>
              <a:t>Assign different registers to specific functionality when the task is complex (R1 for row count, R2 for column count, etc).</a:t>
            </a:r>
            <a:endParaRPr sz="2400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355600" lvl="0" indent="-331470" algn="l" rtl="0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chibsted Grotesk"/>
              <a:buChar char="•"/>
            </a:pPr>
            <a:r>
              <a:rPr lang="en" sz="2400" dirty="0">
                <a:solidFill>
                  <a:schemeClr val="dk1"/>
                </a:solidFill>
                <a:highlight>
                  <a:srgbClr val="FFFF00"/>
                </a:highlight>
              </a:rPr>
              <a:t>R7 should not be changed. </a:t>
            </a:r>
            <a:r>
              <a:rPr lang="en" sz="2400" b="1" dirty="0">
                <a:solidFill>
                  <a:schemeClr val="dk1"/>
                </a:solidFill>
                <a:highlight>
                  <a:srgbClr val="FFFF00"/>
                </a:highlight>
              </a:rPr>
              <a:t>Ever!!!</a:t>
            </a:r>
            <a:endParaRPr sz="24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355600" lvl="0" indent="-33147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chibsted Grotesk"/>
              <a:buChar char="•"/>
            </a:pPr>
            <a:r>
              <a:rPr lang="en" sz="2400" dirty="0">
                <a:solidFill>
                  <a:schemeClr val="dk1"/>
                </a:solidFill>
              </a:rPr>
              <a:t>If you get stuck, don’t get frustrated. Breathe and start over. 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1933"/>
                </a:solidFill>
              </a:rPr>
              <a:t>LC3 Assembly</a:t>
            </a:r>
            <a:endParaRPr>
              <a:solidFill>
                <a:srgbClr val="0C1933"/>
              </a:solidFill>
            </a:endParaRPr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44277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Numbers are 16 bit 2’s complement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Addressing Modes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Indirect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PC-Relative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 + Offset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 Ops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ADD, AND, NOT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Ops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LD, LDI, LDR, ST, STI, STR, LEA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Ops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BR(nzp), JSR/JSRR, JMP/RET, RTI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HKN Entertainment System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3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 fontScale="90000"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901"/>
              <a:buFont typeface="Arial"/>
              <a:buNone/>
            </a:pPr>
            <a:r>
              <a:rPr lang="en" sz="3050">
                <a:solidFill>
                  <a:srgbClr val="132957"/>
                </a:solidFill>
              </a:rPr>
              <a:t>HKN Entertainment System</a:t>
            </a:r>
            <a:endParaRPr sz="3050">
              <a:solidFill>
                <a:srgbClr val="132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73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chibsted Grotesk"/>
              <a:buChar char="•"/>
            </a:pPr>
            <a:r>
              <a:rPr lang="en">
                <a:solidFill>
                  <a:schemeClr val="dk1"/>
                </a:solidFill>
              </a:rPr>
              <a:t>HKN wants to create a new game console based on the LC3 architecture, however in order to do this we need to add new features.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lang="en" b="1">
                <a:solidFill>
                  <a:schemeClr val="dk1"/>
                </a:solidFill>
              </a:rPr>
              <a:t>joystick</a:t>
            </a:r>
            <a:r>
              <a:rPr lang="en">
                <a:solidFill>
                  <a:schemeClr val="dk1"/>
                </a:solidFill>
              </a:rPr>
              <a:t>! Nobody wants to play games with a keyboard.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chibsted Grotesk"/>
              <a:buChar char="•"/>
            </a:pPr>
            <a:r>
              <a:rPr lang="en">
                <a:solidFill>
                  <a:schemeClr val="dk1"/>
                </a:solidFill>
              </a:rPr>
              <a:t>What do we need to do to support adding a joystick to the system?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chibsted Grotesk"/>
              <a:buChar char="•"/>
            </a:pPr>
            <a:r>
              <a:rPr lang="en">
                <a:solidFill>
                  <a:schemeClr val="dk1"/>
                </a:solidFill>
              </a:rPr>
              <a:t>Goal is to make sure you understand LC3, TRAPs, memory-mapped I/O.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4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 fontScale="90000"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901"/>
              <a:buFont typeface="Arial"/>
              <a:buNone/>
            </a:pPr>
            <a:r>
              <a:rPr lang="en" sz="3050">
                <a:solidFill>
                  <a:srgbClr val="132957"/>
                </a:solidFill>
              </a:rPr>
              <a:t>HKNES: Joystick Design Decisions</a:t>
            </a:r>
            <a:endParaRPr sz="3050">
              <a:solidFill>
                <a:srgbClr val="132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74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55600" lvl="0" indent="-3429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chibsted Grotesk"/>
              <a:buChar char="•"/>
            </a:pPr>
            <a:r>
              <a:rPr lang="en">
                <a:solidFill>
                  <a:schemeClr val="dk1"/>
                </a:solidFill>
              </a:rPr>
              <a:t>Modify original LC3 Architecture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Add new device registers into memory mapped I/O?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JSSR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JSDR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Would need to manufacture our own LC3 systems, whatever.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 b="1">
                <a:solidFill>
                  <a:schemeClr val="dk1"/>
                </a:solidFill>
              </a:rPr>
              <a:t>or </a:t>
            </a:r>
            <a:r>
              <a:rPr lang="en">
                <a:solidFill>
                  <a:schemeClr val="dk1"/>
                </a:solidFill>
              </a:rPr>
              <a:t>Reuse existing device registers?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Can’t use keyboard and joystick at the same time. Hacky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5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 fontScale="90000"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901"/>
              <a:buFont typeface="Arial"/>
              <a:buNone/>
            </a:pPr>
            <a:r>
              <a:rPr lang="en" sz="3050">
                <a:solidFill>
                  <a:srgbClr val="132957"/>
                </a:solidFill>
              </a:rPr>
              <a:t>HKNES: Joystick </a:t>
            </a:r>
            <a:endParaRPr sz="3050">
              <a:solidFill>
                <a:srgbClr val="132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75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355600" lvl="0" indent="-3429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chibsted Grotesk"/>
              <a:buChar char="•"/>
            </a:pPr>
            <a:r>
              <a:rPr lang="en">
                <a:solidFill>
                  <a:schemeClr val="dk1"/>
                </a:solidFill>
              </a:rPr>
              <a:t>What data does the programer need from the joystick?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Direction (X, Y)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Button pressed (too expensive, no button, use keyboard!)</a:t>
            </a:r>
            <a:endParaRPr>
              <a:solidFill>
                <a:schemeClr val="dk1"/>
              </a:solidFill>
            </a:endParaRPr>
          </a:p>
          <a:p>
            <a:pPr marL="355600" lvl="0" indent="-3429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chibsted Grotesk"/>
              <a:buChar char="•"/>
            </a:pPr>
            <a:r>
              <a:rPr lang="en">
                <a:solidFill>
                  <a:schemeClr val="dk1"/>
                </a:solidFill>
              </a:rPr>
              <a:t>How do we represent direction?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Two 8 bit numbers 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Is 8 bits enough?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Signed or unsigned?</a:t>
            </a:r>
            <a:endParaRPr>
              <a:solidFill>
                <a:schemeClr val="dk1"/>
              </a:solidFill>
            </a:endParaRPr>
          </a:p>
          <a:p>
            <a:pPr marL="355600" lvl="0" indent="-3429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chibsted Grotesk"/>
              <a:buChar char="•"/>
            </a:pPr>
            <a:r>
              <a:rPr lang="en">
                <a:solidFill>
                  <a:schemeClr val="dk1"/>
                </a:solidFill>
              </a:rPr>
              <a:t>How do we send this information to LC3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Two data registers?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JSDRX, JSDRY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Share one data register?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en">
                <a:solidFill>
                  <a:schemeClr val="dk1"/>
                </a:solidFill>
              </a:rPr>
              <a:t>JSDR[15:7] = X, JSDR[7:0] = 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What addresses do our registers use in memory space (remember this is memory-mapped i/o)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6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 fontScale="90000"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901"/>
              <a:buFont typeface="Arial"/>
              <a:buNone/>
            </a:pPr>
            <a:r>
              <a:rPr lang="en" sz="3050">
                <a:solidFill>
                  <a:srgbClr val="132957"/>
                </a:solidFill>
              </a:rPr>
              <a:t>HKNES: Joystick Handshake</a:t>
            </a:r>
            <a:endParaRPr sz="3050">
              <a:solidFill>
                <a:srgbClr val="132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76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does the program know when to read the joystick data?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Do we need a status register?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Joystick always has data to report, even if it’s just at position (0, 0)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Lets not have a status register, instead we are always ready.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7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 fontScale="90000"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901"/>
              <a:buFont typeface="Arial"/>
              <a:buNone/>
            </a:pPr>
            <a:r>
              <a:rPr lang="en" sz="3050">
                <a:solidFill>
                  <a:srgbClr val="132957"/>
                </a:solidFill>
              </a:rPr>
              <a:t>HKNES: Joystick Programming Interface </a:t>
            </a:r>
            <a:endParaRPr sz="3050">
              <a:solidFill>
                <a:srgbClr val="132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77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does a game developer (someone who wants to write a program that uses the joystick) use the joystick?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We need to write TRAPs for the developers to use!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We also need to add the TRAPs to the trap vector table.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What TRAP vector is available to use?</a:t>
            </a:r>
            <a:endParaRPr>
              <a:solidFill>
                <a:schemeClr val="dk1"/>
              </a:solidFill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8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 fontScale="90000"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901"/>
              <a:buFont typeface="Arial"/>
              <a:buNone/>
            </a:pPr>
            <a:r>
              <a:rPr lang="en" sz="3050">
                <a:solidFill>
                  <a:srgbClr val="132957"/>
                </a:solidFill>
              </a:rPr>
              <a:t>HKNES: Joystick TRAP</a:t>
            </a:r>
            <a:endParaRPr sz="3050">
              <a:solidFill>
                <a:srgbClr val="132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78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7" name="Google Shape;477;p78"/>
          <p:cNvSpPr/>
          <p:nvPr/>
        </p:nvSpPr>
        <p:spPr>
          <a:xfrm>
            <a:off x="509950" y="1340100"/>
            <a:ext cx="3592800" cy="2924700"/>
          </a:xfrm>
          <a:prstGeom prst="rect">
            <a:avLst/>
          </a:prstGeom>
          <a:solidFill>
            <a:srgbClr val="0F2040"/>
          </a:solidFill>
          <a:ln>
            <a:noFill/>
          </a:ln>
          <a:effectLst>
            <a:outerShdw blurRad="114300" dist="28575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READJS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LDI 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R0, 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JSDRX 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LDI 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R1, 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JSDRY 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RTI ; 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JSDRX 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.FILL xFEBO;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JSDRY 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.FILL xFEB1;</a:t>
            </a:r>
            <a:endParaRPr sz="9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8" name="Google Shape;478;p78"/>
          <p:cNvSpPr txBox="1">
            <a:spLocks noGrp="1"/>
          </p:cNvSpPr>
          <p:nvPr>
            <p:ph type="body" idx="1"/>
          </p:nvPr>
        </p:nvSpPr>
        <p:spPr>
          <a:xfrm>
            <a:off x="4619725" y="791400"/>
            <a:ext cx="3916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Do we need to callee save?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479" name="Google Shape;479;p78"/>
          <p:cNvGraphicFramePr/>
          <p:nvPr/>
        </p:nvGraphicFramePr>
        <p:xfrm>
          <a:off x="4494975" y="134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{BAC66427-3BD1-4C0E-B9EF-F7CC5F7B2BA6}</a:tableStyleId>
              </a:tblPr>
              <a:tblGrid>
                <a:gridCol w="123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Vector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Address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READJS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READJS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9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 fontScale="90000"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901"/>
              <a:buFont typeface="Arial"/>
              <a:buNone/>
            </a:pPr>
            <a:r>
              <a:rPr lang="en" sz="3050">
                <a:solidFill>
                  <a:srgbClr val="132957"/>
                </a:solidFill>
              </a:rPr>
              <a:t>HKNES: Joystick Drift </a:t>
            </a:r>
            <a:endParaRPr sz="3050">
              <a:solidFill>
                <a:srgbClr val="132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79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Whoever manufactured our joystick did a horrible job. It was found that all joysticks drift 10 units in the X direction.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can’t afford to remake joysticks and ship them again, can we fix this in a software update instead?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0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 fontScale="90000"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901"/>
              <a:buFont typeface="Arial"/>
              <a:buNone/>
            </a:pPr>
            <a:r>
              <a:rPr lang="en" sz="3050">
                <a:solidFill>
                  <a:srgbClr val="132957"/>
                </a:solidFill>
              </a:rPr>
              <a:t>HKNES: Joystick Drift </a:t>
            </a:r>
            <a:endParaRPr sz="3050">
              <a:solidFill>
                <a:srgbClr val="132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80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Whoever manufactured our joystick did a horrible job. It was found that all joysticks drift 10 units in the X direction.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2" name="Google Shape;492;p80"/>
          <p:cNvSpPr/>
          <p:nvPr/>
        </p:nvSpPr>
        <p:spPr>
          <a:xfrm>
            <a:off x="762075" y="1787650"/>
            <a:ext cx="4326000" cy="2924700"/>
          </a:xfrm>
          <a:prstGeom prst="rect">
            <a:avLst/>
          </a:prstGeom>
          <a:solidFill>
            <a:srgbClr val="0F2040"/>
          </a:solidFill>
          <a:ln>
            <a:noFill/>
          </a:ln>
          <a:effectLst>
            <a:outerShdw blurRad="114300" dist="28575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LDI 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R0, 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JSDRX 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ADD 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R0, R0, #-10;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LDI 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R1, 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JSDRY 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RTI ; 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JSDRX 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.FILL xFEBO;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JSDRY 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.FILL xFEB1;</a:t>
            </a:r>
            <a:endParaRPr sz="9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1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 fontScale="90000"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901"/>
              <a:buFont typeface="Arial"/>
              <a:buNone/>
            </a:pPr>
            <a:r>
              <a:rPr lang="en" sz="3050">
                <a:solidFill>
                  <a:srgbClr val="132957"/>
                </a:solidFill>
              </a:rPr>
              <a:t>HKNES: Microtransactions</a:t>
            </a:r>
            <a:endParaRPr sz="3050">
              <a:solidFill>
                <a:srgbClr val="132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81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HKN is broke, the department doesn’t pay us for review sessions, the HKNES project has made no money, We need to make more money.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Idea -&gt; Add microtransactions to HKNES games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Need to add a credit card reader.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Pseudo-Ops (Assembler Directives)</a:t>
            </a:r>
            <a:endParaRPr/>
          </a:p>
        </p:txBody>
      </p:sp>
      <p:graphicFrame>
        <p:nvGraphicFramePr>
          <p:cNvPr id="90" name="Google Shape;90;p19"/>
          <p:cNvGraphicFramePr/>
          <p:nvPr/>
        </p:nvGraphicFramePr>
        <p:xfrm>
          <a:off x="311700" y="1103800"/>
          <a:ext cx="7239000" cy="3191700"/>
        </p:xfrm>
        <a:graphic>
          <a:graphicData uri="http://schemas.openxmlformats.org/drawingml/2006/table">
            <a:tbl>
              <a:tblPr>
                <a:noFill/>
                <a:tableStyleId>{BAC66427-3BD1-4C0E-B9EF-F7CC5F7B2BA6}</a:tableStyleId>
              </a:tblPr>
              <a:tblGrid>
                <a:gridCol w="140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.ORIG x3000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tells the loader where to place the program into memory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.END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marks the end of the LC3 program (not HALT)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.FILL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to place values in memory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.BLKW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used to reserve space in memory for a value (used for labels)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.STRINGZ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allocates space for and places a string w/ a null terminator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2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 fontScale="90000"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901"/>
              <a:buFont typeface="Arial"/>
              <a:buNone/>
            </a:pPr>
            <a:r>
              <a:rPr lang="en" sz="3050">
                <a:solidFill>
                  <a:srgbClr val="132957"/>
                </a:solidFill>
              </a:rPr>
              <a:t>HKNES: Microtransactions</a:t>
            </a:r>
            <a:endParaRPr sz="3050">
              <a:solidFill>
                <a:srgbClr val="132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82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What registers to add: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CCSR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CCDR (stores the whole credit card number?)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How should our TRAP be implemented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Do we need polling?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3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500">
                <a:solidFill>
                  <a:srgbClr val="132957"/>
                </a:solidFill>
              </a:rPr>
              <a:t>Good Luck! </a:t>
            </a:r>
            <a:r>
              <a:rPr lang="en" sz="2500" b="0">
                <a:solidFill>
                  <a:srgbClr val="132957"/>
                </a:solidFill>
                <a:latin typeface="Georgia"/>
                <a:ea typeface="Georgia"/>
                <a:cs typeface="Georgia"/>
                <a:sym typeface="Georgia"/>
              </a:rPr>
              <a:t>(^-^)ゝ</a:t>
            </a:r>
            <a:endParaRPr b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10" name="Google Shape;510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638" y="1206625"/>
            <a:ext cx="3288776" cy="32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83"/>
          <p:cNvSpPr txBox="1">
            <a:spLocks noGrp="1"/>
          </p:cNvSpPr>
          <p:nvPr>
            <p:ph type="body" idx="1"/>
          </p:nvPr>
        </p:nvSpPr>
        <p:spPr>
          <a:xfrm>
            <a:off x="311700" y="9854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Feedback form / Worksheet: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Please fill out feedback form!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LC3 Operations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269475" y="1061675"/>
            <a:ext cx="8520600" cy="3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457200" marR="0" lvl="0" indent="-31226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ct val="111475"/>
              <a:buFont typeface="Times New Roman"/>
              <a:buChar char="●"/>
            </a:pPr>
            <a:r>
              <a:rPr lang="en" sz="1525"/>
              <a:t>How to clear R0?</a:t>
            </a:r>
            <a:endParaRPr sz="1525"/>
          </a:p>
          <a:p>
            <a:pPr marL="914400" marR="0" lvl="1" indent="-30364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25"/>
              <a:t>AND R0, R0, #0</a:t>
            </a:r>
            <a:endParaRPr sz="1525"/>
          </a:p>
          <a:p>
            <a:pPr marL="457200" marR="0" lvl="0" indent="-31226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ct val="111475"/>
              <a:buFont typeface="Times New Roman"/>
              <a:buChar char="●"/>
            </a:pPr>
            <a:r>
              <a:rPr lang="en" sz="1525"/>
              <a:t>How to copy R1 to R0?</a:t>
            </a:r>
            <a:endParaRPr sz="1525"/>
          </a:p>
          <a:p>
            <a:pPr marL="914400" marR="0" lvl="1" indent="-30364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25"/>
              <a:t>ADD R0, R1, #0 </a:t>
            </a:r>
            <a:endParaRPr sz="1525"/>
          </a:p>
          <a:p>
            <a:pPr marL="457200" marR="0" lvl="0" indent="-31226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ct val="111475"/>
              <a:buFont typeface="Times New Roman"/>
              <a:buChar char="●"/>
            </a:pPr>
            <a:r>
              <a:rPr lang="en" sz="1525"/>
              <a:t>How to negate a value; how to get -1 * R0?</a:t>
            </a:r>
            <a:endParaRPr sz="1525"/>
          </a:p>
          <a:p>
            <a:pPr marL="914400" marR="0" lvl="1" indent="-30364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25"/>
              <a:t>NOT R0, R0</a:t>
            </a:r>
            <a:endParaRPr sz="1525"/>
          </a:p>
          <a:p>
            <a:pPr marL="914400" marR="0" lvl="1" indent="-30364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25"/>
              <a:t>ADD R0, R0, #1</a:t>
            </a:r>
            <a:endParaRPr sz="1525"/>
          </a:p>
          <a:p>
            <a:pPr marL="457200" marR="0" lvl="0" indent="-31226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ct val="111475"/>
              <a:buFont typeface="Times New Roman"/>
              <a:buChar char="●"/>
            </a:pPr>
            <a:r>
              <a:rPr lang="en" sz="1525"/>
              <a:t>How to left-shift R0?</a:t>
            </a:r>
            <a:endParaRPr sz="1525"/>
          </a:p>
          <a:p>
            <a:pPr marL="914400" marR="0" lvl="1" indent="-30364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25"/>
              <a:t>ADD R0, R0, R0</a:t>
            </a:r>
            <a:endParaRPr sz="1525" b="1" u="sng"/>
          </a:p>
          <a:p>
            <a:pPr marL="457200" marR="0" lvl="0" indent="-31226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ct val="111475"/>
              <a:buFont typeface="Times New Roman"/>
              <a:buChar char="●"/>
            </a:pPr>
            <a:r>
              <a:rPr lang="en" sz="1525"/>
              <a:t>How to add #30 to R0</a:t>
            </a:r>
            <a:endParaRPr sz="1525"/>
          </a:p>
          <a:p>
            <a:pPr marL="914400" marR="0" lvl="1" indent="-30364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25" strike="sngStrike">
                <a:solidFill>
                  <a:srgbClr val="FF0000"/>
                </a:solidFill>
              </a:rPr>
              <a:t>ADD R0, R0, #30</a:t>
            </a:r>
            <a:r>
              <a:rPr lang="en" sz="1525"/>
              <a:t> (</a:t>
            </a:r>
            <a:r>
              <a:rPr lang="en" sz="1525" b="1"/>
              <a:t>note: </a:t>
            </a:r>
            <a:r>
              <a:rPr lang="en" sz="1525"/>
              <a:t>-16 &lt;= imm &lt;= 15)</a:t>
            </a:r>
            <a:endParaRPr sz="1300">
              <a:solidFill>
                <a:srgbClr val="001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0364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25"/>
              <a:t>ADD R0, R0, #15</a:t>
            </a:r>
            <a:endParaRPr sz="1525"/>
          </a:p>
          <a:p>
            <a:pPr marL="914400" marR="0" lvl="1" indent="-30364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25"/>
              <a:t>ADD R0, R0, #15</a:t>
            </a:r>
            <a:endParaRPr>
              <a:solidFill>
                <a:srgbClr val="001F5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11700" y="374904"/>
            <a:ext cx="8520600" cy="548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LC3 Warmup</a:t>
            </a: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268350" y="991125"/>
            <a:ext cx="86073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178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25"/>
              <a:buChar char="●"/>
            </a:pPr>
            <a:r>
              <a:rPr lang="en" sz="1625"/>
              <a:t>What are the values in R4, R3, R2, at the end of this program?</a:t>
            </a:r>
            <a:endParaRPr sz="1625"/>
          </a:p>
        </p:txBody>
      </p:sp>
      <p:sp>
        <p:nvSpPr>
          <p:cNvPr id="103" name="Google Shape;103;p21"/>
          <p:cNvSpPr/>
          <p:nvPr/>
        </p:nvSpPr>
        <p:spPr>
          <a:xfrm>
            <a:off x="254450" y="1478750"/>
            <a:ext cx="4317600" cy="3100200"/>
          </a:xfrm>
          <a:prstGeom prst="rect">
            <a:avLst/>
          </a:prstGeom>
          <a:solidFill>
            <a:srgbClr val="0F2040"/>
          </a:solidFill>
          <a:ln>
            <a:noFill/>
          </a:ln>
          <a:effectLst>
            <a:outerShdw blurRad="114300" dist="28575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.ORIG x3000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LD 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R4,  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MYLABEL 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;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LDI 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R3,  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MYLABEL 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;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LDR 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R2,  R4, #1     ;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HALT 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MYLABEL </a:t>
            </a: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.FILL x5001 ;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.END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04" name="Google Shape;104;p21"/>
          <p:cNvGraphicFramePr/>
          <p:nvPr/>
        </p:nvGraphicFramePr>
        <p:xfrm>
          <a:off x="4613450" y="1478825"/>
          <a:ext cx="4317600" cy="3100200"/>
        </p:xfrm>
        <a:graphic>
          <a:graphicData uri="http://schemas.openxmlformats.org/drawingml/2006/table">
            <a:tbl>
              <a:tblPr>
                <a:noFill/>
                <a:tableStyleId>{BAC66427-3BD1-4C0E-B9EF-F7CC5F7B2BA6}</a:tableStyleId>
              </a:tblPr>
              <a:tblGrid>
                <a:gridCol w="21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Address: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Data: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x5001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x7001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x5002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xE15A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x7001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x8001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x7002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x8002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HKN Alpha Slid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4128</Words>
  <Application>Microsoft Office PowerPoint</Application>
  <PresentationFormat>全屏显示(16:9)</PresentationFormat>
  <Paragraphs>663</Paragraphs>
  <Slides>71</Slides>
  <Notes>71</Notes>
  <HiddenSlides>20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9" baseType="lpstr">
      <vt:lpstr>DM Serif Display</vt:lpstr>
      <vt:lpstr>Arial</vt:lpstr>
      <vt:lpstr>Schibsted Grotesk</vt:lpstr>
      <vt:lpstr>Times New Roman</vt:lpstr>
      <vt:lpstr>Calibri</vt:lpstr>
      <vt:lpstr>Georgia</vt:lpstr>
      <vt:lpstr>Roboto Mono</vt:lpstr>
      <vt:lpstr>HKN Alpha Slides</vt:lpstr>
      <vt:lpstr>HKN ECE 220 Midterm 1  Review Session</vt:lpstr>
      <vt:lpstr>Logistics</vt:lpstr>
      <vt:lpstr>Topics</vt:lpstr>
      <vt:lpstr>LC3 Review</vt:lpstr>
      <vt:lpstr>LC3 Architecture</vt:lpstr>
      <vt:lpstr>LC3 Assembly</vt:lpstr>
      <vt:lpstr>Pseudo-Ops (Assembler Directives)</vt:lpstr>
      <vt:lpstr>Common LC3 Operations</vt:lpstr>
      <vt:lpstr>LC3 Warmup</vt:lpstr>
      <vt:lpstr>Issues with LC3</vt:lpstr>
      <vt:lpstr>Input / Output</vt:lpstr>
      <vt:lpstr>Memory Mapped I/O</vt:lpstr>
      <vt:lpstr>I/O Device Registers</vt:lpstr>
      <vt:lpstr>Polling Keyboard Input </vt:lpstr>
      <vt:lpstr>I/O Polling Routine</vt:lpstr>
      <vt:lpstr>I/O Polling vs Interrupts</vt:lpstr>
      <vt:lpstr>LC3 - I/O (Diagram)</vt:lpstr>
      <vt:lpstr>LC-3 Review: I/O </vt:lpstr>
      <vt:lpstr>LC-3 Review: Polling Display Output </vt:lpstr>
      <vt:lpstr>Interrupt I/O </vt:lpstr>
      <vt:lpstr>TRAPs and Subroutines</vt:lpstr>
      <vt:lpstr>Subroutines </vt:lpstr>
      <vt:lpstr>Subroutines: Callee and Caller Save </vt:lpstr>
      <vt:lpstr>Subroutines: Conceptual Questions </vt:lpstr>
      <vt:lpstr>TRAPs </vt:lpstr>
      <vt:lpstr>TRAPs: How they work </vt:lpstr>
      <vt:lpstr>TRAPs: Conceptual Questions </vt:lpstr>
      <vt:lpstr>Problem with nested calls </vt:lpstr>
      <vt:lpstr>Stacks</vt:lpstr>
      <vt:lpstr>Stacks </vt:lpstr>
      <vt:lpstr>Stacks: Continued </vt:lpstr>
      <vt:lpstr>Stacks: Conceptual Questions </vt:lpstr>
      <vt:lpstr>Stacks: Push and Pop </vt:lpstr>
      <vt:lpstr>PowerPoint 演示文稿</vt:lpstr>
      <vt:lpstr>PowerPoint 演示文稿</vt:lpstr>
      <vt:lpstr>Practice Questions </vt:lpstr>
      <vt:lpstr>Stacks: Conceptual Questions </vt:lpstr>
      <vt:lpstr>PowerPoint 演示文稿</vt:lpstr>
      <vt:lpstr>PowerPoint 演示文稿</vt:lpstr>
      <vt:lpstr>C Programming</vt:lpstr>
      <vt:lpstr>C</vt:lpstr>
      <vt:lpstr>C Examples</vt:lpstr>
      <vt:lpstr>Basic C Program Structure</vt:lpstr>
      <vt:lpstr>Data types/formats</vt:lpstr>
      <vt:lpstr>Declaring Variables</vt:lpstr>
      <vt:lpstr>Scope</vt:lpstr>
      <vt:lpstr>Operators</vt:lpstr>
      <vt:lpstr>Arrays </vt:lpstr>
      <vt:lpstr>C Programming: i++ vs ++i   </vt:lpstr>
      <vt:lpstr>Control Structure</vt:lpstr>
      <vt:lpstr>if &amp; if-else</vt:lpstr>
      <vt:lpstr>switch</vt:lpstr>
      <vt:lpstr>while vs do-while</vt:lpstr>
      <vt:lpstr>for</vt:lpstr>
      <vt:lpstr>break vs continue</vt:lpstr>
      <vt:lpstr>Practice Problems</vt:lpstr>
      <vt:lpstr>Fill in the blanks to perform multiplication and get the result of 5 times 6 (5*6) in Register 1</vt:lpstr>
      <vt:lpstr>Fill in the blanks to perform multiplication and get the result of 5 times 6 (5*6) in Register 1</vt:lpstr>
      <vt:lpstr>LC3 Problem Tips </vt:lpstr>
      <vt:lpstr>HKN Entertainment System</vt:lpstr>
      <vt:lpstr>HKN Entertainment System </vt:lpstr>
      <vt:lpstr>HKNES: Joystick Design Decisions </vt:lpstr>
      <vt:lpstr>HKNES: Joystick  </vt:lpstr>
      <vt:lpstr>HKNES: Joystick Handshake </vt:lpstr>
      <vt:lpstr>HKNES: Joystick Programming Interface  </vt:lpstr>
      <vt:lpstr>HKNES: Joystick TRAP </vt:lpstr>
      <vt:lpstr>HKNES: Joystick Drift  </vt:lpstr>
      <vt:lpstr>HKNES: Joystick Drift  </vt:lpstr>
      <vt:lpstr>HKNES: Microtransactions </vt:lpstr>
      <vt:lpstr>HKNES: Microtransactions </vt:lpstr>
      <vt:lpstr>Good Luck! (^-^)ゝ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Xu, Jiaming</cp:lastModifiedBy>
  <cp:revision>1</cp:revision>
  <dcterms:modified xsi:type="dcterms:W3CDTF">2025-03-23T12:40:30Z</dcterms:modified>
</cp:coreProperties>
</file>