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44" r:id="rId2"/>
    <p:sldId id="345" r:id="rId3"/>
    <p:sldId id="394" r:id="rId4"/>
    <p:sldId id="395" r:id="rId5"/>
    <p:sldId id="396" r:id="rId6"/>
    <p:sldId id="397" r:id="rId7"/>
    <p:sldId id="346" r:id="rId8"/>
    <p:sldId id="347" r:id="rId9"/>
    <p:sldId id="348" r:id="rId10"/>
    <p:sldId id="390" r:id="rId11"/>
    <p:sldId id="391" r:id="rId12"/>
    <p:sldId id="392" r:id="rId13"/>
    <p:sldId id="393" r:id="rId14"/>
    <p:sldId id="384" r:id="rId15"/>
    <p:sldId id="368" r:id="rId16"/>
    <p:sldId id="369" r:id="rId17"/>
    <p:sldId id="370" r:id="rId18"/>
    <p:sldId id="371" r:id="rId19"/>
    <p:sldId id="372" r:id="rId20"/>
    <p:sldId id="373" r:id="rId21"/>
    <p:sldId id="398" r:id="rId22"/>
    <p:sldId id="374" r:id="rId23"/>
    <p:sldId id="375" r:id="rId24"/>
  </p:sldIdLst>
  <p:sldSz cx="9144000" cy="6858000" type="letter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7"/>
    <p:restoredTop sz="94658"/>
  </p:normalViewPr>
  <p:slideViewPr>
    <p:cSldViewPr snapToGrid="0">
      <p:cViewPr varScale="1">
        <p:scale>
          <a:sx n="120" d="100"/>
          <a:sy n="120" d="100"/>
        </p:scale>
        <p:origin x="7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2184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D36879C-63E9-6AFB-0042-529559D17F3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060" tIns="50147" rIns="97060" bIns="501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470122B-DC39-0CD2-FD9B-3E9B097303E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7307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4932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422400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97063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EFA7CDD9-31F6-D47E-BBDE-80B8972364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4850"/>
            <a:ext cx="4633912" cy="3475038"/>
          </a:xfrm>
          <a:ln cap="flat"/>
        </p:spPr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A76C4183-42F0-A197-2B0C-17FB68986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8013"/>
            <a:ext cx="5140325" cy="4181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73" tIns="46141" rIns="93873" bIns="46141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C97D97B8-B7D8-82FF-3A40-ED2A562958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>
            <a:extLst>
              <a:ext uri="{FF2B5EF4-FFF2-40B4-BE49-F238E27FC236}">
                <a16:creationId xmlns:a16="http://schemas.microsoft.com/office/drawing/2014/main" id="{F9DDFF18-844E-1768-E85C-F0144BB0E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845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803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4" y="163513"/>
            <a:ext cx="1963736" cy="6049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1664" y="163513"/>
            <a:ext cx="5740400" cy="6049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7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01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900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38289"/>
            <a:ext cx="3810000" cy="4675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38289"/>
            <a:ext cx="3810000" cy="4675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062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17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01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06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524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09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>
            <a:extLst>
              <a:ext uri="{FF2B5EF4-FFF2-40B4-BE49-F238E27FC236}">
                <a16:creationId xmlns:a16="http://schemas.microsoft.com/office/drawing/2014/main" id="{D2DBAC5F-6807-6A2A-2672-CA3DD4224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184150"/>
            <a:ext cx="7759700" cy="968375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C67C0F2-DB41-07A6-2640-5C9834654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163513"/>
            <a:ext cx="7772400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70E136A-28A3-32BB-B1D5-4700F6B8E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38288"/>
            <a:ext cx="7772400" cy="467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CC20F9A9-5A81-28D5-A5E4-4205DAC43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3" y="6353175"/>
            <a:ext cx="779145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A9432DD-F57D-4F47-43F6-F90A668AF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6311900"/>
            <a:ext cx="1575751" cy="39754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1000" b="1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1000" b="1" dirty="0">
                <a:latin typeface="Times New Roman" panose="02020603050405020304" pitchFamily="18" charset="0"/>
              </a:rPr>
              <a:t>Iyer  - ZJUI May25 </a:t>
            </a:r>
            <a:r>
              <a:rPr lang="en-US" altLang="en-US" sz="1000" b="1" dirty="0" err="1">
                <a:latin typeface="Times New Roman" panose="02020603050405020304" pitchFamily="18" charset="0"/>
              </a:rPr>
              <a:t>lect</a:t>
            </a:r>
            <a:r>
              <a:rPr lang="en-US" altLang="en-US" sz="1000" b="1" dirty="0">
                <a:latin typeface="Times New Roman" panose="02020603050405020304" pitchFamily="18" charset="0"/>
              </a:rPr>
              <a:t> 2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38603D3-E64D-1E69-37D0-F9FE17C823D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05638" y="6319838"/>
            <a:ext cx="1533525" cy="397545"/>
          </a:xfrm>
          <a:prstGeom prst="rect">
            <a:avLst/>
          </a:prstGeom>
          <a:noFill/>
          <a:ln>
            <a:noFill/>
          </a:ln>
          <a:effectLst/>
        </p:spPr>
        <p:txBody>
          <a:bodyPr lIns="90487" tIns="44450" rIns="90487" bIns="44450">
            <a:spAutoFit/>
          </a:bodyPr>
          <a:lstStyle>
            <a:lvl1pPr>
              <a:defRPr sz="8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defRPr/>
            </a:pPr>
            <a:r>
              <a:rPr lang="en-US" altLang="en-US" sz="1000" b="1" dirty="0">
                <a:latin typeface="Times New Roman" charset="0"/>
                <a:ea typeface="+mn-ea"/>
              </a:rPr>
              <a:t>        </a:t>
            </a:r>
          </a:p>
          <a:p>
            <a:pPr algn="r">
              <a:defRPr/>
            </a:pPr>
            <a:r>
              <a:rPr lang="en-US" altLang="en-US" sz="1000" b="1" dirty="0">
                <a:latin typeface="Times New Roman" charset="0"/>
                <a:ea typeface="+mn-ea"/>
              </a:rPr>
              <a:t>ECE 313 ZJUI Hazard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7FB9316D-D20B-AA83-3DEA-C82EB817D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38" y="6311900"/>
            <a:ext cx="182562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100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altLang="en-US" sz="10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21.emf"/><Relationship Id="rId7" Type="http://schemas.openxmlformats.org/officeDocument/2006/relationships/image" Target="../media/image23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36.emf"/><Relationship Id="rId7" Type="http://schemas.openxmlformats.org/officeDocument/2006/relationships/image" Target="../media/image37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38D611BB-A833-2645-008F-73CE835703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06438" y="87313"/>
            <a:ext cx="7772400" cy="1143000"/>
          </a:xfrm>
        </p:spPr>
        <p:txBody>
          <a:bodyPr lIns="92075" tIns="46037" rIns="92075" bIns="46037"/>
          <a:lstStyle/>
          <a:p>
            <a:r>
              <a:rPr lang="en-US" altLang="en-US" sz="2800" dirty="0"/>
              <a:t>Reliability Function, Mean Time to Failure Hazard (h(t)) </a:t>
            </a:r>
            <a:r>
              <a:rPr lang="en-US" altLang="en-US" sz="2800" dirty="0" err="1"/>
              <a:t>Instaneous</a:t>
            </a:r>
            <a:r>
              <a:rPr lang="en-US" altLang="en-US" sz="2800" dirty="0"/>
              <a:t> failure rate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2C8F5078-1132-068F-815E-9456097F0F1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1375" y="2362200"/>
            <a:ext cx="7502525" cy="2819400"/>
          </a:xfrm>
        </p:spPr>
        <p:txBody>
          <a:bodyPr lIns="92075" tIns="46037" rIns="92075" bIns="46037"/>
          <a:lstStyle/>
          <a:p>
            <a:pPr marL="342900" indent="-342900"/>
            <a:r>
              <a:rPr lang="en-US" altLang="en-US" sz="2400" dirty="0"/>
              <a:t>ECE 313</a:t>
            </a:r>
          </a:p>
          <a:p>
            <a:pPr marL="342900" indent="-342900"/>
            <a:r>
              <a:rPr lang="en-US" altLang="en-US" sz="2400" dirty="0"/>
              <a:t>Probability with Engineering Applications</a:t>
            </a:r>
          </a:p>
          <a:p>
            <a:pPr marL="342900" indent="-342900"/>
            <a:r>
              <a:rPr lang="en-US" altLang="en-US" sz="2400" dirty="0"/>
              <a:t> Ravi K. Iyer</a:t>
            </a:r>
          </a:p>
          <a:p>
            <a:pPr marL="342900" indent="-342900"/>
            <a:r>
              <a:rPr lang="en-US" altLang="en-US" sz="2400" dirty="0"/>
              <a:t>Dept. of Electrical and Computer Engineering</a:t>
            </a:r>
          </a:p>
          <a:p>
            <a:pPr marL="342900" indent="-342900"/>
            <a:r>
              <a:rPr lang="en-US" altLang="en-US" sz="2400" dirty="0"/>
              <a:t>University of Illinois at Urbana Champaign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3DCC9F2D-945A-99AD-8DB1-952C01421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Standby Redundancy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F30A2860-4F2B-6011-5A9E-ED71F3D355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standby system is one in which two components are connected in parallel, but  only one component is required to be operative for the system to function properly. </a:t>
            </a:r>
          </a:p>
          <a:p>
            <a:r>
              <a:rPr lang="en-US" altLang="en-US"/>
              <a:t>Initially the power is applied to only one component and the other component is kept in a powered-off state (de-energized).</a:t>
            </a:r>
          </a:p>
          <a:p>
            <a:r>
              <a:rPr lang="en-US" altLang="en-US"/>
              <a:t>When the energized component fails, it is de-energized and removed from operation, and the second component is energized and connected in the former’s place. </a:t>
            </a:r>
          </a:p>
          <a:p>
            <a:r>
              <a:rPr lang="en-US" altLang="en-US"/>
              <a:t>If we assume that the first component fails at some time τ, then the second component’s lifetime starts at time τ and assuming that it fails at time t, its lifetime will be t – τ:</a:t>
            </a:r>
          </a:p>
          <a:p>
            <a:endParaRPr lang="en-US" altLang="en-US"/>
          </a:p>
          <a:p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19459" name="Freeform 19">
            <a:extLst>
              <a:ext uri="{FF2B5EF4-FFF2-40B4-BE49-F238E27FC236}">
                <a16:creationId xmlns:a16="http://schemas.microsoft.com/office/drawing/2014/main" id="{EF02DA8D-50B4-5739-67DB-076F1207E136}"/>
              </a:ext>
            </a:extLst>
          </p:cNvPr>
          <p:cNvSpPr>
            <a:spLocks/>
          </p:cNvSpPr>
          <p:nvPr/>
        </p:nvSpPr>
        <p:spPr bwMode="auto">
          <a:xfrm>
            <a:off x="2751138" y="4332288"/>
            <a:ext cx="4219575" cy="1579562"/>
          </a:xfrm>
          <a:custGeom>
            <a:avLst/>
            <a:gdLst>
              <a:gd name="T0" fmla="*/ 0 w 4219222"/>
              <a:gd name="T1" fmla="*/ 0 h 1580445"/>
              <a:gd name="T2" fmla="*/ 169417 w 4219222"/>
              <a:gd name="T3" fmla="*/ 56256 h 1580445"/>
              <a:gd name="T4" fmla="*/ 282366 w 4219222"/>
              <a:gd name="T5" fmla="*/ 98448 h 1580445"/>
              <a:gd name="T6" fmla="*/ 494135 w 4219222"/>
              <a:gd name="T7" fmla="*/ 253148 h 1580445"/>
              <a:gd name="T8" fmla="*/ 592966 w 4219222"/>
              <a:gd name="T9" fmla="*/ 323470 h 1580445"/>
              <a:gd name="T10" fmla="*/ 804735 w 4219222"/>
              <a:gd name="T11" fmla="*/ 548491 h 1580445"/>
              <a:gd name="T12" fmla="*/ 847092 w 4219222"/>
              <a:gd name="T13" fmla="*/ 590683 h 1580445"/>
              <a:gd name="T14" fmla="*/ 903567 w 4219222"/>
              <a:gd name="T15" fmla="*/ 703194 h 1580445"/>
              <a:gd name="T16" fmla="*/ 945918 w 4219222"/>
              <a:gd name="T17" fmla="*/ 745385 h 1580445"/>
              <a:gd name="T18" fmla="*/ 1143576 w 4219222"/>
              <a:gd name="T19" fmla="*/ 759449 h 1580445"/>
              <a:gd name="T20" fmla="*/ 1934194 w 4219222"/>
              <a:gd name="T21" fmla="*/ 956343 h 1580445"/>
              <a:gd name="T22" fmla="*/ 2145965 w 4219222"/>
              <a:gd name="T23" fmla="*/ 998535 h 1580445"/>
              <a:gd name="T24" fmla="*/ 2428329 w 4219222"/>
              <a:gd name="T25" fmla="*/ 1111047 h 1580445"/>
              <a:gd name="T26" fmla="*/ 2541278 w 4219222"/>
              <a:gd name="T27" fmla="*/ 1139173 h 1580445"/>
              <a:gd name="T28" fmla="*/ 2583629 w 4219222"/>
              <a:gd name="T29" fmla="*/ 1167301 h 1580445"/>
              <a:gd name="T30" fmla="*/ 2625986 w 4219222"/>
              <a:gd name="T31" fmla="*/ 1181365 h 1580445"/>
              <a:gd name="T32" fmla="*/ 2993055 w 4219222"/>
              <a:gd name="T33" fmla="*/ 1251685 h 1580445"/>
              <a:gd name="T34" fmla="*/ 3388364 w 4219222"/>
              <a:gd name="T35" fmla="*/ 1322005 h 1580445"/>
              <a:gd name="T36" fmla="*/ 3600139 w 4219222"/>
              <a:gd name="T37" fmla="*/ 1378260 h 1580445"/>
              <a:gd name="T38" fmla="*/ 3698965 w 4219222"/>
              <a:gd name="T39" fmla="*/ 1434515 h 1580445"/>
              <a:gd name="T40" fmla="*/ 3741322 w 4219222"/>
              <a:gd name="T41" fmla="*/ 1448579 h 1580445"/>
              <a:gd name="T42" fmla="*/ 3783675 w 4219222"/>
              <a:gd name="T43" fmla="*/ 1476707 h 1580445"/>
              <a:gd name="T44" fmla="*/ 3882505 w 4219222"/>
              <a:gd name="T45" fmla="*/ 1504834 h 1580445"/>
              <a:gd name="T46" fmla="*/ 3924857 w 4219222"/>
              <a:gd name="T47" fmla="*/ 1532963 h 1580445"/>
              <a:gd name="T48" fmla="*/ 4066040 w 4219222"/>
              <a:gd name="T49" fmla="*/ 1547026 h 1580445"/>
              <a:gd name="T50" fmla="*/ 4150748 w 4219222"/>
              <a:gd name="T51" fmla="*/ 1561089 h 1580445"/>
              <a:gd name="T52" fmla="*/ 4221340 w 4219222"/>
              <a:gd name="T53" fmla="*/ 1575153 h 158044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219222" h="1580445">
                <a:moveTo>
                  <a:pt x="0" y="0"/>
                </a:moveTo>
                <a:lnTo>
                  <a:pt x="169333" y="56445"/>
                </a:lnTo>
                <a:cubicBezTo>
                  <a:pt x="207265" y="69721"/>
                  <a:pt x="247893" y="77882"/>
                  <a:pt x="282222" y="98778"/>
                </a:cubicBezTo>
                <a:cubicBezTo>
                  <a:pt x="356959" y="144270"/>
                  <a:pt x="423130" y="202538"/>
                  <a:pt x="493889" y="254000"/>
                </a:cubicBezTo>
                <a:cubicBezTo>
                  <a:pt x="526613" y="277799"/>
                  <a:pt x="566333" y="293835"/>
                  <a:pt x="592666" y="324556"/>
                </a:cubicBezTo>
                <a:cubicBezTo>
                  <a:pt x="716299" y="468793"/>
                  <a:pt x="646663" y="392662"/>
                  <a:pt x="804333" y="550333"/>
                </a:cubicBezTo>
                <a:lnTo>
                  <a:pt x="846666" y="592667"/>
                </a:lnTo>
                <a:cubicBezTo>
                  <a:pt x="866616" y="642540"/>
                  <a:pt x="870595" y="666537"/>
                  <a:pt x="903111" y="705556"/>
                </a:cubicBezTo>
                <a:cubicBezTo>
                  <a:pt x="915886" y="720887"/>
                  <a:pt x="926019" y="743318"/>
                  <a:pt x="945444" y="747889"/>
                </a:cubicBezTo>
                <a:cubicBezTo>
                  <a:pt x="1009709" y="763010"/>
                  <a:pt x="1077148" y="757296"/>
                  <a:pt x="1143000" y="762000"/>
                </a:cubicBezTo>
                <a:cubicBezTo>
                  <a:pt x="1437003" y="846002"/>
                  <a:pt x="1566942" y="886301"/>
                  <a:pt x="1933222" y="959556"/>
                </a:cubicBezTo>
                <a:cubicBezTo>
                  <a:pt x="2003778" y="973667"/>
                  <a:pt x="2075527" y="982755"/>
                  <a:pt x="2144889" y="1001889"/>
                </a:cubicBezTo>
                <a:cubicBezTo>
                  <a:pt x="2718267" y="1160062"/>
                  <a:pt x="2123722" y="1006426"/>
                  <a:pt x="2427111" y="1114778"/>
                </a:cubicBezTo>
                <a:cubicBezTo>
                  <a:pt x="2463639" y="1127824"/>
                  <a:pt x="2502370" y="1133593"/>
                  <a:pt x="2540000" y="1143000"/>
                </a:cubicBezTo>
                <a:cubicBezTo>
                  <a:pt x="2554111" y="1152407"/>
                  <a:pt x="2567164" y="1163638"/>
                  <a:pt x="2582333" y="1171222"/>
                </a:cubicBezTo>
                <a:cubicBezTo>
                  <a:pt x="2595637" y="1177874"/>
                  <a:pt x="2610100" y="1182319"/>
                  <a:pt x="2624666" y="1185333"/>
                </a:cubicBezTo>
                <a:cubicBezTo>
                  <a:pt x="2746620" y="1210565"/>
                  <a:pt x="2868269" y="1238277"/>
                  <a:pt x="2991555" y="1255889"/>
                </a:cubicBezTo>
                <a:cubicBezTo>
                  <a:pt x="3215885" y="1287936"/>
                  <a:pt x="3164458" y="1275943"/>
                  <a:pt x="3386666" y="1326445"/>
                </a:cubicBezTo>
                <a:cubicBezTo>
                  <a:pt x="3420350" y="1334101"/>
                  <a:pt x="3561514" y="1369500"/>
                  <a:pt x="3598333" y="1382889"/>
                </a:cubicBezTo>
                <a:cubicBezTo>
                  <a:pt x="3689029" y="1415869"/>
                  <a:pt x="3621889" y="1401722"/>
                  <a:pt x="3697111" y="1439333"/>
                </a:cubicBezTo>
                <a:cubicBezTo>
                  <a:pt x="3710415" y="1445985"/>
                  <a:pt x="3726140" y="1446793"/>
                  <a:pt x="3739444" y="1453445"/>
                </a:cubicBezTo>
                <a:cubicBezTo>
                  <a:pt x="3754613" y="1461030"/>
                  <a:pt x="3766189" y="1474986"/>
                  <a:pt x="3781777" y="1481667"/>
                </a:cubicBezTo>
                <a:cubicBezTo>
                  <a:pt x="3845080" y="1508796"/>
                  <a:pt x="3825631" y="1482427"/>
                  <a:pt x="3880555" y="1509889"/>
                </a:cubicBezTo>
                <a:cubicBezTo>
                  <a:pt x="3895724" y="1517473"/>
                  <a:pt x="3906364" y="1534298"/>
                  <a:pt x="3922889" y="1538111"/>
                </a:cubicBezTo>
                <a:cubicBezTo>
                  <a:pt x="3968950" y="1548740"/>
                  <a:pt x="4017093" y="1546359"/>
                  <a:pt x="4064000" y="1552222"/>
                </a:cubicBezTo>
                <a:cubicBezTo>
                  <a:pt x="4092390" y="1555771"/>
                  <a:pt x="4120516" y="1561215"/>
                  <a:pt x="4148666" y="1566333"/>
                </a:cubicBezTo>
                <a:cubicBezTo>
                  <a:pt x="4172264" y="1570624"/>
                  <a:pt x="4219222" y="1580445"/>
                  <a:pt x="4219222" y="158044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60" name="Group 14">
            <a:extLst>
              <a:ext uri="{FF2B5EF4-FFF2-40B4-BE49-F238E27FC236}">
                <a16:creationId xmlns:a16="http://schemas.microsoft.com/office/drawing/2014/main" id="{1991F290-12BE-5859-B919-A20B48D4C43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175250"/>
            <a:ext cx="4741863" cy="1038225"/>
            <a:chOff x="2286001" y="5020733"/>
            <a:chExt cx="4741333" cy="1037932"/>
          </a:xfrm>
        </p:grpSpPr>
        <p:cxnSp>
          <p:nvCxnSpPr>
            <p:cNvPr id="19461" name="Straight Connector 4">
              <a:extLst>
                <a:ext uri="{FF2B5EF4-FFF2-40B4-BE49-F238E27FC236}">
                  <a16:creationId xmlns:a16="http://schemas.microsoft.com/office/drawing/2014/main" id="{5B430377-AC61-ED5A-2F32-87EBD1E931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68222" y="5616219"/>
              <a:ext cx="42756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62" name="Straight Connector 7">
              <a:extLst>
                <a:ext uri="{FF2B5EF4-FFF2-40B4-BE49-F238E27FC236}">
                  <a16:creationId xmlns:a16="http://schemas.microsoft.com/office/drawing/2014/main" id="{91A2648B-983D-A406-ED2E-6C64312E65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82333" y="5503330"/>
              <a:ext cx="0" cy="1975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63" name="Straight Connector 9">
              <a:extLst>
                <a:ext uri="{FF2B5EF4-FFF2-40B4-BE49-F238E27FC236}">
                  <a16:creationId xmlns:a16="http://schemas.microsoft.com/office/drawing/2014/main" id="{27B27C32-073A-9015-FEFB-FC4C8BFBBE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30888" y="5517442"/>
              <a:ext cx="0" cy="1967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64" name="Straight Connector 11">
              <a:extLst>
                <a:ext uri="{FF2B5EF4-FFF2-40B4-BE49-F238E27FC236}">
                  <a16:creationId xmlns:a16="http://schemas.microsoft.com/office/drawing/2014/main" id="{32AE58E0-6786-BE6D-84DA-77E6287BB2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93176" y="5514620"/>
              <a:ext cx="0" cy="1967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65" name="TextBox 10">
              <a:extLst>
                <a:ext uri="{FF2B5EF4-FFF2-40B4-BE49-F238E27FC236}">
                  <a16:creationId xmlns:a16="http://schemas.microsoft.com/office/drawing/2014/main" id="{E27CA51A-8CDA-EF9B-AFC0-050EC7690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1" y="5658555"/>
              <a:ext cx="47413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latin typeface="Helvetica" pitchFamily="2" charset="0"/>
                </a:rPr>
                <a:t>t = 0                     τ                    t &gt; τ</a:t>
              </a:r>
            </a:p>
          </p:txBody>
        </p:sp>
        <p:cxnSp>
          <p:nvCxnSpPr>
            <p:cNvPr id="19466" name="Straight Arrow Connector 13">
              <a:extLst>
                <a:ext uri="{FF2B5EF4-FFF2-40B4-BE49-F238E27FC236}">
                  <a16:creationId xmlns:a16="http://schemas.microsoft.com/office/drawing/2014/main" id="{C078DF69-91B4-C23B-1487-2408266296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02666" y="5418664"/>
              <a:ext cx="173149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67" name="TextBox 15">
              <a:extLst>
                <a:ext uri="{FF2B5EF4-FFF2-40B4-BE49-F238E27FC236}">
                  <a16:creationId xmlns:a16="http://schemas.microsoft.com/office/drawing/2014/main" id="{79DB2369-383C-9F83-B890-4EF8CE5E5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0177" y="5020733"/>
              <a:ext cx="7365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latin typeface="Helvetica" pitchFamily="2" charset="0"/>
                </a:rPr>
                <a:t>t - τ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B2CD5C36-DA1B-D07E-2F9B-60F19ADD9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Standby Redundancy (Cont’d)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E8EBB771-DD7D-19CD-E9E2-B33BBE1B35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66850"/>
            <a:ext cx="7772400" cy="4675188"/>
          </a:xfrm>
        </p:spPr>
        <p:txBody>
          <a:bodyPr/>
          <a:lstStyle/>
          <a:p>
            <a:r>
              <a:rPr lang="en-US" altLang="en-US"/>
              <a:t>If we assume that the time to failure of the components is exponentially distributed with parameters λ</a:t>
            </a:r>
            <a:r>
              <a:rPr lang="en-US" altLang="en-US" baseline="-25000"/>
              <a:t>1 </a:t>
            </a:r>
            <a:r>
              <a:rPr lang="en-US" altLang="en-US"/>
              <a:t>and λ</a:t>
            </a:r>
            <a:r>
              <a:rPr lang="en-US" altLang="en-US" baseline="-25000"/>
              <a:t>2,</a:t>
            </a:r>
            <a:r>
              <a:rPr lang="en-US" altLang="en-US"/>
              <a:t> then the probability density function for the failure of the first component is:</a:t>
            </a:r>
          </a:p>
          <a:p>
            <a:endParaRPr lang="en-US" altLang="en-US"/>
          </a:p>
          <a:p>
            <a:r>
              <a:rPr lang="en-US" altLang="en-US"/>
              <a:t>Given that the first component must fail for the lifetime of the second component to start, the density function of the lifetime of the second component is conditional, given by: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endParaRPr lang="en-US" altLang="en-US"/>
          </a:p>
          <a:p>
            <a:r>
              <a:rPr lang="en-US" altLang="en-US"/>
              <a:t>Then we define the system failure as a function of </a:t>
            </a:r>
            <a:r>
              <a:rPr lang="en-US" altLang="en-US" i="1"/>
              <a:t>t</a:t>
            </a:r>
            <a:r>
              <a:rPr lang="en-US" altLang="en-US"/>
              <a:t> and   , using the definition of conditional probability: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r>
              <a:rPr lang="en-US" altLang="en-US"/>
              <a:t>     </a:t>
            </a:r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B3C986CB-0209-68F1-DD25-76671AB3F7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4013" y="2532063"/>
          <a:ext cx="303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800" imgH="228600" progId="Equation.3">
                  <p:embed/>
                </p:oleObj>
              </mc:Choice>
              <mc:Fallback>
                <p:oleObj name="Equation" r:id="rId2" imgW="1447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2532063"/>
                        <a:ext cx="303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7DAA13FC-8F7A-33AB-A120-7A58D36F00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4088" y="4048125"/>
          <a:ext cx="459422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1700" imgH="584200" progId="Equation.3">
                  <p:embed/>
                </p:oleObj>
              </mc:Choice>
              <mc:Fallback>
                <p:oleObj name="Equation" r:id="rId4" imgW="21717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4048125"/>
                        <a:ext cx="4594225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CDAFD6A8-9A08-9A27-9FBD-F6A4BBD534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9163" y="5246688"/>
          <a:ext cx="3206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400" imgH="165100" progId="Equation.3">
                  <p:embed/>
                </p:oleObj>
              </mc:Choice>
              <mc:Fallback>
                <p:oleObj name="Equation" r:id="rId6" imgW="152400" imgH="165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163" y="5246688"/>
                        <a:ext cx="3206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4F2DC002-EB7A-0789-C3F4-A75405E5B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8513" y="5842000"/>
          <a:ext cx="27209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82700" imgH="203200" progId="Equation.3">
                  <p:embed/>
                </p:oleObj>
              </mc:Choice>
              <mc:Fallback>
                <p:oleObj name="Equation" r:id="rId8" imgW="12827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5842000"/>
                        <a:ext cx="27209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3E9BCB8D-D0A6-453C-E531-8CBD129DB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Standby Redundancy (Cont’d)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A60E9D39-8590-E83B-095F-A0B1120D8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54138"/>
            <a:ext cx="7772400" cy="4675187"/>
          </a:xfrm>
        </p:spPr>
        <p:txBody>
          <a:bodyPr/>
          <a:lstStyle/>
          <a:p>
            <a:r>
              <a:rPr lang="en-US" altLang="en-US"/>
              <a:t>The associated marginal density function of         is: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So the system failure will be: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And the reliability function will be: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F3495992-BBC9-53C2-09E6-362A4B06C5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8650" y="3040063"/>
          <a:ext cx="33686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431800" progId="Equation.3">
                  <p:embed/>
                </p:oleObj>
              </mc:Choice>
              <mc:Fallback>
                <p:oleObj name="Equation" r:id="rId2" imgW="16002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3040063"/>
                        <a:ext cx="33686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27294686-DBB9-81D7-BB7A-B0EF586513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7713" y="1812925"/>
          <a:ext cx="543083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7000" imgH="457200" progId="Equation.3">
                  <p:embed/>
                </p:oleObj>
              </mc:Choice>
              <mc:Fallback>
                <p:oleObj name="Equation" r:id="rId4" imgW="2667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1812925"/>
                        <a:ext cx="5430837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>
            <a:extLst>
              <a:ext uri="{FF2B5EF4-FFF2-40B4-BE49-F238E27FC236}">
                <a16:creationId xmlns:a16="http://schemas.microsoft.com/office/drawing/2014/main" id="{AD1196F2-D2C9-2548-8D7E-A726ED74E8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1225" y="1382713"/>
          <a:ext cx="5889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2100" imgH="203200" progId="Equation.3">
                  <p:embed/>
                </p:oleObj>
              </mc:Choice>
              <mc:Fallback>
                <p:oleObj name="Equation" r:id="rId6" imgW="2921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225" y="1382713"/>
                        <a:ext cx="58896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>
            <a:extLst>
              <a:ext uri="{FF2B5EF4-FFF2-40B4-BE49-F238E27FC236}">
                <a16:creationId xmlns:a16="http://schemas.microsoft.com/office/drawing/2014/main" id="{32421453-A7ED-5C4D-6F20-2EF5A6102A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8963" y="4319588"/>
          <a:ext cx="60960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95600" imgH="914400" progId="Equation.3">
                  <p:embed/>
                </p:oleObj>
              </mc:Choice>
              <mc:Fallback>
                <p:oleObj name="Equation" r:id="rId8" imgW="28956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4319588"/>
                        <a:ext cx="60960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AA7F1FEB-EDB1-588E-166F-4426B4156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Standby Redundancy (Cont’d)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D47D8D0E-A1EA-F7A9-2407-D33BE36587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2531" name="Picture 1">
            <a:extLst>
              <a:ext uri="{FF2B5EF4-FFF2-40B4-BE49-F238E27FC236}">
                <a16:creationId xmlns:a16="http://schemas.microsoft.com/office/drawing/2014/main" id="{0A956631-7B5F-CD6D-44E3-B992652E5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255713"/>
            <a:ext cx="6230937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A226C527-852C-4E0C-33B1-106761679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513" y="133350"/>
            <a:ext cx="7772400" cy="1106488"/>
          </a:xfrm>
        </p:spPr>
        <p:txBody>
          <a:bodyPr/>
          <a:lstStyle/>
          <a:p>
            <a:r>
              <a:rPr lang="en-US" altLang="en-US" dirty="0"/>
              <a:t>Instantaneous Failure Rate </a:t>
            </a:r>
            <a:br>
              <a:rPr lang="en-US" altLang="en-US" dirty="0"/>
            </a:br>
            <a:r>
              <a:rPr lang="en-US" altLang="en-US" dirty="0"/>
              <a:t>or Hazard Rate (h(t)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DA8F57CB-743E-0A0F-F7EF-0FB7D8536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/>
              <a:t>Hazard measures the conditional probability of a failure given the system is currently working.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failure density (pdf) measures the overall speed of failures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Hazard/Instantaneous Failure Rate measures the dynamic (instantaneous) speed of failures.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To understand the hazard function we need to review conditional probability and conditional density functions (very similar concepts)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01C6FD9F-16F0-204A-3A28-10B03B5D6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Instantaneous Failure Rate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92DBF65E-222F-8DA3-9ACB-BB8B73E03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If we know for certain that the component was functioning up to time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/>
              <a:t>, the (conditional) probability of its failure in the interval will (in general) be different from  </a:t>
            </a:r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r>
              <a:rPr lang="en-US" altLang="en-US"/>
              <a:t>This leads to the notion of “Instantaneous failure rate.”  the conditional probability that the component does not survive for an (additional) interval of duration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/>
              <a:t> given that it has survived until time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/>
              <a:t> can be written as:</a:t>
            </a:r>
          </a:p>
          <a:p>
            <a:pPr>
              <a:lnSpc>
                <a:spcPct val="120000"/>
              </a:lnSpc>
            </a:pPr>
            <a:endParaRPr lang="en-US" altLang="en-US"/>
          </a:p>
        </p:txBody>
      </p:sp>
      <p:graphicFrame>
        <p:nvGraphicFramePr>
          <p:cNvPr id="32771" name="Object 3">
            <a:extLst>
              <a:ext uri="{FF2B5EF4-FFF2-40B4-BE49-F238E27FC236}">
                <a16:creationId xmlns:a16="http://schemas.microsoft.com/office/drawing/2014/main" id="{12546476-0B39-A908-A036-9B382E1CBADD}"/>
              </a:ext>
            </a:extLst>
          </p:cNvPr>
          <p:cNvGraphicFramePr>
            <a:graphicFrameLocks/>
          </p:cNvGraphicFramePr>
          <p:nvPr/>
        </p:nvGraphicFramePr>
        <p:xfrm>
          <a:off x="4362450" y="2341563"/>
          <a:ext cx="9350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28300" imgH="4686300" progId="Equation.3">
                  <p:embed/>
                </p:oleObj>
              </mc:Choice>
              <mc:Fallback>
                <p:oleObj name="Equation" r:id="rId2" imgW="10528300" imgH="46863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2341563"/>
                        <a:ext cx="9350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6">
            <a:extLst>
              <a:ext uri="{FF2B5EF4-FFF2-40B4-BE49-F238E27FC236}">
                <a16:creationId xmlns:a16="http://schemas.microsoft.com/office/drawing/2014/main" id="{9F57AF28-25D2-C229-65E1-883AD9B65127}"/>
              </a:ext>
            </a:extLst>
          </p:cNvPr>
          <p:cNvGraphicFramePr>
            <a:graphicFrameLocks/>
          </p:cNvGraphicFramePr>
          <p:nvPr/>
        </p:nvGraphicFramePr>
        <p:xfrm>
          <a:off x="2005013" y="4859338"/>
          <a:ext cx="5575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903100" imgH="9652000" progId="Equation.3">
                  <p:embed/>
                </p:oleObj>
              </mc:Choice>
              <mc:Fallback>
                <p:oleObj name="Equation" r:id="rId4" imgW="62903100" imgH="96520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4859338"/>
                        <a:ext cx="5575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F971638A-C8EF-659A-D08F-6074CE44D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Instantaneous Failure Rate (Cont’d)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7ABBA362-05E8-2384-1FC8-06CE80711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Definition: The instantaneous failure rate </a:t>
            </a:r>
            <a:r>
              <a:rPr lang="en-US" altLang="en-US" i="1">
                <a:latin typeface="Times New Roman" panose="02020603050405020304" pitchFamily="18" charset="0"/>
              </a:rPr>
              <a:t>h(t)</a:t>
            </a:r>
            <a:r>
              <a:rPr lang="en-US" altLang="en-US"/>
              <a:t> at time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/>
              <a:t> is defined to be:</a:t>
            </a:r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/>
              <a:t>	so that:</a:t>
            </a:r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r>
              <a:rPr lang="en-US" altLang="en-US" i="1">
                <a:latin typeface="Times New Roman" panose="02020603050405020304" pitchFamily="18" charset="0"/>
              </a:rPr>
              <a:t>h(t)∆t </a:t>
            </a:r>
            <a:r>
              <a:rPr lang="en-US" altLang="en-US"/>
              <a:t>represents the conditional probability that a component surviving to age t will fail in the interval </a:t>
            </a:r>
            <a:r>
              <a:rPr lang="en-US" altLang="en-US" i="1">
                <a:latin typeface="Times New Roman" panose="02020603050405020304" pitchFamily="18" charset="0"/>
              </a:rPr>
              <a:t>(t,t+∆t).</a:t>
            </a:r>
          </a:p>
          <a:p>
            <a:pPr>
              <a:lnSpc>
                <a:spcPct val="120000"/>
              </a:lnSpc>
            </a:pPr>
            <a:r>
              <a:rPr lang="en-US" altLang="en-US"/>
              <a:t>The exponential distribution is characterized by a constant instantaneous failure rate: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9495D935-C562-D3B5-E1BF-9ECDDB65467B}"/>
              </a:ext>
            </a:extLst>
          </p:cNvPr>
          <p:cNvGraphicFramePr>
            <a:graphicFrameLocks/>
          </p:cNvGraphicFramePr>
          <p:nvPr/>
        </p:nvGraphicFramePr>
        <p:xfrm>
          <a:off x="1839913" y="2189163"/>
          <a:ext cx="6026150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881500" imgH="19900900" progId="Equation.3">
                  <p:embed/>
                </p:oleObj>
              </mc:Choice>
              <mc:Fallback>
                <p:oleObj name="Equation" r:id="rId2" imgW="67881500" imgH="199009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2189163"/>
                        <a:ext cx="6026150" cy="176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6">
            <a:extLst>
              <a:ext uri="{FF2B5EF4-FFF2-40B4-BE49-F238E27FC236}">
                <a16:creationId xmlns:a16="http://schemas.microsoft.com/office/drawing/2014/main" id="{D116C665-786F-8EF4-BB05-D55760B5BFD5}"/>
              </a:ext>
            </a:extLst>
          </p:cNvPr>
          <p:cNvGraphicFramePr>
            <a:graphicFrameLocks/>
          </p:cNvGraphicFramePr>
          <p:nvPr/>
        </p:nvGraphicFramePr>
        <p:xfrm>
          <a:off x="4173538" y="5284788"/>
          <a:ext cx="2982912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642300" imgH="10236200" progId="Equation.3">
                  <p:embed/>
                </p:oleObj>
              </mc:Choice>
              <mc:Fallback>
                <p:oleObj name="Equation" r:id="rId4" imgW="33642300" imgH="102362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8" y="5284788"/>
                        <a:ext cx="2982912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B2012F4C-690F-D3E3-D1D6-7CA7E67A4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Instantaneous Failure Rate (Cont’d)</a:t>
            </a: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44911CB6-A4DA-D99F-BE13-0AA1113FFB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57300"/>
            <a:ext cx="7772400" cy="479107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en-US" dirty="0"/>
              <a:t>Integrating both sides of the equation:</a:t>
            </a:r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en-US" dirty="0"/>
              <a:t>    </a:t>
            </a:r>
            <a:r>
              <a:rPr lang="en-US" altLang="en-US" sz="1600" dirty="0"/>
              <a:t> </a:t>
            </a:r>
            <a:endParaRPr lang="en-US" altLang="en-US" sz="105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dirty="0"/>
              <a:t>    (Using the boundary condition, R(0)=1) Hence:</a:t>
            </a:r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</p:txBody>
      </p:sp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21A9D3E8-1896-6EAD-E2EB-2E879A757471}"/>
              </a:ext>
            </a:extLst>
          </p:cNvPr>
          <p:cNvGraphicFramePr>
            <a:graphicFrameLocks/>
          </p:cNvGraphicFramePr>
          <p:nvPr/>
        </p:nvGraphicFramePr>
        <p:xfrm>
          <a:off x="2998788" y="1714500"/>
          <a:ext cx="3756025" cy="323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002200" imgH="45059600" progId="Equation.3">
                  <p:embed/>
                </p:oleObj>
              </mc:Choice>
              <mc:Fallback>
                <p:oleObj name="Equation" r:id="rId2" imgW="43002200" imgH="450596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1714500"/>
                        <a:ext cx="3756025" cy="323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1">
            <a:extLst>
              <a:ext uri="{FF2B5EF4-FFF2-40B4-BE49-F238E27FC236}">
                <a16:creationId xmlns:a16="http://schemas.microsoft.com/office/drawing/2014/main" id="{C2901593-C7BF-867E-3023-979419008F53}"/>
              </a:ext>
            </a:extLst>
          </p:cNvPr>
          <p:cNvGraphicFramePr>
            <a:graphicFrameLocks/>
          </p:cNvGraphicFramePr>
          <p:nvPr/>
        </p:nvGraphicFramePr>
        <p:xfrm>
          <a:off x="3176588" y="5427663"/>
          <a:ext cx="2862262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6000" imgH="11696700" progId="Equation.3">
                  <p:embed/>
                </p:oleObj>
              </mc:Choice>
              <mc:Fallback>
                <p:oleObj name="Equation" r:id="rId4" imgW="32766000" imgH="1169670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5427663"/>
                        <a:ext cx="2862262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F58A0F5E-0AD6-0973-C178-1AE103A0A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Cumulative Hazard</a:t>
            </a: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D749BDD4-5639-42F7-ED7E-D6836BF9D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en-US" dirty="0"/>
              <a:t>The cumulative failure rate,                       , is referred to as the </a:t>
            </a:r>
            <a:r>
              <a:rPr lang="en-US" altLang="en-US" b="1" dirty="0"/>
              <a:t>cumulative hazard.  </a:t>
            </a:r>
          </a:p>
          <a:p>
            <a:pPr>
              <a:lnSpc>
                <a:spcPct val="120000"/>
              </a:lnSpc>
              <a:defRPr/>
            </a:pPr>
            <a:endParaRPr lang="en-US" altLang="en-US" b="1" dirty="0"/>
          </a:p>
          <a:p>
            <a:pPr>
              <a:lnSpc>
                <a:spcPct val="120000"/>
              </a:lnSpc>
              <a:defRPr/>
            </a:pPr>
            <a:r>
              <a:rPr lang="en-US" altLang="en-US" b="1" dirty="0"/>
              <a:t>                                     </a:t>
            </a:r>
            <a:r>
              <a:rPr lang="en-US" altLang="en-US" dirty="0"/>
              <a:t>gives a useful theoretical representation of reliability as a function of the failure rate.</a:t>
            </a:r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r>
              <a:rPr lang="en-US" altLang="en-US" dirty="0"/>
              <a:t>An alternate representation gives the reliability in terms of cumulative hazard: </a:t>
            </a:r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r>
              <a:rPr lang="en-US" altLang="en-US" dirty="0"/>
              <a:t>If the lifetime is exponentially distributed, then                   and we obtain the exponential reliability function.</a:t>
            </a:r>
          </a:p>
          <a:p>
            <a:pPr>
              <a:lnSpc>
                <a:spcPct val="120000"/>
              </a:lnSpc>
              <a:defRPr/>
            </a:pPr>
            <a:endParaRPr lang="en-US" altLang="en-US" b="1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en-US" dirty="0"/>
              <a:t>     (Using the boundary condition, R(0)=1) Hence:</a:t>
            </a:r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CE4D98DD-A90E-C5F3-BAA2-94D7997DF980}"/>
              </a:ext>
            </a:extLst>
          </p:cNvPr>
          <p:cNvGraphicFramePr>
            <a:graphicFrameLocks/>
          </p:cNvGraphicFramePr>
          <p:nvPr/>
        </p:nvGraphicFramePr>
        <p:xfrm>
          <a:off x="4176713" y="1376363"/>
          <a:ext cx="16224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21900" imgH="11112500" progId="Equation.3">
                  <p:embed/>
                </p:oleObj>
              </mc:Choice>
              <mc:Fallback>
                <p:oleObj name="Equation" r:id="rId2" imgW="22821900" imgH="111125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1376363"/>
                        <a:ext cx="16224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1">
            <a:extLst>
              <a:ext uri="{FF2B5EF4-FFF2-40B4-BE49-F238E27FC236}">
                <a16:creationId xmlns:a16="http://schemas.microsoft.com/office/drawing/2014/main" id="{3A29B182-BC0B-ACEB-4CFE-AB4B6B551F6B}"/>
              </a:ext>
            </a:extLst>
          </p:cNvPr>
          <p:cNvGraphicFramePr>
            <a:graphicFrameLocks/>
          </p:cNvGraphicFramePr>
          <p:nvPr/>
        </p:nvGraphicFramePr>
        <p:xfrm>
          <a:off x="1047750" y="2573338"/>
          <a:ext cx="260985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6000" imgH="11696700" progId="Equation.3">
                  <p:embed/>
                </p:oleObj>
              </mc:Choice>
              <mc:Fallback>
                <p:oleObj name="Equation" r:id="rId4" imgW="32766000" imgH="1169670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2573338"/>
                        <a:ext cx="260985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2">
            <a:extLst>
              <a:ext uri="{FF2B5EF4-FFF2-40B4-BE49-F238E27FC236}">
                <a16:creationId xmlns:a16="http://schemas.microsoft.com/office/drawing/2014/main" id="{ADACE5E2-6A28-2681-CE75-19A4D06B34CE}"/>
              </a:ext>
            </a:extLst>
          </p:cNvPr>
          <p:cNvGraphicFramePr>
            <a:graphicFrameLocks/>
          </p:cNvGraphicFramePr>
          <p:nvPr/>
        </p:nvGraphicFramePr>
        <p:xfrm>
          <a:off x="3263900" y="4314825"/>
          <a:ext cx="16097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843500" imgH="5270500" progId="Equation.3">
                  <p:embed/>
                </p:oleObj>
              </mc:Choice>
              <mc:Fallback>
                <p:oleObj name="Equation" r:id="rId6" imgW="17843500" imgH="52705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314825"/>
                        <a:ext cx="16097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3">
            <a:extLst>
              <a:ext uri="{FF2B5EF4-FFF2-40B4-BE49-F238E27FC236}">
                <a16:creationId xmlns:a16="http://schemas.microsoft.com/office/drawing/2014/main" id="{3867889D-8438-97B3-82F8-FD2A5CD22EAA}"/>
              </a:ext>
            </a:extLst>
          </p:cNvPr>
          <p:cNvGraphicFramePr>
            <a:graphicFrameLocks/>
          </p:cNvGraphicFramePr>
          <p:nvPr/>
        </p:nvGraphicFramePr>
        <p:xfrm>
          <a:off x="6283325" y="5243513"/>
          <a:ext cx="12922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338300" imgH="4686300" progId="Equation.3">
                  <p:embed/>
                </p:oleObj>
              </mc:Choice>
              <mc:Fallback>
                <p:oleObj name="Equation" r:id="rId8" imgW="14338300" imgH="46863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5243513"/>
                        <a:ext cx="129222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B690430B-16CF-5A00-92B7-4653648F4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f(t)</a:t>
            </a:r>
            <a:r>
              <a:rPr lang="en-US" altLang="en-US"/>
              <a:t> and </a:t>
            </a:r>
            <a:r>
              <a:rPr lang="en-US" altLang="en-US" i="1"/>
              <a:t>h(t)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DBCE7E4B-3468-7123-223E-514D1A66D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f(t)∆t is the unconditional probability that the component will fail in the interval (t,t+ ∆t]</a:t>
            </a:r>
          </a:p>
          <a:p>
            <a:pPr>
              <a:lnSpc>
                <a:spcPct val="120000"/>
              </a:lnSpc>
            </a:pPr>
            <a:r>
              <a:rPr lang="en-US" altLang="en-US"/>
              <a:t>h(t) ∆t is the conditional probability that the component will fail in the same time interval, given that it has survived until time t.</a:t>
            </a:r>
          </a:p>
          <a:p>
            <a:pPr>
              <a:lnSpc>
                <a:spcPct val="120000"/>
              </a:lnSpc>
            </a:pPr>
            <a:r>
              <a:rPr lang="en-US" altLang="en-US"/>
              <a:t>h(t) is always greater than or equal to f(t), because R(t)≤1.</a:t>
            </a:r>
          </a:p>
          <a:p>
            <a:pPr>
              <a:lnSpc>
                <a:spcPct val="120000"/>
              </a:lnSpc>
            </a:pPr>
            <a:r>
              <a:rPr lang="en-US" altLang="en-US"/>
              <a:t>f(t) is a probability density. h(t) is not.</a:t>
            </a:r>
          </a:p>
          <a:p>
            <a:pPr>
              <a:lnSpc>
                <a:spcPct val="120000"/>
              </a:lnSpc>
            </a:pPr>
            <a:r>
              <a:rPr lang="en-US" altLang="en-US"/>
              <a:t>[h(t)] is the failure rate</a:t>
            </a:r>
          </a:p>
          <a:p>
            <a:pPr>
              <a:lnSpc>
                <a:spcPct val="120000"/>
              </a:lnSpc>
            </a:pPr>
            <a:r>
              <a:rPr lang="en-US" altLang="en-US"/>
              <a:t>[f(t)] is the failure density.</a:t>
            </a:r>
          </a:p>
          <a:p>
            <a:pPr>
              <a:lnSpc>
                <a:spcPct val="120000"/>
              </a:lnSpc>
            </a:pPr>
            <a:r>
              <a:rPr lang="en-US" altLang="en-US"/>
              <a:t>To further see the difference, we need the notion of conditional probability density.</a:t>
            </a:r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r>
              <a:rPr lang="en-US" altLang="en-US"/>
              <a:t>     </a:t>
            </a:r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9D6336E3-7430-93FC-2690-52128208B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0088" y="163513"/>
            <a:ext cx="7772400" cy="1106487"/>
          </a:xfrm>
        </p:spPr>
        <p:txBody>
          <a:bodyPr/>
          <a:lstStyle/>
          <a:p>
            <a:r>
              <a:rPr lang="en-US" altLang="ja-JP" dirty="0"/>
              <a:t> Topics Covered</a:t>
            </a:r>
            <a:endParaRPr lang="en-US" altLang="en-US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301D188-6E6B-1676-51D1-C667FC2F9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03338"/>
            <a:ext cx="7964488" cy="4959350"/>
          </a:xfrm>
        </p:spPr>
        <p:txBody>
          <a:bodyPr/>
          <a:lstStyle/>
          <a:p>
            <a:pPr>
              <a:defRPr/>
            </a:pPr>
            <a:r>
              <a:rPr lang="en-US" sz="1800" b="1" dirty="0"/>
              <a:t>Reliability Function</a:t>
            </a:r>
          </a:p>
          <a:p>
            <a:pPr>
              <a:defRPr/>
            </a:pPr>
            <a:r>
              <a:rPr lang="en-US" sz="1800" b="1" dirty="0"/>
              <a:t>Mean Time to Failure (MTTF)</a:t>
            </a:r>
          </a:p>
          <a:p>
            <a:pPr>
              <a:defRPr/>
            </a:pPr>
            <a:r>
              <a:rPr lang="en-US" altLang="en-US" sz="1800" b="1" dirty="0"/>
              <a:t>Standby Redundant System</a:t>
            </a:r>
          </a:p>
          <a:p>
            <a:pPr>
              <a:defRPr/>
            </a:pPr>
            <a:r>
              <a:rPr lang="en-US" altLang="en-US" sz="1800" b="1" dirty="0"/>
              <a:t>Intro to the concept of Hazard (</a:t>
            </a:r>
            <a:r>
              <a:rPr lang="en-US" altLang="en-US" sz="1800" b="1" dirty="0" err="1"/>
              <a:t>Instanteous</a:t>
            </a:r>
            <a:r>
              <a:rPr lang="en-US" altLang="en-US" sz="1800" b="1" dirty="0"/>
              <a:t> failure rate h(t))</a:t>
            </a:r>
          </a:p>
          <a:p>
            <a:pPr>
              <a:defRPr/>
            </a:pPr>
            <a:endParaRPr lang="en-US" altLang="en-US" sz="1800" b="1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1D376529-0221-8F19-A38A-46221D9EC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Failure Rate as a Function of Time</a:t>
            </a: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26D67A25-E320-4EED-39FF-5F4DE7649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1481138"/>
            <a:ext cx="7772400" cy="4675187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  <a:p>
            <a:pPr>
              <a:lnSpc>
                <a:spcPct val="120000"/>
              </a:lnSpc>
              <a:defRPr/>
            </a:pPr>
            <a:endParaRPr lang="en-US" altLang="en-US" dirty="0"/>
          </a:p>
        </p:txBody>
      </p:sp>
      <p:graphicFrame>
        <p:nvGraphicFramePr>
          <p:cNvPr id="37891" name="Object 8">
            <a:extLst>
              <a:ext uri="{FF2B5EF4-FFF2-40B4-BE49-F238E27FC236}">
                <a16:creationId xmlns:a16="http://schemas.microsoft.com/office/drawing/2014/main" id="{C3A09417-35A7-36C2-ED16-6EDB6DE7BD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4775" y="1219200"/>
          <a:ext cx="6854825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251200" imgH="2959100" progId="AcroExch.Document.7">
                  <p:embed/>
                </p:oleObj>
              </mc:Choice>
              <mc:Fallback>
                <p:oleObj name="Acrobat Document" r:id="rId2" imgW="3251200" imgH="2959100" progId="AcroExch.Document.7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1219200"/>
                        <a:ext cx="6854825" cy="511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3DB3D3D1-D17D-8E7B-9B65-83F4AD3A0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Constraints on f(t) and z(t)</a:t>
            </a:r>
          </a:p>
        </p:txBody>
      </p:sp>
      <p:pic>
        <p:nvPicPr>
          <p:cNvPr id="38914" name="Picture 3">
            <a:extLst>
              <a:ext uri="{FF2B5EF4-FFF2-40B4-BE49-F238E27FC236}">
                <a16:creationId xmlns:a16="http://schemas.microsoft.com/office/drawing/2014/main" id="{47F6A9CE-7855-18A1-F971-C7FCA61AE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509713"/>
            <a:ext cx="7869238" cy="444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72B91903-E971-78BA-090A-0EFAC5F27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/>
              <a:t>Conditional Probability Density Function</a:t>
            </a:r>
            <a:br>
              <a:rPr lang="en-US" altLang="en-US" sz="3000"/>
            </a:br>
            <a:r>
              <a:rPr lang="en-US" altLang="en-US" sz="3000"/>
              <a:t>             </a:t>
            </a:r>
            <a:endParaRPr lang="en-US" altLang="en-US"/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11739D69-40EF-8379-6A66-299924AC4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7788"/>
            <a:ext cx="7772400" cy="46751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Let              denote the conditional distribution of the lifetime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/>
              <a:t> given that the component has survived past fixed time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/>
              <a:t>.  Then </a:t>
            </a:r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 sz="1100"/>
          </a:p>
          <a:p>
            <a:pPr>
              <a:lnSpc>
                <a:spcPct val="120000"/>
              </a:lnSpc>
            </a:pPr>
            <a:r>
              <a:rPr lang="en-US" altLang="en-US"/>
              <a:t>Note that                                   Then the conditional failure density is:</a:t>
            </a:r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endParaRPr lang="en-US" altLang="en-US"/>
          </a:p>
        </p:txBody>
      </p:sp>
      <p:graphicFrame>
        <p:nvGraphicFramePr>
          <p:cNvPr id="39939" name="Object 1">
            <a:extLst>
              <a:ext uri="{FF2B5EF4-FFF2-40B4-BE49-F238E27FC236}">
                <a16:creationId xmlns:a16="http://schemas.microsoft.com/office/drawing/2014/main" id="{8F2A5A01-DE0D-3F9C-681E-4849FEFCAAAF}"/>
              </a:ext>
            </a:extLst>
          </p:cNvPr>
          <p:cNvGraphicFramePr>
            <a:graphicFrameLocks/>
          </p:cNvGraphicFramePr>
          <p:nvPr/>
        </p:nvGraphicFramePr>
        <p:xfrm>
          <a:off x="3825875" y="587375"/>
          <a:ext cx="14192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820400" imgH="5854700" progId="Equation.3">
                  <p:embed/>
                </p:oleObj>
              </mc:Choice>
              <mc:Fallback>
                <p:oleObj name="Equation" r:id="rId2" imgW="10820400" imgH="585470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587375"/>
                        <a:ext cx="141922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2">
            <a:extLst>
              <a:ext uri="{FF2B5EF4-FFF2-40B4-BE49-F238E27FC236}">
                <a16:creationId xmlns:a16="http://schemas.microsoft.com/office/drawing/2014/main" id="{0DD03043-037E-B768-F732-35FC4158F218}"/>
              </a:ext>
            </a:extLst>
          </p:cNvPr>
          <p:cNvGraphicFramePr>
            <a:graphicFrameLocks/>
          </p:cNvGraphicFramePr>
          <p:nvPr/>
        </p:nvGraphicFramePr>
        <p:xfrm>
          <a:off x="1539875" y="1311275"/>
          <a:ext cx="8477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820400" imgH="5854700" progId="Equation.3">
                  <p:embed/>
                </p:oleObj>
              </mc:Choice>
              <mc:Fallback>
                <p:oleObj name="Equation" r:id="rId2" imgW="10820400" imgH="58547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1311275"/>
                        <a:ext cx="8477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3">
            <a:extLst>
              <a:ext uri="{FF2B5EF4-FFF2-40B4-BE49-F238E27FC236}">
                <a16:creationId xmlns:a16="http://schemas.microsoft.com/office/drawing/2014/main" id="{36855FD9-3B4C-38AA-D864-795E44DA1C5B}"/>
              </a:ext>
            </a:extLst>
          </p:cNvPr>
          <p:cNvGraphicFramePr>
            <a:graphicFrameLocks/>
          </p:cNvGraphicFramePr>
          <p:nvPr/>
        </p:nvGraphicFramePr>
        <p:xfrm>
          <a:off x="2127250" y="2017713"/>
          <a:ext cx="4095750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75400" imgH="27495500" progId="Equation.3">
                  <p:embed/>
                </p:oleObj>
              </mc:Choice>
              <mc:Fallback>
                <p:oleObj name="Equation" r:id="rId4" imgW="44475400" imgH="274955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2017713"/>
                        <a:ext cx="4095750" cy="243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4">
            <a:extLst>
              <a:ext uri="{FF2B5EF4-FFF2-40B4-BE49-F238E27FC236}">
                <a16:creationId xmlns:a16="http://schemas.microsoft.com/office/drawing/2014/main" id="{1046DB34-AF04-C74D-566D-5C37C4723928}"/>
              </a:ext>
            </a:extLst>
          </p:cNvPr>
          <p:cNvGraphicFramePr>
            <a:graphicFrameLocks/>
          </p:cNvGraphicFramePr>
          <p:nvPr/>
        </p:nvGraphicFramePr>
        <p:xfrm>
          <a:off x="2227263" y="4486275"/>
          <a:ext cx="22923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260800" imgH="5854700" progId="Equation.3">
                  <p:embed/>
                </p:oleObj>
              </mc:Choice>
              <mc:Fallback>
                <p:oleObj name="Equation" r:id="rId6" imgW="29260800" imgH="58547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4486275"/>
                        <a:ext cx="22923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5">
            <a:extLst>
              <a:ext uri="{FF2B5EF4-FFF2-40B4-BE49-F238E27FC236}">
                <a16:creationId xmlns:a16="http://schemas.microsoft.com/office/drawing/2014/main" id="{4BD114BA-4E17-797F-6162-2F77899BC731}"/>
              </a:ext>
            </a:extLst>
          </p:cNvPr>
          <p:cNvGraphicFramePr>
            <a:graphicFrameLocks/>
          </p:cNvGraphicFramePr>
          <p:nvPr/>
        </p:nvGraphicFramePr>
        <p:xfrm>
          <a:off x="2381250" y="4949825"/>
          <a:ext cx="3025775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620700" imgH="14630400" progId="Equation.3">
                  <p:embed/>
                </p:oleObj>
              </mc:Choice>
              <mc:Fallback>
                <p:oleObj name="Equation" r:id="rId8" imgW="38620700" imgH="146304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949825"/>
                        <a:ext cx="3025775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49578954-0B7B-DB8C-75EF-F02FD98EB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/>
              <a:t>  Conditional Probability Density Function</a:t>
            </a:r>
            <a:br>
              <a:rPr lang="en-US" altLang="en-US" sz="3000"/>
            </a:br>
            <a:r>
              <a:rPr lang="en-US" altLang="en-US" sz="3000"/>
              <a:t>                     (Cont’d)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10C36A57-D52E-4593-C511-500E35DBA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7788"/>
            <a:ext cx="7772400" cy="46751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The conditional density               satisfies properties (f1) and (f2) of a probability density function (pdf) and hence is a probability density while the failure rate </a:t>
            </a:r>
            <a:r>
              <a:rPr lang="en-US" altLang="en-US" i="1">
                <a:latin typeface="Times New Roman" panose="02020603050405020304" pitchFamily="18" charset="0"/>
              </a:rPr>
              <a:t>h(t)</a:t>
            </a:r>
            <a:r>
              <a:rPr lang="en-US" altLang="en-US"/>
              <a:t> does not satisfy property (f2) since:</a:t>
            </a:r>
          </a:p>
        </p:txBody>
      </p:sp>
      <p:graphicFrame>
        <p:nvGraphicFramePr>
          <p:cNvPr id="40963" name="Object 1">
            <a:extLst>
              <a:ext uri="{FF2B5EF4-FFF2-40B4-BE49-F238E27FC236}">
                <a16:creationId xmlns:a16="http://schemas.microsoft.com/office/drawing/2014/main" id="{4F8FFB35-86BF-3796-7E8A-934DA024D866}"/>
              </a:ext>
            </a:extLst>
          </p:cNvPr>
          <p:cNvGraphicFramePr>
            <a:graphicFrameLocks/>
          </p:cNvGraphicFramePr>
          <p:nvPr/>
        </p:nvGraphicFramePr>
        <p:xfrm>
          <a:off x="3419475" y="625475"/>
          <a:ext cx="14192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820400" imgH="5854700" progId="Equation.3">
                  <p:embed/>
                </p:oleObj>
              </mc:Choice>
              <mc:Fallback>
                <p:oleObj name="Equation" r:id="rId3" imgW="10820400" imgH="585470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625475"/>
                        <a:ext cx="141922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2">
            <a:extLst>
              <a:ext uri="{FF2B5EF4-FFF2-40B4-BE49-F238E27FC236}">
                <a16:creationId xmlns:a16="http://schemas.microsoft.com/office/drawing/2014/main" id="{1B80DB46-2280-0790-AE4F-0C91255F14ED}"/>
              </a:ext>
            </a:extLst>
          </p:cNvPr>
          <p:cNvGraphicFramePr>
            <a:graphicFrameLocks/>
          </p:cNvGraphicFramePr>
          <p:nvPr/>
        </p:nvGraphicFramePr>
        <p:xfrm>
          <a:off x="3736975" y="1336675"/>
          <a:ext cx="8477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820400" imgH="5854700" progId="Equation.3">
                  <p:embed/>
                </p:oleObj>
              </mc:Choice>
              <mc:Fallback>
                <p:oleObj name="Equation" r:id="rId5" imgW="10820400" imgH="58547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1336675"/>
                        <a:ext cx="8477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4">
            <a:extLst>
              <a:ext uri="{FF2B5EF4-FFF2-40B4-BE49-F238E27FC236}">
                <a16:creationId xmlns:a16="http://schemas.microsoft.com/office/drawing/2014/main" id="{A1FD5D09-CB9C-B2D5-9639-0AEA626A3110}"/>
              </a:ext>
            </a:extLst>
          </p:cNvPr>
          <p:cNvGraphicFramePr>
            <a:graphicFrameLocks/>
          </p:cNvGraphicFramePr>
          <p:nvPr/>
        </p:nvGraphicFramePr>
        <p:xfrm>
          <a:off x="2703513" y="2859088"/>
          <a:ext cx="37814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8272700" imgH="8775700" progId="Equation.3">
                  <p:embed/>
                </p:oleObj>
              </mc:Choice>
              <mc:Fallback>
                <p:oleObj name="Equation" r:id="rId7" imgW="48272700" imgH="87757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2859088"/>
                        <a:ext cx="378142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61363CA7-F3A4-E728-A1E3-DEF3BB0F9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Reliability Function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EC48FAB6-8494-1949-DFF9-BC379F878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62088"/>
            <a:ext cx="7772400" cy="46751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Let the random variable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/>
              <a:t> be the lifetime or the time to failure of a component.  The probability that the component survives until some time </a:t>
            </a:r>
            <a:r>
              <a:rPr lang="en-US" altLang="en-US" i="1"/>
              <a:t>t</a:t>
            </a:r>
            <a:r>
              <a:rPr lang="en-US" altLang="en-US"/>
              <a:t> is called the </a:t>
            </a:r>
            <a:r>
              <a:rPr lang="en-US" altLang="en-US" b="1"/>
              <a:t>reliability</a:t>
            </a:r>
            <a:r>
              <a:rPr lang="en-US" altLang="en-US"/>
              <a:t> </a:t>
            </a:r>
            <a:r>
              <a:rPr lang="en-US" altLang="en-US" i="1"/>
              <a:t>R(t)</a:t>
            </a:r>
            <a:r>
              <a:rPr lang="en-US" altLang="en-US"/>
              <a:t> of the component: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/>
              <a:t>                                       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/>
              <a:t>     where </a:t>
            </a:r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/>
              <a:t> is the  CDF (Failure) of the component lifetime, 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/>
              <a:t>.</a:t>
            </a:r>
          </a:p>
          <a:p>
            <a:pPr>
              <a:lnSpc>
                <a:spcPct val="120000"/>
              </a:lnSpc>
            </a:pPr>
            <a:r>
              <a:rPr lang="en-US" altLang="en-US"/>
              <a:t>The component is assumed to be working properly at time t=0 and no component can work forever without failure:</a:t>
            </a:r>
            <a:br>
              <a:rPr lang="en-US" altLang="en-US"/>
            </a:br>
            <a:r>
              <a:rPr lang="en-US" altLang="en-US"/>
              <a:t>       i.e. </a:t>
            </a:r>
          </a:p>
          <a:p>
            <a:pPr>
              <a:lnSpc>
                <a:spcPct val="120000"/>
              </a:lnSpc>
            </a:pPr>
            <a:endParaRPr lang="en-US" altLang="en-US" sz="1600"/>
          </a:p>
          <a:p>
            <a:pPr>
              <a:lnSpc>
                <a:spcPct val="120000"/>
              </a:lnSpc>
            </a:pPr>
            <a:r>
              <a:rPr lang="en-US" altLang="en-US"/>
              <a:t>R(t) is a monotone non-increasing function of </a:t>
            </a:r>
            <a:r>
              <a:rPr lang="en-US" altLang="en-US" i="1">
                <a:latin typeface="Times New Roman" panose="02020603050405020304" pitchFamily="18" charset="0"/>
              </a:rPr>
              <a:t>t</a:t>
            </a:r>
            <a:r>
              <a:rPr lang="en-US" altLang="en-US"/>
              <a:t>.</a:t>
            </a:r>
          </a:p>
          <a:p>
            <a:pPr>
              <a:lnSpc>
                <a:spcPct val="120000"/>
              </a:lnSpc>
            </a:pPr>
            <a:r>
              <a:rPr lang="en-US" altLang="en-US"/>
              <a:t>For t less than zero, reliability has no meaning, but: sometimes we let R(t)=1 for t&lt;0.  F(t) will often be called the </a:t>
            </a:r>
            <a:r>
              <a:rPr lang="en-US" altLang="en-US" b="1"/>
              <a:t>unreliability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  <p:graphicFrame>
        <p:nvGraphicFramePr>
          <p:cNvPr id="12291" name="Object 1">
            <a:extLst>
              <a:ext uri="{FF2B5EF4-FFF2-40B4-BE49-F238E27FC236}">
                <a16:creationId xmlns:a16="http://schemas.microsoft.com/office/drawing/2014/main" id="{3260E076-310C-FABF-0E48-DA0B0B660BD5}"/>
              </a:ext>
            </a:extLst>
          </p:cNvPr>
          <p:cNvGraphicFramePr>
            <a:graphicFrameLocks/>
          </p:cNvGraphicFramePr>
          <p:nvPr/>
        </p:nvGraphicFramePr>
        <p:xfrm>
          <a:off x="3143250" y="2662238"/>
          <a:ext cx="28813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68100" imgH="4686300" progId="Equation.3">
                  <p:embed/>
                </p:oleObj>
              </mc:Choice>
              <mc:Fallback>
                <p:oleObj name="Equation" r:id="rId2" imgW="36868100" imgH="468630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662238"/>
                        <a:ext cx="288131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2">
            <a:extLst>
              <a:ext uri="{FF2B5EF4-FFF2-40B4-BE49-F238E27FC236}">
                <a16:creationId xmlns:a16="http://schemas.microsoft.com/office/drawing/2014/main" id="{D020EED1-48DE-BEF0-1C5C-1C778D19E784}"/>
              </a:ext>
            </a:extLst>
          </p:cNvPr>
          <p:cNvGraphicFramePr>
            <a:graphicFrameLocks/>
          </p:cNvGraphicFramePr>
          <p:nvPr/>
        </p:nvGraphicFramePr>
        <p:xfrm>
          <a:off x="2959100" y="4286250"/>
          <a:ext cx="30638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204900" imgH="6438900" progId="Equation.3">
                  <p:embed/>
                </p:oleObj>
              </mc:Choice>
              <mc:Fallback>
                <p:oleObj name="Equation" r:id="rId4" imgW="39204900" imgH="64389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4286250"/>
                        <a:ext cx="30638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6BECEDCD-034D-9128-4F9F-3C0297712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Reliability Function (Cont’d)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570BCB25-CC7E-9D5F-6805-B2A4AA95A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Consider a fixed number of identical components, 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 i="1" baseline="-25000">
                <a:latin typeface="Times New Roman" panose="02020603050405020304" pitchFamily="18" charset="0"/>
              </a:rPr>
              <a:t>0</a:t>
            </a:r>
            <a:r>
              <a:rPr lang="en-US" altLang="en-US"/>
              <a:t>, under test.</a:t>
            </a:r>
          </a:p>
          <a:p>
            <a:pPr>
              <a:lnSpc>
                <a:spcPct val="120000"/>
              </a:lnSpc>
            </a:pPr>
            <a:r>
              <a:rPr lang="en-US" altLang="en-US"/>
              <a:t>After time t, 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 i="1" baseline="-25000">
                <a:latin typeface="Times New Roman" panose="02020603050405020304" pitchFamily="18" charset="0"/>
              </a:rPr>
              <a:t>f</a:t>
            </a:r>
            <a:r>
              <a:rPr lang="en-US" altLang="en-US" i="1">
                <a:latin typeface="Times New Roman" panose="02020603050405020304" pitchFamily="18" charset="0"/>
              </a:rPr>
              <a:t>(t)</a:t>
            </a:r>
            <a:r>
              <a:rPr lang="en-US" altLang="en-US"/>
              <a:t> components have failed and 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 i="1" baseline="-25000">
                <a:latin typeface="Times New Roman" panose="02020603050405020304" pitchFamily="18" charset="0"/>
              </a:rPr>
              <a:t>s</a:t>
            </a:r>
            <a:r>
              <a:rPr lang="en-US" altLang="en-US" i="1">
                <a:latin typeface="Times New Roman" panose="02020603050405020304" pitchFamily="18" charset="0"/>
              </a:rPr>
              <a:t>(t)</a:t>
            </a:r>
            <a:r>
              <a:rPr lang="en-US" altLang="en-US"/>
              <a:t> components have survived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/>
              <a:t>   </a:t>
            </a:r>
          </a:p>
          <a:p>
            <a:pPr>
              <a:lnSpc>
                <a:spcPct val="120000"/>
              </a:lnSpc>
            </a:pPr>
            <a:endParaRPr lang="en-US" altLang="en-US"/>
          </a:p>
          <a:p>
            <a:pPr>
              <a:lnSpc>
                <a:spcPct val="120000"/>
              </a:lnSpc>
            </a:pPr>
            <a:r>
              <a:rPr lang="en-US" altLang="en-US"/>
              <a:t> The estimated probability of survival:</a:t>
            </a:r>
          </a:p>
        </p:txBody>
      </p:sp>
      <p:graphicFrame>
        <p:nvGraphicFramePr>
          <p:cNvPr id="13315" name="Object 1">
            <a:extLst>
              <a:ext uri="{FF2B5EF4-FFF2-40B4-BE49-F238E27FC236}">
                <a16:creationId xmlns:a16="http://schemas.microsoft.com/office/drawing/2014/main" id="{18621675-64A6-256C-A485-C89E30C1A45D}"/>
              </a:ext>
            </a:extLst>
          </p:cNvPr>
          <p:cNvGraphicFramePr>
            <a:graphicFrameLocks/>
          </p:cNvGraphicFramePr>
          <p:nvPr/>
        </p:nvGraphicFramePr>
        <p:xfrm>
          <a:off x="3573463" y="2670175"/>
          <a:ext cx="231933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228600" progId="Equation.3">
                  <p:embed/>
                </p:oleObj>
              </mc:Choice>
              <mc:Fallback>
                <p:oleObj name="Equation" r:id="rId2" imgW="1143000" imgH="22860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3" y="2670175"/>
                        <a:ext cx="2319337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2">
            <a:extLst>
              <a:ext uri="{FF2B5EF4-FFF2-40B4-BE49-F238E27FC236}">
                <a16:creationId xmlns:a16="http://schemas.microsoft.com/office/drawing/2014/main" id="{3338E219-770A-AC12-BF8B-3F7A27CBC89F}"/>
              </a:ext>
            </a:extLst>
          </p:cNvPr>
          <p:cNvGraphicFramePr>
            <a:graphicFrameLocks/>
          </p:cNvGraphicFramePr>
          <p:nvPr/>
        </p:nvGraphicFramePr>
        <p:xfrm>
          <a:off x="3414713" y="4138613"/>
          <a:ext cx="259556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60800" imgH="9944100" progId="Equation.3">
                  <p:embed/>
                </p:oleObj>
              </mc:Choice>
              <mc:Fallback>
                <p:oleObj name="Equation" r:id="rId4" imgW="29260800" imgH="99441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4138613"/>
                        <a:ext cx="259556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1B346F4B-1E76-BF7A-7AEE-381C1C26B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Reliability Function (Cont’d)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D394FB22-61DE-FFF8-A803-4D01F7EFE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76438"/>
            <a:ext cx="7772400" cy="46751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In the limit as 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 i="1" baseline="-25000">
                <a:latin typeface="Times New Roman" panose="02020603050405020304" pitchFamily="18" charset="0"/>
              </a:rPr>
              <a:t>0</a:t>
            </a:r>
            <a:r>
              <a:rPr lang="en-US" altLang="en-US"/>
              <a:t>→∞ , we expect     (survival) to approach </a:t>
            </a:r>
            <a:r>
              <a:rPr lang="en-US" altLang="en-US" i="1">
                <a:latin typeface="Times New Roman" panose="02020603050405020304" pitchFamily="18" charset="0"/>
              </a:rPr>
              <a:t>R(t)</a:t>
            </a:r>
            <a:r>
              <a:rPr lang="en-US" altLang="en-US"/>
              <a:t>. As the test progresses, 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 i="1" baseline="-25000">
                <a:latin typeface="Times New Roman" panose="02020603050405020304" pitchFamily="18" charset="0"/>
              </a:rPr>
              <a:t>s</a:t>
            </a:r>
            <a:r>
              <a:rPr lang="en-US" altLang="en-US" i="1">
                <a:latin typeface="Times New Roman" panose="02020603050405020304" pitchFamily="18" charset="0"/>
              </a:rPr>
              <a:t>(t) </a:t>
            </a:r>
            <a:r>
              <a:rPr lang="en-US" altLang="en-US"/>
              <a:t>gets smaller and </a:t>
            </a:r>
            <a:r>
              <a:rPr lang="en-US" altLang="en-US" i="1">
                <a:latin typeface="Times New Roman" panose="02020603050405020304" pitchFamily="18" charset="0"/>
              </a:rPr>
              <a:t>R(t) </a:t>
            </a:r>
            <a:r>
              <a:rPr lang="en-US" altLang="en-US"/>
              <a:t>decreases.</a:t>
            </a:r>
          </a:p>
        </p:txBody>
      </p:sp>
      <p:graphicFrame>
        <p:nvGraphicFramePr>
          <p:cNvPr id="14339" name="Object 1">
            <a:extLst>
              <a:ext uri="{FF2B5EF4-FFF2-40B4-BE49-F238E27FC236}">
                <a16:creationId xmlns:a16="http://schemas.microsoft.com/office/drawing/2014/main" id="{C7D4F858-5CDC-1173-A811-F5097298C211}"/>
              </a:ext>
            </a:extLst>
          </p:cNvPr>
          <p:cNvGraphicFramePr>
            <a:graphicFrameLocks/>
          </p:cNvGraphicFramePr>
          <p:nvPr/>
        </p:nvGraphicFramePr>
        <p:xfrm>
          <a:off x="4764088" y="1993900"/>
          <a:ext cx="27463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05200" imgH="4686300" progId="Equation.3">
                  <p:embed/>
                </p:oleObj>
              </mc:Choice>
              <mc:Fallback>
                <p:oleObj name="Equation" r:id="rId2" imgW="3505200" imgH="468630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1993900"/>
                        <a:ext cx="27463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2">
            <a:extLst>
              <a:ext uri="{FF2B5EF4-FFF2-40B4-BE49-F238E27FC236}">
                <a16:creationId xmlns:a16="http://schemas.microsoft.com/office/drawing/2014/main" id="{940CB8FA-3B20-22F8-AD79-3FA72BE2B33A}"/>
              </a:ext>
            </a:extLst>
          </p:cNvPr>
          <p:cNvGraphicFramePr>
            <a:graphicFrameLocks/>
          </p:cNvGraphicFramePr>
          <p:nvPr/>
        </p:nvGraphicFramePr>
        <p:xfrm>
          <a:off x="3386138" y="2946400"/>
          <a:ext cx="2390775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911300" imgH="31597600" progId="Equation.3">
                  <p:embed/>
                </p:oleObj>
              </mc:Choice>
              <mc:Fallback>
                <p:oleObj name="Equation" r:id="rId4" imgW="26911300" imgH="315976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2946400"/>
                        <a:ext cx="2390775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F9F126B1-264C-AB48-4654-BE18ADD80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Reliability Function (Cont’d)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51425825-1CCF-96D5-5FD7-0BCEBDF92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/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0 </a:t>
            </a:r>
            <a:r>
              <a:rPr lang="en-US" altLang="en-US" dirty="0"/>
              <a:t>is constant, while the number of failed components </a:t>
            </a:r>
            <a:r>
              <a:rPr lang="en-US" altLang="en-US" i="1" dirty="0" err="1">
                <a:latin typeface="Times New Roman" panose="02020603050405020304" pitchFamily="18" charset="0"/>
              </a:rPr>
              <a:t>N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f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dirty="0"/>
              <a:t>increases with time.)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Taking derivatives: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dirty="0"/>
              <a:t>    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      </a:t>
            </a:r>
            <a:r>
              <a:rPr lang="en-US" altLang="en-US" i="1" dirty="0" err="1">
                <a:latin typeface="Times New Roman" panose="02020603050405020304" pitchFamily="18" charset="0"/>
              </a:rPr>
              <a:t>N’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f</a:t>
            </a:r>
            <a:r>
              <a:rPr lang="en-US" altLang="en-US" i="1" dirty="0">
                <a:latin typeface="Times New Roman" panose="02020603050405020304" pitchFamily="18" charset="0"/>
              </a:rPr>
              <a:t>(t) </a:t>
            </a:r>
            <a:r>
              <a:rPr lang="en-US" altLang="en-US" dirty="0"/>
              <a:t>is the rate at which components fail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As                  , the right hand side may be interpreted as the negative of the failure density function,</a:t>
            </a:r>
          </a:p>
          <a:p>
            <a:pPr>
              <a:lnSpc>
                <a:spcPct val="120000"/>
              </a:lnSpc>
            </a:pPr>
            <a:endParaRPr lang="en-US" altLang="en-US" dirty="0"/>
          </a:p>
          <a:p>
            <a:pPr>
              <a:lnSpc>
                <a:spcPct val="120000"/>
              </a:lnSpc>
            </a:pP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b="1" u="sng" dirty="0"/>
              <a:t>Note:              then is the (unconditional) probability that a component will fail in the interval 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altLang="en-US" u="sng" dirty="0"/>
          </a:p>
          <a:p>
            <a:pPr>
              <a:lnSpc>
                <a:spcPct val="120000"/>
              </a:lnSpc>
            </a:pPr>
            <a:endParaRPr lang="en-US" altLang="en-US" dirty="0"/>
          </a:p>
        </p:txBody>
      </p:sp>
      <p:graphicFrame>
        <p:nvGraphicFramePr>
          <p:cNvPr id="15363" name="Object 2">
            <a:extLst>
              <a:ext uri="{FF2B5EF4-FFF2-40B4-BE49-F238E27FC236}">
                <a16:creationId xmlns:a16="http://schemas.microsoft.com/office/drawing/2014/main" id="{931400D4-A6CD-61BA-9468-1853359340FC}"/>
              </a:ext>
            </a:extLst>
          </p:cNvPr>
          <p:cNvGraphicFramePr>
            <a:graphicFrameLocks/>
          </p:cNvGraphicFramePr>
          <p:nvPr/>
        </p:nvGraphicFramePr>
        <p:xfrm>
          <a:off x="3883025" y="4549775"/>
          <a:ext cx="18192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85100" imgH="5270500" progId="Equation.3">
                  <p:embed/>
                </p:oleObj>
              </mc:Choice>
              <mc:Fallback>
                <p:oleObj name="Equation" r:id="rId2" imgW="20485100" imgH="52705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4549775"/>
                        <a:ext cx="18192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3">
            <a:extLst>
              <a:ext uri="{FF2B5EF4-FFF2-40B4-BE49-F238E27FC236}">
                <a16:creationId xmlns:a16="http://schemas.microsoft.com/office/drawing/2014/main" id="{F0B0BF44-2134-95BE-088A-5D7C33924D08}"/>
              </a:ext>
            </a:extLst>
          </p:cNvPr>
          <p:cNvGraphicFramePr>
            <a:graphicFrameLocks/>
          </p:cNvGraphicFramePr>
          <p:nvPr/>
        </p:nvGraphicFramePr>
        <p:xfrm>
          <a:off x="3597275" y="2268538"/>
          <a:ext cx="25193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84500" imgH="9944100" progId="Equation.3">
                  <p:embed/>
                </p:oleObj>
              </mc:Choice>
              <mc:Fallback>
                <p:oleObj name="Equation" r:id="rId4" imgW="28384500" imgH="99441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2268538"/>
                        <a:ext cx="251936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4">
            <a:extLst>
              <a:ext uri="{FF2B5EF4-FFF2-40B4-BE49-F238E27FC236}">
                <a16:creationId xmlns:a16="http://schemas.microsoft.com/office/drawing/2014/main" id="{80D6F452-6D43-3151-9B9A-879359767704}"/>
              </a:ext>
            </a:extLst>
          </p:cNvPr>
          <p:cNvGraphicFramePr>
            <a:graphicFrameLocks/>
          </p:cNvGraphicFramePr>
          <p:nvPr/>
        </p:nvGraphicFramePr>
        <p:xfrm>
          <a:off x="1527175" y="3627438"/>
          <a:ext cx="11160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585700" imgH="5270500" progId="Equation.3">
                  <p:embed/>
                </p:oleObj>
              </mc:Choice>
              <mc:Fallback>
                <p:oleObj name="Equation" r:id="rId6" imgW="12585700" imgH="52705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3627438"/>
                        <a:ext cx="111601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>
            <a:extLst>
              <a:ext uri="{FF2B5EF4-FFF2-40B4-BE49-F238E27FC236}">
                <a16:creationId xmlns:a16="http://schemas.microsoft.com/office/drawing/2014/main" id="{992EF2D3-3DD2-BCA0-4021-AF4C4BF6A6ED}"/>
              </a:ext>
            </a:extLst>
          </p:cNvPr>
          <p:cNvGraphicFramePr>
            <a:graphicFrameLocks/>
          </p:cNvGraphicFramePr>
          <p:nvPr/>
        </p:nvGraphicFramePr>
        <p:xfrm>
          <a:off x="5613400" y="3973513"/>
          <a:ext cx="7778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75700" imgH="4978400" progId="Equation.3">
                  <p:embed/>
                </p:oleObj>
              </mc:Choice>
              <mc:Fallback>
                <p:oleObj name="Equation" r:id="rId8" imgW="8775700" imgH="49784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973513"/>
                        <a:ext cx="7778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">
            <a:extLst>
              <a:ext uri="{FF2B5EF4-FFF2-40B4-BE49-F238E27FC236}">
                <a16:creationId xmlns:a16="http://schemas.microsoft.com/office/drawing/2014/main" id="{816CC4F4-E5C7-38F2-C1D6-B377B70F82FE}"/>
              </a:ext>
            </a:extLst>
          </p:cNvPr>
          <p:cNvGraphicFramePr>
            <a:graphicFrameLocks/>
          </p:cNvGraphicFramePr>
          <p:nvPr/>
        </p:nvGraphicFramePr>
        <p:xfrm>
          <a:off x="1789113" y="5281613"/>
          <a:ext cx="9334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528300" imgH="4686300" progId="Equation.3">
                  <p:embed/>
                </p:oleObj>
              </mc:Choice>
              <mc:Fallback>
                <p:oleObj name="Equation" r:id="rId10" imgW="10528300" imgH="46863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5281613"/>
                        <a:ext cx="9334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7">
            <a:extLst>
              <a:ext uri="{FF2B5EF4-FFF2-40B4-BE49-F238E27FC236}">
                <a16:creationId xmlns:a16="http://schemas.microsoft.com/office/drawing/2014/main" id="{169D1354-3D39-96EC-39A2-DAE7B6C05AAF}"/>
              </a:ext>
            </a:extLst>
          </p:cNvPr>
          <p:cNvGraphicFramePr>
            <a:graphicFrameLocks/>
          </p:cNvGraphicFramePr>
          <p:nvPr/>
        </p:nvGraphicFramePr>
        <p:xfrm>
          <a:off x="5346700" y="5641975"/>
          <a:ext cx="11922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462000" imgH="4686300" progId="Equation.3">
                  <p:embed/>
                </p:oleObj>
              </mc:Choice>
              <mc:Fallback>
                <p:oleObj name="Equation" r:id="rId12" imgW="13462000" imgH="46863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5641975"/>
                        <a:ext cx="11922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43E23486-2BA3-1D47-5C0C-AB2B85276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to Failure and Reliability Function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D15846A6-EE78-A134-55EF-6B0E53217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dirty="0"/>
              <a:t> denote the time to failure or lifetime of a component in the system, and </a:t>
            </a:r>
            <a:r>
              <a:rPr lang="en-US" altLang="en-US" i="1" dirty="0"/>
              <a:t>f(t)</a:t>
            </a:r>
            <a:r>
              <a:rPr lang="en-US" altLang="en-US" dirty="0"/>
              <a:t> and </a:t>
            </a:r>
            <a:r>
              <a:rPr lang="en-US" altLang="en-US" i="1" dirty="0"/>
              <a:t>F(t)</a:t>
            </a:r>
            <a:r>
              <a:rPr lang="en-US" altLang="en-US" dirty="0"/>
              <a:t> denote the probability density function and cumulative distribution function of </a:t>
            </a:r>
            <a:r>
              <a:rPr lang="en-US" altLang="en-US" i="1" dirty="0"/>
              <a:t>T</a:t>
            </a:r>
            <a:r>
              <a:rPr lang="en-US" altLang="en-US" dirty="0"/>
              <a:t>, respectively. </a:t>
            </a:r>
          </a:p>
          <a:p>
            <a:endParaRPr lang="en-US" altLang="en-US" dirty="0"/>
          </a:p>
          <a:p>
            <a:r>
              <a:rPr lang="en-US" altLang="en-US" i="1" dirty="0"/>
              <a:t>f(t)</a:t>
            </a:r>
            <a:r>
              <a:rPr lang="en-US" altLang="en-US" dirty="0"/>
              <a:t> represents the y probability density of failure at time </a:t>
            </a:r>
            <a:r>
              <a:rPr lang="en-US" altLang="en-US" i="1" dirty="0"/>
              <a:t>t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The probability that the component will fail </a:t>
            </a:r>
            <a:r>
              <a:rPr lang="en-US" altLang="en-US" b="1" dirty="0"/>
              <a:t>at or before time </a:t>
            </a:r>
            <a:r>
              <a:rPr lang="en-US" altLang="en-US" b="1" i="1" dirty="0"/>
              <a:t>t</a:t>
            </a:r>
            <a:r>
              <a:rPr lang="en-US" altLang="en-US" b="1" dirty="0"/>
              <a:t> </a:t>
            </a:r>
            <a:r>
              <a:rPr lang="en-US" altLang="en-US" dirty="0"/>
              <a:t>is given by:  </a:t>
            </a:r>
          </a:p>
          <a:p>
            <a:endParaRPr lang="en-US" altLang="en-US" dirty="0"/>
          </a:p>
          <a:p>
            <a:r>
              <a:rPr lang="en-US" altLang="en-US" dirty="0"/>
              <a:t>And the </a:t>
            </a:r>
            <a:r>
              <a:rPr lang="en-US" altLang="en-US" b="1" i="1" dirty="0">
                <a:solidFill>
                  <a:srgbClr val="FF0000"/>
                </a:solidFill>
              </a:rPr>
              <a:t>reliability of the component is the probability that the system will survive at least until time t</a:t>
            </a:r>
            <a:r>
              <a:rPr lang="en-US" altLang="en-US" dirty="0"/>
              <a:t>, given by: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So we have: </a:t>
            </a:r>
          </a:p>
          <a:p>
            <a:endParaRPr lang="en-US" altLang="en-US" dirty="0"/>
          </a:p>
        </p:txBody>
      </p:sp>
      <p:graphicFrame>
        <p:nvGraphicFramePr>
          <p:cNvPr id="16387" name="Object 4">
            <a:extLst>
              <a:ext uri="{FF2B5EF4-FFF2-40B4-BE49-F238E27FC236}">
                <a16:creationId xmlns:a16="http://schemas.microsoft.com/office/drawing/2014/main" id="{27A2F505-864A-2E73-3F45-092CC63693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1225" y="3570288"/>
          <a:ext cx="19018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653500" imgH="4686300" progId="Equation.3">
                  <p:embed/>
                </p:oleObj>
              </mc:Choice>
              <mc:Fallback>
                <p:oleObj name="Equation" r:id="rId2" imgW="216535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3570288"/>
                        <a:ext cx="19018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6">
            <a:extLst>
              <a:ext uri="{FF2B5EF4-FFF2-40B4-BE49-F238E27FC236}">
                <a16:creationId xmlns:a16="http://schemas.microsoft.com/office/drawing/2014/main" id="{66F5F918-0886-9438-D0C9-856FC4A1EB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5563" y="5726113"/>
          <a:ext cx="14890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00100" imgH="203200" progId="Equation.3">
                  <p:embed/>
                </p:oleObj>
              </mc:Choice>
              <mc:Fallback>
                <p:oleObj name="Equation" r:id="rId4" imgW="8001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5726113"/>
                        <a:ext cx="14890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7">
            <a:extLst>
              <a:ext uri="{FF2B5EF4-FFF2-40B4-BE49-F238E27FC236}">
                <a16:creationId xmlns:a16="http://schemas.microsoft.com/office/drawing/2014/main" id="{1B644045-268A-975E-268E-03FAD8CB02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0563" y="5102225"/>
          <a:ext cx="28114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300" imgH="203200" progId="Equation.3">
                  <p:embed/>
                </p:oleObj>
              </mc:Choice>
              <mc:Fallback>
                <p:oleObj name="Equation" r:id="rId6" imgW="15113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5102225"/>
                        <a:ext cx="28114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EA2C322A-3A47-7276-1539-23F1F344B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Mean Time to Failure (MTTF)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31040055-FEEB-8D62-EB15-D0A1D4AD69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/>
              <a:t>expected life </a:t>
            </a:r>
            <a:r>
              <a:rPr lang="en-US" altLang="en-US"/>
              <a:t>or the </a:t>
            </a:r>
            <a:r>
              <a:rPr lang="en-US" altLang="en-US" b="1"/>
              <a:t>mean time to failure (MTTF) </a:t>
            </a:r>
            <a:r>
              <a:rPr lang="en-US" altLang="en-US"/>
              <a:t>of the component is given by: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Integrating by parts we obtain: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Now, since </a:t>
            </a:r>
            <a:r>
              <a:rPr lang="en-US" altLang="en-US" i="1"/>
              <a:t>R(t) </a:t>
            </a:r>
            <a:r>
              <a:rPr lang="en-US" altLang="en-US"/>
              <a:t>approaches zero faster than </a:t>
            </a:r>
            <a:r>
              <a:rPr lang="en-US" altLang="en-US" i="1"/>
              <a:t>t </a:t>
            </a:r>
            <a:r>
              <a:rPr lang="en-US" altLang="en-US"/>
              <a:t>approaches </a:t>
            </a:r>
            <a:r>
              <a:rPr lang="en-US" altLang="en-US" sz="2400">
                <a:sym typeface="Symbol" pitchFamily="2" charset="2"/>
              </a:rPr>
              <a:t>, </a:t>
            </a:r>
            <a:r>
              <a:rPr lang="en-US" altLang="en-US">
                <a:sym typeface="Symbol" pitchFamily="2" charset="2"/>
              </a:rPr>
              <a:t>we have:</a:t>
            </a:r>
          </a:p>
          <a:p>
            <a:endParaRPr lang="en-US" altLang="en-US" i="1">
              <a:sym typeface="Symbol" pitchFamily="2" charset="2"/>
            </a:endParaRPr>
          </a:p>
          <a:p>
            <a:endParaRPr lang="en-US" altLang="en-US" i="1"/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40421079-C03C-4B4B-E68A-1D526E2046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8950" y="2176463"/>
          <a:ext cx="3332163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249600" imgH="11112500" progId="Equation.3">
                  <p:embed/>
                </p:oleObj>
              </mc:Choice>
              <mc:Fallback>
                <p:oleObj name="Equation" r:id="rId2" imgW="41249600" imgH="11112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2176463"/>
                        <a:ext cx="3332163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5F2D95CA-9FB8-F6EE-3547-797F66399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8800" y="3333750"/>
          <a:ext cx="31432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912800" imgH="11112500" progId="Equation.3">
                  <p:embed/>
                </p:oleObj>
              </mc:Choice>
              <mc:Fallback>
                <p:oleObj name="Equation" r:id="rId4" imgW="38912800" imgH="11112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3333750"/>
                        <a:ext cx="31432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1A8E1BAA-6BD2-035D-E699-6B134C1508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2750" y="4757738"/>
          <a:ext cx="340836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394900" imgH="11112500" progId="Equation.3">
                  <p:embed/>
                </p:oleObj>
              </mc:Choice>
              <mc:Fallback>
                <p:oleObj name="Equation" r:id="rId6" imgW="35394900" imgH="11112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4757738"/>
                        <a:ext cx="3408363" cy="1022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060380B8-9F5F-B870-10B5-8C3DA3D0B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Exponentially Distributed Lifetime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C94611F2-52E0-9AC8-130C-B0F2DB2561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the component lifetime is exponentially distributed, then: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And:</a:t>
            </a:r>
          </a:p>
          <a:p>
            <a:endParaRPr lang="en-US" altLang="en-US"/>
          </a:p>
        </p:txBody>
      </p:sp>
      <p:graphicFrame>
        <p:nvGraphicFramePr>
          <p:cNvPr id="18435" name="Object 2">
            <a:extLst>
              <a:ext uri="{FF2B5EF4-FFF2-40B4-BE49-F238E27FC236}">
                <a16:creationId xmlns:a16="http://schemas.microsoft.com/office/drawing/2014/main" id="{81E7A66D-0BC0-76DF-6BED-D928C9CFB4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2100263"/>
          <a:ext cx="12842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30400" imgH="5270500" progId="Equation.3">
                  <p:embed/>
                </p:oleObj>
              </mc:Choice>
              <mc:Fallback>
                <p:oleObj name="Equation" r:id="rId2" imgW="14630400" imgH="5270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100263"/>
                        <a:ext cx="12842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3">
            <a:extLst>
              <a:ext uri="{FF2B5EF4-FFF2-40B4-BE49-F238E27FC236}">
                <a16:creationId xmlns:a16="http://schemas.microsoft.com/office/drawing/2014/main" id="{FE1BA470-6DB0-3320-95DF-A78E247F95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8525" y="3016250"/>
          <a:ext cx="485457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295800" imgH="22237700" progId="Equation.3">
                  <p:embed/>
                </p:oleObj>
              </mc:Choice>
              <mc:Fallback>
                <p:oleObj name="Equation" r:id="rId4" imgW="55295800" imgH="22237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3016250"/>
                        <a:ext cx="4854575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untitled 26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untitled 2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untitled 2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2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 HD:Applications:Microsoft Office:Microsoft PowerPoint 4:</Template>
  <TotalTime>9341</TotalTime>
  <Pages>20</Pages>
  <Words>1363</Words>
  <Application>Microsoft Macintosh PowerPoint</Application>
  <PresentationFormat>Letter Paper (8.5x11 in)</PresentationFormat>
  <Paragraphs>194</Paragraphs>
  <Slides>23</Slides>
  <Notes>2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Helvetica</vt:lpstr>
      <vt:lpstr>Symbol</vt:lpstr>
      <vt:lpstr>Times New Roman</vt:lpstr>
      <vt:lpstr>untitled 26</vt:lpstr>
      <vt:lpstr>Equation</vt:lpstr>
      <vt:lpstr>Acrobat Document</vt:lpstr>
      <vt:lpstr>Reliability Function, Mean Time to Failure Hazard (h(t)) Instaneous failure rate</vt:lpstr>
      <vt:lpstr> Topics Covered</vt:lpstr>
      <vt:lpstr>The Reliability Function</vt:lpstr>
      <vt:lpstr>The Reliability Function (Cont’d)</vt:lpstr>
      <vt:lpstr>The Reliability Function (Cont’d)</vt:lpstr>
      <vt:lpstr>The Reliability Function (Cont’d)</vt:lpstr>
      <vt:lpstr>Time to Failure and Reliability Function</vt:lpstr>
      <vt:lpstr>Mean Time to Failure (MTTF)</vt:lpstr>
      <vt:lpstr>Exponentially Distributed Lifetime</vt:lpstr>
      <vt:lpstr>Standby Redundancy</vt:lpstr>
      <vt:lpstr>Standby Redundancy (Cont’d)</vt:lpstr>
      <vt:lpstr>Standby Redundancy (Cont’d)</vt:lpstr>
      <vt:lpstr>Standby Redundancy (Cont’d)</vt:lpstr>
      <vt:lpstr>Instantaneous Failure Rate  or Hazard Rate (h(t)</vt:lpstr>
      <vt:lpstr>Instantaneous Failure Rate</vt:lpstr>
      <vt:lpstr>Instantaneous Failure Rate (Cont’d)</vt:lpstr>
      <vt:lpstr>Instantaneous Failure Rate (Cont’d)</vt:lpstr>
      <vt:lpstr>Cumulative Hazard</vt:lpstr>
      <vt:lpstr>f(t) and h(t)</vt:lpstr>
      <vt:lpstr>Failure Rate as a Function of Time</vt:lpstr>
      <vt:lpstr>Constraints on f(t) and z(t)</vt:lpstr>
      <vt:lpstr>Conditional Probability Density Function              </vt:lpstr>
      <vt:lpstr>  Conditional Probability Density Function                     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Fault Tolerant Computing</dc:title>
  <dc:subject>lecture 1</dc:subject>
  <dc:creator>Center for Reliable and High-performance Computing</dc:creator>
  <cp:lastModifiedBy>Iyer, Ravishankar K</cp:lastModifiedBy>
  <cp:revision>257</cp:revision>
  <cp:lastPrinted>2013-11-06T20:24:53Z</cp:lastPrinted>
  <dcterms:created xsi:type="dcterms:W3CDTF">1997-10-16T10:43:32Z</dcterms:created>
  <dcterms:modified xsi:type="dcterms:W3CDTF">2025-05-19T07:50:29Z</dcterms:modified>
</cp:coreProperties>
</file>